
<file path=[Content_Types].xml><?xml version="1.0" encoding="utf-8"?>
<Types xmlns="http://schemas.openxmlformats.org/package/2006/content-types">
  <Default Extension="png" ContentType="image/png"/>
  <Default Extension="bin" ContentType="application/vnd.ms-office.activeX"/>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activeX/activeX1.xml" ContentType="application/vnd.ms-office.activeX+xml"/>
  <Override PartName="/ppt/activeX/activeX2.xml" ContentType="application/vnd.ms-office.activeX+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media/image42.jpg" ContentType="image/png"/>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256" r:id="rId2"/>
    <p:sldId id="468" r:id="rId3"/>
    <p:sldId id="469" r:id="rId4"/>
    <p:sldId id="473" r:id="rId5"/>
    <p:sldId id="471" r:id="rId6"/>
    <p:sldId id="467" r:id="rId7"/>
    <p:sldId id="403" r:id="rId8"/>
    <p:sldId id="404" r:id="rId9"/>
    <p:sldId id="405" r:id="rId10"/>
    <p:sldId id="406" r:id="rId11"/>
    <p:sldId id="407" r:id="rId12"/>
    <p:sldId id="409" r:id="rId13"/>
    <p:sldId id="408" r:id="rId14"/>
    <p:sldId id="417" r:id="rId15"/>
    <p:sldId id="418" r:id="rId16"/>
    <p:sldId id="419" r:id="rId17"/>
    <p:sldId id="451" r:id="rId18"/>
    <p:sldId id="452" r:id="rId19"/>
    <p:sldId id="453" r:id="rId20"/>
    <p:sldId id="454" r:id="rId21"/>
    <p:sldId id="265" r:id="rId22"/>
    <p:sldId id="329" r:id="rId23"/>
    <p:sldId id="420" r:id="rId24"/>
    <p:sldId id="421" r:id="rId25"/>
    <p:sldId id="422" r:id="rId26"/>
    <p:sldId id="423" r:id="rId27"/>
    <p:sldId id="424" r:id="rId28"/>
    <p:sldId id="425" r:id="rId29"/>
    <p:sldId id="426" r:id="rId30"/>
    <p:sldId id="427" r:id="rId31"/>
    <p:sldId id="429" r:id="rId32"/>
    <p:sldId id="430" r:id="rId33"/>
    <p:sldId id="431" r:id="rId34"/>
    <p:sldId id="432" r:id="rId35"/>
    <p:sldId id="433" r:id="rId36"/>
    <p:sldId id="434" r:id="rId37"/>
    <p:sldId id="435" r:id="rId38"/>
    <p:sldId id="436" r:id="rId39"/>
    <p:sldId id="437" r:id="rId40"/>
    <p:sldId id="438" r:id="rId41"/>
    <p:sldId id="439" r:id="rId42"/>
    <p:sldId id="440" r:id="rId43"/>
    <p:sldId id="441" r:id="rId44"/>
    <p:sldId id="442" r:id="rId45"/>
    <p:sldId id="356" r:id="rId46"/>
    <p:sldId id="443" r:id="rId47"/>
    <p:sldId id="444" r:id="rId48"/>
    <p:sldId id="445" r:id="rId49"/>
    <p:sldId id="386" r:id="rId50"/>
    <p:sldId id="446" r:id="rId51"/>
    <p:sldId id="447" r:id="rId52"/>
    <p:sldId id="448" r:id="rId53"/>
    <p:sldId id="449" r:id="rId54"/>
    <p:sldId id="387" r:id="rId55"/>
    <p:sldId id="390" r:id="rId56"/>
    <p:sldId id="391" r:id="rId57"/>
    <p:sldId id="396" r:id="rId58"/>
    <p:sldId id="392" r:id="rId59"/>
    <p:sldId id="393" r:id="rId60"/>
    <p:sldId id="394" r:id="rId61"/>
    <p:sldId id="450" r:id="rId62"/>
    <p:sldId id="382" r:id="rId63"/>
    <p:sldId id="295" r:id="rId64"/>
    <p:sldId id="294" r:id="rId65"/>
    <p:sldId id="292" r:id="rId66"/>
    <p:sldId id="401" r:id="rId67"/>
    <p:sldId id="455" r:id="rId6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68" userDrawn="1">
          <p15:clr>
            <a:srgbClr val="A4A3A4"/>
          </p15:clr>
        </p15:guide>
        <p15:guide id="2" pos="347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003300"/>
    <a:srgbClr val="3399FF"/>
    <a:srgbClr val="5923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62" autoAdjust="0"/>
    <p:restoredTop sz="96314" autoAdjust="0"/>
  </p:normalViewPr>
  <p:slideViewPr>
    <p:cSldViewPr snapToGrid="0" showGuides="1">
      <p:cViewPr varScale="1">
        <p:scale>
          <a:sx n="108" d="100"/>
          <a:sy n="108" d="100"/>
        </p:scale>
        <p:origin x="822" y="114"/>
      </p:cViewPr>
      <p:guideLst>
        <p:guide orient="horz" pos="2568"/>
        <p:guide pos="347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___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___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___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___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___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___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___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___16.xlsx"/><Relationship Id="rId2" Type="http://schemas.microsoft.com/office/2011/relationships/chartColorStyle" Target="colors17.xml"/><Relationship Id="rId1" Type="http://schemas.microsoft.com/office/2011/relationships/chartStyle" Target="style17.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___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___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___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___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___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___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___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Sheet1!$B$1</c:f>
              <c:strCache>
                <c:ptCount val="1"/>
                <c:pt idx="0">
                  <c:v>医院均值</c:v>
                </c:pt>
              </c:strCache>
            </c:strRef>
          </c:tx>
          <c:spPr>
            <a:solidFill>
              <a:srgbClr val="44ADC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合理性</c:v>
                </c:pt>
                <c:pt idx="1">
                  <c:v>先进性</c:v>
                </c:pt>
                <c:pt idx="2">
                  <c:v>激励性</c:v>
                </c:pt>
                <c:pt idx="3">
                  <c:v>时效性</c:v>
                </c:pt>
                <c:pt idx="4">
                  <c:v>3公性（公平、公正、公开）</c:v>
                </c:pt>
              </c:strCache>
            </c:strRef>
          </c:cat>
          <c:val>
            <c:numRef>
              <c:f>Sheet1!$B$2:$B$6</c:f>
              <c:numCache>
                <c:formatCode>0.00_ </c:formatCode>
                <c:ptCount val="5"/>
                <c:pt idx="0">
                  <c:v>5.2222222222222223</c:v>
                </c:pt>
                <c:pt idx="1">
                  <c:v>5.1111111111111107</c:v>
                </c:pt>
                <c:pt idx="2">
                  <c:v>4.8888888888888893</c:v>
                </c:pt>
                <c:pt idx="3">
                  <c:v>4.5555555555555554</c:v>
                </c:pt>
                <c:pt idx="4">
                  <c:v>4.5555555555555554</c:v>
                </c:pt>
              </c:numCache>
            </c:numRef>
          </c:val>
          <c:extLst>
            <c:ext xmlns:c16="http://schemas.microsoft.com/office/drawing/2014/chart" uri="{C3380CC4-5D6E-409C-BE32-E72D297353CC}">
              <c16:uniqueId val="{00000000-D76D-4FEB-BC8F-042AACDF6A89}"/>
            </c:ext>
          </c:extLst>
        </c:ser>
        <c:dLbls>
          <c:showLegendKey val="0"/>
          <c:showVal val="0"/>
          <c:showCatName val="0"/>
          <c:showSerName val="0"/>
          <c:showPercent val="0"/>
          <c:showBubbleSize val="0"/>
        </c:dLbls>
        <c:gapWidth val="219"/>
        <c:overlap val="-27"/>
        <c:axId val="58889520"/>
        <c:axId val="58890064"/>
      </c:barChart>
      <c:lineChart>
        <c:grouping val="standard"/>
        <c:varyColors val="0"/>
        <c:ser>
          <c:idx val="2"/>
          <c:order val="1"/>
          <c:tx>
            <c:strRef>
              <c:f>Sheet1!$C$1</c:f>
              <c:strCache>
                <c:ptCount val="1"/>
                <c:pt idx="0">
                  <c:v>全国平均</c:v>
                </c:pt>
              </c:strCache>
            </c:strRef>
          </c:tx>
          <c:spPr>
            <a:ln w="28575" cap="rnd">
              <a:solidFill>
                <a:srgbClr val="D45A6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zh-CN"/>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合理性</c:v>
                </c:pt>
                <c:pt idx="1">
                  <c:v>先进性</c:v>
                </c:pt>
                <c:pt idx="2">
                  <c:v>激励性</c:v>
                </c:pt>
                <c:pt idx="3">
                  <c:v>时效性</c:v>
                </c:pt>
                <c:pt idx="4">
                  <c:v>3公性（公平、公正、公开）</c:v>
                </c:pt>
              </c:strCache>
            </c:strRef>
          </c:cat>
          <c:val>
            <c:numRef>
              <c:f>Sheet1!$C$2:$C$6</c:f>
              <c:numCache>
                <c:formatCode>General</c:formatCode>
                <c:ptCount val="5"/>
                <c:pt idx="0">
                  <c:v>7.2</c:v>
                </c:pt>
                <c:pt idx="1">
                  <c:v>6.3</c:v>
                </c:pt>
                <c:pt idx="2">
                  <c:v>6.35</c:v>
                </c:pt>
                <c:pt idx="3">
                  <c:v>5.5</c:v>
                </c:pt>
                <c:pt idx="4">
                  <c:v>5.3</c:v>
                </c:pt>
              </c:numCache>
            </c:numRef>
          </c:val>
          <c:smooth val="0"/>
          <c:extLst>
            <c:ext xmlns:c16="http://schemas.microsoft.com/office/drawing/2014/chart" uri="{C3380CC4-5D6E-409C-BE32-E72D297353CC}">
              <c16:uniqueId val="{00000001-D76D-4FEB-BC8F-042AACDF6A89}"/>
            </c:ext>
          </c:extLst>
        </c:ser>
        <c:dLbls>
          <c:showLegendKey val="0"/>
          <c:showVal val="0"/>
          <c:showCatName val="0"/>
          <c:showSerName val="0"/>
          <c:showPercent val="0"/>
          <c:showBubbleSize val="0"/>
        </c:dLbls>
        <c:marker val="1"/>
        <c:smooth val="0"/>
        <c:axId val="58889520"/>
        <c:axId val="58890064"/>
      </c:lineChart>
      <c:catAx>
        <c:axId val="58889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58890064"/>
        <c:crosses val="autoZero"/>
        <c:auto val="1"/>
        <c:lblAlgn val="ctr"/>
        <c:lblOffset val="100"/>
        <c:noMultiLvlLbl val="0"/>
      </c:catAx>
      <c:valAx>
        <c:axId val="58890064"/>
        <c:scaling>
          <c:orientation val="minMax"/>
        </c:scaling>
        <c:delete val="0"/>
        <c:axPos val="l"/>
        <c:majorGridlines>
          <c:spPr>
            <a:ln w="9525" cap="flat" cmpd="sng" algn="ctr">
              <a:solidFill>
                <a:schemeClr val="tx1">
                  <a:lumMod val="15000"/>
                  <a:lumOff val="85000"/>
                </a:schemeClr>
              </a:solidFill>
              <a:round/>
            </a:ln>
            <a:effectLst/>
          </c:spPr>
        </c:majorGridlines>
        <c:numFmt formatCode="0.00_ "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crossAx val="58889520"/>
        <c:crosses val="autoZero"/>
        <c:crossBetween val="between"/>
      </c:valAx>
      <c:spPr>
        <a:noFill/>
        <a:ln>
          <a:noFill/>
        </a:ln>
        <a:effectLst/>
      </c:spPr>
    </c:plotArea>
    <c:legend>
      <c:legendPos val="b"/>
      <c:layout>
        <c:manualLayout>
          <c:xMode val="edge"/>
          <c:yMode val="edge"/>
          <c:x val="0.26366189347900831"/>
          <c:y val="0.84533115512642842"/>
          <c:w val="0.37398842786053343"/>
          <c:h val="5.6885253723920955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solidFill>
        <a:srgbClr val="003300"/>
      </a:solidFill>
    </a:ln>
    <a:effectLst/>
  </c:spPr>
  <c:txPr>
    <a:bodyPr/>
    <a:lstStyle/>
    <a:p>
      <a:pPr>
        <a:defRPr/>
      </a:pPr>
      <a:endParaRPr lang="zh-CN"/>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003016312533071E-2"/>
          <c:y val="3.4824358222537773E-2"/>
          <c:w val="0.90735140412030924"/>
          <c:h val="0.78750621329048387"/>
        </c:manualLayout>
      </c:layout>
      <c:barChart>
        <c:barDir val="col"/>
        <c:grouping val="clustered"/>
        <c:varyColors val="0"/>
        <c:ser>
          <c:idx val="0"/>
          <c:order val="0"/>
          <c:tx>
            <c:strRef>
              <c:f>Sheet1!$B$1</c:f>
              <c:strCache>
                <c:ptCount val="1"/>
                <c:pt idx="0">
                  <c:v>医院</c:v>
                </c:pt>
              </c:strCache>
            </c:strRef>
          </c:tx>
          <c:spPr>
            <a:solidFill>
              <a:schemeClr val="accent5">
                <a:lumMod val="60000"/>
                <a:lumOff val="40000"/>
              </a:schemeClr>
            </a:solidFill>
            <a:ln>
              <a:noFill/>
            </a:ln>
            <a:effectLst/>
          </c:spPr>
          <c:invertIfNegative val="0"/>
          <c:dLbls>
            <c:dLbl>
              <c:idx val="0"/>
              <c:layout>
                <c:manualLayout>
                  <c:x val="1.578612852557423E-2"/>
                  <c:y val="2.8466472463310893E-2"/>
                </c:manualLayout>
              </c:layout>
              <c:tx>
                <c:rich>
                  <a:bodyPr/>
                  <a:lstStyle/>
                  <a:p>
                    <a:fld id="{D1E56008-E8E5-44B5-9C2B-F0E47010089F}" type="VALUE">
                      <a:rPr lang="en-US" altLang="zh-CN" smtClean="0"/>
                      <a:pPr/>
                      <a:t>[值]</a:t>
                    </a:fld>
                    <a:r>
                      <a:rPr lang="zh-CN" altLang="en-US" smtClean="0"/>
                      <a:t>元</a:t>
                    </a:r>
                  </a:p>
                </c:rich>
              </c:tx>
              <c:showLegendKey val="0"/>
              <c:showVal val="1"/>
              <c:showCatName val="0"/>
              <c:showSerName val="0"/>
              <c:showPercent val="0"/>
              <c:showBubbleSize val="0"/>
              <c:extLst>
                <c:ext xmlns:c15="http://schemas.microsoft.com/office/drawing/2012/chart" uri="{CE6537A1-D6FC-4f65-9D91-7224C49458BB}">
                  <c15:layout>
                    <c:manualLayout>
                      <c:w val="0.27920032914267529"/>
                      <c:h val="0.15685026327284302"/>
                    </c:manualLayout>
                  </c15:layout>
                  <c15:dlblFieldTable/>
                  <c15:showDataLabelsRange val="0"/>
                </c:ext>
                <c:ext xmlns:c16="http://schemas.microsoft.com/office/drawing/2014/chart" uri="{C3380CC4-5D6E-409C-BE32-E72D297353CC}">
                  <c16:uniqueId val="{00000000-504E-42DE-B835-E3FC833FE152}"/>
                </c:ext>
              </c:extLst>
            </c:dLbl>
            <c:spPr>
              <a:no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微软雅黑" panose="020B0503020204020204" pitchFamily="34" charset="-122"/>
                    <a:ea typeface="微软雅黑" panose="020B0503020204020204" pitchFamily="34" charset="-122"/>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c:f>
              <c:strCache>
                <c:ptCount val="1"/>
                <c:pt idx="0">
                  <c:v>门诊人均费用</c:v>
                </c:pt>
              </c:strCache>
            </c:strRef>
          </c:cat>
          <c:val>
            <c:numRef>
              <c:f>Sheet1!$B$2</c:f>
              <c:numCache>
                <c:formatCode>General</c:formatCode>
                <c:ptCount val="1"/>
                <c:pt idx="0">
                  <c:v>285.7</c:v>
                </c:pt>
              </c:numCache>
            </c:numRef>
          </c:val>
          <c:extLst>
            <c:ext xmlns:c16="http://schemas.microsoft.com/office/drawing/2014/chart" uri="{C3380CC4-5D6E-409C-BE32-E72D297353CC}">
              <c16:uniqueId val="{00000001-504E-42DE-B835-E3FC833FE152}"/>
            </c:ext>
          </c:extLst>
        </c:ser>
        <c:ser>
          <c:idx val="1"/>
          <c:order val="1"/>
          <c:tx>
            <c:strRef>
              <c:f>Sheet1!$C$1</c:f>
              <c:strCache>
                <c:ptCount val="1"/>
                <c:pt idx="0">
                  <c:v>2014年全国</c:v>
                </c:pt>
              </c:strCache>
            </c:strRef>
          </c:tx>
          <c:spPr>
            <a:solidFill>
              <a:srgbClr val="FFC000"/>
            </a:solidFill>
            <a:ln>
              <a:noFill/>
            </a:ln>
            <a:effectLst/>
          </c:spPr>
          <c:invertIfNegative val="0"/>
          <c:dLbls>
            <c:dLbl>
              <c:idx val="0"/>
              <c:layout>
                <c:manualLayout>
                  <c:x val="-6.8985719334701238E-5"/>
                  <c:y val="0"/>
                </c:manualLayout>
              </c:layout>
              <c:tx>
                <c:rich>
                  <a:bodyPr rot="0" spcFirstLastPara="1" vertOverflow="ellipsis" vert="horz" wrap="square" anchor="ctr" anchorCtr="1"/>
                  <a:lstStyle/>
                  <a:p>
                    <a:pPr>
                      <a:defRPr sz="1400" b="1" i="0" u="none" strike="noStrike" kern="1200" baseline="0">
                        <a:solidFill>
                          <a:srgbClr val="C00000"/>
                        </a:solidFill>
                        <a:latin typeface="微软雅黑" panose="020B0503020204020204" pitchFamily="34" charset="-122"/>
                        <a:ea typeface="微软雅黑" panose="020B0503020204020204" pitchFamily="34" charset="-122"/>
                        <a:cs typeface="+mn-cs"/>
                      </a:defRPr>
                    </a:pPr>
                    <a:fld id="{56D598CB-FE64-43C7-80B3-2765EDC28706}" type="VALUE">
                      <a:rPr lang="en-US" altLang="zh-CN" sz="1400" b="1" smtClean="0">
                        <a:solidFill>
                          <a:srgbClr val="C00000"/>
                        </a:solidFill>
                      </a:rPr>
                      <a:pPr>
                        <a:defRPr sz="1400" b="1">
                          <a:solidFill>
                            <a:srgbClr val="C00000"/>
                          </a:solidFill>
                        </a:defRPr>
                      </a:pPr>
                      <a:t>[值]</a:t>
                    </a:fld>
                    <a:r>
                      <a:rPr lang="zh-CN" altLang="en-US" sz="1400" b="1" smtClean="0">
                        <a:solidFill>
                          <a:srgbClr val="C00000"/>
                        </a:solidFill>
                      </a:rPr>
                      <a:t>元</a:t>
                    </a:r>
                  </a:p>
                </c:rich>
              </c:tx>
              <c:spPr>
                <a:noFill/>
                <a:ln>
                  <a:noFill/>
                </a:ln>
                <a:effectLst/>
              </c:spPr>
              <c:txPr>
                <a:bodyPr rot="0" spcFirstLastPara="1" vertOverflow="ellipsis" vert="horz" wrap="square" anchor="ctr" anchorCtr="1"/>
                <a:lstStyle/>
                <a:p>
                  <a:pPr>
                    <a:defRPr sz="1400" b="1" i="0" u="none" strike="noStrike" kern="1200" baseline="0">
                      <a:solidFill>
                        <a:srgbClr val="C00000"/>
                      </a:solidFill>
                      <a:latin typeface="微软雅黑" panose="020B0503020204020204" pitchFamily="34" charset="-122"/>
                      <a:ea typeface="微软雅黑" panose="020B0503020204020204" pitchFamily="34" charset="-122"/>
                      <a:cs typeface="+mn-cs"/>
                    </a:defRPr>
                  </a:pPr>
                  <a:endParaRPr lang="zh-CN"/>
                </a:p>
              </c:txPr>
              <c:showLegendKey val="0"/>
              <c:showVal val="1"/>
              <c:showCatName val="0"/>
              <c:showSerName val="0"/>
              <c:showPercent val="0"/>
              <c:showBubbleSize val="0"/>
              <c:extLst>
                <c:ext xmlns:c15="http://schemas.microsoft.com/office/drawing/2012/chart" uri="{CE6537A1-D6FC-4f65-9D91-7224C49458BB}">
                  <c15:layout>
                    <c:manualLayout>
                      <c:w val="0.3761111862734175"/>
                      <c:h val="0.15314807548780252"/>
                    </c:manualLayout>
                  </c15:layout>
                  <c15:dlblFieldTable/>
                  <c15:showDataLabelsRange val="0"/>
                </c:ext>
                <c:ext xmlns:c16="http://schemas.microsoft.com/office/drawing/2014/chart" uri="{C3380CC4-5D6E-409C-BE32-E72D297353CC}">
                  <c16:uniqueId val="{00000002-504E-42DE-B835-E3FC833FE152}"/>
                </c:ext>
              </c:extLst>
            </c:dLbl>
            <c:spPr>
              <a:no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微软雅黑" panose="020B0503020204020204" pitchFamily="34" charset="-122"/>
                    <a:ea typeface="微软雅黑" panose="020B0503020204020204" pitchFamily="34" charset="-122"/>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c:f>
              <c:strCache>
                <c:ptCount val="1"/>
                <c:pt idx="0">
                  <c:v>门诊人均费用</c:v>
                </c:pt>
              </c:strCache>
            </c:strRef>
          </c:cat>
          <c:val>
            <c:numRef>
              <c:f>Sheet1!$C$2</c:f>
              <c:numCache>
                <c:formatCode>General</c:formatCode>
                <c:ptCount val="1"/>
                <c:pt idx="0">
                  <c:v>266.89999999999998</c:v>
                </c:pt>
              </c:numCache>
            </c:numRef>
          </c:val>
          <c:extLst>
            <c:ext xmlns:c16="http://schemas.microsoft.com/office/drawing/2014/chart" uri="{C3380CC4-5D6E-409C-BE32-E72D297353CC}">
              <c16:uniqueId val="{00000003-504E-42DE-B835-E3FC833FE152}"/>
            </c:ext>
          </c:extLst>
        </c:ser>
        <c:dLbls>
          <c:showLegendKey val="0"/>
          <c:showVal val="0"/>
          <c:showCatName val="0"/>
          <c:showSerName val="0"/>
          <c:showPercent val="0"/>
          <c:showBubbleSize val="0"/>
        </c:dLbls>
        <c:gapWidth val="187"/>
        <c:overlap val="-100"/>
        <c:axId val="58879728"/>
        <c:axId val="58880816"/>
      </c:barChart>
      <c:catAx>
        <c:axId val="58879728"/>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dk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58880816"/>
        <c:crosses val="autoZero"/>
        <c:auto val="1"/>
        <c:lblAlgn val="ctr"/>
        <c:lblOffset val="100"/>
        <c:noMultiLvlLbl val="0"/>
      </c:catAx>
      <c:valAx>
        <c:axId val="58880816"/>
        <c:scaling>
          <c:orientation val="minMax"/>
        </c:scaling>
        <c:delete val="1"/>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crossAx val="58879728"/>
        <c:crosses val="autoZero"/>
        <c:crossBetween val="between"/>
      </c:valAx>
      <c:spPr>
        <a:pattFill prst="ltDnDiag">
          <a:fgClr>
            <a:schemeClr val="dk1">
              <a:lumMod val="15000"/>
              <a:lumOff val="85000"/>
            </a:schemeClr>
          </a:fgClr>
          <a:bgClr>
            <a:schemeClr val="lt1"/>
          </a:bgClr>
        </a:pattFill>
        <a:ln>
          <a:noFill/>
        </a:ln>
        <a:effectLst/>
      </c:spPr>
    </c:plotArea>
    <c:legend>
      <c:legendPos val="b"/>
      <c:layout>
        <c:manualLayout>
          <c:xMode val="edge"/>
          <c:yMode val="edge"/>
          <c:x val="0.13786039859244273"/>
          <c:y val="0.92299118744135444"/>
          <c:w val="0.73480273606063784"/>
          <c:h val="7.7008812558645556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微软雅黑" panose="020B0503020204020204" pitchFamily="34" charset="-122"/>
              <a:ea typeface="微软雅黑" panose="020B0503020204020204" pitchFamily="34" charset="-122"/>
              <a:cs typeface="+mn-cs"/>
            </a:defRPr>
          </a:pPr>
          <a:endParaRPr lang="zh-CN"/>
        </a:p>
      </c:txPr>
    </c:legend>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latin typeface="微软雅黑" panose="020B0503020204020204" pitchFamily="34" charset="-122"/>
          <a:ea typeface="微软雅黑" panose="020B0503020204020204" pitchFamily="34" charset="-122"/>
        </a:defRPr>
      </a:pPr>
      <a:endParaRPr lang="zh-CN"/>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列1</c:v>
                </c:pt>
              </c:strCache>
            </c:strRef>
          </c:tx>
          <c:spPr>
            <a:solidFill>
              <a:schemeClr val="accent5">
                <a:lumMod val="75000"/>
              </a:schemeClr>
            </a:solidFill>
            <a:ln>
              <a:noFill/>
            </a:ln>
            <a:effectLst/>
          </c:spPr>
          <c:invertIfNegative val="0"/>
          <c:dPt>
            <c:idx val="0"/>
            <c:invertIfNegative val="0"/>
            <c:bubble3D val="0"/>
            <c:extLst>
              <c:ext xmlns:c16="http://schemas.microsoft.com/office/drawing/2014/chart" uri="{C3380CC4-5D6E-409C-BE32-E72D297353CC}">
                <c16:uniqueId val="{00000000-5EAA-41A8-BC24-3B028496E278}"/>
              </c:ext>
            </c:extLst>
          </c:dPt>
          <c:dPt>
            <c:idx val="1"/>
            <c:invertIfNegative val="0"/>
            <c:bubble3D val="0"/>
            <c:extLst>
              <c:ext xmlns:c16="http://schemas.microsoft.com/office/drawing/2014/chart" uri="{C3380CC4-5D6E-409C-BE32-E72D297353CC}">
                <c16:uniqueId val="{00000001-5EAA-41A8-BC24-3B028496E278}"/>
              </c:ext>
            </c:extLst>
          </c:dPt>
          <c:dPt>
            <c:idx val="10"/>
            <c:invertIfNegative val="0"/>
            <c:bubble3D val="0"/>
            <c:extLst>
              <c:ext xmlns:c16="http://schemas.microsoft.com/office/drawing/2014/chart" uri="{C3380CC4-5D6E-409C-BE32-E72D297353CC}">
                <c16:uniqueId val="{00000002-5EAA-41A8-BC24-3B028496E278}"/>
              </c:ext>
            </c:extLst>
          </c:dPt>
          <c:dPt>
            <c:idx val="11"/>
            <c:invertIfNegative val="0"/>
            <c:bubble3D val="0"/>
            <c:extLst>
              <c:ext xmlns:c16="http://schemas.microsoft.com/office/drawing/2014/chart" uri="{C3380CC4-5D6E-409C-BE32-E72D297353CC}">
                <c16:uniqueId val="{00000003-5EAA-41A8-BC24-3B028496E278}"/>
              </c:ext>
            </c:extLst>
          </c:dPt>
          <c:dLbls>
            <c:dLbl>
              <c:idx val="0"/>
              <c:layout>
                <c:manualLayout>
                  <c:x val="9.6201432164102971E-3"/>
                  <c:y val="0"/>
                </c:manualLayout>
              </c:layout>
              <c:tx>
                <c:rich>
                  <a:bodyPr/>
                  <a:lstStyle/>
                  <a:p>
                    <a:r>
                      <a:rPr lang="en-US" altLang="en-US" dirty="0" smtClean="0"/>
                      <a:t>2260 /</a:t>
                    </a:r>
                    <a:r>
                      <a:rPr lang="en-US" altLang="en-US" b="1" dirty="0" smtClean="0">
                        <a:solidFill>
                          <a:srgbClr val="FF0000"/>
                        </a:solidFill>
                      </a:rPr>
                      <a:t>112</a:t>
                    </a:r>
                    <a:r>
                      <a:rPr lang="en-US" altLang="zh-CN" b="1" dirty="0" smtClean="0">
                        <a:solidFill>
                          <a:srgbClr val="FF0000"/>
                        </a:solidFill>
                      </a:rPr>
                      <a:t>%</a:t>
                    </a:r>
                    <a:endParaRPr lang="en-US" altLang="en-US" b="1" dirty="0">
                      <a:solidFill>
                        <a:srgbClr val="FF0000"/>
                      </a:solidFill>
                    </a:endParaRPr>
                  </a:p>
                </c:rich>
              </c:tx>
              <c:dLblPos val="outEnd"/>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0-5EAA-41A8-BC24-3B028496E278}"/>
                </c:ext>
              </c:extLst>
            </c:dLbl>
            <c:dLbl>
              <c:idx val="1"/>
              <c:tx>
                <c:rich>
                  <a:bodyPr/>
                  <a:lstStyle/>
                  <a:p>
                    <a:r>
                      <a:rPr lang="en-US" altLang="en-US" dirty="0" smtClean="0"/>
                      <a:t>2000 /</a:t>
                    </a:r>
                    <a:r>
                      <a:rPr lang="en-US" altLang="en-US" b="1" dirty="0" smtClean="0">
                        <a:solidFill>
                          <a:srgbClr val="FF0000"/>
                        </a:solidFill>
                      </a:rPr>
                      <a:t>105</a:t>
                    </a:r>
                    <a:r>
                      <a:rPr lang="en-US" altLang="zh-CN" b="1" dirty="0" smtClean="0">
                        <a:solidFill>
                          <a:srgbClr val="FF0000"/>
                        </a:solidFill>
                      </a:rPr>
                      <a:t>%</a:t>
                    </a:r>
                    <a:endParaRPr lang="en-US" altLang="en-US" b="1" dirty="0">
                      <a:solidFill>
                        <a:srgbClr val="FF0000"/>
                      </a:solidFill>
                    </a:endParaRPr>
                  </a:p>
                </c:rich>
              </c:tx>
              <c:dLblPos val="outEnd"/>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5EAA-41A8-BC24-3B028496E278}"/>
                </c:ext>
              </c:extLst>
            </c:dLbl>
            <c:dLbl>
              <c:idx val="2"/>
              <c:tx>
                <c:rich>
                  <a:bodyPr/>
                  <a:lstStyle/>
                  <a:p>
                    <a:r>
                      <a:rPr lang="en-US" altLang="en-US" dirty="0" smtClean="0"/>
                      <a:t>1076 /</a:t>
                    </a:r>
                    <a:r>
                      <a:rPr lang="en-US" altLang="en-US" b="1" dirty="0" smtClean="0">
                        <a:solidFill>
                          <a:srgbClr val="FF0000"/>
                        </a:solidFill>
                      </a:rPr>
                      <a:t>68</a:t>
                    </a:r>
                    <a:r>
                      <a:rPr lang="en-US" altLang="zh-CN" b="1" dirty="0" smtClean="0">
                        <a:solidFill>
                          <a:srgbClr val="FF0000"/>
                        </a:solidFill>
                      </a:rPr>
                      <a:t>%</a:t>
                    </a:r>
                    <a:endParaRPr lang="en-US" altLang="en-US" b="1" dirty="0">
                      <a:solidFill>
                        <a:srgbClr val="FF0000"/>
                      </a:solidFill>
                    </a:endParaRPr>
                  </a:p>
                </c:rich>
              </c:tx>
              <c:dLblPos val="outEnd"/>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4-5EAA-41A8-BC24-3B028496E278}"/>
                </c:ext>
              </c:extLst>
            </c:dLbl>
            <c:dLbl>
              <c:idx val="3"/>
              <c:tx>
                <c:rich>
                  <a:bodyPr/>
                  <a:lstStyle/>
                  <a:p>
                    <a:r>
                      <a:rPr lang="en-US" altLang="en-US" dirty="0" smtClean="0"/>
                      <a:t>1600 /</a:t>
                    </a:r>
                    <a:r>
                      <a:rPr lang="en-US" altLang="en-US" b="1" dirty="0" smtClean="0">
                        <a:solidFill>
                          <a:srgbClr val="FF0000"/>
                        </a:solidFill>
                      </a:rPr>
                      <a:t>78</a:t>
                    </a:r>
                    <a:r>
                      <a:rPr lang="en-US" altLang="zh-CN" b="1" dirty="0" smtClean="0">
                        <a:solidFill>
                          <a:srgbClr val="FF0000"/>
                        </a:solidFill>
                      </a:rPr>
                      <a:t>%</a:t>
                    </a:r>
                    <a:endParaRPr lang="en-US" altLang="en-US" b="1" dirty="0">
                      <a:solidFill>
                        <a:srgbClr val="FF0000"/>
                      </a:solidFill>
                    </a:endParaRPr>
                  </a:p>
                </c:rich>
              </c:tx>
              <c:dLblPos val="outEnd"/>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5EAA-41A8-BC24-3B028496E278}"/>
                </c:ext>
              </c:extLst>
            </c:dLbl>
            <c:dLbl>
              <c:idx val="4"/>
              <c:tx>
                <c:rich>
                  <a:bodyPr/>
                  <a:lstStyle/>
                  <a:p>
                    <a:r>
                      <a:rPr lang="en-US" altLang="en-US" dirty="0" smtClean="0"/>
                      <a:t>1740/ </a:t>
                    </a:r>
                    <a:r>
                      <a:rPr lang="en-US" altLang="en-US" b="1" dirty="0" smtClean="0">
                        <a:solidFill>
                          <a:srgbClr val="FF0000"/>
                        </a:solidFill>
                      </a:rPr>
                      <a:t>80</a:t>
                    </a:r>
                    <a:r>
                      <a:rPr lang="en-US" altLang="zh-CN" b="1" dirty="0" smtClean="0">
                        <a:solidFill>
                          <a:srgbClr val="FF0000"/>
                        </a:solidFill>
                      </a:rPr>
                      <a:t>%</a:t>
                    </a:r>
                    <a:endParaRPr lang="en-US" altLang="en-US" b="1" dirty="0">
                      <a:solidFill>
                        <a:srgbClr val="FF0000"/>
                      </a:solidFill>
                    </a:endParaRPr>
                  </a:p>
                </c:rich>
              </c:tx>
              <c:dLblPos val="outEnd"/>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6-5EAA-41A8-BC24-3B028496E278}"/>
                </c:ext>
              </c:extLst>
            </c:dLbl>
            <c:dLbl>
              <c:idx val="5"/>
              <c:tx>
                <c:rich>
                  <a:bodyPr/>
                  <a:lstStyle/>
                  <a:p>
                    <a:r>
                      <a:rPr lang="en-US" altLang="en-US" dirty="0" smtClean="0"/>
                      <a:t>1560 /</a:t>
                    </a:r>
                    <a:r>
                      <a:rPr lang="en-US" altLang="en-US" b="1" dirty="0" smtClean="0">
                        <a:solidFill>
                          <a:srgbClr val="FF0000"/>
                        </a:solidFill>
                      </a:rPr>
                      <a:t>75</a:t>
                    </a:r>
                    <a:r>
                      <a:rPr lang="en-US" altLang="zh-CN" b="1" dirty="0" smtClean="0">
                        <a:solidFill>
                          <a:srgbClr val="FF0000"/>
                        </a:solidFill>
                      </a:rPr>
                      <a:t>%</a:t>
                    </a:r>
                    <a:endParaRPr lang="en-US" altLang="en-US" b="1" dirty="0">
                      <a:solidFill>
                        <a:srgbClr val="FF0000"/>
                      </a:solidFill>
                    </a:endParaRPr>
                  </a:p>
                </c:rich>
              </c:tx>
              <c:dLblPos val="outEnd"/>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5EAA-41A8-BC24-3B028496E278}"/>
                </c:ext>
              </c:extLst>
            </c:dLbl>
            <c:dLbl>
              <c:idx val="6"/>
              <c:tx>
                <c:rich>
                  <a:bodyPr/>
                  <a:lstStyle/>
                  <a:p>
                    <a:r>
                      <a:rPr lang="en-US" altLang="en-US" dirty="0" smtClean="0"/>
                      <a:t>1152 /</a:t>
                    </a:r>
                    <a:r>
                      <a:rPr lang="en-US" altLang="en-US" b="1" dirty="0" smtClean="0">
                        <a:solidFill>
                          <a:srgbClr val="FF0000"/>
                        </a:solidFill>
                      </a:rPr>
                      <a:t>75</a:t>
                    </a:r>
                    <a:r>
                      <a:rPr lang="en-US" altLang="zh-CN" b="1" dirty="0" smtClean="0">
                        <a:solidFill>
                          <a:srgbClr val="FF0000"/>
                        </a:solidFill>
                      </a:rPr>
                      <a:t>%</a:t>
                    </a:r>
                    <a:endParaRPr lang="en-US" altLang="en-US" b="1" dirty="0">
                      <a:solidFill>
                        <a:srgbClr val="FF0000"/>
                      </a:solidFill>
                    </a:endParaRPr>
                  </a:p>
                </c:rich>
              </c:tx>
              <c:dLblPos val="outEnd"/>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8-5EAA-41A8-BC24-3B028496E278}"/>
                </c:ext>
              </c:extLst>
            </c:dLbl>
            <c:dLbl>
              <c:idx val="7"/>
              <c:tx>
                <c:rich>
                  <a:bodyPr/>
                  <a:lstStyle/>
                  <a:p>
                    <a:r>
                      <a:rPr lang="en-US" altLang="en-US" dirty="0" smtClean="0"/>
                      <a:t>1610 /</a:t>
                    </a:r>
                    <a:r>
                      <a:rPr lang="en-US" altLang="en-US" b="1" dirty="0" smtClean="0">
                        <a:solidFill>
                          <a:srgbClr val="FF0000"/>
                        </a:solidFill>
                      </a:rPr>
                      <a:t>80</a:t>
                    </a:r>
                    <a:r>
                      <a:rPr lang="en-US" altLang="zh-CN" b="1" dirty="0" smtClean="0">
                        <a:solidFill>
                          <a:srgbClr val="FF0000"/>
                        </a:solidFill>
                      </a:rPr>
                      <a:t>%</a:t>
                    </a:r>
                    <a:endParaRPr lang="en-US" altLang="en-US" b="1" dirty="0">
                      <a:solidFill>
                        <a:srgbClr val="FF0000"/>
                      </a:solidFill>
                    </a:endParaRPr>
                  </a:p>
                </c:rich>
              </c:tx>
              <c:dLblPos val="outEnd"/>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5EAA-41A8-BC24-3B028496E278}"/>
                </c:ext>
              </c:extLst>
            </c:dLbl>
            <c:dLbl>
              <c:idx val="8"/>
              <c:tx>
                <c:rich>
                  <a:bodyPr/>
                  <a:lstStyle/>
                  <a:p>
                    <a:r>
                      <a:rPr lang="en-US" altLang="en-US" dirty="0" smtClean="0"/>
                      <a:t>1220 /</a:t>
                    </a:r>
                    <a:r>
                      <a:rPr lang="en-US" altLang="en-US" b="1" dirty="0" smtClean="0">
                        <a:solidFill>
                          <a:srgbClr val="FF0000"/>
                        </a:solidFill>
                      </a:rPr>
                      <a:t>66</a:t>
                    </a:r>
                    <a:r>
                      <a:rPr lang="en-US" altLang="zh-CN" b="1" dirty="0" smtClean="0">
                        <a:solidFill>
                          <a:srgbClr val="FF0000"/>
                        </a:solidFill>
                      </a:rPr>
                      <a:t>%</a:t>
                    </a:r>
                    <a:endParaRPr lang="en-US" altLang="en-US" b="1" dirty="0">
                      <a:solidFill>
                        <a:srgbClr val="FF0000"/>
                      </a:solidFill>
                    </a:endParaRPr>
                  </a:p>
                </c:rich>
              </c:tx>
              <c:dLblPos val="outEnd"/>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A-5EAA-41A8-BC24-3B028496E278}"/>
                </c:ext>
              </c:extLst>
            </c:dLbl>
            <c:dLbl>
              <c:idx val="9"/>
              <c:tx>
                <c:rich>
                  <a:bodyPr/>
                  <a:lstStyle/>
                  <a:p>
                    <a:r>
                      <a:rPr lang="en-US" altLang="en-US" dirty="0" smtClean="0"/>
                      <a:t>1008/</a:t>
                    </a:r>
                    <a:r>
                      <a:rPr lang="en-US" altLang="en-US" b="1" dirty="0" smtClean="0">
                        <a:solidFill>
                          <a:srgbClr val="FF0000"/>
                        </a:solidFill>
                      </a:rPr>
                      <a:t>88</a:t>
                    </a:r>
                    <a:r>
                      <a:rPr lang="en-US" altLang="zh-CN" b="1" dirty="0" smtClean="0">
                        <a:solidFill>
                          <a:srgbClr val="FF0000"/>
                        </a:solidFill>
                      </a:rPr>
                      <a:t>%</a:t>
                    </a:r>
                    <a:endParaRPr lang="en-US" altLang="en-US" b="1" dirty="0">
                      <a:solidFill>
                        <a:srgbClr val="FF0000"/>
                      </a:solidFill>
                    </a:endParaRPr>
                  </a:p>
                </c:rich>
              </c:tx>
              <c:dLblPos val="outEnd"/>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B-5EAA-41A8-BC24-3B028496E278}"/>
                </c:ext>
              </c:extLst>
            </c:dLbl>
            <c:dLbl>
              <c:idx val="10"/>
              <c:layout>
                <c:manualLayout>
                  <c:x val="-1.770698757755507E-2"/>
                  <c:y val="7.2073151518311049E-2"/>
                </c:manualLayout>
              </c:layout>
              <c:tx>
                <c:rich>
                  <a:bodyPr/>
                  <a:lstStyle/>
                  <a:p>
                    <a:r>
                      <a:rPr lang="en-US" altLang="en-US" dirty="0" smtClean="0"/>
                      <a:t>2250 /</a:t>
                    </a:r>
                    <a:r>
                      <a:rPr lang="en-US" altLang="en-US" b="1" dirty="0" smtClean="0">
                        <a:solidFill>
                          <a:srgbClr val="FF0000"/>
                        </a:solidFill>
                      </a:rPr>
                      <a:t>109</a:t>
                    </a:r>
                    <a:r>
                      <a:rPr lang="en-US" altLang="zh-CN" b="1" dirty="0" smtClean="0">
                        <a:solidFill>
                          <a:srgbClr val="FF0000"/>
                        </a:solidFill>
                      </a:rPr>
                      <a:t>%</a:t>
                    </a:r>
                    <a:endParaRPr lang="en-US" altLang="en-US" b="1" dirty="0">
                      <a:solidFill>
                        <a:srgbClr val="FF0000"/>
                      </a:solidFill>
                    </a:endParaRPr>
                  </a:p>
                </c:rich>
              </c:tx>
              <c:dLblPos val="outEnd"/>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2-5EAA-41A8-BC24-3B028496E278}"/>
                </c:ext>
              </c:extLst>
            </c:dLbl>
            <c:dLbl>
              <c:idx val="11"/>
              <c:layout>
                <c:manualLayout>
                  <c:x val="2.8784342043203259E-3"/>
                  <c:y val="6.1791513374953684E-3"/>
                </c:manualLayout>
              </c:layout>
              <c:tx>
                <c:rich>
                  <a:bodyPr/>
                  <a:lstStyle/>
                  <a:p>
                    <a:r>
                      <a:rPr lang="en-US" altLang="en-US" dirty="0" smtClean="0"/>
                      <a:t>2230 /</a:t>
                    </a:r>
                    <a:r>
                      <a:rPr lang="en-US" altLang="en-US" b="1" dirty="0" smtClean="0">
                        <a:solidFill>
                          <a:srgbClr val="FF0000"/>
                        </a:solidFill>
                      </a:rPr>
                      <a:t>111</a:t>
                    </a:r>
                    <a:r>
                      <a:rPr lang="en-US" altLang="zh-CN" b="1" dirty="0" smtClean="0">
                        <a:solidFill>
                          <a:srgbClr val="FF0000"/>
                        </a:solidFill>
                      </a:rPr>
                      <a:t>%</a:t>
                    </a:r>
                    <a:endParaRPr lang="en-US" altLang="en-US" b="1" dirty="0">
                      <a:solidFill>
                        <a:srgbClr val="FF0000"/>
                      </a:solidFill>
                    </a:endParaRPr>
                  </a:p>
                </c:rich>
              </c:tx>
              <c:dLblPos val="outEnd"/>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5EAA-41A8-BC24-3B028496E278}"/>
                </c:ext>
              </c:extLst>
            </c:dLbl>
            <c:numFmt formatCode="@"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微软雅黑" panose="020B0503020204020204" pitchFamily="34" charset="-122"/>
                    <a:ea typeface="微软雅黑" panose="020B0503020204020204" pitchFamily="34" charset="-122"/>
                    <a:cs typeface="+mn-cs"/>
                  </a:defRPr>
                </a:pPr>
                <a:endParaRPr lang="zh-CN"/>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strRef>
              <c:f>Sheet1!$A$2:$A$13</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Sheet1!$B$2:$B$13</c:f>
              <c:numCache>
                <c:formatCode>General</c:formatCode>
                <c:ptCount val="12"/>
                <c:pt idx="0">
                  <c:v>2240</c:v>
                </c:pt>
                <c:pt idx="1">
                  <c:v>2010</c:v>
                </c:pt>
                <c:pt idx="2">
                  <c:v>1176</c:v>
                </c:pt>
                <c:pt idx="3">
                  <c:v>1600</c:v>
                </c:pt>
                <c:pt idx="4">
                  <c:v>1740</c:v>
                </c:pt>
                <c:pt idx="5">
                  <c:v>1560</c:v>
                </c:pt>
                <c:pt idx="6">
                  <c:v>1152</c:v>
                </c:pt>
                <c:pt idx="7">
                  <c:v>1420</c:v>
                </c:pt>
                <c:pt idx="8">
                  <c:v>1220</c:v>
                </c:pt>
                <c:pt idx="9">
                  <c:v>1012</c:v>
                </c:pt>
                <c:pt idx="10">
                  <c:v>2140</c:v>
                </c:pt>
                <c:pt idx="11">
                  <c:v>2170</c:v>
                </c:pt>
              </c:numCache>
            </c:numRef>
          </c:val>
          <c:extLst>
            <c:ext xmlns:c16="http://schemas.microsoft.com/office/drawing/2014/chart" uri="{C3380CC4-5D6E-409C-BE32-E72D297353CC}">
              <c16:uniqueId val="{0000000C-5EAA-41A8-BC24-3B028496E278}"/>
            </c:ext>
          </c:extLst>
        </c:ser>
        <c:ser>
          <c:idx val="1"/>
          <c:order val="1"/>
          <c:tx>
            <c:strRef>
              <c:f>Sheet1!$C$1</c:f>
              <c:strCache>
                <c:ptCount val="1"/>
                <c:pt idx="0">
                  <c:v>列2</c:v>
                </c:pt>
              </c:strCache>
            </c:strRef>
          </c:tx>
          <c:spPr>
            <a:solidFill>
              <a:schemeClr val="accent2"/>
            </a:solidFill>
            <a:ln>
              <a:noFill/>
            </a:ln>
            <a:effectLst/>
          </c:spPr>
          <c:invertIfNegative val="0"/>
          <c:cat>
            <c:strRef>
              <c:f>Sheet1!$A$2:$A$13</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Sheet1!$C$2:$C$13</c:f>
              <c:numCache>
                <c:formatCode>0%</c:formatCode>
                <c:ptCount val="12"/>
                <c:pt idx="0">
                  <c:v>1.1200000000000001</c:v>
                </c:pt>
                <c:pt idx="1">
                  <c:v>1.05</c:v>
                </c:pt>
                <c:pt idx="2">
                  <c:v>0.68</c:v>
                </c:pt>
                <c:pt idx="3">
                  <c:v>0.78</c:v>
                </c:pt>
                <c:pt idx="4">
                  <c:v>0.8</c:v>
                </c:pt>
                <c:pt idx="5">
                  <c:v>0.75</c:v>
                </c:pt>
                <c:pt idx="6">
                  <c:v>0.75</c:v>
                </c:pt>
                <c:pt idx="7">
                  <c:v>0.8</c:v>
                </c:pt>
                <c:pt idx="8">
                  <c:v>0.66</c:v>
                </c:pt>
                <c:pt idx="9">
                  <c:v>0.88</c:v>
                </c:pt>
                <c:pt idx="10">
                  <c:v>1.0900000000000001</c:v>
                </c:pt>
                <c:pt idx="11">
                  <c:v>1.1100000000000001</c:v>
                </c:pt>
              </c:numCache>
            </c:numRef>
          </c:val>
          <c:extLst>
            <c:ext xmlns:c16="http://schemas.microsoft.com/office/drawing/2014/chart" uri="{C3380CC4-5D6E-409C-BE32-E72D297353CC}">
              <c16:uniqueId val="{0000000D-5EAA-41A8-BC24-3B028496E278}"/>
            </c:ext>
          </c:extLst>
        </c:ser>
        <c:dLbls>
          <c:showLegendKey val="0"/>
          <c:showVal val="0"/>
          <c:showCatName val="0"/>
          <c:showSerName val="0"/>
          <c:showPercent val="0"/>
          <c:showBubbleSize val="0"/>
        </c:dLbls>
        <c:gapWidth val="267"/>
        <c:overlap val="-43"/>
        <c:axId val="58881360"/>
        <c:axId val="2125266352"/>
      </c:barChart>
      <c:catAx>
        <c:axId val="58881360"/>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0"/>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00" b="0" i="0" u="none" strike="noStrike" kern="1200" cap="none" spc="0" normalizeH="0" baseline="0">
                <a:solidFill>
                  <a:schemeClr val="dk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2125266352"/>
        <c:crosses val="autoZero"/>
        <c:auto val="1"/>
        <c:lblAlgn val="ctr"/>
        <c:lblOffset val="100"/>
        <c:noMultiLvlLbl val="0"/>
      </c:catAx>
      <c:valAx>
        <c:axId val="2125266352"/>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zh-CN"/>
          </a:p>
        </c:txPr>
        <c:crossAx val="58881360"/>
        <c:crosses val="autoZero"/>
        <c:crossBetween val="between"/>
      </c:valAx>
      <c:spPr>
        <a:pattFill prst="ltDnDiag">
          <a:fgClr>
            <a:schemeClr val="dk1">
              <a:lumMod val="15000"/>
              <a:lumOff val="85000"/>
            </a:schemeClr>
          </a:fgClr>
          <a:bgClr>
            <a:schemeClr val="lt1"/>
          </a:bgClr>
        </a:pattFill>
        <a:ln>
          <a:noFill/>
        </a:ln>
        <a:effectLst/>
      </c:spPr>
    </c:plotArea>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zh-CN"/>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764456101806137E-2"/>
          <c:y val="6.2450663538300095E-2"/>
          <c:w val="0.91323552433567989"/>
          <c:h val="0.83748177876568186"/>
        </c:manualLayout>
      </c:layout>
      <c:barChart>
        <c:barDir val="col"/>
        <c:grouping val="clustered"/>
        <c:varyColors val="0"/>
        <c:ser>
          <c:idx val="0"/>
          <c:order val="0"/>
          <c:tx>
            <c:strRef>
              <c:f>Sheet1!$B$1</c:f>
              <c:strCache>
                <c:ptCount val="1"/>
                <c:pt idx="0">
                  <c:v>系列 1</c:v>
                </c:pt>
              </c:strCache>
            </c:strRef>
          </c:tx>
          <c:spPr>
            <a:solidFill>
              <a:srgbClr val="3399FF"/>
            </a:solidFill>
            <a:ln>
              <a:noFill/>
            </a:ln>
            <a:effectLst/>
          </c:spPr>
          <c:invertIfNegative val="0"/>
          <c:dPt>
            <c:idx val="2"/>
            <c:invertIfNegative val="0"/>
            <c:bubble3D val="0"/>
            <c:extLst>
              <c:ext xmlns:c16="http://schemas.microsoft.com/office/drawing/2014/chart" uri="{C3380CC4-5D6E-409C-BE32-E72D297353CC}">
                <c16:uniqueId val="{00000000-92CA-4B5C-97AB-63F95BC94DAF}"/>
              </c:ext>
            </c:extLst>
          </c:dPt>
          <c:dPt>
            <c:idx val="6"/>
            <c:invertIfNegative val="0"/>
            <c:bubble3D val="0"/>
            <c:extLst>
              <c:ext xmlns:c16="http://schemas.microsoft.com/office/drawing/2014/chart" uri="{C3380CC4-5D6E-409C-BE32-E72D297353CC}">
                <c16:uniqueId val="{00000001-92CA-4B5C-97AB-63F95BC94DAF}"/>
              </c:ext>
            </c:extLst>
          </c:dPt>
          <c:dPt>
            <c:idx val="7"/>
            <c:invertIfNegative val="0"/>
            <c:bubble3D val="0"/>
            <c:extLst>
              <c:ext xmlns:c16="http://schemas.microsoft.com/office/drawing/2014/chart" uri="{C3380CC4-5D6E-409C-BE32-E72D297353CC}">
                <c16:uniqueId val="{00000002-92CA-4B5C-97AB-63F95BC94DAF}"/>
              </c:ext>
            </c:extLst>
          </c:dPt>
          <c:dLbls>
            <c:spPr>
              <a:no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微软雅黑" panose="020B0503020204020204" pitchFamily="34" charset="-122"/>
                    <a:ea typeface="微软雅黑" panose="020B0503020204020204" pitchFamily="34" charset="-122"/>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妇产科</c:v>
                </c:pt>
                <c:pt idx="1">
                  <c:v>普外科</c:v>
                </c:pt>
                <c:pt idx="2">
                  <c:v>骨科</c:v>
                </c:pt>
                <c:pt idx="3">
                  <c:v>儿科</c:v>
                </c:pt>
                <c:pt idx="4">
                  <c:v>口腔科</c:v>
                </c:pt>
                <c:pt idx="5">
                  <c:v>急诊科</c:v>
                </c:pt>
                <c:pt idx="6">
                  <c:v>肿瘤科</c:v>
                </c:pt>
                <c:pt idx="7">
                  <c:v>心内科</c:v>
                </c:pt>
              </c:strCache>
            </c:strRef>
          </c:cat>
          <c:val>
            <c:numRef>
              <c:f>Sheet1!$B$2:$B$9</c:f>
              <c:numCache>
                <c:formatCode>0%</c:formatCode>
                <c:ptCount val="8"/>
                <c:pt idx="0">
                  <c:v>0.88</c:v>
                </c:pt>
                <c:pt idx="1">
                  <c:v>0.67</c:v>
                </c:pt>
                <c:pt idx="2">
                  <c:v>1.01</c:v>
                </c:pt>
                <c:pt idx="3">
                  <c:v>0.73</c:v>
                </c:pt>
                <c:pt idx="4">
                  <c:v>0.65</c:v>
                </c:pt>
                <c:pt idx="5">
                  <c:v>0.68</c:v>
                </c:pt>
                <c:pt idx="6">
                  <c:v>0.85</c:v>
                </c:pt>
                <c:pt idx="7">
                  <c:v>1.04</c:v>
                </c:pt>
              </c:numCache>
            </c:numRef>
          </c:val>
          <c:extLst>
            <c:ext xmlns:c16="http://schemas.microsoft.com/office/drawing/2014/chart" uri="{C3380CC4-5D6E-409C-BE32-E72D297353CC}">
              <c16:uniqueId val="{00000003-92CA-4B5C-97AB-63F95BC94DAF}"/>
            </c:ext>
          </c:extLst>
        </c:ser>
        <c:dLbls>
          <c:showLegendKey val="0"/>
          <c:showVal val="0"/>
          <c:showCatName val="0"/>
          <c:showSerName val="0"/>
          <c:showPercent val="0"/>
          <c:showBubbleSize val="0"/>
        </c:dLbls>
        <c:gapWidth val="267"/>
        <c:overlap val="-43"/>
        <c:axId val="2125266896"/>
        <c:axId val="217233744"/>
      </c:barChart>
      <c:catAx>
        <c:axId val="2125266896"/>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0"/>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dk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217233744"/>
        <c:crosses val="autoZero"/>
        <c:auto val="1"/>
        <c:lblAlgn val="ctr"/>
        <c:lblOffset val="100"/>
        <c:noMultiLvlLbl val="0"/>
      </c:catAx>
      <c:valAx>
        <c:axId val="217233744"/>
        <c:scaling>
          <c:orientation val="minMax"/>
        </c:scaling>
        <c:delete val="0"/>
        <c:axPos val="l"/>
        <c:majorGridlines>
          <c:spPr>
            <a:ln w="9525" cap="flat" cmpd="sng" algn="ctr">
              <a:solidFill>
                <a:schemeClr val="dk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2125266896"/>
        <c:crosses val="autoZero"/>
        <c:crossBetween val="between"/>
      </c:valAx>
      <c:spPr>
        <a:pattFill prst="ltDnDiag">
          <a:fgClr>
            <a:schemeClr val="dk1">
              <a:lumMod val="15000"/>
              <a:lumOff val="85000"/>
            </a:schemeClr>
          </a:fgClr>
          <a:bgClr>
            <a:schemeClr val="lt1"/>
          </a:bgClr>
        </a:pattFill>
        <a:ln>
          <a:noFill/>
        </a:ln>
        <a:effectLst/>
      </c:spPr>
    </c:plotArea>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latin typeface="微软雅黑" panose="020B0503020204020204" pitchFamily="34" charset="-122"/>
          <a:ea typeface="微软雅黑" panose="020B0503020204020204" pitchFamily="34" charset="-122"/>
        </a:defRPr>
      </a:pPr>
      <a:endParaRPr lang="zh-CN"/>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2014年</c:v>
                </c:pt>
              </c:strCache>
            </c:strRef>
          </c:tx>
          <c:spPr>
            <a:solidFill>
              <a:srgbClr val="C00000"/>
            </a:solidFill>
            <a:ln>
              <a:noFill/>
            </a:ln>
            <a:effectLst/>
          </c:spPr>
          <c:invertIfNegative val="0"/>
          <c:dLbls>
            <c:dLbl>
              <c:idx val="4"/>
              <c:layout>
                <c:manualLayout>
                  <c:x val="-7.1027146211757371E-3"/>
                  <c:y val="1.837105716610097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44C-4AFC-A2AF-C622E8B53A9B}"/>
                </c:ext>
              </c:extLst>
            </c:dLbl>
            <c:dLbl>
              <c:idx val="5"/>
              <c:layout>
                <c:manualLayout>
                  <c:x val="-5.3270359658818024E-3"/>
                  <c:y val="7.348422866440321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44C-4AFC-A2AF-C622E8B53A9B}"/>
                </c:ext>
              </c:extLst>
            </c:dLbl>
            <c:dLbl>
              <c:idx val="6"/>
              <c:layout>
                <c:manualLayout>
                  <c:x val="-8.878393276469802E-3"/>
                  <c:y val="1.10226342996605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44C-4AFC-A2AF-C622E8B53A9B}"/>
                </c:ext>
              </c:extLst>
            </c:dLbl>
            <c:spPr>
              <a:no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微软雅黑" panose="020B0503020204020204" pitchFamily="34" charset="-122"/>
                    <a:ea typeface="微软雅黑" panose="020B0503020204020204" pitchFamily="34" charset="-122"/>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Sheet1!$A$2:$A$9</c:f>
              <c:strCache>
                <c:ptCount val="8"/>
                <c:pt idx="0">
                  <c:v>妇产科</c:v>
                </c:pt>
                <c:pt idx="1">
                  <c:v>普外科</c:v>
                </c:pt>
                <c:pt idx="2">
                  <c:v>骨科</c:v>
                </c:pt>
                <c:pt idx="3">
                  <c:v>儿科</c:v>
                </c:pt>
                <c:pt idx="4">
                  <c:v>口腔科</c:v>
                </c:pt>
                <c:pt idx="5">
                  <c:v>急诊科</c:v>
                </c:pt>
                <c:pt idx="6">
                  <c:v>肿瘤科</c:v>
                </c:pt>
                <c:pt idx="7">
                  <c:v>心内科</c:v>
                </c:pt>
              </c:strCache>
            </c:strRef>
          </c:cat>
          <c:val>
            <c:numRef>
              <c:f>Sheet1!$B$2:$B$9</c:f>
              <c:numCache>
                <c:formatCode>General</c:formatCode>
                <c:ptCount val="8"/>
                <c:pt idx="0">
                  <c:v>920</c:v>
                </c:pt>
                <c:pt idx="1">
                  <c:v>640</c:v>
                </c:pt>
                <c:pt idx="2">
                  <c:v>1420</c:v>
                </c:pt>
                <c:pt idx="3">
                  <c:v>900</c:v>
                </c:pt>
                <c:pt idx="4">
                  <c:v>600</c:v>
                </c:pt>
                <c:pt idx="5">
                  <c:v>450</c:v>
                </c:pt>
                <c:pt idx="6">
                  <c:v>1360</c:v>
                </c:pt>
                <c:pt idx="7">
                  <c:v>1470</c:v>
                </c:pt>
              </c:numCache>
            </c:numRef>
          </c:val>
          <c:extLst>
            <c:ext xmlns:c16="http://schemas.microsoft.com/office/drawing/2014/chart" uri="{C3380CC4-5D6E-409C-BE32-E72D297353CC}">
              <c16:uniqueId val="{00000003-A44C-4AFC-A2AF-C622E8B53A9B}"/>
            </c:ext>
          </c:extLst>
        </c:ser>
        <c:ser>
          <c:idx val="1"/>
          <c:order val="1"/>
          <c:tx>
            <c:strRef>
              <c:f>Sheet1!$C$1</c:f>
              <c:strCache>
                <c:ptCount val="1"/>
                <c:pt idx="0">
                  <c:v>2013年</c:v>
                </c:pt>
              </c:strCache>
            </c:strRef>
          </c:tx>
          <c:spPr>
            <a:solidFill>
              <a:srgbClr val="FFC000"/>
            </a:solidFill>
            <a:ln>
              <a:noFill/>
            </a:ln>
            <a:effectLst/>
          </c:spPr>
          <c:invertIfNegative val="0"/>
          <c:dLbls>
            <c:dLbl>
              <c:idx val="1"/>
              <c:layout>
                <c:manualLayout>
                  <c:x val="5.3270359658818024E-3"/>
                  <c:y val="7.348422866440321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44C-4AFC-A2AF-C622E8B53A9B}"/>
                </c:ext>
              </c:extLst>
            </c:dLbl>
            <c:dLbl>
              <c:idx val="2"/>
              <c:layout>
                <c:manualLayout>
                  <c:x val="7.1027146211756721E-3"/>
                  <c:y val="1.469684573288077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44C-4AFC-A2AF-C622E8B53A9B}"/>
                </c:ext>
              </c:extLst>
            </c:dLbl>
            <c:dLbl>
              <c:idx val="3"/>
              <c:layout>
                <c:manualLayout>
                  <c:x val="8.8783932764696059E-3"/>
                  <c:y val="1.10226342996605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44C-4AFC-A2AF-C622E8B53A9B}"/>
                </c:ext>
              </c:extLst>
            </c:dLbl>
            <c:dLbl>
              <c:idx val="7"/>
              <c:layout>
                <c:manualLayout>
                  <c:x val="5.3270359658818024E-3"/>
                  <c:y val="1.83710571661009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44C-4AFC-A2AF-C622E8B53A9B}"/>
                </c:ext>
              </c:extLst>
            </c:dLbl>
            <c:spPr>
              <a:no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微软雅黑" panose="020B0503020204020204" pitchFamily="34" charset="-122"/>
                    <a:ea typeface="微软雅黑" panose="020B0503020204020204" pitchFamily="34" charset="-122"/>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Sheet1!$A$2:$A$9</c:f>
              <c:strCache>
                <c:ptCount val="8"/>
                <c:pt idx="0">
                  <c:v>妇产科</c:v>
                </c:pt>
                <c:pt idx="1">
                  <c:v>普外科</c:v>
                </c:pt>
                <c:pt idx="2">
                  <c:v>骨科</c:v>
                </c:pt>
                <c:pt idx="3">
                  <c:v>儿科</c:v>
                </c:pt>
                <c:pt idx="4">
                  <c:v>口腔科</c:v>
                </c:pt>
                <c:pt idx="5">
                  <c:v>急诊科</c:v>
                </c:pt>
                <c:pt idx="6">
                  <c:v>肿瘤科</c:v>
                </c:pt>
                <c:pt idx="7">
                  <c:v>心内科</c:v>
                </c:pt>
              </c:strCache>
            </c:strRef>
          </c:cat>
          <c:val>
            <c:numRef>
              <c:f>Sheet1!$C$2:$C$9</c:f>
              <c:numCache>
                <c:formatCode>General</c:formatCode>
                <c:ptCount val="8"/>
                <c:pt idx="0">
                  <c:v>810</c:v>
                </c:pt>
                <c:pt idx="1">
                  <c:v>610</c:v>
                </c:pt>
                <c:pt idx="2">
                  <c:v>1040</c:v>
                </c:pt>
                <c:pt idx="3">
                  <c:v>830</c:v>
                </c:pt>
                <c:pt idx="4">
                  <c:v>620</c:v>
                </c:pt>
                <c:pt idx="5">
                  <c:v>500</c:v>
                </c:pt>
                <c:pt idx="6">
                  <c:v>1400</c:v>
                </c:pt>
                <c:pt idx="7">
                  <c:v>1280</c:v>
                </c:pt>
              </c:numCache>
            </c:numRef>
          </c:val>
          <c:extLst>
            <c:ext xmlns:c16="http://schemas.microsoft.com/office/drawing/2014/chart" uri="{C3380CC4-5D6E-409C-BE32-E72D297353CC}">
              <c16:uniqueId val="{00000008-A44C-4AFC-A2AF-C622E8B53A9B}"/>
            </c:ext>
          </c:extLst>
        </c:ser>
        <c:dLbls>
          <c:showLegendKey val="0"/>
          <c:showVal val="1"/>
          <c:showCatName val="0"/>
          <c:showSerName val="0"/>
          <c:showPercent val="0"/>
          <c:showBubbleSize val="0"/>
        </c:dLbls>
        <c:gapWidth val="267"/>
        <c:overlap val="-43"/>
        <c:axId val="217238640"/>
        <c:axId val="217237552"/>
      </c:barChart>
      <c:catAx>
        <c:axId val="217238640"/>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0"/>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dk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217237552"/>
        <c:crosses val="autoZero"/>
        <c:auto val="1"/>
        <c:lblAlgn val="ctr"/>
        <c:lblOffset val="100"/>
        <c:noMultiLvlLbl val="0"/>
      </c:catAx>
      <c:valAx>
        <c:axId val="217237552"/>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217238640"/>
        <c:crosses val="autoZero"/>
        <c:crossBetween val="between"/>
      </c:valAx>
      <c:spPr>
        <a:pattFill prst="ltDnDiag">
          <a:fgClr>
            <a:schemeClr val="dk1">
              <a:lumMod val="15000"/>
              <a:lumOff val="85000"/>
            </a:schemeClr>
          </a:fgClr>
          <a:bgClr>
            <a:schemeClr val="lt1"/>
          </a:bgClr>
        </a:patt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微软雅黑" panose="020B0503020204020204" pitchFamily="34" charset="-122"/>
              <a:ea typeface="微软雅黑" panose="020B0503020204020204" pitchFamily="34" charset="-122"/>
              <a:cs typeface="+mn-cs"/>
            </a:defRPr>
          </a:pPr>
          <a:endParaRPr lang="zh-CN"/>
        </a:p>
      </c:txPr>
    </c:legend>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latin typeface="微软雅黑" panose="020B0503020204020204" pitchFamily="34" charset="-122"/>
          <a:ea typeface="微软雅黑" panose="020B0503020204020204" pitchFamily="34" charset="-122"/>
        </a:defRPr>
      </a:pPr>
      <a:endParaRPr lang="zh-CN"/>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2014年</c:v>
                </c:pt>
              </c:strCache>
            </c:strRef>
          </c:tx>
          <c:spPr>
            <a:solidFill>
              <a:srgbClr val="FFC000"/>
            </a:solidFill>
            <a:ln>
              <a:noFill/>
            </a:ln>
            <a:effectLst/>
          </c:spPr>
          <c:invertIfNegative val="0"/>
          <c:dPt>
            <c:idx val="1"/>
            <c:invertIfNegative val="0"/>
            <c:bubble3D val="0"/>
            <c:extLst>
              <c:ext xmlns:c16="http://schemas.microsoft.com/office/drawing/2014/chart" uri="{C3380CC4-5D6E-409C-BE32-E72D297353CC}">
                <c16:uniqueId val="{00000000-9621-4FA5-B561-3E49E4811410}"/>
              </c:ext>
            </c:extLst>
          </c:dPt>
          <c:dPt>
            <c:idx val="2"/>
            <c:invertIfNegative val="0"/>
            <c:bubble3D val="0"/>
            <c:extLst>
              <c:ext xmlns:c16="http://schemas.microsoft.com/office/drawing/2014/chart" uri="{C3380CC4-5D6E-409C-BE32-E72D297353CC}">
                <c16:uniqueId val="{00000001-9621-4FA5-B561-3E49E4811410}"/>
              </c:ext>
            </c:extLst>
          </c:dPt>
          <c:dPt>
            <c:idx val="4"/>
            <c:invertIfNegative val="0"/>
            <c:bubble3D val="0"/>
            <c:extLst>
              <c:ext xmlns:c16="http://schemas.microsoft.com/office/drawing/2014/chart" uri="{C3380CC4-5D6E-409C-BE32-E72D297353CC}">
                <c16:uniqueId val="{00000002-9621-4FA5-B561-3E49E4811410}"/>
              </c:ext>
            </c:extLst>
          </c:dPt>
          <c:dPt>
            <c:idx val="5"/>
            <c:invertIfNegative val="0"/>
            <c:bubble3D val="0"/>
            <c:extLst>
              <c:ext xmlns:c16="http://schemas.microsoft.com/office/drawing/2014/chart" uri="{C3380CC4-5D6E-409C-BE32-E72D297353CC}">
                <c16:uniqueId val="{00000003-9621-4FA5-B561-3E49E4811410}"/>
              </c:ext>
            </c:extLst>
          </c:dPt>
          <c:dPt>
            <c:idx val="6"/>
            <c:invertIfNegative val="0"/>
            <c:bubble3D val="0"/>
            <c:extLst>
              <c:ext xmlns:c16="http://schemas.microsoft.com/office/drawing/2014/chart" uri="{C3380CC4-5D6E-409C-BE32-E72D297353CC}">
                <c16:uniqueId val="{00000004-9621-4FA5-B561-3E49E4811410}"/>
              </c:ext>
            </c:extLst>
          </c:dPt>
          <c:dPt>
            <c:idx val="7"/>
            <c:invertIfNegative val="0"/>
            <c:bubble3D val="0"/>
            <c:extLst>
              <c:ext xmlns:c16="http://schemas.microsoft.com/office/drawing/2014/chart" uri="{C3380CC4-5D6E-409C-BE32-E72D297353CC}">
                <c16:uniqueId val="{00000005-9621-4FA5-B561-3E49E4811410}"/>
              </c:ext>
            </c:extLst>
          </c:dPt>
          <c:dLbls>
            <c:dLbl>
              <c:idx val="0"/>
              <c:tx>
                <c:rich>
                  <a:bodyPr/>
                  <a:lstStyle/>
                  <a:p>
                    <a:r>
                      <a:rPr lang="en-US" altLang="zh-CN" smtClean="0"/>
                      <a:t>38%</a:t>
                    </a:r>
                    <a:endParaRPr lang="en-US" altLang="zh-CN"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621-4FA5-B561-3E49E4811410}"/>
                </c:ext>
              </c:extLst>
            </c:dLbl>
            <c:dLbl>
              <c:idx val="1"/>
              <c:tx>
                <c:rich>
                  <a:bodyPr/>
                  <a:lstStyle/>
                  <a:p>
                    <a:r>
                      <a:rPr lang="en-US" altLang="zh-CN" smtClean="0"/>
                      <a:t>46%</a:t>
                    </a:r>
                    <a:endParaRPr lang="en-US" altLang="zh-CN"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621-4FA5-B561-3E49E4811410}"/>
                </c:ext>
              </c:extLst>
            </c:dLbl>
            <c:dLbl>
              <c:idx val="2"/>
              <c:tx>
                <c:rich>
                  <a:bodyPr/>
                  <a:lstStyle/>
                  <a:p>
                    <a:r>
                      <a:rPr lang="en-US" altLang="zh-CN" smtClean="0"/>
                      <a:t>58%</a:t>
                    </a:r>
                    <a:endParaRPr lang="en-US" altLang="zh-CN"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621-4FA5-B561-3E49E4811410}"/>
                </c:ext>
              </c:extLst>
            </c:dLbl>
            <c:dLbl>
              <c:idx val="3"/>
              <c:tx>
                <c:rich>
                  <a:bodyPr/>
                  <a:lstStyle/>
                  <a:p>
                    <a:r>
                      <a:rPr lang="en-US" altLang="zh-CN" smtClean="0"/>
                      <a:t>34%</a:t>
                    </a:r>
                    <a:endParaRPr lang="en-US" altLang="zh-CN"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621-4FA5-B561-3E49E4811410}"/>
                </c:ext>
              </c:extLst>
            </c:dLbl>
            <c:dLbl>
              <c:idx val="4"/>
              <c:tx>
                <c:rich>
                  <a:bodyPr/>
                  <a:lstStyle/>
                  <a:p>
                    <a:r>
                      <a:rPr lang="en-US" altLang="zh-CN" smtClean="0"/>
                      <a:t>32%</a:t>
                    </a:r>
                    <a:endParaRPr lang="en-US" altLang="zh-CN"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621-4FA5-B561-3E49E4811410}"/>
                </c:ext>
              </c:extLst>
            </c:dLbl>
            <c:dLbl>
              <c:idx val="5"/>
              <c:tx>
                <c:rich>
                  <a:bodyPr/>
                  <a:lstStyle/>
                  <a:p>
                    <a:r>
                      <a:rPr lang="en-US" altLang="zh-CN" smtClean="0"/>
                      <a:t>45%</a:t>
                    </a:r>
                    <a:endParaRPr lang="en-US" altLang="zh-CN"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621-4FA5-B561-3E49E4811410}"/>
                </c:ext>
              </c:extLst>
            </c:dLbl>
            <c:dLbl>
              <c:idx val="6"/>
              <c:tx>
                <c:rich>
                  <a:bodyPr/>
                  <a:lstStyle/>
                  <a:p>
                    <a:r>
                      <a:rPr lang="en-US" altLang="zh-CN" smtClean="0"/>
                      <a:t>68%</a:t>
                    </a:r>
                    <a:endParaRPr lang="en-US" altLang="zh-CN"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621-4FA5-B561-3E49E4811410}"/>
                </c:ext>
              </c:extLst>
            </c:dLbl>
            <c:dLbl>
              <c:idx val="7"/>
              <c:tx>
                <c:rich>
                  <a:bodyPr/>
                  <a:lstStyle/>
                  <a:p>
                    <a:r>
                      <a:rPr lang="en-US" altLang="zh-CN" smtClean="0"/>
                      <a:t>57%</a:t>
                    </a:r>
                    <a:endParaRPr lang="en-US" altLang="zh-CN"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621-4FA5-B561-3E49E4811410}"/>
                </c:ext>
              </c:extLst>
            </c:dLbl>
            <c:spPr>
              <a:noFill/>
              <a:ln>
                <a:noFill/>
              </a:ln>
              <a:effectLst/>
            </c:spPr>
            <c:txPr>
              <a:bodyPr rot="0" spcFirstLastPara="1" vertOverflow="ellipsis" vert="horz" wrap="square" anchor="ctr" anchorCtr="1"/>
              <a:lstStyle/>
              <a:p>
                <a:pPr>
                  <a:defRPr sz="1200" b="0" i="0" u="none" strike="noStrike" kern="1200" baseline="0">
                    <a:solidFill>
                      <a:schemeClr val="dk1">
                        <a:lumMod val="75000"/>
                        <a:lumOff val="25000"/>
                      </a:schemeClr>
                    </a:solidFill>
                    <a:latin typeface="微软雅黑" panose="020B0503020204020204" pitchFamily="34" charset="-122"/>
                    <a:ea typeface="微软雅黑" panose="020B0503020204020204" pitchFamily="34" charset="-122"/>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妇产科</c:v>
                </c:pt>
                <c:pt idx="1">
                  <c:v>普外科</c:v>
                </c:pt>
                <c:pt idx="2">
                  <c:v>骨科</c:v>
                </c:pt>
                <c:pt idx="3">
                  <c:v>儿科</c:v>
                </c:pt>
                <c:pt idx="4">
                  <c:v>口腔科</c:v>
                </c:pt>
                <c:pt idx="5">
                  <c:v>急诊科</c:v>
                </c:pt>
                <c:pt idx="6">
                  <c:v>肿瘤科</c:v>
                </c:pt>
                <c:pt idx="7">
                  <c:v>心内科</c:v>
                </c:pt>
              </c:strCache>
            </c:strRef>
          </c:cat>
          <c:val>
            <c:numRef>
              <c:f>Sheet1!$B$2:$B$9</c:f>
              <c:numCache>
                <c:formatCode>0.00%</c:formatCode>
                <c:ptCount val="8"/>
                <c:pt idx="0">
                  <c:v>0.37</c:v>
                </c:pt>
                <c:pt idx="1">
                  <c:v>0.48</c:v>
                </c:pt>
                <c:pt idx="2">
                  <c:v>0.54</c:v>
                </c:pt>
                <c:pt idx="3">
                  <c:v>0.34</c:v>
                </c:pt>
                <c:pt idx="4">
                  <c:v>0.32</c:v>
                </c:pt>
                <c:pt idx="5">
                  <c:v>0.44</c:v>
                </c:pt>
                <c:pt idx="6">
                  <c:v>0.67</c:v>
                </c:pt>
                <c:pt idx="7">
                  <c:v>0.57999999999999996</c:v>
                </c:pt>
              </c:numCache>
            </c:numRef>
          </c:val>
          <c:extLst>
            <c:ext xmlns:c16="http://schemas.microsoft.com/office/drawing/2014/chart" uri="{C3380CC4-5D6E-409C-BE32-E72D297353CC}">
              <c16:uniqueId val="{00000008-9621-4FA5-B561-3E49E4811410}"/>
            </c:ext>
          </c:extLst>
        </c:ser>
        <c:ser>
          <c:idx val="1"/>
          <c:order val="1"/>
          <c:tx>
            <c:strRef>
              <c:f>Sheet1!$C$1</c:f>
              <c:strCache>
                <c:ptCount val="1"/>
                <c:pt idx="0">
                  <c:v>2013年</c:v>
                </c:pt>
              </c:strCache>
            </c:strRef>
          </c:tx>
          <c:spPr>
            <a:solidFill>
              <a:srgbClr val="0070C0"/>
            </a:solidFill>
            <a:ln>
              <a:noFill/>
            </a:ln>
            <a:effectLst/>
          </c:spPr>
          <c:invertIfNegative val="0"/>
          <c:dLbls>
            <c:dLbl>
              <c:idx val="7"/>
              <c:tx>
                <c:rich>
                  <a:bodyPr/>
                  <a:lstStyle/>
                  <a:p>
                    <a:r>
                      <a:rPr lang="en-US" altLang="zh-CN" smtClean="0"/>
                      <a:t>46.5%</a:t>
                    </a:r>
                    <a:endParaRPr lang="en-US" altLang="zh-CN"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621-4FA5-B561-3E49E4811410}"/>
                </c:ext>
              </c:extLst>
            </c:dLbl>
            <c:spPr>
              <a:noFill/>
              <a:ln>
                <a:noFill/>
              </a:ln>
              <a:effectLst/>
            </c:spPr>
            <c:txPr>
              <a:bodyPr rot="0" spcFirstLastPara="1" vertOverflow="ellipsis" vert="horz" wrap="square" anchor="ctr" anchorCtr="1"/>
              <a:lstStyle/>
              <a:p>
                <a:pPr>
                  <a:defRPr sz="1200" b="0" i="0" u="none" strike="noStrike" kern="1200" baseline="0">
                    <a:solidFill>
                      <a:schemeClr val="dk1">
                        <a:lumMod val="75000"/>
                        <a:lumOff val="25000"/>
                      </a:schemeClr>
                    </a:solidFill>
                    <a:latin typeface="微软雅黑" panose="020B0503020204020204" pitchFamily="34" charset="-122"/>
                    <a:ea typeface="微软雅黑" panose="020B0503020204020204" pitchFamily="34" charset="-122"/>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Sheet1!$A$2:$A$9</c:f>
              <c:strCache>
                <c:ptCount val="8"/>
                <c:pt idx="0">
                  <c:v>妇产科</c:v>
                </c:pt>
                <c:pt idx="1">
                  <c:v>普外科</c:v>
                </c:pt>
                <c:pt idx="2">
                  <c:v>骨科</c:v>
                </c:pt>
                <c:pt idx="3">
                  <c:v>儿科</c:v>
                </c:pt>
                <c:pt idx="4">
                  <c:v>口腔科</c:v>
                </c:pt>
                <c:pt idx="5">
                  <c:v>急诊科</c:v>
                </c:pt>
                <c:pt idx="6">
                  <c:v>肿瘤科</c:v>
                </c:pt>
                <c:pt idx="7">
                  <c:v>心内科</c:v>
                </c:pt>
              </c:strCache>
            </c:strRef>
          </c:cat>
          <c:val>
            <c:numRef>
              <c:f>Sheet1!$C$2:$C$9</c:f>
              <c:numCache>
                <c:formatCode>0%</c:formatCode>
                <c:ptCount val="8"/>
                <c:pt idx="0">
                  <c:v>0.35</c:v>
                </c:pt>
                <c:pt idx="1">
                  <c:v>0.41</c:v>
                </c:pt>
                <c:pt idx="2">
                  <c:v>0.38</c:v>
                </c:pt>
                <c:pt idx="3">
                  <c:v>0.32</c:v>
                </c:pt>
                <c:pt idx="4">
                  <c:v>0.42</c:v>
                </c:pt>
                <c:pt idx="5">
                  <c:v>0.48</c:v>
                </c:pt>
                <c:pt idx="6">
                  <c:v>0.54</c:v>
                </c:pt>
                <c:pt idx="7" formatCode="0.00%">
                  <c:v>0.46500000000000002</c:v>
                </c:pt>
              </c:numCache>
            </c:numRef>
          </c:val>
          <c:extLst>
            <c:ext xmlns:c16="http://schemas.microsoft.com/office/drawing/2014/chart" uri="{C3380CC4-5D6E-409C-BE32-E72D297353CC}">
              <c16:uniqueId val="{0000000A-9621-4FA5-B561-3E49E4811410}"/>
            </c:ext>
          </c:extLst>
        </c:ser>
        <c:dLbls>
          <c:showLegendKey val="0"/>
          <c:showVal val="1"/>
          <c:showCatName val="0"/>
          <c:showSerName val="0"/>
          <c:showPercent val="0"/>
          <c:showBubbleSize val="0"/>
        </c:dLbls>
        <c:gapWidth val="267"/>
        <c:overlap val="-43"/>
        <c:axId val="217241360"/>
        <c:axId val="217228848"/>
      </c:barChart>
      <c:catAx>
        <c:axId val="217241360"/>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0"/>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200" b="0" i="0" u="none" strike="noStrike" kern="1200" cap="none" spc="0" normalizeH="0" baseline="0">
                <a:solidFill>
                  <a:schemeClr val="dk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217228848"/>
        <c:crosses val="autoZero"/>
        <c:auto val="1"/>
        <c:lblAlgn val="ctr"/>
        <c:lblOffset val="100"/>
        <c:noMultiLvlLbl val="0"/>
      </c:catAx>
      <c:valAx>
        <c:axId val="217228848"/>
        <c:scaling>
          <c:orientation val="minMax"/>
        </c:scaling>
        <c:delete val="0"/>
        <c:axPos val="l"/>
        <c:majorGridlines>
          <c:spPr>
            <a:ln w="9525" cap="flat" cmpd="sng" algn="ctr">
              <a:solidFill>
                <a:schemeClr val="dk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dk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217241360"/>
        <c:crosses val="autoZero"/>
        <c:crossBetween val="between"/>
      </c:valAx>
      <c:spPr>
        <a:pattFill prst="ltDnDiag">
          <a:fgClr>
            <a:schemeClr val="dk1">
              <a:lumMod val="15000"/>
              <a:lumOff val="85000"/>
            </a:schemeClr>
          </a:fgClr>
          <a:bgClr>
            <a:schemeClr val="lt1"/>
          </a:bgClr>
        </a:patt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dk1">
                  <a:lumMod val="65000"/>
                  <a:lumOff val="35000"/>
                </a:schemeClr>
              </a:solidFill>
              <a:latin typeface="微软雅黑" panose="020B0503020204020204" pitchFamily="34" charset="-122"/>
              <a:ea typeface="微软雅黑" panose="020B0503020204020204" pitchFamily="34" charset="-122"/>
              <a:cs typeface="+mn-cs"/>
            </a:defRPr>
          </a:pPr>
          <a:endParaRPr lang="zh-CN"/>
        </a:p>
      </c:txPr>
    </c:legend>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sz="1200">
          <a:latin typeface="微软雅黑" panose="020B0503020204020204" pitchFamily="34" charset="-122"/>
          <a:ea typeface="微软雅黑" panose="020B0503020204020204" pitchFamily="34" charset="-122"/>
        </a:defRPr>
      </a:pPr>
      <a:endParaRPr lang="zh-CN"/>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2014年</c:v>
                </c:pt>
              </c:strCache>
            </c:strRef>
          </c:tx>
          <c:spPr>
            <a:solidFill>
              <a:schemeClr val="accent1">
                <a:lumMod val="75000"/>
              </a:schemeClr>
            </a:solidFill>
            <a:ln>
              <a:noFill/>
            </a:ln>
            <a:effectLst/>
          </c:spPr>
          <c:invertIfNegative val="0"/>
          <c:dPt>
            <c:idx val="1"/>
            <c:invertIfNegative val="0"/>
            <c:bubble3D val="0"/>
            <c:extLst>
              <c:ext xmlns:c16="http://schemas.microsoft.com/office/drawing/2014/chart" uri="{C3380CC4-5D6E-409C-BE32-E72D297353CC}">
                <c16:uniqueId val="{00000000-FDD6-42C3-93CC-1DEFF2C2BE1B}"/>
              </c:ext>
            </c:extLst>
          </c:dPt>
          <c:dPt>
            <c:idx val="2"/>
            <c:invertIfNegative val="0"/>
            <c:bubble3D val="0"/>
            <c:extLst>
              <c:ext xmlns:c16="http://schemas.microsoft.com/office/drawing/2014/chart" uri="{C3380CC4-5D6E-409C-BE32-E72D297353CC}">
                <c16:uniqueId val="{00000001-FDD6-42C3-93CC-1DEFF2C2BE1B}"/>
              </c:ext>
            </c:extLst>
          </c:dPt>
          <c:dPt>
            <c:idx val="4"/>
            <c:invertIfNegative val="0"/>
            <c:bubble3D val="0"/>
            <c:extLst>
              <c:ext xmlns:c16="http://schemas.microsoft.com/office/drawing/2014/chart" uri="{C3380CC4-5D6E-409C-BE32-E72D297353CC}">
                <c16:uniqueId val="{00000002-FDD6-42C3-93CC-1DEFF2C2BE1B}"/>
              </c:ext>
            </c:extLst>
          </c:dPt>
          <c:dPt>
            <c:idx val="5"/>
            <c:invertIfNegative val="0"/>
            <c:bubble3D val="0"/>
            <c:extLst>
              <c:ext xmlns:c16="http://schemas.microsoft.com/office/drawing/2014/chart" uri="{C3380CC4-5D6E-409C-BE32-E72D297353CC}">
                <c16:uniqueId val="{00000003-FDD6-42C3-93CC-1DEFF2C2BE1B}"/>
              </c:ext>
            </c:extLst>
          </c:dPt>
          <c:dPt>
            <c:idx val="6"/>
            <c:invertIfNegative val="0"/>
            <c:bubble3D val="0"/>
            <c:extLst>
              <c:ext xmlns:c16="http://schemas.microsoft.com/office/drawing/2014/chart" uri="{C3380CC4-5D6E-409C-BE32-E72D297353CC}">
                <c16:uniqueId val="{00000004-FDD6-42C3-93CC-1DEFF2C2BE1B}"/>
              </c:ext>
            </c:extLst>
          </c:dPt>
          <c:dPt>
            <c:idx val="7"/>
            <c:invertIfNegative val="0"/>
            <c:bubble3D val="0"/>
            <c:extLst>
              <c:ext xmlns:c16="http://schemas.microsoft.com/office/drawing/2014/chart" uri="{C3380CC4-5D6E-409C-BE32-E72D297353CC}">
                <c16:uniqueId val="{00000005-FDD6-42C3-93CC-1DEFF2C2BE1B}"/>
              </c:ext>
            </c:extLst>
          </c:dPt>
          <c:dLbls>
            <c:dLbl>
              <c:idx val="0"/>
              <c:tx>
                <c:rich>
                  <a:bodyPr/>
                  <a:lstStyle/>
                  <a:p>
                    <a:r>
                      <a:rPr lang="en-US" altLang="zh-CN" smtClean="0"/>
                      <a:t>78%</a:t>
                    </a:r>
                    <a:endParaRPr lang="en-US" altLang="zh-CN"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DD6-42C3-93CC-1DEFF2C2BE1B}"/>
                </c:ext>
              </c:extLst>
            </c:dLbl>
            <c:dLbl>
              <c:idx val="1"/>
              <c:tx>
                <c:rich>
                  <a:bodyPr/>
                  <a:lstStyle/>
                  <a:p>
                    <a:r>
                      <a:rPr lang="en-US" altLang="zh-CN" smtClean="0"/>
                      <a:t>58%</a:t>
                    </a:r>
                    <a:endParaRPr lang="en-US" altLang="zh-CN"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DD6-42C3-93CC-1DEFF2C2BE1B}"/>
                </c:ext>
              </c:extLst>
            </c:dLbl>
            <c:dLbl>
              <c:idx val="2"/>
              <c:tx>
                <c:rich>
                  <a:bodyPr/>
                  <a:lstStyle/>
                  <a:p>
                    <a:r>
                      <a:rPr lang="en-US" altLang="zh-CN" smtClean="0"/>
                      <a:t>61%</a:t>
                    </a:r>
                    <a:endParaRPr lang="en-US" altLang="zh-CN"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DD6-42C3-93CC-1DEFF2C2BE1B}"/>
                </c:ext>
              </c:extLst>
            </c:dLbl>
            <c:dLbl>
              <c:idx val="3"/>
              <c:tx>
                <c:rich>
                  <a:bodyPr/>
                  <a:lstStyle/>
                  <a:p>
                    <a:r>
                      <a:rPr lang="en-US" altLang="zh-CN" smtClean="0"/>
                      <a:t>37%</a:t>
                    </a:r>
                    <a:endParaRPr lang="en-US" altLang="zh-CN"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DD6-42C3-93CC-1DEFF2C2BE1B}"/>
                </c:ext>
              </c:extLst>
            </c:dLbl>
            <c:dLbl>
              <c:idx val="4"/>
              <c:tx>
                <c:rich>
                  <a:bodyPr/>
                  <a:lstStyle/>
                  <a:p>
                    <a:r>
                      <a:rPr lang="en-US" altLang="zh-CN" smtClean="0"/>
                      <a:t>32%</a:t>
                    </a:r>
                    <a:endParaRPr lang="en-US" altLang="zh-CN"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DD6-42C3-93CC-1DEFF2C2BE1B}"/>
                </c:ext>
              </c:extLst>
            </c:dLbl>
            <c:dLbl>
              <c:idx val="5"/>
              <c:tx>
                <c:rich>
                  <a:bodyPr/>
                  <a:lstStyle/>
                  <a:p>
                    <a:r>
                      <a:rPr lang="en-US" altLang="zh-CN" smtClean="0"/>
                      <a:t>45%</a:t>
                    </a:r>
                    <a:endParaRPr lang="en-US" altLang="zh-CN"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DD6-42C3-93CC-1DEFF2C2BE1B}"/>
                </c:ext>
              </c:extLst>
            </c:dLbl>
            <c:dLbl>
              <c:idx val="6"/>
              <c:tx>
                <c:rich>
                  <a:bodyPr/>
                  <a:lstStyle/>
                  <a:p>
                    <a:r>
                      <a:rPr lang="en-US" altLang="zh-CN" smtClean="0"/>
                      <a:t>68%</a:t>
                    </a:r>
                    <a:endParaRPr lang="en-US" altLang="zh-CN"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DD6-42C3-93CC-1DEFF2C2BE1B}"/>
                </c:ext>
              </c:extLst>
            </c:dLbl>
            <c:dLbl>
              <c:idx val="7"/>
              <c:tx>
                <c:rich>
                  <a:bodyPr/>
                  <a:lstStyle/>
                  <a:p>
                    <a:r>
                      <a:rPr lang="en-US" altLang="zh-CN" smtClean="0"/>
                      <a:t>57%</a:t>
                    </a:r>
                    <a:endParaRPr lang="en-US" altLang="zh-CN"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DD6-42C3-93CC-1DEFF2C2BE1B}"/>
                </c:ext>
              </c:extLst>
            </c:dLbl>
            <c:dLbl>
              <c:idx val="8"/>
              <c:layout>
                <c:manualLayout>
                  <c:x val="-1.2031408607953578E-3"/>
                  <c:y val="-2.4430138172629513E-3"/>
                </c:manualLayout>
              </c:layout>
              <c:tx>
                <c:rich>
                  <a:bodyPr/>
                  <a:lstStyle/>
                  <a:p>
                    <a:r>
                      <a:rPr lang="en-US" altLang="zh-CN" smtClean="0"/>
                      <a:t>36.2%</a:t>
                    </a:r>
                    <a:endParaRPr lang="en-US" altLang="zh-CN"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DD6-42C3-93CC-1DEFF2C2BE1B}"/>
                </c:ext>
              </c:extLst>
            </c:dLbl>
            <c:spPr>
              <a:no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微软雅黑" panose="020B0503020204020204" pitchFamily="34" charset="-122"/>
                    <a:ea typeface="微软雅黑" panose="020B0503020204020204" pitchFamily="34" charset="-122"/>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Sheet1!$A$2:$A$10</c:f>
              <c:strCache>
                <c:ptCount val="9"/>
                <c:pt idx="0">
                  <c:v>妇产科</c:v>
                </c:pt>
                <c:pt idx="1">
                  <c:v>普外科</c:v>
                </c:pt>
                <c:pt idx="2">
                  <c:v>骨科</c:v>
                </c:pt>
                <c:pt idx="3">
                  <c:v>儿科</c:v>
                </c:pt>
                <c:pt idx="4">
                  <c:v>口腔科</c:v>
                </c:pt>
                <c:pt idx="5">
                  <c:v>急诊科</c:v>
                </c:pt>
                <c:pt idx="6">
                  <c:v>肿瘤科</c:v>
                </c:pt>
                <c:pt idx="7">
                  <c:v>心内科</c:v>
                </c:pt>
                <c:pt idx="8">
                  <c:v>全院</c:v>
                </c:pt>
              </c:strCache>
            </c:strRef>
          </c:cat>
          <c:val>
            <c:numRef>
              <c:f>Sheet1!$B$2:$B$10</c:f>
              <c:numCache>
                <c:formatCode>0.00%</c:formatCode>
                <c:ptCount val="9"/>
                <c:pt idx="0">
                  <c:v>0.79</c:v>
                </c:pt>
                <c:pt idx="1">
                  <c:v>0.6</c:v>
                </c:pt>
                <c:pt idx="2">
                  <c:v>0.62</c:v>
                </c:pt>
                <c:pt idx="3">
                  <c:v>0.39</c:v>
                </c:pt>
                <c:pt idx="4">
                  <c:v>0.33</c:v>
                </c:pt>
                <c:pt idx="5">
                  <c:v>0.46</c:v>
                </c:pt>
                <c:pt idx="6">
                  <c:v>0.65</c:v>
                </c:pt>
                <c:pt idx="7">
                  <c:v>0.57999999999999996</c:v>
                </c:pt>
                <c:pt idx="8">
                  <c:v>0.36199999999999999</c:v>
                </c:pt>
              </c:numCache>
            </c:numRef>
          </c:val>
          <c:extLst>
            <c:ext xmlns:c16="http://schemas.microsoft.com/office/drawing/2014/chart" uri="{C3380CC4-5D6E-409C-BE32-E72D297353CC}">
              <c16:uniqueId val="{00000009-FDD6-42C3-93CC-1DEFF2C2BE1B}"/>
            </c:ext>
          </c:extLst>
        </c:ser>
        <c:ser>
          <c:idx val="1"/>
          <c:order val="1"/>
          <c:tx>
            <c:strRef>
              <c:f>Sheet1!$C$1</c:f>
              <c:strCache>
                <c:ptCount val="1"/>
                <c:pt idx="0">
                  <c:v>2013年</c:v>
                </c:pt>
              </c:strCache>
            </c:strRef>
          </c:tx>
          <c:spPr>
            <a:solidFill>
              <a:schemeClr val="accent3">
                <a:lumMod val="60000"/>
                <a:lumOff val="40000"/>
              </a:schemeClr>
            </a:solidFill>
            <a:ln>
              <a:noFill/>
            </a:ln>
            <a:effectLst/>
          </c:spPr>
          <c:invertIfNegative val="0"/>
          <c:dLbls>
            <c:dLbl>
              <c:idx val="7"/>
              <c:tx>
                <c:rich>
                  <a:bodyPr/>
                  <a:lstStyle/>
                  <a:p>
                    <a:r>
                      <a:rPr lang="en-US" altLang="zh-CN" smtClean="0"/>
                      <a:t>46.5%</a:t>
                    </a:r>
                    <a:endParaRPr lang="en-US" altLang="zh-CN"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FDD6-42C3-93CC-1DEFF2C2BE1B}"/>
                </c:ext>
              </c:extLst>
            </c:dLbl>
            <c:dLbl>
              <c:idx val="8"/>
              <c:layout>
                <c:manualLayout>
                  <c:x val="1.2031408607951637E-2"/>
                  <c:y val="2.19871243553665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FDD6-42C3-93CC-1DEFF2C2BE1B}"/>
                </c:ext>
              </c:extLst>
            </c:dLbl>
            <c:spPr>
              <a:no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微软雅黑" panose="020B0503020204020204" pitchFamily="34" charset="-122"/>
                    <a:ea typeface="微软雅黑" panose="020B0503020204020204" pitchFamily="34" charset="-122"/>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Sheet1!$A$2:$A$10</c:f>
              <c:strCache>
                <c:ptCount val="9"/>
                <c:pt idx="0">
                  <c:v>妇产科</c:v>
                </c:pt>
                <c:pt idx="1">
                  <c:v>普外科</c:v>
                </c:pt>
                <c:pt idx="2">
                  <c:v>骨科</c:v>
                </c:pt>
                <c:pt idx="3">
                  <c:v>儿科</c:v>
                </c:pt>
                <c:pt idx="4">
                  <c:v>口腔科</c:v>
                </c:pt>
                <c:pt idx="5">
                  <c:v>急诊科</c:v>
                </c:pt>
                <c:pt idx="6">
                  <c:v>肿瘤科</c:v>
                </c:pt>
                <c:pt idx="7">
                  <c:v>心内科</c:v>
                </c:pt>
                <c:pt idx="8">
                  <c:v>全院</c:v>
                </c:pt>
              </c:strCache>
            </c:strRef>
          </c:cat>
          <c:val>
            <c:numRef>
              <c:f>Sheet1!$C$2:$C$10</c:f>
              <c:numCache>
                <c:formatCode>0%</c:formatCode>
                <c:ptCount val="9"/>
                <c:pt idx="0">
                  <c:v>0.83</c:v>
                </c:pt>
                <c:pt idx="1">
                  <c:v>0.63</c:v>
                </c:pt>
                <c:pt idx="2">
                  <c:v>0.5</c:v>
                </c:pt>
                <c:pt idx="3">
                  <c:v>0.42</c:v>
                </c:pt>
                <c:pt idx="4">
                  <c:v>0.42</c:v>
                </c:pt>
                <c:pt idx="5">
                  <c:v>0.48</c:v>
                </c:pt>
                <c:pt idx="6">
                  <c:v>0.56999999999999995</c:v>
                </c:pt>
                <c:pt idx="7" formatCode="0.00%">
                  <c:v>0.46</c:v>
                </c:pt>
                <c:pt idx="8">
                  <c:v>0.35</c:v>
                </c:pt>
              </c:numCache>
            </c:numRef>
          </c:val>
          <c:extLst>
            <c:ext xmlns:c16="http://schemas.microsoft.com/office/drawing/2014/chart" uri="{C3380CC4-5D6E-409C-BE32-E72D297353CC}">
              <c16:uniqueId val="{0000000C-FDD6-42C3-93CC-1DEFF2C2BE1B}"/>
            </c:ext>
          </c:extLst>
        </c:ser>
        <c:dLbls>
          <c:showLegendKey val="0"/>
          <c:showVal val="0"/>
          <c:showCatName val="0"/>
          <c:showSerName val="0"/>
          <c:showPercent val="0"/>
          <c:showBubbleSize val="0"/>
        </c:dLbls>
        <c:gapWidth val="267"/>
        <c:overlap val="-43"/>
        <c:axId val="217239728"/>
        <c:axId val="217234288"/>
      </c:barChart>
      <c:catAx>
        <c:axId val="217239728"/>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0"/>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dk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217234288"/>
        <c:crosses val="autoZero"/>
        <c:auto val="1"/>
        <c:lblAlgn val="ctr"/>
        <c:lblOffset val="100"/>
        <c:noMultiLvlLbl val="0"/>
      </c:catAx>
      <c:valAx>
        <c:axId val="217234288"/>
        <c:scaling>
          <c:orientation val="minMax"/>
        </c:scaling>
        <c:delete val="0"/>
        <c:axPos val="l"/>
        <c:majorGridlines>
          <c:spPr>
            <a:ln w="9525" cap="flat" cmpd="sng" algn="ctr">
              <a:solidFill>
                <a:schemeClr val="dk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217239728"/>
        <c:crosses val="autoZero"/>
        <c:crossBetween val="between"/>
      </c:valAx>
      <c:spPr>
        <a:pattFill prst="ltDnDiag">
          <a:fgClr>
            <a:schemeClr val="dk1">
              <a:lumMod val="15000"/>
              <a:lumOff val="85000"/>
            </a:schemeClr>
          </a:fgClr>
          <a:bgClr>
            <a:schemeClr val="lt1"/>
          </a:bgClr>
        </a:patt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微软雅黑" panose="020B0503020204020204" pitchFamily="34" charset="-122"/>
              <a:ea typeface="微软雅黑" panose="020B0503020204020204" pitchFamily="34" charset="-122"/>
              <a:cs typeface="+mn-cs"/>
            </a:defRPr>
          </a:pPr>
          <a:endParaRPr lang="zh-CN"/>
        </a:p>
      </c:txPr>
    </c:legend>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latin typeface="微软雅黑" panose="020B0503020204020204" pitchFamily="34" charset="-122"/>
          <a:ea typeface="微软雅黑" panose="020B0503020204020204" pitchFamily="34" charset="-122"/>
        </a:defRPr>
      </a:pPr>
      <a:endParaRPr lang="zh-CN"/>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226380108880695E-2"/>
          <c:y val="0.11306507899119794"/>
          <c:w val="0.86705279929428514"/>
          <c:h val="0.68542366053604575"/>
        </c:manualLayout>
      </c:layout>
      <c:barChart>
        <c:barDir val="col"/>
        <c:grouping val="clustered"/>
        <c:varyColors val="0"/>
        <c:ser>
          <c:idx val="0"/>
          <c:order val="0"/>
          <c:tx>
            <c:strRef>
              <c:f>Sheet1!$B$1</c:f>
              <c:strCache>
                <c:ptCount val="1"/>
                <c:pt idx="0">
                  <c:v>2013年</c:v>
                </c:pt>
              </c:strCache>
            </c:strRef>
          </c:tx>
          <c:spPr>
            <a:solidFill>
              <a:schemeClr val="accent5">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Sheet1!$A$2:$A$4</c:f>
              <c:strCache>
                <c:ptCount val="3"/>
                <c:pt idx="0">
                  <c:v>手术室手术台次</c:v>
                </c:pt>
                <c:pt idx="1">
                  <c:v>门诊小手术</c:v>
                </c:pt>
                <c:pt idx="2">
                  <c:v>院外专家会诊</c:v>
                </c:pt>
              </c:strCache>
            </c:strRef>
          </c:cat>
          <c:val>
            <c:numRef>
              <c:f>Sheet1!$B$2:$B$4</c:f>
              <c:numCache>
                <c:formatCode>General</c:formatCode>
                <c:ptCount val="3"/>
                <c:pt idx="0">
                  <c:v>967</c:v>
                </c:pt>
                <c:pt idx="1">
                  <c:v>4355</c:v>
                </c:pt>
                <c:pt idx="2">
                  <c:v>248</c:v>
                </c:pt>
              </c:numCache>
            </c:numRef>
          </c:val>
          <c:extLst>
            <c:ext xmlns:c16="http://schemas.microsoft.com/office/drawing/2014/chart" uri="{C3380CC4-5D6E-409C-BE32-E72D297353CC}">
              <c16:uniqueId val="{00000000-7DEB-4B35-B5C5-938C8DD40301}"/>
            </c:ext>
          </c:extLst>
        </c:ser>
        <c:ser>
          <c:idx val="1"/>
          <c:order val="1"/>
          <c:tx>
            <c:strRef>
              <c:f>Sheet1!$C$1</c:f>
              <c:strCache>
                <c:ptCount val="1"/>
                <c:pt idx="0">
                  <c:v>2014年</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Sheet1!$A$2:$A$4</c:f>
              <c:strCache>
                <c:ptCount val="3"/>
                <c:pt idx="0">
                  <c:v>手术室手术台次</c:v>
                </c:pt>
                <c:pt idx="1">
                  <c:v>门诊小手术</c:v>
                </c:pt>
                <c:pt idx="2">
                  <c:v>院外专家会诊</c:v>
                </c:pt>
              </c:strCache>
            </c:strRef>
          </c:cat>
          <c:val>
            <c:numRef>
              <c:f>Sheet1!$C$2:$C$4</c:f>
              <c:numCache>
                <c:formatCode>General</c:formatCode>
                <c:ptCount val="3"/>
                <c:pt idx="0">
                  <c:v>1250</c:v>
                </c:pt>
                <c:pt idx="1">
                  <c:v>4736</c:v>
                </c:pt>
                <c:pt idx="2">
                  <c:v>299</c:v>
                </c:pt>
              </c:numCache>
            </c:numRef>
          </c:val>
          <c:extLst>
            <c:ext xmlns:c16="http://schemas.microsoft.com/office/drawing/2014/chart" uri="{C3380CC4-5D6E-409C-BE32-E72D297353CC}">
              <c16:uniqueId val="{00000001-7DEB-4B35-B5C5-938C8DD40301}"/>
            </c:ext>
          </c:extLst>
        </c:ser>
        <c:dLbls>
          <c:showLegendKey val="0"/>
          <c:showVal val="0"/>
          <c:showCatName val="0"/>
          <c:showSerName val="0"/>
          <c:showPercent val="0"/>
          <c:showBubbleSize val="0"/>
        </c:dLbls>
        <c:gapWidth val="267"/>
        <c:overlap val="-43"/>
        <c:axId val="217232112"/>
        <c:axId val="217229392"/>
      </c:barChart>
      <c:catAx>
        <c:axId val="217232112"/>
        <c:scaling>
          <c:orientation val="minMax"/>
        </c:scaling>
        <c:delete val="0"/>
        <c:axPos val="b"/>
        <c:majorGridlines>
          <c:spPr>
            <a:ln w="9525" cap="flat" cmpd="sng" algn="ctr">
              <a:solidFill>
                <a:schemeClr val="dk1">
                  <a:lumMod val="15000"/>
                  <a:lumOff val="85000"/>
                </a:schemeClr>
              </a:solidFill>
              <a:round/>
            </a:ln>
            <a:effectLst/>
          </c:spPr>
        </c:majorGridlines>
        <c:title>
          <c:tx>
            <c:rich>
              <a:bodyPr rot="0" spcFirstLastPara="1" vertOverflow="ellipsis" vert="horz" wrap="square" anchor="ctr" anchorCtr="1"/>
              <a:lstStyle/>
              <a:p>
                <a:pPr>
                  <a:defRPr sz="1197" b="0" i="0" u="none" strike="noStrike" kern="1200" baseline="0">
                    <a:solidFill>
                      <a:schemeClr val="dk1">
                        <a:lumMod val="65000"/>
                        <a:lumOff val="35000"/>
                      </a:schemeClr>
                    </a:solidFill>
                    <a:latin typeface="微软雅黑" panose="020B0503020204020204" pitchFamily="34" charset="-122"/>
                    <a:ea typeface="微软雅黑" panose="020B0503020204020204" pitchFamily="34" charset="-122"/>
                    <a:cs typeface="+mn-cs"/>
                  </a:defRPr>
                </a:pPr>
                <a:r>
                  <a:rPr lang="zh-CN" b="0">
                    <a:latin typeface="微软雅黑" panose="020B0503020204020204" pitchFamily="34" charset="-122"/>
                    <a:ea typeface="微软雅黑" panose="020B0503020204020204" pitchFamily="34" charset="-122"/>
                  </a:rPr>
                  <a:t>手术种类</a:t>
                </a:r>
              </a:p>
            </c:rich>
          </c:tx>
          <c:layout>
            <c:manualLayout>
              <c:xMode val="edge"/>
              <c:yMode val="edge"/>
              <c:x val="7.8644044628540549E-2"/>
              <c:y val="0.82845191379949334"/>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微软雅黑" panose="020B0503020204020204" pitchFamily="34" charset="-122"/>
                  <a:ea typeface="微软雅黑" panose="020B0503020204020204" pitchFamily="34" charset="-122"/>
                  <a:cs typeface="+mn-cs"/>
                </a:defRPr>
              </a:pPr>
              <a:endParaRPr lang="zh-CN"/>
            </a:p>
          </c:txPr>
        </c:title>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dk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217229392"/>
        <c:crosses val="autoZero"/>
        <c:auto val="1"/>
        <c:lblAlgn val="ctr"/>
        <c:lblOffset val="100"/>
        <c:noMultiLvlLbl val="0"/>
      </c:catAx>
      <c:valAx>
        <c:axId val="217229392"/>
        <c:scaling>
          <c:orientation val="minMax"/>
        </c:scaling>
        <c:delete val="0"/>
        <c:axPos val="l"/>
        <c:majorGridlines>
          <c:spPr>
            <a:ln w="9525" cap="flat" cmpd="sng" algn="ctr">
              <a:solidFill>
                <a:schemeClr val="dk1">
                  <a:lumMod val="15000"/>
                  <a:lumOff val="85000"/>
                </a:schemeClr>
              </a:solidFill>
              <a:round/>
            </a:ln>
            <a:effectLst/>
          </c:spPr>
        </c:majorGridlines>
        <c:title>
          <c:tx>
            <c:rich>
              <a:bodyPr rot="-5400000" spcFirstLastPara="1" vertOverflow="ellipsis" vert="horz" wrap="square" anchor="ctr" anchorCtr="1"/>
              <a:lstStyle/>
              <a:p>
                <a:pPr>
                  <a:defRPr sz="1197" b="0" i="0" u="none" strike="noStrike" kern="1200" baseline="0">
                    <a:solidFill>
                      <a:schemeClr val="tx1"/>
                    </a:solidFill>
                    <a:effectLst/>
                    <a:latin typeface="微软雅黑" panose="020B0503020204020204" pitchFamily="34" charset="-122"/>
                    <a:ea typeface="微软雅黑" panose="020B0503020204020204" pitchFamily="34" charset="-122"/>
                    <a:cs typeface="+mn-cs"/>
                  </a:defRPr>
                </a:pPr>
                <a:r>
                  <a:rPr lang="zh-CN" b="0" dirty="0">
                    <a:solidFill>
                      <a:schemeClr val="tx1"/>
                    </a:solidFill>
                    <a:effectLst/>
                    <a:latin typeface="微软雅黑" panose="020B0503020204020204" pitchFamily="34" charset="-122"/>
                    <a:ea typeface="微软雅黑" panose="020B0503020204020204" pitchFamily="34" charset="-122"/>
                  </a:rPr>
                  <a:t>手术台次</a:t>
                </a:r>
              </a:p>
            </c:rich>
          </c:tx>
          <c:layout>
            <c:manualLayout>
              <c:xMode val="edge"/>
              <c:yMode val="edge"/>
              <c:x val="1.3550889803949169E-2"/>
              <c:y val="0.73140701676762654"/>
            </c:manualLayout>
          </c:layout>
          <c:overlay val="0"/>
          <c:spPr>
            <a:noFill/>
            <a:ln>
              <a:noFill/>
            </a:ln>
            <a:effectLst/>
          </c:spPr>
          <c:txPr>
            <a:bodyPr rot="-5400000" spcFirstLastPara="1" vertOverflow="ellipsis" vert="horz" wrap="square" anchor="ctr" anchorCtr="1"/>
            <a:lstStyle/>
            <a:p>
              <a:pPr>
                <a:defRPr sz="1197" b="0" i="0" u="none" strike="noStrike" kern="1200" baseline="0">
                  <a:solidFill>
                    <a:schemeClr val="tx1"/>
                  </a:solidFill>
                  <a:effectLst/>
                  <a:latin typeface="微软雅黑" panose="020B0503020204020204" pitchFamily="34" charset="-122"/>
                  <a:ea typeface="微软雅黑" panose="020B0503020204020204" pitchFamily="34" charset="-122"/>
                  <a:cs typeface="+mn-cs"/>
                </a:defRPr>
              </a:pPr>
              <a:endParaRPr lang="zh-CN"/>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zh-CN"/>
          </a:p>
        </c:txPr>
        <c:crossAx val="217232112"/>
        <c:crosses val="autoZero"/>
        <c:crossBetween val="between"/>
      </c:valAx>
      <c:spPr>
        <a:pattFill prst="ltDnDiag">
          <a:fgClr>
            <a:schemeClr val="dk1">
              <a:lumMod val="15000"/>
              <a:lumOff val="85000"/>
            </a:schemeClr>
          </a:fgClr>
          <a:bgClr>
            <a:schemeClr val="lt1"/>
          </a:bgClr>
        </a:pattFill>
        <a:ln>
          <a:noFill/>
        </a:ln>
        <a:effectLst/>
      </c:spPr>
    </c:plotArea>
    <c:legend>
      <c:legendPos val="b"/>
      <c:layout>
        <c:manualLayout>
          <c:xMode val="edge"/>
          <c:yMode val="edge"/>
          <c:x val="0.45431349687375105"/>
          <c:y val="0.88542070130447215"/>
          <c:w val="0.17895613587640855"/>
          <c:h val="5.506712611734723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zh-CN"/>
        </a:p>
      </c:txPr>
    </c:legend>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zh-CN"/>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647040457692177E-2"/>
          <c:y val="4.8997347686911379E-2"/>
          <c:w val="0.91323552433567989"/>
          <c:h val="0.86779453740157475"/>
        </c:manualLayout>
      </c:layout>
      <c:barChart>
        <c:barDir val="col"/>
        <c:grouping val="clustered"/>
        <c:varyColors val="0"/>
        <c:ser>
          <c:idx val="0"/>
          <c:order val="0"/>
          <c:tx>
            <c:strRef>
              <c:f>Sheet1!$B$1</c:f>
              <c:strCache>
                <c:ptCount val="1"/>
                <c:pt idx="0">
                  <c:v>系列 1</c:v>
                </c:pt>
              </c:strCache>
            </c:strRef>
          </c:tx>
          <c:spPr>
            <a:solidFill>
              <a:srgbClr val="FFC000"/>
            </a:solidFill>
            <a:ln>
              <a:noFill/>
            </a:ln>
            <a:effectLst/>
          </c:spPr>
          <c:invertIfNegative val="0"/>
          <c:dPt>
            <c:idx val="2"/>
            <c:invertIfNegative val="0"/>
            <c:bubble3D val="0"/>
            <c:extLst>
              <c:ext xmlns:c16="http://schemas.microsoft.com/office/drawing/2014/chart" uri="{C3380CC4-5D6E-409C-BE32-E72D297353CC}">
                <c16:uniqueId val="{00000000-DC74-41EB-AD3B-D8B13E937B60}"/>
              </c:ext>
            </c:extLst>
          </c:dPt>
          <c:dPt>
            <c:idx val="6"/>
            <c:invertIfNegative val="0"/>
            <c:bubble3D val="0"/>
            <c:extLst>
              <c:ext xmlns:c16="http://schemas.microsoft.com/office/drawing/2014/chart" uri="{C3380CC4-5D6E-409C-BE32-E72D297353CC}">
                <c16:uniqueId val="{00000001-DC74-41EB-AD3B-D8B13E937B60}"/>
              </c:ext>
            </c:extLst>
          </c:dPt>
          <c:dPt>
            <c:idx val="7"/>
            <c:invertIfNegative val="0"/>
            <c:bubble3D val="0"/>
            <c:extLst>
              <c:ext xmlns:c16="http://schemas.microsoft.com/office/drawing/2014/chart" uri="{C3380CC4-5D6E-409C-BE32-E72D297353CC}">
                <c16:uniqueId val="{00000002-DC74-41EB-AD3B-D8B13E937B60}"/>
              </c:ext>
            </c:extLst>
          </c:dPt>
          <c:dPt>
            <c:idx val="8"/>
            <c:invertIfNegative val="0"/>
            <c:bubble3D val="0"/>
            <c:spPr>
              <a:solidFill>
                <a:srgbClr val="C00000"/>
              </a:solidFill>
              <a:ln>
                <a:noFill/>
              </a:ln>
              <a:effectLst/>
            </c:spPr>
            <c:extLst>
              <c:ext xmlns:c16="http://schemas.microsoft.com/office/drawing/2014/chart" uri="{C3380CC4-5D6E-409C-BE32-E72D297353CC}">
                <c16:uniqueId val="{00000004-DC74-41EB-AD3B-D8B13E937B60}"/>
              </c:ext>
            </c:extLst>
          </c:dPt>
          <c:dPt>
            <c:idx val="9"/>
            <c:invertIfNegative val="0"/>
            <c:bubble3D val="0"/>
            <c:spPr>
              <a:solidFill>
                <a:srgbClr val="01B0F1"/>
              </a:solidFill>
              <a:ln>
                <a:noFill/>
              </a:ln>
              <a:effectLst/>
            </c:spPr>
            <c:extLst>
              <c:ext xmlns:c16="http://schemas.microsoft.com/office/drawing/2014/chart" uri="{C3380CC4-5D6E-409C-BE32-E72D297353CC}">
                <c16:uniqueId val="{00000006-DC74-41EB-AD3B-D8B13E937B60}"/>
              </c:ext>
            </c:extLst>
          </c:dPt>
          <c:dLbls>
            <c:dLbl>
              <c:idx val="0"/>
              <c:tx>
                <c:rich>
                  <a:bodyPr/>
                  <a:lstStyle/>
                  <a:p>
                    <a:fld id="{BFF821AC-0F44-482B-A958-0D4B6F7C359A}" type="VALUE">
                      <a:rPr lang="en-US" altLang="zh-CN" smtClean="0"/>
                      <a:pPr/>
                      <a:t>[值]</a:t>
                    </a:fld>
                    <a:endParaRPr lang="zh-CN" alt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DC74-41EB-AD3B-D8B13E937B60}"/>
                </c:ext>
              </c:extLst>
            </c:dLbl>
            <c:dLbl>
              <c:idx val="9"/>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01B0F1"/>
                      </a:solidFill>
                      <a:latin typeface="+mn-lt"/>
                      <a:ea typeface="+mn-ea"/>
                      <a:cs typeface="+mn-cs"/>
                    </a:defRPr>
                  </a:pPr>
                  <a:endParaRPr lang="zh-CN"/>
                </a:p>
              </c:txPr>
              <c:showLegendKey val="0"/>
              <c:showVal val="1"/>
              <c:showCatName val="0"/>
              <c:showSerName val="0"/>
              <c:showPercent val="0"/>
              <c:showBubbleSize val="0"/>
              <c:extLst>
                <c:ext xmlns:c16="http://schemas.microsoft.com/office/drawing/2014/chart" uri="{C3380CC4-5D6E-409C-BE32-E72D297353CC}">
                  <c16:uniqueId val="{00000006-DC74-41EB-AD3B-D8B13E937B6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妇产科</c:v>
                </c:pt>
                <c:pt idx="1">
                  <c:v>普外科</c:v>
                </c:pt>
                <c:pt idx="2">
                  <c:v>骨科</c:v>
                </c:pt>
                <c:pt idx="3">
                  <c:v>儿科</c:v>
                </c:pt>
                <c:pt idx="4">
                  <c:v>口腔科</c:v>
                </c:pt>
                <c:pt idx="5">
                  <c:v>急诊科</c:v>
                </c:pt>
                <c:pt idx="6">
                  <c:v>肿瘤科</c:v>
                </c:pt>
                <c:pt idx="7">
                  <c:v>心内科</c:v>
                </c:pt>
                <c:pt idx="8">
                  <c:v>全院平均</c:v>
                </c:pt>
                <c:pt idx="9">
                  <c:v>全国平均</c:v>
                </c:pt>
              </c:strCache>
            </c:strRef>
          </c:cat>
          <c:val>
            <c:numRef>
              <c:f>Sheet1!$B$2:$B$11</c:f>
              <c:numCache>
                <c:formatCode>General</c:formatCode>
                <c:ptCount val="10"/>
                <c:pt idx="0">
                  <c:v>74</c:v>
                </c:pt>
                <c:pt idx="1">
                  <c:v>69</c:v>
                </c:pt>
                <c:pt idx="2">
                  <c:v>77</c:v>
                </c:pt>
                <c:pt idx="3">
                  <c:v>58</c:v>
                </c:pt>
                <c:pt idx="4">
                  <c:v>75</c:v>
                </c:pt>
                <c:pt idx="5">
                  <c:v>56</c:v>
                </c:pt>
                <c:pt idx="6">
                  <c:v>58</c:v>
                </c:pt>
                <c:pt idx="7">
                  <c:v>63</c:v>
                </c:pt>
                <c:pt idx="8">
                  <c:v>62</c:v>
                </c:pt>
                <c:pt idx="9">
                  <c:v>68.5</c:v>
                </c:pt>
              </c:numCache>
            </c:numRef>
          </c:val>
          <c:extLst>
            <c:ext xmlns:c16="http://schemas.microsoft.com/office/drawing/2014/chart" uri="{C3380CC4-5D6E-409C-BE32-E72D297353CC}">
              <c16:uniqueId val="{00000008-DC74-41EB-AD3B-D8B13E937B60}"/>
            </c:ext>
          </c:extLst>
        </c:ser>
        <c:dLbls>
          <c:showLegendKey val="0"/>
          <c:showVal val="0"/>
          <c:showCatName val="0"/>
          <c:showSerName val="0"/>
          <c:showPercent val="0"/>
          <c:showBubbleSize val="0"/>
        </c:dLbls>
        <c:gapWidth val="267"/>
        <c:overlap val="-43"/>
        <c:axId val="217230480"/>
        <c:axId val="217227760"/>
      </c:barChart>
      <c:catAx>
        <c:axId val="217230480"/>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0"/>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tx1"/>
                </a:solidFill>
                <a:latin typeface="微软雅黑" panose="020B0503020204020204" pitchFamily="34" charset="-122"/>
                <a:ea typeface="微软雅黑" panose="020B0503020204020204" pitchFamily="34" charset="-122"/>
                <a:cs typeface="+mn-cs"/>
              </a:defRPr>
            </a:pPr>
            <a:endParaRPr lang="zh-CN"/>
          </a:p>
        </c:txPr>
        <c:crossAx val="217227760"/>
        <c:crosses val="autoZero"/>
        <c:auto val="1"/>
        <c:lblAlgn val="ctr"/>
        <c:lblOffset val="100"/>
        <c:noMultiLvlLbl val="0"/>
      </c:catAx>
      <c:valAx>
        <c:axId val="217227760"/>
        <c:scaling>
          <c:orientation val="minMax"/>
          <c:max val="100"/>
          <c:min val="0"/>
        </c:scaling>
        <c:delete val="0"/>
        <c:axPos val="l"/>
        <c:majorGridlines>
          <c:spPr>
            <a:ln w="9525" cap="flat" cmpd="sng" algn="ctr">
              <a:solidFill>
                <a:schemeClr val="dk1">
                  <a:lumMod val="15000"/>
                  <a:lumOff val="85000"/>
                </a:schemeClr>
              </a:solidFill>
              <a:round/>
            </a:ln>
            <a:effectLst/>
          </c:spPr>
        </c:majorGridlines>
        <c:numFmt formatCode="@"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zh-CN"/>
          </a:p>
        </c:txPr>
        <c:crossAx val="217230480"/>
        <c:crosses val="autoZero"/>
        <c:crossBetween val="between"/>
      </c:valAx>
      <c:spPr>
        <a:pattFill prst="ltDnDiag">
          <a:fgClr>
            <a:schemeClr val="dk1">
              <a:lumMod val="15000"/>
              <a:lumOff val="85000"/>
            </a:schemeClr>
          </a:fgClr>
          <a:bgClr>
            <a:schemeClr val="lt1"/>
          </a:bgClr>
        </a:pattFill>
        <a:ln>
          <a:noFill/>
        </a:ln>
        <a:effectLst/>
      </c:spPr>
    </c:plotArea>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Sheet1!$B$1</c:f>
              <c:strCache>
                <c:ptCount val="1"/>
                <c:pt idx="0">
                  <c:v>均值</c:v>
                </c:pt>
              </c:strCache>
            </c:strRef>
          </c:tx>
          <c:spPr>
            <a:solidFill>
              <a:srgbClr val="44ADC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Sheet1!$A$2:$A$13</c:f>
              <c:numCache>
                <c:formatCode>General</c:formatCode>
                <c:ptCount val="12"/>
                <c:pt idx="0">
                  <c:v>1</c:v>
                </c:pt>
                <c:pt idx="1">
                  <c:v>2</c:v>
                </c:pt>
                <c:pt idx="2">
                  <c:v>3</c:v>
                </c:pt>
                <c:pt idx="3">
                  <c:v>4</c:v>
                </c:pt>
                <c:pt idx="4">
                  <c:v>5</c:v>
                </c:pt>
                <c:pt idx="5">
                  <c:v>6</c:v>
                </c:pt>
                <c:pt idx="6">
                  <c:v>7</c:v>
                </c:pt>
                <c:pt idx="7">
                  <c:v>8</c:v>
                </c:pt>
                <c:pt idx="8">
                  <c:v>9</c:v>
                </c:pt>
                <c:pt idx="9">
                  <c:v>10</c:v>
                </c:pt>
                <c:pt idx="10">
                  <c:v>11</c:v>
                </c:pt>
                <c:pt idx="11">
                  <c:v>12</c:v>
                </c:pt>
              </c:numCache>
            </c:numRef>
          </c:cat>
          <c:val>
            <c:numRef>
              <c:f>Sheet1!$B$2:$B$13</c:f>
              <c:numCache>
                <c:formatCode>General</c:formatCode>
                <c:ptCount val="12"/>
                <c:pt idx="0">
                  <c:v>6.39</c:v>
                </c:pt>
                <c:pt idx="1">
                  <c:v>6.5</c:v>
                </c:pt>
                <c:pt idx="2">
                  <c:v>4.28</c:v>
                </c:pt>
                <c:pt idx="3">
                  <c:v>5.1100000000000003</c:v>
                </c:pt>
                <c:pt idx="4">
                  <c:v>4.0599999999999996</c:v>
                </c:pt>
                <c:pt idx="5">
                  <c:v>6.78</c:v>
                </c:pt>
                <c:pt idx="6">
                  <c:v>5.59</c:v>
                </c:pt>
                <c:pt idx="7">
                  <c:v>7.72</c:v>
                </c:pt>
                <c:pt idx="8">
                  <c:v>5.17</c:v>
                </c:pt>
                <c:pt idx="9">
                  <c:v>5.67</c:v>
                </c:pt>
                <c:pt idx="10">
                  <c:v>5.78</c:v>
                </c:pt>
                <c:pt idx="11">
                  <c:v>6.94</c:v>
                </c:pt>
              </c:numCache>
            </c:numRef>
          </c:val>
          <c:extLst>
            <c:ext xmlns:c16="http://schemas.microsoft.com/office/drawing/2014/chart" uri="{C3380CC4-5D6E-409C-BE32-E72D297353CC}">
              <c16:uniqueId val="{00000000-D4AF-4A46-B185-06B801F9C499}"/>
            </c:ext>
          </c:extLst>
        </c:ser>
        <c:dLbls>
          <c:showLegendKey val="0"/>
          <c:showVal val="0"/>
          <c:showCatName val="0"/>
          <c:showSerName val="0"/>
          <c:showPercent val="0"/>
          <c:showBubbleSize val="0"/>
        </c:dLbls>
        <c:gapWidth val="219"/>
        <c:overlap val="-27"/>
        <c:axId val="58886800"/>
        <c:axId val="58878096"/>
      </c:barChart>
      <c:lineChart>
        <c:grouping val="standard"/>
        <c:varyColors val="0"/>
        <c:ser>
          <c:idx val="2"/>
          <c:order val="1"/>
          <c:tx>
            <c:strRef>
              <c:f>Sheet1!$C$1</c:f>
              <c:strCache>
                <c:ptCount val="1"/>
                <c:pt idx="0">
                  <c:v>全国均值</c:v>
                </c:pt>
              </c:strCache>
            </c:strRef>
          </c:tx>
          <c:spPr>
            <a:ln w="28575" cap="rnd">
              <a:solidFill>
                <a:schemeClr val="accent4"/>
              </a:solidFill>
              <a:round/>
            </a:ln>
            <a:effectLst/>
          </c:spPr>
          <c:marker>
            <c:symbol val="none"/>
          </c:marker>
          <c:dLbls>
            <c:dLbl>
              <c:idx val="1"/>
              <c:layout>
                <c:manualLayout>
                  <c:x val="-4.0906989499827316E-2"/>
                  <c:y val="9.5531306970285529E-2"/>
                </c:manualLayout>
              </c:layout>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rgbClr val="C00000"/>
                      </a:solidFill>
                      <a:latin typeface="+mn-lt"/>
                      <a:ea typeface="+mn-ea"/>
                      <a:cs typeface="+mn-cs"/>
                    </a:defRPr>
                  </a:pPr>
                  <a:endParaRPr lang="zh-CN"/>
                </a:p>
              </c:txPr>
              <c:dLblPos val="r"/>
              <c:showLegendKey val="0"/>
              <c:showVal val="1"/>
              <c:showCatName val="0"/>
              <c:showSerName val="0"/>
              <c:showPercent val="0"/>
              <c:showBubbleSize val="0"/>
              <c:extLst>
                <c:ext xmlns:c15="http://schemas.microsoft.com/office/drawing/2012/chart" uri="{CE6537A1-D6FC-4f65-9D91-7224C49458BB}">
                  <c15:layout>
                    <c:manualLayout>
                      <c:w val="5.5366673052931449E-2"/>
                      <c:h val="7.2049006790239289E-2"/>
                    </c:manualLayout>
                  </c15:layout>
                </c:ext>
                <c:ext xmlns:c16="http://schemas.microsoft.com/office/drawing/2014/chart" uri="{C3380CC4-5D6E-409C-BE32-E72D297353CC}">
                  <c16:uniqueId val="{00000001-D4AF-4A46-B185-06B801F9C49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C00000"/>
                    </a:solidFill>
                    <a:latin typeface="+mn-lt"/>
                    <a:ea typeface="+mn-ea"/>
                    <a:cs typeface="+mn-cs"/>
                  </a:defRPr>
                </a:pPr>
                <a:endParaRPr lang="zh-CN"/>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Sheet1!$A$2:$A$13</c:f>
              <c:numCache>
                <c:formatCode>General</c:formatCode>
                <c:ptCount val="12"/>
                <c:pt idx="0">
                  <c:v>1</c:v>
                </c:pt>
                <c:pt idx="1">
                  <c:v>2</c:v>
                </c:pt>
                <c:pt idx="2">
                  <c:v>3</c:v>
                </c:pt>
                <c:pt idx="3">
                  <c:v>4</c:v>
                </c:pt>
                <c:pt idx="4">
                  <c:v>5</c:v>
                </c:pt>
                <c:pt idx="5">
                  <c:v>6</c:v>
                </c:pt>
                <c:pt idx="6">
                  <c:v>7</c:v>
                </c:pt>
                <c:pt idx="7">
                  <c:v>8</c:v>
                </c:pt>
                <c:pt idx="8">
                  <c:v>9</c:v>
                </c:pt>
                <c:pt idx="9">
                  <c:v>10</c:v>
                </c:pt>
                <c:pt idx="10">
                  <c:v>11</c:v>
                </c:pt>
                <c:pt idx="11">
                  <c:v>12</c:v>
                </c:pt>
              </c:numCache>
            </c:numRef>
          </c:cat>
          <c:val>
            <c:numRef>
              <c:f>Sheet1!$C$2:$C$13</c:f>
              <c:numCache>
                <c:formatCode>General</c:formatCode>
                <c:ptCount val="12"/>
                <c:pt idx="0">
                  <c:v>6.2</c:v>
                </c:pt>
                <c:pt idx="1">
                  <c:v>7.41</c:v>
                </c:pt>
                <c:pt idx="2">
                  <c:v>5.43</c:v>
                </c:pt>
                <c:pt idx="3">
                  <c:v>7.81</c:v>
                </c:pt>
                <c:pt idx="4">
                  <c:v>6.59</c:v>
                </c:pt>
                <c:pt idx="5">
                  <c:v>6.12</c:v>
                </c:pt>
                <c:pt idx="6">
                  <c:v>5.49</c:v>
                </c:pt>
                <c:pt idx="7">
                  <c:v>9.8699999999999992</c:v>
                </c:pt>
                <c:pt idx="8">
                  <c:v>7.54</c:v>
                </c:pt>
                <c:pt idx="9">
                  <c:v>8.01</c:v>
                </c:pt>
                <c:pt idx="10">
                  <c:v>6.83</c:v>
                </c:pt>
                <c:pt idx="11">
                  <c:v>7.04</c:v>
                </c:pt>
              </c:numCache>
            </c:numRef>
          </c:val>
          <c:smooth val="0"/>
          <c:extLst>
            <c:ext xmlns:c16="http://schemas.microsoft.com/office/drawing/2014/chart" uri="{C3380CC4-5D6E-409C-BE32-E72D297353CC}">
              <c16:uniqueId val="{00000002-D4AF-4A46-B185-06B801F9C499}"/>
            </c:ext>
          </c:extLst>
        </c:ser>
        <c:dLbls>
          <c:showLegendKey val="0"/>
          <c:showVal val="0"/>
          <c:showCatName val="0"/>
          <c:showSerName val="0"/>
          <c:showPercent val="0"/>
          <c:showBubbleSize val="0"/>
        </c:dLbls>
        <c:marker val="1"/>
        <c:smooth val="0"/>
        <c:axId val="58886800"/>
        <c:axId val="58878096"/>
      </c:lineChart>
      <c:catAx>
        <c:axId val="588868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crossAx val="58878096"/>
        <c:crosses val="autoZero"/>
        <c:auto val="1"/>
        <c:lblAlgn val="ctr"/>
        <c:lblOffset val="100"/>
        <c:noMultiLvlLbl val="0"/>
      </c:catAx>
      <c:valAx>
        <c:axId val="588780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crossAx val="588868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solidFill>
        <a:schemeClr val="tx1"/>
      </a:solidFill>
    </a:ln>
    <a:effectLst/>
  </c:spPr>
  <c:txPr>
    <a:bodyPr/>
    <a:lstStyle/>
    <a:p>
      <a:pPr>
        <a:defRPr/>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r>
              <a:rPr lang="zh-CN" altLang="en-US" sz="1200" dirty="0" smtClean="0">
                <a:latin typeface="微软雅黑" panose="020B0503020204020204" pitchFamily="34" charset="-122"/>
                <a:ea typeface="微软雅黑" panose="020B0503020204020204" pitchFamily="34" charset="-122"/>
              </a:rPr>
              <a:t>人员流失统计</a:t>
            </a:r>
            <a:endParaRPr lang="zh-CN" altLang="en-US" sz="1200" dirty="0">
              <a:latin typeface="微软雅黑" panose="020B0503020204020204" pitchFamily="34" charset="-122"/>
              <a:ea typeface="微软雅黑" panose="020B0503020204020204" pitchFamily="34" charset="-122"/>
            </a:endParaRP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title>
    <c:autoTitleDeleted val="0"/>
    <c:plotArea>
      <c:layout/>
      <c:barChart>
        <c:barDir val="col"/>
        <c:grouping val="clustered"/>
        <c:varyColors val="0"/>
        <c:ser>
          <c:idx val="0"/>
          <c:order val="0"/>
          <c:tx>
            <c:strRef>
              <c:f>Sheet1!$B$1</c:f>
              <c:strCache>
                <c:ptCount val="1"/>
                <c:pt idx="0">
                  <c:v>平均员工数</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儿科</c:v>
                </c:pt>
                <c:pt idx="1">
                  <c:v>妇产科</c:v>
                </c:pt>
                <c:pt idx="2">
                  <c:v>针灸推拿科</c:v>
                </c:pt>
                <c:pt idx="3">
                  <c:v>中医科</c:v>
                </c:pt>
              </c:strCache>
            </c:strRef>
          </c:cat>
          <c:val>
            <c:numRef>
              <c:f>Sheet1!$B$2:$B$5</c:f>
              <c:numCache>
                <c:formatCode>General</c:formatCode>
                <c:ptCount val="4"/>
                <c:pt idx="0">
                  <c:v>24</c:v>
                </c:pt>
                <c:pt idx="1">
                  <c:v>27</c:v>
                </c:pt>
                <c:pt idx="2">
                  <c:v>12</c:v>
                </c:pt>
                <c:pt idx="3">
                  <c:v>14</c:v>
                </c:pt>
              </c:numCache>
            </c:numRef>
          </c:val>
          <c:extLst>
            <c:ext xmlns:c16="http://schemas.microsoft.com/office/drawing/2014/chart" uri="{C3380CC4-5D6E-409C-BE32-E72D297353CC}">
              <c16:uniqueId val="{00000000-DF0D-4857-B00C-B230E9986291}"/>
            </c:ext>
          </c:extLst>
        </c:ser>
        <c:ser>
          <c:idx val="1"/>
          <c:order val="1"/>
          <c:tx>
            <c:strRef>
              <c:f>Sheet1!$C$1</c:f>
              <c:strCache>
                <c:ptCount val="1"/>
                <c:pt idx="0">
                  <c:v>离职人数</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儿科</c:v>
                </c:pt>
                <c:pt idx="1">
                  <c:v>妇产科</c:v>
                </c:pt>
                <c:pt idx="2">
                  <c:v>针灸推拿科</c:v>
                </c:pt>
                <c:pt idx="3">
                  <c:v>中医科</c:v>
                </c:pt>
              </c:strCache>
            </c:strRef>
          </c:cat>
          <c:val>
            <c:numRef>
              <c:f>Sheet1!$C$2:$C$5</c:f>
              <c:numCache>
                <c:formatCode>General</c:formatCode>
                <c:ptCount val="4"/>
                <c:pt idx="0">
                  <c:v>2</c:v>
                </c:pt>
                <c:pt idx="1">
                  <c:v>6</c:v>
                </c:pt>
                <c:pt idx="2">
                  <c:v>2</c:v>
                </c:pt>
                <c:pt idx="3">
                  <c:v>3</c:v>
                </c:pt>
              </c:numCache>
            </c:numRef>
          </c:val>
          <c:extLst>
            <c:ext xmlns:c16="http://schemas.microsoft.com/office/drawing/2014/chart" uri="{C3380CC4-5D6E-409C-BE32-E72D297353CC}">
              <c16:uniqueId val="{00000001-DF0D-4857-B00C-B230E9986291}"/>
            </c:ext>
          </c:extLst>
        </c:ser>
        <c:dLbls>
          <c:showLegendKey val="0"/>
          <c:showVal val="0"/>
          <c:showCatName val="0"/>
          <c:showSerName val="0"/>
          <c:showPercent val="0"/>
          <c:showBubbleSize val="0"/>
        </c:dLbls>
        <c:gapWidth val="219"/>
        <c:overlap val="-27"/>
        <c:axId val="58892784"/>
        <c:axId val="58884080"/>
      </c:barChart>
      <c:catAx>
        <c:axId val="58892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crossAx val="58884080"/>
        <c:crosses val="autoZero"/>
        <c:auto val="1"/>
        <c:lblAlgn val="ctr"/>
        <c:lblOffset val="100"/>
        <c:noMultiLvlLbl val="0"/>
      </c:catAx>
      <c:valAx>
        <c:axId val="588840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crossAx val="588927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solidFill>
        <a:schemeClr val="tx1"/>
      </a:solidFill>
    </a:ln>
    <a:effectLst/>
  </c:spPr>
  <c:txPr>
    <a:bodyPr/>
    <a:lstStyle/>
    <a:p>
      <a:pPr>
        <a:defRPr/>
      </a:pPr>
      <a:endParaRPr lang="zh-C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r>
              <a:rPr lang="zh-CN" altLang="en-US" sz="1200" dirty="0" smtClean="0">
                <a:latin typeface="微软雅黑" panose="020B0503020204020204" pitchFamily="34" charset="-122"/>
                <a:ea typeface="微软雅黑" panose="020B0503020204020204" pitchFamily="34" charset="-122"/>
              </a:rPr>
              <a:t>员工流失率</a:t>
            </a:r>
            <a:endParaRPr lang="zh-CN" altLang="en-US" sz="1200" dirty="0">
              <a:latin typeface="微软雅黑" panose="020B0503020204020204" pitchFamily="34" charset="-122"/>
              <a:ea typeface="微软雅黑" panose="020B0503020204020204" pitchFamily="34" charset="-122"/>
            </a:endParaRP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title>
    <c:autoTitleDeleted val="0"/>
    <c:plotArea>
      <c:layout/>
      <c:lineChart>
        <c:grouping val="standard"/>
        <c:varyColors val="0"/>
        <c:ser>
          <c:idx val="0"/>
          <c:order val="0"/>
          <c:tx>
            <c:strRef>
              <c:f>Sheet1!$B$1</c:f>
              <c:strCache>
                <c:ptCount val="1"/>
                <c:pt idx="0">
                  <c:v>流失率</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儿科</c:v>
                </c:pt>
                <c:pt idx="1">
                  <c:v>妇产科</c:v>
                </c:pt>
                <c:pt idx="2">
                  <c:v>针灸推拿科</c:v>
                </c:pt>
                <c:pt idx="3">
                  <c:v>中医科</c:v>
                </c:pt>
              </c:strCache>
            </c:strRef>
          </c:cat>
          <c:val>
            <c:numRef>
              <c:f>Sheet1!$B$2:$B$5</c:f>
              <c:numCache>
                <c:formatCode>0.00%</c:formatCode>
                <c:ptCount val="4"/>
                <c:pt idx="0">
                  <c:v>8.3000000000000004E-2</c:v>
                </c:pt>
                <c:pt idx="1">
                  <c:v>0.222</c:v>
                </c:pt>
                <c:pt idx="2">
                  <c:v>0.16669999999999999</c:v>
                </c:pt>
                <c:pt idx="3">
                  <c:v>0.214</c:v>
                </c:pt>
              </c:numCache>
            </c:numRef>
          </c:val>
          <c:smooth val="0"/>
          <c:extLst>
            <c:ext xmlns:c16="http://schemas.microsoft.com/office/drawing/2014/chart" uri="{C3380CC4-5D6E-409C-BE32-E72D297353CC}">
              <c16:uniqueId val="{00000000-245E-4E81-A09A-0230D6A613FE}"/>
            </c:ext>
          </c:extLst>
        </c:ser>
        <c:dLbls>
          <c:showLegendKey val="0"/>
          <c:showVal val="0"/>
          <c:showCatName val="0"/>
          <c:showSerName val="0"/>
          <c:showPercent val="0"/>
          <c:showBubbleSize val="0"/>
        </c:dLbls>
        <c:smooth val="0"/>
        <c:axId val="58888976"/>
        <c:axId val="58887888"/>
      </c:lineChart>
      <c:catAx>
        <c:axId val="588889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crossAx val="58887888"/>
        <c:crosses val="autoZero"/>
        <c:auto val="1"/>
        <c:lblAlgn val="ctr"/>
        <c:lblOffset val="100"/>
        <c:noMultiLvlLbl val="0"/>
      </c:catAx>
      <c:valAx>
        <c:axId val="5888788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crossAx val="588889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solidFill>
        <a:schemeClr val="tx1"/>
      </a:solidFill>
    </a:ln>
    <a:effectLst/>
  </c:spPr>
  <c:txPr>
    <a:bodyPr/>
    <a:lstStyle/>
    <a:p>
      <a:pPr>
        <a:defRPr/>
      </a:pPr>
      <a:endParaRPr lang="zh-CN"/>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chemeClr val="accent5"/>
            </a:solidFill>
            <a:ln>
              <a:noFill/>
            </a:ln>
            <a:effectLst/>
          </c:spPr>
          <c:invertIfNegative val="0"/>
          <c:dPt>
            <c:idx val="15"/>
            <c:invertIfNegative val="0"/>
            <c:bubble3D val="0"/>
            <c:spPr>
              <a:solidFill>
                <a:srgbClr val="C00000"/>
              </a:solidFill>
              <a:ln>
                <a:noFill/>
              </a:ln>
              <a:effectLst/>
            </c:spPr>
            <c:extLst>
              <c:ext xmlns:c16="http://schemas.microsoft.com/office/drawing/2014/chart" uri="{C3380CC4-5D6E-409C-BE32-E72D297353CC}">
                <c16:uniqueId val="{00000001-9B08-4E99-9C74-4B37488C37FA}"/>
              </c:ext>
            </c:extLst>
          </c:dPt>
          <c:dPt>
            <c:idx val="16"/>
            <c:invertIfNegative val="0"/>
            <c:bubble3D val="0"/>
            <c:spPr>
              <a:solidFill>
                <a:srgbClr val="FFC000"/>
              </a:solidFill>
              <a:ln>
                <a:noFill/>
              </a:ln>
              <a:effectLst/>
            </c:spPr>
            <c:extLst>
              <c:ext xmlns:c16="http://schemas.microsoft.com/office/drawing/2014/chart" uri="{C3380CC4-5D6E-409C-BE32-E72D297353CC}">
                <c16:uniqueId val="{00000003-9B08-4E99-9C74-4B37488C37FA}"/>
              </c:ext>
            </c:extLst>
          </c:dPt>
          <c:dLbls>
            <c:dLbl>
              <c:idx val="0"/>
              <c:layout>
                <c:manualLayout>
                  <c:x val="1.3530724226154442E-3"/>
                  <c:y val="1.32553598099578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B08-4E99-9C74-4B37488C37FA}"/>
                </c:ext>
              </c:extLst>
            </c:dLbl>
            <c:dLbl>
              <c:idx val="5"/>
              <c:layout>
                <c:manualLayout>
                  <c:x val="-1.3530724226154442E-3"/>
                  <c:y val="2.98245595724050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B08-4E99-9C74-4B37488C37FA}"/>
                </c:ext>
              </c:extLst>
            </c:dLbl>
            <c:dLbl>
              <c:idx val="15"/>
              <c:layout>
                <c:manualLayout>
                  <c:x val="-9.9224164745780972E-17"/>
                  <c:y val="1.9883039714936702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F0000"/>
                      </a:solidFill>
                      <a:latin typeface="+mn-lt"/>
                      <a:ea typeface="+mn-ea"/>
                      <a:cs typeface="+mn-cs"/>
                    </a:defRPr>
                  </a:pPr>
                  <a:endParaRPr lang="zh-CN"/>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B08-4E99-9C74-4B37488C37FA}"/>
                </c:ext>
              </c:extLst>
            </c:dLbl>
            <c:dLbl>
              <c:idx val="16"/>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FF0000"/>
                      </a:solidFill>
                      <a:latin typeface="+mn-lt"/>
                      <a:ea typeface="+mn-ea"/>
                      <a:cs typeface="+mn-cs"/>
                    </a:defRPr>
                  </a:pPr>
                  <a:endParaRPr lang="zh-CN"/>
                </a:p>
              </c:txPr>
              <c:showLegendKey val="0"/>
              <c:showVal val="1"/>
              <c:showCatName val="0"/>
              <c:showSerName val="0"/>
              <c:showPercent val="0"/>
              <c:showBubbleSize val="0"/>
              <c:extLst>
                <c:ext xmlns:c16="http://schemas.microsoft.com/office/drawing/2014/chart" uri="{C3380CC4-5D6E-409C-BE32-E72D297353CC}">
                  <c16:uniqueId val="{00000003-9B08-4E99-9C74-4B37488C37F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Sheet1!$A$2:$A$18</c:f>
              <c:strCache>
                <c:ptCount val="17"/>
                <c:pt idx="0">
                  <c:v>广州</c:v>
                </c:pt>
                <c:pt idx="1">
                  <c:v>江西</c:v>
                </c:pt>
                <c:pt idx="2">
                  <c:v>湖南</c:v>
                </c:pt>
                <c:pt idx="3">
                  <c:v>山西</c:v>
                </c:pt>
                <c:pt idx="4">
                  <c:v>湖北</c:v>
                </c:pt>
                <c:pt idx="5">
                  <c:v>武汉</c:v>
                </c:pt>
                <c:pt idx="6">
                  <c:v>深圳</c:v>
                </c:pt>
                <c:pt idx="7">
                  <c:v>黑龙江</c:v>
                </c:pt>
                <c:pt idx="8">
                  <c:v>河南</c:v>
                </c:pt>
                <c:pt idx="9">
                  <c:v>衡阳</c:v>
                </c:pt>
                <c:pt idx="10">
                  <c:v>张家口</c:v>
                </c:pt>
                <c:pt idx="11">
                  <c:v>陕西</c:v>
                </c:pt>
                <c:pt idx="12">
                  <c:v>山东</c:v>
                </c:pt>
                <c:pt idx="13">
                  <c:v>东莞</c:v>
                </c:pt>
                <c:pt idx="14">
                  <c:v>邯郸</c:v>
                </c:pt>
                <c:pt idx="15">
                  <c:v>XXX医院</c:v>
                </c:pt>
                <c:pt idx="16">
                  <c:v>全国平均</c:v>
                </c:pt>
              </c:strCache>
            </c:strRef>
          </c:cat>
          <c:val>
            <c:numRef>
              <c:f>Sheet1!$B$2:$B$18</c:f>
              <c:numCache>
                <c:formatCode>General</c:formatCode>
                <c:ptCount val="17"/>
                <c:pt idx="0">
                  <c:v>64.099999999999994</c:v>
                </c:pt>
                <c:pt idx="1">
                  <c:v>72.7</c:v>
                </c:pt>
                <c:pt idx="2">
                  <c:v>78.2</c:v>
                </c:pt>
                <c:pt idx="3">
                  <c:v>84</c:v>
                </c:pt>
                <c:pt idx="4">
                  <c:v>78.23</c:v>
                </c:pt>
                <c:pt idx="5">
                  <c:v>64.2</c:v>
                </c:pt>
                <c:pt idx="6">
                  <c:v>73.22</c:v>
                </c:pt>
                <c:pt idx="7">
                  <c:v>65.3</c:v>
                </c:pt>
                <c:pt idx="8">
                  <c:v>68</c:v>
                </c:pt>
                <c:pt idx="9">
                  <c:v>66.48</c:v>
                </c:pt>
                <c:pt idx="10">
                  <c:v>53</c:v>
                </c:pt>
                <c:pt idx="11">
                  <c:v>67.239999999999995</c:v>
                </c:pt>
                <c:pt idx="12">
                  <c:v>68.900000000000006</c:v>
                </c:pt>
                <c:pt idx="13">
                  <c:v>64.599999999999994</c:v>
                </c:pt>
                <c:pt idx="14">
                  <c:v>66</c:v>
                </c:pt>
                <c:pt idx="15">
                  <c:v>62.9</c:v>
                </c:pt>
                <c:pt idx="16">
                  <c:v>68.569999999999993</c:v>
                </c:pt>
              </c:numCache>
            </c:numRef>
          </c:val>
          <c:extLst>
            <c:ext xmlns:c16="http://schemas.microsoft.com/office/drawing/2014/chart" uri="{C3380CC4-5D6E-409C-BE32-E72D297353CC}">
              <c16:uniqueId val="{00000006-9B08-4E99-9C74-4B37488C37FA}"/>
            </c:ext>
          </c:extLst>
        </c:ser>
        <c:dLbls>
          <c:showLegendKey val="0"/>
          <c:showVal val="0"/>
          <c:showCatName val="0"/>
          <c:showSerName val="0"/>
          <c:showPercent val="0"/>
          <c:showBubbleSize val="0"/>
        </c:dLbls>
        <c:gapWidth val="267"/>
        <c:overlap val="-43"/>
        <c:axId val="58878640"/>
        <c:axId val="58880272"/>
      </c:barChart>
      <c:catAx>
        <c:axId val="58878640"/>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000" b="0" i="0" u="none" strike="noStrike" kern="1200" cap="none" spc="0" normalizeH="0" baseline="0">
                <a:solidFill>
                  <a:schemeClr val="dk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58880272"/>
        <c:crosses val="autoZero"/>
        <c:auto val="1"/>
        <c:lblAlgn val="ctr"/>
        <c:lblOffset val="100"/>
        <c:noMultiLvlLbl val="0"/>
      </c:catAx>
      <c:valAx>
        <c:axId val="58880272"/>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58878640"/>
        <c:crosses val="autoZero"/>
        <c:crossBetween val="between"/>
      </c:valAx>
      <c:spPr>
        <a:pattFill prst="ltDnDiag">
          <a:fgClr>
            <a:schemeClr val="dk1">
              <a:lumMod val="15000"/>
              <a:lumOff val="85000"/>
            </a:schemeClr>
          </a:fgClr>
          <a:bgClr>
            <a:schemeClr val="lt1"/>
          </a:bgClr>
        </a:pattFill>
        <a:ln>
          <a:noFill/>
        </a:ln>
        <a:effectLst/>
      </c:spPr>
    </c:plotArea>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zh-CN"/>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565455071928824E-2"/>
          <c:y val="3.9237572123966009E-2"/>
          <c:w val="0.88886908985614232"/>
          <c:h val="0.78616506238268402"/>
        </c:manualLayout>
      </c:layout>
      <c:barChart>
        <c:barDir val="col"/>
        <c:grouping val="clustered"/>
        <c:varyColors val="0"/>
        <c:ser>
          <c:idx val="0"/>
          <c:order val="0"/>
          <c:tx>
            <c:strRef>
              <c:f>Sheet1!$B$1</c:f>
              <c:strCache>
                <c:ptCount val="1"/>
                <c:pt idx="0">
                  <c:v>医院</c:v>
                </c:pt>
              </c:strCache>
            </c:strRef>
          </c:tx>
          <c:spPr>
            <a:solidFill>
              <a:schemeClr val="accent5">
                <a:lumMod val="75000"/>
              </a:schemeClr>
            </a:solidFill>
            <a:ln>
              <a:noFill/>
            </a:ln>
            <a:effectLst/>
          </c:spPr>
          <c:invertIfNegative val="0"/>
          <c:dLbls>
            <c:dLbl>
              <c:idx val="0"/>
              <c:layout>
                <c:manualLayout>
                  <c:x val="5.0516038807518404E-3"/>
                  <c:y val="4.9938728157774927E-2"/>
                </c:manualLayout>
              </c:layout>
              <c:tx>
                <c:rich>
                  <a:bodyPr/>
                  <a:lstStyle/>
                  <a:p>
                    <a:fld id="{CC0F66FF-4DE7-4F9C-81CA-07D86F847D7F}" type="VALUE">
                      <a:rPr lang="en-US" altLang="zh-CN" smtClean="0"/>
                      <a:pPr/>
                      <a:t>[值]</a:t>
                    </a:fld>
                    <a:r>
                      <a:rPr lang="zh-CN" altLang="en-US" smtClean="0"/>
                      <a:t>元</a:t>
                    </a:r>
                  </a:p>
                </c:rich>
              </c:tx>
              <c:showLegendKey val="0"/>
              <c:showVal val="1"/>
              <c:showCatName val="0"/>
              <c:showSerName val="0"/>
              <c:showPercent val="0"/>
              <c:showBubbleSize val="0"/>
              <c:extLst>
                <c:ext xmlns:c15="http://schemas.microsoft.com/office/drawing/2012/chart" uri="{CE6537A1-D6FC-4f65-9D91-7224C49458BB}">
                  <c15:layout>
                    <c:manualLayout>
                      <c:w val="0.29429485568096114"/>
                      <c:h val="0.11831911521381387"/>
                    </c:manualLayout>
                  </c15:layout>
                  <c15:dlblFieldTable/>
                  <c15:showDataLabelsRange val="0"/>
                </c:ext>
                <c:ext xmlns:c16="http://schemas.microsoft.com/office/drawing/2014/chart" uri="{C3380CC4-5D6E-409C-BE32-E72D297353CC}">
                  <c16:uniqueId val="{00000000-B42D-4662-89AF-C0CFB8F335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微软雅黑" panose="020B0503020204020204" pitchFamily="34" charset="-122"/>
                    <a:ea typeface="微软雅黑" panose="020B0503020204020204" pitchFamily="34" charset="-122"/>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c:f>
              <c:strCache>
                <c:ptCount val="1"/>
                <c:pt idx="0">
                  <c:v>住院人均费用</c:v>
                </c:pt>
              </c:strCache>
            </c:strRef>
          </c:cat>
          <c:val>
            <c:numRef>
              <c:f>Sheet1!$B$2</c:f>
              <c:numCache>
                <c:formatCode>General</c:formatCode>
                <c:ptCount val="1"/>
                <c:pt idx="0">
                  <c:v>8603</c:v>
                </c:pt>
              </c:numCache>
            </c:numRef>
          </c:val>
          <c:extLst>
            <c:ext xmlns:c16="http://schemas.microsoft.com/office/drawing/2014/chart" uri="{C3380CC4-5D6E-409C-BE32-E72D297353CC}">
              <c16:uniqueId val="{00000001-B42D-4662-89AF-C0CFB8F33596}"/>
            </c:ext>
          </c:extLst>
        </c:ser>
        <c:ser>
          <c:idx val="1"/>
          <c:order val="1"/>
          <c:tx>
            <c:strRef>
              <c:f>Sheet1!$C$1</c:f>
              <c:strCache>
                <c:ptCount val="1"/>
                <c:pt idx="0">
                  <c:v>2014年全国</c:v>
                </c:pt>
              </c:strCache>
            </c:strRef>
          </c:tx>
          <c:spPr>
            <a:solidFill>
              <a:srgbClr val="FFC000"/>
            </a:solidFill>
            <a:ln>
              <a:noFill/>
            </a:ln>
            <a:effectLst/>
          </c:spPr>
          <c:invertIfNegative val="0"/>
          <c:dLbls>
            <c:dLbl>
              <c:idx val="0"/>
              <c:layout>
                <c:manualLayout>
                  <c:x val="1.2128144996802103E-2"/>
                  <c:y val="4.2017766165978021E-2"/>
                </c:manualLayout>
              </c:layout>
              <c:tx>
                <c:rich>
                  <a:bodyPr/>
                  <a:lstStyle/>
                  <a:p>
                    <a:fld id="{5DEEE8B9-64D7-479D-AA91-82CE18F241F9}" type="VALUE">
                      <a:rPr lang="en-US" altLang="zh-CN" smtClean="0"/>
                      <a:pPr/>
                      <a:t>[值]</a:t>
                    </a:fld>
                    <a:r>
                      <a:rPr lang="zh-CN" altLang="en-US" dirty="0" smtClean="0"/>
                      <a:t>元</a:t>
                    </a:r>
                  </a:p>
                </c:rich>
              </c:tx>
              <c:showLegendKey val="0"/>
              <c:showVal val="1"/>
              <c:showCatName val="0"/>
              <c:showSerName val="0"/>
              <c:showPercent val="0"/>
              <c:showBubbleSize val="0"/>
              <c:extLst>
                <c:ext xmlns:c15="http://schemas.microsoft.com/office/drawing/2012/chart" uri="{CE6537A1-D6FC-4f65-9D91-7224C49458BB}">
                  <c15:layout>
                    <c:manualLayout>
                      <c:w val="0.40553083555579889"/>
                      <c:h val="0.15352438908281896"/>
                    </c:manualLayout>
                  </c15:layout>
                  <c15:dlblFieldTable/>
                  <c15:showDataLabelsRange val="0"/>
                </c:ext>
                <c:ext xmlns:c16="http://schemas.microsoft.com/office/drawing/2014/chart" uri="{C3380CC4-5D6E-409C-BE32-E72D297353CC}">
                  <c16:uniqueId val="{00000002-B42D-4662-89AF-C0CFB8F33596}"/>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C00000"/>
                    </a:solidFill>
                    <a:latin typeface="微软雅黑" panose="020B0503020204020204" pitchFamily="34" charset="-122"/>
                    <a:ea typeface="微软雅黑" panose="020B0503020204020204" pitchFamily="34" charset="-122"/>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c:f>
              <c:strCache>
                <c:ptCount val="1"/>
                <c:pt idx="0">
                  <c:v>住院人均费用</c:v>
                </c:pt>
              </c:strCache>
            </c:strRef>
          </c:cat>
          <c:val>
            <c:numRef>
              <c:f>Sheet1!$C$2</c:f>
              <c:numCache>
                <c:formatCode>General</c:formatCode>
                <c:ptCount val="1"/>
                <c:pt idx="0">
                  <c:v>12106.6</c:v>
                </c:pt>
              </c:numCache>
            </c:numRef>
          </c:val>
          <c:extLst>
            <c:ext xmlns:c16="http://schemas.microsoft.com/office/drawing/2014/chart" uri="{C3380CC4-5D6E-409C-BE32-E72D297353CC}">
              <c16:uniqueId val="{00000003-B42D-4662-89AF-C0CFB8F33596}"/>
            </c:ext>
          </c:extLst>
        </c:ser>
        <c:dLbls>
          <c:showLegendKey val="0"/>
          <c:showVal val="0"/>
          <c:showCatName val="0"/>
          <c:showSerName val="0"/>
          <c:showPercent val="0"/>
          <c:showBubbleSize val="0"/>
        </c:dLbls>
        <c:gapWidth val="315"/>
        <c:overlap val="-100"/>
        <c:axId val="58882992"/>
        <c:axId val="58884624"/>
      </c:barChart>
      <c:catAx>
        <c:axId val="58882992"/>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dk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58884624"/>
        <c:crosses val="autoZero"/>
        <c:auto val="1"/>
        <c:lblAlgn val="ctr"/>
        <c:lblOffset val="100"/>
        <c:noMultiLvlLbl val="0"/>
      </c:catAx>
      <c:valAx>
        <c:axId val="58884624"/>
        <c:scaling>
          <c:orientation val="minMax"/>
        </c:scaling>
        <c:delete val="1"/>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crossAx val="58882992"/>
        <c:crosses val="autoZero"/>
        <c:crossBetween val="between"/>
      </c:valAx>
      <c:spPr>
        <a:pattFill prst="ltDnDiag">
          <a:fgClr>
            <a:schemeClr val="dk1">
              <a:lumMod val="15000"/>
              <a:lumOff val="85000"/>
            </a:schemeClr>
          </a:fgClr>
          <a:bgClr>
            <a:schemeClr val="lt1"/>
          </a:bgClr>
        </a:pattFill>
        <a:ln>
          <a:noFill/>
        </a:ln>
        <a:effectLst/>
      </c:spPr>
    </c:plotArea>
    <c:legend>
      <c:legendPos val="b"/>
      <c:layout>
        <c:manualLayout>
          <c:xMode val="edge"/>
          <c:yMode val="edge"/>
          <c:x val="0.16537027196446355"/>
          <c:y val="0.92700407233756787"/>
          <c:w val="0.6692590583226472"/>
          <c:h val="7.299592766243216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微软雅黑" panose="020B0503020204020204" pitchFamily="34" charset="-122"/>
              <a:ea typeface="微软雅黑" panose="020B0503020204020204" pitchFamily="34" charset="-122"/>
              <a:cs typeface="+mn-cs"/>
            </a:defRPr>
          </a:pPr>
          <a:endParaRPr lang="zh-CN"/>
        </a:p>
      </c:txPr>
    </c:legend>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zh-CN"/>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448149256132163E-2"/>
          <c:y val="3.9093489968476149E-2"/>
          <c:w val="0.88110370148773565"/>
          <c:h val="0.78633406884315993"/>
        </c:manualLayout>
      </c:layout>
      <c:barChart>
        <c:barDir val="col"/>
        <c:grouping val="clustered"/>
        <c:varyColors val="0"/>
        <c:ser>
          <c:idx val="0"/>
          <c:order val="0"/>
          <c:tx>
            <c:strRef>
              <c:f>Sheet1!$B$1</c:f>
              <c:strCache>
                <c:ptCount val="1"/>
                <c:pt idx="0">
                  <c:v>医院</c:v>
                </c:pt>
              </c:strCache>
            </c:strRef>
          </c:tx>
          <c:spPr>
            <a:solidFill>
              <a:schemeClr val="tx2"/>
            </a:solidFill>
            <a:ln>
              <a:noFill/>
            </a:ln>
            <a:effectLst/>
          </c:spPr>
          <c:invertIfNegative val="0"/>
          <c:dLbls>
            <c:dLbl>
              <c:idx val="0"/>
              <c:layout>
                <c:manualLayout>
                  <c:x val="0"/>
                  <c:y val="1.7769768167489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FCA-4238-834D-27B265F0E91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微软雅黑" panose="020B0503020204020204" pitchFamily="34" charset="-122"/>
                    <a:ea typeface="微软雅黑" panose="020B0503020204020204" pitchFamily="34" charset="-122"/>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c:f>
              <c:strCache>
                <c:ptCount val="1"/>
                <c:pt idx="0">
                  <c:v>床位使用率</c:v>
                </c:pt>
              </c:strCache>
            </c:strRef>
          </c:cat>
          <c:val>
            <c:numRef>
              <c:f>Sheet1!$B$2</c:f>
              <c:numCache>
                <c:formatCode>0%</c:formatCode>
                <c:ptCount val="1"/>
                <c:pt idx="0">
                  <c:v>0.92</c:v>
                </c:pt>
              </c:numCache>
            </c:numRef>
          </c:val>
          <c:extLst>
            <c:ext xmlns:c16="http://schemas.microsoft.com/office/drawing/2014/chart" uri="{C3380CC4-5D6E-409C-BE32-E72D297353CC}">
              <c16:uniqueId val="{00000001-0FCA-4238-834D-27B265F0E91A}"/>
            </c:ext>
          </c:extLst>
        </c:ser>
        <c:ser>
          <c:idx val="1"/>
          <c:order val="1"/>
          <c:tx>
            <c:strRef>
              <c:f>Sheet1!$C$1</c:f>
              <c:strCache>
                <c:ptCount val="1"/>
                <c:pt idx="0">
                  <c:v>2014年全国</c:v>
                </c:pt>
              </c:strCache>
            </c:strRef>
          </c:tx>
          <c:spPr>
            <a:solidFill>
              <a:srgbClr val="FFC000"/>
            </a:solidFill>
            <a:ln>
              <a:noFill/>
            </a:ln>
            <a:effectLst/>
          </c:spPr>
          <c:invertIfNegative val="0"/>
          <c:dLbls>
            <c:dLbl>
              <c:idx val="0"/>
              <c:layout>
                <c:manualLayout>
                  <c:x val="3.3523309249102212E-2"/>
                  <c:y val="5.5321485888425448E-2"/>
                </c:manualLayout>
              </c:layout>
              <c:showLegendKey val="0"/>
              <c:showVal val="1"/>
              <c:showCatName val="0"/>
              <c:showSerName val="0"/>
              <c:showPercent val="0"/>
              <c:showBubbleSize val="0"/>
              <c:extLst>
                <c:ext xmlns:c15="http://schemas.microsoft.com/office/drawing/2012/chart" uri="{CE6537A1-D6FC-4f65-9D91-7224C49458BB}">
                  <c15:layout>
                    <c:manualLayout>
                      <c:w val="0.33817105113933388"/>
                      <c:h val="0.14845469090083399"/>
                    </c:manualLayout>
                  </c15:layout>
                </c:ext>
                <c:ext xmlns:c16="http://schemas.microsoft.com/office/drawing/2014/chart" uri="{C3380CC4-5D6E-409C-BE32-E72D297353CC}">
                  <c16:uniqueId val="{00000002-0FCA-4238-834D-27B265F0E91A}"/>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C00000"/>
                    </a:solidFill>
                    <a:latin typeface="微软雅黑" panose="020B0503020204020204" pitchFamily="34" charset="-122"/>
                    <a:ea typeface="微软雅黑" panose="020B0503020204020204" pitchFamily="34" charset="-122"/>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c:f>
              <c:strCache>
                <c:ptCount val="1"/>
                <c:pt idx="0">
                  <c:v>床位使用率</c:v>
                </c:pt>
              </c:strCache>
            </c:strRef>
          </c:cat>
          <c:val>
            <c:numRef>
              <c:f>Sheet1!$C$2</c:f>
              <c:numCache>
                <c:formatCode>0.00%</c:formatCode>
                <c:ptCount val="1"/>
                <c:pt idx="0">
                  <c:v>0.90300000000000002</c:v>
                </c:pt>
              </c:numCache>
            </c:numRef>
          </c:val>
          <c:extLst>
            <c:ext xmlns:c16="http://schemas.microsoft.com/office/drawing/2014/chart" uri="{C3380CC4-5D6E-409C-BE32-E72D297353CC}">
              <c16:uniqueId val="{00000003-0FCA-4238-834D-27B265F0E91A}"/>
            </c:ext>
          </c:extLst>
        </c:ser>
        <c:dLbls>
          <c:showLegendKey val="0"/>
          <c:showVal val="0"/>
          <c:showCatName val="0"/>
          <c:showSerName val="0"/>
          <c:showPercent val="0"/>
          <c:showBubbleSize val="0"/>
        </c:dLbls>
        <c:gapWidth val="273"/>
        <c:overlap val="-100"/>
        <c:axId val="58885712"/>
        <c:axId val="58887344"/>
      </c:barChart>
      <c:catAx>
        <c:axId val="58885712"/>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dk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58887344"/>
        <c:crosses val="autoZero"/>
        <c:auto val="1"/>
        <c:lblAlgn val="ctr"/>
        <c:lblOffset val="100"/>
        <c:noMultiLvlLbl val="0"/>
      </c:catAx>
      <c:valAx>
        <c:axId val="58887344"/>
        <c:scaling>
          <c:orientation val="minMax"/>
        </c:scaling>
        <c:delete val="1"/>
        <c:axPos val="l"/>
        <c:majorGridlines>
          <c:spPr>
            <a:ln w="9525" cap="flat" cmpd="sng" algn="ctr">
              <a:solidFill>
                <a:schemeClr val="dk1">
                  <a:lumMod val="15000"/>
                  <a:lumOff val="85000"/>
                </a:schemeClr>
              </a:solidFill>
              <a:round/>
            </a:ln>
            <a:effectLst/>
          </c:spPr>
        </c:majorGridlines>
        <c:numFmt formatCode="0%" sourceLinked="1"/>
        <c:majorTickMark val="none"/>
        <c:minorTickMark val="none"/>
        <c:tickLblPos val="nextTo"/>
        <c:crossAx val="58885712"/>
        <c:crosses val="autoZero"/>
        <c:crossBetween val="between"/>
      </c:valAx>
      <c:spPr>
        <a:pattFill prst="ltDnDiag">
          <a:fgClr>
            <a:schemeClr val="dk1">
              <a:lumMod val="15000"/>
              <a:lumOff val="85000"/>
            </a:schemeClr>
          </a:fgClr>
          <a:bgClr>
            <a:schemeClr val="lt1"/>
          </a:bgClr>
        </a:pattFill>
        <a:ln>
          <a:noFill/>
        </a:ln>
        <a:effectLst/>
      </c:spPr>
    </c:plotArea>
    <c:legend>
      <c:legendPos val="b"/>
      <c:layout>
        <c:manualLayout>
          <c:xMode val="edge"/>
          <c:yMode val="edge"/>
          <c:x val="0.14198788313098126"/>
          <c:y val="0.92727211671519538"/>
          <c:w val="0.71602423373803747"/>
          <c:h val="7.2727883284804604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微软雅黑" panose="020B0503020204020204" pitchFamily="34" charset="-122"/>
              <a:ea typeface="微软雅黑" panose="020B0503020204020204" pitchFamily="34" charset="-122"/>
              <a:cs typeface="+mn-cs"/>
            </a:defRPr>
          </a:pPr>
          <a:endParaRPr lang="zh-CN"/>
        </a:p>
      </c:txPr>
    </c:legend>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zh-CN"/>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003016312533071E-2"/>
          <c:y val="3.4824358222537773E-2"/>
          <c:w val="0.90735140412030924"/>
          <c:h val="0.78750621329048387"/>
        </c:manualLayout>
      </c:layout>
      <c:barChart>
        <c:barDir val="col"/>
        <c:grouping val="clustered"/>
        <c:varyColors val="0"/>
        <c:ser>
          <c:idx val="0"/>
          <c:order val="0"/>
          <c:tx>
            <c:strRef>
              <c:f>Sheet1!$B$1</c:f>
              <c:strCache>
                <c:ptCount val="1"/>
                <c:pt idx="0">
                  <c:v>医院</c:v>
                </c:pt>
              </c:strCache>
            </c:strRef>
          </c:tx>
          <c:spPr>
            <a:solidFill>
              <a:schemeClr val="accent5">
                <a:lumMod val="60000"/>
                <a:lumOff val="40000"/>
              </a:schemeClr>
            </a:solidFill>
            <a:ln>
              <a:noFill/>
            </a:ln>
            <a:effectLst/>
          </c:spPr>
          <c:invertIfNegative val="0"/>
          <c:dLbls>
            <c:dLbl>
              <c:idx val="0"/>
              <c:layout>
                <c:manualLayout>
                  <c:x val="1.0524154738490237E-2"/>
                  <c:y val="0"/>
                </c:manualLayout>
              </c:layout>
              <c:tx>
                <c:rich>
                  <a:bodyPr/>
                  <a:lstStyle/>
                  <a:p>
                    <a:fld id="{D1E56008-E8E5-44B5-9C2B-F0E47010089F}" type="VALUE">
                      <a:rPr lang="en-US" altLang="zh-CN" smtClean="0"/>
                      <a:pPr/>
                      <a:t>[值]</a:t>
                    </a:fld>
                    <a:r>
                      <a:rPr lang="zh-CN" altLang="en-US" dirty="0" smtClean="0"/>
                      <a:t>天</a:t>
                    </a:r>
                  </a:p>
                </c:rich>
              </c:tx>
              <c:showLegendKey val="0"/>
              <c:showVal val="1"/>
              <c:showCatName val="0"/>
              <c:showSerName val="0"/>
              <c:showPercent val="0"/>
              <c:showBubbleSize val="0"/>
              <c:extLst>
                <c:ext xmlns:c15="http://schemas.microsoft.com/office/drawing/2012/chart" uri="{CE6537A1-D6FC-4f65-9D91-7224C49458BB}">
                  <c15:layout>
                    <c:manualLayout>
                      <c:w val="0.27920032914267529"/>
                      <c:h val="0.15685026327284302"/>
                    </c:manualLayout>
                  </c15:layout>
                  <c15:dlblFieldTable/>
                  <c15:showDataLabelsRange val="0"/>
                </c:ext>
                <c:ext xmlns:c16="http://schemas.microsoft.com/office/drawing/2014/chart" uri="{C3380CC4-5D6E-409C-BE32-E72D297353CC}">
                  <c16:uniqueId val="{00000000-2832-40B0-8E33-8F450BD49B23}"/>
                </c:ext>
              </c:extLst>
            </c:dLbl>
            <c:spPr>
              <a:no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微软雅黑" panose="020B0503020204020204" pitchFamily="34" charset="-122"/>
                    <a:ea typeface="微软雅黑" panose="020B0503020204020204" pitchFamily="34" charset="-122"/>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c:f>
              <c:strCache>
                <c:ptCount val="1"/>
                <c:pt idx="0">
                  <c:v>平均住院日</c:v>
                </c:pt>
              </c:strCache>
            </c:strRef>
          </c:cat>
          <c:val>
            <c:numRef>
              <c:f>Sheet1!$B$2</c:f>
              <c:numCache>
                <c:formatCode>General</c:formatCode>
                <c:ptCount val="1"/>
                <c:pt idx="0">
                  <c:v>9.6999999999999993</c:v>
                </c:pt>
              </c:numCache>
            </c:numRef>
          </c:val>
          <c:extLst>
            <c:ext xmlns:c16="http://schemas.microsoft.com/office/drawing/2014/chart" uri="{C3380CC4-5D6E-409C-BE32-E72D297353CC}">
              <c16:uniqueId val="{00000001-2832-40B0-8E33-8F450BD49B23}"/>
            </c:ext>
          </c:extLst>
        </c:ser>
        <c:ser>
          <c:idx val="1"/>
          <c:order val="1"/>
          <c:tx>
            <c:strRef>
              <c:f>Sheet1!$C$1</c:f>
              <c:strCache>
                <c:ptCount val="1"/>
                <c:pt idx="0">
                  <c:v>2014年全国</c:v>
                </c:pt>
              </c:strCache>
            </c:strRef>
          </c:tx>
          <c:spPr>
            <a:solidFill>
              <a:srgbClr val="FFC000"/>
            </a:solidFill>
            <a:ln>
              <a:noFill/>
            </a:ln>
            <a:effectLst/>
          </c:spPr>
          <c:invertIfNegative val="0"/>
          <c:dLbls>
            <c:dLbl>
              <c:idx val="0"/>
              <c:layout>
                <c:manualLayout>
                  <c:x val="-6.8985719334701238E-5"/>
                  <c:y val="0"/>
                </c:manualLayout>
              </c:layout>
              <c:tx>
                <c:rich>
                  <a:bodyPr rot="0" spcFirstLastPara="1" vertOverflow="ellipsis" vert="horz" wrap="square" anchor="ctr" anchorCtr="1"/>
                  <a:lstStyle/>
                  <a:p>
                    <a:pPr>
                      <a:defRPr sz="1400" b="1" i="0" u="none" strike="noStrike" kern="1200" baseline="0">
                        <a:solidFill>
                          <a:srgbClr val="C00000"/>
                        </a:solidFill>
                        <a:latin typeface="微软雅黑" panose="020B0503020204020204" pitchFamily="34" charset="-122"/>
                        <a:ea typeface="微软雅黑" panose="020B0503020204020204" pitchFamily="34" charset="-122"/>
                        <a:cs typeface="+mn-cs"/>
                      </a:defRPr>
                    </a:pPr>
                    <a:fld id="{56D598CB-FE64-43C7-80B3-2765EDC28706}" type="VALUE">
                      <a:rPr lang="en-US" altLang="zh-CN" sz="1400" b="1" smtClean="0">
                        <a:solidFill>
                          <a:srgbClr val="C00000"/>
                        </a:solidFill>
                      </a:rPr>
                      <a:pPr>
                        <a:defRPr sz="1400" b="1">
                          <a:solidFill>
                            <a:srgbClr val="C00000"/>
                          </a:solidFill>
                        </a:defRPr>
                      </a:pPr>
                      <a:t>[值]</a:t>
                    </a:fld>
                    <a:r>
                      <a:rPr lang="zh-CN" altLang="en-US" sz="1400" b="1" dirty="0" smtClean="0">
                        <a:solidFill>
                          <a:srgbClr val="C00000"/>
                        </a:solidFill>
                      </a:rPr>
                      <a:t>天</a:t>
                    </a:r>
                  </a:p>
                </c:rich>
              </c:tx>
              <c:spPr>
                <a:noFill/>
                <a:ln>
                  <a:noFill/>
                </a:ln>
                <a:effectLst/>
              </c:spPr>
              <c:txPr>
                <a:bodyPr rot="0" spcFirstLastPara="1" vertOverflow="ellipsis" vert="horz" wrap="square" anchor="ctr" anchorCtr="1"/>
                <a:lstStyle/>
                <a:p>
                  <a:pPr>
                    <a:defRPr sz="1400" b="1" i="0" u="none" strike="noStrike" kern="1200" baseline="0">
                      <a:solidFill>
                        <a:srgbClr val="C00000"/>
                      </a:solidFill>
                      <a:latin typeface="微软雅黑" panose="020B0503020204020204" pitchFamily="34" charset="-122"/>
                      <a:ea typeface="微软雅黑" panose="020B0503020204020204" pitchFamily="34" charset="-122"/>
                      <a:cs typeface="+mn-cs"/>
                    </a:defRPr>
                  </a:pPr>
                  <a:endParaRPr lang="zh-CN"/>
                </a:p>
              </c:txPr>
              <c:showLegendKey val="0"/>
              <c:showVal val="1"/>
              <c:showCatName val="0"/>
              <c:showSerName val="0"/>
              <c:showPercent val="0"/>
              <c:showBubbleSize val="0"/>
              <c:extLst>
                <c:ext xmlns:c15="http://schemas.microsoft.com/office/drawing/2012/chart" uri="{CE6537A1-D6FC-4f65-9D91-7224C49458BB}">
                  <c15:layout>
                    <c:manualLayout>
                      <c:w val="0.3761111862734175"/>
                      <c:h val="0.15314807548780252"/>
                    </c:manualLayout>
                  </c15:layout>
                  <c15:dlblFieldTable/>
                  <c15:showDataLabelsRange val="0"/>
                </c:ext>
                <c:ext xmlns:c16="http://schemas.microsoft.com/office/drawing/2014/chart" uri="{C3380CC4-5D6E-409C-BE32-E72D297353CC}">
                  <c16:uniqueId val="{00000002-2832-40B0-8E33-8F450BD49B23}"/>
                </c:ext>
              </c:extLst>
            </c:dLbl>
            <c:spPr>
              <a:no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微软雅黑" panose="020B0503020204020204" pitchFamily="34" charset="-122"/>
                    <a:ea typeface="微软雅黑" panose="020B0503020204020204" pitchFamily="34" charset="-122"/>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c:f>
              <c:strCache>
                <c:ptCount val="1"/>
                <c:pt idx="0">
                  <c:v>平均住院日</c:v>
                </c:pt>
              </c:strCache>
            </c:strRef>
          </c:cat>
          <c:val>
            <c:numRef>
              <c:f>Sheet1!$C$2</c:f>
              <c:numCache>
                <c:formatCode>General</c:formatCode>
                <c:ptCount val="1"/>
                <c:pt idx="0">
                  <c:v>9.6</c:v>
                </c:pt>
              </c:numCache>
            </c:numRef>
          </c:val>
          <c:extLst>
            <c:ext xmlns:c16="http://schemas.microsoft.com/office/drawing/2014/chart" uri="{C3380CC4-5D6E-409C-BE32-E72D297353CC}">
              <c16:uniqueId val="{00000003-2832-40B0-8E33-8F450BD49B23}"/>
            </c:ext>
          </c:extLst>
        </c:ser>
        <c:dLbls>
          <c:showLegendKey val="0"/>
          <c:showVal val="0"/>
          <c:showCatName val="0"/>
          <c:showSerName val="0"/>
          <c:showPercent val="0"/>
          <c:showBubbleSize val="0"/>
        </c:dLbls>
        <c:gapWidth val="187"/>
        <c:overlap val="-100"/>
        <c:axId val="58882448"/>
        <c:axId val="58893328"/>
      </c:barChart>
      <c:catAx>
        <c:axId val="58882448"/>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dk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58893328"/>
        <c:crosses val="autoZero"/>
        <c:auto val="1"/>
        <c:lblAlgn val="ctr"/>
        <c:lblOffset val="100"/>
        <c:noMultiLvlLbl val="0"/>
      </c:catAx>
      <c:valAx>
        <c:axId val="58893328"/>
        <c:scaling>
          <c:orientation val="minMax"/>
        </c:scaling>
        <c:delete val="1"/>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crossAx val="58882448"/>
        <c:crosses val="autoZero"/>
        <c:crossBetween val="between"/>
      </c:valAx>
      <c:spPr>
        <a:pattFill prst="ltDnDiag">
          <a:fgClr>
            <a:schemeClr val="dk1">
              <a:lumMod val="15000"/>
              <a:lumOff val="85000"/>
            </a:schemeClr>
          </a:fgClr>
          <a:bgClr>
            <a:schemeClr val="lt1"/>
          </a:bgClr>
        </a:pattFill>
        <a:ln>
          <a:noFill/>
        </a:ln>
        <a:effectLst/>
      </c:spPr>
    </c:plotArea>
    <c:legend>
      <c:legendPos val="b"/>
      <c:layout>
        <c:manualLayout>
          <c:xMode val="edge"/>
          <c:yMode val="edge"/>
          <c:x val="0.13786039859244273"/>
          <c:y val="0.92299118744135444"/>
          <c:w val="0.73480273606063784"/>
          <c:h val="7.7008812558645556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微软雅黑" panose="020B0503020204020204" pitchFamily="34" charset="-122"/>
              <a:ea typeface="微软雅黑" panose="020B0503020204020204" pitchFamily="34" charset="-122"/>
              <a:cs typeface="+mn-cs"/>
            </a:defRPr>
          </a:pPr>
          <a:endParaRPr lang="zh-CN"/>
        </a:p>
      </c:txPr>
    </c:legend>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latin typeface="微软雅黑" panose="020B0503020204020204" pitchFamily="34" charset="-122"/>
          <a:ea typeface="微软雅黑" panose="020B0503020204020204" pitchFamily="34" charset="-122"/>
        </a:defRPr>
      </a:pPr>
      <a:endParaRPr lang="zh-CN"/>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15119249872427E-2"/>
          <c:y val="3.9725611758781081E-2"/>
          <c:w val="0.87896976150025519"/>
          <c:h val="0.79732487673543628"/>
        </c:manualLayout>
      </c:layout>
      <c:barChart>
        <c:barDir val="col"/>
        <c:grouping val="clustered"/>
        <c:varyColors val="0"/>
        <c:ser>
          <c:idx val="0"/>
          <c:order val="0"/>
          <c:tx>
            <c:strRef>
              <c:f>Sheet1!$B$1</c:f>
              <c:strCache>
                <c:ptCount val="1"/>
                <c:pt idx="0">
                  <c:v>医院</c:v>
                </c:pt>
              </c:strCache>
            </c:strRef>
          </c:tx>
          <c:spPr>
            <a:solidFill>
              <a:srgbClr val="00B050"/>
            </a:solidFill>
            <a:ln>
              <a:noFill/>
            </a:ln>
            <a:effectLst/>
          </c:spPr>
          <c:invertIfNegative val="0"/>
          <c:dLbls>
            <c:dLbl>
              <c:idx val="0"/>
              <c:layout>
                <c:manualLayout>
                  <c:x val="5.5013744772611298E-3"/>
                  <c:y val="2.123483047248333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BED-4FB7-BE42-8B6EEBF5021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微软雅黑" panose="020B0503020204020204" pitchFamily="34" charset="-122"/>
                    <a:ea typeface="微软雅黑" panose="020B0503020204020204" pitchFamily="34" charset="-122"/>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c:f>
              <c:strCache>
                <c:ptCount val="1"/>
                <c:pt idx="0">
                  <c:v>全院药占比</c:v>
                </c:pt>
              </c:strCache>
            </c:strRef>
          </c:cat>
          <c:val>
            <c:numRef>
              <c:f>Sheet1!$B$2</c:f>
              <c:numCache>
                <c:formatCode>0%</c:formatCode>
                <c:ptCount val="1"/>
                <c:pt idx="0">
                  <c:v>0.44</c:v>
                </c:pt>
              </c:numCache>
            </c:numRef>
          </c:val>
          <c:extLst>
            <c:ext xmlns:c16="http://schemas.microsoft.com/office/drawing/2014/chart" uri="{C3380CC4-5D6E-409C-BE32-E72D297353CC}">
              <c16:uniqueId val="{00000001-BBED-4FB7-BE42-8B6EEBF50215}"/>
            </c:ext>
          </c:extLst>
        </c:ser>
        <c:ser>
          <c:idx val="1"/>
          <c:order val="1"/>
          <c:tx>
            <c:strRef>
              <c:f>Sheet1!$C$1</c:f>
              <c:strCache>
                <c:ptCount val="1"/>
                <c:pt idx="0">
                  <c:v>2014年全国</c:v>
                </c:pt>
              </c:strCache>
            </c:strRef>
          </c:tx>
          <c:spPr>
            <a:solidFill>
              <a:srgbClr val="FFC000"/>
            </a:solidFill>
            <a:ln>
              <a:noFill/>
            </a:ln>
            <a:effectLst/>
          </c:spPr>
          <c:invertIfNegative val="0"/>
          <c:dLbls>
            <c:dLbl>
              <c:idx val="0"/>
              <c:layout>
                <c:manualLayout>
                  <c:x val="0"/>
                  <c:y val="1.7695692060402782E-2"/>
                </c:manualLayout>
              </c:layout>
              <c:spPr>
                <a:noFill/>
                <a:ln>
                  <a:noFill/>
                </a:ln>
                <a:effectLst/>
              </c:spPr>
              <c:txPr>
                <a:bodyPr rot="0" spcFirstLastPara="1" vertOverflow="ellipsis" vert="horz" wrap="square" lIns="38100" tIns="19050" rIns="38100" bIns="19050" anchor="ctr" anchorCtr="1">
                  <a:noAutofit/>
                </a:bodyPr>
                <a:lstStyle/>
                <a:p>
                  <a:pPr>
                    <a:defRPr sz="1200" b="1" i="0" u="none" strike="noStrike" kern="1200" baseline="0">
                      <a:solidFill>
                        <a:srgbClr val="C00000"/>
                      </a:solidFill>
                      <a:latin typeface="微软雅黑" panose="020B0503020204020204" pitchFamily="34" charset="-122"/>
                      <a:ea typeface="微软雅黑" panose="020B0503020204020204" pitchFamily="34" charset="-122"/>
                      <a:cs typeface="+mn-cs"/>
                    </a:defRPr>
                  </a:pPr>
                  <a:endParaRPr lang="zh-CN"/>
                </a:p>
              </c:txPr>
              <c:showLegendKey val="0"/>
              <c:showVal val="1"/>
              <c:showCatName val="0"/>
              <c:showSerName val="0"/>
              <c:showPercent val="0"/>
              <c:showBubbleSize val="0"/>
              <c:extLst>
                <c:ext xmlns:c15="http://schemas.microsoft.com/office/drawing/2012/chart" uri="{CE6537A1-D6FC-4f65-9D91-7224C49458BB}">
                  <c15:layout>
                    <c:manualLayout>
                      <c:w val="0.22541903579532116"/>
                      <c:h val="9.2398303713534261E-2"/>
                    </c:manualLayout>
                  </c15:layout>
                </c:ext>
                <c:ext xmlns:c16="http://schemas.microsoft.com/office/drawing/2014/chart" uri="{C3380CC4-5D6E-409C-BE32-E72D297353CC}">
                  <c16:uniqueId val="{00000002-BBED-4FB7-BE42-8B6EEBF50215}"/>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C00000"/>
                    </a:solidFill>
                    <a:latin typeface="微软雅黑" panose="020B0503020204020204" pitchFamily="34" charset="-122"/>
                    <a:ea typeface="微软雅黑" panose="020B0503020204020204" pitchFamily="34" charset="-122"/>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c:f>
              <c:strCache>
                <c:ptCount val="1"/>
                <c:pt idx="0">
                  <c:v>全院药占比</c:v>
                </c:pt>
              </c:strCache>
            </c:strRef>
          </c:cat>
          <c:val>
            <c:numRef>
              <c:f>Sheet1!$C$2</c:f>
              <c:numCache>
                <c:formatCode>0%</c:formatCode>
                <c:ptCount val="1"/>
                <c:pt idx="0">
                  <c:v>0.4</c:v>
                </c:pt>
              </c:numCache>
            </c:numRef>
          </c:val>
          <c:extLst>
            <c:ext xmlns:c16="http://schemas.microsoft.com/office/drawing/2014/chart" uri="{C3380CC4-5D6E-409C-BE32-E72D297353CC}">
              <c16:uniqueId val="{00000003-BBED-4FB7-BE42-8B6EEBF50215}"/>
            </c:ext>
          </c:extLst>
        </c:ser>
        <c:dLbls>
          <c:showLegendKey val="0"/>
          <c:showVal val="0"/>
          <c:showCatName val="0"/>
          <c:showSerName val="0"/>
          <c:showPercent val="0"/>
          <c:showBubbleSize val="0"/>
        </c:dLbls>
        <c:gapWidth val="187"/>
        <c:overlap val="-100"/>
        <c:axId val="58879184"/>
        <c:axId val="58890608"/>
      </c:barChart>
      <c:catAx>
        <c:axId val="58879184"/>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dk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58890608"/>
        <c:crosses val="autoZero"/>
        <c:auto val="1"/>
        <c:lblAlgn val="ctr"/>
        <c:lblOffset val="100"/>
        <c:noMultiLvlLbl val="0"/>
      </c:catAx>
      <c:valAx>
        <c:axId val="58890608"/>
        <c:scaling>
          <c:orientation val="minMax"/>
        </c:scaling>
        <c:delete val="1"/>
        <c:axPos val="l"/>
        <c:majorGridlines>
          <c:spPr>
            <a:ln w="9525" cap="flat" cmpd="sng" algn="ctr">
              <a:solidFill>
                <a:schemeClr val="dk1">
                  <a:lumMod val="15000"/>
                  <a:lumOff val="85000"/>
                </a:schemeClr>
              </a:solidFill>
              <a:round/>
            </a:ln>
            <a:effectLst/>
          </c:spPr>
        </c:majorGridlines>
        <c:numFmt formatCode="0%" sourceLinked="1"/>
        <c:majorTickMark val="none"/>
        <c:minorTickMark val="none"/>
        <c:tickLblPos val="nextTo"/>
        <c:crossAx val="58879184"/>
        <c:crosses val="autoZero"/>
        <c:crossBetween val="between"/>
      </c:valAx>
      <c:spPr>
        <a:pattFill prst="ltDnDiag">
          <a:fgClr>
            <a:schemeClr val="dk1">
              <a:lumMod val="15000"/>
              <a:lumOff val="85000"/>
            </a:schemeClr>
          </a:fgClr>
          <a:bgClr>
            <a:schemeClr val="lt1"/>
          </a:bgClr>
        </a:pattFill>
        <a:ln>
          <a:noFill/>
        </a:ln>
        <a:effectLst/>
      </c:spPr>
    </c:plotArea>
    <c:legend>
      <c:legendPos val="b"/>
      <c:layout>
        <c:manualLayout>
          <c:xMode val="edge"/>
          <c:yMode val="edge"/>
          <c:x val="0.11588320452031044"/>
          <c:y val="0.91823023230549172"/>
          <c:w val="0.76823359095937904"/>
          <c:h val="7.815822168028815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微软雅黑" panose="020B0503020204020204" pitchFamily="34" charset="-122"/>
              <a:ea typeface="微软雅黑" panose="020B0503020204020204" pitchFamily="34" charset="-122"/>
              <a:cs typeface="+mn-cs"/>
            </a:defRPr>
          </a:pPr>
          <a:endParaRPr lang="zh-CN"/>
        </a:p>
      </c:txPr>
    </c:legend>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withinLinear" id="18">
  <a:schemeClr val="accent5"/>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11.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12.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13.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14.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15.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16.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17.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6.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7.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8.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9.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49E488-1870-4FC2-9BB8-B66DA0A1455B}" type="datetimeFigureOut">
              <a:rPr lang="zh-CN" altLang="en-US" smtClean="0"/>
              <a:t>2023-04-17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06C9BB-2778-474C-BCDF-64AE55E1A879}" type="slidenum">
              <a:rPr lang="zh-CN" altLang="en-US" smtClean="0"/>
              <a:t>‹#›</a:t>
            </a:fld>
            <a:endParaRPr lang="zh-CN" altLang="en-US"/>
          </a:p>
        </p:txBody>
      </p:sp>
    </p:spTree>
    <p:extLst>
      <p:ext uri="{BB962C8B-B14F-4D97-AF65-F5344CB8AC3E}">
        <p14:creationId xmlns:p14="http://schemas.microsoft.com/office/powerpoint/2010/main" val="23560621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1609948E-1884-4184-86E6-6773FA802ABE}" type="datetimeFigureOut">
              <a:rPr lang="zh-CN" altLang="en-US" smtClean="0"/>
              <a:t>2023-04-17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26C4C51-5273-45A8-B70C-09F5D6A642FD}" type="slidenum">
              <a:rPr lang="zh-CN" altLang="en-US" smtClean="0"/>
              <a:t>‹#›</a:t>
            </a:fld>
            <a:endParaRPr lang="zh-CN" altLang="en-US"/>
          </a:p>
        </p:txBody>
      </p:sp>
    </p:spTree>
    <p:extLst>
      <p:ext uri="{BB962C8B-B14F-4D97-AF65-F5344CB8AC3E}">
        <p14:creationId xmlns:p14="http://schemas.microsoft.com/office/powerpoint/2010/main" val="8644692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1609948E-1884-4184-86E6-6773FA802ABE}" type="datetimeFigureOut">
              <a:rPr lang="zh-CN" altLang="en-US" smtClean="0"/>
              <a:t>2023-04-17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26C4C51-5273-45A8-B70C-09F5D6A642FD}" type="slidenum">
              <a:rPr lang="zh-CN" altLang="en-US" smtClean="0"/>
              <a:t>‹#›</a:t>
            </a:fld>
            <a:endParaRPr lang="zh-CN" altLang="en-US"/>
          </a:p>
        </p:txBody>
      </p:sp>
    </p:spTree>
    <p:extLst>
      <p:ext uri="{BB962C8B-B14F-4D97-AF65-F5344CB8AC3E}">
        <p14:creationId xmlns:p14="http://schemas.microsoft.com/office/powerpoint/2010/main" val="30932251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1609948E-1884-4184-86E6-6773FA802ABE}" type="datetimeFigureOut">
              <a:rPr lang="zh-CN" altLang="en-US" smtClean="0"/>
              <a:t>2023-04-17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26C4C51-5273-45A8-B70C-09F5D6A642FD}" type="slidenum">
              <a:rPr lang="zh-CN" altLang="en-US" smtClean="0"/>
              <a:t>‹#›</a:t>
            </a:fld>
            <a:endParaRPr lang="zh-CN" altLang="en-US"/>
          </a:p>
        </p:txBody>
      </p:sp>
    </p:spTree>
    <p:extLst>
      <p:ext uri="{BB962C8B-B14F-4D97-AF65-F5344CB8AC3E}">
        <p14:creationId xmlns:p14="http://schemas.microsoft.com/office/powerpoint/2010/main" val="15811461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4436250"/>
      </p:ext>
    </p:extLst>
  </p:cSld>
  <p:clrMapOvr>
    <a:masterClrMapping/>
  </p:clrMapOvr>
  <p:transition>
    <p:fade thruBlk="1"/>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1046938"/>
      </p:ext>
    </p:extLst>
  </p:cSld>
  <p:clrMapOvr>
    <a:masterClrMapping/>
  </p:clrMapOvr>
  <p:transition>
    <p:fade thruBlk="1"/>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1609948E-1884-4184-86E6-6773FA802ABE}" type="datetimeFigureOut">
              <a:rPr lang="zh-CN" altLang="en-US" smtClean="0"/>
              <a:t>2023-04-17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26C4C51-5273-45A8-B70C-09F5D6A642FD}" type="slidenum">
              <a:rPr lang="zh-CN" altLang="en-US" smtClean="0"/>
              <a:t>‹#›</a:t>
            </a:fld>
            <a:endParaRPr lang="zh-CN" altLang="en-US"/>
          </a:p>
        </p:txBody>
      </p:sp>
    </p:spTree>
    <p:extLst>
      <p:ext uri="{BB962C8B-B14F-4D97-AF65-F5344CB8AC3E}">
        <p14:creationId xmlns:p14="http://schemas.microsoft.com/office/powerpoint/2010/main" val="4290027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1609948E-1884-4184-86E6-6773FA802ABE}" type="datetimeFigureOut">
              <a:rPr lang="zh-CN" altLang="en-US" smtClean="0"/>
              <a:t>2023-04-17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26C4C51-5273-45A8-B70C-09F5D6A642FD}" type="slidenum">
              <a:rPr lang="zh-CN" altLang="en-US" smtClean="0"/>
              <a:t>‹#›</a:t>
            </a:fld>
            <a:endParaRPr lang="zh-CN" altLang="en-US"/>
          </a:p>
        </p:txBody>
      </p:sp>
    </p:spTree>
    <p:extLst>
      <p:ext uri="{BB962C8B-B14F-4D97-AF65-F5344CB8AC3E}">
        <p14:creationId xmlns:p14="http://schemas.microsoft.com/office/powerpoint/2010/main" val="2249427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1609948E-1884-4184-86E6-6773FA802ABE}" type="datetimeFigureOut">
              <a:rPr lang="zh-CN" altLang="en-US" smtClean="0"/>
              <a:t>2023-04-17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26C4C51-5273-45A8-B70C-09F5D6A642FD}" type="slidenum">
              <a:rPr lang="zh-CN" altLang="en-US" smtClean="0"/>
              <a:t>‹#›</a:t>
            </a:fld>
            <a:endParaRPr lang="zh-CN" altLang="en-US"/>
          </a:p>
        </p:txBody>
      </p:sp>
    </p:spTree>
    <p:extLst>
      <p:ext uri="{BB962C8B-B14F-4D97-AF65-F5344CB8AC3E}">
        <p14:creationId xmlns:p14="http://schemas.microsoft.com/office/powerpoint/2010/main" val="11774495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1609948E-1884-4184-86E6-6773FA802ABE}" type="datetimeFigureOut">
              <a:rPr lang="zh-CN" altLang="en-US" smtClean="0"/>
              <a:t>2023-04-17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F26C4C51-5273-45A8-B70C-09F5D6A642FD}" type="slidenum">
              <a:rPr lang="zh-CN" altLang="en-US" smtClean="0"/>
              <a:t>‹#›</a:t>
            </a:fld>
            <a:endParaRPr lang="zh-CN" altLang="en-US"/>
          </a:p>
        </p:txBody>
      </p:sp>
    </p:spTree>
    <p:extLst>
      <p:ext uri="{BB962C8B-B14F-4D97-AF65-F5344CB8AC3E}">
        <p14:creationId xmlns:p14="http://schemas.microsoft.com/office/powerpoint/2010/main" val="34091428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1609948E-1884-4184-86E6-6773FA802ABE}" type="datetimeFigureOut">
              <a:rPr lang="zh-CN" altLang="en-US" smtClean="0"/>
              <a:t>2023-04-17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26C4C51-5273-45A8-B70C-09F5D6A642FD}" type="slidenum">
              <a:rPr lang="zh-CN" altLang="en-US" smtClean="0"/>
              <a:t>‹#›</a:t>
            </a:fld>
            <a:endParaRPr lang="zh-CN" altLang="en-US"/>
          </a:p>
        </p:txBody>
      </p:sp>
    </p:spTree>
    <p:extLst>
      <p:ext uri="{BB962C8B-B14F-4D97-AF65-F5344CB8AC3E}">
        <p14:creationId xmlns:p14="http://schemas.microsoft.com/office/powerpoint/2010/main" val="2205216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609948E-1884-4184-86E6-6773FA802ABE}" type="datetimeFigureOut">
              <a:rPr lang="zh-CN" altLang="en-US" smtClean="0"/>
              <a:t>2023-04-17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F26C4C51-5273-45A8-B70C-09F5D6A642FD}" type="slidenum">
              <a:rPr lang="zh-CN" altLang="en-US" smtClean="0"/>
              <a:t>‹#›</a:t>
            </a:fld>
            <a:endParaRPr lang="zh-CN" altLang="en-US"/>
          </a:p>
        </p:txBody>
      </p:sp>
    </p:spTree>
    <p:extLst>
      <p:ext uri="{BB962C8B-B14F-4D97-AF65-F5344CB8AC3E}">
        <p14:creationId xmlns:p14="http://schemas.microsoft.com/office/powerpoint/2010/main" val="40217488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1609948E-1884-4184-86E6-6773FA802ABE}" type="datetimeFigureOut">
              <a:rPr lang="zh-CN" altLang="en-US" smtClean="0"/>
              <a:t>2023-04-17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26C4C51-5273-45A8-B70C-09F5D6A642FD}" type="slidenum">
              <a:rPr lang="zh-CN" altLang="en-US" smtClean="0"/>
              <a:t>‹#›</a:t>
            </a:fld>
            <a:endParaRPr lang="zh-CN" altLang="en-US"/>
          </a:p>
        </p:txBody>
      </p:sp>
    </p:spTree>
    <p:extLst>
      <p:ext uri="{BB962C8B-B14F-4D97-AF65-F5344CB8AC3E}">
        <p14:creationId xmlns:p14="http://schemas.microsoft.com/office/powerpoint/2010/main" val="2520704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1609948E-1884-4184-86E6-6773FA802ABE}" type="datetimeFigureOut">
              <a:rPr lang="zh-CN" altLang="en-US" smtClean="0"/>
              <a:t>2023-04-17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26C4C51-5273-45A8-B70C-09F5D6A642FD}" type="slidenum">
              <a:rPr lang="zh-CN" altLang="en-US" smtClean="0"/>
              <a:t>‹#›</a:t>
            </a:fld>
            <a:endParaRPr lang="zh-CN" altLang="en-US"/>
          </a:p>
        </p:txBody>
      </p:sp>
    </p:spTree>
    <p:extLst>
      <p:ext uri="{BB962C8B-B14F-4D97-AF65-F5344CB8AC3E}">
        <p14:creationId xmlns:p14="http://schemas.microsoft.com/office/powerpoint/2010/main" val="33104244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tUpDiag">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09948E-1884-4184-86E6-6773FA802ABE}" type="datetimeFigureOut">
              <a:rPr lang="zh-CN" altLang="en-US" smtClean="0"/>
              <a:t>2023-04-17</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6C4C51-5273-45A8-B70C-09F5D6A642FD}" type="slidenum">
              <a:rPr lang="zh-CN" altLang="en-US" smtClean="0"/>
              <a:t>‹#›</a:t>
            </a:fld>
            <a:endParaRPr lang="zh-CN" altLang="en-US"/>
          </a:p>
        </p:txBody>
      </p:sp>
    </p:spTree>
    <p:extLst>
      <p:ext uri="{BB962C8B-B14F-4D97-AF65-F5344CB8AC3E}">
        <p14:creationId xmlns:p14="http://schemas.microsoft.com/office/powerpoint/2010/main" val="3591826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control" Target="../activeX/activeX1.xml"/><Relationship Id="rId1" Type="http://schemas.openxmlformats.org/officeDocument/2006/relationships/vmlDrawing" Target="../drawings/vmlDrawing1.vml"/><Relationship Id="rId4" Type="http://schemas.openxmlformats.org/officeDocument/2006/relationships/image" Target="../media/image25.wmf"/></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control" Target="../activeX/activeX2.xml"/><Relationship Id="rId1" Type="http://schemas.openxmlformats.org/officeDocument/2006/relationships/vmlDrawing" Target="../drawings/vmlDrawing2.vml"/><Relationship Id="rId4" Type="http://schemas.openxmlformats.org/officeDocument/2006/relationships/image" Target="../media/image26.wmf"/></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3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3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11475" y="483695"/>
            <a:ext cx="12414950" cy="6387752"/>
          </a:xfrm>
          <a:prstGeom prst="rect">
            <a:avLst/>
          </a:prstGeom>
        </p:spPr>
      </p:pic>
      <p:sp>
        <p:nvSpPr>
          <p:cNvPr id="4" name="矩形 3"/>
          <p:cNvSpPr/>
          <p:nvPr/>
        </p:nvSpPr>
        <p:spPr>
          <a:xfrm>
            <a:off x="0" y="0"/>
            <a:ext cx="12192000" cy="46616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grpSp>
        <p:nvGrpSpPr>
          <p:cNvPr id="8" name="组合 7"/>
          <p:cNvGrpSpPr/>
          <p:nvPr/>
        </p:nvGrpSpPr>
        <p:grpSpPr>
          <a:xfrm>
            <a:off x="1362634" y="466165"/>
            <a:ext cx="1506075" cy="1237128"/>
            <a:chOff x="1541925" y="466165"/>
            <a:chExt cx="1165412" cy="1237128"/>
          </a:xfrm>
        </p:grpSpPr>
        <p:sp>
          <p:nvSpPr>
            <p:cNvPr id="6" name="矩形 5"/>
            <p:cNvSpPr/>
            <p:nvPr/>
          </p:nvSpPr>
          <p:spPr>
            <a:xfrm>
              <a:off x="1541925" y="466165"/>
              <a:ext cx="1165412" cy="71717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7" name="等腰三角形 6"/>
            <p:cNvSpPr/>
            <p:nvPr/>
          </p:nvSpPr>
          <p:spPr>
            <a:xfrm rot="10800000">
              <a:off x="1541925" y="1183340"/>
              <a:ext cx="1165412" cy="519953"/>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grpSp>
      <p:grpSp>
        <p:nvGrpSpPr>
          <p:cNvPr id="21" name="组合 20"/>
          <p:cNvGrpSpPr/>
          <p:nvPr/>
        </p:nvGrpSpPr>
        <p:grpSpPr>
          <a:xfrm>
            <a:off x="1855689" y="358591"/>
            <a:ext cx="510992" cy="510992"/>
            <a:chOff x="1748114" y="358590"/>
            <a:chExt cx="708215" cy="708215"/>
          </a:xfrm>
        </p:grpSpPr>
        <p:sp>
          <p:nvSpPr>
            <p:cNvPr id="9" name="椭圆 8"/>
            <p:cNvSpPr/>
            <p:nvPr/>
          </p:nvSpPr>
          <p:spPr>
            <a:xfrm>
              <a:off x="1748114" y="358590"/>
              <a:ext cx="708215" cy="708215"/>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grpSp>
          <p:nvGrpSpPr>
            <p:cNvPr id="20" name="组合 19"/>
            <p:cNvGrpSpPr/>
            <p:nvPr/>
          </p:nvGrpSpPr>
          <p:grpSpPr>
            <a:xfrm>
              <a:off x="2088740" y="502024"/>
              <a:ext cx="98647" cy="380070"/>
              <a:chOff x="2124631" y="466165"/>
              <a:chExt cx="233081" cy="717175"/>
            </a:xfrm>
          </p:grpSpPr>
          <p:cxnSp>
            <p:nvCxnSpPr>
              <p:cNvPr id="17" name="直接连接符 16"/>
              <p:cNvCxnSpPr/>
              <p:nvPr/>
            </p:nvCxnSpPr>
            <p:spPr>
              <a:xfrm>
                <a:off x="2124631" y="466165"/>
                <a:ext cx="0" cy="484094"/>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2124631" y="950259"/>
                <a:ext cx="233081" cy="23308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22" name="文本框 21"/>
          <p:cNvSpPr txBox="1"/>
          <p:nvPr/>
        </p:nvSpPr>
        <p:spPr>
          <a:xfrm>
            <a:off x="1631580" y="858377"/>
            <a:ext cx="1237129" cy="581057"/>
          </a:xfrm>
          <a:prstGeom prst="rect">
            <a:avLst/>
          </a:prstGeom>
          <a:noFill/>
        </p:spPr>
        <p:txBody>
          <a:bodyPr wrap="square" rtlCol="0">
            <a:spAutoFit/>
          </a:bodyPr>
          <a:lstStyle/>
          <a:p>
            <a:pPr>
              <a:lnSpc>
                <a:spcPct val="150000"/>
              </a:lnSpc>
            </a:pPr>
            <a:r>
              <a:rPr lang="en-US" altLang="zh-CN" sz="2400" b="1" dirty="0" smtClean="0">
                <a:solidFill>
                  <a:schemeClr val="bg1"/>
                </a:solidFill>
                <a:latin typeface="微软雅黑" panose="020B0503020204020204" pitchFamily="34" charset="-122"/>
                <a:ea typeface="微软雅黑" panose="020B0503020204020204" pitchFamily="34" charset="-122"/>
              </a:rPr>
              <a:t>20XX</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25" name="文本框 24"/>
          <p:cNvSpPr txBox="1"/>
          <p:nvPr/>
        </p:nvSpPr>
        <p:spPr>
          <a:xfrm>
            <a:off x="4043967" y="2347238"/>
            <a:ext cx="5035640" cy="830997"/>
          </a:xfrm>
          <a:prstGeom prst="rect">
            <a:avLst/>
          </a:prstGeom>
          <a:noFill/>
        </p:spPr>
        <p:txBody>
          <a:bodyPr wrap="square" rtlCol="0">
            <a:spAutoFit/>
          </a:bodyPr>
          <a:lstStyle/>
          <a:p>
            <a:pPr>
              <a:lnSpc>
                <a:spcPct val="150000"/>
              </a:lnSpc>
            </a:pPr>
            <a:r>
              <a:rPr lang="zh-CN" altLang="en-US" sz="3200" b="1" dirty="0" smtClean="0">
                <a:latin typeface="微软雅黑" panose="020B0503020204020204" pitchFamily="34" charset="-122"/>
                <a:ea typeface="微软雅黑" panose="020B0503020204020204" pitchFamily="34" charset="-122"/>
              </a:rPr>
              <a:t>医院年度工作总结报告</a:t>
            </a:r>
            <a:endParaRPr lang="zh-CN" altLang="en-US" sz="3200" b="1" dirty="0">
              <a:latin typeface="微软雅黑" panose="020B0503020204020204" pitchFamily="34" charset="-122"/>
              <a:ea typeface="微软雅黑" panose="020B0503020204020204" pitchFamily="34" charset="-122"/>
            </a:endParaRPr>
          </a:p>
        </p:txBody>
      </p:sp>
      <p:sp>
        <p:nvSpPr>
          <p:cNvPr id="15" name="文本框 14"/>
          <p:cNvSpPr txBox="1"/>
          <p:nvPr/>
        </p:nvSpPr>
        <p:spPr>
          <a:xfrm>
            <a:off x="10515600" y="483695"/>
            <a:ext cx="1676400" cy="307777"/>
          </a:xfrm>
          <a:prstGeom prst="rect">
            <a:avLst/>
          </a:prstGeom>
          <a:noFill/>
        </p:spPr>
        <p:txBody>
          <a:bodyPr wrap="square" rtlCol="0">
            <a:spAutoFit/>
          </a:bodyPr>
          <a:lstStyle/>
          <a:p>
            <a:r>
              <a:rPr lang="zh-CN" altLang="en-US" sz="1400" b="1" dirty="0" smtClean="0">
                <a:latin typeface="微软雅黑" panose="020B0503020204020204" pitchFamily="34" charset="-122"/>
                <a:ea typeface="微软雅黑" panose="020B0503020204020204" pitchFamily="34" charset="-122"/>
              </a:rPr>
              <a:t>放置医院</a:t>
            </a:r>
            <a:r>
              <a:rPr lang="en-US" altLang="zh-CN" sz="1400" b="1" dirty="0" smtClean="0">
                <a:latin typeface="微软雅黑" panose="020B0503020204020204" pitchFamily="34" charset="-122"/>
                <a:ea typeface="微软雅黑" panose="020B0503020204020204" pitchFamily="34" charset="-122"/>
              </a:rPr>
              <a:t>LOGO</a:t>
            </a:r>
            <a:endParaRPr lang="zh-CN" altLang="en-US" sz="14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1645612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椭圆 15"/>
          <p:cNvSpPr/>
          <p:nvPr/>
        </p:nvSpPr>
        <p:spPr bwMode="auto">
          <a:xfrm>
            <a:off x="1246608" y="3396818"/>
            <a:ext cx="445212" cy="445212"/>
          </a:xfrm>
          <a:prstGeom prst="ellipse">
            <a:avLst/>
          </a:prstGeom>
          <a:solidFill>
            <a:schemeClr val="tx1"/>
          </a:solidFill>
          <a:ln w="76200">
            <a:solidFill>
              <a:schemeClr val="bg1">
                <a:lumMod val="95000"/>
              </a:schemeClr>
            </a:solidFill>
            <a:headEnd type="none" w="med" len="med"/>
            <a:tailEnd type="none" w="med" len="med"/>
          </a:ln>
          <a:effectLst>
            <a:outerShdw blurRad="63500" sx="102000" sy="102000" algn="ctr"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vert="horz" wrap="square" lIns="68577" tIns="34289" rIns="68577" bIns="34289" numCol="1" rtlCol="0" anchor="ctr" anchorCtr="0" compatLnSpc="1">
            <a:prstTxWarp prst="textNoShape">
              <a:avLst/>
            </a:prstTxWarp>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574">
              <a:lnSpc>
                <a:spcPct val="150000"/>
              </a:lnSpc>
            </a:pPr>
            <a:r>
              <a:rPr lang="en-US" altLang="zh-CN" sz="1050" b="1" dirty="0">
                <a:solidFill>
                  <a:prstClr val="white">
                    <a:alpha val="99000"/>
                  </a:prstClr>
                </a:solidFill>
                <a:latin typeface="Arial Black" pitchFamily="34" charset="0"/>
                <a:cs typeface="Arial" pitchFamily="34" charset="0"/>
              </a:rPr>
              <a:t>2</a:t>
            </a:r>
            <a:endParaRPr lang="zh-CN" altLang="en-US" sz="1050" b="1" dirty="0">
              <a:solidFill>
                <a:prstClr val="white">
                  <a:alpha val="99000"/>
                </a:prstClr>
              </a:solidFill>
              <a:latin typeface="Arial Black" pitchFamily="34" charset="0"/>
              <a:cs typeface="Arial" pitchFamily="34" charset="0"/>
            </a:endParaRPr>
          </a:p>
        </p:txBody>
      </p:sp>
      <p:sp>
        <p:nvSpPr>
          <p:cNvPr id="19" name="矩形 18"/>
          <p:cNvSpPr/>
          <p:nvPr/>
        </p:nvSpPr>
        <p:spPr>
          <a:xfrm>
            <a:off x="1755967" y="3312838"/>
            <a:ext cx="2487664" cy="461665"/>
          </a:xfrm>
          <a:prstGeom prst="rect">
            <a:avLst/>
          </a:prstGeom>
        </p:spPr>
        <p:txBody>
          <a:bodyPr wrap="square">
            <a:spAutoFit/>
          </a:bodyPr>
          <a:lstStyle/>
          <a:p>
            <a:pPr>
              <a:lnSpc>
                <a:spcPct val="150000"/>
              </a:lnSpc>
            </a:pPr>
            <a:r>
              <a:rPr lang="zh-CN" altLang="en-US" sz="1600" dirty="0" smtClean="0">
                <a:latin typeface="微软雅黑" panose="020B0503020204020204" pitchFamily="34" charset="-122"/>
                <a:ea typeface="微软雅黑" panose="020B0503020204020204" pitchFamily="34" charset="-122"/>
              </a:rPr>
              <a:t>医院服务提升不明显</a:t>
            </a:r>
            <a:endParaRPr lang="en-US" altLang="zh-CN" sz="1600" dirty="0">
              <a:latin typeface="微软雅黑" panose="020B0503020204020204" pitchFamily="34" charset="-122"/>
              <a:ea typeface="微软雅黑" panose="020B0503020204020204" pitchFamily="34" charset="-122"/>
            </a:endParaRPr>
          </a:p>
        </p:txBody>
      </p:sp>
      <p:sp>
        <p:nvSpPr>
          <p:cNvPr id="20" name="椭圆 19"/>
          <p:cNvSpPr/>
          <p:nvPr/>
        </p:nvSpPr>
        <p:spPr bwMode="auto">
          <a:xfrm>
            <a:off x="1241234" y="2502285"/>
            <a:ext cx="445212" cy="445212"/>
          </a:xfrm>
          <a:prstGeom prst="ellipse">
            <a:avLst/>
          </a:prstGeom>
          <a:solidFill>
            <a:schemeClr val="tx1"/>
          </a:solidFill>
          <a:ln w="76200">
            <a:solidFill>
              <a:schemeClr val="bg1">
                <a:lumMod val="95000"/>
              </a:schemeClr>
            </a:solidFill>
            <a:headEnd type="none" w="med" len="med"/>
            <a:tailEnd type="none" w="med" len="med"/>
          </a:ln>
          <a:effectLst>
            <a:outerShdw blurRad="63500" sx="102000" sy="102000" algn="ctr"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vert="horz" wrap="square" lIns="68577" tIns="34289" rIns="68577" bIns="34289" numCol="1" rtlCol="0" anchor="ctr" anchorCtr="0" compatLnSpc="1">
            <a:prstTxWarp prst="textNoShape">
              <a:avLst/>
            </a:prstTxWarp>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574">
              <a:lnSpc>
                <a:spcPct val="150000"/>
              </a:lnSpc>
            </a:pPr>
            <a:r>
              <a:rPr lang="en-US" altLang="zh-CN" sz="1050" b="1" dirty="0">
                <a:solidFill>
                  <a:prstClr val="white">
                    <a:alpha val="99000"/>
                  </a:prstClr>
                </a:solidFill>
                <a:latin typeface="Arial Black" pitchFamily="34" charset="0"/>
                <a:cs typeface="Arial" pitchFamily="34" charset="0"/>
              </a:rPr>
              <a:t>1</a:t>
            </a:r>
            <a:endParaRPr lang="zh-CN" altLang="en-US" sz="1050" b="1" dirty="0">
              <a:solidFill>
                <a:prstClr val="white">
                  <a:alpha val="99000"/>
                </a:prstClr>
              </a:solidFill>
              <a:latin typeface="Arial Black" pitchFamily="34" charset="0"/>
              <a:cs typeface="Arial" pitchFamily="34" charset="0"/>
            </a:endParaRPr>
          </a:p>
        </p:txBody>
      </p:sp>
      <p:sp>
        <p:nvSpPr>
          <p:cNvPr id="21" name="矩形 20"/>
          <p:cNvSpPr/>
          <p:nvPr/>
        </p:nvSpPr>
        <p:spPr>
          <a:xfrm>
            <a:off x="1755967" y="2316352"/>
            <a:ext cx="2049282" cy="584775"/>
          </a:xfrm>
          <a:prstGeom prst="rect">
            <a:avLst/>
          </a:prstGeom>
        </p:spPr>
        <p:txBody>
          <a:bodyPr wrap="square">
            <a:spAutoFit/>
          </a:bodyPr>
          <a:lstStyle/>
          <a:p>
            <a:pPr>
              <a:lnSpc>
                <a:spcPct val="200000"/>
              </a:lnSpc>
            </a:pPr>
            <a:r>
              <a:rPr lang="zh-CN" altLang="en-US" sz="1600" dirty="0" smtClean="0">
                <a:latin typeface="微软雅黑" panose="020B0503020204020204" pitchFamily="34" charset="-122"/>
                <a:ea typeface="微软雅黑" panose="020B0503020204020204" pitchFamily="34" charset="-122"/>
              </a:rPr>
              <a:t>人才引进未达标</a:t>
            </a:r>
            <a:endParaRPr lang="zh-CN" altLang="en-US" sz="1600" dirty="0">
              <a:latin typeface="微软雅黑" panose="020B0503020204020204" pitchFamily="34" charset="-122"/>
              <a:ea typeface="微软雅黑" panose="020B0503020204020204" pitchFamily="34" charset="-122"/>
            </a:endParaRPr>
          </a:p>
        </p:txBody>
      </p:sp>
      <p:pic>
        <p:nvPicPr>
          <p:cNvPr id="22" name="图片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29426" y="1629509"/>
            <a:ext cx="3928068" cy="3059966"/>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23" name="矩形 22"/>
          <p:cNvSpPr/>
          <p:nvPr/>
        </p:nvSpPr>
        <p:spPr>
          <a:xfrm>
            <a:off x="638249" y="1626981"/>
            <a:ext cx="3032798" cy="584775"/>
          </a:xfrm>
          <a:prstGeom prst="rect">
            <a:avLst/>
          </a:prstGeom>
        </p:spPr>
        <p:txBody>
          <a:bodyPr wrap="square">
            <a:spAutoFit/>
          </a:bodyPr>
          <a:lstStyle/>
          <a:p>
            <a:pPr>
              <a:lnSpc>
                <a:spcPct val="200000"/>
              </a:lnSpc>
            </a:pPr>
            <a:r>
              <a:rPr lang="zh-CN" altLang="en-US" sz="1600" kern="100" dirty="0" smtClean="0">
                <a:latin typeface="微软雅黑" panose="020B0503020204020204" pitchFamily="34" charset="-122"/>
                <a:ea typeface="微软雅黑" panose="020B0503020204020204" pitchFamily="34" charset="-122"/>
                <a:cs typeface="Times New Roman" panose="02020603050405020304" pitchFamily="18" charset="0"/>
              </a:rPr>
              <a:t>    今年医院未完成战略目标</a:t>
            </a:r>
            <a:r>
              <a:rPr lang="zh-CN" altLang="zh-CN" sz="1600" kern="100" dirty="0" smtClean="0">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sz="16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4" name="矩形 23"/>
          <p:cNvSpPr/>
          <p:nvPr/>
        </p:nvSpPr>
        <p:spPr>
          <a:xfrm>
            <a:off x="873822" y="4150866"/>
            <a:ext cx="5362632" cy="1200329"/>
          </a:xfrm>
          <a:prstGeom prst="rect">
            <a:avLst/>
          </a:prstGeom>
        </p:spPr>
        <p:txBody>
          <a:bodyPr wrap="square">
            <a:spAutoFit/>
          </a:bodyPr>
          <a:lstStyle/>
          <a:p>
            <a:pPr>
              <a:lnSpc>
                <a:spcPct val="200000"/>
              </a:lnSpc>
            </a:pPr>
            <a:r>
              <a:rPr lang="zh-CN" altLang="en-US" sz="1600" kern="100" dirty="0" smtClean="0">
                <a:latin typeface="微软雅黑" panose="020B0503020204020204" pitchFamily="34" charset="-122"/>
                <a:ea typeface="微软雅黑" panose="020B0503020204020204" pitchFamily="34" charset="-122"/>
                <a:cs typeface="Times New Roman" panose="02020603050405020304" pitchFamily="18" charset="0"/>
              </a:rPr>
              <a:t>综上所述：</a:t>
            </a:r>
            <a:r>
              <a:rPr lang="en-US" altLang="zh-CN" sz="1600" kern="100" dirty="0" smtClean="0">
                <a:latin typeface="微软雅黑" panose="020B0503020204020204" pitchFamily="34" charset="-122"/>
                <a:ea typeface="微软雅黑" panose="020B0503020204020204" pitchFamily="34" charset="-122"/>
                <a:cs typeface="Times New Roman" panose="02020603050405020304" pitchFamily="18" charset="0"/>
              </a:rPr>
              <a:t>20XX</a:t>
            </a:r>
            <a:r>
              <a:rPr lang="zh-CN" altLang="en-US" sz="1600" kern="100" dirty="0" smtClean="0">
                <a:latin typeface="微软雅黑" panose="020B0503020204020204" pitchFamily="34" charset="-122"/>
                <a:ea typeface="微软雅黑" panose="020B0503020204020204" pitchFamily="34" charset="-122"/>
                <a:cs typeface="Times New Roman" panose="02020603050405020304" pitchFamily="18" charset="0"/>
              </a:rPr>
              <a:t>年医院在战略规划的</a:t>
            </a:r>
            <a:r>
              <a:rPr lang="zh-CN" altLang="en-US" b="1" kern="100" dirty="0" smtClean="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合理性</a:t>
            </a:r>
            <a:r>
              <a:rPr lang="zh-CN" altLang="en-US" sz="1600" kern="100" dirty="0" smtClean="0">
                <a:latin typeface="微软雅黑" panose="020B0503020204020204" pitchFamily="34" charset="-122"/>
                <a:ea typeface="微软雅黑" panose="020B0503020204020204" pitchFamily="34" charset="-122"/>
                <a:cs typeface="Times New Roman" panose="02020603050405020304" pitchFamily="18" charset="0"/>
              </a:rPr>
              <a:t>有待考证，</a:t>
            </a:r>
            <a:r>
              <a:rPr lang="zh-CN" altLang="en-US" b="1" kern="100" dirty="0" smtClean="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未完成</a:t>
            </a:r>
            <a:r>
              <a:rPr lang="zh-CN" altLang="en-US" sz="1600" kern="100" dirty="0" smtClean="0">
                <a:latin typeface="微软雅黑" panose="020B0503020204020204" pitchFamily="34" charset="-122"/>
                <a:ea typeface="微软雅黑" panose="020B0503020204020204" pitchFamily="34" charset="-122"/>
                <a:cs typeface="Times New Roman" panose="02020603050405020304" pitchFamily="18" charset="0"/>
              </a:rPr>
              <a:t>战略规划。</a:t>
            </a:r>
            <a:endParaRPr lang="en-US" altLang="zh-CN" sz="16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5" name="矩形 24"/>
          <p:cNvSpPr/>
          <p:nvPr/>
        </p:nvSpPr>
        <p:spPr>
          <a:xfrm>
            <a:off x="10033536" y="616370"/>
            <a:ext cx="1459054" cy="507831"/>
          </a:xfrm>
          <a:prstGeom prst="rect">
            <a:avLst/>
          </a:prstGeom>
        </p:spPr>
        <p:txBody>
          <a:bodyPr wrap="none">
            <a:spAutoFit/>
          </a:bodyPr>
          <a:lstStyle/>
          <a:p>
            <a:pPr>
              <a:lnSpc>
                <a:spcPct val="150000"/>
              </a:lnSpc>
            </a:pPr>
            <a:r>
              <a:rPr lang="en-US" altLang="zh-CN" b="1" dirty="0" smtClean="0">
                <a:latin typeface="微软雅黑" panose="020B0503020204020204" pitchFamily="34" charset="-122"/>
                <a:ea typeface="微软雅黑" panose="020B0503020204020204" pitchFamily="34" charset="-122"/>
              </a:rPr>
              <a:t>1.1</a:t>
            </a:r>
            <a:r>
              <a:rPr lang="zh-CN" altLang="en-US" b="1" dirty="0" smtClean="0">
                <a:latin typeface="微软雅黑" panose="020B0503020204020204" pitchFamily="34" charset="-122"/>
                <a:ea typeface="微软雅黑" panose="020B0503020204020204" pitchFamily="34" charset="-122"/>
              </a:rPr>
              <a:t>战略分析</a:t>
            </a:r>
            <a:endParaRPr lang="zh-CN" altLang="en-US" sz="1600" b="1" dirty="0">
              <a:latin typeface="微软雅黑" panose="020B0503020204020204" pitchFamily="34" charset="-122"/>
              <a:ea typeface="微软雅黑" panose="020B0503020204020204" pitchFamily="34" charset="-122"/>
            </a:endParaRPr>
          </a:p>
        </p:txBody>
      </p:sp>
      <p:grpSp>
        <p:nvGrpSpPr>
          <p:cNvPr id="27" name="组合 26"/>
          <p:cNvGrpSpPr/>
          <p:nvPr/>
        </p:nvGrpSpPr>
        <p:grpSpPr>
          <a:xfrm>
            <a:off x="536649" y="249523"/>
            <a:ext cx="1232203" cy="1028988"/>
            <a:chOff x="458097" y="883701"/>
            <a:chExt cx="1712258" cy="1429872"/>
          </a:xfrm>
        </p:grpSpPr>
        <p:sp>
          <p:nvSpPr>
            <p:cNvPr id="28" name="矩形 3"/>
            <p:cNvSpPr/>
            <p:nvPr/>
          </p:nvSpPr>
          <p:spPr>
            <a:xfrm>
              <a:off x="521745" y="883701"/>
              <a:ext cx="1648610" cy="1429872"/>
            </a:xfrm>
            <a:custGeom>
              <a:avLst/>
              <a:gdLst>
                <a:gd name="connsiteX0" fmla="*/ 0 w 1358153"/>
                <a:gd name="connsiteY0" fmla="*/ 0 h 833718"/>
                <a:gd name="connsiteX1" fmla="*/ 1358153 w 1358153"/>
                <a:gd name="connsiteY1" fmla="*/ 0 h 833718"/>
                <a:gd name="connsiteX2" fmla="*/ 1358153 w 1358153"/>
                <a:gd name="connsiteY2" fmla="*/ 833718 h 833718"/>
                <a:gd name="connsiteX3" fmla="*/ 0 w 1358153"/>
                <a:gd name="connsiteY3" fmla="*/ 833718 h 833718"/>
                <a:gd name="connsiteX4" fmla="*/ 0 w 1358153"/>
                <a:gd name="connsiteY4" fmla="*/ 0 h 833718"/>
                <a:gd name="connsiteX0" fmla="*/ 0 w 1371600"/>
                <a:gd name="connsiteY0" fmla="*/ 161365 h 995083"/>
                <a:gd name="connsiteX1" fmla="*/ 1371600 w 1371600"/>
                <a:gd name="connsiteY1" fmla="*/ 0 h 995083"/>
                <a:gd name="connsiteX2" fmla="*/ 1358153 w 1371600"/>
                <a:gd name="connsiteY2" fmla="*/ 995083 h 995083"/>
                <a:gd name="connsiteX3" fmla="*/ 0 w 1371600"/>
                <a:gd name="connsiteY3" fmla="*/ 995083 h 995083"/>
                <a:gd name="connsiteX4" fmla="*/ 0 w 1371600"/>
                <a:gd name="connsiteY4" fmla="*/ 161365 h 995083"/>
                <a:gd name="connsiteX0" fmla="*/ 0 w 1371600"/>
                <a:gd name="connsiteY0" fmla="*/ 161365 h 995083"/>
                <a:gd name="connsiteX1" fmla="*/ 1371600 w 1371600"/>
                <a:gd name="connsiteY1" fmla="*/ 0 h 995083"/>
                <a:gd name="connsiteX2" fmla="*/ 1358153 w 1371600"/>
                <a:gd name="connsiteY2" fmla="*/ 995083 h 995083"/>
                <a:gd name="connsiteX3" fmla="*/ 107576 w 1371600"/>
                <a:gd name="connsiteY3" fmla="*/ 900954 h 995083"/>
                <a:gd name="connsiteX4" fmla="*/ 0 w 1371600"/>
                <a:gd name="connsiteY4" fmla="*/ 161365 h 995083"/>
                <a:gd name="connsiteX0" fmla="*/ 0 w 1465730"/>
                <a:gd name="connsiteY0" fmla="*/ 26894 h 995083"/>
                <a:gd name="connsiteX1" fmla="*/ 1465730 w 1465730"/>
                <a:gd name="connsiteY1" fmla="*/ 0 h 995083"/>
                <a:gd name="connsiteX2" fmla="*/ 1452283 w 1465730"/>
                <a:gd name="connsiteY2" fmla="*/ 995083 h 995083"/>
                <a:gd name="connsiteX3" fmla="*/ 201706 w 1465730"/>
                <a:gd name="connsiteY3" fmla="*/ 900954 h 995083"/>
                <a:gd name="connsiteX4" fmla="*/ 0 w 1465730"/>
                <a:gd name="connsiteY4" fmla="*/ 26894 h 995083"/>
                <a:gd name="connsiteX0" fmla="*/ 0 w 1479177"/>
                <a:gd name="connsiteY0" fmla="*/ 26894 h 1304366"/>
                <a:gd name="connsiteX1" fmla="*/ 1465730 w 1479177"/>
                <a:gd name="connsiteY1" fmla="*/ 0 h 1304366"/>
                <a:gd name="connsiteX2" fmla="*/ 1479177 w 1479177"/>
                <a:gd name="connsiteY2" fmla="*/ 1304366 h 1304366"/>
                <a:gd name="connsiteX3" fmla="*/ 201706 w 1479177"/>
                <a:gd name="connsiteY3" fmla="*/ 900954 h 1304366"/>
                <a:gd name="connsiteX4" fmla="*/ 0 w 1479177"/>
                <a:gd name="connsiteY4" fmla="*/ 26894 h 1304366"/>
                <a:gd name="connsiteX0" fmla="*/ 118334 w 1597511"/>
                <a:gd name="connsiteY0" fmla="*/ 26894 h 1304366"/>
                <a:gd name="connsiteX1" fmla="*/ 1584064 w 1597511"/>
                <a:gd name="connsiteY1" fmla="*/ 0 h 1304366"/>
                <a:gd name="connsiteX2" fmla="*/ 1597511 w 1597511"/>
                <a:gd name="connsiteY2" fmla="*/ 1304366 h 1304366"/>
                <a:gd name="connsiteX3" fmla="*/ 0 w 1597511"/>
                <a:gd name="connsiteY3" fmla="*/ 1038114 h 1304366"/>
                <a:gd name="connsiteX4" fmla="*/ 118334 w 1597511"/>
                <a:gd name="connsiteY4" fmla="*/ 26894 h 1304366"/>
                <a:gd name="connsiteX0" fmla="*/ 118334 w 1673711"/>
                <a:gd name="connsiteY0" fmla="*/ 26894 h 1151966"/>
                <a:gd name="connsiteX1" fmla="*/ 1584064 w 1673711"/>
                <a:gd name="connsiteY1" fmla="*/ 0 h 1151966"/>
                <a:gd name="connsiteX2" fmla="*/ 1673711 w 1673711"/>
                <a:gd name="connsiteY2" fmla="*/ 1151966 h 1151966"/>
                <a:gd name="connsiteX3" fmla="*/ 0 w 1673711"/>
                <a:gd name="connsiteY3" fmla="*/ 1038114 h 1151966"/>
                <a:gd name="connsiteX4" fmla="*/ 118334 w 1673711"/>
                <a:gd name="connsiteY4" fmla="*/ 26894 h 1151966"/>
                <a:gd name="connsiteX0" fmla="*/ 0 w 1723017"/>
                <a:gd name="connsiteY0" fmla="*/ 0 h 1307952"/>
                <a:gd name="connsiteX1" fmla="*/ 1633370 w 1723017"/>
                <a:gd name="connsiteY1" fmla="*/ 155986 h 1307952"/>
                <a:gd name="connsiteX2" fmla="*/ 1723017 w 1723017"/>
                <a:gd name="connsiteY2" fmla="*/ 1307952 h 1307952"/>
                <a:gd name="connsiteX3" fmla="*/ 49306 w 1723017"/>
                <a:gd name="connsiteY3" fmla="*/ 1194100 h 1307952"/>
                <a:gd name="connsiteX4" fmla="*/ 0 w 1723017"/>
                <a:gd name="connsiteY4" fmla="*/ 0 h 1307952"/>
                <a:gd name="connsiteX0" fmla="*/ 0 w 1633370"/>
                <a:gd name="connsiteY0" fmla="*/ 0 h 1429872"/>
                <a:gd name="connsiteX1" fmla="*/ 1633370 w 1633370"/>
                <a:gd name="connsiteY1" fmla="*/ 155986 h 1429872"/>
                <a:gd name="connsiteX2" fmla="*/ 1387737 w 1633370"/>
                <a:gd name="connsiteY2" fmla="*/ 1429872 h 1429872"/>
                <a:gd name="connsiteX3" fmla="*/ 49306 w 1633370"/>
                <a:gd name="connsiteY3" fmla="*/ 1194100 h 1429872"/>
                <a:gd name="connsiteX4" fmla="*/ 0 w 1633370"/>
                <a:gd name="connsiteY4" fmla="*/ 0 h 1429872"/>
                <a:gd name="connsiteX0" fmla="*/ 0 w 1633370"/>
                <a:gd name="connsiteY0" fmla="*/ 0 h 1429872"/>
                <a:gd name="connsiteX1" fmla="*/ 1633370 w 1633370"/>
                <a:gd name="connsiteY1" fmla="*/ 155986 h 1429872"/>
                <a:gd name="connsiteX2" fmla="*/ 1387737 w 1633370"/>
                <a:gd name="connsiteY2" fmla="*/ 1429872 h 1429872"/>
                <a:gd name="connsiteX3" fmla="*/ 186466 w 1633370"/>
                <a:gd name="connsiteY3" fmla="*/ 1392220 h 1429872"/>
                <a:gd name="connsiteX4" fmla="*/ 0 w 1633370"/>
                <a:gd name="connsiteY4" fmla="*/ 0 h 1429872"/>
                <a:gd name="connsiteX0" fmla="*/ 0 w 1648610"/>
                <a:gd name="connsiteY0" fmla="*/ 0 h 1429872"/>
                <a:gd name="connsiteX1" fmla="*/ 1648610 w 1648610"/>
                <a:gd name="connsiteY1" fmla="*/ 293146 h 1429872"/>
                <a:gd name="connsiteX2" fmla="*/ 1387737 w 1648610"/>
                <a:gd name="connsiteY2" fmla="*/ 1429872 h 1429872"/>
                <a:gd name="connsiteX3" fmla="*/ 186466 w 1648610"/>
                <a:gd name="connsiteY3" fmla="*/ 1392220 h 1429872"/>
                <a:gd name="connsiteX4" fmla="*/ 0 w 1648610"/>
                <a:gd name="connsiteY4" fmla="*/ 0 h 1429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8610" h="1429872">
                  <a:moveTo>
                    <a:pt x="0" y="0"/>
                  </a:moveTo>
                  <a:lnTo>
                    <a:pt x="1648610" y="293146"/>
                  </a:lnTo>
                  <a:lnTo>
                    <a:pt x="1387737" y="1429872"/>
                  </a:lnTo>
                  <a:lnTo>
                    <a:pt x="186466" y="1392220"/>
                  </a:lnTo>
                  <a:lnTo>
                    <a:pt x="0" y="0"/>
                  </a:lnTo>
                  <a:close/>
                </a:path>
              </a:pathLst>
            </a:custGeom>
            <a:solidFill>
              <a:schemeClr val="bg1">
                <a:lumMod val="75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4"/>
            <p:cNvSpPr/>
            <p:nvPr/>
          </p:nvSpPr>
          <p:spPr>
            <a:xfrm rot="21062862">
              <a:off x="458097" y="1099060"/>
              <a:ext cx="1590339" cy="1067697"/>
            </a:xfrm>
            <a:custGeom>
              <a:avLst/>
              <a:gdLst>
                <a:gd name="connsiteX0" fmla="*/ 0 w 1761565"/>
                <a:gd name="connsiteY0" fmla="*/ 0 h 1183341"/>
                <a:gd name="connsiteX1" fmla="*/ 1761565 w 1761565"/>
                <a:gd name="connsiteY1" fmla="*/ 0 h 1183341"/>
                <a:gd name="connsiteX2" fmla="*/ 1761565 w 1761565"/>
                <a:gd name="connsiteY2" fmla="*/ 1183341 h 1183341"/>
                <a:gd name="connsiteX3" fmla="*/ 0 w 1761565"/>
                <a:gd name="connsiteY3" fmla="*/ 1183341 h 1183341"/>
                <a:gd name="connsiteX4" fmla="*/ 0 w 1761565"/>
                <a:gd name="connsiteY4" fmla="*/ 0 h 1183341"/>
                <a:gd name="connsiteX0" fmla="*/ 201706 w 1761565"/>
                <a:gd name="connsiteY0" fmla="*/ 0 h 1479177"/>
                <a:gd name="connsiteX1" fmla="*/ 1761565 w 1761565"/>
                <a:gd name="connsiteY1" fmla="*/ 295836 h 1479177"/>
                <a:gd name="connsiteX2" fmla="*/ 1761565 w 1761565"/>
                <a:gd name="connsiteY2" fmla="*/ 1479177 h 1479177"/>
                <a:gd name="connsiteX3" fmla="*/ 0 w 1761565"/>
                <a:gd name="connsiteY3" fmla="*/ 1479177 h 1479177"/>
                <a:gd name="connsiteX4" fmla="*/ 201706 w 1761565"/>
                <a:gd name="connsiteY4" fmla="*/ 0 h 1479177"/>
                <a:gd name="connsiteX0" fmla="*/ 201706 w 1949824"/>
                <a:gd name="connsiteY0" fmla="*/ 0 h 1479177"/>
                <a:gd name="connsiteX1" fmla="*/ 1761565 w 1949824"/>
                <a:gd name="connsiteY1" fmla="*/ 295836 h 1479177"/>
                <a:gd name="connsiteX2" fmla="*/ 1949824 w 1949824"/>
                <a:gd name="connsiteY2" fmla="*/ 1129554 h 1479177"/>
                <a:gd name="connsiteX3" fmla="*/ 0 w 1949824"/>
                <a:gd name="connsiteY3" fmla="*/ 1479177 h 1479177"/>
                <a:gd name="connsiteX4" fmla="*/ 201706 w 1949824"/>
                <a:gd name="connsiteY4" fmla="*/ 0 h 1479177"/>
                <a:gd name="connsiteX0" fmla="*/ 64546 w 1949824"/>
                <a:gd name="connsiteY0" fmla="*/ 115644 h 1183341"/>
                <a:gd name="connsiteX1" fmla="*/ 1761565 w 1949824"/>
                <a:gd name="connsiteY1" fmla="*/ 0 h 1183341"/>
                <a:gd name="connsiteX2" fmla="*/ 1949824 w 1949824"/>
                <a:gd name="connsiteY2" fmla="*/ 833718 h 1183341"/>
                <a:gd name="connsiteX3" fmla="*/ 0 w 1949824"/>
                <a:gd name="connsiteY3" fmla="*/ 1183341 h 1183341"/>
                <a:gd name="connsiteX4" fmla="*/ 64546 w 1949824"/>
                <a:gd name="connsiteY4" fmla="*/ 115644 h 1183341"/>
                <a:gd name="connsiteX0" fmla="*/ 34066 w 1919344"/>
                <a:gd name="connsiteY0" fmla="*/ 115644 h 1000461"/>
                <a:gd name="connsiteX1" fmla="*/ 1731085 w 1919344"/>
                <a:gd name="connsiteY1" fmla="*/ 0 h 1000461"/>
                <a:gd name="connsiteX2" fmla="*/ 1919344 w 1919344"/>
                <a:gd name="connsiteY2" fmla="*/ 833718 h 1000461"/>
                <a:gd name="connsiteX3" fmla="*/ 0 w 1919344"/>
                <a:gd name="connsiteY3" fmla="*/ 1000461 h 1000461"/>
                <a:gd name="connsiteX4" fmla="*/ 34066 w 1919344"/>
                <a:gd name="connsiteY4" fmla="*/ 115644 h 1000461"/>
                <a:gd name="connsiteX0" fmla="*/ 34066 w 1827904"/>
                <a:gd name="connsiteY0" fmla="*/ 115644 h 1000461"/>
                <a:gd name="connsiteX1" fmla="*/ 1731085 w 1827904"/>
                <a:gd name="connsiteY1" fmla="*/ 0 h 1000461"/>
                <a:gd name="connsiteX2" fmla="*/ 1827904 w 1827904"/>
                <a:gd name="connsiteY2" fmla="*/ 955638 h 1000461"/>
                <a:gd name="connsiteX3" fmla="*/ 0 w 1827904"/>
                <a:gd name="connsiteY3" fmla="*/ 1000461 h 1000461"/>
                <a:gd name="connsiteX4" fmla="*/ 34066 w 1827904"/>
                <a:gd name="connsiteY4" fmla="*/ 115644 h 1000461"/>
                <a:gd name="connsiteX0" fmla="*/ 34066 w 1959685"/>
                <a:gd name="connsiteY0" fmla="*/ 115644 h 1000461"/>
                <a:gd name="connsiteX1" fmla="*/ 1959685 w 1959685"/>
                <a:gd name="connsiteY1" fmla="*/ 0 h 1000461"/>
                <a:gd name="connsiteX2" fmla="*/ 1827904 w 1959685"/>
                <a:gd name="connsiteY2" fmla="*/ 955638 h 1000461"/>
                <a:gd name="connsiteX3" fmla="*/ 0 w 1959685"/>
                <a:gd name="connsiteY3" fmla="*/ 1000461 h 1000461"/>
                <a:gd name="connsiteX4" fmla="*/ 34066 w 1959685"/>
                <a:gd name="connsiteY4" fmla="*/ 115644 h 1000461"/>
                <a:gd name="connsiteX0" fmla="*/ 0 w 1925619"/>
                <a:gd name="connsiteY0" fmla="*/ 115644 h 1183341"/>
                <a:gd name="connsiteX1" fmla="*/ 1925619 w 1925619"/>
                <a:gd name="connsiteY1" fmla="*/ 0 h 1183341"/>
                <a:gd name="connsiteX2" fmla="*/ 1793838 w 1925619"/>
                <a:gd name="connsiteY2" fmla="*/ 955638 h 1183341"/>
                <a:gd name="connsiteX3" fmla="*/ 285974 w 1925619"/>
                <a:gd name="connsiteY3" fmla="*/ 1183341 h 1183341"/>
                <a:gd name="connsiteX4" fmla="*/ 0 w 1925619"/>
                <a:gd name="connsiteY4" fmla="*/ 115644 h 1183341"/>
                <a:gd name="connsiteX0" fmla="*/ 0 w 1925619"/>
                <a:gd name="connsiteY0" fmla="*/ 115644 h 1183341"/>
                <a:gd name="connsiteX1" fmla="*/ 1925619 w 1925619"/>
                <a:gd name="connsiteY1" fmla="*/ 0 h 1183341"/>
                <a:gd name="connsiteX2" fmla="*/ 1397598 w 1925619"/>
                <a:gd name="connsiteY2" fmla="*/ 1153758 h 1183341"/>
                <a:gd name="connsiteX3" fmla="*/ 285974 w 1925619"/>
                <a:gd name="connsiteY3" fmla="*/ 1183341 h 1183341"/>
                <a:gd name="connsiteX4" fmla="*/ 0 w 1925619"/>
                <a:gd name="connsiteY4" fmla="*/ 115644 h 1183341"/>
                <a:gd name="connsiteX0" fmla="*/ 0 w 1590339"/>
                <a:gd name="connsiteY0" fmla="*/ 0 h 1067697"/>
                <a:gd name="connsiteX1" fmla="*/ 1590339 w 1590339"/>
                <a:gd name="connsiteY1" fmla="*/ 82476 h 1067697"/>
                <a:gd name="connsiteX2" fmla="*/ 1397598 w 1590339"/>
                <a:gd name="connsiteY2" fmla="*/ 1038114 h 1067697"/>
                <a:gd name="connsiteX3" fmla="*/ 285974 w 1590339"/>
                <a:gd name="connsiteY3" fmla="*/ 1067697 h 1067697"/>
                <a:gd name="connsiteX4" fmla="*/ 0 w 1590339"/>
                <a:gd name="connsiteY4" fmla="*/ 0 h 1067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0339" h="1067697">
                  <a:moveTo>
                    <a:pt x="0" y="0"/>
                  </a:moveTo>
                  <a:lnTo>
                    <a:pt x="1590339" y="82476"/>
                  </a:lnTo>
                  <a:lnTo>
                    <a:pt x="1397598" y="1038114"/>
                  </a:lnTo>
                  <a:lnTo>
                    <a:pt x="285974" y="1067697"/>
                  </a:lnTo>
                  <a:lnTo>
                    <a:pt x="0" y="0"/>
                  </a:lnTo>
                  <a:close/>
                </a:path>
              </a:pathLst>
            </a:custGeom>
            <a:solidFill>
              <a:schemeClr val="bg1">
                <a:lumMod val="8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文本框 29"/>
            <p:cNvSpPr txBox="1"/>
            <p:nvPr/>
          </p:nvSpPr>
          <p:spPr>
            <a:xfrm>
              <a:off x="910305" y="1340011"/>
              <a:ext cx="1048277" cy="812598"/>
            </a:xfrm>
            <a:prstGeom prst="rect">
              <a:avLst/>
            </a:prstGeom>
            <a:noFill/>
          </p:spPr>
          <p:txBody>
            <a:bodyPr wrap="square" rtlCol="0">
              <a:spAutoFit/>
            </a:bodyPr>
            <a:lstStyle/>
            <a:p>
              <a:r>
                <a:rPr lang="en-US" altLang="zh-CN" sz="3200" b="1" dirty="0" smtClean="0">
                  <a:solidFill>
                    <a:srgbClr val="C00000"/>
                  </a:solidFill>
                  <a:latin typeface="微软雅黑" panose="020B0503020204020204" pitchFamily="34" charset="-122"/>
                  <a:ea typeface="微软雅黑" panose="020B0503020204020204" pitchFamily="34" charset="-122"/>
                </a:rPr>
                <a:t>01</a:t>
              </a:r>
              <a:endParaRPr lang="zh-CN" altLang="en-US" sz="3200" b="1" dirty="0">
                <a:solidFill>
                  <a:srgbClr val="C00000"/>
                </a:solidFill>
                <a:latin typeface="微软雅黑" panose="020B0503020204020204" pitchFamily="34" charset="-122"/>
                <a:ea typeface="微软雅黑" panose="020B0503020204020204" pitchFamily="34" charset="-122"/>
              </a:endParaRPr>
            </a:p>
          </p:txBody>
        </p:sp>
      </p:grpSp>
      <p:sp>
        <p:nvSpPr>
          <p:cNvPr id="15" name="文本框 14"/>
          <p:cNvSpPr txBox="1"/>
          <p:nvPr/>
        </p:nvSpPr>
        <p:spPr>
          <a:xfrm>
            <a:off x="10515600" y="249523"/>
            <a:ext cx="1676400" cy="307777"/>
          </a:xfrm>
          <a:prstGeom prst="rect">
            <a:avLst/>
          </a:prstGeom>
          <a:noFill/>
        </p:spPr>
        <p:txBody>
          <a:bodyPr wrap="square" rtlCol="0">
            <a:spAutoFit/>
          </a:bodyPr>
          <a:lstStyle/>
          <a:p>
            <a:r>
              <a:rPr lang="zh-CN" altLang="en-US" sz="1400" dirty="0" smtClean="0">
                <a:latin typeface="微软雅黑" panose="020B0503020204020204" pitchFamily="34" charset="-122"/>
                <a:ea typeface="微软雅黑" panose="020B0503020204020204" pitchFamily="34" charset="-122"/>
              </a:rPr>
              <a:t>放置医院</a:t>
            </a:r>
            <a:r>
              <a:rPr lang="en-US" altLang="zh-CN" sz="1400" dirty="0" smtClean="0">
                <a:latin typeface="微软雅黑" panose="020B0503020204020204" pitchFamily="34" charset="-122"/>
                <a:ea typeface="微软雅黑" panose="020B0503020204020204" pitchFamily="34" charset="-122"/>
              </a:rPr>
              <a:t>LOGO</a:t>
            </a:r>
            <a:endParaRPr lang="zh-CN" altLang="en-US" sz="1400" dirty="0">
              <a:latin typeface="微软雅黑" panose="020B0503020204020204" pitchFamily="34" charset="-122"/>
              <a:ea typeface="微软雅黑" panose="020B0503020204020204" pitchFamily="34" charset="-122"/>
            </a:endParaRPr>
          </a:p>
        </p:txBody>
      </p:sp>
      <p:sp>
        <p:nvSpPr>
          <p:cNvPr id="17" name="矩形 16"/>
          <p:cNvSpPr/>
          <p:nvPr/>
        </p:nvSpPr>
        <p:spPr>
          <a:xfrm>
            <a:off x="1820283" y="547121"/>
            <a:ext cx="1980029" cy="499624"/>
          </a:xfrm>
          <a:prstGeom prst="rect">
            <a:avLst/>
          </a:prstGeom>
        </p:spPr>
        <p:txBody>
          <a:bodyPr wrap="none">
            <a:spAutoFit/>
          </a:bodyPr>
          <a:lstStyle/>
          <a:p>
            <a:pPr>
              <a:lnSpc>
                <a:spcPct val="150000"/>
              </a:lnSpc>
            </a:pPr>
            <a:r>
              <a:rPr lang="zh-CN" altLang="en-US" sz="2000" b="1" dirty="0" smtClean="0">
                <a:latin typeface="微软雅黑" panose="020B0503020204020204" pitchFamily="34" charset="-122"/>
                <a:ea typeface="微软雅黑" panose="020B0503020204020204" pitchFamily="34" charset="-122"/>
              </a:rPr>
              <a:t>医院战略、品牌</a:t>
            </a:r>
            <a:endParaRPr lang="zh-CN" altLang="en-US" sz="20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0748284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12125" y="2047740"/>
            <a:ext cx="13200845" cy="2153826"/>
          </a:xfrm>
          <a:prstGeom prst="rect">
            <a:avLst/>
          </a:prstGeom>
          <a:solidFill>
            <a:schemeClr val="bg1">
              <a:lumMod val="85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pic>
        <p:nvPicPr>
          <p:cNvPr id="7" name="Picture 2" descr="D:\我的酷盘\图片素材\@图片分享多吉格格20130708\待分类\待分类@多吉格格收藏-024.jpg"/>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894"/>
          <a:stretch/>
        </p:blipFill>
        <p:spPr bwMode="auto">
          <a:xfrm>
            <a:off x="4122835" y="2820741"/>
            <a:ext cx="4130924" cy="4254037"/>
          </a:xfrm>
          <a:prstGeom prst="rect">
            <a:avLst/>
          </a:prstGeom>
          <a:noFill/>
          <a:extLst>
            <a:ext uri="{909E8E84-426E-40DD-AFC4-6F175D3DCCD1}">
              <a14:hiddenFill xmlns:a14="http://schemas.microsoft.com/office/drawing/2010/main">
                <a:solidFill>
                  <a:srgbClr val="FFFFFF"/>
                </a:solidFill>
              </a14:hiddenFill>
            </a:ext>
          </a:extLst>
        </p:spPr>
      </p:pic>
      <p:sp>
        <p:nvSpPr>
          <p:cNvPr id="8" name="矩形 7"/>
          <p:cNvSpPr/>
          <p:nvPr/>
        </p:nvSpPr>
        <p:spPr>
          <a:xfrm>
            <a:off x="1906072" y="2376948"/>
            <a:ext cx="8564450" cy="1200329"/>
          </a:xfrm>
          <a:prstGeom prst="rect">
            <a:avLst/>
          </a:prstGeom>
        </p:spPr>
        <p:txBody>
          <a:bodyPr wrap="square">
            <a:spAutoFit/>
          </a:bodyPr>
          <a:lstStyle/>
          <a:p>
            <a:pPr indent="304800" algn="just">
              <a:lnSpc>
                <a:spcPct val="150000"/>
              </a:lnSpc>
            </a:pPr>
            <a:r>
              <a:rPr lang="zh-CN" altLang="en-US" sz="1600" kern="100" dirty="0" smtClean="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  </a:t>
            </a:r>
            <a:r>
              <a:rPr lang="zh-CN" altLang="zh-CN" sz="1600" kern="100" dirty="0" smtClean="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完善</a:t>
            </a:r>
            <a:r>
              <a:rPr lang="zh-CN" altLang="en-US" sz="1600" kern="100" dirty="0" smtClean="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医院</a:t>
            </a:r>
            <a:r>
              <a:rPr lang="zh-CN" altLang="zh-CN" sz="1600" kern="100" dirty="0" smtClean="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绩效</a:t>
            </a:r>
            <a:r>
              <a:rPr lang="zh-CN" altLang="zh-CN" sz="1600"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考核机制</a:t>
            </a:r>
            <a:r>
              <a:rPr lang="zh-CN" altLang="zh-CN" sz="1600" kern="100" dirty="0" smtClean="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600" kern="100" dirty="0" smtClean="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使</a:t>
            </a:r>
            <a:r>
              <a:rPr lang="zh-CN" altLang="zh-CN" sz="1600" kern="100" dirty="0" smtClean="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工资</a:t>
            </a:r>
            <a:r>
              <a:rPr lang="zh-CN" altLang="zh-CN" sz="1600"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奖金</a:t>
            </a:r>
            <a:r>
              <a:rPr lang="zh-CN" altLang="zh-CN" sz="1600" kern="100" dirty="0" smtClean="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分配</a:t>
            </a:r>
            <a:r>
              <a:rPr lang="zh-CN" altLang="en-US" sz="1600" kern="100" dirty="0" smtClean="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机制做到三公</a:t>
            </a:r>
            <a:r>
              <a:rPr lang="zh-CN" altLang="zh-CN" sz="1600" kern="100" dirty="0" smtClean="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600" kern="100" dirty="0" smtClean="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充分激发员工的工作热情</a:t>
            </a:r>
            <a:r>
              <a:rPr lang="zh-CN" altLang="zh-CN" sz="1600" kern="100" dirty="0" smtClean="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，营造</a:t>
            </a:r>
            <a:r>
              <a:rPr lang="zh-CN" altLang="zh-CN" sz="1600"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一种“比、学、敢、帮、拼”的工作</a:t>
            </a:r>
            <a:r>
              <a:rPr lang="zh-CN" altLang="zh-CN" sz="1600" kern="100" dirty="0" smtClean="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氛围</a:t>
            </a:r>
            <a:r>
              <a:rPr lang="zh-CN" altLang="en-US" sz="1600" kern="100" dirty="0" smtClean="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zh-CN" sz="1600" kern="100" dirty="0" smtClean="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最</a:t>
            </a:r>
            <a:r>
              <a:rPr lang="zh-CN" altLang="zh-CN" sz="1600"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重要的是，减少灰色收入，避免出现为利益，乱治疗，乱开药的</a:t>
            </a:r>
            <a:r>
              <a:rPr lang="zh-CN" altLang="zh-CN" sz="1600" kern="100" dirty="0" smtClean="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情况</a:t>
            </a:r>
            <a:r>
              <a:rPr lang="zh-CN" altLang="en-US" sz="1600" kern="100" dirty="0" smtClean="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a:t>
            </a:r>
            <a:endParaRPr lang="zh-CN" altLang="zh-CN" sz="1200"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0" name="矩形 9"/>
          <p:cNvSpPr/>
          <p:nvPr/>
        </p:nvSpPr>
        <p:spPr>
          <a:xfrm>
            <a:off x="1906072" y="1526226"/>
            <a:ext cx="1005403" cy="461665"/>
          </a:xfrm>
          <a:prstGeom prst="rect">
            <a:avLst/>
          </a:prstGeom>
        </p:spPr>
        <p:txBody>
          <a:bodyPr wrap="none">
            <a:spAutoFit/>
          </a:bodyPr>
          <a:lstStyle/>
          <a:p>
            <a:pPr>
              <a:lnSpc>
                <a:spcPct val="150000"/>
              </a:lnSpc>
            </a:pPr>
            <a:r>
              <a:rPr lang="zh-CN" altLang="en-US" sz="1600" b="1" dirty="0" smtClean="0">
                <a:latin typeface="微软雅黑" panose="020B0503020204020204" pitchFamily="34" charset="-122"/>
                <a:ea typeface="微软雅黑" panose="020B0503020204020204" pitchFamily="34" charset="-122"/>
              </a:rPr>
              <a:t>绩效核心</a:t>
            </a:r>
            <a:endParaRPr lang="zh-CN" altLang="en-US" sz="1600" b="1" dirty="0">
              <a:latin typeface="微软雅黑" panose="020B0503020204020204" pitchFamily="34" charset="-122"/>
              <a:ea typeface="微软雅黑" panose="020B0503020204020204" pitchFamily="34" charset="-122"/>
            </a:endParaRPr>
          </a:p>
        </p:txBody>
      </p:sp>
      <p:grpSp>
        <p:nvGrpSpPr>
          <p:cNvPr id="16" name="组合 15"/>
          <p:cNvGrpSpPr/>
          <p:nvPr/>
        </p:nvGrpSpPr>
        <p:grpSpPr>
          <a:xfrm>
            <a:off x="536649" y="249523"/>
            <a:ext cx="1232203" cy="1028988"/>
            <a:chOff x="458097" y="883701"/>
            <a:chExt cx="1712258" cy="1429872"/>
          </a:xfrm>
        </p:grpSpPr>
        <p:sp>
          <p:nvSpPr>
            <p:cNvPr id="17" name="矩形 3"/>
            <p:cNvSpPr/>
            <p:nvPr/>
          </p:nvSpPr>
          <p:spPr>
            <a:xfrm>
              <a:off x="521745" y="883701"/>
              <a:ext cx="1648610" cy="1429872"/>
            </a:xfrm>
            <a:custGeom>
              <a:avLst/>
              <a:gdLst>
                <a:gd name="connsiteX0" fmla="*/ 0 w 1358153"/>
                <a:gd name="connsiteY0" fmla="*/ 0 h 833718"/>
                <a:gd name="connsiteX1" fmla="*/ 1358153 w 1358153"/>
                <a:gd name="connsiteY1" fmla="*/ 0 h 833718"/>
                <a:gd name="connsiteX2" fmla="*/ 1358153 w 1358153"/>
                <a:gd name="connsiteY2" fmla="*/ 833718 h 833718"/>
                <a:gd name="connsiteX3" fmla="*/ 0 w 1358153"/>
                <a:gd name="connsiteY3" fmla="*/ 833718 h 833718"/>
                <a:gd name="connsiteX4" fmla="*/ 0 w 1358153"/>
                <a:gd name="connsiteY4" fmla="*/ 0 h 833718"/>
                <a:gd name="connsiteX0" fmla="*/ 0 w 1371600"/>
                <a:gd name="connsiteY0" fmla="*/ 161365 h 995083"/>
                <a:gd name="connsiteX1" fmla="*/ 1371600 w 1371600"/>
                <a:gd name="connsiteY1" fmla="*/ 0 h 995083"/>
                <a:gd name="connsiteX2" fmla="*/ 1358153 w 1371600"/>
                <a:gd name="connsiteY2" fmla="*/ 995083 h 995083"/>
                <a:gd name="connsiteX3" fmla="*/ 0 w 1371600"/>
                <a:gd name="connsiteY3" fmla="*/ 995083 h 995083"/>
                <a:gd name="connsiteX4" fmla="*/ 0 w 1371600"/>
                <a:gd name="connsiteY4" fmla="*/ 161365 h 995083"/>
                <a:gd name="connsiteX0" fmla="*/ 0 w 1371600"/>
                <a:gd name="connsiteY0" fmla="*/ 161365 h 995083"/>
                <a:gd name="connsiteX1" fmla="*/ 1371600 w 1371600"/>
                <a:gd name="connsiteY1" fmla="*/ 0 h 995083"/>
                <a:gd name="connsiteX2" fmla="*/ 1358153 w 1371600"/>
                <a:gd name="connsiteY2" fmla="*/ 995083 h 995083"/>
                <a:gd name="connsiteX3" fmla="*/ 107576 w 1371600"/>
                <a:gd name="connsiteY3" fmla="*/ 900954 h 995083"/>
                <a:gd name="connsiteX4" fmla="*/ 0 w 1371600"/>
                <a:gd name="connsiteY4" fmla="*/ 161365 h 995083"/>
                <a:gd name="connsiteX0" fmla="*/ 0 w 1465730"/>
                <a:gd name="connsiteY0" fmla="*/ 26894 h 995083"/>
                <a:gd name="connsiteX1" fmla="*/ 1465730 w 1465730"/>
                <a:gd name="connsiteY1" fmla="*/ 0 h 995083"/>
                <a:gd name="connsiteX2" fmla="*/ 1452283 w 1465730"/>
                <a:gd name="connsiteY2" fmla="*/ 995083 h 995083"/>
                <a:gd name="connsiteX3" fmla="*/ 201706 w 1465730"/>
                <a:gd name="connsiteY3" fmla="*/ 900954 h 995083"/>
                <a:gd name="connsiteX4" fmla="*/ 0 w 1465730"/>
                <a:gd name="connsiteY4" fmla="*/ 26894 h 995083"/>
                <a:gd name="connsiteX0" fmla="*/ 0 w 1479177"/>
                <a:gd name="connsiteY0" fmla="*/ 26894 h 1304366"/>
                <a:gd name="connsiteX1" fmla="*/ 1465730 w 1479177"/>
                <a:gd name="connsiteY1" fmla="*/ 0 h 1304366"/>
                <a:gd name="connsiteX2" fmla="*/ 1479177 w 1479177"/>
                <a:gd name="connsiteY2" fmla="*/ 1304366 h 1304366"/>
                <a:gd name="connsiteX3" fmla="*/ 201706 w 1479177"/>
                <a:gd name="connsiteY3" fmla="*/ 900954 h 1304366"/>
                <a:gd name="connsiteX4" fmla="*/ 0 w 1479177"/>
                <a:gd name="connsiteY4" fmla="*/ 26894 h 1304366"/>
                <a:gd name="connsiteX0" fmla="*/ 118334 w 1597511"/>
                <a:gd name="connsiteY0" fmla="*/ 26894 h 1304366"/>
                <a:gd name="connsiteX1" fmla="*/ 1584064 w 1597511"/>
                <a:gd name="connsiteY1" fmla="*/ 0 h 1304366"/>
                <a:gd name="connsiteX2" fmla="*/ 1597511 w 1597511"/>
                <a:gd name="connsiteY2" fmla="*/ 1304366 h 1304366"/>
                <a:gd name="connsiteX3" fmla="*/ 0 w 1597511"/>
                <a:gd name="connsiteY3" fmla="*/ 1038114 h 1304366"/>
                <a:gd name="connsiteX4" fmla="*/ 118334 w 1597511"/>
                <a:gd name="connsiteY4" fmla="*/ 26894 h 1304366"/>
                <a:gd name="connsiteX0" fmla="*/ 118334 w 1673711"/>
                <a:gd name="connsiteY0" fmla="*/ 26894 h 1151966"/>
                <a:gd name="connsiteX1" fmla="*/ 1584064 w 1673711"/>
                <a:gd name="connsiteY1" fmla="*/ 0 h 1151966"/>
                <a:gd name="connsiteX2" fmla="*/ 1673711 w 1673711"/>
                <a:gd name="connsiteY2" fmla="*/ 1151966 h 1151966"/>
                <a:gd name="connsiteX3" fmla="*/ 0 w 1673711"/>
                <a:gd name="connsiteY3" fmla="*/ 1038114 h 1151966"/>
                <a:gd name="connsiteX4" fmla="*/ 118334 w 1673711"/>
                <a:gd name="connsiteY4" fmla="*/ 26894 h 1151966"/>
                <a:gd name="connsiteX0" fmla="*/ 0 w 1723017"/>
                <a:gd name="connsiteY0" fmla="*/ 0 h 1307952"/>
                <a:gd name="connsiteX1" fmla="*/ 1633370 w 1723017"/>
                <a:gd name="connsiteY1" fmla="*/ 155986 h 1307952"/>
                <a:gd name="connsiteX2" fmla="*/ 1723017 w 1723017"/>
                <a:gd name="connsiteY2" fmla="*/ 1307952 h 1307952"/>
                <a:gd name="connsiteX3" fmla="*/ 49306 w 1723017"/>
                <a:gd name="connsiteY3" fmla="*/ 1194100 h 1307952"/>
                <a:gd name="connsiteX4" fmla="*/ 0 w 1723017"/>
                <a:gd name="connsiteY4" fmla="*/ 0 h 1307952"/>
                <a:gd name="connsiteX0" fmla="*/ 0 w 1633370"/>
                <a:gd name="connsiteY0" fmla="*/ 0 h 1429872"/>
                <a:gd name="connsiteX1" fmla="*/ 1633370 w 1633370"/>
                <a:gd name="connsiteY1" fmla="*/ 155986 h 1429872"/>
                <a:gd name="connsiteX2" fmla="*/ 1387737 w 1633370"/>
                <a:gd name="connsiteY2" fmla="*/ 1429872 h 1429872"/>
                <a:gd name="connsiteX3" fmla="*/ 49306 w 1633370"/>
                <a:gd name="connsiteY3" fmla="*/ 1194100 h 1429872"/>
                <a:gd name="connsiteX4" fmla="*/ 0 w 1633370"/>
                <a:gd name="connsiteY4" fmla="*/ 0 h 1429872"/>
                <a:gd name="connsiteX0" fmla="*/ 0 w 1633370"/>
                <a:gd name="connsiteY0" fmla="*/ 0 h 1429872"/>
                <a:gd name="connsiteX1" fmla="*/ 1633370 w 1633370"/>
                <a:gd name="connsiteY1" fmla="*/ 155986 h 1429872"/>
                <a:gd name="connsiteX2" fmla="*/ 1387737 w 1633370"/>
                <a:gd name="connsiteY2" fmla="*/ 1429872 h 1429872"/>
                <a:gd name="connsiteX3" fmla="*/ 186466 w 1633370"/>
                <a:gd name="connsiteY3" fmla="*/ 1392220 h 1429872"/>
                <a:gd name="connsiteX4" fmla="*/ 0 w 1633370"/>
                <a:gd name="connsiteY4" fmla="*/ 0 h 1429872"/>
                <a:gd name="connsiteX0" fmla="*/ 0 w 1648610"/>
                <a:gd name="connsiteY0" fmla="*/ 0 h 1429872"/>
                <a:gd name="connsiteX1" fmla="*/ 1648610 w 1648610"/>
                <a:gd name="connsiteY1" fmla="*/ 293146 h 1429872"/>
                <a:gd name="connsiteX2" fmla="*/ 1387737 w 1648610"/>
                <a:gd name="connsiteY2" fmla="*/ 1429872 h 1429872"/>
                <a:gd name="connsiteX3" fmla="*/ 186466 w 1648610"/>
                <a:gd name="connsiteY3" fmla="*/ 1392220 h 1429872"/>
                <a:gd name="connsiteX4" fmla="*/ 0 w 1648610"/>
                <a:gd name="connsiteY4" fmla="*/ 0 h 1429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8610" h="1429872">
                  <a:moveTo>
                    <a:pt x="0" y="0"/>
                  </a:moveTo>
                  <a:lnTo>
                    <a:pt x="1648610" y="293146"/>
                  </a:lnTo>
                  <a:lnTo>
                    <a:pt x="1387737" y="1429872"/>
                  </a:lnTo>
                  <a:lnTo>
                    <a:pt x="186466" y="1392220"/>
                  </a:lnTo>
                  <a:lnTo>
                    <a:pt x="0" y="0"/>
                  </a:lnTo>
                  <a:close/>
                </a:path>
              </a:pathLst>
            </a:custGeom>
            <a:solidFill>
              <a:schemeClr val="bg1">
                <a:lumMod val="75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4"/>
            <p:cNvSpPr/>
            <p:nvPr/>
          </p:nvSpPr>
          <p:spPr>
            <a:xfrm rot="21062862">
              <a:off x="458097" y="1099060"/>
              <a:ext cx="1590339" cy="1067697"/>
            </a:xfrm>
            <a:custGeom>
              <a:avLst/>
              <a:gdLst>
                <a:gd name="connsiteX0" fmla="*/ 0 w 1761565"/>
                <a:gd name="connsiteY0" fmla="*/ 0 h 1183341"/>
                <a:gd name="connsiteX1" fmla="*/ 1761565 w 1761565"/>
                <a:gd name="connsiteY1" fmla="*/ 0 h 1183341"/>
                <a:gd name="connsiteX2" fmla="*/ 1761565 w 1761565"/>
                <a:gd name="connsiteY2" fmla="*/ 1183341 h 1183341"/>
                <a:gd name="connsiteX3" fmla="*/ 0 w 1761565"/>
                <a:gd name="connsiteY3" fmla="*/ 1183341 h 1183341"/>
                <a:gd name="connsiteX4" fmla="*/ 0 w 1761565"/>
                <a:gd name="connsiteY4" fmla="*/ 0 h 1183341"/>
                <a:gd name="connsiteX0" fmla="*/ 201706 w 1761565"/>
                <a:gd name="connsiteY0" fmla="*/ 0 h 1479177"/>
                <a:gd name="connsiteX1" fmla="*/ 1761565 w 1761565"/>
                <a:gd name="connsiteY1" fmla="*/ 295836 h 1479177"/>
                <a:gd name="connsiteX2" fmla="*/ 1761565 w 1761565"/>
                <a:gd name="connsiteY2" fmla="*/ 1479177 h 1479177"/>
                <a:gd name="connsiteX3" fmla="*/ 0 w 1761565"/>
                <a:gd name="connsiteY3" fmla="*/ 1479177 h 1479177"/>
                <a:gd name="connsiteX4" fmla="*/ 201706 w 1761565"/>
                <a:gd name="connsiteY4" fmla="*/ 0 h 1479177"/>
                <a:gd name="connsiteX0" fmla="*/ 201706 w 1949824"/>
                <a:gd name="connsiteY0" fmla="*/ 0 h 1479177"/>
                <a:gd name="connsiteX1" fmla="*/ 1761565 w 1949824"/>
                <a:gd name="connsiteY1" fmla="*/ 295836 h 1479177"/>
                <a:gd name="connsiteX2" fmla="*/ 1949824 w 1949824"/>
                <a:gd name="connsiteY2" fmla="*/ 1129554 h 1479177"/>
                <a:gd name="connsiteX3" fmla="*/ 0 w 1949824"/>
                <a:gd name="connsiteY3" fmla="*/ 1479177 h 1479177"/>
                <a:gd name="connsiteX4" fmla="*/ 201706 w 1949824"/>
                <a:gd name="connsiteY4" fmla="*/ 0 h 1479177"/>
                <a:gd name="connsiteX0" fmla="*/ 64546 w 1949824"/>
                <a:gd name="connsiteY0" fmla="*/ 115644 h 1183341"/>
                <a:gd name="connsiteX1" fmla="*/ 1761565 w 1949824"/>
                <a:gd name="connsiteY1" fmla="*/ 0 h 1183341"/>
                <a:gd name="connsiteX2" fmla="*/ 1949824 w 1949824"/>
                <a:gd name="connsiteY2" fmla="*/ 833718 h 1183341"/>
                <a:gd name="connsiteX3" fmla="*/ 0 w 1949824"/>
                <a:gd name="connsiteY3" fmla="*/ 1183341 h 1183341"/>
                <a:gd name="connsiteX4" fmla="*/ 64546 w 1949824"/>
                <a:gd name="connsiteY4" fmla="*/ 115644 h 1183341"/>
                <a:gd name="connsiteX0" fmla="*/ 34066 w 1919344"/>
                <a:gd name="connsiteY0" fmla="*/ 115644 h 1000461"/>
                <a:gd name="connsiteX1" fmla="*/ 1731085 w 1919344"/>
                <a:gd name="connsiteY1" fmla="*/ 0 h 1000461"/>
                <a:gd name="connsiteX2" fmla="*/ 1919344 w 1919344"/>
                <a:gd name="connsiteY2" fmla="*/ 833718 h 1000461"/>
                <a:gd name="connsiteX3" fmla="*/ 0 w 1919344"/>
                <a:gd name="connsiteY3" fmla="*/ 1000461 h 1000461"/>
                <a:gd name="connsiteX4" fmla="*/ 34066 w 1919344"/>
                <a:gd name="connsiteY4" fmla="*/ 115644 h 1000461"/>
                <a:gd name="connsiteX0" fmla="*/ 34066 w 1827904"/>
                <a:gd name="connsiteY0" fmla="*/ 115644 h 1000461"/>
                <a:gd name="connsiteX1" fmla="*/ 1731085 w 1827904"/>
                <a:gd name="connsiteY1" fmla="*/ 0 h 1000461"/>
                <a:gd name="connsiteX2" fmla="*/ 1827904 w 1827904"/>
                <a:gd name="connsiteY2" fmla="*/ 955638 h 1000461"/>
                <a:gd name="connsiteX3" fmla="*/ 0 w 1827904"/>
                <a:gd name="connsiteY3" fmla="*/ 1000461 h 1000461"/>
                <a:gd name="connsiteX4" fmla="*/ 34066 w 1827904"/>
                <a:gd name="connsiteY4" fmla="*/ 115644 h 1000461"/>
                <a:gd name="connsiteX0" fmla="*/ 34066 w 1959685"/>
                <a:gd name="connsiteY0" fmla="*/ 115644 h 1000461"/>
                <a:gd name="connsiteX1" fmla="*/ 1959685 w 1959685"/>
                <a:gd name="connsiteY1" fmla="*/ 0 h 1000461"/>
                <a:gd name="connsiteX2" fmla="*/ 1827904 w 1959685"/>
                <a:gd name="connsiteY2" fmla="*/ 955638 h 1000461"/>
                <a:gd name="connsiteX3" fmla="*/ 0 w 1959685"/>
                <a:gd name="connsiteY3" fmla="*/ 1000461 h 1000461"/>
                <a:gd name="connsiteX4" fmla="*/ 34066 w 1959685"/>
                <a:gd name="connsiteY4" fmla="*/ 115644 h 1000461"/>
                <a:gd name="connsiteX0" fmla="*/ 0 w 1925619"/>
                <a:gd name="connsiteY0" fmla="*/ 115644 h 1183341"/>
                <a:gd name="connsiteX1" fmla="*/ 1925619 w 1925619"/>
                <a:gd name="connsiteY1" fmla="*/ 0 h 1183341"/>
                <a:gd name="connsiteX2" fmla="*/ 1793838 w 1925619"/>
                <a:gd name="connsiteY2" fmla="*/ 955638 h 1183341"/>
                <a:gd name="connsiteX3" fmla="*/ 285974 w 1925619"/>
                <a:gd name="connsiteY3" fmla="*/ 1183341 h 1183341"/>
                <a:gd name="connsiteX4" fmla="*/ 0 w 1925619"/>
                <a:gd name="connsiteY4" fmla="*/ 115644 h 1183341"/>
                <a:gd name="connsiteX0" fmla="*/ 0 w 1925619"/>
                <a:gd name="connsiteY0" fmla="*/ 115644 h 1183341"/>
                <a:gd name="connsiteX1" fmla="*/ 1925619 w 1925619"/>
                <a:gd name="connsiteY1" fmla="*/ 0 h 1183341"/>
                <a:gd name="connsiteX2" fmla="*/ 1397598 w 1925619"/>
                <a:gd name="connsiteY2" fmla="*/ 1153758 h 1183341"/>
                <a:gd name="connsiteX3" fmla="*/ 285974 w 1925619"/>
                <a:gd name="connsiteY3" fmla="*/ 1183341 h 1183341"/>
                <a:gd name="connsiteX4" fmla="*/ 0 w 1925619"/>
                <a:gd name="connsiteY4" fmla="*/ 115644 h 1183341"/>
                <a:gd name="connsiteX0" fmla="*/ 0 w 1590339"/>
                <a:gd name="connsiteY0" fmla="*/ 0 h 1067697"/>
                <a:gd name="connsiteX1" fmla="*/ 1590339 w 1590339"/>
                <a:gd name="connsiteY1" fmla="*/ 82476 h 1067697"/>
                <a:gd name="connsiteX2" fmla="*/ 1397598 w 1590339"/>
                <a:gd name="connsiteY2" fmla="*/ 1038114 h 1067697"/>
                <a:gd name="connsiteX3" fmla="*/ 285974 w 1590339"/>
                <a:gd name="connsiteY3" fmla="*/ 1067697 h 1067697"/>
                <a:gd name="connsiteX4" fmla="*/ 0 w 1590339"/>
                <a:gd name="connsiteY4" fmla="*/ 0 h 1067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0339" h="1067697">
                  <a:moveTo>
                    <a:pt x="0" y="0"/>
                  </a:moveTo>
                  <a:lnTo>
                    <a:pt x="1590339" y="82476"/>
                  </a:lnTo>
                  <a:lnTo>
                    <a:pt x="1397598" y="1038114"/>
                  </a:lnTo>
                  <a:lnTo>
                    <a:pt x="285974" y="1067697"/>
                  </a:lnTo>
                  <a:lnTo>
                    <a:pt x="0" y="0"/>
                  </a:lnTo>
                  <a:close/>
                </a:path>
              </a:pathLst>
            </a:custGeom>
            <a:solidFill>
              <a:schemeClr val="bg1">
                <a:lumMod val="8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a:off x="910305" y="1340011"/>
              <a:ext cx="1048277" cy="812598"/>
            </a:xfrm>
            <a:prstGeom prst="rect">
              <a:avLst/>
            </a:prstGeom>
            <a:noFill/>
          </p:spPr>
          <p:txBody>
            <a:bodyPr wrap="square" rtlCol="0">
              <a:spAutoFit/>
            </a:bodyPr>
            <a:lstStyle/>
            <a:p>
              <a:r>
                <a:rPr lang="en-US" altLang="zh-CN" sz="3200" b="1" dirty="0" smtClean="0">
                  <a:solidFill>
                    <a:srgbClr val="C00000"/>
                  </a:solidFill>
                  <a:latin typeface="微软雅黑" panose="020B0503020204020204" pitchFamily="34" charset="-122"/>
                  <a:ea typeface="微软雅黑" panose="020B0503020204020204" pitchFamily="34" charset="-122"/>
                </a:rPr>
                <a:t>01</a:t>
              </a:r>
              <a:endParaRPr lang="zh-CN" altLang="en-US" sz="3200" b="1" dirty="0">
                <a:solidFill>
                  <a:srgbClr val="C00000"/>
                </a:solidFill>
                <a:latin typeface="微软雅黑" panose="020B0503020204020204" pitchFamily="34" charset="-122"/>
                <a:ea typeface="微软雅黑" panose="020B0503020204020204" pitchFamily="34" charset="-122"/>
              </a:endParaRPr>
            </a:p>
          </p:txBody>
        </p:sp>
      </p:grpSp>
      <p:sp>
        <p:nvSpPr>
          <p:cNvPr id="20" name="矩形 19"/>
          <p:cNvSpPr/>
          <p:nvPr/>
        </p:nvSpPr>
        <p:spPr>
          <a:xfrm>
            <a:off x="10033536" y="616370"/>
            <a:ext cx="1459054" cy="507831"/>
          </a:xfrm>
          <a:prstGeom prst="rect">
            <a:avLst/>
          </a:prstGeom>
        </p:spPr>
        <p:txBody>
          <a:bodyPr wrap="none">
            <a:spAutoFit/>
          </a:bodyPr>
          <a:lstStyle/>
          <a:p>
            <a:pPr>
              <a:lnSpc>
                <a:spcPct val="150000"/>
              </a:lnSpc>
            </a:pPr>
            <a:r>
              <a:rPr lang="en-US" altLang="zh-CN" b="1" dirty="0" smtClean="0">
                <a:latin typeface="微软雅黑" panose="020B0503020204020204" pitchFamily="34" charset="-122"/>
                <a:ea typeface="微软雅黑" panose="020B0503020204020204" pitchFamily="34" charset="-122"/>
              </a:rPr>
              <a:t>1.2</a:t>
            </a:r>
            <a:r>
              <a:rPr lang="zh-CN" altLang="en-US" b="1" dirty="0" smtClean="0">
                <a:latin typeface="微软雅黑" panose="020B0503020204020204" pitchFamily="34" charset="-122"/>
                <a:ea typeface="微软雅黑" panose="020B0503020204020204" pitchFamily="34" charset="-122"/>
              </a:rPr>
              <a:t>制度分析</a:t>
            </a:r>
            <a:endParaRPr lang="zh-CN" altLang="en-US" sz="1600" b="1" dirty="0">
              <a:latin typeface="微软雅黑" panose="020B0503020204020204" pitchFamily="34" charset="-122"/>
              <a:ea typeface="微软雅黑" panose="020B0503020204020204" pitchFamily="34" charset="-122"/>
            </a:endParaRPr>
          </a:p>
        </p:txBody>
      </p:sp>
      <p:sp>
        <p:nvSpPr>
          <p:cNvPr id="12" name="文本框 11"/>
          <p:cNvSpPr txBox="1"/>
          <p:nvPr/>
        </p:nvSpPr>
        <p:spPr>
          <a:xfrm>
            <a:off x="10515600" y="249523"/>
            <a:ext cx="1676400" cy="307777"/>
          </a:xfrm>
          <a:prstGeom prst="rect">
            <a:avLst/>
          </a:prstGeom>
          <a:noFill/>
        </p:spPr>
        <p:txBody>
          <a:bodyPr wrap="square" rtlCol="0">
            <a:spAutoFit/>
          </a:bodyPr>
          <a:lstStyle/>
          <a:p>
            <a:r>
              <a:rPr lang="zh-CN" altLang="en-US" sz="1400" dirty="0" smtClean="0">
                <a:latin typeface="微软雅黑" panose="020B0503020204020204" pitchFamily="34" charset="-122"/>
                <a:ea typeface="微软雅黑" panose="020B0503020204020204" pitchFamily="34" charset="-122"/>
              </a:rPr>
              <a:t>放置医院</a:t>
            </a:r>
            <a:r>
              <a:rPr lang="en-US" altLang="zh-CN" sz="1400" dirty="0" smtClean="0">
                <a:latin typeface="微软雅黑" panose="020B0503020204020204" pitchFamily="34" charset="-122"/>
                <a:ea typeface="微软雅黑" panose="020B0503020204020204" pitchFamily="34" charset="-122"/>
              </a:rPr>
              <a:t>LOGO</a:t>
            </a:r>
            <a:endParaRPr lang="zh-CN" altLang="en-US" sz="1400" dirty="0">
              <a:latin typeface="微软雅黑" panose="020B0503020204020204" pitchFamily="34" charset="-122"/>
              <a:ea typeface="微软雅黑" panose="020B0503020204020204" pitchFamily="34" charset="-122"/>
            </a:endParaRPr>
          </a:p>
        </p:txBody>
      </p:sp>
      <p:sp>
        <p:nvSpPr>
          <p:cNvPr id="13" name="矩形 12"/>
          <p:cNvSpPr/>
          <p:nvPr/>
        </p:nvSpPr>
        <p:spPr>
          <a:xfrm>
            <a:off x="1820283" y="547121"/>
            <a:ext cx="1980029" cy="499624"/>
          </a:xfrm>
          <a:prstGeom prst="rect">
            <a:avLst/>
          </a:prstGeom>
        </p:spPr>
        <p:txBody>
          <a:bodyPr wrap="none">
            <a:spAutoFit/>
          </a:bodyPr>
          <a:lstStyle/>
          <a:p>
            <a:pPr>
              <a:lnSpc>
                <a:spcPct val="150000"/>
              </a:lnSpc>
            </a:pPr>
            <a:r>
              <a:rPr lang="zh-CN" altLang="en-US" sz="2000" b="1" dirty="0" smtClean="0">
                <a:latin typeface="微软雅黑" panose="020B0503020204020204" pitchFamily="34" charset="-122"/>
                <a:ea typeface="微软雅黑" panose="020B0503020204020204" pitchFamily="34" charset="-122"/>
              </a:rPr>
              <a:t>医院战略、品牌</a:t>
            </a:r>
            <a:endParaRPr lang="zh-CN" altLang="en-US" sz="20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7857887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768852" y="1534005"/>
            <a:ext cx="1826141" cy="461665"/>
          </a:xfrm>
          <a:prstGeom prst="rect">
            <a:avLst/>
          </a:prstGeom>
        </p:spPr>
        <p:txBody>
          <a:bodyPr wrap="none">
            <a:spAutoFit/>
          </a:bodyPr>
          <a:lstStyle/>
          <a:p>
            <a:pPr>
              <a:lnSpc>
                <a:spcPct val="150000"/>
              </a:lnSpc>
            </a:pPr>
            <a:r>
              <a:rPr lang="zh-CN" altLang="en-US" sz="1600" b="1" dirty="0" smtClean="0">
                <a:latin typeface="微软雅黑" panose="020B0503020204020204" pitchFamily="34" charset="-122"/>
                <a:ea typeface="微软雅黑" panose="020B0503020204020204" pitchFamily="34" charset="-122"/>
              </a:rPr>
              <a:t>考核制度全国对比</a:t>
            </a:r>
            <a:endParaRPr lang="en-US" altLang="zh-CN" sz="1600" b="1" dirty="0" smtClean="0">
              <a:latin typeface="微软雅黑" panose="020B0503020204020204" pitchFamily="34" charset="-122"/>
              <a:ea typeface="微软雅黑" panose="020B0503020204020204" pitchFamily="34" charset="-122"/>
            </a:endParaRPr>
          </a:p>
        </p:txBody>
      </p:sp>
      <p:graphicFrame>
        <p:nvGraphicFramePr>
          <p:cNvPr id="11" name="图表 10"/>
          <p:cNvGraphicFramePr/>
          <p:nvPr>
            <p:extLst>
              <p:ext uri="{D42A27DB-BD31-4B8C-83A1-F6EECF244321}">
                <p14:modId xmlns:p14="http://schemas.microsoft.com/office/powerpoint/2010/main" val="803956187"/>
              </p:ext>
            </p:extLst>
          </p:nvPr>
        </p:nvGraphicFramePr>
        <p:xfrm>
          <a:off x="1457816" y="2029605"/>
          <a:ext cx="5244118" cy="4089789"/>
        </p:xfrm>
        <a:graphic>
          <a:graphicData uri="http://schemas.openxmlformats.org/drawingml/2006/chart">
            <c:chart xmlns:c="http://schemas.openxmlformats.org/drawingml/2006/chart" xmlns:r="http://schemas.openxmlformats.org/officeDocument/2006/relationships" r:id="rId2"/>
          </a:graphicData>
        </a:graphic>
      </p:graphicFrame>
      <p:sp>
        <p:nvSpPr>
          <p:cNvPr id="12" name="文本框 11"/>
          <p:cNvSpPr txBox="1"/>
          <p:nvPr/>
        </p:nvSpPr>
        <p:spPr>
          <a:xfrm>
            <a:off x="6480977" y="6261913"/>
            <a:ext cx="5442516" cy="553998"/>
          </a:xfrm>
          <a:prstGeom prst="rect">
            <a:avLst/>
          </a:prstGeom>
          <a:noFill/>
        </p:spPr>
        <p:txBody>
          <a:bodyPr wrap="none" rtlCol="0">
            <a:spAutoFit/>
          </a:bodyPr>
          <a:lstStyle/>
          <a:p>
            <a:pPr>
              <a:lnSpc>
                <a:spcPct val="150000"/>
              </a:lnSpc>
            </a:pPr>
            <a:r>
              <a:rPr lang="zh-CN" altLang="en-US" sz="1000" dirty="0" smtClean="0">
                <a:solidFill>
                  <a:prstClr val="black"/>
                </a:solidFill>
                <a:latin typeface="微软雅黑" panose="020B0503020204020204" pitchFamily="34" charset="-122"/>
                <a:ea typeface="微软雅黑" panose="020B0503020204020204" pitchFamily="34" charset="-122"/>
              </a:rPr>
              <a:t>注：由医院中高层管理人员从以上五个方面对医院的考核制度进行评分，五分制，得出均值。</a:t>
            </a:r>
            <a:endParaRPr lang="en-US" altLang="zh-CN" sz="1000" dirty="0" smtClean="0">
              <a:solidFill>
                <a:prstClr val="black"/>
              </a:solidFill>
              <a:latin typeface="微软雅黑" panose="020B0503020204020204" pitchFamily="34" charset="-122"/>
              <a:ea typeface="微软雅黑" panose="020B0503020204020204" pitchFamily="34" charset="-122"/>
            </a:endParaRPr>
          </a:p>
          <a:p>
            <a:pPr>
              <a:lnSpc>
                <a:spcPct val="150000"/>
              </a:lnSpc>
            </a:pPr>
            <a:r>
              <a:rPr lang="en-US" altLang="zh-CN" sz="1000" dirty="0">
                <a:solidFill>
                  <a:prstClr val="black"/>
                </a:solidFill>
                <a:latin typeface="微软雅黑" panose="020B0503020204020204" pitchFamily="34" charset="-122"/>
                <a:ea typeface="微软雅黑" panose="020B0503020204020204" pitchFamily="34" charset="-122"/>
              </a:rPr>
              <a:t> </a:t>
            </a:r>
            <a:r>
              <a:rPr lang="en-US" altLang="zh-CN" sz="1000" dirty="0" smtClean="0">
                <a:solidFill>
                  <a:prstClr val="black"/>
                </a:solidFill>
                <a:latin typeface="微软雅黑" panose="020B0503020204020204" pitchFamily="34" charset="-122"/>
                <a:ea typeface="微软雅黑" panose="020B0503020204020204" pitchFamily="34" charset="-122"/>
              </a:rPr>
              <a:t>     </a:t>
            </a:r>
            <a:r>
              <a:rPr lang="zh-CN" altLang="en-US" sz="1000" dirty="0" smtClean="0">
                <a:solidFill>
                  <a:prstClr val="black"/>
                </a:solidFill>
                <a:latin typeface="微软雅黑" panose="020B0503020204020204" pitchFamily="34" charset="-122"/>
                <a:ea typeface="微软雅黑" panose="020B0503020204020204" pitchFamily="34" charset="-122"/>
              </a:rPr>
              <a:t>全国均值为梅奥国际辅导的上百家医院中调研得出的分值。供医院参考。</a:t>
            </a:r>
            <a:endParaRPr lang="zh-CN" altLang="en-US" sz="1000" dirty="0">
              <a:solidFill>
                <a:prstClr val="black"/>
              </a:solidFill>
              <a:latin typeface="微软雅黑" panose="020B0503020204020204" pitchFamily="34" charset="-122"/>
              <a:ea typeface="微软雅黑" panose="020B0503020204020204" pitchFamily="34" charset="-122"/>
            </a:endParaRPr>
          </a:p>
        </p:txBody>
      </p:sp>
      <p:sp>
        <p:nvSpPr>
          <p:cNvPr id="14" name="矩形 13"/>
          <p:cNvSpPr/>
          <p:nvPr/>
        </p:nvSpPr>
        <p:spPr>
          <a:xfrm>
            <a:off x="6848965" y="2877449"/>
            <a:ext cx="4303129" cy="1631216"/>
          </a:xfrm>
          <a:prstGeom prst="rect">
            <a:avLst/>
          </a:prstGeom>
        </p:spPr>
        <p:txBody>
          <a:bodyPr wrap="square">
            <a:spAutoFit/>
          </a:bodyPr>
          <a:lstStyle/>
          <a:p>
            <a:pPr>
              <a:lnSpc>
                <a:spcPct val="200000"/>
              </a:lnSpc>
            </a:pPr>
            <a:r>
              <a:rPr lang="zh-CN" altLang="en-US" sz="1600" dirty="0" smtClean="0">
                <a:solidFill>
                  <a:srgbClr val="000000"/>
                </a:solidFill>
                <a:latin typeface="微软雅黑" panose="020B0503020204020204" pitchFamily="34" charset="-122"/>
                <a:ea typeface="微软雅黑" panose="020B0503020204020204" pitchFamily="34" charset="-122"/>
              </a:rPr>
              <a:t>     医院在绩效的合理性、先进性、激励性、时效性以及</a:t>
            </a:r>
            <a:r>
              <a:rPr lang="en-US" altLang="zh-CN" sz="1600" dirty="0" smtClean="0">
                <a:solidFill>
                  <a:srgbClr val="000000"/>
                </a:solidFill>
                <a:latin typeface="微软雅黑" panose="020B0503020204020204" pitchFamily="34" charset="-122"/>
                <a:ea typeface="微软雅黑" panose="020B0503020204020204" pitchFamily="34" charset="-122"/>
              </a:rPr>
              <a:t>3</a:t>
            </a:r>
            <a:r>
              <a:rPr lang="zh-CN" altLang="en-US" sz="1600" dirty="0" smtClean="0">
                <a:solidFill>
                  <a:srgbClr val="000000"/>
                </a:solidFill>
                <a:latin typeface="微软雅黑" panose="020B0503020204020204" pitchFamily="34" charset="-122"/>
                <a:ea typeface="微软雅黑" panose="020B0503020204020204" pitchFamily="34" charset="-122"/>
              </a:rPr>
              <a:t>公性都</a:t>
            </a:r>
            <a:r>
              <a:rPr lang="zh-CN" altLang="en-US" b="1" dirty="0" smtClean="0">
                <a:solidFill>
                  <a:srgbClr val="C00000"/>
                </a:solidFill>
                <a:latin typeface="微软雅黑" panose="020B0503020204020204" pitchFamily="34" charset="-122"/>
                <a:ea typeface="微软雅黑" panose="020B0503020204020204" pitchFamily="34" charset="-122"/>
              </a:rPr>
              <a:t>低于</a:t>
            </a:r>
            <a:r>
              <a:rPr lang="zh-CN" altLang="en-US" sz="1600" dirty="0" smtClean="0">
                <a:solidFill>
                  <a:srgbClr val="000000"/>
                </a:solidFill>
                <a:latin typeface="微软雅黑" panose="020B0503020204020204" pitchFamily="34" charset="-122"/>
                <a:ea typeface="微软雅黑" panose="020B0503020204020204" pitchFamily="34" charset="-122"/>
              </a:rPr>
              <a:t>全国平均值，</a:t>
            </a:r>
            <a:endParaRPr lang="en-US" altLang="zh-CN" sz="1600" dirty="0" smtClean="0">
              <a:solidFill>
                <a:srgbClr val="000000"/>
              </a:solidFill>
              <a:latin typeface="微软雅黑" panose="020B0503020204020204" pitchFamily="34" charset="-122"/>
              <a:ea typeface="微软雅黑" panose="020B0503020204020204" pitchFamily="34" charset="-122"/>
            </a:endParaRPr>
          </a:p>
          <a:p>
            <a:pPr>
              <a:lnSpc>
                <a:spcPct val="200000"/>
              </a:lnSpc>
            </a:pPr>
            <a:r>
              <a:rPr lang="zh-CN" altLang="en-US" sz="1600" dirty="0" smtClean="0">
                <a:solidFill>
                  <a:srgbClr val="000000"/>
                </a:solidFill>
                <a:latin typeface="微软雅黑" panose="020B0503020204020204" pitchFamily="34" charset="-122"/>
                <a:ea typeface="微软雅黑" panose="020B0503020204020204" pitchFamily="34" charset="-122"/>
              </a:rPr>
              <a:t>     由此医院将考虑在绩效方面进行改革</a:t>
            </a:r>
            <a:endParaRPr lang="zh-CN" altLang="en-US" sz="1600" dirty="0">
              <a:latin typeface="微软雅黑" panose="020B0503020204020204" pitchFamily="34" charset="-122"/>
              <a:ea typeface="微软雅黑" panose="020B0503020204020204" pitchFamily="34" charset="-122"/>
            </a:endParaRPr>
          </a:p>
        </p:txBody>
      </p:sp>
      <p:sp>
        <p:nvSpPr>
          <p:cNvPr id="15" name="矩形 14"/>
          <p:cNvSpPr/>
          <p:nvPr/>
        </p:nvSpPr>
        <p:spPr>
          <a:xfrm>
            <a:off x="10033536" y="616370"/>
            <a:ext cx="1459054" cy="507831"/>
          </a:xfrm>
          <a:prstGeom prst="rect">
            <a:avLst/>
          </a:prstGeom>
        </p:spPr>
        <p:txBody>
          <a:bodyPr wrap="none">
            <a:spAutoFit/>
          </a:bodyPr>
          <a:lstStyle/>
          <a:p>
            <a:pPr>
              <a:lnSpc>
                <a:spcPct val="150000"/>
              </a:lnSpc>
            </a:pPr>
            <a:r>
              <a:rPr lang="en-US" altLang="zh-CN" b="1" dirty="0" smtClean="0">
                <a:latin typeface="微软雅黑" panose="020B0503020204020204" pitchFamily="34" charset="-122"/>
                <a:ea typeface="微软雅黑" panose="020B0503020204020204" pitchFamily="34" charset="-122"/>
              </a:rPr>
              <a:t>1.2</a:t>
            </a:r>
            <a:r>
              <a:rPr lang="zh-CN" altLang="en-US" b="1" dirty="0" smtClean="0">
                <a:latin typeface="微软雅黑" panose="020B0503020204020204" pitchFamily="34" charset="-122"/>
                <a:ea typeface="微软雅黑" panose="020B0503020204020204" pitchFamily="34" charset="-122"/>
              </a:rPr>
              <a:t>制度分析</a:t>
            </a:r>
            <a:endParaRPr lang="zh-CN" altLang="en-US" sz="1600" b="1" dirty="0">
              <a:latin typeface="微软雅黑" panose="020B0503020204020204" pitchFamily="34" charset="-122"/>
              <a:ea typeface="微软雅黑" panose="020B0503020204020204" pitchFamily="34" charset="-122"/>
            </a:endParaRPr>
          </a:p>
        </p:txBody>
      </p:sp>
      <p:grpSp>
        <p:nvGrpSpPr>
          <p:cNvPr id="17" name="组合 16"/>
          <p:cNvGrpSpPr/>
          <p:nvPr/>
        </p:nvGrpSpPr>
        <p:grpSpPr>
          <a:xfrm>
            <a:off x="536649" y="249523"/>
            <a:ext cx="1232203" cy="1028988"/>
            <a:chOff x="458097" y="883701"/>
            <a:chExt cx="1712258" cy="1429872"/>
          </a:xfrm>
        </p:grpSpPr>
        <p:sp>
          <p:nvSpPr>
            <p:cNvPr id="18" name="矩形 3"/>
            <p:cNvSpPr/>
            <p:nvPr/>
          </p:nvSpPr>
          <p:spPr>
            <a:xfrm>
              <a:off x="521745" y="883701"/>
              <a:ext cx="1648610" cy="1429872"/>
            </a:xfrm>
            <a:custGeom>
              <a:avLst/>
              <a:gdLst>
                <a:gd name="connsiteX0" fmla="*/ 0 w 1358153"/>
                <a:gd name="connsiteY0" fmla="*/ 0 h 833718"/>
                <a:gd name="connsiteX1" fmla="*/ 1358153 w 1358153"/>
                <a:gd name="connsiteY1" fmla="*/ 0 h 833718"/>
                <a:gd name="connsiteX2" fmla="*/ 1358153 w 1358153"/>
                <a:gd name="connsiteY2" fmla="*/ 833718 h 833718"/>
                <a:gd name="connsiteX3" fmla="*/ 0 w 1358153"/>
                <a:gd name="connsiteY3" fmla="*/ 833718 h 833718"/>
                <a:gd name="connsiteX4" fmla="*/ 0 w 1358153"/>
                <a:gd name="connsiteY4" fmla="*/ 0 h 833718"/>
                <a:gd name="connsiteX0" fmla="*/ 0 w 1371600"/>
                <a:gd name="connsiteY0" fmla="*/ 161365 h 995083"/>
                <a:gd name="connsiteX1" fmla="*/ 1371600 w 1371600"/>
                <a:gd name="connsiteY1" fmla="*/ 0 h 995083"/>
                <a:gd name="connsiteX2" fmla="*/ 1358153 w 1371600"/>
                <a:gd name="connsiteY2" fmla="*/ 995083 h 995083"/>
                <a:gd name="connsiteX3" fmla="*/ 0 w 1371600"/>
                <a:gd name="connsiteY3" fmla="*/ 995083 h 995083"/>
                <a:gd name="connsiteX4" fmla="*/ 0 w 1371600"/>
                <a:gd name="connsiteY4" fmla="*/ 161365 h 995083"/>
                <a:gd name="connsiteX0" fmla="*/ 0 w 1371600"/>
                <a:gd name="connsiteY0" fmla="*/ 161365 h 995083"/>
                <a:gd name="connsiteX1" fmla="*/ 1371600 w 1371600"/>
                <a:gd name="connsiteY1" fmla="*/ 0 h 995083"/>
                <a:gd name="connsiteX2" fmla="*/ 1358153 w 1371600"/>
                <a:gd name="connsiteY2" fmla="*/ 995083 h 995083"/>
                <a:gd name="connsiteX3" fmla="*/ 107576 w 1371600"/>
                <a:gd name="connsiteY3" fmla="*/ 900954 h 995083"/>
                <a:gd name="connsiteX4" fmla="*/ 0 w 1371600"/>
                <a:gd name="connsiteY4" fmla="*/ 161365 h 995083"/>
                <a:gd name="connsiteX0" fmla="*/ 0 w 1465730"/>
                <a:gd name="connsiteY0" fmla="*/ 26894 h 995083"/>
                <a:gd name="connsiteX1" fmla="*/ 1465730 w 1465730"/>
                <a:gd name="connsiteY1" fmla="*/ 0 h 995083"/>
                <a:gd name="connsiteX2" fmla="*/ 1452283 w 1465730"/>
                <a:gd name="connsiteY2" fmla="*/ 995083 h 995083"/>
                <a:gd name="connsiteX3" fmla="*/ 201706 w 1465730"/>
                <a:gd name="connsiteY3" fmla="*/ 900954 h 995083"/>
                <a:gd name="connsiteX4" fmla="*/ 0 w 1465730"/>
                <a:gd name="connsiteY4" fmla="*/ 26894 h 995083"/>
                <a:gd name="connsiteX0" fmla="*/ 0 w 1479177"/>
                <a:gd name="connsiteY0" fmla="*/ 26894 h 1304366"/>
                <a:gd name="connsiteX1" fmla="*/ 1465730 w 1479177"/>
                <a:gd name="connsiteY1" fmla="*/ 0 h 1304366"/>
                <a:gd name="connsiteX2" fmla="*/ 1479177 w 1479177"/>
                <a:gd name="connsiteY2" fmla="*/ 1304366 h 1304366"/>
                <a:gd name="connsiteX3" fmla="*/ 201706 w 1479177"/>
                <a:gd name="connsiteY3" fmla="*/ 900954 h 1304366"/>
                <a:gd name="connsiteX4" fmla="*/ 0 w 1479177"/>
                <a:gd name="connsiteY4" fmla="*/ 26894 h 1304366"/>
                <a:gd name="connsiteX0" fmla="*/ 118334 w 1597511"/>
                <a:gd name="connsiteY0" fmla="*/ 26894 h 1304366"/>
                <a:gd name="connsiteX1" fmla="*/ 1584064 w 1597511"/>
                <a:gd name="connsiteY1" fmla="*/ 0 h 1304366"/>
                <a:gd name="connsiteX2" fmla="*/ 1597511 w 1597511"/>
                <a:gd name="connsiteY2" fmla="*/ 1304366 h 1304366"/>
                <a:gd name="connsiteX3" fmla="*/ 0 w 1597511"/>
                <a:gd name="connsiteY3" fmla="*/ 1038114 h 1304366"/>
                <a:gd name="connsiteX4" fmla="*/ 118334 w 1597511"/>
                <a:gd name="connsiteY4" fmla="*/ 26894 h 1304366"/>
                <a:gd name="connsiteX0" fmla="*/ 118334 w 1673711"/>
                <a:gd name="connsiteY0" fmla="*/ 26894 h 1151966"/>
                <a:gd name="connsiteX1" fmla="*/ 1584064 w 1673711"/>
                <a:gd name="connsiteY1" fmla="*/ 0 h 1151966"/>
                <a:gd name="connsiteX2" fmla="*/ 1673711 w 1673711"/>
                <a:gd name="connsiteY2" fmla="*/ 1151966 h 1151966"/>
                <a:gd name="connsiteX3" fmla="*/ 0 w 1673711"/>
                <a:gd name="connsiteY3" fmla="*/ 1038114 h 1151966"/>
                <a:gd name="connsiteX4" fmla="*/ 118334 w 1673711"/>
                <a:gd name="connsiteY4" fmla="*/ 26894 h 1151966"/>
                <a:gd name="connsiteX0" fmla="*/ 0 w 1723017"/>
                <a:gd name="connsiteY0" fmla="*/ 0 h 1307952"/>
                <a:gd name="connsiteX1" fmla="*/ 1633370 w 1723017"/>
                <a:gd name="connsiteY1" fmla="*/ 155986 h 1307952"/>
                <a:gd name="connsiteX2" fmla="*/ 1723017 w 1723017"/>
                <a:gd name="connsiteY2" fmla="*/ 1307952 h 1307952"/>
                <a:gd name="connsiteX3" fmla="*/ 49306 w 1723017"/>
                <a:gd name="connsiteY3" fmla="*/ 1194100 h 1307952"/>
                <a:gd name="connsiteX4" fmla="*/ 0 w 1723017"/>
                <a:gd name="connsiteY4" fmla="*/ 0 h 1307952"/>
                <a:gd name="connsiteX0" fmla="*/ 0 w 1633370"/>
                <a:gd name="connsiteY0" fmla="*/ 0 h 1429872"/>
                <a:gd name="connsiteX1" fmla="*/ 1633370 w 1633370"/>
                <a:gd name="connsiteY1" fmla="*/ 155986 h 1429872"/>
                <a:gd name="connsiteX2" fmla="*/ 1387737 w 1633370"/>
                <a:gd name="connsiteY2" fmla="*/ 1429872 h 1429872"/>
                <a:gd name="connsiteX3" fmla="*/ 49306 w 1633370"/>
                <a:gd name="connsiteY3" fmla="*/ 1194100 h 1429872"/>
                <a:gd name="connsiteX4" fmla="*/ 0 w 1633370"/>
                <a:gd name="connsiteY4" fmla="*/ 0 h 1429872"/>
                <a:gd name="connsiteX0" fmla="*/ 0 w 1633370"/>
                <a:gd name="connsiteY0" fmla="*/ 0 h 1429872"/>
                <a:gd name="connsiteX1" fmla="*/ 1633370 w 1633370"/>
                <a:gd name="connsiteY1" fmla="*/ 155986 h 1429872"/>
                <a:gd name="connsiteX2" fmla="*/ 1387737 w 1633370"/>
                <a:gd name="connsiteY2" fmla="*/ 1429872 h 1429872"/>
                <a:gd name="connsiteX3" fmla="*/ 186466 w 1633370"/>
                <a:gd name="connsiteY3" fmla="*/ 1392220 h 1429872"/>
                <a:gd name="connsiteX4" fmla="*/ 0 w 1633370"/>
                <a:gd name="connsiteY4" fmla="*/ 0 h 1429872"/>
                <a:gd name="connsiteX0" fmla="*/ 0 w 1648610"/>
                <a:gd name="connsiteY0" fmla="*/ 0 h 1429872"/>
                <a:gd name="connsiteX1" fmla="*/ 1648610 w 1648610"/>
                <a:gd name="connsiteY1" fmla="*/ 293146 h 1429872"/>
                <a:gd name="connsiteX2" fmla="*/ 1387737 w 1648610"/>
                <a:gd name="connsiteY2" fmla="*/ 1429872 h 1429872"/>
                <a:gd name="connsiteX3" fmla="*/ 186466 w 1648610"/>
                <a:gd name="connsiteY3" fmla="*/ 1392220 h 1429872"/>
                <a:gd name="connsiteX4" fmla="*/ 0 w 1648610"/>
                <a:gd name="connsiteY4" fmla="*/ 0 h 1429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8610" h="1429872">
                  <a:moveTo>
                    <a:pt x="0" y="0"/>
                  </a:moveTo>
                  <a:lnTo>
                    <a:pt x="1648610" y="293146"/>
                  </a:lnTo>
                  <a:lnTo>
                    <a:pt x="1387737" y="1429872"/>
                  </a:lnTo>
                  <a:lnTo>
                    <a:pt x="186466" y="1392220"/>
                  </a:lnTo>
                  <a:lnTo>
                    <a:pt x="0" y="0"/>
                  </a:lnTo>
                  <a:close/>
                </a:path>
              </a:pathLst>
            </a:custGeom>
            <a:solidFill>
              <a:schemeClr val="bg1">
                <a:lumMod val="75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4"/>
            <p:cNvSpPr/>
            <p:nvPr/>
          </p:nvSpPr>
          <p:spPr>
            <a:xfrm rot="21062862">
              <a:off x="458097" y="1099060"/>
              <a:ext cx="1590339" cy="1067697"/>
            </a:xfrm>
            <a:custGeom>
              <a:avLst/>
              <a:gdLst>
                <a:gd name="connsiteX0" fmla="*/ 0 w 1761565"/>
                <a:gd name="connsiteY0" fmla="*/ 0 h 1183341"/>
                <a:gd name="connsiteX1" fmla="*/ 1761565 w 1761565"/>
                <a:gd name="connsiteY1" fmla="*/ 0 h 1183341"/>
                <a:gd name="connsiteX2" fmla="*/ 1761565 w 1761565"/>
                <a:gd name="connsiteY2" fmla="*/ 1183341 h 1183341"/>
                <a:gd name="connsiteX3" fmla="*/ 0 w 1761565"/>
                <a:gd name="connsiteY3" fmla="*/ 1183341 h 1183341"/>
                <a:gd name="connsiteX4" fmla="*/ 0 w 1761565"/>
                <a:gd name="connsiteY4" fmla="*/ 0 h 1183341"/>
                <a:gd name="connsiteX0" fmla="*/ 201706 w 1761565"/>
                <a:gd name="connsiteY0" fmla="*/ 0 h 1479177"/>
                <a:gd name="connsiteX1" fmla="*/ 1761565 w 1761565"/>
                <a:gd name="connsiteY1" fmla="*/ 295836 h 1479177"/>
                <a:gd name="connsiteX2" fmla="*/ 1761565 w 1761565"/>
                <a:gd name="connsiteY2" fmla="*/ 1479177 h 1479177"/>
                <a:gd name="connsiteX3" fmla="*/ 0 w 1761565"/>
                <a:gd name="connsiteY3" fmla="*/ 1479177 h 1479177"/>
                <a:gd name="connsiteX4" fmla="*/ 201706 w 1761565"/>
                <a:gd name="connsiteY4" fmla="*/ 0 h 1479177"/>
                <a:gd name="connsiteX0" fmla="*/ 201706 w 1949824"/>
                <a:gd name="connsiteY0" fmla="*/ 0 h 1479177"/>
                <a:gd name="connsiteX1" fmla="*/ 1761565 w 1949824"/>
                <a:gd name="connsiteY1" fmla="*/ 295836 h 1479177"/>
                <a:gd name="connsiteX2" fmla="*/ 1949824 w 1949824"/>
                <a:gd name="connsiteY2" fmla="*/ 1129554 h 1479177"/>
                <a:gd name="connsiteX3" fmla="*/ 0 w 1949824"/>
                <a:gd name="connsiteY3" fmla="*/ 1479177 h 1479177"/>
                <a:gd name="connsiteX4" fmla="*/ 201706 w 1949824"/>
                <a:gd name="connsiteY4" fmla="*/ 0 h 1479177"/>
                <a:gd name="connsiteX0" fmla="*/ 64546 w 1949824"/>
                <a:gd name="connsiteY0" fmla="*/ 115644 h 1183341"/>
                <a:gd name="connsiteX1" fmla="*/ 1761565 w 1949824"/>
                <a:gd name="connsiteY1" fmla="*/ 0 h 1183341"/>
                <a:gd name="connsiteX2" fmla="*/ 1949824 w 1949824"/>
                <a:gd name="connsiteY2" fmla="*/ 833718 h 1183341"/>
                <a:gd name="connsiteX3" fmla="*/ 0 w 1949824"/>
                <a:gd name="connsiteY3" fmla="*/ 1183341 h 1183341"/>
                <a:gd name="connsiteX4" fmla="*/ 64546 w 1949824"/>
                <a:gd name="connsiteY4" fmla="*/ 115644 h 1183341"/>
                <a:gd name="connsiteX0" fmla="*/ 34066 w 1919344"/>
                <a:gd name="connsiteY0" fmla="*/ 115644 h 1000461"/>
                <a:gd name="connsiteX1" fmla="*/ 1731085 w 1919344"/>
                <a:gd name="connsiteY1" fmla="*/ 0 h 1000461"/>
                <a:gd name="connsiteX2" fmla="*/ 1919344 w 1919344"/>
                <a:gd name="connsiteY2" fmla="*/ 833718 h 1000461"/>
                <a:gd name="connsiteX3" fmla="*/ 0 w 1919344"/>
                <a:gd name="connsiteY3" fmla="*/ 1000461 h 1000461"/>
                <a:gd name="connsiteX4" fmla="*/ 34066 w 1919344"/>
                <a:gd name="connsiteY4" fmla="*/ 115644 h 1000461"/>
                <a:gd name="connsiteX0" fmla="*/ 34066 w 1827904"/>
                <a:gd name="connsiteY0" fmla="*/ 115644 h 1000461"/>
                <a:gd name="connsiteX1" fmla="*/ 1731085 w 1827904"/>
                <a:gd name="connsiteY1" fmla="*/ 0 h 1000461"/>
                <a:gd name="connsiteX2" fmla="*/ 1827904 w 1827904"/>
                <a:gd name="connsiteY2" fmla="*/ 955638 h 1000461"/>
                <a:gd name="connsiteX3" fmla="*/ 0 w 1827904"/>
                <a:gd name="connsiteY3" fmla="*/ 1000461 h 1000461"/>
                <a:gd name="connsiteX4" fmla="*/ 34066 w 1827904"/>
                <a:gd name="connsiteY4" fmla="*/ 115644 h 1000461"/>
                <a:gd name="connsiteX0" fmla="*/ 34066 w 1959685"/>
                <a:gd name="connsiteY0" fmla="*/ 115644 h 1000461"/>
                <a:gd name="connsiteX1" fmla="*/ 1959685 w 1959685"/>
                <a:gd name="connsiteY1" fmla="*/ 0 h 1000461"/>
                <a:gd name="connsiteX2" fmla="*/ 1827904 w 1959685"/>
                <a:gd name="connsiteY2" fmla="*/ 955638 h 1000461"/>
                <a:gd name="connsiteX3" fmla="*/ 0 w 1959685"/>
                <a:gd name="connsiteY3" fmla="*/ 1000461 h 1000461"/>
                <a:gd name="connsiteX4" fmla="*/ 34066 w 1959685"/>
                <a:gd name="connsiteY4" fmla="*/ 115644 h 1000461"/>
                <a:gd name="connsiteX0" fmla="*/ 0 w 1925619"/>
                <a:gd name="connsiteY0" fmla="*/ 115644 h 1183341"/>
                <a:gd name="connsiteX1" fmla="*/ 1925619 w 1925619"/>
                <a:gd name="connsiteY1" fmla="*/ 0 h 1183341"/>
                <a:gd name="connsiteX2" fmla="*/ 1793838 w 1925619"/>
                <a:gd name="connsiteY2" fmla="*/ 955638 h 1183341"/>
                <a:gd name="connsiteX3" fmla="*/ 285974 w 1925619"/>
                <a:gd name="connsiteY3" fmla="*/ 1183341 h 1183341"/>
                <a:gd name="connsiteX4" fmla="*/ 0 w 1925619"/>
                <a:gd name="connsiteY4" fmla="*/ 115644 h 1183341"/>
                <a:gd name="connsiteX0" fmla="*/ 0 w 1925619"/>
                <a:gd name="connsiteY0" fmla="*/ 115644 h 1183341"/>
                <a:gd name="connsiteX1" fmla="*/ 1925619 w 1925619"/>
                <a:gd name="connsiteY1" fmla="*/ 0 h 1183341"/>
                <a:gd name="connsiteX2" fmla="*/ 1397598 w 1925619"/>
                <a:gd name="connsiteY2" fmla="*/ 1153758 h 1183341"/>
                <a:gd name="connsiteX3" fmla="*/ 285974 w 1925619"/>
                <a:gd name="connsiteY3" fmla="*/ 1183341 h 1183341"/>
                <a:gd name="connsiteX4" fmla="*/ 0 w 1925619"/>
                <a:gd name="connsiteY4" fmla="*/ 115644 h 1183341"/>
                <a:gd name="connsiteX0" fmla="*/ 0 w 1590339"/>
                <a:gd name="connsiteY0" fmla="*/ 0 h 1067697"/>
                <a:gd name="connsiteX1" fmla="*/ 1590339 w 1590339"/>
                <a:gd name="connsiteY1" fmla="*/ 82476 h 1067697"/>
                <a:gd name="connsiteX2" fmla="*/ 1397598 w 1590339"/>
                <a:gd name="connsiteY2" fmla="*/ 1038114 h 1067697"/>
                <a:gd name="connsiteX3" fmla="*/ 285974 w 1590339"/>
                <a:gd name="connsiteY3" fmla="*/ 1067697 h 1067697"/>
                <a:gd name="connsiteX4" fmla="*/ 0 w 1590339"/>
                <a:gd name="connsiteY4" fmla="*/ 0 h 1067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0339" h="1067697">
                  <a:moveTo>
                    <a:pt x="0" y="0"/>
                  </a:moveTo>
                  <a:lnTo>
                    <a:pt x="1590339" y="82476"/>
                  </a:lnTo>
                  <a:lnTo>
                    <a:pt x="1397598" y="1038114"/>
                  </a:lnTo>
                  <a:lnTo>
                    <a:pt x="285974" y="1067697"/>
                  </a:lnTo>
                  <a:lnTo>
                    <a:pt x="0" y="0"/>
                  </a:lnTo>
                  <a:close/>
                </a:path>
              </a:pathLst>
            </a:custGeom>
            <a:solidFill>
              <a:schemeClr val="bg1">
                <a:lumMod val="8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910305" y="1340011"/>
              <a:ext cx="1048277" cy="812598"/>
            </a:xfrm>
            <a:prstGeom prst="rect">
              <a:avLst/>
            </a:prstGeom>
            <a:noFill/>
          </p:spPr>
          <p:txBody>
            <a:bodyPr wrap="square" rtlCol="0">
              <a:spAutoFit/>
            </a:bodyPr>
            <a:lstStyle/>
            <a:p>
              <a:r>
                <a:rPr lang="en-US" altLang="zh-CN" sz="3200" b="1" dirty="0" smtClean="0">
                  <a:solidFill>
                    <a:srgbClr val="C00000"/>
                  </a:solidFill>
                  <a:latin typeface="微软雅黑" panose="020B0503020204020204" pitchFamily="34" charset="-122"/>
                  <a:ea typeface="微软雅黑" panose="020B0503020204020204" pitchFamily="34" charset="-122"/>
                </a:rPr>
                <a:t>01</a:t>
              </a:r>
              <a:endParaRPr lang="zh-CN" altLang="en-US" sz="3200" b="1" dirty="0">
                <a:solidFill>
                  <a:srgbClr val="C00000"/>
                </a:solidFill>
                <a:latin typeface="微软雅黑" panose="020B0503020204020204" pitchFamily="34" charset="-122"/>
                <a:ea typeface="微软雅黑" panose="020B0503020204020204" pitchFamily="34" charset="-122"/>
              </a:endParaRPr>
            </a:p>
          </p:txBody>
        </p:sp>
      </p:grpSp>
      <p:sp>
        <p:nvSpPr>
          <p:cNvPr id="13" name="文本框 12"/>
          <p:cNvSpPr txBox="1"/>
          <p:nvPr/>
        </p:nvSpPr>
        <p:spPr>
          <a:xfrm>
            <a:off x="10515600" y="249523"/>
            <a:ext cx="1676400" cy="307777"/>
          </a:xfrm>
          <a:prstGeom prst="rect">
            <a:avLst/>
          </a:prstGeom>
          <a:noFill/>
        </p:spPr>
        <p:txBody>
          <a:bodyPr wrap="square" rtlCol="0">
            <a:spAutoFit/>
          </a:bodyPr>
          <a:lstStyle/>
          <a:p>
            <a:r>
              <a:rPr lang="zh-CN" altLang="en-US" sz="1400" dirty="0" smtClean="0">
                <a:latin typeface="微软雅黑" panose="020B0503020204020204" pitchFamily="34" charset="-122"/>
                <a:ea typeface="微软雅黑" panose="020B0503020204020204" pitchFamily="34" charset="-122"/>
              </a:rPr>
              <a:t>放置医院</a:t>
            </a:r>
            <a:r>
              <a:rPr lang="en-US" altLang="zh-CN" sz="1400" dirty="0" smtClean="0">
                <a:latin typeface="微软雅黑" panose="020B0503020204020204" pitchFamily="34" charset="-122"/>
                <a:ea typeface="微软雅黑" panose="020B0503020204020204" pitchFamily="34" charset="-122"/>
              </a:rPr>
              <a:t>LOGO</a:t>
            </a:r>
            <a:endParaRPr lang="zh-CN" altLang="en-US" sz="1400" dirty="0">
              <a:latin typeface="微软雅黑" panose="020B0503020204020204" pitchFamily="34" charset="-122"/>
              <a:ea typeface="微软雅黑" panose="020B0503020204020204" pitchFamily="34" charset="-122"/>
            </a:endParaRPr>
          </a:p>
        </p:txBody>
      </p:sp>
      <p:sp>
        <p:nvSpPr>
          <p:cNvPr id="21" name="矩形 20"/>
          <p:cNvSpPr/>
          <p:nvPr/>
        </p:nvSpPr>
        <p:spPr>
          <a:xfrm>
            <a:off x="1820283" y="547121"/>
            <a:ext cx="1980029" cy="499624"/>
          </a:xfrm>
          <a:prstGeom prst="rect">
            <a:avLst/>
          </a:prstGeom>
        </p:spPr>
        <p:txBody>
          <a:bodyPr wrap="none">
            <a:spAutoFit/>
          </a:bodyPr>
          <a:lstStyle/>
          <a:p>
            <a:pPr>
              <a:lnSpc>
                <a:spcPct val="150000"/>
              </a:lnSpc>
            </a:pPr>
            <a:r>
              <a:rPr lang="zh-CN" altLang="en-US" sz="2000" b="1" dirty="0" smtClean="0">
                <a:latin typeface="微软雅黑" panose="020B0503020204020204" pitchFamily="34" charset="-122"/>
                <a:ea typeface="微软雅黑" panose="020B0503020204020204" pitchFamily="34" charset="-122"/>
              </a:rPr>
              <a:t>医院战略、品牌</a:t>
            </a:r>
            <a:endParaRPr lang="zh-CN" altLang="en-US" sz="20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7361510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矩形 44"/>
          <p:cNvSpPr/>
          <p:nvPr/>
        </p:nvSpPr>
        <p:spPr>
          <a:xfrm>
            <a:off x="3198076" y="3132688"/>
            <a:ext cx="1620957" cy="377411"/>
          </a:xfrm>
          <a:prstGeom prst="rect">
            <a:avLst/>
          </a:prstGeom>
        </p:spPr>
        <p:txBody>
          <a:bodyPr wrap="none">
            <a:spAutoFit/>
          </a:bodyPr>
          <a:lstStyle/>
          <a:p>
            <a:pPr>
              <a:lnSpc>
                <a:spcPct val="150000"/>
              </a:lnSpc>
            </a:pPr>
            <a:r>
              <a:rPr lang="zh-CN" altLang="en-US" sz="1400" dirty="0" smtClean="0">
                <a:solidFill>
                  <a:prstClr val="black"/>
                </a:solidFill>
                <a:latin typeface="微软雅黑" pitchFamily="34" charset="-122"/>
                <a:ea typeface="微软雅黑" pitchFamily="34" charset="-122"/>
              </a:rPr>
              <a:t>客观</a:t>
            </a:r>
            <a:r>
              <a:rPr lang="zh-CN" altLang="en-US" sz="1400" dirty="0">
                <a:solidFill>
                  <a:prstClr val="black"/>
                </a:solidFill>
                <a:latin typeface="微软雅黑" pitchFamily="34" charset="-122"/>
                <a:ea typeface="微软雅黑" pitchFamily="34" charset="-122"/>
              </a:rPr>
              <a:t>、公平、公正</a:t>
            </a:r>
          </a:p>
        </p:txBody>
      </p:sp>
      <p:sp>
        <p:nvSpPr>
          <p:cNvPr id="51" name="矩形 50"/>
          <p:cNvSpPr/>
          <p:nvPr/>
        </p:nvSpPr>
        <p:spPr>
          <a:xfrm>
            <a:off x="3125204" y="2115193"/>
            <a:ext cx="2159566" cy="381066"/>
          </a:xfrm>
          <a:prstGeom prst="rect">
            <a:avLst/>
          </a:prstGeom>
        </p:spPr>
        <p:txBody>
          <a:bodyPr wrap="none">
            <a:spAutoFit/>
          </a:bodyPr>
          <a:lstStyle/>
          <a:p>
            <a:pPr>
              <a:lnSpc>
                <a:spcPct val="150000"/>
              </a:lnSpc>
            </a:pPr>
            <a:r>
              <a:rPr lang="zh-CN" altLang="en-US" sz="1400" dirty="0" smtClean="0">
                <a:solidFill>
                  <a:prstClr val="black"/>
                </a:solidFill>
                <a:latin typeface="微软雅黑" pitchFamily="34" charset="-122"/>
                <a:ea typeface="微软雅黑" pitchFamily="34" charset="-122"/>
              </a:rPr>
              <a:t>全面颠覆数据收集复杂化</a:t>
            </a:r>
            <a:endParaRPr lang="zh-CN" altLang="en-US" sz="1400" dirty="0">
              <a:solidFill>
                <a:prstClr val="black"/>
              </a:solidFill>
            </a:endParaRPr>
          </a:p>
        </p:txBody>
      </p:sp>
      <p:sp>
        <p:nvSpPr>
          <p:cNvPr id="52" name="矩形 51"/>
          <p:cNvSpPr/>
          <p:nvPr/>
        </p:nvSpPr>
        <p:spPr>
          <a:xfrm>
            <a:off x="7066712" y="3131228"/>
            <a:ext cx="3230264" cy="377411"/>
          </a:xfrm>
          <a:prstGeom prst="rect">
            <a:avLst/>
          </a:prstGeom>
        </p:spPr>
        <p:txBody>
          <a:bodyPr wrap="square">
            <a:spAutoFit/>
          </a:bodyPr>
          <a:lstStyle/>
          <a:p>
            <a:pPr>
              <a:lnSpc>
                <a:spcPct val="150000"/>
              </a:lnSpc>
            </a:pPr>
            <a:r>
              <a:rPr lang="zh-CN" altLang="en-US" sz="1400" dirty="0" smtClean="0">
                <a:solidFill>
                  <a:prstClr val="black"/>
                </a:solidFill>
                <a:latin typeface="微软雅黑" pitchFamily="34" charset="-122"/>
                <a:ea typeface="微软雅黑" pitchFamily="34" charset="-122"/>
              </a:rPr>
              <a:t>全面</a:t>
            </a:r>
            <a:r>
              <a:rPr lang="zh-CN" altLang="en-US" sz="1400" dirty="0">
                <a:solidFill>
                  <a:prstClr val="black"/>
                </a:solidFill>
                <a:latin typeface="微软雅黑" pitchFamily="34" charset="-122"/>
                <a:ea typeface="微软雅黑" pitchFamily="34" charset="-122"/>
              </a:rPr>
              <a:t>提高医院的运行效率和</a:t>
            </a:r>
            <a:r>
              <a:rPr lang="zh-CN" altLang="en-US" sz="1400" dirty="0" smtClean="0">
                <a:solidFill>
                  <a:prstClr val="black"/>
                </a:solidFill>
                <a:latin typeface="微软雅黑" pitchFamily="34" charset="-122"/>
                <a:ea typeface="微软雅黑" pitchFamily="34" charset="-122"/>
              </a:rPr>
              <a:t>服务水平</a:t>
            </a:r>
            <a:endParaRPr lang="zh-CN" altLang="en-US" sz="1400" dirty="0">
              <a:solidFill>
                <a:prstClr val="black"/>
              </a:solidFill>
              <a:latin typeface="微软雅黑" pitchFamily="34" charset="-122"/>
              <a:ea typeface="微软雅黑" pitchFamily="34" charset="-122"/>
            </a:endParaRPr>
          </a:p>
        </p:txBody>
      </p:sp>
      <p:grpSp>
        <p:nvGrpSpPr>
          <p:cNvPr id="56" name="组合 55"/>
          <p:cNvGrpSpPr/>
          <p:nvPr/>
        </p:nvGrpSpPr>
        <p:grpSpPr>
          <a:xfrm>
            <a:off x="2628270" y="2420721"/>
            <a:ext cx="3140184" cy="543172"/>
            <a:chOff x="1654462" y="1931763"/>
            <a:chExt cx="3432368" cy="543172"/>
          </a:xfrm>
        </p:grpSpPr>
        <p:grpSp>
          <p:nvGrpSpPr>
            <p:cNvPr id="57" name="组合 56"/>
            <p:cNvGrpSpPr/>
            <p:nvPr/>
          </p:nvGrpSpPr>
          <p:grpSpPr>
            <a:xfrm>
              <a:off x="1654462" y="1931763"/>
              <a:ext cx="3432368" cy="543172"/>
              <a:chOff x="1654462" y="1931763"/>
              <a:chExt cx="3432368" cy="543172"/>
            </a:xfrm>
          </p:grpSpPr>
          <p:sp>
            <p:nvSpPr>
              <p:cNvPr id="59" name="流程图: 终止 12"/>
              <p:cNvSpPr/>
              <p:nvPr/>
            </p:nvSpPr>
            <p:spPr>
              <a:xfrm>
                <a:off x="3163178" y="2095858"/>
                <a:ext cx="1923652" cy="192759"/>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19717"/>
                  <a:gd name="connsiteY0" fmla="*/ 0 h 21600"/>
                  <a:gd name="connsiteX1" fmla="*/ 18125 w 19717"/>
                  <a:gd name="connsiteY1" fmla="*/ 0 h 21600"/>
                  <a:gd name="connsiteX2" fmla="*/ 19692 w 19717"/>
                  <a:gd name="connsiteY2" fmla="*/ 9439 h 21600"/>
                  <a:gd name="connsiteX3" fmla="*/ 18125 w 19717"/>
                  <a:gd name="connsiteY3" fmla="*/ 21600 h 21600"/>
                  <a:gd name="connsiteX4" fmla="*/ 3475 w 19717"/>
                  <a:gd name="connsiteY4" fmla="*/ 21600 h 21600"/>
                  <a:gd name="connsiteX5" fmla="*/ 0 w 19717"/>
                  <a:gd name="connsiteY5" fmla="*/ 10800 h 21600"/>
                  <a:gd name="connsiteX6" fmla="*/ 3475 w 19717"/>
                  <a:gd name="connsiteY6" fmla="*/ 0 h 21600"/>
                  <a:gd name="connsiteX0" fmla="*/ 3475 w 20307"/>
                  <a:gd name="connsiteY0" fmla="*/ 0 h 21600"/>
                  <a:gd name="connsiteX1" fmla="*/ 18125 w 20307"/>
                  <a:gd name="connsiteY1" fmla="*/ 0 h 21600"/>
                  <a:gd name="connsiteX2" fmla="*/ 20307 w 20307"/>
                  <a:gd name="connsiteY2" fmla="*/ 9915 h 21600"/>
                  <a:gd name="connsiteX3" fmla="*/ 18125 w 20307"/>
                  <a:gd name="connsiteY3" fmla="*/ 21600 h 21600"/>
                  <a:gd name="connsiteX4" fmla="*/ 3475 w 20307"/>
                  <a:gd name="connsiteY4" fmla="*/ 21600 h 21600"/>
                  <a:gd name="connsiteX5" fmla="*/ 0 w 20307"/>
                  <a:gd name="connsiteY5" fmla="*/ 10800 h 21600"/>
                  <a:gd name="connsiteX6" fmla="*/ 3475 w 20307"/>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307" h="21600">
                    <a:moveTo>
                      <a:pt x="3475" y="0"/>
                    </a:moveTo>
                    <a:lnTo>
                      <a:pt x="18125" y="0"/>
                    </a:lnTo>
                    <a:cubicBezTo>
                      <a:pt x="20044" y="0"/>
                      <a:pt x="20307" y="3950"/>
                      <a:pt x="20307" y="9915"/>
                    </a:cubicBezTo>
                    <a:cubicBezTo>
                      <a:pt x="20307" y="15880"/>
                      <a:pt x="20044" y="21600"/>
                      <a:pt x="18125" y="21600"/>
                    </a:cubicBezTo>
                    <a:lnTo>
                      <a:pt x="3475" y="21600"/>
                    </a:lnTo>
                    <a:cubicBezTo>
                      <a:pt x="1556" y="21600"/>
                      <a:pt x="0" y="16765"/>
                      <a:pt x="0" y="10800"/>
                    </a:cubicBezTo>
                    <a:cubicBezTo>
                      <a:pt x="0" y="4835"/>
                      <a:pt x="1556" y="0"/>
                      <a:pt x="347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椭圆 59"/>
              <p:cNvSpPr/>
              <p:nvPr/>
            </p:nvSpPr>
            <p:spPr>
              <a:xfrm>
                <a:off x="1654462" y="1931763"/>
                <a:ext cx="543172" cy="54317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61" name="流程图: 终止 12"/>
              <p:cNvSpPr/>
              <p:nvPr/>
            </p:nvSpPr>
            <p:spPr>
              <a:xfrm>
                <a:off x="1926048" y="2095858"/>
                <a:ext cx="1762599" cy="192759"/>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19717"/>
                  <a:gd name="connsiteY0" fmla="*/ 0 h 21600"/>
                  <a:gd name="connsiteX1" fmla="*/ 18125 w 19717"/>
                  <a:gd name="connsiteY1" fmla="*/ 0 h 21600"/>
                  <a:gd name="connsiteX2" fmla="*/ 19692 w 19717"/>
                  <a:gd name="connsiteY2" fmla="*/ 9439 h 21600"/>
                  <a:gd name="connsiteX3" fmla="*/ 18125 w 19717"/>
                  <a:gd name="connsiteY3" fmla="*/ 21600 h 21600"/>
                  <a:gd name="connsiteX4" fmla="*/ 3475 w 19717"/>
                  <a:gd name="connsiteY4" fmla="*/ 21600 h 21600"/>
                  <a:gd name="connsiteX5" fmla="*/ 0 w 19717"/>
                  <a:gd name="connsiteY5" fmla="*/ 10800 h 21600"/>
                  <a:gd name="connsiteX6" fmla="*/ 3475 w 19717"/>
                  <a:gd name="connsiteY6" fmla="*/ 0 h 21600"/>
                  <a:gd name="connsiteX0" fmla="*/ 3475 w 20307"/>
                  <a:gd name="connsiteY0" fmla="*/ 0 h 21600"/>
                  <a:gd name="connsiteX1" fmla="*/ 18125 w 20307"/>
                  <a:gd name="connsiteY1" fmla="*/ 0 h 21600"/>
                  <a:gd name="connsiteX2" fmla="*/ 20307 w 20307"/>
                  <a:gd name="connsiteY2" fmla="*/ 9915 h 21600"/>
                  <a:gd name="connsiteX3" fmla="*/ 18125 w 20307"/>
                  <a:gd name="connsiteY3" fmla="*/ 21600 h 21600"/>
                  <a:gd name="connsiteX4" fmla="*/ 3475 w 20307"/>
                  <a:gd name="connsiteY4" fmla="*/ 21600 h 21600"/>
                  <a:gd name="connsiteX5" fmla="*/ 0 w 20307"/>
                  <a:gd name="connsiteY5" fmla="*/ 10800 h 21600"/>
                  <a:gd name="connsiteX6" fmla="*/ 3475 w 20307"/>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307" h="21600">
                    <a:moveTo>
                      <a:pt x="3475" y="0"/>
                    </a:moveTo>
                    <a:lnTo>
                      <a:pt x="18125" y="0"/>
                    </a:lnTo>
                    <a:cubicBezTo>
                      <a:pt x="20044" y="0"/>
                      <a:pt x="20307" y="3950"/>
                      <a:pt x="20307" y="9915"/>
                    </a:cubicBezTo>
                    <a:cubicBezTo>
                      <a:pt x="20307" y="15880"/>
                      <a:pt x="20044" y="21600"/>
                      <a:pt x="18125" y="21600"/>
                    </a:cubicBezTo>
                    <a:lnTo>
                      <a:pt x="3475" y="21600"/>
                    </a:lnTo>
                    <a:cubicBezTo>
                      <a:pt x="1556" y="21600"/>
                      <a:pt x="0" y="16765"/>
                      <a:pt x="0" y="10800"/>
                    </a:cubicBezTo>
                    <a:cubicBezTo>
                      <a:pt x="0" y="4835"/>
                      <a:pt x="1556" y="0"/>
                      <a:pt x="3475"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8" name="文本框 57"/>
            <p:cNvSpPr txBox="1"/>
            <p:nvPr/>
          </p:nvSpPr>
          <p:spPr>
            <a:xfrm>
              <a:off x="1703210" y="1971140"/>
              <a:ext cx="479056" cy="418191"/>
            </a:xfrm>
            <a:prstGeom prst="rect">
              <a:avLst/>
            </a:prstGeom>
            <a:noFill/>
          </p:spPr>
          <p:txBody>
            <a:bodyPr wrap="square" rtlCol="0">
              <a:spAutoFit/>
            </a:bodyPr>
            <a:lstStyle/>
            <a:p>
              <a:pPr>
                <a:lnSpc>
                  <a:spcPct val="150000"/>
                </a:lnSpc>
              </a:pPr>
              <a:r>
                <a:rPr lang="en-US" altLang="zh-CN" sz="1600" dirty="0" smtClean="0">
                  <a:solidFill>
                    <a:schemeClr val="bg1"/>
                  </a:solidFill>
                  <a:latin typeface="微软雅黑" panose="020B0503020204020204" pitchFamily="34" charset="-122"/>
                  <a:ea typeface="微软雅黑" panose="020B0503020204020204" pitchFamily="34" charset="-122"/>
                </a:rPr>
                <a:t>01</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grpSp>
        <p:nvGrpSpPr>
          <p:cNvPr id="62" name="组合 61"/>
          <p:cNvGrpSpPr/>
          <p:nvPr/>
        </p:nvGrpSpPr>
        <p:grpSpPr>
          <a:xfrm>
            <a:off x="2657777" y="3367243"/>
            <a:ext cx="3160785" cy="500194"/>
            <a:chOff x="1654462" y="2645126"/>
            <a:chExt cx="3432368" cy="543172"/>
          </a:xfrm>
        </p:grpSpPr>
        <p:sp>
          <p:nvSpPr>
            <p:cNvPr id="63" name="椭圆 62"/>
            <p:cNvSpPr/>
            <p:nvPr/>
          </p:nvSpPr>
          <p:spPr>
            <a:xfrm>
              <a:off x="1654462" y="2645126"/>
              <a:ext cx="543172" cy="54317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64" name="流程图: 终止 12"/>
            <p:cNvSpPr/>
            <p:nvPr/>
          </p:nvSpPr>
          <p:spPr>
            <a:xfrm>
              <a:off x="3163178" y="2851298"/>
              <a:ext cx="1923652" cy="192759"/>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19717"/>
                <a:gd name="connsiteY0" fmla="*/ 0 h 21600"/>
                <a:gd name="connsiteX1" fmla="*/ 18125 w 19717"/>
                <a:gd name="connsiteY1" fmla="*/ 0 h 21600"/>
                <a:gd name="connsiteX2" fmla="*/ 19692 w 19717"/>
                <a:gd name="connsiteY2" fmla="*/ 9439 h 21600"/>
                <a:gd name="connsiteX3" fmla="*/ 18125 w 19717"/>
                <a:gd name="connsiteY3" fmla="*/ 21600 h 21600"/>
                <a:gd name="connsiteX4" fmla="*/ 3475 w 19717"/>
                <a:gd name="connsiteY4" fmla="*/ 21600 h 21600"/>
                <a:gd name="connsiteX5" fmla="*/ 0 w 19717"/>
                <a:gd name="connsiteY5" fmla="*/ 10800 h 21600"/>
                <a:gd name="connsiteX6" fmla="*/ 3475 w 19717"/>
                <a:gd name="connsiteY6" fmla="*/ 0 h 21600"/>
                <a:gd name="connsiteX0" fmla="*/ 3475 w 20307"/>
                <a:gd name="connsiteY0" fmla="*/ 0 h 21600"/>
                <a:gd name="connsiteX1" fmla="*/ 18125 w 20307"/>
                <a:gd name="connsiteY1" fmla="*/ 0 h 21600"/>
                <a:gd name="connsiteX2" fmla="*/ 20307 w 20307"/>
                <a:gd name="connsiteY2" fmla="*/ 9915 h 21600"/>
                <a:gd name="connsiteX3" fmla="*/ 18125 w 20307"/>
                <a:gd name="connsiteY3" fmla="*/ 21600 h 21600"/>
                <a:gd name="connsiteX4" fmla="*/ 3475 w 20307"/>
                <a:gd name="connsiteY4" fmla="*/ 21600 h 21600"/>
                <a:gd name="connsiteX5" fmla="*/ 0 w 20307"/>
                <a:gd name="connsiteY5" fmla="*/ 10800 h 21600"/>
                <a:gd name="connsiteX6" fmla="*/ 3475 w 20307"/>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307" h="21600">
                  <a:moveTo>
                    <a:pt x="3475" y="0"/>
                  </a:moveTo>
                  <a:lnTo>
                    <a:pt x="18125" y="0"/>
                  </a:lnTo>
                  <a:cubicBezTo>
                    <a:pt x="20044" y="0"/>
                    <a:pt x="20307" y="3950"/>
                    <a:pt x="20307" y="9915"/>
                  </a:cubicBezTo>
                  <a:cubicBezTo>
                    <a:pt x="20307" y="15880"/>
                    <a:pt x="20044" y="21600"/>
                    <a:pt x="18125" y="21600"/>
                  </a:cubicBezTo>
                  <a:lnTo>
                    <a:pt x="3475" y="21600"/>
                  </a:lnTo>
                  <a:cubicBezTo>
                    <a:pt x="1556" y="21600"/>
                    <a:pt x="0" y="16765"/>
                    <a:pt x="0" y="10800"/>
                  </a:cubicBezTo>
                  <a:cubicBezTo>
                    <a:pt x="0" y="4835"/>
                    <a:pt x="1556" y="0"/>
                    <a:pt x="347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流程图: 终止 12"/>
            <p:cNvSpPr/>
            <p:nvPr/>
          </p:nvSpPr>
          <p:spPr>
            <a:xfrm>
              <a:off x="1795418" y="2851298"/>
              <a:ext cx="2799633" cy="192759"/>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19717"/>
                <a:gd name="connsiteY0" fmla="*/ 0 h 21600"/>
                <a:gd name="connsiteX1" fmla="*/ 18125 w 19717"/>
                <a:gd name="connsiteY1" fmla="*/ 0 h 21600"/>
                <a:gd name="connsiteX2" fmla="*/ 19692 w 19717"/>
                <a:gd name="connsiteY2" fmla="*/ 9439 h 21600"/>
                <a:gd name="connsiteX3" fmla="*/ 18125 w 19717"/>
                <a:gd name="connsiteY3" fmla="*/ 21600 h 21600"/>
                <a:gd name="connsiteX4" fmla="*/ 3475 w 19717"/>
                <a:gd name="connsiteY4" fmla="*/ 21600 h 21600"/>
                <a:gd name="connsiteX5" fmla="*/ 0 w 19717"/>
                <a:gd name="connsiteY5" fmla="*/ 10800 h 21600"/>
                <a:gd name="connsiteX6" fmla="*/ 3475 w 19717"/>
                <a:gd name="connsiteY6" fmla="*/ 0 h 21600"/>
                <a:gd name="connsiteX0" fmla="*/ 3475 w 20307"/>
                <a:gd name="connsiteY0" fmla="*/ 0 h 21600"/>
                <a:gd name="connsiteX1" fmla="*/ 18125 w 20307"/>
                <a:gd name="connsiteY1" fmla="*/ 0 h 21600"/>
                <a:gd name="connsiteX2" fmla="*/ 20307 w 20307"/>
                <a:gd name="connsiteY2" fmla="*/ 9915 h 21600"/>
                <a:gd name="connsiteX3" fmla="*/ 18125 w 20307"/>
                <a:gd name="connsiteY3" fmla="*/ 21600 h 21600"/>
                <a:gd name="connsiteX4" fmla="*/ 3475 w 20307"/>
                <a:gd name="connsiteY4" fmla="*/ 21600 h 21600"/>
                <a:gd name="connsiteX5" fmla="*/ 0 w 20307"/>
                <a:gd name="connsiteY5" fmla="*/ 10800 h 21600"/>
                <a:gd name="connsiteX6" fmla="*/ 3475 w 20307"/>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307" h="21600">
                  <a:moveTo>
                    <a:pt x="3475" y="0"/>
                  </a:moveTo>
                  <a:lnTo>
                    <a:pt x="18125" y="0"/>
                  </a:lnTo>
                  <a:cubicBezTo>
                    <a:pt x="20044" y="0"/>
                    <a:pt x="20307" y="3950"/>
                    <a:pt x="20307" y="9915"/>
                  </a:cubicBezTo>
                  <a:cubicBezTo>
                    <a:pt x="20307" y="15880"/>
                    <a:pt x="20044" y="21600"/>
                    <a:pt x="18125" y="21600"/>
                  </a:cubicBezTo>
                  <a:lnTo>
                    <a:pt x="3475" y="21600"/>
                  </a:lnTo>
                  <a:cubicBezTo>
                    <a:pt x="1556" y="21600"/>
                    <a:pt x="0" y="16765"/>
                    <a:pt x="0" y="10800"/>
                  </a:cubicBezTo>
                  <a:cubicBezTo>
                    <a:pt x="0" y="4835"/>
                    <a:pt x="1556" y="0"/>
                    <a:pt x="3475"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文本框 65"/>
            <p:cNvSpPr txBox="1"/>
            <p:nvPr/>
          </p:nvSpPr>
          <p:spPr>
            <a:xfrm>
              <a:off x="1703210" y="2665527"/>
              <a:ext cx="479056" cy="454123"/>
            </a:xfrm>
            <a:prstGeom prst="rect">
              <a:avLst/>
            </a:prstGeom>
            <a:noFill/>
          </p:spPr>
          <p:txBody>
            <a:bodyPr wrap="square" rtlCol="0">
              <a:spAutoFit/>
            </a:bodyPr>
            <a:lstStyle/>
            <a:p>
              <a:pPr>
                <a:lnSpc>
                  <a:spcPct val="150000"/>
                </a:lnSpc>
              </a:pPr>
              <a:r>
                <a:rPr lang="en-US" altLang="zh-CN" sz="1600" dirty="0" smtClean="0">
                  <a:solidFill>
                    <a:schemeClr val="bg1"/>
                  </a:solidFill>
                  <a:latin typeface="微软雅黑" panose="020B0503020204020204" pitchFamily="34" charset="-122"/>
                  <a:ea typeface="微软雅黑" panose="020B0503020204020204" pitchFamily="34" charset="-122"/>
                </a:rPr>
                <a:t>02</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grpSp>
        <p:nvGrpSpPr>
          <p:cNvPr id="67" name="组合 66"/>
          <p:cNvGrpSpPr/>
          <p:nvPr/>
        </p:nvGrpSpPr>
        <p:grpSpPr>
          <a:xfrm>
            <a:off x="6648743" y="2451829"/>
            <a:ext cx="3140184" cy="497771"/>
            <a:chOff x="1654462" y="3322124"/>
            <a:chExt cx="3432367" cy="544087"/>
          </a:xfrm>
        </p:grpSpPr>
        <p:grpSp>
          <p:nvGrpSpPr>
            <p:cNvPr id="68" name="组合 67"/>
            <p:cNvGrpSpPr/>
            <p:nvPr/>
          </p:nvGrpSpPr>
          <p:grpSpPr>
            <a:xfrm>
              <a:off x="1654462" y="3323039"/>
              <a:ext cx="3432367" cy="543172"/>
              <a:chOff x="1654462" y="3323039"/>
              <a:chExt cx="3432367" cy="543172"/>
            </a:xfrm>
          </p:grpSpPr>
          <p:sp>
            <p:nvSpPr>
              <p:cNvPr id="70" name="椭圆 69"/>
              <p:cNvSpPr/>
              <p:nvPr/>
            </p:nvSpPr>
            <p:spPr>
              <a:xfrm>
                <a:off x="1654462" y="3323039"/>
                <a:ext cx="543172" cy="54317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71" name="流程图: 终止 12"/>
              <p:cNvSpPr/>
              <p:nvPr/>
            </p:nvSpPr>
            <p:spPr>
              <a:xfrm>
                <a:off x="3026186" y="3502897"/>
                <a:ext cx="2060643" cy="168464"/>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19717"/>
                  <a:gd name="connsiteY0" fmla="*/ 0 h 21600"/>
                  <a:gd name="connsiteX1" fmla="*/ 18125 w 19717"/>
                  <a:gd name="connsiteY1" fmla="*/ 0 h 21600"/>
                  <a:gd name="connsiteX2" fmla="*/ 19692 w 19717"/>
                  <a:gd name="connsiteY2" fmla="*/ 9439 h 21600"/>
                  <a:gd name="connsiteX3" fmla="*/ 18125 w 19717"/>
                  <a:gd name="connsiteY3" fmla="*/ 21600 h 21600"/>
                  <a:gd name="connsiteX4" fmla="*/ 3475 w 19717"/>
                  <a:gd name="connsiteY4" fmla="*/ 21600 h 21600"/>
                  <a:gd name="connsiteX5" fmla="*/ 0 w 19717"/>
                  <a:gd name="connsiteY5" fmla="*/ 10800 h 21600"/>
                  <a:gd name="connsiteX6" fmla="*/ 3475 w 19717"/>
                  <a:gd name="connsiteY6" fmla="*/ 0 h 21600"/>
                  <a:gd name="connsiteX0" fmla="*/ 3475 w 20307"/>
                  <a:gd name="connsiteY0" fmla="*/ 0 h 21600"/>
                  <a:gd name="connsiteX1" fmla="*/ 18125 w 20307"/>
                  <a:gd name="connsiteY1" fmla="*/ 0 h 21600"/>
                  <a:gd name="connsiteX2" fmla="*/ 20307 w 20307"/>
                  <a:gd name="connsiteY2" fmla="*/ 9915 h 21600"/>
                  <a:gd name="connsiteX3" fmla="*/ 18125 w 20307"/>
                  <a:gd name="connsiteY3" fmla="*/ 21600 h 21600"/>
                  <a:gd name="connsiteX4" fmla="*/ 3475 w 20307"/>
                  <a:gd name="connsiteY4" fmla="*/ 21600 h 21600"/>
                  <a:gd name="connsiteX5" fmla="*/ 0 w 20307"/>
                  <a:gd name="connsiteY5" fmla="*/ 10800 h 21600"/>
                  <a:gd name="connsiteX6" fmla="*/ 3475 w 20307"/>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307" h="21600">
                    <a:moveTo>
                      <a:pt x="3475" y="0"/>
                    </a:moveTo>
                    <a:lnTo>
                      <a:pt x="18125" y="0"/>
                    </a:lnTo>
                    <a:cubicBezTo>
                      <a:pt x="20044" y="0"/>
                      <a:pt x="20307" y="3950"/>
                      <a:pt x="20307" y="9915"/>
                    </a:cubicBezTo>
                    <a:cubicBezTo>
                      <a:pt x="20307" y="15880"/>
                      <a:pt x="20044" y="21600"/>
                      <a:pt x="18125" y="21600"/>
                    </a:cubicBezTo>
                    <a:lnTo>
                      <a:pt x="3475" y="21600"/>
                    </a:lnTo>
                    <a:cubicBezTo>
                      <a:pt x="1556" y="21600"/>
                      <a:pt x="0" y="16765"/>
                      <a:pt x="0" y="10800"/>
                    </a:cubicBezTo>
                    <a:cubicBezTo>
                      <a:pt x="0" y="4835"/>
                      <a:pt x="1556" y="0"/>
                      <a:pt x="347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流程图: 终止 12"/>
              <p:cNvSpPr/>
              <p:nvPr/>
            </p:nvSpPr>
            <p:spPr>
              <a:xfrm>
                <a:off x="1926048" y="3502897"/>
                <a:ext cx="1554819" cy="168464"/>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19717"/>
                  <a:gd name="connsiteY0" fmla="*/ 0 h 21600"/>
                  <a:gd name="connsiteX1" fmla="*/ 18125 w 19717"/>
                  <a:gd name="connsiteY1" fmla="*/ 0 h 21600"/>
                  <a:gd name="connsiteX2" fmla="*/ 19692 w 19717"/>
                  <a:gd name="connsiteY2" fmla="*/ 9439 h 21600"/>
                  <a:gd name="connsiteX3" fmla="*/ 18125 w 19717"/>
                  <a:gd name="connsiteY3" fmla="*/ 21600 h 21600"/>
                  <a:gd name="connsiteX4" fmla="*/ 3475 w 19717"/>
                  <a:gd name="connsiteY4" fmla="*/ 21600 h 21600"/>
                  <a:gd name="connsiteX5" fmla="*/ 0 w 19717"/>
                  <a:gd name="connsiteY5" fmla="*/ 10800 h 21600"/>
                  <a:gd name="connsiteX6" fmla="*/ 3475 w 19717"/>
                  <a:gd name="connsiteY6" fmla="*/ 0 h 21600"/>
                  <a:gd name="connsiteX0" fmla="*/ 3475 w 20307"/>
                  <a:gd name="connsiteY0" fmla="*/ 0 h 21600"/>
                  <a:gd name="connsiteX1" fmla="*/ 18125 w 20307"/>
                  <a:gd name="connsiteY1" fmla="*/ 0 h 21600"/>
                  <a:gd name="connsiteX2" fmla="*/ 20307 w 20307"/>
                  <a:gd name="connsiteY2" fmla="*/ 9915 h 21600"/>
                  <a:gd name="connsiteX3" fmla="*/ 18125 w 20307"/>
                  <a:gd name="connsiteY3" fmla="*/ 21600 h 21600"/>
                  <a:gd name="connsiteX4" fmla="*/ 3475 w 20307"/>
                  <a:gd name="connsiteY4" fmla="*/ 21600 h 21600"/>
                  <a:gd name="connsiteX5" fmla="*/ 0 w 20307"/>
                  <a:gd name="connsiteY5" fmla="*/ 10800 h 21600"/>
                  <a:gd name="connsiteX6" fmla="*/ 3475 w 20307"/>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307" h="21600">
                    <a:moveTo>
                      <a:pt x="3475" y="0"/>
                    </a:moveTo>
                    <a:lnTo>
                      <a:pt x="18125" y="0"/>
                    </a:lnTo>
                    <a:cubicBezTo>
                      <a:pt x="20044" y="0"/>
                      <a:pt x="20307" y="3950"/>
                      <a:pt x="20307" y="9915"/>
                    </a:cubicBezTo>
                    <a:cubicBezTo>
                      <a:pt x="20307" y="15880"/>
                      <a:pt x="20044" y="21600"/>
                      <a:pt x="18125" y="21600"/>
                    </a:cubicBezTo>
                    <a:lnTo>
                      <a:pt x="3475" y="21600"/>
                    </a:lnTo>
                    <a:cubicBezTo>
                      <a:pt x="1556" y="21600"/>
                      <a:pt x="0" y="16765"/>
                      <a:pt x="0" y="10800"/>
                    </a:cubicBezTo>
                    <a:cubicBezTo>
                      <a:pt x="0" y="4835"/>
                      <a:pt x="1556" y="0"/>
                      <a:pt x="3475"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9" name="文本框 68"/>
            <p:cNvSpPr txBox="1"/>
            <p:nvPr/>
          </p:nvSpPr>
          <p:spPr>
            <a:xfrm>
              <a:off x="1703210" y="3322124"/>
              <a:ext cx="479056" cy="457103"/>
            </a:xfrm>
            <a:prstGeom prst="rect">
              <a:avLst/>
            </a:prstGeom>
            <a:noFill/>
          </p:spPr>
          <p:txBody>
            <a:bodyPr wrap="square" rtlCol="0">
              <a:spAutoFit/>
            </a:bodyPr>
            <a:lstStyle/>
            <a:p>
              <a:pPr>
                <a:lnSpc>
                  <a:spcPct val="150000"/>
                </a:lnSpc>
              </a:pPr>
              <a:r>
                <a:rPr lang="en-US" altLang="zh-CN" sz="1600" dirty="0" smtClean="0">
                  <a:solidFill>
                    <a:schemeClr val="bg1"/>
                  </a:solidFill>
                  <a:latin typeface="微软雅黑" panose="020B0503020204020204" pitchFamily="34" charset="-122"/>
                  <a:ea typeface="微软雅黑" panose="020B0503020204020204" pitchFamily="34" charset="-122"/>
                </a:rPr>
                <a:t>03</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grpSp>
        <p:nvGrpSpPr>
          <p:cNvPr id="73" name="组合 72"/>
          <p:cNvGrpSpPr/>
          <p:nvPr/>
        </p:nvGrpSpPr>
        <p:grpSpPr>
          <a:xfrm>
            <a:off x="6651805" y="3384571"/>
            <a:ext cx="3140184" cy="496934"/>
            <a:chOff x="1654462" y="3992257"/>
            <a:chExt cx="3432368" cy="543172"/>
          </a:xfrm>
        </p:grpSpPr>
        <p:sp>
          <p:nvSpPr>
            <p:cNvPr id="74" name="椭圆 73"/>
            <p:cNvSpPr/>
            <p:nvPr/>
          </p:nvSpPr>
          <p:spPr>
            <a:xfrm>
              <a:off x="1654462" y="3992257"/>
              <a:ext cx="543172" cy="54317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75" name="流程图: 终止 12"/>
            <p:cNvSpPr/>
            <p:nvPr/>
          </p:nvSpPr>
          <p:spPr>
            <a:xfrm>
              <a:off x="3163178" y="4178717"/>
              <a:ext cx="1923652" cy="192759"/>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19717"/>
                <a:gd name="connsiteY0" fmla="*/ 0 h 21600"/>
                <a:gd name="connsiteX1" fmla="*/ 18125 w 19717"/>
                <a:gd name="connsiteY1" fmla="*/ 0 h 21600"/>
                <a:gd name="connsiteX2" fmla="*/ 19692 w 19717"/>
                <a:gd name="connsiteY2" fmla="*/ 9439 h 21600"/>
                <a:gd name="connsiteX3" fmla="*/ 18125 w 19717"/>
                <a:gd name="connsiteY3" fmla="*/ 21600 h 21600"/>
                <a:gd name="connsiteX4" fmla="*/ 3475 w 19717"/>
                <a:gd name="connsiteY4" fmla="*/ 21600 h 21600"/>
                <a:gd name="connsiteX5" fmla="*/ 0 w 19717"/>
                <a:gd name="connsiteY5" fmla="*/ 10800 h 21600"/>
                <a:gd name="connsiteX6" fmla="*/ 3475 w 19717"/>
                <a:gd name="connsiteY6" fmla="*/ 0 h 21600"/>
                <a:gd name="connsiteX0" fmla="*/ 3475 w 20307"/>
                <a:gd name="connsiteY0" fmla="*/ 0 h 21600"/>
                <a:gd name="connsiteX1" fmla="*/ 18125 w 20307"/>
                <a:gd name="connsiteY1" fmla="*/ 0 h 21600"/>
                <a:gd name="connsiteX2" fmla="*/ 20307 w 20307"/>
                <a:gd name="connsiteY2" fmla="*/ 9915 h 21600"/>
                <a:gd name="connsiteX3" fmla="*/ 18125 w 20307"/>
                <a:gd name="connsiteY3" fmla="*/ 21600 h 21600"/>
                <a:gd name="connsiteX4" fmla="*/ 3475 w 20307"/>
                <a:gd name="connsiteY4" fmla="*/ 21600 h 21600"/>
                <a:gd name="connsiteX5" fmla="*/ 0 w 20307"/>
                <a:gd name="connsiteY5" fmla="*/ 10800 h 21600"/>
                <a:gd name="connsiteX6" fmla="*/ 3475 w 20307"/>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307" h="21600">
                  <a:moveTo>
                    <a:pt x="3475" y="0"/>
                  </a:moveTo>
                  <a:lnTo>
                    <a:pt x="18125" y="0"/>
                  </a:lnTo>
                  <a:cubicBezTo>
                    <a:pt x="20044" y="0"/>
                    <a:pt x="20307" y="3950"/>
                    <a:pt x="20307" y="9915"/>
                  </a:cubicBezTo>
                  <a:cubicBezTo>
                    <a:pt x="20307" y="15880"/>
                    <a:pt x="20044" y="21600"/>
                    <a:pt x="18125" y="21600"/>
                  </a:cubicBezTo>
                  <a:lnTo>
                    <a:pt x="3475" y="21600"/>
                  </a:lnTo>
                  <a:cubicBezTo>
                    <a:pt x="1556" y="21600"/>
                    <a:pt x="0" y="16765"/>
                    <a:pt x="0" y="10800"/>
                  </a:cubicBezTo>
                  <a:cubicBezTo>
                    <a:pt x="0" y="4835"/>
                    <a:pt x="1556" y="0"/>
                    <a:pt x="347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流程图: 终止 12"/>
            <p:cNvSpPr/>
            <p:nvPr/>
          </p:nvSpPr>
          <p:spPr>
            <a:xfrm>
              <a:off x="1879944" y="4178717"/>
              <a:ext cx="2200278" cy="192759"/>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19717"/>
                <a:gd name="connsiteY0" fmla="*/ 0 h 21600"/>
                <a:gd name="connsiteX1" fmla="*/ 18125 w 19717"/>
                <a:gd name="connsiteY1" fmla="*/ 0 h 21600"/>
                <a:gd name="connsiteX2" fmla="*/ 19692 w 19717"/>
                <a:gd name="connsiteY2" fmla="*/ 9439 h 21600"/>
                <a:gd name="connsiteX3" fmla="*/ 18125 w 19717"/>
                <a:gd name="connsiteY3" fmla="*/ 21600 h 21600"/>
                <a:gd name="connsiteX4" fmla="*/ 3475 w 19717"/>
                <a:gd name="connsiteY4" fmla="*/ 21600 h 21600"/>
                <a:gd name="connsiteX5" fmla="*/ 0 w 19717"/>
                <a:gd name="connsiteY5" fmla="*/ 10800 h 21600"/>
                <a:gd name="connsiteX6" fmla="*/ 3475 w 19717"/>
                <a:gd name="connsiteY6" fmla="*/ 0 h 21600"/>
                <a:gd name="connsiteX0" fmla="*/ 3475 w 20307"/>
                <a:gd name="connsiteY0" fmla="*/ 0 h 21600"/>
                <a:gd name="connsiteX1" fmla="*/ 18125 w 20307"/>
                <a:gd name="connsiteY1" fmla="*/ 0 h 21600"/>
                <a:gd name="connsiteX2" fmla="*/ 20307 w 20307"/>
                <a:gd name="connsiteY2" fmla="*/ 9915 h 21600"/>
                <a:gd name="connsiteX3" fmla="*/ 18125 w 20307"/>
                <a:gd name="connsiteY3" fmla="*/ 21600 h 21600"/>
                <a:gd name="connsiteX4" fmla="*/ 3475 w 20307"/>
                <a:gd name="connsiteY4" fmla="*/ 21600 h 21600"/>
                <a:gd name="connsiteX5" fmla="*/ 0 w 20307"/>
                <a:gd name="connsiteY5" fmla="*/ 10800 h 21600"/>
                <a:gd name="connsiteX6" fmla="*/ 3475 w 20307"/>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307" h="21600">
                  <a:moveTo>
                    <a:pt x="3475" y="0"/>
                  </a:moveTo>
                  <a:lnTo>
                    <a:pt x="18125" y="0"/>
                  </a:lnTo>
                  <a:cubicBezTo>
                    <a:pt x="20044" y="0"/>
                    <a:pt x="20307" y="3950"/>
                    <a:pt x="20307" y="9915"/>
                  </a:cubicBezTo>
                  <a:cubicBezTo>
                    <a:pt x="20307" y="15880"/>
                    <a:pt x="20044" y="21600"/>
                    <a:pt x="18125" y="21600"/>
                  </a:cubicBezTo>
                  <a:lnTo>
                    <a:pt x="3475" y="21600"/>
                  </a:lnTo>
                  <a:cubicBezTo>
                    <a:pt x="1556" y="21600"/>
                    <a:pt x="0" y="16765"/>
                    <a:pt x="0" y="10800"/>
                  </a:cubicBezTo>
                  <a:cubicBezTo>
                    <a:pt x="0" y="4835"/>
                    <a:pt x="1556" y="0"/>
                    <a:pt x="3475"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文本框 76"/>
            <p:cNvSpPr txBox="1"/>
            <p:nvPr/>
          </p:nvSpPr>
          <p:spPr>
            <a:xfrm>
              <a:off x="1703210" y="4007140"/>
              <a:ext cx="479056" cy="457102"/>
            </a:xfrm>
            <a:prstGeom prst="rect">
              <a:avLst/>
            </a:prstGeom>
            <a:noFill/>
          </p:spPr>
          <p:txBody>
            <a:bodyPr wrap="square" rtlCol="0">
              <a:spAutoFit/>
            </a:bodyPr>
            <a:lstStyle/>
            <a:p>
              <a:pPr>
                <a:lnSpc>
                  <a:spcPct val="150000"/>
                </a:lnSpc>
              </a:pPr>
              <a:r>
                <a:rPr lang="en-US" altLang="zh-CN" sz="1600" dirty="0" smtClean="0">
                  <a:solidFill>
                    <a:schemeClr val="bg1"/>
                  </a:solidFill>
                  <a:latin typeface="微软雅黑" panose="020B0503020204020204" pitchFamily="34" charset="-122"/>
                  <a:ea typeface="微软雅黑" panose="020B0503020204020204" pitchFamily="34" charset="-122"/>
                </a:rPr>
                <a:t>04</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sp>
        <p:nvSpPr>
          <p:cNvPr id="78" name="矩形 77"/>
          <p:cNvSpPr/>
          <p:nvPr/>
        </p:nvSpPr>
        <p:spPr>
          <a:xfrm>
            <a:off x="7066712" y="2122028"/>
            <a:ext cx="2698175" cy="377411"/>
          </a:xfrm>
          <a:prstGeom prst="rect">
            <a:avLst/>
          </a:prstGeom>
        </p:spPr>
        <p:txBody>
          <a:bodyPr wrap="none">
            <a:spAutoFit/>
          </a:bodyPr>
          <a:lstStyle/>
          <a:p>
            <a:pPr>
              <a:lnSpc>
                <a:spcPct val="150000"/>
              </a:lnSpc>
            </a:pPr>
            <a:r>
              <a:rPr lang="zh-CN" altLang="en-US" sz="1400" dirty="0">
                <a:solidFill>
                  <a:prstClr val="black"/>
                </a:solidFill>
                <a:latin typeface="微软雅黑" pitchFamily="34" charset="-122"/>
                <a:ea typeface="微软雅黑" pitchFamily="34" charset="-122"/>
              </a:rPr>
              <a:t>考核不涉及到人为的检查和评核</a:t>
            </a:r>
            <a:endParaRPr lang="en-US" altLang="zh-CN" sz="1400" dirty="0">
              <a:solidFill>
                <a:prstClr val="black"/>
              </a:solidFill>
              <a:latin typeface="微软雅黑" pitchFamily="34" charset="-122"/>
              <a:ea typeface="微软雅黑" pitchFamily="34" charset="-122"/>
            </a:endParaRPr>
          </a:p>
        </p:txBody>
      </p:sp>
      <p:sp>
        <p:nvSpPr>
          <p:cNvPr id="79" name="矩形 78"/>
          <p:cNvSpPr/>
          <p:nvPr/>
        </p:nvSpPr>
        <p:spPr>
          <a:xfrm>
            <a:off x="2834785" y="4343096"/>
            <a:ext cx="6930102" cy="874407"/>
          </a:xfrm>
          <a:prstGeom prst="rect">
            <a:avLst/>
          </a:prstGeom>
        </p:spPr>
        <p:txBody>
          <a:bodyPr wrap="none">
            <a:spAutoFit/>
          </a:bodyPr>
          <a:lstStyle/>
          <a:p>
            <a:pPr algn="ctr">
              <a:lnSpc>
                <a:spcPct val="150000"/>
              </a:lnSpc>
            </a:pPr>
            <a:r>
              <a:rPr lang="zh-CN" altLang="en-US" sz="1600" dirty="0" smtClean="0">
                <a:solidFill>
                  <a:srgbClr val="000000"/>
                </a:solidFill>
                <a:latin typeface="微软雅黑" panose="020B0503020204020204" pitchFamily="34" charset="-122"/>
                <a:ea typeface="微软雅黑" panose="020B0503020204020204" pitchFamily="34" charset="-122"/>
              </a:rPr>
              <a:t>平衡记分卡模式，能够在医院</a:t>
            </a:r>
            <a:r>
              <a:rPr lang="zh-CN" altLang="en-US" sz="1600" dirty="0" smtClean="0">
                <a:latin typeface="微软雅黑" panose="020B0503020204020204" pitchFamily="34" charset="-122"/>
                <a:ea typeface="微软雅黑" panose="020B0503020204020204" pitchFamily="34" charset="-122"/>
              </a:rPr>
              <a:t>建立</a:t>
            </a:r>
            <a:r>
              <a:rPr lang="zh-CN" altLang="en-US" b="1" dirty="0">
                <a:solidFill>
                  <a:srgbClr val="C00000"/>
                </a:solidFill>
                <a:latin typeface="微软雅黑" panose="020B0503020204020204" pitchFamily="34" charset="-122"/>
                <a:ea typeface="微软雅黑" panose="020B0503020204020204" pitchFamily="34" charset="-122"/>
              </a:rPr>
              <a:t>“实现战略制导”的绩效管理系统</a:t>
            </a:r>
            <a:r>
              <a:rPr lang="zh-CN" altLang="en-US" sz="1600" dirty="0" smtClean="0">
                <a:latin typeface="微软雅黑" panose="020B0503020204020204" pitchFamily="34" charset="-122"/>
                <a:ea typeface="微软雅黑" panose="020B0503020204020204" pitchFamily="34" charset="-122"/>
              </a:rPr>
              <a:t>，</a:t>
            </a:r>
            <a:endParaRPr lang="en-US" altLang="zh-CN" sz="1600" dirty="0" smtClean="0">
              <a:latin typeface="微软雅黑" panose="020B0503020204020204" pitchFamily="34" charset="-122"/>
              <a:ea typeface="微软雅黑" panose="020B0503020204020204" pitchFamily="34" charset="-122"/>
            </a:endParaRPr>
          </a:p>
          <a:p>
            <a:pPr algn="ctr">
              <a:lnSpc>
                <a:spcPct val="150000"/>
              </a:lnSpc>
            </a:pPr>
            <a:r>
              <a:rPr lang="zh-CN" altLang="en-US" sz="1600" dirty="0" smtClean="0">
                <a:latin typeface="微软雅黑" panose="020B0503020204020204" pitchFamily="34" charset="-122"/>
                <a:ea typeface="微软雅黑" panose="020B0503020204020204" pitchFamily="34" charset="-122"/>
              </a:rPr>
              <a:t>从而保证</a:t>
            </a:r>
            <a:r>
              <a:rPr lang="zh-CN" altLang="en-US" b="1" dirty="0" smtClean="0">
                <a:solidFill>
                  <a:srgbClr val="C00000"/>
                </a:solidFill>
                <a:latin typeface="微软雅黑" panose="020B0503020204020204" pitchFamily="34" charset="-122"/>
                <a:ea typeface="微软雅黑" panose="020B0503020204020204" pitchFamily="34" charset="-122"/>
              </a:rPr>
              <a:t>医院战略</a:t>
            </a:r>
            <a:r>
              <a:rPr lang="zh-CN" altLang="en-US" b="1" dirty="0">
                <a:solidFill>
                  <a:srgbClr val="C00000"/>
                </a:solidFill>
                <a:latin typeface="微软雅黑" panose="020B0503020204020204" pitchFamily="34" charset="-122"/>
                <a:ea typeface="微软雅黑" panose="020B0503020204020204" pitchFamily="34" charset="-122"/>
              </a:rPr>
              <a:t>得到有效的执行</a:t>
            </a:r>
            <a:r>
              <a:rPr lang="zh-CN" altLang="en-US" sz="1600" dirty="0">
                <a:latin typeface="微软雅黑" panose="020B0503020204020204" pitchFamily="34" charset="-122"/>
                <a:ea typeface="微软雅黑" panose="020B0503020204020204" pitchFamily="34" charset="-122"/>
              </a:rPr>
              <a:t>。</a:t>
            </a:r>
          </a:p>
        </p:txBody>
      </p:sp>
      <p:sp>
        <p:nvSpPr>
          <p:cNvPr id="80" name="矩形 79"/>
          <p:cNvSpPr/>
          <p:nvPr/>
        </p:nvSpPr>
        <p:spPr>
          <a:xfrm>
            <a:off x="1862389" y="1605616"/>
            <a:ext cx="1620957" cy="338554"/>
          </a:xfrm>
          <a:prstGeom prst="rect">
            <a:avLst/>
          </a:prstGeom>
        </p:spPr>
        <p:txBody>
          <a:bodyPr wrap="none">
            <a:spAutoFit/>
          </a:bodyPr>
          <a:lstStyle/>
          <a:p>
            <a:r>
              <a:rPr lang="zh-CN" altLang="en-US" sz="1600" b="1" dirty="0">
                <a:solidFill>
                  <a:srgbClr val="000000"/>
                </a:solidFill>
                <a:latin typeface="微软雅黑" panose="020B0503020204020204" pitchFamily="34" charset="-122"/>
                <a:ea typeface="微软雅黑" panose="020B0503020204020204" pitchFamily="34" charset="-122"/>
              </a:rPr>
              <a:t>平衡计分</a:t>
            </a:r>
            <a:r>
              <a:rPr lang="zh-CN" altLang="en-US" sz="1600" b="1" dirty="0" smtClean="0">
                <a:solidFill>
                  <a:srgbClr val="000000"/>
                </a:solidFill>
                <a:latin typeface="微软雅黑" panose="020B0503020204020204" pitchFamily="34" charset="-122"/>
                <a:ea typeface="微软雅黑" panose="020B0503020204020204" pitchFamily="34" charset="-122"/>
              </a:rPr>
              <a:t>卡模式</a:t>
            </a:r>
            <a:endParaRPr lang="en-US" altLang="zh-CN" sz="1600" b="1" dirty="0">
              <a:solidFill>
                <a:srgbClr val="000000"/>
              </a:solidFill>
              <a:latin typeface="微软雅黑" panose="020B0503020204020204" pitchFamily="34" charset="-122"/>
              <a:ea typeface="微软雅黑" panose="020B0503020204020204" pitchFamily="34" charset="-122"/>
            </a:endParaRPr>
          </a:p>
        </p:txBody>
      </p:sp>
      <p:sp>
        <p:nvSpPr>
          <p:cNvPr id="81" name="矩形 80"/>
          <p:cNvSpPr/>
          <p:nvPr/>
        </p:nvSpPr>
        <p:spPr>
          <a:xfrm>
            <a:off x="6192949" y="6406021"/>
            <a:ext cx="6032722" cy="369332"/>
          </a:xfrm>
          <a:prstGeom prst="rect">
            <a:avLst/>
          </a:prstGeom>
        </p:spPr>
        <p:txBody>
          <a:bodyPr wrap="square">
            <a:spAutoFit/>
          </a:bodyPr>
          <a:lstStyle/>
          <a:p>
            <a:pPr>
              <a:lnSpc>
                <a:spcPct val="150000"/>
              </a:lnSpc>
            </a:pPr>
            <a:r>
              <a:rPr lang="zh-CN" altLang="en-US" sz="1200" dirty="0" smtClean="0">
                <a:latin typeface="微软雅黑" panose="020B0503020204020204" pitchFamily="34" charset="-122"/>
                <a:ea typeface="微软雅黑" panose="020B0503020204020204" pitchFamily="34" charset="-122"/>
              </a:rPr>
              <a:t>       注：更多关于平衡积分卡模式资料请见梅奥国际官网：</a:t>
            </a:r>
            <a:r>
              <a:rPr lang="en-US" altLang="zh-CN" sz="1200" dirty="0" smtClean="0">
                <a:latin typeface="微软雅黑" panose="020B0503020204020204" pitchFamily="34" charset="-122"/>
                <a:ea typeface="微软雅黑" panose="020B0503020204020204" pitchFamily="34" charset="-122"/>
              </a:rPr>
              <a:t>http</a:t>
            </a:r>
            <a:r>
              <a:rPr lang="en-US" altLang="zh-CN" sz="1200" dirty="0">
                <a:latin typeface="微软雅黑" panose="020B0503020204020204" pitchFamily="34" charset="-122"/>
                <a:ea typeface="微软雅黑" panose="020B0503020204020204" pitchFamily="34" charset="-122"/>
              </a:rPr>
              <a:t>://</a:t>
            </a:r>
            <a:r>
              <a:rPr lang="en-US" altLang="zh-CN" sz="1200" dirty="0" smtClean="0">
                <a:latin typeface="微软雅黑" panose="020B0503020204020204" pitchFamily="34" charset="-122"/>
                <a:ea typeface="微软雅黑" panose="020B0503020204020204" pitchFamily="34" charset="-122"/>
              </a:rPr>
              <a:t>www.mayocc.com</a:t>
            </a:r>
            <a:endParaRPr lang="en-US" altLang="zh-CN" sz="1200" dirty="0">
              <a:latin typeface="微软雅黑" panose="020B0503020204020204" pitchFamily="34" charset="-122"/>
              <a:ea typeface="微软雅黑" panose="020B0503020204020204" pitchFamily="34" charset="-122"/>
            </a:endParaRPr>
          </a:p>
        </p:txBody>
      </p:sp>
      <p:sp>
        <p:nvSpPr>
          <p:cNvPr id="82" name="矩形 81"/>
          <p:cNvSpPr/>
          <p:nvPr/>
        </p:nvSpPr>
        <p:spPr>
          <a:xfrm>
            <a:off x="10033536" y="616370"/>
            <a:ext cx="1459054" cy="507831"/>
          </a:xfrm>
          <a:prstGeom prst="rect">
            <a:avLst/>
          </a:prstGeom>
        </p:spPr>
        <p:txBody>
          <a:bodyPr wrap="none">
            <a:spAutoFit/>
          </a:bodyPr>
          <a:lstStyle/>
          <a:p>
            <a:pPr>
              <a:lnSpc>
                <a:spcPct val="150000"/>
              </a:lnSpc>
            </a:pPr>
            <a:r>
              <a:rPr lang="en-US" altLang="zh-CN" b="1" dirty="0" smtClean="0">
                <a:latin typeface="微软雅黑" panose="020B0503020204020204" pitchFamily="34" charset="-122"/>
                <a:ea typeface="微软雅黑" panose="020B0503020204020204" pitchFamily="34" charset="-122"/>
              </a:rPr>
              <a:t>1.2</a:t>
            </a:r>
            <a:r>
              <a:rPr lang="zh-CN" altLang="en-US" b="1" dirty="0" smtClean="0">
                <a:latin typeface="微软雅黑" panose="020B0503020204020204" pitchFamily="34" charset="-122"/>
                <a:ea typeface="微软雅黑" panose="020B0503020204020204" pitchFamily="34" charset="-122"/>
              </a:rPr>
              <a:t>制度分析</a:t>
            </a:r>
            <a:endParaRPr lang="zh-CN" altLang="en-US" sz="1600" b="1" dirty="0">
              <a:latin typeface="微软雅黑" panose="020B0503020204020204" pitchFamily="34" charset="-122"/>
              <a:ea typeface="微软雅黑" panose="020B0503020204020204" pitchFamily="34" charset="-122"/>
            </a:endParaRPr>
          </a:p>
        </p:txBody>
      </p:sp>
      <p:grpSp>
        <p:nvGrpSpPr>
          <p:cNvPr id="84" name="组合 83"/>
          <p:cNvGrpSpPr/>
          <p:nvPr/>
        </p:nvGrpSpPr>
        <p:grpSpPr>
          <a:xfrm>
            <a:off x="536649" y="249523"/>
            <a:ext cx="1232203" cy="1028988"/>
            <a:chOff x="458097" y="883701"/>
            <a:chExt cx="1712258" cy="1429872"/>
          </a:xfrm>
        </p:grpSpPr>
        <p:sp>
          <p:nvSpPr>
            <p:cNvPr id="85" name="矩形 3"/>
            <p:cNvSpPr/>
            <p:nvPr/>
          </p:nvSpPr>
          <p:spPr>
            <a:xfrm>
              <a:off x="521745" y="883701"/>
              <a:ext cx="1648610" cy="1429872"/>
            </a:xfrm>
            <a:custGeom>
              <a:avLst/>
              <a:gdLst>
                <a:gd name="connsiteX0" fmla="*/ 0 w 1358153"/>
                <a:gd name="connsiteY0" fmla="*/ 0 h 833718"/>
                <a:gd name="connsiteX1" fmla="*/ 1358153 w 1358153"/>
                <a:gd name="connsiteY1" fmla="*/ 0 h 833718"/>
                <a:gd name="connsiteX2" fmla="*/ 1358153 w 1358153"/>
                <a:gd name="connsiteY2" fmla="*/ 833718 h 833718"/>
                <a:gd name="connsiteX3" fmla="*/ 0 w 1358153"/>
                <a:gd name="connsiteY3" fmla="*/ 833718 h 833718"/>
                <a:gd name="connsiteX4" fmla="*/ 0 w 1358153"/>
                <a:gd name="connsiteY4" fmla="*/ 0 h 833718"/>
                <a:gd name="connsiteX0" fmla="*/ 0 w 1371600"/>
                <a:gd name="connsiteY0" fmla="*/ 161365 h 995083"/>
                <a:gd name="connsiteX1" fmla="*/ 1371600 w 1371600"/>
                <a:gd name="connsiteY1" fmla="*/ 0 h 995083"/>
                <a:gd name="connsiteX2" fmla="*/ 1358153 w 1371600"/>
                <a:gd name="connsiteY2" fmla="*/ 995083 h 995083"/>
                <a:gd name="connsiteX3" fmla="*/ 0 w 1371600"/>
                <a:gd name="connsiteY3" fmla="*/ 995083 h 995083"/>
                <a:gd name="connsiteX4" fmla="*/ 0 w 1371600"/>
                <a:gd name="connsiteY4" fmla="*/ 161365 h 995083"/>
                <a:gd name="connsiteX0" fmla="*/ 0 w 1371600"/>
                <a:gd name="connsiteY0" fmla="*/ 161365 h 995083"/>
                <a:gd name="connsiteX1" fmla="*/ 1371600 w 1371600"/>
                <a:gd name="connsiteY1" fmla="*/ 0 h 995083"/>
                <a:gd name="connsiteX2" fmla="*/ 1358153 w 1371600"/>
                <a:gd name="connsiteY2" fmla="*/ 995083 h 995083"/>
                <a:gd name="connsiteX3" fmla="*/ 107576 w 1371600"/>
                <a:gd name="connsiteY3" fmla="*/ 900954 h 995083"/>
                <a:gd name="connsiteX4" fmla="*/ 0 w 1371600"/>
                <a:gd name="connsiteY4" fmla="*/ 161365 h 995083"/>
                <a:gd name="connsiteX0" fmla="*/ 0 w 1465730"/>
                <a:gd name="connsiteY0" fmla="*/ 26894 h 995083"/>
                <a:gd name="connsiteX1" fmla="*/ 1465730 w 1465730"/>
                <a:gd name="connsiteY1" fmla="*/ 0 h 995083"/>
                <a:gd name="connsiteX2" fmla="*/ 1452283 w 1465730"/>
                <a:gd name="connsiteY2" fmla="*/ 995083 h 995083"/>
                <a:gd name="connsiteX3" fmla="*/ 201706 w 1465730"/>
                <a:gd name="connsiteY3" fmla="*/ 900954 h 995083"/>
                <a:gd name="connsiteX4" fmla="*/ 0 w 1465730"/>
                <a:gd name="connsiteY4" fmla="*/ 26894 h 995083"/>
                <a:gd name="connsiteX0" fmla="*/ 0 w 1479177"/>
                <a:gd name="connsiteY0" fmla="*/ 26894 h 1304366"/>
                <a:gd name="connsiteX1" fmla="*/ 1465730 w 1479177"/>
                <a:gd name="connsiteY1" fmla="*/ 0 h 1304366"/>
                <a:gd name="connsiteX2" fmla="*/ 1479177 w 1479177"/>
                <a:gd name="connsiteY2" fmla="*/ 1304366 h 1304366"/>
                <a:gd name="connsiteX3" fmla="*/ 201706 w 1479177"/>
                <a:gd name="connsiteY3" fmla="*/ 900954 h 1304366"/>
                <a:gd name="connsiteX4" fmla="*/ 0 w 1479177"/>
                <a:gd name="connsiteY4" fmla="*/ 26894 h 1304366"/>
                <a:gd name="connsiteX0" fmla="*/ 118334 w 1597511"/>
                <a:gd name="connsiteY0" fmla="*/ 26894 h 1304366"/>
                <a:gd name="connsiteX1" fmla="*/ 1584064 w 1597511"/>
                <a:gd name="connsiteY1" fmla="*/ 0 h 1304366"/>
                <a:gd name="connsiteX2" fmla="*/ 1597511 w 1597511"/>
                <a:gd name="connsiteY2" fmla="*/ 1304366 h 1304366"/>
                <a:gd name="connsiteX3" fmla="*/ 0 w 1597511"/>
                <a:gd name="connsiteY3" fmla="*/ 1038114 h 1304366"/>
                <a:gd name="connsiteX4" fmla="*/ 118334 w 1597511"/>
                <a:gd name="connsiteY4" fmla="*/ 26894 h 1304366"/>
                <a:gd name="connsiteX0" fmla="*/ 118334 w 1673711"/>
                <a:gd name="connsiteY0" fmla="*/ 26894 h 1151966"/>
                <a:gd name="connsiteX1" fmla="*/ 1584064 w 1673711"/>
                <a:gd name="connsiteY1" fmla="*/ 0 h 1151966"/>
                <a:gd name="connsiteX2" fmla="*/ 1673711 w 1673711"/>
                <a:gd name="connsiteY2" fmla="*/ 1151966 h 1151966"/>
                <a:gd name="connsiteX3" fmla="*/ 0 w 1673711"/>
                <a:gd name="connsiteY3" fmla="*/ 1038114 h 1151966"/>
                <a:gd name="connsiteX4" fmla="*/ 118334 w 1673711"/>
                <a:gd name="connsiteY4" fmla="*/ 26894 h 1151966"/>
                <a:gd name="connsiteX0" fmla="*/ 0 w 1723017"/>
                <a:gd name="connsiteY0" fmla="*/ 0 h 1307952"/>
                <a:gd name="connsiteX1" fmla="*/ 1633370 w 1723017"/>
                <a:gd name="connsiteY1" fmla="*/ 155986 h 1307952"/>
                <a:gd name="connsiteX2" fmla="*/ 1723017 w 1723017"/>
                <a:gd name="connsiteY2" fmla="*/ 1307952 h 1307952"/>
                <a:gd name="connsiteX3" fmla="*/ 49306 w 1723017"/>
                <a:gd name="connsiteY3" fmla="*/ 1194100 h 1307952"/>
                <a:gd name="connsiteX4" fmla="*/ 0 w 1723017"/>
                <a:gd name="connsiteY4" fmla="*/ 0 h 1307952"/>
                <a:gd name="connsiteX0" fmla="*/ 0 w 1633370"/>
                <a:gd name="connsiteY0" fmla="*/ 0 h 1429872"/>
                <a:gd name="connsiteX1" fmla="*/ 1633370 w 1633370"/>
                <a:gd name="connsiteY1" fmla="*/ 155986 h 1429872"/>
                <a:gd name="connsiteX2" fmla="*/ 1387737 w 1633370"/>
                <a:gd name="connsiteY2" fmla="*/ 1429872 h 1429872"/>
                <a:gd name="connsiteX3" fmla="*/ 49306 w 1633370"/>
                <a:gd name="connsiteY3" fmla="*/ 1194100 h 1429872"/>
                <a:gd name="connsiteX4" fmla="*/ 0 w 1633370"/>
                <a:gd name="connsiteY4" fmla="*/ 0 h 1429872"/>
                <a:gd name="connsiteX0" fmla="*/ 0 w 1633370"/>
                <a:gd name="connsiteY0" fmla="*/ 0 h 1429872"/>
                <a:gd name="connsiteX1" fmla="*/ 1633370 w 1633370"/>
                <a:gd name="connsiteY1" fmla="*/ 155986 h 1429872"/>
                <a:gd name="connsiteX2" fmla="*/ 1387737 w 1633370"/>
                <a:gd name="connsiteY2" fmla="*/ 1429872 h 1429872"/>
                <a:gd name="connsiteX3" fmla="*/ 186466 w 1633370"/>
                <a:gd name="connsiteY3" fmla="*/ 1392220 h 1429872"/>
                <a:gd name="connsiteX4" fmla="*/ 0 w 1633370"/>
                <a:gd name="connsiteY4" fmla="*/ 0 h 1429872"/>
                <a:gd name="connsiteX0" fmla="*/ 0 w 1648610"/>
                <a:gd name="connsiteY0" fmla="*/ 0 h 1429872"/>
                <a:gd name="connsiteX1" fmla="*/ 1648610 w 1648610"/>
                <a:gd name="connsiteY1" fmla="*/ 293146 h 1429872"/>
                <a:gd name="connsiteX2" fmla="*/ 1387737 w 1648610"/>
                <a:gd name="connsiteY2" fmla="*/ 1429872 h 1429872"/>
                <a:gd name="connsiteX3" fmla="*/ 186466 w 1648610"/>
                <a:gd name="connsiteY3" fmla="*/ 1392220 h 1429872"/>
                <a:gd name="connsiteX4" fmla="*/ 0 w 1648610"/>
                <a:gd name="connsiteY4" fmla="*/ 0 h 1429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8610" h="1429872">
                  <a:moveTo>
                    <a:pt x="0" y="0"/>
                  </a:moveTo>
                  <a:lnTo>
                    <a:pt x="1648610" y="293146"/>
                  </a:lnTo>
                  <a:lnTo>
                    <a:pt x="1387737" y="1429872"/>
                  </a:lnTo>
                  <a:lnTo>
                    <a:pt x="186466" y="1392220"/>
                  </a:lnTo>
                  <a:lnTo>
                    <a:pt x="0" y="0"/>
                  </a:lnTo>
                  <a:close/>
                </a:path>
              </a:pathLst>
            </a:custGeom>
            <a:solidFill>
              <a:schemeClr val="bg1">
                <a:lumMod val="75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矩形 4"/>
            <p:cNvSpPr/>
            <p:nvPr/>
          </p:nvSpPr>
          <p:spPr>
            <a:xfrm rot="21062862">
              <a:off x="458097" y="1099060"/>
              <a:ext cx="1590339" cy="1067697"/>
            </a:xfrm>
            <a:custGeom>
              <a:avLst/>
              <a:gdLst>
                <a:gd name="connsiteX0" fmla="*/ 0 w 1761565"/>
                <a:gd name="connsiteY0" fmla="*/ 0 h 1183341"/>
                <a:gd name="connsiteX1" fmla="*/ 1761565 w 1761565"/>
                <a:gd name="connsiteY1" fmla="*/ 0 h 1183341"/>
                <a:gd name="connsiteX2" fmla="*/ 1761565 w 1761565"/>
                <a:gd name="connsiteY2" fmla="*/ 1183341 h 1183341"/>
                <a:gd name="connsiteX3" fmla="*/ 0 w 1761565"/>
                <a:gd name="connsiteY3" fmla="*/ 1183341 h 1183341"/>
                <a:gd name="connsiteX4" fmla="*/ 0 w 1761565"/>
                <a:gd name="connsiteY4" fmla="*/ 0 h 1183341"/>
                <a:gd name="connsiteX0" fmla="*/ 201706 w 1761565"/>
                <a:gd name="connsiteY0" fmla="*/ 0 h 1479177"/>
                <a:gd name="connsiteX1" fmla="*/ 1761565 w 1761565"/>
                <a:gd name="connsiteY1" fmla="*/ 295836 h 1479177"/>
                <a:gd name="connsiteX2" fmla="*/ 1761565 w 1761565"/>
                <a:gd name="connsiteY2" fmla="*/ 1479177 h 1479177"/>
                <a:gd name="connsiteX3" fmla="*/ 0 w 1761565"/>
                <a:gd name="connsiteY3" fmla="*/ 1479177 h 1479177"/>
                <a:gd name="connsiteX4" fmla="*/ 201706 w 1761565"/>
                <a:gd name="connsiteY4" fmla="*/ 0 h 1479177"/>
                <a:gd name="connsiteX0" fmla="*/ 201706 w 1949824"/>
                <a:gd name="connsiteY0" fmla="*/ 0 h 1479177"/>
                <a:gd name="connsiteX1" fmla="*/ 1761565 w 1949824"/>
                <a:gd name="connsiteY1" fmla="*/ 295836 h 1479177"/>
                <a:gd name="connsiteX2" fmla="*/ 1949824 w 1949824"/>
                <a:gd name="connsiteY2" fmla="*/ 1129554 h 1479177"/>
                <a:gd name="connsiteX3" fmla="*/ 0 w 1949824"/>
                <a:gd name="connsiteY3" fmla="*/ 1479177 h 1479177"/>
                <a:gd name="connsiteX4" fmla="*/ 201706 w 1949824"/>
                <a:gd name="connsiteY4" fmla="*/ 0 h 1479177"/>
                <a:gd name="connsiteX0" fmla="*/ 64546 w 1949824"/>
                <a:gd name="connsiteY0" fmla="*/ 115644 h 1183341"/>
                <a:gd name="connsiteX1" fmla="*/ 1761565 w 1949824"/>
                <a:gd name="connsiteY1" fmla="*/ 0 h 1183341"/>
                <a:gd name="connsiteX2" fmla="*/ 1949824 w 1949824"/>
                <a:gd name="connsiteY2" fmla="*/ 833718 h 1183341"/>
                <a:gd name="connsiteX3" fmla="*/ 0 w 1949824"/>
                <a:gd name="connsiteY3" fmla="*/ 1183341 h 1183341"/>
                <a:gd name="connsiteX4" fmla="*/ 64546 w 1949824"/>
                <a:gd name="connsiteY4" fmla="*/ 115644 h 1183341"/>
                <a:gd name="connsiteX0" fmla="*/ 34066 w 1919344"/>
                <a:gd name="connsiteY0" fmla="*/ 115644 h 1000461"/>
                <a:gd name="connsiteX1" fmla="*/ 1731085 w 1919344"/>
                <a:gd name="connsiteY1" fmla="*/ 0 h 1000461"/>
                <a:gd name="connsiteX2" fmla="*/ 1919344 w 1919344"/>
                <a:gd name="connsiteY2" fmla="*/ 833718 h 1000461"/>
                <a:gd name="connsiteX3" fmla="*/ 0 w 1919344"/>
                <a:gd name="connsiteY3" fmla="*/ 1000461 h 1000461"/>
                <a:gd name="connsiteX4" fmla="*/ 34066 w 1919344"/>
                <a:gd name="connsiteY4" fmla="*/ 115644 h 1000461"/>
                <a:gd name="connsiteX0" fmla="*/ 34066 w 1827904"/>
                <a:gd name="connsiteY0" fmla="*/ 115644 h 1000461"/>
                <a:gd name="connsiteX1" fmla="*/ 1731085 w 1827904"/>
                <a:gd name="connsiteY1" fmla="*/ 0 h 1000461"/>
                <a:gd name="connsiteX2" fmla="*/ 1827904 w 1827904"/>
                <a:gd name="connsiteY2" fmla="*/ 955638 h 1000461"/>
                <a:gd name="connsiteX3" fmla="*/ 0 w 1827904"/>
                <a:gd name="connsiteY3" fmla="*/ 1000461 h 1000461"/>
                <a:gd name="connsiteX4" fmla="*/ 34066 w 1827904"/>
                <a:gd name="connsiteY4" fmla="*/ 115644 h 1000461"/>
                <a:gd name="connsiteX0" fmla="*/ 34066 w 1959685"/>
                <a:gd name="connsiteY0" fmla="*/ 115644 h 1000461"/>
                <a:gd name="connsiteX1" fmla="*/ 1959685 w 1959685"/>
                <a:gd name="connsiteY1" fmla="*/ 0 h 1000461"/>
                <a:gd name="connsiteX2" fmla="*/ 1827904 w 1959685"/>
                <a:gd name="connsiteY2" fmla="*/ 955638 h 1000461"/>
                <a:gd name="connsiteX3" fmla="*/ 0 w 1959685"/>
                <a:gd name="connsiteY3" fmla="*/ 1000461 h 1000461"/>
                <a:gd name="connsiteX4" fmla="*/ 34066 w 1959685"/>
                <a:gd name="connsiteY4" fmla="*/ 115644 h 1000461"/>
                <a:gd name="connsiteX0" fmla="*/ 0 w 1925619"/>
                <a:gd name="connsiteY0" fmla="*/ 115644 h 1183341"/>
                <a:gd name="connsiteX1" fmla="*/ 1925619 w 1925619"/>
                <a:gd name="connsiteY1" fmla="*/ 0 h 1183341"/>
                <a:gd name="connsiteX2" fmla="*/ 1793838 w 1925619"/>
                <a:gd name="connsiteY2" fmla="*/ 955638 h 1183341"/>
                <a:gd name="connsiteX3" fmla="*/ 285974 w 1925619"/>
                <a:gd name="connsiteY3" fmla="*/ 1183341 h 1183341"/>
                <a:gd name="connsiteX4" fmla="*/ 0 w 1925619"/>
                <a:gd name="connsiteY4" fmla="*/ 115644 h 1183341"/>
                <a:gd name="connsiteX0" fmla="*/ 0 w 1925619"/>
                <a:gd name="connsiteY0" fmla="*/ 115644 h 1183341"/>
                <a:gd name="connsiteX1" fmla="*/ 1925619 w 1925619"/>
                <a:gd name="connsiteY1" fmla="*/ 0 h 1183341"/>
                <a:gd name="connsiteX2" fmla="*/ 1397598 w 1925619"/>
                <a:gd name="connsiteY2" fmla="*/ 1153758 h 1183341"/>
                <a:gd name="connsiteX3" fmla="*/ 285974 w 1925619"/>
                <a:gd name="connsiteY3" fmla="*/ 1183341 h 1183341"/>
                <a:gd name="connsiteX4" fmla="*/ 0 w 1925619"/>
                <a:gd name="connsiteY4" fmla="*/ 115644 h 1183341"/>
                <a:gd name="connsiteX0" fmla="*/ 0 w 1590339"/>
                <a:gd name="connsiteY0" fmla="*/ 0 h 1067697"/>
                <a:gd name="connsiteX1" fmla="*/ 1590339 w 1590339"/>
                <a:gd name="connsiteY1" fmla="*/ 82476 h 1067697"/>
                <a:gd name="connsiteX2" fmla="*/ 1397598 w 1590339"/>
                <a:gd name="connsiteY2" fmla="*/ 1038114 h 1067697"/>
                <a:gd name="connsiteX3" fmla="*/ 285974 w 1590339"/>
                <a:gd name="connsiteY3" fmla="*/ 1067697 h 1067697"/>
                <a:gd name="connsiteX4" fmla="*/ 0 w 1590339"/>
                <a:gd name="connsiteY4" fmla="*/ 0 h 1067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0339" h="1067697">
                  <a:moveTo>
                    <a:pt x="0" y="0"/>
                  </a:moveTo>
                  <a:lnTo>
                    <a:pt x="1590339" y="82476"/>
                  </a:lnTo>
                  <a:lnTo>
                    <a:pt x="1397598" y="1038114"/>
                  </a:lnTo>
                  <a:lnTo>
                    <a:pt x="285974" y="1067697"/>
                  </a:lnTo>
                  <a:lnTo>
                    <a:pt x="0" y="0"/>
                  </a:lnTo>
                  <a:close/>
                </a:path>
              </a:pathLst>
            </a:custGeom>
            <a:solidFill>
              <a:schemeClr val="bg1">
                <a:lumMod val="8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文本框 86"/>
            <p:cNvSpPr txBox="1"/>
            <p:nvPr/>
          </p:nvSpPr>
          <p:spPr>
            <a:xfrm>
              <a:off x="910305" y="1340011"/>
              <a:ext cx="1048277" cy="812598"/>
            </a:xfrm>
            <a:prstGeom prst="rect">
              <a:avLst/>
            </a:prstGeom>
            <a:noFill/>
          </p:spPr>
          <p:txBody>
            <a:bodyPr wrap="square" rtlCol="0">
              <a:spAutoFit/>
            </a:bodyPr>
            <a:lstStyle/>
            <a:p>
              <a:r>
                <a:rPr lang="en-US" altLang="zh-CN" sz="3200" b="1" dirty="0" smtClean="0">
                  <a:solidFill>
                    <a:srgbClr val="C00000"/>
                  </a:solidFill>
                  <a:latin typeface="微软雅黑" panose="020B0503020204020204" pitchFamily="34" charset="-122"/>
                  <a:ea typeface="微软雅黑" panose="020B0503020204020204" pitchFamily="34" charset="-122"/>
                </a:rPr>
                <a:t>01</a:t>
              </a:r>
              <a:endParaRPr lang="zh-CN" altLang="en-US" sz="3200" b="1" dirty="0">
                <a:solidFill>
                  <a:srgbClr val="C00000"/>
                </a:solidFill>
                <a:latin typeface="微软雅黑" panose="020B0503020204020204" pitchFamily="34" charset="-122"/>
                <a:ea typeface="微软雅黑" panose="020B0503020204020204" pitchFamily="34" charset="-122"/>
              </a:endParaRPr>
            </a:p>
          </p:txBody>
        </p:sp>
      </p:grpSp>
      <p:sp>
        <p:nvSpPr>
          <p:cNvPr id="37" name="文本框 36"/>
          <p:cNvSpPr txBox="1"/>
          <p:nvPr/>
        </p:nvSpPr>
        <p:spPr>
          <a:xfrm>
            <a:off x="10515600" y="249523"/>
            <a:ext cx="1676400" cy="307777"/>
          </a:xfrm>
          <a:prstGeom prst="rect">
            <a:avLst/>
          </a:prstGeom>
          <a:noFill/>
        </p:spPr>
        <p:txBody>
          <a:bodyPr wrap="square" rtlCol="0">
            <a:spAutoFit/>
          </a:bodyPr>
          <a:lstStyle/>
          <a:p>
            <a:r>
              <a:rPr lang="zh-CN" altLang="en-US" sz="1400" dirty="0" smtClean="0">
                <a:latin typeface="微软雅黑" panose="020B0503020204020204" pitchFamily="34" charset="-122"/>
                <a:ea typeface="微软雅黑" panose="020B0503020204020204" pitchFamily="34" charset="-122"/>
              </a:rPr>
              <a:t>放置医院</a:t>
            </a:r>
            <a:r>
              <a:rPr lang="en-US" altLang="zh-CN" sz="1400" dirty="0" smtClean="0">
                <a:latin typeface="微软雅黑" panose="020B0503020204020204" pitchFamily="34" charset="-122"/>
                <a:ea typeface="微软雅黑" panose="020B0503020204020204" pitchFamily="34" charset="-122"/>
              </a:rPr>
              <a:t>LOGO</a:t>
            </a:r>
            <a:endParaRPr lang="zh-CN" altLang="en-US" sz="1400" dirty="0">
              <a:latin typeface="微软雅黑" panose="020B0503020204020204" pitchFamily="34" charset="-122"/>
              <a:ea typeface="微软雅黑" panose="020B0503020204020204" pitchFamily="34" charset="-122"/>
            </a:endParaRPr>
          </a:p>
        </p:txBody>
      </p:sp>
      <p:sp>
        <p:nvSpPr>
          <p:cNvPr id="38" name="矩形 37"/>
          <p:cNvSpPr/>
          <p:nvPr/>
        </p:nvSpPr>
        <p:spPr>
          <a:xfrm>
            <a:off x="1820283" y="547121"/>
            <a:ext cx="1980029" cy="499624"/>
          </a:xfrm>
          <a:prstGeom prst="rect">
            <a:avLst/>
          </a:prstGeom>
        </p:spPr>
        <p:txBody>
          <a:bodyPr wrap="none">
            <a:spAutoFit/>
          </a:bodyPr>
          <a:lstStyle/>
          <a:p>
            <a:pPr>
              <a:lnSpc>
                <a:spcPct val="150000"/>
              </a:lnSpc>
            </a:pPr>
            <a:r>
              <a:rPr lang="zh-CN" altLang="en-US" sz="2000" b="1" dirty="0" smtClean="0">
                <a:latin typeface="微软雅黑" panose="020B0503020204020204" pitchFamily="34" charset="-122"/>
                <a:ea typeface="微软雅黑" panose="020B0503020204020204" pitchFamily="34" charset="-122"/>
              </a:rPr>
              <a:t>医院战略、品牌</a:t>
            </a:r>
            <a:endParaRPr lang="zh-CN" altLang="en-US" sz="20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4802461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4631385" y="2435056"/>
            <a:ext cx="2639047" cy="2259950"/>
            <a:chOff x="4886533" y="2041356"/>
            <a:chExt cx="2639047" cy="2259950"/>
          </a:xfrm>
        </p:grpSpPr>
        <p:sp>
          <p:nvSpPr>
            <p:cNvPr id="10" name="六边形 9"/>
            <p:cNvSpPr/>
            <p:nvPr/>
          </p:nvSpPr>
          <p:spPr>
            <a:xfrm>
              <a:off x="5857870" y="2912634"/>
              <a:ext cx="696373" cy="600321"/>
            </a:xfrm>
            <a:prstGeom prst="hexagon">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11" name="六边形 10"/>
            <p:cNvSpPr/>
            <p:nvPr/>
          </p:nvSpPr>
          <p:spPr>
            <a:xfrm>
              <a:off x="4914527" y="2117382"/>
              <a:ext cx="979743" cy="844605"/>
            </a:xfrm>
            <a:prstGeom prst="hexagon">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12" name="六边形 11"/>
            <p:cNvSpPr/>
            <p:nvPr/>
          </p:nvSpPr>
          <p:spPr>
            <a:xfrm>
              <a:off x="6523975" y="2117381"/>
              <a:ext cx="979743" cy="844605"/>
            </a:xfrm>
            <a:prstGeom prst="hexagon">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13" name="六边形 12"/>
            <p:cNvSpPr/>
            <p:nvPr/>
          </p:nvSpPr>
          <p:spPr>
            <a:xfrm>
              <a:off x="6545837" y="3456701"/>
              <a:ext cx="979743" cy="844605"/>
            </a:xfrm>
            <a:prstGeom prst="hexagon">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14" name="六边形 13"/>
            <p:cNvSpPr/>
            <p:nvPr/>
          </p:nvSpPr>
          <p:spPr>
            <a:xfrm>
              <a:off x="4886533" y="3456701"/>
              <a:ext cx="979743" cy="844605"/>
            </a:xfrm>
            <a:prstGeom prst="hexagon">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15" name="文本框 14"/>
            <p:cNvSpPr txBox="1"/>
            <p:nvPr/>
          </p:nvSpPr>
          <p:spPr>
            <a:xfrm>
              <a:off x="5881646" y="3020637"/>
              <a:ext cx="724368" cy="377411"/>
            </a:xfrm>
            <a:prstGeom prst="rect">
              <a:avLst/>
            </a:prstGeom>
            <a:noFill/>
          </p:spPr>
          <p:txBody>
            <a:bodyPr wrap="square" rtlCol="0">
              <a:spAutoFit/>
            </a:bodyPr>
            <a:lstStyle/>
            <a:p>
              <a:pPr>
                <a:lnSpc>
                  <a:spcPct val="150000"/>
                </a:lnSpc>
              </a:pPr>
              <a:r>
                <a:rPr lang="en-US" altLang="zh-CN" sz="1400" dirty="0" smtClean="0">
                  <a:latin typeface="微软雅黑" panose="020B0503020204020204" pitchFamily="34" charset="-122"/>
                  <a:ea typeface="微软雅黑" panose="020B0503020204020204" pitchFamily="34" charset="-122"/>
                </a:rPr>
                <a:t>SWOT</a:t>
              </a:r>
            </a:p>
          </p:txBody>
        </p:sp>
        <p:sp>
          <p:nvSpPr>
            <p:cNvPr id="16" name="文本框 15"/>
            <p:cNvSpPr txBox="1"/>
            <p:nvPr/>
          </p:nvSpPr>
          <p:spPr>
            <a:xfrm>
              <a:off x="5145292" y="2053388"/>
              <a:ext cx="462224" cy="906915"/>
            </a:xfrm>
            <a:prstGeom prst="rect">
              <a:avLst/>
            </a:prstGeom>
            <a:noFill/>
          </p:spPr>
          <p:txBody>
            <a:bodyPr wrap="square" rtlCol="0">
              <a:spAutoFit/>
            </a:bodyPr>
            <a:lstStyle/>
            <a:p>
              <a:pPr>
                <a:lnSpc>
                  <a:spcPct val="150000"/>
                </a:lnSpc>
              </a:pPr>
              <a:r>
                <a:rPr lang="en-US" altLang="zh-CN" sz="4000" b="1" dirty="0" smtClean="0">
                  <a:solidFill>
                    <a:schemeClr val="bg1"/>
                  </a:solidFill>
                  <a:latin typeface="微软雅黑" panose="020B0503020204020204" pitchFamily="34" charset="-122"/>
                  <a:ea typeface="微软雅黑" panose="020B0503020204020204" pitchFamily="34" charset="-122"/>
                </a:rPr>
                <a:t>S</a:t>
              </a:r>
              <a:endParaRPr lang="zh-CN" altLang="en-US" sz="4000" b="1" dirty="0">
                <a:solidFill>
                  <a:schemeClr val="bg1"/>
                </a:solidFill>
                <a:latin typeface="微软雅黑" panose="020B0503020204020204" pitchFamily="34" charset="-122"/>
                <a:ea typeface="微软雅黑" panose="020B0503020204020204" pitchFamily="34" charset="-122"/>
              </a:endParaRPr>
            </a:p>
          </p:txBody>
        </p:sp>
        <p:sp>
          <p:nvSpPr>
            <p:cNvPr id="17" name="文本框 16"/>
            <p:cNvSpPr txBox="1"/>
            <p:nvPr/>
          </p:nvSpPr>
          <p:spPr>
            <a:xfrm>
              <a:off x="6663919" y="2041356"/>
              <a:ext cx="462224" cy="906915"/>
            </a:xfrm>
            <a:prstGeom prst="rect">
              <a:avLst/>
            </a:prstGeom>
            <a:noFill/>
          </p:spPr>
          <p:txBody>
            <a:bodyPr wrap="square" rtlCol="0">
              <a:spAutoFit/>
            </a:bodyPr>
            <a:lstStyle/>
            <a:p>
              <a:pPr>
                <a:lnSpc>
                  <a:spcPct val="150000"/>
                </a:lnSpc>
              </a:pPr>
              <a:r>
                <a:rPr lang="en-US" altLang="zh-CN" sz="4000" b="1" dirty="0">
                  <a:solidFill>
                    <a:schemeClr val="bg1"/>
                  </a:solidFill>
                  <a:latin typeface="微软雅黑" panose="020B0503020204020204" pitchFamily="34" charset="-122"/>
                  <a:ea typeface="微软雅黑" panose="020B0503020204020204" pitchFamily="34" charset="-122"/>
                </a:rPr>
                <a:t>W</a:t>
              </a:r>
              <a:endParaRPr lang="zh-CN" altLang="en-US" sz="4000" b="1" dirty="0">
                <a:solidFill>
                  <a:schemeClr val="bg1"/>
                </a:solidFill>
                <a:latin typeface="微软雅黑" panose="020B0503020204020204" pitchFamily="34" charset="-122"/>
                <a:ea typeface="微软雅黑" panose="020B0503020204020204" pitchFamily="34" charset="-122"/>
              </a:endParaRPr>
            </a:p>
          </p:txBody>
        </p:sp>
        <p:sp>
          <p:nvSpPr>
            <p:cNvPr id="18" name="文本框 17"/>
            <p:cNvSpPr txBox="1"/>
            <p:nvPr/>
          </p:nvSpPr>
          <p:spPr>
            <a:xfrm>
              <a:off x="6758670" y="3347896"/>
              <a:ext cx="462224" cy="906915"/>
            </a:xfrm>
            <a:prstGeom prst="rect">
              <a:avLst/>
            </a:prstGeom>
            <a:noFill/>
          </p:spPr>
          <p:txBody>
            <a:bodyPr wrap="square" rtlCol="0">
              <a:spAutoFit/>
            </a:bodyPr>
            <a:lstStyle/>
            <a:p>
              <a:pPr>
                <a:lnSpc>
                  <a:spcPct val="150000"/>
                </a:lnSpc>
              </a:pPr>
              <a:r>
                <a:rPr lang="en-US" altLang="zh-CN" sz="4000" b="1" dirty="0">
                  <a:solidFill>
                    <a:schemeClr val="bg1"/>
                  </a:solidFill>
                  <a:latin typeface="微软雅黑" panose="020B0503020204020204" pitchFamily="34" charset="-122"/>
                  <a:ea typeface="微软雅黑" panose="020B0503020204020204" pitchFamily="34" charset="-122"/>
                </a:rPr>
                <a:t>O</a:t>
              </a:r>
              <a:endParaRPr lang="zh-CN" altLang="en-US" sz="4000" b="1" dirty="0">
                <a:solidFill>
                  <a:schemeClr val="bg1"/>
                </a:solidFill>
                <a:latin typeface="微软雅黑" panose="020B0503020204020204" pitchFamily="34" charset="-122"/>
                <a:ea typeface="微软雅黑" panose="020B0503020204020204" pitchFamily="34" charset="-122"/>
              </a:endParaRPr>
            </a:p>
          </p:txBody>
        </p:sp>
        <p:sp>
          <p:nvSpPr>
            <p:cNvPr id="19" name="文本框 18"/>
            <p:cNvSpPr txBox="1"/>
            <p:nvPr/>
          </p:nvSpPr>
          <p:spPr>
            <a:xfrm>
              <a:off x="5145292" y="3371959"/>
              <a:ext cx="462224" cy="906915"/>
            </a:xfrm>
            <a:prstGeom prst="rect">
              <a:avLst/>
            </a:prstGeom>
            <a:noFill/>
          </p:spPr>
          <p:txBody>
            <a:bodyPr wrap="square" rtlCol="0">
              <a:spAutoFit/>
            </a:bodyPr>
            <a:lstStyle/>
            <a:p>
              <a:pPr>
                <a:lnSpc>
                  <a:spcPct val="150000"/>
                </a:lnSpc>
              </a:pPr>
              <a:r>
                <a:rPr lang="en-US" altLang="zh-CN" sz="4000" b="1" dirty="0" smtClean="0">
                  <a:solidFill>
                    <a:schemeClr val="bg1"/>
                  </a:solidFill>
                  <a:latin typeface="微软雅黑" panose="020B0503020204020204" pitchFamily="34" charset="-122"/>
                  <a:ea typeface="微软雅黑" panose="020B0503020204020204" pitchFamily="34" charset="-122"/>
                </a:rPr>
                <a:t>T</a:t>
              </a:r>
              <a:endParaRPr lang="zh-CN" altLang="en-US" sz="4000" b="1" dirty="0">
                <a:solidFill>
                  <a:schemeClr val="bg1"/>
                </a:solidFill>
                <a:latin typeface="微软雅黑" panose="020B0503020204020204" pitchFamily="34" charset="-122"/>
                <a:ea typeface="微软雅黑" panose="020B0503020204020204" pitchFamily="34" charset="-122"/>
              </a:endParaRPr>
            </a:p>
          </p:txBody>
        </p:sp>
      </p:grpSp>
      <p:sp>
        <p:nvSpPr>
          <p:cNvPr id="20" name="TextBox 19"/>
          <p:cNvSpPr txBox="1"/>
          <p:nvPr/>
        </p:nvSpPr>
        <p:spPr>
          <a:xfrm>
            <a:off x="1175684" y="2201863"/>
            <a:ext cx="3552883" cy="1431161"/>
          </a:xfrm>
          <a:prstGeom prst="rect">
            <a:avLst/>
          </a:prstGeom>
          <a:noFill/>
          <a:ln w="3175">
            <a:noFill/>
          </a:ln>
        </p:spPr>
        <p:txBody>
          <a:bodyPr wrap="square" rtlCol="0">
            <a:spAutoFit/>
          </a:bodyPr>
          <a:lstStyle/>
          <a:p>
            <a:pPr>
              <a:lnSpc>
                <a:spcPct val="150000"/>
              </a:lnSpc>
            </a:pPr>
            <a:r>
              <a:rPr lang="en-GB" altLang="zh-TW" sz="1600" b="1" dirty="0">
                <a:latin typeface="Arial Narrow Bold" charset="0"/>
              </a:rPr>
              <a:t>STRENGHTS</a:t>
            </a:r>
            <a:r>
              <a:rPr lang="zh-CN" altLang="en-US" sz="1600" b="1" dirty="0">
                <a:latin typeface="微软雅黑" panose="020B0503020204020204" pitchFamily="34" charset="-122"/>
                <a:ea typeface="微软雅黑" panose="020B0503020204020204" pitchFamily="34" charset="-122"/>
              </a:rPr>
              <a:t>（优势）</a:t>
            </a:r>
            <a:endParaRPr lang="en-GB" altLang="zh-TW" sz="1600" b="1" dirty="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ü"/>
            </a:pPr>
            <a:r>
              <a:rPr lang="zh-CN" altLang="zh-CN" sz="1400" dirty="0" smtClean="0">
                <a:latin typeface="微软雅黑" panose="020B0503020204020204" pitchFamily="34" charset="-122"/>
                <a:ea typeface="微软雅黑" panose="020B0503020204020204" pitchFamily="34" charset="-122"/>
              </a:rPr>
              <a:t>肿瘤</a:t>
            </a:r>
            <a:r>
              <a:rPr lang="zh-CN" altLang="zh-CN" sz="1400" dirty="0">
                <a:latin typeface="微软雅黑" panose="020B0503020204020204" pitchFamily="34" charset="-122"/>
                <a:ea typeface="微软雅黑" panose="020B0503020204020204" pitchFamily="34" charset="-122"/>
              </a:rPr>
              <a:t>诊断设备和放疗设备最全最先进</a:t>
            </a:r>
          </a:p>
          <a:p>
            <a:pPr marL="285750" indent="-285750">
              <a:lnSpc>
                <a:spcPct val="150000"/>
              </a:lnSpc>
              <a:buFont typeface="Wingdings" panose="05000000000000000000" pitchFamily="2" charset="2"/>
              <a:buChar char="ü"/>
            </a:pPr>
            <a:r>
              <a:rPr lang="zh-CN" altLang="zh-CN" sz="1400" dirty="0" smtClean="0">
                <a:latin typeface="微软雅黑" panose="020B0503020204020204" pitchFamily="34" charset="-122"/>
                <a:ea typeface="微软雅黑" panose="020B0503020204020204" pitchFamily="34" charset="-122"/>
              </a:rPr>
              <a:t>专业</a:t>
            </a:r>
            <a:r>
              <a:rPr lang="zh-CN" altLang="zh-CN" sz="1400" dirty="0">
                <a:latin typeface="微软雅黑" panose="020B0503020204020204" pitchFamily="34" charset="-122"/>
                <a:ea typeface="微软雅黑" panose="020B0503020204020204" pitchFamily="34" charset="-122"/>
              </a:rPr>
              <a:t>的市场推广团队</a:t>
            </a:r>
          </a:p>
          <a:p>
            <a:pPr marL="285750" indent="-285750">
              <a:lnSpc>
                <a:spcPct val="150000"/>
              </a:lnSpc>
              <a:buFont typeface="Wingdings" panose="05000000000000000000" pitchFamily="2" charset="2"/>
              <a:buChar char="ü"/>
            </a:pPr>
            <a:r>
              <a:rPr lang="zh-CN" altLang="zh-CN" sz="1400" dirty="0" smtClean="0">
                <a:latin typeface="微软雅黑" panose="020B0503020204020204" pitchFamily="34" charset="-122"/>
                <a:ea typeface="微软雅黑" panose="020B0503020204020204" pitchFamily="34" charset="-122"/>
              </a:rPr>
              <a:t>后市</a:t>
            </a:r>
            <a:r>
              <a:rPr lang="zh-CN" altLang="zh-CN" sz="1400" dirty="0">
                <a:latin typeface="微软雅黑" panose="020B0503020204020204" pitchFamily="34" charset="-122"/>
                <a:ea typeface="微软雅黑" panose="020B0503020204020204" pitchFamily="34" charset="-122"/>
              </a:rPr>
              <a:t>场强有力的支持</a:t>
            </a:r>
          </a:p>
        </p:txBody>
      </p:sp>
      <p:sp>
        <p:nvSpPr>
          <p:cNvPr id="21" name="TextBox 21"/>
          <p:cNvSpPr txBox="1"/>
          <p:nvPr/>
        </p:nvSpPr>
        <p:spPr>
          <a:xfrm>
            <a:off x="7571724" y="4043325"/>
            <a:ext cx="3666652" cy="1431161"/>
          </a:xfrm>
          <a:prstGeom prst="rect">
            <a:avLst/>
          </a:prstGeom>
          <a:noFill/>
          <a:ln w="3175">
            <a:noFill/>
          </a:ln>
        </p:spPr>
        <p:txBody>
          <a:bodyPr wrap="square" rtlCol="0">
            <a:spAutoFit/>
          </a:bodyPr>
          <a:lstStyle/>
          <a:p>
            <a:pPr>
              <a:lnSpc>
                <a:spcPct val="150000"/>
              </a:lnSpc>
            </a:pPr>
            <a:r>
              <a:rPr lang="en-GB" altLang="zh-TW" sz="1600" b="1" dirty="0">
                <a:latin typeface="Arial Narrow Bold" charset="0"/>
              </a:rPr>
              <a:t>OPPORTUNITIES</a:t>
            </a:r>
            <a:r>
              <a:rPr lang="zh-CN" altLang="en-US" sz="1600" b="1" dirty="0">
                <a:latin typeface="微软雅黑" panose="020B0503020204020204" pitchFamily="34" charset="-122"/>
                <a:ea typeface="微软雅黑" panose="020B0503020204020204" pitchFamily="34" charset="-122"/>
              </a:rPr>
              <a:t>（机会）</a:t>
            </a:r>
            <a:endParaRPr lang="en-GB" altLang="zh-TW" sz="1600" b="1" dirty="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ü"/>
            </a:pPr>
            <a:r>
              <a:rPr lang="zh-CN" altLang="zh-CN" sz="1400" dirty="0">
                <a:latin typeface="微软雅黑" panose="020B0503020204020204" pitchFamily="34" charset="-122"/>
                <a:ea typeface="微软雅黑" panose="020B0503020204020204" pitchFamily="34" charset="-122"/>
              </a:rPr>
              <a:t>利用设备优势，进行强大</a:t>
            </a:r>
            <a:r>
              <a:rPr lang="zh-CN" altLang="zh-CN" sz="1400" dirty="0" smtClean="0">
                <a:latin typeface="微软雅黑" panose="020B0503020204020204" pitchFamily="34" charset="-122"/>
                <a:ea typeface="微软雅黑" panose="020B0503020204020204" pitchFamily="34" charset="-122"/>
              </a:rPr>
              <a:t>的宣传攻势</a:t>
            </a:r>
            <a:endParaRPr lang="en-US" altLang="zh-CN" sz="1400" dirty="0" smtClean="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ü"/>
            </a:pPr>
            <a:r>
              <a:rPr lang="zh-CN" altLang="zh-CN" sz="1400" dirty="0">
                <a:latin typeface="微软雅黑" panose="020B0503020204020204" pitchFamily="34" charset="-122"/>
                <a:ea typeface="微软雅黑" panose="020B0503020204020204" pitchFamily="34" charset="-122"/>
              </a:rPr>
              <a:t>后市场强大的专家网络资源</a:t>
            </a:r>
          </a:p>
          <a:p>
            <a:pPr marL="285750" indent="-285750">
              <a:lnSpc>
                <a:spcPct val="150000"/>
              </a:lnSpc>
              <a:buFont typeface="Wingdings" panose="05000000000000000000" pitchFamily="2" charset="2"/>
              <a:buChar char="ü"/>
            </a:pPr>
            <a:r>
              <a:rPr lang="zh-CN" altLang="zh-CN" sz="1400" dirty="0">
                <a:latin typeface="微软雅黑" panose="020B0503020204020204" pitchFamily="34" charset="-122"/>
                <a:ea typeface="微软雅黑" panose="020B0503020204020204" pitchFamily="34" charset="-122"/>
              </a:rPr>
              <a:t>提高市场推广意识</a:t>
            </a:r>
          </a:p>
        </p:txBody>
      </p:sp>
      <p:sp>
        <p:nvSpPr>
          <p:cNvPr id="22" name="TextBox 22"/>
          <p:cNvSpPr txBox="1"/>
          <p:nvPr/>
        </p:nvSpPr>
        <p:spPr>
          <a:xfrm>
            <a:off x="1120729" y="4043325"/>
            <a:ext cx="3251896" cy="1431161"/>
          </a:xfrm>
          <a:prstGeom prst="rect">
            <a:avLst/>
          </a:prstGeom>
          <a:noFill/>
          <a:ln w="3175">
            <a:noFill/>
          </a:ln>
        </p:spPr>
        <p:txBody>
          <a:bodyPr wrap="square" rtlCol="0">
            <a:spAutoFit/>
          </a:bodyPr>
          <a:lstStyle/>
          <a:p>
            <a:pPr>
              <a:lnSpc>
                <a:spcPct val="150000"/>
              </a:lnSpc>
            </a:pPr>
            <a:r>
              <a:rPr lang="en-GB" altLang="zh-TW" sz="1600" b="1" dirty="0">
                <a:latin typeface="Arial Narrow Bold" charset="0"/>
              </a:rPr>
              <a:t>THREATS</a:t>
            </a:r>
            <a:r>
              <a:rPr lang="zh-CN" altLang="en-US" sz="1600" b="1" dirty="0">
                <a:latin typeface="微软雅黑" panose="020B0503020204020204" pitchFamily="34" charset="-122"/>
                <a:ea typeface="微软雅黑" panose="020B0503020204020204" pitchFamily="34" charset="-122"/>
              </a:rPr>
              <a:t>（威胁）</a:t>
            </a:r>
            <a:endParaRPr lang="en-GB" altLang="zh-TW" sz="1600" b="1" dirty="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ü"/>
            </a:pPr>
            <a:r>
              <a:rPr lang="en-US" altLang="zh-CN" sz="1400" dirty="0" smtClean="0">
                <a:latin typeface="微软雅黑" panose="020B0503020204020204" pitchFamily="34" charset="-122"/>
                <a:ea typeface="微软雅黑" panose="020B0503020204020204" pitchFamily="34" charset="-122"/>
              </a:rPr>
              <a:t>PET/</a:t>
            </a:r>
            <a:r>
              <a:rPr lang="zh-CN" altLang="zh-CN" sz="1400" dirty="0" smtClean="0">
                <a:latin typeface="微软雅黑" panose="020B0503020204020204" pitchFamily="34" charset="-122"/>
                <a:ea typeface="微软雅黑" panose="020B0503020204020204" pitchFamily="34" charset="-122"/>
              </a:rPr>
              <a:t>伽</a:t>
            </a:r>
            <a:r>
              <a:rPr lang="zh-CN" altLang="zh-CN" sz="1400" dirty="0">
                <a:latin typeface="微软雅黑" panose="020B0503020204020204" pitchFamily="34" charset="-122"/>
                <a:ea typeface="微软雅黑" panose="020B0503020204020204" pitchFamily="34" charset="-122"/>
              </a:rPr>
              <a:t>玛刀医保范围</a:t>
            </a:r>
            <a:r>
              <a:rPr lang="zh-CN" altLang="zh-CN" sz="1400" dirty="0" smtClean="0">
                <a:latin typeface="微软雅黑" panose="020B0503020204020204" pitchFamily="34" charset="-122"/>
                <a:ea typeface="微软雅黑" panose="020B0503020204020204" pitchFamily="34" charset="-122"/>
              </a:rPr>
              <a:t>有限</a:t>
            </a:r>
            <a:endParaRPr lang="en-US" altLang="zh-CN" sz="1400" dirty="0" smtClean="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ü"/>
            </a:pPr>
            <a:r>
              <a:rPr lang="zh-CN" altLang="zh-CN" sz="1400" dirty="0">
                <a:latin typeface="微软雅黑" panose="020B0503020204020204" pitchFamily="34" charset="-122"/>
                <a:ea typeface="微软雅黑" panose="020B0503020204020204" pitchFamily="34" charset="-122"/>
              </a:rPr>
              <a:t>技术力量、专家人员能否及时到岗</a:t>
            </a:r>
          </a:p>
          <a:p>
            <a:pPr marL="285750" indent="-285750">
              <a:lnSpc>
                <a:spcPct val="150000"/>
              </a:lnSpc>
              <a:buFont typeface="Wingdings" panose="05000000000000000000" pitchFamily="2" charset="2"/>
              <a:buChar char="ü"/>
            </a:pPr>
            <a:r>
              <a:rPr lang="zh-CN" altLang="zh-CN" sz="1400" dirty="0" smtClean="0">
                <a:latin typeface="微软雅黑" panose="020B0503020204020204" pitchFamily="34" charset="-122"/>
                <a:ea typeface="微软雅黑" panose="020B0503020204020204" pitchFamily="34" charset="-122"/>
              </a:rPr>
              <a:t>缺乏市场</a:t>
            </a:r>
            <a:r>
              <a:rPr lang="zh-CN" altLang="zh-CN" sz="1400" dirty="0">
                <a:latin typeface="微软雅黑" panose="020B0503020204020204" pitchFamily="34" charset="-122"/>
                <a:ea typeface="微软雅黑" panose="020B0503020204020204" pitchFamily="34" charset="-122"/>
              </a:rPr>
              <a:t>竞争意识</a:t>
            </a:r>
          </a:p>
        </p:txBody>
      </p:sp>
      <p:sp>
        <p:nvSpPr>
          <p:cNvPr id="23" name="TextBox 20"/>
          <p:cNvSpPr txBox="1"/>
          <p:nvPr/>
        </p:nvSpPr>
        <p:spPr>
          <a:xfrm>
            <a:off x="7571724" y="2138513"/>
            <a:ext cx="3666652" cy="1431161"/>
          </a:xfrm>
          <a:prstGeom prst="rect">
            <a:avLst/>
          </a:prstGeom>
          <a:noFill/>
          <a:ln w="3175">
            <a:noFill/>
          </a:ln>
        </p:spPr>
        <p:txBody>
          <a:bodyPr wrap="square" rtlCol="0">
            <a:spAutoFit/>
          </a:bodyPr>
          <a:lstStyle/>
          <a:p>
            <a:pPr>
              <a:lnSpc>
                <a:spcPct val="150000"/>
              </a:lnSpc>
            </a:pPr>
            <a:r>
              <a:rPr lang="en-GB" altLang="zh-TW" sz="1600" b="1" dirty="0">
                <a:latin typeface="Arial Narrow Bold" panose="020B0706020202030204" pitchFamily="34" charset="0"/>
                <a:ea typeface="微软雅黑" panose="020B0503020204020204" pitchFamily="34" charset="-122"/>
              </a:rPr>
              <a:t>WEAKNESSES</a:t>
            </a:r>
            <a:r>
              <a:rPr lang="zh-CN" altLang="en-US" sz="1600" b="1" dirty="0">
                <a:latin typeface="微软雅黑" panose="020B0503020204020204" pitchFamily="34" charset="-122"/>
                <a:ea typeface="微软雅黑" panose="020B0503020204020204" pitchFamily="34" charset="-122"/>
              </a:rPr>
              <a:t>（劣势）</a:t>
            </a:r>
            <a:endParaRPr lang="en-GB" altLang="zh-TW" sz="1600" b="1" dirty="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ü"/>
            </a:pPr>
            <a:r>
              <a:rPr lang="zh-CN" altLang="zh-CN" sz="1400" dirty="0">
                <a:latin typeface="微软雅黑" panose="020B0503020204020204" pitchFamily="34" charset="-122"/>
                <a:ea typeface="微软雅黑" panose="020B0503020204020204" pitchFamily="34" charset="-122"/>
              </a:rPr>
              <a:t>医院整体口碑</a:t>
            </a:r>
            <a:r>
              <a:rPr lang="zh-CN" altLang="zh-CN" sz="1400" dirty="0" smtClean="0">
                <a:latin typeface="微软雅黑" panose="020B0503020204020204" pitchFamily="34" charset="-122"/>
                <a:ea typeface="微软雅黑" panose="020B0503020204020204" pitchFamily="34" charset="-122"/>
              </a:rPr>
              <a:t>欠佳</a:t>
            </a:r>
            <a:endParaRPr lang="en-US" altLang="zh-CN" sz="1400" dirty="0" smtClean="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ü"/>
            </a:pPr>
            <a:r>
              <a:rPr lang="zh-CN" altLang="zh-CN" sz="1400" dirty="0">
                <a:latin typeface="微软雅黑" panose="020B0503020204020204" pitchFamily="34" charset="-122"/>
                <a:ea typeface="微软雅黑" panose="020B0503020204020204" pitchFamily="34" charset="-122"/>
              </a:rPr>
              <a:t>医院门诊量不大，处于非闹市区</a:t>
            </a:r>
          </a:p>
          <a:p>
            <a:pPr marL="285750" indent="-285750">
              <a:lnSpc>
                <a:spcPct val="150000"/>
              </a:lnSpc>
              <a:buFont typeface="Wingdings" panose="05000000000000000000" pitchFamily="2" charset="2"/>
              <a:buChar char="ü"/>
            </a:pPr>
            <a:r>
              <a:rPr lang="zh-CN" altLang="zh-CN" sz="1400" dirty="0">
                <a:latin typeface="微软雅黑" panose="020B0503020204020204" pitchFamily="34" charset="-122"/>
                <a:ea typeface="微软雅黑" panose="020B0503020204020204" pitchFamily="34" charset="-122"/>
              </a:rPr>
              <a:t>医院风气不好，医生收红包</a:t>
            </a:r>
            <a:endParaRPr lang="zh-CN" altLang="en-US" sz="1400" dirty="0">
              <a:latin typeface="微软雅黑" panose="020B0503020204020204" pitchFamily="34" charset="-122"/>
              <a:ea typeface="微软雅黑" panose="020B0503020204020204" pitchFamily="34" charset="-122"/>
            </a:endParaRPr>
          </a:p>
        </p:txBody>
      </p:sp>
      <p:sp>
        <p:nvSpPr>
          <p:cNvPr id="24" name="矩形 23"/>
          <p:cNvSpPr/>
          <p:nvPr/>
        </p:nvSpPr>
        <p:spPr>
          <a:xfrm>
            <a:off x="4463612" y="1680633"/>
            <a:ext cx="2663614" cy="461665"/>
          </a:xfrm>
          <a:prstGeom prst="rect">
            <a:avLst/>
          </a:prstGeom>
        </p:spPr>
        <p:txBody>
          <a:bodyPr wrap="none">
            <a:spAutoFit/>
          </a:bodyPr>
          <a:lstStyle/>
          <a:p>
            <a:pPr>
              <a:lnSpc>
                <a:spcPct val="150000"/>
              </a:lnSpc>
            </a:pPr>
            <a:r>
              <a:rPr lang="zh-CN" altLang="en-US" sz="1600" b="1" dirty="0" smtClean="0">
                <a:latin typeface="微软雅黑" panose="020B0503020204020204" pitchFamily="34" charset="-122"/>
                <a:ea typeface="微软雅黑" panose="020B0503020204020204" pitchFamily="34" charset="-122"/>
              </a:rPr>
              <a:t>医院综合竞争力</a:t>
            </a:r>
            <a:r>
              <a:rPr lang="en-US" altLang="zh-CN" sz="1600" b="1" dirty="0" smtClean="0">
                <a:latin typeface="微软雅黑" panose="020B0503020204020204" pitchFamily="34" charset="-122"/>
                <a:ea typeface="微软雅黑" panose="020B0503020204020204" pitchFamily="34" charset="-122"/>
              </a:rPr>
              <a:t>SWOT</a:t>
            </a:r>
            <a:r>
              <a:rPr lang="zh-CN" altLang="en-US" sz="1600" b="1" dirty="0" smtClean="0">
                <a:latin typeface="微软雅黑" panose="020B0503020204020204" pitchFamily="34" charset="-122"/>
                <a:ea typeface="微软雅黑" panose="020B0503020204020204" pitchFamily="34" charset="-122"/>
              </a:rPr>
              <a:t>分析</a:t>
            </a:r>
            <a:endParaRPr lang="zh-CN" altLang="en-US" sz="1600" b="1" dirty="0">
              <a:latin typeface="微软雅黑" panose="020B0503020204020204" pitchFamily="34" charset="-122"/>
              <a:ea typeface="微软雅黑" panose="020B0503020204020204" pitchFamily="34" charset="-122"/>
            </a:endParaRPr>
          </a:p>
        </p:txBody>
      </p:sp>
      <p:sp>
        <p:nvSpPr>
          <p:cNvPr id="25" name="矩形 24"/>
          <p:cNvSpPr/>
          <p:nvPr/>
        </p:nvSpPr>
        <p:spPr>
          <a:xfrm>
            <a:off x="4350116" y="5561621"/>
            <a:ext cx="3084499" cy="646331"/>
          </a:xfrm>
          <a:prstGeom prst="rect">
            <a:avLst/>
          </a:prstGeom>
        </p:spPr>
        <p:txBody>
          <a:bodyPr wrap="none">
            <a:spAutoFit/>
          </a:bodyPr>
          <a:lstStyle/>
          <a:p>
            <a:pPr>
              <a:lnSpc>
                <a:spcPct val="150000"/>
              </a:lnSpc>
            </a:pPr>
            <a:r>
              <a:rPr lang="zh-CN" altLang="en-US" dirty="0" smtClean="0">
                <a:latin typeface="微软雅黑" pitchFamily="34" charset="-122"/>
                <a:ea typeface="微软雅黑" pitchFamily="34" charset="-122"/>
              </a:rPr>
              <a:t>医院选择</a:t>
            </a:r>
            <a:r>
              <a:rPr lang="en-US" altLang="zh-CN" sz="2400" b="1" dirty="0" smtClean="0">
                <a:solidFill>
                  <a:srgbClr val="C00000"/>
                </a:solidFill>
                <a:latin typeface="微软雅黑" pitchFamily="34" charset="-122"/>
                <a:ea typeface="微软雅黑" pitchFamily="34" charset="-122"/>
              </a:rPr>
              <a:t>SO</a:t>
            </a:r>
            <a:r>
              <a:rPr lang="zh-CN" altLang="en-US" sz="2400" b="1" dirty="0" smtClean="0">
                <a:solidFill>
                  <a:srgbClr val="C00000"/>
                </a:solidFill>
                <a:latin typeface="微软雅黑" pitchFamily="34" charset="-122"/>
                <a:ea typeface="微软雅黑" pitchFamily="34" charset="-122"/>
              </a:rPr>
              <a:t>战略</a:t>
            </a:r>
            <a:r>
              <a:rPr lang="zh-CN" altLang="en-US" dirty="0" smtClean="0">
                <a:latin typeface="微软雅黑" pitchFamily="34" charset="-122"/>
                <a:ea typeface="微软雅黑" pitchFamily="34" charset="-122"/>
              </a:rPr>
              <a:t>进行发展</a:t>
            </a:r>
            <a:endParaRPr lang="zh-CN" altLang="en-US" dirty="0"/>
          </a:p>
        </p:txBody>
      </p:sp>
      <p:sp>
        <p:nvSpPr>
          <p:cNvPr id="26" name="矩形 25"/>
          <p:cNvSpPr/>
          <p:nvPr/>
        </p:nvSpPr>
        <p:spPr>
          <a:xfrm>
            <a:off x="10033536" y="616370"/>
            <a:ext cx="1459054" cy="458908"/>
          </a:xfrm>
          <a:prstGeom prst="rect">
            <a:avLst/>
          </a:prstGeom>
        </p:spPr>
        <p:txBody>
          <a:bodyPr wrap="none">
            <a:spAutoFit/>
          </a:bodyPr>
          <a:lstStyle/>
          <a:p>
            <a:pPr>
              <a:lnSpc>
                <a:spcPct val="150000"/>
              </a:lnSpc>
            </a:pPr>
            <a:r>
              <a:rPr lang="en-US" altLang="zh-CN" b="1" dirty="0" smtClean="0">
                <a:latin typeface="微软雅黑" panose="020B0503020204020204" pitchFamily="34" charset="-122"/>
                <a:ea typeface="微软雅黑" panose="020B0503020204020204" pitchFamily="34" charset="-122"/>
              </a:rPr>
              <a:t>1.3</a:t>
            </a:r>
            <a:r>
              <a:rPr lang="zh-CN" altLang="en-US" b="1" dirty="0" smtClean="0">
                <a:latin typeface="微软雅黑" panose="020B0503020204020204" pitchFamily="34" charset="-122"/>
                <a:ea typeface="微软雅黑" panose="020B0503020204020204" pitchFamily="34" charset="-122"/>
              </a:rPr>
              <a:t>品牌建设</a:t>
            </a:r>
            <a:endParaRPr lang="zh-CN" altLang="en-US" sz="1600" b="1" dirty="0">
              <a:latin typeface="微软雅黑" panose="020B0503020204020204" pitchFamily="34" charset="-122"/>
              <a:ea typeface="微软雅黑" panose="020B0503020204020204" pitchFamily="34" charset="-122"/>
            </a:endParaRPr>
          </a:p>
        </p:txBody>
      </p:sp>
      <p:grpSp>
        <p:nvGrpSpPr>
          <p:cNvPr id="28" name="组合 27"/>
          <p:cNvGrpSpPr/>
          <p:nvPr/>
        </p:nvGrpSpPr>
        <p:grpSpPr>
          <a:xfrm>
            <a:off x="536649" y="249523"/>
            <a:ext cx="1232203" cy="1028988"/>
            <a:chOff x="458097" y="883701"/>
            <a:chExt cx="1712258" cy="1429872"/>
          </a:xfrm>
        </p:grpSpPr>
        <p:sp>
          <p:nvSpPr>
            <p:cNvPr id="29" name="矩形 3"/>
            <p:cNvSpPr/>
            <p:nvPr/>
          </p:nvSpPr>
          <p:spPr>
            <a:xfrm>
              <a:off x="521745" y="883701"/>
              <a:ext cx="1648610" cy="1429872"/>
            </a:xfrm>
            <a:custGeom>
              <a:avLst/>
              <a:gdLst>
                <a:gd name="connsiteX0" fmla="*/ 0 w 1358153"/>
                <a:gd name="connsiteY0" fmla="*/ 0 h 833718"/>
                <a:gd name="connsiteX1" fmla="*/ 1358153 w 1358153"/>
                <a:gd name="connsiteY1" fmla="*/ 0 h 833718"/>
                <a:gd name="connsiteX2" fmla="*/ 1358153 w 1358153"/>
                <a:gd name="connsiteY2" fmla="*/ 833718 h 833718"/>
                <a:gd name="connsiteX3" fmla="*/ 0 w 1358153"/>
                <a:gd name="connsiteY3" fmla="*/ 833718 h 833718"/>
                <a:gd name="connsiteX4" fmla="*/ 0 w 1358153"/>
                <a:gd name="connsiteY4" fmla="*/ 0 h 833718"/>
                <a:gd name="connsiteX0" fmla="*/ 0 w 1371600"/>
                <a:gd name="connsiteY0" fmla="*/ 161365 h 995083"/>
                <a:gd name="connsiteX1" fmla="*/ 1371600 w 1371600"/>
                <a:gd name="connsiteY1" fmla="*/ 0 h 995083"/>
                <a:gd name="connsiteX2" fmla="*/ 1358153 w 1371600"/>
                <a:gd name="connsiteY2" fmla="*/ 995083 h 995083"/>
                <a:gd name="connsiteX3" fmla="*/ 0 w 1371600"/>
                <a:gd name="connsiteY3" fmla="*/ 995083 h 995083"/>
                <a:gd name="connsiteX4" fmla="*/ 0 w 1371600"/>
                <a:gd name="connsiteY4" fmla="*/ 161365 h 995083"/>
                <a:gd name="connsiteX0" fmla="*/ 0 w 1371600"/>
                <a:gd name="connsiteY0" fmla="*/ 161365 h 995083"/>
                <a:gd name="connsiteX1" fmla="*/ 1371600 w 1371600"/>
                <a:gd name="connsiteY1" fmla="*/ 0 h 995083"/>
                <a:gd name="connsiteX2" fmla="*/ 1358153 w 1371600"/>
                <a:gd name="connsiteY2" fmla="*/ 995083 h 995083"/>
                <a:gd name="connsiteX3" fmla="*/ 107576 w 1371600"/>
                <a:gd name="connsiteY3" fmla="*/ 900954 h 995083"/>
                <a:gd name="connsiteX4" fmla="*/ 0 w 1371600"/>
                <a:gd name="connsiteY4" fmla="*/ 161365 h 995083"/>
                <a:gd name="connsiteX0" fmla="*/ 0 w 1465730"/>
                <a:gd name="connsiteY0" fmla="*/ 26894 h 995083"/>
                <a:gd name="connsiteX1" fmla="*/ 1465730 w 1465730"/>
                <a:gd name="connsiteY1" fmla="*/ 0 h 995083"/>
                <a:gd name="connsiteX2" fmla="*/ 1452283 w 1465730"/>
                <a:gd name="connsiteY2" fmla="*/ 995083 h 995083"/>
                <a:gd name="connsiteX3" fmla="*/ 201706 w 1465730"/>
                <a:gd name="connsiteY3" fmla="*/ 900954 h 995083"/>
                <a:gd name="connsiteX4" fmla="*/ 0 w 1465730"/>
                <a:gd name="connsiteY4" fmla="*/ 26894 h 995083"/>
                <a:gd name="connsiteX0" fmla="*/ 0 w 1479177"/>
                <a:gd name="connsiteY0" fmla="*/ 26894 h 1304366"/>
                <a:gd name="connsiteX1" fmla="*/ 1465730 w 1479177"/>
                <a:gd name="connsiteY1" fmla="*/ 0 h 1304366"/>
                <a:gd name="connsiteX2" fmla="*/ 1479177 w 1479177"/>
                <a:gd name="connsiteY2" fmla="*/ 1304366 h 1304366"/>
                <a:gd name="connsiteX3" fmla="*/ 201706 w 1479177"/>
                <a:gd name="connsiteY3" fmla="*/ 900954 h 1304366"/>
                <a:gd name="connsiteX4" fmla="*/ 0 w 1479177"/>
                <a:gd name="connsiteY4" fmla="*/ 26894 h 1304366"/>
                <a:gd name="connsiteX0" fmla="*/ 118334 w 1597511"/>
                <a:gd name="connsiteY0" fmla="*/ 26894 h 1304366"/>
                <a:gd name="connsiteX1" fmla="*/ 1584064 w 1597511"/>
                <a:gd name="connsiteY1" fmla="*/ 0 h 1304366"/>
                <a:gd name="connsiteX2" fmla="*/ 1597511 w 1597511"/>
                <a:gd name="connsiteY2" fmla="*/ 1304366 h 1304366"/>
                <a:gd name="connsiteX3" fmla="*/ 0 w 1597511"/>
                <a:gd name="connsiteY3" fmla="*/ 1038114 h 1304366"/>
                <a:gd name="connsiteX4" fmla="*/ 118334 w 1597511"/>
                <a:gd name="connsiteY4" fmla="*/ 26894 h 1304366"/>
                <a:gd name="connsiteX0" fmla="*/ 118334 w 1673711"/>
                <a:gd name="connsiteY0" fmla="*/ 26894 h 1151966"/>
                <a:gd name="connsiteX1" fmla="*/ 1584064 w 1673711"/>
                <a:gd name="connsiteY1" fmla="*/ 0 h 1151966"/>
                <a:gd name="connsiteX2" fmla="*/ 1673711 w 1673711"/>
                <a:gd name="connsiteY2" fmla="*/ 1151966 h 1151966"/>
                <a:gd name="connsiteX3" fmla="*/ 0 w 1673711"/>
                <a:gd name="connsiteY3" fmla="*/ 1038114 h 1151966"/>
                <a:gd name="connsiteX4" fmla="*/ 118334 w 1673711"/>
                <a:gd name="connsiteY4" fmla="*/ 26894 h 1151966"/>
                <a:gd name="connsiteX0" fmla="*/ 0 w 1723017"/>
                <a:gd name="connsiteY0" fmla="*/ 0 h 1307952"/>
                <a:gd name="connsiteX1" fmla="*/ 1633370 w 1723017"/>
                <a:gd name="connsiteY1" fmla="*/ 155986 h 1307952"/>
                <a:gd name="connsiteX2" fmla="*/ 1723017 w 1723017"/>
                <a:gd name="connsiteY2" fmla="*/ 1307952 h 1307952"/>
                <a:gd name="connsiteX3" fmla="*/ 49306 w 1723017"/>
                <a:gd name="connsiteY3" fmla="*/ 1194100 h 1307952"/>
                <a:gd name="connsiteX4" fmla="*/ 0 w 1723017"/>
                <a:gd name="connsiteY4" fmla="*/ 0 h 1307952"/>
                <a:gd name="connsiteX0" fmla="*/ 0 w 1633370"/>
                <a:gd name="connsiteY0" fmla="*/ 0 h 1429872"/>
                <a:gd name="connsiteX1" fmla="*/ 1633370 w 1633370"/>
                <a:gd name="connsiteY1" fmla="*/ 155986 h 1429872"/>
                <a:gd name="connsiteX2" fmla="*/ 1387737 w 1633370"/>
                <a:gd name="connsiteY2" fmla="*/ 1429872 h 1429872"/>
                <a:gd name="connsiteX3" fmla="*/ 49306 w 1633370"/>
                <a:gd name="connsiteY3" fmla="*/ 1194100 h 1429872"/>
                <a:gd name="connsiteX4" fmla="*/ 0 w 1633370"/>
                <a:gd name="connsiteY4" fmla="*/ 0 h 1429872"/>
                <a:gd name="connsiteX0" fmla="*/ 0 w 1633370"/>
                <a:gd name="connsiteY0" fmla="*/ 0 h 1429872"/>
                <a:gd name="connsiteX1" fmla="*/ 1633370 w 1633370"/>
                <a:gd name="connsiteY1" fmla="*/ 155986 h 1429872"/>
                <a:gd name="connsiteX2" fmla="*/ 1387737 w 1633370"/>
                <a:gd name="connsiteY2" fmla="*/ 1429872 h 1429872"/>
                <a:gd name="connsiteX3" fmla="*/ 186466 w 1633370"/>
                <a:gd name="connsiteY3" fmla="*/ 1392220 h 1429872"/>
                <a:gd name="connsiteX4" fmla="*/ 0 w 1633370"/>
                <a:gd name="connsiteY4" fmla="*/ 0 h 1429872"/>
                <a:gd name="connsiteX0" fmla="*/ 0 w 1648610"/>
                <a:gd name="connsiteY0" fmla="*/ 0 h 1429872"/>
                <a:gd name="connsiteX1" fmla="*/ 1648610 w 1648610"/>
                <a:gd name="connsiteY1" fmla="*/ 293146 h 1429872"/>
                <a:gd name="connsiteX2" fmla="*/ 1387737 w 1648610"/>
                <a:gd name="connsiteY2" fmla="*/ 1429872 h 1429872"/>
                <a:gd name="connsiteX3" fmla="*/ 186466 w 1648610"/>
                <a:gd name="connsiteY3" fmla="*/ 1392220 h 1429872"/>
                <a:gd name="connsiteX4" fmla="*/ 0 w 1648610"/>
                <a:gd name="connsiteY4" fmla="*/ 0 h 1429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8610" h="1429872">
                  <a:moveTo>
                    <a:pt x="0" y="0"/>
                  </a:moveTo>
                  <a:lnTo>
                    <a:pt x="1648610" y="293146"/>
                  </a:lnTo>
                  <a:lnTo>
                    <a:pt x="1387737" y="1429872"/>
                  </a:lnTo>
                  <a:lnTo>
                    <a:pt x="186466" y="1392220"/>
                  </a:lnTo>
                  <a:lnTo>
                    <a:pt x="0" y="0"/>
                  </a:lnTo>
                  <a:close/>
                </a:path>
              </a:pathLst>
            </a:custGeom>
            <a:solidFill>
              <a:schemeClr val="bg1">
                <a:lumMod val="75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4"/>
            <p:cNvSpPr/>
            <p:nvPr/>
          </p:nvSpPr>
          <p:spPr>
            <a:xfrm rot="21062862">
              <a:off x="458097" y="1099060"/>
              <a:ext cx="1590339" cy="1067697"/>
            </a:xfrm>
            <a:custGeom>
              <a:avLst/>
              <a:gdLst>
                <a:gd name="connsiteX0" fmla="*/ 0 w 1761565"/>
                <a:gd name="connsiteY0" fmla="*/ 0 h 1183341"/>
                <a:gd name="connsiteX1" fmla="*/ 1761565 w 1761565"/>
                <a:gd name="connsiteY1" fmla="*/ 0 h 1183341"/>
                <a:gd name="connsiteX2" fmla="*/ 1761565 w 1761565"/>
                <a:gd name="connsiteY2" fmla="*/ 1183341 h 1183341"/>
                <a:gd name="connsiteX3" fmla="*/ 0 w 1761565"/>
                <a:gd name="connsiteY3" fmla="*/ 1183341 h 1183341"/>
                <a:gd name="connsiteX4" fmla="*/ 0 w 1761565"/>
                <a:gd name="connsiteY4" fmla="*/ 0 h 1183341"/>
                <a:gd name="connsiteX0" fmla="*/ 201706 w 1761565"/>
                <a:gd name="connsiteY0" fmla="*/ 0 h 1479177"/>
                <a:gd name="connsiteX1" fmla="*/ 1761565 w 1761565"/>
                <a:gd name="connsiteY1" fmla="*/ 295836 h 1479177"/>
                <a:gd name="connsiteX2" fmla="*/ 1761565 w 1761565"/>
                <a:gd name="connsiteY2" fmla="*/ 1479177 h 1479177"/>
                <a:gd name="connsiteX3" fmla="*/ 0 w 1761565"/>
                <a:gd name="connsiteY3" fmla="*/ 1479177 h 1479177"/>
                <a:gd name="connsiteX4" fmla="*/ 201706 w 1761565"/>
                <a:gd name="connsiteY4" fmla="*/ 0 h 1479177"/>
                <a:gd name="connsiteX0" fmla="*/ 201706 w 1949824"/>
                <a:gd name="connsiteY0" fmla="*/ 0 h 1479177"/>
                <a:gd name="connsiteX1" fmla="*/ 1761565 w 1949824"/>
                <a:gd name="connsiteY1" fmla="*/ 295836 h 1479177"/>
                <a:gd name="connsiteX2" fmla="*/ 1949824 w 1949824"/>
                <a:gd name="connsiteY2" fmla="*/ 1129554 h 1479177"/>
                <a:gd name="connsiteX3" fmla="*/ 0 w 1949824"/>
                <a:gd name="connsiteY3" fmla="*/ 1479177 h 1479177"/>
                <a:gd name="connsiteX4" fmla="*/ 201706 w 1949824"/>
                <a:gd name="connsiteY4" fmla="*/ 0 h 1479177"/>
                <a:gd name="connsiteX0" fmla="*/ 64546 w 1949824"/>
                <a:gd name="connsiteY0" fmla="*/ 115644 h 1183341"/>
                <a:gd name="connsiteX1" fmla="*/ 1761565 w 1949824"/>
                <a:gd name="connsiteY1" fmla="*/ 0 h 1183341"/>
                <a:gd name="connsiteX2" fmla="*/ 1949824 w 1949824"/>
                <a:gd name="connsiteY2" fmla="*/ 833718 h 1183341"/>
                <a:gd name="connsiteX3" fmla="*/ 0 w 1949824"/>
                <a:gd name="connsiteY3" fmla="*/ 1183341 h 1183341"/>
                <a:gd name="connsiteX4" fmla="*/ 64546 w 1949824"/>
                <a:gd name="connsiteY4" fmla="*/ 115644 h 1183341"/>
                <a:gd name="connsiteX0" fmla="*/ 34066 w 1919344"/>
                <a:gd name="connsiteY0" fmla="*/ 115644 h 1000461"/>
                <a:gd name="connsiteX1" fmla="*/ 1731085 w 1919344"/>
                <a:gd name="connsiteY1" fmla="*/ 0 h 1000461"/>
                <a:gd name="connsiteX2" fmla="*/ 1919344 w 1919344"/>
                <a:gd name="connsiteY2" fmla="*/ 833718 h 1000461"/>
                <a:gd name="connsiteX3" fmla="*/ 0 w 1919344"/>
                <a:gd name="connsiteY3" fmla="*/ 1000461 h 1000461"/>
                <a:gd name="connsiteX4" fmla="*/ 34066 w 1919344"/>
                <a:gd name="connsiteY4" fmla="*/ 115644 h 1000461"/>
                <a:gd name="connsiteX0" fmla="*/ 34066 w 1827904"/>
                <a:gd name="connsiteY0" fmla="*/ 115644 h 1000461"/>
                <a:gd name="connsiteX1" fmla="*/ 1731085 w 1827904"/>
                <a:gd name="connsiteY1" fmla="*/ 0 h 1000461"/>
                <a:gd name="connsiteX2" fmla="*/ 1827904 w 1827904"/>
                <a:gd name="connsiteY2" fmla="*/ 955638 h 1000461"/>
                <a:gd name="connsiteX3" fmla="*/ 0 w 1827904"/>
                <a:gd name="connsiteY3" fmla="*/ 1000461 h 1000461"/>
                <a:gd name="connsiteX4" fmla="*/ 34066 w 1827904"/>
                <a:gd name="connsiteY4" fmla="*/ 115644 h 1000461"/>
                <a:gd name="connsiteX0" fmla="*/ 34066 w 1959685"/>
                <a:gd name="connsiteY0" fmla="*/ 115644 h 1000461"/>
                <a:gd name="connsiteX1" fmla="*/ 1959685 w 1959685"/>
                <a:gd name="connsiteY1" fmla="*/ 0 h 1000461"/>
                <a:gd name="connsiteX2" fmla="*/ 1827904 w 1959685"/>
                <a:gd name="connsiteY2" fmla="*/ 955638 h 1000461"/>
                <a:gd name="connsiteX3" fmla="*/ 0 w 1959685"/>
                <a:gd name="connsiteY3" fmla="*/ 1000461 h 1000461"/>
                <a:gd name="connsiteX4" fmla="*/ 34066 w 1959685"/>
                <a:gd name="connsiteY4" fmla="*/ 115644 h 1000461"/>
                <a:gd name="connsiteX0" fmla="*/ 0 w 1925619"/>
                <a:gd name="connsiteY0" fmla="*/ 115644 h 1183341"/>
                <a:gd name="connsiteX1" fmla="*/ 1925619 w 1925619"/>
                <a:gd name="connsiteY1" fmla="*/ 0 h 1183341"/>
                <a:gd name="connsiteX2" fmla="*/ 1793838 w 1925619"/>
                <a:gd name="connsiteY2" fmla="*/ 955638 h 1183341"/>
                <a:gd name="connsiteX3" fmla="*/ 285974 w 1925619"/>
                <a:gd name="connsiteY3" fmla="*/ 1183341 h 1183341"/>
                <a:gd name="connsiteX4" fmla="*/ 0 w 1925619"/>
                <a:gd name="connsiteY4" fmla="*/ 115644 h 1183341"/>
                <a:gd name="connsiteX0" fmla="*/ 0 w 1925619"/>
                <a:gd name="connsiteY0" fmla="*/ 115644 h 1183341"/>
                <a:gd name="connsiteX1" fmla="*/ 1925619 w 1925619"/>
                <a:gd name="connsiteY1" fmla="*/ 0 h 1183341"/>
                <a:gd name="connsiteX2" fmla="*/ 1397598 w 1925619"/>
                <a:gd name="connsiteY2" fmla="*/ 1153758 h 1183341"/>
                <a:gd name="connsiteX3" fmla="*/ 285974 w 1925619"/>
                <a:gd name="connsiteY3" fmla="*/ 1183341 h 1183341"/>
                <a:gd name="connsiteX4" fmla="*/ 0 w 1925619"/>
                <a:gd name="connsiteY4" fmla="*/ 115644 h 1183341"/>
                <a:gd name="connsiteX0" fmla="*/ 0 w 1590339"/>
                <a:gd name="connsiteY0" fmla="*/ 0 h 1067697"/>
                <a:gd name="connsiteX1" fmla="*/ 1590339 w 1590339"/>
                <a:gd name="connsiteY1" fmla="*/ 82476 h 1067697"/>
                <a:gd name="connsiteX2" fmla="*/ 1397598 w 1590339"/>
                <a:gd name="connsiteY2" fmla="*/ 1038114 h 1067697"/>
                <a:gd name="connsiteX3" fmla="*/ 285974 w 1590339"/>
                <a:gd name="connsiteY3" fmla="*/ 1067697 h 1067697"/>
                <a:gd name="connsiteX4" fmla="*/ 0 w 1590339"/>
                <a:gd name="connsiteY4" fmla="*/ 0 h 1067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0339" h="1067697">
                  <a:moveTo>
                    <a:pt x="0" y="0"/>
                  </a:moveTo>
                  <a:lnTo>
                    <a:pt x="1590339" y="82476"/>
                  </a:lnTo>
                  <a:lnTo>
                    <a:pt x="1397598" y="1038114"/>
                  </a:lnTo>
                  <a:lnTo>
                    <a:pt x="285974" y="1067697"/>
                  </a:lnTo>
                  <a:lnTo>
                    <a:pt x="0" y="0"/>
                  </a:lnTo>
                  <a:close/>
                </a:path>
              </a:pathLst>
            </a:custGeom>
            <a:solidFill>
              <a:schemeClr val="bg1">
                <a:lumMod val="8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文本框 30"/>
            <p:cNvSpPr txBox="1"/>
            <p:nvPr/>
          </p:nvSpPr>
          <p:spPr>
            <a:xfrm>
              <a:off x="910305" y="1340011"/>
              <a:ext cx="1048277" cy="812598"/>
            </a:xfrm>
            <a:prstGeom prst="rect">
              <a:avLst/>
            </a:prstGeom>
            <a:noFill/>
          </p:spPr>
          <p:txBody>
            <a:bodyPr wrap="square" rtlCol="0">
              <a:spAutoFit/>
            </a:bodyPr>
            <a:lstStyle/>
            <a:p>
              <a:r>
                <a:rPr lang="en-US" altLang="zh-CN" sz="3200" b="1" dirty="0" smtClean="0">
                  <a:solidFill>
                    <a:srgbClr val="C00000"/>
                  </a:solidFill>
                  <a:latin typeface="微软雅黑" panose="020B0503020204020204" pitchFamily="34" charset="-122"/>
                  <a:ea typeface="微软雅黑" panose="020B0503020204020204" pitchFamily="34" charset="-122"/>
                </a:rPr>
                <a:t>01</a:t>
              </a:r>
              <a:endParaRPr lang="zh-CN" altLang="en-US" sz="3200" b="1" dirty="0">
                <a:solidFill>
                  <a:srgbClr val="C00000"/>
                </a:solidFill>
                <a:latin typeface="微软雅黑" panose="020B0503020204020204" pitchFamily="34" charset="-122"/>
                <a:ea typeface="微软雅黑" panose="020B0503020204020204" pitchFamily="34" charset="-122"/>
              </a:endParaRPr>
            </a:p>
          </p:txBody>
        </p:sp>
      </p:grpSp>
      <p:sp>
        <p:nvSpPr>
          <p:cNvPr id="32" name="文本框 31"/>
          <p:cNvSpPr txBox="1"/>
          <p:nvPr/>
        </p:nvSpPr>
        <p:spPr>
          <a:xfrm>
            <a:off x="10515600" y="249523"/>
            <a:ext cx="1676400" cy="307777"/>
          </a:xfrm>
          <a:prstGeom prst="rect">
            <a:avLst/>
          </a:prstGeom>
          <a:noFill/>
        </p:spPr>
        <p:txBody>
          <a:bodyPr wrap="square" rtlCol="0">
            <a:spAutoFit/>
          </a:bodyPr>
          <a:lstStyle/>
          <a:p>
            <a:r>
              <a:rPr lang="zh-CN" altLang="en-US" sz="1400" dirty="0" smtClean="0">
                <a:latin typeface="微软雅黑" panose="020B0503020204020204" pitchFamily="34" charset="-122"/>
                <a:ea typeface="微软雅黑" panose="020B0503020204020204" pitchFamily="34" charset="-122"/>
              </a:rPr>
              <a:t>放置医院</a:t>
            </a:r>
            <a:r>
              <a:rPr lang="en-US" altLang="zh-CN" sz="1400" dirty="0" smtClean="0">
                <a:latin typeface="微软雅黑" panose="020B0503020204020204" pitchFamily="34" charset="-122"/>
                <a:ea typeface="微软雅黑" panose="020B0503020204020204" pitchFamily="34" charset="-122"/>
              </a:rPr>
              <a:t>LOGO</a:t>
            </a:r>
            <a:endParaRPr lang="zh-CN" altLang="en-US" sz="1400" dirty="0">
              <a:latin typeface="微软雅黑" panose="020B0503020204020204" pitchFamily="34" charset="-122"/>
              <a:ea typeface="微软雅黑" panose="020B0503020204020204" pitchFamily="34" charset="-122"/>
            </a:endParaRPr>
          </a:p>
        </p:txBody>
      </p:sp>
      <p:sp>
        <p:nvSpPr>
          <p:cNvPr id="33" name="矩形 32"/>
          <p:cNvSpPr/>
          <p:nvPr/>
        </p:nvSpPr>
        <p:spPr>
          <a:xfrm>
            <a:off x="1820283" y="547121"/>
            <a:ext cx="1980029" cy="499624"/>
          </a:xfrm>
          <a:prstGeom prst="rect">
            <a:avLst/>
          </a:prstGeom>
        </p:spPr>
        <p:txBody>
          <a:bodyPr wrap="none">
            <a:spAutoFit/>
          </a:bodyPr>
          <a:lstStyle/>
          <a:p>
            <a:pPr>
              <a:lnSpc>
                <a:spcPct val="150000"/>
              </a:lnSpc>
            </a:pPr>
            <a:r>
              <a:rPr lang="zh-CN" altLang="en-US" sz="2000" b="1" dirty="0" smtClean="0">
                <a:latin typeface="微软雅黑" panose="020B0503020204020204" pitchFamily="34" charset="-122"/>
                <a:ea typeface="微软雅黑" panose="020B0503020204020204" pitchFamily="34" charset="-122"/>
              </a:rPr>
              <a:t>医院战略、品牌</a:t>
            </a:r>
            <a:endParaRPr lang="zh-CN" altLang="en-US" sz="20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9446278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1"/>
          <p:cNvSpPr txBox="1"/>
          <p:nvPr/>
        </p:nvSpPr>
        <p:spPr>
          <a:xfrm>
            <a:off x="4329059" y="3106356"/>
            <a:ext cx="430887" cy="1118255"/>
          </a:xfrm>
          <a:prstGeom prst="rect">
            <a:avLst/>
          </a:prstGeom>
          <a:noFill/>
        </p:spPr>
        <p:txBody>
          <a:bodyPr vert="eaVert" wrap="none" rtlCol="0">
            <a:spAutoFit/>
          </a:bodyPr>
          <a:lstStyle/>
          <a:p>
            <a:r>
              <a:rPr lang="zh-CN" altLang="en-US" sz="1600" b="1" dirty="0" smtClean="0">
                <a:latin typeface="微软雅黑" pitchFamily="34" charset="-122"/>
                <a:ea typeface="微软雅黑" pitchFamily="34" charset="-122"/>
              </a:rPr>
              <a:t>市场增长率</a:t>
            </a:r>
            <a:endParaRPr lang="zh-CN" altLang="en-US" sz="1600" b="1" dirty="0">
              <a:latin typeface="微软雅黑" pitchFamily="34" charset="-122"/>
              <a:ea typeface="微软雅黑" pitchFamily="34" charset="-122"/>
            </a:endParaRPr>
          </a:p>
        </p:txBody>
      </p:sp>
      <p:sp>
        <p:nvSpPr>
          <p:cNvPr id="52" name="TextBox 2"/>
          <p:cNvSpPr txBox="1"/>
          <p:nvPr/>
        </p:nvSpPr>
        <p:spPr>
          <a:xfrm>
            <a:off x="7504524" y="6216120"/>
            <a:ext cx="1210588" cy="338554"/>
          </a:xfrm>
          <a:prstGeom prst="rect">
            <a:avLst/>
          </a:prstGeom>
          <a:noFill/>
        </p:spPr>
        <p:txBody>
          <a:bodyPr wrap="none" rtlCol="0">
            <a:spAutoFit/>
          </a:bodyPr>
          <a:lstStyle/>
          <a:p>
            <a:r>
              <a:rPr lang="zh-CN" altLang="en-US" sz="1600" b="1" dirty="0">
                <a:latin typeface="微软雅黑" pitchFamily="34" charset="-122"/>
                <a:ea typeface="微软雅黑" pitchFamily="34" charset="-122"/>
              </a:rPr>
              <a:t>市场成长率</a:t>
            </a:r>
          </a:p>
        </p:txBody>
      </p:sp>
      <p:grpSp>
        <p:nvGrpSpPr>
          <p:cNvPr id="3" name="组合 2"/>
          <p:cNvGrpSpPr/>
          <p:nvPr/>
        </p:nvGrpSpPr>
        <p:grpSpPr>
          <a:xfrm>
            <a:off x="4635791" y="1411069"/>
            <a:ext cx="6051528" cy="4821346"/>
            <a:chOff x="4529866" y="1424077"/>
            <a:chExt cx="6051528" cy="4821346"/>
          </a:xfrm>
        </p:grpSpPr>
        <p:grpSp>
          <p:nvGrpSpPr>
            <p:cNvPr id="34" name="组合 33"/>
            <p:cNvGrpSpPr/>
            <p:nvPr/>
          </p:nvGrpSpPr>
          <p:grpSpPr>
            <a:xfrm>
              <a:off x="6693367" y="1673860"/>
              <a:ext cx="1440000" cy="1440000"/>
              <a:chOff x="3562567" y="3185962"/>
              <a:chExt cx="1120473" cy="1122375"/>
            </a:xfrm>
          </p:grpSpPr>
          <p:sp>
            <p:nvSpPr>
              <p:cNvPr id="36" name="流程图: 联系 35"/>
              <p:cNvSpPr/>
              <p:nvPr/>
            </p:nvSpPr>
            <p:spPr>
              <a:xfrm>
                <a:off x="3562567" y="3185962"/>
                <a:ext cx="1120473" cy="1122375"/>
              </a:xfrm>
              <a:prstGeom prst="flowChartConnector">
                <a:avLst/>
              </a:prstGeom>
              <a:solidFill>
                <a:srgbClr val="3A3B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50000"/>
                  </a:lnSpc>
                  <a:defRPr/>
                </a:pPr>
                <a:endParaRPr lang="zh-CN" altLang="en-US">
                  <a:solidFill>
                    <a:prstClr val="white"/>
                  </a:solidFill>
                </a:endParaRPr>
              </a:p>
            </p:txBody>
          </p:sp>
          <p:sp>
            <p:nvSpPr>
              <p:cNvPr id="37" name="流程图: 联系 36"/>
              <p:cNvSpPr/>
              <p:nvPr/>
            </p:nvSpPr>
            <p:spPr>
              <a:xfrm>
                <a:off x="3754703" y="3378097"/>
                <a:ext cx="736201" cy="738104"/>
              </a:xfrm>
              <a:prstGeom prst="flowChartConnector">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50000"/>
                  </a:lnSpc>
                  <a:defRPr/>
                </a:pPr>
                <a:endParaRPr lang="zh-CN" altLang="en-US">
                  <a:solidFill>
                    <a:prstClr val="white"/>
                  </a:solidFill>
                </a:endParaRPr>
              </a:p>
            </p:txBody>
          </p:sp>
        </p:grpSp>
        <p:sp>
          <p:nvSpPr>
            <p:cNvPr id="43" name="矩形 42"/>
            <p:cNvSpPr/>
            <p:nvPr/>
          </p:nvSpPr>
          <p:spPr>
            <a:xfrm>
              <a:off x="5032558" y="1477938"/>
              <a:ext cx="2736304" cy="2119038"/>
            </a:xfrm>
            <a:prstGeom prst="rect">
              <a:avLst/>
            </a:prstGeom>
            <a:solidFill>
              <a:srgbClr val="C0E18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4" name="矩形 43"/>
            <p:cNvSpPr/>
            <p:nvPr/>
          </p:nvSpPr>
          <p:spPr>
            <a:xfrm>
              <a:off x="7768862" y="1477938"/>
              <a:ext cx="2736304" cy="2119038"/>
            </a:xfrm>
            <a:prstGeom prst="rect">
              <a:avLst/>
            </a:prstGeom>
            <a:solidFill>
              <a:srgbClr val="F4F1E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44"/>
            <p:cNvSpPr/>
            <p:nvPr/>
          </p:nvSpPr>
          <p:spPr>
            <a:xfrm>
              <a:off x="5032558" y="3606473"/>
              <a:ext cx="2736304" cy="2255090"/>
            </a:xfrm>
            <a:prstGeom prst="rect">
              <a:avLst/>
            </a:prstGeom>
            <a:solidFill>
              <a:srgbClr val="F2C2B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矩形 45"/>
            <p:cNvSpPr/>
            <p:nvPr/>
          </p:nvSpPr>
          <p:spPr>
            <a:xfrm>
              <a:off x="7768862" y="3604354"/>
              <a:ext cx="2736304" cy="2257209"/>
            </a:xfrm>
            <a:prstGeom prst="rect">
              <a:avLst/>
            </a:prstGeom>
            <a:solidFill>
              <a:srgbClr val="BCE0D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矩形 46"/>
            <p:cNvSpPr/>
            <p:nvPr/>
          </p:nvSpPr>
          <p:spPr>
            <a:xfrm>
              <a:off x="7987660" y="1867639"/>
              <a:ext cx="2304256" cy="1200329"/>
            </a:xfrm>
            <a:prstGeom prst="rect">
              <a:avLst/>
            </a:prstGeom>
          </p:spPr>
          <p:txBody>
            <a:bodyPr wrap="square">
              <a:spAutoFit/>
            </a:bodyPr>
            <a:lstStyle/>
            <a:p>
              <a:r>
                <a:rPr lang="zh-CN" altLang="en-US" sz="2000" b="1" dirty="0">
                  <a:solidFill>
                    <a:srgbClr val="D76475"/>
                  </a:solidFill>
                  <a:latin typeface="微软雅黑" panose="020B0503020204020204" pitchFamily="34" charset="-122"/>
                  <a:ea typeface="微软雅黑" panose="020B0503020204020204" pitchFamily="34" charset="-122"/>
                </a:rPr>
                <a:t>问题 ( question</a:t>
              </a:r>
              <a:r>
                <a:rPr lang="zh-CN" altLang="en-US" sz="2000" b="1" dirty="0" smtClean="0">
                  <a:solidFill>
                    <a:srgbClr val="D76475"/>
                  </a:solidFill>
                  <a:latin typeface="微软雅黑" panose="020B0503020204020204" pitchFamily="34" charset="-122"/>
                  <a:ea typeface="微软雅黑" panose="020B0503020204020204" pitchFamily="34" charset="-122"/>
                </a:rPr>
                <a:t>)</a:t>
              </a:r>
              <a:endParaRPr lang="en-US" altLang="zh-CN" sz="2000" b="1" dirty="0" smtClean="0">
                <a:solidFill>
                  <a:srgbClr val="D76475"/>
                </a:solidFill>
                <a:latin typeface="微软雅黑" panose="020B0503020204020204" pitchFamily="34" charset="-122"/>
                <a:ea typeface="微软雅黑" panose="020B0503020204020204" pitchFamily="34" charset="-122"/>
              </a:endParaRPr>
            </a:p>
            <a:p>
              <a:endParaRPr lang="zh-CN" altLang="en-US" sz="2000" dirty="0">
                <a:solidFill>
                  <a:schemeClr val="bg1"/>
                </a:solidFill>
                <a:latin typeface="微软雅黑" panose="020B0503020204020204" pitchFamily="34" charset="-122"/>
                <a:ea typeface="微软雅黑" panose="020B0503020204020204" pitchFamily="34" charset="-122"/>
              </a:endParaRPr>
            </a:p>
            <a:p>
              <a:r>
                <a:rPr lang="zh-CN" altLang="en-US" sz="1600" dirty="0">
                  <a:latin typeface="微软雅黑" panose="020B0503020204020204" pitchFamily="34" charset="-122"/>
                  <a:ea typeface="微软雅黑" panose="020B0503020204020204" pitchFamily="34" charset="-122"/>
                </a:rPr>
                <a:t>战略：选择性投资</a:t>
              </a:r>
            </a:p>
            <a:p>
              <a:r>
                <a:rPr lang="zh-CN" altLang="en-US" sz="1600" dirty="0">
                  <a:latin typeface="微软雅黑" panose="020B0503020204020204" pitchFamily="34" charset="-122"/>
                  <a:ea typeface="微软雅黑" panose="020B0503020204020204" pitchFamily="34" charset="-122"/>
                </a:rPr>
                <a:t>周期：导入、成长期</a:t>
              </a:r>
            </a:p>
          </p:txBody>
        </p:sp>
        <p:sp>
          <p:nvSpPr>
            <p:cNvPr id="48" name="矩形 47"/>
            <p:cNvSpPr/>
            <p:nvPr/>
          </p:nvSpPr>
          <p:spPr>
            <a:xfrm>
              <a:off x="5370659" y="1864009"/>
              <a:ext cx="2286000" cy="1200329"/>
            </a:xfrm>
            <a:prstGeom prst="rect">
              <a:avLst/>
            </a:prstGeom>
          </p:spPr>
          <p:txBody>
            <a:bodyPr wrap="square">
              <a:spAutoFit/>
            </a:bodyPr>
            <a:lstStyle/>
            <a:p>
              <a:r>
                <a:rPr lang="zh-CN" altLang="en-US" sz="2000" b="1" dirty="0">
                  <a:solidFill>
                    <a:srgbClr val="D76475"/>
                  </a:solidFill>
                  <a:latin typeface="微软雅黑" panose="020B0503020204020204" pitchFamily="34" charset="-122"/>
                  <a:ea typeface="微软雅黑" panose="020B0503020204020204" pitchFamily="34" charset="-122"/>
                </a:rPr>
                <a:t>明星(stars</a:t>
              </a:r>
              <a:r>
                <a:rPr lang="zh-CN" altLang="en-US" sz="2000" b="1" dirty="0" smtClean="0">
                  <a:solidFill>
                    <a:srgbClr val="D76475"/>
                  </a:solidFill>
                  <a:latin typeface="微软雅黑" panose="020B0503020204020204" pitchFamily="34" charset="-122"/>
                  <a:ea typeface="微软雅黑" panose="020B0503020204020204" pitchFamily="34" charset="-122"/>
                </a:rPr>
                <a:t>)</a:t>
              </a:r>
              <a:endParaRPr lang="en-US" altLang="zh-CN" sz="2000" b="1" dirty="0" smtClean="0">
                <a:solidFill>
                  <a:srgbClr val="D76475"/>
                </a:solidFill>
                <a:latin typeface="微软雅黑" panose="020B0503020204020204" pitchFamily="34" charset="-122"/>
                <a:ea typeface="微软雅黑" panose="020B0503020204020204" pitchFamily="34" charset="-122"/>
              </a:endParaRPr>
            </a:p>
            <a:p>
              <a:endParaRPr lang="zh-CN" altLang="en-US" sz="2000" b="1" dirty="0">
                <a:solidFill>
                  <a:schemeClr val="bg1"/>
                </a:solidFill>
                <a:latin typeface="微软雅黑" panose="020B0503020204020204" pitchFamily="34" charset="-122"/>
                <a:ea typeface="微软雅黑" panose="020B0503020204020204" pitchFamily="34" charset="-122"/>
              </a:endParaRPr>
            </a:p>
            <a:p>
              <a:r>
                <a:rPr lang="zh-CN" altLang="en-US" sz="1600" dirty="0">
                  <a:latin typeface="微软雅黑" panose="020B0503020204020204" pitchFamily="34" charset="-122"/>
                  <a:ea typeface="微软雅黑" panose="020B0503020204020204" pitchFamily="34" charset="-122"/>
                </a:rPr>
                <a:t>战略：加大投资</a:t>
              </a:r>
            </a:p>
            <a:p>
              <a:r>
                <a:rPr lang="zh-CN" altLang="en-US" sz="1600" dirty="0">
                  <a:latin typeface="微软雅黑" panose="020B0503020204020204" pitchFamily="34" charset="-122"/>
                  <a:ea typeface="微软雅黑" panose="020B0503020204020204" pitchFamily="34" charset="-122"/>
                </a:rPr>
                <a:t>周期：成长、成熟期</a:t>
              </a:r>
            </a:p>
          </p:txBody>
        </p:sp>
        <p:sp>
          <p:nvSpPr>
            <p:cNvPr id="49" name="矩形 48"/>
            <p:cNvSpPr/>
            <p:nvPr/>
          </p:nvSpPr>
          <p:spPr>
            <a:xfrm>
              <a:off x="5223416" y="4064768"/>
              <a:ext cx="2580486" cy="1200329"/>
            </a:xfrm>
            <a:prstGeom prst="rect">
              <a:avLst/>
            </a:prstGeom>
          </p:spPr>
          <p:txBody>
            <a:bodyPr wrap="square">
              <a:spAutoFit/>
            </a:bodyPr>
            <a:lstStyle/>
            <a:p>
              <a:r>
                <a:rPr lang="zh-CN" altLang="en-US" sz="1600" dirty="0">
                  <a:latin typeface="微软雅黑" panose="020B0503020204020204" pitchFamily="34" charset="-122"/>
                  <a:ea typeface="微软雅黑" panose="020B0503020204020204" pitchFamily="34" charset="-122"/>
                </a:rPr>
                <a:t>战略：收获、压缩战略 </a:t>
              </a:r>
            </a:p>
            <a:p>
              <a:r>
                <a:rPr lang="zh-CN" altLang="en-US" sz="1600" dirty="0">
                  <a:latin typeface="微软雅黑" panose="020B0503020204020204" pitchFamily="34" charset="-122"/>
                  <a:ea typeface="微软雅黑" panose="020B0503020204020204" pitchFamily="34" charset="-122"/>
                </a:rPr>
                <a:t>周期：成熟、衰退 </a:t>
              </a:r>
              <a:endParaRPr lang="en-US" altLang="zh-CN" sz="1600" dirty="0" smtClean="0">
                <a:latin typeface="微软雅黑" panose="020B0503020204020204" pitchFamily="34" charset="-122"/>
                <a:ea typeface="微软雅黑" panose="020B0503020204020204" pitchFamily="34" charset="-122"/>
              </a:endParaRPr>
            </a:p>
            <a:p>
              <a:r>
                <a:rPr lang="zh-CN" altLang="en-US" sz="2000" dirty="0" smtClean="0">
                  <a:latin typeface="微软雅黑" panose="020B0503020204020204" pitchFamily="34" charset="-122"/>
                  <a:ea typeface="微软雅黑" panose="020B0503020204020204" pitchFamily="34" charset="-122"/>
                </a:rPr>
                <a:t>         </a:t>
              </a:r>
              <a:endParaRPr lang="zh-CN" altLang="en-US" sz="2000" dirty="0">
                <a:latin typeface="微软雅黑" panose="020B0503020204020204" pitchFamily="34" charset="-122"/>
                <a:ea typeface="微软雅黑" panose="020B0503020204020204" pitchFamily="34" charset="-122"/>
              </a:endParaRPr>
            </a:p>
            <a:p>
              <a:r>
                <a:rPr lang="zh-CN" altLang="en-US" sz="2000" b="1" dirty="0">
                  <a:solidFill>
                    <a:srgbClr val="D76475"/>
                  </a:solidFill>
                  <a:latin typeface="微软雅黑" panose="020B0503020204020204" pitchFamily="34" charset="-122"/>
                  <a:ea typeface="微软雅黑" panose="020B0503020204020204" pitchFamily="34" charset="-122"/>
                </a:rPr>
                <a:t>金牛(cash cow)</a:t>
              </a:r>
            </a:p>
          </p:txBody>
        </p:sp>
        <p:sp>
          <p:nvSpPr>
            <p:cNvPr id="50" name="矩形 49"/>
            <p:cNvSpPr/>
            <p:nvPr/>
          </p:nvSpPr>
          <p:spPr>
            <a:xfrm>
              <a:off x="8068796" y="3756992"/>
              <a:ext cx="2141984" cy="1508105"/>
            </a:xfrm>
            <a:prstGeom prst="rect">
              <a:avLst/>
            </a:prstGeom>
          </p:spPr>
          <p:txBody>
            <a:bodyPr wrap="square">
              <a:spAutoFit/>
            </a:bodyPr>
            <a:lstStyle/>
            <a:p>
              <a:endParaRPr lang="zh-CN" altLang="en-US" sz="2000" dirty="0">
                <a:latin typeface="微软雅黑" panose="020B0503020204020204" pitchFamily="34" charset="-122"/>
                <a:ea typeface="微软雅黑" panose="020B0503020204020204" pitchFamily="34" charset="-122"/>
              </a:endParaRPr>
            </a:p>
            <a:p>
              <a:r>
                <a:rPr lang="zh-CN" altLang="en-US" sz="1600" dirty="0">
                  <a:latin typeface="微软雅黑" panose="020B0503020204020204" pitchFamily="34" charset="-122"/>
                  <a:ea typeface="微软雅黑" panose="020B0503020204020204" pitchFamily="34" charset="-122"/>
                </a:rPr>
                <a:t>战略：撤退、整合</a:t>
              </a:r>
            </a:p>
            <a:p>
              <a:r>
                <a:rPr lang="zh-CN" altLang="en-US" sz="1600" dirty="0">
                  <a:latin typeface="微软雅黑" panose="020B0503020204020204" pitchFamily="34" charset="-122"/>
                  <a:ea typeface="微软雅黑" panose="020B0503020204020204" pitchFamily="34" charset="-122"/>
                </a:rPr>
                <a:t>周期：衰退、导入</a:t>
              </a:r>
            </a:p>
            <a:p>
              <a:endParaRPr lang="en-US" altLang="zh-CN" sz="2000" b="1" dirty="0" smtClean="0">
                <a:solidFill>
                  <a:srgbClr val="D76475"/>
                </a:solidFill>
                <a:latin typeface="微软雅黑" panose="020B0503020204020204" pitchFamily="34" charset="-122"/>
                <a:ea typeface="微软雅黑" panose="020B0503020204020204" pitchFamily="34" charset="-122"/>
              </a:endParaRPr>
            </a:p>
            <a:p>
              <a:r>
                <a:rPr lang="zh-CN" altLang="en-US" sz="2000" b="1" dirty="0" smtClean="0">
                  <a:solidFill>
                    <a:srgbClr val="D76475"/>
                  </a:solidFill>
                  <a:latin typeface="微软雅黑" panose="020B0503020204020204" pitchFamily="34" charset="-122"/>
                  <a:ea typeface="微软雅黑" panose="020B0503020204020204" pitchFamily="34" charset="-122"/>
                </a:rPr>
                <a:t>瘦</a:t>
              </a:r>
              <a:r>
                <a:rPr lang="zh-CN" altLang="en-US" sz="2000" b="1" dirty="0">
                  <a:solidFill>
                    <a:srgbClr val="D76475"/>
                  </a:solidFill>
                  <a:latin typeface="微软雅黑" panose="020B0503020204020204" pitchFamily="34" charset="-122"/>
                  <a:ea typeface="微软雅黑" panose="020B0503020204020204" pitchFamily="34" charset="-122"/>
                </a:rPr>
                <a:t>狗(dogs)</a:t>
              </a:r>
            </a:p>
          </p:txBody>
        </p:sp>
        <p:sp>
          <p:nvSpPr>
            <p:cNvPr id="53" name="TextBox 17"/>
            <p:cNvSpPr txBox="1"/>
            <p:nvPr/>
          </p:nvSpPr>
          <p:spPr>
            <a:xfrm>
              <a:off x="4811128" y="5853912"/>
              <a:ext cx="271228" cy="261610"/>
            </a:xfrm>
            <a:prstGeom prst="rect">
              <a:avLst/>
            </a:prstGeom>
            <a:noFill/>
          </p:spPr>
          <p:txBody>
            <a:bodyPr wrap="none" rtlCol="0">
              <a:spAutoFit/>
            </a:bodyPr>
            <a:lstStyle/>
            <a:p>
              <a:r>
                <a:rPr lang="en-US" altLang="zh-CN" sz="1100" b="1" dirty="0" smtClean="0">
                  <a:latin typeface="微软雅黑" pitchFamily="34" charset="-122"/>
                  <a:ea typeface="微软雅黑" pitchFamily="34" charset="-122"/>
                </a:rPr>
                <a:t>0</a:t>
              </a:r>
              <a:endParaRPr lang="zh-CN" altLang="en-US" sz="1100" b="1" dirty="0">
                <a:latin typeface="微软雅黑" pitchFamily="34" charset="-122"/>
                <a:ea typeface="微软雅黑" pitchFamily="34" charset="-122"/>
              </a:endParaRPr>
            </a:p>
          </p:txBody>
        </p:sp>
        <p:sp>
          <p:nvSpPr>
            <p:cNvPr id="54" name="TextBox 18"/>
            <p:cNvSpPr txBox="1"/>
            <p:nvPr/>
          </p:nvSpPr>
          <p:spPr>
            <a:xfrm>
              <a:off x="4636194" y="4663136"/>
              <a:ext cx="402674" cy="261610"/>
            </a:xfrm>
            <a:prstGeom prst="rect">
              <a:avLst/>
            </a:prstGeom>
            <a:noFill/>
          </p:spPr>
          <p:txBody>
            <a:bodyPr wrap="none" rtlCol="0">
              <a:spAutoFit/>
            </a:bodyPr>
            <a:lstStyle/>
            <a:p>
              <a:r>
                <a:rPr lang="en-US" altLang="zh-CN" sz="1100" b="1" dirty="0" smtClean="0">
                  <a:latin typeface="微软雅黑" pitchFamily="34" charset="-122"/>
                  <a:ea typeface="微软雅黑" pitchFamily="34" charset="-122"/>
                </a:rPr>
                <a:t>5%</a:t>
              </a:r>
              <a:endParaRPr lang="zh-CN" altLang="en-US" sz="1100" b="1" dirty="0">
                <a:latin typeface="微软雅黑" pitchFamily="34" charset="-122"/>
                <a:ea typeface="微软雅黑" pitchFamily="34" charset="-122"/>
              </a:endParaRPr>
            </a:p>
          </p:txBody>
        </p:sp>
        <p:sp>
          <p:nvSpPr>
            <p:cNvPr id="55" name="TextBox 19"/>
            <p:cNvSpPr txBox="1"/>
            <p:nvPr/>
          </p:nvSpPr>
          <p:spPr>
            <a:xfrm>
              <a:off x="4596750" y="3550493"/>
              <a:ext cx="489236" cy="261610"/>
            </a:xfrm>
            <a:prstGeom prst="rect">
              <a:avLst/>
            </a:prstGeom>
            <a:noFill/>
          </p:spPr>
          <p:txBody>
            <a:bodyPr wrap="none" rtlCol="0">
              <a:spAutoFit/>
            </a:bodyPr>
            <a:lstStyle/>
            <a:p>
              <a:r>
                <a:rPr lang="en-US" altLang="zh-CN" sz="1100" b="1" dirty="0" smtClean="0">
                  <a:latin typeface="微软雅黑" pitchFamily="34" charset="-122"/>
                  <a:ea typeface="微软雅黑" pitchFamily="34" charset="-122"/>
                </a:rPr>
                <a:t>10%</a:t>
              </a:r>
              <a:endParaRPr lang="zh-CN" altLang="en-US" sz="1100" b="1" dirty="0">
                <a:latin typeface="微软雅黑" pitchFamily="34" charset="-122"/>
                <a:ea typeface="微软雅黑" pitchFamily="34" charset="-122"/>
              </a:endParaRPr>
            </a:p>
          </p:txBody>
        </p:sp>
        <p:sp>
          <p:nvSpPr>
            <p:cNvPr id="56" name="TextBox 20"/>
            <p:cNvSpPr txBox="1"/>
            <p:nvPr/>
          </p:nvSpPr>
          <p:spPr>
            <a:xfrm>
              <a:off x="4543322" y="2657047"/>
              <a:ext cx="489236" cy="261610"/>
            </a:xfrm>
            <a:prstGeom prst="rect">
              <a:avLst/>
            </a:prstGeom>
            <a:noFill/>
          </p:spPr>
          <p:txBody>
            <a:bodyPr wrap="none" rtlCol="0">
              <a:spAutoFit/>
            </a:bodyPr>
            <a:lstStyle/>
            <a:p>
              <a:r>
                <a:rPr lang="en-US" altLang="zh-CN" sz="1100" b="1" dirty="0" smtClean="0">
                  <a:latin typeface="微软雅黑" pitchFamily="34" charset="-122"/>
                  <a:ea typeface="微软雅黑" pitchFamily="34" charset="-122"/>
                </a:rPr>
                <a:t>15%</a:t>
              </a:r>
              <a:endParaRPr lang="zh-CN" altLang="en-US" sz="1100" b="1" dirty="0">
                <a:latin typeface="微软雅黑" pitchFamily="34" charset="-122"/>
                <a:ea typeface="微软雅黑" pitchFamily="34" charset="-122"/>
              </a:endParaRPr>
            </a:p>
          </p:txBody>
        </p:sp>
        <p:sp>
          <p:nvSpPr>
            <p:cNvPr id="57" name="TextBox 21"/>
            <p:cNvSpPr txBox="1"/>
            <p:nvPr/>
          </p:nvSpPr>
          <p:spPr>
            <a:xfrm>
              <a:off x="4529866" y="1424077"/>
              <a:ext cx="489236" cy="261610"/>
            </a:xfrm>
            <a:prstGeom prst="rect">
              <a:avLst/>
            </a:prstGeom>
            <a:noFill/>
          </p:spPr>
          <p:txBody>
            <a:bodyPr wrap="none" rtlCol="0">
              <a:spAutoFit/>
            </a:bodyPr>
            <a:lstStyle/>
            <a:p>
              <a:r>
                <a:rPr lang="en-US" altLang="zh-CN" sz="1100" b="1" dirty="0" smtClean="0">
                  <a:latin typeface="微软雅黑" pitchFamily="34" charset="-122"/>
                  <a:ea typeface="微软雅黑" pitchFamily="34" charset="-122"/>
                </a:rPr>
                <a:t>20%</a:t>
              </a:r>
              <a:endParaRPr lang="zh-CN" altLang="en-US" sz="1100" b="1" dirty="0">
                <a:latin typeface="微软雅黑" pitchFamily="34" charset="-122"/>
                <a:ea typeface="微软雅黑" pitchFamily="34" charset="-122"/>
              </a:endParaRPr>
            </a:p>
          </p:txBody>
        </p:sp>
        <p:sp>
          <p:nvSpPr>
            <p:cNvPr id="58" name="TextBox 22"/>
            <p:cNvSpPr txBox="1"/>
            <p:nvPr/>
          </p:nvSpPr>
          <p:spPr>
            <a:xfrm>
              <a:off x="6129482" y="5983813"/>
              <a:ext cx="457176" cy="261610"/>
            </a:xfrm>
            <a:prstGeom prst="rect">
              <a:avLst/>
            </a:prstGeom>
            <a:noFill/>
          </p:spPr>
          <p:txBody>
            <a:bodyPr wrap="none" rtlCol="0">
              <a:spAutoFit/>
            </a:bodyPr>
            <a:lstStyle/>
            <a:p>
              <a:r>
                <a:rPr lang="en-US" altLang="zh-CN" sz="1100" b="1" dirty="0" smtClean="0">
                  <a:latin typeface="微软雅黑" pitchFamily="34" charset="-122"/>
                  <a:ea typeface="微软雅黑" pitchFamily="34" charset="-122"/>
                </a:rPr>
                <a:t>15X</a:t>
              </a:r>
              <a:endParaRPr lang="zh-CN" altLang="en-US" sz="1100" b="1" dirty="0">
                <a:latin typeface="微软雅黑" pitchFamily="34" charset="-122"/>
                <a:ea typeface="微软雅黑" pitchFamily="34" charset="-122"/>
              </a:endParaRPr>
            </a:p>
          </p:txBody>
        </p:sp>
        <p:sp>
          <p:nvSpPr>
            <p:cNvPr id="59" name="TextBox 23"/>
            <p:cNvSpPr txBox="1"/>
            <p:nvPr/>
          </p:nvSpPr>
          <p:spPr>
            <a:xfrm>
              <a:off x="7578206" y="5977344"/>
              <a:ext cx="457176" cy="261610"/>
            </a:xfrm>
            <a:prstGeom prst="rect">
              <a:avLst/>
            </a:prstGeom>
            <a:noFill/>
          </p:spPr>
          <p:txBody>
            <a:bodyPr wrap="none" rtlCol="0">
              <a:spAutoFit/>
            </a:bodyPr>
            <a:lstStyle/>
            <a:p>
              <a:r>
                <a:rPr lang="en-US" altLang="zh-CN" sz="1100" b="1" dirty="0" smtClean="0">
                  <a:latin typeface="微软雅黑" pitchFamily="34" charset="-122"/>
                  <a:ea typeface="微软雅黑" pitchFamily="34" charset="-122"/>
                </a:rPr>
                <a:t>10X</a:t>
              </a:r>
              <a:endParaRPr lang="zh-CN" altLang="en-US" sz="1100" b="1" dirty="0">
                <a:latin typeface="微软雅黑" pitchFamily="34" charset="-122"/>
                <a:ea typeface="微软雅黑" pitchFamily="34" charset="-122"/>
              </a:endParaRPr>
            </a:p>
          </p:txBody>
        </p:sp>
        <p:sp>
          <p:nvSpPr>
            <p:cNvPr id="60" name="TextBox 24"/>
            <p:cNvSpPr txBox="1"/>
            <p:nvPr/>
          </p:nvSpPr>
          <p:spPr>
            <a:xfrm>
              <a:off x="8882852" y="5983813"/>
              <a:ext cx="370614" cy="261610"/>
            </a:xfrm>
            <a:prstGeom prst="rect">
              <a:avLst/>
            </a:prstGeom>
            <a:noFill/>
          </p:spPr>
          <p:txBody>
            <a:bodyPr wrap="none" rtlCol="0">
              <a:spAutoFit/>
            </a:bodyPr>
            <a:lstStyle/>
            <a:p>
              <a:r>
                <a:rPr lang="en-US" altLang="zh-CN" sz="1100" b="1" dirty="0" smtClean="0">
                  <a:latin typeface="微软雅黑" pitchFamily="34" charset="-122"/>
                  <a:ea typeface="微软雅黑" pitchFamily="34" charset="-122"/>
                </a:rPr>
                <a:t>5X</a:t>
              </a:r>
              <a:endParaRPr lang="zh-CN" altLang="en-US" sz="1100" b="1" dirty="0">
                <a:latin typeface="微软雅黑" pitchFamily="34" charset="-122"/>
                <a:ea typeface="微软雅黑" pitchFamily="34" charset="-122"/>
              </a:endParaRPr>
            </a:p>
          </p:txBody>
        </p:sp>
        <p:sp>
          <p:nvSpPr>
            <p:cNvPr id="61" name="TextBox 25"/>
            <p:cNvSpPr txBox="1"/>
            <p:nvPr/>
          </p:nvSpPr>
          <p:spPr>
            <a:xfrm>
              <a:off x="5093164" y="5977344"/>
              <a:ext cx="457176" cy="261610"/>
            </a:xfrm>
            <a:prstGeom prst="rect">
              <a:avLst/>
            </a:prstGeom>
            <a:noFill/>
          </p:spPr>
          <p:txBody>
            <a:bodyPr wrap="none" rtlCol="0">
              <a:spAutoFit/>
            </a:bodyPr>
            <a:lstStyle/>
            <a:p>
              <a:r>
                <a:rPr lang="en-US" altLang="zh-CN" sz="1100" b="1" dirty="0" smtClean="0">
                  <a:latin typeface="微软雅黑" pitchFamily="34" charset="-122"/>
                  <a:ea typeface="微软雅黑" pitchFamily="34" charset="-122"/>
                </a:rPr>
                <a:t>20X</a:t>
              </a:r>
              <a:endParaRPr lang="zh-CN" altLang="en-US" sz="1100" b="1" dirty="0">
                <a:latin typeface="微软雅黑" pitchFamily="34" charset="-122"/>
                <a:ea typeface="微软雅黑" pitchFamily="34" charset="-122"/>
              </a:endParaRPr>
            </a:p>
          </p:txBody>
        </p:sp>
        <p:sp>
          <p:nvSpPr>
            <p:cNvPr id="62" name="椭圆 61"/>
            <p:cNvSpPr/>
            <p:nvPr/>
          </p:nvSpPr>
          <p:spPr>
            <a:xfrm>
              <a:off x="8218460" y="3111787"/>
              <a:ext cx="1372675" cy="466276"/>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zh-CN" sz="1600" b="1" dirty="0" smtClean="0">
                  <a:solidFill>
                    <a:srgbClr val="C00000"/>
                  </a:solidFill>
                  <a:latin typeface="微软雅黑" pitchFamily="34" charset="-122"/>
                  <a:ea typeface="微软雅黑" pitchFamily="34" charset="-122"/>
                </a:rPr>
                <a:t>XX</a:t>
              </a:r>
              <a:r>
                <a:rPr lang="zh-CN" altLang="en-US" sz="1600" b="1" dirty="0" smtClean="0">
                  <a:solidFill>
                    <a:srgbClr val="C00000"/>
                  </a:solidFill>
                  <a:latin typeface="微软雅黑" pitchFamily="34" charset="-122"/>
                  <a:ea typeface="微软雅黑" pitchFamily="34" charset="-122"/>
                </a:rPr>
                <a:t>医院</a:t>
              </a:r>
              <a:endParaRPr lang="zh-CN" altLang="en-US" sz="1600" b="1" dirty="0">
                <a:solidFill>
                  <a:srgbClr val="C00000"/>
                </a:solidFill>
                <a:latin typeface="微软雅黑" pitchFamily="34" charset="-122"/>
                <a:ea typeface="微软雅黑" pitchFamily="34" charset="-122"/>
              </a:endParaRPr>
            </a:p>
          </p:txBody>
        </p:sp>
        <p:sp>
          <p:nvSpPr>
            <p:cNvPr id="63" name="TextBox 26"/>
            <p:cNvSpPr txBox="1"/>
            <p:nvPr/>
          </p:nvSpPr>
          <p:spPr>
            <a:xfrm>
              <a:off x="10210780" y="5948297"/>
              <a:ext cx="370614" cy="261610"/>
            </a:xfrm>
            <a:prstGeom prst="rect">
              <a:avLst/>
            </a:prstGeom>
            <a:noFill/>
          </p:spPr>
          <p:txBody>
            <a:bodyPr wrap="none" rtlCol="0">
              <a:spAutoFit/>
            </a:bodyPr>
            <a:lstStyle/>
            <a:p>
              <a:r>
                <a:rPr lang="en-US" altLang="zh-CN" sz="1100" b="1" dirty="0" smtClean="0">
                  <a:latin typeface="微软雅黑" pitchFamily="34" charset="-122"/>
                  <a:ea typeface="微软雅黑" pitchFamily="34" charset="-122"/>
                </a:rPr>
                <a:t>0X</a:t>
              </a:r>
              <a:endParaRPr lang="zh-CN" altLang="en-US" sz="1100" b="1" dirty="0">
                <a:latin typeface="微软雅黑" pitchFamily="34" charset="-122"/>
                <a:ea typeface="微软雅黑" pitchFamily="34" charset="-122"/>
              </a:endParaRPr>
            </a:p>
          </p:txBody>
        </p:sp>
      </p:grpSp>
      <p:sp>
        <p:nvSpPr>
          <p:cNvPr id="64" name="矩形 63"/>
          <p:cNvSpPr/>
          <p:nvPr/>
        </p:nvSpPr>
        <p:spPr>
          <a:xfrm>
            <a:off x="701405" y="2774844"/>
            <a:ext cx="3592614" cy="1292662"/>
          </a:xfrm>
          <a:prstGeom prst="rect">
            <a:avLst/>
          </a:prstGeom>
        </p:spPr>
        <p:txBody>
          <a:bodyPr wrap="square">
            <a:spAutoFit/>
          </a:bodyPr>
          <a:lstStyle/>
          <a:p>
            <a:pPr>
              <a:lnSpc>
                <a:spcPct val="150000"/>
              </a:lnSpc>
            </a:pPr>
            <a:r>
              <a:rPr lang="zh-CN" altLang="en-US" sz="1600" dirty="0" smtClean="0">
                <a:ea typeface="微软雅黑" panose="020B0503020204020204" pitchFamily="34" charset="-122"/>
                <a:cs typeface="Times New Roman" panose="02020603050405020304" pitchFamily="18" charset="0"/>
              </a:rPr>
              <a:t>       </a:t>
            </a:r>
            <a:r>
              <a:rPr lang="zh-CN" altLang="en-US" sz="1600" b="1" dirty="0" smtClean="0">
                <a:ea typeface="微软雅黑" panose="020B0503020204020204" pitchFamily="34" charset="-122"/>
                <a:cs typeface="Times New Roman" panose="02020603050405020304" pitchFamily="18" charset="0"/>
              </a:rPr>
              <a:t>品牌现状： </a:t>
            </a:r>
            <a:r>
              <a:rPr lang="zh-CN" altLang="en-US" sz="1600" dirty="0" smtClean="0">
                <a:ea typeface="微软雅黑" panose="020B0503020204020204" pitchFamily="34" charset="-122"/>
                <a:cs typeface="Times New Roman" panose="02020603050405020304" pitchFamily="18" charset="0"/>
              </a:rPr>
              <a:t>根据目前医院情况，判断医院品牌处于</a:t>
            </a:r>
            <a:r>
              <a:rPr lang="zh-CN" altLang="en-US" b="1" dirty="0" smtClean="0">
                <a:solidFill>
                  <a:srgbClr val="C00000"/>
                </a:solidFill>
                <a:ea typeface="微软雅黑" panose="020B0503020204020204" pitchFamily="34" charset="-122"/>
                <a:cs typeface="Times New Roman" panose="02020603050405020304" pitchFamily="18" charset="0"/>
              </a:rPr>
              <a:t>问题象限</a:t>
            </a:r>
            <a:r>
              <a:rPr lang="zh-CN" altLang="en-US" sz="1600" dirty="0" smtClean="0">
                <a:ea typeface="微软雅黑" panose="020B0503020204020204" pitchFamily="34" charset="-122"/>
                <a:cs typeface="Times New Roman" panose="02020603050405020304" pitchFamily="18" charset="0"/>
              </a:rPr>
              <a:t>，医院处于</a:t>
            </a:r>
            <a:r>
              <a:rPr lang="zh-CN" altLang="en-US" b="1" dirty="0" smtClean="0">
                <a:solidFill>
                  <a:srgbClr val="C00000"/>
                </a:solidFill>
                <a:ea typeface="微软雅黑" panose="020B0503020204020204" pitchFamily="34" charset="-122"/>
                <a:cs typeface="Times New Roman" panose="02020603050405020304" pitchFamily="18" charset="0"/>
              </a:rPr>
              <a:t>成长期</a:t>
            </a:r>
            <a:r>
              <a:rPr lang="zh-CN" altLang="en-US" sz="1600" dirty="0" smtClean="0">
                <a:ea typeface="微软雅黑" panose="020B0503020204020204" pitchFamily="34" charset="-122"/>
                <a:cs typeface="Times New Roman" panose="02020603050405020304" pitchFamily="18" charset="0"/>
              </a:rPr>
              <a:t>。</a:t>
            </a:r>
            <a:endParaRPr lang="zh-CN" altLang="en-US" sz="1600" dirty="0"/>
          </a:p>
        </p:txBody>
      </p:sp>
      <p:sp>
        <p:nvSpPr>
          <p:cNvPr id="35" name="矩形 34"/>
          <p:cNvSpPr/>
          <p:nvPr/>
        </p:nvSpPr>
        <p:spPr>
          <a:xfrm>
            <a:off x="10033536" y="616370"/>
            <a:ext cx="1459054" cy="458908"/>
          </a:xfrm>
          <a:prstGeom prst="rect">
            <a:avLst/>
          </a:prstGeom>
        </p:spPr>
        <p:txBody>
          <a:bodyPr wrap="none">
            <a:spAutoFit/>
          </a:bodyPr>
          <a:lstStyle/>
          <a:p>
            <a:pPr>
              <a:lnSpc>
                <a:spcPct val="150000"/>
              </a:lnSpc>
            </a:pPr>
            <a:r>
              <a:rPr lang="en-US" altLang="zh-CN" b="1" dirty="0" smtClean="0">
                <a:latin typeface="微软雅黑" panose="020B0503020204020204" pitchFamily="34" charset="-122"/>
                <a:ea typeface="微软雅黑" panose="020B0503020204020204" pitchFamily="34" charset="-122"/>
              </a:rPr>
              <a:t>1.3</a:t>
            </a:r>
            <a:r>
              <a:rPr lang="zh-CN" altLang="en-US" b="1" dirty="0" smtClean="0">
                <a:latin typeface="微软雅黑" panose="020B0503020204020204" pitchFamily="34" charset="-122"/>
                <a:ea typeface="微软雅黑" panose="020B0503020204020204" pitchFamily="34" charset="-122"/>
              </a:rPr>
              <a:t>品牌建设</a:t>
            </a:r>
            <a:endParaRPr lang="zh-CN" altLang="en-US" sz="1600" b="1" dirty="0">
              <a:latin typeface="微软雅黑" panose="020B0503020204020204" pitchFamily="34" charset="-122"/>
              <a:ea typeface="微软雅黑" panose="020B0503020204020204" pitchFamily="34" charset="-122"/>
            </a:endParaRPr>
          </a:p>
        </p:txBody>
      </p:sp>
      <p:grpSp>
        <p:nvGrpSpPr>
          <p:cNvPr id="39" name="组合 38"/>
          <p:cNvGrpSpPr/>
          <p:nvPr/>
        </p:nvGrpSpPr>
        <p:grpSpPr>
          <a:xfrm>
            <a:off x="536649" y="249523"/>
            <a:ext cx="1232203" cy="1028988"/>
            <a:chOff x="458097" y="883701"/>
            <a:chExt cx="1712258" cy="1429872"/>
          </a:xfrm>
        </p:grpSpPr>
        <p:sp>
          <p:nvSpPr>
            <p:cNvPr id="40" name="矩形 3"/>
            <p:cNvSpPr/>
            <p:nvPr/>
          </p:nvSpPr>
          <p:spPr>
            <a:xfrm>
              <a:off x="521745" y="883701"/>
              <a:ext cx="1648610" cy="1429872"/>
            </a:xfrm>
            <a:custGeom>
              <a:avLst/>
              <a:gdLst>
                <a:gd name="connsiteX0" fmla="*/ 0 w 1358153"/>
                <a:gd name="connsiteY0" fmla="*/ 0 h 833718"/>
                <a:gd name="connsiteX1" fmla="*/ 1358153 w 1358153"/>
                <a:gd name="connsiteY1" fmla="*/ 0 h 833718"/>
                <a:gd name="connsiteX2" fmla="*/ 1358153 w 1358153"/>
                <a:gd name="connsiteY2" fmla="*/ 833718 h 833718"/>
                <a:gd name="connsiteX3" fmla="*/ 0 w 1358153"/>
                <a:gd name="connsiteY3" fmla="*/ 833718 h 833718"/>
                <a:gd name="connsiteX4" fmla="*/ 0 w 1358153"/>
                <a:gd name="connsiteY4" fmla="*/ 0 h 833718"/>
                <a:gd name="connsiteX0" fmla="*/ 0 w 1371600"/>
                <a:gd name="connsiteY0" fmla="*/ 161365 h 995083"/>
                <a:gd name="connsiteX1" fmla="*/ 1371600 w 1371600"/>
                <a:gd name="connsiteY1" fmla="*/ 0 h 995083"/>
                <a:gd name="connsiteX2" fmla="*/ 1358153 w 1371600"/>
                <a:gd name="connsiteY2" fmla="*/ 995083 h 995083"/>
                <a:gd name="connsiteX3" fmla="*/ 0 w 1371600"/>
                <a:gd name="connsiteY3" fmla="*/ 995083 h 995083"/>
                <a:gd name="connsiteX4" fmla="*/ 0 w 1371600"/>
                <a:gd name="connsiteY4" fmla="*/ 161365 h 995083"/>
                <a:gd name="connsiteX0" fmla="*/ 0 w 1371600"/>
                <a:gd name="connsiteY0" fmla="*/ 161365 h 995083"/>
                <a:gd name="connsiteX1" fmla="*/ 1371600 w 1371600"/>
                <a:gd name="connsiteY1" fmla="*/ 0 h 995083"/>
                <a:gd name="connsiteX2" fmla="*/ 1358153 w 1371600"/>
                <a:gd name="connsiteY2" fmla="*/ 995083 h 995083"/>
                <a:gd name="connsiteX3" fmla="*/ 107576 w 1371600"/>
                <a:gd name="connsiteY3" fmla="*/ 900954 h 995083"/>
                <a:gd name="connsiteX4" fmla="*/ 0 w 1371600"/>
                <a:gd name="connsiteY4" fmla="*/ 161365 h 995083"/>
                <a:gd name="connsiteX0" fmla="*/ 0 w 1465730"/>
                <a:gd name="connsiteY0" fmla="*/ 26894 h 995083"/>
                <a:gd name="connsiteX1" fmla="*/ 1465730 w 1465730"/>
                <a:gd name="connsiteY1" fmla="*/ 0 h 995083"/>
                <a:gd name="connsiteX2" fmla="*/ 1452283 w 1465730"/>
                <a:gd name="connsiteY2" fmla="*/ 995083 h 995083"/>
                <a:gd name="connsiteX3" fmla="*/ 201706 w 1465730"/>
                <a:gd name="connsiteY3" fmla="*/ 900954 h 995083"/>
                <a:gd name="connsiteX4" fmla="*/ 0 w 1465730"/>
                <a:gd name="connsiteY4" fmla="*/ 26894 h 995083"/>
                <a:gd name="connsiteX0" fmla="*/ 0 w 1479177"/>
                <a:gd name="connsiteY0" fmla="*/ 26894 h 1304366"/>
                <a:gd name="connsiteX1" fmla="*/ 1465730 w 1479177"/>
                <a:gd name="connsiteY1" fmla="*/ 0 h 1304366"/>
                <a:gd name="connsiteX2" fmla="*/ 1479177 w 1479177"/>
                <a:gd name="connsiteY2" fmla="*/ 1304366 h 1304366"/>
                <a:gd name="connsiteX3" fmla="*/ 201706 w 1479177"/>
                <a:gd name="connsiteY3" fmla="*/ 900954 h 1304366"/>
                <a:gd name="connsiteX4" fmla="*/ 0 w 1479177"/>
                <a:gd name="connsiteY4" fmla="*/ 26894 h 1304366"/>
                <a:gd name="connsiteX0" fmla="*/ 118334 w 1597511"/>
                <a:gd name="connsiteY0" fmla="*/ 26894 h 1304366"/>
                <a:gd name="connsiteX1" fmla="*/ 1584064 w 1597511"/>
                <a:gd name="connsiteY1" fmla="*/ 0 h 1304366"/>
                <a:gd name="connsiteX2" fmla="*/ 1597511 w 1597511"/>
                <a:gd name="connsiteY2" fmla="*/ 1304366 h 1304366"/>
                <a:gd name="connsiteX3" fmla="*/ 0 w 1597511"/>
                <a:gd name="connsiteY3" fmla="*/ 1038114 h 1304366"/>
                <a:gd name="connsiteX4" fmla="*/ 118334 w 1597511"/>
                <a:gd name="connsiteY4" fmla="*/ 26894 h 1304366"/>
                <a:gd name="connsiteX0" fmla="*/ 118334 w 1673711"/>
                <a:gd name="connsiteY0" fmla="*/ 26894 h 1151966"/>
                <a:gd name="connsiteX1" fmla="*/ 1584064 w 1673711"/>
                <a:gd name="connsiteY1" fmla="*/ 0 h 1151966"/>
                <a:gd name="connsiteX2" fmla="*/ 1673711 w 1673711"/>
                <a:gd name="connsiteY2" fmla="*/ 1151966 h 1151966"/>
                <a:gd name="connsiteX3" fmla="*/ 0 w 1673711"/>
                <a:gd name="connsiteY3" fmla="*/ 1038114 h 1151966"/>
                <a:gd name="connsiteX4" fmla="*/ 118334 w 1673711"/>
                <a:gd name="connsiteY4" fmla="*/ 26894 h 1151966"/>
                <a:gd name="connsiteX0" fmla="*/ 0 w 1723017"/>
                <a:gd name="connsiteY0" fmla="*/ 0 h 1307952"/>
                <a:gd name="connsiteX1" fmla="*/ 1633370 w 1723017"/>
                <a:gd name="connsiteY1" fmla="*/ 155986 h 1307952"/>
                <a:gd name="connsiteX2" fmla="*/ 1723017 w 1723017"/>
                <a:gd name="connsiteY2" fmla="*/ 1307952 h 1307952"/>
                <a:gd name="connsiteX3" fmla="*/ 49306 w 1723017"/>
                <a:gd name="connsiteY3" fmla="*/ 1194100 h 1307952"/>
                <a:gd name="connsiteX4" fmla="*/ 0 w 1723017"/>
                <a:gd name="connsiteY4" fmla="*/ 0 h 1307952"/>
                <a:gd name="connsiteX0" fmla="*/ 0 w 1633370"/>
                <a:gd name="connsiteY0" fmla="*/ 0 h 1429872"/>
                <a:gd name="connsiteX1" fmla="*/ 1633370 w 1633370"/>
                <a:gd name="connsiteY1" fmla="*/ 155986 h 1429872"/>
                <a:gd name="connsiteX2" fmla="*/ 1387737 w 1633370"/>
                <a:gd name="connsiteY2" fmla="*/ 1429872 h 1429872"/>
                <a:gd name="connsiteX3" fmla="*/ 49306 w 1633370"/>
                <a:gd name="connsiteY3" fmla="*/ 1194100 h 1429872"/>
                <a:gd name="connsiteX4" fmla="*/ 0 w 1633370"/>
                <a:gd name="connsiteY4" fmla="*/ 0 h 1429872"/>
                <a:gd name="connsiteX0" fmla="*/ 0 w 1633370"/>
                <a:gd name="connsiteY0" fmla="*/ 0 h 1429872"/>
                <a:gd name="connsiteX1" fmla="*/ 1633370 w 1633370"/>
                <a:gd name="connsiteY1" fmla="*/ 155986 h 1429872"/>
                <a:gd name="connsiteX2" fmla="*/ 1387737 w 1633370"/>
                <a:gd name="connsiteY2" fmla="*/ 1429872 h 1429872"/>
                <a:gd name="connsiteX3" fmla="*/ 186466 w 1633370"/>
                <a:gd name="connsiteY3" fmla="*/ 1392220 h 1429872"/>
                <a:gd name="connsiteX4" fmla="*/ 0 w 1633370"/>
                <a:gd name="connsiteY4" fmla="*/ 0 h 1429872"/>
                <a:gd name="connsiteX0" fmla="*/ 0 w 1648610"/>
                <a:gd name="connsiteY0" fmla="*/ 0 h 1429872"/>
                <a:gd name="connsiteX1" fmla="*/ 1648610 w 1648610"/>
                <a:gd name="connsiteY1" fmla="*/ 293146 h 1429872"/>
                <a:gd name="connsiteX2" fmla="*/ 1387737 w 1648610"/>
                <a:gd name="connsiteY2" fmla="*/ 1429872 h 1429872"/>
                <a:gd name="connsiteX3" fmla="*/ 186466 w 1648610"/>
                <a:gd name="connsiteY3" fmla="*/ 1392220 h 1429872"/>
                <a:gd name="connsiteX4" fmla="*/ 0 w 1648610"/>
                <a:gd name="connsiteY4" fmla="*/ 0 h 1429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8610" h="1429872">
                  <a:moveTo>
                    <a:pt x="0" y="0"/>
                  </a:moveTo>
                  <a:lnTo>
                    <a:pt x="1648610" y="293146"/>
                  </a:lnTo>
                  <a:lnTo>
                    <a:pt x="1387737" y="1429872"/>
                  </a:lnTo>
                  <a:lnTo>
                    <a:pt x="186466" y="1392220"/>
                  </a:lnTo>
                  <a:lnTo>
                    <a:pt x="0" y="0"/>
                  </a:lnTo>
                  <a:close/>
                </a:path>
              </a:pathLst>
            </a:custGeom>
            <a:solidFill>
              <a:schemeClr val="bg1">
                <a:lumMod val="75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
            <p:cNvSpPr/>
            <p:nvPr/>
          </p:nvSpPr>
          <p:spPr>
            <a:xfrm rot="21062862">
              <a:off x="458097" y="1099060"/>
              <a:ext cx="1590339" cy="1067697"/>
            </a:xfrm>
            <a:custGeom>
              <a:avLst/>
              <a:gdLst>
                <a:gd name="connsiteX0" fmla="*/ 0 w 1761565"/>
                <a:gd name="connsiteY0" fmla="*/ 0 h 1183341"/>
                <a:gd name="connsiteX1" fmla="*/ 1761565 w 1761565"/>
                <a:gd name="connsiteY1" fmla="*/ 0 h 1183341"/>
                <a:gd name="connsiteX2" fmla="*/ 1761565 w 1761565"/>
                <a:gd name="connsiteY2" fmla="*/ 1183341 h 1183341"/>
                <a:gd name="connsiteX3" fmla="*/ 0 w 1761565"/>
                <a:gd name="connsiteY3" fmla="*/ 1183341 h 1183341"/>
                <a:gd name="connsiteX4" fmla="*/ 0 w 1761565"/>
                <a:gd name="connsiteY4" fmla="*/ 0 h 1183341"/>
                <a:gd name="connsiteX0" fmla="*/ 201706 w 1761565"/>
                <a:gd name="connsiteY0" fmla="*/ 0 h 1479177"/>
                <a:gd name="connsiteX1" fmla="*/ 1761565 w 1761565"/>
                <a:gd name="connsiteY1" fmla="*/ 295836 h 1479177"/>
                <a:gd name="connsiteX2" fmla="*/ 1761565 w 1761565"/>
                <a:gd name="connsiteY2" fmla="*/ 1479177 h 1479177"/>
                <a:gd name="connsiteX3" fmla="*/ 0 w 1761565"/>
                <a:gd name="connsiteY3" fmla="*/ 1479177 h 1479177"/>
                <a:gd name="connsiteX4" fmla="*/ 201706 w 1761565"/>
                <a:gd name="connsiteY4" fmla="*/ 0 h 1479177"/>
                <a:gd name="connsiteX0" fmla="*/ 201706 w 1949824"/>
                <a:gd name="connsiteY0" fmla="*/ 0 h 1479177"/>
                <a:gd name="connsiteX1" fmla="*/ 1761565 w 1949824"/>
                <a:gd name="connsiteY1" fmla="*/ 295836 h 1479177"/>
                <a:gd name="connsiteX2" fmla="*/ 1949824 w 1949824"/>
                <a:gd name="connsiteY2" fmla="*/ 1129554 h 1479177"/>
                <a:gd name="connsiteX3" fmla="*/ 0 w 1949824"/>
                <a:gd name="connsiteY3" fmla="*/ 1479177 h 1479177"/>
                <a:gd name="connsiteX4" fmla="*/ 201706 w 1949824"/>
                <a:gd name="connsiteY4" fmla="*/ 0 h 1479177"/>
                <a:gd name="connsiteX0" fmla="*/ 64546 w 1949824"/>
                <a:gd name="connsiteY0" fmla="*/ 115644 h 1183341"/>
                <a:gd name="connsiteX1" fmla="*/ 1761565 w 1949824"/>
                <a:gd name="connsiteY1" fmla="*/ 0 h 1183341"/>
                <a:gd name="connsiteX2" fmla="*/ 1949824 w 1949824"/>
                <a:gd name="connsiteY2" fmla="*/ 833718 h 1183341"/>
                <a:gd name="connsiteX3" fmla="*/ 0 w 1949824"/>
                <a:gd name="connsiteY3" fmla="*/ 1183341 h 1183341"/>
                <a:gd name="connsiteX4" fmla="*/ 64546 w 1949824"/>
                <a:gd name="connsiteY4" fmla="*/ 115644 h 1183341"/>
                <a:gd name="connsiteX0" fmla="*/ 34066 w 1919344"/>
                <a:gd name="connsiteY0" fmla="*/ 115644 h 1000461"/>
                <a:gd name="connsiteX1" fmla="*/ 1731085 w 1919344"/>
                <a:gd name="connsiteY1" fmla="*/ 0 h 1000461"/>
                <a:gd name="connsiteX2" fmla="*/ 1919344 w 1919344"/>
                <a:gd name="connsiteY2" fmla="*/ 833718 h 1000461"/>
                <a:gd name="connsiteX3" fmla="*/ 0 w 1919344"/>
                <a:gd name="connsiteY3" fmla="*/ 1000461 h 1000461"/>
                <a:gd name="connsiteX4" fmla="*/ 34066 w 1919344"/>
                <a:gd name="connsiteY4" fmla="*/ 115644 h 1000461"/>
                <a:gd name="connsiteX0" fmla="*/ 34066 w 1827904"/>
                <a:gd name="connsiteY0" fmla="*/ 115644 h 1000461"/>
                <a:gd name="connsiteX1" fmla="*/ 1731085 w 1827904"/>
                <a:gd name="connsiteY1" fmla="*/ 0 h 1000461"/>
                <a:gd name="connsiteX2" fmla="*/ 1827904 w 1827904"/>
                <a:gd name="connsiteY2" fmla="*/ 955638 h 1000461"/>
                <a:gd name="connsiteX3" fmla="*/ 0 w 1827904"/>
                <a:gd name="connsiteY3" fmla="*/ 1000461 h 1000461"/>
                <a:gd name="connsiteX4" fmla="*/ 34066 w 1827904"/>
                <a:gd name="connsiteY4" fmla="*/ 115644 h 1000461"/>
                <a:gd name="connsiteX0" fmla="*/ 34066 w 1959685"/>
                <a:gd name="connsiteY0" fmla="*/ 115644 h 1000461"/>
                <a:gd name="connsiteX1" fmla="*/ 1959685 w 1959685"/>
                <a:gd name="connsiteY1" fmla="*/ 0 h 1000461"/>
                <a:gd name="connsiteX2" fmla="*/ 1827904 w 1959685"/>
                <a:gd name="connsiteY2" fmla="*/ 955638 h 1000461"/>
                <a:gd name="connsiteX3" fmla="*/ 0 w 1959685"/>
                <a:gd name="connsiteY3" fmla="*/ 1000461 h 1000461"/>
                <a:gd name="connsiteX4" fmla="*/ 34066 w 1959685"/>
                <a:gd name="connsiteY4" fmla="*/ 115644 h 1000461"/>
                <a:gd name="connsiteX0" fmla="*/ 0 w 1925619"/>
                <a:gd name="connsiteY0" fmla="*/ 115644 h 1183341"/>
                <a:gd name="connsiteX1" fmla="*/ 1925619 w 1925619"/>
                <a:gd name="connsiteY1" fmla="*/ 0 h 1183341"/>
                <a:gd name="connsiteX2" fmla="*/ 1793838 w 1925619"/>
                <a:gd name="connsiteY2" fmla="*/ 955638 h 1183341"/>
                <a:gd name="connsiteX3" fmla="*/ 285974 w 1925619"/>
                <a:gd name="connsiteY3" fmla="*/ 1183341 h 1183341"/>
                <a:gd name="connsiteX4" fmla="*/ 0 w 1925619"/>
                <a:gd name="connsiteY4" fmla="*/ 115644 h 1183341"/>
                <a:gd name="connsiteX0" fmla="*/ 0 w 1925619"/>
                <a:gd name="connsiteY0" fmla="*/ 115644 h 1183341"/>
                <a:gd name="connsiteX1" fmla="*/ 1925619 w 1925619"/>
                <a:gd name="connsiteY1" fmla="*/ 0 h 1183341"/>
                <a:gd name="connsiteX2" fmla="*/ 1397598 w 1925619"/>
                <a:gd name="connsiteY2" fmla="*/ 1153758 h 1183341"/>
                <a:gd name="connsiteX3" fmla="*/ 285974 w 1925619"/>
                <a:gd name="connsiteY3" fmla="*/ 1183341 h 1183341"/>
                <a:gd name="connsiteX4" fmla="*/ 0 w 1925619"/>
                <a:gd name="connsiteY4" fmla="*/ 115644 h 1183341"/>
                <a:gd name="connsiteX0" fmla="*/ 0 w 1590339"/>
                <a:gd name="connsiteY0" fmla="*/ 0 h 1067697"/>
                <a:gd name="connsiteX1" fmla="*/ 1590339 w 1590339"/>
                <a:gd name="connsiteY1" fmla="*/ 82476 h 1067697"/>
                <a:gd name="connsiteX2" fmla="*/ 1397598 w 1590339"/>
                <a:gd name="connsiteY2" fmla="*/ 1038114 h 1067697"/>
                <a:gd name="connsiteX3" fmla="*/ 285974 w 1590339"/>
                <a:gd name="connsiteY3" fmla="*/ 1067697 h 1067697"/>
                <a:gd name="connsiteX4" fmla="*/ 0 w 1590339"/>
                <a:gd name="connsiteY4" fmla="*/ 0 h 1067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0339" h="1067697">
                  <a:moveTo>
                    <a:pt x="0" y="0"/>
                  </a:moveTo>
                  <a:lnTo>
                    <a:pt x="1590339" y="82476"/>
                  </a:lnTo>
                  <a:lnTo>
                    <a:pt x="1397598" y="1038114"/>
                  </a:lnTo>
                  <a:lnTo>
                    <a:pt x="285974" y="1067697"/>
                  </a:lnTo>
                  <a:lnTo>
                    <a:pt x="0" y="0"/>
                  </a:lnTo>
                  <a:close/>
                </a:path>
              </a:pathLst>
            </a:custGeom>
            <a:solidFill>
              <a:schemeClr val="bg1">
                <a:lumMod val="8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文本框 41"/>
            <p:cNvSpPr txBox="1"/>
            <p:nvPr/>
          </p:nvSpPr>
          <p:spPr>
            <a:xfrm>
              <a:off x="910305" y="1340011"/>
              <a:ext cx="1048277" cy="812598"/>
            </a:xfrm>
            <a:prstGeom prst="rect">
              <a:avLst/>
            </a:prstGeom>
            <a:noFill/>
          </p:spPr>
          <p:txBody>
            <a:bodyPr wrap="square" rtlCol="0">
              <a:spAutoFit/>
            </a:bodyPr>
            <a:lstStyle/>
            <a:p>
              <a:r>
                <a:rPr lang="en-US" altLang="zh-CN" sz="3200" b="1" dirty="0" smtClean="0">
                  <a:solidFill>
                    <a:srgbClr val="C00000"/>
                  </a:solidFill>
                  <a:latin typeface="微软雅黑" panose="020B0503020204020204" pitchFamily="34" charset="-122"/>
                  <a:ea typeface="微软雅黑" panose="020B0503020204020204" pitchFamily="34" charset="-122"/>
                </a:rPr>
                <a:t>01</a:t>
              </a:r>
              <a:endParaRPr lang="zh-CN" altLang="en-US" sz="3200" b="1" dirty="0">
                <a:solidFill>
                  <a:srgbClr val="C00000"/>
                </a:solidFill>
                <a:latin typeface="微软雅黑" panose="020B0503020204020204" pitchFamily="34" charset="-122"/>
                <a:ea typeface="微软雅黑" panose="020B0503020204020204" pitchFamily="34" charset="-122"/>
              </a:endParaRPr>
            </a:p>
          </p:txBody>
        </p:sp>
      </p:grpSp>
      <p:sp>
        <p:nvSpPr>
          <p:cNvPr id="65" name="文本框 64"/>
          <p:cNvSpPr txBox="1"/>
          <p:nvPr/>
        </p:nvSpPr>
        <p:spPr>
          <a:xfrm>
            <a:off x="10515600" y="249523"/>
            <a:ext cx="1676400" cy="307777"/>
          </a:xfrm>
          <a:prstGeom prst="rect">
            <a:avLst/>
          </a:prstGeom>
          <a:noFill/>
        </p:spPr>
        <p:txBody>
          <a:bodyPr wrap="square" rtlCol="0">
            <a:spAutoFit/>
          </a:bodyPr>
          <a:lstStyle/>
          <a:p>
            <a:r>
              <a:rPr lang="zh-CN" altLang="en-US" sz="1400" dirty="0" smtClean="0">
                <a:latin typeface="微软雅黑" panose="020B0503020204020204" pitchFamily="34" charset="-122"/>
                <a:ea typeface="微软雅黑" panose="020B0503020204020204" pitchFamily="34" charset="-122"/>
              </a:rPr>
              <a:t>放置医院</a:t>
            </a:r>
            <a:r>
              <a:rPr lang="en-US" altLang="zh-CN" sz="1400" dirty="0" smtClean="0">
                <a:latin typeface="微软雅黑" panose="020B0503020204020204" pitchFamily="34" charset="-122"/>
                <a:ea typeface="微软雅黑" panose="020B0503020204020204" pitchFamily="34" charset="-122"/>
              </a:rPr>
              <a:t>LOGO</a:t>
            </a:r>
            <a:endParaRPr lang="zh-CN" altLang="en-US" sz="1400" dirty="0">
              <a:latin typeface="微软雅黑" panose="020B0503020204020204" pitchFamily="34" charset="-122"/>
              <a:ea typeface="微软雅黑" panose="020B0503020204020204" pitchFamily="34" charset="-122"/>
            </a:endParaRPr>
          </a:p>
        </p:txBody>
      </p:sp>
      <p:sp>
        <p:nvSpPr>
          <p:cNvPr id="66" name="矩形 65"/>
          <p:cNvSpPr/>
          <p:nvPr/>
        </p:nvSpPr>
        <p:spPr>
          <a:xfrm>
            <a:off x="1820283" y="547121"/>
            <a:ext cx="1980029" cy="499624"/>
          </a:xfrm>
          <a:prstGeom prst="rect">
            <a:avLst/>
          </a:prstGeom>
        </p:spPr>
        <p:txBody>
          <a:bodyPr wrap="none">
            <a:spAutoFit/>
          </a:bodyPr>
          <a:lstStyle/>
          <a:p>
            <a:pPr>
              <a:lnSpc>
                <a:spcPct val="150000"/>
              </a:lnSpc>
            </a:pPr>
            <a:r>
              <a:rPr lang="zh-CN" altLang="en-US" sz="2000" b="1" dirty="0" smtClean="0">
                <a:latin typeface="微软雅黑" panose="020B0503020204020204" pitchFamily="34" charset="-122"/>
                <a:ea typeface="微软雅黑" panose="020B0503020204020204" pitchFamily="34" charset="-122"/>
              </a:rPr>
              <a:t>医院战略、品牌</a:t>
            </a:r>
            <a:endParaRPr lang="zh-CN" altLang="en-US" sz="20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0879597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矩形 28"/>
          <p:cNvSpPr/>
          <p:nvPr/>
        </p:nvSpPr>
        <p:spPr>
          <a:xfrm>
            <a:off x="650949" y="2727081"/>
            <a:ext cx="4585516" cy="1661993"/>
          </a:xfrm>
          <a:prstGeom prst="rect">
            <a:avLst/>
          </a:prstGeom>
        </p:spPr>
        <p:txBody>
          <a:bodyPr wrap="square">
            <a:spAutoFit/>
          </a:bodyPr>
          <a:lstStyle/>
          <a:p>
            <a:pPr>
              <a:lnSpc>
                <a:spcPct val="150000"/>
              </a:lnSpc>
            </a:pPr>
            <a:r>
              <a:rPr lang="zh-CN" altLang="en-US" sz="1600" b="1" dirty="0" smtClean="0">
                <a:ea typeface="微软雅黑" panose="020B0503020204020204" pitchFamily="34" charset="-122"/>
                <a:cs typeface="Times New Roman" panose="02020603050405020304" pitchFamily="18" charset="0"/>
              </a:rPr>
              <a:t>        品牌规划：</a:t>
            </a:r>
            <a:r>
              <a:rPr lang="zh-CN" altLang="en-US" sz="1600" dirty="0" smtClean="0">
                <a:ea typeface="微软雅黑" panose="020B0503020204020204" pitchFamily="34" charset="-122"/>
                <a:cs typeface="Times New Roman" panose="02020603050405020304" pitchFamily="18" charset="0"/>
              </a:rPr>
              <a:t>由波士顿矩阵可以得出，医院</a:t>
            </a:r>
            <a:r>
              <a:rPr lang="zh-CN" altLang="zh-CN" sz="1600" dirty="0" smtClean="0">
                <a:ea typeface="微软雅黑" panose="020B0503020204020204" pitchFamily="34" charset="-122"/>
                <a:cs typeface="Times New Roman" panose="02020603050405020304" pitchFamily="18" charset="0"/>
              </a:rPr>
              <a:t>应</a:t>
            </a:r>
            <a:r>
              <a:rPr lang="zh-CN" altLang="zh-CN" sz="1600" dirty="0">
                <a:ea typeface="微软雅黑" panose="020B0503020204020204" pitchFamily="34" charset="-122"/>
                <a:cs typeface="Times New Roman" panose="02020603050405020304" pitchFamily="18" charset="0"/>
              </a:rPr>
              <a:t>在现有基础上打造</a:t>
            </a:r>
            <a:r>
              <a:rPr lang="zh-CN" altLang="zh-CN" b="1" dirty="0">
                <a:solidFill>
                  <a:srgbClr val="C00000"/>
                </a:solidFill>
                <a:ea typeface="微软雅黑" panose="020B0503020204020204" pitchFamily="34" charset="-122"/>
                <a:cs typeface="Times New Roman" panose="02020603050405020304" pitchFamily="18" charset="0"/>
              </a:rPr>
              <a:t>医院核心竞争力</a:t>
            </a:r>
            <a:r>
              <a:rPr lang="zh-CN" altLang="zh-CN" sz="1600" dirty="0">
                <a:ea typeface="微软雅黑" panose="020B0503020204020204" pitchFamily="34" charset="-122"/>
                <a:cs typeface="Times New Roman" panose="02020603050405020304" pitchFamily="18" charset="0"/>
              </a:rPr>
              <a:t>，借助医院的</a:t>
            </a:r>
            <a:r>
              <a:rPr lang="zh-CN" altLang="zh-CN" b="1" dirty="0">
                <a:solidFill>
                  <a:srgbClr val="C00000"/>
                </a:solidFill>
                <a:ea typeface="微软雅黑" panose="020B0503020204020204" pitchFamily="34" charset="-122"/>
                <a:cs typeface="Times New Roman" panose="02020603050405020304" pitchFamily="18" charset="0"/>
              </a:rPr>
              <a:t>核心技术</a:t>
            </a:r>
            <a:r>
              <a:rPr lang="zh-CN" altLang="zh-CN" sz="1600" dirty="0">
                <a:ea typeface="微软雅黑" panose="020B0503020204020204" pitchFamily="34" charset="-122"/>
                <a:cs typeface="Times New Roman" panose="02020603050405020304" pitchFamily="18" charset="0"/>
              </a:rPr>
              <a:t>优势拓宽服务市场，提升品牌，扩大</a:t>
            </a:r>
            <a:r>
              <a:rPr lang="zh-CN" altLang="zh-CN" sz="1600" dirty="0" smtClean="0">
                <a:ea typeface="微软雅黑" panose="020B0503020204020204" pitchFamily="34" charset="-122"/>
                <a:cs typeface="Times New Roman" panose="02020603050405020304" pitchFamily="18" charset="0"/>
              </a:rPr>
              <a:t>知名度。</a:t>
            </a:r>
            <a:endParaRPr lang="zh-CN" altLang="en-US" sz="1600" dirty="0"/>
          </a:p>
        </p:txBody>
      </p:sp>
      <p:grpSp>
        <p:nvGrpSpPr>
          <p:cNvPr id="30" name="组合 29"/>
          <p:cNvGrpSpPr/>
          <p:nvPr/>
        </p:nvGrpSpPr>
        <p:grpSpPr>
          <a:xfrm>
            <a:off x="5078264" y="1289581"/>
            <a:ext cx="6084168" cy="4680520"/>
            <a:chOff x="0" y="-291044"/>
            <a:chExt cx="8892480" cy="6624736"/>
          </a:xfrm>
        </p:grpSpPr>
        <p:cxnSp>
          <p:nvCxnSpPr>
            <p:cNvPr id="31" name="直接连接符 30"/>
            <p:cNvCxnSpPr/>
            <p:nvPr/>
          </p:nvCxnSpPr>
          <p:spPr>
            <a:xfrm>
              <a:off x="0" y="5805264"/>
              <a:ext cx="889248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1157698" y="-291044"/>
              <a:ext cx="0" cy="6624736"/>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611560" y="2996952"/>
              <a:ext cx="813690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4644008" y="332656"/>
              <a:ext cx="0" cy="5472608"/>
            </a:xfrm>
            <a:prstGeom prst="line">
              <a:avLst/>
            </a:prstGeom>
          </p:spPr>
          <p:style>
            <a:lnRef idx="1">
              <a:schemeClr val="accent1"/>
            </a:lnRef>
            <a:fillRef idx="0">
              <a:schemeClr val="accent1"/>
            </a:fillRef>
            <a:effectRef idx="0">
              <a:schemeClr val="accent1"/>
            </a:effectRef>
            <a:fontRef idx="minor">
              <a:schemeClr val="tx1"/>
            </a:fontRef>
          </p:style>
        </p:cxnSp>
      </p:grpSp>
      <p:sp>
        <p:nvSpPr>
          <p:cNvPr id="35" name="TextBox 24"/>
          <p:cNvSpPr txBox="1"/>
          <p:nvPr/>
        </p:nvSpPr>
        <p:spPr>
          <a:xfrm>
            <a:off x="6427052" y="5731747"/>
            <a:ext cx="1224136" cy="369332"/>
          </a:xfrm>
          <a:prstGeom prst="rect">
            <a:avLst/>
          </a:prstGeom>
          <a:noFill/>
        </p:spPr>
        <p:txBody>
          <a:bodyPr wrap="square" rtlCol="0">
            <a:spAutoFit/>
          </a:bodyPr>
          <a:lstStyle/>
          <a:p>
            <a:r>
              <a:rPr lang="zh-CN" altLang="en-US" b="1" dirty="0" smtClean="0">
                <a:latin typeface="微软雅黑" pitchFamily="34" charset="-122"/>
                <a:ea typeface="微软雅黑" pitchFamily="34" charset="-122"/>
              </a:rPr>
              <a:t>现有市场</a:t>
            </a:r>
            <a:endParaRPr lang="zh-CN" altLang="en-US" b="1" dirty="0">
              <a:latin typeface="微软雅黑" pitchFamily="34" charset="-122"/>
              <a:ea typeface="微软雅黑" pitchFamily="34" charset="-122"/>
            </a:endParaRPr>
          </a:p>
        </p:txBody>
      </p:sp>
      <p:sp>
        <p:nvSpPr>
          <p:cNvPr id="36" name="TextBox 25"/>
          <p:cNvSpPr txBox="1"/>
          <p:nvPr/>
        </p:nvSpPr>
        <p:spPr>
          <a:xfrm>
            <a:off x="9110712" y="5731747"/>
            <a:ext cx="1224136" cy="369332"/>
          </a:xfrm>
          <a:prstGeom prst="rect">
            <a:avLst/>
          </a:prstGeom>
          <a:noFill/>
        </p:spPr>
        <p:txBody>
          <a:bodyPr wrap="square" rtlCol="0">
            <a:spAutoFit/>
          </a:bodyPr>
          <a:lstStyle/>
          <a:p>
            <a:r>
              <a:rPr lang="zh-CN" altLang="en-US" b="1" dirty="0" smtClean="0">
                <a:latin typeface="微软雅黑" pitchFamily="34" charset="-122"/>
                <a:ea typeface="微软雅黑" pitchFamily="34" charset="-122"/>
              </a:rPr>
              <a:t>新市场</a:t>
            </a:r>
            <a:endParaRPr lang="zh-CN" altLang="en-US" b="1" dirty="0">
              <a:latin typeface="微软雅黑" pitchFamily="34" charset="-122"/>
              <a:ea typeface="微软雅黑" pitchFamily="34" charset="-122"/>
            </a:endParaRPr>
          </a:p>
        </p:txBody>
      </p:sp>
      <p:sp>
        <p:nvSpPr>
          <p:cNvPr id="37" name="TextBox 26"/>
          <p:cNvSpPr txBox="1"/>
          <p:nvPr/>
        </p:nvSpPr>
        <p:spPr>
          <a:xfrm>
            <a:off x="5272996" y="4169901"/>
            <a:ext cx="461665" cy="1130409"/>
          </a:xfrm>
          <a:prstGeom prst="rect">
            <a:avLst/>
          </a:prstGeom>
          <a:noFill/>
        </p:spPr>
        <p:txBody>
          <a:bodyPr vert="eaVert" wrap="square" rtlCol="0">
            <a:spAutoFit/>
          </a:bodyPr>
          <a:lstStyle/>
          <a:p>
            <a:r>
              <a:rPr lang="zh-CN" altLang="en-US" b="1" dirty="0" smtClean="0">
                <a:latin typeface="微软雅黑" pitchFamily="34" charset="-122"/>
                <a:ea typeface="微软雅黑" pitchFamily="34" charset="-122"/>
              </a:rPr>
              <a:t>现有产品</a:t>
            </a:r>
            <a:endParaRPr lang="zh-CN" altLang="en-US" b="1" dirty="0">
              <a:latin typeface="微软雅黑" pitchFamily="34" charset="-122"/>
              <a:ea typeface="微软雅黑" pitchFamily="34" charset="-122"/>
            </a:endParaRPr>
          </a:p>
        </p:txBody>
      </p:sp>
      <p:sp>
        <p:nvSpPr>
          <p:cNvPr id="38" name="TextBox 27"/>
          <p:cNvSpPr txBox="1"/>
          <p:nvPr/>
        </p:nvSpPr>
        <p:spPr>
          <a:xfrm>
            <a:off x="5265856" y="2153677"/>
            <a:ext cx="461665" cy="925304"/>
          </a:xfrm>
          <a:prstGeom prst="rect">
            <a:avLst/>
          </a:prstGeom>
          <a:noFill/>
        </p:spPr>
        <p:txBody>
          <a:bodyPr vert="eaVert" wrap="square" rtlCol="0">
            <a:spAutoFit/>
          </a:bodyPr>
          <a:lstStyle/>
          <a:p>
            <a:r>
              <a:rPr lang="zh-CN" altLang="en-US" b="1" dirty="0" smtClean="0">
                <a:latin typeface="微软雅黑" pitchFamily="34" charset="-122"/>
                <a:ea typeface="微软雅黑" pitchFamily="34" charset="-122"/>
              </a:rPr>
              <a:t>新产品</a:t>
            </a:r>
            <a:endParaRPr lang="zh-CN" altLang="en-US" b="1" dirty="0">
              <a:latin typeface="微软雅黑" pitchFamily="34" charset="-122"/>
              <a:ea typeface="微软雅黑" pitchFamily="34" charset="-122"/>
            </a:endParaRPr>
          </a:p>
        </p:txBody>
      </p:sp>
      <p:sp>
        <p:nvSpPr>
          <p:cNvPr id="39" name="矩形 38"/>
          <p:cNvSpPr/>
          <p:nvPr/>
        </p:nvSpPr>
        <p:spPr>
          <a:xfrm>
            <a:off x="5890827" y="3612622"/>
            <a:ext cx="2364832" cy="2001904"/>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a:off x="5890827" y="1610718"/>
            <a:ext cx="2364832" cy="2001904"/>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p:cNvSpPr/>
          <p:nvPr/>
        </p:nvSpPr>
        <p:spPr>
          <a:xfrm>
            <a:off x="8255659" y="3612622"/>
            <a:ext cx="2364832" cy="200190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41"/>
          <p:cNvSpPr/>
          <p:nvPr/>
        </p:nvSpPr>
        <p:spPr>
          <a:xfrm>
            <a:off x="8255659" y="1610718"/>
            <a:ext cx="2364832" cy="20019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p:cNvSpPr/>
          <p:nvPr/>
        </p:nvSpPr>
        <p:spPr>
          <a:xfrm>
            <a:off x="7380046" y="1104915"/>
            <a:ext cx="1800493" cy="369332"/>
          </a:xfrm>
          <a:prstGeom prst="rect">
            <a:avLst/>
          </a:prstGeom>
        </p:spPr>
        <p:txBody>
          <a:bodyPr wrap="none">
            <a:spAutoFit/>
          </a:bodyPr>
          <a:lstStyle/>
          <a:p>
            <a:r>
              <a:rPr lang="zh-CN" altLang="en-US" b="1" dirty="0" smtClean="0">
                <a:latin typeface="微软雅黑" pitchFamily="34" charset="-122"/>
                <a:ea typeface="微软雅黑" pitchFamily="34" charset="-122"/>
              </a:rPr>
              <a:t>安索夫矩阵分析</a:t>
            </a:r>
            <a:endParaRPr lang="zh-CN" altLang="en-US" b="1" dirty="0">
              <a:latin typeface="微软雅黑" pitchFamily="34" charset="-122"/>
              <a:ea typeface="微软雅黑" pitchFamily="34" charset="-122"/>
            </a:endParaRPr>
          </a:p>
        </p:txBody>
      </p:sp>
      <p:sp>
        <p:nvSpPr>
          <p:cNvPr id="44" name="TextBox 33"/>
          <p:cNvSpPr txBox="1"/>
          <p:nvPr/>
        </p:nvSpPr>
        <p:spPr>
          <a:xfrm>
            <a:off x="6171537" y="2427004"/>
            <a:ext cx="1735166" cy="553998"/>
          </a:xfrm>
          <a:prstGeom prst="rect">
            <a:avLst/>
          </a:prstGeom>
          <a:noFill/>
        </p:spPr>
        <p:txBody>
          <a:bodyPr wrap="square" rtlCol="0">
            <a:spAutoFit/>
          </a:bodyPr>
          <a:lstStyle/>
          <a:p>
            <a:r>
              <a:rPr lang="zh-CN" altLang="en-US" b="1" dirty="0" smtClean="0">
                <a:latin typeface="微软雅黑" pitchFamily="34" charset="-122"/>
                <a:ea typeface="微软雅黑" pitchFamily="34" charset="-122"/>
              </a:rPr>
              <a:t>产品拓展策略</a:t>
            </a:r>
            <a:endParaRPr lang="en-US" altLang="zh-CN" b="1" dirty="0" smtClean="0">
              <a:latin typeface="微软雅黑" pitchFamily="34" charset="-122"/>
              <a:ea typeface="微软雅黑" pitchFamily="34" charset="-122"/>
            </a:endParaRPr>
          </a:p>
          <a:p>
            <a:r>
              <a:rPr lang="en-US" altLang="zh-CN" sz="1200" dirty="0"/>
              <a:t>Product Development</a:t>
            </a:r>
            <a:endParaRPr lang="zh-CN" altLang="en-US" sz="1200" b="1" dirty="0">
              <a:latin typeface="微软雅黑" pitchFamily="34" charset="-122"/>
              <a:ea typeface="微软雅黑" pitchFamily="34" charset="-122"/>
            </a:endParaRPr>
          </a:p>
        </p:txBody>
      </p:sp>
      <p:sp>
        <p:nvSpPr>
          <p:cNvPr id="45" name="TextBox 34"/>
          <p:cNvSpPr txBox="1"/>
          <p:nvPr/>
        </p:nvSpPr>
        <p:spPr>
          <a:xfrm>
            <a:off x="8557159" y="2473020"/>
            <a:ext cx="1735166" cy="553998"/>
          </a:xfrm>
          <a:prstGeom prst="rect">
            <a:avLst/>
          </a:prstGeom>
          <a:noFill/>
        </p:spPr>
        <p:txBody>
          <a:bodyPr wrap="square" rtlCol="0">
            <a:spAutoFit/>
          </a:bodyPr>
          <a:lstStyle/>
          <a:p>
            <a:pPr algn="ctr"/>
            <a:r>
              <a:rPr lang="zh-CN" altLang="en-US" b="1" dirty="0" smtClean="0">
                <a:latin typeface="微软雅黑" pitchFamily="34" charset="-122"/>
                <a:ea typeface="微软雅黑" pitchFamily="34" charset="-122"/>
              </a:rPr>
              <a:t>组合策略</a:t>
            </a:r>
            <a:endParaRPr lang="en-US" altLang="zh-CN" b="1" dirty="0" smtClean="0">
              <a:latin typeface="微软雅黑" pitchFamily="34" charset="-122"/>
              <a:ea typeface="微软雅黑" pitchFamily="34" charset="-122"/>
            </a:endParaRPr>
          </a:p>
          <a:p>
            <a:pPr algn="ctr"/>
            <a:r>
              <a:rPr lang="en-US" altLang="zh-CN" sz="1200" dirty="0"/>
              <a:t>Diversification</a:t>
            </a:r>
            <a:endParaRPr lang="zh-CN" altLang="en-US" sz="1200" b="1" dirty="0">
              <a:latin typeface="微软雅黑" pitchFamily="34" charset="-122"/>
              <a:ea typeface="微软雅黑" pitchFamily="34" charset="-122"/>
            </a:endParaRPr>
          </a:p>
        </p:txBody>
      </p:sp>
      <p:sp>
        <p:nvSpPr>
          <p:cNvPr id="46" name="TextBox 36"/>
          <p:cNvSpPr txBox="1"/>
          <p:nvPr/>
        </p:nvSpPr>
        <p:spPr>
          <a:xfrm>
            <a:off x="6171537" y="4428908"/>
            <a:ext cx="1735166" cy="584775"/>
          </a:xfrm>
          <a:prstGeom prst="rect">
            <a:avLst/>
          </a:prstGeom>
          <a:noFill/>
        </p:spPr>
        <p:txBody>
          <a:bodyPr wrap="square" rtlCol="0">
            <a:spAutoFit/>
          </a:bodyPr>
          <a:lstStyle/>
          <a:p>
            <a:pPr algn="ctr"/>
            <a:r>
              <a:rPr lang="zh-CN" altLang="en-US" b="1" dirty="0" smtClean="0">
                <a:latin typeface="微软雅黑" pitchFamily="34" charset="-122"/>
                <a:ea typeface="微软雅黑" pitchFamily="34" charset="-122"/>
              </a:rPr>
              <a:t>市场渗透策略</a:t>
            </a:r>
            <a:endParaRPr lang="en-US" altLang="zh-CN" b="1" dirty="0" smtClean="0">
              <a:latin typeface="微软雅黑" pitchFamily="34" charset="-122"/>
              <a:ea typeface="微软雅黑" pitchFamily="34" charset="-122"/>
            </a:endParaRPr>
          </a:p>
          <a:p>
            <a:pPr algn="ctr"/>
            <a:r>
              <a:rPr lang="en-US" altLang="zh-CN" sz="1400" dirty="0"/>
              <a:t>Market Penetration</a:t>
            </a:r>
            <a:endParaRPr lang="zh-CN" altLang="en-US" sz="1400" dirty="0"/>
          </a:p>
        </p:txBody>
      </p:sp>
      <p:sp>
        <p:nvSpPr>
          <p:cNvPr id="47" name="矩形 46"/>
          <p:cNvSpPr/>
          <p:nvPr/>
        </p:nvSpPr>
        <p:spPr>
          <a:xfrm>
            <a:off x="8996287" y="3886173"/>
            <a:ext cx="883575" cy="338554"/>
          </a:xfrm>
          <a:prstGeom prst="rect">
            <a:avLst/>
          </a:prstGeom>
        </p:spPr>
        <p:txBody>
          <a:bodyPr wrap="none">
            <a:spAutoFit/>
          </a:bodyPr>
          <a:lstStyle/>
          <a:p>
            <a:r>
              <a:rPr lang="en-US" altLang="zh-CN" sz="1600" b="1" dirty="0" smtClean="0">
                <a:solidFill>
                  <a:schemeClr val="bg1"/>
                </a:solidFill>
                <a:latin typeface="微软雅黑" pitchFamily="34" charset="-122"/>
                <a:ea typeface="微软雅黑" pitchFamily="34" charset="-122"/>
              </a:rPr>
              <a:t>XX</a:t>
            </a:r>
            <a:r>
              <a:rPr lang="zh-CN" altLang="en-US" sz="1600" b="1" dirty="0" smtClean="0">
                <a:solidFill>
                  <a:schemeClr val="bg1"/>
                </a:solidFill>
                <a:latin typeface="微软雅黑" pitchFamily="34" charset="-122"/>
                <a:ea typeface="微软雅黑" pitchFamily="34" charset="-122"/>
              </a:rPr>
              <a:t>医院</a:t>
            </a:r>
            <a:endParaRPr lang="zh-CN" altLang="en-US" sz="1600" b="1" dirty="0">
              <a:solidFill>
                <a:schemeClr val="bg1"/>
              </a:solidFill>
              <a:latin typeface="微软雅黑" pitchFamily="34" charset="-122"/>
              <a:ea typeface="微软雅黑" pitchFamily="34" charset="-122"/>
            </a:endParaRPr>
          </a:p>
        </p:txBody>
      </p:sp>
      <p:sp>
        <p:nvSpPr>
          <p:cNvPr id="48" name="下箭头 47"/>
          <p:cNvSpPr/>
          <p:nvPr/>
        </p:nvSpPr>
        <p:spPr>
          <a:xfrm>
            <a:off x="9294059" y="4213989"/>
            <a:ext cx="288032" cy="423438"/>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TextBox 35"/>
          <p:cNvSpPr txBox="1"/>
          <p:nvPr/>
        </p:nvSpPr>
        <p:spPr>
          <a:xfrm>
            <a:off x="8599682" y="4665246"/>
            <a:ext cx="1735166" cy="584775"/>
          </a:xfrm>
          <a:prstGeom prst="rect">
            <a:avLst/>
          </a:prstGeom>
          <a:noFill/>
        </p:spPr>
        <p:txBody>
          <a:bodyPr wrap="square" rtlCol="0">
            <a:spAutoFit/>
          </a:bodyPr>
          <a:lstStyle/>
          <a:p>
            <a:pPr algn="ctr"/>
            <a:r>
              <a:rPr lang="zh-CN" altLang="en-US" b="1" dirty="0" smtClean="0">
                <a:latin typeface="微软雅黑" pitchFamily="34" charset="-122"/>
                <a:ea typeface="微软雅黑" pitchFamily="34" charset="-122"/>
              </a:rPr>
              <a:t>市场开拓策略</a:t>
            </a:r>
            <a:endParaRPr lang="en-US" altLang="zh-CN" b="1" dirty="0" smtClean="0">
              <a:latin typeface="微软雅黑" pitchFamily="34" charset="-122"/>
              <a:ea typeface="微软雅黑" pitchFamily="34" charset="-122"/>
            </a:endParaRPr>
          </a:p>
          <a:p>
            <a:pPr algn="ctr"/>
            <a:r>
              <a:rPr lang="en-US" altLang="zh-CN" sz="1400" dirty="0"/>
              <a:t>Market Development</a:t>
            </a:r>
            <a:endParaRPr lang="zh-CN" altLang="en-US" sz="1400" b="1" dirty="0">
              <a:latin typeface="微软雅黑" pitchFamily="34" charset="-122"/>
              <a:ea typeface="微软雅黑" pitchFamily="34" charset="-122"/>
            </a:endParaRPr>
          </a:p>
        </p:txBody>
      </p:sp>
      <p:sp>
        <p:nvSpPr>
          <p:cNvPr id="50" name="矩形 49"/>
          <p:cNvSpPr/>
          <p:nvPr/>
        </p:nvSpPr>
        <p:spPr>
          <a:xfrm>
            <a:off x="10033536" y="616370"/>
            <a:ext cx="1459054" cy="458908"/>
          </a:xfrm>
          <a:prstGeom prst="rect">
            <a:avLst/>
          </a:prstGeom>
        </p:spPr>
        <p:txBody>
          <a:bodyPr wrap="none">
            <a:spAutoFit/>
          </a:bodyPr>
          <a:lstStyle/>
          <a:p>
            <a:pPr>
              <a:lnSpc>
                <a:spcPct val="150000"/>
              </a:lnSpc>
            </a:pPr>
            <a:r>
              <a:rPr lang="en-US" altLang="zh-CN" b="1" dirty="0" smtClean="0">
                <a:latin typeface="微软雅黑" panose="020B0503020204020204" pitchFamily="34" charset="-122"/>
                <a:ea typeface="微软雅黑" panose="020B0503020204020204" pitchFamily="34" charset="-122"/>
              </a:rPr>
              <a:t>1.3</a:t>
            </a:r>
            <a:r>
              <a:rPr lang="zh-CN" altLang="en-US" b="1" dirty="0" smtClean="0">
                <a:latin typeface="微软雅黑" panose="020B0503020204020204" pitchFamily="34" charset="-122"/>
                <a:ea typeface="微软雅黑" panose="020B0503020204020204" pitchFamily="34" charset="-122"/>
              </a:rPr>
              <a:t>品牌建设</a:t>
            </a:r>
            <a:endParaRPr lang="zh-CN" altLang="en-US" sz="1600" b="1" dirty="0">
              <a:latin typeface="微软雅黑" panose="020B0503020204020204" pitchFamily="34" charset="-122"/>
              <a:ea typeface="微软雅黑" panose="020B0503020204020204" pitchFamily="34" charset="-122"/>
            </a:endParaRPr>
          </a:p>
        </p:txBody>
      </p:sp>
      <p:grpSp>
        <p:nvGrpSpPr>
          <p:cNvPr id="52" name="组合 51"/>
          <p:cNvGrpSpPr/>
          <p:nvPr/>
        </p:nvGrpSpPr>
        <p:grpSpPr>
          <a:xfrm>
            <a:off x="536649" y="249523"/>
            <a:ext cx="1232203" cy="1028988"/>
            <a:chOff x="458097" y="883701"/>
            <a:chExt cx="1712258" cy="1429872"/>
          </a:xfrm>
        </p:grpSpPr>
        <p:sp>
          <p:nvSpPr>
            <p:cNvPr id="53" name="矩形 3"/>
            <p:cNvSpPr/>
            <p:nvPr/>
          </p:nvSpPr>
          <p:spPr>
            <a:xfrm>
              <a:off x="521745" y="883701"/>
              <a:ext cx="1648610" cy="1429872"/>
            </a:xfrm>
            <a:custGeom>
              <a:avLst/>
              <a:gdLst>
                <a:gd name="connsiteX0" fmla="*/ 0 w 1358153"/>
                <a:gd name="connsiteY0" fmla="*/ 0 h 833718"/>
                <a:gd name="connsiteX1" fmla="*/ 1358153 w 1358153"/>
                <a:gd name="connsiteY1" fmla="*/ 0 h 833718"/>
                <a:gd name="connsiteX2" fmla="*/ 1358153 w 1358153"/>
                <a:gd name="connsiteY2" fmla="*/ 833718 h 833718"/>
                <a:gd name="connsiteX3" fmla="*/ 0 w 1358153"/>
                <a:gd name="connsiteY3" fmla="*/ 833718 h 833718"/>
                <a:gd name="connsiteX4" fmla="*/ 0 w 1358153"/>
                <a:gd name="connsiteY4" fmla="*/ 0 h 833718"/>
                <a:gd name="connsiteX0" fmla="*/ 0 w 1371600"/>
                <a:gd name="connsiteY0" fmla="*/ 161365 h 995083"/>
                <a:gd name="connsiteX1" fmla="*/ 1371600 w 1371600"/>
                <a:gd name="connsiteY1" fmla="*/ 0 h 995083"/>
                <a:gd name="connsiteX2" fmla="*/ 1358153 w 1371600"/>
                <a:gd name="connsiteY2" fmla="*/ 995083 h 995083"/>
                <a:gd name="connsiteX3" fmla="*/ 0 w 1371600"/>
                <a:gd name="connsiteY3" fmla="*/ 995083 h 995083"/>
                <a:gd name="connsiteX4" fmla="*/ 0 w 1371600"/>
                <a:gd name="connsiteY4" fmla="*/ 161365 h 995083"/>
                <a:gd name="connsiteX0" fmla="*/ 0 w 1371600"/>
                <a:gd name="connsiteY0" fmla="*/ 161365 h 995083"/>
                <a:gd name="connsiteX1" fmla="*/ 1371600 w 1371600"/>
                <a:gd name="connsiteY1" fmla="*/ 0 h 995083"/>
                <a:gd name="connsiteX2" fmla="*/ 1358153 w 1371600"/>
                <a:gd name="connsiteY2" fmla="*/ 995083 h 995083"/>
                <a:gd name="connsiteX3" fmla="*/ 107576 w 1371600"/>
                <a:gd name="connsiteY3" fmla="*/ 900954 h 995083"/>
                <a:gd name="connsiteX4" fmla="*/ 0 w 1371600"/>
                <a:gd name="connsiteY4" fmla="*/ 161365 h 995083"/>
                <a:gd name="connsiteX0" fmla="*/ 0 w 1465730"/>
                <a:gd name="connsiteY0" fmla="*/ 26894 h 995083"/>
                <a:gd name="connsiteX1" fmla="*/ 1465730 w 1465730"/>
                <a:gd name="connsiteY1" fmla="*/ 0 h 995083"/>
                <a:gd name="connsiteX2" fmla="*/ 1452283 w 1465730"/>
                <a:gd name="connsiteY2" fmla="*/ 995083 h 995083"/>
                <a:gd name="connsiteX3" fmla="*/ 201706 w 1465730"/>
                <a:gd name="connsiteY3" fmla="*/ 900954 h 995083"/>
                <a:gd name="connsiteX4" fmla="*/ 0 w 1465730"/>
                <a:gd name="connsiteY4" fmla="*/ 26894 h 995083"/>
                <a:gd name="connsiteX0" fmla="*/ 0 w 1479177"/>
                <a:gd name="connsiteY0" fmla="*/ 26894 h 1304366"/>
                <a:gd name="connsiteX1" fmla="*/ 1465730 w 1479177"/>
                <a:gd name="connsiteY1" fmla="*/ 0 h 1304366"/>
                <a:gd name="connsiteX2" fmla="*/ 1479177 w 1479177"/>
                <a:gd name="connsiteY2" fmla="*/ 1304366 h 1304366"/>
                <a:gd name="connsiteX3" fmla="*/ 201706 w 1479177"/>
                <a:gd name="connsiteY3" fmla="*/ 900954 h 1304366"/>
                <a:gd name="connsiteX4" fmla="*/ 0 w 1479177"/>
                <a:gd name="connsiteY4" fmla="*/ 26894 h 1304366"/>
                <a:gd name="connsiteX0" fmla="*/ 118334 w 1597511"/>
                <a:gd name="connsiteY0" fmla="*/ 26894 h 1304366"/>
                <a:gd name="connsiteX1" fmla="*/ 1584064 w 1597511"/>
                <a:gd name="connsiteY1" fmla="*/ 0 h 1304366"/>
                <a:gd name="connsiteX2" fmla="*/ 1597511 w 1597511"/>
                <a:gd name="connsiteY2" fmla="*/ 1304366 h 1304366"/>
                <a:gd name="connsiteX3" fmla="*/ 0 w 1597511"/>
                <a:gd name="connsiteY3" fmla="*/ 1038114 h 1304366"/>
                <a:gd name="connsiteX4" fmla="*/ 118334 w 1597511"/>
                <a:gd name="connsiteY4" fmla="*/ 26894 h 1304366"/>
                <a:gd name="connsiteX0" fmla="*/ 118334 w 1673711"/>
                <a:gd name="connsiteY0" fmla="*/ 26894 h 1151966"/>
                <a:gd name="connsiteX1" fmla="*/ 1584064 w 1673711"/>
                <a:gd name="connsiteY1" fmla="*/ 0 h 1151966"/>
                <a:gd name="connsiteX2" fmla="*/ 1673711 w 1673711"/>
                <a:gd name="connsiteY2" fmla="*/ 1151966 h 1151966"/>
                <a:gd name="connsiteX3" fmla="*/ 0 w 1673711"/>
                <a:gd name="connsiteY3" fmla="*/ 1038114 h 1151966"/>
                <a:gd name="connsiteX4" fmla="*/ 118334 w 1673711"/>
                <a:gd name="connsiteY4" fmla="*/ 26894 h 1151966"/>
                <a:gd name="connsiteX0" fmla="*/ 0 w 1723017"/>
                <a:gd name="connsiteY0" fmla="*/ 0 h 1307952"/>
                <a:gd name="connsiteX1" fmla="*/ 1633370 w 1723017"/>
                <a:gd name="connsiteY1" fmla="*/ 155986 h 1307952"/>
                <a:gd name="connsiteX2" fmla="*/ 1723017 w 1723017"/>
                <a:gd name="connsiteY2" fmla="*/ 1307952 h 1307952"/>
                <a:gd name="connsiteX3" fmla="*/ 49306 w 1723017"/>
                <a:gd name="connsiteY3" fmla="*/ 1194100 h 1307952"/>
                <a:gd name="connsiteX4" fmla="*/ 0 w 1723017"/>
                <a:gd name="connsiteY4" fmla="*/ 0 h 1307952"/>
                <a:gd name="connsiteX0" fmla="*/ 0 w 1633370"/>
                <a:gd name="connsiteY0" fmla="*/ 0 h 1429872"/>
                <a:gd name="connsiteX1" fmla="*/ 1633370 w 1633370"/>
                <a:gd name="connsiteY1" fmla="*/ 155986 h 1429872"/>
                <a:gd name="connsiteX2" fmla="*/ 1387737 w 1633370"/>
                <a:gd name="connsiteY2" fmla="*/ 1429872 h 1429872"/>
                <a:gd name="connsiteX3" fmla="*/ 49306 w 1633370"/>
                <a:gd name="connsiteY3" fmla="*/ 1194100 h 1429872"/>
                <a:gd name="connsiteX4" fmla="*/ 0 w 1633370"/>
                <a:gd name="connsiteY4" fmla="*/ 0 h 1429872"/>
                <a:gd name="connsiteX0" fmla="*/ 0 w 1633370"/>
                <a:gd name="connsiteY0" fmla="*/ 0 h 1429872"/>
                <a:gd name="connsiteX1" fmla="*/ 1633370 w 1633370"/>
                <a:gd name="connsiteY1" fmla="*/ 155986 h 1429872"/>
                <a:gd name="connsiteX2" fmla="*/ 1387737 w 1633370"/>
                <a:gd name="connsiteY2" fmla="*/ 1429872 h 1429872"/>
                <a:gd name="connsiteX3" fmla="*/ 186466 w 1633370"/>
                <a:gd name="connsiteY3" fmla="*/ 1392220 h 1429872"/>
                <a:gd name="connsiteX4" fmla="*/ 0 w 1633370"/>
                <a:gd name="connsiteY4" fmla="*/ 0 h 1429872"/>
                <a:gd name="connsiteX0" fmla="*/ 0 w 1648610"/>
                <a:gd name="connsiteY0" fmla="*/ 0 h 1429872"/>
                <a:gd name="connsiteX1" fmla="*/ 1648610 w 1648610"/>
                <a:gd name="connsiteY1" fmla="*/ 293146 h 1429872"/>
                <a:gd name="connsiteX2" fmla="*/ 1387737 w 1648610"/>
                <a:gd name="connsiteY2" fmla="*/ 1429872 h 1429872"/>
                <a:gd name="connsiteX3" fmla="*/ 186466 w 1648610"/>
                <a:gd name="connsiteY3" fmla="*/ 1392220 h 1429872"/>
                <a:gd name="connsiteX4" fmla="*/ 0 w 1648610"/>
                <a:gd name="connsiteY4" fmla="*/ 0 h 1429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8610" h="1429872">
                  <a:moveTo>
                    <a:pt x="0" y="0"/>
                  </a:moveTo>
                  <a:lnTo>
                    <a:pt x="1648610" y="293146"/>
                  </a:lnTo>
                  <a:lnTo>
                    <a:pt x="1387737" y="1429872"/>
                  </a:lnTo>
                  <a:lnTo>
                    <a:pt x="186466" y="1392220"/>
                  </a:lnTo>
                  <a:lnTo>
                    <a:pt x="0" y="0"/>
                  </a:lnTo>
                  <a:close/>
                </a:path>
              </a:pathLst>
            </a:custGeom>
            <a:solidFill>
              <a:schemeClr val="bg1">
                <a:lumMod val="75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矩形 4"/>
            <p:cNvSpPr/>
            <p:nvPr/>
          </p:nvSpPr>
          <p:spPr>
            <a:xfrm rot="21062862">
              <a:off x="458097" y="1099060"/>
              <a:ext cx="1590339" cy="1067697"/>
            </a:xfrm>
            <a:custGeom>
              <a:avLst/>
              <a:gdLst>
                <a:gd name="connsiteX0" fmla="*/ 0 w 1761565"/>
                <a:gd name="connsiteY0" fmla="*/ 0 h 1183341"/>
                <a:gd name="connsiteX1" fmla="*/ 1761565 w 1761565"/>
                <a:gd name="connsiteY1" fmla="*/ 0 h 1183341"/>
                <a:gd name="connsiteX2" fmla="*/ 1761565 w 1761565"/>
                <a:gd name="connsiteY2" fmla="*/ 1183341 h 1183341"/>
                <a:gd name="connsiteX3" fmla="*/ 0 w 1761565"/>
                <a:gd name="connsiteY3" fmla="*/ 1183341 h 1183341"/>
                <a:gd name="connsiteX4" fmla="*/ 0 w 1761565"/>
                <a:gd name="connsiteY4" fmla="*/ 0 h 1183341"/>
                <a:gd name="connsiteX0" fmla="*/ 201706 w 1761565"/>
                <a:gd name="connsiteY0" fmla="*/ 0 h 1479177"/>
                <a:gd name="connsiteX1" fmla="*/ 1761565 w 1761565"/>
                <a:gd name="connsiteY1" fmla="*/ 295836 h 1479177"/>
                <a:gd name="connsiteX2" fmla="*/ 1761565 w 1761565"/>
                <a:gd name="connsiteY2" fmla="*/ 1479177 h 1479177"/>
                <a:gd name="connsiteX3" fmla="*/ 0 w 1761565"/>
                <a:gd name="connsiteY3" fmla="*/ 1479177 h 1479177"/>
                <a:gd name="connsiteX4" fmla="*/ 201706 w 1761565"/>
                <a:gd name="connsiteY4" fmla="*/ 0 h 1479177"/>
                <a:gd name="connsiteX0" fmla="*/ 201706 w 1949824"/>
                <a:gd name="connsiteY0" fmla="*/ 0 h 1479177"/>
                <a:gd name="connsiteX1" fmla="*/ 1761565 w 1949824"/>
                <a:gd name="connsiteY1" fmla="*/ 295836 h 1479177"/>
                <a:gd name="connsiteX2" fmla="*/ 1949824 w 1949824"/>
                <a:gd name="connsiteY2" fmla="*/ 1129554 h 1479177"/>
                <a:gd name="connsiteX3" fmla="*/ 0 w 1949824"/>
                <a:gd name="connsiteY3" fmla="*/ 1479177 h 1479177"/>
                <a:gd name="connsiteX4" fmla="*/ 201706 w 1949824"/>
                <a:gd name="connsiteY4" fmla="*/ 0 h 1479177"/>
                <a:gd name="connsiteX0" fmla="*/ 64546 w 1949824"/>
                <a:gd name="connsiteY0" fmla="*/ 115644 h 1183341"/>
                <a:gd name="connsiteX1" fmla="*/ 1761565 w 1949824"/>
                <a:gd name="connsiteY1" fmla="*/ 0 h 1183341"/>
                <a:gd name="connsiteX2" fmla="*/ 1949824 w 1949824"/>
                <a:gd name="connsiteY2" fmla="*/ 833718 h 1183341"/>
                <a:gd name="connsiteX3" fmla="*/ 0 w 1949824"/>
                <a:gd name="connsiteY3" fmla="*/ 1183341 h 1183341"/>
                <a:gd name="connsiteX4" fmla="*/ 64546 w 1949824"/>
                <a:gd name="connsiteY4" fmla="*/ 115644 h 1183341"/>
                <a:gd name="connsiteX0" fmla="*/ 34066 w 1919344"/>
                <a:gd name="connsiteY0" fmla="*/ 115644 h 1000461"/>
                <a:gd name="connsiteX1" fmla="*/ 1731085 w 1919344"/>
                <a:gd name="connsiteY1" fmla="*/ 0 h 1000461"/>
                <a:gd name="connsiteX2" fmla="*/ 1919344 w 1919344"/>
                <a:gd name="connsiteY2" fmla="*/ 833718 h 1000461"/>
                <a:gd name="connsiteX3" fmla="*/ 0 w 1919344"/>
                <a:gd name="connsiteY3" fmla="*/ 1000461 h 1000461"/>
                <a:gd name="connsiteX4" fmla="*/ 34066 w 1919344"/>
                <a:gd name="connsiteY4" fmla="*/ 115644 h 1000461"/>
                <a:gd name="connsiteX0" fmla="*/ 34066 w 1827904"/>
                <a:gd name="connsiteY0" fmla="*/ 115644 h 1000461"/>
                <a:gd name="connsiteX1" fmla="*/ 1731085 w 1827904"/>
                <a:gd name="connsiteY1" fmla="*/ 0 h 1000461"/>
                <a:gd name="connsiteX2" fmla="*/ 1827904 w 1827904"/>
                <a:gd name="connsiteY2" fmla="*/ 955638 h 1000461"/>
                <a:gd name="connsiteX3" fmla="*/ 0 w 1827904"/>
                <a:gd name="connsiteY3" fmla="*/ 1000461 h 1000461"/>
                <a:gd name="connsiteX4" fmla="*/ 34066 w 1827904"/>
                <a:gd name="connsiteY4" fmla="*/ 115644 h 1000461"/>
                <a:gd name="connsiteX0" fmla="*/ 34066 w 1959685"/>
                <a:gd name="connsiteY0" fmla="*/ 115644 h 1000461"/>
                <a:gd name="connsiteX1" fmla="*/ 1959685 w 1959685"/>
                <a:gd name="connsiteY1" fmla="*/ 0 h 1000461"/>
                <a:gd name="connsiteX2" fmla="*/ 1827904 w 1959685"/>
                <a:gd name="connsiteY2" fmla="*/ 955638 h 1000461"/>
                <a:gd name="connsiteX3" fmla="*/ 0 w 1959685"/>
                <a:gd name="connsiteY3" fmla="*/ 1000461 h 1000461"/>
                <a:gd name="connsiteX4" fmla="*/ 34066 w 1959685"/>
                <a:gd name="connsiteY4" fmla="*/ 115644 h 1000461"/>
                <a:gd name="connsiteX0" fmla="*/ 0 w 1925619"/>
                <a:gd name="connsiteY0" fmla="*/ 115644 h 1183341"/>
                <a:gd name="connsiteX1" fmla="*/ 1925619 w 1925619"/>
                <a:gd name="connsiteY1" fmla="*/ 0 h 1183341"/>
                <a:gd name="connsiteX2" fmla="*/ 1793838 w 1925619"/>
                <a:gd name="connsiteY2" fmla="*/ 955638 h 1183341"/>
                <a:gd name="connsiteX3" fmla="*/ 285974 w 1925619"/>
                <a:gd name="connsiteY3" fmla="*/ 1183341 h 1183341"/>
                <a:gd name="connsiteX4" fmla="*/ 0 w 1925619"/>
                <a:gd name="connsiteY4" fmla="*/ 115644 h 1183341"/>
                <a:gd name="connsiteX0" fmla="*/ 0 w 1925619"/>
                <a:gd name="connsiteY0" fmla="*/ 115644 h 1183341"/>
                <a:gd name="connsiteX1" fmla="*/ 1925619 w 1925619"/>
                <a:gd name="connsiteY1" fmla="*/ 0 h 1183341"/>
                <a:gd name="connsiteX2" fmla="*/ 1397598 w 1925619"/>
                <a:gd name="connsiteY2" fmla="*/ 1153758 h 1183341"/>
                <a:gd name="connsiteX3" fmla="*/ 285974 w 1925619"/>
                <a:gd name="connsiteY3" fmla="*/ 1183341 h 1183341"/>
                <a:gd name="connsiteX4" fmla="*/ 0 w 1925619"/>
                <a:gd name="connsiteY4" fmla="*/ 115644 h 1183341"/>
                <a:gd name="connsiteX0" fmla="*/ 0 w 1590339"/>
                <a:gd name="connsiteY0" fmla="*/ 0 h 1067697"/>
                <a:gd name="connsiteX1" fmla="*/ 1590339 w 1590339"/>
                <a:gd name="connsiteY1" fmla="*/ 82476 h 1067697"/>
                <a:gd name="connsiteX2" fmla="*/ 1397598 w 1590339"/>
                <a:gd name="connsiteY2" fmla="*/ 1038114 h 1067697"/>
                <a:gd name="connsiteX3" fmla="*/ 285974 w 1590339"/>
                <a:gd name="connsiteY3" fmla="*/ 1067697 h 1067697"/>
                <a:gd name="connsiteX4" fmla="*/ 0 w 1590339"/>
                <a:gd name="connsiteY4" fmla="*/ 0 h 1067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0339" h="1067697">
                  <a:moveTo>
                    <a:pt x="0" y="0"/>
                  </a:moveTo>
                  <a:lnTo>
                    <a:pt x="1590339" y="82476"/>
                  </a:lnTo>
                  <a:lnTo>
                    <a:pt x="1397598" y="1038114"/>
                  </a:lnTo>
                  <a:lnTo>
                    <a:pt x="285974" y="1067697"/>
                  </a:lnTo>
                  <a:lnTo>
                    <a:pt x="0" y="0"/>
                  </a:lnTo>
                  <a:close/>
                </a:path>
              </a:pathLst>
            </a:custGeom>
            <a:solidFill>
              <a:schemeClr val="bg1">
                <a:lumMod val="8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文本框 54"/>
            <p:cNvSpPr txBox="1"/>
            <p:nvPr/>
          </p:nvSpPr>
          <p:spPr>
            <a:xfrm>
              <a:off x="910305" y="1340011"/>
              <a:ext cx="1048277" cy="812598"/>
            </a:xfrm>
            <a:prstGeom prst="rect">
              <a:avLst/>
            </a:prstGeom>
            <a:noFill/>
          </p:spPr>
          <p:txBody>
            <a:bodyPr wrap="square" rtlCol="0">
              <a:spAutoFit/>
            </a:bodyPr>
            <a:lstStyle/>
            <a:p>
              <a:r>
                <a:rPr lang="en-US" altLang="zh-CN" sz="3200" b="1" dirty="0" smtClean="0">
                  <a:solidFill>
                    <a:srgbClr val="C00000"/>
                  </a:solidFill>
                  <a:latin typeface="微软雅黑" panose="020B0503020204020204" pitchFamily="34" charset="-122"/>
                  <a:ea typeface="微软雅黑" panose="020B0503020204020204" pitchFamily="34" charset="-122"/>
                </a:rPr>
                <a:t>01</a:t>
              </a:r>
              <a:endParaRPr lang="zh-CN" altLang="en-US" sz="3200" b="1" dirty="0">
                <a:solidFill>
                  <a:srgbClr val="C00000"/>
                </a:solidFill>
                <a:latin typeface="微软雅黑" panose="020B0503020204020204" pitchFamily="34" charset="-122"/>
                <a:ea typeface="微软雅黑" panose="020B0503020204020204" pitchFamily="34" charset="-122"/>
              </a:endParaRPr>
            </a:p>
          </p:txBody>
        </p:sp>
      </p:grpSp>
      <p:sp>
        <p:nvSpPr>
          <p:cNvPr id="56" name="文本框 55"/>
          <p:cNvSpPr txBox="1"/>
          <p:nvPr/>
        </p:nvSpPr>
        <p:spPr>
          <a:xfrm>
            <a:off x="10515600" y="249523"/>
            <a:ext cx="1676400" cy="307777"/>
          </a:xfrm>
          <a:prstGeom prst="rect">
            <a:avLst/>
          </a:prstGeom>
          <a:noFill/>
        </p:spPr>
        <p:txBody>
          <a:bodyPr wrap="square" rtlCol="0">
            <a:spAutoFit/>
          </a:bodyPr>
          <a:lstStyle/>
          <a:p>
            <a:r>
              <a:rPr lang="zh-CN" altLang="en-US" sz="1400" dirty="0" smtClean="0">
                <a:latin typeface="微软雅黑" panose="020B0503020204020204" pitchFamily="34" charset="-122"/>
                <a:ea typeface="微软雅黑" panose="020B0503020204020204" pitchFamily="34" charset="-122"/>
              </a:rPr>
              <a:t>放置医院</a:t>
            </a:r>
            <a:r>
              <a:rPr lang="en-US" altLang="zh-CN" sz="1400" dirty="0" smtClean="0">
                <a:latin typeface="微软雅黑" panose="020B0503020204020204" pitchFamily="34" charset="-122"/>
                <a:ea typeface="微软雅黑" panose="020B0503020204020204" pitchFamily="34" charset="-122"/>
              </a:rPr>
              <a:t>LOGO</a:t>
            </a:r>
            <a:endParaRPr lang="zh-CN" altLang="en-US" sz="1400" dirty="0">
              <a:latin typeface="微软雅黑" panose="020B0503020204020204" pitchFamily="34" charset="-122"/>
              <a:ea typeface="微软雅黑" panose="020B0503020204020204" pitchFamily="34" charset="-122"/>
            </a:endParaRPr>
          </a:p>
        </p:txBody>
      </p:sp>
      <p:sp>
        <p:nvSpPr>
          <p:cNvPr id="57" name="矩形 56"/>
          <p:cNvSpPr/>
          <p:nvPr/>
        </p:nvSpPr>
        <p:spPr>
          <a:xfrm>
            <a:off x="1820283" y="547121"/>
            <a:ext cx="1980029" cy="499624"/>
          </a:xfrm>
          <a:prstGeom prst="rect">
            <a:avLst/>
          </a:prstGeom>
        </p:spPr>
        <p:txBody>
          <a:bodyPr wrap="none">
            <a:spAutoFit/>
          </a:bodyPr>
          <a:lstStyle/>
          <a:p>
            <a:pPr>
              <a:lnSpc>
                <a:spcPct val="150000"/>
              </a:lnSpc>
            </a:pPr>
            <a:r>
              <a:rPr lang="zh-CN" altLang="en-US" sz="2000" b="1" dirty="0" smtClean="0">
                <a:latin typeface="微软雅黑" panose="020B0503020204020204" pitchFamily="34" charset="-122"/>
                <a:ea typeface="微软雅黑" panose="020B0503020204020204" pitchFamily="34" charset="-122"/>
              </a:rPr>
              <a:t>医院战略、品牌</a:t>
            </a:r>
            <a:endParaRPr lang="zh-CN" altLang="en-US" sz="20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8349941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807762" y="2528888"/>
            <a:ext cx="3060651" cy="507831"/>
          </a:xfrm>
          <a:prstGeom prst="rect">
            <a:avLst/>
          </a:prstGeom>
        </p:spPr>
        <p:txBody>
          <a:bodyPr wrap="square">
            <a:spAutoFit/>
          </a:bodyPr>
          <a:lstStyle/>
          <a:p>
            <a:pPr>
              <a:lnSpc>
                <a:spcPct val="150000"/>
              </a:lnSpc>
            </a:pPr>
            <a:r>
              <a:rPr lang="zh-CN" altLang="en-US" b="1" dirty="0" smtClean="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文化</a:t>
            </a:r>
            <a:r>
              <a:rPr lang="zh-CN" altLang="en-US" b="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助</a:t>
            </a:r>
            <a:r>
              <a:rPr lang="zh-CN" altLang="en-US" b="1" dirty="0" smtClean="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推品牌建设</a:t>
            </a:r>
            <a:endParaRPr lang="zh-CN" altLang="en-US" b="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5" name="矩形 14"/>
          <p:cNvSpPr/>
          <p:nvPr/>
        </p:nvSpPr>
        <p:spPr>
          <a:xfrm>
            <a:off x="807762" y="3102538"/>
            <a:ext cx="5423148" cy="613694"/>
          </a:xfrm>
          <a:prstGeom prst="rect">
            <a:avLst/>
          </a:prstGeom>
        </p:spPr>
        <p:txBody>
          <a:bodyPr wrap="square">
            <a:spAutoFit/>
          </a:bodyPr>
          <a:lstStyle/>
          <a:p>
            <a:pPr>
              <a:lnSpc>
                <a:spcPct val="150000"/>
              </a:lnSpc>
            </a:pPr>
            <a:r>
              <a:rPr lang="zh-CN" altLang="en-US" sz="1200" dirty="0" smtClean="0">
                <a:solidFill>
                  <a:prstClr val="black"/>
                </a:solidFill>
                <a:latin typeface="微软雅黑" panose="020B0503020204020204" pitchFamily="34" charset="-122"/>
                <a:ea typeface="微软雅黑" panose="020B0503020204020204" pitchFamily="34" charset="-122"/>
              </a:rPr>
              <a:t>深入</a:t>
            </a:r>
            <a:r>
              <a:rPr lang="zh-CN" altLang="en-US" sz="1200" dirty="0">
                <a:solidFill>
                  <a:prstClr val="black"/>
                </a:solidFill>
                <a:latin typeface="微软雅黑" panose="020B0503020204020204" pitchFamily="34" charset="-122"/>
                <a:ea typeface="微软雅黑" panose="020B0503020204020204" pitchFamily="34" charset="-122"/>
              </a:rPr>
              <a:t>开展了一系列高水平的精品文化活动，使医院文化品牌更加丰富、更加充满魅力</a:t>
            </a:r>
            <a:r>
              <a:rPr lang="zh-CN" altLang="en-US" sz="1200" dirty="0" smtClean="0">
                <a:solidFill>
                  <a:prstClr val="black"/>
                </a:solidFill>
                <a:latin typeface="微软雅黑" panose="020B0503020204020204" pitchFamily="34" charset="-122"/>
                <a:ea typeface="微软雅黑" panose="020B0503020204020204" pitchFamily="34" charset="-122"/>
              </a:rPr>
              <a:t>。注重</a:t>
            </a:r>
            <a:r>
              <a:rPr lang="zh-CN" altLang="en-US" sz="1200" dirty="0">
                <a:solidFill>
                  <a:prstClr val="black"/>
                </a:solidFill>
                <a:latin typeface="微软雅黑" panose="020B0503020204020204" pitchFamily="34" charset="-122"/>
                <a:ea typeface="微软雅黑" panose="020B0503020204020204" pitchFamily="34" charset="-122"/>
              </a:rPr>
              <a:t>高标准定位、精细化打造，逐渐形成了医院独特的文化品牌。</a:t>
            </a:r>
          </a:p>
        </p:txBody>
      </p:sp>
      <p:pic>
        <p:nvPicPr>
          <p:cNvPr id="16" name="图片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9822" y="1579887"/>
            <a:ext cx="4759379" cy="34410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7" name="矩形 16"/>
          <p:cNvSpPr/>
          <p:nvPr/>
        </p:nvSpPr>
        <p:spPr>
          <a:xfrm>
            <a:off x="10033536" y="616370"/>
            <a:ext cx="1459054" cy="507831"/>
          </a:xfrm>
          <a:prstGeom prst="rect">
            <a:avLst/>
          </a:prstGeom>
        </p:spPr>
        <p:txBody>
          <a:bodyPr wrap="none">
            <a:spAutoFit/>
          </a:bodyPr>
          <a:lstStyle/>
          <a:p>
            <a:pPr>
              <a:lnSpc>
                <a:spcPct val="150000"/>
              </a:lnSpc>
            </a:pPr>
            <a:r>
              <a:rPr lang="en-US" altLang="zh-CN" b="1" dirty="0" smtClean="0">
                <a:latin typeface="微软雅黑" panose="020B0503020204020204" pitchFamily="34" charset="-122"/>
                <a:ea typeface="微软雅黑" panose="020B0503020204020204" pitchFamily="34" charset="-122"/>
              </a:rPr>
              <a:t>1.4</a:t>
            </a:r>
            <a:r>
              <a:rPr lang="zh-CN" altLang="en-US" b="1" dirty="0" smtClean="0">
                <a:latin typeface="微软雅黑" panose="020B0503020204020204" pitchFamily="34" charset="-122"/>
                <a:ea typeface="微软雅黑" panose="020B0503020204020204" pitchFamily="34" charset="-122"/>
              </a:rPr>
              <a:t>文化分析</a:t>
            </a:r>
            <a:endParaRPr lang="zh-CN" altLang="en-US" sz="1600" b="1" dirty="0">
              <a:latin typeface="微软雅黑" panose="020B0503020204020204" pitchFamily="34" charset="-122"/>
              <a:ea typeface="微软雅黑" panose="020B0503020204020204" pitchFamily="34" charset="-122"/>
            </a:endParaRPr>
          </a:p>
        </p:txBody>
      </p:sp>
      <p:grpSp>
        <p:nvGrpSpPr>
          <p:cNvPr id="19" name="组合 18"/>
          <p:cNvGrpSpPr/>
          <p:nvPr/>
        </p:nvGrpSpPr>
        <p:grpSpPr>
          <a:xfrm>
            <a:off x="536649" y="249523"/>
            <a:ext cx="1232203" cy="1028988"/>
            <a:chOff x="458097" y="883701"/>
            <a:chExt cx="1712258" cy="1429872"/>
          </a:xfrm>
        </p:grpSpPr>
        <p:sp>
          <p:nvSpPr>
            <p:cNvPr id="20" name="矩形 3"/>
            <p:cNvSpPr/>
            <p:nvPr/>
          </p:nvSpPr>
          <p:spPr>
            <a:xfrm>
              <a:off x="521745" y="883701"/>
              <a:ext cx="1648610" cy="1429872"/>
            </a:xfrm>
            <a:custGeom>
              <a:avLst/>
              <a:gdLst>
                <a:gd name="connsiteX0" fmla="*/ 0 w 1358153"/>
                <a:gd name="connsiteY0" fmla="*/ 0 h 833718"/>
                <a:gd name="connsiteX1" fmla="*/ 1358153 w 1358153"/>
                <a:gd name="connsiteY1" fmla="*/ 0 h 833718"/>
                <a:gd name="connsiteX2" fmla="*/ 1358153 w 1358153"/>
                <a:gd name="connsiteY2" fmla="*/ 833718 h 833718"/>
                <a:gd name="connsiteX3" fmla="*/ 0 w 1358153"/>
                <a:gd name="connsiteY3" fmla="*/ 833718 h 833718"/>
                <a:gd name="connsiteX4" fmla="*/ 0 w 1358153"/>
                <a:gd name="connsiteY4" fmla="*/ 0 h 833718"/>
                <a:gd name="connsiteX0" fmla="*/ 0 w 1371600"/>
                <a:gd name="connsiteY0" fmla="*/ 161365 h 995083"/>
                <a:gd name="connsiteX1" fmla="*/ 1371600 w 1371600"/>
                <a:gd name="connsiteY1" fmla="*/ 0 h 995083"/>
                <a:gd name="connsiteX2" fmla="*/ 1358153 w 1371600"/>
                <a:gd name="connsiteY2" fmla="*/ 995083 h 995083"/>
                <a:gd name="connsiteX3" fmla="*/ 0 w 1371600"/>
                <a:gd name="connsiteY3" fmla="*/ 995083 h 995083"/>
                <a:gd name="connsiteX4" fmla="*/ 0 w 1371600"/>
                <a:gd name="connsiteY4" fmla="*/ 161365 h 995083"/>
                <a:gd name="connsiteX0" fmla="*/ 0 w 1371600"/>
                <a:gd name="connsiteY0" fmla="*/ 161365 h 995083"/>
                <a:gd name="connsiteX1" fmla="*/ 1371600 w 1371600"/>
                <a:gd name="connsiteY1" fmla="*/ 0 h 995083"/>
                <a:gd name="connsiteX2" fmla="*/ 1358153 w 1371600"/>
                <a:gd name="connsiteY2" fmla="*/ 995083 h 995083"/>
                <a:gd name="connsiteX3" fmla="*/ 107576 w 1371600"/>
                <a:gd name="connsiteY3" fmla="*/ 900954 h 995083"/>
                <a:gd name="connsiteX4" fmla="*/ 0 w 1371600"/>
                <a:gd name="connsiteY4" fmla="*/ 161365 h 995083"/>
                <a:gd name="connsiteX0" fmla="*/ 0 w 1465730"/>
                <a:gd name="connsiteY0" fmla="*/ 26894 h 995083"/>
                <a:gd name="connsiteX1" fmla="*/ 1465730 w 1465730"/>
                <a:gd name="connsiteY1" fmla="*/ 0 h 995083"/>
                <a:gd name="connsiteX2" fmla="*/ 1452283 w 1465730"/>
                <a:gd name="connsiteY2" fmla="*/ 995083 h 995083"/>
                <a:gd name="connsiteX3" fmla="*/ 201706 w 1465730"/>
                <a:gd name="connsiteY3" fmla="*/ 900954 h 995083"/>
                <a:gd name="connsiteX4" fmla="*/ 0 w 1465730"/>
                <a:gd name="connsiteY4" fmla="*/ 26894 h 995083"/>
                <a:gd name="connsiteX0" fmla="*/ 0 w 1479177"/>
                <a:gd name="connsiteY0" fmla="*/ 26894 h 1304366"/>
                <a:gd name="connsiteX1" fmla="*/ 1465730 w 1479177"/>
                <a:gd name="connsiteY1" fmla="*/ 0 h 1304366"/>
                <a:gd name="connsiteX2" fmla="*/ 1479177 w 1479177"/>
                <a:gd name="connsiteY2" fmla="*/ 1304366 h 1304366"/>
                <a:gd name="connsiteX3" fmla="*/ 201706 w 1479177"/>
                <a:gd name="connsiteY3" fmla="*/ 900954 h 1304366"/>
                <a:gd name="connsiteX4" fmla="*/ 0 w 1479177"/>
                <a:gd name="connsiteY4" fmla="*/ 26894 h 1304366"/>
                <a:gd name="connsiteX0" fmla="*/ 118334 w 1597511"/>
                <a:gd name="connsiteY0" fmla="*/ 26894 h 1304366"/>
                <a:gd name="connsiteX1" fmla="*/ 1584064 w 1597511"/>
                <a:gd name="connsiteY1" fmla="*/ 0 h 1304366"/>
                <a:gd name="connsiteX2" fmla="*/ 1597511 w 1597511"/>
                <a:gd name="connsiteY2" fmla="*/ 1304366 h 1304366"/>
                <a:gd name="connsiteX3" fmla="*/ 0 w 1597511"/>
                <a:gd name="connsiteY3" fmla="*/ 1038114 h 1304366"/>
                <a:gd name="connsiteX4" fmla="*/ 118334 w 1597511"/>
                <a:gd name="connsiteY4" fmla="*/ 26894 h 1304366"/>
                <a:gd name="connsiteX0" fmla="*/ 118334 w 1673711"/>
                <a:gd name="connsiteY0" fmla="*/ 26894 h 1151966"/>
                <a:gd name="connsiteX1" fmla="*/ 1584064 w 1673711"/>
                <a:gd name="connsiteY1" fmla="*/ 0 h 1151966"/>
                <a:gd name="connsiteX2" fmla="*/ 1673711 w 1673711"/>
                <a:gd name="connsiteY2" fmla="*/ 1151966 h 1151966"/>
                <a:gd name="connsiteX3" fmla="*/ 0 w 1673711"/>
                <a:gd name="connsiteY3" fmla="*/ 1038114 h 1151966"/>
                <a:gd name="connsiteX4" fmla="*/ 118334 w 1673711"/>
                <a:gd name="connsiteY4" fmla="*/ 26894 h 1151966"/>
                <a:gd name="connsiteX0" fmla="*/ 0 w 1723017"/>
                <a:gd name="connsiteY0" fmla="*/ 0 h 1307952"/>
                <a:gd name="connsiteX1" fmla="*/ 1633370 w 1723017"/>
                <a:gd name="connsiteY1" fmla="*/ 155986 h 1307952"/>
                <a:gd name="connsiteX2" fmla="*/ 1723017 w 1723017"/>
                <a:gd name="connsiteY2" fmla="*/ 1307952 h 1307952"/>
                <a:gd name="connsiteX3" fmla="*/ 49306 w 1723017"/>
                <a:gd name="connsiteY3" fmla="*/ 1194100 h 1307952"/>
                <a:gd name="connsiteX4" fmla="*/ 0 w 1723017"/>
                <a:gd name="connsiteY4" fmla="*/ 0 h 1307952"/>
                <a:gd name="connsiteX0" fmla="*/ 0 w 1633370"/>
                <a:gd name="connsiteY0" fmla="*/ 0 h 1429872"/>
                <a:gd name="connsiteX1" fmla="*/ 1633370 w 1633370"/>
                <a:gd name="connsiteY1" fmla="*/ 155986 h 1429872"/>
                <a:gd name="connsiteX2" fmla="*/ 1387737 w 1633370"/>
                <a:gd name="connsiteY2" fmla="*/ 1429872 h 1429872"/>
                <a:gd name="connsiteX3" fmla="*/ 49306 w 1633370"/>
                <a:gd name="connsiteY3" fmla="*/ 1194100 h 1429872"/>
                <a:gd name="connsiteX4" fmla="*/ 0 w 1633370"/>
                <a:gd name="connsiteY4" fmla="*/ 0 h 1429872"/>
                <a:gd name="connsiteX0" fmla="*/ 0 w 1633370"/>
                <a:gd name="connsiteY0" fmla="*/ 0 h 1429872"/>
                <a:gd name="connsiteX1" fmla="*/ 1633370 w 1633370"/>
                <a:gd name="connsiteY1" fmla="*/ 155986 h 1429872"/>
                <a:gd name="connsiteX2" fmla="*/ 1387737 w 1633370"/>
                <a:gd name="connsiteY2" fmla="*/ 1429872 h 1429872"/>
                <a:gd name="connsiteX3" fmla="*/ 186466 w 1633370"/>
                <a:gd name="connsiteY3" fmla="*/ 1392220 h 1429872"/>
                <a:gd name="connsiteX4" fmla="*/ 0 w 1633370"/>
                <a:gd name="connsiteY4" fmla="*/ 0 h 1429872"/>
                <a:gd name="connsiteX0" fmla="*/ 0 w 1648610"/>
                <a:gd name="connsiteY0" fmla="*/ 0 h 1429872"/>
                <a:gd name="connsiteX1" fmla="*/ 1648610 w 1648610"/>
                <a:gd name="connsiteY1" fmla="*/ 293146 h 1429872"/>
                <a:gd name="connsiteX2" fmla="*/ 1387737 w 1648610"/>
                <a:gd name="connsiteY2" fmla="*/ 1429872 h 1429872"/>
                <a:gd name="connsiteX3" fmla="*/ 186466 w 1648610"/>
                <a:gd name="connsiteY3" fmla="*/ 1392220 h 1429872"/>
                <a:gd name="connsiteX4" fmla="*/ 0 w 1648610"/>
                <a:gd name="connsiteY4" fmla="*/ 0 h 1429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8610" h="1429872">
                  <a:moveTo>
                    <a:pt x="0" y="0"/>
                  </a:moveTo>
                  <a:lnTo>
                    <a:pt x="1648610" y="293146"/>
                  </a:lnTo>
                  <a:lnTo>
                    <a:pt x="1387737" y="1429872"/>
                  </a:lnTo>
                  <a:lnTo>
                    <a:pt x="186466" y="1392220"/>
                  </a:lnTo>
                  <a:lnTo>
                    <a:pt x="0" y="0"/>
                  </a:lnTo>
                  <a:close/>
                </a:path>
              </a:pathLst>
            </a:custGeom>
            <a:solidFill>
              <a:schemeClr val="bg1">
                <a:lumMod val="75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4"/>
            <p:cNvSpPr/>
            <p:nvPr/>
          </p:nvSpPr>
          <p:spPr>
            <a:xfrm rot="21062862">
              <a:off x="458097" y="1099060"/>
              <a:ext cx="1590339" cy="1067697"/>
            </a:xfrm>
            <a:custGeom>
              <a:avLst/>
              <a:gdLst>
                <a:gd name="connsiteX0" fmla="*/ 0 w 1761565"/>
                <a:gd name="connsiteY0" fmla="*/ 0 h 1183341"/>
                <a:gd name="connsiteX1" fmla="*/ 1761565 w 1761565"/>
                <a:gd name="connsiteY1" fmla="*/ 0 h 1183341"/>
                <a:gd name="connsiteX2" fmla="*/ 1761565 w 1761565"/>
                <a:gd name="connsiteY2" fmla="*/ 1183341 h 1183341"/>
                <a:gd name="connsiteX3" fmla="*/ 0 w 1761565"/>
                <a:gd name="connsiteY3" fmla="*/ 1183341 h 1183341"/>
                <a:gd name="connsiteX4" fmla="*/ 0 w 1761565"/>
                <a:gd name="connsiteY4" fmla="*/ 0 h 1183341"/>
                <a:gd name="connsiteX0" fmla="*/ 201706 w 1761565"/>
                <a:gd name="connsiteY0" fmla="*/ 0 h 1479177"/>
                <a:gd name="connsiteX1" fmla="*/ 1761565 w 1761565"/>
                <a:gd name="connsiteY1" fmla="*/ 295836 h 1479177"/>
                <a:gd name="connsiteX2" fmla="*/ 1761565 w 1761565"/>
                <a:gd name="connsiteY2" fmla="*/ 1479177 h 1479177"/>
                <a:gd name="connsiteX3" fmla="*/ 0 w 1761565"/>
                <a:gd name="connsiteY3" fmla="*/ 1479177 h 1479177"/>
                <a:gd name="connsiteX4" fmla="*/ 201706 w 1761565"/>
                <a:gd name="connsiteY4" fmla="*/ 0 h 1479177"/>
                <a:gd name="connsiteX0" fmla="*/ 201706 w 1949824"/>
                <a:gd name="connsiteY0" fmla="*/ 0 h 1479177"/>
                <a:gd name="connsiteX1" fmla="*/ 1761565 w 1949824"/>
                <a:gd name="connsiteY1" fmla="*/ 295836 h 1479177"/>
                <a:gd name="connsiteX2" fmla="*/ 1949824 w 1949824"/>
                <a:gd name="connsiteY2" fmla="*/ 1129554 h 1479177"/>
                <a:gd name="connsiteX3" fmla="*/ 0 w 1949824"/>
                <a:gd name="connsiteY3" fmla="*/ 1479177 h 1479177"/>
                <a:gd name="connsiteX4" fmla="*/ 201706 w 1949824"/>
                <a:gd name="connsiteY4" fmla="*/ 0 h 1479177"/>
                <a:gd name="connsiteX0" fmla="*/ 64546 w 1949824"/>
                <a:gd name="connsiteY0" fmla="*/ 115644 h 1183341"/>
                <a:gd name="connsiteX1" fmla="*/ 1761565 w 1949824"/>
                <a:gd name="connsiteY1" fmla="*/ 0 h 1183341"/>
                <a:gd name="connsiteX2" fmla="*/ 1949824 w 1949824"/>
                <a:gd name="connsiteY2" fmla="*/ 833718 h 1183341"/>
                <a:gd name="connsiteX3" fmla="*/ 0 w 1949824"/>
                <a:gd name="connsiteY3" fmla="*/ 1183341 h 1183341"/>
                <a:gd name="connsiteX4" fmla="*/ 64546 w 1949824"/>
                <a:gd name="connsiteY4" fmla="*/ 115644 h 1183341"/>
                <a:gd name="connsiteX0" fmla="*/ 34066 w 1919344"/>
                <a:gd name="connsiteY0" fmla="*/ 115644 h 1000461"/>
                <a:gd name="connsiteX1" fmla="*/ 1731085 w 1919344"/>
                <a:gd name="connsiteY1" fmla="*/ 0 h 1000461"/>
                <a:gd name="connsiteX2" fmla="*/ 1919344 w 1919344"/>
                <a:gd name="connsiteY2" fmla="*/ 833718 h 1000461"/>
                <a:gd name="connsiteX3" fmla="*/ 0 w 1919344"/>
                <a:gd name="connsiteY3" fmla="*/ 1000461 h 1000461"/>
                <a:gd name="connsiteX4" fmla="*/ 34066 w 1919344"/>
                <a:gd name="connsiteY4" fmla="*/ 115644 h 1000461"/>
                <a:gd name="connsiteX0" fmla="*/ 34066 w 1827904"/>
                <a:gd name="connsiteY0" fmla="*/ 115644 h 1000461"/>
                <a:gd name="connsiteX1" fmla="*/ 1731085 w 1827904"/>
                <a:gd name="connsiteY1" fmla="*/ 0 h 1000461"/>
                <a:gd name="connsiteX2" fmla="*/ 1827904 w 1827904"/>
                <a:gd name="connsiteY2" fmla="*/ 955638 h 1000461"/>
                <a:gd name="connsiteX3" fmla="*/ 0 w 1827904"/>
                <a:gd name="connsiteY3" fmla="*/ 1000461 h 1000461"/>
                <a:gd name="connsiteX4" fmla="*/ 34066 w 1827904"/>
                <a:gd name="connsiteY4" fmla="*/ 115644 h 1000461"/>
                <a:gd name="connsiteX0" fmla="*/ 34066 w 1959685"/>
                <a:gd name="connsiteY0" fmla="*/ 115644 h 1000461"/>
                <a:gd name="connsiteX1" fmla="*/ 1959685 w 1959685"/>
                <a:gd name="connsiteY1" fmla="*/ 0 h 1000461"/>
                <a:gd name="connsiteX2" fmla="*/ 1827904 w 1959685"/>
                <a:gd name="connsiteY2" fmla="*/ 955638 h 1000461"/>
                <a:gd name="connsiteX3" fmla="*/ 0 w 1959685"/>
                <a:gd name="connsiteY3" fmla="*/ 1000461 h 1000461"/>
                <a:gd name="connsiteX4" fmla="*/ 34066 w 1959685"/>
                <a:gd name="connsiteY4" fmla="*/ 115644 h 1000461"/>
                <a:gd name="connsiteX0" fmla="*/ 0 w 1925619"/>
                <a:gd name="connsiteY0" fmla="*/ 115644 h 1183341"/>
                <a:gd name="connsiteX1" fmla="*/ 1925619 w 1925619"/>
                <a:gd name="connsiteY1" fmla="*/ 0 h 1183341"/>
                <a:gd name="connsiteX2" fmla="*/ 1793838 w 1925619"/>
                <a:gd name="connsiteY2" fmla="*/ 955638 h 1183341"/>
                <a:gd name="connsiteX3" fmla="*/ 285974 w 1925619"/>
                <a:gd name="connsiteY3" fmla="*/ 1183341 h 1183341"/>
                <a:gd name="connsiteX4" fmla="*/ 0 w 1925619"/>
                <a:gd name="connsiteY4" fmla="*/ 115644 h 1183341"/>
                <a:gd name="connsiteX0" fmla="*/ 0 w 1925619"/>
                <a:gd name="connsiteY0" fmla="*/ 115644 h 1183341"/>
                <a:gd name="connsiteX1" fmla="*/ 1925619 w 1925619"/>
                <a:gd name="connsiteY1" fmla="*/ 0 h 1183341"/>
                <a:gd name="connsiteX2" fmla="*/ 1397598 w 1925619"/>
                <a:gd name="connsiteY2" fmla="*/ 1153758 h 1183341"/>
                <a:gd name="connsiteX3" fmla="*/ 285974 w 1925619"/>
                <a:gd name="connsiteY3" fmla="*/ 1183341 h 1183341"/>
                <a:gd name="connsiteX4" fmla="*/ 0 w 1925619"/>
                <a:gd name="connsiteY4" fmla="*/ 115644 h 1183341"/>
                <a:gd name="connsiteX0" fmla="*/ 0 w 1590339"/>
                <a:gd name="connsiteY0" fmla="*/ 0 h 1067697"/>
                <a:gd name="connsiteX1" fmla="*/ 1590339 w 1590339"/>
                <a:gd name="connsiteY1" fmla="*/ 82476 h 1067697"/>
                <a:gd name="connsiteX2" fmla="*/ 1397598 w 1590339"/>
                <a:gd name="connsiteY2" fmla="*/ 1038114 h 1067697"/>
                <a:gd name="connsiteX3" fmla="*/ 285974 w 1590339"/>
                <a:gd name="connsiteY3" fmla="*/ 1067697 h 1067697"/>
                <a:gd name="connsiteX4" fmla="*/ 0 w 1590339"/>
                <a:gd name="connsiteY4" fmla="*/ 0 h 1067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0339" h="1067697">
                  <a:moveTo>
                    <a:pt x="0" y="0"/>
                  </a:moveTo>
                  <a:lnTo>
                    <a:pt x="1590339" y="82476"/>
                  </a:lnTo>
                  <a:lnTo>
                    <a:pt x="1397598" y="1038114"/>
                  </a:lnTo>
                  <a:lnTo>
                    <a:pt x="285974" y="1067697"/>
                  </a:lnTo>
                  <a:lnTo>
                    <a:pt x="0" y="0"/>
                  </a:lnTo>
                  <a:close/>
                </a:path>
              </a:pathLst>
            </a:custGeom>
            <a:solidFill>
              <a:schemeClr val="bg1">
                <a:lumMod val="8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a:off x="910305" y="1340011"/>
              <a:ext cx="1048277" cy="812598"/>
            </a:xfrm>
            <a:prstGeom prst="rect">
              <a:avLst/>
            </a:prstGeom>
            <a:noFill/>
          </p:spPr>
          <p:txBody>
            <a:bodyPr wrap="square" rtlCol="0">
              <a:spAutoFit/>
            </a:bodyPr>
            <a:lstStyle/>
            <a:p>
              <a:r>
                <a:rPr lang="en-US" altLang="zh-CN" sz="3200" b="1" dirty="0" smtClean="0">
                  <a:solidFill>
                    <a:srgbClr val="C00000"/>
                  </a:solidFill>
                  <a:latin typeface="微软雅黑" panose="020B0503020204020204" pitchFamily="34" charset="-122"/>
                  <a:ea typeface="微软雅黑" panose="020B0503020204020204" pitchFamily="34" charset="-122"/>
                </a:rPr>
                <a:t>01</a:t>
              </a:r>
              <a:endParaRPr lang="zh-CN" altLang="en-US" sz="3200" b="1" dirty="0">
                <a:solidFill>
                  <a:srgbClr val="C00000"/>
                </a:solidFill>
                <a:latin typeface="微软雅黑" panose="020B0503020204020204" pitchFamily="34" charset="-122"/>
                <a:ea typeface="微软雅黑" panose="020B0503020204020204" pitchFamily="34" charset="-122"/>
              </a:endParaRPr>
            </a:p>
          </p:txBody>
        </p:sp>
      </p:grpSp>
      <p:sp>
        <p:nvSpPr>
          <p:cNvPr id="11" name="文本框 10"/>
          <p:cNvSpPr txBox="1"/>
          <p:nvPr/>
        </p:nvSpPr>
        <p:spPr>
          <a:xfrm>
            <a:off x="10515600" y="249523"/>
            <a:ext cx="1676400" cy="307777"/>
          </a:xfrm>
          <a:prstGeom prst="rect">
            <a:avLst/>
          </a:prstGeom>
          <a:noFill/>
        </p:spPr>
        <p:txBody>
          <a:bodyPr wrap="square" rtlCol="0">
            <a:spAutoFit/>
          </a:bodyPr>
          <a:lstStyle/>
          <a:p>
            <a:r>
              <a:rPr lang="zh-CN" altLang="en-US" sz="1400" dirty="0" smtClean="0">
                <a:latin typeface="微软雅黑" panose="020B0503020204020204" pitchFamily="34" charset="-122"/>
                <a:ea typeface="微软雅黑" panose="020B0503020204020204" pitchFamily="34" charset="-122"/>
              </a:rPr>
              <a:t>放置医院</a:t>
            </a:r>
            <a:r>
              <a:rPr lang="en-US" altLang="zh-CN" sz="1400" dirty="0" smtClean="0">
                <a:latin typeface="微软雅黑" panose="020B0503020204020204" pitchFamily="34" charset="-122"/>
                <a:ea typeface="微软雅黑" panose="020B0503020204020204" pitchFamily="34" charset="-122"/>
              </a:rPr>
              <a:t>LOGO</a:t>
            </a:r>
            <a:endParaRPr lang="zh-CN" altLang="en-US" sz="1400" dirty="0">
              <a:latin typeface="微软雅黑" panose="020B0503020204020204" pitchFamily="34" charset="-122"/>
              <a:ea typeface="微软雅黑" panose="020B0503020204020204" pitchFamily="34" charset="-122"/>
            </a:endParaRPr>
          </a:p>
        </p:txBody>
      </p:sp>
      <p:sp>
        <p:nvSpPr>
          <p:cNvPr id="12" name="矩形 11"/>
          <p:cNvSpPr/>
          <p:nvPr/>
        </p:nvSpPr>
        <p:spPr>
          <a:xfrm>
            <a:off x="1820283" y="547121"/>
            <a:ext cx="1980029" cy="499624"/>
          </a:xfrm>
          <a:prstGeom prst="rect">
            <a:avLst/>
          </a:prstGeom>
        </p:spPr>
        <p:txBody>
          <a:bodyPr wrap="none">
            <a:spAutoFit/>
          </a:bodyPr>
          <a:lstStyle/>
          <a:p>
            <a:pPr>
              <a:lnSpc>
                <a:spcPct val="150000"/>
              </a:lnSpc>
            </a:pPr>
            <a:r>
              <a:rPr lang="zh-CN" altLang="en-US" sz="2000" b="1" dirty="0" smtClean="0">
                <a:latin typeface="微软雅黑" panose="020B0503020204020204" pitchFamily="34" charset="-122"/>
                <a:ea typeface="微软雅黑" panose="020B0503020204020204" pitchFamily="34" charset="-122"/>
              </a:rPr>
              <a:t>医院战略、品牌</a:t>
            </a:r>
            <a:endParaRPr lang="zh-CN" altLang="en-US" sz="20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5826210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21"/>
          <p:cNvSpPr txBox="1"/>
          <p:nvPr/>
        </p:nvSpPr>
        <p:spPr>
          <a:xfrm>
            <a:off x="6493004" y="6079351"/>
            <a:ext cx="5698996" cy="553998"/>
          </a:xfrm>
          <a:prstGeom prst="rect">
            <a:avLst/>
          </a:prstGeom>
          <a:noFill/>
        </p:spPr>
        <p:txBody>
          <a:bodyPr wrap="none" rtlCol="0">
            <a:spAutoFit/>
          </a:bodyPr>
          <a:lstStyle/>
          <a:p>
            <a:pPr>
              <a:lnSpc>
                <a:spcPct val="150000"/>
              </a:lnSpc>
            </a:pPr>
            <a:r>
              <a:rPr lang="zh-CN" altLang="en-US" sz="1000" dirty="0" smtClean="0">
                <a:solidFill>
                  <a:prstClr val="black"/>
                </a:solidFill>
                <a:latin typeface="微软雅黑" panose="020B0503020204020204" pitchFamily="34" charset="-122"/>
                <a:ea typeface="微软雅黑" panose="020B0503020204020204" pitchFamily="34" charset="-122"/>
              </a:rPr>
              <a:t>注：由医院中高层管理人员从以上十二个方面对医院的企业文化进行评分，十分分制，得出均值。</a:t>
            </a:r>
            <a:endParaRPr lang="en-US" altLang="zh-CN" sz="1000" dirty="0" smtClean="0">
              <a:solidFill>
                <a:prstClr val="black"/>
              </a:solidFill>
              <a:latin typeface="微软雅黑" panose="020B0503020204020204" pitchFamily="34" charset="-122"/>
              <a:ea typeface="微软雅黑" panose="020B0503020204020204" pitchFamily="34" charset="-122"/>
            </a:endParaRPr>
          </a:p>
          <a:p>
            <a:pPr>
              <a:lnSpc>
                <a:spcPct val="150000"/>
              </a:lnSpc>
            </a:pPr>
            <a:r>
              <a:rPr lang="en-US" altLang="zh-CN" sz="1000" dirty="0">
                <a:solidFill>
                  <a:prstClr val="black"/>
                </a:solidFill>
                <a:latin typeface="微软雅黑" panose="020B0503020204020204" pitchFamily="34" charset="-122"/>
                <a:ea typeface="微软雅黑" panose="020B0503020204020204" pitchFamily="34" charset="-122"/>
              </a:rPr>
              <a:t> </a:t>
            </a:r>
            <a:r>
              <a:rPr lang="en-US" altLang="zh-CN" sz="1000" dirty="0" smtClean="0">
                <a:solidFill>
                  <a:prstClr val="black"/>
                </a:solidFill>
                <a:latin typeface="微软雅黑" panose="020B0503020204020204" pitchFamily="34" charset="-122"/>
                <a:ea typeface="微软雅黑" panose="020B0503020204020204" pitchFamily="34" charset="-122"/>
              </a:rPr>
              <a:t>     </a:t>
            </a:r>
            <a:r>
              <a:rPr lang="zh-CN" altLang="en-US" sz="1000" dirty="0" smtClean="0">
                <a:solidFill>
                  <a:prstClr val="black"/>
                </a:solidFill>
                <a:latin typeface="微软雅黑" panose="020B0503020204020204" pitchFamily="34" charset="-122"/>
                <a:ea typeface="微软雅黑" panose="020B0503020204020204" pitchFamily="34" charset="-122"/>
              </a:rPr>
              <a:t>全国均值为梅奥国际辅导的上百家医院中调研得出的分值。供医院参考。</a:t>
            </a:r>
            <a:endParaRPr lang="en-US" altLang="zh-CN" sz="1000" dirty="0" smtClean="0">
              <a:solidFill>
                <a:prstClr val="black"/>
              </a:solidFill>
              <a:latin typeface="微软雅黑" panose="020B0503020204020204" pitchFamily="34" charset="-122"/>
              <a:ea typeface="微软雅黑" panose="020B0503020204020204" pitchFamily="34" charset="-122"/>
            </a:endParaRPr>
          </a:p>
        </p:txBody>
      </p:sp>
      <p:sp>
        <p:nvSpPr>
          <p:cNvPr id="23" name="矩形 22"/>
          <p:cNvSpPr/>
          <p:nvPr/>
        </p:nvSpPr>
        <p:spPr>
          <a:xfrm>
            <a:off x="1820405" y="1829483"/>
            <a:ext cx="6697667" cy="418191"/>
          </a:xfrm>
          <a:prstGeom prst="rect">
            <a:avLst/>
          </a:prstGeom>
        </p:spPr>
        <p:txBody>
          <a:bodyPr wrap="none">
            <a:spAutoFit/>
          </a:bodyPr>
          <a:lstStyle/>
          <a:p>
            <a:pPr>
              <a:lnSpc>
                <a:spcPct val="150000"/>
              </a:lnSpc>
            </a:pPr>
            <a:r>
              <a:rPr lang="zh-CN" altLang="en-US" sz="1600" b="1" dirty="0" smtClean="0">
                <a:latin typeface="微软雅黑" panose="020B0503020204020204" pitchFamily="34" charset="-122"/>
                <a:ea typeface="微软雅黑" panose="020B0503020204020204" pitchFamily="34" charset="-122"/>
              </a:rPr>
              <a:t>通过</a:t>
            </a:r>
            <a:r>
              <a:rPr lang="en-US" altLang="zh-CN" sz="1600" b="1" dirty="0" smtClean="0">
                <a:latin typeface="微软雅黑" panose="020B0503020204020204" pitchFamily="34" charset="-122"/>
                <a:ea typeface="微软雅黑" panose="020B0503020204020204" pitchFamily="34" charset="-122"/>
              </a:rPr>
              <a:t>Gallup-Q12</a:t>
            </a:r>
            <a:r>
              <a:rPr lang="zh-CN" altLang="en-US" sz="1600" b="1" dirty="0" smtClean="0">
                <a:latin typeface="微软雅黑" panose="020B0503020204020204" pitchFamily="34" charset="-122"/>
                <a:ea typeface="微软雅黑" panose="020B0503020204020204" pitchFamily="34" charset="-122"/>
              </a:rPr>
              <a:t>分析，可以看到医院目前在文化方面存在很大的缺失！</a:t>
            </a:r>
            <a:endParaRPr lang="en-US" altLang="zh-CN" sz="1600" b="1" dirty="0">
              <a:latin typeface="微软雅黑" panose="020B0503020204020204" pitchFamily="34" charset="-122"/>
              <a:ea typeface="微软雅黑" panose="020B0503020204020204" pitchFamily="34" charset="-122"/>
            </a:endParaRPr>
          </a:p>
        </p:txBody>
      </p:sp>
      <p:graphicFrame>
        <p:nvGraphicFramePr>
          <p:cNvPr id="24" name="表格 23"/>
          <p:cNvGraphicFramePr>
            <a:graphicFrameLocks noGrp="1"/>
          </p:cNvGraphicFramePr>
          <p:nvPr>
            <p:extLst/>
          </p:nvPr>
        </p:nvGraphicFramePr>
        <p:xfrm>
          <a:off x="977109" y="2383067"/>
          <a:ext cx="10515603" cy="2746038"/>
        </p:xfrm>
        <a:graphic>
          <a:graphicData uri="http://schemas.openxmlformats.org/drawingml/2006/table">
            <a:tbl>
              <a:tblPr>
                <a:tableStyleId>{00A15C55-8517-42AA-B614-E9B94910E393}</a:tableStyleId>
              </a:tblPr>
              <a:tblGrid>
                <a:gridCol w="3454347">
                  <a:extLst>
                    <a:ext uri="{9D8B030D-6E8A-4147-A177-3AD203B41FA5}">
                      <a16:colId xmlns:a16="http://schemas.microsoft.com/office/drawing/2014/main" val="20000"/>
                    </a:ext>
                  </a:extLst>
                </a:gridCol>
                <a:gridCol w="588438">
                  <a:extLst>
                    <a:ext uri="{9D8B030D-6E8A-4147-A177-3AD203B41FA5}">
                      <a16:colId xmlns:a16="http://schemas.microsoft.com/office/drawing/2014/main" val="20001"/>
                    </a:ext>
                  </a:extLst>
                </a:gridCol>
                <a:gridCol w="588438">
                  <a:extLst>
                    <a:ext uri="{9D8B030D-6E8A-4147-A177-3AD203B41FA5}">
                      <a16:colId xmlns:a16="http://schemas.microsoft.com/office/drawing/2014/main" val="20002"/>
                    </a:ext>
                  </a:extLst>
                </a:gridCol>
                <a:gridCol w="588438">
                  <a:extLst>
                    <a:ext uri="{9D8B030D-6E8A-4147-A177-3AD203B41FA5}">
                      <a16:colId xmlns:a16="http://schemas.microsoft.com/office/drawing/2014/main" val="20003"/>
                    </a:ext>
                  </a:extLst>
                </a:gridCol>
                <a:gridCol w="588438">
                  <a:extLst>
                    <a:ext uri="{9D8B030D-6E8A-4147-A177-3AD203B41FA5}">
                      <a16:colId xmlns:a16="http://schemas.microsoft.com/office/drawing/2014/main" val="20004"/>
                    </a:ext>
                  </a:extLst>
                </a:gridCol>
                <a:gridCol w="588438">
                  <a:extLst>
                    <a:ext uri="{9D8B030D-6E8A-4147-A177-3AD203B41FA5}">
                      <a16:colId xmlns:a16="http://schemas.microsoft.com/office/drawing/2014/main" val="20005"/>
                    </a:ext>
                  </a:extLst>
                </a:gridCol>
                <a:gridCol w="588438">
                  <a:extLst>
                    <a:ext uri="{9D8B030D-6E8A-4147-A177-3AD203B41FA5}">
                      <a16:colId xmlns:a16="http://schemas.microsoft.com/office/drawing/2014/main" val="20006"/>
                    </a:ext>
                  </a:extLst>
                </a:gridCol>
                <a:gridCol w="588438">
                  <a:extLst>
                    <a:ext uri="{9D8B030D-6E8A-4147-A177-3AD203B41FA5}">
                      <a16:colId xmlns:a16="http://schemas.microsoft.com/office/drawing/2014/main" val="20007"/>
                    </a:ext>
                  </a:extLst>
                </a:gridCol>
                <a:gridCol w="588438">
                  <a:extLst>
                    <a:ext uri="{9D8B030D-6E8A-4147-A177-3AD203B41FA5}">
                      <a16:colId xmlns:a16="http://schemas.microsoft.com/office/drawing/2014/main" val="20008"/>
                    </a:ext>
                  </a:extLst>
                </a:gridCol>
                <a:gridCol w="588438">
                  <a:extLst>
                    <a:ext uri="{9D8B030D-6E8A-4147-A177-3AD203B41FA5}">
                      <a16:colId xmlns:a16="http://schemas.microsoft.com/office/drawing/2014/main" val="20009"/>
                    </a:ext>
                  </a:extLst>
                </a:gridCol>
                <a:gridCol w="588438">
                  <a:extLst>
                    <a:ext uri="{9D8B030D-6E8A-4147-A177-3AD203B41FA5}">
                      <a16:colId xmlns:a16="http://schemas.microsoft.com/office/drawing/2014/main" val="20010"/>
                    </a:ext>
                  </a:extLst>
                </a:gridCol>
                <a:gridCol w="588438">
                  <a:extLst>
                    <a:ext uri="{9D8B030D-6E8A-4147-A177-3AD203B41FA5}">
                      <a16:colId xmlns:a16="http://schemas.microsoft.com/office/drawing/2014/main" val="20011"/>
                    </a:ext>
                  </a:extLst>
                </a:gridCol>
                <a:gridCol w="588438">
                  <a:extLst>
                    <a:ext uri="{9D8B030D-6E8A-4147-A177-3AD203B41FA5}">
                      <a16:colId xmlns:a16="http://schemas.microsoft.com/office/drawing/2014/main" val="20012"/>
                    </a:ext>
                  </a:extLst>
                </a:gridCol>
              </a:tblGrid>
              <a:tr h="196146">
                <a:tc>
                  <a:txBody>
                    <a:bodyPr/>
                    <a:lstStyle/>
                    <a:p>
                      <a:pPr algn="ctr" fontAlgn="ctr"/>
                      <a:r>
                        <a:rPr lang="en-US" sz="1000" b="1" u="none" strike="noStrike" dirty="0">
                          <a:solidFill>
                            <a:schemeClr val="bg1"/>
                          </a:solidFill>
                          <a:effectLst/>
                        </a:rPr>
                        <a:t>Gallup-Q12</a:t>
                      </a:r>
                      <a:endParaRPr lang="en-US" sz="1000" b="1" i="0" u="none" strike="noStrike" dirty="0">
                        <a:solidFill>
                          <a:schemeClr val="bg1"/>
                        </a:solidFill>
                        <a:effectLst/>
                        <a:latin typeface="微软雅黑" panose="020B0503020204020204" pitchFamily="34" charset="-122"/>
                        <a:ea typeface="微软雅黑" panose="020B0503020204020204" pitchFamily="34" charset="-122"/>
                      </a:endParaRPr>
                    </a:p>
                  </a:txBody>
                  <a:tcPr marL="8173" marR="8173" marT="8173" marB="0" anchor="ctr">
                    <a:solidFill>
                      <a:srgbClr val="C00000"/>
                    </a:solidFill>
                  </a:tcPr>
                </a:tc>
                <a:tc>
                  <a:txBody>
                    <a:bodyPr/>
                    <a:lstStyle/>
                    <a:p>
                      <a:pPr algn="ctr" fontAlgn="ctr"/>
                      <a:r>
                        <a:rPr lang="en-US" altLang="zh-CN" sz="1000" b="1" u="none" strike="noStrike" dirty="0">
                          <a:solidFill>
                            <a:schemeClr val="bg1"/>
                          </a:solidFill>
                          <a:effectLst/>
                        </a:rPr>
                        <a:t>1</a:t>
                      </a:r>
                      <a:endParaRPr lang="en-US" altLang="zh-CN" sz="1000" b="1" i="0" u="none" strike="noStrike" dirty="0">
                        <a:solidFill>
                          <a:schemeClr val="bg1"/>
                        </a:solidFill>
                        <a:effectLst/>
                        <a:latin typeface="微软雅黑" panose="020B0503020204020204" pitchFamily="34" charset="-122"/>
                        <a:ea typeface="微软雅黑" panose="020B0503020204020204" pitchFamily="34" charset="-122"/>
                      </a:endParaRPr>
                    </a:p>
                  </a:txBody>
                  <a:tcPr marL="8173" marR="8173" marT="8173" marB="0" anchor="ctr">
                    <a:solidFill>
                      <a:srgbClr val="C00000"/>
                    </a:solidFill>
                  </a:tcPr>
                </a:tc>
                <a:tc>
                  <a:txBody>
                    <a:bodyPr/>
                    <a:lstStyle/>
                    <a:p>
                      <a:pPr algn="ctr" fontAlgn="ctr"/>
                      <a:r>
                        <a:rPr lang="en-US" altLang="zh-CN" sz="1000" b="1" u="none" strike="noStrike" dirty="0">
                          <a:solidFill>
                            <a:schemeClr val="bg1"/>
                          </a:solidFill>
                          <a:effectLst/>
                        </a:rPr>
                        <a:t>2</a:t>
                      </a:r>
                      <a:endParaRPr lang="en-US" altLang="zh-CN" sz="1000" b="1" i="0" u="none" strike="noStrike" dirty="0">
                        <a:solidFill>
                          <a:schemeClr val="bg1"/>
                        </a:solidFill>
                        <a:effectLst/>
                        <a:latin typeface="微软雅黑" panose="020B0503020204020204" pitchFamily="34" charset="-122"/>
                        <a:ea typeface="微软雅黑" panose="020B0503020204020204" pitchFamily="34" charset="-122"/>
                      </a:endParaRPr>
                    </a:p>
                  </a:txBody>
                  <a:tcPr marL="8173" marR="8173" marT="8173" marB="0" anchor="ctr">
                    <a:solidFill>
                      <a:srgbClr val="C00000"/>
                    </a:solidFill>
                  </a:tcPr>
                </a:tc>
                <a:tc>
                  <a:txBody>
                    <a:bodyPr/>
                    <a:lstStyle/>
                    <a:p>
                      <a:pPr algn="ctr" fontAlgn="ctr"/>
                      <a:r>
                        <a:rPr lang="en-US" altLang="zh-CN" sz="1000" b="1" u="none" strike="noStrike" dirty="0">
                          <a:solidFill>
                            <a:schemeClr val="bg1"/>
                          </a:solidFill>
                          <a:effectLst/>
                        </a:rPr>
                        <a:t>3</a:t>
                      </a:r>
                      <a:endParaRPr lang="en-US" altLang="zh-CN" sz="1000" b="1" i="0" u="none" strike="noStrike" dirty="0">
                        <a:solidFill>
                          <a:schemeClr val="bg1"/>
                        </a:solidFill>
                        <a:effectLst/>
                        <a:latin typeface="微软雅黑" panose="020B0503020204020204" pitchFamily="34" charset="-122"/>
                        <a:ea typeface="微软雅黑" panose="020B0503020204020204" pitchFamily="34" charset="-122"/>
                      </a:endParaRPr>
                    </a:p>
                  </a:txBody>
                  <a:tcPr marL="8173" marR="8173" marT="8173" marB="0" anchor="ctr">
                    <a:solidFill>
                      <a:srgbClr val="C00000"/>
                    </a:solidFill>
                  </a:tcPr>
                </a:tc>
                <a:tc>
                  <a:txBody>
                    <a:bodyPr/>
                    <a:lstStyle/>
                    <a:p>
                      <a:pPr algn="ctr" fontAlgn="ctr"/>
                      <a:r>
                        <a:rPr lang="en-US" altLang="zh-CN" sz="1000" b="1" u="none" strike="noStrike" dirty="0">
                          <a:solidFill>
                            <a:schemeClr val="bg1"/>
                          </a:solidFill>
                          <a:effectLst/>
                        </a:rPr>
                        <a:t>4</a:t>
                      </a:r>
                      <a:endParaRPr lang="en-US" altLang="zh-CN" sz="1000" b="1" i="0" u="none" strike="noStrike" dirty="0">
                        <a:solidFill>
                          <a:schemeClr val="bg1"/>
                        </a:solidFill>
                        <a:effectLst/>
                        <a:latin typeface="微软雅黑" panose="020B0503020204020204" pitchFamily="34" charset="-122"/>
                        <a:ea typeface="微软雅黑" panose="020B0503020204020204" pitchFamily="34" charset="-122"/>
                      </a:endParaRPr>
                    </a:p>
                  </a:txBody>
                  <a:tcPr marL="8173" marR="8173" marT="8173" marB="0" anchor="ctr">
                    <a:solidFill>
                      <a:srgbClr val="C00000"/>
                    </a:solidFill>
                  </a:tcPr>
                </a:tc>
                <a:tc>
                  <a:txBody>
                    <a:bodyPr/>
                    <a:lstStyle/>
                    <a:p>
                      <a:pPr algn="ctr" fontAlgn="ctr"/>
                      <a:r>
                        <a:rPr lang="en-US" altLang="zh-CN" sz="1000" b="1" u="none" strike="noStrike" dirty="0">
                          <a:solidFill>
                            <a:schemeClr val="bg1"/>
                          </a:solidFill>
                          <a:effectLst/>
                        </a:rPr>
                        <a:t>5</a:t>
                      </a:r>
                      <a:endParaRPr lang="en-US" altLang="zh-CN" sz="1000" b="1" i="0" u="none" strike="noStrike" dirty="0">
                        <a:solidFill>
                          <a:schemeClr val="bg1"/>
                        </a:solidFill>
                        <a:effectLst/>
                        <a:latin typeface="微软雅黑" panose="020B0503020204020204" pitchFamily="34" charset="-122"/>
                        <a:ea typeface="微软雅黑" panose="020B0503020204020204" pitchFamily="34" charset="-122"/>
                      </a:endParaRPr>
                    </a:p>
                  </a:txBody>
                  <a:tcPr marL="8173" marR="8173" marT="8173" marB="0" anchor="ctr">
                    <a:solidFill>
                      <a:srgbClr val="C00000"/>
                    </a:solidFill>
                  </a:tcPr>
                </a:tc>
                <a:tc>
                  <a:txBody>
                    <a:bodyPr/>
                    <a:lstStyle/>
                    <a:p>
                      <a:pPr algn="ctr" fontAlgn="ctr"/>
                      <a:r>
                        <a:rPr lang="en-US" altLang="zh-CN" sz="1000" b="1" u="none" strike="noStrike" dirty="0">
                          <a:solidFill>
                            <a:schemeClr val="bg1"/>
                          </a:solidFill>
                          <a:effectLst/>
                        </a:rPr>
                        <a:t>6</a:t>
                      </a:r>
                      <a:endParaRPr lang="en-US" altLang="zh-CN" sz="1000" b="1" i="0" u="none" strike="noStrike" dirty="0">
                        <a:solidFill>
                          <a:schemeClr val="bg1"/>
                        </a:solidFill>
                        <a:effectLst/>
                        <a:latin typeface="微软雅黑" panose="020B0503020204020204" pitchFamily="34" charset="-122"/>
                        <a:ea typeface="微软雅黑" panose="020B0503020204020204" pitchFamily="34" charset="-122"/>
                      </a:endParaRPr>
                    </a:p>
                  </a:txBody>
                  <a:tcPr marL="8173" marR="8173" marT="8173" marB="0" anchor="ctr">
                    <a:solidFill>
                      <a:srgbClr val="C00000"/>
                    </a:solidFill>
                  </a:tcPr>
                </a:tc>
                <a:tc>
                  <a:txBody>
                    <a:bodyPr/>
                    <a:lstStyle/>
                    <a:p>
                      <a:pPr algn="ctr" fontAlgn="ctr"/>
                      <a:r>
                        <a:rPr lang="en-US" altLang="zh-CN" sz="1000" b="1" u="none" strike="noStrike" dirty="0">
                          <a:solidFill>
                            <a:schemeClr val="bg1"/>
                          </a:solidFill>
                          <a:effectLst/>
                        </a:rPr>
                        <a:t>7</a:t>
                      </a:r>
                      <a:endParaRPr lang="en-US" altLang="zh-CN" sz="1000" b="1" i="0" u="none" strike="noStrike" dirty="0">
                        <a:solidFill>
                          <a:schemeClr val="bg1"/>
                        </a:solidFill>
                        <a:effectLst/>
                        <a:latin typeface="微软雅黑" panose="020B0503020204020204" pitchFamily="34" charset="-122"/>
                        <a:ea typeface="微软雅黑" panose="020B0503020204020204" pitchFamily="34" charset="-122"/>
                      </a:endParaRPr>
                    </a:p>
                  </a:txBody>
                  <a:tcPr marL="8173" marR="8173" marT="8173" marB="0" anchor="ctr">
                    <a:solidFill>
                      <a:srgbClr val="C00000"/>
                    </a:solidFill>
                  </a:tcPr>
                </a:tc>
                <a:tc>
                  <a:txBody>
                    <a:bodyPr/>
                    <a:lstStyle/>
                    <a:p>
                      <a:pPr algn="ctr" fontAlgn="ctr"/>
                      <a:r>
                        <a:rPr lang="en-US" altLang="zh-CN" sz="1000" b="1" u="none" strike="noStrike" dirty="0">
                          <a:solidFill>
                            <a:schemeClr val="bg1"/>
                          </a:solidFill>
                          <a:effectLst/>
                        </a:rPr>
                        <a:t>8</a:t>
                      </a:r>
                      <a:endParaRPr lang="en-US" altLang="zh-CN" sz="1000" b="1" i="0" u="none" strike="noStrike" dirty="0">
                        <a:solidFill>
                          <a:schemeClr val="bg1"/>
                        </a:solidFill>
                        <a:effectLst/>
                        <a:latin typeface="微软雅黑" panose="020B0503020204020204" pitchFamily="34" charset="-122"/>
                        <a:ea typeface="微软雅黑" panose="020B0503020204020204" pitchFamily="34" charset="-122"/>
                      </a:endParaRPr>
                    </a:p>
                  </a:txBody>
                  <a:tcPr marL="8173" marR="8173" marT="8173" marB="0" anchor="ctr">
                    <a:solidFill>
                      <a:srgbClr val="C00000"/>
                    </a:solidFill>
                  </a:tcPr>
                </a:tc>
                <a:tc>
                  <a:txBody>
                    <a:bodyPr/>
                    <a:lstStyle/>
                    <a:p>
                      <a:pPr algn="ctr" fontAlgn="ctr"/>
                      <a:r>
                        <a:rPr lang="en-US" altLang="zh-CN" sz="1000" b="1" u="none" strike="noStrike" dirty="0">
                          <a:solidFill>
                            <a:schemeClr val="bg1"/>
                          </a:solidFill>
                          <a:effectLst/>
                        </a:rPr>
                        <a:t>9</a:t>
                      </a:r>
                      <a:endParaRPr lang="en-US" altLang="zh-CN" sz="1000" b="1" i="0" u="none" strike="noStrike" dirty="0">
                        <a:solidFill>
                          <a:schemeClr val="bg1"/>
                        </a:solidFill>
                        <a:effectLst/>
                        <a:latin typeface="微软雅黑" panose="020B0503020204020204" pitchFamily="34" charset="-122"/>
                        <a:ea typeface="微软雅黑" panose="020B0503020204020204" pitchFamily="34" charset="-122"/>
                      </a:endParaRPr>
                    </a:p>
                  </a:txBody>
                  <a:tcPr marL="8173" marR="8173" marT="8173" marB="0" anchor="ctr">
                    <a:solidFill>
                      <a:srgbClr val="C00000"/>
                    </a:solidFill>
                  </a:tcPr>
                </a:tc>
                <a:tc>
                  <a:txBody>
                    <a:bodyPr/>
                    <a:lstStyle/>
                    <a:p>
                      <a:pPr algn="ctr" fontAlgn="ctr"/>
                      <a:r>
                        <a:rPr lang="en-US" altLang="zh-CN" sz="1000" b="1" u="none" strike="noStrike" dirty="0">
                          <a:solidFill>
                            <a:schemeClr val="bg1"/>
                          </a:solidFill>
                          <a:effectLst/>
                        </a:rPr>
                        <a:t>10</a:t>
                      </a:r>
                      <a:endParaRPr lang="en-US" altLang="zh-CN" sz="1000" b="1" i="0" u="none" strike="noStrike" dirty="0">
                        <a:solidFill>
                          <a:schemeClr val="bg1"/>
                        </a:solidFill>
                        <a:effectLst/>
                        <a:latin typeface="微软雅黑" panose="020B0503020204020204" pitchFamily="34" charset="-122"/>
                        <a:ea typeface="微软雅黑" panose="020B0503020204020204" pitchFamily="34" charset="-122"/>
                      </a:endParaRPr>
                    </a:p>
                  </a:txBody>
                  <a:tcPr marL="8173" marR="8173" marT="8173" marB="0" anchor="ctr">
                    <a:solidFill>
                      <a:srgbClr val="C00000"/>
                    </a:solidFill>
                  </a:tcPr>
                </a:tc>
                <a:tc>
                  <a:txBody>
                    <a:bodyPr/>
                    <a:lstStyle/>
                    <a:p>
                      <a:pPr algn="ctr" fontAlgn="ctr"/>
                      <a:r>
                        <a:rPr lang="zh-CN" altLang="en-US" sz="1000" b="1" u="none" strike="noStrike" dirty="0">
                          <a:solidFill>
                            <a:schemeClr val="bg1"/>
                          </a:solidFill>
                          <a:effectLst/>
                        </a:rPr>
                        <a:t>均值</a:t>
                      </a:r>
                      <a:endParaRPr lang="zh-CN" altLang="en-US" sz="1000" b="1" i="0" u="none" strike="noStrike" dirty="0">
                        <a:solidFill>
                          <a:schemeClr val="bg1"/>
                        </a:solidFill>
                        <a:effectLst/>
                        <a:latin typeface="微软雅黑" panose="020B0503020204020204" pitchFamily="34" charset="-122"/>
                        <a:ea typeface="微软雅黑" panose="020B0503020204020204" pitchFamily="34" charset="-122"/>
                      </a:endParaRPr>
                    </a:p>
                  </a:txBody>
                  <a:tcPr marL="8173" marR="8173" marT="8173" marB="0" anchor="ctr">
                    <a:solidFill>
                      <a:srgbClr val="C00000"/>
                    </a:solidFill>
                  </a:tcPr>
                </a:tc>
                <a:tc>
                  <a:txBody>
                    <a:bodyPr/>
                    <a:lstStyle/>
                    <a:p>
                      <a:pPr algn="ctr" fontAlgn="ctr"/>
                      <a:r>
                        <a:rPr lang="zh-CN" altLang="en-US" sz="1000" b="1" u="none" strike="noStrike" dirty="0">
                          <a:solidFill>
                            <a:schemeClr val="bg1"/>
                          </a:solidFill>
                          <a:effectLst/>
                        </a:rPr>
                        <a:t>全国均值</a:t>
                      </a:r>
                      <a:endParaRPr lang="zh-CN" altLang="en-US" sz="1000" b="1" i="0" u="none" strike="noStrike" dirty="0">
                        <a:solidFill>
                          <a:schemeClr val="bg1"/>
                        </a:solidFill>
                        <a:effectLst/>
                        <a:latin typeface="微软雅黑" panose="020B0503020204020204" pitchFamily="34" charset="-122"/>
                        <a:ea typeface="微软雅黑" panose="020B0503020204020204" pitchFamily="34" charset="-122"/>
                      </a:endParaRPr>
                    </a:p>
                  </a:txBody>
                  <a:tcPr marL="8173" marR="8173" marT="8173" marB="0" anchor="ctr">
                    <a:solidFill>
                      <a:srgbClr val="C00000"/>
                    </a:solidFill>
                  </a:tcPr>
                </a:tc>
                <a:extLst>
                  <a:ext uri="{0D108BD9-81ED-4DB2-BD59-A6C34878D82A}">
                    <a16:rowId xmlns:a16="http://schemas.microsoft.com/office/drawing/2014/main" val="10000"/>
                  </a:ext>
                </a:extLst>
              </a:tr>
              <a:tr h="212491">
                <a:tc>
                  <a:txBody>
                    <a:bodyPr/>
                    <a:lstStyle/>
                    <a:p>
                      <a:pPr algn="l" rtl="0" fontAlgn="ctr"/>
                      <a:r>
                        <a:rPr lang="zh-CN" altLang="en-US" sz="1000" u="none" strike="noStrike" dirty="0">
                          <a:effectLst/>
                        </a:rPr>
                        <a:t>我知道对我的工作要求吗？ </a:t>
                      </a:r>
                      <a:endParaRPr lang="zh-CN" altLang="en-US"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zh-CN" altLang="en-US" sz="1000" u="none" strike="noStrike">
                          <a:effectLst/>
                        </a:rPr>
                        <a:t>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zh-CN" altLang="en-US" sz="1000" u="none" strike="noStrike">
                          <a:effectLst/>
                        </a:rPr>
                        <a:t>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zh-CN" altLang="en-US" sz="1000" u="none" strike="noStrike">
                          <a:effectLst/>
                        </a:rPr>
                        <a:t>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zh-CN" altLang="en-US" sz="1000" u="none" strike="noStrike">
                          <a:effectLst/>
                        </a:rPr>
                        <a:t>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zh-CN" altLang="en-US" sz="1000" u="none" strike="noStrike">
                          <a:effectLst/>
                        </a:rPr>
                        <a:t>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en-US" altLang="zh-CN" sz="1000" u="none" strike="noStrike">
                          <a:effectLst/>
                        </a:rPr>
                        <a:t>24</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en-US" altLang="zh-CN" sz="1000" u="none" strike="noStrike">
                          <a:effectLst/>
                        </a:rPr>
                        <a:t>21</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zh-CN" altLang="en-US" sz="1000" u="none" strike="noStrike">
                          <a:effectLst/>
                        </a:rPr>
                        <a:t>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en-US" altLang="zh-CN" sz="1000" u="none" strike="noStrike">
                          <a:effectLst/>
                        </a:rPr>
                        <a:t>34</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en-US" altLang="zh-CN" sz="1000" u="none" strike="noStrike">
                          <a:effectLst/>
                        </a:rPr>
                        <a:t>36</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en-US" altLang="zh-CN" sz="1000" u="none" strike="noStrike">
                          <a:effectLst/>
                        </a:rPr>
                        <a:t>6.39</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en-US" altLang="zh-CN" sz="1000" u="none" strike="noStrike">
                          <a:effectLst/>
                        </a:rPr>
                        <a:t>6.2</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extLst>
                  <a:ext uri="{0D108BD9-81ED-4DB2-BD59-A6C34878D82A}">
                    <a16:rowId xmlns:a16="http://schemas.microsoft.com/office/drawing/2014/main" val="10001"/>
                  </a:ext>
                </a:extLst>
              </a:tr>
              <a:tr h="212491">
                <a:tc>
                  <a:txBody>
                    <a:bodyPr/>
                    <a:lstStyle/>
                    <a:p>
                      <a:pPr algn="l" rtl="0" fontAlgn="ctr"/>
                      <a:r>
                        <a:rPr lang="zh-CN" altLang="en-US" sz="1000" u="none" strike="noStrike" dirty="0">
                          <a:effectLst/>
                        </a:rPr>
                        <a:t>我有做好我的工作所需要的材料和设备吗？ </a:t>
                      </a:r>
                      <a:endParaRPr lang="zh-CN" altLang="en-US"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zh-CN" altLang="en-US" sz="1000" u="none" strike="noStrike">
                          <a:effectLst/>
                        </a:rPr>
                        <a:t>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zh-CN" altLang="en-US" sz="1000" u="none" strike="noStrike">
                          <a:effectLst/>
                        </a:rPr>
                        <a:t>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zh-CN" altLang="en-US" sz="1000" u="none" strike="noStrike">
                          <a:effectLst/>
                        </a:rPr>
                        <a:t>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zh-CN" altLang="en-US" sz="1000" u="none" strike="noStrike">
                          <a:effectLst/>
                        </a:rPr>
                        <a:t>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zh-CN" altLang="en-US" sz="1000" u="none" strike="noStrike">
                          <a:effectLst/>
                        </a:rPr>
                        <a:t>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zh-CN" altLang="en-US" sz="1000" u="none" strike="noStrike">
                          <a:effectLst/>
                        </a:rPr>
                        <a:t>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en-US" altLang="zh-CN" sz="1000" u="none" strike="noStrike">
                          <a:effectLst/>
                        </a:rPr>
                        <a:t>42</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en-US" altLang="zh-CN" sz="1000" u="none" strike="noStrike">
                          <a:effectLst/>
                        </a:rPr>
                        <a:t>18</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en-US" altLang="zh-CN" sz="1000" u="none" strike="noStrike">
                          <a:effectLst/>
                        </a:rPr>
                        <a:t>21</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en-US" altLang="zh-CN" sz="1000" u="none" strike="noStrike">
                          <a:effectLst/>
                        </a:rPr>
                        <a:t>36</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en-US" altLang="zh-CN" sz="1000" u="none" strike="noStrike">
                          <a:effectLst/>
                        </a:rPr>
                        <a:t>6.5</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en-US" altLang="zh-CN" sz="1000" u="none" strike="noStrike">
                          <a:effectLst/>
                        </a:rPr>
                        <a:t>7.41</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extLst>
                  <a:ext uri="{0D108BD9-81ED-4DB2-BD59-A6C34878D82A}">
                    <a16:rowId xmlns:a16="http://schemas.microsoft.com/office/drawing/2014/main" val="10002"/>
                  </a:ext>
                </a:extLst>
              </a:tr>
              <a:tr h="212491">
                <a:tc>
                  <a:txBody>
                    <a:bodyPr/>
                    <a:lstStyle/>
                    <a:p>
                      <a:pPr algn="l" rtl="0" fontAlgn="ctr"/>
                      <a:r>
                        <a:rPr lang="zh-CN" altLang="en-US" sz="1000" u="none" strike="noStrike" dirty="0">
                          <a:effectLst/>
                        </a:rPr>
                        <a:t>在工作中，我每天都有机会做我最擅长做的事吗？ </a:t>
                      </a:r>
                      <a:endParaRPr lang="zh-CN" altLang="en-US"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zh-CN" altLang="en-US" sz="1000" u="none" strike="noStrike">
                          <a:effectLst/>
                        </a:rPr>
                        <a:t>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zh-CN" altLang="en-US" sz="1000" u="none" strike="noStrike" dirty="0">
                          <a:effectLst/>
                        </a:rPr>
                        <a:t>　</a:t>
                      </a:r>
                      <a:endParaRPr lang="zh-CN" altLang="en-US"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zh-CN" altLang="en-US" sz="1000" u="none" strike="noStrike" dirty="0">
                          <a:effectLst/>
                        </a:rPr>
                        <a:t>　</a:t>
                      </a:r>
                      <a:endParaRPr lang="zh-CN" altLang="en-US"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zh-CN" altLang="en-US" sz="1000" u="none" strike="noStrike">
                          <a:effectLst/>
                        </a:rPr>
                        <a:t>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zh-CN" altLang="en-US" sz="1000" u="none" strike="noStrike">
                          <a:effectLst/>
                        </a:rPr>
                        <a:t>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en-US" altLang="zh-CN" sz="1000" u="none" strike="noStrike">
                          <a:effectLst/>
                        </a:rPr>
                        <a:t>15</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en-US" altLang="zh-CN" sz="1000" u="none" strike="noStrike">
                          <a:effectLst/>
                        </a:rPr>
                        <a:t>38</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en-US" altLang="zh-CN" sz="1000" u="none" strike="noStrike">
                          <a:effectLst/>
                        </a:rPr>
                        <a:t>24</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zh-CN" altLang="en-US" sz="1000" u="none" strike="noStrike">
                          <a:effectLst/>
                        </a:rPr>
                        <a:t>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zh-CN" altLang="en-US" sz="1000" u="none" strike="noStrike">
                          <a:effectLst/>
                        </a:rPr>
                        <a:t>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en-US" altLang="zh-CN" sz="1000" u="none" strike="noStrike">
                          <a:effectLst/>
                        </a:rPr>
                        <a:t>4.28</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en-US" altLang="zh-CN" sz="1000" u="none" strike="noStrike">
                          <a:effectLst/>
                        </a:rPr>
                        <a:t>5.43</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extLst>
                  <a:ext uri="{0D108BD9-81ED-4DB2-BD59-A6C34878D82A}">
                    <a16:rowId xmlns:a16="http://schemas.microsoft.com/office/drawing/2014/main" val="10003"/>
                  </a:ext>
                </a:extLst>
              </a:tr>
              <a:tr h="212491">
                <a:tc>
                  <a:txBody>
                    <a:bodyPr/>
                    <a:lstStyle/>
                    <a:p>
                      <a:pPr algn="l" rtl="0" fontAlgn="ctr"/>
                      <a:r>
                        <a:rPr lang="zh-CN" altLang="en-US" sz="1000" u="none" strike="noStrike">
                          <a:effectLst/>
                        </a:rPr>
                        <a:t>在过去的七天里，我因工作出色而受到表扬吗？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zh-CN" altLang="en-US" sz="1000" u="none" strike="noStrike">
                          <a:effectLst/>
                        </a:rPr>
                        <a:t>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zh-CN" altLang="en-US" sz="1000" u="none" strike="noStrike">
                          <a:effectLst/>
                        </a:rPr>
                        <a:t>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zh-CN" altLang="en-US" sz="1000" u="none" strike="noStrike">
                          <a:effectLst/>
                        </a:rPr>
                        <a:t>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en-US" altLang="zh-CN" sz="1000" u="none" strike="noStrike" dirty="0">
                          <a:effectLst/>
                        </a:rPr>
                        <a:t>28</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en-US" altLang="zh-CN" sz="1000" u="none" strike="noStrike" dirty="0">
                          <a:effectLst/>
                        </a:rPr>
                        <a:t>34</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en-US" altLang="zh-CN" sz="1000" u="none" strike="noStrike" dirty="0">
                          <a:effectLst/>
                        </a:rPr>
                        <a:t>16</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zh-CN" altLang="en-US" sz="1000" u="none" strike="noStrike">
                          <a:effectLst/>
                        </a:rPr>
                        <a:t>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en-US" altLang="zh-CN" sz="1000" u="none" strike="noStrike">
                          <a:effectLst/>
                        </a:rPr>
                        <a:t>14</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zh-CN" altLang="en-US" sz="1000" u="none" strike="noStrike">
                          <a:effectLst/>
                        </a:rPr>
                        <a:t>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zh-CN" altLang="en-US" sz="1000" u="none" strike="noStrike">
                          <a:effectLst/>
                        </a:rPr>
                        <a:t>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en-US" altLang="zh-CN" sz="1000" u="none" strike="noStrike">
                          <a:effectLst/>
                        </a:rPr>
                        <a:t>5.11</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en-US" altLang="zh-CN" sz="1000" u="none" strike="noStrike">
                          <a:effectLst/>
                        </a:rPr>
                        <a:t>7.81</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extLst>
                  <a:ext uri="{0D108BD9-81ED-4DB2-BD59-A6C34878D82A}">
                    <a16:rowId xmlns:a16="http://schemas.microsoft.com/office/drawing/2014/main" val="10004"/>
                  </a:ext>
                </a:extLst>
              </a:tr>
              <a:tr h="212491">
                <a:tc>
                  <a:txBody>
                    <a:bodyPr/>
                    <a:lstStyle/>
                    <a:p>
                      <a:pPr algn="l" rtl="0" fontAlgn="ctr"/>
                      <a:r>
                        <a:rPr lang="zh-CN" altLang="en-US" sz="1000" u="none" strike="noStrike">
                          <a:effectLst/>
                        </a:rPr>
                        <a:t>我觉得我的主管或同事关心我的个人情况吗？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zh-CN" altLang="en-US" sz="1000" u="none" strike="noStrike">
                          <a:effectLst/>
                        </a:rPr>
                        <a:t>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en-US" altLang="zh-CN" sz="1000" u="none" strike="noStrike">
                          <a:effectLst/>
                        </a:rPr>
                        <a:t>2</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zh-CN" altLang="en-US" sz="1000" u="none" strike="noStrike">
                          <a:effectLst/>
                        </a:rPr>
                        <a:t>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zh-CN" altLang="en-US" sz="1000" u="none" strike="noStrike">
                          <a:effectLst/>
                        </a:rPr>
                        <a:t>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en-US" altLang="zh-CN" sz="1000" u="none" strike="noStrike">
                          <a:effectLst/>
                        </a:rPr>
                        <a:t>24</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en-US" altLang="zh-CN" sz="1000" u="none" strike="noStrike" dirty="0">
                          <a:effectLst/>
                        </a:rPr>
                        <a:t>26</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en-US" altLang="zh-CN" sz="1000" u="none" strike="noStrike" dirty="0">
                          <a:effectLst/>
                        </a:rPr>
                        <a:t>21</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zh-CN" altLang="en-US" sz="1000" u="none" strike="noStrike">
                          <a:effectLst/>
                        </a:rPr>
                        <a:t>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zh-CN" altLang="en-US" sz="1000" u="none" strike="noStrike">
                          <a:effectLst/>
                        </a:rPr>
                        <a:t>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zh-CN" altLang="en-US" sz="1000" u="none" strike="noStrike">
                          <a:effectLst/>
                        </a:rPr>
                        <a:t>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en-US" altLang="zh-CN" sz="1000" u="none" strike="noStrike">
                          <a:effectLst/>
                        </a:rPr>
                        <a:t>4.06</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en-US" altLang="zh-CN" sz="1000" u="none" strike="noStrike">
                          <a:effectLst/>
                        </a:rPr>
                        <a:t>6.59</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extLst>
                  <a:ext uri="{0D108BD9-81ED-4DB2-BD59-A6C34878D82A}">
                    <a16:rowId xmlns:a16="http://schemas.microsoft.com/office/drawing/2014/main" val="10005"/>
                  </a:ext>
                </a:extLst>
              </a:tr>
              <a:tr h="212491">
                <a:tc>
                  <a:txBody>
                    <a:bodyPr/>
                    <a:lstStyle/>
                    <a:p>
                      <a:pPr algn="l" rtl="0" fontAlgn="ctr"/>
                      <a:r>
                        <a:rPr lang="zh-CN" altLang="en-US" sz="1000" u="none" strike="noStrike">
                          <a:effectLst/>
                        </a:rPr>
                        <a:t>工作单位有人鼓励我的发展吗？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en-US" altLang="zh-CN" sz="1000" u="none" strike="noStrike">
                          <a:effectLst/>
                        </a:rPr>
                        <a:t>1</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zh-CN" altLang="en-US" sz="1000" u="none" strike="noStrike">
                          <a:effectLst/>
                        </a:rPr>
                        <a:t>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en-US" altLang="zh-CN" sz="1000" u="none" strike="noStrike">
                          <a:effectLst/>
                        </a:rPr>
                        <a:t>28</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en-US" altLang="zh-CN" sz="1000" u="none" strike="noStrike">
                          <a:effectLst/>
                        </a:rPr>
                        <a:t>18</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en-US" altLang="zh-CN" sz="1000" u="none" strike="noStrike">
                          <a:effectLst/>
                        </a:rPr>
                        <a:t>15</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zh-CN" altLang="en-US" sz="1000" u="none" strike="noStrike">
                          <a:effectLst/>
                        </a:rPr>
                        <a:t>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en-US" altLang="zh-CN" sz="1000" u="none" strike="noStrike">
                          <a:effectLst/>
                        </a:rPr>
                        <a:t>18</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zh-CN" altLang="en-US" sz="1000" u="none" strike="noStrike" dirty="0">
                          <a:effectLst/>
                        </a:rPr>
                        <a:t>　</a:t>
                      </a:r>
                      <a:endParaRPr lang="zh-CN" altLang="en-US"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en-US" altLang="zh-CN" sz="1000" u="none" strike="noStrike">
                          <a:effectLst/>
                        </a:rPr>
                        <a:t>42</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zh-CN" altLang="en-US" sz="1000" u="none" strike="noStrike">
                          <a:effectLst/>
                        </a:rPr>
                        <a:t>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en-US" altLang="zh-CN" sz="1000" u="none" strike="noStrike">
                          <a:effectLst/>
                        </a:rPr>
                        <a:t>6.78</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en-US" altLang="zh-CN" sz="1000" u="none" strike="noStrike">
                          <a:effectLst/>
                        </a:rPr>
                        <a:t>6.12</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extLst>
                  <a:ext uri="{0D108BD9-81ED-4DB2-BD59-A6C34878D82A}">
                    <a16:rowId xmlns:a16="http://schemas.microsoft.com/office/drawing/2014/main" val="10006"/>
                  </a:ext>
                </a:extLst>
              </a:tr>
              <a:tr h="212491">
                <a:tc>
                  <a:txBody>
                    <a:bodyPr/>
                    <a:lstStyle/>
                    <a:p>
                      <a:pPr algn="l" rtl="0" fontAlgn="ctr"/>
                      <a:r>
                        <a:rPr lang="zh-CN" altLang="en-US" sz="1000" u="none" strike="noStrike">
                          <a:effectLst/>
                        </a:rPr>
                        <a:t>在工作中，我觉得我的意见受到重视吗？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zh-CN" altLang="en-US" sz="1000" u="none" strike="noStrike">
                          <a:effectLst/>
                        </a:rPr>
                        <a:t>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zh-CN" altLang="en-US" sz="1000" u="none" strike="noStrike">
                          <a:effectLst/>
                        </a:rPr>
                        <a:t>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zh-CN" altLang="en-US" sz="1000" u="none" strike="noStrike">
                          <a:effectLst/>
                        </a:rPr>
                        <a:t>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en-US" altLang="zh-CN" sz="1000" u="none" strike="noStrike">
                          <a:effectLst/>
                        </a:rPr>
                        <a:t>38</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zh-CN" altLang="en-US" sz="1000" u="none" strike="noStrike">
                          <a:effectLst/>
                        </a:rPr>
                        <a:t>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en-US" altLang="zh-CN" sz="1000" u="none" strike="noStrike">
                          <a:effectLst/>
                        </a:rPr>
                        <a:t>14</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en-US" altLang="zh-CN" sz="1000" u="none" strike="noStrike">
                          <a:effectLst/>
                        </a:rPr>
                        <a:t>21</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zh-CN" altLang="en-US" sz="1000" u="none" strike="noStrike" dirty="0">
                          <a:effectLst/>
                        </a:rPr>
                        <a:t>　</a:t>
                      </a:r>
                      <a:endParaRPr lang="zh-CN" altLang="en-US"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en-US" altLang="zh-CN" sz="1000" u="none" strike="noStrike" dirty="0">
                          <a:effectLst/>
                        </a:rPr>
                        <a:t>24</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zh-CN" altLang="en-US" sz="1000" u="none" strike="noStrike">
                          <a:effectLst/>
                        </a:rPr>
                        <a:t>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en-US" altLang="zh-CN" sz="1000" u="none" strike="noStrike">
                          <a:effectLst/>
                        </a:rPr>
                        <a:t>5.59</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en-US" altLang="zh-CN" sz="1000" u="none" strike="noStrike">
                          <a:effectLst/>
                        </a:rPr>
                        <a:t>5.49</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extLst>
                  <a:ext uri="{0D108BD9-81ED-4DB2-BD59-A6C34878D82A}">
                    <a16:rowId xmlns:a16="http://schemas.microsoft.com/office/drawing/2014/main" val="10007"/>
                  </a:ext>
                </a:extLst>
              </a:tr>
              <a:tr h="212491">
                <a:tc>
                  <a:txBody>
                    <a:bodyPr/>
                    <a:lstStyle/>
                    <a:p>
                      <a:pPr algn="l" rtl="0" fontAlgn="ctr"/>
                      <a:r>
                        <a:rPr lang="zh-CN" altLang="en-US" sz="1000" u="none" strike="noStrike">
                          <a:effectLst/>
                        </a:rPr>
                        <a:t>医院的使命目标使我觉得我的工作重要吗？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zh-CN" altLang="en-US" sz="1000" u="none" strike="noStrike">
                          <a:effectLst/>
                        </a:rPr>
                        <a:t>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zh-CN" altLang="en-US" sz="1000" u="none" strike="noStrike">
                          <a:effectLst/>
                        </a:rPr>
                        <a:t>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zh-CN" altLang="en-US" sz="1000" u="none" strike="noStrike">
                          <a:effectLst/>
                        </a:rPr>
                        <a:t>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zh-CN" altLang="en-US" sz="1000" u="none" strike="noStrike">
                          <a:effectLst/>
                        </a:rPr>
                        <a:t>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en-US" altLang="zh-CN" sz="1000" u="none" strike="noStrike">
                          <a:effectLst/>
                        </a:rPr>
                        <a:t>27</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zh-CN" altLang="en-US" sz="1000" u="none" strike="noStrike">
                          <a:effectLst/>
                        </a:rPr>
                        <a:t>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zh-CN" altLang="en-US" sz="1000" u="none" strike="noStrike">
                          <a:effectLst/>
                        </a:rPr>
                        <a:t>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en-US" altLang="zh-CN" sz="1000" u="none" strike="noStrike">
                          <a:effectLst/>
                        </a:rPr>
                        <a:t>48</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en-US" altLang="zh-CN" sz="1000" u="none" strike="noStrike" dirty="0">
                          <a:effectLst/>
                        </a:rPr>
                        <a:t>24</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en-US" altLang="zh-CN" sz="1000" u="none" strike="noStrike" dirty="0">
                          <a:effectLst/>
                        </a:rPr>
                        <a:t>40</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en-US" altLang="zh-CN" sz="1000" u="none" strike="noStrike">
                          <a:effectLst/>
                        </a:rPr>
                        <a:t>7.72</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en-US" altLang="zh-CN" sz="1000" u="none" strike="noStrike">
                          <a:effectLst/>
                        </a:rPr>
                        <a:t>9.87</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extLst>
                  <a:ext uri="{0D108BD9-81ED-4DB2-BD59-A6C34878D82A}">
                    <a16:rowId xmlns:a16="http://schemas.microsoft.com/office/drawing/2014/main" val="10008"/>
                  </a:ext>
                </a:extLst>
              </a:tr>
              <a:tr h="212491">
                <a:tc>
                  <a:txBody>
                    <a:bodyPr/>
                    <a:lstStyle/>
                    <a:p>
                      <a:pPr algn="l" rtl="0" fontAlgn="ctr"/>
                      <a:r>
                        <a:rPr lang="zh-CN" altLang="en-US" sz="1000" u="none" strike="noStrike">
                          <a:effectLst/>
                        </a:rPr>
                        <a:t>我的同事们致力于高质量的工作吗？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zh-CN" altLang="en-US" sz="1000" u="none" strike="noStrike">
                          <a:effectLst/>
                        </a:rPr>
                        <a:t>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zh-CN" altLang="en-US" sz="1000" u="none" strike="noStrike">
                          <a:effectLst/>
                        </a:rPr>
                        <a:t>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en-US" altLang="zh-CN" sz="1000" u="none" strike="noStrike">
                          <a:effectLst/>
                        </a:rPr>
                        <a:t>3</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zh-CN" altLang="en-US" sz="1000" u="none" strike="noStrike">
                          <a:effectLst/>
                        </a:rPr>
                        <a:t>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zh-CN" altLang="en-US" sz="1000" u="none" strike="noStrike">
                          <a:effectLst/>
                        </a:rPr>
                        <a:t>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zh-CN" altLang="en-US" sz="1000" u="none" strike="noStrike">
                          <a:effectLst/>
                        </a:rPr>
                        <a:t>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en-US" altLang="zh-CN" sz="1000" u="none" strike="noStrike">
                          <a:effectLst/>
                        </a:rPr>
                        <a:t>16</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en-US" altLang="zh-CN" sz="1000" u="none" strike="noStrike">
                          <a:effectLst/>
                        </a:rPr>
                        <a:t>42</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en-US" altLang="zh-CN" sz="1000" u="none" strike="noStrike">
                          <a:effectLst/>
                        </a:rPr>
                        <a:t>32</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zh-CN" altLang="en-US" sz="1000" u="none" strike="noStrike" dirty="0">
                          <a:effectLst/>
                        </a:rPr>
                        <a:t>　</a:t>
                      </a:r>
                      <a:endParaRPr lang="zh-CN" altLang="en-US"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en-US" altLang="zh-CN" sz="1000" u="none" strike="noStrike" dirty="0">
                          <a:effectLst/>
                        </a:rPr>
                        <a:t>5.17</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en-US" altLang="zh-CN" sz="1000" u="none" strike="noStrike">
                          <a:effectLst/>
                        </a:rPr>
                        <a:t>7.54</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extLst>
                  <a:ext uri="{0D108BD9-81ED-4DB2-BD59-A6C34878D82A}">
                    <a16:rowId xmlns:a16="http://schemas.microsoft.com/office/drawing/2014/main" val="10009"/>
                  </a:ext>
                </a:extLst>
              </a:tr>
              <a:tr h="212491">
                <a:tc>
                  <a:txBody>
                    <a:bodyPr/>
                    <a:lstStyle/>
                    <a:p>
                      <a:pPr algn="l" rtl="0" fontAlgn="ctr"/>
                      <a:r>
                        <a:rPr lang="zh-CN" altLang="en-US" sz="1000" u="none" strike="noStrike">
                          <a:effectLst/>
                        </a:rPr>
                        <a:t>我在工作单位有一个最要好的朋友吗？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zh-CN" altLang="en-US" sz="1000" u="none" strike="noStrike">
                          <a:effectLst/>
                        </a:rPr>
                        <a:t>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zh-CN" altLang="en-US" sz="1000" u="none" strike="noStrike">
                          <a:effectLst/>
                        </a:rPr>
                        <a:t>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zh-CN" altLang="en-US" sz="1000" u="none" strike="noStrike">
                          <a:effectLst/>
                        </a:rPr>
                        <a:t>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zh-CN" altLang="en-US" sz="1000" u="none" strike="noStrike">
                          <a:effectLst/>
                        </a:rPr>
                        <a:t>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zh-CN" altLang="en-US" sz="1000" u="none" strike="noStrike">
                          <a:effectLst/>
                        </a:rPr>
                        <a:t>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zh-CN" altLang="en-US" sz="1000" u="none" strike="noStrike">
                          <a:effectLst/>
                        </a:rPr>
                        <a:t>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zh-CN" altLang="en-US" sz="1000" u="none" strike="noStrike">
                          <a:effectLst/>
                        </a:rPr>
                        <a:t>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en-US" altLang="zh-CN" sz="1000" u="none" strike="noStrike">
                          <a:effectLst/>
                        </a:rPr>
                        <a:t>34</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en-US" altLang="zh-CN" sz="1000" u="none" strike="noStrike">
                          <a:effectLst/>
                        </a:rPr>
                        <a:t>44</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en-US" altLang="zh-CN" sz="1000" u="none" strike="noStrike">
                          <a:effectLst/>
                        </a:rPr>
                        <a:t>24</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en-US" altLang="zh-CN" sz="1000" u="none" strike="noStrike" dirty="0">
                          <a:effectLst/>
                        </a:rPr>
                        <a:t>5.67</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en-US" altLang="zh-CN" sz="1000" u="none" strike="noStrike">
                          <a:effectLst/>
                        </a:rPr>
                        <a:t>8.01</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extLst>
                  <a:ext uri="{0D108BD9-81ED-4DB2-BD59-A6C34878D82A}">
                    <a16:rowId xmlns:a16="http://schemas.microsoft.com/office/drawing/2014/main" val="10010"/>
                  </a:ext>
                </a:extLst>
              </a:tr>
              <a:tr h="212491">
                <a:tc>
                  <a:txBody>
                    <a:bodyPr/>
                    <a:lstStyle/>
                    <a:p>
                      <a:pPr algn="l" rtl="0" fontAlgn="ctr"/>
                      <a:r>
                        <a:rPr lang="zh-CN" altLang="en-US" sz="1000" u="none" strike="noStrike">
                          <a:effectLst/>
                        </a:rPr>
                        <a:t>在过去的六个月内，工作单位有人和我谈及我的进步吗？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zh-CN" altLang="en-US" sz="1000" u="none" strike="noStrike">
                          <a:effectLst/>
                        </a:rPr>
                        <a:t>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en-US" altLang="zh-CN" sz="1000" u="none" strike="noStrike">
                          <a:effectLst/>
                        </a:rPr>
                        <a:t>2</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zh-CN" altLang="en-US" sz="1000" u="none" strike="noStrike">
                          <a:effectLst/>
                        </a:rPr>
                        <a:t>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zh-CN" altLang="en-US" sz="1000" u="none" strike="noStrike">
                          <a:effectLst/>
                        </a:rPr>
                        <a:t>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en-US" altLang="zh-CN" sz="1000" u="none" strike="noStrike">
                          <a:effectLst/>
                        </a:rPr>
                        <a:t>15</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en-US" altLang="zh-CN" sz="1000" u="none" strike="noStrike">
                          <a:effectLst/>
                        </a:rPr>
                        <a:t>28</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en-US" altLang="zh-CN" sz="1000" u="none" strike="noStrike">
                          <a:effectLst/>
                        </a:rPr>
                        <a:t>19</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zh-CN" altLang="en-US" sz="1000" u="none" strike="noStrike">
                          <a:effectLst/>
                        </a:rPr>
                        <a:t>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en-US" altLang="zh-CN" sz="1000" u="none" strike="noStrike">
                          <a:effectLst/>
                        </a:rPr>
                        <a:t>40</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zh-CN" altLang="en-US" sz="1000" u="none" strike="noStrike">
                          <a:effectLst/>
                        </a:rPr>
                        <a:t>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en-US" altLang="zh-CN" sz="1000" u="none" strike="noStrike" dirty="0">
                          <a:effectLst/>
                        </a:rPr>
                        <a:t>5.78</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en-US" altLang="zh-CN" sz="1000" u="none" strike="noStrike" dirty="0">
                          <a:effectLst/>
                        </a:rPr>
                        <a:t>6.83</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extLst>
                  <a:ext uri="{0D108BD9-81ED-4DB2-BD59-A6C34878D82A}">
                    <a16:rowId xmlns:a16="http://schemas.microsoft.com/office/drawing/2014/main" val="10011"/>
                  </a:ext>
                </a:extLst>
              </a:tr>
              <a:tr h="212491">
                <a:tc>
                  <a:txBody>
                    <a:bodyPr/>
                    <a:lstStyle/>
                    <a:p>
                      <a:pPr algn="l" rtl="0" fontAlgn="ctr"/>
                      <a:r>
                        <a:rPr lang="zh-CN" altLang="en-US" sz="1000" u="none" strike="noStrike" dirty="0">
                          <a:effectLst/>
                        </a:rPr>
                        <a:t>过去一年里，我在工作中有机会学习和成长吗？</a:t>
                      </a:r>
                      <a:endParaRPr lang="zh-CN" altLang="en-US"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zh-CN" altLang="en-US" sz="1000" u="none" strike="noStrike">
                          <a:effectLst/>
                        </a:rPr>
                        <a:t>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zh-CN" altLang="en-US" sz="1000" u="none" strike="noStrike">
                          <a:effectLst/>
                        </a:rPr>
                        <a:t>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zh-CN" altLang="en-US" sz="1000" u="none" strike="noStrike">
                          <a:effectLst/>
                        </a:rPr>
                        <a:t>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zh-CN" altLang="en-US" sz="1000" u="none" strike="noStrike">
                          <a:effectLst/>
                        </a:rPr>
                        <a:t>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zh-CN" altLang="en-US" sz="1000" u="none" strike="noStrike">
                          <a:effectLst/>
                        </a:rPr>
                        <a:t>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en-US" altLang="zh-CN" sz="1000" u="none" strike="noStrike">
                          <a:effectLst/>
                        </a:rPr>
                        <a:t>34</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en-US" altLang="zh-CN" sz="1000" u="none" strike="noStrike">
                          <a:effectLst/>
                        </a:rPr>
                        <a:t>18</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zh-CN" altLang="en-US" sz="1000" u="none" strike="noStrike">
                          <a:effectLst/>
                        </a:rPr>
                        <a:t>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en-US" altLang="zh-CN" sz="1000" u="none" strike="noStrike">
                          <a:effectLst/>
                        </a:rPr>
                        <a:t>34</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en-US" altLang="zh-CN" sz="1000" u="none" strike="noStrike">
                          <a:effectLst/>
                        </a:rPr>
                        <a:t>39</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en-US" altLang="zh-CN" sz="1000" u="none" strike="noStrike">
                          <a:effectLst/>
                        </a:rPr>
                        <a:t>6.94</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en-US" altLang="zh-CN" sz="1000" u="none" strike="noStrike" dirty="0">
                          <a:effectLst/>
                        </a:rPr>
                        <a:t>7.04</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extLst>
                  <a:ext uri="{0D108BD9-81ED-4DB2-BD59-A6C34878D82A}">
                    <a16:rowId xmlns:a16="http://schemas.microsoft.com/office/drawing/2014/main" val="10012"/>
                  </a:ext>
                </a:extLst>
              </a:tr>
            </a:tbl>
          </a:graphicData>
        </a:graphic>
      </p:graphicFrame>
      <p:pic>
        <p:nvPicPr>
          <p:cNvPr id="25" name="图片 24"/>
          <p:cNvPicPr>
            <a:picLocks noChangeAspect="1"/>
          </p:cNvPicPr>
          <p:nvPr/>
        </p:nvPicPr>
        <p:blipFill rotWithShape="1">
          <a:blip r:embed="rId2" cstate="print">
            <a:extLst>
              <a:ext uri="{BEBA8EAE-BF5A-486C-A8C5-ECC9F3942E4B}">
                <a14:imgProps xmlns:a14="http://schemas.microsoft.com/office/drawing/2010/main">
                  <a14:imgLayer>
                    <a14:imgEffect>
                      <a14:backgroundRemoval t="4000" b="98400" l="5200" r="96100"/>
                    </a14:imgEffect>
                  </a14:imgLayer>
                </a14:imgProps>
              </a:ext>
              <a:ext uri="{28A0092B-C50C-407E-A947-70E740481C1C}">
                <a14:useLocalDpi xmlns:a14="http://schemas.microsoft.com/office/drawing/2010/main" val="0"/>
              </a:ext>
            </a:extLst>
          </a:blip>
          <a:srcRect l="7872" t="4319" r="14007" b="1972"/>
          <a:stretch/>
        </p:blipFill>
        <p:spPr>
          <a:xfrm>
            <a:off x="201344" y="5151859"/>
            <a:ext cx="1321460" cy="1585117"/>
          </a:xfrm>
          <a:prstGeom prst="rect">
            <a:avLst/>
          </a:prstGeom>
        </p:spPr>
      </p:pic>
      <p:sp>
        <p:nvSpPr>
          <p:cNvPr id="26" name="矩形 25"/>
          <p:cNvSpPr/>
          <p:nvPr/>
        </p:nvSpPr>
        <p:spPr>
          <a:xfrm>
            <a:off x="10033536" y="616370"/>
            <a:ext cx="1459054" cy="458908"/>
          </a:xfrm>
          <a:prstGeom prst="rect">
            <a:avLst/>
          </a:prstGeom>
        </p:spPr>
        <p:txBody>
          <a:bodyPr wrap="none">
            <a:spAutoFit/>
          </a:bodyPr>
          <a:lstStyle/>
          <a:p>
            <a:pPr>
              <a:lnSpc>
                <a:spcPct val="150000"/>
              </a:lnSpc>
            </a:pPr>
            <a:r>
              <a:rPr lang="en-US" altLang="zh-CN" b="1" dirty="0" smtClean="0">
                <a:latin typeface="微软雅黑" panose="020B0503020204020204" pitchFamily="34" charset="-122"/>
                <a:ea typeface="微软雅黑" panose="020B0503020204020204" pitchFamily="34" charset="-122"/>
              </a:rPr>
              <a:t>1.4</a:t>
            </a:r>
            <a:r>
              <a:rPr lang="zh-CN" altLang="en-US" b="1" dirty="0">
                <a:latin typeface="微软雅黑" panose="020B0503020204020204" pitchFamily="34" charset="-122"/>
                <a:ea typeface="微软雅黑" panose="020B0503020204020204" pitchFamily="34" charset="-122"/>
              </a:rPr>
              <a:t>文化</a:t>
            </a:r>
            <a:r>
              <a:rPr lang="zh-CN" altLang="en-US" b="1" dirty="0" smtClean="0">
                <a:latin typeface="微软雅黑" panose="020B0503020204020204" pitchFamily="34" charset="-122"/>
                <a:ea typeface="微软雅黑" panose="020B0503020204020204" pitchFamily="34" charset="-122"/>
              </a:rPr>
              <a:t>分析</a:t>
            </a:r>
            <a:endParaRPr lang="zh-CN" altLang="en-US" sz="1600" b="1" dirty="0">
              <a:latin typeface="微软雅黑" panose="020B0503020204020204" pitchFamily="34" charset="-122"/>
              <a:ea typeface="微软雅黑" panose="020B0503020204020204" pitchFamily="34" charset="-122"/>
            </a:endParaRPr>
          </a:p>
        </p:txBody>
      </p:sp>
      <p:grpSp>
        <p:nvGrpSpPr>
          <p:cNvPr id="28" name="组合 27"/>
          <p:cNvGrpSpPr/>
          <p:nvPr/>
        </p:nvGrpSpPr>
        <p:grpSpPr>
          <a:xfrm>
            <a:off x="536649" y="249523"/>
            <a:ext cx="1232203" cy="1028988"/>
            <a:chOff x="458097" y="883701"/>
            <a:chExt cx="1712258" cy="1429872"/>
          </a:xfrm>
        </p:grpSpPr>
        <p:sp>
          <p:nvSpPr>
            <p:cNvPr id="29" name="矩形 3"/>
            <p:cNvSpPr/>
            <p:nvPr/>
          </p:nvSpPr>
          <p:spPr>
            <a:xfrm>
              <a:off x="521745" y="883701"/>
              <a:ext cx="1648610" cy="1429872"/>
            </a:xfrm>
            <a:custGeom>
              <a:avLst/>
              <a:gdLst>
                <a:gd name="connsiteX0" fmla="*/ 0 w 1358153"/>
                <a:gd name="connsiteY0" fmla="*/ 0 h 833718"/>
                <a:gd name="connsiteX1" fmla="*/ 1358153 w 1358153"/>
                <a:gd name="connsiteY1" fmla="*/ 0 h 833718"/>
                <a:gd name="connsiteX2" fmla="*/ 1358153 w 1358153"/>
                <a:gd name="connsiteY2" fmla="*/ 833718 h 833718"/>
                <a:gd name="connsiteX3" fmla="*/ 0 w 1358153"/>
                <a:gd name="connsiteY3" fmla="*/ 833718 h 833718"/>
                <a:gd name="connsiteX4" fmla="*/ 0 w 1358153"/>
                <a:gd name="connsiteY4" fmla="*/ 0 h 833718"/>
                <a:gd name="connsiteX0" fmla="*/ 0 w 1371600"/>
                <a:gd name="connsiteY0" fmla="*/ 161365 h 995083"/>
                <a:gd name="connsiteX1" fmla="*/ 1371600 w 1371600"/>
                <a:gd name="connsiteY1" fmla="*/ 0 h 995083"/>
                <a:gd name="connsiteX2" fmla="*/ 1358153 w 1371600"/>
                <a:gd name="connsiteY2" fmla="*/ 995083 h 995083"/>
                <a:gd name="connsiteX3" fmla="*/ 0 w 1371600"/>
                <a:gd name="connsiteY3" fmla="*/ 995083 h 995083"/>
                <a:gd name="connsiteX4" fmla="*/ 0 w 1371600"/>
                <a:gd name="connsiteY4" fmla="*/ 161365 h 995083"/>
                <a:gd name="connsiteX0" fmla="*/ 0 w 1371600"/>
                <a:gd name="connsiteY0" fmla="*/ 161365 h 995083"/>
                <a:gd name="connsiteX1" fmla="*/ 1371600 w 1371600"/>
                <a:gd name="connsiteY1" fmla="*/ 0 h 995083"/>
                <a:gd name="connsiteX2" fmla="*/ 1358153 w 1371600"/>
                <a:gd name="connsiteY2" fmla="*/ 995083 h 995083"/>
                <a:gd name="connsiteX3" fmla="*/ 107576 w 1371600"/>
                <a:gd name="connsiteY3" fmla="*/ 900954 h 995083"/>
                <a:gd name="connsiteX4" fmla="*/ 0 w 1371600"/>
                <a:gd name="connsiteY4" fmla="*/ 161365 h 995083"/>
                <a:gd name="connsiteX0" fmla="*/ 0 w 1465730"/>
                <a:gd name="connsiteY0" fmla="*/ 26894 h 995083"/>
                <a:gd name="connsiteX1" fmla="*/ 1465730 w 1465730"/>
                <a:gd name="connsiteY1" fmla="*/ 0 h 995083"/>
                <a:gd name="connsiteX2" fmla="*/ 1452283 w 1465730"/>
                <a:gd name="connsiteY2" fmla="*/ 995083 h 995083"/>
                <a:gd name="connsiteX3" fmla="*/ 201706 w 1465730"/>
                <a:gd name="connsiteY3" fmla="*/ 900954 h 995083"/>
                <a:gd name="connsiteX4" fmla="*/ 0 w 1465730"/>
                <a:gd name="connsiteY4" fmla="*/ 26894 h 995083"/>
                <a:gd name="connsiteX0" fmla="*/ 0 w 1479177"/>
                <a:gd name="connsiteY0" fmla="*/ 26894 h 1304366"/>
                <a:gd name="connsiteX1" fmla="*/ 1465730 w 1479177"/>
                <a:gd name="connsiteY1" fmla="*/ 0 h 1304366"/>
                <a:gd name="connsiteX2" fmla="*/ 1479177 w 1479177"/>
                <a:gd name="connsiteY2" fmla="*/ 1304366 h 1304366"/>
                <a:gd name="connsiteX3" fmla="*/ 201706 w 1479177"/>
                <a:gd name="connsiteY3" fmla="*/ 900954 h 1304366"/>
                <a:gd name="connsiteX4" fmla="*/ 0 w 1479177"/>
                <a:gd name="connsiteY4" fmla="*/ 26894 h 1304366"/>
                <a:gd name="connsiteX0" fmla="*/ 118334 w 1597511"/>
                <a:gd name="connsiteY0" fmla="*/ 26894 h 1304366"/>
                <a:gd name="connsiteX1" fmla="*/ 1584064 w 1597511"/>
                <a:gd name="connsiteY1" fmla="*/ 0 h 1304366"/>
                <a:gd name="connsiteX2" fmla="*/ 1597511 w 1597511"/>
                <a:gd name="connsiteY2" fmla="*/ 1304366 h 1304366"/>
                <a:gd name="connsiteX3" fmla="*/ 0 w 1597511"/>
                <a:gd name="connsiteY3" fmla="*/ 1038114 h 1304366"/>
                <a:gd name="connsiteX4" fmla="*/ 118334 w 1597511"/>
                <a:gd name="connsiteY4" fmla="*/ 26894 h 1304366"/>
                <a:gd name="connsiteX0" fmla="*/ 118334 w 1673711"/>
                <a:gd name="connsiteY0" fmla="*/ 26894 h 1151966"/>
                <a:gd name="connsiteX1" fmla="*/ 1584064 w 1673711"/>
                <a:gd name="connsiteY1" fmla="*/ 0 h 1151966"/>
                <a:gd name="connsiteX2" fmla="*/ 1673711 w 1673711"/>
                <a:gd name="connsiteY2" fmla="*/ 1151966 h 1151966"/>
                <a:gd name="connsiteX3" fmla="*/ 0 w 1673711"/>
                <a:gd name="connsiteY3" fmla="*/ 1038114 h 1151966"/>
                <a:gd name="connsiteX4" fmla="*/ 118334 w 1673711"/>
                <a:gd name="connsiteY4" fmla="*/ 26894 h 1151966"/>
                <a:gd name="connsiteX0" fmla="*/ 0 w 1723017"/>
                <a:gd name="connsiteY0" fmla="*/ 0 h 1307952"/>
                <a:gd name="connsiteX1" fmla="*/ 1633370 w 1723017"/>
                <a:gd name="connsiteY1" fmla="*/ 155986 h 1307952"/>
                <a:gd name="connsiteX2" fmla="*/ 1723017 w 1723017"/>
                <a:gd name="connsiteY2" fmla="*/ 1307952 h 1307952"/>
                <a:gd name="connsiteX3" fmla="*/ 49306 w 1723017"/>
                <a:gd name="connsiteY3" fmla="*/ 1194100 h 1307952"/>
                <a:gd name="connsiteX4" fmla="*/ 0 w 1723017"/>
                <a:gd name="connsiteY4" fmla="*/ 0 h 1307952"/>
                <a:gd name="connsiteX0" fmla="*/ 0 w 1633370"/>
                <a:gd name="connsiteY0" fmla="*/ 0 h 1429872"/>
                <a:gd name="connsiteX1" fmla="*/ 1633370 w 1633370"/>
                <a:gd name="connsiteY1" fmla="*/ 155986 h 1429872"/>
                <a:gd name="connsiteX2" fmla="*/ 1387737 w 1633370"/>
                <a:gd name="connsiteY2" fmla="*/ 1429872 h 1429872"/>
                <a:gd name="connsiteX3" fmla="*/ 49306 w 1633370"/>
                <a:gd name="connsiteY3" fmla="*/ 1194100 h 1429872"/>
                <a:gd name="connsiteX4" fmla="*/ 0 w 1633370"/>
                <a:gd name="connsiteY4" fmla="*/ 0 h 1429872"/>
                <a:gd name="connsiteX0" fmla="*/ 0 w 1633370"/>
                <a:gd name="connsiteY0" fmla="*/ 0 h 1429872"/>
                <a:gd name="connsiteX1" fmla="*/ 1633370 w 1633370"/>
                <a:gd name="connsiteY1" fmla="*/ 155986 h 1429872"/>
                <a:gd name="connsiteX2" fmla="*/ 1387737 w 1633370"/>
                <a:gd name="connsiteY2" fmla="*/ 1429872 h 1429872"/>
                <a:gd name="connsiteX3" fmla="*/ 186466 w 1633370"/>
                <a:gd name="connsiteY3" fmla="*/ 1392220 h 1429872"/>
                <a:gd name="connsiteX4" fmla="*/ 0 w 1633370"/>
                <a:gd name="connsiteY4" fmla="*/ 0 h 1429872"/>
                <a:gd name="connsiteX0" fmla="*/ 0 w 1648610"/>
                <a:gd name="connsiteY0" fmla="*/ 0 h 1429872"/>
                <a:gd name="connsiteX1" fmla="*/ 1648610 w 1648610"/>
                <a:gd name="connsiteY1" fmla="*/ 293146 h 1429872"/>
                <a:gd name="connsiteX2" fmla="*/ 1387737 w 1648610"/>
                <a:gd name="connsiteY2" fmla="*/ 1429872 h 1429872"/>
                <a:gd name="connsiteX3" fmla="*/ 186466 w 1648610"/>
                <a:gd name="connsiteY3" fmla="*/ 1392220 h 1429872"/>
                <a:gd name="connsiteX4" fmla="*/ 0 w 1648610"/>
                <a:gd name="connsiteY4" fmla="*/ 0 h 1429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8610" h="1429872">
                  <a:moveTo>
                    <a:pt x="0" y="0"/>
                  </a:moveTo>
                  <a:lnTo>
                    <a:pt x="1648610" y="293146"/>
                  </a:lnTo>
                  <a:lnTo>
                    <a:pt x="1387737" y="1429872"/>
                  </a:lnTo>
                  <a:lnTo>
                    <a:pt x="186466" y="1392220"/>
                  </a:lnTo>
                  <a:lnTo>
                    <a:pt x="0" y="0"/>
                  </a:lnTo>
                  <a:close/>
                </a:path>
              </a:pathLst>
            </a:custGeom>
            <a:solidFill>
              <a:schemeClr val="bg1">
                <a:lumMod val="75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4"/>
            <p:cNvSpPr/>
            <p:nvPr/>
          </p:nvSpPr>
          <p:spPr>
            <a:xfrm rot="21062862">
              <a:off x="458097" y="1099060"/>
              <a:ext cx="1590339" cy="1067697"/>
            </a:xfrm>
            <a:custGeom>
              <a:avLst/>
              <a:gdLst>
                <a:gd name="connsiteX0" fmla="*/ 0 w 1761565"/>
                <a:gd name="connsiteY0" fmla="*/ 0 h 1183341"/>
                <a:gd name="connsiteX1" fmla="*/ 1761565 w 1761565"/>
                <a:gd name="connsiteY1" fmla="*/ 0 h 1183341"/>
                <a:gd name="connsiteX2" fmla="*/ 1761565 w 1761565"/>
                <a:gd name="connsiteY2" fmla="*/ 1183341 h 1183341"/>
                <a:gd name="connsiteX3" fmla="*/ 0 w 1761565"/>
                <a:gd name="connsiteY3" fmla="*/ 1183341 h 1183341"/>
                <a:gd name="connsiteX4" fmla="*/ 0 w 1761565"/>
                <a:gd name="connsiteY4" fmla="*/ 0 h 1183341"/>
                <a:gd name="connsiteX0" fmla="*/ 201706 w 1761565"/>
                <a:gd name="connsiteY0" fmla="*/ 0 h 1479177"/>
                <a:gd name="connsiteX1" fmla="*/ 1761565 w 1761565"/>
                <a:gd name="connsiteY1" fmla="*/ 295836 h 1479177"/>
                <a:gd name="connsiteX2" fmla="*/ 1761565 w 1761565"/>
                <a:gd name="connsiteY2" fmla="*/ 1479177 h 1479177"/>
                <a:gd name="connsiteX3" fmla="*/ 0 w 1761565"/>
                <a:gd name="connsiteY3" fmla="*/ 1479177 h 1479177"/>
                <a:gd name="connsiteX4" fmla="*/ 201706 w 1761565"/>
                <a:gd name="connsiteY4" fmla="*/ 0 h 1479177"/>
                <a:gd name="connsiteX0" fmla="*/ 201706 w 1949824"/>
                <a:gd name="connsiteY0" fmla="*/ 0 h 1479177"/>
                <a:gd name="connsiteX1" fmla="*/ 1761565 w 1949824"/>
                <a:gd name="connsiteY1" fmla="*/ 295836 h 1479177"/>
                <a:gd name="connsiteX2" fmla="*/ 1949824 w 1949824"/>
                <a:gd name="connsiteY2" fmla="*/ 1129554 h 1479177"/>
                <a:gd name="connsiteX3" fmla="*/ 0 w 1949824"/>
                <a:gd name="connsiteY3" fmla="*/ 1479177 h 1479177"/>
                <a:gd name="connsiteX4" fmla="*/ 201706 w 1949824"/>
                <a:gd name="connsiteY4" fmla="*/ 0 h 1479177"/>
                <a:gd name="connsiteX0" fmla="*/ 64546 w 1949824"/>
                <a:gd name="connsiteY0" fmla="*/ 115644 h 1183341"/>
                <a:gd name="connsiteX1" fmla="*/ 1761565 w 1949824"/>
                <a:gd name="connsiteY1" fmla="*/ 0 h 1183341"/>
                <a:gd name="connsiteX2" fmla="*/ 1949824 w 1949824"/>
                <a:gd name="connsiteY2" fmla="*/ 833718 h 1183341"/>
                <a:gd name="connsiteX3" fmla="*/ 0 w 1949824"/>
                <a:gd name="connsiteY3" fmla="*/ 1183341 h 1183341"/>
                <a:gd name="connsiteX4" fmla="*/ 64546 w 1949824"/>
                <a:gd name="connsiteY4" fmla="*/ 115644 h 1183341"/>
                <a:gd name="connsiteX0" fmla="*/ 34066 w 1919344"/>
                <a:gd name="connsiteY0" fmla="*/ 115644 h 1000461"/>
                <a:gd name="connsiteX1" fmla="*/ 1731085 w 1919344"/>
                <a:gd name="connsiteY1" fmla="*/ 0 h 1000461"/>
                <a:gd name="connsiteX2" fmla="*/ 1919344 w 1919344"/>
                <a:gd name="connsiteY2" fmla="*/ 833718 h 1000461"/>
                <a:gd name="connsiteX3" fmla="*/ 0 w 1919344"/>
                <a:gd name="connsiteY3" fmla="*/ 1000461 h 1000461"/>
                <a:gd name="connsiteX4" fmla="*/ 34066 w 1919344"/>
                <a:gd name="connsiteY4" fmla="*/ 115644 h 1000461"/>
                <a:gd name="connsiteX0" fmla="*/ 34066 w 1827904"/>
                <a:gd name="connsiteY0" fmla="*/ 115644 h 1000461"/>
                <a:gd name="connsiteX1" fmla="*/ 1731085 w 1827904"/>
                <a:gd name="connsiteY1" fmla="*/ 0 h 1000461"/>
                <a:gd name="connsiteX2" fmla="*/ 1827904 w 1827904"/>
                <a:gd name="connsiteY2" fmla="*/ 955638 h 1000461"/>
                <a:gd name="connsiteX3" fmla="*/ 0 w 1827904"/>
                <a:gd name="connsiteY3" fmla="*/ 1000461 h 1000461"/>
                <a:gd name="connsiteX4" fmla="*/ 34066 w 1827904"/>
                <a:gd name="connsiteY4" fmla="*/ 115644 h 1000461"/>
                <a:gd name="connsiteX0" fmla="*/ 34066 w 1959685"/>
                <a:gd name="connsiteY0" fmla="*/ 115644 h 1000461"/>
                <a:gd name="connsiteX1" fmla="*/ 1959685 w 1959685"/>
                <a:gd name="connsiteY1" fmla="*/ 0 h 1000461"/>
                <a:gd name="connsiteX2" fmla="*/ 1827904 w 1959685"/>
                <a:gd name="connsiteY2" fmla="*/ 955638 h 1000461"/>
                <a:gd name="connsiteX3" fmla="*/ 0 w 1959685"/>
                <a:gd name="connsiteY3" fmla="*/ 1000461 h 1000461"/>
                <a:gd name="connsiteX4" fmla="*/ 34066 w 1959685"/>
                <a:gd name="connsiteY4" fmla="*/ 115644 h 1000461"/>
                <a:gd name="connsiteX0" fmla="*/ 0 w 1925619"/>
                <a:gd name="connsiteY0" fmla="*/ 115644 h 1183341"/>
                <a:gd name="connsiteX1" fmla="*/ 1925619 w 1925619"/>
                <a:gd name="connsiteY1" fmla="*/ 0 h 1183341"/>
                <a:gd name="connsiteX2" fmla="*/ 1793838 w 1925619"/>
                <a:gd name="connsiteY2" fmla="*/ 955638 h 1183341"/>
                <a:gd name="connsiteX3" fmla="*/ 285974 w 1925619"/>
                <a:gd name="connsiteY3" fmla="*/ 1183341 h 1183341"/>
                <a:gd name="connsiteX4" fmla="*/ 0 w 1925619"/>
                <a:gd name="connsiteY4" fmla="*/ 115644 h 1183341"/>
                <a:gd name="connsiteX0" fmla="*/ 0 w 1925619"/>
                <a:gd name="connsiteY0" fmla="*/ 115644 h 1183341"/>
                <a:gd name="connsiteX1" fmla="*/ 1925619 w 1925619"/>
                <a:gd name="connsiteY1" fmla="*/ 0 h 1183341"/>
                <a:gd name="connsiteX2" fmla="*/ 1397598 w 1925619"/>
                <a:gd name="connsiteY2" fmla="*/ 1153758 h 1183341"/>
                <a:gd name="connsiteX3" fmla="*/ 285974 w 1925619"/>
                <a:gd name="connsiteY3" fmla="*/ 1183341 h 1183341"/>
                <a:gd name="connsiteX4" fmla="*/ 0 w 1925619"/>
                <a:gd name="connsiteY4" fmla="*/ 115644 h 1183341"/>
                <a:gd name="connsiteX0" fmla="*/ 0 w 1590339"/>
                <a:gd name="connsiteY0" fmla="*/ 0 h 1067697"/>
                <a:gd name="connsiteX1" fmla="*/ 1590339 w 1590339"/>
                <a:gd name="connsiteY1" fmla="*/ 82476 h 1067697"/>
                <a:gd name="connsiteX2" fmla="*/ 1397598 w 1590339"/>
                <a:gd name="connsiteY2" fmla="*/ 1038114 h 1067697"/>
                <a:gd name="connsiteX3" fmla="*/ 285974 w 1590339"/>
                <a:gd name="connsiteY3" fmla="*/ 1067697 h 1067697"/>
                <a:gd name="connsiteX4" fmla="*/ 0 w 1590339"/>
                <a:gd name="connsiteY4" fmla="*/ 0 h 1067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0339" h="1067697">
                  <a:moveTo>
                    <a:pt x="0" y="0"/>
                  </a:moveTo>
                  <a:lnTo>
                    <a:pt x="1590339" y="82476"/>
                  </a:lnTo>
                  <a:lnTo>
                    <a:pt x="1397598" y="1038114"/>
                  </a:lnTo>
                  <a:lnTo>
                    <a:pt x="285974" y="1067697"/>
                  </a:lnTo>
                  <a:lnTo>
                    <a:pt x="0" y="0"/>
                  </a:lnTo>
                  <a:close/>
                </a:path>
              </a:pathLst>
            </a:custGeom>
            <a:solidFill>
              <a:schemeClr val="bg1">
                <a:lumMod val="8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文本框 30"/>
            <p:cNvSpPr txBox="1"/>
            <p:nvPr/>
          </p:nvSpPr>
          <p:spPr>
            <a:xfrm>
              <a:off x="910305" y="1340011"/>
              <a:ext cx="1048277" cy="812598"/>
            </a:xfrm>
            <a:prstGeom prst="rect">
              <a:avLst/>
            </a:prstGeom>
            <a:noFill/>
          </p:spPr>
          <p:txBody>
            <a:bodyPr wrap="square" rtlCol="0">
              <a:spAutoFit/>
            </a:bodyPr>
            <a:lstStyle/>
            <a:p>
              <a:r>
                <a:rPr lang="en-US" altLang="zh-CN" sz="3200" b="1" dirty="0" smtClean="0">
                  <a:solidFill>
                    <a:srgbClr val="C00000"/>
                  </a:solidFill>
                  <a:latin typeface="微软雅黑" panose="020B0503020204020204" pitchFamily="34" charset="-122"/>
                  <a:ea typeface="微软雅黑" panose="020B0503020204020204" pitchFamily="34" charset="-122"/>
                </a:rPr>
                <a:t>01</a:t>
              </a:r>
              <a:endParaRPr lang="zh-CN" altLang="en-US" sz="3200" b="1" dirty="0">
                <a:solidFill>
                  <a:srgbClr val="C00000"/>
                </a:solidFill>
                <a:latin typeface="微软雅黑" panose="020B0503020204020204" pitchFamily="34" charset="-122"/>
                <a:ea typeface="微软雅黑" panose="020B0503020204020204" pitchFamily="34" charset="-122"/>
              </a:endParaRPr>
            </a:p>
          </p:txBody>
        </p:sp>
      </p:grpSp>
      <p:sp>
        <p:nvSpPr>
          <p:cNvPr id="12" name="文本框 11"/>
          <p:cNvSpPr txBox="1"/>
          <p:nvPr/>
        </p:nvSpPr>
        <p:spPr>
          <a:xfrm>
            <a:off x="10515600" y="249523"/>
            <a:ext cx="1676400" cy="307777"/>
          </a:xfrm>
          <a:prstGeom prst="rect">
            <a:avLst/>
          </a:prstGeom>
          <a:noFill/>
        </p:spPr>
        <p:txBody>
          <a:bodyPr wrap="square" rtlCol="0">
            <a:spAutoFit/>
          </a:bodyPr>
          <a:lstStyle/>
          <a:p>
            <a:r>
              <a:rPr lang="zh-CN" altLang="en-US" sz="1400" dirty="0" smtClean="0">
                <a:latin typeface="微软雅黑" panose="020B0503020204020204" pitchFamily="34" charset="-122"/>
                <a:ea typeface="微软雅黑" panose="020B0503020204020204" pitchFamily="34" charset="-122"/>
              </a:rPr>
              <a:t>放置医院</a:t>
            </a:r>
            <a:r>
              <a:rPr lang="en-US" altLang="zh-CN" sz="1400" dirty="0" smtClean="0">
                <a:latin typeface="微软雅黑" panose="020B0503020204020204" pitchFamily="34" charset="-122"/>
                <a:ea typeface="微软雅黑" panose="020B0503020204020204" pitchFamily="34" charset="-122"/>
              </a:rPr>
              <a:t>LOGO</a:t>
            </a:r>
            <a:endParaRPr lang="zh-CN" altLang="en-US" sz="1400" dirty="0">
              <a:latin typeface="微软雅黑" panose="020B0503020204020204" pitchFamily="34" charset="-122"/>
              <a:ea typeface="微软雅黑" panose="020B0503020204020204" pitchFamily="34" charset="-122"/>
            </a:endParaRPr>
          </a:p>
        </p:txBody>
      </p:sp>
      <p:sp>
        <p:nvSpPr>
          <p:cNvPr id="13" name="矩形 12"/>
          <p:cNvSpPr/>
          <p:nvPr/>
        </p:nvSpPr>
        <p:spPr>
          <a:xfrm>
            <a:off x="1820283" y="547121"/>
            <a:ext cx="1980029" cy="499624"/>
          </a:xfrm>
          <a:prstGeom prst="rect">
            <a:avLst/>
          </a:prstGeom>
        </p:spPr>
        <p:txBody>
          <a:bodyPr wrap="none">
            <a:spAutoFit/>
          </a:bodyPr>
          <a:lstStyle/>
          <a:p>
            <a:pPr>
              <a:lnSpc>
                <a:spcPct val="150000"/>
              </a:lnSpc>
            </a:pPr>
            <a:r>
              <a:rPr lang="zh-CN" altLang="en-US" sz="2000" b="1" dirty="0" smtClean="0">
                <a:latin typeface="微软雅黑" panose="020B0503020204020204" pitchFamily="34" charset="-122"/>
                <a:ea typeface="微软雅黑" panose="020B0503020204020204" pitchFamily="34" charset="-122"/>
              </a:rPr>
              <a:t>医院战略、品牌</a:t>
            </a:r>
            <a:endParaRPr lang="zh-CN" altLang="en-US" sz="20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1168219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8664388" y="6378455"/>
            <a:ext cx="3196709" cy="323165"/>
          </a:xfrm>
          <a:prstGeom prst="rect">
            <a:avLst/>
          </a:prstGeom>
          <a:noFill/>
        </p:spPr>
        <p:txBody>
          <a:bodyPr wrap="none" rtlCol="0">
            <a:spAutoFit/>
          </a:bodyPr>
          <a:lstStyle/>
          <a:p>
            <a:pPr>
              <a:lnSpc>
                <a:spcPct val="150000"/>
              </a:lnSpc>
            </a:pPr>
            <a:r>
              <a:rPr lang="zh-CN" altLang="en-US" sz="1000" dirty="0" smtClean="0">
                <a:solidFill>
                  <a:prstClr val="black"/>
                </a:solidFill>
                <a:latin typeface="微软雅黑" panose="020B0503020204020204" pitchFamily="34" charset="-122"/>
                <a:ea typeface="微软雅黑" panose="020B0503020204020204" pitchFamily="34" charset="-122"/>
              </a:rPr>
              <a:t>注：详细计算情况请咨询梅奥国际：</a:t>
            </a:r>
            <a:r>
              <a:rPr lang="en-US" altLang="zh-CN" sz="1000" dirty="0" smtClean="0">
                <a:solidFill>
                  <a:prstClr val="black"/>
                </a:solidFill>
                <a:latin typeface="微软雅黑" panose="020B0503020204020204" pitchFamily="34" charset="-122"/>
                <a:ea typeface="微软雅黑" panose="020B0503020204020204" pitchFamily="34" charset="-122"/>
              </a:rPr>
              <a:t>0755-23080080</a:t>
            </a:r>
            <a:endParaRPr lang="zh-CN" altLang="en-US" sz="1000" dirty="0">
              <a:solidFill>
                <a:prstClr val="black"/>
              </a:solidFill>
              <a:latin typeface="微软雅黑" panose="020B0503020204020204" pitchFamily="34" charset="-122"/>
              <a:ea typeface="微软雅黑" panose="020B0503020204020204" pitchFamily="34" charset="-122"/>
            </a:endParaRPr>
          </a:p>
        </p:txBody>
      </p:sp>
      <p:graphicFrame>
        <p:nvGraphicFramePr>
          <p:cNvPr id="12" name="图表 11"/>
          <p:cNvGraphicFramePr/>
          <p:nvPr>
            <p:extLst>
              <p:ext uri="{D42A27DB-BD31-4B8C-83A1-F6EECF244321}">
                <p14:modId xmlns:p14="http://schemas.microsoft.com/office/powerpoint/2010/main" val="4196585013"/>
              </p:ext>
            </p:extLst>
          </p:nvPr>
        </p:nvGraphicFramePr>
        <p:xfrm>
          <a:off x="1108882" y="1916646"/>
          <a:ext cx="6242564" cy="4161709"/>
        </p:xfrm>
        <a:graphic>
          <a:graphicData uri="http://schemas.openxmlformats.org/drawingml/2006/chart">
            <c:chart xmlns:c="http://schemas.openxmlformats.org/drawingml/2006/chart" xmlns:r="http://schemas.openxmlformats.org/officeDocument/2006/relationships" r:id="rId2"/>
          </a:graphicData>
        </a:graphic>
      </p:graphicFrame>
      <p:sp>
        <p:nvSpPr>
          <p:cNvPr id="13" name="文本框 12"/>
          <p:cNvSpPr txBox="1"/>
          <p:nvPr/>
        </p:nvSpPr>
        <p:spPr>
          <a:xfrm>
            <a:off x="7630507" y="3457617"/>
            <a:ext cx="4230590" cy="1754326"/>
          </a:xfrm>
          <a:prstGeom prst="rect">
            <a:avLst/>
          </a:prstGeom>
          <a:noFill/>
        </p:spPr>
        <p:txBody>
          <a:bodyPr wrap="square" rtlCol="0">
            <a:spAutoFit/>
          </a:bodyPr>
          <a:lstStyle/>
          <a:p>
            <a:pPr algn="ctr">
              <a:lnSpc>
                <a:spcPct val="200000"/>
              </a:lnSpc>
            </a:pPr>
            <a:r>
              <a:rPr lang="zh-CN" altLang="en-US" sz="1600" dirty="0" smtClean="0">
                <a:solidFill>
                  <a:prstClr val="black"/>
                </a:solidFill>
                <a:latin typeface="微软雅黑" panose="020B0503020204020204" pitchFamily="34" charset="-122"/>
                <a:ea typeface="微软雅黑" panose="020B0503020204020204" pitchFamily="34" charset="-122"/>
              </a:rPr>
              <a:t>     这说明医院正处于</a:t>
            </a:r>
            <a:r>
              <a:rPr lang="zh-CN" altLang="en-US" b="1" dirty="0" smtClean="0">
                <a:solidFill>
                  <a:srgbClr val="C00000"/>
                </a:solidFill>
                <a:latin typeface="微软雅黑" panose="020B0503020204020204" pitchFamily="34" charset="-122"/>
                <a:ea typeface="微软雅黑" panose="020B0503020204020204" pitchFamily="34" charset="-122"/>
              </a:rPr>
              <a:t>“文化沙漠”</a:t>
            </a:r>
            <a:r>
              <a:rPr lang="zh-CN" altLang="en-US" sz="1600" dirty="0" smtClean="0">
                <a:solidFill>
                  <a:prstClr val="black"/>
                </a:solidFill>
                <a:latin typeface="微软雅黑" panose="020B0503020204020204" pitchFamily="34" charset="-122"/>
                <a:ea typeface="微软雅黑" panose="020B0503020204020204" pitchFamily="34" charset="-122"/>
              </a:rPr>
              <a:t>时期，</a:t>
            </a:r>
            <a:endParaRPr lang="en-US" altLang="zh-CN" sz="1600" dirty="0" smtClean="0">
              <a:solidFill>
                <a:prstClr val="black"/>
              </a:solidFill>
              <a:latin typeface="微软雅黑" panose="020B0503020204020204" pitchFamily="34" charset="-122"/>
              <a:ea typeface="微软雅黑" panose="020B0503020204020204" pitchFamily="34" charset="-122"/>
            </a:endParaRPr>
          </a:p>
          <a:p>
            <a:pPr>
              <a:lnSpc>
                <a:spcPct val="200000"/>
              </a:lnSpc>
            </a:pPr>
            <a:r>
              <a:rPr lang="zh-CN" altLang="en-US" sz="1600" dirty="0" smtClean="0">
                <a:solidFill>
                  <a:prstClr val="black"/>
                </a:solidFill>
                <a:latin typeface="微软雅黑" panose="020B0503020204020204" pitchFamily="34" charset="-122"/>
                <a:ea typeface="微软雅黑" panose="020B0503020204020204" pitchFamily="34" charset="-122"/>
              </a:rPr>
              <a:t>急需加强员工思想教育，进行</a:t>
            </a:r>
            <a:r>
              <a:rPr lang="zh-CN" altLang="en-US" sz="1600" dirty="0">
                <a:solidFill>
                  <a:prstClr val="black"/>
                </a:solidFill>
                <a:latin typeface="微软雅黑" panose="020B0503020204020204" pitchFamily="34" charset="-122"/>
                <a:ea typeface="微软雅黑" panose="020B0503020204020204" pitchFamily="34" charset="-122"/>
              </a:rPr>
              <a:t>文化</a:t>
            </a:r>
            <a:r>
              <a:rPr lang="zh-CN" altLang="en-US" sz="1600" dirty="0" smtClean="0">
                <a:solidFill>
                  <a:prstClr val="black"/>
                </a:solidFill>
                <a:latin typeface="微软雅黑" panose="020B0503020204020204" pitchFamily="34" charset="-122"/>
                <a:ea typeface="微软雅黑" panose="020B0503020204020204" pitchFamily="34" charset="-122"/>
              </a:rPr>
              <a:t>建设，</a:t>
            </a:r>
            <a:r>
              <a:rPr lang="zh-CN" altLang="en-US" b="1" dirty="0" smtClean="0">
                <a:solidFill>
                  <a:srgbClr val="C00000"/>
                </a:solidFill>
                <a:latin typeface="微软雅黑" panose="020B0503020204020204" pitchFamily="34" charset="-122"/>
                <a:ea typeface="微软雅黑" panose="020B0503020204020204" pitchFamily="34" charset="-122"/>
              </a:rPr>
              <a:t>打造医院核心文化</a:t>
            </a:r>
            <a:r>
              <a:rPr lang="zh-CN" altLang="en-US" sz="1600" dirty="0" smtClean="0">
                <a:solidFill>
                  <a:prstClr val="black"/>
                </a:solidFill>
                <a:latin typeface="微软雅黑" panose="020B0503020204020204" pitchFamily="34" charset="-122"/>
                <a:ea typeface="微软雅黑" panose="020B0503020204020204" pitchFamily="34" charset="-122"/>
              </a:rPr>
              <a:t>！</a:t>
            </a:r>
            <a:endParaRPr lang="zh-CN" altLang="en-US" sz="1600" dirty="0">
              <a:solidFill>
                <a:prstClr val="black"/>
              </a:solidFill>
              <a:latin typeface="微软雅黑" panose="020B0503020204020204" pitchFamily="34" charset="-122"/>
              <a:ea typeface="微软雅黑" panose="020B0503020204020204" pitchFamily="34" charset="-122"/>
            </a:endParaRPr>
          </a:p>
        </p:txBody>
      </p:sp>
      <p:sp>
        <p:nvSpPr>
          <p:cNvPr id="14" name="矩形 13"/>
          <p:cNvSpPr/>
          <p:nvPr/>
        </p:nvSpPr>
        <p:spPr>
          <a:xfrm>
            <a:off x="7630507" y="2626620"/>
            <a:ext cx="3947247" cy="830997"/>
          </a:xfrm>
          <a:prstGeom prst="rect">
            <a:avLst/>
          </a:prstGeom>
        </p:spPr>
        <p:txBody>
          <a:bodyPr wrap="square">
            <a:spAutoFit/>
          </a:bodyPr>
          <a:lstStyle/>
          <a:p>
            <a:pPr>
              <a:lnSpc>
                <a:spcPct val="150000"/>
              </a:lnSpc>
            </a:pPr>
            <a:r>
              <a:rPr lang="zh-CN" altLang="en-US" sz="1600" dirty="0" smtClean="0">
                <a:solidFill>
                  <a:prstClr val="black"/>
                </a:solidFill>
                <a:latin typeface="微软雅黑" panose="020B0503020204020204" pitchFamily="34" charset="-122"/>
                <a:ea typeface="微软雅黑" panose="020B0503020204020204" pitchFamily="34" charset="-122"/>
              </a:rPr>
              <a:t>     从图看出，</a:t>
            </a:r>
            <a:r>
              <a:rPr lang="zh-CN" altLang="en-US" sz="1600" dirty="0">
                <a:solidFill>
                  <a:prstClr val="black"/>
                </a:solidFill>
                <a:latin typeface="微软雅黑" panose="020B0503020204020204" pitchFamily="34" charset="-122"/>
                <a:ea typeface="微软雅黑" panose="020B0503020204020204" pitchFamily="34" charset="-122"/>
              </a:rPr>
              <a:t>医院只有一部分指标高于</a:t>
            </a:r>
            <a:r>
              <a:rPr lang="zh-CN" altLang="en-US" sz="1600" dirty="0" smtClean="0">
                <a:solidFill>
                  <a:prstClr val="black"/>
                </a:solidFill>
                <a:latin typeface="微软雅黑" panose="020B0503020204020204" pitchFamily="34" charset="-122"/>
                <a:ea typeface="微软雅黑" panose="020B0503020204020204" pitchFamily="34" charset="-122"/>
              </a:rPr>
              <a:t>全国，很多指标与全国均值相差很多！</a:t>
            </a:r>
            <a:endParaRPr lang="en-US" altLang="zh-CN" sz="1600" dirty="0">
              <a:solidFill>
                <a:prstClr val="black"/>
              </a:solidFill>
              <a:latin typeface="微软雅黑" panose="020B0503020204020204" pitchFamily="34" charset="-122"/>
              <a:ea typeface="微软雅黑" panose="020B0503020204020204" pitchFamily="34" charset="-122"/>
            </a:endParaRPr>
          </a:p>
        </p:txBody>
      </p:sp>
      <p:sp>
        <p:nvSpPr>
          <p:cNvPr id="2" name="矩形 1"/>
          <p:cNvSpPr/>
          <p:nvPr/>
        </p:nvSpPr>
        <p:spPr>
          <a:xfrm>
            <a:off x="1907808" y="1421805"/>
            <a:ext cx="1826141" cy="461665"/>
          </a:xfrm>
          <a:prstGeom prst="rect">
            <a:avLst/>
          </a:prstGeom>
        </p:spPr>
        <p:txBody>
          <a:bodyPr wrap="none">
            <a:spAutoFit/>
          </a:bodyPr>
          <a:lstStyle/>
          <a:p>
            <a:pPr>
              <a:lnSpc>
                <a:spcPct val="150000"/>
              </a:lnSpc>
            </a:pPr>
            <a:r>
              <a:rPr lang="zh-CN" altLang="en-US" sz="1600" b="1" dirty="0">
                <a:latin typeface="微软雅黑" panose="020B0503020204020204" pitchFamily="34" charset="-122"/>
                <a:ea typeface="微软雅黑" panose="020B0503020204020204" pitchFamily="34" charset="-122"/>
              </a:rPr>
              <a:t>医院文化全国对比</a:t>
            </a:r>
            <a:endParaRPr lang="en-US" altLang="zh-CN" sz="1600" b="1" dirty="0">
              <a:latin typeface="微软雅黑" panose="020B0503020204020204" pitchFamily="34" charset="-122"/>
              <a:ea typeface="微软雅黑" panose="020B0503020204020204" pitchFamily="34" charset="-122"/>
            </a:endParaRPr>
          </a:p>
        </p:txBody>
      </p:sp>
      <p:sp>
        <p:nvSpPr>
          <p:cNvPr id="15" name="矩形 14"/>
          <p:cNvSpPr/>
          <p:nvPr/>
        </p:nvSpPr>
        <p:spPr>
          <a:xfrm>
            <a:off x="10033536" y="616370"/>
            <a:ext cx="1459054" cy="507831"/>
          </a:xfrm>
          <a:prstGeom prst="rect">
            <a:avLst/>
          </a:prstGeom>
        </p:spPr>
        <p:txBody>
          <a:bodyPr wrap="none">
            <a:spAutoFit/>
          </a:bodyPr>
          <a:lstStyle/>
          <a:p>
            <a:pPr>
              <a:lnSpc>
                <a:spcPct val="150000"/>
              </a:lnSpc>
            </a:pPr>
            <a:r>
              <a:rPr lang="en-US" altLang="zh-CN" b="1" dirty="0" smtClean="0">
                <a:latin typeface="微软雅黑" panose="020B0503020204020204" pitchFamily="34" charset="-122"/>
                <a:ea typeface="微软雅黑" panose="020B0503020204020204" pitchFamily="34" charset="-122"/>
              </a:rPr>
              <a:t>1.4</a:t>
            </a:r>
            <a:r>
              <a:rPr lang="zh-CN" altLang="en-US" b="1" dirty="0" smtClean="0">
                <a:latin typeface="微软雅黑" panose="020B0503020204020204" pitchFamily="34" charset="-122"/>
                <a:ea typeface="微软雅黑" panose="020B0503020204020204" pitchFamily="34" charset="-122"/>
              </a:rPr>
              <a:t>文化分析</a:t>
            </a:r>
            <a:endParaRPr lang="zh-CN" altLang="en-US" sz="1600" b="1" dirty="0">
              <a:latin typeface="微软雅黑" panose="020B0503020204020204" pitchFamily="34" charset="-122"/>
              <a:ea typeface="微软雅黑" panose="020B0503020204020204" pitchFamily="34" charset="-122"/>
            </a:endParaRPr>
          </a:p>
        </p:txBody>
      </p:sp>
      <p:grpSp>
        <p:nvGrpSpPr>
          <p:cNvPr id="17" name="组合 16"/>
          <p:cNvGrpSpPr/>
          <p:nvPr/>
        </p:nvGrpSpPr>
        <p:grpSpPr>
          <a:xfrm>
            <a:off x="536649" y="249523"/>
            <a:ext cx="1232203" cy="1028988"/>
            <a:chOff x="458097" y="883701"/>
            <a:chExt cx="1712258" cy="1429872"/>
          </a:xfrm>
        </p:grpSpPr>
        <p:sp>
          <p:nvSpPr>
            <p:cNvPr id="18" name="矩形 3"/>
            <p:cNvSpPr/>
            <p:nvPr/>
          </p:nvSpPr>
          <p:spPr>
            <a:xfrm>
              <a:off x="521745" y="883701"/>
              <a:ext cx="1648610" cy="1429872"/>
            </a:xfrm>
            <a:custGeom>
              <a:avLst/>
              <a:gdLst>
                <a:gd name="connsiteX0" fmla="*/ 0 w 1358153"/>
                <a:gd name="connsiteY0" fmla="*/ 0 h 833718"/>
                <a:gd name="connsiteX1" fmla="*/ 1358153 w 1358153"/>
                <a:gd name="connsiteY1" fmla="*/ 0 h 833718"/>
                <a:gd name="connsiteX2" fmla="*/ 1358153 w 1358153"/>
                <a:gd name="connsiteY2" fmla="*/ 833718 h 833718"/>
                <a:gd name="connsiteX3" fmla="*/ 0 w 1358153"/>
                <a:gd name="connsiteY3" fmla="*/ 833718 h 833718"/>
                <a:gd name="connsiteX4" fmla="*/ 0 w 1358153"/>
                <a:gd name="connsiteY4" fmla="*/ 0 h 833718"/>
                <a:gd name="connsiteX0" fmla="*/ 0 w 1371600"/>
                <a:gd name="connsiteY0" fmla="*/ 161365 h 995083"/>
                <a:gd name="connsiteX1" fmla="*/ 1371600 w 1371600"/>
                <a:gd name="connsiteY1" fmla="*/ 0 h 995083"/>
                <a:gd name="connsiteX2" fmla="*/ 1358153 w 1371600"/>
                <a:gd name="connsiteY2" fmla="*/ 995083 h 995083"/>
                <a:gd name="connsiteX3" fmla="*/ 0 w 1371600"/>
                <a:gd name="connsiteY3" fmla="*/ 995083 h 995083"/>
                <a:gd name="connsiteX4" fmla="*/ 0 w 1371600"/>
                <a:gd name="connsiteY4" fmla="*/ 161365 h 995083"/>
                <a:gd name="connsiteX0" fmla="*/ 0 w 1371600"/>
                <a:gd name="connsiteY0" fmla="*/ 161365 h 995083"/>
                <a:gd name="connsiteX1" fmla="*/ 1371600 w 1371600"/>
                <a:gd name="connsiteY1" fmla="*/ 0 h 995083"/>
                <a:gd name="connsiteX2" fmla="*/ 1358153 w 1371600"/>
                <a:gd name="connsiteY2" fmla="*/ 995083 h 995083"/>
                <a:gd name="connsiteX3" fmla="*/ 107576 w 1371600"/>
                <a:gd name="connsiteY3" fmla="*/ 900954 h 995083"/>
                <a:gd name="connsiteX4" fmla="*/ 0 w 1371600"/>
                <a:gd name="connsiteY4" fmla="*/ 161365 h 995083"/>
                <a:gd name="connsiteX0" fmla="*/ 0 w 1465730"/>
                <a:gd name="connsiteY0" fmla="*/ 26894 h 995083"/>
                <a:gd name="connsiteX1" fmla="*/ 1465730 w 1465730"/>
                <a:gd name="connsiteY1" fmla="*/ 0 h 995083"/>
                <a:gd name="connsiteX2" fmla="*/ 1452283 w 1465730"/>
                <a:gd name="connsiteY2" fmla="*/ 995083 h 995083"/>
                <a:gd name="connsiteX3" fmla="*/ 201706 w 1465730"/>
                <a:gd name="connsiteY3" fmla="*/ 900954 h 995083"/>
                <a:gd name="connsiteX4" fmla="*/ 0 w 1465730"/>
                <a:gd name="connsiteY4" fmla="*/ 26894 h 995083"/>
                <a:gd name="connsiteX0" fmla="*/ 0 w 1479177"/>
                <a:gd name="connsiteY0" fmla="*/ 26894 h 1304366"/>
                <a:gd name="connsiteX1" fmla="*/ 1465730 w 1479177"/>
                <a:gd name="connsiteY1" fmla="*/ 0 h 1304366"/>
                <a:gd name="connsiteX2" fmla="*/ 1479177 w 1479177"/>
                <a:gd name="connsiteY2" fmla="*/ 1304366 h 1304366"/>
                <a:gd name="connsiteX3" fmla="*/ 201706 w 1479177"/>
                <a:gd name="connsiteY3" fmla="*/ 900954 h 1304366"/>
                <a:gd name="connsiteX4" fmla="*/ 0 w 1479177"/>
                <a:gd name="connsiteY4" fmla="*/ 26894 h 1304366"/>
                <a:gd name="connsiteX0" fmla="*/ 118334 w 1597511"/>
                <a:gd name="connsiteY0" fmla="*/ 26894 h 1304366"/>
                <a:gd name="connsiteX1" fmla="*/ 1584064 w 1597511"/>
                <a:gd name="connsiteY1" fmla="*/ 0 h 1304366"/>
                <a:gd name="connsiteX2" fmla="*/ 1597511 w 1597511"/>
                <a:gd name="connsiteY2" fmla="*/ 1304366 h 1304366"/>
                <a:gd name="connsiteX3" fmla="*/ 0 w 1597511"/>
                <a:gd name="connsiteY3" fmla="*/ 1038114 h 1304366"/>
                <a:gd name="connsiteX4" fmla="*/ 118334 w 1597511"/>
                <a:gd name="connsiteY4" fmla="*/ 26894 h 1304366"/>
                <a:gd name="connsiteX0" fmla="*/ 118334 w 1673711"/>
                <a:gd name="connsiteY0" fmla="*/ 26894 h 1151966"/>
                <a:gd name="connsiteX1" fmla="*/ 1584064 w 1673711"/>
                <a:gd name="connsiteY1" fmla="*/ 0 h 1151966"/>
                <a:gd name="connsiteX2" fmla="*/ 1673711 w 1673711"/>
                <a:gd name="connsiteY2" fmla="*/ 1151966 h 1151966"/>
                <a:gd name="connsiteX3" fmla="*/ 0 w 1673711"/>
                <a:gd name="connsiteY3" fmla="*/ 1038114 h 1151966"/>
                <a:gd name="connsiteX4" fmla="*/ 118334 w 1673711"/>
                <a:gd name="connsiteY4" fmla="*/ 26894 h 1151966"/>
                <a:gd name="connsiteX0" fmla="*/ 0 w 1723017"/>
                <a:gd name="connsiteY0" fmla="*/ 0 h 1307952"/>
                <a:gd name="connsiteX1" fmla="*/ 1633370 w 1723017"/>
                <a:gd name="connsiteY1" fmla="*/ 155986 h 1307952"/>
                <a:gd name="connsiteX2" fmla="*/ 1723017 w 1723017"/>
                <a:gd name="connsiteY2" fmla="*/ 1307952 h 1307952"/>
                <a:gd name="connsiteX3" fmla="*/ 49306 w 1723017"/>
                <a:gd name="connsiteY3" fmla="*/ 1194100 h 1307952"/>
                <a:gd name="connsiteX4" fmla="*/ 0 w 1723017"/>
                <a:gd name="connsiteY4" fmla="*/ 0 h 1307952"/>
                <a:gd name="connsiteX0" fmla="*/ 0 w 1633370"/>
                <a:gd name="connsiteY0" fmla="*/ 0 h 1429872"/>
                <a:gd name="connsiteX1" fmla="*/ 1633370 w 1633370"/>
                <a:gd name="connsiteY1" fmla="*/ 155986 h 1429872"/>
                <a:gd name="connsiteX2" fmla="*/ 1387737 w 1633370"/>
                <a:gd name="connsiteY2" fmla="*/ 1429872 h 1429872"/>
                <a:gd name="connsiteX3" fmla="*/ 49306 w 1633370"/>
                <a:gd name="connsiteY3" fmla="*/ 1194100 h 1429872"/>
                <a:gd name="connsiteX4" fmla="*/ 0 w 1633370"/>
                <a:gd name="connsiteY4" fmla="*/ 0 h 1429872"/>
                <a:gd name="connsiteX0" fmla="*/ 0 w 1633370"/>
                <a:gd name="connsiteY0" fmla="*/ 0 h 1429872"/>
                <a:gd name="connsiteX1" fmla="*/ 1633370 w 1633370"/>
                <a:gd name="connsiteY1" fmla="*/ 155986 h 1429872"/>
                <a:gd name="connsiteX2" fmla="*/ 1387737 w 1633370"/>
                <a:gd name="connsiteY2" fmla="*/ 1429872 h 1429872"/>
                <a:gd name="connsiteX3" fmla="*/ 186466 w 1633370"/>
                <a:gd name="connsiteY3" fmla="*/ 1392220 h 1429872"/>
                <a:gd name="connsiteX4" fmla="*/ 0 w 1633370"/>
                <a:gd name="connsiteY4" fmla="*/ 0 h 1429872"/>
                <a:gd name="connsiteX0" fmla="*/ 0 w 1648610"/>
                <a:gd name="connsiteY0" fmla="*/ 0 h 1429872"/>
                <a:gd name="connsiteX1" fmla="*/ 1648610 w 1648610"/>
                <a:gd name="connsiteY1" fmla="*/ 293146 h 1429872"/>
                <a:gd name="connsiteX2" fmla="*/ 1387737 w 1648610"/>
                <a:gd name="connsiteY2" fmla="*/ 1429872 h 1429872"/>
                <a:gd name="connsiteX3" fmla="*/ 186466 w 1648610"/>
                <a:gd name="connsiteY3" fmla="*/ 1392220 h 1429872"/>
                <a:gd name="connsiteX4" fmla="*/ 0 w 1648610"/>
                <a:gd name="connsiteY4" fmla="*/ 0 h 1429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8610" h="1429872">
                  <a:moveTo>
                    <a:pt x="0" y="0"/>
                  </a:moveTo>
                  <a:lnTo>
                    <a:pt x="1648610" y="293146"/>
                  </a:lnTo>
                  <a:lnTo>
                    <a:pt x="1387737" y="1429872"/>
                  </a:lnTo>
                  <a:lnTo>
                    <a:pt x="186466" y="1392220"/>
                  </a:lnTo>
                  <a:lnTo>
                    <a:pt x="0" y="0"/>
                  </a:lnTo>
                  <a:close/>
                </a:path>
              </a:pathLst>
            </a:custGeom>
            <a:solidFill>
              <a:schemeClr val="bg1">
                <a:lumMod val="75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4"/>
            <p:cNvSpPr/>
            <p:nvPr/>
          </p:nvSpPr>
          <p:spPr>
            <a:xfrm rot="21062862">
              <a:off x="458097" y="1099060"/>
              <a:ext cx="1590339" cy="1067697"/>
            </a:xfrm>
            <a:custGeom>
              <a:avLst/>
              <a:gdLst>
                <a:gd name="connsiteX0" fmla="*/ 0 w 1761565"/>
                <a:gd name="connsiteY0" fmla="*/ 0 h 1183341"/>
                <a:gd name="connsiteX1" fmla="*/ 1761565 w 1761565"/>
                <a:gd name="connsiteY1" fmla="*/ 0 h 1183341"/>
                <a:gd name="connsiteX2" fmla="*/ 1761565 w 1761565"/>
                <a:gd name="connsiteY2" fmla="*/ 1183341 h 1183341"/>
                <a:gd name="connsiteX3" fmla="*/ 0 w 1761565"/>
                <a:gd name="connsiteY3" fmla="*/ 1183341 h 1183341"/>
                <a:gd name="connsiteX4" fmla="*/ 0 w 1761565"/>
                <a:gd name="connsiteY4" fmla="*/ 0 h 1183341"/>
                <a:gd name="connsiteX0" fmla="*/ 201706 w 1761565"/>
                <a:gd name="connsiteY0" fmla="*/ 0 h 1479177"/>
                <a:gd name="connsiteX1" fmla="*/ 1761565 w 1761565"/>
                <a:gd name="connsiteY1" fmla="*/ 295836 h 1479177"/>
                <a:gd name="connsiteX2" fmla="*/ 1761565 w 1761565"/>
                <a:gd name="connsiteY2" fmla="*/ 1479177 h 1479177"/>
                <a:gd name="connsiteX3" fmla="*/ 0 w 1761565"/>
                <a:gd name="connsiteY3" fmla="*/ 1479177 h 1479177"/>
                <a:gd name="connsiteX4" fmla="*/ 201706 w 1761565"/>
                <a:gd name="connsiteY4" fmla="*/ 0 h 1479177"/>
                <a:gd name="connsiteX0" fmla="*/ 201706 w 1949824"/>
                <a:gd name="connsiteY0" fmla="*/ 0 h 1479177"/>
                <a:gd name="connsiteX1" fmla="*/ 1761565 w 1949824"/>
                <a:gd name="connsiteY1" fmla="*/ 295836 h 1479177"/>
                <a:gd name="connsiteX2" fmla="*/ 1949824 w 1949824"/>
                <a:gd name="connsiteY2" fmla="*/ 1129554 h 1479177"/>
                <a:gd name="connsiteX3" fmla="*/ 0 w 1949824"/>
                <a:gd name="connsiteY3" fmla="*/ 1479177 h 1479177"/>
                <a:gd name="connsiteX4" fmla="*/ 201706 w 1949824"/>
                <a:gd name="connsiteY4" fmla="*/ 0 h 1479177"/>
                <a:gd name="connsiteX0" fmla="*/ 64546 w 1949824"/>
                <a:gd name="connsiteY0" fmla="*/ 115644 h 1183341"/>
                <a:gd name="connsiteX1" fmla="*/ 1761565 w 1949824"/>
                <a:gd name="connsiteY1" fmla="*/ 0 h 1183341"/>
                <a:gd name="connsiteX2" fmla="*/ 1949824 w 1949824"/>
                <a:gd name="connsiteY2" fmla="*/ 833718 h 1183341"/>
                <a:gd name="connsiteX3" fmla="*/ 0 w 1949824"/>
                <a:gd name="connsiteY3" fmla="*/ 1183341 h 1183341"/>
                <a:gd name="connsiteX4" fmla="*/ 64546 w 1949824"/>
                <a:gd name="connsiteY4" fmla="*/ 115644 h 1183341"/>
                <a:gd name="connsiteX0" fmla="*/ 34066 w 1919344"/>
                <a:gd name="connsiteY0" fmla="*/ 115644 h 1000461"/>
                <a:gd name="connsiteX1" fmla="*/ 1731085 w 1919344"/>
                <a:gd name="connsiteY1" fmla="*/ 0 h 1000461"/>
                <a:gd name="connsiteX2" fmla="*/ 1919344 w 1919344"/>
                <a:gd name="connsiteY2" fmla="*/ 833718 h 1000461"/>
                <a:gd name="connsiteX3" fmla="*/ 0 w 1919344"/>
                <a:gd name="connsiteY3" fmla="*/ 1000461 h 1000461"/>
                <a:gd name="connsiteX4" fmla="*/ 34066 w 1919344"/>
                <a:gd name="connsiteY4" fmla="*/ 115644 h 1000461"/>
                <a:gd name="connsiteX0" fmla="*/ 34066 w 1827904"/>
                <a:gd name="connsiteY0" fmla="*/ 115644 h 1000461"/>
                <a:gd name="connsiteX1" fmla="*/ 1731085 w 1827904"/>
                <a:gd name="connsiteY1" fmla="*/ 0 h 1000461"/>
                <a:gd name="connsiteX2" fmla="*/ 1827904 w 1827904"/>
                <a:gd name="connsiteY2" fmla="*/ 955638 h 1000461"/>
                <a:gd name="connsiteX3" fmla="*/ 0 w 1827904"/>
                <a:gd name="connsiteY3" fmla="*/ 1000461 h 1000461"/>
                <a:gd name="connsiteX4" fmla="*/ 34066 w 1827904"/>
                <a:gd name="connsiteY4" fmla="*/ 115644 h 1000461"/>
                <a:gd name="connsiteX0" fmla="*/ 34066 w 1959685"/>
                <a:gd name="connsiteY0" fmla="*/ 115644 h 1000461"/>
                <a:gd name="connsiteX1" fmla="*/ 1959685 w 1959685"/>
                <a:gd name="connsiteY1" fmla="*/ 0 h 1000461"/>
                <a:gd name="connsiteX2" fmla="*/ 1827904 w 1959685"/>
                <a:gd name="connsiteY2" fmla="*/ 955638 h 1000461"/>
                <a:gd name="connsiteX3" fmla="*/ 0 w 1959685"/>
                <a:gd name="connsiteY3" fmla="*/ 1000461 h 1000461"/>
                <a:gd name="connsiteX4" fmla="*/ 34066 w 1959685"/>
                <a:gd name="connsiteY4" fmla="*/ 115644 h 1000461"/>
                <a:gd name="connsiteX0" fmla="*/ 0 w 1925619"/>
                <a:gd name="connsiteY0" fmla="*/ 115644 h 1183341"/>
                <a:gd name="connsiteX1" fmla="*/ 1925619 w 1925619"/>
                <a:gd name="connsiteY1" fmla="*/ 0 h 1183341"/>
                <a:gd name="connsiteX2" fmla="*/ 1793838 w 1925619"/>
                <a:gd name="connsiteY2" fmla="*/ 955638 h 1183341"/>
                <a:gd name="connsiteX3" fmla="*/ 285974 w 1925619"/>
                <a:gd name="connsiteY3" fmla="*/ 1183341 h 1183341"/>
                <a:gd name="connsiteX4" fmla="*/ 0 w 1925619"/>
                <a:gd name="connsiteY4" fmla="*/ 115644 h 1183341"/>
                <a:gd name="connsiteX0" fmla="*/ 0 w 1925619"/>
                <a:gd name="connsiteY0" fmla="*/ 115644 h 1183341"/>
                <a:gd name="connsiteX1" fmla="*/ 1925619 w 1925619"/>
                <a:gd name="connsiteY1" fmla="*/ 0 h 1183341"/>
                <a:gd name="connsiteX2" fmla="*/ 1397598 w 1925619"/>
                <a:gd name="connsiteY2" fmla="*/ 1153758 h 1183341"/>
                <a:gd name="connsiteX3" fmla="*/ 285974 w 1925619"/>
                <a:gd name="connsiteY3" fmla="*/ 1183341 h 1183341"/>
                <a:gd name="connsiteX4" fmla="*/ 0 w 1925619"/>
                <a:gd name="connsiteY4" fmla="*/ 115644 h 1183341"/>
                <a:gd name="connsiteX0" fmla="*/ 0 w 1590339"/>
                <a:gd name="connsiteY0" fmla="*/ 0 h 1067697"/>
                <a:gd name="connsiteX1" fmla="*/ 1590339 w 1590339"/>
                <a:gd name="connsiteY1" fmla="*/ 82476 h 1067697"/>
                <a:gd name="connsiteX2" fmla="*/ 1397598 w 1590339"/>
                <a:gd name="connsiteY2" fmla="*/ 1038114 h 1067697"/>
                <a:gd name="connsiteX3" fmla="*/ 285974 w 1590339"/>
                <a:gd name="connsiteY3" fmla="*/ 1067697 h 1067697"/>
                <a:gd name="connsiteX4" fmla="*/ 0 w 1590339"/>
                <a:gd name="connsiteY4" fmla="*/ 0 h 1067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0339" h="1067697">
                  <a:moveTo>
                    <a:pt x="0" y="0"/>
                  </a:moveTo>
                  <a:lnTo>
                    <a:pt x="1590339" y="82476"/>
                  </a:lnTo>
                  <a:lnTo>
                    <a:pt x="1397598" y="1038114"/>
                  </a:lnTo>
                  <a:lnTo>
                    <a:pt x="285974" y="1067697"/>
                  </a:lnTo>
                  <a:lnTo>
                    <a:pt x="0" y="0"/>
                  </a:lnTo>
                  <a:close/>
                </a:path>
              </a:pathLst>
            </a:custGeom>
            <a:solidFill>
              <a:schemeClr val="bg1">
                <a:lumMod val="8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910305" y="1340011"/>
              <a:ext cx="1048277" cy="812598"/>
            </a:xfrm>
            <a:prstGeom prst="rect">
              <a:avLst/>
            </a:prstGeom>
            <a:noFill/>
          </p:spPr>
          <p:txBody>
            <a:bodyPr wrap="square" rtlCol="0">
              <a:spAutoFit/>
            </a:bodyPr>
            <a:lstStyle/>
            <a:p>
              <a:r>
                <a:rPr lang="en-US" altLang="zh-CN" sz="3200" b="1" dirty="0" smtClean="0">
                  <a:solidFill>
                    <a:srgbClr val="C00000"/>
                  </a:solidFill>
                  <a:latin typeface="微软雅黑" panose="020B0503020204020204" pitchFamily="34" charset="-122"/>
                  <a:ea typeface="微软雅黑" panose="020B0503020204020204" pitchFamily="34" charset="-122"/>
                </a:rPr>
                <a:t>01</a:t>
              </a:r>
              <a:endParaRPr lang="zh-CN" altLang="en-US" sz="3200" b="1" dirty="0">
                <a:solidFill>
                  <a:srgbClr val="C00000"/>
                </a:solidFill>
                <a:latin typeface="微软雅黑" panose="020B0503020204020204" pitchFamily="34" charset="-122"/>
                <a:ea typeface="微软雅黑" panose="020B0503020204020204" pitchFamily="34" charset="-122"/>
              </a:endParaRPr>
            </a:p>
          </p:txBody>
        </p:sp>
      </p:grpSp>
      <p:sp>
        <p:nvSpPr>
          <p:cNvPr id="21" name="文本框 20"/>
          <p:cNvSpPr txBox="1"/>
          <p:nvPr/>
        </p:nvSpPr>
        <p:spPr>
          <a:xfrm>
            <a:off x="10515600" y="249523"/>
            <a:ext cx="1676400" cy="307777"/>
          </a:xfrm>
          <a:prstGeom prst="rect">
            <a:avLst/>
          </a:prstGeom>
          <a:noFill/>
        </p:spPr>
        <p:txBody>
          <a:bodyPr wrap="square" rtlCol="0">
            <a:spAutoFit/>
          </a:bodyPr>
          <a:lstStyle/>
          <a:p>
            <a:r>
              <a:rPr lang="zh-CN" altLang="en-US" sz="1400" dirty="0" smtClean="0">
                <a:latin typeface="微软雅黑" panose="020B0503020204020204" pitchFamily="34" charset="-122"/>
                <a:ea typeface="微软雅黑" panose="020B0503020204020204" pitchFamily="34" charset="-122"/>
              </a:rPr>
              <a:t>放置医院</a:t>
            </a:r>
            <a:r>
              <a:rPr lang="en-US" altLang="zh-CN" sz="1400" dirty="0" smtClean="0">
                <a:latin typeface="微软雅黑" panose="020B0503020204020204" pitchFamily="34" charset="-122"/>
                <a:ea typeface="微软雅黑" panose="020B0503020204020204" pitchFamily="34" charset="-122"/>
              </a:rPr>
              <a:t>LOGO</a:t>
            </a:r>
            <a:endParaRPr lang="zh-CN" altLang="en-US" sz="1400" dirty="0">
              <a:latin typeface="微软雅黑" panose="020B0503020204020204" pitchFamily="34" charset="-122"/>
              <a:ea typeface="微软雅黑" panose="020B0503020204020204" pitchFamily="34" charset="-122"/>
            </a:endParaRPr>
          </a:p>
        </p:txBody>
      </p:sp>
      <p:sp>
        <p:nvSpPr>
          <p:cNvPr id="22" name="矩形 21"/>
          <p:cNvSpPr/>
          <p:nvPr/>
        </p:nvSpPr>
        <p:spPr>
          <a:xfrm>
            <a:off x="1820283" y="547121"/>
            <a:ext cx="1980029" cy="499624"/>
          </a:xfrm>
          <a:prstGeom prst="rect">
            <a:avLst/>
          </a:prstGeom>
        </p:spPr>
        <p:txBody>
          <a:bodyPr wrap="none">
            <a:spAutoFit/>
          </a:bodyPr>
          <a:lstStyle/>
          <a:p>
            <a:pPr>
              <a:lnSpc>
                <a:spcPct val="150000"/>
              </a:lnSpc>
            </a:pPr>
            <a:r>
              <a:rPr lang="zh-CN" altLang="en-US" sz="2000" b="1" dirty="0" smtClean="0">
                <a:latin typeface="微软雅黑" panose="020B0503020204020204" pitchFamily="34" charset="-122"/>
                <a:ea typeface="微软雅黑" panose="020B0503020204020204" pitchFamily="34" charset="-122"/>
              </a:rPr>
              <a:t>医院战略、品牌</a:t>
            </a:r>
            <a:endParaRPr lang="zh-CN" altLang="en-US" sz="20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3230661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flipV="1">
            <a:off x="0" y="3321697"/>
            <a:ext cx="12192000" cy="16382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grpSp>
        <p:nvGrpSpPr>
          <p:cNvPr id="14" name="组合 13"/>
          <p:cNvGrpSpPr/>
          <p:nvPr/>
        </p:nvGrpSpPr>
        <p:grpSpPr>
          <a:xfrm>
            <a:off x="851246" y="3247755"/>
            <a:ext cx="586469" cy="314595"/>
            <a:chOff x="851246" y="3247755"/>
            <a:chExt cx="586469" cy="314595"/>
          </a:xfrm>
        </p:grpSpPr>
        <p:sp>
          <p:nvSpPr>
            <p:cNvPr id="7" name="矩形 6"/>
            <p:cNvSpPr/>
            <p:nvPr/>
          </p:nvSpPr>
          <p:spPr>
            <a:xfrm>
              <a:off x="851246" y="3268438"/>
              <a:ext cx="504825" cy="29391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6" name="文本框 5"/>
            <p:cNvSpPr txBox="1"/>
            <p:nvPr/>
          </p:nvSpPr>
          <p:spPr>
            <a:xfrm>
              <a:off x="851247" y="3247755"/>
              <a:ext cx="586468" cy="295978"/>
            </a:xfrm>
            <a:prstGeom prst="rect">
              <a:avLst/>
            </a:prstGeom>
            <a:noFill/>
          </p:spPr>
          <p:txBody>
            <a:bodyPr wrap="square" rtlCol="0">
              <a:spAutoFit/>
            </a:bodyPr>
            <a:lstStyle/>
            <a:p>
              <a:pPr>
                <a:lnSpc>
                  <a:spcPct val="150000"/>
                </a:lnSpc>
              </a:pPr>
              <a:r>
                <a:rPr lang="en-US" altLang="zh-CN" sz="1000" b="1" dirty="0" smtClean="0">
                  <a:solidFill>
                    <a:schemeClr val="bg1"/>
                  </a:solidFill>
                  <a:latin typeface="微软雅黑" panose="020B0503020204020204" pitchFamily="34" charset="-122"/>
                  <a:ea typeface="微软雅黑" panose="020B0503020204020204" pitchFamily="34" charset="-122"/>
                </a:rPr>
                <a:t>1-2</a:t>
              </a:r>
              <a:r>
                <a:rPr lang="zh-CN" altLang="en-US" sz="1000" b="1" dirty="0" smtClean="0">
                  <a:solidFill>
                    <a:schemeClr val="bg1"/>
                  </a:solidFill>
                  <a:latin typeface="微软雅黑" panose="020B0503020204020204" pitchFamily="34" charset="-122"/>
                  <a:ea typeface="微软雅黑" panose="020B0503020204020204" pitchFamily="34" charset="-122"/>
                </a:rPr>
                <a:t>月</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grpSp>
      <p:grpSp>
        <p:nvGrpSpPr>
          <p:cNvPr id="12" name="组合 11"/>
          <p:cNvGrpSpPr/>
          <p:nvPr/>
        </p:nvGrpSpPr>
        <p:grpSpPr>
          <a:xfrm>
            <a:off x="361389" y="2990850"/>
            <a:ext cx="1457325" cy="228600"/>
            <a:chOff x="247650" y="2990850"/>
            <a:chExt cx="1457325" cy="228600"/>
          </a:xfrm>
        </p:grpSpPr>
        <p:sp>
          <p:nvSpPr>
            <p:cNvPr id="8" name="矩形 7"/>
            <p:cNvSpPr/>
            <p:nvPr/>
          </p:nvSpPr>
          <p:spPr>
            <a:xfrm>
              <a:off x="247650" y="2990850"/>
              <a:ext cx="1457325" cy="762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10" name="流程图: 离页连接符 9"/>
            <p:cNvSpPr/>
            <p:nvPr/>
          </p:nvSpPr>
          <p:spPr>
            <a:xfrm>
              <a:off x="842282" y="3019425"/>
              <a:ext cx="281668" cy="200025"/>
            </a:xfrm>
            <a:custGeom>
              <a:avLst/>
              <a:gdLst>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0 h 15000"/>
                <a:gd name="connsiteX1" fmla="*/ 10000 w 10000"/>
                <a:gd name="connsiteY1" fmla="*/ 0 h 15000"/>
                <a:gd name="connsiteX2" fmla="*/ 10000 w 10000"/>
                <a:gd name="connsiteY2" fmla="*/ 8000 h 15000"/>
                <a:gd name="connsiteX3" fmla="*/ 4662 w 10000"/>
                <a:gd name="connsiteY3" fmla="*/ 15000 h 15000"/>
                <a:gd name="connsiteX4" fmla="*/ 0 w 10000"/>
                <a:gd name="connsiteY4" fmla="*/ 8000 h 15000"/>
                <a:gd name="connsiteX5" fmla="*/ 0 w 10000"/>
                <a:gd name="connsiteY5" fmla="*/ 0 h 1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5000">
                  <a:moveTo>
                    <a:pt x="0" y="0"/>
                  </a:moveTo>
                  <a:lnTo>
                    <a:pt x="10000" y="0"/>
                  </a:lnTo>
                  <a:lnTo>
                    <a:pt x="10000" y="8000"/>
                  </a:lnTo>
                  <a:lnTo>
                    <a:pt x="4662" y="15000"/>
                  </a:lnTo>
                  <a:lnTo>
                    <a:pt x="0" y="8000"/>
                  </a:lnTo>
                  <a:lnTo>
                    <a:pt x="0"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a:off x="2789728" y="3247755"/>
            <a:ext cx="585441" cy="314595"/>
            <a:chOff x="2789728" y="3247755"/>
            <a:chExt cx="585441" cy="314595"/>
          </a:xfrm>
        </p:grpSpPr>
        <p:sp>
          <p:nvSpPr>
            <p:cNvPr id="16" name="矩形 15"/>
            <p:cNvSpPr/>
            <p:nvPr/>
          </p:nvSpPr>
          <p:spPr>
            <a:xfrm>
              <a:off x="2793832" y="3268438"/>
              <a:ext cx="504825" cy="29391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17" name="文本框 16"/>
            <p:cNvSpPr txBox="1"/>
            <p:nvPr/>
          </p:nvSpPr>
          <p:spPr>
            <a:xfrm>
              <a:off x="2789728" y="3247755"/>
              <a:ext cx="585441" cy="295978"/>
            </a:xfrm>
            <a:prstGeom prst="rect">
              <a:avLst/>
            </a:prstGeom>
            <a:noFill/>
          </p:spPr>
          <p:txBody>
            <a:bodyPr wrap="square" rtlCol="0">
              <a:spAutoFit/>
            </a:bodyPr>
            <a:lstStyle/>
            <a:p>
              <a:pPr>
                <a:lnSpc>
                  <a:spcPct val="150000"/>
                </a:lnSpc>
              </a:pPr>
              <a:r>
                <a:rPr lang="en-US" altLang="zh-CN" sz="1000" b="1" dirty="0" smtClean="0">
                  <a:solidFill>
                    <a:schemeClr val="bg1"/>
                  </a:solidFill>
                  <a:latin typeface="微软雅黑" panose="020B0503020204020204" pitchFamily="34" charset="-122"/>
                  <a:ea typeface="微软雅黑" panose="020B0503020204020204" pitchFamily="34" charset="-122"/>
                </a:rPr>
                <a:t>3-4</a:t>
              </a:r>
              <a:r>
                <a:rPr lang="zh-CN" altLang="en-US" sz="1000" b="1" dirty="0" smtClean="0">
                  <a:solidFill>
                    <a:schemeClr val="bg1"/>
                  </a:solidFill>
                  <a:latin typeface="微软雅黑" panose="020B0503020204020204" pitchFamily="34" charset="-122"/>
                  <a:ea typeface="微软雅黑" panose="020B0503020204020204" pitchFamily="34" charset="-122"/>
                </a:rPr>
                <a:t>月</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grpSp>
      <p:grpSp>
        <p:nvGrpSpPr>
          <p:cNvPr id="20" name="组合 19"/>
          <p:cNvGrpSpPr/>
          <p:nvPr/>
        </p:nvGrpSpPr>
        <p:grpSpPr>
          <a:xfrm rot="10800000">
            <a:off x="2313500" y="3638550"/>
            <a:ext cx="1457325" cy="228600"/>
            <a:chOff x="247650" y="2990850"/>
            <a:chExt cx="1457325" cy="228600"/>
          </a:xfrm>
        </p:grpSpPr>
        <p:sp>
          <p:nvSpPr>
            <p:cNvPr id="22" name="矩形 21"/>
            <p:cNvSpPr/>
            <p:nvPr/>
          </p:nvSpPr>
          <p:spPr>
            <a:xfrm>
              <a:off x="247650" y="2990850"/>
              <a:ext cx="1457325" cy="762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23" name="流程图: 离页连接符 9"/>
            <p:cNvSpPr/>
            <p:nvPr/>
          </p:nvSpPr>
          <p:spPr>
            <a:xfrm>
              <a:off x="842282" y="3019425"/>
              <a:ext cx="281668" cy="200025"/>
            </a:xfrm>
            <a:custGeom>
              <a:avLst/>
              <a:gdLst>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0 h 15000"/>
                <a:gd name="connsiteX1" fmla="*/ 10000 w 10000"/>
                <a:gd name="connsiteY1" fmla="*/ 0 h 15000"/>
                <a:gd name="connsiteX2" fmla="*/ 10000 w 10000"/>
                <a:gd name="connsiteY2" fmla="*/ 8000 h 15000"/>
                <a:gd name="connsiteX3" fmla="*/ 4662 w 10000"/>
                <a:gd name="connsiteY3" fmla="*/ 15000 h 15000"/>
                <a:gd name="connsiteX4" fmla="*/ 0 w 10000"/>
                <a:gd name="connsiteY4" fmla="*/ 8000 h 15000"/>
                <a:gd name="connsiteX5" fmla="*/ 0 w 10000"/>
                <a:gd name="connsiteY5" fmla="*/ 0 h 1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5000">
                  <a:moveTo>
                    <a:pt x="0" y="0"/>
                  </a:moveTo>
                  <a:lnTo>
                    <a:pt x="10000" y="0"/>
                  </a:lnTo>
                  <a:lnTo>
                    <a:pt x="10000" y="8000"/>
                  </a:lnTo>
                  <a:lnTo>
                    <a:pt x="4662" y="15000"/>
                  </a:lnTo>
                  <a:lnTo>
                    <a:pt x="0" y="8000"/>
                  </a:lnTo>
                  <a:lnTo>
                    <a:pt x="0"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p:nvGrpSpPr>
        <p:grpSpPr>
          <a:xfrm>
            <a:off x="4863827" y="3243386"/>
            <a:ext cx="522523" cy="302069"/>
            <a:chOff x="4863827" y="3243386"/>
            <a:chExt cx="522523" cy="302069"/>
          </a:xfrm>
        </p:grpSpPr>
        <p:sp>
          <p:nvSpPr>
            <p:cNvPr id="25" name="矩形 24"/>
            <p:cNvSpPr/>
            <p:nvPr/>
          </p:nvSpPr>
          <p:spPr>
            <a:xfrm>
              <a:off x="4867931" y="3251543"/>
              <a:ext cx="504825" cy="29391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26" name="文本框 25"/>
            <p:cNvSpPr txBox="1"/>
            <p:nvPr/>
          </p:nvSpPr>
          <p:spPr>
            <a:xfrm>
              <a:off x="4863827" y="3243386"/>
              <a:ext cx="522523" cy="295978"/>
            </a:xfrm>
            <a:prstGeom prst="rect">
              <a:avLst/>
            </a:prstGeom>
            <a:noFill/>
          </p:spPr>
          <p:txBody>
            <a:bodyPr wrap="square" rtlCol="0">
              <a:spAutoFit/>
            </a:bodyPr>
            <a:lstStyle/>
            <a:p>
              <a:pPr>
                <a:lnSpc>
                  <a:spcPct val="150000"/>
                </a:lnSpc>
              </a:pPr>
              <a:r>
                <a:rPr lang="en-US" altLang="zh-CN" sz="1000" b="1" dirty="0" smtClean="0">
                  <a:solidFill>
                    <a:schemeClr val="bg1"/>
                  </a:solidFill>
                  <a:latin typeface="微软雅黑" panose="020B0503020204020204" pitchFamily="34" charset="-122"/>
                  <a:ea typeface="微软雅黑" panose="020B0503020204020204" pitchFamily="34" charset="-122"/>
                </a:rPr>
                <a:t>5-6</a:t>
              </a:r>
              <a:r>
                <a:rPr lang="zh-CN" altLang="en-US" sz="1000" b="1" dirty="0" smtClean="0">
                  <a:solidFill>
                    <a:schemeClr val="bg1"/>
                  </a:solidFill>
                  <a:latin typeface="微软雅黑" panose="020B0503020204020204" pitchFamily="34" charset="-122"/>
                  <a:ea typeface="微软雅黑" panose="020B0503020204020204" pitchFamily="34" charset="-122"/>
                </a:rPr>
                <a:t>月</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grpSp>
      <p:grpSp>
        <p:nvGrpSpPr>
          <p:cNvPr id="29" name="组合 28"/>
          <p:cNvGrpSpPr/>
          <p:nvPr/>
        </p:nvGrpSpPr>
        <p:grpSpPr>
          <a:xfrm>
            <a:off x="4378074" y="2990850"/>
            <a:ext cx="1457325" cy="228600"/>
            <a:chOff x="247650" y="2990850"/>
            <a:chExt cx="1457325" cy="228600"/>
          </a:xfrm>
        </p:grpSpPr>
        <p:sp>
          <p:nvSpPr>
            <p:cNvPr id="31" name="矩形 30"/>
            <p:cNvSpPr/>
            <p:nvPr/>
          </p:nvSpPr>
          <p:spPr>
            <a:xfrm>
              <a:off x="247650" y="2990850"/>
              <a:ext cx="1457325" cy="762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32" name="流程图: 离页连接符 9"/>
            <p:cNvSpPr/>
            <p:nvPr/>
          </p:nvSpPr>
          <p:spPr>
            <a:xfrm>
              <a:off x="842282" y="3019425"/>
              <a:ext cx="281668" cy="200025"/>
            </a:xfrm>
            <a:custGeom>
              <a:avLst/>
              <a:gdLst>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0 h 15000"/>
                <a:gd name="connsiteX1" fmla="*/ 10000 w 10000"/>
                <a:gd name="connsiteY1" fmla="*/ 0 h 15000"/>
                <a:gd name="connsiteX2" fmla="*/ 10000 w 10000"/>
                <a:gd name="connsiteY2" fmla="*/ 8000 h 15000"/>
                <a:gd name="connsiteX3" fmla="*/ 4662 w 10000"/>
                <a:gd name="connsiteY3" fmla="*/ 15000 h 15000"/>
                <a:gd name="connsiteX4" fmla="*/ 0 w 10000"/>
                <a:gd name="connsiteY4" fmla="*/ 8000 h 15000"/>
                <a:gd name="connsiteX5" fmla="*/ 0 w 10000"/>
                <a:gd name="connsiteY5" fmla="*/ 0 h 1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5000">
                  <a:moveTo>
                    <a:pt x="0" y="0"/>
                  </a:moveTo>
                  <a:lnTo>
                    <a:pt x="10000" y="0"/>
                  </a:lnTo>
                  <a:lnTo>
                    <a:pt x="10000" y="8000"/>
                  </a:lnTo>
                  <a:lnTo>
                    <a:pt x="4662" y="15000"/>
                  </a:lnTo>
                  <a:lnTo>
                    <a:pt x="0" y="8000"/>
                  </a:lnTo>
                  <a:lnTo>
                    <a:pt x="0"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9" name="组合 18"/>
          <p:cNvGrpSpPr/>
          <p:nvPr/>
        </p:nvGrpSpPr>
        <p:grpSpPr>
          <a:xfrm>
            <a:off x="6913721" y="3230860"/>
            <a:ext cx="596072" cy="314595"/>
            <a:chOff x="6913721" y="3230860"/>
            <a:chExt cx="596072" cy="314595"/>
          </a:xfrm>
        </p:grpSpPr>
        <p:sp>
          <p:nvSpPr>
            <p:cNvPr id="33" name="矩形 32"/>
            <p:cNvSpPr/>
            <p:nvPr/>
          </p:nvSpPr>
          <p:spPr>
            <a:xfrm>
              <a:off x="6917824" y="3251543"/>
              <a:ext cx="504825" cy="29391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34" name="文本框 33"/>
            <p:cNvSpPr txBox="1"/>
            <p:nvPr/>
          </p:nvSpPr>
          <p:spPr>
            <a:xfrm>
              <a:off x="6913721" y="3230860"/>
              <a:ext cx="596072" cy="295978"/>
            </a:xfrm>
            <a:prstGeom prst="rect">
              <a:avLst/>
            </a:prstGeom>
            <a:noFill/>
          </p:spPr>
          <p:txBody>
            <a:bodyPr wrap="square" rtlCol="0">
              <a:spAutoFit/>
            </a:bodyPr>
            <a:lstStyle/>
            <a:p>
              <a:pPr>
                <a:lnSpc>
                  <a:spcPct val="150000"/>
                </a:lnSpc>
              </a:pPr>
              <a:r>
                <a:rPr lang="en-US" altLang="zh-CN" sz="1000" b="1" dirty="0" smtClean="0">
                  <a:solidFill>
                    <a:schemeClr val="bg1"/>
                  </a:solidFill>
                  <a:latin typeface="微软雅黑" panose="020B0503020204020204" pitchFamily="34" charset="-122"/>
                  <a:ea typeface="微软雅黑" panose="020B0503020204020204" pitchFamily="34" charset="-122"/>
                </a:rPr>
                <a:t>7-8</a:t>
              </a:r>
              <a:r>
                <a:rPr lang="zh-CN" altLang="en-US" sz="1000" b="1" dirty="0" smtClean="0">
                  <a:solidFill>
                    <a:schemeClr val="bg1"/>
                  </a:solidFill>
                  <a:latin typeface="微软雅黑" panose="020B0503020204020204" pitchFamily="34" charset="-122"/>
                  <a:ea typeface="微软雅黑" panose="020B0503020204020204" pitchFamily="34" charset="-122"/>
                </a:rPr>
                <a:t>月</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grpSp>
      <p:grpSp>
        <p:nvGrpSpPr>
          <p:cNvPr id="37" name="组合 36"/>
          <p:cNvGrpSpPr/>
          <p:nvPr/>
        </p:nvGrpSpPr>
        <p:grpSpPr>
          <a:xfrm rot="10800000">
            <a:off x="6439534" y="3638550"/>
            <a:ext cx="1457325" cy="228600"/>
            <a:chOff x="247650" y="2990850"/>
            <a:chExt cx="1457325" cy="228600"/>
          </a:xfrm>
        </p:grpSpPr>
        <p:sp>
          <p:nvSpPr>
            <p:cNvPr id="39" name="矩形 38"/>
            <p:cNvSpPr/>
            <p:nvPr/>
          </p:nvSpPr>
          <p:spPr>
            <a:xfrm>
              <a:off x="247650" y="2990850"/>
              <a:ext cx="1457325" cy="762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40" name="流程图: 离页连接符 9"/>
            <p:cNvSpPr/>
            <p:nvPr/>
          </p:nvSpPr>
          <p:spPr>
            <a:xfrm>
              <a:off x="842282" y="3019425"/>
              <a:ext cx="281668" cy="200025"/>
            </a:xfrm>
            <a:custGeom>
              <a:avLst/>
              <a:gdLst>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0 h 15000"/>
                <a:gd name="connsiteX1" fmla="*/ 10000 w 10000"/>
                <a:gd name="connsiteY1" fmla="*/ 0 h 15000"/>
                <a:gd name="connsiteX2" fmla="*/ 10000 w 10000"/>
                <a:gd name="connsiteY2" fmla="*/ 8000 h 15000"/>
                <a:gd name="connsiteX3" fmla="*/ 4662 w 10000"/>
                <a:gd name="connsiteY3" fmla="*/ 15000 h 15000"/>
                <a:gd name="connsiteX4" fmla="*/ 0 w 10000"/>
                <a:gd name="connsiteY4" fmla="*/ 8000 h 15000"/>
                <a:gd name="connsiteX5" fmla="*/ 0 w 10000"/>
                <a:gd name="connsiteY5" fmla="*/ 0 h 1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5000">
                  <a:moveTo>
                    <a:pt x="0" y="0"/>
                  </a:moveTo>
                  <a:lnTo>
                    <a:pt x="10000" y="0"/>
                  </a:lnTo>
                  <a:lnTo>
                    <a:pt x="10000" y="8000"/>
                  </a:lnTo>
                  <a:lnTo>
                    <a:pt x="4662" y="15000"/>
                  </a:lnTo>
                  <a:lnTo>
                    <a:pt x="0" y="8000"/>
                  </a:lnTo>
                  <a:lnTo>
                    <a:pt x="0"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 name="组合 20"/>
          <p:cNvGrpSpPr/>
          <p:nvPr/>
        </p:nvGrpSpPr>
        <p:grpSpPr>
          <a:xfrm>
            <a:off x="8854162" y="3243386"/>
            <a:ext cx="693518" cy="302069"/>
            <a:chOff x="8854162" y="3243386"/>
            <a:chExt cx="693518" cy="302069"/>
          </a:xfrm>
        </p:grpSpPr>
        <p:sp>
          <p:nvSpPr>
            <p:cNvPr id="41" name="矩形 40"/>
            <p:cNvSpPr/>
            <p:nvPr/>
          </p:nvSpPr>
          <p:spPr>
            <a:xfrm>
              <a:off x="8886401" y="3251543"/>
              <a:ext cx="504825" cy="29391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42" name="文本框 41"/>
            <p:cNvSpPr txBox="1"/>
            <p:nvPr/>
          </p:nvSpPr>
          <p:spPr>
            <a:xfrm>
              <a:off x="8854162" y="3243386"/>
              <a:ext cx="693518" cy="295978"/>
            </a:xfrm>
            <a:prstGeom prst="rect">
              <a:avLst/>
            </a:prstGeom>
            <a:noFill/>
          </p:spPr>
          <p:txBody>
            <a:bodyPr wrap="square" rtlCol="0">
              <a:spAutoFit/>
            </a:bodyPr>
            <a:lstStyle/>
            <a:p>
              <a:pPr>
                <a:lnSpc>
                  <a:spcPct val="150000"/>
                </a:lnSpc>
              </a:pPr>
              <a:r>
                <a:rPr lang="en-US" altLang="zh-CN" sz="1000" b="1" dirty="0" smtClean="0">
                  <a:solidFill>
                    <a:schemeClr val="bg1"/>
                  </a:solidFill>
                  <a:latin typeface="微软雅黑" panose="020B0503020204020204" pitchFamily="34" charset="-122"/>
                  <a:ea typeface="微软雅黑" panose="020B0503020204020204" pitchFamily="34" charset="-122"/>
                </a:rPr>
                <a:t>9-10</a:t>
              </a:r>
              <a:r>
                <a:rPr lang="zh-CN" altLang="en-US" sz="1000" b="1" dirty="0" smtClean="0">
                  <a:solidFill>
                    <a:schemeClr val="bg1"/>
                  </a:solidFill>
                  <a:latin typeface="微软雅黑" panose="020B0503020204020204" pitchFamily="34" charset="-122"/>
                  <a:ea typeface="微软雅黑" panose="020B0503020204020204" pitchFamily="34" charset="-122"/>
                </a:rPr>
                <a:t>月</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grpSp>
      <p:grpSp>
        <p:nvGrpSpPr>
          <p:cNvPr id="45" name="组合 44"/>
          <p:cNvGrpSpPr/>
          <p:nvPr/>
        </p:nvGrpSpPr>
        <p:grpSpPr>
          <a:xfrm>
            <a:off x="8396544" y="2990850"/>
            <a:ext cx="1457325" cy="228600"/>
            <a:chOff x="247650" y="2990850"/>
            <a:chExt cx="1457325" cy="228600"/>
          </a:xfrm>
        </p:grpSpPr>
        <p:sp>
          <p:nvSpPr>
            <p:cNvPr id="47" name="矩形 46"/>
            <p:cNvSpPr/>
            <p:nvPr/>
          </p:nvSpPr>
          <p:spPr>
            <a:xfrm>
              <a:off x="247650" y="2990850"/>
              <a:ext cx="1457325" cy="762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48" name="流程图: 离页连接符 9"/>
            <p:cNvSpPr/>
            <p:nvPr/>
          </p:nvSpPr>
          <p:spPr>
            <a:xfrm>
              <a:off x="842282" y="3019425"/>
              <a:ext cx="281668" cy="200025"/>
            </a:xfrm>
            <a:custGeom>
              <a:avLst/>
              <a:gdLst>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0 h 15000"/>
                <a:gd name="connsiteX1" fmla="*/ 10000 w 10000"/>
                <a:gd name="connsiteY1" fmla="*/ 0 h 15000"/>
                <a:gd name="connsiteX2" fmla="*/ 10000 w 10000"/>
                <a:gd name="connsiteY2" fmla="*/ 8000 h 15000"/>
                <a:gd name="connsiteX3" fmla="*/ 4662 w 10000"/>
                <a:gd name="connsiteY3" fmla="*/ 15000 h 15000"/>
                <a:gd name="connsiteX4" fmla="*/ 0 w 10000"/>
                <a:gd name="connsiteY4" fmla="*/ 8000 h 15000"/>
                <a:gd name="connsiteX5" fmla="*/ 0 w 10000"/>
                <a:gd name="connsiteY5" fmla="*/ 0 h 1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5000">
                  <a:moveTo>
                    <a:pt x="0" y="0"/>
                  </a:moveTo>
                  <a:lnTo>
                    <a:pt x="10000" y="0"/>
                  </a:lnTo>
                  <a:lnTo>
                    <a:pt x="10000" y="8000"/>
                  </a:lnTo>
                  <a:lnTo>
                    <a:pt x="4662" y="15000"/>
                  </a:lnTo>
                  <a:lnTo>
                    <a:pt x="0" y="8000"/>
                  </a:lnTo>
                  <a:lnTo>
                    <a:pt x="0"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 name="组合 23"/>
          <p:cNvGrpSpPr/>
          <p:nvPr/>
        </p:nvGrpSpPr>
        <p:grpSpPr>
          <a:xfrm>
            <a:off x="10685044" y="3230860"/>
            <a:ext cx="721369" cy="314595"/>
            <a:chOff x="10685044" y="3230860"/>
            <a:chExt cx="721369" cy="314595"/>
          </a:xfrm>
        </p:grpSpPr>
        <p:sp>
          <p:nvSpPr>
            <p:cNvPr id="49" name="矩形 48"/>
            <p:cNvSpPr/>
            <p:nvPr/>
          </p:nvSpPr>
          <p:spPr>
            <a:xfrm>
              <a:off x="10766522" y="3251543"/>
              <a:ext cx="504825" cy="29391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50" name="文本框 49"/>
            <p:cNvSpPr txBox="1"/>
            <p:nvPr/>
          </p:nvSpPr>
          <p:spPr>
            <a:xfrm>
              <a:off x="10685044" y="3230860"/>
              <a:ext cx="721369" cy="295978"/>
            </a:xfrm>
            <a:prstGeom prst="rect">
              <a:avLst/>
            </a:prstGeom>
            <a:noFill/>
          </p:spPr>
          <p:txBody>
            <a:bodyPr wrap="square" rtlCol="0">
              <a:spAutoFit/>
            </a:bodyPr>
            <a:lstStyle/>
            <a:p>
              <a:pPr>
                <a:lnSpc>
                  <a:spcPct val="150000"/>
                </a:lnSpc>
              </a:pPr>
              <a:r>
                <a:rPr lang="en-US" altLang="zh-CN" sz="1000" b="1" dirty="0" smtClean="0">
                  <a:solidFill>
                    <a:schemeClr val="bg1"/>
                  </a:solidFill>
                  <a:latin typeface="微软雅黑" panose="020B0503020204020204" pitchFamily="34" charset="-122"/>
                  <a:ea typeface="微软雅黑" panose="020B0503020204020204" pitchFamily="34" charset="-122"/>
                </a:rPr>
                <a:t>11-12</a:t>
              </a:r>
              <a:r>
                <a:rPr lang="zh-CN" altLang="en-US" sz="1000" b="1" dirty="0" smtClean="0">
                  <a:solidFill>
                    <a:schemeClr val="bg1"/>
                  </a:solidFill>
                  <a:latin typeface="微软雅黑" panose="020B0503020204020204" pitchFamily="34" charset="-122"/>
                  <a:ea typeface="微软雅黑" panose="020B0503020204020204" pitchFamily="34" charset="-122"/>
                </a:rPr>
                <a:t>月</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grpSp>
      <p:grpSp>
        <p:nvGrpSpPr>
          <p:cNvPr id="53" name="组合 52"/>
          <p:cNvGrpSpPr/>
          <p:nvPr/>
        </p:nvGrpSpPr>
        <p:grpSpPr>
          <a:xfrm rot="10800000">
            <a:off x="10288232" y="3638550"/>
            <a:ext cx="1452992" cy="228600"/>
            <a:chOff x="247650" y="2990850"/>
            <a:chExt cx="1457325" cy="228600"/>
          </a:xfrm>
        </p:grpSpPr>
        <p:sp>
          <p:nvSpPr>
            <p:cNvPr id="55" name="矩形 54"/>
            <p:cNvSpPr/>
            <p:nvPr/>
          </p:nvSpPr>
          <p:spPr>
            <a:xfrm>
              <a:off x="247650" y="2990850"/>
              <a:ext cx="1457325" cy="762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56" name="流程图: 离页连接符 9"/>
            <p:cNvSpPr/>
            <p:nvPr/>
          </p:nvSpPr>
          <p:spPr>
            <a:xfrm>
              <a:off x="842282" y="3019425"/>
              <a:ext cx="281668" cy="200025"/>
            </a:xfrm>
            <a:custGeom>
              <a:avLst/>
              <a:gdLst>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0 h 15000"/>
                <a:gd name="connsiteX1" fmla="*/ 10000 w 10000"/>
                <a:gd name="connsiteY1" fmla="*/ 0 h 15000"/>
                <a:gd name="connsiteX2" fmla="*/ 10000 w 10000"/>
                <a:gd name="connsiteY2" fmla="*/ 8000 h 15000"/>
                <a:gd name="connsiteX3" fmla="*/ 4662 w 10000"/>
                <a:gd name="connsiteY3" fmla="*/ 15000 h 15000"/>
                <a:gd name="connsiteX4" fmla="*/ 0 w 10000"/>
                <a:gd name="connsiteY4" fmla="*/ 8000 h 15000"/>
                <a:gd name="connsiteX5" fmla="*/ 0 w 10000"/>
                <a:gd name="connsiteY5" fmla="*/ 0 h 1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5000">
                  <a:moveTo>
                    <a:pt x="0" y="0"/>
                  </a:moveTo>
                  <a:lnTo>
                    <a:pt x="10000" y="0"/>
                  </a:lnTo>
                  <a:lnTo>
                    <a:pt x="10000" y="8000"/>
                  </a:lnTo>
                  <a:lnTo>
                    <a:pt x="4662" y="15000"/>
                  </a:lnTo>
                  <a:lnTo>
                    <a:pt x="0" y="8000"/>
                  </a:lnTo>
                  <a:lnTo>
                    <a:pt x="0"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4" name="矩形 73"/>
          <p:cNvSpPr/>
          <p:nvPr/>
        </p:nvSpPr>
        <p:spPr>
          <a:xfrm>
            <a:off x="678078" y="227023"/>
            <a:ext cx="2839239" cy="646331"/>
          </a:xfrm>
          <a:prstGeom prst="rect">
            <a:avLst/>
          </a:prstGeom>
        </p:spPr>
        <p:txBody>
          <a:bodyPr wrap="none">
            <a:spAutoFit/>
          </a:bodyPr>
          <a:lstStyle/>
          <a:p>
            <a:pPr>
              <a:lnSpc>
                <a:spcPct val="150000"/>
              </a:lnSpc>
            </a:pPr>
            <a:r>
              <a:rPr lang="en-US" altLang="zh-CN" sz="2400" b="1" dirty="0" smtClean="0">
                <a:latin typeface="微软雅黑" panose="020B0503020204020204" pitchFamily="34" charset="-122"/>
                <a:ea typeface="微软雅黑" panose="020B0503020204020204" pitchFamily="34" charset="-122"/>
              </a:rPr>
              <a:t>20XX</a:t>
            </a:r>
            <a:r>
              <a:rPr lang="zh-CN" altLang="en-US" sz="2400" b="1" dirty="0" smtClean="0">
                <a:latin typeface="微软雅黑" panose="020B0503020204020204" pitchFamily="34" charset="-122"/>
                <a:ea typeface="微软雅黑" panose="020B0503020204020204" pitchFamily="34" charset="-122"/>
              </a:rPr>
              <a:t>年医院大事记</a:t>
            </a:r>
            <a:endParaRPr lang="zh-CN" altLang="en-US" sz="2400" b="1" dirty="0">
              <a:latin typeface="微软雅黑" panose="020B0503020204020204" pitchFamily="34" charset="-122"/>
              <a:ea typeface="微软雅黑" panose="020B0503020204020204" pitchFamily="34" charset="-122"/>
            </a:endParaRPr>
          </a:p>
        </p:txBody>
      </p:sp>
      <p:pic>
        <p:nvPicPr>
          <p:cNvPr id="75" name="图片 7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72048" y="3895449"/>
            <a:ext cx="1501864" cy="998919"/>
          </a:xfrm>
          <a:prstGeom prst="rect">
            <a:avLst/>
          </a:prstGeom>
          <a:ln w="28575">
            <a:solidFill>
              <a:srgbClr val="C00000"/>
            </a:solidFill>
          </a:ln>
        </p:spPr>
      </p:pic>
      <p:pic>
        <p:nvPicPr>
          <p:cNvPr id="76" name="图片 7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98090" y="1962075"/>
            <a:ext cx="1449925" cy="998918"/>
          </a:xfrm>
          <a:prstGeom prst="rect">
            <a:avLst/>
          </a:prstGeom>
          <a:ln w="28575">
            <a:solidFill>
              <a:srgbClr val="C00000"/>
            </a:solidFill>
          </a:ln>
        </p:spPr>
      </p:pic>
      <p:pic>
        <p:nvPicPr>
          <p:cNvPr id="79" name="图片 7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39533" y="3875363"/>
            <a:ext cx="1457326" cy="998919"/>
          </a:xfrm>
          <a:prstGeom prst="rect">
            <a:avLst/>
          </a:prstGeom>
          <a:ln w="28575">
            <a:solidFill>
              <a:srgbClr val="C00000"/>
            </a:solidFill>
          </a:ln>
        </p:spPr>
      </p:pic>
      <p:pic>
        <p:nvPicPr>
          <p:cNvPr id="80" name="图片 79"/>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378074" y="1967505"/>
            <a:ext cx="1457326" cy="999603"/>
          </a:xfrm>
          <a:prstGeom prst="rect">
            <a:avLst/>
          </a:prstGeom>
          <a:ln w="28575">
            <a:solidFill>
              <a:srgbClr val="C00000"/>
            </a:solidFill>
          </a:ln>
        </p:spPr>
      </p:pic>
      <p:pic>
        <p:nvPicPr>
          <p:cNvPr id="81" name="图片 8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05406" y="3874025"/>
            <a:ext cx="1457327" cy="1008225"/>
          </a:xfrm>
          <a:prstGeom prst="rect">
            <a:avLst/>
          </a:prstGeom>
          <a:ln w="28575">
            <a:solidFill>
              <a:srgbClr val="C00000"/>
            </a:solidFill>
          </a:ln>
        </p:spPr>
      </p:pic>
      <p:pic>
        <p:nvPicPr>
          <p:cNvPr id="82" name="图片 81"/>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361389" y="1964046"/>
            <a:ext cx="1457325" cy="998919"/>
          </a:xfrm>
          <a:prstGeom prst="rect">
            <a:avLst/>
          </a:prstGeom>
          <a:ln w="28575">
            <a:solidFill>
              <a:srgbClr val="C00000"/>
            </a:solidFill>
          </a:ln>
        </p:spPr>
      </p:pic>
      <p:sp>
        <p:nvSpPr>
          <p:cNvPr id="2" name="矩形 1"/>
          <p:cNvSpPr/>
          <p:nvPr/>
        </p:nvSpPr>
        <p:spPr>
          <a:xfrm>
            <a:off x="403023" y="3673953"/>
            <a:ext cx="1605933" cy="1200329"/>
          </a:xfrm>
          <a:prstGeom prst="rect">
            <a:avLst/>
          </a:prstGeom>
        </p:spPr>
        <p:txBody>
          <a:bodyPr wrap="square">
            <a:spAutoFit/>
          </a:bodyPr>
          <a:lstStyle/>
          <a:p>
            <a:pPr>
              <a:lnSpc>
                <a:spcPct val="150000"/>
              </a:lnSpc>
            </a:pPr>
            <a:r>
              <a:rPr lang="zh-CN" altLang="en-US" sz="1200" dirty="0">
                <a:latin typeface="微软雅黑" panose="020B0503020204020204" pitchFamily="34" charset="-122"/>
                <a:ea typeface="微软雅黑" panose="020B0503020204020204" pitchFamily="34" charset="-122"/>
              </a:rPr>
              <a:t> </a:t>
            </a:r>
            <a:r>
              <a:rPr lang="zh-CN" altLang="en-US" sz="1200" dirty="0" smtClean="0">
                <a:latin typeface="微软雅黑" panose="020B0503020204020204" pitchFamily="34" charset="-122"/>
                <a:ea typeface="微软雅黑" panose="020B0503020204020204" pitchFamily="34" charset="-122"/>
              </a:rPr>
              <a:t>组织召开</a:t>
            </a:r>
            <a:r>
              <a:rPr lang="en-US" altLang="zh-CN" sz="1200" dirty="0" smtClean="0">
                <a:latin typeface="微软雅黑" panose="020B0503020204020204" pitchFamily="34" charset="-122"/>
                <a:ea typeface="微软雅黑" panose="020B0503020204020204" pitchFamily="34" charset="-122"/>
              </a:rPr>
              <a:t>20XX</a:t>
            </a:r>
            <a:r>
              <a:rPr lang="zh-CN" altLang="en-US" sz="1200" dirty="0" smtClean="0">
                <a:latin typeface="微软雅黑" panose="020B0503020204020204" pitchFamily="34" charset="-122"/>
                <a:ea typeface="微软雅黑" panose="020B0503020204020204" pitchFamily="34" charset="-122"/>
              </a:rPr>
              <a:t>年春节节</a:t>
            </a:r>
            <a:r>
              <a:rPr lang="zh-CN" altLang="en-US" sz="1200" dirty="0">
                <a:latin typeface="微软雅黑" panose="020B0503020204020204" pitchFamily="34" charset="-122"/>
                <a:ea typeface="微软雅黑" panose="020B0503020204020204" pitchFamily="34" charset="-122"/>
              </a:rPr>
              <a:t>前廉政谈话会，会上对廉政短信获奖作品作者进行表彰</a:t>
            </a:r>
            <a:endParaRPr lang="zh-CN" altLang="en-US" sz="1200" dirty="0"/>
          </a:p>
        </p:txBody>
      </p:sp>
      <p:sp>
        <p:nvSpPr>
          <p:cNvPr id="3" name="矩形 2"/>
          <p:cNvSpPr/>
          <p:nvPr/>
        </p:nvSpPr>
        <p:spPr>
          <a:xfrm>
            <a:off x="2247361" y="1789823"/>
            <a:ext cx="1780051" cy="1477328"/>
          </a:xfrm>
          <a:prstGeom prst="rect">
            <a:avLst/>
          </a:prstGeom>
        </p:spPr>
        <p:txBody>
          <a:bodyPr wrap="square">
            <a:spAutoFit/>
          </a:bodyPr>
          <a:lstStyle/>
          <a:p>
            <a:pPr>
              <a:lnSpc>
                <a:spcPct val="150000"/>
              </a:lnSpc>
            </a:pPr>
            <a:r>
              <a:rPr lang="zh-CN" altLang="en-US" sz="1200" dirty="0" smtClean="0">
                <a:latin typeface="微软雅黑" panose="020B0503020204020204" pitchFamily="34" charset="-122"/>
                <a:ea typeface="微软雅黑" panose="020B0503020204020204" pitchFamily="34" charset="-122"/>
              </a:rPr>
              <a:t>召开了</a:t>
            </a:r>
            <a:r>
              <a:rPr lang="en-US" altLang="zh-CN" sz="1200" dirty="0" smtClean="0">
                <a:latin typeface="微软雅黑" panose="020B0503020204020204" pitchFamily="34" charset="-122"/>
                <a:ea typeface="微软雅黑" panose="020B0503020204020204" pitchFamily="34" charset="-122"/>
              </a:rPr>
              <a:t>20XX</a:t>
            </a:r>
            <a:r>
              <a:rPr lang="zh-CN" altLang="en-US" sz="1200" dirty="0" smtClean="0">
                <a:latin typeface="微软雅黑" panose="020B0503020204020204" pitchFamily="34" charset="-122"/>
                <a:ea typeface="微软雅黑" panose="020B0503020204020204" pitchFamily="34" charset="-122"/>
              </a:rPr>
              <a:t>年度</a:t>
            </a:r>
            <a:r>
              <a:rPr lang="zh-CN" altLang="en-US" sz="1200" dirty="0">
                <a:latin typeface="微软雅黑" panose="020B0503020204020204" pitchFamily="34" charset="-122"/>
                <a:ea typeface="微软雅黑" panose="020B0503020204020204" pitchFamily="34" charset="-122"/>
              </a:rPr>
              <a:t>行风工作会，动员部署今年的行风及纠风</a:t>
            </a:r>
            <a:r>
              <a:rPr lang="zh-CN" altLang="en-US" sz="1200" dirty="0" smtClean="0">
                <a:latin typeface="微软雅黑" panose="020B0503020204020204" pitchFamily="34" charset="-122"/>
                <a:ea typeface="微软雅黑" panose="020B0503020204020204" pitchFamily="34" charset="-122"/>
              </a:rPr>
              <a:t>工作，举办</a:t>
            </a:r>
            <a:r>
              <a:rPr lang="en-US" altLang="zh-CN" sz="1200" dirty="0" smtClean="0">
                <a:latin typeface="微软雅黑" panose="020B0503020204020204" pitchFamily="34" charset="-122"/>
                <a:ea typeface="微软雅黑" panose="020B0503020204020204" pitchFamily="34" charset="-122"/>
              </a:rPr>
              <a:t>20XX</a:t>
            </a:r>
            <a:r>
              <a:rPr lang="zh-CN" altLang="en-US" sz="1200" dirty="0" smtClean="0">
                <a:latin typeface="微软雅黑" panose="020B0503020204020204" pitchFamily="34" charset="-122"/>
                <a:ea typeface="微软雅黑" panose="020B0503020204020204" pitchFamily="34" charset="-122"/>
              </a:rPr>
              <a:t>年第一次职代会</a:t>
            </a:r>
            <a:r>
              <a:rPr lang="zh-CN" altLang="en-US" sz="1200" dirty="0">
                <a:latin typeface="微软雅黑" panose="020B0503020204020204" pitchFamily="34" charset="-122"/>
                <a:ea typeface="微软雅黑" panose="020B0503020204020204" pitchFamily="34" charset="-122"/>
              </a:rPr>
              <a:t>、第一届会员</a:t>
            </a:r>
            <a:r>
              <a:rPr lang="zh-CN" altLang="en-US" sz="1200" dirty="0" smtClean="0">
                <a:latin typeface="微软雅黑" panose="020B0503020204020204" pitchFamily="34" charset="-122"/>
                <a:ea typeface="微软雅黑" panose="020B0503020204020204" pitchFamily="34" charset="-122"/>
              </a:rPr>
              <a:t>代表大会</a:t>
            </a:r>
            <a:endParaRPr lang="zh-CN" altLang="en-US" sz="1200" dirty="0">
              <a:latin typeface="微软雅黑" panose="020B0503020204020204" pitchFamily="34" charset="-122"/>
              <a:ea typeface="微软雅黑" panose="020B0503020204020204" pitchFamily="34" charset="-122"/>
            </a:endParaRPr>
          </a:p>
        </p:txBody>
      </p:sp>
      <p:sp>
        <p:nvSpPr>
          <p:cNvPr id="5" name="矩形 4"/>
          <p:cNvSpPr/>
          <p:nvPr/>
        </p:nvSpPr>
        <p:spPr>
          <a:xfrm>
            <a:off x="4342030" y="3708294"/>
            <a:ext cx="1620888" cy="923330"/>
          </a:xfrm>
          <a:prstGeom prst="rect">
            <a:avLst/>
          </a:prstGeom>
        </p:spPr>
        <p:txBody>
          <a:bodyPr wrap="square">
            <a:spAutoFit/>
          </a:bodyPr>
          <a:lstStyle/>
          <a:p>
            <a:pPr>
              <a:lnSpc>
                <a:spcPct val="150000"/>
              </a:lnSpc>
            </a:pPr>
            <a:r>
              <a:rPr lang="zh-CN" altLang="en-US" sz="1200" dirty="0">
                <a:latin typeface="微软雅黑" panose="020B0503020204020204" pitchFamily="34" charset="-122"/>
                <a:ea typeface="微软雅黑" panose="020B0503020204020204" pitchFamily="34" charset="-122"/>
              </a:rPr>
              <a:t>全院召开“创三甲医疗安全知识</a:t>
            </a:r>
            <a:r>
              <a:rPr lang="zh-CN" altLang="en-US" sz="1200" dirty="0" smtClean="0">
                <a:latin typeface="微软雅黑" panose="020B0503020204020204" pitchFamily="34" charset="-122"/>
                <a:ea typeface="微软雅黑" panose="020B0503020204020204" pitchFamily="34" charset="-122"/>
              </a:rPr>
              <a:t>培训”，举行</a:t>
            </a:r>
            <a:r>
              <a:rPr lang="zh-CN" altLang="en-US" sz="1200" dirty="0">
                <a:latin typeface="微软雅黑" panose="020B0503020204020204" pitchFamily="34" charset="-122"/>
                <a:ea typeface="微软雅黑" panose="020B0503020204020204" pitchFamily="34" charset="-122"/>
              </a:rPr>
              <a:t>全院护士</a:t>
            </a:r>
            <a:r>
              <a:rPr lang="zh-CN" altLang="en-US" sz="1200" dirty="0" smtClean="0">
                <a:latin typeface="微软雅黑" panose="020B0503020204020204" pitchFamily="34" charset="-122"/>
                <a:ea typeface="微软雅黑" panose="020B0503020204020204" pitchFamily="34" charset="-122"/>
              </a:rPr>
              <a:t>培训</a:t>
            </a:r>
            <a:endParaRPr lang="zh-CN" altLang="en-US" sz="1200" dirty="0">
              <a:latin typeface="微软雅黑" panose="020B0503020204020204" pitchFamily="34" charset="-122"/>
              <a:ea typeface="微软雅黑" panose="020B0503020204020204" pitchFamily="34" charset="-122"/>
            </a:endParaRPr>
          </a:p>
        </p:txBody>
      </p:sp>
      <p:sp>
        <p:nvSpPr>
          <p:cNvPr id="9" name="矩形 8"/>
          <p:cNvSpPr/>
          <p:nvPr/>
        </p:nvSpPr>
        <p:spPr>
          <a:xfrm>
            <a:off x="6391078" y="2330942"/>
            <a:ext cx="1641810" cy="923330"/>
          </a:xfrm>
          <a:prstGeom prst="rect">
            <a:avLst/>
          </a:prstGeom>
        </p:spPr>
        <p:txBody>
          <a:bodyPr wrap="square">
            <a:spAutoFit/>
          </a:bodyPr>
          <a:lstStyle/>
          <a:p>
            <a:pPr>
              <a:lnSpc>
                <a:spcPct val="150000"/>
              </a:lnSpc>
            </a:pPr>
            <a:r>
              <a:rPr lang="zh-CN" altLang="en-US" sz="1200" dirty="0">
                <a:latin typeface="微软雅黑" panose="020B0503020204020204" pitchFamily="34" charset="-122"/>
                <a:ea typeface="微软雅黑" panose="020B0503020204020204" pitchFamily="34" charset="-122"/>
              </a:rPr>
              <a:t>我院同西平县中医院签订医疗联合体成员单位双边合作</a:t>
            </a:r>
            <a:r>
              <a:rPr lang="zh-CN" altLang="en-US" sz="1200" dirty="0" smtClean="0">
                <a:latin typeface="微软雅黑" panose="020B0503020204020204" pitchFamily="34" charset="-122"/>
                <a:ea typeface="微软雅黑" panose="020B0503020204020204" pitchFamily="34" charset="-122"/>
              </a:rPr>
              <a:t>协议</a:t>
            </a:r>
            <a:endParaRPr lang="zh-CN" altLang="en-US" sz="1200" dirty="0">
              <a:latin typeface="微软雅黑" panose="020B0503020204020204" pitchFamily="34" charset="-122"/>
              <a:ea typeface="微软雅黑" panose="020B0503020204020204" pitchFamily="34" charset="-122"/>
            </a:endParaRPr>
          </a:p>
        </p:txBody>
      </p:sp>
      <p:sp>
        <p:nvSpPr>
          <p:cNvPr id="11" name="矩形 10"/>
          <p:cNvSpPr/>
          <p:nvPr/>
        </p:nvSpPr>
        <p:spPr>
          <a:xfrm>
            <a:off x="8257061" y="3692883"/>
            <a:ext cx="1763504" cy="923330"/>
          </a:xfrm>
          <a:prstGeom prst="rect">
            <a:avLst/>
          </a:prstGeom>
        </p:spPr>
        <p:txBody>
          <a:bodyPr wrap="square">
            <a:spAutoFit/>
          </a:bodyPr>
          <a:lstStyle/>
          <a:p>
            <a:pPr>
              <a:lnSpc>
                <a:spcPct val="150000"/>
              </a:lnSpc>
            </a:pPr>
            <a:r>
              <a:rPr lang="zh-CN" altLang="en-US" sz="1200" dirty="0">
                <a:latin typeface="微软雅黑" panose="020B0503020204020204" pitchFamily="34" charset="-122"/>
                <a:ea typeface="微软雅黑" panose="020B0503020204020204" pitchFamily="34" charset="-122"/>
              </a:rPr>
              <a:t>我院组织全员职工进行消防演习，学习火灾逃生及灭火器使用</a:t>
            </a:r>
            <a:r>
              <a:rPr lang="zh-CN" altLang="en-US" sz="1200" dirty="0" smtClean="0">
                <a:latin typeface="微软雅黑" panose="020B0503020204020204" pitchFamily="34" charset="-122"/>
                <a:ea typeface="微软雅黑" panose="020B0503020204020204" pitchFamily="34" charset="-122"/>
              </a:rPr>
              <a:t>方法</a:t>
            </a:r>
            <a:endParaRPr lang="zh-CN" altLang="en-US" sz="1200" dirty="0">
              <a:latin typeface="微软雅黑" panose="020B0503020204020204" pitchFamily="34" charset="-122"/>
              <a:ea typeface="微软雅黑" panose="020B0503020204020204" pitchFamily="34" charset="-122"/>
            </a:endParaRPr>
          </a:p>
        </p:txBody>
      </p:sp>
      <p:sp>
        <p:nvSpPr>
          <p:cNvPr id="13" name="矩形 12"/>
          <p:cNvSpPr/>
          <p:nvPr/>
        </p:nvSpPr>
        <p:spPr>
          <a:xfrm>
            <a:off x="10206077" y="2272296"/>
            <a:ext cx="1529286" cy="923330"/>
          </a:xfrm>
          <a:prstGeom prst="rect">
            <a:avLst/>
          </a:prstGeom>
        </p:spPr>
        <p:txBody>
          <a:bodyPr wrap="square">
            <a:spAutoFit/>
          </a:bodyPr>
          <a:lstStyle/>
          <a:p>
            <a:pPr>
              <a:lnSpc>
                <a:spcPct val="150000"/>
              </a:lnSpc>
            </a:pPr>
            <a:r>
              <a:rPr lang="zh-CN" altLang="en-US" sz="1200" dirty="0">
                <a:latin typeface="微软雅黑" panose="020B0503020204020204" pitchFamily="34" charset="-122"/>
                <a:ea typeface="微软雅黑" panose="020B0503020204020204" pitchFamily="34" charset="-122"/>
              </a:rPr>
              <a:t> 我</a:t>
            </a:r>
            <a:r>
              <a:rPr lang="zh-CN" altLang="en-US" sz="1200" dirty="0" smtClean="0">
                <a:latin typeface="微软雅黑" panose="020B0503020204020204" pitchFamily="34" charset="-122"/>
                <a:ea typeface="微软雅黑" panose="020B0503020204020204" pitchFamily="34" charset="-122"/>
              </a:rPr>
              <a:t>院耳鼻喉科</a:t>
            </a:r>
            <a:r>
              <a:rPr lang="zh-CN" altLang="en-US" sz="1200" dirty="0">
                <a:latin typeface="微软雅黑" panose="020B0503020204020204" pitchFamily="34" charset="-122"/>
                <a:ea typeface="微软雅黑" panose="020B0503020204020204" pitchFamily="34" charset="-122"/>
              </a:rPr>
              <a:t>成功为一</a:t>
            </a:r>
            <a:r>
              <a:rPr lang="en-US" altLang="zh-CN" sz="1200" dirty="0">
                <a:latin typeface="微软雅黑" panose="020B0503020204020204" pitchFamily="34" charset="-122"/>
                <a:ea typeface="微软雅黑" panose="020B0503020204020204" pitchFamily="34" charset="-122"/>
              </a:rPr>
              <a:t>76</a:t>
            </a:r>
            <a:r>
              <a:rPr lang="zh-CN" altLang="en-US" sz="1200" dirty="0">
                <a:latin typeface="微软雅黑" panose="020B0503020204020204" pitchFamily="34" charset="-122"/>
                <a:ea typeface="微软雅黑" panose="020B0503020204020204" pitchFamily="34" charset="-122"/>
              </a:rPr>
              <a:t>岁喉癌患者实施了全</a:t>
            </a:r>
            <a:r>
              <a:rPr lang="zh-CN" altLang="en-US" sz="1200" dirty="0" smtClean="0">
                <a:latin typeface="微软雅黑" panose="020B0503020204020204" pitchFamily="34" charset="-122"/>
                <a:ea typeface="微软雅黑" panose="020B0503020204020204" pitchFamily="34" charset="-122"/>
              </a:rPr>
              <a:t>喉切除术</a:t>
            </a:r>
            <a:endParaRPr lang="zh-CN" altLang="en-US" sz="1200" dirty="0"/>
          </a:p>
        </p:txBody>
      </p:sp>
      <p:sp>
        <p:nvSpPr>
          <p:cNvPr id="63" name="矩形 72"/>
          <p:cNvSpPr/>
          <p:nvPr/>
        </p:nvSpPr>
        <p:spPr>
          <a:xfrm>
            <a:off x="1" y="0"/>
            <a:ext cx="650948" cy="1021976"/>
          </a:xfrm>
          <a:custGeom>
            <a:avLst/>
            <a:gdLst>
              <a:gd name="connsiteX0" fmla="*/ 0 w 361388"/>
              <a:gd name="connsiteY0" fmla="*/ 0 h 1021976"/>
              <a:gd name="connsiteX1" fmla="*/ 361388 w 361388"/>
              <a:gd name="connsiteY1" fmla="*/ 0 h 1021976"/>
              <a:gd name="connsiteX2" fmla="*/ 361388 w 361388"/>
              <a:gd name="connsiteY2" fmla="*/ 1021976 h 1021976"/>
              <a:gd name="connsiteX3" fmla="*/ 0 w 361388"/>
              <a:gd name="connsiteY3" fmla="*/ 1021976 h 1021976"/>
              <a:gd name="connsiteX4" fmla="*/ 0 w 361388"/>
              <a:gd name="connsiteY4" fmla="*/ 0 h 1021976"/>
              <a:gd name="connsiteX0" fmla="*/ 0 w 498548"/>
              <a:gd name="connsiteY0" fmla="*/ 0 h 1021976"/>
              <a:gd name="connsiteX1" fmla="*/ 498548 w 498548"/>
              <a:gd name="connsiteY1" fmla="*/ 335280 h 1021976"/>
              <a:gd name="connsiteX2" fmla="*/ 361388 w 498548"/>
              <a:gd name="connsiteY2" fmla="*/ 1021976 h 1021976"/>
              <a:gd name="connsiteX3" fmla="*/ 0 w 498548"/>
              <a:gd name="connsiteY3" fmla="*/ 1021976 h 1021976"/>
              <a:gd name="connsiteX4" fmla="*/ 0 w 498548"/>
              <a:gd name="connsiteY4" fmla="*/ 0 h 1021976"/>
              <a:gd name="connsiteX0" fmla="*/ 0 w 650948"/>
              <a:gd name="connsiteY0" fmla="*/ 0 h 1021976"/>
              <a:gd name="connsiteX1" fmla="*/ 650948 w 650948"/>
              <a:gd name="connsiteY1" fmla="*/ 563880 h 1021976"/>
              <a:gd name="connsiteX2" fmla="*/ 361388 w 650948"/>
              <a:gd name="connsiteY2" fmla="*/ 1021976 h 1021976"/>
              <a:gd name="connsiteX3" fmla="*/ 0 w 650948"/>
              <a:gd name="connsiteY3" fmla="*/ 1021976 h 1021976"/>
              <a:gd name="connsiteX4" fmla="*/ 0 w 650948"/>
              <a:gd name="connsiteY4" fmla="*/ 0 h 1021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0948" h="1021976">
                <a:moveTo>
                  <a:pt x="0" y="0"/>
                </a:moveTo>
                <a:lnTo>
                  <a:pt x="650948" y="563880"/>
                </a:lnTo>
                <a:lnTo>
                  <a:pt x="361388" y="1021976"/>
                </a:lnTo>
                <a:lnTo>
                  <a:pt x="0" y="1021976"/>
                </a:lnTo>
                <a:lnTo>
                  <a:pt x="0"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57" name="文本框 56"/>
          <p:cNvSpPr txBox="1"/>
          <p:nvPr/>
        </p:nvSpPr>
        <p:spPr>
          <a:xfrm>
            <a:off x="10515600" y="249523"/>
            <a:ext cx="1676400" cy="307777"/>
          </a:xfrm>
          <a:prstGeom prst="rect">
            <a:avLst/>
          </a:prstGeom>
          <a:noFill/>
        </p:spPr>
        <p:txBody>
          <a:bodyPr wrap="square" rtlCol="0">
            <a:spAutoFit/>
          </a:bodyPr>
          <a:lstStyle/>
          <a:p>
            <a:r>
              <a:rPr lang="zh-CN" altLang="en-US" sz="1400" b="1" dirty="0" smtClean="0">
                <a:latin typeface="微软雅黑" panose="020B0503020204020204" pitchFamily="34" charset="-122"/>
                <a:ea typeface="微软雅黑" panose="020B0503020204020204" pitchFamily="34" charset="-122"/>
              </a:rPr>
              <a:t>放置医院</a:t>
            </a:r>
            <a:r>
              <a:rPr lang="en-US" altLang="zh-CN" sz="1400" b="1" dirty="0" smtClean="0">
                <a:latin typeface="微软雅黑" panose="020B0503020204020204" pitchFamily="34" charset="-122"/>
                <a:ea typeface="微软雅黑" panose="020B0503020204020204" pitchFamily="34" charset="-122"/>
              </a:rPr>
              <a:t>LOGO</a:t>
            </a:r>
            <a:endParaRPr lang="zh-CN" altLang="en-US" sz="1400" b="1" dirty="0">
              <a:latin typeface="微软雅黑" panose="020B0503020204020204" pitchFamily="34" charset="-122"/>
              <a:ea typeface="微软雅黑" panose="020B0503020204020204" pitchFamily="34" charset="-122"/>
            </a:endParaRPr>
          </a:p>
        </p:txBody>
      </p:sp>
      <p:sp>
        <p:nvSpPr>
          <p:cNvPr id="58" name="矩形 57"/>
          <p:cNvSpPr/>
          <p:nvPr/>
        </p:nvSpPr>
        <p:spPr>
          <a:xfrm>
            <a:off x="9062899" y="5373352"/>
            <a:ext cx="2520012" cy="95002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1600" dirty="0" smtClean="0">
                <a:latin typeface="微软雅黑" panose="020B0503020204020204" pitchFamily="34" charset="-122"/>
                <a:ea typeface="微软雅黑" panose="020B0503020204020204" pitchFamily="34" charset="-122"/>
              </a:rPr>
              <a:t>以上内容请医院根据自身实际情况进行修改！</a:t>
            </a:r>
            <a:endParaRPr lang="zh-CN" altLang="en-US" sz="16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5672124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2445608" y="1740292"/>
            <a:ext cx="1837362" cy="461665"/>
          </a:xfrm>
          <a:prstGeom prst="rect">
            <a:avLst/>
          </a:prstGeom>
        </p:spPr>
        <p:txBody>
          <a:bodyPr wrap="none">
            <a:spAutoFit/>
          </a:bodyPr>
          <a:lstStyle/>
          <a:p>
            <a:pPr>
              <a:lnSpc>
                <a:spcPct val="150000"/>
              </a:lnSpc>
            </a:pPr>
            <a:r>
              <a:rPr lang="zh-CN" altLang="en-US" sz="1600" b="1" dirty="0" smtClean="0">
                <a:latin typeface="微软雅黑" panose="020B0503020204020204" pitchFamily="34" charset="-122"/>
                <a:ea typeface="微软雅黑" panose="020B0503020204020204" pitchFamily="34" charset="-122"/>
              </a:rPr>
              <a:t>盖洛普</a:t>
            </a:r>
            <a:r>
              <a:rPr lang="en-US" altLang="zh-CN" sz="1600" b="1" dirty="0" smtClean="0">
                <a:latin typeface="微软雅黑" panose="020B0503020204020204" pitchFamily="34" charset="-122"/>
                <a:ea typeface="微软雅黑" panose="020B0503020204020204" pitchFamily="34" charset="-122"/>
              </a:rPr>
              <a:t>Q12</a:t>
            </a:r>
            <a:r>
              <a:rPr lang="zh-CN" altLang="en-US" sz="1600" b="1" dirty="0" smtClean="0">
                <a:latin typeface="微软雅黑" panose="020B0503020204020204" pitchFamily="34" charset="-122"/>
                <a:ea typeface="微软雅黑" panose="020B0503020204020204" pitchFamily="34" charset="-122"/>
              </a:rPr>
              <a:t>要求：</a:t>
            </a:r>
            <a:endParaRPr lang="en-US" altLang="zh-CN" sz="1600" b="1" dirty="0" smtClean="0">
              <a:latin typeface="微软雅黑" panose="020B0503020204020204" pitchFamily="34" charset="-122"/>
              <a:ea typeface="微软雅黑" panose="020B0503020204020204" pitchFamily="34" charset="-122"/>
            </a:endParaRPr>
          </a:p>
        </p:txBody>
      </p:sp>
      <p:sp>
        <p:nvSpPr>
          <p:cNvPr id="15" name="矩形 14"/>
          <p:cNvSpPr/>
          <p:nvPr/>
        </p:nvSpPr>
        <p:spPr>
          <a:xfrm>
            <a:off x="4246419" y="2221253"/>
            <a:ext cx="4698722" cy="461665"/>
          </a:xfrm>
          <a:prstGeom prst="rect">
            <a:avLst/>
          </a:prstGeom>
        </p:spPr>
        <p:txBody>
          <a:bodyPr wrap="none">
            <a:spAutoFit/>
          </a:bodyPr>
          <a:lstStyle/>
          <a:p>
            <a:pPr>
              <a:lnSpc>
                <a:spcPct val="150000"/>
              </a:lnSpc>
            </a:pPr>
            <a:r>
              <a:rPr lang="zh-CN" altLang="en-US" sz="1600" dirty="0" smtClean="0">
                <a:latin typeface="微软雅黑" pitchFamily="34" charset="-122"/>
                <a:ea typeface="微软雅黑" pitchFamily="34" charset="-122"/>
              </a:rPr>
              <a:t>加强</a:t>
            </a:r>
            <a:r>
              <a:rPr lang="zh-CN" altLang="en-US" sz="1600" dirty="0">
                <a:latin typeface="微软雅黑" pitchFamily="34" charset="-122"/>
                <a:ea typeface="微软雅黑" pitchFamily="34" charset="-122"/>
              </a:rPr>
              <a:t>员工与管理层的沟通，增强员工的企业凝聚力</a:t>
            </a:r>
            <a:endParaRPr lang="zh-CN" altLang="en-US" sz="1600" dirty="0"/>
          </a:p>
        </p:txBody>
      </p:sp>
      <p:sp>
        <p:nvSpPr>
          <p:cNvPr id="16" name="矩形 15"/>
          <p:cNvSpPr/>
          <p:nvPr/>
        </p:nvSpPr>
        <p:spPr>
          <a:xfrm>
            <a:off x="4246419" y="2987998"/>
            <a:ext cx="6916657" cy="461665"/>
          </a:xfrm>
          <a:prstGeom prst="rect">
            <a:avLst/>
          </a:prstGeom>
        </p:spPr>
        <p:txBody>
          <a:bodyPr wrap="square">
            <a:spAutoFit/>
          </a:bodyPr>
          <a:lstStyle/>
          <a:p>
            <a:pPr>
              <a:lnSpc>
                <a:spcPct val="150000"/>
              </a:lnSpc>
            </a:pPr>
            <a:r>
              <a:rPr lang="zh-CN" altLang="en-US" sz="1600" dirty="0" smtClean="0">
                <a:latin typeface="微软雅黑" pitchFamily="34" charset="-122"/>
                <a:ea typeface="微软雅黑" pitchFamily="34" charset="-122"/>
              </a:rPr>
              <a:t>建立</a:t>
            </a:r>
            <a:r>
              <a:rPr lang="zh-CN" altLang="en-US" sz="1600" dirty="0">
                <a:latin typeface="微软雅黑" pitchFamily="34" charset="-122"/>
                <a:ea typeface="微软雅黑" pitchFamily="34" charset="-122"/>
              </a:rPr>
              <a:t>医疗规范医护光荣榜，每周</a:t>
            </a:r>
            <a:r>
              <a:rPr lang="en-US" altLang="zh-CN" sz="1600" dirty="0">
                <a:latin typeface="微软雅黑" pitchFamily="34" charset="-122"/>
                <a:ea typeface="微软雅黑" pitchFamily="34" charset="-122"/>
              </a:rPr>
              <a:t>/</a:t>
            </a:r>
            <a:r>
              <a:rPr lang="zh-CN" altLang="en-US" sz="1600" dirty="0">
                <a:latin typeface="微软雅黑" pitchFamily="34" charset="-122"/>
                <a:ea typeface="微软雅黑" pitchFamily="34" charset="-122"/>
              </a:rPr>
              <a:t>月对医疗规范优秀的医护予以公示</a:t>
            </a:r>
            <a:r>
              <a:rPr lang="zh-CN" altLang="en-US" sz="1600" dirty="0" smtClean="0">
                <a:latin typeface="微软雅黑" pitchFamily="34" charset="-122"/>
                <a:ea typeface="微软雅黑" pitchFamily="34" charset="-122"/>
              </a:rPr>
              <a:t>嘉奖</a:t>
            </a:r>
            <a:endParaRPr lang="en-US" altLang="zh-CN" sz="1600" dirty="0" smtClean="0">
              <a:latin typeface="微软雅黑" pitchFamily="34" charset="-122"/>
              <a:ea typeface="微软雅黑" pitchFamily="34" charset="-122"/>
            </a:endParaRPr>
          </a:p>
        </p:txBody>
      </p:sp>
      <p:sp>
        <p:nvSpPr>
          <p:cNvPr id="17" name="矩形 16"/>
          <p:cNvSpPr/>
          <p:nvPr/>
        </p:nvSpPr>
        <p:spPr>
          <a:xfrm>
            <a:off x="4246419" y="3711269"/>
            <a:ext cx="3019027" cy="418191"/>
          </a:xfrm>
          <a:prstGeom prst="rect">
            <a:avLst/>
          </a:prstGeom>
        </p:spPr>
        <p:txBody>
          <a:bodyPr wrap="square">
            <a:spAutoFit/>
          </a:bodyPr>
          <a:lstStyle/>
          <a:p>
            <a:pPr>
              <a:lnSpc>
                <a:spcPct val="150000"/>
              </a:lnSpc>
            </a:pPr>
            <a:r>
              <a:rPr lang="zh-CN" altLang="en-US" sz="1600" dirty="0">
                <a:latin typeface="微软雅黑" pitchFamily="34" charset="-122"/>
                <a:ea typeface="微软雅黑" pitchFamily="34" charset="-122"/>
              </a:rPr>
              <a:t>建立员工</a:t>
            </a:r>
            <a:r>
              <a:rPr lang="zh-CN" altLang="en-US" sz="1600" dirty="0" smtClean="0">
                <a:latin typeface="微软雅黑" pitchFamily="34" charset="-122"/>
                <a:ea typeface="微软雅黑" pitchFamily="34" charset="-122"/>
              </a:rPr>
              <a:t>信箱，了解员工想法</a:t>
            </a:r>
            <a:endParaRPr lang="en-US" altLang="zh-CN" sz="1600" dirty="0">
              <a:latin typeface="微软雅黑" pitchFamily="34" charset="-122"/>
              <a:ea typeface="微软雅黑" pitchFamily="34" charset="-122"/>
            </a:endParaRPr>
          </a:p>
        </p:txBody>
      </p:sp>
      <p:sp>
        <p:nvSpPr>
          <p:cNvPr id="18" name="矩形 17"/>
          <p:cNvSpPr/>
          <p:nvPr/>
        </p:nvSpPr>
        <p:spPr>
          <a:xfrm>
            <a:off x="4246419" y="4434540"/>
            <a:ext cx="3990577" cy="461665"/>
          </a:xfrm>
          <a:prstGeom prst="rect">
            <a:avLst/>
          </a:prstGeom>
        </p:spPr>
        <p:txBody>
          <a:bodyPr wrap="square">
            <a:spAutoFit/>
          </a:bodyPr>
          <a:lstStyle/>
          <a:p>
            <a:pPr>
              <a:lnSpc>
                <a:spcPct val="150000"/>
              </a:lnSpc>
            </a:pPr>
            <a:r>
              <a:rPr lang="zh-CN" altLang="en-US" sz="1600" dirty="0">
                <a:latin typeface="微软雅黑" pitchFamily="34" charset="-122"/>
                <a:ea typeface="微软雅黑" pitchFamily="34" charset="-122"/>
              </a:rPr>
              <a:t>设合理化建议</a:t>
            </a:r>
            <a:r>
              <a:rPr lang="zh-CN" altLang="en-US" sz="1600" dirty="0" smtClean="0">
                <a:latin typeface="微软雅黑" pitchFamily="34" charset="-122"/>
                <a:ea typeface="微软雅黑" pitchFamily="34" charset="-122"/>
              </a:rPr>
              <a:t>奖，让员工有主人翁意识</a:t>
            </a:r>
            <a:endParaRPr lang="en-US" altLang="zh-CN" sz="1600" dirty="0">
              <a:latin typeface="微软雅黑" pitchFamily="34" charset="-122"/>
              <a:ea typeface="微软雅黑" pitchFamily="34" charset="-122"/>
            </a:endParaRPr>
          </a:p>
        </p:txBody>
      </p:sp>
      <p:sp>
        <p:nvSpPr>
          <p:cNvPr id="19" name="矩形 18"/>
          <p:cNvSpPr/>
          <p:nvPr/>
        </p:nvSpPr>
        <p:spPr>
          <a:xfrm>
            <a:off x="4246419" y="5104887"/>
            <a:ext cx="2441694" cy="418191"/>
          </a:xfrm>
          <a:prstGeom prst="rect">
            <a:avLst/>
          </a:prstGeom>
        </p:spPr>
        <p:txBody>
          <a:bodyPr wrap="none">
            <a:spAutoFit/>
          </a:bodyPr>
          <a:lstStyle/>
          <a:p>
            <a:pPr>
              <a:lnSpc>
                <a:spcPct val="150000"/>
              </a:lnSpc>
            </a:pPr>
            <a:r>
              <a:rPr lang="zh-CN" altLang="en-US" sz="1600" dirty="0">
                <a:latin typeface="微软雅黑" pitchFamily="34" charset="-122"/>
                <a:ea typeface="微软雅黑" pitchFamily="34" charset="-122"/>
              </a:rPr>
              <a:t>建立内部员工投诉专线等</a:t>
            </a:r>
            <a:endParaRPr lang="en-US" altLang="zh-CN" sz="1600" dirty="0">
              <a:latin typeface="微软雅黑" pitchFamily="34" charset="-122"/>
              <a:ea typeface="微软雅黑" pitchFamily="34" charset="-122"/>
            </a:endParaRPr>
          </a:p>
        </p:txBody>
      </p:sp>
      <p:pic>
        <p:nvPicPr>
          <p:cNvPr id="20" name="图片 19"/>
          <p:cNvPicPr>
            <a:picLocks noChangeAspect="1"/>
          </p:cNvPicPr>
          <p:nvPr/>
        </p:nvPicPr>
        <p:blipFill rotWithShape="1">
          <a:blip r:embed="rId2" cstate="print">
            <a:extLst>
              <a:ext uri="{BEBA8EAE-BF5A-486C-A8C5-ECC9F3942E4B}">
                <a14:imgProps xmlns:a14="http://schemas.microsoft.com/office/drawing/2010/main">
                  <a14:imgLayer>
                    <a14:imgEffect>
                      <a14:backgroundRemoval t="4000" b="98400" l="5200" r="96100"/>
                    </a14:imgEffect>
                  </a14:imgLayer>
                </a14:imgProps>
              </a:ext>
              <a:ext uri="{28A0092B-C50C-407E-A947-70E740481C1C}">
                <a14:useLocalDpi xmlns:a14="http://schemas.microsoft.com/office/drawing/2010/main" val="0"/>
              </a:ext>
            </a:extLst>
          </a:blip>
          <a:srcRect l="7872" t="4319" r="14007" b="1972"/>
          <a:stretch/>
        </p:blipFill>
        <p:spPr>
          <a:xfrm>
            <a:off x="582452" y="2463563"/>
            <a:ext cx="2781837" cy="3336867"/>
          </a:xfrm>
          <a:prstGeom prst="rect">
            <a:avLst/>
          </a:prstGeom>
        </p:spPr>
      </p:pic>
      <p:sp>
        <p:nvSpPr>
          <p:cNvPr id="22" name="矩形 21"/>
          <p:cNvSpPr/>
          <p:nvPr/>
        </p:nvSpPr>
        <p:spPr>
          <a:xfrm>
            <a:off x="10033536" y="616370"/>
            <a:ext cx="1459054" cy="507831"/>
          </a:xfrm>
          <a:prstGeom prst="rect">
            <a:avLst/>
          </a:prstGeom>
        </p:spPr>
        <p:txBody>
          <a:bodyPr wrap="none">
            <a:spAutoFit/>
          </a:bodyPr>
          <a:lstStyle/>
          <a:p>
            <a:pPr>
              <a:lnSpc>
                <a:spcPct val="150000"/>
              </a:lnSpc>
            </a:pPr>
            <a:r>
              <a:rPr lang="en-US" altLang="zh-CN" b="1" dirty="0" smtClean="0">
                <a:latin typeface="微软雅黑" panose="020B0503020204020204" pitchFamily="34" charset="-122"/>
                <a:ea typeface="微软雅黑" panose="020B0503020204020204" pitchFamily="34" charset="-122"/>
              </a:rPr>
              <a:t>1.4</a:t>
            </a:r>
            <a:r>
              <a:rPr lang="zh-CN" altLang="en-US" b="1" dirty="0" smtClean="0">
                <a:latin typeface="微软雅黑" panose="020B0503020204020204" pitchFamily="34" charset="-122"/>
                <a:ea typeface="微软雅黑" panose="020B0503020204020204" pitchFamily="34" charset="-122"/>
              </a:rPr>
              <a:t>文化分析</a:t>
            </a:r>
            <a:endParaRPr lang="zh-CN" altLang="en-US" sz="1600" b="1" dirty="0">
              <a:latin typeface="微软雅黑" panose="020B0503020204020204" pitchFamily="34" charset="-122"/>
              <a:ea typeface="微软雅黑" panose="020B0503020204020204" pitchFamily="34" charset="-122"/>
            </a:endParaRPr>
          </a:p>
        </p:txBody>
      </p:sp>
      <p:grpSp>
        <p:nvGrpSpPr>
          <p:cNvPr id="24" name="组合 23"/>
          <p:cNvGrpSpPr/>
          <p:nvPr/>
        </p:nvGrpSpPr>
        <p:grpSpPr>
          <a:xfrm>
            <a:off x="536649" y="249523"/>
            <a:ext cx="1232203" cy="1028988"/>
            <a:chOff x="458097" y="883701"/>
            <a:chExt cx="1712258" cy="1429872"/>
          </a:xfrm>
        </p:grpSpPr>
        <p:sp>
          <p:nvSpPr>
            <p:cNvPr id="25" name="矩形 3"/>
            <p:cNvSpPr/>
            <p:nvPr/>
          </p:nvSpPr>
          <p:spPr>
            <a:xfrm>
              <a:off x="521745" y="883701"/>
              <a:ext cx="1648610" cy="1429872"/>
            </a:xfrm>
            <a:custGeom>
              <a:avLst/>
              <a:gdLst>
                <a:gd name="connsiteX0" fmla="*/ 0 w 1358153"/>
                <a:gd name="connsiteY0" fmla="*/ 0 h 833718"/>
                <a:gd name="connsiteX1" fmla="*/ 1358153 w 1358153"/>
                <a:gd name="connsiteY1" fmla="*/ 0 h 833718"/>
                <a:gd name="connsiteX2" fmla="*/ 1358153 w 1358153"/>
                <a:gd name="connsiteY2" fmla="*/ 833718 h 833718"/>
                <a:gd name="connsiteX3" fmla="*/ 0 w 1358153"/>
                <a:gd name="connsiteY3" fmla="*/ 833718 h 833718"/>
                <a:gd name="connsiteX4" fmla="*/ 0 w 1358153"/>
                <a:gd name="connsiteY4" fmla="*/ 0 h 833718"/>
                <a:gd name="connsiteX0" fmla="*/ 0 w 1371600"/>
                <a:gd name="connsiteY0" fmla="*/ 161365 h 995083"/>
                <a:gd name="connsiteX1" fmla="*/ 1371600 w 1371600"/>
                <a:gd name="connsiteY1" fmla="*/ 0 h 995083"/>
                <a:gd name="connsiteX2" fmla="*/ 1358153 w 1371600"/>
                <a:gd name="connsiteY2" fmla="*/ 995083 h 995083"/>
                <a:gd name="connsiteX3" fmla="*/ 0 w 1371600"/>
                <a:gd name="connsiteY3" fmla="*/ 995083 h 995083"/>
                <a:gd name="connsiteX4" fmla="*/ 0 w 1371600"/>
                <a:gd name="connsiteY4" fmla="*/ 161365 h 995083"/>
                <a:gd name="connsiteX0" fmla="*/ 0 w 1371600"/>
                <a:gd name="connsiteY0" fmla="*/ 161365 h 995083"/>
                <a:gd name="connsiteX1" fmla="*/ 1371600 w 1371600"/>
                <a:gd name="connsiteY1" fmla="*/ 0 h 995083"/>
                <a:gd name="connsiteX2" fmla="*/ 1358153 w 1371600"/>
                <a:gd name="connsiteY2" fmla="*/ 995083 h 995083"/>
                <a:gd name="connsiteX3" fmla="*/ 107576 w 1371600"/>
                <a:gd name="connsiteY3" fmla="*/ 900954 h 995083"/>
                <a:gd name="connsiteX4" fmla="*/ 0 w 1371600"/>
                <a:gd name="connsiteY4" fmla="*/ 161365 h 995083"/>
                <a:gd name="connsiteX0" fmla="*/ 0 w 1465730"/>
                <a:gd name="connsiteY0" fmla="*/ 26894 h 995083"/>
                <a:gd name="connsiteX1" fmla="*/ 1465730 w 1465730"/>
                <a:gd name="connsiteY1" fmla="*/ 0 h 995083"/>
                <a:gd name="connsiteX2" fmla="*/ 1452283 w 1465730"/>
                <a:gd name="connsiteY2" fmla="*/ 995083 h 995083"/>
                <a:gd name="connsiteX3" fmla="*/ 201706 w 1465730"/>
                <a:gd name="connsiteY3" fmla="*/ 900954 h 995083"/>
                <a:gd name="connsiteX4" fmla="*/ 0 w 1465730"/>
                <a:gd name="connsiteY4" fmla="*/ 26894 h 995083"/>
                <a:gd name="connsiteX0" fmla="*/ 0 w 1479177"/>
                <a:gd name="connsiteY0" fmla="*/ 26894 h 1304366"/>
                <a:gd name="connsiteX1" fmla="*/ 1465730 w 1479177"/>
                <a:gd name="connsiteY1" fmla="*/ 0 h 1304366"/>
                <a:gd name="connsiteX2" fmla="*/ 1479177 w 1479177"/>
                <a:gd name="connsiteY2" fmla="*/ 1304366 h 1304366"/>
                <a:gd name="connsiteX3" fmla="*/ 201706 w 1479177"/>
                <a:gd name="connsiteY3" fmla="*/ 900954 h 1304366"/>
                <a:gd name="connsiteX4" fmla="*/ 0 w 1479177"/>
                <a:gd name="connsiteY4" fmla="*/ 26894 h 1304366"/>
                <a:gd name="connsiteX0" fmla="*/ 118334 w 1597511"/>
                <a:gd name="connsiteY0" fmla="*/ 26894 h 1304366"/>
                <a:gd name="connsiteX1" fmla="*/ 1584064 w 1597511"/>
                <a:gd name="connsiteY1" fmla="*/ 0 h 1304366"/>
                <a:gd name="connsiteX2" fmla="*/ 1597511 w 1597511"/>
                <a:gd name="connsiteY2" fmla="*/ 1304366 h 1304366"/>
                <a:gd name="connsiteX3" fmla="*/ 0 w 1597511"/>
                <a:gd name="connsiteY3" fmla="*/ 1038114 h 1304366"/>
                <a:gd name="connsiteX4" fmla="*/ 118334 w 1597511"/>
                <a:gd name="connsiteY4" fmla="*/ 26894 h 1304366"/>
                <a:gd name="connsiteX0" fmla="*/ 118334 w 1673711"/>
                <a:gd name="connsiteY0" fmla="*/ 26894 h 1151966"/>
                <a:gd name="connsiteX1" fmla="*/ 1584064 w 1673711"/>
                <a:gd name="connsiteY1" fmla="*/ 0 h 1151966"/>
                <a:gd name="connsiteX2" fmla="*/ 1673711 w 1673711"/>
                <a:gd name="connsiteY2" fmla="*/ 1151966 h 1151966"/>
                <a:gd name="connsiteX3" fmla="*/ 0 w 1673711"/>
                <a:gd name="connsiteY3" fmla="*/ 1038114 h 1151966"/>
                <a:gd name="connsiteX4" fmla="*/ 118334 w 1673711"/>
                <a:gd name="connsiteY4" fmla="*/ 26894 h 1151966"/>
                <a:gd name="connsiteX0" fmla="*/ 0 w 1723017"/>
                <a:gd name="connsiteY0" fmla="*/ 0 h 1307952"/>
                <a:gd name="connsiteX1" fmla="*/ 1633370 w 1723017"/>
                <a:gd name="connsiteY1" fmla="*/ 155986 h 1307952"/>
                <a:gd name="connsiteX2" fmla="*/ 1723017 w 1723017"/>
                <a:gd name="connsiteY2" fmla="*/ 1307952 h 1307952"/>
                <a:gd name="connsiteX3" fmla="*/ 49306 w 1723017"/>
                <a:gd name="connsiteY3" fmla="*/ 1194100 h 1307952"/>
                <a:gd name="connsiteX4" fmla="*/ 0 w 1723017"/>
                <a:gd name="connsiteY4" fmla="*/ 0 h 1307952"/>
                <a:gd name="connsiteX0" fmla="*/ 0 w 1633370"/>
                <a:gd name="connsiteY0" fmla="*/ 0 h 1429872"/>
                <a:gd name="connsiteX1" fmla="*/ 1633370 w 1633370"/>
                <a:gd name="connsiteY1" fmla="*/ 155986 h 1429872"/>
                <a:gd name="connsiteX2" fmla="*/ 1387737 w 1633370"/>
                <a:gd name="connsiteY2" fmla="*/ 1429872 h 1429872"/>
                <a:gd name="connsiteX3" fmla="*/ 49306 w 1633370"/>
                <a:gd name="connsiteY3" fmla="*/ 1194100 h 1429872"/>
                <a:gd name="connsiteX4" fmla="*/ 0 w 1633370"/>
                <a:gd name="connsiteY4" fmla="*/ 0 h 1429872"/>
                <a:gd name="connsiteX0" fmla="*/ 0 w 1633370"/>
                <a:gd name="connsiteY0" fmla="*/ 0 h 1429872"/>
                <a:gd name="connsiteX1" fmla="*/ 1633370 w 1633370"/>
                <a:gd name="connsiteY1" fmla="*/ 155986 h 1429872"/>
                <a:gd name="connsiteX2" fmla="*/ 1387737 w 1633370"/>
                <a:gd name="connsiteY2" fmla="*/ 1429872 h 1429872"/>
                <a:gd name="connsiteX3" fmla="*/ 186466 w 1633370"/>
                <a:gd name="connsiteY3" fmla="*/ 1392220 h 1429872"/>
                <a:gd name="connsiteX4" fmla="*/ 0 w 1633370"/>
                <a:gd name="connsiteY4" fmla="*/ 0 h 1429872"/>
                <a:gd name="connsiteX0" fmla="*/ 0 w 1648610"/>
                <a:gd name="connsiteY0" fmla="*/ 0 h 1429872"/>
                <a:gd name="connsiteX1" fmla="*/ 1648610 w 1648610"/>
                <a:gd name="connsiteY1" fmla="*/ 293146 h 1429872"/>
                <a:gd name="connsiteX2" fmla="*/ 1387737 w 1648610"/>
                <a:gd name="connsiteY2" fmla="*/ 1429872 h 1429872"/>
                <a:gd name="connsiteX3" fmla="*/ 186466 w 1648610"/>
                <a:gd name="connsiteY3" fmla="*/ 1392220 h 1429872"/>
                <a:gd name="connsiteX4" fmla="*/ 0 w 1648610"/>
                <a:gd name="connsiteY4" fmla="*/ 0 h 1429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8610" h="1429872">
                  <a:moveTo>
                    <a:pt x="0" y="0"/>
                  </a:moveTo>
                  <a:lnTo>
                    <a:pt x="1648610" y="293146"/>
                  </a:lnTo>
                  <a:lnTo>
                    <a:pt x="1387737" y="1429872"/>
                  </a:lnTo>
                  <a:lnTo>
                    <a:pt x="186466" y="1392220"/>
                  </a:lnTo>
                  <a:lnTo>
                    <a:pt x="0" y="0"/>
                  </a:lnTo>
                  <a:close/>
                </a:path>
              </a:pathLst>
            </a:custGeom>
            <a:solidFill>
              <a:schemeClr val="bg1">
                <a:lumMod val="75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4"/>
            <p:cNvSpPr/>
            <p:nvPr/>
          </p:nvSpPr>
          <p:spPr>
            <a:xfrm rot="21062862">
              <a:off x="458097" y="1099060"/>
              <a:ext cx="1590339" cy="1067697"/>
            </a:xfrm>
            <a:custGeom>
              <a:avLst/>
              <a:gdLst>
                <a:gd name="connsiteX0" fmla="*/ 0 w 1761565"/>
                <a:gd name="connsiteY0" fmla="*/ 0 h 1183341"/>
                <a:gd name="connsiteX1" fmla="*/ 1761565 w 1761565"/>
                <a:gd name="connsiteY1" fmla="*/ 0 h 1183341"/>
                <a:gd name="connsiteX2" fmla="*/ 1761565 w 1761565"/>
                <a:gd name="connsiteY2" fmla="*/ 1183341 h 1183341"/>
                <a:gd name="connsiteX3" fmla="*/ 0 w 1761565"/>
                <a:gd name="connsiteY3" fmla="*/ 1183341 h 1183341"/>
                <a:gd name="connsiteX4" fmla="*/ 0 w 1761565"/>
                <a:gd name="connsiteY4" fmla="*/ 0 h 1183341"/>
                <a:gd name="connsiteX0" fmla="*/ 201706 w 1761565"/>
                <a:gd name="connsiteY0" fmla="*/ 0 h 1479177"/>
                <a:gd name="connsiteX1" fmla="*/ 1761565 w 1761565"/>
                <a:gd name="connsiteY1" fmla="*/ 295836 h 1479177"/>
                <a:gd name="connsiteX2" fmla="*/ 1761565 w 1761565"/>
                <a:gd name="connsiteY2" fmla="*/ 1479177 h 1479177"/>
                <a:gd name="connsiteX3" fmla="*/ 0 w 1761565"/>
                <a:gd name="connsiteY3" fmla="*/ 1479177 h 1479177"/>
                <a:gd name="connsiteX4" fmla="*/ 201706 w 1761565"/>
                <a:gd name="connsiteY4" fmla="*/ 0 h 1479177"/>
                <a:gd name="connsiteX0" fmla="*/ 201706 w 1949824"/>
                <a:gd name="connsiteY0" fmla="*/ 0 h 1479177"/>
                <a:gd name="connsiteX1" fmla="*/ 1761565 w 1949824"/>
                <a:gd name="connsiteY1" fmla="*/ 295836 h 1479177"/>
                <a:gd name="connsiteX2" fmla="*/ 1949824 w 1949824"/>
                <a:gd name="connsiteY2" fmla="*/ 1129554 h 1479177"/>
                <a:gd name="connsiteX3" fmla="*/ 0 w 1949824"/>
                <a:gd name="connsiteY3" fmla="*/ 1479177 h 1479177"/>
                <a:gd name="connsiteX4" fmla="*/ 201706 w 1949824"/>
                <a:gd name="connsiteY4" fmla="*/ 0 h 1479177"/>
                <a:gd name="connsiteX0" fmla="*/ 64546 w 1949824"/>
                <a:gd name="connsiteY0" fmla="*/ 115644 h 1183341"/>
                <a:gd name="connsiteX1" fmla="*/ 1761565 w 1949824"/>
                <a:gd name="connsiteY1" fmla="*/ 0 h 1183341"/>
                <a:gd name="connsiteX2" fmla="*/ 1949824 w 1949824"/>
                <a:gd name="connsiteY2" fmla="*/ 833718 h 1183341"/>
                <a:gd name="connsiteX3" fmla="*/ 0 w 1949824"/>
                <a:gd name="connsiteY3" fmla="*/ 1183341 h 1183341"/>
                <a:gd name="connsiteX4" fmla="*/ 64546 w 1949824"/>
                <a:gd name="connsiteY4" fmla="*/ 115644 h 1183341"/>
                <a:gd name="connsiteX0" fmla="*/ 34066 w 1919344"/>
                <a:gd name="connsiteY0" fmla="*/ 115644 h 1000461"/>
                <a:gd name="connsiteX1" fmla="*/ 1731085 w 1919344"/>
                <a:gd name="connsiteY1" fmla="*/ 0 h 1000461"/>
                <a:gd name="connsiteX2" fmla="*/ 1919344 w 1919344"/>
                <a:gd name="connsiteY2" fmla="*/ 833718 h 1000461"/>
                <a:gd name="connsiteX3" fmla="*/ 0 w 1919344"/>
                <a:gd name="connsiteY3" fmla="*/ 1000461 h 1000461"/>
                <a:gd name="connsiteX4" fmla="*/ 34066 w 1919344"/>
                <a:gd name="connsiteY4" fmla="*/ 115644 h 1000461"/>
                <a:gd name="connsiteX0" fmla="*/ 34066 w 1827904"/>
                <a:gd name="connsiteY0" fmla="*/ 115644 h 1000461"/>
                <a:gd name="connsiteX1" fmla="*/ 1731085 w 1827904"/>
                <a:gd name="connsiteY1" fmla="*/ 0 h 1000461"/>
                <a:gd name="connsiteX2" fmla="*/ 1827904 w 1827904"/>
                <a:gd name="connsiteY2" fmla="*/ 955638 h 1000461"/>
                <a:gd name="connsiteX3" fmla="*/ 0 w 1827904"/>
                <a:gd name="connsiteY3" fmla="*/ 1000461 h 1000461"/>
                <a:gd name="connsiteX4" fmla="*/ 34066 w 1827904"/>
                <a:gd name="connsiteY4" fmla="*/ 115644 h 1000461"/>
                <a:gd name="connsiteX0" fmla="*/ 34066 w 1959685"/>
                <a:gd name="connsiteY0" fmla="*/ 115644 h 1000461"/>
                <a:gd name="connsiteX1" fmla="*/ 1959685 w 1959685"/>
                <a:gd name="connsiteY1" fmla="*/ 0 h 1000461"/>
                <a:gd name="connsiteX2" fmla="*/ 1827904 w 1959685"/>
                <a:gd name="connsiteY2" fmla="*/ 955638 h 1000461"/>
                <a:gd name="connsiteX3" fmla="*/ 0 w 1959685"/>
                <a:gd name="connsiteY3" fmla="*/ 1000461 h 1000461"/>
                <a:gd name="connsiteX4" fmla="*/ 34066 w 1959685"/>
                <a:gd name="connsiteY4" fmla="*/ 115644 h 1000461"/>
                <a:gd name="connsiteX0" fmla="*/ 0 w 1925619"/>
                <a:gd name="connsiteY0" fmla="*/ 115644 h 1183341"/>
                <a:gd name="connsiteX1" fmla="*/ 1925619 w 1925619"/>
                <a:gd name="connsiteY1" fmla="*/ 0 h 1183341"/>
                <a:gd name="connsiteX2" fmla="*/ 1793838 w 1925619"/>
                <a:gd name="connsiteY2" fmla="*/ 955638 h 1183341"/>
                <a:gd name="connsiteX3" fmla="*/ 285974 w 1925619"/>
                <a:gd name="connsiteY3" fmla="*/ 1183341 h 1183341"/>
                <a:gd name="connsiteX4" fmla="*/ 0 w 1925619"/>
                <a:gd name="connsiteY4" fmla="*/ 115644 h 1183341"/>
                <a:gd name="connsiteX0" fmla="*/ 0 w 1925619"/>
                <a:gd name="connsiteY0" fmla="*/ 115644 h 1183341"/>
                <a:gd name="connsiteX1" fmla="*/ 1925619 w 1925619"/>
                <a:gd name="connsiteY1" fmla="*/ 0 h 1183341"/>
                <a:gd name="connsiteX2" fmla="*/ 1397598 w 1925619"/>
                <a:gd name="connsiteY2" fmla="*/ 1153758 h 1183341"/>
                <a:gd name="connsiteX3" fmla="*/ 285974 w 1925619"/>
                <a:gd name="connsiteY3" fmla="*/ 1183341 h 1183341"/>
                <a:gd name="connsiteX4" fmla="*/ 0 w 1925619"/>
                <a:gd name="connsiteY4" fmla="*/ 115644 h 1183341"/>
                <a:gd name="connsiteX0" fmla="*/ 0 w 1590339"/>
                <a:gd name="connsiteY0" fmla="*/ 0 h 1067697"/>
                <a:gd name="connsiteX1" fmla="*/ 1590339 w 1590339"/>
                <a:gd name="connsiteY1" fmla="*/ 82476 h 1067697"/>
                <a:gd name="connsiteX2" fmla="*/ 1397598 w 1590339"/>
                <a:gd name="connsiteY2" fmla="*/ 1038114 h 1067697"/>
                <a:gd name="connsiteX3" fmla="*/ 285974 w 1590339"/>
                <a:gd name="connsiteY3" fmla="*/ 1067697 h 1067697"/>
                <a:gd name="connsiteX4" fmla="*/ 0 w 1590339"/>
                <a:gd name="connsiteY4" fmla="*/ 0 h 1067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0339" h="1067697">
                  <a:moveTo>
                    <a:pt x="0" y="0"/>
                  </a:moveTo>
                  <a:lnTo>
                    <a:pt x="1590339" y="82476"/>
                  </a:lnTo>
                  <a:lnTo>
                    <a:pt x="1397598" y="1038114"/>
                  </a:lnTo>
                  <a:lnTo>
                    <a:pt x="285974" y="1067697"/>
                  </a:lnTo>
                  <a:lnTo>
                    <a:pt x="0" y="0"/>
                  </a:lnTo>
                  <a:close/>
                </a:path>
              </a:pathLst>
            </a:custGeom>
            <a:solidFill>
              <a:schemeClr val="bg1">
                <a:lumMod val="8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26"/>
            <p:cNvSpPr txBox="1"/>
            <p:nvPr/>
          </p:nvSpPr>
          <p:spPr>
            <a:xfrm>
              <a:off x="910305" y="1340011"/>
              <a:ext cx="1048277" cy="812598"/>
            </a:xfrm>
            <a:prstGeom prst="rect">
              <a:avLst/>
            </a:prstGeom>
            <a:noFill/>
          </p:spPr>
          <p:txBody>
            <a:bodyPr wrap="square" rtlCol="0">
              <a:spAutoFit/>
            </a:bodyPr>
            <a:lstStyle/>
            <a:p>
              <a:r>
                <a:rPr lang="en-US" altLang="zh-CN" sz="3200" b="1" dirty="0" smtClean="0">
                  <a:solidFill>
                    <a:srgbClr val="C00000"/>
                  </a:solidFill>
                  <a:latin typeface="微软雅黑" panose="020B0503020204020204" pitchFamily="34" charset="-122"/>
                  <a:ea typeface="微软雅黑" panose="020B0503020204020204" pitchFamily="34" charset="-122"/>
                </a:rPr>
                <a:t>01</a:t>
              </a:r>
              <a:endParaRPr lang="zh-CN" altLang="en-US" sz="3200" b="1" dirty="0">
                <a:solidFill>
                  <a:srgbClr val="C00000"/>
                </a:solidFill>
                <a:latin typeface="微软雅黑" panose="020B0503020204020204" pitchFamily="34" charset="-122"/>
                <a:ea typeface="微软雅黑" panose="020B0503020204020204" pitchFamily="34" charset="-122"/>
              </a:endParaRPr>
            </a:p>
          </p:txBody>
        </p:sp>
      </p:grpSp>
      <p:sp>
        <p:nvSpPr>
          <p:cNvPr id="21" name="文本框 20"/>
          <p:cNvSpPr txBox="1"/>
          <p:nvPr/>
        </p:nvSpPr>
        <p:spPr>
          <a:xfrm>
            <a:off x="10515600" y="249523"/>
            <a:ext cx="1676400" cy="307777"/>
          </a:xfrm>
          <a:prstGeom prst="rect">
            <a:avLst/>
          </a:prstGeom>
          <a:noFill/>
        </p:spPr>
        <p:txBody>
          <a:bodyPr wrap="square" rtlCol="0">
            <a:spAutoFit/>
          </a:bodyPr>
          <a:lstStyle/>
          <a:p>
            <a:r>
              <a:rPr lang="zh-CN" altLang="en-US" sz="1400" dirty="0" smtClean="0">
                <a:latin typeface="微软雅黑" panose="020B0503020204020204" pitchFamily="34" charset="-122"/>
                <a:ea typeface="微软雅黑" panose="020B0503020204020204" pitchFamily="34" charset="-122"/>
              </a:rPr>
              <a:t>放置医院</a:t>
            </a:r>
            <a:r>
              <a:rPr lang="en-US" altLang="zh-CN" sz="1400" dirty="0" smtClean="0">
                <a:latin typeface="微软雅黑" panose="020B0503020204020204" pitchFamily="34" charset="-122"/>
                <a:ea typeface="微软雅黑" panose="020B0503020204020204" pitchFamily="34" charset="-122"/>
              </a:rPr>
              <a:t>LOGO</a:t>
            </a:r>
            <a:endParaRPr lang="zh-CN" altLang="en-US" sz="1400" dirty="0">
              <a:latin typeface="微软雅黑" panose="020B0503020204020204" pitchFamily="34" charset="-122"/>
              <a:ea typeface="微软雅黑" panose="020B0503020204020204" pitchFamily="34" charset="-122"/>
            </a:endParaRPr>
          </a:p>
        </p:txBody>
      </p:sp>
      <p:sp>
        <p:nvSpPr>
          <p:cNvPr id="29" name="矩形 28"/>
          <p:cNvSpPr/>
          <p:nvPr/>
        </p:nvSpPr>
        <p:spPr>
          <a:xfrm>
            <a:off x="1820283" y="547121"/>
            <a:ext cx="1980029" cy="499624"/>
          </a:xfrm>
          <a:prstGeom prst="rect">
            <a:avLst/>
          </a:prstGeom>
        </p:spPr>
        <p:txBody>
          <a:bodyPr wrap="none">
            <a:spAutoFit/>
          </a:bodyPr>
          <a:lstStyle/>
          <a:p>
            <a:pPr>
              <a:lnSpc>
                <a:spcPct val="150000"/>
              </a:lnSpc>
            </a:pPr>
            <a:r>
              <a:rPr lang="zh-CN" altLang="en-US" sz="2000" b="1" dirty="0" smtClean="0">
                <a:latin typeface="微软雅黑" panose="020B0503020204020204" pitchFamily="34" charset="-122"/>
                <a:ea typeface="微软雅黑" panose="020B0503020204020204" pitchFamily="34" charset="-122"/>
              </a:rPr>
              <a:t>医院战略、品牌</a:t>
            </a:r>
            <a:endParaRPr lang="zh-CN" altLang="en-US" sz="20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0459893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2" cstate="print">
            <a:extLst>
              <a:ext uri="{28A0092B-C50C-407E-A947-70E740481C1C}">
                <a14:useLocalDpi xmlns:a14="http://schemas.microsoft.com/office/drawing/2010/main" val="0"/>
              </a:ext>
            </a:extLst>
          </a:blip>
          <a:srcRect l="38733"/>
          <a:stretch/>
        </p:blipFill>
        <p:spPr>
          <a:xfrm>
            <a:off x="4722312" y="0"/>
            <a:ext cx="7469688" cy="6858000"/>
          </a:xfrm>
          <a:prstGeom prst="rect">
            <a:avLst/>
          </a:prstGeom>
        </p:spPr>
      </p:pic>
      <p:sp>
        <p:nvSpPr>
          <p:cNvPr id="12" name="矩形 1"/>
          <p:cNvSpPr/>
          <p:nvPr/>
        </p:nvSpPr>
        <p:spPr>
          <a:xfrm>
            <a:off x="458097" y="2198541"/>
            <a:ext cx="4264215" cy="1120856"/>
          </a:xfrm>
          <a:custGeom>
            <a:avLst/>
            <a:gdLst>
              <a:gd name="connsiteX0" fmla="*/ 0 w 4892040"/>
              <a:gd name="connsiteY0" fmla="*/ 0 h 1051356"/>
              <a:gd name="connsiteX1" fmla="*/ 4892040 w 4892040"/>
              <a:gd name="connsiteY1" fmla="*/ 0 h 1051356"/>
              <a:gd name="connsiteX2" fmla="*/ 4892040 w 4892040"/>
              <a:gd name="connsiteY2" fmla="*/ 1051356 h 1051356"/>
              <a:gd name="connsiteX3" fmla="*/ 0 w 4892040"/>
              <a:gd name="connsiteY3" fmla="*/ 1051356 h 1051356"/>
              <a:gd name="connsiteX4" fmla="*/ 0 w 4892040"/>
              <a:gd name="connsiteY4" fmla="*/ 0 h 1051356"/>
              <a:gd name="connsiteX0" fmla="*/ 0 w 5227320"/>
              <a:gd name="connsiteY0" fmla="*/ 152400 h 1203756"/>
              <a:gd name="connsiteX1" fmla="*/ 5227320 w 5227320"/>
              <a:gd name="connsiteY1" fmla="*/ 0 h 1203756"/>
              <a:gd name="connsiteX2" fmla="*/ 4892040 w 5227320"/>
              <a:gd name="connsiteY2" fmla="*/ 1203756 h 1203756"/>
              <a:gd name="connsiteX3" fmla="*/ 0 w 5227320"/>
              <a:gd name="connsiteY3" fmla="*/ 1203756 h 1203756"/>
              <a:gd name="connsiteX4" fmla="*/ 0 w 5227320"/>
              <a:gd name="connsiteY4" fmla="*/ 152400 h 1203756"/>
              <a:gd name="connsiteX0" fmla="*/ 0 w 5227320"/>
              <a:gd name="connsiteY0" fmla="*/ 152400 h 1218996"/>
              <a:gd name="connsiteX1" fmla="*/ 5227320 w 5227320"/>
              <a:gd name="connsiteY1" fmla="*/ 0 h 1218996"/>
              <a:gd name="connsiteX2" fmla="*/ 4556760 w 5227320"/>
              <a:gd name="connsiteY2" fmla="*/ 1218996 h 1218996"/>
              <a:gd name="connsiteX3" fmla="*/ 0 w 5227320"/>
              <a:gd name="connsiteY3" fmla="*/ 1203756 h 1218996"/>
              <a:gd name="connsiteX4" fmla="*/ 0 w 5227320"/>
              <a:gd name="connsiteY4" fmla="*/ 152400 h 1218996"/>
              <a:gd name="connsiteX0" fmla="*/ 228600 w 5455920"/>
              <a:gd name="connsiteY0" fmla="*/ 152400 h 1249476"/>
              <a:gd name="connsiteX1" fmla="*/ 5455920 w 5455920"/>
              <a:gd name="connsiteY1" fmla="*/ 0 h 1249476"/>
              <a:gd name="connsiteX2" fmla="*/ 4785360 w 5455920"/>
              <a:gd name="connsiteY2" fmla="*/ 1218996 h 1249476"/>
              <a:gd name="connsiteX3" fmla="*/ 0 w 5455920"/>
              <a:gd name="connsiteY3" fmla="*/ 1249476 h 1249476"/>
              <a:gd name="connsiteX4" fmla="*/ 228600 w 5455920"/>
              <a:gd name="connsiteY4" fmla="*/ 152400 h 1249476"/>
              <a:gd name="connsiteX0" fmla="*/ 411480 w 5455920"/>
              <a:gd name="connsiteY0" fmla="*/ 396240 h 1249476"/>
              <a:gd name="connsiteX1" fmla="*/ 5455920 w 5455920"/>
              <a:gd name="connsiteY1" fmla="*/ 0 h 1249476"/>
              <a:gd name="connsiteX2" fmla="*/ 4785360 w 5455920"/>
              <a:gd name="connsiteY2" fmla="*/ 1218996 h 1249476"/>
              <a:gd name="connsiteX3" fmla="*/ 0 w 5455920"/>
              <a:gd name="connsiteY3" fmla="*/ 1249476 h 1249476"/>
              <a:gd name="connsiteX4" fmla="*/ 411480 w 5455920"/>
              <a:gd name="connsiteY4" fmla="*/ 396240 h 1249476"/>
              <a:gd name="connsiteX0" fmla="*/ 411480 w 5090160"/>
              <a:gd name="connsiteY0" fmla="*/ 213360 h 1066596"/>
              <a:gd name="connsiteX1" fmla="*/ 5090160 w 5090160"/>
              <a:gd name="connsiteY1" fmla="*/ 0 h 1066596"/>
              <a:gd name="connsiteX2" fmla="*/ 4785360 w 5090160"/>
              <a:gd name="connsiteY2" fmla="*/ 1036116 h 1066596"/>
              <a:gd name="connsiteX3" fmla="*/ 0 w 5090160"/>
              <a:gd name="connsiteY3" fmla="*/ 1066596 h 1066596"/>
              <a:gd name="connsiteX4" fmla="*/ 411480 w 5090160"/>
              <a:gd name="connsiteY4" fmla="*/ 213360 h 1066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0160" h="1066596">
                <a:moveTo>
                  <a:pt x="411480" y="213360"/>
                </a:moveTo>
                <a:lnTo>
                  <a:pt x="5090160" y="0"/>
                </a:lnTo>
                <a:lnTo>
                  <a:pt x="4785360" y="1036116"/>
                </a:lnTo>
                <a:lnTo>
                  <a:pt x="0" y="1066596"/>
                </a:lnTo>
                <a:lnTo>
                  <a:pt x="411480" y="213360"/>
                </a:lnTo>
                <a:close/>
              </a:path>
            </a:pathLst>
          </a:custGeom>
          <a:solidFill>
            <a:schemeClr val="bg1">
              <a:lumMod val="85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458097" y="883701"/>
            <a:ext cx="1712258" cy="1429872"/>
            <a:chOff x="458097" y="883701"/>
            <a:chExt cx="1712258" cy="1429872"/>
          </a:xfrm>
        </p:grpSpPr>
        <p:sp>
          <p:nvSpPr>
            <p:cNvPr id="10" name="矩形 3"/>
            <p:cNvSpPr/>
            <p:nvPr/>
          </p:nvSpPr>
          <p:spPr>
            <a:xfrm>
              <a:off x="521745" y="883701"/>
              <a:ext cx="1648610" cy="1429872"/>
            </a:xfrm>
            <a:custGeom>
              <a:avLst/>
              <a:gdLst>
                <a:gd name="connsiteX0" fmla="*/ 0 w 1358153"/>
                <a:gd name="connsiteY0" fmla="*/ 0 h 833718"/>
                <a:gd name="connsiteX1" fmla="*/ 1358153 w 1358153"/>
                <a:gd name="connsiteY1" fmla="*/ 0 h 833718"/>
                <a:gd name="connsiteX2" fmla="*/ 1358153 w 1358153"/>
                <a:gd name="connsiteY2" fmla="*/ 833718 h 833718"/>
                <a:gd name="connsiteX3" fmla="*/ 0 w 1358153"/>
                <a:gd name="connsiteY3" fmla="*/ 833718 h 833718"/>
                <a:gd name="connsiteX4" fmla="*/ 0 w 1358153"/>
                <a:gd name="connsiteY4" fmla="*/ 0 h 833718"/>
                <a:gd name="connsiteX0" fmla="*/ 0 w 1371600"/>
                <a:gd name="connsiteY0" fmla="*/ 161365 h 995083"/>
                <a:gd name="connsiteX1" fmla="*/ 1371600 w 1371600"/>
                <a:gd name="connsiteY1" fmla="*/ 0 h 995083"/>
                <a:gd name="connsiteX2" fmla="*/ 1358153 w 1371600"/>
                <a:gd name="connsiteY2" fmla="*/ 995083 h 995083"/>
                <a:gd name="connsiteX3" fmla="*/ 0 w 1371600"/>
                <a:gd name="connsiteY3" fmla="*/ 995083 h 995083"/>
                <a:gd name="connsiteX4" fmla="*/ 0 w 1371600"/>
                <a:gd name="connsiteY4" fmla="*/ 161365 h 995083"/>
                <a:gd name="connsiteX0" fmla="*/ 0 w 1371600"/>
                <a:gd name="connsiteY0" fmla="*/ 161365 h 995083"/>
                <a:gd name="connsiteX1" fmla="*/ 1371600 w 1371600"/>
                <a:gd name="connsiteY1" fmla="*/ 0 h 995083"/>
                <a:gd name="connsiteX2" fmla="*/ 1358153 w 1371600"/>
                <a:gd name="connsiteY2" fmla="*/ 995083 h 995083"/>
                <a:gd name="connsiteX3" fmla="*/ 107576 w 1371600"/>
                <a:gd name="connsiteY3" fmla="*/ 900954 h 995083"/>
                <a:gd name="connsiteX4" fmla="*/ 0 w 1371600"/>
                <a:gd name="connsiteY4" fmla="*/ 161365 h 995083"/>
                <a:gd name="connsiteX0" fmla="*/ 0 w 1465730"/>
                <a:gd name="connsiteY0" fmla="*/ 26894 h 995083"/>
                <a:gd name="connsiteX1" fmla="*/ 1465730 w 1465730"/>
                <a:gd name="connsiteY1" fmla="*/ 0 h 995083"/>
                <a:gd name="connsiteX2" fmla="*/ 1452283 w 1465730"/>
                <a:gd name="connsiteY2" fmla="*/ 995083 h 995083"/>
                <a:gd name="connsiteX3" fmla="*/ 201706 w 1465730"/>
                <a:gd name="connsiteY3" fmla="*/ 900954 h 995083"/>
                <a:gd name="connsiteX4" fmla="*/ 0 w 1465730"/>
                <a:gd name="connsiteY4" fmla="*/ 26894 h 995083"/>
                <a:gd name="connsiteX0" fmla="*/ 0 w 1479177"/>
                <a:gd name="connsiteY0" fmla="*/ 26894 h 1304366"/>
                <a:gd name="connsiteX1" fmla="*/ 1465730 w 1479177"/>
                <a:gd name="connsiteY1" fmla="*/ 0 h 1304366"/>
                <a:gd name="connsiteX2" fmla="*/ 1479177 w 1479177"/>
                <a:gd name="connsiteY2" fmla="*/ 1304366 h 1304366"/>
                <a:gd name="connsiteX3" fmla="*/ 201706 w 1479177"/>
                <a:gd name="connsiteY3" fmla="*/ 900954 h 1304366"/>
                <a:gd name="connsiteX4" fmla="*/ 0 w 1479177"/>
                <a:gd name="connsiteY4" fmla="*/ 26894 h 1304366"/>
                <a:gd name="connsiteX0" fmla="*/ 118334 w 1597511"/>
                <a:gd name="connsiteY0" fmla="*/ 26894 h 1304366"/>
                <a:gd name="connsiteX1" fmla="*/ 1584064 w 1597511"/>
                <a:gd name="connsiteY1" fmla="*/ 0 h 1304366"/>
                <a:gd name="connsiteX2" fmla="*/ 1597511 w 1597511"/>
                <a:gd name="connsiteY2" fmla="*/ 1304366 h 1304366"/>
                <a:gd name="connsiteX3" fmla="*/ 0 w 1597511"/>
                <a:gd name="connsiteY3" fmla="*/ 1038114 h 1304366"/>
                <a:gd name="connsiteX4" fmla="*/ 118334 w 1597511"/>
                <a:gd name="connsiteY4" fmla="*/ 26894 h 1304366"/>
                <a:gd name="connsiteX0" fmla="*/ 118334 w 1673711"/>
                <a:gd name="connsiteY0" fmla="*/ 26894 h 1151966"/>
                <a:gd name="connsiteX1" fmla="*/ 1584064 w 1673711"/>
                <a:gd name="connsiteY1" fmla="*/ 0 h 1151966"/>
                <a:gd name="connsiteX2" fmla="*/ 1673711 w 1673711"/>
                <a:gd name="connsiteY2" fmla="*/ 1151966 h 1151966"/>
                <a:gd name="connsiteX3" fmla="*/ 0 w 1673711"/>
                <a:gd name="connsiteY3" fmla="*/ 1038114 h 1151966"/>
                <a:gd name="connsiteX4" fmla="*/ 118334 w 1673711"/>
                <a:gd name="connsiteY4" fmla="*/ 26894 h 1151966"/>
                <a:gd name="connsiteX0" fmla="*/ 0 w 1723017"/>
                <a:gd name="connsiteY0" fmla="*/ 0 h 1307952"/>
                <a:gd name="connsiteX1" fmla="*/ 1633370 w 1723017"/>
                <a:gd name="connsiteY1" fmla="*/ 155986 h 1307952"/>
                <a:gd name="connsiteX2" fmla="*/ 1723017 w 1723017"/>
                <a:gd name="connsiteY2" fmla="*/ 1307952 h 1307952"/>
                <a:gd name="connsiteX3" fmla="*/ 49306 w 1723017"/>
                <a:gd name="connsiteY3" fmla="*/ 1194100 h 1307952"/>
                <a:gd name="connsiteX4" fmla="*/ 0 w 1723017"/>
                <a:gd name="connsiteY4" fmla="*/ 0 h 1307952"/>
                <a:gd name="connsiteX0" fmla="*/ 0 w 1633370"/>
                <a:gd name="connsiteY0" fmla="*/ 0 h 1429872"/>
                <a:gd name="connsiteX1" fmla="*/ 1633370 w 1633370"/>
                <a:gd name="connsiteY1" fmla="*/ 155986 h 1429872"/>
                <a:gd name="connsiteX2" fmla="*/ 1387737 w 1633370"/>
                <a:gd name="connsiteY2" fmla="*/ 1429872 h 1429872"/>
                <a:gd name="connsiteX3" fmla="*/ 49306 w 1633370"/>
                <a:gd name="connsiteY3" fmla="*/ 1194100 h 1429872"/>
                <a:gd name="connsiteX4" fmla="*/ 0 w 1633370"/>
                <a:gd name="connsiteY4" fmla="*/ 0 h 1429872"/>
                <a:gd name="connsiteX0" fmla="*/ 0 w 1633370"/>
                <a:gd name="connsiteY0" fmla="*/ 0 h 1429872"/>
                <a:gd name="connsiteX1" fmla="*/ 1633370 w 1633370"/>
                <a:gd name="connsiteY1" fmla="*/ 155986 h 1429872"/>
                <a:gd name="connsiteX2" fmla="*/ 1387737 w 1633370"/>
                <a:gd name="connsiteY2" fmla="*/ 1429872 h 1429872"/>
                <a:gd name="connsiteX3" fmla="*/ 186466 w 1633370"/>
                <a:gd name="connsiteY3" fmla="*/ 1392220 h 1429872"/>
                <a:gd name="connsiteX4" fmla="*/ 0 w 1633370"/>
                <a:gd name="connsiteY4" fmla="*/ 0 h 1429872"/>
                <a:gd name="connsiteX0" fmla="*/ 0 w 1648610"/>
                <a:gd name="connsiteY0" fmla="*/ 0 h 1429872"/>
                <a:gd name="connsiteX1" fmla="*/ 1648610 w 1648610"/>
                <a:gd name="connsiteY1" fmla="*/ 293146 h 1429872"/>
                <a:gd name="connsiteX2" fmla="*/ 1387737 w 1648610"/>
                <a:gd name="connsiteY2" fmla="*/ 1429872 h 1429872"/>
                <a:gd name="connsiteX3" fmla="*/ 186466 w 1648610"/>
                <a:gd name="connsiteY3" fmla="*/ 1392220 h 1429872"/>
                <a:gd name="connsiteX4" fmla="*/ 0 w 1648610"/>
                <a:gd name="connsiteY4" fmla="*/ 0 h 1429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8610" h="1429872">
                  <a:moveTo>
                    <a:pt x="0" y="0"/>
                  </a:moveTo>
                  <a:lnTo>
                    <a:pt x="1648610" y="293146"/>
                  </a:lnTo>
                  <a:lnTo>
                    <a:pt x="1387737" y="1429872"/>
                  </a:lnTo>
                  <a:lnTo>
                    <a:pt x="186466" y="1392220"/>
                  </a:lnTo>
                  <a:lnTo>
                    <a:pt x="0" y="0"/>
                  </a:lnTo>
                  <a:close/>
                </a:path>
              </a:pathLst>
            </a:custGeom>
            <a:solidFill>
              <a:schemeClr val="accent1">
                <a:lumMod val="50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4"/>
            <p:cNvSpPr/>
            <p:nvPr/>
          </p:nvSpPr>
          <p:spPr>
            <a:xfrm rot="21062862">
              <a:off x="458097" y="1099060"/>
              <a:ext cx="1590339" cy="1067697"/>
            </a:xfrm>
            <a:custGeom>
              <a:avLst/>
              <a:gdLst>
                <a:gd name="connsiteX0" fmla="*/ 0 w 1761565"/>
                <a:gd name="connsiteY0" fmla="*/ 0 h 1183341"/>
                <a:gd name="connsiteX1" fmla="*/ 1761565 w 1761565"/>
                <a:gd name="connsiteY1" fmla="*/ 0 h 1183341"/>
                <a:gd name="connsiteX2" fmla="*/ 1761565 w 1761565"/>
                <a:gd name="connsiteY2" fmla="*/ 1183341 h 1183341"/>
                <a:gd name="connsiteX3" fmla="*/ 0 w 1761565"/>
                <a:gd name="connsiteY3" fmla="*/ 1183341 h 1183341"/>
                <a:gd name="connsiteX4" fmla="*/ 0 w 1761565"/>
                <a:gd name="connsiteY4" fmla="*/ 0 h 1183341"/>
                <a:gd name="connsiteX0" fmla="*/ 201706 w 1761565"/>
                <a:gd name="connsiteY0" fmla="*/ 0 h 1479177"/>
                <a:gd name="connsiteX1" fmla="*/ 1761565 w 1761565"/>
                <a:gd name="connsiteY1" fmla="*/ 295836 h 1479177"/>
                <a:gd name="connsiteX2" fmla="*/ 1761565 w 1761565"/>
                <a:gd name="connsiteY2" fmla="*/ 1479177 h 1479177"/>
                <a:gd name="connsiteX3" fmla="*/ 0 w 1761565"/>
                <a:gd name="connsiteY3" fmla="*/ 1479177 h 1479177"/>
                <a:gd name="connsiteX4" fmla="*/ 201706 w 1761565"/>
                <a:gd name="connsiteY4" fmla="*/ 0 h 1479177"/>
                <a:gd name="connsiteX0" fmla="*/ 201706 w 1949824"/>
                <a:gd name="connsiteY0" fmla="*/ 0 h 1479177"/>
                <a:gd name="connsiteX1" fmla="*/ 1761565 w 1949824"/>
                <a:gd name="connsiteY1" fmla="*/ 295836 h 1479177"/>
                <a:gd name="connsiteX2" fmla="*/ 1949824 w 1949824"/>
                <a:gd name="connsiteY2" fmla="*/ 1129554 h 1479177"/>
                <a:gd name="connsiteX3" fmla="*/ 0 w 1949824"/>
                <a:gd name="connsiteY3" fmla="*/ 1479177 h 1479177"/>
                <a:gd name="connsiteX4" fmla="*/ 201706 w 1949824"/>
                <a:gd name="connsiteY4" fmla="*/ 0 h 1479177"/>
                <a:gd name="connsiteX0" fmla="*/ 64546 w 1949824"/>
                <a:gd name="connsiteY0" fmla="*/ 115644 h 1183341"/>
                <a:gd name="connsiteX1" fmla="*/ 1761565 w 1949824"/>
                <a:gd name="connsiteY1" fmla="*/ 0 h 1183341"/>
                <a:gd name="connsiteX2" fmla="*/ 1949824 w 1949824"/>
                <a:gd name="connsiteY2" fmla="*/ 833718 h 1183341"/>
                <a:gd name="connsiteX3" fmla="*/ 0 w 1949824"/>
                <a:gd name="connsiteY3" fmla="*/ 1183341 h 1183341"/>
                <a:gd name="connsiteX4" fmla="*/ 64546 w 1949824"/>
                <a:gd name="connsiteY4" fmla="*/ 115644 h 1183341"/>
                <a:gd name="connsiteX0" fmla="*/ 34066 w 1919344"/>
                <a:gd name="connsiteY0" fmla="*/ 115644 h 1000461"/>
                <a:gd name="connsiteX1" fmla="*/ 1731085 w 1919344"/>
                <a:gd name="connsiteY1" fmla="*/ 0 h 1000461"/>
                <a:gd name="connsiteX2" fmla="*/ 1919344 w 1919344"/>
                <a:gd name="connsiteY2" fmla="*/ 833718 h 1000461"/>
                <a:gd name="connsiteX3" fmla="*/ 0 w 1919344"/>
                <a:gd name="connsiteY3" fmla="*/ 1000461 h 1000461"/>
                <a:gd name="connsiteX4" fmla="*/ 34066 w 1919344"/>
                <a:gd name="connsiteY4" fmla="*/ 115644 h 1000461"/>
                <a:gd name="connsiteX0" fmla="*/ 34066 w 1827904"/>
                <a:gd name="connsiteY0" fmla="*/ 115644 h 1000461"/>
                <a:gd name="connsiteX1" fmla="*/ 1731085 w 1827904"/>
                <a:gd name="connsiteY1" fmla="*/ 0 h 1000461"/>
                <a:gd name="connsiteX2" fmla="*/ 1827904 w 1827904"/>
                <a:gd name="connsiteY2" fmla="*/ 955638 h 1000461"/>
                <a:gd name="connsiteX3" fmla="*/ 0 w 1827904"/>
                <a:gd name="connsiteY3" fmla="*/ 1000461 h 1000461"/>
                <a:gd name="connsiteX4" fmla="*/ 34066 w 1827904"/>
                <a:gd name="connsiteY4" fmla="*/ 115644 h 1000461"/>
                <a:gd name="connsiteX0" fmla="*/ 34066 w 1959685"/>
                <a:gd name="connsiteY0" fmla="*/ 115644 h 1000461"/>
                <a:gd name="connsiteX1" fmla="*/ 1959685 w 1959685"/>
                <a:gd name="connsiteY1" fmla="*/ 0 h 1000461"/>
                <a:gd name="connsiteX2" fmla="*/ 1827904 w 1959685"/>
                <a:gd name="connsiteY2" fmla="*/ 955638 h 1000461"/>
                <a:gd name="connsiteX3" fmla="*/ 0 w 1959685"/>
                <a:gd name="connsiteY3" fmla="*/ 1000461 h 1000461"/>
                <a:gd name="connsiteX4" fmla="*/ 34066 w 1959685"/>
                <a:gd name="connsiteY4" fmla="*/ 115644 h 1000461"/>
                <a:gd name="connsiteX0" fmla="*/ 0 w 1925619"/>
                <a:gd name="connsiteY0" fmla="*/ 115644 h 1183341"/>
                <a:gd name="connsiteX1" fmla="*/ 1925619 w 1925619"/>
                <a:gd name="connsiteY1" fmla="*/ 0 h 1183341"/>
                <a:gd name="connsiteX2" fmla="*/ 1793838 w 1925619"/>
                <a:gd name="connsiteY2" fmla="*/ 955638 h 1183341"/>
                <a:gd name="connsiteX3" fmla="*/ 285974 w 1925619"/>
                <a:gd name="connsiteY3" fmla="*/ 1183341 h 1183341"/>
                <a:gd name="connsiteX4" fmla="*/ 0 w 1925619"/>
                <a:gd name="connsiteY4" fmla="*/ 115644 h 1183341"/>
                <a:gd name="connsiteX0" fmla="*/ 0 w 1925619"/>
                <a:gd name="connsiteY0" fmla="*/ 115644 h 1183341"/>
                <a:gd name="connsiteX1" fmla="*/ 1925619 w 1925619"/>
                <a:gd name="connsiteY1" fmla="*/ 0 h 1183341"/>
                <a:gd name="connsiteX2" fmla="*/ 1397598 w 1925619"/>
                <a:gd name="connsiteY2" fmla="*/ 1153758 h 1183341"/>
                <a:gd name="connsiteX3" fmla="*/ 285974 w 1925619"/>
                <a:gd name="connsiteY3" fmla="*/ 1183341 h 1183341"/>
                <a:gd name="connsiteX4" fmla="*/ 0 w 1925619"/>
                <a:gd name="connsiteY4" fmla="*/ 115644 h 1183341"/>
                <a:gd name="connsiteX0" fmla="*/ 0 w 1590339"/>
                <a:gd name="connsiteY0" fmla="*/ 0 h 1067697"/>
                <a:gd name="connsiteX1" fmla="*/ 1590339 w 1590339"/>
                <a:gd name="connsiteY1" fmla="*/ 82476 h 1067697"/>
                <a:gd name="connsiteX2" fmla="*/ 1397598 w 1590339"/>
                <a:gd name="connsiteY2" fmla="*/ 1038114 h 1067697"/>
                <a:gd name="connsiteX3" fmla="*/ 285974 w 1590339"/>
                <a:gd name="connsiteY3" fmla="*/ 1067697 h 1067697"/>
                <a:gd name="connsiteX4" fmla="*/ 0 w 1590339"/>
                <a:gd name="connsiteY4" fmla="*/ 0 h 1067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0339" h="1067697">
                  <a:moveTo>
                    <a:pt x="0" y="0"/>
                  </a:moveTo>
                  <a:lnTo>
                    <a:pt x="1590339" y="82476"/>
                  </a:lnTo>
                  <a:lnTo>
                    <a:pt x="1397598" y="1038114"/>
                  </a:lnTo>
                  <a:lnTo>
                    <a:pt x="285974" y="1067697"/>
                  </a:lnTo>
                  <a:lnTo>
                    <a:pt x="0" y="0"/>
                  </a:lnTo>
                  <a:close/>
                </a:path>
              </a:pathLst>
            </a:custGeom>
            <a:solidFill>
              <a:schemeClr val="bg1">
                <a:lumMod val="8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910304" y="1340011"/>
              <a:ext cx="822960" cy="584775"/>
            </a:xfrm>
            <a:prstGeom prst="rect">
              <a:avLst/>
            </a:prstGeom>
            <a:noFill/>
          </p:spPr>
          <p:txBody>
            <a:bodyPr wrap="square" rtlCol="0">
              <a:spAutoFit/>
            </a:bodyPr>
            <a:lstStyle/>
            <a:p>
              <a:r>
                <a:rPr lang="en-US" altLang="zh-CN" sz="3200" b="1" dirty="0" smtClean="0">
                  <a:solidFill>
                    <a:schemeClr val="accent1">
                      <a:lumMod val="50000"/>
                    </a:schemeClr>
                  </a:solidFill>
                  <a:latin typeface="微软雅黑" panose="020B0503020204020204" pitchFamily="34" charset="-122"/>
                  <a:ea typeface="微软雅黑" panose="020B0503020204020204" pitchFamily="34" charset="-122"/>
                </a:rPr>
                <a:t>02</a:t>
              </a:r>
              <a:endParaRPr lang="zh-CN" altLang="en-US" sz="3200" b="1" dirty="0">
                <a:solidFill>
                  <a:schemeClr val="accent1">
                    <a:lumMod val="50000"/>
                  </a:schemeClr>
                </a:solidFill>
                <a:latin typeface="微软雅黑" panose="020B0503020204020204" pitchFamily="34" charset="-122"/>
                <a:ea typeface="微软雅黑" panose="020B0503020204020204" pitchFamily="34" charset="-122"/>
              </a:endParaRPr>
            </a:p>
          </p:txBody>
        </p:sp>
      </p:grpSp>
      <p:sp>
        <p:nvSpPr>
          <p:cNvPr id="15" name="文本框 14"/>
          <p:cNvSpPr txBox="1"/>
          <p:nvPr/>
        </p:nvSpPr>
        <p:spPr>
          <a:xfrm>
            <a:off x="1321784" y="2496967"/>
            <a:ext cx="3734310" cy="584775"/>
          </a:xfrm>
          <a:prstGeom prst="rect">
            <a:avLst/>
          </a:prstGeom>
          <a:noFill/>
        </p:spPr>
        <p:txBody>
          <a:bodyPr wrap="square" rtlCol="0">
            <a:spAutoFit/>
          </a:bodyPr>
          <a:lstStyle/>
          <a:p>
            <a:r>
              <a:rPr lang="zh-CN" altLang="en-US" sz="3200" b="1" dirty="0" smtClean="0">
                <a:solidFill>
                  <a:schemeClr val="accent1">
                    <a:lumMod val="50000"/>
                  </a:schemeClr>
                </a:solidFill>
                <a:latin typeface="微软雅黑" panose="020B0503020204020204" pitchFamily="34" charset="-122"/>
                <a:ea typeface="微软雅黑" panose="020B0503020204020204" pitchFamily="34" charset="-122"/>
              </a:rPr>
              <a:t>医院人、财、物</a:t>
            </a:r>
            <a:endParaRPr lang="zh-CN" altLang="en-US" sz="3200" b="1" dirty="0">
              <a:solidFill>
                <a:schemeClr val="accent1">
                  <a:lumMod val="50000"/>
                </a:schemeClr>
              </a:solidFill>
              <a:latin typeface="微软雅黑" panose="020B0503020204020204" pitchFamily="34" charset="-122"/>
              <a:ea typeface="微软雅黑" panose="020B0503020204020204" pitchFamily="34" charset="-122"/>
            </a:endParaRPr>
          </a:p>
        </p:txBody>
      </p:sp>
      <p:sp>
        <p:nvSpPr>
          <p:cNvPr id="9" name="矩形 8"/>
          <p:cNvSpPr/>
          <p:nvPr/>
        </p:nvSpPr>
        <p:spPr>
          <a:xfrm>
            <a:off x="9123052" y="5667793"/>
            <a:ext cx="2656572" cy="95002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1600" dirty="0" smtClean="0">
                <a:latin typeface="微软雅黑" panose="020B0503020204020204" pitchFamily="34" charset="-122"/>
                <a:ea typeface="微软雅黑" panose="020B0503020204020204" pitchFamily="34" charset="-122"/>
              </a:rPr>
              <a:t>本章节以下内容请医院根据自身实际情况进行修改！</a:t>
            </a:r>
            <a:endParaRPr lang="zh-CN" altLang="en-US" sz="16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6697065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2">
            <a:extLst>
              <a:ext uri="{28A0092B-C50C-407E-A947-70E740481C1C}">
                <a14:useLocalDpi xmlns:a14="http://schemas.microsoft.com/office/drawing/2010/main" val="0"/>
              </a:ext>
            </a:extLst>
          </a:blip>
          <a:srcRect l="5480" t="8485" b="9728"/>
          <a:stretch/>
        </p:blipFill>
        <p:spPr>
          <a:xfrm>
            <a:off x="0" y="0"/>
            <a:ext cx="12192000" cy="7047004"/>
          </a:xfrm>
          <a:prstGeom prst="rect">
            <a:avLst/>
          </a:prstGeom>
        </p:spPr>
      </p:pic>
      <p:sp>
        <p:nvSpPr>
          <p:cNvPr id="8" name="文本框 7"/>
          <p:cNvSpPr txBox="1"/>
          <p:nvPr/>
        </p:nvSpPr>
        <p:spPr>
          <a:xfrm>
            <a:off x="1216753" y="1801516"/>
            <a:ext cx="1940104" cy="507831"/>
          </a:xfrm>
          <a:prstGeom prst="rect">
            <a:avLst/>
          </a:prstGeom>
          <a:noFill/>
        </p:spPr>
        <p:txBody>
          <a:bodyPr wrap="square" rtlCol="0">
            <a:spAutoFit/>
          </a:bodyPr>
          <a:lstStyle/>
          <a:p>
            <a:pPr>
              <a:lnSpc>
                <a:spcPct val="150000"/>
              </a:lnSpc>
            </a:pPr>
            <a:r>
              <a:rPr lang="zh-CN" altLang="en-US" dirty="0" smtClean="0">
                <a:solidFill>
                  <a:schemeClr val="bg1"/>
                </a:solidFill>
                <a:latin typeface="微软雅黑" panose="020B0503020204020204" pitchFamily="34" charset="-122"/>
                <a:ea typeface="微软雅黑" panose="020B0503020204020204" pitchFamily="34" charset="-122"/>
              </a:rPr>
              <a:t>医院表面维度</a:t>
            </a:r>
            <a:endParaRPr lang="en-US" altLang="zh-CN" dirty="0" smtClean="0">
              <a:solidFill>
                <a:schemeClr val="bg1"/>
              </a:solidFill>
              <a:latin typeface="微软雅黑" panose="020B0503020204020204" pitchFamily="34" charset="-122"/>
              <a:ea typeface="微软雅黑" panose="020B0503020204020204" pitchFamily="34" charset="-122"/>
            </a:endParaRPr>
          </a:p>
        </p:txBody>
      </p:sp>
      <p:sp>
        <p:nvSpPr>
          <p:cNvPr id="2" name="矩形 1"/>
          <p:cNvSpPr/>
          <p:nvPr/>
        </p:nvSpPr>
        <p:spPr>
          <a:xfrm>
            <a:off x="1637212" y="2348180"/>
            <a:ext cx="4606834" cy="1261884"/>
          </a:xfrm>
          <a:prstGeom prst="rect">
            <a:avLst/>
          </a:prstGeom>
        </p:spPr>
        <p:txBody>
          <a:bodyPr wrap="square">
            <a:spAutoFit/>
          </a:bodyPr>
          <a:lstStyle/>
          <a:p>
            <a:pPr>
              <a:lnSpc>
                <a:spcPct val="200000"/>
              </a:lnSpc>
            </a:pPr>
            <a:r>
              <a:rPr lang="zh-CN" altLang="en-US" dirty="0">
                <a:solidFill>
                  <a:schemeClr val="bg1"/>
                </a:solidFill>
                <a:latin typeface="微软雅黑" panose="020B0503020204020204" pitchFamily="34" charset="-122"/>
                <a:ea typeface="微软雅黑" panose="020B0503020204020204" pitchFamily="34" charset="-122"/>
              </a:rPr>
              <a:t>从医院的</a:t>
            </a:r>
            <a:r>
              <a:rPr lang="zh-CN" altLang="en-US" sz="2000" b="1" dirty="0">
                <a:solidFill>
                  <a:srgbClr val="C00000"/>
                </a:solidFill>
                <a:latin typeface="微软雅黑" panose="020B0503020204020204" pitchFamily="34" charset="-122"/>
                <a:ea typeface="微软雅黑" panose="020B0503020204020204" pitchFamily="34" charset="-122"/>
              </a:rPr>
              <a:t>人、财</a:t>
            </a:r>
            <a:r>
              <a:rPr lang="zh-CN" altLang="en-US" sz="2000" b="1" dirty="0" smtClean="0">
                <a:solidFill>
                  <a:srgbClr val="C00000"/>
                </a:solidFill>
                <a:latin typeface="微软雅黑" panose="020B0503020204020204" pitchFamily="34" charset="-122"/>
                <a:ea typeface="微软雅黑" panose="020B0503020204020204" pitchFamily="34" charset="-122"/>
              </a:rPr>
              <a:t>、</a:t>
            </a:r>
            <a:r>
              <a:rPr lang="zh-CN" altLang="en-US" sz="2000" b="1" dirty="0">
                <a:solidFill>
                  <a:srgbClr val="C00000"/>
                </a:solidFill>
                <a:latin typeface="微软雅黑" panose="020B0503020204020204" pitchFamily="34" charset="-122"/>
                <a:ea typeface="微软雅黑" panose="020B0503020204020204" pitchFamily="34" charset="-122"/>
              </a:rPr>
              <a:t>物</a:t>
            </a:r>
            <a:r>
              <a:rPr lang="zh-CN" altLang="en-US" sz="2000" b="1" dirty="0" smtClean="0">
                <a:solidFill>
                  <a:srgbClr val="C00000"/>
                </a:solidFill>
                <a:latin typeface="微软雅黑" panose="020B0503020204020204" pitchFamily="34" charset="-122"/>
                <a:ea typeface="微软雅黑" panose="020B0503020204020204" pitchFamily="34" charset="-122"/>
              </a:rPr>
              <a:t>指标</a:t>
            </a:r>
            <a:r>
              <a:rPr lang="zh-CN" altLang="en-US" dirty="0">
                <a:solidFill>
                  <a:schemeClr val="bg1"/>
                </a:solidFill>
                <a:latin typeface="微软雅黑" panose="020B0503020204020204" pitchFamily="34" charset="-122"/>
                <a:ea typeface="微软雅黑" panose="020B0503020204020204" pitchFamily="34" charset="-122"/>
              </a:rPr>
              <a:t>着手</a:t>
            </a:r>
            <a:r>
              <a:rPr lang="zh-CN" altLang="en-US" dirty="0" smtClean="0">
                <a:solidFill>
                  <a:schemeClr val="bg1"/>
                </a:solidFill>
                <a:latin typeface="微软雅黑" panose="020B0503020204020204" pitchFamily="34" charset="-122"/>
                <a:ea typeface="微软雅黑" panose="020B0503020204020204" pitchFamily="34" charset="-122"/>
              </a:rPr>
              <a:t>，</a:t>
            </a:r>
            <a:endParaRPr lang="en-US" altLang="zh-CN" dirty="0" smtClean="0">
              <a:solidFill>
                <a:schemeClr val="bg1"/>
              </a:solidFill>
              <a:latin typeface="微软雅黑" panose="020B0503020204020204" pitchFamily="34" charset="-122"/>
              <a:ea typeface="微软雅黑" panose="020B0503020204020204" pitchFamily="34" charset="-122"/>
            </a:endParaRPr>
          </a:p>
          <a:p>
            <a:pPr>
              <a:lnSpc>
                <a:spcPct val="200000"/>
              </a:lnSpc>
            </a:pPr>
            <a:r>
              <a:rPr lang="zh-CN" altLang="en-US" dirty="0" smtClean="0">
                <a:solidFill>
                  <a:schemeClr val="bg1"/>
                </a:solidFill>
                <a:latin typeface="微软雅黑" panose="020B0503020204020204" pitchFamily="34" charset="-122"/>
                <a:ea typeface="微软雅黑" panose="020B0503020204020204" pitchFamily="34" charset="-122"/>
              </a:rPr>
              <a:t>对</a:t>
            </a:r>
            <a:r>
              <a:rPr lang="zh-CN" altLang="en-US" dirty="0">
                <a:solidFill>
                  <a:schemeClr val="bg1"/>
                </a:solidFill>
                <a:latin typeface="微软雅黑" panose="020B0503020204020204" pitchFamily="34" charset="-122"/>
                <a:ea typeface="微软雅黑" panose="020B0503020204020204" pitchFamily="34" charset="-122"/>
              </a:rPr>
              <a:t>医院进行一个专业的初步分析</a:t>
            </a:r>
            <a:endParaRPr lang="en-US" altLang="zh-CN"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5368048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739623" y="1996839"/>
            <a:ext cx="4683539" cy="1523494"/>
          </a:xfrm>
          <a:prstGeom prst="rect">
            <a:avLst/>
          </a:prstGeom>
        </p:spPr>
        <p:txBody>
          <a:bodyPr wrap="square">
            <a:spAutoFit/>
          </a:bodyPr>
          <a:lstStyle/>
          <a:p>
            <a:pPr marL="285750" indent="-285750">
              <a:lnSpc>
                <a:spcPct val="150000"/>
              </a:lnSpc>
              <a:buFont typeface="Wingdings" panose="05000000000000000000" pitchFamily="2" charset="2"/>
              <a:buChar char="u"/>
            </a:pPr>
            <a:r>
              <a:rPr lang="zh-CN" altLang="en-US" sz="1400" b="1" dirty="0" smtClean="0">
                <a:latin typeface="微软雅黑" panose="020B0503020204020204" pitchFamily="34" charset="-122"/>
                <a:ea typeface="微软雅黑" panose="020B0503020204020204" pitchFamily="34" charset="-122"/>
              </a:rPr>
              <a:t>扩大</a:t>
            </a:r>
            <a:r>
              <a:rPr lang="zh-CN" altLang="en-US" sz="1400" b="1" dirty="0">
                <a:latin typeface="微软雅黑" panose="020B0503020204020204" pitchFamily="34" charset="-122"/>
                <a:ea typeface="微软雅黑" panose="020B0503020204020204" pitchFamily="34" charset="-122"/>
              </a:rPr>
              <a:t>人才队伍结构的主要预期目标</a:t>
            </a:r>
            <a:r>
              <a:rPr lang="zh-CN" altLang="en-US" sz="1400" b="1" dirty="0" smtClean="0">
                <a:latin typeface="微软雅黑" panose="020B0503020204020204" pitchFamily="34" charset="-122"/>
                <a:ea typeface="微软雅黑" panose="020B0503020204020204" pitchFamily="34" charset="-122"/>
              </a:rPr>
              <a:t>：</a:t>
            </a:r>
            <a:endParaRPr lang="en-US" altLang="zh-CN" sz="1400" dirty="0" smtClean="0">
              <a:latin typeface="微软雅黑" panose="020B0503020204020204" pitchFamily="34" charset="-122"/>
              <a:ea typeface="微软雅黑" panose="020B0503020204020204" pitchFamily="34" charset="-122"/>
            </a:endParaRPr>
          </a:p>
          <a:p>
            <a:pPr>
              <a:lnSpc>
                <a:spcPct val="150000"/>
              </a:lnSpc>
            </a:pPr>
            <a:r>
              <a:rPr lang="en-US" altLang="zh-CN" sz="1200" dirty="0">
                <a:latin typeface="微软雅黑" panose="020B0503020204020204" pitchFamily="34" charset="-122"/>
                <a:ea typeface="微软雅黑" panose="020B0503020204020204" pitchFamily="34" charset="-122"/>
              </a:rPr>
              <a:t> </a:t>
            </a:r>
            <a:r>
              <a:rPr lang="en-US" altLang="zh-CN" sz="1200" dirty="0" smtClean="0">
                <a:latin typeface="微软雅黑" panose="020B0503020204020204" pitchFamily="34" charset="-122"/>
                <a:ea typeface="微软雅黑" panose="020B0503020204020204" pitchFamily="34" charset="-122"/>
              </a:rPr>
              <a:t>      5</a:t>
            </a:r>
            <a:r>
              <a:rPr lang="zh-CN" altLang="en-US" sz="1200" dirty="0" smtClean="0">
                <a:latin typeface="微软雅黑" panose="020B0503020204020204" pitchFamily="34" charset="-122"/>
                <a:ea typeface="微软雅黑" panose="020B0503020204020204" pitchFamily="34" charset="-122"/>
              </a:rPr>
              <a:t>年内</a:t>
            </a:r>
            <a:r>
              <a:rPr lang="zh-CN" altLang="en-US" sz="1200" dirty="0">
                <a:latin typeface="微软雅黑" panose="020B0503020204020204" pitchFamily="34" charset="-122"/>
                <a:ea typeface="微软雅黑" panose="020B0503020204020204" pitchFamily="34" charset="-122"/>
              </a:rPr>
              <a:t>全院临床医疗人员本科学历占</a:t>
            </a:r>
            <a:r>
              <a:rPr lang="en-US" altLang="zh-CN" sz="1200" dirty="0">
                <a:latin typeface="微软雅黑" panose="020B0503020204020204" pitchFamily="34" charset="-122"/>
                <a:ea typeface="微软雅黑" panose="020B0503020204020204" pitchFamily="34" charset="-122"/>
              </a:rPr>
              <a:t>80%</a:t>
            </a:r>
            <a:r>
              <a:rPr lang="zh-CN" altLang="en-US" sz="1200" dirty="0">
                <a:latin typeface="微软雅黑" panose="020B0503020204020204" pitchFamily="34" charset="-122"/>
                <a:ea typeface="微软雅黑" panose="020B0503020204020204" pitchFamily="34" charset="-122"/>
              </a:rPr>
              <a:t>以上，硕士研究生学历占</a:t>
            </a:r>
            <a:r>
              <a:rPr lang="en-US" altLang="zh-CN" sz="1200" dirty="0">
                <a:latin typeface="微软雅黑" panose="020B0503020204020204" pitchFamily="34" charset="-122"/>
                <a:ea typeface="微软雅黑" panose="020B0503020204020204" pitchFamily="34" charset="-122"/>
              </a:rPr>
              <a:t>10%</a:t>
            </a:r>
            <a:r>
              <a:rPr lang="zh-CN" altLang="en-US" sz="1200" dirty="0">
                <a:latin typeface="微软雅黑" panose="020B0503020204020204" pitchFamily="34" charset="-122"/>
                <a:ea typeface="微软雅黑" panose="020B0503020204020204" pitchFamily="34" charset="-122"/>
              </a:rPr>
              <a:t>，大专学历占得比例不超</a:t>
            </a:r>
            <a:r>
              <a:rPr lang="en-US" altLang="zh-CN" sz="1200" dirty="0">
                <a:latin typeface="微软雅黑" panose="020B0503020204020204" pitchFamily="34" charset="-122"/>
                <a:ea typeface="微软雅黑" panose="020B0503020204020204" pitchFamily="34" charset="-122"/>
              </a:rPr>
              <a:t>10%</a:t>
            </a:r>
            <a:r>
              <a:rPr lang="zh-CN" altLang="en-US" sz="1200" dirty="0" smtClean="0">
                <a:latin typeface="微软雅黑" panose="020B0503020204020204" pitchFamily="34" charset="-122"/>
                <a:ea typeface="微软雅黑" panose="020B0503020204020204" pitchFamily="34" charset="-122"/>
              </a:rPr>
              <a:t>；</a:t>
            </a:r>
            <a:endParaRPr lang="en-US" altLang="zh-CN" sz="1200" dirty="0" smtClean="0">
              <a:latin typeface="微软雅黑" panose="020B0503020204020204" pitchFamily="34" charset="-122"/>
              <a:ea typeface="微软雅黑" panose="020B0503020204020204" pitchFamily="34" charset="-122"/>
            </a:endParaRPr>
          </a:p>
          <a:p>
            <a:pPr>
              <a:lnSpc>
                <a:spcPct val="150000"/>
              </a:lnSpc>
            </a:pPr>
            <a:r>
              <a:rPr lang="en-US" altLang="zh-CN" sz="1200" dirty="0" smtClean="0">
                <a:latin typeface="微软雅黑" panose="020B0503020204020204" pitchFamily="34" charset="-122"/>
                <a:ea typeface="微软雅黑" panose="020B0503020204020204" pitchFamily="34" charset="-122"/>
              </a:rPr>
              <a:t>       10</a:t>
            </a:r>
            <a:r>
              <a:rPr lang="zh-CN" altLang="en-US" sz="1200" dirty="0">
                <a:latin typeface="微软雅黑" panose="020B0503020204020204" pitchFamily="34" charset="-122"/>
                <a:ea typeface="微软雅黑" panose="020B0503020204020204" pitchFamily="34" charset="-122"/>
              </a:rPr>
              <a:t>年内，临床医师本科学历占</a:t>
            </a:r>
            <a:r>
              <a:rPr lang="en-US" altLang="zh-CN" sz="1200" dirty="0">
                <a:latin typeface="微软雅黑" panose="020B0503020204020204" pitchFamily="34" charset="-122"/>
                <a:ea typeface="微软雅黑" panose="020B0503020204020204" pitchFamily="34" charset="-122"/>
              </a:rPr>
              <a:t>70%</a:t>
            </a:r>
            <a:r>
              <a:rPr lang="zh-CN" altLang="en-US" sz="1200" dirty="0">
                <a:latin typeface="微软雅黑" panose="020B0503020204020204" pitchFamily="34" charset="-122"/>
                <a:ea typeface="微软雅黑" panose="020B0503020204020204" pitchFamily="34" charset="-122"/>
              </a:rPr>
              <a:t>，硕士研究生学历占</a:t>
            </a:r>
            <a:r>
              <a:rPr lang="en-US" altLang="zh-CN" sz="1200" dirty="0">
                <a:latin typeface="微软雅黑" panose="020B0503020204020204" pitchFamily="34" charset="-122"/>
                <a:ea typeface="微软雅黑" panose="020B0503020204020204" pitchFamily="34" charset="-122"/>
              </a:rPr>
              <a:t>20%</a:t>
            </a:r>
            <a:r>
              <a:rPr lang="zh-CN" altLang="en-US" sz="1200" dirty="0">
                <a:latin typeface="微软雅黑" panose="020B0503020204020204" pitchFamily="34" charset="-122"/>
                <a:ea typeface="微软雅黑" panose="020B0503020204020204" pitchFamily="34" charset="-122"/>
              </a:rPr>
              <a:t>，博士研究生学历占</a:t>
            </a:r>
            <a:r>
              <a:rPr lang="en-US" altLang="zh-CN" sz="1200" dirty="0">
                <a:latin typeface="微软雅黑" panose="020B0503020204020204" pitchFamily="34" charset="-122"/>
                <a:ea typeface="微软雅黑" panose="020B0503020204020204" pitchFamily="34" charset="-122"/>
              </a:rPr>
              <a:t>5%</a:t>
            </a:r>
            <a:r>
              <a:rPr lang="zh-CN" altLang="en-US" sz="1200" dirty="0">
                <a:latin typeface="微软雅黑" panose="020B0503020204020204" pitchFamily="34" charset="-122"/>
                <a:ea typeface="微软雅黑" panose="020B0503020204020204" pitchFamily="34" charset="-122"/>
              </a:rPr>
              <a:t>，大专学历占得比例不超 </a:t>
            </a:r>
            <a:r>
              <a:rPr lang="en-US" altLang="zh-CN" sz="1200" dirty="0">
                <a:latin typeface="微软雅黑" panose="020B0503020204020204" pitchFamily="34" charset="-122"/>
                <a:ea typeface="微软雅黑" panose="020B0503020204020204" pitchFamily="34" charset="-122"/>
              </a:rPr>
              <a:t>5%</a:t>
            </a:r>
            <a:r>
              <a:rPr lang="zh-CN" altLang="en-US" sz="1200" dirty="0">
                <a:latin typeface="微软雅黑" panose="020B0503020204020204" pitchFamily="34" charset="-122"/>
                <a:ea typeface="微软雅黑" panose="020B0503020204020204" pitchFamily="34" charset="-122"/>
              </a:rPr>
              <a:t>。  </a:t>
            </a:r>
          </a:p>
        </p:txBody>
      </p:sp>
      <p:sp>
        <p:nvSpPr>
          <p:cNvPr id="3" name="矩形 2"/>
          <p:cNvSpPr/>
          <p:nvPr/>
        </p:nvSpPr>
        <p:spPr>
          <a:xfrm>
            <a:off x="3776423" y="4116619"/>
            <a:ext cx="5420501" cy="1523494"/>
          </a:xfrm>
          <a:prstGeom prst="rect">
            <a:avLst/>
          </a:prstGeom>
        </p:spPr>
        <p:txBody>
          <a:bodyPr wrap="square">
            <a:spAutoFit/>
          </a:bodyPr>
          <a:lstStyle/>
          <a:p>
            <a:pPr marL="285750" indent="-285750">
              <a:lnSpc>
                <a:spcPct val="150000"/>
              </a:lnSpc>
              <a:buFont typeface="Wingdings" panose="05000000000000000000" pitchFamily="2" charset="2"/>
              <a:buChar char="u"/>
            </a:pPr>
            <a:r>
              <a:rPr lang="zh-CN" altLang="en-US" sz="1400" b="1" dirty="0" smtClean="0">
                <a:latin typeface="微软雅黑" panose="020B0503020204020204" pitchFamily="34" charset="-122"/>
                <a:ea typeface="微软雅黑" panose="020B0503020204020204" pitchFamily="34" charset="-122"/>
              </a:rPr>
              <a:t>高级</a:t>
            </a:r>
            <a:r>
              <a:rPr lang="zh-CN" altLang="en-US" sz="1400" b="1" dirty="0">
                <a:latin typeface="微软雅黑" panose="020B0503020204020204" pitchFamily="34" charset="-122"/>
                <a:ea typeface="微软雅黑" panose="020B0503020204020204" pitchFamily="34" charset="-122"/>
              </a:rPr>
              <a:t>人才数量及分布预期目标</a:t>
            </a:r>
            <a:r>
              <a:rPr lang="zh-CN" altLang="en-US" sz="1400" b="1" dirty="0" smtClean="0">
                <a:latin typeface="微软雅黑" panose="020B0503020204020204" pitchFamily="34" charset="-122"/>
                <a:ea typeface="微软雅黑" panose="020B0503020204020204" pitchFamily="34" charset="-122"/>
              </a:rPr>
              <a:t>：</a:t>
            </a:r>
            <a:endParaRPr lang="en-US" altLang="zh-CN" sz="1400" dirty="0" smtClean="0">
              <a:latin typeface="微软雅黑" panose="020B0503020204020204" pitchFamily="34" charset="-122"/>
              <a:ea typeface="微软雅黑" panose="020B0503020204020204" pitchFamily="34" charset="-122"/>
            </a:endParaRPr>
          </a:p>
          <a:p>
            <a:pPr>
              <a:lnSpc>
                <a:spcPct val="150000"/>
              </a:lnSpc>
            </a:pPr>
            <a:r>
              <a:rPr lang="en-US" altLang="zh-CN" sz="1200" dirty="0" smtClean="0">
                <a:latin typeface="微软雅黑" panose="020B0503020204020204" pitchFamily="34" charset="-122"/>
                <a:ea typeface="微软雅黑" panose="020B0503020204020204" pitchFamily="34" charset="-122"/>
              </a:rPr>
              <a:t>       5</a:t>
            </a:r>
            <a:r>
              <a:rPr lang="zh-CN" altLang="en-US" sz="1200" dirty="0" smtClean="0">
                <a:latin typeface="微软雅黑" panose="020B0503020204020204" pitchFamily="34" charset="-122"/>
                <a:ea typeface="微软雅黑" panose="020B0503020204020204" pitchFamily="34" charset="-122"/>
              </a:rPr>
              <a:t>年内</a:t>
            </a:r>
            <a:r>
              <a:rPr lang="zh-CN" altLang="en-US" sz="1200" dirty="0">
                <a:latin typeface="微软雅黑" panose="020B0503020204020204" pitchFamily="34" charset="-122"/>
                <a:ea typeface="微软雅黑" panose="020B0503020204020204" pitchFamily="34" charset="-122"/>
              </a:rPr>
              <a:t>副高以上的职称的临床、以及人才</a:t>
            </a:r>
            <a:r>
              <a:rPr lang="en-US" altLang="zh-CN" sz="1200" dirty="0">
                <a:latin typeface="微软雅黑" panose="020B0503020204020204" pitchFamily="34" charset="-122"/>
                <a:ea typeface="微软雅黑" panose="020B0503020204020204" pitchFamily="34" charset="-122"/>
              </a:rPr>
              <a:t>6</a:t>
            </a:r>
            <a:r>
              <a:rPr lang="zh-CN" altLang="en-US" sz="1200" dirty="0">
                <a:latin typeface="微软雅黑" panose="020B0503020204020204" pitchFamily="34" charset="-122"/>
                <a:ea typeface="微软雅黑" panose="020B0503020204020204" pitchFamily="34" charset="-122"/>
              </a:rPr>
              <a:t>名</a:t>
            </a:r>
            <a:r>
              <a:rPr lang="zh-CN" altLang="en-US" sz="1200" dirty="0" smtClean="0">
                <a:latin typeface="微软雅黑" panose="020B0503020204020204" pitchFamily="34" charset="-122"/>
                <a:ea typeface="微软雅黑" panose="020B0503020204020204" pitchFamily="34" charset="-122"/>
              </a:rPr>
              <a:t>以上；</a:t>
            </a:r>
            <a:endParaRPr lang="en-US" altLang="zh-CN" sz="1200" dirty="0" smtClean="0">
              <a:latin typeface="微软雅黑" panose="020B0503020204020204" pitchFamily="34" charset="-122"/>
              <a:ea typeface="微软雅黑" panose="020B0503020204020204" pitchFamily="34" charset="-122"/>
            </a:endParaRPr>
          </a:p>
          <a:p>
            <a:pPr>
              <a:lnSpc>
                <a:spcPct val="150000"/>
              </a:lnSpc>
            </a:pPr>
            <a:r>
              <a:rPr lang="en-US" altLang="zh-CN" sz="1200" dirty="0">
                <a:latin typeface="微软雅黑" panose="020B0503020204020204" pitchFamily="34" charset="-122"/>
                <a:ea typeface="微软雅黑" panose="020B0503020204020204" pitchFamily="34" charset="-122"/>
              </a:rPr>
              <a:t> </a:t>
            </a:r>
            <a:r>
              <a:rPr lang="en-US" altLang="zh-CN" sz="1200" dirty="0" smtClean="0">
                <a:latin typeface="微软雅黑" panose="020B0503020204020204" pitchFamily="34" charset="-122"/>
                <a:ea typeface="微软雅黑" panose="020B0503020204020204" pitchFamily="34" charset="-122"/>
              </a:rPr>
              <a:t>      10</a:t>
            </a:r>
            <a:r>
              <a:rPr lang="zh-CN" altLang="en-US" sz="1200" dirty="0">
                <a:latin typeface="微软雅黑" panose="020B0503020204020204" pitchFamily="34" charset="-122"/>
                <a:ea typeface="微软雅黑" panose="020B0503020204020204" pitchFamily="34" charset="-122"/>
              </a:rPr>
              <a:t>年内副高以上的职称的临床、以及 人才</a:t>
            </a:r>
            <a:r>
              <a:rPr lang="en-US" altLang="zh-CN" sz="1200" dirty="0">
                <a:latin typeface="微软雅黑" panose="020B0503020204020204" pitchFamily="34" charset="-122"/>
                <a:ea typeface="微软雅黑" panose="020B0503020204020204" pitchFamily="34" charset="-122"/>
              </a:rPr>
              <a:t>8</a:t>
            </a:r>
            <a:r>
              <a:rPr lang="zh-CN" altLang="en-US" sz="1200" dirty="0">
                <a:latin typeface="微软雅黑" panose="020B0503020204020204" pitchFamily="34" charset="-122"/>
                <a:ea typeface="微软雅黑" panose="020B0503020204020204" pitchFamily="34" charset="-122"/>
              </a:rPr>
              <a:t>名</a:t>
            </a:r>
            <a:r>
              <a:rPr lang="zh-CN" altLang="en-US" sz="1200" dirty="0" smtClean="0">
                <a:latin typeface="微软雅黑" panose="020B0503020204020204" pitchFamily="34" charset="-122"/>
                <a:ea typeface="微软雅黑" panose="020B0503020204020204" pitchFamily="34" charset="-122"/>
              </a:rPr>
              <a:t>以上；</a:t>
            </a:r>
            <a:endParaRPr lang="en-US" altLang="zh-CN" sz="1200" dirty="0" smtClean="0">
              <a:latin typeface="微软雅黑" panose="020B0503020204020204" pitchFamily="34" charset="-122"/>
              <a:ea typeface="微软雅黑" panose="020B0503020204020204" pitchFamily="34" charset="-122"/>
            </a:endParaRPr>
          </a:p>
          <a:p>
            <a:pPr>
              <a:lnSpc>
                <a:spcPct val="150000"/>
              </a:lnSpc>
            </a:pPr>
            <a:r>
              <a:rPr lang="zh-CN" altLang="en-US" sz="1200" dirty="0" smtClean="0">
                <a:latin typeface="微软雅黑" panose="020B0503020204020204" pitchFamily="34" charset="-122"/>
                <a:ea typeface="微软雅黑" panose="020B0503020204020204" pitchFamily="34" charset="-122"/>
              </a:rPr>
              <a:t>       高级</a:t>
            </a:r>
            <a:r>
              <a:rPr lang="zh-CN" altLang="en-US" sz="1200" dirty="0">
                <a:latin typeface="微软雅黑" panose="020B0503020204020204" pitchFamily="34" charset="-122"/>
                <a:ea typeface="微软雅黑" panose="020B0503020204020204" pitchFamily="34" charset="-122"/>
              </a:rPr>
              <a:t>人才在各专业分布趋于</a:t>
            </a:r>
            <a:r>
              <a:rPr lang="zh-CN" altLang="en-US" sz="1200" dirty="0" smtClean="0">
                <a:latin typeface="微软雅黑" panose="020B0503020204020204" pitchFamily="34" charset="-122"/>
                <a:ea typeface="微软雅黑" panose="020B0503020204020204" pitchFamily="34" charset="-122"/>
              </a:rPr>
              <a:t>合理；</a:t>
            </a:r>
            <a:endParaRPr lang="en-US" altLang="zh-CN" sz="1200" dirty="0" smtClean="0">
              <a:latin typeface="微软雅黑" panose="020B0503020204020204" pitchFamily="34" charset="-122"/>
              <a:ea typeface="微软雅黑" panose="020B0503020204020204" pitchFamily="34" charset="-122"/>
            </a:endParaRPr>
          </a:p>
          <a:p>
            <a:pPr>
              <a:lnSpc>
                <a:spcPct val="150000"/>
              </a:lnSpc>
            </a:pPr>
            <a:r>
              <a:rPr lang="zh-CN" altLang="en-US" sz="1200" dirty="0" smtClean="0">
                <a:latin typeface="微软雅黑" panose="020B0503020204020204" pitchFamily="34" charset="-122"/>
                <a:ea typeface="微软雅黑" panose="020B0503020204020204" pitchFamily="34" charset="-122"/>
              </a:rPr>
              <a:t>       人才</a:t>
            </a:r>
            <a:r>
              <a:rPr lang="zh-CN" altLang="en-US" sz="1200" dirty="0">
                <a:latin typeface="微软雅黑" panose="020B0503020204020204" pitchFamily="34" charset="-122"/>
                <a:ea typeface="微软雅黑" panose="020B0503020204020204" pitchFamily="34" charset="-122"/>
              </a:rPr>
              <a:t>的专业、年龄结构和高、中、初级专业技术人才的比例相对合理。</a:t>
            </a:r>
          </a:p>
        </p:txBody>
      </p:sp>
      <p:pic>
        <p:nvPicPr>
          <p:cNvPr id="4" name="Picture 2" descr="http://img.taopic.com/uploads/allimg/131116/234936-1311160T03418.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666" r="4232"/>
          <a:stretch/>
        </p:blipFill>
        <p:spPr bwMode="auto">
          <a:xfrm>
            <a:off x="1116481" y="1904348"/>
            <a:ext cx="2524844" cy="1708477"/>
          </a:xfrm>
          <a:prstGeom prst="rect">
            <a:avLst/>
          </a:prstGeom>
          <a:noFill/>
          <a:ln w="12700">
            <a:solidFill>
              <a:srgbClr val="C00000"/>
            </a:solidFill>
          </a:ln>
          <a:extLst>
            <a:ext uri="{909E8E84-426E-40DD-AFC4-6F175D3DCCD1}">
              <a14:hiddenFill xmlns:a14="http://schemas.microsoft.com/office/drawing/2010/main">
                <a:solidFill>
                  <a:srgbClr val="FFFFFF"/>
                </a:solidFill>
              </a14:hiddenFill>
            </a:ext>
          </a:extLst>
        </p:spPr>
      </p:pic>
      <p:pic>
        <p:nvPicPr>
          <p:cNvPr id="5" name="Picture 4" descr="http://img.taopic.com/uploads/allimg/131101/235092-1311010929326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9650" b="13178"/>
          <a:stretch/>
        </p:blipFill>
        <p:spPr bwMode="auto">
          <a:xfrm>
            <a:off x="1116481" y="3903808"/>
            <a:ext cx="2525699" cy="1949116"/>
          </a:xfrm>
          <a:prstGeom prst="rect">
            <a:avLst/>
          </a:prstGeom>
          <a:noFill/>
          <a:ln w="12700">
            <a:solidFill>
              <a:srgbClr val="C00000"/>
            </a:solidFill>
          </a:ln>
          <a:extLst>
            <a:ext uri="{909E8E84-426E-40DD-AFC4-6F175D3DCCD1}">
              <a14:hiddenFill xmlns:a14="http://schemas.microsoft.com/office/drawing/2010/main">
                <a:solidFill>
                  <a:srgbClr val="FFFFFF"/>
                </a:solidFill>
              </a14:hiddenFill>
            </a:ext>
          </a:extLst>
        </p:spPr>
      </p:pic>
      <p:sp>
        <p:nvSpPr>
          <p:cNvPr id="6" name="TextBox 19"/>
          <p:cNvSpPr txBox="1"/>
          <p:nvPr/>
        </p:nvSpPr>
        <p:spPr>
          <a:xfrm>
            <a:off x="8707701" y="3321439"/>
            <a:ext cx="792212" cy="1690206"/>
          </a:xfrm>
          <a:prstGeom prst="rect">
            <a:avLst/>
          </a:prstGeom>
          <a:noFill/>
          <a:scene3d>
            <a:camera prst="isometricOffAxis1Left">
              <a:rot lat="1012844" lon="2583489" rev="21519520"/>
            </a:camera>
            <a:lightRig rig="threePt" dir="t"/>
          </a:scene3d>
          <a:sp3d extrusionH="127000"/>
        </p:spPr>
        <p:txBody>
          <a:bodyPr>
            <a:spAutoFit/>
            <a:sp3d extrusionH="127000"/>
          </a:bodyPr>
          <a:lstStyle/>
          <a:p>
            <a:pPr>
              <a:lnSpc>
                <a:spcPct val="150000"/>
              </a:lnSpc>
              <a:defRPr/>
            </a:pPr>
            <a:r>
              <a:rPr lang="en-US" altLang="zh-CN" sz="8000" dirty="0" smtClean="0">
                <a:solidFill>
                  <a:srgbClr val="FFC000"/>
                </a:solidFill>
                <a:effectLst>
                  <a:reflection blurRad="6350" stA="60000" endA="900" endPos="60000" dist="29997" dir="5400000" sy="-100000" algn="bl" rotWithShape="0"/>
                </a:effectLst>
                <a:latin typeface="Impact" pitchFamily="34" charset="0"/>
              </a:rPr>
              <a:t>T</a:t>
            </a:r>
            <a:endParaRPr lang="zh-CN" altLang="en-US" sz="8000" dirty="0">
              <a:solidFill>
                <a:srgbClr val="FFC000"/>
              </a:solidFill>
              <a:effectLst>
                <a:reflection blurRad="6350" stA="60000" endA="900" endPos="60000" dist="29997" dir="5400000" sy="-100000" algn="bl" rotWithShape="0"/>
              </a:effectLst>
              <a:latin typeface="Impact" pitchFamily="34" charset="0"/>
            </a:endParaRPr>
          </a:p>
        </p:txBody>
      </p:sp>
      <p:sp>
        <p:nvSpPr>
          <p:cNvPr id="7" name="矩形 6"/>
          <p:cNvSpPr/>
          <p:nvPr/>
        </p:nvSpPr>
        <p:spPr>
          <a:xfrm>
            <a:off x="9339194" y="2924418"/>
            <a:ext cx="680595" cy="1735988"/>
          </a:xfrm>
          <a:prstGeom prst="rect">
            <a:avLst/>
          </a:prstGeom>
        </p:spPr>
        <p:txBody>
          <a:bodyPr wrap="square">
            <a:spAutoFit/>
            <a:scene3d>
              <a:camera prst="isometricOffAxis2Right">
                <a:rot lat="1012846" lon="19016507" rev="80472"/>
              </a:camera>
              <a:lightRig rig="threePt" dir="t"/>
            </a:scene3d>
            <a:sp3d extrusionH="127000" prstMaterial="matte"/>
          </a:bodyPr>
          <a:lstStyle/>
          <a:p>
            <a:pPr>
              <a:lnSpc>
                <a:spcPct val="150000"/>
              </a:lnSpc>
              <a:defRPr/>
            </a:pPr>
            <a:r>
              <a:rPr lang="en-US" altLang="zh-CN" sz="8000" dirty="0" smtClean="0">
                <a:solidFill>
                  <a:srgbClr val="FFC000"/>
                </a:solidFill>
                <a:effectLst>
                  <a:reflection blurRad="6350" stA="60000" endA="900" endPos="60000" dist="29997" dir="5400000" sy="-100000" algn="bl" rotWithShape="0"/>
                </a:effectLst>
                <a:latin typeface="Impact" pitchFamily="34" charset="0"/>
              </a:rPr>
              <a:t>E</a:t>
            </a:r>
            <a:endParaRPr lang="zh-CN" altLang="en-US" sz="8000" dirty="0">
              <a:solidFill>
                <a:srgbClr val="FFC000"/>
              </a:solidFill>
              <a:effectLst>
                <a:reflection blurRad="6350" stA="60000" endA="900" endPos="60000" dist="29997" dir="5400000" sy="-100000" algn="bl" rotWithShape="0"/>
              </a:effectLst>
            </a:endParaRPr>
          </a:p>
        </p:txBody>
      </p:sp>
      <p:sp>
        <p:nvSpPr>
          <p:cNvPr id="8" name="TextBox 19"/>
          <p:cNvSpPr txBox="1"/>
          <p:nvPr/>
        </p:nvSpPr>
        <p:spPr>
          <a:xfrm>
            <a:off x="9952785" y="2426413"/>
            <a:ext cx="792212" cy="1690206"/>
          </a:xfrm>
          <a:prstGeom prst="rect">
            <a:avLst/>
          </a:prstGeom>
          <a:noFill/>
          <a:scene3d>
            <a:camera prst="isometricOffAxis1Left">
              <a:rot lat="1012844" lon="2583489" rev="21519520"/>
            </a:camera>
            <a:lightRig rig="threePt" dir="t"/>
          </a:scene3d>
          <a:sp3d extrusionH="127000"/>
        </p:spPr>
        <p:txBody>
          <a:bodyPr>
            <a:spAutoFit/>
            <a:sp3d extrusionH="127000"/>
          </a:bodyPr>
          <a:lstStyle/>
          <a:p>
            <a:pPr>
              <a:lnSpc>
                <a:spcPct val="150000"/>
              </a:lnSpc>
              <a:defRPr/>
            </a:pPr>
            <a:r>
              <a:rPr lang="en-US" altLang="zh-CN" sz="8000" dirty="0">
                <a:solidFill>
                  <a:srgbClr val="FFC000"/>
                </a:solidFill>
                <a:effectLst>
                  <a:reflection blurRad="6350" stA="60000" endA="900" endPos="60000" dist="29997" dir="5400000" sy="-100000" algn="bl" rotWithShape="0"/>
                </a:effectLst>
                <a:latin typeface="Impact" pitchFamily="34" charset="0"/>
              </a:rPr>
              <a:t>A</a:t>
            </a:r>
            <a:endParaRPr lang="zh-CN" altLang="en-US" sz="8000" dirty="0">
              <a:solidFill>
                <a:srgbClr val="FFC000"/>
              </a:solidFill>
              <a:effectLst>
                <a:reflection blurRad="6350" stA="60000" endA="900" endPos="60000" dist="29997" dir="5400000" sy="-100000" algn="bl" rotWithShape="0"/>
              </a:effectLst>
              <a:latin typeface="Impact" pitchFamily="34" charset="0"/>
            </a:endParaRPr>
          </a:p>
        </p:txBody>
      </p:sp>
      <p:sp>
        <p:nvSpPr>
          <p:cNvPr id="9" name="矩形 8"/>
          <p:cNvSpPr/>
          <p:nvPr/>
        </p:nvSpPr>
        <p:spPr>
          <a:xfrm>
            <a:off x="10588867" y="1904348"/>
            <a:ext cx="720080" cy="1735988"/>
          </a:xfrm>
          <a:prstGeom prst="rect">
            <a:avLst/>
          </a:prstGeom>
        </p:spPr>
        <p:txBody>
          <a:bodyPr>
            <a:spAutoFit/>
            <a:scene3d>
              <a:camera prst="isometricOffAxis2Right">
                <a:rot lat="1012846" lon="19016507" rev="80472"/>
              </a:camera>
              <a:lightRig rig="threePt" dir="t"/>
            </a:scene3d>
            <a:sp3d extrusionH="127000" prstMaterial="matte"/>
          </a:bodyPr>
          <a:lstStyle/>
          <a:p>
            <a:pPr>
              <a:lnSpc>
                <a:spcPct val="150000"/>
              </a:lnSpc>
              <a:defRPr/>
            </a:pPr>
            <a:r>
              <a:rPr lang="en-US" altLang="zh-CN" sz="8000" dirty="0">
                <a:solidFill>
                  <a:srgbClr val="FFC000"/>
                </a:solidFill>
                <a:effectLst>
                  <a:reflection blurRad="6350" stA="60000" endA="900" endPos="60000" dist="29997" dir="5400000" sy="-100000" algn="bl" rotWithShape="0"/>
                </a:effectLst>
                <a:latin typeface="Impact" pitchFamily="34" charset="0"/>
              </a:rPr>
              <a:t>M</a:t>
            </a:r>
            <a:endParaRPr lang="zh-CN" altLang="en-US" sz="8000" dirty="0">
              <a:solidFill>
                <a:srgbClr val="FFC000"/>
              </a:solidFill>
              <a:effectLst>
                <a:reflection blurRad="6350" stA="60000" endA="900" endPos="60000" dist="29997" dir="5400000" sy="-100000" algn="bl" rotWithShape="0"/>
              </a:effectLst>
            </a:endParaRPr>
          </a:p>
        </p:txBody>
      </p:sp>
      <p:sp>
        <p:nvSpPr>
          <p:cNvPr id="15" name="矩形 14"/>
          <p:cNvSpPr/>
          <p:nvPr/>
        </p:nvSpPr>
        <p:spPr>
          <a:xfrm>
            <a:off x="10033536" y="616370"/>
            <a:ext cx="1459054" cy="458908"/>
          </a:xfrm>
          <a:prstGeom prst="rect">
            <a:avLst/>
          </a:prstGeom>
        </p:spPr>
        <p:txBody>
          <a:bodyPr wrap="none">
            <a:spAutoFit/>
          </a:bodyPr>
          <a:lstStyle/>
          <a:p>
            <a:pPr>
              <a:lnSpc>
                <a:spcPct val="150000"/>
              </a:lnSpc>
            </a:pPr>
            <a:r>
              <a:rPr lang="en-US" altLang="zh-CN" b="1" dirty="0" smtClean="0">
                <a:latin typeface="微软雅黑" panose="020B0503020204020204" pitchFamily="34" charset="-122"/>
                <a:ea typeface="微软雅黑" panose="020B0503020204020204" pitchFamily="34" charset="-122"/>
              </a:rPr>
              <a:t>2.1</a:t>
            </a:r>
            <a:r>
              <a:rPr lang="zh-CN" altLang="en-US" b="1" dirty="0" smtClean="0">
                <a:latin typeface="微软雅黑" panose="020B0503020204020204" pitchFamily="34" charset="-122"/>
                <a:ea typeface="微软雅黑" panose="020B0503020204020204" pitchFamily="34" charset="-122"/>
              </a:rPr>
              <a:t>人力资源</a:t>
            </a:r>
            <a:endParaRPr lang="zh-CN" altLang="en-US" sz="1600" b="1" dirty="0">
              <a:latin typeface="微软雅黑" panose="020B0503020204020204" pitchFamily="34" charset="-122"/>
              <a:ea typeface="微软雅黑" panose="020B0503020204020204" pitchFamily="34" charset="-122"/>
            </a:endParaRPr>
          </a:p>
        </p:txBody>
      </p:sp>
      <p:sp>
        <p:nvSpPr>
          <p:cNvPr id="18" name="矩形 17"/>
          <p:cNvSpPr/>
          <p:nvPr/>
        </p:nvSpPr>
        <p:spPr>
          <a:xfrm>
            <a:off x="1820283" y="547121"/>
            <a:ext cx="1467068" cy="553998"/>
          </a:xfrm>
          <a:prstGeom prst="rect">
            <a:avLst/>
          </a:prstGeom>
        </p:spPr>
        <p:txBody>
          <a:bodyPr wrap="none">
            <a:spAutoFit/>
          </a:bodyPr>
          <a:lstStyle/>
          <a:p>
            <a:pPr>
              <a:lnSpc>
                <a:spcPct val="150000"/>
              </a:lnSpc>
            </a:pPr>
            <a:r>
              <a:rPr lang="zh-CN" altLang="en-US" sz="2000" b="1" dirty="0" smtClean="0">
                <a:latin typeface="微软雅黑" panose="020B0503020204020204" pitchFamily="34" charset="-122"/>
                <a:ea typeface="微软雅黑" panose="020B0503020204020204" pitchFamily="34" charset="-122"/>
              </a:rPr>
              <a:t>人、财、物</a:t>
            </a:r>
            <a:endParaRPr lang="zh-CN" altLang="en-US" sz="2000" b="1" dirty="0">
              <a:latin typeface="微软雅黑" panose="020B0503020204020204" pitchFamily="34" charset="-122"/>
              <a:ea typeface="微软雅黑" panose="020B0503020204020204" pitchFamily="34" charset="-122"/>
            </a:endParaRPr>
          </a:p>
        </p:txBody>
      </p:sp>
      <p:grpSp>
        <p:nvGrpSpPr>
          <p:cNvPr id="19" name="组合 18"/>
          <p:cNvGrpSpPr/>
          <p:nvPr/>
        </p:nvGrpSpPr>
        <p:grpSpPr>
          <a:xfrm>
            <a:off x="536649" y="249523"/>
            <a:ext cx="1232203" cy="1028988"/>
            <a:chOff x="458097" y="883701"/>
            <a:chExt cx="1712258" cy="1429872"/>
          </a:xfrm>
        </p:grpSpPr>
        <p:sp>
          <p:nvSpPr>
            <p:cNvPr id="20" name="矩形 3"/>
            <p:cNvSpPr/>
            <p:nvPr/>
          </p:nvSpPr>
          <p:spPr>
            <a:xfrm>
              <a:off x="521745" y="883701"/>
              <a:ext cx="1648610" cy="1429872"/>
            </a:xfrm>
            <a:custGeom>
              <a:avLst/>
              <a:gdLst>
                <a:gd name="connsiteX0" fmla="*/ 0 w 1358153"/>
                <a:gd name="connsiteY0" fmla="*/ 0 h 833718"/>
                <a:gd name="connsiteX1" fmla="*/ 1358153 w 1358153"/>
                <a:gd name="connsiteY1" fmla="*/ 0 h 833718"/>
                <a:gd name="connsiteX2" fmla="*/ 1358153 w 1358153"/>
                <a:gd name="connsiteY2" fmla="*/ 833718 h 833718"/>
                <a:gd name="connsiteX3" fmla="*/ 0 w 1358153"/>
                <a:gd name="connsiteY3" fmla="*/ 833718 h 833718"/>
                <a:gd name="connsiteX4" fmla="*/ 0 w 1358153"/>
                <a:gd name="connsiteY4" fmla="*/ 0 h 833718"/>
                <a:gd name="connsiteX0" fmla="*/ 0 w 1371600"/>
                <a:gd name="connsiteY0" fmla="*/ 161365 h 995083"/>
                <a:gd name="connsiteX1" fmla="*/ 1371600 w 1371600"/>
                <a:gd name="connsiteY1" fmla="*/ 0 h 995083"/>
                <a:gd name="connsiteX2" fmla="*/ 1358153 w 1371600"/>
                <a:gd name="connsiteY2" fmla="*/ 995083 h 995083"/>
                <a:gd name="connsiteX3" fmla="*/ 0 w 1371600"/>
                <a:gd name="connsiteY3" fmla="*/ 995083 h 995083"/>
                <a:gd name="connsiteX4" fmla="*/ 0 w 1371600"/>
                <a:gd name="connsiteY4" fmla="*/ 161365 h 995083"/>
                <a:gd name="connsiteX0" fmla="*/ 0 w 1371600"/>
                <a:gd name="connsiteY0" fmla="*/ 161365 h 995083"/>
                <a:gd name="connsiteX1" fmla="*/ 1371600 w 1371600"/>
                <a:gd name="connsiteY1" fmla="*/ 0 h 995083"/>
                <a:gd name="connsiteX2" fmla="*/ 1358153 w 1371600"/>
                <a:gd name="connsiteY2" fmla="*/ 995083 h 995083"/>
                <a:gd name="connsiteX3" fmla="*/ 107576 w 1371600"/>
                <a:gd name="connsiteY3" fmla="*/ 900954 h 995083"/>
                <a:gd name="connsiteX4" fmla="*/ 0 w 1371600"/>
                <a:gd name="connsiteY4" fmla="*/ 161365 h 995083"/>
                <a:gd name="connsiteX0" fmla="*/ 0 w 1465730"/>
                <a:gd name="connsiteY0" fmla="*/ 26894 h 995083"/>
                <a:gd name="connsiteX1" fmla="*/ 1465730 w 1465730"/>
                <a:gd name="connsiteY1" fmla="*/ 0 h 995083"/>
                <a:gd name="connsiteX2" fmla="*/ 1452283 w 1465730"/>
                <a:gd name="connsiteY2" fmla="*/ 995083 h 995083"/>
                <a:gd name="connsiteX3" fmla="*/ 201706 w 1465730"/>
                <a:gd name="connsiteY3" fmla="*/ 900954 h 995083"/>
                <a:gd name="connsiteX4" fmla="*/ 0 w 1465730"/>
                <a:gd name="connsiteY4" fmla="*/ 26894 h 995083"/>
                <a:gd name="connsiteX0" fmla="*/ 0 w 1479177"/>
                <a:gd name="connsiteY0" fmla="*/ 26894 h 1304366"/>
                <a:gd name="connsiteX1" fmla="*/ 1465730 w 1479177"/>
                <a:gd name="connsiteY1" fmla="*/ 0 h 1304366"/>
                <a:gd name="connsiteX2" fmla="*/ 1479177 w 1479177"/>
                <a:gd name="connsiteY2" fmla="*/ 1304366 h 1304366"/>
                <a:gd name="connsiteX3" fmla="*/ 201706 w 1479177"/>
                <a:gd name="connsiteY3" fmla="*/ 900954 h 1304366"/>
                <a:gd name="connsiteX4" fmla="*/ 0 w 1479177"/>
                <a:gd name="connsiteY4" fmla="*/ 26894 h 1304366"/>
                <a:gd name="connsiteX0" fmla="*/ 118334 w 1597511"/>
                <a:gd name="connsiteY0" fmla="*/ 26894 h 1304366"/>
                <a:gd name="connsiteX1" fmla="*/ 1584064 w 1597511"/>
                <a:gd name="connsiteY1" fmla="*/ 0 h 1304366"/>
                <a:gd name="connsiteX2" fmla="*/ 1597511 w 1597511"/>
                <a:gd name="connsiteY2" fmla="*/ 1304366 h 1304366"/>
                <a:gd name="connsiteX3" fmla="*/ 0 w 1597511"/>
                <a:gd name="connsiteY3" fmla="*/ 1038114 h 1304366"/>
                <a:gd name="connsiteX4" fmla="*/ 118334 w 1597511"/>
                <a:gd name="connsiteY4" fmla="*/ 26894 h 1304366"/>
                <a:gd name="connsiteX0" fmla="*/ 118334 w 1673711"/>
                <a:gd name="connsiteY0" fmla="*/ 26894 h 1151966"/>
                <a:gd name="connsiteX1" fmla="*/ 1584064 w 1673711"/>
                <a:gd name="connsiteY1" fmla="*/ 0 h 1151966"/>
                <a:gd name="connsiteX2" fmla="*/ 1673711 w 1673711"/>
                <a:gd name="connsiteY2" fmla="*/ 1151966 h 1151966"/>
                <a:gd name="connsiteX3" fmla="*/ 0 w 1673711"/>
                <a:gd name="connsiteY3" fmla="*/ 1038114 h 1151966"/>
                <a:gd name="connsiteX4" fmla="*/ 118334 w 1673711"/>
                <a:gd name="connsiteY4" fmla="*/ 26894 h 1151966"/>
                <a:gd name="connsiteX0" fmla="*/ 0 w 1723017"/>
                <a:gd name="connsiteY0" fmla="*/ 0 h 1307952"/>
                <a:gd name="connsiteX1" fmla="*/ 1633370 w 1723017"/>
                <a:gd name="connsiteY1" fmla="*/ 155986 h 1307952"/>
                <a:gd name="connsiteX2" fmla="*/ 1723017 w 1723017"/>
                <a:gd name="connsiteY2" fmla="*/ 1307952 h 1307952"/>
                <a:gd name="connsiteX3" fmla="*/ 49306 w 1723017"/>
                <a:gd name="connsiteY3" fmla="*/ 1194100 h 1307952"/>
                <a:gd name="connsiteX4" fmla="*/ 0 w 1723017"/>
                <a:gd name="connsiteY4" fmla="*/ 0 h 1307952"/>
                <a:gd name="connsiteX0" fmla="*/ 0 w 1633370"/>
                <a:gd name="connsiteY0" fmla="*/ 0 h 1429872"/>
                <a:gd name="connsiteX1" fmla="*/ 1633370 w 1633370"/>
                <a:gd name="connsiteY1" fmla="*/ 155986 h 1429872"/>
                <a:gd name="connsiteX2" fmla="*/ 1387737 w 1633370"/>
                <a:gd name="connsiteY2" fmla="*/ 1429872 h 1429872"/>
                <a:gd name="connsiteX3" fmla="*/ 49306 w 1633370"/>
                <a:gd name="connsiteY3" fmla="*/ 1194100 h 1429872"/>
                <a:gd name="connsiteX4" fmla="*/ 0 w 1633370"/>
                <a:gd name="connsiteY4" fmla="*/ 0 h 1429872"/>
                <a:gd name="connsiteX0" fmla="*/ 0 w 1633370"/>
                <a:gd name="connsiteY0" fmla="*/ 0 h 1429872"/>
                <a:gd name="connsiteX1" fmla="*/ 1633370 w 1633370"/>
                <a:gd name="connsiteY1" fmla="*/ 155986 h 1429872"/>
                <a:gd name="connsiteX2" fmla="*/ 1387737 w 1633370"/>
                <a:gd name="connsiteY2" fmla="*/ 1429872 h 1429872"/>
                <a:gd name="connsiteX3" fmla="*/ 186466 w 1633370"/>
                <a:gd name="connsiteY3" fmla="*/ 1392220 h 1429872"/>
                <a:gd name="connsiteX4" fmla="*/ 0 w 1633370"/>
                <a:gd name="connsiteY4" fmla="*/ 0 h 1429872"/>
                <a:gd name="connsiteX0" fmla="*/ 0 w 1648610"/>
                <a:gd name="connsiteY0" fmla="*/ 0 h 1429872"/>
                <a:gd name="connsiteX1" fmla="*/ 1648610 w 1648610"/>
                <a:gd name="connsiteY1" fmla="*/ 293146 h 1429872"/>
                <a:gd name="connsiteX2" fmla="*/ 1387737 w 1648610"/>
                <a:gd name="connsiteY2" fmla="*/ 1429872 h 1429872"/>
                <a:gd name="connsiteX3" fmla="*/ 186466 w 1648610"/>
                <a:gd name="connsiteY3" fmla="*/ 1392220 h 1429872"/>
                <a:gd name="connsiteX4" fmla="*/ 0 w 1648610"/>
                <a:gd name="connsiteY4" fmla="*/ 0 h 1429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8610" h="1429872">
                  <a:moveTo>
                    <a:pt x="0" y="0"/>
                  </a:moveTo>
                  <a:lnTo>
                    <a:pt x="1648610" y="293146"/>
                  </a:lnTo>
                  <a:lnTo>
                    <a:pt x="1387737" y="1429872"/>
                  </a:lnTo>
                  <a:lnTo>
                    <a:pt x="186466" y="1392220"/>
                  </a:lnTo>
                  <a:lnTo>
                    <a:pt x="0" y="0"/>
                  </a:lnTo>
                  <a:close/>
                </a:path>
              </a:pathLst>
            </a:custGeom>
            <a:solidFill>
              <a:schemeClr val="accent1">
                <a:lumMod val="50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4"/>
            <p:cNvSpPr/>
            <p:nvPr/>
          </p:nvSpPr>
          <p:spPr>
            <a:xfrm rot="21062862">
              <a:off x="458097" y="1099060"/>
              <a:ext cx="1590339" cy="1067697"/>
            </a:xfrm>
            <a:custGeom>
              <a:avLst/>
              <a:gdLst>
                <a:gd name="connsiteX0" fmla="*/ 0 w 1761565"/>
                <a:gd name="connsiteY0" fmla="*/ 0 h 1183341"/>
                <a:gd name="connsiteX1" fmla="*/ 1761565 w 1761565"/>
                <a:gd name="connsiteY1" fmla="*/ 0 h 1183341"/>
                <a:gd name="connsiteX2" fmla="*/ 1761565 w 1761565"/>
                <a:gd name="connsiteY2" fmla="*/ 1183341 h 1183341"/>
                <a:gd name="connsiteX3" fmla="*/ 0 w 1761565"/>
                <a:gd name="connsiteY3" fmla="*/ 1183341 h 1183341"/>
                <a:gd name="connsiteX4" fmla="*/ 0 w 1761565"/>
                <a:gd name="connsiteY4" fmla="*/ 0 h 1183341"/>
                <a:gd name="connsiteX0" fmla="*/ 201706 w 1761565"/>
                <a:gd name="connsiteY0" fmla="*/ 0 h 1479177"/>
                <a:gd name="connsiteX1" fmla="*/ 1761565 w 1761565"/>
                <a:gd name="connsiteY1" fmla="*/ 295836 h 1479177"/>
                <a:gd name="connsiteX2" fmla="*/ 1761565 w 1761565"/>
                <a:gd name="connsiteY2" fmla="*/ 1479177 h 1479177"/>
                <a:gd name="connsiteX3" fmla="*/ 0 w 1761565"/>
                <a:gd name="connsiteY3" fmla="*/ 1479177 h 1479177"/>
                <a:gd name="connsiteX4" fmla="*/ 201706 w 1761565"/>
                <a:gd name="connsiteY4" fmla="*/ 0 h 1479177"/>
                <a:gd name="connsiteX0" fmla="*/ 201706 w 1949824"/>
                <a:gd name="connsiteY0" fmla="*/ 0 h 1479177"/>
                <a:gd name="connsiteX1" fmla="*/ 1761565 w 1949824"/>
                <a:gd name="connsiteY1" fmla="*/ 295836 h 1479177"/>
                <a:gd name="connsiteX2" fmla="*/ 1949824 w 1949824"/>
                <a:gd name="connsiteY2" fmla="*/ 1129554 h 1479177"/>
                <a:gd name="connsiteX3" fmla="*/ 0 w 1949824"/>
                <a:gd name="connsiteY3" fmla="*/ 1479177 h 1479177"/>
                <a:gd name="connsiteX4" fmla="*/ 201706 w 1949824"/>
                <a:gd name="connsiteY4" fmla="*/ 0 h 1479177"/>
                <a:gd name="connsiteX0" fmla="*/ 64546 w 1949824"/>
                <a:gd name="connsiteY0" fmla="*/ 115644 h 1183341"/>
                <a:gd name="connsiteX1" fmla="*/ 1761565 w 1949824"/>
                <a:gd name="connsiteY1" fmla="*/ 0 h 1183341"/>
                <a:gd name="connsiteX2" fmla="*/ 1949824 w 1949824"/>
                <a:gd name="connsiteY2" fmla="*/ 833718 h 1183341"/>
                <a:gd name="connsiteX3" fmla="*/ 0 w 1949824"/>
                <a:gd name="connsiteY3" fmla="*/ 1183341 h 1183341"/>
                <a:gd name="connsiteX4" fmla="*/ 64546 w 1949824"/>
                <a:gd name="connsiteY4" fmla="*/ 115644 h 1183341"/>
                <a:gd name="connsiteX0" fmla="*/ 34066 w 1919344"/>
                <a:gd name="connsiteY0" fmla="*/ 115644 h 1000461"/>
                <a:gd name="connsiteX1" fmla="*/ 1731085 w 1919344"/>
                <a:gd name="connsiteY1" fmla="*/ 0 h 1000461"/>
                <a:gd name="connsiteX2" fmla="*/ 1919344 w 1919344"/>
                <a:gd name="connsiteY2" fmla="*/ 833718 h 1000461"/>
                <a:gd name="connsiteX3" fmla="*/ 0 w 1919344"/>
                <a:gd name="connsiteY3" fmla="*/ 1000461 h 1000461"/>
                <a:gd name="connsiteX4" fmla="*/ 34066 w 1919344"/>
                <a:gd name="connsiteY4" fmla="*/ 115644 h 1000461"/>
                <a:gd name="connsiteX0" fmla="*/ 34066 w 1827904"/>
                <a:gd name="connsiteY0" fmla="*/ 115644 h 1000461"/>
                <a:gd name="connsiteX1" fmla="*/ 1731085 w 1827904"/>
                <a:gd name="connsiteY1" fmla="*/ 0 h 1000461"/>
                <a:gd name="connsiteX2" fmla="*/ 1827904 w 1827904"/>
                <a:gd name="connsiteY2" fmla="*/ 955638 h 1000461"/>
                <a:gd name="connsiteX3" fmla="*/ 0 w 1827904"/>
                <a:gd name="connsiteY3" fmla="*/ 1000461 h 1000461"/>
                <a:gd name="connsiteX4" fmla="*/ 34066 w 1827904"/>
                <a:gd name="connsiteY4" fmla="*/ 115644 h 1000461"/>
                <a:gd name="connsiteX0" fmla="*/ 34066 w 1959685"/>
                <a:gd name="connsiteY0" fmla="*/ 115644 h 1000461"/>
                <a:gd name="connsiteX1" fmla="*/ 1959685 w 1959685"/>
                <a:gd name="connsiteY1" fmla="*/ 0 h 1000461"/>
                <a:gd name="connsiteX2" fmla="*/ 1827904 w 1959685"/>
                <a:gd name="connsiteY2" fmla="*/ 955638 h 1000461"/>
                <a:gd name="connsiteX3" fmla="*/ 0 w 1959685"/>
                <a:gd name="connsiteY3" fmla="*/ 1000461 h 1000461"/>
                <a:gd name="connsiteX4" fmla="*/ 34066 w 1959685"/>
                <a:gd name="connsiteY4" fmla="*/ 115644 h 1000461"/>
                <a:gd name="connsiteX0" fmla="*/ 0 w 1925619"/>
                <a:gd name="connsiteY0" fmla="*/ 115644 h 1183341"/>
                <a:gd name="connsiteX1" fmla="*/ 1925619 w 1925619"/>
                <a:gd name="connsiteY1" fmla="*/ 0 h 1183341"/>
                <a:gd name="connsiteX2" fmla="*/ 1793838 w 1925619"/>
                <a:gd name="connsiteY2" fmla="*/ 955638 h 1183341"/>
                <a:gd name="connsiteX3" fmla="*/ 285974 w 1925619"/>
                <a:gd name="connsiteY3" fmla="*/ 1183341 h 1183341"/>
                <a:gd name="connsiteX4" fmla="*/ 0 w 1925619"/>
                <a:gd name="connsiteY4" fmla="*/ 115644 h 1183341"/>
                <a:gd name="connsiteX0" fmla="*/ 0 w 1925619"/>
                <a:gd name="connsiteY0" fmla="*/ 115644 h 1183341"/>
                <a:gd name="connsiteX1" fmla="*/ 1925619 w 1925619"/>
                <a:gd name="connsiteY1" fmla="*/ 0 h 1183341"/>
                <a:gd name="connsiteX2" fmla="*/ 1397598 w 1925619"/>
                <a:gd name="connsiteY2" fmla="*/ 1153758 h 1183341"/>
                <a:gd name="connsiteX3" fmla="*/ 285974 w 1925619"/>
                <a:gd name="connsiteY3" fmla="*/ 1183341 h 1183341"/>
                <a:gd name="connsiteX4" fmla="*/ 0 w 1925619"/>
                <a:gd name="connsiteY4" fmla="*/ 115644 h 1183341"/>
                <a:gd name="connsiteX0" fmla="*/ 0 w 1590339"/>
                <a:gd name="connsiteY0" fmla="*/ 0 h 1067697"/>
                <a:gd name="connsiteX1" fmla="*/ 1590339 w 1590339"/>
                <a:gd name="connsiteY1" fmla="*/ 82476 h 1067697"/>
                <a:gd name="connsiteX2" fmla="*/ 1397598 w 1590339"/>
                <a:gd name="connsiteY2" fmla="*/ 1038114 h 1067697"/>
                <a:gd name="connsiteX3" fmla="*/ 285974 w 1590339"/>
                <a:gd name="connsiteY3" fmla="*/ 1067697 h 1067697"/>
                <a:gd name="connsiteX4" fmla="*/ 0 w 1590339"/>
                <a:gd name="connsiteY4" fmla="*/ 0 h 1067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0339" h="1067697">
                  <a:moveTo>
                    <a:pt x="0" y="0"/>
                  </a:moveTo>
                  <a:lnTo>
                    <a:pt x="1590339" y="82476"/>
                  </a:lnTo>
                  <a:lnTo>
                    <a:pt x="1397598" y="1038114"/>
                  </a:lnTo>
                  <a:lnTo>
                    <a:pt x="285974" y="1067697"/>
                  </a:lnTo>
                  <a:lnTo>
                    <a:pt x="0" y="0"/>
                  </a:lnTo>
                  <a:close/>
                </a:path>
              </a:pathLst>
            </a:custGeom>
            <a:solidFill>
              <a:schemeClr val="bg1">
                <a:lumMod val="8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a:off x="910305" y="1340011"/>
              <a:ext cx="1048277" cy="812598"/>
            </a:xfrm>
            <a:prstGeom prst="rect">
              <a:avLst/>
            </a:prstGeom>
            <a:noFill/>
          </p:spPr>
          <p:txBody>
            <a:bodyPr wrap="square" rtlCol="0">
              <a:spAutoFit/>
            </a:bodyPr>
            <a:lstStyle/>
            <a:p>
              <a:r>
                <a:rPr lang="en-US" altLang="zh-CN" sz="3200" b="1" dirty="0" smtClean="0">
                  <a:solidFill>
                    <a:schemeClr val="accent1">
                      <a:lumMod val="50000"/>
                    </a:schemeClr>
                  </a:solidFill>
                  <a:latin typeface="微软雅黑" panose="020B0503020204020204" pitchFamily="34" charset="-122"/>
                  <a:ea typeface="微软雅黑" panose="020B0503020204020204" pitchFamily="34" charset="-122"/>
                </a:rPr>
                <a:t>02</a:t>
              </a:r>
              <a:endParaRPr lang="zh-CN" altLang="en-US" sz="3200" b="1" dirty="0">
                <a:solidFill>
                  <a:schemeClr val="accent1">
                    <a:lumMod val="50000"/>
                  </a:schemeClr>
                </a:solidFill>
                <a:latin typeface="微软雅黑" panose="020B0503020204020204" pitchFamily="34" charset="-122"/>
                <a:ea typeface="微软雅黑" panose="020B0503020204020204" pitchFamily="34" charset="-122"/>
              </a:endParaRPr>
            </a:p>
          </p:txBody>
        </p:sp>
      </p:grpSp>
      <p:sp>
        <p:nvSpPr>
          <p:cNvPr id="17" name="文本框 16"/>
          <p:cNvSpPr txBox="1"/>
          <p:nvPr/>
        </p:nvSpPr>
        <p:spPr>
          <a:xfrm>
            <a:off x="10515600" y="249523"/>
            <a:ext cx="1676400" cy="307777"/>
          </a:xfrm>
          <a:prstGeom prst="rect">
            <a:avLst/>
          </a:prstGeom>
          <a:noFill/>
        </p:spPr>
        <p:txBody>
          <a:bodyPr wrap="square" rtlCol="0">
            <a:spAutoFit/>
          </a:bodyPr>
          <a:lstStyle/>
          <a:p>
            <a:r>
              <a:rPr lang="zh-CN" altLang="en-US" sz="1400" dirty="0" smtClean="0">
                <a:latin typeface="微软雅黑" panose="020B0503020204020204" pitchFamily="34" charset="-122"/>
                <a:ea typeface="微软雅黑" panose="020B0503020204020204" pitchFamily="34" charset="-122"/>
              </a:rPr>
              <a:t>放置医院</a:t>
            </a:r>
            <a:r>
              <a:rPr lang="en-US" altLang="zh-CN" sz="1400" dirty="0" smtClean="0">
                <a:latin typeface="微软雅黑" panose="020B0503020204020204" pitchFamily="34" charset="-122"/>
                <a:ea typeface="微软雅黑" panose="020B0503020204020204" pitchFamily="34" charset="-122"/>
              </a:rPr>
              <a:t>LOGO</a:t>
            </a:r>
            <a:endParaRPr lang="zh-CN" altLang="en-US" sz="14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9425690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946004" y="6020287"/>
            <a:ext cx="10819361" cy="700576"/>
          </a:xfrm>
          <a:prstGeom prst="rect">
            <a:avLst/>
          </a:prstGeom>
          <a:noFill/>
        </p:spPr>
        <p:txBody>
          <a:bodyPr wrap="square" rtlCol="0">
            <a:spAutoFit/>
          </a:bodyPr>
          <a:lstStyle/>
          <a:p>
            <a:pPr>
              <a:lnSpc>
                <a:spcPct val="150000"/>
              </a:lnSpc>
            </a:pPr>
            <a:r>
              <a:rPr lang="en-US" altLang="zh-CN" sz="1400" b="1" dirty="0" smtClean="0">
                <a:solidFill>
                  <a:srgbClr val="C00000"/>
                </a:solidFill>
                <a:latin typeface="微软雅黑" panose="020B0503020204020204" pitchFamily="34" charset="-122"/>
                <a:ea typeface="微软雅黑" panose="020B0503020204020204" pitchFamily="34" charset="-122"/>
              </a:rPr>
              <a:t>※</a:t>
            </a:r>
            <a:r>
              <a:rPr lang="zh-CN" altLang="en-US" sz="1400" b="1" dirty="0" smtClean="0">
                <a:solidFill>
                  <a:srgbClr val="C00000"/>
                </a:solidFill>
                <a:latin typeface="微软雅黑" panose="020B0503020204020204" pitchFamily="34" charset="-122"/>
                <a:ea typeface="微软雅黑" panose="020B0503020204020204" pitchFamily="34" charset="-122"/>
              </a:rPr>
              <a:t>评比标准</a:t>
            </a:r>
            <a:r>
              <a:rPr lang="zh-CN" altLang="en-US" sz="1400" b="1" dirty="0">
                <a:solidFill>
                  <a:srgbClr val="C00000"/>
                </a:solidFill>
                <a:latin typeface="微软雅黑" panose="020B0503020204020204" pitchFamily="34" charset="-122"/>
                <a:ea typeface="微软雅黑" panose="020B0503020204020204" pitchFamily="34" charset="-122"/>
              </a:rPr>
              <a:t>来自</a:t>
            </a:r>
            <a:r>
              <a:rPr lang="zh-CN" altLang="en-US" sz="1400" b="1" dirty="0" smtClean="0">
                <a:solidFill>
                  <a:srgbClr val="C00000"/>
                </a:solidFill>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省级临床重点专科</a:t>
            </a:r>
            <a:r>
              <a:rPr lang="zh-CN" altLang="en-US" sz="1400" dirty="0" smtClean="0">
                <a:latin typeface="微软雅黑" panose="020B0503020204020204" pitchFamily="34" charset="-122"/>
                <a:ea typeface="微软雅黑" panose="020B0503020204020204" pitchFamily="34" charset="-122"/>
              </a:rPr>
              <a:t>标准</a:t>
            </a:r>
            <a:endParaRPr lang="en-US" altLang="zh-CN" sz="1400" dirty="0" smtClean="0">
              <a:latin typeface="微软雅黑" panose="020B0503020204020204" pitchFamily="34" charset="-122"/>
              <a:ea typeface="微软雅黑" panose="020B0503020204020204" pitchFamily="34" charset="-122"/>
            </a:endParaRPr>
          </a:p>
          <a:p>
            <a:pPr>
              <a:lnSpc>
                <a:spcPct val="150000"/>
              </a:lnSpc>
            </a:pPr>
            <a:r>
              <a:rPr lang="en-US" altLang="zh-CN" sz="1400" b="1" dirty="0" smtClean="0">
                <a:solidFill>
                  <a:srgbClr val="C00000"/>
                </a:solidFill>
                <a:latin typeface="微软雅黑" panose="020B0503020204020204" pitchFamily="34" charset="-122"/>
                <a:ea typeface="微软雅黑" panose="020B0503020204020204" pitchFamily="34" charset="-122"/>
              </a:rPr>
              <a:t>《2013</a:t>
            </a:r>
            <a:r>
              <a:rPr lang="zh-CN" altLang="en-US" sz="1400" b="1" dirty="0" smtClean="0">
                <a:solidFill>
                  <a:srgbClr val="C00000"/>
                </a:solidFill>
                <a:latin typeface="微软雅黑" panose="020B0503020204020204" pitchFamily="34" charset="-122"/>
                <a:ea typeface="微软雅黑" panose="020B0503020204020204" pitchFamily="34" charset="-122"/>
              </a:rPr>
              <a:t>版新三甲医院评审标准</a:t>
            </a:r>
            <a:r>
              <a:rPr lang="en-US" altLang="zh-CN" sz="1400" b="1" dirty="0" smtClean="0">
                <a:solidFill>
                  <a:srgbClr val="C00000"/>
                </a:solidFill>
                <a:latin typeface="微软雅黑" panose="020B0503020204020204" pitchFamily="34" charset="-122"/>
                <a:ea typeface="微软雅黑" panose="020B0503020204020204" pitchFamily="34" charset="-122"/>
              </a:rPr>
              <a:t>》</a:t>
            </a:r>
            <a:r>
              <a:rPr lang="zh-CN" altLang="en-US" sz="1400" b="1" dirty="0" smtClean="0">
                <a:solidFill>
                  <a:srgbClr val="C00000"/>
                </a:solidFill>
                <a:latin typeface="微软雅黑" panose="020B0503020204020204" pitchFamily="34" charset="-122"/>
                <a:ea typeface="微软雅黑" panose="020B0503020204020204" pitchFamily="34" charset="-122"/>
              </a:rPr>
              <a:t>引入第三方病患满意度</a:t>
            </a:r>
            <a:r>
              <a:rPr lang="zh-CN" altLang="en-US" sz="1400" b="1" dirty="0">
                <a:solidFill>
                  <a:srgbClr val="C00000"/>
                </a:solidFill>
                <a:latin typeface="微软雅黑" panose="020B0503020204020204" pitchFamily="34" charset="-122"/>
                <a:ea typeface="微软雅黑" panose="020B0503020204020204" pitchFamily="34" charset="-122"/>
              </a:rPr>
              <a:t>评价机制</a:t>
            </a:r>
            <a:r>
              <a:rPr lang="zh-CN" altLang="en-US" sz="1400" b="1" dirty="0" smtClean="0">
                <a:solidFill>
                  <a:srgbClr val="C00000"/>
                </a:solidFill>
                <a:latin typeface="微软雅黑" panose="020B0503020204020204" pitchFamily="34" charset="-122"/>
                <a:ea typeface="微软雅黑" panose="020B0503020204020204" pitchFamily="34" charset="-122"/>
              </a:rPr>
              <a:t>，为医院</a:t>
            </a:r>
            <a:r>
              <a:rPr lang="zh-CN" altLang="en-US" sz="1400" b="1" dirty="0">
                <a:solidFill>
                  <a:srgbClr val="C00000"/>
                </a:solidFill>
                <a:latin typeface="微软雅黑" panose="020B0503020204020204" pitchFamily="34" charset="-122"/>
                <a:ea typeface="微软雅黑" panose="020B0503020204020204" pitchFamily="34" charset="-122"/>
              </a:rPr>
              <a:t>改进服务质量提供更加全面、客观、公正的信息</a:t>
            </a:r>
            <a:r>
              <a:rPr lang="zh-CN" altLang="en-US" sz="1400" b="1" dirty="0" smtClean="0">
                <a:solidFill>
                  <a:srgbClr val="C00000"/>
                </a:solidFill>
                <a:latin typeface="微软雅黑" panose="020B0503020204020204" pitchFamily="34" charset="-122"/>
                <a:ea typeface="微软雅黑" panose="020B0503020204020204" pitchFamily="34" charset="-122"/>
              </a:rPr>
              <a:t>。</a:t>
            </a:r>
            <a:endParaRPr lang="zh-CN" altLang="en-US" sz="1400" b="1" dirty="0">
              <a:solidFill>
                <a:srgbClr val="C00000"/>
              </a:solidFill>
              <a:latin typeface="微软雅黑" panose="020B0503020204020204" pitchFamily="34" charset="-122"/>
              <a:ea typeface="微软雅黑" panose="020B0503020204020204" pitchFamily="34" charset="-122"/>
            </a:endParaRPr>
          </a:p>
        </p:txBody>
      </p:sp>
      <p:grpSp>
        <p:nvGrpSpPr>
          <p:cNvPr id="8" name="组合 7"/>
          <p:cNvGrpSpPr/>
          <p:nvPr/>
        </p:nvGrpSpPr>
        <p:grpSpPr>
          <a:xfrm>
            <a:off x="4788207" y="2276005"/>
            <a:ext cx="2660273" cy="2517676"/>
            <a:chOff x="4475057" y="1872595"/>
            <a:chExt cx="2660273" cy="2517676"/>
          </a:xfrm>
        </p:grpSpPr>
        <p:grpSp>
          <p:nvGrpSpPr>
            <p:cNvPr id="9" name="组合 8"/>
            <p:cNvGrpSpPr/>
            <p:nvPr/>
          </p:nvGrpSpPr>
          <p:grpSpPr>
            <a:xfrm>
              <a:off x="4475057" y="2009235"/>
              <a:ext cx="1174907" cy="983807"/>
              <a:chOff x="4620411" y="1906073"/>
              <a:chExt cx="1174907" cy="983807"/>
            </a:xfrm>
          </p:grpSpPr>
          <p:grpSp>
            <p:nvGrpSpPr>
              <p:cNvPr id="28" name="组合 27"/>
              <p:cNvGrpSpPr/>
              <p:nvPr/>
            </p:nvGrpSpPr>
            <p:grpSpPr>
              <a:xfrm>
                <a:off x="4620411" y="1906073"/>
                <a:ext cx="1174907" cy="983807"/>
                <a:chOff x="3134320" y="1951383"/>
                <a:chExt cx="980480" cy="821004"/>
              </a:xfrm>
            </p:grpSpPr>
            <p:sp>
              <p:nvSpPr>
                <p:cNvPr id="30" name="流程图: 终止 29"/>
                <p:cNvSpPr/>
                <p:nvPr/>
              </p:nvSpPr>
              <p:spPr>
                <a:xfrm rot="21568626">
                  <a:off x="3210788" y="1951383"/>
                  <a:ext cx="902419" cy="343898"/>
                </a:xfrm>
                <a:prstGeom prst="flowChartTerminator">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31" name="流程图: 终止 30"/>
                <p:cNvSpPr/>
                <p:nvPr/>
              </p:nvSpPr>
              <p:spPr>
                <a:xfrm rot="18939319">
                  <a:off x="3134320" y="2337691"/>
                  <a:ext cx="859974" cy="244956"/>
                </a:xfrm>
                <a:prstGeom prst="flowChartTerminator">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32" name="流程图: 终止 31"/>
                <p:cNvSpPr/>
                <p:nvPr/>
              </p:nvSpPr>
              <p:spPr>
                <a:xfrm rot="5400000">
                  <a:off x="3530609" y="2188196"/>
                  <a:ext cx="819286" cy="349096"/>
                </a:xfrm>
                <a:prstGeom prst="flowChartTerminator">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grpSp>
          <p:sp>
            <p:nvSpPr>
              <p:cNvPr id="29" name="文本框 28"/>
              <p:cNvSpPr txBox="1"/>
              <p:nvPr/>
            </p:nvSpPr>
            <p:spPr>
              <a:xfrm>
                <a:off x="5309530" y="1976978"/>
                <a:ext cx="481164" cy="458908"/>
              </a:xfrm>
              <a:prstGeom prst="rect">
                <a:avLst/>
              </a:prstGeom>
              <a:noFill/>
            </p:spPr>
            <p:txBody>
              <a:bodyPr wrap="square" rtlCol="0">
                <a:spAutoFit/>
              </a:bodyPr>
              <a:lstStyle/>
              <a:p>
                <a:pPr>
                  <a:lnSpc>
                    <a:spcPct val="150000"/>
                  </a:lnSpc>
                </a:pPr>
                <a:r>
                  <a:rPr lang="en-US" altLang="zh-CN" b="1" dirty="0" smtClean="0">
                    <a:solidFill>
                      <a:schemeClr val="bg1"/>
                    </a:solidFill>
                    <a:latin typeface="微软雅黑" panose="020B0503020204020204" pitchFamily="34" charset="-122"/>
                    <a:ea typeface="微软雅黑" panose="020B0503020204020204" pitchFamily="34" charset="-122"/>
                  </a:rPr>
                  <a:t>01</a:t>
                </a:r>
                <a:endParaRPr lang="zh-CN" altLang="en-US" b="1" dirty="0">
                  <a:solidFill>
                    <a:schemeClr val="bg1"/>
                  </a:solidFill>
                  <a:latin typeface="微软雅黑" panose="020B0503020204020204" pitchFamily="34" charset="-122"/>
                  <a:ea typeface="微软雅黑" panose="020B0503020204020204" pitchFamily="34" charset="-122"/>
                </a:endParaRPr>
              </a:p>
            </p:txBody>
          </p:sp>
        </p:grpSp>
        <p:grpSp>
          <p:nvGrpSpPr>
            <p:cNvPr id="10" name="组合 9"/>
            <p:cNvGrpSpPr/>
            <p:nvPr/>
          </p:nvGrpSpPr>
          <p:grpSpPr>
            <a:xfrm>
              <a:off x="5960542" y="1872595"/>
              <a:ext cx="983807" cy="1174907"/>
              <a:chOff x="5867505" y="1810523"/>
              <a:chExt cx="983807" cy="1174907"/>
            </a:xfrm>
          </p:grpSpPr>
          <p:grpSp>
            <p:nvGrpSpPr>
              <p:cNvPr id="23" name="组合 22"/>
              <p:cNvGrpSpPr/>
              <p:nvPr/>
            </p:nvGrpSpPr>
            <p:grpSpPr>
              <a:xfrm rot="5400000">
                <a:off x="5771955" y="1906073"/>
                <a:ext cx="1174907" cy="983807"/>
                <a:chOff x="3134320" y="1951383"/>
                <a:chExt cx="980480" cy="821004"/>
              </a:xfrm>
            </p:grpSpPr>
            <p:sp>
              <p:nvSpPr>
                <p:cNvPr id="25" name="流程图: 终止 24"/>
                <p:cNvSpPr/>
                <p:nvPr/>
              </p:nvSpPr>
              <p:spPr>
                <a:xfrm rot="21568626">
                  <a:off x="3210788" y="1951383"/>
                  <a:ext cx="902419" cy="343898"/>
                </a:xfrm>
                <a:prstGeom prst="flowChartTerminator">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26" name="流程图: 终止 25"/>
                <p:cNvSpPr/>
                <p:nvPr/>
              </p:nvSpPr>
              <p:spPr>
                <a:xfrm rot="18939319">
                  <a:off x="3134320" y="2337691"/>
                  <a:ext cx="859974" cy="244956"/>
                </a:xfrm>
                <a:prstGeom prst="flowChartTerminator">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27" name="流程图: 终止 26"/>
                <p:cNvSpPr/>
                <p:nvPr/>
              </p:nvSpPr>
              <p:spPr>
                <a:xfrm rot="5400000">
                  <a:off x="3530609" y="2188196"/>
                  <a:ext cx="819286" cy="349096"/>
                </a:xfrm>
                <a:prstGeom prst="flowChartTerminator">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grpSp>
          <p:sp>
            <p:nvSpPr>
              <p:cNvPr id="24" name="文本框 23"/>
              <p:cNvSpPr txBox="1"/>
              <p:nvPr/>
            </p:nvSpPr>
            <p:spPr>
              <a:xfrm>
                <a:off x="6355685" y="2501049"/>
                <a:ext cx="481164" cy="458908"/>
              </a:xfrm>
              <a:prstGeom prst="rect">
                <a:avLst/>
              </a:prstGeom>
              <a:noFill/>
            </p:spPr>
            <p:txBody>
              <a:bodyPr wrap="square" rtlCol="0">
                <a:spAutoFit/>
              </a:bodyPr>
              <a:lstStyle/>
              <a:p>
                <a:pPr>
                  <a:lnSpc>
                    <a:spcPct val="150000"/>
                  </a:lnSpc>
                </a:pPr>
                <a:r>
                  <a:rPr lang="en-US" altLang="zh-CN" b="1" dirty="0" smtClean="0">
                    <a:solidFill>
                      <a:schemeClr val="bg1"/>
                    </a:solidFill>
                    <a:latin typeface="微软雅黑" panose="020B0503020204020204" pitchFamily="34" charset="-122"/>
                    <a:ea typeface="微软雅黑" panose="020B0503020204020204" pitchFamily="34" charset="-122"/>
                  </a:rPr>
                  <a:t>02</a:t>
                </a:r>
                <a:endParaRPr lang="zh-CN" altLang="en-US" b="1" dirty="0">
                  <a:solidFill>
                    <a:schemeClr val="bg1"/>
                  </a:solidFill>
                  <a:latin typeface="微软雅黑" panose="020B0503020204020204" pitchFamily="34" charset="-122"/>
                  <a:ea typeface="微软雅黑" panose="020B0503020204020204" pitchFamily="34" charset="-122"/>
                </a:endParaRPr>
              </a:p>
            </p:txBody>
          </p:sp>
        </p:grpSp>
        <p:grpSp>
          <p:nvGrpSpPr>
            <p:cNvPr id="11" name="组合 10"/>
            <p:cNvGrpSpPr/>
            <p:nvPr/>
          </p:nvGrpSpPr>
          <p:grpSpPr>
            <a:xfrm>
              <a:off x="5960423" y="3239202"/>
              <a:ext cx="1174907" cy="983807"/>
              <a:chOff x="5771955" y="3070767"/>
              <a:chExt cx="1174907" cy="983807"/>
            </a:xfrm>
          </p:grpSpPr>
          <p:grpSp>
            <p:nvGrpSpPr>
              <p:cNvPr id="18" name="组合 17"/>
              <p:cNvGrpSpPr/>
              <p:nvPr/>
            </p:nvGrpSpPr>
            <p:grpSpPr>
              <a:xfrm rot="10800000">
                <a:off x="5771955" y="3070767"/>
                <a:ext cx="1174907" cy="983807"/>
                <a:chOff x="3134320" y="1951383"/>
                <a:chExt cx="980480" cy="821004"/>
              </a:xfrm>
            </p:grpSpPr>
            <p:sp>
              <p:nvSpPr>
                <p:cNvPr id="20" name="流程图: 终止 19"/>
                <p:cNvSpPr/>
                <p:nvPr/>
              </p:nvSpPr>
              <p:spPr>
                <a:xfrm rot="21568626">
                  <a:off x="3210788" y="1951383"/>
                  <a:ext cx="902419" cy="343898"/>
                </a:xfrm>
                <a:prstGeom prst="flowChartTerminator">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21" name="流程图: 终止 20"/>
                <p:cNvSpPr/>
                <p:nvPr/>
              </p:nvSpPr>
              <p:spPr>
                <a:xfrm rot="18939319">
                  <a:off x="3134320" y="2337691"/>
                  <a:ext cx="859974" cy="244956"/>
                </a:xfrm>
                <a:prstGeom prst="flowChartTerminator">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22" name="流程图: 终止 21"/>
                <p:cNvSpPr/>
                <p:nvPr/>
              </p:nvSpPr>
              <p:spPr>
                <a:xfrm rot="5400000">
                  <a:off x="3530609" y="2188196"/>
                  <a:ext cx="819286" cy="349096"/>
                </a:xfrm>
                <a:prstGeom prst="flowChartTerminator">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grpSp>
          <p:sp>
            <p:nvSpPr>
              <p:cNvPr id="19" name="文本框 18"/>
              <p:cNvSpPr txBox="1"/>
              <p:nvPr/>
            </p:nvSpPr>
            <p:spPr>
              <a:xfrm>
                <a:off x="5830670" y="3590613"/>
                <a:ext cx="481164" cy="458908"/>
              </a:xfrm>
              <a:prstGeom prst="rect">
                <a:avLst/>
              </a:prstGeom>
              <a:noFill/>
            </p:spPr>
            <p:txBody>
              <a:bodyPr wrap="square" rtlCol="0">
                <a:spAutoFit/>
              </a:bodyPr>
              <a:lstStyle/>
              <a:p>
                <a:pPr>
                  <a:lnSpc>
                    <a:spcPct val="150000"/>
                  </a:lnSpc>
                </a:pPr>
                <a:r>
                  <a:rPr lang="en-US" altLang="zh-CN" b="1" dirty="0" smtClean="0">
                    <a:solidFill>
                      <a:schemeClr val="bg1"/>
                    </a:solidFill>
                    <a:latin typeface="微软雅黑" panose="020B0503020204020204" pitchFamily="34" charset="-122"/>
                    <a:ea typeface="微软雅黑" panose="020B0503020204020204" pitchFamily="34" charset="-122"/>
                  </a:rPr>
                  <a:t>03</a:t>
                </a:r>
                <a:endParaRPr lang="zh-CN" altLang="en-US" b="1" dirty="0">
                  <a:solidFill>
                    <a:schemeClr val="bg1"/>
                  </a:solidFill>
                  <a:latin typeface="微软雅黑" panose="020B0503020204020204" pitchFamily="34" charset="-122"/>
                  <a:ea typeface="微软雅黑" panose="020B0503020204020204" pitchFamily="34" charset="-122"/>
                </a:endParaRPr>
              </a:p>
            </p:txBody>
          </p:sp>
        </p:grpSp>
        <p:grpSp>
          <p:nvGrpSpPr>
            <p:cNvPr id="12" name="组合 11"/>
            <p:cNvGrpSpPr/>
            <p:nvPr/>
          </p:nvGrpSpPr>
          <p:grpSpPr>
            <a:xfrm>
              <a:off x="4615467" y="3215364"/>
              <a:ext cx="983807" cy="1174907"/>
              <a:chOff x="4715910" y="2975217"/>
              <a:chExt cx="983807" cy="1174907"/>
            </a:xfrm>
          </p:grpSpPr>
          <p:grpSp>
            <p:nvGrpSpPr>
              <p:cNvPr id="13" name="组合 12"/>
              <p:cNvGrpSpPr/>
              <p:nvPr/>
            </p:nvGrpSpPr>
            <p:grpSpPr>
              <a:xfrm rot="16200000">
                <a:off x="4620360" y="3070767"/>
                <a:ext cx="1174907" cy="983807"/>
                <a:chOff x="3134320" y="1951383"/>
                <a:chExt cx="980480" cy="821004"/>
              </a:xfrm>
            </p:grpSpPr>
            <p:sp>
              <p:nvSpPr>
                <p:cNvPr id="15" name="流程图: 终止 14"/>
                <p:cNvSpPr/>
                <p:nvPr/>
              </p:nvSpPr>
              <p:spPr>
                <a:xfrm rot="21568626">
                  <a:off x="3210788" y="1951383"/>
                  <a:ext cx="902419" cy="343898"/>
                </a:xfrm>
                <a:prstGeom prst="flowChartTerminator">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16" name="流程图: 终止 15"/>
                <p:cNvSpPr/>
                <p:nvPr/>
              </p:nvSpPr>
              <p:spPr>
                <a:xfrm rot="18939319">
                  <a:off x="3134320" y="2337691"/>
                  <a:ext cx="859974" cy="244956"/>
                </a:xfrm>
                <a:prstGeom prst="flowChartTerminator">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17" name="流程图: 终止 16"/>
                <p:cNvSpPr/>
                <p:nvPr/>
              </p:nvSpPr>
              <p:spPr>
                <a:xfrm rot="5400000">
                  <a:off x="3530609" y="2188196"/>
                  <a:ext cx="819286" cy="349096"/>
                </a:xfrm>
                <a:prstGeom prst="flowChartTerminator">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grpSp>
          <p:sp>
            <p:nvSpPr>
              <p:cNvPr id="14" name="文本框 13"/>
              <p:cNvSpPr txBox="1"/>
              <p:nvPr/>
            </p:nvSpPr>
            <p:spPr>
              <a:xfrm>
                <a:off x="4764956" y="3013081"/>
                <a:ext cx="481164" cy="458908"/>
              </a:xfrm>
              <a:prstGeom prst="rect">
                <a:avLst/>
              </a:prstGeom>
              <a:noFill/>
            </p:spPr>
            <p:txBody>
              <a:bodyPr wrap="square" rtlCol="0">
                <a:spAutoFit/>
              </a:bodyPr>
              <a:lstStyle/>
              <a:p>
                <a:pPr>
                  <a:lnSpc>
                    <a:spcPct val="150000"/>
                  </a:lnSpc>
                </a:pPr>
                <a:r>
                  <a:rPr lang="en-US" altLang="zh-CN" b="1" dirty="0" smtClean="0">
                    <a:solidFill>
                      <a:schemeClr val="bg1"/>
                    </a:solidFill>
                    <a:latin typeface="微软雅黑" panose="020B0503020204020204" pitchFamily="34" charset="-122"/>
                    <a:ea typeface="微软雅黑" panose="020B0503020204020204" pitchFamily="34" charset="-122"/>
                  </a:rPr>
                  <a:t>04</a:t>
                </a:r>
                <a:endParaRPr lang="zh-CN" altLang="en-US" b="1" dirty="0">
                  <a:solidFill>
                    <a:schemeClr val="bg1"/>
                  </a:solidFill>
                  <a:latin typeface="微软雅黑" panose="020B0503020204020204" pitchFamily="34" charset="-122"/>
                  <a:ea typeface="微软雅黑" panose="020B0503020204020204" pitchFamily="34" charset="-122"/>
                </a:endParaRPr>
              </a:p>
            </p:txBody>
          </p:sp>
        </p:grpSp>
      </p:grpSp>
      <p:sp>
        <p:nvSpPr>
          <p:cNvPr id="33" name="矩形 32"/>
          <p:cNvSpPr/>
          <p:nvPr/>
        </p:nvSpPr>
        <p:spPr>
          <a:xfrm>
            <a:off x="1020779" y="2229466"/>
            <a:ext cx="3623026" cy="923330"/>
          </a:xfrm>
          <a:prstGeom prst="rect">
            <a:avLst/>
          </a:prstGeom>
        </p:spPr>
        <p:txBody>
          <a:bodyPr wrap="square">
            <a:spAutoFit/>
          </a:bodyPr>
          <a:lstStyle/>
          <a:p>
            <a:pPr>
              <a:lnSpc>
                <a:spcPct val="150000"/>
              </a:lnSpc>
            </a:pPr>
            <a:r>
              <a:rPr lang="zh-CN" altLang="en-US" sz="1200" dirty="0" smtClean="0">
                <a:latin typeface="微软雅黑" panose="020B0503020204020204" pitchFamily="34" charset="-122"/>
                <a:ea typeface="微软雅黑" panose="020B0503020204020204" pitchFamily="34" charset="-122"/>
              </a:rPr>
              <a:t>标准：医师</a:t>
            </a:r>
            <a:r>
              <a:rPr lang="zh-CN" altLang="en-US" sz="1200" dirty="0">
                <a:latin typeface="微软雅黑" panose="020B0503020204020204" pitchFamily="34" charset="-122"/>
                <a:ea typeface="微软雅黑" panose="020B0503020204020204" pitchFamily="34" charset="-122"/>
              </a:rPr>
              <a:t>人数不低于</a:t>
            </a:r>
            <a:r>
              <a:rPr lang="en-US" altLang="zh-CN" sz="1200" dirty="0" smtClean="0">
                <a:latin typeface="微软雅黑" panose="020B0503020204020204" pitchFamily="34" charset="-122"/>
                <a:ea typeface="微软雅黑" panose="020B0503020204020204" pitchFamily="34" charset="-122"/>
              </a:rPr>
              <a:t>0.2</a:t>
            </a:r>
            <a:r>
              <a:rPr lang="zh-CN" altLang="en-US" sz="1200" dirty="0">
                <a:latin typeface="微软雅黑" panose="020B0503020204020204" pitchFamily="34" charset="-122"/>
                <a:ea typeface="微软雅黑" panose="020B0503020204020204" pitchFamily="34" charset="-122"/>
              </a:rPr>
              <a:t>／</a:t>
            </a:r>
            <a:r>
              <a:rPr lang="zh-CN" altLang="en-US" sz="1200" dirty="0" smtClean="0">
                <a:latin typeface="微软雅黑" panose="020B0503020204020204" pitchFamily="34" charset="-122"/>
                <a:ea typeface="微软雅黑" panose="020B0503020204020204" pitchFamily="34" charset="-122"/>
              </a:rPr>
              <a:t>床</a:t>
            </a:r>
            <a:endParaRPr lang="en-US" altLang="zh-CN" sz="1200" dirty="0" smtClean="0">
              <a:latin typeface="微软雅黑" panose="020B0503020204020204" pitchFamily="34" charset="-122"/>
              <a:ea typeface="微软雅黑" panose="020B0503020204020204" pitchFamily="34" charset="-122"/>
            </a:endParaRPr>
          </a:p>
          <a:p>
            <a:pPr>
              <a:lnSpc>
                <a:spcPct val="150000"/>
              </a:lnSpc>
            </a:pPr>
            <a:r>
              <a:rPr lang="zh-CN" altLang="en-US" sz="1200" dirty="0" smtClean="0">
                <a:latin typeface="微软雅黑" panose="020B0503020204020204" pitchFamily="34" charset="-122"/>
                <a:ea typeface="微软雅黑" panose="020B0503020204020204" pitchFamily="34" charset="-122"/>
              </a:rPr>
              <a:t>现状：</a:t>
            </a:r>
            <a:r>
              <a:rPr lang="zh-CN" altLang="zh-CN" sz="1200" dirty="0" smtClean="0">
                <a:latin typeface="微软雅黑" panose="020B0503020204020204" pitchFamily="34" charset="-122"/>
                <a:ea typeface="微软雅黑" panose="020B0503020204020204" pitchFamily="34" charset="-122"/>
              </a:rPr>
              <a:t>医师</a:t>
            </a:r>
            <a:r>
              <a:rPr lang="en-US" altLang="zh-CN" sz="1200" dirty="0">
                <a:latin typeface="微软雅黑" panose="020B0503020204020204" pitchFamily="34" charset="-122"/>
                <a:ea typeface="微软雅黑" panose="020B0503020204020204" pitchFamily="34" charset="-122"/>
              </a:rPr>
              <a:t>22</a:t>
            </a:r>
            <a:r>
              <a:rPr lang="zh-CN" altLang="zh-CN" sz="1200" dirty="0" smtClean="0">
                <a:latin typeface="微软雅黑" panose="020B0503020204020204" pitchFamily="34" charset="-122"/>
                <a:ea typeface="微软雅黑" panose="020B0503020204020204" pitchFamily="34" charset="-122"/>
              </a:rPr>
              <a:t>人</a:t>
            </a:r>
            <a:endParaRPr lang="en-US" altLang="zh-CN" sz="1200" dirty="0">
              <a:latin typeface="微软雅黑" panose="020B0503020204020204" pitchFamily="34" charset="-122"/>
              <a:ea typeface="微软雅黑" panose="020B0503020204020204" pitchFamily="34" charset="-122"/>
            </a:endParaRPr>
          </a:p>
          <a:p>
            <a:pPr>
              <a:lnSpc>
                <a:spcPct val="150000"/>
              </a:lnSpc>
            </a:pPr>
            <a:r>
              <a:rPr lang="zh-CN" altLang="en-US" sz="1200" dirty="0" smtClean="0">
                <a:latin typeface="微软雅黑" panose="020B0503020204020204" pitchFamily="34" charset="-122"/>
                <a:ea typeface="微软雅黑" panose="020B0503020204020204" pitchFamily="34" charset="-122"/>
              </a:rPr>
              <a:t>比例：</a:t>
            </a:r>
            <a:r>
              <a:rPr lang="zh-CN" altLang="zh-CN" sz="1200" dirty="0" smtClean="0">
                <a:latin typeface="微软雅黑" panose="020B0503020204020204" pitchFamily="34" charset="-122"/>
                <a:ea typeface="微软雅黑" panose="020B0503020204020204" pitchFamily="34" charset="-122"/>
              </a:rPr>
              <a:t>医师</a:t>
            </a:r>
            <a:r>
              <a:rPr lang="zh-CN" altLang="zh-CN" sz="1200" dirty="0">
                <a:latin typeface="微软雅黑" panose="020B0503020204020204" pitchFamily="34" charset="-122"/>
                <a:ea typeface="微软雅黑" panose="020B0503020204020204" pitchFamily="34" charset="-122"/>
              </a:rPr>
              <a:t>人数与床位比为</a:t>
            </a:r>
            <a:r>
              <a:rPr lang="en-US" altLang="zh-CN" sz="1200" dirty="0">
                <a:latin typeface="微软雅黑" panose="020B0503020204020204" pitchFamily="34" charset="-122"/>
                <a:ea typeface="微软雅黑" panose="020B0503020204020204" pitchFamily="34" charset="-122"/>
              </a:rPr>
              <a:t>0.144</a:t>
            </a:r>
          </a:p>
        </p:txBody>
      </p:sp>
      <p:sp>
        <p:nvSpPr>
          <p:cNvPr id="34" name="矩形 33"/>
          <p:cNvSpPr/>
          <p:nvPr/>
        </p:nvSpPr>
        <p:spPr>
          <a:xfrm>
            <a:off x="7640881" y="2229466"/>
            <a:ext cx="3632485" cy="1200329"/>
          </a:xfrm>
          <a:prstGeom prst="rect">
            <a:avLst/>
          </a:prstGeom>
        </p:spPr>
        <p:txBody>
          <a:bodyPr wrap="square">
            <a:spAutoFit/>
          </a:bodyPr>
          <a:lstStyle/>
          <a:p>
            <a:pPr>
              <a:lnSpc>
                <a:spcPct val="150000"/>
              </a:lnSpc>
            </a:pPr>
            <a:r>
              <a:rPr lang="zh-CN" altLang="en-US" sz="1200" dirty="0" smtClean="0">
                <a:latin typeface="微软雅黑" panose="020B0503020204020204" pitchFamily="34" charset="-122"/>
                <a:ea typeface="微软雅黑" panose="020B0503020204020204" pitchFamily="34" charset="-122"/>
              </a:rPr>
              <a:t>标准：硕士</a:t>
            </a:r>
            <a:r>
              <a:rPr lang="zh-CN" altLang="en-US" sz="1200" dirty="0">
                <a:latin typeface="微软雅黑" panose="020B0503020204020204" pitchFamily="34" charset="-122"/>
                <a:ea typeface="微软雅黑" panose="020B0503020204020204" pitchFamily="34" charset="-122"/>
              </a:rPr>
              <a:t>达</a:t>
            </a:r>
            <a:r>
              <a:rPr lang="en-US" altLang="zh-CN" sz="1200" dirty="0">
                <a:latin typeface="微软雅黑" panose="020B0503020204020204" pitchFamily="34" charset="-122"/>
                <a:ea typeface="微软雅黑" panose="020B0503020204020204" pitchFamily="34" charset="-122"/>
              </a:rPr>
              <a:t>30</a:t>
            </a:r>
            <a:r>
              <a:rPr lang="zh-CN" altLang="en-US" sz="1200" dirty="0">
                <a:latin typeface="微软雅黑" panose="020B0503020204020204" pitchFamily="34" charset="-122"/>
                <a:ea typeface="微软雅黑" panose="020B0503020204020204" pitchFamily="34" charset="-122"/>
              </a:rPr>
              <a:t>％，博士达</a:t>
            </a:r>
            <a:r>
              <a:rPr lang="en-US" altLang="zh-CN" sz="1200" dirty="0">
                <a:latin typeface="微软雅黑" panose="020B0503020204020204" pitchFamily="34" charset="-122"/>
                <a:ea typeface="微软雅黑" panose="020B0503020204020204" pitchFamily="34" charset="-122"/>
              </a:rPr>
              <a:t>10</a:t>
            </a:r>
            <a:r>
              <a:rPr lang="zh-CN" altLang="en-US" sz="1200" dirty="0" smtClean="0">
                <a:latin typeface="微软雅黑" panose="020B0503020204020204" pitchFamily="34" charset="-122"/>
                <a:ea typeface="微软雅黑" panose="020B0503020204020204" pitchFamily="34" charset="-122"/>
              </a:rPr>
              <a:t>％</a:t>
            </a:r>
            <a:endParaRPr lang="en-US" altLang="zh-CN" sz="1200" dirty="0" smtClean="0">
              <a:latin typeface="微软雅黑" panose="020B0503020204020204" pitchFamily="34" charset="-122"/>
              <a:ea typeface="微软雅黑" panose="020B0503020204020204" pitchFamily="34" charset="-122"/>
            </a:endParaRPr>
          </a:p>
          <a:p>
            <a:pPr>
              <a:lnSpc>
                <a:spcPct val="150000"/>
              </a:lnSpc>
            </a:pPr>
            <a:r>
              <a:rPr lang="zh-CN" altLang="en-US" sz="1200" dirty="0" smtClean="0">
                <a:latin typeface="微软雅黑" panose="020B0503020204020204" pitchFamily="34" charset="-122"/>
                <a:ea typeface="微软雅黑" panose="020B0503020204020204" pitchFamily="34" charset="-122"/>
              </a:rPr>
              <a:t>现状：</a:t>
            </a:r>
            <a:r>
              <a:rPr lang="zh-CN" altLang="zh-CN" sz="1200" dirty="0" smtClean="0">
                <a:latin typeface="微软雅黑" panose="020B0503020204020204" pitchFamily="34" charset="-122"/>
                <a:ea typeface="微软雅黑" panose="020B0503020204020204" pitchFamily="34" charset="-122"/>
              </a:rPr>
              <a:t>学士学位</a:t>
            </a:r>
            <a:r>
              <a:rPr lang="en-US" altLang="zh-CN" sz="1200" dirty="0" smtClean="0">
                <a:latin typeface="微软雅黑" panose="020B0503020204020204" pitchFamily="34" charset="-122"/>
                <a:ea typeface="微软雅黑" panose="020B0503020204020204" pitchFamily="34" charset="-122"/>
              </a:rPr>
              <a:t>16</a:t>
            </a:r>
            <a:r>
              <a:rPr lang="zh-CN" altLang="zh-CN" sz="1200" dirty="0" smtClean="0">
                <a:latin typeface="微软雅黑" panose="020B0503020204020204" pitchFamily="34" charset="-122"/>
                <a:ea typeface="微软雅黑" panose="020B0503020204020204" pitchFamily="34" charset="-122"/>
              </a:rPr>
              <a:t>人，硕士学位</a:t>
            </a:r>
            <a:r>
              <a:rPr lang="en-US" altLang="zh-CN" sz="1200" dirty="0" smtClean="0">
                <a:latin typeface="微软雅黑" panose="020B0503020204020204" pitchFamily="34" charset="-122"/>
                <a:ea typeface="微软雅黑" panose="020B0503020204020204" pitchFamily="34" charset="-122"/>
              </a:rPr>
              <a:t>6</a:t>
            </a:r>
            <a:r>
              <a:rPr lang="zh-CN" altLang="zh-CN" sz="1200" dirty="0" smtClean="0">
                <a:latin typeface="微软雅黑" panose="020B0503020204020204" pitchFamily="34" charset="-122"/>
                <a:ea typeface="微软雅黑" panose="020B0503020204020204" pitchFamily="34" charset="-122"/>
              </a:rPr>
              <a:t>人，博士学位无；</a:t>
            </a:r>
            <a:endParaRPr lang="en-US" altLang="zh-CN" sz="1200" dirty="0" smtClean="0">
              <a:latin typeface="微软雅黑" panose="020B0503020204020204" pitchFamily="34" charset="-122"/>
              <a:ea typeface="微软雅黑" panose="020B0503020204020204" pitchFamily="34" charset="-122"/>
            </a:endParaRPr>
          </a:p>
          <a:p>
            <a:pPr>
              <a:lnSpc>
                <a:spcPct val="150000"/>
              </a:lnSpc>
            </a:pPr>
            <a:r>
              <a:rPr lang="zh-CN" altLang="zh-CN" sz="1200" dirty="0" smtClean="0">
                <a:latin typeface="微软雅黑" panose="020B0503020204020204" pitchFamily="34" charset="-122"/>
                <a:ea typeface="微软雅黑" panose="020B0503020204020204" pitchFamily="34" charset="-122"/>
              </a:rPr>
              <a:t>比例：</a:t>
            </a:r>
            <a:r>
              <a:rPr lang="zh-CN" altLang="zh-CN" sz="1200" dirty="0">
                <a:latin typeface="微软雅黑" panose="020B0503020204020204" pitchFamily="34" charset="-122"/>
                <a:ea typeface="微软雅黑" panose="020B0503020204020204" pitchFamily="34" charset="-122"/>
              </a:rPr>
              <a:t>博士</a:t>
            </a:r>
            <a:r>
              <a:rPr lang="en-US" altLang="zh-CN" sz="1200" dirty="0">
                <a:latin typeface="微软雅黑" panose="020B0503020204020204" pitchFamily="34" charset="-122"/>
                <a:ea typeface="微软雅黑" panose="020B0503020204020204" pitchFamily="34" charset="-122"/>
              </a:rPr>
              <a:t>0%</a:t>
            </a:r>
            <a:r>
              <a:rPr lang="zh-CN" altLang="zh-CN" sz="1200" dirty="0">
                <a:latin typeface="微软雅黑" panose="020B0503020204020204" pitchFamily="34" charset="-122"/>
                <a:ea typeface="微软雅黑" panose="020B0503020204020204" pitchFamily="34" charset="-122"/>
              </a:rPr>
              <a:t>，硕士</a:t>
            </a:r>
            <a:r>
              <a:rPr lang="en-US" altLang="zh-CN" sz="1200" dirty="0">
                <a:latin typeface="微软雅黑" panose="020B0503020204020204" pitchFamily="34" charset="-122"/>
                <a:ea typeface="微软雅黑" panose="020B0503020204020204" pitchFamily="34" charset="-122"/>
              </a:rPr>
              <a:t>27.27%</a:t>
            </a:r>
            <a:r>
              <a:rPr lang="zh-CN" altLang="zh-CN" sz="1200" dirty="0">
                <a:latin typeface="微软雅黑" panose="020B0503020204020204" pitchFamily="34" charset="-122"/>
                <a:ea typeface="微软雅黑" panose="020B0503020204020204" pitchFamily="34" charset="-122"/>
              </a:rPr>
              <a:t>，学士</a:t>
            </a:r>
            <a:r>
              <a:rPr lang="en-US" altLang="zh-CN" sz="1200" dirty="0">
                <a:latin typeface="微软雅黑" panose="020B0503020204020204" pitchFamily="34" charset="-122"/>
                <a:ea typeface="微软雅黑" panose="020B0503020204020204" pitchFamily="34" charset="-122"/>
              </a:rPr>
              <a:t>72.72%</a:t>
            </a:r>
          </a:p>
        </p:txBody>
      </p:sp>
      <p:sp>
        <p:nvSpPr>
          <p:cNvPr id="35" name="矩形 34"/>
          <p:cNvSpPr/>
          <p:nvPr/>
        </p:nvSpPr>
        <p:spPr>
          <a:xfrm>
            <a:off x="1047566" y="4040869"/>
            <a:ext cx="3883110" cy="923330"/>
          </a:xfrm>
          <a:prstGeom prst="rect">
            <a:avLst/>
          </a:prstGeom>
        </p:spPr>
        <p:txBody>
          <a:bodyPr wrap="square">
            <a:spAutoFit/>
          </a:bodyPr>
          <a:lstStyle/>
          <a:p>
            <a:pPr>
              <a:lnSpc>
                <a:spcPct val="150000"/>
              </a:lnSpc>
            </a:pPr>
            <a:r>
              <a:rPr lang="zh-CN" altLang="en-US" sz="1200" dirty="0" smtClean="0">
                <a:latin typeface="微软雅黑" panose="020B0503020204020204" pitchFamily="34" charset="-122"/>
                <a:ea typeface="微软雅黑" panose="020B0503020204020204" pitchFamily="34" charset="-122"/>
              </a:rPr>
              <a:t>标准：高</a:t>
            </a:r>
            <a:r>
              <a:rPr lang="zh-CN" altLang="en-US" sz="1200" dirty="0">
                <a:latin typeface="微软雅黑" panose="020B0503020204020204" pitchFamily="34" charset="-122"/>
                <a:ea typeface="微软雅黑" panose="020B0503020204020204" pitchFamily="34" charset="-122"/>
              </a:rPr>
              <a:t>、中、初级人员占医师总数比例</a:t>
            </a:r>
            <a:r>
              <a:rPr lang="en-US" altLang="zh-CN" sz="1200" dirty="0">
                <a:latin typeface="微软雅黑" panose="020B0503020204020204" pitchFamily="34" charset="-122"/>
                <a:ea typeface="微软雅黑" panose="020B0503020204020204" pitchFamily="34" charset="-122"/>
              </a:rPr>
              <a:t>3</a:t>
            </a:r>
            <a:r>
              <a:rPr lang="zh-CN" altLang="en-US" sz="1200" dirty="0">
                <a:latin typeface="微软雅黑" panose="020B0503020204020204" pitchFamily="34" charset="-122"/>
                <a:ea typeface="微软雅黑" panose="020B0503020204020204" pitchFamily="34" charset="-122"/>
              </a:rPr>
              <a:t>：</a:t>
            </a:r>
            <a:r>
              <a:rPr lang="en-US" altLang="zh-CN" sz="1200" dirty="0">
                <a:latin typeface="微软雅黑" panose="020B0503020204020204" pitchFamily="34" charset="-122"/>
                <a:ea typeface="微软雅黑" panose="020B0503020204020204" pitchFamily="34" charset="-122"/>
              </a:rPr>
              <a:t>4</a:t>
            </a:r>
            <a:r>
              <a:rPr lang="zh-CN" altLang="en-US" sz="1200" dirty="0">
                <a:latin typeface="微软雅黑" panose="020B0503020204020204" pitchFamily="34" charset="-122"/>
                <a:ea typeface="微软雅黑" panose="020B0503020204020204" pitchFamily="34" charset="-122"/>
              </a:rPr>
              <a:t>：</a:t>
            </a:r>
            <a:r>
              <a:rPr lang="en-US" altLang="zh-CN" sz="1200" dirty="0">
                <a:latin typeface="微软雅黑" panose="020B0503020204020204" pitchFamily="34" charset="-122"/>
                <a:ea typeface="微软雅黑" panose="020B0503020204020204" pitchFamily="34" charset="-122"/>
              </a:rPr>
              <a:t>3</a:t>
            </a:r>
          </a:p>
          <a:p>
            <a:pPr>
              <a:lnSpc>
                <a:spcPct val="150000"/>
              </a:lnSpc>
            </a:pPr>
            <a:r>
              <a:rPr lang="zh-CN" altLang="en-US" sz="1200" dirty="0" smtClean="0">
                <a:latin typeface="微软雅黑" panose="020B0503020204020204" pitchFamily="34" charset="-122"/>
                <a:ea typeface="微软雅黑" panose="020B0503020204020204" pitchFamily="34" charset="-122"/>
              </a:rPr>
              <a:t>现状：</a:t>
            </a:r>
            <a:r>
              <a:rPr lang="zh-CN" altLang="zh-CN" sz="1200" dirty="0" smtClean="0">
                <a:latin typeface="微软雅黑" panose="020B0503020204020204" pitchFamily="34" charset="-122"/>
                <a:ea typeface="微软雅黑" panose="020B0503020204020204" pitchFamily="34" charset="-122"/>
              </a:rPr>
              <a:t>高级</a:t>
            </a:r>
            <a:r>
              <a:rPr lang="zh-CN" altLang="zh-CN" sz="1200" dirty="0">
                <a:latin typeface="微软雅黑" panose="020B0503020204020204" pitchFamily="34" charset="-122"/>
                <a:ea typeface="微软雅黑" panose="020B0503020204020204" pitchFamily="34" charset="-122"/>
              </a:rPr>
              <a:t>职称</a:t>
            </a:r>
            <a:r>
              <a:rPr lang="en-US" altLang="zh-CN" sz="1200" dirty="0">
                <a:latin typeface="微软雅黑" panose="020B0503020204020204" pitchFamily="34" charset="-122"/>
                <a:ea typeface="微软雅黑" panose="020B0503020204020204" pitchFamily="34" charset="-122"/>
              </a:rPr>
              <a:t>5</a:t>
            </a:r>
            <a:r>
              <a:rPr lang="zh-CN" altLang="zh-CN" sz="1200" dirty="0">
                <a:latin typeface="微软雅黑" panose="020B0503020204020204" pitchFamily="34" charset="-122"/>
                <a:ea typeface="微软雅黑" panose="020B0503020204020204" pitchFamily="34" charset="-122"/>
              </a:rPr>
              <a:t>人，中级职称</a:t>
            </a:r>
            <a:r>
              <a:rPr lang="en-US" altLang="zh-CN" sz="1200" dirty="0">
                <a:latin typeface="微软雅黑" panose="020B0503020204020204" pitchFamily="34" charset="-122"/>
                <a:ea typeface="微软雅黑" panose="020B0503020204020204" pitchFamily="34" charset="-122"/>
              </a:rPr>
              <a:t>6</a:t>
            </a:r>
            <a:r>
              <a:rPr lang="zh-CN" altLang="zh-CN" sz="1200" dirty="0">
                <a:latin typeface="微软雅黑" panose="020B0503020204020204" pitchFamily="34" charset="-122"/>
                <a:ea typeface="微软雅黑" panose="020B0503020204020204" pitchFamily="34" charset="-122"/>
              </a:rPr>
              <a:t>人，初级职称</a:t>
            </a:r>
            <a:r>
              <a:rPr lang="en-US" altLang="zh-CN" sz="1200" dirty="0">
                <a:latin typeface="微软雅黑" panose="020B0503020204020204" pitchFamily="34" charset="-122"/>
                <a:ea typeface="微软雅黑" panose="020B0503020204020204" pitchFamily="34" charset="-122"/>
              </a:rPr>
              <a:t>11</a:t>
            </a:r>
            <a:r>
              <a:rPr lang="zh-CN" altLang="zh-CN" sz="1200" dirty="0">
                <a:latin typeface="微软雅黑" panose="020B0503020204020204" pitchFamily="34" charset="-122"/>
                <a:ea typeface="微软雅黑" panose="020B0503020204020204" pitchFamily="34" charset="-122"/>
              </a:rPr>
              <a:t>人；</a:t>
            </a:r>
            <a:endParaRPr lang="en-US" altLang="zh-CN" sz="1200" dirty="0">
              <a:latin typeface="微软雅黑" panose="020B0503020204020204" pitchFamily="34" charset="-122"/>
              <a:ea typeface="微软雅黑" panose="020B0503020204020204" pitchFamily="34" charset="-122"/>
            </a:endParaRPr>
          </a:p>
          <a:p>
            <a:pPr>
              <a:lnSpc>
                <a:spcPct val="150000"/>
              </a:lnSpc>
            </a:pPr>
            <a:r>
              <a:rPr lang="zh-CN" altLang="en-US" sz="1200" dirty="0" smtClean="0">
                <a:latin typeface="微软雅黑" panose="020B0503020204020204" pitchFamily="34" charset="-122"/>
                <a:ea typeface="微软雅黑" panose="020B0503020204020204" pitchFamily="34" charset="-122"/>
              </a:rPr>
              <a:t>比例：</a:t>
            </a:r>
            <a:r>
              <a:rPr lang="zh-CN" altLang="zh-CN" sz="1200" dirty="0" smtClean="0">
                <a:latin typeface="微软雅黑" panose="020B0503020204020204" pitchFamily="34" charset="-122"/>
                <a:ea typeface="微软雅黑" panose="020B0503020204020204" pitchFamily="34" charset="-122"/>
              </a:rPr>
              <a:t>高中</a:t>
            </a:r>
            <a:r>
              <a:rPr lang="zh-CN" altLang="zh-CN" sz="1200" dirty="0">
                <a:latin typeface="微软雅黑" panose="020B0503020204020204" pitchFamily="34" charset="-122"/>
                <a:ea typeface="微软雅黑" panose="020B0503020204020204" pitchFamily="34" charset="-122"/>
              </a:rPr>
              <a:t>初级比例为：</a:t>
            </a:r>
            <a:r>
              <a:rPr lang="en-US" altLang="zh-CN" sz="1200" dirty="0">
                <a:latin typeface="微软雅黑" panose="020B0503020204020204" pitchFamily="34" charset="-122"/>
                <a:ea typeface="微软雅黑" panose="020B0503020204020204" pitchFamily="34" charset="-122"/>
              </a:rPr>
              <a:t>1</a:t>
            </a:r>
            <a:r>
              <a:rPr lang="zh-CN" altLang="zh-CN" sz="1200" dirty="0">
                <a:latin typeface="微软雅黑" panose="020B0503020204020204" pitchFamily="34" charset="-122"/>
                <a:ea typeface="微软雅黑" panose="020B0503020204020204" pitchFamily="34" charset="-122"/>
              </a:rPr>
              <a:t>：</a:t>
            </a:r>
            <a:r>
              <a:rPr lang="en-US" altLang="zh-CN" sz="1200" dirty="0">
                <a:latin typeface="微软雅黑" panose="020B0503020204020204" pitchFamily="34" charset="-122"/>
                <a:ea typeface="微软雅黑" panose="020B0503020204020204" pitchFamily="34" charset="-122"/>
              </a:rPr>
              <a:t>1</a:t>
            </a:r>
            <a:r>
              <a:rPr lang="zh-CN" altLang="zh-CN" sz="1200" dirty="0">
                <a:latin typeface="微软雅黑" panose="020B0503020204020204" pitchFamily="34" charset="-122"/>
                <a:ea typeface="微软雅黑" panose="020B0503020204020204" pitchFamily="34" charset="-122"/>
              </a:rPr>
              <a:t>：</a:t>
            </a:r>
            <a:r>
              <a:rPr lang="en-US" altLang="zh-CN" sz="1200" dirty="0">
                <a:latin typeface="微软雅黑" panose="020B0503020204020204" pitchFamily="34" charset="-122"/>
                <a:ea typeface="微软雅黑" panose="020B0503020204020204" pitchFamily="34" charset="-122"/>
              </a:rPr>
              <a:t>2</a:t>
            </a:r>
          </a:p>
        </p:txBody>
      </p:sp>
      <p:sp>
        <p:nvSpPr>
          <p:cNvPr id="36" name="矩形 35"/>
          <p:cNvSpPr/>
          <p:nvPr/>
        </p:nvSpPr>
        <p:spPr>
          <a:xfrm>
            <a:off x="7660228" y="4013975"/>
            <a:ext cx="3613138" cy="923330"/>
          </a:xfrm>
          <a:prstGeom prst="rect">
            <a:avLst/>
          </a:prstGeom>
        </p:spPr>
        <p:txBody>
          <a:bodyPr wrap="square">
            <a:spAutoFit/>
          </a:bodyPr>
          <a:lstStyle/>
          <a:p>
            <a:pPr>
              <a:lnSpc>
                <a:spcPct val="150000"/>
              </a:lnSpc>
            </a:pPr>
            <a:r>
              <a:rPr lang="zh-CN" altLang="en-US" sz="1200" dirty="0" smtClean="0">
                <a:latin typeface="微软雅黑" panose="020B0503020204020204" pitchFamily="34" charset="-122"/>
                <a:ea typeface="微软雅黑" panose="020B0503020204020204" pitchFamily="34" charset="-122"/>
              </a:rPr>
              <a:t>标准：护理</a:t>
            </a:r>
            <a:r>
              <a:rPr lang="zh-CN" altLang="en-US" sz="1200" dirty="0">
                <a:latin typeface="微软雅黑" panose="020B0503020204020204" pitchFamily="34" charset="-122"/>
                <a:ea typeface="微软雅黑" panose="020B0503020204020204" pitchFamily="34" charset="-122"/>
              </a:rPr>
              <a:t>人员与床位</a:t>
            </a:r>
            <a:r>
              <a:rPr lang="zh-CN" altLang="en-US" sz="1200" dirty="0" smtClean="0">
                <a:latin typeface="微软雅黑" panose="020B0503020204020204" pitchFamily="34" charset="-122"/>
                <a:ea typeface="微软雅黑" panose="020B0503020204020204" pitchFamily="34" charset="-122"/>
              </a:rPr>
              <a:t>比</a:t>
            </a:r>
            <a:r>
              <a:rPr lang="en-US" altLang="zh-CN" sz="1200" dirty="0" smtClean="0">
                <a:latin typeface="微软雅黑" panose="020B0503020204020204" pitchFamily="34" charset="-122"/>
                <a:ea typeface="微软雅黑" panose="020B0503020204020204" pitchFamily="34" charset="-122"/>
              </a:rPr>
              <a:t>：</a:t>
            </a:r>
            <a:r>
              <a:rPr lang="en-US" altLang="zh-CN" sz="1200" dirty="0">
                <a:latin typeface="微软雅黑" panose="020B0503020204020204" pitchFamily="34" charset="-122"/>
                <a:ea typeface="微软雅黑" panose="020B0503020204020204" pitchFamily="34" charset="-122"/>
              </a:rPr>
              <a:t>1.30～1：1.40</a:t>
            </a:r>
          </a:p>
          <a:p>
            <a:pPr>
              <a:lnSpc>
                <a:spcPct val="150000"/>
              </a:lnSpc>
            </a:pPr>
            <a:r>
              <a:rPr lang="zh-CN" altLang="en-US" sz="1200" dirty="0" smtClean="0">
                <a:latin typeface="微软雅黑" panose="020B0503020204020204" pitchFamily="34" charset="-122"/>
                <a:ea typeface="微软雅黑" panose="020B0503020204020204" pitchFamily="34" charset="-122"/>
              </a:rPr>
              <a:t>现状：</a:t>
            </a:r>
            <a:r>
              <a:rPr lang="zh-CN" altLang="zh-CN" sz="1200" dirty="0" smtClean="0">
                <a:latin typeface="微软雅黑" panose="020B0503020204020204" pitchFamily="34" charset="-122"/>
                <a:ea typeface="微软雅黑" panose="020B0503020204020204" pitchFamily="34" charset="-122"/>
              </a:rPr>
              <a:t>护理</a:t>
            </a:r>
            <a:r>
              <a:rPr lang="zh-CN" altLang="zh-CN" sz="1200" dirty="0">
                <a:latin typeface="微软雅黑" panose="020B0503020204020204" pitchFamily="34" charset="-122"/>
                <a:ea typeface="微软雅黑" panose="020B0503020204020204" pitchFamily="34" charset="-122"/>
              </a:rPr>
              <a:t>人数为</a:t>
            </a:r>
            <a:r>
              <a:rPr lang="en-US" altLang="zh-CN" sz="1200" dirty="0">
                <a:latin typeface="微软雅黑" panose="020B0503020204020204" pitchFamily="34" charset="-122"/>
                <a:ea typeface="微软雅黑" panose="020B0503020204020204" pitchFamily="34" charset="-122"/>
              </a:rPr>
              <a:t>49</a:t>
            </a:r>
            <a:r>
              <a:rPr lang="zh-CN" altLang="zh-CN" sz="1200" dirty="0" smtClean="0">
                <a:latin typeface="微软雅黑" panose="020B0503020204020204" pitchFamily="34" charset="-122"/>
                <a:ea typeface="微软雅黑" panose="020B0503020204020204" pitchFamily="34" charset="-122"/>
              </a:rPr>
              <a:t>人</a:t>
            </a:r>
            <a:endParaRPr lang="en-US" altLang="zh-CN" sz="1200" dirty="0" smtClean="0">
              <a:latin typeface="微软雅黑" panose="020B0503020204020204" pitchFamily="34" charset="-122"/>
              <a:ea typeface="微软雅黑" panose="020B0503020204020204" pitchFamily="34" charset="-122"/>
            </a:endParaRPr>
          </a:p>
          <a:p>
            <a:pPr>
              <a:lnSpc>
                <a:spcPct val="150000"/>
              </a:lnSpc>
            </a:pPr>
            <a:r>
              <a:rPr lang="zh-CN" altLang="en-US" sz="1200" dirty="0" smtClean="0">
                <a:latin typeface="微软雅黑" panose="020B0503020204020204" pitchFamily="34" charset="-122"/>
                <a:ea typeface="微软雅黑" panose="020B0503020204020204" pitchFamily="34" charset="-122"/>
              </a:rPr>
              <a:t>比例：</a:t>
            </a:r>
            <a:r>
              <a:rPr lang="zh-CN" altLang="zh-CN" sz="1200" dirty="0" smtClean="0">
                <a:latin typeface="微软雅黑" panose="020B0503020204020204" pitchFamily="34" charset="-122"/>
                <a:ea typeface="微软雅黑" panose="020B0503020204020204" pitchFamily="34" charset="-122"/>
              </a:rPr>
              <a:t>护理</a:t>
            </a:r>
            <a:r>
              <a:rPr lang="zh-CN" altLang="zh-CN" sz="1200" dirty="0">
                <a:latin typeface="微软雅黑" panose="020B0503020204020204" pitchFamily="34" charset="-122"/>
                <a:ea typeface="微软雅黑" panose="020B0503020204020204" pitchFamily="34" charset="-122"/>
              </a:rPr>
              <a:t>人员与床位比为</a:t>
            </a:r>
            <a:r>
              <a:rPr lang="en-US" altLang="zh-CN" sz="1200" dirty="0">
                <a:latin typeface="微软雅黑" panose="020B0503020204020204" pitchFamily="34" charset="-122"/>
                <a:ea typeface="微软雅黑" panose="020B0503020204020204" pitchFamily="34" charset="-122"/>
              </a:rPr>
              <a:t>0.34</a:t>
            </a:r>
            <a:r>
              <a:rPr lang="zh-CN" altLang="zh-CN" sz="1200" dirty="0">
                <a:latin typeface="微软雅黑" panose="020B0503020204020204" pitchFamily="34" charset="-122"/>
                <a:ea typeface="微软雅黑" panose="020B0503020204020204" pitchFamily="34" charset="-122"/>
              </a:rPr>
              <a:t>：</a:t>
            </a:r>
            <a:r>
              <a:rPr lang="en-US" altLang="zh-CN" sz="1200" dirty="0">
                <a:latin typeface="微软雅黑" panose="020B0503020204020204" pitchFamily="34" charset="-122"/>
                <a:ea typeface="微软雅黑" panose="020B0503020204020204" pitchFamily="34" charset="-122"/>
              </a:rPr>
              <a:t>1</a:t>
            </a:r>
          </a:p>
        </p:txBody>
      </p:sp>
      <p:sp>
        <p:nvSpPr>
          <p:cNvPr id="3" name="矩形 2"/>
          <p:cNvSpPr/>
          <p:nvPr/>
        </p:nvSpPr>
        <p:spPr>
          <a:xfrm>
            <a:off x="1733927" y="1578138"/>
            <a:ext cx="1957587" cy="461665"/>
          </a:xfrm>
          <a:prstGeom prst="rect">
            <a:avLst/>
          </a:prstGeom>
        </p:spPr>
        <p:txBody>
          <a:bodyPr wrap="none">
            <a:spAutoFit/>
          </a:bodyPr>
          <a:lstStyle/>
          <a:p>
            <a:pPr>
              <a:lnSpc>
                <a:spcPct val="150000"/>
              </a:lnSpc>
            </a:pPr>
            <a:r>
              <a:rPr lang="en-US" altLang="zh-CN" sz="1600" b="1" dirty="0" smtClean="0">
                <a:latin typeface="微软雅黑" panose="020B0503020204020204" pitchFamily="34" charset="-122"/>
                <a:ea typeface="微软雅黑" panose="020B0503020204020204" pitchFamily="34" charset="-122"/>
              </a:rPr>
              <a:t>20XX</a:t>
            </a:r>
            <a:r>
              <a:rPr lang="zh-CN" altLang="en-US" sz="1600" b="1" dirty="0" smtClean="0">
                <a:latin typeface="微软雅黑" panose="020B0503020204020204" pitchFamily="34" charset="-122"/>
                <a:ea typeface="微软雅黑" panose="020B0503020204020204" pitchFamily="34" charset="-122"/>
              </a:rPr>
              <a:t>年</a:t>
            </a:r>
            <a:r>
              <a:rPr lang="zh-CN" altLang="en-US" sz="1600" b="1" dirty="0">
                <a:latin typeface="微软雅黑" panose="020B0503020204020204" pitchFamily="34" charset="-122"/>
                <a:ea typeface="微软雅黑" panose="020B0503020204020204" pitchFamily="34" charset="-122"/>
              </a:rPr>
              <a:t>三甲达成率</a:t>
            </a:r>
            <a:endParaRPr lang="en-US" altLang="zh-CN" sz="1600" b="1" dirty="0">
              <a:latin typeface="微软雅黑" panose="020B0503020204020204" pitchFamily="34" charset="-122"/>
              <a:ea typeface="微软雅黑" panose="020B0503020204020204" pitchFamily="34" charset="-122"/>
            </a:endParaRPr>
          </a:p>
        </p:txBody>
      </p:sp>
      <p:sp>
        <p:nvSpPr>
          <p:cNvPr id="38" name="矩形 37"/>
          <p:cNvSpPr/>
          <p:nvPr/>
        </p:nvSpPr>
        <p:spPr>
          <a:xfrm>
            <a:off x="10033536" y="616370"/>
            <a:ext cx="1459054" cy="458908"/>
          </a:xfrm>
          <a:prstGeom prst="rect">
            <a:avLst/>
          </a:prstGeom>
        </p:spPr>
        <p:txBody>
          <a:bodyPr wrap="none">
            <a:spAutoFit/>
          </a:bodyPr>
          <a:lstStyle/>
          <a:p>
            <a:pPr>
              <a:lnSpc>
                <a:spcPct val="150000"/>
              </a:lnSpc>
            </a:pPr>
            <a:r>
              <a:rPr lang="en-US" altLang="zh-CN" b="1" dirty="0" smtClean="0">
                <a:latin typeface="微软雅黑" panose="020B0503020204020204" pitchFamily="34" charset="-122"/>
                <a:ea typeface="微软雅黑" panose="020B0503020204020204" pitchFamily="34" charset="-122"/>
              </a:rPr>
              <a:t>2.1</a:t>
            </a:r>
            <a:r>
              <a:rPr lang="zh-CN" altLang="en-US" b="1" dirty="0" smtClean="0">
                <a:latin typeface="微软雅黑" panose="020B0503020204020204" pitchFamily="34" charset="-122"/>
                <a:ea typeface="微软雅黑" panose="020B0503020204020204" pitchFamily="34" charset="-122"/>
              </a:rPr>
              <a:t>人力资源</a:t>
            </a:r>
            <a:endParaRPr lang="zh-CN" altLang="en-US" sz="1600" b="1" dirty="0">
              <a:latin typeface="微软雅黑" panose="020B0503020204020204" pitchFamily="34" charset="-122"/>
              <a:ea typeface="微软雅黑" panose="020B0503020204020204" pitchFamily="34" charset="-122"/>
            </a:endParaRPr>
          </a:p>
        </p:txBody>
      </p:sp>
      <p:grpSp>
        <p:nvGrpSpPr>
          <p:cNvPr id="42" name="组合 41"/>
          <p:cNvGrpSpPr/>
          <p:nvPr/>
        </p:nvGrpSpPr>
        <p:grpSpPr>
          <a:xfrm>
            <a:off x="536649" y="249523"/>
            <a:ext cx="1232203" cy="1028988"/>
            <a:chOff x="458097" y="883701"/>
            <a:chExt cx="1712258" cy="1429872"/>
          </a:xfrm>
        </p:grpSpPr>
        <p:sp>
          <p:nvSpPr>
            <p:cNvPr id="43" name="矩形 3"/>
            <p:cNvSpPr/>
            <p:nvPr/>
          </p:nvSpPr>
          <p:spPr>
            <a:xfrm>
              <a:off x="521745" y="883701"/>
              <a:ext cx="1648610" cy="1429872"/>
            </a:xfrm>
            <a:custGeom>
              <a:avLst/>
              <a:gdLst>
                <a:gd name="connsiteX0" fmla="*/ 0 w 1358153"/>
                <a:gd name="connsiteY0" fmla="*/ 0 h 833718"/>
                <a:gd name="connsiteX1" fmla="*/ 1358153 w 1358153"/>
                <a:gd name="connsiteY1" fmla="*/ 0 h 833718"/>
                <a:gd name="connsiteX2" fmla="*/ 1358153 w 1358153"/>
                <a:gd name="connsiteY2" fmla="*/ 833718 h 833718"/>
                <a:gd name="connsiteX3" fmla="*/ 0 w 1358153"/>
                <a:gd name="connsiteY3" fmla="*/ 833718 h 833718"/>
                <a:gd name="connsiteX4" fmla="*/ 0 w 1358153"/>
                <a:gd name="connsiteY4" fmla="*/ 0 h 833718"/>
                <a:gd name="connsiteX0" fmla="*/ 0 w 1371600"/>
                <a:gd name="connsiteY0" fmla="*/ 161365 h 995083"/>
                <a:gd name="connsiteX1" fmla="*/ 1371600 w 1371600"/>
                <a:gd name="connsiteY1" fmla="*/ 0 h 995083"/>
                <a:gd name="connsiteX2" fmla="*/ 1358153 w 1371600"/>
                <a:gd name="connsiteY2" fmla="*/ 995083 h 995083"/>
                <a:gd name="connsiteX3" fmla="*/ 0 w 1371600"/>
                <a:gd name="connsiteY3" fmla="*/ 995083 h 995083"/>
                <a:gd name="connsiteX4" fmla="*/ 0 w 1371600"/>
                <a:gd name="connsiteY4" fmla="*/ 161365 h 995083"/>
                <a:gd name="connsiteX0" fmla="*/ 0 w 1371600"/>
                <a:gd name="connsiteY0" fmla="*/ 161365 h 995083"/>
                <a:gd name="connsiteX1" fmla="*/ 1371600 w 1371600"/>
                <a:gd name="connsiteY1" fmla="*/ 0 h 995083"/>
                <a:gd name="connsiteX2" fmla="*/ 1358153 w 1371600"/>
                <a:gd name="connsiteY2" fmla="*/ 995083 h 995083"/>
                <a:gd name="connsiteX3" fmla="*/ 107576 w 1371600"/>
                <a:gd name="connsiteY3" fmla="*/ 900954 h 995083"/>
                <a:gd name="connsiteX4" fmla="*/ 0 w 1371600"/>
                <a:gd name="connsiteY4" fmla="*/ 161365 h 995083"/>
                <a:gd name="connsiteX0" fmla="*/ 0 w 1465730"/>
                <a:gd name="connsiteY0" fmla="*/ 26894 h 995083"/>
                <a:gd name="connsiteX1" fmla="*/ 1465730 w 1465730"/>
                <a:gd name="connsiteY1" fmla="*/ 0 h 995083"/>
                <a:gd name="connsiteX2" fmla="*/ 1452283 w 1465730"/>
                <a:gd name="connsiteY2" fmla="*/ 995083 h 995083"/>
                <a:gd name="connsiteX3" fmla="*/ 201706 w 1465730"/>
                <a:gd name="connsiteY3" fmla="*/ 900954 h 995083"/>
                <a:gd name="connsiteX4" fmla="*/ 0 w 1465730"/>
                <a:gd name="connsiteY4" fmla="*/ 26894 h 995083"/>
                <a:gd name="connsiteX0" fmla="*/ 0 w 1479177"/>
                <a:gd name="connsiteY0" fmla="*/ 26894 h 1304366"/>
                <a:gd name="connsiteX1" fmla="*/ 1465730 w 1479177"/>
                <a:gd name="connsiteY1" fmla="*/ 0 h 1304366"/>
                <a:gd name="connsiteX2" fmla="*/ 1479177 w 1479177"/>
                <a:gd name="connsiteY2" fmla="*/ 1304366 h 1304366"/>
                <a:gd name="connsiteX3" fmla="*/ 201706 w 1479177"/>
                <a:gd name="connsiteY3" fmla="*/ 900954 h 1304366"/>
                <a:gd name="connsiteX4" fmla="*/ 0 w 1479177"/>
                <a:gd name="connsiteY4" fmla="*/ 26894 h 1304366"/>
                <a:gd name="connsiteX0" fmla="*/ 118334 w 1597511"/>
                <a:gd name="connsiteY0" fmla="*/ 26894 h 1304366"/>
                <a:gd name="connsiteX1" fmla="*/ 1584064 w 1597511"/>
                <a:gd name="connsiteY1" fmla="*/ 0 h 1304366"/>
                <a:gd name="connsiteX2" fmla="*/ 1597511 w 1597511"/>
                <a:gd name="connsiteY2" fmla="*/ 1304366 h 1304366"/>
                <a:gd name="connsiteX3" fmla="*/ 0 w 1597511"/>
                <a:gd name="connsiteY3" fmla="*/ 1038114 h 1304366"/>
                <a:gd name="connsiteX4" fmla="*/ 118334 w 1597511"/>
                <a:gd name="connsiteY4" fmla="*/ 26894 h 1304366"/>
                <a:gd name="connsiteX0" fmla="*/ 118334 w 1673711"/>
                <a:gd name="connsiteY0" fmla="*/ 26894 h 1151966"/>
                <a:gd name="connsiteX1" fmla="*/ 1584064 w 1673711"/>
                <a:gd name="connsiteY1" fmla="*/ 0 h 1151966"/>
                <a:gd name="connsiteX2" fmla="*/ 1673711 w 1673711"/>
                <a:gd name="connsiteY2" fmla="*/ 1151966 h 1151966"/>
                <a:gd name="connsiteX3" fmla="*/ 0 w 1673711"/>
                <a:gd name="connsiteY3" fmla="*/ 1038114 h 1151966"/>
                <a:gd name="connsiteX4" fmla="*/ 118334 w 1673711"/>
                <a:gd name="connsiteY4" fmla="*/ 26894 h 1151966"/>
                <a:gd name="connsiteX0" fmla="*/ 0 w 1723017"/>
                <a:gd name="connsiteY0" fmla="*/ 0 h 1307952"/>
                <a:gd name="connsiteX1" fmla="*/ 1633370 w 1723017"/>
                <a:gd name="connsiteY1" fmla="*/ 155986 h 1307952"/>
                <a:gd name="connsiteX2" fmla="*/ 1723017 w 1723017"/>
                <a:gd name="connsiteY2" fmla="*/ 1307952 h 1307952"/>
                <a:gd name="connsiteX3" fmla="*/ 49306 w 1723017"/>
                <a:gd name="connsiteY3" fmla="*/ 1194100 h 1307952"/>
                <a:gd name="connsiteX4" fmla="*/ 0 w 1723017"/>
                <a:gd name="connsiteY4" fmla="*/ 0 h 1307952"/>
                <a:gd name="connsiteX0" fmla="*/ 0 w 1633370"/>
                <a:gd name="connsiteY0" fmla="*/ 0 h 1429872"/>
                <a:gd name="connsiteX1" fmla="*/ 1633370 w 1633370"/>
                <a:gd name="connsiteY1" fmla="*/ 155986 h 1429872"/>
                <a:gd name="connsiteX2" fmla="*/ 1387737 w 1633370"/>
                <a:gd name="connsiteY2" fmla="*/ 1429872 h 1429872"/>
                <a:gd name="connsiteX3" fmla="*/ 49306 w 1633370"/>
                <a:gd name="connsiteY3" fmla="*/ 1194100 h 1429872"/>
                <a:gd name="connsiteX4" fmla="*/ 0 w 1633370"/>
                <a:gd name="connsiteY4" fmla="*/ 0 h 1429872"/>
                <a:gd name="connsiteX0" fmla="*/ 0 w 1633370"/>
                <a:gd name="connsiteY0" fmla="*/ 0 h 1429872"/>
                <a:gd name="connsiteX1" fmla="*/ 1633370 w 1633370"/>
                <a:gd name="connsiteY1" fmla="*/ 155986 h 1429872"/>
                <a:gd name="connsiteX2" fmla="*/ 1387737 w 1633370"/>
                <a:gd name="connsiteY2" fmla="*/ 1429872 h 1429872"/>
                <a:gd name="connsiteX3" fmla="*/ 186466 w 1633370"/>
                <a:gd name="connsiteY3" fmla="*/ 1392220 h 1429872"/>
                <a:gd name="connsiteX4" fmla="*/ 0 w 1633370"/>
                <a:gd name="connsiteY4" fmla="*/ 0 h 1429872"/>
                <a:gd name="connsiteX0" fmla="*/ 0 w 1648610"/>
                <a:gd name="connsiteY0" fmla="*/ 0 h 1429872"/>
                <a:gd name="connsiteX1" fmla="*/ 1648610 w 1648610"/>
                <a:gd name="connsiteY1" fmla="*/ 293146 h 1429872"/>
                <a:gd name="connsiteX2" fmla="*/ 1387737 w 1648610"/>
                <a:gd name="connsiteY2" fmla="*/ 1429872 h 1429872"/>
                <a:gd name="connsiteX3" fmla="*/ 186466 w 1648610"/>
                <a:gd name="connsiteY3" fmla="*/ 1392220 h 1429872"/>
                <a:gd name="connsiteX4" fmla="*/ 0 w 1648610"/>
                <a:gd name="connsiteY4" fmla="*/ 0 h 1429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8610" h="1429872">
                  <a:moveTo>
                    <a:pt x="0" y="0"/>
                  </a:moveTo>
                  <a:lnTo>
                    <a:pt x="1648610" y="293146"/>
                  </a:lnTo>
                  <a:lnTo>
                    <a:pt x="1387737" y="1429872"/>
                  </a:lnTo>
                  <a:lnTo>
                    <a:pt x="186466" y="1392220"/>
                  </a:lnTo>
                  <a:lnTo>
                    <a:pt x="0" y="0"/>
                  </a:lnTo>
                  <a:close/>
                </a:path>
              </a:pathLst>
            </a:custGeom>
            <a:solidFill>
              <a:schemeClr val="accent1">
                <a:lumMod val="50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矩形 4"/>
            <p:cNvSpPr/>
            <p:nvPr/>
          </p:nvSpPr>
          <p:spPr>
            <a:xfrm rot="21062862">
              <a:off x="458097" y="1099060"/>
              <a:ext cx="1590339" cy="1067697"/>
            </a:xfrm>
            <a:custGeom>
              <a:avLst/>
              <a:gdLst>
                <a:gd name="connsiteX0" fmla="*/ 0 w 1761565"/>
                <a:gd name="connsiteY0" fmla="*/ 0 h 1183341"/>
                <a:gd name="connsiteX1" fmla="*/ 1761565 w 1761565"/>
                <a:gd name="connsiteY1" fmla="*/ 0 h 1183341"/>
                <a:gd name="connsiteX2" fmla="*/ 1761565 w 1761565"/>
                <a:gd name="connsiteY2" fmla="*/ 1183341 h 1183341"/>
                <a:gd name="connsiteX3" fmla="*/ 0 w 1761565"/>
                <a:gd name="connsiteY3" fmla="*/ 1183341 h 1183341"/>
                <a:gd name="connsiteX4" fmla="*/ 0 w 1761565"/>
                <a:gd name="connsiteY4" fmla="*/ 0 h 1183341"/>
                <a:gd name="connsiteX0" fmla="*/ 201706 w 1761565"/>
                <a:gd name="connsiteY0" fmla="*/ 0 h 1479177"/>
                <a:gd name="connsiteX1" fmla="*/ 1761565 w 1761565"/>
                <a:gd name="connsiteY1" fmla="*/ 295836 h 1479177"/>
                <a:gd name="connsiteX2" fmla="*/ 1761565 w 1761565"/>
                <a:gd name="connsiteY2" fmla="*/ 1479177 h 1479177"/>
                <a:gd name="connsiteX3" fmla="*/ 0 w 1761565"/>
                <a:gd name="connsiteY3" fmla="*/ 1479177 h 1479177"/>
                <a:gd name="connsiteX4" fmla="*/ 201706 w 1761565"/>
                <a:gd name="connsiteY4" fmla="*/ 0 h 1479177"/>
                <a:gd name="connsiteX0" fmla="*/ 201706 w 1949824"/>
                <a:gd name="connsiteY0" fmla="*/ 0 h 1479177"/>
                <a:gd name="connsiteX1" fmla="*/ 1761565 w 1949824"/>
                <a:gd name="connsiteY1" fmla="*/ 295836 h 1479177"/>
                <a:gd name="connsiteX2" fmla="*/ 1949824 w 1949824"/>
                <a:gd name="connsiteY2" fmla="*/ 1129554 h 1479177"/>
                <a:gd name="connsiteX3" fmla="*/ 0 w 1949824"/>
                <a:gd name="connsiteY3" fmla="*/ 1479177 h 1479177"/>
                <a:gd name="connsiteX4" fmla="*/ 201706 w 1949824"/>
                <a:gd name="connsiteY4" fmla="*/ 0 h 1479177"/>
                <a:gd name="connsiteX0" fmla="*/ 64546 w 1949824"/>
                <a:gd name="connsiteY0" fmla="*/ 115644 h 1183341"/>
                <a:gd name="connsiteX1" fmla="*/ 1761565 w 1949824"/>
                <a:gd name="connsiteY1" fmla="*/ 0 h 1183341"/>
                <a:gd name="connsiteX2" fmla="*/ 1949824 w 1949824"/>
                <a:gd name="connsiteY2" fmla="*/ 833718 h 1183341"/>
                <a:gd name="connsiteX3" fmla="*/ 0 w 1949824"/>
                <a:gd name="connsiteY3" fmla="*/ 1183341 h 1183341"/>
                <a:gd name="connsiteX4" fmla="*/ 64546 w 1949824"/>
                <a:gd name="connsiteY4" fmla="*/ 115644 h 1183341"/>
                <a:gd name="connsiteX0" fmla="*/ 34066 w 1919344"/>
                <a:gd name="connsiteY0" fmla="*/ 115644 h 1000461"/>
                <a:gd name="connsiteX1" fmla="*/ 1731085 w 1919344"/>
                <a:gd name="connsiteY1" fmla="*/ 0 h 1000461"/>
                <a:gd name="connsiteX2" fmla="*/ 1919344 w 1919344"/>
                <a:gd name="connsiteY2" fmla="*/ 833718 h 1000461"/>
                <a:gd name="connsiteX3" fmla="*/ 0 w 1919344"/>
                <a:gd name="connsiteY3" fmla="*/ 1000461 h 1000461"/>
                <a:gd name="connsiteX4" fmla="*/ 34066 w 1919344"/>
                <a:gd name="connsiteY4" fmla="*/ 115644 h 1000461"/>
                <a:gd name="connsiteX0" fmla="*/ 34066 w 1827904"/>
                <a:gd name="connsiteY0" fmla="*/ 115644 h 1000461"/>
                <a:gd name="connsiteX1" fmla="*/ 1731085 w 1827904"/>
                <a:gd name="connsiteY1" fmla="*/ 0 h 1000461"/>
                <a:gd name="connsiteX2" fmla="*/ 1827904 w 1827904"/>
                <a:gd name="connsiteY2" fmla="*/ 955638 h 1000461"/>
                <a:gd name="connsiteX3" fmla="*/ 0 w 1827904"/>
                <a:gd name="connsiteY3" fmla="*/ 1000461 h 1000461"/>
                <a:gd name="connsiteX4" fmla="*/ 34066 w 1827904"/>
                <a:gd name="connsiteY4" fmla="*/ 115644 h 1000461"/>
                <a:gd name="connsiteX0" fmla="*/ 34066 w 1959685"/>
                <a:gd name="connsiteY0" fmla="*/ 115644 h 1000461"/>
                <a:gd name="connsiteX1" fmla="*/ 1959685 w 1959685"/>
                <a:gd name="connsiteY1" fmla="*/ 0 h 1000461"/>
                <a:gd name="connsiteX2" fmla="*/ 1827904 w 1959685"/>
                <a:gd name="connsiteY2" fmla="*/ 955638 h 1000461"/>
                <a:gd name="connsiteX3" fmla="*/ 0 w 1959685"/>
                <a:gd name="connsiteY3" fmla="*/ 1000461 h 1000461"/>
                <a:gd name="connsiteX4" fmla="*/ 34066 w 1959685"/>
                <a:gd name="connsiteY4" fmla="*/ 115644 h 1000461"/>
                <a:gd name="connsiteX0" fmla="*/ 0 w 1925619"/>
                <a:gd name="connsiteY0" fmla="*/ 115644 h 1183341"/>
                <a:gd name="connsiteX1" fmla="*/ 1925619 w 1925619"/>
                <a:gd name="connsiteY1" fmla="*/ 0 h 1183341"/>
                <a:gd name="connsiteX2" fmla="*/ 1793838 w 1925619"/>
                <a:gd name="connsiteY2" fmla="*/ 955638 h 1183341"/>
                <a:gd name="connsiteX3" fmla="*/ 285974 w 1925619"/>
                <a:gd name="connsiteY3" fmla="*/ 1183341 h 1183341"/>
                <a:gd name="connsiteX4" fmla="*/ 0 w 1925619"/>
                <a:gd name="connsiteY4" fmla="*/ 115644 h 1183341"/>
                <a:gd name="connsiteX0" fmla="*/ 0 w 1925619"/>
                <a:gd name="connsiteY0" fmla="*/ 115644 h 1183341"/>
                <a:gd name="connsiteX1" fmla="*/ 1925619 w 1925619"/>
                <a:gd name="connsiteY1" fmla="*/ 0 h 1183341"/>
                <a:gd name="connsiteX2" fmla="*/ 1397598 w 1925619"/>
                <a:gd name="connsiteY2" fmla="*/ 1153758 h 1183341"/>
                <a:gd name="connsiteX3" fmla="*/ 285974 w 1925619"/>
                <a:gd name="connsiteY3" fmla="*/ 1183341 h 1183341"/>
                <a:gd name="connsiteX4" fmla="*/ 0 w 1925619"/>
                <a:gd name="connsiteY4" fmla="*/ 115644 h 1183341"/>
                <a:gd name="connsiteX0" fmla="*/ 0 w 1590339"/>
                <a:gd name="connsiteY0" fmla="*/ 0 h 1067697"/>
                <a:gd name="connsiteX1" fmla="*/ 1590339 w 1590339"/>
                <a:gd name="connsiteY1" fmla="*/ 82476 h 1067697"/>
                <a:gd name="connsiteX2" fmla="*/ 1397598 w 1590339"/>
                <a:gd name="connsiteY2" fmla="*/ 1038114 h 1067697"/>
                <a:gd name="connsiteX3" fmla="*/ 285974 w 1590339"/>
                <a:gd name="connsiteY3" fmla="*/ 1067697 h 1067697"/>
                <a:gd name="connsiteX4" fmla="*/ 0 w 1590339"/>
                <a:gd name="connsiteY4" fmla="*/ 0 h 1067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0339" h="1067697">
                  <a:moveTo>
                    <a:pt x="0" y="0"/>
                  </a:moveTo>
                  <a:lnTo>
                    <a:pt x="1590339" y="82476"/>
                  </a:lnTo>
                  <a:lnTo>
                    <a:pt x="1397598" y="1038114"/>
                  </a:lnTo>
                  <a:lnTo>
                    <a:pt x="285974" y="1067697"/>
                  </a:lnTo>
                  <a:lnTo>
                    <a:pt x="0" y="0"/>
                  </a:lnTo>
                  <a:close/>
                </a:path>
              </a:pathLst>
            </a:custGeom>
            <a:solidFill>
              <a:schemeClr val="bg1">
                <a:lumMod val="8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文本框 44"/>
            <p:cNvSpPr txBox="1"/>
            <p:nvPr/>
          </p:nvSpPr>
          <p:spPr>
            <a:xfrm>
              <a:off x="910305" y="1340011"/>
              <a:ext cx="1048277" cy="812598"/>
            </a:xfrm>
            <a:prstGeom prst="rect">
              <a:avLst/>
            </a:prstGeom>
            <a:noFill/>
          </p:spPr>
          <p:txBody>
            <a:bodyPr wrap="square" rtlCol="0">
              <a:spAutoFit/>
            </a:bodyPr>
            <a:lstStyle/>
            <a:p>
              <a:r>
                <a:rPr lang="en-US" altLang="zh-CN" sz="3200" b="1" dirty="0" smtClean="0">
                  <a:solidFill>
                    <a:schemeClr val="accent1">
                      <a:lumMod val="50000"/>
                    </a:schemeClr>
                  </a:solidFill>
                  <a:latin typeface="微软雅黑" panose="020B0503020204020204" pitchFamily="34" charset="-122"/>
                  <a:ea typeface="微软雅黑" panose="020B0503020204020204" pitchFamily="34" charset="-122"/>
                </a:rPr>
                <a:t>02</a:t>
              </a:r>
              <a:endParaRPr lang="zh-CN" altLang="en-US" sz="3200" b="1" dirty="0">
                <a:solidFill>
                  <a:schemeClr val="accent1">
                    <a:lumMod val="50000"/>
                  </a:schemeClr>
                </a:solidFill>
                <a:latin typeface="微软雅黑" panose="020B0503020204020204" pitchFamily="34" charset="-122"/>
                <a:ea typeface="微软雅黑" panose="020B0503020204020204" pitchFamily="34" charset="-122"/>
              </a:endParaRPr>
            </a:p>
          </p:txBody>
        </p:sp>
      </p:grpSp>
      <p:sp>
        <p:nvSpPr>
          <p:cNvPr id="40" name="文本框 39"/>
          <p:cNvSpPr txBox="1"/>
          <p:nvPr/>
        </p:nvSpPr>
        <p:spPr>
          <a:xfrm>
            <a:off x="10515600" y="249523"/>
            <a:ext cx="1676400" cy="307777"/>
          </a:xfrm>
          <a:prstGeom prst="rect">
            <a:avLst/>
          </a:prstGeom>
          <a:noFill/>
        </p:spPr>
        <p:txBody>
          <a:bodyPr wrap="square" rtlCol="0">
            <a:spAutoFit/>
          </a:bodyPr>
          <a:lstStyle/>
          <a:p>
            <a:r>
              <a:rPr lang="zh-CN" altLang="en-US" sz="1400" b="1" dirty="0" smtClean="0">
                <a:latin typeface="微软雅黑" panose="020B0503020204020204" pitchFamily="34" charset="-122"/>
                <a:ea typeface="微软雅黑" panose="020B0503020204020204" pitchFamily="34" charset="-122"/>
              </a:rPr>
              <a:t>放置医院</a:t>
            </a:r>
            <a:r>
              <a:rPr lang="en-US" altLang="zh-CN" sz="1400" b="1" dirty="0" smtClean="0">
                <a:latin typeface="微软雅黑" panose="020B0503020204020204" pitchFamily="34" charset="-122"/>
                <a:ea typeface="微软雅黑" panose="020B0503020204020204" pitchFamily="34" charset="-122"/>
              </a:rPr>
              <a:t>LOGO</a:t>
            </a:r>
            <a:endParaRPr lang="zh-CN" altLang="en-US" sz="1400" b="1" dirty="0">
              <a:latin typeface="微软雅黑" panose="020B0503020204020204" pitchFamily="34" charset="-122"/>
              <a:ea typeface="微软雅黑" panose="020B0503020204020204" pitchFamily="34" charset="-122"/>
            </a:endParaRPr>
          </a:p>
        </p:txBody>
      </p:sp>
      <p:sp>
        <p:nvSpPr>
          <p:cNvPr id="46" name="矩形 45"/>
          <p:cNvSpPr/>
          <p:nvPr/>
        </p:nvSpPr>
        <p:spPr>
          <a:xfrm>
            <a:off x="1820283" y="547121"/>
            <a:ext cx="1467068" cy="553998"/>
          </a:xfrm>
          <a:prstGeom prst="rect">
            <a:avLst/>
          </a:prstGeom>
        </p:spPr>
        <p:txBody>
          <a:bodyPr wrap="none">
            <a:spAutoFit/>
          </a:bodyPr>
          <a:lstStyle/>
          <a:p>
            <a:pPr>
              <a:lnSpc>
                <a:spcPct val="150000"/>
              </a:lnSpc>
            </a:pPr>
            <a:r>
              <a:rPr lang="zh-CN" altLang="en-US" sz="2000" b="1" dirty="0" smtClean="0">
                <a:latin typeface="微软雅黑" panose="020B0503020204020204" pitchFamily="34" charset="-122"/>
                <a:ea typeface="微软雅黑" panose="020B0503020204020204" pitchFamily="34" charset="-122"/>
              </a:rPr>
              <a:t>人、财、物</a:t>
            </a:r>
            <a:endParaRPr lang="zh-CN" altLang="en-US" sz="20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4487282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rotWithShape="1">
          <a:blip r:embed="rId2" cstate="print">
            <a:extLst>
              <a:ext uri="{BEBA8EAE-BF5A-486C-A8C5-ECC9F3942E4B}">
                <a14:imgProps xmlns:a14="http://schemas.microsoft.com/office/drawing/2010/main">
                  <a14:imgLayer>
                    <a14:imgEffect>
                      <a14:backgroundRemoval t="1270" b="92969" l="1758" r="91211">
                        <a14:foregroundMark x1="78320" y1="47266" x2="78320" y2="47266"/>
                        <a14:foregroundMark x1="78320" y1="39258" x2="78320" y2="39258"/>
                        <a14:foregroundMark x1="75977" y1="46191" x2="75977" y2="46191"/>
                        <a14:foregroundMark x1="75488" y1="48535" x2="75488" y2="48535"/>
                        <a14:foregroundMark x1="78027" y1="44922" x2="78027" y2="44922"/>
                        <a14:foregroundMark x1="73926" y1="60156" x2="73926" y2="60156"/>
                        <a14:foregroundMark x1="73145" y1="76367" x2="73145" y2="76367"/>
                        <a14:foregroundMark x1="77246" y1="37988" x2="77246" y2="37988"/>
                        <a14:foregroundMark x1="13477" y1="75391" x2="13477" y2="75391"/>
                        <a14:foregroundMark x1="16309" y1="82910" x2="16309" y2="82910"/>
                        <a14:foregroundMark x1="13965" y1="79297" x2="13965" y2="79297"/>
                        <a14:foregroundMark x1="29004" y1="74609" x2="29004" y2="74609"/>
                        <a14:foregroundMark x1="19434" y1="57324" x2="19434" y2="57324"/>
                        <a14:foregroundMark x1="19727" y1="53418" x2="19727" y2="53418"/>
                        <a14:foregroundMark x1="18359" y1="60645" x2="18359" y2="60645"/>
                        <a14:foregroundMark x1="19727" y1="59863" x2="19727" y2="59863"/>
                        <a14:foregroundMark x1="79297" y1="74316" x2="79297" y2="74316"/>
                        <a14:foregroundMark x1="77246" y1="59375" x2="77246" y2="59375"/>
                        <a14:foregroundMark x1="79883" y1="64063" x2="79883" y2="64063"/>
                        <a14:foregroundMark x1="74121" y1="52930" x2="74121" y2="52930"/>
                        <a14:foregroundMark x1="73145" y1="57324" x2="73145" y2="57324"/>
                        <a14:foregroundMark x1="21777" y1="34082" x2="21777" y2="34082"/>
                        <a14:foregroundMark x1="26367" y1="37988" x2="26367" y2="37988"/>
                        <a14:foregroundMark x1="23535" y1="37402" x2="23535" y2="37402"/>
                        <a14:foregroundMark x1="20215" y1="35840" x2="20215" y2="35840"/>
                        <a14:foregroundMark x1="24609" y1="29688" x2="24609" y2="29688"/>
                        <a14:foregroundMark x1="31836" y1="15723" x2="31836" y2="15723"/>
                        <a14:foregroundMark x1="36230" y1="10059" x2="36230" y2="10059"/>
                        <a14:foregroundMark x1="33887" y1="14160" x2="33887" y2="14160"/>
                        <a14:foregroundMark x1="47559" y1="18359" x2="47559" y2="18359"/>
                        <a14:foregroundMark x1="45020" y1="23242" x2="45020" y2="23242"/>
                        <a14:foregroundMark x1="24805" y1="33301" x2="24805" y2="33301"/>
                        <a14:foregroundMark x1="78516" y1="62988" x2="78516" y2="62988"/>
                        <a14:foregroundMark x1="80371" y1="50879" x2="80371" y2="50879"/>
                        <a14:foregroundMark x1="81152" y1="45898" x2="81152" y2="45898"/>
                        <a14:foregroundMark x1="26172" y1="36133" x2="26172" y2="36133"/>
                      </a14:backgroundRemoval>
                    </a14:imgEffect>
                  </a14:imgLayer>
                </a14:imgProps>
              </a:ext>
              <a:ext uri="{28A0092B-C50C-407E-A947-70E740481C1C}">
                <a14:useLocalDpi xmlns:a14="http://schemas.microsoft.com/office/drawing/2010/main" val="0"/>
              </a:ext>
            </a:extLst>
          </a:blip>
          <a:srcRect b="6140"/>
          <a:stretch/>
        </p:blipFill>
        <p:spPr>
          <a:xfrm>
            <a:off x="7033689" y="2397614"/>
            <a:ext cx="4318183" cy="4053045"/>
          </a:xfrm>
          <a:prstGeom prst="rect">
            <a:avLst/>
          </a:prstGeom>
        </p:spPr>
      </p:pic>
      <p:grpSp>
        <p:nvGrpSpPr>
          <p:cNvPr id="2" name="组合 1"/>
          <p:cNvGrpSpPr/>
          <p:nvPr/>
        </p:nvGrpSpPr>
        <p:grpSpPr>
          <a:xfrm>
            <a:off x="2588895" y="2422366"/>
            <a:ext cx="766118" cy="766118"/>
            <a:chOff x="2400637" y="1871039"/>
            <a:chExt cx="766118" cy="766118"/>
          </a:xfrm>
        </p:grpSpPr>
        <p:sp>
          <p:nvSpPr>
            <p:cNvPr id="22" name="椭圆 21"/>
            <p:cNvSpPr/>
            <p:nvPr/>
          </p:nvSpPr>
          <p:spPr>
            <a:xfrm>
              <a:off x="2400637" y="1871039"/>
              <a:ext cx="766118" cy="766118"/>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21" name="椭圆 20"/>
            <p:cNvSpPr/>
            <p:nvPr/>
          </p:nvSpPr>
          <p:spPr>
            <a:xfrm>
              <a:off x="2497459" y="1966867"/>
              <a:ext cx="556055" cy="55605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31" name="矩形 30"/>
            <p:cNvSpPr/>
            <p:nvPr/>
          </p:nvSpPr>
          <p:spPr>
            <a:xfrm>
              <a:off x="2477968" y="2016796"/>
              <a:ext cx="595035" cy="418191"/>
            </a:xfrm>
            <a:prstGeom prst="rect">
              <a:avLst/>
            </a:prstGeom>
          </p:spPr>
          <p:txBody>
            <a:bodyPr wrap="none">
              <a:spAutoFit/>
            </a:bodyPr>
            <a:lstStyle/>
            <a:p>
              <a:pPr lvl="0">
                <a:lnSpc>
                  <a:spcPct val="150000"/>
                </a:lnSpc>
              </a:pPr>
              <a:r>
                <a:rPr lang="zh-CN" altLang="en-US" sz="1600" b="1" dirty="0">
                  <a:solidFill>
                    <a:schemeClr val="bg1"/>
                  </a:solidFill>
                  <a:latin typeface="微软雅黑" panose="020B0503020204020204" pitchFamily="34" charset="-122"/>
                  <a:ea typeface="微软雅黑" panose="020B0503020204020204" pitchFamily="34" charset="-122"/>
                </a:rPr>
                <a:t>一年</a:t>
              </a:r>
            </a:p>
          </p:txBody>
        </p:sp>
      </p:grpSp>
      <p:sp>
        <p:nvSpPr>
          <p:cNvPr id="34" name="椭圆 33"/>
          <p:cNvSpPr/>
          <p:nvPr/>
        </p:nvSpPr>
        <p:spPr>
          <a:xfrm>
            <a:off x="2892439" y="3366431"/>
            <a:ext cx="159026" cy="15902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35" name="椭圆 34"/>
          <p:cNvSpPr/>
          <p:nvPr/>
        </p:nvSpPr>
        <p:spPr>
          <a:xfrm>
            <a:off x="2884231" y="4646988"/>
            <a:ext cx="159026" cy="15902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grpSp>
        <p:nvGrpSpPr>
          <p:cNvPr id="3" name="组合 2"/>
          <p:cNvGrpSpPr/>
          <p:nvPr/>
        </p:nvGrpSpPr>
        <p:grpSpPr>
          <a:xfrm>
            <a:off x="2588895" y="3703404"/>
            <a:ext cx="766118" cy="766118"/>
            <a:chOff x="2400637" y="3152077"/>
            <a:chExt cx="766118" cy="766118"/>
          </a:xfrm>
        </p:grpSpPr>
        <p:sp>
          <p:nvSpPr>
            <p:cNvPr id="41" name="椭圆 40"/>
            <p:cNvSpPr/>
            <p:nvPr/>
          </p:nvSpPr>
          <p:spPr>
            <a:xfrm>
              <a:off x="2400637" y="3152077"/>
              <a:ext cx="766118" cy="766118"/>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42" name="椭圆 41"/>
            <p:cNvSpPr/>
            <p:nvPr/>
          </p:nvSpPr>
          <p:spPr>
            <a:xfrm>
              <a:off x="2497459" y="3247905"/>
              <a:ext cx="556055" cy="55605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43" name="矩形 42"/>
            <p:cNvSpPr/>
            <p:nvPr/>
          </p:nvSpPr>
          <p:spPr>
            <a:xfrm>
              <a:off x="2503810" y="3316836"/>
              <a:ext cx="595035" cy="418191"/>
            </a:xfrm>
            <a:prstGeom prst="rect">
              <a:avLst/>
            </a:prstGeom>
          </p:spPr>
          <p:txBody>
            <a:bodyPr wrap="none">
              <a:spAutoFit/>
            </a:bodyPr>
            <a:lstStyle/>
            <a:p>
              <a:pPr lvl="0">
                <a:lnSpc>
                  <a:spcPct val="150000"/>
                </a:lnSpc>
              </a:pPr>
              <a:r>
                <a:rPr lang="zh-CN" altLang="en-US" sz="1600" b="1" dirty="0">
                  <a:solidFill>
                    <a:schemeClr val="bg1"/>
                  </a:solidFill>
                  <a:latin typeface="微软雅黑" panose="020B0503020204020204" pitchFamily="34" charset="-122"/>
                  <a:ea typeface="微软雅黑" panose="020B0503020204020204" pitchFamily="34" charset="-122"/>
                </a:rPr>
                <a:t>二</a:t>
              </a:r>
              <a:r>
                <a:rPr lang="zh-CN" altLang="en-US" sz="1600" b="1" dirty="0" smtClean="0">
                  <a:solidFill>
                    <a:schemeClr val="bg1"/>
                  </a:solidFill>
                  <a:latin typeface="微软雅黑" panose="020B0503020204020204" pitchFamily="34" charset="-122"/>
                  <a:ea typeface="微软雅黑" panose="020B0503020204020204" pitchFamily="34" charset="-122"/>
                </a:rPr>
                <a:t>年</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grpSp>
      <p:grpSp>
        <p:nvGrpSpPr>
          <p:cNvPr id="4" name="组合 3"/>
          <p:cNvGrpSpPr/>
          <p:nvPr/>
        </p:nvGrpSpPr>
        <p:grpSpPr>
          <a:xfrm>
            <a:off x="2588895" y="4983480"/>
            <a:ext cx="766118" cy="766118"/>
            <a:chOff x="2400637" y="4432153"/>
            <a:chExt cx="766118" cy="766118"/>
          </a:xfrm>
        </p:grpSpPr>
        <p:sp>
          <p:nvSpPr>
            <p:cNvPr id="44" name="椭圆 43"/>
            <p:cNvSpPr/>
            <p:nvPr/>
          </p:nvSpPr>
          <p:spPr>
            <a:xfrm>
              <a:off x="2400637" y="4432153"/>
              <a:ext cx="766118" cy="766118"/>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45" name="椭圆 44"/>
            <p:cNvSpPr/>
            <p:nvPr/>
          </p:nvSpPr>
          <p:spPr>
            <a:xfrm>
              <a:off x="2497459" y="4527981"/>
              <a:ext cx="556055" cy="55605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46" name="矩形 45"/>
            <p:cNvSpPr/>
            <p:nvPr/>
          </p:nvSpPr>
          <p:spPr>
            <a:xfrm>
              <a:off x="2508033" y="4596912"/>
              <a:ext cx="595035" cy="418191"/>
            </a:xfrm>
            <a:prstGeom prst="rect">
              <a:avLst/>
            </a:prstGeom>
          </p:spPr>
          <p:txBody>
            <a:bodyPr wrap="none">
              <a:spAutoFit/>
            </a:bodyPr>
            <a:lstStyle/>
            <a:p>
              <a:pPr lvl="0">
                <a:lnSpc>
                  <a:spcPct val="150000"/>
                </a:lnSpc>
              </a:pPr>
              <a:r>
                <a:rPr lang="zh-CN" altLang="en-US" sz="1600" b="1" dirty="0">
                  <a:solidFill>
                    <a:schemeClr val="bg1"/>
                  </a:solidFill>
                  <a:latin typeface="微软雅黑" panose="020B0503020204020204" pitchFamily="34" charset="-122"/>
                  <a:ea typeface="微软雅黑" panose="020B0503020204020204" pitchFamily="34" charset="-122"/>
                </a:rPr>
                <a:t>三</a:t>
              </a:r>
              <a:r>
                <a:rPr lang="zh-CN" altLang="en-US" sz="1600" b="1" dirty="0" smtClean="0">
                  <a:solidFill>
                    <a:schemeClr val="bg1"/>
                  </a:solidFill>
                  <a:latin typeface="微软雅黑" panose="020B0503020204020204" pitchFamily="34" charset="-122"/>
                  <a:ea typeface="微软雅黑" panose="020B0503020204020204" pitchFamily="34" charset="-122"/>
                </a:rPr>
                <a:t>年</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grpSp>
      <p:sp>
        <p:nvSpPr>
          <p:cNvPr id="47" name="矩形 46"/>
          <p:cNvSpPr/>
          <p:nvPr/>
        </p:nvSpPr>
        <p:spPr>
          <a:xfrm>
            <a:off x="3355013" y="2620759"/>
            <a:ext cx="3100816" cy="458908"/>
          </a:xfrm>
          <a:prstGeom prst="rect">
            <a:avLst/>
          </a:prstGeom>
        </p:spPr>
        <p:txBody>
          <a:bodyPr wrap="square">
            <a:spAutoFit/>
          </a:bodyPr>
          <a:lstStyle/>
          <a:p>
            <a:pPr>
              <a:lnSpc>
                <a:spcPct val="150000"/>
              </a:lnSpc>
            </a:pPr>
            <a:r>
              <a:rPr lang="zh-CN" altLang="en-US" sz="1400" b="1" dirty="0" smtClean="0">
                <a:solidFill>
                  <a:srgbClr val="C00000"/>
                </a:solidFill>
                <a:latin typeface="微软雅黑" pitchFamily="34" charset="-122"/>
                <a:ea typeface="微软雅黑" pitchFamily="34" charset="-122"/>
              </a:rPr>
              <a:t>不合格：</a:t>
            </a:r>
            <a:r>
              <a:rPr lang="zh-CN" altLang="en-US" sz="1400" b="1" dirty="0" smtClean="0">
                <a:latin typeface="微软雅黑" pitchFamily="34" charset="-122"/>
                <a:ea typeface="微软雅黑" pitchFamily="34" charset="-122"/>
              </a:rPr>
              <a:t>达成</a:t>
            </a:r>
            <a:r>
              <a:rPr lang="zh-CN" altLang="en-US" sz="1400" b="1" dirty="0">
                <a:latin typeface="微软雅黑" pitchFamily="34" charset="-122"/>
                <a:ea typeface="微软雅黑" pitchFamily="34" charset="-122"/>
              </a:rPr>
              <a:t>率低于</a:t>
            </a:r>
            <a:r>
              <a:rPr lang="en-US" altLang="zh-CN" b="1" dirty="0">
                <a:solidFill>
                  <a:srgbClr val="C00000"/>
                </a:solidFill>
                <a:latin typeface="微软雅黑" pitchFamily="34" charset="-122"/>
                <a:ea typeface="微软雅黑" pitchFamily="34" charset="-122"/>
              </a:rPr>
              <a:t>30</a:t>
            </a:r>
            <a:r>
              <a:rPr lang="en-US" altLang="zh-CN" b="1" dirty="0" smtClean="0">
                <a:solidFill>
                  <a:srgbClr val="C00000"/>
                </a:solidFill>
                <a:latin typeface="微软雅黑" pitchFamily="34" charset="-122"/>
                <a:ea typeface="微软雅黑" pitchFamily="34" charset="-122"/>
              </a:rPr>
              <a:t>%</a:t>
            </a:r>
            <a:endParaRPr lang="zh-CN" altLang="en-US" b="1" dirty="0">
              <a:solidFill>
                <a:srgbClr val="C00000"/>
              </a:solidFill>
              <a:latin typeface="微软雅黑" pitchFamily="34" charset="-122"/>
              <a:ea typeface="微软雅黑" pitchFamily="34" charset="-122"/>
            </a:endParaRPr>
          </a:p>
        </p:txBody>
      </p:sp>
      <p:sp>
        <p:nvSpPr>
          <p:cNvPr id="48" name="矩形 47"/>
          <p:cNvSpPr/>
          <p:nvPr/>
        </p:nvSpPr>
        <p:spPr>
          <a:xfrm>
            <a:off x="3332434" y="3917241"/>
            <a:ext cx="2778369" cy="458908"/>
          </a:xfrm>
          <a:prstGeom prst="rect">
            <a:avLst/>
          </a:prstGeom>
        </p:spPr>
        <p:txBody>
          <a:bodyPr wrap="square">
            <a:spAutoFit/>
          </a:bodyPr>
          <a:lstStyle/>
          <a:p>
            <a:pPr>
              <a:lnSpc>
                <a:spcPct val="150000"/>
              </a:lnSpc>
            </a:pPr>
            <a:r>
              <a:rPr lang="zh-CN" altLang="en-US" sz="1400" b="1" dirty="0" smtClean="0">
                <a:solidFill>
                  <a:srgbClr val="C00000"/>
                </a:solidFill>
                <a:latin typeface="微软雅黑" pitchFamily="34" charset="-122"/>
                <a:ea typeface="微软雅黑" pitchFamily="34" charset="-122"/>
              </a:rPr>
              <a:t>不合格：</a:t>
            </a:r>
            <a:r>
              <a:rPr lang="zh-CN" altLang="en-US" sz="1400" b="1" dirty="0" smtClean="0">
                <a:latin typeface="微软雅黑" pitchFamily="34" charset="-122"/>
                <a:ea typeface="微软雅黑" pitchFamily="34" charset="-122"/>
              </a:rPr>
              <a:t>达成</a:t>
            </a:r>
            <a:r>
              <a:rPr lang="zh-CN" altLang="en-US" sz="1400" b="1" dirty="0">
                <a:latin typeface="微软雅黑" pitchFamily="34" charset="-122"/>
                <a:ea typeface="微软雅黑" pitchFamily="34" charset="-122"/>
              </a:rPr>
              <a:t>率低于</a:t>
            </a:r>
            <a:r>
              <a:rPr lang="en-US" altLang="zh-CN" b="1" dirty="0">
                <a:solidFill>
                  <a:srgbClr val="C00000"/>
                </a:solidFill>
                <a:latin typeface="微软雅黑" pitchFamily="34" charset="-122"/>
                <a:ea typeface="微软雅黑" pitchFamily="34" charset="-122"/>
              </a:rPr>
              <a:t>50</a:t>
            </a:r>
            <a:r>
              <a:rPr lang="en-US" altLang="zh-CN" b="1" dirty="0" smtClean="0">
                <a:solidFill>
                  <a:srgbClr val="C00000"/>
                </a:solidFill>
                <a:latin typeface="微软雅黑" pitchFamily="34" charset="-122"/>
                <a:ea typeface="微软雅黑" pitchFamily="34" charset="-122"/>
              </a:rPr>
              <a:t>%</a:t>
            </a:r>
            <a:endParaRPr lang="zh-CN" altLang="en-US" b="1" dirty="0">
              <a:solidFill>
                <a:srgbClr val="C00000"/>
              </a:solidFill>
              <a:latin typeface="微软雅黑" pitchFamily="34" charset="-122"/>
              <a:ea typeface="微软雅黑" pitchFamily="34" charset="-122"/>
            </a:endParaRPr>
          </a:p>
        </p:txBody>
      </p:sp>
      <p:sp>
        <p:nvSpPr>
          <p:cNvPr id="49" name="矩形 48"/>
          <p:cNvSpPr/>
          <p:nvPr/>
        </p:nvSpPr>
        <p:spPr>
          <a:xfrm>
            <a:off x="3332435" y="5181873"/>
            <a:ext cx="2778369" cy="458908"/>
          </a:xfrm>
          <a:prstGeom prst="rect">
            <a:avLst/>
          </a:prstGeom>
        </p:spPr>
        <p:txBody>
          <a:bodyPr wrap="square">
            <a:spAutoFit/>
          </a:bodyPr>
          <a:lstStyle/>
          <a:p>
            <a:pPr>
              <a:lnSpc>
                <a:spcPct val="150000"/>
              </a:lnSpc>
            </a:pPr>
            <a:r>
              <a:rPr lang="zh-CN" altLang="en-US" sz="1400" b="1" dirty="0" smtClean="0">
                <a:solidFill>
                  <a:srgbClr val="C00000"/>
                </a:solidFill>
                <a:latin typeface="微软雅黑" pitchFamily="34" charset="-122"/>
                <a:ea typeface="微软雅黑" pitchFamily="34" charset="-122"/>
              </a:rPr>
              <a:t>不合格：</a:t>
            </a:r>
            <a:r>
              <a:rPr lang="zh-CN" altLang="en-US" sz="1400" b="1" dirty="0" smtClean="0">
                <a:latin typeface="微软雅黑" pitchFamily="34" charset="-122"/>
                <a:ea typeface="微软雅黑" pitchFamily="34" charset="-122"/>
              </a:rPr>
              <a:t>达成</a:t>
            </a:r>
            <a:r>
              <a:rPr lang="zh-CN" altLang="en-US" sz="1400" b="1" dirty="0">
                <a:latin typeface="微软雅黑" pitchFamily="34" charset="-122"/>
                <a:ea typeface="微软雅黑" pitchFamily="34" charset="-122"/>
              </a:rPr>
              <a:t>率</a:t>
            </a:r>
            <a:r>
              <a:rPr lang="zh-CN" altLang="en-US" sz="1400" b="1" dirty="0" smtClean="0">
                <a:latin typeface="微软雅黑" pitchFamily="34" charset="-122"/>
                <a:ea typeface="微软雅黑" pitchFamily="34" charset="-122"/>
              </a:rPr>
              <a:t>低于</a:t>
            </a:r>
            <a:r>
              <a:rPr lang="en-US" altLang="zh-CN" b="1" dirty="0" smtClean="0">
                <a:solidFill>
                  <a:srgbClr val="C00000"/>
                </a:solidFill>
                <a:latin typeface="微软雅黑" pitchFamily="34" charset="-122"/>
                <a:ea typeface="微软雅黑" pitchFamily="34" charset="-122"/>
              </a:rPr>
              <a:t>60%</a:t>
            </a:r>
            <a:endParaRPr lang="zh-CN" altLang="en-US" b="1" dirty="0">
              <a:solidFill>
                <a:srgbClr val="C00000"/>
              </a:solidFill>
              <a:latin typeface="微软雅黑" pitchFamily="34" charset="-122"/>
              <a:ea typeface="微软雅黑" pitchFamily="34" charset="-122"/>
            </a:endParaRPr>
          </a:p>
        </p:txBody>
      </p:sp>
      <p:sp>
        <p:nvSpPr>
          <p:cNvPr id="6" name="矩形 5"/>
          <p:cNvSpPr/>
          <p:nvPr/>
        </p:nvSpPr>
        <p:spPr>
          <a:xfrm>
            <a:off x="1820283" y="1572086"/>
            <a:ext cx="2573140" cy="461665"/>
          </a:xfrm>
          <a:prstGeom prst="rect">
            <a:avLst/>
          </a:prstGeom>
        </p:spPr>
        <p:txBody>
          <a:bodyPr wrap="none">
            <a:spAutoFit/>
          </a:bodyPr>
          <a:lstStyle/>
          <a:p>
            <a:pPr>
              <a:lnSpc>
                <a:spcPct val="150000"/>
              </a:lnSpc>
            </a:pPr>
            <a:r>
              <a:rPr lang="en-US" altLang="zh-CN" sz="1600" b="1" dirty="0" smtClean="0">
                <a:latin typeface="微软雅黑" panose="020B0503020204020204" pitchFamily="34" charset="-122"/>
                <a:ea typeface="微软雅黑" panose="020B0503020204020204" pitchFamily="34" charset="-122"/>
              </a:rPr>
              <a:t>20XX</a:t>
            </a:r>
            <a:r>
              <a:rPr lang="zh-CN" altLang="en-US" sz="1600" b="1" dirty="0" smtClean="0">
                <a:latin typeface="微软雅黑" panose="020B0503020204020204" pitchFamily="34" charset="-122"/>
                <a:ea typeface="微软雅黑" panose="020B0503020204020204" pitchFamily="34" charset="-122"/>
              </a:rPr>
              <a:t>员工</a:t>
            </a:r>
            <a:r>
              <a:rPr lang="zh-CN" altLang="en-US" sz="1600" b="1" dirty="0">
                <a:latin typeface="微软雅黑" panose="020B0503020204020204" pitchFamily="34" charset="-122"/>
                <a:ea typeface="微软雅黑" panose="020B0503020204020204" pitchFamily="34" charset="-122"/>
              </a:rPr>
              <a:t>职业规划达成率</a:t>
            </a:r>
            <a:endParaRPr lang="en-US" altLang="zh-CN" sz="1600" b="1" dirty="0">
              <a:latin typeface="微软雅黑" panose="020B0503020204020204" pitchFamily="34" charset="-122"/>
              <a:ea typeface="微软雅黑" panose="020B0503020204020204" pitchFamily="34" charset="-122"/>
            </a:endParaRPr>
          </a:p>
        </p:txBody>
      </p:sp>
      <p:sp>
        <p:nvSpPr>
          <p:cNvPr id="28" name="矩形 27"/>
          <p:cNvSpPr/>
          <p:nvPr/>
        </p:nvSpPr>
        <p:spPr>
          <a:xfrm>
            <a:off x="10033536" y="616370"/>
            <a:ext cx="1459054" cy="458908"/>
          </a:xfrm>
          <a:prstGeom prst="rect">
            <a:avLst/>
          </a:prstGeom>
        </p:spPr>
        <p:txBody>
          <a:bodyPr wrap="none">
            <a:spAutoFit/>
          </a:bodyPr>
          <a:lstStyle/>
          <a:p>
            <a:pPr>
              <a:lnSpc>
                <a:spcPct val="150000"/>
              </a:lnSpc>
            </a:pPr>
            <a:r>
              <a:rPr lang="en-US" altLang="zh-CN" b="1" dirty="0" smtClean="0">
                <a:latin typeface="微软雅黑" panose="020B0503020204020204" pitchFamily="34" charset="-122"/>
                <a:ea typeface="微软雅黑" panose="020B0503020204020204" pitchFamily="34" charset="-122"/>
              </a:rPr>
              <a:t>2.1</a:t>
            </a:r>
            <a:r>
              <a:rPr lang="zh-CN" altLang="en-US" b="1" dirty="0" smtClean="0">
                <a:latin typeface="微软雅黑" panose="020B0503020204020204" pitchFamily="34" charset="-122"/>
                <a:ea typeface="微软雅黑" panose="020B0503020204020204" pitchFamily="34" charset="-122"/>
              </a:rPr>
              <a:t>人力资源</a:t>
            </a:r>
            <a:endParaRPr lang="zh-CN" altLang="en-US" sz="1600" b="1" dirty="0">
              <a:latin typeface="微软雅黑" panose="020B0503020204020204" pitchFamily="34" charset="-122"/>
              <a:ea typeface="微软雅黑" panose="020B0503020204020204" pitchFamily="34" charset="-122"/>
            </a:endParaRPr>
          </a:p>
        </p:txBody>
      </p:sp>
      <p:grpSp>
        <p:nvGrpSpPr>
          <p:cNvPr id="33" name="组合 32"/>
          <p:cNvGrpSpPr/>
          <p:nvPr/>
        </p:nvGrpSpPr>
        <p:grpSpPr>
          <a:xfrm>
            <a:off x="536649" y="249523"/>
            <a:ext cx="1232203" cy="1028988"/>
            <a:chOff x="458097" y="883701"/>
            <a:chExt cx="1712258" cy="1429872"/>
          </a:xfrm>
        </p:grpSpPr>
        <p:sp>
          <p:nvSpPr>
            <p:cNvPr id="36" name="矩形 3"/>
            <p:cNvSpPr/>
            <p:nvPr/>
          </p:nvSpPr>
          <p:spPr>
            <a:xfrm>
              <a:off x="521745" y="883701"/>
              <a:ext cx="1648610" cy="1429872"/>
            </a:xfrm>
            <a:custGeom>
              <a:avLst/>
              <a:gdLst>
                <a:gd name="connsiteX0" fmla="*/ 0 w 1358153"/>
                <a:gd name="connsiteY0" fmla="*/ 0 h 833718"/>
                <a:gd name="connsiteX1" fmla="*/ 1358153 w 1358153"/>
                <a:gd name="connsiteY1" fmla="*/ 0 h 833718"/>
                <a:gd name="connsiteX2" fmla="*/ 1358153 w 1358153"/>
                <a:gd name="connsiteY2" fmla="*/ 833718 h 833718"/>
                <a:gd name="connsiteX3" fmla="*/ 0 w 1358153"/>
                <a:gd name="connsiteY3" fmla="*/ 833718 h 833718"/>
                <a:gd name="connsiteX4" fmla="*/ 0 w 1358153"/>
                <a:gd name="connsiteY4" fmla="*/ 0 h 833718"/>
                <a:gd name="connsiteX0" fmla="*/ 0 w 1371600"/>
                <a:gd name="connsiteY0" fmla="*/ 161365 h 995083"/>
                <a:gd name="connsiteX1" fmla="*/ 1371600 w 1371600"/>
                <a:gd name="connsiteY1" fmla="*/ 0 h 995083"/>
                <a:gd name="connsiteX2" fmla="*/ 1358153 w 1371600"/>
                <a:gd name="connsiteY2" fmla="*/ 995083 h 995083"/>
                <a:gd name="connsiteX3" fmla="*/ 0 w 1371600"/>
                <a:gd name="connsiteY3" fmla="*/ 995083 h 995083"/>
                <a:gd name="connsiteX4" fmla="*/ 0 w 1371600"/>
                <a:gd name="connsiteY4" fmla="*/ 161365 h 995083"/>
                <a:gd name="connsiteX0" fmla="*/ 0 w 1371600"/>
                <a:gd name="connsiteY0" fmla="*/ 161365 h 995083"/>
                <a:gd name="connsiteX1" fmla="*/ 1371600 w 1371600"/>
                <a:gd name="connsiteY1" fmla="*/ 0 h 995083"/>
                <a:gd name="connsiteX2" fmla="*/ 1358153 w 1371600"/>
                <a:gd name="connsiteY2" fmla="*/ 995083 h 995083"/>
                <a:gd name="connsiteX3" fmla="*/ 107576 w 1371600"/>
                <a:gd name="connsiteY3" fmla="*/ 900954 h 995083"/>
                <a:gd name="connsiteX4" fmla="*/ 0 w 1371600"/>
                <a:gd name="connsiteY4" fmla="*/ 161365 h 995083"/>
                <a:gd name="connsiteX0" fmla="*/ 0 w 1465730"/>
                <a:gd name="connsiteY0" fmla="*/ 26894 h 995083"/>
                <a:gd name="connsiteX1" fmla="*/ 1465730 w 1465730"/>
                <a:gd name="connsiteY1" fmla="*/ 0 h 995083"/>
                <a:gd name="connsiteX2" fmla="*/ 1452283 w 1465730"/>
                <a:gd name="connsiteY2" fmla="*/ 995083 h 995083"/>
                <a:gd name="connsiteX3" fmla="*/ 201706 w 1465730"/>
                <a:gd name="connsiteY3" fmla="*/ 900954 h 995083"/>
                <a:gd name="connsiteX4" fmla="*/ 0 w 1465730"/>
                <a:gd name="connsiteY4" fmla="*/ 26894 h 995083"/>
                <a:gd name="connsiteX0" fmla="*/ 0 w 1479177"/>
                <a:gd name="connsiteY0" fmla="*/ 26894 h 1304366"/>
                <a:gd name="connsiteX1" fmla="*/ 1465730 w 1479177"/>
                <a:gd name="connsiteY1" fmla="*/ 0 h 1304366"/>
                <a:gd name="connsiteX2" fmla="*/ 1479177 w 1479177"/>
                <a:gd name="connsiteY2" fmla="*/ 1304366 h 1304366"/>
                <a:gd name="connsiteX3" fmla="*/ 201706 w 1479177"/>
                <a:gd name="connsiteY3" fmla="*/ 900954 h 1304366"/>
                <a:gd name="connsiteX4" fmla="*/ 0 w 1479177"/>
                <a:gd name="connsiteY4" fmla="*/ 26894 h 1304366"/>
                <a:gd name="connsiteX0" fmla="*/ 118334 w 1597511"/>
                <a:gd name="connsiteY0" fmla="*/ 26894 h 1304366"/>
                <a:gd name="connsiteX1" fmla="*/ 1584064 w 1597511"/>
                <a:gd name="connsiteY1" fmla="*/ 0 h 1304366"/>
                <a:gd name="connsiteX2" fmla="*/ 1597511 w 1597511"/>
                <a:gd name="connsiteY2" fmla="*/ 1304366 h 1304366"/>
                <a:gd name="connsiteX3" fmla="*/ 0 w 1597511"/>
                <a:gd name="connsiteY3" fmla="*/ 1038114 h 1304366"/>
                <a:gd name="connsiteX4" fmla="*/ 118334 w 1597511"/>
                <a:gd name="connsiteY4" fmla="*/ 26894 h 1304366"/>
                <a:gd name="connsiteX0" fmla="*/ 118334 w 1673711"/>
                <a:gd name="connsiteY0" fmla="*/ 26894 h 1151966"/>
                <a:gd name="connsiteX1" fmla="*/ 1584064 w 1673711"/>
                <a:gd name="connsiteY1" fmla="*/ 0 h 1151966"/>
                <a:gd name="connsiteX2" fmla="*/ 1673711 w 1673711"/>
                <a:gd name="connsiteY2" fmla="*/ 1151966 h 1151966"/>
                <a:gd name="connsiteX3" fmla="*/ 0 w 1673711"/>
                <a:gd name="connsiteY3" fmla="*/ 1038114 h 1151966"/>
                <a:gd name="connsiteX4" fmla="*/ 118334 w 1673711"/>
                <a:gd name="connsiteY4" fmla="*/ 26894 h 1151966"/>
                <a:gd name="connsiteX0" fmla="*/ 0 w 1723017"/>
                <a:gd name="connsiteY0" fmla="*/ 0 h 1307952"/>
                <a:gd name="connsiteX1" fmla="*/ 1633370 w 1723017"/>
                <a:gd name="connsiteY1" fmla="*/ 155986 h 1307952"/>
                <a:gd name="connsiteX2" fmla="*/ 1723017 w 1723017"/>
                <a:gd name="connsiteY2" fmla="*/ 1307952 h 1307952"/>
                <a:gd name="connsiteX3" fmla="*/ 49306 w 1723017"/>
                <a:gd name="connsiteY3" fmla="*/ 1194100 h 1307952"/>
                <a:gd name="connsiteX4" fmla="*/ 0 w 1723017"/>
                <a:gd name="connsiteY4" fmla="*/ 0 h 1307952"/>
                <a:gd name="connsiteX0" fmla="*/ 0 w 1633370"/>
                <a:gd name="connsiteY0" fmla="*/ 0 h 1429872"/>
                <a:gd name="connsiteX1" fmla="*/ 1633370 w 1633370"/>
                <a:gd name="connsiteY1" fmla="*/ 155986 h 1429872"/>
                <a:gd name="connsiteX2" fmla="*/ 1387737 w 1633370"/>
                <a:gd name="connsiteY2" fmla="*/ 1429872 h 1429872"/>
                <a:gd name="connsiteX3" fmla="*/ 49306 w 1633370"/>
                <a:gd name="connsiteY3" fmla="*/ 1194100 h 1429872"/>
                <a:gd name="connsiteX4" fmla="*/ 0 w 1633370"/>
                <a:gd name="connsiteY4" fmla="*/ 0 h 1429872"/>
                <a:gd name="connsiteX0" fmla="*/ 0 w 1633370"/>
                <a:gd name="connsiteY0" fmla="*/ 0 h 1429872"/>
                <a:gd name="connsiteX1" fmla="*/ 1633370 w 1633370"/>
                <a:gd name="connsiteY1" fmla="*/ 155986 h 1429872"/>
                <a:gd name="connsiteX2" fmla="*/ 1387737 w 1633370"/>
                <a:gd name="connsiteY2" fmla="*/ 1429872 h 1429872"/>
                <a:gd name="connsiteX3" fmla="*/ 186466 w 1633370"/>
                <a:gd name="connsiteY3" fmla="*/ 1392220 h 1429872"/>
                <a:gd name="connsiteX4" fmla="*/ 0 w 1633370"/>
                <a:gd name="connsiteY4" fmla="*/ 0 h 1429872"/>
                <a:gd name="connsiteX0" fmla="*/ 0 w 1648610"/>
                <a:gd name="connsiteY0" fmla="*/ 0 h 1429872"/>
                <a:gd name="connsiteX1" fmla="*/ 1648610 w 1648610"/>
                <a:gd name="connsiteY1" fmla="*/ 293146 h 1429872"/>
                <a:gd name="connsiteX2" fmla="*/ 1387737 w 1648610"/>
                <a:gd name="connsiteY2" fmla="*/ 1429872 h 1429872"/>
                <a:gd name="connsiteX3" fmla="*/ 186466 w 1648610"/>
                <a:gd name="connsiteY3" fmla="*/ 1392220 h 1429872"/>
                <a:gd name="connsiteX4" fmla="*/ 0 w 1648610"/>
                <a:gd name="connsiteY4" fmla="*/ 0 h 1429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8610" h="1429872">
                  <a:moveTo>
                    <a:pt x="0" y="0"/>
                  </a:moveTo>
                  <a:lnTo>
                    <a:pt x="1648610" y="293146"/>
                  </a:lnTo>
                  <a:lnTo>
                    <a:pt x="1387737" y="1429872"/>
                  </a:lnTo>
                  <a:lnTo>
                    <a:pt x="186466" y="1392220"/>
                  </a:lnTo>
                  <a:lnTo>
                    <a:pt x="0" y="0"/>
                  </a:lnTo>
                  <a:close/>
                </a:path>
              </a:pathLst>
            </a:custGeom>
            <a:solidFill>
              <a:schemeClr val="accent1">
                <a:lumMod val="50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4"/>
            <p:cNvSpPr/>
            <p:nvPr/>
          </p:nvSpPr>
          <p:spPr>
            <a:xfrm rot="21062862">
              <a:off x="458097" y="1099060"/>
              <a:ext cx="1590339" cy="1067697"/>
            </a:xfrm>
            <a:custGeom>
              <a:avLst/>
              <a:gdLst>
                <a:gd name="connsiteX0" fmla="*/ 0 w 1761565"/>
                <a:gd name="connsiteY0" fmla="*/ 0 h 1183341"/>
                <a:gd name="connsiteX1" fmla="*/ 1761565 w 1761565"/>
                <a:gd name="connsiteY1" fmla="*/ 0 h 1183341"/>
                <a:gd name="connsiteX2" fmla="*/ 1761565 w 1761565"/>
                <a:gd name="connsiteY2" fmla="*/ 1183341 h 1183341"/>
                <a:gd name="connsiteX3" fmla="*/ 0 w 1761565"/>
                <a:gd name="connsiteY3" fmla="*/ 1183341 h 1183341"/>
                <a:gd name="connsiteX4" fmla="*/ 0 w 1761565"/>
                <a:gd name="connsiteY4" fmla="*/ 0 h 1183341"/>
                <a:gd name="connsiteX0" fmla="*/ 201706 w 1761565"/>
                <a:gd name="connsiteY0" fmla="*/ 0 h 1479177"/>
                <a:gd name="connsiteX1" fmla="*/ 1761565 w 1761565"/>
                <a:gd name="connsiteY1" fmla="*/ 295836 h 1479177"/>
                <a:gd name="connsiteX2" fmla="*/ 1761565 w 1761565"/>
                <a:gd name="connsiteY2" fmla="*/ 1479177 h 1479177"/>
                <a:gd name="connsiteX3" fmla="*/ 0 w 1761565"/>
                <a:gd name="connsiteY3" fmla="*/ 1479177 h 1479177"/>
                <a:gd name="connsiteX4" fmla="*/ 201706 w 1761565"/>
                <a:gd name="connsiteY4" fmla="*/ 0 h 1479177"/>
                <a:gd name="connsiteX0" fmla="*/ 201706 w 1949824"/>
                <a:gd name="connsiteY0" fmla="*/ 0 h 1479177"/>
                <a:gd name="connsiteX1" fmla="*/ 1761565 w 1949824"/>
                <a:gd name="connsiteY1" fmla="*/ 295836 h 1479177"/>
                <a:gd name="connsiteX2" fmla="*/ 1949824 w 1949824"/>
                <a:gd name="connsiteY2" fmla="*/ 1129554 h 1479177"/>
                <a:gd name="connsiteX3" fmla="*/ 0 w 1949824"/>
                <a:gd name="connsiteY3" fmla="*/ 1479177 h 1479177"/>
                <a:gd name="connsiteX4" fmla="*/ 201706 w 1949824"/>
                <a:gd name="connsiteY4" fmla="*/ 0 h 1479177"/>
                <a:gd name="connsiteX0" fmla="*/ 64546 w 1949824"/>
                <a:gd name="connsiteY0" fmla="*/ 115644 h 1183341"/>
                <a:gd name="connsiteX1" fmla="*/ 1761565 w 1949824"/>
                <a:gd name="connsiteY1" fmla="*/ 0 h 1183341"/>
                <a:gd name="connsiteX2" fmla="*/ 1949824 w 1949824"/>
                <a:gd name="connsiteY2" fmla="*/ 833718 h 1183341"/>
                <a:gd name="connsiteX3" fmla="*/ 0 w 1949824"/>
                <a:gd name="connsiteY3" fmla="*/ 1183341 h 1183341"/>
                <a:gd name="connsiteX4" fmla="*/ 64546 w 1949824"/>
                <a:gd name="connsiteY4" fmla="*/ 115644 h 1183341"/>
                <a:gd name="connsiteX0" fmla="*/ 34066 w 1919344"/>
                <a:gd name="connsiteY0" fmla="*/ 115644 h 1000461"/>
                <a:gd name="connsiteX1" fmla="*/ 1731085 w 1919344"/>
                <a:gd name="connsiteY1" fmla="*/ 0 h 1000461"/>
                <a:gd name="connsiteX2" fmla="*/ 1919344 w 1919344"/>
                <a:gd name="connsiteY2" fmla="*/ 833718 h 1000461"/>
                <a:gd name="connsiteX3" fmla="*/ 0 w 1919344"/>
                <a:gd name="connsiteY3" fmla="*/ 1000461 h 1000461"/>
                <a:gd name="connsiteX4" fmla="*/ 34066 w 1919344"/>
                <a:gd name="connsiteY4" fmla="*/ 115644 h 1000461"/>
                <a:gd name="connsiteX0" fmla="*/ 34066 w 1827904"/>
                <a:gd name="connsiteY0" fmla="*/ 115644 h 1000461"/>
                <a:gd name="connsiteX1" fmla="*/ 1731085 w 1827904"/>
                <a:gd name="connsiteY1" fmla="*/ 0 h 1000461"/>
                <a:gd name="connsiteX2" fmla="*/ 1827904 w 1827904"/>
                <a:gd name="connsiteY2" fmla="*/ 955638 h 1000461"/>
                <a:gd name="connsiteX3" fmla="*/ 0 w 1827904"/>
                <a:gd name="connsiteY3" fmla="*/ 1000461 h 1000461"/>
                <a:gd name="connsiteX4" fmla="*/ 34066 w 1827904"/>
                <a:gd name="connsiteY4" fmla="*/ 115644 h 1000461"/>
                <a:gd name="connsiteX0" fmla="*/ 34066 w 1959685"/>
                <a:gd name="connsiteY0" fmla="*/ 115644 h 1000461"/>
                <a:gd name="connsiteX1" fmla="*/ 1959685 w 1959685"/>
                <a:gd name="connsiteY1" fmla="*/ 0 h 1000461"/>
                <a:gd name="connsiteX2" fmla="*/ 1827904 w 1959685"/>
                <a:gd name="connsiteY2" fmla="*/ 955638 h 1000461"/>
                <a:gd name="connsiteX3" fmla="*/ 0 w 1959685"/>
                <a:gd name="connsiteY3" fmla="*/ 1000461 h 1000461"/>
                <a:gd name="connsiteX4" fmla="*/ 34066 w 1959685"/>
                <a:gd name="connsiteY4" fmla="*/ 115644 h 1000461"/>
                <a:gd name="connsiteX0" fmla="*/ 0 w 1925619"/>
                <a:gd name="connsiteY0" fmla="*/ 115644 h 1183341"/>
                <a:gd name="connsiteX1" fmla="*/ 1925619 w 1925619"/>
                <a:gd name="connsiteY1" fmla="*/ 0 h 1183341"/>
                <a:gd name="connsiteX2" fmla="*/ 1793838 w 1925619"/>
                <a:gd name="connsiteY2" fmla="*/ 955638 h 1183341"/>
                <a:gd name="connsiteX3" fmla="*/ 285974 w 1925619"/>
                <a:gd name="connsiteY3" fmla="*/ 1183341 h 1183341"/>
                <a:gd name="connsiteX4" fmla="*/ 0 w 1925619"/>
                <a:gd name="connsiteY4" fmla="*/ 115644 h 1183341"/>
                <a:gd name="connsiteX0" fmla="*/ 0 w 1925619"/>
                <a:gd name="connsiteY0" fmla="*/ 115644 h 1183341"/>
                <a:gd name="connsiteX1" fmla="*/ 1925619 w 1925619"/>
                <a:gd name="connsiteY1" fmla="*/ 0 h 1183341"/>
                <a:gd name="connsiteX2" fmla="*/ 1397598 w 1925619"/>
                <a:gd name="connsiteY2" fmla="*/ 1153758 h 1183341"/>
                <a:gd name="connsiteX3" fmla="*/ 285974 w 1925619"/>
                <a:gd name="connsiteY3" fmla="*/ 1183341 h 1183341"/>
                <a:gd name="connsiteX4" fmla="*/ 0 w 1925619"/>
                <a:gd name="connsiteY4" fmla="*/ 115644 h 1183341"/>
                <a:gd name="connsiteX0" fmla="*/ 0 w 1590339"/>
                <a:gd name="connsiteY0" fmla="*/ 0 h 1067697"/>
                <a:gd name="connsiteX1" fmla="*/ 1590339 w 1590339"/>
                <a:gd name="connsiteY1" fmla="*/ 82476 h 1067697"/>
                <a:gd name="connsiteX2" fmla="*/ 1397598 w 1590339"/>
                <a:gd name="connsiteY2" fmla="*/ 1038114 h 1067697"/>
                <a:gd name="connsiteX3" fmla="*/ 285974 w 1590339"/>
                <a:gd name="connsiteY3" fmla="*/ 1067697 h 1067697"/>
                <a:gd name="connsiteX4" fmla="*/ 0 w 1590339"/>
                <a:gd name="connsiteY4" fmla="*/ 0 h 1067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0339" h="1067697">
                  <a:moveTo>
                    <a:pt x="0" y="0"/>
                  </a:moveTo>
                  <a:lnTo>
                    <a:pt x="1590339" y="82476"/>
                  </a:lnTo>
                  <a:lnTo>
                    <a:pt x="1397598" y="1038114"/>
                  </a:lnTo>
                  <a:lnTo>
                    <a:pt x="285974" y="1067697"/>
                  </a:lnTo>
                  <a:lnTo>
                    <a:pt x="0" y="0"/>
                  </a:lnTo>
                  <a:close/>
                </a:path>
              </a:pathLst>
            </a:custGeom>
            <a:solidFill>
              <a:schemeClr val="bg1">
                <a:lumMod val="8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文本框 37"/>
            <p:cNvSpPr txBox="1"/>
            <p:nvPr/>
          </p:nvSpPr>
          <p:spPr>
            <a:xfrm>
              <a:off x="910305" y="1340011"/>
              <a:ext cx="1048277" cy="812598"/>
            </a:xfrm>
            <a:prstGeom prst="rect">
              <a:avLst/>
            </a:prstGeom>
            <a:noFill/>
          </p:spPr>
          <p:txBody>
            <a:bodyPr wrap="square" rtlCol="0">
              <a:spAutoFit/>
            </a:bodyPr>
            <a:lstStyle/>
            <a:p>
              <a:r>
                <a:rPr lang="en-US" altLang="zh-CN" sz="3200" b="1" dirty="0" smtClean="0">
                  <a:solidFill>
                    <a:schemeClr val="accent1">
                      <a:lumMod val="50000"/>
                    </a:schemeClr>
                  </a:solidFill>
                  <a:latin typeface="微软雅黑" panose="020B0503020204020204" pitchFamily="34" charset="-122"/>
                  <a:ea typeface="微软雅黑" panose="020B0503020204020204" pitchFamily="34" charset="-122"/>
                </a:rPr>
                <a:t>02</a:t>
              </a:r>
              <a:endParaRPr lang="zh-CN" altLang="en-US" sz="3200" b="1" dirty="0">
                <a:solidFill>
                  <a:schemeClr val="accent1">
                    <a:lumMod val="50000"/>
                  </a:schemeClr>
                </a:solidFill>
                <a:latin typeface="微软雅黑" panose="020B0503020204020204" pitchFamily="34" charset="-122"/>
                <a:ea typeface="微软雅黑" panose="020B0503020204020204" pitchFamily="34" charset="-122"/>
              </a:endParaRPr>
            </a:p>
          </p:txBody>
        </p:sp>
      </p:grpSp>
      <p:sp>
        <p:nvSpPr>
          <p:cNvPr id="29" name="文本框 28"/>
          <p:cNvSpPr txBox="1"/>
          <p:nvPr/>
        </p:nvSpPr>
        <p:spPr>
          <a:xfrm>
            <a:off x="10515600" y="249523"/>
            <a:ext cx="1676400" cy="307777"/>
          </a:xfrm>
          <a:prstGeom prst="rect">
            <a:avLst/>
          </a:prstGeom>
          <a:noFill/>
        </p:spPr>
        <p:txBody>
          <a:bodyPr wrap="square" rtlCol="0">
            <a:spAutoFit/>
          </a:bodyPr>
          <a:lstStyle/>
          <a:p>
            <a:r>
              <a:rPr lang="zh-CN" altLang="en-US" sz="1400" dirty="0" smtClean="0">
                <a:latin typeface="微软雅黑" panose="020B0503020204020204" pitchFamily="34" charset="-122"/>
                <a:ea typeface="微软雅黑" panose="020B0503020204020204" pitchFamily="34" charset="-122"/>
              </a:rPr>
              <a:t>放置医院</a:t>
            </a:r>
            <a:r>
              <a:rPr lang="en-US" altLang="zh-CN" sz="1400" dirty="0" smtClean="0">
                <a:latin typeface="微软雅黑" panose="020B0503020204020204" pitchFamily="34" charset="-122"/>
                <a:ea typeface="微软雅黑" panose="020B0503020204020204" pitchFamily="34" charset="-122"/>
              </a:rPr>
              <a:t>LOGO</a:t>
            </a:r>
            <a:endParaRPr lang="zh-CN" altLang="en-US" sz="1400" dirty="0">
              <a:latin typeface="微软雅黑" panose="020B0503020204020204" pitchFamily="34" charset="-122"/>
              <a:ea typeface="微软雅黑" panose="020B0503020204020204" pitchFamily="34" charset="-122"/>
            </a:endParaRPr>
          </a:p>
        </p:txBody>
      </p:sp>
      <p:sp>
        <p:nvSpPr>
          <p:cNvPr id="30" name="矩形 29"/>
          <p:cNvSpPr/>
          <p:nvPr/>
        </p:nvSpPr>
        <p:spPr>
          <a:xfrm>
            <a:off x="1820283" y="547121"/>
            <a:ext cx="1467068" cy="553998"/>
          </a:xfrm>
          <a:prstGeom prst="rect">
            <a:avLst/>
          </a:prstGeom>
        </p:spPr>
        <p:txBody>
          <a:bodyPr wrap="none">
            <a:spAutoFit/>
          </a:bodyPr>
          <a:lstStyle/>
          <a:p>
            <a:pPr>
              <a:lnSpc>
                <a:spcPct val="150000"/>
              </a:lnSpc>
            </a:pPr>
            <a:r>
              <a:rPr lang="zh-CN" altLang="en-US" sz="2000" b="1" dirty="0" smtClean="0">
                <a:latin typeface="微软雅黑" panose="020B0503020204020204" pitchFamily="34" charset="-122"/>
                <a:ea typeface="微软雅黑" panose="020B0503020204020204" pitchFamily="34" charset="-122"/>
              </a:rPr>
              <a:t>人、财、物</a:t>
            </a:r>
            <a:endParaRPr lang="zh-CN" altLang="en-US" sz="20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183499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图表 10"/>
          <p:cNvGraphicFramePr/>
          <p:nvPr>
            <p:extLst>
              <p:ext uri="{D42A27DB-BD31-4B8C-83A1-F6EECF244321}">
                <p14:modId xmlns:p14="http://schemas.microsoft.com/office/powerpoint/2010/main" val="552718036"/>
              </p:ext>
            </p:extLst>
          </p:nvPr>
        </p:nvGraphicFramePr>
        <p:xfrm>
          <a:off x="802791" y="1973322"/>
          <a:ext cx="4350460" cy="290030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图表 14"/>
          <p:cNvGraphicFramePr/>
          <p:nvPr>
            <p:extLst>
              <p:ext uri="{D42A27DB-BD31-4B8C-83A1-F6EECF244321}">
                <p14:modId xmlns:p14="http://schemas.microsoft.com/office/powerpoint/2010/main" val="1089003171"/>
              </p:ext>
            </p:extLst>
          </p:nvPr>
        </p:nvGraphicFramePr>
        <p:xfrm>
          <a:off x="5608276" y="2004592"/>
          <a:ext cx="4373924" cy="2890464"/>
        </p:xfrm>
        <a:graphic>
          <a:graphicData uri="http://schemas.openxmlformats.org/drawingml/2006/chart">
            <c:chart xmlns:c="http://schemas.openxmlformats.org/drawingml/2006/chart" xmlns:r="http://schemas.openxmlformats.org/officeDocument/2006/relationships" r:id="rId3"/>
          </a:graphicData>
        </a:graphic>
      </p:graphicFrame>
      <p:cxnSp>
        <p:nvCxnSpPr>
          <p:cNvPr id="17" name="直接连接符 16"/>
          <p:cNvCxnSpPr/>
          <p:nvPr/>
        </p:nvCxnSpPr>
        <p:spPr>
          <a:xfrm>
            <a:off x="5464347" y="2922225"/>
            <a:ext cx="4760259" cy="32530"/>
          </a:xfrm>
          <a:prstGeom prst="line">
            <a:avLst/>
          </a:prstGeom>
          <a:ln w="28575">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9" name="文本框 18"/>
          <p:cNvSpPr txBox="1"/>
          <p:nvPr/>
        </p:nvSpPr>
        <p:spPr>
          <a:xfrm>
            <a:off x="10211158" y="2761234"/>
            <a:ext cx="1524674" cy="584775"/>
          </a:xfrm>
          <a:prstGeom prst="rect">
            <a:avLst/>
          </a:prstGeom>
          <a:noFill/>
        </p:spPr>
        <p:txBody>
          <a:bodyPr wrap="square" rtlCol="0">
            <a:spAutoFit/>
          </a:bodyPr>
          <a:lstStyle/>
          <a:p>
            <a:r>
              <a:rPr lang="zh-CN" altLang="en-US" sz="1600" b="1" dirty="0" smtClean="0">
                <a:solidFill>
                  <a:srgbClr val="C00000"/>
                </a:solidFill>
                <a:latin typeface="微软雅黑" panose="020B0503020204020204" pitchFamily="34" charset="-122"/>
                <a:ea typeface="微软雅黑" panose="020B0503020204020204" pitchFamily="34" charset="-122"/>
              </a:rPr>
              <a:t>平均流失率</a:t>
            </a:r>
            <a:r>
              <a:rPr lang="en-US" altLang="zh-CN" sz="1600" b="1" dirty="0" smtClean="0">
                <a:solidFill>
                  <a:srgbClr val="C00000"/>
                </a:solidFill>
                <a:latin typeface="微软雅黑" panose="020B0503020204020204" pitchFamily="34" charset="-122"/>
                <a:ea typeface="微软雅黑" panose="020B0503020204020204" pitchFamily="34" charset="-122"/>
              </a:rPr>
              <a:t>16.88%</a:t>
            </a:r>
            <a:endParaRPr lang="zh-CN" altLang="en-US" sz="1600" b="1" dirty="0">
              <a:solidFill>
                <a:srgbClr val="C00000"/>
              </a:solidFill>
              <a:latin typeface="微软雅黑" panose="020B0503020204020204" pitchFamily="34" charset="-122"/>
              <a:ea typeface="微软雅黑" panose="020B0503020204020204" pitchFamily="34" charset="-122"/>
            </a:endParaRPr>
          </a:p>
        </p:txBody>
      </p:sp>
      <p:sp>
        <p:nvSpPr>
          <p:cNvPr id="20" name="文本框 19"/>
          <p:cNvSpPr txBox="1"/>
          <p:nvPr/>
        </p:nvSpPr>
        <p:spPr>
          <a:xfrm>
            <a:off x="4191450" y="6216960"/>
            <a:ext cx="7830221" cy="553998"/>
          </a:xfrm>
          <a:prstGeom prst="rect">
            <a:avLst/>
          </a:prstGeom>
          <a:noFill/>
        </p:spPr>
        <p:txBody>
          <a:bodyPr wrap="square" rtlCol="0">
            <a:spAutoFit/>
          </a:bodyPr>
          <a:lstStyle/>
          <a:p>
            <a:pPr>
              <a:lnSpc>
                <a:spcPct val="150000"/>
              </a:lnSpc>
            </a:pPr>
            <a:r>
              <a:rPr lang="zh-CN" altLang="en-US" sz="1000" dirty="0" smtClean="0">
                <a:latin typeface="微软雅黑" panose="020B0503020204020204" pitchFamily="34" charset="-122"/>
                <a:ea typeface="微软雅黑" panose="020B0503020204020204" pitchFamily="34" charset="-122"/>
              </a:rPr>
              <a:t>注：该表格数据仅供医院参考，医院可根据自身实际情况修改</a:t>
            </a:r>
            <a:r>
              <a:rPr lang="en-US" altLang="zh-CN" sz="1000" dirty="0">
                <a:latin typeface="微软雅黑" panose="020B0503020204020204" pitchFamily="34" charset="-122"/>
                <a:ea typeface="微软雅黑" panose="020B0503020204020204" pitchFamily="34" charset="-122"/>
              </a:rPr>
              <a:t> </a:t>
            </a:r>
            <a:r>
              <a:rPr lang="en-US" altLang="zh-CN" sz="1000" dirty="0" smtClean="0">
                <a:latin typeface="微软雅黑" panose="020B0503020204020204" pitchFamily="34" charset="-122"/>
                <a:ea typeface="微软雅黑" panose="020B0503020204020204" pitchFamily="34" charset="-122"/>
              </a:rPr>
              <a:t>     </a:t>
            </a:r>
          </a:p>
          <a:p>
            <a:pPr>
              <a:lnSpc>
                <a:spcPct val="150000"/>
              </a:lnSpc>
            </a:pPr>
            <a:r>
              <a:rPr lang="en-US" altLang="zh-CN" sz="1000" dirty="0">
                <a:latin typeface="微软雅黑" panose="020B0503020204020204" pitchFamily="34" charset="-122"/>
                <a:ea typeface="微软雅黑" panose="020B0503020204020204" pitchFamily="34" charset="-122"/>
              </a:rPr>
              <a:t> </a:t>
            </a:r>
            <a:r>
              <a:rPr lang="en-US" altLang="zh-CN" sz="1000" dirty="0" smtClean="0">
                <a:latin typeface="微软雅黑" panose="020B0503020204020204" pitchFamily="34" charset="-122"/>
                <a:ea typeface="微软雅黑" panose="020B0503020204020204" pitchFamily="34" charset="-122"/>
              </a:rPr>
              <a:t>      </a:t>
            </a:r>
            <a:r>
              <a:rPr lang="zh-CN" altLang="en-US" sz="1000" dirty="0" smtClean="0">
                <a:latin typeface="微软雅黑" panose="020B0503020204020204" pitchFamily="34" charset="-122"/>
                <a:ea typeface="微软雅黑" panose="020B0503020204020204" pitchFamily="34" charset="-122"/>
              </a:rPr>
              <a:t>员工</a:t>
            </a:r>
            <a:r>
              <a:rPr lang="zh-CN" altLang="en-US" sz="1000" dirty="0">
                <a:latin typeface="微软雅黑" panose="020B0503020204020204" pitchFamily="34" charset="-122"/>
                <a:ea typeface="微软雅黑" panose="020B0503020204020204" pitchFamily="34" charset="-122"/>
              </a:rPr>
              <a:t>流失率</a:t>
            </a:r>
            <a:r>
              <a:rPr lang="en-US" altLang="zh-CN" sz="1000" dirty="0" smtClean="0">
                <a:latin typeface="微软雅黑" panose="020B0503020204020204" pitchFamily="34" charset="-122"/>
                <a:ea typeface="微软雅黑" panose="020B0503020204020204" pitchFamily="34" charset="-122"/>
              </a:rPr>
              <a:t>=</a:t>
            </a:r>
            <a:r>
              <a:rPr lang="zh-CN" altLang="en-US" sz="1000" dirty="0" smtClean="0">
                <a:latin typeface="微软雅黑" panose="020B0503020204020204" pitchFamily="34" charset="-122"/>
                <a:ea typeface="微软雅黑" panose="020B0503020204020204" pitchFamily="34" charset="-122"/>
              </a:rPr>
              <a:t>一年离开</a:t>
            </a:r>
            <a:r>
              <a:rPr lang="zh-CN" altLang="en-US" sz="1000" dirty="0">
                <a:latin typeface="微软雅黑" panose="020B0503020204020204" pitchFamily="34" charset="-122"/>
                <a:ea typeface="微软雅黑" panose="020B0503020204020204" pitchFamily="34" charset="-122"/>
              </a:rPr>
              <a:t>组织的员工人数</a:t>
            </a:r>
            <a:r>
              <a:rPr lang="en-US" altLang="zh-CN" sz="1000" dirty="0">
                <a:latin typeface="微软雅黑" panose="020B0503020204020204" pitchFamily="34" charset="-122"/>
                <a:ea typeface="微软雅黑" panose="020B0503020204020204" pitchFamily="34" charset="-122"/>
              </a:rPr>
              <a:t>÷</a:t>
            </a:r>
            <a:r>
              <a:rPr lang="zh-CN" altLang="en-US" sz="1000" dirty="0">
                <a:latin typeface="微软雅黑" panose="020B0503020204020204" pitchFamily="34" charset="-122"/>
                <a:ea typeface="微软雅黑" panose="020B0503020204020204" pitchFamily="34" charset="-122"/>
              </a:rPr>
              <a:t>同一时期平均的员工人数</a:t>
            </a:r>
            <a:r>
              <a:rPr lang="en-US" altLang="zh-CN" sz="1000" dirty="0">
                <a:latin typeface="微软雅黑" panose="020B0503020204020204" pitchFamily="34" charset="-122"/>
                <a:ea typeface="微软雅黑" panose="020B0503020204020204" pitchFamily="34" charset="-122"/>
              </a:rPr>
              <a:t>×100</a:t>
            </a:r>
            <a:r>
              <a:rPr lang="en-US" altLang="zh-CN" sz="1000" dirty="0" smtClean="0">
                <a:latin typeface="微软雅黑" panose="020B0503020204020204" pitchFamily="34" charset="-122"/>
                <a:ea typeface="微软雅黑" panose="020B0503020204020204" pitchFamily="34" charset="-122"/>
              </a:rPr>
              <a:t>%    </a:t>
            </a:r>
            <a:r>
              <a:rPr lang="zh-CN" altLang="en-US" sz="1000" dirty="0" smtClean="0">
                <a:latin typeface="微软雅黑" panose="020B0503020204020204" pitchFamily="34" charset="-122"/>
                <a:ea typeface="微软雅黑" panose="020B0503020204020204" pitchFamily="34" charset="-122"/>
              </a:rPr>
              <a:t>平均流失率</a:t>
            </a:r>
            <a:r>
              <a:rPr lang="en-US" altLang="zh-CN" sz="1000" dirty="0" smtClean="0">
                <a:latin typeface="微软雅黑" panose="020B0503020204020204" pitchFamily="34" charset="-122"/>
                <a:ea typeface="微软雅黑" panose="020B0503020204020204" pitchFamily="34" charset="-122"/>
              </a:rPr>
              <a:t>=</a:t>
            </a:r>
            <a:r>
              <a:rPr lang="zh-CN" altLang="en-US" sz="1000" dirty="0" smtClean="0">
                <a:latin typeface="微软雅黑" panose="020B0503020204020204" pitchFamily="34" charset="-122"/>
                <a:ea typeface="微软雅黑" panose="020B0503020204020204" pitchFamily="34" charset="-122"/>
              </a:rPr>
              <a:t>离职人数总和</a:t>
            </a:r>
            <a:r>
              <a:rPr lang="en-US" altLang="zh-CN" sz="1000" dirty="0" smtClean="0">
                <a:latin typeface="微软雅黑" panose="020B0503020204020204" pitchFamily="34" charset="-122"/>
                <a:ea typeface="微软雅黑" panose="020B0503020204020204" pitchFamily="34" charset="-122"/>
              </a:rPr>
              <a:t>÷</a:t>
            </a:r>
            <a:r>
              <a:rPr lang="zh-CN" altLang="en-US" sz="1000" dirty="0" smtClean="0">
                <a:latin typeface="微软雅黑" panose="020B0503020204020204" pitchFamily="34" charset="-122"/>
                <a:ea typeface="微软雅黑" panose="020B0503020204020204" pitchFamily="34" charset="-122"/>
              </a:rPr>
              <a:t>平均员工数总和</a:t>
            </a:r>
            <a:r>
              <a:rPr lang="en-US" altLang="zh-CN" sz="1000" dirty="0">
                <a:latin typeface="微软雅黑" panose="020B0503020204020204" pitchFamily="34" charset="-122"/>
                <a:ea typeface="微软雅黑" panose="020B0503020204020204" pitchFamily="34" charset="-122"/>
              </a:rPr>
              <a:t>× </a:t>
            </a:r>
            <a:r>
              <a:rPr lang="en-US" altLang="zh-CN" sz="1000" dirty="0" smtClean="0">
                <a:latin typeface="微软雅黑" panose="020B0503020204020204" pitchFamily="34" charset="-122"/>
                <a:ea typeface="微软雅黑" panose="020B0503020204020204" pitchFamily="34" charset="-122"/>
              </a:rPr>
              <a:t>100%</a:t>
            </a:r>
            <a:endParaRPr lang="en-US" altLang="zh-CN" sz="1000" dirty="0">
              <a:latin typeface="微软雅黑" panose="020B0503020204020204" pitchFamily="34" charset="-122"/>
              <a:ea typeface="微软雅黑" panose="020B0503020204020204" pitchFamily="34" charset="-122"/>
            </a:endParaRPr>
          </a:p>
        </p:txBody>
      </p:sp>
      <p:sp>
        <p:nvSpPr>
          <p:cNvPr id="21" name="文本框 20"/>
          <p:cNvSpPr txBox="1"/>
          <p:nvPr/>
        </p:nvSpPr>
        <p:spPr>
          <a:xfrm>
            <a:off x="767460" y="5006984"/>
            <a:ext cx="9736397" cy="877163"/>
          </a:xfrm>
          <a:prstGeom prst="rect">
            <a:avLst/>
          </a:prstGeom>
          <a:noFill/>
        </p:spPr>
        <p:txBody>
          <a:bodyPr wrap="square" rtlCol="0">
            <a:spAutoFit/>
          </a:bodyPr>
          <a:lstStyle/>
          <a:p>
            <a:pPr>
              <a:lnSpc>
                <a:spcPct val="150000"/>
              </a:lnSpc>
            </a:pPr>
            <a:r>
              <a:rPr lang="zh-CN" altLang="en-US" sz="1600" dirty="0" smtClean="0">
                <a:latin typeface="微软雅黑" panose="020B0503020204020204" pitchFamily="34" charset="-122"/>
                <a:ea typeface="微软雅黑" panose="020B0503020204020204" pitchFamily="34" charset="-122"/>
              </a:rPr>
              <a:t>在</a:t>
            </a:r>
            <a:r>
              <a:rPr lang="en-US" altLang="zh-CN" sz="1600" dirty="0" smtClean="0">
                <a:latin typeface="微软雅黑" panose="020B0503020204020204" pitchFamily="34" charset="-122"/>
                <a:ea typeface="微软雅黑" panose="020B0503020204020204" pitchFamily="34" charset="-122"/>
              </a:rPr>
              <a:t>20XX</a:t>
            </a:r>
            <a:r>
              <a:rPr lang="zh-CN" altLang="en-US" sz="1600" dirty="0" smtClean="0">
                <a:latin typeface="微软雅黑" panose="020B0503020204020204" pitchFamily="34" charset="-122"/>
                <a:ea typeface="微软雅黑" panose="020B0503020204020204" pitchFamily="34" charset="-122"/>
              </a:rPr>
              <a:t>年中医院共流失了</a:t>
            </a:r>
            <a:r>
              <a:rPr lang="en-US" altLang="zh-CN" sz="1600" dirty="0" smtClean="0">
                <a:latin typeface="微软雅黑" panose="020B0503020204020204" pitchFamily="34" charset="-122"/>
                <a:ea typeface="微软雅黑" panose="020B0503020204020204" pitchFamily="34" charset="-122"/>
              </a:rPr>
              <a:t>13</a:t>
            </a:r>
            <a:r>
              <a:rPr lang="zh-CN" altLang="en-US" sz="1600" dirty="0" smtClean="0">
                <a:latin typeface="微软雅黑" panose="020B0503020204020204" pitchFamily="34" charset="-122"/>
                <a:ea typeface="微软雅黑" panose="020B0503020204020204" pitchFamily="34" charset="-122"/>
              </a:rPr>
              <a:t>名员工，其中今年重点发展的妇产科流失</a:t>
            </a:r>
            <a:r>
              <a:rPr lang="en-US" altLang="zh-CN" sz="1600" dirty="0" smtClean="0">
                <a:latin typeface="微软雅黑" panose="020B0503020204020204" pitchFamily="34" charset="-122"/>
                <a:ea typeface="微软雅黑" panose="020B0503020204020204" pitchFamily="34" charset="-122"/>
              </a:rPr>
              <a:t>6</a:t>
            </a:r>
            <a:r>
              <a:rPr lang="zh-CN" altLang="en-US" sz="1600" dirty="0" smtClean="0">
                <a:latin typeface="微软雅黑" panose="020B0503020204020204" pitchFamily="34" charset="-122"/>
                <a:ea typeface="微软雅黑" panose="020B0503020204020204" pitchFamily="34" charset="-122"/>
              </a:rPr>
              <a:t>人，虽然</a:t>
            </a:r>
            <a:r>
              <a:rPr lang="zh-CN" altLang="en-US" sz="1600" dirty="0">
                <a:latin typeface="微软雅黑" panose="020B0503020204020204" pitchFamily="34" charset="-122"/>
                <a:ea typeface="微软雅黑" panose="020B0503020204020204" pitchFamily="34" charset="-122"/>
              </a:rPr>
              <a:t>员工流失的原因是多方面的</a:t>
            </a:r>
            <a:r>
              <a:rPr lang="zh-CN" altLang="en-US" sz="1600" dirty="0" smtClean="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但是</a:t>
            </a:r>
            <a:r>
              <a:rPr lang="zh-CN" altLang="en-US" b="1" dirty="0" smtClean="0">
                <a:solidFill>
                  <a:srgbClr val="C00000"/>
                </a:solidFill>
                <a:latin typeface="微软雅黑" panose="020B0503020204020204" pitchFamily="34" charset="-122"/>
                <a:ea typeface="微软雅黑" panose="020B0503020204020204" pitchFamily="34" charset="-122"/>
              </a:rPr>
              <a:t>当前医院文化缺失是最主要的因素</a:t>
            </a:r>
            <a:r>
              <a:rPr lang="zh-CN" altLang="en-US" sz="1600" dirty="0" smtClean="0">
                <a:latin typeface="微软雅黑" panose="020B0503020204020204" pitchFamily="34" charset="-122"/>
                <a:ea typeface="微软雅黑" panose="020B0503020204020204" pitchFamily="34" charset="-122"/>
              </a:rPr>
              <a:t>。</a:t>
            </a:r>
            <a:endParaRPr lang="zh-CN" altLang="en-US" sz="1600" dirty="0">
              <a:latin typeface="微软雅黑" panose="020B0503020204020204" pitchFamily="34" charset="-122"/>
              <a:ea typeface="微软雅黑" panose="020B0503020204020204" pitchFamily="34" charset="-122"/>
            </a:endParaRPr>
          </a:p>
        </p:txBody>
      </p:sp>
      <p:sp>
        <p:nvSpPr>
          <p:cNvPr id="2" name="矩形 1"/>
          <p:cNvSpPr/>
          <p:nvPr/>
        </p:nvSpPr>
        <p:spPr>
          <a:xfrm>
            <a:off x="1820283" y="1483344"/>
            <a:ext cx="1210588" cy="461665"/>
          </a:xfrm>
          <a:prstGeom prst="rect">
            <a:avLst/>
          </a:prstGeom>
        </p:spPr>
        <p:txBody>
          <a:bodyPr wrap="none">
            <a:spAutoFit/>
          </a:bodyPr>
          <a:lstStyle/>
          <a:p>
            <a:pPr>
              <a:lnSpc>
                <a:spcPct val="150000"/>
              </a:lnSpc>
            </a:pPr>
            <a:r>
              <a:rPr lang="zh-CN" altLang="en-US" sz="1600" b="1" dirty="0">
                <a:latin typeface="微软雅黑" panose="020B0503020204020204" pitchFamily="34" charset="-122"/>
                <a:ea typeface="微软雅黑" panose="020B0503020204020204" pitchFamily="34" charset="-122"/>
              </a:rPr>
              <a:t>人员流失率</a:t>
            </a:r>
            <a:endParaRPr lang="en-US" altLang="zh-CN" sz="1600" b="1" dirty="0">
              <a:latin typeface="微软雅黑" panose="020B0503020204020204" pitchFamily="34" charset="-122"/>
              <a:ea typeface="微软雅黑" panose="020B0503020204020204" pitchFamily="34" charset="-122"/>
            </a:endParaRPr>
          </a:p>
        </p:txBody>
      </p:sp>
      <p:sp>
        <p:nvSpPr>
          <p:cNvPr id="13" name="矩形 12"/>
          <p:cNvSpPr/>
          <p:nvPr/>
        </p:nvSpPr>
        <p:spPr>
          <a:xfrm>
            <a:off x="10033536" y="616370"/>
            <a:ext cx="1459054" cy="458908"/>
          </a:xfrm>
          <a:prstGeom prst="rect">
            <a:avLst/>
          </a:prstGeom>
        </p:spPr>
        <p:txBody>
          <a:bodyPr wrap="none">
            <a:spAutoFit/>
          </a:bodyPr>
          <a:lstStyle/>
          <a:p>
            <a:pPr>
              <a:lnSpc>
                <a:spcPct val="150000"/>
              </a:lnSpc>
            </a:pPr>
            <a:r>
              <a:rPr lang="en-US" altLang="zh-CN" b="1" dirty="0" smtClean="0">
                <a:latin typeface="微软雅黑" panose="020B0503020204020204" pitchFamily="34" charset="-122"/>
                <a:ea typeface="微软雅黑" panose="020B0503020204020204" pitchFamily="34" charset="-122"/>
              </a:rPr>
              <a:t>2.1</a:t>
            </a:r>
            <a:r>
              <a:rPr lang="zh-CN" altLang="en-US" b="1" dirty="0" smtClean="0">
                <a:latin typeface="微软雅黑" panose="020B0503020204020204" pitchFamily="34" charset="-122"/>
                <a:ea typeface="微软雅黑" panose="020B0503020204020204" pitchFamily="34" charset="-122"/>
              </a:rPr>
              <a:t>人力资源</a:t>
            </a:r>
            <a:endParaRPr lang="zh-CN" altLang="en-US" sz="1600" b="1" dirty="0">
              <a:latin typeface="微软雅黑" panose="020B0503020204020204" pitchFamily="34" charset="-122"/>
              <a:ea typeface="微软雅黑" panose="020B0503020204020204" pitchFamily="34" charset="-122"/>
            </a:endParaRPr>
          </a:p>
        </p:txBody>
      </p:sp>
      <p:grpSp>
        <p:nvGrpSpPr>
          <p:cNvPr id="16" name="组合 15"/>
          <p:cNvGrpSpPr/>
          <p:nvPr/>
        </p:nvGrpSpPr>
        <p:grpSpPr>
          <a:xfrm>
            <a:off x="536649" y="249523"/>
            <a:ext cx="1232203" cy="1028988"/>
            <a:chOff x="458097" y="883701"/>
            <a:chExt cx="1712258" cy="1429872"/>
          </a:xfrm>
        </p:grpSpPr>
        <p:sp>
          <p:nvSpPr>
            <p:cNvPr id="18" name="矩形 3"/>
            <p:cNvSpPr/>
            <p:nvPr/>
          </p:nvSpPr>
          <p:spPr>
            <a:xfrm>
              <a:off x="521745" y="883701"/>
              <a:ext cx="1648610" cy="1429872"/>
            </a:xfrm>
            <a:custGeom>
              <a:avLst/>
              <a:gdLst>
                <a:gd name="connsiteX0" fmla="*/ 0 w 1358153"/>
                <a:gd name="connsiteY0" fmla="*/ 0 h 833718"/>
                <a:gd name="connsiteX1" fmla="*/ 1358153 w 1358153"/>
                <a:gd name="connsiteY1" fmla="*/ 0 h 833718"/>
                <a:gd name="connsiteX2" fmla="*/ 1358153 w 1358153"/>
                <a:gd name="connsiteY2" fmla="*/ 833718 h 833718"/>
                <a:gd name="connsiteX3" fmla="*/ 0 w 1358153"/>
                <a:gd name="connsiteY3" fmla="*/ 833718 h 833718"/>
                <a:gd name="connsiteX4" fmla="*/ 0 w 1358153"/>
                <a:gd name="connsiteY4" fmla="*/ 0 h 833718"/>
                <a:gd name="connsiteX0" fmla="*/ 0 w 1371600"/>
                <a:gd name="connsiteY0" fmla="*/ 161365 h 995083"/>
                <a:gd name="connsiteX1" fmla="*/ 1371600 w 1371600"/>
                <a:gd name="connsiteY1" fmla="*/ 0 h 995083"/>
                <a:gd name="connsiteX2" fmla="*/ 1358153 w 1371600"/>
                <a:gd name="connsiteY2" fmla="*/ 995083 h 995083"/>
                <a:gd name="connsiteX3" fmla="*/ 0 w 1371600"/>
                <a:gd name="connsiteY3" fmla="*/ 995083 h 995083"/>
                <a:gd name="connsiteX4" fmla="*/ 0 w 1371600"/>
                <a:gd name="connsiteY4" fmla="*/ 161365 h 995083"/>
                <a:gd name="connsiteX0" fmla="*/ 0 w 1371600"/>
                <a:gd name="connsiteY0" fmla="*/ 161365 h 995083"/>
                <a:gd name="connsiteX1" fmla="*/ 1371600 w 1371600"/>
                <a:gd name="connsiteY1" fmla="*/ 0 h 995083"/>
                <a:gd name="connsiteX2" fmla="*/ 1358153 w 1371600"/>
                <a:gd name="connsiteY2" fmla="*/ 995083 h 995083"/>
                <a:gd name="connsiteX3" fmla="*/ 107576 w 1371600"/>
                <a:gd name="connsiteY3" fmla="*/ 900954 h 995083"/>
                <a:gd name="connsiteX4" fmla="*/ 0 w 1371600"/>
                <a:gd name="connsiteY4" fmla="*/ 161365 h 995083"/>
                <a:gd name="connsiteX0" fmla="*/ 0 w 1465730"/>
                <a:gd name="connsiteY0" fmla="*/ 26894 h 995083"/>
                <a:gd name="connsiteX1" fmla="*/ 1465730 w 1465730"/>
                <a:gd name="connsiteY1" fmla="*/ 0 h 995083"/>
                <a:gd name="connsiteX2" fmla="*/ 1452283 w 1465730"/>
                <a:gd name="connsiteY2" fmla="*/ 995083 h 995083"/>
                <a:gd name="connsiteX3" fmla="*/ 201706 w 1465730"/>
                <a:gd name="connsiteY3" fmla="*/ 900954 h 995083"/>
                <a:gd name="connsiteX4" fmla="*/ 0 w 1465730"/>
                <a:gd name="connsiteY4" fmla="*/ 26894 h 995083"/>
                <a:gd name="connsiteX0" fmla="*/ 0 w 1479177"/>
                <a:gd name="connsiteY0" fmla="*/ 26894 h 1304366"/>
                <a:gd name="connsiteX1" fmla="*/ 1465730 w 1479177"/>
                <a:gd name="connsiteY1" fmla="*/ 0 h 1304366"/>
                <a:gd name="connsiteX2" fmla="*/ 1479177 w 1479177"/>
                <a:gd name="connsiteY2" fmla="*/ 1304366 h 1304366"/>
                <a:gd name="connsiteX3" fmla="*/ 201706 w 1479177"/>
                <a:gd name="connsiteY3" fmla="*/ 900954 h 1304366"/>
                <a:gd name="connsiteX4" fmla="*/ 0 w 1479177"/>
                <a:gd name="connsiteY4" fmla="*/ 26894 h 1304366"/>
                <a:gd name="connsiteX0" fmla="*/ 118334 w 1597511"/>
                <a:gd name="connsiteY0" fmla="*/ 26894 h 1304366"/>
                <a:gd name="connsiteX1" fmla="*/ 1584064 w 1597511"/>
                <a:gd name="connsiteY1" fmla="*/ 0 h 1304366"/>
                <a:gd name="connsiteX2" fmla="*/ 1597511 w 1597511"/>
                <a:gd name="connsiteY2" fmla="*/ 1304366 h 1304366"/>
                <a:gd name="connsiteX3" fmla="*/ 0 w 1597511"/>
                <a:gd name="connsiteY3" fmla="*/ 1038114 h 1304366"/>
                <a:gd name="connsiteX4" fmla="*/ 118334 w 1597511"/>
                <a:gd name="connsiteY4" fmla="*/ 26894 h 1304366"/>
                <a:gd name="connsiteX0" fmla="*/ 118334 w 1673711"/>
                <a:gd name="connsiteY0" fmla="*/ 26894 h 1151966"/>
                <a:gd name="connsiteX1" fmla="*/ 1584064 w 1673711"/>
                <a:gd name="connsiteY1" fmla="*/ 0 h 1151966"/>
                <a:gd name="connsiteX2" fmla="*/ 1673711 w 1673711"/>
                <a:gd name="connsiteY2" fmla="*/ 1151966 h 1151966"/>
                <a:gd name="connsiteX3" fmla="*/ 0 w 1673711"/>
                <a:gd name="connsiteY3" fmla="*/ 1038114 h 1151966"/>
                <a:gd name="connsiteX4" fmla="*/ 118334 w 1673711"/>
                <a:gd name="connsiteY4" fmla="*/ 26894 h 1151966"/>
                <a:gd name="connsiteX0" fmla="*/ 0 w 1723017"/>
                <a:gd name="connsiteY0" fmla="*/ 0 h 1307952"/>
                <a:gd name="connsiteX1" fmla="*/ 1633370 w 1723017"/>
                <a:gd name="connsiteY1" fmla="*/ 155986 h 1307952"/>
                <a:gd name="connsiteX2" fmla="*/ 1723017 w 1723017"/>
                <a:gd name="connsiteY2" fmla="*/ 1307952 h 1307952"/>
                <a:gd name="connsiteX3" fmla="*/ 49306 w 1723017"/>
                <a:gd name="connsiteY3" fmla="*/ 1194100 h 1307952"/>
                <a:gd name="connsiteX4" fmla="*/ 0 w 1723017"/>
                <a:gd name="connsiteY4" fmla="*/ 0 h 1307952"/>
                <a:gd name="connsiteX0" fmla="*/ 0 w 1633370"/>
                <a:gd name="connsiteY0" fmla="*/ 0 h 1429872"/>
                <a:gd name="connsiteX1" fmla="*/ 1633370 w 1633370"/>
                <a:gd name="connsiteY1" fmla="*/ 155986 h 1429872"/>
                <a:gd name="connsiteX2" fmla="*/ 1387737 w 1633370"/>
                <a:gd name="connsiteY2" fmla="*/ 1429872 h 1429872"/>
                <a:gd name="connsiteX3" fmla="*/ 49306 w 1633370"/>
                <a:gd name="connsiteY3" fmla="*/ 1194100 h 1429872"/>
                <a:gd name="connsiteX4" fmla="*/ 0 w 1633370"/>
                <a:gd name="connsiteY4" fmla="*/ 0 h 1429872"/>
                <a:gd name="connsiteX0" fmla="*/ 0 w 1633370"/>
                <a:gd name="connsiteY0" fmla="*/ 0 h 1429872"/>
                <a:gd name="connsiteX1" fmla="*/ 1633370 w 1633370"/>
                <a:gd name="connsiteY1" fmla="*/ 155986 h 1429872"/>
                <a:gd name="connsiteX2" fmla="*/ 1387737 w 1633370"/>
                <a:gd name="connsiteY2" fmla="*/ 1429872 h 1429872"/>
                <a:gd name="connsiteX3" fmla="*/ 186466 w 1633370"/>
                <a:gd name="connsiteY3" fmla="*/ 1392220 h 1429872"/>
                <a:gd name="connsiteX4" fmla="*/ 0 w 1633370"/>
                <a:gd name="connsiteY4" fmla="*/ 0 h 1429872"/>
                <a:gd name="connsiteX0" fmla="*/ 0 w 1648610"/>
                <a:gd name="connsiteY0" fmla="*/ 0 h 1429872"/>
                <a:gd name="connsiteX1" fmla="*/ 1648610 w 1648610"/>
                <a:gd name="connsiteY1" fmla="*/ 293146 h 1429872"/>
                <a:gd name="connsiteX2" fmla="*/ 1387737 w 1648610"/>
                <a:gd name="connsiteY2" fmla="*/ 1429872 h 1429872"/>
                <a:gd name="connsiteX3" fmla="*/ 186466 w 1648610"/>
                <a:gd name="connsiteY3" fmla="*/ 1392220 h 1429872"/>
                <a:gd name="connsiteX4" fmla="*/ 0 w 1648610"/>
                <a:gd name="connsiteY4" fmla="*/ 0 h 1429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8610" h="1429872">
                  <a:moveTo>
                    <a:pt x="0" y="0"/>
                  </a:moveTo>
                  <a:lnTo>
                    <a:pt x="1648610" y="293146"/>
                  </a:lnTo>
                  <a:lnTo>
                    <a:pt x="1387737" y="1429872"/>
                  </a:lnTo>
                  <a:lnTo>
                    <a:pt x="186466" y="1392220"/>
                  </a:lnTo>
                  <a:lnTo>
                    <a:pt x="0" y="0"/>
                  </a:lnTo>
                  <a:close/>
                </a:path>
              </a:pathLst>
            </a:custGeom>
            <a:solidFill>
              <a:schemeClr val="accent1">
                <a:lumMod val="50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4"/>
            <p:cNvSpPr/>
            <p:nvPr/>
          </p:nvSpPr>
          <p:spPr>
            <a:xfrm rot="21062862">
              <a:off x="458097" y="1099060"/>
              <a:ext cx="1590339" cy="1067697"/>
            </a:xfrm>
            <a:custGeom>
              <a:avLst/>
              <a:gdLst>
                <a:gd name="connsiteX0" fmla="*/ 0 w 1761565"/>
                <a:gd name="connsiteY0" fmla="*/ 0 h 1183341"/>
                <a:gd name="connsiteX1" fmla="*/ 1761565 w 1761565"/>
                <a:gd name="connsiteY1" fmla="*/ 0 h 1183341"/>
                <a:gd name="connsiteX2" fmla="*/ 1761565 w 1761565"/>
                <a:gd name="connsiteY2" fmla="*/ 1183341 h 1183341"/>
                <a:gd name="connsiteX3" fmla="*/ 0 w 1761565"/>
                <a:gd name="connsiteY3" fmla="*/ 1183341 h 1183341"/>
                <a:gd name="connsiteX4" fmla="*/ 0 w 1761565"/>
                <a:gd name="connsiteY4" fmla="*/ 0 h 1183341"/>
                <a:gd name="connsiteX0" fmla="*/ 201706 w 1761565"/>
                <a:gd name="connsiteY0" fmla="*/ 0 h 1479177"/>
                <a:gd name="connsiteX1" fmla="*/ 1761565 w 1761565"/>
                <a:gd name="connsiteY1" fmla="*/ 295836 h 1479177"/>
                <a:gd name="connsiteX2" fmla="*/ 1761565 w 1761565"/>
                <a:gd name="connsiteY2" fmla="*/ 1479177 h 1479177"/>
                <a:gd name="connsiteX3" fmla="*/ 0 w 1761565"/>
                <a:gd name="connsiteY3" fmla="*/ 1479177 h 1479177"/>
                <a:gd name="connsiteX4" fmla="*/ 201706 w 1761565"/>
                <a:gd name="connsiteY4" fmla="*/ 0 h 1479177"/>
                <a:gd name="connsiteX0" fmla="*/ 201706 w 1949824"/>
                <a:gd name="connsiteY0" fmla="*/ 0 h 1479177"/>
                <a:gd name="connsiteX1" fmla="*/ 1761565 w 1949824"/>
                <a:gd name="connsiteY1" fmla="*/ 295836 h 1479177"/>
                <a:gd name="connsiteX2" fmla="*/ 1949824 w 1949824"/>
                <a:gd name="connsiteY2" fmla="*/ 1129554 h 1479177"/>
                <a:gd name="connsiteX3" fmla="*/ 0 w 1949824"/>
                <a:gd name="connsiteY3" fmla="*/ 1479177 h 1479177"/>
                <a:gd name="connsiteX4" fmla="*/ 201706 w 1949824"/>
                <a:gd name="connsiteY4" fmla="*/ 0 h 1479177"/>
                <a:gd name="connsiteX0" fmla="*/ 64546 w 1949824"/>
                <a:gd name="connsiteY0" fmla="*/ 115644 h 1183341"/>
                <a:gd name="connsiteX1" fmla="*/ 1761565 w 1949824"/>
                <a:gd name="connsiteY1" fmla="*/ 0 h 1183341"/>
                <a:gd name="connsiteX2" fmla="*/ 1949824 w 1949824"/>
                <a:gd name="connsiteY2" fmla="*/ 833718 h 1183341"/>
                <a:gd name="connsiteX3" fmla="*/ 0 w 1949824"/>
                <a:gd name="connsiteY3" fmla="*/ 1183341 h 1183341"/>
                <a:gd name="connsiteX4" fmla="*/ 64546 w 1949824"/>
                <a:gd name="connsiteY4" fmla="*/ 115644 h 1183341"/>
                <a:gd name="connsiteX0" fmla="*/ 34066 w 1919344"/>
                <a:gd name="connsiteY0" fmla="*/ 115644 h 1000461"/>
                <a:gd name="connsiteX1" fmla="*/ 1731085 w 1919344"/>
                <a:gd name="connsiteY1" fmla="*/ 0 h 1000461"/>
                <a:gd name="connsiteX2" fmla="*/ 1919344 w 1919344"/>
                <a:gd name="connsiteY2" fmla="*/ 833718 h 1000461"/>
                <a:gd name="connsiteX3" fmla="*/ 0 w 1919344"/>
                <a:gd name="connsiteY3" fmla="*/ 1000461 h 1000461"/>
                <a:gd name="connsiteX4" fmla="*/ 34066 w 1919344"/>
                <a:gd name="connsiteY4" fmla="*/ 115644 h 1000461"/>
                <a:gd name="connsiteX0" fmla="*/ 34066 w 1827904"/>
                <a:gd name="connsiteY0" fmla="*/ 115644 h 1000461"/>
                <a:gd name="connsiteX1" fmla="*/ 1731085 w 1827904"/>
                <a:gd name="connsiteY1" fmla="*/ 0 h 1000461"/>
                <a:gd name="connsiteX2" fmla="*/ 1827904 w 1827904"/>
                <a:gd name="connsiteY2" fmla="*/ 955638 h 1000461"/>
                <a:gd name="connsiteX3" fmla="*/ 0 w 1827904"/>
                <a:gd name="connsiteY3" fmla="*/ 1000461 h 1000461"/>
                <a:gd name="connsiteX4" fmla="*/ 34066 w 1827904"/>
                <a:gd name="connsiteY4" fmla="*/ 115644 h 1000461"/>
                <a:gd name="connsiteX0" fmla="*/ 34066 w 1959685"/>
                <a:gd name="connsiteY0" fmla="*/ 115644 h 1000461"/>
                <a:gd name="connsiteX1" fmla="*/ 1959685 w 1959685"/>
                <a:gd name="connsiteY1" fmla="*/ 0 h 1000461"/>
                <a:gd name="connsiteX2" fmla="*/ 1827904 w 1959685"/>
                <a:gd name="connsiteY2" fmla="*/ 955638 h 1000461"/>
                <a:gd name="connsiteX3" fmla="*/ 0 w 1959685"/>
                <a:gd name="connsiteY3" fmla="*/ 1000461 h 1000461"/>
                <a:gd name="connsiteX4" fmla="*/ 34066 w 1959685"/>
                <a:gd name="connsiteY4" fmla="*/ 115644 h 1000461"/>
                <a:gd name="connsiteX0" fmla="*/ 0 w 1925619"/>
                <a:gd name="connsiteY0" fmla="*/ 115644 h 1183341"/>
                <a:gd name="connsiteX1" fmla="*/ 1925619 w 1925619"/>
                <a:gd name="connsiteY1" fmla="*/ 0 h 1183341"/>
                <a:gd name="connsiteX2" fmla="*/ 1793838 w 1925619"/>
                <a:gd name="connsiteY2" fmla="*/ 955638 h 1183341"/>
                <a:gd name="connsiteX3" fmla="*/ 285974 w 1925619"/>
                <a:gd name="connsiteY3" fmla="*/ 1183341 h 1183341"/>
                <a:gd name="connsiteX4" fmla="*/ 0 w 1925619"/>
                <a:gd name="connsiteY4" fmla="*/ 115644 h 1183341"/>
                <a:gd name="connsiteX0" fmla="*/ 0 w 1925619"/>
                <a:gd name="connsiteY0" fmla="*/ 115644 h 1183341"/>
                <a:gd name="connsiteX1" fmla="*/ 1925619 w 1925619"/>
                <a:gd name="connsiteY1" fmla="*/ 0 h 1183341"/>
                <a:gd name="connsiteX2" fmla="*/ 1397598 w 1925619"/>
                <a:gd name="connsiteY2" fmla="*/ 1153758 h 1183341"/>
                <a:gd name="connsiteX3" fmla="*/ 285974 w 1925619"/>
                <a:gd name="connsiteY3" fmla="*/ 1183341 h 1183341"/>
                <a:gd name="connsiteX4" fmla="*/ 0 w 1925619"/>
                <a:gd name="connsiteY4" fmla="*/ 115644 h 1183341"/>
                <a:gd name="connsiteX0" fmla="*/ 0 w 1590339"/>
                <a:gd name="connsiteY0" fmla="*/ 0 h 1067697"/>
                <a:gd name="connsiteX1" fmla="*/ 1590339 w 1590339"/>
                <a:gd name="connsiteY1" fmla="*/ 82476 h 1067697"/>
                <a:gd name="connsiteX2" fmla="*/ 1397598 w 1590339"/>
                <a:gd name="connsiteY2" fmla="*/ 1038114 h 1067697"/>
                <a:gd name="connsiteX3" fmla="*/ 285974 w 1590339"/>
                <a:gd name="connsiteY3" fmla="*/ 1067697 h 1067697"/>
                <a:gd name="connsiteX4" fmla="*/ 0 w 1590339"/>
                <a:gd name="connsiteY4" fmla="*/ 0 h 1067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0339" h="1067697">
                  <a:moveTo>
                    <a:pt x="0" y="0"/>
                  </a:moveTo>
                  <a:lnTo>
                    <a:pt x="1590339" y="82476"/>
                  </a:lnTo>
                  <a:lnTo>
                    <a:pt x="1397598" y="1038114"/>
                  </a:lnTo>
                  <a:lnTo>
                    <a:pt x="285974" y="1067697"/>
                  </a:lnTo>
                  <a:lnTo>
                    <a:pt x="0" y="0"/>
                  </a:lnTo>
                  <a:close/>
                </a:path>
              </a:pathLst>
            </a:custGeom>
            <a:solidFill>
              <a:schemeClr val="bg1">
                <a:lumMod val="8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p:cNvSpPr txBox="1"/>
            <p:nvPr/>
          </p:nvSpPr>
          <p:spPr>
            <a:xfrm>
              <a:off x="910305" y="1340011"/>
              <a:ext cx="1048277" cy="812598"/>
            </a:xfrm>
            <a:prstGeom prst="rect">
              <a:avLst/>
            </a:prstGeom>
            <a:noFill/>
          </p:spPr>
          <p:txBody>
            <a:bodyPr wrap="square" rtlCol="0">
              <a:spAutoFit/>
            </a:bodyPr>
            <a:lstStyle/>
            <a:p>
              <a:r>
                <a:rPr lang="en-US" altLang="zh-CN" sz="3200" b="1" dirty="0" smtClean="0">
                  <a:solidFill>
                    <a:schemeClr val="accent1">
                      <a:lumMod val="50000"/>
                    </a:schemeClr>
                  </a:solidFill>
                  <a:latin typeface="微软雅黑" panose="020B0503020204020204" pitchFamily="34" charset="-122"/>
                  <a:ea typeface="微软雅黑" panose="020B0503020204020204" pitchFamily="34" charset="-122"/>
                </a:rPr>
                <a:t>02</a:t>
              </a:r>
              <a:endParaRPr lang="zh-CN" altLang="en-US" sz="3200" b="1" dirty="0">
                <a:solidFill>
                  <a:schemeClr val="accent1">
                    <a:lumMod val="50000"/>
                  </a:schemeClr>
                </a:solidFill>
                <a:latin typeface="微软雅黑" panose="020B0503020204020204" pitchFamily="34" charset="-122"/>
                <a:ea typeface="微软雅黑" panose="020B0503020204020204" pitchFamily="34" charset="-122"/>
              </a:endParaRPr>
            </a:p>
          </p:txBody>
        </p:sp>
      </p:grpSp>
      <p:sp>
        <p:nvSpPr>
          <p:cNvPr id="24" name="文本框 23"/>
          <p:cNvSpPr txBox="1"/>
          <p:nvPr/>
        </p:nvSpPr>
        <p:spPr>
          <a:xfrm>
            <a:off x="10515600" y="249523"/>
            <a:ext cx="1676400" cy="307777"/>
          </a:xfrm>
          <a:prstGeom prst="rect">
            <a:avLst/>
          </a:prstGeom>
          <a:noFill/>
        </p:spPr>
        <p:txBody>
          <a:bodyPr wrap="square" rtlCol="0">
            <a:spAutoFit/>
          </a:bodyPr>
          <a:lstStyle/>
          <a:p>
            <a:r>
              <a:rPr lang="zh-CN" altLang="en-US" sz="1400" b="1" dirty="0" smtClean="0">
                <a:latin typeface="微软雅黑" panose="020B0503020204020204" pitchFamily="34" charset="-122"/>
                <a:ea typeface="微软雅黑" panose="020B0503020204020204" pitchFamily="34" charset="-122"/>
              </a:rPr>
              <a:t>放置医院</a:t>
            </a:r>
            <a:r>
              <a:rPr lang="en-US" altLang="zh-CN" sz="1400" b="1" dirty="0" smtClean="0">
                <a:latin typeface="微软雅黑" panose="020B0503020204020204" pitchFamily="34" charset="-122"/>
                <a:ea typeface="微软雅黑" panose="020B0503020204020204" pitchFamily="34" charset="-122"/>
              </a:rPr>
              <a:t>LOGO</a:t>
            </a:r>
            <a:endParaRPr lang="zh-CN" altLang="en-US" sz="1400" b="1" dirty="0">
              <a:latin typeface="微软雅黑" panose="020B0503020204020204" pitchFamily="34" charset="-122"/>
              <a:ea typeface="微软雅黑" panose="020B0503020204020204" pitchFamily="34" charset="-122"/>
            </a:endParaRPr>
          </a:p>
        </p:txBody>
      </p:sp>
      <p:sp>
        <p:nvSpPr>
          <p:cNvPr id="25" name="矩形 24"/>
          <p:cNvSpPr/>
          <p:nvPr/>
        </p:nvSpPr>
        <p:spPr>
          <a:xfrm>
            <a:off x="1820283" y="547121"/>
            <a:ext cx="1467068" cy="553998"/>
          </a:xfrm>
          <a:prstGeom prst="rect">
            <a:avLst/>
          </a:prstGeom>
        </p:spPr>
        <p:txBody>
          <a:bodyPr wrap="none">
            <a:spAutoFit/>
          </a:bodyPr>
          <a:lstStyle/>
          <a:p>
            <a:pPr>
              <a:lnSpc>
                <a:spcPct val="150000"/>
              </a:lnSpc>
            </a:pPr>
            <a:r>
              <a:rPr lang="zh-CN" altLang="en-US" sz="2000" b="1" dirty="0" smtClean="0">
                <a:latin typeface="微软雅黑" panose="020B0503020204020204" pitchFamily="34" charset="-122"/>
                <a:ea typeface="微软雅黑" panose="020B0503020204020204" pitchFamily="34" charset="-122"/>
              </a:rPr>
              <a:t>人、财、物</a:t>
            </a:r>
            <a:endParaRPr lang="zh-CN" altLang="en-US" sz="20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1042443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p:cNvGrpSpPr/>
          <p:nvPr/>
        </p:nvGrpSpPr>
        <p:grpSpPr>
          <a:xfrm>
            <a:off x="2426484" y="2771123"/>
            <a:ext cx="2249282" cy="1681466"/>
            <a:chOff x="5907385" y="1673754"/>
            <a:chExt cx="2540088" cy="1995857"/>
          </a:xfrm>
          <a:solidFill>
            <a:schemeClr val="bg1">
              <a:lumMod val="65000"/>
            </a:schemeClr>
          </a:solidFill>
        </p:grpSpPr>
        <p:grpSp>
          <p:nvGrpSpPr>
            <p:cNvPr id="30" name="组合 29"/>
            <p:cNvGrpSpPr/>
            <p:nvPr/>
          </p:nvGrpSpPr>
          <p:grpSpPr>
            <a:xfrm rot="10800000" flipV="1">
              <a:off x="6904956" y="1673754"/>
              <a:ext cx="522736" cy="1312419"/>
              <a:chOff x="7597599" y="3290987"/>
              <a:chExt cx="149224" cy="374652"/>
            </a:xfrm>
            <a:grpFill/>
          </p:grpSpPr>
          <p:sp>
            <p:nvSpPr>
              <p:cNvPr id="37" name="Oval 80"/>
              <p:cNvSpPr>
                <a:spLocks noChangeArrowheads="1"/>
              </p:cNvSpPr>
              <p:nvPr/>
            </p:nvSpPr>
            <p:spPr bwMode="auto">
              <a:xfrm>
                <a:off x="7619824" y="3290987"/>
                <a:ext cx="104774"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150000"/>
                  </a:lnSpc>
                </a:pPr>
                <a:endParaRPr lang="zh-CN" altLang="en-US">
                  <a:solidFill>
                    <a:prstClr val="black"/>
                  </a:solidFill>
                </a:endParaRPr>
              </a:p>
            </p:txBody>
          </p:sp>
          <p:sp>
            <p:nvSpPr>
              <p:cNvPr id="38" name="Freeform 81"/>
              <p:cNvSpPr>
                <a:spLocks/>
              </p:cNvSpPr>
              <p:nvPr/>
            </p:nvSpPr>
            <p:spPr bwMode="auto">
              <a:xfrm>
                <a:off x="7597599" y="3403700"/>
                <a:ext cx="149224" cy="261939"/>
              </a:xfrm>
              <a:custGeom>
                <a:avLst/>
                <a:gdLst>
                  <a:gd name="T0" fmla="*/ 33 w 40"/>
                  <a:gd name="T1" fmla="*/ 0 h 70"/>
                  <a:gd name="T2" fmla="*/ 28 w 40"/>
                  <a:gd name="T3" fmla="*/ 0 h 70"/>
                  <a:gd name="T4" fmla="*/ 28 w 40"/>
                  <a:gd name="T5" fmla="*/ 0 h 70"/>
                  <a:gd name="T6" fmla="*/ 12 w 40"/>
                  <a:gd name="T7" fmla="*/ 0 h 70"/>
                  <a:gd name="T8" fmla="*/ 12 w 40"/>
                  <a:gd name="T9" fmla="*/ 0 h 70"/>
                  <a:gd name="T10" fmla="*/ 7 w 40"/>
                  <a:gd name="T11" fmla="*/ 0 h 70"/>
                  <a:gd name="T12" fmla="*/ 0 w 40"/>
                  <a:gd name="T13" fmla="*/ 7 h 70"/>
                  <a:gd name="T14" fmla="*/ 0 w 40"/>
                  <a:gd name="T15" fmla="*/ 7 h 70"/>
                  <a:gd name="T16" fmla="*/ 0 w 40"/>
                  <a:gd name="T17" fmla="*/ 8 h 70"/>
                  <a:gd name="T18" fmla="*/ 0 w 40"/>
                  <a:gd name="T19" fmla="*/ 31 h 70"/>
                  <a:gd name="T20" fmla="*/ 3 w 40"/>
                  <a:gd name="T21" fmla="*/ 35 h 70"/>
                  <a:gd name="T22" fmla="*/ 7 w 40"/>
                  <a:gd name="T23" fmla="*/ 31 h 70"/>
                  <a:gd name="T24" fmla="*/ 7 w 40"/>
                  <a:gd name="T25" fmla="*/ 11 h 70"/>
                  <a:gd name="T26" fmla="*/ 9 w 40"/>
                  <a:gd name="T27" fmla="*/ 11 h 70"/>
                  <a:gd name="T28" fmla="*/ 9 w 40"/>
                  <a:gd name="T29" fmla="*/ 66 h 70"/>
                  <a:gd name="T30" fmla="*/ 13 w 40"/>
                  <a:gd name="T31" fmla="*/ 70 h 70"/>
                  <a:gd name="T32" fmla="*/ 14 w 40"/>
                  <a:gd name="T33" fmla="*/ 70 h 70"/>
                  <a:gd name="T34" fmla="*/ 18 w 40"/>
                  <a:gd name="T35" fmla="*/ 66 h 70"/>
                  <a:gd name="T36" fmla="*/ 18 w 40"/>
                  <a:gd name="T37" fmla="*/ 35 h 70"/>
                  <a:gd name="T38" fmla="*/ 22 w 40"/>
                  <a:gd name="T39" fmla="*/ 35 h 70"/>
                  <a:gd name="T40" fmla="*/ 22 w 40"/>
                  <a:gd name="T41" fmla="*/ 66 h 70"/>
                  <a:gd name="T42" fmla="*/ 26 w 40"/>
                  <a:gd name="T43" fmla="*/ 70 h 70"/>
                  <a:gd name="T44" fmla="*/ 27 w 40"/>
                  <a:gd name="T45" fmla="*/ 70 h 70"/>
                  <a:gd name="T46" fmla="*/ 31 w 40"/>
                  <a:gd name="T47" fmla="*/ 66 h 70"/>
                  <a:gd name="T48" fmla="*/ 31 w 40"/>
                  <a:gd name="T49" fmla="*/ 11 h 70"/>
                  <a:gd name="T50" fmla="*/ 33 w 40"/>
                  <a:gd name="T51" fmla="*/ 11 h 70"/>
                  <a:gd name="T52" fmla="*/ 33 w 40"/>
                  <a:gd name="T53" fmla="*/ 31 h 70"/>
                  <a:gd name="T54" fmla="*/ 37 w 40"/>
                  <a:gd name="T55" fmla="*/ 35 h 70"/>
                  <a:gd name="T56" fmla="*/ 40 w 40"/>
                  <a:gd name="T57" fmla="*/ 31 h 70"/>
                  <a:gd name="T58" fmla="*/ 40 w 40"/>
                  <a:gd name="T59" fmla="*/ 8 h 70"/>
                  <a:gd name="T60" fmla="*/ 40 w 40"/>
                  <a:gd name="T61" fmla="*/ 7 h 70"/>
                  <a:gd name="T62" fmla="*/ 40 w 40"/>
                  <a:gd name="T63" fmla="*/ 7 h 70"/>
                  <a:gd name="T64" fmla="*/ 33 w 40"/>
                  <a:gd name="T65"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 h="70">
                    <a:moveTo>
                      <a:pt x="33" y="0"/>
                    </a:moveTo>
                    <a:cubicBezTo>
                      <a:pt x="28" y="0"/>
                      <a:pt x="28" y="0"/>
                      <a:pt x="28" y="0"/>
                    </a:cubicBezTo>
                    <a:cubicBezTo>
                      <a:pt x="28" y="0"/>
                      <a:pt x="28" y="0"/>
                      <a:pt x="28" y="0"/>
                    </a:cubicBezTo>
                    <a:cubicBezTo>
                      <a:pt x="12" y="0"/>
                      <a:pt x="12" y="0"/>
                      <a:pt x="12" y="0"/>
                    </a:cubicBezTo>
                    <a:cubicBezTo>
                      <a:pt x="12" y="0"/>
                      <a:pt x="12" y="0"/>
                      <a:pt x="12" y="0"/>
                    </a:cubicBezTo>
                    <a:cubicBezTo>
                      <a:pt x="7" y="0"/>
                      <a:pt x="7" y="0"/>
                      <a:pt x="7" y="0"/>
                    </a:cubicBezTo>
                    <a:cubicBezTo>
                      <a:pt x="3" y="0"/>
                      <a:pt x="0" y="3"/>
                      <a:pt x="0" y="7"/>
                    </a:cubicBezTo>
                    <a:cubicBezTo>
                      <a:pt x="0" y="7"/>
                      <a:pt x="0" y="7"/>
                      <a:pt x="0" y="7"/>
                    </a:cubicBezTo>
                    <a:cubicBezTo>
                      <a:pt x="0" y="8"/>
                      <a:pt x="0" y="8"/>
                      <a:pt x="0" y="8"/>
                    </a:cubicBezTo>
                    <a:cubicBezTo>
                      <a:pt x="0" y="31"/>
                      <a:pt x="0" y="31"/>
                      <a:pt x="0" y="31"/>
                    </a:cubicBezTo>
                    <a:cubicBezTo>
                      <a:pt x="0" y="33"/>
                      <a:pt x="1" y="35"/>
                      <a:pt x="3" y="35"/>
                    </a:cubicBezTo>
                    <a:cubicBezTo>
                      <a:pt x="5" y="35"/>
                      <a:pt x="7" y="33"/>
                      <a:pt x="7" y="31"/>
                    </a:cubicBezTo>
                    <a:cubicBezTo>
                      <a:pt x="7" y="11"/>
                      <a:pt x="7" y="11"/>
                      <a:pt x="7" y="11"/>
                    </a:cubicBezTo>
                    <a:cubicBezTo>
                      <a:pt x="9" y="11"/>
                      <a:pt x="9" y="11"/>
                      <a:pt x="9" y="11"/>
                    </a:cubicBezTo>
                    <a:cubicBezTo>
                      <a:pt x="9" y="66"/>
                      <a:pt x="9" y="66"/>
                      <a:pt x="9" y="66"/>
                    </a:cubicBezTo>
                    <a:cubicBezTo>
                      <a:pt x="9" y="68"/>
                      <a:pt x="11" y="70"/>
                      <a:pt x="13" y="70"/>
                    </a:cubicBezTo>
                    <a:cubicBezTo>
                      <a:pt x="14" y="70"/>
                      <a:pt x="14" y="70"/>
                      <a:pt x="14" y="70"/>
                    </a:cubicBezTo>
                    <a:cubicBezTo>
                      <a:pt x="16" y="70"/>
                      <a:pt x="18" y="68"/>
                      <a:pt x="18" y="66"/>
                    </a:cubicBezTo>
                    <a:cubicBezTo>
                      <a:pt x="18" y="35"/>
                      <a:pt x="18" y="35"/>
                      <a:pt x="18" y="35"/>
                    </a:cubicBezTo>
                    <a:cubicBezTo>
                      <a:pt x="18" y="35"/>
                      <a:pt x="22" y="35"/>
                      <a:pt x="22" y="35"/>
                    </a:cubicBezTo>
                    <a:cubicBezTo>
                      <a:pt x="22" y="66"/>
                      <a:pt x="22" y="66"/>
                      <a:pt x="22" y="66"/>
                    </a:cubicBezTo>
                    <a:cubicBezTo>
                      <a:pt x="22" y="68"/>
                      <a:pt x="24" y="70"/>
                      <a:pt x="26" y="70"/>
                    </a:cubicBezTo>
                    <a:cubicBezTo>
                      <a:pt x="27" y="70"/>
                      <a:pt x="27" y="70"/>
                      <a:pt x="27" y="70"/>
                    </a:cubicBezTo>
                    <a:cubicBezTo>
                      <a:pt x="29" y="70"/>
                      <a:pt x="31" y="68"/>
                      <a:pt x="31" y="66"/>
                    </a:cubicBezTo>
                    <a:cubicBezTo>
                      <a:pt x="31" y="11"/>
                      <a:pt x="31" y="11"/>
                      <a:pt x="31" y="11"/>
                    </a:cubicBezTo>
                    <a:cubicBezTo>
                      <a:pt x="33" y="11"/>
                      <a:pt x="33" y="11"/>
                      <a:pt x="33" y="11"/>
                    </a:cubicBezTo>
                    <a:cubicBezTo>
                      <a:pt x="33" y="31"/>
                      <a:pt x="33" y="31"/>
                      <a:pt x="33" y="31"/>
                    </a:cubicBezTo>
                    <a:cubicBezTo>
                      <a:pt x="33" y="33"/>
                      <a:pt x="35" y="35"/>
                      <a:pt x="37" y="35"/>
                    </a:cubicBezTo>
                    <a:cubicBezTo>
                      <a:pt x="39" y="35"/>
                      <a:pt x="40" y="33"/>
                      <a:pt x="40" y="31"/>
                    </a:cubicBezTo>
                    <a:cubicBezTo>
                      <a:pt x="40" y="8"/>
                      <a:pt x="40" y="8"/>
                      <a:pt x="40" y="8"/>
                    </a:cubicBezTo>
                    <a:cubicBezTo>
                      <a:pt x="40" y="7"/>
                      <a:pt x="40" y="7"/>
                      <a:pt x="40" y="7"/>
                    </a:cubicBezTo>
                    <a:cubicBezTo>
                      <a:pt x="40" y="7"/>
                      <a:pt x="40" y="7"/>
                      <a:pt x="40" y="7"/>
                    </a:cubicBezTo>
                    <a:cubicBezTo>
                      <a:pt x="40" y="3"/>
                      <a:pt x="37" y="0"/>
                      <a:pt x="3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grpSp>
          <p:nvGrpSpPr>
            <p:cNvPr id="31" name="组合 30"/>
            <p:cNvGrpSpPr/>
            <p:nvPr/>
          </p:nvGrpSpPr>
          <p:grpSpPr>
            <a:xfrm rot="3660000" flipV="1">
              <a:off x="6300976" y="2753284"/>
              <a:ext cx="522736" cy="1309917"/>
              <a:chOff x="7602335" y="3290987"/>
              <a:chExt cx="149224" cy="373938"/>
            </a:xfrm>
            <a:grpFill/>
          </p:grpSpPr>
          <p:sp>
            <p:nvSpPr>
              <p:cNvPr id="35" name="Oval 80"/>
              <p:cNvSpPr>
                <a:spLocks noChangeArrowheads="1"/>
              </p:cNvSpPr>
              <p:nvPr/>
            </p:nvSpPr>
            <p:spPr bwMode="auto">
              <a:xfrm>
                <a:off x="7619824" y="3290987"/>
                <a:ext cx="104774"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150000"/>
                  </a:lnSpc>
                </a:pPr>
                <a:endParaRPr lang="zh-CN" altLang="en-US">
                  <a:solidFill>
                    <a:prstClr val="black"/>
                  </a:solidFill>
                </a:endParaRPr>
              </a:p>
            </p:txBody>
          </p:sp>
          <p:sp>
            <p:nvSpPr>
              <p:cNvPr id="36" name="Freeform 81"/>
              <p:cNvSpPr>
                <a:spLocks/>
              </p:cNvSpPr>
              <p:nvPr/>
            </p:nvSpPr>
            <p:spPr bwMode="auto">
              <a:xfrm>
                <a:off x="7602335" y="3402987"/>
                <a:ext cx="149224" cy="261938"/>
              </a:xfrm>
              <a:custGeom>
                <a:avLst/>
                <a:gdLst>
                  <a:gd name="T0" fmla="*/ 33 w 40"/>
                  <a:gd name="T1" fmla="*/ 0 h 70"/>
                  <a:gd name="T2" fmla="*/ 28 w 40"/>
                  <a:gd name="T3" fmla="*/ 0 h 70"/>
                  <a:gd name="T4" fmla="*/ 28 w 40"/>
                  <a:gd name="T5" fmla="*/ 0 h 70"/>
                  <a:gd name="T6" fmla="*/ 12 w 40"/>
                  <a:gd name="T7" fmla="*/ 0 h 70"/>
                  <a:gd name="T8" fmla="*/ 12 w 40"/>
                  <a:gd name="T9" fmla="*/ 0 h 70"/>
                  <a:gd name="T10" fmla="*/ 7 w 40"/>
                  <a:gd name="T11" fmla="*/ 0 h 70"/>
                  <a:gd name="T12" fmla="*/ 0 w 40"/>
                  <a:gd name="T13" fmla="*/ 7 h 70"/>
                  <a:gd name="T14" fmla="*/ 0 w 40"/>
                  <a:gd name="T15" fmla="*/ 7 h 70"/>
                  <a:gd name="T16" fmla="*/ 0 w 40"/>
                  <a:gd name="T17" fmla="*/ 8 h 70"/>
                  <a:gd name="T18" fmla="*/ 0 w 40"/>
                  <a:gd name="T19" fmla="*/ 31 h 70"/>
                  <a:gd name="T20" fmla="*/ 3 w 40"/>
                  <a:gd name="T21" fmla="*/ 35 h 70"/>
                  <a:gd name="T22" fmla="*/ 7 w 40"/>
                  <a:gd name="T23" fmla="*/ 31 h 70"/>
                  <a:gd name="T24" fmla="*/ 7 w 40"/>
                  <a:gd name="T25" fmla="*/ 11 h 70"/>
                  <a:gd name="T26" fmla="*/ 9 w 40"/>
                  <a:gd name="T27" fmla="*/ 11 h 70"/>
                  <a:gd name="T28" fmla="*/ 9 w 40"/>
                  <a:gd name="T29" fmla="*/ 66 h 70"/>
                  <a:gd name="T30" fmla="*/ 13 w 40"/>
                  <a:gd name="T31" fmla="*/ 70 h 70"/>
                  <a:gd name="T32" fmla="*/ 14 w 40"/>
                  <a:gd name="T33" fmla="*/ 70 h 70"/>
                  <a:gd name="T34" fmla="*/ 18 w 40"/>
                  <a:gd name="T35" fmla="*/ 66 h 70"/>
                  <a:gd name="T36" fmla="*/ 18 w 40"/>
                  <a:gd name="T37" fmla="*/ 35 h 70"/>
                  <a:gd name="T38" fmla="*/ 22 w 40"/>
                  <a:gd name="T39" fmla="*/ 35 h 70"/>
                  <a:gd name="T40" fmla="*/ 22 w 40"/>
                  <a:gd name="T41" fmla="*/ 66 h 70"/>
                  <a:gd name="T42" fmla="*/ 26 w 40"/>
                  <a:gd name="T43" fmla="*/ 70 h 70"/>
                  <a:gd name="T44" fmla="*/ 27 w 40"/>
                  <a:gd name="T45" fmla="*/ 70 h 70"/>
                  <a:gd name="T46" fmla="*/ 31 w 40"/>
                  <a:gd name="T47" fmla="*/ 66 h 70"/>
                  <a:gd name="T48" fmla="*/ 31 w 40"/>
                  <a:gd name="T49" fmla="*/ 11 h 70"/>
                  <a:gd name="T50" fmla="*/ 33 w 40"/>
                  <a:gd name="T51" fmla="*/ 11 h 70"/>
                  <a:gd name="T52" fmla="*/ 33 w 40"/>
                  <a:gd name="T53" fmla="*/ 31 h 70"/>
                  <a:gd name="T54" fmla="*/ 37 w 40"/>
                  <a:gd name="T55" fmla="*/ 35 h 70"/>
                  <a:gd name="T56" fmla="*/ 40 w 40"/>
                  <a:gd name="T57" fmla="*/ 31 h 70"/>
                  <a:gd name="T58" fmla="*/ 40 w 40"/>
                  <a:gd name="T59" fmla="*/ 8 h 70"/>
                  <a:gd name="T60" fmla="*/ 40 w 40"/>
                  <a:gd name="T61" fmla="*/ 7 h 70"/>
                  <a:gd name="T62" fmla="*/ 40 w 40"/>
                  <a:gd name="T63" fmla="*/ 7 h 70"/>
                  <a:gd name="T64" fmla="*/ 33 w 40"/>
                  <a:gd name="T65"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 h="70">
                    <a:moveTo>
                      <a:pt x="33" y="0"/>
                    </a:moveTo>
                    <a:cubicBezTo>
                      <a:pt x="28" y="0"/>
                      <a:pt x="28" y="0"/>
                      <a:pt x="28" y="0"/>
                    </a:cubicBezTo>
                    <a:cubicBezTo>
                      <a:pt x="28" y="0"/>
                      <a:pt x="28" y="0"/>
                      <a:pt x="28" y="0"/>
                    </a:cubicBezTo>
                    <a:cubicBezTo>
                      <a:pt x="12" y="0"/>
                      <a:pt x="12" y="0"/>
                      <a:pt x="12" y="0"/>
                    </a:cubicBezTo>
                    <a:cubicBezTo>
                      <a:pt x="12" y="0"/>
                      <a:pt x="12" y="0"/>
                      <a:pt x="12" y="0"/>
                    </a:cubicBezTo>
                    <a:cubicBezTo>
                      <a:pt x="7" y="0"/>
                      <a:pt x="7" y="0"/>
                      <a:pt x="7" y="0"/>
                    </a:cubicBezTo>
                    <a:cubicBezTo>
                      <a:pt x="3" y="0"/>
                      <a:pt x="0" y="3"/>
                      <a:pt x="0" y="7"/>
                    </a:cubicBezTo>
                    <a:cubicBezTo>
                      <a:pt x="0" y="7"/>
                      <a:pt x="0" y="7"/>
                      <a:pt x="0" y="7"/>
                    </a:cubicBezTo>
                    <a:cubicBezTo>
                      <a:pt x="0" y="8"/>
                      <a:pt x="0" y="8"/>
                      <a:pt x="0" y="8"/>
                    </a:cubicBezTo>
                    <a:cubicBezTo>
                      <a:pt x="0" y="31"/>
                      <a:pt x="0" y="31"/>
                      <a:pt x="0" y="31"/>
                    </a:cubicBezTo>
                    <a:cubicBezTo>
                      <a:pt x="0" y="33"/>
                      <a:pt x="1" y="35"/>
                      <a:pt x="3" y="35"/>
                    </a:cubicBezTo>
                    <a:cubicBezTo>
                      <a:pt x="5" y="35"/>
                      <a:pt x="7" y="33"/>
                      <a:pt x="7" y="31"/>
                    </a:cubicBezTo>
                    <a:cubicBezTo>
                      <a:pt x="7" y="11"/>
                      <a:pt x="7" y="11"/>
                      <a:pt x="7" y="11"/>
                    </a:cubicBezTo>
                    <a:cubicBezTo>
                      <a:pt x="9" y="11"/>
                      <a:pt x="9" y="11"/>
                      <a:pt x="9" y="11"/>
                    </a:cubicBezTo>
                    <a:cubicBezTo>
                      <a:pt x="9" y="66"/>
                      <a:pt x="9" y="66"/>
                      <a:pt x="9" y="66"/>
                    </a:cubicBezTo>
                    <a:cubicBezTo>
                      <a:pt x="9" y="68"/>
                      <a:pt x="11" y="70"/>
                      <a:pt x="13" y="70"/>
                    </a:cubicBezTo>
                    <a:cubicBezTo>
                      <a:pt x="14" y="70"/>
                      <a:pt x="14" y="70"/>
                      <a:pt x="14" y="70"/>
                    </a:cubicBezTo>
                    <a:cubicBezTo>
                      <a:pt x="16" y="70"/>
                      <a:pt x="18" y="68"/>
                      <a:pt x="18" y="66"/>
                    </a:cubicBezTo>
                    <a:cubicBezTo>
                      <a:pt x="18" y="35"/>
                      <a:pt x="18" y="35"/>
                      <a:pt x="18" y="35"/>
                    </a:cubicBezTo>
                    <a:cubicBezTo>
                      <a:pt x="18" y="35"/>
                      <a:pt x="22" y="35"/>
                      <a:pt x="22" y="35"/>
                    </a:cubicBezTo>
                    <a:cubicBezTo>
                      <a:pt x="22" y="66"/>
                      <a:pt x="22" y="66"/>
                      <a:pt x="22" y="66"/>
                    </a:cubicBezTo>
                    <a:cubicBezTo>
                      <a:pt x="22" y="68"/>
                      <a:pt x="24" y="70"/>
                      <a:pt x="26" y="70"/>
                    </a:cubicBezTo>
                    <a:cubicBezTo>
                      <a:pt x="27" y="70"/>
                      <a:pt x="27" y="70"/>
                      <a:pt x="27" y="70"/>
                    </a:cubicBezTo>
                    <a:cubicBezTo>
                      <a:pt x="29" y="70"/>
                      <a:pt x="31" y="68"/>
                      <a:pt x="31" y="66"/>
                    </a:cubicBezTo>
                    <a:cubicBezTo>
                      <a:pt x="31" y="11"/>
                      <a:pt x="31" y="11"/>
                      <a:pt x="31" y="11"/>
                    </a:cubicBezTo>
                    <a:cubicBezTo>
                      <a:pt x="33" y="11"/>
                      <a:pt x="33" y="11"/>
                      <a:pt x="33" y="11"/>
                    </a:cubicBezTo>
                    <a:cubicBezTo>
                      <a:pt x="33" y="31"/>
                      <a:pt x="33" y="31"/>
                      <a:pt x="33" y="31"/>
                    </a:cubicBezTo>
                    <a:cubicBezTo>
                      <a:pt x="33" y="33"/>
                      <a:pt x="35" y="35"/>
                      <a:pt x="37" y="35"/>
                    </a:cubicBezTo>
                    <a:cubicBezTo>
                      <a:pt x="39" y="35"/>
                      <a:pt x="40" y="33"/>
                      <a:pt x="40" y="31"/>
                    </a:cubicBezTo>
                    <a:cubicBezTo>
                      <a:pt x="40" y="8"/>
                      <a:pt x="40" y="8"/>
                      <a:pt x="40" y="8"/>
                    </a:cubicBezTo>
                    <a:cubicBezTo>
                      <a:pt x="40" y="7"/>
                      <a:pt x="40" y="7"/>
                      <a:pt x="40" y="7"/>
                    </a:cubicBezTo>
                    <a:cubicBezTo>
                      <a:pt x="40" y="7"/>
                      <a:pt x="40" y="7"/>
                      <a:pt x="40" y="7"/>
                    </a:cubicBezTo>
                    <a:cubicBezTo>
                      <a:pt x="40" y="3"/>
                      <a:pt x="37" y="0"/>
                      <a:pt x="3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grpSp>
          <p:nvGrpSpPr>
            <p:cNvPr id="32" name="组合 31"/>
            <p:cNvGrpSpPr/>
            <p:nvPr/>
          </p:nvGrpSpPr>
          <p:grpSpPr>
            <a:xfrm rot="18000000" flipV="1">
              <a:off x="7529897" y="2740965"/>
              <a:ext cx="522737" cy="1312415"/>
              <a:chOff x="7597599" y="3290987"/>
              <a:chExt cx="149224" cy="374652"/>
            </a:xfrm>
            <a:grpFill/>
          </p:grpSpPr>
          <p:sp>
            <p:nvSpPr>
              <p:cNvPr id="33" name="Oval 80"/>
              <p:cNvSpPr>
                <a:spLocks noChangeArrowheads="1"/>
              </p:cNvSpPr>
              <p:nvPr/>
            </p:nvSpPr>
            <p:spPr bwMode="auto">
              <a:xfrm>
                <a:off x="7619824" y="3290987"/>
                <a:ext cx="104774"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150000"/>
                  </a:lnSpc>
                </a:pPr>
                <a:endParaRPr lang="zh-CN" altLang="en-US">
                  <a:solidFill>
                    <a:prstClr val="black"/>
                  </a:solidFill>
                </a:endParaRPr>
              </a:p>
            </p:txBody>
          </p:sp>
          <p:sp>
            <p:nvSpPr>
              <p:cNvPr id="34" name="Freeform 81"/>
              <p:cNvSpPr>
                <a:spLocks/>
              </p:cNvSpPr>
              <p:nvPr/>
            </p:nvSpPr>
            <p:spPr bwMode="auto">
              <a:xfrm>
                <a:off x="7597599" y="3403700"/>
                <a:ext cx="149224" cy="261939"/>
              </a:xfrm>
              <a:custGeom>
                <a:avLst/>
                <a:gdLst>
                  <a:gd name="T0" fmla="*/ 33 w 40"/>
                  <a:gd name="T1" fmla="*/ 0 h 70"/>
                  <a:gd name="T2" fmla="*/ 28 w 40"/>
                  <a:gd name="T3" fmla="*/ 0 h 70"/>
                  <a:gd name="T4" fmla="*/ 28 w 40"/>
                  <a:gd name="T5" fmla="*/ 0 h 70"/>
                  <a:gd name="T6" fmla="*/ 12 w 40"/>
                  <a:gd name="T7" fmla="*/ 0 h 70"/>
                  <a:gd name="T8" fmla="*/ 12 w 40"/>
                  <a:gd name="T9" fmla="*/ 0 h 70"/>
                  <a:gd name="T10" fmla="*/ 7 w 40"/>
                  <a:gd name="T11" fmla="*/ 0 h 70"/>
                  <a:gd name="T12" fmla="*/ 0 w 40"/>
                  <a:gd name="T13" fmla="*/ 7 h 70"/>
                  <a:gd name="T14" fmla="*/ 0 w 40"/>
                  <a:gd name="T15" fmla="*/ 7 h 70"/>
                  <a:gd name="T16" fmla="*/ 0 w 40"/>
                  <a:gd name="T17" fmla="*/ 8 h 70"/>
                  <a:gd name="T18" fmla="*/ 0 w 40"/>
                  <a:gd name="T19" fmla="*/ 31 h 70"/>
                  <a:gd name="T20" fmla="*/ 3 w 40"/>
                  <a:gd name="T21" fmla="*/ 35 h 70"/>
                  <a:gd name="T22" fmla="*/ 7 w 40"/>
                  <a:gd name="T23" fmla="*/ 31 h 70"/>
                  <a:gd name="T24" fmla="*/ 7 w 40"/>
                  <a:gd name="T25" fmla="*/ 11 h 70"/>
                  <a:gd name="T26" fmla="*/ 9 w 40"/>
                  <a:gd name="T27" fmla="*/ 11 h 70"/>
                  <a:gd name="T28" fmla="*/ 9 w 40"/>
                  <a:gd name="T29" fmla="*/ 66 h 70"/>
                  <a:gd name="T30" fmla="*/ 13 w 40"/>
                  <a:gd name="T31" fmla="*/ 70 h 70"/>
                  <a:gd name="T32" fmla="*/ 14 w 40"/>
                  <a:gd name="T33" fmla="*/ 70 h 70"/>
                  <a:gd name="T34" fmla="*/ 18 w 40"/>
                  <a:gd name="T35" fmla="*/ 66 h 70"/>
                  <a:gd name="T36" fmla="*/ 18 w 40"/>
                  <a:gd name="T37" fmla="*/ 35 h 70"/>
                  <a:gd name="T38" fmla="*/ 22 w 40"/>
                  <a:gd name="T39" fmla="*/ 35 h 70"/>
                  <a:gd name="T40" fmla="*/ 22 w 40"/>
                  <a:gd name="T41" fmla="*/ 66 h 70"/>
                  <a:gd name="T42" fmla="*/ 26 w 40"/>
                  <a:gd name="T43" fmla="*/ 70 h 70"/>
                  <a:gd name="T44" fmla="*/ 27 w 40"/>
                  <a:gd name="T45" fmla="*/ 70 h 70"/>
                  <a:gd name="T46" fmla="*/ 31 w 40"/>
                  <a:gd name="T47" fmla="*/ 66 h 70"/>
                  <a:gd name="T48" fmla="*/ 31 w 40"/>
                  <a:gd name="T49" fmla="*/ 11 h 70"/>
                  <a:gd name="T50" fmla="*/ 33 w 40"/>
                  <a:gd name="T51" fmla="*/ 11 h 70"/>
                  <a:gd name="T52" fmla="*/ 33 w 40"/>
                  <a:gd name="T53" fmla="*/ 31 h 70"/>
                  <a:gd name="T54" fmla="*/ 37 w 40"/>
                  <a:gd name="T55" fmla="*/ 35 h 70"/>
                  <a:gd name="T56" fmla="*/ 40 w 40"/>
                  <a:gd name="T57" fmla="*/ 31 h 70"/>
                  <a:gd name="T58" fmla="*/ 40 w 40"/>
                  <a:gd name="T59" fmla="*/ 8 h 70"/>
                  <a:gd name="T60" fmla="*/ 40 w 40"/>
                  <a:gd name="T61" fmla="*/ 7 h 70"/>
                  <a:gd name="T62" fmla="*/ 40 w 40"/>
                  <a:gd name="T63" fmla="*/ 7 h 70"/>
                  <a:gd name="T64" fmla="*/ 33 w 40"/>
                  <a:gd name="T65"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 h="70">
                    <a:moveTo>
                      <a:pt x="33" y="0"/>
                    </a:moveTo>
                    <a:cubicBezTo>
                      <a:pt x="28" y="0"/>
                      <a:pt x="28" y="0"/>
                      <a:pt x="28" y="0"/>
                    </a:cubicBezTo>
                    <a:cubicBezTo>
                      <a:pt x="28" y="0"/>
                      <a:pt x="28" y="0"/>
                      <a:pt x="28" y="0"/>
                    </a:cubicBezTo>
                    <a:cubicBezTo>
                      <a:pt x="12" y="0"/>
                      <a:pt x="12" y="0"/>
                      <a:pt x="12" y="0"/>
                    </a:cubicBezTo>
                    <a:cubicBezTo>
                      <a:pt x="12" y="0"/>
                      <a:pt x="12" y="0"/>
                      <a:pt x="12" y="0"/>
                    </a:cubicBezTo>
                    <a:cubicBezTo>
                      <a:pt x="7" y="0"/>
                      <a:pt x="7" y="0"/>
                      <a:pt x="7" y="0"/>
                    </a:cubicBezTo>
                    <a:cubicBezTo>
                      <a:pt x="3" y="0"/>
                      <a:pt x="0" y="3"/>
                      <a:pt x="0" y="7"/>
                    </a:cubicBezTo>
                    <a:cubicBezTo>
                      <a:pt x="0" y="7"/>
                      <a:pt x="0" y="7"/>
                      <a:pt x="0" y="7"/>
                    </a:cubicBezTo>
                    <a:cubicBezTo>
                      <a:pt x="0" y="8"/>
                      <a:pt x="0" y="8"/>
                      <a:pt x="0" y="8"/>
                    </a:cubicBezTo>
                    <a:cubicBezTo>
                      <a:pt x="0" y="31"/>
                      <a:pt x="0" y="31"/>
                      <a:pt x="0" y="31"/>
                    </a:cubicBezTo>
                    <a:cubicBezTo>
                      <a:pt x="0" y="33"/>
                      <a:pt x="1" y="35"/>
                      <a:pt x="3" y="35"/>
                    </a:cubicBezTo>
                    <a:cubicBezTo>
                      <a:pt x="5" y="35"/>
                      <a:pt x="7" y="33"/>
                      <a:pt x="7" y="31"/>
                    </a:cubicBezTo>
                    <a:cubicBezTo>
                      <a:pt x="7" y="11"/>
                      <a:pt x="7" y="11"/>
                      <a:pt x="7" y="11"/>
                    </a:cubicBezTo>
                    <a:cubicBezTo>
                      <a:pt x="9" y="11"/>
                      <a:pt x="9" y="11"/>
                      <a:pt x="9" y="11"/>
                    </a:cubicBezTo>
                    <a:cubicBezTo>
                      <a:pt x="9" y="66"/>
                      <a:pt x="9" y="66"/>
                      <a:pt x="9" y="66"/>
                    </a:cubicBezTo>
                    <a:cubicBezTo>
                      <a:pt x="9" y="68"/>
                      <a:pt x="11" y="70"/>
                      <a:pt x="13" y="70"/>
                    </a:cubicBezTo>
                    <a:cubicBezTo>
                      <a:pt x="14" y="70"/>
                      <a:pt x="14" y="70"/>
                      <a:pt x="14" y="70"/>
                    </a:cubicBezTo>
                    <a:cubicBezTo>
                      <a:pt x="16" y="70"/>
                      <a:pt x="18" y="68"/>
                      <a:pt x="18" y="66"/>
                    </a:cubicBezTo>
                    <a:cubicBezTo>
                      <a:pt x="18" y="35"/>
                      <a:pt x="18" y="35"/>
                      <a:pt x="18" y="35"/>
                    </a:cubicBezTo>
                    <a:cubicBezTo>
                      <a:pt x="18" y="35"/>
                      <a:pt x="22" y="35"/>
                      <a:pt x="22" y="35"/>
                    </a:cubicBezTo>
                    <a:cubicBezTo>
                      <a:pt x="22" y="66"/>
                      <a:pt x="22" y="66"/>
                      <a:pt x="22" y="66"/>
                    </a:cubicBezTo>
                    <a:cubicBezTo>
                      <a:pt x="22" y="68"/>
                      <a:pt x="24" y="70"/>
                      <a:pt x="26" y="70"/>
                    </a:cubicBezTo>
                    <a:cubicBezTo>
                      <a:pt x="27" y="70"/>
                      <a:pt x="27" y="70"/>
                      <a:pt x="27" y="70"/>
                    </a:cubicBezTo>
                    <a:cubicBezTo>
                      <a:pt x="29" y="70"/>
                      <a:pt x="31" y="68"/>
                      <a:pt x="31" y="66"/>
                    </a:cubicBezTo>
                    <a:cubicBezTo>
                      <a:pt x="31" y="11"/>
                      <a:pt x="31" y="11"/>
                      <a:pt x="31" y="11"/>
                    </a:cubicBezTo>
                    <a:cubicBezTo>
                      <a:pt x="33" y="11"/>
                      <a:pt x="33" y="11"/>
                      <a:pt x="33" y="11"/>
                    </a:cubicBezTo>
                    <a:cubicBezTo>
                      <a:pt x="33" y="31"/>
                      <a:pt x="33" y="31"/>
                      <a:pt x="33" y="31"/>
                    </a:cubicBezTo>
                    <a:cubicBezTo>
                      <a:pt x="33" y="33"/>
                      <a:pt x="35" y="35"/>
                      <a:pt x="37" y="35"/>
                    </a:cubicBezTo>
                    <a:cubicBezTo>
                      <a:pt x="39" y="35"/>
                      <a:pt x="40" y="33"/>
                      <a:pt x="40" y="31"/>
                    </a:cubicBezTo>
                    <a:cubicBezTo>
                      <a:pt x="40" y="8"/>
                      <a:pt x="40" y="8"/>
                      <a:pt x="40" y="8"/>
                    </a:cubicBezTo>
                    <a:cubicBezTo>
                      <a:pt x="40" y="7"/>
                      <a:pt x="40" y="7"/>
                      <a:pt x="40" y="7"/>
                    </a:cubicBezTo>
                    <a:cubicBezTo>
                      <a:pt x="40" y="7"/>
                      <a:pt x="40" y="7"/>
                      <a:pt x="40" y="7"/>
                    </a:cubicBezTo>
                    <a:cubicBezTo>
                      <a:pt x="40" y="3"/>
                      <a:pt x="37" y="0"/>
                      <a:pt x="3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grpSp>
      <p:sp>
        <p:nvSpPr>
          <p:cNvPr id="62" name="燕尾形 61"/>
          <p:cNvSpPr/>
          <p:nvPr/>
        </p:nvSpPr>
        <p:spPr>
          <a:xfrm>
            <a:off x="5510057" y="4072032"/>
            <a:ext cx="463229" cy="475358"/>
          </a:xfrm>
          <a:prstGeom prst="chevr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solidFill>
                <a:prstClr val="black"/>
              </a:solidFill>
            </a:endParaRPr>
          </a:p>
        </p:txBody>
      </p:sp>
      <p:sp>
        <p:nvSpPr>
          <p:cNvPr id="73" name="文本框 72"/>
          <p:cNvSpPr txBox="1"/>
          <p:nvPr/>
        </p:nvSpPr>
        <p:spPr>
          <a:xfrm>
            <a:off x="6113904" y="4158411"/>
            <a:ext cx="1210588" cy="418191"/>
          </a:xfrm>
          <a:prstGeom prst="rect">
            <a:avLst/>
          </a:prstGeom>
        </p:spPr>
        <p:txBody>
          <a:bodyPr wrap="none">
            <a:spAutoFit/>
          </a:bodyPr>
          <a:lstStyle>
            <a:defPPr>
              <a:defRPr lang="zh-CN"/>
            </a:defPPr>
            <a:lvl1pPr algn="ctr">
              <a:defRPr b="1">
                <a:solidFill>
                  <a:srgbClr val="317292"/>
                </a:solidFill>
              </a:defRPr>
            </a:lvl1pPr>
          </a:lstStyle>
          <a:p>
            <a:pPr>
              <a:lnSpc>
                <a:spcPct val="150000"/>
              </a:lnSpc>
            </a:pPr>
            <a:r>
              <a:rPr lang="zh-CN" altLang="en-US" sz="1600" b="0" dirty="0">
                <a:solidFill>
                  <a:schemeClr val="tx1"/>
                </a:solidFill>
                <a:latin typeface="微软雅黑" panose="020B0503020204020204" pitchFamily="34" charset="-122"/>
                <a:ea typeface="微软雅黑" panose="020B0503020204020204" pitchFamily="34" charset="-122"/>
              </a:rPr>
              <a:t>员工满意度</a:t>
            </a:r>
          </a:p>
        </p:txBody>
      </p:sp>
      <p:sp>
        <p:nvSpPr>
          <p:cNvPr id="66" name="燕尾形 65"/>
          <p:cNvSpPr/>
          <p:nvPr/>
        </p:nvSpPr>
        <p:spPr>
          <a:xfrm>
            <a:off x="5510057" y="5075095"/>
            <a:ext cx="463229" cy="475358"/>
          </a:xfrm>
          <a:prstGeom prst="chevr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solidFill>
                <a:prstClr val="black"/>
              </a:solidFill>
            </a:endParaRPr>
          </a:p>
        </p:txBody>
      </p:sp>
      <p:sp>
        <p:nvSpPr>
          <p:cNvPr id="74" name="文本框 73"/>
          <p:cNvSpPr txBox="1"/>
          <p:nvPr/>
        </p:nvSpPr>
        <p:spPr>
          <a:xfrm>
            <a:off x="6114016" y="5115045"/>
            <a:ext cx="1415772" cy="418191"/>
          </a:xfrm>
          <a:prstGeom prst="rect">
            <a:avLst/>
          </a:prstGeom>
        </p:spPr>
        <p:txBody>
          <a:bodyPr wrap="none">
            <a:spAutoFit/>
          </a:bodyPr>
          <a:lstStyle>
            <a:defPPr>
              <a:defRPr lang="zh-CN"/>
            </a:defPPr>
            <a:lvl1pPr algn="ctr">
              <a:defRPr b="1">
                <a:solidFill>
                  <a:srgbClr val="317292"/>
                </a:solidFill>
              </a:defRPr>
            </a:lvl1pPr>
          </a:lstStyle>
          <a:p>
            <a:pPr>
              <a:lnSpc>
                <a:spcPct val="150000"/>
              </a:lnSpc>
            </a:pPr>
            <a:r>
              <a:rPr lang="zh-CN" altLang="en-US" sz="1600" b="0" dirty="0" smtClean="0">
                <a:solidFill>
                  <a:schemeClr val="tx1"/>
                </a:solidFill>
                <a:latin typeface="微软雅黑" panose="020B0503020204020204" pitchFamily="34" charset="-122"/>
                <a:ea typeface="微软雅黑" panose="020B0503020204020204" pitchFamily="34" charset="-122"/>
              </a:rPr>
              <a:t>员工</a:t>
            </a:r>
            <a:r>
              <a:rPr lang="zh-CN" altLang="en-US" sz="1600" b="0" dirty="0">
                <a:solidFill>
                  <a:schemeClr val="tx1"/>
                </a:solidFill>
                <a:latin typeface="微软雅黑" panose="020B0503020204020204" pitchFamily="34" charset="-122"/>
                <a:ea typeface="微软雅黑" panose="020B0503020204020204" pitchFamily="34" charset="-122"/>
              </a:rPr>
              <a:t>职业规划</a:t>
            </a:r>
          </a:p>
        </p:txBody>
      </p:sp>
      <p:sp>
        <p:nvSpPr>
          <p:cNvPr id="61" name="燕尾形 60"/>
          <p:cNvSpPr/>
          <p:nvPr/>
        </p:nvSpPr>
        <p:spPr>
          <a:xfrm>
            <a:off x="5521942" y="3113664"/>
            <a:ext cx="463229" cy="475358"/>
          </a:xfrm>
          <a:prstGeom prst="chevr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solidFill>
                <a:prstClr val="black"/>
              </a:solidFill>
            </a:endParaRPr>
          </a:p>
        </p:txBody>
      </p:sp>
      <p:sp>
        <p:nvSpPr>
          <p:cNvPr id="75" name="矩形 74"/>
          <p:cNvSpPr/>
          <p:nvPr/>
        </p:nvSpPr>
        <p:spPr>
          <a:xfrm>
            <a:off x="6114016" y="3182066"/>
            <a:ext cx="1005403" cy="418191"/>
          </a:xfrm>
          <a:prstGeom prst="rect">
            <a:avLst/>
          </a:prstGeom>
        </p:spPr>
        <p:txBody>
          <a:bodyPr wrap="none">
            <a:spAutoFit/>
          </a:bodyPr>
          <a:lstStyle/>
          <a:p>
            <a:pPr algn="ctr">
              <a:lnSpc>
                <a:spcPct val="150000"/>
              </a:lnSpc>
            </a:pPr>
            <a:r>
              <a:rPr lang="zh-CN" altLang="en-US" sz="1600" dirty="0">
                <a:latin typeface="微软雅黑" panose="020B0503020204020204" pitchFamily="34" charset="-122"/>
                <a:ea typeface="微软雅黑" panose="020B0503020204020204" pitchFamily="34" charset="-122"/>
              </a:rPr>
              <a:t>绩效考核</a:t>
            </a:r>
          </a:p>
        </p:txBody>
      </p:sp>
      <p:sp>
        <p:nvSpPr>
          <p:cNvPr id="100" name="矩形 99"/>
          <p:cNvSpPr/>
          <p:nvPr/>
        </p:nvSpPr>
        <p:spPr>
          <a:xfrm>
            <a:off x="8394630" y="3471575"/>
            <a:ext cx="1762036" cy="738664"/>
          </a:xfrm>
          <a:prstGeom prst="rect">
            <a:avLst/>
          </a:prstGeom>
        </p:spPr>
        <p:txBody>
          <a:bodyPr wrap="square">
            <a:spAutoFit/>
          </a:bodyPr>
          <a:lstStyle/>
          <a:p>
            <a:pPr>
              <a:lnSpc>
                <a:spcPct val="150000"/>
              </a:lnSpc>
            </a:pPr>
            <a:r>
              <a:rPr lang="zh-CN" altLang="en-US" sz="2800" b="1" dirty="0" smtClean="0">
                <a:solidFill>
                  <a:srgbClr val="C00000"/>
                </a:solidFill>
                <a:latin typeface="微软雅黑" pitchFamily="34" charset="-122"/>
                <a:ea typeface="微软雅黑" pitchFamily="34" charset="-122"/>
              </a:rPr>
              <a:t>人员缺失</a:t>
            </a:r>
            <a:endParaRPr lang="zh-CN" altLang="en-US" sz="2800" b="1" dirty="0">
              <a:solidFill>
                <a:srgbClr val="C00000"/>
              </a:solidFill>
              <a:latin typeface="微软雅黑" pitchFamily="34" charset="-122"/>
              <a:ea typeface="微软雅黑" pitchFamily="34" charset="-122"/>
            </a:endParaRPr>
          </a:p>
        </p:txBody>
      </p:sp>
      <p:sp>
        <p:nvSpPr>
          <p:cNvPr id="39" name="燕尾形 38"/>
          <p:cNvSpPr/>
          <p:nvPr/>
        </p:nvSpPr>
        <p:spPr>
          <a:xfrm>
            <a:off x="7529788" y="3654591"/>
            <a:ext cx="463229" cy="475358"/>
          </a:xfrm>
          <a:prstGeom prst="chevr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solidFill>
                <a:prstClr val="black"/>
              </a:solidFill>
            </a:endParaRPr>
          </a:p>
        </p:txBody>
      </p:sp>
      <p:sp>
        <p:nvSpPr>
          <p:cNvPr id="42" name="燕尾形 41"/>
          <p:cNvSpPr/>
          <p:nvPr/>
        </p:nvSpPr>
        <p:spPr>
          <a:xfrm>
            <a:off x="7931401" y="3654591"/>
            <a:ext cx="463229" cy="475358"/>
          </a:xfrm>
          <a:prstGeom prst="chevr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solidFill>
                <a:prstClr val="black"/>
              </a:solidFill>
            </a:endParaRPr>
          </a:p>
        </p:txBody>
      </p:sp>
      <p:sp>
        <p:nvSpPr>
          <p:cNvPr id="45" name="燕尾形 44"/>
          <p:cNvSpPr/>
          <p:nvPr/>
        </p:nvSpPr>
        <p:spPr>
          <a:xfrm>
            <a:off x="5521942" y="2055968"/>
            <a:ext cx="463229" cy="475358"/>
          </a:xfrm>
          <a:prstGeom prst="chevr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solidFill>
                <a:prstClr val="black"/>
              </a:solidFill>
            </a:endParaRPr>
          </a:p>
        </p:txBody>
      </p:sp>
      <p:sp>
        <p:nvSpPr>
          <p:cNvPr id="46" name="矩形 45"/>
          <p:cNvSpPr/>
          <p:nvPr/>
        </p:nvSpPr>
        <p:spPr>
          <a:xfrm>
            <a:off x="6113904" y="2084551"/>
            <a:ext cx="1415773" cy="418191"/>
          </a:xfrm>
          <a:prstGeom prst="rect">
            <a:avLst/>
          </a:prstGeom>
        </p:spPr>
        <p:txBody>
          <a:bodyPr wrap="none">
            <a:spAutoFit/>
          </a:bodyPr>
          <a:lstStyle/>
          <a:p>
            <a:pPr algn="ctr">
              <a:lnSpc>
                <a:spcPct val="150000"/>
              </a:lnSpc>
            </a:pPr>
            <a:r>
              <a:rPr lang="zh-CN" altLang="en-US" sz="1600" dirty="0" smtClean="0">
                <a:latin typeface="微软雅黑" panose="020B0503020204020204" pitchFamily="34" charset="-122"/>
                <a:ea typeface="微软雅黑" panose="020B0503020204020204" pitchFamily="34" charset="-122"/>
              </a:rPr>
              <a:t>医院文化缺失</a:t>
            </a:r>
            <a:endParaRPr lang="zh-CN" altLang="en-US" sz="1600" dirty="0">
              <a:latin typeface="微软雅黑" panose="020B0503020204020204" pitchFamily="34" charset="-122"/>
              <a:ea typeface="微软雅黑" panose="020B0503020204020204" pitchFamily="34" charset="-122"/>
            </a:endParaRPr>
          </a:p>
        </p:txBody>
      </p:sp>
      <p:sp>
        <p:nvSpPr>
          <p:cNvPr id="3" name="矩形 2"/>
          <p:cNvSpPr/>
          <p:nvPr/>
        </p:nvSpPr>
        <p:spPr>
          <a:xfrm>
            <a:off x="1820283" y="1594303"/>
            <a:ext cx="1415772" cy="461665"/>
          </a:xfrm>
          <a:prstGeom prst="rect">
            <a:avLst/>
          </a:prstGeom>
        </p:spPr>
        <p:txBody>
          <a:bodyPr wrap="none">
            <a:spAutoFit/>
          </a:bodyPr>
          <a:lstStyle/>
          <a:p>
            <a:pPr>
              <a:lnSpc>
                <a:spcPct val="150000"/>
              </a:lnSpc>
            </a:pPr>
            <a:r>
              <a:rPr lang="zh-CN" altLang="en-US" sz="1600" b="1" dirty="0">
                <a:latin typeface="微软雅黑" panose="020B0503020204020204" pitchFamily="34" charset="-122"/>
                <a:ea typeface="微软雅黑" panose="020B0503020204020204" pitchFamily="34" charset="-122"/>
              </a:rPr>
              <a:t>人力资源瓶颈</a:t>
            </a:r>
            <a:endParaRPr lang="en-US" altLang="zh-CN" sz="1600" b="1" dirty="0">
              <a:latin typeface="微软雅黑" panose="020B0503020204020204" pitchFamily="34" charset="-122"/>
              <a:ea typeface="微软雅黑" panose="020B0503020204020204" pitchFamily="34" charset="-122"/>
            </a:endParaRPr>
          </a:p>
        </p:txBody>
      </p:sp>
      <p:sp>
        <p:nvSpPr>
          <p:cNvPr id="47" name="矩形 46"/>
          <p:cNvSpPr/>
          <p:nvPr/>
        </p:nvSpPr>
        <p:spPr>
          <a:xfrm>
            <a:off x="10033536" y="616370"/>
            <a:ext cx="1459054" cy="458908"/>
          </a:xfrm>
          <a:prstGeom prst="rect">
            <a:avLst/>
          </a:prstGeom>
        </p:spPr>
        <p:txBody>
          <a:bodyPr wrap="none">
            <a:spAutoFit/>
          </a:bodyPr>
          <a:lstStyle/>
          <a:p>
            <a:pPr>
              <a:lnSpc>
                <a:spcPct val="150000"/>
              </a:lnSpc>
            </a:pPr>
            <a:r>
              <a:rPr lang="en-US" altLang="zh-CN" b="1" dirty="0" smtClean="0">
                <a:latin typeface="微软雅黑" panose="020B0503020204020204" pitchFamily="34" charset="-122"/>
                <a:ea typeface="微软雅黑" panose="020B0503020204020204" pitchFamily="34" charset="-122"/>
              </a:rPr>
              <a:t>2.1</a:t>
            </a:r>
            <a:r>
              <a:rPr lang="zh-CN" altLang="en-US" b="1" dirty="0" smtClean="0">
                <a:latin typeface="微软雅黑" panose="020B0503020204020204" pitchFamily="34" charset="-122"/>
                <a:ea typeface="微软雅黑" panose="020B0503020204020204" pitchFamily="34" charset="-122"/>
              </a:rPr>
              <a:t>人力资源</a:t>
            </a:r>
            <a:endParaRPr lang="zh-CN" altLang="en-US" sz="1600" b="1" dirty="0">
              <a:latin typeface="微软雅黑" panose="020B0503020204020204" pitchFamily="34" charset="-122"/>
              <a:ea typeface="微软雅黑" panose="020B0503020204020204" pitchFamily="34" charset="-122"/>
            </a:endParaRPr>
          </a:p>
        </p:txBody>
      </p:sp>
      <p:grpSp>
        <p:nvGrpSpPr>
          <p:cNvPr id="49" name="组合 48"/>
          <p:cNvGrpSpPr/>
          <p:nvPr/>
        </p:nvGrpSpPr>
        <p:grpSpPr>
          <a:xfrm>
            <a:off x="536649" y="249523"/>
            <a:ext cx="1232203" cy="1028988"/>
            <a:chOff x="458097" y="883701"/>
            <a:chExt cx="1712258" cy="1429872"/>
          </a:xfrm>
        </p:grpSpPr>
        <p:sp>
          <p:nvSpPr>
            <p:cNvPr id="50" name="矩形 3"/>
            <p:cNvSpPr/>
            <p:nvPr/>
          </p:nvSpPr>
          <p:spPr>
            <a:xfrm>
              <a:off x="521745" y="883701"/>
              <a:ext cx="1648610" cy="1429872"/>
            </a:xfrm>
            <a:custGeom>
              <a:avLst/>
              <a:gdLst>
                <a:gd name="connsiteX0" fmla="*/ 0 w 1358153"/>
                <a:gd name="connsiteY0" fmla="*/ 0 h 833718"/>
                <a:gd name="connsiteX1" fmla="*/ 1358153 w 1358153"/>
                <a:gd name="connsiteY1" fmla="*/ 0 h 833718"/>
                <a:gd name="connsiteX2" fmla="*/ 1358153 w 1358153"/>
                <a:gd name="connsiteY2" fmla="*/ 833718 h 833718"/>
                <a:gd name="connsiteX3" fmla="*/ 0 w 1358153"/>
                <a:gd name="connsiteY3" fmla="*/ 833718 h 833718"/>
                <a:gd name="connsiteX4" fmla="*/ 0 w 1358153"/>
                <a:gd name="connsiteY4" fmla="*/ 0 h 833718"/>
                <a:gd name="connsiteX0" fmla="*/ 0 w 1371600"/>
                <a:gd name="connsiteY0" fmla="*/ 161365 h 995083"/>
                <a:gd name="connsiteX1" fmla="*/ 1371600 w 1371600"/>
                <a:gd name="connsiteY1" fmla="*/ 0 h 995083"/>
                <a:gd name="connsiteX2" fmla="*/ 1358153 w 1371600"/>
                <a:gd name="connsiteY2" fmla="*/ 995083 h 995083"/>
                <a:gd name="connsiteX3" fmla="*/ 0 w 1371600"/>
                <a:gd name="connsiteY3" fmla="*/ 995083 h 995083"/>
                <a:gd name="connsiteX4" fmla="*/ 0 w 1371600"/>
                <a:gd name="connsiteY4" fmla="*/ 161365 h 995083"/>
                <a:gd name="connsiteX0" fmla="*/ 0 w 1371600"/>
                <a:gd name="connsiteY0" fmla="*/ 161365 h 995083"/>
                <a:gd name="connsiteX1" fmla="*/ 1371600 w 1371600"/>
                <a:gd name="connsiteY1" fmla="*/ 0 h 995083"/>
                <a:gd name="connsiteX2" fmla="*/ 1358153 w 1371600"/>
                <a:gd name="connsiteY2" fmla="*/ 995083 h 995083"/>
                <a:gd name="connsiteX3" fmla="*/ 107576 w 1371600"/>
                <a:gd name="connsiteY3" fmla="*/ 900954 h 995083"/>
                <a:gd name="connsiteX4" fmla="*/ 0 w 1371600"/>
                <a:gd name="connsiteY4" fmla="*/ 161365 h 995083"/>
                <a:gd name="connsiteX0" fmla="*/ 0 w 1465730"/>
                <a:gd name="connsiteY0" fmla="*/ 26894 h 995083"/>
                <a:gd name="connsiteX1" fmla="*/ 1465730 w 1465730"/>
                <a:gd name="connsiteY1" fmla="*/ 0 h 995083"/>
                <a:gd name="connsiteX2" fmla="*/ 1452283 w 1465730"/>
                <a:gd name="connsiteY2" fmla="*/ 995083 h 995083"/>
                <a:gd name="connsiteX3" fmla="*/ 201706 w 1465730"/>
                <a:gd name="connsiteY3" fmla="*/ 900954 h 995083"/>
                <a:gd name="connsiteX4" fmla="*/ 0 w 1465730"/>
                <a:gd name="connsiteY4" fmla="*/ 26894 h 995083"/>
                <a:gd name="connsiteX0" fmla="*/ 0 w 1479177"/>
                <a:gd name="connsiteY0" fmla="*/ 26894 h 1304366"/>
                <a:gd name="connsiteX1" fmla="*/ 1465730 w 1479177"/>
                <a:gd name="connsiteY1" fmla="*/ 0 h 1304366"/>
                <a:gd name="connsiteX2" fmla="*/ 1479177 w 1479177"/>
                <a:gd name="connsiteY2" fmla="*/ 1304366 h 1304366"/>
                <a:gd name="connsiteX3" fmla="*/ 201706 w 1479177"/>
                <a:gd name="connsiteY3" fmla="*/ 900954 h 1304366"/>
                <a:gd name="connsiteX4" fmla="*/ 0 w 1479177"/>
                <a:gd name="connsiteY4" fmla="*/ 26894 h 1304366"/>
                <a:gd name="connsiteX0" fmla="*/ 118334 w 1597511"/>
                <a:gd name="connsiteY0" fmla="*/ 26894 h 1304366"/>
                <a:gd name="connsiteX1" fmla="*/ 1584064 w 1597511"/>
                <a:gd name="connsiteY1" fmla="*/ 0 h 1304366"/>
                <a:gd name="connsiteX2" fmla="*/ 1597511 w 1597511"/>
                <a:gd name="connsiteY2" fmla="*/ 1304366 h 1304366"/>
                <a:gd name="connsiteX3" fmla="*/ 0 w 1597511"/>
                <a:gd name="connsiteY3" fmla="*/ 1038114 h 1304366"/>
                <a:gd name="connsiteX4" fmla="*/ 118334 w 1597511"/>
                <a:gd name="connsiteY4" fmla="*/ 26894 h 1304366"/>
                <a:gd name="connsiteX0" fmla="*/ 118334 w 1673711"/>
                <a:gd name="connsiteY0" fmla="*/ 26894 h 1151966"/>
                <a:gd name="connsiteX1" fmla="*/ 1584064 w 1673711"/>
                <a:gd name="connsiteY1" fmla="*/ 0 h 1151966"/>
                <a:gd name="connsiteX2" fmla="*/ 1673711 w 1673711"/>
                <a:gd name="connsiteY2" fmla="*/ 1151966 h 1151966"/>
                <a:gd name="connsiteX3" fmla="*/ 0 w 1673711"/>
                <a:gd name="connsiteY3" fmla="*/ 1038114 h 1151966"/>
                <a:gd name="connsiteX4" fmla="*/ 118334 w 1673711"/>
                <a:gd name="connsiteY4" fmla="*/ 26894 h 1151966"/>
                <a:gd name="connsiteX0" fmla="*/ 0 w 1723017"/>
                <a:gd name="connsiteY0" fmla="*/ 0 h 1307952"/>
                <a:gd name="connsiteX1" fmla="*/ 1633370 w 1723017"/>
                <a:gd name="connsiteY1" fmla="*/ 155986 h 1307952"/>
                <a:gd name="connsiteX2" fmla="*/ 1723017 w 1723017"/>
                <a:gd name="connsiteY2" fmla="*/ 1307952 h 1307952"/>
                <a:gd name="connsiteX3" fmla="*/ 49306 w 1723017"/>
                <a:gd name="connsiteY3" fmla="*/ 1194100 h 1307952"/>
                <a:gd name="connsiteX4" fmla="*/ 0 w 1723017"/>
                <a:gd name="connsiteY4" fmla="*/ 0 h 1307952"/>
                <a:gd name="connsiteX0" fmla="*/ 0 w 1633370"/>
                <a:gd name="connsiteY0" fmla="*/ 0 h 1429872"/>
                <a:gd name="connsiteX1" fmla="*/ 1633370 w 1633370"/>
                <a:gd name="connsiteY1" fmla="*/ 155986 h 1429872"/>
                <a:gd name="connsiteX2" fmla="*/ 1387737 w 1633370"/>
                <a:gd name="connsiteY2" fmla="*/ 1429872 h 1429872"/>
                <a:gd name="connsiteX3" fmla="*/ 49306 w 1633370"/>
                <a:gd name="connsiteY3" fmla="*/ 1194100 h 1429872"/>
                <a:gd name="connsiteX4" fmla="*/ 0 w 1633370"/>
                <a:gd name="connsiteY4" fmla="*/ 0 h 1429872"/>
                <a:gd name="connsiteX0" fmla="*/ 0 w 1633370"/>
                <a:gd name="connsiteY0" fmla="*/ 0 h 1429872"/>
                <a:gd name="connsiteX1" fmla="*/ 1633370 w 1633370"/>
                <a:gd name="connsiteY1" fmla="*/ 155986 h 1429872"/>
                <a:gd name="connsiteX2" fmla="*/ 1387737 w 1633370"/>
                <a:gd name="connsiteY2" fmla="*/ 1429872 h 1429872"/>
                <a:gd name="connsiteX3" fmla="*/ 186466 w 1633370"/>
                <a:gd name="connsiteY3" fmla="*/ 1392220 h 1429872"/>
                <a:gd name="connsiteX4" fmla="*/ 0 w 1633370"/>
                <a:gd name="connsiteY4" fmla="*/ 0 h 1429872"/>
                <a:gd name="connsiteX0" fmla="*/ 0 w 1648610"/>
                <a:gd name="connsiteY0" fmla="*/ 0 h 1429872"/>
                <a:gd name="connsiteX1" fmla="*/ 1648610 w 1648610"/>
                <a:gd name="connsiteY1" fmla="*/ 293146 h 1429872"/>
                <a:gd name="connsiteX2" fmla="*/ 1387737 w 1648610"/>
                <a:gd name="connsiteY2" fmla="*/ 1429872 h 1429872"/>
                <a:gd name="connsiteX3" fmla="*/ 186466 w 1648610"/>
                <a:gd name="connsiteY3" fmla="*/ 1392220 h 1429872"/>
                <a:gd name="connsiteX4" fmla="*/ 0 w 1648610"/>
                <a:gd name="connsiteY4" fmla="*/ 0 h 1429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8610" h="1429872">
                  <a:moveTo>
                    <a:pt x="0" y="0"/>
                  </a:moveTo>
                  <a:lnTo>
                    <a:pt x="1648610" y="293146"/>
                  </a:lnTo>
                  <a:lnTo>
                    <a:pt x="1387737" y="1429872"/>
                  </a:lnTo>
                  <a:lnTo>
                    <a:pt x="186466" y="1392220"/>
                  </a:lnTo>
                  <a:lnTo>
                    <a:pt x="0" y="0"/>
                  </a:lnTo>
                  <a:close/>
                </a:path>
              </a:pathLst>
            </a:custGeom>
            <a:solidFill>
              <a:schemeClr val="accent1">
                <a:lumMod val="50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矩形 4"/>
            <p:cNvSpPr/>
            <p:nvPr/>
          </p:nvSpPr>
          <p:spPr>
            <a:xfrm rot="21062862">
              <a:off x="458097" y="1099060"/>
              <a:ext cx="1590339" cy="1067697"/>
            </a:xfrm>
            <a:custGeom>
              <a:avLst/>
              <a:gdLst>
                <a:gd name="connsiteX0" fmla="*/ 0 w 1761565"/>
                <a:gd name="connsiteY0" fmla="*/ 0 h 1183341"/>
                <a:gd name="connsiteX1" fmla="*/ 1761565 w 1761565"/>
                <a:gd name="connsiteY1" fmla="*/ 0 h 1183341"/>
                <a:gd name="connsiteX2" fmla="*/ 1761565 w 1761565"/>
                <a:gd name="connsiteY2" fmla="*/ 1183341 h 1183341"/>
                <a:gd name="connsiteX3" fmla="*/ 0 w 1761565"/>
                <a:gd name="connsiteY3" fmla="*/ 1183341 h 1183341"/>
                <a:gd name="connsiteX4" fmla="*/ 0 w 1761565"/>
                <a:gd name="connsiteY4" fmla="*/ 0 h 1183341"/>
                <a:gd name="connsiteX0" fmla="*/ 201706 w 1761565"/>
                <a:gd name="connsiteY0" fmla="*/ 0 h 1479177"/>
                <a:gd name="connsiteX1" fmla="*/ 1761565 w 1761565"/>
                <a:gd name="connsiteY1" fmla="*/ 295836 h 1479177"/>
                <a:gd name="connsiteX2" fmla="*/ 1761565 w 1761565"/>
                <a:gd name="connsiteY2" fmla="*/ 1479177 h 1479177"/>
                <a:gd name="connsiteX3" fmla="*/ 0 w 1761565"/>
                <a:gd name="connsiteY3" fmla="*/ 1479177 h 1479177"/>
                <a:gd name="connsiteX4" fmla="*/ 201706 w 1761565"/>
                <a:gd name="connsiteY4" fmla="*/ 0 h 1479177"/>
                <a:gd name="connsiteX0" fmla="*/ 201706 w 1949824"/>
                <a:gd name="connsiteY0" fmla="*/ 0 h 1479177"/>
                <a:gd name="connsiteX1" fmla="*/ 1761565 w 1949824"/>
                <a:gd name="connsiteY1" fmla="*/ 295836 h 1479177"/>
                <a:gd name="connsiteX2" fmla="*/ 1949824 w 1949824"/>
                <a:gd name="connsiteY2" fmla="*/ 1129554 h 1479177"/>
                <a:gd name="connsiteX3" fmla="*/ 0 w 1949824"/>
                <a:gd name="connsiteY3" fmla="*/ 1479177 h 1479177"/>
                <a:gd name="connsiteX4" fmla="*/ 201706 w 1949824"/>
                <a:gd name="connsiteY4" fmla="*/ 0 h 1479177"/>
                <a:gd name="connsiteX0" fmla="*/ 64546 w 1949824"/>
                <a:gd name="connsiteY0" fmla="*/ 115644 h 1183341"/>
                <a:gd name="connsiteX1" fmla="*/ 1761565 w 1949824"/>
                <a:gd name="connsiteY1" fmla="*/ 0 h 1183341"/>
                <a:gd name="connsiteX2" fmla="*/ 1949824 w 1949824"/>
                <a:gd name="connsiteY2" fmla="*/ 833718 h 1183341"/>
                <a:gd name="connsiteX3" fmla="*/ 0 w 1949824"/>
                <a:gd name="connsiteY3" fmla="*/ 1183341 h 1183341"/>
                <a:gd name="connsiteX4" fmla="*/ 64546 w 1949824"/>
                <a:gd name="connsiteY4" fmla="*/ 115644 h 1183341"/>
                <a:gd name="connsiteX0" fmla="*/ 34066 w 1919344"/>
                <a:gd name="connsiteY0" fmla="*/ 115644 h 1000461"/>
                <a:gd name="connsiteX1" fmla="*/ 1731085 w 1919344"/>
                <a:gd name="connsiteY1" fmla="*/ 0 h 1000461"/>
                <a:gd name="connsiteX2" fmla="*/ 1919344 w 1919344"/>
                <a:gd name="connsiteY2" fmla="*/ 833718 h 1000461"/>
                <a:gd name="connsiteX3" fmla="*/ 0 w 1919344"/>
                <a:gd name="connsiteY3" fmla="*/ 1000461 h 1000461"/>
                <a:gd name="connsiteX4" fmla="*/ 34066 w 1919344"/>
                <a:gd name="connsiteY4" fmla="*/ 115644 h 1000461"/>
                <a:gd name="connsiteX0" fmla="*/ 34066 w 1827904"/>
                <a:gd name="connsiteY0" fmla="*/ 115644 h 1000461"/>
                <a:gd name="connsiteX1" fmla="*/ 1731085 w 1827904"/>
                <a:gd name="connsiteY1" fmla="*/ 0 h 1000461"/>
                <a:gd name="connsiteX2" fmla="*/ 1827904 w 1827904"/>
                <a:gd name="connsiteY2" fmla="*/ 955638 h 1000461"/>
                <a:gd name="connsiteX3" fmla="*/ 0 w 1827904"/>
                <a:gd name="connsiteY3" fmla="*/ 1000461 h 1000461"/>
                <a:gd name="connsiteX4" fmla="*/ 34066 w 1827904"/>
                <a:gd name="connsiteY4" fmla="*/ 115644 h 1000461"/>
                <a:gd name="connsiteX0" fmla="*/ 34066 w 1959685"/>
                <a:gd name="connsiteY0" fmla="*/ 115644 h 1000461"/>
                <a:gd name="connsiteX1" fmla="*/ 1959685 w 1959685"/>
                <a:gd name="connsiteY1" fmla="*/ 0 h 1000461"/>
                <a:gd name="connsiteX2" fmla="*/ 1827904 w 1959685"/>
                <a:gd name="connsiteY2" fmla="*/ 955638 h 1000461"/>
                <a:gd name="connsiteX3" fmla="*/ 0 w 1959685"/>
                <a:gd name="connsiteY3" fmla="*/ 1000461 h 1000461"/>
                <a:gd name="connsiteX4" fmla="*/ 34066 w 1959685"/>
                <a:gd name="connsiteY4" fmla="*/ 115644 h 1000461"/>
                <a:gd name="connsiteX0" fmla="*/ 0 w 1925619"/>
                <a:gd name="connsiteY0" fmla="*/ 115644 h 1183341"/>
                <a:gd name="connsiteX1" fmla="*/ 1925619 w 1925619"/>
                <a:gd name="connsiteY1" fmla="*/ 0 h 1183341"/>
                <a:gd name="connsiteX2" fmla="*/ 1793838 w 1925619"/>
                <a:gd name="connsiteY2" fmla="*/ 955638 h 1183341"/>
                <a:gd name="connsiteX3" fmla="*/ 285974 w 1925619"/>
                <a:gd name="connsiteY3" fmla="*/ 1183341 h 1183341"/>
                <a:gd name="connsiteX4" fmla="*/ 0 w 1925619"/>
                <a:gd name="connsiteY4" fmla="*/ 115644 h 1183341"/>
                <a:gd name="connsiteX0" fmla="*/ 0 w 1925619"/>
                <a:gd name="connsiteY0" fmla="*/ 115644 h 1183341"/>
                <a:gd name="connsiteX1" fmla="*/ 1925619 w 1925619"/>
                <a:gd name="connsiteY1" fmla="*/ 0 h 1183341"/>
                <a:gd name="connsiteX2" fmla="*/ 1397598 w 1925619"/>
                <a:gd name="connsiteY2" fmla="*/ 1153758 h 1183341"/>
                <a:gd name="connsiteX3" fmla="*/ 285974 w 1925619"/>
                <a:gd name="connsiteY3" fmla="*/ 1183341 h 1183341"/>
                <a:gd name="connsiteX4" fmla="*/ 0 w 1925619"/>
                <a:gd name="connsiteY4" fmla="*/ 115644 h 1183341"/>
                <a:gd name="connsiteX0" fmla="*/ 0 w 1590339"/>
                <a:gd name="connsiteY0" fmla="*/ 0 h 1067697"/>
                <a:gd name="connsiteX1" fmla="*/ 1590339 w 1590339"/>
                <a:gd name="connsiteY1" fmla="*/ 82476 h 1067697"/>
                <a:gd name="connsiteX2" fmla="*/ 1397598 w 1590339"/>
                <a:gd name="connsiteY2" fmla="*/ 1038114 h 1067697"/>
                <a:gd name="connsiteX3" fmla="*/ 285974 w 1590339"/>
                <a:gd name="connsiteY3" fmla="*/ 1067697 h 1067697"/>
                <a:gd name="connsiteX4" fmla="*/ 0 w 1590339"/>
                <a:gd name="connsiteY4" fmla="*/ 0 h 1067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0339" h="1067697">
                  <a:moveTo>
                    <a:pt x="0" y="0"/>
                  </a:moveTo>
                  <a:lnTo>
                    <a:pt x="1590339" y="82476"/>
                  </a:lnTo>
                  <a:lnTo>
                    <a:pt x="1397598" y="1038114"/>
                  </a:lnTo>
                  <a:lnTo>
                    <a:pt x="285974" y="1067697"/>
                  </a:lnTo>
                  <a:lnTo>
                    <a:pt x="0" y="0"/>
                  </a:lnTo>
                  <a:close/>
                </a:path>
              </a:pathLst>
            </a:custGeom>
            <a:solidFill>
              <a:schemeClr val="bg1">
                <a:lumMod val="8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文本框 51"/>
            <p:cNvSpPr txBox="1"/>
            <p:nvPr/>
          </p:nvSpPr>
          <p:spPr>
            <a:xfrm>
              <a:off x="910305" y="1340011"/>
              <a:ext cx="1048277" cy="812598"/>
            </a:xfrm>
            <a:prstGeom prst="rect">
              <a:avLst/>
            </a:prstGeom>
            <a:noFill/>
          </p:spPr>
          <p:txBody>
            <a:bodyPr wrap="square" rtlCol="0">
              <a:spAutoFit/>
            </a:bodyPr>
            <a:lstStyle/>
            <a:p>
              <a:r>
                <a:rPr lang="en-US" altLang="zh-CN" sz="3200" b="1" dirty="0" smtClean="0">
                  <a:solidFill>
                    <a:schemeClr val="accent1">
                      <a:lumMod val="50000"/>
                    </a:schemeClr>
                  </a:solidFill>
                  <a:latin typeface="微软雅黑" panose="020B0503020204020204" pitchFamily="34" charset="-122"/>
                  <a:ea typeface="微软雅黑" panose="020B0503020204020204" pitchFamily="34" charset="-122"/>
                </a:rPr>
                <a:t>02</a:t>
              </a:r>
              <a:endParaRPr lang="zh-CN" altLang="en-US" sz="3200" b="1" dirty="0">
                <a:solidFill>
                  <a:schemeClr val="accent1">
                    <a:lumMod val="50000"/>
                  </a:schemeClr>
                </a:solidFill>
                <a:latin typeface="微软雅黑" panose="020B0503020204020204" pitchFamily="34" charset="-122"/>
                <a:ea typeface="微软雅黑" panose="020B0503020204020204" pitchFamily="34" charset="-122"/>
              </a:endParaRPr>
            </a:p>
          </p:txBody>
        </p:sp>
      </p:grpSp>
      <p:sp>
        <p:nvSpPr>
          <p:cNvPr id="40" name="文本框 39"/>
          <p:cNvSpPr txBox="1"/>
          <p:nvPr/>
        </p:nvSpPr>
        <p:spPr>
          <a:xfrm>
            <a:off x="10515600" y="249523"/>
            <a:ext cx="1676400" cy="307777"/>
          </a:xfrm>
          <a:prstGeom prst="rect">
            <a:avLst/>
          </a:prstGeom>
          <a:noFill/>
        </p:spPr>
        <p:txBody>
          <a:bodyPr wrap="square" rtlCol="0">
            <a:spAutoFit/>
          </a:bodyPr>
          <a:lstStyle/>
          <a:p>
            <a:r>
              <a:rPr lang="zh-CN" altLang="en-US" sz="1400" dirty="0" smtClean="0">
                <a:latin typeface="微软雅黑" panose="020B0503020204020204" pitchFamily="34" charset="-122"/>
                <a:ea typeface="微软雅黑" panose="020B0503020204020204" pitchFamily="34" charset="-122"/>
              </a:rPr>
              <a:t>放置医院</a:t>
            </a:r>
            <a:r>
              <a:rPr lang="en-US" altLang="zh-CN" sz="1400" dirty="0" smtClean="0">
                <a:latin typeface="微软雅黑" panose="020B0503020204020204" pitchFamily="34" charset="-122"/>
                <a:ea typeface="微软雅黑" panose="020B0503020204020204" pitchFamily="34" charset="-122"/>
              </a:rPr>
              <a:t>LOGO</a:t>
            </a:r>
            <a:endParaRPr lang="zh-CN" altLang="en-US" sz="1400" dirty="0">
              <a:latin typeface="微软雅黑" panose="020B0503020204020204" pitchFamily="34" charset="-122"/>
              <a:ea typeface="微软雅黑" panose="020B0503020204020204" pitchFamily="34" charset="-122"/>
            </a:endParaRPr>
          </a:p>
        </p:txBody>
      </p:sp>
      <p:sp>
        <p:nvSpPr>
          <p:cNvPr id="41" name="矩形 40"/>
          <p:cNvSpPr/>
          <p:nvPr/>
        </p:nvSpPr>
        <p:spPr>
          <a:xfrm>
            <a:off x="1820283" y="547121"/>
            <a:ext cx="1467068" cy="553998"/>
          </a:xfrm>
          <a:prstGeom prst="rect">
            <a:avLst/>
          </a:prstGeom>
        </p:spPr>
        <p:txBody>
          <a:bodyPr wrap="none">
            <a:spAutoFit/>
          </a:bodyPr>
          <a:lstStyle/>
          <a:p>
            <a:pPr>
              <a:lnSpc>
                <a:spcPct val="150000"/>
              </a:lnSpc>
            </a:pPr>
            <a:r>
              <a:rPr lang="zh-CN" altLang="en-US" sz="2000" b="1" dirty="0" smtClean="0">
                <a:latin typeface="微软雅黑" panose="020B0503020204020204" pitchFamily="34" charset="-122"/>
                <a:ea typeface="微软雅黑" panose="020B0503020204020204" pitchFamily="34" charset="-122"/>
              </a:rPr>
              <a:t>人、财、物</a:t>
            </a:r>
            <a:endParaRPr lang="zh-CN" altLang="en-US" sz="20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6862245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extLst>
              <p:ext uri="{D42A27DB-BD31-4B8C-83A1-F6EECF244321}">
                <p14:modId xmlns:p14="http://schemas.microsoft.com/office/powerpoint/2010/main" val="110996823"/>
              </p:ext>
            </p:extLst>
          </p:nvPr>
        </p:nvGraphicFramePr>
        <p:xfrm>
          <a:off x="888539" y="2328738"/>
          <a:ext cx="6855546" cy="985830"/>
        </p:xfrm>
        <a:graphic>
          <a:graphicData uri="http://schemas.openxmlformats.org/drawingml/2006/table">
            <a:tbl>
              <a:tblPr/>
              <a:tblGrid>
                <a:gridCol w="747269">
                  <a:extLst>
                    <a:ext uri="{9D8B030D-6E8A-4147-A177-3AD203B41FA5}">
                      <a16:colId xmlns:a16="http://schemas.microsoft.com/office/drawing/2014/main" val="20000"/>
                    </a:ext>
                  </a:extLst>
                </a:gridCol>
                <a:gridCol w="366611">
                  <a:extLst>
                    <a:ext uri="{9D8B030D-6E8A-4147-A177-3AD203B41FA5}">
                      <a16:colId xmlns:a16="http://schemas.microsoft.com/office/drawing/2014/main" val="20001"/>
                    </a:ext>
                  </a:extLst>
                </a:gridCol>
                <a:gridCol w="298405">
                  <a:extLst>
                    <a:ext uri="{9D8B030D-6E8A-4147-A177-3AD203B41FA5}">
                      <a16:colId xmlns:a16="http://schemas.microsoft.com/office/drawing/2014/main" val="20002"/>
                    </a:ext>
                  </a:extLst>
                </a:gridCol>
                <a:gridCol w="366611">
                  <a:extLst>
                    <a:ext uri="{9D8B030D-6E8A-4147-A177-3AD203B41FA5}">
                      <a16:colId xmlns:a16="http://schemas.microsoft.com/office/drawing/2014/main" val="20003"/>
                    </a:ext>
                  </a:extLst>
                </a:gridCol>
                <a:gridCol w="264302">
                  <a:extLst>
                    <a:ext uri="{9D8B030D-6E8A-4147-A177-3AD203B41FA5}">
                      <a16:colId xmlns:a16="http://schemas.microsoft.com/office/drawing/2014/main" val="20004"/>
                    </a:ext>
                  </a:extLst>
                </a:gridCol>
                <a:gridCol w="272828">
                  <a:extLst>
                    <a:ext uri="{9D8B030D-6E8A-4147-A177-3AD203B41FA5}">
                      <a16:colId xmlns:a16="http://schemas.microsoft.com/office/drawing/2014/main" val="20005"/>
                    </a:ext>
                  </a:extLst>
                </a:gridCol>
                <a:gridCol w="281354">
                  <a:extLst>
                    <a:ext uri="{9D8B030D-6E8A-4147-A177-3AD203B41FA5}">
                      <a16:colId xmlns:a16="http://schemas.microsoft.com/office/drawing/2014/main" val="20006"/>
                    </a:ext>
                  </a:extLst>
                </a:gridCol>
                <a:gridCol w="298405">
                  <a:extLst>
                    <a:ext uri="{9D8B030D-6E8A-4147-A177-3AD203B41FA5}">
                      <a16:colId xmlns:a16="http://schemas.microsoft.com/office/drawing/2014/main" val="20007"/>
                    </a:ext>
                  </a:extLst>
                </a:gridCol>
                <a:gridCol w="289878">
                  <a:extLst>
                    <a:ext uri="{9D8B030D-6E8A-4147-A177-3AD203B41FA5}">
                      <a16:colId xmlns:a16="http://schemas.microsoft.com/office/drawing/2014/main" val="20008"/>
                    </a:ext>
                  </a:extLst>
                </a:gridCol>
                <a:gridCol w="369949">
                  <a:extLst>
                    <a:ext uri="{9D8B030D-6E8A-4147-A177-3AD203B41FA5}">
                      <a16:colId xmlns:a16="http://schemas.microsoft.com/office/drawing/2014/main" val="20009"/>
                    </a:ext>
                  </a:extLst>
                </a:gridCol>
                <a:gridCol w="306886">
                  <a:extLst>
                    <a:ext uri="{9D8B030D-6E8A-4147-A177-3AD203B41FA5}">
                      <a16:colId xmlns:a16="http://schemas.microsoft.com/office/drawing/2014/main" val="20010"/>
                    </a:ext>
                  </a:extLst>
                </a:gridCol>
                <a:gridCol w="333191">
                  <a:extLst>
                    <a:ext uri="{9D8B030D-6E8A-4147-A177-3AD203B41FA5}">
                      <a16:colId xmlns:a16="http://schemas.microsoft.com/office/drawing/2014/main" val="20011"/>
                    </a:ext>
                  </a:extLst>
                </a:gridCol>
                <a:gridCol w="350727">
                  <a:extLst>
                    <a:ext uri="{9D8B030D-6E8A-4147-A177-3AD203B41FA5}">
                      <a16:colId xmlns:a16="http://schemas.microsoft.com/office/drawing/2014/main" val="20012"/>
                    </a:ext>
                  </a:extLst>
                </a:gridCol>
                <a:gridCol w="318841">
                  <a:extLst>
                    <a:ext uri="{9D8B030D-6E8A-4147-A177-3AD203B41FA5}">
                      <a16:colId xmlns:a16="http://schemas.microsoft.com/office/drawing/2014/main" val="20013"/>
                    </a:ext>
                  </a:extLst>
                </a:gridCol>
                <a:gridCol w="281354">
                  <a:extLst>
                    <a:ext uri="{9D8B030D-6E8A-4147-A177-3AD203B41FA5}">
                      <a16:colId xmlns:a16="http://schemas.microsoft.com/office/drawing/2014/main" val="20014"/>
                    </a:ext>
                  </a:extLst>
                </a:gridCol>
                <a:gridCol w="311697">
                  <a:extLst>
                    <a:ext uri="{9D8B030D-6E8A-4147-A177-3AD203B41FA5}">
                      <a16:colId xmlns:a16="http://schemas.microsoft.com/office/drawing/2014/main" val="20015"/>
                    </a:ext>
                  </a:extLst>
                </a:gridCol>
                <a:gridCol w="574992">
                  <a:extLst>
                    <a:ext uri="{9D8B030D-6E8A-4147-A177-3AD203B41FA5}">
                      <a16:colId xmlns:a16="http://schemas.microsoft.com/office/drawing/2014/main" val="20016"/>
                    </a:ext>
                  </a:extLst>
                </a:gridCol>
                <a:gridCol w="822246">
                  <a:extLst>
                    <a:ext uri="{9D8B030D-6E8A-4147-A177-3AD203B41FA5}">
                      <a16:colId xmlns:a16="http://schemas.microsoft.com/office/drawing/2014/main" val="20017"/>
                    </a:ext>
                  </a:extLst>
                </a:gridCol>
              </a:tblGrid>
              <a:tr h="441646">
                <a:tc gridSpan="18">
                  <a:txBody>
                    <a:bodyPr/>
                    <a:lstStyle/>
                    <a:p>
                      <a:pPr algn="ctr" fontAlgn="ctr">
                        <a:lnSpc>
                          <a:spcPct val="150000"/>
                        </a:lnSpc>
                        <a:spcBef>
                          <a:spcPts val="0"/>
                        </a:spcBef>
                        <a:spcAft>
                          <a:spcPts val="0"/>
                        </a:spcAft>
                      </a:pPr>
                      <a:r>
                        <a:rPr lang="en-US" altLang="zh-CN" sz="1300" b="1" i="0" u="none" strike="noStrike" dirty="0" smtClean="0">
                          <a:solidFill>
                            <a:schemeClr val="tx1"/>
                          </a:solidFill>
                          <a:effectLst/>
                          <a:latin typeface="微软雅黑" panose="020B0503020204020204" pitchFamily="34" charset="-122"/>
                          <a:ea typeface="微软雅黑" panose="020B0503020204020204" pitchFamily="34" charset="-122"/>
                        </a:rPr>
                        <a:t>XXX</a:t>
                      </a:r>
                      <a:r>
                        <a:rPr lang="zh-CN" altLang="en-US" sz="1300" b="1" i="0" u="none" strike="noStrike" dirty="0" smtClean="0">
                          <a:solidFill>
                            <a:schemeClr val="tx1"/>
                          </a:solidFill>
                          <a:effectLst/>
                          <a:latin typeface="微软雅黑" panose="020B0503020204020204" pitchFamily="34" charset="-122"/>
                          <a:ea typeface="微软雅黑" panose="020B0503020204020204" pitchFamily="34" charset="-122"/>
                        </a:rPr>
                        <a:t>医院与各地医院内部员工</a:t>
                      </a:r>
                      <a:r>
                        <a:rPr lang="zh-CN" altLang="en-US" sz="1300" b="1" i="0" u="none" strike="noStrike" dirty="0">
                          <a:solidFill>
                            <a:schemeClr val="tx1"/>
                          </a:solidFill>
                          <a:effectLst/>
                          <a:latin typeface="微软雅黑" panose="020B0503020204020204" pitchFamily="34" charset="-122"/>
                          <a:ea typeface="微软雅黑" panose="020B0503020204020204" pitchFamily="34" charset="-122"/>
                        </a:rPr>
                        <a:t>满意</a:t>
                      </a:r>
                      <a:r>
                        <a:rPr lang="zh-CN" altLang="en-US" sz="1300" b="1" i="0" u="none" strike="noStrike" dirty="0" smtClean="0">
                          <a:solidFill>
                            <a:schemeClr val="tx1"/>
                          </a:solidFill>
                          <a:effectLst/>
                          <a:latin typeface="微软雅黑" panose="020B0503020204020204" pitchFamily="34" charset="-122"/>
                          <a:ea typeface="微软雅黑" panose="020B0503020204020204" pitchFamily="34" charset="-122"/>
                        </a:rPr>
                        <a:t>度对比表</a:t>
                      </a:r>
                      <a:endParaRPr lang="zh-CN" altLang="en-US" sz="1300" b="1" i="0" u="none" strike="noStrike" dirty="0">
                        <a:solidFill>
                          <a:schemeClr val="tx1"/>
                        </a:solidFill>
                        <a:effectLst/>
                        <a:latin typeface="微软雅黑" panose="020B0503020204020204" pitchFamily="34" charset="-122"/>
                        <a:ea typeface="微软雅黑" panose="020B0503020204020204" pitchFamily="34" charset="-122"/>
                      </a:endParaRPr>
                    </a:p>
                  </a:txBody>
                  <a:tcPr marL="6451" marR="6451" marT="64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0"/>
                  </a:ext>
                </a:extLst>
              </a:tr>
              <a:tr h="231024">
                <a:tc>
                  <a:txBody>
                    <a:bodyPr/>
                    <a:lstStyle/>
                    <a:p>
                      <a:pPr algn="ctr" fontAlgn="ctr">
                        <a:lnSpc>
                          <a:spcPct val="150000"/>
                        </a:lnSpc>
                        <a:spcBef>
                          <a:spcPts val="0"/>
                        </a:spcBef>
                        <a:spcAft>
                          <a:spcPts val="0"/>
                        </a:spcAft>
                      </a:pPr>
                      <a:r>
                        <a:rPr lang="zh-CN" altLang="en-US" sz="800" b="1" i="0" u="none" strike="noStrike" dirty="0">
                          <a:solidFill>
                            <a:schemeClr val="tx1"/>
                          </a:solidFill>
                          <a:effectLst/>
                          <a:latin typeface="微软雅黑" panose="020B0503020204020204" pitchFamily="34" charset="-122"/>
                          <a:ea typeface="微软雅黑" panose="020B0503020204020204" pitchFamily="34" charset="-122"/>
                        </a:rPr>
                        <a:t>地区</a:t>
                      </a:r>
                    </a:p>
                  </a:txBody>
                  <a:tcPr marL="6451" marR="6451" marT="645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50000"/>
                        </a:lnSpc>
                        <a:spcBef>
                          <a:spcPts val="0"/>
                        </a:spcBef>
                        <a:spcAft>
                          <a:spcPts val="0"/>
                        </a:spcAft>
                      </a:pPr>
                      <a:r>
                        <a:rPr lang="zh-CN" altLang="en-US" sz="800" b="1" i="0" u="none" strike="noStrike" dirty="0">
                          <a:solidFill>
                            <a:schemeClr val="tx1"/>
                          </a:solidFill>
                          <a:effectLst/>
                          <a:latin typeface="微软雅黑" panose="020B0503020204020204" pitchFamily="34" charset="-122"/>
                          <a:ea typeface="微软雅黑" panose="020B0503020204020204" pitchFamily="34" charset="-122"/>
                        </a:rPr>
                        <a:t>广州</a:t>
                      </a:r>
                    </a:p>
                  </a:txBody>
                  <a:tcPr marL="6451" marR="6451" marT="6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50000"/>
                        </a:lnSpc>
                        <a:spcBef>
                          <a:spcPts val="0"/>
                        </a:spcBef>
                        <a:spcAft>
                          <a:spcPts val="0"/>
                        </a:spcAft>
                      </a:pPr>
                      <a:r>
                        <a:rPr lang="zh-CN" altLang="en-US" sz="800" b="1" i="0" u="none" strike="noStrike" dirty="0">
                          <a:solidFill>
                            <a:schemeClr val="tx1"/>
                          </a:solidFill>
                          <a:effectLst/>
                          <a:latin typeface="微软雅黑" panose="020B0503020204020204" pitchFamily="34" charset="-122"/>
                          <a:ea typeface="微软雅黑" panose="020B0503020204020204" pitchFamily="34" charset="-122"/>
                        </a:rPr>
                        <a:t>江西</a:t>
                      </a:r>
                    </a:p>
                  </a:txBody>
                  <a:tcPr marL="6451" marR="6451" marT="6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50000"/>
                        </a:lnSpc>
                        <a:spcBef>
                          <a:spcPts val="0"/>
                        </a:spcBef>
                        <a:spcAft>
                          <a:spcPts val="0"/>
                        </a:spcAft>
                      </a:pPr>
                      <a:r>
                        <a:rPr lang="zh-CN" altLang="en-US" sz="800" b="1" i="0" u="none" strike="noStrike" dirty="0">
                          <a:solidFill>
                            <a:schemeClr val="tx1"/>
                          </a:solidFill>
                          <a:effectLst/>
                          <a:latin typeface="微软雅黑" panose="020B0503020204020204" pitchFamily="34" charset="-122"/>
                          <a:ea typeface="微软雅黑" panose="020B0503020204020204" pitchFamily="34" charset="-122"/>
                        </a:rPr>
                        <a:t>黑龙江</a:t>
                      </a:r>
                    </a:p>
                  </a:txBody>
                  <a:tcPr marL="6451" marR="6451" marT="6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50000"/>
                        </a:lnSpc>
                        <a:spcBef>
                          <a:spcPts val="0"/>
                        </a:spcBef>
                        <a:spcAft>
                          <a:spcPts val="0"/>
                        </a:spcAft>
                      </a:pPr>
                      <a:r>
                        <a:rPr lang="zh-CN" altLang="en-US" sz="800" b="1" i="0" u="none" strike="noStrike" dirty="0">
                          <a:solidFill>
                            <a:schemeClr val="tx1"/>
                          </a:solidFill>
                          <a:effectLst/>
                          <a:latin typeface="微软雅黑" panose="020B0503020204020204" pitchFamily="34" charset="-122"/>
                          <a:ea typeface="微软雅黑" panose="020B0503020204020204" pitchFamily="34" charset="-122"/>
                        </a:rPr>
                        <a:t>河南</a:t>
                      </a:r>
                    </a:p>
                  </a:txBody>
                  <a:tcPr marL="6451" marR="6451" marT="6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50000"/>
                        </a:lnSpc>
                        <a:spcBef>
                          <a:spcPts val="0"/>
                        </a:spcBef>
                        <a:spcAft>
                          <a:spcPts val="0"/>
                        </a:spcAft>
                      </a:pPr>
                      <a:r>
                        <a:rPr lang="zh-CN" altLang="en-US" sz="800" b="1" i="0" u="none" strike="noStrike" dirty="0">
                          <a:solidFill>
                            <a:schemeClr val="tx1"/>
                          </a:solidFill>
                          <a:effectLst/>
                          <a:latin typeface="微软雅黑" panose="020B0503020204020204" pitchFamily="34" charset="-122"/>
                          <a:ea typeface="微软雅黑" panose="020B0503020204020204" pitchFamily="34" charset="-122"/>
                        </a:rPr>
                        <a:t>湖南</a:t>
                      </a:r>
                    </a:p>
                  </a:txBody>
                  <a:tcPr marL="6451" marR="6451" marT="6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50000"/>
                        </a:lnSpc>
                        <a:spcBef>
                          <a:spcPts val="0"/>
                        </a:spcBef>
                        <a:spcAft>
                          <a:spcPts val="0"/>
                        </a:spcAft>
                      </a:pPr>
                      <a:r>
                        <a:rPr lang="zh-CN" altLang="en-US" sz="800" b="1" i="0" u="none" strike="noStrike" dirty="0">
                          <a:solidFill>
                            <a:schemeClr val="tx1"/>
                          </a:solidFill>
                          <a:effectLst/>
                          <a:latin typeface="微软雅黑" panose="020B0503020204020204" pitchFamily="34" charset="-122"/>
                          <a:ea typeface="微软雅黑" panose="020B0503020204020204" pitchFamily="34" charset="-122"/>
                        </a:rPr>
                        <a:t>山西</a:t>
                      </a:r>
                    </a:p>
                  </a:txBody>
                  <a:tcPr marL="6451" marR="6451" marT="6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50000"/>
                        </a:lnSpc>
                        <a:spcBef>
                          <a:spcPts val="0"/>
                        </a:spcBef>
                        <a:spcAft>
                          <a:spcPts val="0"/>
                        </a:spcAft>
                      </a:pPr>
                      <a:r>
                        <a:rPr lang="zh-CN" altLang="en-US" sz="800" b="1" i="0" u="none" strike="noStrike" dirty="0" smtClean="0">
                          <a:solidFill>
                            <a:schemeClr val="tx1"/>
                          </a:solidFill>
                          <a:effectLst/>
                          <a:latin typeface="微软雅黑" panose="020B0503020204020204" pitchFamily="34" charset="-122"/>
                          <a:ea typeface="微软雅黑" panose="020B0503020204020204" pitchFamily="34" charset="-122"/>
                        </a:rPr>
                        <a:t>湖南</a:t>
                      </a:r>
                      <a:endParaRPr lang="zh-CN" altLang="en-US" sz="800" b="1" i="0" u="none" strike="noStrike" dirty="0">
                        <a:solidFill>
                          <a:schemeClr val="tx1"/>
                        </a:solidFill>
                        <a:effectLst/>
                        <a:latin typeface="微软雅黑" panose="020B0503020204020204" pitchFamily="34" charset="-122"/>
                        <a:ea typeface="微软雅黑" panose="020B0503020204020204" pitchFamily="34" charset="-122"/>
                      </a:endParaRPr>
                    </a:p>
                  </a:txBody>
                  <a:tcPr marL="6451" marR="6451" marT="6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50000"/>
                        </a:lnSpc>
                        <a:spcBef>
                          <a:spcPts val="0"/>
                        </a:spcBef>
                        <a:spcAft>
                          <a:spcPts val="0"/>
                        </a:spcAft>
                      </a:pPr>
                      <a:r>
                        <a:rPr lang="zh-CN" altLang="en-US" sz="800" b="1" i="0" u="none" strike="noStrike" dirty="0" smtClean="0">
                          <a:solidFill>
                            <a:schemeClr val="tx1"/>
                          </a:solidFill>
                          <a:effectLst/>
                          <a:latin typeface="微软雅黑" panose="020B0503020204020204" pitchFamily="34" charset="-122"/>
                          <a:ea typeface="微软雅黑" panose="020B0503020204020204" pitchFamily="34" charset="-122"/>
                        </a:rPr>
                        <a:t>北京</a:t>
                      </a:r>
                      <a:endParaRPr lang="zh-CN" altLang="en-US" sz="800" b="1" i="0" u="none" strike="noStrike" dirty="0">
                        <a:solidFill>
                          <a:schemeClr val="tx1"/>
                        </a:solidFill>
                        <a:effectLst/>
                        <a:latin typeface="微软雅黑" panose="020B0503020204020204" pitchFamily="34" charset="-122"/>
                        <a:ea typeface="微软雅黑" panose="020B0503020204020204" pitchFamily="34" charset="-122"/>
                      </a:endParaRPr>
                    </a:p>
                  </a:txBody>
                  <a:tcPr marL="6451" marR="6451" marT="6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50000"/>
                        </a:lnSpc>
                        <a:spcBef>
                          <a:spcPts val="0"/>
                        </a:spcBef>
                        <a:spcAft>
                          <a:spcPts val="0"/>
                        </a:spcAft>
                      </a:pPr>
                      <a:r>
                        <a:rPr lang="zh-CN" altLang="en-US" sz="800" b="1" i="0" u="none" strike="noStrike" dirty="0" smtClean="0">
                          <a:solidFill>
                            <a:schemeClr val="tx1"/>
                          </a:solidFill>
                          <a:effectLst/>
                          <a:latin typeface="微软雅黑" panose="020B0503020204020204" pitchFamily="34" charset="-122"/>
                          <a:ea typeface="微软雅黑" panose="020B0503020204020204" pitchFamily="34" charset="-122"/>
                        </a:rPr>
                        <a:t>福建</a:t>
                      </a:r>
                      <a:endParaRPr lang="zh-CN" altLang="en-US" sz="800" b="1" i="0" u="none" strike="noStrike" dirty="0">
                        <a:solidFill>
                          <a:schemeClr val="tx1"/>
                        </a:solidFill>
                        <a:effectLst/>
                        <a:latin typeface="微软雅黑" panose="020B0503020204020204" pitchFamily="34" charset="-122"/>
                        <a:ea typeface="微软雅黑" panose="020B0503020204020204" pitchFamily="34" charset="-122"/>
                      </a:endParaRPr>
                    </a:p>
                  </a:txBody>
                  <a:tcPr marL="6451" marR="6451" marT="6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50000"/>
                        </a:lnSpc>
                        <a:spcBef>
                          <a:spcPts val="0"/>
                        </a:spcBef>
                        <a:spcAft>
                          <a:spcPts val="0"/>
                        </a:spcAft>
                      </a:pPr>
                      <a:r>
                        <a:rPr lang="zh-CN" altLang="en-US" sz="800" b="1" i="0" u="none" strike="noStrike" dirty="0" smtClean="0">
                          <a:solidFill>
                            <a:schemeClr val="tx1"/>
                          </a:solidFill>
                          <a:effectLst/>
                          <a:latin typeface="微软雅黑" panose="020B0503020204020204" pitchFamily="34" charset="-122"/>
                          <a:ea typeface="微软雅黑" panose="020B0503020204020204" pitchFamily="34" charset="-122"/>
                        </a:rPr>
                        <a:t>河北</a:t>
                      </a:r>
                      <a:endParaRPr lang="zh-CN" altLang="en-US" sz="800" b="1" i="0" u="none" strike="noStrike" dirty="0">
                        <a:solidFill>
                          <a:schemeClr val="tx1"/>
                        </a:solidFill>
                        <a:effectLst/>
                        <a:latin typeface="微软雅黑" panose="020B0503020204020204" pitchFamily="34" charset="-122"/>
                        <a:ea typeface="微软雅黑" panose="020B0503020204020204" pitchFamily="34" charset="-122"/>
                      </a:endParaRPr>
                    </a:p>
                  </a:txBody>
                  <a:tcPr marL="6451" marR="6451" marT="6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50000"/>
                        </a:lnSpc>
                        <a:spcBef>
                          <a:spcPts val="0"/>
                        </a:spcBef>
                        <a:spcAft>
                          <a:spcPts val="0"/>
                        </a:spcAft>
                      </a:pPr>
                      <a:r>
                        <a:rPr lang="zh-CN" altLang="en-US" sz="800" b="1" i="0" u="none" strike="noStrike" dirty="0" smtClean="0">
                          <a:solidFill>
                            <a:schemeClr val="tx1"/>
                          </a:solidFill>
                          <a:effectLst/>
                          <a:latin typeface="微软雅黑" panose="020B0503020204020204" pitchFamily="34" charset="-122"/>
                          <a:ea typeface="微软雅黑" panose="020B0503020204020204" pitchFamily="34" charset="-122"/>
                        </a:rPr>
                        <a:t>上海</a:t>
                      </a:r>
                      <a:endParaRPr lang="zh-CN" altLang="en-US" sz="800" b="1" i="0" u="none" strike="noStrike" dirty="0">
                        <a:solidFill>
                          <a:schemeClr val="tx1"/>
                        </a:solidFill>
                        <a:effectLst/>
                        <a:latin typeface="微软雅黑" panose="020B0503020204020204" pitchFamily="34" charset="-122"/>
                        <a:ea typeface="微软雅黑" panose="020B0503020204020204" pitchFamily="34" charset="-122"/>
                      </a:endParaRPr>
                    </a:p>
                  </a:txBody>
                  <a:tcPr marL="6451" marR="6451" marT="6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50000"/>
                        </a:lnSpc>
                        <a:spcBef>
                          <a:spcPts val="0"/>
                        </a:spcBef>
                        <a:spcAft>
                          <a:spcPts val="0"/>
                        </a:spcAft>
                      </a:pPr>
                      <a:r>
                        <a:rPr lang="zh-CN" altLang="en-US" sz="800" b="1" i="0" u="none" strike="noStrike" dirty="0" smtClean="0">
                          <a:solidFill>
                            <a:schemeClr val="tx1"/>
                          </a:solidFill>
                          <a:effectLst/>
                          <a:latin typeface="微软雅黑" panose="020B0503020204020204" pitchFamily="34" charset="-122"/>
                          <a:ea typeface="微软雅黑" panose="020B0503020204020204" pitchFamily="34" charset="-122"/>
                        </a:rPr>
                        <a:t>四川</a:t>
                      </a:r>
                      <a:endParaRPr lang="zh-CN" altLang="en-US" sz="800" b="1" i="0" u="none" strike="noStrike" dirty="0">
                        <a:solidFill>
                          <a:schemeClr val="tx1"/>
                        </a:solidFill>
                        <a:effectLst/>
                        <a:latin typeface="微软雅黑" panose="020B0503020204020204" pitchFamily="34" charset="-122"/>
                        <a:ea typeface="微软雅黑" panose="020B0503020204020204" pitchFamily="34" charset="-122"/>
                      </a:endParaRPr>
                    </a:p>
                  </a:txBody>
                  <a:tcPr marL="6451" marR="6451" marT="6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50000"/>
                        </a:lnSpc>
                        <a:spcBef>
                          <a:spcPts val="0"/>
                        </a:spcBef>
                        <a:spcAft>
                          <a:spcPts val="0"/>
                        </a:spcAft>
                      </a:pPr>
                      <a:r>
                        <a:rPr lang="zh-CN" altLang="en-US" sz="800" b="1" i="0" u="none" strike="noStrike" dirty="0">
                          <a:solidFill>
                            <a:schemeClr val="tx1"/>
                          </a:solidFill>
                          <a:effectLst/>
                          <a:latin typeface="微软雅黑" panose="020B0503020204020204" pitchFamily="34" charset="-122"/>
                          <a:ea typeface="微软雅黑" panose="020B0503020204020204" pitchFamily="34" charset="-122"/>
                        </a:rPr>
                        <a:t>山东</a:t>
                      </a:r>
                    </a:p>
                  </a:txBody>
                  <a:tcPr marL="6451" marR="6451" marT="6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50000"/>
                        </a:lnSpc>
                        <a:spcBef>
                          <a:spcPts val="0"/>
                        </a:spcBef>
                        <a:spcAft>
                          <a:spcPts val="0"/>
                        </a:spcAft>
                      </a:pPr>
                      <a:r>
                        <a:rPr lang="zh-CN" altLang="en-US" sz="800" b="1" i="0" u="none" strike="noStrike" dirty="0">
                          <a:solidFill>
                            <a:schemeClr val="tx1"/>
                          </a:solidFill>
                          <a:effectLst/>
                          <a:latin typeface="微软雅黑" panose="020B0503020204020204" pitchFamily="34" charset="-122"/>
                          <a:ea typeface="微软雅黑" panose="020B0503020204020204" pitchFamily="34" charset="-122"/>
                        </a:rPr>
                        <a:t>陕西</a:t>
                      </a:r>
                    </a:p>
                  </a:txBody>
                  <a:tcPr marL="6451" marR="6451" marT="6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50000"/>
                        </a:lnSpc>
                        <a:spcBef>
                          <a:spcPts val="0"/>
                        </a:spcBef>
                        <a:spcAft>
                          <a:spcPts val="0"/>
                        </a:spcAft>
                      </a:pPr>
                      <a:r>
                        <a:rPr lang="zh-CN" altLang="en-US" sz="800" b="1" i="0" u="none" strike="noStrike" dirty="0" smtClean="0">
                          <a:solidFill>
                            <a:schemeClr val="tx1"/>
                          </a:solidFill>
                          <a:effectLst/>
                          <a:latin typeface="微软雅黑" panose="020B0503020204020204" pitchFamily="34" charset="-122"/>
                          <a:ea typeface="微软雅黑" panose="020B0503020204020204" pitchFamily="34" charset="-122"/>
                        </a:rPr>
                        <a:t>浙江</a:t>
                      </a:r>
                      <a:endParaRPr lang="zh-CN" altLang="en-US" sz="800" b="1" i="0" u="none" strike="noStrike" dirty="0">
                        <a:solidFill>
                          <a:schemeClr val="tx1"/>
                        </a:solidFill>
                        <a:effectLst/>
                        <a:latin typeface="微软雅黑" panose="020B0503020204020204" pitchFamily="34" charset="-122"/>
                        <a:ea typeface="微软雅黑" panose="020B0503020204020204" pitchFamily="34" charset="-122"/>
                      </a:endParaRPr>
                    </a:p>
                  </a:txBody>
                  <a:tcPr marL="6451" marR="6451" marT="6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50000"/>
                        </a:lnSpc>
                        <a:spcBef>
                          <a:spcPts val="0"/>
                        </a:spcBef>
                        <a:spcAft>
                          <a:spcPts val="0"/>
                        </a:spcAft>
                      </a:pPr>
                      <a:r>
                        <a:rPr lang="en-US" altLang="zh-CN" sz="800" b="1" i="0" u="none" strike="noStrike" dirty="0" smtClean="0">
                          <a:solidFill>
                            <a:schemeClr val="tx1"/>
                          </a:solidFill>
                          <a:effectLst/>
                          <a:latin typeface="微软雅黑" panose="020B0503020204020204" pitchFamily="34" charset="-122"/>
                          <a:ea typeface="微软雅黑" panose="020B0503020204020204" pitchFamily="34" charset="-122"/>
                        </a:rPr>
                        <a:t>XXX</a:t>
                      </a:r>
                      <a:r>
                        <a:rPr lang="zh-CN" altLang="en-US" sz="800" b="1" i="0" u="none" strike="noStrike" dirty="0" smtClean="0">
                          <a:solidFill>
                            <a:schemeClr val="tx1"/>
                          </a:solidFill>
                          <a:effectLst/>
                          <a:latin typeface="微软雅黑" panose="020B0503020204020204" pitchFamily="34" charset="-122"/>
                          <a:ea typeface="微软雅黑" panose="020B0503020204020204" pitchFamily="34" charset="-122"/>
                        </a:rPr>
                        <a:t>医院</a:t>
                      </a:r>
                      <a:endParaRPr lang="zh-CN" altLang="en-US" sz="800" b="1" i="0" u="none" strike="noStrike" dirty="0">
                        <a:solidFill>
                          <a:schemeClr val="tx1"/>
                        </a:solidFill>
                        <a:effectLst/>
                        <a:latin typeface="微软雅黑" panose="020B0503020204020204" pitchFamily="34" charset="-122"/>
                        <a:ea typeface="微软雅黑" panose="020B0503020204020204" pitchFamily="34" charset="-122"/>
                      </a:endParaRPr>
                    </a:p>
                  </a:txBody>
                  <a:tcPr marL="6451" marR="6451" marT="6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50000"/>
                        </a:lnSpc>
                        <a:spcBef>
                          <a:spcPts val="0"/>
                        </a:spcBef>
                        <a:spcAft>
                          <a:spcPts val="0"/>
                        </a:spcAft>
                      </a:pPr>
                      <a:r>
                        <a:rPr lang="zh-CN" altLang="en-US" sz="800" b="1" i="0" u="none" strike="noStrike" dirty="0">
                          <a:solidFill>
                            <a:schemeClr val="tx1"/>
                          </a:solidFill>
                          <a:effectLst/>
                          <a:latin typeface="微软雅黑" panose="020B0503020204020204" pitchFamily="34" charset="-122"/>
                          <a:ea typeface="微软雅黑" panose="020B0503020204020204" pitchFamily="34" charset="-122"/>
                        </a:rPr>
                        <a:t>全国平均满意度</a:t>
                      </a:r>
                    </a:p>
                  </a:txBody>
                  <a:tcPr marL="6451" marR="6451" marT="645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13160">
                <a:tc>
                  <a:txBody>
                    <a:bodyPr/>
                    <a:lstStyle/>
                    <a:p>
                      <a:pPr algn="ctr" fontAlgn="ctr">
                        <a:lnSpc>
                          <a:spcPct val="150000"/>
                        </a:lnSpc>
                        <a:spcBef>
                          <a:spcPts val="0"/>
                        </a:spcBef>
                        <a:spcAft>
                          <a:spcPts val="0"/>
                        </a:spcAft>
                      </a:pPr>
                      <a:r>
                        <a:rPr lang="zh-CN" altLang="en-US" sz="800" b="1" i="0" u="none" strike="noStrike" dirty="0">
                          <a:solidFill>
                            <a:schemeClr val="tx1"/>
                          </a:solidFill>
                          <a:effectLst/>
                          <a:latin typeface="微软雅黑" panose="020B0503020204020204" pitchFamily="34" charset="-122"/>
                          <a:ea typeface="微软雅黑" panose="020B0503020204020204" pitchFamily="34" charset="-122"/>
                        </a:rPr>
                        <a:t>员工满意度</a:t>
                      </a:r>
                    </a:p>
                  </a:txBody>
                  <a:tcPr marL="6451" marR="6451" marT="645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50000"/>
                        </a:lnSpc>
                        <a:spcBef>
                          <a:spcPts val="0"/>
                        </a:spcBef>
                        <a:spcAft>
                          <a:spcPts val="0"/>
                        </a:spcAft>
                      </a:pPr>
                      <a:r>
                        <a:rPr lang="en-US" altLang="zh-CN" sz="800" b="0" i="0" u="none" strike="noStrike" dirty="0" smtClean="0">
                          <a:solidFill>
                            <a:schemeClr val="tx1"/>
                          </a:solidFill>
                          <a:effectLst/>
                          <a:latin typeface="微软雅黑" panose="020B0503020204020204" pitchFamily="34" charset="-122"/>
                          <a:ea typeface="微软雅黑" panose="020B0503020204020204" pitchFamily="34" charset="-122"/>
                        </a:rPr>
                        <a:t>64.1</a:t>
                      </a:r>
                      <a:endParaRPr lang="en-US" altLang="zh-CN" sz="800" b="0" i="0" u="none" strike="noStrike" dirty="0">
                        <a:solidFill>
                          <a:schemeClr val="tx1"/>
                        </a:solidFill>
                        <a:effectLst/>
                        <a:latin typeface="微软雅黑" panose="020B0503020204020204" pitchFamily="34" charset="-122"/>
                        <a:ea typeface="微软雅黑" panose="020B0503020204020204" pitchFamily="34" charset="-122"/>
                      </a:endParaRPr>
                    </a:p>
                  </a:txBody>
                  <a:tcPr marL="6451" marR="6451" marT="6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50000"/>
                        </a:lnSpc>
                        <a:spcBef>
                          <a:spcPts val="0"/>
                        </a:spcBef>
                        <a:spcAft>
                          <a:spcPts val="0"/>
                        </a:spcAft>
                      </a:pPr>
                      <a:r>
                        <a:rPr lang="en-US" altLang="zh-CN" sz="800" b="0" i="0" u="none" strike="noStrike" dirty="0" smtClean="0">
                          <a:solidFill>
                            <a:schemeClr val="tx1"/>
                          </a:solidFill>
                          <a:effectLst/>
                          <a:latin typeface="微软雅黑" panose="020B0503020204020204" pitchFamily="34" charset="-122"/>
                          <a:ea typeface="微软雅黑" panose="020B0503020204020204" pitchFamily="34" charset="-122"/>
                        </a:rPr>
                        <a:t>72.7</a:t>
                      </a:r>
                      <a:endParaRPr lang="en-US" altLang="zh-CN" sz="800" b="0" i="0" u="none" strike="noStrike" dirty="0">
                        <a:solidFill>
                          <a:schemeClr val="tx1"/>
                        </a:solidFill>
                        <a:effectLst/>
                        <a:latin typeface="微软雅黑" panose="020B0503020204020204" pitchFamily="34" charset="-122"/>
                        <a:ea typeface="微软雅黑" panose="020B0503020204020204" pitchFamily="34" charset="-122"/>
                      </a:endParaRPr>
                    </a:p>
                  </a:txBody>
                  <a:tcPr marL="6451" marR="6451" marT="6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50000"/>
                        </a:lnSpc>
                        <a:spcBef>
                          <a:spcPts val="0"/>
                        </a:spcBef>
                        <a:spcAft>
                          <a:spcPts val="0"/>
                        </a:spcAft>
                      </a:pPr>
                      <a:r>
                        <a:rPr lang="en-US" altLang="zh-CN" sz="800" b="0" i="0" u="none" strike="noStrike" dirty="0">
                          <a:solidFill>
                            <a:schemeClr val="tx1"/>
                          </a:solidFill>
                          <a:effectLst/>
                          <a:latin typeface="微软雅黑" panose="020B0503020204020204" pitchFamily="34" charset="-122"/>
                          <a:ea typeface="微软雅黑" panose="020B0503020204020204" pitchFamily="34" charset="-122"/>
                        </a:rPr>
                        <a:t>65.3</a:t>
                      </a:r>
                    </a:p>
                  </a:txBody>
                  <a:tcPr marL="6451" marR="6451" marT="6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50000"/>
                        </a:lnSpc>
                        <a:spcBef>
                          <a:spcPts val="0"/>
                        </a:spcBef>
                        <a:spcAft>
                          <a:spcPts val="0"/>
                        </a:spcAft>
                      </a:pPr>
                      <a:r>
                        <a:rPr lang="en-US" altLang="zh-CN" sz="800" b="0" i="0" u="none" strike="noStrike" dirty="0">
                          <a:solidFill>
                            <a:schemeClr val="tx1"/>
                          </a:solidFill>
                          <a:effectLst/>
                          <a:latin typeface="微软雅黑" panose="020B0503020204020204" pitchFamily="34" charset="-122"/>
                          <a:ea typeface="微软雅黑" panose="020B0503020204020204" pitchFamily="34" charset="-122"/>
                        </a:rPr>
                        <a:t>68</a:t>
                      </a:r>
                    </a:p>
                  </a:txBody>
                  <a:tcPr marL="6451" marR="6451" marT="6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50000"/>
                        </a:lnSpc>
                        <a:spcBef>
                          <a:spcPts val="0"/>
                        </a:spcBef>
                        <a:spcAft>
                          <a:spcPts val="0"/>
                        </a:spcAft>
                      </a:pPr>
                      <a:r>
                        <a:rPr lang="en-US" altLang="zh-CN" sz="800" b="0" i="0" u="none" strike="noStrike" dirty="0">
                          <a:solidFill>
                            <a:schemeClr val="tx1"/>
                          </a:solidFill>
                          <a:effectLst/>
                          <a:latin typeface="微软雅黑" panose="020B0503020204020204" pitchFamily="34" charset="-122"/>
                          <a:ea typeface="微软雅黑" panose="020B0503020204020204" pitchFamily="34" charset="-122"/>
                        </a:rPr>
                        <a:t>78.2</a:t>
                      </a:r>
                    </a:p>
                  </a:txBody>
                  <a:tcPr marL="6451" marR="6451" marT="6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50000"/>
                        </a:lnSpc>
                        <a:spcBef>
                          <a:spcPts val="0"/>
                        </a:spcBef>
                        <a:spcAft>
                          <a:spcPts val="0"/>
                        </a:spcAft>
                      </a:pPr>
                      <a:r>
                        <a:rPr lang="en-US" altLang="zh-CN" sz="800" b="0" i="0" u="none" strike="noStrike" dirty="0" smtClean="0">
                          <a:solidFill>
                            <a:schemeClr val="tx1"/>
                          </a:solidFill>
                          <a:effectLst/>
                          <a:latin typeface="微软雅黑" panose="020B0503020204020204" pitchFamily="34" charset="-122"/>
                          <a:ea typeface="微软雅黑" panose="020B0503020204020204" pitchFamily="34" charset="-122"/>
                        </a:rPr>
                        <a:t>84</a:t>
                      </a:r>
                      <a:endParaRPr lang="en-US" altLang="zh-CN" sz="800" b="0" i="0" u="none" strike="noStrike" dirty="0">
                        <a:solidFill>
                          <a:schemeClr val="tx1"/>
                        </a:solidFill>
                        <a:effectLst/>
                        <a:latin typeface="微软雅黑" panose="020B0503020204020204" pitchFamily="34" charset="-122"/>
                        <a:ea typeface="微软雅黑" panose="020B0503020204020204" pitchFamily="34" charset="-122"/>
                      </a:endParaRPr>
                    </a:p>
                  </a:txBody>
                  <a:tcPr marL="6451" marR="6451" marT="6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50000"/>
                        </a:lnSpc>
                        <a:spcBef>
                          <a:spcPts val="0"/>
                        </a:spcBef>
                        <a:spcAft>
                          <a:spcPts val="0"/>
                        </a:spcAft>
                      </a:pPr>
                      <a:r>
                        <a:rPr lang="en-US" altLang="zh-CN" sz="800" b="0" i="0" u="none" strike="noStrike" dirty="0">
                          <a:solidFill>
                            <a:schemeClr val="tx1"/>
                          </a:solidFill>
                          <a:effectLst/>
                          <a:latin typeface="微软雅黑" panose="020B0503020204020204" pitchFamily="34" charset="-122"/>
                          <a:ea typeface="微软雅黑" panose="020B0503020204020204" pitchFamily="34" charset="-122"/>
                        </a:rPr>
                        <a:t>66.48</a:t>
                      </a:r>
                    </a:p>
                  </a:txBody>
                  <a:tcPr marL="6451" marR="6451" marT="6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50000"/>
                        </a:lnSpc>
                        <a:spcBef>
                          <a:spcPts val="0"/>
                        </a:spcBef>
                        <a:spcAft>
                          <a:spcPts val="0"/>
                        </a:spcAft>
                      </a:pPr>
                      <a:r>
                        <a:rPr lang="en-US" altLang="zh-CN" sz="800" b="0" i="0" u="none" strike="noStrike" dirty="0">
                          <a:solidFill>
                            <a:schemeClr val="tx1"/>
                          </a:solidFill>
                          <a:effectLst/>
                          <a:latin typeface="微软雅黑" panose="020B0503020204020204" pitchFamily="34" charset="-122"/>
                          <a:ea typeface="微软雅黑" panose="020B0503020204020204" pitchFamily="34" charset="-122"/>
                        </a:rPr>
                        <a:t>78.23</a:t>
                      </a:r>
                    </a:p>
                  </a:txBody>
                  <a:tcPr marL="6451" marR="6451" marT="6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50000"/>
                        </a:lnSpc>
                        <a:spcBef>
                          <a:spcPts val="0"/>
                        </a:spcBef>
                        <a:spcAft>
                          <a:spcPts val="0"/>
                        </a:spcAft>
                      </a:pPr>
                      <a:r>
                        <a:rPr lang="en-US" altLang="zh-CN" sz="800" b="0" i="0" u="none" strike="noStrike" dirty="0" smtClean="0">
                          <a:solidFill>
                            <a:schemeClr val="tx1"/>
                          </a:solidFill>
                          <a:effectLst/>
                          <a:latin typeface="微软雅黑" panose="020B0503020204020204" pitchFamily="34" charset="-122"/>
                          <a:ea typeface="微软雅黑" panose="020B0503020204020204" pitchFamily="34" charset="-122"/>
                        </a:rPr>
                        <a:t>53</a:t>
                      </a:r>
                      <a:endParaRPr lang="en-US" altLang="zh-CN" sz="800" b="0" i="0" u="none" strike="noStrike" dirty="0">
                        <a:solidFill>
                          <a:schemeClr val="tx1"/>
                        </a:solidFill>
                        <a:effectLst/>
                        <a:latin typeface="微软雅黑" panose="020B0503020204020204" pitchFamily="34" charset="-122"/>
                        <a:ea typeface="微软雅黑" panose="020B0503020204020204" pitchFamily="34" charset="-122"/>
                      </a:endParaRPr>
                    </a:p>
                  </a:txBody>
                  <a:tcPr marL="6451" marR="6451" marT="6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50000"/>
                        </a:lnSpc>
                        <a:spcBef>
                          <a:spcPts val="0"/>
                        </a:spcBef>
                        <a:spcAft>
                          <a:spcPts val="0"/>
                        </a:spcAft>
                      </a:pPr>
                      <a:r>
                        <a:rPr lang="en-US" altLang="zh-CN" sz="800" b="0" i="0" u="none" strike="noStrike" dirty="0">
                          <a:solidFill>
                            <a:schemeClr val="tx1"/>
                          </a:solidFill>
                          <a:effectLst/>
                          <a:latin typeface="微软雅黑" panose="020B0503020204020204" pitchFamily="34" charset="-122"/>
                          <a:ea typeface="微软雅黑" panose="020B0503020204020204" pitchFamily="34" charset="-122"/>
                        </a:rPr>
                        <a:t>64.2</a:t>
                      </a:r>
                    </a:p>
                  </a:txBody>
                  <a:tcPr marL="6451" marR="6451" marT="6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50000"/>
                        </a:lnSpc>
                        <a:spcBef>
                          <a:spcPts val="0"/>
                        </a:spcBef>
                        <a:spcAft>
                          <a:spcPts val="0"/>
                        </a:spcAft>
                      </a:pPr>
                      <a:r>
                        <a:rPr lang="en-US" altLang="zh-CN" sz="800" b="0" i="0" u="none" strike="noStrike" dirty="0">
                          <a:solidFill>
                            <a:schemeClr val="tx1"/>
                          </a:solidFill>
                          <a:effectLst/>
                          <a:latin typeface="微软雅黑" panose="020B0503020204020204" pitchFamily="34" charset="-122"/>
                          <a:ea typeface="微软雅黑" panose="020B0503020204020204" pitchFamily="34" charset="-122"/>
                        </a:rPr>
                        <a:t>73.22</a:t>
                      </a:r>
                    </a:p>
                  </a:txBody>
                  <a:tcPr marL="6451" marR="6451" marT="6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50000"/>
                        </a:lnSpc>
                        <a:spcBef>
                          <a:spcPts val="0"/>
                        </a:spcBef>
                        <a:spcAft>
                          <a:spcPts val="0"/>
                        </a:spcAft>
                      </a:pPr>
                      <a:r>
                        <a:rPr lang="en-US" altLang="zh-CN" sz="800" b="0" i="0" u="none" strike="noStrike" dirty="0" smtClean="0">
                          <a:solidFill>
                            <a:schemeClr val="tx1"/>
                          </a:solidFill>
                          <a:effectLst/>
                          <a:latin typeface="微软雅黑" panose="020B0503020204020204" pitchFamily="34" charset="-122"/>
                          <a:ea typeface="微软雅黑" panose="020B0503020204020204" pitchFamily="34" charset="-122"/>
                        </a:rPr>
                        <a:t>64.6</a:t>
                      </a:r>
                      <a:endParaRPr lang="en-US" altLang="zh-CN" sz="800" b="0" i="0" u="none" strike="noStrike" dirty="0">
                        <a:solidFill>
                          <a:schemeClr val="tx1"/>
                        </a:solidFill>
                        <a:effectLst/>
                        <a:latin typeface="微软雅黑" panose="020B0503020204020204" pitchFamily="34" charset="-122"/>
                        <a:ea typeface="微软雅黑" panose="020B0503020204020204" pitchFamily="34" charset="-122"/>
                      </a:endParaRPr>
                    </a:p>
                  </a:txBody>
                  <a:tcPr marL="6451" marR="6451" marT="6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50000"/>
                        </a:lnSpc>
                        <a:spcBef>
                          <a:spcPts val="0"/>
                        </a:spcBef>
                        <a:spcAft>
                          <a:spcPts val="0"/>
                        </a:spcAft>
                      </a:pPr>
                      <a:r>
                        <a:rPr lang="en-US" altLang="zh-CN" sz="800" b="0" i="0" u="none" strike="noStrike" dirty="0" smtClean="0">
                          <a:solidFill>
                            <a:schemeClr val="tx1"/>
                          </a:solidFill>
                          <a:effectLst/>
                          <a:latin typeface="微软雅黑" panose="020B0503020204020204" pitchFamily="34" charset="-122"/>
                          <a:ea typeface="微软雅黑" panose="020B0503020204020204" pitchFamily="34" charset="-122"/>
                        </a:rPr>
                        <a:t>68.9</a:t>
                      </a:r>
                      <a:endParaRPr lang="en-US" altLang="zh-CN" sz="800" b="0" i="0" u="none" strike="noStrike" dirty="0">
                        <a:solidFill>
                          <a:schemeClr val="tx1"/>
                        </a:solidFill>
                        <a:effectLst/>
                        <a:latin typeface="微软雅黑" panose="020B0503020204020204" pitchFamily="34" charset="-122"/>
                        <a:ea typeface="微软雅黑" panose="020B0503020204020204" pitchFamily="34" charset="-122"/>
                      </a:endParaRPr>
                    </a:p>
                  </a:txBody>
                  <a:tcPr marL="6451" marR="6451" marT="6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50000"/>
                        </a:lnSpc>
                        <a:spcBef>
                          <a:spcPts val="0"/>
                        </a:spcBef>
                        <a:spcAft>
                          <a:spcPts val="0"/>
                        </a:spcAft>
                      </a:pPr>
                      <a:r>
                        <a:rPr lang="en-US" altLang="zh-CN" sz="800" b="0" i="0" u="none" strike="noStrike" dirty="0" smtClean="0">
                          <a:solidFill>
                            <a:schemeClr val="tx1"/>
                          </a:solidFill>
                          <a:effectLst/>
                          <a:latin typeface="微软雅黑" panose="020B0503020204020204" pitchFamily="34" charset="-122"/>
                          <a:ea typeface="微软雅黑" panose="020B0503020204020204" pitchFamily="34" charset="-122"/>
                        </a:rPr>
                        <a:t>67.24</a:t>
                      </a:r>
                      <a:endParaRPr lang="en-US" altLang="zh-CN" sz="800" b="0" i="0" u="none" strike="noStrike" dirty="0">
                        <a:solidFill>
                          <a:schemeClr val="tx1"/>
                        </a:solidFill>
                        <a:effectLst/>
                        <a:latin typeface="微软雅黑" panose="020B0503020204020204" pitchFamily="34" charset="-122"/>
                        <a:ea typeface="微软雅黑" panose="020B0503020204020204" pitchFamily="34" charset="-122"/>
                      </a:endParaRPr>
                    </a:p>
                  </a:txBody>
                  <a:tcPr marL="6451" marR="6451" marT="6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50000"/>
                        </a:lnSpc>
                        <a:spcBef>
                          <a:spcPts val="0"/>
                        </a:spcBef>
                        <a:spcAft>
                          <a:spcPts val="0"/>
                        </a:spcAft>
                      </a:pPr>
                      <a:r>
                        <a:rPr lang="en-US" altLang="zh-CN" sz="800" b="0" i="0" u="none" strike="noStrike" dirty="0" smtClean="0">
                          <a:solidFill>
                            <a:schemeClr val="tx1"/>
                          </a:solidFill>
                          <a:effectLst/>
                          <a:latin typeface="微软雅黑" panose="020B0503020204020204" pitchFamily="34" charset="-122"/>
                          <a:ea typeface="微软雅黑" panose="020B0503020204020204" pitchFamily="34" charset="-122"/>
                        </a:rPr>
                        <a:t>66</a:t>
                      </a:r>
                      <a:endParaRPr lang="en-US" altLang="zh-CN" sz="800" b="0" i="0" u="none" strike="noStrike" dirty="0">
                        <a:solidFill>
                          <a:schemeClr val="tx1"/>
                        </a:solidFill>
                        <a:effectLst/>
                        <a:latin typeface="微软雅黑" panose="020B0503020204020204" pitchFamily="34" charset="-122"/>
                        <a:ea typeface="微软雅黑" panose="020B0503020204020204" pitchFamily="34" charset="-122"/>
                      </a:endParaRPr>
                    </a:p>
                  </a:txBody>
                  <a:tcPr marL="6451" marR="6451" marT="6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50000"/>
                        </a:lnSpc>
                        <a:spcBef>
                          <a:spcPts val="0"/>
                        </a:spcBef>
                        <a:spcAft>
                          <a:spcPts val="0"/>
                        </a:spcAft>
                      </a:pPr>
                      <a:r>
                        <a:rPr lang="en-US" altLang="zh-CN" sz="1300" b="1" i="0" u="none" strike="noStrike" dirty="0" smtClean="0">
                          <a:solidFill>
                            <a:srgbClr val="FF0000"/>
                          </a:solidFill>
                          <a:effectLst/>
                          <a:latin typeface="微软雅黑" panose="020B0503020204020204" pitchFamily="34" charset="-122"/>
                          <a:ea typeface="微软雅黑" panose="020B0503020204020204" pitchFamily="34" charset="-122"/>
                        </a:rPr>
                        <a:t>62.9</a:t>
                      </a:r>
                      <a:endParaRPr lang="en-US" altLang="zh-CN" sz="1300" b="1" i="0" u="none" strike="noStrike" dirty="0">
                        <a:solidFill>
                          <a:srgbClr val="FF0000"/>
                        </a:solidFill>
                        <a:effectLst/>
                        <a:latin typeface="微软雅黑" panose="020B0503020204020204" pitchFamily="34" charset="-122"/>
                        <a:ea typeface="微软雅黑" panose="020B0503020204020204" pitchFamily="34" charset="-122"/>
                      </a:endParaRPr>
                    </a:p>
                  </a:txBody>
                  <a:tcPr marL="6451" marR="6451" marT="6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50000"/>
                        </a:lnSpc>
                        <a:spcBef>
                          <a:spcPts val="0"/>
                        </a:spcBef>
                        <a:spcAft>
                          <a:spcPts val="0"/>
                        </a:spcAft>
                      </a:pPr>
                      <a:r>
                        <a:rPr lang="en-US" altLang="zh-CN" sz="1300" b="1" i="0" u="none" strike="noStrike" dirty="0" smtClean="0">
                          <a:solidFill>
                            <a:srgbClr val="FF0000"/>
                          </a:solidFill>
                          <a:effectLst/>
                          <a:latin typeface="微软雅黑" panose="020B0503020204020204" pitchFamily="34" charset="-122"/>
                          <a:ea typeface="微软雅黑" panose="020B0503020204020204" pitchFamily="34" charset="-122"/>
                        </a:rPr>
                        <a:t>68.57</a:t>
                      </a:r>
                      <a:endParaRPr lang="en-US" altLang="zh-CN" sz="1300" b="1" i="0" u="none" strike="noStrike" dirty="0">
                        <a:solidFill>
                          <a:srgbClr val="FF0000"/>
                        </a:solidFill>
                        <a:effectLst/>
                        <a:latin typeface="微软雅黑" panose="020B0503020204020204" pitchFamily="34" charset="-122"/>
                        <a:ea typeface="微软雅黑" panose="020B0503020204020204" pitchFamily="34" charset="-122"/>
                      </a:endParaRPr>
                    </a:p>
                  </a:txBody>
                  <a:tcPr marL="6451" marR="6451" marT="645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graphicFrame>
        <p:nvGraphicFramePr>
          <p:cNvPr id="6" name="图表 5"/>
          <p:cNvGraphicFramePr/>
          <p:nvPr>
            <p:extLst>
              <p:ext uri="{D42A27DB-BD31-4B8C-83A1-F6EECF244321}">
                <p14:modId xmlns:p14="http://schemas.microsoft.com/office/powerpoint/2010/main" val="1564149118"/>
              </p:ext>
            </p:extLst>
          </p:nvPr>
        </p:nvGraphicFramePr>
        <p:xfrm>
          <a:off x="862074" y="3516183"/>
          <a:ext cx="6955916" cy="2840167"/>
        </p:xfrm>
        <a:graphic>
          <a:graphicData uri="http://schemas.openxmlformats.org/drawingml/2006/chart">
            <c:chart xmlns:c="http://schemas.openxmlformats.org/drawingml/2006/chart" xmlns:r="http://schemas.openxmlformats.org/officeDocument/2006/relationships" r:id="rId2"/>
          </a:graphicData>
        </a:graphic>
      </p:graphicFrame>
      <p:sp>
        <p:nvSpPr>
          <p:cNvPr id="13" name="文本框 12"/>
          <p:cNvSpPr txBox="1"/>
          <p:nvPr/>
        </p:nvSpPr>
        <p:spPr>
          <a:xfrm>
            <a:off x="8020145" y="2503997"/>
            <a:ext cx="3638455" cy="3231654"/>
          </a:xfrm>
          <a:prstGeom prst="rect">
            <a:avLst/>
          </a:prstGeom>
          <a:noFill/>
        </p:spPr>
        <p:txBody>
          <a:bodyPr wrap="square" rtlCol="0">
            <a:spAutoFit/>
          </a:bodyPr>
          <a:lstStyle/>
          <a:p>
            <a:pPr>
              <a:lnSpc>
                <a:spcPct val="150000"/>
              </a:lnSpc>
            </a:pPr>
            <a:r>
              <a:rPr lang="zh-CN" altLang="en-US" sz="1600" dirty="0" smtClean="0">
                <a:latin typeface="微软雅黑" panose="020B0503020204020204" pitchFamily="34" charset="-122"/>
                <a:ea typeface="微软雅黑" panose="020B0503020204020204" pitchFamily="34" charset="-122"/>
              </a:rPr>
              <a:t>       从全国员工满意度调研来看，我们医院得分为</a:t>
            </a:r>
            <a:r>
              <a:rPr lang="en-US" altLang="zh-CN" sz="1600" dirty="0" smtClean="0">
                <a:latin typeface="微软雅黑" panose="020B0503020204020204" pitchFamily="34" charset="-122"/>
                <a:ea typeface="微软雅黑" panose="020B0503020204020204" pitchFamily="34" charset="-122"/>
              </a:rPr>
              <a:t>62.9</a:t>
            </a:r>
            <a:r>
              <a:rPr lang="zh-CN" altLang="en-US" sz="1600" dirty="0" smtClean="0">
                <a:latin typeface="微软雅黑" panose="020B0503020204020204" pitchFamily="34" charset="-122"/>
                <a:ea typeface="微软雅黑" panose="020B0503020204020204" pitchFamily="34" charset="-122"/>
              </a:rPr>
              <a:t>分，处于</a:t>
            </a:r>
            <a:r>
              <a:rPr lang="zh-CN" altLang="en-US" b="1" dirty="0" smtClean="0">
                <a:solidFill>
                  <a:srgbClr val="C00000"/>
                </a:solidFill>
                <a:latin typeface="微软雅黑" panose="020B0503020204020204" pitchFamily="34" charset="-122"/>
                <a:ea typeface="微软雅黑" panose="020B0503020204020204" pitchFamily="34" charset="-122"/>
              </a:rPr>
              <a:t>倒数第二的位置，也低于全国平均分</a:t>
            </a:r>
            <a:r>
              <a:rPr lang="zh-CN" altLang="en-US" sz="1600" dirty="0" smtClean="0">
                <a:latin typeface="微软雅黑" panose="020B0503020204020204" pitchFamily="34" charset="-122"/>
                <a:ea typeface="微软雅黑" panose="020B0503020204020204" pitchFamily="34" charset="-122"/>
              </a:rPr>
              <a:t>！</a:t>
            </a:r>
            <a:endParaRPr lang="en-US" altLang="zh-CN" sz="1600" dirty="0" smtClean="0">
              <a:latin typeface="微软雅黑" panose="020B0503020204020204" pitchFamily="34" charset="-122"/>
              <a:ea typeface="微软雅黑" panose="020B0503020204020204" pitchFamily="34" charset="-122"/>
            </a:endParaRPr>
          </a:p>
          <a:p>
            <a:pPr>
              <a:lnSpc>
                <a:spcPct val="150000"/>
              </a:lnSpc>
            </a:pPr>
            <a:r>
              <a:rPr lang="zh-CN" altLang="en-US" sz="1600" dirty="0" smtClean="0">
                <a:latin typeface="微软雅黑" panose="020B0503020204020204" pitchFamily="34" charset="-122"/>
                <a:ea typeface="微软雅黑" panose="020B0503020204020204" pitchFamily="34" charset="-122"/>
              </a:rPr>
              <a:t>        员工满意度是</a:t>
            </a:r>
            <a:r>
              <a:rPr lang="zh-CN" altLang="en-US" b="1" dirty="0" smtClean="0">
                <a:solidFill>
                  <a:srgbClr val="C00000"/>
                </a:solidFill>
                <a:latin typeface="微软雅黑" panose="020B0503020204020204" pitchFamily="34" charset="-122"/>
                <a:ea typeface="微软雅黑" panose="020B0503020204020204" pitchFamily="34" charset="-122"/>
              </a:rPr>
              <a:t>病患满意</a:t>
            </a:r>
            <a:r>
              <a:rPr lang="zh-CN" altLang="en-US" b="1" dirty="0">
                <a:solidFill>
                  <a:srgbClr val="C00000"/>
                </a:solidFill>
                <a:latin typeface="微软雅黑" panose="020B0503020204020204" pitchFamily="34" charset="-122"/>
                <a:ea typeface="微软雅黑" panose="020B0503020204020204" pitchFamily="34" charset="-122"/>
              </a:rPr>
              <a:t>的</a:t>
            </a:r>
            <a:r>
              <a:rPr lang="zh-CN" altLang="en-US" b="1" dirty="0" smtClean="0">
                <a:solidFill>
                  <a:srgbClr val="C00000"/>
                </a:solidFill>
                <a:latin typeface="微软雅黑" panose="020B0503020204020204" pitchFamily="34" charset="-122"/>
                <a:ea typeface="微软雅黑" panose="020B0503020204020204" pitchFamily="34" charset="-122"/>
              </a:rPr>
              <a:t>保证</a:t>
            </a:r>
            <a:r>
              <a:rPr lang="zh-CN" altLang="en-US" sz="1600" dirty="0" smtClean="0">
                <a:latin typeface="微软雅黑" panose="020B0503020204020204" pitchFamily="34" charset="-122"/>
                <a:ea typeface="微软雅黑" panose="020B0503020204020204" pitchFamily="34" charset="-122"/>
              </a:rPr>
              <a:t>，也是决定</a:t>
            </a:r>
            <a:r>
              <a:rPr lang="zh-CN" altLang="en-US" b="1" dirty="0" smtClean="0">
                <a:solidFill>
                  <a:srgbClr val="C00000"/>
                </a:solidFill>
                <a:latin typeface="微软雅黑" panose="020B0503020204020204" pitchFamily="34" charset="-122"/>
                <a:ea typeface="微软雅黑" panose="020B0503020204020204" pitchFamily="34" charset="-122"/>
              </a:rPr>
              <a:t>内部</a:t>
            </a:r>
            <a:r>
              <a:rPr lang="zh-CN" altLang="en-US" b="1" dirty="0">
                <a:solidFill>
                  <a:srgbClr val="C00000"/>
                </a:solidFill>
                <a:latin typeface="微软雅黑" panose="020B0503020204020204" pitchFamily="34" charset="-122"/>
                <a:ea typeface="微软雅黑" panose="020B0503020204020204" pitchFamily="34" charset="-122"/>
              </a:rPr>
              <a:t>管理</a:t>
            </a:r>
            <a:r>
              <a:rPr lang="zh-CN" altLang="en-US" b="1" dirty="0" smtClean="0">
                <a:solidFill>
                  <a:srgbClr val="C00000"/>
                </a:solidFill>
                <a:latin typeface="微软雅黑" panose="020B0503020204020204" pitchFamily="34" charset="-122"/>
                <a:ea typeface="微软雅黑" panose="020B0503020204020204" pitchFamily="34" charset="-122"/>
              </a:rPr>
              <a:t>改善</a:t>
            </a:r>
            <a:r>
              <a:rPr lang="zh-CN" altLang="en-US" sz="1600" dirty="0" smtClean="0">
                <a:latin typeface="微软雅黑" panose="020B0503020204020204" pitchFamily="34" charset="-122"/>
                <a:ea typeface="微软雅黑" panose="020B0503020204020204" pitchFamily="34" charset="-122"/>
              </a:rPr>
              <a:t>措施的重要因素。那么，我们医院员工满意度得分过低会直接对病患满意度、工作效率产生影响。</a:t>
            </a:r>
            <a:endParaRPr lang="zh-CN" altLang="en-US" sz="1600" dirty="0">
              <a:latin typeface="微软雅黑" panose="020B0503020204020204" pitchFamily="34" charset="-122"/>
              <a:ea typeface="微软雅黑" panose="020B0503020204020204" pitchFamily="34" charset="-122"/>
            </a:endParaRPr>
          </a:p>
        </p:txBody>
      </p:sp>
      <p:sp>
        <p:nvSpPr>
          <p:cNvPr id="14" name="矩形 13"/>
          <p:cNvSpPr/>
          <p:nvPr/>
        </p:nvSpPr>
        <p:spPr>
          <a:xfrm>
            <a:off x="10033536" y="616370"/>
            <a:ext cx="1459054" cy="458908"/>
          </a:xfrm>
          <a:prstGeom prst="rect">
            <a:avLst/>
          </a:prstGeom>
        </p:spPr>
        <p:txBody>
          <a:bodyPr wrap="none">
            <a:spAutoFit/>
          </a:bodyPr>
          <a:lstStyle/>
          <a:p>
            <a:pPr>
              <a:lnSpc>
                <a:spcPct val="150000"/>
              </a:lnSpc>
            </a:pPr>
            <a:r>
              <a:rPr lang="en-US" altLang="zh-CN" b="1" dirty="0" smtClean="0">
                <a:latin typeface="微软雅黑" panose="020B0503020204020204" pitchFamily="34" charset="-122"/>
                <a:ea typeface="微软雅黑" panose="020B0503020204020204" pitchFamily="34" charset="-122"/>
              </a:rPr>
              <a:t>2.1</a:t>
            </a:r>
            <a:r>
              <a:rPr lang="zh-CN" altLang="en-US" b="1" dirty="0" smtClean="0">
                <a:latin typeface="微软雅黑" panose="020B0503020204020204" pitchFamily="34" charset="-122"/>
                <a:ea typeface="微软雅黑" panose="020B0503020204020204" pitchFamily="34" charset="-122"/>
              </a:rPr>
              <a:t>人力资源</a:t>
            </a:r>
            <a:endParaRPr lang="zh-CN" altLang="en-US" sz="1600" b="1" dirty="0">
              <a:latin typeface="微软雅黑" panose="020B0503020204020204" pitchFamily="34" charset="-122"/>
              <a:ea typeface="微软雅黑" panose="020B0503020204020204" pitchFamily="34" charset="-122"/>
            </a:endParaRPr>
          </a:p>
        </p:txBody>
      </p:sp>
      <p:grpSp>
        <p:nvGrpSpPr>
          <p:cNvPr id="16" name="组合 15"/>
          <p:cNvGrpSpPr/>
          <p:nvPr/>
        </p:nvGrpSpPr>
        <p:grpSpPr>
          <a:xfrm>
            <a:off x="536649" y="249523"/>
            <a:ext cx="1232203" cy="1028988"/>
            <a:chOff x="458097" y="883701"/>
            <a:chExt cx="1712258" cy="1429872"/>
          </a:xfrm>
        </p:grpSpPr>
        <p:sp>
          <p:nvSpPr>
            <p:cNvPr id="17" name="矩形 3"/>
            <p:cNvSpPr/>
            <p:nvPr/>
          </p:nvSpPr>
          <p:spPr>
            <a:xfrm>
              <a:off x="521745" y="883701"/>
              <a:ext cx="1648610" cy="1429872"/>
            </a:xfrm>
            <a:custGeom>
              <a:avLst/>
              <a:gdLst>
                <a:gd name="connsiteX0" fmla="*/ 0 w 1358153"/>
                <a:gd name="connsiteY0" fmla="*/ 0 h 833718"/>
                <a:gd name="connsiteX1" fmla="*/ 1358153 w 1358153"/>
                <a:gd name="connsiteY1" fmla="*/ 0 h 833718"/>
                <a:gd name="connsiteX2" fmla="*/ 1358153 w 1358153"/>
                <a:gd name="connsiteY2" fmla="*/ 833718 h 833718"/>
                <a:gd name="connsiteX3" fmla="*/ 0 w 1358153"/>
                <a:gd name="connsiteY3" fmla="*/ 833718 h 833718"/>
                <a:gd name="connsiteX4" fmla="*/ 0 w 1358153"/>
                <a:gd name="connsiteY4" fmla="*/ 0 h 833718"/>
                <a:gd name="connsiteX0" fmla="*/ 0 w 1371600"/>
                <a:gd name="connsiteY0" fmla="*/ 161365 h 995083"/>
                <a:gd name="connsiteX1" fmla="*/ 1371600 w 1371600"/>
                <a:gd name="connsiteY1" fmla="*/ 0 h 995083"/>
                <a:gd name="connsiteX2" fmla="*/ 1358153 w 1371600"/>
                <a:gd name="connsiteY2" fmla="*/ 995083 h 995083"/>
                <a:gd name="connsiteX3" fmla="*/ 0 w 1371600"/>
                <a:gd name="connsiteY3" fmla="*/ 995083 h 995083"/>
                <a:gd name="connsiteX4" fmla="*/ 0 w 1371600"/>
                <a:gd name="connsiteY4" fmla="*/ 161365 h 995083"/>
                <a:gd name="connsiteX0" fmla="*/ 0 w 1371600"/>
                <a:gd name="connsiteY0" fmla="*/ 161365 h 995083"/>
                <a:gd name="connsiteX1" fmla="*/ 1371600 w 1371600"/>
                <a:gd name="connsiteY1" fmla="*/ 0 h 995083"/>
                <a:gd name="connsiteX2" fmla="*/ 1358153 w 1371600"/>
                <a:gd name="connsiteY2" fmla="*/ 995083 h 995083"/>
                <a:gd name="connsiteX3" fmla="*/ 107576 w 1371600"/>
                <a:gd name="connsiteY3" fmla="*/ 900954 h 995083"/>
                <a:gd name="connsiteX4" fmla="*/ 0 w 1371600"/>
                <a:gd name="connsiteY4" fmla="*/ 161365 h 995083"/>
                <a:gd name="connsiteX0" fmla="*/ 0 w 1465730"/>
                <a:gd name="connsiteY0" fmla="*/ 26894 h 995083"/>
                <a:gd name="connsiteX1" fmla="*/ 1465730 w 1465730"/>
                <a:gd name="connsiteY1" fmla="*/ 0 h 995083"/>
                <a:gd name="connsiteX2" fmla="*/ 1452283 w 1465730"/>
                <a:gd name="connsiteY2" fmla="*/ 995083 h 995083"/>
                <a:gd name="connsiteX3" fmla="*/ 201706 w 1465730"/>
                <a:gd name="connsiteY3" fmla="*/ 900954 h 995083"/>
                <a:gd name="connsiteX4" fmla="*/ 0 w 1465730"/>
                <a:gd name="connsiteY4" fmla="*/ 26894 h 995083"/>
                <a:gd name="connsiteX0" fmla="*/ 0 w 1479177"/>
                <a:gd name="connsiteY0" fmla="*/ 26894 h 1304366"/>
                <a:gd name="connsiteX1" fmla="*/ 1465730 w 1479177"/>
                <a:gd name="connsiteY1" fmla="*/ 0 h 1304366"/>
                <a:gd name="connsiteX2" fmla="*/ 1479177 w 1479177"/>
                <a:gd name="connsiteY2" fmla="*/ 1304366 h 1304366"/>
                <a:gd name="connsiteX3" fmla="*/ 201706 w 1479177"/>
                <a:gd name="connsiteY3" fmla="*/ 900954 h 1304366"/>
                <a:gd name="connsiteX4" fmla="*/ 0 w 1479177"/>
                <a:gd name="connsiteY4" fmla="*/ 26894 h 1304366"/>
                <a:gd name="connsiteX0" fmla="*/ 118334 w 1597511"/>
                <a:gd name="connsiteY0" fmla="*/ 26894 h 1304366"/>
                <a:gd name="connsiteX1" fmla="*/ 1584064 w 1597511"/>
                <a:gd name="connsiteY1" fmla="*/ 0 h 1304366"/>
                <a:gd name="connsiteX2" fmla="*/ 1597511 w 1597511"/>
                <a:gd name="connsiteY2" fmla="*/ 1304366 h 1304366"/>
                <a:gd name="connsiteX3" fmla="*/ 0 w 1597511"/>
                <a:gd name="connsiteY3" fmla="*/ 1038114 h 1304366"/>
                <a:gd name="connsiteX4" fmla="*/ 118334 w 1597511"/>
                <a:gd name="connsiteY4" fmla="*/ 26894 h 1304366"/>
                <a:gd name="connsiteX0" fmla="*/ 118334 w 1673711"/>
                <a:gd name="connsiteY0" fmla="*/ 26894 h 1151966"/>
                <a:gd name="connsiteX1" fmla="*/ 1584064 w 1673711"/>
                <a:gd name="connsiteY1" fmla="*/ 0 h 1151966"/>
                <a:gd name="connsiteX2" fmla="*/ 1673711 w 1673711"/>
                <a:gd name="connsiteY2" fmla="*/ 1151966 h 1151966"/>
                <a:gd name="connsiteX3" fmla="*/ 0 w 1673711"/>
                <a:gd name="connsiteY3" fmla="*/ 1038114 h 1151966"/>
                <a:gd name="connsiteX4" fmla="*/ 118334 w 1673711"/>
                <a:gd name="connsiteY4" fmla="*/ 26894 h 1151966"/>
                <a:gd name="connsiteX0" fmla="*/ 0 w 1723017"/>
                <a:gd name="connsiteY0" fmla="*/ 0 h 1307952"/>
                <a:gd name="connsiteX1" fmla="*/ 1633370 w 1723017"/>
                <a:gd name="connsiteY1" fmla="*/ 155986 h 1307952"/>
                <a:gd name="connsiteX2" fmla="*/ 1723017 w 1723017"/>
                <a:gd name="connsiteY2" fmla="*/ 1307952 h 1307952"/>
                <a:gd name="connsiteX3" fmla="*/ 49306 w 1723017"/>
                <a:gd name="connsiteY3" fmla="*/ 1194100 h 1307952"/>
                <a:gd name="connsiteX4" fmla="*/ 0 w 1723017"/>
                <a:gd name="connsiteY4" fmla="*/ 0 h 1307952"/>
                <a:gd name="connsiteX0" fmla="*/ 0 w 1633370"/>
                <a:gd name="connsiteY0" fmla="*/ 0 h 1429872"/>
                <a:gd name="connsiteX1" fmla="*/ 1633370 w 1633370"/>
                <a:gd name="connsiteY1" fmla="*/ 155986 h 1429872"/>
                <a:gd name="connsiteX2" fmla="*/ 1387737 w 1633370"/>
                <a:gd name="connsiteY2" fmla="*/ 1429872 h 1429872"/>
                <a:gd name="connsiteX3" fmla="*/ 49306 w 1633370"/>
                <a:gd name="connsiteY3" fmla="*/ 1194100 h 1429872"/>
                <a:gd name="connsiteX4" fmla="*/ 0 w 1633370"/>
                <a:gd name="connsiteY4" fmla="*/ 0 h 1429872"/>
                <a:gd name="connsiteX0" fmla="*/ 0 w 1633370"/>
                <a:gd name="connsiteY0" fmla="*/ 0 h 1429872"/>
                <a:gd name="connsiteX1" fmla="*/ 1633370 w 1633370"/>
                <a:gd name="connsiteY1" fmla="*/ 155986 h 1429872"/>
                <a:gd name="connsiteX2" fmla="*/ 1387737 w 1633370"/>
                <a:gd name="connsiteY2" fmla="*/ 1429872 h 1429872"/>
                <a:gd name="connsiteX3" fmla="*/ 186466 w 1633370"/>
                <a:gd name="connsiteY3" fmla="*/ 1392220 h 1429872"/>
                <a:gd name="connsiteX4" fmla="*/ 0 w 1633370"/>
                <a:gd name="connsiteY4" fmla="*/ 0 h 1429872"/>
                <a:gd name="connsiteX0" fmla="*/ 0 w 1648610"/>
                <a:gd name="connsiteY0" fmla="*/ 0 h 1429872"/>
                <a:gd name="connsiteX1" fmla="*/ 1648610 w 1648610"/>
                <a:gd name="connsiteY1" fmla="*/ 293146 h 1429872"/>
                <a:gd name="connsiteX2" fmla="*/ 1387737 w 1648610"/>
                <a:gd name="connsiteY2" fmla="*/ 1429872 h 1429872"/>
                <a:gd name="connsiteX3" fmla="*/ 186466 w 1648610"/>
                <a:gd name="connsiteY3" fmla="*/ 1392220 h 1429872"/>
                <a:gd name="connsiteX4" fmla="*/ 0 w 1648610"/>
                <a:gd name="connsiteY4" fmla="*/ 0 h 1429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8610" h="1429872">
                  <a:moveTo>
                    <a:pt x="0" y="0"/>
                  </a:moveTo>
                  <a:lnTo>
                    <a:pt x="1648610" y="293146"/>
                  </a:lnTo>
                  <a:lnTo>
                    <a:pt x="1387737" y="1429872"/>
                  </a:lnTo>
                  <a:lnTo>
                    <a:pt x="186466" y="1392220"/>
                  </a:lnTo>
                  <a:lnTo>
                    <a:pt x="0" y="0"/>
                  </a:lnTo>
                  <a:close/>
                </a:path>
              </a:pathLst>
            </a:custGeom>
            <a:solidFill>
              <a:schemeClr val="accent1">
                <a:lumMod val="50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4"/>
            <p:cNvSpPr/>
            <p:nvPr/>
          </p:nvSpPr>
          <p:spPr>
            <a:xfrm rot="21062862">
              <a:off x="458097" y="1099060"/>
              <a:ext cx="1590339" cy="1067697"/>
            </a:xfrm>
            <a:custGeom>
              <a:avLst/>
              <a:gdLst>
                <a:gd name="connsiteX0" fmla="*/ 0 w 1761565"/>
                <a:gd name="connsiteY0" fmla="*/ 0 h 1183341"/>
                <a:gd name="connsiteX1" fmla="*/ 1761565 w 1761565"/>
                <a:gd name="connsiteY1" fmla="*/ 0 h 1183341"/>
                <a:gd name="connsiteX2" fmla="*/ 1761565 w 1761565"/>
                <a:gd name="connsiteY2" fmla="*/ 1183341 h 1183341"/>
                <a:gd name="connsiteX3" fmla="*/ 0 w 1761565"/>
                <a:gd name="connsiteY3" fmla="*/ 1183341 h 1183341"/>
                <a:gd name="connsiteX4" fmla="*/ 0 w 1761565"/>
                <a:gd name="connsiteY4" fmla="*/ 0 h 1183341"/>
                <a:gd name="connsiteX0" fmla="*/ 201706 w 1761565"/>
                <a:gd name="connsiteY0" fmla="*/ 0 h 1479177"/>
                <a:gd name="connsiteX1" fmla="*/ 1761565 w 1761565"/>
                <a:gd name="connsiteY1" fmla="*/ 295836 h 1479177"/>
                <a:gd name="connsiteX2" fmla="*/ 1761565 w 1761565"/>
                <a:gd name="connsiteY2" fmla="*/ 1479177 h 1479177"/>
                <a:gd name="connsiteX3" fmla="*/ 0 w 1761565"/>
                <a:gd name="connsiteY3" fmla="*/ 1479177 h 1479177"/>
                <a:gd name="connsiteX4" fmla="*/ 201706 w 1761565"/>
                <a:gd name="connsiteY4" fmla="*/ 0 h 1479177"/>
                <a:gd name="connsiteX0" fmla="*/ 201706 w 1949824"/>
                <a:gd name="connsiteY0" fmla="*/ 0 h 1479177"/>
                <a:gd name="connsiteX1" fmla="*/ 1761565 w 1949824"/>
                <a:gd name="connsiteY1" fmla="*/ 295836 h 1479177"/>
                <a:gd name="connsiteX2" fmla="*/ 1949824 w 1949824"/>
                <a:gd name="connsiteY2" fmla="*/ 1129554 h 1479177"/>
                <a:gd name="connsiteX3" fmla="*/ 0 w 1949824"/>
                <a:gd name="connsiteY3" fmla="*/ 1479177 h 1479177"/>
                <a:gd name="connsiteX4" fmla="*/ 201706 w 1949824"/>
                <a:gd name="connsiteY4" fmla="*/ 0 h 1479177"/>
                <a:gd name="connsiteX0" fmla="*/ 64546 w 1949824"/>
                <a:gd name="connsiteY0" fmla="*/ 115644 h 1183341"/>
                <a:gd name="connsiteX1" fmla="*/ 1761565 w 1949824"/>
                <a:gd name="connsiteY1" fmla="*/ 0 h 1183341"/>
                <a:gd name="connsiteX2" fmla="*/ 1949824 w 1949824"/>
                <a:gd name="connsiteY2" fmla="*/ 833718 h 1183341"/>
                <a:gd name="connsiteX3" fmla="*/ 0 w 1949824"/>
                <a:gd name="connsiteY3" fmla="*/ 1183341 h 1183341"/>
                <a:gd name="connsiteX4" fmla="*/ 64546 w 1949824"/>
                <a:gd name="connsiteY4" fmla="*/ 115644 h 1183341"/>
                <a:gd name="connsiteX0" fmla="*/ 34066 w 1919344"/>
                <a:gd name="connsiteY0" fmla="*/ 115644 h 1000461"/>
                <a:gd name="connsiteX1" fmla="*/ 1731085 w 1919344"/>
                <a:gd name="connsiteY1" fmla="*/ 0 h 1000461"/>
                <a:gd name="connsiteX2" fmla="*/ 1919344 w 1919344"/>
                <a:gd name="connsiteY2" fmla="*/ 833718 h 1000461"/>
                <a:gd name="connsiteX3" fmla="*/ 0 w 1919344"/>
                <a:gd name="connsiteY3" fmla="*/ 1000461 h 1000461"/>
                <a:gd name="connsiteX4" fmla="*/ 34066 w 1919344"/>
                <a:gd name="connsiteY4" fmla="*/ 115644 h 1000461"/>
                <a:gd name="connsiteX0" fmla="*/ 34066 w 1827904"/>
                <a:gd name="connsiteY0" fmla="*/ 115644 h 1000461"/>
                <a:gd name="connsiteX1" fmla="*/ 1731085 w 1827904"/>
                <a:gd name="connsiteY1" fmla="*/ 0 h 1000461"/>
                <a:gd name="connsiteX2" fmla="*/ 1827904 w 1827904"/>
                <a:gd name="connsiteY2" fmla="*/ 955638 h 1000461"/>
                <a:gd name="connsiteX3" fmla="*/ 0 w 1827904"/>
                <a:gd name="connsiteY3" fmla="*/ 1000461 h 1000461"/>
                <a:gd name="connsiteX4" fmla="*/ 34066 w 1827904"/>
                <a:gd name="connsiteY4" fmla="*/ 115644 h 1000461"/>
                <a:gd name="connsiteX0" fmla="*/ 34066 w 1959685"/>
                <a:gd name="connsiteY0" fmla="*/ 115644 h 1000461"/>
                <a:gd name="connsiteX1" fmla="*/ 1959685 w 1959685"/>
                <a:gd name="connsiteY1" fmla="*/ 0 h 1000461"/>
                <a:gd name="connsiteX2" fmla="*/ 1827904 w 1959685"/>
                <a:gd name="connsiteY2" fmla="*/ 955638 h 1000461"/>
                <a:gd name="connsiteX3" fmla="*/ 0 w 1959685"/>
                <a:gd name="connsiteY3" fmla="*/ 1000461 h 1000461"/>
                <a:gd name="connsiteX4" fmla="*/ 34066 w 1959685"/>
                <a:gd name="connsiteY4" fmla="*/ 115644 h 1000461"/>
                <a:gd name="connsiteX0" fmla="*/ 0 w 1925619"/>
                <a:gd name="connsiteY0" fmla="*/ 115644 h 1183341"/>
                <a:gd name="connsiteX1" fmla="*/ 1925619 w 1925619"/>
                <a:gd name="connsiteY1" fmla="*/ 0 h 1183341"/>
                <a:gd name="connsiteX2" fmla="*/ 1793838 w 1925619"/>
                <a:gd name="connsiteY2" fmla="*/ 955638 h 1183341"/>
                <a:gd name="connsiteX3" fmla="*/ 285974 w 1925619"/>
                <a:gd name="connsiteY3" fmla="*/ 1183341 h 1183341"/>
                <a:gd name="connsiteX4" fmla="*/ 0 w 1925619"/>
                <a:gd name="connsiteY4" fmla="*/ 115644 h 1183341"/>
                <a:gd name="connsiteX0" fmla="*/ 0 w 1925619"/>
                <a:gd name="connsiteY0" fmla="*/ 115644 h 1183341"/>
                <a:gd name="connsiteX1" fmla="*/ 1925619 w 1925619"/>
                <a:gd name="connsiteY1" fmla="*/ 0 h 1183341"/>
                <a:gd name="connsiteX2" fmla="*/ 1397598 w 1925619"/>
                <a:gd name="connsiteY2" fmla="*/ 1153758 h 1183341"/>
                <a:gd name="connsiteX3" fmla="*/ 285974 w 1925619"/>
                <a:gd name="connsiteY3" fmla="*/ 1183341 h 1183341"/>
                <a:gd name="connsiteX4" fmla="*/ 0 w 1925619"/>
                <a:gd name="connsiteY4" fmla="*/ 115644 h 1183341"/>
                <a:gd name="connsiteX0" fmla="*/ 0 w 1590339"/>
                <a:gd name="connsiteY0" fmla="*/ 0 h 1067697"/>
                <a:gd name="connsiteX1" fmla="*/ 1590339 w 1590339"/>
                <a:gd name="connsiteY1" fmla="*/ 82476 h 1067697"/>
                <a:gd name="connsiteX2" fmla="*/ 1397598 w 1590339"/>
                <a:gd name="connsiteY2" fmla="*/ 1038114 h 1067697"/>
                <a:gd name="connsiteX3" fmla="*/ 285974 w 1590339"/>
                <a:gd name="connsiteY3" fmla="*/ 1067697 h 1067697"/>
                <a:gd name="connsiteX4" fmla="*/ 0 w 1590339"/>
                <a:gd name="connsiteY4" fmla="*/ 0 h 1067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0339" h="1067697">
                  <a:moveTo>
                    <a:pt x="0" y="0"/>
                  </a:moveTo>
                  <a:lnTo>
                    <a:pt x="1590339" y="82476"/>
                  </a:lnTo>
                  <a:lnTo>
                    <a:pt x="1397598" y="1038114"/>
                  </a:lnTo>
                  <a:lnTo>
                    <a:pt x="285974" y="1067697"/>
                  </a:lnTo>
                  <a:lnTo>
                    <a:pt x="0" y="0"/>
                  </a:lnTo>
                  <a:close/>
                </a:path>
              </a:pathLst>
            </a:custGeom>
            <a:solidFill>
              <a:schemeClr val="bg1">
                <a:lumMod val="8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a:off x="910305" y="1340011"/>
              <a:ext cx="1048277" cy="812598"/>
            </a:xfrm>
            <a:prstGeom prst="rect">
              <a:avLst/>
            </a:prstGeom>
            <a:noFill/>
          </p:spPr>
          <p:txBody>
            <a:bodyPr wrap="square" rtlCol="0">
              <a:spAutoFit/>
            </a:bodyPr>
            <a:lstStyle/>
            <a:p>
              <a:r>
                <a:rPr lang="en-US" altLang="zh-CN" sz="3200" b="1" dirty="0" smtClean="0">
                  <a:solidFill>
                    <a:schemeClr val="accent1">
                      <a:lumMod val="50000"/>
                    </a:schemeClr>
                  </a:solidFill>
                  <a:latin typeface="微软雅黑" panose="020B0503020204020204" pitchFamily="34" charset="-122"/>
                  <a:ea typeface="微软雅黑" panose="020B0503020204020204" pitchFamily="34" charset="-122"/>
                </a:rPr>
                <a:t>02</a:t>
              </a:r>
              <a:endParaRPr lang="zh-CN" altLang="en-US" sz="3200" b="1" dirty="0">
                <a:solidFill>
                  <a:schemeClr val="accent1">
                    <a:lumMod val="50000"/>
                  </a:schemeClr>
                </a:solidFill>
                <a:latin typeface="微软雅黑" panose="020B0503020204020204" pitchFamily="34" charset="-122"/>
                <a:ea typeface="微软雅黑" panose="020B0503020204020204" pitchFamily="34" charset="-122"/>
              </a:endParaRPr>
            </a:p>
          </p:txBody>
        </p:sp>
      </p:grpSp>
      <p:sp>
        <p:nvSpPr>
          <p:cNvPr id="20" name="矩形 19"/>
          <p:cNvSpPr/>
          <p:nvPr/>
        </p:nvSpPr>
        <p:spPr>
          <a:xfrm>
            <a:off x="1820283" y="1594303"/>
            <a:ext cx="1210588" cy="418191"/>
          </a:xfrm>
          <a:prstGeom prst="rect">
            <a:avLst/>
          </a:prstGeom>
        </p:spPr>
        <p:txBody>
          <a:bodyPr wrap="none">
            <a:spAutoFit/>
          </a:bodyPr>
          <a:lstStyle/>
          <a:p>
            <a:pPr>
              <a:lnSpc>
                <a:spcPct val="150000"/>
              </a:lnSpc>
            </a:pPr>
            <a:r>
              <a:rPr lang="zh-CN" altLang="en-US" sz="1600" b="1" dirty="0" smtClean="0">
                <a:latin typeface="微软雅黑" panose="020B0503020204020204" pitchFamily="34" charset="-122"/>
                <a:ea typeface="微软雅黑" panose="020B0503020204020204" pitchFamily="34" charset="-122"/>
              </a:rPr>
              <a:t>员工满意度</a:t>
            </a:r>
            <a:endParaRPr lang="en-US" altLang="zh-CN" sz="1600" b="1" dirty="0">
              <a:latin typeface="微软雅黑" panose="020B0503020204020204" pitchFamily="34" charset="-122"/>
              <a:ea typeface="微软雅黑" panose="020B0503020204020204" pitchFamily="34" charset="-122"/>
            </a:endParaRPr>
          </a:p>
        </p:txBody>
      </p:sp>
      <p:sp>
        <p:nvSpPr>
          <p:cNvPr id="21" name="文本框 20"/>
          <p:cNvSpPr txBox="1"/>
          <p:nvPr/>
        </p:nvSpPr>
        <p:spPr>
          <a:xfrm>
            <a:off x="10515600" y="249523"/>
            <a:ext cx="1676400" cy="307777"/>
          </a:xfrm>
          <a:prstGeom prst="rect">
            <a:avLst/>
          </a:prstGeom>
          <a:noFill/>
        </p:spPr>
        <p:txBody>
          <a:bodyPr wrap="square" rtlCol="0">
            <a:spAutoFit/>
          </a:bodyPr>
          <a:lstStyle/>
          <a:p>
            <a:r>
              <a:rPr lang="zh-CN" altLang="en-US" sz="1400" dirty="0" smtClean="0">
                <a:latin typeface="微软雅黑" panose="020B0503020204020204" pitchFamily="34" charset="-122"/>
                <a:ea typeface="微软雅黑" panose="020B0503020204020204" pitchFamily="34" charset="-122"/>
              </a:rPr>
              <a:t>放置医院</a:t>
            </a:r>
            <a:r>
              <a:rPr lang="en-US" altLang="zh-CN" sz="1400" dirty="0" smtClean="0">
                <a:latin typeface="微软雅黑" panose="020B0503020204020204" pitchFamily="34" charset="-122"/>
                <a:ea typeface="微软雅黑" panose="020B0503020204020204" pitchFamily="34" charset="-122"/>
              </a:rPr>
              <a:t>LOGO</a:t>
            </a:r>
            <a:endParaRPr lang="zh-CN" altLang="en-US" sz="1400" dirty="0">
              <a:latin typeface="微软雅黑" panose="020B0503020204020204" pitchFamily="34" charset="-122"/>
              <a:ea typeface="微软雅黑" panose="020B0503020204020204" pitchFamily="34" charset="-122"/>
            </a:endParaRPr>
          </a:p>
        </p:txBody>
      </p:sp>
      <p:sp>
        <p:nvSpPr>
          <p:cNvPr id="22" name="矩形 21"/>
          <p:cNvSpPr/>
          <p:nvPr/>
        </p:nvSpPr>
        <p:spPr>
          <a:xfrm>
            <a:off x="1820283" y="547121"/>
            <a:ext cx="1467068" cy="553998"/>
          </a:xfrm>
          <a:prstGeom prst="rect">
            <a:avLst/>
          </a:prstGeom>
        </p:spPr>
        <p:txBody>
          <a:bodyPr wrap="none">
            <a:spAutoFit/>
          </a:bodyPr>
          <a:lstStyle/>
          <a:p>
            <a:pPr>
              <a:lnSpc>
                <a:spcPct val="150000"/>
              </a:lnSpc>
            </a:pPr>
            <a:r>
              <a:rPr lang="zh-CN" altLang="en-US" sz="2000" b="1" dirty="0" smtClean="0">
                <a:latin typeface="微软雅黑" panose="020B0503020204020204" pitchFamily="34" charset="-122"/>
                <a:ea typeface="微软雅黑" panose="020B0503020204020204" pitchFamily="34" charset="-122"/>
              </a:rPr>
              <a:t>人、财、物</a:t>
            </a:r>
            <a:endParaRPr lang="zh-CN" altLang="en-US" sz="20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4262523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528169" y="6191196"/>
            <a:ext cx="7279341" cy="507831"/>
          </a:xfrm>
          <a:prstGeom prst="rect">
            <a:avLst/>
          </a:prstGeom>
        </p:spPr>
        <p:txBody>
          <a:bodyPr wrap="square">
            <a:spAutoFit/>
          </a:bodyPr>
          <a:lstStyle/>
          <a:p>
            <a:pPr lvl="0" algn="ctr">
              <a:lnSpc>
                <a:spcPct val="150000"/>
              </a:lnSpc>
              <a:defRPr/>
            </a:pPr>
            <a:r>
              <a:rPr lang="zh-CN" altLang="en-US" b="1" kern="0" dirty="0">
                <a:solidFill>
                  <a:srgbClr val="FF0000"/>
                </a:solidFill>
                <a:latin typeface="微软雅黑" pitchFamily="34" charset="-122"/>
                <a:ea typeface="微软雅黑" pitchFamily="34" charset="-122"/>
              </a:rPr>
              <a:t>提示：播放后晃动鼠标可出现鼠标指针，指针放于图标可显示数据</a:t>
            </a:r>
          </a:p>
        </p:txBody>
      </p:sp>
      <p:sp>
        <p:nvSpPr>
          <p:cNvPr id="12" name="矩形 11"/>
          <p:cNvSpPr/>
          <p:nvPr/>
        </p:nvSpPr>
        <p:spPr>
          <a:xfrm>
            <a:off x="10033536" y="616370"/>
            <a:ext cx="1459054" cy="458908"/>
          </a:xfrm>
          <a:prstGeom prst="rect">
            <a:avLst/>
          </a:prstGeom>
        </p:spPr>
        <p:txBody>
          <a:bodyPr wrap="none">
            <a:spAutoFit/>
          </a:bodyPr>
          <a:lstStyle/>
          <a:p>
            <a:pPr>
              <a:lnSpc>
                <a:spcPct val="150000"/>
              </a:lnSpc>
            </a:pPr>
            <a:r>
              <a:rPr lang="en-US" altLang="zh-CN" b="1" dirty="0" smtClean="0">
                <a:latin typeface="微软雅黑" panose="020B0503020204020204" pitchFamily="34" charset="-122"/>
                <a:ea typeface="微软雅黑" panose="020B0503020204020204" pitchFamily="34" charset="-122"/>
              </a:rPr>
              <a:t>2.2</a:t>
            </a:r>
            <a:r>
              <a:rPr lang="zh-CN" altLang="en-US" b="1" dirty="0" smtClean="0">
                <a:latin typeface="微软雅黑" panose="020B0503020204020204" pitchFamily="34" charset="-122"/>
                <a:ea typeface="微软雅黑" panose="020B0503020204020204" pitchFamily="34" charset="-122"/>
              </a:rPr>
              <a:t>财务管理</a:t>
            </a:r>
            <a:endParaRPr lang="zh-CN" altLang="en-US" sz="1600" b="1" dirty="0">
              <a:latin typeface="微软雅黑" panose="020B0503020204020204" pitchFamily="34" charset="-122"/>
              <a:ea typeface="微软雅黑" panose="020B0503020204020204" pitchFamily="34" charset="-122"/>
            </a:endParaRPr>
          </a:p>
        </p:txBody>
      </p:sp>
      <p:grpSp>
        <p:nvGrpSpPr>
          <p:cNvPr id="14" name="组合 13"/>
          <p:cNvGrpSpPr/>
          <p:nvPr/>
        </p:nvGrpSpPr>
        <p:grpSpPr>
          <a:xfrm>
            <a:off x="536649" y="249523"/>
            <a:ext cx="1232203" cy="1028988"/>
            <a:chOff x="458097" y="883701"/>
            <a:chExt cx="1712258" cy="1429872"/>
          </a:xfrm>
        </p:grpSpPr>
        <p:sp>
          <p:nvSpPr>
            <p:cNvPr id="15" name="矩形 3"/>
            <p:cNvSpPr/>
            <p:nvPr/>
          </p:nvSpPr>
          <p:spPr>
            <a:xfrm>
              <a:off x="521745" y="883701"/>
              <a:ext cx="1648610" cy="1429872"/>
            </a:xfrm>
            <a:custGeom>
              <a:avLst/>
              <a:gdLst>
                <a:gd name="connsiteX0" fmla="*/ 0 w 1358153"/>
                <a:gd name="connsiteY0" fmla="*/ 0 h 833718"/>
                <a:gd name="connsiteX1" fmla="*/ 1358153 w 1358153"/>
                <a:gd name="connsiteY1" fmla="*/ 0 h 833718"/>
                <a:gd name="connsiteX2" fmla="*/ 1358153 w 1358153"/>
                <a:gd name="connsiteY2" fmla="*/ 833718 h 833718"/>
                <a:gd name="connsiteX3" fmla="*/ 0 w 1358153"/>
                <a:gd name="connsiteY3" fmla="*/ 833718 h 833718"/>
                <a:gd name="connsiteX4" fmla="*/ 0 w 1358153"/>
                <a:gd name="connsiteY4" fmla="*/ 0 h 833718"/>
                <a:gd name="connsiteX0" fmla="*/ 0 w 1371600"/>
                <a:gd name="connsiteY0" fmla="*/ 161365 h 995083"/>
                <a:gd name="connsiteX1" fmla="*/ 1371600 w 1371600"/>
                <a:gd name="connsiteY1" fmla="*/ 0 h 995083"/>
                <a:gd name="connsiteX2" fmla="*/ 1358153 w 1371600"/>
                <a:gd name="connsiteY2" fmla="*/ 995083 h 995083"/>
                <a:gd name="connsiteX3" fmla="*/ 0 w 1371600"/>
                <a:gd name="connsiteY3" fmla="*/ 995083 h 995083"/>
                <a:gd name="connsiteX4" fmla="*/ 0 w 1371600"/>
                <a:gd name="connsiteY4" fmla="*/ 161365 h 995083"/>
                <a:gd name="connsiteX0" fmla="*/ 0 w 1371600"/>
                <a:gd name="connsiteY0" fmla="*/ 161365 h 995083"/>
                <a:gd name="connsiteX1" fmla="*/ 1371600 w 1371600"/>
                <a:gd name="connsiteY1" fmla="*/ 0 h 995083"/>
                <a:gd name="connsiteX2" fmla="*/ 1358153 w 1371600"/>
                <a:gd name="connsiteY2" fmla="*/ 995083 h 995083"/>
                <a:gd name="connsiteX3" fmla="*/ 107576 w 1371600"/>
                <a:gd name="connsiteY3" fmla="*/ 900954 h 995083"/>
                <a:gd name="connsiteX4" fmla="*/ 0 w 1371600"/>
                <a:gd name="connsiteY4" fmla="*/ 161365 h 995083"/>
                <a:gd name="connsiteX0" fmla="*/ 0 w 1465730"/>
                <a:gd name="connsiteY0" fmla="*/ 26894 h 995083"/>
                <a:gd name="connsiteX1" fmla="*/ 1465730 w 1465730"/>
                <a:gd name="connsiteY1" fmla="*/ 0 h 995083"/>
                <a:gd name="connsiteX2" fmla="*/ 1452283 w 1465730"/>
                <a:gd name="connsiteY2" fmla="*/ 995083 h 995083"/>
                <a:gd name="connsiteX3" fmla="*/ 201706 w 1465730"/>
                <a:gd name="connsiteY3" fmla="*/ 900954 h 995083"/>
                <a:gd name="connsiteX4" fmla="*/ 0 w 1465730"/>
                <a:gd name="connsiteY4" fmla="*/ 26894 h 995083"/>
                <a:gd name="connsiteX0" fmla="*/ 0 w 1479177"/>
                <a:gd name="connsiteY0" fmla="*/ 26894 h 1304366"/>
                <a:gd name="connsiteX1" fmla="*/ 1465730 w 1479177"/>
                <a:gd name="connsiteY1" fmla="*/ 0 h 1304366"/>
                <a:gd name="connsiteX2" fmla="*/ 1479177 w 1479177"/>
                <a:gd name="connsiteY2" fmla="*/ 1304366 h 1304366"/>
                <a:gd name="connsiteX3" fmla="*/ 201706 w 1479177"/>
                <a:gd name="connsiteY3" fmla="*/ 900954 h 1304366"/>
                <a:gd name="connsiteX4" fmla="*/ 0 w 1479177"/>
                <a:gd name="connsiteY4" fmla="*/ 26894 h 1304366"/>
                <a:gd name="connsiteX0" fmla="*/ 118334 w 1597511"/>
                <a:gd name="connsiteY0" fmla="*/ 26894 h 1304366"/>
                <a:gd name="connsiteX1" fmla="*/ 1584064 w 1597511"/>
                <a:gd name="connsiteY1" fmla="*/ 0 h 1304366"/>
                <a:gd name="connsiteX2" fmla="*/ 1597511 w 1597511"/>
                <a:gd name="connsiteY2" fmla="*/ 1304366 h 1304366"/>
                <a:gd name="connsiteX3" fmla="*/ 0 w 1597511"/>
                <a:gd name="connsiteY3" fmla="*/ 1038114 h 1304366"/>
                <a:gd name="connsiteX4" fmla="*/ 118334 w 1597511"/>
                <a:gd name="connsiteY4" fmla="*/ 26894 h 1304366"/>
                <a:gd name="connsiteX0" fmla="*/ 118334 w 1673711"/>
                <a:gd name="connsiteY0" fmla="*/ 26894 h 1151966"/>
                <a:gd name="connsiteX1" fmla="*/ 1584064 w 1673711"/>
                <a:gd name="connsiteY1" fmla="*/ 0 h 1151966"/>
                <a:gd name="connsiteX2" fmla="*/ 1673711 w 1673711"/>
                <a:gd name="connsiteY2" fmla="*/ 1151966 h 1151966"/>
                <a:gd name="connsiteX3" fmla="*/ 0 w 1673711"/>
                <a:gd name="connsiteY3" fmla="*/ 1038114 h 1151966"/>
                <a:gd name="connsiteX4" fmla="*/ 118334 w 1673711"/>
                <a:gd name="connsiteY4" fmla="*/ 26894 h 1151966"/>
                <a:gd name="connsiteX0" fmla="*/ 0 w 1723017"/>
                <a:gd name="connsiteY0" fmla="*/ 0 h 1307952"/>
                <a:gd name="connsiteX1" fmla="*/ 1633370 w 1723017"/>
                <a:gd name="connsiteY1" fmla="*/ 155986 h 1307952"/>
                <a:gd name="connsiteX2" fmla="*/ 1723017 w 1723017"/>
                <a:gd name="connsiteY2" fmla="*/ 1307952 h 1307952"/>
                <a:gd name="connsiteX3" fmla="*/ 49306 w 1723017"/>
                <a:gd name="connsiteY3" fmla="*/ 1194100 h 1307952"/>
                <a:gd name="connsiteX4" fmla="*/ 0 w 1723017"/>
                <a:gd name="connsiteY4" fmla="*/ 0 h 1307952"/>
                <a:gd name="connsiteX0" fmla="*/ 0 w 1633370"/>
                <a:gd name="connsiteY0" fmla="*/ 0 h 1429872"/>
                <a:gd name="connsiteX1" fmla="*/ 1633370 w 1633370"/>
                <a:gd name="connsiteY1" fmla="*/ 155986 h 1429872"/>
                <a:gd name="connsiteX2" fmla="*/ 1387737 w 1633370"/>
                <a:gd name="connsiteY2" fmla="*/ 1429872 h 1429872"/>
                <a:gd name="connsiteX3" fmla="*/ 49306 w 1633370"/>
                <a:gd name="connsiteY3" fmla="*/ 1194100 h 1429872"/>
                <a:gd name="connsiteX4" fmla="*/ 0 w 1633370"/>
                <a:gd name="connsiteY4" fmla="*/ 0 h 1429872"/>
                <a:gd name="connsiteX0" fmla="*/ 0 w 1633370"/>
                <a:gd name="connsiteY0" fmla="*/ 0 h 1429872"/>
                <a:gd name="connsiteX1" fmla="*/ 1633370 w 1633370"/>
                <a:gd name="connsiteY1" fmla="*/ 155986 h 1429872"/>
                <a:gd name="connsiteX2" fmla="*/ 1387737 w 1633370"/>
                <a:gd name="connsiteY2" fmla="*/ 1429872 h 1429872"/>
                <a:gd name="connsiteX3" fmla="*/ 186466 w 1633370"/>
                <a:gd name="connsiteY3" fmla="*/ 1392220 h 1429872"/>
                <a:gd name="connsiteX4" fmla="*/ 0 w 1633370"/>
                <a:gd name="connsiteY4" fmla="*/ 0 h 1429872"/>
                <a:gd name="connsiteX0" fmla="*/ 0 w 1648610"/>
                <a:gd name="connsiteY0" fmla="*/ 0 h 1429872"/>
                <a:gd name="connsiteX1" fmla="*/ 1648610 w 1648610"/>
                <a:gd name="connsiteY1" fmla="*/ 293146 h 1429872"/>
                <a:gd name="connsiteX2" fmla="*/ 1387737 w 1648610"/>
                <a:gd name="connsiteY2" fmla="*/ 1429872 h 1429872"/>
                <a:gd name="connsiteX3" fmla="*/ 186466 w 1648610"/>
                <a:gd name="connsiteY3" fmla="*/ 1392220 h 1429872"/>
                <a:gd name="connsiteX4" fmla="*/ 0 w 1648610"/>
                <a:gd name="connsiteY4" fmla="*/ 0 h 1429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8610" h="1429872">
                  <a:moveTo>
                    <a:pt x="0" y="0"/>
                  </a:moveTo>
                  <a:lnTo>
                    <a:pt x="1648610" y="293146"/>
                  </a:lnTo>
                  <a:lnTo>
                    <a:pt x="1387737" y="1429872"/>
                  </a:lnTo>
                  <a:lnTo>
                    <a:pt x="186466" y="1392220"/>
                  </a:lnTo>
                  <a:lnTo>
                    <a:pt x="0" y="0"/>
                  </a:lnTo>
                  <a:close/>
                </a:path>
              </a:pathLst>
            </a:custGeom>
            <a:solidFill>
              <a:schemeClr val="accent1">
                <a:lumMod val="50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4"/>
            <p:cNvSpPr/>
            <p:nvPr/>
          </p:nvSpPr>
          <p:spPr>
            <a:xfrm rot="21062862">
              <a:off x="458097" y="1099060"/>
              <a:ext cx="1590339" cy="1067697"/>
            </a:xfrm>
            <a:custGeom>
              <a:avLst/>
              <a:gdLst>
                <a:gd name="connsiteX0" fmla="*/ 0 w 1761565"/>
                <a:gd name="connsiteY0" fmla="*/ 0 h 1183341"/>
                <a:gd name="connsiteX1" fmla="*/ 1761565 w 1761565"/>
                <a:gd name="connsiteY1" fmla="*/ 0 h 1183341"/>
                <a:gd name="connsiteX2" fmla="*/ 1761565 w 1761565"/>
                <a:gd name="connsiteY2" fmla="*/ 1183341 h 1183341"/>
                <a:gd name="connsiteX3" fmla="*/ 0 w 1761565"/>
                <a:gd name="connsiteY3" fmla="*/ 1183341 h 1183341"/>
                <a:gd name="connsiteX4" fmla="*/ 0 w 1761565"/>
                <a:gd name="connsiteY4" fmla="*/ 0 h 1183341"/>
                <a:gd name="connsiteX0" fmla="*/ 201706 w 1761565"/>
                <a:gd name="connsiteY0" fmla="*/ 0 h 1479177"/>
                <a:gd name="connsiteX1" fmla="*/ 1761565 w 1761565"/>
                <a:gd name="connsiteY1" fmla="*/ 295836 h 1479177"/>
                <a:gd name="connsiteX2" fmla="*/ 1761565 w 1761565"/>
                <a:gd name="connsiteY2" fmla="*/ 1479177 h 1479177"/>
                <a:gd name="connsiteX3" fmla="*/ 0 w 1761565"/>
                <a:gd name="connsiteY3" fmla="*/ 1479177 h 1479177"/>
                <a:gd name="connsiteX4" fmla="*/ 201706 w 1761565"/>
                <a:gd name="connsiteY4" fmla="*/ 0 h 1479177"/>
                <a:gd name="connsiteX0" fmla="*/ 201706 w 1949824"/>
                <a:gd name="connsiteY0" fmla="*/ 0 h 1479177"/>
                <a:gd name="connsiteX1" fmla="*/ 1761565 w 1949824"/>
                <a:gd name="connsiteY1" fmla="*/ 295836 h 1479177"/>
                <a:gd name="connsiteX2" fmla="*/ 1949824 w 1949824"/>
                <a:gd name="connsiteY2" fmla="*/ 1129554 h 1479177"/>
                <a:gd name="connsiteX3" fmla="*/ 0 w 1949824"/>
                <a:gd name="connsiteY3" fmla="*/ 1479177 h 1479177"/>
                <a:gd name="connsiteX4" fmla="*/ 201706 w 1949824"/>
                <a:gd name="connsiteY4" fmla="*/ 0 h 1479177"/>
                <a:gd name="connsiteX0" fmla="*/ 64546 w 1949824"/>
                <a:gd name="connsiteY0" fmla="*/ 115644 h 1183341"/>
                <a:gd name="connsiteX1" fmla="*/ 1761565 w 1949824"/>
                <a:gd name="connsiteY1" fmla="*/ 0 h 1183341"/>
                <a:gd name="connsiteX2" fmla="*/ 1949824 w 1949824"/>
                <a:gd name="connsiteY2" fmla="*/ 833718 h 1183341"/>
                <a:gd name="connsiteX3" fmla="*/ 0 w 1949824"/>
                <a:gd name="connsiteY3" fmla="*/ 1183341 h 1183341"/>
                <a:gd name="connsiteX4" fmla="*/ 64546 w 1949824"/>
                <a:gd name="connsiteY4" fmla="*/ 115644 h 1183341"/>
                <a:gd name="connsiteX0" fmla="*/ 34066 w 1919344"/>
                <a:gd name="connsiteY0" fmla="*/ 115644 h 1000461"/>
                <a:gd name="connsiteX1" fmla="*/ 1731085 w 1919344"/>
                <a:gd name="connsiteY1" fmla="*/ 0 h 1000461"/>
                <a:gd name="connsiteX2" fmla="*/ 1919344 w 1919344"/>
                <a:gd name="connsiteY2" fmla="*/ 833718 h 1000461"/>
                <a:gd name="connsiteX3" fmla="*/ 0 w 1919344"/>
                <a:gd name="connsiteY3" fmla="*/ 1000461 h 1000461"/>
                <a:gd name="connsiteX4" fmla="*/ 34066 w 1919344"/>
                <a:gd name="connsiteY4" fmla="*/ 115644 h 1000461"/>
                <a:gd name="connsiteX0" fmla="*/ 34066 w 1827904"/>
                <a:gd name="connsiteY0" fmla="*/ 115644 h 1000461"/>
                <a:gd name="connsiteX1" fmla="*/ 1731085 w 1827904"/>
                <a:gd name="connsiteY1" fmla="*/ 0 h 1000461"/>
                <a:gd name="connsiteX2" fmla="*/ 1827904 w 1827904"/>
                <a:gd name="connsiteY2" fmla="*/ 955638 h 1000461"/>
                <a:gd name="connsiteX3" fmla="*/ 0 w 1827904"/>
                <a:gd name="connsiteY3" fmla="*/ 1000461 h 1000461"/>
                <a:gd name="connsiteX4" fmla="*/ 34066 w 1827904"/>
                <a:gd name="connsiteY4" fmla="*/ 115644 h 1000461"/>
                <a:gd name="connsiteX0" fmla="*/ 34066 w 1959685"/>
                <a:gd name="connsiteY0" fmla="*/ 115644 h 1000461"/>
                <a:gd name="connsiteX1" fmla="*/ 1959685 w 1959685"/>
                <a:gd name="connsiteY1" fmla="*/ 0 h 1000461"/>
                <a:gd name="connsiteX2" fmla="*/ 1827904 w 1959685"/>
                <a:gd name="connsiteY2" fmla="*/ 955638 h 1000461"/>
                <a:gd name="connsiteX3" fmla="*/ 0 w 1959685"/>
                <a:gd name="connsiteY3" fmla="*/ 1000461 h 1000461"/>
                <a:gd name="connsiteX4" fmla="*/ 34066 w 1959685"/>
                <a:gd name="connsiteY4" fmla="*/ 115644 h 1000461"/>
                <a:gd name="connsiteX0" fmla="*/ 0 w 1925619"/>
                <a:gd name="connsiteY0" fmla="*/ 115644 h 1183341"/>
                <a:gd name="connsiteX1" fmla="*/ 1925619 w 1925619"/>
                <a:gd name="connsiteY1" fmla="*/ 0 h 1183341"/>
                <a:gd name="connsiteX2" fmla="*/ 1793838 w 1925619"/>
                <a:gd name="connsiteY2" fmla="*/ 955638 h 1183341"/>
                <a:gd name="connsiteX3" fmla="*/ 285974 w 1925619"/>
                <a:gd name="connsiteY3" fmla="*/ 1183341 h 1183341"/>
                <a:gd name="connsiteX4" fmla="*/ 0 w 1925619"/>
                <a:gd name="connsiteY4" fmla="*/ 115644 h 1183341"/>
                <a:gd name="connsiteX0" fmla="*/ 0 w 1925619"/>
                <a:gd name="connsiteY0" fmla="*/ 115644 h 1183341"/>
                <a:gd name="connsiteX1" fmla="*/ 1925619 w 1925619"/>
                <a:gd name="connsiteY1" fmla="*/ 0 h 1183341"/>
                <a:gd name="connsiteX2" fmla="*/ 1397598 w 1925619"/>
                <a:gd name="connsiteY2" fmla="*/ 1153758 h 1183341"/>
                <a:gd name="connsiteX3" fmla="*/ 285974 w 1925619"/>
                <a:gd name="connsiteY3" fmla="*/ 1183341 h 1183341"/>
                <a:gd name="connsiteX4" fmla="*/ 0 w 1925619"/>
                <a:gd name="connsiteY4" fmla="*/ 115644 h 1183341"/>
                <a:gd name="connsiteX0" fmla="*/ 0 w 1590339"/>
                <a:gd name="connsiteY0" fmla="*/ 0 h 1067697"/>
                <a:gd name="connsiteX1" fmla="*/ 1590339 w 1590339"/>
                <a:gd name="connsiteY1" fmla="*/ 82476 h 1067697"/>
                <a:gd name="connsiteX2" fmla="*/ 1397598 w 1590339"/>
                <a:gd name="connsiteY2" fmla="*/ 1038114 h 1067697"/>
                <a:gd name="connsiteX3" fmla="*/ 285974 w 1590339"/>
                <a:gd name="connsiteY3" fmla="*/ 1067697 h 1067697"/>
                <a:gd name="connsiteX4" fmla="*/ 0 w 1590339"/>
                <a:gd name="connsiteY4" fmla="*/ 0 h 1067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0339" h="1067697">
                  <a:moveTo>
                    <a:pt x="0" y="0"/>
                  </a:moveTo>
                  <a:lnTo>
                    <a:pt x="1590339" y="82476"/>
                  </a:lnTo>
                  <a:lnTo>
                    <a:pt x="1397598" y="1038114"/>
                  </a:lnTo>
                  <a:lnTo>
                    <a:pt x="285974" y="1067697"/>
                  </a:lnTo>
                  <a:lnTo>
                    <a:pt x="0" y="0"/>
                  </a:lnTo>
                  <a:close/>
                </a:path>
              </a:pathLst>
            </a:custGeom>
            <a:solidFill>
              <a:schemeClr val="bg1">
                <a:lumMod val="8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910305" y="1340011"/>
              <a:ext cx="1048277" cy="812598"/>
            </a:xfrm>
            <a:prstGeom prst="rect">
              <a:avLst/>
            </a:prstGeom>
            <a:noFill/>
          </p:spPr>
          <p:txBody>
            <a:bodyPr wrap="square" rtlCol="0">
              <a:spAutoFit/>
            </a:bodyPr>
            <a:lstStyle/>
            <a:p>
              <a:r>
                <a:rPr lang="en-US" altLang="zh-CN" sz="3200" b="1" dirty="0" smtClean="0">
                  <a:solidFill>
                    <a:schemeClr val="accent1">
                      <a:lumMod val="50000"/>
                    </a:schemeClr>
                  </a:solidFill>
                  <a:latin typeface="微软雅黑" panose="020B0503020204020204" pitchFamily="34" charset="-122"/>
                  <a:ea typeface="微软雅黑" panose="020B0503020204020204" pitchFamily="34" charset="-122"/>
                </a:rPr>
                <a:t>02</a:t>
              </a:r>
              <a:endParaRPr lang="zh-CN" altLang="en-US" sz="3200" b="1" dirty="0">
                <a:solidFill>
                  <a:schemeClr val="accent1">
                    <a:lumMod val="50000"/>
                  </a:schemeClr>
                </a:solidFill>
                <a:latin typeface="微软雅黑" panose="020B0503020204020204" pitchFamily="34" charset="-122"/>
                <a:ea typeface="微软雅黑" panose="020B0503020204020204" pitchFamily="34" charset="-122"/>
              </a:endParaRPr>
            </a:p>
          </p:txBody>
        </p:sp>
      </p:grpSp>
      <p:sp>
        <p:nvSpPr>
          <p:cNvPr id="10" name="文本框 9"/>
          <p:cNvSpPr txBox="1"/>
          <p:nvPr/>
        </p:nvSpPr>
        <p:spPr>
          <a:xfrm>
            <a:off x="10515600" y="249523"/>
            <a:ext cx="1676400" cy="307777"/>
          </a:xfrm>
          <a:prstGeom prst="rect">
            <a:avLst/>
          </a:prstGeom>
          <a:noFill/>
        </p:spPr>
        <p:txBody>
          <a:bodyPr wrap="square" rtlCol="0">
            <a:spAutoFit/>
          </a:bodyPr>
          <a:lstStyle/>
          <a:p>
            <a:r>
              <a:rPr lang="zh-CN" altLang="en-US" sz="1400" dirty="0" smtClean="0">
                <a:latin typeface="微软雅黑" panose="020B0503020204020204" pitchFamily="34" charset="-122"/>
                <a:ea typeface="微软雅黑" panose="020B0503020204020204" pitchFamily="34" charset="-122"/>
              </a:rPr>
              <a:t>放置医院</a:t>
            </a:r>
            <a:r>
              <a:rPr lang="en-US" altLang="zh-CN" sz="1400" dirty="0" smtClean="0">
                <a:latin typeface="微软雅黑" panose="020B0503020204020204" pitchFamily="34" charset="-122"/>
                <a:ea typeface="微软雅黑" panose="020B0503020204020204" pitchFamily="34" charset="-122"/>
              </a:rPr>
              <a:t>LOGO</a:t>
            </a:r>
            <a:endParaRPr lang="zh-CN" altLang="en-US" sz="1400" dirty="0">
              <a:latin typeface="微软雅黑" panose="020B0503020204020204" pitchFamily="34" charset="-122"/>
              <a:ea typeface="微软雅黑" panose="020B0503020204020204" pitchFamily="34" charset="-122"/>
            </a:endParaRPr>
          </a:p>
        </p:txBody>
      </p:sp>
      <p:sp>
        <p:nvSpPr>
          <p:cNvPr id="11" name="矩形 10"/>
          <p:cNvSpPr/>
          <p:nvPr/>
        </p:nvSpPr>
        <p:spPr>
          <a:xfrm>
            <a:off x="1820283" y="547121"/>
            <a:ext cx="1467068" cy="553998"/>
          </a:xfrm>
          <a:prstGeom prst="rect">
            <a:avLst/>
          </a:prstGeom>
        </p:spPr>
        <p:txBody>
          <a:bodyPr wrap="none">
            <a:spAutoFit/>
          </a:bodyPr>
          <a:lstStyle/>
          <a:p>
            <a:pPr>
              <a:lnSpc>
                <a:spcPct val="150000"/>
              </a:lnSpc>
            </a:pPr>
            <a:r>
              <a:rPr lang="zh-CN" altLang="en-US" sz="2000" b="1" dirty="0" smtClean="0">
                <a:latin typeface="微软雅黑" panose="020B0503020204020204" pitchFamily="34" charset="-122"/>
                <a:ea typeface="微软雅黑" panose="020B0503020204020204" pitchFamily="34" charset="-122"/>
              </a:rPr>
              <a:t>人、财、物</a:t>
            </a:r>
            <a:endParaRPr lang="zh-CN" altLang="en-US" sz="2000" b="1" dirty="0">
              <a:latin typeface="微软雅黑" panose="020B0503020204020204" pitchFamily="34" charset="-122"/>
              <a:ea typeface="微软雅黑" panose="020B0503020204020204" pitchFamily="34" charset="-122"/>
            </a:endParaRPr>
          </a:p>
        </p:txBody>
      </p:sp>
    </p:spTree>
    <p:controls>
      <mc:AlternateContent xmlns:mc="http://schemas.openxmlformats.org/markup-compatibility/2006">
        <mc:Choice xmlns:v="urn:schemas-microsoft-com:vml" Requires="v">
          <p:control spid="5209" r:id="rId2" imgW="1828800" imgH="1828800"/>
        </mc:Choice>
        <mc:Fallback>
          <p:control r:id="rId2" imgW="1828800" imgH="1828800">
            <p:pic>
              <p:nvPicPr>
                <p:cNvPr id="2" name="ShockwaveFlash1"/>
                <p:cNvPicPr>
                  <a:picLocks/>
                </p:cNvPicPr>
                <p:nvPr/>
              </p:nvPicPr>
              <p:blipFill>
                <a:blip r:embed="rId4"/>
                <a:srcRect/>
                <a:stretch>
                  <a:fillRect/>
                </a:stretch>
              </p:blipFill>
              <p:spPr bwMode="auto">
                <a:xfrm>
                  <a:off x="1616075" y="1277938"/>
                  <a:ext cx="8905875" cy="4679950"/>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Lst>
              </p:spPr>
            </p:pic>
          </p:control>
        </mc:Fallback>
      </mc:AlternateContent>
    </p:controls>
    <p:extLst>
      <p:ext uri="{BB962C8B-B14F-4D97-AF65-F5344CB8AC3E}">
        <p14:creationId xmlns:p14="http://schemas.microsoft.com/office/powerpoint/2010/main" val="2871751523"/>
      </p:ext>
    </p:extLst>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48284" y="2187111"/>
            <a:ext cx="3989676" cy="2884536"/>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grpSp>
        <p:nvGrpSpPr>
          <p:cNvPr id="3" name="组合 2"/>
          <p:cNvGrpSpPr/>
          <p:nvPr/>
        </p:nvGrpSpPr>
        <p:grpSpPr>
          <a:xfrm>
            <a:off x="5595587" y="1596550"/>
            <a:ext cx="1639260" cy="3898821"/>
            <a:chOff x="5595587" y="1596550"/>
            <a:chExt cx="1639260" cy="3898821"/>
          </a:xfrm>
        </p:grpSpPr>
        <p:sp>
          <p:nvSpPr>
            <p:cNvPr id="7" name="AutoShape 3"/>
            <p:cNvSpPr>
              <a:spLocks/>
            </p:cNvSpPr>
            <p:nvPr/>
          </p:nvSpPr>
          <p:spPr bwMode="auto">
            <a:xfrm>
              <a:off x="6548629" y="1596550"/>
              <a:ext cx="686218" cy="535869"/>
            </a:xfrm>
            <a:prstGeom prst="roundRect">
              <a:avLst>
                <a:gd name="adj" fmla="val 18519"/>
              </a:avLst>
            </a:prstGeom>
            <a:solidFill>
              <a:srgbClr val="C00000"/>
            </a:solidFill>
            <a:ln w="63500">
              <a:noFill/>
              <a:miter lim="800000"/>
              <a:headEnd/>
              <a:tailEnd/>
            </a:ln>
            <a:effectLst>
              <a:outerShdw dist="12699" dir="5400000" algn="ctr" rotWithShape="0">
                <a:schemeClr val="bg2">
                  <a:alpha val="50000"/>
                </a:schemeClr>
              </a:outerShdw>
            </a:effectLst>
          </p:spPr>
          <p:txBody>
            <a:bodyPr lIns="0" tIns="0" rIns="0" bIns="0" anchor="ctr"/>
            <a:lstStyle/>
            <a:p>
              <a:pPr algn="ctr">
                <a:lnSpc>
                  <a:spcPct val="150000"/>
                </a:lnSpc>
              </a:pPr>
              <a:r>
                <a:rPr lang="en-US" altLang="zh-CN" sz="3600" b="1" dirty="0">
                  <a:solidFill>
                    <a:schemeClr val="bg1"/>
                  </a:solidFill>
                  <a:latin typeface="微软雅黑" pitchFamily="34" charset="-122"/>
                  <a:ea typeface="微软雅黑" pitchFamily="34" charset="-122"/>
                  <a:sym typeface="Comic Sans MS" pitchFamily="66" charset="0"/>
                </a:rPr>
                <a:t>H</a:t>
              </a:r>
            </a:p>
          </p:txBody>
        </p:sp>
        <p:sp>
          <p:nvSpPr>
            <p:cNvPr id="8" name="AutoShape 4"/>
            <p:cNvSpPr>
              <a:spLocks/>
            </p:cNvSpPr>
            <p:nvPr/>
          </p:nvSpPr>
          <p:spPr bwMode="auto">
            <a:xfrm>
              <a:off x="6548629" y="2406960"/>
              <a:ext cx="686218" cy="535869"/>
            </a:xfrm>
            <a:prstGeom prst="roundRect">
              <a:avLst>
                <a:gd name="adj" fmla="val 18519"/>
              </a:avLst>
            </a:prstGeom>
            <a:solidFill>
              <a:srgbClr val="C00000"/>
            </a:solidFill>
            <a:ln w="63500">
              <a:noFill/>
              <a:miter lim="800000"/>
              <a:headEnd/>
              <a:tailEnd/>
            </a:ln>
            <a:effectLst>
              <a:outerShdw dist="12699" dir="5400000" algn="ctr" rotWithShape="0">
                <a:schemeClr val="bg2">
                  <a:alpha val="50000"/>
                </a:schemeClr>
              </a:outerShdw>
            </a:effectLst>
          </p:spPr>
          <p:txBody>
            <a:bodyPr lIns="0" tIns="0" rIns="0" bIns="0" anchor="ctr"/>
            <a:lstStyle/>
            <a:p>
              <a:pPr algn="ctr">
                <a:lnSpc>
                  <a:spcPct val="150000"/>
                </a:lnSpc>
              </a:pPr>
              <a:r>
                <a:rPr lang="en-US" altLang="zh-CN" sz="3600" b="1" dirty="0">
                  <a:solidFill>
                    <a:schemeClr val="bg1"/>
                  </a:solidFill>
                  <a:latin typeface="微软雅黑" pitchFamily="34" charset="-122"/>
                  <a:ea typeface="微软雅黑" pitchFamily="34" charset="-122"/>
                  <a:sym typeface="Comic Sans MS" pitchFamily="66" charset="0"/>
                </a:rPr>
                <a:t>O</a:t>
              </a:r>
            </a:p>
          </p:txBody>
        </p:sp>
        <p:sp>
          <p:nvSpPr>
            <p:cNvPr id="9" name="AutoShape 5"/>
            <p:cNvSpPr>
              <a:spLocks/>
            </p:cNvSpPr>
            <p:nvPr/>
          </p:nvSpPr>
          <p:spPr bwMode="auto">
            <a:xfrm>
              <a:off x="6562915" y="3268277"/>
              <a:ext cx="662140" cy="535869"/>
            </a:xfrm>
            <a:prstGeom prst="roundRect">
              <a:avLst>
                <a:gd name="adj" fmla="val 18519"/>
              </a:avLst>
            </a:prstGeom>
            <a:solidFill>
              <a:srgbClr val="C00000"/>
            </a:solidFill>
            <a:ln w="63500">
              <a:noFill/>
              <a:miter lim="800000"/>
              <a:headEnd/>
              <a:tailEnd/>
            </a:ln>
            <a:effectLst>
              <a:outerShdw dist="12699" dir="5400000" algn="ctr" rotWithShape="0">
                <a:schemeClr val="bg2">
                  <a:alpha val="50000"/>
                </a:schemeClr>
              </a:outerShdw>
            </a:effectLst>
          </p:spPr>
          <p:txBody>
            <a:bodyPr lIns="0" tIns="0" rIns="0" bIns="0" anchor="ctr"/>
            <a:lstStyle/>
            <a:p>
              <a:pPr algn="ctr">
                <a:lnSpc>
                  <a:spcPct val="150000"/>
                </a:lnSpc>
              </a:pPr>
              <a:r>
                <a:rPr lang="en-US" altLang="zh-CN" sz="3600" b="1" dirty="0">
                  <a:solidFill>
                    <a:schemeClr val="bg1"/>
                  </a:solidFill>
                  <a:latin typeface="微软雅黑" pitchFamily="34" charset="-122"/>
                  <a:ea typeface="微软雅黑" pitchFamily="34" charset="-122"/>
                  <a:sym typeface="Comic Sans MS" pitchFamily="66" charset="0"/>
                </a:rPr>
                <a:t>N</a:t>
              </a:r>
            </a:p>
          </p:txBody>
        </p:sp>
        <p:sp>
          <p:nvSpPr>
            <p:cNvPr id="10" name="AutoShape 6"/>
            <p:cNvSpPr>
              <a:spLocks/>
            </p:cNvSpPr>
            <p:nvPr/>
          </p:nvSpPr>
          <p:spPr bwMode="auto">
            <a:xfrm>
              <a:off x="6572707" y="4098185"/>
              <a:ext cx="662140" cy="535869"/>
            </a:xfrm>
            <a:prstGeom prst="roundRect">
              <a:avLst>
                <a:gd name="adj" fmla="val 18519"/>
              </a:avLst>
            </a:prstGeom>
            <a:solidFill>
              <a:srgbClr val="C00000"/>
            </a:solidFill>
            <a:ln w="63500">
              <a:noFill/>
              <a:miter lim="800000"/>
              <a:headEnd/>
              <a:tailEnd/>
            </a:ln>
            <a:effectLst>
              <a:outerShdw dist="12699" dir="5400000" algn="ctr" rotWithShape="0">
                <a:schemeClr val="bg2">
                  <a:alpha val="50000"/>
                </a:schemeClr>
              </a:outerShdw>
            </a:effectLst>
          </p:spPr>
          <p:txBody>
            <a:bodyPr lIns="0" tIns="0" rIns="0" bIns="0" anchor="ctr"/>
            <a:lstStyle/>
            <a:p>
              <a:pPr algn="ctr">
                <a:lnSpc>
                  <a:spcPct val="150000"/>
                </a:lnSpc>
              </a:pPr>
              <a:r>
                <a:rPr lang="en-US" altLang="zh-CN" sz="3600" b="1" dirty="0">
                  <a:solidFill>
                    <a:schemeClr val="bg1"/>
                  </a:solidFill>
                  <a:latin typeface="微软雅黑" pitchFamily="34" charset="-122"/>
                  <a:ea typeface="微软雅黑" pitchFamily="34" charset="-122"/>
                  <a:sym typeface="Comic Sans MS" pitchFamily="66" charset="0"/>
                </a:rPr>
                <a:t>O</a:t>
              </a:r>
            </a:p>
          </p:txBody>
        </p:sp>
        <p:sp>
          <p:nvSpPr>
            <p:cNvPr id="11" name="AutoShape 7"/>
            <p:cNvSpPr>
              <a:spLocks/>
            </p:cNvSpPr>
            <p:nvPr/>
          </p:nvSpPr>
          <p:spPr bwMode="auto">
            <a:xfrm>
              <a:off x="6562915" y="4959502"/>
              <a:ext cx="662140" cy="535869"/>
            </a:xfrm>
            <a:prstGeom prst="roundRect">
              <a:avLst>
                <a:gd name="adj" fmla="val 18519"/>
              </a:avLst>
            </a:prstGeom>
            <a:solidFill>
              <a:srgbClr val="C00000"/>
            </a:solidFill>
            <a:ln w="63500">
              <a:noFill/>
              <a:miter lim="800000"/>
              <a:headEnd/>
              <a:tailEnd/>
            </a:ln>
            <a:effectLst>
              <a:outerShdw dist="12699" dir="5400000" algn="ctr" rotWithShape="0">
                <a:schemeClr val="bg2">
                  <a:alpha val="50000"/>
                </a:schemeClr>
              </a:outerShdw>
            </a:effectLst>
          </p:spPr>
          <p:txBody>
            <a:bodyPr lIns="0" tIns="0" rIns="0" bIns="0" anchor="ctr"/>
            <a:lstStyle/>
            <a:p>
              <a:pPr algn="ctr">
                <a:lnSpc>
                  <a:spcPct val="150000"/>
                </a:lnSpc>
              </a:pPr>
              <a:r>
                <a:rPr lang="en-US" altLang="zh-CN" sz="3600" b="1" dirty="0">
                  <a:solidFill>
                    <a:schemeClr val="bg1"/>
                  </a:solidFill>
                  <a:latin typeface="微软雅黑" pitchFamily="34" charset="-122"/>
                  <a:ea typeface="微软雅黑" pitchFamily="34" charset="-122"/>
                  <a:sym typeface="Comic Sans MS" pitchFamily="66" charset="0"/>
                </a:rPr>
                <a:t>R</a:t>
              </a:r>
            </a:p>
          </p:txBody>
        </p:sp>
        <p:sp>
          <p:nvSpPr>
            <p:cNvPr id="12" name="虚尾箭头 11"/>
            <p:cNvSpPr/>
            <p:nvPr/>
          </p:nvSpPr>
          <p:spPr>
            <a:xfrm rot="10800000">
              <a:off x="5595587" y="1799045"/>
              <a:ext cx="788779" cy="353711"/>
            </a:xfrm>
            <a:prstGeom prst="stripedRightArrow">
              <a:avLst>
                <a:gd name="adj1" fmla="val 69578"/>
                <a:gd name="adj2"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13" name="虚尾箭头 12"/>
            <p:cNvSpPr/>
            <p:nvPr/>
          </p:nvSpPr>
          <p:spPr>
            <a:xfrm rot="10800000">
              <a:off x="5595587" y="3452523"/>
              <a:ext cx="788779" cy="353711"/>
            </a:xfrm>
            <a:prstGeom prst="stripedRightArrow">
              <a:avLst>
                <a:gd name="adj1" fmla="val 69578"/>
                <a:gd name="adj2"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14" name="虚尾箭头 13"/>
            <p:cNvSpPr/>
            <p:nvPr/>
          </p:nvSpPr>
          <p:spPr>
            <a:xfrm rot="10800000">
              <a:off x="5609758" y="4189263"/>
              <a:ext cx="788779" cy="353711"/>
            </a:xfrm>
            <a:prstGeom prst="stripedRightArrow">
              <a:avLst>
                <a:gd name="adj1" fmla="val 69578"/>
                <a:gd name="adj2"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15" name="虚尾箭头 14"/>
            <p:cNvSpPr/>
            <p:nvPr/>
          </p:nvSpPr>
          <p:spPr>
            <a:xfrm rot="10800000">
              <a:off x="5595587" y="2625783"/>
              <a:ext cx="788779" cy="353711"/>
            </a:xfrm>
            <a:prstGeom prst="stripedRightArrow">
              <a:avLst>
                <a:gd name="adj1" fmla="val 69578"/>
                <a:gd name="adj2"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16" name="虚尾箭头 15"/>
            <p:cNvSpPr/>
            <p:nvPr/>
          </p:nvSpPr>
          <p:spPr>
            <a:xfrm rot="10800000">
              <a:off x="5609758" y="5050580"/>
              <a:ext cx="788779" cy="353711"/>
            </a:xfrm>
            <a:prstGeom prst="stripedRightArrow">
              <a:avLst>
                <a:gd name="adj1" fmla="val 69578"/>
                <a:gd name="adj2"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grpSp>
      <p:sp>
        <p:nvSpPr>
          <p:cNvPr id="18" name="矩形 17"/>
          <p:cNvSpPr/>
          <p:nvPr/>
        </p:nvSpPr>
        <p:spPr>
          <a:xfrm>
            <a:off x="650949" y="249037"/>
            <a:ext cx="2531462" cy="646331"/>
          </a:xfrm>
          <a:prstGeom prst="rect">
            <a:avLst/>
          </a:prstGeom>
        </p:spPr>
        <p:txBody>
          <a:bodyPr wrap="none">
            <a:spAutoFit/>
          </a:bodyPr>
          <a:lstStyle/>
          <a:p>
            <a:pPr>
              <a:lnSpc>
                <a:spcPct val="150000"/>
              </a:lnSpc>
            </a:pPr>
            <a:r>
              <a:rPr lang="en-US" altLang="zh-CN" sz="2400" b="1" dirty="0" smtClean="0">
                <a:latin typeface="微软雅黑" panose="020B0503020204020204" pitchFamily="34" charset="-122"/>
                <a:ea typeface="微软雅黑" panose="020B0503020204020204" pitchFamily="34" charset="-122"/>
              </a:rPr>
              <a:t>20XX</a:t>
            </a:r>
            <a:r>
              <a:rPr lang="zh-CN" altLang="en-US" sz="2400" b="1" dirty="0" smtClean="0">
                <a:latin typeface="微软雅黑" panose="020B0503020204020204" pitchFamily="34" charset="-122"/>
                <a:ea typeface="微软雅黑" panose="020B0503020204020204" pitchFamily="34" charset="-122"/>
              </a:rPr>
              <a:t>年医院荣誉</a:t>
            </a:r>
            <a:endParaRPr lang="zh-CN" altLang="en-US" sz="2400" b="1" dirty="0">
              <a:latin typeface="微软雅黑" panose="020B0503020204020204" pitchFamily="34" charset="-122"/>
              <a:ea typeface="微软雅黑" panose="020B0503020204020204" pitchFamily="34" charset="-122"/>
            </a:endParaRPr>
          </a:p>
        </p:txBody>
      </p:sp>
      <p:sp>
        <p:nvSpPr>
          <p:cNvPr id="19" name="矩形 18"/>
          <p:cNvSpPr/>
          <p:nvPr/>
        </p:nvSpPr>
        <p:spPr>
          <a:xfrm>
            <a:off x="1529776" y="1851080"/>
            <a:ext cx="3057247" cy="461665"/>
          </a:xfrm>
          <a:prstGeom prst="rect">
            <a:avLst/>
          </a:prstGeom>
        </p:spPr>
        <p:txBody>
          <a:bodyPr wrap="none">
            <a:spAutoFit/>
          </a:bodyPr>
          <a:lstStyle/>
          <a:p>
            <a:pPr>
              <a:lnSpc>
                <a:spcPct val="150000"/>
              </a:lnSpc>
            </a:pPr>
            <a:r>
              <a:rPr lang="zh-CN" altLang="en-US" sz="1600" dirty="0" smtClean="0">
                <a:latin typeface="微软雅黑" panose="020B0503020204020204" pitchFamily="34" charset="-122"/>
                <a:ea typeface="微软雅黑" panose="020B0503020204020204" pitchFamily="34" charset="-122"/>
              </a:rPr>
              <a:t>首次被评为北京市百</a:t>
            </a:r>
            <a:r>
              <a:rPr lang="zh-CN" altLang="en-US" sz="1600" dirty="0">
                <a:latin typeface="微软雅黑" panose="020B0503020204020204" pitchFamily="34" charset="-122"/>
                <a:ea typeface="微软雅黑" panose="020B0503020204020204" pitchFamily="34" charset="-122"/>
              </a:rPr>
              <a:t>家文明医院</a:t>
            </a:r>
            <a:endParaRPr lang="en-US" altLang="zh-CN" sz="1600" dirty="0">
              <a:latin typeface="微软雅黑" panose="020B0503020204020204" pitchFamily="34" charset="-122"/>
              <a:ea typeface="微软雅黑" panose="020B0503020204020204" pitchFamily="34" charset="-122"/>
            </a:endParaRPr>
          </a:p>
        </p:txBody>
      </p:sp>
      <p:sp>
        <p:nvSpPr>
          <p:cNvPr id="20" name="矩形 19"/>
          <p:cNvSpPr/>
          <p:nvPr/>
        </p:nvSpPr>
        <p:spPr>
          <a:xfrm>
            <a:off x="1533962" y="2640940"/>
            <a:ext cx="3057247" cy="418191"/>
          </a:xfrm>
          <a:prstGeom prst="rect">
            <a:avLst/>
          </a:prstGeom>
        </p:spPr>
        <p:txBody>
          <a:bodyPr wrap="none">
            <a:spAutoFit/>
          </a:bodyPr>
          <a:lstStyle/>
          <a:p>
            <a:pPr>
              <a:lnSpc>
                <a:spcPct val="150000"/>
              </a:lnSpc>
            </a:pPr>
            <a:r>
              <a:rPr lang="zh-CN" altLang="en-US" sz="1600" dirty="0" smtClean="0">
                <a:latin typeface="微软雅黑" panose="020B0503020204020204" pitchFamily="34" charset="-122"/>
                <a:ea typeface="微软雅黑" panose="020B0503020204020204" pitchFamily="34" charset="-122"/>
              </a:rPr>
              <a:t>第</a:t>
            </a:r>
            <a:r>
              <a:rPr lang="zh-CN" altLang="en-US" sz="1600" dirty="0">
                <a:latin typeface="微软雅黑" panose="020B0503020204020204" pitchFamily="34" charset="-122"/>
                <a:ea typeface="微软雅黑" panose="020B0503020204020204" pitchFamily="34" charset="-122"/>
              </a:rPr>
              <a:t>六</a:t>
            </a:r>
            <a:r>
              <a:rPr lang="zh-CN" altLang="en-US" sz="1600" dirty="0" smtClean="0">
                <a:latin typeface="微软雅黑" panose="020B0503020204020204" pitchFamily="34" charset="-122"/>
                <a:ea typeface="微软雅黑" panose="020B0503020204020204" pitchFamily="34" charset="-122"/>
              </a:rPr>
              <a:t>次</a:t>
            </a:r>
            <a:r>
              <a:rPr lang="zh-CN" altLang="en-US" sz="1600" dirty="0">
                <a:latin typeface="微软雅黑" panose="020B0503020204020204" pitchFamily="34" charset="-122"/>
                <a:ea typeface="微软雅黑" panose="020B0503020204020204" pitchFamily="34" charset="-122"/>
              </a:rPr>
              <a:t>被授予“爱婴医院”称号</a:t>
            </a:r>
            <a:endParaRPr lang="en-US" altLang="zh-CN" sz="1600" dirty="0">
              <a:latin typeface="微软雅黑" panose="020B0503020204020204" pitchFamily="34" charset="-122"/>
              <a:ea typeface="微软雅黑" panose="020B0503020204020204" pitchFamily="34" charset="-122"/>
            </a:endParaRPr>
          </a:p>
        </p:txBody>
      </p:sp>
      <p:sp>
        <p:nvSpPr>
          <p:cNvPr id="21" name="矩形 20"/>
          <p:cNvSpPr/>
          <p:nvPr/>
        </p:nvSpPr>
        <p:spPr>
          <a:xfrm>
            <a:off x="1556765" y="4304831"/>
            <a:ext cx="3893570" cy="418191"/>
          </a:xfrm>
          <a:prstGeom prst="rect">
            <a:avLst/>
          </a:prstGeom>
        </p:spPr>
        <p:txBody>
          <a:bodyPr wrap="square">
            <a:spAutoFit/>
          </a:bodyPr>
          <a:lstStyle/>
          <a:p>
            <a:pPr>
              <a:lnSpc>
                <a:spcPct val="150000"/>
              </a:lnSpc>
            </a:pPr>
            <a:r>
              <a:rPr lang="zh-CN" altLang="en-US" sz="1600" dirty="0" smtClean="0">
                <a:latin typeface="微软雅黑" panose="020B0503020204020204" pitchFamily="34" charset="-122"/>
                <a:ea typeface="微软雅黑" panose="020B0503020204020204" pitchFamily="34" charset="-122"/>
              </a:rPr>
              <a:t>荣获三</a:t>
            </a:r>
            <a:r>
              <a:rPr lang="zh-CN" altLang="en-US" sz="1600" dirty="0">
                <a:latin typeface="微软雅黑" panose="020B0503020204020204" pitchFamily="34" charset="-122"/>
                <a:ea typeface="微软雅黑" panose="020B0503020204020204" pitchFamily="34" charset="-122"/>
              </a:rPr>
              <a:t>级综合医院</a:t>
            </a:r>
            <a:r>
              <a:rPr lang="zh-CN" altLang="en-US" sz="1600" dirty="0" smtClean="0">
                <a:latin typeface="微软雅黑" panose="020B0503020204020204" pitchFamily="34" charset="-122"/>
                <a:ea typeface="微软雅黑" panose="020B0503020204020204" pitchFamily="34" charset="-122"/>
              </a:rPr>
              <a:t>医师技能</a:t>
            </a:r>
            <a:r>
              <a:rPr lang="zh-CN" altLang="en-US" sz="1600" dirty="0">
                <a:latin typeface="微软雅黑" panose="020B0503020204020204" pitchFamily="34" charset="-122"/>
                <a:ea typeface="微软雅黑" panose="020B0503020204020204" pitchFamily="34" charset="-122"/>
              </a:rPr>
              <a:t>竞赛</a:t>
            </a:r>
            <a:r>
              <a:rPr lang="en-US" altLang="zh-CN" sz="1600" dirty="0">
                <a:latin typeface="微软雅黑" panose="020B0503020204020204" pitchFamily="34" charset="-122"/>
                <a:ea typeface="微软雅黑" panose="020B0503020204020204" pitchFamily="34" charset="-122"/>
              </a:rPr>
              <a:t>x</a:t>
            </a:r>
            <a:r>
              <a:rPr lang="zh-CN" altLang="en-US" sz="1600" dirty="0">
                <a:latin typeface="微软雅黑" panose="020B0503020204020204" pitchFamily="34" charset="-122"/>
                <a:ea typeface="微软雅黑" panose="020B0503020204020204" pitchFamily="34" charset="-122"/>
              </a:rPr>
              <a:t>等奖</a:t>
            </a:r>
          </a:p>
        </p:txBody>
      </p:sp>
      <p:sp>
        <p:nvSpPr>
          <p:cNvPr id="22" name="矩形 21"/>
          <p:cNvSpPr/>
          <p:nvPr/>
        </p:nvSpPr>
        <p:spPr>
          <a:xfrm>
            <a:off x="1544524" y="3478011"/>
            <a:ext cx="3672800" cy="418191"/>
          </a:xfrm>
          <a:prstGeom prst="rect">
            <a:avLst/>
          </a:prstGeom>
        </p:spPr>
        <p:txBody>
          <a:bodyPr wrap="none">
            <a:spAutoFit/>
          </a:bodyPr>
          <a:lstStyle/>
          <a:p>
            <a:pPr>
              <a:lnSpc>
                <a:spcPct val="150000"/>
              </a:lnSpc>
            </a:pPr>
            <a:r>
              <a:rPr lang="zh-CN" altLang="en-US" sz="1600" dirty="0">
                <a:latin typeface="微软雅黑" panose="020B0503020204020204" pitchFamily="34" charset="-122"/>
                <a:ea typeface="微软雅黑" panose="020B0503020204020204" pitchFamily="34" charset="-122"/>
              </a:rPr>
              <a:t>荣获全国首届“敬老文明号”荣誉称号</a:t>
            </a:r>
          </a:p>
        </p:txBody>
      </p:sp>
      <p:sp>
        <p:nvSpPr>
          <p:cNvPr id="23" name="矩形 22"/>
          <p:cNvSpPr/>
          <p:nvPr/>
        </p:nvSpPr>
        <p:spPr>
          <a:xfrm>
            <a:off x="1550665" y="5071647"/>
            <a:ext cx="3893570" cy="418191"/>
          </a:xfrm>
          <a:prstGeom prst="rect">
            <a:avLst/>
          </a:prstGeom>
        </p:spPr>
        <p:txBody>
          <a:bodyPr wrap="square">
            <a:spAutoFit/>
          </a:bodyPr>
          <a:lstStyle/>
          <a:p>
            <a:pPr>
              <a:lnSpc>
                <a:spcPct val="150000"/>
              </a:lnSpc>
            </a:pPr>
            <a:r>
              <a:rPr lang="zh-CN" altLang="en-US" sz="1600" dirty="0" smtClean="0">
                <a:latin typeface="微软雅黑" panose="020B0503020204020204" pitchFamily="34" charset="-122"/>
                <a:ea typeface="微软雅黑" panose="020B0503020204020204" pitchFamily="34" charset="-122"/>
              </a:rPr>
              <a:t>荣获三</a:t>
            </a:r>
            <a:r>
              <a:rPr lang="zh-CN" altLang="en-US" sz="1600" dirty="0">
                <a:latin typeface="微软雅黑" panose="020B0503020204020204" pitchFamily="34" charset="-122"/>
                <a:ea typeface="微软雅黑" panose="020B0503020204020204" pitchFamily="34" charset="-122"/>
              </a:rPr>
              <a:t>级</a:t>
            </a:r>
            <a:r>
              <a:rPr lang="zh-CN" altLang="en-US" sz="1600" dirty="0" smtClean="0">
                <a:latin typeface="微软雅黑" panose="020B0503020204020204" pitchFamily="34" charset="-122"/>
                <a:ea typeface="微软雅黑" panose="020B0503020204020204" pitchFamily="34" charset="-122"/>
              </a:rPr>
              <a:t>综合医院护理技能</a:t>
            </a:r>
            <a:r>
              <a:rPr lang="zh-CN" altLang="en-US" sz="1600" dirty="0">
                <a:latin typeface="微软雅黑" panose="020B0503020204020204" pitchFamily="34" charset="-122"/>
                <a:ea typeface="微软雅黑" panose="020B0503020204020204" pitchFamily="34" charset="-122"/>
              </a:rPr>
              <a:t>竞赛</a:t>
            </a:r>
            <a:r>
              <a:rPr lang="en-US" altLang="zh-CN" sz="1600" dirty="0">
                <a:latin typeface="微软雅黑" panose="020B0503020204020204" pitchFamily="34" charset="-122"/>
                <a:ea typeface="微软雅黑" panose="020B0503020204020204" pitchFamily="34" charset="-122"/>
              </a:rPr>
              <a:t>x</a:t>
            </a:r>
            <a:r>
              <a:rPr lang="zh-CN" altLang="en-US" sz="1600" dirty="0">
                <a:latin typeface="微软雅黑" panose="020B0503020204020204" pitchFamily="34" charset="-122"/>
                <a:ea typeface="微软雅黑" panose="020B0503020204020204" pitchFamily="34" charset="-122"/>
              </a:rPr>
              <a:t>等奖</a:t>
            </a:r>
          </a:p>
        </p:txBody>
      </p:sp>
      <p:sp>
        <p:nvSpPr>
          <p:cNvPr id="25" name="矩形 72"/>
          <p:cNvSpPr/>
          <p:nvPr/>
        </p:nvSpPr>
        <p:spPr>
          <a:xfrm>
            <a:off x="1" y="0"/>
            <a:ext cx="650948" cy="1021976"/>
          </a:xfrm>
          <a:custGeom>
            <a:avLst/>
            <a:gdLst>
              <a:gd name="connsiteX0" fmla="*/ 0 w 361388"/>
              <a:gd name="connsiteY0" fmla="*/ 0 h 1021976"/>
              <a:gd name="connsiteX1" fmla="*/ 361388 w 361388"/>
              <a:gd name="connsiteY1" fmla="*/ 0 h 1021976"/>
              <a:gd name="connsiteX2" fmla="*/ 361388 w 361388"/>
              <a:gd name="connsiteY2" fmla="*/ 1021976 h 1021976"/>
              <a:gd name="connsiteX3" fmla="*/ 0 w 361388"/>
              <a:gd name="connsiteY3" fmla="*/ 1021976 h 1021976"/>
              <a:gd name="connsiteX4" fmla="*/ 0 w 361388"/>
              <a:gd name="connsiteY4" fmla="*/ 0 h 1021976"/>
              <a:gd name="connsiteX0" fmla="*/ 0 w 498548"/>
              <a:gd name="connsiteY0" fmla="*/ 0 h 1021976"/>
              <a:gd name="connsiteX1" fmla="*/ 498548 w 498548"/>
              <a:gd name="connsiteY1" fmla="*/ 335280 h 1021976"/>
              <a:gd name="connsiteX2" fmla="*/ 361388 w 498548"/>
              <a:gd name="connsiteY2" fmla="*/ 1021976 h 1021976"/>
              <a:gd name="connsiteX3" fmla="*/ 0 w 498548"/>
              <a:gd name="connsiteY3" fmla="*/ 1021976 h 1021976"/>
              <a:gd name="connsiteX4" fmla="*/ 0 w 498548"/>
              <a:gd name="connsiteY4" fmla="*/ 0 h 1021976"/>
              <a:gd name="connsiteX0" fmla="*/ 0 w 650948"/>
              <a:gd name="connsiteY0" fmla="*/ 0 h 1021976"/>
              <a:gd name="connsiteX1" fmla="*/ 650948 w 650948"/>
              <a:gd name="connsiteY1" fmla="*/ 563880 h 1021976"/>
              <a:gd name="connsiteX2" fmla="*/ 361388 w 650948"/>
              <a:gd name="connsiteY2" fmla="*/ 1021976 h 1021976"/>
              <a:gd name="connsiteX3" fmla="*/ 0 w 650948"/>
              <a:gd name="connsiteY3" fmla="*/ 1021976 h 1021976"/>
              <a:gd name="connsiteX4" fmla="*/ 0 w 650948"/>
              <a:gd name="connsiteY4" fmla="*/ 0 h 1021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0948" h="1021976">
                <a:moveTo>
                  <a:pt x="0" y="0"/>
                </a:moveTo>
                <a:lnTo>
                  <a:pt x="650948" y="563880"/>
                </a:lnTo>
                <a:lnTo>
                  <a:pt x="361388" y="1021976"/>
                </a:lnTo>
                <a:lnTo>
                  <a:pt x="0" y="1021976"/>
                </a:lnTo>
                <a:lnTo>
                  <a:pt x="0"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26" name="文本框 25"/>
          <p:cNvSpPr txBox="1"/>
          <p:nvPr/>
        </p:nvSpPr>
        <p:spPr>
          <a:xfrm>
            <a:off x="10515600" y="249523"/>
            <a:ext cx="1676400" cy="307777"/>
          </a:xfrm>
          <a:prstGeom prst="rect">
            <a:avLst/>
          </a:prstGeom>
          <a:noFill/>
        </p:spPr>
        <p:txBody>
          <a:bodyPr wrap="square" rtlCol="0">
            <a:spAutoFit/>
          </a:bodyPr>
          <a:lstStyle/>
          <a:p>
            <a:r>
              <a:rPr lang="zh-CN" altLang="en-US" sz="1400" dirty="0" smtClean="0">
                <a:latin typeface="微软雅黑" panose="020B0503020204020204" pitchFamily="34" charset="-122"/>
                <a:ea typeface="微软雅黑" panose="020B0503020204020204" pitchFamily="34" charset="-122"/>
              </a:rPr>
              <a:t>放置医院</a:t>
            </a:r>
            <a:r>
              <a:rPr lang="en-US" altLang="zh-CN" sz="1400" dirty="0" smtClean="0">
                <a:latin typeface="微软雅黑" panose="020B0503020204020204" pitchFamily="34" charset="-122"/>
                <a:ea typeface="微软雅黑" panose="020B0503020204020204" pitchFamily="34" charset="-122"/>
              </a:rPr>
              <a:t>LOGO</a:t>
            </a:r>
            <a:endParaRPr lang="zh-CN" altLang="en-US" sz="1400" dirty="0">
              <a:latin typeface="微软雅黑" panose="020B0503020204020204" pitchFamily="34" charset="-122"/>
              <a:ea typeface="微软雅黑" panose="020B0503020204020204" pitchFamily="34" charset="-122"/>
            </a:endParaRPr>
          </a:p>
        </p:txBody>
      </p:sp>
      <p:sp>
        <p:nvSpPr>
          <p:cNvPr id="27" name="矩形 26"/>
          <p:cNvSpPr/>
          <p:nvPr/>
        </p:nvSpPr>
        <p:spPr>
          <a:xfrm>
            <a:off x="9123052" y="5667793"/>
            <a:ext cx="2520012" cy="95002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1600" dirty="0" smtClean="0">
                <a:latin typeface="微软雅黑" panose="020B0503020204020204" pitchFamily="34" charset="-122"/>
                <a:ea typeface="微软雅黑" panose="020B0503020204020204" pitchFamily="34" charset="-122"/>
              </a:rPr>
              <a:t>以上内容请医院根据自身实际情况进行修改！</a:t>
            </a:r>
            <a:endParaRPr lang="zh-CN" altLang="en-US" sz="16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0517306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10033536" y="616370"/>
            <a:ext cx="1459054" cy="458908"/>
          </a:xfrm>
          <a:prstGeom prst="rect">
            <a:avLst/>
          </a:prstGeom>
        </p:spPr>
        <p:txBody>
          <a:bodyPr wrap="none">
            <a:spAutoFit/>
          </a:bodyPr>
          <a:lstStyle/>
          <a:p>
            <a:pPr>
              <a:lnSpc>
                <a:spcPct val="150000"/>
              </a:lnSpc>
            </a:pPr>
            <a:r>
              <a:rPr lang="en-US" altLang="zh-CN" b="1" dirty="0" smtClean="0">
                <a:latin typeface="微软雅黑" panose="020B0503020204020204" pitchFamily="34" charset="-122"/>
                <a:ea typeface="微软雅黑" panose="020B0503020204020204" pitchFamily="34" charset="-122"/>
              </a:rPr>
              <a:t>2.2</a:t>
            </a:r>
            <a:r>
              <a:rPr lang="zh-CN" altLang="en-US" b="1" dirty="0" smtClean="0">
                <a:latin typeface="微软雅黑" panose="020B0503020204020204" pitchFamily="34" charset="-122"/>
                <a:ea typeface="微软雅黑" panose="020B0503020204020204" pitchFamily="34" charset="-122"/>
              </a:rPr>
              <a:t>财务管理</a:t>
            </a:r>
            <a:endParaRPr lang="zh-CN" altLang="en-US" sz="1600" b="1" dirty="0">
              <a:latin typeface="微软雅黑" panose="020B0503020204020204" pitchFamily="34" charset="-122"/>
              <a:ea typeface="微软雅黑" panose="020B0503020204020204" pitchFamily="34" charset="-122"/>
            </a:endParaRPr>
          </a:p>
        </p:txBody>
      </p:sp>
      <p:grpSp>
        <p:nvGrpSpPr>
          <p:cNvPr id="12" name="组合 11"/>
          <p:cNvGrpSpPr/>
          <p:nvPr/>
        </p:nvGrpSpPr>
        <p:grpSpPr>
          <a:xfrm>
            <a:off x="536649" y="249523"/>
            <a:ext cx="1232203" cy="1028988"/>
            <a:chOff x="458097" y="883701"/>
            <a:chExt cx="1712258" cy="1429872"/>
          </a:xfrm>
        </p:grpSpPr>
        <p:sp>
          <p:nvSpPr>
            <p:cNvPr id="13" name="矩形 3"/>
            <p:cNvSpPr/>
            <p:nvPr/>
          </p:nvSpPr>
          <p:spPr>
            <a:xfrm>
              <a:off x="521745" y="883701"/>
              <a:ext cx="1648610" cy="1429872"/>
            </a:xfrm>
            <a:custGeom>
              <a:avLst/>
              <a:gdLst>
                <a:gd name="connsiteX0" fmla="*/ 0 w 1358153"/>
                <a:gd name="connsiteY0" fmla="*/ 0 h 833718"/>
                <a:gd name="connsiteX1" fmla="*/ 1358153 w 1358153"/>
                <a:gd name="connsiteY1" fmla="*/ 0 h 833718"/>
                <a:gd name="connsiteX2" fmla="*/ 1358153 w 1358153"/>
                <a:gd name="connsiteY2" fmla="*/ 833718 h 833718"/>
                <a:gd name="connsiteX3" fmla="*/ 0 w 1358153"/>
                <a:gd name="connsiteY3" fmla="*/ 833718 h 833718"/>
                <a:gd name="connsiteX4" fmla="*/ 0 w 1358153"/>
                <a:gd name="connsiteY4" fmla="*/ 0 h 833718"/>
                <a:gd name="connsiteX0" fmla="*/ 0 w 1371600"/>
                <a:gd name="connsiteY0" fmla="*/ 161365 h 995083"/>
                <a:gd name="connsiteX1" fmla="*/ 1371600 w 1371600"/>
                <a:gd name="connsiteY1" fmla="*/ 0 h 995083"/>
                <a:gd name="connsiteX2" fmla="*/ 1358153 w 1371600"/>
                <a:gd name="connsiteY2" fmla="*/ 995083 h 995083"/>
                <a:gd name="connsiteX3" fmla="*/ 0 w 1371600"/>
                <a:gd name="connsiteY3" fmla="*/ 995083 h 995083"/>
                <a:gd name="connsiteX4" fmla="*/ 0 w 1371600"/>
                <a:gd name="connsiteY4" fmla="*/ 161365 h 995083"/>
                <a:gd name="connsiteX0" fmla="*/ 0 w 1371600"/>
                <a:gd name="connsiteY0" fmla="*/ 161365 h 995083"/>
                <a:gd name="connsiteX1" fmla="*/ 1371600 w 1371600"/>
                <a:gd name="connsiteY1" fmla="*/ 0 h 995083"/>
                <a:gd name="connsiteX2" fmla="*/ 1358153 w 1371600"/>
                <a:gd name="connsiteY2" fmla="*/ 995083 h 995083"/>
                <a:gd name="connsiteX3" fmla="*/ 107576 w 1371600"/>
                <a:gd name="connsiteY3" fmla="*/ 900954 h 995083"/>
                <a:gd name="connsiteX4" fmla="*/ 0 w 1371600"/>
                <a:gd name="connsiteY4" fmla="*/ 161365 h 995083"/>
                <a:gd name="connsiteX0" fmla="*/ 0 w 1465730"/>
                <a:gd name="connsiteY0" fmla="*/ 26894 h 995083"/>
                <a:gd name="connsiteX1" fmla="*/ 1465730 w 1465730"/>
                <a:gd name="connsiteY1" fmla="*/ 0 h 995083"/>
                <a:gd name="connsiteX2" fmla="*/ 1452283 w 1465730"/>
                <a:gd name="connsiteY2" fmla="*/ 995083 h 995083"/>
                <a:gd name="connsiteX3" fmla="*/ 201706 w 1465730"/>
                <a:gd name="connsiteY3" fmla="*/ 900954 h 995083"/>
                <a:gd name="connsiteX4" fmla="*/ 0 w 1465730"/>
                <a:gd name="connsiteY4" fmla="*/ 26894 h 995083"/>
                <a:gd name="connsiteX0" fmla="*/ 0 w 1479177"/>
                <a:gd name="connsiteY0" fmla="*/ 26894 h 1304366"/>
                <a:gd name="connsiteX1" fmla="*/ 1465730 w 1479177"/>
                <a:gd name="connsiteY1" fmla="*/ 0 h 1304366"/>
                <a:gd name="connsiteX2" fmla="*/ 1479177 w 1479177"/>
                <a:gd name="connsiteY2" fmla="*/ 1304366 h 1304366"/>
                <a:gd name="connsiteX3" fmla="*/ 201706 w 1479177"/>
                <a:gd name="connsiteY3" fmla="*/ 900954 h 1304366"/>
                <a:gd name="connsiteX4" fmla="*/ 0 w 1479177"/>
                <a:gd name="connsiteY4" fmla="*/ 26894 h 1304366"/>
                <a:gd name="connsiteX0" fmla="*/ 118334 w 1597511"/>
                <a:gd name="connsiteY0" fmla="*/ 26894 h 1304366"/>
                <a:gd name="connsiteX1" fmla="*/ 1584064 w 1597511"/>
                <a:gd name="connsiteY1" fmla="*/ 0 h 1304366"/>
                <a:gd name="connsiteX2" fmla="*/ 1597511 w 1597511"/>
                <a:gd name="connsiteY2" fmla="*/ 1304366 h 1304366"/>
                <a:gd name="connsiteX3" fmla="*/ 0 w 1597511"/>
                <a:gd name="connsiteY3" fmla="*/ 1038114 h 1304366"/>
                <a:gd name="connsiteX4" fmla="*/ 118334 w 1597511"/>
                <a:gd name="connsiteY4" fmla="*/ 26894 h 1304366"/>
                <a:gd name="connsiteX0" fmla="*/ 118334 w 1673711"/>
                <a:gd name="connsiteY0" fmla="*/ 26894 h 1151966"/>
                <a:gd name="connsiteX1" fmla="*/ 1584064 w 1673711"/>
                <a:gd name="connsiteY1" fmla="*/ 0 h 1151966"/>
                <a:gd name="connsiteX2" fmla="*/ 1673711 w 1673711"/>
                <a:gd name="connsiteY2" fmla="*/ 1151966 h 1151966"/>
                <a:gd name="connsiteX3" fmla="*/ 0 w 1673711"/>
                <a:gd name="connsiteY3" fmla="*/ 1038114 h 1151966"/>
                <a:gd name="connsiteX4" fmla="*/ 118334 w 1673711"/>
                <a:gd name="connsiteY4" fmla="*/ 26894 h 1151966"/>
                <a:gd name="connsiteX0" fmla="*/ 0 w 1723017"/>
                <a:gd name="connsiteY0" fmla="*/ 0 h 1307952"/>
                <a:gd name="connsiteX1" fmla="*/ 1633370 w 1723017"/>
                <a:gd name="connsiteY1" fmla="*/ 155986 h 1307952"/>
                <a:gd name="connsiteX2" fmla="*/ 1723017 w 1723017"/>
                <a:gd name="connsiteY2" fmla="*/ 1307952 h 1307952"/>
                <a:gd name="connsiteX3" fmla="*/ 49306 w 1723017"/>
                <a:gd name="connsiteY3" fmla="*/ 1194100 h 1307952"/>
                <a:gd name="connsiteX4" fmla="*/ 0 w 1723017"/>
                <a:gd name="connsiteY4" fmla="*/ 0 h 1307952"/>
                <a:gd name="connsiteX0" fmla="*/ 0 w 1633370"/>
                <a:gd name="connsiteY0" fmla="*/ 0 h 1429872"/>
                <a:gd name="connsiteX1" fmla="*/ 1633370 w 1633370"/>
                <a:gd name="connsiteY1" fmla="*/ 155986 h 1429872"/>
                <a:gd name="connsiteX2" fmla="*/ 1387737 w 1633370"/>
                <a:gd name="connsiteY2" fmla="*/ 1429872 h 1429872"/>
                <a:gd name="connsiteX3" fmla="*/ 49306 w 1633370"/>
                <a:gd name="connsiteY3" fmla="*/ 1194100 h 1429872"/>
                <a:gd name="connsiteX4" fmla="*/ 0 w 1633370"/>
                <a:gd name="connsiteY4" fmla="*/ 0 h 1429872"/>
                <a:gd name="connsiteX0" fmla="*/ 0 w 1633370"/>
                <a:gd name="connsiteY0" fmla="*/ 0 h 1429872"/>
                <a:gd name="connsiteX1" fmla="*/ 1633370 w 1633370"/>
                <a:gd name="connsiteY1" fmla="*/ 155986 h 1429872"/>
                <a:gd name="connsiteX2" fmla="*/ 1387737 w 1633370"/>
                <a:gd name="connsiteY2" fmla="*/ 1429872 h 1429872"/>
                <a:gd name="connsiteX3" fmla="*/ 186466 w 1633370"/>
                <a:gd name="connsiteY3" fmla="*/ 1392220 h 1429872"/>
                <a:gd name="connsiteX4" fmla="*/ 0 w 1633370"/>
                <a:gd name="connsiteY4" fmla="*/ 0 h 1429872"/>
                <a:gd name="connsiteX0" fmla="*/ 0 w 1648610"/>
                <a:gd name="connsiteY0" fmla="*/ 0 h 1429872"/>
                <a:gd name="connsiteX1" fmla="*/ 1648610 w 1648610"/>
                <a:gd name="connsiteY1" fmla="*/ 293146 h 1429872"/>
                <a:gd name="connsiteX2" fmla="*/ 1387737 w 1648610"/>
                <a:gd name="connsiteY2" fmla="*/ 1429872 h 1429872"/>
                <a:gd name="connsiteX3" fmla="*/ 186466 w 1648610"/>
                <a:gd name="connsiteY3" fmla="*/ 1392220 h 1429872"/>
                <a:gd name="connsiteX4" fmla="*/ 0 w 1648610"/>
                <a:gd name="connsiteY4" fmla="*/ 0 h 1429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8610" h="1429872">
                  <a:moveTo>
                    <a:pt x="0" y="0"/>
                  </a:moveTo>
                  <a:lnTo>
                    <a:pt x="1648610" y="293146"/>
                  </a:lnTo>
                  <a:lnTo>
                    <a:pt x="1387737" y="1429872"/>
                  </a:lnTo>
                  <a:lnTo>
                    <a:pt x="186466" y="1392220"/>
                  </a:lnTo>
                  <a:lnTo>
                    <a:pt x="0" y="0"/>
                  </a:lnTo>
                  <a:close/>
                </a:path>
              </a:pathLst>
            </a:custGeom>
            <a:solidFill>
              <a:schemeClr val="accent1">
                <a:lumMod val="50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4"/>
            <p:cNvSpPr/>
            <p:nvPr/>
          </p:nvSpPr>
          <p:spPr>
            <a:xfrm rot="21062862">
              <a:off x="458097" y="1099060"/>
              <a:ext cx="1590339" cy="1067697"/>
            </a:xfrm>
            <a:custGeom>
              <a:avLst/>
              <a:gdLst>
                <a:gd name="connsiteX0" fmla="*/ 0 w 1761565"/>
                <a:gd name="connsiteY0" fmla="*/ 0 h 1183341"/>
                <a:gd name="connsiteX1" fmla="*/ 1761565 w 1761565"/>
                <a:gd name="connsiteY1" fmla="*/ 0 h 1183341"/>
                <a:gd name="connsiteX2" fmla="*/ 1761565 w 1761565"/>
                <a:gd name="connsiteY2" fmla="*/ 1183341 h 1183341"/>
                <a:gd name="connsiteX3" fmla="*/ 0 w 1761565"/>
                <a:gd name="connsiteY3" fmla="*/ 1183341 h 1183341"/>
                <a:gd name="connsiteX4" fmla="*/ 0 w 1761565"/>
                <a:gd name="connsiteY4" fmla="*/ 0 h 1183341"/>
                <a:gd name="connsiteX0" fmla="*/ 201706 w 1761565"/>
                <a:gd name="connsiteY0" fmla="*/ 0 h 1479177"/>
                <a:gd name="connsiteX1" fmla="*/ 1761565 w 1761565"/>
                <a:gd name="connsiteY1" fmla="*/ 295836 h 1479177"/>
                <a:gd name="connsiteX2" fmla="*/ 1761565 w 1761565"/>
                <a:gd name="connsiteY2" fmla="*/ 1479177 h 1479177"/>
                <a:gd name="connsiteX3" fmla="*/ 0 w 1761565"/>
                <a:gd name="connsiteY3" fmla="*/ 1479177 h 1479177"/>
                <a:gd name="connsiteX4" fmla="*/ 201706 w 1761565"/>
                <a:gd name="connsiteY4" fmla="*/ 0 h 1479177"/>
                <a:gd name="connsiteX0" fmla="*/ 201706 w 1949824"/>
                <a:gd name="connsiteY0" fmla="*/ 0 h 1479177"/>
                <a:gd name="connsiteX1" fmla="*/ 1761565 w 1949824"/>
                <a:gd name="connsiteY1" fmla="*/ 295836 h 1479177"/>
                <a:gd name="connsiteX2" fmla="*/ 1949824 w 1949824"/>
                <a:gd name="connsiteY2" fmla="*/ 1129554 h 1479177"/>
                <a:gd name="connsiteX3" fmla="*/ 0 w 1949824"/>
                <a:gd name="connsiteY3" fmla="*/ 1479177 h 1479177"/>
                <a:gd name="connsiteX4" fmla="*/ 201706 w 1949824"/>
                <a:gd name="connsiteY4" fmla="*/ 0 h 1479177"/>
                <a:gd name="connsiteX0" fmla="*/ 64546 w 1949824"/>
                <a:gd name="connsiteY0" fmla="*/ 115644 h 1183341"/>
                <a:gd name="connsiteX1" fmla="*/ 1761565 w 1949824"/>
                <a:gd name="connsiteY1" fmla="*/ 0 h 1183341"/>
                <a:gd name="connsiteX2" fmla="*/ 1949824 w 1949824"/>
                <a:gd name="connsiteY2" fmla="*/ 833718 h 1183341"/>
                <a:gd name="connsiteX3" fmla="*/ 0 w 1949824"/>
                <a:gd name="connsiteY3" fmla="*/ 1183341 h 1183341"/>
                <a:gd name="connsiteX4" fmla="*/ 64546 w 1949824"/>
                <a:gd name="connsiteY4" fmla="*/ 115644 h 1183341"/>
                <a:gd name="connsiteX0" fmla="*/ 34066 w 1919344"/>
                <a:gd name="connsiteY0" fmla="*/ 115644 h 1000461"/>
                <a:gd name="connsiteX1" fmla="*/ 1731085 w 1919344"/>
                <a:gd name="connsiteY1" fmla="*/ 0 h 1000461"/>
                <a:gd name="connsiteX2" fmla="*/ 1919344 w 1919344"/>
                <a:gd name="connsiteY2" fmla="*/ 833718 h 1000461"/>
                <a:gd name="connsiteX3" fmla="*/ 0 w 1919344"/>
                <a:gd name="connsiteY3" fmla="*/ 1000461 h 1000461"/>
                <a:gd name="connsiteX4" fmla="*/ 34066 w 1919344"/>
                <a:gd name="connsiteY4" fmla="*/ 115644 h 1000461"/>
                <a:gd name="connsiteX0" fmla="*/ 34066 w 1827904"/>
                <a:gd name="connsiteY0" fmla="*/ 115644 h 1000461"/>
                <a:gd name="connsiteX1" fmla="*/ 1731085 w 1827904"/>
                <a:gd name="connsiteY1" fmla="*/ 0 h 1000461"/>
                <a:gd name="connsiteX2" fmla="*/ 1827904 w 1827904"/>
                <a:gd name="connsiteY2" fmla="*/ 955638 h 1000461"/>
                <a:gd name="connsiteX3" fmla="*/ 0 w 1827904"/>
                <a:gd name="connsiteY3" fmla="*/ 1000461 h 1000461"/>
                <a:gd name="connsiteX4" fmla="*/ 34066 w 1827904"/>
                <a:gd name="connsiteY4" fmla="*/ 115644 h 1000461"/>
                <a:gd name="connsiteX0" fmla="*/ 34066 w 1959685"/>
                <a:gd name="connsiteY0" fmla="*/ 115644 h 1000461"/>
                <a:gd name="connsiteX1" fmla="*/ 1959685 w 1959685"/>
                <a:gd name="connsiteY1" fmla="*/ 0 h 1000461"/>
                <a:gd name="connsiteX2" fmla="*/ 1827904 w 1959685"/>
                <a:gd name="connsiteY2" fmla="*/ 955638 h 1000461"/>
                <a:gd name="connsiteX3" fmla="*/ 0 w 1959685"/>
                <a:gd name="connsiteY3" fmla="*/ 1000461 h 1000461"/>
                <a:gd name="connsiteX4" fmla="*/ 34066 w 1959685"/>
                <a:gd name="connsiteY4" fmla="*/ 115644 h 1000461"/>
                <a:gd name="connsiteX0" fmla="*/ 0 w 1925619"/>
                <a:gd name="connsiteY0" fmla="*/ 115644 h 1183341"/>
                <a:gd name="connsiteX1" fmla="*/ 1925619 w 1925619"/>
                <a:gd name="connsiteY1" fmla="*/ 0 h 1183341"/>
                <a:gd name="connsiteX2" fmla="*/ 1793838 w 1925619"/>
                <a:gd name="connsiteY2" fmla="*/ 955638 h 1183341"/>
                <a:gd name="connsiteX3" fmla="*/ 285974 w 1925619"/>
                <a:gd name="connsiteY3" fmla="*/ 1183341 h 1183341"/>
                <a:gd name="connsiteX4" fmla="*/ 0 w 1925619"/>
                <a:gd name="connsiteY4" fmla="*/ 115644 h 1183341"/>
                <a:gd name="connsiteX0" fmla="*/ 0 w 1925619"/>
                <a:gd name="connsiteY0" fmla="*/ 115644 h 1183341"/>
                <a:gd name="connsiteX1" fmla="*/ 1925619 w 1925619"/>
                <a:gd name="connsiteY1" fmla="*/ 0 h 1183341"/>
                <a:gd name="connsiteX2" fmla="*/ 1397598 w 1925619"/>
                <a:gd name="connsiteY2" fmla="*/ 1153758 h 1183341"/>
                <a:gd name="connsiteX3" fmla="*/ 285974 w 1925619"/>
                <a:gd name="connsiteY3" fmla="*/ 1183341 h 1183341"/>
                <a:gd name="connsiteX4" fmla="*/ 0 w 1925619"/>
                <a:gd name="connsiteY4" fmla="*/ 115644 h 1183341"/>
                <a:gd name="connsiteX0" fmla="*/ 0 w 1590339"/>
                <a:gd name="connsiteY0" fmla="*/ 0 h 1067697"/>
                <a:gd name="connsiteX1" fmla="*/ 1590339 w 1590339"/>
                <a:gd name="connsiteY1" fmla="*/ 82476 h 1067697"/>
                <a:gd name="connsiteX2" fmla="*/ 1397598 w 1590339"/>
                <a:gd name="connsiteY2" fmla="*/ 1038114 h 1067697"/>
                <a:gd name="connsiteX3" fmla="*/ 285974 w 1590339"/>
                <a:gd name="connsiteY3" fmla="*/ 1067697 h 1067697"/>
                <a:gd name="connsiteX4" fmla="*/ 0 w 1590339"/>
                <a:gd name="connsiteY4" fmla="*/ 0 h 1067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0339" h="1067697">
                  <a:moveTo>
                    <a:pt x="0" y="0"/>
                  </a:moveTo>
                  <a:lnTo>
                    <a:pt x="1590339" y="82476"/>
                  </a:lnTo>
                  <a:lnTo>
                    <a:pt x="1397598" y="1038114"/>
                  </a:lnTo>
                  <a:lnTo>
                    <a:pt x="285974" y="1067697"/>
                  </a:lnTo>
                  <a:lnTo>
                    <a:pt x="0" y="0"/>
                  </a:lnTo>
                  <a:close/>
                </a:path>
              </a:pathLst>
            </a:custGeom>
            <a:solidFill>
              <a:schemeClr val="bg1">
                <a:lumMod val="8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910305" y="1340011"/>
              <a:ext cx="1048277" cy="812598"/>
            </a:xfrm>
            <a:prstGeom prst="rect">
              <a:avLst/>
            </a:prstGeom>
            <a:noFill/>
          </p:spPr>
          <p:txBody>
            <a:bodyPr wrap="square" rtlCol="0">
              <a:spAutoFit/>
            </a:bodyPr>
            <a:lstStyle/>
            <a:p>
              <a:r>
                <a:rPr lang="en-US" altLang="zh-CN" sz="3200" b="1" dirty="0" smtClean="0">
                  <a:solidFill>
                    <a:schemeClr val="accent1">
                      <a:lumMod val="50000"/>
                    </a:schemeClr>
                  </a:solidFill>
                  <a:latin typeface="微软雅黑" panose="020B0503020204020204" pitchFamily="34" charset="-122"/>
                  <a:ea typeface="微软雅黑" panose="020B0503020204020204" pitchFamily="34" charset="-122"/>
                </a:rPr>
                <a:t>02</a:t>
              </a:r>
              <a:endParaRPr lang="zh-CN" altLang="en-US" sz="3200" b="1" dirty="0">
                <a:solidFill>
                  <a:schemeClr val="accent1">
                    <a:lumMod val="50000"/>
                  </a:schemeClr>
                </a:solidFill>
                <a:latin typeface="微软雅黑" panose="020B0503020204020204" pitchFamily="34" charset="-122"/>
                <a:ea typeface="微软雅黑" panose="020B0503020204020204" pitchFamily="34" charset="-122"/>
              </a:endParaRPr>
            </a:p>
          </p:txBody>
        </p:sp>
      </p:grpSp>
      <p:sp>
        <p:nvSpPr>
          <p:cNvPr id="9" name="文本框 8"/>
          <p:cNvSpPr txBox="1"/>
          <p:nvPr/>
        </p:nvSpPr>
        <p:spPr>
          <a:xfrm>
            <a:off x="10515600" y="249523"/>
            <a:ext cx="1676400" cy="307777"/>
          </a:xfrm>
          <a:prstGeom prst="rect">
            <a:avLst/>
          </a:prstGeom>
          <a:noFill/>
        </p:spPr>
        <p:txBody>
          <a:bodyPr wrap="square" rtlCol="0">
            <a:spAutoFit/>
          </a:bodyPr>
          <a:lstStyle/>
          <a:p>
            <a:r>
              <a:rPr lang="zh-CN" altLang="en-US" sz="1400" dirty="0" smtClean="0">
                <a:latin typeface="微软雅黑" panose="020B0503020204020204" pitchFamily="34" charset="-122"/>
                <a:ea typeface="微软雅黑" panose="020B0503020204020204" pitchFamily="34" charset="-122"/>
              </a:rPr>
              <a:t>放置医院</a:t>
            </a:r>
            <a:r>
              <a:rPr lang="en-US" altLang="zh-CN" sz="1400" dirty="0" smtClean="0">
                <a:latin typeface="微软雅黑" panose="020B0503020204020204" pitchFamily="34" charset="-122"/>
                <a:ea typeface="微软雅黑" panose="020B0503020204020204" pitchFamily="34" charset="-122"/>
              </a:rPr>
              <a:t>LOGO</a:t>
            </a:r>
            <a:endParaRPr lang="zh-CN" altLang="en-US" sz="1400" dirty="0">
              <a:latin typeface="微软雅黑" panose="020B0503020204020204" pitchFamily="34" charset="-122"/>
              <a:ea typeface="微软雅黑" panose="020B0503020204020204" pitchFamily="34" charset="-122"/>
            </a:endParaRPr>
          </a:p>
        </p:txBody>
      </p:sp>
      <p:sp>
        <p:nvSpPr>
          <p:cNvPr id="16" name="矩形 15"/>
          <p:cNvSpPr/>
          <p:nvPr/>
        </p:nvSpPr>
        <p:spPr>
          <a:xfrm>
            <a:off x="1820283" y="547121"/>
            <a:ext cx="1467068" cy="553998"/>
          </a:xfrm>
          <a:prstGeom prst="rect">
            <a:avLst/>
          </a:prstGeom>
        </p:spPr>
        <p:txBody>
          <a:bodyPr wrap="none">
            <a:spAutoFit/>
          </a:bodyPr>
          <a:lstStyle/>
          <a:p>
            <a:pPr>
              <a:lnSpc>
                <a:spcPct val="150000"/>
              </a:lnSpc>
            </a:pPr>
            <a:r>
              <a:rPr lang="zh-CN" altLang="en-US" sz="2000" b="1" dirty="0" smtClean="0">
                <a:latin typeface="微软雅黑" panose="020B0503020204020204" pitchFamily="34" charset="-122"/>
                <a:ea typeface="微软雅黑" panose="020B0503020204020204" pitchFamily="34" charset="-122"/>
              </a:rPr>
              <a:t>人、财、物</a:t>
            </a:r>
            <a:endParaRPr lang="zh-CN" altLang="en-US" sz="2000" b="1" dirty="0">
              <a:latin typeface="微软雅黑" panose="020B0503020204020204" pitchFamily="34" charset="-122"/>
              <a:ea typeface="微软雅黑" panose="020B0503020204020204" pitchFamily="34" charset="-122"/>
            </a:endParaRPr>
          </a:p>
        </p:txBody>
      </p:sp>
    </p:spTree>
    <p:controls>
      <mc:AlternateContent xmlns:mc="http://schemas.openxmlformats.org/markup-compatibility/2006">
        <mc:Choice xmlns:v="urn:schemas-microsoft-com:vml" Requires="v">
          <p:control spid="6233" r:id="rId2" imgW="1828800" imgH="1828800"/>
        </mc:Choice>
        <mc:Fallback>
          <p:control r:id="rId2" imgW="1828800" imgH="1828800">
            <p:pic>
              <p:nvPicPr>
                <p:cNvPr id="2" name="ShockwaveFlash1"/>
                <p:cNvPicPr>
                  <a:picLocks/>
                </p:cNvPicPr>
                <p:nvPr/>
              </p:nvPicPr>
              <p:blipFill>
                <a:blip r:embed="rId4"/>
                <a:srcRect/>
                <a:stretch>
                  <a:fillRect/>
                </a:stretch>
              </p:blipFill>
              <p:spPr bwMode="auto">
                <a:xfrm>
                  <a:off x="1109663" y="1212850"/>
                  <a:ext cx="10269537" cy="5645150"/>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Lst>
              </p:spPr>
            </p:pic>
          </p:control>
        </mc:Fallback>
      </mc:AlternateContent>
    </p:controls>
    <p:extLst>
      <p:ext uri="{BB962C8B-B14F-4D97-AF65-F5344CB8AC3E}">
        <p14:creationId xmlns:p14="http://schemas.microsoft.com/office/powerpoint/2010/main" val="4131773651"/>
      </p:ext>
    </p:extLst>
  </p:cSld>
  <p:clrMapOvr>
    <a:masterClrMapping/>
  </p:clrMapOvr>
  <p:transition>
    <p:fade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剪去对角的矩形 3"/>
          <p:cNvSpPr/>
          <p:nvPr/>
        </p:nvSpPr>
        <p:spPr>
          <a:xfrm>
            <a:off x="2014331" y="2003970"/>
            <a:ext cx="1694870" cy="1433257"/>
          </a:xfrm>
          <a:prstGeom prst="snip2Diag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5" name="剪去对角的矩形 4"/>
          <p:cNvSpPr/>
          <p:nvPr/>
        </p:nvSpPr>
        <p:spPr>
          <a:xfrm>
            <a:off x="4051278" y="3752969"/>
            <a:ext cx="1694870" cy="1433257"/>
          </a:xfrm>
          <a:prstGeom prst="snip2DiagRect">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6" name="剪去对角的矩形 5"/>
          <p:cNvSpPr/>
          <p:nvPr/>
        </p:nvSpPr>
        <p:spPr>
          <a:xfrm>
            <a:off x="2255743" y="3508808"/>
            <a:ext cx="1694870" cy="1433257"/>
          </a:xfrm>
          <a:prstGeom prst="snip2DiagRect">
            <a:avLst/>
          </a:pr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7" name="剪去对角的矩形 6"/>
          <p:cNvSpPr/>
          <p:nvPr/>
        </p:nvSpPr>
        <p:spPr>
          <a:xfrm>
            <a:off x="3801304" y="2243728"/>
            <a:ext cx="1694870" cy="1433257"/>
          </a:xfrm>
          <a:prstGeom prst="snip2DiagRect">
            <a:avLst/>
          </a:prstGeom>
          <a:blipFill>
            <a:blip r:embed="rId5"/>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10" name="矩形 9"/>
          <p:cNvSpPr/>
          <p:nvPr/>
        </p:nvSpPr>
        <p:spPr>
          <a:xfrm>
            <a:off x="2014331" y="2003970"/>
            <a:ext cx="100208" cy="62007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11" name="矩形 10"/>
          <p:cNvSpPr/>
          <p:nvPr/>
        </p:nvSpPr>
        <p:spPr>
          <a:xfrm>
            <a:off x="3801304" y="2243728"/>
            <a:ext cx="100208" cy="62007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12" name="矩形 11"/>
          <p:cNvSpPr/>
          <p:nvPr/>
        </p:nvSpPr>
        <p:spPr>
          <a:xfrm>
            <a:off x="4043198" y="3752969"/>
            <a:ext cx="100208" cy="62007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13" name="矩形 12"/>
          <p:cNvSpPr/>
          <p:nvPr/>
        </p:nvSpPr>
        <p:spPr>
          <a:xfrm>
            <a:off x="2255743" y="3508808"/>
            <a:ext cx="100208" cy="62007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16" name="矩形 15"/>
          <p:cNvSpPr/>
          <p:nvPr/>
        </p:nvSpPr>
        <p:spPr>
          <a:xfrm>
            <a:off x="7996257" y="1828749"/>
            <a:ext cx="1963999" cy="458908"/>
          </a:xfrm>
          <a:prstGeom prst="rect">
            <a:avLst/>
          </a:prstGeom>
        </p:spPr>
        <p:txBody>
          <a:bodyPr wrap="none">
            <a:spAutoFit/>
          </a:bodyPr>
          <a:lstStyle/>
          <a:p>
            <a:pPr>
              <a:lnSpc>
                <a:spcPct val="150000"/>
              </a:lnSpc>
            </a:pPr>
            <a:r>
              <a:rPr lang="zh-CN" altLang="en-US" b="1" dirty="0" smtClean="0">
                <a:latin typeface="微软雅黑" panose="020B0503020204020204" pitchFamily="34" charset="-122"/>
                <a:ea typeface="微软雅黑" panose="020B0503020204020204" pitchFamily="34" charset="-122"/>
              </a:rPr>
              <a:t>共计</a:t>
            </a:r>
            <a:r>
              <a:rPr lang="en-US" altLang="zh-CN" b="1" dirty="0" smtClean="0">
                <a:latin typeface="微软雅黑" panose="020B0503020204020204" pitchFamily="34" charset="-122"/>
                <a:ea typeface="微软雅黑" panose="020B0503020204020204" pitchFamily="34" charset="-122"/>
              </a:rPr>
              <a:t>578945</a:t>
            </a:r>
            <a:r>
              <a:rPr lang="zh-CN" altLang="en-US" b="1" dirty="0">
                <a:latin typeface="微软雅黑" panose="020B0503020204020204" pitchFamily="34" charset="-122"/>
                <a:ea typeface="微软雅黑" panose="020B0503020204020204" pitchFamily="34" charset="-122"/>
              </a:rPr>
              <a:t>人次</a:t>
            </a:r>
          </a:p>
        </p:txBody>
      </p:sp>
      <p:sp>
        <p:nvSpPr>
          <p:cNvPr id="19" name="矩形 18"/>
          <p:cNvSpPr/>
          <p:nvPr/>
        </p:nvSpPr>
        <p:spPr>
          <a:xfrm>
            <a:off x="8025753" y="2657293"/>
            <a:ext cx="684803" cy="458908"/>
          </a:xfrm>
          <a:prstGeom prst="rect">
            <a:avLst/>
          </a:prstGeom>
        </p:spPr>
        <p:txBody>
          <a:bodyPr wrap="none">
            <a:spAutoFit/>
          </a:bodyPr>
          <a:lstStyle/>
          <a:p>
            <a:pPr>
              <a:lnSpc>
                <a:spcPct val="150000"/>
              </a:lnSpc>
            </a:pPr>
            <a:r>
              <a:rPr lang="en-US" altLang="zh-CN" b="1" dirty="0" smtClean="0">
                <a:latin typeface="微软雅黑" panose="020B0503020204020204" pitchFamily="34" charset="-122"/>
                <a:ea typeface="微软雅黑" panose="020B0503020204020204" pitchFamily="34" charset="-122"/>
              </a:rPr>
              <a:t>25%</a:t>
            </a:r>
            <a:endParaRPr lang="zh-CN" altLang="en-US" b="1" dirty="0">
              <a:latin typeface="微软雅黑" panose="020B0503020204020204" pitchFamily="34" charset="-122"/>
              <a:ea typeface="微软雅黑" panose="020B0503020204020204" pitchFamily="34" charset="-122"/>
            </a:endParaRPr>
          </a:p>
        </p:txBody>
      </p:sp>
      <p:sp>
        <p:nvSpPr>
          <p:cNvPr id="22" name="矩形 21"/>
          <p:cNvSpPr/>
          <p:nvPr/>
        </p:nvSpPr>
        <p:spPr>
          <a:xfrm>
            <a:off x="7996257" y="3456989"/>
            <a:ext cx="1003801" cy="458908"/>
          </a:xfrm>
          <a:prstGeom prst="rect">
            <a:avLst/>
          </a:prstGeom>
        </p:spPr>
        <p:txBody>
          <a:bodyPr wrap="none">
            <a:spAutoFit/>
          </a:bodyPr>
          <a:lstStyle/>
          <a:p>
            <a:pPr>
              <a:lnSpc>
                <a:spcPct val="150000"/>
              </a:lnSpc>
            </a:pPr>
            <a:r>
              <a:rPr lang="zh-CN" altLang="en-US" b="1" dirty="0" smtClean="0">
                <a:latin typeface="微软雅黑" panose="020B0503020204020204" pitchFamily="34" charset="-122"/>
                <a:ea typeface="微软雅黑" panose="020B0503020204020204" pitchFamily="34" charset="-122"/>
              </a:rPr>
              <a:t>上升</a:t>
            </a:r>
            <a:r>
              <a:rPr lang="en-US" altLang="zh-CN" b="1" dirty="0" smtClean="0">
                <a:latin typeface="微软雅黑" panose="020B0503020204020204" pitchFamily="34" charset="-122"/>
                <a:ea typeface="微软雅黑" panose="020B0503020204020204" pitchFamily="34" charset="-122"/>
              </a:rPr>
              <a:t>5%</a:t>
            </a:r>
            <a:endParaRPr lang="zh-CN" altLang="en-US" b="1" dirty="0">
              <a:latin typeface="微软雅黑" panose="020B0503020204020204" pitchFamily="34" charset="-122"/>
              <a:ea typeface="微软雅黑" panose="020B0503020204020204" pitchFamily="34" charset="-122"/>
            </a:endParaRPr>
          </a:p>
        </p:txBody>
      </p:sp>
      <p:sp>
        <p:nvSpPr>
          <p:cNvPr id="25" name="矩形 24"/>
          <p:cNvSpPr/>
          <p:nvPr/>
        </p:nvSpPr>
        <p:spPr>
          <a:xfrm>
            <a:off x="7996257" y="4284497"/>
            <a:ext cx="1816523" cy="458908"/>
          </a:xfrm>
          <a:prstGeom prst="rect">
            <a:avLst/>
          </a:prstGeom>
        </p:spPr>
        <p:txBody>
          <a:bodyPr wrap="none">
            <a:spAutoFit/>
          </a:bodyPr>
          <a:lstStyle/>
          <a:p>
            <a:pPr>
              <a:lnSpc>
                <a:spcPct val="150000"/>
              </a:lnSpc>
            </a:pPr>
            <a:r>
              <a:rPr lang="zh-CN" altLang="en-US" b="1" dirty="0" smtClean="0">
                <a:latin typeface="微软雅黑" panose="020B0503020204020204" pitchFamily="34" charset="-122"/>
                <a:ea typeface="微软雅黑" panose="020B0503020204020204" pitchFamily="34" charset="-122"/>
              </a:rPr>
              <a:t>同比增长</a:t>
            </a:r>
            <a:r>
              <a:rPr lang="en-US" altLang="zh-CN" b="1" dirty="0" smtClean="0">
                <a:latin typeface="微软雅黑" panose="020B0503020204020204" pitchFamily="34" charset="-122"/>
                <a:ea typeface="微软雅黑" panose="020B0503020204020204" pitchFamily="34" charset="-122"/>
              </a:rPr>
              <a:t>12.3%</a:t>
            </a:r>
            <a:endParaRPr lang="zh-CN" altLang="en-US" b="1" dirty="0">
              <a:latin typeface="微软雅黑" panose="020B0503020204020204" pitchFamily="34" charset="-122"/>
              <a:ea typeface="微软雅黑" panose="020B0503020204020204" pitchFamily="34" charset="-122"/>
            </a:endParaRPr>
          </a:p>
        </p:txBody>
      </p:sp>
      <p:grpSp>
        <p:nvGrpSpPr>
          <p:cNvPr id="3" name="组合 2"/>
          <p:cNvGrpSpPr/>
          <p:nvPr/>
        </p:nvGrpSpPr>
        <p:grpSpPr>
          <a:xfrm>
            <a:off x="6559095" y="1843950"/>
            <a:ext cx="1471452" cy="3637286"/>
            <a:chOff x="6559095" y="1843950"/>
            <a:chExt cx="1471452" cy="3637286"/>
          </a:xfrm>
        </p:grpSpPr>
        <p:sp>
          <p:nvSpPr>
            <p:cNvPr id="14" name="矩形 13"/>
            <p:cNvSpPr/>
            <p:nvPr/>
          </p:nvSpPr>
          <p:spPr>
            <a:xfrm>
              <a:off x="6581955" y="1884998"/>
              <a:ext cx="1114096" cy="38031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15" name="文本框 14"/>
            <p:cNvSpPr txBox="1"/>
            <p:nvPr/>
          </p:nvSpPr>
          <p:spPr>
            <a:xfrm>
              <a:off x="6616245" y="1843950"/>
              <a:ext cx="1199118" cy="418191"/>
            </a:xfrm>
            <a:prstGeom prst="rect">
              <a:avLst/>
            </a:prstGeom>
            <a:noFill/>
          </p:spPr>
          <p:txBody>
            <a:bodyPr wrap="square" rtlCol="0">
              <a:spAutoFit/>
            </a:bodyPr>
            <a:lstStyle/>
            <a:p>
              <a:pPr>
                <a:lnSpc>
                  <a:spcPct val="150000"/>
                </a:lnSpc>
              </a:pPr>
              <a:r>
                <a:rPr lang="zh-CN" altLang="en-US" sz="1600" b="1" dirty="0" smtClean="0">
                  <a:solidFill>
                    <a:schemeClr val="bg1"/>
                  </a:solidFill>
                  <a:latin typeface="微软雅黑" panose="020B0503020204020204" pitchFamily="34" charset="-122"/>
                  <a:ea typeface="微软雅黑" panose="020B0503020204020204" pitchFamily="34" charset="-122"/>
                </a:rPr>
                <a:t>门诊总量</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17" name="矩形 16"/>
            <p:cNvSpPr/>
            <p:nvPr/>
          </p:nvSpPr>
          <p:spPr>
            <a:xfrm>
              <a:off x="6581955" y="2702579"/>
              <a:ext cx="1114096" cy="38031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18" name="文本框 17"/>
            <p:cNvSpPr txBox="1"/>
            <p:nvPr/>
          </p:nvSpPr>
          <p:spPr>
            <a:xfrm>
              <a:off x="6616245" y="2646291"/>
              <a:ext cx="1199118" cy="418191"/>
            </a:xfrm>
            <a:prstGeom prst="rect">
              <a:avLst/>
            </a:prstGeom>
            <a:noFill/>
          </p:spPr>
          <p:txBody>
            <a:bodyPr wrap="square" rtlCol="0">
              <a:spAutoFit/>
            </a:bodyPr>
            <a:lstStyle/>
            <a:p>
              <a:pPr>
                <a:lnSpc>
                  <a:spcPct val="150000"/>
                </a:lnSpc>
              </a:pPr>
              <a:r>
                <a:rPr lang="zh-CN" altLang="en-US" sz="1600" b="1" dirty="0">
                  <a:solidFill>
                    <a:schemeClr val="bg1"/>
                  </a:solidFill>
                  <a:latin typeface="微软雅黑" panose="020B0503020204020204" pitchFamily="34" charset="-122"/>
                  <a:ea typeface="微软雅黑" panose="020B0503020204020204" pitchFamily="34" charset="-122"/>
                </a:rPr>
                <a:t>同比增长</a:t>
              </a:r>
            </a:p>
          </p:txBody>
        </p:sp>
        <p:sp>
          <p:nvSpPr>
            <p:cNvPr id="20" name="矩形 19"/>
            <p:cNvSpPr/>
            <p:nvPr/>
          </p:nvSpPr>
          <p:spPr>
            <a:xfrm>
              <a:off x="6581955" y="3530411"/>
              <a:ext cx="1114096" cy="38031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21" name="文本框 20"/>
            <p:cNvSpPr txBox="1"/>
            <p:nvPr/>
          </p:nvSpPr>
          <p:spPr>
            <a:xfrm>
              <a:off x="6559095" y="3493173"/>
              <a:ext cx="1414302" cy="418191"/>
            </a:xfrm>
            <a:prstGeom prst="rect">
              <a:avLst/>
            </a:prstGeom>
            <a:noFill/>
          </p:spPr>
          <p:txBody>
            <a:bodyPr wrap="square" rtlCol="0">
              <a:spAutoFit/>
            </a:bodyPr>
            <a:lstStyle/>
            <a:p>
              <a:pPr>
                <a:lnSpc>
                  <a:spcPct val="150000"/>
                </a:lnSpc>
              </a:pPr>
              <a:r>
                <a:rPr lang="zh-CN" altLang="en-US" sz="1600" b="1" dirty="0" smtClean="0">
                  <a:solidFill>
                    <a:schemeClr val="bg1"/>
                  </a:solidFill>
                  <a:latin typeface="微软雅黑" panose="020B0503020204020204" pitchFamily="34" charset="-122"/>
                  <a:ea typeface="微软雅黑" panose="020B0503020204020204" pitchFamily="34" charset="-122"/>
                </a:rPr>
                <a:t>市场占有率</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23" name="矩形 22"/>
            <p:cNvSpPr/>
            <p:nvPr/>
          </p:nvSpPr>
          <p:spPr>
            <a:xfrm>
              <a:off x="6581955" y="4343851"/>
              <a:ext cx="1114096" cy="38031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24" name="文本框 23"/>
            <p:cNvSpPr txBox="1"/>
            <p:nvPr/>
          </p:nvSpPr>
          <p:spPr>
            <a:xfrm>
              <a:off x="6616245" y="4298993"/>
              <a:ext cx="1414302" cy="418191"/>
            </a:xfrm>
            <a:prstGeom prst="rect">
              <a:avLst/>
            </a:prstGeom>
            <a:noFill/>
          </p:spPr>
          <p:txBody>
            <a:bodyPr wrap="square" rtlCol="0">
              <a:spAutoFit/>
            </a:bodyPr>
            <a:lstStyle/>
            <a:p>
              <a:pPr>
                <a:lnSpc>
                  <a:spcPct val="150000"/>
                </a:lnSpc>
              </a:pPr>
              <a:r>
                <a:rPr lang="zh-CN" altLang="en-US" sz="1600" b="1" dirty="0" smtClean="0">
                  <a:solidFill>
                    <a:schemeClr val="bg1"/>
                  </a:solidFill>
                  <a:latin typeface="微软雅黑" panose="020B0503020204020204" pitchFamily="34" charset="-122"/>
                  <a:ea typeface="微软雅黑" panose="020B0503020204020204" pitchFamily="34" charset="-122"/>
                </a:rPr>
                <a:t>门诊费用</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26" name="矩形 25"/>
            <p:cNvSpPr/>
            <p:nvPr/>
          </p:nvSpPr>
          <p:spPr>
            <a:xfrm>
              <a:off x="6581955" y="5100918"/>
              <a:ext cx="1114096" cy="38031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27" name="文本框 26"/>
            <p:cNvSpPr txBox="1"/>
            <p:nvPr/>
          </p:nvSpPr>
          <p:spPr>
            <a:xfrm>
              <a:off x="6616245" y="5056060"/>
              <a:ext cx="1414302" cy="418191"/>
            </a:xfrm>
            <a:prstGeom prst="rect">
              <a:avLst/>
            </a:prstGeom>
            <a:noFill/>
          </p:spPr>
          <p:txBody>
            <a:bodyPr wrap="square" rtlCol="0">
              <a:spAutoFit/>
            </a:bodyPr>
            <a:lstStyle/>
            <a:p>
              <a:pPr>
                <a:lnSpc>
                  <a:spcPct val="150000"/>
                </a:lnSpc>
              </a:pPr>
              <a:r>
                <a:rPr lang="zh-CN" altLang="en-US" sz="1600" b="1" dirty="0" smtClean="0">
                  <a:solidFill>
                    <a:schemeClr val="bg1"/>
                  </a:solidFill>
                  <a:latin typeface="微软雅黑" panose="020B0503020204020204" pitchFamily="34" charset="-122"/>
                  <a:ea typeface="微软雅黑" panose="020B0503020204020204" pitchFamily="34" charset="-122"/>
                </a:rPr>
                <a:t>品牌美誉</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grpSp>
      <p:sp>
        <p:nvSpPr>
          <p:cNvPr id="28" name="矩形 27"/>
          <p:cNvSpPr/>
          <p:nvPr/>
        </p:nvSpPr>
        <p:spPr>
          <a:xfrm>
            <a:off x="7996257" y="5055632"/>
            <a:ext cx="1212191" cy="458908"/>
          </a:xfrm>
          <a:prstGeom prst="rect">
            <a:avLst/>
          </a:prstGeom>
        </p:spPr>
        <p:txBody>
          <a:bodyPr wrap="none">
            <a:spAutoFit/>
          </a:bodyPr>
          <a:lstStyle/>
          <a:p>
            <a:pPr>
              <a:lnSpc>
                <a:spcPct val="150000"/>
              </a:lnSpc>
            </a:pPr>
            <a:r>
              <a:rPr lang="zh-CN" altLang="en-US" b="1" dirty="0" smtClean="0">
                <a:latin typeface="微软雅黑" panose="020B0503020204020204" pitchFamily="34" charset="-122"/>
                <a:ea typeface="微软雅黑" panose="020B0503020204020204" pitchFamily="34" charset="-122"/>
              </a:rPr>
              <a:t>上升</a:t>
            </a:r>
            <a:r>
              <a:rPr lang="en-US" altLang="zh-CN" b="1" dirty="0" smtClean="0">
                <a:latin typeface="微软雅黑" panose="020B0503020204020204" pitchFamily="34" charset="-122"/>
                <a:ea typeface="微软雅黑" panose="020B0503020204020204" pitchFamily="34" charset="-122"/>
              </a:rPr>
              <a:t>9.5%</a:t>
            </a:r>
            <a:endParaRPr lang="zh-CN" altLang="en-US" b="1" dirty="0">
              <a:latin typeface="微软雅黑" panose="020B0503020204020204" pitchFamily="34" charset="-122"/>
              <a:ea typeface="微软雅黑" panose="020B0503020204020204" pitchFamily="34" charset="-122"/>
            </a:endParaRPr>
          </a:p>
        </p:txBody>
      </p:sp>
      <p:sp>
        <p:nvSpPr>
          <p:cNvPr id="31" name="矩形 30"/>
          <p:cNvSpPr/>
          <p:nvPr/>
        </p:nvSpPr>
        <p:spPr>
          <a:xfrm>
            <a:off x="10033536" y="616370"/>
            <a:ext cx="1459054" cy="458908"/>
          </a:xfrm>
          <a:prstGeom prst="rect">
            <a:avLst/>
          </a:prstGeom>
        </p:spPr>
        <p:txBody>
          <a:bodyPr wrap="none">
            <a:spAutoFit/>
          </a:bodyPr>
          <a:lstStyle/>
          <a:p>
            <a:pPr>
              <a:lnSpc>
                <a:spcPct val="150000"/>
              </a:lnSpc>
            </a:pPr>
            <a:r>
              <a:rPr lang="en-US" altLang="zh-CN" b="1" dirty="0" smtClean="0">
                <a:latin typeface="微软雅黑" panose="020B0503020204020204" pitchFamily="34" charset="-122"/>
                <a:ea typeface="微软雅黑" panose="020B0503020204020204" pitchFamily="34" charset="-122"/>
              </a:rPr>
              <a:t>2.2</a:t>
            </a:r>
            <a:r>
              <a:rPr lang="zh-CN" altLang="en-US" b="1" dirty="0" smtClean="0">
                <a:latin typeface="微软雅黑" panose="020B0503020204020204" pitchFamily="34" charset="-122"/>
                <a:ea typeface="微软雅黑" panose="020B0503020204020204" pitchFamily="34" charset="-122"/>
              </a:rPr>
              <a:t>财务管理</a:t>
            </a:r>
            <a:endParaRPr lang="zh-CN" altLang="en-US" sz="1600" b="1" dirty="0">
              <a:latin typeface="微软雅黑" panose="020B0503020204020204" pitchFamily="34" charset="-122"/>
              <a:ea typeface="微软雅黑" panose="020B0503020204020204" pitchFamily="34" charset="-122"/>
            </a:endParaRPr>
          </a:p>
        </p:txBody>
      </p:sp>
      <p:grpSp>
        <p:nvGrpSpPr>
          <p:cNvPr id="36" name="组合 35"/>
          <p:cNvGrpSpPr/>
          <p:nvPr/>
        </p:nvGrpSpPr>
        <p:grpSpPr>
          <a:xfrm>
            <a:off x="536649" y="249523"/>
            <a:ext cx="1232203" cy="1028988"/>
            <a:chOff x="458097" y="883701"/>
            <a:chExt cx="1712258" cy="1429872"/>
          </a:xfrm>
        </p:grpSpPr>
        <p:sp>
          <p:nvSpPr>
            <p:cNvPr id="37" name="矩形 3"/>
            <p:cNvSpPr/>
            <p:nvPr/>
          </p:nvSpPr>
          <p:spPr>
            <a:xfrm>
              <a:off x="521745" y="883701"/>
              <a:ext cx="1648610" cy="1429872"/>
            </a:xfrm>
            <a:custGeom>
              <a:avLst/>
              <a:gdLst>
                <a:gd name="connsiteX0" fmla="*/ 0 w 1358153"/>
                <a:gd name="connsiteY0" fmla="*/ 0 h 833718"/>
                <a:gd name="connsiteX1" fmla="*/ 1358153 w 1358153"/>
                <a:gd name="connsiteY1" fmla="*/ 0 h 833718"/>
                <a:gd name="connsiteX2" fmla="*/ 1358153 w 1358153"/>
                <a:gd name="connsiteY2" fmla="*/ 833718 h 833718"/>
                <a:gd name="connsiteX3" fmla="*/ 0 w 1358153"/>
                <a:gd name="connsiteY3" fmla="*/ 833718 h 833718"/>
                <a:gd name="connsiteX4" fmla="*/ 0 w 1358153"/>
                <a:gd name="connsiteY4" fmla="*/ 0 h 833718"/>
                <a:gd name="connsiteX0" fmla="*/ 0 w 1371600"/>
                <a:gd name="connsiteY0" fmla="*/ 161365 h 995083"/>
                <a:gd name="connsiteX1" fmla="*/ 1371600 w 1371600"/>
                <a:gd name="connsiteY1" fmla="*/ 0 h 995083"/>
                <a:gd name="connsiteX2" fmla="*/ 1358153 w 1371600"/>
                <a:gd name="connsiteY2" fmla="*/ 995083 h 995083"/>
                <a:gd name="connsiteX3" fmla="*/ 0 w 1371600"/>
                <a:gd name="connsiteY3" fmla="*/ 995083 h 995083"/>
                <a:gd name="connsiteX4" fmla="*/ 0 w 1371600"/>
                <a:gd name="connsiteY4" fmla="*/ 161365 h 995083"/>
                <a:gd name="connsiteX0" fmla="*/ 0 w 1371600"/>
                <a:gd name="connsiteY0" fmla="*/ 161365 h 995083"/>
                <a:gd name="connsiteX1" fmla="*/ 1371600 w 1371600"/>
                <a:gd name="connsiteY1" fmla="*/ 0 h 995083"/>
                <a:gd name="connsiteX2" fmla="*/ 1358153 w 1371600"/>
                <a:gd name="connsiteY2" fmla="*/ 995083 h 995083"/>
                <a:gd name="connsiteX3" fmla="*/ 107576 w 1371600"/>
                <a:gd name="connsiteY3" fmla="*/ 900954 h 995083"/>
                <a:gd name="connsiteX4" fmla="*/ 0 w 1371600"/>
                <a:gd name="connsiteY4" fmla="*/ 161365 h 995083"/>
                <a:gd name="connsiteX0" fmla="*/ 0 w 1465730"/>
                <a:gd name="connsiteY0" fmla="*/ 26894 h 995083"/>
                <a:gd name="connsiteX1" fmla="*/ 1465730 w 1465730"/>
                <a:gd name="connsiteY1" fmla="*/ 0 h 995083"/>
                <a:gd name="connsiteX2" fmla="*/ 1452283 w 1465730"/>
                <a:gd name="connsiteY2" fmla="*/ 995083 h 995083"/>
                <a:gd name="connsiteX3" fmla="*/ 201706 w 1465730"/>
                <a:gd name="connsiteY3" fmla="*/ 900954 h 995083"/>
                <a:gd name="connsiteX4" fmla="*/ 0 w 1465730"/>
                <a:gd name="connsiteY4" fmla="*/ 26894 h 995083"/>
                <a:gd name="connsiteX0" fmla="*/ 0 w 1479177"/>
                <a:gd name="connsiteY0" fmla="*/ 26894 h 1304366"/>
                <a:gd name="connsiteX1" fmla="*/ 1465730 w 1479177"/>
                <a:gd name="connsiteY1" fmla="*/ 0 h 1304366"/>
                <a:gd name="connsiteX2" fmla="*/ 1479177 w 1479177"/>
                <a:gd name="connsiteY2" fmla="*/ 1304366 h 1304366"/>
                <a:gd name="connsiteX3" fmla="*/ 201706 w 1479177"/>
                <a:gd name="connsiteY3" fmla="*/ 900954 h 1304366"/>
                <a:gd name="connsiteX4" fmla="*/ 0 w 1479177"/>
                <a:gd name="connsiteY4" fmla="*/ 26894 h 1304366"/>
                <a:gd name="connsiteX0" fmla="*/ 118334 w 1597511"/>
                <a:gd name="connsiteY0" fmla="*/ 26894 h 1304366"/>
                <a:gd name="connsiteX1" fmla="*/ 1584064 w 1597511"/>
                <a:gd name="connsiteY1" fmla="*/ 0 h 1304366"/>
                <a:gd name="connsiteX2" fmla="*/ 1597511 w 1597511"/>
                <a:gd name="connsiteY2" fmla="*/ 1304366 h 1304366"/>
                <a:gd name="connsiteX3" fmla="*/ 0 w 1597511"/>
                <a:gd name="connsiteY3" fmla="*/ 1038114 h 1304366"/>
                <a:gd name="connsiteX4" fmla="*/ 118334 w 1597511"/>
                <a:gd name="connsiteY4" fmla="*/ 26894 h 1304366"/>
                <a:gd name="connsiteX0" fmla="*/ 118334 w 1673711"/>
                <a:gd name="connsiteY0" fmla="*/ 26894 h 1151966"/>
                <a:gd name="connsiteX1" fmla="*/ 1584064 w 1673711"/>
                <a:gd name="connsiteY1" fmla="*/ 0 h 1151966"/>
                <a:gd name="connsiteX2" fmla="*/ 1673711 w 1673711"/>
                <a:gd name="connsiteY2" fmla="*/ 1151966 h 1151966"/>
                <a:gd name="connsiteX3" fmla="*/ 0 w 1673711"/>
                <a:gd name="connsiteY3" fmla="*/ 1038114 h 1151966"/>
                <a:gd name="connsiteX4" fmla="*/ 118334 w 1673711"/>
                <a:gd name="connsiteY4" fmla="*/ 26894 h 1151966"/>
                <a:gd name="connsiteX0" fmla="*/ 0 w 1723017"/>
                <a:gd name="connsiteY0" fmla="*/ 0 h 1307952"/>
                <a:gd name="connsiteX1" fmla="*/ 1633370 w 1723017"/>
                <a:gd name="connsiteY1" fmla="*/ 155986 h 1307952"/>
                <a:gd name="connsiteX2" fmla="*/ 1723017 w 1723017"/>
                <a:gd name="connsiteY2" fmla="*/ 1307952 h 1307952"/>
                <a:gd name="connsiteX3" fmla="*/ 49306 w 1723017"/>
                <a:gd name="connsiteY3" fmla="*/ 1194100 h 1307952"/>
                <a:gd name="connsiteX4" fmla="*/ 0 w 1723017"/>
                <a:gd name="connsiteY4" fmla="*/ 0 h 1307952"/>
                <a:gd name="connsiteX0" fmla="*/ 0 w 1633370"/>
                <a:gd name="connsiteY0" fmla="*/ 0 h 1429872"/>
                <a:gd name="connsiteX1" fmla="*/ 1633370 w 1633370"/>
                <a:gd name="connsiteY1" fmla="*/ 155986 h 1429872"/>
                <a:gd name="connsiteX2" fmla="*/ 1387737 w 1633370"/>
                <a:gd name="connsiteY2" fmla="*/ 1429872 h 1429872"/>
                <a:gd name="connsiteX3" fmla="*/ 49306 w 1633370"/>
                <a:gd name="connsiteY3" fmla="*/ 1194100 h 1429872"/>
                <a:gd name="connsiteX4" fmla="*/ 0 w 1633370"/>
                <a:gd name="connsiteY4" fmla="*/ 0 h 1429872"/>
                <a:gd name="connsiteX0" fmla="*/ 0 w 1633370"/>
                <a:gd name="connsiteY0" fmla="*/ 0 h 1429872"/>
                <a:gd name="connsiteX1" fmla="*/ 1633370 w 1633370"/>
                <a:gd name="connsiteY1" fmla="*/ 155986 h 1429872"/>
                <a:gd name="connsiteX2" fmla="*/ 1387737 w 1633370"/>
                <a:gd name="connsiteY2" fmla="*/ 1429872 h 1429872"/>
                <a:gd name="connsiteX3" fmla="*/ 186466 w 1633370"/>
                <a:gd name="connsiteY3" fmla="*/ 1392220 h 1429872"/>
                <a:gd name="connsiteX4" fmla="*/ 0 w 1633370"/>
                <a:gd name="connsiteY4" fmla="*/ 0 h 1429872"/>
                <a:gd name="connsiteX0" fmla="*/ 0 w 1648610"/>
                <a:gd name="connsiteY0" fmla="*/ 0 h 1429872"/>
                <a:gd name="connsiteX1" fmla="*/ 1648610 w 1648610"/>
                <a:gd name="connsiteY1" fmla="*/ 293146 h 1429872"/>
                <a:gd name="connsiteX2" fmla="*/ 1387737 w 1648610"/>
                <a:gd name="connsiteY2" fmla="*/ 1429872 h 1429872"/>
                <a:gd name="connsiteX3" fmla="*/ 186466 w 1648610"/>
                <a:gd name="connsiteY3" fmla="*/ 1392220 h 1429872"/>
                <a:gd name="connsiteX4" fmla="*/ 0 w 1648610"/>
                <a:gd name="connsiteY4" fmla="*/ 0 h 1429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8610" h="1429872">
                  <a:moveTo>
                    <a:pt x="0" y="0"/>
                  </a:moveTo>
                  <a:lnTo>
                    <a:pt x="1648610" y="293146"/>
                  </a:lnTo>
                  <a:lnTo>
                    <a:pt x="1387737" y="1429872"/>
                  </a:lnTo>
                  <a:lnTo>
                    <a:pt x="186466" y="1392220"/>
                  </a:lnTo>
                  <a:lnTo>
                    <a:pt x="0" y="0"/>
                  </a:lnTo>
                  <a:close/>
                </a:path>
              </a:pathLst>
            </a:custGeom>
            <a:solidFill>
              <a:schemeClr val="accent1">
                <a:lumMod val="50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4"/>
            <p:cNvSpPr/>
            <p:nvPr/>
          </p:nvSpPr>
          <p:spPr>
            <a:xfrm rot="21062862">
              <a:off x="458097" y="1099060"/>
              <a:ext cx="1590339" cy="1067697"/>
            </a:xfrm>
            <a:custGeom>
              <a:avLst/>
              <a:gdLst>
                <a:gd name="connsiteX0" fmla="*/ 0 w 1761565"/>
                <a:gd name="connsiteY0" fmla="*/ 0 h 1183341"/>
                <a:gd name="connsiteX1" fmla="*/ 1761565 w 1761565"/>
                <a:gd name="connsiteY1" fmla="*/ 0 h 1183341"/>
                <a:gd name="connsiteX2" fmla="*/ 1761565 w 1761565"/>
                <a:gd name="connsiteY2" fmla="*/ 1183341 h 1183341"/>
                <a:gd name="connsiteX3" fmla="*/ 0 w 1761565"/>
                <a:gd name="connsiteY3" fmla="*/ 1183341 h 1183341"/>
                <a:gd name="connsiteX4" fmla="*/ 0 w 1761565"/>
                <a:gd name="connsiteY4" fmla="*/ 0 h 1183341"/>
                <a:gd name="connsiteX0" fmla="*/ 201706 w 1761565"/>
                <a:gd name="connsiteY0" fmla="*/ 0 h 1479177"/>
                <a:gd name="connsiteX1" fmla="*/ 1761565 w 1761565"/>
                <a:gd name="connsiteY1" fmla="*/ 295836 h 1479177"/>
                <a:gd name="connsiteX2" fmla="*/ 1761565 w 1761565"/>
                <a:gd name="connsiteY2" fmla="*/ 1479177 h 1479177"/>
                <a:gd name="connsiteX3" fmla="*/ 0 w 1761565"/>
                <a:gd name="connsiteY3" fmla="*/ 1479177 h 1479177"/>
                <a:gd name="connsiteX4" fmla="*/ 201706 w 1761565"/>
                <a:gd name="connsiteY4" fmla="*/ 0 h 1479177"/>
                <a:gd name="connsiteX0" fmla="*/ 201706 w 1949824"/>
                <a:gd name="connsiteY0" fmla="*/ 0 h 1479177"/>
                <a:gd name="connsiteX1" fmla="*/ 1761565 w 1949824"/>
                <a:gd name="connsiteY1" fmla="*/ 295836 h 1479177"/>
                <a:gd name="connsiteX2" fmla="*/ 1949824 w 1949824"/>
                <a:gd name="connsiteY2" fmla="*/ 1129554 h 1479177"/>
                <a:gd name="connsiteX3" fmla="*/ 0 w 1949824"/>
                <a:gd name="connsiteY3" fmla="*/ 1479177 h 1479177"/>
                <a:gd name="connsiteX4" fmla="*/ 201706 w 1949824"/>
                <a:gd name="connsiteY4" fmla="*/ 0 h 1479177"/>
                <a:gd name="connsiteX0" fmla="*/ 64546 w 1949824"/>
                <a:gd name="connsiteY0" fmla="*/ 115644 h 1183341"/>
                <a:gd name="connsiteX1" fmla="*/ 1761565 w 1949824"/>
                <a:gd name="connsiteY1" fmla="*/ 0 h 1183341"/>
                <a:gd name="connsiteX2" fmla="*/ 1949824 w 1949824"/>
                <a:gd name="connsiteY2" fmla="*/ 833718 h 1183341"/>
                <a:gd name="connsiteX3" fmla="*/ 0 w 1949824"/>
                <a:gd name="connsiteY3" fmla="*/ 1183341 h 1183341"/>
                <a:gd name="connsiteX4" fmla="*/ 64546 w 1949824"/>
                <a:gd name="connsiteY4" fmla="*/ 115644 h 1183341"/>
                <a:gd name="connsiteX0" fmla="*/ 34066 w 1919344"/>
                <a:gd name="connsiteY0" fmla="*/ 115644 h 1000461"/>
                <a:gd name="connsiteX1" fmla="*/ 1731085 w 1919344"/>
                <a:gd name="connsiteY1" fmla="*/ 0 h 1000461"/>
                <a:gd name="connsiteX2" fmla="*/ 1919344 w 1919344"/>
                <a:gd name="connsiteY2" fmla="*/ 833718 h 1000461"/>
                <a:gd name="connsiteX3" fmla="*/ 0 w 1919344"/>
                <a:gd name="connsiteY3" fmla="*/ 1000461 h 1000461"/>
                <a:gd name="connsiteX4" fmla="*/ 34066 w 1919344"/>
                <a:gd name="connsiteY4" fmla="*/ 115644 h 1000461"/>
                <a:gd name="connsiteX0" fmla="*/ 34066 w 1827904"/>
                <a:gd name="connsiteY0" fmla="*/ 115644 h 1000461"/>
                <a:gd name="connsiteX1" fmla="*/ 1731085 w 1827904"/>
                <a:gd name="connsiteY1" fmla="*/ 0 h 1000461"/>
                <a:gd name="connsiteX2" fmla="*/ 1827904 w 1827904"/>
                <a:gd name="connsiteY2" fmla="*/ 955638 h 1000461"/>
                <a:gd name="connsiteX3" fmla="*/ 0 w 1827904"/>
                <a:gd name="connsiteY3" fmla="*/ 1000461 h 1000461"/>
                <a:gd name="connsiteX4" fmla="*/ 34066 w 1827904"/>
                <a:gd name="connsiteY4" fmla="*/ 115644 h 1000461"/>
                <a:gd name="connsiteX0" fmla="*/ 34066 w 1959685"/>
                <a:gd name="connsiteY0" fmla="*/ 115644 h 1000461"/>
                <a:gd name="connsiteX1" fmla="*/ 1959685 w 1959685"/>
                <a:gd name="connsiteY1" fmla="*/ 0 h 1000461"/>
                <a:gd name="connsiteX2" fmla="*/ 1827904 w 1959685"/>
                <a:gd name="connsiteY2" fmla="*/ 955638 h 1000461"/>
                <a:gd name="connsiteX3" fmla="*/ 0 w 1959685"/>
                <a:gd name="connsiteY3" fmla="*/ 1000461 h 1000461"/>
                <a:gd name="connsiteX4" fmla="*/ 34066 w 1959685"/>
                <a:gd name="connsiteY4" fmla="*/ 115644 h 1000461"/>
                <a:gd name="connsiteX0" fmla="*/ 0 w 1925619"/>
                <a:gd name="connsiteY0" fmla="*/ 115644 h 1183341"/>
                <a:gd name="connsiteX1" fmla="*/ 1925619 w 1925619"/>
                <a:gd name="connsiteY1" fmla="*/ 0 h 1183341"/>
                <a:gd name="connsiteX2" fmla="*/ 1793838 w 1925619"/>
                <a:gd name="connsiteY2" fmla="*/ 955638 h 1183341"/>
                <a:gd name="connsiteX3" fmla="*/ 285974 w 1925619"/>
                <a:gd name="connsiteY3" fmla="*/ 1183341 h 1183341"/>
                <a:gd name="connsiteX4" fmla="*/ 0 w 1925619"/>
                <a:gd name="connsiteY4" fmla="*/ 115644 h 1183341"/>
                <a:gd name="connsiteX0" fmla="*/ 0 w 1925619"/>
                <a:gd name="connsiteY0" fmla="*/ 115644 h 1183341"/>
                <a:gd name="connsiteX1" fmla="*/ 1925619 w 1925619"/>
                <a:gd name="connsiteY1" fmla="*/ 0 h 1183341"/>
                <a:gd name="connsiteX2" fmla="*/ 1397598 w 1925619"/>
                <a:gd name="connsiteY2" fmla="*/ 1153758 h 1183341"/>
                <a:gd name="connsiteX3" fmla="*/ 285974 w 1925619"/>
                <a:gd name="connsiteY3" fmla="*/ 1183341 h 1183341"/>
                <a:gd name="connsiteX4" fmla="*/ 0 w 1925619"/>
                <a:gd name="connsiteY4" fmla="*/ 115644 h 1183341"/>
                <a:gd name="connsiteX0" fmla="*/ 0 w 1590339"/>
                <a:gd name="connsiteY0" fmla="*/ 0 h 1067697"/>
                <a:gd name="connsiteX1" fmla="*/ 1590339 w 1590339"/>
                <a:gd name="connsiteY1" fmla="*/ 82476 h 1067697"/>
                <a:gd name="connsiteX2" fmla="*/ 1397598 w 1590339"/>
                <a:gd name="connsiteY2" fmla="*/ 1038114 h 1067697"/>
                <a:gd name="connsiteX3" fmla="*/ 285974 w 1590339"/>
                <a:gd name="connsiteY3" fmla="*/ 1067697 h 1067697"/>
                <a:gd name="connsiteX4" fmla="*/ 0 w 1590339"/>
                <a:gd name="connsiteY4" fmla="*/ 0 h 1067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0339" h="1067697">
                  <a:moveTo>
                    <a:pt x="0" y="0"/>
                  </a:moveTo>
                  <a:lnTo>
                    <a:pt x="1590339" y="82476"/>
                  </a:lnTo>
                  <a:lnTo>
                    <a:pt x="1397598" y="1038114"/>
                  </a:lnTo>
                  <a:lnTo>
                    <a:pt x="285974" y="1067697"/>
                  </a:lnTo>
                  <a:lnTo>
                    <a:pt x="0" y="0"/>
                  </a:lnTo>
                  <a:close/>
                </a:path>
              </a:pathLst>
            </a:custGeom>
            <a:solidFill>
              <a:schemeClr val="bg1">
                <a:lumMod val="8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文本框 38"/>
            <p:cNvSpPr txBox="1"/>
            <p:nvPr/>
          </p:nvSpPr>
          <p:spPr>
            <a:xfrm>
              <a:off x="910305" y="1340011"/>
              <a:ext cx="1048277" cy="812598"/>
            </a:xfrm>
            <a:prstGeom prst="rect">
              <a:avLst/>
            </a:prstGeom>
            <a:noFill/>
          </p:spPr>
          <p:txBody>
            <a:bodyPr wrap="square" rtlCol="0">
              <a:spAutoFit/>
            </a:bodyPr>
            <a:lstStyle/>
            <a:p>
              <a:r>
                <a:rPr lang="en-US" altLang="zh-CN" sz="3200" b="1" dirty="0" smtClean="0">
                  <a:solidFill>
                    <a:schemeClr val="accent1">
                      <a:lumMod val="50000"/>
                    </a:schemeClr>
                  </a:solidFill>
                  <a:latin typeface="微软雅黑" panose="020B0503020204020204" pitchFamily="34" charset="-122"/>
                  <a:ea typeface="微软雅黑" panose="020B0503020204020204" pitchFamily="34" charset="-122"/>
                </a:rPr>
                <a:t>02</a:t>
              </a:r>
              <a:endParaRPr lang="zh-CN" altLang="en-US" sz="3200" b="1" dirty="0">
                <a:solidFill>
                  <a:schemeClr val="accent1">
                    <a:lumMod val="50000"/>
                  </a:schemeClr>
                </a:solidFill>
                <a:latin typeface="微软雅黑" panose="020B0503020204020204" pitchFamily="34" charset="-122"/>
                <a:ea typeface="微软雅黑" panose="020B0503020204020204" pitchFamily="34" charset="-122"/>
              </a:endParaRPr>
            </a:p>
          </p:txBody>
        </p:sp>
      </p:grpSp>
      <p:sp>
        <p:nvSpPr>
          <p:cNvPr id="34" name="文本框 33"/>
          <p:cNvSpPr txBox="1"/>
          <p:nvPr/>
        </p:nvSpPr>
        <p:spPr>
          <a:xfrm>
            <a:off x="10515600" y="249523"/>
            <a:ext cx="1676400" cy="307777"/>
          </a:xfrm>
          <a:prstGeom prst="rect">
            <a:avLst/>
          </a:prstGeom>
          <a:noFill/>
        </p:spPr>
        <p:txBody>
          <a:bodyPr wrap="square" rtlCol="0">
            <a:spAutoFit/>
          </a:bodyPr>
          <a:lstStyle/>
          <a:p>
            <a:r>
              <a:rPr lang="zh-CN" altLang="en-US" sz="1400" dirty="0" smtClean="0">
                <a:latin typeface="微软雅黑" panose="020B0503020204020204" pitchFamily="34" charset="-122"/>
                <a:ea typeface="微软雅黑" panose="020B0503020204020204" pitchFamily="34" charset="-122"/>
              </a:rPr>
              <a:t>放置医院</a:t>
            </a:r>
            <a:r>
              <a:rPr lang="en-US" altLang="zh-CN" sz="1400" dirty="0" smtClean="0">
                <a:latin typeface="微软雅黑" panose="020B0503020204020204" pitchFamily="34" charset="-122"/>
                <a:ea typeface="微软雅黑" panose="020B0503020204020204" pitchFamily="34" charset="-122"/>
              </a:rPr>
              <a:t>LOGO</a:t>
            </a:r>
            <a:endParaRPr lang="zh-CN" altLang="en-US" sz="1400" dirty="0">
              <a:latin typeface="微软雅黑" panose="020B0503020204020204" pitchFamily="34" charset="-122"/>
              <a:ea typeface="微软雅黑" panose="020B0503020204020204" pitchFamily="34" charset="-122"/>
            </a:endParaRPr>
          </a:p>
        </p:txBody>
      </p:sp>
      <p:sp>
        <p:nvSpPr>
          <p:cNvPr id="35" name="矩形 34"/>
          <p:cNvSpPr/>
          <p:nvPr/>
        </p:nvSpPr>
        <p:spPr>
          <a:xfrm>
            <a:off x="1820283" y="547121"/>
            <a:ext cx="1467068" cy="553998"/>
          </a:xfrm>
          <a:prstGeom prst="rect">
            <a:avLst/>
          </a:prstGeom>
        </p:spPr>
        <p:txBody>
          <a:bodyPr wrap="none">
            <a:spAutoFit/>
          </a:bodyPr>
          <a:lstStyle/>
          <a:p>
            <a:pPr>
              <a:lnSpc>
                <a:spcPct val="150000"/>
              </a:lnSpc>
            </a:pPr>
            <a:r>
              <a:rPr lang="zh-CN" altLang="en-US" sz="2000" b="1" dirty="0" smtClean="0">
                <a:latin typeface="微软雅黑" panose="020B0503020204020204" pitchFamily="34" charset="-122"/>
                <a:ea typeface="微软雅黑" panose="020B0503020204020204" pitchFamily="34" charset="-122"/>
              </a:rPr>
              <a:t>人、财、物</a:t>
            </a:r>
            <a:endParaRPr lang="zh-CN" altLang="en-US" sz="20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96411535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4398004" y="1815620"/>
            <a:ext cx="3254807" cy="2987898"/>
            <a:chOff x="4284537" y="1347104"/>
            <a:chExt cx="3254807" cy="2987898"/>
          </a:xfrm>
        </p:grpSpPr>
        <p:grpSp>
          <p:nvGrpSpPr>
            <p:cNvPr id="14" name="组合 13"/>
            <p:cNvGrpSpPr/>
            <p:nvPr/>
          </p:nvGrpSpPr>
          <p:grpSpPr>
            <a:xfrm>
              <a:off x="4402786" y="1347104"/>
              <a:ext cx="2987898" cy="2987898"/>
              <a:chOff x="4391696" y="1416677"/>
              <a:chExt cx="2987898" cy="2987898"/>
            </a:xfrm>
          </p:grpSpPr>
          <p:grpSp>
            <p:nvGrpSpPr>
              <p:cNvPr id="11" name="组合 10"/>
              <p:cNvGrpSpPr/>
              <p:nvPr/>
            </p:nvGrpSpPr>
            <p:grpSpPr>
              <a:xfrm>
                <a:off x="4391696" y="1416677"/>
                <a:ext cx="2987898" cy="2987898"/>
                <a:chOff x="4391696" y="1416677"/>
                <a:chExt cx="2987898" cy="2987898"/>
              </a:xfrm>
            </p:grpSpPr>
            <p:sp>
              <p:nvSpPr>
                <p:cNvPr id="6" name="椭圆 5"/>
                <p:cNvSpPr/>
                <p:nvPr/>
              </p:nvSpPr>
              <p:spPr>
                <a:xfrm>
                  <a:off x="4391696" y="1416677"/>
                  <a:ext cx="2987898" cy="298789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600">
                    <a:latin typeface="微软雅黑" panose="020B0503020204020204" pitchFamily="34" charset="-122"/>
                    <a:ea typeface="微软雅黑" panose="020B0503020204020204" pitchFamily="34" charset="-122"/>
                  </a:endParaRPr>
                </a:p>
              </p:txBody>
            </p:sp>
            <p:sp>
              <p:nvSpPr>
                <p:cNvPr id="7" name="矩形 6"/>
                <p:cNvSpPr/>
                <p:nvPr/>
              </p:nvSpPr>
              <p:spPr>
                <a:xfrm>
                  <a:off x="5859888" y="1416677"/>
                  <a:ext cx="110606" cy="29878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600">
                    <a:latin typeface="微软雅黑" panose="020B0503020204020204" pitchFamily="34" charset="-122"/>
                    <a:ea typeface="微软雅黑" panose="020B0503020204020204" pitchFamily="34" charset="-122"/>
                  </a:endParaRPr>
                </a:p>
              </p:txBody>
            </p:sp>
            <p:sp>
              <p:nvSpPr>
                <p:cNvPr id="10" name="矩形 9"/>
                <p:cNvSpPr/>
                <p:nvPr/>
              </p:nvSpPr>
              <p:spPr>
                <a:xfrm rot="5400000">
                  <a:off x="5830342" y="1471980"/>
                  <a:ext cx="110606" cy="29878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600">
                    <a:latin typeface="微软雅黑" panose="020B0503020204020204" pitchFamily="34" charset="-122"/>
                    <a:ea typeface="微软雅黑" panose="020B0503020204020204" pitchFamily="34" charset="-122"/>
                  </a:endParaRPr>
                </a:p>
              </p:txBody>
            </p:sp>
          </p:grpSp>
          <p:sp>
            <p:nvSpPr>
              <p:cNvPr id="12" name="椭圆 11"/>
              <p:cNvSpPr/>
              <p:nvPr/>
            </p:nvSpPr>
            <p:spPr>
              <a:xfrm>
                <a:off x="5195252" y="2238960"/>
                <a:ext cx="1434147" cy="143414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600">
                  <a:latin typeface="微软雅黑" panose="020B0503020204020204" pitchFamily="34" charset="-122"/>
                  <a:ea typeface="微软雅黑" panose="020B0503020204020204" pitchFamily="34" charset="-122"/>
                </a:endParaRPr>
              </a:p>
            </p:txBody>
          </p:sp>
        </p:grpSp>
        <p:sp>
          <p:nvSpPr>
            <p:cNvPr id="15" name="左箭头 14"/>
            <p:cNvSpPr/>
            <p:nvPr/>
          </p:nvSpPr>
          <p:spPr>
            <a:xfrm rot="2332792">
              <a:off x="4298907" y="1514040"/>
              <a:ext cx="493385" cy="489674"/>
            </a:xfrm>
            <a:custGeom>
              <a:avLst/>
              <a:gdLst>
                <a:gd name="connsiteX0" fmla="*/ 0 w 477078"/>
                <a:gd name="connsiteY0" fmla="*/ 244837 h 489674"/>
                <a:gd name="connsiteX1" fmla="*/ 238539 w 477078"/>
                <a:gd name="connsiteY1" fmla="*/ 0 h 489674"/>
                <a:gd name="connsiteX2" fmla="*/ 238539 w 477078"/>
                <a:gd name="connsiteY2" fmla="*/ 122419 h 489674"/>
                <a:gd name="connsiteX3" fmla="*/ 477078 w 477078"/>
                <a:gd name="connsiteY3" fmla="*/ 122419 h 489674"/>
                <a:gd name="connsiteX4" fmla="*/ 477078 w 477078"/>
                <a:gd name="connsiteY4" fmla="*/ 367256 h 489674"/>
                <a:gd name="connsiteX5" fmla="*/ 238539 w 477078"/>
                <a:gd name="connsiteY5" fmla="*/ 367256 h 489674"/>
                <a:gd name="connsiteX6" fmla="*/ 238539 w 477078"/>
                <a:gd name="connsiteY6" fmla="*/ 489674 h 489674"/>
                <a:gd name="connsiteX7" fmla="*/ 0 w 477078"/>
                <a:gd name="connsiteY7" fmla="*/ 244837 h 489674"/>
                <a:gd name="connsiteX0" fmla="*/ 0 w 492258"/>
                <a:gd name="connsiteY0" fmla="*/ 244837 h 489674"/>
                <a:gd name="connsiteX1" fmla="*/ 238539 w 492258"/>
                <a:gd name="connsiteY1" fmla="*/ 0 h 489674"/>
                <a:gd name="connsiteX2" fmla="*/ 238539 w 492258"/>
                <a:gd name="connsiteY2" fmla="*/ 122419 h 489674"/>
                <a:gd name="connsiteX3" fmla="*/ 477078 w 492258"/>
                <a:gd name="connsiteY3" fmla="*/ 122419 h 489674"/>
                <a:gd name="connsiteX4" fmla="*/ 492258 w 492258"/>
                <a:gd name="connsiteY4" fmla="*/ 374193 h 489674"/>
                <a:gd name="connsiteX5" fmla="*/ 238539 w 492258"/>
                <a:gd name="connsiteY5" fmla="*/ 367256 h 489674"/>
                <a:gd name="connsiteX6" fmla="*/ 238539 w 492258"/>
                <a:gd name="connsiteY6" fmla="*/ 489674 h 489674"/>
                <a:gd name="connsiteX7" fmla="*/ 0 w 492258"/>
                <a:gd name="connsiteY7" fmla="*/ 244837 h 489674"/>
                <a:gd name="connsiteX0" fmla="*/ 0 w 493385"/>
                <a:gd name="connsiteY0" fmla="*/ 244837 h 489674"/>
                <a:gd name="connsiteX1" fmla="*/ 238539 w 493385"/>
                <a:gd name="connsiteY1" fmla="*/ 0 h 489674"/>
                <a:gd name="connsiteX2" fmla="*/ 238539 w 493385"/>
                <a:gd name="connsiteY2" fmla="*/ 122419 h 489674"/>
                <a:gd name="connsiteX3" fmla="*/ 493385 w 493385"/>
                <a:gd name="connsiteY3" fmla="*/ 118859 h 489674"/>
                <a:gd name="connsiteX4" fmla="*/ 492258 w 493385"/>
                <a:gd name="connsiteY4" fmla="*/ 374193 h 489674"/>
                <a:gd name="connsiteX5" fmla="*/ 238539 w 493385"/>
                <a:gd name="connsiteY5" fmla="*/ 367256 h 489674"/>
                <a:gd name="connsiteX6" fmla="*/ 238539 w 493385"/>
                <a:gd name="connsiteY6" fmla="*/ 489674 h 489674"/>
                <a:gd name="connsiteX7" fmla="*/ 0 w 493385"/>
                <a:gd name="connsiteY7" fmla="*/ 244837 h 489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3385" h="489674">
                  <a:moveTo>
                    <a:pt x="0" y="244837"/>
                  </a:moveTo>
                  <a:lnTo>
                    <a:pt x="238539" y="0"/>
                  </a:lnTo>
                  <a:lnTo>
                    <a:pt x="238539" y="122419"/>
                  </a:lnTo>
                  <a:lnTo>
                    <a:pt x="493385" y="118859"/>
                  </a:lnTo>
                  <a:cubicBezTo>
                    <a:pt x="493009" y="203970"/>
                    <a:pt x="492634" y="289082"/>
                    <a:pt x="492258" y="374193"/>
                  </a:cubicBezTo>
                  <a:lnTo>
                    <a:pt x="238539" y="367256"/>
                  </a:lnTo>
                  <a:lnTo>
                    <a:pt x="238539" y="489674"/>
                  </a:lnTo>
                  <a:lnTo>
                    <a:pt x="0" y="244837"/>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endParaRPr>
            </a:p>
          </p:txBody>
        </p:sp>
        <p:sp>
          <p:nvSpPr>
            <p:cNvPr id="16" name="左箭头 14"/>
            <p:cNvSpPr/>
            <p:nvPr/>
          </p:nvSpPr>
          <p:spPr>
            <a:xfrm rot="19241595">
              <a:off x="4284537" y="3661918"/>
              <a:ext cx="493385" cy="489674"/>
            </a:xfrm>
            <a:custGeom>
              <a:avLst/>
              <a:gdLst>
                <a:gd name="connsiteX0" fmla="*/ 0 w 477078"/>
                <a:gd name="connsiteY0" fmla="*/ 244837 h 489674"/>
                <a:gd name="connsiteX1" fmla="*/ 238539 w 477078"/>
                <a:gd name="connsiteY1" fmla="*/ 0 h 489674"/>
                <a:gd name="connsiteX2" fmla="*/ 238539 w 477078"/>
                <a:gd name="connsiteY2" fmla="*/ 122419 h 489674"/>
                <a:gd name="connsiteX3" fmla="*/ 477078 w 477078"/>
                <a:gd name="connsiteY3" fmla="*/ 122419 h 489674"/>
                <a:gd name="connsiteX4" fmla="*/ 477078 w 477078"/>
                <a:gd name="connsiteY4" fmla="*/ 367256 h 489674"/>
                <a:gd name="connsiteX5" fmla="*/ 238539 w 477078"/>
                <a:gd name="connsiteY5" fmla="*/ 367256 h 489674"/>
                <a:gd name="connsiteX6" fmla="*/ 238539 w 477078"/>
                <a:gd name="connsiteY6" fmla="*/ 489674 h 489674"/>
                <a:gd name="connsiteX7" fmla="*/ 0 w 477078"/>
                <a:gd name="connsiteY7" fmla="*/ 244837 h 489674"/>
                <a:gd name="connsiteX0" fmla="*/ 0 w 492258"/>
                <a:gd name="connsiteY0" fmla="*/ 244837 h 489674"/>
                <a:gd name="connsiteX1" fmla="*/ 238539 w 492258"/>
                <a:gd name="connsiteY1" fmla="*/ 0 h 489674"/>
                <a:gd name="connsiteX2" fmla="*/ 238539 w 492258"/>
                <a:gd name="connsiteY2" fmla="*/ 122419 h 489674"/>
                <a:gd name="connsiteX3" fmla="*/ 477078 w 492258"/>
                <a:gd name="connsiteY3" fmla="*/ 122419 h 489674"/>
                <a:gd name="connsiteX4" fmla="*/ 492258 w 492258"/>
                <a:gd name="connsiteY4" fmla="*/ 374193 h 489674"/>
                <a:gd name="connsiteX5" fmla="*/ 238539 w 492258"/>
                <a:gd name="connsiteY5" fmla="*/ 367256 h 489674"/>
                <a:gd name="connsiteX6" fmla="*/ 238539 w 492258"/>
                <a:gd name="connsiteY6" fmla="*/ 489674 h 489674"/>
                <a:gd name="connsiteX7" fmla="*/ 0 w 492258"/>
                <a:gd name="connsiteY7" fmla="*/ 244837 h 489674"/>
                <a:gd name="connsiteX0" fmla="*/ 0 w 493385"/>
                <a:gd name="connsiteY0" fmla="*/ 244837 h 489674"/>
                <a:gd name="connsiteX1" fmla="*/ 238539 w 493385"/>
                <a:gd name="connsiteY1" fmla="*/ 0 h 489674"/>
                <a:gd name="connsiteX2" fmla="*/ 238539 w 493385"/>
                <a:gd name="connsiteY2" fmla="*/ 122419 h 489674"/>
                <a:gd name="connsiteX3" fmla="*/ 493385 w 493385"/>
                <a:gd name="connsiteY3" fmla="*/ 118859 h 489674"/>
                <a:gd name="connsiteX4" fmla="*/ 492258 w 493385"/>
                <a:gd name="connsiteY4" fmla="*/ 374193 h 489674"/>
                <a:gd name="connsiteX5" fmla="*/ 238539 w 493385"/>
                <a:gd name="connsiteY5" fmla="*/ 367256 h 489674"/>
                <a:gd name="connsiteX6" fmla="*/ 238539 w 493385"/>
                <a:gd name="connsiteY6" fmla="*/ 489674 h 489674"/>
                <a:gd name="connsiteX7" fmla="*/ 0 w 493385"/>
                <a:gd name="connsiteY7" fmla="*/ 244837 h 489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3385" h="489674">
                  <a:moveTo>
                    <a:pt x="0" y="244837"/>
                  </a:moveTo>
                  <a:lnTo>
                    <a:pt x="238539" y="0"/>
                  </a:lnTo>
                  <a:lnTo>
                    <a:pt x="238539" y="122419"/>
                  </a:lnTo>
                  <a:lnTo>
                    <a:pt x="493385" y="118859"/>
                  </a:lnTo>
                  <a:cubicBezTo>
                    <a:pt x="493009" y="203970"/>
                    <a:pt x="492634" y="289082"/>
                    <a:pt x="492258" y="374193"/>
                  </a:cubicBezTo>
                  <a:lnTo>
                    <a:pt x="238539" y="367256"/>
                  </a:lnTo>
                  <a:lnTo>
                    <a:pt x="238539" y="489674"/>
                  </a:lnTo>
                  <a:lnTo>
                    <a:pt x="0" y="244837"/>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endParaRPr>
            </a:p>
          </p:txBody>
        </p:sp>
        <p:sp>
          <p:nvSpPr>
            <p:cNvPr id="17" name="左箭头 14"/>
            <p:cNvSpPr/>
            <p:nvPr/>
          </p:nvSpPr>
          <p:spPr>
            <a:xfrm rot="8750532">
              <a:off x="7045959" y="1603228"/>
              <a:ext cx="493385" cy="489674"/>
            </a:xfrm>
            <a:custGeom>
              <a:avLst/>
              <a:gdLst>
                <a:gd name="connsiteX0" fmla="*/ 0 w 477078"/>
                <a:gd name="connsiteY0" fmla="*/ 244837 h 489674"/>
                <a:gd name="connsiteX1" fmla="*/ 238539 w 477078"/>
                <a:gd name="connsiteY1" fmla="*/ 0 h 489674"/>
                <a:gd name="connsiteX2" fmla="*/ 238539 w 477078"/>
                <a:gd name="connsiteY2" fmla="*/ 122419 h 489674"/>
                <a:gd name="connsiteX3" fmla="*/ 477078 w 477078"/>
                <a:gd name="connsiteY3" fmla="*/ 122419 h 489674"/>
                <a:gd name="connsiteX4" fmla="*/ 477078 w 477078"/>
                <a:gd name="connsiteY4" fmla="*/ 367256 h 489674"/>
                <a:gd name="connsiteX5" fmla="*/ 238539 w 477078"/>
                <a:gd name="connsiteY5" fmla="*/ 367256 h 489674"/>
                <a:gd name="connsiteX6" fmla="*/ 238539 w 477078"/>
                <a:gd name="connsiteY6" fmla="*/ 489674 h 489674"/>
                <a:gd name="connsiteX7" fmla="*/ 0 w 477078"/>
                <a:gd name="connsiteY7" fmla="*/ 244837 h 489674"/>
                <a:gd name="connsiteX0" fmla="*/ 0 w 492258"/>
                <a:gd name="connsiteY0" fmla="*/ 244837 h 489674"/>
                <a:gd name="connsiteX1" fmla="*/ 238539 w 492258"/>
                <a:gd name="connsiteY1" fmla="*/ 0 h 489674"/>
                <a:gd name="connsiteX2" fmla="*/ 238539 w 492258"/>
                <a:gd name="connsiteY2" fmla="*/ 122419 h 489674"/>
                <a:gd name="connsiteX3" fmla="*/ 477078 w 492258"/>
                <a:gd name="connsiteY3" fmla="*/ 122419 h 489674"/>
                <a:gd name="connsiteX4" fmla="*/ 492258 w 492258"/>
                <a:gd name="connsiteY4" fmla="*/ 374193 h 489674"/>
                <a:gd name="connsiteX5" fmla="*/ 238539 w 492258"/>
                <a:gd name="connsiteY5" fmla="*/ 367256 h 489674"/>
                <a:gd name="connsiteX6" fmla="*/ 238539 w 492258"/>
                <a:gd name="connsiteY6" fmla="*/ 489674 h 489674"/>
                <a:gd name="connsiteX7" fmla="*/ 0 w 492258"/>
                <a:gd name="connsiteY7" fmla="*/ 244837 h 489674"/>
                <a:gd name="connsiteX0" fmla="*/ 0 w 493385"/>
                <a:gd name="connsiteY0" fmla="*/ 244837 h 489674"/>
                <a:gd name="connsiteX1" fmla="*/ 238539 w 493385"/>
                <a:gd name="connsiteY1" fmla="*/ 0 h 489674"/>
                <a:gd name="connsiteX2" fmla="*/ 238539 w 493385"/>
                <a:gd name="connsiteY2" fmla="*/ 122419 h 489674"/>
                <a:gd name="connsiteX3" fmla="*/ 493385 w 493385"/>
                <a:gd name="connsiteY3" fmla="*/ 118859 h 489674"/>
                <a:gd name="connsiteX4" fmla="*/ 492258 w 493385"/>
                <a:gd name="connsiteY4" fmla="*/ 374193 h 489674"/>
                <a:gd name="connsiteX5" fmla="*/ 238539 w 493385"/>
                <a:gd name="connsiteY5" fmla="*/ 367256 h 489674"/>
                <a:gd name="connsiteX6" fmla="*/ 238539 w 493385"/>
                <a:gd name="connsiteY6" fmla="*/ 489674 h 489674"/>
                <a:gd name="connsiteX7" fmla="*/ 0 w 493385"/>
                <a:gd name="connsiteY7" fmla="*/ 244837 h 489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3385" h="489674">
                  <a:moveTo>
                    <a:pt x="0" y="244837"/>
                  </a:moveTo>
                  <a:lnTo>
                    <a:pt x="238539" y="0"/>
                  </a:lnTo>
                  <a:lnTo>
                    <a:pt x="238539" y="122419"/>
                  </a:lnTo>
                  <a:lnTo>
                    <a:pt x="493385" y="118859"/>
                  </a:lnTo>
                  <a:cubicBezTo>
                    <a:pt x="493009" y="203970"/>
                    <a:pt x="492634" y="289082"/>
                    <a:pt x="492258" y="374193"/>
                  </a:cubicBezTo>
                  <a:lnTo>
                    <a:pt x="238539" y="367256"/>
                  </a:lnTo>
                  <a:lnTo>
                    <a:pt x="238539" y="489674"/>
                  </a:lnTo>
                  <a:lnTo>
                    <a:pt x="0" y="244837"/>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endParaRPr>
            </a:p>
          </p:txBody>
        </p:sp>
        <p:sp>
          <p:nvSpPr>
            <p:cNvPr id="18" name="左箭头 14"/>
            <p:cNvSpPr/>
            <p:nvPr/>
          </p:nvSpPr>
          <p:spPr>
            <a:xfrm rot="13088630">
              <a:off x="7026159" y="3650546"/>
              <a:ext cx="493385" cy="489674"/>
            </a:xfrm>
            <a:custGeom>
              <a:avLst/>
              <a:gdLst>
                <a:gd name="connsiteX0" fmla="*/ 0 w 477078"/>
                <a:gd name="connsiteY0" fmla="*/ 244837 h 489674"/>
                <a:gd name="connsiteX1" fmla="*/ 238539 w 477078"/>
                <a:gd name="connsiteY1" fmla="*/ 0 h 489674"/>
                <a:gd name="connsiteX2" fmla="*/ 238539 w 477078"/>
                <a:gd name="connsiteY2" fmla="*/ 122419 h 489674"/>
                <a:gd name="connsiteX3" fmla="*/ 477078 w 477078"/>
                <a:gd name="connsiteY3" fmla="*/ 122419 h 489674"/>
                <a:gd name="connsiteX4" fmla="*/ 477078 w 477078"/>
                <a:gd name="connsiteY4" fmla="*/ 367256 h 489674"/>
                <a:gd name="connsiteX5" fmla="*/ 238539 w 477078"/>
                <a:gd name="connsiteY5" fmla="*/ 367256 h 489674"/>
                <a:gd name="connsiteX6" fmla="*/ 238539 w 477078"/>
                <a:gd name="connsiteY6" fmla="*/ 489674 h 489674"/>
                <a:gd name="connsiteX7" fmla="*/ 0 w 477078"/>
                <a:gd name="connsiteY7" fmla="*/ 244837 h 489674"/>
                <a:gd name="connsiteX0" fmla="*/ 0 w 492258"/>
                <a:gd name="connsiteY0" fmla="*/ 244837 h 489674"/>
                <a:gd name="connsiteX1" fmla="*/ 238539 w 492258"/>
                <a:gd name="connsiteY1" fmla="*/ 0 h 489674"/>
                <a:gd name="connsiteX2" fmla="*/ 238539 w 492258"/>
                <a:gd name="connsiteY2" fmla="*/ 122419 h 489674"/>
                <a:gd name="connsiteX3" fmla="*/ 477078 w 492258"/>
                <a:gd name="connsiteY3" fmla="*/ 122419 h 489674"/>
                <a:gd name="connsiteX4" fmla="*/ 492258 w 492258"/>
                <a:gd name="connsiteY4" fmla="*/ 374193 h 489674"/>
                <a:gd name="connsiteX5" fmla="*/ 238539 w 492258"/>
                <a:gd name="connsiteY5" fmla="*/ 367256 h 489674"/>
                <a:gd name="connsiteX6" fmla="*/ 238539 w 492258"/>
                <a:gd name="connsiteY6" fmla="*/ 489674 h 489674"/>
                <a:gd name="connsiteX7" fmla="*/ 0 w 492258"/>
                <a:gd name="connsiteY7" fmla="*/ 244837 h 489674"/>
                <a:gd name="connsiteX0" fmla="*/ 0 w 493385"/>
                <a:gd name="connsiteY0" fmla="*/ 244837 h 489674"/>
                <a:gd name="connsiteX1" fmla="*/ 238539 w 493385"/>
                <a:gd name="connsiteY1" fmla="*/ 0 h 489674"/>
                <a:gd name="connsiteX2" fmla="*/ 238539 w 493385"/>
                <a:gd name="connsiteY2" fmla="*/ 122419 h 489674"/>
                <a:gd name="connsiteX3" fmla="*/ 493385 w 493385"/>
                <a:gd name="connsiteY3" fmla="*/ 118859 h 489674"/>
                <a:gd name="connsiteX4" fmla="*/ 492258 w 493385"/>
                <a:gd name="connsiteY4" fmla="*/ 374193 h 489674"/>
                <a:gd name="connsiteX5" fmla="*/ 238539 w 493385"/>
                <a:gd name="connsiteY5" fmla="*/ 367256 h 489674"/>
                <a:gd name="connsiteX6" fmla="*/ 238539 w 493385"/>
                <a:gd name="connsiteY6" fmla="*/ 489674 h 489674"/>
                <a:gd name="connsiteX7" fmla="*/ 0 w 493385"/>
                <a:gd name="connsiteY7" fmla="*/ 244837 h 489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3385" h="489674">
                  <a:moveTo>
                    <a:pt x="0" y="244837"/>
                  </a:moveTo>
                  <a:lnTo>
                    <a:pt x="238539" y="0"/>
                  </a:lnTo>
                  <a:lnTo>
                    <a:pt x="238539" y="122419"/>
                  </a:lnTo>
                  <a:lnTo>
                    <a:pt x="493385" y="118859"/>
                  </a:lnTo>
                  <a:cubicBezTo>
                    <a:pt x="493009" y="203970"/>
                    <a:pt x="492634" y="289082"/>
                    <a:pt x="492258" y="374193"/>
                  </a:cubicBezTo>
                  <a:lnTo>
                    <a:pt x="238539" y="367256"/>
                  </a:lnTo>
                  <a:lnTo>
                    <a:pt x="238539" y="489674"/>
                  </a:lnTo>
                  <a:lnTo>
                    <a:pt x="0" y="244837"/>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endParaRPr>
            </a:p>
          </p:txBody>
        </p:sp>
      </p:grpSp>
      <p:sp>
        <p:nvSpPr>
          <p:cNvPr id="20" name="文本框 19"/>
          <p:cNvSpPr txBox="1"/>
          <p:nvPr/>
        </p:nvSpPr>
        <p:spPr>
          <a:xfrm>
            <a:off x="4821191" y="2452375"/>
            <a:ext cx="1069707" cy="418191"/>
          </a:xfrm>
          <a:prstGeom prst="rect">
            <a:avLst/>
          </a:prstGeom>
          <a:noFill/>
        </p:spPr>
        <p:txBody>
          <a:bodyPr wrap="square" rtlCol="0">
            <a:spAutoFit/>
          </a:bodyPr>
          <a:lstStyle/>
          <a:p>
            <a:pPr>
              <a:lnSpc>
                <a:spcPct val="150000"/>
              </a:lnSpc>
            </a:pPr>
            <a:r>
              <a:rPr lang="zh-CN" altLang="en-US" sz="1600" b="1" dirty="0">
                <a:solidFill>
                  <a:schemeClr val="bg1"/>
                </a:solidFill>
                <a:latin typeface="微软雅黑" panose="020B0503020204020204" pitchFamily="34" charset="-122"/>
                <a:ea typeface="微软雅黑" panose="020B0503020204020204" pitchFamily="34" charset="-122"/>
              </a:rPr>
              <a:t>妇产科</a:t>
            </a:r>
          </a:p>
        </p:txBody>
      </p:sp>
      <p:sp>
        <p:nvSpPr>
          <p:cNvPr id="21" name="文本框 20"/>
          <p:cNvSpPr txBox="1"/>
          <p:nvPr/>
        </p:nvSpPr>
        <p:spPr>
          <a:xfrm>
            <a:off x="6468046" y="2414677"/>
            <a:ext cx="986417" cy="418191"/>
          </a:xfrm>
          <a:prstGeom prst="rect">
            <a:avLst/>
          </a:prstGeom>
          <a:noFill/>
        </p:spPr>
        <p:txBody>
          <a:bodyPr wrap="square" rtlCol="0">
            <a:spAutoFit/>
          </a:bodyPr>
          <a:lstStyle/>
          <a:p>
            <a:pPr>
              <a:lnSpc>
                <a:spcPct val="150000"/>
              </a:lnSpc>
            </a:pPr>
            <a:r>
              <a:rPr lang="zh-CN" altLang="en-US" sz="1600" b="1" dirty="0">
                <a:solidFill>
                  <a:schemeClr val="bg1"/>
                </a:solidFill>
                <a:latin typeface="微软雅黑" panose="020B0503020204020204" pitchFamily="34" charset="-122"/>
                <a:ea typeface="微软雅黑" panose="020B0503020204020204" pitchFamily="34" charset="-122"/>
              </a:rPr>
              <a:t>肿瘤</a:t>
            </a:r>
            <a:r>
              <a:rPr lang="zh-CN" altLang="en-US" sz="1600" b="1" dirty="0" smtClean="0">
                <a:solidFill>
                  <a:schemeClr val="bg1"/>
                </a:solidFill>
                <a:latin typeface="微软雅黑" panose="020B0503020204020204" pitchFamily="34" charset="-122"/>
                <a:ea typeface="微软雅黑" panose="020B0503020204020204" pitchFamily="34" charset="-122"/>
              </a:rPr>
              <a:t>科</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22" name="文本框 21"/>
          <p:cNvSpPr txBox="1"/>
          <p:nvPr/>
        </p:nvSpPr>
        <p:spPr>
          <a:xfrm>
            <a:off x="6134647" y="3979796"/>
            <a:ext cx="1524782" cy="418191"/>
          </a:xfrm>
          <a:prstGeom prst="rect">
            <a:avLst/>
          </a:prstGeom>
          <a:noFill/>
        </p:spPr>
        <p:txBody>
          <a:bodyPr wrap="square" rtlCol="0">
            <a:spAutoFit/>
          </a:bodyPr>
          <a:lstStyle/>
          <a:p>
            <a:pPr>
              <a:lnSpc>
                <a:spcPct val="150000"/>
              </a:lnSpc>
            </a:pPr>
            <a:r>
              <a:rPr lang="zh-CN" altLang="en-US" sz="1600" b="1" dirty="0">
                <a:solidFill>
                  <a:schemeClr val="bg1"/>
                </a:solidFill>
                <a:latin typeface="微软雅黑" panose="020B0503020204020204" pitchFamily="34" charset="-122"/>
                <a:ea typeface="微软雅黑" panose="020B0503020204020204" pitchFamily="34" charset="-122"/>
              </a:rPr>
              <a:t>心脑血管</a:t>
            </a:r>
            <a:r>
              <a:rPr lang="zh-CN" altLang="en-US" sz="1600" b="1" dirty="0" smtClean="0">
                <a:solidFill>
                  <a:schemeClr val="bg1"/>
                </a:solidFill>
                <a:latin typeface="微软雅黑" panose="020B0503020204020204" pitchFamily="34" charset="-122"/>
                <a:ea typeface="微软雅黑" panose="020B0503020204020204" pitchFamily="34" charset="-122"/>
              </a:rPr>
              <a:t>科</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23" name="文本框 22"/>
          <p:cNvSpPr txBox="1"/>
          <p:nvPr/>
        </p:nvSpPr>
        <p:spPr>
          <a:xfrm>
            <a:off x="4966461" y="3986381"/>
            <a:ext cx="790581" cy="418191"/>
          </a:xfrm>
          <a:prstGeom prst="rect">
            <a:avLst/>
          </a:prstGeom>
          <a:noFill/>
        </p:spPr>
        <p:txBody>
          <a:bodyPr wrap="square" rtlCol="0">
            <a:spAutoFit/>
          </a:bodyPr>
          <a:lstStyle/>
          <a:p>
            <a:pPr>
              <a:lnSpc>
                <a:spcPct val="150000"/>
              </a:lnSpc>
            </a:pPr>
            <a:r>
              <a:rPr lang="zh-CN" altLang="en-US" sz="1600" b="1" dirty="0" smtClean="0">
                <a:solidFill>
                  <a:schemeClr val="bg1"/>
                </a:solidFill>
                <a:latin typeface="微软雅黑" panose="020B0503020204020204" pitchFamily="34" charset="-122"/>
                <a:ea typeface="微软雅黑" panose="020B0503020204020204" pitchFamily="34" charset="-122"/>
              </a:rPr>
              <a:t>骨  科</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25" name="文本框 24"/>
          <p:cNvSpPr txBox="1"/>
          <p:nvPr/>
        </p:nvSpPr>
        <p:spPr>
          <a:xfrm>
            <a:off x="2184949" y="2108781"/>
            <a:ext cx="2106307" cy="830997"/>
          </a:xfrm>
          <a:prstGeom prst="rect">
            <a:avLst/>
          </a:prstGeom>
          <a:noFill/>
        </p:spPr>
        <p:txBody>
          <a:bodyPr wrap="square" rtlCol="0">
            <a:spAutoFit/>
          </a:bodyPr>
          <a:lstStyle/>
          <a:p>
            <a:pPr>
              <a:lnSpc>
                <a:spcPct val="150000"/>
              </a:lnSpc>
            </a:pPr>
            <a:r>
              <a:rPr lang="zh-CN" altLang="en-US" sz="1600" dirty="0" smtClean="0">
                <a:latin typeface="微软雅黑" panose="020B0503020204020204" pitchFamily="34" charset="-122"/>
                <a:ea typeface="微软雅黑" panose="020B0503020204020204" pitchFamily="34" charset="-122"/>
              </a:rPr>
              <a:t>病床使用率达</a:t>
            </a:r>
            <a:r>
              <a:rPr lang="en-US" altLang="zh-CN" sz="1600" dirty="0" smtClean="0">
                <a:latin typeface="微软雅黑" panose="020B0503020204020204" pitchFamily="34" charset="-122"/>
                <a:ea typeface="微软雅黑" panose="020B0503020204020204" pitchFamily="34" charset="-122"/>
              </a:rPr>
              <a:t>82%</a:t>
            </a:r>
            <a:r>
              <a:rPr lang="zh-CN" altLang="en-US" sz="1600" dirty="0" smtClean="0">
                <a:latin typeface="微软雅黑" panose="020B0503020204020204" pitchFamily="34" charset="-122"/>
                <a:ea typeface="微软雅黑" panose="020B0503020204020204" pitchFamily="34" charset="-122"/>
              </a:rPr>
              <a:t>，</a:t>
            </a:r>
            <a:endParaRPr lang="en-US" altLang="zh-CN" sz="1600" dirty="0" smtClean="0">
              <a:latin typeface="微软雅黑" panose="020B0503020204020204" pitchFamily="34" charset="-122"/>
              <a:ea typeface="微软雅黑" panose="020B0503020204020204" pitchFamily="34" charset="-122"/>
            </a:endParaRPr>
          </a:p>
          <a:p>
            <a:pPr>
              <a:lnSpc>
                <a:spcPct val="150000"/>
              </a:lnSpc>
            </a:pPr>
            <a:r>
              <a:rPr lang="zh-CN" altLang="en-US" sz="1600" dirty="0" smtClean="0">
                <a:latin typeface="微软雅黑" panose="020B0503020204020204" pitchFamily="34" charset="-122"/>
                <a:ea typeface="微软雅黑" panose="020B0503020204020204" pitchFamily="34" charset="-122"/>
              </a:rPr>
              <a:t>创收金额</a:t>
            </a:r>
            <a:r>
              <a:rPr lang="en-US" altLang="zh-CN" sz="1600" dirty="0" smtClean="0">
                <a:latin typeface="微软雅黑" panose="020B0503020204020204" pitchFamily="34" charset="-122"/>
                <a:ea typeface="微软雅黑" panose="020B0503020204020204" pitchFamily="34" charset="-122"/>
              </a:rPr>
              <a:t>13370</a:t>
            </a:r>
            <a:r>
              <a:rPr lang="zh-CN" altLang="en-US" sz="1600" dirty="0" smtClean="0">
                <a:latin typeface="微软雅黑" panose="020B0503020204020204" pitchFamily="34" charset="-122"/>
                <a:ea typeface="微软雅黑" panose="020B0503020204020204" pitchFamily="34" charset="-122"/>
              </a:rPr>
              <a:t>元</a:t>
            </a:r>
            <a:endParaRPr lang="zh-CN" altLang="en-US" sz="1600" dirty="0">
              <a:latin typeface="微软雅黑" panose="020B0503020204020204" pitchFamily="34" charset="-122"/>
              <a:ea typeface="微软雅黑" panose="020B0503020204020204" pitchFamily="34" charset="-122"/>
            </a:endParaRPr>
          </a:p>
        </p:txBody>
      </p:sp>
      <p:sp>
        <p:nvSpPr>
          <p:cNvPr id="26" name="文本框 25"/>
          <p:cNvSpPr txBox="1"/>
          <p:nvPr/>
        </p:nvSpPr>
        <p:spPr>
          <a:xfrm>
            <a:off x="7765018" y="2083043"/>
            <a:ext cx="2077817" cy="830997"/>
          </a:xfrm>
          <a:prstGeom prst="rect">
            <a:avLst/>
          </a:prstGeom>
          <a:noFill/>
        </p:spPr>
        <p:txBody>
          <a:bodyPr wrap="square" rtlCol="0">
            <a:spAutoFit/>
          </a:bodyPr>
          <a:lstStyle/>
          <a:p>
            <a:pPr>
              <a:lnSpc>
                <a:spcPct val="150000"/>
              </a:lnSpc>
            </a:pPr>
            <a:r>
              <a:rPr lang="zh-CN" altLang="en-US" sz="1600" dirty="0" smtClean="0">
                <a:latin typeface="微软雅黑" panose="020B0503020204020204" pitchFamily="34" charset="-122"/>
                <a:ea typeface="微软雅黑" panose="020B0503020204020204" pitchFamily="34" charset="-122"/>
              </a:rPr>
              <a:t>病床使用率达</a:t>
            </a:r>
            <a:r>
              <a:rPr lang="en-US" altLang="zh-CN" sz="1600" dirty="0" smtClean="0">
                <a:latin typeface="微软雅黑" panose="020B0503020204020204" pitchFamily="34" charset="-122"/>
                <a:ea typeface="微软雅黑" panose="020B0503020204020204" pitchFamily="34" charset="-122"/>
              </a:rPr>
              <a:t>91%</a:t>
            </a:r>
            <a:r>
              <a:rPr lang="zh-CN" altLang="en-US" sz="1600" dirty="0" smtClean="0">
                <a:latin typeface="微软雅黑" panose="020B0503020204020204" pitchFamily="34" charset="-122"/>
                <a:ea typeface="微软雅黑" panose="020B0503020204020204" pitchFamily="34" charset="-122"/>
              </a:rPr>
              <a:t>，创收金额</a:t>
            </a:r>
            <a:r>
              <a:rPr lang="en-US" altLang="zh-CN" sz="1600" dirty="0" smtClean="0">
                <a:latin typeface="微软雅黑" panose="020B0503020204020204" pitchFamily="34" charset="-122"/>
                <a:ea typeface="微软雅黑" panose="020B0503020204020204" pitchFamily="34" charset="-122"/>
              </a:rPr>
              <a:t>42190</a:t>
            </a:r>
            <a:r>
              <a:rPr lang="zh-CN" altLang="en-US" sz="1600" dirty="0" smtClean="0">
                <a:latin typeface="微软雅黑" panose="020B0503020204020204" pitchFamily="34" charset="-122"/>
                <a:ea typeface="微软雅黑" panose="020B0503020204020204" pitchFamily="34" charset="-122"/>
              </a:rPr>
              <a:t>元</a:t>
            </a:r>
            <a:endParaRPr lang="zh-CN" altLang="en-US" sz="1600" dirty="0">
              <a:latin typeface="微软雅黑" panose="020B0503020204020204" pitchFamily="34" charset="-122"/>
              <a:ea typeface="微软雅黑" panose="020B0503020204020204" pitchFamily="34" charset="-122"/>
            </a:endParaRPr>
          </a:p>
        </p:txBody>
      </p:sp>
      <p:sp>
        <p:nvSpPr>
          <p:cNvPr id="27" name="文本框 26"/>
          <p:cNvSpPr txBox="1"/>
          <p:nvPr/>
        </p:nvSpPr>
        <p:spPr>
          <a:xfrm>
            <a:off x="7822654" y="4004225"/>
            <a:ext cx="2210882" cy="830997"/>
          </a:xfrm>
          <a:prstGeom prst="rect">
            <a:avLst/>
          </a:prstGeom>
          <a:noFill/>
        </p:spPr>
        <p:txBody>
          <a:bodyPr wrap="square" rtlCol="0">
            <a:spAutoFit/>
          </a:bodyPr>
          <a:lstStyle/>
          <a:p>
            <a:pPr>
              <a:lnSpc>
                <a:spcPct val="150000"/>
              </a:lnSpc>
            </a:pPr>
            <a:r>
              <a:rPr lang="zh-CN" altLang="en-US" sz="1600" dirty="0" smtClean="0">
                <a:latin typeface="微软雅黑" panose="020B0503020204020204" pitchFamily="34" charset="-122"/>
                <a:ea typeface="微软雅黑" panose="020B0503020204020204" pitchFamily="34" charset="-122"/>
              </a:rPr>
              <a:t>病床使用率达</a:t>
            </a:r>
            <a:r>
              <a:rPr lang="en-US" altLang="zh-CN" sz="1600" dirty="0" smtClean="0">
                <a:latin typeface="微软雅黑" panose="020B0503020204020204" pitchFamily="34" charset="-122"/>
                <a:ea typeface="微软雅黑" panose="020B0503020204020204" pitchFamily="34" charset="-122"/>
              </a:rPr>
              <a:t>90%</a:t>
            </a:r>
            <a:r>
              <a:rPr lang="zh-CN" altLang="en-US" sz="1600" dirty="0" smtClean="0">
                <a:latin typeface="微软雅黑" panose="020B0503020204020204" pitchFamily="34" charset="-122"/>
                <a:ea typeface="微软雅黑" panose="020B0503020204020204" pitchFamily="34" charset="-122"/>
              </a:rPr>
              <a:t>，创收金额</a:t>
            </a:r>
            <a:r>
              <a:rPr lang="en-US" altLang="zh-CN" sz="1600" dirty="0" smtClean="0">
                <a:latin typeface="微软雅黑" panose="020B0503020204020204" pitchFamily="34" charset="-122"/>
                <a:ea typeface="微软雅黑" panose="020B0503020204020204" pitchFamily="34" charset="-122"/>
              </a:rPr>
              <a:t>31780</a:t>
            </a:r>
            <a:r>
              <a:rPr lang="zh-CN" altLang="en-US" sz="1600" dirty="0" smtClean="0">
                <a:latin typeface="微软雅黑" panose="020B0503020204020204" pitchFamily="34" charset="-122"/>
                <a:ea typeface="微软雅黑" panose="020B0503020204020204" pitchFamily="34" charset="-122"/>
              </a:rPr>
              <a:t>元</a:t>
            </a:r>
            <a:endParaRPr lang="zh-CN" altLang="en-US" sz="1600" dirty="0">
              <a:latin typeface="微软雅黑" panose="020B0503020204020204" pitchFamily="34" charset="-122"/>
              <a:ea typeface="微软雅黑" panose="020B0503020204020204" pitchFamily="34" charset="-122"/>
            </a:endParaRPr>
          </a:p>
        </p:txBody>
      </p:sp>
      <p:sp>
        <p:nvSpPr>
          <p:cNvPr id="28" name="文本框 27"/>
          <p:cNvSpPr txBox="1"/>
          <p:nvPr/>
        </p:nvSpPr>
        <p:spPr>
          <a:xfrm>
            <a:off x="2235203" y="4072050"/>
            <a:ext cx="2138574" cy="830997"/>
          </a:xfrm>
          <a:prstGeom prst="rect">
            <a:avLst/>
          </a:prstGeom>
          <a:noFill/>
        </p:spPr>
        <p:txBody>
          <a:bodyPr wrap="square" rtlCol="0">
            <a:spAutoFit/>
          </a:bodyPr>
          <a:lstStyle/>
          <a:p>
            <a:pPr>
              <a:lnSpc>
                <a:spcPct val="150000"/>
              </a:lnSpc>
            </a:pPr>
            <a:r>
              <a:rPr lang="zh-CN" altLang="en-US" sz="1600" dirty="0" smtClean="0">
                <a:latin typeface="微软雅黑" panose="020B0503020204020204" pitchFamily="34" charset="-122"/>
                <a:ea typeface="微软雅黑" panose="020B0503020204020204" pitchFamily="34" charset="-122"/>
              </a:rPr>
              <a:t>病床使用率达</a:t>
            </a:r>
            <a:r>
              <a:rPr lang="en-US" altLang="zh-CN" sz="1600" dirty="0" smtClean="0">
                <a:latin typeface="微软雅黑" panose="020B0503020204020204" pitchFamily="34" charset="-122"/>
                <a:ea typeface="微软雅黑" panose="020B0503020204020204" pitchFamily="34" charset="-122"/>
              </a:rPr>
              <a:t>87%</a:t>
            </a:r>
            <a:r>
              <a:rPr lang="zh-CN" altLang="en-US" sz="1600" dirty="0" smtClean="0">
                <a:latin typeface="微软雅黑" panose="020B0503020204020204" pitchFamily="34" charset="-122"/>
                <a:ea typeface="微软雅黑" panose="020B0503020204020204" pitchFamily="34" charset="-122"/>
              </a:rPr>
              <a:t>，创收金额</a:t>
            </a:r>
            <a:r>
              <a:rPr lang="en-US" altLang="zh-CN" sz="1600" dirty="0" smtClean="0">
                <a:latin typeface="微软雅黑" panose="020B0503020204020204" pitchFamily="34" charset="-122"/>
                <a:ea typeface="微软雅黑" panose="020B0503020204020204" pitchFamily="34" charset="-122"/>
              </a:rPr>
              <a:t>14423</a:t>
            </a:r>
            <a:r>
              <a:rPr lang="zh-CN" altLang="en-US" sz="1600" dirty="0" smtClean="0">
                <a:latin typeface="微软雅黑" panose="020B0503020204020204" pitchFamily="34" charset="-122"/>
                <a:ea typeface="微软雅黑" panose="020B0503020204020204" pitchFamily="34" charset="-122"/>
              </a:rPr>
              <a:t>元</a:t>
            </a:r>
            <a:endParaRPr lang="zh-CN" altLang="en-US" sz="1600" dirty="0">
              <a:latin typeface="微软雅黑" panose="020B0503020204020204" pitchFamily="34" charset="-122"/>
              <a:ea typeface="微软雅黑" panose="020B0503020204020204" pitchFamily="34" charset="-122"/>
            </a:endParaRPr>
          </a:p>
        </p:txBody>
      </p:sp>
      <p:sp>
        <p:nvSpPr>
          <p:cNvPr id="31" name="矩形 30"/>
          <p:cNvSpPr/>
          <p:nvPr/>
        </p:nvSpPr>
        <p:spPr>
          <a:xfrm>
            <a:off x="1768852" y="1420284"/>
            <a:ext cx="1957587" cy="461665"/>
          </a:xfrm>
          <a:prstGeom prst="rect">
            <a:avLst/>
          </a:prstGeom>
        </p:spPr>
        <p:txBody>
          <a:bodyPr wrap="none">
            <a:spAutoFit/>
          </a:bodyPr>
          <a:lstStyle/>
          <a:p>
            <a:pPr>
              <a:lnSpc>
                <a:spcPct val="150000"/>
              </a:lnSpc>
            </a:pPr>
            <a:r>
              <a:rPr lang="en-US" altLang="zh-CN" sz="1600" b="1" dirty="0" smtClean="0">
                <a:latin typeface="微软雅黑" panose="020B0503020204020204" pitchFamily="34" charset="-122"/>
                <a:ea typeface="微软雅黑" panose="020B0503020204020204" pitchFamily="34" charset="-122"/>
              </a:rPr>
              <a:t>20XX</a:t>
            </a:r>
            <a:r>
              <a:rPr lang="zh-CN" altLang="en-US" sz="1600" b="1" dirty="0" smtClean="0">
                <a:latin typeface="微软雅黑" panose="020B0503020204020204" pitchFamily="34" charset="-122"/>
                <a:ea typeface="微软雅黑" panose="020B0503020204020204" pitchFamily="34" charset="-122"/>
              </a:rPr>
              <a:t>创收前四科室</a:t>
            </a:r>
            <a:endParaRPr lang="en-US" altLang="zh-CN" sz="1600" b="1" dirty="0" smtClean="0">
              <a:latin typeface="微软雅黑" panose="020B0503020204020204" pitchFamily="34" charset="-122"/>
              <a:ea typeface="微软雅黑" panose="020B0503020204020204" pitchFamily="34" charset="-122"/>
            </a:endParaRPr>
          </a:p>
        </p:txBody>
      </p:sp>
      <p:sp>
        <p:nvSpPr>
          <p:cNvPr id="29" name="矩形 28"/>
          <p:cNvSpPr/>
          <p:nvPr/>
        </p:nvSpPr>
        <p:spPr>
          <a:xfrm>
            <a:off x="10033536" y="616370"/>
            <a:ext cx="1459054" cy="458908"/>
          </a:xfrm>
          <a:prstGeom prst="rect">
            <a:avLst/>
          </a:prstGeom>
        </p:spPr>
        <p:txBody>
          <a:bodyPr wrap="none">
            <a:spAutoFit/>
          </a:bodyPr>
          <a:lstStyle/>
          <a:p>
            <a:pPr>
              <a:lnSpc>
                <a:spcPct val="150000"/>
              </a:lnSpc>
            </a:pPr>
            <a:r>
              <a:rPr lang="en-US" altLang="zh-CN" b="1" dirty="0" smtClean="0">
                <a:latin typeface="微软雅黑" panose="020B0503020204020204" pitchFamily="34" charset="-122"/>
                <a:ea typeface="微软雅黑" panose="020B0503020204020204" pitchFamily="34" charset="-122"/>
              </a:rPr>
              <a:t>2.2</a:t>
            </a:r>
            <a:r>
              <a:rPr lang="zh-CN" altLang="en-US" b="1" dirty="0" smtClean="0">
                <a:latin typeface="微软雅黑" panose="020B0503020204020204" pitchFamily="34" charset="-122"/>
                <a:ea typeface="微软雅黑" panose="020B0503020204020204" pitchFamily="34" charset="-122"/>
              </a:rPr>
              <a:t>财务管理</a:t>
            </a:r>
            <a:endParaRPr lang="zh-CN" altLang="en-US" sz="1600" b="1" dirty="0">
              <a:latin typeface="微软雅黑" panose="020B0503020204020204" pitchFamily="34" charset="-122"/>
              <a:ea typeface="微软雅黑" panose="020B0503020204020204" pitchFamily="34" charset="-122"/>
            </a:endParaRPr>
          </a:p>
        </p:txBody>
      </p:sp>
      <p:grpSp>
        <p:nvGrpSpPr>
          <p:cNvPr id="35" name="组合 34"/>
          <p:cNvGrpSpPr/>
          <p:nvPr/>
        </p:nvGrpSpPr>
        <p:grpSpPr>
          <a:xfrm>
            <a:off x="536649" y="249523"/>
            <a:ext cx="1232203" cy="1028988"/>
            <a:chOff x="458097" y="883701"/>
            <a:chExt cx="1712258" cy="1429872"/>
          </a:xfrm>
        </p:grpSpPr>
        <p:sp>
          <p:nvSpPr>
            <p:cNvPr id="36" name="矩形 3"/>
            <p:cNvSpPr/>
            <p:nvPr/>
          </p:nvSpPr>
          <p:spPr>
            <a:xfrm>
              <a:off x="521745" y="883701"/>
              <a:ext cx="1648610" cy="1429872"/>
            </a:xfrm>
            <a:custGeom>
              <a:avLst/>
              <a:gdLst>
                <a:gd name="connsiteX0" fmla="*/ 0 w 1358153"/>
                <a:gd name="connsiteY0" fmla="*/ 0 h 833718"/>
                <a:gd name="connsiteX1" fmla="*/ 1358153 w 1358153"/>
                <a:gd name="connsiteY1" fmla="*/ 0 h 833718"/>
                <a:gd name="connsiteX2" fmla="*/ 1358153 w 1358153"/>
                <a:gd name="connsiteY2" fmla="*/ 833718 h 833718"/>
                <a:gd name="connsiteX3" fmla="*/ 0 w 1358153"/>
                <a:gd name="connsiteY3" fmla="*/ 833718 h 833718"/>
                <a:gd name="connsiteX4" fmla="*/ 0 w 1358153"/>
                <a:gd name="connsiteY4" fmla="*/ 0 h 833718"/>
                <a:gd name="connsiteX0" fmla="*/ 0 w 1371600"/>
                <a:gd name="connsiteY0" fmla="*/ 161365 h 995083"/>
                <a:gd name="connsiteX1" fmla="*/ 1371600 w 1371600"/>
                <a:gd name="connsiteY1" fmla="*/ 0 h 995083"/>
                <a:gd name="connsiteX2" fmla="*/ 1358153 w 1371600"/>
                <a:gd name="connsiteY2" fmla="*/ 995083 h 995083"/>
                <a:gd name="connsiteX3" fmla="*/ 0 w 1371600"/>
                <a:gd name="connsiteY3" fmla="*/ 995083 h 995083"/>
                <a:gd name="connsiteX4" fmla="*/ 0 w 1371600"/>
                <a:gd name="connsiteY4" fmla="*/ 161365 h 995083"/>
                <a:gd name="connsiteX0" fmla="*/ 0 w 1371600"/>
                <a:gd name="connsiteY0" fmla="*/ 161365 h 995083"/>
                <a:gd name="connsiteX1" fmla="*/ 1371600 w 1371600"/>
                <a:gd name="connsiteY1" fmla="*/ 0 h 995083"/>
                <a:gd name="connsiteX2" fmla="*/ 1358153 w 1371600"/>
                <a:gd name="connsiteY2" fmla="*/ 995083 h 995083"/>
                <a:gd name="connsiteX3" fmla="*/ 107576 w 1371600"/>
                <a:gd name="connsiteY3" fmla="*/ 900954 h 995083"/>
                <a:gd name="connsiteX4" fmla="*/ 0 w 1371600"/>
                <a:gd name="connsiteY4" fmla="*/ 161365 h 995083"/>
                <a:gd name="connsiteX0" fmla="*/ 0 w 1465730"/>
                <a:gd name="connsiteY0" fmla="*/ 26894 h 995083"/>
                <a:gd name="connsiteX1" fmla="*/ 1465730 w 1465730"/>
                <a:gd name="connsiteY1" fmla="*/ 0 h 995083"/>
                <a:gd name="connsiteX2" fmla="*/ 1452283 w 1465730"/>
                <a:gd name="connsiteY2" fmla="*/ 995083 h 995083"/>
                <a:gd name="connsiteX3" fmla="*/ 201706 w 1465730"/>
                <a:gd name="connsiteY3" fmla="*/ 900954 h 995083"/>
                <a:gd name="connsiteX4" fmla="*/ 0 w 1465730"/>
                <a:gd name="connsiteY4" fmla="*/ 26894 h 995083"/>
                <a:gd name="connsiteX0" fmla="*/ 0 w 1479177"/>
                <a:gd name="connsiteY0" fmla="*/ 26894 h 1304366"/>
                <a:gd name="connsiteX1" fmla="*/ 1465730 w 1479177"/>
                <a:gd name="connsiteY1" fmla="*/ 0 h 1304366"/>
                <a:gd name="connsiteX2" fmla="*/ 1479177 w 1479177"/>
                <a:gd name="connsiteY2" fmla="*/ 1304366 h 1304366"/>
                <a:gd name="connsiteX3" fmla="*/ 201706 w 1479177"/>
                <a:gd name="connsiteY3" fmla="*/ 900954 h 1304366"/>
                <a:gd name="connsiteX4" fmla="*/ 0 w 1479177"/>
                <a:gd name="connsiteY4" fmla="*/ 26894 h 1304366"/>
                <a:gd name="connsiteX0" fmla="*/ 118334 w 1597511"/>
                <a:gd name="connsiteY0" fmla="*/ 26894 h 1304366"/>
                <a:gd name="connsiteX1" fmla="*/ 1584064 w 1597511"/>
                <a:gd name="connsiteY1" fmla="*/ 0 h 1304366"/>
                <a:gd name="connsiteX2" fmla="*/ 1597511 w 1597511"/>
                <a:gd name="connsiteY2" fmla="*/ 1304366 h 1304366"/>
                <a:gd name="connsiteX3" fmla="*/ 0 w 1597511"/>
                <a:gd name="connsiteY3" fmla="*/ 1038114 h 1304366"/>
                <a:gd name="connsiteX4" fmla="*/ 118334 w 1597511"/>
                <a:gd name="connsiteY4" fmla="*/ 26894 h 1304366"/>
                <a:gd name="connsiteX0" fmla="*/ 118334 w 1673711"/>
                <a:gd name="connsiteY0" fmla="*/ 26894 h 1151966"/>
                <a:gd name="connsiteX1" fmla="*/ 1584064 w 1673711"/>
                <a:gd name="connsiteY1" fmla="*/ 0 h 1151966"/>
                <a:gd name="connsiteX2" fmla="*/ 1673711 w 1673711"/>
                <a:gd name="connsiteY2" fmla="*/ 1151966 h 1151966"/>
                <a:gd name="connsiteX3" fmla="*/ 0 w 1673711"/>
                <a:gd name="connsiteY3" fmla="*/ 1038114 h 1151966"/>
                <a:gd name="connsiteX4" fmla="*/ 118334 w 1673711"/>
                <a:gd name="connsiteY4" fmla="*/ 26894 h 1151966"/>
                <a:gd name="connsiteX0" fmla="*/ 0 w 1723017"/>
                <a:gd name="connsiteY0" fmla="*/ 0 h 1307952"/>
                <a:gd name="connsiteX1" fmla="*/ 1633370 w 1723017"/>
                <a:gd name="connsiteY1" fmla="*/ 155986 h 1307952"/>
                <a:gd name="connsiteX2" fmla="*/ 1723017 w 1723017"/>
                <a:gd name="connsiteY2" fmla="*/ 1307952 h 1307952"/>
                <a:gd name="connsiteX3" fmla="*/ 49306 w 1723017"/>
                <a:gd name="connsiteY3" fmla="*/ 1194100 h 1307952"/>
                <a:gd name="connsiteX4" fmla="*/ 0 w 1723017"/>
                <a:gd name="connsiteY4" fmla="*/ 0 h 1307952"/>
                <a:gd name="connsiteX0" fmla="*/ 0 w 1633370"/>
                <a:gd name="connsiteY0" fmla="*/ 0 h 1429872"/>
                <a:gd name="connsiteX1" fmla="*/ 1633370 w 1633370"/>
                <a:gd name="connsiteY1" fmla="*/ 155986 h 1429872"/>
                <a:gd name="connsiteX2" fmla="*/ 1387737 w 1633370"/>
                <a:gd name="connsiteY2" fmla="*/ 1429872 h 1429872"/>
                <a:gd name="connsiteX3" fmla="*/ 49306 w 1633370"/>
                <a:gd name="connsiteY3" fmla="*/ 1194100 h 1429872"/>
                <a:gd name="connsiteX4" fmla="*/ 0 w 1633370"/>
                <a:gd name="connsiteY4" fmla="*/ 0 h 1429872"/>
                <a:gd name="connsiteX0" fmla="*/ 0 w 1633370"/>
                <a:gd name="connsiteY0" fmla="*/ 0 h 1429872"/>
                <a:gd name="connsiteX1" fmla="*/ 1633370 w 1633370"/>
                <a:gd name="connsiteY1" fmla="*/ 155986 h 1429872"/>
                <a:gd name="connsiteX2" fmla="*/ 1387737 w 1633370"/>
                <a:gd name="connsiteY2" fmla="*/ 1429872 h 1429872"/>
                <a:gd name="connsiteX3" fmla="*/ 186466 w 1633370"/>
                <a:gd name="connsiteY3" fmla="*/ 1392220 h 1429872"/>
                <a:gd name="connsiteX4" fmla="*/ 0 w 1633370"/>
                <a:gd name="connsiteY4" fmla="*/ 0 h 1429872"/>
                <a:gd name="connsiteX0" fmla="*/ 0 w 1648610"/>
                <a:gd name="connsiteY0" fmla="*/ 0 h 1429872"/>
                <a:gd name="connsiteX1" fmla="*/ 1648610 w 1648610"/>
                <a:gd name="connsiteY1" fmla="*/ 293146 h 1429872"/>
                <a:gd name="connsiteX2" fmla="*/ 1387737 w 1648610"/>
                <a:gd name="connsiteY2" fmla="*/ 1429872 h 1429872"/>
                <a:gd name="connsiteX3" fmla="*/ 186466 w 1648610"/>
                <a:gd name="connsiteY3" fmla="*/ 1392220 h 1429872"/>
                <a:gd name="connsiteX4" fmla="*/ 0 w 1648610"/>
                <a:gd name="connsiteY4" fmla="*/ 0 h 1429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8610" h="1429872">
                  <a:moveTo>
                    <a:pt x="0" y="0"/>
                  </a:moveTo>
                  <a:lnTo>
                    <a:pt x="1648610" y="293146"/>
                  </a:lnTo>
                  <a:lnTo>
                    <a:pt x="1387737" y="1429872"/>
                  </a:lnTo>
                  <a:lnTo>
                    <a:pt x="186466" y="1392220"/>
                  </a:lnTo>
                  <a:lnTo>
                    <a:pt x="0" y="0"/>
                  </a:lnTo>
                  <a:close/>
                </a:path>
              </a:pathLst>
            </a:custGeom>
            <a:solidFill>
              <a:schemeClr val="accent1">
                <a:lumMod val="50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4"/>
            <p:cNvSpPr/>
            <p:nvPr/>
          </p:nvSpPr>
          <p:spPr>
            <a:xfrm rot="21062862">
              <a:off x="458097" y="1099060"/>
              <a:ext cx="1590339" cy="1067697"/>
            </a:xfrm>
            <a:custGeom>
              <a:avLst/>
              <a:gdLst>
                <a:gd name="connsiteX0" fmla="*/ 0 w 1761565"/>
                <a:gd name="connsiteY0" fmla="*/ 0 h 1183341"/>
                <a:gd name="connsiteX1" fmla="*/ 1761565 w 1761565"/>
                <a:gd name="connsiteY1" fmla="*/ 0 h 1183341"/>
                <a:gd name="connsiteX2" fmla="*/ 1761565 w 1761565"/>
                <a:gd name="connsiteY2" fmla="*/ 1183341 h 1183341"/>
                <a:gd name="connsiteX3" fmla="*/ 0 w 1761565"/>
                <a:gd name="connsiteY3" fmla="*/ 1183341 h 1183341"/>
                <a:gd name="connsiteX4" fmla="*/ 0 w 1761565"/>
                <a:gd name="connsiteY4" fmla="*/ 0 h 1183341"/>
                <a:gd name="connsiteX0" fmla="*/ 201706 w 1761565"/>
                <a:gd name="connsiteY0" fmla="*/ 0 h 1479177"/>
                <a:gd name="connsiteX1" fmla="*/ 1761565 w 1761565"/>
                <a:gd name="connsiteY1" fmla="*/ 295836 h 1479177"/>
                <a:gd name="connsiteX2" fmla="*/ 1761565 w 1761565"/>
                <a:gd name="connsiteY2" fmla="*/ 1479177 h 1479177"/>
                <a:gd name="connsiteX3" fmla="*/ 0 w 1761565"/>
                <a:gd name="connsiteY3" fmla="*/ 1479177 h 1479177"/>
                <a:gd name="connsiteX4" fmla="*/ 201706 w 1761565"/>
                <a:gd name="connsiteY4" fmla="*/ 0 h 1479177"/>
                <a:gd name="connsiteX0" fmla="*/ 201706 w 1949824"/>
                <a:gd name="connsiteY0" fmla="*/ 0 h 1479177"/>
                <a:gd name="connsiteX1" fmla="*/ 1761565 w 1949824"/>
                <a:gd name="connsiteY1" fmla="*/ 295836 h 1479177"/>
                <a:gd name="connsiteX2" fmla="*/ 1949824 w 1949824"/>
                <a:gd name="connsiteY2" fmla="*/ 1129554 h 1479177"/>
                <a:gd name="connsiteX3" fmla="*/ 0 w 1949824"/>
                <a:gd name="connsiteY3" fmla="*/ 1479177 h 1479177"/>
                <a:gd name="connsiteX4" fmla="*/ 201706 w 1949824"/>
                <a:gd name="connsiteY4" fmla="*/ 0 h 1479177"/>
                <a:gd name="connsiteX0" fmla="*/ 64546 w 1949824"/>
                <a:gd name="connsiteY0" fmla="*/ 115644 h 1183341"/>
                <a:gd name="connsiteX1" fmla="*/ 1761565 w 1949824"/>
                <a:gd name="connsiteY1" fmla="*/ 0 h 1183341"/>
                <a:gd name="connsiteX2" fmla="*/ 1949824 w 1949824"/>
                <a:gd name="connsiteY2" fmla="*/ 833718 h 1183341"/>
                <a:gd name="connsiteX3" fmla="*/ 0 w 1949824"/>
                <a:gd name="connsiteY3" fmla="*/ 1183341 h 1183341"/>
                <a:gd name="connsiteX4" fmla="*/ 64546 w 1949824"/>
                <a:gd name="connsiteY4" fmla="*/ 115644 h 1183341"/>
                <a:gd name="connsiteX0" fmla="*/ 34066 w 1919344"/>
                <a:gd name="connsiteY0" fmla="*/ 115644 h 1000461"/>
                <a:gd name="connsiteX1" fmla="*/ 1731085 w 1919344"/>
                <a:gd name="connsiteY1" fmla="*/ 0 h 1000461"/>
                <a:gd name="connsiteX2" fmla="*/ 1919344 w 1919344"/>
                <a:gd name="connsiteY2" fmla="*/ 833718 h 1000461"/>
                <a:gd name="connsiteX3" fmla="*/ 0 w 1919344"/>
                <a:gd name="connsiteY3" fmla="*/ 1000461 h 1000461"/>
                <a:gd name="connsiteX4" fmla="*/ 34066 w 1919344"/>
                <a:gd name="connsiteY4" fmla="*/ 115644 h 1000461"/>
                <a:gd name="connsiteX0" fmla="*/ 34066 w 1827904"/>
                <a:gd name="connsiteY0" fmla="*/ 115644 h 1000461"/>
                <a:gd name="connsiteX1" fmla="*/ 1731085 w 1827904"/>
                <a:gd name="connsiteY1" fmla="*/ 0 h 1000461"/>
                <a:gd name="connsiteX2" fmla="*/ 1827904 w 1827904"/>
                <a:gd name="connsiteY2" fmla="*/ 955638 h 1000461"/>
                <a:gd name="connsiteX3" fmla="*/ 0 w 1827904"/>
                <a:gd name="connsiteY3" fmla="*/ 1000461 h 1000461"/>
                <a:gd name="connsiteX4" fmla="*/ 34066 w 1827904"/>
                <a:gd name="connsiteY4" fmla="*/ 115644 h 1000461"/>
                <a:gd name="connsiteX0" fmla="*/ 34066 w 1959685"/>
                <a:gd name="connsiteY0" fmla="*/ 115644 h 1000461"/>
                <a:gd name="connsiteX1" fmla="*/ 1959685 w 1959685"/>
                <a:gd name="connsiteY1" fmla="*/ 0 h 1000461"/>
                <a:gd name="connsiteX2" fmla="*/ 1827904 w 1959685"/>
                <a:gd name="connsiteY2" fmla="*/ 955638 h 1000461"/>
                <a:gd name="connsiteX3" fmla="*/ 0 w 1959685"/>
                <a:gd name="connsiteY3" fmla="*/ 1000461 h 1000461"/>
                <a:gd name="connsiteX4" fmla="*/ 34066 w 1959685"/>
                <a:gd name="connsiteY4" fmla="*/ 115644 h 1000461"/>
                <a:gd name="connsiteX0" fmla="*/ 0 w 1925619"/>
                <a:gd name="connsiteY0" fmla="*/ 115644 h 1183341"/>
                <a:gd name="connsiteX1" fmla="*/ 1925619 w 1925619"/>
                <a:gd name="connsiteY1" fmla="*/ 0 h 1183341"/>
                <a:gd name="connsiteX2" fmla="*/ 1793838 w 1925619"/>
                <a:gd name="connsiteY2" fmla="*/ 955638 h 1183341"/>
                <a:gd name="connsiteX3" fmla="*/ 285974 w 1925619"/>
                <a:gd name="connsiteY3" fmla="*/ 1183341 h 1183341"/>
                <a:gd name="connsiteX4" fmla="*/ 0 w 1925619"/>
                <a:gd name="connsiteY4" fmla="*/ 115644 h 1183341"/>
                <a:gd name="connsiteX0" fmla="*/ 0 w 1925619"/>
                <a:gd name="connsiteY0" fmla="*/ 115644 h 1183341"/>
                <a:gd name="connsiteX1" fmla="*/ 1925619 w 1925619"/>
                <a:gd name="connsiteY1" fmla="*/ 0 h 1183341"/>
                <a:gd name="connsiteX2" fmla="*/ 1397598 w 1925619"/>
                <a:gd name="connsiteY2" fmla="*/ 1153758 h 1183341"/>
                <a:gd name="connsiteX3" fmla="*/ 285974 w 1925619"/>
                <a:gd name="connsiteY3" fmla="*/ 1183341 h 1183341"/>
                <a:gd name="connsiteX4" fmla="*/ 0 w 1925619"/>
                <a:gd name="connsiteY4" fmla="*/ 115644 h 1183341"/>
                <a:gd name="connsiteX0" fmla="*/ 0 w 1590339"/>
                <a:gd name="connsiteY0" fmla="*/ 0 h 1067697"/>
                <a:gd name="connsiteX1" fmla="*/ 1590339 w 1590339"/>
                <a:gd name="connsiteY1" fmla="*/ 82476 h 1067697"/>
                <a:gd name="connsiteX2" fmla="*/ 1397598 w 1590339"/>
                <a:gd name="connsiteY2" fmla="*/ 1038114 h 1067697"/>
                <a:gd name="connsiteX3" fmla="*/ 285974 w 1590339"/>
                <a:gd name="connsiteY3" fmla="*/ 1067697 h 1067697"/>
                <a:gd name="connsiteX4" fmla="*/ 0 w 1590339"/>
                <a:gd name="connsiteY4" fmla="*/ 0 h 1067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0339" h="1067697">
                  <a:moveTo>
                    <a:pt x="0" y="0"/>
                  </a:moveTo>
                  <a:lnTo>
                    <a:pt x="1590339" y="82476"/>
                  </a:lnTo>
                  <a:lnTo>
                    <a:pt x="1397598" y="1038114"/>
                  </a:lnTo>
                  <a:lnTo>
                    <a:pt x="285974" y="1067697"/>
                  </a:lnTo>
                  <a:lnTo>
                    <a:pt x="0" y="0"/>
                  </a:lnTo>
                  <a:close/>
                </a:path>
              </a:pathLst>
            </a:custGeom>
            <a:solidFill>
              <a:schemeClr val="bg1">
                <a:lumMod val="8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文本框 37"/>
            <p:cNvSpPr txBox="1"/>
            <p:nvPr/>
          </p:nvSpPr>
          <p:spPr>
            <a:xfrm>
              <a:off x="910305" y="1340011"/>
              <a:ext cx="1048277" cy="812598"/>
            </a:xfrm>
            <a:prstGeom prst="rect">
              <a:avLst/>
            </a:prstGeom>
            <a:noFill/>
          </p:spPr>
          <p:txBody>
            <a:bodyPr wrap="square" rtlCol="0">
              <a:spAutoFit/>
            </a:bodyPr>
            <a:lstStyle/>
            <a:p>
              <a:r>
                <a:rPr lang="en-US" altLang="zh-CN" sz="3200" b="1" dirty="0" smtClean="0">
                  <a:solidFill>
                    <a:schemeClr val="accent1">
                      <a:lumMod val="50000"/>
                    </a:schemeClr>
                  </a:solidFill>
                  <a:latin typeface="微软雅黑" panose="020B0503020204020204" pitchFamily="34" charset="-122"/>
                  <a:ea typeface="微软雅黑" panose="020B0503020204020204" pitchFamily="34" charset="-122"/>
                </a:rPr>
                <a:t>02</a:t>
              </a:r>
              <a:endParaRPr lang="zh-CN" altLang="en-US" sz="3200" b="1" dirty="0">
                <a:solidFill>
                  <a:schemeClr val="accent1">
                    <a:lumMod val="50000"/>
                  </a:schemeClr>
                </a:solidFill>
                <a:latin typeface="微软雅黑" panose="020B0503020204020204" pitchFamily="34" charset="-122"/>
                <a:ea typeface="微软雅黑" panose="020B0503020204020204" pitchFamily="34" charset="-122"/>
              </a:endParaRPr>
            </a:p>
          </p:txBody>
        </p:sp>
      </p:grpSp>
      <p:sp>
        <p:nvSpPr>
          <p:cNvPr id="30" name="文本框 29"/>
          <p:cNvSpPr txBox="1"/>
          <p:nvPr/>
        </p:nvSpPr>
        <p:spPr>
          <a:xfrm>
            <a:off x="10515600" y="249523"/>
            <a:ext cx="1676400" cy="307777"/>
          </a:xfrm>
          <a:prstGeom prst="rect">
            <a:avLst/>
          </a:prstGeom>
          <a:noFill/>
        </p:spPr>
        <p:txBody>
          <a:bodyPr wrap="square" rtlCol="0">
            <a:spAutoFit/>
          </a:bodyPr>
          <a:lstStyle/>
          <a:p>
            <a:r>
              <a:rPr lang="zh-CN" altLang="en-US" sz="1400" dirty="0" smtClean="0">
                <a:latin typeface="微软雅黑" panose="020B0503020204020204" pitchFamily="34" charset="-122"/>
                <a:ea typeface="微软雅黑" panose="020B0503020204020204" pitchFamily="34" charset="-122"/>
              </a:rPr>
              <a:t>放置医院</a:t>
            </a:r>
            <a:r>
              <a:rPr lang="en-US" altLang="zh-CN" sz="1400" dirty="0" smtClean="0">
                <a:latin typeface="微软雅黑" panose="020B0503020204020204" pitchFamily="34" charset="-122"/>
                <a:ea typeface="微软雅黑" panose="020B0503020204020204" pitchFamily="34" charset="-122"/>
              </a:rPr>
              <a:t>LOGO</a:t>
            </a:r>
            <a:endParaRPr lang="zh-CN" altLang="en-US" sz="1400" dirty="0">
              <a:latin typeface="微软雅黑" panose="020B0503020204020204" pitchFamily="34" charset="-122"/>
              <a:ea typeface="微软雅黑" panose="020B0503020204020204" pitchFamily="34" charset="-122"/>
            </a:endParaRPr>
          </a:p>
        </p:txBody>
      </p:sp>
      <p:sp>
        <p:nvSpPr>
          <p:cNvPr id="33" name="矩形 32"/>
          <p:cNvSpPr/>
          <p:nvPr/>
        </p:nvSpPr>
        <p:spPr>
          <a:xfrm>
            <a:off x="1820283" y="547121"/>
            <a:ext cx="1467068" cy="553998"/>
          </a:xfrm>
          <a:prstGeom prst="rect">
            <a:avLst/>
          </a:prstGeom>
        </p:spPr>
        <p:txBody>
          <a:bodyPr wrap="none">
            <a:spAutoFit/>
          </a:bodyPr>
          <a:lstStyle/>
          <a:p>
            <a:pPr>
              <a:lnSpc>
                <a:spcPct val="150000"/>
              </a:lnSpc>
            </a:pPr>
            <a:r>
              <a:rPr lang="zh-CN" altLang="en-US" sz="2000" b="1" dirty="0" smtClean="0">
                <a:latin typeface="微软雅黑" panose="020B0503020204020204" pitchFamily="34" charset="-122"/>
                <a:ea typeface="微软雅黑" panose="020B0503020204020204" pitchFamily="34" charset="-122"/>
              </a:rPr>
              <a:t>人、财、物</a:t>
            </a:r>
            <a:endParaRPr lang="zh-CN" altLang="en-US" sz="20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46122525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14"/>
          <p:cNvSpPr>
            <a:spLocks noChangeShapeType="1"/>
          </p:cNvSpPr>
          <p:nvPr/>
        </p:nvSpPr>
        <p:spPr bwMode="auto">
          <a:xfrm flipH="1">
            <a:off x="4120449" y="4953193"/>
            <a:ext cx="5503024" cy="7820"/>
          </a:xfrm>
          <a:prstGeom prst="line">
            <a:avLst/>
          </a:prstGeom>
          <a:noFill/>
          <a:ln w="9525">
            <a:solidFill>
              <a:srgbClr val="808080"/>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solidFill>
                <a:prstClr val="black"/>
              </a:solidFill>
              <a:latin typeface="Impact" pitchFamily="34" charset="0"/>
              <a:ea typeface="微软雅黑" pitchFamily="34" charset="-122"/>
            </a:endParaRPr>
          </a:p>
        </p:txBody>
      </p:sp>
      <p:sp>
        <p:nvSpPr>
          <p:cNvPr id="5" name="Line 16"/>
          <p:cNvSpPr>
            <a:spLocks noChangeShapeType="1"/>
          </p:cNvSpPr>
          <p:nvPr/>
        </p:nvSpPr>
        <p:spPr bwMode="auto">
          <a:xfrm flipH="1">
            <a:off x="4344007" y="5708908"/>
            <a:ext cx="5272088" cy="0"/>
          </a:xfrm>
          <a:prstGeom prst="line">
            <a:avLst/>
          </a:prstGeom>
          <a:noFill/>
          <a:ln w="9525">
            <a:solidFill>
              <a:srgbClr val="808080"/>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solidFill>
                <a:prstClr val="black"/>
              </a:solidFill>
              <a:latin typeface="Impact" pitchFamily="34" charset="0"/>
              <a:ea typeface="微软雅黑" pitchFamily="34" charset="-122"/>
            </a:endParaRPr>
          </a:p>
        </p:txBody>
      </p:sp>
      <p:sp>
        <p:nvSpPr>
          <p:cNvPr id="6" name="Line 18"/>
          <p:cNvSpPr>
            <a:spLocks noChangeShapeType="1"/>
          </p:cNvSpPr>
          <p:nvPr/>
        </p:nvSpPr>
        <p:spPr bwMode="auto">
          <a:xfrm flipH="1">
            <a:off x="3755569" y="4186799"/>
            <a:ext cx="5846762" cy="0"/>
          </a:xfrm>
          <a:prstGeom prst="line">
            <a:avLst/>
          </a:prstGeom>
          <a:noFill/>
          <a:ln w="9525">
            <a:solidFill>
              <a:srgbClr val="808080"/>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solidFill>
                <a:prstClr val="black"/>
              </a:solidFill>
              <a:latin typeface="Impact" pitchFamily="34" charset="0"/>
              <a:ea typeface="微软雅黑" pitchFamily="34" charset="-122"/>
            </a:endParaRPr>
          </a:p>
        </p:txBody>
      </p:sp>
      <p:grpSp>
        <p:nvGrpSpPr>
          <p:cNvPr id="7" name="组合 6"/>
          <p:cNvGrpSpPr/>
          <p:nvPr/>
        </p:nvGrpSpPr>
        <p:grpSpPr>
          <a:xfrm>
            <a:off x="4459181" y="3778816"/>
            <a:ext cx="368612" cy="317150"/>
            <a:chOff x="10329863" y="2357438"/>
            <a:chExt cx="977900" cy="841376"/>
          </a:xfrm>
          <a:solidFill>
            <a:srgbClr val="FFCC66"/>
          </a:solidFill>
        </p:grpSpPr>
        <p:sp>
          <p:nvSpPr>
            <p:cNvPr id="8" name="Freeform 19"/>
            <p:cNvSpPr>
              <a:spLocks/>
            </p:cNvSpPr>
            <p:nvPr/>
          </p:nvSpPr>
          <p:spPr bwMode="auto">
            <a:xfrm>
              <a:off x="10917238" y="2357438"/>
              <a:ext cx="390525" cy="612775"/>
            </a:xfrm>
            <a:custGeom>
              <a:avLst/>
              <a:gdLst>
                <a:gd name="T0" fmla="*/ 36 w 492"/>
                <a:gd name="T1" fmla="*/ 266 h 770"/>
                <a:gd name="T2" fmla="*/ 30 w 492"/>
                <a:gd name="T3" fmla="*/ 301 h 770"/>
                <a:gd name="T4" fmla="*/ 33 w 492"/>
                <a:gd name="T5" fmla="*/ 336 h 770"/>
                <a:gd name="T6" fmla="*/ 44 w 492"/>
                <a:gd name="T7" fmla="*/ 368 h 770"/>
                <a:gd name="T8" fmla="*/ 65 w 492"/>
                <a:gd name="T9" fmla="*/ 396 h 770"/>
                <a:gd name="T10" fmla="*/ 93 w 492"/>
                <a:gd name="T11" fmla="*/ 418 h 770"/>
                <a:gd name="T12" fmla="*/ 107 w 492"/>
                <a:gd name="T13" fmla="*/ 430 h 770"/>
                <a:gd name="T14" fmla="*/ 113 w 492"/>
                <a:gd name="T15" fmla="*/ 445 h 770"/>
                <a:gd name="T16" fmla="*/ 96 w 492"/>
                <a:gd name="T17" fmla="*/ 464 h 770"/>
                <a:gd name="T18" fmla="*/ 71 w 492"/>
                <a:gd name="T19" fmla="*/ 490 h 770"/>
                <a:gd name="T20" fmla="*/ 51 w 492"/>
                <a:gd name="T21" fmla="*/ 534 h 770"/>
                <a:gd name="T22" fmla="*/ 48 w 492"/>
                <a:gd name="T23" fmla="*/ 580 h 770"/>
                <a:gd name="T24" fmla="*/ 62 w 492"/>
                <a:gd name="T25" fmla="*/ 628 h 770"/>
                <a:gd name="T26" fmla="*/ 90 w 492"/>
                <a:gd name="T27" fmla="*/ 672 h 770"/>
                <a:gd name="T28" fmla="*/ 128 w 492"/>
                <a:gd name="T29" fmla="*/ 711 h 770"/>
                <a:gd name="T30" fmla="*/ 174 w 492"/>
                <a:gd name="T31" fmla="*/ 742 h 770"/>
                <a:gd name="T32" fmla="*/ 226 w 492"/>
                <a:gd name="T33" fmla="*/ 763 h 770"/>
                <a:gd name="T34" fmla="*/ 280 w 492"/>
                <a:gd name="T35" fmla="*/ 770 h 770"/>
                <a:gd name="T36" fmla="*/ 333 w 492"/>
                <a:gd name="T37" fmla="*/ 760 h 770"/>
                <a:gd name="T38" fmla="*/ 385 w 492"/>
                <a:gd name="T39" fmla="*/ 731 h 770"/>
                <a:gd name="T40" fmla="*/ 418 w 492"/>
                <a:gd name="T41" fmla="*/ 700 h 770"/>
                <a:gd name="T42" fmla="*/ 456 w 492"/>
                <a:gd name="T43" fmla="*/ 647 h 770"/>
                <a:gd name="T44" fmla="*/ 480 w 492"/>
                <a:gd name="T45" fmla="*/ 590 h 770"/>
                <a:gd name="T46" fmla="*/ 491 w 492"/>
                <a:gd name="T47" fmla="*/ 530 h 770"/>
                <a:gd name="T48" fmla="*/ 492 w 492"/>
                <a:gd name="T49" fmla="*/ 466 h 770"/>
                <a:gd name="T50" fmla="*/ 481 w 492"/>
                <a:gd name="T51" fmla="*/ 382 h 770"/>
                <a:gd name="T52" fmla="*/ 445 w 492"/>
                <a:gd name="T53" fmla="*/ 261 h 770"/>
                <a:gd name="T54" fmla="*/ 396 w 492"/>
                <a:gd name="T55" fmla="*/ 160 h 770"/>
                <a:gd name="T56" fmla="*/ 364 w 492"/>
                <a:gd name="T57" fmla="*/ 107 h 770"/>
                <a:gd name="T58" fmla="*/ 309 w 492"/>
                <a:gd name="T59" fmla="*/ 51 h 770"/>
                <a:gd name="T60" fmla="*/ 255 w 492"/>
                <a:gd name="T61" fmla="*/ 16 h 770"/>
                <a:gd name="T62" fmla="*/ 199 w 492"/>
                <a:gd name="T63" fmla="*/ 1 h 770"/>
                <a:gd name="T64" fmla="*/ 146 w 492"/>
                <a:gd name="T65" fmla="*/ 2 h 770"/>
                <a:gd name="T66" fmla="*/ 99 w 492"/>
                <a:gd name="T67" fmla="*/ 16 h 770"/>
                <a:gd name="T68" fmla="*/ 57 w 492"/>
                <a:gd name="T69" fmla="*/ 40 h 770"/>
                <a:gd name="T70" fmla="*/ 26 w 492"/>
                <a:gd name="T71" fmla="*/ 71 h 770"/>
                <a:gd name="T72" fmla="*/ 7 w 492"/>
                <a:gd name="T73" fmla="*/ 106 h 770"/>
                <a:gd name="T74" fmla="*/ 0 w 492"/>
                <a:gd name="T75" fmla="*/ 139 h 770"/>
                <a:gd name="T76" fmla="*/ 11 w 492"/>
                <a:gd name="T77" fmla="*/ 171 h 770"/>
                <a:gd name="T78" fmla="*/ 26 w 492"/>
                <a:gd name="T79" fmla="*/ 188 h 770"/>
                <a:gd name="T80" fmla="*/ 40 w 492"/>
                <a:gd name="T81" fmla="*/ 215 h 770"/>
                <a:gd name="T82" fmla="*/ 41 w 492"/>
                <a:gd name="T83" fmla="*/ 244 h 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92" h="770">
                  <a:moveTo>
                    <a:pt x="39" y="255"/>
                  </a:moveTo>
                  <a:lnTo>
                    <a:pt x="39" y="255"/>
                  </a:lnTo>
                  <a:lnTo>
                    <a:pt x="36" y="266"/>
                  </a:lnTo>
                  <a:lnTo>
                    <a:pt x="33" y="279"/>
                  </a:lnTo>
                  <a:lnTo>
                    <a:pt x="30" y="290"/>
                  </a:lnTo>
                  <a:lnTo>
                    <a:pt x="30" y="301"/>
                  </a:lnTo>
                  <a:lnTo>
                    <a:pt x="30" y="314"/>
                  </a:lnTo>
                  <a:lnTo>
                    <a:pt x="32" y="325"/>
                  </a:lnTo>
                  <a:lnTo>
                    <a:pt x="33" y="336"/>
                  </a:lnTo>
                  <a:lnTo>
                    <a:pt x="36" y="347"/>
                  </a:lnTo>
                  <a:lnTo>
                    <a:pt x="40" y="357"/>
                  </a:lnTo>
                  <a:lnTo>
                    <a:pt x="44" y="368"/>
                  </a:lnTo>
                  <a:lnTo>
                    <a:pt x="51" y="378"/>
                  </a:lnTo>
                  <a:lnTo>
                    <a:pt x="57" y="386"/>
                  </a:lnTo>
                  <a:lnTo>
                    <a:pt x="65" y="396"/>
                  </a:lnTo>
                  <a:lnTo>
                    <a:pt x="74" y="403"/>
                  </a:lnTo>
                  <a:lnTo>
                    <a:pt x="82" y="411"/>
                  </a:lnTo>
                  <a:lnTo>
                    <a:pt x="93" y="418"/>
                  </a:lnTo>
                  <a:lnTo>
                    <a:pt x="93" y="418"/>
                  </a:lnTo>
                  <a:lnTo>
                    <a:pt x="101" y="424"/>
                  </a:lnTo>
                  <a:lnTo>
                    <a:pt x="107" y="430"/>
                  </a:lnTo>
                  <a:lnTo>
                    <a:pt x="111" y="435"/>
                  </a:lnTo>
                  <a:lnTo>
                    <a:pt x="113" y="439"/>
                  </a:lnTo>
                  <a:lnTo>
                    <a:pt x="113" y="445"/>
                  </a:lnTo>
                  <a:lnTo>
                    <a:pt x="110" y="452"/>
                  </a:lnTo>
                  <a:lnTo>
                    <a:pt x="104" y="457"/>
                  </a:lnTo>
                  <a:lnTo>
                    <a:pt x="96" y="464"/>
                  </a:lnTo>
                  <a:lnTo>
                    <a:pt x="96" y="464"/>
                  </a:lnTo>
                  <a:lnTo>
                    <a:pt x="82" y="477"/>
                  </a:lnTo>
                  <a:lnTo>
                    <a:pt x="71" y="490"/>
                  </a:lnTo>
                  <a:lnTo>
                    <a:pt x="62" y="503"/>
                  </a:lnTo>
                  <a:lnTo>
                    <a:pt x="55" y="519"/>
                  </a:lnTo>
                  <a:lnTo>
                    <a:pt x="51" y="534"/>
                  </a:lnTo>
                  <a:lnTo>
                    <a:pt x="48" y="550"/>
                  </a:lnTo>
                  <a:lnTo>
                    <a:pt x="47" y="565"/>
                  </a:lnTo>
                  <a:lnTo>
                    <a:pt x="48" y="580"/>
                  </a:lnTo>
                  <a:lnTo>
                    <a:pt x="51" y="596"/>
                  </a:lnTo>
                  <a:lnTo>
                    <a:pt x="57" y="612"/>
                  </a:lnTo>
                  <a:lnTo>
                    <a:pt x="62" y="628"/>
                  </a:lnTo>
                  <a:lnTo>
                    <a:pt x="71" y="643"/>
                  </a:lnTo>
                  <a:lnTo>
                    <a:pt x="79" y="657"/>
                  </a:lnTo>
                  <a:lnTo>
                    <a:pt x="90" y="672"/>
                  </a:lnTo>
                  <a:lnTo>
                    <a:pt x="101" y="686"/>
                  </a:lnTo>
                  <a:lnTo>
                    <a:pt x="114" y="699"/>
                  </a:lnTo>
                  <a:lnTo>
                    <a:pt x="128" y="711"/>
                  </a:lnTo>
                  <a:lnTo>
                    <a:pt x="142" y="723"/>
                  </a:lnTo>
                  <a:lnTo>
                    <a:pt x="157" y="734"/>
                  </a:lnTo>
                  <a:lnTo>
                    <a:pt x="174" y="742"/>
                  </a:lnTo>
                  <a:lnTo>
                    <a:pt x="191" y="751"/>
                  </a:lnTo>
                  <a:lnTo>
                    <a:pt x="208" y="758"/>
                  </a:lnTo>
                  <a:lnTo>
                    <a:pt x="226" y="763"/>
                  </a:lnTo>
                  <a:lnTo>
                    <a:pt x="244" y="767"/>
                  </a:lnTo>
                  <a:lnTo>
                    <a:pt x="262" y="769"/>
                  </a:lnTo>
                  <a:lnTo>
                    <a:pt x="280" y="770"/>
                  </a:lnTo>
                  <a:lnTo>
                    <a:pt x="298" y="769"/>
                  </a:lnTo>
                  <a:lnTo>
                    <a:pt x="316" y="766"/>
                  </a:lnTo>
                  <a:lnTo>
                    <a:pt x="333" y="760"/>
                  </a:lnTo>
                  <a:lnTo>
                    <a:pt x="351" y="753"/>
                  </a:lnTo>
                  <a:lnTo>
                    <a:pt x="368" y="744"/>
                  </a:lnTo>
                  <a:lnTo>
                    <a:pt x="385" y="731"/>
                  </a:lnTo>
                  <a:lnTo>
                    <a:pt x="385" y="731"/>
                  </a:lnTo>
                  <a:lnTo>
                    <a:pt x="403" y="716"/>
                  </a:lnTo>
                  <a:lnTo>
                    <a:pt x="418" y="700"/>
                  </a:lnTo>
                  <a:lnTo>
                    <a:pt x="432" y="684"/>
                  </a:lnTo>
                  <a:lnTo>
                    <a:pt x="445" y="665"/>
                  </a:lnTo>
                  <a:lnTo>
                    <a:pt x="456" y="647"/>
                  </a:lnTo>
                  <a:lnTo>
                    <a:pt x="464" y="629"/>
                  </a:lnTo>
                  <a:lnTo>
                    <a:pt x="473" y="610"/>
                  </a:lnTo>
                  <a:lnTo>
                    <a:pt x="480" y="590"/>
                  </a:lnTo>
                  <a:lnTo>
                    <a:pt x="484" y="570"/>
                  </a:lnTo>
                  <a:lnTo>
                    <a:pt x="488" y="550"/>
                  </a:lnTo>
                  <a:lnTo>
                    <a:pt x="491" y="530"/>
                  </a:lnTo>
                  <a:lnTo>
                    <a:pt x="492" y="509"/>
                  </a:lnTo>
                  <a:lnTo>
                    <a:pt x="492" y="488"/>
                  </a:lnTo>
                  <a:lnTo>
                    <a:pt x="492" y="466"/>
                  </a:lnTo>
                  <a:lnTo>
                    <a:pt x="491" y="445"/>
                  </a:lnTo>
                  <a:lnTo>
                    <a:pt x="488" y="424"/>
                  </a:lnTo>
                  <a:lnTo>
                    <a:pt x="481" y="382"/>
                  </a:lnTo>
                  <a:lnTo>
                    <a:pt x="471" y="340"/>
                  </a:lnTo>
                  <a:lnTo>
                    <a:pt x="459" y="300"/>
                  </a:lnTo>
                  <a:lnTo>
                    <a:pt x="445" y="261"/>
                  </a:lnTo>
                  <a:lnTo>
                    <a:pt x="429" y="224"/>
                  </a:lnTo>
                  <a:lnTo>
                    <a:pt x="413" y="191"/>
                  </a:lnTo>
                  <a:lnTo>
                    <a:pt x="396" y="160"/>
                  </a:lnTo>
                  <a:lnTo>
                    <a:pt x="381" y="132"/>
                  </a:lnTo>
                  <a:lnTo>
                    <a:pt x="381" y="132"/>
                  </a:lnTo>
                  <a:lnTo>
                    <a:pt x="364" y="107"/>
                  </a:lnTo>
                  <a:lnTo>
                    <a:pt x="346" y="86"/>
                  </a:lnTo>
                  <a:lnTo>
                    <a:pt x="328" y="67"/>
                  </a:lnTo>
                  <a:lnTo>
                    <a:pt x="309" y="51"/>
                  </a:lnTo>
                  <a:lnTo>
                    <a:pt x="291" y="37"/>
                  </a:lnTo>
                  <a:lnTo>
                    <a:pt x="273" y="25"/>
                  </a:lnTo>
                  <a:lnTo>
                    <a:pt x="255" y="16"/>
                  </a:lnTo>
                  <a:lnTo>
                    <a:pt x="235" y="9"/>
                  </a:lnTo>
                  <a:lnTo>
                    <a:pt x="217" y="4"/>
                  </a:lnTo>
                  <a:lnTo>
                    <a:pt x="199" y="1"/>
                  </a:lnTo>
                  <a:lnTo>
                    <a:pt x="181" y="0"/>
                  </a:lnTo>
                  <a:lnTo>
                    <a:pt x="163" y="0"/>
                  </a:lnTo>
                  <a:lnTo>
                    <a:pt x="146" y="2"/>
                  </a:lnTo>
                  <a:lnTo>
                    <a:pt x="129" y="5"/>
                  </a:lnTo>
                  <a:lnTo>
                    <a:pt x="114" y="11"/>
                  </a:lnTo>
                  <a:lnTo>
                    <a:pt x="99" y="16"/>
                  </a:lnTo>
                  <a:lnTo>
                    <a:pt x="83" y="23"/>
                  </a:lnTo>
                  <a:lnTo>
                    <a:pt x="69" y="32"/>
                  </a:lnTo>
                  <a:lnTo>
                    <a:pt x="57" y="40"/>
                  </a:lnTo>
                  <a:lnTo>
                    <a:pt x="46" y="50"/>
                  </a:lnTo>
                  <a:lnTo>
                    <a:pt x="35" y="60"/>
                  </a:lnTo>
                  <a:lnTo>
                    <a:pt x="26" y="71"/>
                  </a:lnTo>
                  <a:lnTo>
                    <a:pt x="18" y="82"/>
                  </a:lnTo>
                  <a:lnTo>
                    <a:pt x="11" y="93"/>
                  </a:lnTo>
                  <a:lnTo>
                    <a:pt x="7" y="106"/>
                  </a:lnTo>
                  <a:lnTo>
                    <a:pt x="2" y="117"/>
                  </a:lnTo>
                  <a:lnTo>
                    <a:pt x="1" y="128"/>
                  </a:lnTo>
                  <a:lnTo>
                    <a:pt x="0" y="139"/>
                  </a:lnTo>
                  <a:lnTo>
                    <a:pt x="2" y="150"/>
                  </a:lnTo>
                  <a:lnTo>
                    <a:pt x="5" y="162"/>
                  </a:lnTo>
                  <a:lnTo>
                    <a:pt x="11" y="171"/>
                  </a:lnTo>
                  <a:lnTo>
                    <a:pt x="18" y="180"/>
                  </a:lnTo>
                  <a:lnTo>
                    <a:pt x="18" y="180"/>
                  </a:lnTo>
                  <a:lnTo>
                    <a:pt x="26" y="188"/>
                  </a:lnTo>
                  <a:lnTo>
                    <a:pt x="32" y="196"/>
                  </a:lnTo>
                  <a:lnTo>
                    <a:pt x="37" y="206"/>
                  </a:lnTo>
                  <a:lnTo>
                    <a:pt x="40" y="215"/>
                  </a:lnTo>
                  <a:lnTo>
                    <a:pt x="43" y="224"/>
                  </a:lnTo>
                  <a:lnTo>
                    <a:pt x="43" y="234"/>
                  </a:lnTo>
                  <a:lnTo>
                    <a:pt x="41" y="244"/>
                  </a:lnTo>
                  <a:lnTo>
                    <a:pt x="39" y="255"/>
                  </a:lnTo>
                  <a:lnTo>
                    <a:pt x="39" y="2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9" name="Freeform 20"/>
            <p:cNvSpPr>
              <a:spLocks/>
            </p:cNvSpPr>
            <p:nvPr/>
          </p:nvSpPr>
          <p:spPr bwMode="auto">
            <a:xfrm>
              <a:off x="10844213" y="2508251"/>
              <a:ext cx="165100" cy="690563"/>
            </a:xfrm>
            <a:custGeom>
              <a:avLst/>
              <a:gdLst>
                <a:gd name="T0" fmla="*/ 0 w 208"/>
                <a:gd name="T1" fmla="*/ 267 h 871"/>
                <a:gd name="T2" fmla="*/ 0 w 208"/>
                <a:gd name="T3" fmla="*/ 262 h 871"/>
                <a:gd name="T4" fmla="*/ 0 w 208"/>
                <a:gd name="T5" fmla="*/ 262 h 871"/>
                <a:gd name="T6" fmla="*/ 3 w 208"/>
                <a:gd name="T7" fmla="*/ 225 h 871"/>
                <a:gd name="T8" fmla="*/ 7 w 208"/>
                <a:gd name="T9" fmla="*/ 188 h 871"/>
                <a:gd name="T10" fmla="*/ 18 w 208"/>
                <a:gd name="T11" fmla="*/ 148 h 871"/>
                <a:gd name="T12" fmla="*/ 36 w 208"/>
                <a:gd name="T13" fmla="*/ 106 h 871"/>
                <a:gd name="T14" fmla="*/ 64 w 208"/>
                <a:gd name="T15" fmla="*/ 64 h 871"/>
                <a:gd name="T16" fmla="*/ 93 w 208"/>
                <a:gd name="T17" fmla="*/ 38 h 871"/>
                <a:gd name="T18" fmla="*/ 116 w 208"/>
                <a:gd name="T19" fmla="*/ 21 h 871"/>
                <a:gd name="T20" fmla="*/ 142 w 208"/>
                <a:gd name="T21" fmla="*/ 7 h 871"/>
                <a:gd name="T22" fmla="*/ 156 w 208"/>
                <a:gd name="T23" fmla="*/ 1 h 871"/>
                <a:gd name="T24" fmla="*/ 165 w 208"/>
                <a:gd name="T25" fmla="*/ 0 h 871"/>
                <a:gd name="T26" fmla="*/ 180 w 208"/>
                <a:gd name="T27" fmla="*/ 1 h 871"/>
                <a:gd name="T28" fmla="*/ 192 w 208"/>
                <a:gd name="T29" fmla="*/ 7 h 871"/>
                <a:gd name="T30" fmla="*/ 202 w 208"/>
                <a:gd name="T31" fmla="*/ 20 h 871"/>
                <a:gd name="T32" fmla="*/ 205 w 208"/>
                <a:gd name="T33" fmla="*/ 27 h 871"/>
                <a:gd name="T34" fmla="*/ 208 w 208"/>
                <a:gd name="T35" fmla="*/ 34 h 871"/>
                <a:gd name="T36" fmla="*/ 206 w 208"/>
                <a:gd name="T37" fmla="*/ 49 h 871"/>
                <a:gd name="T38" fmla="*/ 199 w 208"/>
                <a:gd name="T39" fmla="*/ 61 h 871"/>
                <a:gd name="T40" fmla="*/ 188 w 208"/>
                <a:gd name="T41" fmla="*/ 71 h 871"/>
                <a:gd name="T42" fmla="*/ 181 w 208"/>
                <a:gd name="T43" fmla="*/ 75 h 871"/>
                <a:gd name="T44" fmla="*/ 165 w 208"/>
                <a:gd name="T45" fmla="*/ 81 h 871"/>
                <a:gd name="T46" fmla="*/ 138 w 208"/>
                <a:gd name="T47" fmla="*/ 99 h 871"/>
                <a:gd name="T48" fmla="*/ 117 w 208"/>
                <a:gd name="T49" fmla="*/ 123 h 871"/>
                <a:gd name="T50" fmla="*/ 102 w 208"/>
                <a:gd name="T51" fmla="*/ 151 h 871"/>
                <a:gd name="T52" fmla="*/ 91 w 208"/>
                <a:gd name="T53" fmla="*/ 180 h 871"/>
                <a:gd name="T54" fmla="*/ 81 w 208"/>
                <a:gd name="T55" fmla="*/ 222 h 871"/>
                <a:gd name="T56" fmla="*/ 77 w 208"/>
                <a:gd name="T57" fmla="*/ 258 h 871"/>
                <a:gd name="T58" fmla="*/ 77 w 208"/>
                <a:gd name="T59" fmla="*/ 260 h 871"/>
                <a:gd name="T60" fmla="*/ 77 w 208"/>
                <a:gd name="T61" fmla="*/ 833 h 871"/>
                <a:gd name="T62" fmla="*/ 77 w 208"/>
                <a:gd name="T63" fmla="*/ 833 h 871"/>
                <a:gd name="T64" fmla="*/ 74 w 208"/>
                <a:gd name="T65" fmla="*/ 847 h 871"/>
                <a:gd name="T66" fmla="*/ 66 w 208"/>
                <a:gd name="T67" fmla="*/ 860 h 871"/>
                <a:gd name="T68" fmla="*/ 53 w 208"/>
                <a:gd name="T69" fmla="*/ 868 h 871"/>
                <a:gd name="T70" fmla="*/ 38 w 208"/>
                <a:gd name="T71" fmla="*/ 871 h 871"/>
                <a:gd name="T72" fmla="*/ 38 w 208"/>
                <a:gd name="T73" fmla="*/ 871 h 871"/>
                <a:gd name="T74" fmla="*/ 24 w 208"/>
                <a:gd name="T75" fmla="*/ 868 h 871"/>
                <a:gd name="T76" fmla="*/ 11 w 208"/>
                <a:gd name="T77" fmla="*/ 860 h 871"/>
                <a:gd name="T78" fmla="*/ 3 w 208"/>
                <a:gd name="T79" fmla="*/ 847 h 871"/>
                <a:gd name="T80" fmla="*/ 0 w 208"/>
                <a:gd name="T81" fmla="*/ 833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8" h="871">
                  <a:moveTo>
                    <a:pt x="0" y="833"/>
                  </a:moveTo>
                  <a:lnTo>
                    <a:pt x="0" y="267"/>
                  </a:lnTo>
                  <a:lnTo>
                    <a:pt x="0" y="267"/>
                  </a:lnTo>
                  <a:lnTo>
                    <a:pt x="0" y="262"/>
                  </a:lnTo>
                  <a:lnTo>
                    <a:pt x="0" y="262"/>
                  </a:lnTo>
                  <a:lnTo>
                    <a:pt x="0" y="262"/>
                  </a:lnTo>
                  <a:lnTo>
                    <a:pt x="0" y="250"/>
                  </a:lnTo>
                  <a:lnTo>
                    <a:pt x="3" y="225"/>
                  </a:lnTo>
                  <a:lnTo>
                    <a:pt x="4" y="208"/>
                  </a:lnTo>
                  <a:lnTo>
                    <a:pt x="7" y="188"/>
                  </a:lnTo>
                  <a:lnTo>
                    <a:pt x="13" y="169"/>
                  </a:lnTo>
                  <a:lnTo>
                    <a:pt x="18" y="148"/>
                  </a:lnTo>
                  <a:lnTo>
                    <a:pt x="26" y="127"/>
                  </a:lnTo>
                  <a:lnTo>
                    <a:pt x="36" y="106"/>
                  </a:lnTo>
                  <a:lnTo>
                    <a:pt x="49" y="85"/>
                  </a:lnTo>
                  <a:lnTo>
                    <a:pt x="64" y="64"/>
                  </a:lnTo>
                  <a:lnTo>
                    <a:pt x="82" y="46"/>
                  </a:lnTo>
                  <a:lnTo>
                    <a:pt x="93" y="38"/>
                  </a:lnTo>
                  <a:lnTo>
                    <a:pt x="103" y="29"/>
                  </a:lnTo>
                  <a:lnTo>
                    <a:pt x="116" y="21"/>
                  </a:lnTo>
                  <a:lnTo>
                    <a:pt x="128" y="14"/>
                  </a:lnTo>
                  <a:lnTo>
                    <a:pt x="142" y="7"/>
                  </a:lnTo>
                  <a:lnTo>
                    <a:pt x="156" y="1"/>
                  </a:lnTo>
                  <a:lnTo>
                    <a:pt x="156" y="1"/>
                  </a:lnTo>
                  <a:lnTo>
                    <a:pt x="156" y="1"/>
                  </a:lnTo>
                  <a:lnTo>
                    <a:pt x="165" y="0"/>
                  </a:lnTo>
                  <a:lnTo>
                    <a:pt x="172" y="0"/>
                  </a:lnTo>
                  <a:lnTo>
                    <a:pt x="180" y="1"/>
                  </a:lnTo>
                  <a:lnTo>
                    <a:pt x="187" y="4"/>
                  </a:lnTo>
                  <a:lnTo>
                    <a:pt x="192" y="7"/>
                  </a:lnTo>
                  <a:lnTo>
                    <a:pt x="198" y="13"/>
                  </a:lnTo>
                  <a:lnTo>
                    <a:pt x="202" y="20"/>
                  </a:lnTo>
                  <a:lnTo>
                    <a:pt x="205" y="27"/>
                  </a:lnTo>
                  <a:lnTo>
                    <a:pt x="205" y="27"/>
                  </a:lnTo>
                  <a:lnTo>
                    <a:pt x="205" y="27"/>
                  </a:lnTo>
                  <a:lnTo>
                    <a:pt x="208" y="34"/>
                  </a:lnTo>
                  <a:lnTo>
                    <a:pt x="208" y="42"/>
                  </a:lnTo>
                  <a:lnTo>
                    <a:pt x="206" y="49"/>
                  </a:lnTo>
                  <a:lnTo>
                    <a:pt x="204" y="56"/>
                  </a:lnTo>
                  <a:lnTo>
                    <a:pt x="199" y="61"/>
                  </a:lnTo>
                  <a:lnTo>
                    <a:pt x="194" y="67"/>
                  </a:lnTo>
                  <a:lnTo>
                    <a:pt x="188" y="71"/>
                  </a:lnTo>
                  <a:lnTo>
                    <a:pt x="181" y="75"/>
                  </a:lnTo>
                  <a:lnTo>
                    <a:pt x="181" y="75"/>
                  </a:lnTo>
                  <a:lnTo>
                    <a:pt x="181" y="75"/>
                  </a:lnTo>
                  <a:lnTo>
                    <a:pt x="165" y="81"/>
                  </a:lnTo>
                  <a:lnTo>
                    <a:pt x="151" y="88"/>
                  </a:lnTo>
                  <a:lnTo>
                    <a:pt x="138" y="99"/>
                  </a:lnTo>
                  <a:lnTo>
                    <a:pt x="127" y="110"/>
                  </a:lnTo>
                  <a:lnTo>
                    <a:pt x="117" y="123"/>
                  </a:lnTo>
                  <a:lnTo>
                    <a:pt x="109" y="137"/>
                  </a:lnTo>
                  <a:lnTo>
                    <a:pt x="102" y="151"/>
                  </a:lnTo>
                  <a:lnTo>
                    <a:pt x="95" y="166"/>
                  </a:lnTo>
                  <a:lnTo>
                    <a:pt x="91" y="180"/>
                  </a:lnTo>
                  <a:lnTo>
                    <a:pt x="86" y="195"/>
                  </a:lnTo>
                  <a:lnTo>
                    <a:pt x="81" y="222"/>
                  </a:lnTo>
                  <a:lnTo>
                    <a:pt x="78" y="244"/>
                  </a:lnTo>
                  <a:lnTo>
                    <a:pt x="77" y="258"/>
                  </a:lnTo>
                  <a:lnTo>
                    <a:pt x="77" y="258"/>
                  </a:lnTo>
                  <a:lnTo>
                    <a:pt x="77" y="260"/>
                  </a:lnTo>
                  <a:lnTo>
                    <a:pt x="77" y="262"/>
                  </a:lnTo>
                  <a:lnTo>
                    <a:pt x="77" y="833"/>
                  </a:lnTo>
                  <a:lnTo>
                    <a:pt x="77" y="833"/>
                  </a:lnTo>
                  <a:lnTo>
                    <a:pt x="77" y="833"/>
                  </a:lnTo>
                  <a:lnTo>
                    <a:pt x="77" y="840"/>
                  </a:lnTo>
                  <a:lnTo>
                    <a:pt x="74" y="847"/>
                  </a:lnTo>
                  <a:lnTo>
                    <a:pt x="70" y="854"/>
                  </a:lnTo>
                  <a:lnTo>
                    <a:pt x="66" y="860"/>
                  </a:lnTo>
                  <a:lnTo>
                    <a:pt x="60" y="864"/>
                  </a:lnTo>
                  <a:lnTo>
                    <a:pt x="53" y="868"/>
                  </a:lnTo>
                  <a:lnTo>
                    <a:pt x="46" y="871"/>
                  </a:lnTo>
                  <a:lnTo>
                    <a:pt x="38" y="871"/>
                  </a:lnTo>
                  <a:lnTo>
                    <a:pt x="38" y="871"/>
                  </a:lnTo>
                  <a:lnTo>
                    <a:pt x="38" y="871"/>
                  </a:lnTo>
                  <a:lnTo>
                    <a:pt x="31" y="871"/>
                  </a:lnTo>
                  <a:lnTo>
                    <a:pt x="24" y="868"/>
                  </a:lnTo>
                  <a:lnTo>
                    <a:pt x="17" y="864"/>
                  </a:lnTo>
                  <a:lnTo>
                    <a:pt x="11" y="860"/>
                  </a:lnTo>
                  <a:lnTo>
                    <a:pt x="6" y="854"/>
                  </a:lnTo>
                  <a:lnTo>
                    <a:pt x="3" y="847"/>
                  </a:lnTo>
                  <a:lnTo>
                    <a:pt x="0" y="840"/>
                  </a:lnTo>
                  <a:lnTo>
                    <a:pt x="0" y="833"/>
                  </a:lnTo>
                  <a:lnTo>
                    <a:pt x="0" y="8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10" name="Freeform 21"/>
            <p:cNvSpPr>
              <a:spLocks/>
            </p:cNvSpPr>
            <p:nvPr/>
          </p:nvSpPr>
          <p:spPr bwMode="auto">
            <a:xfrm>
              <a:off x="10329863" y="2357438"/>
              <a:ext cx="390525" cy="612775"/>
            </a:xfrm>
            <a:custGeom>
              <a:avLst/>
              <a:gdLst>
                <a:gd name="T0" fmla="*/ 458 w 493"/>
                <a:gd name="T1" fmla="*/ 266 h 770"/>
                <a:gd name="T2" fmla="*/ 463 w 493"/>
                <a:gd name="T3" fmla="*/ 301 h 770"/>
                <a:gd name="T4" fmla="*/ 461 w 493"/>
                <a:gd name="T5" fmla="*/ 336 h 770"/>
                <a:gd name="T6" fmla="*/ 448 w 493"/>
                <a:gd name="T7" fmla="*/ 368 h 770"/>
                <a:gd name="T8" fmla="*/ 429 w 493"/>
                <a:gd name="T9" fmla="*/ 396 h 770"/>
                <a:gd name="T10" fmla="*/ 401 w 493"/>
                <a:gd name="T11" fmla="*/ 418 h 770"/>
                <a:gd name="T12" fmla="*/ 385 w 493"/>
                <a:gd name="T13" fmla="*/ 430 h 770"/>
                <a:gd name="T14" fmla="*/ 381 w 493"/>
                <a:gd name="T15" fmla="*/ 445 h 770"/>
                <a:gd name="T16" fmla="*/ 396 w 493"/>
                <a:gd name="T17" fmla="*/ 464 h 770"/>
                <a:gd name="T18" fmla="*/ 422 w 493"/>
                <a:gd name="T19" fmla="*/ 490 h 770"/>
                <a:gd name="T20" fmla="*/ 442 w 493"/>
                <a:gd name="T21" fmla="*/ 534 h 770"/>
                <a:gd name="T22" fmla="*/ 445 w 493"/>
                <a:gd name="T23" fmla="*/ 580 h 770"/>
                <a:gd name="T24" fmla="*/ 431 w 493"/>
                <a:gd name="T25" fmla="*/ 628 h 770"/>
                <a:gd name="T26" fmla="*/ 403 w 493"/>
                <a:gd name="T27" fmla="*/ 672 h 770"/>
                <a:gd name="T28" fmla="*/ 366 w 493"/>
                <a:gd name="T29" fmla="*/ 711 h 770"/>
                <a:gd name="T30" fmla="*/ 320 w 493"/>
                <a:gd name="T31" fmla="*/ 742 h 770"/>
                <a:gd name="T32" fmla="*/ 268 w 493"/>
                <a:gd name="T33" fmla="*/ 763 h 770"/>
                <a:gd name="T34" fmla="*/ 214 w 493"/>
                <a:gd name="T35" fmla="*/ 770 h 770"/>
                <a:gd name="T36" fmla="*/ 159 w 493"/>
                <a:gd name="T37" fmla="*/ 760 h 770"/>
                <a:gd name="T38" fmla="*/ 108 w 493"/>
                <a:gd name="T39" fmla="*/ 731 h 770"/>
                <a:gd name="T40" fmla="*/ 76 w 493"/>
                <a:gd name="T41" fmla="*/ 700 h 770"/>
                <a:gd name="T42" fmla="*/ 38 w 493"/>
                <a:gd name="T43" fmla="*/ 647 h 770"/>
                <a:gd name="T44" fmla="*/ 14 w 493"/>
                <a:gd name="T45" fmla="*/ 590 h 770"/>
                <a:gd name="T46" fmla="*/ 3 w 493"/>
                <a:gd name="T47" fmla="*/ 530 h 770"/>
                <a:gd name="T48" fmla="*/ 2 w 493"/>
                <a:gd name="T49" fmla="*/ 466 h 770"/>
                <a:gd name="T50" fmla="*/ 13 w 493"/>
                <a:gd name="T51" fmla="*/ 382 h 770"/>
                <a:gd name="T52" fmla="*/ 49 w 493"/>
                <a:gd name="T53" fmla="*/ 261 h 770"/>
                <a:gd name="T54" fmla="*/ 96 w 493"/>
                <a:gd name="T55" fmla="*/ 160 h 770"/>
                <a:gd name="T56" fmla="*/ 130 w 493"/>
                <a:gd name="T57" fmla="*/ 107 h 770"/>
                <a:gd name="T58" fmla="*/ 183 w 493"/>
                <a:gd name="T59" fmla="*/ 51 h 770"/>
                <a:gd name="T60" fmla="*/ 239 w 493"/>
                <a:gd name="T61" fmla="*/ 16 h 770"/>
                <a:gd name="T62" fmla="*/ 295 w 493"/>
                <a:gd name="T63" fmla="*/ 1 h 770"/>
                <a:gd name="T64" fmla="*/ 348 w 493"/>
                <a:gd name="T65" fmla="*/ 2 h 770"/>
                <a:gd name="T66" fmla="*/ 395 w 493"/>
                <a:gd name="T67" fmla="*/ 16 h 770"/>
                <a:gd name="T68" fmla="*/ 436 w 493"/>
                <a:gd name="T69" fmla="*/ 40 h 770"/>
                <a:gd name="T70" fmla="*/ 468 w 493"/>
                <a:gd name="T71" fmla="*/ 71 h 770"/>
                <a:gd name="T72" fmla="*/ 487 w 493"/>
                <a:gd name="T73" fmla="*/ 106 h 770"/>
                <a:gd name="T74" fmla="*/ 493 w 493"/>
                <a:gd name="T75" fmla="*/ 139 h 770"/>
                <a:gd name="T76" fmla="*/ 483 w 493"/>
                <a:gd name="T77" fmla="*/ 171 h 770"/>
                <a:gd name="T78" fmla="*/ 468 w 493"/>
                <a:gd name="T79" fmla="*/ 188 h 770"/>
                <a:gd name="T80" fmla="*/ 452 w 493"/>
                <a:gd name="T81" fmla="*/ 215 h 770"/>
                <a:gd name="T82" fmla="*/ 451 w 493"/>
                <a:gd name="T83" fmla="*/ 244 h 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93" h="770">
                  <a:moveTo>
                    <a:pt x="455" y="255"/>
                  </a:moveTo>
                  <a:lnTo>
                    <a:pt x="455" y="255"/>
                  </a:lnTo>
                  <a:lnTo>
                    <a:pt x="458" y="266"/>
                  </a:lnTo>
                  <a:lnTo>
                    <a:pt x="461" y="279"/>
                  </a:lnTo>
                  <a:lnTo>
                    <a:pt x="462" y="290"/>
                  </a:lnTo>
                  <a:lnTo>
                    <a:pt x="463" y="301"/>
                  </a:lnTo>
                  <a:lnTo>
                    <a:pt x="463" y="314"/>
                  </a:lnTo>
                  <a:lnTo>
                    <a:pt x="462" y="325"/>
                  </a:lnTo>
                  <a:lnTo>
                    <a:pt x="461" y="336"/>
                  </a:lnTo>
                  <a:lnTo>
                    <a:pt x="458" y="347"/>
                  </a:lnTo>
                  <a:lnTo>
                    <a:pt x="454" y="357"/>
                  </a:lnTo>
                  <a:lnTo>
                    <a:pt x="448" y="368"/>
                  </a:lnTo>
                  <a:lnTo>
                    <a:pt x="442" y="378"/>
                  </a:lnTo>
                  <a:lnTo>
                    <a:pt x="437" y="386"/>
                  </a:lnTo>
                  <a:lnTo>
                    <a:pt x="429" y="396"/>
                  </a:lnTo>
                  <a:lnTo>
                    <a:pt x="420" y="403"/>
                  </a:lnTo>
                  <a:lnTo>
                    <a:pt x="410" y="411"/>
                  </a:lnTo>
                  <a:lnTo>
                    <a:pt x="401" y="418"/>
                  </a:lnTo>
                  <a:lnTo>
                    <a:pt x="401" y="418"/>
                  </a:lnTo>
                  <a:lnTo>
                    <a:pt x="392" y="424"/>
                  </a:lnTo>
                  <a:lnTo>
                    <a:pt x="385" y="430"/>
                  </a:lnTo>
                  <a:lnTo>
                    <a:pt x="382" y="435"/>
                  </a:lnTo>
                  <a:lnTo>
                    <a:pt x="380" y="439"/>
                  </a:lnTo>
                  <a:lnTo>
                    <a:pt x="381" y="445"/>
                  </a:lnTo>
                  <a:lnTo>
                    <a:pt x="384" y="452"/>
                  </a:lnTo>
                  <a:lnTo>
                    <a:pt x="389" y="457"/>
                  </a:lnTo>
                  <a:lnTo>
                    <a:pt x="396" y="464"/>
                  </a:lnTo>
                  <a:lnTo>
                    <a:pt x="396" y="464"/>
                  </a:lnTo>
                  <a:lnTo>
                    <a:pt x="410" y="477"/>
                  </a:lnTo>
                  <a:lnTo>
                    <a:pt x="422" y="490"/>
                  </a:lnTo>
                  <a:lnTo>
                    <a:pt x="431" y="503"/>
                  </a:lnTo>
                  <a:lnTo>
                    <a:pt x="438" y="519"/>
                  </a:lnTo>
                  <a:lnTo>
                    <a:pt x="442" y="534"/>
                  </a:lnTo>
                  <a:lnTo>
                    <a:pt x="445" y="550"/>
                  </a:lnTo>
                  <a:lnTo>
                    <a:pt x="447" y="565"/>
                  </a:lnTo>
                  <a:lnTo>
                    <a:pt x="445" y="580"/>
                  </a:lnTo>
                  <a:lnTo>
                    <a:pt x="441" y="596"/>
                  </a:lnTo>
                  <a:lnTo>
                    <a:pt x="437" y="612"/>
                  </a:lnTo>
                  <a:lnTo>
                    <a:pt x="431" y="628"/>
                  </a:lnTo>
                  <a:lnTo>
                    <a:pt x="423" y="643"/>
                  </a:lnTo>
                  <a:lnTo>
                    <a:pt x="413" y="657"/>
                  </a:lnTo>
                  <a:lnTo>
                    <a:pt x="403" y="672"/>
                  </a:lnTo>
                  <a:lnTo>
                    <a:pt x="392" y="686"/>
                  </a:lnTo>
                  <a:lnTo>
                    <a:pt x="380" y="699"/>
                  </a:lnTo>
                  <a:lnTo>
                    <a:pt x="366" y="711"/>
                  </a:lnTo>
                  <a:lnTo>
                    <a:pt x="350" y="723"/>
                  </a:lnTo>
                  <a:lnTo>
                    <a:pt x="335" y="734"/>
                  </a:lnTo>
                  <a:lnTo>
                    <a:pt x="320" y="742"/>
                  </a:lnTo>
                  <a:lnTo>
                    <a:pt x="303" y="751"/>
                  </a:lnTo>
                  <a:lnTo>
                    <a:pt x="286" y="758"/>
                  </a:lnTo>
                  <a:lnTo>
                    <a:pt x="268" y="763"/>
                  </a:lnTo>
                  <a:lnTo>
                    <a:pt x="250" y="767"/>
                  </a:lnTo>
                  <a:lnTo>
                    <a:pt x="232" y="769"/>
                  </a:lnTo>
                  <a:lnTo>
                    <a:pt x="214" y="770"/>
                  </a:lnTo>
                  <a:lnTo>
                    <a:pt x="196" y="769"/>
                  </a:lnTo>
                  <a:lnTo>
                    <a:pt x="177" y="766"/>
                  </a:lnTo>
                  <a:lnTo>
                    <a:pt x="159" y="760"/>
                  </a:lnTo>
                  <a:lnTo>
                    <a:pt x="143" y="753"/>
                  </a:lnTo>
                  <a:lnTo>
                    <a:pt x="124" y="744"/>
                  </a:lnTo>
                  <a:lnTo>
                    <a:pt x="108" y="731"/>
                  </a:lnTo>
                  <a:lnTo>
                    <a:pt x="108" y="731"/>
                  </a:lnTo>
                  <a:lnTo>
                    <a:pt x="91" y="716"/>
                  </a:lnTo>
                  <a:lnTo>
                    <a:pt x="76" y="700"/>
                  </a:lnTo>
                  <a:lnTo>
                    <a:pt x="62" y="684"/>
                  </a:lnTo>
                  <a:lnTo>
                    <a:pt x="49" y="665"/>
                  </a:lnTo>
                  <a:lnTo>
                    <a:pt x="38" y="647"/>
                  </a:lnTo>
                  <a:lnTo>
                    <a:pt x="28" y="629"/>
                  </a:lnTo>
                  <a:lnTo>
                    <a:pt x="21" y="610"/>
                  </a:lnTo>
                  <a:lnTo>
                    <a:pt x="14" y="590"/>
                  </a:lnTo>
                  <a:lnTo>
                    <a:pt x="10" y="570"/>
                  </a:lnTo>
                  <a:lnTo>
                    <a:pt x="6" y="550"/>
                  </a:lnTo>
                  <a:lnTo>
                    <a:pt x="3" y="530"/>
                  </a:lnTo>
                  <a:lnTo>
                    <a:pt x="2" y="509"/>
                  </a:lnTo>
                  <a:lnTo>
                    <a:pt x="0" y="488"/>
                  </a:lnTo>
                  <a:lnTo>
                    <a:pt x="2" y="466"/>
                  </a:lnTo>
                  <a:lnTo>
                    <a:pt x="3" y="445"/>
                  </a:lnTo>
                  <a:lnTo>
                    <a:pt x="6" y="424"/>
                  </a:lnTo>
                  <a:lnTo>
                    <a:pt x="13" y="382"/>
                  </a:lnTo>
                  <a:lnTo>
                    <a:pt x="23" y="340"/>
                  </a:lnTo>
                  <a:lnTo>
                    <a:pt x="35" y="300"/>
                  </a:lnTo>
                  <a:lnTo>
                    <a:pt x="49" y="261"/>
                  </a:lnTo>
                  <a:lnTo>
                    <a:pt x="64" y="224"/>
                  </a:lnTo>
                  <a:lnTo>
                    <a:pt x="81" y="191"/>
                  </a:lnTo>
                  <a:lnTo>
                    <a:pt x="96" y="160"/>
                  </a:lnTo>
                  <a:lnTo>
                    <a:pt x="113" y="132"/>
                  </a:lnTo>
                  <a:lnTo>
                    <a:pt x="113" y="132"/>
                  </a:lnTo>
                  <a:lnTo>
                    <a:pt x="130" y="107"/>
                  </a:lnTo>
                  <a:lnTo>
                    <a:pt x="148" y="86"/>
                  </a:lnTo>
                  <a:lnTo>
                    <a:pt x="165" y="67"/>
                  </a:lnTo>
                  <a:lnTo>
                    <a:pt x="183" y="51"/>
                  </a:lnTo>
                  <a:lnTo>
                    <a:pt x="203" y="37"/>
                  </a:lnTo>
                  <a:lnTo>
                    <a:pt x="221" y="25"/>
                  </a:lnTo>
                  <a:lnTo>
                    <a:pt x="239" y="16"/>
                  </a:lnTo>
                  <a:lnTo>
                    <a:pt x="257" y="9"/>
                  </a:lnTo>
                  <a:lnTo>
                    <a:pt x="276" y="4"/>
                  </a:lnTo>
                  <a:lnTo>
                    <a:pt x="295" y="1"/>
                  </a:lnTo>
                  <a:lnTo>
                    <a:pt x="313" y="0"/>
                  </a:lnTo>
                  <a:lnTo>
                    <a:pt x="329" y="0"/>
                  </a:lnTo>
                  <a:lnTo>
                    <a:pt x="348" y="2"/>
                  </a:lnTo>
                  <a:lnTo>
                    <a:pt x="364" y="5"/>
                  </a:lnTo>
                  <a:lnTo>
                    <a:pt x="380" y="11"/>
                  </a:lnTo>
                  <a:lnTo>
                    <a:pt x="395" y="16"/>
                  </a:lnTo>
                  <a:lnTo>
                    <a:pt x="409" y="23"/>
                  </a:lnTo>
                  <a:lnTo>
                    <a:pt x="423" y="32"/>
                  </a:lnTo>
                  <a:lnTo>
                    <a:pt x="436" y="40"/>
                  </a:lnTo>
                  <a:lnTo>
                    <a:pt x="448" y="50"/>
                  </a:lnTo>
                  <a:lnTo>
                    <a:pt x="458" y="60"/>
                  </a:lnTo>
                  <a:lnTo>
                    <a:pt x="468" y="71"/>
                  </a:lnTo>
                  <a:lnTo>
                    <a:pt x="476" y="82"/>
                  </a:lnTo>
                  <a:lnTo>
                    <a:pt x="482" y="93"/>
                  </a:lnTo>
                  <a:lnTo>
                    <a:pt x="487" y="106"/>
                  </a:lnTo>
                  <a:lnTo>
                    <a:pt x="491" y="117"/>
                  </a:lnTo>
                  <a:lnTo>
                    <a:pt x="493" y="128"/>
                  </a:lnTo>
                  <a:lnTo>
                    <a:pt x="493" y="139"/>
                  </a:lnTo>
                  <a:lnTo>
                    <a:pt x="491" y="150"/>
                  </a:lnTo>
                  <a:lnTo>
                    <a:pt x="489" y="162"/>
                  </a:lnTo>
                  <a:lnTo>
                    <a:pt x="483" y="171"/>
                  </a:lnTo>
                  <a:lnTo>
                    <a:pt x="475" y="180"/>
                  </a:lnTo>
                  <a:lnTo>
                    <a:pt x="475" y="180"/>
                  </a:lnTo>
                  <a:lnTo>
                    <a:pt x="468" y="188"/>
                  </a:lnTo>
                  <a:lnTo>
                    <a:pt x="462" y="196"/>
                  </a:lnTo>
                  <a:lnTo>
                    <a:pt x="456" y="206"/>
                  </a:lnTo>
                  <a:lnTo>
                    <a:pt x="452" y="215"/>
                  </a:lnTo>
                  <a:lnTo>
                    <a:pt x="451" y="224"/>
                  </a:lnTo>
                  <a:lnTo>
                    <a:pt x="451" y="234"/>
                  </a:lnTo>
                  <a:lnTo>
                    <a:pt x="451" y="244"/>
                  </a:lnTo>
                  <a:lnTo>
                    <a:pt x="455" y="255"/>
                  </a:lnTo>
                  <a:lnTo>
                    <a:pt x="455" y="2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11" name="Freeform 22"/>
            <p:cNvSpPr>
              <a:spLocks/>
            </p:cNvSpPr>
            <p:nvPr/>
          </p:nvSpPr>
          <p:spPr bwMode="auto">
            <a:xfrm>
              <a:off x="10628313" y="2508251"/>
              <a:ext cx="165100" cy="690563"/>
            </a:xfrm>
            <a:custGeom>
              <a:avLst/>
              <a:gdLst>
                <a:gd name="T0" fmla="*/ 208 w 208"/>
                <a:gd name="T1" fmla="*/ 267 h 871"/>
                <a:gd name="T2" fmla="*/ 208 w 208"/>
                <a:gd name="T3" fmla="*/ 262 h 871"/>
                <a:gd name="T4" fmla="*/ 208 w 208"/>
                <a:gd name="T5" fmla="*/ 262 h 871"/>
                <a:gd name="T6" fmla="*/ 205 w 208"/>
                <a:gd name="T7" fmla="*/ 225 h 871"/>
                <a:gd name="T8" fmla="*/ 199 w 208"/>
                <a:gd name="T9" fmla="*/ 188 h 871"/>
                <a:gd name="T10" fmla="*/ 190 w 208"/>
                <a:gd name="T11" fmla="*/ 148 h 871"/>
                <a:gd name="T12" fmla="*/ 170 w 208"/>
                <a:gd name="T13" fmla="*/ 106 h 871"/>
                <a:gd name="T14" fmla="*/ 142 w 208"/>
                <a:gd name="T15" fmla="*/ 64 h 871"/>
                <a:gd name="T16" fmla="*/ 114 w 208"/>
                <a:gd name="T17" fmla="*/ 38 h 871"/>
                <a:gd name="T18" fmla="*/ 92 w 208"/>
                <a:gd name="T19" fmla="*/ 21 h 871"/>
                <a:gd name="T20" fmla="*/ 65 w 208"/>
                <a:gd name="T21" fmla="*/ 7 h 871"/>
                <a:gd name="T22" fmla="*/ 50 w 208"/>
                <a:gd name="T23" fmla="*/ 1 h 871"/>
                <a:gd name="T24" fmla="*/ 43 w 208"/>
                <a:gd name="T25" fmla="*/ 0 h 871"/>
                <a:gd name="T26" fmla="*/ 28 w 208"/>
                <a:gd name="T27" fmla="*/ 1 h 871"/>
                <a:gd name="T28" fmla="*/ 15 w 208"/>
                <a:gd name="T29" fmla="*/ 7 h 871"/>
                <a:gd name="T30" fmla="*/ 5 w 208"/>
                <a:gd name="T31" fmla="*/ 20 h 871"/>
                <a:gd name="T32" fmla="*/ 1 w 208"/>
                <a:gd name="T33" fmla="*/ 27 h 871"/>
                <a:gd name="T34" fmla="*/ 0 w 208"/>
                <a:gd name="T35" fmla="*/ 34 h 871"/>
                <a:gd name="T36" fmla="*/ 1 w 208"/>
                <a:gd name="T37" fmla="*/ 49 h 871"/>
                <a:gd name="T38" fmla="*/ 8 w 208"/>
                <a:gd name="T39" fmla="*/ 61 h 871"/>
                <a:gd name="T40" fmla="*/ 19 w 208"/>
                <a:gd name="T41" fmla="*/ 71 h 871"/>
                <a:gd name="T42" fmla="*/ 26 w 208"/>
                <a:gd name="T43" fmla="*/ 75 h 871"/>
                <a:gd name="T44" fmla="*/ 42 w 208"/>
                <a:gd name="T45" fmla="*/ 81 h 871"/>
                <a:gd name="T46" fmla="*/ 70 w 208"/>
                <a:gd name="T47" fmla="*/ 99 h 871"/>
                <a:gd name="T48" fmla="*/ 91 w 208"/>
                <a:gd name="T49" fmla="*/ 123 h 871"/>
                <a:gd name="T50" fmla="*/ 106 w 208"/>
                <a:gd name="T51" fmla="*/ 151 h 871"/>
                <a:gd name="T52" fmla="*/ 117 w 208"/>
                <a:gd name="T53" fmla="*/ 180 h 871"/>
                <a:gd name="T54" fmla="*/ 127 w 208"/>
                <a:gd name="T55" fmla="*/ 222 h 871"/>
                <a:gd name="T56" fmla="*/ 131 w 208"/>
                <a:gd name="T57" fmla="*/ 258 h 871"/>
                <a:gd name="T58" fmla="*/ 131 w 208"/>
                <a:gd name="T59" fmla="*/ 260 h 871"/>
                <a:gd name="T60" fmla="*/ 131 w 208"/>
                <a:gd name="T61" fmla="*/ 833 h 871"/>
                <a:gd name="T62" fmla="*/ 131 w 208"/>
                <a:gd name="T63" fmla="*/ 833 h 871"/>
                <a:gd name="T64" fmla="*/ 134 w 208"/>
                <a:gd name="T65" fmla="*/ 847 h 871"/>
                <a:gd name="T66" fmla="*/ 142 w 208"/>
                <a:gd name="T67" fmla="*/ 860 h 871"/>
                <a:gd name="T68" fmla="*/ 155 w 208"/>
                <a:gd name="T69" fmla="*/ 868 h 871"/>
                <a:gd name="T70" fmla="*/ 169 w 208"/>
                <a:gd name="T71" fmla="*/ 871 h 871"/>
                <a:gd name="T72" fmla="*/ 169 w 208"/>
                <a:gd name="T73" fmla="*/ 871 h 871"/>
                <a:gd name="T74" fmla="*/ 184 w 208"/>
                <a:gd name="T75" fmla="*/ 868 h 871"/>
                <a:gd name="T76" fmla="*/ 197 w 208"/>
                <a:gd name="T77" fmla="*/ 860 h 871"/>
                <a:gd name="T78" fmla="*/ 205 w 208"/>
                <a:gd name="T79" fmla="*/ 847 h 871"/>
                <a:gd name="T80" fmla="*/ 208 w 208"/>
                <a:gd name="T81" fmla="*/ 833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8" h="871">
                  <a:moveTo>
                    <a:pt x="208" y="833"/>
                  </a:moveTo>
                  <a:lnTo>
                    <a:pt x="208" y="267"/>
                  </a:lnTo>
                  <a:lnTo>
                    <a:pt x="208" y="267"/>
                  </a:lnTo>
                  <a:lnTo>
                    <a:pt x="208" y="262"/>
                  </a:lnTo>
                  <a:lnTo>
                    <a:pt x="208" y="262"/>
                  </a:lnTo>
                  <a:lnTo>
                    <a:pt x="208" y="262"/>
                  </a:lnTo>
                  <a:lnTo>
                    <a:pt x="208" y="250"/>
                  </a:lnTo>
                  <a:lnTo>
                    <a:pt x="205" y="225"/>
                  </a:lnTo>
                  <a:lnTo>
                    <a:pt x="204" y="208"/>
                  </a:lnTo>
                  <a:lnTo>
                    <a:pt x="199" y="188"/>
                  </a:lnTo>
                  <a:lnTo>
                    <a:pt x="195" y="169"/>
                  </a:lnTo>
                  <a:lnTo>
                    <a:pt x="190" y="148"/>
                  </a:lnTo>
                  <a:lnTo>
                    <a:pt x="181" y="127"/>
                  </a:lnTo>
                  <a:lnTo>
                    <a:pt x="170" y="106"/>
                  </a:lnTo>
                  <a:lnTo>
                    <a:pt x="158" y="85"/>
                  </a:lnTo>
                  <a:lnTo>
                    <a:pt x="142" y="64"/>
                  </a:lnTo>
                  <a:lnTo>
                    <a:pt x="124" y="46"/>
                  </a:lnTo>
                  <a:lnTo>
                    <a:pt x="114" y="38"/>
                  </a:lnTo>
                  <a:lnTo>
                    <a:pt x="103" y="29"/>
                  </a:lnTo>
                  <a:lnTo>
                    <a:pt x="92" y="21"/>
                  </a:lnTo>
                  <a:lnTo>
                    <a:pt x="79" y="14"/>
                  </a:lnTo>
                  <a:lnTo>
                    <a:pt x="65" y="7"/>
                  </a:lnTo>
                  <a:lnTo>
                    <a:pt x="50" y="1"/>
                  </a:lnTo>
                  <a:lnTo>
                    <a:pt x="50" y="1"/>
                  </a:lnTo>
                  <a:lnTo>
                    <a:pt x="50" y="1"/>
                  </a:lnTo>
                  <a:lnTo>
                    <a:pt x="43" y="0"/>
                  </a:lnTo>
                  <a:lnTo>
                    <a:pt x="35" y="0"/>
                  </a:lnTo>
                  <a:lnTo>
                    <a:pt x="28" y="1"/>
                  </a:lnTo>
                  <a:lnTo>
                    <a:pt x="21" y="4"/>
                  </a:lnTo>
                  <a:lnTo>
                    <a:pt x="15" y="7"/>
                  </a:lnTo>
                  <a:lnTo>
                    <a:pt x="10" y="13"/>
                  </a:lnTo>
                  <a:lnTo>
                    <a:pt x="5" y="20"/>
                  </a:lnTo>
                  <a:lnTo>
                    <a:pt x="1" y="27"/>
                  </a:lnTo>
                  <a:lnTo>
                    <a:pt x="1" y="27"/>
                  </a:lnTo>
                  <a:lnTo>
                    <a:pt x="1" y="27"/>
                  </a:lnTo>
                  <a:lnTo>
                    <a:pt x="0" y="34"/>
                  </a:lnTo>
                  <a:lnTo>
                    <a:pt x="0" y="42"/>
                  </a:lnTo>
                  <a:lnTo>
                    <a:pt x="1" y="49"/>
                  </a:lnTo>
                  <a:lnTo>
                    <a:pt x="4" y="56"/>
                  </a:lnTo>
                  <a:lnTo>
                    <a:pt x="8" y="61"/>
                  </a:lnTo>
                  <a:lnTo>
                    <a:pt x="14" y="67"/>
                  </a:lnTo>
                  <a:lnTo>
                    <a:pt x="19" y="71"/>
                  </a:lnTo>
                  <a:lnTo>
                    <a:pt x="26" y="75"/>
                  </a:lnTo>
                  <a:lnTo>
                    <a:pt x="26" y="75"/>
                  </a:lnTo>
                  <a:lnTo>
                    <a:pt x="26" y="75"/>
                  </a:lnTo>
                  <a:lnTo>
                    <a:pt x="42" y="81"/>
                  </a:lnTo>
                  <a:lnTo>
                    <a:pt x="57" y="88"/>
                  </a:lnTo>
                  <a:lnTo>
                    <a:pt x="70" y="99"/>
                  </a:lnTo>
                  <a:lnTo>
                    <a:pt x="81" y="110"/>
                  </a:lnTo>
                  <a:lnTo>
                    <a:pt x="91" y="123"/>
                  </a:lnTo>
                  <a:lnTo>
                    <a:pt x="99" y="137"/>
                  </a:lnTo>
                  <a:lnTo>
                    <a:pt x="106" y="151"/>
                  </a:lnTo>
                  <a:lnTo>
                    <a:pt x="112" y="166"/>
                  </a:lnTo>
                  <a:lnTo>
                    <a:pt x="117" y="180"/>
                  </a:lnTo>
                  <a:lnTo>
                    <a:pt x="121" y="195"/>
                  </a:lnTo>
                  <a:lnTo>
                    <a:pt x="127" y="222"/>
                  </a:lnTo>
                  <a:lnTo>
                    <a:pt x="130" y="244"/>
                  </a:lnTo>
                  <a:lnTo>
                    <a:pt x="131" y="258"/>
                  </a:lnTo>
                  <a:lnTo>
                    <a:pt x="131" y="258"/>
                  </a:lnTo>
                  <a:lnTo>
                    <a:pt x="131" y="260"/>
                  </a:lnTo>
                  <a:lnTo>
                    <a:pt x="131" y="262"/>
                  </a:lnTo>
                  <a:lnTo>
                    <a:pt x="131" y="833"/>
                  </a:lnTo>
                  <a:lnTo>
                    <a:pt x="131" y="833"/>
                  </a:lnTo>
                  <a:lnTo>
                    <a:pt x="131" y="833"/>
                  </a:lnTo>
                  <a:lnTo>
                    <a:pt x="131" y="840"/>
                  </a:lnTo>
                  <a:lnTo>
                    <a:pt x="134" y="847"/>
                  </a:lnTo>
                  <a:lnTo>
                    <a:pt x="137" y="854"/>
                  </a:lnTo>
                  <a:lnTo>
                    <a:pt x="142" y="860"/>
                  </a:lnTo>
                  <a:lnTo>
                    <a:pt x="148" y="864"/>
                  </a:lnTo>
                  <a:lnTo>
                    <a:pt x="155" y="868"/>
                  </a:lnTo>
                  <a:lnTo>
                    <a:pt x="162" y="871"/>
                  </a:lnTo>
                  <a:lnTo>
                    <a:pt x="169" y="871"/>
                  </a:lnTo>
                  <a:lnTo>
                    <a:pt x="169" y="871"/>
                  </a:lnTo>
                  <a:lnTo>
                    <a:pt x="169" y="871"/>
                  </a:lnTo>
                  <a:lnTo>
                    <a:pt x="177" y="871"/>
                  </a:lnTo>
                  <a:lnTo>
                    <a:pt x="184" y="868"/>
                  </a:lnTo>
                  <a:lnTo>
                    <a:pt x="191" y="864"/>
                  </a:lnTo>
                  <a:lnTo>
                    <a:pt x="197" y="860"/>
                  </a:lnTo>
                  <a:lnTo>
                    <a:pt x="201" y="854"/>
                  </a:lnTo>
                  <a:lnTo>
                    <a:pt x="205" y="847"/>
                  </a:lnTo>
                  <a:lnTo>
                    <a:pt x="206" y="840"/>
                  </a:lnTo>
                  <a:lnTo>
                    <a:pt x="208" y="833"/>
                  </a:lnTo>
                  <a:lnTo>
                    <a:pt x="208" y="8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sp>
        <p:nvSpPr>
          <p:cNvPr id="12" name="矩形 11"/>
          <p:cNvSpPr/>
          <p:nvPr/>
        </p:nvSpPr>
        <p:spPr>
          <a:xfrm>
            <a:off x="4901995" y="3742567"/>
            <a:ext cx="2382383" cy="507831"/>
          </a:xfrm>
          <a:prstGeom prst="rect">
            <a:avLst/>
          </a:prstGeom>
        </p:spPr>
        <p:txBody>
          <a:bodyPr wrap="none">
            <a:spAutoFit/>
          </a:bodyPr>
          <a:lstStyle/>
          <a:p>
            <a:pPr>
              <a:lnSpc>
                <a:spcPct val="150000"/>
              </a:lnSpc>
            </a:pPr>
            <a:r>
              <a:rPr lang="zh-CN" altLang="zh-CN" b="1" dirty="0">
                <a:latin typeface="微软雅黑" pitchFamily="34" charset="-122"/>
                <a:ea typeface="微软雅黑" pitchFamily="34" charset="-122"/>
              </a:rPr>
              <a:t>病人平均住院</a:t>
            </a:r>
            <a:r>
              <a:rPr lang="zh-CN" altLang="zh-CN" b="1" dirty="0" smtClean="0">
                <a:latin typeface="微软雅黑" pitchFamily="34" charset="-122"/>
                <a:ea typeface="微软雅黑" pitchFamily="34" charset="-122"/>
              </a:rPr>
              <a:t>日</a:t>
            </a:r>
            <a:r>
              <a:rPr lang="en-US" altLang="zh-CN" b="1" dirty="0" smtClean="0">
                <a:latin typeface="微软雅黑" pitchFamily="34" charset="-122"/>
                <a:ea typeface="微软雅黑" pitchFamily="34" charset="-122"/>
              </a:rPr>
              <a:t>9.7</a:t>
            </a:r>
            <a:r>
              <a:rPr lang="zh-CN" altLang="zh-CN" b="1" dirty="0" smtClean="0">
                <a:latin typeface="微软雅黑" pitchFamily="34" charset="-122"/>
                <a:ea typeface="微软雅黑" pitchFamily="34" charset="-122"/>
              </a:rPr>
              <a:t>天</a:t>
            </a:r>
            <a:endParaRPr lang="zh-CN" altLang="en-US" b="1" dirty="0"/>
          </a:p>
        </p:txBody>
      </p:sp>
      <p:pic>
        <p:nvPicPr>
          <p:cNvPr id="13" name="图片 12"/>
          <p:cNvPicPr>
            <a:picLocks noChangeAspect="1"/>
          </p:cNvPicPr>
          <p:nvPr/>
        </p:nvPicPr>
        <p:blipFill>
          <a:blip r:embed="rId2">
            <a:extLst>
              <a:ext uri="{BEBA8EAE-BF5A-486C-A8C5-ECC9F3942E4B}">
                <a14:imgProps xmlns:a14="http://schemas.microsoft.com/office/drawing/2010/main">
                  <a14:imgLayer>
                    <a14:imgEffect>
                      <a14:backgroundRemoval t="0" b="100000" l="9948" r="89529"/>
                    </a14:imgEffect>
                  </a14:imgLayer>
                </a14:imgProps>
              </a:ext>
            </a:extLst>
          </a:blip>
          <a:stretch>
            <a:fillRect/>
          </a:stretch>
        </p:blipFill>
        <p:spPr>
          <a:xfrm>
            <a:off x="7516749" y="3696744"/>
            <a:ext cx="614931" cy="399222"/>
          </a:xfrm>
          <a:prstGeom prst="rect">
            <a:avLst/>
          </a:prstGeom>
        </p:spPr>
      </p:pic>
      <p:sp>
        <p:nvSpPr>
          <p:cNvPr id="14" name="矩形 13"/>
          <p:cNvSpPr/>
          <p:nvPr/>
        </p:nvSpPr>
        <p:spPr>
          <a:xfrm>
            <a:off x="8104352" y="3766960"/>
            <a:ext cx="1673856" cy="463588"/>
          </a:xfrm>
          <a:prstGeom prst="rect">
            <a:avLst/>
          </a:prstGeom>
        </p:spPr>
        <p:txBody>
          <a:bodyPr wrap="none">
            <a:spAutoFit/>
          </a:bodyPr>
          <a:lstStyle/>
          <a:p>
            <a:pPr>
              <a:lnSpc>
                <a:spcPct val="150000"/>
              </a:lnSpc>
            </a:pPr>
            <a:r>
              <a:rPr lang="zh-CN" altLang="en-US" b="1" dirty="0">
                <a:latin typeface="微软雅黑" pitchFamily="34" charset="-122"/>
                <a:ea typeface="微软雅黑" pitchFamily="34" charset="-122"/>
              </a:rPr>
              <a:t>同比</a:t>
            </a:r>
            <a:r>
              <a:rPr lang="zh-CN" altLang="en-US" b="1" dirty="0" smtClean="0">
                <a:latin typeface="微软雅黑" pitchFamily="34" charset="-122"/>
                <a:ea typeface="微软雅黑" pitchFamily="34" charset="-122"/>
              </a:rPr>
              <a:t>增长</a:t>
            </a:r>
            <a:r>
              <a:rPr lang="en-US" altLang="zh-CN" b="1" dirty="0" smtClean="0">
                <a:latin typeface="微软雅黑" pitchFamily="34" charset="-122"/>
                <a:ea typeface="微软雅黑" pitchFamily="34" charset="-122"/>
              </a:rPr>
              <a:t>4.8%</a:t>
            </a:r>
            <a:endParaRPr lang="zh-CN" altLang="en-US" b="1" dirty="0"/>
          </a:p>
        </p:txBody>
      </p:sp>
      <p:sp>
        <p:nvSpPr>
          <p:cNvPr id="15" name="矩形 14"/>
          <p:cNvSpPr/>
          <p:nvPr/>
        </p:nvSpPr>
        <p:spPr>
          <a:xfrm>
            <a:off x="5403241" y="5294590"/>
            <a:ext cx="2371162" cy="463588"/>
          </a:xfrm>
          <a:prstGeom prst="rect">
            <a:avLst/>
          </a:prstGeom>
        </p:spPr>
        <p:txBody>
          <a:bodyPr wrap="none">
            <a:spAutoFit/>
          </a:bodyPr>
          <a:lstStyle/>
          <a:p>
            <a:pPr>
              <a:lnSpc>
                <a:spcPct val="150000"/>
              </a:lnSpc>
            </a:pPr>
            <a:r>
              <a:rPr lang="zh-CN" altLang="en-US" b="1" dirty="0">
                <a:latin typeface="微软雅黑" pitchFamily="34" charset="-122"/>
                <a:ea typeface="微软雅黑" pitchFamily="34" charset="-122"/>
              </a:rPr>
              <a:t>住院人均费用</a:t>
            </a:r>
            <a:r>
              <a:rPr lang="en-US" altLang="zh-CN" b="1" dirty="0">
                <a:latin typeface="微软雅黑" pitchFamily="34" charset="-122"/>
                <a:ea typeface="微软雅黑" pitchFamily="34" charset="-122"/>
              </a:rPr>
              <a:t>5603</a:t>
            </a:r>
            <a:r>
              <a:rPr lang="zh-CN" altLang="en-US" b="1" dirty="0">
                <a:latin typeface="微软雅黑" pitchFamily="34" charset="-122"/>
                <a:ea typeface="微软雅黑" pitchFamily="34" charset="-122"/>
              </a:rPr>
              <a:t>元</a:t>
            </a:r>
            <a:endParaRPr lang="zh-CN" altLang="en-US" b="1" dirty="0"/>
          </a:p>
        </p:txBody>
      </p:sp>
      <p:pic>
        <p:nvPicPr>
          <p:cNvPr id="16" name="图片 15"/>
          <p:cNvPicPr>
            <a:picLocks noChangeAspect="1"/>
          </p:cNvPicPr>
          <p:nvPr/>
        </p:nvPicPr>
        <p:blipFill>
          <a:blip r:embed="rId3">
            <a:extLst>
              <a:ext uri="{BEBA8EAE-BF5A-486C-A8C5-ECC9F3942E4B}">
                <a14:imgProps xmlns:a14="http://schemas.microsoft.com/office/drawing/2010/main">
                  <a14:imgLayer>
                    <a14:imgEffect>
                      <a14:backgroundRemoval t="0" b="100000" l="0" r="100000"/>
                    </a14:imgEffect>
                  </a14:imgLayer>
                </a14:imgProps>
              </a:ext>
            </a:extLst>
          </a:blip>
          <a:stretch>
            <a:fillRect/>
          </a:stretch>
        </p:blipFill>
        <p:spPr>
          <a:xfrm>
            <a:off x="7663676" y="5305679"/>
            <a:ext cx="437163" cy="385193"/>
          </a:xfrm>
          <a:prstGeom prst="rect">
            <a:avLst/>
          </a:prstGeom>
        </p:spPr>
      </p:pic>
      <p:sp>
        <p:nvSpPr>
          <p:cNvPr id="17" name="矩形 16"/>
          <p:cNvSpPr/>
          <p:nvPr/>
        </p:nvSpPr>
        <p:spPr>
          <a:xfrm>
            <a:off x="8057024" y="5304551"/>
            <a:ext cx="1673856" cy="463588"/>
          </a:xfrm>
          <a:prstGeom prst="rect">
            <a:avLst/>
          </a:prstGeom>
        </p:spPr>
        <p:txBody>
          <a:bodyPr wrap="none">
            <a:spAutoFit/>
          </a:bodyPr>
          <a:lstStyle/>
          <a:p>
            <a:pPr>
              <a:lnSpc>
                <a:spcPct val="150000"/>
              </a:lnSpc>
            </a:pPr>
            <a:r>
              <a:rPr lang="zh-CN" altLang="en-US" b="1" dirty="0">
                <a:latin typeface="微软雅黑" pitchFamily="34" charset="-122"/>
                <a:ea typeface="微软雅黑" pitchFamily="34" charset="-122"/>
              </a:rPr>
              <a:t>同比下降</a:t>
            </a:r>
            <a:r>
              <a:rPr lang="en-US" altLang="zh-CN" b="1" dirty="0">
                <a:latin typeface="微软雅黑" pitchFamily="34" charset="-122"/>
                <a:ea typeface="微软雅黑" pitchFamily="34" charset="-122"/>
              </a:rPr>
              <a:t>4.2%</a:t>
            </a:r>
            <a:endParaRPr lang="zh-CN" altLang="en-US" b="1" dirty="0"/>
          </a:p>
        </p:txBody>
      </p:sp>
      <p:pic>
        <p:nvPicPr>
          <p:cNvPr id="18" name="图片 17"/>
          <p:cNvPicPr>
            <a:picLocks noChangeAspect="1"/>
          </p:cNvPicPr>
          <p:nvPr/>
        </p:nvPicPr>
        <p:blipFill>
          <a:blip r:embed="rId4" cstate="print">
            <a:duotone>
              <a:prstClr val="black"/>
              <a:schemeClr val="accent5">
                <a:tint val="45000"/>
                <a:satMod val="400000"/>
              </a:schemeClr>
            </a:duotone>
            <a:extLst>
              <a:ext uri="{BEBA8EAE-BF5A-486C-A8C5-ECC9F3942E4B}">
                <a14:imgProps xmlns:a14="http://schemas.microsoft.com/office/drawing/2010/main">
                  <a14:imgLayer>
                    <a14:imgEffect>
                      <a14:artisticChalkSketch/>
                    </a14:imgEffect>
                  </a14:imgLayer>
                </a14:imgProps>
              </a:ext>
              <a:ext uri="{28A0092B-C50C-407E-A947-70E740481C1C}">
                <a14:useLocalDpi xmlns:a14="http://schemas.microsoft.com/office/drawing/2010/main" val="0"/>
              </a:ext>
            </a:extLst>
          </a:blip>
          <a:stretch>
            <a:fillRect/>
          </a:stretch>
        </p:blipFill>
        <p:spPr>
          <a:xfrm>
            <a:off x="5080599" y="5293404"/>
            <a:ext cx="412275" cy="412275"/>
          </a:xfrm>
          <a:prstGeom prst="rect">
            <a:avLst/>
          </a:prstGeom>
        </p:spPr>
      </p:pic>
      <p:pic>
        <p:nvPicPr>
          <p:cNvPr id="19" name="图片 18"/>
          <p:cNvPicPr>
            <a:picLocks noChangeAspect="1"/>
          </p:cNvPicPr>
          <p:nvPr/>
        </p:nvPicPr>
        <p:blipFill>
          <a:blip r:embed="rId2">
            <a:extLst>
              <a:ext uri="{BEBA8EAE-BF5A-486C-A8C5-ECC9F3942E4B}">
                <a14:imgProps xmlns:a14="http://schemas.microsoft.com/office/drawing/2010/main">
                  <a14:imgLayer>
                    <a14:imgEffect>
                      <a14:backgroundRemoval t="0" b="100000" l="9948" r="89529"/>
                    </a14:imgEffect>
                  </a14:imgLayer>
                </a14:imgProps>
              </a:ext>
            </a:extLst>
          </a:blip>
          <a:stretch>
            <a:fillRect/>
          </a:stretch>
        </p:blipFill>
        <p:spPr>
          <a:xfrm>
            <a:off x="7494915" y="4441301"/>
            <a:ext cx="660107" cy="428551"/>
          </a:xfrm>
          <a:prstGeom prst="rect">
            <a:avLst/>
          </a:prstGeom>
        </p:spPr>
      </p:pic>
      <p:sp>
        <p:nvSpPr>
          <p:cNvPr id="20" name="矩形 19"/>
          <p:cNvSpPr/>
          <p:nvPr/>
        </p:nvSpPr>
        <p:spPr>
          <a:xfrm>
            <a:off x="8107447" y="4505114"/>
            <a:ext cx="1608133" cy="463588"/>
          </a:xfrm>
          <a:prstGeom prst="rect">
            <a:avLst/>
          </a:prstGeom>
        </p:spPr>
        <p:txBody>
          <a:bodyPr wrap="none">
            <a:spAutoFit/>
          </a:bodyPr>
          <a:lstStyle/>
          <a:p>
            <a:pPr>
              <a:lnSpc>
                <a:spcPct val="150000"/>
              </a:lnSpc>
            </a:pPr>
            <a:r>
              <a:rPr lang="zh-CN" altLang="en-US" b="1" dirty="0" smtClean="0">
                <a:latin typeface="微软雅黑" pitchFamily="34" charset="-122"/>
                <a:ea typeface="微软雅黑" pitchFamily="34" charset="-122"/>
              </a:rPr>
              <a:t>同比</a:t>
            </a:r>
            <a:r>
              <a:rPr lang="zh-CN" altLang="en-US" b="1" dirty="0">
                <a:latin typeface="微软雅黑" pitchFamily="34" charset="-122"/>
                <a:ea typeface="微软雅黑" pitchFamily="34" charset="-122"/>
              </a:rPr>
              <a:t>增长</a:t>
            </a:r>
            <a:r>
              <a:rPr lang="en-US" altLang="zh-CN" b="1" dirty="0">
                <a:latin typeface="微软雅黑" pitchFamily="34" charset="-122"/>
                <a:ea typeface="微软雅黑" pitchFamily="34" charset="-122"/>
              </a:rPr>
              <a:t>12%</a:t>
            </a:r>
            <a:endParaRPr lang="zh-CN" altLang="en-US" b="1" dirty="0"/>
          </a:p>
        </p:txBody>
      </p:sp>
      <p:grpSp>
        <p:nvGrpSpPr>
          <p:cNvPr id="21" name="组合 20"/>
          <p:cNvGrpSpPr/>
          <p:nvPr/>
        </p:nvGrpSpPr>
        <p:grpSpPr>
          <a:xfrm>
            <a:off x="4901995" y="4440191"/>
            <a:ext cx="209790" cy="455309"/>
            <a:chOff x="2057400" y="2098675"/>
            <a:chExt cx="363537" cy="788988"/>
          </a:xfrm>
          <a:solidFill>
            <a:srgbClr val="FFC000"/>
          </a:solidFill>
        </p:grpSpPr>
        <p:sp>
          <p:nvSpPr>
            <p:cNvPr id="22" name="Freeform 701"/>
            <p:cNvSpPr>
              <a:spLocks/>
            </p:cNvSpPr>
            <p:nvPr/>
          </p:nvSpPr>
          <p:spPr bwMode="auto">
            <a:xfrm>
              <a:off x="2151063" y="2098675"/>
              <a:ext cx="177800" cy="179388"/>
            </a:xfrm>
            <a:custGeom>
              <a:avLst/>
              <a:gdLst>
                <a:gd name="T0" fmla="*/ 225 w 225"/>
                <a:gd name="T1" fmla="*/ 113 h 225"/>
                <a:gd name="T2" fmla="*/ 222 w 225"/>
                <a:gd name="T3" fmla="*/ 136 h 225"/>
                <a:gd name="T4" fmla="*/ 216 w 225"/>
                <a:gd name="T5" fmla="*/ 157 h 225"/>
                <a:gd name="T6" fmla="*/ 206 w 225"/>
                <a:gd name="T7" fmla="*/ 176 h 225"/>
                <a:gd name="T8" fmla="*/ 192 w 225"/>
                <a:gd name="T9" fmla="*/ 192 h 225"/>
                <a:gd name="T10" fmla="*/ 175 w 225"/>
                <a:gd name="T11" fmla="*/ 207 h 225"/>
                <a:gd name="T12" fmla="*/ 156 w 225"/>
                <a:gd name="T13" fmla="*/ 216 h 225"/>
                <a:gd name="T14" fmla="*/ 135 w 225"/>
                <a:gd name="T15" fmla="*/ 223 h 225"/>
                <a:gd name="T16" fmla="*/ 112 w 225"/>
                <a:gd name="T17" fmla="*/ 225 h 225"/>
                <a:gd name="T18" fmla="*/ 101 w 225"/>
                <a:gd name="T19" fmla="*/ 224 h 225"/>
                <a:gd name="T20" fmla="*/ 79 w 225"/>
                <a:gd name="T21" fmla="*/ 221 h 225"/>
                <a:gd name="T22" fmla="*/ 59 w 225"/>
                <a:gd name="T23" fmla="*/ 211 h 225"/>
                <a:gd name="T24" fmla="*/ 40 w 225"/>
                <a:gd name="T25" fmla="*/ 199 h 225"/>
                <a:gd name="T26" fmla="*/ 25 w 225"/>
                <a:gd name="T27" fmla="*/ 184 h 225"/>
                <a:gd name="T28" fmla="*/ 13 w 225"/>
                <a:gd name="T29" fmla="*/ 167 h 225"/>
                <a:gd name="T30" fmla="*/ 5 w 225"/>
                <a:gd name="T31" fmla="*/ 147 h 225"/>
                <a:gd name="T32" fmla="*/ 0 w 225"/>
                <a:gd name="T33" fmla="*/ 124 h 225"/>
                <a:gd name="T34" fmla="*/ 0 w 225"/>
                <a:gd name="T35" fmla="*/ 113 h 225"/>
                <a:gd name="T36" fmla="*/ 2 w 225"/>
                <a:gd name="T37" fmla="*/ 90 h 225"/>
                <a:gd name="T38" fmla="*/ 8 w 225"/>
                <a:gd name="T39" fmla="*/ 69 h 225"/>
                <a:gd name="T40" fmla="*/ 19 w 225"/>
                <a:gd name="T41" fmla="*/ 50 h 225"/>
                <a:gd name="T42" fmla="*/ 33 w 225"/>
                <a:gd name="T43" fmla="*/ 34 h 225"/>
                <a:gd name="T44" fmla="*/ 49 w 225"/>
                <a:gd name="T45" fmla="*/ 20 h 225"/>
                <a:gd name="T46" fmla="*/ 68 w 225"/>
                <a:gd name="T47" fmla="*/ 9 h 225"/>
                <a:gd name="T48" fmla="*/ 89 w 225"/>
                <a:gd name="T49" fmla="*/ 2 h 225"/>
                <a:gd name="T50" fmla="*/ 112 w 225"/>
                <a:gd name="T51" fmla="*/ 0 h 225"/>
                <a:gd name="T52" fmla="*/ 124 w 225"/>
                <a:gd name="T53" fmla="*/ 1 h 225"/>
                <a:gd name="T54" fmla="*/ 146 w 225"/>
                <a:gd name="T55" fmla="*/ 6 h 225"/>
                <a:gd name="T56" fmla="*/ 166 w 225"/>
                <a:gd name="T57" fmla="*/ 14 h 225"/>
                <a:gd name="T58" fmla="*/ 183 w 225"/>
                <a:gd name="T59" fmla="*/ 26 h 225"/>
                <a:gd name="T60" fmla="*/ 199 w 225"/>
                <a:gd name="T61" fmla="*/ 41 h 225"/>
                <a:gd name="T62" fmla="*/ 212 w 225"/>
                <a:gd name="T63" fmla="*/ 60 h 225"/>
                <a:gd name="T64" fmla="*/ 220 w 225"/>
                <a:gd name="T65" fmla="*/ 80 h 225"/>
                <a:gd name="T66" fmla="*/ 225 w 225"/>
                <a:gd name="T67" fmla="*/ 101 h 225"/>
                <a:gd name="T68" fmla="*/ 225 w 225"/>
                <a:gd name="T69" fmla="*/ 11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5" h="225">
                  <a:moveTo>
                    <a:pt x="225" y="113"/>
                  </a:moveTo>
                  <a:lnTo>
                    <a:pt x="225" y="113"/>
                  </a:lnTo>
                  <a:lnTo>
                    <a:pt x="225" y="124"/>
                  </a:lnTo>
                  <a:lnTo>
                    <a:pt x="222" y="136"/>
                  </a:lnTo>
                  <a:lnTo>
                    <a:pt x="220" y="147"/>
                  </a:lnTo>
                  <a:lnTo>
                    <a:pt x="216" y="157"/>
                  </a:lnTo>
                  <a:lnTo>
                    <a:pt x="212" y="167"/>
                  </a:lnTo>
                  <a:lnTo>
                    <a:pt x="206" y="176"/>
                  </a:lnTo>
                  <a:lnTo>
                    <a:pt x="199" y="184"/>
                  </a:lnTo>
                  <a:lnTo>
                    <a:pt x="192" y="192"/>
                  </a:lnTo>
                  <a:lnTo>
                    <a:pt x="183" y="199"/>
                  </a:lnTo>
                  <a:lnTo>
                    <a:pt x="175" y="207"/>
                  </a:lnTo>
                  <a:lnTo>
                    <a:pt x="166" y="211"/>
                  </a:lnTo>
                  <a:lnTo>
                    <a:pt x="156" y="216"/>
                  </a:lnTo>
                  <a:lnTo>
                    <a:pt x="146" y="221"/>
                  </a:lnTo>
                  <a:lnTo>
                    <a:pt x="135" y="223"/>
                  </a:lnTo>
                  <a:lnTo>
                    <a:pt x="124" y="224"/>
                  </a:lnTo>
                  <a:lnTo>
                    <a:pt x="112" y="225"/>
                  </a:lnTo>
                  <a:lnTo>
                    <a:pt x="112" y="225"/>
                  </a:lnTo>
                  <a:lnTo>
                    <a:pt x="101" y="224"/>
                  </a:lnTo>
                  <a:lnTo>
                    <a:pt x="89" y="223"/>
                  </a:lnTo>
                  <a:lnTo>
                    <a:pt x="79" y="221"/>
                  </a:lnTo>
                  <a:lnTo>
                    <a:pt x="68" y="216"/>
                  </a:lnTo>
                  <a:lnTo>
                    <a:pt x="59" y="211"/>
                  </a:lnTo>
                  <a:lnTo>
                    <a:pt x="49" y="207"/>
                  </a:lnTo>
                  <a:lnTo>
                    <a:pt x="40" y="199"/>
                  </a:lnTo>
                  <a:lnTo>
                    <a:pt x="33" y="192"/>
                  </a:lnTo>
                  <a:lnTo>
                    <a:pt x="25" y="184"/>
                  </a:lnTo>
                  <a:lnTo>
                    <a:pt x="19" y="176"/>
                  </a:lnTo>
                  <a:lnTo>
                    <a:pt x="13" y="167"/>
                  </a:lnTo>
                  <a:lnTo>
                    <a:pt x="8" y="157"/>
                  </a:lnTo>
                  <a:lnTo>
                    <a:pt x="5" y="147"/>
                  </a:lnTo>
                  <a:lnTo>
                    <a:pt x="2" y="136"/>
                  </a:lnTo>
                  <a:lnTo>
                    <a:pt x="0" y="124"/>
                  </a:lnTo>
                  <a:lnTo>
                    <a:pt x="0" y="113"/>
                  </a:lnTo>
                  <a:lnTo>
                    <a:pt x="0" y="113"/>
                  </a:lnTo>
                  <a:lnTo>
                    <a:pt x="0" y="101"/>
                  </a:lnTo>
                  <a:lnTo>
                    <a:pt x="2" y="90"/>
                  </a:lnTo>
                  <a:lnTo>
                    <a:pt x="5" y="80"/>
                  </a:lnTo>
                  <a:lnTo>
                    <a:pt x="8" y="69"/>
                  </a:lnTo>
                  <a:lnTo>
                    <a:pt x="13" y="60"/>
                  </a:lnTo>
                  <a:lnTo>
                    <a:pt x="19" y="50"/>
                  </a:lnTo>
                  <a:lnTo>
                    <a:pt x="25" y="41"/>
                  </a:lnTo>
                  <a:lnTo>
                    <a:pt x="33" y="34"/>
                  </a:lnTo>
                  <a:lnTo>
                    <a:pt x="40" y="26"/>
                  </a:lnTo>
                  <a:lnTo>
                    <a:pt x="49" y="20"/>
                  </a:lnTo>
                  <a:lnTo>
                    <a:pt x="59" y="14"/>
                  </a:lnTo>
                  <a:lnTo>
                    <a:pt x="68" y="9"/>
                  </a:lnTo>
                  <a:lnTo>
                    <a:pt x="79" y="6"/>
                  </a:lnTo>
                  <a:lnTo>
                    <a:pt x="89" y="2"/>
                  </a:lnTo>
                  <a:lnTo>
                    <a:pt x="101" y="1"/>
                  </a:lnTo>
                  <a:lnTo>
                    <a:pt x="112" y="0"/>
                  </a:lnTo>
                  <a:lnTo>
                    <a:pt x="112" y="0"/>
                  </a:lnTo>
                  <a:lnTo>
                    <a:pt x="124" y="1"/>
                  </a:lnTo>
                  <a:lnTo>
                    <a:pt x="135" y="2"/>
                  </a:lnTo>
                  <a:lnTo>
                    <a:pt x="146" y="6"/>
                  </a:lnTo>
                  <a:lnTo>
                    <a:pt x="156" y="9"/>
                  </a:lnTo>
                  <a:lnTo>
                    <a:pt x="166" y="14"/>
                  </a:lnTo>
                  <a:lnTo>
                    <a:pt x="175" y="20"/>
                  </a:lnTo>
                  <a:lnTo>
                    <a:pt x="183" y="26"/>
                  </a:lnTo>
                  <a:lnTo>
                    <a:pt x="192" y="34"/>
                  </a:lnTo>
                  <a:lnTo>
                    <a:pt x="199" y="41"/>
                  </a:lnTo>
                  <a:lnTo>
                    <a:pt x="206" y="50"/>
                  </a:lnTo>
                  <a:lnTo>
                    <a:pt x="212" y="60"/>
                  </a:lnTo>
                  <a:lnTo>
                    <a:pt x="216" y="69"/>
                  </a:lnTo>
                  <a:lnTo>
                    <a:pt x="220" y="80"/>
                  </a:lnTo>
                  <a:lnTo>
                    <a:pt x="222" y="90"/>
                  </a:lnTo>
                  <a:lnTo>
                    <a:pt x="225" y="101"/>
                  </a:lnTo>
                  <a:lnTo>
                    <a:pt x="225" y="113"/>
                  </a:lnTo>
                  <a:lnTo>
                    <a:pt x="225"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23" name="Freeform 702"/>
            <p:cNvSpPr>
              <a:spLocks/>
            </p:cNvSpPr>
            <p:nvPr/>
          </p:nvSpPr>
          <p:spPr bwMode="auto">
            <a:xfrm>
              <a:off x="2057400" y="2293938"/>
              <a:ext cx="363537" cy="593725"/>
            </a:xfrm>
            <a:custGeom>
              <a:avLst/>
              <a:gdLst>
                <a:gd name="T0" fmla="*/ 458 w 458"/>
                <a:gd name="T1" fmla="*/ 142 h 750"/>
                <a:gd name="T2" fmla="*/ 456 w 458"/>
                <a:gd name="T3" fmla="*/ 114 h 750"/>
                <a:gd name="T4" fmla="*/ 447 w 458"/>
                <a:gd name="T5" fmla="*/ 87 h 750"/>
                <a:gd name="T6" fmla="*/ 434 w 458"/>
                <a:gd name="T7" fmla="*/ 62 h 750"/>
                <a:gd name="T8" fmla="*/ 417 w 458"/>
                <a:gd name="T9" fmla="*/ 41 h 750"/>
                <a:gd name="T10" fmla="*/ 396 w 458"/>
                <a:gd name="T11" fmla="*/ 24 h 750"/>
                <a:gd name="T12" fmla="*/ 371 w 458"/>
                <a:gd name="T13" fmla="*/ 11 h 750"/>
                <a:gd name="T14" fmla="*/ 344 w 458"/>
                <a:gd name="T15" fmla="*/ 2 h 750"/>
                <a:gd name="T16" fmla="*/ 316 w 458"/>
                <a:gd name="T17" fmla="*/ 0 h 750"/>
                <a:gd name="T18" fmla="*/ 143 w 458"/>
                <a:gd name="T19" fmla="*/ 0 h 750"/>
                <a:gd name="T20" fmla="*/ 114 w 458"/>
                <a:gd name="T21" fmla="*/ 2 h 750"/>
                <a:gd name="T22" fmla="*/ 88 w 458"/>
                <a:gd name="T23" fmla="*/ 11 h 750"/>
                <a:gd name="T24" fmla="*/ 63 w 458"/>
                <a:gd name="T25" fmla="*/ 24 h 750"/>
                <a:gd name="T26" fmla="*/ 42 w 458"/>
                <a:gd name="T27" fmla="*/ 41 h 750"/>
                <a:gd name="T28" fmla="*/ 24 w 458"/>
                <a:gd name="T29" fmla="*/ 62 h 750"/>
                <a:gd name="T30" fmla="*/ 11 w 458"/>
                <a:gd name="T31" fmla="*/ 87 h 750"/>
                <a:gd name="T32" fmla="*/ 3 w 458"/>
                <a:gd name="T33" fmla="*/ 114 h 750"/>
                <a:gd name="T34" fmla="*/ 0 w 458"/>
                <a:gd name="T35" fmla="*/ 142 h 750"/>
                <a:gd name="T36" fmla="*/ 62 w 458"/>
                <a:gd name="T37" fmla="*/ 406 h 750"/>
                <a:gd name="T38" fmla="*/ 62 w 458"/>
                <a:gd name="T39" fmla="*/ 191 h 750"/>
                <a:gd name="T40" fmla="*/ 65 w 458"/>
                <a:gd name="T41" fmla="*/ 182 h 750"/>
                <a:gd name="T42" fmla="*/ 72 w 458"/>
                <a:gd name="T43" fmla="*/ 180 h 750"/>
                <a:gd name="T44" fmla="*/ 77 w 458"/>
                <a:gd name="T45" fmla="*/ 180 h 750"/>
                <a:gd name="T46" fmla="*/ 83 w 458"/>
                <a:gd name="T47" fmla="*/ 186 h 750"/>
                <a:gd name="T48" fmla="*/ 84 w 458"/>
                <a:gd name="T49" fmla="*/ 406 h 750"/>
                <a:gd name="T50" fmla="*/ 84 w 458"/>
                <a:gd name="T51" fmla="*/ 750 h 750"/>
                <a:gd name="T52" fmla="*/ 206 w 458"/>
                <a:gd name="T53" fmla="*/ 508 h 750"/>
                <a:gd name="T54" fmla="*/ 206 w 458"/>
                <a:gd name="T55" fmla="*/ 503 h 750"/>
                <a:gd name="T56" fmla="*/ 210 w 458"/>
                <a:gd name="T57" fmla="*/ 495 h 750"/>
                <a:gd name="T58" fmla="*/ 216 w 458"/>
                <a:gd name="T59" fmla="*/ 489 h 750"/>
                <a:gd name="T60" fmla="*/ 224 w 458"/>
                <a:gd name="T61" fmla="*/ 485 h 750"/>
                <a:gd name="T62" fmla="*/ 229 w 458"/>
                <a:gd name="T63" fmla="*/ 485 h 750"/>
                <a:gd name="T64" fmla="*/ 238 w 458"/>
                <a:gd name="T65" fmla="*/ 487 h 750"/>
                <a:gd name="T66" fmla="*/ 245 w 458"/>
                <a:gd name="T67" fmla="*/ 491 h 750"/>
                <a:gd name="T68" fmla="*/ 250 w 458"/>
                <a:gd name="T69" fmla="*/ 500 h 750"/>
                <a:gd name="T70" fmla="*/ 252 w 458"/>
                <a:gd name="T71" fmla="*/ 508 h 750"/>
                <a:gd name="T72" fmla="*/ 375 w 458"/>
                <a:gd name="T73" fmla="*/ 750 h 750"/>
                <a:gd name="T74" fmla="*/ 375 w 458"/>
                <a:gd name="T75" fmla="*/ 406 h 750"/>
                <a:gd name="T76" fmla="*/ 375 w 458"/>
                <a:gd name="T77" fmla="*/ 191 h 750"/>
                <a:gd name="T78" fmla="*/ 378 w 458"/>
                <a:gd name="T79" fmla="*/ 183 h 750"/>
                <a:gd name="T80" fmla="*/ 385 w 458"/>
                <a:gd name="T81" fmla="*/ 180 h 750"/>
                <a:gd name="T82" fmla="*/ 390 w 458"/>
                <a:gd name="T83" fmla="*/ 181 h 750"/>
                <a:gd name="T84" fmla="*/ 396 w 458"/>
                <a:gd name="T85" fmla="*/ 187 h 750"/>
                <a:gd name="T86" fmla="*/ 397 w 458"/>
                <a:gd name="T87" fmla="*/ 406 h 750"/>
                <a:gd name="T88" fmla="*/ 458 w 458"/>
                <a:gd name="T89" fmla="*/ 142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8" h="750">
                  <a:moveTo>
                    <a:pt x="458" y="142"/>
                  </a:moveTo>
                  <a:lnTo>
                    <a:pt x="458" y="142"/>
                  </a:lnTo>
                  <a:lnTo>
                    <a:pt x="458" y="128"/>
                  </a:lnTo>
                  <a:lnTo>
                    <a:pt x="456" y="114"/>
                  </a:lnTo>
                  <a:lnTo>
                    <a:pt x="452" y="100"/>
                  </a:lnTo>
                  <a:lnTo>
                    <a:pt x="447" y="87"/>
                  </a:lnTo>
                  <a:lnTo>
                    <a:pt x="442" y="74"/>
                  </a:lnTo>
                  <a:lnTo>
                    <a:pt x="434" y="62"/>
                  </a:lnTo>
                  <a:lnTo>
                    <a:pt x="426" y="52"/>
                  </a:lnTo>
                  <a:lnTo>
                    <a:pt x="417" y="41"/>
                  </a:lnTo>
                  <a:lnTo>
                    <a:pt x="406" y="32"/>
                  </a:lnTo>
                  <a:lnTo>
                    <a:pt x="396" y="24"/>
                  </a:lnTo>
                  <a:lnTo>
                    <a:pt x="384" y="17"/>
                  </a:lnTo>
                  <a:lnTo>
                    <a:pt x="371" y="11"/>
                  </a:lnTo>
                  <a:lnTo>
                    <a:pt x="358" y="6"/>
                  </a:lnTo>
                  <a:lnTo>
                    <a:pt x="344" y="2"/>
                  </a:lnTo>
                  <a:lnTo>
                    <a:pt x="330" y="0"/>
                  </a:lnTo>
                  <a:lnTo>
                    <a:pt x="316" y="0"/>
                  </a:lnTo>
                  <a:lnTo>
                    <a:pt x="143" y="0"/>
                  </a:lnTo>
                  <a:lnTo>
                    <a:pt x="143" y="0"/>
                  </a:lnTo>
                  <a:lnTo>
                    <a:pt x="128" y="0"/>
                  </a:lnTo>
                  <a:lnTo>
                    <a:pt x="114" y="2"/>
                  </a:lnTo>
                  <a:lnTo>
                    <a:pt x="101" y="6"/>
                  </a:lnTo>
                  <a:lnTo>
                    <a:pt x="88" y="11"/>
                  </a:lnTo>
                  <a:lnTo>
                    <a:pt x="75" y="17"/>
                  </a:lnTo>
                  <a:lnTo>
                    <a:pt x="63" y="24"/>
                  </a:lnTo>
                  <a:lnTo>
                    <a:pt x="52" y="32"/>
                  </a:lnTo>
                  <a:lnTo>
                    <a:pt x="42" y="41"/>
                  </a:lnTo>
                  <a:lnTo>
                    <a:pt x="32" y="52"/>
                  </a:lnTo>
                  <a:lnTo>
                    <a:pt x="24" y="62"/>
                  </a:lnTo>
                  <a:lnTo>
                    <a:pt x="17" y="74"/>
                  </a:lnTo>
                  <a:lnTo>
                    <a:pt x="11" y="87"/>
                  </a:lnTo>
                  <a:lnTo>
                    <a:pt x="7" y="100"/>
                  </a:lnTo>
                  <a:lnTo>
                    <a:pt x="3" y="114"/>
                  </a:lnTo>
                  <a:lnTo>
                    <a:pt x="1" y="128"/>
                  </a:lnTo>
                  <a:lnTo>
                    <a:pt x="0" y="142"/>
                  </a:lnTo>
                  <a:lnTo>
                    <a:pt x="0" y="406"/>
                  </a:lnTo>
                  <a:lnTo>
                    <a:pt x="62" y="406"/>
                  </a:lnTo>
                  <a:lnTo>
                    <a:pt x="62" y="191"/>
                  </a:lnTo>
                  <a:lnTo>
                    <a:pt x="62" y="191"/>
                  </a:lnTo>
                  <a:lnTo>
                    <a:pt x="63" y="186"/>
                  </a:lnTo>
                  <a:lnTo>
                    <a:pt x="65" y="182"/>
                  </a:lnTo>
                  <a:lnTo>
                    <a:pt x="69" y="180"/>
                  </a:lnTo>
                  <a:lnTo>
                    <a:pt x="72" y="180"/>
                  </a:lnTo>
                  <a:lnTo>
                    <a:pt x="72" y="180"/>
                  </a:lnTo>
                  <a:lnTo>
                    <a:pt x="77" y="180"/>
                  </a:lnTo>
                  <a:lnTo>
                    <a:pt x="81" y="182"/>
                  </a:lnTo>
                  <a:lnTo>
                    <a:pt x="83" y="186"/>
                  </a:lnTo>
                  <a:lnTo>
                    <a:pt x="84" y="191"/>
                  </a:lnTo>
                  <a:lnTo>
                    <a:pt x="84" y="406"/>
                  </a:lnTo>
                  <a:lnTo>
                    <a:pt x="84" y="406"/>
                  </a:lnTo>
                  <a:lnTo>
                    <a:pt x="84" y="750"/>
                  </a:lnTo>
                  <a:lnTo>
                    <a:pt x="206" y="750"/>
                  </a:lnTo>
                  <a:lnTo>
                    <a:pt x="206" y="508"/>
                  </a:lnTo>
                  <a:lnTo>
                    <a:pt x="206" y="508"/>
                  </a:lnTo>
                  <a:lnTo>
                    <a:pt x="206" y="503"/>
                  </a:lnTo>
                  <a:lnTo>
                    <a:pt x="208" y="500"/>
                  </a:lnTo>
                  <a:lnTo>
                    <a:pt x="210" y="495"/>
                  </a:lnTo>
                  <a:lnTo>
                    <a:pt x="213" y="491"/>
                  </a:lnTo>
                  <a:lnTo>
                    <a:pt x="216" y="489"/>
                  </a:lnTo>
                  <a:lnTo>
                    <a:pt x="221" y="487"/>
                  </a:lnTo>
                  <a:lnTo>
                    <a:pt x="224" y="485"/>
                  </a:lnTo>
                  <a:lnTo>
                    <a:pt x="229" y="485"/>
                  </a:lnTo>
                  <a:lnTo>
                    <a:pt x="229" y="485"/>
                  </a:lnTo>
                  <a:lnTo>
                    <a:pt x="233" y="485"/>
                  </a:lnTo>
                  <a:lnTo>
                    <a:pt x="238" y="487"/>
                  </a:lnTo>
                  <a:lnTo>
                    <a:pt x="242" y="489"/>
                  </a:lnTo>
                  <a:lnTo>
                    <a:pt x="245" y="491"/>
                  </a:lnTo>
                  <a:lnTo>
                    <a:pt x="248" y="495"/>
                  </a:lnTo>
                  <a:lnTo>
                    <a:pt x="250" y="500"/>
                  </a:lnTo>
                  <a:lnTo>
                    <a:pt x="251" y="503"/>
                  </a:lnTo>
                  <a:lnTo>
                    <a:pt x="252" y="508"/>
                  </a:lnTo>
                  <a:lnTo>
                    <a:pt x="252" y="750"/>
                  </a:lnTo>
                  <a:lnTo>
                    <a:pt x="375" y="750"/>
                  </a:lnTo>
                  <a:lnTo>
                    <a:pt x="375" y="406"/>
                  </a:lnTo>
                  <a:lnTo>
                    <a:pt x="375" y="406"/>
                  </a:lnTo>
                  <a:lnTo>
                    <a:pt x="375" y="191"/>
                  </a:lnTo>
                  <a:lnTo>
                    <a:pt x="375" y="191"/>
                  </a:lnTo>
                  <a:lnTo>
                    <a:pt x="376" y="187"/>
                  </a:lnTo>
                  <a:lnTo>
                    <a:pt x="378" y="183"/>
                  </a:lnTo>
                  <a:lnTo>
                    <a:pt x="382" y="181"/>
                  </a:lnTo>
                  <a:lnTo>
                    <a:pt x="385" y="180"/>
                  </a:lnTo>
                  <a:lnTo>
                    <a:pt x="385" y="180"/>
                  </a:lnTo>
                  <a:lnTo>
                    <a:pt x="390" y="181"/>
                  </a:lnTo>
                  <a:lnTo>
                    <a:pt x="393" y="183"/>
                  </a:lnTo>
                  <a:lnTo>
                    <a:pt x="396" y="187"/>
                  </a:lnTo>
                  <a:lnTo>
                    <a:pt x="397" y="191"/>
                  </a:lnTo>
                  <a:lnTo>
                    <a:pt x="397" y="406"/>
                  </a:lnTo>
                  <a:lnTo>
                    <a:pt x="458" y="406"/>
                  </a:lnTo>
                  <a:lnTo>
                    <a:pt x="458" y="1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sp>
        <p:nvSpPr>
          <p:cNvPr id="24" name="矩形 23"/>
          <p:cNvSpPr/>
          <p:nvPr/>
        </p:nvSpPr>
        <p:spPr>
          <a:xfrm>
            <a:off x="5218257" y="4522731"/>
            <a:ext cx="1907895" cy="463588"/>
          </a:xfrm>
          <a:prstGeom prst="rect">
            <a:avLst/>
          </a:prstGeom>
        </p:spPr>
        <p:txBody>
          <a:bodyPr wrap="none">
            <a:spAutoFit/>
          </a:bodyPr>
          <a:lstStyle/>
          <a:p>
            <a:pPr>
              <a:lnSpc>
                <a:spcPct val="150000"/>
              </a:lnSpc>
            </a:pPr>
            <a:r>
              <a:rPr lang="zh-CN" altLang="en-US" b="1" dirty="0">
                <a:latin typeface="微软雅黑" pitchFamily="34" charset="-122"/>
                <a:ea typeface="微软雅黑" pitchFamily="34" charset="-122"/>
              </a:rPr>
              <a:t>床位使用率</a:t>
            </a:r>
            <a:r>
              <a:rPr lang="en-US" altLang="zh-CN" b="1" dirty="0">
                <a:latin typeface="微软雅黑" pitchFamily="34" charset="-122"/>
                <a:ea typeface="微软雅黑" pitchFamily="34" charset="-122"/>
              </a:rPr>
              <a:t>92%</a:t>
            </a:r>
            <a:r>
              <a:rPr lang="zh-CN" altLang="en-US" b="1" dirty="0">
                <a:latin typeface="微软雅黑" pitchFamily="34" charset="-122"/>
                <a:ea typeface="微软雅黑" pitchFamily="34" charset="-122"/>
              </a:rPr>
              <a:t> </a:t>
            </a:r>
            <a:endParaRPr lang="zh-CN" altLang="en-US" dirty="0"/>
          </a:p>
        </p:txBody>
      </p:sp>
      <p:pic>
        <p:nvPicPr>
          <p:cNvPr id="25" name="Picture 2" descr="D:\Teliss_Tong\Copy\定期备份\工作备份\！PPT图片及版面资源\06-PPT精选插图\02-商务\9E6A0DE27DA4C8EF034C03F00E15D8D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2325" y="3143344"/>
            <a:ext cx="4354983" cy="4019568"/>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4102658" y="2115729"/>
            <a:ext cx="2286634" cy="458908"/>
          </a:xfrm>
          <a:prstGeom prst="rect">
            <a:avLst/>
          </a:prstGeom>
        </p:spPr>
        <p:txBody>
          <a:bodyPr wrap="square">
            <a:spAutoFit/>
          </a:bodyPr>
          <a:lstStyle/>
          <a:p>
            <a:pPr algn="ctr">
              <a:lnSpc>
                <a:spcPct val="150000"/>
              </a:lnSpc>
            </a:pPr>
            <a:r>
              <a:rPr lang="zh-CN" altLang="zh-CN" b="1" dirty="0">
                <a:latin typeface="微软雅黑" pitchFamily="34" charset="-122"/>
                <a:ea typeface="微软雅黑" pitchFamily="34" charset="-122"/>
              </a:rPr>
              <a:t>入院</a:t>
            </a:r>
            <a:r>
              <a:rPr lang="zh-CN" altLang="zh-CN" b="1" dirty="0" smtClean="0">
                <a:latin typeface="微软雅黑" pitchFamily="34" charset="-122"/>
                <a:ea typeface="微软雅黑" pitchFamily="34" charset="-122"/>
              </a:rPr>
              <a:t>总数</a:t>
            </a:r>
            <a:r>
              <a:rPr lang="en-US" altLang="zh-CN" b="1" dirty="0" smtClean="0">
                <a:latin typeface="微软雅黑" pitchFamily="34" charset="-122"/>
                <a:ea typeface="微软雅黑" pitchFamily="34" charset="-122"/>
              </a:rPr>
              <a:t>25008</a:t>
            </a:r>
            <a:r>
              <a:rPr lang="zh-CN" altLang="zh-CN" b="1" dirty="0">
                <a:latin typeface="微软雅黑" pitchFamily="34" charset="-122"/>
                <a:ea typeface="微软雅黑" pitchFamily="34" charset="-122"/>
              </a:rPr>
              <a:t>人次</a:t>
            </a:r>
            <a:endParaRPr lang="zh-CN" altLang="en-US" b="1" dirty="0">
              <a:latin typeface="微软雅黑" pitchFamily="34" charset="-122"/>
              <a:ea typeface="微软雅黑" pitchFamily="34" charset="-122"/>
            </a:endParaRPr>
          </a:p>
        </p:txBody>
      </p:sp>
      <p:sp>
        <p:nvSpPr>
          <p:cNvPr id="30" name="矩形 29"/>
          <p:cNvSpPr/>
          <p:nvPr/>
        </p:nvSpPr>
        <p:spPr>
          <a:xfrm>
            <a:off x="4120449" y="2893885"/>
            <a:ext cx="2761219" cy="507831"/>
          </a:xfrm>
          <a:prstGeom prst="rect">
            <a:avLst/>
          </a:prstGeom>
        </p:spPr>
        <p:txBody>
          <a:bodyPr wrap="square">
            <a:spAutoFit/>
          </a:bodyPr>
          <a:lstStyle/>
          <a:p>
            <a:pPr algn="ctr">
              <a:lnSpc>
                <a:spcPct val="150000"/>
              </a:lnSpc>
            </a:pPr>
            <a:r>
              <a:rPr lang="zh-CN" altLang="zh-CN" b="1" dirty="0">
                <a:latin typeface="微软雅黑" pitchFamily="34" charset="-122"/>
                <a:ea typeface="微软雅黑" pitchFamily="34" charset="-122"/>
                <a:cs typeface="+mj-cs"/>
              </a:rPr>
              <a:t>出院</a:t>
            </a:r>
            <a:r>
              <a:rPr lang="zh-CN" altLang="zh-CN" b="1" dirty="0" smtClean="0">
                <a:latin typeface="微软雅黑" pitchFamily="34" charset="-122"/>
                <a:ea typeface="微软雅黑" pitchFamily="34" charset="-122"/>
                <a:cs typeface="+mj-cs"/>
              </a:rPr>
              <a:t>总数</a:t>
            </a:r>
            <a:r>
              <a:rPr lang="en-US" altLang="zh-CN" b="1" dirty="0" smtClean="0">
                <a:latin typeface="微软雅黑" pitchFamily="34" charset="-122"/>
                <a:ea typeface="微软雅黑" pitchFamily="34" charset="-122"/>
                <a:cs typeface="+mj-cs"/>
              </a:rPr>
              <a:t>25019</a:t>
            </a:r>
            <a:r>
              <a:rPr lang="zh-CN" altLang="zh-CN" b="1" dirty="0">
                <a:latin typeface="微软雅黑" pitchFamily="34" charset="-122"/>
                <a:ea typeface="微软雅黑" pitchFamily="34" charset="-122"/>
                <a:cs typeface="+mj-cs"/>
              </a:rPr>
              <a:t>人次</a:t>
            </a:r>
            <a:endParaRPr lang="zh-CN" altLang="en-US" b="1" dirty="0">
              <a:latin typeface="微软雅黑" pitchFamily="34" charset="-122"/>
              <a:ea typeface="微软雅黑" pitchFamily="34" charset="-122"/>
              <a:cs typeface="+mj-cs"/>
            </a:endParaRPr>
          </a:p>
        </p:txBody>
      </p:sp>
      <p:sp>
        <p:nvSpPr>
          <p:cNvPr id="33" name="矩形 32"/>
          <p:cNvSpPr/>
          <p:nvPr/>
        </p:nvSpPr>
        <p:spPr>
          <a:xfrm>
            <a:off x="7877221" y="2138554"/>
            <a:ext cx="1799212" cy="458908"/>
          </a:xfrm>
          <a:prstGeom prst="rect">
            <a:avLst/>
          </a:prstGeom>
        </p:spPr>
        <p:txBody>
          <a:bodyPr wrap="square">
            <a:spAutoFit/>
          </a:bodyPr>
          <a:lstStyle/>
          <a:p>
            <a:pPr lvl="0" algn="ctr">
              <a:lnSpc>
                <a:spcPct val="150000"/>
              </a:lnSpc>
              <a:spcBef>
                <a:spcPct val="0"/>
              </a:spcBef>
            </a:pPr>
            <a:r>
              <a:rPr lang="zh-CN" altLang="en-US" b="1" dirty="0" smtClean="0">
                <a:latin typeface="微软雅黑" panose="020B0503020204020204" pitchFamily="34" charset="-122"/>
                <a:ea typeface="微软雅黑" panose="020B0503020204020204" pitchFamily="34" charset="-122"/>
              </a:rPr>
              <a:t>同比</a:t>
            </a:r>
            <a:r>
              <a:rPr lang="zh-CN" altLang="zh-CN" b="1" dirty="0" smtClean="0">
                <a:latin typeface="微软雅黑" panose="020B0503020204020204" pitchFamily="34" charset="-122"/>
                <a:ea typeface="微软雅黑" panose="020B0503020204020204" pitchFamily="34" charset="-122"/>
              </a:rPr>
              <a:t>增长</a:t>
            </a:r>
            <a:r>
              <a:rPr lang="en-US" altLang="zh-CN" b="1" dirty="0" smtClean="0">
                <a:latin typeface="微软雅黑" panose="020B0503020204020204" pitchFamily="34" charset="-122"/>
                <a:ea typeface="微软雅黑" panose="020B0503020204020204" pitchFamily="34" charset="-122"/>
                <a:cs typeface="+mj-cs"/>
              </a:rPr>
              <a:t>0.8</a:t>
            </a:r>
            <a:r>
              <a:rPr lang="en-US" altLang="zh-CN" b="1" dirty="0">
                <a:latin typeface="微软雅黑" panose="020B0503020204020204" pitchFamily="34" charset="-122"/>
                <a:ea typeface="微软雅黑" panose="020B0503020204020204" pitchFamily="34" charset="-122"/>
                <a:cs typeface="+mj-cs"/>
              </a:rPr>
              <a:t>%</a:t>
            </a:r>
            <a:endParaRPr lang="zh-CN" altLang="en-US" b="1" dirty="0">
              <a:latin typeface="微软雅黑" panose="020B0503020204020204" pitchFamily="34" charset="-122"/>
              <a:ea typeface="微软雅黑" panose="020B0503020204020204" pitchFamily="34" charset="-122"/>
              <a:cs typeface="+mj-cs"/>
            </a:endParaRPr>
          </a:p>
        </p:txBody>
      </p:sp>
      <p:sp>
        <p:nvSpPr>
          <p:cNvPr id="34" name="矩形 33"/>
          <p:cNvSpPr/>
          <p:nvPr/>
        </p:nvSpPr>
        <p:spPr>
          <a:xfrm>
            <a:off x="7828896" y="2952370"/>
            <a:ext cx="2018268" cy="458908"/>
          </a:xfrm>
          <a:prstGeom prst="rect">
            <a:avLst/>
          </a:prstGeom>
        </p:spPr>
        <p:txBody>
          <a:bodyPr wrap="square">
            <a:spAutoFit/>
          </a:bodyPr>
          <a:lstStyle/>
          <a:p>
            <a:pPr algn="ctr">
              <a:lnSpc>
                <a:spcPct val="150000"/>
              </a:lnSpc>
              <a:spcBef>
                <a:spcPct val="0"/>
              </a:spcBef>
            </a:pPr>
            <a:r>
              <a:rPr lang="zh-CN" altLang="en-US" b="1" dirty="0" smtClean="0">
                <a:latin typeface="微软雅黑" panose="020B0503020204020204" pitchFamily="34" charset="-122"/>
                <a:ea typeface="微软雅黑" panose="020B0503020204020204" pitchFamily="34" charset="-122"/>
              </a:rPr>
              <a:t>同比</a:t>
            </a:r>
            <a:r>
              <a:rPr lang="zh-CN" altLang="zh-CN" b="1" dirty="0" smtClean="0">
                <a:latin typeface="微软雅黑" panose="020B0503020204020204" pitchFamily="34" charset="-122"/>
                <a:ea typeface="微软雅黑" panose="020B0503020204020204" pitchFamily="34" charset="-122"/>
              </a:rPr>
              <a:t>增长</a:t>
            </a:r>
            <a:r>
              <a:rPr lang="en-US" altLang="zh-CN" b="1" dirty="0">
                <a:latin typeface="微软雅黑" panose="020B0503020204020204" pitchFamily="34" charset="-122"/>
                <a:ea typeface="微软雅黑" panose="020B0503020204020204" pitchFamily="34" charset="-122"/>
              </a:rPr>
              <a:t>0.76%</a:t>
            </a:r>
            <a:endParaRPr lang="zh-CN" altLang="en-US" b="1" dirty="0">
              <a:latin typeface="微软雅黑" panose="020B0503020204020204" pitchFamily="34" charset="-122"/>
              <a:ea typeface="微软雅黑" panose="020B0503020204020204" pitchFamily="34" charset="-122"/>
            </a:endParaRPr>
          </a:p>
        </p:txBody>
      </p:sp>
      <p:sp>
        <p:nvSpPr>
          <p:cNvPr id="35" name="Line 18"/>
          <p:cNvSpPr>
            <a:spLocks noChangeShapeType="1"/>
          </p:cNvSpPr>
          <p:nvPr/>
        </p:nvSpPr>
        <p:spPr bwMode="auto">
          <a:xfrm flipH="1">
            <a:off x="3599700" y="3394674"/>
            <a:ext cx="5974495" cy="0"/>
          </a:xfrm>
          <a:prstGeom prst="line">
            <a:avLst/>
          </a:prstGeom>
          <a:noFill/>
          <a:ln w="9525">
            <a:solidFill>
              <a:srgbClr val="808080"/>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solidFill>
                <a:prstClr val="black"/>
              </a:solidFill>
              <a:latin typeface="Impact" pitchFamily="34" charset="0"/>
              <a:ea typeface="微软雅黑" pitchFamily="34" charset="-122"/>
            </a:endParaRPr>
          </a:p>
        </p:txBody>
      </p:sp>
      <p:sp>
        <p:nvSpPr>
          <p:cNvPr id="36" name="Line 18"/>
          <p:cNvSpPr>
            <a:spLocks noChangeShapeType="1"/>
          </p:cNvSpPr>
          <p:nvPr/>
        </p:nvSpPr>
        <p:spPr bwMode="auto">
          <a:xfrm flipH="1">
            <a:off x="3435892" y="2587606"/>
            <a:ext cx="6138303" cy="0"/>
          </a:xfrm>
          <a:prstGeom prst="line">
            <a:avLst/>
          </a:prstGeom>
          <a:noFill/>
          <a:ln w="9525">
            <a:solidFill>
              <a:srgbClr val="808080"/>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solidFill>
                <a:prstClr val="black"/>
              </a:solidFill>
              <a:latin typeface="Impact" pitchFamily="34" charset="0"/>
              <a:ea typeface="微软雅黑" pitchFamily="34" charset="-122"/>
            </a:endParaRPr>
          </a:p>
        </p:txBody>
      </p:sp>
      <p:pic>
        <p:nvPicPr>
          <p:cNvPr id="37" name="图片 36"/>
          <p:cNvPicPr>
            <a:picLocks noChangeAspect="1"/>
          </p:cNvPicPr>
          <p:nvPr/>
        </p:nvPicPr>
        <p:blipFill>
          <a:blip r:embed="rId2">
            <a:extLst>
              <a:ext uri="{BEBA8EAE-BF5A-486C-A8C5-ECC9F3942E4B}">
                <a14:imgProps xmlns:a14="http://schemas.microsoft.com/office/drawing/2010/main">
                  <a14:imgLayer>
                    <a14:imgEffect>
                      <a14:backgroundRemoval t="0" b="100000" l="9948" r="89529"/>
                    </a14:imgEffect>
                  </a14:imgLayer>
                </a14:imgProps>
              </a:ext>
            </a:extLst>
          </a:blip>
          <a:stretch>
            <a:fillRect/>
          </a:stretch>
        </p:blipFill>
        <p:spPr>
          <a:xfrm>
            <a:off x="7328511" y="2118235"/>
            <a:ext cx="614931" cy="398550"/>
          </a:xfrm>
          <a:prstGeom prst="rect">
            <a:avLst/>
          </a:prstGeom>
        </p:spPr>
      </p:pic>
      <p:pic>
        <p:nvPicPr>
          <p:cNvPr id="38" name="图片 37"/>
          <p:cNvPicPr>
            <a:picLocks noChangeAspect="1"/>
          </p:cNvPicPr>
          <p:nvPr/>
        </p:nvPicPr>
        <p:blipFill>
          <a:blip r:embed="rId2">
            <a:extLst>
              <a:ext uri="{BEBA8EAE-BF5A-486C-A8C5-ECC9F3942E4B}">
                <a14:imgProps xmlns:a14="http://schemas.microsoft.com/office/drawing/2010/main">
                  <a14:imgLayer>
                    <a14:imgEffect>
                      <a14:backgroundRemoval t="0" b="100000" l="9948" r="89529"/>
                    </a14:imgEffect>
                  </a14:imgLayer>
                </a14:imgProps>
              </a:ext>
            </a:extLst>
          </a:blip>
          <a:stretch>
            <a:fillRect/>
          </a:stretch>
        </p:blipFill>
        <p:spPr>
          <a:xfrm>
            <a:off x="7356210" y="2920703"/>
            <a:ext cx="614931" cy="398550"/>
          </a:xfrm>
          <a:prstGeom prst="rect">
            <a:avLst/>
          </a:prstGeom>
        </p:spPr>
      </p:pic>
      <p:grpSp>
        <p:nvGrpSpPr>
          <p:cNvPr id="39" name="组合 38"/>
          <p:cNvGrpSpPr/>
          <p:nvPr/>
        </p:nvGrpSpPr>
        <p:grpSpPr>
          <a:xfrm>
            <a:off x="3744199" y="2210500"/>
            <a:ext cx="358459" cy="291546"/>
            <a:chOff x="1075737" y="1609572"/>
            <a:chExt cx="541064" cy="440065"/>
          </a:xfrm>
          <a:solidFill>
            <a:schemeClr val="accent1">
              <a:lumMod val="50000"/>
            </a:schemeClr>
          </a:solidFill>
        </p:grpSpPr>
        <p:sp>
          <p:nvSpPr>
            <p:cNvPr id="40" name="Freeform 86"/>
            <p:cNvSpPr>
              <a:spLocks noEditPoints="1"/>
            </p:cNvSpPr>
            <p:nvPr/>
          </p:nvSpPr>
          <p:spPr bwMode="black">
            <a:xfrm>
              <a:off x="1075737" y="1652491"/>
              <a:ext cx="395062" cy="397146"/>
            </a:xfrm>
            <a:custGeom>
              <a:avLst/>
              <a:gdLst>
                <a:gd name="T0" fmla="*/ 287 w 292"/>
                <a:gd name="T1" fmla="*/ 113 h 294"/>
                <a:gd name="T2" fmla="*/ 239 w 292"/>
                <a:gd name="T3" fmla="*/ 105 h 294"/>
                <a:gd name="T4" fmla="*/ 252 w 292"/>
                <a:gd name="T5" fmla="*/ 58 h 294"/>
                <a:gd name="T6" fmla="*/ 229 w 292"/>
                <a:gd name="T7" fmla="*/ 32 h 294"/>
                <a:gd name="T8" fmla="*/ 187 w 292"/>
                <a:gd name="T9" fmla="*/ 57 h 294"/>
                <a:gd name="T10" fmla="*/ 167 w 292"/>
                <a:gd name="T11" fmla="*/ 6 h 294"/>
                <a:gd name="T12" fmla="*/ 132 w 292"/>
                <a:gd name="T13" fmla="*/ 0 h 294"/>
                <a:gd name="T14" fmla="*/ 115 w 292"/>
                <a:gd name="T15" fmla="*/ 53 h 294"/>
                <a:gd name="T16" fmla="*/ 72 w 292"/>
                <a:gd name="T17" fmla="*/ 31 h 294"/>
                <a:gd name="T18" fmla="*/ 42 w 292"/>
                <a:gd name="T19" fmla="*/ 49 h 294"/>
                <a:gd name="T20" fmla="*/ 59 w 292"/>
                <a:gd name="T21" fmla="*/ 95 h 294"/>
                <a:gd name="T22" fmla="*/ 12 w 292"/>
                <a:gd name="T23" fmla="*/ 107 h 294"/>
                <a:gd name="T24" fmla="*/ 0 w 292"/>
                <a:gd name="T25" fmla="*/ 140 h 294"/>
                <a:gd name="T26" fmla="*/ 43 w 292"/>
                <a:gd name="T27" fmla="*/ 164 h 294"/>
                <a:gd name="T28" fmla="*/ 14 w 292"/>
                <a:gd name="T29" fmla="*/ 204 h 294"/>
                <a:gd name="T30" fmla="*/ 27 w 292"/>
                <a:gd name="T31" fmla="*/ 237 h 294"/>
                <a:gd name="T32" fmla="*/ 75 w 292"/>
                <a:gd name="T33" fmla="*/ 227 h 294"/>
                <a:gd name="T34" fmla="*/ 79 w 292"/>
                <a:gd name="T35" fmla="*/ 276 h 294"/>
                <a:gd name="T36" fmla="*/ 109 w 292"/>
                <a:gd name="T37" fmla="*/ 293 h 294"/>
                <a:gd name="T38" fmla="*/ 140 w 292"/>
                <a:gd name="T39" fmla="*/ 255 h 294"/>
                <a:gd name="T40" fmla="*/ 152 w 292"/>
                <a:gd name="T41" fmla="*/ 255 h 294"/>
                <a:gd name="T42" fmla="*/ 183 w 292"/>
                <a:gd name="T43" fmla="*/ 293 h 294"/>
                <a:gd name="T44" fmla="*/ 213 w 292"/>
                <a:gd name="T45" fmla="*/ 276 h 294"/>
                <a:gd name="T46" fmla="*/ 217 w 292"/>
                <a:gd name="T47" fmla="*/ 227 h 294"/>
                <a:gd name="T48" fmla="*/ 265 w 292"/>
                <a:gd name="T49" fmla="*/ 237 h 294"/>
                <a:gd name="T50" fmla="*/ 278 w 292"/>
                <a:gd name="T51" fmla="*/ 204 h 294"/>
                <a:gd name="T52" fmla="*/ 249 w 292"/>
                <a:gd name="T53" fmla="*/ 164 h 294"/>
                <a:gd name="T54" fmla="*/ 292 w 292"/>
                <a:gd name="T55" fmla="*/ 140 h 294"/>
                <a:gd name="T56" fmla="*/ 187 w 292"/>
                <a:gd name="T57" fmla="*/ 193 h 294"/>
                <a:gd name="T58" fmla="*/ 105 w 292"/>
                <a:gd name="T59" fmla="*/ 193 h 294"/>
                <a:gd name="T60" fmla="*/ 105 w 292"/>
                <a:gd name="T61" fmla="*/ 111 h 294"/>
                <a:gd name="T62" fmla="*/ 187 w 292"/>
                <a:gd name="T63" fmla="*/ 11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2" h="294">
                  <a:moveTo>
                    <a:pt x="292" y="140"/>
                  </a:moveTo>
                  <a:cubicBezTo>
                    <a:pt x="287" y="113"/>
                    <a:pt x="287" y="113"/>
                    <a:pt x="287" y="113"/>
                  </a:cubicBezTo>
                  <a:cubicBezTo>
                    <a:pt x="286" y="110"/>
                    <a:pt x="284" y="108"/>
                    <a:pt x="280" y="107"/>
                  </a:cubicBezTo>
                  <a:cubicBezTo>
                    <a:pt x="239" y="105"/>
                    <a:pt x="239" y="105"/>
                    <a:pt x="239" y="105"/>
                  </a:cubicBezTo>
                  <a:cubicBezTo>
                    <a:pt x="237" y="102"/>
                    <a:pt x="235" y="98"/>
                    <a:pt x="233" y="95"/>
                  </a:cubicBezTo>
                  <a:cubicBezTo>
                    <a:pt x="252" y="58"/>
                    <a:pt x="252" y="58"/>
                    <a:pt x="252" y="58"/>
                  </a:cubicBezTo>
                  <a:cubicBezTo>
                    <a:pt x="254" y="55"/>
                    <a:pt x="253" y="51"/>
                    <a:pt x="250" y="49"/>
                  </a:cubicBezTo>
                  <a:cubicBezTo>
                    <a:pt x="229" y="32"/>
                    <a:pt x="229" y="32"/>
                    <a:pt x="229" y="32"/>
                  </a:cubicBezTo>
                  <a:cubicBezTo>
                    <a:pt x="227" y="29"/>
                    <a:pt x="223" y="29"/>
                    <a:pt x="220" y="31"/>
                  </a:cubicBezTo>
                  <a:cubicBezTo>
                    <a:pt x="187" y="57"/>
                    <a:pt x="187" y="57"/>
                    <a:pt x="187" y="57"/>
                  </a:cubicBezTo>
                  <a:cubicBezTo>
                    <a:pt x="184" y="55"/>
                    <a:pt x="181" y="54"/>
                    <a:pt x="177" y="53"/>
                  </a:cubicBezTo>
                  <a:cubicBezTo>
                    <a:pt x="167" y="6"/>
                    <a:pt x="167" y="6"/>
                    <a:pt x="167" y="6"/>
                  </a:cubicBezTo>
                  <a:cubicBezTo>
                    <a:pt x="166" y="3"/>
                    <a:pt x="163" y="0"/>
                    <a:pt x="160" y="0"/>
                  </a:cubicBezTo>
                  <a:cubicBezTo>
                    <a:pt x="132" y="0"/>
                    <a:pt x="132" y="0"/>
                    <a:pt x="132" y="0"/>
                  </a:cubicBezTo>
                  <a:cubicBezTo>
                    <a:pt x="129" y="0"/>
                    <a:pt x="126" y="3"/>
                    <a:pt x="125" y="6"/>
                  </a:cubicBezTo>
                  <a:cubicBezTo>
                    <a:pt x="115" y="53"/>
                    <a:pt x="115" y="53"/>
                    <a:pt x="115" y="53"/>
                  </a:cubicBezTo>
                  <a:cubicBezTo>
                    <a:pt x="111" y="54"/>
                    <a:pt x="108" y="55"/>
                    <a:pt x="105" y="57"/>
                  </a:cubicBezTo>
                  <a:cubicBezTo>
                    <a:pt x="72" y="31"/>
                    <a:pt x="72" y="31"/>
                    <a:pt x="72" y="31"/>
                  </a:cubicBezTo>
                  <a:cubicBezTo>
                    <a:pt x="69" y="29"/>
                    <a:pt x="65" y="29"/>
                    <a:pt x="63" y="31"/>
                  </a:cubicBezTo>
                  <a:cubicBezTo>
                    <a:pt x="42" y="49"/>
                    <a:pt x="42" y="49"/>
                    <a:pt x="42" y="49"/>
                  </a:cubicBezTo>
                  <a:cubicBezTo>
                    <a:pt x="39" y="51"/>
                    <a:pt x="39" y="55"/>
                    <a:pt x="40" y="58"/>
                  </a:cubicBezTo>
                  <a:cubicBezTo>
                    <a:pt x="59" y="95"/>
                    <a:pt x="59" y="95"/>
                    <a:pt x="59" y="95"/>
                  </a:cubicBezTo>
                  <a:cubicBezTo>
                    <a:pt x="57" y="98"/>
                    <a:pt x="55" y="102"/>
                    <a:pt x="53" y="105"/>
                  </a:cubicBezTo>
                  <a:cubicBezTo>
                    <a:pt x="12" y="107"/>
                    <a:pt x="12" y="107"/>
                    <a:pt x="12" y="107"/>
                  </a:cubicBezTo>
                  <a:cubicBezTo>
                    <a:pt x="8" y="107"/>
                    <a:pt x="6" y="110"/>
                    <a:pt x="5" y="113"/>
                  </a:cubicBezTo>
                  <a:cubicBezTo>
                    <a:pt x="0" y="140"/>
                    <a:pt x="0" y="140"/>
                    <a:pt x="0" y="140"/>
                  </a:cubicBezTo>
                  <a:cubicBezTo>
                    <a:pt x="0" y="143"/>
                    <a:pt x="1" y="147"/>
                    <a:pt x="4" y="148"/>
                  </a:cubicBezTo>
                  <a:cubicBezTo>
                    <a:pt x="43" y="164"/>
                    <a:pt x="43" y="164"/>
                    <a:pt x="43" y="164"/>
                  </a:cubicBezTo>
                  <a:cubicBezTo>
                    <a:pt x="44" y="168"/>
                    <a:pt x="44" y="172"/>
                    <a:pt x="45" y="176"/>
                  </a:cubicBezTo>
                  <a:cubicBezTo>
                    <a:pt x="14" y="204"/>
                    <a:pt x="14" y="204"/>
                    <a:pt x="14" y="204"/>
                  </a:cubicBezTo>
                  <a:cubicBezTo>
                    <a:pt x="12" y="206"/>
                    <a:pt x="11" y="210"/>
                    <a:pt x="13" y="213"/>
                  </a:cubicBezTo>
                  <a:cubicBezTo>
                    <a:pt x="27" y="237"/>
                    <a:pt x="27" y="237"/>
                    <a:pt x="27" y="237"/>
                  </a:cubicBezTo>
                  <a:cubicBezTo>
                    <a:pt x="28" y="239"/>
                    <a:pt x="32" y="241"/>
                    <a:pt x="35" y="240"/>
                  </a:cubicBezTo>
                  <a:cubicBezTo>
                    <a:pt x="75" y="227"/>
                    <a:pt x="75" y="227"/>
                    <a:pt x="75" y="227"/>
                  </a:cubicBezTo>
                  <a:cubicBezTo>
                    <a:pt x="78" y="230"/>
                    <a:pt x="81" y="233"/>
                    <a:pt x="84" y="235"/>
                  </a:cubicBezTo>
                  <a:cubicBezTo>
                    <a:pt x="79" y="276"/>
                    <a:pt x="79" y="276"/>
                    <a:pt x="79" y="276"/>
                  </a:cubicBezTo>
                  <a:cubicBezTo>
                    <a:pt x="78" y="280"/>
                    <a:pt x="80" y="283"/>
                    <a:pt x="83" y="284"/>
                  </a:cubicBezTo>
                  <a:cubicBezTo>
                    <a:pt x="109" y="293"/>
                    <a:pt x="109" y="293"/>
                    <a:pt x="109" y="293"/>
                  </a:cubicBezTo>
                  <a:cubicBezTo>
                    <a:pt x="112" y="294"/>
                    <a:pt x="116" y="293"/>
                    <a:pt x="118" y="291"/>
                  </a:cubicBezTo>
                  <a:cubicBezTo>
                    <a:pt x="140" y="255"/>
                    <a:pt x="140" y="255"/>
                    <a:pt x="140" y="255"/>
                  </a:cubicBezTo>
                  <a:cubicBezTo>
                    <a:pt x="142" y="255"/>
                    <a:pt x="144" y="256"/>
                    <a:pt x="146" y="256"/>
                  </a:cubicBezTo>
                  <a:cubicBezTo>
                    <a:pt x="148" y="256"/>
                    <a:pt x="150" y="255"/>
                    <a:pt x="152" y="255"/>
                  </a:cubicBezTo>
                  <a:cubicBezTo>
                    <a:pt x="174" y="291"/>
                    <a:pt x="174" y="291"/>
                    <a:pt x="174" y="291"/>
                  </a:cubicBezTo>
                  <a:cubicBezTo>
                    <a:pt x="176" y="293"/>
                    <a:pt x="180" y="294"/>
                    <a:pt x="183" y="293"/>
                  </a:cubicBezTo>
                  <a:cubicBezTo>
                    <a:pt x="209" y="284"/>
                    <a:pt x="209" y="284"/>
                    <a:pt x="209" y="284"/>
                  </a:cubicBezTo>
                  <a:cubicBezTo>
                    <a:pt x="212" y="283"/>
                    <a:pt x="214" y="280"/>
                    <a:pt x="213" y="276"/>
                  </a:cubicBezTo>
                  <a:cubicBezTo>
                    <a:pt x="208" y="235"/>
                    <a:pt x="208" y="235"/>
                    <a:pt x="208" y="235"/>
                  </a:cubicBezTo>
                  <a:cubicBezTo>
                    <a:pt x="211" y="232"/>
                    <a:pt x="214" y="230"/>
                    <a:pt x="217" y="227"/>
                  </a:cubicBezTo>
                  <a:cubicBezTo>
                    <a:pt x="257" y="240"/>
                    <a:pt x="257" y="240"/>
                    <a:pt x="257" y="240"/>
                  </a:cubicBezTo>
                  <a:cubicBezTo>
                    <a:pt x="260" y="241"/>
                    <a:pt x="264" y="239"/>
                    <a:pt x="265" y="237"/>
                  </a:cubicBezTo>
                  <a:cubicBezTo>
                    <a:pt x="279" y="213"/>
                    <a:pt x="279" y="213"/>
                    <a:pt x="279" y="213"/>
                  </a:cubicBezTo>
                  <a:cubicBezTo>
                    <a:pt x="281" y="210"/>
                    <a:pt x="280" y="206"/>
                    <a:pt x="278" y="204"/>
                  </a:cubicBezTo>
                  <a:cubicBezTo>
                    <a:pt x="247" y="176"/>
                    <a:pt x="247" y="176"/>
                    <a:pt x="247" y="176"/>
                  </a:cubicBezTo>
                  <a:cubicBezTo>
                    <a:pt x="248" y="172"/>
                    <a:pt x="248" y="168"/>
                    <a:pt x="249" y="164"/>
                  </a:cubicBezTo>
                  <a:cubicBezTo>
                    <a:pt x="288" y="148"/>
                    <a:pt x="288" y="148"/>
                    <a:pt x="288" y="148"/>
                  </a:cubicBezTo>
                  <a:cubicBezTo>
                    <a:pt x="291" y="147"/>
                    <a:pt x="292" y="144"/>
                    <a:pt x="292" y="140"/>
                  </a:cubicBezTo>
                  <a:close/>
                  <a:moveTo>
                    <a:pt x="204" y="152"/>
                  </a:moveTo>
                  <a:cubicBezTo>
                    <a:pt x="204" y="168"/>
                    <a:pt x="197" y="182"/>
                    <a:pt x="187" y="193"/>
                  </a:cubicBezTo>
                  <a:cubicBezTo>
                    <a:pt x="176" y="203"/>
                    <a:pt x="162" y="210"/>
                    <a:pt x="146" y="210"/>
                  </a:cubicBezTo>
                  <a:cubicBezTo>
                    <a:pt x="130" y="210"/>
                    <a:pt x="116" y="203"/>
                    <a:pt x="105" y="193"/>
                  </a:cubicBezTo>
                  <a:cubicBezTo>
                    <a:pt x="95" y="182"/>
                    <a:pt x="88" y="168"/>
                    <a:pt x="88" y="152"/>
                  </a:cubicBezTo>
                  <a:cubicBezTo>
                    <a:pt x="88" y="136"/>
                    <a:pt x="95" y="121"/>
                    <a:pt x="105" y="111"/>
                  </a:cubicBezTo>
                  <a:cubicBezTo>
                    <a:pt x="116" y="100"/>
                    <a:pt x="130" y="94"/>
                    <a:pt x="146" y="94"/>
                  </a:cubicBezTo>
                  <a:cubicBezTo>
                    <a:pt x="162" y="94"/>
                    <a:pt x="176" y="100"/>
                    <a:pt x="187" y="111"/>
                  </a:cubicBezTo>
                  <a:cubicBezTo>
                    <a:pt x="197" y="121"/>
                    <a:pt x="204" y="136"/>
                    <a:pt x="204" y="1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solidFill>
                  <a:prstClr val="black"/>
                </a:solidFill>
              </a:endParaRPr>
            </a:p>
          </p:txBody>
        </p:sp>
        <p:sp>
          <p:nvSpPr>
            <p:cNvPr id="41" name="Freeform 88"/>
            <p:cNvSpPr>
              <a:spLocks noEditPoints="1"/>
            </p:cNvSpPr>
            <p:nvPr/>
          </p:nvSpPr>
          <p:spPr bwMode="black">
            <a:xfrm>
              <a:off x="1416407" y="1609572"/>
              <a:ext cx="200394" cy="215741"/>
            </a:xfrm>
            <a:custGeom>
              <a:avLst/>
              <a:gdLst>
                <a:gd name="T0" fmla="*/ 129 w 148"/>
                <a:gd name="T1" fmla="*/ 91 h 160"/>
                <a:gd name="T2" fmla="*/ 131 w 148"/>
                <a:gd name="T3" fmla="*/ 80 h 160"/>
                <a:gd name="T4" fmla="*/ 129 w 148"/>
                <a:gd name="T5" fmla="*/ 70 h 160"/>
                <a:gd name="T6" fmla="*/ 145 w 148"/>
                <a:gd name="T7" fmla="*/ 55 h 160"/>
                <a:gd name="T8" fmla="*/ 147 w 148"/>
                <a:gd name="T9" fmla="*/ 50 h 160"/>
                <a:gd name="T10" fmla="*/ 147 w 148"/>
                <a:gd name="T11" fmla="*/ 46 h 160"/>
                <a:gd name="T12" fmla="*/ 140 w 148"/>
                <a:gd name="T13" fmla="*/ 34 h 160"/>
                <a:gd name="T14" fmla="*/ 133 w 148"/>
                <a:gd name="T15" fmla="*/ 31 h 160"/>
                <a:gd name="T16" fmla="*/ 131 w 148"/>
                <a:gd name="T17" fmla="*/ 31 h 160"/>
                <a:gd name="T18" fmla="*/ 111 w 148"/>
                <a:gd name="T19" fmla="*/ 37 h 160"/>
                <a:gd name="T20" fmla="*/ 92 w 148"/>
                <a:gd name="T21" fmla="*/ 27 h 160"/>
                <a:gd name="T22" fmla="*/ 88 w 148"/>
                <a:gd name="T23" fmla="*/ 6 h 160"/>
                <a:gd name="T24" fmla="*/ 81 w 148"/>
                <a:gd name="T25" fmla="*/ 0 h 160"/>
                <a:gd name="T26" fmla="*/ 67 w 148"/>
                <a:gd name="T27" fmla="*/ 0 h 160"/>
                <a:gd name="T28" fmla="*/ 60 w 148"/>
                <a:gd name="T29" fmla="*/ 6 h 160"/>
                <a:gd name="T30" fmla="*/ 55 w 148"/>
                <a:gd name="T31" fmla="*/ 27 h 160"/>
                <a:gd name="T32" fmla="*/ 37 w 148"/>
                <a:gd name="T33" fmla="*/ 38 h 160"/>
                <a:gd name="T34" fmla="*/ 16 w 148"/>
                <a:gd name="T35" fmla="*/ 31 h 160"/>
                <a:gd name="T36" fmla="*/ 14 w 148"/>
                <a:gd name="T37" fmla="*/ 31 h 160"/>
                <a:gd name="T38" fmla="*/ 8 w 148"/>
                <a:gd name="T39" fmla="*/ 34 h 160"/>
                <a:gd name="T40" fmla="*/ 1 w 148"/>
                <a:gd name="T41" fmla="*/ 46 h 160"/>
                <a:gd name="T42" fmla="*/ 0 w 148"/>
                <a:gd name="T43" fmla="*/ 50 h 160"/>
                <a:gd name="T44" fmla="*/ 2 w 148"/>
                <a:gd name="T45" fmla="*/ 55 h 160"/>
                <a:gd name="T46" fmla="*/ 19 w 148"/>
                <a:gd name="T47" fmla="*/ 70 h 160"/>
                <a:gd name="T48" fmla="*/ 17 w 148"/>
                <a:gd name="T49" fmla="*/ 80 h 160"/>
                <a:gd name="T50" fmla="*/ 19 w 148"/>
                <a:gd name="T51" fmla="*/ 91 h 160"/>
                <a:gd name="T52" fmla="*/ 2 w 148"/>
                <a:gd name="T53" fmla="*/ 106 h 160"/>
                <a:gd name="T54" fmla="*/ 0 w 148"/>
                <a:gd name="T55" fmla="*/ 111 h 160"/>
                <a:gd name="T56" fmla="*/ 1 w 148"/>
                <a:gd name="T57" fmla="*/ 114 h 160"/>
                <a:gd name="T58" fmla="*/ 8 w 148"/>
                <a:gd name="T59" fmla="*/ 126 h 160"/>
                <a:gd name="T60" fmla="*/ 14 w 148"/>
                <a:gd name="T61" fmla="*/ 130 h 160"/>
                <a:gd name="T62" fmla="*/ 16 w 148"/>
                <a:gd name="T63" fmla="*/ 130 h 160"/>
                <a:gd name="T64" fmla="*/ 37 w 148"/>
                <a:gd name="T65" fmla="*/ 123 h 160"/>
                <a:gd name="T66" fmla="*/ 55 w 148"/>
                <a:gd name="T67" fmla="*/ 133 h 160"/>
                <a:gd name="T68" fmla="*/ 60 w 148"/>
                <a:gd name="T69" fmla="*/ 155 h 160"/>
                <a:gd name="T70" fmla="*/ 67 w 148"/>
                <a:gd name="T71" fmla="*/ 160 h 160"/>
                <a:gd name="T72" fmla="*/ 81 w 148"/>
                <a:gd name="T73" fmla="*/ 160 h 160"/>
                <a:gd name="T74" fmla="*/ 88 w 148"/>
                <a:gd name="T75" fmla="*/ 155 h 160"/>
                <a:gd name="T76" fmla="*/ 92 w 148"/>
                <a:gd name="T77" fmla="*/ 134 h 160"/>
                <a:gd name="T78" fmla="*/ 111 w 148"/>
                <a:gd name="T79" fmla="*/ 123 h 160"/>
                <a:gd name="T80" fmla="*/ 131 w 148"/>
                <a:gd name="T81" fmla="*/ 130 h 160"/>
                <a:gd name="T82" fmla="*/ 133 w 148"/>
                <a:gd name="T83" fmla="*/ 130 h 160"/>
                <a:gd name="T84" fmla="*/ 140 w 148"/>
                <a:gd name="T85" fmla="*/ 126 h 160"/>
                <a:gd name="T86" fmla="*/ 147 w 148"/>
                <a:gd name="T87" fmla="*/ 114 h 160"/>
                <a:gd name="T88" fmla="*/ 147 w 148"/>
                <a:gd name="T89" fmla="*/ 111 h 160"/>
                <a:gd name="T90" fmla="*/ 145 w 148"/>
                <a:gd name="T91" fmla="*/ 106 h 160"/>
                <a:gd name="T92" fmla="*/ 129 w 148"/>
                <a:gd name="T93" fmla="*/ 91 h 160"/>
                <a:gd name="T94" fmla="*/ 96 w 148"/>
                <a:gd name="T95" fmla="*/ 80 h 160"/>
                <a:gd name="T96" fmla="*/ 74 w 148"/>
                <a:gd name="T97" fmla="*/ 102 h 160"/>
                <a:gd name="T98" fmla="*/ 52 w 148"/>
                <a:gd name="T99" fmla="*/ 80 h 160"/>
                <a:gd name="T100" fmla="*/ 74 w 148"/>
                <a:gd name="T101" fmla="*/ 58 h 160"/>
                <a:gd name="T102" fmla="*/ 96 w 148"/>
                <a:gd name="T103" fmla="*/ 8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8" h="160">
                  <a:moveTo>
                    <a:pt x="129" y="91"/>
                  </a:moveTo>
                  <a:cubicBezTo>
                    <a:pt x="130" y="88"/>
                    <a:pt x="131" y="84"/>
                    <a:pt x="131" y="80"/>
                  </a:cubicBezTo>
                  <a:cubicBezTo>
                    <a:pt x="131" y="77"/>
                    <a:pt x="130" y="73"/>
                    <a:pt x="129" y="70"/>
                  </a:cubicBezTo>
                  <a:cubicBezTo>
                    <a:pt x="145" y="55"/>
                    <a:pt x="145" y="55"/>
                    <a:pt x="145" y="55"/>
                  </a:cubicBezTo>
                  <a:cubicBezTo>
                    <a:pt x="147" y="54"/>
                    <a:pt x="147" y="52"/>
                    <a:pt x="147" y="50"/>
                  </a:cubicBezTo>
                  <a:cubicBezTo>
                    <a:pt x="147" y="49"/>
                    <a:pt x="147" y="47"/>
                    <a:pt x="147" y="46"/>
                  </a:cubicBezTo>
                  <a:cubicBezTo>
                    <a:pt x="140" y="34"/>
                    <a:pt x="140" y="34"/>
                    <a:pt x="140" y="34"/>
                  </a:cubicBezTo>
                  <a:cubicBezTo>
                    <a:pt x="138" y="32"/>
                    <a:pt x="136" y="31"/>
                    <a:pt x="133" y="31"/>
                  </a:cubicBezTo>
                  <a:cubicBezTo>
                    <a:pt x="133" y="31"/>
                    <a:pt x="132" y="31"/>
                    <a:pt x="131" y="31"/>
                  </a:cubicBezTo>
                  <a:cubicBezTo>
                    <a:pt x="111" y="37"/>
                    <a:pt x="111" y="37"/>
                    <a:pt x="111" y="37"/>
                  </a:cubicBezTo>
                  <a:cubicBezTo>
                    <a:pt x="105" y="33"/>
                    <a:pt x="99" y="29"/>
                    <a:pt x="92" y="27"/>
                  </a:cubicBezTo>
                  <a:cubicBezTo>
                    <a:pt x="88" y="6"/>
                    <a:pt x="88" y="6"/>
                    <a:pt x="88" y="6"/>
                  </a:cubicBezTo>
                  <a:cubicBezTo>
                    <a:pt x="87" y="3"/>
                    <a:pt x="84" y="0"/>
                    <a:pt x="81" y="0"/>
                  </a:cubicBezTo>
                  <a:cubicBezTo>
                    <a:pt x="67" y="0"/>
                    <a:pt x="67" y="0"/>
                    <a:pt x="67" y="0"/>
                  </a:cubicBezTo>
                  <a:cubicBezTo>
                    <a:pt x="63" y="0"/>
                    <a:pt x="61" y="3"/>
                    <a:pt x="60" y="6"/>
                  </a:cubicBezTo>
                  <a:cubicBezTo>
                    <a:pt x="55" y="27"/>
                    <a:pt x="55" y="27"/>
                    <a:pt x="55" y="27"/>
                  </a:cubicBezTo>
                  <a:cubicBezTo>
                    <a:pt x="48" y="29"/>
                    <a:pt x="42" y="33"/>
                    <a:pt x="37" y="38"/>
                  </a:cubicBezTo>
                  <a:cubicBezTo>
                    <a:pt x="16" y="31"/>
                    <a:pt x="16" y="31"/>
                    <a:pt x="16" y="31"/>
                  </a:cubicBezTo>
                  <a:cubicBezTo>
                    <a:pt x="15" y="31"/>
                    <a:pt x="15" y="31"/>
                    <a:pt x="14" y="31"/>
                  </a:cubicBezTo>
                  <a:cubicBezTo>
                    <a:pt x="12" y="31"/>
                    <a:pt x="9" y="32"/>
                    <a:pt x="8" y="34"/>
                  </a:cubicBezTo>
                  <a:cubicBezTo>
                    <a:pt x="1" y="46"/>
                    <a:pt x="1" y="46"/>
                    <a:pt x="1" y="46"/>
                  </a:cubicBezTo>
                  <a:cubicBezTo>
                    <a:pt x="0" y="47"/>
                    <a:pt x="0" y="49"/>
                    <a:pt x="0" y="50"/>
                  </a:cubicBezTo>
                  <a:cubicBezTo>
                    <a:pt x="0" y="52"/>
                    <a:pt x="1" y="54"/>
                    <a:pt x="2" y="55"/>
                  </a:cubicBezTo>
                  <a:cubicBezTo>
                    <a:pt x="19" y="70"/>
                    <a:pt x="19" y="70"/>
                    <a:pt x="19" y="70"/>
                  </a:cubicBezTo>
                  <a:cubicBezTo>
                    <a:pt x="18" y="73"/>
                    <a:pt x="17" y="77"/>
                    <a:pt x="17" y="80"/>
                  </a:cubicBezTo>
                  <a:cubicBezTo>
                    <a:pt x="17" y="84"/>
                    <a:pt x="18" y="87"/>
                    <a:pt x="19" y="91"/>
                  </a:cubicBezTo>
                  <a:cubicBezTo>
                    <a:pt x="2" y="106"/>
                    <a:pt x="2" y="106"/>
                    <a:pt x="2" y="106"/>
                  </a:cubicBezTo>
                  <a:cubicBezTo>
                    <a:pt x="1" y="107"/>
                    <a:pt x="0" y="109"/>
                    <a:pt x="0" y="111"/>
                  </a:cubicBezTo>
                  <a:cubicBezTo>
                    <a:pt x="0" y="112"/>
                    <a:pt x="0" y="113"/>
                    <a:pt x="1" y="114"/>
                  </a:cubicBezTo>
                  <a:cubicBezTo>
                    <a:pt x="8" y="126"/>
                    <a:pt x="8" y="126"/>
                    <a:pt x="8" y="126"/>
                  </a:cubicBezTo>
                  <a:cubicBezTo>
                    <a:pt x="9" y="129"/>
                    <a:pt x="12" y="130"/>
                    <a:pt x="14" y="130"/>
                  </a:cubicBezTo>
                  <a:cubicBezTo>
                    <a:pt x="15" y="130"/>
                    <a:pt x="15" y="130"/>
                    <a:pt x="16" y="130"/>
                  </a:cubicBezTo>
                  <a:cubicBezTo>
                    <a:pt x="37" y="123"/>
                    <a:pt x="37" y="123"/>
                    <a:pt x="37" y="123"/>
                  </a:cubicBezTo>
                  <a:cubicBezTo>
                    <a:pt x="42" y="127"/>
                    <a:pt x="48" y="131"/>
                    <a:pt x="55" y="133"/>
                  </a:cubicBezTo>
                  <a:cubicBezTo>
                    <a:pt x="60" y="155"/>
                    <a:pt x="60" y="155"/>
                    <a:pt x="60" y="155"/>
                  </a:cubicBezTo>
                  <a:cubicBezTo>
                    <a:pt x="61" y="158"/>
                    <a:pt x="63" y="160"/>
                    <a:pt x="67" y="160"/>
                  </a:cubicBezTo>
                  <a:cubicBezTo>
                    <a:pt x="81" y="160"/>
                    <a:pt x="81" y="160"/>
                    <a:pt x="81" y="160"/>
                  </a:cubicBezTo>
                  <a:cubicBezTo>
                    <a:pt x="84" y="160"/>
                    <a:pt x="87" y="158"/>
                    <a:pt x="88" y="155"/>
                  </a:cubicBezTo>
                  <a:cubicBezTo>
                    <a:pt x="92" y="134"/>
                    <a:pt x="92" y="134"/>
                    <a:pt x="92" y="134"/>
                  </a:cubicBezTo>
                  <a:cubicBezTo>
                    <a:pt x="99" y="131"/>
                    <a:pt x="105" y="128"/>
                    <a:pt x="111" y="123"/>
                  </a:cubicBezTo>
                  <a:cubicBezTo>
                    <a:pt x="131" y="130"/>
                    <a:pt x="131" y="130"/>
                    <a:pt x="131" y="130"/>
                  </a:cubicBezTo>
                  <a:cubicBezTo>
                    <a:pt x="132" y="130"/>
                    <a:pt x="133" y="130"/>
                    <a:pt x="133" y="130"/>
                  </a:cubicBezTo>
                  <a:cubicBezTo>
                    <a:pt x="136" y="130"/>
                    <a:pt x="138" y="129"/>
                    <a:pt x="140" y="126"/>
                  </a:cubicBezTo>
                  <a:cubicBezTo>
                    <a:pt x="147" y="114"/>
                    <a:pt x="147" y="114"/>
                    <a:pt x="147" y="114"/>
                  </a:cubicBezTo>
                  <a:cubicBezTo>
                    <a:pt x="147" y="113"/>
                    <a:pt x="148" y="112"/>
                    <a:pt x="147" y="111"/>
                  </a:cubicBezTo>
                  <a:cubicBezTo>
                    <a:pt x="148" y="109"/>
                    <a:pt x="147" y="107"/>
                    <a:pt x="145" y="106"/>
                  </a:cubicBezTo>
                  <a:lnTo>
                    <a:pt x="129" y="91"/>
                  </a:lnTo>
                  <a:close/>
                  <a:moveTo>
                    <a:pt x="96" y="80"/>
                  </a:moveTo>
                  <a:cubicBezTo>
                    <a:pt x="96" y="92"/>
                    <a:pt x="86" y="102"/>
                    <a:pt x="74" y="102"/>
                  </a:cubicBezTo>
                  <a:cubicBezTo>
                    <a:pt x="62" y="102"/>
                    <a:pt x="52" y="92"/>
                    <a:pt x="52" y="80"/>
                  </a:cubicBezTo>
                  <a:cubicBezTo>
                    <a:pt x="52" y="68"/>
                    <a:pt x="62" y="58"/>
                    <a:pt x="74" y="58"/>
                  </a:cubicBezTo>
                  <a:cubicBezTo>
                    <a:pt x="86" y="58"/>
                    <a:pt x="96" y="68"/>
                    <a:pt x="96"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solidFill>
                  <a:prstClr val="black"/>
                </a:solidFill>
              </a:endParaRPr>
            </a:p>
          </p:txBody>
        </p:sp>
      </p:grpSp>
      <p:sp>
        <p:nvSpPr>
          <p:cNvPr id="43" name="Freeform 144"/>
          <p:cNvSpPr>
            <a:spLocks noEditPoints="1"/>
          </p:cNvSpPr>
          <p:nvPr/>
        </p:nvSpPr>
        <p:spPr bwMode="black">
          <a:xfrm>
            <a:off x="3951124" y="2807972"/>
            <a:ext cx="303067" cy="534908"/>
          </a:xfrm>
          <a:custGeom>
            <a:avLst/>
            <a:gdLst>
              <a:gd name="T0" fmla="*/ 35 w 46"/>
              <a:gd name="T1" fmla="*/ 7 h 84"/>
              <a:gd name="T2" fmla="*/ 29 w 46"/>
              <a:gd name="T3" fmla="*/ 14 h 84"/>
              <a:gd name="T4" fmla="*/ 22 w 46"/>
              <a:gd name="T5" fmla="*/ 7 h 84"/>
              <a:gd name="T6" fmla="*/ 29 w 46"/>
              <a:gd name="T7" fmla="*/ 0 h 84"/>
              <a:gd name="T8" fmla="*/ 35 w 46"/>
              <a:gd name="T9" fmla="*/ 7 h 84"/>
              <a:gd name="T10" fmla="*/ 20 w 46"/>
              <a:gd name="T11" fmla="*/ 12 h 84"/>
              <a:gd name="T12" fmla="*/ 2 w 46"/>
              <a:gd name="T13" fmla="*/ 22 h 84"/>
              <a:gd name="T14" fmla="*/ 0 w 46"/>
              <a:gd name="T15" fmla="*/ 41 h 84"/>
              <a:gd name="T16" fmla="*/ 6 w 46"/>
              <a:gd name="T17" fmla="*/ 41 h 84"/>
              <a:gd name="T18" fmla="*/ 7 w 46"/>
              <a:gd name="T19" fmla="*/ 26 h 84"/>
              <a:gd name="T20" fmla="*/ 15 w 46"/>
              <a:gd name="T21" fmla="*/ 22 h 84"/>
              <a:gd name="T22" fmla="*/ 10 w 46"/>
              <a:gd name="T23" fmla="*/ 37 h 84"/>
              <a:gd name="T24" fmla="*/ 12 w 46"/>
              <a:gd name="T25" fmla="*/ 45 h 84"/>
              <a:gd name="T26" fmla="*/ 0 w 46"/>
              <a:gd name="T27" fmla="*/ 82 h 84"/>
              <a:gd name="T28" fmla="*/ 8 w 46"/>
              <a:gd name="T29" fmla="*/ 84 h 84"/>
              <a:gd name="T30" fmla="*/ 18 w 46"/>
              <a:gd name="T31" fmla="*/ 57 h 84"/>
              <a:gd name="T32" fmla="*/ 21 w 46"/>
              <a:gd name="T33" fmla="*/ 62 h 84"/>
              <a:gd name="T34" fmla="*/ 27 w 46"/>
              <a:gd name="T35" fmla="*/ 84 h 84"/>
              <a:gd name="T36" fmla="*/ 36 w 46"/>
              <a:gd name="T37" fmla="*/ 81 h 84"/>
              <a:gd name="T38" fmla="*/ 29 w 46"/>
              <a:gd name="T39" fmla="*/ 56 h 84"/>
              <a:gd name="T40" fmla="*/ 22 w 46"/>
              <a:gd name="T41" fmla="*/ 45 h 84"/>
              <a:gd name="T42" fmla="*/ 27 w 46"/>
              <a:gd name="T43" fmla="*/ 29 h 84"/>
              <a:gd name="T44" fmla="*/ 29 w 46"/>
              <a:gd name="T45" fmla="*/ 35 h 84"/>
              <a:gd name="T46" fmla="*/ 44 w 46"/>
              <a:gd name="T47" fmla="*/ 41 h 84"/>
              <a:gd name="T48" fmla="*/ 46 w 46"/>
              <a:gd name="T49" fmla="*/ 35 h 84"/>
              <a:gd name="T50" fmla="*/ 35 w 46"/>
              <a:gd name="T51" fmla="*/ 30 h 84"/>
              <a:gd name="T52" fmla="*/ 31 w 46"/>
              <a:gd name="T53" fmla="*/ 17 h 84"/>
              <a:gd name="T54" fmla="*/ 20 w 46"/>
              <a:gd name="T55" fmla="*/ 1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6" h="84">
                <a:moveTo>
                  <a:pt x="35" y="7"/>
                </a:moveTo>
                <a:cubicBezTo>
                  <a:pt x="35" y="11"/>
                  <a:pt x="33" y="14"/>
                  <a:pt x="29" y="14"/>
                </a:cubicBezTo>
                <a:cubicBezTo>
                  <a:pt x="25" y="14"/>
                  <a:pt x="22" y="11"/>
                  <a:pt x="22" y="7"/>
                </a:cubicBezTo>
                <a:cubicBezTo>
                  <a:pt x="22" y="3"/>
                  <a:pt x="25" y="0"/>
                  <a:pt x="29" y="0"/>
                </a:cubicBezTo>
                <a:cubicBezTo>
                  <a:pt x="33" y="0"/>
                  <a:pt x="35" y="3"/>
                  <a:pt x="35" y="7"/>
                </a:cubicBezTo>
                <a:moveTo>
                  <a:pt x="20" y="12"/>
                </a:moveTo>
                <a:cubicBezTo>
                  <a:pt x="2" y="22"/>
                  <a:pt x="2" y="22"/>
                  <a:pt x="2" y="22"/>
                </a:cubicBezTo>
                <a:cubicBezTo>
                  <a:pt x="0" y="41"/>
                  <a:pt x="0" y="41"/>
                  <a:pt x="0" y="41"/>
                </a:cubicBezTo>
                <a:cubicBezTo>
                  <a:pt x="6" y="41"/>
                  <a:pt x="6" y="41"/>
                  <a:pt x="6" y="41"/>
                </a:cubicBezTo>
                <a:cubicBezTo>
                  <a:pt x="7" y="26"/>
                  <a:pt x="7" y="26"/>
                  <a:pt x="7" y="26"/>
                </a:cubicBezTo>
                <a:cubicBezTo>
                  <a:pt x="15" y="22"/>
                  <a:pt x="15" y="22"/>
                  <a:pt x="15" y="22"/>
                </a:cubicBezTo>
                <a:cubicBezTo>
                  <a:pt x="15" y="22"/>
                  <a:pt x="11" y="34"/>
                  <a:pt x="10" y="37"/>
                </a:cubicBezTo>
                <a:cubicBezTo>
                  <a:pt x="9" y="39"/>
                  <a:pt x="11" y="43"/>
                  <a:pt x="12" y="45"/>
                </a:cubicBezTo>
                <a:cubicBezTo>
                  <a:pt x="0" y="82"/>
                  <a:pt x="0" y="82"/>
                  <a:pt x="0" y="82"/>
                </a:cubicBezTo>
                <a:cubicBezTo>
                  <a:pt x="8" y="84"/>
                  <a:pt x="8" y="84"/>
                  <a:pt x="8" y="84"/>
                </a:cubicBezTo>
                <a:cubicBezTo>
                  <a:pt x="18" y="57"/>
                  <a:pt x="18" y="57"/>
                  <a:pt x="18" y="57"/>
                </a:cubicBezTo>
                <a:cubicBezTo>
                  <a:pt x="21" y="62"/>
                  <a:pt x="21" y="62"/>
                  <a:pt x="21" y="62"/>
                </a:cubicBezTo>
                <a:cubicBezTo>
                  <a:pt x="27" y="84"/>
                  <a:pt x="27" y="84"/>
                  <a:pt x="27" y="84"/>
                </a:cubicBezTo>
                <a:cubicBezTo>
                  <a:pt x="36" y="81"/>
                  <a:pt x="36" y="81"/>
                  <a:pt x="36" y="81"/>
                </a:cubicBezTo>
                <a:cubicBezTo>
                  <a:pt x="29" y="56"/>
                  <a:pt x="29" y="56"/>
                  <a:pt x="29" y="56"/>
                </a:cubicBezTo>
                <a:cubicBezTo>
                  <a:pt x="22" y="45"/>
                  <a:pt x="22" y="45"/>
                  <a:pt x="22" y="45"/>
                </a:cubicBezTo>
                <a:cubicBezTo>
                  <a:pt x="27" y="29"/>
                  <a:pt x="27" y="29"/>
                  <a:pt x="27" y="29"/>
                </a:cubicBezTo>
                <a:cubicBezTo>
                  <a:pt x="29" y="35"/>
                  <a:pt x="29" y="35"/>
                  <a:pt x="29" y="35"/>
                </a:cubicBezTo>
                <a:cubicBezTo>
                  <a:pt x="44" y="41"/>
                  <a:pt x="44" y="41"/>
                  <a:pt x="44" y="41"/>
                </a:cubicBezTo>
                <a:cubicBezTo>
                  <a:pt x="46" y="35"/>
                  <a:pt x="46" y="35"/>
                  <a:pt x="46" y="35"/>
                </a:cubicBezTo>
                <a:cubicBezTo>
                  <a:pt x="35" y="30"/>
                  <a:pt x="35" y="30"/>
                  <a:pt x="35" y="30"/>
                </a:cubicBezTo>
                <a:cubicBezTo>
                  <a:pt x="31" y="17"/>
                  <a:pt x="31" y="17"/>
                  <a:pt x="31" y="17"/>
                </a:cubicBezTo>
                <a:lnTo>
                  <a:pt x="20" y="12"/>
                </a:lnTo>
                <a:close/>
              </a:path>
            </a:pathLst>
          </a:custGeom>
          <a:solidFill>
            <a:schemeClr val="tx1"/>
          </a:solidFill>
          <a:ln w="19050">
            <a:solidFill>
              <a:schemeClr val="bg1"/>
            </a:solidFill>
          </a:ln>
          <a:extLst/>
        </p:spPr>
        <p:txBody>
          <a:bodyPr vert="horz" wrap="square" lIns="68589" tIns="34295" rIns="68589" bIns="34295" numCol="1" anchor="t" anchorCtr="0" compatLnSpc="1">
            <a:prstTxWarp prst="textNoShape">
              <a:avLst/>
            </a:prstTxWarp>
          </a:bodyPr>
          <a:lstStyle/>
          <a:p>
            <a:endParaRPr lang="en-US">
              <a:solidFill>
                <a:prstClr val="black"/>
              </a:solidFill>
            </a:endParaRPr>
          </a:p>
        </p:txBody>
      </p:sp>
      <p:sp>
        <p:nvSpPr>
          <p:cNvPr id="42" name="矩形 41"/>
          <p:cNvSpPr/>
          <p:nvPr/>
        </p:nvSpPr>
        <p:spPr>
          <a:xfrm>
            <a:off x="10033536" y="616370"/>
            <a:ext cx="1459054" cy="458908"/>
          </a:xfrm>
          <a:prstGeom prst="rect">
            <a:avLst/>
          </a:prstGeom>
        </p:spPr>
        <p:txBody>
          <a:bodyPr wrap="none">
            <a:spAutoFit/>
          </a:bodyPr>
          <a:lstStyle/>
          <a:p>
            <a:pPr>
              <a:lnSpc>
                <a:spcPct val="150000"/>
              </a:lnSpc>
            </a:pPr>
            <a:r>
              <a:rPr lang="en-US" altLang="zh-CN" b="1" dirty="0" smtClean="0">
                <a:latin typeface="微软雅黑" panose="020B0503020204020204" pitchFamily="34" charset="-122"/>
                <a:ea typeface="微软雅黑" panose="020B0503020204020204" pitchFamily="34" charset="-122"/>
              </a:rPr>
              <a:t>2.2</a:t>
            </a:r>
            <a:r>
              <a:rPr lang="zh-CN" altLang="en-US" b="1" dirty="0" smtClean="0">
                <a:latin typeface="微软雅黑" panose="020B0503020204020204" pitchFamily="34" charset="-122"/>
                <a:ea typeface="微软雅黑" panose="020B0503020204020204" pitchFamily="34" charset="-122"/>
              </a:rPr>
              <a:t>财务管理</a:t>
            </a:r>
            <a:endParaRPr lang="zh-CN" altLang="en-US" sz="1600" b="1" dirty="0">
              <a:latin typeface="微软雅黑" panose="020B0503020204020204" pitchFamily="34" charset="-122"/>
              <a:ea typeface="微软雅黑" panose="020B0503020204020204" pitchFamily="34" charset="-122"/>
            </a:endParaRPr>
          </a:p>
        </p:txBody>
      </p:sp>
      <p:grpSp>
        <p:nvGrpSpPr>
          <p:cNvPr id="45" name="组合 44"/>
          <p:cNvGrpSpPr/>
          <p:nvPr/>
        </p:nvGrpSpPr>
        <p:grpSpPr>
          <a:xfrm>
            <a:off x="536649" y="249523"/>
            <a:ext cx="1232203" cy="1028988"/>
            <a:chOff x="458097" y="883701"/>
            <a:chExt cx="1712258" cy="1429872"/>
          </a:xfrm>
        </p:grpSpPr>
        <p:sp>
          <p:nvSpPr>
            <p:cNvPr id="46" name="矩形 3"/>
            <p:cNvSpPr/>
            <p:nvPr/>
          </p:nvSpPr>
          <p:spPr>
            <a:xfrm>
              <a:off x="521745" y="883701"/>
              <a:ext cx="1648610" cy="1429872"/>
            </a:xfrm>
            <a:custGeom>
              <a:avLst/>
              <a:gdLst>
                <a:gd name="connsiteX0" fmla="*/ 0 w 1358153"/>
                <a:gd name="connsiteY0" fmla="*/ 0 h 833718"/>
                <a:gd name="connsiteX1" fmla="*/ 1358153 w 1358153"/>
                <a:gd name="connsiteY1" fmla="*/ 0 h 833718"/>
                <a:gd name="connsiteX2" fmla="*/ 1358153 w 1358153"/>
                <a:gd name="connsiteY2" fmla="*/ 833718 h 833718"/>
                <a:gd name="connsiteX3" fmla="*/ 0 w 1358153"/>
                <a:gd name="connsiteY3" fmla="*/ 833718 h 833718"/>
                <a:gd name="connsiteX4" fmla="*/ 0 w 1358153"/>
                <a:gd name="connsiteY4" fmla="*/ 0 h 833718"/>
                <a:gd name="connsiteX0" fmla="*/ 0 w 1371600"/>
                <a:gd name="connsiteY0" fmla="*/ 161365 h 995083"/>
                <a:gd name="connsiteX1" fmla="*/ 1371600 w 1371600"/>
                <a:gd name="connsiteY1" fmla="*/ 0 h 995083"/>
                <a:gd name="connsiteX2" fmla="*/ 1358153 w 1371600"/>
                <a:gd name="connsiteY2" fmla="*/ 995083 h 995083"/>
                <a:gd name="connsiteX3" fmla="*/ 0 w 1371600"/>
                <a:gd name="connsiteY3" fmla="*/ 995083 h 995083"/>
                <a:gd name="connsiteX4" fmla="*/ 0 w 1371600"/>
                <a:gd name="connsiteY4" fmla="*/ 161365 h 995083"/>
                <a:gd name="connsiteX0" fmla="*/ 0 w 1371600"/>
                <a:gd name="connsiteY0" fmla="*/ 161365 h 995083"/>
                <a:gd name="connsiteX1" fmla="*/ 1371600 w 1371600"/>
                <a:gd name="connsiteY1" fmla="*/ 0 h 995083"/>
                <a:gd name="connsiteX2" fmla="*/ 1358153 w 1371600"/>
                <a:gd name="connsiteY2" fmla="*/ 995083 h 995083"/>
                <a:gd name="connsiteX3" fmla="*/ 107576 w 1371600"/>
                <a:gd name="connsiteY3" fmla="*/ 900954 h 995083"/>
                <a:gd name="connsiteX4" fmla="*/ 0 w 1371600"/>
                <a:gd name="connsiteY4" fmla="*/ 161365 h 995083"/>
                <a:gd name="connsiteX0" fmla="*/ 0 w 1465730"/>
                <a:gd name="connsiteY0" fmla="*/ 26894 h 995083"/>
                <a:gd name="connsiteX1" fmla="*/ 1465730 w 1465730"/>
                <a:gd name="connsiteY1" fmla="*/ 0 h 995083"/>
                <a:gd name="connsiteX2" fmla="*/ 1452283 w 1465730"/>
                <a:gd name="connsiteY2" fmla="*/ 995083 h 995083"/>
                <a:gd name="connsiteX3" fmla="*/ 201706 w 1465730"/>
                <a:gd name="connsiteY3" fmla="*/ 900954 h 995083"/>
                <a:gd name="connsiteX4" fmla="*/ 0 w 1465730"/>
                <a:gd name="connsiteY4" fmla="*/ 26894 h 995083"/>
                <a:gd name="connsiteX0" fmla="*/ 0 w 1479177"/>
                <a:gd name="connsiteY0" fmla="*/ 26894 h 1304366"/>
                <a:gd name="connsiteX1" fmla="*/ 1465730 w 1479177"/>
                <a:gd name="connsiteY1" fmla="*/ 0 h 1304366"/>
                <a:gd name="connsiteX2" fmla="*/ 1479177 w 1479177"/>
                <a:gd name="connsiteY2" fmla="*/ 1304366 h 1304366"/>
                <a:gd name="connsiteX3" fmla="*/ 201706 w 1479177"/>
                <a:gd name="connsiteY3" fmla="*/ 900954 h 1304366"/>
                <a:gd name="connsiteX4" fmla="*/ 0 w 1479177"/>
                <a:gd name="connsiteY4" fmla="*/ 26894 h 1304366"/>
                <a:gd name="connsiteX0" fmla="*/ 118334 w 1597511"/>
                <a:gd name="connsiteY0" fmla="*/ 26894 h 1304366"/>
                <a:gd name="connsiteX1" fmla="*/ 1584064 w 1597511"/>
                <a:gd name="connsiteY1" fmla="*/ 0 h 1304366"/>
                <a:gd name="connsiteX2" fmla="*/ 1597511 w 1597511"/>
                <a:gd name="connsiteY2" fmla="*/ 1304366 h 1304366"/>
                <a:gd name="connsiteX3" fmla="*/ 0 w 1597511"/>
                <a:gd name="connsiteY3" fmla="*/ 1038114 h 1304366"/>
                <a:gd name="connsiteX4" fmla="*/ 118334 w 1597511"/>
                <a:gd name="connsiteY4" fmla="*/ 26894 h 1304366"/>
                <a:gd name="connsiteX0" fmla="*/ 118334 w 1673711"/>
                <a:gd name="connsiteY0" fmla="*/ 26894 h 1151966"/>
                <a:gd name="connsiteX1" fmla="*/ 1584064 w 1673711"/>
                <a:gd name="connsiteY1" fmla="*/ 0 h 1151966"/>
                <a:gd name="connsiteX2" fmla="*/ 1673711 w 1673711"/>
                <a:gd name="connsiteY2" fmla="*/ 1151966 h 1151966"/>
                <a:gd name="connsiteX3" fmla="*/ 0 w 1673711"/>
                <a:gd name="connsiteY3" fmla="*/ 1038114 h 1151966"/>
                <a:gd name="connsiteX4" fmla="*/ 118334 w 1673711"/>
                <a:gd name="connsiteY4" fmla="*/ 26894 h 1151966"/>
                <a:gd name="connsiteX0" fmla="*/ 0 w 1723017"/>
                <a:gd name="connsiteY0" fmla="*/ 0 h 1307952"/>
                <a:gd name="connsiteX1" fmla="*/ 1633370 w 1723017"/>
                <a:gd name="connsiteY1" fmla="*/ 155986 h 1307952"/>
                <a:gd name="connsiteX2" fmla="*/ 1723017 w 1723017"/>
                <a:gd name="connsiteY2" fmla="*/ 1307952 h 1307952"/>
                <a:gd name="connsiteX3" fmla="*/ 49306 w 1723017"/>
                <a:gd name="connsiteY3" fmla="*/ 1194100 h 1307952"/>
                <a:gd name="connsiteX4" fmla="*/ 0 w 1723017"/>
                <a:gd name="connsiteY4" fmla="*/ 0 h 1307952"/>
                <a:gd name="connsiteX0" fmla="*/ 0 w 1633370"/>
                <a:gd name="connsiteY0" fmla="*/ 0 h 1429872"/>
                <a:gd name="connsiteX1" fmla="*/ 1633370 w 1633370"/>
                <a:gd name="connsiteY1" fmla="*/ 155986 h 1429872"/>
                <a:gd name="connsiteX2" fmla="*/ 1387737 w 1633370"/>
                <a:gd name="connsiteY2" fmla="*/ 1429872 h 1429872"/>
                <a:gd name="connsiteX3" fmla="*/ 49306 w 1633370"/>
                <a:gd name="connsiteY3" fmla="*/ 1194100 h 1429872"/>
                <a:gd name="connsiteX4" fmla="*/ 0 w 1633370"/>
                <a:gd name="connsiteY4" fmla="*/ 0 h 1429872"/>
                <a:gd name="connsiteX0" fmla="*/ 0 w 1633370"/>
                <a:gd name="connsiteY0" fmla="*/ 0 h 1429872"/>
                <a:gd name="connsiteX1" fmla="*/ 1633370 w 1633370"/>
                <a:gd name="connsiteY1" fmla="*/ 155986 h 1429872"/>
                <a:gd name="connsiteX2" fmla="*/ 1387737 w 1633370"/>
                <a:gd name="connsiteY2" fmla="*/ 1429872 h 1429872"/>
                <a:gd name="connsiteX3" fmla="*/ 186466 w 1633370"/>
                <a:gd name="connsiteY3" fmla="*/ 1392220 h 1429872"/>
                <a:gd name="connsiteX4" fmla="*/ 0 w 1633370"/>
                <a:gd name="connsiteY4" fmla="*/ 0 h 1429872"/>
                <a:gd name="connsiteX0" fmla="*/ 0 w 1648610"/>
                <a:gd name="connsiteY0" fmla="*/ 0 h 1429872"/>
                <a:gd name="connsiteX1" fmla="*/ 1648610 w 1648610"/>
                <a:gd name="connsiteY1" fmla="*/ 293146 h 1429872"/>
                <a:gd name="connsiteX2" fmla="*/ 1387737 w 1648610"/>
                <a:gd name="connsiteY2" fmla="*/ 1429872 h 1429872"/>
                <a:gd name="connsiteX3" fmla="*/ 186466 w 1648610"/>
                <a:gd name="connsiteY3" fmla="*/ 1392220 h 1429872"/>
                <a:gd name="connsiteX4" fmla="*/ 0 w 1648610"/>
                <a:gd name="connsiteY4" fmla="*/ 0 h 1429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8610" h="1429872">
                  <a:moveTo>
                    <a:pt x="0" y="0"/>
                  </a:moveTo>
                  <a:lnTo>
                    <a:pt x="1648610" y="293146"/>
                  </a:lnTo>
                  <a:lnTo>
                    <a:pt x="1387737" y="1429872"/>
                  </a:lnTo>
                  <a:lnTo>
                    <a:pt x="186466" y="1392220"/>
                  </a:lnTo>
                  <a:lnTo>
                    <a:pt x="0" y="0"/>
                  </a:lnTo>
                  <a:close/>
                </a:path>
              </a:pathLst>
            </a:custGeom>
            <a:solidFill>
              <a:schemeClr val="accent1">
                <a:lumMod val="50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矩形 4"/>
            <p:cNvSpPr/>
            <p:nvPr/>
          </p:nvSpPr>
          <p:spPr>
            <a:xfrm rot="21062862">
              <a:off x="458097" y="1099060"/>
              <a:ext cx="1590339" cy="1067697"/>
            </a:xfrm>
            <a:custGeom>
              <a:avLst/>
              <a:gdLst>
                <a:gd name="connsiteX0" fmla="*/ 0 w 1761565"/>
                <a:gd name="connsiteY0" fmla="*/ 0 h 1183341"/>
                <a:gd name="connsiteX1" fmla="*/ 1761565 w 1761565"/>
                <a:gd name="connsiteY1" fmla="*/ 0 h 1183341"/>
                <a:gd name="connsiteX2" fmla="*/ 1761565 w 1761565"/>
                <a:gd name="connsiteY2" fmla="*/ 1183341 h 1183341"/>
                <a:gd name="connsiteX3" fmla="*/ 0 w 1761565"/>
                <a:gd name="connsiteY3" fmla="*/ 1183341 h 1183341"/>
                <a:gd name="connsiteX4" fmla="*/ 0 w 1761565"/>
                <a:gd name="connsiteY4" fmla="*/ 0 h 1183341"/>
                <a:gd name="connsiteX0" fmla="*/ 201706 w 1761565"/>
                <a:gd name="connsiteY0" fmla="*/ 0 h 1479177"/>
                <a:gd name="connsiteX1" fmla="*/ 1761565 w 1761565"/>
                <a:gd name="connsiteY1" fmla="*/ 295836 h 1479177"/>
                <a:gd name="connsiteX2" fmla="*/ 1761565 w 1761565"/>
                <a:gd name="connsiteY2" fmla="*/ 1479177 h 1479177"/>
                <a:gd name="connsiteX3" fmla="*/ 0 w 1761565"/>
                <a:gd name="connsiteY3" fmla="*/ 1479177 h 1479177"/>
                <a:gd name="connsiteX4" fmla="*/ 201706 w 1761565"/>
                <a:gd name="connsiteY4" fmla="*/ 0 h 1479177"/>
                <a:gd name="connsiteX0" fmla="*/ 201706 w 1949824"/>
                <a:gd name="connsiteY0" fmla="*/ 0 h 1479177"/>
                <a:gd name="connsiteX1" fmla="*/ 1761565 w 1949824"/>
                <a:gd name="connsiteY1" fmla="*/ 295836 h 1479177"/>
                <a:gd name="connsiteX2" fmla="*/ 1949824 w 1949824"/>
                <a:gd name="connsiteY2" fmla="*/ 1129554 h 1479177"/>
                <a:gd name="connsiteX3" fmla="*/ 0 w 1949824"/>
                <a:gd name="connsiteY3" fmla="*/ 1479177 h 1479177"/>
                <a:gd name="connsiteX4" fmla="*/ 201706 w 1949824"/>
                <a:gd name="connsiteY4" fmla="*/ 0 h 1479177"/>
                <a:gd name="connsiteX0" fmla="*/ 64546 w 1949824"/>
                <a:gd name="connsiteY0" fmla="*/ 115644 h 1183341"/>
                <a:gd name="connsiteX1" fmla="*/ 1761565 w 1949824"/>
                <a:gd name="connsiteY1" fmla="*/ 0 h 1183341"/>
                <a:gd name="connsiteX2" fmla="*/ 1949824 w 1949824"/>
                <a:gd name="connsiteY2" fmla="*/ 833718 h 1183341"/>
                <a:gd name="connsiteX3" fmla="*/ 0 w 1949824"/>
                <a:gd name="connsiteY3" fmla="*/ 1183341 h 1183341"/>
                <a:gd name="connsiteX4" fmla="*/ 64546 w 1949824"/>
                <a:gd name="connsiteY4" fmla="*/ 115644 h 1183341"/>
                <a:gd name="connsiteX0" fmla="*/ 34066 w 1919344"/>
                <a:gd name="connsiteY0" fmla="*/ 115644 h 1000461"/>
                <a:gd name="connsiteX1" fmla="*/ 1731085 w 1919344"/>
                <a:gd name="connsiteY1" fmla="*/ 0 h 1000461"/>
                <a:gd name="connsiteX2" fmla="*/ 1919344 w 1919344"/>
                <a:gd name="connsiteY2" fmla="*/ 833718 h 1000461"/>
                <a:gd name="connsiteX3" fmla="*/ 0 w 1919344"/>
                <a:gd name="connsiteY3" fmla="*/ 1000461 h 1000461"/>
                <a:gd name="connsiteX4" fmla="*/ 34066 w 1919344"/>
                <a:gd name="connsiteY4" fmla="*/ 115644 h 1000461"/>
                <a:gd name="connsiteX0" fmla="*/ 34066 w 1827904"/>
                <a:gd name="connsiteY0" fmla="*/ 115644 h 1000461"/>
                <a:gd name="connsiteX1" fmla="*/ 1731085 w 1827904"/>
                <a:gd name="connsiteY1" fmla="*/ 0 h 1000461"/>
                <a:gd name="connsiteX2" fmla="*/ 1827904 w 1827904"/>
                <a:gd name="connsiteY2" fmla="*/ 955638 h 1000461"/>
                <a:gd name="connsiteX3" fmla="*/ 0 w 1827904"/>
                <a:gd name="connsiteY3" fmla="*/ 1000461 h 1000461"/>
                <a:gd name="connsiteX4" fmla="*/ 34066 w 1827904"/>
                <a:gd name="connsiteY4" fmla="*/ 115644 h 1000461"/>
                <a:gd name="connsiteX0" fmla="*/ 34066 w 1959685"/>
                <a:gd name="connsiteY0" fmla="*/ 115644 h 1000461"/>
                <a:gd name="connsiteX1" fmla="*/ 1959685 w 1959685"/>
                <a:gd name="connsiteY1" fmla="*/ 0 h 1000461"/>
                <a:gd name="connsiteX2" fmla="*/ 1827904 w 1959685"/>
                <a:gd name="connsiteY2" fmla="*/ 955638 h 1000461"/>
                <a:gd name="connsiteX3" fmla="*/ 0 w 1959685"/>
                <a:gd name="connsiteY3" fmla="*/ 1000461 h 1000461"/>
                <a:gd name="connsiteX4" fmla="*/ 34066 w 1959685"/>
                <a:gd name="connsiteY4" fmla="*/ 115644 h 1000461"/>
                <a:gd name="connsiteX0" fmla="*/ 0 w 1925619"/>
                <a:gd name="connsiteY0" fmla="*/ 115644 h 1183341"/>
                <a:gd name="connsiteX1" fmla="*/ 1925619 w 1925619"/>
                <a:gd name="connsiteY1" fmla="*/ 0 h 1183341"/>
                <a:gd name="connsiteX2" fmla="*/ 1793838 w 1925619"/>
                <a:gd name="connsiteY2" fmla="*/ 955638 h 1183341"/>
                <a:gd name="connsiteX3" fmla="*/ 285974 w 1925619"/>
                <a:gd name="connsiteY3" fmla="*/ 1183341 h 1183341"/>
                <a:gd name="connsiteX4" fmla="*/ 0 w 1925619"/>
                <a:gd name="connsiteY4" fmla="*/ 115644 h 1183341"/>
                <a:gd name="connsiteX0" fmla="*/ 0 w 1925619"/>
                <a:gd name="connsiteY0" fmla="*/ 115644 h 1183341"/>
                <a:gd name="connsiteX1" fmla="*/ 1925619 w 1925619"/>
                <a:gd name="connsiteY1" fmla="*/ 0 h 1183341"/>
                <a:gd name="connsiteX2" fmla="*/ 1397598 w 1925619"/>
                <a:gd name="connsiteY2" fmla="*/ 1153758 h 1183341"/>
                <a:gd name="connsiteX3" fmla="*/ 285974 w 1925619"/>
                <a:gd name="connsiteY3" fmla="*/ 1183341 h 1183341"/>
                <a:gd name="connsiteX4" fmla="*/ 0 w 1925619"/>
                <a:gd name="connsiteY4" fmla="*/ 115644 h 1183341"/>
                <a:gd name="connsiteX0" fmla="*/ 0 w 1590339"/>
                <a:gd name="connsiteY0" fmla="*/ 0 h 1067697"/>
                <a:gd name="connsiteX1" fmla="*/ 1590339 w 1590339"/>
                <a:gd name="connsiteY1" fmla="*/ 82476 h 1067697"/>
                <a:gd name="connsiteX2" fmla="*/ 1397598 w 1590339"/>
                <a:gd name="connsiteY2" fmla="*/ 1038114 h 1067697"/>
                <a:gd name="connsiteX3" fmla="*/ 285974 w 1590339"/>
                <a:gd name="connsiteY3" fmla="*/ 1067697 h 1067697"/>
                <a:gd name="connsiteX4" fmla="*/ 0 w 1590339"/>
                <a:gd name="connsiteY4" fmla="*/ 0 h 1067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0339" h="1067697">
                  <a:moveTo>
                    <a:pt x="0" y="0"/>
                  </a:moveTo>
                  <a:lnTo>
                    <a:pt x="1590339" y="82476"/>
                  </a:lnTo>
                  <a:lnTo>
                    <a:pt x="1397598" y="1038114"/>
                  </a:lnTo>
                  <a:lnTo>
                    <a:pt x="285974" y="1067697"/>
                  </a:lnTo>
                  <a:lnTo>
                    <a:pt x="0" y="0"/>
                  </a:lnTo>
                  <a:close/>
                </a:path>
              </a:pathLst>
            </a:custGeom>
            <a:solidFill>
              <a:schemeClr val="bg1">
                <a:lumMod val="8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文本框 47"/>
            <p:cNvSpPr txBox="1"/>
            <p:nvPr/>
          </p:nvSpPr>
          <p:spPr>
            <a:xfrm>
              <a:off x="910305" y="1340011"/>
              <a:ext cx="1048277" cy="812598"/>
            </a:xfrm>
            <a:prstGeom prst="rect">
              <a:avLst/>
            </a:prstGeom>
            <a:noFill/>
          </p:spPr>
          <p:txBody>
            <a:bodyPr wrap="square" rtlCol="0">
              <a:spAutoFit/>
            </a:bodyPr>
            <a:lstStyle/>
            <a:p>
              <a:r>
                <a:rPr lang="en-US" altLang="zh-CN" sz="3200" b="1" dirty="0" smtClean="0">
                  <a:solidFill>
                    <a:schemeClr val="accent1">
                      <a:lumMod val="50000"/>
                    </a:schemeClr>
                  </a:solidFill>
                  <a:latin typeface="微软雅黑" panose="020B0503020204020204" pitchFamily="34" charset="-122"/>
                  <a:ea typeface="微软雅黑" panose="020B0503020204020204" pitchFamily="34" charset="-122"/>
                </a:rPr>
                <a:t>02</a:t>
              </a:r>
              <a:endParaRPr lang="zh-CN" altLang="en-US" sz="3200" b="1" dirty="0">
                <a:solidFill>
                  <a:schemeClr val="accent1">
                    <a:lumMod val="50000"/>
                  </a:schemeClr>
                </a:solidFill>
                <a:latin typeface="微软雅黑" panose="020B0503020204020204" pitchFamily="34" charset="-122"/>
                <a:ea typeface="微软雅黑" panose="020B0503020204020204" pitchFamily="34" charset="-122"/>
              </a:endParaRPr>
            </a:p>
          </p:txBody>
        </p:sp>
      </p:grpSp>
      <p:sp>
        <p:nvSpPr>
          <p:cNvPr id="49" name="矩形 48"/>
          <p:cNvSpPr/>
          <p:nvPr/>
        </p:nvSpPr>
        <p:spPr>
          <a:xfrm>
            <a:off x="1768852" y="1420284"/>
            <a:ext cx="1547218" cy="461665"/>
          </a:xfrm>
          <a:prstGeom prst="rect">
            <a:avLst/>
          </a:prstGeom>
        </p:spPr>
        <p:txBody>
          <a:bodyPr wrap="none">
            <a:spAutoFit/>
          </a:bodyPr>
          <a:lstStyle/>
          <a:p>
            <a:pPr>
              <a:lnSpc>
                <a:spcPct val="150000"/>
              </a:lnSpc>
            </a:pPr>
            <a:r>
              <a:rPr lang="en-US" altLang="zh-CN" sz="1600" b="1" dirty="0" smtClean="0">
                <a:latin typeface="微软雅黑" panose="020B0503020204020204" pitchFamily="34" charset="-122"/>
                <a:ea typeface="微软雅黑" panose="020B0503020204020204" pitchFamily="34" charset="-122"/>
              </a:rPr>
              <a:t>20XX</a:t>
            </a:r>
            <a:r>
              <a:rPr lang="zh-CN" altLang="en-US" sz="1600" b="1" dirty="0" smtClean="0">
                <a:latin typeface="微软雅黑" panose="020B0503020204020204" pitchFamily="34" charset="-122"/>
                <a:ea typeface="微软雅黑" panose="020B0503020204020204" pitchFamily="34" charset="-122"/>
              </a:rPr>
              <a:t>数据统计</a:t>
            </a:r>
            <a:endParaRPr lang="en-US" altLang="zh-CN" sz="1600" b="1" dirty="0" smtClean="0">
              <a:latin typeface="微软雅黑" panose="020B0503020204020204" pitchFamily="34" charset="-122"/>
              <a:ea typeface="微软雅黑" panose="020B0503020204020204" pitchFamily="34" charset="-122"/>
            </a:endParaRPr>
          </a:p>
        </p:txBody>
      </p:sp>
      <p:sp>
        <p:nvSpPr>
          <p:cNvPr id="50" name="文本框 49"/>
          <p:cNvSpPr txBox="1"/>
          <p:nvPr/>
        </p:nvSpPr>
        <p:spPr>
          <a:xfrm>
            <a:off x="10515600" y="249523"/>
            <a:ext cx="1676400" cy="307777"/>
          </a:xfrm>
          <a:prstGeom prst="rect">
            <a:avLst/>
          </a:prstGeom>
          <a:noFill/>
        </p:spPr>
        <p:txBody>
          <a:bodyPr wrap="square" rtlCol="0">
            <a:spAutoFit/>
          </a:bodyPr>
          <a:lstStyle/>
          <a:p>
            <a:r>
              <a:rPr lang="zh-CN" altLang="en-US" sz="1400" dirty="0" smtClean="0">
                <a:latin typeface="微软雅黑" panose="020B0503020204020204" pitchFamily="34" charset="-122"/>
                <a:ea typeface="微软雅黑" panose="020B0503020204020204" pitchFamily="34" charset="-122"/>
              </a:rPr>
              <a:t>放置医院</a:t>
            </a:r>
            <a:r>
              <a:rPr lang="en-US" altLang="zh-CN" sz="1400" dirty="0" smtClean="0">
                <a:latin typeface="微软雅黑" panose="020B0503020204020204" pitchFamily="34" charset="-122"/>
                <a:ea typeface="微软雅黑" panose="020B0503020204020204" pitchFamily="34" charset="-122"/>
              </a:rPr>
              <a:t>LOGO</a:t>
            </a:r>
            <a:endParaRPr lang="zh-CN" altLang="en-US" sz="1400" dirty="0">
              <a:latin typeface="微软雅黑" panose="020B0503020204020204" pitchFamily="34" charset="-122"/>
              <a:ea typeface="微软雅黑" panose="020B0503020204020204" pitchFamily="34" charset="-122"/>
            </a:endParaRPr>
          </a:p>
        </p:txBody>
      </p:sp>
      <p:sp>
        <p:nvSpPr>
          <p:cNvPr id="51" name="矩形 50"/>
          <p:cNvSpPr/>
          <p:nvPr/>
        </p:nvSpPr>
        <p:spPr>
          <a:xfrm>
            <a:off x="1820283" y="547121"/>
            <a:ext cx="1467068" cy="553998"/>
          </a:xfrm>
          <a:prstGeom prst="rect">
            <a:avLst/>
          </a:prstGeom>
        </p:spPr>
        <p:txBody>
          <a:bodyPr wrap="none">
            <a:spAutoFit/>
          </a:bodyPr>
          <a:lstStyle/>
          <a:p>
            <a:pPr>
              <a:lnSpc>
                <a:spcPct val="150000"/>
              </a:lnSpc>
            </a:pPr>
            <a:r>
              <a:rPr lang="zh-CN" altLang="en-US" sz="2000" b="1" dirty="0" smtClean="0">
                <a:latin typeface="微软雅黑" panose="020B0503020204020204" pitchFamily="34" charset="-122"/>
                <a:ea typeface="微软雅黑" panose="020B0503020204020204" pitchFamily="34" charset="-122"/>
              </a:rPr>
              <a:t>人、财、物</a:t>
            </a:r>
            <a:endParaRPr lang="zh-CN" altLang="en-US" sz="20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21054273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图表 6"/>
          <p:cNvGraphicFramePr/>
          <p:nvPr>
            <p:extLst>
              <p:ext uri="{D42A27DB-BD31-4B8C-83A1-F6EECF244321}">
                <p14:modId xmlns:p14="http://schemas.microsoft.com/office/powerpoint/2010/main" val="1681563879"/>
              </p:ext>
            </p:extLst>
          </p:nvPr>
        </p:nvGraphicFramePr>
        <p:xfrm>
          <a:off x="4744843" y="1550149"/>
          <a:ext cx="2514152" cy="35603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图表 7"/>
          <p:cNvGraphicFramePr/>
          <p:nvPr>
            <p:extLst>
              <p:ext uri="{D42A27DB-BD31-4B8C-83A1-F6EECF244321}">
                <p14:modId xmlns:p14="http://schemas.microsoft.com/office/powerpoint/2010/main" val="239602338"/>
              </p:ext>
            </p:extLst>
          </p:nvPr>
        </p:nvGraphicFramePr>
        <p:xfrm>
          <a:off x="8201676" y="1537027"/>
          <a:ext cx="2349947" cy="3573485"/>
        </p:xfrm>
        <a:graphic>
          <a:graphicData uri="http://schemas.openxmlformats.org/drawingml/2006/chart">
            <c:chart xmlns:c="http://schemas.openxmlformats.org/drawingml/2006/chart" xmlns:r="http://schemas.openxmlformats.org/officeDocument/2006/relationships" r:id="rId3"/>
          </a:graphicData>
        </a:graphic>
      </p:graphicFrame>
      <p:sp>
        <p:nvSpPr>
          <p:cNvPr id="10" name="文本框 9"/>
          <p:cNvSpPr txBox="1"/>
          <p:nvPr/>
        </p:nvSpPr>
        <p:spPr>
          <a:xfrm>
            <a:off x="8384162" y="6403174"/>
            <a:ext cx="3552181" cy="323165"/>
          </a:xfrm>
          <a:prstGeom prst="rect">
            <a:avLst/>
          </a:prstGeom>
          <a:noFill/>
        </p:spPr>
        <p:txBody>
          <a:bodyPr wrap="square" rtlCol="0">
            <a:spAutoFit/>
          </a:bodyPr>
          <a:lstStyle/>
          <a:p>
            <a:pPr>
              <a:lnSpc>
                <a:spcPct val="150000"/>
              </a:lnSpc>
            </a:pPr>
            <a:r>
              <a:rPr lang="en-US" altLang="zh-CN" sz="1000" dirty="0" smtClean="0">
                <a:latin typeface="微软雅黑" panose="020B0503020204020204" pitchFamily="34" charset="-122"/>
                <a:ea typeface="微软雅黑" panose="020B0503020204020204" pitchFamily="34" charset="-122"/>
              </a:rPr>
              <a:t>※</a:t>
            </a:r>
            <a:r>
              <a:rPr lang="zh-CN" altLang="en-US" sz="1000" dirty="0" smtClean="0">
                <a:latin typeface="微软雅黑" panose="020B0503020204020204" pitchFamily="34" charset="-122"/>
                <a:ea typeface="微软雅黑" panose="020B0503020204020204" pitchFamily="34" charset="-122"/>
              </a:rPr>
              <a:t>本篇“</a:t>
            </a:r>
            <a:r>
              <a:rPr lang="en-US" altLang="zh-CN" sz="1000" dirty="0" smtClean="0">
                <a:latin typeface="微软雅黑" panose="020B0503020204020204" pitchFamily="34" charset="-122"/>
                <a:ea typeface="微软雅黑" panose="020B0503020204020204" pitchFamily="34" charset="-122"/>
              </a:rPr>
              <a:t>20XX</a:t>
            </a:r>
            <a:r>
              <a:rPr lang="zh-CN" altLang="en-US" sz="1000" dirty="0" smtClean="0">
                <a:latin typeface="微软雅黑" panose="020B0503020204020204" pitchFamily="34" charset="-122"/>
                <a:ea typeface="微软雅黑" panose="020B0503020204020204" pitchFamily="34" charset="-122"/>
              </a:rPr>
              <a:t>年全国”数据来源于</a:t>
            </a:r>
            <a:r>
              <a:rPr lang="en-US" altLang="zh-CN" sz="1000" dirty="0" smtClean="0">
                <a:latin typeface="微软雅黑" panose="020B0503020204020204" pitchFamily="34" charset="-122"/>
                <a:ea typeface="微软雅黑" panose="020B0503020204020204" pitchFamily="34" charset="-122"/>
              </a:rPr>
              <a:t>《20XX</a:t>
            </a:r>
            <a:r>
              <a:rPr lang="zh-CN" altLang="en-US" sz="1000" dirty="0" smtClean="0">
                <a:latin typeface="微软雅黑" panose="020B0503020204020204" pitchFamily="34" charset="-122"/>
                <a:ea typeface="微软雅黑" panose="020B0503020204020204" pitchFamily="34" charset="-122"/>
              </a:rPr>
              <a:t>年</a:t>
            </a:r>
            <a:r>
              <a:rPr lang="zh-CN" altLang="en-US" sz="1000" dirty="0">
                <a:latin typeface="微软雅黑" panose="020B0503020204020204" pitchFamily="34" charset="-122"/>
                <a:ea typeface="微软雅黑" panose="020B0503020204020204" pitchFamily="34" charset="-122"/>
              </a:rPr>
              <a:t>梅</a:t>
            </a:r>
            <a:r>
              <a:rPr lang="zh-CN" altLang="en-US" sz="1000" dirty="0" smtClean="0">
                <a:latin typeface="微软雅黑" panose="020B0503020204020204" pitchFamily="34" charset="-122"/>
                <a:ea typeface="微软雅黑" panose="020B0503020204020204" pitchFamily="34" charset="-122"/>
              </a:rPr>
              <a:t>奥数据库</a:t>
            </a:r>
            <a:r>
              <a:rPr lang="en-US" altLang="zh-CN" sz="1000" dirty="0" smtClean="0">
                <a:latin typeface="微软雅黑" panose="020B0503020204020204" pitchFamily="34" charset="-122"/>
                <a:ea typeface="微软雅黑" panose="020B0503020204020204" pitchFamily="34" charset="-122"/>
              </a:rPr>
              <a:t>》</a:t>
            </a:r>
            <a:endParaRPr lang="zh-CN" altLang="en-US" sz="1000" dirty="0">
              <a:latin typeface="微软雅黑" panose="020B0503020204020204" pitchFamily="34" charset="-122"/>
              <a:ea typeface="微软雅黑" panose="020B0503020204020204" pitchFamily="34" charset="-122"/>
            </a:endParaRPr>
          </a:p>
        </p:txBody>
      </p:sp>
      <p:graphicFrame>
        <p:nvGraphicFramePr>
          <p:cNvPr id="15" name="图表 14"/>
          <p:cNvGraphicFramePr/>
          <p:nvPr>
            <p:extLst>
              <p:ext uri="{D42A27DB-BD31-4B8C-83A1-F6EECF244321}">
                <p14:modId xmlns:p14="http://schemas.microsoft.com/office/powerpoint/2010/main" val="4172301208"/>
              </p:ext>
            </p:extLst>
          </p:nvPr>
        </p:nvGraphicFramePr>
        <p:xfrm>
          <a:off x="1486606" y="1572178"/>
          <a:ext cx="2413543" cy="3569111"/>
        </p:xfrm>
        <a:graphic>
          <a:graphicData uri="http://schemas.openxmlformats.org/drawingml/2006/chart">
            <c:chart xmlns:c="http://schemas.openxmlformats.org/drawingml/2006/chart" xmlns:r="http://schemas.openxmlformats.org/officeDocument/2006/relationships" r:id="rId4"/>
          </a:graphicData>
        </a:graphic>
      </p:graphicFrame>
      <p:sp>
        <p:nvSpPr>
          <p:cNvPr id="3" name="文本框 2"/>
          <p:cNvSpPr txBox="1"/>
          <p:nvPr/>
        </p:nvSpPr>
        <p:spPr>
          <a:xfrm>
            <a:off x="1387335" y="5110512"/>
            <a:ext cx="9498107" cy="923330"/>
          </a:xfrm>
          <a:prstGeom prst="rect">
            <a:avLst/>
          </a:prstGeom>
          <a:noFill/>
        </p:spPr>
        <p:txBody>
          <a:bodyPr wrap="square" rtlCol="0">
            <a:spAutoFit/>
          </a:bodyPr>
          <a:lstStyle/>
          <a:p>
            <a:pPr>
              <a:lnSpc>
                <a:spcPct val="150000"/>
              </a:lnSpc>
            </a:pPr>
            <a:r>
              <a:rPr lang="zh-CN" altLang="en-US" sz="1600" dirty="0" smtClean="0">
                <a:latin typeface="微软雅黑" panose="020B0503020204020204" pitchFamily="34" charset="-122"/>
                <a:ea typeface="微软雅黑" panose="020B0503020204020204" pitchFamily="34" charset="-122"/>
              </a:rPr>
              <a:t>     通过上表可以看出医院平均住院日、床位使用率都</a:t>
            </a:r>
            <a:r>
              <a:rPr lang="zh-CN" altLang="en-US" b="1" dirty="0" smtClean="0">
                <a:solidFill>
                  <a:srgbClr val="C00000"/>
                </a:solidFill>
                <a:latin typeface="微软雅黑" panose="020B0503020204020204" pitchFamily="34" charset="-122"/>
                <a:ea typeface="微软雅黑" panose="020B0503020204020204" pitchFamily="34" charset="-122"/>
              </a:rPr>
              <a:t>高于</a:t>
            </a:r>
            <a:r>
              <a:rPr lang="zh-CN" altLang="en-US" sz="1600" dirty="0" smtClean="0">
                <a:latin typeface="微软雅黑" panose="020B0503020204020204" pitchFamily="34" charset="-122"/>
                <a:ea typeface="微软雅黑" panose="020B0503020204020204" pitchFamily="34" charset="-122"/>
              </a:rPr>
              <a:t>全国平均值，但是住院人均费用却</a:t>
            </a:r>
            <a:r>
              <a:rPr lang="zh-CN" altLang="en-US" b="1" dirty="0" smtClean="0">
                <a:solidFill>
                  <a:srgbClr val="C00000"/>
                </a:solidFill>
                <a:latin typeface="微软雅黑" panose="020B0503020204020204" pitchFamily="34" charset="-122"/>
                <a:ea typeface="微软雅黑" panose="020B0503020204020204" pitchFamily="34" charset="-122"/>
              </a:rPr>
              <a:t>低于</a:t>
            </a:r>
            <a:r>
              <a:rPr lang="zh-CN" altLang="en-US" sz="1600" dirty="0" smtClean="0">
                <a:latin typeface="微软雅黑" panose="020B0503020204020204" pitchFamily="34" charset="-122"/>
                <a:ea typeface="微软雅黑" panose="020B0503020204020204" pitchFamily="34" charset="-122"/>
              </a:rPr>
              <a:t>全国平均水平，这就说明</a:t>
            </a:r>
            <a:r>
              <a:rPr lang="zh-CN" altLang="en-US" b="1" dirty="0">
                <a:solidFill>
                  <a:srgbClr val="C00000"/>
                </a:solidFill>
                <a:latin typeface="微软雅黑" panose="020B0503020204020204" pitchFamily="34" charset="-122"/>
                <a:ea typeface="微软雅黑" panose="020B0503020204020204" pitchFamily="34" charset="-122"/>
              </a:rPr>
              <a:t>医院的床位周转率</a:t>
            </a:r>
            <a:r>
              <a:rPr lang="zh-CN" altLang="en-US" b="1" dirty="0" smtClean="0">
                <a:solidFill>
                  <a:srgbClr val="C00000"/>
                </a:solidFill>
                <a:latin typeface="微软雅黑" panose="020B0503020204020204" pitchFamily="34" charset="-122"/>
                <a:ea typeface="微软雅黑" panose="020B0503020204020204" pitchFamily="34" charset="-122"/>
              </a:rPr>
              <a:t>低</a:t>
            </a:r>
            <a:r>
              <a:rPr lang="zh-CN" altLang="en-US" sz="1600" dirty="0" smtClean="0">
                <a:latin typeface="微软雅黑" panose="020B0503020204020204" pitchFamily="34" charset="-122"/>
                <a:ea typeface="微软雅黑" panose="020B0503020204020204" pitchFamily="34" charset="-122"/>
              </a:rPr>
              <a:t>。</a:t>
            </a:r>
            <a:endParaRPr lang="en-US" altLang="zh-CN" sz="1600" dirty="0" smtClean="0">
              <a:latin typeface="微软雅黑" panose="020B0503020204020204" pitchFamily="34" charset="-122"/>
              <a:ea typeface="微软雅黑" panose="020B0503020204020204" pitchFamily="34" charset="-122"/>
            </a:endParaRPr>
          </a:p>
        </p:txBody>
      </p:sp>
      <p:sp>
        <p:nvSpPr>
          <p:cNvPr id="4" name="文本框 3"/>
          <p:cNvSpPr txBox="1"/>
          <p:nvPr/>
        </p:nvSpPr>
        <p:spPr>
          <a:xfrm>
            <a:off x="1733927" y="6033842"/>
            <a:ext cx="8077295" cy="369332"/>
          </a:xfrm>
          <a:prstGeom prst="rect">
            <a:avLst/>
          </a:prstGeom>
          <a:noFill/>
        </p:spPr>
        <p:txBody>
          <a:bodyPr wrap="square" rtlCol="0">
            <a:spAutoFit/>
          </a:bodyPr>
          <a:lstStyle/>
          <a:p>
            <a:r>
              <a:rPr lang="zh-CN" altLang="en-US" sz="1600" dirty="0" smtClean="0">
                <a:latin typeface="微软雅黑" panose="020B0503020204020204" pitchFamily="34" charset="-122"/>
                <a:ea typeface="微软雅黑" panose="020B0503020204020204" pitchFamily="34" charset="-122"/>
              </a:rPr>
              <a:t>病床周转率低的形成是否是受住院病人的</a:t>
            </a:r>
            <a:r>
              <a:rPr lang="zh-CN" altLang="en-US" b="1" dirty="0" smtClean="0">
                <a:solidFill>
                  <a:srgbClr val="C00000"/>
                </a:solidFill>
                <a:latin typeface="微软雅黑" panose="020B0503020204020204" pitchFamily="34" charset="-122"/>
                <a:ea typeface="微软雅黑" panose="020B0503020204020204" pitchFamily="34" charset="-122"/>
              </a:rPr>
              <a:t>病种、病情轻重、治疗质量</a:t>
            </a:r>
            <a:r>
              <a:rPr lang="zh-CN" altLang="en-US" sz="1600" dirty="0" smtClean="0">
                <a:latin typeface="微软雅黑" panose="020B0503020204020204" pitchFamily="34" charset="-122"/>
                <a:ea typeface="微软雅黑" panose="020B0503020204020204" pitchFamily="34" charset="-122"/>
              </a:rPr>
              <a:t>的影响呢？</a:t>
            </a:r>
            <a:endParaRPr lang="zh-CN" altLang="en-US" sz="1600" dirty="0">
              <a:latin typeface="微软雅黑" panose="020B0503020204020204" pitchFamily="34" charset="-122"/>
              <a:ea typeface="微软雅黑" panose="020B0503020204020204" pitchFamily="34" charset="-122"/>
            </a:endParaRPr>
          </a:p>
        </p:txBody>
      </p:sp>
      <p:sp>
        <p:nvSpPr>
          <p:cNvPr id="16" name="矩形 15"/>
          <p:cNvSpPr/>
          <p:nvPr/>
        </p:nvSpPr>
        <p:spPr>
          <a:xfrm>
            <a:off x="10033536" y="616370"/>
            <a:ext cx="1459054" cy="458908"/>
          </a:xfrm>
          <a:prstGeom prst="rect">
            <a:avLst/>
          </a:prstGeom>
        </p:spPr>
        <p:txBody>
          <a:bodyPr wrap="none">
            <a:spAutoFit/>
          </a:bodyPr>
          <a:lstStyle/>
          <a:p>
            <a:pPr>
              <a:lnSpc>
                <a:spcPct val="150000"/>
              </a:lnSpc>
            </a:pPr>
            <a:r>
              <a:rPr lang="en-US" altLang="zh-CN" b="1" dirty="0" smtClean="0">
                <a:latin typeface="微软雅黑" panose="020B0503020204020204" pitchFamily="34" charset="-122"/>
                <a:ea typeface="微软雅黑" panose="020B0503020204020204" pitchFamily="34" charset="-122"/>
              </a:rPr>
              <a:t>2.2</a:t>
            </a:r>
            <a:r>
              <a:rPr lang="zh-CN" altLang="en-US" b="1" dirty="0" smtClean="0">
                <a:latin typeface="微软雅黑" panose="020B0503020204020204" pitchFamily="34" charset="-122"/>
                <a:ea typeface="微软雅黑" panose="020B0503020204020204" pitchFamily="34" charset="-122"/>
              </a:rPr>
              <a:t>财务管理</a:t>
            </a:r>
            <a:endParaRPr lang="zh-CN" altLang="en-US" sz="1600" b="1" dirty="0">
              <a:latin typeface="微软雅黑" panose="020B0503020204020204" pitchFamily="34" charset="-122"/>
              <a:ea typeface="微软雅黑" panose="020B0503020204020204" pitchFamily="34" charset="-122"/>
            </a:endParaRPr>
          </a:p>
        </p:txBody>
      </p:sp>
      <p:grpSp>
        <p:nvGrpSpPr>
          <p:cNvPr id="18" name="组合 17"/>
          <p:cNvGrpSpPr/>
          <p:nvPr/>
        </p:nvGrpSpPr>
        <p:grpSpPr>
          <a:xfrm>
            <a:off x="536649" y="249523"/>
            <a:ext cx="1232203" cy="1028988"/>
            <a:chOff x="458097" y="883701"/>
            <a:chExt cx="1712258" cy="1429872"/>
          </a:xfrm>
        </p:grpSpPr>
        <p:sp>
          <p:nvSpPr>
            <p:cNvPr id="19" name="矩形 3"/>
            <p:cNvSpPr/>
            <p:nvPr/>
          </p:nvSpPr>
          <p:spPr>
            <a:xfrm>
              <a:off x="521745" y="883701"/>
              <a:ext cx="1648610" cy="1429872"/>
            </a:xfrm>
            <a:custGeom>
              <a:avLst/>
              <a:gdLst>
                <a:gd name="connsiteX0" fmla="*/ 0 w 1358153"/>
                <a:gd name="connsiteY0" fmla="*/ 0 h 833718"/>
                <a:gd name="connsiteX1" fmla="*/ 1358153 w 1358153"/>
                <a:gd name="connsiteY1" fmla="*/ 0 h 833718"/>
                <a:gd name="connsiteX2" fmla="*/ 1358153 w 1358153"/>
                <a:gd name="connsiteY2" fmla="*/ 833718 h 833718"/>
                <a:gd name="connsiteX3" fmla="*/ 0 w 1358153"/>
                <a:gd name="connsiteY3" fmla="*/ 833718 h 833718"/>
                <a:gd name="connsiteX4" fmla="*/ 0 w 1358153"/>
                <a:gd name="connsiteY4" fmla="*/ 0 h 833718"/>
                <a:gd name="connsiteX0" fmla="*/ 0 w 1371600"/>
                <a:gd name="connsiteY0" fmla="*/ 161365 h 995083"/>
                <a:gd name="connsiteX1" fmla="*/ 1371600 w 1371600"/>
                <a:gd name="connsiteY1" fmla="*/ 0 h 995083"/>
                <a:gd name="connsiteX2" fmla="*/ 1358153 w 1371600"/>
                <a:gd name="connsiteY2" fmla="*/ 995083 h 995083"/>
                <a:gd name="connsiteX3" fmla="*/ 0 w 1371600"/>
                <a:gd name="connsiteY3" fmla="*/ 995083 h 995083"/>
                <a:gd name="connsiteX4" fmla="*/ 0 w 1371600"/>
                <a:gd name="connsiteY4" fmla="*/ 161365 h 995083"/>
                <a:gd name="connsiteX0" fmla="*/ 0 w 1371600"/>
                <a:gd name="connsiteY0" fmla="*/ 161365 h 995083"/>
                <a:gd name="connsiteX1" fmla="*/ 1371600 w 1371600"/>
                <a:gd name="connsiteY1" fmla="*/ 0 h 995083"/>
                <a:gd name="connsiteX2" fmla="*/ 1358153 w 1371600"/>
                <a:gd name="connsiteY2" fmla="*/ 995083 h 995083"/>
                <a:gd name="connsiteX3" fmla="*/ 107576 w 1371600"/>
                <a:gd name="connsiteY3" fmla="*/ 900954 h 995083"/>
                <a:gd name="connsiteX4" fmla="*/ 0 w 1371600"/>
                <a:gd name="connsiteY4" fmla="*/ 161365 h 995083"/>
                <a:gd name="connsiteX0" fmla="*/ 0 w 1465730"/>
                <a:gd name="connsiteY0" fmla="*/ 26894 h 995083"/>
                <a:gd name="connsiteX1" fmla="*/ 1465730 w 1465730"/>
                <a:gd name="connsiteY1" fmla="*/ 0 h 995083"/>
                <a:gd name="connsiteX2" fmla="*/ 1452283 w 1465730"/>
                <a:gd name="connsiteY2" fmla="*/ 995083 h 995083"/>
                <a:gd name="connsiteX3" fmla="*/ 201706 w 1465730"/>
                <a:gd name="connsiteY3" fmla="*/ 900954 h 995083"/>
                <a:gd name="connsiteX4" fmla="*/ 0 w 1465730"/>
                <a:gd name="connsiteY4" fmla="*/ 26894 h 995083"/>
                <a:gd name="connsiteX0" fmla="*/ 0 w 1479177"/>
                <a:gd name="connsiteY0" fmla="*/ 26894 h 1304366"/>
                <a:gd name="connsiteX1" fmla="*/ 1465730 w 1479177"/>
                <a:gd name="connsiteY1" fmla="*/ 0 h 1304366"/>
                <a:gd name="connsiteX2" fmla="*/ 1479177 w 1479177"/>
                <a:gd name="connsiteY2" fmla="*/ 1304366 h 1304366"/>
                <a:gd name="connsiteX3" fmla="*/ 201706 w 1479177"/>
                <a:gd name="connsiteY3" fmla="*/ 900954 h 1304366"/>
                <a:gd name="connsiteX4" fmla="*/ 0 w 1479177"/>
                <a:gd name="connsiteY4" fmla="*/ 26894 h 1304366"/>
                <a:gd name="connsiteX0" fmla="*/ 118334 w 1597511"/>
                <a:gd name="connsiteY0" fmla="*/ 26894 h 1304366"/>
                <a:gd name="connsiteX1" fmla="*/ 1584064 w 1597511"/>
                <a:gd name="connsiteY1" fmla="*/ 0 h 1304366"/>
                <a:gd name="connsiteX2" fmla="*/ 1597511 w 1597511"/>
                <a:gd name="connsiteY2" fmla="*/ 1304366 h 1304366"/>
                <a:gd name="connsiteX3" fmla="*/ 0 w 1597511"/>
                <a:gd name="connsiteY3" fmla="*/ 1038114 h 1304366"/>
                <a:gd name="connsiteX4" fmla="*/ 118334 w 1597511"/>
                <a:gd name="connsiteY4" fmla="*/ 26894 h 1304366"/>
                <a:gd name="connsiteX0" fmla="*/ 118334 w 1673711"/>
                <a:gd name="connsiteY0" fmla="*/ 26894 h 1151966"/>
                <a:gd name="connsiteX1" fmla="*/ 1584064 w 1673711"/>
                <a:gd name="connsiteY1" fmla="*/ 0 h 1151966"/>
                <a:gd name="connsiteX2" fmla="*/ 1673711 w 1673711"/>
                <a:gd name="connsiteY2" fmla="*/ 1151966 h 1151966"/>
                <a:gd name="connsiteX3" fmla="*/ 0 w 1673711"/>
                <a:gd name="connsiteY3" fmla="*/ 1038114 h 1151966"/>
                <a:gd name="connsiteX4" fmla="*/ 118334 w 1673711"/>
                <a:gd name="connsiteY4" fmla="*/ 26894 h 1151966"/>
                <a:gd name="connsiteX0" fmla="*/ 0 w 1723017"/>
                <a:gd name="connsiteY0" fmla="*/ 0 h 1307952"/>
                <a:gd name="connsiteX1" fmla="*/ 1633370 w 1723017"/>
                <a:gd name="connsiteY1" fmla="*/ 155986 h 1307952"/>
                <a:gd name="connsiteX2" fmla="*/ 1723017 w 1723017"/>
                <a:gd name="connsiteY2" fmla="*/ 1307952 h 1307952"/>
                <a:gd name="connsiteX3" fmla="*/ 49306 w 1723017"/>
                <a:gd name="connsiteY3" fmla="*/ 1194100 h 1307952"/>
                <a:gd name="connsiteX4" fmla="*/ 0 w 1723017"/>
                <a:gd name="connsiteY4" fmla="*/ 0 h 1307952"/>
                <a:gd name="connsiteX0" fmla="*/ 0 w 1633370"/>
                <a:gd name="connsiteY0" fmla="*/ 0 h 1429872"/>
                <a:gd name="connsiteX1" fmla="*/ 1633370 w 1633370"/>
                <a:gd name="connsiteY1" fmla="*/ 155986 h 1429872"/>
                <a:gd name="connsiteX2" fmla="*/ 1387737 w 1633370"/>
                <a:gd name="connsiteY2" fmla="*/ 1429872 h 1429872"/>
                <a:gd name="connsiteX3" fmla="*/ 49306 w 1633370"/>
                <a:gd name="connsiteY3" fmla="*/ 1194100 h 1429872"/>
                <a:gd name="connsiteX4" fmla="*/ 0 w 1633370"/>
                <a:gd name="connsiteY4" fmla="*/ 0 h 1429872"/>
                <a:gd name="connsiteX0" fmla="*/ 0 w 1633370"/>
                <a:gd name="connsiteY0" fmla="*/ 0 h 1429872"/>
                <a:gd name="connsiteX1" fmla="*/ 1633370 w 1633370"/>
                <a:gd name="connsiteY1" fmla="*/ 155986 h 1429872"/>
                <a:gd name="connsiteX2" fmla="*/ 1387737 w 1633370"/>
                <a:gd name="connsiteY2" fmla="*/ 1429872 h 1429872"/>
                <a:gd name="connsiteX3" fmla="*/ 186466 w 1633370"/>
                <a:gd name="connsiteY3" fmla="*/ 1392220 h 1429872"/>
                <a:gd name="connsiteX4" fmla="*/ 0 w 1633370"/>
                <a:gd name="connsiteY4" fmla="*/ 0 h 1429872"/>
                <a:gd name="connsiteX0" fmla="*/ 0 w 1648610"/>
                <a:gd name="connsiteY0" fmla="*/ 0 h 1429872"/>
                <a:gd name="connsiteX1" fmla="*/ 1648610 w 1648610"/>
                <a:gd name="connsiteY1" fmla="*/ 293146 h 1429872"/>
                <a:gd name="connsiteX2" fmla="*/ 1387737 w 1648610"/>
                <a:gd name="connsiteY2" fmla="*/ 1429872 h 1429872"/>
                <a:gd name="connsiteX3" fmla="*/ 186466 w 1648610"/>
                <a:gd name="connsiteY3" fmla="*/ 1392220 h 1429872"/>
                <a:gd name="connsiteX4" fmla="*/ 0 w 1648610"/>
                <a:gd name="connsiteY4" fmla="*/ 0 h 1429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8610" h="1429872">
                  <a:moveTo>
                    <a:pt x="0" y="0"/>
                  </a:moveTo>
                  <a:lnTo>
                    <a:pt x="1648610" y="293146"/>
                  </a:lnTo>
                  <a:lnTo>
                    <a:pt x="1387737" y="1429872"/>
                  </a:lnTo>
                  <a:lnTo>
                    <a:pt x="186466" y="1392220"/>
                  </a:lnTo>
                  <a:lnTo>
                    <a:pt x="0" y="0"/>
                  </a:lnTo>
                  <a:close/>
                </a:path>
              </a:pathLst>
            </a:custGeom>
            <a:solidFill>
              <a:schemeClr val="accent1">
                <a:lumMod val="50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4"/>
            <p:cNvSpPr/>
            <p:nvPr/>
          </p:nvSpPr>
          <p:spPr>
            <a:xfrm rot="21062862">
              <a:off x="458097" y="1099060"/>
              <a:ext cx="1590339" cy="1067697"/>
            </a:xfrm>
            <a:custGeom>
              <a:avLst/>
              <a:gdLst>
                <a:gd name="connsiteX0" fmla="*/ 0 w 1761565"/>
                <a:gd name="connsiteY0" fmla="*/ 0 h 1183341"/>
                <a:gd name="connsiteX1" fmla="*/ 1761565 w 1761565"/>
                <a:gd name="connsiteY1" fmla="*/ 0 h 1183341"/>
                <a:gd name="connsiteX2" fmla="*/ 1761565 w 1761565"/>
                <a:gd name="connsiteY2" fmla="*/ 1183341 h 1183341"/>
                <a:gd name="connsiteX3" fmla="*/ 0 w 1761565"/>
                <a:gd name="connsiteY3" fmla="*/ 1183341 h 1183341"/>
                <a:gd name="connsiteX4" fmla="*/ 0 w 1761565"/>
                <a:gd name="connsiteY4" fmla="*/ 0 h 1183341"/>
                <a:gd name="connsiteX0" fmla="*/ 201706 w 1761565"/>
                <a:gd name="connsiteY0" fmla="*/ 0 h 1479177"/>
                <a:gd name="connsiteX1" fmla="*/ 1761565 w 1761565"/>
                <a:gd name="connsiteY1" fmla="*/ 295836 h 1479177"/>
                <a:gd name="connsiteX2" fmla="*/ 1761565 w 1761565"/>
                <a:gd name="connsiteY2" fmla="*/ 1479177 h 1479177"/>
                <a:gd name="connsiteX3" fmla="*/ 0 w 1761565"/>
                <a:gd name="connsiteY3" fmla="*/ 1479177 h 1479177"/>
                <a:gd name="connsiteX4" fmla="*/ 201706 w 1761565"/>
                <a:gd name="connsiteY4" fmla="*/ 0 h 1479177"/>
                <a:gd name="connsiteX0" fmla="*/ 201706 w 1949824"/>
                <a:gd name="connsiteY0" fmla="*/ 0 h 1479177"/>
                <a:gd name="connsiteX1" fmla="*/ 1761565 w 1949824"/>
                <a:gd name="connsiteY1" fmla="*/ 295836 h 1479177"/>
                <a:gd name="connsiteX2" fmla="*/ 1949824 w 1949824"/>
                <a:gd name="connsiteY2" fmla="*/ 1129554 h 1479177"/>
                <a:gd name="connsiteX3" fmla="*/ 0 w 1949824"/>
                <a:gd name="connsiteY3" fmla="*/ 1479177 h 1479177"/>
                <a:gd name="connsiteX4" fmla="*/ 201706 w 1949824"/>
                <a:gd name="connsiteY4" fmla="*/ 0 h 1479177"/>
                <a:gd name="connsiteX0" fmla="*/ 64546 w 1949824"/>
                <a:gd name="connsiteY0" fmla="*/ 115644 h 1183341"/>
                <a:gd name="connsiteX1" fmla="*/ 1761565 w 1949824"/>
                <a:gd name="connsiteY1" fmla="*/ 0 h 1183341"/>
                <a:gd name="connsiteX2" fmla="*/ 1949824 w 1949824"/>
                <a:gd name="connsiteY2" fmla="*/ 833718 h 1183341"/>
                <a:gd name="connsiteX3" fmla="*/ 0 w 1949824"/>
                <a:gd name="connsiteY3" fmla="*/ 1183341 h 1183341"/>
                <a:gd name="connsiteX4" fmla="*/ 64546 w 1949824"/>
                <a:gd name="connsiteY4" fmla="*/ 115644 h 1183341"/>
                <a:gd name="connsiteX0" fmla="*/ 34066 w 1919344"/>
                <a:gd name="connsiteY0" fmla="*/ 115644 h 1000461"/>
                <a:gd name="connsiteX1" fmla="*/ 1731085 w 1919344"/>
                <a:gd name="connsiteY1" fmla="*/ 0 h 1000461"/>
                <a:gd name="connsiteX2" fmla="*/ 1919344 w 1919344"/>
                <a:gd name="connsiteY2" fmla="*/ 833718 h 1000461"/>
                <a:gd name="connsiteX3" fmla="*/ 0 w 1919344"/>
                <a:gd name="connsiteY3" fmla="*/ 1000461 h 1000461"/>
                <a:gd name="connsiteX4" fmla="*/ 34066 w 1919344"/>
                <a:gd name="connsiteY4" fmla="*/ 115644 h 1000461"/>
                <a:gd name="connsiteX0" fmla="*/ 34066 w 1827904"/>
                <a:gd name="connsiteY0" fmla="*/ 115644 h 1000461"/>
                <a:gd name="connsiteX1" fmla="*/ 1731085 w 1827904"/>
                <a:gd name="connsiteY1" fmla="*/ 0 h 1000461"/>
                <a:gd name="connsiteX2" fmla="*/ 1827904 w 1827904"/>
                <a:gd name="connsiteY2" fmla="*/ 955638 h 1000461"/>
                <a:gd name="connsiteX3" fmla="*/ 0 w 1827904"/>
                <a:gd name="connsiteY3" fmla="*/ 1000461 h 1000461"/>
                <a:gd name="connsiteX4" fmla="*/ 34066 w 1827904"/>
                <a:gd name="connsiteY4" fmla="*/ 115644 h 1000461"/>
                <a:gd name="connsiteX0" fmla="*/ 34066 w 1959685"/>
                <a:gd name="connsiteY0" fmla="*/ 115644 h 1000461"/>
                <a:gd name="connsiteX1" fmla="*/ 1959685 w 1959685"/>
                <a:gd name="connsiteY1" fmla="*/ 0 h 1000461"/>
                <a:gd name="connsiteX2" fmla="*/ 1827904 w 1959685"/>
                <a:gd name="connsiteY2" fmla="*/ 955638 h 1000461"/>
                <a:gd name="connsiteX3" fmla="*/ 0 w 1959685"/>
                <a:gd name="connsiteY3" fmla="*/ 1000461 h 1000461"/>
                <a:gd name="connsiteX4" fmla="*/ 34066 w 1959685"/>
                <a:gd name="connsiteY4" fmla="*/ 115644 h 1000461"/>
                <a:gd name="connsiteX0" fmla="*/ 0 w 1925619"/>
                <a:gd name="connsiteY0" fmla="*/ 115644 h 1183341"/>
                <a:gd name="connsiteX1" fmla="*/ 1925619 w 1925619"/>
                <a:gd name="connsiteY1" fmla="*/ 0 h 1183341"/>
                <a:gd name="connsiteX2" fmla="*/ 1793838 w 1925619"/>
                <a:gd name="connsiteY2" fmla="*/ 955638 h 1183341"/>
                <a:gd name="connsiteX3" fmla="*/ 285974 w 1925619"/>
                <a:gd name="connsiteY3" fmla="*/ 1183341 h 1183341"/>
                <a:gd name="connsiteX4" fmla="*/ 0 w 1925619"/>
                <a:gd name="connsiteY4" fmla="*/ 115644 h 1183341"/>
                <a:gd name="connsiteX0" fmla="*/ 0 w 1925619"/>
                <a:gd name="connsiteY0" fmla="*/ 115644 h 1183341"/>
                <a:gd name="connsiteX1" fmla="*/ 1925619 w 1925619"/>
                <a:gd name="connsiteY1" fmla="*/ 0 h 1183341"/>
                <a:gd name="connsiteX2" fmla="*/ 1397598 w 1925619"/>
                <a:gd name="connsiteY2" fmla="*/ 1153758 h 1183341"/>
                <a:gd name="connsiteX3" fmla="*/ 285974 w 1925619"/>
                <a:gd name="connsiteY3" fmla="*/ 1183341 h 1183341"/>
                <a:gd name="connsiteX4" fmla="*/ 0 w 1925619"/>
                <a:gd name="connsiteY4" fmla="*/ 115644 h 1183341"/>
                <a:gd name="connsiteX0" fmla="*/ 0 w 1590339"/>
                <a:gd name="connsiteY0" fmla="*/ 0 h 1067697"/>
                <a:gd name="connsiteX1" fmla="*/ 1590339 w 1590339"/>
                <a:gd name="connsiteY1" fmla="*/ 82476 h 1067697"/>
                <a:gd name="connsiteX2" fmla="*/ 1397598 w 1590339"/>
                <a:gd name="connsiteY2" fmla="*/ 1038114 h 1067697"/>
                <a:gd name="connsiteX3" fmla="*/ 285974 w 1590339"/>
                <a:gd name="connsiteY3" fmla="*/ 1067697 h 1067697"/>
                <a:gd name="connsiteX4" fmla="*/ 0 w 1590339"/>
                <a:gd name="connsiteY4" fmla="*/ 0 h 1067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0339" h="1067697">
                  <a:moveTo>
                    <a:pt x="0" y="0"/>
                  </a:moveTo>
                  <a:lnTo>
                    <a:pt x="1590339" y="82476"/>
                  </a:lnTo>
                  <a:lnTo>
                    <a:pt x="1397598" y="1038114"/>
                  </a:lnTo>
                  <a:lnTo>
                    <a:pt x="285974" y="1067697"/>
                  </a:lnTo>
                  <a:lnTo>
                    <a:pt x="0" y="0"/>
                  </a:lnTo>
                  <a:close/>
                </a:path>
              </a:pathLst>
            </a:custGeom>
            <a:solidFill>
              <a:schemeClr val="bg1">
                <a:lumMod val="8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910305" y="1340011"/>
              <a:ext cx="1048277" cy="812598"/>
            </a:xfrm>
            <a:prstGeom prst="rect">
              <a:avLst/>
            </a:prstGeom>
            <a:noFill/>
          </p:spPr>
          <p:txBody>
            <a:bodyPr wrap="square" rtlCol="0">
              <a:spAutoFit/>
            </a:bodyPr>
            <a:lstStyle/>
            <a:p>
              <a:r>
                <a:rPr lang="en-US" altLang="zh-CN" sz="3200" b="1" dirty="0" smtClean="0">
                  <a:solidFill>
                    <a:schemeClr val="accent1">
                      <a:lumMod val="50000"/>
                    </a:schemeClr>
                  </a:solidFill>
                  <a:latin typeface="微软雅黑" panose="020B0503020204020204" pitchFamily="34" charset="-122"/>
                  <a:ea typeface="微软雅黑" panose="020B0503020204020204" pitchFamily="34" charset="-122"/>
                </a:rPr>
                <a:t>02</a:t>
              </a:r>
              <a:endParaRPr lang="zh-CN" altLang="en-US" sz="3200" b="1" dirty="0">
                <a:solidFill>
                  <a:schemeClr val="accent1">
                    <a:lumMod val="50000"/>
                  </a:schemeClr>
                </a:solidFill>
                <a:latin typeface="微软雅黑" panose="020B0503020204020204" pitchFamily="34" charset="-122"/>
                <a:ea typeface="微软雅黑" panose="020B0503020204020204" pitchFamily="34" charset="-122"/>
              </a:endParaRPr>
            </a:p>
          </p:txBody>
        </p:sp>
      </p:grpSp>
      <p:sp>
        <p:nvSpPr>
          <p:cNvPr id="22" name="矩形 21"/>
          <p:cNvSpPr/>
          <p:nvPr/>
        </p:nvSpPr>
        <p:spPr>
          <a:xfrm>
            <a:off x="1884700" y="1267335"/>
            <a:ext cx="1547218" cy="461665"/>
          </a:xfrm>
          <a:prstGeom prst="rect">
            <a:avLst/>
          </a:prstGeom>
        </p:spPr>
        <p:txBody>
          <a:bodyPr wrap="none">
            <a:spAutoFit/>
          </a:bodyPr>
          <a:lstStyle/>
          <a:p>
            <a:pPr>
              <a:lnSpc>
                <a:spcPct val="150000"/>
              </a:lnSpc>
            </a:pPr>
            <a:r>
              <a:rPr lang="en-US" altLang="zh-CN" sz="1600" b="1" dirty="0" smtClean="0">
                <a:latin typeface="微软雅黑" panose="020B0503020204020204" pitchFamily="34" charset="-122"/>
                <a:ea typeface="微软雅黑" panose="020B0503020204020204" pitchFamily="34" charset="-122"/>
              </a:rPr>
              <a:t>20XX</a:t>
            </a:r>
            <a:r>
              <a:rPr lang="zh-CN" altLang="en-US" sz="1600" b="1" dirty="0" smtClean="0">
                <a:latin typeface="微软雅黑" panose="020B0503020204020204" pitchFamily="34" charset="-122"/>
                <a:ea typeface="微软雅黑" panose="020B0503020204020204" pitchFamily="34" charset="-122"/>
              </a:rPr>
              <a:t>数据统计</a:t>
            </a:r>
            <a:endParaRPr lang="en-US" altLang="zh-CN" sz="1600" b="1" dirty="0" smtClean="0">
              <a:latin typeface="微软雅黑" panose="020B0503020204020204" pitchFamily="34" charset="-122"/>
              <a:ea typeface="微软雅黑" panose="020B0503020204020204" pitchFamily="34" charset="-122"/>
            </a:endParaRPr>
          </a:p>
        </p:txBody>
      </p:sp>
      <p:sp>
        <p:nvSpPr>
          <p:cNvPr id="23" name="文本框 22"/>
          <p:cNvSpPr txBox="1"/>
          <p:nvPr/>
        </p:nvSpPr>
        <p:spPr>
          <a:xfrm>
            <a:off x="10515600" y="249523"/>
            <a:ext cx="1676400" cy="307777"/>
          </a:xfrm>
          <a:prstGeom prst="rect">
            <a:avLst/>
          </a:prstGeom>
          <a:noFill/>
        </p:spPr>
        <p:txBody>
          <a:bodyPr wrap="square" rtlCol="0">
            <a:spAutoFit/>
          </a:bodyPr>
          <a:lstStyle/>
          <a:p>
            <a:r>
              <a:rPr lang="zh-CN" altLang="en-US" sz="1400" dirty="0" smtClean="0">
                <a:latin typeface="微软雅黑" panose="020B0503020204020204" pitchFamily="34" charset="-122"/>
                <a:ea typeface="微软雅黑" panose="020B0503020204020204" pitchFamily="34" charset="-122"/>
              </a:rPr>
              <a:t>放置医院</a:t>
            </a:r>
            <a:r>
              <a:rPr lang="en-US" altLang="zh-CN" sz="1400" dirty="0" smtClean="0">
                <a:latin typeface="微软雅黑" panose="020B0503020204020204" pitchFamily="34" charset="-122"/>
                <a:ea typeface="微软雅黑" panose="020B0503020204020204" pitchFamily="34" charset="-122"/>
              </a:rPr>
              <a:t>LOGO</a:t>
            </a:r>
            <a:endParaRPr lang="zh-CN" altLang="en-US" sz="1400" dirty="0">
              <a:latin typeface="微软雅黑" panose="020B0503020204020204" pitchFamily="34" charset="-122"/>
              <a:ea typeface="微软雅黑" panose="020B0503020204020204" pitchFamily="34" charset="-122"/>
            </a:endParaRPr>
          </a:p>
        </p:txBody>
      </p:sp>
      <p:sp>
        <p:nvSpPr>
          <p:cNvPr id="24" name="矩形 23"/>
          <p:cNvSpPr/>
          <p:nvPr/>
        </p:nvSpPr>
        <p:spPr>
          <a:xfrm>
            <a:off x="1820283" y="547121"/>
            <a:ext cx="1467068" cy="553998"/>
          </a:xfrm>
          <a:prstGeom prst="rect">
            <a:avLst/>
          </a:prstGeom>
        </p:spPr>
        <p:txBody>
          <a:bodyPr wrap="none">
            <a:spAutoFit/>
          </a:bodyPr>
          <a:lstStyle/>
          <a:p>
            <a:pPr>
              <a:lnSpc>
                <a:spcPct val="150000"/>
              </a:lnSpc>
            </a:pPr>
            <a:r>
              <a:rPr lang="zh-CN" altLang="en-US" sz="2000" b="1" dirty="0" smtClean="0">
                <a:latin typeface="微软雅黑" panose="020B0503020204020204" pitchFamily="34" charset="-122"/>
                <a:ea typeface="微软雅黑" panose="020B0503020204020204" pitchFamily="34" charset="-122"/>
              </a:rPr>
              <a:t>人、财、物</a:t>
            </a:r>
            <a:endParaRPr lang="zh-CN" altLang="en-US" sz="20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51077634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图表 5"/>
          <p:cNvGraphicFramePr/>
          <p:nvPr>
            <p:extLst>
              <p:ext uri="{D42A27DB-BD31-4B8C-83A1-F6EECF244321}">
                <p14:modId xmlns:p14="http://schemas.microsoft.com/office/powerpoint/2010/main" val="658052353"/>
              </p:ext>
            </p:extLst>
          </p:nvPr>
        </p:nvGraphicFramePr>
        <p:xfrm>
          <a:off x="6450004" y="1955890"/>
          <a:ext cx="2308514" cy="358844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图表 7"/>
          <p:cNvGraphicFramePr/>
          <p:nvPr>
            <p:extLst>
              <p:ext uri="{D42A27DB-BD31-4B8C-83A1-F6EECF244321}">
                <p14:modId xmlns:p14="http://schemas.microsoft.com/office/powerpoint/2010/main" val="2022601007"/>
              </p:ext>
            </p:extLst>
          </p:nvPr>
        </p:nvGraphicFramePr>
        <p:xfrm>
          <a:off x="3017916" y="1965557"/>
          <a:ext cx="2413543" cy="3569111"/>
        </p:xfrm>
        <a:graphic>
          <a:graphicData uri="http://schemas.openxmlformats.org/drawingml/2006/chart">
            <c:chart xmlns:c="http://schemas.openxmlformats.org/drawingml/2006/chart" xmlns:r="http://schemas.openxmlformats.org/officeDocument/2006/relationships" r:id="rId3"/>
          </a:graphicData>
        </a:graphic>
      </p:graphicFrame>
      <p:sp>
        <p:nvSpPr>
          <p:cNvPr id="2" name="文本框 1"/>
          <p:cNvSpPr txBox="1"/>
          <p:nvPr/>
        </p:nvSpPr>
        <p:spPr>
          <a:xfrm>
            <a:off x="2304023" y="5661749"/>
            <a:ext cx="7342094" cy="877163"/>
          </a:xfrm>
          <a:prstGeom prst="rect">
            <a:avLst/>
          </a:prstGeom>
          <a:noFill/>
        </p:spPr>
        <p:txBody>
          <a:bodyPr wrap="square" rtlCol="0">
            <a:spAutoFit/>
          </a:bodyPr>
          <a:lstStyle/>
          <a:p>
            <a:pPr>
              <a:lnSpc>
                <a:spcPct val="150000"/>
              </a:lnSpc>
            </a:pPr>
            <a:r>
              <a:rPr lang="zh-CN" altLang="en-US" sz="1600" dirty="0" smtClean="0">
                <a:latin typeface="微软雅黑" panose="020B0503020204020204" pitchFamily="34" charset="-122"/>
                <a:ea typeface="微软雅黑" panose="020B0503020204020204" pitchFamily="34" charset="-122"/>
              </a:rPr>
              <a:t>      通过上表可以看出医院门诊费用和药占比均高于全国平均水平，这可以判断出</a:t>
            </a:r>
            <a:r>
              <a:rPr lang="zh-CN" altLang="en-US" b="1" dirty="0" smtClean="0">
                <a:solidFill>
                  <a:srgbClr val="C00000"/>
                </a:solidFill>
                <a:latin typeface="微软雅黑" panose="020B0503020204020204" pitchFamily="34" charset="-122"/>
                <a:ea typeface="微软雅黑" panose="020B0503020204020204" pitchFamily="34" charset="-122"/>
              </a:rPr>
              <a:t>医院门诊收入主要来自药品</a:t>
            </a:r>
            <a:r>
              <a:rPr lang="zh-CN" altLang="en-US" sz="1600" dirty="0" smtClean="0">
                <a:latin typeface="微软雅黑" panose="020B0503020204020204" pitchFamily="34" charset="-122"/>
                <a:ea typeface="微软雅黑" panose="020B0503020204020204" pitchFamily="34" charset="-122"/>
              </a:rPr>
              <a:t>，</a:t>
            </a:r>
            <a:r>
              <a:rPr lang="zh-CN" altLang="en-US" b="1" dirty="0" smtClean="0">
                <a:solidFill>
                  <a:srgbClr val="C00000"/>
                </a:solidFill>
                <a:latin typeface="微软雅黑" panose="020B0503020204020204" pitchFamily="34" charset="-122"/>
                <a:ea typeface="微软雅黑" panose="020B0503020204020204" pitchFamily="34" charset="-122"/>
              </a:rPr>
              <a:t>控制药占比</a:t>
            </a:r>
            <a:r>
              <a:rPr lang="zh-CN" altLang="en-US" sz="1600" dirty="0" smtClean="0">
                <a:latin typeface="微软雅黑" panose="020B0503020204020204" pitchFamily="34" charset="-122"/>
                <a:ea typeface="微软雅黑" panose="020B0503020204020204" pitchFamily="34" charset="-122"/>
              </a:rPr>
              <a:t>是医院明年重点工作计划。</a:t>
            </a:r>
            <a:endParaRPr lang="zh-CN" altLang="en-US" sz="1600" dirty="0">
              <a:latin typeface="微软雅黑" panose="020B0503020204020204" pitchFamily="34" charset="-122"/>
              <a:ea typeface="微软雅黑" panose="020B0503020204020204" pitchFamily="34" charset="-122"/>
            </a:endParaRPr>
          </a:p>
        </p:txBody>
      </p:sp>
      <p:sp>
        <p:nvSpPr>
          <p:cNvPr id="7" name="矩形 6"/>
          <p:cNvSpPr/>
          <p:nvPr/>
        </p:nvSpPr>
        <p:spPr>
          <a:xfrm>
            <a:off x="10033536" y="616370"/>
            <a:ext cx="1459054" cy="458908"/>
          </a:xfrm>
          <a:prstGeom prst="rect">
            <a:avLst/>
          </a:prstGeom>
        </p:spPr>
        <p:txBody>
          <a:bodyPr wrap="none">
            <a:spAutoFit/>
          </a:bodyPr>
          <a:lstStyle/>
          <a:p>
            <a:pPr>
              <a:lnSpc>
                <a:spcPct val="150000"/>
              </a:lnSpc>
            </a:pPr>
            <a:r>
              <a:rPr lang="en-US" altLang="zh-CN" b="1" dirty="0" smtClean="0">
                <a:latin typeface="微软雅黑" panose="020B0503020204020204" pitchFamily="34" charset="-122"/>
                <a:ea typeface="微软雅黑" panose="020B0503020204020204" pitchFamily="34" charset="-122"/>
              </a:rPr>
              <a:t>2.2</a:t>
            </a:r>
            <a:r>
              <a:rPr lang="zh-CN" altLang="en-US" b="1" dirty="0" smtClean="0">
                <a:latin typeface="微软雅黑" panose="020B0503020204020204" pitchFamily="34" charset="-122"/>
                <a:ea typeface="微软雅黑" panose="020B0503020204020204" pitchFamily="34" charset="-122"/>
              </a:rPr>
              <a:t>财务管理</a:t>
            </a:r>
            <a:endParaRPr lang="zh-CN" altLang="en-US" sz="1600" b="1" dirty="0">
              <a:latin typeface="微软雅黑" panose="020B0503020204020204" pitchFamily="34" charset="-122"/>
              <a:ea typeface="微软雅黑" panose="020B0503020204020204" pitchFamily="34" charset="-122"/>
            </a:endParaRPr>
          </a:p>
        </p:txBody>
      </p:sp>
      <p:grpSp>
        <p:nvGrpSpPr>
          <p:cNvPr id="10" name="组合 9"/>
          <p:cNvGrpSpPr/>
          <p:nvPr/>
        </p:nvGrpSpPr>
        <p:grpSpPr>
          <a:xfrm>
            <a:off x="536649" y="249523"/>
            <a:ext cx="1232203" cy="1028988"/>
            <a:chOff x="458097" y="883701"/>
            <a:chExt cx="1712258" cy="1429872"/>
          </a:xfrm>
        </p:grpSpPr>
        <p:sp>
          <p:nvSpPr>
            <p:cNvPr id="11" name="矩形 3"/>
            <p:cNvSpPr/>
            <p:nvPr/>
          </p:nvSpPr>
          <p:spPr>
            <a:xfrm>
              <a:off x="521745" y="883701"/>
              <a:ext cx="1648610" cy="1429872"/>
            </a:xfrm>
            <a:custGeom>
              <a:avLst/>
              <a:gdLst>
                <a:gd name="connsiteX0" fmla="*/ 0 w 1358153"/>
                <a:gd name="connsiteY0" fmla="*/ 0 h 833718"/>
                <a:gd name="connsiteX1" fmla="*/ 1358153 w 1358153"/>
                <a:gd name="connsiteY1" fmla="*/ 0 h 833718"/>
                <a:gd name="connsiteX2" fmla="*/ 1358153 w 1358153"/>
                <a:gd name="connsiteY2" fmla="*/ 833718 h 833718"/>
                <a:gd name="connsiteX3" fmla="*/ 0 w 1358153"/>
                <a:gd name="connsiteY3" fmla="*/ 833718 h 833718"/>
                <a:gd name="connsiteX4" fmla="*/ 0 w 1358153"/>
                <a:gd name="connsiteY4" fmla="*/ 0 h 833718"/>
                <a:gd name="connsiteX0" fmla="*/ 0 w 1371600"/>
                <a:gd name="connsiteY0" fmla="*/ 161365 h 995083"/>
                <a:gd name="connsiteX1" fmla="*/ 1371600 w 1371600"/>
                <a:gd name="connsiteY1" fmla="*/ 0 h 995083"/>
                <a:gd name="connsiteX2" fmla="*/ 1358153 w 1371600"/>
                <a:gd name="connsiteY2" fmla="*/ 995083 h 995083"/>
                <a:gd name="connsiteX3" fmla="*/ 0 w 1371600"/>
                <a:gd name="connsiteY3" fmla="*/ 995083 h 995083"/>
                <a:gd name="connsiteX4" fmla="*/ 0 w 1371600"/>
                <a:gd name="connsiteY4" fmla="*/ 161365 h 995083"/>
                <a:gd name="connsiteX0" fmla="*/ 0 w 1371600"/>
                <a:gd name="connsiteY0" fmla="*/ 161365 h 995083"/>
                <a:gd name="connsiteX1" fmla="*/ 1371600 w 1371600"/>
                <a:gd name="connsiteY1" fmla="*/ 0 h 995083"/>
                <a:gd name="connsiteX2" fmla="*/ 1358153 w 1371600"/>
                <a:gd name="connsiteY2" fmla="*/ 995083 h 995083"/>
                <a:gd name="connsiteX3" fmla="*/ 107576 w 1371600"/>
                <a:gd name="connsiteY3" fmla="*/ 900954 h 995083"/>
                <a:gd name="connsiteX4" fmla="*/ 0 w 1371600"/>
                <a:gd name="connsiteY4" fmla="*/ 161365 h 995083"/>
                <a:gd name="connsiteX0" fmla="*/ 0 w 1465730"/>
                <a:gd name="connsiteY0" fmla="*/ 26894 h 995083"/>
                <a:gd name="connsiteX1" fmla="*/ 1465730 w 1465730"/>
                <a:gd name="connsiteY1" fmla="*/ 0 h 995083"/>
                <a:gd name="connsiteX2" fmla="*/ 1452283 w 1465730"/>
                <a:gd name="connsiteY2" fmla="*/ 995083 h 995083"/>
                <a:gd name="connsiteX3" fmla="*/ 201706 w 1465730"/>
                <a:gd name="connsiteY3" fmla="*/ 900954 h 995083"/>
                <a:gd name="connsiteX4" fmla="*/ 0 w 1465730"/>
                <a:gd name="connsiteY4" fmla="*/ 26894 h 995083"/>
                <a:gd name="connsiteX0" fmla="*/ 0 w 1479177"/>
                <a:gd name="connsiteY0" fmla="*/ 26894 h 1304366"/>
                <a:gd name="connsiteX1" fmla="*/ 1465730 w 1479177"/>
                <a:gd name="connsiteY1" fmla="*/ 0 h 1304366"/>
                <a:gd name="connsiteX2" fmla="*/ 1479177 w 1479177"/>
                <a:gd name="connsiteY2" fmla="*/ 1304366 h 1304366"/>
                <a:gd name="connsiteX3" fmla="*/ 201706 w 1479177"/>
                <a:gd name="connsiteY3" fmla="*/ 900954 h 1304366"/>
                <a:gd name="connsiteX4" fmla="*/ 0 w 1479177"/>
                <a:gd name="connsiteY4" fmla="*/ 26894 h 1304366"/>
                <a:gd name="connsiteX0" fmla="*/ 118334 w 1597511"/>
                <a:gd name="connsiteY0" fmla="*/ 26894 h 1304366"/>
                <a:gd name="connsiteX1" fmla="*/ 1584064 w 1597511"/>
                <a:gd name="connsiteY1" fmla="*/ 0 h 1304366"/>
                <a:gd name="connsiteX2" fmla="*/ 1597511 w 1597511"/>
                <a:gd name="connsiteY2" fmla="*/ 1304366 h 1304366"/>
                <a:gd name="connsiteX3" fmla="*/ 0 w 1597511"/>
                <a:gd name="connsiteY3" fmla="*/ 1038114 h 1304366"/>
                <a:gd name="connsiteX4" fmla="*/ 118334 w 1597511"/>
                <a:gd name="connsiteY4" fmla="*/ 26894 h 1304366"/>
                <a:gd name="connsiteX0" fmla="*/ 118334 w 1673711"/>
                <a:gd name="connsiteY0" fmla="*/ 26894 h 1151966"/>
                <a:gd name="connsiteX1" fmla="*/ 1584064 w 1673711"/>
                <a:gd name="connsiteY1" fmla="*/ 0 h 1151966"/>
                <a:gd name="connsiteX2" fmla="*/ 1673711 w 1673711"/>
                <a:gd name="connsiteY2" fmla="*/ 1151966 h 1151966"/>
                <a:gd name="connsiteX3" fmla="*/ 0 w 1673711"/>
                <a:gd name="connsiteY3" fmla="*/ 1038114 h 1151966"/>
                <a:gd name="connsiteX4" fmla="*/ 118334 w 1673711"/>
                <a:gd name="connsiteY4" fmla="*/ 26894 h 1151966"/>
                <a:gd name="connsiteX0" fmla="*/ 0 w 1723017"/>
                <a:gd name="connsiteY0" fmla="*/ 0 h 1307952"/>
                <a:gd name="connsiteX1" fmla="*/ 1633370 w 1723017"/>
                <a:gd name="connsiteY1" fmla="*/ 155986 h 1307952"/>
                <a:gd name="connsiteX2" fmla="*/ 1723017 w 1723017"/>
                <a:gd name="connsiteY2" fmla="*/ 1307952 h 1307952"/>
                <a:gd name="connsiteX3" fmla="*/ 49306 w 1723017"/>
                <a:gd name="connsiteY3" fmla="*/ 1194100 h 1307952"/>
                <a:gd name="connsiteX4" fmla="*/ 0 w 1723017"/>
                <a:gd name="connsiteY4" fmla="*/ 0 h 1307952"/>
                <a:gd name="connsiteX0" fmla="*/ 0 w 1633370"/>
                <a:gd name="connsiteY0" fmla="*/ 0 h 1429872"/>
                <a:gd name="connsiteX1" fmla="*/ 1633370 w 1633370"/>
                <a:gd name="connsiteY1" fmla="*/ 155986 h 1429872"/>
                <a:gd name="connsiteX2" fmla="*/ 1387737 w 1633370"/>
                <a:gd name="connsiteY2" fmla="*/ 1429872 h 1429872"/>
                <a:gd name="connsiteX3" fmla="*/ 49306 w 1633370"/>
                <a:gd name="connsiteY3" fmla="*/ 1194100 h 1429872"/>
                <a:gd name="connsiteX4" fmla="*/ 0 w 1633370"/>
                <a:gd name="connsiteY4" fmla="*/ 0 h 1429872"/>
                <a:gd name="connsiteX0" fmla="*/ 0 w 1633370"/>
                <a:gd name="connsiteY0" fmla="*/ 0 h 1429872"/>
                <a:gd name="connsiteX1" fmla="*/ 1633370 w 1633370"/>
                <a:gd name="connsiteY1" fmla="*/ 155986 h 1429872"/>
                <a:gd name="connsiteX2" fmla="*/ 1387737 w 1633370"/>
                <a:gd name="connsiteY2" fmla="*/ 1429872 h 1429872"/>
                <a:gd name="connsiteX3" fmla="*/ 186466 w 1633370"/>
                <a:gd name="connsiteY3" fmla="*/ 1392220 h 1429872"/>
                <a:gd name="connsiteX4" fmla="*/ 0 w 1633370"/>
                <a:gd name="connsiteY4" fmla="*/ 0 h 1429872"/>
                <a:gd name="connsiteX0" fmla="*/ 0 w 1648610"/>
                <a:gd name="connsiteY0" fmla="*/ 0 h 1429872"/>
                <a:gd name="connsiteX1" fmla="*/ 1648610 w 1648610"/>
                <a:gd name="connsiteY1" fmla="*/ 293146 h 1429872"/>
                <a:gd name="connsiteX2" fmla="*/ 1387737 w 1648610"/>
                <a:gd name="connsiteY2" fmla="*/ 1429872 h 1429872"/>
                <a:gd name="connsiteX3" fmla="*/ 186466 w 1648610"/>
                <a:gd name="connsiteY3" fmla="*/ 1392220 h 1429872"/>
                <a:gd name="connsiteX4" fmla="*/ 0 w 1648610"/>
                <a:gd name="connsiteY4" fmla="*/ 0 h 1429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8610" h="1429872">
                  <a:moveTo>
                    <a:pt x="0" y="0"/>
                  </a:moveTo>
                  <a:lnTo>
                    <a:pt x="1648610" y="293146"/>
                  </a:lnTo>
                  <a:lnTo>
                    <a:pt x="1387737" y="1429872"/>
                  </a:lnTo>
                  <a:lnTo>
                    <a:pt x="186466" y="1392220"/>
                  </a:lnTo>
                  <a:lnTo>
                    <a:pt x="0" y="0"/>
                  </a:lnTo>
                  <a:close/>
                </a:path>
              </a:pathLst>
            </a:custGeom>
            <a:solidFill>
              <a:schemeClr val="accent1">
                <a:lumMod val="50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4"/>
            <p:cNvSpPr/>
            <p:nvPr/>
          </p:nvSpPr>
          <p:spPr>
            <a:xfrm rot="21062862">
              <a:off x="458097" y="1099060"/>
              <a:ext cx="1590339" cy="1067697"/>
            </a:xfrm>
            <a:custGeom>
              <a:avLst/>
              <a:gdLst>
                <a:gd name="connsiteX0" fmla="*/ 0 w 1761565"/>
                <a:gd name="connsiteY0" fmla="*/ 0 h 1183341"/>
                <a:gd name="connsiteX1" fmla="*/ 1761565 w 1761565"/>
                <a:gd name="connsiteY1" fmla="*/ 0 h 1183341"/>
                <a:gd name="connsiteX2" fmla="*/ 1761565 w 1761565"/>
                <a:gd name="connsiteY2" fmla="*/ 1183341 h 1183341"/>
                <a:gd name="connsiteX3" fmla="*/ 0 w 1761565"/>
                <a:gd name="connsiteY3" fmla="*/ 1183341 h 1183341"/>
                <a:gd name="connsiteX4" fmla="*/ 0 w 1761565"/>
                <a:gd name="connsiteY4" fmla="*/ 0 h 1183341"/>
                <a:gd name="connsiteX0" fmla="*/ 201706 w 1761565"/>
                <a:gd name="connsiteY0" fmla="*/ 0 h 1479177"/>
                <a:gd name="connsiteX1" fmla="*/ 1761565 w 1761565"/>
                <a:gd name="connsiteY1" fmla="*/ 295836 h 1479177"/>
                <a:gd name="connsiteX2" fmla="*/ 1761565 w 1761565"/>
                <a:gd name="connsiteY2" fmla="*/ 1479177 h 1479177"/>
                <a:gd name="connsiteX3" fmla="*/ 0 w 1761565"/>
                <a:gd name="connsiteY3" fmla="*/ 1479177 h 1479177"/>
                <a:gd name="connsiteX4" fmla="*/ 201706 w 1761565"/>
                <a:gd name="connsiteY4" fmla="*/ 0 h 1479177"/>
                <a:gd name="connsiteX0" fmla="*/ 201706 w 1949824"/>
                <a:gd name="connsiteY0" fmla="*/ 0 h 1479177"/>
                <a:gd name="connsiteX1" fmla="*/ 1761565 w 1949824"/>
                <a:gd name="connsiteY1" fmla="*/ 295836 h 1479177"/>
                <a:gd name="connsiteX2" fmla="*/ 1949824 w 1949824"/>
                <a:gd name="connsiteY2" fmla="*/ 1129554 h 1479177"/>
                <a:gd name="connsiteX3" fmla="*/ 0 w 1949824"/>
                <a:gd name="connsiteY3" fmla="*/ 1479177 h 1479177"/>
                <a:gd name="connsiteX4" fmla="*/ 201706 w 1949824"/>
                <a:gd name="connsiteY4" fmla="*/ 0 h 1479177"/>
                <a:gd name="connsiteX0" fmla="*/ 64546 w 1949824"/>
                <a:gd name="connsiteY0" fmla="*/ 115644 h 1183341"/>
                <a:gd name="connsiteX1" fmla="*/ 1761565 w 1949824"/>
                <a:gd name="connsiteY1" fmla="*/ 0 h 1183341"/>
                <a:gd name="connsiteX2" fmla="*/ 1949824 w 1949824"/>
                <a:gd name="connsiteY2" fmla="*/ 833718 h 1183341"/>
                <a:gd name="connsiteX3" fmla="*/ 0 w 1949824"/>
                <a:gd name="connsiteY3" fmla="*/ 1183341 h 1183341"/>
                <a:gd name="connsiteX4" fmla="*/ 64546 w 1949824"/>
                <a:gd name="connsiteY4" fmla="*/ 115644 h 1183341"/>
                <a:gd name="connsiteX0" fmla="*/ 34066 w 1919344"/>
                <a:gd name="connsiteY0" fmla="*/ 115644 h 1000461"/>
                <a:gd name="connsiteX1" fmla="*/ 1731085 w 1919344"/>
                <a:gd name="connsiteY1" fmla="*/ 0 h 1000461"/>
                <a:gd name="connsiteX2" fmla="*/ 1919344 w 1919344"/>
                <a:gd name="connsiteY2" fmla="*/ 833718 h 1000461"/>
                <a:gd name="connsiteX3" fmla="*/ 0 w 1919344"/>
                <a:gd name="connsiteY3" fmla="*/ 1000461 h 1000461"/>
                <a:gd name="connsiteX4" fmla="*/ 34066 w 1919344"/>
                <a:gd name="connsiteY4" fmla="*/ 115644 h 1000461"/>
                <a:gd name="connsiteX0" fmla="*/ 34066 w 1827904"/>
                <a:gd name="connsiteY0" fmla="*/ 115644 h 1000461"/>
                <a:gd name="connsiteX1" fmla="*/ 1731085 w 1827904"/>
                <a:gd name="connsiteY1" fmla="*/ 0 h 1000461"/>
                <a:gd name="connsiteX2" fmla="*/ 1827904 w 1827904"/>
                <a:gd name="connsiteY2" fmla="*/ 955638 h 1000461"/>
                <a:gd name="connsiteX3" fmla="*/ 0 w 1827904"/>
                <a:gd name="connsiteY3" fmla="*/ 1000461 h 1000461"/>
                <a:gd name="connsiteX4" fmla="*/ 34066 w 1827904"/>
                <a:gd name="connsiteY4" fmla="*/ 115644 h 1000461"/>
                <a:gd name="connsiteX0" fmla="*/ 34066 w 1959685"/>
                <a:gd name="connsiteY0" fmla="*/ 115644 h 1000461"/>
                <a:gd name="connsiteX1" fmla="*/ 1959685 w 1959685"/>
                <a:gd name="connsiteY1" fmla="*/ 0 h 1000461"/>
                <a:gd name="connsiteX2" fmla="*/ 1827904 w 1959685"/>
                <a:gd name="connsiteY2" fmla="*/ 955638 h 1000461"/>
                <a:gd name="connsiteX3" fmla="*/ 0 w 1959685"/>
                <a:gd name="connsiteY3" fmla="*/ 1000461 h 1000461"/>
                <a:gd name="connsiteX4" fmla="*/ 34066 w 1959685"/>
                <a:gd name="connsiteY4" fmla="*/ 115644 h 1000461"/>
                <a:gd name="connsiteX0" fmla="*/ 0 w 1925619"/>
                <a:gd name="connsiteY0" fmla="*/ 115644 h 1183341"/>
                <a:gd name="connsiteX1" fmla="*/ 1925619 w 1925619"/>
                <a:gd name="connsiteY1" fmla="*/ 0 h 1183341"/>
                <a:gd name="connsiteX2" fmla="*/ 1793838 w 1925619"/>
                <a:gd name="connsiteY2" fmla="*/ 955638 h 1183341"/>
                <a:gd name="connsiteX3" fmla="*/ 285974 w 1925619"/>
                <a:gd name="connsiteY3" fmla="*/ 1183341 h 1183341"/>
                <a:gd name="connsiteX4" fmla="*/ 0 w 1925619"/>
                <a:gd name="connsiteY4" fmla="*/ 115644 h 1183341"/>
                <a:gd name="connsiteX0" fmla="*/ 0 w 1925619"/>
                <a:gd name="connsiteY0" fmla="*/ 115644 h 1183341"/>
                <a:gd name="connsiteX1" fmla="*/ 1925619 w 1925619"/>
                <a:gd name="connsiteY1" fmla="*/ 0 h 1183341"/>
                <a:gd name="connsiteX2" fmla="*/ 1397598 w 1925619"/>
                <a:gd name="connsiteY2" fmla="*/ 1153758 h 1183341"/>
                <a:gd name="connsiteX3" fmla="*/ 285974 w 1925619"/>
                <a:gd name="connsiteY3" fmla="*/ 1183341 h 1183341"/>
                <a:gd name="connsiteX4" fmla="*/ 0 w 1925619"/>
                <a:gd name="connsiteY4" fmla="*/ 115644 h 1183341"/>
                <a:gd name="connsiteX0" fmla="*/ 0 w 1590339"/>
                <a:gd name="connsiteY0" fmla="*/ 0 h 1067697"/>
                <a:gd name="connsiteX1" fmla="*/ 1590339 w 1590339"/>
                <a:gd name="connsiteY1" fmla="*/ 82476 h 1067697"/>
                <a:gd name="connsiteX2" fmla="*/ 1397598 w 1590339"/>
                <a:gd name="connsiteY2" fmla="*/ 1038114 h 1067697"/>
                <a:gd name="connsiteX3" fmla="*/ 285974 w 1590339"/>
                <a:gd name="connsiteY3" fmla="*/ 1067697 h 1067697"/>
                <a:gd name="connsiteX4" fmla="*/ 0 w 1590339"/>
                <a:gd name="connsiteY4" fmla="*/ 0 h 1067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0339" h="1067697">
                  <a:moveTo>
                    <a:pt x="0" y="0"/>
                  </a:moveTo>
                  <a:lnTo>
                    <a:pt x="1590339" y="82476"/>
                  </a:lnTo>
                  <a:lnTo>
                    <a:pt x="1397598" y="1038114"/>
                  </a:lnTo>
                  <a:lnTo>
                    <a:pt x="285974" y="1067697"/>
                  </a:lnTo>
                  <a:lnTo>
                    <a:pt x="0" y="0"/>
                  </a:lnTo>
                  <a:close/>
                </a:path>
              </a:pathLst>
            </a:custGeom>
            <a:solidFill>
              <a:schemeClr val="bg1">
                <a:lumMod val="8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910305" y="1340011"/>
              <a:ext cx="1048277" cy="812598"/>
            </a:xfrm>
            <a:prstGeom prst="rect">
              <a:avLst/>
            </a:prstGeom>
            <a:noFill/>
          </p:spPr>
          <p:txBody>
            <a:bodyPr wrap="square" rtlCol="0">
              <a:spAutoFit/>
            </a:bodyPr>
            <a:lstStyle/>
            <a:p>
              <a:r>
                <a:rPr lang="en-US" altLang="zh-CN" sz="3200" b="1" dirty="0" smtClean="0">
                  <a:solidFill>
                    <a:schemeClr val="accent1">
                      <a:lumMod val="50000"/>
                    </a:schemeClr>
                  </a:solidFill>
                  <a:latin typeface="微软雅黑" panose="020B0503020204020204" pitchFamily="34" charset="-122"/>
                  <a:ea typeface="微软雅黑" panose="020B0503020204020204" pitchFamily="34" charset="-122"/>
                </a:rPr>
                <a:t>02</a:t>
              </a:r>
              <a:endParaRPr lang="zh-CN" altLang="en-US" sz="3200" b="1" dirty="0">
                <a:solidFill>
                  <a:schemeClr val="accent1">
                    <a:lumMod val="50000"/>
                  </a:schemeClr>
                </a:solidFill>
                <a:latin typeface="微软雅黑" panose="020B0503020204020204" pitchFamily="34" charset="-122"/>
                <a:ea typeface="微软雅黑" panose="020B0503020204020204" pitchFamily="34" charset="-122"/>
              </a:endParaRPr>
            </a:p>
          </p:txBody>
        </p:sp>
      </p:grpSp>
      <p:sp>
        <p:nvSpPr>
          <p:cNvPr id="14" name="矩形 13"/>
          <p:cNvSpPr/>
          <p:nvPr/>
        </p:nvSpPr>
        <p:spPr>
          <a:xfrm>
            <a:off x="1768852" y="1420284"/>
            <a:ext cx="1547218" cy="461665"/>
          </a:xfrm>
          <a:prstGeom prst="rect">
            <a:avLst/>
          </a:prstGeom>
        </p:spPr>
        <p:txBody>
          <a:bodyPr wrap="none">
            <a:spAutoFit/>
          </a:bodyPr>
          <a:lstStyle/>
          <a:p>
            <a:pPr>
              <a:lnSpc>
                <a:spcPct val="150000"/>
              </a:lnSpc>
            </a:pPr>
            <a:r>
              <a:rPr lang="en-US" altLang="zh-CN" sz="1600" b="1" dirty="0" smtClean="0">
                <a:latin typeface="微软雅黑" panose="020B0503020204020204" pitchFamily="34" charset="-122"/>
                <a:ea typeface="微软雅黑" panose="020B0503020204020204" pitchFamily="34" charset="-122"/>
              </a:rPr>
              <a:t>20XX</a:t>
            </a:r>
            <a:r>
              <a:rPr lang="zh-CN" altLang="en-US" sz="1600" b="1" dirty="0" smtClean="0">
                <a:latin typeface="微软雅黑" panose="020B0503020204020204" pitchFamily="34" charset="-122"/>
                <a:ea typeface="微软雅黑" panose="020B0503020204020204" pitchFamily="34" charset="-122"/>
              </a:rPr>
              <a:t>数据统计</a:t>
            </a:r>
            <a:endParaRPr lang="en-US" altLang="zh-CN" sz="1600" b="1" dirty="0" smtClean="0">
              <a:latin typeface="微软雅黑" panose="020B0503020204020204" pitchFamily="34" charset="-122"/>
              <a:ea typeface="微软雅黑" panose="020B0503020204020204" pitchFamily="34" charset="-122"/>
            </a:endParaRPr>
          </a:p>
        </p:txBody>
      </p:sp>
      <p:sp>
        <p:nvSpPr>
          <p:cNvPr id="15" name="文本框 14"/>
          <p:cNvSpPr txBox="1"/>
          <p:nvPr/>
        </p:nvSpPr>
        <p:spPr>
          <a:xfrm>
            <a:off x="10515600" y="249523"/>
            <a:ext cx="1676400" cy="307777"/>
          </a:xfrm>
          <a:prstGeom prst="rect">
            <a:avLst/>
          </a:prstGeom>
          <a:noFill/>
        </p:spPr>
        <p:txBody>
          <a:bodyPr wrap="square" rtlCol="0">
            <a:spAutoFit/>
          </a:bodyPr>
          <a:lstStyle/>
          <a:p>
            <a:r>
              <a:rPr lang="zh-CN" altLang="en-US" sz="1400" dirty="0" smtClean="0">
                <a:latin typeface="微软雅黑" panose="020B0503020204020204" pitchFamily="34" charset="-122"/>
                <a:ea typeface="微软雅黑" panose="020B0503020204020204" pitchFamily="34" charset="-122"/>
              </a:rPr>
              <a:t>放置医院</a:t>
            </a:r>
            <a:r>
              <a:rPr lang="en-US" altLang="zh-CN" sz="1400" dirty="0" smtClean="0">
                <a:latin typeface="微软雅黑" panose="020B0503020204020204" pitchFamily="34" charset="-122"/>
                <a:ea typeface="微软雅黑" panose="020B0503020204020204" pitchFamily="34" charset="-122"/>
              </a:rPr>
              <a:t>LOGO</a:t>
            </a:r>
            <a:endParaRPr lang="zh-CN" altLang="en-US" sz="1400" dirty="0">
              <a:latin typeface="微软雅黑" panose="020B0503020204020204" pitchFamily="34" charset="-122"/>
              <a:ea typeface="微软雅黑" panose="020B0503020204020204" pitchFamily="34" charset="-122"/>
            </a:endParaRPr>
          </a:p>
        </p:txBody>
      </p:sp>
      <p:sp>
        <p:nvSpPr>
          <p:cNvPr id="16" name="矩形 15"/>
          <p:cNvSpPr/>
          <p:nvPr/>
        </p:nvSpPr>
        <p:spPr>
          <a:xfrm>
            <a:off x="1820283" y="547121"/>
            <a:ext cx="1467068" cy="553998"/>
          </a:xfrm>
          <a:prstGeom prst="rect">
            <a:avLst/>
          </a:prstGeom>
        </p:spPr>
        <p:txBody>
          <a:bodyPr wrap="none">
            <a:spAutoFit/>
          </a:bodyPr>
          <a:lstStyle/>
          <a:p>
            <a:pPr>
              <a:lnSpc>
                <a:spcPct val="150000"/>
              </a:lnSpc>
            </a:pPr>
            <a:r>
              <a:rPr lang="zh-CN" altLang="en-US" sz="2000" b="1" dirty="0" smtClean="0">
                <a:latin typeface="微软雅黑" panose="020B0503020204020204" pitchFamily="34" charset="-122"/>
                <a:ea typeface="微软雅黑" panose="020B0503020204020204" pitchFamily="34" charset="-122"/>
              </a:rPr>
              <a:t>人、财、物</a:t>
            </a:r>
            <a:endParaRPr lang="zh-CN" altLang="en-US" sz="20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24039042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图表 4"/>
          <p:cNvGraphicFramePr/>
          <p:nvPr>
            <p:extLst>
              <p:ext uri="{D42A27DB-BD31-4B8C-83A1-F6EECF244321}">
                <p14:modId xmlns:p14="http://schemas.microsoft.com/office/powerpoint/2010/main" val="1884893193"/>
              </p:ext>
            </p:extLst>
          </p:nvPr>
        </p:nvGraphicFramePr>
        <p:xfrm>
          <a:off x="690763" y="2093991"/>
          <a:ext cx="7334788" cy="3471917"/>
        </p:xfrm>
        <a:graphic>
          <a:graphicData uri="http://schemas.openxmlformats.org/drawingml/2006/chart">
            <c:chart xmlns:c="http://schemas.openxmlformats.org/drawingml/2006/chart" xmlns:r="http://schemas.openxmlformats.org/officeDocument/2006/relationships" r:id="rId2"/>
          </a:graphicData>
        </a:graphic>
      </p:graphicFrame>
      <p:sp>
        <p:nvSpPr>
          <p:cNvPr id="8" name="矩形 7"/>
          <p:cNvSpPr/>
          <p:nvPr/>
        </p:nvSpPr>
        <p:spPr>
          <a:xfrm>
            <a:off x="1820283" y="1520558"/>
            <a:ext cx="2573140" cy="461665"/>
          </a:xfrm>
          <a:prstGeom prst="rect">
            <a:avLst/>
          </a:prstGeom>
        </p:spPr>
        <p:txBody>
          <a:bodyPr wrap="none">
            <a:spAutoFit/>
          </a:bodyPr>
          <a:lstStyle/>
          <a:p>
            <a:pPr>
              <a:lnSpc>
                <a:spcPct val="150000"/>
              </a:lnSpc>
            </a:pPr>
            <a:r>
              <a:rPr lang="en-US" altLang="zh-CN" sz="1600" b="1" dirty="0" smtClean="0">
                <a:latin typeface="微软雅黑" panose="020B0503020204020204" pitchFamily="34" charset="-122"/>
                <a:ea typeface="微软雅黑" panose="020B0503020204020204" pitchFamily="34" charset="-122"/>
              </a:rPr>
              <a:t>20XX</a:t>
            </a:r>
            <a:r>
              <a:rPr lang="zh-CN" altLang="en-US" sz="1600" b="1" dirty="0" smtClean="0">
                <a:latin typeface="微软雅黑" panose="020B0503020204020204" pitchFamily="34" charset="-122"/>
                <a:ea typeface="微软雅黑" panose="020B0503020204020204" pitchFamily="34" charset="-122"/>
              </a:rPr>
              <a:t>各月经济指标达成率</a:t>
            </a:r>
            <a:endParaRPr lang="en-US" altLang="zh-CN" sz="1600" b="1" dirty="0" smtClean="0">
              <a:latin typeface="微软雅黑" panose="020B0503020204020204" pitchFamily="34" charset="-122"/>
              <a:ea typeface="微软雅黑" panose="020B0503020204020204" pitchFamily="34" charset="-122"/>
            </a:endParaRPr>
          </a:p>
        </p:txBody>
      </p:sp>
      <p:sp>
        <p:nvSpPr>
          <p:cNvPr id="3" name="文本框 2"/>
          <p:cNvSpPr txBox="1"/>
          <p:nvPr/>
        </p:nvSpPr>
        <p:spPr>
          <a:xfrm>
            <a:off x="8293136" y="2582492"/>
            <a:ext cx="3579998" cy="1754326"/>
          </a:xfrm>
          <a:prstGeom prst="rect">
            <a:avLst/>
          </a:prstGeom>
          <a:noFill/>
        </p:spPr>
        <p:txBody>
          <a:bodyPr wrap="square" rtlCol="0">
            <a:spAutoFit/>
          </a:bodyPr>
          <a:lstStyle/>
          <a:p>
            <a:pPr>
              <a:lnSpc>
                <a:spcPct val="150000"/>
              </a:lnSpc>
            </a:pPr>
            <a:r>
              <a:rPr lang="zh-CN" altLang="en-US" sz="1600" dirty="0" smtClean="0">
                <a:latin typeface="微软雅黑" panose="020B0503020204020204" pitchFamily="34" charset="-122"/>
                <a:ea typeface="微软雅黑" panose="020B0503020204020204" pitchFamily="34" charset="-122"/>
              </a:rPr>
              <a:t>这就需要领导思考：</a:t>
            </a:r>
            <a:endParaRPr lang="en-US" altLang="zh-CN" sz="1600" dirty="0" smtClean="0">
              <a:latin typeface="微软雅黑" panose="020B0503020204020204" pitchFamily="34" charset="-122"/>
              <a:ea typeface="微软雅黑" panose="020B0503020204020204" pitchFamily="34" charset="-122"/>
            </a:endParaRPr>
          </a:p>
          <a:p>
            <a:pPr>
              <a:lnSpc>
                <a:spcPct val="150000"/>
              </a:lnSpc>
            </a:pPr>
            <a:r>
              <a:rPr lang="en-US" altLang="zh-CN" dirty="0" smtClean="0">
                <a:latin typeface="微软雅黑" panose="020B0503020204020204" pitchFamily="34" charset="-122"/>
                <a:ea typeface="微软雅黑" panose="020B0503020204020204" pitchFamily="34" charset="-122"/>
              </a:rPr>
              <a:t>        </a:t>
            </a:r>
            <a:r>
              <a:rPr lang="en-US" altLang="zh-CN" b="1" dirty="0" smtClean="0">
                <a:solidFill>
                  <a:srgbClr val="C00000"/>
                </a:solidFill>
                <a:latin typeface="微软雅黑" panose="020B0503020204020204" pitchFamily="34" charset="-122"/>
                <a:ea typeface="微软雅黑" panose="020B0503020204020204" pitchFamily="34" charset="-122"/>
              </a:rPr>
              <a:t>1</a:t>
            </a:r>
            <a:r>
              <a:rPr lang="zh-CN" altLang="en-US" b="1" dirty="0" smtClean="0">
                <a:solidFill>
                  <a:srgbClr val="C00000"/>
                </a:solidFill>
                <a:latin typeface="微软雅黑" panose="020B0503020204020204" pitchFamily="34" charset="-122"/>
                <a:ea typeface="微软雅黑" panose="020B0503020204020204" pitchFamily="34" charset="-122"/>
              </a:rPr>
              <a:t>、指标设置是否合理？</a:t>
            </a:r>
            <a:endParaRPr lang="en-US" altLang="zh-CN" b="1" dirty="0" smtClean="0">
              <a:solidFill>
                <a:srgbClr val="C00000"/>
              </a:solidFill>
              <a:latin typeface="微软雅黑" panose="020B0503020204020204" pitchFamily="34" charset="-122"/>
              <a:ea typeface="微软雅黑" panose="020B0503020204020204" pitchFamily="34" charset="-122"/>
            </a:endParaRPr>
          </a:p>
          <a:p>
            <a:pPr>
              <a:lnSpc>
                <a:spcPct val="150000"/>
              </a:lnSpc>
            </a:pPr>
            <a:r>
              <a:rPr lang="en-US" altLang="zh-CN" b="1" dirty="0" smtClean="0">
                <a:solidFill>
                  <a:srgbClr val="C00000"/>
                </a:solidFill>
                <a:latin typeface="微软雅黑" panose="020B0503020204020204" pitchFamily="34" charset="-122"/>
                <a:ea typeface="微软雅黑" panose="020B0503020204020204" pitchFamily="34" charset="-122"/>
              </a:rPr>
              <a:t>        2</a:t>
            </a:r>
            <a:r>
              <a:rPr lang="zh-CN" altLang="en-US" b="1" dirty="0" smtClean="0">
                <a:solidFill>
                  <a:srgbClr val="C00000"/>
                </a:solidFill>
                <a:latin typeface="微软雅黑" panose="020B0503020204020204" pitchFamily="34" charset="-122"/>
                <a:ea typeface="微软雅黑" panose="020B0503020204020204" pitchFamily="34" charset="-122"/>
              </a:rPr>
              <a:t>、执行力是否下降？</a:t>
            </a:r>
            <a:endParaRPr lang="en-US" altLang="zh-CN" b="1" dirty="0" smtClean="0">
              <a:solidFill>
                <a:srgbClr val="C00000"/>
              </a:solidFill>
              <a:latin typeface="微软雅黑" panose="020B0503020204020204" pitchFamily="34" charset="-122"/>
              <a:ea typeface="微软雅黑" panose="020B0503020204020204" pitchFamily="34" charset="-122"/>
            </a:endParaRPr>
          </a:p>
          <a:p>
            <a:pPr>
              <a:lnSpc>
                <a:spcPct val="150000"/>
              </a:lnSpc>
            </a:pPr>
            <a:r>
              <a:rPr lang="en-US" altLang="zh-CN" b="1" dirty="0" smtClean="0">
                <a:solidFill>
                  <a:srgbClr val="C00000"/>
                </a:solidFill>
                <a:latin typeface="微软雅黑" panose="020B0503020204020204" pitchFamily="34" charset="-122"/>
                <a:ea typeface="微软雅黑" panose="020B0503020204020204" pitchFamily="34" charset="-122"/>
              </a:rPr>
              <a:t>        3</a:t>
            </a:r>
            <a:r>
              <a:rPr lang="zh-CN" altLang="en-US" b="1" dirty="0" smtClean="0">
                <a:solidFill>
                  <a:srgbClr val="C00000"/>
                </a:solidFill>
                <a:latin typeface="微软雅黑" panose="020B0503020204020204" pitchFamily="34" charset="-122"/>
                <a:ea typeface="微软雅黑" panose="020B0503020204020204" pitchFamily="34" charset="-122"/>
              </a:rPr>
              <a:t>、是否与住院量有关？</a:t>
            </a:r>
            <a:endParaRPr lang="zh-CN" altLang="en-US" b="1" dirty="0">
              <a:solidFill>
                <a:srgbClr val="C00000"/>
              </a:solidFill>
              <a:latin typeface="微软雅黑" panose="020B0503020204020204" pitchFamily="34" charset="-122"/>
              <a:ea typeface="微软雅黑" panose="020B0503020204020204" pitchFamily="34" charset="-122"/>
            </a:endParaRPr>
          </a:p>
        </p:txBody>
      </p:sp>
      <p:sp>
        <p:nvSpPr>
          <p:cNvPr id="4" name="矩形 3"/>
          <p:cNvSpPr/>
          <p:nvPr/>
        </p:nvSpPr>
        <p:spPr>
          <a:xfrm>
            <a:off x="862074" y="6118808"/>
            <a:ext cx="6811436" cy="461665"/>
          </a:xfrm>
          <a:prstGeom prst="rect">
            <a:avLst/>
          </a:prstGeom>
        </p:spPr>
        <p:txBody>
          <a:bodyPr wrap="square">
            <a:spAutoFit/>
          </a:bodyPr>
          <a:lstStyle/>
          <a:p>
            <a:pPr>
              <a:lnSpc>
                <a:spcPct val="150000"/>
              </a:lnSpc>
            </a:pPr>
            <a:r>
              <a:rPr lang="zh-CN" altLang="en-US" sz="1600" dirty="0">
                <a:latin typeface="微软雅黑" panose="020B0503020204020204" pitchFamily="34" charset="-122"/>
                <a:ea typeface="微软雅黑" panose="020B0503020204020204" pitchFamily="34" charset="-122"/>
              </a:rPr>
              <a:t>通过图表看出，医院在</a:t>
            </a:r>
            <a:r>
              <a:rPr lang="en-US" altLang="zh-CN" sz="1600" dirty="0">
                <a:latin typeface="微软雅黑" panose="020B0503020204020204" pitchFamily="34" charset="-122"/>
                <a:ea typeface="微软雅黑" panose="020B0503020204020204" pitchFamily="34" charset="-122"/>
              </a:rPr>
              <a:t>1-2</a:t>
            </a:r>
            <a:r>
              <a:rPr lang="zh-CN" altLang="en-US" sz="1600" dirty="0">
                <a:latin typeface="微软雅黑" panose="020B0503020204020204" pitchFamily="34" charset="-122"/>
                <a:ea typeface="微软雅黑" panose="020B0503020204020204" pitchFamily="34" charset="-122"/>
              </a:rPr>
              <a:t>月、</a:t>
            </a:r>
            <a:r>
              <a:rPr lang="en-US" altLang="zh-CN" sz="1600" dirty="0">
                <a:latin typeface="微软雅黑" panose="020B0503020204020204" pitchFamily="34" charset="-122"/>
                <a:ea typeface="微软雅黑" panose="020B0503020204020204" pitchFamily="34" charset="-122"/>
              </a:rPr>
              <a:t>11-12</a:t>
            </a:r>
            <a:r>
              <a:rPr lang="zh-CN" altLang="en-US" sz="1600" dirty="0">
                <a:latin typeface="微软雅黑" panose="020B0503020204020204" pitchFamily="34" charset="-122"/>
                <a:ea typeface="微软雅黑" panose="020B0503020204020204" pitchFamily="34" charset="-122"/>
              </a:rPr>
              <a:t>月是超额完成，</a:t>
            </a:r>
            <a:r>
              <a:rPr lang="en-US" altLang="zh-CN" sz="1600" dirty="0">
                <a:latin typeface="微软雅黑" panose="020B0503020204020204" pitchFamily="34" charset="-122"/>
                <a:ea typeface="微软雅黑" panose="020B0503020204020204" pitchFamily="34" charset="-122"/>
              </a:rPr>
              <a:t>3-10</a:t>
            </a:r>
            <a:r>
              <a:rPr lang="zh-CN" altLang="en-US" sz="1600" dirty="0">
                <a:latin typeface="微软雅黑" panose="020B0503020204020204" pitchFamily="34" charset="-122"/>
                <a:ea typeface="微软雅黑" panose="020B0503020204020204" pitchFamily="34" charset="-122"/>
              </a:rPr>
              <a:t>月没有达标。</a:t>
            </a:r>
            <a:endParaRPr lang="en-US" altLang="zh-CN" sz="1600" dirty="0">
              <a:latin typeface="微软雅黑" panose="020B0503020204020204" pitchFamily="34" charset="-122"/>
              <a:ea typeface="微软雅黑" panose="020B0503020204020204" pitchFamily="34" charset="-122"/>
            </a:endParaRPr>
          </a:p>
        </p:txBody>
      </p:sp>
      <p:sp>
        <p:nvSpPr>
          <p:cNvPr id="11" name="矩形 10"/>
          <p:cNvSpPr/>
          <p:nvPr/>
        </p:nvSpPr>
        <p:spPr>
          <a:xfrm>
            <a:off x="10033536" y="616370"/>
            <a:ext cx="1459054" cy="458908"/>
          </a:xfrm>
          <a:prstGeom prst="rect">
            <a:avLst/>
          </a:prstGeom>
        </p:spPr>
        <p:txBody>
          <a:bodyPr wrap="none">
            <a:spAutoFit/>
          </a:bodyPr>
          <a:lstStyle/>
          <a:p>
            <a:pPr>
              <a:lnSpc>
                <a:spcPct val="150000"/>
              </a:lnSpc>
            </a:pPr>
            <a:r>
              <a:rPr lang="en-US" altLang="zh-CN" b="1" dirty="0" smtClean="0">
                <a:latin typeface="微软雅黑" panose="020B0503020204020204" pitchFamily="34" charset="-122"/>
                <a:ea typeface="微软雅黑" panose="020B0503020204020204" pitchFamily="34" charset="-122"/>
              </a:rPr>
              <a:t>2.2</a:t>
            </a:r>
            <a:r>
              <a:rPr lang="zh-CN" altLang="en-US" b="1" dirty="0" smtClean="0">
                <a:latin typeface="微软雅黑" panose="020B0503020204020204" pitchFamily="34" charset="-122"/>
                <a:ea typeface="微软雅黑" panose="020B0503020204020204" pitchFamily="34" charset="-122"/>
              </a:rPr>
              <a:t>财务管理</a:t>
            </a:r>
            <a:endParaRPr lang="zh-CN" altLang="en-US" sz="1600" b="1" dirty="0">
              <a:latin typeface="微软雅黑" panose="020B0503020204020204" pitchFamily="34" charset="-122"/>
              <a:ea typeface="微软雅黑" panose="020B0503020204020204" pitchFamily="34" charset="-122"/>
            </a:endParaRPr>
          </a:p>
        </p:txBody>
      </p:sp>
      <p:grpSp>
        <p:nvGrpSpPr>
          <p:cNvPr id="13" name="组合 12"/>
          <p:cNvGrpSpPr/>
          <p:nvPr/>
        </p:nvGrpSpPr>
        <p:grpSpPr>
          <a:xfrm>
            <a:off x="536649" y="249523"/>
            <a:ext cx="1232203" cy="1028988"/>
            <a:chOff x="458097" y="883701"/>
            <a:chExt cx="1712258" cy="1429872"/>
          </a:xfrm>
        </p:grpSpPr>
        <p:sp>
          <p:nvSpPr>
            <p:cNvPr id="14" name="矩形 3"/>
            <p:cNvSpPr/>
            <p:nvPr/>
          </p:nvSpPr>
          <p:spPr>
            <a:xfrm>
              <a:off x="521745" y="883701"/>
              <a:ext cx="1648610" cy="1429872"/>
            </a:xfrm>
            <a:custGeom>
              <a:avLst/>
              <a:gdLst>
                <a:gd name="connsiteX0" fmla="*/ 0 w 1358153"/>
                <a:gd name="connsiteY0" fmla="*/ 0 h 833718"/>
                <a:gd name="connsiteX1" fmla="*/ 1358153 w 1358153"/>
                <a:gd name="connsiteY1" fmla="*/ 0 h 833718"/>
                <a:gd name="connsiteX2" fmla="*/ 1358153 w 1358153"/>
                <a:gd name="connsiteY2" fmla="*/ 833718 h 833718"/>
                <a:gd name="connsiteX3" fmla="*/ 0 w 1358153"/>
                <a:gd name="connsiteY3" fmla="*/ 833718 h 833718"/>
                <a:gd name="connsiteX4" fmla="*/ 0 w 1358153"/>
                <a:gd name="connsiteY4" fmla="*/ 0 h 833718"/>
                <a:gd name="connsiteX0" fmla="*/ 0 w 1371600"/>
                <a:gd name="connsiteY0" fmla="*/ 161365 h 995083"/>
                <a:gd name="connsiteX1" fmla="*/ 1371600 w 1371600"/>
                <a:gd name="connsiteY1" fmla="*/ 0 h 995083"/>
                <a:gd name="connsiteX2" fmla="*/ 1358153 w 1371600"/>
                <a:gd name="connsiteY2" fmla="*/ 995083 h 995083"/>
                <a:gd name="connsiteX3" fmla="*/ 0 w 1371600"/>
                <a:gd name="connsiteY3" fmla="*/ 995083 h 995083"/>
                <a:gd name="connsiteX4" fmla="*/ 0 w 1371600"/>
                <a:gd name="connsiteY4" fmla="*/ 161365 h 995083"/>
                <a:gd name="connsiteX0" fmla="*/ 0 w 1371600"/>
                <a:gd name="connsiteY0" fmla="*/ 161365 h 995083"/>
                <a:gd name="connsiteX1" fmla="*/ 1371600 w 1371600"/>
                <a:gd name="connsiteY1" fmla="*/ 0 h 995083"/>
                <a:gd name="connsiteX2" fmla="*/ 1358153 w 1371600"/>
                <a:gd name="connsiteY2" fmla="*/ 995083 h 995083"/>
                <a:gd name="connsiteX3" fmla="*/ 107576 w 1371600"/>
                <a:gd name="connsiteY3" fmla="*/ 900954 h 995083"/>
                <a:gd name="connsiteX4" fmla="*/ 0 w 1371600"/>
                <a:gd name="connsiteY4" fmla="*/ 161365 h 995083"/>
                <a:gd name="connsiteX0" fmla="*/ 0 w 1465730"/>
                <a:gd name="connsiteY0" fmla="*/ 26894 h 995083"/>
                <a:gd name="connsiteX1" fmla="*/ 1465730 w 1465730"/>
                <a:gd name="connsiteY1" fmla="*/ 0 h 995083"/>
                <a:gd name="connsiteX2" fmla="*/ 1452283 w 1465730"/>
                <a:gd name="connsiteY2" fmla="*/ 995083 h 995083"/>
                <a:gd name="connsiteX3" fmla="*/ 201706 w 1465730"/>
                <a:gd name="connsiteY3" fmla="*/ 900954 h 995083"/>
                <a:gd name="connsiteX4" fmla="*/ 0 w 1465730"/>
                <a:gd name="connsiteY4" fmla="*/ 26894 h 995083"/>
                <a:gd name="connsiteX0" fmla="*/ 0 w 1479177"/>
                <a:gd name="connsiteY0" fmla="*/ 26894 h 1304366"/>
                <a:gd name="connsiteX1" fmla="*/ 1465730 w 1479177"/>
                <a:gd name="connsiteY1" fmla="*/ 0 h 1304366"/>
                <a:gd name="connsiteX2" fmla="*/ 1479177 w 1479177"/>
                <a:gd name="connsiteY2" fmla="*/ 1304366 h 1304366"/>
                <a:gd name="connsiteX3" fmla="*/ 201706 w 1479177"/>
                <a:gd name="connsiteY3" fmla="*/ 900954 h 1304366"/>
                <a:gd name="connsiteX4" fmla="*/ 0 w 1479177"/>
                <a:gd name="connsiteY4" fmla="*/ 26894 h 1304366"/>
                <a:gd name="connsiteX0" fmla="*/ 118334 w 1597511"/>
                <a:gd name="connsiteY0" fmla="*/ 26894 h 1304366"/>
                <a:gd name="connsiteX1" fmla="*/ 1584064 w 1597511"/>
                <a:gd name="connsiteY1" fmla="*/ 0 h 1304366"/>
                <a:gd name="connsiteX2" fmla="*/ 1597511 w 1597511"/>
                <a:gd name="connsiteY2" fmla="*/ 1304366 h 1304366"/>
                <a:gd name="connsiteX3" fmla="*/ 0 w 1597511"/>
                <a:gd name="connsiteY3" fmla="*/ 1038114 h 1304366"/>
                <a:gd name="connsiteX4" fmla="*/ 118334 w 1597511"/>
                <a:gd name="connsiteY4" fmla="*/ 26894 h 1304366"/>
                <a:gd name="connsiteX0" fmla="*/ 118334 w 1673711"/>
                <a:gd name="connsiteY0" fmla="*/ 26894 h 1151966"/>
                <a:gd name="connsiteX1" fmla="*/ 1584064 w 1673711"/>
                <a:gd name="connsiteY1" fmla="*/ 0 h 1151966"/>
                <a:gd name="connsiteX2" fmla="*/ 1673711 w 1673711"/>
                <a:gd name="connsiteY2" fmla="*/ 1151966 h 1151966"/>
                <a:gd name="connsiteX3" fmla="*/ 0 w 1673711"/>
                <a:gd name="connsiteY3" fmla="*/ 1038114 h 1151966"/>
                <a:gd name="connsiteX4" fmla="*/ 118334 w 1673711"/>
                <a:gd name="connsiteY4" fmla="*/ 26894 h 1151966"/>
                <a:gd name="connsiteX0" fmla="*/ 0 w 1723017"/>
                <a:gd name="connsiteY0" fmla="*/ 0 h 1307952"/>
                <a:gd name="connsiteX1" fmla="*/ 1633370 w 1723017"/>
                <a:gd name="connsiteY1" fmla="*/ 155986 h 1307952"/>
                <a:gd name="connsiteX2" fmla="*/ 1723017 w 1723017"/>
                <a:gd name="connsiteY2" fmla="*/ 1307952 h 1307952"/>
                <a:gd name="connsiteX3" fmla="*/ 49306 w 1723017"/>
                <a:gd name="connsiteY3" fmla="*/ 1194100 h 1307952"/>
                <a:gd name="connsiteX4" fmla="*/ 0 w 1723017"/>
                <a:gd name="connsiteY4" fmla="*/ 0 h 1307952"/>
                <a:gd name="connsiteX0" fmla="*/ 0 w 1633370"/>
                <a:gd name="connsiteY0" fmla="*/ 0 h 1429872"/>
                <a:gd name="connsiteX1" fmla="*/ 1633370 w 1633370"/>
                <a:gd name="connsiteY1" fmla="*/ 155986 h 1429872"/>
                <a:gd name="connsiteX2" fmla="*/ 1387737 w 1633370"/>
                <a:gd name="connsiteY2" fmla="*/ 1429872 h 1429872"/>
                <a:gd name="connsiteX3" fmla="*/ 49306 w 1633370"/>
                <a:gd name="connsiteY3" fmla="*/ 1194100 h 1429872"/>
                <a:gd name="connsiteX4" fmla="*/ 0 w 1633370"/>
                <a:gd name="connsiteY4" fmla="*/ 0 h 1429872"/>
                <a:gd name="connsiteX0" fmla="*/ 0 w 1633370"/>
                <a:gd name="connsiteY0" fmla="*/ 0 h 1429872"/>
                <a:gd name="connsiteX1" fmla="*/ 1633370 w 1633370"/>
                <a:gd name="connsiteY1" fmla="*/ 155986 h 1429872"/>
                <a:gd name="connsiteX2" fmla="*/ 1387737 w 1633370"/>
                <a:gd name="connsiteY2" fmla="*/ 1429872 h 1429872"/>
                <a:gd name="connsiteX3" fmla="*/ 186466 w 1633370"/>
                <a:gd name="connsiteY3" fmla="*/ 1392220 h 1429872"/>
                <a:gd name="connsiteX4" fmla="*/ 0 w 1633370"/>
                <a:gd name="connsiteY4" fmla="*/ 0 h 1429872"/>
                <a:gd name="connsiteX0" fmla="*/ 0 w 1648610"/>
                <a:gd name="connsiteY0" fmla="*/ 0 h 1429872"/>
                <a:gd name="connsiteX1" fmla="*/ 1648610 w 1648610"/>
                <a:gd name="connsiteY1" fmla="*/ 293146 h 1429872"/>
                <a:gd name="connsiteX2" fmla="*/ 1387737 w 1648610"/>
                <a:gd name="connsiteY2" fmla="*/ 1429872 h 1429872"/>
                <a:gd name="connsiteX3" fmla="*/ 186466 w 1648610"/>
                <a:gd name="connsiteY3" fmla="*/ 1392220 h 1429872"/>
                <a:gd name="connsiteX4" fmla="*/ 0 w 1648610"/>
                <a:gd name="connsiteY4" fmla="*/ 0 h 1429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8610" h="1429872">
                  <a:moveTo>
                    <a:pt x="0" y="0"/>
                  </a:moveTo>
                  <a:lnTo>
                    <a:pt x="1648610" y="293146"/>
                  </a:lnTo>
                  <a:lnTo>
                    <a:pt x="1387737" y="1429872"/>
                  </a:lnTo>
                  <a:lnTo>
                    <a:pt x="186466" y="1392220"/>
                  </a:lnTo>
                  <a:lnTo>
                    <a:pt x="0" y="0"/>
                  </a:lnTo>
                  <a:close/>
                </a:path>
              </a:pathLst>
            </a:custGeom>
            <a:solidFill>
              <a:schemeClr val="accent1">
                <a:lumMod val="50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4"/>
            <p:cNvSpPr/>
            <p:nvPr/>
          </p:nvSpPr>
          <p:spPr>
            <a:xfrm rot="21062862">
              <a:off x="458097" y="1099060"/>
              <a:ext cx="1590339" cy="1067697"/>
            </a:xfrm>
            <a:custGeom>
              <a:avLst/>
              <a:gdLst>
                <a:gd name="connsiteX0" fmla="*/ 0 w 1761565"/>
                <a:gd name="connsiteY0" fmla="*/ 0 h 1183341"/>
                <a:gd name="connsiteX1" fmla="*/ 1761565 w 1761565"/>
                <a:gd name="connsiteY1" fmla="*/ 0 h 1183341"/>
                <a:gd name="connsiteX2" fmla="*/ 1761565 w 1761565"/>
                <a:gd name="connsiteY2" fmla="*/ 1183341 h 1183341"/>
                <a:gd name="connsiteX3" fmla="*/ 0 w 1761565"/>
                <a:gd name="connsiteY3" fmla="*/ 1183341 h 1183341"/>
                <a:gd name="connsiteX4" fmla="*/ 0 w 1761565"/>
                <a:gd name="connsiteY4" fmla="*/ 0 h 1183341"/>
                <a:gd name="connsiteX0" fmla="*/ 201706 w 1761565"/>
                <a:gd name="connsiteY0" fmla="*/ 0 h 1479177"/>
                <a:gd name="connsiteX1" fmla="*/ 1761565 w 1761565"/>
                <a:gd name="connsiteY1" fmla="*/ 295836 h 1479177"/>
                <a:gd name="connsiteX2" fmla="*/ 1761565 w 1761565"/>
                <a:gd name="connsiteY2" fmla="*/ 1479177 h 1479177"/>
                <a:gd name="connsiteX3" fmla="*/ 0 w 1761565"/>
                <a:gd name="connsiteY3" fmla="*/ 1479177 h 1479177"/>
                <a:gd name="connsiteX4" fmla="*/ 201706 w 1761565"/>
                <a:gd name="connsiteY4" fmla="*/ 0 h 1479177"/>
                <a:gd name="connsiteX0" fmla="*/ 201706 w 1949824"/>
                <a:gd name="connsiteY0" fmla="*/ 0 h 1479177"/>
                <a:gd name="connsiteX1" fmla="*/ 1761565 w 1949824"/>
                <a:gd name="connsiteY1" fmla="*/ 295836 h 1479177"/>
                <a:gd name="connsiteX2" fmla="*/ 1949824 w 1949824"/>
                <a:gd name="connsiteY2" fmla="*/ 1129554 h 1479177"/>
                <a:gd name="connsiteX3" fmla="*/ 0 w 1949824"/>
                <a:gd name="connsiteY3" fmla="*/ 1479177 h 1479177"/>
                <a:gd name="connsiteX4" fmla="*/ 201706 w 1949824"/>
                <a:gd name="connsiteY4" fmla="*/ 0 h 1479177"/>
                <a:gd name="connsiteX0" fmla="*/ 64546 w 1949824"/>
                <a:gd name="connsiteY0" fmla="*/ 115644 h 1183341"/>
                <a:gd name="connsiteX1" fmla="*/ 1761565 w 1949824"/>
                <a:gd name="connsiteY1" fmla="*/ 0 h 1183341"/>
                <a:gd name="connsiteX2" fmla="*/ 1949824 w 1949824"/>
                <a:gd name="connsiteY2" fmla="*/ 833718 h 1183341"/>
                <a:gd name="connsiteX3" fmla="*/ 0 w 1949824"/>
                <a:gd name="connsiteY3" fmla="*/ 1183341 h 1183341"/>
                <a:gd name="connsiteX4" fmla="*/ 64546 w 1949824"/>
                <a:gd name="connsiteY4" fmla="*/ 115644 h 1183341"/>
                <a:gd name="connsiteX0" fmla="*/ 34066 w 1919344"/>
                <a:gd name="connsiteY0" fmla="*/ 115644 h 1000461"/>
                <a:gd name="connsiteX1" fmla="*/ 1731085 w 1919344"/>
                <a:gd name="connsiteY1" fmla="*/ 0 h 1000461"/>
                <a:gd name="connsiteX2" fmla="*/ 1919344 w 1919344"/>
                <a:gd name="connsiteY2" fmla="*/ 833718 h 1000461"/>
                <a:gd name="connsiteX3" fmla="*/ 0 w 1919344"/>
                <a:gd name="connsiteY3" fmla="*/ 1000461 h 1000461"/>
                <a:gd name="connsiteX4" fmla="*/ 34066 w 1919344"/>
                <a:gd name="connsiteY4" fmla="*/ 115644 h 1000461"/>
                <a:gd name="connsiteX0" fmla="*/ 34066 w 1827904"/>
                <a:gd name="connsiteY0" fmla="*/ 115644 h 1000461"/>
                <a:gd name="connsiteX1" fmla="*/ 1731085 w 1827904"/>
                <a:gd name="connsiteY1" fmla="*/ 0 h 1000461"/>
                <a:gd name="connsiteX2" fmla="*/ 1827904 w 1827904"/>
                <a:gd name="connsiteY2" fmla="*/ 955638 h 1000461"/>
                <a:gd name="connsiteX3" fmla="*/ 0 w 1827904"/>
                <a:gd name="connsiteY3" fmla="*/ 1000461 h 1000461"/>
                <a:gd name="connsiteX4" fmla="*/ 34066 w 1827904"/>
                <a:gd name="connsiteY4" fmla="*/ 115644 h 1000461"/>
                <a:gd name="connsiteX0" fmla="*/ 34066 w 1959685"/>
                <a:gd name="connsiteY0" fmla="*/ 115644 h 1000461"/>
                <a:gd name="connsiteX1" fmla="*/ 1959685 w 1959685"/>
                <a:gd name="connsiteY1" fmla="*/ 0 h 1000461"/>
                <a:gd name="connsiteX2" fmla="*/ 1827904 w 1959685"/>
                <a:gd name="connsiteY2" fmla="*/ 955638 h 1000461"/>
                <a:gd name="connsiteX3" fmla="*/ 0 w 1959685"/>
                <a:gd name="connsiteY3" fmla="*/ 1000461 h 1000461"/>
                <a:gd name="connsiteX4" fmla="*/ 34066 w 1959685"/>
                <a:gd name="connsiteY4" fmla="*/ 115644 h 1000461"/>
                <a:gd name="connsiteX0" fmla="*/ 0 w 1925619"/>
                <a:gd name="connsiteY0" fmla="*/ 115644 h 1183341"/>
                <a:gd name="connsiteX1" fmla="*/ 1925619 w 1925619"/>
                <a:gd name="connsiteY1" fmla="*/ 0 h 1183341"/>
                <a:gd name="connsiteX2" fmla="*/ 1793838 w 1925619"/>
                <a:gd name="connsiteY2" fmla="*/ 955638 h 1183341"/>
                <a:gd name="connsiteX3" fmla="*/ 285974 w 1925619"/>
                <a:gd name="connsiteY3" fmla="*/ 1183341 h 1183341"/>
                <a:gd name="connsiteX4" fmla="*/ 0 w 1925619"/>
                <a:gd name="connsiteY4" fmla="*/ 115644 h 1183341"/>
                <a:gd name="connsiteX0" fmla="*/ 0 w 1925619"/>
                <a:gd name="connsiteY0" fmla="*/ 115644 h 1183341"/>
                <a:gd name="connsiteX1" fmla="*/ 1925619 w 1925619"/>
                <a:gd name="connsiteY1" fmla="*/ 0 h 1183341"/>
                <a:gd name="connsiteX2" fmla="*/ 1397598 w 1925619"/>
                <a:gd name="connsiteY2" fmla="*/ 1153758 h 1183341"/>
                <a:gd name="connsiteX3" fmla="*/ 285974 w 1925619"/>
                <a:gd name="connsiteY3" fmla="*/ 1183341 h 1183341"/>
                <a:gd name="connsiteX4" fmla="*/ 0 w 1925619"/>
                <a:gd name="connsiteY4" fmla="*/ 115644 h 1183341"/>
                <a:gd name="connsiteX0" fmla="*/ 0 w 1590339"/>
                <a:gd name="connsiteY0" fmla="*/ 0 h 1067697"/>
                <a:gd name="connsiteX1" fmla="*/ 1590339 w 1590339"/>
                <a:gd name="connsiteY1" fmla="*/ 82476 h 1067697"/>
                <a:gd name="connsiteX2" fmla="*/ 1397598 w 1590339"/>
                <a:gd name="connsiteY2" fmla="*/ 1038114 h 1067697"/>
                <a:gd name="connsiteX3" fmla="*/ 285974 w 1590339"/>
                <a:gd name="connsiteY3" fmla="*/ 1067697 h 1067697"/>
                <a:gd name="connsiteX4" fmla="*/ 0 w 1590339"/>
                <a:gd name="connsiteY4" fmla="*/ 0 h 1067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0339" h="1067697">
                  <a:moveTo>
                    <a:pt x="0" y="0"/>
                  </a:moveTo>
                  <a:lnTo>
                    <a:pt x="1590339" y="82476"/>
                  </a:lnTo>
                  <a:lnTo>
                    <a:pt x="1397598" y="1038114"/>
                  </a:lnTo>
                  <a:lnTo>
                    <a:pt x="285974" y="1067697"/>
                  </a:lnTo>
                  <a:lnTo>
                    <a:pt x="0" y="0"/>
                  </a:lnTo>
                  <a:close/>
                </a:path>
              </a:pathLst>
            </a:custGeom>
            <a:solidFill>
              <a:schemeClr val="bg1">
                <a:lumMod val="8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910305" y="1340011"/>
              <a:ext cx="1048277" cy="812598"/>
            </a:xfrm>
            <a:prstGeom prst="rect">
              <a:avLst/>
            </a:prstGeom>
            <a:noFill/>
          </p:spPr>
          <p:txBody>
            <a:bodyPr wrap="square" rtlCol="0">
              <a:spAutoFit/>
            </a:bodyPr>
            <a:lstStyle/>
            <a:p>
              <a:r>
                <a:rPr lang="en-US" altLang="zh-CN" sz="3200" b="1" dirty="0" smtClean="0">
                  <a:solidFill>
                    <a:schemeClr val="accent1">
                      <a:lumMod val="50000"/>
                    </a:schemeClr>
                  </a:solidFill>
                  <a:latin typeface="微软雅黑" panose="020B0503020204020204" pitchFamily="34" charset="-122"/>
                  <a:ea typeface="微软雅黑" panose="020B0503020204020204" pitchFamily="34" charset="-122"/>
                </a:rPr>
                <a:t>02</a:t>
              </a:r>
              <a:endParaRPr lang="zh-CN" altLang="en-US" sz="3200" b="1" dirty="0">
                <a:solidFill>
                  <a:schemeClr val="accent1">
                    <a:lumMod val="50000"/>
                  </a:schemeClr>
                </a:solidFill>
                <a:latin typeface="微软雅黑" panose="020B0503020204020204" pitchFamily="34" charset="-122"/>
                <a:ea typeface="微软雅黑" panose="020B0503020204020204" pitchFamily="34" charset="-122"/>
              </a:endParaRPr>
            </a:p>
          </p:txBody>
        </p:sp>
      </p:grpSp>
      <p:sp>
        <p:nvSpPr>
          <p:cNvPr id="17" name="文本框 16"/>
          <p:cNvSpPr txBox="1"/>
          <p:nvPr/>
        </p:nvSpPr>
        <p:spPr>
          <a:xfrm>
            <a:off x="10515600" y="249523"/>
            <a:ext cx="1676400" cy="307777"/>
          </a:xfrm>
          <a:prstGeom prst="rect">
            <a:avLst/>
          </a:prstGeom>
          <a:noFill/>
        </p:spPr>
        <p:txBody>
          <a:bodyPr wrap="square" rtlCol="0">
            <a:spAutoFit/>
          </a:bodyPr>
          <a:lstStyle/>
          <a:p>
            <a:r>
              <a:rPr lang="zh-CN" altLang="en-US" sz="1400" dirty="0" smtClean="0">
                <a:latin typeface="微软雅黑" panose="020B0503020204020204" pitchFamily="34" charset="-122"/>
                <a:ea typeface="微软雅黑" panose="020B0503020204020204" pitchFamily="34" charset="-122"/>
              </a:rPr>
              <a:t>放置医院</a:t>
            </a:r>
            <a:r>
              <a:rPr lang="en-US" altLang="zh-CN" sz="1400" dirty="0" smtClean="0">
                <a:latin typeface="微软雅黑" panose="020B0503020204020204" pitchFamily="34" charset="-122"/>
                <a:ea typeface="微软雅黑" panose="020B0503020204020204" pitchFamily="34" charset="-122"/>
              </a:rPr>
              <a:t>LOGO</a:t>
            </a:r>
            <a:endParaRPr lang="zh-CN" altLang="en-US" sz="1400" dirty="0">
              <a:latin typeface="微软雅黑" panose="020B0503020204020204" pitchFamily="34" charset="-122"/>
              <a:ea typeface="微软雅黑" panose="020B0503020204020204" pitchFamily="34" charset="-122"/>
            </a:endParaRPr>
          </a:p>
        </p:txBody>
      </p:sp>
      <p:sp>
        <p:nvSpPr>
          <p:cNvPr id="6" name="文本框 5"/>
          <p:cNvSpPr txBox="1"/>
          <p:nvPr/>
        </p:nvSpPr>
        <p:spPr>
          <a:xfrm>
            <a:off x="582452" y="5695195"/>
            <a:ext cx="1244857" cy="307777"/>
          </a:xfrm>
          <a:prstGeom prst="rect">
            <a:avLst/>
          </a:prstGeom>
          <a:noFill/>
        </p:spPr>
        <p:txBody>
          <a:bodyPr wrap="square" rtlCol="0">
            <a:spAutoFit/>
          </a:bodyPr>
          <a:lstStyle/>
          <a:p>
            <a:r>
              <a:rPr lang="zh-CN" altLang="en-US" sz="1400" dirty="0" smtClean="0">
                <a:latin typeface="微软雅黑" panose="020B0503020204020204" pitchFamily="34" charset="-122"/>
                <a:ea typeface="微软雅黑" panose="020B0503020204020204" pitchFamily="34" charset="-122"/>
              </a:rPr>
              <a:t>收入</a:t>
            </a:r>
            <a:r>
              <a:rPr lang="en-US" altLang="zh-CN" sz="1400" dirty="0" smtClean="0">
                <a:latin typeface="微软雅黑" panose="020B0503020204020204" pitchFamily="34" charset="-122"/>
                <a:ea typeface="微软雅黑" panose="020B0503020204020204" pitchFamily="34" charset="-122"/>
              </a:rPr>
              <a:t>/</a:t>
            </a:r>
            <a:r>
              <a:rPr lang="zh-CN" altLang="en-US" sz="1400" dirty="0" smtClean="0">
                <a:latin typeface="微软雅黑" panose="020B0503020204020204" pitchFamily="34" charset="-122"/>
                <a:ea typeface="微软雅黑" panose="020B0503020204020204" pitchFamily="34" charset="-122"/>
              </a:rPr>
              <a:t>达标率</a:t>
            </a:r>
            <a:endParaRPr lang="zh-CN" altLang="en-US" sz="1400" dirty="0">
              <a:latin typeface="微软雅黑" panose="020B0503020204020204" pitchFamily="34" charset="-122"/>
              <a:ea typeface="微软雅黑" panose="020B0503020204020204" pitchFamily="34" charset="-122"/>
            </a:endParaRPr>
          </a:p>
        </p:txBody>
      </p:sp>
      <p:sp>
        <p:nvSpPr>
          <p:cNvPr id="7" name="文本框 6"/>
          <p:cNvSpPr txBox="1"/>
          <p:nvPr/>
        </p:nvSpPr>
        <p:spPr>
          <a:xfrm>
            <a:off x="314560" y="4991483"/>
            <a:ext cx="338554" cy="766870"/>
          </a:xfrm>
          <a:prstGeom prst="rect">
            <a:avLst/>
          </a:prstGeom>
          <a:noFill/>
        </p:spPr>
        <p:txBody>
          <a:bodyPr vert="eaVert" wrap="square" rtlCol="0">
            <a:spAutoFit/>
          </a:bodyPr>
          <a:lstStyle/>
          <a:p>
            <a:r>
              <a:rPr lang="zh-CN" altLang="en-US" sz="1000" dirty="0" smtClean="0">
                <a:latin typeface="微软雅黑" panose="020B0503020204020204" pitchFamily="34" charset="-122"/>
                <a:ea typeface="微软雅黑" panose="020B0503020204020204" pitchFamily="34" charset="-122"/>
              </a:rPr>
              <a:t>单位：万元</a:t>
            </a:r>
            <a:endParaRPr lang="zh-CN" altLang="en-US" sz="1000" dirty="0">
              <a:latin typeface="微软雅黑" panose="020B0503020204020204" pitchFamily="34" charset="-122"/>
              <a:ea typeface="微软雅黑" panose="020B0503020204020204" pitchFamily="34" charset="-122"/>
            </a:endParaRPr>
          </a:p>
        </p:txBody>
      </p:sp>
      <p:sp>
        <p:nvSpPr>
          <p:cNvPr id="18" name="矩形 17"/>
          <p:cNvSpPr/>
          <p:nvPr/>
        </p:nvSpPr>
        <p:spPr>
          <a:xfrm>
            <a:off x="1820283" y="547121"/>
            <a:ext cx="1467068" cy="553998"/>
          </a:xfrm>
          <a:prstGeom prst="rect">
            <a:avLst/>
          </a:prstGeom>
        </p:spPr>
        <p:txBody>
          <a:bodyPr wrap="none">
            <a:spAutoFit/>
          </a:bodyPr>
          <a:lstStyle/>
          <a:p>
            <a:pPr>
              <a:lnSpc>
                <a:spcPct val="150000"/>
              </a:lnSpc>
            </a:pPr>
            <a:r>
              <a:rPr lang="zh-CN" altLang="en-US" sz="2000" b="1" dirty="0" smtClean="0">
                <a:latin typeface="微软雅黑" panose="020B0503020204020204" pitchFamily="34" charset="-122"/>
                <a:ea typeface="微软雅黑" panose="020B0503020204020204" pitchFamily="34" charset="-122"/>
              </a:rPr>
              <a:t>人、财、物</a:t>
            </a:r>
            <a:endParaRPr lang="zh-CN" altLang="en-US" sz="20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76715869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图表 5"/>
          <p:cNvGraphicFramePr/>
          <p:nvPr>
            <p:extLst>
              <p:ext uri="{D42A27DB-BD31-4B8C-83A1-F6EECF244321}">
                <p14:modId xmlns:p14="http://schemas.microsoft.com/office/powerpoint/2010/main" val="605380044"/>
              </p:ext>
            </p:extLst>
          </p:nvPr>
        </p:nvGraphicFramePr>
        <p:xfrm>
          <a:off x="2080368" y="1790884"/>
          <a:ext cx="7729989" cy="4103801"/>
        </p:xfrm>
        <a:graphic>
          <a:graphicData uri="http://schemas.openxmlformats.org/drawingml/2006/chart">
            <c:chart xmlns:c="http://schemas.openxmlformats.org/drawingml/2006/chart" xmlns:r="http://schemas.openxmlformats.org/officeDocument/2006/relationships" r:id="rId2"/>
          </a:graphicData>
        </a:graphic>
      </p:graphicFrame>
      <p:sp>
        <p:nvSpPr>
          <p:cNvPr id="8" name="矩形 7"/>
          <p:cNvSpPr/>
          <p:nvPr/>
        </p:nvSpPr>
        <p:spPr>
          <a:xfrm>
            <a:off x="1967118" y="1278511"/>
            <a:ext cx="2573140" cy="461665"/>
          </a:xfrm>
          <a:prstGeom prst="rect">
            <a:avLst/>
          </a:prstGeom>
        </p:spPr>
        <p:txBody>
          <a:bodyPr wrap="none">
            <a:spAutoFit/>
          </a:bodyPr>
          <a:lstStyle/>
          <a:p>
            <a:pPr>
              <a:lnSpc>
                <a:spcPct val="150000"/>
              </a:lnSpc>
            </a:pPr>
            <a:r>
              <a:rPr lang="en-US" altLang="zh-CN" sz="1600" b="1" dirty="0" smtClean="0">
                <a:latin typeface="微软雅黑" panose="020B0503020204020204" pitchFamily="34" charset="-122"/>
                <a:ea typeface="微软雅黑" panose="020B0503020204020204" pitchFamily="34" charset="-122"/>
              </a:rPr>
              <a:t>20XX</a:t>
            </a:r>
            <a:r>
              <a:rPr lang="zh-CN" altLang="en-US" sz="1600" b="1" dirty="0" smtClean="0">
                <a:latin typeface="微软雅黑" panose="020B0503020204020204" pitchFamily="34" charset="-122"/>
                <a:ea typeface="微软雅黑" panose="020B0503020204020204" pitchFamily="34" charset="-122"/>
              </a:rPr>
              <a:t>各科经济指标达成率</a:t>
            </a:r>
            <a:endParaRPr lang="en-US" altLang="zh-CN" sz="1600" b="1" dirty="0" smtClean="0">
              <a:latin typeface="微软雅黑" panose="020B0503020204020204" pitchFamily="34" charset="-122"/>
              <a:ea typeface="微软雅黑" panose="020B0503020204020204" pitchFamily="34" charset="-122"/>
            </a:endParaRPr>
          </a:p>
        </p:txBody>
      </p:sp>
      <p:sp>
        <p:nvSpPr>
          <p:cNvPr id="11" name="矩形 10"/>
          <p:cNvSpPr/>
          <p:nvPr/>
        </p:nvSpPr>
        <p:spPr>
          <a:xfrm>
            <a:off x="1344185" y="5894685"/>
            <a:ext cx="10009615" cy="461665"/>
          </a:xfrm>
          <a:prstGeom prst="rect">
            <a:avLst/>
          </a:prstGeom>
        </p:spPr>
        <p:txBody>
          <a:bodyPr wrap="square">
            <a:spAutoFit/>
          </a:bodyPr>
          <a:lstStyle/>
          <a:p>
            <a:pPr>
              <a:lnSpc>
                <a:spcPct val="150000"/>
              </a:lnSpc>
            </a:pPr>
            <a:r>
              <a:rPr lang="zh-CN" altLang="en-US" sz="1600" dirty="0">
                <a:latin typeface="微软雅黑" panose="020B0503020204020204" pitchFamily="34" charset="-122"/>
                <a:ea typeface="微软雅黑" panose="020B0503020204020204" pitchFamily="34" charset="-122"/>
              </a:rPr>
              <a:t>通过图表看出</a:t>
            </a:r>
            <a:r>
              <a:rPr lang="zh-CN" altLang="en-US" sz="1600" dirty="0" smtClean="0">
                <a:latin typeface="微软雅黑" panose="020B0503020204020204" pitchFamily="34" charset="-122"/>
                <a:ea typeface="微软雅黑" panose="020B0503020204020204" pitchFamily="34" charset="-122"/>
              </a:rPr>
              <a:t>，达标科室包括心内科、肿瘤科两个</a:t>
            </a:r>
            <a:r>
              <a:rPr lang="zh-CN" altLang="en-US" sz="1600" b="1" dirty="0" smtClean="0">
                <a:solidFill>
                  <a:srgbClr val="C00000"/>
                </a:solidFill>
                <a:latin typeface="微软雅黑" panose="020B0503020204020204" pitchFamily="34" charset="-122"/>
                <a:ea typeface="微软雅黑" panose="020B0503020204020204" pitchFamily="34" charset="-122"/>
              </a:rPr>
              <a:t>重点科室</a:t>
            </a:r>
            <a:r>
              <a:rPr lang="zh-CN" altLang="en-US" sz="1600" dirty="0">
                <a:latin typeface="微软雅黑" panose="020B0503020204020204" pitchFamily="34" charset="-122"/>
                <a:ea typeface="微软雅黑" panose="020B0503020204020204" pitchFamily="34" charset="-122"/>
              </a:rPr>
              <a:t>，</a:t>
            </a:r>
            <a:r>
              <a:rPr lang="zh-CN" altLang="en-US" sz="1600" dirty="0" smtClean="0">
                <a:latin typeface="微软雅黑" panose="020B0503020204020204" pitchFamily="34" charset="-122"/>
                <a:ea typeface="微软雅黑" panose="020B0503020204020204" pitchFamily="34" charset="-122"/>
              </a:rPr>
              <a:t>其中今年</a:t>
            </a:r>
            <a:r>
              <a:rPr lang="zh-CN" altLang="en-US" sz="1600" b="1" dirty="0" smtClean="0">
                <a:solidFill>
                  <a:srgbClr val="C00000"/>
                </a:solidFill>
                <a:latin typeface="微软雅黑" panose="020B0503020204020204" pitchFamily="34" charset="-122"/>
                <a:ea typeface="微软雅黑" panose="020B0503020204020204" pitchFamily="34" charset="-122"/>
              </a:rPr>
              <a:t>重点发展</a:t>
            </a:r>
            <a:r>
              <a:rPr lang="zh-CN" altLang="en-US" sz="1600" dirty="0" smtClean="0">
                <a:latin typeface="微软雅黑" panose="020B0503020204020204" pitchFamily="34" charset="-122"/>
                <a:ea typeface="微软雅黑" panose="020B0503020204020204" pitchFamily="34" charset="-122"/>
              </a:rPr>
              <a:t>的妇产科、骨科成绩也不错。</a:t>
            </a:r>
            <a:endParaRPr lang="en-US" altLang="zh-CN" sz="1600" dirty="0">
              <a:latin typeface="微软雅黑" panose="020B0503020204020204" pitchFamily="34" charset="-122"/>
              <a:ea typeface="微软雅黑" panose="020B0503020204020204" pitchFamily="34" charset="-122"/>
            </a:endParaRPr>
          </a:p>
        </p:txBody>
      </p:sp>
      <p:sp>
        <p:nvSpPr>
          <p:cNvPr id="12" name="矩形 11"/>
          <p:cNvSpPr/>
          <p:nvPr/>
        </p:nvSpPr>
        <p:spPr>
          <a:xfrm>
            <a:off x="10033536" y="616370"/>
            <a:ext cx="1459054" cy="458908"/>
          </a:xfrm>
          <a:prstGeom prst="rect">
            <a:avLst/>
          </a:prstGeom>
        </p:spPr>
        <p:txBody>
          <a:bodyPr wrap="none">
            <a:spAutoFit/>
          </a:bodyPr>
          <a:lstStyle/>
          <a:p>
            <a:pPr>
              <a:lnSpc>
                <a:spcPct val="150000"/>
              </a:lnSpc>
            </a:pPr>
            <a:r>
              <a:rPr lang="en-US" altLang="zh-CN" b="1" dirty="0" smtClean="0">
                <a:latin typeface="微软雅黑" panose="020B0503020204020204" pitchFamily="34" charset="-122"/>
                <a:ea typeface="微软雅黑" panose="020B0503020204020204" pitchFamily="34" charset="-122"/>
              </a:rPr>
              <a:t>2.2</a:t>
            </a:r>
            <a:r>
              <a:rPr lang="zh-CN" altLang="en-US" b="1" dirty="0" smtClean="0">
                <a:latin typeface="微软雅黑" panose="020B0503020204020204" pitchFamily="34" charset="-122"/>
                <a:ea typeface="微软雅黑" panose="020B0503020204020204" pitchFamily="34" charset="-122"/>
              </a:rPr>
              <a:t>财务管理</a:t>
            </a:r>
            <a:endParaRPr lang="zh-CN" altLang="en-US" sz="1600" b="1" dirty="0">
              <a:latin typeface="微软雅黑" panose="020B0503020204020204" pitchFamily="34" charset="-122"/>
              <a:ea typeface="微软雅黑" panose="020B0503020204020204" pitchFamily="34" charset="-122"/>
            </a:endParaRPr>
          </a:p>
        </p:txBody>
      </p:sp>
      <p:grpSp>
        <p:nvGrpSpPr>
          <p:cNvPr id="14" name="组合 13"/>
          <p:cNvGrpSpPr/>
          <p:nvPr/>
        </p:nvGrpSpPr>
        <p:grpSpPr>
          <a:xfrm>
            <a:off x="536649" y="249523"/>
            <a:ext cx="1232203" cy="1028988"/>
            <a:chOff x="458097" y="883701"/>
            <a:chExt cx="1712258" cy="1429872"/>
          </a:xfrm>
        </p:grpSpPr>
        <p:sp>
          <p:nvSpPr>
            <p:cNvPr id="15" name="矩形 3"/>
            <p:cNvSpPr/>
            <p:nvPr/>
          </p:nvSpPr>
          <p:spPr>
            <a:xfrm>
              <a:off x="521745" y="883701"/>
              <a:ext cx="1648610" cy="1429872"/>
            </a:xfrm>
            <a:custGeom>
              <a:avLst/>
              <a:gdLst>
                <a:gd name="connsiteX0" fmla="*/ 0 w 1358153"/>
                <a:gd name="connsiteY0" fmla="*/ 0 h 833718"/>
                <a:gd name="connsiteX1" fmla="*/ 1358153 w 1358153"/>
                <a:gd name="connsiteY1" fmla="*/ 0 h 833718"/>
                <a:gd name="connsiteX2" fmla="*/ 1358153 w 1358153"/>
                <a:gd name="connsiteY2" fmla="*/ 833718 h 833718"/>
                <a:gd name="connsiteX3" fmla="*/ 0 w 1358153"/>
                <a:gd name="connsiteY3" fmla="*/ 833718 h 833718"/>
                <a:gd name="connsiteX4" fmla="*/ 0 w 1358153"/>
                <a:gd name="connsiteY4" fmla="*/ 0 h 833718"/>
                <a:gd name="connsiteX0" fmla="*/ 0 w 1371600"/>
                <a:gd name="connsiteY0" fmla="*/ 161365 h 995083"/>
                <a:gd name="connsiteX1" fmla="*/ 1371600 w 1371600"/>
                <a:gd name="connsiteY1" fmla="*/ 0 h 995083"/>
                <a:gd name="connsiteX2" fmla="*/ 1358153 w 1371600"/>
                <a:gd name="connsiteY2" fmla="*/ 995083 h 995083"/>
                <a:gd name="connsiteX3" fmla="*/ 0 w 1371600"/>
                <a:gd name="connsiteY3" fmla="*/ 995083 h 995083"/>
                <a:gd name="connsiteX4" fmla="*/ 0 w 1371600"/>
                <a:gd name="connsiteY4" fmla="*/ 161365 h 995083"/>
                <a:gd name="connsiteX0" fmla="*/ 0 w 1371600"/>
                <a:gd name="connsiteY0" fmla="*/ 161365 h 995083"/>
                <a:gd name="connsiteX1" fmla="*/ 1371600 w 1371600"/>
                <a:gd name="connsiteY1" fmla="*/ 0 h 995083"/>
                <a:gd name="connsiteX2" fmla="*/ 1358153 w 1371600"/>
                <a:gd name="connsiteY2" fmla="*/ 995083 h 995083"/>
                <a:gd name="connsiteX3" fmla="*/ 107576 w 1371600"/>
                <a:gd name="connsiteY3" fmla="*/ 900954 h 995083"/>
                <a:gd name="connsiteX4" fmla="*/ 0 w 1371600"/>
                <a:gd name="connsiteY4" fmla="*/ 161365 h 995083"/>
                <a:gd name="connsiteX0" fmla="*/ 0 w 1465730"/>
                <a:gd name="connsiteY0" fmla="*/ 26894 h 995083"/>
                <a:gd name="connsiteX1" fmla="*/ 1465730 w 1465730"/>
                <a:gd name="connsiteY1" fmla="*/ 0 h 995083"/>
                <a:gd name="connsiteX2" fmla="*/ 1452283 w 1465730"/>
                <a:gd name="connsiteY2" fmla="*/ 995083 h 995083"/>
                <a:gd name="connsiteX3" fmla="*/ 201706 w 1465730"/>
                <a:gd name="connsiteY3" fmla="*/ 900954 h 995083"/>
                <a:gd name="connsiteX4" fmla="*/ 0 w 1465730"/>
                <a:gd name="connsiteY4" fmla="*/ 26894 h 995083"/>
                <a:gd name="connsiteX0" fmla="*/ 0 w 1479177"/>
                <a:gd name="connsiteY0" fmla="*/ 26894 h 1304366"/>
                <a:gd name="connsiteX1" fmla="*/ 1465730 w 1479177"/>
                <a:gd name="connsiteY1" fmla="*/ 0 h 1304366"/>
                <a:gd name="connsiteX2" fmla="*/ 1479177 w 1479177"/>
                <a:gd name="connsiteY2" fmla="*/ 1304366 h 1304366"/>
                <a:gd name="connsiteX3" fmla="*/ 201706 w 1479177"/>
                <a:gd name="connsiteY3" fmla="*/ 900954 h 1304366"/>
                <a:gd name="connsiteX4" fmla="*/ 0 w 1479177"/>
                <a:gd name="connsiteY4" fmla="*/ 26894 h 1304366"/>
                <a:gd name="connsiteX0" fmla="*/ 118334 w 1597511"/>
                <a:gd name="connsiteY0" fmla="*/ 26894 h 1304366"/>
                <a:gd name="connsiteX1" fmla="*/ 1584064 w 1597511"/>
                <a:gd name="connsiteY1" fmla="*/ 0 h 1304366"/>
                <a:gd name="connsiteX2" fmla="*/ 1597511 w 1597511"/>
                <a:gd name="connsiteY2" fmla="*/ 1304366 h 1304366"/>
                <a:gd name="connsiteX3" fmla="*/ 0 w 1597511"/>
                <a:gd name="connsiteY3" fmla="*/ 1038114 h 1304366"/>
                <a:gd name="connsiteX4" fmla="*/ 118334 w 1597511"/>
                <a:gd name="connsiteY4" fmla="*/ 26894 h 1304366"/>
                <a:gd name="connsiteX0" fmla="*/ 118334 w 1673711"/>
                <a:gd name="connsiteY0" fmla="*/ 26894 h 1151966"/>
                <a:gd name="connsiteX1" fmla="*/ 1584064 w 1673711"/>
                <a:gd name="connsiteY1" fmla="*/ 0 h 1151966"/>
                <a:gd name="connsiteX2" fmla="*/ 1673711 w 1673711"/>
                <a:gd name="connsiteY2" fmla="*/ 1151966 h 1151966"/>
                <a:gd name="connsiteX3" fmla="*/ 0 w 1673711"/>
                <a:gd name="connsiteY3" fmla="*/ 1038114 h 1151966"/>
                <a:gd name="connsiteX4" fmla="*/ 118334 w 1673711"/>
                <a:gd name="connsiteY4" fmla="*/ 26894 h 1151966"/>
                <a:gd name="connsiteX0" fmla="*/ 0 w 1723017"/>
                <a:gd name="connsiteY0" fmla="*/ 0 h 1307952"/>
                <a:gd name="connsiteX1" fmla="*/ 1633370 w 1723017"/>
                <a:gd name="connsiteY1" fmla="*/ 155986 h 1307952"/>
                <a:gd name="connsiteX2" fmla="*/ 1723017 w 1723017"/>
                <a:gd name="connsiteY2" fmla="*/ 1307952 h 1307952"/>
                <a:gd name="connsiteX3" fmla="*/ 49306 w 1723017"/>
                <a:gd name="connsiteY3" fmla="*/ 1194100 h 1307952"/>
                <a:gd name="connsiteX4" fmla="*/ 0 w 1723017"/>
                <a:gd name="connsiteY4" fmla="*/ 0 h 1307952"/>
                <a:gd name="connsiteX0" fmla="*/ 0 w 1633370"/>
                <a:gd name="connsiteY0" fmla="*/ 0 h 1429872"/>
                <a:gd name="connsiteX1" fmla="*/ 1633370 w 1633370"/>
                <a:gd name="connsiteY1" fmla="*/ 155986 h 1429872"/>
                <a:gd name="connsiteX2" fmla="*/ 1387737 w 1633370"/>
                <a:gd name="connsiteY2" fmla="*/ 1429872 h 1429872"/>
                <a:gd name="connsiteX3" fmla="*/ 49306 w 1633370"/>
                <a:gd name="connsiteY3" fmla="*/ 1194100 h 1429872"/>
                <a:gd name="connsiteX4" fmla="*/ 0 w 1633370"/>
                <a:gd name="connsiteY4" fmla="*/ 0 h 1429872"/>
                <a:gd name="connsiteX0" fmla="*/ 0 w 1633370"/>
                <a:gd name="connsiteY0" fmla="*/ 0 h 1429872"/>
                <a:gd name="connsiteX1" fmla="*/ 1633370 w 1633370"/>
                <a:gd name="connsiteY1" fmla="*/ 155986 h 1429872"/>
                <a:gd name="connsiteX2" fmla="*/ 1387737 w 1633370"/>
                <a:gd name="connsiteY2" fmla="*/ 1429872 h 1429872"/>
                <a:gd name="connsiteX3" fmla="*/ 186466 w 1633370"/>
                <a:gd name="connsiteY3" fmla="*/ 1392220 h 1429872"/>
                <a:gd name="connsiteX4" fmla="*/ 0 w 1633370"/>
                <a:gd name="connsiteY4" fmla="*/ 0 h 1429872"/>
                <a:gd name="connsiteX0" fmla="*/ 0 w 1648610"/>
                <a:gd name="connsiteY0" fmla="*/ 0 h 1429872"/>
                <a:gd name="connsiteX1" fmla="*/ 1648610 w 1648610"/>
                <a:gd name="connsiteY1" fmla="*/ 293146 h 1429872"/>
                <a:gd name="connsiteX2" fmla="*/ 1387737 w 1648610"/>
                <a:gd name="connsiteY2" fmla="*/ 1429872 h 1429872"/>
                <a:gd name="connsiteX3" fmla="*/ 186466 w 1648610"/>
                <a:gd name="connsiteY3" fmla="*/ 1392220 h 1429872"/>
                <a:gd name="connsiteX4" fmla="*/ 0 w 1648610"/>
                <a:gd name="connsiteY4" fmla="*/ 0 h 1429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8610" h="1429872">
                  <a:moveTo>
                    <a:pt x="0" y="0"/>
                  </a:moveTo>
                  <a:lnTo>
                    <a:pt x="1648610" y="293146"/>
                  </a:lnTo>
                  <a:lnTo>
                    <a:pt x="1387737" y="1429872"/>
                  </a:lnTo>
                  <a:lnTo>
                    <a:pt x="186466" y="1392220"/>
                  </a:lnTo>
                  <a:lnTo>
                    <a:pt x="0" y="0"/>
                  </a:lnTo>
                  <a:close/>
                </a:path>
              </a:pathLst>
            </a:custGeom>
            <a:solidFill>
              <a:schemeClr val="accent1">
                <a:lumMod val="50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4"/>
            <p:cNvSpPr/>
            <p:nvPr/>
          </p:nvSpPr>
          <p:spPr>
            <a:xfrm rot="21062862">
              <a:off x="458097" y="1099060"/>
              <a:ext cx="1590339" cy="1067697"/>
            </a:xfrm>
            <a:custGeom>
              <a:avLst/>
              <a:gdLst>
                <a:gd name="connsiteX0" fmla="*/ 0 w 1761565"/>
                <a:gd name="connsiteY0" fmla="*/ 0 h 1183341"/>
                <a:gd name="connsiteX1" fmla="*/ 1761565 w 1761565"/>
                <a:gd name="connsiteY1" fmla="*/ 0 h 1183341"/>
                <a:gd name="connsiteX2" fmla="*/ 1761565 w 1761565"/>
                <a:gd name="connsiteY2" fmla="*/ 1183341 h 1183341"/>
                <a:gd name="connsiteX3" fmla="*/ 0 w 1761565"/>
                <a:gd name="connsiteY3" fmla="*/ 1183341 h 1183341"/>
                <a:gd name="connsiteX4" fmla="*/ 0 w 1761565"/>
                <a:gd name="connsiteY4" fmla="*/ 0 h 1183341"/>
                <a:gd name="connsiteX0" fmla="*/ 201706 w 1761565"/>
                <a:gd name="connsiteY0" fmla="*/ 0 h 1479177"/>
                <a:gd name="connsiteX1" fmla="*/ 1761565 w 1761565"/>
                <a:gd name="connsiteY1" fmla="*/ 295836 h 1479177"/>
                <a:gd name="connsiteX2" fmla="*/ 1761565 w 1761565"/>
                <a:gd name="connsiteY2" fmla="*/ 1479177 h 1479177"/>
                <a:gd name="connsiteX3" fmla="*/ 0 w 1761565"/>
                <a:gd name="connsiteY3" fmla="*/ 1479177 h 1479177"/>
                <a:gd name="connsiteX4" fmla="*/ 201706 w 1761565"/>
                <a:gd name="connsiteY4" fmla="*/ 0 h 1479177"/>
                <a:gd name="connsiteX0" fmla="*/ 201706 w 1949824"/>
                <a:gd name="connsiteY0" fmla="*/ 0 h 1479177"/>
                <a:gd name="connsiteX1" fmla="*/ 1761565 w 1949824"/>
                <a:gd name="connsiteY1" fmla="*/ 295836 h 1479177"/>
                <a:gd name="connsiteX2" fmla="*/ 1949824 w 1949824"/>
                <a:gd name="connsiteY2" fmla="*/ 1129554 h 1479177"/>
                <a:gd name="connsiteX3" fmla="*/ 0 w 1949824"/>
                <a:gd name="connsiteY3" fmla="*/ 1479177 h 1479177"/>
                <a:gd name="connsiteX4" fmla="*/ 201706 w 1949824"/>
                <a:gd name="connsiteY4" fmla="*/ 0 h 1479177"/>
                <a:gd name="connsiteX0" fmla="*/ 64546 w 1949824"/>
                <a:gd name="connsiteY0" fmla="*/ 115644 h 1183341"/>
                <a:gd name="connsiteX1" fmla="*/ 1761565 w 1949824"/>
                <a:gd name="connsiteY1" fmla="*/ 0 h 1183341"/>
                <a:gd name="connsiteX2" fmla="*/ 1949824 w 1949824"/>
                <a:gd name="connsiteY2" fmla="*/ 833718 h 1183341"/>
                <a:gd name="connsiteX3" fmla="*/ 0 w 1949824"/>
                <a:gd name="connsiteY3" fmla="*/ 1183341 h 1183341"/>
                <a:gd name="connsiteX4" fmla="*/ 64546 w 1949824"/>
                <a:gd name="connsiteY4" fmla="*/ 115644 h 1183341"/>
                <a:gd name="connsiteX0" fmla="*/ 34066 w 1919344"/>
                <a:gd name="connsiteY0" fmla="*/ 115644 h 1000461"/>
                <a:gd name="connsiteX1" fmla="*/ 1731085 w 1919344"/>
                <a:gd name="connsiteY1" fmla="*/ 0 h 1000461"/>
                <a:gd name="connsiteX2" fmla="*/ 1919344 w 1919344"/>
                <a:gd name="connsiteY2" fmla="*/ 833718 h 1000461"/>
                <a:gd name="connsiteX3" fmla="*/ 0 w 1919344"/>
                <a:gd name="connsiteY3" fmla="*/ 1000461 h 1000461"/>
                <a:gd name="connsiteX4" fmla="*/ 34066 w 1919344"/>
                <a:gd name="connsiteY4" fmla="*/ 115644 h 1000461"/>
                <a:gd name="connsiteX0" fmla="*/ 34066 w 1827904"/>
                <a:gd name="connsiteY0" fmla="*/ 115644 h 1000461"/>
                <a:gd name="connsiteX1" fmla="*/ 1731085 w 1827904"/>
                <a:gd name="connsiteY1" fmla="*/ 0 h 1000461"/>
                <a:gd name="connsiteX2" fmla="*/ 1827904 w 1827904"/>
                <a:gd name="connsiteY2" fmla="*/ 955638 h 1000461"/>
                <a:gd name="connsiteX3" fmla="*/ 0 w 1827904"/>
                <a:gd name="connsiteY3" fmla="*/ 1000461 h 1000461"/>
                <a:gd name="connsiteX4" fmla="*/ 34066 w 1827904"/>
                <a:gd name="connsiteY4" fmla="*/ 115644 h 1000461"/>
                <a:gd name="connsiteX0" fmla="*/ 34066 w 1959685"/>
                <a:gd name="connsiteY0" fmla="*/ 115644 h 1000461"/>
                <a:gd name="connsiteX1" fmla="*/ 1959685 w 1959685"/>
                <a:gd name="connsiteY1" fmla="*/ 0 h 1000461"/>
                <a:gd name="connsiteX2" fmla="*/ 1827904 w 1959685"/>
                <a:gd name="connsiteY2" fmla="*/ 955638 h 1000461"/>
                <a:gd name="connsiteX3" fmla="*/ 0 w 1959685"/>
                <a:gd name="connsiteY3" fmla="*/ 1000461 h 1000461"/>
                <a:gd name="connsiteX4" fmla="*/ 34066 w 1959685"/>
                <a:gd name="connsiteY4" fmla="*/ 115644 h 1000461"/>
                <a:gd name="connsiteX0" fmla="*/ 0 w 1925619"/>
                <a:gd name="connsiteY0" fmla="*/ 115644 h 1183341"/>
                <a:gd name="connsiteX1" fmla="*/ 1925619 w 1925619"/>
                <a:gd name="connsiteY1" fmla="*/ 0 h 1183341"/>
                <a:gd name="connsiteX2" fmla="*/ 1793838 w 1925619"/>
                <a:gd name="connsiteY2" fmla="*/ 955638 h 1183341"/>
                <a:gd name="connsiteX3" fmla="*/ 285974 w 1925619"/>
                <a:gd name="connsiteY3" fmla="*/ 1183341 h 1183341"/>
                <a:gd name="connsiteX4" fmla="*/ 0 w 1925619"/>
                <a:gd name="connsiteY4" fmla="*/ 115644 h 1183341"/>
                <a:gd name="connsiteX0" fmla="*/ 0 w 1925619"/>
                <a:gd name="connsiteY0" fmla="*/ 115644 h 1183341"/>
                <a:gd name="connsiteX1" fmla="*/ 1925619 w 1925619"/>
                <a:gd name="connsiteY1" fmla="*/ 0 h 1183341"/>
                <a:gd name="connsiteX2" fmla="*/ 1397598 w 1925619"/>
                <a:gd name="connsiteY2" fmla="*/ 1153758 h 1183341"/>
                <a:gd name="connsiteX3" fmla="*/ 285974 w 1925619"/>
                <a:gd name="connsiteY3" fmla="*/ 1183341 h 1183341"/>
                <a:gd name="connsiteX4" fmla="*/ 0 w 1925619"/>
                <a:gd name="connsiteY4" fmla="*/ 115644 h 1183341"/>
                <a:gd name="connsiteX0" fmla="*/ 0 w 1590339"/>
                <a:gd name="connsiteY0" fmla="*/ 0 h 1067697"/>
                <a:gd name="connsiteX1" fmla="*/ 1590339 w 1590339"/>
                <a:gd name="connsiteY1" fmla="*/ 82476 h 1067697"/>
                <a:gd name="connsiteX2" fmla="*/ 1397598 w 1590339"/>
                <a:gd name="connsiteY2" fmla="*/ 1038114 h 1067697"/>
                <a:gd name="connsiteX3" fmla="*/ 285974 w 1590339"/>
                <a:gd name="connsiteY3" fmla="*/ 1067697 h 1067697"/>
                <a:gd name="connsiteX4" fmla="*/ 0 w 1590339"/>
                <a:gd name="connsiteY4" fmla="*/ 0 h 1067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0339" h="1067697">
                  <a:moveTo>
                    <a:pt x="0" y="0"/>
                  </a:moveTo>
                  <a:lnTo>
                    <a:pt x="1590339" y="82476"/>
                  </a:lnTo>
                  <a:lnTo>
                    <a:pt x="1397598" y="1038114"/>
                  </a:lnTo>
                  <a:lnTo>
                    <a:pt x="285974" y="1067697"/>
                  </a:lnTo>
                  <a:lnTo>
                    <a:pt x="0" y="0"/>
                  </a:lnTo>
                  <a:close/>
                </a:path>
              </a:pathLst>
            </a:custGeom>
            <a:solidFill>
              <a:schemeClr val="bg1">
                <a:lumMod val="8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910305" y="1340011"/>
              <a:ext cx="1048277" cy="812598"/>
            </a:xfrm>
            <a:prstGeom prst="rect">
              <a:avLst/>
            </a:prstGeom>
            <a:noFill/>
          </p:spPr>
          <p:txBody>
            <a:bodyPr wrap="square" rtlCol="0">
              <a:spAutoFit/>
            </a:bodyPr>
            <a:lstStyle/>
            <a:p>
              <a:r>
                <a:rPr lang="en-US" altLang="zh-CN" sz="3200" b="1" dirty="0" smtClean="0">
                  <a:solidFill>
                    <a:schemeClr val="accent1">
                      <a:lumMod val="50000"/>
                    </a:schemeClr>
                  </a:solidFill>
                  <a:latin typeface="微软雅黑" panose="020B0503020204020204" pitchFamily="34" charset="-122"/>
                  <a:ea typeface="微软雅黑" panose="020B0503020204020204" pitchFamily="34" charset="-122"/>
                </a:rPr>
                <a:t>02</a:t>
              </a:r>
              <a:endParaRPr lang="zh-CN" altLang="en-US" sz="3200" b="1" dirty="0">
                <a:solidFill>
                  <a:schemeClr val="accent1">
                    <a:lumMod val="50000"/>
                  </a:schemeClr>
                </a:solidFill>
                <a:latin typeface="微软雅黑" panose="020B0503020204020204" pitchFamily="34" charset="-122"/>
                <a:ea typeface="微软雅黑" panose="020B0503020204020204" pitchFamily="34" charset="-122"/>
              </a:endParaRPr>
            </a:p>
          </p:txBody>
        </p:sp>
      </p:grpSp>
      <p:sp>
        <p:nvSpPr>
          <p:cNvPr id="18" name="文本框 17"/>
          <p:cNvSpPr txBox="1"/>
          <p:nvPr/>
        </p:nvSpPr>
        <p:spPr>
          <a:xfrm>
            <a:off x="10515600" y="249523"/>
            <a:ext cx="1676400" cy="307777"/>
          </a:xfrm>
          <a:prstGeom prst="rect">
            <a:avLst/>
          </a:prstGeom>
          <a:noFill/>
        </p:spPr>
        <p:txBody>
          <a:bodyPr wrap="square" rtlCol="0">
            <a:spAutoFit/>
          </a:bodyPr>
          <a:lstStyle/>
          <a:p>
            <a:r>
              <a:rPr lang="zh-CN" altLang="en-US" sz="1400" dirty="0" smtClean="0">
                <a:latin typeface="微软雅黑" panose="020B0503020204020204" pitchFamily="34" charset="-122"/>
                <a:ea typeface="微软雅黑" panose="020B0503020204020204" pitchFamily="34" charset="-122"/>
              </a:rPr>
              <a:t>放置医院</a:t>
            </a:r>
            <a:r>
              <a:rPr lang="en-US" altLang="zh-CN" sz="1400" dirty="0" smtClean="0">
                <a:latin typeface="微软雅黑" panose="020B0503020204020204" pitchFamily="34" charset="-122"/>
                <a:ea typeface="微软雅黑" panose="020B0503020204020204" pitchFamily="34" charset="-122"/>
              </a:rPr>
              <a:t>LOGO</a:t>
            </a:r>
            <a:endParaRPr lang="zh-CN" altLang="en-US" sz="1400" dirty="0">
              <a:latin typeface="微软雅黑" panose="020B0503020204020204" pitchFamily="34" charset="-122"/>
              <a:ea typeface="微软雅黑" panose="020B0503020204020204" pitchFamily="34" charset="-122"/>
            </a:endParaRPr>
          </a:p>
        </p:txBody>
      </p:sp>
      <p:sp>
        <p:nvSpPr>
          <p:cNvPr id="19" name="矩形 18"/>
          <p:cNvSpPr/>
          <p:nvPr/>
        </p:nvSpPr>
        <p:spPr>
          <a:xfrm>
            <a:off x="1820283" y="547121"/>
            <a:ext cx="1467068" cy="553998"/>
          </a:xfrm>
          <a:prstGeom prst="rect">
            <a:avLst/>
          </a:prstGeom>
        </p:spPr>
        <p:txBody>
          <a:bodyPr wrap="none">
            <a:spAutoFit/>
          </a:bodyPr>
          <a:lstStyle/>
          <a:p>
            <a:pPr>
              <a:lnSpc>
                <a:spcPct val="150000"/>
              </a:lnSpc>
            </a:pPr>
            <a:r>
              <a:rPr lang="zh-CN" altLang="en-US" sz="2000" b="1" dirty="0" smtClean="0">
                <a:latin typeface="微软雅黑" panose="020B0503020204020204" pitchFamily="34" charset="-122"/>
                <a:ea typeface="微软雅黑" panose="020B0503020204020204" pitchFamily="34" charset="-122"/>
              </a:rPr>
              <a:t>人、财、物</a:t>
            </a:r>
            <a:endParaRPr lang="zh-CN" altLang="en-US" sz="20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74564091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图表 3"/>
          <p:cNvGraphicFramePr/>
          <p:nvPr>
            <p:extLst>
              <p:ext uri="{D42A27DB-BD31-4B8C-83A1-F6EECF244321}">
                <p14:modId xmlns:p14="http://schemas.microsoft.com/office/powerpoint/2010/main" val="2886472577"/>
              </p:ext>
            </p:extLst>
          </p:nvPr>
        </p:nvGraphicFramePr>
        <p:xfrm>
          <a:off x="1108882" y="1952993"/>
          <a:ext cx="7152195" cy="3456524"/>
        </p:xfrm>
        <a:graphic>
          <a:graphicData uri="http://schemas.openxmlformats.org/drawingml/2006/chart">
            <c:chart xmlns:c="http://schemas.openxmlformats.org/drawingml/2006/chart" xmlns:r="http://schemas.openxmlformats.org/officeDocument/2006/relationships" r:id="rId2"/>
          </a:graphicData>
        </a:graphic>
      </p:graphicFrame>
      <p:sp>
        <p:nvSpPr>
          <p:cNvPr id="7" name="矩形 6"/>
          <p:cNvSpPr/>
          <p:nvPr/>
        </p:nvSpPr>
        <p:spPr>
          <a:xfrm>
            <a:off x="1820283" y="1426080"/>
            <a:ext cx="1005403" cy="461665"/>
          </a:xfrm>
          <a:prstGeom prst="rect">
            <a:avLst/>
          </a:prstGeom>
        </p:spPr>
        <p:txBody>
          <a:bodyPr wrap="none">
            <a:spAutoFit/>
          </a:bodyPr>
          <a:lstStyle/>
          <a:p>
            <a:pPr>
              <a:lnSpc>
                <a:spcPct val="150000"/>
              </a:lnSpc>
            </a:pPr>
            <a:r>
              <a:rPr lang="zh-CN" altLang="en-US" sz="1600" b="1" dirty="0" smtClean="0">
                <a:latin typeface="微软雅黑" panose="020B0503020204020204" pitchFamily="34" charset="-122"/>
                <a:ea typeface="微软雅黑" panose="020B0503020204020204" pitchFamily="34" charset="-122"/>
              </a:rPr>
              <a:t>各科收入</a:t>
            </a:r>
            <a:endParaRPr lang="en-US" altLang="zh-CN" sz="1600" b="1" dirty="0" smtClean="0">
              <a:latin typeface="微软雅黑" panose="020B0503020204020204" pitchFamily="34" charset="-122"/>
              <a:ea typeface="微软雅黑" panose="020B0503020204020204" pitchFamily="34" charset="-122"/>
            </a:endParaRPr>
          </a:p>
        </p:txBody>
      </p:sp>
      <p:sp>
        <p:nvSpPr>
          <p:cNvPr id="10" name="矩形 9"/>
          <p:cNvSpPr/>
          <p:nvPr/>
        </p:nvSpPr>
        <p:spPr>
          <a:xfrm>
            <a:off x="656040" y="5525353"/>
            <a:ext cx="7954560" cy="830997"/>
          </a:xfrm>
          <a:prstGeom prst="rect">
            <a:avLst/>
          </a:prstGeom>
        </p:spPr>
        <p:txBody>
          <a:bodyPr wrap="square">
            <a:spAutoFit/>
          </a:bodyPr>
          <a:lstStyle/>
          <a:p>
            <a:pPr>
              <a:lnSpc>
                <a:spcPct val="150000"/>
              </a:lnSpc>
            </a:pPr>
            <a:r>
              <a:rPr lang="zh-CN" altLang="en-US" sz="1600" dirty="0" smtClean="0">
                <a:latin typeface="微软雅黑" panose="020B0503020204020204" pitchFamily="34" charset="-122"/>
                <a:ea typeface="微软雅黑" panose="020B0503020204020204" pitchFamily="34" charset="-122"/>
              </a:rPr>
              <a:t>       通过</a:t>
            </a:r>
            <a:r>
              <a:rPr lang="zh-CN" altLang="en-US" sz="1600" dirty="0">
                <a:latin typeface="微软雅黑" panose="020B0503020204020204" pitchFamily="34" charset="-122"/>
                <a:ea typeface="微软雅黑" panose="020B0503020204020204" pitchFamily="34" charset="-122"/>
              </a:rPr>
              <a:t>图表</a:t>
            </a:r>
            <a:r>
              <a:rPr lang="zh-CN" altLang="en-US" sz="1600" dirty="0" smtClean="0">
                <a:latin typeface="微软雅黑" panose="020B0503020204020204" pitchFamily="34" charset="-122"/>
                <a:ea typeface="微软雅黑" panose="020B0503020204020204" pitchFamily="34" charset="-122"/>
              </a:rPr>
              <a:t>看出，</a:t>
            </a:r>
            <a:r>
              <a:rPr lang="en-US" altLang="zh-CN" sz="1600" dirty="0" smtClean="0">
                <a:latin typeface="微软雅黑" panose="020B0503020204020204" pitchFamily="34" charset="-122"/>
                <a:ea typeface="微软雅黑" panose="020B0503020204020204" pitchFamily="34" charset="-122"/>
              </a:rPr>
              <a:t>20XX</a:t>
            </a:r>
            <a:r>
              <a:rPr lang="zh-CN" altLang="en-US" sz="1600" dirty="0" smtClean="0">
                <a:latin typeface="微软雅黑" panose="020B0503020204020204" pitchFamily="34" charset="-122"/>
                <a:ea typeface="微软雅黑" panose="020B0503020204020204" pitchFamily="34" charset="-122"/>
              </a:rPr>
              <a:t>年医院大部分科室收入都超过了</a:t>
            </a:r>
            <a:r>
              <a:rPr lang="en-US" altLang="zh-CN" sz="1600" dirty="0" smtClean="0">
                <a:latin typeface="微软雅黑" panose="020B0503020204020204" pitchFamily="34" charset="-122"/>
                <a:ea typeface="微软雅黑" panose="020B0503020204020204" pitchFamily="34" charset="-122"/>
              </a:rPr>
              <a:t>2013</a:t>
            </a:r>
            <a:r>
              <a:rPr lang="zh-CN" altLang="en-US" sz="1600" dirty="0" smtClean="0">
                <a:latin typeface="微软雅黑" panose="020B0503020204020204" pitchFamily="34" charset="-122"/>
                <a:ea typeface="微软雅黑" panose="020B0503020204020204" pitchFamily="34" charset="-122"/>
              </a:rPr>
              <a:t>年，只有口腔口、急诊科略低于</a:t>
            </a:r>
            <a:r>
              <a:rPr lang="en-US" altLang="zh-CN" sz="1600" dirty="0" smtClean="0">
                <a:latin typeface="微软雅黑" panose="020B0503020204020204" pitchFamily="34" charset="-122"/>
                <a:ea typeface="微软雅黑" panose="020B0503020204020204" pitchFamily="34" charset="-122"/>
              </a:rPr>
              <a:t>2013</a:t>
            </a:r>
            <a:r>
              <a:rPr lang="zh-CN" altLang="en-US" sz="1600" dirty="0" smtClean="0">
                <a:latin typeface="微软雅黑" panose="020B0503020204020204" pitchFamily="34" charset="-122"/>
                <a:ea typeface="微软雅黑" panose="020B0503020204020204" pitchFamily="34" charset="-122"/>
              </a:rPr>
              <a:t>年收入</a:t>
            </a:r>
            <a:endParaRPr lang="en-US" altLang="zh-CN" sz="1600" dirty="0">
              <a:latin typeface="微软雅黑" panose="020B0503020204020204" pitchFamily="34" charset="-122"/>
              <a:ea typeface="微软雅黑" panose="020B0503020204020204" pitchFamily="34" charset="-122"/>
            </a:endParaRPr>
          </a:p>
        </p:txBody>
      </p:sp>
      <p:sp>
        <p:nvSpPr>
          <p:cNvPr id="11" name="文本框 10"/>
          <p:cNvSpPr txBox="1"/>
          <p:nvPr/>
        </p:nvSpPr>
        <p:spPr>
          <a:xfrm>
            <a:off x="8404901" y="3363250"/>
            <a:ext cx="3579998" cy="923330"/>
          </a:xfrm>
          <a:prstGeom prst="rect">
            <a:avLst/>
          </a:prstGeom>
          <a:noFill/>
        </p:spPr>
        <p:txBody>
          <a:bodyPr wrap="square" rtlCol="0">
            <a:spAutoFit/>
          </a:bodyPr>
          <a:lstStyle/>
          <a:p>
            <a:pPr>
              <a:lnSpc>
                <a:spcPct val="150000"/>
              </a:lnSpc>
            </a:pPr>
            <a:r>
              <a:rPr lang="zh-CN" altLang="en-US" b="1" dirty="0" smtClean="0">
                <a:solidFill>
                  <a:srgbClr val="C00000"/>
                </a:solidFill>
                <a:latin typeface="微软雅黑" panose="020B0503020204020204" pitchFamily="34" charset="-122"/>
                <a:ea typeface="微软雅黑" panose="020B0503020204020204" pitchFamily="34" charset="-122"/>
              </a:rPr>
              <a:t>   是否需要在来年对较弱科室进行重点关注？</a:t>
            </a:r>
            <a:endParaRPr lang="zh-CN" altLang="en-US" b="1" dirty="0">
              <a:solidFill>
                <a:srgbClr val="C00000"/>
              </a:solidFill>
              <a:latin typeface="微软雅黑" panose="020B0503020204020204" pitchFamily="34" charset="-122"/>
              <a:ea typeface="微软雅黑" panose="020B0503020204020204" pitchFamily="34" charset="-122"/>
            </a:endParaRPr>
          </a:p>
        </p:txBody>
      </p:sp>
      <p:sp>
        <p:nvSpPr>
          <p:cNvPr id="12" name="矩形 11"/>
          <p:cNvSpPr/>
          <p:nvPr/>
        </p:nvSpPr>
        <p:spPr>
          <a:xfrm>
            <a:off x="10033536" y="616370"/>
            <a:ext cx="1459054" cy="458908"/>
          </a:xfrm>
          <a:prstGeom prst="rect">
            <a:avLst/>
          </a:prstGeom>
        </p:spPr>
        <p:txBody>
          <a:bodyPr wrap="none">
            <a:spAutoFit/>
          </a:bodyPr>
          <a:lstStyle/>
          <a:p>
            <a:pPr>
              <a:lnSpc>
                <a:spcPct val="150000"/>
              </a:lnSpc>
            </a:pPr>
            <a:r>
              <a:rPr lang="en-US" altLang="zh-CN" b="1" dirty="0" smtClean="0">
                <a:latin typeface="微软雅黑" panose="020B0503020204020204" pitchFamily="34" charset="-122"/>
                <a:ea typeface="微软雅黑" panose="020B0503020204020204" pitchFamily="34" charset="-122"/>
              </a:rPr>
              <a:t>2.2</a:t>
            </a:r>
            <a:r>
              <a:rPr lang="zh-CN" altLang="en-US" b="1" dirty="0" smtClean="0">
                <a:latin typeface="微软雅黑" panose="020B0503020204020204" pitchFamily="34" charset="-122"/>
                <a:ea typeface="微软雅黑" panose="020B0503020204020204" pitchFamily="34" charset="-122"/>
              </a:rPr>
              <a:t>财务管理</a:t>
            </a:r>
            <a:endParaRPr lang="zh-CN" altLang="en-US" sz="1600" b="1" dirty="0">
              <a:latin typeface="微软雅黑" panose="020B0503020204020204" pitchFamily="34" charset="-122"/>
              <a:ea typeface="微软雅黑" panose="020B0503020204020204" pitchFamily="34" charset="-122"/>
            </a:endParaRPr>
          </a:p>
        </p:txBody>
      </p:sp>
      <p:grpSp>
        <p:nvGrpSpPr>
          <p:cNvPr id="14" name="组合 13"/>
          <p:cNvGrpSpPr/>
          <p:nvPr/>
        </p:nvGrpSpPr>
        <p:grpSpPr>
          <a:xfrm>
            <a:off x="536649" y="249523"/>
            <a:ext cx="1232203" cy="1028988"/>
            <a:chOff x="458097" y="883701"/>
            <a:chExt cx="1712258" cy="1429872"/>
          </a:xfrm>
        </p:grpSpPr>
        <p:sp>
          <p:nvSpPr>
            <p:cNvPr id="15" name="矩形 3"/>
            <p:cNvSpPr/>
            <p:nvPr/>
          </p:nvSpPr>
          <p:spPr>
            <a:xfrm>
              <a:off x="521745" y="883701"/>
              <a:ext cx="1648610" cy="1429872"/>
            </a:xfrm>
            <a:custGeom>
              <a:avLst/>
              <a:gdLst>
                <a:gd name="connsiteX0" fmla="*/ 0 w 1358153"/>
                <a:gd name="connsiteY0" fmla="*/ 0 h 833718"/>
                <a:gd name="connsiteX1" fmla="*/ 1358153 w 1358153"/>
                <a:gd name="connsiteY1" fmla="*/ 0 h 833718"/>
                <a:gd name="connsiteX2" fmla="*/ 1358153 w 1358153"/>
                <a:gd name="connsiteY2" fmla="*/ 833718 h 833718"/>
                <a:gd name="connsiteX3" fmla="*/ 0 w 1358153"/>
                <a:gd name="connsiteY3" fmla="*/ 833718 h 833718"/>
                <a:gd name="connsiteX4" fmla="*/ 0 w 1358153"/>
                <a:gd name="connsiteY4" fmla="*/ 0 h 833718"/>
                <a:gd name="connsiteX0" fmla="*/ 0 w 1371600"/>
                <a:gd name="connsiteY0" fmla="*/ 161365 h 995083"/>
                <a:gd name="connsiteX1" fmla="*/ 1371600 w 1371600"/>
                <a:gd name="connsiteY1" fmla="*/ 0 h 995083"/>
                <a:gd name="connsiteX2" fmla="*/ 1358153 w 1371600"/>
                <a:gd name="connsiteY2" fmla="*/ 995083 h 995083"/>
                <a:gd name="connsiteX3" fmla="*/ 0 w 1371600"/>
                <a:gd name="connsiteY3" fmla="*/ 995083 h 995083"/>
                <a:gd name="connsiteX4" fmla="*/ 0 w 1371600"/>
                <a:gd name="connsiteY4" fmla="*/ 161365 h 995083"/>
                <a:gd name="connsiteX0" fmla="*/ 0 w 1371600"/>
                <a:gd name="connsiteY0" fmla="*/ 161365 h 995083"/>
                <a:gd name="connsiteX1" fmla="*/ 1371600 w 1371600"/>
                <a:gd name="connsiteY1" fmla="*/ 0 h 995083"/>
                <a:gd name="connsiteX2" fmla="*/ 1358153 w 1371600"/>
                <a:gd name="connsiteY2" fmla="*/ 995083 h 995083"/>
                <a:gd name="connsiteX3" fmla="*/ 107576 w 1371600"/>
                <a:gd name="connsiteY3" fmla="*/ 900954 h 995083"/>
                <a:gd name="connsiteX4" fmla="*/ 0 w 1371600"/>
                <a:gd name="connsiteY4" fmla="*/ 161365 h 995083"/>
                <a:gd name="connsiteX0" fmla="*/ 0 w 1465730"/>
                <a:gd name="connsiteY0" fmla="*/ 26894 h 995083"/>
                <a:gd name="connsiteX1" fmla="*/ 1465730 w 1465730"/>
                <a:gd name="connsiteY1" fmla="*/ 0 h 995083"/>
                <a:gd name="connsiteX2" fmla="*/ 1452283 w 1465730"/>
                <a:gd name="connsiteY2" fmla="*/ 995083 h 995083"/>
                <a:gd name="connsiteX3" fmla="*/ 201706 w 1465730"/>
                <a:gd name="connsiteY3" fmla="*/ 900954 h 995083"/>
                <a:gd name="connsiteX4" fmla="*/ 0 w 1465730"/>
                <a:gd name="connsiteY4" fmla="*/ 26894 h 995083"/>
                <a:gd name="connsiteX0" fmla="*/ 0 w 1479177"/>
                <a:gd name="connsiteY0" fmla="*/ 26894 h 1304366"/>
                <a:gd name="connsiteX1" fmla="*/ 1465730 w 1479177"/>
                <a:gd name="connsiteY1" fmla="*/ 0 h 1304366"/>
                <a:gd name="connsiteX2" fmla="*/ 1479177 w 1479177"/>
                <a:gd name="connsiteY2" fmla="*/ 1304366 h 1304366"/>
                <a:gd name="connsiteX3" fmla="*/ 201706 w 1479177"/>
                <a:gd name="connsiteY3" fmla="*/ 900954 h 1304366"/>
                <a:gd name="connsiteX4" fmla="*/ 0 w 1479177"/>
                <a:gd name="connsiteY4" fmla="*/ 26894 h 1304366"/>
                <a:gd name="connsiteX0" fmla="*/ 118334 w 1597511"/>
                <a:gd name="connsiteY0" fmla="*/ 26894 h 1304366"/>
                <a:gd name="connsiteX1" fmla="*/ 1584064 w 1597511"/>
                <a:gd name="connsiteY1" fmla="*/ 0 h 1304366"/>
                <a:gd name="connsiteX2" fmla="*/ 1597511 w 1597511"/>
                <a:gd name="connsiteY2" fmla="*/ 1304366 h 1304366"/>
                <a:gd name="connsiteX3" fmla="*/ 0 w 1597511"/>
                <a:gd name="connsiteY3" fmla="*/ 1038114 h 1304366"/>
                <a:gd name="connsiteX4" fmla="*/ 118334 w 1597511"/>
                <a:gd name="connsiteY4" fmla="*/ 26894 h 1304366"/>
                <a:gd name="connsiteX0" fmla="*/ 118334 w 1673711"/>
                <a:gd name="connsiteY0" fmla="*/ 26894 h 1151966"/>
                <a:gd name="connsiteX1" fmla="*/ 1584064 w 1673711"/>
                <a:gd name="connsiteY1" fmla="*/ 0 h 1151966"/>
                <a:gd name="connsiteX2" fmla="*/ 1673711 w 1673711"/>
                <a:gd name="connsiteY2" fmla="*/ 1151966 h 1151966"/>
                <a:gd name="connsiteX3" fmla="*/ 0 w 1673711"/>
                <a:gd name="connsiteY3" fmla="*/ 1038114 h 1151966"/>
                <a:gd name="connsiteX4" fmla="*/ 118334 w 1673711"/>
                <a:gd name="connsiteY4" fmla="*/ 26894 h 1151966"/>
                <a:gd name="connsiteX0" fmla="*/ 0 w 1723017"/>
                <a:gd name="connsiteY0" fmla="*/ 0 h 1307952"/>
                <a:gd name="connsiteX1" fmla="*/ 1633370 w 1723017"/>
                <a:gd name="connsiteY1" fmla="*/ 155986 h 1307952"/>
                <a:gd name="connsiteX2" fmla="*/ 1723017 w 1723017"/>
                <a:gd name="connsiteY2" fmla="*/ 1307952 h 1307952"/>
                <a:gd name="connsiteX3" fmla="*/ 49306 w 1723017"/>
                <a:gd name="connsiteY3" fmla="*/ 1194100 h 1307952"/>
                <a:gd name="connsiteX4" fmla="*/ 0 w 1723017"/>
                <a:gd name="connsiteY4" fmla="*/ 0 h 1307952"/>
                <a:gd name="connsiteX0" fmla="*/ 0 w 1633370"/>
                <a:gd name="connsiteY0" fmla="*/ 0 h 1429872"/>
                <a:gd name="connsiteX1" fmla="*/ 1633370 w 1633370"/>
                <a:gd name="connsiteY1" fmla="*/ 155986 h 1429872"/>
                <a:gd name="connsiteX2" fmla="*/ 1387737 w 1633370"/>
                <a:gd name="connsiteY2" fmla="*/ 1429872 h 1429872"/>
                <a:gd name="connsiteX3" fmla="*/ 49306 w 1633370"/>
                <a:gd name="connsiteY3" fmla="*/ 1194100 h 1429872"/>
                <a:gd name="connsiteX4" fmla="*/ 0 w 1633370"/>
                <a:gd name="connsiteY4" fmla="*/ 0 h 1429872"/>
                <a:gd name="connsiteX0" fmla="*/ 0 w 1633370"/>
                <a:gd name="connsiteY0" fmla="*/ 0 h 1429872"/>
                <a:gd name="connsiteX1" fmla="*/ 1633370 w 1633370"/>
                <a:gd name="connsiteY1" fmla="*/ 155986 h 1429872"/>
                <a:gd name="connsiteX2" fmla="*/ 1387737 w 1633370"/>
                <a:gd name="connsiteY2" fmla="*/ 1429872 h 1429872"/>
                <a:gd name="connsiteX3" fmla="*/ 186466 w 1633370"/>
                <a:gd name="connsiteY3" fmla="*/ 1392220 h 1429872"/>
                <a:gd name="connsiteX4" fmla="*/ 0 w 1633370"/>
                <a:gd name="connsiteY4" fmla="*/ 0 h 1429872"/>
                <a:gd name="connsiteX0" fmla="*/ 0 w 1648610"/>
                <a:gd name="connsiteY0" fmla="*/ 0 h 1429872"/>
                <a:gd name="connsiteX1" fmla="*/ 1648610 w 1648610"/>
                <a:gd name="connsiteY1" fmla="*/ 293146 h 1429872"/>
                <a:gd name="connsiteX2" fmla="*/ 1387737 w 1648610"/>
                <a:gd name="connsiteY2" fmla="*/ 1429872 h 1429872"/>
                <a:gd name="connsiteX3" fmla="*/ 186466 w 1648610"/>
                <a:gd name="connsiteY3" fmla="*/ 1392220 h 1429872"/>
                <a:gd name="connsiteX4" fmla="*/ 0 w 1648610"/>
                <a:gd name="connsiteY4" fmla="*/ 0 h 1429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8610" h="1429872">
                  <a:moveTo>
                    <a:pt x="0" y="0"/>
                  </a:moveTo>
                  <a:lnTo>
                    <a:pt x="1648610" y="293146"/>
                  </a:lnTo>
                  <a:lnTo>
                    <a:pt x="1387737" y="1429872"/>
                  </a:lnTo>
                  <a:lnTo>
                    <a:pt x="186466" y="1392220"/>
                  </a:lnTo>
                  <a:lnTo>
                    <a:pt x="0" y="0"/>
                  </a:lnTo>
                  <a:close/>
                </a:path>
              </a:pathLst>
            </a:custGeom>
            <a:solidFill>
              <a:schemeClr val="accent1">
                <a:lumMod val="50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4"/>
            <p:cNvSpPr/>
            <p:nvPr/>
          </p:nvSpPr>
          <p:spPr>
            <a:xfrm rot="21062862">
              <a:off x="458097" y="1099060"/>
              <a:ext cx="1590339" cy="1067697"/>
            </a:xfrm>
            <a:custGeom>
              <a:avLst/>
              <a:gdLst>
                <a:gd name="connsiteX0" fmla="*/ 0 w 1761565"/>
                <a:gd name="connsiteY0" fmla="*/ 0 h 1183341"/>
                <a:gd name="connsiteX1" fmla="*/ 1761565 w 1761565"/>
                <a:gd name="connsiteY1" fmla="*/ 0 h 1183341"/>
                <a:gd name="connsiteX2" fmla="*/ 1761565 w 1761565"/>
                <a:gd name="connsiteY2" fmla="*/ 1183341 h 1183341"/>
                <a:gd name="connsiteX3" fmla="*/ 0 w 1761565"/>
                <a:gd name="connsiteY3" fmla="*/ 1183341 h 1183341"/>
                <a:gd name="connsiteX4" fmla="*/ 0 w 1761565"/>
                <a:gd name="connsiteY4" fmla="*/ 0 h 1183341"/>
                <a:gd name="connsiteX0" fmla="*/ 201706 w 1761565"/>
                <a:gd name="connsiteY0" fmla="*/ 0 h 1479177"/>
                <a:gd name="connsiteX1" fmla="*/ 1761565 w 1761565"/>
                <a:gd name="connsiteY1" fmla="*/ 295836 h 1479177"/>
                <a:gd name="connsiteX2" fmla="*/ 1761565 w 1761565"/>
                <a:gd name="connsiteY2" fmla="*/ 1479177 h 1479177"/>
                <a:gd name="connsiteX3" fmla="*/ 0 w 1761565"/>
                <a:gd name="connsiteY3" fmla="*/ 1479177 h 1479177"/>
                <a:gd name="connsiteX4" fmla="*/ 201706 w 1761565"/>
                <a:gd name="connsiteY4" fmla="*/ 0 h 1479177"/>
                <a:gd name="connsiteX0" fmla="*/ 201706 w 1949824"/>
                <a:gd name="connsiteY0" fmla="*/ 0 h 1479177"/>
                <a:gd name="connsiteX1" fmla="*/ 1761565 w 1949824"/>
                <a:gd name="connsiteY1" fmla="*/ 295836 h 1479177"/>
                <a:gd name="connsiteX2" fmla="*/ 1949824 w 1949824"/>
                <a:gd name="connsiteY2" fmla="*/ 1129554 h 1479177"/>
                <a:gd name="connsiteX3" fmla="*/ 0 w 1949824"/>
                <a:gd name="connsiteY3" fmla="*/ 1479177 h 1479177"/>
                <a:gd name="connsiteX4" fmla="*/ 201706 w 1949824"/>
                <a:gd name="connsiteY4" fmla="*/ 0 h 1479177"/>
                <a:gd name="connsiteX0" fmla="*/ 64546 w 1949824"/>
                <a:gd name="connsiteY0" fmla="*/ 115644 h 1183341"/>
                <a:gd name="connsiteX1" fmla="*/ 1761565 w 1949824"/>
                <a:gd name="connsiteY1" fmla="*/ 0 h 1183341"/>
                <a:gd name="connsiteX2" fmla="*/ 1949824 w 1949824"/>
                <a:gd name="connsiteY2" fmla="*/ 833718 h 1183341"/>
                <a:gd name="connsiteX3" fmla="*/ 0 w 1949824"/>
                <a:gd name="connsiteY3" fmla="*/ 1183341 h 1183341"/>
                <a:gd name="connsiteX4" fmla="*/ 64546 w 1949824"/>
                <a:gd name="connsiteY4" fmla="*/ 115644 h 1183341"/>
                <a:gd name="connsiteX0" fmla="*/ 34066 w 1919344"/>
                <a:gd name="connsiteY0" fmla="*/ 115644 h 1000461"/>
                <a:gd name="connsiteX1" fmla="*/ 1731085 w 1919344"/>
                <a:gd name="connsiteY1" fmla="*/ 0 h 1000461"/>
                <a:gd name="connsiteX2" fmla="*/ 1919344 w 1919344"/>
                <a:gd name="connsiteY2" fmla="*/ 833718 h 1000461"/>
                <a:gd name="connsiteX3" fmla="*/ 0 w 1919344"/>
                <a:gd name="connsiteY3" fmla="*/ 1000461 h 1000461"/>
                <a:gd name="connsiteX4" fmla="*/ 34066 w 1919344"/>
                <a:gd name="connsiteY4" fmla="*/ 115644 h 1000461"/>
                <a:gd name="connsiteX0" fmla="*/ 34066 w 1827904"/>
                <a:gd name="connsiteY0" fmla="*/ 115644 h 1000461"/>
                <a:gd name="connsiteX1" fmla="*/ 1731085 w 1827904"/>
                <a:gd name="connsiteY1" fmla="*/ 0 h 1000461"/>
                <a:gd name="connsiteX2" fmla="*/ 1827904 w 1827904"/>
                <a:gd name="connsiteY2" fmla="*/ 955638 h 1000461"/>
                <a:gd name="connsiteX3" fmla="*/ 0 w 1827904"/>
                <a:gd name="connsiteY3" fmla="*/ 1000461 h 1000461"/>
                <a:gd name="connsiteX4" fmla="*/ 34066 w 1827904"/>
                <a:gd name="connsiteY4" fmla="*/ 115644 h 1000461"/>
                <a:gd name="connsiteX0" fmla="*/ 34066 w 1959685"/>
                <a:gd name="connsiteY0" fmla="*/ 115644 h 1000461"/>
                <a:gd name="connsiteX1" fmla="*/ 1959685 w 1959685"/>
                <a:gd name="connsiteY1" fmla="*/ 0 h 1000461"/>
                <a:gd name="connsiteX2" fmla="*/ 1827904 w 1959685"/>
                <a:gd name="connsiteY2" fmla="*/ 955638 h 1000461"/>
                <a:gd name="connsiteX3" fmla="*/ 0 w 1959685"/>
                <a:gd name="connsiteY3" fmla="*/ 1000461 h 1000461"/>
                <a:gd name="connsiteX4" fmla="*/ 34066 w 1959685"/>
                <a:gd name="connsiteY4" fmla="*/ 115644 h 1000461"/>
                <a:gd name="connsiteX0" fmla="*/ 0 w 1925619"/>
                <a:gd name="connsiteY0" fmla="*/ 115644 h 1183341"/>
                <a:gd name="connsiteX1" fmla="*/ 1925619 w 1925619"/>
                <a:gd name="connsiteY1" fmla="*/ 0 h 1183341"/>
                <a:gd name="connsiteX2" fmla="*/ 1793838 w 1925619"/>
                <a:gd name="connsiteY2" fmla="*/ 955638 h 1183341"/>
                <a:gd name="connsiteX3" fmla="*/ 285974 w 1925619"/>
                <a:gd name="connsiteY3" fmla="*/ 1183341 h 1183341"/>
                <a:gd name="connsiteX4" fmla="*/ 0 w 1925619"/>
                <a:gd name="connsiteY4" fmla="*/ 115644 h 1183341"/>
                <a:gd name="connsiteX0" fmla="*/ 0 w 1925619"/>
                <a:gd name="connsiteY0" fmla="*/ 115644 h 1183341"/>
                <a:gd name="connsiteX1" fmla="*/ 1925619 w 1925619"/>
                <a:gd name="connsiteY1" fmla="*/ 0 h 1183341"/>
                <a:gd name="connsiteX2" fmla="*/ 1397598 w 1925619"/>
                <a:gd name="connsiteY2" fmla="*/ 1153758 h 1183341"/>
                <a:gd name="connsiteX3" fmla="*/ 285974 w 1925619"/>
                <a:gd name="connsiteY3" fmla="*/ 1183341 h 1183341"/>
                <a:gd name="connsiteX4" fmla="*/ 0 w 1925619"/>
                <a:gd name="connsiteY4" fmla="*/ 115644 h 1183341"/>
                <a:gd name="connsiteX0" fmla="*/ 0 w 1590339"/>
                <a:gd name="connsiteY0" fmla="*/ 0 h 1067697"/>
                <a:gd name="connsiteX1" fmla="*/ 1590339 w 1590339"/>
                <a:gd name="connsiteY1" fmla="*/ 82476 h 1067697"/>
                <a:gd name="connsiteX2" fmla="*/ 1397598 w 1590339"/>
                <a:gd name="connsiteY2" fmla="*/ 1038114 h 1067697"/>
                <a:gd name="connsiteX3" fmla="*/ 285974 w 1590339"/>
                <a:gd name="connsiteY3" fmla="*/ 1067697 h 1067697"/>
                <a:gd name="connsiteX4" fmla="*/ 0 w 1590339"/>
                <a:gd name="connsiteY4" fmla="*/ 0 h 1067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0339" h="1067697">
                  <a:moveTo>
                    <a:pt x="0" y="0"/>
                  </a:moveTo>
                  <a:lnTo>
                    <a:pt x="1590339" y="82476"/>
                  </a:lnTo>
                  <a:lnTo>
                    <a:pt x="1397598" y="1038114"/>
                  </a:lnTo>
                  <a:lnTo>
                    <a:pt x="285974" y="1067697"/>
                  </a:lnTo>
                  <a:lnTo>
                    <a:pt x="0" y="0"/>
                  </a:lnTo>
                  <a:close/>
                </a:path>
              </a:pathLst>
            </a:custGeom>
            <a:solidFill>
              <a:schemeClr val="bg1">
                <a:lumMod val="8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910305" y="1340011"/>
              <a:ext cx="1048277" cy="812598"/>
            </a:xfrm>
            <a:prstGeom prst="rect">
              <a:avLst/>
            </a:prstGeom>
            <a:noFill/>
          </p:spPr>
          <p:txBody>
            <a:bodyPr wrap="square" rtlCol="0">
              <a:spAutoFit/>
            </a:bodyPr>
            <a:lstStyle/>
            <a:p>
              <a:r>
                <a:rPr lang="en-US" altLang="zh-CN" sz="3200" b="1" dirty="0" smtClean="0">
                  <a:solidFill>
                    <a:schemeClr val="accent1">
                      <a:lumMod val="50000"/>
                    </a:schemeClr>
                  </a:solidFill>
                  <a:latin typeface="微软雅黑" panose="020B0503020204020204" pitchFamily="34" charset="-122"/>
                  <a:ea typeface="微软雅黑" panose="020B0503020204020204" pitchFamily="34" charset="-122"/>
                </a:rPr>
                <a:t>02</a:t>
              </a:r>
              <a:endParaRPr lang="zh-CN" altLang="en-US" sz="3200" b="1" dirty="0">
                <a:solidFill>
                  <a:schemeClr val="accent1">
                    <a:lumMod val="50000"/>
                  </a:schemeClr>
                </a:solidFill>
                <a:latin typeface="微软雅黑" panose="020B0503020204020204" pitchFamily="34" charset="-122"/>
                <a:ea typeface="微软雅黑" panose="020B0503020204020204" pitchFamily="34" charset="-122"/>
              </a:endParaRPr>
            </a:p>
          </p:txBody>
        </p:sp>
      </p:grpSp>
      <p:sp>
        <p:nvSpPr>
          <p:cNvPr id="18" name="文本框 17"/>
          <p:cNvSpPr txBox="1"/>
          <p:nvPr/>
        </p:nvSpPr>
        <p:spPr>
          <a:xfrm>
            <a:off x="10515600" y="249523"/>
            <a:ext cx="1676400" cy="307777"/>
          </a:xfrm>
          <a:prstGeom prst="rect">
            <a:avLst/>
          </a:prstGeom>
          <a:noFill/>
        </p:spPr>
        <p:txBody>
          <a:bodyPr wrap="square" rtlCol="0">
            <a:spAutoFit/>
          </a:bodyPr>
          <a:lstStyle/>
          <a:p>
            <a:r>
              <a:rPr lang="zh-CN" altLang="en-US" sz="1400" dirty="0" smtClean="0">
                <a:latin typeface="微软雅黑" panose="020B0503020204020204" pitchFamily="34" charset="-122"/>
                <a:ea typeface="微软雅黑" panose="020B0503020204020204" pitchFamily="34" charset="-122"/>
              </a:rPr>
              <a:t>放置医院</a:t>
            </a:r>
            <a:r>
              <a:rPr lang="en-US" altLang="zh-CN" sz="1400" dirty="0" smtClean="0">
                <a:latin typeface="微软雅黑" panose="020B0503020204020204" pitchFamily="34" charset="-122"/>
                <a:ea typeface="微软雅黑" panose="020B0503020204020204" pitchFamily="34" charset="-122"/>
              </a:rPr>
              <a:t>LOGO</a:t>
            </a:r>
            <a:endParaRPr lang="zh-CN" altLang="en-US" sz="1400" dirty="0">
              <a:latin typeface="微软雅黑" panose="020B0503020204020204" pitchFamily="34" charset="-122"/>
              <a:ea typeface="微软雅黑" panose="020B0503020204020204" pitchFamily="34" charset="-122"/>
            </a:endParaRPr>
          </a:p>
        </p:txBody>
      </p:sp>
      <p:sp>
        <p:nvSpPr>
          <p:cNvPr id="19" name="矩形 18"/>
          <p:cNvSpPr/>
          <p:nvPr/>
        </p:nvSpPr>
        <p:spPr>
          <a:xfrm>
            <a:off x="1820283" y="547121"/>
            <a:ext cx="1467068" cy="553998"/>
          </a:xfrm>
          <a:prstGeom prst="rect">
            <a:avLst/>
          </a:prstGeom>
        </p:spPr>
        <p:txBody>
          <a:bodyPr wrap="none">
            <a:spAutoFit/>
          </a:bodyPr>
          <a:lstStyle/>
          <a:p>
            <a:pPr>
              <a:lnSpc>
                <a:spcPct val="150000"/>
              </a:lnSpc>
            </a:pPr>
            <a:r>
              <a:rPr lang="zh-CN" altLang="en-US" sz="2000" b="1" dirty="0" smtClean="0">
                <a:latin typeface="微软雅黑" panose="020B0503020204020204" pitchFamily="34" charset="-122"/>
                <a:ea typeface="微软雅黑" panose="020B0503020204020204" pitchFamily="34" charset="-122"/>
              </a:rPr>
              <a:t>人、财、物</a:t>
            </a:r>
            <a:endParaRPr lang="zh-CN" altLang="en-US" sz="20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06488543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图表 5"/>
          <p:cNvGraphicFramePr/>
          <p:nvPr>
            <p:extLst>
              <p:ext uri="{D42A27DB-BD31-4B8C-83A1-F6EECF244321}">
                <p14:modId xmlns:p14="http://schemas.microsoft.com/office/powerpoint/2010/main" val="3461091144"/>
              </p:ext>
            </p:extLst>
          </p:nvPr>
        </p:nvGraphicFramePr>
        <p:xfrm>
          <a:off x="1605993" y="1711770"/>
          <a:ext cx="8838936" cy="4353019"/>
        </p:xfrm>
        <a:graphic>
          <a:graphicData uri="http://schemas.openxmlformats.org/drawingml/2006/chart">
            <c:chart xmlns:c="http://schemas.openxmlformats.org/drawingml/2006/chart" xmlns:r="http://schemas.openxmlformats.org/officeDocument/2006/relationships" r:id="rId2"/>
          </a:graphicData>
        </a:graphic>
      </p:graphicFrame>
      <p:sp>
        <p:nvSpPr>
          <p:cNvPr id="9" name="矩形 8"/>
          <p:cNvSpPr/>
          <p:nvPr/>
        </p:nvSpPr>
        <p:spPr>
          <a:xfrm>
            <a:off x="1820283" y="1278511"/>
            <a:ext cx="1271502" cy="461665"/>
          </a:xfrm>
          <a:prstGeom prst="rect">
            <a:avLst/>
          </a:prstGeom>
        </p:spPr>
        <p:txBody>
          <a:bodyPr wrap="none">
            <a:spAutoFit/>
          </a:bodyPr>
          <a:lstStyle/>
          <a:p>
            <a:pPr>
              <a:lnSpc>
                <a:spcPct val="150000"/>
              </a:lnSpc>
            </a:pPr>
            <a:r>
              <a:rPr lang="zh-CN" altLang="en-US" sz="1600" b="1" dirty="0" smtClean="0">
                <a:latin typeface="微软雅黑" panose="020B0503020204020204" pitchFamily="34" charset="-122"/>
                <a:ea typeface="微软雅黑" panose="020B0503020204020204" pitchFamily="34" charset="-122"/>
              </a:rPr>
              <a:t> 各科药占比</a:t>
            </a:r>
            <a:endParaRPr lang="en-US" altLang="zh-CN" sz="1600" b="1" dirty="0" smtClean="0">
              <a:latin typeface="微软雅黑" panose="020B0503020204020204" pitchFamily="34" charset="-122"/>
              <a:ea typeface="微软雅黑" panose="020B0503020204020204" pitchFamily="34" charset="-122"/>
            </a:endParaRPr>
          </a:p>
        </p:txBody>
      </p:sp>
      <p:sp>
        <p:nvSpPr>
          <p:cNvPr id="12" name="矩形 11"/>
          <p:cNvSpPr/>
          <p:nvPr/>
        </p:nvSpPr>
        <p:spPr>
          <a:xfrm>
            <a:off x="2528169" y="6077247"/>
            <a:ext cx="7344960" cy="461665"/>
          </a:xfrm>
          <a:prstGeom prst="rect">
            <a:avLst/>
          </a:prstGeom>
        </p:spPr>
        <p:txBody>
          <a:bodyPr wrap="square">
            <a:spAutoFit/>
          </a:bodyPr>
          <a:lstStyle/>
          <a:p>
            <a:pPr>
              <a:lnSpc>
                <a:spcPct val="150000"/>
              </a:lnSpc>
            </a:pPr>
            <a:r>
              <a:rPr lang="zh-CN" altLang="en-US" sz="1600" dirty="0" smtClean="0">
                <a:latin typeface="微软雅黑" panose="020B0503020204020204" pitchFamily="34" charset="-122"/>
                <a:ea typeface="微软雅黑" panose="020B0503020204020204" pitchFamily="34" charset="-122"/>
              </a:rPr>
              <a:t>       通过</a:t>
            </a:r>
            <a:r>
              <a:rPr lang="zh-CN" altLang="en-US" sz="1600" dirty="0">
                <a:latin typeface="微软雅黑" panose="020B0503020204020204" pitchFamily="34" charset="-122"/>
                <a:ea typeface="微软雅黑" panose="020B0503020204020204" pitchFamily="34" charset="-122"/>
              </a:rPr>
              <a:t>图表</a:t>
            </a:r>
            <a:r>
              <a:rPr lang="zh-CN" altLang="en-US" sz="1600" dirty="0" smtClean="0">
                <a:latin typeface="微软雅黑" panose="020B0503020204020204" pitchFamily="34" charset="-122"/>
                <a:ea typeface="微软雅黑" panose="020B0503020204020204" pitchFamily="34" charset="-122"/>
              </a:rPr>
              <a:t>看出，</a:t>
            </a:r>
            <a:r>
              <a:rPr lang="en-US" altLang="zh-CN" sz="1600" dirty="0" smtClean="0">
                <a:latin typeface="微软雅黑" panose="020B0503020204020204" pitchFamily="34" charset="-122"/>
                <a:ea typeface="微软雅黑" panose="020B0503020204020204" pitchFamily="34" charset="-122"/>
              </a:rPr>
              <a:t>20XX</a:t>
            </a:r>
            <a:r>
              <a:rPr lang="zh-CN" altLang="en-US" sz="1600" dirty="0" smtClean="0">
                <a:latin typeface="微软雅黑" panose="020B0503020204020204" pitchFamily="34" charset="-122"/>
                <a:ea typeface="微软雅黑" panose="020B0503020204020204" pitchFamily="34" charset="-122"/>
              </a:rPr>
              <a:t>年药占比最高的是肿瘤科，这与病种治疗有关。</a:t>
            </a:r>
            <a:endParaRPr lang="en-US" altLang="zh-CN" sz="1600" dirty="0">
              <a:latin typeface="微软雅黑" panose="020B0503020204020204" pitchFamily="34" charset="-122"/>
              <a:ea typeface="微软雅黑" panose="020B0503020204020204" pitchFamily="34" charset="-122"/>
            </a:endParaRPr>
          </a:p>
        </p:txBody>
      </p:sp>
      <p:sp>
        <p:nvSpPr>
          <p:cNvPr id="13" name="矩形 12"/>
          <p:cNvSpPr/>
          <p:nvPr/>
        </p:nvSpPr>
        <p:spPr>
          <a:xfrm>
            <a:off x="10033536" y="616370"/>
            <a:ext cx="1459054" cy="458908"/>
          </a:xfrm>
          <a:prstGeom prst="rect">
            <a:avLst/>
          </a:prstGeom>
        </p:spPr>
        <p:txBody>
          <a:bodyPr wrap="none">
            <a:spAutoFit/>
          </a:bodyPr>
          <a:lstStyle/>
          <a:p>
            <a:pPr>
              <a:lnSpc>
                <a:spcPct val="150000"/>
              </a:lnSpc>
            </a:pPr>
            <a:r>
              <a:rPr lang="en-US" altLang="zh-CN" b="1" dirty="0" smtClean="0">
                <a:latin typeface="微软雅黑" panose="020B0503020204020204" pitchFamily="34" charset="-122"/>
                <a:ea typeface="微软雅黑" panose="020B0503020204020204" pitchFamily="34" charset="-122"/>
              </a:rPr>
              <a:t>2.2</a:t>
            </a:r>
            <a:r>
              <a:rPr lang="zh-CN" altLang="en-US" b="1" dirty="0" smtClean="0">
                <a:latin typeface="微软雅黑" panose="020B0503020204020204" pitchFamily="34" charset="-122"/>
                <a:ea typeface="微软雅黑" panose="020B0503020204020204" pitchFamily="34" charset="-122"/>
              </a:rPr>
              <a:t>财务管理</a:t>
            </a:r>
            <a:endParaRPr lang="zh-CN" altLang="en-US" sz="1600" b="1" dirty="0">
              <a:latin typeface="微软雅黑" panose="020B0503020204020204" pitchFamily="34" charset="-122"/>
              <a:ea typeface="微软雅黑" panose="020B0503020204020204" pitchFamily="34" charset="-122"/>
            </a:endParaRPr>
          </a:p>
        </p:txBody>
      </p:sp>
      <p:grpSp>
        <p:nvGrpSpPr>
          <p:cNvPr id="15" name="组合 14"/>
          <p:cNvGrpSpPr/>
          <p:nvPr/>
        </p:nvGrpSpPr>
        <p:grpSpPr>
          <a:xfrm>
            <a:off x="536649" y="249523"/>
            <a:ext cx="1232203" cy="1028988"/>
            <a:chOff x="458097" y="883701"/>
            <a:chExt cx="1712258" cy="1429872"/>
          </a:xfrm>
        </p:grpSpPr>
        <p:sp>
          <p:nvSpPr>
            <p:cNvPr id="16" name="矩形 3"/>
            <p:cNvSpPr/>
            <p:nvPr/>
          </p:nvSpPr>
          <p:spPr>
            <a:xfrm>
              <a:off x="521745" y="883701"/>
              <a:ext cx="1648610" cy="1429872"/>
            </a:xfrm>
            <a:custGeom>
              <a:avLst/>
              <a:gdLst>
                <a:gd name="connsiteX0" fmla="*/ 0 w 1358153"/>
                <a:gd name="connsiteY0" fmla="*/ 0 h 833718"/>
                <a:gd name="connsiteX1" fmla="*/ 1358153 w 1358153"/>
                <a:gd name="connsiteY1" fmla="*/ 0 h 833718"/>
                <a:gd name="connsiteX2" fmla="*/ 1358153 w 1358153"/>
                <a:gd name="connsiteY2" fmla="*/ 833718 h 833718"/>
                <a:gd name="connsiteX3" fmla="*/ 0 w 1358153"/>
                <a:gd name="connsiteY3" fmla="*/ 833718 h 833718"/>
                <a:gd name="connsiteX4" fmla="*/ 0 w 1358153"/>
                <a:gd name="connsiteY4" fmla="*/ 0 h 833718"/>
                <a:gd name="connsiteX0" fmla="*/ 0 w 1371600"/>
                <a:gd name="connsiteY0" fmla="*/ 161365 h 995083"/>
                <a:gd name="connsiteX1" fmla="*/ 1371600 w 1371600"/>
                <a:gd name="connsiteY1" fmla="*/ 0 h 995083"/>
                <a:gd name="connsiteX2" fmla="*/ 1358153 w 1371600"/>
                <a:gd name="connsiteY2" fmla="*/ 995083 h 995083"/>
                <a:gd name="connsiteX3" fmla="*/ 0 w 1371600"/>
                <a:gd name="connsiteY3" fmla="*/ 995083 h 995083"/>
                <a:gd name="connsiteX4" fmla="*/ 0 w 1371600"/>
                <a:gd name="connsiteY4" fmla="*/ 161365 h 995083"/>
                <a:gd name="connsiteX0" fmla="*/ 0 w 1371600"/>
                <a:gd name="connsiteY0" fmla="*/ 161365 h 995083"/>
                <a:gd name="connsiteX1" fmla="*/ 1371600 w 1371600"/>
                <a:gd name="connsiteY1" fmla="*/ 0 h 995083"/>
                <a:gd name="connsiteX2" fmla="*/ 1358153 w 1371600"/>
                <a:gd name="connsiteY2" fmla="*/ 995083 h 995083"/>
                <a:gd name="connsiteX3" fmla="*/ 107576 w 1371600"/>
                <a:gd name="connsiteY3" fmla="*/ 900954 h 995083"/>
                <a:gd name="connsiteX4" fmla="*/ 0 w 1371600"/>
                <a:gd name="connsiteY4" fmla="*/ 161365 h 995083"/>
                <a:gd name="connsiteX0" fmla="*/ 0 w 1465730"/>
                <a:gd name="connsiteY0" fmla="*/ 26894 h 995083"/>
                <a:gd name="connsiteX1" fmla="*/ 1465730 w 1465730"/>
                <a:gd name="connsiteY1" fmla="*/ 0 h 995083"/>
                <a:gd name="connsiteX2" fmla="*/ 1452283 w 1465730"/>
                <a:gd name="connsiteY2" fmla="*/ 995083 h 995083"/>
                <a:gd name="connsiteX3" fmla="*/ 201706 w 1465730"/>
                <a:gd name="connsiteY3" fmla="*/ 900954 h 995083"/>
                <a:gd name="connsiteX4" fmla="*/ 0 w 1465730"/>
                <a:gd name="connsiteY4" fmla="*/ 26894 h 995083"/>
                <a:gd name="connsiteX0" fmla="*/ 0 w 1479177"/>
                <a:gd name="connsiteY0" fmla="*/ 26894 h 1304366"/>
                <a:gd name="connsiteX1" fmla="*/ 1465730 w 1479177"/>
                <a:gd name="connsiteY1" fmla="*/ 0 h 1304366"/>
                <a:gd name="connsiteX2" fmla="*/ 1479177 w 1479177"/>
                <a:gd name="connsiteY2" fmla="*/ 1304366 h 1304366"/>
                <a:gd name="connsiteX3" fmla="*/ 201706 w 1479177"/>
                <a:gd name="connsiteY3" fmla="*/ 900954 h 1304366"/>
                <a:gd name="connsiteX4" fmla="*/ 0 w 1479177"/>
                <a:gd name="connsiteY4" fmla="*/ 26894 h 1304366"/>
                <a:gd name="connsiteX0" fmla="*/ 118334 w 1597511"/>
                <a:gd name="connsiteY0" fmla="*/ 26894 h 1304366"/>
                <a:gd name="connsiteX1" fmla="*/ 1584064 w 1597511"/>
                <a:gd name="connsiteY1" fmla="*/ 0 h 1304366"/>
                <a:gd name="connsiteX2" fmla="*/ 1597511 w 1597511"/>
                <a:gd name="connsiteY2" fmla="*/ 1304366 h 1304366"/>
                <a:gd name="connsiteX3" fmla="*/ 0 w 1597511"/>
                <a:gd name="connsiteY3" fmla="*/ 1038114 h 1304366"/>
                <a:gd name="connsiteX4" fmla="*/ 118334 w 1597511"/>
                <a:gd name="connsiteY4" fmla="*/ 26894 h 1304366"/>
                <a:gd name="connsiteX0" fmla="*/ 118334 w 1673711"/>
                <a:gd name="connsiteY0" fmla="*/ 26894 h 1151966"/>
                <a:gd name="connsiteX1" fmla="*/ 1584064 w 1673711"/>
                <a:gd name="connsiteY1" fmla="*/ 0 h 1151966"/>
                <a:gd name="connsiteX2" fmla="*/ 1673711 w 1673711"/>
                <a:gd name="connsiteY2" fmla="*/ 1151966 h 1151966"/>
                <a:gd name="connsiteX3" fmla="*/ 0 w 1673711"/>
                <a:gd name="connsiteY3" fmla="*/ 1038114 h 1151966"/>
                <a:gd name="connsiteX4" fmla="*/ 118334 w 1673711"/>
                <a:gd name="connsiteY4" fmla="*/ 26894 h 1151966"/>
                <a:gd name="connsiteX0" fmla="*/ 0 w 1723017"/>
                <a:gd name="connsiteY0" fmla="*/ 0 h 1307952"/>
                <a:gd name="connsiteX1" fmla="*/ 1633370 w 1723017"/>
                <a:gd name="connsiteY1" fmla="*/ 155986 h 1307952"/>
                <a:gd name="connsiteX2" fmla="*/ 1723017 w 1723017"/>
                <a:gd name="connsiteY2" fmla="*/ 1307952 h 1307952"/>
                <a:gd name="connsiteX3" fmla="*/ 49306 w 1723017"/>
                <a:gd name="connsiteY3" fmla="*/ 1194100 h 1307952"/>
                <a:gd name="connsiteX4" fmla="*/ 0 w 1723017"/>
                <a:gd name="connsiteY4" fmla="*/ 0 h 1307952"/>
                <a:gd name="connsiteX0" fmla="*/ 0 w 1633370"/>
                <a:gd name="connsiteY0" fmla="*/ 0 h 1429872"/>
                <a:gd name="connsiteX1" fmla="*/ 1633370 w 1633370"/>
                <a:gd name="connsiteY1" fmla="*/ 155986 h 1429872"/>
                <a:gd name="connsiteX2" fmla="*/ 1387737 w 1633370"/>
                <a:gd name="connsiteY2" fmla="*/ 1429872 h 1429872"/>
                <a:gd name="connsiteX3" fmla="*/ 49306 w 1633370"/>
                <a:gd name="connsiteY3" fmla="*/ 1194100 h 1429872"/>
                <a:gd name="connsiteX4" fmla="*/ 0 w 1633370"/>
                <a:gd name="connsiteY4" fmla="*/ 0 h 1429872"/>
                <a:gd name="connsiteX0" fmla="*/ 0 w 1633370"/>
                <a:gd name="connsiteY0" fmla="*/ 0 h 1429872"/>
                <a:gd name="connsiteX1" fmla="*/ 1633370 w 1633370"/>
                <a:gd name="connsiteY1" fmla="*/ 155986 h 1429872"/>
                <a:gd name="connsiteX2" fmla="*/ 1387737 w 1633370"/>
                <a:gd name="connsiteY2" fmla="*/ 1429872 h 1429872"/>
                <a:gd name="connsiteX3" fmla="*/ 186466 w 1633370"/>
                <a:gd name="connsiteY3" fmla="*/ 1392220 h 1429872"/>
                <a:gd name="connsiteX4" fmla="*/ 0 w 1633370"/>
                <a:gd name="connsiteY4" fmla="*/ 0 h 1429872"/>
                <a:gd name="connsiteX0" fmla="*/ 0 w 1648610"/>
                <a:gd name="connsiteY0" fmla="*/ 0 h 1429872"/>
                <a:gd name="connsiteX1" fmla="*/ 1648610 w 1648610"/>
                <a:gd name="connsiteY1" fmla="*/ 293146 h 1429872"/>
                <a:gd name="connsiteX2" fmla="*/ 1387737 w 1648610"/>
                <a:gd name="connsiteY2" fmla="*/ 1429872 h 1429872"/>
                <a:gd name="connsiteX3" fmla="*/ 186466 w 1648610"/>
                <a:gd name="connsiteY3" fmla="*/ 1392220 h 1429872"/>
                <a:gd name="connsiteX4" fmla="*/ 0 w 1648610"/>
                <a:gd name="connsiteY4" fmla="*/ 0 h 1429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8610" h="1429872">
                  <a:moveTo>
                    <a:pt x="0" y="0"/>
                  </a:moveTo>
                  <a:lnTo>
                    <a:pt x="1648610" y="293146"/>
                  </a:lnTo>
                  <a:lnTo>
                    <a:pt x="1387737" y="1429872"/>
                  </a:lnTo>
                  <a:lnTo>
                    <a:pt x="186466" y="1392220"/>
                  </a:lnTo>
                  <a:lnTo>
                    <a:pt x="0" y="0"/>
                  </a:lnTo>
                  <a:close/>
                </a:path>
              </a:pathLst>
            </a:custGeom>
            <a:solidFill>
              <a:schemeClr val="accent1">
                <a:lumMod val="50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4"/>
            <p:cNvSpPr/>
            <p:nvPr/>
          </p:nvSpPr>
          <p:spPr>
            <a:xfrm rot="21062862">
              <a:off x="458097" y="1099060"/>
              <a:ext cx="1590339" cy="1067697"/>
            </a:xfrm>
            <a:custGeom>
              <a:avLst/>
              <a:gdLst>
                <a:gd name="connsiteX0" fmla="*/ 0 w 1761565"/>
                <a:gd name="connsiteY0" fmla="*/ 0 h 1183341"/>
                <a:gd name="connsiteX1" fmla="*/ 1761565 w 1761565"/>
                <a:gd name="connsiteY1" fmla="*/ 0 h 1183341"/>
                <a:gd name="connsiteX2" fmla="*/ 1761565 w 1761565"/>
                <a:gd name="connsiteY2" fmla="*/ 1183341 h 1183341"/>
                <a:gd name="connsiteX3" fmla="*/ 0 w 1761565"/>
                <a:gd name="connsiteY3" fmla="*/ 1183341 h 1183341"/>
                <a:gd name="connsiteX4" fmla="*/ 0 w 1761565"/>
                <a:gd name="connsiteY4" fmla="*/ 0 h 1183341"/>
                <a:gd name="connsiteX0" fmla="*/ 201706 w 1761565"/>
                <a:gd name="connsiteY0" fmla="*/ 0 h 1479177"/>
                <a:gd name="connsiteX1" fmla="*/ 1761565 w 1761565"/>
                <a:gd name="connsiteY1" fmla="*/ 295836 h 1479177"/>
                <a:gd name="connsiteX2" fmla="*/ 1761565 w 1761565"/>
                <a:gd name="connsiteY2" fmla="*/ 1479177 h 1479177"/>
                <a:gd name="connsiteX3" fmla="*/ 0 w 1761565"/>
                <a:gd name="connsiteY3" fmla="*/ 1479177 h 1479177"/>
                <a:gd name="connsiteX4" fmla="*/ 201706 w 1761565"/>
                <a:gd name="connsiteY4" fmla="*/ 0 h 1479177"/>
                <a:gd name="connsiteX0" fmla="*/ 201706 w 1949824"/>
                <a:gd name="connsiteY0" fmla="*/ 0 h 1479177"/>
                <a:gd name="connsiteX1" fmla="*/ 1761565 w 1949824"/>
                <a:gd name="connsiteY1" fmla="*/ 295836 h 1479177"/>
                <a:gd name="connsiteX2" fmla="*/ 1949824 w 1949824"/>
                <a:gd name="connsiteY2" fmla="*/ 1129554 h 1479177"/>
                <a:gd name="connsiteX3" fmla="*/ 0 w 1949824"/>
                <a:gd name="connsiteY3" fmla="*/ 1479177 h 1479177"/>
                <a:gd name="connsiteX4" fmla="*/ 201706 w 1949824"/>
                <a:gd name="connsiteY4" fmla="*/ 0 h 1479177"/>
                <a:gd name="connsiteX0" fmla="*/ 64546 w 1949824"/>
                <a:gd name="connsiteY0" fmla="*/ 115644 h 1183341"/>
                <a:gd name="connsiteX1" fmla="*/ 1761565 w 1949824"/>
                <a:gd name="connsiteY1" fmla="*/ 0 h 1183341"/>
                <a:gd name="connsiteX2" fmla="*/ 1949824 w 1949824"/>
                <a:gd name="connsiteY2" fmla="*/ 833718 h 1183341"/>
                <a:gd name="connsiteX3" fmla="*/ 0 w 1949824"/>
                <a:gd name="connsiteY3" fmla="*/ 1183341 h 1183341"/>
                <a:gd name="connsiteX4" fmla="*/ 64546 w 1949824"/>
                <a:gd name="connsiteY4" fmla="*/ 115644 h 1183341"/>
                <a:gd name="connsiteX0" fmla="*/ 34066 w 1919344"/>
                <a:gd name="connsiteY0" fmla="*/ 115644 h 1000461"/>
                <a:gd name="connsiteX1" fmla="*/ 1731085 w 1919344"/>
                <a:gd name="connsiteY1" fmla="*/ 0 h 1000461"/>
                <a:gd name="connsiteX2" fmla="*/ 1919344 w 1919344"/>
                <a:gd name="connsiteY2" fmla="*/ 833718 h 1000461"/>
                <a:gd name="connsiteX3" fmla="*/ 0 w 1919344"/>
                <a:gd name="connsiteY3" fmla="*/ 1000461 h 1000461"/>
                <a:gd name="connsiteX4" fmla="*/ 34066 w 1919344"/>
                <a:gd name="connsiteY4" fmla="*/ 115644 h 1000461"/>
                <a:gd name="connsiteX0" fmla="*/ 34066 w 1827904"/>
                <a:gd name="connsiteY0" fmla="*/ 115644 h 1000461"/>
                <a:gd name="connsiteX1" fmla="*/ 1731085 w 1827904"/>
                <a:gd name="connsiteY1" fmla="*/ 0 h 1000461"/>
                <a:gd name="connsiteX2" fmla="*/ 1827904 w 1827904"/>
                <a:gd name="connsiteY2" fmla="*/ 955638 h 1000461"/>
                <a:gd name="connsiteX3" fmla="*/ 0 w 1827904"/>
                <a:gd name="connsiteY3" fmla="*/ 1000461 h 1000461"/>
                <a:gd name="connsiteX4" fmla="*/ 34066 w 1827904"/>
                <a:gd name="connsiteY4" fmla="*/ 115644 h 1000461"/>
                <a:gd name="connsiteX0" fmla="*/ 34066 w 1959685"/>
                <a:gd name="connsiteY0" fmla="*/ 115644 h 1000461"/>
                <a:gd name="connsiteX1" fmla="*/ 1959685 w 1959685"/>
                <a:gd name="connsiteY1" fmla="*/ 0 h 1000461"/>
                <a:gd name="connsiteX2" fmla="*/ 1827904 w 1959685"/>
                <a:gd name="connsiteY2" fmla="*/ 955638 h 1000461"/>
                <a:gd name="connsiteX3" fmla="*/ 0 w 1959685"/>
                <a:gd name="connsiteY3" fmla="*/ 1000461 h 1000461"/>
                <a:gd name="connsiteX4" fmla="*/ 34066 w 1959685"/>
                <a:gd name="connsiteY4" fmla="*/ 115644 h 1000461"/>
                <a:gd name="connsiteX0" fmla="*/ 0 w 1925619"/>
                <a:gd name="connsiteY0" fmla="*/ 115644 h 1183341"/>
                <a:gd name="connsiteX1" fmla="*/ 1925619 w 1925619"/>
                <a:gd name="connsiteY1" fmla="*/ 0 h 1183341"/>
                <a:gd name="connsiteX2" fmla="*/ 1793838 w 1925619"/>
                <a:gd name="connsiteY2" fmla="*/ 955638 h 1183341"/>
                <a:gd name="connsiteX3" fmla="*/ 285974 w 1925619"/>
                <a:gd name="connsiteY3" fmla="*/ 1183341 h 1183341"/>
                <a:gd name="connsiteX4" fmla="*/ 0 w 1925619"/>
                <a:gd name="connsiteY4" fmla="*/ 115644 h 1183341"/>
                <a:gd name="connsiteX0" fmla="*/ 0 w 1925619"/>
                <a:gd name="connsiteY0" fmla="*/ 115644 h 1183341"/>
                <a:gd name="connsiteX1" fmla="*/ 1925619 w 1925619"/>
                <a:gd name="connsiteY1" fmla="*/ 0 h 1183341"/>
                <a:gd name="connsiteX2" fmla="*/ 1397598 w 1925619"/>
                <a:gd name="connsiteY2" fmla="*/ 1153758 h 1183341"/>
                <a:gd name="connsiteX3" fmla="*/ 285974 w 1925619"/>
                <a:gd name="connsiteY3" fmla="*/ 1183341 h 1183341"/>
                <a:gd name="connsiteX4" fmla="*/ 0 w 1925619"/>
                <a:gd name="connsiteY4" fmla="*/ 115644 h 1183341"/>
                <a:gd name="connsiteX0" fmla="*/ 0 w 1590339"/>
                <a:gd name="connsiteY0" fmla="*/ 0 h 1067697"/>
                <a:gd name="connsiteX1" fmla="*/ 1590339 w 1590339"/>
                <a:gd name="connsiteY1" fmla="*/ 82476 h 1067697"/>
                <a:gd name="connsiteX2" fmla="*/ 1397598 w 1590339"/>
                <a:gd name="connsiteY2" fmla="*/ 1038114 h 1067697"/>
                <a:gd name="connsiteX3" fmla="*/ 285974 w 1590339"/>
                <a:gd name="connsiteY3" fmla="*/ 1067697 h 1067697"/>
                <a:gd name="connsiteX4" fmla="*/ 0 w 1590339"/>
                <a:gd name="connsiteY4" fmla="*/ 0 h 1067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0339" h="1067697">
                  <a:moveTo>
                    <a:pt x="0" y="0"/>
                  </a:moveTo>
                  <a:lnTo>
                    <a:pt x="1590339" y="82476"/>
                  </a:lnTo>
                  <a:lnTo>
                    <a:pt x="1397598" y="1038114"/>
                  </a:lnTo>
                  <a:lnTo>
                    <a:pt x="285974" y="1067697"/>
                  </a:lnTo>
                  <a:lnTo>
                    <a:pt x="0" y="0"/>
                  </a:lnTo>
                  <a:close/>
                </a:path>
              </a:pathLst>
            </a:custGeom>
            <a:solidFill>
              <a:schemeClr val="bg1">
                <a:lumMod val="8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910305" y="1340011"/>
              <a:ext cx="1048277" cy="812598"/>
            </a:xfrm>
            <a:prstGeom prst="rect">
              <a:avLst/>
            </a:prstGeom>
            <a:noFill/>
          </p:spPr>
          <p:txBody>
            <a:bodyPr wrap="square" rtlCol="0">
              <a:spAutoFit/>
            </a:bodyPr>
            <a:lstStyle/>
            <a:p>
              <a:r>
                <a:rPr lang="en-US" altLang="zh-CN" sz="3200" b="1" dirty="0" smtClean="0">
                  <a:solidFill>
                    <a:schemeClr val="accent1">
                      <a:lumMod val="50000"/>
                    </a:schemeClr>
                  </a:solidFill>
                  <a:latin typeface="微软雅黑" panose="020B0503020204020204" pitchFamily="34" charset="-122"/>
                  <a:ea typeface="微软雅黑" panose="020B0503020204020204" pitchFamily="34" charset="-122"/>
                </a:rPr>
                <a:t>02</a:t>
              </a:r>
              <a:endParaRPr lang="zh-CN" altLang="en-US" sz="3200" b="1" dirty="0">
                <a:solidFill>
                  <a:schemeClr val="accent1">
                    <a:lumMod val="50000"/>
                  </a:schemeClr>
                </a:solidFill>
                <a:latin typeface="微软雅黑" panose="020B0503020204020204" pitchFamily="34" charset="-122"/>
                <a:ea typeface="微软雅黑" panose="020B0503020204020204" pitchFamily="34" charset="-122"/>
              </a:endParaRPr>
            </a:p>
          </p:txBody>
        </p:sp>
      </p:grpSp>
      <p:sp>
        <p:nvSpPr>
          <p:cNvPr id="11" name="文本框 10"/>
          <p:cNvSpPr txBox="1"/>
          <p:nvPr/>
        </p:nvSpPr>
        <p:spPr>
          <a:xfrm>
            <a:off x="10515600" y="249523"/>
            <a:ext cx="1676400" cy="307777"/>
          </a:xfrm>
          <a:prstGeom prst="rect">
            <a:avLst/>
          </a:prstGeom>
          <a:noFill/>
        </p:spPr>
        <p:txBody>
          <a:bodyPr wrap="square" rtlCol="0">
            <a:spAutoFit/>
          </a:bodyPr>
          <a:lstStyle/>
          <a:p>
            <a:r>
              <a:rPr lang="zh-CN" altLang="en-US" sz="1400" dirty="0" smtClean="0">
                <a:latin typeface="微软雅黑" panose="020B0503020204020204" pitchFamily="34" charset="-122"/>
                <a:ea typeface="微软雅黑" panose="020B0503020204020204" pitchFamily="34" charset="-122"/>
              </a:rPr>
              <a:t>放置医院</a:t>
            </a:r>
            <a:r>
              <a:rPr lang="en-US" altLang="zh-CN" sz="1400" dirty="0" smtClean="0">
                <a:latin typeface="微软雅黑" panose="020B0503020204020204" pitchFamily="34" charset="-122"/>
                <a:ea typeface="微软雅黑" panose="020B0503020204020204" pitchFamily="34" charset="-122"/>
              </a:rPr>
              <a:t>LOGO</a:t>
            </a:r>
            <a:endParaRPr lang="zh-CN" altLang="en-US" sz="1400" dirty="0">
              <a:latin typeface="微软雅黑" panose="020B0503020204020204" pitchFamily="34" charset="-122"/>
              <a:ea typeface="微软雅黑" panose="020B0503020204020204" pitchFamily="34" charset="-122"/>
            </a:endParaRPr>
          </a:p>
        </p:txBody>
      </p:sp>
      <p:sp>
        <p:nvSpPr>
          <p:cNvPr id="19" name="矩形 18"/>
          <p:cNvSpPr/>
          <p:nvPr/>
        </p:nvSpPr>
        <p:spPr>
          <a:xfrm>
            <a:off x="1820283" y="547121"/>
            <a:ext cx="1467068" cy="553998"/>
          </a:xfrm>
          <a:prstGeom prst="rect">
            <a:avLst/>
          </a:prstGeom>
        </p:spPr>
        <p:txBody>
          <a:bodyPr wrap="none">
            <a:spAutoFit/>
          </a:bodyPr>
          <a:lstStyle/>
          <a:p>
            <a:pPr>
              <a:lnSpc>
                <a:spcPct val="150000"/>
              </a:lnSpc>
            </a:pPr>
            <a:r>
              <a:rPr lang="zh-CN" altLang="en-US" sz="2000" b="1" dirty="0" smtClean="0">
                <a:latin typeface="微软雅黑" panose="020B0503020204020204" pitchFamily="34" charset="-122"/>
                <a:ea typeface="微软雅黑" panose="020B0503020204020204" pitchFamily="34" charset="-122"/>
              </a:rPr>
              <a:t>人、财、物</a:t>
            </a:r>
            <a:endParaRPr lang="zh-CN" altLang="en-US" sz="20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116092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2">
            <a:extLst>
              <a:ext uri="{28A0092B-C50C-407E-A947-70E740481C1C}">
                <a14:useLocalDpi xmlns:a14="http://schemas.microsoft.com/office/drawing/2010/main" val="0"/>
              </a:ext>
            </a:extLst>
          </a:blip>
          <a:srcRect t="18523" r="20965" b="10525"/>
          <a:stretch/>
        </p:blipFill>
        <p:spPr>
          <a:xfrm>
            <a:off x="0" y="4802"/>
            <a:ext cx="10178716" cy="6853198"/>
          </a:xfrm>
          <a:prstGeom prst="rect">
            <a:avLst/>
          </a:prstGeom>
        </p:spPr>
      </p:pic>
      <p:sp>
        <p:nvSpPr>
          <p:cNvPr id="6" name="矩形 5"/>
          <p:cNvSpPr/>
          <p:nvPr/>
        </p:nvSpPr>
        <p:spPr>
          <a:xfrm>
            <a:off x="-81832" y="-7229"/>
            <a:ext cx="5943600" cy="6877260"/>
          </a:xfrm>
          <a:custGeom>
            <a:avLst/>
            <a:gdLst>
              <a:gd name="connsiteX0" fmla="*/ 0 w 5125453"/>
              <a:gd name="connsiteY0" fmla="*/ 0 h 3597443"/>
              <a:gd name="connsiteX1" fmla="*/ 5125453 w 5125453"/>
              <a:gd name="connsiteY1" fmla="*/ 0 h 3597443"/>
              <a:gd name="connsiteX2" fmla="*/ 5125453 w 5125453"/>
              <a:gd name="connsiteY2" fmla="*/ 3597443 h 3597443"/>
              <a:gd name="connsiteX3" fmla="*/ 0 w 5125453"/>
              <a:gd name="connsiteY3" fmla="*/ 3597443 h 3597443"/>
              <a:gd name="connsiteX4" fmla="*/ 0 w 5125453"/>
              <a:gd name="connsiteY4" fmla="*/ 0 h 3597443"/>
              <a:gd name="connsiteX0" fmla="*/ 0 w 5474369"/>
              <a:gd name="connsiteY0" fmla="*/ 0 h 5029201"/>
              <a:gd name="connsiteX1" fmla="*/ 5474369 w 5474369"/>
              <a:gd name="connsiteY1" fmla="*/ 1431758 h 5029201"/>
              <a:gd name="connsiteX2" fmla="*/ 5474369 w 5474369"/>
              <a:gd name="connsiteY2" fmla="*/ 5029201 h 5029201"/>
              <a:gd name="connsiteX3" fmla="*/ 348916 w 5474369"/>
              <a:gd name="connsiteY3" fmla="*/ 5029201 h 5029201"/>
              <a:gd name="connsiteX4" fmla="*/ 0 w 5474369"/>
              <a:gd name="connsiteY4" fmla="*/ 0 h 5029201"/>
              <a:gd name="connsiteX0" fmla="*/ 0 w 5474369"/>
              <a:gd name="connsiteY0" fmla="*/ 0 h 5029201"/>
              <a:gd name="connsiteX1" fmla="*/ 5438274 w 5474369"/>
              <a:gd name="connsiteY1" fmla="*/ 1407695 h 5029201"/>
              <a:gd name="connsiteX2" fmla="*/ 5474369 w 5474369"/>
              <a:gd name="connsiteY2" fmla="*/ 5029201 h 5029201"/>
              <a:gd name="connsiteX3" fmla="*/ 348916 w 5474369"/>
              <a:gd name="connsiteY3" fmla="*/ 5029201 h 5029201"/>
              <a:gd name="connsiteX4" fmla="*/ 0 w 5474369"/>
              <a:gd name="connsiteY4" fmla="*/ 0 h 5029201"/>
              <a:gd name="connsiteX0" fmla="*/ 0 w 5823284"/>
              <a:gd name="connsiteY0" fmla="*/ 12031 h 5041232"/>
              <a:gd name="connsiteX1" fmla="*/ 5823284 w 5823284"/>
              <a:gd name="connsiteY1" fmla="*/ 0 h 5041232"/>
              <a:gd name="connsiteX2" fmla="*/ 5474369 w 5823284"/>
              <a:gd name="connsiteY2" fmla="*/ 5041232 h 5041232"/>
              <a:gd name="connsiteX3" fmla="*/ 348916 w 5823284"/>
              <a:gd name="connsiteY3" fmla="*/ 5041232 h 5041232"/>
              <a:gd name="connsiteX4" fmla="*/ 0 w 5823284"/>
              <a:gd name="connsiteY4" fmla="*/ 12031 h 5041232"/>
              <a:gd name="connsiteX0" fmla="*/ 0 w 5823284"/>
              <a:gd name="connsiteY0" fmla="*/ 12031 h 5065295"/>
              <a:gd name="connsiteX1" fmla="*/ 5823284 w 5823284"/>
              <a:gd name="connsiteY1" fmla="*/ 0 h 5065295"/>
              <a:gd name="connsiteX2" fmla="*/ 3380874 w 5823284"/>
              <a:gd name="connsiteY2" fmla="*/ 5065295 h 5065295"/>
              <a:gd name="connsiteX3" fmla="*/ 348916 w 5823284"/>
              <a:gd name="connsiteY3" fmla="*/ 5041232 h 5065295"/>
              <a:gd name="connsiteX4" fmla="*/ 0 w 5823284"/>
              <a:gd name="connsiteY4" fmla="*/ 12031 h 5065295"/>
              <a:gd name="connsiteX0" fmla="*/ 0 w 5823284"/>
              <a:gd name="connsiteY0" fmla="*/ 12031 h 5065295"/>
              <a:gd name="connsiteX1" fmla="*/ 5823284 w 5823284"/>
              <a:gd name="connsiteY1" fmla="*/ 0 h 5065295"/>
              <a:gd name="connsiteX2" fmla="*/ 3380874 w 5823284"/>
              <a:gd name="connsiteY2" fmla="*/ 5065295 h 5065295"/>
              <a:gd name="connsiteX3" fmla="*/ 2225842 w 5823284"/>
              <a:gd name="connsiteY3" fmla="*/ 5053263 h 5065295"/>
              <a:gd name="connsiteX4" fmla="*/ 0 w 5823284"/>
              <a:gd name="connsiteY4" fmla="*/ 12031 h 5065295"/>
              <a:gd name="connsiteX0" fmla="*/ 0 w 5823284"/>
              <a:gd name="connsiteY0" fmla="*/ 12031 h 5053264"/>
              <a:gd name="connsiteX1" fmla="*/ 5823284 w 5823284"/>
              <a:gd name="connsiteY1" fmla="*/ 0 h 5053264"/>
              <a:gd name="connsiteX2" fmla="*/ 3994485 w 5823284"/>
              <a:gd name="connsiteY2" fmla="*/ 5053264 h 5053264"/>
              <a:gd name="connsiteX3" fmla="*/ 2225842 w 5823284"/>
              <a:gd name="connsiteY3" fmla="*/ 5053263 h 5053264"/>
              <a:gd name="connsiteX4" fmla="*/ 0 w 5823284"/>
              <a:gd name="connsiteY4" fmla="*/ 12031 h 5053264"/>
              <a:gd name="connsiteX0" fmla="*/ 0 w 5823284"/>
              <a:gd name="connsiteY0" fmla="*/ 12031 h 5053264"/>
              <a:gd name="connsiteX1" fmla="*/ 5823284 w 5823284"/>
              <a:gd name="connsiteY1" fmla="*/ 0 h 5053264"/>
              <a:gd name="connsiteX2" fmla="*/ 3994485 w 5823284"/>
              <a:gd name="connsiteY2" fmla="*/ 5053264 h 5053264"/>
              <a:gd name="connsiteX3" fmla="*/ 2237873 w 5823284"/>
              <a:gd name="connsiteY3" fmla="*/ 5053263 h 5053264"/>
              <a:gd name="connsiteX4" fmla="*/ 0 w 5823284"/>
              <a:gd name="connsiteY4" fmla="*/ 12031 h 5053264"/>
              <a:gd name="connsiteX0" fmla="*/ 0 w 5943600"/>
              <a:gd name="connsiteY0" fmla="*/ 12031 h 5053264"/>
              <a:gd name="connsiteX1" fmla="*/ 5823284 w 5943600"/>
              <a:gd name="connsiteY1" fmla="*/ 0 h 5053264"/>
              <a:gd name="connsiteX2" fmla="*/ 5943600 w 5943600"/>
              <a:gd name="connsiteY2" fmla="*/ 5053264 h 5053264"/>
              <a:gd name="connsiteX3" fmla="*/ 2237873 w 5943600"/>
              <a:gd name="connsiteY3" fmla="*/ 5053263 h 5053264"/>
              <a:gd name="connsiteX4" fmla="*/ 0 w 5943600"/>
              <a:gd name="connsiteY4" fmla="*/ 12031 h 5053264"/>
              <a:gd name="connsiteX0" fmla="*/ 0 w 5943600"/>
              <a:gd name="connsiteY0" fmla="*/ 12031 h 5071006"/>
              <a:gd name="connsiteX1" fmla="*/ 5823284 w 5943600"/>
              <a:gd name="connsiteY1" fmla="*/ 0 h 5071006"/>
              <a:gd name="connsiteX2" fmla="*/ 5943600 w 5943600"/>
              <a:gd name="connsiteY2" fmla="*/ 5053264 h 5071006"/>
              <a:gd name="connsiteX3" fmla="*/ 108284 w 5943600"/>
              <a:gd name="connsiteY3" fmla="*/ 5071006 h 5071006"/>
              <a:gd name="connsiteX4" fmla="*/ 0 w 5943600"/>
              <a:gd name="connsiteY4" fmla="*/ 12031 h 5071006"/>
              <a:gd name="connsiteX0" fmla="*/ 0 w 5943600"/>
              <a:gd name="connsiteY0" fmla="*/ 12031 h 5071006"/>
              <a:gd name="connsiteX1" fmla="*/ 5823284 w 5943600"/>
              <a:gd name="connsiteY1" fmla="*/ 0 h 5071006"/>
              <a:gd name="connsiteX2" fmla="*/ 5943600 w 5943600"/>
              <a:gd name="connsiteY2" fmla="*/ 5053264 h 5071006"/>
              <a:gd name="connsiteX3" fmla="*/ 60158 w 5943600"/>
              <a:gd name="connsiteY3" fmla="*/ 5071006 h 5071006"/>
              <a:gd name="connsiteX4" fmla="*/ 0 w 5943600"/>
              <a:gd name="connsiteY4" fmla="*/ 12031 h 5071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3600" h="5071006">
                <a:moveTo>
                  <a:pt x="0" y="12031"/>
                </a:moveTo>
                <a:lnTo>
                  <a:pt x="5823284" y="0"/>
                </a:lnTo>
                <a:lnTo>
                  <a:pt x="5943600" y="5053264"/>
                </a:lnTo>
                <a:lnTo>
                  <a:pt x="60158" y="5071006"/>
                </a:lnTo>
                <a:lnTo>
                  <a:pt x="0" y="12031"/>
                </a:lnTo>
                <a:close/>
              </a:path>
            </a:pathLst>
          </a:custGeom>
          <a:solidFill>
            <a:schemeClr val="bg1">
              <a:lumMod val="85000"/>
              <a:alpha val="3568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522139" y="1198798"/>
            <a:ext cx="5121915" cy="2800767"/>
          </a:xfrm>
          <a:prstGeom prst="rect">
            <a:avLst/>
          </a:prstGeom>
        </p:spPr>
        <p:txBody>
          <a:bodyPr wrap="square">
            <a:spAutoFit/>
          </a:bodyPr>
          <a:lstStyle/>
          <a:p>
            <a:pPr>
              <a:lnSpc>
                <a:spcPct val="200000"/>
              </a:lnSpc>
            </a:pPr>
            <a:r>
              <a:rPr lang="zh-CN" altLang="en-US" sz="2000" dirty="0" smtClean="0">
                <a:solidFill>
                  <a:srgbClr val="000000"/>
                </a:solidFill>
                <a:latin typeface="微软雅黑" panose="020B0503020204020204" pitchFamily="34" charset="-122"/>
                <a:ea typeface="微软雅黑" panose="020B0503020204020204" pitchFamily="34" charset="-122"/>
              </a:rPr>
              <a:t>       </a:t>
            </a:r>
            <a:r>
              <a:rPr lang="zh-CN" altLang="en-US" sz="2000" b="1" dirty="0" smtClean="0">
                <a:latin typeface="微软雅黑" panose="020B0503020204020204" pitchFamily="34" charset="-122"/>
                <a:ea typeface="微软雅黑" panose="020B0503020204020204" pitchFamily="34" charset="-122"/>
              </a:rPr>
              <a:t>为什么大家总感觉医院内部处处都存在</a:t>
            </a:r>
            <a:r>
              <a:rPr lang="zh-CN" altLang="en-US" sz="4800" b="1" dirty="0" smtClean="0">
                <a:solidFill>
                  <a:srgbClr val="C00000"/>
                </a:solidFill>
                <a:latin typeface="微软雅黑" panose="020B0503020204020204" pitchFamily="34" charset="-122"/>
                <a:ea typeface="微软雅黑" panose="020B0503020204020204" pitchFamily="34" charset="-122"/>
              </a:rPr>
              <a:t>问题？</a:t>
            </a:r>
            <a:endParaRPr lang="en-US" altLang="zh-CN" sz="4800" b="1" dirty="0" smtClean="0">
              <a:solidFill>
                <a:srgbClr val="C00000"/>
              </a:solidFill>
              <a:latin typeface="微软雅黑" panose="020B0503020204020204" pitchFamily="34" charset="-122"/>
              <a:ea typeface="微软雅黑" panose="020B0503020204020204" pitchFamily="34" charset="-122"/>
            </a:endParaRPr>
          </a:p>
          <a:p>
            <a:pPr>
              <a:lnSpc>
                <a:spcPct val="200000"/>
              </a:lnSpc>
            </a:pPr>
            <a:r>
              <a:rPr lang="zh-CN" altLang="en-US" sz="2000" b="1" dirty="0" smtClean="0">
                <a:latin typeface="微软雅黑" panose="020B0503020204020204" pitchFamily="34" charset="-122"/>
                <a:ea typeface="微软雅黑" panose="020B0503020204020204" pitchFamily="34" charset="-122"/>
              </a:rPr>
              <a:t>       但仔细</a:t>
            </a:r>
            <a:r>
              <a:rPr lang="zh-CN" altLang="en-US" sz="2000" b="1" dirty="0">
                <a:latin typeface="微软雅黑" panose="020B0503020204020204" pitchFamily="34" charset="-122"/>
                <a:ea typeface="微软雅黑" panose="020B0503020204020204" pitchFamily="34" charset="-122"/>
              </a:rPr>
              <a:t>一</a:t>
            </a:r>
            <a:r>
              <a:rPr lang="zh-CN" altLang="en-US" sz="2000" b="1" dirty="0" smtClean="0">
                <a:latin typeface="微软雅黑" panose="020B0503020204020204" pitchFamily="34" charset="-122"/>
                <a:ea typeface="微软雅黑" panose="020B0503020204020204" pitchFamily="34" charset="-122"/>
              </a:rPr>
              <a:t>查又</a:t>
            </a:r>
            <a:r>
              <a:rPr lang="zh-CN" altLang="en-US" sz="2000" b="1" dirty="0">
                <a:latin typeface="微软雅黑" panose="020B0503020204020204" pitchFamily="34" charset="-122"/>
                <a:ea typeface="微软雅黑" panose="020B0503020204020204" pitchFamily="34" charset="-122"/>
              </a:rPr>
              <a:t>觉得什么都没有</a:t>
            </a:r>
            <a:r>
              <a:rPr lang="zh-CN" altLang="en-US" sz="2000" b="1" dirty="0" smtClean="0">
                <a:latin typeface="微软雅黑" panose="020B0503020204020204" pitchFamily="34" charset="-122"/>
                <a:ea typeface="微软雅黑" panose="020B0503020204020204" pitchFamily="34" charset="-122"/>
              </a:rPr>
              <a:t>问题！</a:t>
            </a:r>
            <a:endParaRPr lang="en-US" altLang="zh-CN" sz="2000" dirty="0" smtClean="0">
              <a:latin typeface="微软雅黑" panose="020B0503020204020204" pitchFamily="34" charset="-122"/>
              <a:ea typeface="微软雅黑" panose="020B0503020204020204" pitchFamily="34" charset="-122"/>
            </a:endParaRPr>
          </a:p>
        </p:txBody>
      </p:sp>
      <p:sp>
        <p:nvSpPr>
          <p:cNvPr id="7" name="矩形 6"/>
          <p:cNvSpPr/>
          <p:nvPr/>
        </p:nvSpPr>
        <p:spPr>
          <a:xfrm>
            <a:off x="522139" y="5282276"/>
            <a:ext cx="5121915" cy="923330"/>
          </a:xfrm>
          <a:prstGeom prst="rect">
            <a:avLst/>
          </a:prstGeom>
          <a:solidFill>
            <a:schemeClr val="bg1">
              <a:lumMod val="75000"/>
            </a:schemeClr>
          </a:solidFill>
        </p:spPr>
        <p:txBody>
          <a:bodyPr wrap="none">
            <a:spAutoFit/>
          </a:bodyPr>
          <a:lstStyle/>
          <a:p>
            <a:pPr>
              <a:lnSpc>
                <a:spcPct val="150000"/>
              </a:lnSpc>
            </a:pPr>
            <a:r>
              <a:rPr lang="zh-CN" altLang="en-US" b="1" dirty="0">
                <a:solidFill>
                  <a:srgbClr val="000000"/>
                </a:solidFill>
                <a:latin typeface="微软雅黑" panose="020B0503020204020204" pitchFamily="34" charset="-122"/>
                <a:ea typeface="微软雅黑" panose="020B0503020204020204" pitchFamily="34" charset="-122"/>
              </a:rPr>
              <a:t> </a:t>
            </a:r>
            <a:r>
              <a:rPr lang="zh-CN" altLang="en-US" b="1" dirty="0" smtClean="0">
                <a:solidFill>
                  <a:schemeClr val="accent3">
                    <a:lumMod val="50000"/>
                  </a:schemeClr>
                </a:solidFill>
                <a:latin typeface="微软雅黑" panose="020B0503020204020204" pitchFamily="34" charset="-122"/>
                <a:ea typeface="微软雅黑" panose="020B0503020204020204" pitchFamily="34" charset="-122"/>
              </a:rPr>
              <a:t>梅奥国际建议：</a:t>
            </a:r>
            <a:endParaRPr lang="en-US" altLang="zh-CN" b="1" dirty="0" smtClean="0">
              <a:solidFill>
                <a:schemeClr val="accent3">
                  <a:lumMod val="50000"/>
                </a:schemeClr>
              </a:solidFill>
              <a:latin typeface="微软雅黑" panose="020B0503020204020204" pitchFamily="34" charset="-122"/>
              <a:ea typeface="微软雅黑" panose="020B0503020204020204" pitchFamily="34" charset="-122"/>
            </a:endParaRPr>
          </a:p>
          <a:p>
            <a:pPr>
              <a:lnSpc>
                <a:spcPct val="150000"/>
              </a:lnSpc>
            </a:pPr>
            <a:r>
              <a:rPr lang="en-US" altLang="zh-CN" b="1" dirty="0">
                <a:solidFill>
                  <a:schemeClr val="accent3">
                    <a:lumMod val="50000"/>
                  </a:schemeClr>
                </a:solidFill>
                <a:latin typeface="微软雅黑" panose="020B0503020204020204" pitchFamily="34" charset="-122"/>
                <a:ea typeface="微软雅黑" panose="020B0503020204020204" pitchFamily="34" charset="-122"/>
              </a:rPr>
              <a:t> </a:t>
            </a:r>
            <a:r>
              <a:rPr lang="en-US" altLang="zh-CN" b="1" dirty="0" smtClean="0">
                <a:solidFill>
                  <a:schemeClr val="accent3">
                    <a:lumMod val="50000"/>
                  </a:schemeClr>
                </a:solidFill>
                <a:latin typeface="微软雅黑" panose="020B0503020204020204" pitchFamily="34" charset="-122"/>
                <a:ea typeface="微软雅黑" panose="020B0503020204020204" pitchFamily="34" charset="-122"/>
              </a:rPr>
              <a:t>       </a:t>
            </a:r>
            <a:r>
              <a:rPr lang="zh-CN" altLang="en-US" b="1" dirty="0" smtClean="0">
                <a:solidFill>
                  <a:schemeClr val="accent3">
                    <a:lumMod val="50000"/>
                  </a:schemeClr>
                </a:solidFill>
                <a:latin typeface="微软雅黑" panose="020B0503020204020204" pitchFamily="34" charset="-122"/>
                <a:ea typeface="微软雅黑" panose="020B0503020204020204" pitchFamily="34" charset="-122"/>
              </a:rPr>
              <a:t>从</a:t>
            </a:r>
            <a:r>
              <a:rPr lang="zh-CN" altLang="en-US" b="1" dirty="0">
                <a:solidFill>
                  <a:schemeClr val="accent3">
                    <a:lumMod val="50000"/>
                  </a:schemeClr>
                </a:solidFill>
                <a:latin typeface="微软雅黑" panose="020B0503020204020204" pitchFamily="34" charset="-122"/>
                <a:ea typeface="微软雅黑" panose="020B0503020204020204" pitchFamily="34" charset="-122"/>
              </a:rPr>
              <a:t>表象开始判断医院在发展中存在的</a:t>
            </a:r>
            <a:r>
              <a:rPr lang="zh-CN" altLang="en-US" b="1" dirty="0" smtClean="0">
                <a:solidFill>
                  <a:schemeClr val="accent3">
                    <a:lumMod val="50000"/>
                  </a:schemeClr>
                </a:solidFill>
                <a:latin typeface="微软雅黑" panose="020B0503020204020204" pitchFamily="34" charset="-122"/>
                <a:ea typeface="微软雅黑" panose="020B0503020204020204" pitchFamily="34" charset="-122"/>
              </a:rPr>
              <a:t>问题！</a:t>
            </a:r>
            <a:endParaRPr lang="zh-CN" altLang="en-US" b="1" dirty="0">
              <a:solidFill>
                <a:schemeClr val="accent3">
                  <a:lumMod val="50000"/>
                </a:schemeClr>
              </a:solidFill>
            </a:endParaRPr>
          </a:p>
        </p:txBody>
      </p:sp>
    </p:spTree>
    <p:extLst>
      <p:ext uri="{BB962C8B-B14F-4D97-AF65-F5344CB8AC3E}">
        <p14:creationId xmlns:p14="http://schemas.microsoft.com/office/powerpoint/2010/main" val="92477108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图表 5"/>
          <p:cNvGraphicFramePr/>
          <p:nvPr>
            <p:extLst>
              <p:ext uri="{D42A27DB-BD31-4B8C-83A1-F6EECF244321}">
                <p14:modId xmlns:p14="http://schemas.microsoft.com/office/powerpoint/2010/main" val="1537664703"/>
              </p:ext>
            </p:extLst>
          </p:nvPr>
        </p:nvGraphicFramePr>
        <p:xfrm>
          <a:off x="1335978" y="1748428"/>
          <a:ext cx="9596481" cy="4726096"/>
        </p:xfrm>
        <a:graphic>
          <a:graphicData uri="http://schemas.openxmlformats.org/drawingml/2006/chart">
            <c:chart xmlns:c="http://schemas.openxmlformats.org/drawingml/2006/chart" xmlns:r="http://schemas.openxmlformats.org/officeDocument/2006/relationships" r:id="rId2"/>
          </a:graphicData>
        </a:graphic>
      </p:graphicFrame>
      <p:sp>
        <p:nvSpPr>
          <p:cNvPr id="8" name="矩形 7"/>
          <p:cNvSpPr/>
          <p:nvPr/>
        </p:nvSpPr>
        <p:spPr>
          <a:xfrm>
            <a:off x="1820283" y="1385739"/>
            <a:ext cx="1210588" cy="461665"/>
          </a:xfrm>
          <a:prstGeom prst="rect">
            <a:avLst/>
          </a:prstGeom>
        </p:spPr>
        <p:txBody>
          <a:bodyPr wrap="none">
            <a:spAutoFit/>
          </a:bodyPr>
          <a:lstStyle/>
          <a:p>
            <a:pPr>
              <a:lnSpc>
                <a:spcPct val="150000"/>
              </a:lnSpc>
            </a:pPr>
            <a:r>
              <a:rPr lang="zh-CN" altLang="en-US" sz="1600" b="1" dirty="0" smtClean="0">
                <a:latin typeface="微软雅黑" panose="020B0503020204020204" pitchFamily="34" charset="-122"/>
                <a:ea typeface="微软雅黑" panose="020B0503020204020204" pitchFamily="34" charset="-122"/>
              </a:rPr>
              <a:t>各科耗材比</a:t>
            </a:r>
            <a:endParaRPr lang="en-US" altLang="zh-CN" sz="1600" b="1" dirty="0" smtClean="0">
              <a:latin typeface="微软雅黑" panose="020B0503020204020204" pitchFamily="34" charset="-122"/>
              <a:ea typeface="微软雅黑" panose="020B0503020204020204" pitchFamily="34" charset="-122"/>
            </a:endParaRPr>
          </a:p>
        </p:txBody>
      </p:sp>
      <p:sp>
        <p:nvSpPr>
          <p:cNvPr id="11" name="矩形 10"/>
          <p:cNvSpPr/>
          <p:nvPr/>
        </p:nvSpPr>
        <p:spPr>
          <a:xfrm>
            <a:off x="10033536" y="616370"/>
            <a:ext cx="1459054" cy="458908"/>
          </a:xfrm>
          <a:prstGeom prst="rect">
            <a:avLst/>
          </a:prstGeom>
        </p:spPr>
        <p:txBody>
          <a:bodyPr wrap="none">
            <a:spAutoFit/>
          </a:bodyPr>
          <a:lstStyle/>
          <a:p>
            <a:pPr>
              <a:lnSpc>
                <a:spcPct val="150000"/>
              </a:lnSpc>
            </a:pPr>
            <a:r>
              <a:rPr lang="en-US" altLang="zh-CN" b="1" dirty="0" smtClean="0">
                <a:latin typeface="微软雅黑" panose="020B0503020204020204" pitchFamily="34" charset="-122"/>
                <a:ea typeface="微软雅黑" panose="020B0503020204020204" pitchFamily="34" charset="-122"/>
              </a:rPr>
              <a:t>2.2</a:t>
            </a:r>
            <a:r>
              <a:rPr lang="zh-CN" altLang="en-US" b="1" dirty="0" smtClean="0">
                <a:latin typeface="微软雅黑" panose="020B0503020204020204" pitchFamily="34" charset="-122"/>
                <a:ea typeface="微软雅黑" panose="020B0503020204020204" pitchFamily="34" charset="-122"/>
              </a:rPr>
              <a:t>财务管理</a:t>
            </a:r>
            <a:endParaRPr lang="zh-CN" altLang="en-US" sz="1600" b="1" dirty="0">
              <a:latin typeface="微软雅黑" panose="020B0503020204020204" pitchFamily="34" charset="-122"/>
              <a:ea typeface="微软雅黑" panose="020B0503020204020204" pitchFamily="34" charset="-122"/>
            </a:endParaRPr>
          </a:p>
        </p:txBody>
      </p:sp>
      <p:grpSp>
        <p:nvGrpSpPr>
          <p:cNvPr id="13" name="组合 12"/>
          <p:cNvGrpSpPr/>
          <p:nvPr/>
        </p:nvGrpSpPr>
        <p:grpSpPr>
          <a:xfrm>
            <a:off x="536649" y="249523"/>
            <a:ext cx="1232203" cy="1028988"/>
            <a:chOff x="458097" y="883701"/>
            <a:chExt cx="1712258" cy="1429872"/>
          </a:xfrm>
        </p:grpSpPr>
        <p:sp>
          <p:nvSpPr>
            <p:cNvPr id="14" name="矩形 3"/>
            <p:cNvSpPr/>
            <p:nvPr/>
          </p:nvSpPr>
          <p:spPr>
            <a:xfrm>
              <a:off x="521745" y="883701"/>
              <a:ext cx="1648610" cy="1429872"/>
            </a:xfrm>
            <a:custGeom>
              <a:avLst/>
              <a:gdLst>
                <a:gd name="connsiteX0" fmla="*/ 0 w 1358153"/>
                <a:gd name="connsiteY0" fmla="*/ 0 h 833718"/>
                <a:gd name="connsiteX1" fmla="*/ 1358153 w 1358153"/>
                <a:gd name="connsiteY1" fmla="*/ 0 h 833718"/>
                <a:gd name="connsiteX2" fmla="*/ 1358153 w 1358153"/>
                <a:gd name="connsiteY2" fmla="*/ 833718 h 833718"/>
                <a:gd name="connsiteX3" fmla="*/ 0 w 1358153"/>
                <a:gd name="connsiteY3" fmla="*/ 833718 h 833718"/>
                <a:gd name="connsiteX4" fmla="*/ 0 w 1358153"/>
                <a:gd name="connsiteY4" fmla="*/ 0 h 833718"/>
                <a:gd name="connsiteX0" fmla="*/ 0 w 1371600"/>
                <a:gd name="connsiteY0" fmla="*/ 161365 h 995083"/>
                <a:gd name="connsiteX1" fmla="*/ 1371600 w 1371600"/>
                <a:gd name="connsiteY1" fmla="*/ 0 h 995083"/>
                <a:gd name="connsiteX2" fmla="*/ 1358153 w 1371600"/>
                <a:gd name="connsiteY2" fmla="*/ 995083 h 995083"/>
                <a:gd name="connsiteX3" fmla="*/ 0 w 1371600"/>
                <a:gd name="connsiteY3" fmla="*/ 995083 h 995083"/>
                <a:gd name="connsiteX4" fmla="*/ 0 w 1371600"/>
                <a:gd name="connsiteY4" fmla="*/ 161365 h 995083"/>
                <a:gd name="connsiteX0" fmla="*/ 0 w 1371600"/>
                <a:gd name="connsiteY0" fmla="*/ 161365 h 995083"/>
                <a:gd name="connsiteX1" fmla="*/ 1371600 w 1371600"/>
                <a:gd name="connsiteY1" fmla="*/ 0 h 995083"/>
                <a:gd name="connsiteX2" fmla="*/ 1358153 w 1371600"/>
                <a:gd name="connsiteY2" fmla="*/ 995083 h 995083"/>
                <a:gd name="connsiteX3" fmla="*/ 107576 w 1371600"/>
                <a:gd name="connsiteY3" fmla="*/ 900954 h 995083"/>
                <a:gd name="connsiteX4" fmla="*/ 0 w 1371600"/>
                <a:gd name="connsiteY4" fmla="*/ 161365 h 995083"/>
                <a:gd name="connsiteX0" fmla="*/ 0 w 1465730"/>
                <a:gd name="connsiteY0" fmla="*/ 26894 h 995083"/>
                <a:gd name="connsiteX1" fmla="*/ 1465730 w 1465730"/>
                <a:gd name="connsiteY1" fmla="*/ 0 h 995083"/>
                <a:gd name="connsiteX2" fmla="*/ 1452283 w 1465730"/>
                <a:gd name="connsiteY2" fmla="*/ 995083 h 995083"/>
                <a:gd name="connsiteX3" fmla="*/ 201706 w 1465730"/>
                <a:gd name="connsiteY3" fmla="*/ 900954 h 995083"/>
                <a:gd name="connsiteX4" fmla="*/ 0 w 1465730"/>
                <a:gd name="connsiteY4" fmla="*/ 26894 h 995083"/>
                <a:gd name="connsiteX0" fmla="*/ 0 w 1479177"/>
                <a:gd name="connsiteY0" fmla="*/ 26894 h 1304366"/>
                <a:gd name="connsiteX1" fmla="*/ 1465730 w 1479177"/>
                <a:gd name="connsiteY1" fmla="*/ 0 h 1304366"/>
                <a:gd name="connsiteX2" fmla="*/ 1479177 w 1479177"/>
                <a:gd name="connsiteY2" fmla="*/ 1304366 h 1304366"/>
                <a:gd name="connsiteX3" fmla="*/ 201706 w 1479177"/>
                <a:gd name="connsiteY3" fmla="*/ 900954 h 1304366"/>
                <a:gd name="connsiteX4" fmla="*/ 0 w 1479177"/>
                <a:gd name="connsiteY4" fmla="*/ 26894 h 1304366"/>
                <a:gd name="connsiteX0" fmla="*/ 118334 w 1597511"/>
                <a:gd name="connsiteY0" fmla="*/ 26894 h 1304366"/>
                <a:gd name="connsiteX1" fmla="*/ 1584064 w 1597511"/>
                <a:gd name="connsiteY1" fmla="*/ 0 h 1304366"/>
                <a:gd name="connsiteX2" fmla="*/ 1597511 w 1597511"/>
                <a:gd name="connsiteY2" fmla="*/ 1304366 h 1304366"/>
                <a:gd name="connsiteX3" fmla="*/ 0 w 1597511"/>
                <a:gd name="connsiteY3" fmla="*/ 1038114 h 1304366"/>
                <a:gd name="connsiteX4" fmla="*/ 118334 w 1597511"/>
                <a:gd name="connsiteY4" fmla="*/ 26894 h 1304366"/>
                <a:gd name="connsiteX0" fmla="*/ 118334 w 1673711"/>
                <a:gd name="connsiteY0" fmla="*/ 26894 h 1151966"/>
                <a:gd name="connsiteX1" fmla="*/ 1584064 w 1673711"/>
                <a:gd name="connsiteY1" fmla="*/ 0 h 1151966"/>
                <a:gd name="connsiteX2" fmla="*/ 1673711 w 1673711"/>
                <a:gd name="connsiteY2" fmla="*/ 1151966 h 1151966"/>
                <a:gd name="connsiteX3" fmla="*/ 0 w 1673711"/>
                <a:gd name="connsiteY3" fmla="*/ 1038114 h 1151966"/>
                <a:gd name="connsiteX4" fmla="*/ 118334 w 1673711"/>
                <a:gd name="connsiteY4" fmla="*/ 26894 h 1151966"/>
                <a:gd name="connsiteX0" fmla="*/ 0 w 1723017"/>
                <a:gd name="connsiteY0" fmla="*/ 0 h 1307952"/>
                <a:gd name="connsiteX1" fmla="*/ 1633370 w 1723017"/>
                <a:gd name="connsiteY1" fmla="*/ 155986 h 1307952"/>
                <a:gd name="connsiteX2" fmla="*/ 1723017 w 1723017"/>
                <a:gd name="connsiteY2" fmla="*/ 1307952 h 1307952"/>
                <a:gd name="connsiteX3" fmla="*/ 49306 w 1723017"/>
                <a:gd name="connsiteY3" fmla="*/ 1194100 h 1307952"/>
                <a:gd name="connsiteX4" fmla="*/ 0 w 1723017"/>
                <a:gd name="connsiteY4" fmla="*/ 0 h 1307952"/>
                <a:gd name="connsiteX0" fmla="*/ 0 w 1633370"/>
                <a:gd name="connsiteY0" fmla="*/ 0 h 1429872"/>
                <a:gd name="connsiteX1" fmla="*/ 1633370 w 1633370"/>
                <a:gd name="connsiteY1" fmla="*/ 155986 h 1429872"/>
                <a:gd name="connsiteX2" fmla="*/ 1387737 w 1633370"/>
                <a:gd name="connsiteY2" fmla="*/ 1429872 h 1429872"/>
                <a:gd name="connsiteX3" fmla="*/ 49306 w 1633370"/>
                <a:gd name="connsiteY3" fmla="*/ 1194100 h 1429872"/>
                <a:gd name="connsiteX4" fmla="*/ 0 w 1633370"/>
                <a:gd name="connsiteY4" fmla="*/ 0 h 1429872"/>
                <a:gd name="connsiteX0" fmla="*/ 0 w 1633370"/>
                <a:gd name="connsiteY0" fmla="*/ 0 h 1429872"/>
                <a:gd name="connsiteX1" fmla="*/ 1633370 w 1633370"/>
                <a:gd name="connsiteY1" fmla="*/ 155986 h 1429872"/>
                <a:gd name="connsiteX2" fmla="*/ 1387737 w 1633370"/>
                <a:gd name="connsiteY2" fmla="*/ 1429872 h 1429872"/>
                <a:gd name="connsiteX3" fmla="*/ 186466 w 1633370"/>
                <a:gd name="connsiteY3" fmla="*/ 1392220 h 1429872"/>
                <a:gd name="connsiteX4" fmla="*/ 0 w 1633370"/>
                <a:gd name="connsiteY4" fmla="*/ 0 h 1429872"/>
                <a:gd name="connsiteX0" fmla="*/ 0 w 1648610"/>
                <a:gd name="connsiteY0" fmla="*/ 0 h 1429872"/>
                <a:gd name="connsiteX1" fmla="*/ 1648610 w 1648610"/>
                <a:gd name="connsiteY1" fmla="*/ 293146 h 1429872"/>
                <a:gd name="connsiteX2" fmla="*/ 1387737 w 1648610"/>
                <a:gd name="connsiteY2" fmla="*/ 1429872 h 1429872"/>
                <a:gd name="connsiteX3" fmla="*/ 186466 w 1648610"/>
                <a:gd name="connsiteY3" fmla="*/ 1392220 h 1429872"/>
                <a:gd name="connsiteX4" fmla="*/ 0 w 1648610"/>
                <a:gd name="connsiteY4" fmla="*/ 0 h 1429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8610" h="1429872">
                  <a:moveTo>
                    <a:pt x="0" y="0"/>
                  </a:moveTo>
                  <a:lnTo>
                    <a:pt x="1648610" y="293146"/>
                  </a:lnTo>
                  <a:lnTo>
                    <a:pt x="1387737" y="1429872"/>
                  </a:lnTo>
                  <a:lnTo>
                    <a:pt x="186466" y="1392220"/>
                  </a:lnTo>
                  <a:lnTo>
                    <a:pt x="0" y="0"/>
                  </a:lnTo>
                  <a:close/>
                </a:path>
              </a:pathLst>
            </a:custGeom>
            <a:solidFill>
              <a:schemeClr val="accent1">
                <a:lumMod val="50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4"/>
            <p:cNvSpPr/>
            <p:nvPr/>
          </p:nvSpPr>
          <p:spPr>
            <a:xfrm rot="21062862">
              <a:off x="458097" y="1099060"/>
              <a:ext cx="1590339" cy="1067697"/>
            </a:xfrm>
            <a:custGeom>
              <a:avLst/>
              <a:gdLst>
                <a:gd name="connsiteX0" fmla="*/ 0 w 1761565"/>
                <a:gd name="connsiteY0" fmla="*/ 0 h 1183341"/>
                <a:gd name="connsiteX1" fmla="*/ 1761565 w 1761565"/>
                <a:gd name="connsiteY1" fmla="*/ 0 h 1183341"/>
                <a:gd name="connsiteX2" fmla="*/ 1761565 w 1761565"/>
                <a:gd name="connsiteY2" fmla="*/ 1183341 h 1183341"/>
                <a:gd name="connsiteX3" fmla="*/ 0 w 1761565"/>
                <a:gd name="connsiteY3" fmla="*/ 1183341 h 1183341"/>
                <a:gd name="connsiteX4" fmla="*/ 0 w 1761565"/>
                <a:gd name="connsiteY4" fmla="*/ 0 h 1183341"/>
                <a:gd name="connsiteX0" fmla="*/ 201706 w 1761565"/>
                <a:gd name="connsiteY0" fmla="*/ 0 h 1479177"/>
                <a:gd name="connsiteX1" fmla="*/ 1761565 w 1761565"/>
                <a:gd name="connsiteY1" fmla="*/ 295836 h 1479177"/>
                <a:gd name="connsiteX2" fmla="*/ 1761565 w 1761565"/>
                <a:gd name="connsiteY2" fmla="*/ 1479177 h 1479177"/>
                <a:gd name="connsiteX3" fmla="*/ 0 w 1761565"/>
                <a:gd name="connsiteY3" fmla="*/ 1479177 h 1479177"/>
                <a:gd name="connsiteX4" fmla="*/ 201706 w 1761565"/>
                <a:gd name="connsiteY4" fmla="*/ 0 h 1479177"/>
                <a:gd name="connsiteX0" fmla="*/ 201706 w 1949824"/>
                <a:gd name="connsiteY0" fmla="*/ 0 h 1479177"/>
                <a:gd name="connsiteX1" fmla="*/ 1761565 w 1949824"/>
                <a:gd name="connsiteY1" fmla="*/ 295836 h 1479177"/>
                <a:gd name="connsiteX2" fmla="*/ 1949824 w 1949824"/>
                <a:gd name="connsiteY2" fmla="*/ 1129554 h 1479177"/>
                <a:gd name="connsiteX3" fmla="*/ 0 w 1949824"/>
                <a:gd name="connsiteY3" fmla="*/ 1479177 h 1479177"/>
                <a:gd name="connsiteX4" fmla="*/ 201706 w 1949824"/>
                <a:gd name="connsiteY4" fmla="*/ 0 h 1479177"/>
                <a:gd name="connsiteX0" fmla="*/ 64546 w 1949824"/>
                <a:gd name="connsiteY0" fmla="*/ 115644 h 1183341"/>
                <a:gd name="connsiteX1" fmla="*/ 1761565 w 1949824"/>
                <a:gd name="connsiteY1" fmla="*/ 0 h 1183341"/>
                <a:gd name="connsiteX2" fmla="*/ 1949824 w 1949824"/>
                <a:gd name="connsiteY2" fmla="*/ 833718 h 1183341"/>
                <a:gd name="connsiteX3" fmla="*/ 0 w 1949824"/>
                <a:gd name="connsiteY3" fmla="*/ 1183341 h 1183341"/>
                <a:gd name="connsiteX4" fmla="*/ 64546 w 1949824"/>
                <a:gd name="connsiteY4" fmla="*/ 115644 h 1183341"/>
                <a:gd name="connsiteX0" fmla="*/ 34066 w 1919344"/>
                <a:gd name="connsiteY0" fmla="*/ 115644 h 1000461"/>
                <a:gd name="connsiteX1" fmla="*/ 1731085 w 1919344"/>
                <a:gd name="connsiteY1" fmla="*/ 0 h 1000461"/>
                <a:gd name="connsiteX2" fmla="*/ 1919344 w 1919344"/>
                <a:gd name="connsiteY2" fmla="*/ 833718 h 1000461"/>
                <a:gd name="connsiteX3" fmla="*/ 0 w 1919344"/>
                <a:gd name="connsiteY3" fmla="*/ 1000461 h 1000461"/>
                <a:gd name="connsiteX4" fmla="*/ 34066 w 1919344"/>
                <a:gd name="connsiteY4" fmla="*/ 115644 h 1000461"/>
                <a:gd name="connsiteX0" fmla="*/ 34066 w 1827904"/>
                <a:gd name="connsiteY0" fmla="*/ 115644 h 1000461"/>
                <a:gd name="connsiteX1" fmla="*/ 1731085 w 1827904"/>
                <a:gd name="connsiteY1" fmla="*/ 0 h 1000461"/>
                <a:gd name="connsiteX2" fmla="*/ 1827904 w 1827904"/>
                <a:gd name="connsiteY2" fmla="*/ 955638 h 1000461"/>
                <a:gd name="connsiteX3" fmla="*/ 0 w 1827904"/>
                <a:gd name="connsiteY3" fmla="*/ 1000461 h 1000461"/>
                <a:gd name="connsiteX4" fmla="*/ 34066 w 1827904"/>
                <a:gd name="connsiteY4" fmla="*/ 115644 h 1000461"/>
                <a:gd name="connsiteX0" fmla="*/ 34066 w 1959685"/>
                <a:gd name="connsiteY0" fmla="*/ 115644 h 1000461"/>
                <a:gd name="connsiteX1" fmla="*/ 1959685 w 1959685"/>
                <a:gd name="connsiteY1" fmla="*/ 0 h 1000461"/>
                <a:gd name="connsiteX2" fmla="*/ 1827904 w 1959685"/>
                <a:gd name="connsiteY2" fmla="*/ 955638 h 1000461"/>
                <a:gd name="connsiteX3" fmla="*/ 0 w 1959685"/>
                <a:gd name="connsiteY3" fmla="*/ 1000461 h 1000461"/>
                <a:gd name="connsiteX4" fmla="*/ 34066 w 1959685"/>
                <a:gd name="connsiteY4" fmla="*/ 115644 h 1000461"/>
                <a:gd name="connsiteX0" fmla="*/ 0 w 1925619"/>
                <a:gd name="connsiteY0" fmla="*/ 115644 h 1183341"/>
                <a:gd name="connsiteX1" fmla="*/ 1925619 w 1925619"/>
                <a:gd name="connsiteY1" fmla="*/ 0 h 1183341"/>
                <a:gd name="connsiteX2" fmla="*/ 1793838 w 1925619"/>
                <a:gd name="connsiteY2" fmla="*/ 955638 h 1183341"/>
                <a:gd name="connsiteX3" fmla="*/ 285974 w 1925619"/>
                <a:gd name="connsiteY3" fmla="*/ 1183341 h 1183341"/>
                <a:gd name="connsiteX4" fmla="*/ 0 w 1925619"/>
                <a:gd name="connsiteY4" fmla="*/ 115644 h 1183341"/>
                <a:gd name="connsiteX0" fmla="*/ 0 w 1925619"/>
                <a:gd name="connsiteY0" fmla="*/ 115644 h 1183341"/>
                <a:gd name="connsiteX1" fmla="*/ 1925619 w 1925619"/>
                <a:gd name="connsiteY1" fmla="*/ 0 h 1183341"/>
                <a:gd name="connsiteX2" fmla="*/ 1397598 w 1925619"/>
                <a:gd name="connsiteY2" fmla="*/ 1153758 h 1183341"/>
                <a:gd name="connsiteX3" fmla="*/ 285974 w 1925619"/>
                <a:gd name="connsiteY3" fmla="*/ 1183341 h 1183341"/>
                <a:gd name="connsiteX4" fmla="*/ 0 w 1925619"/>
                <a:gd name="connsiteY4" fmla="*/ 115644 h 1183341"/>
                <a:gd name="connsiteX0" fmla="*/ 0 w 1590339"/>
                <a:gd name="connsiteY0" fmla="*/ 0 h 1067697"/>
                <a:gd name="connsiteX1" fmla="*/ 1590339 w 1590339"/>
                <a:gd name="connsiteY1" fmla="*/ 82476 h 1067697"/>
                <a:gd name="connsiteX2" fmla="*/ 1397598 w 1590339"/>
                <a:gd name="connsiteY2" fmla="*/ 1038114 h 1067697"/>
                <a:gd name="connsiteX3" fmla="*/ 285974 w 1590339"/>
                <a:gd name="connsiteY3" fmla="*/ 1067697 h 1067697"/>
                <a:gd name="connsiteX4" fmla="*/ 0 w 1590339"/>
                <a:gd name="connsiteY4" fmla="*/ 0 h 1067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0339" h="1067697">
                  <a:moveTo>
                    <a:pt x="0" y="0"/>
                  </a:moveTo>
                  <a:lnTo>
                    <a:pt x="1590339" y="82476"/>
                  </a:lnTo>
                  <a:lnTo>
                    <a:pt x="1397598" y="1038114"/>
                  </a:lnTo>
                  <a:lnTo>
                    <a:pt x="285974" y="1067697"/>
                  </a:lnTo>
                  <a:lnTo>
                    <a:pt x="0" y="0"/>
                  </a:lnTo>
                  <a:close/>
                </a:path>
              </a:pathLst>
            </a:custGeom>
            <a:solidFill>
              <a:schemeClr val="bg1">
                <a:lumMod val="8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910305" y="1340011"/>
              <a:ext cx="1048277" cy="812598"/>
            </a:xfrm>
            <a:prstGeom prst="rect">
              <a:avLst/>
            </a:prstGeom>
            <a:noFill/>
          </p:spPr>
          <p:txBody>
            <a:bodyPr wrap="square" rtlCol="0">
              <a:spAutoFit/>
            </a:bodyPr>
            <a:lstStyle/>
            <a:p>
              <a:r>
                <a:rPr lang="en-US" altLang="zh-CN" sz="3200" b="1" dirty="0" smtClean="0">
                  <a:solidFill>
                    <a:schemeClr val="accent1">
                      <a:lumMod val="50000"/>
                    </a:schemeClr>
                  </a:solidFill>
                  <a:latin typeface="微软雅黑" panose="020B0503020204020204" pitchFamily="34" charset="-122"/>
                  <a:ea typeface="微软雅黑" panose="020B0503020204020204" pitchFamily="34" charset="-122"/>
                </a:rPr>
                <a:t>02</a:t>
              </a:r>
              <a:endParaRPr lang="zh-CN" altLang="en-US" sz="3200" b="1" dirty="0">
                <a:solidFill>
                  <a:schemeClr val="accent1">
                    <a:lumMod val="50000"/>
                  </a:schemeClr>
                </a:solidFill>
                <a:latin typeface="微软雅黑" panose="020B0503020204020204" pitchFamily="34" charset="-122"/>
                <a:ea typeface="微软雅黑" panose="020B0503020204020204" pitchFamily="34" charset="-122"/>
              </a:endParaRPr>
            </a:p>
          </p:txBody>
        </p:sp>
      </p:grpSp>
      <p:sp>
        <p:nvSpPr>
          <p:cNvPr id="10" name="文本框 9"/>
          <p:cNvSpPr txBox="1"/>
          <p:nvPr/>
        </p:nvSpPr>
        <p:spPr>
          <a:xfrm>
            <a:off x="10515600" y="249523"/>
            <a:ext cx="1676400" cy="307777"/>
          </a:xfrm>
          <a:prstGeom prst="rect">
            <a:avLst/>
          </a:prstGeom>
          <a:noFill/>
        </p:spPr>
        <p:txBody>
          <a:bodyPr wrap="square" rtlCol="0">
            <a:spAutoFit/>
          </a:bodyPr>
          <a:lstStyle/>
          <a:p>
            <a:r>
              <a:rPr lang="zh-CN" altLang="en-US" sz="1400" dirty="0" smtClean="0">
                <a:latin typeface="微软雅黑" panose="020B0503020204020204" pitchFamily="34" charset="-122"/>
                <a:ea typeface="微软雅黑" panose="020B0503020204020204" pitchFamily="34" charset="-122"/>
              </a:rPr>
              <a:t>放置医院</a:t>
            </a:r>
            <a:r>
              <a:rPr lang="en-US" altLang="zh-CN" sz="1400" dirty="0" smtClean="0">
                <a:latin typeface="微软雅黑" panose="020B0503020204020204" pitchFamily="34" charset="-122"/>
                <a:ea typeface="微软雅黑" panose="020B0503020204020204" pitchFamily="34" charset="-122"/>
              </a:rPr>
              <a:t>LOGO</a:t>
            </a:r>
            <a:endParaRPr lang="zh-CN" altLang="en-US" sz="1400" dirty="0">
              <a:latin typeface="微软雅黑" panose="020B0503020204020204" pitchFamily="34" charset="-122"/>
              <a:ea typeface="微软雅黑" panose="020B0503020204020204" pitchFamily="34" charset="-122"/>
            </a:endParaRPr>
          </a:p>
        </p:txBody>
      </p:sp>
      <p:sp>
        <p:nvSpPr>
          <p:cNvPr id="17" name="矩形 16"/>
          <p:cNvSpPr/>
          <p:nvPr/>
        </p:nvSpPr>
        <p:spPr>
          <a:xfrm>
            <a:off x="1820283" y="547121"/>
            <a:ext cx="1467068" cy="553998"/>
          </a:xfrm>
          <a:prstGeom prst="rect">
            <a:avLst/>
          </a:prstGeom>
        </p:spPr>
        <p:txBody>
          <a:bodyPr wrap="none">
            <a:spAutoFit/>
          </a:bodyPr>
          <a:lstStyle/>
          <a:p>
            <a:pPr>
              <a:lnSpc>
                <a:spcPct val="150000"/>
              </a:lnSpc>
            </a:pPr>
            <a:r>
              <a:rPr lang="zh-CN" altLang="en-US" sz="2000" b="1" dirty="0" smtClean="0">
                <a:latin typeface="微软雅黑" panose="020B0503020204020204" pitchFamily="34" charset="-122"/>
                <a:ea typeface="微软雅黑" panose="020B0503020204020204" pitchFamily="34" charset="-122"/>
              </a:rPr>
              <a:t>人、财、物</a:t>
            </a:r>
            <a:endParaRPr lang="zh-CN" altLang="en-US" sz="20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56204402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图表 3"/>
          <p:cNvGraphicFramePr/>
          <p:nvPr>
            <p:extLst>
              <p:ext uri="{D42A27DB-BD31-4B8C-83A1-F6EECF244321}">
                <p14:modId xmlns:p14="http://schemas.microsoft.com/office/powerpoint/2010/main" val="2308220865"/>
              </p:ext>
            </p:extLst>
          </p:nvPr>
        </p:nvGraphicFramePr>
        <p:xfrm>
          <a:off x="2321136" y="2166073"/>
          <a:ext cx="7871734" cy="4190277"/>
        </p:xfrm>
        <a:graphic>
          <a:graphicData uri="http://schemas.openxmlformats.org/drawingml/2006/chart">
            <c:chart xmlns:c="http://schemas.openxmlformats.org/drawingml/2006/chart" xmlns:r="http://schemas.openxmlformats.org/officeDocument/2006/relationships" r:id="rId2"/>
          </a:graphicData>
        </a:graphic>
      </p:graphicFrame>
      <p:sp>
        <p:nvSpPr>
          <p:cNvPr id="10" name="矩形 9"/>
          <p:cNvSpPr/>
          <p:nvPr/>
        </p:nvSpPr>
        <p:spPr>
          <a:xfrm>
            <a:off x="10033536" y="616370"/>
            <a:ext cx="1459054" cy="458908"/>
          </a:xfrm>
          <a:prstGeom prst="rect">
            <a:avLst/>
          </a:prstGeom>
        </p:spPr>
        <p:txBody>
          <a:bodyPr wrap="none">
            <a:spAutoFit/>
          </a:bodyPr>
          <a:lstStyle/>
          <a:p>
            <a:pPr>
              <a:lnSpc>
                <a:spcPct val="150000"/>
              </a:lnSpc>
            </a:pPr>
            <a:r>
              <a:rPr lang="en-US" altLang="zh-CN" b="1" dirty="0" smtClean="0">
                <a:latin typeface="微软雅黑" panose="020B0503020204020204" pitchFamily="34" charset="-122"/>
                <a:ea typeface="微软雅黑" panose="020B0503020204020204" pitchFamily="34" charset="-122"/>
              </a:rPr>
              <a:t>2.2</a:t>
            </a:r>
            <a:r>
              <a:rPr lang="zh-CN" altLang="en-US" b="1" dirty="0" smtClean="0">
                <a:latin typeface="微软雅黑" panose="020B0503020204020204" pitchFamily="34" charset="-122"/>
                <a:ea typeface="微软雅黑" panose="020B0503020204020204" pitchFamily="34" charset="-122"/>
              </a:rPr>
              <a:t>财务管理</a:t>
            </a:r>
            <a:endParaRPr lang="zh-CN" altLang="en-US" sz="1600" b="1" dirty="0">
              <a:latin typeface="微软雅黑" panose="020B0503020204020204" pitchFamily="34" charset="-122"/>
              <a:ea typeface="微软雅黑" panose="020B0503020204020204" pitchFamily="34" charset="-122"/>
            </a:endParaRPr>
          </a:p>
        </p:txBody>
      </p:sp>
      <p:grpSp>
        <p:nvGrpSpPr>
          <p:cNvPr id="12" name="组合 11"/>
          <p:cNvGrpSpPr/>
          <p:nvPr/>
        </p:nvGrpSpPr>
        <p:grpSpPr>
          <a:xfrm>
            <a:off x="536649" y="249523"/>
            <a:ext cx="1232203" cy="1028988"/>
            <a:chOff x="458097" y="883701"/>
            <a:chExt cx="1712258" cy="1429872"/>
          </a:xfrm>
        </p:grpSpPr>
        <p:sp>
          <p:nvSpPr>
            <p:cNvPr id="13" name="矩形 3"/>
            <p:cNvSpPr/>
            <p:nvPr/>
          </p:nvSpPr>
          <p:spPr>
            <a:xfrm>
              <a:off x="521745" y="883701"/>
              <a:ext cx="1648610" cy="1429872"/>
            </a:xfrm>
            <a:custGeom>
              <a:avLst/>
              <a:gdLst>
                <a:gd name="connsiteX0" fmla="*/ 0 w 1358153"/>
                <a:gd name="connsiteY0" fmla="*/ 0 h 833718"/>
                <a:gd name="connsiteX1" fmla="*/ 1358153 w 1358153"/>
                <a:gd name="connsiteY1" fmla="*/ 0 h 833718"/>
                <a:gd name="connsiteX2" fmla="*/ 1358153 w 1358153"/>
                <a:gd name="connsiteY2" fmla="*/ 833718 h 833718"/>
                <a:gd name="connsiteX3" fmla="*/ 0 w 1358153"/>
                <a:gd name="connsiteY3" fmla="*/ 833718 h 833718"/>
                <a:gd name="connsiteX4" fmla="*/ 0 w 1358153"/>
                <a:gd name="connsiteY4" fmla="*/ 0 h 833718"/>
                <a:gd name="connsiteX0" fmla="*/ 0 w 1371600"/>
                <a:gd name="connsiteY0" fmla="*/ 161365 h 995083"/>
                <a:gd name="connsiteX1" fmla="*/ 1371600 w 1371600"/>
                <a:gd name="connsiteY1" fmla="*/ 0 h 995083"/>
                <a:gd name="connsiteX2" fmla="*/ 1358153 w 1371600"/>
                <a:gd name="connsiteY2" fmla="*/ 995083 h 995083"/>
                <a:gd name="connsiteX3" fmla="*/ 0 w 1371600"/>
                <a:gd name="connsiteY3" fmla="*/ 995083 h 995083"/>
                <a:gd name="connsiteX4" fmla="*/ 0 w 1371600"/>
                <a:gd name="connsiteY4" fmla="*/ 161365 h 995083"/>
                <a:gd name="connsiteX0" fmla="*/ 0 w 1371600"/>
                <a:gd name="connsiteY0" fmla="*/ 161365 h 995083"/>
                <a:gd name="connsiteX1" fmla="*/ 1371600 w 1371600"/>
                <a:gd name="connsiteY1" fmla="*/ 0 h 995083"/>
                <a:gd name="connsiteX2" fmla="*/ 1358153 w 1371600"/>
                <a:gd name="connsiteY2" fmla="*/ 995083 h 995083"/>
                <a:gd name="connsiteX3" fmla="*/ 107576 w 1371600"/>
                <a:gd name="connsiteY3" fmla="*/ 900954 h 995083"/>
                <a:gd name="connsiteX4" fmla="*/ 0 w 1371600"/>
                <a:gd name="connsiteY4" fmla="*/ 161365 h 995083"/>
                <a:gd name="connsiteX0" fmla="*/ 0 w 1465730"/>
                <a:gd name="connsiteY0" fmla="*/ 26894 h 995083"/>
                <a:gd name="connsiteX1" fmla="*/ 1465730 w 1465730"/>
                <a:gd name="connsiteY1" fmla="*/ 0 h 995083"/>
                <a:gd name="connsiteX2" fmla="*/ 1452283 w 1465730"/>
                <a:gd name="connsiteY2" fmla="*/ 995083 h 995083"/>
                <a:gd name="connsiteX3" fmla="*/ 201706 w 1465730"/>
                <a:gd name="connsiteY3" fmla="*/ 900954 h 995083"/>
                <a:gd name="connsiteX4" fmla="*/ 0 w 1465730"/>
                <a:gd name="connsiteY4" fmla="*/ 26894 h 995083"/>
                <a:gd name="connsiteX0" fmla="*/ 0 w 1479177"/>
                <a:gd name="connsiteY0" fmla="*/ 26894 h 1304366"/>
                <a:gd name="connsiteX1" fmla="*/ 1465730 w 1479177"/>
                <a:gd name="connsiteY1" fmla="*/ 0 h 1304366"/>
                <a:gd name="connsiteX2" fmla="*/ 1479177 w 1479177"/>
                <a:gd name="connsiteY2" fmla="*/ 1304366 h 1304366"/>
                <a:gd name="connsiteX3" fmla="*/ 201706 w 1479177"/>
                <a:gd name="connsiteY3" fmla="*/ 900954 h 1304366"/>
                <a:gd name="connsiteX4" fmla="*/ 0 w 1479177"/>
                <a:gd name="connsiteY4" fmla="*/ 26894 h 1304366"/>
                <a:gd name="connsiteX0" fmla="*/ 118334 w 1597511"/>
                <a:gd name="connsiteY0" fmla="*/ 26894 h 1304366"/>
                <a:gd name="connsiteX1" fmla="*/ 1584064 w 1597511"/>
                <a:gd name="connsiteY1" fmla="*/ 0 h 1304366"/>
                <a:gd name="connsiteX2" fmla="*/ 1597511 w 1597511"/>
                <a:gd name="connsiteY2" fmla="*/ 1304366 h 1304366"/>
                <a:gd name="connsiteX3" fmla="*/ 0 w 1597511"/>
                <a:gd name="connsiteY3" fmla="*/ 1038114 h 1304366"/>
                <a:gd name="connsiteX4" fmla="*/ 118334 w 1597511"/>
                <a:gd name="connsiteY4" fmla="*/ 26894 h 1304366"/>
                <a:gd name="connsiteX0" fmla="*/ 118334 w 1673711"/>
                <a:gd name="connsiteY0" fmla="*/ 26894 h 1151966"/>
                <a:gd name="connsiteX1" fmla="*/ 1584064 w 1673711"/>
                <a:gd name="connsiteY1" fmla="*/ 0 h 1151966"/>
                <a:gd name="connsiteX2" fmla="*/ 1673711 w 1673711"/>
                <a:gd name="connsiteY2" fmla="*/ 1151966 h 1151966"/>
                <a:gd name="connsiteX3" fmla="*/ 0 w 1673711"/>
                <a:gd name="connsiteY3" fmla="*/ 1038114 h 1151966"/>
                <a:gd name="connsiteX4" fmla="*/ 118334 w 1673711"/>
                <a:gd name="connsiteY4" fmla="*/ 26894 h 1151966"/>
                <a:gd name="connsiteX0" fmla="*/ 0 w 1723017"/>
                <a:gd name="connsiteY0" fmla="*/ 0 h 1307952"/>
                <a:gd name="connsiteX1" fmla="*/ 1633370 w 1723017"/>
                <a:gd name="connsiteY1" fmla="*/ 155986 h 1307952"/>
                <a:gd name="connsiteX2" fmla="*/ 1723017 w 1723017"/>
                <a:gd name="connsiteY2" fmla="*/ 1307952 h 1307952"/>
                <a:gd name="connsiteX3" fmla="*/ 49306 w 1723017"/>
                <a:gd name="connsiteY3" fmla="*/ 1194100 h 1307952"/>
                <a:gd name="connsiteX4" fmla="*/ 0 w 1723017"/>
                <a:gd name="connsiteY4" fmla="*/ 0 h 1307952"/>
                <a:gd name="connsiteX0" fmla="*/ 0 w 1633370"/>
                <a:gd name="connsiteY0" fmla="*/ 0 h 1429872"/>
                <a:gd name="connsiteX1" fmla="*/ 1633370 w 1633370"/>
                <a:gd name="connsiteY1" fmla="*/ 155986 h 1429872"/>
                <a:gd name="connsiteX2" fmla="*/ 1387737 w 1633370"/>
                <a:gd name="connsiteY2" fmla="*/ 1429872 h 1429872"/>
                <a:gd name="connsiteX3" fmla="*/ 49306 w 1633370"/>
                <a:gd name="connsiteY3" fmla="*/ 1194100 h 1429872"/>
                <a:gd name="connsiteX4" fmla="*/ 0 w 1633370"/>
                <a:gd name="connsiteY4" fmla="*/ 0 h 1429872"/>
                <a:gd name="connsiteX0" fmla="*/ 0 w 1633370"/>
                <a:gd name="connsiteY0" fmla="*/ 0 h 1429872"/>
                <a:gd name="connsiteX1" fmla="*/ 1633370 w 1633370"/>
                <a:gd name="connsiteY1" fmla="*/ 155986 h 1429872"/>
                <a:gd name="connsiteX2" fmla="*/ 1387737 w 1633370"/>
                <a:gd name="connsiteY2" fmla="*/ 1429872 h 1429872"/>
                <a:gd name="connsiteX3" fmla="*/ 186466 w 1633370"/>
                <a:gd name="connsiteY3" fmla="*/ 1392220 h 1429872"/>
                <a:gd name="connsiteX4" fmla="*/ 0 w 1633370"/>
                <a:gd name="connsiteY4" fmla="*/ 0 h 1429872"/>
                <a:gd name="connsiteX0" fmla="*/ 0 w 1648610"/>
                <a:gd name="connsiteY0" fmla="*/ 0 h 1429872"/>
                <a:gd name="connsiteX1" fmla="*/ 1648610 w 1648610"/>
                <a:gd name="connsiteY1" fmla="*/ 293146 h 1429872"/>
                <a:gd name="connsiteX2" fmla="*/ 1387737 w 1648610"/>
                <a:gd name="connsiteY2" fmla="*/ 1429872 h 1429872"/>
                <a:gd name="connsiteX3" fmla="*/ 186466 w 1648610"/>
                <a:gd name="connsiteY3" fmla="*/ 1392220 h 1429872"/>
                <a:gd name="connsiteX4" fmla="*/ 0 w 1648610"/>
                <a:gd name="connsiteY4" fmla="*/ 0 h 1429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8610" h="1429872">
                  <a:moveTo>
                    <a:pt x="0" y="0"/>
                  </a:moveTo>
                  <a:lnTo>
                    <a:pt x="1648610" y="293146"/>
                  </a:lnTo>
                  <a:lnTo>
                    <a:pt x="1387737" y="1429872"/>
                  </a:lnTo>
                  <a:lnTo>
                    <a:pt x="186466" y="1392220"/>
                  </a:lnTo>
                  <a:lnTo>
                    <a:pt x="0" y="0"/>
                  </a:lnTo>
                  <a:close/>
                </a:path>
              </a:pathLst>
            </a:custGeom>
            <a:solidFill>
              <a:schemeClr val="accent1">
                <a:lumMod val="50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4"/>
            <p:cNvSpPr/>
            <p:nvPr/>
          </p:nvSpPr>
          <p:spPr>
            <a:xfrm rot="21062862">
              <a:off x="458097" y="1099060"/>
              <a:ext cx="1590339" cy="1067697"/>
            </a:xfrm>
            <a:custGeom>
              <a:avLst/>
              <a:gdLst>
                <a:gd name="connsiteX0" fmla="*/ 0 w 1761565"/>
                <a:gd name="connsiteY0" fmla="*/ 0 h 1183341"/>
                <a:gd name="connsiteX1" fmla="*/ 1761565 w 1761565"/>
                <a:gd name="connsiteY1" fmla="*/ 0 h 1183341"/>
                <a:gd name="connsiteX2" fmla="*/ 1761565 w 1761565"/>
                <a:gd name="connsiteY2" fmla="*/ 1183341 h 1183341"/>
                <a:gd name="connsiteX3" fmla="*/ 0 w 1761565"/>
                <a:gd name="connsiteY3" fmla="*/ 1183341 h 1183341"/>
                <a:gd name="connsiteX4" fmla="*/ 0 w 1761565"/>
                <a:gd name="connsiteY4" fmla="*/ 0 h 1183341"/>
                <a:gd name="connsiteX0" fmla="*/ 201706 w 1761565"/>
                <a:gd name="connsiteY0" fmla="*/ 0 h 1479177"/>
                <a:gd name="connsiteX1" fmla="*/ 1761565 w 1761565"/>
                <a:gd name="connsiteY1" fmla="*/ 295836 h 1479177"/>
                <a:gd name="connsiteX2" fmla="*/ 1761565 w 1761565"/>
                <a:gd name="connsiteY2" fmla="*/ 1479177 h 1479177"/>
                <a:gd name="connsiteX3" fmla="*/ 0 w 1761565"/>
                <a:gd name="connsiteY3" fmla="*/ 1479177 h 1479177"/>
                <a:gd name="connsiteX4" fmla="*/ 201706 w 1761565"/>
                <a:gd name="connsiteY4" fmla="*/ 0 h 1479177"/>
                <a:gd name="connsiteX0" fmla="*/ 201706 w 1949824"/>
                <a:gd name="connsiteY0" fmla="*/ 0 h 1479177"/>
                <a:gd name="connsiteX1" fmla="*/ 1761565 w 1949824"/>
                <a:gd name="connsiteY1" fmla="*/ 295836 h 1479177"/>
                <a:gd name="connsiteX2" fmla="*/ 1949824 w 1949824"/>
                <a:gd name="connsiteY2" fmla="*/ 1129554 h 1479177"/>
                <a:gd name="connsiteX3" fmla="*/ 0 w 1949824"/>
                <a:gd name="connsiteY3" fmla="*/ 1479177 h 1479177"/>
                <a:gd name="connsiteX4" fmla="*/ 201706 w 1949824"/>
                <a:gd name="connsiteY4" fmla="*/ 0 h 1479177"/>
                <a:gd name="connsiteX0" fmla="*/ 64546 w 1949824"/>
                <a:gd name="connsiteY0" fmla="*/ 115644 h 1183341"/>
                <a:gd name="connsiteX1" fmla="*/ 1761565 w 1949824"/>
                <a:gd name="connsiteY1" fmla="*/ 0 h 1183341"/>
                <a:gd name="connsiteX2" fmla="*/ 1949824 w 1949824"/>
                <a:gd name="connsiteY2" fmla="*/ 833718 h 1183341"/>
                <a:gd name="connsiteX3" fmla="*/ 0 w 1949824"/>
                <a:gd name="connsiteY3" fmla="*/ 1183341 h 1183341"/>
                <a:gd name="connsiteX4" fmla="*/ 64546 w 1949824"/>
                <a:gd name="connsiteY4" fmla="*/ 115644 h 1183341"/>
                <a:gd name="connsiteX0" fmla="*/ 34066 w 1919344"/>
                <a:gd name="connsiteY0" fmla="*/ 115644 h 1000461"/>
                <a:gd name="connsiteX1" fmla="*/ 1731085 w 1919344"/>
                <a:gd name="connsiteY1" fmla="*/ 0 h 1000461"/>
                <a:gd name="connsiteX2" fmla="*/ 1919344 w 1919344"/>
                <a:gd name="connsiteY2" fmla="*/ 833718 h 1000461"/>
                <a:gd name="connsiteX3" fmla="*/ 0 w 1919344"/>
                <a:gd name="connsiteY3" fmla="*/ 1000461 h 1000461"/>
                <a:gd name="connsiteX4" fmla="*/ 34066 w 1919344"/>
                <a:gd name="connsiteY4" fmla="*/ 115644 h 1000461"/>
                <a:gd name="connsiteX0" fmla="*/ 34066 w 1827904"/>
                <a:gd name="connsiteY0" fmla="*/ 115644 h 1000461"/>
                <a:gd name="connsiteX1" fmla="*/ 1731085 w 1827904"/>
                <a:gd name="connsiteY1" fmla="*/ 0 h 1000461"/>
                <a:gd name="connsiteX2" fmla="*/ 1827904 w 1827904"/>
                <a:gd name="connsiteY2" fmla="*/ 955638 h 1000461"/>
                <a:gd name="connsiteX3" fmla="*/ 0 w 1827904"/>
                <a:gd name="connsiteY3" fmla="*/ 1000461 h 1000461"/>
                <a:gd name="connsiteX4" fmla="*/ 34066 w 1827904"/>
                <a:gd name="connsiteY4" fmla="*/ 115644 h 1000461"/>
                <a:gd name="connsiteX0" fmla="*/ 34066 w 1959685"/>
                <a:gd name="connsiteY0" fmla="*/ 115644 h 1000461"/>
                <a:gd name="connsiteX1" fmla="*/ 1959685 w 1959685"/>
                <a:gd name="connsiteY1" fmla="*/ 0 h 1000461"/>
                <a:gd name="connsiteX2" fmla="*/ 1827904 w 1959685"/>
                <a:gd name="connsiteY2" fmla="*/ 955638 h 1000461"/>
                <a:gd name="connsiteX3" fmla="*/ 0 w 1959685"/>
                <a:gd name="connsiteY3" fmla="*/ 1000461 h 1000461"/>
                <a:gd name="connsiteX4" fmla="*/ 34066 w 1959685"/>
                <a:gd name="connsiteY4" fmla="*/ 115644 h 1000461"/>
                <a:gd name="connsiteX0" fmla="*/ 0 w 1925619"/>
                <a:gd name="connsiteY0" fmla="*/ 115644 h 1183341"/>
                <a:gd name="connsiteX1" fmla="*/ 1925619 w 1925619"/>
                <a:gd name="connsiteY1" fmla="*/ 0 h 1183341"/>
                <a:gd name="connsiteX2" fmla="*/ 1793838 w 1925619"/>
                <a:gd name="connsiteY2" fmla="*/ 955638 h 1183341"/>
                <a:gd name="connsiteX3" fmla="*/ 285974 w 1925619"/>
                <a:gd name="connsiteY3" fmla="*/ 1183341 h 1183341"/>
                <a:gd name="connsiteX4" fmla="*/ 0 w 1925619"/>
                <a:gd name="connsiteY4" fmla="*/ 115644 h 1183341"/>
                <a:gd name="connsiteX0" fmla="*/ 0 w 1925619"/>
                <a:gd name="connsiteY0" fmla="*/ 115644 h 1183341"/>
                <a:gd name="connsiteX1" fmla="*/ 1925619 w 1925619"/>
                <a:gd name="connsiteY1" fmla="*/ 0 h 1183341"/>
                <a:gd name="connsiteX2" fmla="*/ 1397598 w 1925619"/>
                <a:gd name="connsiteY2" fmla="*/ 1153758 h 1183341"/>
                <a:gd name="connsiteX3" fmla="*/ 285974 w 1925619"/>
                <a:gd name="connsiteY3" fmla="*/ 1183341 h 1183341"/>
                <a:gd name="connsiteX4" fmla="*/ 0 w 1925619"/>
                <a:gd name="connsiteY4" fmla="*/ 115644 h 1183341"/>
                <a:gd name="connsiteX0" fmla="*/ 0 w 1590339"/>
                <a:gd name="connsiteY0" fmla="*/ 0 h 1067697"/>
                <a:gd name="connsiteX1" fmla="*/ 1590339 w 1590339"/>
                <a:gd name="connsiteY1" fmla="*/ 82476 h 1067697"/>
                <a:gd name="connsiteX2" fmla="*/ 1397598 w 1590339"/>
                <a:gd name="connsiteY2" fmla="*/ 1038114 h 1067697"/>
                <a:gd name="connsiteX3" fmla="*/ 285974 w 1590339"/>
                <a:gd name="connsiteY3" fmla="*/ 1067697 h 1067697"/>
                <a:gd name="connsiteX4" fmla="*/ 0 w 1590339"/>
                <a:gd name="connsiteY4" fmla="*/ 0 h 1067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0339" h="1067697">
                  <a:moveTo>
                    <a:pt x="0" y="0"/>
                  </a:moveTo>
                  <a:lnTo>
                    <a:pt x="1590339" y="82476"/>
                  </a:lnTo>
                  <a:lnTo>
                    <a:pt x="1397598" y="1038114"/>
                  </a:lnTo>
                  <a:lnTo>
                    <a:pt x="285974" y="1067697"/>
                  </a:lnTo>
                  <a:lnTo>
                    <a:pt x="0" y="0"/>
                  </a:lnTo>
                  <a:close/>
                </a:path>
              </a:pathLst>
            </a:custGeom>
            <a:solidFill>
              <a:schemeClr val="bg1">
                <a:lumMod val="8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910305" y="1340011"/>
              <a:ext cx="1048277" cy="812598"/>
            </a:xfrm>
            <a:prstGeom prst="rect">
              <a:avLst/>
            </a:prstGeom>
            <a:noFill/>
          </p:spPr>
          <p:txBody>
            <a:bodyPr wrap="square" rtlCol="0">
              <a:spAutoFit/>
            </a:bodyPr>
            <a:lstStyle/>
            <a:p>
              <a:r>
                <a:rPr lang="en-US" altLang="zh-CN" sz="3200" b="1" dirty="0" smtClean="0">
                  <a:solidFill>
                    <a:schemeClr val="accent1">
                      <a:lumMod val="50000"/>
                    </a:schemeClr>
                  </a:solidFill>
                  <a:latin typeface="微软雅黑" panose="020B0503020204020204" pitchFamily="34" charset="-122"/>
                  <a:ea typeface="微软雅黑" panose="020B0503020204020204" pitchFamily="34" charset="-122"/>
                </a:rPr>
                <a:t>02</a:t>
              </a:r>
              <a:endParaRPr lang="zh-CN" altLang="en-US" sz="3200" b="1" dirty="0">
                <a:solidFill>
                  <a:schemeClr val="accent1">
                    <a:lumMod val="50000"/>
                  </a:schemeClr>
                </a:solidFill>
                <a:latin typeface="微软雅黑" panose="020B0503020204020204" pitchFamily="34" charset="-122"/>
                <a:ea typeface="微软雅黑" panose="020B0503020204020204" pitchFamily="34" charset="-122"/>
              </a:endParaRPr>
            </a:p>
          </p:txBody>
        </p:sp>
      </p:grpSp>
      <p:sp>
        <p:nvSpPr>
          <p:cNvPr id="16" name="矩形 15"/>
          <p:cNvSpPr/>
          <p:nvPr/>
        </p:nvSpPr>
        <p:spPr>
          <a:xfrm>
            <a:off x="2230652" y="1514413"/>
            <a:ext cx="1005403" cy="418191"/>
          </a:xfrm>
          <a:prstGeom prst="rect">
            <a:avLst/>
          </a:prstGeom>
        </p:spPr>
        <p:txBody>
          <a:bodyPr wrap="none">
            <a:spAutoFit/>
          </a:bodyPr>
          <a:lstStyle/>
          <a:p>
            <a:pPr>
              <a:lnSpc>
                <a:spcPct val="150000"/>
              </a:lnSpc>
            </a:pPr>
            <a:r>
              <a:rPr lang="zh-CN" altLang="en-US" sz="1600" b="1" dirty="0">
                <a:latin typeface="微软雅黑" panose="020B0503020204020204" pitchFamily="34" charset="-122"/>
                <a:ea typeface="微软雅黑" panose="020B0503020204020204" pitchFamily="34" charset="-122"/>
              </a:rPr>
              <a:t>手术</a:t>
            </a:r>
            <a:r>
              <a:rPr lang="zh-CN" altLang="en-US" sz="1600" b="1" dirty="0" smtClean="0">
                <a:latin typeface="微软雅黑" panose="020B0503020204020204" pitchFamily="34" charset="-122"/>
                <a:ea typeface="微软雅黑" panose="020B0503020204020204" pitchFamily="34" charset="-122"/>
              </a:rPr>
              <a:t>统计</a:t>
            </a:r>
            <a:endParaRPr lang="en-US" altLang="zh-CN" sz="1600" b="1" dirty="0" smtClean="0">
              <a:latin typeface="微软雅黑" panose="020B0503020204020204" pitchFamily="34" charset="-122"/>
              <a:ea typeface="微软雅黑" panose="020B0503020204020204" pitchFamily="34" charset="-122"/>
            </a:endParaRPr>
          </a:p>
        </p:txBody>
      </p:sp>
      <p:sp>
        <p:nvSpPr>
          <p:cNvPr id="17" name="文本框 16"/>
          <p:cNvSpPr txBox="1"/>
          <p:nvPr/>
        </p:nvSpPr>
        <p:spPr>
          <a:xfrm>
            <a:off x="10515600" y="249523"/>
            <a:ext cx="1676400" cy="307777"/>
          </a:xfrm>
          <a:prstGeom prst="rect">
            <a:avLst/>
          </a:prstGeom>
          <a:noFill/>
        </p:spPr>
        <p:txBody>
          <a:bodyPr wrap="square" rtlCol="0">
            <a:spAutoFit/>
          </a:bodyPr>
          <a:lstStyle/>
          <a:p>
            <a:r>
              <a:rPr lang="zh-CN" altLang="en-US" sz="1400" dirty="0" smtClean="0">
                <a:latin typeface="微软雅黑" panose="020B0503020204020204" pitchFamily="34" charset="-122"/>
                <a:ea typeface="微软雅黑" panose="020B0503020204020204" pitchFamily="34" charset="-122"/>
              </a:rPr>
              <a:t>放置医院</a:t>
            </a:r>
            <a:r>
              <a:rPr lang="en-US" altLang="zh-CN" sz="1400" dirty="0" smtClean="0">
                <a:latin typeface="微软雅黑" panose="020B0503020204020204" pitchFamily="34" charset="-122"/>
                <a:ea typeface="微软雅黑" panose="020B0503020204020204" pitchFamily="34" charset="-122"/>
              </a:rPr>
              <a:t>LOGO</a:t>
            </a:r>
            <a:endParaRPr lang="zh-CN" altLang="en-US" sz="1400" dirty="0">
              <a:latin typeface="微软雅黑" panose="020B0503020204020204" pitchFamily="34" charset="-122"/>
              <a:ea typeface="微软雅黑" panose="020B0503020204020204" pitchFamily="34" charset="-122"/>
            </a:endParaRPr>
          </a:p>
        </p:txBody>
      </p:sp>
      <p:sp>
        <p:nvSpPr>
          <p:cNvPr id="18" name="矩形 17"/>
          <p:cNvSpPr/>
          <p:nvPr/>
        </p:nvSpPr>
        <p:spPr>
          <a:xfrm>
            <a:off x="1820283" y="547121"/>
            <a:ext cx="1467068" cy="553998"/>
          </a:xfrm>
          <a:prstGeom prst="rect">
            <a:avLst/>
          </a:prstGeom>
        </p:spPr>
        <p:txBody>
          <a:bodyPr wrap="none">
            <a:spAutoFit/>
          </a:bodyPr>
          <a:lstStyle/>
          <a:p>
            <a:pPr>
              <a:lnSpc>
                <a:spcPct val="150000"/>
              </a:lnSpc>
            </a:pPr>
            <a:r>
              <a:rPr lang="zh-CN" altLang="en-US" sz="2000" b="1" dirty="0" smtClean="0">
                <a:latin typeface="微软雅黑" panose="020B0503020204020204" pitchFamily="34" charset="-122"/>
                <a:ea typeface="微软雅黑" panose="020B0503020204020204" pitchFamily="34" charset="-122"/>
              </a:rPr>
              <a:t>人、财、物</a:t>
            </a:r>
            <a:endParaRPr lang="zh-CN" altLang="en-US" sz="20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20039613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2">
            <a:extLst>
              <a:ext uri="{28A0092B-C50C-407E-A947-70E740481C1C}">
                <a14:useLocalDpi xmlns:a14="http://schemas.microsoft.com/office/drawing/2010/main" val="0"/>
              </a:ext>
            </a:extLst>
          </a:blip>
          <a:srcRect l="29083" t="18846" b="8707"/>
          <a:stretch/>
        </p:blipFill>
        <p:spPr>
          <a:xfrm>
            <a:off x="1521338" y="1257224"/>
            <a:ext cx="7778662" cy="5743971"/>
          </a:xfrm>
          <a:prstGeom prst="rect">
            <a:avLst/>
          </a:prstGeom>
        </p:spPr>
      </p:pic>
      <p:sp>
        <p:nvSpPr>
          <p:cNvPr id="7" name="TextBox 16"/>
          <p:cNvSpPr txBox="1"/>
          <p:nvPr/>
        </p:nvSpPr>
        <p:spPr>
          <a:xfrm>
            <a:off x="4340111" y="2975047"/>
            <a:ext cx="4768592" cy="2308324"/>
          </a:xfrm>
          <a:prstGeom prst="rect">
            <a:avLst/>
          </a:prstGeom>
          <a:noFill/>
        </p:spPr>
        <p:txBody>
          <a:bodyPr wrap="square" rtlCol="0">
            <a:spAutoFit/>
          </a:bodyPr>
          <a:lstStyle/>
          <a:p>
            <a:pPr>
              <a:lnSpc>
                <a:spcPct val="150000"/>
              </a:lnSpc>
            </a:pPr>
            <a:r>
              <a:rPr lang="zh-CN" altLang="en-US" b="1" dirty="0" smtClean="0">
                <a:solidFill>
                  <a:prstClr val="black"/>
                </a:solidFill>
                <a:latin typeface="微软雅黑" pitchFamily="34" charset="-122"/>
                <a:ea typeface="微软雅黑" pitchFamily="34" charset="-122"/>
              </a:rPr>
              <a:t>医保平均支付比例</a:t>
            </a:r>
            <a:r>
              <a:rPr lang="en-US" altLang="zh-CN" sz="2400" b="1" dirty="0" smtClean="0">
                <a:solidFill>
                  <a:srgbClr val="FF0000"/>
                </a:solidFill>
                <a:latin typeface="微软雅黑" pitchFamily="34" charset="-122"/>
                <a:ea typeface="微软雅黑" pitchFamily="34" charset="-122"/>
              </a:rPr>
              <a:t>78%</a:t>
            </a:r>
            <a:endParaRPr lang="en-US" altLang="zh-CN" b="1" dirty="0" smtClean="0">
              <a:solidFill>
                <a:prstClr val="black"/>
              </a:solidFill>
              <a:latin typeface="微软雅黑" pitchFamily="34" charset="-122"/>
              <a:ea typeface="微软雅黑" pitchFamily="34" charset="-122"/>
            </a:endParaRPr>
          </a:p>
          <a:p>
            <a:pPr>
              <a:lnSpc>
                <a:spcPct val="150000"/>
              </a:lnSpc>
            </a:pPr>
            <a:r>
              <a:rPr lang="zh-CN" altLang="en-US" b="1" dirty="0" smtClean="0">
                <a:solidFill>
                  <a:prstClr val="black"/>
                </a:solidFill>
                <a:latin typeface="微软雅黑" pitchFamily="34" charset="-122"/>
                <a:ea typeface="微软雅黑" pitchFamily="34" charset="-122"/>
              </a:rPr>
              <a:t>医保最高支付限额</a:t>
            </a:r>
            <a:r>
              <a:rPr lang="en-US" altLang="zh-CN" sz="2400" b="1" dirty="0" smtClean="0">
                <a:solidFill>
                  <a:srgbClr val="FF0000"/>
                </a:solidFill>
                <a:latin typeface="微软雅黑" pitchFamily="34" charset="-122"/>
                <a:ea typeface="微软雅黑" pitchFamily="34" charset="-122"/>
              </a:rPr>
              <a:t>10</a:t>
            </a:r>
            <a:r>
              <a:rPr lang="zh-CN" altLang="en-US" sz="2400" b="1" dirty="0" smtClean="0">
                <a:solidFill>
                  <a:srgbClr val="FF0000"/>
                </a:solidFill>
                <a:latin typeface="微软雅黑" pitchFamily="34" charset="-122"/>
                <a:ea typeface="微软雅黑" pitchFamily="34" charset="-122"/>
              </a:rPr>
              <a:t>万元</a:t>
            </a:r>
            <a:endParaRPr lang="en-US" altLang="zh-CN" sz="2400" b="1" dirty="0" smtClean="0">
              <a:solidFill>
                <a:srgbClr val="FF0000"/>
              </a:solidFill>
              <a:latin typeface="微软雅黑" pitchFamily="34" charset="-122"/>
              <a:ea typeface="微软雅黑" pitchFamily="34" charset="-122"/>
            </a:endParaRPr>
          </a:p>
          <a:p>
            <a:pPr>
              <a:lnSpc>
                <a:spcPct val="150000"/>
              </a:lnSpc>
            </a:pPr>
            <a:r>
              <a:rPr lang="zh-CN" altLang="en-US" b="1" dirty="0">
                <a:solidFill>
                  <a:prstClr val="black"/>
                </a:solidFill>
                <a:latin typeface="微软雅黑" pitchFamily="34" charset="-122"/>
                <a:ea typeface="微软雅黑" pitchFamily="34" charset="-122"/>
              </a:rPr>
              <a:t>农合医保余报率</a:t>
            </a:r>
            <a:r>
              <a:rPr lang="en-US" altLang="zh-CN" sz="2400" b="1" dirty="0">
                <a:solidFill>
                  <a:srgbClr val="FF0000"/>
                </a:solidFill>
                <a:latin typeface="微软雅黑" pitchFamily="34" charset="-122"/>
                <a:ea typeface="微软雅黑" pitchFamily="34" charset="-122"/>
              </a:rPr>
              <a:t>12%</a:t>
            </a:r>
          </a:p>
          <a:p>
            <a:pPr>
              <a:lnSpc>
                <a:spcPct val="150000"/>
              </a:lnSpc>
            </a:pPr>
            <a:r>
              <a:rPr lang="zh-CN" altLang="en-US" b="1" dirty="0" smtClean="0">
                <a:solidFill>
                  <a:prstClr val="black"/>
                </a:solidFill>
                <a:latin typeface="微软雅黑" pitchFamily="34" charset="-122"/>
                <a:ea typeface="微软雅黑" pitchFamily="34" charset="-122"/>
              </a:rPr>
              <a:t>各级财政补助标准</a:t>
            </a:r>
            <a:r>
              <a:rPr lang="zh-CN" altLang="en-US" sz="2400" b="1" dirty="0" smtClean="0">
                <a:solidFill>
                  <a:srgbClr val="FF0000"/>
                </a:solidFill>
                <a:latin typeface="微软雅黑" pitchFamily="34" charset="-122"/>
                <a:ea typeface="微软雅黑" pitchFamily="34" charset="-122"/>
              </a:rPr>
              <a:t>人均不低于</a:t>
            </a:r>
            <a:r>
              <a:rPr lang="en-US" altLang="zh-CN" sz="2400" b="1" dirty="0" smtClean="0">
                <a:solidFill>
                  <a:srgbClr val="FF0000"/>
                </a:solidFill>
                <a:latin typeface="微软雅黑" pitchFamily="34" charset="-122"/>
                <a:ea typeface="微软雅黑" pitchFamily="34" charset="-122"/>
              </a:rPr>
              <a:t>200</a:t>
            </a:r>
            <a:r>
              <a:rPr lang="zh-CN" altLang="en-US" sz="2400" b="1" dirty="0" smtClean="0">
                <a:solidFill>
                  <a:srgbClr val="FF0000"/>
                </a:solidFill>
                <a:latin typeface="微软雅黑" pitchFamily="34" charset="-122"/>
                <a:ea typeface="微软雅黑" pitchFamily="34" charset="-122"/>
              </a:rPr>
              <a:t>元</a:t>
            </a:r>
            <a:endParaRPr lang="zh-CN" altLang="en-US" b="1" dirty="0">
              <a:solidFill>
                <a:prstClr val="black"/>
              </a:solidFill>
              <a:latin typeface="微软雅黑" pitchFamily="34" charset="-122"/>
              <a:ea typeface="微软雅黑" pitchFamily="34" charset="-122"/>
            </a:endParaRPr>
          </a:p>
        </p:txBody>
      </p:sp>
      <p:sp>
        <p:nvSpPr>
          <p:cNvPr id="9" name="矩形 8"/>
          <p:cNvSpPr/>
          <p:nvPr/>
        </p:nvSpPr>
        <p:spPr>
          <a:xfrm>
            <a:off x="2253734" y="1298695"/>
            <a:ext cx="1826141" cy="461665"/>
          </a:xfrm>
          <a:prstGeom prst="rect">
            <a:avLst/>
          </a:prstGeom>
        </p:spPr>
        <p:txBody>
          <a:bodyPr wrap="none">
            <a:spAutoFit/>
          </a:bodyPr>
          <a:lstStyle/>
          <a:p>
            <a:pPr>
              <a:lnSpc>
                <a:spcPct val="150000"/>
              </a:lnSpc>
            </a:pPr>
            <a:r>
              <a:rPr lang="zh-CN" altLang="en-US" sz="1600" b="1" dirty="0" smtClean="0">
                <a:latin typeface="微软雅黑" panose="020B0503020204020204" pitchFamily="34" charset="-122"/>
                <a:ea typeface="微软雅黑" panose="020B0503020204020204" pitchFamily="34" charset="-122"/>
              </a:rPr>
              <a:t>农合医保报销比例</a:t>
            </a:r>
            <a:endParaRPr lang="en-US" altLang="zh-CN" sz="1600" b="1" dirty="0" smtClean="0">
              <a:latin typeface="微软雅黑" panose="020B0503020204020204" pitchFamily="34" charset="-122"/>
              <a:ea typeface="微软雅黑" panose="020B0503020204020204" pitchFamily="34" charset="-122"/>
            </a:endParaRPr>
          </a:p>
        </p:txBody>
      </p:sp>
      <p:sp>
        <p:nvSpPr>
          <p:cNvPr id="12" name="矩形 11"/>
          <p:cNvSpPr/>
          <p:nvPr/>
        </p:nvSpPr>
        <p:spPr>
          <a:xfrm>
            <a:off x="10033536" y="616370"/>
            <a:ext cx="1459054" cy="458908"/>
          </a:xfrm>
          <a:prstGeom prst="rect">
            <a:avLst/>
          </a:prstGeom>
        </p:spPr>
        <p:txBody>
          <a:bodyPr wrap="none">
            <a:spAutoFit/>
          </a:bodyPr>
          <a:lstStyle/>
          <a:p>
            <a:pPr>
              <a:lnSpc>
                <a:spcPct val="150000"/>
              </a:lnSpc>
            </a:pPr>
            <a:r>
              <a:rPr lang="en-US" altLang="zh-CN" b="1" dirty="0" smtClean="0">
                <a:latin typeface="微软雅黑" panose="020B0503020204020204" pitchFamily="34" charset="-122"/>
                <a:ea typeface="微软雅黑" panose="020B0503020204020204" pitchFamily="34" charset="-122"/>
              </a:rPr>
              <a:t>2.2</a:t>
            </a:r>
            <a:r>
              <a:rPr lang="zh-CN" altLang="en-US" b="1" dirty="0" smtClean="0">
                <a:latin typeface="微软雅黑" panose="020B0503020204020204" pitchFamily="34" charset="-122"/>
                <a:ea typeface="微软雅黑" panose="020B0503020204020204" pitchFamily="34" charset="-122"/>
              </a:rPr>
              <a:t>财务管理</a:t>
            </a:r>
            <a:endParaRPr lang="zh-CN" altLang="en-US" sz="1600" b="1" dirty="0">
              <a:latin typeface="微软雅黑" panose="020B0503020204020204" pitchFamily="34" charset="-122"/>
              <a:ea typeface="微软雅黑" panose="020B0503020204020204" pitchFamily="34" charset="-122"/>
            </a:endParaRPr>
          </a:p>
        </p:txBody>
      </p:sp>
      <p:grpSp>
        <p:nvGrpSpPr>
          <p:cNvPr id="14" name="组合 13"/>
          <p:cNvGrpSpPr/>
          <p:nvPr/>
        </p:nvGrpSpPr>
        <p:grpSpPr>
          <a:xfrm>
            <a:off x="536649" y="249523"/>
            <a:ext cx="1232203" cy="1028988"/>
            <a:chOff x="458097" y="883701"/>
            <a:chExt cx="1712258" cy="1429872"/>
          </a:xfrm>
        </p:grpSpPr>
        <p:sp>
          <p:nvSpPr>
            <p:cNvPr id="15" name="矩形 3"/>
            <p:cNvSpPr/>
            <p:nvPr/>
          </p:nvSpPr>
          <p:spPr>
            <a:xfrm>
              <a:off x="521745" y="883701"/>
              <a:ext cx="1648610" cy="1429872"/>
            </a:xfrm>
            <a:custGeom>
              <a:avLst/>
              <a:gdLst>
                <a:gd name="connsiteX0" fmla="*/ 0 w 1358153"/>
                <a:gd name="connsiteY0" fmla="*/ 0 h 833718"/>
                <a:gd name="connsiteX1" fmla="*/ 1358153 w 1358153"/>
                <a:gd name="connsiteY1" fmla="*/ 0 h 833718"/>
                <a:gd name="connsiteX2" fmla="*/ 1358153 w 1358153"/>
                <a:gd name="connsiteY2" fmla="*/ 833718 h 833718"/>
                <a:gd name="connsiteX3" fmla="*/ 0 w 1358153"/>
                <a:gd name="connsiteY3" fmla="*/ 833718 h 833718"/>
                <a:gd name="connsiteX4" fmla="*/ 0 w 1358153"/>
                <a:gd name="connsiteY4" fmla="*/ 0 h 833718"/>
                <a:gd name="connsiteX0" fmla="*/ 0 w 1371600"/>
                <a:gd name="connsiteY0" fmla="*/ 161365 h 995083"/>
                <a:gd name="connsiteX1" fmla="*/ 1371600 w 1371600"/>
                <a:gd name="connsiteY1" fmla="*/ 0 h 995083"/>
                <a:gd name="connsiteX2" fmla="*/ 1358153 w 1371600"/>
                <a:gd name="connsiteY2" fmla="*/ 995083 h 995083"/>
                <a:gd name="connsiteX3" fmla="*/ 0 w 1371600"/>
                <a:gd name="connsiteY3" fmla="*/ 995083 h 995083"/>
                <a:gd name="connsiteX4" fmla="*/ 0 w 1371600"/>
                <a:gd name="connsiteY4" fmla="*/ 161365 h 995083"/>
                <a:gd name="connsiteX0" fmla="*/ 0 w 1371600"/>
                <a:gd name="connsiteY0" fmla="*/ 161365 h 995083"/>
                <a:gd name="connsiteX1" fmla="*/ 1371600 w 1371600"/>
                <a:gd name="connsiteY1" fmla="*/ 0 h 995083"/>
                <a:gd name="connsiteX2" fmla="*/ 1358153 w 1371600"/>
                <a:gd name="connsiteY2" fmla="*/ 995083 h 995083"/>
                <a:gd name="connsiteX3" fmla="*/ 107576 w 1371600"/>
                <a:gd name="connsiteY3" fmla="*/ 900954 h 995083"/>
                <a:gd name="connsiteX4" fmla="*/ 0 w 1371600"/>
                <a:gd name="connsiteY4" fmla="*/ 161365 h 995083"/>
                <a:gd name="connsiteX0" fmla="*/ 0 w 1465730"/>
                <a:gd name="connsiteY0" fmla="*/ 26894 h 995083"/>
                <a:gd name="connsiteX1" fmla="*/ 1465730 w 1465730"/>
                <a:gd name="connsiteY1" fmla="*/ 0 h 995083"/>
                <a:gd name="connsiteX2" fmla="*/ 1452283 w 1465730"/>
                <a:gd name="connsiteY2" fmla="*/ 995083 h 995083"/>
                <a:gd name="connsiteX3" fmla="*/ 201706 w 1465730"/>
                <a:gd name="connsiteY3" fmla="*/ 900954 h 995083"/>
                <a:gd name="connsiteX4" fmla="*/ 0 w 1465730"/>
                <a:gd name="connsiteY4" fmla="*/ 26894 h 995083"/>
                <a:gd name="connsiteX0" fmla="*/ 0 w 1479177"/>
                <a:gd name="connsiteY0" fmla="*/ 26894 h 1304366"/>
                <a:gd name="connsiteX1" fmla="*/ 1465730 w 1479177"/>
                <a:gd name="connsiteY1" fmla="*/ 0 h 1304366"/>
                <a:gd name="connsiteX2" fmla="*/ 1479177 w 1479177"/>
                <a:gd name="connsiteY2" fmla="*/ 1304366 h 1304366"/>
                <a:gd name="connsiteX3" fmla="*/ 201706 w 1479177"/>
                <a:gd name="connsiteY3" fmla="*/ 900954 h 1304366"/>
                <a:gd name="connsiteX4" fmla="*/ 0 w 1479177"/>
                <a:gd name="connsiteY4" fmla="*/ 26894 h 1304366"/>
                <a:gd name="connsiteX0" fmla="*/ 118334 w 1597511"/>
                <a:gd name="connsiteY0" fmla="*/ 26894 h 1304366"/>
                <a:gd name="connsiteX1" fmla="*/ 1584064 w 1597511"/>
                <a:gd name="connsiteY1" fmla="*/ 0 h 1304366"/>
                <a:gd name="connsiteX2" fmla="*/ 1597511 w 1597511"/>
                <a:gd name="connsiteY2" fmla="*/ 1304366 h 1304366"/>
                <a:gd name="connsiteX3" fmla="*/ 0 w 1597511"/>
                <a:gd name="connsiteY3" fmla="*/ 1038114 h 1304366"/>
                <a:gd name="connsiteX4" fmla="*/ 118334 w 1597511"/>
                <a:gd name="connsiteY4" fmla="*/ 26894 h 1304366"/>
                <a:gd name="connsiteX0" fmla="*/ 118334 w 1673711"/>
                <a:gd name="connsiteY0" fmla="*/ 26894 h 1151966"/>
                <a:gd name="connsiteX1" fmla="*/ 1584064 w 1673711"/>
                <a:gd name="connsiteY1" fmla="*/ 0 h 1151966"/>
                <a:gd name="connsiteX2" fmla="*/ 1673711 w 1673711"/>
                <a:gd name="connsiteY2" fmla="*/ 1151966 h 1151966"/>
                <a:gd name="connsiteX3" fmla="*/ 0 w 1673711"/>
                <a:gd name="connsiteY3" fmla="*/ 1038114 h 1151966"/>
                <a:gd name="connsiteX4" fmla="*/ 118334 w 1673711"/>
                <a:gd name="connsiteY4" fmla="*/ 26894 h 1151966"/>
                <a:gd name="connsiteX0" fmla="*/ 0 w 1723017"/>
                <a:gd name="connsiteY0" fmla="*/ 0 h 1307952"/>
                <a:gd name="connsiteX1" fmla="*/ 1633370 w 1723017"/>
                <a:gd name="connsiteY1" fmla="*/ 155986 h 1307952"/>
                <a:gd name="connsiteX2" fmla="*/ 1723017 w 1723017"/>
                <a:gd name="connsiteY2" fmla="*/ 1307952 h 1307952"/>
                <a:gd name="connsiteX3" fmla="*/ 49306 w 1723017"/>
                <a:gd name="connsiteY3" fmla="*/ 1194100 h 1307952"/>
                <a:gd name="connsiteX4" fmla="*/ 0 w 1723017"/>
                <a:gd name="connsiteY4" fmla="*/ 0 h 1307952"/>
                <a:gd name="connsiteX0" fmla="*/ 0 w 1633370"/>
                <a:gd name="connsiteY0" fmla="*/ 0 h 1429872"/>
                <a:gd name="connsiteX1" fmla="*/ 1633370 w 1633370"/>
                <a:gd name="connsiteY1" fmla="*/ 155986 h 1429872"/>
                <a:gd name="connsiteX2" fmla="*/ 1387737 w 1633370"/>
                <a:gd name="connsiteY2" fmla="*/ 1429872 h 1429872"/>
                <a:gd name="connsiteX3" fmla="*/ 49306 w 1633370"/>
                <a:gd name="connsiteY3" fmla="*/ 1194100 h 1429872"/>
                <a:gd name="connsiteX4" fmla="*/ 0 w 1633370"/>
                <a:gd name="connsiteY4" fmla="*/ 0 h 1429872"/>
                <a:gd name="connsiteX0" fmla="*/ 0 w 1633370"/>
                <a:gd name="connsiteY0" fmla="*/ 0 h 1429872"/>
                <a:gd name="connsiteX1" fmla="*/ 1633370 w 1633370"/>
                <a:gd name="connsiteY1" fmla="*/ 155986 h 1429872"/>
                <a:gd name="connsiteX2" fmla="*/ 1387737 w 1633370"/>
                <a:gd name="connsiteY2" fmla="*/ 1429872 h 1429872"/>
                <a:gd name="connsiteX3" fmla="*/ 186466 w 1633370"/>
                <a:gd name="connsiteY3" fmla="*/ 1392220 h 1429872"/>
                <a:gd name="connsiteX4" fmla="*/ 0 w 1633370"/>
                <a:gd name="connsiteY4" fmla="*/ 0 h 1429872"/>
                <a:gd name="connsiteX0" fmla="*/ 0 w 1648610"/>
                <a:gd name="connsiteY0" fmla="*/ 0 h 1429872"/>
                <a:gd name="connsiteX1" fmla="*/ 1648610 w 1648610"/>
                <a:gd name="connsiteY1" fmla="*/ 293146 h 1429872"/>
                <a:gd name="connsiteX2" fmla="*/ 1387737 w 1648610"/>
                <a:gd name="connsiteY2" fmla="*/ 1429872 h 1429872"/>
                <a:gd name="connsiteX3" fmla="*/ 186466 w 1648610"/>
                <a:gd name="connsiteY3" fmla="*/ 1392220 h 1429872"/>
                <a:gd name="connsiteX4" fmla="*/ 0 w 1648610"/>
                <a:gd name="connsiteY4" fmla="*/ 0 h 1429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8610" h="1429872">
                  <a:moveTo>
                    <a:pt x="0" y="0"/>
                  </a:moveTo>
                  <a:lnTo>
                    <a:pt x="1648610" y="293146"/>
                  </a:lnTo>
                  <a:lnTo>
                    <a:pt x="1387737" y="1429872"/>
                  </a:lnTo>
                  <a:lnTo>
                    <a:pt x="186466" y="1392220"/>
                  </a:lnTo>
                  <a:lnTo>
                    <a:pt x="0" y="0"/>
                  </a:lnTo>
                  <a:close/>
                </a:path>
              </a:pathLst>
            </a:custGeom>
            <a:solidFill>
              <a:schemeClr val="accent1">
                <a:lumMod val="50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4"/>
            <p:cNvSpPr/>
            <p:nvPr/>
          </p:nvSpPr>
          <p:spPr>
            <a:xfrm rot="21062862">
              <a:off x="458097" y="1099060"/>
              <a:ext cx="1590339" cy="1067697"/>
            </a:xfrm>
            <a:custGeom>
              <a:avLst/>
              <a:gdLst>
                <a:gd name="connsiteX0" fmla="*/ 0 w 1761565"/>
                <a:gd name="connsiteY0" fmla="*/ 0 h 1183341"/>
                <a:gd name="connsiteX1" fmla="*/ 1761565 w 1761565"/>
                <a:gd name="connsiteY1" fmla="*/ 0 h 1183341"/>
                <a:gd name="connsiteX2" fmla="*/ 1761565 w 1761565"/>
                <a:gd name="connsiteY2" fmla="*/ 1183341 h 1183341"/>
                <a:gd name="connsiteX3" fmla="*/ 0 w 1761565"/>
                <a:gd name="connsiteY3" fmla="*/ 1183341 h 1183341"/>
                <a:gd name="connsiteX4" fmla="*/ 0 w 1761565"/>
                <a:gd name="connsiteY4" fmla="*/ 0 h 1183341"/>
                <a:gd name="connsiteX0" fmla="*/ 201706 w 1761565"/>
                <a:gd name="connsiteY0" fmla="*/ 0 h 1479177"/>
                <a:gd name="connsiteX1" fmla="*/ 1761565 w 1761565"/>
                <a:gd name="connsiteY1" fmla="*/ 295836 h 1479177"/>
                <a:gd name="connsiteX2" fmla="*/ 1761565 w 1761565"/>
                <a:gd name="connsiteY2" fmla="*/ 1479177 h 1479177"/>
                <a:gd name="connsiteX3" fmla="*/ 0 w 1761565"/>
                <a:gd name="connsiteY3" fmla="*/ 1479177 h 1479177"/>
                <a:gd name="connsiteX4" fmla="*/ 201706 w 1761565"/>
                <a:gd name="connsiteY4" fmla="*/ 0 h 1479177"/>
                <a:gd name="connsiteX0" fmla="*/ 201706 w 1949824"/>
                <a:gd name="connsiteY0" fmla="*/ 0 h 1479177"/>
                <a:gd name="connsiteX1" fmla="*/ 1761565 w 1949824"/>
                <a:gd name="connsiteY1" fmla="*/ 295836 h 1479177"/>
                <a:gd name="connsiteX2" fmla="*/ 1949824 w 1949824"/>
                <a:gd name="connsiteY2" fmla="*/ 1129554 h 1479177"/>
                <a:gd name="connsiteX3" fmla="*/ 0 w 1949824"/>
                <a:gd name="connsiteY3" fmla="*/ 1479177 h 1479177"/>
                <a:gd name="connsiteX4" fmla="*/ 201706 w 1949824"/>
                <a:gd name="connsiteY4" fmla="*/ 0 h 1479177"/>
                <a:gd name="connsiteX0" fmla="*/ 64546 w 1949824"/>
                <a:gd name="connsiteY0" fmla="*/ 115644 h 1183341"/>
                <a:gd name="connsiteX1" fmla="*/ 1761565 w 1949824"/>
                <a:gd name="connsiteY1" fmla="*/ 0 h 1183341"/>
                <a:gd name="connsiteX2" fmla="*/ 1949824 w 1949824"/>
                <a:gd name="connsiteY2" fmla="*/ 833718 h 1183341"/>
                <a:gd name="connsiteX3" fmla="*/ 0 w 1949824"/>
                <a:gd name="connsiteY3" fmla="*/ 1183341 h 1183341"/>
                <a:gd name="connsiteX4" fmla="*/ 64546 w 1949824"/>
                <a:gd name="connsiteY4" fmla="*/ 115644 h 1183341"/>
                <a:gd name="connsiteX0" fmla="*/ 34066 w 1919344"/>
                <a:gd name="connsiteY0" fmla="*/ 115644 h 1000461"/>
                <a:gd name="connsiteX1" fmla="*/ 1731085 w 1919344"/>
                <a:gd name="connsiteY1" fmla="*/ 0 h 1000461"/>
                <a:gd name="connsiteX2" fmla="*/ 1919344 w 1919344"/>
                <a:gd name="connsiteY2" fmla="*/ 833718 h 1000461"/>
                <a:gd name="connsiteX3" fmla="*/ 0 w 1919344"/>
                <a:gd name="connsiteY3" fmla="*/ 1000461 h 1000461"/>
                <a:gd name="connsiteX4" fmla="*/ 34066 w 1919344"/>
                <a:gd name="connsiteY4" fmla="*/ 115644 h 1000461"/>
                <a:gd name="connsiteX0" fmla="*/ 34066 w 1827904"/>
                <a:gd name="connsiteY0" fmla="*/ 115644 h 1000461"/>
                <a:gd name="connsiteX1" fmla="*/ 1731085 w 1827904"/>
                <a:gd name="connsiteY1" fmla="*/ 0 h 1000461"/>
                <a:gd name="connsiteX2" fmla="*/ 1827904 w 1827904"/>
                <a:gd name="connsiteY2" fmla="*/ 955638 h 1000461"/>
                <a:gd name="connsiteX3" fmla="*/ 0 w 1827904"/>
                <a:gd name="connsiteY3" fmla="*/ 1000461 h 1000461"/>
                <a:gd name="connsiteX4" fmla="*/ 34066 w 1827904"/>
                <a:gd name="connsiteY4" fmla="*/ 115644 h 1000461"/>
                <a:gd name="connsiteX0" fmla="*/ 34066 w 1959685"/>
                <a:gd name="connsiteY0" fmla="*/ 115644 h 1000461"/>
                <a:gd name="connsiteX1" fmla="*/ 1959685 w 1959685"/>
                <a:gd name="connsiteY1" fmla="*/ 0 h 1000461"/>
                <a:gd name="connsiteX2" fmla="*/ 1827904 w 1959685"/>
                <a:gd name="connsiteY2" fmla="*/ 955638 h 1000461"/>
                <a:gd name="connsiteX3" fmla="*/ 0 w 1959685"/>
                <a:gd name="connsiteY3" fmla="*/ 1000461 h 1000461"/>
                <a:gd name="connsiteX4" fmla="*/ 34066 w 1959685"/>
                <a:gd name="connsiteY4" fmla="*/ 115644 h 1000461"/>
                <a:gd name="connsiteX0" fmla="*/ 0 w 1925619"/>
                <a:gd name="connsiteY0" fmla="*/ 115644 h 1183341"/>
                <a:gd name="connsiteX1" fmla="*/ 1925619 w 1925619"/>
                <a:gd name="connsiteY1" fmla="*/ 0 h 1183341"/>
                <a:gd name="connsiteX2" fmla="*/ 1793838 w 1925619"/>
                <a:gd name="connsiteY2" fmla="*/ 955638 h 1183341"/>
                <a:gd name="connsiteX3" fmla="*/ 285974 w 1925619"/>
                <a:gd name="connsiteY3" fmla="*/ 1183341 h 1183341"/>
                <a:gd name="connsiteX4" fmla="*/ 0 w 1925619"/>
                <a:gd name="connsiteY4" fmla="*/ 115644 h 1183341"/>
                <a:gd name="connsiteX0" fmla="*/ 0 w 1925619"/>
                <a:gd name="connsiteY0" fmla="*/ 115644 h 1183341"/>
                <a:gd name="connsiteX1" fmla="*/ 1925619 w 1925619"/>
                <a:gd name="connsiteY1" fmla="*/ 0 h 1183341"/>
                <a:gd name="connsiteX2" fmla="*/ 1397598 w 1925619"/>
                <a:gd name="connsiteY2" fmla="*/ 1153758 h 1183341"/>
                <a:gd name="connsiteX3" fmla="*/ 285974 w 1925619"/>
                <a:gd name="connsiteY3" fmla="*/ 1183341 h 1183341"/>
                <a:gd name="connsiteX4" fmla="*/ 0 w 1925619"/>
                <a:gd name="connsiteY4" fmla="*/ 115644 h 1183341"/>
                <a:gd name="connsiteX0" fmla="*/ 0 w 1590339"/>
                <a:gd name="connsiteY0" fmla="*/ 0 h 1067697"/>
                <a:gd name="connsiteX1" fmla="*/ 1590339 w 1590339"/>
                <a:gd name="connsiteY1" fmla="*/ 82476 h 1067697"/>
                <a:gd name="connsiteX2" fmla="*/ 1397598 w 1590339"/>
                <a:gd name="connsiteY2" fmla="*/ 1038114 h 1067697"/>
                <a:gd name="connsiteX3" fmla="*/ 285974 w 1590339"/>
                <a:gd name="connsiteY3" fmla="*/ 1067697 h 1067697"/>
                <a:gd name="connsiteX4" fmla="*/ 0 w 1590339"/>
                <a:gd name="connsiteY4" fmla="*/ 0 h 1067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0339" h="1067697">
                  <a:moveTo>
                    <a:pt x="0" y="0"/>
                  </a:moveTo>
                  <a:lnTo>
                    <a:pt x="1590339" y="82476"/>
                  </a:lnTo>
                  <a:lnTo>
                    <a:pt x="1397598" y="1038114"/>
                  </a:lnTo>
                  <a:lnTo>
                    <a:pt x="285974" y="1067697"/>
                  </a:lnTo>
                  <a:lnTo>
                    <a:pt x="0" y="0"/>
                  </a:lnTo>
                  <a:close/>
                </a:path>
              </a:pathLst>
            </a:custGeom>
            <a:solidFill>
              <a:schemeClr val="bg1">
                <a:lumMod val="8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910305" y="1340011"/>
              <a:ext cx="1048277" cy="812598"/>
            </a:xfrm>
            <a:prstGeom prst="rect">
              <a:avLst/>
            </a:prstGeom>
            <a:noFill/>
          </p:spPr>
          <p:txBody>
            <a:bodyPr wrap="square" rtlCol="0">
              <a:spAutoFit/>
            </a:bodyPr>
            <a:lstStyle/>
            <a:p>
              <a:r>
                <a:rPr lang="en-US" altLang="zh-CN" sz="3200" b="1" dirty="0" smtClean="0">
                  <a:solidFill>
                    <a:schemeClr val="accent1">
                      <a:lumMod val="50000"/>
                    </a:schemeClr>
                  </a:solidFill>
                  <a:latin typeface="微软雅黑" panose="020B0503020204020204" pitchFamily="34" charset="-122"/>
                  <a:ea typeface="微软雅黑" panose="020B0503020204020204" pitchFamily="34" charset="-122"/>
                </a:rPr>
                <a:t>02</a:t>
              </a:r>
              <a:endParaRPr lang="zh-CN" altLang="en-US" sz="3200" b="1" dirty="0">
                <a:solidFill>
                  <a:schemeClr val="accent1">
                    <a:lumMod val="50000"/>
                  </a:schemeClr>
                </a:solidFill>
                <a:latin typeface="微软雅黑" panose="020B0503020204020204" pitchFamily="34" charset="-122"/>
                <a:ea typeface="微软雅黑" panose="020B0503020204020204" pitchFamily="34" charset="-122"/>
              </a:endParaRPr>
            </a:p>
          </p:txBody>
        </p:sp>
      </p:grpSp>
      <p:sp>
        <p:nvSpPr>
          <p:cNvPr id="18" name="文本框 17"/>
          <p:cNvSpPr txBox="1"/>
          <p:nvPr/>
        </p:nvSpPr>
        <p:spPr>
          <a:xfrm>
            <a:off x="10515600" y="249523"/>
            <a:ext cx="1676400" cy="307777"/>
          </a:xfrm>
          <a:prstGeom prst="rect">
            <a:avLst/>
          </a:prstGeom>
          <a:noFill/>
        </p:spPr>
        <p:txBody>
          <a:bodyPr wrap="square" rtlCol="0">
            <a:spAutoFit/>
          </a:bodyPr>
          <a:lstStyle/>
          <a:p>
            <a:r>
              <a:rPr lang="zh-CN" altLang="en-US" sz="1400" dirty="0" smtClean="0">
                <a:latin typeface="微软雅黑" panose="020B0503020204020204" pitchFamily="34" charset="-122"/>
                <a:ea typeface="微软雅黑" panose="020B0503020204020204" pitchFamily="34" charset="-122"/>
              </a:rPr>
              <a:t>放置医院</a:t>
            </a:r>
            <a:r>
              <a:rPr lang="en-US" altLang="zh-CN" sz="1400" dirty="0" smtClean="0">
                <a:latin typeface="微软雅黑" panose="020B0503020204020204" pitchFamily="34" charset="-122"/>
                <a:ea typeface="微软雅黑" panose="020B0503020204020204" pitchFamily="34" charset="-122"/>
              </a:rPr>
              <a:t>LOGO</a:t>
            </a:r>
            <a:endParaRPr lang="zh-CN" altLang="en-US" sz="1400" dirty="0">
              <a:latin typeface="微软雅黑" panose="020B0503020204020204" pitchFamily="34" charset="-122"/>
              <a:ea typeface="微软雅黑" panose="020B0503020204020204" pitchFamily="34" charset="-122"/>
            </a:endParaRPr>
          </a:p>
        </p:txBody>
      </p:sp>
      <p:sp>
        <p:nvSpPr>
          <p:cNvPr id="19" name="矩形 18"/>
          <p:cNvSpPr/>
          <p:nvPr/>
        </p:nvSpPr>
        <p:spPr>
          <a:xfrm>
            <a:off x="1820283" y="547121"/>
            <a:ext cx="1467068" cy="553998"/>
          </a:xfrm>
          <a:prstGeom prst="rect">
            <a:avLst/>
          </a:prstGeom>
        </p:spPr>
        <p:txBody>
          <a:bodyPr wrap="none">
            <a:spAutoFit/>
          </a:bodyPr>
          <a:lstStyle/>
          <a:p>
            <a:pPr>
              <a:lnSpc>
                <a:spcPct val="150000"/>
              </a:lnSpc>
            </a:pPr>
            <a:r>
              <a:rPr lang="zh-CN" altLang="en-US" sz="2000" b="1" dirty="0" smtClean="0">
                <a:latin typeface="微软雅黑" panose="020B0503020204020204" pitchFamily="34" charset="-122"/>
                <a:ea typeface="微软雅黑" panose="020B0503020204020204" pitchFamily="34" charset="-122"/>
              </a:rPr>
              <a:t>人、财、物</a:t>
            </a:r>
            <a:endParaRPr lang="zh-CN" altLang="en-US" sz="20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19866013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0" y="4774683"/>
            <a:ext cx="958040" cy="1039906"/>
          </a:xfrm>
          <a:prstGeom prst="rect">
            <a:avLst/>
          </a:prstGeom>
          <a:solidFill>
            <a:srgbClr val="2A44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solidFill>
                <a:prstClr val="white"/>
              </a:solidFill>
            </a:endParaRPr>
          </a:p>
        </p:txBody>
      </p:sp>
      <p:sp>
        <p:nvSpPr>
          <p:cNvPr id="13" name="矩形 12"/>
          <p:cNvSpPr/>
          <p:nvPr/>
        </p:nvSpPr>
        <p:spPr>
          <a:xfrm>
            <a:off x="-4958" y="3720281"/>
            <a:ext cx="990282" cy="1064117"/>
          </a:xfrm>
          <a:prstGeom prst="rect">
            <a:avLst/>
          </a:prstGeom>
          <a:solidFill>
            <a:srgbClr val="0A94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solidFill>
                <a:prstClr val="white"/>
              </a:solidFill>
            </a:endParaRPr>
          </a:p>
        </p:txBody>
      </p:sp>
      <p:sp>
        <p:nvSpPr>
          <p:cNvPr id="14" name="矩形 13"/>
          <p:cNvSpPr/>
          <p:nvPr/>
        </p:nvSpPr>
        <p:spPr>
          <a:xfrm>
            <a:off x="-10952" y="2764624"/>
            <a:ext cx="968992" cy="100811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solidFill>
                <a:prstClr val="white"/>
              </a:solidFill>
            </a:endParaRPr>
          </a:p>
        </p:txBody>
      </p:sp>
      <p:sp>
        <p:nvSpPr>
          <p:cNvPr id="15" name="矩形 14"/>
          <p:cNvSpPr/>
          <p:nvPr/>
        </p:nvSpPr>
        <p:spPr>
          <a:xfrm>
            <a:off x="-10952" y="1772829"/>
            <a:ext cx="968992" cy="1008112"/>
          </a:xfrm>
          <a:prstGeom prst="rect">
            <a:avLst/>
          </a:prstGeom>
          <a:solidFill>
            <a:srgbClr val="869A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solidFill>
                <a:prstClr val="white"/>
              </a:solidFill>
            </a:endParaRPr>
          </a:p>
        </p:txBody>
      </p:sp>
      <p:sp>
        <p:nvSpPr>
          <p:cNvPr id="16" name="矩形 15"/>
          <p:cNvSpPr/>
          <p:nvPr/>
        </p:nvSpPr>
        <p:spPr>
          <a:xfrm>
            <a:off x="2568176" y="4496319"/>
            <a:ext cx="2618878" cy="726559"/>
          </a:xfrm>
          <a:prstGeom prst="rect">
            <a:avLst/>
          </a:prstGeom>
          <a:solidFill>
            <a:srgbClr val="2B45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solidFill>
                <a:prstClr val="white"/>
              </a:solidFill>
            </a:endParaRPr>
          </a:p>
        </p:txBody>
      </p:sp>
      <p:sp>
        <p:nvSpPr>
          <p:cNvPr id="17" name="矩形 16"/>
          <p:cNvSpPr/>
          <p:nvPr/>
        </p:nvSpPr>
        <p:spPr>
          <a:xfrm>
            <a:off x="2556144" y="3769760"/>
            <a:ext cx="2630910" cy="726559"/>
          </a:xfrm>
          <a:prstGeom prst="rect">
            <a:avLst/>
          </a:prstGeom>
          <a:solidFill>
            <a:srgbClr val="0B9B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solidFill>
                <a:prstClr val="white"/>
              </a:solidFill>
            </a:endParaRPr>
          </a:p>
        </p:txBody>
      </p:sp>
      <p:sp>
        <p:nvSpPr>
          <p:cNvPr id="18" name="矩形 17"/>
          <p:cNvSpPr/>
          <p:nvPr/>
        </p:nvSpPr>
        <p:spPr>
          <a:xfrm>
            <a:off x="2556144" y="3050334"/>
            <a:ext cx="2630910" cy="72655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solidFill>
                <a:prstClr val="white"/>
              </a:solidFill>
            </a:endParaRPr>
          </a:p>
        </p:txBody>
      </p:sp>
      <p:sp>
        <p:nvSpPr>
          <p:cNvPr id="19" name="矩形 18"/>
          <p:cNvSpPr/>
          <p:nvPr/>
        </p:nvSpPr>
        <p:spPr>
          <a:xfrm>
            <a:off x="2556144" y="2326863"/>
            <a:ext cx="2630910" cy="726559"/>
          </a:xfrm>
          <a:prstGeom prst="rect">
            <a:avLst/>
          </a:prstGeom>
          <a:solidFill>
            <a:srgbClr val="8FA2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solidFill>
                <a:srgbClr val="8FA2C0"/>
              </a:solidFill>
            </a:endParaRPr>
          </a:p>
        </p:txBody>
      </p:sp>
      <p:sp>
        <p:nvSpPr>
          <p:cNvPr id="20" name="矩形 28"/>
          <p:cNvSpPr/>
          <p:nvPr/>
        </p:nvSpPr>
        <p:spPr>
          <a:xfrm>
            <a:off x="958040" y="1767930"/>
            <a:ext cx="1607142" cy="1297523"/>
          </a:xfrm>
          <a:custGeom>
            <a:avLst/>
            <a:gdLst>
              <a:gd name="connsiteX0" fmla="*/ 0 w 1826712"/>
              <a:gd name="connsiteY0" fmla="*/ 0 h 1280593"/>
              <a:gd name="connsiteX1" fmla="*/ 1826712 w 1826712"/>
              <a:gd name="connsiteY1" fmla="*/ 0 h 1280593"/>
              <a:gd name="connsiteX2" fmla="*/ 1826712 w 1826712"/>
              <a:gd name="connsiteY2" fmla="*/ 1280593 h 1280593"/>
              <a:gd name="connsiteX3" fmla="*/ 0 w 1826712"/>
              <a:gd name="connsiteY3" fmla="*/ 1280593 h 1280593"/>
              <a:gd name="connsiteX4" fmla="*/ 0 w 1826712"/>
              <a:gd name="connsiteY4" fmla="*/ 0 h 1280593"/>
              <a:gd name="connsiteX0" fmla="*/ 0 w 1826712"/>
              <a:gd name="connsiteY0" fmla="*/ 0 h 1280593"/>
              <a:gd name="connsiteX1" fmla="*/ 1826712 w 1826712"/>
              <a:gd name="connsiteY1" fmla="*/ 0 h 1280593"/>
              <a:gd name="connsiteX2" fmla="*/ 1826712 w 1826712"/>
              <a:gd name="connsiteY2" fmla="*/ 1280593 h 1280593"/>
              <a:gd name="connsiteX3" fmla="*/ 0 w 1826712"/>
              <a:gd name="connsiteY3" fmla="*/ 1007543 h 1280593"/>
              <a:gd name="connsiteX4" fmla="*/ 0 w 1826712"/>
              <a:gd name="connsiteY4" fmla="*/ 0 h 1280593"/>
              <a:gd name="connsiteX0" fmla="*/ 0 w 1826712"/>
              <a:gd name="connsiteY0" fmla="*/ 0 h 1280593"/>
              <a:gd name="connsiteX1" fmla="*/ 1826712 w 1826712"/>
              <a:gd name="connsiteY1" fmla="*/ 555625 h 1280593"/>
              <a:gd name="connsiteX2" fmla="*/ 1826712 w 1826712"/>
              <a:gd name="connsiteY2" fmla="*/ 1280593 h 1280593"/>
              <a:gd name="connsiteX3" fmla="*/ 0 w 1826712"/>
              <a:gd name="connsiteY3" fmla="*/ 1007543 h 1280593"/>
              <a:gd name="connsiteX4" fmla="*/ 0 w 1826712"/>
              <a:gd name="connsiteY4" fmla="*/ 0 h 12805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6712" h="1280593">
                <a:moveTo>
                  <a:pt x="0" y="0"/>
                </a:moveTo>
                <a:lnTo>
                  <a:pt x="1826712" y="555625"/>
                </a:lnTo>
                <a:lnTo>
                  <a:pt x="1826712" y="1280593"/>
                </a:lnTo>
                <a:lnTo>
                  <a:pt x="0" y="1007543"/>
                </a:lnTo>
                <a:lnTo>
                  <a:pt x="0" y="0"/>
                </a:lnTo>
                <a:close/>
              </a:path>
            </a:pathLst>
          </a:custGeom>
          <a:solidFill>
            <a:srgbClr val="92A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1" name="矩形 28"/>
          <p:cNvSpPr/>
          <p:nvPr/>
        </p:nvSpPr>
        <p:spPr>
          <a:xfrm>
            <a:off x="958813" y="2788688"/>
            <a:ext cx="1600375" cy="1007543"/>
          </a:xfrm>
          <a:custGeom>
            <a:avLst/>
            <a:gdLst>
              <a:gd name="connsiteX0" fmla="*/ 0 w 1826712"/>
              <a:gd name="connsiteY0" fmla="*/ 0 h 1280593"/>
              <a:gd name="connsiteX1" fmla="*/ 1826712 w 1826712"/>
              <a:gd name="connsiteY1" fmla="*/ 0 h 1280593"/>
              <a:gd name="connsiteX2" fmla="*/ 1826712 w 1826712"/>
              <a:gd name="connsiteY2" fmla="*/ 1280593 h 1280593"/>
              <a:gd name="connsiteX3" fmla="*/ 0 w 1826712"/>
              <a:gd name="connsiteY3" fmla="*/ 1280593 h 1280593"/>
              <a:gd name="connsiteX4" fmla="*/ 0 w 1826712"/>
              <a:gd name="connsiteY4" fmla="*/ 0 h 1280593"/>
              <a:gd name="connsiteX0" fmla="*/ 0 w 1826712"/>
              <a:gd name="connsiteY0" fmla="*/ 0 h 1280593"/>
              <a:gd name="connsiteX1" fmla="*/ 1826712 w 1826712"/>
              <a:gd name="connsiteY1" fmla="*/ 0 h 1280593"/>
              <a:gd name="connsiteX2" fmla="*/ 1826712 w 1826712"/>
              <a:gd name="connsiteY2" fmla="*/ 1280593 h 1280593"/>
              <a:gd name="connsiteX3" fmla="*/ 0 w 1826712"/>
              <a:gd name="connsiteY3" fmla="*/ 1007543 h 1280593"/>
              <a:gd name="connsiteX4" fmla="*/ 0 w 1826712"/>
              <a:gd name="connsiteY4" fmla="*/ 0 h 1280593"/>
              <a:gd name="connsiteX0" fmla="*/ 0 w 1826712"/>
              <a:gd name="connsiteY0" fmla="*/ 0 h 1280593"/>
              <a:gd name="connsiteX1" fmla="*/ 1826712 w 1826712"/>
              <a:gd name="connsiteY1" fmla="*/ 555625 h 1280593"/>
              <a:gd name="connsiteX2" fmla="*/ 1826712 w 1826712"/>
              <a:gd name="connsiteY2" fmla="*/ 1280593 h 1280593"/>
              <a:gd name="connsiteX3" fmla="*/ 0 w 1826712"/>
              <a:gd name="connsiteY3" fmla="*/ 1007543 h 1280593"/>
              <a:gd name="connsiteX4" fmla="*/ 0 w 1826712"/>
              <a:gd name="connsiteY4" fmla="*/ 0 h 1280593"/>
              <a:gd name="connsiteX0" fmla="*/ 0 w 1829887"/>
              <a:gd name="connsiteY0" fmla="*/ 0 h 1280593"/>
              <a:gd name="connsiteX1" fmla="*/ 1829887 w 1829887"/>
              <a:gd name="connsiteY1" fmla="*/ 273050 h 1280593"/>
              <a:gd name="connsiteX2" fmla="*/ 1826712 w 1829887"/>
              <a:gd name="connsiteY2" fmla="*/ 1280593 h 1280593"/>
              <a:gd name="connsiteX3" fmla="*/ 0 w 1829887"/>
              <a:gd name="connsiteY3" fmla="*/ 1007543 h 1280593"/>
              <a:gd name="connsiteX4" fmla="*/ 0 w 1829887"/>
              <a:gd name="connsiteY4" fmla="*/ 0 h 1280593"/>
              <a:gd name="connsiteX0" fmla="*/ 0 w 1830192"/>
              <a:gd name="connsiteY0" fmla="*/ 0 h 1007543"/>
              <a:gd name="connsiteX1" fmla="*/ 1829887 w 1830192"/>
              <a:gd name="connsiteY1" fmla="*/ 273050 h 1007543"/>
              <a:gd name="connsiteX2" fmla="*/ 1829887 w 1830192"/>
              <a:gd name="connsiteY2" fmla="*/ 998018 h 1007543"/>
              <a:gd name="connsiteX3" fmla="*/ 0 w 1830192"/>
              <a:gd name="connsiteY3" fmla="*/ 1007543 h 1007543"/>
              <a:gd name="connsiteX4" fmla="*/ 0 w 1830192"/>
              <a:gd name="connsiteY4" fmla="*/ 0 h 1007543"/>
              <a:gd name="connsiteX0" fmla="*/ 0 w 1829887"/>
              <a:gd name="connsiteY0" fmla="*/ 0 h 1007543"/>
              <a:gd name="connsiteX1" fmla="*/ 1829887 w 1829887"/>
              <a:gd name="connsiteY1" fmla="*/ 273050 h 1007543"/>
              <a:gd name="connsiteX2" fmla="*/ 1823537 w 1829887"/>
              <a:gd name="connsiteY2" fmla="*/ 1001193 h 1007543"/>
              <a:gd name="connsiteX3" fmla="*/ 0 w 1829887"/>
              <a:gd name="connsiteY3" fmla="*/ 1007543 h 1007543"/>
              <a:gd name="connsiteX4" fmla="*/ 0 w 1829887"/>
              <a:gd name="connsiteY4" fmla="*/ 0 h 1007543"/>
              <a:gd name="connsiteX0" fmla="*/ 0 w 1830192"/>
              <a:gd name="connsiteY0" fmla="*/ 0 h 1007543"/>
              <a:gd name="connsiteX1" fmla="*/ 1829887 w 1830192"/>
              <a:gd name="connsiteY1" fmla="*/ 273050 h 1007543"/>
              <a:gd name="connsiteX2" fmla="*/ 1829887 w 1830192"/>
              <a:gd name="connsiteY2" fmla="*/ 1001193 h 1007543"/>
              <a:gd name="connsiteX3" fmla="*/ 0 w 1830192"/>
              <a:gd name="connsiteY3" fmla="*/ 1007543 h 1007543"/>
              <a:gd name="connsiteX4" fmla="*/ 0 w 1830192"/>
              <a:gd name="connsiteY4" fmla="*/ 0 h 1007543"/>
              <a:gd name="connsiteX0" fmla="*/ 0 w 1829887"/>
              <a:gd name="connsiteY0" fmla="*/ 0 h 1007543"/>
              <a:gd name="connsiteX1" fmla="*/ 1829887 w 1829887"/>
              <a:gd name="connsiteY1" fmla="*/ 273050 h 1007543"/>
              <a:gd name="connsiteX2" fmla="*/ 1826712 w 1829887"/>
              <a:gd name="connsiteY2" fmla="*/ 1001193 h 1007543"/>
              <a:gd name="connsiteX3" fmla="*/ 0 w 1829887"/>
              <a:gd name="connsiteY3" fmla="*/ 1007543 h 1007543"/>
              <a:gd name="connsiteX4" fmla="*/ 0 w 1829887"/>
              <a:gd name="connsiteY4" fmla="*/ 0 h 1007543"/>
              <a:gd name="connsiteX0" fmla="*/ 0 w 1833980"/>
              <a:gd name="connsiteY0" fmla="*/ 0 h 1007543"/>
              <a:gd name="connsiteX1" fmla="*/ 1829887 w 1833980"/>
              <a:gd name="connsiteY1" fmla="*/ 273050 h 1007543"/>
              <a:gd name="connsiteX2" fmla="*/ 1833856 w 1833980"/>
              <a:gd name="connsiteY2" fmla="*/ 1001193 h 1007543"/>
              <a:gd name="connsiteX3" fmla="*/ 0 w 1833980"/>
              <a:gd name="connsiteY3" fmla="*/ 1007543 h 1007543"/>
              <a:gd name="connsiteX4" fmla="*/ 0 w 1833980"/>
              <a:gd name="connsiteY4" fmla="*/ 0 h 1007543"/>
              <a:gd name="connsiteX0" fmla="*/ 0 w 1829887"/>
              <a:gd name="connsiteY0" fmla="*/ 0 h 1007543"/>
              <a:gd name="connsiteX1" fmla="*/ 1829887 w 1829887"/>
              <a:gd name="connsiteY1" fmla="*/ 273050 h 1007543"/>
              <a:gd name="connsiteX2" fmla="*/ 1829093 w 1829887"/>
              <a:gd name="connsiteY2" fmla="*/ 1003575 h 1007543"/>
              <a:gd name="connsiteX3" fmla="*/ 0 w 1829887"/>
              <a:gd name="connsiteY3" fmla="*/ 1007543 h 1007543"/>
              <a:gd name="connsiteX4" fmla="*/ 0 w 1829887"/>
              <a:gd name="connsiteY4" fmla="*/ 0 h 1007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9887" h="1007543">
                <a:moveTo>
                  <a:pt x="0" y="0"/>
                </a:moveTo>
                <a:lnTo>
                  <a:pt x="1829887" y="273050"/>
                </a:lnTo>
                <a:cubicBezTo>
                  <a:pt x="1828829" y="608898"/>
                  <a:pt x="1830151" y="667727"/>
                  <a:pt x="1829093" y="1003575"/>
                </a:cubicBezTo>
                <a:lnTo>
                  <a:pt x="0" y="1007543"/>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22" name="矩形 28"/>
          <p:cNvSpPr/>
          <p:nvPr/>
        </p:nvSpPr>
        <p:spPr>
          <a:xfrm>
            <a:off x="958041" y="3780625"/>
            <a:ext cx="1601147" cy="1003574"/>
          </a:xfrm>
          <a:custGeom>
            <a:avLst/>
            <a:gdLst>
              <a:gd name="connsiteX0" fmla="*/ 0 w 1826712"/>
              <a:gd name="connsiteY0" fmla="*/ 0 h 1280593"/>
              <a:gd name="connsiteX1" fmla="*/ 1826712 w 1826712"/>
              <a:gd name="connsiteY1" fmla="*/ 0 h 1280593"/>
              <a:gd name="connsiteX2" fmla="*/ 1826712 w 1826712"/>
              <a:gd name="connsiteY2" fmla="*/ 1280593 h 1280593"/>
              <a:gd name="connsiteX3" fmla="*/ 0 w 1826712"/>
              <a:gd name="connsiteY3" fmla="*/ 1280593 h 1280593"/>
              <a:gd name="connsiteX4" fmla="*/ 0 w 1826712"/>
              <a:gd name="connsiteY4" fmla="*/ 0 h 1280593"/>
              <a:gd name="connsiteX0" fmla="*/ 0 w 1826712"/>
              <a:gd name="connsiteY0" fmla="*/ 0 h 1280593"/>
              <a:gd name="connsiteX1" fmla="*/ 1826712 w 1826712"/>
              <a:gd name="connsiteY1" fmla="*/ 0 h 1280593"/>
              <a:gd name="connsiteX2" fmla="*/ 1826712 w 1826712"/>
              <a:gd name="connsiteY2" fmla="*/ 1280593 h 1280593"/>
              <a:gd name="connsiteX3" fmla="*/ 0 w 1826712"/>
              <a:gd name="connsiteY3" fmla="*/ 1007543 h 1280593"/>
              <a:gd name="connsiteX4" fmla="*/ 0 w 1826712"/>
              <a:gd name="connsiteY4" fmla="*/ 0 h 1280593"/>
              <a:gd name="connsiteX0" fmla="*/ 0 w 1826712"/>
              <a:gd name="connsiteY0" fmla="*/ 0 h 1280593"/>
              <a:gd name="connsiteX1" fmla="*/ 1826712 w 1826712"/>
              <a:gd name="connsiteY1" fmla="*/ 555625 h 1280593"/>
              <a:gd name="connsiteX2" fmla="*/ 1826712 w 1826712"/>
              <a:gd name="connsiteY2" fmla="*/ 1280593 h 1280593"/>
              <a:gd name="connsiteX3" fmla="*/ 0 w 1826712"/>
              <a:gd name="connsiteY3" fmla="*/ 1007543 h 1280593"/>
              <a:gd name="connsiteX4" fmla="*/ 0 w 1826712"/>
              <a:gd name="connsiteY4" fmla="*/ 0 h 1280593"/>
              <a:gd name="connsiteX0" fmla="*/ 0 w 1829887"/>
              <a:gd name="connsiteY0" fmla="*/ 0 h 1280593"/>
              <a:gd name="connsiteX1" fmla="*/ 1829887 w 1829887"/>
              <a:gd name="connsiteY1" fmla="*/ 273050 h 1280593"/>
              <a:gd name="connsiteX2" fmla="*/ 1826712 w 1829887"/>
              <a:gd name="connsiteY2" fmla="*/ 1280593 h 1280593"/>
              <a:gd name="connsiteX3" fmla="*/ 0 w 1829887"/>
              <a:gd name="connsiteY3" fmla="*/ 1007543 h 1280593"/>
              <a:gd name="connsiteX4" fmla="*/ 0 w 1829887"/>
              <a:gd name="connsiteY4" fmla="*/ 0 h 1280593"/>
              <a:gd name="connsiteX0" fmla="*/ 0 w 1830192"/>
              <a:gd name="connsiteY0" fmla="*/ 0 h 1007543"/>
              <a:gd name="connsiteX1" fmla="*/ 1829887 w 1830192"/>
              <a:gd name="connsiteY1" fmla="*/ 273050 h 1007543"/>
              <a:gd name="connsiteX2" fmla="*/ 1829887 w 1830192"/>
              <a:gd name="connsiteY2" fmla="*/ 998018 h 1007543"/>
              <a:gd name="connsiteX3" fmla="*/ 0 w 1830192"/>
              <a:gd name="connsiteY3" fmla="*/ 1007543 h 1007543"/>
              <a:gd name="connsiteX4" fmla="*/ 0 w 1830192"/>
              <a:gd name="connsiteY4" fmla="*/ 0 h 1007543"/>
              <a:gd name="connsiteX0" fmla="*/ 0 w 1829887"/>
              <a:gd name="connsiteY0" fmla="*/ 0 h 1007543"/>
              <a:gd name="connsiteX1" fmla="*/ 1829887 w 1829887"/>
              <a:gd name="connsiteY1" fmla="*/ 273050 h 1007543"/>
              <a:gd name="connsiteX2" fmla="*/ 1823537 w 1829887"/>
              <a:gd name="connsiteY2" fmla="*/ 1001193 h 1007543"/>
              <a:gd name="connsiteX3" fmla="*/ 0 w 1829887"/>
              <a:gd name="connsiteY3" fmla="*/ 1007543 h 1007543"/>
              <a:gd name="connsiteX4" fmla="*/ 0 w 1829887"/>
              <a:gd name="connsiteY4" fmla="*/ 0 h 1007543"/>
              <a:gd name="connsiteX0" fmla="*/ 0 w 1830192"/>
              <a:gd name="connsiteY0" fmla="*/ 0 h 1007543"/>
              <a:gd name="connsiteX1" fmla="*/ 1829887 w 1830192"/>
              <a:gd name="connsiteY1" fmla="*/ 273050 h 1007543"/>
              <a:gd name="connsiteX2" fmla="*/ 1829887 w 1830192"/>
              <a:gd name="connsiteY2" fmla="*/ 1001193 h 1007543"/>
              <a:gd name="connsiteX3" fmla="*/ 0 w 1830192"/>
              <a:gd name="connsiteY3" fmla="*/ 1007543 h 1007543"/>
              <a:gd name="connsiteX4" fmla="*/ 0 w 1830192"/>
              <a:gd name="connsiteY4" fmla="*/ 0 h 1007543"/>
              <a:gd name="connsiteX0" fmla="*/ 0 w 1829887"/>
              <a:gd name="connsiteY0" fmla="*/ 0 h 1007543"/>
              <a:gd name="connsiteX1" fmla="*/ 1829887 w 1829887"/>
              <a:gd name="connsiteY1" fmla="*/ 273050 h 1007543"/>
              <a:gd name="connsiteX2" fmla="*/ 1826712 w 1829887"/>
              <a:gd name="connsiteY2" fmla="*/ 1001193 h 1007543"/>
              <a:gd name="connsiteX3" fmla="*/ 0 w 1829887"/>
              <a:gd name="connsiteY3" fmla="*/ 1007543 h 1007543"/>
              <a:gd name="connsiteX4" fmla="*/ 0 w 1829887"/>
              <a:gd name="connsiteY4" fmla="*/ 0 h 1007543"/>
              <a:gd name="connsiteX0" fmla="*/ 0 w 1829887"/>
              <a:gd name="connsiteY0" fmla="*/ 0 h 1001193"/>
              <a:gd name="connsiteX1" fmla="*/ 1829887 w 1829887"/>
              <a:gd name="connsiteY1" fmla="*/ 273050 h 1001193"/>
              <a:gd name="connsiteX2" fmla="*/ 1826712 w 1829887"/>
              <a:gd name="connsiteY2" fmla="*/ 1001193 h 1001193"/>
              <a:gd name="connsiteX3" fmla="*/ 0 w 1829887"/>
              <a:gd name="connsiteY3" fmla="*/ 998018 h 1001193"/>
              <a:gd name="connsiteX4" fmla="*/ 0 w 1829887"/>
              <a:gd name="connsiteY4" fmla="*/ 0 h 1001193"/>
              <a:gd name="connsiteX0" fmla="*/ 0 w 1832268"/>
              <a:gd name="connsiteY0" fmla="*/ 5556 h 1006749"/>
              <a:gd name="connsiteX1" fmla="*/ 1832268 w 1832268"/>
              <a:gd name="connsiteY1" fmla="*/ 0 h 1006749"/>
              <a:gd name="connsiteX2" fmla="*/ 1826712 w 1832268"/>
              <a:gd name="connsiteY2" fmla="*/ 1006749 h 1006749"/>
              <a:gd name="connsiteX3" fmla="*/ 0 w 1832268"/>
              <a:gd name="connsiteY3" fmla="*/ 1003574 h 1006749"/>
              <a:gd name="connsiteX4" fmla="*/ 0 w 1832268"/>
              <a:gd name="connsiteY4" fmla="*/ 5556 h 1006749"/>
              <a:gd name="connsiteX0" fmla="*/ 0 w 1832268"/>
              <a:gd name="connsiteY0" fmla="*/ 5556 h 1003574"/>
              <a:gd name="connsiteX1" fmla="*/ 1832268 w 1832268"/>
              <a:gd name="connsiteY1" fmla="*/ 0 h 1003574"/>
              <a:gd name="connsiteX2" fmla="*/ 1829093 w 1832268"/>
              <a:gd name="connsiteY2" fmla="*/ 720999 h 1003574"/>
              <a:gd name="connsiteX3" fmla="*/ 0 w 1832268"/>
              <a:gd name="connsiteY3" fmla="*/ 1003574 h 1003574"/>
              <a:gd name="connsiteX4" fmla="*/ 0 w 1832268"/>
              <a:gd name="connsiteY4" fmla="*/ 5556 h 1003574"/>
              <a:gd name="connsiteX0" fmla="*/ 0 w 1834048"/>
              <a:gd name="connsiteY0" fmla="*/ 5556 h 1003574"/>
              <a:gd name="connsiteX1" fmla="*/ 1832268 w 1834048"/>
              <a:gd name="connsiteY1" fmla="*/ 0 h 1003574"/>
              <a:gd name="connsiteX2" fmla="*/ 1833856 w 1834048"/>
              <a:gd name="connsiteY2" fmla="*/ 720999 h 1003574"/>
              <a:gd name="connsiteX3" fmla="*/ 0 w 1834048"/>
              <a:gd name="connsiteY3" fmla="*/ 1003574 h 1003574"/>
              <a:gd name="connsiteX4" fmla="*/ 0 w 1834048"/>
              <a:gd name="connsiteY4" fmla="*/ 5556 h 10035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4048" h="1003574">
                <a:moveTo>
                  <a:pt x="0" y="5556"/>
                </a:moveTo>
                <a:lnTo>
                  <a:pt x="1832268" y="0"/>
                </a:lnTo>
                <a:cubicBezTo>
                  <a:pt x="1831210" y="335848"/>
                  <a:pt x="1834914" y="385151"/>
                  <a:pt x="1833856" y="720999"/>
                </a:cubicBezTo>
                <a:lnTo>
                  <a:pt x="0" y="1003574"/>
                </a:lnTo>
                <a:lnTo>
                  <a:pt x="0" y="5556"/>
                </a:lnTo>
                <a:close/>
              </a:path>
            </a:pathLst>
          </a:custGeom>
          <a:solidFill>
            <a:srgbClr val="0BA1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3" name="矩形 28"/>
          <p:cNvSpPr/>
          <p:nvPr/>
        </p:nvSpPr>
        <p:spPr>
          <a:xfrm>
            <a:off x="958039" y="4496243"/>
            <a:ext cx="1614429" cy="1296468"/>
          </a:xfrm>
          <a:custGeom>
            <a:avLst/>
            <a:gdLst>
              <a:gd name="connsiteX0" fmla="*/ 0 w 1826712"/>
              <a:gd name="connsiteY0" fmla="*/ 0 h 1280593"/>
              <a:gd name="connsiteX1" fmla="*/ 1826712 w 1826712"/>
              <a:gd name="connsiteY1" fmla="*/ 0 h 1280593"/>
              <a:gd name="connsiteX2" fmla="*/ 1826712 w 1826712"/>
              <a:gd name="connsiteY2" fmla="*/ 1280593 h 1280593"/>
              <a:gd name="connsiteX3" fmla="*/ 0 w 1826712"/>
              <a:gd name="connsiteY3" fmla="*/ 1280593 h 1280593"/>
              <a:gd name="connsiteX4" fmla="*/ 0 w 1826712"/>
              <a:gd name="connsiteY4" fmla="*/ 0 h 1280593"/>
              <a:gd name="connsiteX0" fmla="*/ 0 w 1826712"/>
              <a:gd name="connsiteY0" fmla="*/ 0 h 1280593"/>
              <a:gd name="connsiteX1" fmla="*/ 1826712 w 1826712"/>
              <a:gd name="connsiteY1" fmla="*/ 0 h 1280593"/>
              <a:gd name="connsiteX2" fmla="*/ 1826712 w 1826712"/>
              <a:gd name="connsiteY2" fmla="*/ 1280593 h 1280593"/>
              <a:gd name="connsiteX3" fmla="*/ 0 w 1826712"/>
              <a:gd name="connsiteY3" fmla="*/ 1007543 h 1280593"/>
              <a:gd name="connsiteX4" fmla="*/ 0 w 1826712"/>
              <a:gd name="connsiteY4" fmla="*/ 0 h 1280593"/>
              <a:gd name="connsiteX0" fmla="*/ 0 w 1826712"/>
              <a:gd name="connsiteY0" fmla="*/ 0 h 1280593"/>
              <a:gd name="connsiteX1" fmla="*/ 1826712 w 1826712"/>
              <a:gd name="connsiteY1" fmla="*/ 555625 h 1280593"/>
              <a:gd name="connsiteX2" fmla="*/ 1826712 w 1826712"/>
              <a:gd name="connsiteY2" fmla="*/ 1280593 h 1280593"/>
              <a:gd name="connsiteX3" fmla="*/ 0 w 1826712"/>
              <a:gd name="connsiteY3" fmla="*/ 1007543 h 1280593"/>
              <a:gd name="connsiteX4" fmla="*/ 0 w 1826712"/>
              <a:gd name="connsiteY4" fmla="*/ 0 h 1280593"/>
              <a:gd name="connsiteX0" fmla="*/ 0 w 1829887"/>
              <a:gd name="connsiteY0" fmla="*/ 0 h 1280593"/>
              <a:gd name="connsiteX1" fmla="*/ 1829887 w 1829887"/>
              <a:gd name="connsiteY1" fmla="*/ 273050 h 1280593"/>
              <a:gd name="connsiteX2" fmla="*/ 1826712 w 1829887"/>
              <a:gd name="connsiteY2" fmla="*/ 1280593 h 1280593"/>
              <a:gd name="connsiteX3" fmla="*/ 0 w 1829887"/>
              <a:gd name="connsiteY3" fmla="*/ 1007543 h 1280593"/>
              <a:gd name="connsiteX4" fmla="*/ 0 w 1829887"/>
              <a:gd name="connsiteY4" fmla="*/ 0 h 1280593"/>
              <a:gd name="connsiteX0" fmla="*/ 0 w 1830192"/>
              <a:gd name="connsiteY0" fmla="*/ 0 h 1007543"/>
              <a:gd name="connsiteX1" fmla="*/ 1829887 w 1830192"/>
              <a:gd name="connsiteY1" fmla="*/ 273050 h 1007543"/>
              <a:gd name="connsiteX2" fmla="*/ 1829887 w 1830192"/>
              <a:gd name="connsiteY2" fmla="*/ 998018 h 1007543"/>
              <a:gd name="connsiteX3" fmla="*/ 0 w 1830192"/>
              <a:gd name="connsiteY3" fmla="*/ 1007543 h 1007543"/>
              <a:gd name="connsiteX4" fmla="*/ 0 w 1830192"/>
              <a:gd name="connsiteY4" fmla="*/ 0 h 1007543"/>
              <a:gd name="connsiteX0" fmla="*/ 0 w 1829887"/>
              <a:gd name="connsiteY0" fmla="*/ 0 h 1007543"/>
              <a:gd name="connsiteX1" fmla="*/ 1829887 w 1829887"/>
              <a:gd name="connsiteY1" fmla="*/ 273050 h 1007543"/>
              <a:gd name="connsiteX2" fmla="*/ 1823537 w 1829887"/>
              <a:gd name="connsiteY2" fmla="*/ 1001193 h 1007543"/>
              <a:gd name="connsiteX3" fmla="*/ 0 w 1829887"/>
              <a:gd name="connsiteY3" fmla="*/ 1007543 h 1007543"/>
              <a:gd name="connsiteX4" fmla="*/ 0 w 1829887"/>
              <a:gd name="connsiteY4" fmla="*/ 0 h 1007543"/>
              <a:gd name="connsiteX0" fmla="*/ 0 w 1830192"/>
              <a:gd name="connsiteY0" fmla="*/ 0 h 1007543"/>
              <a:gd name="connsiteX1" fmla="*/ 1829887 w 1830192"/>
              <a:gd name="connsiteY1" fmla="*/ 273050 h 1007543"/>
              <a:gd name="connsiteX2" fmla="*/ 1829887 w 1830192"/>
              <a:gd name="connsiteY2" fmla="*/ 1001193 h 1007543"/>
              <a:gd name="connsiteX3" fmla="*/ 0 w 1830192"/>
              <a:gd name="connsiteY3" fmla="*/ 1007543 h 1007543"/>
              <a:gd name="connsiteX4" fmla="*/ 0 w 1830192"/>
              <a:gd name="connsiteY4" fmla="*/ 0 h 1007543"/>
              <a:gd name="connsiteX0" fmla="*/ 0 w 1829887"/>
              <a:gd name="connsiteY0" fmla="*/ 0 h 1007543"/>
              <a:gd name="connsiteX1" fmla="*/ 1829887 w 1829887"/>
              <a:gd name="connsiteY1" fmla="*/ 273050 h 1007543"/>
              <a:gd name="connsiteX2" fmla="*/ 1826712 w 1829887"/>
              <a:gd name="connsiteY2" fmla="*/ 1001193 h 1007543"/>
              <a:gd name="connsiteX3" fmla="*/ 0 w 1829887"/>
              <a:gd name="connsiteY3" fmla="*/ 1007543 h 1007543"/>
              <a:gd name="connsiteX4" fmla="*/ 0 w 1829887"/>
              <a:gd name="connsiteY4" fmla="*/ 0 h 1007543"/>
              <a:gd name="connsiteX0" fmla="*/ 0 w 1829887"/>
              <a:gd name="connsiteY0" fmla="*/ 0 h 1001193"/>
              <a:gd name="connsiteX1" fmla="*/ 1829887 w 1829887"/>
              <a:gd name="connsiteY1" fmla="*/ 273050 h 1001193"/>
              <a:gd name="connsiteX2" fmla="*/ 1826712 w 1829887"/>
              <a:gd name="connsiteY2" fmla="*/ 1001193 h 1001193"/>
              <a:gd name="connsiteX3" fmla="*/ 0 w 1829887"/>
              <a:gd name="connsiteY3" fmla="*/ 998018 h 1001193"/>
              <a:gd name="connsiteX4" fmla="*/ 0 w 1829887"/>
              <a:gd name="connsiteY4" fmla="*/ 0 h 1001193"/>
              <a:gd name="connsiteX0" fmla="*/ 0 w 1832268"/>
              <a:gd name="connsiteY0" fmla="*/ 5556 h 1006749"/>
              <a:gd name="connsiteX1" fmla="*/ 1832268 w 1832268"/>
              <a:gd name="connsiteY1" fmla="*/ 0 h 1006749"/>
              <a:gd name="connsiteX2" fmla="*/ 1826712 w 1832268"/>
              <a:gd name="connsiteY2" fmla="*/ 1006749 h 1006749"/>
              <a:gd name="connsiteX3" fmla="*/ 0 w 1832268"/>
              <a:gd name="connsiteY3" fmla="*/ 1003574 h 1006749"/>
              <a:gd name="connsiteX4" fmla="*/ 0 w 1832268"/>
              <a:gd name="connsiteY4" fmla="*/ 5556 h 1006749"/>
              <a:gd name="connsiteX0" fmla="*/ 0 w 1832268"/>
              <a:gd name="connsiteY0" fmla="*/ 5556 h 1003574"/>
              <a:gd name="connsiteX1" fmla="*/ 1832268 w 1832268"/>
              <a:gd name="connsiteY1" fmla="*/ 0 h 1003574"/>
              <a:gd name="connsiteX2" fmla="*/ 1829093 w 1832268"/>
              <a:gd name="connsiteY2" fmla="*/ 720999 h 1003574"/>
              <a:gd name="connsiteX3" fmla="*/ 0 w 1832268"/>
              <a:gd name="connsiteY3" fmla="*/ 1003574 h 1003574"/>
              <a:gd name="connsiteX4" fmla="*/ 0 w 1832268"/>
              <a:gd name="connsiteY4" fmla="*/ 5556 h 1003574"/>
              <a:gd name="connsiteX0" fmla="*/ 0 w 1834649"/>
              <a:gd name="connsiteY0" fmla="*/ 793 h 1003574"/>
              <a:gd name="connsiteX1" fmla="*/ 1834649 w 1834649"/>
              <a:gd name="connsiteY1" fmla="*/ 0 h 1003574"/>
              <a:gd name="connsiteX2" fmla="*/ 1831474 w 1834649"/>
              <a:gd name="connsiteY2" fmla="*/ 720999 h 1003574"/>
              <a:gd name="connsiteX3" fmla="*/ 2381 w 1834649"/>
              <a:gd name="connsiteY3" fmla="*/ 1003574 h 1003574"/>
              <a:gd name="connsiteX4" fmla="*/ 0 w 1834649"/>
              <a:gd name="connsiteY4" fmla="*/ 793 h 1003574"/>
              <a:gd name="connsiteX0" fmla="*/ 0 w 1834649"/>
              <a:gd name="connsiteY0" fmla="*/ 284162 h 1286943"/>
              <a:gd name="connsiteX1" fmla="*/ 1834649 w 1834649"/>
              <a:gd name="connsiteY1" fmla="*/ 0 h 1286943"/>
              <a:gd name="connsiteX2" fmla="*/ 1831474 w 1834649"/>
              <a:gd name="connsiteY2" fmla="*/ 1004368 h 1286943"/>
              <a:gd name="connsiteX3" fmla="*/ 2381 w 1834649"/>
              <a:gd name="connsiteY3" fmla="*/ 1286943 h 1286943"/>
              <a:gd name="connsiteX4" fmla="*/ 0 w 1834649"/>
              <a:gd name="connsiteY4" fmla="*/ 284162 h 1286943"/>
              <a:gd name="connsiteX0" fmla="*/ 0 w 1834649"/>
              <a:gd name="connsiteY0" fmla="*/ 284162 h 1286943"/>
              <a:gd name="connsiteX1" fmla="*/ 1834649 w 1834649"/>
              <a:gd name="connsiteY1" fmla="*/ 0 h 1286943"/>
              <a:gd name="connsiteX2" fmla="*/ 1829093 w 1834649"/>
              <a:gd name="connsiteY2" fmla="*/ 721000 h 1286943"/>
              <a:gd name="connsiteX3" fmla="*/ 2381 w 1834649"/>
              <a:gd name="connsiteY3" fmla="*/ 1286943 h 1286943"/>
              <a:gd name="connsiteX4" fmla="*/ 0 w 1834649"/>
              <a:gd name="connsiteY4" fmla="*/ 284162 h 1286943"/>
              <a:gd name="connsiteX0" fmla="*/ 229 w 1834878"/>
              <a:gd name="connsiteY0" fmla="*/ 284162 h 1289324"/>
              <a:gd name="connsiteX1" fmla="*/ 1834878 w 1834878"/>
              <a:gd name="connsiteY1" fmla="*/ 0 h 1289324"/>
              <a:gd name="connsiteX2" fmla="*/ 1829322 w 1834878"/>
              <a:gd name="connsiteY2" fmla="*/ 721000 h 1289324"/>
              <a:gd name="connsiteX3" fmla="*/ 229 w 1834878"/>
              <a:gd name="connsiteY3" fmla="*/ 1289324 h 1289324"/>
              <a:gd name="connsiteX4" fmla="*/ 229 w 1834878"/>
              <a:gd name="connsiteY4" fmla="*/ 284162 h 1289324"/>
              <a:gd name="connsiteX0" fmla="*/ 2486 w 1837135"/>
              <a:gd name="connsiteY0" fmla="*/ 284162 h 1296468"/>
              <a:gd name="connsiteX1" fmla="*/ 1837135 w 1837135"/>
              <a:gd name="connsiteY1" fmla="*/ 0 h 1296468"/>
              <a:gd name="connsiteX2" fmla="*/ 1831579 w 1837135"/>
              <a:gd name="connsiteY2" fmla="*/ 721000 h 1296468"/>
              <a:gd name="connsiteX3" fmla="*/ 105 w 1837135"/>
              <a:gd name="connsiteY3" fmla="*/ 1296468 h 1296468"/>
              <a:gd name="connsiteX4" fmla="*/ 2486 w 1837135"/>
              <a:gd name="connsiteY4" fmla="*/ 284162 h 1296468"/>
              <a:gd name="connsiteX0" fmla="*/ 2486 w 1837135"/>
              <a:gd name="connsiteY0" fmla="*/ 284162 h 1296468"/>
              <a:gd name="connsiteX1" fmla="*/ 1837135 w 1837135"/>
              <a:gd name="connsiteY1" fmla="*/ 0 h 1296468"/>
              <a:gd name="connsiteX2" fmla="*/ 1836342 w 1837135"/>
              <a:gd name="connsiteY2" fmla="*/ 728144 h 1296468"/>
              <a:gd name="connsiteX3" fmla="*/ 105 w 1837135"/>
              <a:gd name="connsiteY3" fmla="*/ 1296468 h 1296468"/>
              <a:gd name="connsiteX4" fmla="*/ 2486 w 1837135"/>
              <a:gd name="connsiteY4" fmla="*/ 284162 h 12964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7135" h="1296468">
                <a:moveTo>
                  <a:pt x="2486" y="284162"/>
                </a:moveTo>
                <a:lnTo>
                  <a:pt x="1837135" y="0"/>
                </a:lnTo>
                <a:cubicBezTo>
                  <a:pt x="1836077" y="335848"/>
                  <a:pt x="1837400" y="392296"/>
                  <a:pt x="1836342" y="728144"/>
                </a:cubicBezTo>
                <a:lnTo>
                  <a:pt x="105" y="1296468"/>
                </a:lnTo>
                <a:cubicBezTo>
                  <a:pt x="-689" y="962208"/>
                  <a:pt x="3280" y="618422"/>
                  <a:pt x="2486" y="284162"/>
                </a:cubicBezTo>
                <a:close/>
              </a:path>
            </a:pathLst>
          </a:custGeom>
          <a:solidFill>
            <a:srgbClr val="2D4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4" name="矩形 23"/>
          <p:cNvSpPr/>
          <p:nvPr/>
        </p:nvSpPr>
        <p:spPr>
          <a:xfrm>
            <a:off x="2575513" y="2314831"/>
            <a:ext cx="523309" cy="2908047"/>
          </a:xfrm>
          <a:prstGeom prst="rect">
            <a:avLst/>
          </a:prstGeom>
          <a:gradFill>
            <a:gsLst>
              <a:gs pos="0">
                <a:schemeClr val="bg1">
                  <a:alpha val="0"/>
                </a:schemeClr>
              </a:gs>
              <a:gs pos="100000">
                <a:schemeClr val="tx1">
                  <a:alpha val="16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solidFill>
                <a:prstClr val="white"/>
              </a:solidFill>
            </a:endParaRPr>
          </a:p>
        </p:txBody>
      </p:sp>
      <p:sp>
        <p:nvSpPr>
          <p:cNvPr id="25" name="矩形 24"/>
          <p:cNvSpPr/>
          <p:nvPr/>
        </p:nvSpPr>
        <p:spPr>
          <a:xfrm rot="10800000">
            <a:off x="445689" y="1765553"/>
            <a:ext cx="523309" cy="4049036"/>
          </a:xfrm>
          <a:prstGeom prst="rect">
            <a:avLst/>
          </a:prstGeom>
          <a:gradFill>
            <a:gsLst>
              <a:gs pos="0">
                <a:schemeClr val="bg1">
                  <a:alpha val="0"/>
                </a:schemeClr>
              </a:gs>
              <a:gs pos="100000">
                <a:schemeClr val="tx1">
                  <a:alpha val="16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solidFill>
                <a:prstClr val="white"/>
              </a:solidFill>
            </a:endParaRPr>
          </a:p>
        </p:txBody>
      </p:sp>
      <p:sp>
        <p:nvSpPr>
          <p:cNvPr id="26" name="TextBox 40"/>
          <p:cNvSpPr txBox="1"/>
          <p:nvPr/>
        </p:nvSpPr>
        <p:spPr>
          <a:xfrm>
            <a:off x="266903" y="2017053"/>
            <a:ext cx="421417" cy="461665"/>
          </a:xfrm>
          <a:prstGeom prst="rect">
            <a:avLst/>
          </a:prstGeom>
          <a:noFill/>
        </p:spPr>
        <p:txBody>
          <a:bodyPr wrap="square" numCol="1" rtlCol="0">
            <a:prstTxWarp prst="textChevron">
              <a:avLst/>
            </a:prstTxWarp>
            <a:spAutoFit/>
          </a:bodyPr>
          <a:lstStyle>
            <a:defPPr>
              <a:defRPr lang="zh-CN"/>
            </a:defPPr>
            <a:lvl1pPr>
              <a:defRPr sz="2400">
                <a:solidFill>
                  <a:schemeClr val="bg1"/>
                </a:solidFill>
                <a:latin typeface="Bodoni MT Condensed" pitchFamily="18" charset="0"/>
              </a:defRPr>
            </a:lvl1pPr>
          </a:lstStyle>
          <a:p>
            <a:pPr>
              <a:lnSpc>
                <a:spcPct val="150000"/>
              </a:lnSpc>
            </a:pPr>
            <a:r>
              <a:rPr lang="en-US" altLang="zh-CN" b="1" dirty="0">
                <a:solidFill>
                  <a:prstClr val="white"/>
                </a:solidFill>
              </a:rPr>
              <a:t>01</a:t>
            </a:r>
            <a:endParaRPr lang="zh-CN" altLang="en-US" b="1" dirty="0">
              <a:solidFill>
                <a:prstClr val="white"/>
              </a:solidFill>
            </a:endParaRPr>
          </a:p>
        </p:txBody>
      </p:sp>
      <p:sp>
        <p:nvSpPr>
          <p:cNvPr id="27" name="TextBox 42"/>
          <p:cNvSpPr txBox="1"/>
          <p:nvPr/>
        </p:nvSpPr>
        <p:spPr>
          <a:xfrm>
            <a:off x="277818" y="2999168"/>
            <a:ext cx="437595" cy="507980"/>
          </a:xfrm>
          <a:prstGeom prst="rect">
            <a:avLst/>
          </a:prstGeom>
          <a:noFill/>
        </p:spPr>
        <p:txBody>
          <a:bodyPr wrap="square" numCol="1" rtlCol="0">
            <a:prstTxWarp prst="textChevron">
              <a:avLst/>
            </a:prstTxWarp>
            <a:spAutoFit/>
          </a:bodyPr>
          <a:lstStyle>
            <a:defPPr>
              <a:defRPr lang="zh-CN"/>
            </a:defPPr>
            <a:lvl1pPr>
              <a:defRPr sz="2400">
                <a:solidFill>
                  <a:schemeClr val="bg1"/>
                </a:solidFill>
                <a:latin typeface="Bodoni MT Condensed" pitchFamily="18" charset="0"/>
              </a:defRPr>
            </a:lvl1pPr>
          </a:lstStyle>
          <a:p>
            <a:pPr>
              <a:lnSpc>
                <a:spcPct val="150000"/>
              </a:lnSpc>
            </a:pPr>
            <a:r>
              <a:rPr lang="en-US" altLang="zh-CN" b="1" dirty="0">
                <a:solidFill>
                  <a:prstClr val="white"/>
                </a:solidFill>
              </a:rPr>
              <a:t>02</a:t>
            </a:r>
            <a:endParaRPr lang="zh-CN" altLang="en-US" b="1" dirty="0">
              <a:solidFill>
                <a:prstClr val="white"/>
              </a:solidFill>
            </a:endParaRPr>
          </a:p>
        </p:txBody>
      </p:sp>
      <p:sp>
        <p:nvSpPr>
          <p:cNvPr id="28" name="TextBox 44"/>
          <p:cNvSpPr txBox="1"/>
          <p:nvPr/>
        </p:nvSpPr>
        <p:spPr>
          <a:xfrm>
            <a:off x="242621" y="4002995"/>
            <a:ext cx="452001" cy="479829"/>
          </a:xfrm>
          <a:prstGeom prst="rect">
            <a:avLst/>
          </a:prstGeom>
          <a:noFill/>
        </p:spPr>
        <p:txBody>
          <a:bodyPr wrap="square" numCol="1" rtlCol="0">
            <a:prstTxWarp prst="textChevron">
              <a:avLst/>
            </a:prstTxWarp>
            <a:spAutoFit/>
          </a:bodyPr>
          <a:lstStyle>
            <a:defPPr>
              <a:defRPr lang="zh-CN"/>
            </a:defPPr>
            <a:lvl1pPr>
              <a:defRPr sz="2400">
                <a:solidFill>
                  <a:schemeClr val="bg1"/>
                </a:solidFill>
                <a:latin typeface="Bodoni MT Condensed" pitchFamily="18" charset="0"/>
              </a:defRPr>
            </a:lvl1pPr>
          </a:lstStyle>
          <a:p>
            <a:pPr>
              <a:lnSpc>
                <a:spcPct val="150000"/>
              </a:lnSpc>
            </a:pPr>
            <a:r>
              <a:rPr lang="en-US" altLang="zh-CN" b="1" dirty="0">
                <a:solidFill>
                  <a:prstClr val="white"/>
                </a:solidFill>
              </a:rPr>
              <a:t>03</a:t>
            </a:r>
            <a:endParaRPr lang="zh-CN" altLang="en-US" b="1" dirty="0">
              <a:solidFill>
                <a:prstClr val="white"/>
              </a:solidFill>
            </a:endParaRPr>
          </a:p>
        </p:txBody>
      </p:sp>
      <p:sp>
        <p:nvSpPr>
          <p:cNvPr id="29" name="TextBox 46"/>
          <p:cNvSpPr txBox="1"/>
          <p:nvPr/>
        </p:nvSpPr>
        <p:spPr>
          <a:xfrm>
            <a:off x="195732" y="5016063"/>
            <a:ext cx="535400" cy="468614"/>
          </a:xfrm>
          <a:prstGeom prst="rect">
            <a:avLst/>
          </a:prstGeom>
          <a:noFill/>
        </p:spPr>
        <p:txBody>
          <a:bodyPr wrap="square" rtlCol="0">
            <a:prstTxWarp prst="textChevron">
              <a:avLst/>
            </a:prstTxWarp>
            <a:spAutoFit/>
          </a:bodyPr>
          <a:lstStyle/>
          <a:p>
            <a:pPr>
              <a:lnSpc>
                <a:spcPct val="150000"/>
              </a:lnSpc>
            </a:pPr>
            <a:r>
              <a:rPr lang="en-US" altLang="zh-CN" sz="2400" b="1" dirty="0" smtClean="0">
                <a:solidFill>
                  <a:prstClr val="white"/>
                </a:solidFill>
                <a:latin typeface="Bodoni MT Condensed" pitchFamily="18" charset="0"/>
              </a:rPr>
              <a:t>04</a:t>
            </a:r>
            <a:endParaRPr lang="zh-CN" altLang="en-US" sz="1100" b="1" dirty="0">
              <a:solidFill>
                <a:prstClr val="white"/>
              </a:solidFill>
              <a:latin typeface="Bodoni MT Condensed" pitchFamily="18" charset="0"/>
            </a:endParaRPr>
          </a:p>
        </p:txBody>
      </p:sp>
      <p:sp>
        <p:nvSpPr>
          <p:cNvPr id="31" name="TextBox 53"/>
          <p:cNvSpPr txBox="1"/>
          <p:nvPr/>
        </p:nvSpPr>
        <p:spPr>
          <a:xfrm>
            <a:off x="2650604" y="2501067"/>
            <a:ext cx="2720748" cy="461665"/>
          </a:xfrm>
          <a:prstGeom prst="rect">
            <a:avLst/>
          </a:prstGeom>
          <a:noFill/>
          <a:ln w="3175">
            <a:noFill/>
          </a:ln>
        </p:spPr>
        <p:txBody>
          <a:bodyPr wrap="square" rtlCol="0">
            <a:spAutoFit/>
          </a:bodyPr>
          <a:lstStyle/>
          <a:p>
            <a:pPr>
              <a:lnSpc>
                <a:spcPct val="150000"/>
              </a:lnSpc>
            </a:pPr>
            <a:r>
              <a:rPr lang="zh-CN" altLang="zh-CN" sz="1600" b="1" dirty="0" smtClean="0">
                <a:solidFill>
                  <a:prstClr val="white">
                    <a:lumMod val="95000"/>
                  </a:prstClr>
                </a:solidFill>
                <a:latin typeface="微软雅黑" panose="020B0503020204020204" pitchFamily="34" charset="-122"/>
                <a:ea typeface="微软雅黑" panose="020B0503020204020204" pitchFamily="34" charset="-122"/>
              </a:rPr>
              <a:t>落实</a:t>
            </a:r>
            <a:r>
              <a:rPr lang="zh-CN" altLang="en-US" sz="1600" b="1" dirty="0" smtClean="0">
                <a:solidFill>
                  <a:prstClr val="white">
                    <a:lumMod val="95000"/>
                  </a:prstClr>
                </a:solidFill>
                <a:latin typeface="微软雅黑" panose="020B0503020204020204" pitchFamily="34" charset="-122"/>
                <a:ea typeface="微软雅黑" panose="020B0503020204020204" pitchFamily="34" charset="-122"/>
              </a:rPr>
              <a:t>病患满意度调研</a:t>
            </a:r>
            <a:r>
              <a:rPr lang="zh-CN" altLang="zh-CN" sz="1600" b="1" dirty="0" smtClean="0">
                <a:solidFill>
                  <a:prstClr val="white">
                    <a:lumMod val="95000"/>
                  </a:prstClr>
                </a:solidFill>
                <a:latin typeface="微软雅黑" panose="020B0503020204020204" pitchFamily="34" charset="-122"/>
                <a:ea typeface="微软雅黑" panose="020B0503020204020204" pitchFamily="34" charset="-122"/>
              </a:rPr>
              <a:t>制度</a:t>
            </a:r>
            <a:endParaRPr lang="en-US" altLang="zh-CN" sz="1600" dirty="0">
              <a:solidFill>
                <a:prstClr val="white">
                  <a:lumMod val="95000"/>
                </a:prstClr>
              </a:solidFill>
              <a:latin typeface="微软雅黑" panose="020B0503020204020204" pitchFamily="34" charset="-122"/>
              <a:ea typeface="微软雅黑" panose="020B0503020204020204" pitchFamily="34" charset="-122"/>
            </a:endParaRPr>
          </a:p>
        </p:txBody>
      </p:sp>
      <p:sp>
        <p:nvSpPr>
          <p:cNvPr id="33" name="TextBox 55"/>
          <p:cNvSpPr txBox="1"/>
          <p:nvPr/>
        </p:nvSpPr>
        <p:spPr>
          <a:xfrm>
            <a:off x="2685012" y="3185137"/>
            <a:ext cx="2336644" cy="418191"/>
          </a:xfrm>
          <a:prstGeom prst="rect">
            <a:avLst/>
          </a:prstGeom>
          <a:noFill/>
          <a:ln w="3175">
            <a:noFill/>
          </a:ln>
        </p:spPr>
        <p:txBody>
          <a:bodyPr wrap="square" rtlCol="0">
            <a:spAutoFit/>
          </a:bodyPr>
          <a:lstStyle/>
          <a:p>
            <a:pPr>
              <a:lnSpc>
                <a:spcPct val="150000"/>
              </a:lnSpc>
            </a:pPr>
            <a:r>
              <a:rPr lang="zh-CN" altLang="zh-CN" sz="1600" b="1" dirty="0">
                <a:solidFill>
                  <a:prstClr val="white">
                    <a:lumMod val="95000"/>
                  </a:prstClr>
                </a:solidFill>
                <a:latin typeface="微软雅黑" panose="020B0503020204020204" pitchFamily="34" charset="-122"/>
                <a:ea typeface="微软雅黑" panose="020B0503020204020204" pitchFamily="34" charset="-122"/>
              </a:rPr>
              <a:t>人事与援外</a:t>
            </a:r>
            <a:r>
              <a:rPr lang="zh-CN" altLang="zh-CN" sz="1600" b="1" dirty="0" smtClean="0">
                <a:solidFill>
                  <a:prstClr val="white">
                    <a:lumMod val="95000"/>
                  </a:prstClr>
                </a:solidFill>
                <a:latin typeface="微软雅黑" panose="020B0503020204020204" pitchFamily="34" charset="-122"/>
                <a:ea typeface="微软雅黑" panose="020B0503020204020204" pitchFamily="34" charset="-122"/>
              </a:rPr>
              <a:t>工作</a:t>
            </a:r>
            <a:endParaRPr lang="en-US" altLang="zh-CN" sz="1600" dirty="0">
              <a:solidFill>
                <a:prstClr val="white">
                  <a:lumMod val="95000"/>
                </a:prstClr>
              </a:solidFill>
              <a:latin typeface="微软雅黑" panose="020B0503020204020204" pitchFamily="34" charset="-122"/>
              <a:ea typeface="微软雅黑" panose="020B0503020204020204" pitchFamily="34" charset="-122"/>
            </a:endParaRPr>
          </a:p>
        </p:txBody>
      </p:sp>
      <p:sp>
        <p:nvSpPr>
          <p:cNvPr id="34" name="Freeform 144"/>
          <p:cNvSpPr>
            <a:spLocks noEditPoints="1"/>
          </p:cNvSpPr>
          <p:nvPr/>
        </p:nvSpPr>
        <p:spPr bwMode="black">
          <a:xfrm>
            <a:off x="1662736" y="3045389"/>
            <a:ext cx="342989" cy="605370"/>
          </a:xfrm>
          <a:custGeom>
            <a:avLst/>
            <a:gdLst>
              <a:gd name="T0" fmla="*/ 35 w 46"/>
              <a:gd name="T1" fmla="*/ 7 h 84"/>
              <a:gd name="T2" fmla="*/ 29 w 46"/>
              <a:gd name="T3" fmla="*/ 14 h 84"/>
              <a:gd name="T4" fmla="*/ 22 w 46"/>
              <a:gd name="T5" fmla="*/ 7 h 84"/>
              <a:gd name="T6" fmla="*/ 29 w 46"/>
              <a:gd name="T7" fmla="*/ 0 h 84"/>
              <a:gd name="T8" fmla="*/ 35 w 46"/>
              <a:gd name="T9" fmla="*/ 7 h 84"/>
              <a:gd name="T10" fmla="*/ 20 w 46"/>
              <a:gd name="T11" fmla="*/ 12 h 84"/>
              <a:gd name="T12" fmla="*/ 2 w 46"/>
              <a:gd name="T13" fmla="*/ 22 h 84"/>
              <a:gd name="T14" fmla="*/ 0 w 46"/>
              <a:gd name="T15" fmla="*/ 41 h 84"/>
              <a:gd name="T16" fmla="*/ 6 w 46"/>
              <a:gd name="T17" fmla="*/ 41 h 84"/>
              <a:gd name="T18" fmla="*/ 7 w 46"/>
              <a:gd name="T19" fmla="*/ 26 h 84"/>
              <a:gd name="T20" fmla="*/ 15 w 46"/>
              <a:gd name="T21" fmla="*/ 22 h 84"/>
              <a:gd name="T22" fmla="*/ 10 w 46"/>
              <a:gd name="T23" fmla="*/ 37 h 84"/>
              <a:gd name="T24" fmla="*/ 12 w 46"/>
              <a:gd name="T25" fmla="*/ 45 h 84"/>
              <a:gd name="T26" fmla="*/ 0 w 46"/>
              <a:gd name="T27" fmla="*/ 82 h 84"/>
              <a:gd name="T28" fmla="*/ 8 w 46"/>
              <a:gd name="T29" fmla="*/ 84 h 84"/>
              <a:gd name="T30" fmla="*/ 18 w 46"/>
              <a:gd name="T31" fmla="*/ 57 h 84"/>
              <a:gd name="T32" fmla="*/ 21 w 46"/>
              <a:gd name="T33" fmla="*/ 62 h 84"/>
              <a:gd name="T34" fmla="*/ 27 w 46"/>
              <a:gd name="T35" fmla="*/ 84 h 84"/>
              <a:gd name="T36" fmla="*/ 36 w 46"/>
              <a:gd name="T37" fmla="*/ 81 h 84"/>
              <a:gd name="T38" fmla="*/ 29 w 46"/>
              <a:gd name="T39" fmla="*/ 56 h 84"/>
              <a:gd name="T40" fmla="*/ 22 w 46"/>
              <a:gd name="T41" fmla="*/ 45 h 84"/>
              <a:gd name="T42" fmla="*/ 27 w 46"/>
              <a:gd name="T43" fmla="*/ 29 h 84"/>
              <a:gd name="T44" fmla="*/ 29 w 46"/>
              <a:gd name="T45" fmla="*/ 35 h 84"/>
              <a:gd name="T46" fmla="*/ 44 w 46"/>
              <a:gd name="T47" fmla="*/ 41 h 84"/>
              <a:gd name="T48" fmla="*/ 46 w 46"/>
              <a:gd name="T49" fmla="*/ 35 h 84"/>
              <a:gd name="T50" fmla="*/ 35 w 46"/>
              <a:gd name="T51" fmla="*/ 30 h 84"/>
              <a:gd name="T52" fmla="*/ 31 w 46"/>
              <a:gd name="T53" fmla="*/ 17 h 84"/>
              <a:gd name="T54" fmla="*/ 20 w 46"/>
              <a:gd name="T55" fmla="*/ 1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6" h="84">
                <a:moveTo>
                  <a:pt x="35" y="7"/>
                </a:moveTo>
                <a:cubicBezTo>
                  <a:pt x="35" y="11"/>
                  <a:pt x="33" y="14"/>
                  <a:pt x="29" y="14"/>
                </a:cubicBezTo>
                <a:cubicBezTo>
                  <a:pt x="25" y="14"/>
                  <a:pt x="22" y="11"/>
                  <a:pt x="22" y="7"/>
                </a:cubicBezTo>
                <a:cubicBezTo>
                  <a:pt x="22" y="3"/>
                  <a:pt x="25" y="0"/>
                  <a:pt x="29" y="0"/>
                </a:cubicBezTo>
                <a:cubicBezTo>
                  <a:pt x="33" y="0"/>
                  <a:pt x="35" y="3"/>
                  <a:pt x="35" y="7"/>
                </a:cubicBezTo>
                <a:moveTo>
                  <a:pt x="20" y="12"/>
                </a:moveTo>
                <a:cubicBezTo>
                  <a:pt x="2" y="22"/>
                  <a:pt x="2" y="22"/>
                  <a:pt x="2" y="22"/>
                </a:cubicBezTo>
                <a:cubicBezTo>
                  <a:pt x="0" y="41"/>
                  <a:pt x="0" y="41"/>
                  <a:pt x="0" y="41"/>
                </a:cubicBezTo>
                <a:cubicBezTo>
                  <a:pt x="6" y="41"/>
                  <a:pt x="6" y="41"/>
                  <a:pt x="6" y="41"/>
                </a:cubicBezTo>
                <a:cubicBezTo>
                  <a:pt x="7" y="26"/>
                  <a:pt x="7" y="26"/>
                  <a:pt x="7" y="26"/>
                </a:cubicBezTo>
                <a:cubicBezTo>
                  <a:pt x="15" y="22"/>
                  <a:pt x="15" y="22"/>
                  <a:pt x="15" y="22"/>
                </a:cubicBezTo>
                <a:cubicBezTo>
                  <a:pt x="15" y="22"/>
                  <a:pt x="11" y="34"/>
                  <a:pt x="10" y="37"/>
                </a:cubicBezTo>
                <a:cubicBezTo>
                  <a:pt x="9" y="39"/>
                  <a:pt x="11" y="43"/>
                  <a:pt x="12" y="45"/>
                </a:cubicBezTo>
                <a:cubicBezTo>
                  <a:pt x="0" y="82"/>
                  <a:pt x="0" y="82"/>
                  <a:pt x="0" y="82"/>
                </a:cubicBezTo>
                <a:cubicBezTo>
                  <a:pt x="8" y="84"/>
                  <a:pt x="8" y="84"/>
                  <a:pt x="8" y="84"/>
                </a:cubicBezTo>
                <a:cubicBezTo>
                  <a:pt x="18" y="57"/>
                  <a:pt x="18" y="57"/>
                  <a:pt x="18" y="57"/>
                </a:cubicBezTo>
                <a:cubicBezTo>
                  <a:pt x="21" y="62"/>
                  <a:pt x="21" y="62"/>
                  <a:pt x="21" y="62"/>
                </a:cubicBezTo>
                <a:cubicBezTo>
                  <a:pt x="27" y="84"/>
                  <a:pt x="27" y="84"/>
                  <a:pt x="27" y="84"/>
                </a:cubicBezTo>
                <a:cubicBezTo>
                  <a:pt x="36" y="81"/>
                  <a:pt x="36" y="81"/>
                  <a:pt x="36" y="81"/>
                </a:cubicBezTo>
                <a:cubicBezTo>
                  <a:pt x="29" y="56"/>
                  <a:pt x="29" y="56"/>
                  <a:pt x="29" y="56"/>
                </a:cubicBezTo>
                <a:cubicBezTo>
                  <a:pt x="22" y="45"/>
                  <a:pt x="22" y="45"/>
                  <a:pt x="22" y="45"/>
                </a:cubicBezTo>
                <a:cubicBezTo>
                  <a:pt x="27" y="29"/>
                  <a:pt x="27" y="29"/>
                  <a:pt x="27" y="29"/>
                </a:cubicBezTo>
                <a:cubicBezTo>
                  <a:pt x="29" y="35"/>
                  <a:pt x="29" y="35"/>
                  <a:pt x="29" y="35"/>
                </a:cubicBezTo>
                <a:cubicBezTo>
                  <a:pt x="44" y="41"/>
                  <a:pt x="44" y="41"/>
                  <a:pt x="44" y="41"/>
                </a:cubicBezTo>
                <a:cubicBezTo>
                  <a:pt x="46" y="35"/>
                  <a:pt x="46" y="35"/>
                  <a:pt x="46" y="35"/>
                </a:cubicBezTo>
                <a:cubicBezTo>
                  <a:pt x="35" y="30"/>
                  <a:pt x="35" y="30"/>
                  <a:pt x="35" y="30"/>
                </a:cubicBezTo>
                <a:cubicBezTo>
                  <a:pt x="31" y="17"/>
                  <a:pt x="31" y="17"/>
                  <a:pt x="31" y="17"/>
                </a:cubicBezTo>
                <a:lnTo>
                  <a:pt x="20" y="12"/>
                </a:lnTo>
                <a:close/>
              </a:path>
            </a:pathLst>
          </a:custGeom>
          <a:noFill/>
          <a:ln w="19050">
            <a:solidFill>
              <a:schemeClr val="bg1"/>
            </a:solidFill>
          </a:ln>
          <a:extLst/>
        </p:spPr>
        <p:txBody>
          <a:bodyPr vert="horz" wrap="square" lIns="68589" tIns="34295" rIns="68589" bIns="34295" numCol="1" anchor="t" anchorCtr="0" compatLnSpc="1">
            <a:prstTxWarp prst="textNoShape">
              <a:avLst/>
            </a:prstTxWarp>
          </a:bodyPr>
          <a:lstStyle/>
          <a:p>
            <a:endParaRPr lang="en-US">
              <a:solidFill>
                <a:prstClr val="black"/>
              </a:solidFill>
            </a:endParaRPr>
          </a:p>
        </p:txBody>
      </p:sp>
      <p:pic>
        <p:nvPicPr>
          <p:cNvPr id="35" name="Picture 34" descr="Efficiency.png"/>
          <p:cNvPicPr>
            <a:picLocks noChangeAspect="1"/>
          </p:cNvPicPr>
          <p:nvPr/>
        </p:nvPicPr>
        <p:blipFill>
          <a:blip r:embed="rId2" cstate="print"/>
          <a:srcRect/>
          <a:stretch>
            <a:fillRect/>
          </a:stretch>
        </p:blipFill>
        <p:spPr bwMode="auto">
          <a:xfrm>
            <a:off x="1462658" y="3841415"/>
            <a:ext cx="743144" cy="689714"/>
          </a:xfrm>
          <a:prstGeom prst="rect">
            <a:avLst/>
          </a:prstGeom>
          <a:noFill/>
          <a:ln>
            <a:noFill/>
          </a:ln>
        </p:spPr>
      </p:pic>
      <p:grpSp>
        <p:nvGrpSpPr>
          <p:cNvPr id="36" name="Group 173"/>
          <p:cNvGrpSpPr>
            <a:grpSpLocks noChangeAspect="1"/>
          </p:cNvGrpSpPr>
          <p:nvPr/>
        </p:nvGrpSpPr>
        <p:grpSpPr>
          <a:xfrm>
            <a:off x="1581315" y="4689106"/>
            <a:ext cx="505829" cy="651057"/>
            <a:chOff x="-2773363" y="1651000"/>
            <a:chExt cx="2692401" cy="3448051"/>
          </a:xfrm>
          <a:solidFill>
            <a:schemeClr val="bg1"/>
          </a:solidFill>
        </p:grpSpPr>
        <p:sp>
          <p:nvSpPr>
            <p:cNvPr id="37" name="Freeform 19"/>
            <p:cNvSpPr>
              <a:spLocks noEditPoints="1"/>
            </p:cNvSpPr>
            <p:nvPr/>
          </p:nvSpPr>
          <p:spPr bwMode="auto">
            <a:xfrm>
              <a:off x="-1908175" y="1798638"/>
              <a:ext cx="641350" cy="641350"/>
            </a:xfrm>
            <a:custGeom>
              <a:avLst/>
              <a:gdLst>
                <a:gd name="T0" fmla="*/ 171 w 171"/>
                <a:gd name="T1" fmla="*/ 79 h 171"/>
                <a:gd name="T2" fmla="*/ 168 w 171"/>
                <a:gd name="T3" fmla="*/ 77 h 171"/>
                <a:gd name="T4" fmla="*/ 152 w 171"/>
                <a:gd name="T5" fmla="*/ 65 h 171"/>
                <a:gd name="T6" fmla="*/ 165 w 171"/>
                <a:gd name="T7" fmla="*/ 54 h 171"/>
                <a:gd name="T8" fmla="*/ 161 w 171"/>
                <a:gd name="T9" fmla="*/ 52 h 171"/>
                <a:gd name="T10" fmla="*/ 142 w 171"/>
                <a:gd name="T11" fmla="*/ 45 h 171"/>
                <a:gd name="T12" fmla="*/ 152 w 171"/>
                <a:gd name="T13" fmla="*/ 32 h 171"/>
                <a:gd name="T14" fmla="*/ 147 w 171"/>
                <a:gd name="T15" fmla="*/ 30 h 171"/>
                <a:gd name="T16" fmla="*/ 127 w 171"/>
                <a:gd name="T17" fmla="*/ 30 h 171"/>
                <a:gd name="T18" fmla="*/ 132 w 171"/>
                <a:gd name="T19" fmla="*/ 15 h 171"/>
                <a:gd name="T20" fmla="*/ 127 w 171"/>
                <a:gd name="T21" fmla="*/ 14 h 171"/>
                <a:gd name="T22" fmla="*/ 108 w 171"/>
                <a:gd name="T23" fmla="*/ 20 h 171"/>
                <a:gd name="T24" fmla="*/ 108 w 171"/>
                <a:gd name="T25" fmla="*/ 5 h 171"/>
                <a:gd name="T26" fmla="*/ 103 w 171"/>
                <a:gd name="T27" fmla="*/ 4 h 171"/>
                <a:gd name="T28" fmla="*/ 86 w 171"/>
                <a:gd name="T29" fmla="*/ 16 h 171"/>
                <a:gd name="T30" fmla="*/ 79 w 171"/>
                <a:gd name="T31" fmla="*/ 0 h 171"/>
                <a:gd name="T32" fmla="*/ 77 w 171"/>
                <a:gd name="T33" fmla="*/ 3 h 171"/>
                <a:gd name="T34" fmla="*/ 65 w 171"/>
                <a:gd name="T35" fmla="*/ 19 h 171"/>
                <a:gd name="T36" fmla="*/ 53 w 171"/>
                <a:gd name="T37" fmla="*/ 6 h 171"/>
                <a:gd name="T38" fmla="*/ 52 w 171"/>
                <a:gd name="T39" fmla="*/ 10 h 171"/>
                <a:gd name="T40" fmla="*/ 45 w 171"/>
                <a:gd name="T41" fmla="*/ 29 h 171"/>
                <a:gd name="T42" fmla="*/ 30 w 171"/>
                <a:gd name="T43" fmla="*/ 20 h 171"/>
                <a:gd name="T44" fmla="*/ 30 w 171"/>
                <a:gd name="T45" fmla="*/ 24 h 171"/>
                <a:gd name="T46" fmla="*/ 30 w 171"/>
                <a:gd name="T47" fmla="*/ 44 h 171"/>
                <a:gd name="T48" fmla="*/ 13 w 171"/>
                <a:gd name="T49" fmla="*/ 40 h 171"/>
                <a:gd name="T50" fmla="*/ 14 w 171"/>
                <a:gd name="T51" fmla="*/ 44 h 171"/>
                <a:gd name="T52" fmla="*/ 20 w 171"/>
                <a:gd name="T53" fmla="*/ 63 h 171"/>
                <a:gd name="T54" fmla="*/ 2 w 171"/>
                <a:gd name="T55" fmla="*/ 65 h 171"/>
                <a:gd name="T56" fmla="*/ 4 w 171"/>
                <a:gd name="T57" fmla="*/ 68 h 171"/>
                <a:gd name="T58" fmla="*/ 16 w 171"/>
                <a:gd name="T59" fmla="*/ 84 h 171"/>
                <a:gd name="T60" fmla="*/ 0 w 171"/>
                <a:gd name="T61" fmla="*/ 91 h 171"/>
                <a:gd name="T62" fmla="*/ 3 w 171"/>
                <a:gd name="T63" fmla="*/ 94 h 171"/>
                <a:gd name="T64" fmla="*/ 19 w 171"/>
                <a:gd name="T65" fmla="*/ 106 h 171"/>
                <a:gd name="T66" fmla="*/ 6 w 171"/>
                <a:gd name="T67" fmla="*/ 116 h 171"/>
                <a:gd name="T68" fmla="*/ 10 w 171"/>
                <a:gd name="T69" fmla="*/ 119 h 171"/>
                <a:gd name="T70" fmla="*/ 29 w 171"/>
                <a:gd name="T71" fmla="*/ 125 h 171"/>
                <a:gd name="T72" fmla="*/ 19 w 171"/>
                <a:gd name="T73" fmla="*/ 139 h 171"/>
                <a:gd name="T74" fmla="*/ 24 w 171"/>
                <a:gd name="T75" fmla="*/ 141 h 171"/>
                <a:gd name="T76" fmla="*/ 44 w 171"/>
                <a:gd name="T77" fmla="*/ 141 h 171"/>
                <a:gd name="T78" fmla="*/ 39 w 171"/>
                <a:gd name="T79" fmla="*/ 156 h 171"/>
                <a:gd name="T80" fmla="*/ 44 w 171"/>
                <a:gd name="T81" fmla="*/ 157 h 171"/>
                <a:gd name="T82" fmla="*/ 63 w 171"/>
                <a:gd name="T83" fmla="*/ 151 h 171"/>
                <a:gd name="T84" fmla="*/ 63 w 171"/>
                <a:gd name="T85" fmla="*/ 166 h 171"/>
                <a:gd name="T86" fmla="*/ 68 w 171"/>
                <a:gd name="T87" fmla="*/ 166 h 171"/>
                <a:gd name="T88" fmla="*/ 85 w 171"/>
                <a:gd name="T89" fmla="*/ 155 h 171"/>
                <a:gd name="T90" fmla="*/ 91 w 171"/>
                <a:gd name="T91" fmla="*/ 171 h 171"/>
                <a:gd name="T92" fmla="*/ 94 w 171"/>
                <a:gd name="T93" fmla="*/ 168 h 171"/>
                <a:gd name="T94" fmla="*/ 96 w 171"/>
                <a:gd name="T95" fmla="*/ 154 h 171"/>
                <a:gd name="T96" fmla="*/ 114 w 171"/>
                <a:gd name="T97" fmla="*/ 163 h 171"/>
                <a:gd name="T98" fmla="*/ 119 w 171"/>
                <a:gd name="T99" fmla="*/ 162 h 171"/>
                <a:gd name="T100" fmla="*/ 117 w 171"/>
                <a:gd name="T101" fmla="*/ 147 h 171"/>
                <a:gd name="T102" fmla="*/ 137 w 171"/>
                <a:gd name="T103" fmla="*/ 150 h 171"/>
                <a:gd name="T104" fmla="*/ 142 w 171"/>
                <a:gd name="T105" fmla="*/ 149 h 171"/>
                <a:gd name="T106" fmla="*/ 135 w 171"/>
                <a:gd name="T107" fmla="*/ 134 h 171"/>
                <a:gd name="T108" fmla="*/ 154 w 171"/>
                <a:gd name="T109" fmla="*/ 131 h 171"/>
                <a:gd name="T110" fmla="*/ 159 w 171"/>
                <a:gd name="T111" fmla="*/ 129 h 171"/>
                <a:gd name="T112" fmla="*/ 147 w 171"/>
                <a:gd name="T113" fmla="*/ 117 h 171"/>
                <a:gd name="T114" fmla="*/ 165 w 171"/>
                <a:gd name="T115" fmla="*/ 108 h 171"/>
                <a:gd name="T116" fmla="*/ 169 w 171"/>
                <a:gd name="T117" fmla="*/ 105 h 171"/>
                <a:gd name="T118" fmla="*/ 154 w 171"/>
                <a:gd name="T119" fmla="*/ 96 h 171"/>
                <a:gd name="T120" fmla="*/ 168 w 171"/>
                <a:gd name="T121" fmla="*/ 82 h 171"/>
                <a:gd name="T122" fmla="*/ 70 w 171"/>
                <a:gd name="T123" fmla="*/ 85 h 171"/>
                <a:gd name="T124" fmla="*/ 101 w 171"/>
                <a:gd name="T125" fmla="*/ 85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1" h="171">
                  <a:moveTo>
                    <a:pt x="168" y="82"/>
                  </a:moveTo>
                  <a:cubicBezTo>
                    <a:pt x="170" y="82"/>
                    <a:pt x="171" y="81"/>
                    <a:pt x="171" y="79"/>
                  </a:cubicBezTo>
                  <a:cubicBezTo>
                    <a:pt x="171" y="79"/>
                    <a:pt x="171" y="79"/>
                    <a:pt x="171" y="79"/>
                  </a:cubicBezTo>
                  <a:cubicBezTo>
                    <a:pt x="171" y="78"/>
                    <a:pt x="169" y="77"/>
                    <a:pt x="168" y="77"/>
                  </a:cubicBezTo>
                  <a:cubicBezTo>
                    <a:pt x="154" y="75"/>
                    <a:pt x="154" y="75"/>
                    <a:pt x="154" y="75"/>
                  </a:cubicBezTo>
                  <a:cubicBezTo>
                    <a:pt x="154" y="71"/>
                    <a:pt x="153" y="68"/>
                    <a:pt x="152" y="65"/>
                  </a:cubicBezTo>
                  <a:cubicBezTo>
                    <a:pt x="163" y="57"/>
                    <a:pt x="163" y="57"/>
                    <a:pt x="163" y="57"/>
                  </a:cubicBezTo>
                  <a:cubicBezTo>
                    <a:pt x="164" y="56"/>
                    <a:pt x="165" y="55"/>
                    <a:pt x="165" y="54"/>
                  </a:cubicBezTo>
                  <a:cubicBezTo>
                    <a:pt x="165" y="54"/>
                    <a:pt x="165" y="53"/>
                    <a:pt x="165" y="53"/>
                  </a:cubicBezTo>
                  <a:cubicBezTo>
                    <a:pt x="164" y="52"/>
                    <a:pt x="163" y="51"/>
                    <a:pt x="161" y="52"/>
                  </a:cubicBezTo>
                  <a:cubicBezTo>
                    <a:pt x="147" y="54"/>
                    <a:pt x="147" y="54"/>
                    <a:pt x="147" y="54"/>
                  </a:cubicBezTo>
                  <a:cubicBezTo>
                    <a:pt x="146" y="51"/>
                    <a:pt x="144" y="48"/>
                    <a:pt x="142" y="45"/>
                  </a:cubicBezTo>
                  <a:cubicBezTo>
                    <a:pt x="151" y="34"/>
                    <a:pt x="151" y="34"/>
                    <a:pt x="151" y="34"/>
                  </a:cubicBezTo>
                  <a:cubicBezTo>
                    <a:pt x="151" y="34"/>
                    <a:pt x="152" y="33"/>
                    <a:pt x="152" y="32"/>
                  </a:cubicBezTo>
                  <a:cubicBezTo>
                    <a:pt x="152" y="31"/>
                    <a:pt x="151" y="31"/>
                    <a:pt x="151" y="30"/>
                  </a:cubicBezTo>
                  <a:cubicBezTo>
                    <a:pt x="150" y="29"/>
                    <a:pt x="148" y="29"/>
                    <a:pt x="147" y="30"/>
                  </a:cubicBezTo>
                  <a:cubicBezTo>
                    <a:pt x="135" y="36"/>
                    <a:pt x="135" y="36"/>
                    <a:pt x="135" y="36"/>
                  </a:cubicBezTo>
                  <a:cubicBezTo>
                    <a:pt x="132" y="34"/>
                    <a:pt x="130" y="32"/>
                    <a:pt x="127" y="30"/>
                  </a:cubicBezTo>
                  <a:cubicBezTo>
                    <a:pt x="132" y="16"/>
                    <a:pt x="132" y="16"/>
                    <a:pt x="132" y="16"/>
                  </a:cubicBezTo>
                  <a:cubicBezTo>
                    <a:pt x="132" y="16"/>
                    <a:pt x="132" y="16"/>
                    <a:pt x="132" y="15"/>
                  </a:cubicBezTo>
                  <a:cubicBezTo>
                    <a:pt x="132" y="14"/>
                    <a:pt x="132" y="13"/>
                    <a:pt x="131" y="13"/>
                  </a:cubicBezTo>
                  <a:cubicBezTo>
                    <a:pt x="129" y="12"/>
                    <a:pt x="128" y="12"/>
                    <a:pt x="127" y="14"/>
                  </a:cubicBezTo>
                  <a:cubicBezTo>
                    <a:pt x="117" y="23"/>
                    <a:pt x="117" y="23"/>
                    <a:pt x="117" y="23"/>
                  </a:cubicBezTo>
                  <a:cubicBezTo>
                    <a:pt x="114" y="22"/>
                    <a:pt x="111" y="21"/>
                    <a:pt x="108" y="20"/>
                  </a:cubicBezTo>
                  <a:cubicBezTo>
                    <a:pt x="108" y="6"/>
                    <a:pt x="108" y="6"/>
                    <a:pt x="108" y="6"/>
                  </a:cubicBezTo>
                  <a:cubicBezTo>
                    <a:pt x="108" y="5"/>
                    <a:pt x="108" y="5"/>
                    <a:pt x="108" y="5"/>
                  </a:cubicBezTo>
                  <a:cubicBezTo>
                    <a:pt x="108" y="4"/>
                    <a:pt x="107" y="3"/>
                    <a:pt x="106" y="2"/>
                  </a:cubicBezTo>
                  <a:cubicBezTo>
                    <a:pt x="105" y="2"/>
                    <a:pt x="103" y="3"/>
                    <a:pt x="103" y="4"/>
                  </a:cubicBezTo>
                  <a:cubicBezTo>
                    <a:pt x="96" y="17"/>
                    <a:pt x="96" y="17"/>
                    <a:pt x="96" y="17"/>
                  </a:cubicBezTo>
                  <a:cubicBezTo>
                    <a:pt x="93" y="16"/>
                    <a:pt x="90" y="16"/>
                    <a:pt x="86" y="16"/>
                  </a:cubicBezTo>
                  <a:cubicBezTo>
                    <a:pt x="82" y="3"/>
                    <a:pt x="82" y="3"/>
                    <a:pt x="82" y="3"/>
                  </a:cubicBezTo>
                  <a:cubicBezTo>
                    <a:pt x="82" y="1"/>
                    <a:pt x="81" y="0"/>
                    <a:pt x="79" y="0"/>
                  </a:cubicBezTo>
                  <a:cubicBezTo>
                    <a:pt x="78" y="0"/>
                    <a:pt x="77" y="1"/>
                    <a:pt x="77" y="3"/>
                  </a:cubicBezTo>
                  <a:cubicBezTo>
                    <a:pt x="77" y="3"/>
                    <a:pt x="77" y="3"/>
                    <a:pt x="77" y="3"/>
                  </a:cubicBezTo>
                  <a:cubicBezTo>
                    <a:pt x="75" y="17"/>
                    <a:pt x="75" y="17"/>
                    <a:pt x="75" y="17"/>
                  </a:cubicBezTo>
                  <a:cubicBezTo>
                    <a:pt x="71" y="17"/>
                    <a:pt x="68" y="18"/>
                    <a:pt x="65" y="19"/>
                  </a:cubicBezTo>
                  <a:cubicBezTo>
                    <a:pt x="57" y="8"/>
                    <a:pt x="57" y="8"/>
                    <a:pt x="57" y="8"/>
                  </a:cubicBezTo>
                  <a:cubicBezTo>
                    <a:pt x="56" y="6"/>
                    <a:pt x="55" y="5"/>
                    <a:pt x="53" y="6"/>
                  </a:cubicBezTo>
                  <a:cubicBezTo>
                    <a:pt x="52" y="6"/>
                    <a:pt x="52" y="7"/>
                    <a:pt x="52" y="9"/>
                  </a:cubicBezTo>
                  <a:cubicBezTo>
                    <a:pt x="52" y="9"/>
                    <a:pt x="52" y="9"/>
                    <a:pt x="52" y="10"/>
                  </a:cubicBezTo>
                  <a:cubicBezTo>
                    <a:pt x="54" y="23"/>
                    <a:pt x="54" y="23"/>
                    <a:pt x="54" y="23"/>
                  </a:cubicBezTo>
                  <a:cubicBezTo>
                    <a:pt x="51" y="25"/>
                    <a:pt x="48" y="27"/>
                    <a:pt x="45" y="29"/>
                  </a:cubicBezTo>
                  <a:cubicBezTo>
                    <a:pt x="34" y="20"/>
                    <a:pt x="34" y="20"/>
                    <a:pt x="34" y="20"/>
                  </a:cubicBezTo>
                  <a:cubicBezTo>
                    <a:pt x="33" y="19"/>
                    <a:pt x="32" y="19"/>
                    <a:pt x="30" y="20"/>
                  </a:cubicBezTo>
                  <a:cubicBezTo>
                    <a:pt x="30" y="20"/>
                    <a:pt x="29" y="21"/>
                    <a:pt x="29" y="22"/>
                  </a:cubicBezTo>
                  <a:cubicBezTo>
                    <a:pt x="29" y="23"/>
                    <a:pt x="30" y="23"/>
                    <a:pt x="30" y="24"/>
                  </a:cubicBezTo>
                  <a:cubicBezTo>
                    <a:pt x="36" y="36"/>
                    <a:pt x="36" y="36"/>
                    <a:pt x="36" y="36"/>
                  </a:cubicBezTo>
                  <a:cubicBezTo>
                    <a:pt x="34" y="39"/>
                    <a:pt x="32" y="41"/>
                    <a:pt x="30" y="44"/>
                  </a:cubicBezTo>
                  <a:cubicBezTo>
                    <a:pt x="17" y="39"/>
                    <a:pt x="17" y="39"/>
                    <a:pt x="17" y="39"/>
                  </a:cubicBezTo>
                  <a:cubicBezTo>
                    <a:pt x="15" y="38"/>
                    <a:pt x="14" y="39"/>
                    <a:pt x="13" y="40"/>
                  </a:cubicBezTo>
                  <a:cubicBezTo>
                    <a:pt x="13" y="41"/>
                    <a:pt x="12" y="41"/>
                    <a:pt x="12" y="42"/>
                  </a:cubicBezTo>
                  <a:cubicBezTo>
                    <a:pt x="12" y="42"/>
                    <a:pt x="13" y="43"/>
                    <a:pt x="14" y="44"/>
                  </a:cubicBezTo>
                  <a:cubicBezTo>
                    <a:pt x="24" y="54"/>
                    <a:pt x="24" y="54"/>
                    <a:pt x="24" y="54"/>
                  </a:cubicBezTo>
                  <a:cubicBezTo>
                    <a:pt x="22" y="57"/>
                    <a:pt x="21" y="60"/>
                    <a:pt x="20" y="63"/>
                  </a:cubicBezTo>
                  <a:cubicBezTo>
                    <a:pt x="6" y="63"/>
                    <a:pt x="6" y="63"/>
                    <a:pt x="6" y="63"/>
                  </a:cubicBezTo>
                  <a:cubicBezTo>
                    <a:pt x="4" y="62"/>
                    <a:pt x="3" y="63"/>
                    <a:pt x="2" y="65"/>
                  </a:cubicBezTo>
                  <a:cubicBezTo>
                    <a:pt x="2" y="65"/>
                    <a:pt x="2" y="65"/>
                    <a:pt x="2" y="65"/>
                  </a:cubicBezTo>
                  <a:cubicBezTo>
                    <a:pt x="2" y="67"/>
                    <a:pt x="3" y="68"/>
                    <a:pt x="4" y="68"/>
                  </a:cubicBezTo>
                  <a:cubicBezTo>
                    <a:pt x="17" y="74"/>
                    <a:pt x="17" y="74"/>
                    <a:pt x="17" y="74"/>
                  </a:cubicBezTo>
                  <a:cubicBezTo>
                    <a:pt x="16" y="78"/>
                    <a:pt x="16" y="81"/>
                    <a:pt x="16" y="84"/>
                  </a:cubicBezTo>
                  <a:cubicBezTo>
                    <a:pt x="3" y="89"/>
                    <a:pt x="3" y="89"/>
                    <a:pt x="3" y="89"/>
                  </a:cubicBezTo>
                  <a:cubicBezTo>
                    <a:pt x="1" y="89"/>
                    <a:pt x="0" y="90"/>
                    <a:pt x="0" y="91"/>
                  </a:cubicBezTo>
                  <a:cubicBezTo>
                    <a:pt x="0" y="91"/>
                    <a:pt x="0" y="91"/>
                    <a:pt x="0" y="91"/>
                  </a:cubicBezTo>
                  <a:cubicBezTo>
                    <a:pt x="0" y="93"/>
                    <a:pt x="2" y="94"/>
                    <a:pt x="3" y="94"/>
                  </a:cubicBezTo>
                  <a:cubicBezTo>
                    <a:pt x="17" y="96"/>
                    <a:pt x="17" y="96"/>
                    <a:pt x="17" y="96"/>
                  </a:cubicBezTo>
                  <a:cubicBezTo>
                    <a:pt x="17" y="99"/>
                    <a:pt x="18" y="103"/>
                    <a:pt x="19" y="106"/>
                  </a:cubicBezTo>
                  <a:cubicBezTo>
                    <a:pt x="8" y="114"/>
                    <a:pt x="8" y="114"/>
                    <a:pt x="8" y="114"/>
                  </a:cubicBezTo>
                  <a:cubicBezTo>
                    <a:pt x="7" y="114"/>
                    <a:pt x="6" y="115"/>
                    <a:pt x="6" y="116"/>
                  </a:cubicBezTo>
                  <a:cubicBezTo>
                    <a:pt x="6" y="117"/>
                    <a:pt x="6" y="117"/>
                    <a:pt x="6" y="118"/>
                  </a:cubicBezTo>
                  <a:cubicBezTo>
                    <a:pt x="7" y="119"/>
                    <a:pt x="8" y="120"/>
                    <a:pt x="10" y="119"/>
                  </a:cubicBezTo>
                  <a:cubicBezTo>
                    <a:pt x="24" y="117"/>
                    <a:pt x="24" y="117"/>
                    <a:pt x="24" y="117"/>
                  </a:cubicBezTo>
                  <a:cubicBezTo>
                    <a:pt x="25" y="120"/>
                    <a:pt x="27" y="123"/>
                    <a:pt x="29" y="125"/>
                  </a:cubicBezTo>
                  <a:cubicBezTo>
                    <a:pt x="20" y="137"/>
                    <a:pt x="20" y="137"/>
                    <a:pt x="20" y="137"/>
                  </a:cubicBezTo>
                  <a:cubicBezTo>
                    <a:pt x="20" y="137"/>
                    <a:pt x="19" y="138"/>
                    <a:pt x="19" y="139"/>
                  </a:cubicBezTo>
                  <a:cubicBezTo>
                    <a:pt x="19" y="139"/>
                    <a:pt x="20" y="140"/>
                    <a:pt x="20" y="140"/>
                  </a:cubicBezTo>
                  <a:cubicBezTo>
                    <a:pt x="21" y="142"/>
                    <a:pt x="23" y="142"/>
                    <a:pt x="24" y="141"/>
                  </a:cubicBezTo>
                  <a:cubicBezTo>
                    <a:pt x="36" y="134"/>
                    <a:pt x="36" y="134"/>
                    <a:pt x="36" y="134"/>
                  </a:cubicBezTo>
                  <a:cubicBezTo>
                    <a:pt x="39" y="137"/>
                    <a:pt x="41" y="139"/>
                    <a:pt x="44" y="141"/>
                  </a:cubicBezTo>
                  <a:cubicBezTo>
                    <a:pt x="39" y="154"/>
                    <a:pt x="39" y="154"/>
                    <a:pt x="39" y="154"/>
                  </a:cubicBezTo>
                  <a:cubicBezTo>
                    <a:pt x="39" y="155"/>
                    <a:pt x="39" y="155"/>
                    <a:pt x="39" y="156"/>
                  </a:cubicBezTo>
                  <a:cubicBezTo>
                    <a:pt x="39" y="157"/>
                    <a:pt x="39" y="157"/>
                    <a:pt x="40" y="158"/>
                  </a:cubicBezTo>
                  <a:cubicBezTo>
                    <a:pt x="42" y="159"/>
                    <a:pt x="43" y="158"/>
                    <a:pt x="44" y="157"/>
                  </a:cubicBezTo>
                  <a:cubicBezTo>
                    <a:pt x="54" y="147"/>
                    <a:pt x="54" y="147"/>
                    <a:pt x="54" y="147"/>
                  </a:cubicBezTo>
                  <a:cubicBezTo>
                    <a:pt x="57" y="149"/>
                    <a:pt x="60" y="150"/>
                    <a:pt x="63" y="151"/>
                  </a:cubicBezTo>
                  <a:cubicBezTo>
                    <a:pt x="63" y="165"/>
                    <a:pt x="63" y="165"/>
                    <a:pt x="63" y="165"/>
                  </a:cubicBezTo>
                  <a:cubicBezTo>
                    <a:pt x="63" y="165"/>
                    <a:pt x="63" y="166"/>
                    <a:pt x="63" y="166"/>
                  </a:cubicBezTo>
                  <a:cubicBezTo>
                    <a:pt x="63" y="167"/>
                    <a:pt x="64" y="168"/>
                    <a:pt x="65" y="168"/>
                  </a:cubicBezTo>
                  <a:cubicBezTo>
                    <a:pt x="66" y="169"/>
                    <a:pt x="68" y="168"/>
                    <a:pt x="68" y="166"/>
                  </a:cubicBezTo>
                  <a:cubicBezTo>
                    <a:pt x="75" y="154"/>
                    <a:pt x="75" y="154"/>
                    <a:pt x="75" y="154"/>
                  </a:cubicBezTo>
                  <a:cubicBezTo>
                    <a:pt x="78" y="154"/>
                    <a:pt x="81" y="155"/>
                    <a:pt x="85" y="155"/>
                  </a:cubicBezTo>
                  <a:cubicBezTo>
                    <a:pt x="89" y="168"/>
                    <a:pt x="89" y="168"/>
                    <a:pt x="89" y="168"/>
                  </a:cubicBezTo>
                  <a:cubicBezTo>
                    <a:pt x="89" y="170"/>
                    <a:pt x="90" y="171"/>
                    <a:pt x="91" y="171"/>
                  </a:cubicBezTo>
                  <a:cubicBezTo>
                    <a:pt x="91" y="171"/>
                    <a:pt x="92" y="171"/>
                    <a:pt x="92" y="171"/>
                  </a:cubicBezTo>
                  <a:cubicBezTo>
                    <a:pt x="93" y="171"/>
                    <a:pt x="94" y="169"/>
                    <a:pt x="94" y="168"/>
                  </a:cubicBezTo>
                  <a:cubicBezTo>
                    <a:pt x="94" y="168"/>
                    <a:pt x="94" y="168"/>
                    <a:pt x="94" y="168"/>
                  </a:cubicBezTo>
                  <a:cubicBezTo>
                    <a:pt x="96" y="154"/>
                    <a:pt x="96" y="154"/>
                    <a:pt x="96" y="154"/>
                  </a:cubicBezTo>
                  <a:cubicBezTo>
                    <a:pt x="100" y="153"/>
                    <a:pt x="103" y="153"/>
                    <a:pt x="106" y="152"/>
                  </a:cubicBezTo>
                  <a:cubicBezTo>
                    <a:pt x="114" y="163"/>
                    <a:pt x="114" y="163"/>
                    <a:pt x="114" y="163"/>
                  </a:cubicBezTo>
                  <a:cubicBezTo>
                    <a:pt x="115" y="165"/>
                    <a:pt x="116" y="165"/>
                    <a:pt x="118" y="165"/>
                  </a:cubicBezTo>
                  <a:cubicBezTo>
                    <a:pt x="119" y="164"/>
                    <a:pt x="119" y="163"/>
                    <a:pt x="119" y="162"/>
                  </a:cubicBezTo>
                  <a:cubicBezTo>
                    <a:pt x="119" y="162"/>
                    <a:pt x="119" y="161"/>
                    <a:pt x="119" y="161"/>
                  </a:cubicBezTo>
                  <a:cubicBezTo>
                    <a:pt x="117" y="147"/>
                    <a:pt x="117" y="147"/>
                    <a:pt x="117" y="147"/>
                  </a:cubicBezTo>
                  <a:cubicBezTo>
                    <a:pt x="120" y="146"/>
                    <a:pt x="123" y="144"/>
                    <a:pt x="126" y="142"/>
                  </a:cubicBezTo>
                  <a:cubicBezTo>
                    <a:pt x="137" y="150"/>
                    <a:pt x="137" y="150"/>
                    <a:pt x="137" y="150"/>
                  </a:cubicBezTo>
                  <a:cubicBezTo>
                    <a:pt x="138" y="152"/>
                    <a:pt x="139" y="152"/>
                    <a:pt x="141" y="151"/>
                  </a:cubicBezTo>
                  <a:cubicBezTo>
                    <a:pt x="141" y="150"/>
                    <a:pt x="142" y="149"/>
                    <a:pt x="142" y="149"/>
                  </a:cubicBezTo>
                  <a:cubicBezTo>
                    <a:pt x="142" y="148"/>
                    <a:pt x="141" y="147"/>
                    <a:pt x="141" y="147"/>
                  </a:cubicBezTo>
                  <a:cubicBezTo>
                    <a:pt x="135" y="134"/>
                    <a:pt x="135" y="134"/>
                    <a:pt x="135" y="134"/>
                  </a:cubicBezTo>
                  <a:cubicBezTo>
                    <a:pt x="137" y="132"/>
                    <a:pt x="139" y="130"/>
                    <a:pt x="141" y="127"/>
                  </a:cubicBezTo>
                  <a:cubicBezTo>
                    <a:pt x="154" y="131"/>
                    <a:pt x="154" y="131"/>
                    <a:pt x="154" y="131"/>
                  </a:cubicBezTo>
                  <a:cubicBezTo>
                    <a:pt x="156" y="132"/>
                    <a:pt x="157" y="132"/>
                    <a:pt x="158" y="131"/>
                  </a:cubicBezTo>
                  <a:cubicBezTo>
                    <a:pt x="158" y="130"/>
                    <a:pt x="159" y="130"/>
                    <a:pt x="159" y="129"/>
                  </a:cubicBezTo>
                  <a:cubicBezTo>
                    <a:pt x="159" y="128"/>
                    <a:pt x="158" y="127"/>
                    <a:pt x="157" y="127"/>
                  </a:cubicBezTo>
                  <a:cubicBezTo>
                    <a:pt x="147" y="117"/>
                    <a:pt x="147" y="117"/>
                    <a:pt x="147" y="117"/>
                  </a:cubicBezTo>
                  <a:cubicBezTo>
                    <a:pt x="149" y="114"/>
                    <a:pt x="150" y="111"/>
                    <a:pt x="151" y="108"/>
                  </a:cubicBezTo>
                  <a:cubicBezTo>
                    <a:pt x="165" y="108"/>
                    <a:pt x="165" y="108"/>
                    <a:pt x="165" y="108"/>
                  </a:cubicBezTo>
                  <a:cubicBezTo>
                    <a:pt x="167" y="108"/>
                    <a:pt x="168" y="107"/>
                    <a:pt x="169" y="106"/>
                  </a:cubicBezTo>
                  <a:cubicBezTo>
                    <a:pt x="169" y="106"/>
                    <a:pt x="169" y="105"/>
                    <a:pt x="169" y="105"/>
                  </a:cubicBezTo>
                  <a:cubicBezTo>
                    <a:pt x="169" y="104"/>
                    <a:pt x="168" y="103"/>
                    <a:pt x="167" y="103"/>
                  </a:cubicBezTo>
                  <a:cubicBezTo>
                    <a:pt x="154" y="96"/>
                    <a:pt x="154" y="96"/>
                    <a:pt x="154" y="96"/>
                  </a:cubicBezTo>
                  <a:cubicBezTo>
                    <a:pt x="155" y="93"/>
                    <a:pt x="155" y="90"/>
                    <a:pt x="155" y="86"/>
                  </a:cubicBezTo>
                  <a:lnTo>
                    <a:pt x="168" y="82"/>
                  </a:lnTo>
                  <a:close/>
                  <a:moveTo>
                    <a:pt x="86" y="101"/>
                  </a:moveTo>
                  <a:cubicBezTo>
                    <a:pt x="77" y="101"/>
                    <a:pt x="70" y="94"/>
                    <a:pt x="70" y="85"/>
                  </a:cubicBezTo>
                  <a:cubicBezTo>
                    <a:pt x="70" y="77"/>
                    <a:pt x="77" y="70"/>
                    <a:pt x="86" y="70"/>
                  </a:cubicBezTo>
                  <a:cubicBezTo>
                    <a:pt x="94" y="70"/>
                    <a:pt x="101" y="77"/>
                    <a:pt x="101" y="85"/>
                  </a:cubicBezTo>
                  <a:cubicBezTo>
                    <a:pt x="101" y="94"/>
                    <a:pt x="94" y="101"/>
                    <a:pt x="86"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8" name="Freeform 20"/>
            <p:cNvSpPr>
              <a:spLocks noEditPoints="1"/>
            </p:cNvSpPr>
            <p:nvPr/>
          </p:nvSpPr>
          <p:spPr bwMode="auto">
            <a:xfrm>
              <a:off x="-1333500" y="1651000"/>
              <a:ext cx="454025" cy="454025"/>
            </a:xfrm>
            <a:custGeom>
              <a:avLst/>
              <a:gdLst>
                <a:gd name="T0" fmla="*/ 121 w 121"/>
                <a:gd name="T1" fmla="*/ 56 h 121"/>
                <a:gd name="T2" fmla="*/ 119 w 121"/>
                <a:gd name="T3" fmla="*/ 54 h 121"/>
                <a:gd name="T4" fmla="*/ 108 w 121"/>
                <a:gd name="T5" fmla="*/ 46 h 121"/>
                <a:gd name="T6" fmla="*/ 117 w 121"/>
                <a:gd name="T7" fmla="*/ 38 h 121"/>
                <a:gd name="T8" fmla="*/ 115 w 121"/>
                <a:gd name="T9" fmla="*/ 37 h 121"/>
                <a:gd name="T10" fmla="*/ 101 w 121"/>
                <a:gd name="T11" fmla="*/ 32 h 121"/>
                <a:gd name="T12" fmla="*/ 108 w 121"/>
                <a:gd name="T13" fmla="*/ 23 h 121"/>
                <a:gd name="T14" fmla="*/ 105 w 121"/>
                <a:gd name="T15" fmla="*/ 21 h 121"/>
                <a:gd name="T16" fmla="*/ 90 w 121"/>
                <a:gd name="T17" fmla="*/ 21 h 121"/>
                <a:gd name="T18" fmla="*/ 94 w 121"/>
                <a:gd name="T19" fmla="*/ 11 h 121"/>
                <a:gd name="T20" fmla="*/ 90 w 121"/>
                <a:gd name="T21" fmla="*/ 10 h 121"/>
                <a:gd name="T22" fmla="*/ 77 w 121"/>
                <a:gd name="T23" fmla="*/ 14 h 121"/>
                <a:gd name="T24" fmla="*/ 77 w 121"/>
                <a:gd name="T25" fmla="*/ 3 h 121"/>
                <a:gd name="T26" fmla="*/ 73 w 121"/>
                <a:gd name="T27" fmla="*/ 3 h 121"/>
                <a:gd name="T28" fmla="*/ 61 w 121"/>
                <a:gd name="T29" fmla="*/ 11 h 121"/>
                <a:gd name="T30" fmla="*/ 56 w 121"/>
                <a:gd name="T31" fmla="*/ 0 h 121"/>
                <a:gd name="T32" fmla="*/ 55 w 121"/>
                <a:gd name="T33" fmla="*/ 2 h 121"/>
                <a:gd name="T34" fmla="*/ 46 w 121"/>
                <a:gd name="T35" fmla="*/ 13 h 121"/>
                <a:gd name="T36" fmla="*/ 38 w 121"/>
                <a:gd name="T37" fmla="*/ 4 h 121"/>
                <a:gd name="T38" fmla="*/ 37 w 121"/>
                <a:gd name="T39" fmla="*/ 7 h 121"/>
                <a:gd name="T40" fmla="*/ 32 w 121"/>
                <a:gd name="T41" fmla="*/ 20 h 121"/>
                <a:gd name="T42" fmla="*/ 22 w 121"/>
                <a:gd name="T43" fmla="*/ 14 h 121"/>
                <a:gd name="T44" fmla="*/ 21 w 121"/>
                <a:gd name="T45" fmla="*/ 17 h 121"/>
                <a:gd name="T46" fmla="*/ 21 w 121"/>
                <a:gd name="T47" fmla="*/ 31 h 121"/>
                <a:gd name="T48" fmla="*/ 9 w 121"/>
                <a:gd name="T49" fmla="*/ 28 h 121"/>
                <a:gd name="T50" fmla="*/ 10 w 121"/>
                <a:gd name="T51" fmla="*/ 31 h 121"/>
                <a:gd name="T52" fmla="*/ 14 w 121"/>
                <a:gd name="T53" fmla="*/ 45 h 121"/>
                <a:gd name="T54" fmla="*/ 2 w 121"/>
                <a:gd name="T55" fmla="*/ 46 h 121"/>
                <a:gd name="T56" fmla="*/ 3 w 121"/>
                <a:gd name="T57" fmla="*/ 48 h 121"/>
                <a:gd name="T58" fmla="*/ 11 w 121"/>
                <a:gd name="T59" fmla="*/ 60 h 121"/>
                <a:gd name="T60" fmla="*/ 0 w 121"/>
                <a:gd name="T61" fmla="*/ 65 h 121"/>
                <a:gd name="T62" fmla="*/ 2 w 121"/>
                <a:gd name="T63" fmla="*/ 67 h 121"/>
                <a:gd name="T64" fmla="*/ 14 w 121"/>
                <a:gd name="T65" fmla="*/ 75 h 121"/>
                <a:gd name="T66" fmla="*/ 4 w 121"/>
                <a:gd name="T67" fmla="*/ 83 h 121"/>
                <a:gd name="T68" fmla="*/ 7 w 121"/>
                <a:gd name="T69" fmla="*/ 84 h 121"/>
                <a:gd name="T70" fmla="*/ 20 w 121"/>
                <a:gd name="T71" fmla="*/ 89 h 121"/>
                <a:gd name="T72" fmla="*/ 14 w 121"/>
                <a:gd name="T73" fmla="*/ 98 h 121"/>
                <a:gd name="T74" fmla="*/ 17 w 121"/>
                <a:gd name="T75" fmla="*/ 100 h 121"/>
                <a:gd name="T76" fmla="*/ 31 w 121"/>
                <a:gd name="T77" fmla="*/ 100 h 121"/>
                <a:gd name="T78" fmla="*/ 28 w 121"/>
                <a:gd name="T79" fmla="*/ 110 h 121"/>
                <a:gd name="T80" fmla="*/ 31 w 121"/>
                <a:gd name="T81" fmla="*/ 112 h 121"/>
                <a:gd name="T82" fmla="*/ 45 w 121"/>
                <a:gd name="T83" fmla="*/ 107 h 121"/>
                <a:gd name="T84" fmla="*/ 45 w 121"/>
                <a:gd name="T85" fmla="*/ 118 h 121"/>
                <a:gd name="T86" fmla="*/ 49 w 121"/>
                <a:gd name="T87" fmla="*/ 118 h 121"/>
                <a:gd name="T88" fmla="*/ 60 w 121"/>
                <a:gd name="T89" fmla="*/ 110 h 121"/>
                <a:gd name="T90" fmla="*/ 65 w 121"/>
                <a:gd name="T91" fmla="*/ 121 h 121"/>
                <a:gd name="T92" fmla="*/ 67 w 121"/>
                <a:gd name="T93" fmla="*/ 119 h 121"/>
                <a:gd name="T94" fmla="*/ 68 w 121"/>
                <a:gd name="T95" fmla="*/ 109 h 121"/>
                <a:gd name="T96" fmla="*/ 81 w 121"/>
                <a:gd name="T97" fmla="*/ 116 h 121"/>
                <a:gd name="T98" fmla="*/ 85 w 121"/>
                <a:gd name="T99" fmla="*/ 115 h 121"/>
                <a:gd name="T100" fmla="*/ 83 w 121"/>
                <a:gd name="T101" fmla="*/ 104 h 121"/>
                <a:gd name="T102" fmla="*/ 97 w 121"/>
                <a:gd name="T103" fmla="*/ 107 h 121"/>
                <a:gd name="T104" fmla="*/ 101 w 121"/>
                <a:gd name="T105" fmla="*/ 106 h 121"/>
                <a:gd name="T106" fmla="*/ 96 w 121"/>
                <a:gd name="T107" fmla="*/ 95 h 121"/>
                <a:gd name="T108" fmla="*/ 110 w 121"/>
                <a:gd name="T109" fmla="*/ 93 h 121"/>
                <a:gd name="T110" fmla="*/ 113 w 121"/>
                <a:gd name="T111" fmla="*/ 92 h 121"/>
                <a:gd name="T112" fmla="*/ 105 w 121"/>
                <a:gd name="T113" fmla="*/ 83 h 121"/>
                <a:gd name="T114" fmla="*/ 117 w 121"/>
                <a:gd name="T115" fmla="*/ 77 h 121"/>
                <a:gd name="T116" fmla="*/ 120 w 121"/>
                <a:gd name="T117" fmla="*/ 75 h 121"/>
                <a:gd name="T118" fmla="*/ 109 w 121"/>
                <a:gd name="T119" fmla="*/ 68 h 121"/>
                <a:gd name="T120" fmla="*/ 120 w 121"/>
                <a:gd name="T121" fmla="*/ 58 h 121"/>
                <a:gd name="T122" fmla="*/ 50 w 121"/>
                <a:gd name="T123" fmla="*/ 61 h 121"/>
                <a:gd name="T124" fmla="*/ 72 w 121"/>
                <a:gd name="T125"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1" h="121">
                  <a:moveTo>
                    <a:pt x="120" y="58"/>
                  </a:moveTo>
                  <a:cubicBezTo>
                    <a:pt x="121" y="58"/>
                    <a:pt x="121" y="57"/>
                    <a:pt x="121" y="56"/>
                  </a:cubicBezTo>
                  <a:cubicBezTo>
                    <a:pt x="121" y="56"/>
                    <a:pt x="121" y="56"/>
                    <a:pt x="121" y="56"/>
                  </a:cubicBezTo>
                  <a:cubicBezTo>
                    <a:pt x="121" y="55"/>
                    <a:pt x="120" y="54"/>
                    <a:pt x="119" y="54"/>
                  </a:cubicBezTo>
                  <a:cubicBezTo>
                    <a:pt x="110" y="53"/>
                    <a:pt x="110" y="53"/>
                    <a:pt x="110" y="53"/>
                  </a:cubicBezTo>
                  <a:cubicBezTo>
                    <a:pt x="109" y="50"/>
                    <a:pt x="109" y="48"/>
                    <a:pt x="108" y="46"/>
                  </a:cubicBezTo>
                  <a:cubicBezTo>
                    <a:pt x="116" y="40"/>
                    <a:pt x="116" y="40"/>
                    <a:pt x="116" y="40"/>
                  </a:cubicBezTo>
                  <a:cubicBezTo>
                    <a:pt x="117" y="40"/>
                    <a:pt x="117" y="39"/>
                    <a:pt x="117" y="38"/>
                  </a:cubicBezTo>
                  <a:cubicBezTo>
                    <a:pt x="117" y="38"/>
                    <a:pt x="117" y="38"/>
                    <a:pt x="117" y="38"/>
                  </a:cubicBezTo>
                  <a:cubicBezTo>
                    <a:pt x="117" y="37"/>
                    <a:pt x="116" y="36"/>
                    <a:pt x="115" y="37"/>
                  </a:cubicBezTo>
                  <a:cubicBezTo>
                    <a:pt x="105" y="38"/>
                    <a:pt x="105" y="38"/>
                    <a:pt x="105" y="38"/>
                  </a:cubicBezTo>
                  <a:cubicBezTo>
                    <a:pt x="104" y="36"/>
                    <a:pt x="102" y="34"/>
                    <a:pt x="101" y="32"/>
                  </a:cubicBezTo>
                  <a:cubicBezTo>
                    <a:pt x="107" y="24"/>
                    <a:pt x="107" y="24"/>
                    <a:pt x="107" y="24"/>
                  </a:cubicBezTo>
                  <a:cubicBezTo>
                    <a:pt x="108" y="24"/>
                    <a:pt x="108" y="23"/>
                    <a:pt x="108" y="23"/>
                  </a:cubicBezTo>
                  <a:cubicBezTo>
                    <a:pt x="108" y="22"/>
                    <a:pt x="108" y="22"/>
                    <a:pt x="107" y="21"/>
                  </a:cubicBezTo>
                  <a:cubicBezTo>
                    <a:pt x="107" y="21"/>
                    <a:pt x="105" y="20"/>
                    <a:pt x="105" y="21"/>
                  </a:cubicBezTo>
                  <a:cubicBezTo>
                    <a:pt x="96" y="26"/>
                    <a:pt x="96" y="26"/>
                    <a:pt x="96" y="26"/>
                  </a:cubicBezTo>
                  <a:cubicBezTo>
                    <a:pt x="94" y="24"/>
                    <a:pt x="92" y="22"/>
                    <a:pt x="90" y="21"/>
                  </a:cubicBezTo>
                  <a:cubicBezTo>
                    <a:pt x="94" y="12"/>
                    <a:pt x="94" y="12"/>
                    <a:pt x="94" y="12"/>
                  </a:cubicBezTo>
                  <a:cubicBezTo>
                    <a:pt x="94" y="11"/>
                    <a:pt x="94" y="11"/>
                    <a:pt x="94" y="11"/>
                  </a:cubicBezTo>
                  <a:cubicBezTo>
                    <a:pt x="94" y="10"/>
                    <a:pt x="94" y="9"/>
                    <a:pt x="93" y="9"/>
                  </a:cubicBezTo>
                  <a:cubicBezTo>
                    <a:pt x="92" y="8"/>
                    <a:pt x="91" y="9"/>
                    <a:pt x="90" y="10"/>
                  </a:cubicBezTo>
                  <a:cubicBezTo>
                    <a:pt x="83" y="17"/>
                    <a:pt x="83" y="17"/>
                    <a:pt x="83" y="17"/>
                  </a:cubicBezTo>
                  <a:cubicBezTo>
                    <a:pt x="81" y="15"/>
                    <a:pt x="79" y="15"/>
                    <a:pt x="77" y="14"/>
                  </a:cubicBezTo>
                  <a:cubicBezTo>
                    <a:pt x="77" y="4"/>
                    <a:pt x="77" y="4"/>
                    <a:pt x="77" y="4"/>
                  </a:cubicBezTo>
                  <a:cubicBezTo>
                    <a:pt x="77" y="4"/>
                    <a:pt x="77" y="4"/>
                    <a:pt x="77" y="3"/>
                  </a:cubicBezTo>
                  <a:cubicBezTo>
                    <a:pt x="77" y="2"/>
                    <a:pt x="76" y="2"/>
                    <a:pt x="75" y="1"/>
                  </a:cubicBezTo>
                  <a:cubicBezTo>
                    <a:pt x="74" y="1"/>
                    <a:pt x="73" y="2"/>
                    <a:pt x="73" y="3"/>
                  </a:cubicBezTo>
                  <a:cubicBezTo>
                    <a:pt x="69" y="12"/>
                    <a:pt x="69" y="12"/>
                    <a:pt x="69" y="12"/>
                  </a:cubicBezTo>
                  <a:cubicBezTo>
                    <a:pt x="66" y="11"/>
                    <a:pt x="64" y="11"/>
                    <a:pt x="61" y="11"/>
                  </a:cubicBezTo>
                  <a:cubicBezTo>
                    <a:pt x="59" y="2"/>
                    <a:pt x="59" y="2"/>
                    <a:pt x="59" y="2"/>
                  </a:cubicBezTo>
                  <a:cubicBezTo>
                    <a:pt x="58" y="1"/>
                    <a:pt x="58" y="0"/>
                    <a:pt x="56" y="0"/>
                  </a:cubicBezTo>
                  <a:cubicBezTo>
                    <a:pt x="55" y="0"/>
                    <a:pt x="55" y="1"/>
                    <a:pt x="55" y="2"/>
                  </a:cubicBezTo>
                  <a:cubicBezTo>
                    <a:pt x="55" y="2"/>
                    <a:pt x="55" y="2"/>
                    <a:pt x="55" y="2"/>
                  </a:cubicBezTo>
                  <a:cubicBezTo>
                    <a:pt x="53" y="12"/>
                    <a:pt x="53" y="12"/>
                    <a:pt x="53" y="12"/>
                  </a:cubicBezTo>
                  <a:cubicBezTo>
                    <a:pt x="51" y="12"/>
                    <a:pt x="48" y="13"/>
                    <a:pt x="46" y="13"/>
                  </a:cubicBezTo>
                  <a:cubicBezTo>
                    <a:pt x="40" y="5"/>
                    <a:pt x="40" y="5"/>
                    <a:pt x="40" y="5"/>
                  </a:cubicBezTo>
                  <a:cubicBezTo>
                    <a:pt x="40" y="4"/>
                    <a:pt x="39" y="4"/>
                    <a:pt x="38" y="4"/>
                  </a:cubicBezTo>
                  <a:cubicBezTo>
                    <a:pt x="37" y="4"/>
                    <a:pt x="37" y="5"/>
                    <a:pt x="37" y="6"/>
                  </a:cubicBezTo>
                  <a:cubicBezTo>
                    <a:pt x="37" y="6"/>
                    <a:pt x="37" y="6"/>
                    <a:pt x="37" y="7"/>
                  </a:cubicBezTo>
                  <a:cubicBezTo>
                    <a:pt x="38" y="17"/>
                    <a:pt x="38" y="17"/>
                    <a:pt x="38" y="17"/>
                  </a:cubicBezTo>
                  <a:cubicBezTo>
                    <a:pt x="36" y="18"/>
                    <a:pt x="34" y="19"/>
                    <a:pt x="32" y="20"/>
                  </a:cubicBezTo>
                  <a:cubicBezTo>
                    <a:pt x="24" y="14"/>
                    <a:pt x="24" y="14"/>
                    <a:pt x="24" y="14"/>
                  </a:cubicBezTo>
                  <a:cubicBezTo>
                    <a:pt x="24" y="13"/>
                    <a:pt x="22" y="13"/>
                    <a:pt x="22" y="14"/>
                  </a:cubicBezTo>
                  <a:cubicBezTo>
                    <a:pt x="21" y="14"/>
                    <a:pt x="21" y="15"/>
                    <a:pt x="21" y="15"/>
                  </a:cubicBezTo>
                  <a:cubicBezTo>
                    <a:pt x="21" y="16"/>
                    <a:pt x="21" y="16"/>
                    <a:pt x="21" y="17"/>
                  </a:cubicBezTo>
                  <a:cubicBezTo>
                    <a:pt x="26" y="26"/>
                    <a:pt x="26" y="26"/>
                    <a:pt x="26" y="26"/>
                  </a:cubicBezTo>
                  <a:cubicBezTo>
                    <a:pt x="24" y="27"/>
                    <a:pt x="23" y="29"/>
                    <a:pt x="21" y="31"/>
                  </a:cubicBezTo>
                  <a:cubicBezTo>
                    <a:pt x="12" y="28"/>
                    <a:pt x="12" y="28"/>
                    <a:pt x="12" y="28"/>
                  </a:cubicBezTo>
                  <a:cubicBezTo>
                    <a:pt x="11" y="27"/>
                    <a:pt x="10" y="27"/>
                    <a:pt x="9" y="28"/>
                  </a:cubicBezTo>
                  <a:cubicBezTo>
                    <a:pt x="9" y="29"/>
                    <a:pt x="9" y="29"/>
                    <a:pt x="9" y="29"/>
                  </a:cubicBezTo>
                  <a:cubicBezTo>
                    <a:pt x="9" y="30"/>
                    <a:pt x="9" y="31"/>
                    <a:pt x="10" y="31"/>
                  </a:cubicBezTo>
                  <a:cubicBezTo>
                    <a:pt x="17" y="38"/>
                    <a:pt x="17" y="38"/>
                    <a:pt x="17" y="38"/>
                  </a:cubicBezTo>
                  <a:cubicBezTo>
                    <a:pt x="16" y="40"/>
                    <a:pt x="15" y="42"/>
                    <a:pt x="14" y="45"/>
                  </a:cubicBezTo>
                  <a:cubicBezTo>
                    <a:pt x="4" y="44"/>
                    <a:pt x="4" y="44"/>
                    <a:pt x="4" y="44"/>
                  </a:cubicBezTo>
                  <a:cubicBezTo>
                    <a:pt x="3" y="44"/>
                    <a:pt x="2" y="45"/>
                    <a:pt x="2" y="46"/>
                  </a:cubicBezTo>
                  <a:cubicBezTo>
                    <a:pt x="2" y="46"/>
                    <a:pt x="2" y="46"/>
                    <a:pt x="2" y="46"/>
                  </a:cubicBezTo>
                  <a:cubicBezTo>
                    <a:pt x="2" y="47"/>
                    <a:pt x="2" y="48"/>
                    <a:pt x="3" y="48"/>
                  </a:cubicBezTo>
                  <a:cubicBezTo>
                    <a:pt x="12" y="53"/>
                    <a:pt x="12" y="53"/>
                    <a:pt x="12" y="53"/>
                  </a:cubicBezTo>
                  <a:cubicBezTo>
                    <a:pt x="12" y="55"/>
                    <a:pt x="11" y="57"/>
                    <a:pt x="11" y="60"/>
                  </a:cubicBezTo>
                  <a:cubicBezTo>
                    <a:pt x="2" y="63"/>
                    <a:pt x="2" y="63"/>
                    <a:pt x="2" y="63"/>
                  </a:cubicBezTo>
                  <a:cubicBezTo>
                    <a:pt x="1" y="63"/>
                    <a:pt x="0" y="64"/>
                    <a:pt x="0" y="65"/>
                  </a:cubicBezTo>
                  <a:cubicBezTo>
                    <a:pt x="0" y="65"/>
                    <a:pt x="0" y="65"/>
                    <a:pt x="0" y="65"/>
                  </a:cubicBezTo>
                  <a:cubicBezTo>
                    <a:pt x="0" y="66"/>
                    <a:pt x="1" y="67"/>
                    <a:pt x="2" y="67"/>
                  </a:cubicBezTo>
                  <a:cubicBezTo>
                    <a:pt x="12" y="68"/>
                    <a:pt x="12" y="68"/>
                    <a:pt x="12" y="68"/>
                  </a:cubicBezTo>
                  <a:cubicBezTo>
                    <a:pt x="12" y="71"/>
                    <a:pt x="13" y="73"/>
                    <a:pt x="14" y="75"/>
                  </a:cubicBezTo>
                  <a:cubicBezTo>
                    <a:pt x="5" y="81"/>
                    <a:pt x="5" y="81"/>
                    <a:pt x="5" y="81"/>
                  </a:cubicBezTo>
                  <a:cubicBezTo>
                    <a:pt x="5" y="81"/>
                    <a:pt x="4" y="82"/>
                    <a:pt x="4" y="83"/>
                  </a:cubicBezTo>
                  <a:cubicBezTo>
                    <a:pt x="4" y="83"/>
                    <a:pt x="4" y="83"/>
                    <a:pt x="4" y="83"/>
                  </a:cubicBezTo>
                  <a:cubicBezTo>
                    <a:pt x="5" y="84"/>
                    <a:pt x="6" y="85"/>
                    <a:pt x="7" y="84"/>
                  </a:cubicBezTo>
                  <a:cubicBezTo>
                    <a:pt x="17" y="83"/>
                    <a:pt x="17" y="83"/>
                    <a:pt x="17" y="83"/>
                  </a:cubicBezTo>
                  <a:cubicBezTo>
                    <a:pt x="18" y="85"/>
                    <a:pt x="19" y="87"/>
                    <a:pt x="20" y="89"/>
                  </a:cubicBezTo>
                  <a:cubicBezTo>
                    <a:pt x="14" y="97"/>
                    <a:pt x="14" y="97"/>
                    <a:pt x="14" y="97"/>
                  </a:cubicBezTo>
                  <a:cubicBezTo>
                    <a:pt x="14" y="97"/>
                    <a:pt x="14" y="98"/>
                    <a:pt x="14" y="98"/>
                  </a:cubicBezTo>
                  <a:cubicBezTo>
                    <a:pt x="14" y="99"/>
                    <a:pt x="14" y="99"/>
                    <a:pt x="14" y="100"/>
                  </a:cubicBezTo>
                  <a:cubicBezTo>
                    <a:pt x="15" y="100"/>
                    <a:pt x="16" y="101"/>
                    <a:pt x="17" y="100"/>
                  </a:cubicBezTo>
                  <a:cubicBezTo>
                    <a:pt x="26" y="95"/>
                    <a:pt x="26" y="95"/>
                    <a:pt x="26" y="95"/>
                  </a:cubicBezTo>
                  <a:cubicBezTo>
                    <a:pt x="28" y="97"/>
                    <a:pt x="29" y="99"/>
                    <a:pt x="31" y="100"/>
                  </a:cubicBezTo>
                  <a:cubicBezTo>
                    <a:pt x="28" y="109"/>
                    <a:pt x="28" y="109"/>
                    <a:pt x="28" y="109"/>
                  </a:cubicBezTo>
                  <a:cubicBezTo>
                    <a:pt x="28" y="110"/>
                    <a:pt x="28" y="110"/>
                    <a:pt x="28" y="110"/>
                  </a:cubicBezTo>
                  <a:cubicBezTo>
                    <a:pt x="28" y="111"/>
                    <a:pt x="28" y="112"/>
                    <a:pt x="29" y="112"/>
                  </a:cubicBezTo>
                  <a:cubicBezTo>
                    <a:pt x="30" y="113"/>
                    <a:pt x="31" y="112"/>
                    <a:pt x="31" y="112"/>
                  </a:cubicBezTo>
                  <a:cubicBezTo>
                    <a:pt x="38" y="104"/>
                    <a:pt x="38" y="104"/>
                    <a:pt x="38" y="104"/>
                  </a:cubicBezTo>
                  <a:cubicBezTo>
                    <a:pt x="40" y="106"/>
                    <a:pt x="43" y="106"/>
                    <a:pt x="45" y="107"/>
                  </a:cubicBezTo>
                  <a:cubicBezTo>
                    <a:pt x="45" y="117"/>
                    <a:pt x="45" y="117"/>
                    <a:pt x="45" y="117"/>
                  </a:cubicBezTo>
                  <a:cubicBezTo>
                    <a:pt x="45" y="117"/>
                    <a:pt x="45" y="117"/>
                    <a:pt x="45" y="118"/>
                  </a:cubicBezTo>
                  <a:cubicBezTo>
                    <a:pt x="45" y="119"/>
                    <a:pt x="45" y="119"/>
                    <a:pt x="46" y="120"/>
                  </a:cubicBezTo>
                  <a:cubicBezTo>
                    <a:pt x="47" y="120"/>
                    <a:pt x="48" y="119"/>
                    <a:pt x="49" y="118"/>
                  </a:cubicBezTo>
                  <a:cubicBezTo>
                    <a:pt x="53" y="109"/>
                    <a:pt x="53" y="109"/>
                    <a:pt x="53" y="109"/>
                  </a:cubicBezTo>
                  <a:cubicBezTo>
                    <a:pt x="55" y="110"/>
                    <a:pt x="58" y="110"/>
                    <a:pt x="60" y="110"/>
                  </a:cubicBezTo>
                  <a:cubicBezTo>
                    <a:pt x="63" y="119"/>
                    <a:pt x="63" y="119"/>
                    <a:pt x="63" y="119"/>
                  </a:cubicBezTo>
                  <a:cubicBezTo>
                    <a:pt x="63" y="120"/>
                    <a:pt x="64" y="121"/>
                    <a:pt x="65" y="121"/>
                  </a:cubicBezTo>
                  <a:cubicBezTo>
                    <a:pt x="65" y="121"/>
                    <a:pt x="65" y="121"/>
                    <a:pt x="65" y="121"/>
                  </a:cubicBezTo>
                  <a:cubicBezTo>
                    <a:pt x="66" y="121"/>
                    <a:pt x="67" y="120"/>
                    <a:pt x="67" y="119"/>
                  </a:cubicBezTo>
                  <a:cubicBezTo>
                    <a:pt x="67" y="119"/>
                    <a:pt x="67" y="119"/>
                    <a:pt x="67" y="119"/>
                  </a:cubicBezTo>
                  <a:cubicBezTo>
                    <a:pt x="68" y="109"/>
                    <a:pt x="68" y="109"/>
                    <a:pt x="68" y="109"/>
                  </a:cubicBezTo>
                  <a:cubicBezTo>
                    <a:pt x="71" y="109"/>
                    <a:pt x="73" y="108"/>
                    <a:pt x="75" y="108"/>
                  </a:cubicBezTo>
                  <a:cubicBezTo>
                    <a:pt x="81" y="116"/>
                    <a:pt x="81" y="116"/>
                    <a:pt x="81" y="116"/>
                  </a:cubicBezTo>
                  <a:cubicBezTo>
                    <a:pt x="82" y="117"/>
                    <a:pt x="83" y="117"/>
                    <a:pt x="84" y="117"/>
                  </a:cubicBezTo>
                  <a:cubicBezTo>
                    <a:pt x="84" y="117"/>
                    <a:pt x="85" y="116"/>
                    <a:pt x="85" y="115"/>
                  </a:cubicBezTo>
                  <a:cubicBezTo>
                    <a:pt x="85" y="115"/>
                    <a:pt x="85" y="115"/>
                    <a:pt x="85" y="114"/>
                  </a:cubicBezTo>
                  <a:cubicBezTo>
                    <a:pt x="83" y="104"/>
                    <a:pt x="83" y="104"/>
                    <a:pt x="83" y="104"/>
                  </a:cubicBezTo>
                  <a:cubicBezTo>
                    <a:pt x="85" y="103"/>
                    <a:pt x="87" y="102"/>
                    <a:pt x="89" y="101"/>
                  </a:cubicBezTo>
                  <a:cubicBezTo>
                    <a:pt x="97" y="107"/>
                    <a:pt x="97" y="107"/>
                    <a:pt x="97" y="107"/>
                  </a:cubicBezTo>
                  <a:cubicBezTo>
                    <a:pt x="98" y="108"/>
                    <a:pt x="99" y="108"/>
                    <a:pt x="100" y="107"/>
                  </a:cubicBezTo>
                  <a:cubicBezTo>
                    <a:pt x="100" y="107"/>
                    <a:pt x="101" y="106"/>
                    <a:pt x="101" y="106"/>
                  </a:cubicBezTo>
                  <a:cubicBezTo>
                    <a:pt x="101" y="105"/>
                    <a:pt x="100" y="105"/>
                    <a:pt x="100" y="104"/>
                  </a:cubicBezTo>
                  <a:cubicBezTo>
                    <a:pt x="96" y="95"/>
                    <a:pt x="96" y="95"/>
                    <a:pt x="96" y="95"/>
                  </a:cubicBezTo>
                  <a:cubicBezTo>
                    <a:pt x="97" y="94"/>
                    <a:pt x="99" y="92"/>
                    <a:pt x="100" y="90"/>
                  </a:cubicBezTo>
                  <a:cubicBezTo>
                    <a:pt x="110" y="93"/>
                    <a:pt x="110" y="93"/>
                    <a:pt x="110" y="93"/>
                  </a:cubicBezTo>
                  <a:cubicBezTo>
                    <a:pt x="111" y="94"/>
                    <a:pt x="112" y="94"/>
                    <a:pt x="112" y="93"/>
                  </a:cubicBezTo>
                  <a:cubicBezTo>
                    <a:pt x="113" y="92"/>
                    <a:pt x="113" y="92"/>
                    <a:pt x="113" y="92"/>
                  </a:cubicBezTo>
                  <a:cubicBezTo>
                    <a:pt x="113" y="91"/>
                    <a:pt x="112" y="90"/>
                    <a:pt x="112" y="90"/>
                  </a:cubicBezTo>
                  <a:cubicBezTo>
                    <a:pt x="105" y="83"/>
                    <a:pt x="105" y="83"/>
                    <a:pt x="105" y="83"/>
                  </a:cubicBezTo>
                  <a:cubicBezTo>
                    <a:pt x="106" y="81"/>
                    <a:pt x="107" y="79"/>
                    <a:pt x="107" y="76"/>
                  </a:cubicBezTo>
                  <a:cubicBezTo>
                    <a:pt x="117" y="77"/>
                    <a:pt x="117" y="77"/>
                    <a:pt x="117" y="77"/>
                  </a:cubicBezTo>
                  <a:cubicBezTo>
                    <a:pt x="118" y="77"/>
                    <a:pt x="120" y="76"/>
                    <a:pt x="120" y="75"/>
                  </a:cubicBezTo>
                  <a:cubicBezTo>
                    <a:pt x="120" y="75"/>
                    <a:pt x="120" y="75"/>
                    <a:pt x="120" y="75"/>
                  </a:cubicBezTo>
                  <a:cubicBezTo>
                    <a:pt x="120" y="74"/>
                    <a:pt x="119" y="73"/>
                    <a:pt x="118" y="73"/>
                  </a:cubicBezTo>
                  <a:cubicBezTo>
                    <a:pt x="109" y="68"/>
                    <a:pt x="109" y="68"/>
                    <a:pt x="109" y="68"/>
                  </a:cubicBezTo>
                  <a:cubicBezTo>
                    <a:pt x="110" y="66"/>
                    <a:pt x="110" y="64"/>
                    <a:pt x="110" y="61"/>
                  </a:cubicBezTo>
                  <a:lnTo>
                    <a:pt x="120" y="58"/>
                  </a:lnTo>
                  <a:close/>
                  <a:moveTo>
                    <a:pt x="61" y="72"/>
                  </a:moveTo>
                  <a:cubicBezTo>
                    <a:pt x="55" y="72"/>
                    <a:pt x="50" y="67"/>
                    <a:pt x="50" y="61"/>
                  </a:cubicBezTo>
                  <a:cubicBezTo>
                    <a:pt x="50" y="54"/>
                    <a:pt x="55" y="49"/>
                    <a:pt x="61" y="49"/>
                  </a:cubicBezTo>
                  <a:cubicBezTo>
                    <a:pt x="67" y="49"/>
                    <a:pt x="72" y="54"/>
                    <a:pt x="72" y="61"/>
                  </a:cubicBezTo>
                  <a:cubicBezTo>
                    <a:pt x="72" y="67"/>
                    <a:pt x="67" y="72"/>
                    <a:pt x="61"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9" name="Oval 21"/>
            <p:cNvSpPr>
              <a:spLocks noChangeArrowheads="1"/>
            </p:cNvSpPr>
            <p:nvPr/>
          </p:nvSpPr>
          <p:spPr bwMode="auto">
            <a:xfrm>
              <a:off x="-1055688" y="2462213"/>
              <a:ext cx="171450" cy="1714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150000"/>
                </a:lnSpc>
              </a:pPr>
              <a:endParaRPr lang="en-US">
                <a:solidFill>
                  <a:prstClr val="black"/>
                </a:solidFill>
              </a:endParaRPr>
            </a:p>
          </p:txBody>
        </p:sp>
        <p:sp>
          <p:nvSpPr>
            <p:cNvPr id="40" name="Oval 22"/>
            <p:cNvSpPr>
              <a:spLocks noChangeArrowheads="1"/>
            </p:cNvSpPr>
            <p:nvPr/>
          </p:nvSpPr>
          <p:spPr bwMode="auto">
            <a:xfrm>
              <a:off x="-1776413" y="2792413"/>
              <a:ext cx="115888" cy="1190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150000"/>
                </a:lnSpc>
              </a:pPr>
              <a:endParaRPr lang="en-US">
                <a:solidFill>
                  <a:prstClr val="black"/>
                </a:solidFill>
              </a:endParaRPr>
            </a:p>
          </p:txBody>
        </p:sp>
        <p:sp>
          <p:nvSpPr>
            <p:cNvPr id="41" name="Freeform 23"/>
            <p:cNvSpPr>
              <a:spLocks noEditPoints="1"/>
            </p:cNvSpPr>
            <p:nvPr/>
          </p:nvSpPr>
          <p:spPr bwMode="auto">
            <a:xfrm>
              <a:off x="-2773363" y="2439988"/>
              <a:ext cx="2692401" cy="2659063"/>
            </a:xfrm>
            <a:custGeom>
              <a:avLst/>
              <a:gdLst>
                <a:gd name="T0" fmla="*/ 605 w 718"/>
                <a:gd name="T1" fmla="*/ 20 h 709"/>
                <a:gd name="T2" fmla="*/ 602 w 718"/>
                <a:gd name="T3" fmla="*/ 58 h 709"/>
                <a:gd name="T4" fmla="*/ 587 w 718"/>
                <a:gd name="T5" fmla="*/ 93 h 709"/>
                <a:gd name="T6" fmla="*/ 563 w 718"/>
                <a:gd name="T7" fmla="*/ 121 h 709"/>
                <a:gd name="T8" fmla="*/ 530 w 718"/>
                <a:gd name="T9" fmla="*/ 141 h 709"/>
                <a:gd name="T10" fmla="*/ 493 w 718"/>
                <a:gd name="T11" fmla="*/ 149 h 709"/>
                <a:gd name="T12" fmla="*/ 456 w 718"/>
                <a:gd name="T13" fmla="*/ 147 h 709"/>
                <a:gd name="T14" fmla="*/ 420 w 718"/>
                <a:gd name="T15" fmla="*/ 134 h 709"/>
                <a:gd name="T16" fmla="*/ 391 w 718"/>
                <a:gd name="T17" fmla="*/ 110 h 709"/>
                <a:gd name="T18" fmla="*/ 371 w 718"/>
                <a:gd name="T19" fmla="*/ 78 h 709"/>
                <a:gd name="T20" fmla="*/ 361 w 718"/>
                <a:gd name="T21" fmla="*/ 42 h 709"/>
                <a:gd name="T22" fmla="*/ 363 w 718"/>
                <a:gd name="T23" fmla="*/ 4 h 709"/>
                <a:gd name="T24" fmla="*/ 68 w 718"/>
                <a:gd name="T25" fmla="*/ 221 h 709"/>
                <a:gd name="T26" fmla="*/ 162 w 718"/>
                <a:gd name="T27" fmla="*/ 514 h 709"/>
                <a:gd name="T28" fmla="*/ 334 w 718"/>
                <a:gd name="T29" fmla="*/ 176 h 709"/>
                <a:gd name="T30" fmla="*/ 311 w 718"/>
                <a:gd name="T31" fmla="*/ 189 h 709"/>
                <a:gd name="T32" fmla="*/ 288 w 718"/>
                <a:gd name="T33" fmla="*/ 197 h 709"/>
                <a:gd name="T34" fmla="*/ 258 w 718"/>
                <a:gd name="T35" fmla="*/ 192 h 709"/>
                <a:gd name="T36" fmla="*/ 234 w 718"/>
                <a:gd name="T37" fmla="*/ 181 h 709"/>
                <a:gd name="T38" fmla="*/ 214 w 718"/>
                <a:gd name="T39" fmla="*/ 164 h 709"/>
                <a:gd name="T40" fmla="*/ 201 w 718"/>
                <a:gd name="T41" fmla="*/ 141 h 709"/>
                <a:gd name="T42" fmla="*/ 195 w 718"/>
                <a:gd name="T43" fmla="*/ 116 h 709"/>
                <a:gd name="T44" fmla="*/ 197 w 718"/>
                <a:gd name="T45" fmla="*/ 89 h 709"/>
                <a:gd name="T46" fmla="*/ 207 w 718"/>
                <a:gd name="T47" fmla="*/ 64 h 709"/>
                <a:gd name="T48" fmla="*/ 225 w 718"/>
                <a:gd name="T49" fmla="*/ 43 h 709"/>
                <a:gd name="T50" fmla="*/ 249 w 718"/>
                <a:gd name="T51" fmla="*/ 29 h 709"/>
                <a:gd name="T52" fmla="*/ 275 w 718"/>
                <a:gd name="T53" fmla="*/ 23 h 709"/>
                <a:gd name="T54" fmla="*/ 305 w 718"/>
                <a:gd name="T55" fmla="*/ 28 h 709"/>
                <a:gd name="T56" fmla="*/ 329 w 718"/>
                <a:gd name="T57" fmla="*/ 38 h 709"/>
                <a:gd name="T58" fmla="*/ 349 w 718"/>
                <a:gd name="T59" fmla="*/ 55 h 709"/>
                <a:gd name="T60" fmla="*/ 362 w 718"/>
                <a:gd name="T61" fmla="*/ 78 h 709"/>
                <a:gd name="T62" fmla="*/ 368 w 718"/>
                <a:gd name="T63" fmla="*/ 104 h 709"/>
                <a:gd name="T64" fmla="*/ 366 w 718"/>
                <a:gd name="T65" fmla="*/ 131 h 709"/>
                <a:gd name="T66" fmla="*/ 356 w 718"/>
                <a:gd name="T67" fmla="*/ 156 h 709"/>
                <a:gd name="T68" fmla="*/ 338 w 718"/>
                <a:gd name="T69" fmla="*/ 176 h 709"/>
                <a:gd name="T70" fmla="*/ 451 w 718"/>
                <a:gd name="T71" fmla="*/ 208 h 709"/>
                <a:gd name="T72" fmla="*/ 444 w 718"/>
                <a:gd name="T73" fmla="*/ 224 h 709"/>
                <a:gd name="T74" fmla="*/ 433 w 718"/>
                <a:gd name="T75" fmla="*/ 237 h 709"/>
                <a:gd name="T76" fmla="*/ 418 w 718"/>
                <a:gd name="T77" fmla="*/ 247 h 709"/>
                <a:gd name="T78" fmla="*/ 401 w 718"/>
                <a:gd name="T79" fmla="*/ 251 h 709"/>
                <a:gd name="T80" fmla="*/ 383 w 718"/>
                <a:gd name="T81" fmla="*/ 250 h 709"/>
                <a:gd name="T82" fmla="*/ 367 w 718"/>
                <a:gd name="T83" fmla="*/ 243 h 709"/>
                <a:gd name="T84" fmla="*/ 353 w 718"/>
                <a:gd name="T85" fmla="*/ 232 h 709"/>
                <a:gd name="T86" fmla="*/ 343 w 718"/>
                <a:gd name="T87" fmla="*/ 217 h 709"/>
                <a:gd name="T88" fmla="*/ 339 w 718"/>
                <a:gd name="T89" fmla="*/ 200 h 709"/>
                <a:gd name="T90" fmla="*/ 340 w 718"/>
                <a:gd name="T91" fmla="*/ 183 h 709"/>
                <a:gd name="T92" fmla="*/ 346 w 718"/>
                <a:gd name="T93" fmla="*/ 166 h 709"/>
                <a:gd name="T94" fmla="*/ 357 w 718"/>
                <a:gd name="T95" fmla="*/ 153 h 709"/>
                <a:gd name="T96" fmla="*/ 372 w 718"/>
                <a:gd name="T97" fmla="*/ 143 h 709"/>
                <a:gd name="T98" fmla="*/ 389 w 718"/>
                <a:gd name="T99" fmla="*/ 138 h 709"/>
                <a:gd name="T100" fmla="*/ 407 w 718"/>
                <a:gd name="T101" fmla="*/ 139 h 709"/>
                <a:gd name="T102" fmla="*/ 423 w 718"/>
                <a:gd name="T103" fmla="*/ 146 h 709"/>
                <a:gd name="T104" fmla="*/ 437 w 718"/>
                <a:gd name="T105" fmla="*/ 157 h 709"/>
                <a:gd name="T106" fmla="*/ 446 w 718"/>
                <a:gd name="T107" fmla="*/ 172 h 709"/>
                <a:gd name="T108" fmla="*/ 451 w 718"/>
                <a:gd name="T109" fmla="*/ 189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18" h="709">
                  <a:moveTo>
                    <a:pt x="606" y="330"/>
                  </a:moveTo>
                  <a:cubicBezTo>
                    <a:pt x="718" y="140"/>
                    <a:pt x="627" y="0"/>
                    <a:pt x="627" y="0"/>
                  </a:cubicBezTo>
                  <a:cubicBezTo>
                    <a:pt x="578" y="0"/>
                    <a:pt x="578" y="0"/>
                    <a:pt x="578" y="0"/>
                  </a:cubicBezTo>
                  <a:cubicBezTo>
                    <a:pt x="579" y="4"/>
                    <a:pt x="580" y="9"/>
                    <a:pt x="581" y="13"/>
                  </a:cubicBezTo>
                  <a:cubicBezTo>
                    <a:pt x="601" y="16"/>
                    <a:pt x="601" y="16"/>
                    <a:pt x="601" y="16"/>
                  </a:cubicBezTo>
                  <a:cubicBezTo>
                    <a:pt x="603" y="16"/>
                    <a:pt x="605" y="18"/>
                    <a:pt x="605" y="20"/>
                  </a:cubicBezTo>
                  <a:cubicBezTo>
                    <a:pt x="605" y="20"/>
                    <a:pt x="605" y="20"/>
                    <a:pt x="605" y="20"/>
                  </a:cubicBezTo>
                  <a:cubicBezTo>
                    <a:pt x="605" y="23"/>
                    <a:pt x="604" y="24"/>
                    <a:pt x="601" y="24"/>
                  </a:cubicBezTo>
                  <a:cubicBezTo>
                    <a:pt x="582" y="30"/>
                    <a:pt x="582" y="30"/>
                    <a:pt x="582" y="30"/>
                  </a:cubicBezTo>
                  <a:cubicBezTo>
                    <a:pt x="582" y="35"/>
                    <a:pt x="581" y="40"/>
                    <a:pt x="581" y="45"/>
                  </a:cubicBezTo>
                  <a:cubicBezTo>
                    <a:pt x="599" y="54"/>
                    <a:pt x="599" y="54"/>
                    <a:pt x="599" y="54"/>
                  </a:cubicBezTo>
                  <a:cubicBezTo>
                    <a:pt x="601" y="55"/>
                    <a:pt x="602" y="56"/>
                    <a:pt x="602" y="58"/>
                  </a:cubicBezTo>
                  <a:cubicBezTo>
                    <a:pt x="602" y="58"/>
                    <a:pt x="602" y="59"/>
                    <a:pt x="602" y="59"/>
                  </a:cubicBezTo>
                  <a:cubicBezTo>
                    <a:pt x="601" y="61"/>
                    <a:pt x="599" y="62"/>
                    <a:pt x="597" y="62"/>
                  </a:cubicBezTo>
                  <a:cubicBezTo>
                    <a:pt x="577" y="62"/>
                    <a:pt x="577" y="62"/>
                    <a:pt x="577" y="62"/>
                  </a:cubicBezTo>
                  <a:cubicBezTo>
                    <a:pt x="575" y="66"/>
                    <a:pt x="573" y="71"/>
                    <a:pt x="571" y="75"/>
                  </a:cubicBezTo>
                  <a:cubicBezTo>
                    <a:pt x="585" y="89"/>
                    <a:pt x="585" y="89"/>
                    <a:pt x="585" y="89"/>
                  </a:cubicBezTo>
                  <a:cubicBezTo>
                    <a:pt x="587" y="90"/>
                    <a:pt x="587" y="91"/>
                    <a:pt x="587" y="93"/>
                  </a:cubicBezTo>
                  <a:cubicBezTo>
                    <a:pt x="587" y="94"/>
                    <a:pt x="587" y="94"/>
                    <a:pt x="587" y="95"/>
                  </a:cubicBezTo>
                  <a:cubicBezTo>
                    <a:pt x="585" y="97"/>
                    <a:pt x="583" y="97"/>
                    <a:pt x="581" y="96"/>
                  </a:cubicBezTo>
                  <a:cubicBezTo>
                    <a:pt x="562" y="90"/>
                    <a:pt x="562" y="90"/>
                    <a:pt x="562" y="90"/>
                  </a:cubicBezTo>
                  <a:cubicBezTo>
                    <a:pt x="559" y="94"/>
                    <a:pt x="556" y="97"/>
                    <a:pt x="552" y="101"/>
                  </a:cubicBezTo>
                  <a:cubicBezTo>
                    <a:pt x="562" y="119"/>
                    <a:pt x="562" y="119"/>
                    <a:pt x="562" y="119"/>
                  </a:cubicBezTo>
                  <a:cubicBezTo>
                    <a:pt x="562" y="120"/>
                    <a:pt x="563" y="120"/>
                    <a:pt x="563" y="121"/>
                  </a:cubicBezTo>
                  <a:cubicBezTo>
                    <a:pt x="563" y="122"/>
                    <a:pt x="562" y="124"/>
                    <a:pt x="561" y="124"/>
                  </a:cubicBezTo>
                  <a:cubicBezTo>
                    <a:pt x="559" y="126"/>
                    <a:pt x="557" y="126"/>
                    <a:pt x="555" y="124"/>
                  </a:cubicBezTo>
                  <a:cubicBezTo>
                    <a:pt x="539" y="112"/>
                    <a:pt x="539" y="112"/>
                    <a:pt x="539" y="112"/>
                  </a:cubicBezTo>
                  <a:cubicBezTo>
                    <a:pt x="535" y="114"/>
                    <a:pt x="531" y="117"/>
                    <a:pt x="527" y="119"/>
                  </a:cubicBezTo>
                  <a:cubicBezTo>
                    <a:pt x="530" y="139"/>
                    <a:pt x="530" y="139"/>
                    <a:pt x="530" y="139"/>
                  </a:cubicBezTo>
                  <a:cubicBezTo>
                    <a:pt x="530" y="140"/>
                    <a:pt x="530" y="140"/>
                    <a:pt x="530" y="141"/>
                  </a:cubicBezTo>
                  <a:cubicBezTo>
                    <a:pt x="530" y="142"/>
                    <a:pt x="529" y="144"/>
                    <a:pt x="528" y="145"/>
                  </a:cubicBezTo>
                  <a:cubicBezTo>
                    <a:pt x="526" y="145"/>
                    <a:pt x="523" y="144"/>
                    <a:pt x="522" y="142"/>
                  </a:cubicBezTo>
                  <a:cubicBezTo>
                    <a:pt x="511" y="126"/>
                    <a:pt x="511" y="126"/>
                    <a:pt x="511" y="126"/>
                  </a:cubicBezTo>
                  <a:cubicBezTo>
                    <a:pt x="506" y="127"/>
                    <a:pt x="501" y="128"/>
                    <a:pt x="497" y="129"/>
                  </a:cubicBezTo>
                  <a:cubicBezTo>
                    <a:pt x="493" y="149"/>
                    <a:pt x="493" y="149"/>
                    <a:pt x="493" y="149"/>
                  </a:cubicBezTo>
                  <a:cubicBezTo>
                    <a:pt x="493" y="149"/>
                    <a:pt x="493" y="149"/>
                    <a:pt x="493" y="149"/>
                  </a:cubicBezTo>
                  <a:cubicBezTo>
                    <a:pt x="493" y="151"/>
                    <a:pt x="492" y="153"/>
                    <a:pt x="490" y="153"/>
                  </a:cubicBezTo>
                  <a:cubicBezTo>
                    <a:pt x="490" y="153"/>
                    <a:pt x="490" y="153"/>
                    <a:pt x="489" y="153"/>
                  </a:cubicBezTo>
                  <a:cubicBezTo>
                    <a:pt x="487" y="153"/>
                    <a:pt x="486" y="152"/>
                    <a:pt x="485" y="150"/>
                  </a:cubicBezTo>
                  <a:cubicBezTo>
                    <a:pt x="479" y="130"/>
                    <a:pt x="479" y="130"/>
                    <a:pt x="479" y="130"/>
                  </a:cubicBezTo>
                  <a:cubicBezTo>
                    <a:pt x="475" y="130"/>
                    <a:pt x="470" y="130"/>
                    <a:pt x="465" y="129"/>
                  </a:cubicBezTo>
                  <a:cubicBezTo>
                    <a:pt x="456" y="147"/>
                    <a:pt x="456" y="147"/>
                    <a:pt x="456" y="147"/>
                  </a:cubicBezTo>
                  <a:cubicBezTo>
                    <a:pt x="455" y="149"/>
                    <a:pt x="453" y="151"/>
                    <a:pt x="451" y="150"/>
                  </a:cubicBezTo>
                  <a:cubicBezTo>
                    <a:pt x="449" y="150"/>
                    <a:pt x="448" y="148"/>
                    <a:pt x="448" y="146"/>
                  </a:cubicBezTo>
                  <a:cubicBezTo>
                    <a:pt x="448" y="146"/>
                    <a:pt x="448" y="146"/>
                    <a:pt x="448" y="145"/>
                  </a:cubicBezTo>
                  <a:cubicBezTo>
                    <a:pt x="448" y="125"/>
                    <a:pt x="448" y="125"/>
                    <a:pt x="448" y="125"/>
                  </a:cubicBezTo>
                  <a:cubicBezTo>
                    <a:pt x="444" y="123"/>
                    <a:pt x="439" y="121"/>
                    <a:pt x="435" y="119"/>
                  </a:cubicBezTo>
                  <a:cubicBezTo>
                    <a:pt x="420" y="134"/>
                    <a:pt x="420" y="134"/>
                    <a:pt x="420" y="134"/>
                  </a:cubicBezTo>
                  <a:cubicBezTo>
                    <a:pt x="419" y="135"/>
                    <a:pt x="417" y="136"/>
                    <a:pt x="415" y="135"/>
                  </a:cubicBezTo>
                  <a:cubicBezTo>
                    <a:pt x="414" y="134"/>
                    <a:pt x="413" y="133"/>
                    <a:pt x="413" y="131"/>
                  </a:cubicBezTo>
                  <a:cubicBezTo>
                    <a:pt x="413" y="131"/>
                    <a:pt x="413" y="130"/>
                    <a:pt x="414" y="129"/>
                  </a:cubicBezTo>
                  <a:cubicBezTo>
                    <a:pt x="420" y="110"/>
                    <a:pt x="420" y="110"/>
                    <a:pt x="420" y="110"/>
                  </a:cubicBezTo>
                  <a:cubicBezTo>
                    <a:pt x="416" y="107"/>
                    <a:pt x="413" y="104"/>
                    <a:pt x="409" y="101"/>
                  </a:cubicBezTo>
                  <a:cubicBezTo>
                    <a:pt x="391" y="110"/>
                    <a:pt x="391" y="110"/>
                    <a:pt x="391" y="110"/>
                  </a:cubicBezTo>
                  <a:cubicBezTo>
                    <a:pt x="389" y="111"/>
                    <a:pt x="387" y="111"/>
                    <a:pt x="386" y="109"/>
                  </a:cubicBezTo>
                  <a:cubicBezTo>
                    <a:pt x="385" y="109"/>
                    <a:pt x="385" y="108"/>
                    <a:pt x="385" y="107"/>
                  </a:cubicBezTo>
                  <a:cubicBezTo>
                    <a:pt x="385" y="106"/>
                    <a:pt x="385" y="104"/>
                    <a:pt x="386" y="104"/>
                  </a:cubicBezTo>
                  <a:cubicBezTo>
                    <a:pt x="398" y="87"/>
                    <a:pt x="398" y="87"/>
                    <a:pt x="398" y="87"/>
                  </a:cubicBezTo>
                  <a:cubicBezTo>
                    <a:pt x="395" y="83"/>
                    <a:pt x="393" y="79"/>
                    <a:pt x="391" y="75"/>
                  </a:cubicBezTo>
                  <a:cubicBezTo>
                    <a:pt x="371" y="78"/>
                    <a:pt x="371" y="78"/>
                    <a:pt x="371" y="78"/>
                  </a:cubicBezTo>
                  <a:cubicBezTo>
                    <a:pt x="369" y="79"/>
                    <a:pt x="366" y="78"/>
                    <a:pt x="365" y="76"/>
                  </a:cubicBezTo>
                  <a:cubicBezTo>
                    <a:pt x="365" y="75"/>
                    <a:pt x="365" y="75"/>
                    <a:pt x="365" y="74"/>
                  </a:cubicBezTo>
                  <a:cubicBezTo>
                    <a:pt x="365" y="73"/>
                    <a:pt x="366" y="71"/>
                    <a:pt x="368" y="71"/>
                  </a:cubicBezTo>
                  <a:cubicBezTo>
                    <a:pt x="384" y="59"/>
                    <a:pt x="384" y="59"/>
                    <a:pt x="384" y="59"/>
                  </a:cubicBezTo>
                  <a:cubicBezTo>
                    <a:pt x="383" y="54"/>
                    <a:pt x="382" y="50"/>
                    <a:pt x="381" y="45"/>
                  </a:cubicBezTo>
                  <a:cubicBezTo>
                    <a:pt x="361" y="42"/>
                    <a:pt x="361" y="42"/>
                    <a:pt x="361" y="42"/>
                  </a:cubicBezTo>
                  <a:cubicBezTo>
                    <a:pt x="359" y="42"/>
                    <a:pt x="357" y="40"/>
                    <a:pt x="357" y="38"/>
                  </a:cubicBezTo>
                  <a:cubicBezTo>
                    <a:pt x="357" y="38"/>
                    <a:pt x="357" y="38"/>
                    <a:pt x="357" y="38"/>
                  </a:cubicBezTo>
                  <a:cubicBezTo>
                    <a:pt x="357" y="36"/>
                    <a:pt x="358" y="34"/>
                    <a:pt x="360" y="34"/>
                  </a:cubicBezTo>
                  <a:cubicBezTo>
                    <a:pt x="380" y="28"/>
                    <a:pt x="380" y="28"/>
                    <a:pt x="380" y="28"/>
                  </a:cubicBezTo>
                  <a:cubicBezTo>
                    <a:pt x="380" y="23"/>
                    <a:pt x="380" y="18"/>
                    <a:pt x="381" y="13"/>
                  </a:cubicBezTo>
                  <a:cubicBezTo>
                    <a:pt x="363" y="4"/>
                    <a:pt x="363" y="4"/>
                    <a:pt x="363" y="4"/>
                  </a:cubicBezTo>
                  <a:cubicBezTo>
                    <a:pt x="361" y="4"/>
                    <a:pt x="360" y="2"/>
                    <a:pt x="360" y="0"/>
                  </a:cubicBezTo>
                  <a:cubicBezTo>
                    <a:pt x="360" y="0"/>
                    <a:pt x="360" y="0"/>
                    <a:pt x="360" y="0"/>
                  </a:cubicBezTo>
                  <a:cubicBezTo>
                    <a:pt x="110" y="0"/>
                    <a:pt x="110" y="0"/>
                    <a:pt x="110" y="0"/>
                  </a:cubicBezTo>
                  <a:cubicBezTo>
                    <a:pt x="103" y="41"/>
                    <a:pt x="83" y="85"/>
                    <a:pt x="83" y="85"/>
                  </a:cubicBezTo>
                  <a:cubicBezTo>
                    <a:pt x="71" y="115"/>
                    <a:pt x="79" y="137"/>
                    <a:pt x="79" y="137"/>
                  </a:cubicBezTo>
                  <a:cubicBezTo>
                    <a:pt x="103" y="178"/>
                    <a:pt x="84" y="200"/>
                    <a:pt x="68" y="221"/>
                  </a:cubicBezTo>
                  <a:cubicBezTo>
                    <a:pt x="53" y="242"/>
                    <a:pt x="0" y="315"/>
                    <a:pt x="51" y="317"/>
                  </a:cubicBezTo>
                  <a:cubicBezTo>
                    <a:pt x="99" y="318"/>
                    <a:pt x="84" y="334"/>
                    <a:pt x="84" y="334"/>
                  </a:cubicBezTo>
                  <a:cubicBezTo>
                    <a:pt x="63" y="380"/>
                    <a:pt x="96" y="381"/>
                    <a:pt x="96" y="381"/>
                  </a:cubicBezTo>
                  <a:cubicBezTo>
                    <a:pt x="81" y="408"/>
                    <a:pt x="103" y="409"/>
                    <a:pt x="103" y="409"/>
                  </a:cubicBezTo>
                  <a:cubicBezTo>
                    <a:pt x="135" y="409"/>
                    <a:pt x="118" y="438"/>
                    <a:pt x="118" y="438"/>
                  </a:cubicBezTo>
                  <a:cubicBezTo>
                    <a:pt x="79" y="481"/>
                    <a:pt x="113" y="524"/>
                    <a:pt x="162" y="514"/>
                  </a:cubicBezTo>
                  <a:cubicBezTo>
                    <a:pt x="259" y="494"/>
                    <a:pt x="309" y="527"/>
                    <a:pt x="286" y="597"/>
                  </a:cubicBezTo>
                  <a:cubicBezTo>
                    <a:pt x="263" y="666"/>
                    <a:pt x="232" y="709"/>
                    <a:pt x="232" y="709"/>
                  </a:cubicBezTo>
                  <a:cubicBezTo>
                    <a:pt x="659" y="709"/>
                    <a:pt x="659" y="709"/>
                    <a:pt x="659" y="709"/>
                  </a:cubicBezTo>
                  <a:cubicBezTo>
                    <a:pt x="568" y="521"/>
                    <a:pt x="568" y="521"/>
                    <a:pt x="568" y="521"/>
                  </a:cubicBezTo>
                  <a:cubicBezTo>
                    <a:pt x="540" y="458"/>
                    <a:pt x="606" y="330"/>
                    <a:pt x="606" y="330"/>
                  </a:cubicBezTo>
                  <a:close/>
                  <a:moveTo>
                    <a:pt x="334" y="176"/>
                  </a:moveTo>
                  <a:cubicBezTo>
                    <a:pt x="322" y="168"/>
                    <a:pt x="322" y="168"/>
                    <a:pt x="322" y="168"/>
                  </a:cubicBezTo>
                  <a:cubicBezTo>
                    <a:pt x="320" y="169"/>
                    <a:pt x="317" y="171"/>
                    <a:pt x="314" y="173"/>
                  </a:cubicBezTo>
                  <a:cubicBezTo>
                    <a:pt x="316" y="187"/>
                    <a:pt x="316" y="187"/>
                    <a:pt x="316" y="187"/>
                  </a:cubicBezTo>
                  <a:cubicBezTo>
                    <a:pt x="316" y="187"/>
                    <a:pt x="316" y="188"/>
                    <a:pt x="316" y="188"/>
                  </a:cubicBezTo>
                  <a:cubicBezTo>
                    <a:pt x="316" y="189"/>
                    <a:pt x="315" y="190"/>
                    <a:pt x="314" y="191"/>
                  </a:cubicBezTo>
                  <a:cubicBezTo>
                    <a:pt x="313" y="191"/>
                    <a:pt x="311" y="190"/>
                    <a:pt x="311" y="189"/>
                  </a:cubicBezTo>
                  <a:cubicBezTo>
                    <a:pt x="302" y="177"/>
                    <a:pt x="302" y="177"/>
                    <a:pt x="302" y="177"/>
                  </a:cubicBezTo>
                  <a:cubicBezTo>
                    <a:pt x="299" y="178"/>
                    <a:pt x="296" y="179"/>
                    <a:pt x="293" y="180"/>
                  </a:cubicBezTo>
                  <a:cubicBezTo>
                    <a:pt x="290" y="194"/>
                    <a:pt x="290" y="194"/>
                    <a:pt x="290" y="194"/>
                  </a:cubicBezTo>
                  <a:cubicBezTo>
                    <a:pt x="290" y="194"/>
                    <a:pt x="290" y="194"/>
                    <a:pt x="290" y="194"/>
                  </a:cubicBezTo>
                  <a:cubicBezTo>
                    <a:pt x="290" y="195"/>
                    <a:pt x="289" y="197"/>
                    <a:pt x="288" y="197"/>
                  </a:cubicBezTo>
                  <a:cubicBezTo>
                    <a:pt x="288" y="197"/>
                    <a:pt x="288" y="197"/>
                    <a:pt x="288" y="197"/>
                  </a:cubicBezTo>
                  <a:cubicBezTo>
                    <a:pt x="286" y="197"/>
                    <a:pt x="285" y="196"/>
                    <a:pt x="285" y="194"/>
                  </a:cubicBezTo>
                  <a:cubicBezTo>
                    <a:pt x="281" y="180"/>
                    <a:pt x="281" y="180"/>
                    <a:pt x="281" y="180"/>
                  </a:cubicBezTo>
                  <a:cubicBezTo>
                    <a:pt x="277" y="180"/>
                    <a:pt x="274" y="180"/>
                    <a:pt x="270" y="180"/>
                  </a:cubicBezTo>
                  <a:cubicBezTo>
                    <a:pt x="264" y="192"/>
                    <a:pt x="264" y="192"/>
                    <a:pt x="264" y="192"/>
                  </a:cubicBezTo>
                  <a:cubicBezTo>
                    <a:pt x="264" y="194"/>
                    <a:pt x="262" y="195"/>
                    <a:pt x="261" y="194"/>
                  </a:cubicBezTo>
                  <a:cubicBezTo>
                    <a:pt x="259" y="194"/>
                    <a:pt x="258" y="193"/>
                    <a:pt x="258" y="192"/>
                  </a:cubicBezTo>
                  <a:cubicBezTo>
                    <a:pt x="258" y="191"/>
                    <a:pt x="258" y="191"/>
                    <a:pt x="259" y="191"/>
                  </a:cubicBezTo>
                  <a:cubicBezTo>
                    <a:pt x="259" y="177"/>
                    <a:pt x="259" y="177"/>
                    <a:pt x="259" y="177"/>
                  </a:cubicBezTo>
                  <a:cubicBezTo>
                    <a:pt x="255" y="176"/>
                    <a:pt x="252" y="174"/>
                    <a:pt x="249" y="173"/>
                  </a:cubicBezTo>
                  <a:cubicBezTo>
                    <a:pt x="239" y="183"/>
                    <a:pt x="239" y="183"/>
                    <a:pt x="239" y="183"/>
                  </a:cubicBezTo>
                  <a:cubicBezTo>
                    <a:pt x="238" y="184"/>
                    <a:pt x="237" y="185"/>
                    <a:pt x="235" y="184"/>
                  </a:cubicBezTo>
                  <a:cubicBezTo>
                    <a:pt x="235" y="183"/>
                    <a:pt x="234" y="182"/>
                    <a:pt x="234" y="181"/>
                  </a:cubicBezTo>
                  <a:cubicBezTo>
                    <a:pt x="234" y="181"/>
                    <a:pt x="234" y="180"/>
                    <a:pt x="235" y="180"/>
                  </a:cubicBezTo>
                  <a:cubicBezTo>
                    <a:pt x="239" y="166"/>
                    <a:pt x="239" y="166"/>
                    <a:pt x="239" y="166"/>
                  </a:cubicBezTo>
                  <a:cubicBezTo>
                    <a:pt x="236" y="164"/>
                    <a:pt x="234" y="162"/>
                    <a:pt x="231" y="160"/>
                  </a:cubicBezTo>
                  <a:cubicBezTo>
                    <a:pt x="219" y="166"/>
                    <a:pt x="219" y="166"/>
                    <a:pt x="219" y="166"/>
                  </a:cubicBezTo>
                  <a:cubicBezTo>
                    <a:pt x="218" y="167"/>
                    <a:pt x="216" y="167"/>
                    <a:pt x="215" y="166"/>
                  </a:cubicBezTo>
                  <a:cubicBezTo>
                    <a:pt x="214" y="165"/>
                    <a:pt x="214" y="165"/>
                    <a:pt x="214" y="164"/>
                  </a:cubicBezTo>
                  <a:cubicBezTo>
                    <a:pt x="214" y="163"/>
                    <a:pt x="214" y="163"/>
                    <a:pt x="215" y="162"/>
                  </a:cubicBezTo>
                  <a:cubicBezTo>
                    <a:pt x="224" y="151"/>
                    <a:pt x="224" y="151"/>
                    <a:pt x="224" y="151"/>
                  </a:cubicBezTo>
                  <a:cubicBezTo>
                    <a:pt x="222" y="148"/>
                    <a:pt x="220" y="145"/>
                    <a:pt x="218" y="142"/>
                  </a:cubicBezTo>
                  <a:cubicBezTo>
                    <a:pt x="204" y="144"/>
                    <a:pt x="204" y="144"/>
                    <a:pt x="204" y="144"/>
                  </a:cubicBezTo>
                  <a:cubicBezTo>
                    <a:pt x="203" y="145"/>
                    <a:pt x="201" y="144"/>
                    <a:pt x="201" y="143"/>
                  </a:cubicBezTo>
                  <a:cubicBezTo>
                    <a:pt x="201" y="142"/>
                    <a:pt x="201" y="142"/>
                    <a:pt x="201" y="141"/>
                  </a:cubicBezTo>
                  <a:cubicBezTo>
                    <a:pt x="201" y="140"/>
                    <a:pt x="201" y="139"/>
                    <a:pt x="202" y="139"/>
                  </a:cubicBezTo>
                  <a:cubicBezTo>
                    <a:pt x="214" y="131"/>
                    <a:pt x="214" y="131"/>
                    <a:pt x="214" y="131"/>
                  </a:cubicBezTo>
                  <a:cubicBezTo>
                    <a:pt x="213" y="127"/>
                    <a:pt x="212" y="124"/>
                    <a:pt x="212" y="121"/>
                  </a:cubicBezTo>
                  <a:cubicBezTo>
                    <a:pt x="198" y="119"/>
                    <a:pt x="198" y="119"/>
                    <a:pt x="198" y="119"/>
                  </a:cubicBezTo>
                  <a:cubicBezTo>
                    <a:pt x="196" y="119"/>
                    <a:pt x="195" y="118"/>
                    <a:pt x="195" y="116"/>
                  </a:cubicBezTo>
                  <a:cubicBezTo>
                    <a:pt x="195" y="116"/>
                    <a:pt x="195" y="116"/>
                    <a:pt x="195" y="116"/>
                  </a:cubicBezTo>
                  <a:cubicBezTo>
                    <a:pt x="195" y="114"/>
                    <a:pt x="196" y="113"/>
                    <a:pt x="197" y="113"/>
                  </a:cubicBezTo>
                  <a:cubicBezTo>
                    <a:pt x="211" y="109"/>
                    <a:pt x="211" y="109"/>
                    <a:pt x="211" y="109"/>
                  </a:cubicBezTo>
                  <a:cubicBezTo>
                    <a:pt x="211" y="105"/>
                    <a:pt x="211" y="102"/>
                    <a:pt x="212" y="99"/>
                  </a:cubicBezTo>
                  <a:cubicBezTo>
                    <a:pt x="199" y="92"/>
                    <a:pt x="199" y="92"/>
                    <a:pt x="199" y="92"/>
                  </a:cubicBezTo>
                  <a:cubicBezTo>
                    <a:pt x="198" y="92"/>
                    <a:pt x="197" y="91"/>
                    <a:pt x="197" y="89"/>
                  </a:cubicBezTo>
                  <a:cubicBezTo>
                    <a:pt x="197" y="89"/>
                    <a:pt x="197" y="89"/>
                    <a:pt x="197" y="89"/>
                  </a:cubicBezTo>
                  <a:cubicBezTo>
                    <a:pt x="197" y="87"/>
                    <a:pt x="199" y="86"/>
                    <a:pt x="200" y="87"/>
                  </a:cubicBezTo>
                  <a:cubicBezTo>
                    <a:pt x="215" y="87"/>
                    <a:pt x="215" y="87"/>
                    <a:pt x="215" y="87"/>
                  </a:cubicBezTo>
                  <a:cubicBezTo>
                    <a:pt x="216" y="84"/>
                    <a:pt x="217" y="81"/>
                    <a:pt x="218" y="78"/>
                  </a:cubicBezTo>
                  <a:cubicBezTo>
                    <a:pt x="208" y="68"/>
                    <a:pt x="208" y="68"/>
                    <a:pt x="208" y="68"/>
                  </a:cubicBezTo>
                  <a:cubicBezTo>
                    <a:pt x="208" y="67"/>
                    <a:pt x="207" y="66"/>
                    <a:pt x="207" y="65"/>
                  </a:cubicBezTo>
                  <a:cubicBezTo>
                    <a:pt x="207" y="65"/>
                    <a:pt x="207" y="64"/>
                    <a:pt x="207" y="64"/>
                  </a:cubicBezTo>
                  <a:cubicBezTo>
                    <a:pt x="208" y="62"/>
                    <a:pt x="210" y="62"/>
                    <a:pt x="211" y="63"/>
                  </a:cubicBezTo>
                  <a:cubicBezTo>
                    <a:pt x="225" y="67"/>
                    <a:pt x="225" y="67"/>
                    <a:pt x="225" y="67"/>
                  </a:cubicBezTo>
                  <a:cubicBezTo>
                    <a:pt x="227" y="65"/>
                    <a:pt x="229" y="62"/>
                    <a:pt x="232" y="60"/>
                  </a:cubicBezTo>
                  <a:cubicBezTo>
                    <a:pt x="225" y="47"/>
                    <a:pt x="225" y="47"/>
                    <a:pt x="225" y="47"/>
                  </a:cubicBezTo>
                  <a:cubicBezTo>
                    <a:pt x="225" y="46"/>
                    <a:pt x="224" y="46"/>
                    <a:pt x="224" y="45"/>
                  </a:cubicBezTo>
                  <a:cubicBezTo>
                    <a:pt x="224" y="44"/>
                    <a:pt x="225" y="44"/>
                    <a:pt x="225" y="43"/>
                  </a:cubicBezTo>
                  <a:cubicBezTo>
                    <a:pt x="227" y="42"/>
                    <a:pt x="228" y="42"/>
                    <a:pt x="229" y="43"/>
                  </a:cubicBezTo>
                  <a:cubicBezTo>
                    <a:pt x="241" y="52"/>
                    <a:pt x="241" y="52"/>
                    <a:pt x="241" y="52"/>
                  </a:cubicBezTo>
                  <a:cubicBezTo>
                    <a:pt x="243" y="50"/>
                    <a:pt x="246" y="48"/>
                    <a:pt x="249" y="47"/>
                  </a:cubicBezTo>
                  <a:cubicBezTo>
                    <a:pt x="247" y="33"/>
                    <a:pt x="247" y="33"/>
                    <a:pt x="247" y="33"/>
                  </a:cubicBezTo>
                  <a:cubicBezTo>
                    <a:pt x="247" y="32"/>
                    <a:pt x="247" y="32"/>
                    <a:pt x="247" y="32"/>
                  </a:cubicBezTo>
                  <a:cubicBezTo>
                    <a:pt x="247" y="30"/>
                    <a:pt x="248" y="29"/>
                    <a:pt x="249" y="29"/>
                  </a:cubicBezTo>
                  <a:cubicBezTo>
                    <a:pt x="250" y="28"/>
                    <a:pt x="252" y="29"/>
                    <a:pt x="252" y="31"/>
                  </a:cubicBezTo>
                  <a:cubicBezTo>
                    <a:pt x="261" y="42"/>
                    <a:pt x="261" y="42"/>
                    <a:pt x="261" y="42"/>
                  </a:cubicBezTo>
                  <a:cubicBezTo>
                    <a:pt x="264" y="41"/>
                    <a:pt x="267" y="40"/>
                    <a:pt x="270" y="40"/>
                  </a:cubicBezTo>
                  <a:cubicBezTo>
                    <a:pt x="273" y="26"/>
                    <a:pt x="273" y="26"/>
                    <a:pt x="273" y="26"/>
                  </a:cubicBezTo>
                  <a:cubicBezTo>
                    <a:pt x="273" y="26"/>
                    <a:pt x="273" y="26"/>
                    <a:pt x="273" y="26"/>
                  </a:cubicBezTo>
                  <a:cubicBezTo>
                    <a:pt x="273" y="24"/>
                    <a:pt x="274" y="23"/>
                    <a:pt x="275" y="23"/>
                  </a:cubicBezTo>
                  <a:cubicBezTo>
                    <a:pt x="277" y="23"/>
                    <a:pt x="278" y="24"/>
                    <a:pt x="278" y="25"/>
                  </a:cubicBezTo>
                  <a:cubicBezTo>
                    <a:pt x="282" y="39"/>
                    <a:pt x="282" y="39"/>
                    <a:pt x="282" y="39"/>
                  </a:cubicBezTo>
                  <a:cubicBezTo>
                    <a:pt x="286" y="39"/>
                    <a:pt x="289" y="39"/>
                    <a:pt x="293" y="40"/>
                  </a:cubicBezTo>
                  <a:cubicBezTo>
                    <a:pt x="299" y="27"/>
                    <a:pt x="299" y="27"/>
                    <a:pt x="299" y="27"/>
                  </a:cubicBezTo>
                  <a:cubicBezTo>
                    <a:pt x="299" y="26"/>
                    <a:pt x="301" y="25"/>
                    <a:pt x="302" y="25"/>
                  </a:cubicBezTo>
                  <a:cubicBezTo>
                    <a:pt x="304" y="25"/>
                    <a:pt x="305" y="27"/>
                    <a:pt x="305" y="28"/>
                  </a:cubicBezTo>
                  <a:cubicBezTo>
                    <a:pt x="305" y="28"/>
                    <a:pt x="305" y="28"/>
                    <a:pt x="304" y="29"/>
                  </a:cubicBezTo>
                  <a:cubicBezTo>
                    <a:pt x="304" y="43"/>
                    <a:pt x="304" y="43"/>
                    <a:pt x="304" y="43"/>
                  </a:cubicBezTo>
                  <a:cubicBezTo>
                    <a:pt x="308" y="44"/>
                    <a:pt x="311" y="45"/>
                    <a:pt x="314" y="47"/>
                  </a:cubicBezTo>
                  <a:cubicBezTo>
                    <a:pt x="324" y="37"/>
                    <a:pt x="324" y="37"/>
                    <a:pt x="324" y="37"/>
                  </a:cubicBezTo>
                  <a:cubicBezTo>
                    <a:pt x="325" y="35"/>
                    <a:pt x="326" y="35"/>
                    <a:pt x="328" y="36"/>
                  </a:cubicBezTo>
                  <a:cubicBezTo>
                    <a:pt x="328" y="36"/>
                    <a:pt x="329" y="37"/>
                    <a:pt x="329" y="38"/>
                  </a:cubicBezTo>
                  <a:cubicBezTo>
                    <a:pt x="329" y="39"/>
                    <a:pt x="329" y="39"/>
                    <a:pt x="328" y="40"/>
                  </a:cubicBezTo>
                  <a:cubicBezTo>
                    <a:pt x="324" y="53"/>
                    <a:pt x="324" y="53"/>
                    <a:pt x="324" y="53"/>
                  </a:cubicBezTo>
                  <a:cubicBezTo>
                    <a:pt x="327" y="55"/>
                    <a:pt x="329" y="57"/>
                    <a:pt x="332" y="60"/>
                  </a:cubicBezTo>
                  <a:cubicBezTo>
                    <a:pt x="344" y="53"/>
                    <a:pt x="344" y="53"/>
                    <a:pt x="344" y="53"/>
                  </a:cubicBezTo>
                  <a:cubicBezTo>
                    <a:pt x="345" y="52"/>
                    <a:pt x="347" y="52"/>
                    <a:pt x="348" y="54"/>
                  </a:cubicBezTo>
                  <a:cubicBezTo>
                    <a:pt x="349" y="54"/>
                    <a:pt x="349" y="55"/>
                    <a:pt x="349" y="55"/>
                  </a:cubicBezTo>
                  <a:cubicBezTo>
                    <a:pt x="349" y="56"/>
                    <a:pt x="349" y="57"/>
                    <a:pt x="348" y="58"/>
                  </a:cubicBezTo>
                  <a:cubicBezTo>
                    <a:pt x="339" y="69"/>
                    <a:pt x="339" y="69"/>
                    <a:pt x="339" y="69"/>
                  </a:cubicBezTo>
                  <a:cubicBezTo>
                    <a:pt x="341" y="72"/>
                    <a:pt x="343" y="75"/>
                    <a:pt x="345" y="78"/>
                  </a:cubicBezTo>
                  <a:cubicBezTo>
                    <a:pt x="359" y="75"/>
                    <a:pt x="359" y="75"/>
                    <a:pt x="359" y="75"/>
                  </a:cubicBezTo>
                  <a:cubicBezTo>
                    <a:pt x="360" y="75"/>
                    <a:pt x="362" y="76"/>
                    <a:pt x="362" y="77"/>
                  </a:cubicBezTo>
                  <a:cubicBezTo>
                    <a:pt x="362" y="77"/>
                    <a:pt x="362" y="78"/>
                    <a:pt x="362" y="78"/>
                  </a:cubicBezTo>
                  <a:cubicBezTo>
                    <a:pt x="362" y="79"/>
                    <a:pt x="362" y="80"/>
                    <a:pt x="361" y="81"/>
                  </a:cubicBezTo>
                  <a:cubicBezTo>
                    <a:pt x="349" y="89"/>
                    <a:pt x="349" y="89"/>
                    <a:pt x="349" y="89"/>
                  </a:cubicBezTo>
                  <a:cubicBezTo>
                    <a:pt x="350" y="92"/>
                    <a:pt x="351" y="95"/>
                    <a:pt x="351" y="99"/>
                  </a:cubicBezTo>
                  <a:cubicBezTo>
                    <a:pt x="365" y="101"/>
                    <a:pt x="365" y="101"/>
                    <a:pt x="365" y="101"/>
                  </a:cubicBezTo>
                  <a:cubicBezTo>
                    <a:pt x="367" y="101"/>
                    <a:pt x="368" y="102"/>
                    <a:pt x="368" y="104"/>
                  </a:cubicBezTo>
                  <a:cubicBezTo>
                    <a:pt x="368" y="104"/>
                    <a:pt x="368" y="104"/>
                    <a:pt x="368" y="104"/>
                  </a:cubicBezTo>
                  <a:cubicBezTo>
                    <a:pt x="368" y="105"/>
                    <a:pt x="367" y="106"/>
                    <a:pt x="366" y="107"/>
                  </a:cubicBezTo>
                  <a:cubicBezTo>
                    <a:pt x="352" y="111"/>
                    <a:pt x="352" y="111"/>
                    <a:pt x="352" y="111"/>
                  </a:cubicBezTo>
                  <a:cubicBezTo>
                    <a:pt x="352" y="114"/>
                    <a:pt x="352" y="118"/>
                    <a:pt x="351" y="121"/>
                  </a:cubicBezTo>
                  <a:cubicBezTo>
                    <a:pt x="364" y="127"/>
                    <a:pt x="364" y="127"/>
                    <a:pt x="364" y="127"/>
                  </a:cubicBezTo>
                  <a:cubicBezTo>
                    <a:pt x="365" y="128"/>
                    <a:pt x="366" y="129"/>
                    <a:pt x="366" y="130"/>
                  </a:cubicBezTo>
                  <a:cubicBezTo>
                    <a:pt x="366" y="130"/>
                    <a:pt x="366" y="130"/>
                    <a:pt x="366" y="131"/>
                  </a:cubicBezTo>
                  <a:cubicBezTo>
                    <a:pt x="366" y="132"/>
                    <a:pt x="364" y="133"/>
                    <a:pt x="363" y="133"/>
                  </a:cubicBezTo>
                  <a:cubicBezTo>
                    <a:pt x="348" y="133"/>
                    <a:pt x="348" y="133"/>
                    <a:pt x="348" y="133"/>
                  </a:cubicBezTo>
                  <a:cubicBezTo>
                    <a:pt x="347" y="136"/>
                    <a:pt x="346" y="139"/>
                    <a:pt x="345" y="142"/>
                  </a:cubicBezTo>
                  <a:cubicBezTo>
                    <a:pt x="355" y="152"/>
                    <a:pt x="355" y="152"/>
                    <a:pt x="355" y="152"/>
                  </a:cubicBezTo>
                  <a:cubicBezTo>
                    <a:pt x="355" y="153"/>
                    <a:pt x="356" y="153"/>
                    <a:pt x="356" y="154"/>
                  </a:cubicBezTo>
                  <a:cubicBezTo>
                    <a:pt x="356" y="155"/>
                    <a:pt x="356" y="155"/>
                    <a:pt x="356" y="156"/>
                  </a:cubicBezTo>
                  <a:cubicBezTo>
                    <a:pt x="355" y="157"/>
                    <a:pt x="353" y="158"/>
                    <a:pt x="352" y="157"/>
                  </a:cubicBezTo>
                  <a:cubicBezTo>
                    <a:pt x="338" y="152"/>
                    <a:pt x="338" y="152"/>
                    <a:pt x="338" y="152"/>
                  </a:cubicBezTo>
                  <a:cubicBezTo>
                    <a:pt x="336" y="155"/>
                    <a:pt x="334" y="157"/>
                    <a:pt x="331" y="160"/>
                  </a:cubicBezTo>
                  <a:cubicBezTo>
                    <a:pt x="338" y="173"/>
                    <a:pt x="338" y="173"/>
                    <a:pt x="338" y="173"/>
                  </a:cubicBezTo>
                  <a:cubicBezTo>
                    <a:pt x="338" y="173"/>
                    <a:pt x="339" y="174"/>
                    <a:pt x="339" y="174"/>
                  </a:cubicBezTo>
                  <a:cubicBezTo>
                    <a:pt x="339" y="175"/>
                    <a:pt x="338" y="176"/>
                    <a:pt x="338" y="176"/>
                  </a:cubicBezTo>
                  <a:cubicBezTo>
                    <a:pt x="336" y="177"/>
                    <a:pt x="335" y="177"/>
                    <a:pt x="334" y="176"/>
                  </a:cubicBezTo>
                  <a:close/>
                  <a:moveTo>
                    <a:pt x="451" y="192"/>
                  </a:moveTo>
                  <a:cubicBezTo>
                    <a:pt x="442" y="195"/>
                    <a:pt x="442" y="195"/>
                    <a:pt x="442" y="195"/>
                  </a:cubicBezTo>
                  <a:cubicBezTo>
                    <a:pt x="442" y="197"/>
                    <a:pt x="442" y="200"/>
                    <a:pt x="441" y="202"/>
                  </a:cubicBezTo>
                  <a:cubicBezTo>
                    <a:pt x="450" y="206"/>
                    <a:pt x="450" y="206"/>
                    <a:pt x="450" y="206"/>
                  </a:cubicBezTo>
                  <a:cubicBezTo>
                    <a:pt x="451" y="206"/>
                    <a:pt x="451" y="207"/>
                    <a:pt x="451" y="208"/>
                  </a:cubicBezTo>
                  <a:cubicBezTo>
                    <a:pt x="451" y="208"/>
                    <a:pt x="451" y="208"/>
                    <a:pt x="451" y="208"/>
                  </a:cubicBezTo>
                  <a:cubicBezTo>
                    <a:pt x="451" y="209"/>
                    <a:pt x="450" y="210"/>
                    <a:pt x="449" y="210"/>
                  </a:cubicBezTo>
                  <a:cubicBezTo>
                    <a:pt x="439" y="210"/>
                    <a:pt x="439" y="210"/>
                    <a:pt x="439" y="210"/>
                  </a:cubicBezTo>
                  <a:cubicBezTo>
                    <a:pt x="439" y="212"/>
                    <a:pt x="438" y="214"/>
                    <a:pt x="437" y="216"/>
                  </a:cubicBezTo>
                  <a:cubicBezTo>
                    <a:pt x="444" y="223"/>
                    <a:pt x="444" y="223"/>
                    <a:pt x="444" y="223"/>
                  </a:cubicBezTo>
                  <a:cubicBezTo>
                    <a:pt x="444" y="223"/>
                    <a:pt x="444" y="224"/>
                    <a:pt x="444" y="224"/>
                  </a:cubicBezTo>
                  <a:cubicBezTo>
                    <a:pt x="444" y="225"/>
                    <a:pt x="444" y="225"/>
                    <a:pt x="444" y="225"/>
                  </a:cubicBezTo>
                  <a:cubicBezTo>
                    <a:pt x="444" y="226"/>
                    <a:pt x="443" y="226"/>
                    <a:pt x="442" y="226"/>
                  </a:cubicBezTo>
                  <a:cubicBezTo>
                    <a:pt x="433" y="223"/>
                    <a:pt x="433" y="223"/>
                    <a:pt x="433" y="223"/>
                  </a:cubicBezTo>
                  <a:cubicBezTo>
                    <a:pt x="431" y="224"/>
                    <a:pt x="430" y="226"/>
                    <a:pt x="428" y="228"/>
                  </a:cubicBezTo>
                  <a:cubicBezTo>
                    <a:pt x="433" y="236"/>
                    <a:pt x="433" y="236"/>
                    <a:pt x="433" y="236"/>
                  </a:cubicBezTo>
                  <a:cubicBezTo>
                    <a:pt x="433" y="237"/>
                    <a:pt x="433" y="237"/>
                    <a:pt x="433" y="237"/>
                  </a:cubicBezTo>
                  <a:cubicBezTo>
                    <a:pt x="433" y="238"/>
                    <a:pt x="433" y="239"/>
                    <a:pt x="432" y="239"/>
                  </a:cubicBezTo>
                  <a:cubicBezTo>
                    <a:pt x="431" y="240"/>
                    <a:pt x="430" y="239"/>
                    <a:pt x="430" y="239"/>
                  </a:cubicBezTo>
                  <a:cubicBezTo>
                    <a:pt x="422" y="233"/>
                    <a:pt x="422" y="233"/>
                    <a:pt x="422" y="233"/>
                  </a:cubicBezTo>
                  <a:cubicBezTo>
                    <a:pt x="420" y="234"/>
                    <a:pt x="418" y="235"/>
                    <a:pt x="416" y="236"/>
                  </a:cubicBezTo>
                  <a:cubicBezTo>
                    <a:pt x="418" y="246"/>
                    <a:pt x="418" y="246"/>
                    <a:pt x="418" y="246"/>
                  </a:cubicBezTo>
                  <a:cubicBezTo>
                    <a:pt x="418" y="246"/>
                    <a:pt x="418" y="246"/>
                    <a:pt x="418" y="247"/>
                  </a:cubicBezTo>
                  <a:cubicBezTo>
                    <a:pt x="418" y="247"/>
                    <a:pt x="417" y="248"/>
                    <a:pt x="417" y="248"/>
                  </a:cubicBezTo>
                  <a:cubicBezTo>
                    <a:pt x="416" y="249"/>
                    <a:pt x="415" y="248"/>
                    <a:pt x="414" y="247"/>
                  </a:cubicBezTo>
                  <a:cubicBezTo>
                    <a:pt x="409" y="239"/>
                    <a:pt x="409" y="239"/>
                    <a:pt x="409" y="239"/>
                  </a:cubicBezTo>
                  <a:cubicBezTo>
                    <a:pt x="407" y="240"/>
                    <a:pt x="404" y="241"/>
                    <a:pt x="402" y="241"/>
                  </a:cubicBezTo>
                  <a:cubicBezTo>
                    <a:pt x="401" y="250"/>
                    <a:pt x="401" y="250"/>
                    <a:pt x="401" y="250"/>
                  </a:cubicBezTo>
                  <a:cubicBezTo>
                    <a:pt x="401" y="250"/>
                    <a:pt x="401" y="251"/>
                    <a:pt x="401" y="251"/>
                  </a:cubicBezTo>
                  <a:cubicBezTo>
                    <a:pt x="401" y="252"/>
                    <a:pt x="400" y="252"/>
                    <a:pt x="399" y="252"/>
                  </a:cubicBezTo>
                  <a:cubicBezTo>
                    <a:pt x="399" y="252"/>
                    <a:pt x="399" y="252"/>
                    <a:pt x="399" y="252"/>
                  </a:cubicBezTo>
                  <a:cubicBezTo>
                    <a:pt x="398" y="252"/>
                    <a:pt x="397" y="252"/>
                    <a:pt x="397" y="251"/>
                  </a:cubicBezTo>
                  <a:cubicBezTo>
                    <a:pt x="394" y="242"/>
                    <a:pt x="394" y="242"/>
                    <a:pt x="394" y="242"/>
                  </a:cubicBezTo>
                  <a:cubicBezTo>
                    <a:pt x="392" y="242"/>
                    <a:pt x="390" y="241"/>
                    <a:pt x="387" y="241"/>
                  </a:cubicBezTo>
                  <a:cubicBezTo>
                    <a:pt x="383" y="250"/>
                    <a:pt x="383" y="250"/>
                    <a:pt x="383" y="250"/>
                  </a:cubicBezTo>
                  <a:cubicBezTo>
                    <a:pt x="383" y="251"/>
                    <a:pt x="382" y="251"/>
                    <a:pt x="381" y="251"/>
                  </a:cubicBezTo>
                  <a:cubicBezTo>
                    <a:pt x="380" y="251"/>
                    <a:pt x="379" y="250"/>
                    <a:pt x="379" y="249"/>
                  </a:cubicBezTo>
                  <a:cubicBezTo>
                    <a:pt x="379" y="249"/>
                    <a:pt x="379" y="249"/>
                    <a:pt x="379" y="249"/>
                  </a:cubicBezTo>
                  <a:cubicBezTo>
                    <a:pt x="380" y="239"/>
                    <a:pt x="380" y="239"/>
                    <a:pt x="380" y="239"/>
                  </a:cubicBezTo>
                  <a:cubicBezTo>
                    <a:pt x="377" y="238"/>
                    <a:pt x="375" y="237"/>
                    <a:pt x="373" y="236"/>
                  </a:cubicBezTo>
                  <a:cubicBezTo>
                    <a:pt x="367" y="243"/>
                    <a:pt x="367" y="243"/>
                    <a:pt x="367" y="243"/>
                  </a:cubicBezTo>
                  <a:cubicBezTo>
                    <a:pt x="366" y="244"/>
                    <a:pt x="365" y="244"/>
                    <a:pt x="364" y="244"/>
                  </a:cubicBezTo>
                  <a:cubicBezTo>
                    <a:pt x="364" y="243"/>
                    <a:pt x="363" y="243"/>
                    <a:pt x="363" y="242"/>
                  </a:cubicBezTo>
                  <a:cubicBezTo>
                    <a:pt x="363" y="242"/>
                    <a:pt x="363" y="242"/>
                    <a:pt x="364" y="241"/>
                  </a:cubicBezTo>
                  <a:cubicBezTo>
                    <a:pt x="367" y="232"/>
                    <a:pt x="367" y="232"/>
                    <a:pt x="367" y="232"/>
                  </a:cubicBezTo>
                  <a:cubicBezTo>
                    <a:pt x="365" y="231"/>
                    <a:pt x="363" y="229"/>
                    <a:pt x="361" y="228"/>
                  </a:cubicBezTo>
                  <a:cubicBezTo>
                    <a:pt x="353" y="232"/>
                    <a:pt x="353" y="232"/>
                    <a:pt x="353" y="232"/>
                  </a:cubicBezTo>
                  <a:cubicBezTo>
                    <a:pt x="352" y="233"/>
                    <a:pt x="351" y="233"/>
                    <a:pt x="350" y="232"/>
                  </a:cubicBezTo>
                  <a:cubicBezTo>
                    <a:pt x="350" y="232"/>
                    <a:pt x="350" y="231"/>
                    <a:pt x="350" y="231"/>
                  </a:cubicBezTo>
                  <a:cubicBezTo>
                    <a:pt x="350" y="230"/>
                    <a:pt x="350" y="230"/>
                    <a:pt x="351" y="229"/>
                  </a:cubicBezTo>
                  <a:cubicBezTo>
                    <a:pt x="356" y="222"/>
                    <a:pt x="356" y="222"/>
                    <a:pt x="356" y="222"/>
                  </a:cubicBezTo>
                  <a:cubicBezTo>
                    <a:pt x="355" y="220"/>
                    <a:pt x="354" y="218"/>
                    <a:pt x="353" y="216"/>
                  </a:cubicBezTo>
                  <a:cubicBezTo>
                    <a:pt x="343" y="217"/>
                    <a:pt x="343" y="217"/>
                    <a:pt x="343" y="217"/>
                  </a:cubicBezTo>
                  <a:cubicBezTo>
                    <a:pt x="342" y="218"/>
                    <a:pt x="341" y="217"/>
                    <a:pt x="341" y="216"/>
                  </a:cubicBezTo>
                  <a:cubicBezTo>
                    <a:pt x="341" y="216"/>
                    <a:pt x="341" y="216"/>
                    <a:pt x="341" y="216"/>
                  </a:cubicBezTo>
                  <a:cubicBezTo>
                    <a:pt x="341" y="215"/>
                    <a:pt x="341" y="214"/>
                    <a:pt x="342" y="214"/>
                  </a:cubicBezTo>
                  <a:cubicBezTo>
                    <a:pt x="350" y="208"/>
                    <a:pt x="350" y="208"/>
                    <a:pt x="350" y="208"/>
                  </a:cubicBezTo>
                  <a:cubicBezTo>
                    <a:pt x="349" y="206"/>
                    <a:pt x="349" y="204"/>
                    <a:pt x="348" y="202"/>
                  </a:cubicBezTo>
                  <a:cubicBezTo>
                    <a:pt x="339" y="200"/>
                    <a:pt x="339" y="200"/>
                    <a:pt x="339" y="200"/>
                  </a:cubicBezTo>
                  <a:cubicBezTo>
                    <a:pt x="338" y="200"/>
                    <a:pt x="337" y="200"/>
                    <a:pt x="337" y="199"/>
                  </a:cubicBezTo>
                  <a:cubicBezTo>
                    <a:pt x="337" y="199"/>
                    <a:pt x="337" y="198"/>
                    <a:pt x="337" y="198"/>
                  </a:cubicBezTo>
                  <a:cubicBezTo>
                    <a:pt x="337" y="197"/>
                    <a:pt x="338" y="197"/>
                    <a:pt x="339" y="197"/>
                  </a:cubicBezTo>
                  <a:cubicBezTo>
                    <a:pt x="348" y="194"/>
                    <a:pt x="348" y="194"/>
                    <a:pt x="348" y="194"/>
                  </a:cubicBezTo>
                  <a:cubicBezTo>
                    <a:pt x="348" y="191"/>
                    <a:pt x="348" y="189"/>
                    <a:pt x="348" y="187"/>
                  </a:cubicBezTo>
                  <a:cubicBezTo>
                    <a:pt x="340" y="183"/>
                    <a:pt x="340" y="183"/>
                    <a:pt x="340" y="183"/>
                  </a:cubicBezTo>
                  <a:cubicBezTo>
                    <a:pt x="339" y="182"/>
                    <a:pt x="338" y="182"/>
                    <a:pt x="338" y="181"/>
                  </a:cubicBezTo>
                  <a:cubicBezTo>
                    <a:pt x="338" y="181"/>
                    <a:pt x="338" y="181"/>
                    <a:pt x="338" y="180"/>
                  </a:cubicBezTo>
                  <a:cubicBezTo>
                    <a:pt x="339" y="179"/>
                    <a:pt x="340" y="179"/>
                    <a:pt x="341" y="179"/>
                  </a:cubicBezTo>
                  <a:cubicBezTo>
                    <a:pt x="350" y="179"/>
                    <a:pt x="350" y="179"/>
                    <a:pt x="350" y="179"/>
                  </a:cubicBezTo>
                  <a:cubicBezTo>
                    <a:pt x="351" y="177"/>
                    <a:pt x="352" y="175"/>
                    <a:pt x="353" y="173"/>
                  </a:cubicBezTo>
                  <a:cubicBezTo>
                    <a:pt x="346" y="166"/>
                    <a:pt x="346" y="166"/>
                    <a:pt x="346" y="166"/>
                  </a:cubicBezTo>
                  <a:cubicBezTo>
                    <a:pt x="346" y="166"/>
                    <a:pt x="345" y="165"/>
                    <a:pt x="345" y="165"/>
                  </a:cubicBezTo>
                  <a:cubicBezTo>
                    <a:pt x="345" y="164"/>
                    <a:pt x="345" y="164"/>
                    <a:pt x="345" y="164"/>
                  </a:cubicBezTo>
                  <a:cubicBezTo>
                    <a:pt x="346" y="163"/>
                    <a:pt x="347" y="163"/>
                    <a:pt x="348" y="163"/>
                  </a:cubicBezTo>
                  <a:cubicBezTo>
                    <a:pt x="357" y="166"/>
                    <a:pt x="357" y="166"/>
                    <a:pt x="357" y="166"/>
                  </a:cubicBezTo>
                  <a:cubicBezTo>
                    <a:pt x="358" y="164"/>
                    <a:pt x="360" y="163"/>
                    <a:pt x="361" y="161"/>
                  </a:cubicBezTo>
                  <a:cubicBezTo>
                    <a:pt x="357" y="153"/>
                    <a:pt x="357" y="153"/>
                    <a:pt x="357" y="153"/>
                  </a:cubicBezTo>
                  <a:cubicBezTo>
                    <a:pt x="357" y="152"/>
                    <a:pt x="357" y="152"/>
                    <a:pt x="357" y="151"/>
                  </a:cubicBezTo>
                  <a:cubicBezTo>
                    <a:pt x="357" y="151"/>
                    <a:pt x="357" y="150"/>
                    <a:pt x="357" y="150"/>
                  </a:cubicBezTo>
                  <a:cubicBezTo>
                    <a:pt x="358" y="149"/>
                    <a:pt x="359" y="149"/>
                    <a:pt x="360" y="150"/>
                  </a:cubicBezTo>
                  <a:cubicBezTo>
                    <a:pt x="368" y="156"/>
                    <a:pt x="368" y="156"/>
                    <a:pt x="368" y="156"/>
                  </a:cubicBezTo>
                  <a:cubicBezTo>
                    <a:pt x="369" y="155"/>
                    <a:pt x="371" y="153"/>
                    <a:pt x="373" y="152"/>
                  </a:cubicBezTo>
                  <a:cubicBezTo>
                    <a:pt x="372" y="143"/>
                    <a:pt x="372" y="143"/>
                    <a:pt x="372" y="143"/>
                  </a:cubicBezTo>
                  <a:cubicBezTo>
                    <a:pt x="372" y="143"/>
                    <a:pt x="372" y="143"/>
                    <a:pt x="372" y="142"/>
                  </a:cubicBezTo>
                  <a:cubicBezTo>
                    <a:pt x="372" y="142"/>
                    <a:pt x="372" y="141"/>
                    <a:pt x="373" y="141"/>
                  </a:cubicBezTo>
                  <a:cubicBezTo>
                    <a:pt x="374" y="140"/>
                    <a:pt x="375" y="141"/>
                    <a:pt x="375" y="142"/>
                  </a:cubicBezTo>
                  <a:cubicBezTo>
                    <a:pt x="381" y="149"/>
                    <a:pt x="381" y="149"/>
                    <a:pt x="381" y="149"/>
                  </a:cubicBezTo>
                  <a:cubicBezTo>
                    <a:pt x="383" y="149"/>
                    <a:pt x="385" y="148"/>
                    <a:pt x="387" y="148"/>
                  </a:cubicBezTo>
                  <a:cubicBezTo>
                    <a:pt x="389" y="138"/>
                    <a:pt x="389" y="138"/>
                    <a:pt x="389" y="138"/>
                  </a:cubicBezTo>
                  <a:cubicBezTo>
                    <a:pt x="389" y="138"/>
                    <a:pt x="389" y="138"/>
                    <a:pt x="389" y="138"/>
                  </a:cubicBezTo>
                  <a:cubicBezTo>
                    <a:pt x="389" y="137"/>
                    <a:pt x="390" y="136"/>
                    <a:pt x="391" y="136"/>
                  </a:cubicBezTo>
                  <a:cubicBezTo>
                    <a:pt x="392" y="136"/>
                    <a:pt x="393" y="137"/>
                    <a:pt x="393" y="138"/>
                  </a:cubicBezTo>
                  <a:cubicBezTo>
                    <a:pt x="395" y="147"/>
                    <a:pt x="395" y="147"/>
                    <a:pt x="395" y="147"/>
                  </a:cubicBezTo>
                  <a:cubicBezTo>
                    <a:pt x="398" y="147"/>
                    <a:pt x="400" y="147"/>
                    <a:pt x="402" y="148"/>
                  </a:cubicBezTo>
                  <a:cubicBezTo>
                    <a:pt x="407" y="139"/>
                    <a:pt x="407" y="139"/>
                    <a:pt x="407" y="139"/>
                  </a:cubicBezTo>
                  <a:cubicBezTo>
                    <a:pt x="407" y="138"/>
                    <a:pt x="408" y="138"/>
                    <a:pt x="409" y="138"/>
                  </a:cubicBezTo>
                  <a:cubicBezTo>
                    <a:pt x="410" y="138"/>
                    <a:pt x="410" y="139"/>
                    <a:pt x="410" y="140"/>
                  </a:cubicBezTo>
                  <a:cubicBezTo>
                    <a:pt x="410" y="140"/>
                    <a:pt x="410" y="140"/>
                    <a:pt x="410" y="140"/>
                  </a:cubicBezTo>
                  <a:cubicBezTo>
                    <a:pt x="410" y="150"/>
                    <a:pt x="410" y="150"/>
                    <a:pt x="410" y="150"/>
                  </a:cubicBezTo>
                  <a:cubicBezTo>
                    <a:pt x="412" y="150"/>
                    <a:pt x="414" y="151"/>
                    <a:pt x="416" y="152"/>
                  </a:cubicBezTo>
                  <a:cubicBezTo>
                    <a:pt x="423" y="146"/>
                    <a:pt x="423" y="146"/>
                    <a:pt x="423" y="146"/>
                  </a:cubicBezTo>
                  <a:cubicBezTo>
                    <a:pt x="424" y="145"/>
                    <a:pt x="425" y="145"/>
                    <a:pt x="426" y="145"/>
                  </a:cubicBezTo>
                  <a:cubicBezTo>
                    <a:pt x="426" y="145"/>
                    <a:pt x="426" y="146"/>
                    <a:pt x="426" y="147"/>
                  </a:cubicBezTo>
                  <a:cubicBezTo>
                    <a:pt x="426" y="147"/>
                    <a:pt x="426" y="147"/>
                    <a:pt x="426" y="148"/>
                  </a:cubicBezTo>
                  <a:cubicBezTo>
                    <a:pt x="423" y="157"/>
                    <a:pt x="423" y="157"/>
                    <a:pt x="423" y="157"/>
                  </a:cubicBezTo>
                  <a:cubicBezTo>
                    <a:pt x="425" y="158"/>
                    <a:pt x="427" y="159"/>
                    <a:pt x="428" y="161"/>
                  </a:cubicBezTo>
                  <a:cubicBezTo>
                    <a:pt x="437" y="157"/>
                    <a:pt x="437" y="157"/>
                    <a:pt x="437" y="157"/>
                  </a:cubicBezTo>
                  <a:cubicBezTo>
                    <a:pt x="437" y="156"/>
                    <a:pt x="439" y="156"/>
                    <a:pt x="439" y="157"/>
                  </a:cubicBezTo>
                  <a:cubicBezTo>
                    <a:pt x="440" y="157"/>
                    <a:pt x="440" y="158"/>
                    <a:pt x="440" y="158"/>
                  </a:cubicBezTo>
                  <a:cubicBezTo>
                    <a:pt x="440" y="159"/>
                    <a:pt x="440" y="159"/>
                    <a:pt x="439" y="160"/>
                  </a:cubicBezTo>
                  <a:cubicBezTo>
                    <a:pt x="433" y="167"/>
                    <a:pt x="433" y="167"/>
                    <a:pt x="433" y="167"/>
                  </a:cubicBezTo>
                  <a:cubicBezTo>
                    <a:pt x="435" y="169"/>
                    <a:pt x="436" y="171"/>
                    <a:pt x="437" y="173"/>
                  </a:cubicBezTo>
                  <a:cubicBezTo>
                    <a:pt x="446" y="172"/>
                    <a:pt x="446" y="172"/>
                    <a:pt x="446" y="172"/>
                  </a:cubicBezTo>
                  <a:cubicBezTo>
                    <a:pt x="447" y="171"/>
                    <a:pt x="448" y="172"/>
                    <a:pt x="449" y="173"/>
                  </a:cubicBezTo>
                  <a:cubicBezTo>
                    <a:pt x="449" y="173"/>
                    <a:pt x="449" y="173"/>
                    <a:pt x="449" y="173"/>
                  </a:cubicBezTo>
                  <a:cubicBezTo>
                    <a:pt x="449" y="174"/>
                    <a:pt x="448" y="175"/>
                    <a:pt x="448" y="175"/>
                  </a:cubicBezTo>
                  <a:cubicBezTo>
                    <a:pt x="440" y="180"/>
                    <a:pt x="440" y="180"/>
                    <a:pt x="440" y="180"/>
                  </a:cubicBezTo>
                  <a:cubicBezTo>
                    <a:pt x="441" y="183"/>
                    <a:pt x="441" y="185"/>
                    <a:pt x="441" y="187"/>
                  </a:cubicBezTo>
                  <a:cubicBezTo>
                    <a:pt x="451" y="189"/>
                    <a:pt x="451" y="189"/>
                    <a:pt x="451" y="189"/>
                  </a:cubicBezTo>
                  <a:cubicBezTo>
                    <a:pt x="452" y="188"/>
                    <a:pt x="453" y="189"/>
                    <a:pt x="453" y="190"/>
                  </a:cubicBezTo>
                  <a:cubicBezTo>
                    <a:pt x="453" y="190"/>
                    <a:pt x="453" y="190"/>
                    <a:pt x="453" y="190"/>
                  </a:cubicBezTo>
                  <a:cubicBezTo>
                    <a:pt x="453" y="191"/>
                    <a:pt x="452" y="192"/>
                    <a:pt x="451" y="19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2" name="Oval 24"/>
            <p:cNvSpPr>
              <a:spLocks noChangeArrowheads="1"/>
            </p:cNvSpPr>
            <p:nvPr/>
          </p:nvSpPr>
          <p:spPr bwMode="auto">
            <a:xfrm>
              <a:off x="-1333500" y="3128963"/>
              <a:ext cx="77788" cy="79375"/>
            </a:xfrm>
            <a:prstGeom prst="ellipse">
              <a:avLst/>
            </a:prstGeom>
            <a:grpFill/>
            <a:ln w="9525">
              <a:solidFill>
                <a:schemeClr val="tx1"/>
              </a:solidFill>
              <a:round/>
              <a:headEnd/>
              <a:tailEnd/>
            </a:ln>
            <a:extLst/>
          </p:spPr>
          <p:txBody>
            <a:bodyPr vert="horz" wrap="square" lIns="91440" tIns="45720" rIns="91440" bIns="45720" numCol="1" anchor="t" anchorCtr="0" compatLnSpc="1">
              <a:prstTxWarp prst="textNoShape">
                <a:avLst/>
              </a:prstTxWarp>
            </a:bodyPr>
            <a:lstStyle/>
            <a:p>
              <a:pPr>
                <a:lnSpc>
                  <a:spcPct val="150000"/>
                </a:lnSpc>
              </a:pPr>
              <a:endParaRPr lang="en-US">
                <a:solidFill>
                  <a:prstClr val="black"/>
                </a:solidFill>
              </a:endParaRPr>
            </a:p>
          </p:txBody>
        </p:sp>
        <p:sp>
          <p:nvSpPr>
            <p:cNvPr id="43" name="Freeform 25"/>
            <p:cNvSpPr>
              <a:spLocks/>
            </p:cNvSpPr>
            <p:nvPr/>
          </p:nvSpPr>
          <p:spPr bwMode="auto">
            <a:xfrm>
              <a:off x="-1423988" y="2082800"/>
              <a:ext cx="889000" cy="357188"/>
            </a:xfrm>
            <a:custGeom>
              <a:avLst/>
              <a:gdLst>
                <a:gd name="T0" fmla="*/ 218 w 237"/>
                <a:gd name="T1" fmla="*/ 95 h 95"/>
                <a:gd name="T2" fmla="*/ 217 w 237"/>
                <a:gd name="T3" fmla="*/ 94 h 95"/>
                <a:gd name="T4" fmla="*/ 234 w 237"/>
                <a:gd name="T5" fmla="*/ 82 h 95"/>
                <a:gd name="T6" fmla="*/ 237 w 237"/>
                <a:gd name="T7" fmla="*/ 79 h 95"/>
                <a:gd name="T8" fmla="*/ 236 w 237"/>
                <a:gd name="T9" fmla="*/ 77 h 95"/>
                <a:gd name="T10" fmla="*/ 231 w 237"/>
                <a:gd name="T11" fmla="*/ 75 h 95"/>
                <a:gd name="T12" fmla="*/ 211 w 237"/>
                <a:gd name="T13" fmla="*/ 78 h 95"/>
                <a:gd name="T14" fmla="*/ 203 w 237"/>
                <a:gd name="T15" fmla="*/ 66 h 95"/>
                <a:gd name="T16" fmla="*/ 216 w 237"/>
                <a:gd name="T17" fmla="*/ 49 h 95"/>
                <a:gd name="T18" fmla="*/ 217 w 237"/>
                <a:gd name="T19" fmla="*/ 46 h 95"/>
                <a:gd name="T20" fmla="*/ 216 w 237"/>
                <a:gd name="T21" fmla="*/ 44 h 95"/>
                <a:gd name="T22" fmla="*/ 211 w 237"/>
                <a:gd name="T23" fmla="*/ 43 h 95"/>
                <a:gd name="T24" fmla="*/ 192 w 237"/>
                <a:gd name="T25" fmla="*/ 53 h 95"/>
                <a:gd name="T26" fmla="*/ 181 w 237"/>
                <a:gd name="T27" fmla="*/ 43 h 95"/>
                <a:gd name="T28" fmla="*/ 188 w 237"/>
                <a:gd name="T29" fmla="*/ 24 h 95"/>
                <a:gd name="T30" fmla="*/ 189 w 237"/>
                <a:gd name="T31" fmla="*/ 22 h 95"/>
                <a:gd name="T32" fmla="*/ 187 w 237"/>
                <a:gd name="T33" fmla="*/ 18 h 95"/>
                <a:gd name="T34" fmla="*/ 181 w 237"/>
                <a:gd name="T35" fmla="*/ 20 h 95"/>
                <a:gd name="T36" fmla="*/ 167 w 237"/>
                <a:gd name="T37" fmla="*/ 34 h 95"/>
                <a:gd name="T38" fmla="*/ 153 w 237"/>
                <a:gd name="T39" fmla="*/ 28 h 95"/>
                <a:gd name="T40" fmla="*/ 154 w 237"/>
                <a:gd name="T41" fmla="*/ 8 h 95"/>
                <a:gd name="T42" fmla="*/ 154 w 237"/>
                <a:gd name="T43" fmla="*/ 7 h 95"/>
                <a:gd name="T44" fmla="*/ 151 w 237"/>
                <a:gd name="T45" fmla="*/ 3 h 95"/>
                <a:gd name="T46" fmla="*/ 146 w 237"/>
                <a:gd name="T47" fmla="*/ 6 h 95"/>
                <a:gd name="T48" fmla="*/ 137 w 237"/>
                <a:gd name="T49" fmla="*/ 24 h 95"/>
                <a:gd name="T50" fmla="*/ 122 w 237"/>
                <a:gd name="T51" fmla="*/ 23 h 95"/>
                <a:gd name="T52" fmla="*/ 116 w 237"/>
                <a:gd name="T53" fmla="*/ 4 h 95"/>
                <a:gd name="T54" fmla="*/ 112 w 237"/>
                <a:gd name="T55" fmla="*/ 0 h 95"/>
                <a:gd name="T56" fmla="*/ 108 w 237"/>
                <a:gd name="T57" fmla="*/ 4 h 95"/>
                <a:gd name="T58" fmla="*/ 108 w 237"/>
                <a:gd name="T59" fmla="*/ 4 h 95"/>
                <a:gd name="T60" fmla="*/ 105 w 237"/>
                <a:gd name="T61" fmla="*/ 24 h 95"/>
                <a:gd name="T62" fmla="*/ 91 w 237"/>
                <a:gd name="T63" fmla="*/ 28 h 95"/>
                <a:gd name="T64" fmla="*/ 79 w 237"/>
                <a:gd name="T65" fmla="*/ 11 h 95"/>
                <a:gd name="T66" fmla="*/ 74 w 237"/>
                <a:gd name="T67" fmla="*/ 9 h 95"/>
                <a:gd name="T68" fmla="*/ 71 w 237"/>
                <a:gd name="T69" fmla="*/ 12 h 95"/>
                <a:gd name="T70" fmla="*/ 72 w 237"/>
                <a:gd name="T71" fmla="*/ 14 h 95"/>
                <a:gd name="T72" fmla="*/ 75 w 237"/>
                <a:gd name="T73" fmla="*/ 34 h 95"/>
                <a:gd name="T74" fmla="*/ 63 w 237"/>
                <a:gd name="T75" fmla="*/ 42 h 95"/>
                <a:gd name="T76" fmla="*/ 46 w 237"/>
                <a:gd name="T77" fmla="*/ 29 h 95"/>
                <a:gd name="T78" fmla="*/ 41 w 237"/>
                <a:gd name="T79" fmla="*/ 29 h 95"/>
                <a:gd name="T80" fmla="*/ 39 w 237"/>
                <a:gd name="T81" fmla="*/ 32 h 95"/>
                <a:gd name="T82" fmla="*/ 40 w 237"/>
                <a:gd name="T83" fmla="*/ 34 h 95"/>
                <a:gd name="T84" fmla="*/ 49 w 237"/>
                <a:gd name="T85" fmla="*/ 53 h 95"/>
                <a:gd name="T86" fmla="*/ 40 w 237"/>
                <a:gd name="T87" fmla="*/ 64 h 95"/>
                <a:gd name="T88" fmla="*/ 21 w 237"/>
                <a:gd name="T89" fmla="*/ 57 h 95"/>
                <a:gd name="T90" fmla="*/ 15 w 237"/>
                <a:gd name="T91" fmla="*/ 58 h 95"/>
                <a:gd name="T92" fmla="*/ 14 w 237"/>
                <a:gd name="T93" fmla="*/ 60 h 95"/>
                <a:gd name="T94" fmla="*/ 16 w 237"/>
                <a:gd name="T95" fmla="*/ 64 h 95"/>
                <a:gd name="T96" fmla="*/ 31 w 237"/>
                <a:gd name="T97" fmla="*/ 78 h 95"/>
                <a:gd name="T98" fmla="*/ 25 w 237"/>
                <a:gd name="T99" fmla="*/ 92 h 95"/>
                <a:gd name="T100" fmla="*/ 5 w 237"/>
                <a:gd name="T101" fmla="*/ 91 h 95"/>
                <a:gd name="T102" fmla="*/ 0 w 237"/>
                <a:gd name="T103" fmla="*/ 94 h 95"/>
                <a:gd name="T104" fmla="*/ 0 w 237"/>
                <a:gd name="T105" fmla="*/ 95 h 95"/>
                <a:gd name="T106" fmla="*/ 218 w 237"/>
                <a:gd name="T107" fmla="*/ 9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37" h="95">
                  <a:moveTo>
                    <a:pt x="218" y="95"/>
                  </a:moveTo>
                  <a:cubicBezTo>
                    <a:pt x="218" y="95"/>
                    <a:pt x="217" y="94"/>
                    <a:pt x="217" y="94"/>
                  </a:cubicBezTo>
                  <a:cubicBezTo>
                    <a:pt x="234" y="82"/>
                    <a:pt x="234" y="82"/>
                    <a:pt x="234" y="82"/>
                  </a:cubicBezTo>
                  <a:cubicBezTo>
                    <a:pt x="236" y="82"/>
                    <a:pt x="237" y="80"/>
                    <a:pt x="237" y="79"/>
                  </a:cubicBezTo>
                  <a:cubicBezTo>
                    <a:pt x="237" y="78"/>
                    <a:pt x="236" y="78"/>
                    <a:pt x="236" y="77"/>
                  </a:cubicBezTo>
                  <a:cubicBezTo>
                    <a:pt x="235" y="75"/>
                    <a:pt x="233" y="74"/>
                    <a:pt x="231" y="75"/>
                  </a:cubicBezTo>
                  <a:cubicBezTo>
                    <a:pt x="211" y="78"/>
                    <a:pt x="211" y="78"/>
                    <a:pt x="211" y="78"/>
                  </a:cubicBezTo>
                  <a:cubicBezTo>
                    <a:pt x="209" y="74"/>
                    <a:pt x="206" y="70"/>
                    <a:pt x="203" y="66"/>
                  </a:cubicBezTo>
                  <a:cubicBezTo>
                    <a:pt x="216" y="49"/>
                    <a:pt x="216" y="49"/>
                    <a:pt x="216" y="49"/>
                  </a:cubicBezTo>
                  <a:cubicBezTo>
                    <a:pt x="217" y="49"/>
                    <a:pt x="217" y="48"/>
                    <a:pt x="217" y="46"/>
                  </a:cubicBezTo>
                  <a:cubicBezTo>
                    <a:pt x="217" y="46"/>
                    <a:pt x="217" y="45"/>
                    <a:pt x="216" y="44"/>
                  </a:cubicBezTo>
                  <a:cubicBezTo>
                    <a:pt x="215" y="42"/>
                    <a:pt x="212" y="42"/>
                    <a:pt x="211" y="43"/>
                  </a:cubicBezTo>
                  <a:cubicBezTo>
                    <a:pt x="192" y="53"/>
                    <a:pt x="192" y="53"/>
                    <a:pt x="192" y="53"/>
                  </a:cubicBezTo>
                  <a:cubicBezTo>
                    <a:pt x="189" y="49"/>
                    <a:pt x="185" y="46"/>
                    <a:pt x="181" y="43"/>
                  </a:cubicBezTo>
                  <a:cubicBezTo>
                    <a:pt x="188" y="24"/>
                    <a:pt x="188" y="24"/>
                    <a:pt x="188" y="24"/>
                  </a:cubicBezTo>
                  <a:cubicBezTo>
                    <a:pt x="188" y="23"/>
                    <a:pt x="189" y="22"/>
                    <a:pt x="189" y="22"/>
                  </a:cubicBezTo>
                  <a:cubicBezTo>
                    <a:pt x="189" y="20"/>
                    <a:pt x="188" y="19"/>
                    <a:pt x="187" y="18"/>
                  </a:cubicBezTo>
                  <a:cubicBezTo>
                    <a:pt x="185" y="17"/>
                    <a:pt x="182" y="18"/>
                    <a:pt x="181" y="20"/>
                  </a:cubicBezTo>
                  <a:cubicBezTo>
                    <a:pt x="167" y="34"/>
                    <a:pt x="167" y="34"/>
                    <a:pt x="167" y="34"/>
                  </a:cubicBezTo>
                  <a:cubicBezTo>
                    <a:pt x="162" y="32"/>
                    <a:pt x="158" y="30"/>
                    <a:pt x="153" y="28"/>
                  </a:cubicBezTo>
                  <a:cubicBezTo>
                    <a:pt x="154" y="8"/>
                    <a:pt x="154" y="8"/>
                    <a:pt x="154" y="8"/>
                  </a:cubicBezTo>
                  <a:cubicBezTo>
                    <a:pt x="154" y="8"/>
                    <a:pt x="154" y="7"/>
                    <a:pt x="154" y="7"/>
                  </a:cubicBezTo>
                  <a:cubicBezTo>
                    <a:pt x="154" y="5"/>
                    <a:pt x="153" y="4"/>
                    <a:pt x="151" y="3"/>
                  </a:cubicBezTo>
                  <a:cubicBezTo>
                    <a:pt x="149" y="3"/>
                    <a:pt x="146" y="4"/>
                    <a:pt x="146" y="6"/>
                  </a:cubicBezTo>
                  <a:cubicBezTo>
                    <a:pt x="137" y="24"/>
                    <a:pt x="137" y="24"/>
                    <a:pt x="137" y="24"/>
                  </a:cubicBezTo>
                  <a:cubicBezTo>
                    <a:pt x="132" y="24"/>
                    <a:pt x="127" y="23"/>
                    <a:pt x="122" y="23"/>
                  </a:cubicBezTo>
                  <a:cubicBezTo>
                    <a:pt x="116" y="4"/>
                    <a:pt x="116" y="4"/>
                    <a:pt x="116" y="4"/>
                  </a:cubicBezTo>
                  <a:cubicBezTo>
                    <a:pt x="116" y="1"/>
                    <a:pt x="114" y="0"/>
                    <a:pt x="112" y="0"/>
                  </a:cubicBezTo>
                  <a:cubicBezTo>
                    <a:pt x="110" y="0"/>
                    <a:pt x="108" y="2"/>
                    <a:pt x="108" y="4"/>
                  </a:cubicBezTo>
                  <a:cubicBezTo>
                    <a:pt x="108" y="4"/>
                    <a:pt x="108" y="4"/>
                    <a:pt x="108" y="4"/>
                  </a:cubicBezTo>
                  <a:cubicBezTo>
                    <a:pt x="105" y="24"/>
                    <a:pt x="105" y="24"/>
                    <a:pt x="105" y="24"/>
                  </a:cubicBezTo>
                  <a:cubicBezTo>
                    <a:pt x="100" y="25"/>
                    <a:pt x="95" y="26"/>
                    <a:pt x="91" y="28"/>
                  </a:cubicBezTo>
                  <a:cubicBezTo>
                    <a:pt x="79" y="11"/>
                    <a:pt x="79" y="11"/>
                    <a:pt x="79" y="11"/>
                  </a:cubicBezTo>
                  <a:cubicBezTo>
                    <a:pt x="78" y="9"/>
                    <a:pt x="76" y="8"/>
                    <a:pt x="74" y="9"/>
                  </a:cubicBezTo>
                  <a:cubicBezTo>
                    <a:pt x="72" y="9"/>
                    <a:pt x="71" y="11"/>
                    <a:pt x="71" y="12"/>
                  </a:cubicBezTo>
                  <a:cubicBezTo>
                    <a:pt x="71" y="13"/>
                    <a:pt x="72" y="13"/>
                    <a:pt x="72" y="14"/>
                  </a:cubicBezTo>
                  <a:cubicBezTo>
                    <a:pt x="75" y="34"/>
                    <a:pt x="75" y="34"/>
                    <a:pt x="75" y="34"/>
                  </a:cubicBezTo>
                  <a:cubicBezTo>
                    <a:pt x="71" y="36"/>
                    <a:pt x="66" y="39"/>
                    <a:pt x="63" y="42"/>
                  </a:cubicBezTo>
                  <a:cubicBezTo>
                    <a:pt x="46" y="29"/>
                    <a:pt x="46" y="29"/>
                    <a:pt x="46" y="29"/>
                  </a:cubicBezTo>
                  <a:cubicBezTo>
                    <a:pt x="45" y="28"/>
                    <a:pt x="42" y="27"/>
                    <a:pt x="41" y="29"/>
                  </a:cubicBezTo>
                  <a:cubicBezTo>
                    <a:pt x="40" y="30"/>
                    <a:pt x="39" y="31"/>
                    <a:pt x="39" y="32"/>
                  </a:cubicBezTo>
                  <a:cubicBezTo>
                    <a:pt x="39" y="33"/>
                    <a:pt x="39" y="34"/>
                    <a:pt x="40" y="34"/>
                  </a:cubicBezTo>
                  <a:cubicBezTo>
                    <a:pt x="49" y="53"/>
                    <a:pt x="49" y="53"/>
                    <a:pt x="49" y="53"/>
                  </a:cubicBezTo>
                  <a:cubicBezTo>
                    <a:pt x="46" y="56"/>
                    <a:pt x="43" y="60"/>
                    <a:pt x="40" y="64"/>
                  </a:cubicBezTo>
                  <a:cubicBezTo>
                    <a:pt x="21" y="57"/>
                    <a:pt x="21" y="57"/>
                    <a:pt x="21" y="57"/>
                  </a:cubicBezTo>
                  <a:cubicBezTo>
                    <a:pt x="19" y="56"/>
                    <a:pt x="16" y="56"/>
                    <a:pt x="15" y="58"/>
                  </a:cubicBezTo>
                  <a:cubicBezTo>
                    <a:pt x="15" y="59"/>
                    <a:pt x="14" y="60"/>
                    <a:pt x="14" y="60"/>
                  </a:cubicBezTo>
                  <a:cubicBezTo>
                    <a:pt x="14" y="62"/>
                    <a:pt x="15" y="63"/>
                    <a:pt x="16" y="64"/>
                  </a:cubicBezTo>
                  <a:cubicBezTo>
                    <a:pt x="31" y="78"/>
                    <a:pt x="31" y="78"/>
                    <a:pt x="31" y="78"/>
                  </a:cubicBezTo>
                  <a:cubicBezTo>
                    <a:pt x="29" y="82"/>
                    <a:pt x="27" y="87"/>
                    <a:pt x="25" y="92"/>
                  </a:cubicBezTo>
                  <a:cubicBezTo>
                    <a:pt x="5" y="91"/>
                    <a:pt x="5" y="91"/>
                    <a:pt x="5" y="91"/>
                  </a:cubicBezTo>
                  <a:cubicBezTo>
                    <a:pt x="3" y="91"/>
                    <a:pt x="0" y="92"/>
                    <a:pt x="0" y="94"/>
                  </a:cubicBezTo>
                  <a:cubicBezTo>
                    <a:pt x="0" y="94"/>
                    <a:pt x="0" y="95"/>
                    <a:pt x="0" y="95"/>
                  </a:cubicBezTo>
                  <a:lnTo>
                    <a:pt x="218"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44" name="Freeform 89"/>
          <p:cNvSpPr>
            <a:spLocks noEditPoints="1"/>
          </p:cNvSpPr>
          <p:nvPr/>
        </p:nvSpPr>
        <p:spPr bwMode="black">
          <a:xfrm>
            <a:off x="1490102" y="2290767"/>
            <a:ext cx="628007" cy="404159"/>
          </a:xfrm>
          <a:custGeom>
            <a:avLst/>
            <a:gdLst>
              <a:gd name="T0" fmla="*/ 350 w 3153"/>
              <a:gd name="T1" fmla="*/ 935 h 2031"/>
              <a:gd name="T2" fmla="*/ 788 w 3153"/>
              <a:gd name="T3" fmla="*/ 0 h 2031"/>
              <a:gd name="T4" fmla="*/ 2918 w 3153"/>
              <a:gd name="T5" fmla="*/ 1882 h 2031"/>
              <a:gd name="T6" fmla="*/ 2403 w 3153"/>
              <a:gd name="T7" fmla="*/ 1493 h 2031"/>
              <a:gd name="T8" fmla="*/ 2244 w 3153"/>
              <a:gd name="T9" fmla="*/ 1424 h 2031"/>
              <a:gd name="T10" fmla="*/ 2391 w 3153"/>
              <a:gd name="T11" fmla="*/ 1458 h 2031"/>
              <a:gd name="T12" fmla="*/ 1437 w 3153"/>
              <a:gd name="T13" fmla="*/ 1486 h 2031"/>
              <a:gd name="T14" fmla="*/ 1460 w 3153"/>
              <a:gd name="T15" fmla="*/ 1427 h 2031"/>
              <a:gd name="T16" fmla="*/ 1588 w 3153"/>
              <a:gd name="T17" fmla="*/ 1440 h 2031"/>
              <a:gd name="T18" fmla="*/ 1563 w 3153"/>
              <a:gd name="T19" fmla="*/ 1636 h 2031"/>
              <a:gd name="T20" fmla="*/ 1421 w 3153"/>
              <a:gd name="T21" fmla="*/ 1612 h 2031"/>
              <a:gd name="T22" fmla="*/ 1170 w 3153"/>
              <a:gd name="T23" fmla="*/ 1604 h 2031"/>
              <a:gd name="T24" fmla="*/ 1340 w 3153"/>
              <a:gd name="T25" fmla="*/ 1589 h 2031"/>
              <a:gd name="T26" fmla="*/ 1175 w 3153"/>
              <a:gd name="T27" fmla="*/ 1631 h 2031"/>
              <a:gd name="T28" fmla="*/ 1228 w 3153"/>
              <a:gd name="T29" fmla="*/ 1433 h 2031"/>
              <a:gd name="T30" fmla="*/ 1366 w 3153"/>
              <a:gd name="T31" fmla="*/ 1441 h 2031"/>
              <a:gd name="T32" fmla="*/ 916 w 3153"/>
              <a:gd name="T33" fmla="*/ 1607 h 2031"/>
              <a:gd name="T34" fmla="*/ 1099 w 3153"/>
              <a:gd name="T35" fmla="*/ 1564 h 2031"/>
              <a:gd name="T36" fmla="*/ 911 w 3153"/>
              <a:gd name="T37" fmla="*/ 1624 h 2031"/>
              <a:gd name="T38" fmla="*/ 832 w 3153"/>
              <a:gd name="T39" fmla="*/ 1503 h 2031"/>
              <a:gd name="T40" fmla="*/ 922 w 3153"/>
              <a:gd name="T41" fmla="*/ 1437 h 2031"/>
              <a:gd name="T42" fmla="*/ 999 w 3153"/>
              <a:gd name="T43" fmla="*/ 1440 h 2031"/>
              <a:gd name="T44" fmla="*/ 1143 w 3153"/>
              <a:gd name="T45" fmla="*/ 1436 h 2031"/>
              <a:gd name="T46" fmla="*/ 1113 w 3153"/>
              <a:gd name="T47" fmla="*/ 1496 h 2031"/>
              <a:gd name="T48" fmla="*/ 692 w 3153"/>
              <a:gd name="T49" fmla="*/ 1804 h 2031"/>
              <a:gd name="T50" fmla="*/ 574 w 3153"/>
              <a:gd name="T51" fmla="*/ 1739 h 2031"/>
              <a:gd name="T52" fmla="*/ 656 w 3153"/>
              <a:gd name="T53" fmla="*/ 1687 h 2031"/>
              <a:gd name="T54" fmla="*/ 823 w 3153"/>
              <a:gd name="T55" fmla="*/ 1619 h 2031"/>
              <a:gd name="T56" fmla="*/ 669 w 3153"/>
              <a:gd name="T57" fmla="*/ 1638 h 2031"/>
              <a:gd name="T58" fmla="*/ 713 w 3153"/>
              <a:gd name="T59" fmla="*/ 1551 h 2031"/>
              <a:gd name="T60" fmla="*/ 828 w 3153"/>
              <a:gd name="T61" fmla="*/ 1613 h 2031"/>
              <a:gd name="T62" fmla="*/ 1570 w 3153"/>
              <a:gd name="T63" fmla="*/ 1798 h 2031"/>
              <a:gd name="T64" fmla="*/ 850 w 3153"/>
              <a:gd name="T65" fmla="*/ 1803 h 2031"/>
              <a:gd name="T66" fmla="*/ 882 w 3153"/>
              <a:gd name="T67" fmla="*/ 1698 h 2031"/>
              <a:gd name="T68" fmla="*/ 1563 w 3153"/>
              <a:gd name="T69" fmla="*/ 1687 h 2031"/>
              <a:gd name="T70" fmla="*/ 1670 w 3153"/>
              <a:gd name="T71" fmla="*/ 1489 h 2031"/>
              <a:gd name="T72" fmla="*/ 1693 w 3153"/>
              <a:gd name="T73" fmla="*/ 1424 h 2031"/>
              <a:gd name="T74" fmla="*/ 1793 w 3153"/>
              <a:gd name="T75" fmla="*/ 1500 h 2031"/>
              <a:gd name="T76" fmla="*/ 1675 w 3153"/>
              <a:gd name="T77" fmla="*/ 1612 h 2031"/>
              <a:gd name="T78" fmla="*/ 1843 w 3153"/>
              <a:gd name="T79" fmla="*/ 1621 h 2031"/>
              <a:gd name="T80" fmla="*/ 1804 w 3153"/>
              <a:gd name="T81" fmla="*/ 1637 h 2031"/>
              <a:gd name="T82" fmla="*/ 1866 w 3153"/>
              <a:gd name="T83" fmla="*/ 1793 h 2031"/>
              <a:gd name="T84" fmla="*/ 1690 w 3153"/>
              <a:gd name="T85" fmla="*/ 1778 h 2031"/>
              <a:gd name="T86" fmla="*/ 1686 w 3153"/>
              <a:gd name="T87" fmla="*/ 1702 h 2031"/>
              <a:gd name="T88" fmla="*/ 1724 w 3153"/>
              <a:gd name="T89" fmla="*/ 1685 h 2031"/>
              <a:gd name="T90" fmla="*/ 1843 w 3153"/>
              <a:gd name="T91" fmla="*/ 1691 h 2031"/>
              <a:gd name="T92" fmla="*/ 2009 w 3153"/>
              <a:gd name="T93" fmla="*/ 1439 h 2031"/>
              <a:gd name="T94" fmla="*/ 2140 w 3153"/>
              <a:gd name="T95" fmla="*/ 1428 h 2031"/>
              <a:gd name="T96" fmla="*/ 2161 w 3153"/>
              <a:gd name="T97" fmla="*/ 1499 h 2031"/>
              <a:gd name="T98" fmla="*/ 2064 w 3153"/>
              <a:gd name="T99" fmla="*/ 1588 h 2031"/>
              <a:gd name="T100" fmla="*/ 2218 w 3153"/>
              <a:gd name="T101" fmla="*/ 1565 h 2031"/>
              <a:gd name="T102" fmla="*/ 2225 w 3153"/>
              <a:gd name="T103" fmla="*/ 1634 h 2031"/>
              <a:gd name="T104" fmla="*/ 2319 w 3153"/>
              <a:gd name="T105" fmla="*/ 1790 h 2031"/>
              <a:gd name="T106" fmla="*/ 2131 w 3153"/>
              <a:gd name="T107" fmla="*/ 1770 h 2031"/>
              <a:gd name="T108" fmla="*/ 2145 w 3153"/>
              <a:gd name="T109" fmla="*/ 1683 h 2031"/>
              <a:gd name="T110" fmla="*/ 2340 w 3153"/>
              <a:gd name="T111" fmla="*/ 1624 h 2031"/>
              <a:gd name="T112" fmla="*/ 2463 w 3153"/>
              <a:gd name="T113" fmla="*/ 1564 h 2031"/>
              <a:gd name="T114" fmla="*/ 2434 w 3153"/>
              <a:gd name="T115" fmla="*/ 1636 h 2031"/>
              <a:gd name="T116" fmla="*/ 2415 w 3153"/>
              <a:gd name="T117" fmla="*/ 1769 h 2031"/>
              <a:gd name="T118" fmla="*/ 2500 w 3153"/>
              <a:gd name="T119" fmla="*/ 1683 h 2031"/>
              <a:gd name="T120" fmla="*/ 2605 w 3153"/>
              <a:gd name="T121" fmla="*/ 1791 h 2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153" h="2031">
                <a:moveTo>
                  <a:pt x="448" y="830"/>
                </a:moveTo>
                <a:cubicBezTo>
                  <a:pt x="368" y="755"/>
                  <a:pt x="368" y="615"/>
                  <a:pt x="448" y="539"/>
                </a:cubicBezTo>
                <a:cubicBezTo>
                  <a:pt x="393" y="549"/>
                  <a:pt x="339" y="610"/>
                  <a:pt x="339" y="685"/>
                </a:cubicBezTo>
                <a:cubicBezTo>
                  <a:pt x="339" y="759"/>
                  <a:pt x="393" y="820"/>
                  <a:pt x="448" y="830"/>
                </a:cubicBezTo>
                <a:close/>
                <a:moveTo>
                  <a:pt x="2814" y="685"/>
                </a:moveTo>
                <a:cubicBezTo>
                  <a:pt x="2815" y="610"/>
                  <a:pt x="2761" y="549"/>
                  <a:pt x="2706" y="539"/>
                </a:cubicBezTo>
                <a:cubicBezTo>
                  <a:pt x="2786" y="615"/>
                  <a:pt x="2786" y="755"/>
                  <a:pt x="2706" y="830"/>
                </a:cubicBezTo>
                <a:cubicBezTo>
                  <a:pt x="2761" y="820"/>
                  <a:pt x="2815" y="759"/>
                  <a:pt x="2814" y="685"/>
                </a:cubicBezTo>
                <a:close/>
                <a:moveTo>
                  <a:pt x="2804" y="935"/>
                </a:moveTo>
                <a:cubicBezTo>
                  <a:pt x="2886" y="904"/>
                  <a:pt x="2970" y="808"/>
                  <a:pt x="2969" y="685"/>
                </a:cubicBezTo>
                <a:cubicBezTo>
                  <a:pt x="2970" y="561"/>
                  <a:pt x="2886" y="465"/>
                  <a:pt x="2804" y="434"/>
                </a:cubicBezTo>
                <a:cubicBezTo>
                  <a:pt x="2871" y="501"/>
                  <a:pt x="2915" y="591"/>
                  <a:pt x="2914" y="685"/>
                </a:cubicBezTo>
                <a:cubicBezTo>
                  <a:pt x="2915" y="778"/>
                  <a:pt x="2871" y="868"/>
                  <a:pt x="2804" y="935"/>
                </a:cubicBezTo>
                <a:close/>
                <a:moveTo>
                  <a:pt x="350" y="935"/>
                </a:moveTo>
                <a:cubicBezTo>
                  <a:pt x="282" y="868"/>
                  <a:pt x="239" y="778"/>
                  <a:pt x="239" y="685"/>
                </a:cubicBezTo>
                <a:cubicBezTo>
                  <a:pt x="239" y="591"/>
                  <a:pt x="282" y="501"/>
                  <a:pt x="350" y="434"/>
                </a:cubicBezTo>
                <a:cubicBezTo>
                  <a:pt x="267" y="465"/>
                  <a:pt x="183" y="561"/>
                  <a:pt x="184" y="685"/>
                </a:cubicBezTo>
                <a:cubicBezTo>
                  <a:pt x="183" y="808"/>
                  <a:pt x="267" y="904"/>
                  <a:pt x="350" y="935"/>
                </a:cubicBezTo>
                <a:close/>
                <a:moveTo>
                  <a:pt x="2877" y="1804"/>
                </a:moveTo>
                <a:cubicBezTo>
                  <a:pt x="2844" y="1765"/>
                  <a:pt x="2811" y="1726"/>
                  <a:pt x="2778" y="1687"/>
                </a:cubicBezTo>
                <a:cubicBezTo>
                  <a:pt x="2705" y="1601"/>
                  <a:pt x="2633" y="1516"/>
                  <a:pt x="2560" y="1430"/>
                </a:cubicBezTo>
                <a:cubicBezTo>
                  <a:pt x="2557" y="1426"/>
                  <a:pt x="2553" y="1421"/>
                  <a:pt x="2549" y="1417"/>
                </a:cubicBezTo>
                <a:cubicBezTo>
                  <a:pt x="2534" y="1399"/>
                  <a:pt x="2511" y="1389"/>
                  <a:pt x="2489" y="1381"/>
                </a:cubicBezTo>
                <a:cubicBezTo>
                  <a:pt x="2466" y="1373"/>
                  <a:pt x="2441" y="1368"/>
                  <a:pt x="2416" y="1367"/>
                </a:cubicBezTo>
                <a:cubicBezTo>
                  <a:pt x="2503" y="1344"/>
                  <a:pt x="2567" y="1266"/>
                  <a:pt x="2567" y="1172"/>
                </a:cubicBezTo>
                <a:cubicBezTo>
                  <a:pt x="2567" y="202"/>
                  <a:pt x="2567" y="202"/>
                  <a:pt x="2567" y="202"/>
                </a:cubicBezTo>
                <a:cubicBezTo>
                  <a:pt x="2567" y="90"/>
                  <a:pt x="2476" y="0"/>
                  <a:pt x="2365" y="0"/>
                </a:cubicBezTo>
                <a:cubicBezTo>
                  <a:pt x="788" y="0"/>
                  <a:pt x="788" y="0"/>
                  <a:pt x="788" y="0"/>
                </a:cubicBezTo>
                <a:cubicBezTo>
                  <a:pt x="677" y="0"/>
                  <a:pt x="586" y="90"/>
                  <a:pt x="586" y="202"/>
                </a:cubicBezTo>
                <a:cubicBezTo>
                  <a:pt x="586" y="1172"/>
                  <a:pt x="586" y="1172"/>
                  <a:pt x="586" y="1172"/>
                </a:cubicBezTo>
                <a:cubicBezTo>
                  <a:pt x="586" y="1266"/>
                  <a:pt x="651" y="1345"/>
                  <a:pt x="738" y="1368"/>
                </a:cubicBezTo>
                <a:cubicBezTo>
                  <a:pt x="689" y="1370"/>
                  <a:pt x="633" y="1388"/>
                  <a:pt x="600" y="1426"/>
                </a:cubicBezTo>
                <a:cubicBezTo>
                  <a:pt x="575" y="1457"/>
                  <a:pt x="549" y="1487"/>
                  <a:pt x="524" y="1518"/>
                </a:cubicBezTo>
                <a:cubicBezTo>
                  <a:pt x="446" y="1610"/>
                  <a:pt x="368" y="1703"/>
                  <a:pt x="290" y="1796"/>
                </a:cubicBezTo>
                <a:cubicBezTo>
                  <a:pt x="271" y="1819"/>
                  <a:pt x="235" y="1852"/>
                  <a:pt x="235" y="1884"/>
                </a:cubicBezTo>
                <a:cubicBezTo>
                  <a:pt x="235" y="1971"/>
                  <a:pt x="235" y="1971"/>
                  <a:pt x="235" y="1971"/>
                </a:cubicBezTo>
                <a:cubicBezTo>
                  <a:pt x="236" y="1982"/>
                  <a:pt x="238" y="1993"/>
                  <a:pt x="244" y="2002"/>
                </a:cubicBezTo>
                <a:cubicBezTo>
                  <a:pt x="264" y="2030"/>
                  <a:pt x="304" y="2031"/>
                  <a:pt x="336" y="2031"/>
                </a:cubicBezTo>
                <a:cubicBezTo>
                  <a:pt x="380" y="2031"/>
                  <a:pt x="2688" y="2031"/>
                  <a:pt x="2758" y="2031"/>
                </a:cubicBezTo>
                <a:cubicBezTo>
                  <a:pt x="2792" y="2031"/>
                  <a:pt x="2831" y="2027"/>
                  <a:pt x="2865" y="2020"/>
                </a:cubicBezTo>
                <a:cubicBezTo>
                  <a:pt x="2888" y="2016"/>
                  <a:pt x="2915" y="2003"/>
                  <a:pt x="2918" y="1976"/>
                </a:cubicBezTo>
                <a:cubicBezTo>
                  <a:pt x="2918" y="1882"/>
                  <a:pt x="2918" y="1882"/>
                  <a:pt x="2918" y="1882"/>
                </a:cubicBezTo>
                <a:cubicBezTo>
                  <a:pt x="2921" y="1861"/>
                  <a:pt x="2909" y="1841"/>
                  <a:pt x="2896" y="1826"/>
                </a:cubicBezTo>
                <a:cubicBezTo>
                  <a:pt x="2889" y="1818"/>
                  <a:pt x="2883" y="1811"/>
                  <a:pt x="2877" y="1804"/>
                </a:cubicBezTo>
                <a:close/>
                <a:moveTo>
                  <a:pt x="705" y="1159"/>
                </a:moveTo>
                <a:cubicBezTo>
                  <a:pt x="705" y="215"/>
                  <a:pt x="705" y="215"/>
                  <a:pt x="705" y="215"/>
                </a:cubicBezTo>
                <a:cubicBezTo>
                  <a:pt x="705" y="157"/>
                  <a:pt x="752" y="111"/>
                  <a:pt x="809" y="111"/>
                </a:cubicBezTo>
                <a:cubicBezTo>
                  <a:pt x="2344" y="111"/>
                  <a:pt x="2344" y="111"/>
                  <a:pt x="2344" y="111"/>
                </a:cubicBezTo>
                <a:cubicBezTo>
                  <a:pt x="2401" y="111"/>
                  <a:pt x="2448" y="157"/>
                  <a:pt x="2448" y="215"/>
                </a:cubicBezTo>
                <a:cubicBezTo>
                  <a:pt x="2448" y="1159"/>
                  <a:pt x="2448" y="1159"/>
                  <a:pt x="2448" y="1159"/>
                </a:cubicBezTo>
                <a:cubicBezTo>
                  <a:pt x="2448" y="1216"/>
                  <a:pt x="2401" y="1263"/>
                  <a:pt x="2344" y="1263"/>
                </a:cubicBezTo>
                <a:cubicBezTo>
                  <a:pt x="809" y="1263"/>
                  <a:pt x="809" y="1263"/>
                  <a:pt x="809" y="1263"/>
                </a:cubicBezTo>
                <a:cubicBezTo>
                  <a:pt x="752" y="1263"/>
                  <a:pt x="705" y="1216"/>
                  <a:pt x="705" y="1159"/>
                </a:cubicBezTo>
                <a:close/>
                <a:moveTo>
                  <a:pt x="2407" y="1487"/>
                </a:moveTo>
                <a:cubicBezTo>
                  <a:pt x="2407" y="1489"/>
                  <a:pt x="2406" y="1491"/>
                  <a:pt x="2404" y="1493"/>
                </a:cubicBezTo>
                <a:cubicBezTo>
                  <a:pt x="2404" y="1493"/>
                  <a:pt x="2403" y="1493"/>
                  <a:pt x="2403" y="1493"/>
                </a:cubicBezTo>
                <a:cubicBezTo>
                  <a:pt x="2403" y="1493"/>
                  <a:pt x="2403" y="1493"/>
                  <a:pt x="2403" y="1493"/>
                </a:cubicBezTo>
                <a:cubicBezTo>
                  <a:pt x="2403" y="1494"/>
                  <a:pt x="2403" y="1494"/>
                  <a:pt x="2402" y="1494"/>
                </a:cubicBezTo>
                <a:cubicBezTo>
                  <a:pt x="2402" y="1494"/>
                  <a:pt x="2402" y="1494"/>
                  <a:pt x="2401" y="1495"/>
                </a:cubicBezTo>
                <a:cubicBezTo>
                  <a:pt x="2401" y="1495"/>
                  <a:pt x="2400" y="1495"/>
                  <a:pt x="2400" y="1496"/>
                </a:cubicBezTo>
                <a:cubicBezTo>
                  <a:pt x="2399" y="1496"/>
                  <a:pt x="2399" y="1496"/>
                  <a:pt x="2398" y="1496"/>
                </a:cubicBezTo>
                <a:cubicBezTo>
                  <a:pt x="2388" y="1501"/>
                  <a:pt x="2374" y="1500"/>
                  <a:pt x="2362" y="1500"/>
                </a:cubicBezTo>
                <a:cubicBezTo>
                  <a:pt x="2304" y="1500"/>
                  <a:pt x="2304" y="1500"/>
                  <a:pt x="2304" y="1500"/>
                </a:cubicBezTo>
                <a:cubicBezTo>
                  <a:pt x="2293" y="1500"/>
                  <a:pt x="2281" y="1498"/>
                  <a:pt x="2271" y="1493"/>
                </a:cubicBezTo>
                <a:cubicBezTo>
                  <a:pt x="2267" y="1491"/>
                  <a:pt x="2263" y="1489"/>
                  <a:pt x="2260" y="1487"/>
                </a:cubicBezTo>
                <a:cubicBezTo>
                  <a:pt x="2257" y="1484"/>
                  <a:pt x="2254" y="1482"/>
                  <a:pt x="2252" y="1479"/>
                </a:cubicBezTo>
                <a:cubicBezTo>
                  <a:pt x="2250" y="1474"/>
                  <a:pt x="2250" y="1474"/>
                  <a:pt x="2250" y="1474"/>
                </a:cubicBezTo>
                <a:cubicBezTo>
                  <a:pt x="2244" y="1463"/>
                  <a:pt x="2236" y="1453"/>
                  <a:pt x="2231" y="1441"/>
                </a:cubicBezTo>
                <a:cubicBezTo>
                  <a:pt x="2227" y="1433"/>
                  <a:pt x="2231" y="1429"/>
                  <a:pt x="2238" y="1426"/>
                </a:cubicBezTo>
                <a:cubicBezTo>
                  <a:pt x="2240" y="1425"/>
                  <a:pt x="2242" y="1424"/>
                  <a:pt x="2244" y="1424"/>
                </a:cubicBezTo>
                <a:cubicBezTo>
                  <a:pt x="2248" y="1423"/>
                  <a:pt x="2253" y="1422"/>
                  <a:pt x="2258" y="1422"/>
                </a:cubicBezTo>
                <a:cubicBezTo>
                  <a:pt x="2266" y="1422"/>
                  <a:pt x="2266" y="1422"/>
                  <a:pt x="2266" y="1422"/>
                </a:cubicBezTo>
                <a:cubicBezTo>
                  <a:pt x="2266" y="1422"/>
                  <a:pt x="2266" y="1422"/>
                  <a:pt x="2266" y="1422"/>
                </a:cubicBezTo>
                <a:cubicBezTo>
                  <a:pt x="2282" y="1422"/>
                  <a:pt x="2297" y="1422"/>
                  <a:pt x="2312" y="1422"/>
                </a:cubicBezTo>
                <a:cubicBezTo>
                  <a:pt x="2313" y="1422"/>
                  <a:pt x="2313" y="1422"/>
                  <a:pt x="2313" y="1422"/>
                </a:cubicBezTo>
                <a:cubicBezTo>
                  <a:pt x="2328" y="1422"/>
                  <a:pt x="2328" y="1422"/>
                  <a:pt x="2328" y="1422"/>
                </a:cubicBezTo>
                <a:cubicBezTo>
                  <a:pt x="2333" y="1422"/>
                  <a:pt x="2339" y="1422"/>
                  <a:pt x="2344" y="1423"/>
                </a:cubicBezTo>
                <a:cubicBezTo>
                  <a:pt x="2347" y="1424"/>
                  <a:pt x="2351" y="1425"/>
                  <a:pt x="2354" y="1426"/>
                </a:cubicBezTo>
                <a:cubicBezTo>
                  <a:pt x="2355" y="1426"/>
                  <a:pt x="2355" y="1426"/>
                  <a:pt x="2356" y="1426"/>
                </a:cubicBezTo>
                <a:cubicBezTo>
                  <a:pt x="2356" y="1427"/>
                  <a:pt x="2356" y="1427"/>
                  <a:pt x="2357" y="1427"/>
                </a:cubicBezTo>
                <a:cubicBezTo>
                  <a:pt x="2357" y="1427"/>
                  <a:pt x="2358" y="1427"/>
                  <a:pt x="2358" y="1427"/>
                </a:cubicBezTo>
                <a:cubicBezTo>
                  <a:pt x="2363" y="1429"/>
                  <a:pt x="2367" y="1431"/>
                  <a:pt x="2371" y="1433"/>
                </a:cubicBezTo>
                <a:cubicBezTo>
                  <a:pt x="2374" y="1436"/>
                  <a:pt x="2377" y="1438"/>
                  <a:pt x="2379" y="1441"/>
                </a:cubicBezTo>
                <a:cubicBezTo>
                  <a:pt x="2391" y="1458"/>
                  <a:pt x="2391" y="1458"/>
                  <a:pt x="2391" y="1458"/>
                </a:cubicBezTo>
                <a:cubicBezTo>
                  <a:pt x="2394" y="1463"/>
                  <a:pt x="2401" y="1471"/>
                  <a:pt x="2404" y="1478"/>
                </a:cubicBezTo>
                <a:cubicBezTo>
                  <a:pt x="2404" y="1478"/>
                  <a:pt x="2404" y="1478"/>
                  <a:pt x="2404" y="1478"/>
                </a:cubicBezTo>
                <a:cubicBezTo>
                  <a:pt x="2406" y="1481"/>
                  <a:pt x="2407" y="1484"/>
                  <a:pt x="2407" y="1487"/>
                </a:cubicBezTo>
                <a:close/>
                <a:moveTo>
                  <a:pt x="1589" y="1480"/>
                </a:moveTo>
                <a:cubicBezTo>
                  <a:pt x="1589" y="1483"/>
                  <a:pt x="1588" y="1485"/>
                  <a:pt x="1587" y="1487"/>
                </a:cubicBezTo>
                <a:cubicBezTo>
                  <a:pt x="1576" y="1507"/>
                  <a:pt x="1525" y="1502"/>
                  <a:pt x="1507" y="1502"/>
                </a:cubicBezTo>
                <a:cubicBezTo>
                  <a:pt x="1496" y="1502"/>
                  <a:pt x="1485" y="1502"/>
                  <a:pt x="1474" y="1502"/>
                </a:cubicBezTo>
                <a:cubicBezTo>
                  <a:pt x="1464" y="1502"/>
                  <a:pt x="1451" y="1500"/>
                  <a:pt x="1442" y="1493"/>
                </a:cubicBezTo>
                <a:cubicBezTo>
                  <a:pt x="1442" y="1493"/>
                  <a:pt x="1441" y="1492"/>
                  <a:pt x="1441" y="1492"/>
                </a:cubicBezTo>
                <a:cubicBezTo>
                  <a:pt x="1441" y="1492"/>
                  <a:pt x="1440" y="1491"/>
                  <a:pt x="1440" y="1491"/>
                </a:cubicBezTo>
                <a:cubicBezTo>
                  <a:pt x="1439" y="1490"/>
                  <a:pt x="1439" y="1490"/>
                  <a:pt x="1439" y="1489"/>
                </a:cubicBezTo>
                <a:cubicBezTo>
                  <a:pt x="1439" y="1489"/>
                  <a:pt x="1439" y="1489"/>
                  <a:pt x="1438" y="1489"/>
                </a:cubicBezTo>
                <a:cubicBezTo>
                  <a:pt x="1438" y="1489"/>
                  <a:pt x="1438" y="1489"/>
                  <a:pt x="1438" y="1489"/>
                </a:cubicBezTo>
                <a:cubicBezTo>
                  <a:pt x="1438" y="1488"/>
                  <a:pt x="1437" y="1487"/>
                  <a:pt x="1437" y="1486"/>
                </a:cubicBezTo>
                <a:cubicBezTo>
                  <a:pt x="1436" y="1484"/>
                  <a:pt x="1436" y="1483"/>
                  <a:pt x="1436" y="1481"/>
                </a:cubicBezTo>
                <a:cubicBezTo>
                  <a:pt x="1436" y="1479"/>
                  <a:pt x="1436" y="1479"/>
                  <a:pt x="1436" y="1479"/>
                </a:cubicBezTo>
                <a:cubicBezTo>
                  <a:pt x="1437" y="1477"/>
                  <a:pt x="1437" y="1474"/>
                  <a:pt x="1437" y="1472"/>
                </a:cubicBezTo>
                <a:cubicBezTo>
                  <a:pt x="1437" y="1471"/>
                  <a:pt x="1437" y="1471"/>
                  <a:pt x="1437" y="1471"/>
                </a:cubicBezTo>
                <a:cubicBezTo>
                  <a:pt x="1438" y="1463"/>
                  <a:pt x="1438" y="1454"/>
                  <a:pt x="1440" y="1446"/>
                </a:cubicBezTo>
                <a:cubicBezTo>
                  <a:pt x="1440" y="1443"/>
                  <a:pt x="1440" y="1443"/>
                  <a:pt x="1440" y="1443"/>
                </a:cubicBezTo>
                <a:cubicBezTo>
                  <a:pt x="1441" y="1441"/>
                  <a:pt x="1442" y="1438"/>
                  <a:pt x="1444" y="1436"/>
                </a:cubicBezTo>
                <a:cubicBezTo>
                  <a:pt x="1446" y="1434"/>
                  <a:pt x="1448" y="1433"/>
                  <a:pt x="1450" y="1431"/>
                </a:cubicBezTo>
                <a:cubicBezTo>
                  <a:pt x="1450" y="1431"/>
                  <a:pt x="1450" y="1431"/>
                  <a:pt x="1450" y="1431"/>
                </a:cubicBezTo>
                <a:cubicBezTo>
                  <a:pt x="1451" y="1431"/>
                  <a:pt x="1451" y="1430"/>
                  <a:pt x="1452" y="1430"/>
                </a:cubicBezTo>
                <a:cubicBezTo>
                  <a:pt x="1452" y="1430"/>
                  <a:pt x="1453" y="1430"/>
                  <a:pt x="1453" y="1429"/>
                </a:cubicBezTo>
                <a:cubicBezTo>
                  <a:pt x="1453" y="1429"/>
                  <a:pt x="1454" y="1429"/>
                  <a:pt x="1454" y="1429"/>
                </a:cubicBezTo>
                <a:cubicBezTo>
                  <a:pt x="1455" y="1428"/>
                  <a:pt x="1457" y="1428"/>
                  <a:pt x="1458" y="1427"/>
                </a:cubicBezTo>
                <a:cubicBezTo>
                  <a:pt x="1459" y="1427"/>
                  <a:pt x="1459" y="1427"/>
                  <a:pt x="1460" y="1427"/>
                </a:cubicBezTo>
                <a:cubicBezTo>
                  <a:pt x="1461" y="1426"/>
                  <a:pt x="1463" y="1426"/>
                  <a:pt x="1464" y="1426"/>
                </a:cubicBezTo>
                <a:cubicBezTo>
                  <a:pt x="1465" y="1426"/>
                  <a:pt x="1465" y="1425"/>
                  <a:pt x="1466" y="1425"/>
                </a:cubicBezTo>
                <a:cubicBezTo>
                  <a:pt x="1466" y="1425"/>
                  <a:pt x="1466" y="1425"/>
                  <a:pt x="1466" y="1425"/>
                </a:cubicBezTo>
                <a:cubicBezTo>
                  <a:pt x="1467" y="1425"/>
                  <a:pt x="1468" y="1425"/>
                  <a:pt x="1468" y="1425"/>
                </a:cubicBezTo>
                <a:cubicBezTo>
                  <a:pt x="1472" y="1424"/>
                  <a:pt x="1476" y="1424"/>
                  <a:pt x="1480" y="1424"/>
                </a:cubicBezTo>
                <a:cubicBezTo>
                  <a:pt x="1483" y="1424"/>
                  <a:pt x="1483" y="1424"/>
                  <a:pt x="1483" y="1424"/>
                </a:cubicBezTo>
                <a:cubicBezTo>
                  <a:pt x="1487" y="1424"/>
                  <a:pt x="1492" y="1424"/>
                  <a:pt x="1496" y="1424"/>
                </a:cubicBezTo>
                <a:cubicBezTo>
                  <a:pt x="1550" y="1424"/>
                  <a:pt x="1550" y="1424"/>
                  <a:pt x="1550" y="1424"/>
                </a:cubicBezTo>
                <a:cubicBezTo>
                  <a:pt x="1551" y="1424"/>
                  <a:pt x="1552" y="1424"/>
                  <a:pt x="1554" y="1424"/>
                </a:cubicBezTo>
                <a:cubicBezTo>
                  <a:pt x="1554" y="1424"/>
                  <a:pt x="1555" y="1424"/>
                  <a:pt x="1555" y="1424"/>
                </a:cubicBezTo>
                <a:cubicBezTo>
                  <a:pt x="1556" y="1424"/>
                  <a:pt x="1558" y="1424"/>
                  <a:pt x="1559" y="1424"/>
                </a:cubicBezTo>
                <a:cubicBezTo>
                  <a:pt x="1570" y="1425"/>
                  <a:pt x="1582" y="1428"/>
                  <a:pt x="1586" y="1438"/>
                </a:cubicBezTo>
                <a:cubicBezTo>
                  <a:pt x="1587" y="1438"/>
                  <a:pt x="1587" y="1439"/>
                  <a:pt x="1587" y="1440"/>
                </a:cubicBezTo>
                <a:cubicBezTo>
                  <a:pt x="1588" y="1440"/>
                  <a:pt x="1588" y="1440"/>
                  <a:pt x="1588" y="1440"/>
                </a:cubicBezTo>
                <a:cubicBezTo>
                  <a:pt x="1591" y="1452"/>
                  <a:pt x="1588" y="1466"/>
                  <a:pt x="1589" y="1478"/>
                </a:cubicBezTo>
                <a:lnTo>
                  <a:pt x="1589" y="1480"/>
                </a:lnTo>
                <a:close/>
                <a:moveTo>
                  <a:pt x="1511" y="1543"/>
                </a:moveTo>
                <a:cubicBezTo>
                  <a:pt x="1531" y="1543"/>
                  <a:pt x="1577" y="1537"/>
                  <a:pt x="1588" y="1559"/>
                </a:cubicBezTo>
                <a:cubicBezTo>
                  <a:pt x="1589" y="1561"/>
                  <a:pt x="1590" y="1563"/>
                  <a:pt x="1590" y="1566"/>
                </a:cubicBezTo>
                <a:cubicBezTo>
                  <a:pt x="1590" y="1589"/>
                  <a:pt x="1590" y="1589"/>
                  <a:pt x="1590" y="1589"/>
                </a:cubicBezTo>
                <a:cubicBezTo>
                  <a:pt x="1590" y="1595"/>
                  <a:pt x="1590" y="1602"/>
                  <a:pt x="1590" y="1609"/>
                </a:cubicBezTo>
                <a:cubicBezTo>
                  <a:pt x="1590" y="1609"/>
                  <a:pt x="1590" y="1609"/>
                  <a:pt x="1590" y="1609"/>
                </a:cubicBezTo>
                <a:cubicBezTo>
                  <a:pt x="1590" y="1612"/>
                  <a:pt x="1590" y="1612"/>
                  <a:pt x="1590" y="1612"/>
                </a:cubicBezTo>
                <a:cubicBezTo>
                  <a:pt x="1590" y="1615"/>
                  <a:pt x="1589" y="1619"/>
                  <a:pt x="1587" y="1622"/>
                </a:cubicBezTo>
                <a:cubicBezTo>
                  <a:pt x="1587" y="1622"/>
                  <a:pt x="1586" y="1623"/>
                  <a:pt x="1586" y="1623"/>
                </a:cubicBezTo>
                <a:cubicBezTo>
                  <a:pt x="1585" y="1624"/>
                  <a:pt x="1584" y="1625"/>
                  <a:pt x="1583" y="1626"/>
                </a:cubicBezTo>
                <a:cubicBezTo>
                  <a:pt x="1583" y="1626"/>
                  <a:pt x="1583" y="1626"/>
                  <a:pt x="1583" y="1626"/>
                </a:cubicBezTo>
                <a:cubicBezTo>
                  <a:pt x="1578" y="1631"/>
                  <a:pt x="1571" y="1634"/>
                  <a:pt x="1563" y="1636"/>
                </a:cubicBezTo>
                <a:cubicBezTo>
                  <a:pt x="1563" y="1636"/>
                  <a:pt x="1563" y="1636"/>
                  <a:pt x="1563" y="1636"/>
                </a:cubicBezTo>
                <a:cubicBezTo>
                  <a:pt x="1563" y="1636"/>
                  <a:pt x="1563" y="1636"/>
                  <a:pt x="1563" y="1636"/>
                </a:cubicBezTo>
                <a:cubicBezTo>
                  <a:pt x="1560" y="1637"/>
                  <a:pt x="1558" y="1637"/>
                  <a:pt x="1556" y="1637"/>
                </a:cubicBezTo>
                <a:cubicBezTo>
                  <a:pt x="1555" y="1637"/>
                  <a:pt x="1554" y="1637"/>
                  <a:pt x="1554" y="1638"/>
                </a:cubicBezTo>
                <a:cubicBezTo>
                  <a:pt x="1551" y="1638"/>
                  <a:pt x="1548" y="1638"/>
                  <a:pt x="1546" y="1638"/>
                </a:cubicBezTo>
                <a:cubicBezTo>
                  <a:pt x="1546" y="1638"/>
                  <a:pt x="1546" y="1638"/>
                  <a:pt x="1546" y="1638"/>
                </a:cubicBezTo>
                <a:cubicBezTo>
                  <a:pt x="1463" y="1638"/>
                  <a:pt x="1463" y="1638"/>
                  <a:pt x="1463" y="1638"/>
                </a:cubicBezTo>
                <a:cubicBezTo>
                  <a:pt x="1453" y="1638"/>
                  <a:pt x="1441" y="1636"/>
                  <a:pt x="1432" y="1631"/>
                </a:cubicBezTo>
                <a:cubicBezTo>
                  <a:pt x="1432" y="1631"/>
                  <a:pt x="1432" y="1631"/>
                  <a:pt x="1432" y="1631"/>
                </a:cubicBezTo>
                <a:cubicBezTo>
                  <a:pt x="1432" y="1631"/>
                  <a:pt x="1432" y="1630"/>
                  <a:pt x="1432" y="1630"/>
                </a:cubicBezTo>
                <a:cubicBezTo>
                  <a:pt x="1431" y="1629"/>
                  <a:pt x="1429" y="1628"/>
                  <a:pt x="1427" y="1627"/>
                </a:cubicBezTo>
                <a:cubicBezTo>
                  <a:pt x="1426" y="1626"/>
                  <a:pt x="1425" y="1624"/>
                  <a:pt x="1424" y="1623"/>
                </a:cubicBezTo>
                <a:cubicBezTo>
                  <a:pt x="1424" y="1623"/>
                  <a:pt x="1424" y="1623"/>
                  <a:pt x="1424" y="1622"/>
                </a:cubicBezTo>
                <a:cubicBezTo>
                  <a:pt x="1422" y="1619"/>
                  <a:pt x="1421" y="1616"/>
                  <a:pt x="1421" y="1612"/>
                </a:cubicBezTo>
                <a:cubicBezTo>
                  <a:pt x="1422" y="1606"/>
                  <a:pt x="1422" y="1606"/>
                  <a:pt x="1422" y="1606"/>
                </a:cubicBezTo>
                <a:cubicBezTo>
                  <a:pt x="1422" y="1606"/>
                  <a:pt x="1422" y="1606"/>
                  <a:pt x="1422" y="1606"/>
                </a:cubicBezTo>
                <a:cubicBezTo>
                  <a:pt x="1424" y="1593"/>
                  <a:pt x="1425" y="1580"/>
                  <a:pt x="1427" y="1567"/>
                </a:cubicBezTo>
                <a:cubicBezTo>
                  <a:pt x="1427" y="1566"/>
                  <a:pt x="1427" y="1566"/>
                  <a:pt x="1427" y="1566"/>
                </a:cubicBezTo>
                <a:cubicBezTo>
                  <a:pt x="1427" y="1566"/>
                  <a:pt x="1427" y="1566"/>
                  <a:pt x="1427" y="1565"/>
                </a:cubicBezTo>
                <a:cubicBezTo>
                  <a:pt x="1432" y="1536"/>
                  <a:pt x="1490" y="1543"/>
                  <a:pt x="1511" y="1543"/>
                </a:cubicBezTo>
                <a:close/>
                <a:moveTo>
                  <a:pt x="1175" y="1631"/>
                </a:moveTo>
                <a:cubicBezTo>
                  <a:pt x="1173" y="1630"/>
                  <a:pt x="1172" y="1629"/>
                  <a:pt x="1170" y="1627"/>
                </a:cubicBezTo>
                <a:cubicBezTo>
                  <a:pt x="1169" y="1626"/>
                  <a:pt x="1169" y="1625"/>
                  <a:pt x="1168" y="1624"/>
                </a:cubicBezTo>
                <a:cubicBezTo>
                  <a:pt x="1168" y="1623"/>
                  <a:pt x="1168" y="1623"/>
                  <a:pt x="1168" y="1623"/>
                </a:cubicBezTo>
                <a:cubicBezTo>
                  <a:pt x="1166" y="1620"/>
                  <a:pt x="1166" y="1616"/>
                  <a:pt x="1167" y="1613"/>
                </a:cubicBezTo>
                <a:cubicBezTo>
                  <a:pt x="1169" y="1607"/>
                  <a:pt x="1169" y="1607"/>
                  <a:pt x="1169" y="1607"/>
                </a:cubicBezTo>
                <a:cubicBezTo>
                  <a:pt x="1169" y="1607"/>
                  <a:pt x="1169" y="1607"/>
                  <a:pt x="1169" y="1607"/>
                </a:cubicBezTo>
                <a:cubicBezTo>
                  <a:pt x="1169" y="1606"/>
                  <a:pt x="1169" y="1605"/>
                  <a:pt x="1170" y="1604"/>
                </a:cubicBezTo>
                <a:cubicBezTo>
                  <a:pt x="1181" y="1567"/>
                  <a:pt x="1181" y="1567"/>
                  <a:pt x="1181" y="1567"/>
                </a:cubicBezTo>
                <a:cubicBezTo>
                  <a:pt x="1181" y="1566"/>
                  <a:pt x="1181" y="1566"/>
                  <a:pt x="1182" y="1565"/>
                </a:cubicBezTo>
                <a:cubicBezTo>
                  <a:pt x="1193" y="1537"/>
                  <a:pt x="1244" y="1543"/>
                  <a:pt x="1268" y="1543"/>
                </a:cubicBezTo>
                <a:cubicBezTo>
                  <a:pt x="1278" y="1543"/>
                  <a:pt x="1297" y="1542"/>
                  <a:pt x="1314" y="1543"/>
                </a:cubicBezTo>
                <a:cubicBezTo>
                  <a:pt x="1317" y="1544"/>
                  <a:pt x="1320" y="1544"/>
                  <a:pt x="1323" y="1545"/>
                </a:cubicBezTo>
                <a:cubicBezTo>
                  <a:pt x="1323" y="1545"/>
                  <a:pt x="1323" y="1545"/>
                  <a:pt x="1324" y="1545"/>
                </a:cubicBezTo>
                <a:cubicBezTo>
                  <a:pt x="1332" y="1547"/>
                  <a:pt x="1339" y="1551"/>
                  <a:pt x="1342" y="1556"/>
                </a:cubicBezTo>
                <a:cubicBezTo>
                  <a:pt x="1342" y="1557"/>
                  <a:pt x="1342" y="1557"/>
                  <a:pt x="1343" y="1557"/>
                </a:cubicBezTo>
                <a:cubicBezTo>
                  <a:pt x="1343" y="1558"/>
                  <a:pt x="1343" y="1558"/>
                  <a:pt x="1343" y="1558"/>
                </a:cubicBezTo>
                <a:cubicBezTo>
                  <a:pt x="1343" y="1558"/>
                  <a:pt x="1343" y="1559"/>
                  <a:pt x="1343" y="1559"/>
                </a:cubicBezTo>
                <a:cubicBezTo>
                  <a:pt x="1344" y="1561"/>
                  <a:pt x="1345" y="1564"/>
                  <a:pt x="1344" y="1567"/>
                </a:cubicBezTo>
                <a:cubicBezTo>
                  <a:pt x="1344" y="1569"/>
                  <a:pt x="1344" y="1569"/>
                  <a:pt x="1344" y="1569"/>
                </a:cubicBezTo>
                <a:cubicBezTo>
                  <a:pt x="1344" y="1569"/>
                  <a:pt x="1344" y="1569"/>
                  <a:pt x="1344" y="1569"/>
                </a:cubicBezTo>
                <a:cubicBezTo>
                  <a:pt x="1343" y="1576"/>
                  <a:pt x="1341" y="1583"/>
                  <a:pt x="1340" y="1589"/>
                </a:cubicBezTo>
                <a:cubicBezTo>
                  <a:pt x="1336" y="1612"/>
                  <a:pt x="1336" y="1612"/>
                  <a:pt x="1336" y="1612"/>
                </a:cubicBezTo>
                <a:cubicBezTo>
                  <a:pt x="1336" y="1616"/>
                  <a:pt x="1334" y="1619"/>
                  <a:pt x="1331" y="1622"/>
                </a:cubicBezTo>
                <a:cubicBezTo>
                  <a:pt x="1331" y="1623"/>
                  <a:pt x="1330" y="1623"/>
                  <a:pt x="1330" y="1623"/>
                </a:cubicBezTo>
                <a:cubicBezTo>
                  <a:pt x="1330" y="1624"/>
                  <a:pt x="1329" y="1624"/>
                  <a:pt x="1329" y="1624"/>
                </a:cubicBezTo>
                <a:cubicBezTo>
                  <a:pt x="1328" y="1625"/>
                  <a:pt x="1327" y="1626"/>
                  <a:pt x="1326" y="1627"/>
                </a:cubicBezTo>
                <a:cubicBezTo>
                  <a:pt x="1320" y="1632"/>
                  <a:pt x="1312" y="1635"/>
                  <a:pt x="1305" y="1636"/>
                </a:cubicBezTo>
                <a:cubicBezTo>
                  <a:pt x="1305" y="1637"/>
                  <a:pt x="1305" y="1637"/>
                  <a:pt x="1305" y="1637"/>
                </a:cubicBezTo>
                <a:cubicBezTo>
                  <a:pt x="1304" y="1637"/>
                  <a:pt x="1304" y="1637"/>
                  <a:pt x="1304" y="1637"/>
                </a:cubicBezTo>
                <a:cubicBezTo>
                  <a:pt x="1302" y="1637"/>
                  <a:pt x="1300" y="1638"/>
                  <a:pt x="1297" y="1638"/>
                </a:cubicBezTo>
                <a:cubicBezTo>
                  <a:pt x="1297" y="1638"/>
                  <a:pt x="1296" y="1638"/>
                  <a:pt x="1295" y="1638"/>
                </a:cubicBezTo>
                <a:cubicBezTo>
                  <a:pt x="1292" y="1638"/>
                  <a:pt x="1290" y="1639"/>
                  <a:pt x="1287" y="1639"/>
                </a:cubicBezTo>
                <a:cubicBezTo>
                  <a:pt x="1287" y="1639"/>
                  <a:pt x="1287" y="1639"/>
                  <a:pt x="1287" y="1639"/>
                </a:cubicBezTo>
                <a:cubicBezTo>
                  <a:pt x="1204" y="1639"/>
                  <a:pt x="1204" y="1639"/>
                  <a:pt x="1204" y="1639"/>
                </a:cubicBezTo>
                <a:cubicBezTo>
                  <a:pt x="1194" y="1639"/>
                  <a:pt x="1183" y="1637"/>
                  <a:pt x="1175" y="1631"/>
                </a:cubicBezTo>
                <a:cubicBezTo>
                  <a:pt x="1175" y="1631"/>
                  <a:pt x="1175" y="1631"/>
                  <a:pt x="1175" y="1631"/>
                </a:cubicBezTo>
                <a:close/>
                <a:moveTo>
                  <a:pt x="1278" y="1502"/>
                </a:moveTo>
                <a:cubicBezTo>
                  <a:pt x="1266" y="1502"/>
                  <a:pt x="1253" y="1502"/>
                  <a:pt x="1241" y="1502"/>
                </a:cubicBezTo>
                <a:cubicBezTo>
                  <a:pt x="1230" y="1502"/>
                  <a:pt x="1213" y="1500"/>
                  <a:pt x="1207" y="1489"/>
                </a:cubicBezTo>
                <a:cubicBezTo>
                  <a:pt x="1207" y="1488"/>
                  <a:pt x="1207" y="1487"/>
                  <a:pt x="1207" y="1486"/>
                </a:cubicBezTo>
                <a:cubicBezTo>
                  <a:pt x="1206" y="1486"/>
                  <a:pt x="1206" y="1485"/>
                  <a:pt x="1206" y="1484"/>
                </a:cubicBezTo>
                <a:cubicBezTo>
                  <a:pt x="1206" y="1483"/>
                  <a:pt x="1207" y="1482"/>
                  <a:pt x="1207" y="1481"/>
                </a:cubicBezTo>
                <a:cubicBezTo>
                  <a:pt x="1207" y="1481"/>
                  <a:pt x="1207" y="1481"/>
                  <a:pt x="1207" y="1481"/>
                </a:cubicBezTo>
                <a:cubicBezTo>
                  <a:pt x="1207" y="1481"/>
                  <a:pt x="1207" y="1481"/>
                  <a:pt x="1207" y="1481"/>
                </a:cubicBezTo>
                <a:cubicBezTo>
                  <a:pt x="1207" y="1478"/>
                  <a:pt x="1209" y="1474"/>
                  <a:pt x="1210" y="1472"/>
                </a:cubicBezTo>
                <a:cubicBezTo>
                  <a:pt x="1212" y="1463"/>
                  <a:pt x="1214" y="1453"/>
                  <a:pt x="1218" y="1445"/>
                </a:cubicBezTo>
                <a:cubicBezTo>
                  <a:pt x="1218" y="1444"/>
                  <a:pt x="1218" y="1444"/>
                  <a:pt x="1218" y="1444"/>
                </a:cubicBezTo>
                <a:cubicBezTo>
                  <a:pt x="1219" y="1441"/>
                  <a:pt x="1221" y="1438"/>
                  <a:pt x="1223" y="1436"/>
                </a:cubicBezTo>
                <a:cubicBezTo>
                  <a:pt x="1225" y="1435"/>
                  <a:pt x="1226" y="1434"/>
                  <a:pt x="1228" y="1433"/>
                </a:cubicBezTo>
                <a:cubicBezTo>
                  <a:pt x="1233" y="1429"/>
                  <a:pt x="1239" y="1427"/>
                  <a:pt x="1245" y="1426"/>
                </a:cubicBezTo>
                <a:cubicBezTo>
                  <a:pt x="1246" y="1426"/>
                  <a:pt x="1246" y="1426"/>
                  <a:pt x="1247" y="1426"/>
                </a:cubicBezTo>
                <a:cubicBezTo>
                  <a:pt x="1251" y="1425"/>
                  <a:pt x="1257" y="1424"/>
                  <a:pt x="1262" y="1424"/>
                </a:cubicBezTo>
                <a:cubicBezTo>
                  <a:pt x="1269" y="1424"/>
                  <a:pt x="1269" y="1424"/>
                  <a:pt x="1269" y="1424"/>
                </a:cubicBezTo>
                <a:cubicBezTo>
                  <a:pt x="1271" y="1424"/>
                  <a:pt x="1274" y="1424"/>
                  <a:pt x="1276" y="1424"/>
                </a:cubicBezTo>
                <a:cubicBezTo>
                  <a:pt x="1291" y="1424"/>
                  <a:pt x="1307" y="1424"/>
                  <a:pt x="1322" y="1424"/>
                </a:cubicBezTo>
                <a:cubicBezTo>
                  <a:pt x="1324" y="1424"/>
                  <a:pt x="1326" y="1424"/>
                  <a:pt x="1329" y="1424"/>
                </a:cubicBezTo>
                <a:cubicBezTo>
                  <a:pt x="1331" y="1424"/>
                  <a:pt x="1331" y="1424"/>
                  <a:pt x="1331" y="1424"/>
                </a:cubicBezTo>
                <a:cubicBezTo>
                  <a:pt x="1332" y="1424"/>
                  <a:pt x="1332" y="1424"/>
                  <a:pt x="1333" y="1424"/>
                </a:cubicBezTo>
                <a:cubicBezTo>
                  <a:pt x="1335" y="1424"/>
                  <a:pt x="1337" y="1424"/>
                  <a:pt x="1339" y="1425"/>
                </a:cubicBezTo>
                <a:cubicBezTo>
                  <a:pt x="1339" y="1425"/>
                  <a:pt x="1339" y="1425"/>
                  <a:pt x="1339" y="1425"/>
                </a:cubicBezTo>
                <a:cubicBezTo>
                  <a:pt x="1351" y="1426"/>
                  <a:pt x="1364" y="1429"/>
                  <a:pt x="1366" y="1439"/>
                </a:cubicBezTo>
                <a:cubicBezTo>
                  <a:pt x="1366" y="1439"/>
                  <a:pt x="1366" y="1440"/>
                  <a:pt x="1366" y="1440"/>
                </a:cubicBezTo>
                <a:cubicBezTo>
                  <a:pt x="1366" y="1440"/>
                  <a:pt x="1366" y="1440"/>
                  <a:pt x="1366" y="1441"/>
                </a:cubicBezTo>
                <a:cubicBezTo>
                  <a:pt x="1367" y="1452"/>
                  <a:pt x="1362" y="1467"/>
                  <a:pt x="1360" y="1478"/>
                </a:cubicBezTo>
                <a:cubicBezTo>
                  <a:pt x="1360" y="1478"/>
                  <a:pt x="1360" y="1478"/>
                  <a:pt x="1360" y="1478"/>
                </a:cubicBezTo>
                <a:cubicBezTo>
                  <a:pt x="1359" y="1481"/>
                  <a:pt x="1359" y="1481"/>
                  <a:pt x="1359" y="1481"/>
                </a:cubicBezTo>
                <a:cubicBezTo>
                  <a:pt x="1359" y="1483"/>
                  <a:pt x="1358" y="1485"/>
                  <a:pt x="1356" y="1487"/>
                </a:cubicBezTo>
                <a:cubicBezTo>
                  <a:pt x="1356" y="1488"/>
                  <a:pt x="1355" y="1488"/>
                  <a:pt x="1355" y="1489"/>
                </a:cubicBezTo>
                <a:cubicBezTo>
                  <a:pt x="1355" y="1489"/>
                  <a:pt x="1355" y="1489"/>
                  <a:pt x="1355" y="1489"/>
                </a:cubicBezTo>
                <a:cubicBezTo>
                  <a:pt x="1355" y="1489"/>
                  <a:pt x="1355" y="1489"/>
                  <a:pt x="1354" y="1489"/>
                </a:cubicBezTo>
                <a:cubicBezTo>
                  <a:pt x="1339" y="1507"/>
                  <a:pt x="1298" y="1502"/>
                  <a:pt x="1278" y="1502"/>
                </a:cubicBezTo>
                <a:close/>
                <a:moveTo>
                  <a:pt x="911" y="1620"/>
                </a:moveTo>
                <a:cubicBezTo>
                  <a:pt x="911" y="1619"/>
                  <a:pt x="911" y="1618"/>
                  <a:pt x="911" y="1618"/>
                </a:cubicBezTo>
                <a:cubicBezTo>
                  <a:pt x="912" y="1616"/>
                  <a:pt x="912" y="1615"/>
                  <a:pt x="913" y="1614"/>
                </a:cubicBezTo>
                <a:cubicBezTo>
                  <a:pt x="913" y="1614"/>
                  <a:pt x="913" y="1614"/>
                  <a:pt x="913" y="1613"/>
                </a:cubicBezTo>
                <a:cubicBezTo>
                  <a:pt x="913" y="1612"/>
                  <a:pt x="913" y="1612"/>
                  <a:pt x="913" y="1612"/>
                </a:cubicBezTo>
                <a:cubicBezTo>
                  <a:pt x="914" y="1611"/>
                  <a:pt x="915" y="1609"/>
                  <a:pt x="916" y="1607"/>
                </a:cubicBezTo>
                <a:cubicBezTo>
                  <a:pt x="922" y="1594"/>
                  <a:pt x="928" y="1582"/>
                  <a:pt x="935" y="1569"/>
                </a:cubicBezTo>
                <a:cubicBezTo>
                  <a:pt x="935" y="1569"/>
                  <a:pt x="935" y="1569"/>
                  <a:pt x="935" y="1569"/>
                </a:cubicBezTo>
                <a:cubicBezTo>
                  <a:pt x="935" y="1568"/>
                  <a:pt x="935" y="1568"/>
                  <a:pt x="935" y="1568"/>
                </a:cubicBezTo>
                <a:cubicBezTo>
                  <a:pt x="936" y="1567"/>
                  <a:pt x="936" y="1566"/>
                  <a:pt x="937" y="1566"/>
                </a:cubicBezTo>
                <a:cubicBezTo>
                  <a:pt x="937" y="1565"/>
                  <a:pt x="938" y="1564"/>
                  <a:pt x="938" y="1563"/>
                </a:cubicBezTo>
                <a:cubicBezTo>
                  <a:pt x="938" y="1563"/>
                  <a:pt x="938" y="1563"/>
                  <a:pt x="939" y="1563"/>
                </a:cubicBezTo>
                <a:cubicBezTo>
                  <a:pt x="956" y="1539"/>
                  <a:pt x="997" y="1544"/>
                  <a:pt x="1023" y="1544"/>
                </a:cubicBezTo>
                <a:cubicBezTo>
                  <a:pt x="1023" y="1544"/>
                  <a:pt x="1023" y="1544"/>
                  <a:pt x="1023" y="1544"/>
                </a:cubicBezTo>
                <a:cubicBezTo>
                  <a:pt x="1030" y="1544"/>
                  <a:pt x="1049" y="1542"/>
                  <a:pt x="1066" y="1544"/>
                </a:cubicBezTo>
                <a:cubicBezTo>
                  <a:pt x="1071" y="1544"/>
                  <a:pt x="1077" y="1544"/>
                  <a:pt x="1081" y="1545"/>
                </a:cubicBezTo>
                <a:cubicBezTo>
                  <a:pt x="1084" y="1546"/>
                  <a:pt x="1087" y="1547"/>
                  <a:pt x="1089" y="1548"/>
                </a:cubicBezTo>
                <a:cubicBezTo>
                  <a:pt x="1095" y="1551"/>
                  <a:pt x="1099" y="1556"/>
                  <a:pt x="1099" y="1562"/>
                </a:cubicBezTo>
                <a:cubicBezTo>
                  <a:pt x="1099" y="1562"/>
                  <a:pt x="1099" y="1562"/>
                  <a:pt x="1099" y="1562"/>
                </a:cubicBezTo>
                <a:cubicBezTo>
                  <a:pt x="1099" y="1563"/>
                  <a:pt x="1099" y="1563"/>
                  <a:pt x="1099" y="1564"/>
                </a:cubicBezTo>
                <a:cubicBezTo>
                  <a:pt x="1099" y="1565"/>
                  <a:pt x="1099" y="1566"/>
                  <a:pt x="1099" y="1567"/>
                </a:cubicBezTo>
                <a:cubicBezTo>
                  <a:pt x="1082" y="1613"/>
                  <a:pt x="1082" y="1613"/>
                  <a:pt x="1082" y="1613"/>
                </a:cubicBezTo>
                <a:cubicBezTo>
                  <a:pt x="1081" y="1617"/>
                  <a:pt x="1078" y="1620"/>
                  <a:pt x="1075" y="1623"/>
                </a:cubicBezTo>
                <a:cubicBezTo>
                  <a:pt x="1071" y="1626"/>
                  <a:pt x="1067" y="1629"/>
                  <a:pt x="1062" y="1631"/>
                </a:cubicBezTo>
                <a:cubicBezTo>
                  <a:pt x="1062" y="1632"/>
                  <a:pt x="1061" y="1632"/>
                  <a:pt x="1061" y="1632"/>
                </a:cubicBezTo>
                <a:cubicBezTo>
                  <a:pt x="1054" y="1635"/>
                  <a:pt x="1047" y="1637"/>
                  <a:pt x="1039" y="1639"/>
                </a:cubicBezTo>
                <a:cubicBezTo>
                  <a:pt x="1038" y="1639"/>
                  <a:pt x="1038" y="1639"/>
                  <a:pt x="1038" y="1639"/>
                </a:cubicBezTo>
                <a:cubicBezTo>
                  <a:pt x="1036" y="1639"/>
                  <a:pt x="1035" y="1639"/>
                  <a:pt x="1034" y="1639"/>
                </a:cubicBezTo>
                <a:cubicBezTo>
                  <a:pt x="1020" y="1640"/>
                  <a:pt x="1005" y="1639"/>
                  <a:pt x="990" y="1639"/>
                </a:cubicBezTo>
                <a:cubicBezTo>
                  <a:pt x="975" y="1639"/>
                  <a:pt x="960" y="1640"/>
                  <a:pt x="945" y="1640"/>
                </a:cubicBezTo>
                <a:cubicBezTo>
                  <a:pt x="935" y="1640"/>
                  <a:pt x="920" y="1638"/>
                  <a:pt x="914" y="1628"/>
                </a:cubicBezTo>
                <a:cubicBezTo>
                  <a:pt x="913" y="1628"/>
                  <a:pt x="913" y="1628"/>
                  <a:pt x="913" y="1627"/>
                </a:cubicBezTo>
                <a:cubicBezTo>
                  <a:pt x="913" y="1627"/>
                  <a:pt x="912" y="1626"/>
                  <a:pt x="912" y="1626"/>
                </a:cubicBezTo>
                <a:cubicBezTo>
                  <a:pt x="912" y="1625"/>
                  <a:pt x="912" y="1624"/>
                  <a:pt x="911" y="1624"/>
                </a:cubicBezTo>
                <a:cubicBezTo>
                  <a:pt x="911" y="1624"/>
                  <a:pt x="911" y="1624"/>
                  <a:pt x="911" y="1624"/>
                </a:cubicBezTo>
                <a:cubicBezTo>
                  <a:pt x="911" y="1623"/>
                  <a:pt x="911" y="1623"/>
                  <a:pt x="911" y="1623"/>
                </a:cubicBezTo>
                <a:cubicBezTo>
                  <a:pt x="911" y="1622"/>
                  <a:pt x="911" y="1621"/>
                  <a:pt x="911" y="1620"/>
                </a:cubicBezTo>
                <a:close/>
                <a:moveTo>
                  <a:pt x="910" y="1465"/>
                </a:moveTo>
                <a:cubicBezTo>
                  <a:pt x="910" y="1465"/>
                  <a:pt x="910" y="1465"/>
                  <a:pt x="910" y="1465"/>
                </a:cubicBezTo>
                <a:cubicBezTo>
                  <a:pt x="900" y="1482"/>
                  <a:pt x="900" y="1482"/>
                  <a:pt x="900" y="1482"/>
                </a:cubicBezTo>
                <a:cubicBezTo>
                  <a:pt x="899" y="1485"/>
                  <a:pt x="896" y="1488"/>
                  <a:pt x="893" y="1490"/>
                </a:cubicBezTo>
                <a:cubicBezTo>
                  <a:pt x="889" y="1493"/>
                  <a:pt x="885" y="1495"/>
                  <a:pt x="880" y="1497"/>
                </a:cubicBezTo>
                <a:cubicBezTo>
                  <a:pt x="879" y="1497"/>
                  <a:pt x="878" y="1498"/>
                  <a:pt x="876" y="1498"/>
                </a:cubicBezTo>
                <a:cubicBezTo>
                  <a:pt x="876" y="1499"/>
                  <a:pt x="875" y="1499"/>
                  <a:pt x="874" y="1499"/>
                </a:cubicBezTo>
                <a:cubicBezTo>
                  <a:pt x="874" y="1499"/>
                  <a:pt x="874" y="1499"/>
                  <a:pt x="874" y="1499"/>
                </a:cubicBezTo>
                <a:cubicBezTo>
                  <a:pt x="871" y="1500"/>
                  <a:pt x="868" y="1501"/>
                  <a:pt x="865" y="1502"/>
                </a:cubicBezTo>
                <a:cubicBezTo>
                  <a:pt x="859" y="1503"/>
                  <a:pt x="854" y="1503"/>
                  <a:pt x="848" y="1503"/>
                </a:cubicBezTo>
                <a:cubicBezTo>
                  <a:pt x="832" y="1503"/>
                  <a:pt x="832" y="1503"/>
                  <a:pt x="832" y="1503"/>
                </a:cubicBezTo>
                <a:cubicBezTo>
                  <a:pt x="832" y="1503"/>
                  <a:pt x="832" y="1503"/>
                  <a:pt x="832" y="1503"/>
                </a:cubicBezTo>
                <a:cubicBezTo>
                  <a:pt x="812" y="1503"/>
                  <a:pt x="793" y="1504"/>
                  <a:pt x="774" y="1504"/>
                </a:cubicBezTo>
                <a:cubicBezTo>
                  <a:pt x="765" y="1504"/>
                  <a:pt x="747" y="1502"/>
                  <a:pt x="745" y="1491"/>
                </a:cubicBezTo>
                <a:cubicBezTo>
                  <a:pt x="745" y="1489"/>
                  <a:pt x="745" y="1488"/>
                  <a:pt x="746" y="1486"/>
                </a:cubicBezTo>
                <a:cubicBezTo>
                  <a:pt x="747" y="1482"/>
                  <a:pt x="751" y="1478"/>
                  <a:pt x="753" y="1475"/>
                </a:cubicBezTo>
                <a:cubicBezTo>
                  <a:pt x="760" y="1464"/>
                  <a:pt x="766" y="1452"/>
                  <a:pt x="775" y="1443"/>
                </a:cubicBezTo>
                <a:cubicBezTo>
                  <a:pt x="775" y="1442"/>
                  <a:pt x="776" y="1442"/>
                  <a:pt x="776" y="1441"/>
                </a:cubicBezTo>
                <a:cubicBezTo>
                  <a:pt x="776" y="1441"/>
                  <a:pt x="777" y="1441"/>
                  <a:pt x="777" y="1441"/>
                </a:cubicBezTo>
                <a:cubicBezTo>
                  <a:pt x="799" y="1419"/>
                  <a:pt x="845" y="1425"/>
                  <a:pt x="873" y="1425"/>
                </a:cubicBezTo>
                <a:cubicBezTo>
                  <a:pt x="886" y="1425"/>
                  <a:pt x="901" y="1423"/>
                  <a:pt x="913" y="1428"/>
                </a:cubicBezTo>
                <a:cubicBezTo>
                  <a:pt x="913" y="1428"/>
                  <a:pt x="913" y="1428"/>
                  <a:pt x="913" y="1428"/>
                </a:cubicBezTo>
                <a:cubicBezTo>
                  <a:pt x="915" y="1429"/>
                  <a:pt x="916" y="1430"/>
                  <a:pt x="917" y="1430"/>
                </a:cubicBezTo>
                <a:cubicBezTo>
                  <a:pt x="917" y="1430"/>
                  <a:pt x="917" y="1431"/>
                  <a:pt x="918" y="1431"/>
                </a:cubicBezTo>
                <a:cubicBezTo>
                  <a:pt x="920" y="1432"/>
                  <a:pt x="922" y="1435"/>
                  <a:pt x="922" y="1437"/>
                </a:cubicBezTo>
                <a:cubicBezTo>
                  <a:pt x="923" y="1439"/>
                  <a:pt x="923" y="1442"/>
                  <a:pt x="921" y="1444"/>
                </a:cubicBezTo>
                <a:cubicBezTo>
                  <a:pt x="920" y="1446"/>
                  <a:pt x="920" y="1446"/>
                  <a:pt x="920" y="1446"/>
                </a:cubicBezTo>
                <a:cubicBezTo>
                  <a:pt x="918" y="1452"/>
                  <a:pt x="913" y="1460"/>
                  <a:pt x="910" y="1465"/>
                </a:cubicBezTo>
                <a:close/>
                <a:moveTo>
                  <a:pt x="1095" y="1502"/>
                </a:moveTo>
                <a:cubicBezTo>
                  <a:pt x="1093" y="1502"/>
                  <a:pt x="1091" y="1502"/>
                  <a:pt x="1089" y="1502"/>
                </a:cubicBezTo>
                <a:cubicBezTo>
                  <a:pt x="1089" y="1502"/>
                  <a:pt x="1089" y="1503"/>
                  <a:pt x="1088" y="1503"/>
                </a:cubicBezTo>
                <a:cubicBezTo>
                  <a:pt x="1077" y="1504"/>
                  <a:pt x="1066" y="1503"/>
                  <a:pt x="1054" y="1503"/>
                </a:cubicBezTo>
                <a:cubicBezTo>
                  <a:pt x="1007" y="1503"/>
                  <a:pt x="1007" y="1503"/>
                  <a:pt x="1007" y="1503"/>
                </a:cubicBezTo>
                <a:cubicBezTo>
                  <a:pt x="997" y="1503"/>
                  <a:pt x="980" y="1501"/>
                  <a:pt x="976" y="1490"/>
                </a:cubicBezTo>
                <a:cubicBezTo>
                  <a:pt x="976" y="1489"/>
                  <a:pt x="976" y="1488"/>
                  <a:pt x="976" y="1487"/>
                </a:cubicBezTo>
                <a:cubicBezTo>
                  <a:pt x="976" y="1486"/>
                  <a:pt x="976" y="1486"/>
                  <a:pt x="976" y="1485"/>
                </a:cubicBezTo>
                <a:cubicBezTo>
                  <a:pt x="977" y="1481"/>
                  <a:pt x="980" y="1477"/>
                  <a:pt x="982" y="1473"/>
                </a:cubicBezTo>
                <a:cubicBezTo>
                  <a:pt x="986" y="1463"/>
                  <a:pt x="990" y="1449"/>
                  <a:pt x="998" y="1441"/>
                </a:cubicBezTo>
                <a:cubicBezTo>
                  <a:pt x="998" y="1440"/>
                  <a:pt x="999" y="1440"/>
                  <a:pt x="999" y="1440"/>
                </a:cubicBezTo>
                <a:cubicBezTo>
                  <a:pt x="1000" y="1439"/>
                  <a:pt x="1000" y="1439"/>
                  <a:pt x="1000" y="1438"/>
                </a:cubicBezTo>
                <a:cubicBezTo>
                  <a:pt x="1001" y="1438"/>
                  <a:pt x="1001" y="1438"/>
                  <a:pt x="1001" y="1438"/>
                </a:cubicBezTo>
                <a:cubicBezTo>
                  <a:pt x="1002" y="1437"/>
                  <a:pt x="1002" y="1437"/>
                  <a:pt x="1002" y="1437"/>
                </a:cubicBezTo>
                <a:cubicBezTo>
                  <a:pt x="1003" y="1436"/>
                  <a:pt x="1003" y="1436"/>
                  <a:pt x="1003" y="1436"/>
                </a:cubicBezTo>
                <a:cubicBezTo>
                  <a:pt x="1010" y="1431"/>
                  <a:pt x="1018" y="1428"/>
                  <a:pt x="1027" y="1427"/>
                </a:cubicBezTo>
                <a:cubicBezTo>
                  <a:pt x="1027" y="1427"/>
                  <a:pt x="1027" y="1426"/>
                  <a:pt x="1028" y="1426"/>
                </a:cubicBezTo>
                <a:cubicBezTo>
                  <a:pt x="1033" y="1425"/>
                  <a:pt x="1038" y="1425"/>
                  <a:pt x="1043" y="1425"/>
                </a:cubicBezTo>
                <a:cubicBezTo>
                  <a:pt x="1072" y="1425"/>
                  <a:pt x="1072" y="1425"/>
                  <a:pt x="1072" y="1425"/>
                </a:cubicBezTo>
                <a:cubicBezTo>
                  <a:pt x="1081" y="1425"/>
                  <a:pt x="1090" y="1425"/>
                  <a:pt x="1099" y="1425"/>
                </a:cubicBezTo>
                <a:cubicBezTo>
                  <a:pt x="1112" y="1425"/>
                  <a:pt x="1130" y="1423"/>
                  <a:pt x="1140" y="1432"/>
                </a:cubicBezTo>
                <a:cubicBezTo>
                  <a:pt x="1140" y="1433"/>
                  <a:pt x="1141" y="1433"/>
                  <a:pt x="1141" y="1434"/>
                </a:cubicBezTo>
                <a:cubicBezTo>
                  <a:pt x="1142" y="1434"/>
                  <a:pt x="1142" y="1434"/>
                  <a:pt x="1142" y="1434"/>
                </a:cubicBezTo>
                <a:cubicBezTo>
                  <a:pt x="1142" y="1434"/>
                  <a:pt x="1142" y="1435"/>
                  <a:pt x="1142" y="1435"/>
                </a:cubicBezTo>
                <a:cubicBezTo>
                  <a:pt x="1143" y="1435"/>
                  <a:pt x="1143" y="1436"/>
                  <a:pt x="1143" y="1436"/>
                </a:cubicBezTo>
                <a:cubicBezTo>
                  <a:pt x="1144" y="1438"/>
                  <a:pt x="1144" y="1440"/>
                  <a:pt x="1144" y="1442"/>
                </a:cubicBezTo>
                <a:cubicBezTo>
                  <a:pt x="1143" y="1452"/>
                  <a:pt x="1135" y="1467"/>
                  <a:pt x="1133" y="1473"/>
                </a:cubicBezTo>
                <a:cubicBezTo>
                  <a:pt x="1133" y="1474"/>
                  <a:pt x="1133" y="1474"/>
                  <a:pt x="1133" y="1474"/>
                </a:cubicBezTo>
                <a:cubicBezTo>
                  <a:pt x="1132" y="1476"/>
                  <a:pt x="1131" y="1478"/>
                  <a:pt x="1130" y="1480"/>
                </a:cubicBezTo>
                <a:cubicBezTo>
                  <a:pt x="1130" y="1481"/>
                  <a:pt x="1130" y="1481"/>
                  <a:pt x="1130" y="1481"/>
                </a:cubicBezTo>
                <a:cubicBezTo>
                  <a:pt x="1130" y="1482"/>
                  <a:pt x="1129" y="1483"/>
                  <a:pt x="1129" y="1483"/>
                </a:cubicBezTo>
                <a:cubicBezTo>
                  <a:pt x="1129" y="1484"/>
                  <a:pt x="1128" y="1484"/>
                  <a:pt x="1128" y="1485"/>
                </a:cubicBezTo>
                <a:cubicBezTo>
                  <a:pt x="1128" y="1485"/>
                  <a:pt x="1127" y="1486"/>
                  <a:pt x="1127" y="1487"/>
                </a:cubicBezTo>
                <a:cubicBezTo>
                  <a:pt x="1126" y="1487"/>
                  <a:pt x="1126" y="1487"/>
                  <a:pt x="1126" y="1488"/>
                </a:cubicBezTo>
                <a:cubicBezTo>
                  <a:pt x="1125" y="1488"/>
                  <a:pt x="1125" y="1488"/>
                  <a:pt x="1125" y="1488"/>
                </a:cubicBezTo>
                <a:cubicBezTo>
                  <a:pt x="1124" y="1489"/>
                  <a:pt x="1124" y="1489"/>
                  <a:pt x="1124" y="1490"/>
                </a:cubicBezTo>
                <a:cubicBezTo>
                  <a:pt x="1122" y="1491"/>
                  <a:pt x="1121" y="1492"/>
                  <a:pt x="1119" y="1493"/>
                </a:cubicBezTo>
                <a:cubicBezTo>
                  <a:pt x="1117" y="1494"/>
                  <a:pt x="1115" y="1495"/>
                  <a:pt x="1114" y="1496"/>
                </a:cubicBezTo>
                <a:cubicBezTo>
                  <a:pt x="1113" y="1496"/>
                  <a:pt x="1113" y="1496"/>
                  <a:pt x="1113" y="1496"/>
                </a:cubicBezTo>
                <a:cubicBezTo>
                  <a:pt x="1112" y="1497"/>
                  <a:pt x="1112" y="1497"/>
                  <a:pt x="1112" y="1497"/>
                </a:cubicBezTo>
                <a:cubicBezTo>
                  <a:pt x="1106" y="1499"/>
                  <a:pt x="1100" y="1501"/>
                  <a:pt x="1095" y="1502"/>
                </a:cubicBezTo>
                <a:close/>
                <a:moveTo>
                  <a:pt x="773" y="1710"/>
                </a:moveTo>
                <a:cubicBezTo>
                  <a:pt x="773" y="1710"/>
                  <a:pt x="773" y="1710"/>
                  <a:pt x="773" y="1710"/>
                </a:cubicBezTo>
                <a:cubicBezTo>
                  <a:pt x="771" y="1721"/>
                  <a:pt x="762" y="1732"/>
                  <a:pt x="756" y="1742"/>
                </a:cubicBezTo>
                <a:cubicBezTo>
                  <a:pt x="756" y="1742"/>
                  <a:pt x="756" y="1742"/>
                  <a:pt x="756" y="1742"/>
                </a:cubicBezTo>
                <a:cubicBezTo>
                  <a:pt x="750" y="1753"/>
                  <a:pt x="744" y="1767"/>
                  <a:pt x="736" y="1777"/>
                </a:cubicBezTo>
                <a:cubicBezTo>
                  <a:pt x="735" y="1778"/>
                  <a:pt x="735" y="1779"/>
                  <a:pt x="734" y="1781"/>
                </a:cubicBezTo>
                <a:cubicBezTo>
                  <a:pt x="734" y="1781"/>
                  <a:pt x="733" y="1781"/>
                  <a:pt x="733" y="1781"/>
                </a:cubicBezTo>
                <a:cubicBezTo>
                  <a:pt x="732" y="1782"/>
                  <a:pt x="731" y="1783"/>
                  <a:pt x="730" y="1784"/>
                </a:cubicBezTo>
                <a:cubicBezTo>
                  <a:pt x="729" y="1785"/>
                  <a:pt x="729" y="1785"/>
                  <a:pt x="728" y="1786"/>
                </a:cubicBezTo>
                <a:cubicBezTo>
                  <a:pt x="728" y="1786"/>
                  <a:pt x="728" y="1786"/>
                  <a:pt x="728" y="1786"/>
                </a:cubicBezTo>
                <a:cubicBezTo>
                  <a:pt x="719" y="1794"/>
                  <a:pt x="708" y="1799"/>
                  <a:pt x="696" y="1802"/>
                </a:cubicBezTo>
                <a:cubicBezTo>
                  <a:pt x="695" y="1803"/>
                  <a:pt x="693" y="1803"/>
                  <a:pt x="692" y="1804"/>
                </a:cubicBezTo>
                <a:cubicBezTo>
                  <a:pt x="685" y="1805"/>
                  <a:pt x="678" y="1806"/>
                  <a:pt x="671" y="1806"/>
                </a:cubicBezTo>
                <a:cubicBezTo>
                  <a:pt x="665" y="1806"/>
                  <a:pt x="665" y="1806"/>
                  <a:pt x="665" y="1806"/>
                </a:cubicBezTo>
                <a:cubicBezTo>
                  <a:pt x="665" y="1806"/>
                  <a:pt x="665" y="1806"/>
                  <a:pt x="665" y="1806"/>
                </a:cubicBezTo>
                <a:cubicBezTo>
                  <a:pt x="636" y="1806"/>
                  <a:pt x="607" y="1807"/>
                  <a:pt x="578" y="1807"/>
                </a:cubicBezTo>
                <a:cubicBezTo>
                  <a:pt x="575" y="1807"/>
                  <a:pt x="573" y="1806"/>
                  <a:pt x="571" y="1806"/>
                </a:cubicBezTo>
                <a:cubicBezTo>
                  <a:pt x="567" y="1806"/>
                  <a:pt x="563" y="1805"/>
                  <a:pt x="560" y="1804"/>
                </a:cubicBezTo>
                <a:cubicBezTo>
                  <a:pt x="555" y="1802"/>
                  <a:pt x="551" y="1800"/>
                  <a:pt x="549" y="1797"/>
                </a:cubicBezTo>
                <a:cubicBezTo>
                  <a:pt x="546" y="1794"/>
                  <a:pt x="545" y="1790"/>
                  <a:pt x="545" y="1786"/>
                </a:cubicBezTo>
                <a:cubicBezTo>
                  <a:pt x="545" y="1783"/>
                  <a:pt x="546" y="1780"/>
                  <a:pt x="548" y="1777"/>
                </a:cubicBezTo>
                <a:cubicBezTo>
                  <a:pt x="548" y="1776"/>
                  <a:pt x="549" y="1776"/>
                  <a:pt x="549" y="1776"/>
                </a:cubicBezTo>
                <a:cubicBezTo>
                  <a:pt x="549" y="1775"/>
                  <a:pt x="549" y="1774"/>
                  <a:pt x="550" y="1774"/>
                </a:cubicBezTo>
                <a:cubicBezTo>
                  <a:pt x="551" y="1772"/>
                  <a:pt x="551" y="1772"/>
                  <a:pt x="551" y="1772"/>
                </a:cubicBezTo>
                <a:cubicBezTo>
                  <a:pt x="551" y="1772"/>
                  <a:pt x="551" y="1772"/>
                  <a:pt x="551" y="1772"/>
                </a:cubicBezTo>
                <a:cubicBezTo>
                  <a:pt x="558" y="1761"/>
                  <a:pt x="566" y="1750"/>
                  <a:pt x="574" y="1739"/>
                </a:cubicBezTo>
                <a:cubicBezTo>
                  <a:pt x="579" y="1730"/>
                  <a:pt x="585" y="1720"/>
                  <a:pt x="592" y="1713"/>
                </a:cubicBezTo>
                <a:cubicBezTo>
                  <a:pt x="593" y="1712"/>
                  <a:pt x="593" y="1711"/>
                  <a:pt x="594" y="1710"/>
                </a:cubicBezTo>
                <a:cubicBezTo>
                  <a:pt x="594" y="1710"/>
                  <a:pt x="595" y="1710"/>
                  <a:pt x="595" y="1710"/>
                </a:cubicBezTo>
                <a:cubicBezTo>
                  <a:pt x="596" y="1708"/>
                  <a:pt x="598" y="1707"/>
                  <a:pt x="600" y="1705"/>
                </a:cubicBezTo>
                <a:cubicBezTo>
                  <a:pt x="600" y="1705"/>
                  <a:pt x="600" y="1705"/>
                  <a:pt x="600" y="1705"/>
                </a:cubicBezTo>
                <a:cubicBezTo>
                  <a:pt x="600" y="1705"/>
                  <a:pt x="600" y="1705"/>
                  <a:pt x="600" y="1705"/>
                </a:cubicBezTo>
                <a:cubicBezTo>
                  <a:pt x="610" y="1697"/>
                  <a:pt x="622" y="1692"/>
                  <a:pt x="635" y="1690"/>
                </a:cubicBezTo>
                <a:cubicBezTo>
                  <a:pt x="635" y="1690"/>
                  <a:pt x="635" y="1690"/>
                  <a:pt x="635" y="1690"/>
                </a:cubicBezTo>
                <a:cubicBezTo>
                  <a:pt x="636" y="1690"/>
                  <a:pt x="636" y="1690"/>
                  <a:pt x="636" y="1690"/>
                </a:cubicBezTo>
                <a:cubicBezTo>
                  <a:pt x="638" y="1689"/>
                  <a:pt x="640" y="1689"/>
                  <a:pt x="643" y="1688"/>
                </a:cubicBezTo>
                <a:cubicBezTo>
                  <a:pt x="644" y="1688"/>
                  <a:pt x="646" y="1688"/>
                  <a:pt x="647" y="1688"/>
                </a:cubicBezTo>
                <a:cubicBezTo>
                  <a:pt x="649" y="1688"/>
                  <a:pt x="650" y="1688"/>
                  <a:pt x="652" y="1688"/>
                </a:cubicBezTo>
                <a:cubicBezTo>
                  <a:pt x="653" y="1687"/>
                  <a:pt x="654" y="1687"/>
                  <a:pt x="655" y="1687"/>
                </a:cubicBezTo>
                <a:cubicBezTo>
                  <a:pt x="656" y="1687"/>
                  <a:pt x="656" y="1687"/>
                  <a:pt x="656" y="1687"/>
                </a:cubicBezTo>
                <a:cubicBezTo>
                  <a:pt x="656" y="1687"/>
                  <a:pt x="656" y="1687"/>
                  <a:pt x="656" y="1687"/>
                </a:cubicBezTo>
                <a:cubicBezTo>
                  <a:pt x="683" y="1687"/>
                  <a:pt x="709" y="1687"/>
                  <a:pt x="736" y="1687"/>
                </a:cubicBezTo>
                <a:cubicBezTo>
                  <a:pt x="736" y="1687"/>
                  <a:pt x="736" y="1687"/>
                  <a:pt x="736" y="1687"/>
                </a:cubicBezTo>
                <a:cubicBezTo>
                  <a:pt x="740" y="1687"/>
                  <a:pt x="740" y="1687"/>
                  <a:pt x="740" y="1687"/>
                </a:cubicBezTo>
                <a:cubicBezTo>
                  <a:pt x="747" y="1687"/>
                  <a:pt x="753" y="1688"/>
                  <a:pt x="757" y="1689"/>
                </a:cubicBezTo>
                <a:cubicBezTo>
                  <a:pt x="759" y="1690"/>
                  <a:pt x="760" y="1690"/>
                  <a:pt x="761" y="1691"/>
                </a:cubicBezTo>
                <a:cubicBezTo>
                  <a:pt x="761" y="1691"/>
                  <a:pt x="762" y="1691"/>
                  <a:pt x="763" y="1691"/>
                </a:cubicBezTo>
                <a:cubicBezTo>
                  <a:pt x="763" y="1692"/>
                  <a:pt x="763" y="1692"/>
                  <a:pt x="764" y="1692"/>
                </a:cubicBezTo>
                <a:cubicBezTo>
                  <a:pt x="771" y="1695"/>
                  <a:pt x="775" y="1701"/>
                  <a:pt x="773" y="1710"/>
                </a:cubicBezTo>
                <a:close/>
                <a:moveTo>
                  <a:pt x="828" y="1613"/>
                </a:moveTo>
                <a:cubicBezTo>
                  <a:pt x="827" y="1614"/>
                  <a:pt x="827" y="1614"/>
                  <a:pt x="827" y="1614"/>
                </a:cubicBezTo>
                <a:cubicBezTo>
                  <a:pt x="827" y="1614"/>
                  <a:pt x="827" y="1614"/>
                  <a:pt x="827" y="1614"/>
                </a:cubicBezTo>
                <a:cubicBezTo>
                  <a:pt x="826" y="1616"/>
                  <a:pt x="825" y="1617"/>
                  <a:pt x="824" y="1619"/>
                </a:cubicBezTo>
                <a:cubicBezTo>
                  <a:pt x="824" y="1619"/>
                  <a:pt x="824" y="1619"/>
                  <a:pt x="823" y="1619"/>
                </a:cubicBezTo>
                <a:cubicBezTo>
                  <a:pt x="817" y="1627"/>
                  <a:pt x="807" y="1632"/>
                  <a:pt x="797" y="1635"/>
                </a:cubicBezTo>
                <a:cubicBezTo>
                  <a:pt x="797" y="1635"/>
                  <a:pt x="797" y="1635"/>
                  <a:pt x="797" y="1635"/>
                </a:cubicBezTo>
                <a:cubicBezTo>
                  <a:pt x="795" y="1636"/>
                  <a:pt x="794" y="1636"/>
                  <a:pt x="792" y="1636"/>
                </a:cubicBezTo>
                <a:cubicBezTo>
                  <a:pt x="791" y="1637"/>
                  <a:pt x="790" y="1637"/>
                  <a:pt x="789" y="1637"/>
                </a:cubicBezTo>
                <a:cubicBezTo>
                  <a:pt x="788" y="1637"/>
                  <a:pt x="788" y="1638"/>
                  <a:pt x="787" y="1638"/>
                </a:cubicBezTo>
                <a:cubicBezTo>
                  <a:pt x="781" y="1639"/>
                  <a:pt x="774" y="1640"/>
                  <a:pt x="768" y="1640"/>
                </a:cubicBezTo>
                <a:cubicBezTo>
                  <a:pt x="767" y="1640"/>
                  <a:pt x="767" y="1640"/>
                  <a:pt x="767" y="1640"/>
                </a:cubicBezTo>
                <a:cubicBezTo>
                  <a:pt x="756" y="1641"/>
                  <a:pt x="745" y="1640"/>
                  <a:pt x="735" y="1640"/>
                </a:cubicBezTo>
                <a:cubicBezTo>
                  <a:pt x="718" y="1640"/>
                  <a:pt x="702" y="1640"/>
                  <a:pt x="685" y="1640"/>
                </a:cubicBezTo>
                <a:cubicBezTo>
                  <a:pt x="683" y="1640"/>
                  <a:pt x="680" y="1640"/>
                  <a:pt x="677" y="1640"/>
                </a:cubicBezTo>
                <a:cubicBezTo>
                  <a:pt x="677" y="1640"/>
                  <a:pt x="677" y="1640"/>
                  <a:pt x="676" y="1640"/>
                </a:cubicBezTo>
                <a:cubicBezTo>
                  <a:pt x="674" y="1639"/>
                  <a:pt x="672" y="1639"/>
                  <a:pt x="669" y="1638"/>
                </a:cubicBezTo>
                <a:cubicBezTo>
                  <a:pt x="669" y="1638"/>
                  <a:pt x="669" y="1638"/>
                  <a:pt x="669" y="1638"/>
                </a:cubicBezTo>
                <a:cubicBezTo>
                  <a:pt x="669" y="1638"/>
                  <a:pt x="669" y="1638"/>
                  <a:pt x="669" y="1638"/>
                </a:cubicBezTo>
                <a:cubicBezTo>
                  <a:pt x="662" y="1636"/>
                  <a:pt x="655" y="1632"/>
                  <a:pt x="655" y="1624"/>
                </a:cubicBezTo>
                <a:cubicBezTo>
                  <a:pt x="655" y="1623"/>
                  <a:pt x="655" y="1621"/>
                  <a:pt x="656" y="1620"/>
                </a:cubicBezTo>
                <a:cubicBezTo>
                  <a:pt x="656" y="1619"/>
                  <a:pt x="656" y="1619"/>
                  <a:pt x="656" y="1618"/>
                </a:cubicBezTo>
                <a:cubicBezTo>
                  <a:pt x="657" y="1617"/>
                  <a:pt x="657" y="1616"/>
                  <a:pt x="658" y="1614"/>
                </a:cubicBezTo>
                <a:cubicBezTo>
                  <a:pt x="658" y="1614"/>
                  <a:pt x="658" y="1614"/>
                  <a:pt x="658" y="1614"/>
                </a:cubicBezTo>
                <a:cubicBezTo>
                  <a:pt x="659" y="1613"/>
                  <a:pt x="659" y="1613"/>
                  <a:pt x="659" y="1613"/>
                </a:cubicBezTo>
                <a:cubicBezTo>
                  <a:pt x="660" y="1612"/>
                  <a:pt x="661" y="1610"/>
                  <a:pt x="662" y="1609"/>
                </a:cubicBezTo>
                <a:cubicBezTo>
                  <a:pt x="670" y="1597"/>
                  <a:pt x="678" y="1585"/>
                  <a:pt x="686" y="1572"/>
                </a:cubicBezTo>
                <a:cubicBezTo>
                  <a:pt x="687" y="1572"/>
                  <a:pt x="687" y="1572"/>
                  <a:pt x="687" y="1572"/>
                </a:cubicBezTo>
                <a:cubicBezTo>
                  <a:pt x="689" y="1568"/>
                  <a:pt x="689" y="1568"/>
                  <a:pt x="689" y="1568"/>
                </a:cubicBezTo>
                <a:cubicBezTo>
                  <a:pt x="692" y="1565"/>
                  <a:pt x="695" y="1562"/>
                  <a:pt x="699" y="1559"/>
                </a:cubicBezTo>
                <a:cubicBezTo>
                  <a:pt x="702" y="1557"/>
                  <a:pt x="705" y="1555"/>
                  <a:pt x="708" y="1554"/>
                </a:cubicBezTo>
                <a:cubicBezTo>
                  <a:pt x="709" y="1553"/>
                  <a:pt x="710" y="1553"/>
                  <a:pt x="711" y="1552"/>
                </a:cubicBezTo>
                <a:cubicBezTo>
                  <a:pt x="712" y="1552"/>
                  <a:pt x="712" y="1552"/>
                  <a:pt x="713" y="1551"/>
                </a:cubicBezTo>
                <a:cubicBezTo>
                  <a:pt x="713" y="1551"/>
                  <a:pt x="714" y="1551"/>
                  <a:pt x="714" y="1551"/>
                </a:cubicBezTo>
                <a:cubicBezTo>
                  <a:pt x="715" y="1551"/>
                  <a:pt x="715" y="1551"/>
                  <a:pt x="716" y="1550"/>
                </a:cubicBezTo>
                <a:cubicBezTo>
                  <a:pt x="720" y="1549"/>
                  <a:pt x="725" y="1547"/>
                  <a:pt x="730" y="1546"/>
                </a:cubicBezTo>
                <a:cubicBezTo>
                  <a:pt x="735" y="1545"/>
                  <a:pt x="741" y="1544"/>
                  <a:pt x="747" y="1544"/>
                </a:cubicBezTo>
                <a:cubicBezTo>
                  <a:pt x="763" y="1544"/>
                  <a:pt x="763" y="1544"/>
                  <a:pt x="763" y="1544"/>
                </a:cubicBezTo>
                <a:cubicBezTo>
                  <a:pt x="767" y="1544"/>
                  <a:pt x="770" y="1544"/>
                  <a:pt x="774" y="1544"/>
                </a:cubicBezTo>
                <a:cubicBezTo>
                  <a:pt x="789" y="1544"/>
                  <a:pt x="803" y="1544"/>
                  <a:pt x="818" y="1544"/>
                </a:cubicBezTo>
                <a:cubicBezTo>
                  <a:pt x="818" y="1544"/>
                  <a:pt x="818" y="1544"/>
                  <a:pt x="818" y="1544"/>
                </a:cubicBezTo>
                <a:cubicBezTo>
                  <a:pt x="824" y="1544"/>
                  <a:pt x="824" y="1544"/>
                  <a:pt x="824" y="1544"/>
                </a:cubicBezTo>
                <a:cubicBezTo>
                  <a:pt x="830" y="1544"/>
                  <a:pt x="835" y="1545"/>
                  <a:pt x="839" y="1546"/>
                </a:cubicBezTo>
                <a:cubicBezTo>
                  <a:pt x="843" y="1547"/>
                  <a:pt x="845" y="1548"/>
                  <a:pt x="847" y="1549"/>
                </a:cubicBezTo>
                <a:cubicBezTo>
                  <a:pt x="854" y="1553"/>
                  <a:pt x="858" y="1559"/>
                  <a:pt x="853" y="1568"/>
                </a:cubicBezTo>
                <a:cubicBezTo>
                  <a:pt x="848" y="1579"/>
                  <a:pt x="841" y="1590"/>
                  <a:pt x="835" y="1600"/>
                </a:cubicBezTo>
                <a:cubicBezTo>
                  <a:pt x="828" y="1613"/>
                  <a:pt x="828" y="1613"/>
                  <a:pt x="828" y="1613"/>
                </a:cubicBezTo>
                <a:cubicBezTo>
                  <a:pt x="828" y="1613"/>
                  <a:pt x="828" y="1613"/>
                  <a:pt x="828" y="1613"/>
                </a:cubicBezTo>
                <a:close/>
                <a:moveTo>
                  <a:pt x="1592" y="1771"/>
                </a:moveTo>
                <a:cubicBezTo>
                  <a:pt x="1592" y="1773"/>
                  <a:pt x="1592" y="1775"/>
                  <a:pt x="1591" y="1777"/>
                </a:cubicBezTo>
                <a:cubicBezTo>
                  <a:pt x="1591" y="1778"/>
                  <a:pt x="1591" y="1778"/>
                  <a:pt x="1591" y="1778"/>
                </a:cubicBezTo>
                <a:cubicBezTo>
                  <a:pt x="1590" y="1780"/>
                  <a:pt x="1590" y="1782"/>
                  <a:pt x="1589" y="1783"/>
                </a:cubicBezTo>
                <a:cubicBezTo>
                  <a:pt x="1589" y="1783"/>
                  <a:pt x="1589" y="1783"/>
                  <a:pt x="1589" y="1784"/>
                </a:cubicBezTo>
                <a:cubicBezTo>
                  <a:pt x="1588" y="1784"/>
                  <a:pt x="1588" y="1784"/>
                  <a:pt x="1588" y="1784"/>
                </a:cubicBezTo>
                <a:cubicBezTo>
                  <a:pt x="1587" y="1786"/>
                  <a:pt x="1586" y="1788"/>
                  <a:pt x="1584" y="1789"/>
                </a:cubicBezTo>
                <a:cubicBezTo>
                  <a:pt x="1584" y="1789"/>
                  <a:pt x="1584" y="1789"/>
                  <a:pt x="1584" y="1789"/>
                </a:cubicBezTo>
                <a:cubicBezTo>
                  <a:pt x="1582" y="1791"/>
                  <a:pt x="1581" y="1792"/>
                  <a:pt x="1579" y="1794"/>
                </a:cubicBezTo>
                <a:cubicBezTo>
                  <a:pt x="1578" y="1794"/>
                  <a:pt x="1578" y="1794"/>
                  <a:pt x="1578" y="1794"/>
                </a:cubicBezTo>
                <a:cubicBezTo>
                  <a:pt x="1578" y="1794"/>
                  <a:pt x="1577" y="1795"/>
                  <a:pt x="1577" y="1795"/>
                </a:cubicBezTo>
                <a:cubicBezTo>
                  <a:pt x="1575" y="1796"/>
                  <a:pt x="1573" y="1797"/>
                  <a:pt x="1571" y="1798"/>
                </a:cubicBezTo>
                <a:cubicBezTo>
                  <a:pt x="1571" y="1798"/>
                  <a:pt x="1571" y="1798"/>
                  <a:pt x="1570" y="1798"/>
                </a:cubicBezTo>
                <a:cubicBezTo>
                  <a:pt x="1569" y="1799"/>
                  <a:pt x="1567" y="1800"/>
                  <a:pt x="1566" y="1800"/>
                </a:cubicBezTo>
                <a:cubicBezTo>
                  <a:pt x="1565" y="1800"/>
                  <a:pt x="1564" y="1801"/>
                  <a:pt x="1563" y="1801"/>
                </a:cubicBezTo>
                <a:cubicBezTo>
                  <a:pt x="1563" y="1801"/>
                  <a:pt x="1563" y="1801"/>
                  <a:pt x="1562" y="1801"/>
                </a:cubicBezTo>
                <a:cubicBezTo>
                  <a:pt x="1562" y="1801"/>
                  <a:pt x="1561" y="1801"/>
                  <a:pt x="1561" y="1802"/>
                </a:cubicBezTo>
                <a:cubicBezTo>
                  <a:pt x="1559" y="1802"/>
                  <a:pt x="1557" y="1802"/>
                  <a:pt x="1555" y="1803"/>
                </a:cubicBezTo>
                <a:cubicBezTo>
                  <a:pt x="1553" y="1803"/>
                  <a:pt x="1551" y="1803"/>
                  <a:pt x="1550" y="1803"/>
                </a:cubicBezTo>
                <a:cubicBezTo>
                  <a:pt x="1548" y="1804"/>
                  <a:pt x="1546" y="1804"/>
                  <a:pt x="1544" y="1804"/>
                </a:cubicBezTo>
                <a:cubicBezTo>
                  <a:pt x="1544" y="1804"/>
                  <a:pt x="1543" y="1804"/>
                  <a:pt x="1542" y="1804"/>
                </a:cubicBezTo>
                <a:cubicBezTo>
                  <a:pt x="1540" y="1804"/>
                  <a:pt x="1540" y="1804"/>
                  <a:pt x="1540" y="1804"/>
                </a:cubicBezTo>
                <a:cubicBezTo>
                  <a:pt x="1540" y="1804"/>
                  <a:pt x="1540" y="1804"/>
                  <a:pt x="1540" y="1804"/>
                </a:cubicBezTo>
                <a:cubicBezTo>
                  <a:pt x="1530" y="1804"/>
                  <a:pt x="1519" y="1804"/>
                  <a:pt x="1509" y="1804"/>
                </a:cubicBezTo>
                <a:cubicBezTo>
                  <a:pt x="1461" y="1804"/>
                  <a:pt x="908" y="1806"/>
                  <a:pt x="869" y="1806"/>
                </a:cubicBezTo>
                <a:cubicBezTo>
                  <a:pt x="866" y="1806"/>
                  <a:pt x="863" y="1806"/>
                  <a:pt x="861" y="1805"/>
                </a:cubicBezTo>
                <a:cubicBezTo>
                  <a:pt x="857" y="1805"/>
                  <a:pt x="853" y="1804"/>
                  <a:pt x="850" y="1803"/>
                </a:cubicBezTo>
                <a:cubicBezTo>
                  <a:pt x="845" y="1802"/>
                  <a:pt x="841" y="1799"/>
                  <a:pt x="838" y="1796"/>
                </a:cubicBezTo>
                <a:cubicBezTo>
                  <a:pt x="835" y="1793"/>
                  <a:pt x="833" y="1790"/>
                  <a:pt x="832" y="1786"/>
                </a:cubicBezTo>
                <a:cubicBezTo>
                  <a:pt x="832" y="1782"/>
                  <a:pt x="832" y="1778"/>
                  <a:pt x="834" y="1773"/>
                </a:cubicBezTo>
                <a:cubicBezTo>
                  <a:pt x="836" y="1771"/>
                  <a:pt x="836" y="1771"/>
                  <a:pt x="836" y="1771"/>
                </a:cubicBezTo>
                <a:cubicBezTo>
                  <a:pt x="836" y="1771"/>
                  <a:pt x="836" y="1771"/>
                  <a:pt x="836" y="1771"/>
                </a:cubicBezTo>
                <a:cubicBezTo>
                  <a:pt x="842" y="1758"/>
                  <a:pt x="848" y="1745"/>
                  <a:pt x="854" y="1732"/>
                </a:cubicBezTo>
                <a:cubicBezTo>
                  <a:pt x="856" y="1730"/>
                  <a:pt x="857" y="1728"/>
                  <a:pt x="858" y="1726"/>
                </a:cubicBezTo>
                <a:cubicBezTo>
                  <a:pt x="862" y="1716"/>
                  <a:pt x="862" y="1716"/>
                  <a:pt x="862" y="1716"/>
                </a:cubicBezTo>
                <a:cubicBezTo>
                  <a:pt x="864" y="1712"/>
                  <a:pt x="868" y="1708"/>
                  <a:pt x="872" y="1704"/>
                </a:cubicBezTo>
                <a:cubicBezTo>
                  <a:pt x="873" y="1704"/>
                  <a:pt x="874" y="1703"/>
                  <a:pt x="875" y="1702"/>
                </a:cubicBezTo>
                <a:cubicBezTo>
                  <a:pt x="875" y="1702"/>
                  <a:pt x="876" y="1701"/>
                  <a:pt x="877" y="1701"/>
                </a:cubicBezTo>
                <a:cubicBezTo>
                  <a:pt x="878" y="1700"/>
                  <a:pt x="878" y="1700"/>
                  <a:pt x="879" y="1699"/>
                </a:cubicBezTo>
                <a:cubicBezTo>
                  <a:pt x="880" y="1699"/>
                  <a:pt x="880" y="1699"/>
                  <a:pt x="880" y="1699"/>
                </a:cubicBezTo>
                <a:cubicBezTo>
                  <a:pt x="881" y="1698"/>
                  <a:pt x="881" y="1698"/>
                  <a:pt x="882" y="1698"/>
                </a:cubicBezTo>
                <a:cubicBezTo>
                  <a:pt x="883" y="1697"/>
                  <a:pt x="885" y="1696"/>
                  <a:pt x="886" y="1695"/>
                </a:cubicBezTo>
                <a:cubicBezTo>
                  <a:pt x="887" y="1695"/>
                  <a:pt x="888" y="1695"/>
                  <a:pt x="889" y="1694"/>
                </a:cubicBezTo>
                <a:cubicBezTo>
                  <a:pt x="890" y="1694"/>
                  <a:pt x="891" y="1693"/>
                  <a:pt x="893" y="1693"/>
                </a:cubicBezTo>
                <a:cubicBezTo>
                  <a:pt x="895" y="1692"/>
                  <a:pt x="897" y="1691"/>
                  <a:pt x="899" y="1690"/>
                </a:cubicBezTo>
                <a:cubicBezTo>
                  <a:pt x="900" y="1690"/>
                  <a:pt x="901" y="1690"/>
                  <a:pt x="903" y="1689"/>
                </a:cubicBezTo>
                <a:cubicBezTo>
                  <a:pt x="903" y="1689"/>
                  <a:pt x="904" y="1689"/>
                  <a:pt x="904" y="1689"/>
                </a:cubicBezTo>
                <a:cubicBezTo>
                  <a:pt x="910" y="1687"/>
                  <a:pt x="917" y="1687"/>
                  <a:pt x="923" y="1687"/>
                </a:cubicBezTo>
                <a:cubicBezTo>
                  <a:pt x="923" y="1687"/>
                  <a:pt x="1503" y="1685"/>
                  <a:pt x="1525" y="1685"/>
                </a:cubicBezTo>
                <a:cubicBezTo>
                  <a:pt x="1531" y="1685"/>
                  <a:pt x="1538" y="1685"/>
                  <a:pt x="1545" y="1685"/>
                </a:cubicBezTo>
                <a:cubicBezTo>
                  <a:pt x="1548" y="1685"/>
                  <a:pt x="1551" y="1685"/>
                  <a:pt x="1554" y="1686"/>
                </a:cubicBezTo>
                <a:cubicBezTo>
                  <a:pt x="1554" y="1686"/>
                  <a:pt x="1555" y="1686"/>
                  <a:pt x="1555" y="1686"/>
                </a:cubicBezTo>
                <a:cubicBezTo>
                  <a:pt x="1557" y="1686"/>
                  <a:pt x="1560" y="1686"/>
                  <a:pt x="1562" y="1687"/>
                </a:cubicBezTo>
                <a:cubicBezTo>
                  <a:pt x="1562" y="1687"/>
                  <a:pt x="1563" y="1687"/>
                  <a:pt x="1563" y="1687"/>
                </a:cubicBezTo>
                <a:cubicBezTo>
                  <a:pt x="1563" y="1687"/>
                  <a:pt x="1563" y="1687"/>
                  <a:pt x="1563" y="1687"/>
                </a:cubicBezTo>
                <a:cubicBezTo>
                  <a:pt x="1566" y="1688"/>
                  <a:pt x="1568" y="1689"/>
                  <a:pt x="1570" y="1690"/>
                </a:cubicBezTo>
                <a:cubicBezTo>
                  <a:pt x="1570" y="1690"/>
                  <a:pt x="1571" y="1690"/>
                  <a:pt x="1571" y="1690"/>
                </a:cubicBezTo>
                <a:cubicBezTo>
                  <a:pt x="1573" y="1691"/>
                  <a:pt x="1575" y="1692"/>
                  <a:pt x="1577" y="1693"/>
                </a:cubicBezTo>
                <a:cubicBezTo>
                  <a:pt x="1577" y="1693"/>
                  <a:pt x="1577" y="1693"/>
                  <a:pt x="1578" y="1693"/>
                </a:cubicBezTo>
                <a:cubicBezTo>
                  <a:pt x="1578" y="1694"/>
                  <a:pt x="1578" y="1694"/>
                  <a:pt x="1578" y="1694"/>
                </a:cubicBezTo>
                <a:cubicBezTo>
                  <a:pt x="1580" y="1695"/>
                  <a:pt x="1581" y="1696"/>
                  <a:pt x="1582" y="1697"/>
                </a:cubicBezTo>
                <a:cubicBezTo>
                  <a:pt x="1584" y="1698"/>
                  <a:pt x="1586" y="1700"/>
                  <a:pt x="1588" y="1703"/>
                </a:cubicBezTo>
                <a:cubicBezTo>
                  <a:pt x="1590" y="1706"/>
                  <a:pt x="1592" y="1710"/>
                  <a:pt x="1592" y="1714"/>
                </a:cubicBezTo>
                <a:cubicBezTo>
                  <a:pt x="1592" y="1717"/>
                  <a:pt x="1592" y="1717"/>
                  <a:pt x="1592" y="1717"/>
                </a:cubicBezTo>
                <a:cubicBezTo>
                  <a:pt x="1592" y="1717"/>
                  <a:pt x="1592" y="1717"/>
                  <a:pt x="1592" y="1717"/>
                </a:cubicBezTo>
                <a:cubicBezTo>
                  <a:pt x="1592" y="1731"/>
                  <a:pt x="1592" y="1746"/>
                  <a:pt x="1592" y="1760"/>
                </a:cubicBezTo>
                <a:cubicBezTo>
                  <a:pt x="1592" y="1764"/>
                  <a:pt x="1593" y="1767"/>
                  <a:pt x="1592" y="1771"/>
                </a:cubicBezTo>
                <a:close/>
                <a:moveTo>
                  <a:pt x="1671" y="1490"/>
                </a:moveTo>
                <a:cubicBezTo>
                  <a:pt x="1671" y="1490"/>
                  <a:pt x="1670" y="1489"/>
                  <a:pt x="1670" y="1489"/>
                </a:cubicBezTo>
                <a:cubicBezTo>
                  <a:pt x="1670" y="1489"/>
                  <a:pt x="1669" y="1489"/>
                  <a:pt x="1669" y="1488"/>
                </a:cubicBezTo>
                <a:cubicBezTo>
                  <a:pt x="1667" y="1486"/>
                  <a:pt x="1666" y="1483"/>
                  <a:pt x="1665" y="1480"/>
                </a:cubicBezTo>
                <a:cubicBezTo>
                  <a:pt x="1665" y="1477"/>
                  <a:pt x="1665" y="1477"/>
                  <a:pt x="1665" y="1477"/>
                </a:cubicBezTo>
                <a:cubicBezTo>
                  <a:pt x="1665" y="1475"/>
                  <a:pt x="1665" y="1473"/>
                  <a:pt x="1665" y="1471"/>
                </a:cubicBezTo>
                <a:cubicBezTo>
                  <a:pt x="1665" y="1471"/>
                  <a:pt x="1665" y="1471"/>
                  <a:pt x="1665" y="1471"/>
                </a:cubicBezTo>
                <a:cubicBezTo>
                  <a:pt x="1664" y="1463"/>
                  <a:pt x="1662" y="1454"/>
                  <a:pt x="1663" y="1445"/>
                </a:cubicBezTo>
                <a:cubicBezTo>
                  <a:pt x="1663" y="1443"/>
                  <a:pt x="1663" y="1443"/>
                  <a:pt x="1663" y="1443"/>
                </a:cubicBezTo>
                <a:cubicBezTo>
                  <a:pt x="1662" y="1440"/>
                  <a:pt x="1663" y="1437"/>
                  <a:pt x="1665" y="1435"/>
                </a:cubicBezTo>
                <a:cubicBezTo>
                  <a:pt x="1667" y="1433"/>
                  <a:pt x="1669" y="1431"/>
                  <a:pt x="1673" y="1429"/>
                </a:cubicBezTo>
                <a:cubicBezTo>
                  <a:pt x="1676" y="1427"/>
                  <a:pt x="1680" y="1426"/>
                  <a:pt x="1684" y="1425"/>
                </a:cubicBezTo>
                <a:cubicBezTo>
                  <a:pt x="1684" y="1425"/>
                  <a:pt x="1684" y="1425"/>
                  <a:pt x="1684" y="1425"/>
                </a:cubicBezTo>
                <a:cubicBezTo>
                  <a:pt x="1685" y="1425"/>
                  <a:pt x="1685" y="1425"/>
                  <a:pt x="1685" y="1425"/>
                </a:cubicBezTo>
                <a:cubicBezTo>
                  <a:pt x="1687" y="1424"/>
                  <a:pt x="1689" y="1424"/>
                  <a:pt x="1690" y="1424"/>
                </a:cubicBezTo>
                <a:cubicBezTo>
                  <a:pt x="1691" y="1424"/>
                  <a:pt x="1692" y="1424"/>
                  <a:pt x="1693" y="1424"/>
                </a:cubicBezTo>
                <a:cubicBezTo>
                  <a:pt x="1700" y="1423"/>
                  <a:pt x="1708" y="1423"/>
                  <a:pt x="1716" y="1423"/>
                </a:cubicBezTo>
                <a:cubicBezTo>
                  <a:pt x="1769" y="1423"/>
                  <a:pt x="1769" y="1423"/>
                  <a:pt x="1769" y="1423"/>
                </a:cubicBezTo>
                <a:cubicBezTo>
                  <a:pt x="1772" y="1423"/>
                  <a:pt x="1775" y="1423"/>
                  <a:pt x="1778" y="1424"/>
                </a:cubicBezTo>
                <a:cubicBezTo>
                  <a:pt x="1792" y="1425"/>
                  <a:pt x="1808" y="1429"/>
                  <a:pt x="1810" y="1442"/>
                </a:cubicBezTo>
                <a:cubicBezTo>
                  <a:pt x="1814" y="1454"/>
                  <a:pt x="1815" y="1466"/>
                  <a:pt x="1817" y="1478"/>
                </a:cubicBezTo>
                <a:cubicBezTo>
                  <a:pt x="1818" y="1480"/>
                  <a:pt x="1818" y="1480"/>
                  <a:pt x="1818" y="1480"/>
                </a:cubicBezTo>
                <a:cubicBezTo>
                  <a:pt x="1818" y="1482"/>
                  <a:pt x="1818" y="1485"/>
                  <a:pt x="1817" y="1487"/>
                </a:cubicBezTo>
                <a:cubicBezTo>
                  <a:pt x="1817" y="1487"/>
                  <a:pt x="1817" y="1488"/>
                  <a:pt x="1816" y="1488"/>
                </a:cubicBezTo>
                <a:cubicBezTo>
                  <a:pt x="1816" y="1488"/>
                  <a:pt x="1816" y="1488"/>
                  <a:pt x="1816" y="1488"/>
                </a:cubicBezTo>
                <a:cubicBezTo>
                  <a:pt x="1816" y="1488"/>
                  <a:pt x="1816" y="1488"/>
                  <a:pt x="1816" y="1488"/>
                </a:cubicBezTo>
                <a:cubicBezTo>
                  <a:pt x="1813" y="1494"/>
                  <a:pt x="1807" y="1497"/>
                  <a:pt x="1799" y="1499"/>
                </a:cubicBezTo>
                <a:cubicBezTo>
                  <a:pt x="1798" y="1499"/>
                  <a:pt x="1798" y="1499"/>
                  <a:pt x="1797" y="1499"/>
                </a:cubicBezTo>
                <a:cubicBezTo>
                  <a:pt x="1796" y="1500"/>
                  <a:pt x="1796" y="1500"/>
                  <a:pt x="1795" y="1500"/>
                </a:cubicBezTo>
                <a:cubicBezTo>
                  <a:pt x="1794" y="1500"/>
                  <a:pt x="1794" y="1500"/>
                  <a:pt x="1793" y="1500"/>
                </a:cubicBezTo>
                <a:cubicBezTo>
                  <a:pt x="1792" y="1500"/>
                  <a:pt x="1790" y="1501"/>
                  <a:pt x="1789" y="1501"/>
                </a:cubicBezTo>
                <a:cubicBezTo>
                  <a:pt x="1771" y="1503"/>
                  <a:pt x="1750" y="1501"/>
                  <a:pt x="1741" y="1501"/>
                </a:cubicBezTo>
                <a:cubicBezTo>
                  <a:pt x="1707" y="1501"/>
                  <a:pt x="1707" y="1501"/>
                  <a:pt x="1707" y="1501"/>
                </a:cubicBezTo>
                <a:cubicBezTo>
                  <a:pt x="1704" y="1501"/>
                  <a:pt x="1702" y="1501"/>
                  <a:pt x="1699" y="1501"/>
                </a:cubicBezTo>
                <a:cubicBezTo>
                  <a:pt x="1697" y="1501"/>
                  <a:pt x="1695" y="1500"/>
                  <a:pt x="1693" y="1500"/>
                </a:cubicBezTo>
                <a:cubicBezTo>
                  <a:pt x="1693" y="1500"/>
                  <a:pt x="1692" y="1500"/>
                  <a:pt x="1692" y="1500"/>
                </a:cubicBezTo>
                <a:cubicBezTo>
                  <a:pt x="1691" y="1500"/>
                  <a:pt x="1691" y="1500"/>
                  <a:pt x="1691" y="1500"/>
                </a:cubicBezTo>
                <a:cubicBezTo>
                  <a:pt x="1689" y="1499"/>
                  <a:pt x="1687" y="1499"/>
                  <a:pt x="1685" y="1498"/>
                </a:cubicBezTo>
                <a:cubicBezTo>
                  <a:pt x="1684" y="1498"/>
                  <a:pt x="1684" y="1497"/>
                  <a:pt x="1683" y="1497"/>
                </a:cubicBezTo>
                <a:cubicBezTo>
                  <a:pt x="1681" y="1496"/>
                  <a:pt x="1680" y="1496"/>
                  <a:pt x="1678" y="1495"/>
                </a:cubicBezTo>
                <a:cubicBezTo>
                  <a:pt x="1676" y="1494"/>
                  <a:pt x="1674" y="1492"/>
                  <a:pt x="1672" y="1491"/>
                </a:cubicBezTo>
                <a:cubicBezTo>
                  <a:pt x="1672" y="1491"/>
                  <a:pt x="1671" y="1490"/>
                  <a:pt x="1671" y="1490"/>
                </a:cubicBezTo>
                <a:close/>
                <a:moveTo>
                  <a:pt x="1680" y="1622"/>
                </a:moveTo>
                <a:cubicBezTo>
                  <a:pt x="1677" y="1618"/>
                  <a:pt x="1676" y="1615"/>
                  <a:pt x="1675" y="1612"/>
                </a:cubicBezTo>
                <a:cubicBezTo>
                  <a:pt x="1675" y="1607"/>
                  <a:pt x="1675" y="1607"/>
                  <a:pt x="1675" y="1607"/>
                </a:cubicBezTo>
                <a:cubicBezTo>
                  <a:pt x="1675" y="1607"/>
                  <a:pt x="1675" y="1607"/>
                  <a:pt x="1675" y="1607"/>
                </a:cubicBezTo>
                <a:cubicBezTo>
                  <a:pt x="1674" y="1593"/>
                  <a:pt x="1673" y="1580"/>
                  <a:pt x="1672" y="1567"/>
                </a:cubicBezTo>
                <a:cubicBezTo>
                  <a:pt x="1672" y="1567"/>
                  <a:pt x="1672" y="1567"/>
                  <a:pt x="1672" y="1567"/>
                </a:cubicBezTo>
                <a:cubicBezTo>
                  <a:pt x="1672" y="1566"/>
                  <a:pt x="1672" y="1566"/>
                  <a:pt x="1672" y="1566"/>
                </a:cubicBezTo>
                <a:cubicBezTo>
                  <a:pt x="1672" y="1565"/>
                  <a:pt x="1672" y="1564"/>
                  <a:pt x="1672" y="1563"/>
                </a:cubicBezTo>
                <a:cubicBezTo>
                  <a:pt x="1675" y="1535"/>
                  <a:pt x="1735" y="1542"/>
                  <a:pt x="1754" y="1542"/>
                </a:cubicBezTo>
                <a:cubicBezTo>
                  <a:pt x="1776" y="1542"/>
                  <a:pt x="1819" y="1537"/>
                  <a:pt x="1832" y="1559"/>
                </a:cubicBezTo>
                <a:cubicBezTo>
                  <a:pt x="1833" y="1561"/>
                  <a:pt x="1835" y="1563"/>
                  <a:pt x="1835" y="1565"/>
                </a:cubicBezTo>
                <a:cubicBezTo>
                  <a:pt x="1836" y="1568"/>
                  <a:pt x="1836" y="1568"/>
                  <a:pt x="1836" y="1568"/>
                </a:cubicBezTo>
                <a:cubicBezTo>
                  <a:pt x="1836" y="1568"/>
                  <a:pt x="1836" y="1568"/>
                  <a:pt x="1836" y="1568"/>
                </a:cubicBezTo>
                <a:cubicBezTo>
                  <a:pt x="1837" y="1575"/>
                  <a:pt x="1838" y="1581"/>
                  <a:pt x="1840" y="1588"/>
                </a:cubicBezTo>
                <a:cubicBezTo>
                  <a:pt x="1844" y="1611"/>
                  <a:pt x="1844" y="1611"/>
                  <a:pt x="1844" y="1611"/>
                </a:cubicBezTo>
                <a:cubicBezTo>
                  <a:pt x="1845" y="1615"/>
                  <a:pt x="1844" y="1618"/>
                  <a:pt x="1843" y="1621"/>
                </a:cubicBezTo>
                <a:cubicBezTo>
                  <a:pt x="1842" y="1623"/>
                  <a:pt x="1840" y="1625"/>
                  <a:pt x="1838" y="1627"/>
                </a:cubicBezTo>
                <a:cubicBezTo>
                  <a:pt x="1838" y="1627"/>
                  <a:pt x="1837" y="1628"/>
                  <a:pt x="1836" y="1629"/>
                </a:cubicBezTo>
                <a:cubicBezTo>
                  <a:pt x="1836" y="1629"/>
                  <a:pt x="1835" y="1629"/>
                  <a:pt x="1835" y="1630"/>
                </a:cubicBezTo>
                <a:cubicBezTo>
                  <a:pt x="1835" y="1630"/>
                  <a:pt x="1834" y="1630"/>
                  <a:pt x="1834" y="1630"/>
                </a:cubicBezTo>
                <a:cubicBezTo>
                  <a:pt x="1833" y="1631"/>
                  <a:pt x="1832" y="1631"/>
                  <a:pt x="1830" y="1632"/>
                </a:cubicBezTo>
                <a:cubicBezTo>
                  <a:pt x="1829" y="1633"/>
                  <a:pt x="1828" y="1633"/>
                  <a:pt x="1827" y="1634"/>
                </a:cubicBezTo>
                <a:cubicBezTo>
                  <a:pt x="1826" y="1634"/>
                  <a:pt x="1825" y="1634"/>
                  <a:pt x="1825" y="1634"/>
                </a:cubicBezTo>
                <a:cubicBezTo>
                  <a:pt x="1824" y="1635"/>
                  <a:pt x="1823" y="1635"/>
                  <a:pt x="1822" y="1635"/>
                </a:cubicBezTo>
                <a:cubicBezTo>
                  <a:pt x="1821" y="1635"/>
                  <a:pt x="1820" y="1636"/>
                  <a:pt x="1819" y="1636"/>
                </a:cubicBezTo>
                <a:cubicBezTo>
                  <a:pt x="1818" y="1636"/>
                  <a:pt x="1818" y="1636"/>
                  <a:pt x="1818" y="1636"/>
                </a:cubicBezTo>
                <a:cubicBezTo>
                  <a:pt x="1816" y="1636"/>
                  <a:pt x="1814" y="1637"/>
                  <a:pt x="1812" y="1637"/>
                </a:cubicBezTo>
                <a:cubicBezTo>
                  <a:pt x="1809" y="1637"/>
                  <a:pt x="1807" y="1637"/>
                  <a:pt x="1805" y="1637"/>
                </a:cubicBezTo>
                <a:cubicBezTo>
                  <a:pt x="1805" y="1637"/>
                  <a:pt x="1805" y="1637"/>
                  <a:pt x="1805" y="1637"/>
                </a:cubicBezTo>
                <a:cubicBezTo>
                  <a:pt x="1804" y="1637"/>
                  <a:pt x="1804" y="1637"/>
                  <a:pt x="1804" y="1637"/>
                </a:cubicBezTo>
                <a:cubicBezTo>
                  <a:pt x="1804" y="1637"/>
                  <a:pt x="1804" y="1637"/>
                  <a:pt x="1804" y="1637"/>
                </a:cubicBezTo>
                <a:cubicBezTo>
                  <a:pt x="1777" y="1637"/>
                  <a:pt x="1750" y="1637"/>
                  <a:pt x="1722" y="1638"/>
                </a:cubicBezTo>
                <a:cubicBezTo>
                  <a:pt x="1719" y="1638"/>
                  <a:pt x="1716" y="1637"/>
                  <a:pt x="1714" y="1637"/>
                </a:cubicBezTo>
                <a:cubicBezTo>
                  <a:pt x="1713" y="1637"/>
                  <a:pt x="1712" y="1637"/>
                  <a:pt x="1712" y="1637"/>
                </a:cubicBezTo>
                <a:cubicBezTo>
                  <a:pt x="1709" y="1636"/>
                  <a:pt x="1707" y="1636"/>
                  <a:pt x="1705" y="1636"/>
                </a:cubicBezTo>
                <a:cubicBezTo>
                  <a:pt x="1705" y="1636"/>
                  <a:pt x="1705" y="1636"/>
                  <a:pt x="1705" y="1636"/>
                </a:cubicBezTo>
                <a:cubicBezTo>
                  <a:pt x="1704" y="1635"/>
                  <a:pt x="1704" y="1635"/>
                  <a:pt x="1704" y="1635"/>
                </a:cubicBezTo>
                <a:cubicBezTo>
                  <a:pt x="1701" y="1635"/>
                  <a:pt x="1699" y="1634"/>
                  <a:pt x="1697" y="1633"/>
                </a:cubicBezTo>
                <a:cubicBezTo>
                  <a:pt x="1696" y="1633"/>
                  <a:pt x="1695" y="1632"/>
                  <a:pt x="1695" y="1632"/>
                </a:cubicBezTo>
                <a:cubicBezTo>
                  <a:pt x="1693" y="1632"/>
                  <a:pt x="1692" y="1631"/>
                  <a:pt x="1691" y="1630"/>
                </a:cubicBezTo>
                <a:cubicBezTo>
                  <a:pt x="1691" y="1630"/>
                  <a:pt x="1690" y="1630"/>
                  <a:pt x="1690" y="1630"/>
                </a:cubicBezTo>
                <a:cubicBezTo>
                  <a:pt x="1686" y="1628"/>
                  <a:pt x="1682" y="1625"/>
                  <a:pt x="1680" y="1622"/>
                </a:cubicBezTo>
                <a:close/>
                <a:moveTo>
                  <a:pt x="1875" y="1783"/>
                </a:moveTo>
                <a:cubicBezTo>
                  <a:pt x="1873" y="1787"/>
                  <a:pt x="1870" y="1790"/>
                  <a:pt x="1866" y="1793"/>
                </a:cubicBezTo>
                <a:cubicBezTo>
                  <a:pt x="1862" y="1796"/>
                  <a:pt x="1858" y="1799"/>
                  <a:pt x="1852" y="1800"/>
                </a:cubicBezTo>
                <a:cubicBezTo>
                  <a:pt x="1846" y="1802"/>
                  <a:pt x="1840" y="1803"/>
                  <a:pt x="1833" y="1803"/>
                </a:cubicBezTo>
                <a:cubicBezTo>
                  <a:pt x="1815" y="1803"/>
                  <a:pt x="1815" y="1803"/>
                  <a:pt x="1815" y="1803"/>
                </a:cubicBezTo>
                <a:cubicBezTo>
                  <a:pt x="1814" y="1803"/>
                  <a:pt x="1814" y="1803"/>
                  <a:pt x="1814" y="1803"/>
                </a:cubicBezTo>
                <a:cubicBezTo>
                  <a:pt x="1789" y="1803"/>
                  <a:pt x="1765" y="1803"/>
                  <a:pt x="1740" y="1803"/>
                </a:cubicBezTo>
                <a:cubicBezTo>
                  <a:pt x="1737" y="1803"/>
                  <a:pt x="1734" y="1803"/>
                  <a:pt x="1731" y="1803"/>
                </a:cubicBezTo>
                <a:cubicBezTo>
                  <a:pt x="1730" y="1803"/>
                  <a:pt x="1730" y="1803"/>
                  <a:pt x="1729" y="1803"/>
                </a:cubicBezTo>
                <a:cubicBezTo>
                  <a:pt x="1726" y="1802"/>
                  <a:pt x="1724" y="1802"/>
                  <a:pt x="1721" y="1801"/>
                </a:cubicBezTo>
                <a:cubicBezTo>
                  <a:pt x="1721" y="1801"/>
                  <a:pt x="1721" y="1801"/>
                  <a:pt x="1720" y="1801"/>
                </a:cubicBezTo>
                <a:cubicBezTo>
                  <a:pt x="1720" y="1801"/>
                  <a:pt x="1720" y="1801"/>
                  <a:pt x="1720" y="1801"/>
                </a:cubicBezTo>
                <a:cubicBezTo>
                  <a:pt x="1709" y="1798"/>
                  <a:pt x="1698" y="1792"/>
                  <a:pt x="1692" y="1783"/>
                </a:cubicBezTo>
                <a:cubicBezTo>
                  <a:pt x="1692" y="1783"/>
                  <a:pt x="1692" y="1783"/>
                  <a:pt x="1692" y="1783"/>
                </a:cubicBezTo>
                <a:cubicBezTo>
                  <a:pt x="1692" y="1783"/>
                  <a:pt x="1692" y="1783"/>
                  <a:pt x="1692" y="1783"/>
                </a:cubicBezTo>
                <a:cubicBezTo>
                  <a:pt x="1691" y="1782"/>
                  <a:pt x="1690" y="1780"/>
                  <a:pt x="1690" y="1778"/>
                </a:cubicBezTo>
                <a:cubicBezTo>
                  <a:pt x="1689" y="1777"/>
                  <a:pt x="1689" y="1776"/>
                  <a:pt x="1689" y="1775"/>
                </a:cubicBezTo>
                <a:cubicBezTo>
                  <a:pt x="1688" y="1774"/>
                  <a:pt x="1688" y="1773"/>
                  <a:pt x="1688" y="1772"/>
                </a:cubicBezTo>
                <a:cubicBezTo>
                  <a:pt x="1688" y="1772"/>
                  <a:pt x="1688" y="1771"/>
                  <a:pt x="1688" y="1771"/>
                </a:cubicBezTo>
                <a:cubicBezTo>
                  <a:pt x="1687" y="1769"/>
                  <a:pt x="1687" y="1769"/>
                  <a:pt x="1687" y="1769"/>
                </a:cubicBezTo>
                <a:cubicBezTo>
                  <a:pt x="1687" y="1769"/>
                  <a:pt x="1687" y="1769"/>
                  <a:pt x="1687" y="1769"/>
                </a:cubicBezTo>
                <a:cubicBezTo>
                  <a:pt x="1686" y="1756"/>
                  <a:pt x="1685" y="1742"/>
                  <a:pt x="1684" y="1728"/>
                </a:cubicBezTo>
                <a:cubicBezTo>
                  <a:pt x="1684" y="1725"/>
                  <a:pt x="1684" y="1723"/>
                  <a:pt x="1684" y="1721"/>
                </a:cubicBezTo>
                <a:cubicBezTo>
                  <a:pt x="1683" y="1714"/>
                  <a:pt x="1683" y="1714"/>
                  <a:pt x="1683" y="1714"/>
                </a:cubicBezTo>
                <a:cubicBezTo>
                  <a:pt x="1683" y="1713"/>
                  <a:pt x="1683" y="1713"/>
                  <a:pt x="1683" y="1713"/>
                </a:cubicBezTo>
                <a:cubicBezTo>
                  <a:pt x="1683" y="1711"/>
                  <a:pt x="1683" y="1710"/>
                  <a:pt x="1684" y="1709"/>
                </a:cubicBezTo>
                <a:cubicBezTo>
                  <a:pt x="1684" y="1708"/>
                  <a:pt x="1684" y="1707"/>
                  <a:pt x="1684" y="1707"/>
                </a:cubicBezTo>
                <a:cubicBezTo>
                  <a:pt x="1685" y="1706"/>
                  <a:pt x="1685" y="1705"/>
                  <a:pt x="1685" y="1704"/>
                </a:cubicBezTo>
                <a:cubicBezTo>
                  <a:pt x="1686" y="1703"/>
                  <a:pt x="1686" y="1703"/>
                  <a:pt x="1686" y="1702"/>
                </a:cubicBezTo>
                <a:cubicBezTo>
                  <a:pt x="1686" y="1702"/>
                  <a:pt x="1686" y="1702"/>
                  <a:pt x="1686" y="1702"/>
                </a:cubicBezTo>
                <a:cubicBezTo>
                  <a:pt x="1687" y="1700"/>
                  <a:pt x="1688" y="1699"/>
                  <a:pt x="1689" y="1698"/>
                </a:cubicBezTo>
                <a:cubicBezTo>
                  <a:pt x="1690" y="1697"/>
                  <a:pt x="1691" y="1697"/>
                  <a:pt x="1691" y="1696"/>
                </a:cubicBezTo>
                <a:cubicBezTo>
                  <a:pt x="1692" y="1695"/>
                  <a:pt x="1693" y="1695"/>
                  <a:pt x="1694" y="1694"/>
                </a:cubicBezTo>
                <a:cubicBezTo>
                  <a:pt x="1695" y="1694"/>
                  <a:pt x="1695" y="1693"/>
                  <a:pt x="1695" y="1693"/>
                </a:cubicBezTo>
                <a:cubicBezTo>
                  <a:pt x="1695" y="1693"/>
                  <a:pt x="1696" y="1693"/>
                  <a:pt x="1696" y="1693"/>
                </a:cubicBezTo>
                <a:cubicBezTo>
                  <a:pt x="1698" y="1692"/>
                  <a:pt x="1699" y="1691"/>
                  <a:pt x="1701" y="1690"/>
                </a:cubicBezTo>
                <a:cubicBezTo>
                  <a:pt x="1702" y="1690"/>
                  <a:pt x="1702" y="1689"/>
                  <a:pt x="1702" y="1689"/>
                </a:cubicBezTo>
                <a:cubicBezTo>
                  <a:pt x="1703" y="1689"/>
                  <a:pt x="1703" y="1689"/>
                  <a:pt x="1703" y="1689"/>
                </a:cubicBezTo>
                <a:cubicBezTo>
                  <a:pt x="1704" y="1689"/>
                  <a:pt x="1704" y="1689"/>
                  <a:pt x="1705" y="1688"/>
                </a:cubicBezTo>
                <a:cubicBezTo>
                  <a:pt x="1706" y="1688"/>
                  <a:pt x="1708" y="1687"/>
                  <a:pt x="1709" y="1687"/>
                </a:cubicBezTo>
                <a:cubicBezTo>
                  <a:pt x="1710" y="1687"/>
                  <a:pt x="1711" y="1686"/>
                  <a:pt x="1712" y="1686"/>
                </a:cubicBezTo>
                <a:cubicBezTo>
                  <a:pt x="1713" y="1686"/>
                  <a:pt x="1714" y="1686"/>
                  <a:pt x="1714" y="1686"/>
                </a:cubicBezTo>
                <a:cubicBezTo>
                  <a:pt x="1717" y="1685"/>
                  <a:pt x="1720" y="1685"/>
                  <a:pt x="1723" y="1685"/>
                </a:cubicBezTo>
                <a:cubicBezTo>
                  <a:pt x="1723" y="1685"/>
                  <a:pt x="1724" y="1685"/>
                  <a:pt x="1724" y="1685"/>
                </a:cubicBezTo>
                <a:cubicBezTo>
                  <a:pt x="1725" y="1685"/>
                  <a:pt x="1726" y="1685"/>
                  <a:pt x="1727" y="1685"/>
                </a:cubicBezTo>
                <a:cubicBezTo>
                  <a:pt x="1731" y="1685"/>
                  <a:pt x="1731" y="1685"/>
                  <a:pt x="1731" y="1685"/>
                </a:cubicBezTo>
                <a:cubicBezTo>
                  <a:pt x="1736" y="1684"/>
                  <a:pt x="1740" y="1684"/>
                  <a:pt x="1744" y="1684"/>
                </a:cubicBezTo>
                <a:cubicBezTo>
                  <a:pt x="1748" y="1684"/>
                  <a:pt x="1752" y="1684"/>
                  <a:pt x="1755" y="1684"/>
                </a:cubicBezTo>
                <a:cubicBezTo>
                  <a:pt x="1791" y="1684"/>
                  <a:pt x="1791" y="1684"/>
                  <a:pt x="1791" y="1684"/>
                </a:cubicBezTo>
                <a:cubicBezTo>
                  <a:pt x="1801" y="1684"/>
                  <a:pt x="1811" y="1684"/>
                  <a:pt x="1820" y="1685"/>
                </a:cubicBezTo>
                <a:cubicBezTo>
                  <a:pt x="1822" y="1685"/>
                  <a:pt x="1823" y="1685"/>
                  <a:pt x="1825" y="1685"/>
                </a:cubicBezTo>
                <a:cubicBezTo>
                  <a:pt x="1826" y="1686"/>
                  <a:pt x="1827" y="1686"/>
                  <a:pt x="1828" y="1686"/>
                </a:cubicBezTo>
                <a:cubicBezTo>
                  <a:pt x="1828" y="1686"/>
                  <a:pt x="1829" y="1686"/>
                  <a:pt x="1830" y="1686"/>
                </a:cubicBezTo>
                <a:cubicBezTo>
                  <a:pt x="1830" y="1686"/>
                  <a:pt x="1831" y="1686"/>
                  <a:pt x="1831" y="1687"/>
                </a:cubicBezTo>
                <a:cubicBezTo>
                  <a:pt x="1832" y="1687"/>
                  <a:pt x="1832" y="1687"/>
                  <a:pt x="1833" y="1687"/>
                </a:cubicBezTo>
                <a:cubicBezTo>
                  <a:pt x="1834" y="1687"/>
                  <a:pt x="1836" y="1688"/>
                  <a:pt x="1838" y="1689"/>
                </a:cubicBezTo>
                <a:cubicBezTo>
                  <a:pt x="1839" y="1689"/>
                  <a:pt x="1840" y="1689"/>
                  <a:pt x="1841" y="1690"/>
                </a:cubicBezTo>
                <a:cubicBezTo>
                  <a:pt x="1842" y="1690"/>
                  <a:pt x="1842" y="1690"/>
                  <a:pt x="1843" y="1691"/>
                </a:cubicBezTo>
                <a:cubicBezTo>
                  <a:pt x="1845" y="1691"/>
                  <a:pt x="1846" y="1692"/>
                  <a:pt x="1847" y="1693"/>
                </a:cubicBezTo>
                <a:cubicBezTo>
                  <a:pt x="1852" y="1695"/>
                  <a:pt x="1856" y="1698"/>
                  <a:pt x="1859" y="1702"/>
                </a:cubicBezTo>
                <a:cubicBezTo>
                  <a:pt x="1862" y="1705"/>
                  <a:pt x="1864" y="1709"/>
                  <a:pt x="1865" y="1713"/>
                </a:cubicBezTo>
                <a:cubicBezTo>
                  <a:pt x="1870" y="1736"/>
                  <a:pt x="1870" y="1736"/>
                  <a:pt x="1870" y="1736"/>
                </a:cubicBezTo>
                <a:cubicBezTo>
                  <a:pt x="1871" y="1746"/>
                  <a:pt x="1873" y="1755"/>
                  <a:pt x="1875" y="1764"/>
                </a:cubicBezTo>
                <a:cubicBezTo>
                  <a:pt x="1875" y="1764"/>
                  <a:pt x="1875" y="1764"/>
                  <a:pt x="1875" y="1764"/>
                </a:cubicBezTo>
                <a:cubicBezTo>
                  <a:pt x="1876" y="1770"/>
                  <a:pt x="1876" y="1770"/>
                  <a:pt x="1876" y="1770"/>
                </a:cubicBezTo>
                <a:cubicBezTo>
                  <a:pt x="1877" y="1775"/>
                  <a:pt x="1877" y="1779"/>
                  <a:pt x="1875" y="1783"/>
                </a:cubicBezTo>
                <a:close/>
                <a:moveTo>
                  <a:pt x="2041" y="1494"/>
                </a:moveTo>
                <a:cubicBezTo>
                  <a:pt x="2036" y="1492"/>
                  <a:pt x="2032" y="1490"/>
                  <a:pt x="2030" y="1487"/>
                </a:cubicBezTo>
                <a:cubicBezTo>
                  <a:pt x="2027" y="1485"/>
                  <a:pt x="2024" y="1482"/>
                  <a:pt x="2023" y="1479"/>
                </a:cubicBezTo>
                <a:cubicBezTo>
                  <a:pt x="2021" y="1474"/>
                  <a:pt x="2021" y="1474"/>
                  <a:pt x="2021" y="1474"/>
                </a:cubicBezTo>
                <a:cubicBezTo>
                  <a:pt x="2019" y="1467"/>
                  <a:pt x="2016" y="1460"/>
                  <a:pt x="2014" y="1453"/>
                </a:cubicBezTo>
                <a:cubicBezTo>
                  <a:pt x="2012" y="1449"/>
                  <a:pt x="2009" y="1444"/>
                  <a:pt x="2009" y="1439"/>
                </a:cubicBezTo>
                <a:cubicBezTo>
                  <a:pt x="2009" y="1439"/>
                  <a:pt x="2009" y="1438"/>
                  <a:pt x="2009" y="1437"/>
                </a:cubicBezTo>
                <a:cubicBezTo>
                  <a:pt x="2009" y="1437"/>
                  <a:pt x="2009" y="1437"/>
                  <a:pt x="2009" y="1437"/>
                </a:cubicBezTo>
                <a:cubicBezTo>
                  <a:pt x="2009" y="1436"/>
                  <a:pt x="2009" y="1436"/>
                  <a:pt x="2009" y="1436"/>
                </a:cubicBezTo>
                <a:cubicBezTo>
                  <a:pt x="2010" y="1435"/>
                  <a:pt x="2009" y="1435"/>
                  <a:pt x="2010" y="1434"/>
                </a:cubicBezTo>
                <a:cubicBezTo>
                  <a:pt x="2010" y="1434"/>
                  <a:pt x="2010" y="1434"/>
                  <a:pt x="2010" y="1434"/>
                </a:cubicBezTo>
                <a:cubicBezTo>
                  <a:pt x="2016" y="1421"/>
                  <a:pt x="2039" y="1423"/>
                  <a:pt x="2051" y="1423"/>
                </a:cubicBezTo>
                <a:cubicBezTo>
                  <a:pt x="2110" y="1422"/>
                  <a:pt x="2110" y="1422"/>
                  <a:pt x="2110" y="1422"/>
                </a:cubicBezTo>
                <a:cubicBezTo>
                  <a:pt x="2115" y="1422"/>
                  <a:pt x="2120" y="1423"/>
                  <a:pt x="2125" y="1424"/>
                </a:cubicBezTo>
                <a:cubicBezTo>
                  <a:pt x="2126" y="1424"/>
                  <a:pt x="2128" y="1424"/>
                  <a:pt x="2129" y="1425"/>
                </a:cubicBezTo>
                <a:cubicBezTo>
                  <a:pt x="2129" y="1425"/>
                  <a:pt x="2130" y="1425"/>
                  <a:pt x="2131" y="1425"/>
                </a:cubicBezTo>
                <a:cubicBezTo>
                  <a:pt x="2132" y="1425"/>
                  <a:pt x="2133" y="1426"/>
                  <a:pt x="2133" y="1426"/>
                </a:cubicBezTo>
                <a:cubicBezTo>
                  <a:pt x="2135" y="1426"/>
                  <a:pt x="2137" y="1427"/>
                  <a:pt x="2138" y="1428"/>
                </a:cubicBezTo>
                <a:cubicBezTo>
                  <a:pt x="2139" y="1428"/>
                  <a:pt x="2139" y="1428"/>
                  <a:pt x="2139" y="1428"/>
                </a:cubicBezTo>
                <a:cubicBezTo>
                  <a:pt x="2139" y="1428"/>
                  <a:pt x="2139" y="1428"/>
                  <a:pt x="2140" y="1428"/>
                </a:cubicBezTo>
                <a:cubicBezTo>
                  <a:pt x="2141" y="1429"/>
                  <a:pt x="2142" y="1429"/>
                  <a:pt x="2144" y="1430"/>
                </a:cubicBezTo>
                <a:cubicBezTo>
                  <a:pt x="2145" y="1431"/>
                  <a:pt x="2146" y="1431"/>
                  <a:pt x="2146" y="1431"/>
                </a:cubicBezTo>
                <a:cubicBezTo>
                  <a:pt x="2147" y="1432"/>
                  <a:pt x="2147" y="1432"/>
                  <a:pt x="2148" y="1432"/>
                </a:cubicBezTo>
                <a:cubicBezTo>
                  <a:pt x="2148" y="1433"/>
                  <a:pt x="2148" y="1433"/>
                  <a:pt x="2149" y="1433"/>
                </a:cubicBezTo>
                <a:cubicBezTo>
                  <a:pt x="2149" y="1433"/>
                  <a:pt x="2150" y="1434"/>
                  <a:pt x="2150" y="1434"/>
                </a:cubicBezTo>
                <a:cubicBezTo>
                  <a:pt x="2153" y="1436"/>
                  <a:pt x="2156" y="1439"/>
                  <a:pt x="2157" y="1442"/>
                </a:cubicBezTo>
                <a:cubicBezTo>
                  <a:pt x="2157" y="1442"/>
                  <a:pt x="2157" y="1442"/>
                  <a:pt x="2157" y="1442"/>
                </a:cubicBezTo>
                <a:cubicBezTo>
                  <a:pt x="2163" y="1450"/>
                  <a:pt x="2166" y="1460"/>
                  <a:pt x="2170" y="1468"/>
                </a:cubicBezTo>
                <a:cubicBezTo>
                  <a:pt x="2170" y="1468"/>
                  <a:pt x="2170" y="1468"/>
                  <a:pt x="2170" y="1468"/>
                </a:cubicBezTo>
                <a:cubicBezTo>
                  <a:pt x="2172" y="1473"/>
                  <a:pt x="2176" y="1477"/>
                  <a:pt x="2177" y="1482"/>
                </a:cubicBezTo>
                <a:cubicBezTo>
                  <a:pt x="2177" y="1482"/>
                  <a:pt x="2177" y="1483"/>
                  <a:pt x="2177" y="1483"/>
                </a:cubicBezTo>
                <a:cubicBezTo>
                  <a:pt x="2177" y="1483"/>
                  <a:pt x="2177" y="1483"/>
                  <a:pt x="2177" y="1483"/>
                </a:cubicBezTo>
                <a:cubicBezTo>
                  <a:pt x="2178" y="1492"/>
                  <a:pt x="2170" y="1496"/>
                  <a:pt x="2162" y="1498"/>
                </a:cubicBezTo>
                <a:cubicBezTo>
                  <a:pt x="2161" y="1498"/>
                  <a:pt x="2161" y="1498"/>
                  <a:pt x="2161" y="1499"/>
                </a:cubicBezTo>
                <a:cubicBezTo>
                  <a:pt x="2160" y="1499"/>
                  <a:pt x="2160" y="1499"/>
                  <a:pt x="2159" y="1499"/>
                </a:cubicBezTo>
                <a:cubicBezTo>
                  <a:pt x="2158" y="1499"/>
                  <a:pt x="2156" y="1499"/>
                  <a:pt x="2155" y="1500"/>
                </a:cubicBezTo>
                <a:cubicBezTo>
                  <a:pt x="2154" y="1500"/>
                  <a:pt x="2154" y="1500"/>
                  <a:pt x="2153" y="1500"/>
                </a:cubicBezTo>
                <a:cubicBezTo>
                  <a:pt x="2152" y="1500"/>
                  <a:pt x="2150" y="1500"/>
                  <a:pt x="2149" y="1500"/>
                </a:cubicBezTo>
                <a:cubicBezTo>
                  <a:pt x="2148" y="1500"/>
                  <a:pt x="2147" y="1500"/>
                  <a:pt x="2146" y="1500"/>
                </a:cubicBezTo>
                <a:cubicBezTo>
                  <a:pt x="2146" y="1500"/>
                  <a:pt x="2146" y="1500"/>
                  <a:pt x="2146" y="1500"/>
                </a:cubicBezTo>
                <a:cubicBezTo>
                  <a:pt x="2144" y="1500"/>
                  <a:pt x="2144" y="1500"/>
                  <a:pt x="2144" y="1500"/>
                </a:cubicBezTo>
                <a:cubicBezTo>
                  <a:pt x="2135" y="1500"/>
                  <a:pt x="2126" y="1500"/>
                  <a:pt x="2117" y="1500"/>
                </a:cubicBezTo>
                <a:cubicBezTo>
                  <a:pt x="2102" y="1500"/>
                  <a:pt x="2087" y="1500"/>
                  <a:pt x="2072" y="1500"/>
                </a:cubicBezTo>
                <a:cubicBezTo>
                  <a:pt x="2061" y="1500"/>
                  <a:pt x="2050" y="1499"/>
                  <a:pt x="2041" y="1494"/>
                </a:cubicBezTo>
                <a:cubicBezTo>
                  <a:pt x="2041" y="1494"/>
                  <a:pt x="2041" y="1494"/>
                  <a:pt x="2041" y="1494"/>
                </a:cubicBezTo>
                <a:close/>
                <a:moveTo>
                  <a:pt x="2079" y="1621"/>
                </a:moveTo>
                <a:cubicBezTo>
                  <a:pt x="2076" y="1617"/>
                  <a:pt x="2073" y="1614"/>
                  <a:pt x="2072" y="1611"/>
                </a:cubicBezTo>
                <a:cubicBezTo>
                  <a:pt x="2064" y="1588"/>
                  <a:pt x="2064" y="1588"/>
                  <a:pt x="2064" y="1588"/>
                </a:cubicBezTo>
                <a:cubicBezTo>
                  <a:pt x="2061" y="1581"/>
                  <a:pt x="2059" y="1575"/>
                  <a:pt x="2056" y="1568"/>
                </a:cubicBezTo>
                <a:cubicBezTo>
                  <a:pt x="2056" y="1568"/>
                  <a:pt x="2056" y="1568"/>
                  <a:pt x="2056" y="1568"/>
                </a:cubicBezTo>
                <a:cubicBezTo>
                  <a:pt x="2055" y="1565"/>
                  <a:pt x="2055" y="1565"/>
                  <a:pt x="2055" y="1565"/>
                </a:cubicBezTo>
                <a:cubicBezTo>
                  <a:pt x="2054" y="1561"/>
                  <a:pt x="2054" y="1558"/>
                  <a:pt x="2055" y="1555"/>
                </a:cubicBezTo>
                <a:cubicBezTo>
                  <a:pt x="2056" y="1553"/>
                  <a:pt x="2057" y="1552"/>
                  <a:pt x="2059" y="1550"/>
                </a:cubicBezTo>
                <a:cubicBezTo>
                  <a:pt x="2059" y="1550"/>
                  <a:pt x="2059" y="1550"/>
                  <a:pt x="2060" y="1549"/>
                </a:cubicBezTo>
                <a:cubicBezTo>
                  <a:pt x="2060" y="1549"/>
                  <a:pt x="2061" y="1548"/>
                  <a:pt x="2061" y="1548"/>
                </a:cubicBezTo>
                <a:cubicBezTo>
                  <a:pt x="2064" y="1546"/>
                  <a:pt x="2068" y="1544"/>
                  <a:pt x="2072" y="1543"/>
                </a:cubicBezTo>
                <a:cubicBezTo>
                  <a:pt x="2076" y="1542"/>
                  <a:pt x="2080" y="1542"/>
                  <a:pt x="2084" y="1541"/>
                </a:cubicBezTo>
                <a:cubicBezTo>
                  <a:pt x="2100" y="1540"/>
                  <a:pt x="2117" y="1541"/>
                  <a:pt x="2125" y="1541"/>
                </a:cubicBezTo>
                <a:cubicBezTo>
                  <a:pt x="2153" y="1541"/>
                  <a:pt x="2202" y="1535"/>
                  <a:pt x="2218" y="1564"/>
                </a:cubicBezTo>
                <a:cubicBezTo>
                  <a:pt x="2218" y="1564"/>
                  <a:pt x="2218" y="1564"/>
                  <a:pt x="2218" y="1564"/>
                </a:cubicBezTo>
                <a:cubicBezTo>
                  <a:pt x="2218" y="1565"/>
                  <a:pt x="2218" y="1565"/>
                  <a:pt x="2218" y="1565"/>
                </a:cubicBezTo>
                <a:cubicBezTo>
                  <a:pt x="2218" y="1565"/>
                  <a:pt x="2218" y="1565"/>
                  <a:pt x="2218" y="1565"/>
                </a:cubicBezTo>
                <a:cubicBezTo>
                  <a:pt x="2224" y="1577"/>
                  <a:pt x="2230" y="1589"/>
                  <a:pt x="2236" y="1601"/>
                </a:cubicBezTo>
                <a:cubicBezTo>
                  <a:pt x="2238" y="1605"/>
                  <a:pt x="2241" y="1609"/>
                  <a:pt x="2242" y="1614"/>
                </a:cubicBezTo>
                <a:cubicBezTo>
                  <a:pt x="2242" y="1614"/>
                  <a:pt x="2242" y="1614"/>
                  <a:pt x="2242" y="1614"/>
                </a:cubicBezTo>
                <a:cubicBezTo>
                  <a:pt x="2242" y="1615"/>
                  <a:pt x="2242" y="1616"/>
                  <a:pt x="2242" y="1617"/>
                </a:cubicBezTo>
                <a:cubicBezTo>
                  <a:pt x="2242" y="1618"/>
                  <a:pt x="2242" y="1619"/>
                  <a:pt x="2242" y="1620"/>
                </a:cubicBezTo>
                <a:cubicBezTo>
                  <a:pt x="2242" y="1620"/>
                  <a:pt x="2242" y="1620"/>
                  <a:pt x="2242" y="1620"/>
                </a:cubicBezTo>
                <a:cubicBezTo>
                  <a:pt x="2242" y="1620"/>
                  <a:pt x="2242" y="1621"/>
                  <a:pt x="2242" y="1621"/>
                </a:cubicBezTo>
                <a:cubicBezTo>
                  <a:pt x="2242" y="1622"/>
                  <a:pt x="2241" y="1623"/>
                  <a:pt x="2240" y="1624"/>
                </a:cubicBezTo>
                <a:cubicBezTo>
                  <a:pt x="2240" y="1625"/>
                  <a:pt x="2240" y="1625"/>
                  <a:pt x="2240" y="1625"/>
                </a:cubicBezTo>
                <a:cubicBezTo>
                  <a:pt x="2239" y="1626"/>
                  <a:pt x="2238" y="1627"/>
                  <a:pt x="2237" y="1628"/>
                </a:cubicBezTo>
                <a:cubicBezTo>
                  <a:pt x="2237" y="1628"/>
                  <a:pt x="2237" y="1628"/>
                  <a:pt x="2237" y="1628"/>
                </a:cubicBezTo>
                <a:cubicBezTo>
                  <a:pt x="2236" y="1629"/>
                  <a:pt x="2236" y="1629"/>
                  <a:pt x="2236" y="1629"/>
                </a:cubicBezTo>
                <a:cubicBezTo>
                  <a:pt x="2235" y="1630"/>
                  <a:pt x="2234" y="1630"/>
                  <a:pt x="2234" y="1630"/>
                </a:cubicBezTo>
                <a:cubicBezTo>
                  <a:pt x="2231" y="1632"/>
                  <a:pt x="2229" y="1633"/>
                  <a:pt x="2225" y="1634"/>
                </a:cubicBezTo>
                <a:cubicBezTo>
                  <a:pt x="2225" y="1634"/>
                  <a:pt x="2224" y="1635"/>
                  <a:pt x="2223" y="1635"/>
                </a:cubicBezTo>
                <a:cubicBezTo>
                  <a:pt x="2221" y="1635"/>
                  <a:pt x="2220" y="1635"/>
                  <a:pt x="2219" y="1636"/>
                </a:cubicBezTo>
                <a:cubicBezTo>
                  <a:pt x="2218" y="1636"/>
                  <a:pt x="2218" y="1636"/>
                  <a:pt x="2217" y="1636"/>
                </a:cubicBezTo>
                <a:cubicBezTo>
                  <a:pt x="2217" y="1636"/>
                  <a:pt x="2216" y="1636"/>
                  <a:pt x="2216" y="1636"/>
                </a:cubicBezTo>
                <a:cubicBezTo>
                  <a:pt x="2187" y="1639"/>
                  <a:pt x="2156" y="1636"/>
                  <a:pt x="2126" y="1637"/>
                </a:cubicBezTo>
                <a:cubicBezTo>
                  <a:pt x="2123" y="1637"/>
                  <a:pt x="2120" y="1636"/>
                  <a:pt x="2117" y="1636"/>
                </a:cubicBezTo>
                <a:cubicBezTo>
                  <a:pt x="2117" y="1636"/>
                  <a:pt x="2117" y="1636"/>
                  <a:pt x="2117" y="1636"/>
                </a:cubicBezTo>
                <a:cubicBezTo>
                  <a:pt x="2106" y="1635"/>
                  <a:pt x="2095" y="1631"/>
                  <a:pt x="2086" y="1625"/>
                </a:cubicBezTo>
                <a:cubicBezTo>
                  <a:pt x="2083" y="1624"/>
                  <a:pt x="2081" y="1622"/>
                  <a:pt x="2079" y="1621"/>
                </a:cubicBezTo>
                <a:close/>
                <a:moveTo>
                  <a:pt x="2322" y="1782"/>
                </a:moveTo>
                <a:cubicBezTo>
                  <a:pt x="2322" y="1783"/>
                  <a:pt x="2321" y="1783"/>
                  <a:pt x="2321" y="1784"/>
                </a:cubicBezTo>
                <a:cubicBezTo>
                  <a:pt x="2321" y="1785"/>
                  <a:pt x="2321" y="1785"/>
                  <a:pt x="2321" y="1786"/>
                </a:cubicBezTo>
                <a:cubicBezTo>
                  <a:pt x="2320" y="1787"/>
                  <a:pt x="2320" y="1788"/>
                  <a:pt x="2319" y="1789"/>
                </a:cubicBezTo>
                <a:cubicBezTo>
                  <a:pt x="2319" y="1789"/>
                  <a:pt x="2319" y="1789"/>
                  <a:pt x="2319" y="1790"/>
                </a:cubicBezTo>
                <a:cubicBezTo>
                  <a:pt x="2318" y="1790"/>
                  <a:pt x="2318" y="1791"/>
                  <a:pt x="2317" y="1791"/>
                </a:cubicBezTo>
                <a:cubicBezTo>
                  <a:pt x="2317" y="1791"/>
                  <a:pt x="2317" y="1792"/>
                  <a:pt x="2316" y="1792"/>
                </a:cubicBezTo>
                <a:cubicBezTo>
                  <a:pt x="2316" y="1792"/>
                  <a:pt x="2316" y="1792"/>
                  <a:pt x="2316" y="1793"/>
                </a:cubicBezTo>
                <a:cubicBezTo>
                  <a:pt x="2310" y="1798"/>
                  <a:pt x="2303" y="1800"/>
                  <a:pt x="2296" y="1801"/>
                </a:cubicBezTo>
                <a:cubicBezTo>
                  <a:pt x="2296" y="1801"/>
                  <a:pt x="2295" y="1801"/>
                  <a:pt x="2295" y="1801"/>
                </a:cubicBezTo>
                <a:cubicBezTo>
                  <a:pt x="2292" y="1802"/>
                  <a:pt x="2289" y="1802"/>
                  <a:pt x="2286" y="1802"/>
                </a:cubicBezTo>
                <a:cubicBezTo>
                  <a:pt x="2286" y="1802"/>
                  <a:pt x="2286" y="1802"/>
                  <a:pt x="2286" y="1802"/>
                </a:cubicBezTo>
                <a:cubicBezTo>
                  <a:pt x="2283" y="1802"/>
                  <a:pt x="2283" y="1802"/>
                  <a:pt x="2283" y="1802"/>
                </a:cubicBezTo>
                <a:cubicBezTo>
                  <a:pt x="2280" y="1802"/>
                  <a:pt x="2277" y="1802"/>
                  <a:pt x="2275" y="1802"/>
                </a:cubicBezTo>
                <a:cubicBezTo>
                  <a:pt x="2193" y="1802"/>
                  <a:pt x="2193" y="1802"/>
                  <a:pt x="2193" y="1802"/>
                </a:cubicBezTo>
                <a:cubicBezTo>
                  <a:pt x="2190" y="1802"/>
                  <a:pt x="2187" y="1802"/>
                  <a:pt x="2184" y="1802"/>
                </a:cubicBezTo>
                <a:cubicBezTo>
                  <a:pt x="2183" y="1801"/>
                  <a:pt x="2182" y="1801"/>
                  <a:pt x="2181" y="1801"/>
                </a:cubicBezTo>
                <a:cubicBezTo>
                  <a:pt x="2164" y="1799"/>
                  <a:pt x="2144" y="1791"/>
                  <a:pt x="2135" y="1776"/>
                </a:cubicBezTo>
                <a:cubicBezTo>
                  <a:pt x="2133" y="1774"/>
                  <a:pt x="2132" y="1772"/>
                  <a:pt x="2131" y="1770"/>
                </a:cubicBezTo>
                <a:cubicBezTo>
                  <a:pt x="2131" y="1769"/>
                  <a:pt x="2131" y="1769"/>
                  <a:pt x="2131" y="1769"/>
                </a:cubicBezTo>
                <a:cubicBezTo>
                  <a:pt x="2131" y="1769"/>
                  <a:pt x="2131" y="1769"/>
                  <a:pt x="2131" y="1769"/>
                </a:cubicBezTo>
                <a:cubicBezTo>
                  <a:pt x="2127" y="1757"/>
                  <a:pt x="2122" y="1746"/>
                  <a:pt x="2118" y="1734"/>
                </a:cubicBezTo>
                <a:cubicBezTo>
                  <a:pt x="2116" y="1728"/>
                  <a:pt x="2112" y="1720"/>
                  <a:pt x="2110" y="1713"/>
                </a:cubicBezTo>
                <a:cubicBezTo>
                  <a:pt x="2110" y="1713"/>
                  <a:pt x="2110" y="1713"/>
                  <a:pt x="2110" y="1713"/>
                </a:cubicBezTo>
                <a:cubicBezTo>
                  <a:pt x="2110" y="1713"/>
                  <a:pt x="2110" y="1712"/>
                  <a:pt x="2110" y="1712"/>
                </a:cubicBezTo>
                <a:cubicBezTo>
                  <a:pt x="2110" y="1712"/>
                  <a:pt x="2109" y="1711"/>
                  <a:pt x="2109" y="1710"/>
                </a:cubicBezTo>
                <a:cubicBezTo>
                  <a:pt x="2109" y="1707"/>
                  <a:pt x="2109" y="1704"/>
                  <a:pt x="2109" y="1701"/>
                </a:cubicBezTo>
                <a:cubicBezTo>
                  <a:pt x="2110" y="1699"/>
                  <a:pt x="2111" y="1698"/>
                  <a:pt x="2112" y="1696"/>
                </a:cubicBezTo>
                <a:cubicBezTo>
                  <a:pt x="2112" y="1696"/>
                  <a:pt x="2112" y="1696"/>
                  <a:pt x="2112" y="1696"/>
                </a:cubicBezTo>
                <a:cubicBezTo>
                  <a:pt x="2117" y="1688"/>
                  <a:pt x="2126" y="1685"/>
                  <a:pt x="2136" y="1684"/>
                </a:cubicBezTo>
                <a:cubicBezTo>
                  <a:pt x="2136" y="1684"/>
                  <a:pt x="2136" y="1684"/>
                  <a:pt x="2137" y="1684"/>
                </a:cubicBezTo>
                <a:cubicBezTo>
                  <a:pt x="2139" y="1684"/>
                  <a:pt x="2141" y="1684"/>
                  <a:pt x="2144" y="1684"/>
                </a:cubicBezTo>
                <a:cubicBezTo>
                  <a:pt x="2144" y="1684"/>
                  <a:pt x="2145" y="1683"/>
                  <a:pt x="2145" y="1683"/>
                </a:cubicBezTo>
                <a:cubicBezTo>
                  <a:pt x="2151" y="1683"/>
                  <a:pt x="2151" y="1683"/>
                  <a:pt x="2151" y="1683"/>
                </a:cubicBezTo>
                <a:cubicBezTo>
                  <a:pt x="2152" y="1683"/>
                  <a:pt x="2153" y="1683"/>
                  <a:pt x="2155" y="1683"/>
                </a:cubicBezTo>
                <a:cubicBezTo>
                  <a:pt x="2180" y="1683"/>
                  <a:pt x="2205" y="1683"/>
                  <a:pt x="2231" y="1683"/>
                </a:cubicBezTo>
                <a:cubicBezTo>
                  <a:pt x="2231" y="1683"/>
                  <a:pt x="2231" y="1683"/>
                  <a:pt x="2231" y="1683"/>
                </a:cubicBezTo>
                <a:cubicBezTo>
                  <a:pt x="2231" y="1683"/>
                  <a:pt x="2231" y="1683"/>
                  <a:pt x="2231" y="1683"/>
                </a:cubicBezTo>
                <a:cubicBezTo>
                  <a:pt x="2234" y="1683"/>
                  <a:pt x="2237" y="1683"/>
                  <a:pt x="2240" y="1684"/>
                </a:cubicBezTo>
                <a:cubicBezTo>
                  <a:pt x="2240" y="1684"/>
                  <a:pt x="2241" y="1684"/>
                  <a:pt x="2241" y="1684"/>
                </a:cubicBezTo>
                <a:cubicBezTo>
                  <a:pt x="2258" y="1686"/>
                  <a:pt x="2277" y="1693"/>
                  <a:pt x="2287" y="1706"/>
                </a:cubicBezTo>
                <a:cubicBezTo>
                  <a:pt x="2289" y="1708"/>
                  <a:pt x="2290" y="1710"/>
                  <a:pt x="2291" y="1712"/>
                </a:cubicBezTo>
                <a:cubicBezTo>
                  <a:pt x="2294" y="1717"/>
                  <a:pt x="2294" y="1717"/>
                  <a:pt x="2294" y="1717"/>
                </a:cubicBezTo>
                <a:cubicBezTo>
                  <a:pt x="2299" y="1727"/>
                  <a:pt x="2304" y="1737"/>
                  <a:pt x="2309" y="1748"/>
                </a:cubicBezTo>
                <a:cubicBezTo>
                  <a:pt x="2312" y="1754"/>
                  <a:pt x="2318" y="1762"/>
                  <a:pt x="2320" y="1771"/>
                </a:cubicBezTo>
                <a:cubicBezTo>
                  <a:pt x="2322" y="1775"/>
                  <a:pt x="2323" y="1778"/>
                  <a:pt x="2322" y="1782"/>
                </a:cubicBezTo>
                <a:close/>
                <a:moveTo>
                  <a:pt x="2340" y="1624"/>
                </a:moveTo>
                <a:cubicBezTo>
                  <a:pt x="2338" y="1622"/>
                  <a:pt x="2337" y="1621"/>
                  <a:pt x="2335" y="1620"/>
                </a:cubicBezTo>
                <a:cubicBezTo>
                  <a:pt x="2331" y="1617"/>
                  <a:pt x="2328" y="1613"/>
                  <a:pt x="2326" y="1610"/>
                </a:cubicBezTo>
                <a:cubicBezTo>
                  <a:pt x="2324" y="1607"/>
                  <a:pt x="2324" y="1607"/>
                  <a:pt x="2324" y="1607"/>
                </a:cubicBezTo>
                <a:cubicBezTo>
                  <a:pt x="2324" y="1607"/>
                  <a:pt x="2324" y="1607"/>
                  <a:pt x="2324" y="1607"/>
                </a:cubicBezTo>
                <a:cubicBezTo>
                  <a:pt x="2317" y="1594"/>
                  <a:pt x="2310" y="1582"/>
                  <a:pt x="2303" y="1569"/>
                </a:cubicBezTo>
                <a:cubicBezTo>
                  <a:pt x="2303" y="1569"/>
                  <a:pt x="2303" y="1569"/>
                  <a:pt x="2303" y="1569"/>
                </a:cubicBezTo>
                <a:cubicBezTo>
                  <a:pt x="2300" y="1564"/>
                  <a:pt x="2300" y="1564"/>
                  <a:pt x="2300" y="1564"/>
                </a:cubicBezTo>
                <a:cubicBezTo>
                  <a:pt x="2298" y="1561"/>
                  <a:pt x="2298" y="1558"/>
                  <a:pt x="2298" y="1555"/>
                </a:cubicBezTo>
                <a:cubicBezTo>
                  <a:pt x="2299" y="1552"/>
                  <a:pt x="2300" y="1550"/>
                  <a:pt x="2303" y="1547"/>
                </a:cubicBezTo>
                <a:cubicBezTo>
                  <a:pt x="2306" y="1545"/>
                  <a:pt x="2309" y="1544"/>
                  <a:pt x="2313" y="1542"/>
                </a:cubicBezTo>
                <a:cubicBezTo>
                  <a:pt x="2318" y="1541"/>
                  <a:pt x="2323" y="1541"/>
                  <a:pt x="2329" y="1541"/>
                </a:cubicBezTo>
                <a:cubicBezTo>
                  <a:pt x="2330" y="1541"/>
                  <a:pt x="2330" y="1541"/>
                  <a:pt x="2330" y="1541"/>
                </a:cubicBezTo>
                <a:cubicBezTo>
                  <a:pt x="2342" y="1540"/>
                  <a:pt x="2356" y="1540"/>
                  <a:pt x="2363" y="1540"/>
                </a:cubicBezTo>
                <a:cubicBezTo>
                  <a:pt x="2394" y="1540"/>
                  <a:pt x="2443" y="1534"/>
                  <a:pt x="2463" y="1564"/>
                </a:cubicBezTo>
                <a:cubicBezTo>
                  <a:pt x="2470" y="1573"/>
                  <a:pt x="2476" y="1583"/>
                  <a:pt x="2483" y="1593"/>
                </a:cubicBezTo>
                <a:cubicBezTo>
                  <a:pt x="2486" y="1598"/>
                  <a:pt x="2492" y="1605"/>
                  <a:pt x="2495" y="1611"/>
                </a:cubicBezTo>
                <a:cubicBezTo>
                  <a:pt x="2497" y="1614"/>
                  <a:pt x="2498" y="1617"/>
                  <a:pt x="2498" y="1620"/>
                </a:cubicBezTo>
                <a:cubicBezTo>
                  <a:pt x="2498" y="1621"/>
                  <a:pt x="2497" y="1623"/>
                  <a:pt x="2496" y="1625"/>
                </a:cubicBezTo>
                <a:cubicBezTo>
                  <a:pt x="2496" y="1626"/>
                  <a:pt x="2495" y="1627"/>
                  <a:pt x="2494" y="1628"/>
                </a:cubicBezTo>
                <a:cubicBezTo>
                  <a:pt x="2494" y="1628"/>
                  <a:pt x="2494" y="1628"/>
                  <a:pt x="2494" y="1628"/>
                </a:cubicBezTo>
                <a:cubicBezTo>
                  <a:pt x="2494" y="1628"/>
                  <a:pt x="2494" y="1628"/>
                  <a:pt x="2494" y="1628"/>
                </a:cubicBezTo>
                <a:cubicBezTo>
                  <a:pt x="2493" y="1629"/>
                  <a:pt x="2493" y="1629"/>
                  <a:pt x="2492" y="1630"/>
                </a:cubicBezTo>
                <a:cubicBezTo>
                  <a:pt x="2492" y="1630"/>
                  <a:pt x="2491" y="1630"/>
                  <a:pt x="2491" y="1630"/>
                </a:cubicBezTo>
                <a:cubicBezTo>
                  <a:pt x="2490" y="1631"/>
                  <a:pt x="2489" y="1631"/>
                  <a:pt x="2488" y="1632"/>
                </a:cubicBezTo>
                <a:cubicBezTo>
                  <a:pt x="2487" y="1632"/>
                  <a:pt x="2485" y="1633"/>
                  <a:pt x="2484" y="1633"/>
                </a:cubicBezTo>
                <a:cubicBezTo>
                  <a:pt x="2484" y="1633"/>
                  <a:pt x="2484" y="1634"/>
                  <a:pt x="2484" y="1634"/>
                </a:cubicBezTo>
                <a:cubicBezTo>
                  <a:pt x="2484" y="1634"/>
                  <a:pt x="2483" y="1634"/>
                  <a:pt x="2483" y="1634"/>
                </a:cubicBezTo>
                <a:cubicBezTo>
                  <a:pt x="2469" y="1638"/>
                  <a:pt x="2448" y="1636"/>
                  <a:pt x="2434" y="1636"/>
                </a:cubicBezTo>
                <a:cubicBezTo>
                  <a:pt x="2418" y="1636"/>
                  <a:pt x="2401" y="1636"/>
                  <a:pt x="2385" y="1636"/>
                </a:cubicBezTo>
                <a:cubicBezTo>
                  <a:pt x="2370" y="1636"/>
                  <a:pt x="2353" y="1632"/>
                  <a:pt x="2340" y="1624"/>
                </a:cubicBezTo>
                <a:close/>
                <a:moveTo>
                  <a:pt x="2605" y="1791"/>
                </a:moveTo>
                <a:cubicBezTo>
                  <a:pt x="2605" y="1791"/>
                  <a:pt x="2605" y="1791"/>
                  <a:pt x="2604" y="1791"/>
                </a:cubicBezTo>
                <a:cubicBezTo>
                  <a:pt x="2602" y="1794"/>
                  <a:pt x="2598" y="1797"/>
                  <a:pt x="2593" y="1798"/>
                </a:cubicBezTo>
                <a:cubicBezTo>
                  <a:pt x="2589" y="1800"/>
                  <a:pt x="2583" y="1801"/>
                  <a:pt x="2576" y="1801"/>
                </a:cubicBezTo>
                <a:cubicBezTo>
                  <a:pt x="2569" y="1801"/>
                  <a:pt x="2569" y="1801"/>
                  <a:pt x="2569" y="1801"/>
                </a:cubicBezTo>
                <a:cubicBezTo>
                  <a:pt x="2569" y="1801"/>
                  <a:pt x="2569" y="1801"/>
                  <a:pt x="2569" y="1801"/>
                </a:cubicBezTo>
                <a:cubicBezTo>
                  <a:pt x="2541" y="1801"/>
                  <a:pt x="2512" y="1801"/>
                  <a:pt x="2483" y="1801"/>
                </a:cubicBezTo>
                <a:cubicBezTo>
                  <a:pt x="2480" y="1801"/>
                  <a:pt x="2476" y="1801"/>
                  <a:pt x="2473" y="1801"/>
                </a:cubicBezTo>
                <a:cubicBezTo>
                  <a:pt x="2473" y="1801"/>
                  <a:pt x="2473" y="1801"/>
                  <a:pt x="2473" y="1801"/>
                </a:cubicBezTo>
                <a:cubicBezTo>
                  <a:pt x="2453" y="1799"/>
                  <a:pt x="2432" y="1790"/>
                  <a:pt x="2419" y="1775"/>
                </a:cubicBezTo>
                <a:cubicBezTo>
                  <a:pt x="2418" y="1773"/>
                  <a:pt x="2416" y="1771"/>
                  <a:pt x="2415" y="1769"/>
                </a:cubicBezTo>
                <a:cubicBezTo>
                  <a:pt x="2415" y="1769"/>
                  <a:pt x="2415" y="1769"/>
                  <a:pt x="2415" y="1769"/>
                </a:cubicBezTo>
                <a:cubicBezTo>
                  <a:pt x="2415" y="1769"/>
                  <a:pt x="2415" y="1769"/>
                  <a:pt x="2415" y="1769"/>
                </a:cubicBezTo>
                <a:cubicBezTo>
                  <a:pt x="2409" y="1758"/>
                  <a:pt x="2402" y="1747"/>
                  <a:pt x="2396" y="1736"/>
                </a:cubicBezTo>
                <a:cubicBezTo>
                  <a:pt x="2392" y="1728"/>
                  <a:pt x="2383" y="1716"/>
                  <a:pt x="2381" y="1706"/>
                </a:cubicBezTo>
                <a:cubicBezTo>
                  <a:pt x="2381" y="1706"/>
                  <a:pt x="2381" y="1706"/>
                  <a:pt x="2381" y="1706"/>
                </a:cubicBezTo>
                <a:cubicBezTo>
                  <a:pt x="2380" y="1705"/>
                  <a:pt x="2380" y="1704"/>
                  <a:pt x="2380" y="1703"/>
                </a:cubicBezTo>
                <a:cubicBezTo>
                  <a:pt x="2379" y="1693"/>
                  <a:pt x="2387" y="1688"/>
                  <a:pt x="2396" y="1685"/>
                </a:cubicBezTo>
                <a:cubicBezTo>
                  <a:pt x="2396" y="1685"/>
                  <a:pt x="2396" y="1685"/>
                  <a:pt x="2396" y="1685"/>
                </a:cubicBezTo>
                <a:cubicBezTo>
                  <a:pt x="2396" y="1685"/>
                  <a:pt x="2397" y="1685"/>
                  <a:pt x="2397" y="1685"/>
                </a:cubicBezTo>
                <a:cubicBezTo>
                  <a:pt x="2398" y="1685"/>
                  <a:pt x="2398" y="1685"/>
                  <a:pt x="2399" y="1684"/>
                </a:cubicBezTo>
                <a:cubicBezTo>
                  <a:pt x="2403" y="1683"/>
                  <a:pt x="2408" y="1683"/>
                  <a:pt x="2413" y="1683"/>
                </a:cubicBezTo>
                <a:cubicBezTo>
                  <a:pt x="2470" y="1683"/>
                  <a:pt x="2470" y="1683"/>
                  <a:pt x="2470" y="1683"/>
                </a:cubicBezTo>
                <a:cubicBezTo>
                  <a:pt x="2479" y="1683"/>
                  <a:pt x="2489" y="1683"/>
                  <a:pt x="2498" y="1683"/>
                </a:cubicBezTo>
                <a:cubicBezTo>
                  <a:pt x="2498" y="1683"/>
                  <a:pt x="2498" y="1683"/>
                  <a:pt x="2498" y="1683"/>
                </a:cubicBezTo>
                <a:cubicBezTo>
                  <a:pt x="2499" y="1683"/>
                  <a:pt x="2499" y="1683"/>
                  <a:pt x="2500" y="1683"/>
                </a:cubicBezTo>
                <a:cubicBezTo>
                  <a:pt x="2502" y="1683"/>
                  <a:pt x="2505" y="1683"/>
                  <a:pt x="2507" y="1683"/>
                </a:cubicBezTo>
                <a:cubicBezTo>
                  <a:pt x="2508" y="1683"/>
                  <a:pt x="2508" y="1683"/>
                  <a:pt x="2509" y="1683"/>
                </a:cubicBezTo>
                <a:cubicBezTo>
                  <a:pt x="2527" y="1685"/>
                  <a:pt x="2546" y="1692"/>
                  <a:pt x="2558" y="1705"/>
                </a:cubicBezTo>
                <a:cubicBezTo>
                  <a:pt x="2559" y="1705"/>
                  <a:pt x="2560" y="1706"/>
                  <a:pt x="2561" y="1707"/>
                </a:cubicBezTo>
                <a:cubicBezTo>
                  <a:pt x="2561" y="1708"/>
                  <a:pt x="2562" y="1708"/>
                  <a:pt x="2562" y="1709"/>
                </a:cubicBezTo>
                <a:cubicBezTo>
                  <a:pt x="2563" y="1710"/>
                  <a:pt x="2563" y="1710"/>
                  <a:pt x="2564" y="1711"/>
                </a:cubicBezTo>
                <a:cubicBezTo>
                  <a:pt x="2564" y="1711"/>
                  <a:pt x="2564" y="1711"/>
                  <a:pt x="2564" y="1711"/>
                </a:cubicBezTo>
                <a:cubicBezTo>
                  <a:pt x="2566" y="1713"/>
                  <a:pt x="2566" y="1713"/>
                  <a:pt x="2566" y="1713"/>
                </a:cubicBezTo>
                <a:cubicBezTo>
                  <a:pt x="2571" y="1721"/>
                  <a:pt x="2576" y="1729"/>
                  <a:pt x="2582" y="1737"/>
                </a:cubicBezTo>
                <a:cubicBezTo>
                  <a:pt x="2582" y="1737"/>
                  <a:pt x="2582" y="1737"/>
                  <a:pt x="2582" y="1737"/>
                </a:cubicBezTo>
                <a:cubicBezTo>
                  <a:pt x="2589" y="1748"/>
                  <a:pt x="2599" y="1759"/>
                  <a:pt x="2605" y="1772"/>
                </a:cubicBezTo>
                <a:cubicBezTo>
                  <a:pt x="2606" y="1773"/>
                  <a:pt x="2606" y="1773"/>
                  <a:pt x="2606" y="1774"/>
                </a:cubicBezTo>
                <a:cubicBezTo>
                  <a:pt x="2607" y="1775"/>
                  <a:pt x="2607" y="1775"/>
                  <a:pt x="2607" y="1775"/>
                </a:cubicBezTo>
                <a:cubicBezTo>
                  <a:pt x="2609" y="1782"/>
                  <a:pt x="2608" y="1787"/>
                  <a:pt x="2605" y="1791"/>
                </a:cubicBezTo>
                <a:close/>
                <a:moveTo>
                  <a:pt x="2937" y="318"/>
                </a:moveTo>
                <a:cubicBezTo>
                  <a:pt x="3034" y="414"/>
                  <a:pt x="3089" y="549"/>
                  <a:pt x="3089" y="685"/>
                </a:cubicBezTo>
                <a:cubicBezTo>
                  <a:pt x="3089" y="821"/>
                  <a:pt x="3034" y="955"/>
                  <a:pt x="2937" y="1051"/>
                </a:cubicBezTo>
                <a:cubicBezTo>
                  <a:pt x="3050" y="999"/>
                  <a:pt x="3153" y="855"/>
                  <a:pt x="3152" y="685"/>
                </a:cubicBezTo>
                <a:cubicBezTo>
                  <a:pt x="3153" y="514"/>
                  <a:pt x="3050" y="371"/>
                  <a:pt x="2937" y="318"/>
                </a:cubicBezTo>
                <a:close/>
                <a:moveTo>
                  <a:pt x="216" y="318"/>
                </a:moveTo>
                <a:cubicBezTo>
                  <a:pt x="104" y="371"/>
                  <a:pt x="0" y="514"/>
                  <a:pt x="2" y="685"/>
                </a:cubicBezTo>
                <a:cubicBezTo>
                  <a:pt x="0" y="855"/>
                  <a:pt x="104" y="999"/>
                  <a:pt x="216" y="1051"/>
                </a:cubicBezTo>
                <a:cubicBezTo>
                  <a:pt x="120" y="955"/>
                  <a:pt x="64" y="821"/>
                  <a:pt x="65" y="685"/>
                </a:cubicBezTo>
                <a:cubicBezTo>
                  <a:pt x="64" y="549"/>
                  <a:pt x="120" y="414"/>
                  <a:pt x="216" y="318"/>
                </a:cubicBezTo>
                <a:close/>
              </a:path>
            </a:pathLst>
          </a:custGeom>
          <a:solidFill>
            <a:srgbClr val="FFFFFF"/>
          </a:solidFill>
          <a:ln>
            <a:noFill/>
          </a:ln>
        </p:spPr>
        <p:txBody>
          <a:bodyPr vert="horz" wrap="square" lIns="61735" tIns="30867" rIns="61735" bIns="30867" numCol="1" anchor="t" anchorCtr="0" compatLnSpc="1">
            <a:prstTxWarp prst="textNoShape">
              <a:avLst/>
            </a:prstTxWarp>
          </a:bodyPr>
          <a:lstStyle/>
          <a:p>
            <a:endParaRPr lang="en-US" sz="1200">
              <a:solidFill>
                <a:prstClr val="black"/>
              </a:solidFill>
            </a:endParaRPr>
          </a:p>
        </p:txBody>
      </p:sp>
      <p:sp>
        <p:nvSpPr>
          <p:cNvPr id="45" name="等腰三角形 44"/>
          <p:cNvSpPr/>
          <p:nvPr/>
        </p:nvSpPr>
        <p:spPr>
          <a:xfrm rot="5400000">
            <a:off x="5169009" y="2541264"/>
            <a:ext cx="261654" cy="225564"/>
          </a:xfrm>
          <a:prstGeom prst="triangle">
            <a:avLst/>
          </a:prstGeom>
          <a:solidFill>
            <a:srgbClr val="8FA2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solidFill>
                <a:prstClr val="white"/>
              </a:solidFill>
            </a:endParaRPr>
          </a:p>
        </p:txBody>
      </p:sp>
      <p:sp>
        <p:nvSpPr>
          <p:cNvPr id="46" name="等腰三角形 45"/>
          <p:cNvSpPr/>
          <p:nvPr/>
        </p:nvSpPr>
        <p:spPr>
          <a:xfrm rot="5400000">
            <a:off x="5169009" y="3264735"/>
            <a:ext cx="261654" cy="225564"/>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solidFill>
                <a:prstClr val="white"/>
              </a:solidFill>
            </a:endParaRPr>
          </a:p>
        </p:txBody>
      </p:sp>
      <p:sp>
        <p:nvSpPr>
          <p:cNvPr id="47" name="等腰三角形 46"/>
          <p:cNvSpPr/>
          <p:nvPr/>
        </p:nvSpPr>
        <p:spPr>
          <a:xfrm rot="5400000">
            <a:off x="5169009" y="3984161"/>
            <a:ext cx="261654" cy="225564"/>
          </a:xfrm>
          <a:prstGeom prst="triangle">
            <a:avLst/>
          </a:prstGeom>
          <a:solidFill>
            <a:srgbClr val="0B9B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solidFill>
                <a:prstClr val="white"/>
              </a:solidFill>
            </a:endParaRPr>
          </a:p>
        </p:txBody>
      </p:sp>
      <p:sp>
        <p:nvSpPr>
          <p:cNvPr id="48" name="等腰三角形 47"/>
          <p:cNvSpPr/>
          <p:nvPr/>
        </p:nvSpPr>
        <p:spPr>
          <a:xfrm rot="5400000">
            <a:off x="5169009" y="4711205"/>
            <a:ext cx="261654" cy="225564"/>
          </a:xfrm>
          <a:prstGeom prst="triangle">
            <a:avLst/>
          </a:prstGeom>
          <a:solidFill>
            <a:srgbClr val="2B45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solidFill>
                <a:prstClr val="white"/>
              </a:solidFill>
            </a:endParaRPr>
          </a:p>
        </p:txBody>
      </p:sp>
      <p:sp>
        <p:nvSpPr>
          <p:cNvPr id="50" name="TextBox 78"/>
          <p:cNvSpPr txBox="1"/>
          <p:nvPr/>
        </p:nvSpPr>
        <p:spPr>
          <a:xfrm>
            <a:off x="5596917" y="2457625"/>
            <a:ext cx="5405990" cy="577081"/>
          </a:xfrm>
          <a:prstGeom prst="rect">
            <a:avLst/>
          </a:prstGeom>
          <a:noFill/>
          <a:ln w="3175">
            <a:noFill/>
          </a:ln>
        </p:spPr>
        <p:txBody>
          <a:bodyPr wrap="square" rtlCol="0">
            <a:spAutoFit/>
          </a:bodyPr>
          <a:lstStyle/>
          <a:p>
            <a:pPr>
              <a:lnSpc>
                <a:spcPct val="150000"/>
              </a:lnSpc>
            </a:pPr>
            <a:r>
              <a:rPr lang="zh-CN" altLang="zh-CN" sz="1050" dirty="0" smtClean="0">
                <a:solidFill>
                  <a:prstClr val="black"/>
                </a:solidFill>
                <a:latin typeface="微软雅黑" panose="020B0503020204020204" pitchFamily="34" charset="-122"/>
                <a:ea typeface="微软雅黑" panose="020B0503020204020204" pitchFamily="34" charset="-122"/>
              </a:rPr>
              <a:t>坚持每</a:t>
            </a:r>
            <a:r>
              <a:rPr lang="zh-CN" altLang="en-US" sz="1050" dirty="0" smtClean="0">
                <a:solidFill>
                  <a:prstClr val="black"/>
                </a:solidFill>
                <a:latin typeface="微软雅黑" panose="020B0503020204020204" pitchFamily="34" charset="-122"/>
                <a:ea typeface="微软雅黑" panose="020B0503020204020204" pitchFamily="34" charset="-122"/>
              </a:rPr>
              <a:t>季度病患满意度调研</a:t>
            </a:r>
            <a:r>
              <a:rPr lang="zh-CN" altLang="zh-CN" sz="1050" dirty="0" smtClean="0">
                <a:solidFill>
                  <a:prstClr val="black"/>
                </a:solidFill>
                <a:latin typeface="微软雅黑" panose="020B0503020204020204" pitchFamily="34" charset="-122"/>
                <a:ea typeface="微软雅黑" panose="020B0503020204020204" pitchFamily="34" charset="-122"/>
              </a:rPr>
              <a:t>制度</a:t>
            </a:r>
            <a:r>
              <a:rPr lang="zh-CN" altLang="zh-CN" sz="1050" dirty="0">
                <a:solidFill>
                  <a:prstClr val="black"/>
                </a:solidFill>
                <a:latin typeface="微软雅黑" panose="020B0503020204020204" pitchFamily="34" charset="-122"/>
                <a:ea typeface="微软雅黑" panose="020B0503020204020204" pitchFamily="34" charset="-122"/>
              </a:rPr>
              <a:t>。今年共发放问卷调查</a:t>
            </a:r>
            <a:r>
              <a:rPr lang="zh-CN" altLang="zh-CN" sz="1050" dirty="0" smtClean="0">
                <a:solidFill>
                  <a:prstClr val="black"/>
                </a:solidFill>
                <a:latin typeface="微软雅黑" panose="020B0503020204020204" pitchFamily="34" charset="-122"/>
                <a:ea typeface="微软雅黑" panose="020B0503020204020204" pitchFamily="34" charset="-122"/>
              </a:rPr>
              <a:t>表</a:t>
            </a:r>
            <a:r>
              <a:rPr lang="en-US" altLang="zh-CN" sz="1050" dirty="0" smtClean="0">
                <a:solidFill>
                  <a:prstClr val="black"/>
                </a:solidFill>
                <a:latin typeface="微软雅黑" panose="020B0503020204020204" pitchFamily="34" charset="-122"/>
                <a:ea typeface="微软雅黑" panose="020B0503020204020204" pitchFamily="34" charset="-122"/>
              </a:rPr>
              <a:t>425</a:t>
            </a:r>
            <a:r>
              <a:rPr lang="zh-CN" altLang="zh-CN" sz="1050" dirty="0" smtClean="0">
                <a:solidFill>
                  <a:prstClr val="black"/>
                </a:solidFill>
                <a:latin typeface="微软雅黑" panose="020B0503020204020204" pitchFamily="34" charset="-122"/>
                <a:ea typeface="微软雅黑" panose="020B0503020204020204" pitchFamily="34" charset="-122"/>
              </a:rPr>
              <a:t>张</a:t>
            </a:r>
            <a:r>
              <a:rPr lang="zh-CN" altLang="zh-CN" sz="1050" dirty="0">
                <a:solidFill>
                  <a:prstClr val="black"/>
                </a:solidFill>
                <a:latin typeface="微软雅黑" panose="020B0503020204020204" pitchFamily="34" charset="-122"/>
                <a:ea typeface="微软雅黑" panose="020B0503020204020204" pitchFamily="34" charset="-122"/>
              </a:rPr>
              <a:t>，</a:t>
            </a:r>
            <a:r>
              <a:rPr lang="zh-CN" altLang="zh-CN" sz="1050" dirty="0" smtClean="0">
                <a:solidFill>
                  <a:prstClr val="black"/>
                </a:solidFill>
                <a:latin typeface="微软雅黑" panose="020B0503020204020204" pitchFamily="34" charset="-122"/>
                <a:ea typeface="微软雅黑" panose="020B0503020204020204" pitchFamily="34" charset="-122"/>
              </a:rPr>
              <a:t>收回</a:t>
            </a:r>
            <a:r>
              <a:rPr lang="zh-CN" altLang="en-US" sz="1050" dirty="0" smtClean="0">
                <a:solidFill>
                  <a:prstClr val="black"/>
                </a:solidFill>
                <a:latin typeface="微软雅黑" panose="020B0503020204020204" pitchFamily="34" charset="-122"/>
                <a:ea typeface="微软雅黑" panose="020B0503020204020204" pitchFamily="34" charset="-122"/>
              </a:rPr>
              <a:t>有效问卷</a:t>
            </a:r>
            <a:r>
              <a:rPr lang="en-US" altLang="zh-CN" sz="1050" dirty="0" smtClean="0">
                <a:solidFill>
                  <a:prstClr val="black"/>
                </a:solidFill>
                <a:latin typeface="微软雅黑" panose="020B0503020204020204" pitchFamily="34" charset="-122"/>
                <a:ea typeface="微软雅黑" panose="020B0503020204020204" pitchFamily="34" charset="-122"/>
              </a:rPr>
              <a:t>417</a:t>
            </a:r>
            <a:r>
              <a:rPr lang="zh-CN" altLang="zh-CN" sz="1050" dirty="0" smtClean="0">
                <a:solidFill>
                  <a:prstClr val="black"/>
                </a:solidFill>
                <a:latin typeface="微软雅黑" panose="020B0503020204020204" pitchFamily="34" charset="-122"/>
                <a:ea typeface="微软雅黑" panose="020B0503020204020204" pitchFamily="34" charset="-122"/>
              </a:rPr>
              <a:t>张</a:t>
            </a:r>
            <a:r>
              <a:rPr lang="zh-CN" altLang="zh-CN" sz="1050" dirty="0">
                <a:solidFill>
                  <a:prstClr val="black"/>
                </a:solidFill>
                <a:latin typeface="微软雅黑" panose="020B0503020204020204" pitchFamily="34" charset="-122"/>
                <a:ea typeface="微软雅黑" panose="020B0503020204020204" pitchFamily="34" charset="-122"/>
              </a:rPr>
              <a:t>，调查结果与绩效考核挂钩。</a:t>
            </a:r>
          </a:p>
        </p:txBody>
      </p:sp>
      <p:sp>
        <p:nvSpPr>
          <p:cNvPr id="52" name="TextBox 80"/>
          <p:cNvSpPr txBox="1"/>
          <p:nvPr/>
        </p:nvSpPr>
        <p:spPr>
          <a:xfrm>
            <a:off x="5621526" y="3154485"/>
            <a:ext cx="5381381" cy="577081"/>
          </a:xfrm>
          <a:prstGeom prst="rect">
            <a:avLst/>
          </a:prstGeom>
          <a:noFill/>
          <a:ln w="3175">
            <a:noFill/>
          </a:ln>
        </p:spPr>
        <p:txBody>
          <a:bodyPr wrap="square" rtlCol="0">
            <a:spAutoFit/>
          </a:bodyPr>
          <a:lstStyle/>
          <a:p>
            <a:pPr>
              <a:lnSpc>
                <a:spcPct val="150000"/>
              </a:lnSpc>
            </a:pPr>
            <a:r>
              <a:rPr lang="zh-CN" altLang="zh-CN" sz="1050" dirty="0">
                <a:solidFill>
                  <a:prstClr val="black"/>
                </a:solidFill>
                <a:latin typeface="微软雅黑" panose="020B0503020204020204" pitchFamily="34" charset="-122"/>
                <a:ea typeface="微软雅黑" panose="020B0503020204020204" pitchFamily="34" charset="-122"/>
              </a:rPr>
              <a:t>今年共组织护理、医技、药剂等</a:t>
            </a:r>
            <a:r>
              <a:rPr lang="zh-CN" altLang="zh-CN" sz="1050" dirty="0" smtClean="0">
                <a:solidFill>
                  <a:prstClr val="black"/>
                </a:solidFill>
                <a:latin typeface="微软雅黑" panose="020B0503020204020204" pitchFamily="34" charset="-122"/>
                <a:ea typeface="微软雅黑" panose="020B0503020204020204" pitchFamily="34" charset="-122"/>
              </a:rPr>
              <a:t>面试</a:t>
            </a:r>
            <a:r>
              <a:rPr lang="en-US" altLang="zh-CN" sz="1050" dirty="0" smtClean="0">
                <a:solidFill>
                  <a:prstClr val="black"/>
                </a:solidFill>
                <a:latin typeface="微软雅黑" panose="020B0503020204020204" pitchFamily="34" charset="-122"/>
                <a:ea typeface="微软雅黑" panose="020B0503020204020204" pitchFamily="34" charset="-122"/>
              </a:rPr>
              <a:t>210</a:t>
            </a:r>
            <a:r>
              <a:rPr lang="zh-CN" altLang="zh-CN" sz="1050" dirty="0" smtClean="0">
                <a:solidFill>
                  <a:prstClr val="black"/>
                </a:solidFill>
                <a:latin typeface="微软雅黑" panose="020B0503020204020204" pitchFamily="34" charset="-122"/>
                <a:ea typeface="微软雅黑" panose="020B0503020204020204" pitchFamily="34" charset="-122"/>
              </a:rPr>
              <a:t>人</a:t>
            </a:r>
            <a:r>
              <a:rPr lang="zh-CN" altLang="zh-CN" sz="1050" dirty="0">
                <a:solidFill>
                  <a:prstClr val="black"/>
                </a:solidFill>
                <a:latin typeface="微软雅黑" panose="020B0503020204020204" pitchFamily="34" charset="-122"/>
                <a:ea typeface="微软雅黑" panose="020B0503020204020204" pitchFamily="34" charset="-122"/>
              </a:rPr>
              <a:t>，办理聘用录职</a:t>
            </a:r>
            <a:r>
              <a:rPr lang="zh-CN" altLang="zh-CN" sz="1050" dirty="0" smtClean="0">
                <a:solidFill>
                  <a:prstClr val="black"/>
                </a:solidFill>
                <a:latin typeface="微软雅黑" panose="020B0503020204020204" pitchFamily="34" charset="-122"/>
                <a:ea typeface="微软雅黑" panose="020B0503020204020204" pitchFamily="34" charset="-122"/>
              </a:rPr>
              <a:t>手续</a:t>
            </a:r>
            <a:r>
              <a:rPr lang="en-US" altLang="zh-CN" sz="1050" dirty="0" smtClean="0">
                <a:solidFill>
                  <a:prstClr val="black"/>
                </a:solidFill>
                <a:latin typeface="微软雅黑" panose="020B0503020204020204" pitchFamily="34" charset="-122"/>
                <a:ea typeface="微软雅黑" panose="020B0503020204020204" pitchFamily="34" charset="-122"/>
              </a:rPr>
              <a:t>28</a:t>
            </a:r>
            <a:r>
              <a:rPr lang="zh-CN" altLang="zh-CN" sz="1050" dirty="0" smtClean="0">
                <a:solidFill>
                  <a:prstClr val="black"/>
                </a:solidFill>
                <a:latin typeface="微软雅黑" panose="020B0503020204020204" pitchFamily="34" charset="-122"/>
                <a:ea typeface="微软雅黑" panose="020B0503020204020204" pitchFamily="34" charset="-122"/>
              </a:rPr>
              <a:t>人</a:t>
            </a:r>
            <a:r>
              <a:rPr lang="zh-CN" altLang="zh-CN" sz="1050" dirty="0">
                <a:solidFill>
                  <a:prstClr val="black"/>
                </a:solidFill>
                <a:latin typeface="微软雅黑" panose="020B0503020204020204" pitchFamily="34" charset="-122"/>
                <a:ea typeface="微软雅黑" panose="020B0503020204020204" pitchFamily="34" charset="-122"/>
              </a:rPr>
              <a:t>。</a:t>
            </a:r>
            <a:r>
              <a:rPr lang="zh-CN" altLang="zh-CN" sz="1050" dirty="0" smtClean="0">
                <a:solidFill>
                  <a:prstClr val="black"/>
                </a:solidFill>
                <a:latin typeface="微软雅黑" panose="020B0503020204020204" pitchFamily="34" charset="-122"/>
                <a:ea typeface="微软雅黑" panose="020B0503020204020204" pitchFamily="34" charset="-122"/>
              </a:rPr>
              <a:t>完成</a:t>
            </a:r>
            <a:r>
              <a:rPr lang="en-US" altLang="zh-CN" sz="1050" dirty="0" smtClean="0">
                <a:solidFill>
                  <a:prstClr val="black"/>
                </a:solidFill>
                <a:latin typeface="微软雅黑" panose="020B0503020204020204" pitchFamily="34" charset="-122"/>
                <a:ea typeface="微软雅黑" panose="020B0503020204020204" pitchFamily="34" charset="-122"/>
              </a:rPr>
              <a:t>20XX</a:t>
            </a:r>
            <a:r>
              <a:rPr lang="zh-CN" altLang="zh-CN" sz="1050" dirty="0" smtClean="0">
                <a:solidFill>
                  <a:prstClr val="black"/>
                </a:solidFill>
                <a:latin typeface="微软雅黑" panose="020B0503020204020204" pitchFamily="34" charset="-122"/>
                <a:ea typeface="微软雅黑" panose="020B0503020204020204" pitchFamily="34" charset="-122"/>
              </a:rPr>
              <a:t>年度</a:t>
            </a:r>
            <a:r>
              <a:rPr lang="zh-CN" altLang="zh-CN" sz="1050" dirty="0">
                <a:solidFill>
                  <a:prstClr val="black"/>
                </a:solidFill>
                <a:latin typeface="微软雅黑" panose="020B0503020204020204" pitchFamily="34" charset="-122"/>
                <a:ea typeface="微软雅黑" panose="020B0503020204020204" pitchFamily="34" charset="-122"/>
              </a:rPr>
              <a:t>全院职工</a:t>
            </a:r>
            <a:r>
              <a:rPr lang="zh-CN" altLang="zh-CN" sz="1050" dirty="0" smtClean="0">
                <a:solidFill>
                  <a:prstClr val="black"/>
                </a:solidFill>
                <a:latin typeface="微软雅黑" panose="020B0503020204020204" pitchFamily="34" charset="-122"/>
                <a:ea typeface="微软雅黑" panose="020B0503020204020204" pitchFamily="34" charset="-122"/>
              </a:rPr>
              <a:t>共计</a:t>
            </a:r>
            <a:r>
              <a:rPr lang="en-US" altLang="zh-CN" sz="1050" dirty="0" smtClean="0">
                <a:solidFill>
                  <a:prstClr val="black"/>
                </a:solidFill>
                <a:latin typeface="微软雅黑" panose="020B0503020204020204" pitchFamily="34" charset="-122"/>
                <a:ea typeface="微软雅黑" panose="020B0503020204020204" pitchFamily="34" charset="-122"/>
              </a:rPr>
              <a:t>879</a:t>
            </a:r>
            <a:r>
              <a:rPr lang="zh-CN" altLang="zh-CN" sz="1050" dirty="0" smtClean="0">
                <a:solidFill>
                  <a:prstClr val="black"/>
                </a:solidFill>
                <a:latin typeface="微软雅黑" panose="020B0503020204020204" pitchFamily="34" charset="-122"/>
                <a:ea typeface="微软雅黑" panose="020B0503020204020204" pitchFamily="34" charset="-122"/>
              </a:rPr>
              <a:t>人</a:t>
            </a:r>
            <a:r>
              <a:rPr lang="zh-CN" altLang="zh-CN" sz="1050" dirty="0">
                <a:solidFill>
                  <a:prstClr val="black"/>
                </a:solidFill>
                <a:latin typeface="微软雅黑" panose="020B0503020204020204" pitchFamily="34" charset="-122"/>
                <a:ea typeface="微软雅黑" panose="020B0503020204020204" pitchFamily="34" charset="-122"/>
              </a:rPr>
              <a:t>的考核工作。</a:t>
            </a:r>
            <a:endParaRPr lang="zh-CN" altLang="en-US" sz="1050" dirty="0">
              <a:solidFill>
                <a:prstClr val="black"/>
              </a:solidFill>
              <a:latin typeface="微软雅黑" panose="020B0503020204020204" pitchFamily="34" charset="-122"/>
              <a:ea typeface="微软雅黑" panose="020B0503020204020204" pitchFamily="34" charset="-122"/>
            </a:endParaRPr>
          </a:p>
        </p:txBody>
      </p:sp>
      <p:cxnSp>
        <p:nvCxnSpPr>
          <p:cNvPr id="58" name="直接连接符 57"/>
          <p:cNvCxnSpPr/>
          <p:nvPr/>
        </p:nvCxnSpPr>
        <p:spPr>
          <a:xfrm>
            <a:off x="5212812" y="3050334"/>
            <a:ext cx="5790095" cy="0"/>
          </a:xfrm>
          <a:prstGeom prst="line">
            <a:avLst/>
          </a:prstGeom>
          <a:ln w="12700">
            <a:solidFill>
              <a:srgbClr val="8FA2C0"/>
            </a:solidFill>
            <a:prstDash val="dash"/>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a:off x="5212812" y="3765880"/>
            <a:ext cx="5790095" cy="0"/>
          </a:xfrm>
          <a:prstGeom prst="line">
            <a:avLst/>
          </a:prstGeom>
          <a:ln w="12700">
            <a:solidFill>
              <a:srgbClr val="F76D11"/>
            </a:solidFill>
            <a:prstDash val="dash"/>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a:off x="5212812" y="4482824"/>
            <a:ext cx="5790095" cy="0"/>
          </a:xfrm>
          <a:prstGeom prst="line">
            <a:avLst/>
          </a:prstGeom>
          <a:ln w="12700">
            <a:solidFill>
              <a:srgbClr val="0B9BCF"/>
            </a:solidFill>
            <a:prstDash val="dash"/>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a:off x="5212812" y="5226068"/>
            <a:ext cx="5790095" cy="0"/>
          </a:xfrm>
          <a:prstGeom prst="line">
            <a:avLst/>
          </a:prstGeom>
          <a:ln w="12700">
            <a:solidFill>
              <a:srgbClr val="2B4556"/>
            </a:solidFill>
            <a:prstDash val="dash"/>
          </a:ln>
        </p:spPr>
        <p:style>
          <a:lnRef idx="1">
            <a:schemeClr val="accent1"/>
          </a:lnRef>
          <a:fillRef idx="0">
            <a:schemeClr val="accent1"/>
          </a:fillRef>
          <a:effectRef idx="0">
            <a:schemeClr val="accent1"/>
          </a:effectRef>
          <a:fontRef idx="minor">
            <a:schemeClr val="tx1"/>
          </a:fontRef>
        </p:style>
      </p:cxnSp>
      <p:sp>
        <p:nvSpPr>
          <p:cNvPr id="66" name="TextBox 54"/>
          <p:cNvSpPr txBox="1"/>
          <p:nvPr/>
        </p:nvSpPr>
        <p:spPr>
          <a:xfrm>
            <a:off x="2743486" y="3937180"/>
            <a:ext cx="2336644" cy="418191"/>
          </a:xfrm>
          <a:prstGeom prst="rect">
            <a:avLst/>
          </a:prstGeom>
          <a:noFill/>
          <a:ln w="3175">
            <a:noFill/>
          </a:ln>
        </p:spPr>
        <p:txBody>
          <a:bodyPr wrap="square" rtlCol="0">
            <a:spAutoFit/>
          </a:bodyPr>
          <a:lstStyle/>
          <a:p>
            <a:pPr>
              <a:lnSpc>
                <a:spcPct val="150000"/>
              </a:lnSpc>
            </a:pPr>
            <a:r>
              <a:rPr lang="zh-CN" altLang="en-US" sz="1600" b="1" dirty="0" smtClean="0">
                <a:solidFill>
                  <a:prstClr val="white">
                    <a:lumMod val="95000"/>
                  </a:prstClr>
                </a:solidFill>
                <a:latin typeface="微软雅黑" panose="020B0503020204020204" pitchFamily="34" charset="-122"/>
                <a:ea typeface="微软雅黑" panose="020B0503020204020204" pitchFamily="34" charset="-122"/>
              </a:rPr>
              <a:t>信息系统管理</a:t>
            </a:r>
            <a:endParaRPr lang="en-US" altLang="zh-CN" sz="1600" dirty="0">
              <a:solidFill>
                <a:prstClr val="white">
                  <a:lumMod val="95000"/>
                </a:prstClr>
              </a:solidFill>
              <a:latin typeface="微软雅黑" panose="020B0503020204020204" pitchFamily="34" charset="-122"/>
              <a:ea typeface="微软雅黑" panose="020B0503020204020204" pitchFamily="34" charset="-122"/>
            </a:endParaRPr>
          </a:p>
        </p:txBody>
      </p:sp>
      <p:sp>
        <p:nvSpPr>
          <p:cNvPr id="67" name="TextBox 79"/>
          <p:cNvSpPr txBox="1"/>
          <p:nvPr/>
        </p:nvSpPr>
        <p:spPr>
          <a:xfrm>
            <a:off x="5621526" y="3854140"/>
            <a:ext cx="5405990" cy="577081"/>
          </a:xfrm>
          <a:prstGeom prst="rect">
            <a:avLst/>
          </a:prstGeom>
          <a:noFill/>
          <a:ln w="3175">
            <a:noFill/>
          </a:ln>
        </p:spPr>
        <p:txBody>
          <a:bodyPr wrap="square" rtlCol="0">
            <a:spAutoFit/>
          </a:bodyPr>
          <a:lstStyle/>
          <a:p>
            <a:pPr>
              <a:lnSpc>
                <a:spcPct val="150000"/>
              </a:lnSpc>
            </a:pPr>
            <a:r>
              <a:rPr lang="zh-CN" altLang="en-US" sz="1050" dirty="0" smtClean="0">
                <a:solidFill>
                  <a:prstClr val="black"/>
                </a:solidFill>
                <a:latin typeface="微软雅黑" panose="020B0503020204020204" pitchFamily="34" charset="-122"/>
                <a:ea typeface="微软雅黑" panose="020B0503020204020204" pitchFamily="34" charset="-122"/>
              </a:rPr>
              <a:t>安装</a:t>
            </a:r>
            <a:r>
              <a:rPr lang="en-US" altLang="zh-CN" sz="1050" dirty="0" smtClean="0">
                <a:solidFill>
                  <a:prstClr val="black"/>
                </a:solidFill>
                <a:latin typeface="微软雅黑" panose="020B0503020204020204" pitchFamily="34" charset="-122"/>
                <a:ea typeface="微软雅黑" panose="020B0503020204020204" pitchFamily="34" charset="-122"/>
              </a:rPr>
              <a:t>his</a:t>
            </a:r>
            <a:r>
              <a:rPr lang="zh-CN" altLang="en-US" sz="1050" dirty="0" smtClean="0">
                <a:solidFill>
                  <a:prstClr val="black"/>
                </a:solidFill>
                <a:latin typeface="微软雅黑" panose="020B0503020204020204" pitchFamily="34" charset="-122"/>
                <a:ea typeface="微软雅黑" panose="020B0503020204020204" pitchFamily="34" charset="-122"/>
              </a:rPr>
              <a:t>系统软件，</a:t>
            </a:r>
            <a:r>
              <a:rPr lang="zh-CN" altLang="en-US" sz="1050" dirty="0">
                <a:solidFill>
                  <a:prstClr val="black"/>
                </a:solidFill>
                <a:latin typeface="微软雅黑" panose="020B0503020204020204" pitchFamily="34" charset="-122"/>
                <a:ea typeface="微软雅黑" panose="020B0503020204020204" pitchFamily="34" charset="-122"/>
              </a:rPr>
              <a:t>完成医院</a:t>
            </a:r>
            <a:r>
              <a:rPr lang="en-US" altLang="zh-CN" sz="1050" dirty="0">
                <a:solidFill>
                  <a:prstClr val="black"/>
                </a:solidFill>
                <a:latin typeface="微软雅黑" panose="020B0503020204020204" pitchFamily="34" charset="-122"/>
                <a:ea typeface="微软雅黑" panose="020B0503020204020204" pitchFamily="34" charset="-122"/>
              </a:rPr>
              <a:t>PACS</a:t>
            </a:r>
            <a:r>
              <a:rPr lang="zh-CN" altLang="en-US" sz="1050" dirty="0">
                <a:solidFill>
                  <a:prstClr val="black"/>
                </a:solidFill>
                <a:latin typeface="微软雅黑" panose="020B0503020204020204" pitchFamily="34" charset="-122"/>
                <a:ea typeface="微软雅黑" panose="020B0503020204020204" pitchFamily="34" charset="-122"/>
              </a:rPr>
              <a:t>的施工验收、医保要求的电子钱包项目验收。</a:t>
            </a:r>
            <a:r>
              <a:rPr lang="zh-CN" altLang="en-US" sz="1050" dirty="0" smtClean="0">
                <a:solidFill>
                  <a:prstClr val="black"/>
                </a:solidFill>
                <a:latin typeface="微软雅黑" panose="020B0503020204020204" pitchFamily="34" charset="-122"/>
                <a:ea typeface="微软雅黑" panose="020B0503020204020204" pitchFamily="34" charset="-122"/>
              </a:rPr>
              <a:t>完成服务器</a:t>
            </a:r>
            <a:r>
              <a:rPr lang="zh-CN" altLang="en-US" sz="1050" dirty="0">
                <a:solidFill>
                  <a:prstClr val="black"/>
                </a:solidFill>
                <a:latin typeface="微软雅黑" panose="020B0503020204020204" pitchFamily="34" charset="-122"/>
                <a:ea typeface="微软雅黑" panose="020B0503020204020204" pitchFamily="34" charset="-122"/>
              </a:rPr>
              <a:t>维护</a:t>
            </a:r>
            <a:r>
              <a:rPr lang="en-US" altLang="zh-CN" sz="1050" dirty="0">
                <a:solidFill>
                  <a:prstClr val="black"/>
                </a:solidFill>
                <a:latin typeface="微软雅黑" panose="020B0503020204020204" pitchFamily="34" charset="-122"/>
                <a:ea typeface="微软雅黑" panose="020B0503020204020204" pitchFamily="34" charset="-122"/>
              </a:rPr>
              <a:t>110</a:t>
            </a:r>
            <a:r>
              <a:rPr lang="zh-CN" altLang="en-US" sz="1050" dirty="0">
                <a:solidFill>
                  <a:prstClr val="black"/>
                </a:solidFill>
                <a:latin typeface="微软雅黑" panose="020B0503020204020204" pitchFamily="34" charset="-122"/>
                <a:ea typeface="微软雅黑" panose="020B0503020204020204" pitchFamily="34" charset="-122"/>
              </a:rPr>
              <a:t>次，更新安装电脑、打印机</a:t>
            </a:r>
            <a:r>
              <a:rPr lang="en-US" altLang="zh-CN" sz="1050" dirty="0">
                <a:solidFill>
                  <a:prstClr val="black"/>
                </a:solidFill>
                <a:latin typeface="微软雅黑" panose="020B0503020204020204" pitchFamily="34" charset="-122"/>
                <a:ea typeface="微软雅黑" panose="020B0503020204020204" pitchFamily="34" charset="-122"/>
              </a:rPr>
              <a:t>30</a:t>
            </a:r>
            <a:r>
              <a:rPr lang="zh-CN" altLang="en-US" sz="1050" dirty="0">
                <a:solidFill>
                  <a:prstClr val="black"/>
                </a:solidFill>
                <a:latin typeface="微软雅黑" panose="020B0503020204020204" pitchFamily="34" charset="-122"/>
                <a:ea typeface="微软雅黑" panose="020B0503020204020204" pitchFamily="34" charset="-122"/>
              </a:rPr>
              <a:t>台次。</a:t>
            </a:r>
          </a:p>
        </p:txBody>
      </p:sp>
      <p:sp>
        <p:nvSpPr>
          <p:cNvPr id="68" name="TextBox 49"/>
          <p:cNvSpPr txBox="1"/>
          <p:nvPr/>
        </p:nvSpPr>
        <p:spPr>
          <a:xfrm>
            <a:off x="2771280" y="4568436"/>
            <a:ext cx="2336644" cy="418191"/>
          </a:xfrm>
          <a:prstGeom prst="rect">
            <a:avLst/>
          </a:prstGeom>
          <a:noFill/>
          <a:ln w="3175">
            <a:noFill/>
          </a:ln>
        </p:spPr>
        <p:txBody>
          <a:bodyPr wrap="square" rtlCol="0">
            <a:spAutoFit/>
          </a:bodyPr>
          <a:lstStyle/>
          <a:p>
            <a:pPr>
              <a:lnSpc>
                <a:spcPct val="150000"/>
              </a:lnSpc>
            </a:pPr>
            <a:r>
              <a:rPr lang="zh-CN" altLang="en-US" sz="1600" b="1" dirty="0">
                <a:solidFill>
                  <a:prstClr val="white">
                    <a:lumMod val="95000"/>
                  </a:prstClr>
                </a:solidFill>
                <a:latin typeface="微软雅黑" panose="020B0503020204020204" pitchFamily="34" charset="-122"/>
                <a:ea typeface="微软雅黑" panose="020B0503020204020204" pitchFamily="34" charset="-122"/>
              </a:rPr>
              <a:t>医</a:t>
            </a:r>
            <a:r>
              <a:rPr lang="zh-CN" altLang="en-US" sz="1600" b="1" dirty="0" smtClean="0">
                <a:solidFill>
                  <a:prstClr val="white">
                    <a:lumMod val="95000"/>
                  </a:prstClr>
                </a:solidFill>
                <a:latin typeface="微软雅黑" panose="020B0503020204020204" pitchFamily="34" charset="-122"/>
                <a:ea typeface="微软雅黑" panose="020B0503020204020204" pitchFamily="34" charset="-122"/>
              </a:rPr>
              <a:t>保费用管理</a:t>
            </a:r>
            <a:endParaRPr lang="en-US" altLang="zh-CN" sz="1600" dirty="0">
              <a:solidFill>
                <a:prstClr val="white">
                  <a:lumMod val="95000"/>
                </a:prstClr>
              </a:solidFill>
              <a:latin typeface="微软雅黑" panose="020B0503020204020204" pitchFamily="34" charset="-122"/>
              <a:ea typeface="微软雅黑" panose="020B0503020204020204" pitchFamily="34" charset="-122"/>
            </a:endParaRPr>
          </a:p>
        </p:txBody>
      </p:sp>
      <p:sp>
        <p:nvSpPr>
          <p:cNvPr id="69" name="TextBox 77"/>
          <p:cNvSpPr txBox="1"/>
          <p:nvPr/>
        </p:nvSpPr>
        <p:spPr>
          <a:xfrm>
            <a:off x="5621526" y="4571847"/>
            <a:ext cx="5405991" cy="548548"/>
          </a:xfrm>
          <a:prstGeom prst="rect">
            <a:avLst/>
          </a:prstGeom>
          <a:noFill/>
          <a:ln w="3175">
            <a:noFill/>
          </a:ln>
        </p:spPr>
        <p:txBody>
          <a:bodyPr wrap="square" rtlCol="0">
            <a:spAutoFit/>
          </a:bodyPr>
          <a:lstStyle/>
          <a:p>
            <a:pPr>
              <a:lnSpc>
                <a:spcPct val="150000"/>
              </a:lnSpc>
            </a:pPr>
            <a:r>
              <a:rPr lang="zh-CN" altLang="en-US" sz="1050" dirty="0">
                <a:solidFill>
                  <a:prstClr val="black"/>
                </a:solidFill>
                <a:latin typeface="微软雅黑" panose="020B0503020204020204" pitchFamily="34" charset="-122"/>
                <a:ea typeface="微软雅黑" panose="020B0503020204020204" pitchFamily="34" charset="-122"/>
              </a:rPr>
              <a:t>配合省财政厅开展医疗费用稽核工作，共稽核住院病历</a:t>
            </a:r>
            <a:r>
              <a:rPr lang="zh-CN" altLang="en-US" sz="1050" dirty="0" smtClean="0">
                <a:solidFill>
                  <a:prstClr val="black"/>
                </a:solidFill>
                <a:latin typeface="微软雅黑" panose="020B0503020204020204" pitchFamily="34" charset="-122"/>
                <a:ea typeface="微软雅黑" panose="020B0503020204020204" pitchFamily="34" charset="-122"/>
              </a:rPr>
              <a:t>近</a:t>
            </a:r>
            <a:r>
              <a:rPr lang="en-US" altLang="zh-CN" sz="1050" dirty="0" smtClean="0">
                <a:solidFill>
                  <a:prstClr val="black"/>
                </a:solidFill>
                <a:latin typeface="微软雅黑" panose="020B0503020204020204" pitchFamily="34" charset="-122"/>
                <a:ea typeface="微软雅黑" panose="020B0503020204020204" pitchFamily="34" charset="-122"/>
              </a:rPr>
              <a:t>580</a:t>
            </a:r>
            <a:r>
              <a:rPr lang="zh-CN" altLang="en-US" sz="1050" dirty="0" smtClean="0">
                <a:solidFill>
                  <a:prstClr val="black"/>
                </a:solidFill>
                <a:latin typeface="微软雅黑" panose="020B0503020204020204" pitchFamily="34" charset="-122"/>
                <a:ea typeface="微软雅黑" panose="020B0503020204020204" pitchFamily="34" charset="-122"/>
              </a:rPr>
              <a:t>份</a:t>
            </a:r>
            <a:r>
              <a:rPr lang="zh-CN" altLang="en-US" sz="1050" dirty="0">
                <a:solidFill>
                  <a:prstClr val="black"/>
                </a:solidFill>
                <a:latin typeface="微软雅黑" panose="020B0503020204020204" pitchFamily="34" charset="-122"/>
                <a:ea typeface="微软雅黑" panose="020B0503020204020204" pitchFamily="34" charset="-122"/>
              </a:rPr>
              <a:t>，门诊收费清单近</a:t>
            </a:r>
            <a:r>
              <a:rPr lang="en-US" altLang="zh-CN" sz="1050" dirty="0">
                <a:solidFill>
                  <a:prstClr val="black"/>
                </a:solidFill>
                <a:latin typeface="微软雅黑" panose="020B0503020204020204" pitchFamily="34" charset="-122"/>
                <a:ea typeface="微软雅黑" panose="020B0503020204020204" pitchFamily="34" charset="-122"/>
              </a:rPr>
              <a:t>1000</a:t>
            </a:r>
            <a:r>
              <a:rPr lang="zh-CN" altLang="en-US" sz="1050" dirty="0">
                <a:solidFill>
                  <a:prstClr val="black"/>
                </a:solidFill>
                <a:latin typeface="微软雅黑" panose="020B0503020204020204" pitchFamily="34" charset="-122"/>
                <a:ea typeface="微软雅黑" panose="020B0503020204020204" pitchFamily="34" charset="-122"/>
              </a:rPr>
              <a:t>份，最大限度地减少医院的经济损失。</a:t>
            </a:r>
          </a:p>
        </p:txBody>
      </p:sp>
      <p:sp>
        <p:nvSpPr>
          <p:cNvPr id="53" name="矩形 52"/>
          <p:cNvSpPr/>
          <p:nvPr/>
        </p:nvSpPr>
        <p:spPr>
          <a:xfrm>
            <a:off x="10033536" y="616370"/>
            <a:ext cx="1459054" cy="507831"/>
          </a:xfrm>
          <a:prstGeom prst="rect">
            <a:avLst/>
          </a:prstGeom>
        </p:spPr>
        <p:txBody>
          <a:bodyPr wrap="none">
            <a:spAutoFit/>
          </a:bodyPr>
          <a:lstStyle/>
          <a:p>
            <a:pPr>
              <a:lnSpc>
                <a:spcPct val="150000"/>
              </a:lnSpc>
            </a:pPr>
            <a:r>
              <a:rPr lang="en-US" altLang="zh-CN" b="1" dirty="0" smtClean="0">
                <a:latin typeface="微软雅黑" panose="020B0503020204020204" pitchFamily="34" charset="-122"/>
                <a:ea typeface="微软雅黑" panose="020B0503020204020204" pitchFamily="34" charset="-122"/>
              </a:rPr>
              <a:t>2.3</a:t>
            </a:r>
            <a:r>
              <a:rPr lang="zh-CN" altLang="en-US" b="1" dirty="0">
                <a:latin typeface="微软雅黑" panose="020B0503020204020204" pitchFamily="34" charset="-122"/>
                <a:ea typeface="微软雅黑" panose="020B0503020204020204" pitchFamily="34" charset="-122"/>
              </a:rPr>
              <a:t>行</a:t>
            </a:r>
            <a:r>
              <a:rPr lang="zh-CN" altLang="en-US" b="1" dirty="0" smtClean="0">
                <a:latin typeface="微软雅黑" panose="020B0503020204020204" pitchFamily="34" charset="-122"/>
                <a:ea typeface="微软雅黑" panose="020B0503020204020204" pitchFamily="34" charset="-122"/>
              </a:rPr>
              <a:t>后建设</a:t>
            </a:r>
            <a:endParaRPr lang="zh-CN" altLang="en-US" sz="1600" b="1" dirty="0">
              <a:latin typeface="微软雅黑" panose="020B0503020204020204" pitchFamily="34" charset="-122"/>
              <a:ea typeface="微软雅黑" panose="020B0503020204020204" pitchFamily="34" charset="-122"/>
            </a:endParaRPr>
          </a:p>
        </p:txBody>
      </p:sp>
      <p:grpSp>
        <p:nvGrpSpPr>
          <p:cNvPr id="55" name="组合 54"/>
          <p:cNvGrpSpPr/>
          <p:nvPr/>
        </p:nvGrpSpPr>
        <p:grpSpPr>
          <a:xfrm>
            <a:off x="536649" y="249523"/>
            <a:ext cx="1232203" cy="1028988"/>
            <a:chOff x="458097" y="883701"/>
            <a:chExt cx="1712258" cy="1429872"/>
          </a:xfrm>
        </p:grpSpPr>
        <p:sp>
          <p:nvSpPr>
            <p:cNvPr id="56" name="矩形 3"/>
            <p:cNvSpPr/>
            <p:nvPr/>
          </p:nvSpPr>
          <p:spPr>
            <a:xfrm>
              <a:off x="521745" y="883701"/>
              <a:ext cx="1648610" cy="1429872"/>
            </a:xfrm>
            <a:custGeom>
              <a:avLst/>
              <a:gdLst>
                <a:gd name="connsiteX0" fmla="*/ 0 w 1358153"/>
                <a:gd name="connsiteY0" fmla="*/ 0 h 833718"/>
                <a:gd name="connsiteX1" fmla="*/ 1358153 w 1358153"/>
                <a:gd name="connsiteY1" fmla="*/ 0 h 833718"/>
                <a:gd name="connsiteX2" fmla="*/ 1358153 w 1358153"/>
                <a:gd name="connsiteY2" fmla="*/ 833718 h 833718"/>
                <a:gd name="connsiteX3" fmla="*/ 0 w 1358153"/>
                <a:gd name="connsiteY3" fmla="*/ 833718 h 833718"/>
                <a:gd name="connsiteX4" fmla="*/ 0 w 1358153"/>
                <a:gd name="connsiteY4" fmla="*/ 0 h 833718"/>
                <a:gd name="connsiteX0" fmla="*/ 0 w 1371600"/>
                <a:gd name="connsiteY0" fmla="*/ 161365 h 995083"/>
                <a:gd name="connsiteX1" fmla="*/ 1371600 w 1371600"/>
                <a:gd name="connsiteY1" fmla="*/ 0 h 995083"/>
                <a:gd name="connsiteX2" fmla="*/ 1358153 w 1371600"/>
                <a:gd name="connsiteY2" fmla="*/ 995083 h 995083"/>
                <a:gd name="connsiteX3" fmla="*/ 0 w 1371600"/>
                <a:gd name="connsiteY3" fmla="*/ 995083 h 995083"/>
                <a:gd name="connsiteX4" fmla="*/ 0 w 1371600"/>
                <a:gd name="connsiteY4" fmla="*/ 161365 h 995083"/>
                <a:gd name="connsiteX0" fmla="*/ 0 w 1371600"/>
                <a:gd name="connsiteY0" fmla="*/ 161365 h 995083"/>
                <a:gd name="connsiteX1" fmla="*/ 1371600 w 1371600"/>
                <a:gd name="connsiteY1" fmla="*/ 0 h 995083"/>
                <a:gd name="connsiteX2" fmla="*/ 1358153 w 1371600"/>
                <a:gd name="connsiteY2" fmla="*/ 995083 h 995083"/>
                <a:gd name="connsiteX3" fmla="*/ 107576 w 1371600"/>
                <a:gd name="connsiteY3" fmla="*/ 900954 h 995083"/>
                <a:gd name="connsiteX4" fmla="*/ 0 w 1371600"/>
                <a:gd name="connsiteY4" fmla="*/ 161365 h 995083"/>
                <a:gd name="connsiteX0" fmla="*/ 0 w 1465730"/>
                <a:gd name="connsiteY0" fmla="*/ 26894 h 995083"/>
                <a:gd name="connsiteX1" fmla="*/ 1465730 w 1465730"/>
                <a:gd name="connsiteY1" fmla="*/ 0 h 995083"/>
                <a:gd name="connsiteX2" fmla="*/ 1452283 w 1465730"/>
                <a:gd name="connsiteY2" fmla="*/ 995083 h 995083"/>
                <a:gd name="connsiteX3" fmla="*/ 201706 w 1465730"/>
                <a:gd name="connsiteY3" fmla="*/ 900954 h 995083"/>
                <a:gd name="connsiteX4" fmla="*/ 0 w 1465730"/>
                <a:gd name="connsiteY4" fmla="*/ 26894 h 995083"/>
                <a:gd name="connsiteX0" fmla="*/ 0 w 1479177"/>
                <a:gd name="connsiteY0" fmla="*/ 26894 h 1304366"/>
                <a:gd name="connsiteX1" fmla="*/ 1465730 w 1479177"/>
                <a:gd name="connsiteY1" fmla="*/ 0 h 1304366"/>
                <a:gd name="connsiteX2" fmla="*/ 1479177 w 1479177"/>
                <a:gd name="connsiteY2" fmla="*/ 1304366 h 1304366"/>
                <a:gd name="connsiteX3" fmla="*/ 201706 w 1479177"/>
                <a:gd name="connsiteY3" fmla="*/ 900954 h 1304366"/>
                <a:gd name="connsiteX4" fmla="*/ 0 w 1479177"/>
                <a:gd name="connsiteY4" fmla="*/ 26894 h 1304366"/>
                <a:gd name="connsiteX0" fmla="*/ 118334 w 1597511"/>
                <a:gd name="connsiteY0" fmla="*/ 26894 h 1304366"/>
                <a:gd name="connsiteX1" fmla="*/ 1584064 w 1597511"/>
                <a:gd name="connsiteY1" fmla="*/ 0 h 1304366"/>
                <a:gd name="connsiteX2" fmla="*/ 1597511 w 1597511"/>
                <a:gd name="connsiteY2" fmla="*/ 1304366 h 1304366"/>
                <a:gd name="connsiteX3" fmla="*/ 0 w 1597511"/>
                <a:gd name="connsiteY3" fmla="*/ 1038114 h 1304366"/>
                <a:gd name="connsiteX4" fmla="*/ 118334 w 1597511"/>
                <a:gd name="connsiteY4" fmla="*/ 26894 h 1304366"/>
                <a:gd name="connsiteX0" fmla="*/ 118334 w 1673711"/>
                <a:gd name="connsiteY0" fmla="*/ 26894 h 1151966"/>
                <a:gd name="connsiteX1" fmla="*/ 1584064 w 1673711"/>
                <a:gd name="connsiteY1" fmla="*/ 0 h 1151966"/>
                <a:gd name="connsiteX2" fmla="*/ 1673711 w 1673711"/>
                <a:gd name="connsiteY2" fmla="*/ 1151966 h 1151966"/>
                <a:gd name="connsiteX3" fmla="*/ 0 w 1673711"/>
                <a:gd name="connsiteY3" fmla="*/ 1038114 h 1151966"/>
                <a:gd name="connsiteX4" fmla="*/ 118334 w 1673711"/>
                <a:gd name="connsiteY4" fmla="*/ 26894 h 1151966"/>
                <a:gd name="connsiteX0" fmla="*/ 0 w 1723017"/>
                <a:gd name="connsiteY0" fmla="*/ 0 h 1307952"/>
                <a:gd name="connsiteX1" fmla="*/ 1633370 w 1723017"/>
                <a:gd name="connsiteY1" fmla="*/ 155986 h 1307952"/>
                <a:gd name="connsiteX2" fmla="*/ 1723017 w 1723017"/>
                <a:gd name="connsiteY2" fmla="*/ 1307952 h 1307952"/>
                <a:gd name="connsiteX3" fmla="*/ 49306 w 1723017"/>
                <a:gd name="connsiteY3" fmla="*/ 1194100 h 1307952"/>
                <a:gd name="connsiteX4" fmla="*/ 0 w 1723017"/>
                <a:gd name="connsiteY4" fmla="*/ 0 h 1307952"/>
                <a:gd name="connsiteX0" fmla="*/ 0 w 1633370"/>
                <a:gd name="connsiteY0" fmla="*/ 0 h 1429872"/>
                <a:gd name="connsiteX1" fmla="*/ 1633370 w 1633370"/>
                <a:gd name="connsiteY1" fmla="*/ 155986 h 1429872"/>
                <a:gd name="connsiteX2" fmla="*/ 1387737 w 1633370"/>
                <a:gd name="connsiteY2" fmla="*/ 1429872 h 1429872"/>
                <a:gd name="connsiteX3" fmla="*/ 49306 w 1633370"/>
                <a:gd name="connsiteY3" fmla="*/ 1194100 h 1429872"/>
                <a:gd name="connsiteX4" fmla="*/ 0 w 1633370"/>
                <a:gd name="connsiteY4" fmla="*/ 0 h 1429872"/>
                <a:gd name="connsiteX0" fmla="*/ 0 w 1633370"/>
                <a:gd name="connsiteY0" fmla="*/ 0 h 1429872"/>
                <a:gd name="connsiteX1" fmla="*/ 1633370 w 1633370"/>
                <a:gd name="connsiteY1" fmla="*/ 155986 h 1429872"/>
                <a:gd name="connsiteX2" fmla="*/ 1387737 w 1633370"/>
                <a:gd name="connsiteY2" fmla="*/ 1429872 h 1429872"/>
                <a:gd name="connsiteX3" fmla="*/ 186466 w 1633370"/>
                <a:gd name="connsiteY3" fmla="*/ 1392220 h 1429872"/>
                <a:gd name="connsiteX4" fmla="*/ 0 w 1633370"/>
                <a:gd name="connsiteY4" fmla="*/ 0 h 1429872"/>
                <a:gd name="connsiteX0" fmla="*/ 0 w 1648610"/>
                <a:gd name="connsiteY0" fmla="*/ 0 h 1429872"/>
                <a:gd name="connsiteX1" fmla="*/ 1648610 w 1648610"/>
                <a:gd name="connsiteY1" fmla="*/ 293146 h 1429872"/>
                <a:gd name="connsiteX2" fmla="*/ 1387737 w 1648610"/>
                <a:gd name="connsiteY2" fmla="*/ 1429872 h 1429872"/>
                <a:gd name="connsiteX3" fmla="*/ 186466 w 1648610"/>
                <a:gd name="connsiteY3" fmla="*/ 1392220 h 1429872"/>
                <a:gd name="connsiteX4" fmla="*/ 0 w 1648610"/>
                <a:gd name="connsiteY4" fmla="*/ 0 h 1429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8610" h="1429872">
                  <a:moveTo>
                    <a:pt x="0" y="0"/>
                  </a:moveTo>
                  <a:lnTo>
                    <a:pt x="1648610" y="293146"/>
                  </a:lnTo>
                  <a:lnTo>
                    <a:pt x="1387737" y="1429872"/>
                  </a:lnTo>
                  <a:lnTo>
                    <a:pt x="186466" y="1392220"/>
                  </a:lnTo>
                  <a:lnTo>
                    <a:pt x="0" y="0"/>
                  </a:lnTo>
                  <a:close/>
                </a:path>
              </a:pathLst>
            </a:custGeom>
            <a:solidFill>
              <a:schemeClr val="accent1">
                <a:lumMod val="50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矩形 4"/>
            <p:cNvSpPr/>
            <p:nvPr/>
          </p:nvSpPr>
          <p:spPr>
            <a:xfrm rot="21062862">
              <a:off x="458097" y="1099060"/>
              <a:ext cx="1590339" cy="1067697"/>
            </a:xfrm>
            <a:custGeom>
              <a:avLst/>
              <a:gdLst>
                <a:gd name="connsiteX0" fmla="*/ 0 w 1761565"/>
                <a:gd name="connsiteY0" fmla="*/ 0 h 1183341"/>
                <a:gd name="connsiteX1" fmla="*/ 1761565 w 1761565"/>
                <a:gd name="connsiteY1" fmla="*/ 0 h 1183341"/>
                <a:gd name="connsiteX2" fmla="*/ 1761565 w 1761565"/>
                <a:gd name="connsiteY2" fmla="*/ 1183341 h 1183341"/>
                <a:gd name="connsiteX3" fmla="*/ 0 w 1761565"/>
                <a:gd name="connsiteY3" fmla="*/ 1183341 h 1183341"/>
                <a:gd name="connsiteX4" fmla="*/ 0 w 1761565"/>
                <a:gd name="connsiteY4" fmla="*/ 0 h 1183341"/>
                <a:gd name="connsiteX0" fmla="*/ 201706 w 1761565"/>
                <a:gd name="connsiteY0" fmla="*/ 0 h 1479177"/>
                <a:gd name="connsiteX1" fmla="*/ 1761565 w 1761565"/>
                <a:gd name="connsiteY1" fmla="*/ 295836 h 1479177"/>
                <a:gd name="connsiteX2" fmla="*/ 1761565 w 1761565"/>
                <a:gd name="connsiteY2" fmla="*/ 1479177 h 1479177"/>
                <a:gd name="connsiteX3" fmla="*/ 0 w 1761565"/>
                <a:gd name="connsiteY3" fmla="*/ 1479177 h 1479177"/>
                <a:gd name="connsiteX4" fmla="*/ 201706 w 1761565"/>
                <a:gd name="connsiteY4" fmla="*/ 0 h 1479177"/>
                <a:gd name="connsiteX0" fmla="*/ 201706 w 1949824"/>
                <a:gd name="connsiteY0" fmla="*/ 0 h 1479177"/>
                <a:gd name="connsiteX1" fmla="*/ 1761565 w 1949824"/>
                <a:gd name="connsiteY1" fmla="*/ 295836 h 1479177"/>
                <a:gd name="connsiteX2" fmla="*/ 1949824 w 1949824"/>
                <a:gd name="connsiteY2" fmla="*/ 1129554 h 1479177"/>
                <a:gd name="connsiteX3" fmla="*/ 0 w 1949824"/>
                <a:gd name="connsiteY3" fmla="*/ 1479177 h 1479177"/>
                <a:gd name="connsiteX4" fmla="*/ 201706 w 1949824"/>
                <a:gd name="connsiteY4" fmla="*/ 0 h 1479177"/>
                <a:gd name="connsiteX0" fmla="*/ 64546 w 1949824"/>
                <a:gd name="connsiteY0" fmla="*/ 115644 h 1183341"/>
                <a:gd name="connsiteX1" fmla="*/ 1761565 w 1949824"/>
                <a:gd name="connsiteY1" fmla="*/ 0 h 1183341"/>
                <a:gd name="connsiteX2" fmla="*/ 1949824 w 1949824"/>
                <a:gd name="connsiteY2" fmla="*/ 833718 h 1183341"/>
                <a:gd name="connsiteX3" fmla="*/ 0 w 1949824"/>
                <a:gd name="connsiteY3" fmla="*/ 1183341 h 1183341"/>
                <a:gd name="connsiteX4" fmla="*/ 64546 w 1949824"/>
                <a:gd name="connsiteY4" fmla="*/ 115644 h 1183341"/>
                <a:gd name="connsiteX0" fmla="*/ 34066 w 1919344"/>
                <a:gd name="connsiteY0" fmla="*/ 115644 h 1000461"/>
                <a:gd name="connsiteX1" fmla="*/ 1731085 w 1919344"/>
                <a:gd name="connsiteY1" fmla="*/ 0 h 1000461"/>
                <a:gd name="connsiteX2" fmla="*/ 1919344 w 1919344"/>
                <a:gd name="connsiteY2" fmla="*/ 833718 h 1000461"/>
                <a:gd name="connsiteX3" fmla="*/ 0 w 1919344"/>
                <a:gd name="connsiteY3" fmla="*/ 1000461 h 1000461"/>
                <a:gd name="connsiteX4" fmla="*/ 34066 w 1919344"/>
                <a:gd name="connsiteY4" fmla="*/ 115644 h 1000461"/>
                <a:gd name="connsiteX0" fmla="*/ 34066 w 1827904"/>
                <a:gd name="connsiteY0" fmla="*/ 115644 h 1000461"/>
                <a:gd name="connsiteX1" fmla="*/ 1731085 w 1827904"/>
                <a:gd name="connsiteY1" fmla="*/ 0 h 1000461"/>
                <a:gd name="connsiteX2" fmla="*/ 1827904 w 1827904"/>
                <a:gd name="connsiteY2" fmla="*/ 955638 h 1000461"/>
                <a:gd name="connsiteX3" fmla="*/ 0 w 1827904"/>
                <a:gd name="connsiteY3" fmla="*/ 1000461 h 1000461"/>
                <a:gd name="connsiteX4" fmla="*/ 34066 w 1827904"/>
                <a:gd name="connsiteY4" fmla="*/ 115644 h 1000461"/>
                <a:gd name="connsiteX0" fmla="*/ 34066 w 1959685"/>
                <a:gd name="connsiteY0" fmla="*/ 115644 h 1000461"/>
                <a:gd name="connsiteX1" fmla="*/ 1959685 w 1959685"/>
                <a:gd name="connsiteY1" fmla="*/ 0 h 1000461"/>
                <a:gd name="connsiteX2" fmla="*/ 1827904 w 1959685"/>
                <a:gd name="connsiteY2" fmla="*/ 955638 h 1000461"/>
                <a:gd name="connsiteX3" fmla="*/ 0 w 1959685"/>
                <a:gd name="connsiteY3" fmla="*/ 1000461 h 1000461"/>
                <a:gd name="connsiteX4" fmla="*/ 34066 w 1959685"/>
                <a:gd name="connsiteY4" fmla="*/ 115644 h 1000461"/>
                <a:gd name="connsiteX0" fmla="*/ 0 w 1925619"/>
                <a:gd name="connsiteY0" fmla="*/ 115644 h 1183341"/>
                <a:gd name="connsiteX1" fmla="*/ 1925619 w 1925619"/>
                <a:gd name="connsiteY1" fmla="*/ 0 h 1183341"/>
                <a:gd name="connsiteX2" fmla="*/ 1793838 w 1925619"/>
                <a:gd name="connsiteY2" fmla="*/ 955638 h 1183341"/>
                <a:gd name="connsiteX3" fmla="*/ 285974 w 1925619"/>
                <a:gd name="connsiteY3" fmla="*/ 1183341 h 1183341"/>
                <a:gd name="connsiteX4" fmla="*/ 0 w 1925619"/>
                <a:gd name="connsiteY4" fmla="*/ 115644 h 1183341"/>
                <a:gd name="connsiteX0" fmla="*/ 0 w 1925619"/>
                <a:gd name="connsiteY0" fmla="*/ 115644 h 1183341"/>
                <a:gd name="connsiteX1" fmla="*/ 1925619 w 1925619"/>
                <a:gd name="connsiteY1" fmla="*/ 0 h 1183341"/>
                <a:gd name="connsiteX2" fmla="*/ 1397598 w 1925619"/>
                <a:gd name="connsiteY2" fmla="*/ 1153758 h 1183341"/>
                <a:gd name="connsiteX3" fmla="*/ 285974 w 1925619"/>
                <a:gd name="connsiteY3" fmla="*/ 1183341 h 1183341"/>
                <a:gd name="connsiteX4" fmla="*/ 0 w 1925619"/>
                <a:gd name="connsiteY4" fmla="*/ 115644 h 1183341"/>
                <a:gd name="connsiteX0" fmla="*/ 0 w 1590339"/>
                <a:gd name="connsiteY0" fmla="*/ 0 h 1067697"/>
                <a:gd name="connsiteX1" fmla="*/ 1590339 w 1590339"/>
                <a:gd name="connsiteY1" fmla="*/ 82476 h 1067697"/>
                <a:gd name="connsiteX2" fmla="*/ 1397598 w 1590339"/>
                <a:gd name="connsiteY2" fmla="*/ 1038114 h 1067697"/>
                <a:gd name="connsiteX3" fmla="*/ 285974 w 1590339"/>
                <a:gd name="connsiteY3" fmla="*/ 1067697 h 1067697"/>
                <a:gd name="connsiteX4" fmla="*/ 0 w 1590339"/>
                <a:gd name="connsiteY4" fmla="*/ 0 h 1067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0339" h="1067697">
                  <a:moveTo>
                    <a:pt x="0" y="0"/>
                  </a:moveTo>
                  <a:lnTo>
                    <a:pt x="1590339" y="82476"/>
                  </a:lnTo>
                  <a:lnTo>
                    <a:pt x="1397598" y="1038114"/>
                  </a:lnTo>
                  <a:lnTo>
                    <a:pt x="285974" y="1067697"/>
                  </a:lnTo>
                  <a:lnTo>
                    <a:pt x="0" y="0"/>
                  </a:lnTo>
                  <a:close/>
                </a:path>
              </a:pathLst>
            </a:custGeom>
            <a:solidFill>
              <a:schemeClr val="bg1">
                <a:lumMod val="8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文本框 61"/>
            <p:cNvSpPr txBox="1"/>
            <p:nvPr/>
          </p:nvSpPr>
          <p:spPr>
            <a:xfrm>
              <a:off x="910305" y="1340011"/>
              <a:ext cx="1048277" cy="812598"/>
            </a:xfrm>
            <a:prstGeom prst="rect">
              <a:avLst/>
            </a:prstGeom>
            <a:noFill/>
          </p:spPr>
          <p:txBody>
            <a:bodyPr wrap="square" rtlCol="0">
              <a:spAutoFit/>
            </a:bodyPr>
            <a:lstStyle/>
            <a:p>
              <a:r>
                <a:rPr lang="en-US" altLang="zh-CN" sz="3200" b="1" dirty="0" smtClean="0">
                  <a:solidFill>
                    <a:schemeClr val="accent1">
                      <a:lumMod val="50000"/>
                    </a:schemeClr>
                  </a:solidFill>
                  <a:latin typeface="微软雅黑" panose="020B0503020204020204" pitchFamily="34" charset="-122"/>
                  <a:ea typeface="微软雅黑" panose="020B0503020204020204" pitchFamily="34" charset="-122"/>
                </a:rPr>
                <a:t>02</a:t>
              </a:r>
              <a:endParaRPr lang="zh-CN" altLang="en-US" sz="3200" b="1" dirty="0">
                <a:solidFill>
                  <a:schemeClr val="accent1">
                    <a:lumMod val="50000"/>
                  </a:schemeClr>
                </a:solidFill>
                <a:latin typeface="微软雅黑" panose="020B0503020204020204" pitchFamily="34" charset="-122"/>
                <a:ea typeface="微软雅黑" panose="020B0503020204020204" pitchFamily="34" charset="-122"/>
              </a:endParaRPr>
            </a:p>
          </p:txBody>
        </p:sp>
      </p:grpSp>
      <p:sp>
        <p:nvSpPr>
          <p:cNvPr id="63" name="文本框 62"/>
          <p:cNvSpPr txBox="1"/>
          <p:nvPr/>
        </p:nvSpPr>
        <p:spPr>
          <a:xfrm>
            <a:off x="10515600" y="249523"/>
            <a:ext cx="1676400" cy="307777"/>
          </a:xfrm>
          <a:prstGeom prst="rect">
            <a:avLst/>
          </a:prstGeom>
          <a:noFill/>
        </p:spPr>
        <p:txBody>
          <a:bodyPr wrap="square" rtlCol="0">
            <a:spAutoFit/>
          </a:bodyPr>
          <a:lstStyle/>
          <a:p>
            <a:r>
              <a:rPr lang="zh-CN" altLang="en-US" sz="1400" dirty="0" smtClean="0">
                <a:latin typeface="微软雅黑" panose="020B0503020204020204" pitchFamily="34" charset="-122"/>
                <a:ea typeface="微软雅黑" panose="020B0503020204020204" pitchFamily="34" charset="-122"/>
              </a:rPr>
              <a:t>放置医院</a:t>
            </a:r>
            <a:r>
              <a:rPr lang="en-US" altLang="zh-CN" sz="1400" dirty="0" smtClean="0">
                <a:latin typeface="微软雅黑" panose="020B0503020204020204" pitchFamily="34" charset="-122"/>
                <a:ea typeface="微软雅黑" panose="020B0503020204020204" pitchFamily="34" charset="-122"/>
              </a:rPr>
              <a:t>LOGO</a:t>
            </a:r>
            <a:endParaRPr lang="zh-CN" altLang="en-US" sz="1400" dirty="0">
              <a:latin typeface="微软雅黑" panose="020B0503020204020204" pitchFamily="34" charset="-122"/>
              <a:ea typeface="微软雅黑" panose="020B0503020204020204" pitchFamily="34" charset="-122"/>
            </a:endParaRPr>
          </a:p>
        </p:txBody>
      </p:sp>
      <p:sp>
        <p:nvSpPr>
          <p:cNvPr id="64" name="矩形 63"/>
          <p:cNvSpPr/>
          <p:nvPr/>
        </p:nvSpPr>
        <p:spPr>
          <a:xfrm>
            <a:off x="1820283" y="547121"/>
            <a:ext cx="1467068" cy="553998"/>
          </a:xfrm>
          <a:prstGeom prst="rect">
            <a:avLst/>
          </a:prstGeom>
        </p:spPr>
        <p:txBody>
          <a:bodyPr wrap="none">
            <a:spAutoFit/>
          </a:bodyPr>
          <a:lstStyle/>
          <a:p>
            <a:pPr>
              <a:lnSpc>
                <a:spcPct val="150000"/>
              </a:lnSpc>
            </a:pPr>
            <a:r>
              <a:rPr lang="zh-CN" altLang="en-US" sz="2000" b="1" dirty="0" smtClean="0">
                <a:latin typeface="微软雅黑" panose="020B0503020204020204" pitchFamily="34" charset="-122"/>
                <a:ea typeface="微软雅黑" panose="020B0503020204020204" pitchFamily="34" charset="-122"/>
              </a:rPr>
              <a:t>人、财、物</a:t>
            </a:r>
            <a:endParaRPr lang="zh-CN" altLang="en-US" sz="20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83244946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22184" y="1671330"/>
            <a:ext cx="4952216" cy="37141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文本框 8"/>
          <p:cNvSpPr txBox="1"/>
          <p:nvPr/>
        </p:nvSpPr>
        <p:spPr>
          <a:xfrm>
            <a:off x="927100" y="1841500"/>
            <a:ext cx="5334000" cy="1338828"/>
          </a:xfrm>
          <a:prstGeom prst="rect">
            <a:avLst/>
          </a:prstGeom>
          <a:noFill/>
        </p:spPr>
        <p:txBody>
          <a:bodyPr wrap="square" rtlCol="0">
            <a:spAutoFit/>
          </a:bodyPr>
          <a:lstStyle/>
          <a:p>
            <a:pPr>
              <a:lnSpc>
                <a:spcPct val="150000"/>
              </a:lnSpc>
            </a:pPr>
            <a:r>
              <a:rPr lang="zh-CN" altLang="en-US" sz="1600" dirty="0" smtClean="0">
                <a:latin typeface="微软雅黑" panose="020B0503020204020204" pitchFamily="34" charset="-122"/>
                <a:ea typeface="微软雅黑" panose="020B0503020204020204" pitchFamily="34" charset="-122"/>
              </a:rPr>
              <a:t>陈旧设备：</a:t>
            </a:r>
            <a:r>
              <a:rPr lang="zh-CN" altLang="en-US" b="1" dirty="0" smtClean="0">
                <a:solidFill>
                  <a:srgbClr val="C00000"/>
                </a:solidFill>
                <a:latin typeface="微软雅黑" panose="020B0503020204020204" pitchFamily="34" charset="-122"/>
                <a:ea typeface="微软雅黑" panose="020B0503020204020204" pitchFamily="34" charset="-122"/>
              </a:rPr>
              <a:t>妇产科</a:t>
            </a:r>
            <a:r>
              <a:rPr lang="zh-CN" altLang="en-US" sz="1600" dirty="0" smtClean="0">
                <a:latin typeface="微软雅黑" panose="020B0503020204020204" pitchFamily="34" charset="-122"/>
                <a:ea typeface="微软雅黑" panose="020B0503020204020204" pitchFamily="34" charset="-122"/>
              </a:rPr>
              <a:t>陈旧设备</a:t>
            </a:r>
            <a:r>
              <a:rPr lang="en-US" altLang="zh-CN" sz="1600" dirty="0" smtClean="0">
                <a:latin typeface="微软雅黑" panose="020B0503020204020204" pitchFamily="34" charset="-122"/>
                <a:ea typeface="微软雅黑" panose="020B0503020204020204" pitchFamily="34" charset="-122"/>
              </a:rPr>
              <a:t>--B</a:t>
            </a:r>
            <a:r>
              <a:rPr lang="zh-CN" altLang="en-US" sz="1600" dirty="0" smtClean="0">
                <a:latin typeface="微软雅黑" panose="020B0503020204020204" pitchFamily="34" charset="-122"/>
                <a:ea typeface="微软雅黑" panose="020B0503020204020204" pitchFamily="34" charset="-122"/>
              </a:rPr>
              <a:t>超共计</a:t>
            </a:r>
            <a:r>
              <a:rPr lang="en-US" altLang="zh-CN" sz="1600" dirty="0" smtClean="0">
                <a:latin typeface="微软雅黑" panose="020B0503020204020204" pitchFamily="34" charset="-122"/>
                <a:ea typeface="微软雅黑" panose="020B0503020204020204" pitchFamily="34" charset="-122"/>
              </a:rPr>
              <a:t>1</a:t>
            </a:r>
            <a:r>
              <a:rPr lang="zh-CN" altLang="en-US" sz="1600" dirty="0" smtClean="0">
                <a:latin typeface="微软雅黑" panose="020B0503020204020204" pitchFamily="34" charset="-122"/>
                <a:ea typeface="微软雅黑" panose="020B0503020204020204" pitchFamily="34" charset="-122"/>
              </a:rPr>
              <a:t>台</a:t>
            </a:r>
            <a:endParaRPr lang="en-US" altLang="zh-CN" sz="1600" dirty="0" smtClean="0">
              <a:latin typeface="微软雅黑" panose="020B0503020204020204" pitchFamily="34" charset="-122"/>
              <a:ea typeface="微软雅黑" panose="020B0503020204020204" pitchFamily="34" charset="-122"/>
            </a:endParaRPr>
          </a:p>
          <a:p>
            <a:pPr>
              <a:lnSpc>
                <a:spcPct val="150000"/>
              </a:lnSpc>
            </a:pPr>
            <a:r>
              <a:rPr lang="en-US" altLang="zh-CN" sz="1600" dirty="0">
                <a:latin typeface="微软雅黑" panose="020B0503020204020204" pitchFamily="34" charset="-122"/>
                <a:ea typeface="微软雅黑" panose="020B0503020204020204" pitchFamily="34" charset="-122"/>
              </a:rPr>
              <a:t> </a:t>
            </a:r>
            <a:r>
              <a:rPr lang="en-US" altLang="zh-CN" sz="1600" dirty="0" smtClean="0">
                <a:latin typeface="微软雅黑" panose="020B0503020204020204" pitchFamily="34" charset="-122"/>
                <a:ea typeface="微软雅黑" panose="020B0503020204020204" pitchFamily="34" charset="-122"/>
              </a:rPr>
              <a:t>                </a:t>
            </a:r>
            <a:r>
              <a:rPr lang="zh-CN" altLang="en-US" b="1" dirty="0" smtClean="0">
                <a:solidFill>
                  <a:srgbClr val="C00000"/>
                </a:solidFill>
                <a:latin typeface="微软雅黑" panose="020B0503020204020204" pitchFamily="34" charset="-122"/>
                <a:ea typeface="微软雅黑" panose="020B0503020204020204" pitchFamily="34" charset="-122"/>
              </a:rPr>
              <a:t>肿瘤科</a:t>
            </a:r>
            <a:r>
              <a:rPr lang="zh-CN" altLang="en-US" sz="1600" dirty="0" smtClean="0">
                <a:latin typeface="微软雅黑" panose="020B0503020204020204" pitchFamily="34" charset="-122"/>
                <a:ea typeface="微软雅黑" panose="020B0503020204020204" pitchFamily="34" charset="-122"/>
              </a:rPr>
              <a:t>陈旧设备</a:t>
            </a:r>
            <a:r>
              <a:rPr lang="en-US" altLang="zh-CN" sz="1600" dirty="0" smtClean="0">
                <a:latin typeface="微软雅黑" panose="020B0503020204020204" pitchFamily="34" charset="-122"/>
                <a:ea typeface="微软雅黑" panose="020B0503020204020204" pitchFamily="34" charset="-122"/>
              </a:rPr>
              <a:t>--CT</a:t>
            </a:r>
            <a:r>
              <a:rPr lang="zh-CN" altLang="en-US" sz="1600" dirty="0" smtClean="0">
                <a:latin typeface="微软雅黑" panose="020B0503020204020204" pitchFamily="34" charset="-122"/>
                <a:ea typeface="微软雅黑" panose="020B0503020204020204" pitchFamily="34" charset="-122"/>
              </a:rPr>
              <a:t>共计</a:t>
            </a:r>
            <a:r>
              <a:rPr lang="en-US" altLang="zh-CN" sz="1600" dirty="0" smtClean="0">
                <a:latin typeface="微软雅黑" panose="020B0503020204020204" pitchFamily="34" charset="-122"/>
                <a:ea typeface="微软雅黑" panose="020B0503020204020204" pitchFamily="34" charset="-122"/>
              </a:rPr>
              <a:t>1</a:t>
            </a:r>
            <a:r>
              <a:rPr lang="zh-CN" altLang="en-US" sz="1600" dirty="0" smtClean="0">
                <a:latin typeface="微软雅黑" panose="020B0503020204020204" pitchFamily="34" charset="-122"/>
                <a:ea typeface="微软雅黑" panose="020B0503020204020204" pitchFamily="34" charset="-122"/>
              </a:rPr>
              <a:t>台</a:t>
            </a:r>
            <a:endParaRPr lang="en-US" altLang="zh-CN" sz="1600" dirty="0" smtClean="0">
              <a:latin typeface="微软雅黑" panose="020B0503020204020204" pitchFamily="34" charset="-122"/>
              <a:ea typeface="微软雅黑" panose="020B0503020204020204" pitchFamily="34" charset="-122"/>
            </a:endParaRPr>
          </a:p>
          <a:p>
            <a:pPr>
              <a:lnSpc>
                <a:spcPct val="150000"/>
              </a:lnSpc>
            </a:pPr>
            <a:r>
              <a:rPr lang="en-US" altLang="zh-CN" sz="1600" dirty="0">
                <a:latin typeface="微软雅黑" panose="020B0503020204020204" pitchFamily="34" charset="-122"/>
                <a:ea typeface="微软雅黑" panose="020B0503020204020204" pitchFamily="34" charset="-122"/>
              </a:rPr>
              <a:t> </a:t>
            </a:r>
            <a:r>
              <a:rPr lang="en-US" altLang="zh-CN" sz="1600" dirty="0" smtClean="0">
                <a:latin typeface="微软雅黑" panose="020B0503020204020204" pitchFamily="34" charset="-122"/>
                <a:ea typeface="微软雅黑" panose="020B0503020204020204" pitchFamily="34" charset="-122"/>
              </a:rPr>
              <a:t>                </a:t>
            </a:r>
            <a:r>
              <a:rPr lang="zh-CN" altLang="en-US" b="1" dirty="0" smtClean="0">
                <a:solidFill>
                  <a:srgbClr val="C00000"/>
                </a:solidFill>
                <a:latin typeface="微软雅黑" panose="020B0503020204020204" pitchFamily="34" charset="-122"/>
                <a:ea typeface="微软雅黑" panose="020B0503020204020204" pitchFamily="34" charset="-122"/>
              </a:rPr>
              <a:t>护理部</a:t>
            </a:r>
            <a:r>
              <a:rPr lang="zh-CN" altLang="en-US" sz="1600" dirty="0" smtClean="0">
                <a:latin typeface="微软雅黑" panose="020B0503020204020204" pitchFamily="34" charset="-122"/>
                <a:ea typeface="微软雅黑" panose="020B0503020204020204" pitchFamily="34" charset="-122"/>
              </a:rPr>
              <a:t>陈旧设备</a:t>
            </a:r>
            <a:r>
              <a:rPr lang="en-US" altLang="zh-CN" sz="1600" dirty="0" smtClean="0">
                <a:latin typeface="微软雅黑" panose="020B0503020204020204" pitchFamily="34" charset="-122"/>
                <a:ea typeface="微软雅黑" panose="020B0503020204020204" pitchFamily="34" charset="-122"/>
              </a:rPr>
              <a:t>--</a:t>
            </a:r>
            <a:r>
              <a:rPr lang="zh-CN" altLang="en-US" sz="1600" dirty="0" smtClean="0">
                <a:latin typeface="微软雅黑" panose="020B0503020204020204" pitchFamily="34" charset="-122"/>
                <a:ea typeface="微软雅黑" panose="020B0503020204020204" pitchFamily="34" charset="-122"/>
              </a:rPr>
              <a:t>吸引器共计</a:t>
            </a:r>
            <a:r>
              <a:rPr lang="en-US" altLang="zh-CN" sz="1600" dirty="0" smtClean="0">
                <a:latin typeface="微软雅黑" panose="020B0503020204020204" pitchFamily="34" charset="-122"/>
                <a:ea typeface="微软雅黑" panose="020B0503020204020204" pitchFamily="34" charset="-122"/>
              </a:rPr>
              <a:t>2</a:t>
            </a:r>
            <a:r>
              <a:rPr lang="zh-CN" altLang="en-US" sz="1600" dirty="0" smtClean="0">
                <a:latin typeface="微软雅黑" panose="020B0503020204020204" pitchFamily="34" charset="-122"/>
                <a:ea typeface="微软雅黑" panose="020B0503020204020204" pitchFamily="34" charset="-122"/>
              </a:rPr>
              <a:t>台</a:t>
            </a:r>
            <a:endParaRPr lang="zh-CN" altLang="en-US" sz="1600" dirty="0">
              <a:latin typeface="微软雅黑" panose="020B0503020204020204" pitchFamily="34" charset="-122"/>
              <a:ea typeface="微软雅黑" panose="020B0503020204020204" pitchFamily="34" charset="-122"/>
            </a:endParaRPr>
          </a:p>
        </p:txBody>
      </p:sp>
      <p:sp>
        <p:nvSpPr>
          <p:cNvPr id="10" name="文本框 9"/>
          <p:cNvSpPr txBox="1"/>
          <p:nvPr/>
        </p:nvSpPr>
        <p:spPr>
          <a:xfrm>
            <a:off x="900395" y="3405746"/>
            <a:ext cx="5197958" cy="877163"/>
          </a:xfrm>
          <a:prstGeom prst="rect">
            <a:avLst/>
          </a:prstGeom>
          <a:noFill/>
        </p:spPr>
        <p:txBody>
          <a:bodyPr wrap="square" rtlCol="0">
            <a:spAutoFit/>
          </a:bodyPr>
          <a:lstStyle/>
          <a:p>
            <a:pPr>
              <a:lnSpc>
                <a:spcPct val="150000"/>
              </a:lnSpc>
            </a:pPr>
            <a:r>
              <a:rPr lang="zh-CN" altLang="en-US" sz="1600" dirty="0">
                <a:latin typeface="微软雅黑" panose="020B0503020204020204" pitchFamily="34" charset="-122"/>
                <a:ea typeface="微软雅黑" panose="020B0503020204020204" pitchFamily="34" charset="-122"/>
              </a:rPr>
              <a:t>缺少</a:t>
            </a:r>
            <a:r>
              <a:rPr lang="zh-CN" altLang="en-US" sz="1600" dirty="0" smtClean="0">
                <a:latin typeface="微软雅黑" panose="020B0503020204020204" pitchFamily="34" charset="-122"/>
                <a:ea typeface="微软雅黑" panose="020B0503020204020204" pitchFamily="34" charset="-122"/>
              </a:rPr>
              <a:t>设备：</a:t>
            </a:r>
            <a:r>
              <a:rPr lang="zh-CN" altLang="en-US" b="1" dirty="0">
                <a:solidFill>
                  <a:srgbClr val="C00000"/>
                </a:solidFill>
                <a:latin typeface="微软雅黑" panose="020B0503020204020204" pitchFamily="34" charset="-122"/>
                <a:ea typeface="微软雅黑" panose="020B0503020204020204" pitchFamily="34" charset="-122"/>
              </a:rPr>
              <a:t>四维彩</a:t>
            </a:r>
            <a:r>
              <a:rPr lang="zh-CN" altLang="en-US" b="1" dirty="0" smtClean="0">
                <a:solidFill>
                  <a:srgbClr val="C00000"/>
                </a:solidFill>
                <a:latin typeface="微软雅黑" panose="020B0503020204020204" pitchFamily="34" charset="-122"/>
                <a:ea typeface="微软雅黑" panose="020B0503020204020204" pitchFamily="34" charset="-122"/>
              </a:rPr>
              <a:t>超</a:t>
            </a:r>
            <a:r>
              <a:rPr lang="en-US" altLang="zh-CN" sz="1600" dirty="0" smtClean="0">
                <a:latin typeface="微软雅黑" panose="020B0503020204020204" pitchFamily="34" charset="-122"/>
                <a:ea typeface="微软雅黑" panose="020B0503020204020204" pitchFamily="34" charset="-122"/>
              </a:rPr>
              <a:t>--</a:t>
            </a:r>
            <a:r>
              <a:rPr lang="zh-CN" altLang="en-US" sz="1600" dirty="0" smtClean="0">
                <a:latin typeface="微软雅黑" panose="020B0503020204020204" pitchFamily="34" charset="-122"/>
                <a:ea typeface="微软雅黑" panose="020B0503020204020204" pitchFamily="34" charset="-122"/>
              </a:rPr>
              <a:t>由于今年重点发展妇产科，科室来诊量大大提高，检查设备数量远远不够使用</a:t>
            </a:r>
            <a:endParaRPr lang="en-US" altLang="zh-CN" sz="1600" dirty="0" smtClean="0">
              <a:latin typeface="微软雅黑" panose="020B0503020204020204" pitchFamily="34" charset="-122"/>
              <a:ea typeface="微软雅黑" panose="020B0503020204020204" pitchFamily="34" charset="-122"/>
            </a:endParaRPr>
          </a:p>
        </p:txBody>
      </p:sp>
      <p:sp>
        <p:nvSpPr>
          <p:cNvPr id="11" name="文本框 10"/>
          <p:cNvSpPr txBox="1"/>
          <p:nvPr/>
        </p:nvSpPr>
        <p:spPr>
          <a:xfrm>
            <a:off x="938887" y="4587086"/>
            <a:ext cx="3467100" cy="923330"/>
          </a:xfrm>
          <a:prstGeom prst="rect">
            <a:avLst/>
          </a:prstGeom>
          <a:noFill/>
        </p:spPr>
        <p:txBody>
          <a:bodyPr wrap="square" rtlCol="0">
            <a:spAutoFit/>
          </a:bodyPr>
          <a:lstStyle/>
          <a:p>
            <a:pPr>
              <a:lnSpc>
                <a:spcPct val="150000"/>
              </a:lnSpc>
            </a:pPr>
            <a:r>
              <a:rPr lang="zh-CN" altLang="en-US" sz="1600" dirty="0" smtClean="0">
                <a:latin typeface="微软雅黑" panose="020B0503020204020204" pitchFamily="34" charset="-122"/>
                <a:ea typeface="微软雅黑" panose="020B0503020204020204" pitchFamily="34" charset="-122"/>
              </a:rPr>
              <a:t>新引进设备：大型</a:t>
            </a:r>
            <a:r>
              <a:rPr lang="zh-CN" altLang="en-US" b="1" dirty="0" smtClean="0">
                <a:solidFill>
                  <a:srgbClr val="C00000"/>
                </a:solidFill>
                <a:latin typeface="微软雅黑" panose="020B0503020204020204" pitchFamily="34" charset="-122"/>
                <a:ea typeface="微软雅黑" panose="020B0503020204020204" pitchFamily="34" charset="-122"/>
              </a:rPr>
              <a:t>数字血管机</a:t>
            </a:r>
            <a:r>
              <a:rPr lang="en-US" altLang="zh-CN" sz="1600" dirty="0" smtClean="0">
                <a:latin typeface="微软雅黑" panose="020B0503020204020204" pitchFamily="34" charset="-122"/>
                <a:ea typeface="微软雅黑" panose="020B0503020204020204" pitchFamily="34" charset="-122"/>
              </a:rPr>
              <a:t>1</a:t>
            </a:r>
            <a:r>
              <a:rPr lang="zh-CN" altLang="en-US" sz="1600" dirty="0" smtClean="0">
                <a:latin typeface="微软雅黑" panose="020B0503020204020204" pitchFamily="34" charset="-122"/>
                <a:ea typeface="微软雅黑" panose="020B0503020204020204" pitchFamily="34" charset="-122"/>
              </a:rPr>
              <a:t>台</a:t>
            </a:r>
            <a:endParaRPr lang="en-US" altLang="zh-CN" sz="1600" dirty="0" smtClean="0">
              <a:latin typeface="微软雅黑" panose="020B0503020204020204" pitchFamily="34" charset="-122"/>
              <a:ea typeface="微软雅黑" panose="020B0503020204020204" pitchFamily="34" charset="-122"/>
            </a:endParaRPr>
          </a:p>
          <a:p>
            <a:pPr>
              <a:lnSpc>
                <a:spcPct val="150000"/>
              </a:lnSpc>
            </a:pPr>
            <a:r>
              <a:rPr lang="en-US" altLang="zh-CN" sz="1600" dirty="0">
                <a:latin typeface="微软雅黑" panose="020B0503020204020204" pitchFamily="34" charset="-122"/>
                <a:ea typeface="微软雅黑" panose="020B0503020204020204" pitchFamily="34" charset="-122"/>
              </a:rPr>
              <a:t> </a:t>
            </a:r>
            <a:r>
              <a:rPr lang="en-US" altLang="zh-CN" sz="1600" dirty="0" smtClean="0">
                <a:latin typeface="微软雅黑" panose="020B0503020204020204" pitchFamily="34" charset="-122"/>
                <a:ea typeface="微软雅黑" panose="020B0503020204020204" pitchFamily="34" charset="-122"/>
              </a:rPr>
              <a:t>                   </a:t>
            </a:r>
            <a:r>
              <a:rPr lang="zh-CN" altLang="en-US" b="1" dirty="0" smtClean="0">
                <a:solidFill>
                  <a:srgbClr val="C00000"/>
                </a:solidFill>
                <a:latin typeface="微软雅黑" panose="020B0503020204020204" pitchFamily="34" charset="-122"/>
                <a:ea typeface="微软雅黑" panose="020B0503020204020204" pitchFamily="34" charset="-122"/>
              </a:rPr>
              <a:t>螺旋</a:t>
            </a:r>
            <a:r>
              <a:rPr lang="en-US" altLang="zh-CN" b="1" dirty="0" smtClean="0">
                <a:solidFill>
                  <a:srgbClr val="C00000"/>
                </a:solidFill>
                <a:latin typeface="微软雅黑" panose="020B0503020204020204" pitchFamily="34" charset="-122"/>
                <a:ea typeface="微软雅黑" panose="020B0503020204020204" pitchFamily="34" charset="-122"/>
              </a:rPr>
              <a:t>CT1</a:t>
            </a:r>
            <a:r>
              <a:rPr lang="zh-CN" altLang="en-US" sz="1600" dirty="0" smtClean="0">
                <a:latin typeface="微软雅黑" panose="020B0503020204020204" pitchFamily="34" charset="-122"/>
                <a:ea typeface="微软雅黑" panose="020B0503020204020204" pitchFamily="34" charset="-122"/>
              </a:rPr>
              <a:t>台</a:t>
            </a:r>
            <a:endParaRPr lang="zh-CN" altLang="en-US" sz="1600" dirty="0">
              <a:latin typeface="微软雅黑" panose="020B0503020204020204" pitchFamily="34" charset="-122"/>
              <a:ea typeface="微软雅黑" panose="020B0503020204020204" pitchFamily="34" charset="-122"/>
            </a:endParaRPr>
          </a:p>
        </p:txBody>
      </p:sp>
      <p:sp>
        <p:nvSpPr>
          <p:cNvPr id="12" name="矩形 11"/>
          <p:cNvSpPr/>
          <p:nvPr/>
        </p:nvSpPr>
        <p:spPr>
          <a:xfrm>
            <a:off x="10033536" y="616370"/>
            <a:ext cx="1459054" cy="458908"/>
          </a:xfrm>
          <a:prstGeom prst="rect">
            <a:avLst/>
          </a:prstGeom>
        </p:spPr>
        <p:txBody>
          <a:bodyPr wrap="none">
            <a:spAutoFit/>
          </a:bodyPr>
          <a:lstStyle/>
          <a:p>
            <a:pPr>
              <a:lnSpc>
                <a:spcPct val="150000"/>
              </a:lnSpc>
            </a:pPr>
            <a:r>
              <a:rPr lang="en-US" altLang="zh-CN" b="1" dirty="0" smtClean="0">
                <a:latin typeface="微软雅黑" panose="020B0503020204020204" pitchFamily="34" charset="-122"/>
                <a:ea typeface="微软雅黑" panose="020B0503020204020204" pitchFamily="34" charset="-122"/>
              </a:rPr>
              <a:t>2.4</a:t>
            </a:r>
            <a:r>
              <a:rPr lang="zh-CN" altLang="en-US" b="1" dirty="0" smtClean="0">
                <a:latin typeface="微软雅黑" panose="020B0503020204020204" pitchFamily="34" charset="-122"/>
                <a:ea typeface="微软雅黑" panose="020B0503020204020204" pitchFamily="34" charset="-122"/>
              </a:rPr>
              <a:t>设备管理</a:t>
            </a:r>
            <a:endParaRPr lang="zh-CN" altLang="en-US" sz="1600" b="1" dirty="0">
              <a:latin typeface="微软雅黑" panose="020B0503020204020204" pitchFamily="34" charset="-122"/>
              <a:ea typeface="微软雅黑" panose="020B0503020204020204" pitchFamily="34" charset="-122"/>
            </a:endParaRPr>
          </a:p>
        </p:txBody>
      </p:sp>
      <p:grpSp>
        <p:nvGrpSpPr>
          <p:cNvPr id="14" name="组合 13"/>
          <p:cNvGrpSpPr/>
          <p:nvPr/>
        </p:nvGrpSpPr>
        <p:grpSpPr>
          <a:xfrm>
            <a:off x="536649" y="249523"/>
            <a:ext cx="1232203" cy="1028988"/>
            <a:chOff x="458097" y="883701"/>
            <a:chExt cx="1712258" cy="1429872"/>
          </a:xfrm>
        </p:grpSpPr>
        <p:sp>
          <p:nvSpPr>
            <p:cNvPr id="15" name="矩形 3"/>
            <p:cNvSpPr/>
            <p:nvPr/>
          </p:nvSpPr>
          <p:spPr>
            <a:xfrm>
              <a:off x="521745" y="883701"/>
              <a:ext cx="1648610" cy="1429872"/>
            </a:xfrm>
            <a:custGeom>
              <a:avLst/>
              <a:gdLst>
                <a:gd name="connsiteX0" fmla="*/ 0 w 1358153"/>
                <a:gd name="connsiteY0" fmla="*/ 0 h 833718"/>
                <a:gd name="connsiteX1" fmla="*/ 1358153 w 1358153"/>
                <a:gd name="connsiteY1" fmla="*/ 0 h 833718"/>
                <a:gd name="connsiteX2" fmla="*/ 1358153 w 1358153"/>
                <a:gd name="connsiteY2" fmla="*/ 833718 h 833718"/>
                <a:gd name="connsiteX3" fmla="*/ 0 w 1358153"/>
                <a:gd name="connsiteY3" fmla="*/ 833718 h 833718"/>
                <a:gd name="connsiteX4" fmla="*/ 0 w 1358153"/>
                <a:gd name="connsiteY4" fmla="*/ 0 h 833718"/>
                <a:gd name="connsiteX0" fmla="*/ 0 w 1371600"/>
                <a:gd name="connsiteY0" fmla="*/ 161365 h 995083"/>
                <a:gd name="connsiteX1" fmla="*/ 1371600 w 1371600"/>
                <a:gd name="connsiteY1" fmla="*/ 0 h 995083"/>
                <a:gd name="connsiteX2" fmla="*/ 1358153 w 1371600"/>
                <a:gd name="connsiteY2" fmla="*/ 995083 h 995083"/>
                <a:gd name="connsiteX3" fmla="*/ 0 w 1371600"/>
                <a:gd name="connsiteY3" fmla="*/ 995083 h 995083"/>
                <a:gd name="connsiteX4" fmla="*/ 0 w 1371600"/>
                <a:gd name="connsiteY4" fmla="*/ 161365 h 995083"/>
                <a:gd name="connsiteX0" fmla="*/ 0 w 1371600"/>
                <a:gd name="connsiteY0" fmla="*/ 161365 h 995083"/>
                <a:gd name="connsiteX1" fmla="*/ 1371600 w 1371600"/>
                <a:gd name="connsiteY1" fmla="*/ 0 h 995083"/>
                <a:gd name="connsiteX2" fmla="*/ 1358153 w 1371600"/>
                <a:gd name="connsiteY2" fmla="*/ 995083 h 995083"/>
                <a:gd name="connsiteX3" fmla="*/ 107576 w 1371600"/>
                <a:gd name="connsiteY3" fmla="*/ 900954 h 995083"/>
                <a:gd name="connsiteX4" fmla="*/ 0 w 1371600"/>
                <a:gd name="connsiteY4" fmla="*/ 161365 h 995083"/>
                <a:gd name="connsiteX0" fmla="*/ 0 w 1465730"/>
                <a:gd name="connsiteY0" fmla="*/ 26894 h 995083"/>
                <a:gd name="connsiteX1" fmla="*/ 1465730 w 1465730"/>
                <a:gd name="connsiteY1" fmla="*/ 0 h 995083"/>
                <a:gd name="connsiteX2" fmla="*/ 1452283 w 1465730"/>
                <a:gd name="connsiteY2" fmla="*/ 995083 h 995083"/>
                <a:gd name="connsiteX3" fmla="*/ 201706 w 1465730"/>
                <a:gd name="connsiteY3" fmla="*/ 900954 h 995083"/>
                <a:gd name="connsiteX4" fmla="*/ 0 w 1465730"/>
                <a:gd name="connsiteY4" fmla="*/ 26894 h 995083"/>
                <a:gd name="connsiteX0" fmla="*/ 0 w 1479177"/>
                <a:gd name="connsiteY0" fmla="*/ 26894 h 1304366"/>
                <a:gd name="connsiteX1" fmla="*/ 1465730 w 1479177"/>
                <a:gd name="connsiteY1" fmla="*/ 0 h 1304366"/>
                <a:gd name="connsiteX2" fmla="*/ 1479177 w 1479177"/>
                <a:gd name="connsiteY2" fmla="*/ 1304366 h 1304366"/>
                <a:gd name="connsiteX3" fmla="*/ 201706 w 1479177"/>
                <a:gd name="connsiteY3" fmla="*/ 900954 h 1304366"/>
                <a:gd name="connsiteX4" fmla="*/ 0 w 1479177"/>
                <a:gd name="connsiteY4" fmla="*/ 26894 h 1304366"/>
                <a:gd name="connsiteX0" fmla="*/ 118334 w 1597511"/>
                <a:gd name="connsiteY0" fmla="*/ 26894 h 1304366"/>
                <a:gd name="connsiteX1" fmla="*/ 1584064 w 1597511"/>
                <a:gd name="connsiteY1" fmla="*/ 0 h 1304366"/>
                <a:gd name="connsiteX2" fmla="*/ 1597511 w 1597511"/>
                <a:gd name="connsiteY2" fmla="*/ 1304366 h 1304366"/>
                <a:gd name="connsiteX3" fmla="*/ 0 w 1597511"/>
                <a:gd name="connsiteY3" fmla="*/ 1038114 h 1304366"/>
                <a:gd name="connsiteX4" fmla="*/ 118334 w 1597511"/>
                <a:gd name="connsiteY4" fmla="*/ 26894 h 1304366"/>
                <a:gd name="connsiteX0" fmla="*/ 118334 w 1673711"/>
                <a:gd name="connsiteY0" fmla="*/ 26894 h 1151966"/>
                <a:gd name="connsiteX1" fmla="*/ 1584064 w 1673711"/>
                <a:gd name="connsiteY1" fmla="*/ 0 h 1151966"/>
                <a:gd name="connsiteX2" fmla="*/ 1673711 w 1673711"/>
                <a:gd name="connsiteY2" fmla="*/ 1151966 h 1151966"/>
                <a:gd name="connsiteX3" fmla="*/ 0 w 1673711"/>
                <a:gd name="connsiteY3" fmla="*/ 1038114 h 1151966"/>
                <a:gd name="connsiteX4" fmla="*/ 118334 w 1673711"/>
                <a:gd name="connsiteY4" fmla="*/ 26894 h 1151966"/>
                <a:gd name="connsiteX0" fmla="*/ 0 w 1723017"/>
                <a:gd name="connsiteY0" fmla="*/ 0 h 1307952"/>
                <a:gd name="connsiteX1" fmla="*/ 1633370 w 1723017"/>
                <a:gd name="connsiteY1" fmla="*/ 155986 h 1307952"/>
                <a:gd name="connsiteX2" fmla="*/ 1723017 w 1723017"/>
                <a:gd name="connsiteY2" fmla="*/ 1307952 h 1307952"/>
                <a:gd name="connsiteX3" fmla="*/ 49306 w 1723017"/>
                <a:gd name="connsiteY3" fmla="*/ 1194100 h 1307952"/>
                <a:gd name="connsiteX4" fmla="*/ 0 w 1723017"/>
                <a:gd name="connsiteY4" fmla="*/ 0 h 1307952"/>
                <a:gd name="connsiteX0" fmla="*/ 0 w 1633370"/>
                <a:gd name="connsiteY0" fmla="*/ 0 h 1429872"/>
                <a:gd name="connsiteX1" fmla="*/ 1633370 w 1633370"/>
                <a:gd name="connsiteY1" fmla="*/ 155986 h 1429872"/>
                <a:gd name="connsiteX2" fmla="*/ 1387737 w 1633370"/>
                <a:gd name="connsiteY2" fmla="*/ 1429872 h 1429872"/>
                <a:gd name="connsiteX3" fmla="*/ 49306 w 1633370"/>
                <a:gd name="connsiteY3" fmla="*/ 1194100 h 1429872"/>
                <a:gd name="connsiteX4" fmla="*/ 0 w 1633370"/>
                <a:gd name="connsiteY4" fmla="*/ 0 h 1429872"/>
                <a:gd name="connsiteX0" fmla="*/ 0 w 1633370"/>
                <a:gd name="connsiteY0" fmla="*/ 0 h 1429872"/>
                <a:gd name="connsiteX1" fmla="*/ 1633370 w 1633370"/>
                <a:gd name="connsiteY1" fmla="*/ 155986 h 1429872"/>
                <a:gd name="connsiteX2" fmla="*/ 1387737 w 1633370"/>
                <a:gd name="connsiteY2" fmla="*/ 1429872 h 1429872"/>
                <a:gd name="connsiteX3" fmla="*/ 186466 w 1633370"/>
                <a:gd name="connsiteY3" fmla="*/ 1392220 h 1429872"/>
                <a:gd name="connsiteX4" fmla="*/ 0 w 1633370"/>
                <a:gd name="connsiteY4" fmla="*/ 0 h 1429872"/>
                <a:gd name="connsiteX0" fmla="*/ 0 w 1648610"/>
                <a:gd name="connsiteY0" fmla="*/ 0 h 1429872"/>
                <a:gd name="connsiteX1" fmla="*/ 1648610 w 1648610"/>
                <a:gd name="connsiteY1" fmla="*/ 293146 h 1429872"/>
                <a:gd name="connsiteX2" fmla="*/ 1387737 w 1648610"/>
                <a:gd name="connsiteY2" fmla="*/ 1429872 h 1429872"/>
                <a:gd name="connsiteX3" fmla="*/ 186466 w 1648610"/>
                <a:gd name="connsiteY3" fmla="*/ 1392220 h 1429872"/>
                <a:gd name="connsiteX4" fmla="*/ 0 w 1648610"/>
                <a:gd name="connsiteY4" fmla="*/ 0 h 1429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8610" h="1429872">
                  <a:moveTo>
                    <a:pt x="0" y="0"/>
                  </a:moveTo>
                  <a:lnTo>
                    <a:pt x="1648610" y="293146"/>
                  </a:lnTo>
                  <a:lnTo>
                    <a:pt x="1387737" y="1429872"/>
                  </a:lnTo>
                  <a:lnTo>
                    <a:pt x="186466" y="1392220"/>
                  </a:lnTo>
                  <a:lnTo>
                    <a:pt x="0" y="0"/>
                  </a:lnTo>
                  <a:close/>
                </a:path>
              </a:pathLst>
            </a:custGeom>
            <a:solidFill>
              <a:schemeClr val="accent1">
                <a:lumMod val="50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4"/>
            <p:cNvSpPr/>
            <p:nvPr/>
          </p:nvSpPr>
          <p:spPr>
            <a:xfrm rot="21062862">
              <a:off x="458097" y="1099060"/>
              <a:ext cx="1590339" cy="1067697"/>
            </a:xfrm>
            <a:custGeom>
              <a:avLst/>
              <a:gdLst>
                <a:gd name="connsiteX0" fmla="*/ 0 w 1761565"/>
                <a:gd name="connsiteY0" fmla="*/ 0 h 1183341"/>
                <a:gd name="connsiteX1" fmla="*/ 1761565 w 1761565"/>
                <a:gd name="connsiteY1" fmla="*/ 0 h 1183341"/>
                <a:gd name="connsiteX2" fmla="*/ 1761565 w 1761565"/>
                <a:gd name="connsiteY2" fmla="*/ 1183341 h 1183341"/>
                <a:gd name="connsiteX3" fmla="*/ 0 w 1761565"/>
                <a:gd name="connsiteY3" fmla="*/ 1183341 h 1183341"/>
                <a:gd name="connsiteX4" fmla="*/ 0 w 1761565"/>
                <a:gd name="connsiteY4" fmla="*/ 0 h 1183341"/>
                <a:gd name="connsiteX0" fmla="*/ 201706 w 1761565"/>
                <a:gd name="connsiteY0" fmla="*/ 0 h 1479177"/>
                <a:gd name="connsiteX1" fmla="*/ 1761565 w 1761565"/>
                <a:gd name="connsiteY1" fmla="*/ 295836 h 1479177"/>
                <a:gd name="connsiteX2" fmla="*/ 1761565 w 1761565"/>
                <a:gd name="connsiteY2" fmla="*/ 1479177 h 1479177"/>
                <a:gd name="connsiteX3" fmla="*/ 0 w 1761565"/>
                <a:gd name="connsiteY3" fmla="*/ 1479177 h 1479177"/>
                <a:gd name="connsiteX4" fmla="*/ 201706 w 1761565"/>
                <a:gd name="connsiteY4" fmla="*/ 0 h 1479177"/>
                <a:gd name="connsiteX0" fmla="*/ 201706 w 1949824"/>
                <a:gd name="connsiteY0" fmla="*/ 0 h 1479177"/>
                <a:gd name="connsiteX1" fmla="*/ 1761565 w 1949824"/>
                <a:gd name="connsiteY1" fmla="*/ 295836 h 1479177"/>
                <a:gd name="connsiteX2" fmla="*/ 1949824 w 1949824"/>
                <a:gd name="connsiteY2" fmla="*/ 1129554 h 1479177"/>
                <a:gd name="connsiteX3" fmla="*/ 0 w 1949824"/>
                <a:gd name="connsiteY3" fmla="*/ 1479177 h 1479177"/>
                <a:gd name="connsiteX4" fmla="*/ 201706 w 1949824"/>
                <a:gd name="connsiteY4" fmla="*/ 0 h 1479177"/>
                <a:gd name="connsiteX0" fmla="*/ 64546 w 1949824"/>
                <a:gd name="connsiteY0" fmla="*/ 115644 h 1183341"/>
                <a:gd name="connsiteX1" fmla="*/ 1761565 w 1949824"/>
                <a:gd name="connsiteY1" fmla="*/ 0 h 1183341"/>
                <a:gd name="connsiteX2" fmla="*/ 1949824 w 1949824"/>
                <a:gd name="connsiteY2" fmla="*/ 833718 h 1183341"/>
                <a:gd name="connsiteX3" fmla="*/ 0 w 1949824"/>
                <a:gd name="connsiteY3" fmla="*/ 1183341 h 1183341"/>
                <a:gd name="connsiteX4" fmla="*/ 64546 w 1949824"/>
                <a:gd name="connsiteY4" fmla="*/ 115644 h 1183341"/>
                <a:gd name="connsiteX0" fmla="*/ 34066 w 1919344"/>
                <a:gd name="connsiteY0" fmla="*/ 115644 h 1000461"/>
                <a:gd name="connsiteX1" fmla="*/ 1731085 w 1919344"/>
                <a:gd name="connsiteY1" fmla="*/ 0 h 1000461"/>
                <a:gd name="connsiteX2" fmla="*/ 1919344 w 1919344"/>
                <a:gd name="connsiteY2" fmla="*/ 833718 h 1000461"/>
                <a:gd name="connsiteX3" fmla="*/ 0 w 1919344"/>
                <a:gd name="connsiteY3" fmla="*/ 1000461 h 1000461"/>
                <a:gd name="connsiteX4" fmla="*/ 34066 w 1919344"/>
                <a:gd name="connsiteY4" fmla="*/ 115644 h 1000461"/>
                <a:gd name="connsiteX0" fmla="*/ 34066 w 1827904"/>
                <a:gd name="connsiteY0" fmla="*/ 115644 h 1000461"/>
                <a:gd name="connsiteX1" fmla="*/ 1731085 w 1827904"/>
                <a:gd name="connsiteY1" fmla="*/ 0 h 1000461"/>
                <a:gd name="connsiteX2" fmla="*/ 1827904 w 1827904"/>
                <a:gd name="connsiteY2" fmla="*/ 955638 h 1000461"/>
                <a:gd name="connsiteX3" fmla="*/ 0 w 1827904"/>
                <a:gd name="connsiteY3" fmla="*/ 1000461 h 1000461"/>
                <a:gd name="connsiteX4" fmla="*/ 34066 w 1827904"/>
                <a:gd name="connsiteY4" fmla="*/ 115644 h 1000461"/>
                <a:gd name="connsiteX0" fmla="*/ 34066 w 1959685"/>
                <a:gd name="connsiteY0" fmla="*/ 115644 h 1000461"/>
                <a:gd name="connsiteX1" fmla="*/ 1959685 w 1959685"/>
                <a:gd name="connsiteY1" fmla="*/ 0 h 1000461"/>
                <a:gd name="connsiteX2" fmla="*/ 1827904 w 1959685"/>
                <a:gd name="connsiteY2" fmla="*/ 955638 h 1000461"/>
                <a:gd name="connsiteX3" fmla="*/ 0 w 1959685"/>
                <a:gd name="connsiteY3" fmla="*/ 1000461 h 1000461"/>
                <a:gd name="connsiteX4" fmla="*/ 34066 w 1959685"/>
                <a:gd name="connsiteY4" fmla="*/ 115644 h 1000461"/>
                <a:gd name="connsiteX0" fmla="*/ 0 w 1925619"/>
                <a:gd name="connsiteY0" fmla="*/ 115644 h 1183341"/>
                <a:gd name="connsiteX1" fmla="*/ 1925619 w 1925619"/>
                <a:gd name="connsiteY1" fmla="*/ 0 h 1183341"/>
                <a:gd name="connsiteX2" fmla="*/ 1793838 w 1925619"/>
                <a:gd name="connsiteY2" fmla="*/ 955638 h 1183341"/>
                <a:gd name="connsiteX3" fmla="*/ 285974 w 1925619"/>
                <a:gd name="connsiteY3" fmla="*/ 1183341 h 1183341"/>
                <a:gd name="connsiteX4" fmla="*/ 0 w 1925619"/>
                <a:gd name="connsiteY4" fmla="*/ 115644 h 1183341"/>
                <a:gd name="connsiteX0" fmla="*/ 0 w 1925619"/>
                <a:gd name="connsiteY0" fmla="*/ 115644 h 1183341"/>
                <a:gd name="connsiteX1" fmla="*/ 1925619 w 1925619"/>
                <a:gd name="connsiteY1" fmla="*/ 0 h 1183341"/>
                <a:gd name="connsiteX2" fmla="*/ 1397598 w 1925619"/>
                <a:gd name="connsiteY2" fmla="*/ 1153758 h 1183341"/>
                <a:gd name="connsiteX3" fmla="*/ 285974 w 1925619"/>
                <a:gd name="connsiteY3" fmla="*/ 1183341 h 1183341"/>
                <a:gd name="connsiteX4" fmla="*/ 0 w 1925619"/>
                <a:gd name="connsiteY4" fmla="*/ 115644 h 1183341"/>
                <a:gd name="connsiteX0" fmla="*/ 0 w 1590339"/>
                <a:gd name="connsiteY0" fmla="*/ 0 h 1067697"/>
                <a:gd name="connsiteX1" fmla="*/ 1590339 w 1590339"/>
                <a:gd name="connsiteY1" fmla="*/ 82476 h 1067697"/>
                <a:gd name="connsiteX2" fmla="*/ 1397598 w 1590339"/>
                <a:gd name="connsiteY2" fmla="*/ 1038114 h 1067697"/>
                <a:gd name="connsiteX3" fmla="*/ 285974 w 1590339"/>
                <a:gd name="connsiteY3" fmla="*/ 1067697 h 1067697"/>
                <a:gd name="connsiteX4" fmla="*/ 0 w 1590339"/>
                <a:gd name="connsiteY4" fmla="*/ 0 h 1067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0339" h="1067697">
                  <a:moveTo>
                    <a:pt x="0" y="0"/>
                  </a:moveTo>
                  <a:lnTo>
                    <a:pt x="1590339" y="82476"/>
                  </a:lnTo>
                  <a:lnTo>
                    <a:pt x="1397598" y="1038114"/>
                  </a:lnTo>
                  <a:lnTo>
                    <a:pt x="285974" y="1067697"/>
                  </a:lnTo>
                  <a:lnTo>
                    <a:pt x="0" y="0"/>
                  </a:lnTo>
                  <a:close/>
                </a:path>
              </a:pathLst>
            </a:custGeom>
            <a:solidFill>
              <a:schemeClr val="bg1">
                <a:lumMod val="8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910305" y="1340011"/>
              <a:ext cx="1048277" cy="812598"/>
            </a:xfrm>
            <a:prstGeom prst="rect">
              <a:avLst/>
            </a:prstGeom>
            <a:noFill/>
          </p:spPr>
          <p:txBody>
            <a:bodyPr wrap="square" rtlCol="0">
              <a:spAutoFit/>
            </a:bodyPr>
            <a:lstStyle/>
            <a:p>
              <a:r>
                <a:rPr lang="en-US" altLang="zh-CN" sz="3200" b="1" dirty="0" smtClean="0">
                  <a:solidFill>
                    <a:schemeClr val="accent1">
                      <a:lumMod val="50000"/>
                    </a:schemeClr>
                  </a:solidFill>
                  <a:latin typeface="微软雅黑" panose="020B0503020204020204" pitchFamily="34" charset="-122"/>
                  <a:ea typeface="微软雅黑" panose="020B0503020204020204" pitchFamily="34" charset="-122"/>
                </a:rPr>
                <a:t>02</a:t>
              </a:r>
              <a:endParaRPr lang="zh-CN" altLang="en-US" sz="3200" b="1" dirty="0">
                <a:solidFill>
                  <a:schemeClr val="accent1">
                    <a:lumMod val="50000"/>
                  </a:schemeClr>
                </a:solidFill>
                <a:latin typeface="微软雅黑" panose="020B0503020204020204" pitchFamily="34" charset="-122"/>
                <a:ea typeface="微软雅黑" panose="020B0503020204020204" pitchFamily="34" charset="-122"/>
              </a:endParaRPr>
            </a:p>
          </p:txBody>
        </p:sp>
      </p:grpSp>
      <p:sp>
        <p:nvSpPr>
          <p:cNvPr id="18" name="文本框 17"/>
          <p:cNvSpPr txBox="1"/>
          <p:nvPr/>
        </p:nvSpPr>
        <p:spPr>
          <a:xfrm>
            <a:off x="10515600" y="249523"/>
            <a:ext cx="1676400" cy="307777"/>
          </a:xfrm>
          <a:prstGeom prst="rect">
            <a:avLst/>
          </a:prstGeom>
          <a:noFill/>
        </p:spPr>
        <p:txBody>
          <a:bodyPr wrap="square" rtlCol="0">
            <a:spAutoFit/>
          </a:bodyPr>
          <a:lstStyle/>
          <a:p>
            <a:r>
              <a:rPr lang="zh-CN" altLang="en-US" sz="1400" dirty="0" smtClean="0">
                <a:latin typeface="微软雅黑" panose="020B0503020204020204" pitchFamily="34" charset="-122"/>
                <a:ea typeface="微软雅黑" panose="020B0503020204020204" pitchFamily="34" charset="-122"/>
              </a:rPr>
              <a:t>放置医院</a:t>
            </a:r>
            <a:r>
              <a:rPr lang="en-US" altLang="zh-CN" sz="1400" dirty="0" smtClean="0">
                <a:latin typeface="微软雅黑" panose="020B0503020204020204" pitchFamily="34" charset="-122"/>
                <a:ea typeface="微软雅黑" panose="020B0503020204020204" pitchFamily="34" charset="-122"/>
              </a:rPr>
              <a:t>LOGO</a:t>
            </a:r>
            <a:endParaRPr lang="zh-CN" altLang="en-US" sz="1400" dirty="0">
              <a:latin typeface="微软雅黑" panose="020B0503020204020204" pitchFamily="34" charset="-122"/>
              <a:ea typeface="微软雅黑" panose="020B0503020204020204" pitchFamily="34" charset="-122"/>
            </a:endParaRPr>
          </a:p>
        </p:txBody>
      </p:sp>
      <p:sp>
        <p:nvSpPr>
          <p:cNvPr id="19" name="矩形 18"/>
          <p:cNvSpPr/>
          <p:nvPr/>
        </p:nvSpPr>
        <p:spPr>
          <a:xfrm>
            <a:off x="1820283" y="547121"/>
            <a:ext cx="1467068" cy="553998"/>
          </a:xfrm>
          <a:prstGeom prst="rect">
            <a:avLst/>
          </a:prstGeom>
        </p:spPr>
        <p:txBody>
          <a:bodyPr wrap="none">
            <a:spAutoFit/>
          </a:bodyPr>
          <a:lstStyle/>
          <a:p>
            <a:pPr>
              <a:lnSpc>
                <a:spcPct val="150000"/>
              </a:lnSpc>
            </a:pPr>
            <a:r>
              <a:rPr lang="zh-CN" altLang="en-US" sz="2000" b="1" dirty="0" smtClean="0">
                <a:latin typeface="微软雅黑" panose="020B0503020204020204" pitchFamily="34" charset="-122"/>
                <a:ea typeface="微软雅黑" panose="020B0503020204020204" pitchFamily="34" charset="-122"/>
              </a:rPr>
              <a:t>人、财、物</a:t>
            </a:r>
            <a:endParaRPr lang="zh-CN" altLang="en-US" sz="20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71042179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2">
            <a:extLst>
              <a:ext uri="{28A0092B-C50C-407E-A947-70E740481C1C}">
                <a14:useLocalDpi xmlns:a14="http://schemas.microsoft.com/office/drawing/2010/main" val="0"/>
              </a:ext>
            </a:extLst>
          </a:blip>
          <a:srcRect l="26103"/>
          <a:stretch/>
        </p:blipFill>
        <p:spPr>
          <a:xfrm>
            <a:off x="4759143" y="0"/>
            <a:ext cx="7432857" cy="6858000"/>
          </a:xfrm>
          <a:prstGeom prst="rect">
            <a:avLst/>
          </a:prstGeom>
        </p:spPr>
      </p:pic>
      <p:sp>
        <p:nvSpPr>
          <p:cNvPr id="5" name="矩形 1"/>
          <p:cNvSpPr/>
          <p:nvPr/>
        </p:nvSpPr>
        <p:spPr>
          <a:xfrm>
            <a:off x="458097" y="2198541"/>
            <a:ext cx="4301793" cy="1058226"/>
          </a:xfrm>
          <a:custGeom>
            <a:avLst/>
            <a:gdLst>
              <a:gd name="connsiteX0" fmla="*/ 0 w 4892040"/>
              <a:gd name="connsiteY0" fmla="*/ 0 h 1051356"/>
              <a:gd name="connsiteX1" fmla="*/ 4892040 w 4892040"/>
              <a:gd name="connsiteY1" fmla="*/ 0 h 1051356"/>
              <a:gd name="connsiteX2" fmla="*/ 4892040 w 4892040"/>
              <a:gd name="connsiteY2" fmla="*/ 1051356 h 1051356"/>
              <a:gd name="connsiteX3" fmla="*/ 0 w 4892040"/>
              <a:gd name="connsiteY3" fmla="*/ 1051356 h 1051356"/>
              <a:gd name="connsiteX4" fmla="*/ 0 w 4892040"/>
              <a:gd name="connsiteY4" fmla="*/ 0 h 1051356"/>
              <a:gd name="connsiteX0" fmla="*/ 0 w 5227320"/>
              <a:gd name="connsiteY0" fmla="*/ 152400 h 1203756"/>
              <a:gd name="connsiteX1" fmla="*/ 5227320 w 5227320"/>
              <a:gd name="connsiteY1" fmla="*/ 0 h 1203756"/>
              <a:gd name="connsiteX2" fmla="*/ 4892040 w 5227320"/>
              <a:gd name="connsiteY2" fmla="*/ 1203756 h 1203756"/>
              <a:gd name="connsiteX3" fmla="*/ 0 w 5227320"/>
              <a:gd name="connsiteY3" fmla="*/ 1203756 h 1203756"/>
              <a:gd name="connsiteX4" fmla="*/ 0 w 5227320"/>
              <a:gd name="connsiteY4" fmla="*/ 152400 h 1203756"/>
              <a:gd name="connsiteX0" fmla="*/ 0 w 5227320"/>
              <a:gd name="connsiteY0" fmla="*/ 152400 h 1218996"/>
              <a:gd name="connsiteX1" fmla="*/ 5227320 w 5227320"/>
              <a:gd name="connsiteY1" fmla="*/ 0 h 1218996"/>
              <a:gd name="connsiteX2" fmla="*/ 4556760 w 5227320"/>
              <a:gd name="connsiteY2" fmla="*/ 1218996 h 1218996"/>
              <a:gd name="connsiteX3" fmla="*/ 0 w 5227320"/>
              <a:gd name="connsiteY3" fmla="*/ 1203756 h 1218996"/>
              <a:gd name="connsiteX4" fmla="*/ 0 w 5227320"/>
              <a:gd name="connsiteY4" fmla="*/ 152400 h 1218996"/>
              <a:gd name="connsiteX0" fmla="*/ 228600 w 5455920"/>
              <a:gd name="connsiteY0" fmla="*/ 152400 h 1249476"/>
              <a:gd name="connsiteX1" fmla="*/ 5455920 w 5455920"/>
              <a:gd name="connsiteY1" fmla="*/ 0 h 1249476"/>
              <a:gd name="connsiteX2" fmla="*/ 4785360 w 5455920"/>
              <a:gd name="connsiteY2" fmla="*/ 1218996 h 1249476"/>
              <a:gd name="connsiteX3" fmla="*/ 0 w 5455920"/>
              <a:gd name="connsiteY3" fmla="*/ 1249476 h 1249476"/>
              <a:gd name="connsiteX4" fmla="*/ 228600 w 5455920"/>
              <a:gd name="connsiteY4" fmla="*/ 152400 h 1249476"/>
              <a:gd name="connsiteX0" fmla="*/ 411480 w 5455920"/>
              <a:gd name="connsiteY0" fmla="*/ 396240 h 1249476"/>
              <a:gd name="connsiteX1" fmla="*/ 5455920 w 5455920"/>
              <a:gd name="connsiteY1" fmla="*/ 0 h 1249476"/>
              <a:gd name="connsiteX2" fmla="*/ 4785360 w 5455920"/>
              <a:gd name="connsiteY2" fmla="*/ 1218996 h 1249476"/>
              <a:gd name="connsiteX3" fmla="*/ 0 w 5455920"/>
              <a:gd name="connsiteY3" fmla="*/ 1249476 h 1249476"/>
              <a:gd name="connsiteX4" fmla="*/ 411480 w 5455920"/>
              <a:gd name="connsiteY4" fmla="*/ 396240 h 1249476"/>
              <a:gd name="connsiteX0" fmla="*/ 411480 w 5090160"/>
              <a:gd name="connsiteY0" fmla="*/ 213360 h 1066596"/>
              <a:gd name="connsiteX1" fmla="*/ 5090160 w 5090160"/>
              <a:gd name="connsiteY1" fmla="*/ 0 h 1066596"/>
              <a:gd name="connsiteX2" fmla="*/ 4785360 w 5090160"/>
              <a:gd name="connsiteY2" fmla="*/ 1036116 h 1066596"/>
              <a:gd name="connsiteX3" fmla="*/ 0 w 5090160"/>
              <a:gd name="connsiteY3" fmla="*/ 1066596 h 1066596"/>
              <a:gd name="connsiteX4" fmla="*/ 411480 w 5090160"/>
              <a:gd name="connsiteY4" fmla="*/ 213360 h 1066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0160" h="1066596">
                <a:moveTo>
                  <a:pt x="411480" y="213360"/>
                </a:moveTo>
                <a:lnTo>
                  <a:pt x="5090160" y="0"/>
                </a:lnTo>
                <a:lnTo>
                  <a:pt x="4785360" y="1036116"/>
                </a:lnTo>
                <a:lnTo>
                  <a:pt x="0" y="1066596"/>
                </a:lnTo>
                <a:lnTo>
                  <a:pt x="411480" y="213360"/>
                </a:lnTo>
                <a:close/>
              </a:path>
            </a:pathLst>
          </a:custGeom>
          <a:solidFill>
            <a:schemeClr val="bg1">
              <a:lumMod val="85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458097" y="883701"/>
            <a:ext cx="1712258" cy="1429872"/>
            <a:chOff x="458097" y="883701"/>
            <a:chExt cx="1712258" cy="1429872"/>
          </a:xfrm>
        </p:grpSpPr>
        <p:sp>
          <p:nvSpPr>
            <p:cNvPr id="6" name="矩形 3"/>
            <p:cNvSpPr/>
            <p:nvPr/>
          </p:nvSpPr>
          <p:spPr>
            <a:xfrm>
              <a:off x="521745" y="883701"/>
              <a:ext cx="1648610" cy="1429872"/>
            </a:xfrm>
            <a:custGeom>
              <a:avLst/>
              <a:gdLst>
                <a:gd name="connsiteX0" fmla="*/ 0 w 1358153"/>
                <a:gd name="connsiteY0" fmla="*/ 0 h 833718"/>
                <a:gd name="connsiteX1" fmla="*/ 1358153 w 1358153"/>
                <a:gd name="connsiteY1" fmla="*/ 0 h 833718"/>
                <a:gd name="connsiteX2" fmla="*/ 1358153 w 1358153"/>
                <a:gd name="connsiteY2" fmla="*/ 833718 h 833718"/>
                <a:gd name="connsiteX3" fmla="*/ 0 w 1358153"/>
                <a:gd name="connsiteY3" fmla="*/ 833718 h 833718"/>
                <a:gd name="connsiteX4" fmla="*/ 0 w 1358153"/>
                <a:gd name="connsiteY4" fmla="*/ 0 h 833718"/>
                <a:gd name="connsiteX0" fmla="*/ 0 w 1371600"/>
                <a:gd name="connsiteY0" fmla="*/ 161365 h 995083"/>
                <a:gd name="connsiteX1" fmla="*/ 1371600 w 1371600"/>
                <a:gd name="connsiteY1" fmla="*/ 0 h 995083"/>
                <a:gd name="connsiteX2" fmla="*/ 1358153 w 1371600"/>
                <a:gd name="connsiteY2" fmla="*/ 995083 h 995083"/>
                <a:gd name="connsiteX3" fmla="*/ 0 w 1371600"/>
                <a:gd name="connsiteY3" fmla="*/ 995083 h 995083"/>
                <a:gd name="connsiteX4" fmla="*/ 0 w 1371600"/>
                <a:gd name="connsiteY4" fmla="*/ 161365 h 995083"/>
                <a:gd name="connsiteX0" fmla="*/ 0 w 1371600"/>
                <a:gd name="connsiteY0" fmla="*/ 161365 h 995083"/>
                <a:gd name="connsiteX1" fmla="*/ 1371600 w 1371600"/>
                <a:gd name="connsiteY1" fmla="*/ 0 h 995083"/>
                <a:gd name="connsiteX2" fmla="*/ 1358153 w 1371600"/>
                <a:gd name="connsiteY2" fmla="*/ 995083 h 995083"/>
                <a:gd name="connsiteX3" fmla="*/ 107576 w 1371600"/>
                <a:gd name="connsiteY3" fmla="*/ 900954 h 995083"/>
                <a:gd name="connsiteX4" fmla="*/ 0 w 1371600"/>
                <a:gd name="connsiteY4" fmla="*/ 161365 h 995083"/>
                <a:gd name="connsiteX0" fmla="*/ 0 w 1465730"/>
                <a:gd name="connsiteY0" fmla="*/ 26894 h 995083"/>
                <a:gd name="connsiteX1" fmla="*/ 1465730 w 1465730"/>
                <a:gd name="connsiteY1" fmla="*/ 0 h 995083"/>
                <a:gd name="connsiteX2" fmla="*/ 1452283 w 1465730"/>
                <a:gd name="connsiteY2" fmla="*/ 995083 h 995083"/>
                <a:gd name="connsiteX3" fmla="*/ 201706 w 1465730"/>
                <a:gd name="connsiteY3" fmla="*/ 900954 h 995083"/>
                <a:gd name="connsiteX4" fmla="*/ 0 w 1465730"/>
                <a:gd name="connsiteY4" fmla="*/ 26894 h 995083"/>
                <a:gd name="connsiteX0" fmla="*/ 0 w 1479177"/>
                <a:gd name="connsiteY0" fmla="*/ 26894 h 1304366"/>
                <a:gd name="connsiteX1" fmla="*/ 1465730 w 1479177"/>
                <a:gd name="connsiteY1" fmla="*/ 0 h 1304366"/>
                <a:gd name="connsiteX2" fmla="*/ 1479177 w 1479177"/>
                <a:gd name="connsiteY2" fmla="*/ 1304366 h 1304366"/>
                <a:gd name="connsiteX3" fmla="*/ 201706 w 1479177"/>
                <a:gd name="connsiteY3" fmla="*/ 900954 h 1304366"/>
                <a:gd name="connsiteX4" fmla="*/ 0 w 1479177"/>
                <a:gd name="connsiteY4" fmla="*/ 26894 h 1304366"/>
                <a:gd name="connsiteX0" fmla="*/ 118334 w 1597511"/>
                <a:gd name="connsiteY0" fmla="*/ 26894 h 1304366"/>
                <a:gd name="connsiteX1" fmla="*/ 1584064 w 1597511"/>
                <a:gd name="connsiteY1" fmla="*/ 0 h 1304366"/>
                <a:gd name="connsiteX2" fmla="*/ 1597511 w 1597511"/>
                <a:gd name="connsiteY2" fmla="*/ 1304366 h 1304366"/>
                <a:gd name="connsiteX3" fmla="*/ 0 w 1597511"/>
                <a:gd name="connsiteY3" fmla="*/ 1038114 h 1304366"/>
                <a:gd name="connsiteX4" fmla="*/ 118334 w 1597511"/>
                <a:gd name="connsiteY4" fmla="*/ 26894 h 1304366"/>
                <a:gd name="connsiteX0" fmla="*/ 118334 w 1673711"/>
                <a:gd name="connsiteY0" fmla="*/ 26894 h 1151966"/>
                <a:gd name="connsiteX1" fmla="*/ 1584064 w 1673711"/>
                <a:gd name="connsiteY1" fmla="*/ 0 h 1151966"/>
                <a:gd name="connsiteX2" fmla="*/ 1673711 w 1673711"/>
                <a:gd name="connsiteY2" fmla="*/ 1151966 h 1151966"/>
                <a:gd name="connsiteX3" fmla="*/ 0 w 1673711"/>
                <a:gd name="connsiteY3" fmla="*/ 1038114 h 1151966"/>
                <a:gd name="connsiteX4" fmla="*/ 118334 w 1673711"/>
                <a:gd name="connsiteY4" fmla="*/ 26894 h 1151966"/>
                <a:gd name="connsiteX0" fmla="*/ 0 w 1723017"/>
                <a:gd name="connsiteY0" fmla="*/ 0 h 1307952"/>
                <a:gd name="connsiteX1" fmla="*/ 1633370 w 1723017"/>
                <a:gd name="connsiteY1" fmla="*/ 155986 h 1307952"/>
                <a:gd name="connsiteX2" fmla="*/ 1723017 w 1723017"/>
                <a:gd name="connsiteY2" fmla="*/ 1307952 h 1307952"/>
                <a:gd name="connsiteX3" fmla="*/ 49306 w 1723017"/>
                <a:gd name="connsiteY3" fmla="*/ 1194100 h 1307952"/>
                <a:gd name="connsiteX4" fmla="*/ 0 w 1723017"/>
                <a:gd name="connsiteY4" fmla="*/ 0 h 1307952"/>
                <a:gd name="connsiteX0" fmla="*/ 0 w 1633370"/>
                <a:gd name="connsiteY0" fmla="*/ 0 h 1429872"/>
                <a:gd name="connsiteX1" fmla="*/ 1633370 w 1633370"/>
                <a:gd name="connsiteY1" fmla="*/ 155986 h 1429872"/>
                <a:gd name="connsiteX2" fmla="*/ 1387737 w 1633370"/>
                <a:gd name="connsiteY2" fmla="*/ 1429872 h 1429872"/>
                <a:gd name="connsiteX3" fmla="*/ 49306 w 1633370"/>
                <a:gd name="connsiteY3" fmla="*/ 1194100 h 1429872"/>
                <a:gd name="connsiteX4" fmla="*/ 0 w 1633370"/>
                <a:gd name="connsiteY4" fmla="*/ 0 h 1429872"/>
                <a:gd name="connsiteX0" fmla="*/ 0 w 1633370"/>
                <a:gd name="connsiteY0" fmla="*/ 0 h 1429872"/>
                <a:gd name="connsiteX1" fmla="*/ 1633370 w 1633370"/>
                <a:gd name="connsiteY1" fmla="*/ 155986 h 1429872"/>
                <a:gd name="connsiteX2" fmla="*/ 1387737 w 1633370"/>
                <a:gd name="connsiteY2" fmla="*/ 1429872 h 1429872"/>
                <a:gd name="connsiteX3" fmla="*/ 186466 w 1633370"/>
                <a:gd name="connsiteY3" fmla="*/ 1392220 h 1429872"/>
                <a:gd name="connsiteX4" fmla="*/ 0 w 1633370"/>
                <a:gd name="connsiteY4" fmla="*/ 0 h 1429872"/>
                <a:gd name="connsiteX0" fmla="*/ 0 w 1648610"/>
                <a:gd name="connsiteY0" fmla="*/ 0 h 1429872"/>
                <a:gd name="connsiteX1" fmla="*/ 1648610 w 1648610"/>
                <a:gd name="connsiteY1" fmla="*/ 293146 h 1429872"/>
                <a:gd name="connsiteX2" fmla="*/ 1387737 w 1648610"/>
                <a:gd name="connsiteY2" fmla="*/ 1429872 h 1429872"/>
                <a:gd name="connsiteX3" fmla="*/ 186466 w 1648610"/>
                <a:gd name="connsiteY3" fmla="*/ 1392220 h 1429872"/>
                <a:gd name="connsiteX4" fmla="*/ 0 w 1648610"/>
                <a:gd name="connsiteY4" fmla="*/ 0 h 1429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8610" h="1429872">
                  <a:moveTo>
                    <a:pt x="0" y="0"/>
                  </a:moveTo>
                  <a:lnTo>
                    <a:pt x="1648610" y="293146"/>
                  </a:lnTo>
                  <a:lnTo>
                    <a:pt x="1387737" y="1429872"/>
                  </a:lnTo>
                  <a:lnTo>
                    <a:pt x="186466" y="1392220"/>
                  </a:lnTo>
                  <a:lnTo>
                    <a:pt x="0" y="0"/>
                  </a:lnTo>
                  <a:close/>
                </a:path>
              </a:pathLst>
            </a:custGeom>
            <a:solidFill>
              <a:schemeClr val="accent2">
                <a:lumMod val="50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4"/>
            <p:cNvSpPr/>
            <p:nvPr/>
          </p:nvSpPr>
          <p:spPr>
            <a:xfrm rot="21062862">
              <a:off x="458097" y="1099060"/>
              <a:ext cx="1590339" cy="1067697"/>
            </a:xfrm>
            <a:custGeom>
              <a:avLst/>
              <a:gdLst>
                <a:gd name="connsiteX0" fmla="*/ 0 w 1761565"/>
                <a:gd name="connsiteY0" fmla="*/ 0 h 1183341"/>
                <a:gd name="connsiteX1" fmla="*/ 1761565 w 1761565"/>
                <a:gd name="connsiteY1" fmla="*/ 0 h 1183341"/>
                <a:gd name="connsiteX2" fmla="*/ 1761565 w 1761565"/>
                <a:gd name="connsiteY2" fmla="*/ 1183341 h 1183341"/>
                <a:gd name="connsiteX3" fmla="*/ 0 w 1761565"/>
                <a:gd name="connsiteY3" fmla="*/ 1183341 h 1183341"/>
                <a:gd name="connsiteX4" fmla="*/ 0 w 1761565"/>
                <a:gd name="connsiteY4" fmla="*/ 0 h 1183341"/>
                <a:gd name="connsiteX0" fmla="*/ 201706 w 1761565"/>
                <a:gd name="connsiteY0" fmla="*/ 0 h 1479177"/>
                <a:gd name="connsiteX1" fmla="*/ 1761565 w 1761565"/>
                <a:gd name="connsiteY1" fmla="*/ 295836 h 1479177"/>
                <a:gd name="connsiteX2" fmla="*/ 1761565 w 1761565"/>
                <a:gd name="connsiteY2" fmla="*/ 1479177 h 1479177"/>
                <a:gd name="connsiteX3" fmla="*/ 0 w 1761565"/>
                <a:gd name="connsiteY3" fmla="*/ 1479177 h 1479177"/>
                <a:gd name="connsiteX4" fmla="*/ 201706 w 1761565"/>
                <a:gd name="connsiteY4" fmla="*/ 0 h 1479177"/>
                <a:gd name="connsiteX0" fmla="*/ 201706 w 1949824"/>
                <a:gd name="connsiteY0" fmla="*/ 0 h 1479177"/>
                <a:gd name="connsiteX1" fmla="*/ 1761565 w 1949824"/>
                <a:gd name="connsiteY1" fmla="*/ 295836 h 1479177"/>
                <a:gd name="connsiteX2" fmla="*/ 1949824 w 1949824"/>
                <a:gd name="connsiteY2" fmla="*/ 1129554 h 1479177"/>
                <a:gd name="connsiteX3" fmla="*/ 0 w 1949824"/>
                <a:gd name="connsiteY3" fmla="*/ 1479177 h 1479177"/>
                <a:gd name="connsiteX4" fmla="*/ 201706 w 1949824"/>
                <a:gd name="connsiteY4" fmla="*/ 0 h 1479177"/>
                <a:gd name="connsiteX0" fmla="*/ 64546 w 1949824"/>
                <a:gd name="connsiteY0" fmla="*/ 115644 h 1183341"/>
                <a:gd name="connsiteX1" fmla="*/ 1761565 w 1949824"/>
                <a:gd name="connsiteY1" fmla="*/ 0 h 1183341"/>
                <a:gd name="connsiteX2" fmla="*/ 1949824 w 1949824"/>
                <a:gd name="connsiteY2" fmla="*/ 833718 h 1183341"/>
                <a:gd name="connsiteX3" fmla="*/ 0 w 1949824"/>
                <a:gd name="connsiteY3" fmla="*/ 1183341 h 1183341"/>
                <a:gd name="connsiteX4" fmla="*/ 64546 w 1949824"/>
                <a:gd name="connsiteY4" fmla="*/ 115644 h 1183341"/>
                <a:gd name="connsiteX0" fmla="*/ 34066 w 1919344"/>
                <a:gd name="connsiteY0" fmla="*/ 115644 h 1000461"/>
                <a:gd name="connsiteX1" fmla="*/ 1731085 w 1919344"/>
                <a:gd name="connsiteY1" fmla="*/ 0 h 1000461"/>
                <a:gd name="connsiteX2" fmla="*/ 1919344 w 1919344"/>
                <a:gd name="connsiteY2" fmla="*/ 833718 h 1000461"/>
                <a:gd name="connsiteX3" fmla="*/ 0 w 1919344"/>
                <a:gd name="connsiteY3" fmla="*/ 1000461 h 1000461"/>
                <a:gd name="connsiteX4" fmla="*/ 34066 w 1919344"/>
                <a:gd name="connsiteY4" fmla="*/ 115644 h 1000461"/>
                <a:gd name="connsiteX0" fmla="*/ 34066 w 1827904"/>
                <a:gd name="connsiteY0" fmla="*/ 115644 h 1000461"/>
                <a:gd name="connsiteX1" fmla="*/ 1731085 w 1827904"/>
                <a:gd name="connsiteY1" fmla="*/ 0 h 1000461"/>
                <a:gd name="connsiteX2" fmla="*/ 1827904 w 1827904"/>
                <a:gd name="connsiteY2" fmla="*/ 955638 h 1000461"/>
                <a:gd name="connsiteX3" fmla="*/ 0 w 1827904"/>
                <a:gd name="connsiteY3" fmla="*/ 1000461 h 1000461"/>
                <a:gd name="connsiteX4" fmla="*/ 34066 w 1827904"/>
                <a:gd name="connsiteY4" fmla="*/ 115644 h 1000461"/>
                <a:gd name="connsiteX0" fmla="*/ 34066 w 1959685"/>
                <a:gd name="connsiteY0" fmla="*/ 115644 h 1000461"/>
                <a:gd name="connsiteX1" fmla="*/ 1959685 w 1959685"/>
                <a:gd name="connsiteY1" fmla="*/ 0 h 1000461"/>
                <a:gd name="connsiteX2" fmla="*/ 1827904 w 1959685"/>
                <a:gd name="connsiteY2" fmla="*/ 955638 h 1000461"/>
                <a:gd name="connsiteX3" fmla="*/ 0 w 1959685"/>
                <a:gd name="connsiteY3" fmla="*/ 1000461 h 1000461"/>
                <a:gd name="connsiteX4" fmla="*/ 34066 w 1959685"/>
                <a:gd name="connsiteY4" fmla="*/ 115644 h 1000461"/>
                <a:gd name="connsiteX0" fmla="*/ 0 w 1925619"/>
                <a:gd name="connsiteY0" fmla="*/ 115644 h 1183341"/>
                <a:gd name="connsiteX1" fmla="*/ 1925619 w 1925619"/>
                <a:gd name="connsiteY1" fmla="*/ 0 h 1183341"/>
                <a:gd name="connsiteX2" fmla="*/ 1793838 w 1925619"/>
                <a:gd name="connsiteY2" fmla="*/ 955638 h 1183341"/>
                <a:gd name="connsiteX3" fmla="*/ 285974 w 1925619"/>
                <a:gd name="connsiteY3" fmla="*/ 1183341 h 1183341"/>
                <a:gd name="connsiteX4" fmla="*/ 0 w 1925619"/>
                <a:gd name="connsiteY4" fmla="*/ 115644 h 1183341"/>
                <a:gd name="connsiteX0" fmla="*/ 0 w 1925619"/>
                <a:gd name="connsiteY0" fmla="*/ 115644 h 1183341"/>
                <a:gd name="connsiteX1" fmla="*/ 1925619 w 1925619"/>
                <a:gd name="connsiteY1" fmla="*/ 0 h 1183341"/>
                <a:gd name="connsiteX2" fmla="*/ 1397598 w 1925619"/>
                <a:gd name="connsiteY2" fmla="*/ 1153758 h 1183341"/>
                <a:gd name="connsiteX3" fmla="*/ 285974 w 1925619"/>
                <a:gd name="connsiteY3" fmla="*/ 1183341 h 1183341"/>
                <a:gd name="connsiteX4" fmla="*/ 0 w 1925619"/>
                <a:gd name="connsiteY4" fmla="*/ 115644 h 1183341"/>
                <a:gd name="connsiteX0" fmla="*/ 0 w 1590339"/>
                <a:gd name="connsiteY0" fmla="*/ 0 h 1067697"/>
                <a:gd name="connsiteX1" fmla="*/ 1590339 w 1590339"/>
                <a:gd name="connsiteY1" fmla="*/ 82476 h 1067697"/>
                <a:gd name="connsiteX2" fmla="*/ 1397598 w 1590339"/>
                <a:gd name="connsiteY2" fmla="*/ 1038114 h 1067697"/>
                <a:gd name="connsiteX3" fmla="*/ 285974 w 1590339"/>
                <a:gd name="connsiteY3" fmla="*/ 1067697 h 1067697"/>
                <a:gd name="connsiteX4" fmla="*/ 0 w 1590339"/>
                <a:gd name="connsiteY4" fmla="*/ 0 h 1067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0339" h="1067697">
                  <a:moveTo>
                    <a:pt x="0" y="0"/>
                  </a:moveTo>
                  <a:lnTo>
                    <a:pt x="1590339" y="82476"/>
                  </a:lnTo>
                  <a:lnTo>
                    <a:pt x="1397598" y="1038114"/>
                  </a:lnTo>
                  <a:lnTo>
                    <a:pt x="285974" y="1067697"/>
                  </a:lnTo>
                  <a:lnTo>
                    <a:pt x="0" y="0"/>
                  </a:lnTo>
                  <a:close/>
                </a:path>
              </a:pathLst>
            </a:custGeom>
            <a:solidFill>
              <a:schemeClr val="bg1">
                <a:lumMod val="8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910304" y="1340011"/>
              <a:ext cx="822960" cy="584775"/>
            </a:xfrm>
            <a:prstGeom prst="rect">
              <a:avLst/>
            </a:prstGeom>
            <a:noFill/>
          </p:spPr>
          <p:txBody>
            <a:bodyPr wrap="square" rtlCol="0">
              <a:spAutoFit/>
            </a:bodyPr>
            <a:lstStyle/>
            <a:p>
              <a:r>
                <a:rPr lang="en-US" altLang="zh-CN" sz="3200" b="1" dirty="0" smtClean="0">
                  <a:solidFill>
                    <a:schemeClr val="accent2">
                      <a:lumMod val="50000"/>
                    </a:schemeClr>
                  </a:solidFill>
                  <a:latin typeface="微软雅黑" panose="020B0503020204020204" pitchFamily="34" charset="-122"/>
                  <a:ea typeface="微软雅黑" panose="020B0503020204020204" pitchFamily="34" charset="-122"/>
                </a:rPr>
                <a:t>03</a:t>
              </a:r>
              <a:endParaRPr lang="zh-CN" altLang="en-US" sz="3200" b="1" dirty="0">
                <a:solidFill>
                  <a:schemeClr val="accent2">
                    <a:lumMod val="50000"/>
                  </a:schemeClr>
                </a:solidFill>
                <a:latin typeface="微软雅黑" panose="020B0503020204020204" pitchFamily="34" charset="-122"/>
                <a:ea typeface="微软雅黑" panose="020B0503020204020204" pitchFamily="34" charset="-122"/>
              </a:endParaRPr>
            </a:p>
          </p:txBody>
        </p:sp>
      </p:grpSp>
      <p:sp>
        <p:nvSpPr>
          <p:cNvPr id="9" name="文本框 8"/>
          <p:cNvSpPr txBox="1"/>
          <p:nvPr/>
        </p:nvSpPr>
        <p:spPr>
          <a:xfrm>
            <a:off x="1321784" y="2496967"/>
            <a:ext cx="3438106" cy="584775"/>
          </a:xfrm>
          <a:prstGeom prst="rect">
            <a:avLst/>
          </a:prstGeom>
          <a:noFill/>
        </p:spPr>
        <p:txBody>
          <a:bodyPr wrap="square" rtlCol="0">
            <a:spAutoFit/>
          </a:bodyPr>
          <a:lstStyle/>
          <a:p>
            <a:r>
              <a:rPr lang="zh-CN" altLang="en-US" sz="3200" b="1" dirty="0" smtClean="0">
                <a:solidFill>
                  <a:schemeClr val="accent2">
                    <a:lumMod val="50000"/>
                  </a:schemeClr>
                </a:solidFill>
                <a:latin typeface="微软雅黑" panose="020B0503020204020204" pitchFamily="34" charset="-122"/>
                <a:ea typeface="微软雅黑" panose="020B0503020204020204" pitchFamily="34" charset="-122"/>
              </a:rPr>
              <a:t>医院竞争态势</a:t>
            </a:r>
            <a:endParaRPr lang="zh-CN" altLang="en-US" sz="3200" b="1" dirty="0">
              <a:solidFill>
                <a:schemeClr val="accent2">
                  <a:lumMod val="50000"/>
                </a:schemeClr>
              </a:solidFill>
              <a:latin typeface="微软雅黑" panose="020B0503020204020204" pitchFamily="34" charset="-122"/>
              <a:ea typeface="微软雅黑" panose="020B0503020204020204" pitchFamily="34" charset="-122"/>
            </a:endParaRPr>
          </a:p>
        </p:txBody>
      </p:sp>
      <p:sp>
        <p:nvSpPr>
          <p:cNvPr id="11" name="矩形 10"/>
          <p:cNvSpPr/>
          <p:nvPr/>
        </p:nvSpPr>
        <p:spPr>
          <a:xfrm>
            <a:off x="9123052" y="5667793"/>
            <a:ext cx="2656572" cy="95002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1600" dirty="0" smtClean="0">
                <a:latin typeface="微软雅黑" panose="020B0503020204020204" pitchFamily="34" charset="-122"/>
                <a:ea typeface="微软雅黑" panose="020B0503020204020204" pitchFamily="34" charset="-122"/>
              </a:rPr>
              <a:t>本章节以下内容请医院根据自身实际情况进行修改！</a:t>
            </a:r>
            <a:endParaRPr lang="zh-CN" altLang="en-US" sz="16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84044659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6"/>
          <p:cNvSpPr/>
          <p:nvPr/>
        </p:nvSpPr>
        <p:spPr>
          <a:xfrm>
            <a:off x="5121213" y="2870625"/>
            <a:ext cx="1891145" cy="1115296"/>
          </a:xfrm>
          <a:prstGeom prst="roundRect">
            <a:avLst>
              <a:gd name="adj" fmla="val 39762"/>
            </a:avLst>
          </a:prstGeom>
          <a:ln w="22225">
            <a:solidFill>
              <a:srgbClr val="C00000"/>
            </a:solidFill>
            <a:tailEnd type="diamond"/>
          </a:ln>
        </p:spPr>
        <p:style>
          <a:lnRef idx="1">
            <a:schemeClr val="accent1"/>
          </a:lnRef>
          <a:fillRef idx="0">
            <a:schemeClr val="accent1"/>
          </a:fillRef>
          <a:effectRef idx="0">
            <a:schemeClr val="accent1"/>
          </a:effectRef>
          <a:fontRef idx="minor">
            <a:schemeClr val="tx1"/>
          </a:fontRef>
        </p:style>
        <p:txBody>
          <a:bodyPr rtlCol="0" anchor="ctr"/>
          <a:lstStyle/>
          <a:p>
            <a:pPr>
              <a:lnSpc>
                <a:spcPct val="150000"/>
              </a:lnSpc>
            </a:pPr>
            <a:r>
              <a:rPr lang="zh-CN" altLang="en-US" sz="1400" b="1" dirty="0" smtClean="0">
                <a:latin typeface="微软雅黑" panose="020B0503020204020204" pitchFamily="34" charset="-122"/>
                <a:ea typeface="微软雅黑" panose="020B0503020204020204" pitchFamily="34" charset="-122"/>
              </a:rPr>
              <a:t>现有竞争者：</a:t>
            </a:r>
            <a:r>
              <a:rPr lang="zh-CN" altLang="en-US" sz="1400" dirty="0" smtClean="0">
                <a:latin typeface="微软雅黑" panose="020B0503020204020204" pitchFamily="34" charset="-122"/>
                <a:ea typeface="微软雅黑" panose="020B0503020204020204" pitchFamily="34" charset="-122"/>
              </a:rPr>
              <a:t>中心医院、第一人民医院、中医院等</a:t>
            </a:r>
            <a:endParaRPr lang="zh-CN" altLang="en-US" sz="1400" dirty="0">
              <a:latin typeface="微软雅黑" panose="020B0503020204020204" pitchFamily="34" charset="-122"/>
              <a:ea typeface="微软雅黑" panose="020B0503020204020204" pitchFamily="34" charset="-122"/>
            </a:endParaRPr>
          </a:p>
        </p:txBody>
      </p:sp>
      <p:sp>
        <p:nvSpPr>
          <p:cNvPr id="8" name="圆角矩形 7"/>
          <p:cNvSpPr/>
          <p:nvPr/>
        </p:nvSpPr>
        <p:spPr>
          <a:xfrm>
            <a:off x="8626425" y="2870624"/>
            <a:ext cx="1891145" cy="1143002"/>
          </a:xfrm>
          <a:prstGeom prst="roundRect">
            <a:avLst>
              <a:gd name="adj" fmla="val 20047"/>
            </a:avLst>
          </a:prstGeom>
          <a:ln w="22225">
            <a:solidFill>
              <a:srgbClr val="C00000"/>
            </a:solidFill>
            <a:tailEnd type="diamond"/>
          </a:ln>
        </p:spPr>
        <p:style>
          <a:lnRef idx="1">
            <a:schemeClr val="accent1"/>
          </a:lnRef>
          <a:fillRef idx="0">
            <a:schemeClr val="accent1"/>
          </a:fillRef>
          <a:effectRef idx="0">
            <a:schemeClr val="accent1"/>
          </a:effectRef>
          <a:fontRef idx="minor">
            <a:schemeClr val="tx1"/>
          </a:fontRef>
        </p:style>
        <p:txBody>
          <a:bodyPr rtlCol="0" anchor="ctr"/>
          <a:lstStyle/>
          <a:p>
            <a:pPr>
              <a:lnSpc>
                <a:spcPct val="150000"/>
              </a:lnSpc>
            </a:pPr>
            <a:r>
              <a:rPr lang="zh-CN" altLang="en-US" sz="1400" dirty="0" smtClean="0">
                <a:latin typeface="微软雅黑" panose="020B0503020204020204" pitchFamily="34" charset="-122"/>
                <a:ea typeface="微软雅黑" panose="020B0503020204020204" pitchFamily="34" charset="-122"/>
              </a:rPr>
              <a:t>患者</a:t>
            </a:r>
            <a:r>
              <a:rPr lang="en-US" altLang="zh-CN" sz="1400" dirty="0" smtClean="0">
                <a:latin typeface="微软雅黑" panose="020B0503020204020204" pitchFamily="34" charset="-122"/>
                <a:ea typeface="微软雅黑" panose="020B0503020204020204" pitchFamily="34" charset="-122"/>
              </a:rPr>
              <a:t>5</a:t>
            </a:r>
            <a:r>
              <a:rPr lang="zh-CN" altLang="en-US" sz="1400" dirty="0" smtClean="0">
                <a:latin typeface="微软雅黑" panose="020B0503020204020204" pitchFamily="34" charset="-122"/>
                <a:ea typeface="微软雅黑" panose="020B0503020204020204" pitchFamily="34" charset="-122"/>
              </a:rPr>
              <a:t>个敏感指标</a:t>
            </a:r>
            <a:endParaRPr lang="zh-CN" altLang="en-US" sz="1400" dirty="0">
              <a:latin typeface="微软雅黑" panose="020B0503020204020204" pitchFamily="34" charset="-122"/>
              <a:ea typeface="微软雅黑" panose="020B0503020204020204" pitchFamily="34" charset="-122"/>
            </a:endParaRPr>
          </a:p>
        </p:txBody>
      </p:sp>
      <p:sp>
        <p:nvSpPr>
          <p:cNvPr id="9" name="圆角矩形 8"/>
          <p:cNvSpPr/>
          <p:nvPr/>
        </p:nvSpPr>
        <p:spPr>
          <a:xfrm>
            <a:off x="1699139" y="2870624"/>
            <a:ext cx="1891145" cy="1143001"/>
          </a:xfrm>
          <a:prstGeom prst="roundRect">
            <a:avLst>
              <a:gd name="adj" fmla="val 23428"/>
            </a:avLst>
          </a:prstGeom>
          <a:ln w="22225">
            <a:solidFill>
              <a:srgbClr val="C00000"/>
            </a:solidFill>
            <a:tailEnd type="diamond"/>
          </a:ln>
        </p:spPr>
        <p:style>
          <a:lnRef idx="1">
            <a:schemeClr val="accent1"/>
          </a:lnRef>
          <a:fillRef idx="0">
            <a:schemeClr val="accent1"/>
          </a:fillRef>
          <a:effectRef idx="0">
            <a:schemeClr val="accent1"/>
          </a:effectRef>
          <a:fontRef idx="minor">
            <a:schemeClr val="tx1"/>
          </a:fontRef>
        </p:style>
        <p:txBody>
          <a:bodyPr rtlCol="0" anchor="ctr"/>
          <a:lstStyle/>
          <a:p>
            <a:pPr>
              <a:lnSpc>
                <a:spcPct val="150000"/>
              </a:lnSpc>
            </a:pPr>
            <a:r>
              <a:rPr lang="en-US" altLang="zh-CN" sz="1400" dirty="0" smtClean="0">
                <a:latin typeface="微软雅黑" panose="020B0503020204020204" pitchFamily="34" charset="-122"/>
                <a:ea typeface="微软雅黑" panose="020B0503020204020204" pitchFamily="34" charset="-122"/>
              </a:rPr>
              <a:t>XX</a:t>
            </a:r>
            <a:r>
              <a:rPr lang="zh-CN" altLang="en-US" sz="1400" dirty="0" smtClean="0">
                <a:latin typeface="微软雅黑" panose="020B0503020204020204" pitchFamily="34" charset="-122"/>
                <a:ea typeface="微软雅黑" panose="020B0503020204020204" pitchFamily="34" charset="-122"/>
              </a:rPr>
              <a:t>药品供应商、</a:t>
            </a:r>
            <a:endParaRPr lang="en-US" altLang="zh-CN" sz="1400" dirty="0" smtClean="0">
              <a:latin typeface="微软雅黑" panose="020B0503020204020204" pitchFamily="34" charset="-122"/>
              <a:ea typeface="微软雅黑" panose="020B0503020204020204" pitchFamily="34" charset="-122"/>
            </a:endParaRPr>
          </a:p>
          <a:p>
            <a:pPr>
              <a:lnSpc>
                <a:spcPct val="150000"/>
              </a:lnSpc>
            </a:pPr>
            <a:r>
              <a:rPr lang="en-US" altLang="zh-CN" sz="1400" dirty="0" smtClean="0">
                <a:latin typeface="微软雅黑" panose="020B0503020204020204" pitchFamily="34" charset="-122"/>
                <a:ea typeface="微软雅黑" panose="020B0503020204020204" pitchFamily="34" charset="-122"/>
              </a:rPr>
              <a:t>XX</a:t>
            </a:r>
            <a:r>
              <a:rPr lang="zh-CN" altLang="en-US" sz="1400" dirty="0" smtClean="0">
                <a:latin typeface="微软雅黑" panose="020B0503020204020204" pitchFamily="34" charset="-122"/>
                <a:ea typeface="微软雅黑" panose="020B0503020204020204" pitchFamily="34" charset="-122"/>
              </a:rPr>
              <a:t>医疗设备供应商</a:t>
            </a:r>
            <a:endParaRPr lang="zh-CN" altLang="en-US" sz="1400" dirty="0">
              <a:latin typeface="微软雅黑" panose="020B0503020204020204" pitchFamily="34" charset="-122"/>
              <a:ea typeface="微软雅黑" panose="020B0503020204020204" pitchFamily="34" charset="-122"/>
            </a:endParaRPr>
          </a:p>
        </p:txBody>
      </p:sp>
      <p:sp>
        <p:nvSpPr>
          <p:cNvPr id="10" name="圆角矩形 9"/>
          <p:cNvSpPr/>
          <p:nvPr/>
        </p:nvSpPr>
        <p:spPr>
          <a:xfrm>
            <a:off x="5121213" y="4671722"/>
            <a:ext cx="1891145" cy="1115296"/>
          </a:xfrm>
          <a:prstGeom prst="roundRect">
            <a:avLst>
              <a:gd name="adj" fmla="val 23595"/>
            </a:avLst>
          </a:prstGeom>
          <a:ln w="22225">
            <a:solidFill>
              <a:srgbClr val="C00000"/>
            </a:solidFill>
            <a:tailEnd type="diamond"/>
          </a:ln>
        </p:spPr>
        <p:style>
          <a:lnRef idx="1">
            <a:schemeClr val="accent1"/>
          </a:lnRef>
          <a:fillRef idx="0">
            <a:schemeClr val="accent1"/>
          </a:fillRef>
          <a:effectRef idx="0">
            <a:schemeClr val="accent1"/>
          </a:effectRef>
          <a:fontRef idx="minor">
            <a:schemeClr val="tx1"/>
          </a:fontRef>
        </p:style>
        <p:txBody>
          <a:bodyPr rtlCol="0" anchor="ctr"/>
          <a:lstStyle/>
          <a:p>
            <a:pPr>
              <a:lnSpc>
                <a:spcPct val="150000"/>
              </a:lnSpc>
            </a:pPr>
            <a:r>
              <a:rPr lang="en-US" altLang="zh-CN" sz="1400" dirty="0" smtClean="0">
                <a:latin typeface="微软雅黑" panose="020B0503020204020204" pitchFamily="34" charset="-122"/>
                <a:ea typeface="微软雅黑" panose="020B0503020204020204" pitchFamily="34" charset="-122"/>
              </a:rPr>
              <a:t>XX</a:t>
            </a:r>
            <a:r>
              <a:rPr lang="zh-CN" altLang="en-US" sz="1400" dirty="0" smtClean="0">
                <a:latin typeface="微软雅黑" panose="020B0503020204020204" pitchFamily="34" charset="-122"/>
                <a:ea typeface="微软雅黑" panose="020B0503020204020204" pitchFamily="34" charset="-122"/>
              </a:rPr>
              <a:t>药店、</a:t>
            </a:r>
            <a:r>
              <a:rPr lang="en-US" altLang="zh-CN" sz="1400" dirty="0" smtClean="0">
                <a:latin typeface="微软雅黑" panose="020B0503020204020204" pitchFamily="34" charset="-122"/>
                <a:ea typeface="微软雅黑" panose="020B0503020204020204" pitchFamily="34" charset="-122"/>
              </a:rPr>
              <a:t>XX</a:t>
            </a:r>
            <a:r>
              <a:rPr lang="zh-CN" altLang="en-US" sz="1400" dirty="0" smtClean="0">
                <a:latin typeface="微软雅黑" panose="020B0503020204020204" pitchFamily="34" charset="-122"/>
                <a:ea typeface="微软雅黑" panose="020B0503020204020204" pitchFamily="34" charset="-122"/>
              </a:rPr>
              <a:t>社区服务中心等</a:t>
            </a:r>
            <a:endParaRPr lang="zh-CN" altLang="en-US" sz="1400" dirty="0">
              <a:latin typeface="微软雅黑" panose="020B0503020204020204" pitchFamily="34" charset="-122"/>
              <a:ea typeface="微软雅黑" panose="020B0503020204020204" pitchFamily="34" charset="-122"/>
            </a:endParaRPr>
          </a:p>
        </p:txBody>
      </p:sp>
      <p:sp>
        <p:nvSpPr>
          <p:cNvPr id="11" name="圆角矩形 10"/>
          <p:cNvSpPr/>
          <p:nvPr/>
        </p:nvSpPr>
        <p:spPr>
          <a:xfrm>
            <a:off x="5121213" y="1021976"/>
            <a:ext cx="1891145" cy="1115296"/>
          </a:xfrm>
          <a:prstGeom prst="roundRect">
            <a:avLst>
              <a:gd name="adj" fmla="val 21286"/>
            </a:avLst>
          </a:prstGeom>
          <a:ln w="22225">
            <a:solidFill>
              <a:srgbClr val="C00000"/>
            </a:solidFill>
            <a:tailEnd type="diamond"/>
          </a:ln>
        </p:spPr>
        <p:style>
          <a:lnRef idx="1">
            <a:schemeClr val="accent1"/>
          </a:lnRef>
          <a:fillRef idx="0">
            <a:schemeClr val="accent1"/>
          </a:fillRef>
          <a:effectRef idx="0">
            <a:schemeClr val="accent1"/>
          </a:effectRef>
          <a:fontRef idx="minor">
            <a:schemeClr val="tx1"/>
          </a:fontRef>
        </p:style>
        <p:txBody>
          <a:bodyPr rtlCol="0" anchor="ctr"/>
          <a:lstStyle/>
          <a:p>
            <a:pPr>
              <a:lnSpc>
                <a:spcPct val="150000"/>
              </a:lnSpc>
            </a:pPr>
            <a:r>
              <a:rPr lang="zh-CN" altLang="en-US" sz="1400" b="1" dirty="0" smtClean="0">
                <a:latin typeface="微软雅黑" panose="020B0503020204020204" pitchFamily="34" charset="-122"/>
                <a:ea typeface="微软雅黑" panose="020B0503020204020204" pitchFamily="34" charset="-122"/>
              </a:rPr>
              <a:t>新建医院：</a:t>
            </a:r>
            <a:r>
              <a:rPr lang="en-US" altLang="zh-CN" sz="1400" dirty="0" smtClean="0">
                <a:latin typeface="微软雅黑" panose="020B0503020204020204" pitchFamily="34" charset="-122"/>
                <a:ea typeface="微软雅黑" panose="020B0503020204020204" pitchFamily="34" charset="-122"/>
              </a:rPr>
              <a:t>XX</a:t>
            </a:r>
            <a:r>
              <a:rPr lang="zh-CN" altLang="en-US" sz="1400" dirty="0" smtClean="0">
                <a:latin typeface="微软雅黑" panose="020B0503020204020204" pitchFamily="34" charset="-122"/>
                <a:ea typeface="微软雅黑" panose="020B0503020204020204" pitchFamily="34" charset="-122"/>
              </a:rPr>
              <a:t>医院、</a:t>
            </a:r>
            <a:r>
              <a:rPr lang="en-US" altLang="zh-CN" sz="1400" dirty="0" smtClean="0">
                <a:latin typeface="微软雅黑" panose="020B0503020204020204" pitchFamily="34" charset="-122"/>
                <a:ea typeface="微软雅黑" panose="020B0503020204020204" pitchFamily="34" charset="-122"/>
              </a:rPr>
              <a:t>XX</a:t>
            </a:r>
            <a:r>
              <a:rPr lang="zh-CN" altLang="en-US" sz="1400" dirty="0" smtClean="0">
                <a:latin typeface="微软雅黑" panose="020B0503020204020204" pitchFamily="34" charset="-122"/>
                <a:ea typeface="微软雅黑" panose="020B0503020204020204" pitchFamily="34" charset="-122"/>
              </a:rPr>
              <a:t>高端妇产医院等</a:t>
            </a:r>
            <a:endParaRPr lang="zh-CN" altLang="en-US" sz="1400" dirty="0">
              <a:latin typeface="微软雅黑" panose="020B0503020204020204" pitchFamily="34" charset="-122"/>
              <a:ea typeface="微软雅黑" panose="020B0503020204020204" pitchFamily="34" charset="-122"/>
            </a:endParaRPr>
          </a:p>
        </p:txBody>
      </p:sp>
      <p:cxnSp>
        <p:nvCxnSpPr>
          <p:cNvPr id="12" name="直接箭头连接符 11"/>
          <p:cNvCxnSpPr>
            <a:stCxn id="11" idx="2"/>
          </p:cNvCxnSpPr>
          <p:nvPr/>
        </p:nvCxnSpPr>
        <p:spPr>
          <a:xfrm>
            <a:off x="6066786" y="2137272"/>
            <a:ext cx="0" cy="733352"/>
          </a:xfrm>
          <a:prstGeom prst="straightConnector1">
            <a:avLst/>
          </a:prstGeom>
          <a:ln w="28575">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直接箭头连接符 12"/>
          <p:cNvCxnSpPr>
            <a:stCxn id="10" idx="0"/>
            <a:endCxn id="7" idx="2"/>
          </p:cNvCxnSpPr>
          <p:nvPr/>
        </p:nvCxnSpPr>
        <p:spPr>
          <a:xfrm flipV="1">
            <a:off x="6066786" y="3985921"/>
            <a:ext cx="0" cy="685801"/>
          </a:xfrm>
          <a:prstGeom prst="straightConnector1">
            <a:avLst/>
          </a:prstGeom>
          <a:ln w="28575">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直接箭头连接符 13"/>
          <p:cNvCxnSpPr>
            <a:stCxn id="9" idx="3"/>
            <a:endCxn id="7" idx="1"/>
          </p:cNvCxnSpPr>
          <p:nvPr/>
        </p:nvCxnSpPr>
        <p:spPr>
          <a:xfrm flipV="1">
            <a:off x="3590284" y="3428273"/>
            <a:ext cx="1530929" cy="13852"/>
          </a:xfrm>
          <a:prstGeom prst="straightConnector1">
            <a:avLst/>
          </a:prstGeom>
          <a:ln w="28575">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a:stCxn id="8" idx="1"/>
            <a:endCxn id="7" idx="3"/>
          </p:cNvCxnSpPr>
          <p:nvPr/>
        </p:nvCxnSpPr>
        <p:spPr>
          <a:xfrm flipH="1" flipV="1">
            <a:off x="7012358" y="3428273"/>
            <a:ext cx="1614067" cy="13852"/>
          </a:xfrm>
          <a:prstGeom prst="straightConnector1">
            <a:avLst/>
          </a:prstGeom>
          <a:ln w="28575">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文本框 15"/>
          <p:cNvSpPr txBox="1"/>
          <p:nvPr/>
        </p:nvSpPr>
        <p:spPr>
          <a:xfrm>
            <a:off x="6125659" y="2371282"/>
            <a:ext cx="1555194" cy="377411"/>
          </a:xfrm>
          <a:prstGeom prst="rect">
            <a:avLst/>
          </a:prstGeom>
          <a:noFill/>
        </p:spPr>
        <p:txBody>
          <a:bodyPr wrap="square" rtlCol="0">
            <a:spAutoFit/>
          </a:bodyPr>
          <a:lstStyle/>
          <a:p>
            <a:pPr>
              <a:lnSpc>
                <a:spcPct val="150000"/>
              </a:lnSpc>
            </a:pPr>
            <a:r>
              <a:rPr lang="zh-CN" altLang="en-US" sz="1400" b="1" dirty="0" smtClean="0">
                <a:latin typeface="微软雅黑" panose="020B0503020204020204" pitchFamily="34" charset="-122"/>
                <a:ea typeface="微软雅黑" panose="020B0503020204020204" pitchFamily="34" charset="-122"/>
              </a:rPr>
              <a:t>新进威胁</a:t>
            </a:r>
            <a:endParaRPr lang="zh-CN" altLang="en-US" sz="1400" b="1" dirty="0">
              <a:latin typeface="微软雅黑" panose="020B0503020204020204" pitchFamily="34" charset="-122"/>
              <a:ea typeface="微软雅黑" panose="020B0503020204020204" pitchFamily="34" charset="-122"/>
            </a:endParaRPr>
          </a:p>
        </p:txBody>
      </p:sp>
      <p:sp>
        <p:nvSpPr>
          <p:cNvPr id="17" name="文本框 16"/>
          <p:cNvSpPr txBox="1"/>
          <p:nvPr/>
        </p:nvSpPr>
        <p:spPr>
          <a:xfrm>
            <a:off x="6125659" y="4191339"/>
            <a:ext cx="2147461" cy="377411"/>
          </a:xfrm>
          <a:prstGeom prst="rect">
            <a:avLst/>
          </a:prstGeom>
          <a:noFill/>
        </p:spPr>
        <p:txBody>
          <a:bodyPr wrap="square" rtlCol="0">
            <a:spAutoFit/>
          </a:bodyPr>
          <a:lstStyle/>
          <a:p>
            <a:pPr>
              <a:lnSpc>
                <a:spcPct val="150000"/>
              </a:lnSpc>
            </a:pPr>
            <a:r>
              <a:rPr lang="zh-CN" altLang="en-US" sz="1400" b="1" dirty="0" smtClean="0">
                <a:latin typeface="微软雅黑" panose="020B0503020204020204" pitchFamily="34" charset="-122"/>
                <a:ea typeface="微软雅黑" panose="020B0503020204020204" pitchFamily="34" charset="-122"/>
              </a:rPr>
              <a:t>替代威胁</a:t>
            </a:r>
            <a:endParaRPr lang="zh-CN" altLang="en-US" sz="1400" b="1" dirty="0">
              <a:latin typeface="微软雅黑" panose="020B0503020204020204" pitchFamily="34" charset="-122"/>
              <a:ea typeface="微软雅黑" panose="020B0503020204020204" pitchFamily="34" charset="-122"/>
            </a:endParaRPr>
          </a:p>
        </p:txBody>
      </p:sp>
      <p:sp>
        <p:nvSpPr>
          <p:cNvPr id="18" name="文本框 17"/>
          <p:cNvSpPr txBox="1"/>
          <p:nvPr/>
        </p:nvSpPr>
        <p:spPr>
          <a:xfrm>
            <a:off x="7206318" y="3089254"/>
            <a:ext cx="1336969" cy="377411"/>
          </a:xfrm>
          <a:prstGeom prst="rect">
            <a:avLst/>
          </a:prstGeom>
          <a:noFill/>
        </p:spPr>
        <p:txBody>
          <a:bodyPr wrap="square" rtlCol="0">
            <a:spAutoFit/>
          </a:bodyPr>
          <a:lstStyle/>
          <a:p>
            <a:pPr>
              <a:lnSpc>
                <a:spcPct val="150000"/>
              </a:lnSpc>
            </a:pPr>
            <a:r>
              <a:rPr lang="zh-CN" altLang="en-US" sz="1400" b="1" dirty="0" smtClean="0">
                <a:latin typeface="微软雅黑" panose="020B0503020204020204" pitchFamily="34" charset="-122"/>
                <a:ea typeface="微软雅黑" panose="020B0503020204020204" pitchFamily="34" charset="-122"/>
              </a:rPr>
              <a:t>买方压力</a:t>
            </a:r>
            <a:endParaRPr lang="zh-CN" altLang="en-US" sz="1400" b="1" dirty="0">
              <a:latin typeface="微软雅黑" panose="020B0503020204020204" pitchFamily="34" charset="-122"/>
              <a:ea typeface="微软雅黑" panose="020B0503020204020204" pitchFamily="34" charset="-122"/>
            </a:endParaRPr>
          </a:p>
        </p:txBody>
      </p:sp>
      <p:sp>
        <p:nvSpPr>
          <p:cNvPr id="19" name="文本框 18"/>
          <p:cNvSpPr txBox="1"/>
          <p:nvPr/>
        </p:nvSpPr>
        <p:spPr>
          <a:xfrm>
            <a:off x="3728824" y="3089249"/>
            <a:ext cx="1392390" cy="377411"/>
          </a:xfrm>
          <a:prstGeom prst="rect">
            <a:avLst/>
          </a:prstGeom>
          <a:noFill/>
        </p:spPr>
        <p:txBody>
          <a:bodyPr wrap="square" rtlCol="0">
            <a:spAutoFit/>
          </a:bodyPr>
          <a:lstStyle/>
          <a:p>
            <a:pPr>
              <a:lnSpc>
                <a:spcPct val="150000"/>
              </a:lnSpc>
            </a:pPr>
            <a:r>
              <a:rPr lang="zh-CN" altLang="en-US" sz="1400" b="1" dirty="0" smtClean="0">
                <a:latin typeface="微软雅黑" panose="020B0503020204020204" pitchFamily="34" charset="-122"/>
                <a:ea typeface="微软雅黑" panose="020B0503020204020204" pitchFamily="34" charset="-122"/>
              </a:rPr>
              <a:t>卖方压力</a:t>
            </a:r>
            <a:endParaRPr lang="zh-CN" altLang="en-US" sz="1400" b="1" dirty="0">
              <a:latin typeface="微软雅黑" panose="020B0503020204020204" pitchFamily="34" charset="-122"/>
              <a:ea typeface="微软雅黑" panose="020B0503020204020204" pitchFamily="34" charset="-122"/>
            </a:endParaRPr>
          </a:p>
        </p:txBody>
      </p:sp>
      <p:sp>
        <p:nvSpPr>
          <p:cNvPr id="3" name="下箭头 2"/>
          <p:cNvSpPr/>
          <p:nvPr/>
        </p:nvSpPr>
        <p:spPr>
          <a:xfrm>
            <a:off x="9488860" y="4013625"/>
            <a:ext cx="233176" cy="675850"/>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8382140" y="4671722"/>
            <a:ext cx="2572871" cy="1200329"/>
          </a:xfrm>
          <a:prstGeom prst="rect">
            <a:avLst/>
          </a:prstGeom>
          <a:noFill/>
        </p:spPr>
        <p:txBody>
          <a:bodyPr wrap="square" rtlCol="0">
            <a:spAutoFit/>
          </a:bodyPr>
          <a:lstStyle/>
          <a:p>
            <a:pPr>
              <a:lnSpc>
                <a:spcPct val="150000"/>
              </a:lnSpc>
            </a:pPr>
            <a:r>
              <a:rPr lang="en-US" altLang="zh-CN" sz="1600" dirty="0" smtClean="0">
                <a:latin typeface="微软雅黑" panose="020B0503020204020204" pitchFamily="34" charset="-122"/>
                <a:ea typeface="微软雅黑" panose="020B0503020204020204" pitchFamily="34" charset="-122"/>
              </a:rPr>
              <a:t>5</a:t>
            </a:r>
            <a:r>
              <a:rPr lang="zh-CN" altLang="en-US" sz="1600" dirty="0" smtClean="0">
                <a:latin typeface="微软雅黑" panose="020B0503020204020204" pitchFamily="34" charset="-122"/>
                <a:ea typeface="微软雅黑" panose="020B0503020204020204" pitchFamily="34" charset="-122"/>
              </a:rPr>
              <a:t>个敏感指标：医疗质量、医院环境、医院饮食、服务质量、治疗费用。</a:t>
            </a:r>
            <a:endParaRPr lang="en-US" altLang="zh-CN" sz="1600" dirty="0" smtClean="0">
              <a:latin typeface="微软雅黑" panose="020B0503020204020204" pitchFamily="34" charset="-122"/>
              <a:ea typeface="微软雅黑" panose="020B0503020204020204" pitchFamily="34" charset="-122"/>
            </a:endParaRPr>
          </a:p>
        </p:txBody>
      </p:sp>
      <p:sp>
        <p:nvSpPr>
          <p:cNvPr id="23" name="矩形 22"/>
          <p:cNvSpPr/>
          <p:nvPr/>
        </p:nvSpPr>
        <p:spPr>
          <a:xfrm>
            <a:off x="7535360" y="6438990"/>
            <a:ext cx="5427604" cy="369332"/>
          </a:xfrm>
          <a:prstGeom prst="rect">
            <a:avLst/>
          </a:prstGeom>
        </p:spPr>
        <p:txBody>
          <a:bodyPr wrap="square">
            <a:spAutoFit/>
          </a:bodyPr>
          <a:lstStyle/>
          <a:p>
            <a:pPr>
              <a:lnSpc>
                <a:spcPct val="150000"/>
              </a:lnSpc>
            </a:pPr>
            <a:r>
              <a:rPr lang="zh-CN" altLang="en-US" sz="1200" dirty="0" smtClean="0">
                <a:latin typeface="微软雅黑" panose="020B0503020204020204" pitchFamily="34" charset="-122"/>
                <a:ea typeface="微软雅黑" panose="020B0503020204020204" pitchFamily="34" charset="-122"/>
              </a:rPr>
              <a:t>       注：详细内容请见梅奥国际官网：</a:t>
            </a:r>
            <a:r>
              <a:rPr lang="en-US" altLang="zh-CN" sz="1200" dirty="0">
                <a:latin typeface="微软雅黑" panose="020B0503020204020204" pitchFamily="34" charset="-122"/>
                <a:ea typeface="微软雅黑" panose="020B0503020204020204" pitchFamily="34" charset="-122"/>
              </a:rPr>
              <a:t>http://</a:t>
            </a:r>
            <a:r>
              <a:rPr lang="en-US" altLang="zh-CN" sz="1200" dirty="0" smtClean="0">
                <a:latin typeface="微软雅黑" panose="020B0503020204020204" pitchFamily="34" charset="-122"/>
                <a:ea typeface="微软雅黑" panose="020B0503020204020204" pitchFamily="34" charset="-122"/>
              </a:rPr>
              <a:t>www.mayocc.com</a:t>
            </a:r>
            <a:endParaRPr lang="en-US" altLang="zh-CN" sz="1200" dirty="0">
              <a:latin typeface="微软雅黑" panose="020B0503020204020204" pitchFamily="34" charset="-122"/>
              <a:ea typeface="微软雅黑" panose="020B0503020204020204" pitchFamily="34" charset="-122"/>
            </a:endParaRPr>
          </a:p>
        </p:txBody>
      </p:sp>
      <p:sp>
        <p:nvSpPr>
          <p:cNvPr id="28" name="矩形 27"/>
          <p:cNvSpPr/>
          <p:nvPr/>
        </p:nvSpPr>
        <p:spPr>
          <a:xfrm>
            <a:off x="10033536" y="616370"/>
            <a:ext cx="1459054" cy="458908"/>
          </a:xfrm>
          <a:prstGeom prst="rect">
            <a:avLst/>
          </a:prstGeom>
        </p:spPr>
        <p:txBody>
          <a:bodyPr wrap="none">
            <a:spAutoFit/>
          </a:bodyPr>
          <a:lstStyle/>
          <a:p>
            <a:pPr>
              <a:lnSpc>
                <a:spcPct val="150000"/>
              </a:lnSpc>
            </a:pPr>
            <a:r>
              <a:rPr lang="en-US" altLang="zh-CN" b="1" dirty="0" smtClean="0">
                <a:latin typeface="微软雅黑" panose="020B0503020204020204" pitchFamily="34" charset="-122"/>
                <a:ea typeface="微软雅黑" panose="020B0503020204020204" pitchFamily="34" charset="-122"/>
              </a:rPr>
              <a:t>3.1</a:t>
            </a:r>
            <a:r>
              <a:rPr lang="zh-CN" altLang="en-US" b="1" dirty="0" smtClean="0">
                <a:latin typeface="微软雅黑" panose="020B0503020204020204" pitchFamily="34" charset="-122"/>
                <a:ea typeface="微软雅黑" panose="020B0503020204020204" pitchFamily="34" charset="-122"/>
              </a:rPr>
              <a:t>波特五力</a:t>
            </a:r>
            <a:endParaRPr lang="zh-CN" altLang="en-US" sz="1600" b="1" dirty="0">
              <a:latin typeface="微软雅黑" panose="020B0503020204020204" pitchFamily="34" charset="-122"/>
              <a:ea typeface="微软雅黑" panose="020B0503020204020204" pitchFamily="34" charset="-122"/>
            </a:endParaRPr>
          </a:p>
        </p:txBody>
      </p:sp>
      <p:sp>
        <p:nvSpPr>
          <p:cNvPr id="29" name="矩形 28"/>
          <p:cNvSpPr/>
          <p:nvPr/>
        </p:nvSpPr>
        <p:spPr>
          <a:xfrm>
            <a:off x="1820283" y="547121"/>
            <a:ext cx="1210588" cy="499624"/>
          </a:xfrm>
          <a:prstGeom prst="rect">
            <a:avLst/>
          </a:prstGeom>
        </p:spPr>
        <p:txBody>
          <a:bodyPr wrap="none">
            <a:spAutoFit/>
          </a:bodyPr>
          <a:lstStyle/>
          <a:p>
            <a:pPr>
              <a:lnSpc>
                <a:spcPct val="150000"/>
              </a:lnSpc>
            </a:pPr>
            <a:r>
              <a:rPr lang="zh-CN" altLang="en-US" sz="2000" b="1" dirty="0" smtClean="0">
                <a:latin typeface="微软雅黑" panose="020B0503020204020204" pitchFamily="34" charset="-122"/>
                <a:ea typeface="微软雅黑" panose="020B0503020204020204" pitchFamily="34" charset="-122"/>
              </a:rPr>
              <a:t>竞争态势</a:t>
            </a:r>
            <a:endParaRPr lang="zh-CN" altLang="en-US" sz="2000" b="1" dirty="0">
              <a:latin typeface="微软雅黑" panose="020B0503020204020204" pitchFamily="34" charset="-122"/>
              <a:ea typeface="微软雅黑" panose="020B0503020204020204" pitchFamily="34" charset="-122"/>
            </a:endParaRPr>
          </a:p>
        </p:txBody>
      </p:sp>
      <p:grpSp>
        <p:nvGrpSpPr>
          <p:cNvPr id="30" name="组合 29"/>
          <p:cNvGrpSpPr/>
          <p:nvPr/>
        </p:nvGrpSpPr>
        <p:grpSpPr>
          <a:xfrm>
            <a:off x="536649" y="249523"/>
            <a:ext cx="1232203" cy="1028988"/>
            <a:chOff x="458097" y="883701"/>
            <a:chExt cx="1712258" cy="1429872"/>
          </a:xfrm>
        </p:grpSpPr>
        <p:sp>
          <p:nvSpPr>
            <p:cNvPr id="31" name="矩形 3"/>
            <p:cNvSpPr/>
            <p:nvPr/>
          </p:nvSpPr>
          <p:spPr>
            <a:xfrm>
              <a:off x="521745" y="883701"/>
              <a:ext cx="1648610" cy="1429872"/>
            </a:xfrm>
            <a:custGeom>
              <a:avLst/>
              <a:gdLst>
                <a:gd name="connsiteX0" fmla="*/ 0 w 1358153"/>
                <a:gd name="connsiteY0" fmla="*/ 0 h 833718"/>
                <a:gd name="connsiteX1" fmla="*/ 1358153 w 1358153"/>
                <a:gd name="connsiteY1" fmla="*/ 0 h 833718"/>
                <a:gd name="connsiteX2" fmla="*/ 1358153 w 1358153"/>
                <a:gd name="connsiteY2" fmla="*/ 833718 h 833718"/>
                <a:gd name="connsiteX3" fmla="*/ 0 w 1358153"/>
                <a:gd name="connsiteY3" fmla="*/ 833718 h 833718"/>
                <a:gd name="connsiteX4" fmla="*/ 0 w 1358153"/>
                <a:gd name="connsiteY4" fmla="*/ 0 h 833718"/>
                <a:gd name="connsiteX0" fmla="*/ 0 w 1371600"/>
                <a:gd name="connsiteY0" fmla="*/ 161365 h 995083"/>
                <a:gd name="connsiteX1" fmla="*/ 1371600 w 1371600"/>
                <a:gd name="connsiteY1" fmla="*/ 0 h 995083"/>
                <a:gd name="connsiteX2" fmla="*/ 1358153 w 1371600"/>
                <a:gd name="connsiteY2" fmla="*/ 995083 h 995083"/>
                <a:gd name="connsiteX3" fmla="*/ 0 w 1371600"/>
                <a:gd name="connsiteY3" fmla="*/ 995083 h 995083"/>
                <a:gd name="connsiteX4" fmla="*/ 0 w 1371600"/>
                <a:gd name="connsiteY4" fmla="*/ 161365 h 995083"/>
                <a:gd name="connsiteX0" fmla="*/ 0 w 1371600"/>
                <a:gd name="connsiteY0" fmla="*/ 161365 h 995083"/>
                <a:gd name="connsiteX1" fmla="*/ 1371600 w 1371600"/>
                <a:gd name="connsiteY1" fmla="*/ 0 h 995083"/>
                <a:gd name="connsiteX2" fmla="*/ 1358153 w 1371600"/>
                <a:gd name="connsiteY2" fmla="*/ 995083 h 995083"/>
                <a:gd name="connsiteX3" fmla="*/ 107576 w 1371600"/>
                <a:gd name="connsiteY3" fmla="*/ 900954 h 995083"/>
                <a:gd name="connsiteX4" fmla="*/ 0 w 1371600"/>
                <a:gd name="connsiteY4" fmla="*/ 161365 h 995083"/>
                <a:gd name="connsiteX0" fmla="*/ 0 w 1465730"/>
                <a:gd name="connsiteY0" fmla="*/ 26894 h 995083"/>
                <a:gd name="connsiteX1" fmla="*/ 1465730 w 1465730"/>
                <a:gd name="connsiteY1" fmla="*/ 0 h 995083"/>
                <a:gd name="connsiteX2" fmla="*/ 1452283 w 1465730"/>
                <a:gd name="connsiteY2" fmla="*/ 995083 h 995083"/>
                <a:gd name="connsiteX3" fmla="*/ 201706 w 1465730"/>
                <a:gd name="connsiteY3" fmla="*/ 900954 h 995083"/>
                <a:gd name="connsiteX4" fmla="*/ 0 w 1465730"/>
                <a:gd name="connsiteY4" fmla="*/ 26894 h 995083"/>
                <a:gd name="connsiteX0" fmla="*/ 0 w 1479177"/>
                <a:gd name="connsiteY0" fmla="*/ 26894 h 1304366"/>
                <a:gd name="connsiteX1" fmla="*/ 1465730 w 1479177"/>
                <a:gd name="connsiteY1" fmla="*/ 0 h 1304366"/>
                <a:gd name="connsiteX2" fmla="*/ 1479177 w 1479177"/>
                <a:gd name="connsiteY2" fmla="*/ 1304366 h 1304366"/>
                <a:gd name="connsiteX3" fmla="*/ 201706 w 1479177"/>
                <a:gd name="connsiteY3" fmla="*/ 900954 h 1304366"/>
                <a:gd name="connsiteX4" fmla="*/ 0 w 1479177"/>
                <a:gd name="connsiteY4" fmla="*/ 26894 h 1304366"/>
                <a:gd name="connsiteX0" fmla="*/ 118334 w 1597511"/>
                <a:gd name="connsiteY0" fmla="*/ 26894 h 1304366"/>
                <a:gd name="connsiteX1" fmla="*/ 1584064 w 1597511"/>
                <a:gd name="connsiteY1" fmla="*/ 0 h 1304366"/>
                <a:gd name="connsiteX2" fmla="*/ 1597511 w 1597511"/>
                <a:gd name="connsiteY2" fmla="*/ 1304366 h 1304366"/>
                <a:gd name="connsiteX3" fmla="*/ 0 w 1597511"/>
                <a:gd name="connsiteY3" fmla="*/ 1038114 h 1304366"/>
                <a:gd name="connsiteX4" fmla="*/ 118334 w 1597511"/>
                <a:gd name="connsiteY4" fmla="*/ 26894 h 1304366"/>
                <a:gd name="connsiteX0" fmla="*/ 118334 w 1673711"/>
                <a:gd name="connsiteY0" fmla="*/ 26894 h 1151966"/>
                <a:gd name="connsiteX1" fmla="*/ 1584064 w 1673711"/>
                <a:gd name="connsiteY1" fmla="*/ 0 h 1151966"/>
                <a:gd name="connsiteX2" fmla="*/ 1673711 w 1673711"/>
                <a:gd name="connsiteY2" fmla="*/ 1151966 h 1151966"/>
                <a:gd name="connsiteX3" fmla="*/ 0 w 1673711"/>
                <a:gd name="connsiteY3" fmla="*/ 1038114 h 1151966"/>
                <a:gd name="connsiteX4" fmla="*/ 118334 w 1673711"/>
                <a:gd name="connsiteY4" fmla="*/ 26894 h 1151966"/>
                <a:gd name="connsiteX0" fmla="*/ 0 w 1723017"/>
                <a:gd name="connsiteY0" fmla="*/ 0 h 1307952"/>
                <a:gd name="connsiteX1" fmla="*/ 1633370 w 1723017"/>
                <a:gd name="connsiteY1" fmla="*/ 155986 h 1307952"/>
                <a:gd name="connsiteX2" fmla="*/ 1723017 w 1723017"/>
                <a:gd name="connsiteY2" fmla="*/ 1307952 h 1307952"/>
                <a:gd name="connsiteX3" fmla="*/ 49306 w 1723017"/>
                <a:gd name="connsiteY3" fmla="*/ 1194100 h 1307952"/>
                <a:gd name="connsiteX4" fmla="*/ 0 w 1723017"/>
                <a:gd name="connsiteY4" fmla="*/ 0 h 1307952"/>
                <a:gd name="connsiteX0" fmla="*/ 0 w 1633370"/>
                <a:gd name="connsiteY0" fmla="*/ 0 h 1429872"/>
                <a:gd name="connsiteX1" fmla="*/ 1633370 w 1633370"/>
                <a:gd name="connsiteY1" fmla="*/ 155986 h 1429872"/>
                <a:gd name="connsiteX2" fmla="*/ 1387737 w 1633370"/>
                <a:gd name="connsiteY2" fmla="*/ 1429872 h 1429872"/>
                <a:gd name="connsiteX3" fmla="*/ 49306 w 1633370"/>
                <a:gd name="connsiteY3" fmla="*/ 1194100 h 1429872"/>
                <a:gd name="connsiteX4" fmla="*/ 0 w 1633370"/>
                <a:gd name="connsiteY4" fmla="*/ 0 h 1429872"/>
                <a:gd name="connsiteX0" fmla="*/ 0 w 1633370"/>
                <a:gd name="connsiteY0" fmla="*/ 0 h 1429872"/>
                <a:gd name="connsiteX1" fmla="*/ 1633370 w 1633370"/>
                <a:gd name="connsiteY1" fmla="*/ 155986 h 1429872"/>
                <a:gd name="connsiteX2" fmla="*/ 1387737 w 1633370"/>
                <a:gd name="connsiteY2" fmla="*/ 1429872 h 1429872"/>
                <a:gd name="connsiteX3" fmla="*/ 186466 w 1633370"/>
                <a:gd name="connsiteY3" fmla="*/ 1392220 h 1429872"/>
                <a:gd name="connsiteX4" fmla="*/ 0 w 1633370"/>
                <a:gd name="connsiteY4" fmla="*/ 0 h 1429872"/>
                <a:gd name="connsiteX0" fmla="*/ 0 w 1648610"/>
                <a:gd name="connsiteY0" fmla="*/ 0 h 1429872"/>
                <a:gd name="connsiteX1" fmla="*/ 1648610 w 1648610"/>
                <a:gd name="connsiteY1" fmla="*/ 293146 h 1429872"/>
                <a:gd name="connsiteX2" fmla="*/ 1387737 w 1648610"/>
                <a:gd name="connsiteY2" fmla="*/ 1429872 h 1429872"/>
                <a:gd name="connsiteX3" fmla="*/ 186466 w 1648610"/>
                <a:gd name="connsiteY3" fmla="*/ 1392220 h 1429872"/>
                <a:gd name="connsiteX4" fmla="*/ 0 w 1648610"/>
                <a:gd name="connsiteY4" fmla="*/ 0 h 1429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8610" h="1429872">
                  <a:moveTo>
                    <a:pt x="0" y="0"/>
                  </a:moveTo>
                  <a:lnTo>
                    <a:pt x="1648610" y="293146"/>
                  </a:lnTo>
                  <a:lnTo>
                    <a:pt x="1387737" y="1429872"/>
                  </a:lnTo>
                  <a:lnTo>
                    <a:pt x="186466" y="1392220"/>
                  </a:lnTo>
                  <a:lnTo>
                    <a:pt x="0" y="0"/>
                  </a:lnTo>
                  <a:close/>
                </a:path>
              </a:pathLst>
            </a:custGeom>
            <a:solidFill>
              <a:schemeClr val="accent2">
                <a:lumMod val="50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4"/>
            <p:cNvSpPr/>
            <p:nvPr/>
          </p:nvSpPr>
          <p:spPr>
            <a:xfrm rot="21062862">
              <a:off x="458097" y="1099060"/>
              <a:ext cx="1590339" cy="1067697"/>
            </a:xfrm>
            <a:custGeom>
              <a:avLst/>
              <a:gdLst>
                <a:gd name="connsiteX0" fmla="*/ 0 w 1761565"/>
                <a:gd name="connsiteY0" fmla="*/ 0 h 1183341"/>
                <a:gd name="connsiteX1" fmla="*/ 1761565 w 1761565"/>
                <a:gd name="connsiteY1" fmla="*/ 0 h 1183341"/>
                <a:gd name="connsiteX2" fmla="*/ 1761565 w 1761565"/>
                <a:gd name="connsiteY2" fmla="*/ 1183341 h 1183341"/>
                <a:gd name="connsiteX3" fmla="*/ 0 w 1761565"/>
                <a:gd name="connsiteY3" fmla="*/ 1183341 h 1183341"/>
                <a:gd name="connsiteX4" fmla="*/ 0 w 1761565"/>
                <a:gd name="connsiteY4" fmla="*/ 0 h 1183341"/>
                <a:gd name="connsiteX0" fmla="*/ 201706 w 1761565"/>
                <a:gd name="connsiteY0" fmla="*/ 0 h 1479177"/>
                <a:gd name="connsiteX1" fmla="*/ 1761565 w 1761565"/>
                <a:gd name="connsiteY1" fmla="*/ 295836 h 1479177"/>
                <a:gd name="connsiteX2" fmla="*/ 1761565 w 1761565"/>
                <a:gd name="connsiteY2" fmla="*/ 1479177 h 1479177"/>
                <a:gd name="connsiteX3" fmla="*/ 0 w 1761565"/>
                <a:gd name="connsiteY3" fmla="*/ 1479177 h 1479177"/>
                <a:gd name="connsiteX4" fmla="*/ 201706 w 1761565"/>
                <a:gd name="connsiteY4" fmla="*/ 0 h 1479177"/>
                <a:gd name="connsiteX0" fmla="*/ 201706 w 1949824"/>
                <a:gd name="connsiteY0" fmla="*/ 0 h 1479177"/>
                <a:gd name="connsiteX1" fmla="*/ 1761565 w 1949824"/>
                <a:gd name="connsiteY1" fmla="*/ 295836 h 1479177"/>
                <a:gd name="connsiteX2" fmla="*/ 1949824 w 1949824"/>
                <a:gd name="connsiteY2" fmla="*/ 1129554 h 1479177"/>
                <a:gd name="connsiteX3" fmla="*/ 0 w 1949824"/>
                <a:gd name="connsiteY3" fmla="*/ 1479177 h 1479177"/>
                <a:gd name="connsiteX4" fmla="*/ 201706 w 1949824"/>
                <a:gd name="connsiteY4" fmla="*/ 0 h 1479177"/>
                <a:gd name="connsiteX0" fmla="*/ 64546 w 1949824"/>
                <a:gd name="connsiteY0" fmla="*/ 115644 h 1183341"/>
                <a:gd name="connsiteX1" fmla="*/ 1761565 w 1949824"/>
                <a:gd name="connsiteY1" fmla="*/ 0 h 1183341"/>
                <a:gd name="connsiteX2" fmla="*/ 1949824 w 1949824"/>
                <a:gd name="connsiteY2" fmla="*/ 833718 h 1183341"/>
                <a:gd name="connsiteX3" fmla="*/ 0 w 1949824"/>
                <a:gd name="connsiteY3" fmla="*/ 1183341 h 1183341"/>
                <a:gd name="connsiteX4" fmla="*/ 64546 w 1949824"/>
                <a:gd name="connsiteY4" fmla="*/ 115644 h 1183341"/>
                <a:gd name="connsiteX0" fmla="*/ 34066 w 1919344"/>
                <a:gd name="connsiteY0" fmla="*/ 115644 h 1000461"/>
                <a:gd name="connsiteX1" fmla="*/ 1731085 w 1919344"/>
                <a:gd name="connsiteY1" fmla="*/ 0 h 1000461"/>
                <a:gd name="connsiteX2" fmla="*/ 1919344 w 1919344"/>
                <a:gd name="connsiteY2" fmla="*/ 833718 h 1000461"/>
                <a:gd name="connsiteX3" fmla="*/ 0 w 1919344"/>
                <a:gd name="connsiteY3" fmla="*/ 1000461 h 1000461"/>
                <a:gd name="connsiteX4" fmla="*/ 34066 w 1919344"/>
                <a:gd name="connsiteY4" fmla="*/ 115644 h 1000461"/>
                <a:gd name="connsiteX0" fmla="*/ 34066 w 1827904"/>
                <a:gd name="connsiteY0" fmla="*/ 115644 h 1000461"/>
                <a:gd name="connsiteX1" fmla="*/ 1731085 w 1827904"/>
                <a:gd name="connsiteY1" fmla="*/ 0 h 1000461"/>
                <a:gd name="connsiteX2" fmla="*/ 1827904 w 1827904"/>
                <a:gd name="connsiteY2" fmla="*/ 955638 h 1000461"/>
                <a:gd name="connsiteX3" fmla="*/ 0 w 1827904"/>
                <a:gd name="connsiteY3" fmla="*/ 1000461 h 1000461"/>
                <a:gd name="connsiteX4" fmla="*/ 34066 w 1827904"/>
                <a:gd name="connsiteY4" fmla="*/ 115644 h 1000461"/>
                <a:gd name="connsiteX0" fmla="*/ 34066 w 1959685"/>
                <a:gd name="connsiteY0" fmla="*/ 115644 h 1000461"/>
                <a:gd name="connsiteX1" fmla="*/ 1959685 w 1959685"/>
                <a:gd name="connsiteY1" fmla="*/ 0 h 1000461"/>
                <a:gd name="connsiteX2" fmla="*/ 1827904 w 1959685"/>
                <a:gd name="connsiteY2" fmla="*/ 955638 h 1000461"/>
                <a:gd name="connsiteX3" fmla="*/ 0 w 1959685"/>
                <a:gd name="connsiteY3" fmla="*/ 1000461 h 1000461"/>
                <a:gd name="connsiteX4" fmla="*/ 34066 w 1959685"/>
                <a:gd name="connsiteY4" fmla="*/ 115644 h 1000461"/>
                <a:gd name="connsiteX0" fmla="*/ 0 w 1925619"/>
                <a:gd name="connsiteY0" fmla="*/ 115644 h 1183341"/>
                <a:gd name="connsiteX1" fmla="*/ 1925619 w 1925619"/>
                <a:gd name="connsiteY1" fmla="*/ 0 h 1183341"/>
                <a:gd name="connsiteX2" fmla="*/ 1793838 w 1925619"/>
                <a:gd name="connsiteY2" fmla="*/ 955638 h 1183341"/>
                <a:gd name="connsiteX3" fmla="*/ 285974 w 1925619"/>
                <a:gd name="connsiteY3" fmla="*/ 1183341 h 1183341"/>
                <a:gd name="connsiteX4" fmla="*/ 0 w 1925619"/>
                <a:gd name="connsiteY4" fmla="*/ 115644 h 1183341"/>
                <a:gd name="connsiteX0" fmla="*/ 0 w 1925619"/>
                <a:gd name="connsiteY0" fmla="*/ 115644 h 1183341"/>
                <a:gd name="connsiteX1" fmla="*/ 1925619 w 1925619"/>
                <a:gd name="connsiteY1" fmla="*/ 0 h 1183341"/>
                <a:gd name="connsiteX2" fmla="*/ 1397598 w 1925619"/>
                <a:gd name="connsiteY2" fmla="*/ 1153758 h 1183341"/>
                <a:gd name="connsiteX3" fmla="*/ 285974 w 1925619"/>
                <a:gd name="connsiteY3" fmla="*/ 1183341 h 1183341"/>
                <a:gd name="connsiteX4" fmla="*/ 0 w 1925619"/>
                <a:gd name="connsiteY4" fmla="*/ 115644 h 1183341"/>
                <a:gd name="connsiteX0" fmla="*/ 0 w 1590339"/>
                <a:gd name="connsiteY0" fmla="*/ 0 h 1067697"/>
                <a:gd name="connsiteX1" fmla="*/ 1590339 w 1590339"/>
                <a:gd name="connsiteY1" fmla="*/ 82476 h 1067697"/>
                <a:gd name="connsiteX2" fmla="*/ 1397598 w 1590339"/>
                <a:gd name="connsiteY2" fmla="*/ 1038114 h 1067697"/>
                <a:gd name="connsiteX3" fmla="*/ 285974 w 1590339"/>
                <a:gd name="connsiteY3" fmla="*/ 1067697 h 1067697"/>
                <a:gd name="connsiteX4" fmla="*/ 0 w 1590339"/>
                <a:gd name="connsiteY4" fmla="*/ 0 h 1067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0339" h="1067697">
                  <a:moveTo>
                    <a:pt x="0" y="0"/>
                  </a:moveTo>
                  <a:lnTo>
                    <a:pt x="1590339" y="82476"/>
                  </a:lnTo>
                  <a:lnTo>
                    <a:pt x="1397598" y="1038114"/>
                  </a:lnTo>
                  <a:lnTo>
                    <a:pt x="285974" y="1067697"/>
                  </a:lnTo>
                  <a:lnTo>
                    <a:pt x="0" y="0"/>
                  </a:lnTo>
                  <a:close/>
                </a:path>
              </a:pathLst>
            </a:custGeom>
            <a:solidFill>
              <a:schemeClr val="bg1">
                <a:lumMod val="8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文本框 32"/>
            <p:cNvSpPr txBox="1"/>
            <p:nvPr/>
          </p:nvSpPr>
          <p:spPr>
            <a:xfrm>
              <a:off x="910305" y="1340011"/>
              <a:ext cx="1048277" cy="812598"/>
            </a:xfrm>
            <a:prstGeom prst="rect">
              <a:avLst/>
            </a:prstGeom>
            <a:noFill/>
          </p:spPr>
          <p:txBody>
            <a:bodyPr wrap="square" rtlCol="0">
              <a:spAutoFit/>
            </a:bodyPr>
            <a:lstStyle/>
            <a:p>
              <a:r>
                <a:rPr lang="en-US" altLang="zh-CN" sz="3200" b="1" dirty="0" smtClean="0">
                  <a:solidFill>
                    <a:schemeClr val="accent2">
                      <a:lumMod val="50000"/>
                    </a:schemeClr>
                  </a:solidFill>
                  <a:latin typeface="微软雅黑" panose="020B0503020204020204" pitchFamily="34" charset="-122"/>
                  <a:ea typeface="微软雅黑" panose="020B0503020204020204" pitchFamily="34" charset="-122"/>
                </a:rPr>
                <a:t>03</a:t>
              </a:r>
              <a:endParaRPr lang="zh-CN" altLang="en-US" sz="3200" b="1" dirty="0">
                <a:solidFill>
                  <a:schemeClr val="accent2">
                    <a:lumMod val="50000"/>
                  </a:schemeClr>
                </a:solidFill>
                <a:latin typeface="微软雅黑" panose="020B0503020204020204" pitchFamily="34" charset="-122"/>
                <a:ea typeface="微软雅黑" panose="020B0503020204020204" pitchFamily="34" charset="-122"/>
              </a:endParaRPr>
            </a:p>
          </p:txBody>
        </p:sp>
      </p:grpSp>
      <p:sp>
        <p:nvSpPr>
          <p:cNvPr id="24" name="文本框 23"/>
          <p:cNvSpPr txBox="1"/>
          <p:nvPr/>
        </p:nvSpPr>
        <p:spPr>
          <a:xfrm>
            <a:off x="10515600" y="249523"/>
            <a:ext cx="1676400" cy="307777"/>
          </a:xfrm>
          <a:prstGeom prst="rect">
            <a:avLst/>
          </a:prstGeom>
          <a:noFill/>
        </p:spPr>
        <p:txBody>
          <a:bodyPr wrap="square" rtlCol="0">
            <a:spAutoFit/>
          </a:bodyPr>
          <a:lstStyle/>
          <a:p>
            <a:r>
              <a:rPr lang="zh-CN" altLang="en-US" sz="1400" dirty="0" smtClean="0">
                <a:latin typeface="微软雅黑" panose="020B0503020204020204" pitchFamily="34" charset="-122"/>
                <a:ea typeface="微软雅黑" panose="020B0503020204020204" pitchFamily="34" charset="-122"/>
              </a:rPr>
              <a:t>放置医院</a:t>
            </a:r>
            <a:r>
              <a:rPr lang="en-US" altLang="zh-CN" sz="1400" dirty="0" smtClean="0">
                <a:latin typeface="微软雅黑" panose="020B0503020204020204" pitchFamily="34" charset="-122"/>
                <a:ea typeface="微软雅黑" panose="020B0503020204020204" pitchFamily="34" charset="-122"/>
              </a:rPr>
              <a:t>LOGO</a:t>
            </a:r>
            <a:endParaRPr lang="zh-CN" altLang="en-US" sz="14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3375558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458097" y="883701"/>
            <a:ext cx="4301793" cy="2373066"/>
            <a:chOff x="458097" y="883701"/>
            <a:chExt cx="4301793" cy="2373066"/>
          </a:xfrm>
        </p:grpSpPr>
        <p:sp>
          <p:nvSpPr>
            <p:cNvPr id="5" name="矩形 1"/>
            <p:cNvSpPr/>
            <p:nvPr/>
          </p:nvSpPr>
          <p:spPr>
            <a:xfrm>
              <a:off x="458097" y="2198541"/>
              <a:ext cx="4301793" cy="1058226"/>
            </a:xfrm>
            <a:custGeom>
              <a:avLst/>
              <a:gdLst>
                <a:gd name="connsiteX0" fmla="*/ 0 w 4892040"/>
                <a:gd name="connsiteY0" fmla="*/ 0 h 1051356"/>
                <a:gd name="connsiteX1" fmla="*/ 4892040 w 4892040"/>
                <a:gd name="connsiteY1" fmla="*/ 0 h 1051356"/>
                <a:gd name="connsiteX2" fmla="*/ 4892040 w 4892040"/>
                <a:gd name="connsiteY2" fmla="*/ 1051356 h 1051356"/>
                <a:gd name="connsiteX3" fmla="*/ 0 w 4892040"/>
                <a:gd name="connsiteY3" fmla="*/ 1051356 h 1051356"/>
                <a:gd name="connsiteX4" fmla="*/ 0 w 4892040"/>
                <a:gd name="connsiteY4" fmla="*/ 0 h 1051356"/>
                <a:gd name="connsiteX0" fmla="*/ 0 w 5227320"/>
                <a:gd name="connsiteY0" fmla="*/ 152400 h 1203756"/>
                <a:gd name="connsiteX1" fmla="*/ 5227320 w 5227320"/>
                <a:gd name="connsiteY1" fmla="*/ 0 h 1203756"/>
                <a:gd name="connsiteX2" fmla="*/ 4892040 w 5227320"/>
                <a:gd name="connsiteY2" fmla="*/ 1203756 h 1203756"/>
                <a:gd name="connsiteX3" fmla="*/ 0 w 5227320"/>
                <a:gd name="connsiteY3" fmla="*/ 1203756 h 1203756"/>
                <a:gd name="connsiteX4" fmla="*/ 0 w 5227320"/>
                <a:gd name="connsiteY4" fmla="*/ 152400 h 1203756"/>
                <a:gd name="connsiteX0" fmla="*/ 0 w 5227320"/>
                <a:gd name="connsiteY0" fmla="*/ 152400 h 1218996"/>
                <a:gd name="connsiteX1" fmla="*/ 5227320 w 5227320"/>
                <a:gd name="connsiteY1" fmla="*/ 0 h 1218996"/>
                <a:gd name="connsiteX2" fmla="*/ 4556760 w 5227320"/>
                <a:gd name="connsiteY2" fmla="*/ 1218996 h 1218996"/>
                <a:gd name="connsiteX3" fmla="*/ 0 w 5227320"/>
                <a:gd name="connsiteY3" fmla="*/ 1203756 h 1218996"/>
                <a:gd name="connsiteX4" fmla="*/ 0 w 5227320"/>
                <a:gd name="connsiteY4" fmla="*/ 152400 h 1218996"/>
                <a:gd name="connsiteX0" fmla="*/ 228600 w 5455920"/>
                <a:gd name="connsiteY0" fmla="*/ 152400 h 1249476"/>
                <a:gd name="connsiteX1" fmla="*/ 5455920 w 5455920"/>
                <a:gd name="connsiteY1" fmla="*/ 0 h 1249476"/>
                <a:gd name="connsiteX2" fmla="*/ 4785360 w 5455920"/>
                <a:gd name="connsiteY2" fmla="*/ 1218996 h 1249476"/>
                <a:gd name="connsiteX3" fmla="*/ 0 w 5455920"/>
                <a:gd name="connsiteY3" fmla="*/ 1249476 h 1249476"/>
                <a:gd name="connsiteX4" fmla="*/ 228600 w 5455920"/>
                <a:gd name="connsiteY4" fmla="*/ 152400 h 1249476"/>
                <a:gd name="connsiteX0" fmla="*/ 411480 w 5455920"/>
                <a:gd name="connsiteY0" fmla="*/ 396240 h 1249476"/>
                <a:gd name="connsiteX1" fmla="*/ 5455920 w 5455920"/>
                <a:gd name="connsiteY1" fmla="*/ 0 h 1249476"/>
                <a:gd name="connsiteX2" fmla="*/ 4785360 w 5455920"/>
                <a:gd name="connsiteY2" fmla="*/ 1218996 h 1249476"/>
                <a:gd name="connsiteX3" fmla="*/ 0 w 5455920"/>
                <a:gd name="connsiteY3" fmla="*/ 1249476 h 1249476"/>
                <a:gd name="connsiteX4" fmla="*/ 411480 w 5455920"/>
                <a:gd name="connsiteY4" fmla="*/ 396240 h 1249476"/>
                <a:gd name="connsiteX0" fmla="*/ 411480 w 5090160"/>
                <a:gd name="connsiteY0" fmla="*/ 213360 h 1066596"/>
                <a:gd name="connsiteX1" fmla="*/ 5090160 w 5090160"/>
                <a:gd name="connsiteY1" fmla="*/ 0 h 1066596"/>
                <a:gd name="connsiteX2" fmla="*/ 4785360 w 5090160"/>
                <a:gd name="connsiteY2" fmla="*/ 1036116 h 1066596"/>
                <a:gd name="connsiteX3" fmla="*/ 0 w 5090160"/>
                <a:gd name="connsiteY3" fmla="*/ 1066596 h 1066596"/>
                <a:gd name="connsiteX4" fmla="*/ 411480 w 5090160"/>
                <a:gd name="connsiteY4" fmla="*/ 213360 h 1066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0160" h="1066596">
                  <a:moveTo>
                    <a:pt x="411480" y="213360"/>
                  </a:moveTo>
                  <a:lnTo>
                    <a:pt x="5090160" y="0"/>
                  </a:lnTo>
                  <a:lnTo>
                    <a:pt x="4785360" y="1036116"/>
                  </a:lnTo>
                  <a:lnTo>
                    <a:pt x="0" y="1066596"/>
                  </a:lnTo>
                  <a:lnTo>
                    <a:pt x="411480" y="213360"/>
                  </a:lnTo>
                  <a:close/>
                </a:path>
              </a:pathLst>
            </a:custGeom>
            <a:solidFill>
              <a:schemeClr val="bg1">
                <a:lumMod val="85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3"/>
            <p:cNvSpPr/>
            <p:nvPr/>
          </p:nvSpPr>
          <p:spPr>
            <a:xfrm>
              <a:off x="521745" y="883701"/>
              <a:ext cx="1648610" cy="1429872"/>
            </a:xfrm>
            <a:custGeom>
              <a:avLst/>
              <a:gdLst>
                <a:gd name="connsiteX0" fmla="*/ 0 w 1358153"/>
                <a:gd name="connsiteY0" fmla="*/ 0 h 833718"/>
                <a:gd name="connsiteX1" fmla="*/ 1358153 w 1358153"/>
                <a:gd name="connsiteY1" fmla="*/ 0 h 833718"/>
                <a:gd name="connsiteX2" fmla="*/ 1358153 w 1358153"/>
                <a:gd name="connsiteY2" fmla="*/ 833718 h 833718"/>
                <a:gd name="connsiteX3" fmla="*/ 0 w 1358153"/>
                <a:gd name="connsiteY3" fmla="*/ 833718 h 833718"/>
                <a:gd name="connsiteX4" fmla="*/ 0 w 1358153"/>
                <a:gd name="connsiteY4" fmla="*/ 0 h 833718"/>
                <a:gd name="connsiteX0" fmla="*/ 0 w 1371600"/>
                <a:gd name="connsiteY0" fmla="*/ 161365 h 995083"/>
                <a:gd name="connsiteX1" fmla="*/ 1371600 w 1371600"/>
                <a:gd name="connsiteY1" fmla="*/ 0 h 995083"/>
                <a:gd name="connsiteX2" fmla="*/ 1358153 w 1371600"/>
                <a:gd name="connsiteY2" fmla="*/ 995083 h 995083"/>
                <a:gd name="connsiteX3" fmla="*/ 0 w 1371600"/>
                <a:gd name="connsiteY3" fmla="*/ 995083 h 995083"/>
                <a:gd name="connsiteX4" fmla="*/ 0 w 1371600"/>
                <a:gd name="connsiteY4" fmla="*/ 161365 h 995083"/>
                <a:gd name="connsiteX0" fmla="*/ 0 w 1371600"/>
                <a:gd name="connsiteY0" fmla="*/ 161365 h 995083"/>
                <a:gd name="connsiteX1" fmla="*/ 1371600 w 1371600"/>
                <a:gd name="connsiteY1" fmla="*/ 0 h 995083"/>
                <a:gd name="connsiteX2" fmla="*/ 1358153 w 1371600"/>
                <a:gd name="connsiteY2" fmla="*/ 995083 h 995083"/>
                <a:gd name="connsiteX3" fmla="*/ 107576 w 1371600"/>
                <a:gd name="connsiteY3" fmla="*/ 900954 h 995083"/>
                <a:gd name="connsiteX4" fmla="*/ 0 w 1371600"/>
                <a:gd name="connsiteY4" fmla="*/ 161365 h 995083"/>
                <a:gd name="connsiteX0" fmla="*/ 0 w 1465730"/>
                <a:gd name="connsiteY0" fmla="*/ 26894 h 995083"/>
                <a:gd name="connsiteX1" fmla="*/ 1465730 w 1465730"/>
                <a:gd name="connsiteY1" fmla="*/ 0 h 995083"/>
                <a:gd name="connsiteX2" fmla="*/ 1452283 w 1465730"/>
                <a:gd name="connsiteY2" fmla="*/ 995083 h 995083"/>
                <a:gd name="connsiteX3" fmla="*/ 201706 w 1465730"/>
                <a:gd name="connsiteY3" fmla="*/ 900954 h 995083"/>
                <a:gd name="connsiteX4" fmla="*/ 0 w 1465730"/>
                <a:gd name="connsiteY4" fmla="*/ 26894 h 995083"/>
                <a:gd name="connsiteX0" fmla="*/ 0 w 1479177"/>
                <a:gd name="connsiteY0" fmla="*/ 26894 h 1304366"/>
                <a:gd name="connsiteX1" fmla="*/ 1465730 w 1479177"/>
                <a:gd name="connsiteY1" fmla="*/ 0 h 1304366"/>
                <a:gd name="connsiteX2" fmla="*/ 1479177 w 1479177"/>
                <a:gd name="connsiteY2" fmla="*/ 1304366 h 1304366"/>
                <a:gd name="connsiteX3" fmla="*/ 201706 w 1479177"/>
                <a:gd name="connsiteY3" fmla="*/ 900954 h 1304366"/>
                <a:gd name="connsiteX4" fmla="*/ 0 w 1479177"/>
                <a:gd name="connsiteY4" fmla="*/ 26894 h 1304366"/>
                <a:gd name="connsiteX0" fmla="*/ 118334 w 1597511"/>
                <a:gd name="connsiteY0" fmla="*/ 26894 h 1304366"/>
                <a:gd name="connsiteX1" fmla="*/ 1584064 w 1597511"/>
                <a:gd name="connsiteY1" fmla="*/ 0 h 1304366"/>
                <a:gd name="connsiteX2" fmla="*/ 1597511 w 1597511"/>
                <a:gd name="connsiteY2" fmla="*/ 1304366 h 1304366"/>
                <a:gd name="connsiteX3" fmla="*/ 0 w 1597511"/>
                <a:gd name="connsiteY3" fmla="*/ 1038114 h 1304366"/>
                <a:gd name="connsiteX4" fmla="*/ 118334 w 1597511"/>
                <a:gd name="connsiteY4" fmla="*/ 26894 h 1304366"/>
                <a:gd name="connsiteX0" fmla="*/ 118334 w 1673711"/>
                <a:gd name="connsiteY0" fmla="*/ 26894 h 1151966"/>
                <a:gd name="connsiteX1" fmla="*/ 1584064 w 1673711"/>
                <a:gd name="connsiteY1" fmla="*/ 0 h 1151966"/>
                <a:gd name="connsiteX2" fmla="*/ 1673711 w 1673711"/>
                <a:gd name="connsiteY2" fmla="*/ 1151966 h 1151966"/>
                <a:gd name="connsiteX3" fmla="*/ 0 w 1673711"/>
                <a:gd name="connsiteY3" fmla="*/ 1038114 h 1151966"/>
                <a:gd name="connsiteX4" fmla="*/ 118334 w 1673711"/>
                <a:gd name="connsiteY4" fmla="*/ 26894 h 1151966"/>
                <a:gd name="connsiteX0" fmla="*/ 0 w 1723017"/>
                <a:gd name="connsiteY0" fmla="*/ 0 h 1307952"/>
                <a:gd name="connsiteX1" fmla="*/ 1633370 w 1723017"/>
                <a:gd name="connsiteY1" fmla="*/ 155986 h 1307952"/>
                <a:gd name="connsiteX2" fmla="*/ 1723017 w 1723017"/>
                <a:gd name="connsiteY2" fmla="*/ 1307952 h 1307952"/>
                <a:gd name="connsiteX3" fmla="*/ 49306 w 1723017"/>
                <a:gd name="connsiteY3" fmla="*/ 1194100 h 1307952"/>
                <a:gd name="connsiteX4" fmla="*/ 0 w 1723017"/>
                <a:gd name="connsiteY4" fmla="*/ 0 h 1307952"/>
                <a:gd name="connsiteX0" fmla="*/ 0 w 1633370"/>
                <a:gd name="connsiteY0" fmla="*/ 0 h 1429872"/>
                <a:gd name="connsiteX1" fmla="*/ 1633370 w 1633370"/>
                <a:gd name="connsiteY1" fmla="*/ 155986 h 1429872"/>
                <a:gd name="connsiteX2" fmla="*/ 1387737 w 1633370"/>
                <a:gd name="connsiteY2" fmla="*/ 1429872 h 1429872"/>
                <a:gd name="connsiteX3" fmla="*/ 49306 w 1633370"/>
                <a:gd name="connsiteY3" fmla="*/ 1194100 h 1429872"/>
                <a:gd name="connsiteX4" fmla="*/ 0 w 1633370"/>
                <a:gd name="connsiteY4" fmla="*/ 0 h 1429872"/>
                <a:gd name="connsiteX0" fmla="*/ 0 w 1633370"/>
                <a:gd name="connsiteY0" fmla="*/ 0 h 1429872"/>
                <a:gd name="connsiteX1" fmla="*/ 1633370 w 1633370"/>
                <a:gd name="connsiteY1" fmla="*/ 155986 h 1429872"/>
                <a:gd name="connsiteX2" fmla="*/ 1387737 w 1633370"/>
                <a:gd name="connsiteY2" fmla="*/ 1429872 h 1429872"/>
                <a:gd name="connsiteX3" fmla="*/ 186466 w 1633370"/>
                <a:gd name="connsiteY3" fmla="*/ 1392220 h 1429872"/>
                <a:gd name="connsiteX4" fmla="*/ 0 w 1633370"/>
                <a:gd name="connsiteY4" fmla="*/ 0 h 1429872"/>
                <a:gd name="connsiteX0" fmla="*/ 0 w 1648610"/>
                <a:gd name="connsiteY0" fmla="*/ 0 h 1429872"/>
                <a:gd name="connsiteX1" fmla="*/ 1648610 w 1648610"/>
                <a:gd name="connsiteY1" fmla="*/ 293146 h 1429872"/>
                <a:gd name="connsiteX2" fmla="*/ 1387737 w 1648610"/>
                <a:gd name="connsiteY2" fmla="*/ 1429872 h 1429872"/>
                <a:gd name="connsiteX3" fmla="*/ 186466 w 1648610"/>
                <a:gd name="connsiteY3" fmla="*/ 1392220 h 1429872"/>
                <a:gd name="connsiteX4" fmla="*/ 0 w 1648610"/>
                <a:gd name="connsiteY4" fmla="*/ 0 h 1429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8610" h="1429872">
                  <a:moveTo>
                    <a:pt x="0" y="0"/>
                  </a:moveTo>
                  <a:lnTo>
                    <a:pt x="1648610" y="293146"/>
                  </a:lnTo>
                  <a:lnTo>
                    <a:pt x="1387737" y="1429872"/>
                  </a:lnTo>
                  <a:lnTo>
                    <a:pt x="186466" y="1392220"/>
                  </a:lnTo>
                  <a:lnTo>
                    <a:pt x="0" y="0"/>
                  </a:lnTo>
                  <a:close/>
                </a:path>
              </a:pathLst>
            </a:custGeom>
            <a:solidFill>
              <a:schemeClr val="accent4">
                <a:lumMod val="50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4"/>
            <p:cNvSpPr/>
            <p:nvPr/>
          </p:nvSpPr>
          <p:spPr>
            <a:xfrm rot="21062862">
              <a:off x="458097" y="1099060"/>
              <a:ext cx="1590339" cy="1067697"/>
            </a:xfrm>
            <a:custGeom>
              <a:avLst/>
              <a:gdLst>
                <a:gd name="connsiteX0" fmla="*/ 0 w 1761565"/>
                <a:gd name="connsiteY0" fmla="*/ 0 h 1183341"/>
                <a:gd name="connsiteX1" fmla="*/ 1761565 w 1761565"/>
                <a:gd name="connsiteY1" fmla="*/ 0 h 1183341"/>
                <a:gd name="connsiteX2" fmla="*/ 1761565 w 1761565"/>
                <a:gd name="connsiteY2" fmla="*/ 1183341 h 1183341"/>
                <a:gd name="connsiteX3" fmla="*/ 0 w 1761565"/>
                <a:gd name="connsiteY3" fmla="*/ 1183341 h 1183341"/>
                <a:gd name="connsiteX4" fmla="*/ 0 w 1761565"/>
                <a:gd name="connsiteY4" fmla="*/ 0 h 1183341"/>
                <a:gd name="connsiteX0" fmla="*/ 201706 w 1761565"/>
                <a:gd name="connsiteY0" fmla="*/ 0 h 1479177"/>
                <a:gd name="connsiteX1" fmla="*/ 1761565 w 1761565"/>
                <a:gd name="connsiteY1" fmla="*/ 295836 h 1479177"/>
                <a:gd name="connsiteX2" fmla="*/ 1761565 w 1761565"/>
                <a:gd name="connsiteY2" fmla="*/ 1479177 h 1479177"/>
                <a:gd name="connsiteX3" fmla="*/ 0 w 1761565"/>
                <a:gd name="connsiteY3" fmla="*/ 1479177 h 1479177"/>
                <a:gd name="connsiteX4" fmla="*/ 201706 w 1761565"/>
                <a:gd name="connsiteY4" fmla="*/ 0 h 1479177"/>
                <a:gd name="connsiteX0" fmla="*/ 201706 w 1949824"/>
                <a:gd name="connsiteY0" fmla="*/ 0 h 1479177"/>
                <a:gd name="connsiteX1" fmla="*/ 1761565 w 1949824"/>
                <a:gd name="connsiteY1" fmla="*/ 295836 h 1479177"/>
                <a:gd name="connsiteX2" fmla="*/ 1949824 w 1949824"/>
                <a:gd name="connsiteY2" fmla="*/ 1129554 h 1479177"/>
                <a:gd name="connsiteX3" fmla="*/ 0 w 1949824"/>
                <a:gd name="connsiteY3" fmla="*/ 1479177 h 1479177"/>
                <a:gd name="connsiteX4" fmla="*/ 201706 w 1949824"/>
                <a:gd name="connsiteY4" fmla="*/ 0 h 1479177"/>
                <a:gd name="connsiteX0" fmla="*/ 64546 w 1949824"/>
                <a:gd name="connsiteY0" fmla="*/ 115644 h 1183341"/>
                <a:gd name="connsiteX1" fmla="*/ 1761565 w 1949824"/>
                <a:gd name="connsiteY1" fmla="*/ 0 h 1183341"/>
                <a:gd name="connsiteX2" fmla="*/ 1949824 w 1949824"/>
                <a:gd name="connsiteY2" fmla="*/ 833718 h 1183341"/>
                <a:gd name="connsiteX3" fmla="*/ 0 w 1949824"/>
                <a:gd name="connsiteY3" fmla="*/ 1183341 h 1183341"/>
                <a:gd name="connsiteX4" fmla="*/ 64546 w 1949824"/>
                <a:gd name="connsiteY4" fmla="*/ 115644 h 1183341"/>
                <a:gd name="connsiteX0" fmla="*/ 34066 w 1919344"/>
                <a:gd name="connsiteY0" fmla="*/ 115644 h 1000461"/>
                <a:gd name="connsiteX1" fmla="*/ 1731085 w 1919344"/>
                <a:gd name="connsiteY1" fmla="*/ 0 h 1000461"/>
                <a:gd name="connsiteX2" fmla="*/ 1919344 w 1919344"/>
                <a:gd name="connsiteY2" fmla="*/ 833718 h 1000461"/>
                <a:gd name="connsiteX3" fmla="*/ 0 w 1919344"/>
                <a:gd name="connsiteY3" fmla="*/ 1000461 h 1000461"/>
                <a:gd name="connsiteX4" fmla="*/ 34066 w 1919344"/>
                <a:gd name="connsiteY4" fmla="*/ 115644 h 1000461"/>
                <a:gd name="connsiteX0" fmla="*/ 34066 w 1827904"/>
                <a:gd name="connsiteY0" fmla="*/ 115644 h 1000461"/>
                <a:gd name="connsiteX1" fmla="*/ 1731085 w 1827904"/>
                <a:gd name="connsiteY1" fmla="*/ 0 h 1000461"/>
                <a:gd name="connsiteX2" fmla="*/ 1827904 w 1827904"/>
                <a:gd name="connsiteY2" fmla="*/ 955638 h 1000461"/>
                <a:gd name="connsiteX3" fmla="*/ 0 w 1827904"/>
                <a:gd name="connsiteY3" fmla="*/ 1000461 h 1000461"/>
                <a:gd name="connsiteX4" fmla="*/ 34066 w 1827904"/>
                <a:gd name="connsiteY4" fmla="*/ 115644 h 1000461"/>
                <a:gd name="connsiteX0" fmla="*/ 34066 w 1959685"/>
                <a:gd name="connsiteY0" fmla="*/ 115644 h 1000461"/>
                <a:gd name="connsiteX1" fmla="*/ 1959685 w 1959685"/>
                <a:gd name="connsiteY1" fmla="*/ 0 h 1000461"/>
                <a:gd name="connsiteX2" fmla="*/ 1827904 w 1959685"/>
                <a:gd name="connsiteY2" fmla="*/ 955638 h 1000461"/>
                <a:gd name="connsiteX3" fmla="*/ 0 w 1959685"/>
                <a:gd name="connsiteY3" fmla="*/ 1000461 h 1000461"/>
                <a:gd name="connsiteX4" fmla="*/ 34066 w 1959685"/>
                <a:gd name="connsiteY4" fmla="*/ 115644 h 1000461"/>
                <a:gd name="connsiteX0" fmla="*/ 0 w 1925619"/>
                <a:gd name="connsiteY0" fmla="*/ 115644 h 1183341"/>
                <a:gd name="connsiteX1" fmla="*/ 1925619 w 1925619"/>
                <a:gd name="connsiteY1" fmla="*/ 0 h 1183341"/>
                <a:gd name="connsiteX2" fmla="*/ 1793838 w 1925619"/>
                <a:gd name="connsiteY2" fmla="*/ 955638 h 1183341"/>
                <a:gd name="connsiteX3" fmla="*/ 285974 w 1925619"/>
                <a:gd name="connsiteY3" fmla="*/ 1183341 h 1183341"/>
                <a:gd name="connsiteX4" fmla="*/ 0 w 1925619"/>
                <a:gd name="connsiteY4" fmla="*/ 115644 h 1183341"/>
                <a:gd name="connsiteX0" fmla="*/ 0 w 1925619"/>
                <a:gd name="connsiteY0" fmla="*/ 115644 h 1183341"/>
                <a:gd name="connsiteX1" fmla="*/ 1925619 w 1925619"/>
                <a:gd name="connsiteY1" fmla="*/ 0 h 1183341"/>
                <a:gd name="connsiteX2" fmla="*/ 1397598 w 1925619"/>
                <a:gd name="connsiteY2" fmla="*/ 1153758 h 1183341"/>
                <a:gd name="connsiteX3" fmla="*/ 285974 w 1925619"/>
                <a:gd name="connsiteY3" fmla="*/ 1183341 h 1183341"/>
                <a:gd name="connsiteX4" fmla="*/ 0 w 1925619"/>
                <a:gd name="connsiteY4" fmla="*/ 115644 h 1183341"/>
                <a:gd name="connsiteX0" fmla="*/ 0 w 1590339"/>
                <a:gd name="connsiteY0" fmla="*/ 0 h 1067697"/>
                <a:gd name="connsiteX1" fmla="*/ 1590339 w 1590339"/>
                <a:gd name="connsiteY1" fmla="*/ 82476 h 1067697"/>
                <a:gd name="connsiteX2" fmla="*/ 1397598 w 1590339"/>
                <a:gd name="connsiteY2" fmla="*/ 1038114 h 1067697"/>
                <a:gd name="connsiteX3" fmla="*/ 285974 w 1590339"/>
                <a:gd name="connsiteY3" fmla="*/ 1067697 h 1067697"/>
                <a:gd name="connsiteX4" fmla="*/ 0 w 1590339"/>
                <a:gd name="connsiteY4" fmla="*/ 0 h 1067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0339" h="1067697">
                  <a:moveTo>
                    <a:pt x="0" y="0"/>
                  </a:moveTo>
                  <a:lnTo>
                    <a:pt x="1590339" y="82476"/>
                  </a:lnTo>
                  <a:lnTo>
                    <a:pt x="1397598" y="1038114"/>
                  </a:lnTo>
                  <a:lnTo>
                    <a:pt x="285974" y="1067697"/>
                  </a:lnTo>
                  <a:lnTo>
                    <a:pt x="0" y="0"/>
                  </a:lnTo>
                  <a:close/>
                </a:path>
              </a:pathLst>
            </a:custGeom>
            <a:solidFill>
              <a:schemeClr val="bg1">
                <a:lumMod val="8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910304" y="1340011"/>
              <a:ext cx="822960" cy="584775"/>
            </a:xfrm>
            <a:prstGeom prst="rect">
              <a:avLst/>
            </a:prstGeom>
            <a:noFill/>
          </p:spPr>
          <p:txBody>
            <a:bodyPr wrap="square" rtlCol="0">
              <a:spAutoFit/>
            </a:bodyPr>
            <a:lstStyle/>
            <a:p>
              <a:r>
                <a:rPr lang="en-US" altLang="zh-CN" sz="3200" b="1" dirty="0" smtClean="0">
                  <a:solidFill>
                    <a:schemeClr val="accent4">
                      <a:lumMod val="50000"/>
                    </a:schemeClr>
                  </a:solidFill>
                  <a:latin typeface="微软雅黑" panose="020B0503020204020204" pitchFamily="34" charset="-122"/>
                  <a:ea typeface="微软雅黑" panose="020B0503020204020204" pitchFamily="34" charset="-122"/>
                </a:rPr>
                <a:t>04</a:t>
              </a:r>
              <a:endParaRPr lang="zh-CN" altLang="en-US" sz="3200" b="1" dirty="0">
                <a:solidFill>
                  <a:schemeClr val="accent4">
                    <a:lumMod val="50000"/>
                  </a:schemeClr>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1321784" y="2496967"/>
              <a:ext cx="3438106" cy="584775"/>
            </a:xfrm>
            <a:prstGeom prst="rect">
              <a:avLst/>
            </a:prstGeom>
            <a:noFill/>
          </p:spPr>
          <p:txBody>
            <a:bodyPr wrap="square" rtlCol="0">
              <a:spAutoFit/>
            </a:bodyPr>
            <a:lstStyle/>
            <a:p>
              <a:r>
                <a:rPr lang="zh-CN" altLang="en-US" sz="3200" b="1" dirty="0" smtClean="0">
                  <a:solidFill>
                    <a:schemeClr val="accent4">
                      <a:lumMod val="50000"/>
                    </a:schemeClr>
                  </a:solidFill>
                  <a:latin typeface="微软雅黑" panose="020B0503020204020204" pitchFamily="34" charset="-122"/>
                  <a:ea typeface="微软雅黑" panose="020B0503020204020204" pitchFamily="34" charset="-122"/>
                </a:rPr>
                <a:t>医院工作实施</a:t>
              </a:r>
              <a:endParaRPr lang="zh-CN" altLang="en-US" sz="3200" b="1" dirty="0">
                <a:solidFill>
                  <a:schemeClr val="accent4">
                    <a:lumMod val="50000"/>
                  </a:schemeClr>
                </a:solidFill>
                <a:latin typeface="微软雅黑" panose="020B0503020204020204" pitchFamily="34" charset="-122"/>
                <a:ea typeface="微软雅黑" panose="020B0503020204020204" pitchFamily="34" charset="-122"/>
              </a:endParaRPr>
            </a:p>
          </p:txBody>
        </p:sp>
      </p:grpSp>
      <p:pic>
        <p:nvPicPr>
          <p:cNvPr id="3" name="图片 2"/>
          <p:cNvPicPr>
            <a:picLocks noChangeAspect="1"/>
          </p:cNvPicPr>
          <p:nvPr/>
        </p:nvPicPr>
        <p:blipFill rotWithShape="1">
          <a:blip r:embed="rId2">
            <a:extLst>
              <a:ext uri="{28A0092B-C50C-407E-A947-70E740481C1C}">
                <a14:useLocalDpi xmlns:a14="http://schemas.microsoft.com/office/drawing/2010/main" val="0"/>
              </a:ext>
            </a:extLst>
          </a:blip>
          <a:srcRect l="8848" r="7683"/>
          <a:stretch/>
        </p:blipFill>
        <p:spPr>
          <a:xfrm>
            <a:off x="4738425" y="0"/>
            <a:ext cx="7453575" cy="6858000"/>
          </a:xfrm>
          <a:prstGeom prst="rect">
            <a:avLst/>
          </a:prstGeom>
        </p:spPr>
      </p:pic>
      <p:sp>
        <p:nvSpPr>
          <p:cNvPr id="2" name="灯片编号占位符 1"/>
          <p:cNvSpPr>
            <a:spLocks noGrp="1"/>
          </p:cNvSpPr>
          <p:nvPr>
            <p:ph type="sldNum" sz="quarter" idx="12"/>
          </p:nvPr>
        </p:nvSpPr>
        <p:spPr/>
        <p:txBody>
          <a:bodyPr/>
          <a:lstStyle/>
          <a:p>
            <a:fld id="{F26C4C51-5273-45A8-B70C-09F5D6A642FD}" type="slidenum">
              <a:rPr lang="zh-CN" altLang="en-US" smtClean="0"/>
              <a:t>47</a:t>
            </a:fld>
            <a:endParaRPr lang="zh-CN" altLang="en-US"/>
          </a:p>
        </p:txBody>
      </p:sp>
      <p:sp>
        <p:nvSpPr>
          <p:cNvPr id="10" name="矩形 9"/>
          <p:cNvSpPr/>
          <p:nvPr/>
        </p:nvSpPr>
        <p:spPr>
          <a:xfrm>
            <a:off x="9123052" y="5667793"/>
            <a:ext cx="2656572" cy="95002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1600" dirty="0" smtClean="0">
                <a:latin typeface="微软雅黑" panose="020B0503020204020204" pitchFamily="34" charset="-122"/>
                <a:ea typeface="微软雅黑" panose="020B0503020204020204" pitchFamily="34" charset="-122"/>
              </a:rPr>
              <a:t>本章节以下内容请医院根据自身实际情况进行修改！</a:t>
            </a:r>
            <a:endParaRPr lang="zh-CN" altLang="en-US" sz="16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86262352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组合 31"/>
          <p:cNvGrpSpPr/>
          <p:nvPr/>
        </p:nvGrpSpPr>
        <p:grpSpPr>
          <a:xfrm>
            <a:off x="5082062" y="1291702"/>
            <a:ext cx="5487723" cy="4736214"/>
            <a:chOff x="2780419" y="512396"/>
            <a:chExt cx="6851770" cy="5913464"/>
          </a:xfrm>
        </p:grpSpPr>
        <p:grpSp>
          <p:nvGrpSpPr>
            <p:cNvPr id="33" name="组合 32"/>
            <p:cNvGrpSpPr/>
            <p:nvPr/>
          </p:nvGrpSpPr>
          <p:grpSpPr>
            <a:xfrm>
              <a:off x="3896513" y="898921"/>
              <a:ext cx="4918243" cy="4921587"/>
              <a:chOff x="5232944" y="582398"/>
              <a:chExt cx="5082614" cy="5086070"/>
            </a:xfrm>
          </p:grpSpPr>
          <p:sp>
            <p:nvSpPr>
              <p:cNvPr id="42" name="任意多边形 41"/>
              <p:cNvSpPr/>
              <p:nvPr/>
            </p:nvSpPr>
            <p:spPr>
              <a:xfrm>
                <a:off x="7774064" y="582398"/>
                <a:ext cx="2541494" cy="2541494"/>
              </a:xfrm>
              <a:custGeom>
                <a:avLst/>
                <a:gdLst>
                  <a:gd name="connsiteX0" fmla="*/ 0 w 2541494"/>
                  <a:gd name="connsiteY0" fmla="*/ 0 h 2541494"/>
                  <a:gd name="connsiteX1" fmla="*/ 2541494 w 2541494"/>
                  <a:gd name="connsiteY1" fmla="*/ 2541494 h 2541494"/>
                  <a:gd name="connsiteX2" fmla="*/ 0 w 2541494"/>
                  <a:gd name="connsiteY2" fmla="*/ 2541494 h 2541494"/>
                </a:gdLst>
                <a:ahLst/>
                <a:cxnLst>
                  <a:cxn ang="0">
                    <a:pos x="connsiteX0" y="connsiteY0"/>
                  </a:cxn>
                  <a:cxn ang="0">
                    <a:pos x="connsiteX1" y="connsiteY1"/>
                  </a:cxn>
                  <a:cxn ang="0">
                    <a:pos x="connsiteX2" y="connsiteY2"/>
                  </a:cxn>
                </a:cxnLst>
                <a:rect l="l" t="t" r="r" b="b"/>
                <a:pathLst>
                  <a:path w="2541494" h="2541494">
                    <a:moveTo>
                      <a:pt x="0" y="0"/>
                    </a:moveTo>
                    <a:cubicBezTo>
                      <a:pt x="1403628" y="0"/>
                      <a:pt x="2541494" y="1137866"/>
                      <a:pt x="2541494" y="2541494"/>
                    </a:cubicBezTo>
                    <a:lnTo>
                      <a:pt x="0" y="2541494"/>
                    </a:lnTo>
                    <a:close/>
                  </a:path>
                </a:pathLst>
              </a:custGeom>
              <a:solidFill>
                <a:schemeClr val="tx2">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任意多边形 42"/>
              <p:cNvSpPr/>
              <p:nvPr/>
            </p:nvSpPr>
            <p:spPr>
              <a:xfrm rot="16200000">
                <a:off x="5232944" y="586600"/>
                <a:ext cx="2541494" cy="2541494"/>
              </a:xfrm>
              <a:custGeom>
                <a:avLst/>
                <a:gdLst>
                  <a:gd name="connsiteX0" fmla="*/ 0 w 2541494"/>
                  <a:gd name="connsiteY0" fmla="*/ 0 h 2541494"/>
                  <a:gd name="connsiteX1" fmla="*/ 2541494 w 2541494"/>
                  <a:gd name="connsiteY1" fmla="*/ 2541494 h 2541494"/>
                  <a:gd name="connsiteX2" fmla="*/ 0 w 2541494"/>
                  <a:gd name="connsiteY2" fmla="*/ 2541494 h 2541494"/>
                </a:gdLst>
                <a:ahLst/>
                <a:cxnLst>
                  <a:cxn ang="0">
                    <a:pos x="connsiteX0" y="connsiteY0"/>
                  </a:cxn>
                  <a:cxn ang="0">
                    <a:pos x="connsiteX1" y="connsiteY1"/>
                  </a:cxn>
                  <a:cxn ang="0">
                    <a:pos x="connsiteX2" y="connsiteY2"/>
                  </a:cxn>
                </a:cxnLst>
                <a:rect l="l" t="t" r="r" b="b"/>
                <a:pathLst>
                  <a:path w="2541494" h="2541494">
                    <a:moveTo>
                      <a:pt x="0" y="0"/>
                    </a:moveTo>
                    <a:cubicBezTo>
                      <a:pt x="1403628" y="0"/>
                      <a:pt x="2541494" y="1137866"/>
                      <a:pt x="2541494" y="2541494"/>
                    </a:cubicBezTo>
                    <a:lnTo>
                      <a:pt x="0" y="2541494"/>
                    </a:lnTo>
                    <a:close/>
                  </a:path>
                </a:pathLst>
              </a:custGeom>
              <a:solidFill>
                <a:schemeClr val="accent4">
                  <a:lumMod val="40000"/>
                  <a:lumOff val="6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任意多边形 43"/>
              <p:cNvSpPr/>
              <p:nvPr/>
            </p:nvSpPr>
            <p:spPr>
              <a:xfrm rot="10800000">
                <a:off x="5232945" y="3126974"/>
                <a:ext cx="2541494" cy="2541494"/>
              </a:xfrm>
              <a:custGeom>
                <a:avLst/>
                <a:gdLst>
                  <a:gd name="connsiteX0" fmla="*/ 0 w 2541494"/>
                  <a:gd name="connsiteY0" fmla="*/ 0 h 2541494"/>
                  <a:gd name="connsiteX1" fmla="*/ 2541494 w 2541494"/>
                  <a:gd name="connsiteY1" fmla="*/ 2541494 h 2541494"/>
                  <a:gd name="connsiteX2" fmla="*/ 0 w 2541494"/>
                  <a:gd name="connsiteY2" fmla="*/ 2541494 h 2541494"/>
                </a:gdLst>
                <a:ahLst/>
                <a:cxnLst>
                  <a:cxn ang="0">
                    <a:pos x="connsiteX0" y="connsiteY0"/>
                  </a:cxn>
                  <a:cxn ang="0">
                    <a:pos x="connsiteX1" y="connsiteY1"/>
                  </a:cxn>
                  <a:cxn ang="0">
                    <a:pos x="connsiteX2" y="connsiteY2"/>
                  </a:cxn>
                </a:cxnLst>
                <a:rect l="l" t="t" r="r" b="b"/>
                <a:pathLst>
                  <a:path w="2541494" h="2541494">
                    <a:moveTo>
                      <a:pt x="0" y="0"/>
                    </a:moveTo>
                    <a:cubicBezTo>
                      <a:pt x="1403628" y="0"/>
                      <a:pt x="2541494" y="1137866"/>
                      <a:pt x="2541494" y="2541494"/>
                    </a:cubicBezTo>
                    <a:lnTo>
                      <a:pt x="0" y="2541494"/>
                    </a:lnTo>
                    <a:close/>
                  </a:path>
                </a:pathLst>
              </a:custGeom>
              <a:solidFill>
                <a:schemeClr val="accent2">
                  <a:lumMod val="40000"/>
                  <a:lumOff val="6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任意多边形 44"/>
              <p:cNvSpPr/>
              <p:nvPr/>
            </p:nvSpPr>
            <p:spPr>
              <a:xfrm rot="5400000">
                <a:off x="7774064" y="3119996"/>
                <a:ext cx="2541494" cy="2541494"/>
              </a:xfrm>
              <a:custGeom>
                <a:avLst/>
                <a:gdLst>
                  <a:gd name="connsiteX0" fmla="*/ 0 w 2541494"/>
                  <a:gd name="connsiteY0" fmla="*/ 0 h 2541494"/>
                  <a:gd name="connsiteX1" fmla="*/ 2541494 w 2541494"/>
                  <a:gd name="connsiteY1" fmla="*/ 2541494 h 2541494"/>
                  <a:gd name="connsiteX2" fmla="*/ 0 w 2541494"/>
                  <a:gd name="connsiteY2" fmla="*/ 2541494 h 2541494"/>
                </a:gdLst>
                <a:ahLst/>
                <a:cxnLst>
                  <a:cxn ang="0">
                    <a:pos x="connsiteX0" y="connsiteY0"/>
                  </a:cxn>
                  <a:cxn ang="0">
                    <a:pos x="connsiteX1" y="connsiteY1"/>
                  </a:cxn>
                  <a:cxn ang="0">
                    <a:pos x="connsiteX2" y="connsiteY2"/>
                  </a:cxn>
                </a:cxnLst>
                <a:rect l="l" t="t" r="r" b="b"/>
                <a:pathLst>
                  <a:path w="2541494" h="2541494">
                    <a:moveTo>
                      <a:pt x="0" y="0"/>
                    </a:moveTo>
                    <a:cubicBezTo>
                      <a:pt x="1403628" y="0"/>
                      <a:pt x="2541494" y="1137866"/>
                      <a:pt x="2541494" y="2541494"/>
                    </a:cubicBezTo>
                    <a:lnTo>
                      <a:pt x="0" y="2541494"/>
                    </a:lnTo>
                    <a:close/>
                  </a:path>
                </a:pathLst>
              </a:custGeom>
              <a:solidFill>
                <a:schemeClr val="accent1">
                  <a:lumMod val="60000"/>
                  <a:lumOff val="4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6" name="直接连接符 45"/>
              <p:cNvCxnSpPr/>
              <p:nvPr/>
            </p:nvCxnSpPr>
            <p:spPr>
              <a:xfrm>
                <a:off x="5923122" y="1366905"/>
                <a:ext cx="3594216" cy="3594216"/>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47" name="文本框 46"/>
              <p:cNvSpPr txBox="1"/>
              <p:nvPr/>
            </p:nvSpPr>
            <p:spPr>
              <a:xfrm>
                <a:off x="6425839" y="1341511"/>
                <a:ext cx="1498170" cy="675106"/>
              </a:xfrm>
              <a:prstGeom prst="rect">
                <a:avLst/>
              </a:prstGeom>
              <a:noFill/>
            </p:spPr>
            <p:txBody>
              <a:bodyPr wrap="square" rtlCol="0">
                <a:spAutoFit/>
              </a:bodyPr>
              <a:lstStyle/>
              <a:p>
                <a:r>
                  <a:rPr lang="zh-CN" altLang="en-US" sz="1400" dirty="0" smtClean="0">
                    <a:latin typeface="微软雅黑" panose="020B0503020204020204" pitchFamily="34" charset="-122"/>
                    <a:ea typeface="微软雅黑" panose="020B0503020204020204" pitchFamily="34" charset="-122"/>
                  </a:rPr>
                  <a:t>未解决问题</a:t>
                </a:r>
                <a:endParaRPr lang="en-US" altLang="zh-CN" sz="1400" dirty="0" smtClean="0">
                  <a:latin typeface="微软雅黑" panose="020B0503020204020204" pitchFamily="34" charset="-122"/>
                  <a:ea typeface="微软雅黑" panose="020B0503020204020204" pitchFamily="34" charset="-122"/>
                </a:endParaRPr>
              </a:p>
              <a:p>
                <a:r>
                  <a:rPr lang="zh-CN" altLang="en-US" sz="1400" dirty="0">
                    <a:latin typeface="微软雅黑" panose="020B0503020204020204" pitchFamily="34" charset="-122"/>
                    <a:ea typeface="微软雅黑" panose="020B0503020204020204" pitchFamily="34" charset="-122"/>
                  </a:rPr>
                  <a:t>转</a:t>
                </a:r>
                <a:r>
                  <a:rPr lang="zh-CN" altLang="en-US" sz="1400" dirty="0" smtClean="0">
                    <a:latin typeface="微软雅黑" panose="020B0503020204020204" pitchFamily="34" charset="-122"/>
                    <a:ea typeface="微软雅黑" panose="020B0503020204020204" pitchFamily="34" charset="-122"/>
                  </a:rPr>
                  <a:t>下一循环</a:t>
                </a:r>
                <a:endParaRPr lang="zh-CN" altLang="en-US" sz="1400" dirty="0">
                  <a:latin typeface="微软雅黑" panose="020B0503020204020204" pitchFamily="34" charset="-122"/>
                  <a:ea typeface="微软雅黑" panose="020B0503020204020204" pitchFamily="34" charset="-122"/>
                </a:endParaRPr>
              </a:p>
            </p:txBody>
          </p:sp>
          <p:sp>
            <p:nvSpPr>
              <p:cNvPr id="48" name="文本框 47"/>
              <p:cNvSpPr txBox="1"/>
              <p:nvPr/>
            </p:nvSpPr>
            <p:spPr>
              <a:xfrm>
                <a:off x="5772113" y="2359635"/>
                <a:ext cx="1423225" cy="675106"/>
              </a:xfrm>
              <a:prstGeom prst="rect">
                <a:avLst/>
              </a:prstGeom>
              <a:noFill/>
            </p:spPr>
            <p:txBody>
              <a:bodyPr wrap="square" rtlCol="0">
                <a:spAutoFit/>
              </a:bodyPr>
              <a:lstStyle/>
              <a:p>
                <a:r>
                  <a:rPr lang="zh-CN" altLang="en-US" sz="1400" dirty="0" smtClean="0">
                    <a:latin typeface="微软雅黑" panose="020B0503020204020204" pitchFamily="34" charset="-122"/>
                    <a:ea typeface="微软雅黑" panose="020B0503020204020204" pitchFamily="34" charset="-122"/>
                  </a:rPr>
                  <a:t>实施结果</a:t>
                </a:r>
                <a:endParaRPr lang="en-US" altLang="zh-CN" sz="1400" dirty="0" smtClean="0">
                  <a:latin typeface="微软雅黑" panose="020B0503020204020204" pitchFamily="34" charset="-122"/>
                  <a:ea typeface="微软雅黑" panose="020B0503020204020204" pitchFamily="34" charset="-122"/>
                </a:endParaRPr>
              </a:p>
              <a:p>
                <a:r>
                  <a:rPr lang="zh-CN" altLang="en-US" sz="1400" dirty="0" smtClean="0">
                    <a:latin typeface="微软雅黑" panose="020B0503020204020204" pitchFamily="34" charset="-122"/>
                    <a:ea typeface="微软雅黑" panose="020B0503020204020204" pitchFamily="34" charset="-122"/>
                  </a:rPr>
                  <a:t>总结分析</a:t>
                </a:r>
                <a:endParaRPr lang="zh-CN" altLang="en-US" sz="1400" dirty="0">
                  <a:latin typeface="微软雅黑" panose="020B0503020204020204" pitchFamily="34" charset="-122"/>
                  <a:ea typeface="微软雅黑" panose="020B0503020204020204" pitchFamily="34" charset="-122"/>
                </a:endParaRPr>
              </a:p>
            </p:txBody>
          </p:sp>
          <p:sp>
            <p:nvSpPr>
              <p:cNvPr id="49" name="文本框 48"/>
              <p:cNvSpPr txBox="1"/>
              <p:nvPr/>
            </p:nvSpPr>
            <p:spPr>
              <a:xfrm>
                <a:off x="5897352" y="3596118"/>
                <a:ext cx="1297985" cy="397122"/>
              </a:xfrm>
              <a:prstGeom prst="rect">
                <a:avLst/>
              </a:prstGeom>
              <a:noFill/>
            </p:spPr>
            <p:txBody>
              <a:bodyPr wrap="square" rtlCol="0">
                <a:spAutoFit/>
              </a:bodyPr>
              <a:lstStyle/>
              <a:p>
                <a:r>
                  <a:rPr lang="zh-CN" altLang="en-US" sz="1400" dirty="0" smtClean="0">
                    <a:latin typeface="微软雅黑" panose="020B0503020204020204" pitchFamily="34" charset="-122"/>
                    <a:ea typeface="微软雅黑" panose="020B0503020204020204" pitchFamily="34" charset="-122"/>
                  </a:rPr>
                  <a:t>原因分析</a:t>
                </a:r>
                <a:endParaRPr lang="zh-CN" altLang="en-US" sz="1400" dirty="0">
                  <a:latin typeface="微软雅黑" panose="020B0503020204020204" pitchFamily="34" charset="-122"/>
                  <a:ea typeface="微软雅黑" panose="020B0503020204020204" pitchFamily="34" charset="-122"/>
                </a:endParaRPr>
              </a:p>
            </p:txBody>
          </p:sp>
          <p:sp>
            <p:nvSpPr>
              <p:cNvPr id="50" name="文本框 49"/>
              <p:cNvSpPr txBox="1"/>
              <p:nvPr/>
            </p:nvSpPr>
            <p:spPr>
              <a:xfrm>
                <a:off x="6688883" y="4489236"/>
                <a:ext cx="1277506" cy="397122"/>
              </a:xfrm>
              <a:prstGeom prst="rect">
                <a:avLst/>
              </a:prstGeom>
              <a:noFill/>
            </p:spPr>
            <p:txBody>
              <a:bodyPr wrap="square" rtlCol="0">
                <a:spAutoFit/>
              </a:bodyPr>
              <a:lstStyle/>
              <a:p>
                <a:r>
                  <a:rPr lang="zh-CN" altLang="en-US" sz="1400" dirty="0" smtClean="0">
                    <a:latin typeface="微软雅黑" panose="020B0503020204020204" pitchFamily="34" charset="-122"/>
                    <a:ea typeface="微软雅黑" panose="020B0503020204020204" pitchFamily="34" charset="-122"/>
                  </a:rPr>
                  <a:t>效果评估</a:t>
                </a:r>
                <a:endParaRPr lang="zh-CN" altLang="en-US" sz="1400" dirty="0">
                  <a:latin typeface="微软雅黑" panose="020B0503020204020204" pitchFamily="34" charset="-122"/>
                  <a:ea typeface="微软雅黑" panose="020B0503020204020204" pitchFamily="34" charset="-122"/>
                </a:endParaRPr>
              </a:p>
            </p:txBody>
          </p:sp>
          <p:sp>
            <p:nvSpPr>
              <p:cNvPr id="51" name="文本框 50"/>
              <p:cNvSpPr txBox="1"/>
              <p:nvPr/>
            </p:nvSpPr>
            <p:spPr>
              <a:xfrm>
                <a:off x="7966388" y="4501096"/>
                <a:ext cx="1254644" cy="397122"/>
              </a:xfrm>
              <a:prstGeom prst="rect">
                <a:avLst/>
              </a:prstGeom>
              <a:noFill/>
            </p:spPr>
            <p:txBody>
              <a:bodyPr wrap="square" rtlCol="0">
                <a:spAutoFit/>
              </a:bodyPr>
              <a:lstStyle/>
              <a:p>
                <a:r>
                  <a:rPr lang="zh-CN" altLang="en-US" sz="1400" dirty="0" smtClean="0">
                    <a:latin typeface="微软雅黑" panose="020B0503020204020204" pitchFamily="34" charset="-122"/>
                    <a:ea typeface="微软雅黑" panose="020B0503020204020204" pitchFamily="34" charset="-122"/>
                  </a:rPr>
                  <a:t>具体执行</a:t>
                </a:r>
                <a:endParaRPr lang="zh-CN" altLang="en-US" sz="1400" dirty="0">
                  <a:latin typeface="微软雅黑" panose="020B0503020204020204" pitchFamily="34" charset="-122"/>
                  <a:ea typeface="微软雅黑" panose="020B0503020204020204" pitchFamily="34" charset="-122"/>
                </a:endParaRPr>
              </a:p>
            </p:txBody>
          </p:sp>
          <p:sp>
            <p:nvSpPr>
              <p:cNvPr id="52" name="文本框 51"/>
              <p:cNvSpPr txBox="1"/>
              <p:nvPr/>
            </p:nvSpPr>
            <p:spPr>
              <a:xfrm>
                <a:off x="9044811" y="3577350"/>
                <a:ext cx="1265707" cy="397122"/>
              </a:xfrm>
              <a:prstGeom prst="rect">
                <a:avLst/>
              </a:prstGeom>
              <a:noFill/>
            </p:spPr>
            <p:txBody>
              <a:bodyPr wrap="square" rtlCol="0">
                <a:spAutoFit/>
              </a:bodyPr>
              <a:lstStyle/>
              <a:p>
                <a:r>
                  <a:rPr lang="zh-CN" altLang="en-US" sz="1400" dirty="0" smtClean="0">
                    <a:latin typeface="微软雅黑" panose="020B0503020204020204" pitchFamily="34" charset="-122"/>
                    <a:ea typeface="微软雅黑" panose="020B0503020204020204" pitchFamily="34" charset="-122"/>
                  </a:rPr>
                  <a:t>沟通教导</a:t>
                </a:r>
                <a:endParaRPr lang="zh-CN" altLang="en-US" sz="1400" dirty="0">
                  <a:latin typeface="微软雅黑" panose="020B0503020204020204" pitchFamily="34" charset="-122"/>
                  <a:ea typeface="微软雅黑" panose="020B0503020204020204" pitchFamily="34" charset="-122"/>
                </a:endParaRPr>
              </a:p>
            </p:txBody>
          </p:sp>
          <p:sp>
            <p:nvSpPr>
              <p:cNvPr id="53" name="文本框 52"/>
              <p:cNvSpPr txBox="1"/>
              <p:nvPr/>
            </p:nvSpPr>
            <p:spPr>
              <a:xfrm>
                <a:off x="8086682" y="1406553"/>
                <a:ext cx="1134351" cy="307777"/>
              </a:xfrm>
              <a:prstGeom prst="rect">
                <a:avLst/>
              </a:prstGeom>
              <a:noFill/>
            </p:spPr>
            <p:txBody>
              <a:bodyPr wrap="square" rtlCol="0">
                <a:spAutoFit/>
              </a:bodyPr>
              <a:lstStyle/>
              <a:p>
                <a:r>
                  <a:rPr lang="zh-CN" altLang="en-US" sz="1400" dirty="0" smtClean="0">
                    <a:latin typeface="微软雅黑" panose="020B0503020204020204" pitchFamily="34" charset="-122"/>
                    <a:ea typeface="微软雅黑" panose="020B0503020204020204" pitchFamily="34" charset="-122"/>
                  </a:rPr>
                  <a:t>确定目标</a:t>
                </a:r>
                <a:endParaRPr lang="zh-CN" altLang="en-US" sz="1400" dirty="0">
                  <a:latin typeface="微软雅黑" panose="020B0503020204020204" pitchFamily="34" charset="-122"/>
                  <a:ea typeface="微软雅黑" panose="020B0503020204020204" pitchFamily="34" charset="-122"/>
                </a:endParaRPr>
              </a:p>
            </p:txBody>
          </p:sp>
          <p:cxnSp>
            <p:nvCxnSpPr>
              <p:cNvPr id="54" name="直接连接符 53"/>
              <p:cNvCxnSpPr/>
              <p:nvPr/>
            </p:nvCxnSpPr>
            <p:spPr>
              <a:xfrm flipH="1">
                <a:off x="6026125" y="1359927"/>
                <a:ext cx="3594216" cy="3594216"/>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55" name="文本框 54"/>
              <p:cNvSpPr txBox="1"/>
              <p:nvPr/>
            </p:nvSpPr>
            <p:spPr>
              <a:xfrm>
                <a:off x="8782097" y="2326949"/>
                <a:ext cx="1425418" cy="675106"/>
              </a:xfrm>
              <a:prstGeom prst="rect">
                <a:avLst/>
              </a:prstGeom>
              <a:noFill/>
            </p:spPr>
            <p:txBody>
              <a:bodyPr wrap="square" rtlCol="0">
                <a:spAutoFit/>
              </a:bodyPr>
              <a:lstStyle/>
              <a:p>
                <a:r>
                  <a:rPr lang="zh-CN" altLang="en-US" sz="1400" dirty="0" smtClean="0">
                    <a:latin typeface="微软雅黑" panose="020B0503020204020204" pitchFamily="34" charset="-122"/>
                    <a:ea typeface="微软雅黑" panose="020B0503020204020204" pitchFamily="34" charset="-122"/>
                  </a:rPr>
                  <a:t>达成方法</a:t>
                </a:r>
                <a:endParaRPr lang="en-US" altLang="zh-CN" sz="1400" dirty="0" smtClean="0">
                  <a:latin typeface="微软雅黑" panose="020B0503020204020204" pitchFamily="34" charset="-122"/>
                  <a:ea typeface="微软雅黑" panose="020B0503020204020204" pitchFamily="34" charset="-122"/>
                </a:endParaRPr>
              </a:p>
              <a:p>
                <a:r>
                  <a:rPr lang="en-US" altLang="zh-CN" sz="1400" dirty="0" smtClean="0">
                    <a:latin typeface="微软雅黑" panose="020B0503020204020204" pitchFamily="34" charset="-122"/>
                    <a:ea typeface="微软雅黑" panose="020B0503020204020204" pitchFamily="34" charset="-122"/>
                  </a:rPr>
                  <a:t>5W2H</a:t>
                </a:r>
                <a:endParaRPr lang="zh-CN" altLang="en-US" sz="1400" dirty="0">
                  <a:latin typeface="微软雅黑" panose="020B0503020204020204" pitchFamily="34" charset="-122"/>
                  <a:ea typeface="微软雅黑" panose="020B0503020204020204" pitchFamily="34" charset="-122"/>
                </a:endParaRPr>
              </a:p>
            </p:txBody>
          </p:sp>
          <p:sp>
            <p:nvSpPr>
              <p:cNvPr id="56" name="椭圆 55"/>
              <p:cNvSpPr/>
              <p:nvPr/>
            </p:nvSpPr>
            <p:spPr>
              <a:xfrm>
                <a:off x="7202564" y="2541634"/>
                <a:ext cx="1143000" cy="11430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4" name="上弧形箭头 33"/>
            <p:cNvSpPr/>
            <p:nvPr/>
          </p:nvSpPr>
          <p:spPr>
            <a:xfrm rot="1298165">
              <a:off x="6548848" y="655976"/>
              <a:ext cx="1612052" cy="347581"/>
            </a:xfrm>
            <a:prstGeom prst="curvedDownArrow">
              <a:avLst>
                <a:gd name="adj1" fmla="val 25000"/>
                <a:gd name="adj2" fmla="val 52566"/>
                <a:gd name="adj3" fmla="val 61078"/>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5" name="文本框 34"/>
            <p:cNvSpPr txBox="1"/>
            <p:nvPr/>
          </p:nvSpPr>
          <p:spPr>
            <a:xfrm>
              <a:off x="8312148" y="1329954"/>
              <a:ext cx="1320041" cy="960696"/>
            </a:xfrm>
            <a:prstGeom prst="rect">
              <a:avLst/>
            </a:prstGeom>
            <a:noFill/>
          </p:spPr>
          <p:txBody>
            <a:bodyPr wrap="square" rtlCol="0">
              <a:spAutoFit/>
            </a:bodyPr>
            <a:lstStyle/>
            <a:p>
              <a:r>
                <a:rPr lang="en-US" altLang="zh-CN" sz="2400" b="1" dirty="0" smtClean="0">
                  <a:latin typeface="微软雅黑" panose="020B0503020204020204" pitchFamily="34" charset="-122"/>
                  <a:ea typeface="微软雅黑" panose="020B0503020204020204" pitchFamily="34" charset="-122"/>
                </a:rPr>
                <a:t>PLAN</a:t>
              </a:r>
            </a:p>
            <a:p>
              <a:pPr algn="ctr"/>
              <a:r>
                <a:rPr lang="zh-CN" altLang="en-US" sz="2000" b="1" dirty="0">
                  <a:latin typeface="微软雅黑" panose="020B0503020204020204" pitchFamily="34" charset="-122"/>
                  <a:ea typeface="微软雅黑" panose="020B0503020204020204" pitchFamily="34" charset="-122"/>
                </a:rPr>
                <a:t>计划</a:t>
              </a:r>
            </a:p>
          </p:txBody>
        </p:sp>
        <p:sp>
          <p:nvSpPr>
            <p:cNvPr id="36" name="上弧形箭头 35"/>
            <p:cNvSpPr/>
            <p:nvPr/>
          </p:nvSpPr>
          <p:spPr>
            <a:xfrm rot="6412963">
              <a:off x="8310295" y="4329578"/>
              <a:ext cx="1612052" cy="347581"/>
            </a:xfrm>
            <a:prstGeom prst="curvedDownArrow">
              <a:avLst>
                <a:gd name="adj1" fmla="val 25000"/>
                <a:gd name="adj2" fmla="val 52566"/>
                <a:gd name="adj3" fmla="val 61078"/>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7" name="文本框 36"/>
            <p:cNvSpPr txBox="1"/>
            <p:nvPr/>
          </p:nvSpPr>
          <p:spPr>
            <a:xfrm>
              <a:off x="7455386" y="5465164"/>
              <a:ext cx="1173927" cy="960696"/>
            </a:xfrm>
            <a:prstGeom prst="rect">
              <a:avLst/>
            </a:prstGeom>
            <a:noFill/>
          </p:spPr>
          <p:txBody>
            <a:bodyPr wrap="square" rtlCol="0">
              <a:spAutoFit/>
            </a:bodyPr>
            <a:lstStyle/>
            <a:p>
              <a:r>
                <a:rPr lang="en-US" altLang="zh-CN" sz="2400" b="1" dirty="0" smtClean="0">
                  <a:latin typeface="微软雅黑" panose="020B0503020204020204" pitchFamily="34" charset="-122"/>
                  <a:ea typeface="微软雅黑" panose="020B0503020204020204" pitchFamily="34" charset="-122"/>
                </a:rPr>
                <a:t>DO</a:t>
              </a:r>
            </a:p>
            <a:p>
              <a:r>
                <a:rPr lang="zh-CN" altLang="en-US" sz="2000" b="1" dirty="0">
                  <a:latin typeface="微软雅黑" panose="020B0503020204020204" pitchFamily="34" charset="-122"/>
                  <a:ea typeface="微软雅黑" panose="020B0503020204020204" pitchFamily="34" charset="-122"/>
                </a:rPr>
                <a:t>实施</a:t>
              </a:r>
            </a:p>
          </p:txBody>
        </p:sp>
        <p:sp>
          <p:nvSpPr>
            <p:cNvPr id="38" name="上弧形箭头 37"/>
            <p:cNvSpPr/>
            <p:nvPr/>
          </p:nvSpPr>
          <p:spPr>
            <a:xfrm rot="12090822">
              <a:off x="4496120" y="5701824"/>
              <a:ext cx="1612052" cy="347581"/>
            </a:xfrm>
            <a:prstGeom prst="curvedDownArrow">
              <a:avLst>
                <a:gd name="adj1" fmla="val 25000"/>
                <a:gd name="adj2" fmla="val 52566"/>
                <a:gd name="adj3" fmla="val 61078"/>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9" name="文本框 38"/>
            <p:cNvSpPr txBox="1"/>
            <p:nvPr/>
          </p:nvSpPr>
          <p:spPr>
            <a:xfrm>
              <a:off x="2780419" y="4199456"/>
              <a:ext cx="1720276" cy="960696"/>
            </a:xfrm>
            <a:prstGeom prst="rect">
              <a:avLst/>
            </a:prstGeom>
            <a:noFill/>
          </p:spPr>
          <p:txBody>
            <a:bodyPr wrap="square" rtlCol="0">
              <a:spAutoFit/>
            </a:bodyPr>
            <a:lstStyle/>
            <a:p>
              <a:r>
                <a:rPr lang="en-US" altLang="zh-CN" sz="2400" b="1" dirty="0" smtClean="0">
                  <a:latin typeface="微软雅黑" panose="020B0503020204020204" pitchFamily="34" charset="-122"/>
                  <a:ea typeface="微软雅黑" panose="020B0503020204020204" pitchFamily="34" charset="-122"/>
                </a:rPr>
                <a:t>CHECK</a:t>
              </a:r>
            </a:p>
            <a:p>
              <a:pPr algn="ctr"/>
              <a:r>
                <a:rPr lang="zh-CN" altLang="en-US" sz="2000" b="1" dirty="0">
                  <a:latin typeface="微软雅黑" panose="020B0503020204020204" pitchFamily="34" charset="-122"/>
                  <a:ea typeface="微软雅黑" panose="020B0503020204020204" pitchFamily="34" charset="-122"/>
                </a:rPr>
                <a:t>检查</a:t>
              </a:r>
            </a:p>
          </p:txBody>
        </p:sp>
        <p:sp>
          <p:nvSpPr>
            <p:cNvPr id="40" name="上弧形箭头 39"/>
            <p:cNvSpPr/>
            <p:nvPr/>
          </p:nvSpPr>
          <p:spPr>
            <a:xfrm rot="17378667">
              <a:off x="2800935" y="2318722"/>
              <a:ext cx="1612052" cy="347581"/>
            </a:xfrm>
            <a:prstGeom prst="curvedDownArrow">
              <a:avLst>
                <a:gd name="adj1" fmla="val 25000"/>
                <a:gd name="adj2" fmla="val 52566"/>
                <a:gd name="adj3" fmla="val 61078"/>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1" name="文本框 40"/>
            <p:cNvSpPr txBox="1"/>
            <p:nvPr/>
          </p:nvSpPr>
          <p:spPr>
            <a:xfrm>
              <a:off x="3552203" y="512396"/>
              <a:ext cx="1897450" cy="960696"/>
            </a:xfrm>
            <a:prstGeom prst="rect">
              <a:avLst/>
            </a:prstGeom>
            <a:noFill/>
          </p:spPr>
          <p:txBody>
            <a:bodyPr wrap="square" rtlCol="0">
              <a:spAutoFit/>
            </a:bodyPr>
            <a:lstStyle/>
            <a:p>
              <a:r>
                <a:rPr lang="en-US" altLang="zh-CN" sz="2400" b="1" dirty="0" smtClean="0">
                  <a:latin typeface="微软雅黑" panose="020B0503020204020204" pitchFamily="34" charset="-122"/>
                  <a:ea typeface="微软雅黑" panose="020B0503020204020204" pitchFamily="34" charset="-122"/>
                </a:rPr>
                <a:t>ACTION</a:t>
              </a:r>
            </a:p>
            <a:p>
              <a:pPr algn="ctr"/>
              <a:r>
                <a:rPr lang="zh-CN" altLang="en-US" sz="2000" b="1" dirty="0">
                  <a:latin typeface="微软雅黑" panose="020B0503020204020204" pitchFamily="34" charset="-122"/>
                  <a:ea typeface="微软雅黑" panose="020B0503020204020204" pitchFamily="34" charset="-122"/>
                </a:rPr>
                <a:t>处置</a:t>
              </a:r>
            </a:p>
          </p:txBody>
        </p:sp>
      </p:grpSp>
      <p:sp>
        <p:nvSpPr>
          <p:cNvPr id="3" name="文本框 2"/>
          <p:cNvSpPr txBox="1"/>
          <p:nvPr/>
        </p:nvSpPr>
        <p:spPr>
          <a:xfrm>
            <a:off x="602545" y="2144186"/>
            <a:ext cx="4243718" cy="954107"/>
          </a:xfrm>
          <a:prstGeom prst="rect">
            <a:avLst/>
          </a:prstGeom>
          <a:noFill/>
        </p:spPr>
        <p:txBody>
          <a:bodyPr wrap="square" rtlCol="0">
            <a:spAutoFit/>
          </a:bodyPr>
          <a:lstStyle/>
          <a:p>
            <a:pPr>
              <a:lnSpc>
                <a:spcPct val="200000"/>
              </a:lnSpc>
            </a:pPr>
            <a:r>
              <a:rPr lang="zh-CN" altLang="en-US" sz="1400" dirty="0" smtClean="0">
                <a:latin typeface="微软雅黑" panose="020B0503020204020204" pitchFamily="34" charset="-122"/>
                <a:ea typeface="微软雅黑" panose="020B0503020204020204" pitchFamily="34" charset="-122"/>
              </a:rPr>
              <a:t>       今年医院通过</a:t>
            </a:r>
            <a:r>
              <a:rPr lang="en-US" altLang="zh-CN" sz="1400" dirty="0" smtClean="0">
                <a:latin typeface="微软雅黑" panose="020B0503020204020204" pitchFamily="34" charset="-122"/>
                <a:ea typeface="微软雅黑" panose="020B0503020204020204" pitchFamily="34" charset="-122"/>
              </a:rPr>
              <a:t>PDCA</a:t>
            </a:r>
            <a:r>
              <a:rPr lang="zh-CN" altLang="en-US" sz="1400" dirty="0" smtClean="0">
                <a:latin typeface="微软雅黑" panose="020B0503020204020204" pitchFamily="34" charset="-122"/>
                <a:ea typeface="微软雅黑" panose="020B0503020204020204" pitchFamily="34" charset="-122"/>
              </a:rPr>
              <a:t>循环，严格按照循环步骤，使工作</a:t>
            </a:r>
            <a:r>
              <a:rPr lang="zh-CN" altLang="en-US" sz="1400" dirty="0">
                <a:latin typeface="微软雅黑" panose="020B0503020204020204" pitchFamily="34" charset="-122"/>
                <a:ea typeface="微软雅黑" panose="020B0503020204020204" pitchFamily="34" charset="-122"/>
              </a:rPr>
              <a:t>步骤更加条理化、系统化、图像化和</a:t>
            </a:r>
            <a:r>
              <a:rPr lang="zh-CN" altLang="en-US" sz="1400" dirty="0" smtClean="0">
                <a:latin typeface="微软雅黑" panose="020B0503020204020204" pitchFamily="34" charset="-122"/>
                <a:ea typeface="微软雅黑" panose="020B0503020204020204" pitchFamily="34" charset="-122"/>
              </a:rPr>
              <a:t>科学化。</a:t>
            </a:r>
            <a:endParaRPr lang="zh-CN" altLang="en-US" sz="1400" dirty="0">
              <a:latin typeface="微软雅黑" panose="020B0503020204020204" pitchFamily="34" charset="-122"/>
              <a:ea typeface="微软雅黑" panose="020B0503020204020204" pitchFamily="34" charset="-122"/>
            </a:endParaRPr>
          </a:p>
        </p:txBody>
      </p:sp>
      <p:sp>
        <p:nvSpPr>
          <p:cNvPr id="57" name="文本框 56"/>
          <p:cNvSpPr txBox="1"/>
          <p:nvPr/>
        </p:nvSpPr>
        <p:spPr>
          <a:xfrm>
            <a:off x="577034" y="3333084"/>
            <a:ext cx="4243718" cy="2492990"/>
          </a:xfrm>
          <a:prstGeom prst="rect">
            <a:avLst/>
          </a:prstGeom>
          <a:noFill/>
        </p:spPr>
        <p:txBody>
          <a:bodyPr wrap="square" rtlCol="0">
            <a:spAutoFit/>
          </a:bodyPr>
          <a:lstStyle/>
          <a:p>
            <a:pPr>
              <a:lnSpc>
                <a:spcPct val="200000"/>
              </a:lnSpc>
            </a:pPr>
            <a:r>
              <a:rPr lang="zh-CN" altLang="en-US" sz="1400" dirty="0" smtClean="0">
                <a:latin typeface="微软雅黑" panose="020B0503020204020204" pitchFamily="34" charset="-122"/>
                <a:ea typeface="微软雅黑" panose="020B0503020204020204" pitchFamily="34" charset="-122"/>
              </a:rPr>
              <a:t>       但是在实施结果分析过程中发现：医院在</a:t>
            </a:r>
            <a:r>
              <a:rPr lang="en-US" altLang="zh-CN" sz="1400" dirty="0" smtClean="0">
                <a:latin typeface="微软雅黑" panose="020B0503020204020204" pitchFamily="34" charset="-122"/>
                <a:ea typeface="微软雅黑" panose="020B0503020204020204" pitchFamily="34" charset="-122"/>
              </a:rPr>
              <a:t>PLAN</a:t>
            </a:r>
            <a:r>
              <a:rPr lang="zh-CN" altLang="en-US" sz="1400" dirty="0">
                <a:latin typeface="微软雅黑" panose="020B0503020204020204" pitchFamily="34" charset="-122"/>
                <a:ea typeface="微软雅黑" panose="020B0503020204020204" pitchFamily="34" charset="-122"/>
              </a:rPr>
              <a:t>和</a:t>
            </a:r>
            <a:r>
              <a:rPr lang="en-US" altLang="zh-CN" sz="1400" dirty="0" smtClean="0">
                <a:latin typeface="微软雅黑" panose="020B0503020204020204" pitchFamily="34" charset="-122"/>
                <a:ea typeface="微软雅黑" panose="020B0503020204020204" pitchFamily="34" charset="-122"/>
              </a:rPr>
              <a:t>CHECK</a:t>
            </a:r>
            <a:r>
              <a:rPr lang="zh-CN" altLang="en-US" sz="1400" dirty="0" smtClean="0">
                <a:latin typeface="微软雅黑" panose="020B0503020204020204" pitchFamily="34" charset="-122"/>
                <a:ea typeface="微软雅黑" panose="020B0503020204020204" pitchFamily="34" charset="-122"/>
              </a:rPr>
              <a:t>环节存在很大问题。</a:t>
            </a:r>
            <a:endParaRPr lang="en-US" altLang="zh-CN" sz="1400" dirty="0" smtClean="0">
              <a:latin typeface="微软雅黑" panose="020B0503020204020204" pitchFamily="34" charset="-122"/>
              <a:ea typeface="微软雅黑" panose="020B0503020204020204" pitchFamily="34" charset="-122"/>
            </a:endParaRPr>
          </a:p>
          <a:p>
            <a:pPr>
              <a:lnSpc>
                <a:spcPct val="200000"/>
              </a:lnSpc>
            </a:pPr>
            <a:r>
              <a:rPr lang="zh-CN" altLang="en-US" sz="1600" b="1" dirty="0" smtClean="0">
                <a:solidFill>
                  <a:srgbClr val="C00000"/>
                </a:solidFill>
                <a:latin typeface="微软雅黑" panose="020B0503020204020204" pitchFamily="34" charset="-122"/>
                <a:ea typeface="微软雅黑" panose="020B0503020204020204" pitchFamily="34" charset="-122"/>
              </a:rPr>
              <a:t>    </a:t>
            </a:r>
            <a:r>
              <a:rPr lang="zh-CN" altLang="en-US" sz="1600" dirty="0" smtClean="0">
                <a:latin typeface="微软雅黑" panose="020B0503020204020204" pitchFamily="34" charset="-122"/>
                <a:ea typeface="微软雅黑" panose="020B0503020204020204" pitchFamily="34" charset="-122"/>
              </a:rPr>
              <a:t>计划过程中</a:t>
            </a:r>
            <a:r>
              <a:rPr lang="en-US" altLang="zh-CN" b="1" dirty="0" smtClean="0">
                <a:solidFill>
                  <a:srgbClr val="C00000"/>
                </a:solidFill>
                <a:latin typeface="微软雅黑" panose="020B0503020204020204" pitchFamily="34" charset="-122"/>
                <a:ea typeface="微软雅黑" panose="020B0503020204020204" pitchFamily="34" charset="-122"/>
              </a:rPr>
              <a:t>5W2H</a:t>
            </a:r>
            <a:r>
              <a:rPr lang="zh-CN" altLang="en-US" sz="1600" dirty="0" smtClean="0">
                <a:latin typeface="微软雅黑" panose="020B0503020204020204" pitchFamily="34" charset="-122"/>
                <a:ea typeface="微软雅黑" panose="020B0503020204020204" pitchFamily="34" charset="-122"/>
              </a:rPr>
              <a:t>的运用不到位</a:t>
            </a:r>
            <a:r>
              <a:rPr lang="zh-CN" altLang="en-US" sz="1400" dirty="0" smtClean="0">
                <a:latin typeface="微软雅黑" panose="020B0503020204020204" pitchFamily="34" charset="-122"/>
                <a:ea typeface="微软雅黑" panose="020B0503020204020204" pitchFamily="34" charset="-122"/>
              </a:rPr>
              <a:t>，检查过程中</a:t>
            </a:r>
            <a:r>
              <a:rPr lang="zh-CN" altLang="en-US" sz="1600" b="1" dirty="0" smtClean="0">
                <a:solidFill>
                  <a:srgbClr val="C00000"/>
                </a:solidFill>
                <a:latin typeface="微软雅黑" panose="020B0503020204020204" pitchFamily="34" charset="-122"/>
                <a:ea typeface="微软雅黑" panose="020B0503020204020204" pitchFamily="34" charset="-122"/>
              </a:rPr>
              <a:t>原因分析、效果评估</a:t>
            </a:r>
            <a:r>
              <a:rPr lang="zh-CN" altLang="en-US" sz="1400" dirty="0" smtClean="0">
                <a:latin typeface="微软雅黑" panose="020B0503020204020204" pitchFamily="34" charset="-122"/>
                <a:ea typeface="微软雅黑" panose="020B0503020204020204" pitchFamily="34" charset="-122"/>
              </a:rPr>
              <a:t>均未严格执行。从而造成</a:t>
            </a:r>
            <a:r>
              <a:rPr lang="zh-CN" altLang="en-US" sz="1600" b="1" dirty="0" smtClean="0">
                <a:solidFill>
                  <a:srgbClr val="C00000"/>
                </a:solidFill>
                <a:latin typeface="微软雅黑" panose="020B0503020204020204" pitchFamily="34" charset="-122"/>
                <a:ea typeface="微软雅黑" panose="020B0503020204020204" pitchFamily="34" charset="-122"/>
              </a:rPr>
              <a:t>有令不行、文件堆积</a:t>
            </a:r>
            <a:r>
              <a:rPr lang="zh-CN" altLang="en-US" sz="1400" dirty="0" smtClean="0">
                <a:latin typeface="微软雅黑" panose="020B0503020204020204" pitchFamily="34" charset="-122"/>
                <a:ea typeface="微软雅黑" panose="020B0503020204020204" pitchFamily="34" charset="-122"/>
              </a:rPr>
              <a:t>问题。</a:t>
            </a:r>
            <a:endParaRPr lang="zh-CN" altLang="en-US" sz="1400" dirty="0">
              <a:latin typeface="微软雅黑" panose="020B0503020204020204" pitchFamily="34" charset="-122"/>
              <a:ea typeface="微软雅黑" panose="020B0503020204020204" pitchFamily="34" charset="-122"/>
            </a:endParaRPr>
          </a:p>
        </p:txBody>
      </p:sp>
      <p:sp>
        <p:nvSpPr>
          <p:cNvPr id="58" name="矩形 57"/>
          <p:cNvSpPr/>
          <p:nvPr/>
        </p:nvSpPr>
        <p:spPr>
          <a:xfrm>
            <a:off x="10033536" y="616370"/>
            <a:ext cx="1661032" cy="458908"/>
          </a:xfrm>
          <a:prstGeom prst="rect">
            <a:avLst/>
          </a:prstGeom>
        </p:spPr>
        <p:txBody>
          <a:bodyPr wrap="none">
            <a:spAutoFit/>
          </a:bodyPr>
          <a:lstStyle/>
          <a:p>
            <a:pPr>
              <a:lnSpc>
                <a:spcPct val="150000"/>
              </a:lnSpc>
            </a:pPr>
            <a:r>
              <a:rPr lang="en-US" altLang="zh-CN" b="1" dirty="0" smtClean="0">
                <a:latin typeface="微软雅黑" panose="020B0503020204020204" pitchFamily="34" charset="-122"/>
                <a:ea typeface="微软雅黑" panose="020B0503020204020204" pitchFamily="34" charset="-122"/>
              </a:rPr>
              <a:t>4.1PDCA</a:t>
            </a:r>
            <a:r>
              <a:rPr lang="zh-CN" altLang="en-US" b="1" dirty="0" smtClean="0">
                <a:latin typeface="微软雅黑" panose="020B0503020204020204" pitchFamily="34" charset="-122"/>
                <a:ea typeface="微软雅黑" panose="020B0503020204020204" pitchFamily="34" charset="-122"/>
              </a:rPr>
              <a:t>循环</a:t>
            </a:r>
            <a:endParaRPr lang="zh-CN" altLang="en-US" sz="1600" b="1" dirty="0">
              <a:latin typeface="微软雅黑" panose="020B0503020204020204" pitchFamily="34" charset="-122"/>
              <a:ea typeface="微软雅黑" panose="020B0503020204020204" pitchFamily="34" charset="-122"/>
            </a:endParaRPr>
          </a:p>
        </p:txBody>
      </p:sp>
      <p:sp>
        <p:nvSpPr>
          <p:cNvPr id="59" name="矩形 58"/>
          <p:cNvSpPr/>
          <p:nvPr/>
        </p:nvSpPr>
        <p:spPr>
          <a:xfrm>
            <a:off x="1820283" y="547121"/>
            <a:ext cx="1287532" cy="499624"/>
          </a:xfrm>
          <a:prstGeom prst="rect">
            <a:avLst/>
          </a:prstGeom>
        </p:spPr>
        <p:txBody>
          <a:bodyPr wrap="none">
            <a:spAutoFit/>
          </a:bodyPr>
          <a:lstStyle/>
          <a:p>
            <a:pPr>
              <a:lnSpc>
                <a:spcPct val="150000"/>
              </a:lnSpc>
            </a:pPr>
            <a:r>
              <a:rPr lang="zh-CN" altLang="en-US" sz="2000" b="1" dirty="0" smtClean="0">
                <a:latin typeface="微软雅黑" panose="020B0503020204020204" pitchFamily="34" charset="-122"/>
                <a:ea typeface="微软雅黑" panose="020B0503020204020204" pitchFamily="34" charset="-122"/>
              </a:rPr>
              <a:t>工作实施 </a:t>
            </a:r>
            <a:endParaRPr lang="zh-CN" altLang="en-US" sz="2000" b="1" dirty="0">
              <a:latin typeface="微软雅黑" panose="020B0503020204020204" pitchFamily="34" charset="-122"/>
              <a:ea typeface="微软雅黑" panose="020B0503020204020204" pitchFamily="34" charset="-122"/>
            </a:endParaRPr>
          </a:p>
        </p:txBody>
      </p:sp>
      <p:grpSp>
        <p:nvGrpSpPr>
          <p:cNvPr id="60" name="组合 59"/>
          <p:cNvGrpSpPr/>
          <p:nvPr/>
        </p:nvGrpSpPr>
        <p:grpSpPr>
          <a:xfrm>
            <a:off x="536649" y="249523"/>
            <a:ext cx="1232203" cy="1028988"/>
            <a:chOff x="458097" y="883701"/>
            <a:chExt cx="1712258" cy="1429872"/>
          </a:xfrm>
        </p:grpSpPr>
        <p:sp>
          <p:nvSpPr>
            <p:cNvPr id="61" name="矩形 3"/>
            <p:cNvSpPr/>
            <p:nvPr/>
          </p:nvSpPr>
          <p:spPr>
            <a:xfrm>
              <a:off x="521745" y="883701"/>
              <a:ext cx="1648610" cy="1429872"/>
            </a:xfrm>
            <a:custGeom>
              <a:avLst/>
              <a:gdLst>
                <a:gd name="connsiteX0" fmla="*/ 0 w 1358153"/>
                <a:gd name="connsiteY0" fmla="*/ 0 h 833718"/>
                <a:gd name="connsiteX1" fmla="*/ 1358153 w 1358153"/>
                <a:gd name="connsiteY1" fmla="*/ 0 h 833718"/>
                <a:gd name="connsiteX2" fmla="*/ 1358153 w 1358153"/>
                <a:gd name="connsiteY2" fmla="*/ 833718 h 833718"/>
                <a:gd name="connsiteX3" fmla="*/ 0 w 1358153"/>
                <a:gd name="connsiteY3" fmla="*/ 833718 h 833718"/>
                <a:gd name="connsiteX4" fmla="*/ 0 w 1358153"/>
                <a:gd name="connsiteY4" fmla="*/ 0 h 833718"/>
                <a:gd name="connsiteX0" fmla="*/ 0 w 1371600"/>
                <a:gd name="connsiteY0" fmla="*/ 161365 h 995083"/>
                <a:gd name="connsiteX1" fmla="*/ 1371600 w 1371600"/>
                <a:gd name="connsiteY1" fmla="*/ 0 h 995083"/>
                <a:gd name="connsiteX2" fmla="*/ 1358153 w 1371600"/>
                <a:gd name="connsiteY2" fmla="*/ 995083 h 995083"/>
                <a:gd name="connsiteX3" fmla="*/ 0 w 1371600"/>
                <a:gd name="connsiteY3" fmla="*/ 995083 h 995083"/>
                <a:gd name="connsiteX4" fmla="*/ 0 w 1371600"/>
                <a:gd name="connsiteY4" fmla="*/ 161365 h 995083"/>
                <a:gd name="connsiteX0" fmla="*/ 0 w 1371600"/>
                <a:gd name="connsiteY0" fmla="*/ 161365 h 995083"/>
                <a:gd name="connsiteX1" fmla="*/ 1371600 w 1371600"/>
                <a:gd name="connsiteY1" fmla="*/ 0 h 995083"/>
                <a:gd name="connsiteX2" fmla="*/ 1358153 w 1371600"/>
                <a:gd name="connsiteY2" fmla="*/ 995083 h 995083"/>
                <a:gd name="connsiteX3" fmla="*/ 107576 w 1371600"/>
                <a:gd name="connsiteY3" fmla="*/ 900954 h 995083"/>
                <a:gd name="connsiteX4" fmla="*/ 0 w 1371600"/>
                <a:gd name="connsiteY4" fmla="*/ 161365 h 995083"/>
                <a:gd name="connsiteX0" fmla="*/ 0 w 1465730"/>
                <a:gd name="connsiteY0" fmla="*/ 26894 h 995083"/>
                <a:gd name="connsiteX1" fmla="*/ 1465730 w 1465730"/>
                <a:gd name="connsiteY1" fmla="*/ 0 h 995083"/>
                <a:gd name="connsiteX2" fmla="*/ 1452283 w 1465730"/>
                <a:gd name="connsiteY2" fmla="*/ 995083 h 995083"/>
                <a:gd name="connsiteX3" fmla="*/ 201706 w 1465730"/>
                <a:gd name="connsiteY3" fmla="*/ 900954 h 995083"/>
                <a:gd name="connsiteX4" fmla="*/ 0 w 1465730"/>
                <a:gd name="connsiteY4" fmla="*/ 26894 h 995083"/>
                <a:gd name="connsiteX0" fmla="*/ 0 w 1479177"/>
                <a:gd name="connsiteY0" fmla="*/ 26894 h 1304366"/>
                <a:gd name="connsiteX1" fmla="*/ 1465730 w 1479177"/>
                <a:gd name="connsiteY1" fmla="*/ 0 h 1304366"/>
                <a:gd name="connsiteX2" fmla="*/ 1479177 w 1479177"/>
                <a:gd name="connsiteY2" fmla="*/ 1304366 h 1304366"/>
                <a:gd name="connsiteX3" fmla="*/ 201706 w 1479177"/>
                <a:gd name="connsiteY3" fmla="*/ 900954 h 1304366"/>
                <a:gd name="connsiteX4" fmla="*/ 0 w 1479177"/>
                <a:gd name="connsiteY4" fmla="*/ 26894 h 1304366"/>
                <a:gd name="connsiteX0" fmla="*/ 118334 w 1597511"/>
                <a:gd name="connsiteY0" fmla="*/ 26894 h 1304366"/>
                <a:gd name="connsiteX1" fmla="*/ 1584064 w 1597511"/>
                <a:gd name="connsiteY1" fmla="*/ 0 h 1304366"/>
                <a:gd name="connsiteX2" fmla="*/ 1597511 w 1597511"/>
                <a:gd name="connsiteY2" fmla="*/ 1304366 h 1304366"/>
                <a:gd name="connsiteX3" fmla="*/ 0 w 1597511"/>
                <a:gd name="connsiteY3" fmla="*/ 1038114 h 1304366"/>
                <a:gd name="connsiteX4" fmla="*/ 118334 w 1597511"/>
                <a:gd name="connsiteY4" fmla="*/ 26894 h 1304366"/>
                <a:gd name="connsiteX0" fmla="*/ 118334 w 1673711"/>
                <a:gd name="connsiteY0" fmla="*/ 26894 h 1151966"/>
                <a:gd name="connsiteX1" fmla="*/ 1584064 w 1673711"/>
                <a:gd name="connsiteY1" fmla="*/ 0 h 1151966"/>
                <a:gd name="connsiteX2" fmla="*/ 1673711 w 1673711"/>
                <a:gd name="connsiteY2" fmla="*/ 1151966 h 1151966"/>
                <a:gd name="connsiteX3" fmla="*/ 0 w 1673711"/>
                <a:gd name="connsiteY3" fmla="*/ 1038114 h 1151966"/>
                <a:gd name="connsiteX4" fmla="*/ 118334 w 1673711"/>
                <a:gd name="connsiteY4" fmla="*/ 26894 h 1151966"/>
                <a:gd name="connsiteX0" fmla="*/ 0 w 1723017"/>
                <a:gd name="connsiteY0" fmla="*/ 0 h 1307952"/>
                <a:gd name="connsiteX1" fmla="*/ 1633370 w 1723017"/>
                <a:gd name="connsiteY1" fmla="*/ 155986 h 1307952"/>
                <a:gd name="connsiteX2" fmla="*/ 1723017 w 1723017"/>
                <a:gd name="connsiteY2" fmla="*/ 1307952 h 1307952"/>
                <a:gd name="connsiteX3" fmla="*/ 49306 w 1723017"/>
                <a:gd name="connsiteY3" fmla="*/ 1194100 h 1307952"/>
                <a:gd name="connsiteX4" fmla="*/ 0 w 1723017"/>
                <a:gd name="connsiteY4" fmla="*/ 0 h 1307952"/>
                <a:gd name="connsiteX0" fmla="*/ 0 w 1633370"/>
                <a:gd name="connsiteY0" fmla="*/ 0 h 1429872"/>
                <a:gd name="connsiteX1" fmla="*/ 1633370 w 1633370"/>
                <a:gd name="connsiteY1" fmla="*/ 155986 h 1429872"/>
                <a:gd name="connsiteX2" fmla="*/ 1387737 w 1633370"/>
                <a:gd name="connsiteY2" fmla="*/ 1429872 h 1429872"/>
                <a:gd name="connsiteX3" fmla="*/ 49306 w 1633370"/>
                <a:gd name="connsiteY3" fmla="*/ 1194100 h 1429872"/>
                <a:gd name="connsiteX4" fmla="*/ 0 w 1633370"/>
                <a:gd name="connsiteY4" fmla="*/ 0 h 1429872"/>
                <a:gd name="connsiteX0" fmla="*/ 0 w 1633370"/>
                <a:gd name="connsiteY0" fmla="*/ 0 h 1429872"/>
                <a:gd name="connsiteX1" fmla="*/ 1633370 w 1633370"/>
                <a:gd name="connsiteY1" fmla="*/ 155986 h 1429872"/>
                <a:gd name="connsiteX2" fmla="*/ 1387737 w 1633370"/>
                <a:gd name="connsiteY2" fmla="*/ 1429872 h 1429872"/>
                <a:gd name="connsiteX3" fmla="*/ 186466 w 1633370"/>
                <a:gd name="connsiteY3" fmla="*/ 1392220 h 1429872"/>
                <a:gd name="connsiteX4" fmla="*/ 0 w 1633370"/>
                <a:gd name="connsiteY4" fmla="*/ 0 h 1429872"/>
                <a:gd name="connsiteX0" fmla="*/ 0 w 1648610"/>
                <a:gd name="connsiteY0" fmla="*/ 0 h 1429872"/>
                <a:gd name="connsiteX1" fmla="*/ 1648610 w 1648610"/>
                <a:gd name="connsiteY1" fmla="*/ 293146 h 1429872"/>
                <a:gd name="connsiteX2" fmla="*/ 1387737 w 1648610"/>
                <a:gd name="connsiteY2" fmla="*/ 1429872 h 1429872"/>
                <a:gd name="connsiteX3" fmla="*/ 186466 w 1648610"/>
                <a:gd name="connsiteY3" fmla="*/ 1392220 h 1429872"/>
                <a:gd name="connsiteX4" fmla="*/ 0 w 1648610"/>
                <a:gd name="connsiteY4" fmla="*/ 0 h 1429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8610" h="1429872">
                  <a:moveTo>
                    <a:pt x="0" y="0"/>
                  </a:moveTo>
                  <a:lnTo>
                    <a:pt x="1648610" y="293146"/>
                  </a:lnTo>
                  <a:lnTo>
                    <a:pt x="1387737" y="1429872"/>
                  </a:lnTo>
                  <a:lnTo>
                    <a:pt x="186466" y="1392220"/>
                  </a:lnTo>
                  <a:lnTo>
                    <a:pt x="0" y="0"/>
                  </a:lnTo>
                  <a:close/>
                </a:path>
              </a:pathLst>
            </a:custGeom>
            <a:solidFill>
              <a:schemeClr val="accent4">
                <a:lumMod val="50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矩形 4"/>
            <p:cNvSpPr/>
            <p:nvPr/>
          </p:nvSpPr>
          <p:spPr>
            <a:xfrm rot="21062862">
              <a:off x="458097" y="1099060"/>
              <a:ext cx="1590339" cy="1067697"/>
            </a:xfrm>
            <a:custGeom>
              <a:avLst/>
              <a:gdLst>
                <a:gd name="connsiteX0" fmla="*/ 0 w 1761565"/>
                <a:gd name="connsiteY0" fmla="*/ 0 h 1183341"/>
                <a:gd name="connsiteX1" fmla="*/ 1761565 w 1761565"/>
                <a:gd name="connsiteY1" fmla="*/ 0 h 1183341"/>
                <a:gd name="connsiteX2" fmla="*/ 1761565 w 1761565"/>
                <a:gd name="connsiteY2" fmla="*/ 1183341 h 1183341"/>
                <a:gd name="connsiteX3" fmla="*/ 0 w 1761565"/>
                <a:gd name="connsiteY3" fmla="*/ 1183341 h 1183341"/>
                <a:gd name="connsiteX4" fmla="*/ 0 w 1761565"/>
                <a:gd name="connsiteY4" fmla="*/ 0 h 1183341"/>
                <a:gd name="connsiteX0" fmla="*/ 201706 w 1761565"/>
                <a:gd name="connsiteY0" fmla="*/ 0 h 1479177"/>
                <a:gd name="connsiteX1" fmla="*/ 1761565 w 1761565"/>
                <a:gd name="connsiteY1" fmla="*/ 295836 h 1479177"/>
                <a:gd name="connsiteX2" fmla="*/ 1761565 w 1761565"/>
                <a:gd name="connsiteY2" fmla="*/ 1479177 h 1479177"/>
                <a:gd name="connsiteX3" fmla="*/ 0 w 1761565"/>
                <a:gd name="connsiteY3" fmla="*/ 1479177 h 1479177"/>
                <a:gd name="connsiteX4" fmla="*/ 201706 w 1761565"/>
                <a:gd name="connsiteY4" fmla="*/ 0 h 1479177"/>
                <a:gd name="connsiteX0" fmla="*/ 201706 w 1949824"/>
                <a:gd name="connsiteY0" fmla="*/ 0 h 1479177"/>
                <a:gd name="connsiteX1" fmla="*/ 1761565 w 1949824"/>
                <a:gd name="connsiteY1" fmla="*/ 295836 h 1479177"/>
                <a:gd name="connsiteX2" fmla="*/ 1949824 w 1949824"/>
                <a:gd name="connsiteY2" fmla="*/ 1129554 h 1479177"/>
                <a:gd name="connsiteX3" fmla="*/ 0 w 1949824"/>
                <a:gd name="connsiteY3" fmla="*/ 1479177 h 1479177"/>
                <a:gd name="connsiteX4" fmla="*/ 201706 w 1949824"/>
                <a:gd name="connsiteY4" fmla="*/ 0 h 1479177"/>
                <a:gd name="connsiteX0" fmla="*/ 64546 w 1949824"/>
                <a:gd name="connsiteY0" fmla="*/ 115644 h 1183341"/>
                <a:gd name="connsiteX1" fmla="*/ 1761565 w 1949824"/>
                <a:gd name="connsiteY1" fmla="*/ 0 h 1183341"/>
                <a:gd name="connsiteX2" fmla="*/ 1949824 w 1949824"/>
                <a:gd name="connsiteY2" fmla="*/ 833718 h 1183341"/>
                <a:gd name="connsiteX3" fmla="*/ 0 w 1949824"/>
                <a:gd name="connsiteY3" fmla="*/ 1183341 h 1183341"/>
                <a:gd name="connsiteX4" fmla="*/ 64546 w 1949824"/>
                <a:gd name="connsiteY4" fmla="*/ 115644 h 1183341"/>
                <a:gd name="connsiteX0" fmla="*/ 34066 w 1919344"/>
                <a:gd name="connsiteY0" fmla="*/ 115644 h 1000461"/>
                <a:gd name="connsiteX1" fmla="*/ 1731085 w 1919344"/>
                <a:gd name="connsiteY1" fmla="*/ 0 h 1000461"/>
                <a:gd name="connsiteX2" fmla="*/ 1919344 w 1919344"/>
                <a:gd name="connsiteY2" fmla="*/ 833718 h 1000461"/>
                <a:gd name="connsiteX3" fmla="*/ 0 w 1919344"/>
                <a:gd name="connsiteY3" fmla="*/ 1000461 h 1000461"/>
                <a:gd name="connsiteX4" fmla="*/ 34066 w 1919344"/>
                <a:gd name="connsiteY4" fmla="*/ 115644 h 1000461"/>
                <a:gd name="connsiteX0" fmla="*/ 34066 w 1827904"/>
                <a:gd name="connsiteY0" fmla="*/ 115644 h 1000461"/>
                <a:gd name="connsiteX1" fmla="*/ 1731085 w 1827904"/>
                <a:gd name="connsiteY1" fmla="*/ 0 h 1000461"/>
                <a:gd name="connsiteX2" fmla="*/ 1827904 w 1827904"/>
                <a:gd name="connsiteY2" fmla="*/ 955638 h 1000461"/>
                <a:gd name="connsiteX3" fmla="*/ 0 w 1827904"/>
                <a:gd name="connsiteY3" fmla="*/ 1000461 h 1000461"/>
                <a:gd name="connsiteX4" fmla="*/ 34066 w 1827904"/>
                <a:gd name="connsiteY4" fmla="*/ 115644 h 1000461"/>
                <a:gd name="connsiteX0" fmla="*/ 34066 w 1959685"/>
                <a:gd name="connsiteY0" fmla="*/ 115644 h 1000461"/>
                <a:gd name="connsiteX1" fmla="*/ 1959685 w 1959685"/>
                <a:gd name="connsiteY1" fmla="*/ 0 h 1000461"/>
                <a:gd name="connsiteX2" fmla="*/ 1827904 w 1959685"/>
                <a:gd name="connsiteY2" fmla="*/ 955638 h 1000461"/>
                <a:gd name="connsiteX3" fmla="*/ 0 w 1959685"/>
                <a:gd name="connsiteY3" fmla="*/ 1000461 h 1000461"/>
                <a:gd name="connsiteX4" fmla="*/ 34066 w 1959685"/>
                <a:gd name="connsiteY4" fmla="*/ 115644 h 1000461"/>
                <a:gd name="connsiteX0" fmla="*/ 0 w 1925619"/>
                <a:gd name="connsiteY0" fmla="*/ 115644 h 1183341"/>
                <a:gd name="connsiteX1" fmla="*/ 1925619 w 1925619"/>
                <a:gd name="connsiteY1" fmla="*/ 0 h 1183341"/>
                <a:gd name="connsiteX2" fmla="*/ 1793838 w 1925619"/>
                <a:gd name="connsiteY2" fmla="*/ 955638 h 1183341"/>
                <a:gd name="connsiteX3" fmla="*/ 285974 w 1925619"/>
                <a:gd name="connsiteY3" fmla="*/ 1183341 h 1183341"/>
                <a:gd name="connsiteX4" fmla="*/ 0 w 1925619"/>
                <a:gd name="connsiteY4" fmla="*/ 115644 h 1183341"/>
                <a:gd name="connsiteX0" fmla="*/ 0 w 1925619"/>
                <a:gd name="connsiteY0" fmla="*/ 115644 h 1183341"/>
                <a:gd name="connsiteX1" fmla="*/ 1925619 w 1925619"/>
                <a:gd name="connsiteY1" fmla="*/ 0 h 1183341"/>
                <a:gd name="connsiteX2" fmla="*/ 1397598 w 1925619"/>
                <a:gd name="connsiteY2" fmla="*/ 1153758 h 1183341"/>
                <a:gd name="connsiteX3" fmla="*/ 285974 w 1925619"/>
                <a:gd name="connsiteY3" fmla="*/ 1183341 h 1183341"/>
                <a:gd name="connsiteX4" fmla="*/ 0 w 1925619"/>
                <a:gd name="connsiteY4" fmla="*/ 115644 h 1183341"/>
                <a:gd name="connsiteX0" fmla="*/ 0 w 1590339"/>
                <a:gd name="connsiteY0" fmla="*/ 0 h 1067697"/>
                <a:gd name="connsiteX1" fmla="*/ 1590339 w 1590339"/>
                <a:gd name="connsiteY1" fmla="*/ 82476 h 1067697"/>
                <a:gd name="connsiteX2" fmla="*/ 1397598 w 1590339"/>
                <a:gd name="connsiteY2" fmla="*/ 1038114 h 1067697"/>
                <a:gd name="connsiteX3" fmla="*/ 285974 w 1590339"/>
                <a:gd name="connsiteY3" fmla="*/ 1067697 h 1067697"/>
                <a:gd name="connsiteX4" fmla="*/ 0 w 1590339"/>
                <a:gd name="connsiteY4" fmla="*/ 0 h 1067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0339" h="1067697">
                  <a:moveTo>
                    <a:pt x="0" y="0"/>
                  </a:moveTo>
                  <a:lnTo>
                    <a:pt x="1590339" y="82476"/>
                  </a:lnTo>
                  <a:lnTo>
                    <a:pt x="1397598" y="1038114"/>
                  </a:lnTo>
                  <a:lnTo>
                    <a:pt x="285974" y="1067697"/>
                  </a:lnTo>
                  <a:lnTo>
                    <a:pt x="0" y="0"/>
                  </a:lnTo>
                  <a:close/>
                </a:path>
              </a:pathLst>
            </a:custGeom>
            <a:solidFill>
              <a:schemeClr val="bg1">
                <a:lumMod val="8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文本框 62"/>
            <p:cNvSpPr txBox="1"/>
            <p:nvPr/>
          </p:nvSpPr>
          <p:spPr>
            <a:xfrm>
              <a:off x="910305" y="1340011"/>
              <a:ext cx="1048277" cy="812598"/>
            </a:xfrm>
            <a:prstGeom prst="rect">
              <a:avLst/>
            </a:prstGeom>
            <a:noFill/>
          </p:spPr>
          <p:txBody>
            <a:bodyPr wrap="square" rtlCol="0">
              <a:spAutoFit/>
            </a:bodyPr>
            <a:lstStyle/>
            <a:p>
              <a:r>
                <a:rPr lang="en-US" altLang="zh-CN" sz="3200" b="1" dirty="0" smtClean="0">
                  <a:solidFill>
                    <a:schemeClr val="accent4">
                      <a:lumMod val="50000"/>
                    </a:schemeClr>
                  </a:solidFill>
                  <a:latin typeface="微软雅黑" panose="020B0503020204020204" pitchFamily="34" charset="-122"/>
                  <a:ea typeface="微软雅黑" panose="020B0503020204020204" pitchFamily="34" charset="-122"/>
                </a:rPr>
                <a:t>04</a:t>
              </a:r>
              <a:endParaRPr lang="zh-CN" altLang="en-US" sz="3200" b="1" dirty="0">
                <a:solidFill>
                  <a:schemeClr val="accent4">
                    <a:lumMod val="50000"/>
                  </a:schemeClr>
                </a:solidFill>
                <a:latin typeface="微软雅黑" panose="020B0503020204020204" pitchFamily="34" charset="-122"/>
                <a:ea typeface="微软雅黑" panose="020B0503020204020204" pitchFamily="34" charset="-122"/>
              </a:endParaRPr>
            </a:p>
          </p:txBody>
        </p:sp>
      </p:grpSp>
      <p:sp>
        <p:nvSpPr>
          <p:cNvPr id="64" name="文本框 63"/>
          <p:cNvSpPr txBox="1"/>
          <p:nvPr/>
        </p:nvSpPr>
        <p:spPr>
          <a:xfrm>
            <a:off x="10515600" y="249523"/>
            <a:ext cx="1676400" cy="307777"/>
          </a:xfrm>
          <a:prstGeom prst="rect">
            <a:avLst/>
          </a:prstGeom>
          <a:noFill/>
        </p:spPr>
        <p:txBody>
          <a:bodyPr wrap="square" rtlCol="0">
            <a:spAutoFit/>
          </a:bodyPr>
          <a:lstStyle/>
          <a:p>
            <a:r>
              <a:rPr lang="zh-CN" altLang="en-US" sz="1400" dirty="0" smtClean="0">
                <a:latin typeface="微软雅黑" panose="020B0503020204020204" pitchFamily="34" charset="-122"/>
                <a:ea typeface="微软雅黑" panose="020B0503020204020204" pitchFamily="34" charset="-122"/>
              </a:rPr>
              <a:t>放置医院</a:t>
            </a:r>
            <a:r>
              <a:rPr lang="en-US" altLang="zh-CN" sz="1400" dirty="0" smtClean="0">
                <a:latin typeface="微软雅黑" panose="020B0503020204020204" pitchFamily="34" charset="-122"/>
                <a:ea typeface="微软雅黑" panose="020B0503020204020204" pitchFamily="34" charset="-122"/>
              </a:rPr>
              <a:t>LOGO</a:t>
            </a:r>
            <a:endParaRPr lang="zh-CN" altLang="en-US" sz="14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23874299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458097" y="883701"/>
            <a:ext cx="4301793" cy="2373066"/>
            <a:chOff x="458097" y="883701"/>
            <a:chExt cx="4301793" cy="2373066"/>
          </a:xfrm>
        </p:grpSpPr>
        <p:sp>
          <p:nvSpPr>
            <p:cNvPr id="6" name="矩形 1"/>
            <p:cNvSpPr/>
            <p:nvPr/>
          </p:nvSpPr>
          <p:spPr>
            <a:xfrm>
              <a:off x="458097" y="2198541"/>
              <a:ext cx="4301793" cy="1058226"/>
            </a:xfrm>
            <a:custGeom>
              <a:avLst/>
              <a:gdLst>
                <a:gd name="connsiteX0" fmla="*/ 0 w 4892040"/>
                <a:gd name="connsiteY0" fmla="*/ 0 h 1051356"/>
                <a:gd name="connsiteX1" fmla="*/ 4892040 w 4892040"/>
                <a:gd name="connsiteY1" fmla="*/ 0 h 1051356"/>
                <a:gd name="connsiteX2" fmla="*/ 4892040 w 4892040"/>
                <a:gd name="connsiteY2" fmla="*/ 1051356 h 1051356"/>
                <a:gd name="connsiteX3" fmla="*/ 0 w 4892040"/>
                <a:gd name="connsiteY3" fmla="*/ 1051356 h 1051356"/>
                <a:gd name="connsiteX4" fmla="*/ 0 w 4892040"/>
                <a:gd name="connsiteY4" fmla="*/ 0 h 1051356"/>
                <a:gd name="connsiteX0" fmla="*/ 0 w 5227320"/>
                <a:gd name="connsiteY0" fmla="*/ 152400 h 1203756"/>
                <a:gd name="connsiteX1" fmla="*/ 5227320 w 5227320"/>
                <a:gd name="connsiteY1" fmla="*/ 0 h 1203756"/>
                <a:gd name="connsiteX2" fmla="*/ 4892040 w 5227320"/>
                <a:gd name="connsiteY2" fmla="*/ 1203756 h 1203756"/>
                <a:gd name="connsiteX3" fmla="*/ 0 w 5227320"/>
                <a:gd name="connsiteY3" fmla="*/ 1203756 h 1203756"/>
                <a:gd name="connsiteX4" fmla="*/ 0 w 5227320"/>
                <a:gd name="connsiteY4" fmla="*/ 152400 h 1203756"/>
                <a:gd name="connsiteX0" fmla="*/ 0 w 5227320"/>
                <a:gd name="connsiteY0" fmla="*/ 152400 h 1218996"/>
                <a:gd name="connsiteX1" fmla="*/ 5227320 w 5227320"/>
                <a:gd name="connsiteY1" fmla="*/ 0 h 1218996"/>
                <a:gd name="connsiteX2" fmla="*/ 4556760 w 5227320"/>
                <a:gd name="connsiteY2" fmla="*/ 1218996 h 1218996"/>
                <a:gd name="connsiteX3" fmla="*/ 0 w 5227320"/>
                <a:gd name="connsiteY3" fmla="*/ 1203756 h 1218996"/>
                <a:gd name="connsiteX4" fmla="*/ 0 w 5227320"/>
                <a:gd name="connsiteY4" fmla="*/ 152400 h 1218996"/>
                <a:gd name="connsiteX0" fmla="*/ 228600 w 5455920"/>
                <a:gd name="connsiteY0" fmla="*/ 152400 h 1249476"/>
                <a:gd name="connsiteX1" fmla="*/ 5455920 w 5455920"/>
                <a:gd name="connsiteY1" fmla="*/ 0 h 1249476"/>
                <a:gd name="connsiteX2" fmla="*/ 4785360 w 5455920"/>
                <a:gd name="connsiteY2" fmla="*/ 1218996 h 1249476"/>
                <a:gd name="connsiteX3" fmla="*/ 0 w 5455920"/>
                <a:gd name="connsiteY3" fmla="*/ 1249476 h 1249476"/>
                <a:gd name="connsiteX4" fmla="*/ 228600 w 5455920"/>
                <a:gd name="connsiteY4" fmla="*/ 152400 h 1249476"/>
                <a:gd name="connsiteX0" fmla="*/ 411480 w 5455920"/>
                <a:gd name="connsiteY0" fmla="*/ 396240 h 1249476"/>
                <a:gd name="connsiteX1" fmla="*/ 5455920 w 5455920"/>
                <a:gd name="connsiteY1" fmla="*/ 0 h 1249476"/>
                <a:gd name="connsiteX2" fmla="*/ 4785360 w 5455920"/>
                <a:gd name="connsiteY2" fmla="*/ 1218996 h 1249476"/>
                <a:gd name="connsiteX3" fmla="*/ 0 w 5455920"/>
                <a:gd name="connsiteY3" fmla="*/ 1249476 h 1249476"/>
                <a:gd name="connsiteX4" fmla="*/ 411480 w 5455920"/>
                <a:gd name="connsiteY4" fmla="*/ 396240 h 1249476"/>
                <a:gd name="connsiteX0" fmla="*/ 411480 w 5090160"/>
                <a:gd name="connsiteY0" fmla="*/ 213360 h 1066596"/>
                <a:gd name="connsiteX1" fmla="*/ 5090160 w 5090160"/>
                <a:gd name="connsiteY1" fmla="*/ 0 h 1066596"/>
                <a:gd name="connsiteX2" fmla="*/ 4785360 w 5090160"/>
                <a:gd name="connsiteY2" fmla="*/ 1036116 h 1066596"/>
                <a:gd name="connsiteX3" fmla="*/ 0 w 5090160"/>
                <a:gd name="connsiteY3" fmla="*/ 1066596 h 1066596"/>
                <a:gd name="connsiteX4" fmla="*/ 411480 w 5090160"/>
                <a:gd name="connsiteY4" fmla="*/ 213360 h 1066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0160" h="1066596">
                  <a:moveTo>
                    <a:pt x="411480" y="213360"/>
                  </a:moveTo>
                  <a:lnTo>
                    <a:pt x="5090160" y="0"/>
                  </a:lnTo>
                  <a:lnTo>
                    <a:pt x="4785360" y="1036116"/>
                  </a:lnTo>
                  <a:lnTo>
                    <a:pt x="0" y="1066596"/>
                  </a:lnTo>
                  <a:lnTo>
                    <a:pt x="411480" y="213360"/>
                  </a:lnTo>
                  <a:close/>
                </a:path>
              </a:pathLst>
            </a:custGeom>
            <a:solidFill>
              <a:schemeClr val="bg1">
                <a:lumMod val="85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3"/>
            <p:cNvSpPr/>
            <p:nvPr/>
          </p:nvSpPr>
          <p:spPr>
            <a:xfrm>
              <a:off x="521745" y="883701"/>
              <a:ext cx="1648610" cy="1429872"/>
            </a:xfrm>
            <a:custGeom>
              <a:avLst/>
              <a:gdLst>
                <a:gd name="connsiteX0" fmla="*/ 0 w 1358153"/>
                <a:gd name="connsiteY0" fmla="*/ 0 h 833718"/>
                <a:gd name="connsiteX1" fmla="*/ 1358153 w 1358153"/>
                <a:gd name="connsiteY1" fmla="*/ 0 h 833718"/>
                <a:gd name="connsiteX2" fmla="*/ 1358153 w 1358153"/>
                <a:gd name="connsiteY2" fmla="*/ 833718 h 833718"/>
                <a:gd name="connsiteX3" fmla="*/ 0 w 1358153"/>
                <a:gd name="connsiteY3" fmla="*/ 833718 h 833718"/>
                <a:gd name="connsiteX4" fmla="*/ 0 w 1358153"/>
                <a:gd name="connsiteY4" fmla="*/ 0 h 833718"/>
                <a:gd name="connsiteX0" fmla="*/ 0 w 1371600"/>
                <a:gd name="connsiteY0" fmla="*/ 161365 h 995083"/>
                <a:gd name="connsiteX1" fmla="*/ 1371600 w 1371600"/>
                <a:gd name="connsiteY1" fmla="*/ 0 h 995083"/>
                <a:gd name="connsiteX2" fmla="*/ 1358153 w 1371600"/>
                <a:gd name="connsiteY2" fmla="*/ 995083 h 995083"/>
                <a:gd name="connsiteX3" fmla="*/ 0 w 1371600"/>
                <a:gd name="connsiteY3" fmla="*/ 995083 h 995083"/>
                <a:gd name="connsiteX4" fmla="*/ 0 w 1371600"/>
                <a:gd name="connsiteY4" fmla="*/ 161365 h 995083"/>
                <a:gd name="connsiteX0" fmla="*/ 0 w 1371600"/>
                <a:gd name="connsiteY0" fmla="*/ 161365 h 995083"/>
                <a:gd name="connsiteX1" fmla="*/ 1371600 w 1371600"/>
                <a:gd name="connsiteY1" fmla="*/ 0 h 995083"/>
                <a:gd name="connsiteX2" fmla="*/ 1358153 w 1371600"/>
                <a:gd name="connsiteY2" fmla="*/ 995083 h 995083"/>
                <a:gd name="connsiteX3" fmla="*/ 107576 w 1371600"/>
                <a:gd name="connsiteY3" fmla="*/ 900954 h 995083"/>
                <a:gd name="connsiteX4" fmla="*/ 0 w 1371600"/>
                <a:gd name="connsiteY4" fmla="*/ 161365 h 995083"/>
                <a:gd name="connsiteX0" fmla="*/ 0 w 1465730"/>
                <a:gd name="connsiteY0" fmla="*/ 26894 h 995083"/>
                <a:gd name="connsiteX1" fmla="*/ 1465730 w 1465730"/>
                <a:gd name="connsiteY1" fmla="*/ 0 h 995083"/>
                <a:gd name="connsiteX2" fmla="*/ 1452283 w 1465730"/>
                <a:gd name="connsiteY2" fmla="*/ 995083 h 995083"/>
                <a:gd name="connsiteX3" fmla="*/ 201706 w 1465730"/>
                <a:gd name="connsiteY3" fmla="*/ 900954 h 995083"/>
                <a:gd name="connsiteX4" fmla="*/ 0 w 1465730"/>
                <a:gd name="connsiteY4" fmla="*/ 26894 h 995083"/>
                <a:gd name="connsiteX0" fmla="*/ 0 w 1479177"/>
                <a:gd name="connsiteY0" fmla="*/ 26894 h 1304366"/>
                <a:gd name="connsiteX1" fmla="*/ 1465730 w 1479177"/>
                <a:gd name="connsiteY1" fmla="*/ 0 h 1304366"/>
                <a:gd name="connsiteX2" fmla="*/ 1479177 w 1479177"/>
                <a:gd name="connsiteY2" fmla="*/ 1304366 h 1304366"/>
                <a:gd name="connsiteX3" fmla="*/ 201706 w 1479177"/>
                <a:gd name="connsiteY3" fmla="*/ 900954 h 1304366"/>
                <a:gd name="connsiteX4" fmla="*/ 0 w 1479177"/>
                <a:gd name="connsiteY4" fmla="*/ 26894 h 1304366"/>
                <a:gd name="connsiteX0" fmla="*/ 118334 w 1597511"/>
                <a:gd name="connsiteY0" fmla="*/ 26894 h 1304366"/>
                <a:gd name="connsiteX1" fmla="*/ 1584064 w 1597511"/>
                <a:gd name="connsiteY1" fmla="*/ 0 h 1304366"/>
                <a:gd name="connsiteX2" fmla="*/ 1597511 w 1597511"/>
                <a:gd name="connsiteY2" fmla="*/ 1304366 h 1304366"/>
                <a:gd name="connsiteX3" fmla="*/ 0 w 1597511"/>
                <a:gd name="connsiteY3" fmla="*/ 1038114 h 1304366"/>
                <a:gd name="connsiteX4" fmla="*/ 118334 w 1597511"/>
                <a:gd name="connsiteY4" fmla="*/ 26894 h 1304366"/>
                <a:gd name="connsiteX0" fmla="*/ 118334 w 1673711"/>
                <a:gd name="connsiteY0" fmla="*/ 26894 h 1151966"/>
                <a:gd name="connsiteX1" fmla="*/ 1584064 w 1673711"/>
                <a:gd name="connsiteY1" fmla="*/ 0 h 1151966"/>
                <a:gd name="connsiteX2" fmla="*/ 1673711 w 1673711"/>
                <a:gd name="connsiteY2" fmla="*/ 1151966 h 1151966"/>
                <a:gd name="connsiteX3" fmla="*/ 0 w 1673711"/>
                <a:gd name="connsiteY3" fmla="*/ 1038114 h 1151966"/>
                <a:gd name="connsiteX4" fmla="*/ 118334 w 1673711"/>
                <a:gd name="connsiteY4" fmla="*/ 26894 h 1151966"/>
                <a:gd name="connsiteX0" fmla="*/ 0 w 1723017"/>
                <a:gd name="connsiteY0" fmla="*/ 0 h 1307952"/>
                <a:gd name="connsiteX1" fmla="*/ 1633370 w 1723017"/>
                <a:gd name="connsiteY1" fmla="*/ 155986 h 1307952"/>
                <a:gd name="connsiteX2" fmla="*/ 1723017 w 1723017"/>
                <a:gd name="connsiteY2" fmla="*/ 1307952 h 1307952"/>
                <a:gd name="connsiteX3" fmla="*/ 49306 w 1723017"/>
                <a:gd name="connsiteY3" fmla="*/ 1194100 h 1307952"/>
                <a:gd name="connsiteX4" fmla="*/ 0 w 1723017"/>
                <a:gd name="connsiteY4" fmla="*/ 0 h 1307952"/>
                <a:gd name="connsiteX0" fmla="*/ 0 w 1633370"/>
                <a:gd name="connsiteY0" fmla="*/ 0 h 1429872"/>
                <a:gd name="connsiteX1" fmla="*/ 1633370 w 1633370"/>
                <a:gd name="connsiteY1" fmla="*/ 155986 h 1429872"/>
                <a:gd name="connsiteX2" fmla="*/ 1387737 w 1633370"/>
                <a:gd name="connsiteY2" fmla="*/ 1429872 h 1429872"/>
                <a:gd name="connsiteX3" fmla="*/ 49306 w 1633370"/>
                <a:gd name="connsiteY3" fmla="*/ 1194100 h 1429872"/>
                <a:gd name="connsiteX4" fmla="*/ 0 w 1633370"/>
                <a:gd name="connsiteY4" fmla="*/ 0 h 1429872"/>
                <a:gd name="connsiteX0" fmla="*/ 0 w 1633370"/>
                <a:gd name="connsiteY0" fmla="*/ 0 h 1429872"/>
                <a:gd name="connsiteX1" fmla="*/ 1633370 w 1633370"/>
                <a:gd name="connsiteY1" fmla="*/ 155986 h 1429872"/>
                <a:gd name="connsiteX2" fmla="*/ 1387737 w 1633370"/>
                <a:gd name="connsiteY2" fmla="*/ 1429872 h 1429872"/>
                <a:gd name="connsiteX3" fmla="*/ 186466 w 1633370"/>
                <a:gd name="connsiteY3" fmla="*/ 1392220 h 1429872"/>
                <a:gd name="connsiteX4" fmla="*/ 0 w 1633370"/>
                <a:gd name="connsiteY4" fmla="*/ 0 h 1429872"/>
                <a:gd name="connsiteX0" fmla="*/ 0 w 1648610"/>
                <a:gd name="connsiteY0" fmla="*/ 0 h 1429872"/>
                <a:gd name="connsiteX1" fmla="*/ 1648610 w 1648610"/>
                <a:gd name="connsiteY1" fmla="*/ 293146 h 1429872"/>
                <a:gd name="connsiteX2" fmla="*/ 1387737 w 1648610"/>
                <a:gd name="connsiteY2" fmla="*/ 1429872 h 1429872"/>
                <a:gd name="connsiteX3" fmla="*/ 186466 w 1648610"/>
                <a:gd name="connsiteY3" fmla="*/ 1392220 h 1429872"/>
                <a:gd name="connsiteX4" fmla="*/ 0 w 1648610"/>
                <a:gd name="connsiteY4" fmla="*/ 0 h 1429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8610" h="1429872">
                  <a:moveTo>
                    <a:pt x="0" y="0"/>
                  </a:moveTo>
                  <a:lnTo>
                    <a:pt x="1648610" y="293146"/>
                  </a:lnTo>
                  <a:lnTo>
                    <a:pt x="1387737" y="1429872"/>
                  </a:lnTo>
                  <a:lnTo>
                    <a:pt x="186466" y="1392220"/>
                  </a:lnTo>
                  <a:lnTo>
                    <a:pt x="0" y="0"/>
                  </a:lnTo>
                  <a:close/>
                </a:path>
              </a:pathLst>
            </a:custGeom>
            <a:solidFill>
              <a:schemeClr val="accent6">
                <a:lumMod val="50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4"/>
            <p:cNvSpPr/>
            <p:nvPr/>
          </p:nvSpPr>
          <p:spPr>
            <a:xfrm rot="21062862">
              <a:off x="458097" y="1099060"/>
              <a:ext cx="1590339" cy="1067697"/>
            </a:xfrm>
            <a:custGeom>
              <a:avLst/>
              <a:gdLst>
                <a:gd name="connsiteX0" fmla="*/ 0 w 1761565"/>
                <a:gd name="connsiteY0" fmla="*/ 0 h 1183341"/>
                <a:gd name="connsiteX1" fmla="*/ 1761565 w 1761565"/>
                <a:gd name="connsiteY1" fmla="*/ 0 h 1183341"/>
                <a:gd name="connsiteX2" fmla="*/ 1761565 w 1761565"/>
                <a:gd name="connsiteY2" fmla="*/ 1183341 h 1183341"/>
                <a:gd name="connsiteX3" fmla="*/ 0 w 1761565"/>
                <a:gd name="connsiteY3" fmla="*/ 1183341 h 1183341"/>
                <a:gd name="connsiteX4" fmla="*/ 0 w 1761565"/>
                <a:gd name="connsiteY4" fmla="*/ 0 h 1183341"/>
                <a:gd name="connsiteX0" fmla="*/ 201706 w 1761565"/>
                <a:gd name="connsiteY0" fmla="*/ 0 h 1479177"/>
                <a:gd name="connsiteX1" fmla="*/ 1761565 w 1761565"/>
                <a:gd name="connsiteY1" fmla="*/ 295836 h 1479177"/>
                <a:gd name="connsiteX2" fmla="*/ 1761565 w 1761565"/>
                <a:gd name="connsiteY2" fmla="*/ 1479177 h 1479177"/>
                <a:gd name="connsiteX3" fmla="*/ 0 w 1761565"/>
                <a:gd name="connsiteY3" fmla="*/ 1479177 h 1479177"/>
                <a:gd name="connsiteX4" fmla="*/ 201706 w 1761565"/>
                <a:gd name="connsiteY4" fmla="*/ 0 h 1479177"/>
                <a:gd name="connsiteX0" fmla="*/ 201706 w 1949824"/>
                <a:gd name="connsiteY0" fmla="*/ 0 h 1479177"/>
                <a:gd name="connsiteX1" fmla="*/ 1761565 w 1949824"/>
                <a:gd name="connsiteY1" fmla="*/ 295836 h 1479177"/>
                <a:gd name="connsiteX2" fmla="*/ 1949824 w 1949824"/>
                <a:gd name="connsiteY2" fmla="*/ 1129554 h 1479177"/>
                <a:gd name="connsiteX3" fmla="*/ 0 w 1949824"/>
                <a:gd name="connsiteY3" fmla="*/ 1479177 h 1479177"/>
                <a:gd name="connsiteX4" fmla="*/ 201706 w 1949824"/>
                <a:gd name="connsiteY4" fmla="*/ 0 h 1479177"/>
                <a:gd name="connsiteX0" fmla="*/ 64546 w 1949824"/>
                <a:gd name="connsiteY0" fmla="*/ 115644 h 1183341"/>
                <a:gd name="connsiteX1" fmla="*/ 1761565 w 1949824"/>
                <a:gd name="connsiteY1" fmla="*/ 0 h 1183341"/>
                <a:gd name="connsiteX2" fmla="*/ 1949824 w 1949824"/>
                <a:gd name="connsiteY2" fmla="*/ 833718 h 1183341"/>
                <a:gd name="connsiteX3" fmla="*/ 0 w 1949824"/>
                <a:gd name="connsiteY3" fmla="*/ 1183341 h 1183341"/>
                <a:gd name="connsiteX4" fmla="*/ 64546 w 1949824"/>
                <a:gd name="connsiteY4" fmla="*/ 115644 h 1183341"/>
                <a:gd name="connsiteX0" fmla="*/ 34066 w 1919344"/>
                <a:gd name="connsiteY0" fmla="*/ 115644 h 1000461"/>
                <a:gd name="connsiteX1" fmla="*/ 1731085 w 1919344"/>
                <a:gd name="connsiteY1" fmla="*/ 0 h 1000461"/>
                <a:gd name="connsiteX2" fmla="*/ 1919344 w 1919344"/>
                <a:gd name="connsiteY2" fmla="*/ 833718 h 1000461"/>
                <a:gd name="connsiteX3" fmla="*/ 0 w 1919344"/>
                <a:gd name="connsiteY3" fmla="*/ 1000461 h 1000461"/>
                <a:gd name="connsiteX4" fmla="*/ 34066 w 1919344"/>
                <a:gd name="connsiteY4" fmla="*/ 115644 h 1000461"/>
                <a:gd name="connsiteX0" fmla="*/ 34066 w 1827904"/>
                <a:gd name="connsiteY0" fmla="*/ 115644 h 1000461"/>
                <a:gd name="connsiteX1" fmla="*/ 1731085 w 1827904"/>
                <a:gd name="connsiteY1" fmla="*/ 0 h 1000461"/>
                <a:gd name="connsiteX2" fmla="*/ 1827904 w 1827904"/>
                <a:gd name="connsiteY2" fmla="*/ 955638 h 1000461"/>
                <a:gd name="connsiteX3" fmla="*/ 0 w 1827904"/>
                <a:gd name="connsiteY3" fmla="*/ 1000461 h 1000461"/>
                <a:gd name="connsiteX4" fmla="*/ 34066 w 1827904"/>
                <a:gd name="connsiteY4" fmla="*/ 115644 h 1000461"/>
                <a:gd name="connsiteX0" fmla="*/ 34066 w 1959685"/>
                <a:gd name="connsiteY0" fmla="*/ 115644 h 1000461"/>
                <a:gd name="connsiteX1" fmla="*/ 1959685 w 1959685"/>
                <a:gd name="connsiteY1" fmla="*/ 0 h 1000461"/>
                <a:gd name="connsiteX2" fmla="*/ 1827904 w 1959685"/>
                <a:gd name="connsiteY2" fmla="*/ 955638 h 1000461"/>
                <a:gd name="connsiteX3" fmla="*/ 0 w 1959685"/>
                <a:gd name="connsiteY3" fmla="*/ 1000461 h 1000461"/>
                <a:gd name="connsiteX4" fmla="*/ 34066 w 1959685"/>
                <a:gd name="connsiteY4" fmla="*/ 115644 h 1000461"/>
                <a:gd name="connsiteX0" fmla="*/ 0 w 1925619"/>
                <a:gd name="connsiteY0" fmla="*/ 115644 h 1183341"/>
                <a:gd name="connsiteX1" fmla="*/ 1925619 w 1925619"/>
                <a:gd name="connsiteY1" fmla="*/ 0 h 1183341"/>
                <a:gd name="connsiteX2" fmla="*/ 1793838 w 1925619"/>
                <a:gd name="connsiteY2" fmla="*/ 955638 h 1183341"/>
                <a:gd name="connsiteX3" fmla="*/ 285974 w 1925619"/>
                <a:gd name="connsiteY3" fmla="*/ 1183341 h 1183341"/>
                <a:gd name="connsiteX4" fmla="*/ 0 w 1925619"/>
                <a:gd name="connsiteY4" fmla="*/ 115644 h 1183341"/>
                <a:gd name="connsiteX0" fmla="*/ 0 w 1925619"/>
                <a:gd name="connsiteY0" fmla="*/ 115644 h 1183341"/>
                <a:gd name="connsiteX1" fmla="*/ 1925619 w 1925619"/>
                <a:gd name="connsiteY1" fmla="*/ 0 h 1183341"/>
                <a:gd name="connsiteX2" fmla="*/ 1397598 w 1925619"/>
                <a:gd name="connsiteY2" fmla="*/ 1153758 h 1183341"/>
                <a:gd name="connsiteX3" fmla="*/ 285974 w 1925619"/>
                <a:gd name="connsiteY3" fmla="*/ 1183341 h 1183341"/>
                <a:gd name="connsiteX4" fmla="*/ 0 w 1925619"/>
                <a:gd name="connsiteY4" fmla="*/ 115644 h 1183341"/>
                <a:gd name="connsiteX0" fmla="*/ 0 w 1590339"/>
                <a:gd name="connsiteY0" fmla="*/ 0 h 1067697"/>
                <a:gd name="connsiteX1" fmla="*/ 1590339 w 1590339"/>
                <a:gd name="connsiteY1" fmla="*/ 82476 h 1067697"/>
                <a:gd name="connsiteX2" fmla="*/ 1397598 w 1590339"/>
                <a:gd name="connsiteY2" fmla="*/ 1038114 h 1067697"/>
                <a:gd name="connsiteX3" fmla="*/ 285974 w 1590339"/>
                <a:gd name="connsiteY3" fmla="*/ 1067697 h 1067697"/>
                <a:gd name="connsiteX4" fmla="*/ 0 w 1590339"/>
                <a:gd name="connsiteY4" fmla="*/ 0 h 1067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0339" h="1067697">
                  <a:moveTo>
                    <a:pt x="0" y="0"/>
                  </a:moveTo>
                  <a:lnTo>
                    <a:pt x="1590339" y="82476"/>
                  </a:lnTo>
                  <a:lnTo>
                    <a:pt x="1397598" y="1038114"/>
                  </a:lnTo>
                  <a:lnTo>
                    <a:pt x="285974" y="1067697"/>
                  </a:lnTo>
                  <a:lnTo>
                    <a:pt x="0" y="0"/>
                  </a:lnTo>
                  <a:close/>
                </a:path>
              </a:pathLst>
            </a:custGeom>
            <a:solidFill>
              <a:schemeClr val="bg1">
                <a:lumMod val="8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910304" y="1340011"/>
              <a:ext cx="822960" cy="584775"/>
            </a:xfrm>
            <a:prstGeom prst="rect">
              <a:avLst/>
            </a:prstGeom>
            <a:noFill/>
          </p:spPr>
          <p:txBody>
            <a:bodyPr wrap="square" rtlCol="0">
              <a:spAutoFit/>
            </a:bodyPr>
            <a:lstStyle/>
            <a:p>
              <a:r>
                <a:rPr lang="en-US" altLang="zh-CN" sz="3200" b="1" dirty="0" smtClean="0">
                  <a:solidFill>
                    <a:schemeClr val="accent6">
                      <a:lumMod val="50000"/>
                    </a:schemeClr>
                  </a:solidFill>
                  <a:latin typeface="微软雅黑" panose="020B0503020204020204" pitchFamily="34" charset="-122"/>
                  <a:ea typeface="微软雅黑" panose="020B0503020204020204" pitchFamily="34" charset="-122"/>
                </a:rPr>
                <a:t>05</a:t>
              </a:r>
              <a:endParaRPr lang="zh-CN" altLang="en-US" sz="3200" b="1" dirty="0">
                <a:solidFill>
                  <a:schemeClr val="accent6">
                    <a:lumMod val="50000"/>
                  </a:schemeClr>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1321784" y="2496967"/>
              <a:ext cx="3438106" cy="584775"/>
            </a:xfrm>
            <a:prstGeom prst="rect">
              <a:avLst/>
            </a:prstGeom>
            <a:noFill/>
          </p:spPr>
          <p:txBody>
            <a:bodyPr wrap="square" rtlCol="0">
              <a:spAutoFit/>
            </a:bodyPr>
            <a:lstStyle/>
            <a:p>
              <a:r>
                <a:rPr lang="zh-CN" altLang="en-US" sz="3200" b="1" dirty="0" smtClean="0">
                  <a:solidFill>
                    <a:schemeClr val="accent6">
                      <a:lumMod val="50000"/>
                    </a:schemeClr>
                  </a:solidFill>
                  <a:latin typeface="微软雅黑" panose="020B0503020204020204" pitchFamily="34" charset="-122"/>
                  <a:ea typeface="微软雅黑" panose="020B0503020204020204" pitchFamily="34" charset="-122"/>
                </a:rPr>
                <a:t>医院自媒体建设</a:t>
              </a:r>
              <a:endParaRPr lang="zh-CN" altLang="en-US" sz="3200" b="1" dirty="0">
                <a:solidFill>
                  <a:schemeClr val="accent6">
                    <a:lumMod val="50000"/>
                  </a:schemeClr>
                </a:solidFill>
                <a:latin typeface="微软雅黑" panose="020B0503020204020204" pitchFamily="34" charset="-122"/>
                <a:ea typeface="微软雅黑" panose="020B0503020204020204" pitchFamily="34" charset="-122"/>
              </a:endParaRPr>
            </a:p>
          </p:txBody>
        </p:sp>
      </p:grpSp>
      <p:pic>
        <p:nvPicPr>
          <p:cNvPr id="11" name="图片 10"/>
          <p:cNvPicPr>
            <a:picLocks noChangeAspect="1"/>
          </p:cNvPicPr>
          <p:nvPr/>
        </p:nvPicPr>
        <p:blipFill rotWithShape="1">
          <a:blip r:embed="rId2">
            <a:extLst>
              <a:ext uri="{28A0092B-C50C-407E-A947-70E740481C1C}">
                <a14:useLocalDpi xmlns:a14="http://schemas.microsoft.com/office/drawing/2010/main" val="0"/>
              </a:ext>
            </a:extLst>
          </a:blip>
          <a:srcRect l="16454" r="15996"/>
          <a:stretch/>
        </p:blipFill>
        <p:spPr>
          <a:xfrm>
            <a:off x="4759889" y="0"/>
            <a:ext cx="7733913" cy="6858000"/>
          </a:xfrm>
          <a:prstGeom prst="rect">
            <a:avLst/>
          </a:prstGeom>
        </p:spPr>
      </p:pic>
      <p:sp>
        <p:nvSpPr>
          <p:cNvPr id="12" name="矩形 11"/>
          <p:cNvSpPr/>
          <p:nvPr/>
        </p:nvSpPr>
        <p:spPr>
          <a:xfrm>
            <a:off x="9123052" y="5667793"/>
            <a:ext cx="2656572" cy="95002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1600" dirty="0" smtClean="0">
                <a:latin typeface="微软雅黑" panose="020B0503020204020204" pitchFamily="34" charset="-122"/>
                <a:ea typeface="微软雅黑" panose="020B0503020204020204" pitchFamily="34" charset="-122"/>
              </a:rPr>
              <a:t>本章节以下内容请医院根据自身实际情况进行修改！</a:t>
            </a:r>
            <a:endParaRPr lang="zh-CN" altLang="en-US" sz="16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0739917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758559" y="423306"/>
            <a:ext cx="1415772" cy="461665"/>
          </a:xfrm>
          <a:prstGeom prst="rect">
            <a:avLst/>
          </a:prstGeom>
        </p:spPr>
        <p:txBody>
          <a:bodyPr wrap="none">
            <a:spAutoFit/>
          </a:bodyPr>
          <a:lstStyle/>
          <a:p>
            <a:r>
              <a:rPr lang="zh-CN" altLang="en-US" sz="2400" b="1" dirty="0" smtClean="0">
                <a:latin typeface="微软雅黑" panose="020B0503020204020204" pitchFamily="34" charset="-122"/>
                <a:ea typeface="微软雅黑" panose="020B0503020204020204" pitchFamily="34" charset="-122"/>
              </a:rPr>
              <a:t>表象</a:t>
            </a:r>
            <a:r>
              <a:rPr lang="zh-CN" altLang="en-US" sz="2400" b="1" dirty="0">
                <a:latin typeface="微软雅黑" panose="020B0503020204020204" pitchFamily="34" charset="-122"/>
                <a:ea typeface="微软雅黑" panose="020B0503020204020204" pitchFamily="34" charset="-122"/>
              </a:rPr>
              <a:t>判断</a:t>
            </a:r>
          </a:p>
        </p:txBody>
      </p:sp>
      <p:grpSp>
        <p:nvGrpSpPr>
          <p:cNvPr id="20" name="组合 19"/>
          <p:cNvGrpSpPr/>
          <p:nvPr/>
        </p:nvGrpSpPr>
        <p:grpSpPr>
          <a:xfrm>
            <a:off x="7329382" y="1449388"/>
            <a:ext cx="2952637" cy="2665839"/>
            <a:chOff x="6420925" y="771456"/>
            <a:chExt cx="4541924" cy="4100755"/>
          </a:xfrm>
        </p:grpSpPr>
        <p:sp>
          <p:nvSpPr>
            <p:cNvPr id="7" name="Oval 3"/>
            <p:cNvSpPr>
              <a:spLocks noChangeArrowheads="1"/>
            </p:cNvSpPr>
            <p:nvPr/>
          </p:nvSpPr>
          <p:spPr bwMode="auto">
            <a:xfrm rot="10800000" flipV="1">
              <a:off x="6420925" y="4425535"/>
              <a:ext cx="4541924" cy="446676"/>
            </a:xfrm>
            <a:prstGeom prst="ellipse">
              <a:avLst/>
            </a:prstGeom>
            <a:gradFill rotWithShape="1">
              <a:gsLst>
                <a:gs pos="0">
                  <a:srgbClr val="000000">
                    <a:alpha val="39999"/>
                  </a:srgbClr>
                </a:gs>
                <a:gs pos="100000">
                  <a:srgbClr val="000000">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latin typeface="微软雅黑" pitchFamily="34" charset="-122"/>
                <a:ea typeface="微软雅黑" pitchFamily="34" charset="-122"/>
              </a:endParaRPr>
            </a:p>
          </p:txBody>
        </p:sp>
        <p:sp>
          <p:nvSpPr>
            <p:cNvPr id="8" name="未知"/>
            <p:cNvSpPr>
              <a:spLocks/>
            </p:cNvSpPr>
            <p:nvPr/>
          </p:nvSpPr>
          <p:spPr bwMode="auto">
            <a:xfrm>
              <a:off x="8623114" y="771456"/>
              <a:ext cx="2153340" cy="2941289"/>
            </a:xfrm>
            <a:custGeom>
              <a:avLst/>
              <a:gdLst>
                <a:gd name="T0" fmla="*/ 150 w 174"/>
                <a:gd name="T1" fmla="*/ 260 h 260"/>
                <a:gd name="T2" fmla="*/ 174 w 174"/>
                <a:gd name="T3" fmla="*/ 174 h 260"/>
                <a:gd name="T4" fmla="*/ 0 w 174"/>
                <a:gd name="T5" fmla="*/ 0 h 260"/>
                <a:gd name="T6" fmla="*/ 0 w 174"/>
                <a:gd name="T7" fmla="*/ 174 h 260"/>
                <a:gd name="T8" fmla="*/ 150 w 174"/>
                <a:gd name="T9" fmla="*/ 260 h 260"/>
              </a:gdLst>
              <a:ahLst/>
              <a:cxnLst>
                <a:cxn ang="0">
                  <a:pos x="T0" y="T1"/>
                </a:cxn>
                <a:cxn ang="0">
                  <a:pos x="T2" y="T3"/>
                </a:cxn>
                <a:cxn ang="0">
                  <a:pos x="T4" y="T5"/>
                </a:cxn>
                <a:cxn ang="0">
                  <a:pos x="T6" y="T7"/>
                </a:cxn>
                <a:cxn ang="0">
                  <a:pos x="T8" y="T9"/>
                </a:cxn>
              </a:cxnLst>
              <a:rect l="0" t="0" r="r" b="b"/>
              <a:pathLst>
                <a:path w="174" h="260">
                  <a:moveTo>
                    <a:pt x="150" y="260"/>
                  </a:moveTo>
                  <a:cubicBezTo>
                    <a:pt x="165" y="234"/>
                    <a:pt x="174" y="204"/>
                    <a:pt x="174" y="174"/>
                  </a:cubicBezTo>
                  <a:cubicBezTo>
                    <a:pt x="174" y="77"/>
                    <a:pt x="96" y="0"/>
                    <a:pt x="0" y="0"/>
                  </a:cubicBezTo>
                  <a:lnTo>
                    <a:pt x="0" y="174"/>
                  </a:lnTo>
                  <a:lnTo>
                    <a:pt x="150" y="260"/>
                  </a:lnTo>
                  <a:close/>
                </a:path>
              </a:pathLst>
            </a:custGeom>
            <a:ln>
              <a:headEnd/>
              <a:tailEnd/>
            </a:ln>
            <a:extLst/>
          </p:spPr>
          <p:style>
            <a:lnRef idx="3">
              <a:schemeClr val="lt1"/>
            </a:lnRef>
            <a:fillRef idx="1">
              <a:schemeClr val="accent6"/>
            </a:fillRef>
            <a:effectRef idx="1">
              <a:schemeClr val="accent6"/>
            </a:effectRef>
            <a:fontRef idx="minor">
              <a:schemeClr val="lt1"/>
            </a:fontRef>
          </p:style>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latin typeface="微软雅黑" pitchFamily="34" charset="-122"/>
                <a:ea typeface="微软雅黑" pitchFamily="34" charset="-122"/>
              </a:endParaRPr>
            </a:p>
          </p:txBody>
        </p:sp>
        <p:sp>
          <p:nvSpPr>
            <p:cNvPr id="9" name="未知"/>
            <p:cNvSpPr>
              <a:spLocks/>
            </p:cNvSpPr>
            <p:nvPr/>
          </p:nvSpPr>
          <p:spPr bwMode="auto">
            <a:xfrm>
              <a:off x="6920095" y="2748004"/>
              <a:ext cx="3543585" cy="1913550"/>
            </a:xfrm>
            <a:custGeom>
              <a:avLst/>
              <a:gdLst>
                <a:gd name="T0" fmla="*/ 0 w 301"/>
                <a:gd name="T1" fmla="*/ 86 h 173"/>
                <a:gd name="T2" fmla="*/ 151 w 301"/>
                <a:gd name="T3" fmla="*/ 173 h 173"/>
                <a:gd name="T4" fmla="*/ 301 w 301"/>
                <a:gd name="T5" fmla="*/ 86 h 173"/>
                <a:gd name="T6" fmla="*/ 151 w 301"/>
                <a:gd name="T7" fmla="*/ 0 h 173"/>
                <a:gd name="T8" fmla="*/ 0 w 301"/>
                <a:gd name="T9" fmla="*/ 86 h 173"/>
              </a:gdLst>
              <a:ahLst/>
              <a:cxnLst>
                <a:cxn ang="0">
                  <a:pos x="T0" y="T1"/>
                </a:cxn>
                <a:cxn ang="0">
                  <a:pos x="T2" y="T3"/>
                </a:cxn>
                <a:cxn ang="0">
                  <a:pos x="T4" y="T5"/>
                </a:cxn>
                <a:cxn ang="0">
                  <a:pos x="T6" y="T7"/>
                </a:cxn>
                <a:cxn ang="0">
                  <a:pos x="T8" y="T9"/>
                </a:cxn>
              </a:cxnLst>
              <a:rect l="0" t="0" r="r" b="b"/>
              <a:pathLst>
                <a:path w="301" h="173">
                  <a:moveTo>
                    <a:pt x="0" y="86"/>
                  </a:moveTo>
                  <a:cubicBezTo>
                    <a:pt x="31" y="140"/>
                    <a:pt x="88" y="173"/>
                    <a:pt x="151" y="173"/>
                  </a:cubicBezTo>
                  <a:cubicBezTo>
                    <a:pt x="213" y="173"/>
                    <a:pt x="270" y="140"/>
                    <a:pt x="301" y="86"/>
                  </a:cubicBezTo>
                  <a:lnTo>
                    <a:pt x="151" y="0"/>
                  </a:lnTo>
                  <a:lnTo>
                    <a:pt x="0" y="86"/>
                  </a:lnTo>
                  <a:close/>
                </a:path>
              </a:pathLst>
            </a:custGeom>
            <a:ln>
              <a:headEnd/>
              <a:tailEnd/>
            </a:ln>
            <a:extLst/>
          </p:spPr>
          <p:style>
            <a:lnRef idx="3">
              <a:schemeClr val="lt1"/>
            </a:lnRef>
            <a:fillRef idx="1">
              <a:schemeClr val="accent6"/>
            </a:fillRef>
            <a:effectRef idx="1">
              <a:schemeClr val="accent6"/>
            </a:effectRef>
            <a:fontRef idx="minor">
              <a:schemeClr val="lt1"/>
            </a:fontRef>
          </p:style>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latin typeface="微软雅黑" pitchFamily="34" charset="-122"/>
                <a:ea typeface="微软雅黑" pitchFamily="34" charset="-122"/>
              </a:endParaRPr>
            </a:p>
          </p:txBody>
        </p:sp>
        <p:sp>
          <p:nvSpPr>
            <p:cNvPr id="10" name="未知"/>
            <p:cNvSpPr>
              <a:spLocks/>
            </p:cNvSpPr>
            <p:nvPr/>
          </p:nvSpPr>
          <p:spPr bwMode="auto">
            <a:xfrm>
              <a:off x="6657651" y="787066"/>
              <a:ext cx="1965463" cy="2925679"/>
            </a:xfrm>
            <a:custGeom>
              <a:avLst/>
              <a:gdLst>
                <a:gd name="T0" fmla="*/ 174 w 175"/>
                <a:gd name="T1" fmla="*/ 0 h 260"/>
                <a:gd name="T2" fmla="*/ 1 w 175"/>
                <a:gd name="T3" fmla="*/ 173 h 260"/>
                <a:gd name="T4" fmla="*/ 24 w 175"/>
                <a:gd name="T5" fmla="*/ 260 h 260"/>
                <a:gd name="T6" fmla="*/ 175 w 175"/>
                <a:gd name="T7" fmla="*/ 174 h 260"/>
                <a:gd name="T8" fmla="*/ 174 w 175"/>
                <a:gd name="T9" fmla="*/ 0 h 260"/>
              </a:gdLst>
              <a:ahLst/>
              <a:cxnLst>
                <a:cxn ang="0">
                  <a:pos x="T0" y="T1"/>
                </a:cxn>
                <a:cxn ang="0">
                  <a:pos x="T2" y="T3"/>
                </a:cxn>
                <a:cxn ang="0">
                  <a:pos x="T4" y="T5"/>
                </a:cxn>
                <a:cxn ang="0">
                  <a:pos x="T6" y="T7"/>
                </a:cxn>
                <a:cxn ang="0">
                  <a:pos x="T8" y="T9"/>
                </a:cxn>
              </a:cxnLst>
              <a:rect l="0" t="0" r="r" b="b"/>
              <a:pathLst>
                <a:path w="175" h="260">
                  <a:moveTo>
                    <a:pt x="174" y="0"/>
                  </a:moveTo>
                  <a:cubicBezTo>
                    <a:pt x="78" y="0"/>
                    <a:pt x="1" y="77"/>
                    <a:pt x="1" y="173"/>
                  </a:cubicBezTo>
                  <a:cubicBezTo>
                    <a:pt x="0" y="204"/>
                    <a:pt x="9" y="234"/>
                    <a:pt x="24" y="260"/>
                  </a:cubicBezTo>
                  <a:lnTo>
                    <a:pt x="175" y="174"/>
                  </a:lnTo>
                  <a:lnTo>
                    <a:pt x="174" y="0"/>
                  </a:lnTo>
                  <a:close/>
                </a:path>
              </a:pathLst>
            </a:custGeom>
            <a:ln>
              <a:headEnd/>
              <a:tailEnd/>
            </a:ln>
            <a:extLst/>
          </p:spPr>
          <p:style>
            <a:lnRef idx="3">
              <a:schemeClr val="lt1"/>
            </a:lnRef>
            <a:fillRef idx="1">
              <a:schemeClr val="accent6"/>
            </a:fillRef>
            <a:effectRef idx="1">
              <a:schemeClr val="accent6"/>
            </a:effectRef>
            <a:fontRef idx="minor">
              <a:schemeClr val="lt1"/>
            </a:fontRef>
          </p:style>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latin typeface="微软雅黑" pitchFamily="34" charset="-122"/>
                <a:ea typeface="微软雅黑" pitchFamily="34" charset="-122"/>
              </a:endParaRPr>
            </a:p>
          </p:txBody>
        </p:sp>
        <p:sp>
          <p:nvSpPr>
            <p:cNvPr id="11" name="AutoShape 7"/>
            <p:cNvSpPr>
              <a:spLocks noChangeArrowheads="1"/>
            </p:cNvSpPr>
            <p:nvPr/>
          </p:nvSpPr>
          <p:spPr bwMode="auto">
            <a:xfrm rot="6300000">
              <a:off x="7101697" y="3284031"/>
              <a:ext cx="399398" cy="402675"/>
            </a:xfrm>
            <a:prstGeom prst="rtTriangle">
              <a:avLst/>
            </a:pr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latin typeface="微软雅黑" pitchFamily="34" charset="-122"/>
                <a:ea typeface="微软雅黑" pitchFamily="34" charset="-122"/>
              </a:endParaRPr>
            </a:p>
          </p:txBody>
        </p:sp>
        <p:sp>
          <p:nvSpPr>
            <p:cNvPr id="12" name="AutoShape 8"/>
            <p:cNvSpPr>
              <a:spLocks noChangeArrowheads="1"/>
            </p:cNvSpPr>
            <p:nvPr/>
          </p:nvSpPr>
          <p:spPr bwMode="auto">
            <a:xfrm rot="13500000">
              <a:off x="8439387" y="986517"/>
              <a:ext cx="399401" cy="402676"/>
            </a:xfrm>
            <a:prstGeom prst="rtTriangle">
              <a:avLst/>
            </a:pr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latin typeface="微软雅黑" pitchFamily="34" charset="-122"/>
                <a:ea typeface="微软雅黑" pitchFamily="34" charset="-122"/>
              </a:endParaRPr>
            </a:p>
          </p:txBody>
        </p:sp>
        <p:sp>
          <p:nvSpPr>
            <p:cNvPr id="13" name="AutoShape 9"/>
            <p:cNvSpPr>
              <a:spLocks noChangeArrowheads="1"/>
            </p:cNvSpPr>
            <p:nvPr/>
          </p:nvSpPr>
          <p:spPr bwMode="auto">
            <a:xfrm rot="20548961">
              <a:off x="9871728" y="3316218"/>
              <a:ext cx="399416" cy="402661"/>
            </a:xfrm>
            <a:prstGeom prst="rtTriangle">
              <a:avLst/>
            </a:pr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latin typeface="微软雅黑" pitchFamily="34" charset="-122"/>
                <a:ea typeface="微软雅黑" pitchFamily="34" charset="-122"/>
              </a:endParaRPr>
            </a:p>
          </p:txBody>
        </p:sp>
        <p:sp>
          <p:nvSpPr>
            <p:cNvPr id="14" name="Oval 11"/>
            <p:cNvSpPr>
              <a:spLocks noChangeArrowheads="1"/>
            </p:cNvSpPr>
            <p:nvPr/>
          </p:nvSpPr>
          <p:spPr bwMode="auto">
            <a:xfrm rot="650306">
              <a:off x="7492012" y="1549804"/>
              <a:ext cx="2399753" cy="2393140"/>
            </a:xfrm>
            <a:prstGeom prst="ellipse">
              <a:avLst/>
            </a:prstGeom>
            <a:gradFill rotWithShape="1">
              <a:gsLst>
                <a:gs pos="0">
                  <a:srgbClr val="C0C0C0"/>
                </a:gs>
                <a:gs pos="50000">
                  <a:srgbClr val="FFFFFF"/>
                </a:gs>
                <a:gs pos="100000">
                  <a:srgbClr val="C0C0C0"/>
                </a:gs>
              </a:gsLst>
              <a:lin ang="2700000" scaled="1"/>
            </a:gradFill>
            <a:ln w="9525" cmpd="sng">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latin typeface="微软雅黑" pitchFamily="34" charset="-122"/>
                <a:ea typeface="微软雅黑" pitchFamily="34" charset="-122"/>
              </a:endParaRPr>
            </a:p>
          </p:txBody>
        </p:sp>
        <p:sp>
          <p:nvSpPr>
            <p:cNvPr id="15" name="WordArt 13"/>
            <p:cNvSpPr>
              <a:spLocks noChangeArrowheads="1" noChangeShapeType="1"/>
            </p:cNvSpPr>
            <p:nvPr/>
          </p:nvSpPr>
          <p:spPr bwMode="auto">
            <a:xfrm rot="4315854">
              <a:off x="9061613" y="2118718"/>
              <a:ext cx="1670737" cy="399594"/>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spcFirstLastPara="1" wrap="none" fromWordArt="1">
              <a:prstTxWarp prst="textArchUp">
                <a:avLst>
                  <a:gd name="adj" fmla="val 10704053"/>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400" b="0" i="0" u="none" strike="noStrike" kern="10" cap="none" spc="0" normalizeH="0" baseline="0" noProof="0" dirty="0" smtClean="0">
                  <a:ln>
                    <a:noFill/>
                  </a:ln>
                  <a:solidFill>
                    <a:srgbClr val="FFFFFF"/>
                  </a:solidFill>
                  <a:effectLst/>
                  <a:uLnTx/>
                  <a:uFillTx/>
                  <a:latin typeface="微软雅黑" pitchFamily="34" charset="-122"/>
                  <a:ea typeface="微软雅黑" pitchFamily="34" charset="-122"/>
                </a:rPr>
                <a:t>有无明显缺陷</a:t>
              </a:r>
              <a:endParaRPr kumimoji="0" lang="zh-CN" altLang="en-US" sz="1400" b="0" i="0" u="none" strike="noStrike" kern="10" cap="none" spc="0" normalizeH="0" baseline="0" noProof="0" dirty="0">
                <a:ln>
                  <a:noFill/>
                </a:ln>
                <a:solidFill>
                  <a:srgbClr val="FFFFFF"/>
                </a:solidFill>
                <a:effectLst/>
                <a:uLnTx/>
                <a:uFillTx/>
                <a:latin typeface="微软雅黑" pitchFamily="34" charset="-122"/>
                <a:ea typeface="微软雅黑" pitchFamily="34" charset="-122"/>
              </a:endParaRPr>
            </a:p>
          </p:txBody>
        </p:sp>
        <p:sp>
          <p:nvSpPr>
            <p:cNvPr id="16" name="WordArt 14"/>
            <p:cNvSpPr>
              <a:spLocks noChangeArrowheads="1" noChangeShapeType="1"/>
            </p:cNvSpPr>
            <p:nvPr/>
          </p:nvSpPr>
          <p:spPr bwMode="auto">
            <a:xfrm rot="17764330">
              <a:off x="6822455" y="1854198"/>
              <a:ext cx="1619310" cy="651878"/>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spcFirstLastPara="1" wrap="none" fromWordArt="1">
              <a:prstTxWarp prst="textArchUp">
                <a:avLst>
                  <a:gd name="adj" fmla="val 10740662"/>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400" b="0" i="0" u="none" strike="noStrike" kern="10" cap="none" spc="0" normalizeH="0" baseline="0" noProof="0" dirty="0" smtClean="0">
                  <a:ln>
                    <a:noFill/>
                  </a:ln>
                  <a:solidFill>
                    <a:srgbClr val="FFFFFF"/>
                  </a:solidFill>
                  <a:effectLst/>
                  <a:uLnTx/>
                  <a:uFillTx/>
                  <a:latin typeface="微软雅黑" pitchFamily="34" charset="-122"/>
                  <a:ea typeface="微软雅黑" pitchFamily="34" charset="-122"/>
                </a:rPr>
                <a:t>是否变形或椭</a:t>
              </a:r>
              <a:endParaRPr kumimoji="0" lang="zh-CN" altLang="en-US" sz="1400" b="0" i="0" u="none" strike="noStrike" kern="10" cap="none" spc="0" normalizeH="0" baseline="0" noProof="0" dirty="0">
                <a:ln>
                  <a:noFill/>
                </a:ln>
                <a:solidFill>
                  <a:srgbClr val="FFFFFF"/>
                </a:solidFill>
                <a:effectLst/>
                <a:uLnTx/>
                <a:uFillTx/>
                <a:latin typeface="微软雅黑" pitchFamily="34" charset="-122"/>
                <a:ea typeface="微软雅黑" pitchFamily="34" charset="-122"/>
              </a:endParaRPr>
            </a:p>
          </p:txBody>
        </p:sp>
        <p:sp>
          <p:nvSpPr>
            <p:cNvPr id="17" name="WordArt 15"/>
            <p:cNvSpPr>
              <a:spLocks noChangeArrowheads="1" noChangeShapeType="1"/>
            </p:cNvSpPr>
            <p:nvPr/>
          </p:nvSpPr>
          <p:spPr bwMode="auto">
            <a:xfrm>
              <a:off x="7599833" y="3159523"/>
              <a:ext cx="2132183" cy="113766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spcFirstLastPara="1" wrap="none" fromWordArt="1">
              <a:prstTxWarp prst="textArchDown">
                <a:avLst>
                  <a:gd name="adj" fmla="val 706828"/>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400" b="0" i="0" u="none" strike="noStrike" kern="10" cap="none" spc="0" normalizeH="0" baseline="0" noProof="0" dirty="0" smtClean="0">
                  <a:ln>
                    <a:noFill/>
                  </a:ln>
                  <a:solidFill>
                    <a:srgbClr val="FFFFFF"/>
                  </a:solidFill>
                  <a:effectLst/>
                  <a:uLnTx/>
                  <a:uFillTx/>
                  <a:latin typeface="微软雅黑" pitchFamily="34" charset="-122"/>
                  <a:ea typeface="微软雅黑" pitchFamily="34" charset="-122"/>
                </a:rPr>
                <a:t>感觉形态与势态完否</a:t>
              </a:r>
              <a:endParaRPr kumimoji="0" lang="zh-CN" altLang="en-US" sz="1400" b="0" i="0" u="none" strike="noStrike" kern="10" cap="none" spc="0" normalizeH="0" baseline="0" noProof="0" dirty="0">
                <a:ln>
                  <a:noFill/>
                </a:ln>
                <a:solidFill>
                  <a:srgbClr val="FFFFFF"/>
                </a:solidFill>
                <a:effectLst/>
                <a:uLnTx/>
                <a:uFillTx/>
                <a:latin typeface="微软雅黑" pitchFamily="34" charset="-122"/>
                <a:ea typeface="微软雅黑" pitchFamily="34" charset="-122"/>
              </a:endParaRPr>
            </a:p>
          </p:txBody>
        </p:sp>
        <p:sp>
          <p:nvSpPr>
            <p:cNvPr id="18" name="WordArt 17"/>
            <p:cNvSpPr>
              <a:spLocks noChangeArrowheads="1" noChangeShapeType="1"/>
            </p:cNvSpPr>
            <p:nvPr/>
          </p:nvSpPr>
          <p:spPr bwMode="auto">
            <a:xfrm>
              <a:off x="8065226" y="2480513"/>
              <a:ext cx="1342895" cy="48906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lvl="0">
                <a:defRPr/>
              </a:pPr>
              <a:r>
                <a:rPr lang="zh-CN" altLang="en-US" sz="2400" b="1" kern="0" dirty="0" smtClean="0">
                  <a:solidFill>
                    <a:srgbClr val="FF0000"/>
                  </a:solidFill>
                  <a:latin typeface="微软雅黑" pitchFamily="34" charset="-122"/>
                  <a:ea typeface="微软雅黑" pitchFamily="34" charset="-122"/>
                </a:rPr>
                <a:t>圆球理论</a:t>
              </a:r>
              <a:endParaRPr lang="zh-CN" altLang="en-US" sz="2400" b="1" kern="0" dirty="0">
                <a:solidFill>
                  <a:srgbClr val="FF0000"/>
                </a:solidFill>
                <a:latin typeface="微软雅黑" pitchFamily="34" charset="-122"/>
                <a:ea typeface="微软雅黑" pitchFamily="34" charset="-122"/>
              </a:endParaRPr>
            </a:p>
          </p:txBody>
        </p:sp>
      </p:grpSp>
      <p:sp>
        <p:nvSpPr>
          <p:cNvPr id="21" name="矩形 72"/>
          <p:cNvSpPr/>
          <p:nvPr/>
        </p:nvSpPr>
        <p:spPr>
          <a:xfrm>
            <a:off x="1" y="0"/>
            <a:ext cx="650948" cy="1021976"/>
          </a:xfrm>
          <a:custGeom>
            <a:avLst/>
            <a:gdLst>
              <a:gd name="connsiteX0" fmla="*/ 0 w 361388"/>
              <a:gd name="connsiteY0" fmla="*/ 0 h 1021976"/>
              <a:gd name="connsiteX1" fmla="*/ 361388 w 361388"/>
              <a:gd name="connsiteY1" fmla="*/ 0 h 1021976"/>
              <a:gd name="connsiteX2" fmla="*/ 361388 w 361388"/>
              <a:gd name="connsiteY2" fmla="*/ 1021976 h 1021976"/>
              <a:gd name="connsiteX3" fmla="*/ 0 w 361388"/>
              <a:gd name="connsiteY3" fmla="*/ 1021976 h 1021976"/>
              <a:gd name="connsiteX4" fmla="*/ 0 w 361388"/>
              <a:gd name="connsiteY4" fmla="*/ 0 h 1021976"/>
              <a:gd name="connsiteX0" fmla="*/ 0 w 498548"/>
              <a:gd name="connsiteY0" fmla="*/ 0 h 1021976"/>
              <a:gd name="connsiteX1" fmla="*/ 498548 w 498548"/>
              <a:gd name="connsiteY1" fmla="*/ 335280 h 1021976"/>
              <a:gd name="connsiteX2" fmla="*/ 361388 w 498548"/>
              <a:gd name="connsiteY2" fmla="*/ 1021976 h 1021976"/>
              <a:gd name="connsiteX3" fmla="*/ 0 w 498548"/>
              <a:gd name="connsiteY3" fmla="*/ 1021976 h 1021976"/>
              <a:gd name="connsiteX4" fmla="*/ 0 w 498548"/>
              <a:gd name="connsiteY4" fmla="*/ 0 h 1021976"/>
              <a:gd name="connsiteX0" fmla="*/ 0 w 650948"/>
              <a:gd name="connsiteY0" fmla="*/ 0 h 1021976"/>
              <a:gd name="connsiteX1" fmla="*/ 650948 w 650948"/>
              <a:gd name="connsiteY1" fmla="*/ 563880 h 1021976"/>
              <a:gd name="connsiteX2" fmla="*/ 361388 w 650948"/>
              <a:gd name="connsiteY2" fmla="*/ 1021976 h 1021976"/>
              <a:gd name="connsiteX3" fmla="*/ 0 w 650948"/>
              <a:gd name="connsiteY3" fmla="*/ 1021976 h 1021976"/>
              <a:gd name="connsiteX4" fmla="*/ 0 w 650948"/>
              <a:gd name="connsiteY4" fmla="*/ 0 h 1021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0948" h="1021976">
                <a:moveTo>
                  <a:pt x="0" y="0"/>
                </a:moveTo>
                <a:lnTo>
                  <a:pt x="650948" y="563880"/>
                </a:lnTo>
                <a:lnTo>
                  <a:pt x="361388" y="1021976"/>
                </a:lnTo>
                <a:lnTo>
                  <a:pt x="0" y="1021976"/>
                </a:lnTo>
                <a:lnTo>
                  <a:pt x="0"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785" y="1349664"/>
            <a:ext cx="4591723" cy="3023646"/>
          </a:xfrm>
          <a:prstGeom prst="rect">
            <a:avLst/>
          </a:prstGeom>
        </p:spPr>
      </p:pic>
      <p:sp>
        <p:nvSpPr>
          <p:cNvPr id="22" name="右箭头 21"/>
          <p:cNvSpPr/>
          <p:nvPr/>
        </p:nvSpPr>
        <p:spPr>
          <a:xfrm>
            <a:off x="4789619" y="3194640"/>
            <a:ext cx="1745241" cy="407662"/>
          </a:xfrm>
          <a:prstGeom prs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6413819" y="4110507"/>
            <a:ext cx="4609157" cy="2031325"/>
          </a:xfrm>
          <a:prstGeom prst="rect">
            <a:avLst/>
          </a:prstGeom>
        </p:spPr>
        <p:txBody>
          <a:bodyPr wrap="square">
            <a:spAutoFit/>
          </a:bodyPr>
          <a:lstStyle/>
          <a:p>
            <a:pPr indent="304800">
              <a:lnSpc>
                <a:spcPct val="150000"/>
              </a:lnSpc>
            </a:pPr>
            <a:r>
              <a:rPr lang="zh-CN" altLang="en-US" sz="1600" dirty="0" smtClean="0">
                <a:solidFill>
                  <a:srgbClr val="000000"/>
                </a:solidFill>
                <a:latin typeface="微软雅黑" panose="020B0503020204020204" pitchFamily="34" charset="-122"/>
                <a:ea typeface="微软雅黑" panose="020B0503020204020204" pitchFamily="34" charset="-122"/>
              </a:rPr>
              <a:t>“</a:t>
            </a:r>
            <a:r>
              <a:rPr lang="zh-CN" altLang="en-US" sz="1600" dirty="0">
                <a:solidFill>
                  <a:srgbClr val="000000"/>
                </a:solidFill>
                <a:latin typeface="微软雅黑" panose="020B0503020204020204" pitchFamily="34" charset="-122"/>
                <a:ea typeface="微软雅黑" panose="020B0503020204020204" pitchFamily="34" charset="-122"/>
              </a:rPr>
              <a:t>圆球是否变形或呈椭圆状”、“有无明显缺陷”、“感觉形态与势态完否”进行一个表面的判断，通过以上分析，</a:t>
            </a:r>
            <a:r>
              <a:rPr lang="zh-CN" altLang="en-US" b="1" dirty="0">
                <a:solidFill>
                  <a:srgbClr val="C00000"/>
                </a:solidFill>
                <a:latin typeface="微软雅黑" panose="020B0503020204020204" pitchFamily="34" charset="-122"/>
                <a:ea typeface="微软雅黑" panose="020B0503020204020204" pitchFamily="34" charset="-122"/>
              </a:rPr>
              <a:t>来探讨影响医院发展最严重的因素</a:t>
            </a:r>
            <a:r>
              <a:rPr lang="zh-CN" altLang="en-US" sz="1600" dirty="0" smtClean="0">
                <a:solidFill>
                  <a:srgbClr val="000000"/>
                </a:solidFill>
                <a:latin typeface="微软雅黑" panose="020B0503020204020204" pitchFamily="34" charset="-122"/>
                <a:ea typeface="微软雅黑" panose="020B0503020204020204" pitchFamily="34" charset="-122"/>
              </a:rPr>
              <a:t>。</a:t>
            </a:r>
            <a:endParaRPr lang="en-US" altLang="zh-CN" sz="1600" dirty="0" smtClean="0">
              <a:solidFill>
                <a:srgbClr val="000000"/>
              </a:solidFill>
              <a:latin typeface="微软雅黑" panose="020B0503020204020204" pitchFamily="34" charset="-122"/>
              <a:ea typeface="微软雅黑" panose="020B0503020204020204" pitchFamily="34" charset="-122"/>
            </a:endParaRPr>
          </a:p>
          <a:p>
            <a:pPr indent="304800">
              <a:lnSpc>
                <a:spcPct val="150000"/>
              </a:lnSpc>
            </a:pPr>
            <a:r>
              <a:rPr lang="zh-CN" altLang="en-US" sz="1600" dirty="0" smtClean="0">
                <a:solidFill>
                  <a:srgbClr val="000000"/>
                </a:solidFill>
                <a:latin typeface="微软雅黑" panose="020B0503020204020204" pitchFamily="34" charset="-122"/>
                <a:ea typeface="微软雅黑" panose="020B0503020204020204" pitchFamily="34" charset="-122"/>
              </a:rPr>
              <a:t>第二</a:t>
            </a:r>
            <a:r>
              <a:rPr lang="zh-CN" altLang="en-US" sz="1600" dirty="0">
                <a:solidFill>
                  <a:srgbClr val="000000"/>
                </a:solidFill>
                <a:latin typeface="微软雅黑" panose="020B0503020204020204" pitchFamily="34" charset="-122"/>
                <a:ea typeface="微软雅黑" panose="020B0503020204020204" pitchFamily="34" charset="-122"/>
              </a:rPr>
              <a:t>步，再从六个维度进行专项诊断。</a:t>
            </a:r>
            <a:endParaRPr lang="zh-CN" altLang="en-US" sz="1600" b="0" i="0" dirty="0">
              <a:solidFill>
                <a:srgbClr val="656464"/>
              </a:solidFill>
              <a:effectLst/>
              <a:latin typeface="微软雅黑" panose="020B0503020204020204" pitchFamily="34" charset="-122"/>
              <a:ea typeface="微软雅黑" panose="020B0503020204020204" pitchFamily="34" charset="-122"/>
            </a:endParaRPr>
          </a:p>
        </p:txBody>
      </p:sp>
      <p:sp>
        <p:nvSpPr>
          <p:cNvPr id="6" name="矩形 5"/>
          <p:cNvSpPr/>
          <p:nvPr/>
        </p:nvSpPr>
        <p:spPr>
          <a:xfrm>
            <a:off x="730225" y="4100833"/>
            <a:ext cx="3754841" cy="1200329"/>
          </a:xfrm>
          <a:prstGeom prst="rect">
            <a:avLst/>
          </a:prstGeom>
        </p:spPr>
        <p:txBody>
          <a:bodyPr wrap="square">
            <a:spAutoFit/>
          </a:bodyPr>
          <a:lstStyle/>
          <a:p>
            <a:pPr>
              <a:lnSpc>
                <a:spcPct val="150000"/>
              </a:lnSpc>
            </a:pPr>
            <a:r>
              <a:rPr lang="zh-CN" altLang="en-US" sz="1600" dirty="0" smtClean="0">
                <a:solidFill>
                  <a:srgbClr val="000000"/>
                </a:solidFill>
                <a:latin typeface="微软雅黑" panose="020B0503020204020204" pitchFamily="34" charset="-122"/>
                <a:ea typeface="微软雅黑" panose="020B0503020204020204" pitchFamily="34" charset="-122"/>
              </a:rPr>
              <a:t>     将</a:t>
            </a:r>
            <a:r>
              <a:rPr lang="zh-CN" altLang="en-US" sz="1600" dirty="0">
                <a:solidFill>
                  <a:srgbClr val="000000"/>
                </a:solidFill>
                <a:latin typeface="微软雅黑" panose="020B0503020204020204" pitchFamily="34" charset="-122"/>
                <a:ea typeface="微软雅黑" panose="020B0503020204020204" pitchFamily="34" charset="-122"/>
              </a:rPr>
              <a:t>医院管理经营的关键因子进行罗列，然后进行感性的打分，对权重和分值做相应的</a:t>
            </a:r>
            <a:r>
              <a:rPr lang="zh-CN" altLang="en-US" sz="1600" dirty="0" smtClean="0">
                <a:solidFill>
                  <a:srgbClr val="000000"/>
                </a:solidFill>
                <a:latin typeface="微软雅黑" panose="020B0503020204020204" pitchFamily="34" charset="-122"/>
                <a:ea typeface="微软雅黑" panose="020B0503020204020204" pitchFamily="34" charset="-122"/>
              </a:rPr>
              <a:t>设计。</a:t>
            </a:r>
            <a:endParaRPr lang="zh-CN" altLang="en-US" sz="1600" dirty="0">
              <a:latin typeface="微软雅黑" panose="020B0503020204020204" pitchFamily="34" charset="-122"/>
              <a:ea typeface="微软雅黑" panose="020B0503020204020204" pitchFamily="34" charset="-122"/>
            </a:endParaRPr>
          </a:p>
        </p:txBody>
      </p:sp>
      <p:sp>
        <p:nvSpPr>
          <p:cNvPr id="24" name="矩形 23"/>
          <p:cNvSpPr/>
          <p:nvPr/>
        </p:nvSpPr>
        <p:spPr>
          <a:xfrm>
            <a:off x="4276542" y="2423632"/>
            <a:ext cx="3342117" cy="738664"/>
          </a:xfrm>
          <a:prstGeom prst="rect">
            <a:avLst/>
          </a:prstGeom>
        </p:spPr>
        <p:txBody>
          <a:bodyPr wrap="square">
            <a:spAutoFit/>
          </a:bodyPr>
          <a:lstStyle/>
          <a:p>
            <a:pPr indent="304800">
              <a:lnSpc>
                <a:spcPct val="150000"/>
              </a:lnSpc>
            </a:pPr>
            <a:r>
              <a:rPr lang="zh-CN" altLang="en-US" sz="1400" dirty="0">
                <a:solidFill>
                  <a:srgbClr val="000000"/>
                </a:solidFill>
                <a:latin typeface="微软雅黑" panose="020B0503020204020204" pitchFamily="34" charset="-122"/>
                <a:ea typeface="微软雅黑" panose="020B0503020204020204" pitchFamily="34" charset="-122"/>
              </a:rPr>
              <a:t>分值越高，则圆球越</a:t>
            </a:r>
            <a:r>
              <a:rPr lang="zh-CN" altLang="en-US" sz="1400" dirty="0" smtClean="0">
                <a:solidFill>
                  <a:srgbClr val="000000"/>
                </a:solidFill>
                <a:latin typeface="微软雅黑" panose="020B0503020204020204" pitchFamily="34" charset="-122"/>
                <a:ea typeface="微软雅黑" panose="020B0503020204020204" pitchFamily="34" charset="-122"/>
              </a:rPr>
              <a:t>圆</a:t>
            </a:r>
            <a:endParaRPr lang="en-US" altLang="zh-CN" sz="1400" dirty="0" smtClean="0">
              <a:solidFill>
                <a:srgbClr val="000000"/>
              </a:solidFill>
              <a:latin typeface="微软雅黑" panose="020B0503020204020204" pitchFamily="34" charset="-122"/>
              <a:ea typeface="微软雅黑" panose="020B0503020204020204" pitchFamily="34" charset="-122"/>
            </a:endParaRPr>
          </a:p>
          <a:p>
            <a:pPr indent="304800">
              <a:lnSpc>
                <a:spcPct val="150000"/>
              </a:lnSpc>
            </a:pPr>
            <a:r>
              <a:rPr lang="zh-CN" altLang="en-US" sz="1400" dirty="0" smtClean="0">
                <a:solidFill>
                  <a:srgbClr val="000000"/>
                </a:solidFill>
                <a:latin typeface="微软雅黑" panose="020B0503020204020204" pitchFamily="34" charset="-122"/>
                <a:ea typeface="微软雅黑" panose="020B0503020204020204" pitchFamily="34" charset="-122"/>
              </a:rPr>
              <a:t>圆度</a:t>
            </a:r>
            <a:r>
              <a:rPr lang="zh-CN" altLang="en-US" sz="1400" dirty="0">
                <a:solidFill>
                  <a:srgbClr val="000000"/>
                </a:solidFill>
                <a:latin typeface="微软雅黑" panose="020B0503020204020204" pitchFamily="34" charset="-122"/>
                <a:ea typeface="微软雅黑" panose="020B0503020204020204" pitchFamily="34" charset="-122"/>
              </a:rPr>
              <a:t>越高，则医院运行越顺畅</a:t>
            </a:r>
            <a:endParaRPr lang="zh-CN" altLang="en-US" sz="1400" dirty="0">
              <a:solidFill>
                <a:srgbClr val="656464"/>
              </a:solidFill>
              <a:latin typeface="微软雅黑" panose="020B0503020204020204" pitchFamily="34" charset="-122"/>
              <a:ea typeface="微软雅黑" panose="020B0503020204020204" pitchFamily="34" charset="-122"/>
            </a:endParaRPr>
          </a:p>
        </p:txBody>
      </p:sp>
      <p:sp>
        <p:nvSpPr>
          <p:cNvPr id="25" name="文本框 24"/>
          <p:cNvSpPr txBox="1"/>
          <p:nvPr/>
        </p:nvSpPr>
        <p:spPr>
          <a:xfrm>
            <a:off x="10184776" y="423306"/>
            <a:ext cx="1676400" cy="307777"/>
          </a:xfrm>
          <a:prstGeom prst="rect">
            <a:avLst/>
          </a:prstGeom>
          <a:noFill/>
        </p:spPr>
        <p:txBody>
          <a:bodyPr wrap="square" rtlCol="0">
            <a:spAutoFit/>
          </a:bodyPr>
          <a:lstStyle/>
          <a:p>
            <a:r>
              <a:rPr lang="zh-CN" altLang="en-US" sz="1400" b="1" dirty="0" smtClean="0">
                <a:latin typeface="微软雅黑" panose="020B0503020204020204" pitchFamily="34" charset="-122"/>
                <a:ea typeface="微软雅黑" panose="020B0503020204020204" pitchFamily="34" charset="-122"/>
              </a:rPr>
              <a:t>放置医院</a:t>
            </a:r>
            <a:r>
              <a:rPr lang="en-US" altLang="zh-CN" sz="1400" b="1" dirty="0" smtClean="0">
                <a:latin typeface="微软雅黑" panose="020B0503020204020204" pitchFamily="34" charset="-122"/>
                <a:ea typeface="微软雅黑" panose="020B0503020204020204" pitchFamily="34" charset="-122"/>
              </a:rPr>
              <a:t>LOGO</a:t>
            </a:r>
            <a:endParaRPr lang="zh-CN" altLang="en-US" sz="14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39884956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rotWithShape="1">
          <a:blip r:embed="rId2">
            <a:extLst>
              <a:ext uri="{28A0092B-C50C-407E-A947-70E740481C1C}">
                <a14:useLocalDpi xmlns:a14="http://schemas.microsoft.com/office/drawing/2010/main" val="0"/>
              </a:ext>
            </a:extLst>
          </a:blip>
          <a:srcRect l="47365" t="10980" r="6802" b="24658"/>
          <a:stretch/>
        </p:blipFill>
        <p:spPr>
          <a:xfrm>
            <a:off x="8808933" y="2768408"/>
            <a:ext cx="2346533" cy="219784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7" name="矩形 16"/>
          <p:cNvSpPr/>
          <p:nvPr/>
        </p:nvSpPr>
        <p:spPr>
          <a:xfrm>
            <a:off x="1075151" y="1478279"/>
            <a:ext cx="2906036" cy="338554"/>
          </a:xfrm>
          <a:prstGeom prst="rect">
            <a:avLst/>
          </a:prstGeom>
        </p:spPr>
        <p:txBody>
          <a:bodyPr wrap="square">
            <a:spAutoFit/>
          </a:bodyPr>
          <a:lstStyle/>
          <a:p>
            <a:r>
              <a:rPr lang="zh-CN" altLang="en-US" sz="1600" b="1" dirty="0">
                <a:latin typeface="微软雅黑" panose="020B0503020204020204" pitchFamily="34" charset="-122"/>
                <a:ea typeface="微软雅黑" panose="020B0503020204020204" pitchFamily="34" charset="-122"/>
              </a:rPr>
              <a:t>官网</a:t>
            </a:r>
            <a:r>
              <a:rPr lang="zh-CN" altLang="en-US" sz="1600" b="1" dirty="0" smtClean="0">
                <a:latin typeface="微软雅黑" panose="020B0503020204020204" pitchFamily="34" charset="-122"/>
                <a:ea typeface="微软雅黑" panose="020B0503020204020204" pitchFamily="34" charset="-122"/>
              </a:rPr>
              <a:t>：</a:t>
            </a:r>
            <a:endParaRPr lang="zh-CN" altLang="en-US" sz="1600" b="1" dirty="0">
              <a:latin typeface="微软雅黑" panose="020B0503020204020204" pitchFamily="34" charset="-122"/>
              <a:ea typeface="微软雅黑" panose="020B0503020204020204" pitchFamily="34" charset="-122"/>
            </a:endParaRPr>
          </a:p>
        </p:txBody>
      </p:sp>
      <p:graphicFrame>
        <p:nvGraphicFramePr>
          <p:cNvPr id="3" name="表格 2"/>
          <p:cNvGraphicFramePr>
            <a:graphicFrameLocks noGrp="1"/>
          </p:cNvGraphicFramePr>
          <p:nvPr>
            <p:extLst>
              <p:ext uri="{D42A27DB-BD31-4B8C-83A1-F6EECF244321}">
                <p14:modId xmlns:p14="http://schemas.microsoft.com/office/powerpoint/2010/main" val="3836432417"/>
              </p:ext>
            </p:extLst>
          </p:nvPr>
        </p:nvGraphicFramePr>
        <p:xfrm>
          <a:off x="1108882" y="2236604"/>
          <a:ext cx="7255270" cy="1237856"/>
        </p:xfrm>
        <a:graphic>
          <a:graphicData uri="http://schemas.openxmlformats.org/drawingml/2006/table">
            <a:tbl>
              <a:tblPr firstRow="1" firstCol="1" bandRow="1">
                <a:tableStyleId>{5C22544A-7EE6-4342-B048-85BDC9FD1C3A}</a:tableStyleId>
              </a:tblPr>
              <a:tblGrid>
                <a:gridCol w="953614">
                  <a:extLst>
                    <a:ext uri="{9D8B030D-6E8A-4147-A177-3AD203B41FA5}">
                      <a16:colId xmlns:a16="http://schemas.microsoft.com/office/drawing/2014/main" val="20000"/>
                    </a:ext>
                  </a:extLst>
                </a:gridCol>
                <a:gridCol w="1558726">
                  <a:extLst>
                    <a:ext uri="{9D8B030D-6E8A-4147-A177-3AD203B41FA5}">
                      <a16:colId xmlns:a16="http://schemas.microsoft.com/office/drawing/2014/main" val="20001"/>
                    </a:ext>
                  </a:extLst>
                </a:gridCol>
                <a:gridCol w="1558726">
                  <a:extLst>
                    <a:ext uri="{9D8B030D-6E8A-4147-A177-3AD203B41FA5}">
                      <a16:colId xmlns:a16="http://schemas.microsoft.com/office/drawing/2014/main" val="20002"/>
                    </a:ext>
                  </a:extLst>
                </a:gridCol>
                <a:gridCol w="1558726">
                  <a:extLst>
                    <a:ext uri="{9D8B030D-6E8A-4147-A177-3AD203B41FA5}">
                      <a16:colId xmlns:a16="http://schemas.microsoft.com/office/drawing/2014/main" val="20003"/>
                    </a:ext>
                  </a:extLst>
                </a:gridCol>
                <a:gridCol w="1625478">
                  <a:extLst>
                    <a:ext uri="{9D8B030D-6E8A-4147-A177-3AD203B41FA5}">
                      <a16:colId xmlns:a16="http://schemas.microsoft.com/office/drawing/2014/main" val="20004"/>
                    </a:ext>
                  </a:extLst>
                </a:gridCol>
              </a:tblGrid>
              <a:tr h="308735">
                <a:tc gridSpan="5">
                  <a:txBody>
                    <a:bodyPr/>
                    <a:lstStyle/>
                    <a:p>
                      <a:pPr algn="ctr">
                        <a:lnSpc>
                          <a:spcPts val="1200"/>
                        </a:lnSpc>
                        <a:spcAft>
                          <a:spcPts val="0"/>
                        </a:spcAft>
                      </a:pPr>
                      <a:r>
                        <a:rPr lang="zh-CN" altLang="en-US" sz="1600" kern="100" dirty="0" smtClean="0">
                          <a:effectLst/>
                        </a:rPr>
                        <a:t>网站</a:t>
                      </a:r>
                      <a:r>
                        <a:rPr lang="zh-CN" sz="1600" kern="100" dirty="0" smtClean="0">
                          <a:effectLst/>
                        </a:rPr>
                        <a:t>的</a:t>
                      </a:r>
                      <a:r>
                        <a:rPr lang="zh-CN" sz="1600" kern="100" dirty="0">
                          <a:effectLst/>
                        </a:rPr>
                        <a:t>收录</a:t>
                      </a:r>
                      <a:r>
                        <a:rPr lang="en-US" sz="1600" kern="100" dirty="0">
                          <a:effectLst/>
                        </a:rPr>
                        <a:t>/</a:t>
                      </a:r>
                      <a:r>
                        <a:rPr lang="zh-CN" sz="1600" kern="100" dirty="0">
                          <a:effectLst/>
                        </a:rPr>
                        <a:t>反链结果</a:t>
                      </a:r>
                      <a:endParaRPr lang="zh-CN" sz="1600" kern="100" dirty="0">
                        <a:effectLst/>
                        <a:latin typeface="Calibri" panose="020F0502020204030204" pitchFamily="34" charset="0"/>
                        <a:ea typeface="微软雅黑" panose="020B0503020204020204" pitchFamily="34" charset="-122"/>
                        <a:cs typeface="Times New Roman" panose="02020603050405020304" pitchFamily="18" charset="0"/>
                      </a:endParaRPr>
                    </a:p>
                  </a:txBody>
                  <a:tcPr marL="51456" marR="51456" marT="51456" marB="51456" anchor="ct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0"/>
                  </a:ext>
                </a:extLst>
              </a:tr>
              <a:tr h="308735">
                <a:tc>
                  <a:txBody>
                    <a:bodyPr/>
                    <a:lstStyle/>
                    <a:p>
                      <a:pPr algn="ctr">
                        <a:lnSpc>
                          <a:spcPts val="1200"/>
                        </a:lnSpc>
                        <a:spcAft>
                          <a:spcPts val="0"/>
                        </a:spcAft>
                      </a:pPr>
                      <a:r>
                        <a:rPr lang="zh-CN" sz="1600" kern="100">
                          <a:effectLst/>
                        </a:rPr>
                        <a:t>搜索引擎</a:t>
                      </a:r>
                      <a:endParaRPr lang="zh-CN" sz="1600" kern="100">
                        <a:effectLst/>
                        <a:latin typeface="Calibri" panose="020F0502020204030204" pitchFamily="34" charset="0"/>
                        <a:ea typeface="微软雅黑" panose="020B0503020204020204" pitchFamily="34" charset="-122"/>
                        <a:cs typeface="Times New Roman" panose="02020603050405020304" pitchFamily="18" charset="0"/>
                      </a:endParaRPr>
                    </a:p>
                  </a:txBody>
                  <a:tcPr marL="51456" marR="51456" marT="51456" marB="51456" anchor="ctr"/>
                </a:tc>
                <a:tc>
                  <a:txBody>
                    <a:bodyPr/>
                    <a:lstStyle/>
                    <a:p>
                      <a:pPr algn="ctr">
                        <a:lnSpc>
                          <a:spcPts val="1200"/>
                        </a:lnSpc>
                        <a:spcAft>
                          <a:spcPts val="0"/>
                        </a:spcAft>
                      </a:pPr>
                      <a:r>
                        <a:rPr lang="zh-CN" sz="1600" kern="100">
                          <a:effectLst/>
                        </a:rPr>
                        <a:t>百度</a:t>
                      </a:r>
                      <a:endParaRPr lang="zh-CN" sz="1600" kern="100">
                        <a:effectLst/>
                        <a:latin typeface="Calibri" panose="020F0502020204030204" pitchFamily="34" charset="0"/>
                        <a:ea typeface="微软雅黑" panose="020B0503020204020204" pitchFamily="34" charset="-122"/>
                        <a:cs typeface="Times New Roman" panose="02020603050405020304" pitchFamily="18" charset="0"/>
                      </a:endParaRPr>
                    </a:p>
                  </a:txBody>
                  <a:tcPr marL="51456" marR="51456" marT="51456" marB="51456" anchor="ctr"/>
                </a:tc>
                <a:tc>
                  <a:txBody>
                    <a:bodyPr/>
                    <a:lstStyle/>
                    <a:p>
                      <a:pPr algn="ctr">
                        <a:lnSpc>
                          <a:spcPts val="1200"/>
                        </a:lnSpc>
                        <a:spcAft>
                          <a:spcPts val="0"/>
                        </a:spcAft>
                      </a:pPr>
                      <a:r>
                        <a:rPr lang="zh-CN" sz="1600" kern="100">
                          <a:effectLst/>
                        </a:rPr>
                        <a:t>谷歌</a:t>
                      </a:r>
                      <a:endParaRPr lang="zh-CN" sz="1600" kern="100">
                        <a:effectLst/>
                        <a:latin typeface="Calibri" panose="020F0502020204030204" pitchFamily="34" charset="0"/>
                        <a:ea typeface="微软雅黑" panose="020B0503020204020204" pitchFamily="34" charset="-122"/>
                        <a:cs typeface="Times New Roman" panose="02020603050405020304" pitchFamily="18" charset="0"/>
                      </a:endParaRPr>
                    </a:p>
                  </a:txBody>
                  <a:tcPr marL="51456" marR="51456" marT="51456" marB="51456" anchor="ctr"/>
                </a:tc>
                <a:tc>
                  <a:txBody>
                    <a:bodyPr/>
                    <a:lstStyle/>
                    <a:p>
                      <a:pPr algn="ctr">
                        <a:lnSpc>
                          <a:spcPts val="1200"/>
                        </a:lnSpc>
                        <a:spcAft>
                          <a:spcPts val="0"/>
                        </a:spcAft>
                      </a:pPr>
                      <a:r>
                        <a:rPr lang="en-US" sz="1600" kern="100">
                          <a:effectLst/>
                        </a:rPr>
                        <a:t>360</a:t>
                      </a:r>
                      <a:endParaRPr lang="zh-CN" sz="1600" kern="100">
                        <a:effectLst/>
                        <a:latin typeface="Calibri" panose="020F0502020204030204" pitchFamily="34" charset="0"/>
                        <a:ea typeface="微软雅黑" panose="020B0503020204020204" pitchFamily="34" charset="-122"/>
                        <a:cs typeface="Times New Roman" panose="02020603050405020304" pitchFamily="18" charset="0"/>
                      </a:endParaRPr>
                    </a:p>
                  </a:txBody>
                  <a:tcPr marL="51456" marR="51456" marT="51456" marB="51456" anchor="ctr"/>
                </a:tc>
                <a:tc>
                  <a:txBody>
                    <a:bodyPr/>
                    <a:lstStyle/>
                    <a:p>
                      <a:pPr algn="ctr">
                        <a:lnSpc>
                          <a:spcPts val="1200"/>
                        </a:lnSpc>
                        <a:spcAft>
                          <a:spcPts val="0"/>
                        </a:spcAft>
                      </a:pPr>
                      <a:r>
                        <a:rPr lang="zh-CN" sz="1600" kern="100">
                          <a:effectLst/>
                        </a:rPr>
                        <a:t>搜狗</a:t>
                      </a:r>
                      <a:endParaRPr lang="zh-CN" sz="1600" kern="100">
                        <a:effectLst/>
                        <a:latin typeface="Calibri" panose="020F0502020204030204" pitchFamily="34" charset="0"/>
                        <a:ea typeface="微软雅黑" panose="020B0503020204020204" pitchFamily="34" charset="-122"/>
                        <a:cs typeface="Times New Roman" panose="02020603050405020304" pitchFamily="18" charset="0"/>
                      </a:endParaRPr>
                    </a:p>
                  </a:txBody>
                  <a:tcPr marL="51456" marR="51456" marT="51456" marB="51456" anchor="ctr"/>
                </a:tc>
                <a:extLst>
                  <a:ext uri="{0D108BD9-81ED-4DB2-BD59-A6C34878D82A}">
                    <a16:rowId xmlns:a16="http://schemas.microsoft.com/office/drawing/2014/main" val="10001"/>
                  </a:ext>
                </a:extLst>
              </a:tr>
              <a:tr h="308735">
                <a:tc>
                  <a:txBody>
                    <a:bodyPr/>
                    <a:lstStyle/>
                    <a:p>
                      <a:pPr algn="ctr">
                        <a:lnSpc>
                          <a:spcPts val="1200"/>
                        </a:lnSpc>
                        <a:spcAft>
                          <a:spcPts val="0"/>
                        </a:spcAft>
                      </a:pPr>
                      <a:r>
                        <a:rPr lang="zh-CN" sz="1600" kern="100">
                          <a:effectLst/>
                        </a:rPr>
                        <a:t>收录</a:t>
                      </a:r>
                      <a:endParaRPr lang="zh-CN" sz="1600" kern="100">
                        <a:effectLst/>
                        <a:latin typeface="Calibri" panose="020F0502020204030204" pitchFamily="34" charset="0"/>
                        <a:ea typeface="微软雅黑" panose="020B0503020204020204" pitchFamily="34" charset="-122"/>
                        <a:cs typeface="Times New Roman" panose="02020603050405020304" pitchFamily="18" charset="0"/>
                      </a:endParaRPr>
                    </a:p>
                  </a:txBody>
                  <a:tcPr marL="51456" marR="51456" marT="51456" marB="51456" anchor="ctr"/>
                </a:tc>
                <a:tc>
                  <a:txBody>
                    <a:bodyPr/>
                    <a:lstStyle/>
                    <a:p>
                      <a:pPr algn="ctr">
                        <a:lnSpc>
                          <a:spcPts val="1200"/>
                        </a:lnSpc>
                        <a:spcAft>
                          <a:spcPts val="0"/>
                        </a:spcAft>
                      </a:pPr>
                      <a:r>
                        <a:rPr lang="en-US" sz="1600" kern="100" dirty="0">
                          <a:effectLst/>
                        </a:rPr>
                        <a:t>475</a:t>
                      </a:r>
                      <a:endParaRPr lang="zh-CN" sz="1600" kern="100" dirty="0">
                        <a:effectLst/>
                        <a:latin typeface="Calibri" panose="020F0502020204030204" pitchFamily="34" charset="0"/>
                        <a:ea typeface="微软雅黑" panose="020B0503020204020204" pitchFamily="34" charset="-122"/>
                        <a:cs typeface="Times New Roman" panose="02020603050405020304" pitchFamily="18" charset="0"/>
                      </a:endParaRPr>
                    </a:p>
                  </a:txBody>
                  <a:tcPr marL="51456" marR="51456" marT="51456" marB="51456" anchor="ctr"/>
                </a:tc>
                <a:tc>
                  <a:txBody>
                    <a:bodyPr/>
                    <a:lstStyle/>
                    <a:p>
                      <a:pPr algn="ctr">
                        <a:lnSpc>
                          <a:spcPts val="1200"/>
                        </a:lnSpc>
                        <a:spcAft>
                          <a:spcPts val="0"/>
                        </a:spcAft>
                      </a:pPr>
                      <a:r>
                        <a:rPr lang="en-US" sz="1600" kern="100">
                          <a:effectLst/>
                        </a:rPr>
                        <a:t>77</a:t>
                      </a:r>
                      <a:endParaRPr lang="zh-CN" sz="1600" kern="100">
                        <a:effectLst/>
                        <a:latin typeface="Calibri" panose="020F0502020204030204" pitchFamily="34" charset="0"/>
                        <a:ea typeface="微软雅黑" panose="020B0503020204020204" pitchFamily="34" charset="-122"/>
                        <a:cs typeface="Times New Roman" panose="02020603050405020304" pitchFamily="18" charset="0"/>
                      </a:endParaRPr>
                    </a:p>
                  </a:txBody>
                  <a:tcPr marL="51456" marR="51456" marT="51456" marB="51456" anchor="ctr"/>
                </a:tc>
                <a:tc>
                  <a:txBody>
                    <a:bodyPr/>
                    <a:lstStyle/>
                    <a:p>
                      <a:pPr algn="ctr">
                        <a:lnSpc>
                          <a:spcPts val="1200"/>
                        </a:lnSpc>
                        <a:spcAft>
                          <a:spcPts val="0"/>
                        </a:spcAft>
                      </a:pPr>
                      <a:r>
                        <a:rPr lang="en-US" sz="1600" kern="100">
                          <a:effectLst/>
                        </a:rPr>
                        <a:t>613</a:t>
                      </a:r>
                      <a:endParaRPr lang="zh-CN" sz="1600" kern="100">
                        <a:effectLst/>
                        <a:latin typeface="Calibri" panose="020F0502020204030204" pitchFamily="34" charset="0"/>
                        <a:ea typeface="微软雅黑" panose="020B0503020204020204" pitchFamily="34" charset="-122"/>
                        <a:cs typeface="Times New Roman" panose="02020603050405020304" pitchFamily="18" charset="0"/>
                      </a:endParaRPr>
                    </a:p>
                  </a:txBody>
                  <a:tcPr marL="51456" marR="51456" marT="51456" marB="51456" anchor="ctr"/>
                </a:tc>
                <a:tc>
                  <a:txBody>
                    <a:bodyPr/>
                    <a:lstStyle/>
                    <a:p>
                      <a:pPr algn="ctr">
                        <a:lnSpc>
                          <a:spcPts val="1200"/>
                        </a:lnSpc>
                        <a:spcAft>
                          <a:spcPts val="0"/>
                        </a:spcAft>
                      </a:pPr>
                      <a:r>
                        <a:rPr lang="en-US" sz="1600" kern="100">
                          <a:effectLst/>
                        </a:rPr>
                        <a:t>121</a:t>
                      </a:r>
                      <a:endParaRPr lang="zh-CN" sz="1600" kern="100">
                        <a:effectLst/>
                        <a:latin typeface="Calibri" panose="020F0502020204030204" pitchFamily="34" charset="0"/>
                        <a:ea typeface="微软雅黑" panose="020B0503020204020204" pitchFamily="34" charset="-122"/>
                        <a:cs typeface="Times New Roman" panose="02020603050405020304" pitchFamily="18" charset="0"/>
                      </a:endParaRPr>
                    </a:p>
                  </a:txBody>
                  <a:tcPr marL="51456" marR="51456" marT="51456" marB="51456" anchor="ctr"/>
                </a:tc>
                <a:extLst>
                  <a:ext uri="{0D108BD9-81ED-4DB2-BD59-A6C34878D82A}">
                    <a16:rowId xmlns:a16="http://schemas.microsoft.com/office/drawing/2014/main" val="10002"/>
                  </a:ext>
                </a:extLst>
              </a:tr>
              <a:tr h="311651">
                <a:tc>
                  <a:txBody>
                    <a:bodyPr/>
                    <a:lstStyle/>
                    <a:p>
                      <a:pPr algn="ctr">
                        <a:lnSpc>
                          <a:spcPts val="1200"/>
                        </a:lnSpc>
                        <a:spcAft>
                          <a:spcPts val="0"/>
                        </a:spcAft>
                      </a:pPr>
                      <a:r>
                        <a:rPr lang="zh-CN" sz="1600" kern="100" dirty="0">
                          <a:effectLst/>
                        </a:rPr>
                        <a:t>反链</a:t>
                      </a:r>
                      <a:endParaRPr lang="zh-CN" sz="1600" kern="100" dirty="0">
                        <a:effectLst/>
                        <a:latin typeface="Calibri" panose="020F0502020204030204" pitchFamily="34" charset="0"/>
                        <a:ea typeface="微软雅黑" panose="020B0503020204020204" pitchFamily="34" charset="-122"/>
                        <a:cs typeface="Times New Roman" panose="02020603050405020304" pitchFamily="18" charset="0"/>
                      </a:endParaRPr>
                    </a:p>
                  </a:txBody>
                  <a:tcPr marL="51456" marR="51456" marT="51456" marB="51456" anchor="ctr"/>
                </a:tc>
                <a:tc>
                  <a:txBody>
                    <a:bodyPr/>
                    <a:lstStyle/>
                    <a:p>
                      <a:pPr algn="ctr">
                        <a:lnSpc>
                          <a:spcPts val="1200"/>
                        </a:lnSpc>
                        <a:spcAft>
                          <a:spcPts val="0"/>
                        </a:spcAft>
                      </a:pPr>
                      <a:r>
                        <a:rPr lang="en-US" sz="1600" kern="100" dirty="0">
                          <a:effectLst/>
                        </a:rPr>
                        <a:t>44</a:t>
                      </a:r>
                      <a:endParaRPr lang="zh-CN" sz="1600" kern="100" dirty="0">
                        <a:effectLst/>
                        <a:latin typeface="Calibri" panose="020F0502020204030204" pitchFamily="34" charset="0"/>
                        <a:ea typeface="微软雅黑" panose="020B0503020204020204" pitchFamily="34" charset="-122"/>
                        <a:cs typeface="Times New Roman" panose="02020603050405020304" pitchFamily="18" charset="0"/>
                      </a:endParaRPr>
                    </a:p>
                  </a:txBody>
                  <a:tcPr marL="51456" marR="51456" marT="51456" marB="51456" anchor="ctr"/>
                </a:tc>
                <a:tc>
                  <a:txBody>
                    <a:bodyPr/>
                    <a:lstStyle/>
                    <a:p>
                      <a:pPr algn="ctr">
                        <a:lnSpc>
                          <a:spcPts val="1200"/>
                        </a:lnSpc>
                        <a:spcAft>
                          <a:spcPts val="0"/>
                        </a:spcAft>
                      </a:pPr>
                      <a:r>
                        <a:rPr lang="en-US" sz="1600" kern="100">
                          <a:effectLst/>
                        </a:rPr>
                        <a:t>-</a:t>
                      </a:r>
                      <a:endParaRPr lang="zh-CN" sz="1600" kern="100">
                        <a:effectLst/>
                        <a:latin typeface="Calibri" panose="020F0502020204030204" pitchFamily="34" charset="0"/>
                        <a:ea typeface="微软雅黑" panose="020B0503020204020204" pitchFamily="34" charset="-122"/>
                        <a:cs typeface="Times New Roman" panose="02020603050405020304" pitchFamily="18" charset="0"/>
                      </a:endParaRPr>
                    </a:p>
                  </a:txBody>
                  <a:tcPr marL="51456" marR="51456" marT="51456" marB="51456" anchor="ctr"/>
                </a:tc>
                <a:tc>
                  <a:txBody>
                    <a:bodyPr/>
                    <a:lstStyle/>
                    <a:p>
                      <a:pPr algn="ctr">
                        <a:lnSpc>
                          <a:spcPts val="1200"/>
                        </a:lnSpc>
                        <a:spcAft>
                          <a:spcPts val="0"/>
                        </a:spcAft>
                      </a:pPr>
                      <a:r>
                        <a:rPr lang="en-US" sz="1600" kern="100" dirty="0">
                          <a:effectLst/>
                        </a:rPr>
                        <a:t>958</a:t>
                      </a:r>
                      <a:endParaRPr lang="zh-CN" sz="1600" kern="100" dirty="0">
                        <a:effectLst/>
                        <a:latin typeface="Calibri" panose="020F0502020204030204" pitchFamily="34" charset="0"/>
                        <a:ea typeface="微软雅黑" panose="020B0503020204020204" pitchFamily="34" charset="-122"/>
                        <a:cs typeface="Times New Roman" panose="02020603050405020304" pitchFamily="18" charset="0"/>
                      </a:endParaRPr>
                    </a:p>
                  </a:txBody>
                  <a:tcPr marL="51456" marR="51456" marT="51456" marB="51456" anchor="ctr"/>
                </a:tc>
                <a:tc>
                  <a:txBody>
                    <a:bodyPr/>
                    <a:lstStyle/>
                    <a:p>
                      <a:pPr algn="ctr">
                        <a:lnSpc>
                          <a:spcPts val="1200"/>
                        </a:lnSpc>
                        <a:spcAft>
                          <a:spcPts val="0"/>
                        </a:spcAft>
                      </a:pPr>
                      <a:r>
                        <a:rPr lang="en-US" sz="1600" kern="100" dirty="0">
                          <a:effectLst/>
                        </a:rPr>
                        <a:t>8</a:t>
                      </a:r>
                      <a:endParaRPr lang="zh-CN" sz="1600" kern="100" dirty="0">
                        <a:effectLst/>
                        <a:latin typeface="Calibri" panose="020F0502020204030204" pitchFamily="34" charset="0"/>
                        <a:ea typeface="微软雅黑" panose="020B0503020204020204" pitchFamily="34" charset="-122"/>
                        <a:cs typeface="Times New Roman" panose="02020603050405020304" pitchFamily="18" charset="0"/>
                      </a:endParaRPr>
                    </a:p>
                  </a:txBody>
                  <a:tcPr marL="51456" marR="51456" marT="51456" marB="51456" anchor="ctr"/>
                </a:tc>
                <a:extLst>
                  <a:ext uri="{0D108BD9-81ED-4DB2-BD59-A6C34878D82A}">
                    <a16:rowId xmlns:a16="http://schemas.microsoft.com/office/drawing/2014/main" val="10003"/>
                  </a:ext>
                </a:extLst>
              </a:tr>
            </a:tbl>
          </a:graphicData>
        </a:graphic>
      </p:graphicFrame>
      <p:sp>
        <p:nvSpPr>
          <p:cNvPr id="9" name="矩形 8"/>
          <p:cNvSpPr/>
          <p:nvPr/>
        </p:nvSpPr>
        <p:spPr>
          <a:xfrm>
            <a:off x="1036193" y="1858094"/>
            <a:ext cx="6754905" cy="338554"/>
          </a:xfrm>
          <a:prstGeom prst="rect">
            <a:avLst/>
          </a:prstGeom>
        </p:spPr>
        <p:txBody>
          <a:bodyPr wrap="square">
            <a:spAutoFit/>
          </a:bodyPr>
          <a:lstStyle/>
          <a:p>
            <a:r>
              <a:rPr lang="zh-CN" altLang="zh-CN" sz="1600" dirty="0">
                <a:latin typeface="Calibri" panose="020F0502020204030204" pitchFamily="34" charset="0"/>
                <a:ea typeface="微软雅黑" panose="020B0503020204020204" pitchFamily="34" charset="-122"/>
                <a:cs typeface="Times New Roman" panose="02020603050405020304" pitchFamily="18" charset="0"/>
              </a:rPr>
              <a:t>医院网站从</a:t>
            </a:r>
            <a:r>
              <a:rPr lang="zh-CN" altLang="zh-CN" sz="1600" dirty="0">
                <a:solidFill>
                  <a:srgbClr val="FF0000"/>
                </a:solidFill>
                <a:latin typeface="Calibri" panose="020F0502020204030204" pitchFamily="34" charset="0"/>
                <a:ea typeface="微软雅黑" panose="020B0503020204020204" pitchFamily="34" charset="-122"/>
                <a:cs typeface="Times New Roman" panose="02020603050405020304" pitchFamily="18" charset="0"/>
              </a:rPr>
              <a:t>内部优化来看情况非常差，用户体验度较差</a:t>
            </a:r>
            <a:r>
              <a:rPr lang="zh-CN" altLang="zh-CN" sz="1600" dirty="0">
                <a:latin typeface="Calibri" panose="020F0502020204030204" pitchFamily="34" charset="0"/>
                <a:ea typeface="微软雅黑" panose="020B0503020204020204" pitchFamily="34" charset="-122"/>
                <a:cs typeface="Times New Roman" panose="02020603050405020304" pitchFamily="18" charset="0"/>
              </a:rPr>
              <a:t>，文章更新量较少</a:t>
            </a:r>
            <a:endParaRPr lang="zh-CN" altLang="en-US" sz="1600" dirty="0"/>
          </a:p>
        </p:txBody>
      </p:sp>
      <p:sp>
        <p:nvSpPr>
          <p:cNvPr id="12" name="矩形 11"/>
          <p:cNvSpPr/>
          <p:nvPr/>
        </p:nvSpPr>
        <p:spPr>
          <a:xfrm>
            <a:off x="1110550" y="3681506"/>
            <a:ext cx="2906036" cy="338554"/>
          </a:xfrm>
          <a:prstGeom prst="rect">
            <a:avLst/>
          </a:prstGeom>
        </p:spPr>
        <p:txBody>
          <a:bodyPr wrap="square">
            <a:spAutoFit/>
          </a:bodyPr>
          <a:lstStyle/>
          <a:p>
            <a:r>
              <a:rPr lang="zh-CN" altLang="en-US" sz="1600" b="1" dirty="0">
                <a:latin typeface="微软雅黑" panose="020B0503020204020204" pitchFamily="34" charset="-122"/>
                <a:ea typeface="微软雅黑" panose="020B0503020204020204" pitchFamily="34" charset="-122"/>
              </a:rPr>
              <a:t>微博</a:t>
            </a:r>
            <a:r>
              <a:rPr lang="zh-CN" altLang="en-US" sz="1600" b="1" dirty="0" smtClean="0">
                <a:latin typeface="微软雅黑" panose="020B0503020204020204" pitchFamily="34" charset="-122"/>
                <a:ea typeface="微软雅黑" panose="020B0503020204020204" pitchFamily="34" charset="-122"/>
              </a:rPr>
              <a:t>：</a:t>
            </a:r>
            <a:endParaRPr lang="zh-CN" altLang="en-US" sz="1600" b="1" dirty="0">
              <a:latin typeface="微软雅黑" panose="020B0503020204020204" pitchFamily="34" charset="-122"/>
              <a:ea typeface="微软雅黑" panose="020B0503020204020204" pitchFamily="34" charset="-122"/>
            </a:endParaRPr>
          </a:p>
        </p:txBody>
      </p:sp>
      <p:sp>
        <p:nvSpPr>
          <p:cNvPr id="10" name="矩形 9"/>
          <p:cNvSpPr/>
          <p:nvPr/>
        </p:nvSpPr>
        <p:spPr>
          <a:xfrm>
            <a:off x="1036193" y="4077659"/>
            <a:ext cx="7659333" cy="830997"/>
          </a:xfrm>
          <a:prstGeom prst="rect">
            <a:avLst/>
          </a:prstGeom>
        </p:spPr>
        <p:txBody>
          <a:bodyPr wrap="square">
            <a:spAutoFit/>
          </a:bodyPr>
          <a:lstStyle/>
          <a:p>
            <a:pPr algn="just">
              <a:lnSpc>
                <a:spcPct val="150000"/>
              </a:lnSpc>
              <a:spcAft>
                <a:spcPts val="0"/>
              </a:spcAft>
            </a:pPr>
            <a:r>
              <a:rPr lang="zh-CN" altLang="zh-CN" sz="1600" kern="100" dirty="0">
                <a:latin typeface="Calibri" panose="020F0502020204030204" pitchFamily="34" charset="0"/>
                <a:ea typeface="微软雅黑" panose="020B0503020204020204" pitchFamily="34" charset="-122"/>
                <a:cs typeface="Times New Roman" panose="02020603050405020304" pitchFamily="18" charset="0"/>
              </a:rPr>
              <a:t>官方微博：新浪微博未进行官方认证，微博更新内容全是来自博客，为单独发布过微博内容，粉丝量非常少，微博互动较差，无专人管理维护微博。</a:t>
            </a:r>
            <a:endParaRPr lang="zh-CN" altLang="zh-CN" sz="1600" kern="100" dirty="0">
              <a:effectLst/>
              <a:latin typeface="Calibri" panose="020F0502020204030204" pitchFamily="34" charset="0"/>
              <a:ea typeface="微软雅黑" panose="020B0503020204020204" pitchFamily="34" charset="-122"/>
              <a:cs typeface="Times New Roman" panose="02020603050405020304" pitchFamily="18" charset="0"/>
            </a:endParaRPr>
          </a:p>
        </p:txBody>
      </p:sp>
      <p:sp>
        <p:nvSpPr>
          <p:cNvPr id="14" name="矩形 13"/>
          <p:cNvSpPr/>
          <p:nvPr/>
        </p:nvSpPr>
        <p:spPr>
          <a:xfrm>
            <a:off x="1036193" y="4966255"/>
            <a:ext cx="2906036" cy="338554"/>
          </a:xfrm>
          <a:prstGeom prst="rect">
            <a:avLst/>
          </a:prstGeom>
        </p:spPr>
        <p:txBody>
          <a:bodyPr wrap="square">
            <a:spAutoFit/>
          </a:bodyPr>
          <a:lstStyle/>
          <a:p>
            <a:r>
              <a:rPr lang="zh-CN" altLang="en-US" sz="1600" b="1" dirty="0">
                <a:latin typeface="微软雅黑" panose="020B0503020204020204" pitchFamily="34" charset="-122"/>
                <a:ea typeface="微软雅黑" panose="020B0503020204020204" pitchFamily="34" charset="-122"/>
              </a:rPr>
              <a:t>微信</a:t>
            </a:r>
            <a:r>
              <a:rPr lang="zh-CN" altLang="en-US" sz="1600" b="1" dirty="0" smtClean="0">
                <a:latin typeface="微软雅黑" panose="020B0503020204020204" pitchFamily="34" charset="-122"/>
                <a:ea typeface="微软雅黑" panose="020B0503020204020204" pitchFamily="34" charset="-122"/>
              </a:rPr>
              <a:t>：</a:t>
            </a:r>
            <a:endParaRPr lang="zh-CN" altLang="en-US" sz="1600" b="1" dirty="0">
              <a:latin typeface="微软雅黑" panose="020B0503020204020204" pitchFamily="34" charset="-122"/>
              <a:ea typeface="微软雅黑" panose="020B0503020204020204" pitchFamily="34" charset="-122"/>
            </a:endParaRPr>
          </a:p>
        </p:txBody>
      </p:sp>
      <p:sp>
        <p:nvSpPr>
          <p:cNvPr id="13" name="矩形 12"/>
          <p:cNvSpPr/>
          <p:nvPr/>
        </p:nvSpPr>
        <p:spPr>
          <a:xfrm>
            <a:off x="1036193" y="5322748"/>
            <a:ext cx="4288353" cy="338554"/>
          </a:xfrm>
          <a:prstGeom prst="rect">
            <a:avLst/>
          </a:prstGeom>
        </p:spPr>
        <p:txBody>
          <a:bodyPr wrap="none">
            <a:spAutoFit/>
          </a:bodyPr>
          <a:lstStyle/>
          <a:p>
            <a:r>
              <a:rPr lang="zh-CN" altLang="zh-CN" sz="1600" dirty="0">
                <a:ea typeface="微软雅黑" panose="020B0503020204020204" pitchFamily="34" charset="-122"/>
                <a:cs typeface="Times New Roman" panose="02020603050405020304" pitchFamily="18" charset="0"/>
              </a:rPr>
              <a:t>微信已经申请注册认证，但微信未设置微信号</a:t>
            </a:r>
            <a:endParaRPr lang="zh-CN" altLang="en-US" sz="1600" dirty="0"/>
          </a:p>
        </p:txBody>
      </p:sp>
      <p:sp>
        <p:nvSpPr>
          <p:cNvPr id="15" name="矩形 14"/>
          <p:cNvSpPr/>
          <p:nvPr/>
        </p:nvSpPr>
        <p:spPr>
          <a:xfrm>
            <a:off x="10033536" y="616370"/>
            <a:ext cx="1689886" cy="507831"/>
          </a:xfrm>
          <a:prstGeom prst="rect">
            <a:avLst/>
          </a:prstGeom>
        </p:spPr>
        <p:txBody>
          <a:bodyPr wrap="none">
            <a:spAutoFit/>
          </a:bodyPr>
          <a:lstStyle/>
          <a:p>
            <a:pPr>
              <a:lnSpc>
                <a:spcPct val="150000"/>
              </a:lnSpc>
            </a:pPr>
            <a:r>
              <a:rPr lang="en-US" altLang="zh-CN" b="1" dirty="0" smtClean="0">
                <a:latin typeface="微软雅黑" panose="020B0503020204020204" pitchFamily="34" charset="-122"/>
                <a:ea typeface="微软雅黑" panose="020B0503020204020204" pitchFamily="34" charset="-122"/>
              </a:rPr>
              <a:t>5.1</a:t>
            </a:r>
            <a:r>
              <a:rPr lang="zh-CN" altLang="en-US" b="1" dirty="0" smtClean="0">
                <a:latin typeface="微软雅黑" panose="020B0503020204020204" pitchFamily="34" charset="-122"/>
                <a:ea typeface="微软雅黑" panose="020B0503020204020204" pitchFamily="34" charset="-122"/>
              </a:rPr>
              <a:t>自媒体搭建</a:t>
            </a:r>
            <a:endParaRPr lang="zh-CN" altLang="en-US" sz="1600" b="1" dirty="0">
              <a:latin typeface="微软雅黑" panose="020B0503020204020204" pitchFamily="34" charset="-122"/>
              <a:ea typeface="微软雅黑" panose="020B0503020204020204" pitchFamily="34" charset="-122"/>
            </a:endParaRPr>
          </a:p>
        </p:txBody>
      </p:sp>
      <p:sp>
        <p:nvSpPr>
          <p:cNvPr id="16" name="矩形 15"/>
          <p:cNvSpPr/>
          <p:nvPr/>
        </p:nvSpPr>
        <p:spPr>
          <a:xfrm>
            <a:off x="1820283" y="547121"/>
            <a:ext cx="1467068" cy="553998"/>
          </a:xfrm>
          <a:prstGeom prst="rect">
            <a:avLst/>
          </a:prstGeom>
        </p:spPr>
        <p:txBody>
          <a:bodyPr wrap="none">
            <a:spAutoFit/>
          </a:bodyPr>
          <a:lstStyle/>
          <a:p>
            <a:pPr>
              <a:lnSpc>
                <a:spcPct val="150000"/>
              </a:lnSpc>
            </a:pPr>
            <a:r>
              <a:rPr lang="zh-CN" altLang="en-US" sz="2000" b="1" dirty="0" smtClean="0">
                <a:latin typeface="微软雅黑" panose="020B0503020204020204" pitchFamily="34" charset="-122"/>
                <a:ea typeface="微软雅黑" panose="020B0503020204020204" pitchFamily="34" charset="-122"/>
              </a:rPr>
              <a:t>自媒体建设</a:t>
            </a:r>
            <a:endParaRPr lang="zh-CN" altLang="en-US" sz="2000" b="1" dirty="0">
              <a:latin typeface="微软雅黑" panose="020B0503020204020204" pitchFamily="34" charset="-122"/>
              <a:ea typeface="微软雅黑" panose="020B0503020204020204" pitchFamily="34" charset="-122"/>
            </a:endParaRPr>
          </a:p>
        </p:txBody>
      </p:sp>
      <p:grpSp>
        <p:nvGrpSpPr>
          <p:cNvPr id="18" name="组合 17"/>
          <p:cNvGrpSpPr/>
          <p:nvPr/>
        </p:nvGrpSpPr>
        <p:grpSpPr>
          <a:xfrm>
            <a:off x="536649" y="249523"/>
            <a:ext cx="1232203" cy="1028988"/>
            <a:chOff x="458097" y="883701"/>
            <a:chExt cx="1712258" cy="1429872"/>
          </a:xfrm>
        </p:grpSpPr>
        <p:sp>
          <p:nvSpPr>
            <p:cNvPr id="19" name="矩形 3"/>
            <p:cNvSpPr/>
            <p:nvPr/>
          </p:nvSpPr>
          <p:spPr>
            <a:xfrm>
              <a:off x="521745" y="883701"/>
              <a:ext cx="1648610" cy="1429872"/>
            </a:xfrm>
            <a:custGeom>
              <a:avLst/>
              <a:gdLst>
                <a:gd name="connsiteX0" fmla="*/ 0 w 1358153"/>
                <a:gd name="connsiteY0" fmla="*/ 0 h 833718"/>
                <a:gd name="connsiteX1" fmla="*/ 1358153 w 1358153"/>
                <a:gd name="connsiteY1" fmla="*/ 0 h 833718"/>
                <a:gd name="connsiteX2" fmla="*/ 1358153 w 1358153"/>
                <a:gd name="connsiteY2" fmla="*/ 833718 h 833718"/>
                <a:gd name="connsiteX3" fmla="*/ 0 w 1358153"/>
                <a:gd name="connsiteY3" fmla="*/ 833718 h 833718"/>
                <a:gd name="connsiteX4" fmla="*/ 0 w 1358153"/>
                <a:gd name="connsiteY4" fmla="*/ 0 h 833718"/>
                <a:gd name="connsiteX0" fmla="*/ 0 w 1371600"/>
                <a:gd name="connsiteY0" fmla="*/ 161365 h 995083"/>
                <a:gd name="connsiteX1" fmla="*/ 1371600 w 1371600"/>
                <a:gd name="connsiteY1" fmla="*/ 0 h 995083"/>
                <a:gd name="connsiteX2" fmla="*/ 1358153 w 1371600"/>
                <a:gd name="connsiteY2" fmla="*/ 995083 h 995083"/>
                <a:gd name="connsiteX3" fmla="*/ 0 w 1371600"/>
                <a:gd name="connsiteY3" fmla="*/ 995083 h 995083"/>
                <a:gd name="connsiteX4" fmla="*/ 0 w 1371600"/>
                <a:gd name="connsiteY4" fmla="*/ 161365 h 995083"/>
                <a:gd name="connsiteX0" fmla="*/ 0 w 1371600"/>
                <a:gd name="connsiteY0" fmla="*/ 161365 h 995083"/>
                <a:gd name="connsiteX1" fmla="*/ 1371600 w 1371600"/>
                <a:gd name="connsiteY1" fmla="*/ 0 h 995083"/>
                <a:gd name="connsiteX2" fmla="*/ 1358153 w 1371600"/>
                <a:gd name="connsiteY2" fmla="*/ 995083 h 995083"/>
                <a:gd name="connsiteX3" fmla="*/ 107576 w 1371600"/>
                <a:gd name="connsiteY3" fmla="*/ 900954 h 995083"/>
                <a:gd name="connsiteX4" fmla="*/ 0 w 1371600"/>
                <a:gd name="connsiteY4" fmla="*/ 161365 h 995083"/>
                <a:gd name="connsiteX0" fmla="*/ 0 w 1465730"/>
                <a:gd name="connsiteY0" fmla="*/ 26894 h 995083"/>
                <a:gd name="connsiteX1" fmla="*/ 1465730 w 1465730"/>
                <a:gd name="connsiteY1" fmla="*/ 0 h 995083"/>
                <a:gd name="connsiteX2" fmla="*/ 1452283 w 1465730"/>
                <a:gd name="connsiteY2" fmla="*/ 995083 h 995083"/>
                <a:gd name="connsiteX3" fmla="*/ 201706 w 1465730"/>
                <a:gd name="connsiteY3" fmla="*/ 900954 h 995083"/>
                <a:gd name="connsiteX4" fmla="*/ 0 w 1465730"/>
                <a:gd name="connsiteY4" fmla="*/ 26894 h 995083"/>
                <a:gd name="connsiteX0" fmla="*/ 0 w 1479177"/>
                <a:gd name="connsiteY0" fmla="*/ 26894 h 1304366"/>
                <a:gd name="connsiteX1" fmla="*/ 1465730 w 1479177"/>
                <a:gd name="connsiteY1" fmla="*/ 0 h 1304366"/>
                <a:gd name="connsiteX2" fmla="*/ 1479177 w 1479177"/>
                <a:gd name="connsiteY2" fmla="*/ 1304366 h 1304366"/>
                <a:gd name="connsiteX3" fmla="*/ 201706 w 1479177"/>
                <a:gd name="connsiteY3" fmla="*/ 900954 h 1304366"/>
                <a:gd name="connsiteX4" fmla="*/ 0 w 1479177"/>
                <a:gd name="connsiteY4" fmla="*/ 26894 h 1304366"/>
                <a:gd name="connsiteX0" fmla="*/ 118334 w 1597511"/>
                <a:gd name="connsiteY0" fmla="*/ 26894 h 1304366"/>
                <a:gd name="connsiteX1" fmla="*/ 1584064 w 1597511"/>
                <a:gd name="connsiteY1" fmla="*/ 0 h 1304366"/>
                <a:gd name="connsiteX2" fmla="*/ 1597511 w 1597511"/>
                <a:gd name="connsiteY2" fmla="*/ 1304366 h 1304366"/>
                <a:gd name="connsiteX3" fmla="*/ 0 w 1597511"/>
                <a:gd name="connsiteY3" fmla="*/ 1038114 h 1304366"/>
                <a:gd name="connsiteX4" fmla="*/ 118334 w 1597511"/>
                <a:gd name="connsiteY4" fmla="*/ 26894 h 1304366"/>
                <a:gd name="connsiteX0" fmla="*/ 118334 w 1673711"/>
                <a:gd name="connsiteY0" fmla="*/ 26894 h 1151966"/>
                <a:gd name="connsiteX1" fmla="*/ 1584064 w 1673711"/>
                <a:gd name="connsiteY1" fmla="*/ 0 h 1151966"/>
                <a:gd name="connsiteX2" fmla="*/ 1673711 w 1673711"/>
                <a:gd name="connsiteY2" fmla="*/ 1151966 h 1151966"/>
                <a:gd name="connsiteX3" fmla="*/ 0 w 1673711"/>
                <a:gd name="connsiteY3" fmla="*/ 1038114 h 1151966"/>
                <a:gd name="connsiteX4" fmla="*/ 118334 w 1673711"/>
                <a:gd name="connsiteY4" fmla="*/ 26894 h 1151966"/>
                <a:gd name="connsiteX0" fmla="*/ 0 w 1723017"/>
                <a:gd name="connsiteY0" fmla="*/ 0 h 1307952"/>
                <a:gd name="connsiteX1" fmla="*/ 1633370 w 1723017"/>
                <a:gd name="connsiteY1" fmla="*/ 155986 h 1307952"/>
                <a:gd name="connsiteX2" fmla="*/ 1723017 w 1723017"/>
                <a:gd name="connsiteY2" fmla="*/ 1307952 h 1307952"/>
                <a:gd name="connsiteX3" fmla="*/ 49306 w 1723017"/>
                <a:gd name="connsiteY3" fmla="*/ 1194100 h 1307952"/>
                <a:gd name="connsiteX4" fmla="*/ 0 w 1723017"/>
                <a:gd name="connsiteY4" fmla="*/ 0 h 1307952"/>
                <a:gd name="connsiteX0" fmla="*/ 0 w 1633370"/>
                <a:gd name="connsiteY0" fmla="*/ 0 h 1429872"/>
                <a:gd name="connsiteX1" fmla="*/ 1633370 w 1633370"/>
                <a:gd name="connsiteY1" fmla="*/ 155986 h 1429872"/>
                <a:gd name="connsiteX2" fmla="*/ 1387737 w 1633370"/>
                <a:gd name="connsiteY2" fmla="*/ 1429872 h 1429872"/>
                <a:gd name="connsiteX3" fmla="*/ 49306 w 1633370"/>
                <a:gd name="connsiteY3" fmla="*/ 1194100 h 1429872"/>
                <a:gd name="connsiteX4" fmla="*/ 0 w 1633370"/>
                <a:gd name="connsiteY4" fmla="*/ 0 h 1429872"/>
                <a:gd name="connsiteX0" fmla="*/ 0 w 1633370"/>
                <a:gd name="connsiteY0" fmla="*/ 0 h 1429872"/>
                <a:gd name="connsiteX1" fmla="*/ 1633370 w 1633370"/>
                <a:gd name="connsiteY1" fmla="*/ 155986 h 1429872"/>
                <a:gd name="connsiteX2" fmla="*/ 1387737 w 1633370"/>
                <a:gd name="connsiteY2" fmla="*/ 1429872 h 1429872"/>
                <a:gd name="connsiteX3" fmla="*/ 186466 w 1633370"/>
                <a:gd name="connsiteY3" fmla="*/ 1392220 h 1429872"/>
                <a:gd name="connsiteX4" fmla="*/ 0 w 1633370"/>
                <a:gd name="connsiteY4" fmla="*/ 0 h 1429872"/>
                <a:gd name="connsiteX0" fmla="*/ 0 w 1648610"/>
                <a:gd name="connsiteY0" fmla="*/ 0 h 1429872"/>
                <a:gd name="connsiteX1" fmla="*/ 1648610 w 1648610"/>
                <a:gd name="connsiteY1" fmla="*/ 293146 h 1429872"/>
                <a:gd name="connsiteX2" fmla="*/ 1387737 w 1648610"/>
                <a:gd name="connsiteY2" fmla="*/ 1429872 h 1429872"/>
                <a:gd name="connsiteX3" fmla="*/ 186466 w 1648610"/>
                <a:gd name="connsiteY3" fmla="*/ 1392220 h 1429872"/>
                <a:gd name="connsiteX4" fmla="*/ 0 w 1648610"/>
                <a:gd name="connsiteY4" fmla="*/ 0 h 1429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8610" h="1429872">
                  <a:moveTo>
                    <a:pt x="0" y="0"/>
                  </a:moveTo>
                  <a:lnTo>
                    <a:pt x="1648610" y="293146"/>
                  </a:lnTo>
                  <a:lnTo>
                    <a:pt x="1387737" y="1429872"/>
                  </a:lnTo>
                  <a:lnTo>
                    <a:pt x="186466" y="1392220"/>
                  </a:lnTo>
                  <a:lnTo>
                    <a:pt x="0" y="0"/>
                  </a:lnTo>
                  <a:close/>
                </a:path>
              </a:pathLst>
            </a:custGeom>
            <a:solidFill>
              <a:schemeClr val="accent4">
                <a:lumMod val="50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4"/>
            <p:cNvSpPr/>
            <p:nvPr/>
          </p:nvSpPr>
          <p:spPr>
            <a:xfrm rot="21062862">
              <a:off x="458097" y="1099060"/>
              <a:ext cx="1590339" cy="1067697"/>
            </a:xfrm>
            <a:custGeom>
              <a:avLst/>
              <a:gdLst>
                <a:gd name="connsiteX0" fmla="*/ 0 w 1761565"/>
                <a:gd name="connsiteY0" fmla="*/ 0 h 1183341"/>
                <a:gd name="connsiteX1" fmla="*/ 1761565 w 1761565"/>
                <a:gd name="connsiteY1" fmla="*/ 0 h 1183341"/>
                <a:gd name="connsiteX2" fmla="*/ 1761565 w 1761565"/>
                <a:gd name="connsiteY2" fmla="*/ 1183341 h 1183341"/>
                <a:gd name="connsiteX3" fmla="*/ 0 w 1761565"/>
                <a:gd name="connsiteY3" fmla="*/ 1183341 h 1183341"/>
                <a:gd name="connsiteX4" fmla="*/ 0 w 1761565"/>
                <a:gd name="connsiteY4" fmla="*/ 0 h 1183341"/>
                <a:gd name="connsiteX0" fmla="*/ 201706 w 1761565"/>
                <a:gd name="connsiteY0" fmla="*/ 0 h 1479177"/>
                <a:gd name="connsiteX1" fmla="*/ 1761565 w 1761565"/>
                <a:gd name="connsiteY1" fmla="*/ 295836 h 1479177"/>
                <a:gd name="connsiteX2" fmla="*/ 1761565 w 1761565"/>
                <a:gd name="connsiteY2" fmla="*/ 1479177 h 1479177"/>
                <a:gd name="connsiteX3" fmla="*/ 0 w 1761565"/>
                <a:gd name="connsiteY3" fmla="*/ 1479177 h 1479177"/>
                <a:gd name="connsiteX4" fmla="*/ 201706 w 1761565"/>
                <a:gd name="connsiteY4" fmla="*/ 0 h 1479177"/>
                <a:gd name="connsiteX0" fmla="*/ 201706 w 1949824"/>
                <a:gd name="connsiteY0" fmla="*/ 0 h 1479177"/>
                <a:gd name="connsiteX1" fmla="*/ 1761565 w 1949824"/>
                <a:gd name="connsiteY1" fmla="*/ 295836 h 1479177"/>
                <a:gd name="connsiteX2" fmla="*/ 1949824 w 1949824"/>
                <a:gd name="connsiteY2" fmla="*/ 1129554 h 1479177"/>
                <a:gd name="connsiteX3" fmla="*/ 0 w 1949824"/>
                <a:gd name="connsiteY3" fmla="*/ 1479177 h 1479177"/>
                <a:gd name="connsiteX4" fmla="*/ 201706 w 1949824"/>
                <a:gd name="connsiteY4" fmla="*/ 0 h 1479177"/>
                <a:gd name="connsiteX0" fmla="*/ 64546 w 1949824"/>
                <a:gd name="connsiteY0" fmla="*/ 115644 h 1183341"/>
                <a:gd name="connsiteX1" fmla="*/ 1761565 w 1949824"/>
                <a:gd name="connsiteY1" fmla="*/ 0 h 1183341"/>
                <a:gd name="connsiteX2" fmla="*/ 1949824 w 1949824"/>
                <a:gd name="connsiteY2" fmla="*/ 833718 h 1183341"/>
                <a:gd name="connsiteX3" fmla="*/ 0 w 1949824"/>
                <a:gd name="connsiteY3" fmla="*/ 1183341 h 1183341"/>
                <a:gd name="connsiteX4" fmla="*/ 64546 w 1949824"/>
                <a:gd name="connsiteY4" fmla="*/ 115644 h 1183341"/>
                <a:gd name="connsiteX0" fmla="*/ 34066 w 1919344"/>
                <a:gd name="connsiteY0" fmla="*/ 115644 h 1000461"/>
                <a:gd name="connsiteX1" fmla="*/ 1731085 w 1919344"/>
                <a:gd name="connsiteY1" fmla="*/ 0 h 1000461"/>
                <a:gd name="connsiteX2" fmla="*/ 1919344 w 1919344"/>
                <a:gd name="connsiteY2" fmla="*/ 833718 h 1000461"/>
                <a:gd name="connsiteX3" fmla="*/ 0 w 1919344"/>
                <a:gd name="connsiteY3" fmla="*/ 1000461 h 1000461"/>
                <a:gd name="connsiteX4" fmla="*/ 34066 w 1919344"/>
                <a:gd name="connsiteY4" fmla="*/ 115644 h 1000461"/>
                <a:gd name="connsiteX0" fmla="*/ 34066 w 1827904"/>
                <a:gd name="connsiteY0" fmla="*/ 115644 h 1000461"/>
                <a:gd name="connsiteX1" fmla="*/ 1731085 w 1827904"/>
                <a:gd name="connsiteY1" fmla="*/ 0 h 1000461"/>
                <a:gd name="connsiteX2" fmla="*/ 1827904 w 1827904"/>
                <a:gd name="connsiteY2" fmla="*/ 955638 h 1000461"/>
                <a:gd name="connsiteX3" fmla="*/ 0 w 1827904"/>
                <a:gd name="connsiteY3" fmla="*/ 1000461 h 1000461"/>
                <a:gd name="connsiteX4" fmla="*/ 34066 w 1827904"/>
                <a:gd name="connsiteY4" fmla="*/ 115644 h 1000461"/>
                <a:gd name="connsiteX0" fmla="*/ 34066 w 1959685"/>
                <a:gd name="connsiteY0" fmla="*/ 115644 h 1000461"/>
                <a:gd name="connsiteX1" fmla="*/ 1959685 w 1959685"/>
                <a:gd name="connsiteY1" fmla="*/ 0 h 1000461"/>
                <a:gd name="connsiteX2" fmla="*/ 1827904 w 1959685"/>
                <a:gd name="connsiteY2" fmla="*/ 955638 h 1000461"/>
                <a:gd name="connsiteX3" fmla="*/ 0 w 1959685"/>
                <a:gd name="connsiteY3" fmla="*/ 1000461 h 1000461"/>
                <a:gd name="connsiteX4" fmla="*/ 34066 w 1959685"/>
                <a:gd name="connsiteY4" fmla="*/ 115644 h 1000461"/>
                <a:gd name="connsiteX0" fmla="*/ 0 w 1925619"/>
                <a:gd name="connsiteY0" fmla="*/ 115644 h 1183341"/>
                <a:gd name="connsiteX1" fmla="*/ 1925619 w 1925619"/>
                <a:gd name="connsiteY1" fmla="*/ 0 h 1183341"/>
                <a:gd name="connsiteX2" fmla="*/ 1793838 w 1925619"/>
                <a:gd name="connsiteY2" fmla="*/ 955638 h 1183341"/>
                <a:gd name="connsiteX3" fmla="*/ 285974 w 1925619"/>
                <a:gd name="connsiteY3" fmla="*/ 1183341 h 1183341"/>
                <a:gd name="connsiteX4" fmla="*/ 0 w 1925619"/>
                <a:gd name="connsiteY4" fmla="*/ 115644 h 1183341"/>
                <a:gd name="connsiteX0" fmla="*/ 0 w 1925619"/>
                <a:gd name="connsiteY0" fmla="*/ 115644 h 1183341"/>
                <a:gd name="connsiteX1" fmla="*/ 1925619 w 1925619"/>
                <a:gd name="connsiteY1" fmla="*/ 0 h 1183341"/>
                <a:gd name="connsiteX2" fmla="*/ 1397598 w 1925619"/>
                <a:gd name="connsiteY2" fmla="*/ 1153758 h 1183341"/>
                <a:gd name="connsiteX3" fmla="*/ 285974 w 1925619"/>
                <a:gd name="connsiteY3" fmla="*/ 1183341 h 1183341"/>
                <a:gd name="connsiteX4" fmla="*/ 0 w 1925619"/>
                <a:gd name="connsiteY4" fmla="*/ 115644 h 1183341"/>
                <a:gd name="connsiteX0" fmla="*/ 0 w 1590339"/>
                <a:gd name="connsiteY0" fmla="*/ 0 h 1067697"/>
                <a:gd name="connsiteX1" fmla="*/ 1590339 w 1590339"/>
                <a:gd name="connsiteY1" fmla="*/ 82476 h 1067697"/>
                <a:gd name="connsiteX2" fmla="*/ 1397598 w 1590339"/>
                <a:gd name="connsiteY2" fmla="*/ 1038114 h 1067697"/>
                <a:gd name="connsiteX3" fmla="*/ 285974 w 1590339"/>
                <a:gd name="connsiteY3" fmla="*/ 1067697 h 1067697"/>
                <a:gd name="connsiteX4" fmla="*/ 0 w 1590339"/>
                <a:gd name="connsiteY4" fmla="*/ 0 h 1067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0339" h="1067697">
                  <a:moveTo>
                    <a:pt x="0" y="0"/>
                  </a:moveTo>
                  <a:lnTo>
                    <a:pt x="1590339" y="82476"/>
                  </a:lnTo>
                  <a:lnTo>
                    <a:pt x="1397598" y="1038114"/>
                  </a:lnTo>
                  <a:lnTo>
                    <a:pt x="285974" y="1067697"/>
                  </a:lnTo>
                  <a:lnTo>
                    <a:pt x="0" y="0"/>
                  </a:lnTo>
                  <a:close/>
                </a:path>
              </a:pathLst>
            </a:custGeom>
            <a:solidFill>
              <a:schemeClr val="bg1">
                <a:lumMod val="8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910305" y="1340011"/>
              <a:ext cx="1048277" cy="812598"/>
            </a:xfrm>
            <a:prstGeom prst="rect">
              <a:avLst/>
            </a:prstGeom>
            <a:noFill/>
          </p:spPr>
          <p:txBody>
            <a:bodyPr wrap="square" rtlCol="0">
              <a:spAutoFit/>
            </a:bodyPr>
            <a:lstStyle/>
            <a:p>
              <a:r>
                <a:rPr lang="en-US" altLang="zh-CN" sz="3200" b="1" dirty="0" smtClean="0">
                  <a:solidFill>
                    <a:schemeClr val="accent6">
                      <a:lumMod val="50000"/>
                    </a:schemeClr>
                  </a:solidFill>
                  <a:latin typeface="微软雅黑" panose="020B0503020204020204" pitchFamily="34" charset="-122"/>
                  <a:ea typeface="微软雅黑" panose="020B0503020204020204" pitchFamily="34" charset="-122"/>
                </a:rPr>
                <a:t>05</a:t>
              </a:r>
              <a:endParaRPr lang="zh-CN" altLang="en-US" sz="3200" b="1" dirty="0">
                <a:solidFill>
                  <a:schemeClr val="accent6">
                    <a:lumMod val="50000"/>
                  </a:schemeClr>
                </a:solidFill>
                <a:latin typeface="微软雅黑" panose="020B0503020204020204" pitchFamily="34" charset="-122"/>
                <a:ea typeface="微软雅黑" panose="020B0503020204020204" pitchFamily="34" charset="-122"/>
              </a:endParaRPr>
            </a:p>
          </p:txBody>
        </p:sp>
      </p:grpSp>
      <p:sp>
        <p:nvSpPr>
          <p:cNvPr id="22" name="文本框 21"/>
          <p:cNvSpPr txBox="1"/>
          <p:nvPr/>
        </p:nvSpPr>
        <p:spPr>
          <a:xfrm>
            <a:off x="10515600" y="249523"/>
            <a:ext cx="1676400" cy="307777"/>
          </a:xfrm>
          <a:prstGeom prst="rect">
            <a:avLst/>
          </a:prstGeom>
          <a:noFill/>
        </p:spPr>
        <p:txBody>
          <a:bodyPr wrap="square" rtlCol="0">
            <a:spAutoFit/>
          </a:bodyPr>
          <a:lstStyle/>
          <a:p>
            <a:r>
              <a:rPr lang="zh-CN" altLang="en-US" sz="1400" dirty="0" smtClean="0">
                <a:latin typeface="微软雅黑" panose="020B0503020204020204" pitchFamily="34" charset="-122"/>
                <a:ea typeface="微软雅黑" panose="020B0503020204020204" pitchFamily="34" charset="-122"/>
              </a:rPr>
              <a:t>放置医院</a:t>
            </a:r>
            <a:r>
              <a:rPr lang="en-US" altLang="zh-CN" sz="1400" dirty="0" smtClean="0">
                <a:latin typeface="微软雅黑" panose="020B0503020204020204" pitchFamily="34" charset="-122"/>
                <a:ea typeface="微软雅黑" panose="020B0503020204020204" pitchFamily="34" charset="-122"/>
              </a:rPr>
              <a:t>LOGO</a:t>
            </a:r>
            <a:endParaRPr lang="zh-CN" altLang="en-US" sz="14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21806272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rotWithShape="1">
          <a:blip r:embed="rId2">
            <a:extLst>
              <a:ext uri="{28A0092B-C50C-407E-A947-70E740481C1C}">
                <a14:useLocalDpi xmlns:a14="http://schemas.microsoft.com/office/drawing/2010/main" val="0"/>
              </a:ext>
            </a:extLst>
          </a:blip>
          <a:srcRect l="7676" t="18173" r="52298" b="6108"/>
          <a:stretch/>
        </p:blipFill>
        <p:spPr>
          <a:xfrm rot="497728">
            <a:off x="8989937" y="2199468"/>
            <a:ext cx="1984524" cy="250413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3" name="矩形 2"/>
          <p:cNvSpPr/>
          <p:nvPr/>
        </p:nvSpPr>
        <p:spPr>
          <a:xfrm>
            <a:off x="820856" y="1940968"/>
            <a:ext cx="1826141" cy="338554"/>
          </a:xfrm>
          <a:prstGeom prst="rect">
            <a:avLst/>
          </a:prstGeom>
        </p:spPr>
        <p:txBody>
          <a:bodyPr wrap="none">
            <a:spAutoFit/>
          </a:bodyPr>
          <a:lstStyle/>
          <a:p>
            <a:r>
              <a:rPr lang="zh-CN" altLang="zh-CN" sz="1600" b="1" dirty="0">
                <a:ea typeface="微软雅黑" panose="020B0503020204020204" pitchFamily="34" charset="-122"/>
                <a:cs typeface="Times New Roman" panose="02020603050405020304" pitchFamily="18" charset="0"/>
              </a:rPr>
              <a:t>竞争对手网络分析</a:t>
            </a:r>
            <a:endParaRPr lang="zh-CN" altLang="en-US" sz="1600" dirty="0"/>
          </a:p>
        </p:txBody>
      </p:sp>
      <p:graphicFrame>
        <p:nvGraphicFramePr>
          <p:cNvPr id="8" name="表格 7"/>
          <p:cNvGraphicFramePr>
            <a:graphicFrameLocks noGrp="1"/>
          </p:cNvGraphicFramePr>
          <p:nvPr>
            <p:extLst>
              <p:ext uri="{D42A27DB-BD31-4B8C-83A1-F6EECF244321}">
                <p14:modId xmlns:p14="http://schemas.microsoft.com/office/powerpoint/2010/main" val="3751354820"/>
              </p:ext>
            </p:extLst>
          </p:nvPr>
        </p:nvGraphicFramePr>
        <p:xfrm>
          <a:off x="907482" y="2459353"/>
          <a:ext cx="7703118" cy="1074923"/>
        </p:xfrm>
        <a:graphic>
          <a:graphicData uri="http://schemas.openxmlformats.org/drawingml/2006/table">
            <a:tbl>
              <a:tblPr firstRow="1" firstCol="1" bandRow="1">
                <a:tableStyleId>{5C22544A-7EE6-4342-B048-85BDC9FD1C3A}</a:tableStyleId>
              </a:tblPr>
              <a:tblGrid>
                <a:gridCol w="1133540">
                  <a:extLst>
                    <a:ext uri="{9D8B030D-6E8A-4147-A177-3AD203B41FA5}">
                      <a16:colId xmlns:a16="http://schemas.microsoft.com/office/drawing/2014/main" val="20000"/>
                    </a:ext>
                  </a:extLst>
                </a:gridCol>
                <a:gridCol w="1471445">
                  <a:extLst>
                    <a:ext uri="{9D8B030D-6E8A-4147-A177-3AD203B41FA5}">
                      <a16:colId xmlns:a16="http://schemas.microsoft.com/office/drawing/2014/main" val="20001"/>
                    </a:ext>
                  </a:extLst>
                </a:gridCol>
                <a:gridCol w="1132741">
                  <a:extLst>
                    <a:ext uri="{9D8B030D-6E8A-4147-A177-3AD203B41FA5}">
                      <a16:colId xmlns:a16="http://schemas.microsoft.com/office/drawing/2014/main" val="20002"/>
                    </a:ext>
                  </a:extLst>
                </a:gridCol>
                <a:gridCol w="455333">
                  <a:extLst>
                    <a:ext uri="{9D8B030D-6E8A-4147-A177-3AD203B41FA5}">
                      <a16:colId xmlns:a16="http://schemas.microsoft.com/office/drawing/2014/main" val="20003"/>
                    </a:ext>
                  </a:extLst>
                </a:gridCol>
                <a:gridCol w="1019307">
                  <a:extLst>
                    <a:ext uri="{9D8B030D-6E8A-4147-A177-3AD203B41FA5}">
                      <a16:colId xmlns:a16="http://schemas.microsoft.com/office/drawing/2014/main" val="20004"/>
                    </a:ext>
                  </a:extLst>
                </a:gridCol>
                <a:gridCol w="679005">
                  <a:extLst>
                    <a:ext uri="{9D8B030D-6E8A-4147-A177-3AD203B41FA5}">
                      <a16:colId xmlns:a16="http://schemas.microsoft.com/office/drawing/2014/main" val="20005"/>
                    </a:ext>
                  </a:extLst>
                </a:gridCol>
                <a:gridCol w="792440">
                  <a:extLst>
                    <a:ext uri="{9D8B030D-6E8A-4147-A177-3AD203B41FA5}">
                      <a16:colId xmlns:a16="http://schemas.microsoft.com/office/drawing/2014/main" val="20006"/>
                    </a:ext>
                  </a:extLst>
                </a:gridCol>
                <a:gridCol w="1019307">
                  <a:extLst>
                    <a:ext uri="{9D8B030D-6E8A-4147-A177-3AD203B41FA5}">
                      <a16:colId xmlns:a16="http://schemas.microsoft.com/office/drawing/2014/main" val="20007"/>
                    </a:ext>
                  </a:extLst>
                </a:gridCol>
              </a:tblGrid>
              <a:tr h="278255">
                <a:tc>
                  <a:txBody>
                    <a:bodyPr/>
                    <a:lstStyle/>
                    <a:p>
                      <a:pPr algn="just">
                        <a:lnSpc>
                          <a:spcPts val="1900"/>
                        </a:lnSpc>
                        <a:spcAft>
                          <a:spcPts val="0"/>
                        </a:spcAft>
                      </a:pPr>
                      <a:r>
                        <a:rPr lang="zh-CN" sz="1500" kern="100" dirty="0">
                          <a:effectLst/>
                        </a:rPr>
                        <a:t>医院名称</a:t>
                      </a:r>
                      <a:endParaRPr lang="zh-CN" sz="1500" kern="100" dirty="0">
                        <a:effectLst/>
                        <a:latin typeface="Calibri" panose="020F0502020204030204" pitchFamily="34" charset="0"/>
                        <a:ea typeface="微软雅黑" panose="020B0503020204020204" pitchFamily="34" charset="-122"/>
                        <a:cs typeface="Times New Roman" panose="02020603050405020304" pitchFamily="18" charset="0"/>
                      </a:endParaRPr>
                    </a:p>
                  </a:txBody>
                  <a:tcPr marL="86256" marR="86256" marT="0" marB="0"/>
                </a:tc>
                <a:tc>
                  <a:txBody>
                    <a:bodyPr/>
                    <a:lstStyle/>
                    <a:p>
                      <a:pPr algn="ctr">
                        <a:lnSpc>
                          <a:spcPts val="1900"/>
                        </a:lnSpc>
                        <a:spcAft>
                          <a:spcPts val="0"/>
                        </a:spcAft>
                      </a:pPr>
                      <a:r>
                        <a:rPr lang="zh-CN" sz="1500" kern="100">
                          <a:effectLst/>
                        </a:rPr>
                        <a:t>网址</a:t>
                      </a:r>
                      <a:endParaRPr lang="zh-CN" sz="1500" kern="100">
                        <a:effectLst/>
                        <a:latin typeface="Calibri" panose="020F0502020204030204" pitchFamily="34" charset="0"/>
                        <a:ea typeface="微软雅黑" panose="020B0503020204020204" pitchFamily="34" charset="-122"/>
                        <a:cs typeface="Times New Roman" panose="02020603050405020304" pitchFamily="18" charset="0"/>
                      </a:endParaRPr>
                    </a:p>
                  </a:txBody>
                  <a:tcPr marL="86256" marR="86256" marT="0" marB="0"/>
                </a:tc>
                <a:tc>
                  <a:txBody>
                    <a:bodyPr/>
                    <a:lstStyle/>
                    <a:p>
                      <a:pPr algn="ctr">
                        <a:lnSpc>
                          <a:spcPts val="1900"/>
                        </a:lnSpc>
                        <a:spcAft>
                          <a:spcPts val="0"/>
                        </a:spcAft>
                      </a:pPr>
                      <a:r>
                        <a:rPr lang="zh-CN" sz="1500" kern="100">
                          <a:effectLst/>
                        </a:rPr>
                        <a:t>百度权重</a:t>
                      </a:r>
                      <a:endParaRPr lang="zh-CN" sz="1500" kern="100">
                        <a:effectLst/>
                        <a:latin typeface="Calibri" panose="020F0502020204030204" pitchFamily="34" charset="0"/>
                        <a:ea typeface="微软雅黑" panose="020B0503020204020204" pitchFamily="34" charset="-122"/>
                        <a:cs typeface="Times New Roman" panose="02020603050405020304" pitchFamily="18" charset="0"/>
                      </a:endParaRPr>
                    </a:p>
                  </a:txBody>
                  <a:tcPr marL="86256" marR="86256" marT="0" marB="0"/>
                </a:tc>
                <a:tc>
                  <a:txBody>
                    <a:bodyPr/>
                    <a:lstStyle/>
                    <a:p>
                      <a:pPr algn="ctr">
                        <a:lnSpc>
                          <a:spcPts val="1900"/>
                        </a:lnSpc>
                        <a:spcAft>
                          <a:spcPts val="0"/>
                        </a:spcAft>
                      </a:pPr>
                      <a:r>
                        <a:rPr lang="en-US" sz="1500" kern="100">
                          <a:effectLst/>
                        </a:rPr>
                        <a:t>PR</a:t>
                      </a:r>
                      <a:endParaRPr lang="zh-CN" sz="1500" kern="100">
                        <a:effectLst/>
                        <a:latin typeface="Calibri" panose="020F0502020204030204" pitchFamily="34" charset="0"/>
                        <a:ea typeface="微软雅黑" panose="020B0503020204020204" pitchFamily="34" charset="-122"/>
                        <a:cs typeface="Times New Roman" panose="02020603050405020304" pitchFamily="18" charset="0"/>
                      </a:endParaRPr>
                    </a:p>
                  </a:txBody>
                  <a:tcPr marL="86256" marR="86256" marT="0" marB="0"/>
                </a:tc>
                <a:tc>
                  <a:txBody>
                    <a:bodyPr/>
                    <a:lstStyle/>
                    <a:p>
                      <a:pPr algn="ctr">
                        <a:lnSpc>
                          <a:spcPts val="1900"/>
                        </a:lnSpc>
                        <a:spcAft>
                          <a:spcPts val="0"/>
                        </a:spcAft>
                      </a:pPr>
                      <a:r>
                        <a:rPr lang="zh-CN" sz="1500" kern="100">
                          <a:effectLst/>
                        </a:rPr>
                        <a:t>百度收录</a:t>
                      </a:r>
                      <a:endParaRPr lang="zh-CN" sz="1500" kern="100">
                        <a:effectLst/>
                        <a:latin typeface="Calibri" panose="020F0502020204030204" pitchFamily="34" charset="0"/>
                        <a:ea typeface="微软雅黑" panose="020B0503020204020204" pitchFamily="34" charset="-122"/>
                        <a:cs typeface="Times New Roman" panose="02020603050405020304" pitchFamily="18" charset="0"/>
                      </a:endParaRPr>
                    </a:p>
                  </a:txBody>
                  <a:tcPr marL="86256" marR="86256" marT="0" marB="0"/>
                </a:tc>
                <a:tc>
                  <a:txBody>
                    <a:bodyPr/>
                    <a:lstStyle/>
                    <a:p>
                      <a:pPr algn="ctr">
                        <a:lnSpc>
                          <a:spcPts val="1900"/>
                        </a:lnSpc>
                        <a:spcAft>
                          <a:spcPts val="0"/>
                        </a:spcAft>
                      </a:pPr>
                      <a:r>
                        <a:rPr lang="en-US" sz="1500" kern="100">
                          <a:effectLst/>
                        </a:rPr>
                        <a:t>360</a:t>
                      </a:r>
                      <a:endParaRPr lang="zh-CN" sz="1500" kern="100">
                        <a:effectLst/>
                        <a:latin typeface="Calibri" panose="020F0502020204030204" pitchFamily="34" charset="0"/>
                        <a:ea typeface="微软雅黑" panose="020B0503020204020204" pitchFamily="34" charset="-122"/>
                        <a:cs typeface="Times New Roman" panose="02020603050405020304" pitchFamily="18" charset="0"/>
                      </a:endParaRPr>
                    </a:p>
                  </a:txBody>
                  <a:tcPr marL="86256" marR="86256" marT="0" marB="0"/>
                </a:tc>
                <a:tc>
                  <a:txBody>
                    <a:bodyPr/>
                    <a:lstStyle/>
                    <a:p>
                      <a:pPr algn="ctr">
                        <a:lnSpc>
                          <a:spcPts val="1900"/>
                        </a:lnSpc>
                        <a:spcAft>
                          <a:spcPts val="0"/>
                        </a:spcAft>
                      </a:pPr>
                      <a:r>
                        <a:rPr lang="zh-CN" sz="1500" kern="100">
                          <a:effectLst/>
                        </a:rPr>
                        <a:t>搜狗</a:t>
                      </a:r>
                      <a:endParaRPr lang="zh-CN" sz="1500" kern="100">
                        <a:effectLst/>
                        <a:latin typeface="Calibri" panose="020F0502020204030204" pitchFamily="34" charset="0"/>
                        <a:ea typeface="微软雅黑" panose="020B0503020204020204" pitchFamily="34" charset="-122"/>
                        <a:cs typeface="Times New Roman" panose="02020603050405020304" pitchFamily="18" charset="0"/>
                      </a:endParaRPr>
                    </a:p>
                  </a:txBody>
                  <a:tcPr marL="86256" marR="86256" marT="0" marB="0"/>
                </a:tc>
                <a:tc>
                  <a:txBody>
                    <a:bodyPr/>
                    <a:lstStyle/>
                    <a:p>
                      <a:pPr algn="ctr">
                        <a:lnSpc>
                          <a:spcPts val="1900"/>
                        </a:lnSpc>
                        <a:spcAft>
                          <a:spcPts val="0"/>
                        </a:spcAft>
                      </a:pPr>
                      <a:r>
                        <a:rPr lang="zh-CN" sz="1500" kern="100">
                          <a:effectLst/>
                        </a:rPr>
                        <a:t>百度反链</a:t>
                      </a:r>
                      <a:endParaRPr lang="zh-CN" sz="1500" kern="100">
                        <a:effectLst/>
                        <a:latin typeface="Calibri" panose="020F0502020204030204" pitchFamily="34" charset="0"/>
                        <a:ea typeface="微软雅黑" panose="020B0503020204020204" pitchFamily="34" charset="-122"/>
                        <a:cs typeface="Times New Roman" panose="02020603050405020304" pitchFamily="18" charset="0"/>
                      </a:endParaRPr>
                    </a:p>
                  </a:txBody>
                  <a:tcPr marL="86256" marR="86256" marT="0" marB="0"/>
                </a:tc>
                <a:extLst>
                  <a:ext uri="{0D108BD9-81ED-4DB2-BD59-A6C34878D82A}">
                    <a16:rowId xmlns:a16="http://schemas.microsoft.com/office/drawing/2014/main" val="10000"/>
                  </a:ext>
                </a:extLst>
              </a:tr>
              <a:tr h="265556">
                <a:tc>
                  <a:txBody>
                    <a:bodyPr/>
                    <a:lstStyle/>
                    <a:p>
                      <a:pPr algn="l">
                        <a:lnSpc>
                          <a:spcPts val="1900"/>
                        </a:lnSpc>
                        <a:spcAft>
                          <a:spcPts val="0"/>
                        </a:spcAft>
                      </a:pPr>
                      <a:r>
                        <a:rPr lang="en-US" altLang="zh-CN" sz="1100" kern="100" dirty="0" smtClean="0">
                          <a:effectLst/>
                        </a:rPr>
                        <a:t>XX</a:t>
                      </a:r>
                      <a:r>
                        <a:rPr lang="zh-CN" sz="1100" kern="100" dirty="0" smtClean="0">
                          <a:effectLst/>
                        </a:rPr>
                        <a:t>人民</a:t>
                      </a:r>
                      <a:r>
                        <a:rPr lang="zh-CN" sz="1100" kern="100" dirty="0">
                          <a:effectLst/>
                        </a:rPr>
                        <a:t>医院</a:t>
                      </a:r>
                      <a:endParaRPr lang="zh-CN" sz="1500" kern="100" dirty="0">
                        <a:effectLst/>
                        <a:latin typeface="Calibri" panose="020F0502020204030204" pitchFamily="34" charset="0"/>
                        <a:ea typeface="微软雅黑" panose="020B0503020204020204" pitchFamily="34" charset="-122"/>
                        <a:cs typeface="Times New Roman" panose="02020603050405020304" pitchFamily="18" charset="0"/>
                      </a:endParaRPr>
                    </a:p>
                  </a:txBody>
                  <a:tcPr marL="86256" marR="86256" marT="0" marB="0" anchor="ctr"/>
                </a:tc>
                <a:tc>
                  <a:txBody>
                    <a:bodyPr/>
                    <a:lstStyle/>
                    <a:p>
                      <a:pPr algn="ctr">
                        <a:lnSpc>
                          <a:spcPts val="1900"/>
                        </a:lnSpc>
                        <a:spcAft>
                          <a:spcPts val="0"/>
                        </a:spcAft>
                      </a:pPr>
                      <a:endParaRPr lang="zh-CN" sz="1500" kern="100" dirty="0">
                        <a:effectLst/>
                        <a:latin typeface="Calibri" panose="020F0502020204030204" pitchFamily="34" charset="0"/>
                        <a:ea typeface="微软雅黑" panose="020B0503020204020204" pitchFamily="34" charset="-122"/>
                        <a:cs typeface="Times New Roman" panose="02020603050405020304" pitchFamily="18" charset="0"/>
                      </a:endParaRPr>
                    </a:p>
                  </a:txBody>
                  <a:tcPr marL="86256" marR="86256" marT="0" marB="0"/>
                </a:tc>
                <a:tc>
                  <a:txBody>
                    <a:bodyPr/>
                    <a:lstStyle/>
                    <a:p>
                      <a:pPr algn="ctr">
                        <a:lnSpc>
                          <a:spcPts val="1900"/>
                        </a:lnSpc>
                        <a:spcAft>
                          <a:spcPts val="0"/>
                        </a:spcAft>
                      </a:pPr>
                      <a:r>
                        <a:rPr lang="en-US" sz="1100" kern="100">
                          <a:effectLst/>
                        </a:rPr>
                        <a:t>2</a:t>
                      </a:r>
                      <a:endParaRPr lang="zh-CN" sz="1500" kern="100">
                        <a:effectLst/>
                        <a:latin typeface="Calibri" panose="020F0502020204030204" pitchFamily="34" charset="0"/>
                        <a:ea typeface="微软雅黑" panose="020B0503020204020204" pitchFamily="34" charset="-122"/>
                        <a:cs typeface="Times New Roman" panose="02020603050405020304" pitchFamily="18" charset="0"/>
                      </a:endParaRPr>
                    </a:p>
                  </a:txBody>
                  <a:tcPr marL="86256" marR="86256" marT="0" marB="0"/>
                </a:tc>
                <a:tc>
                  <a:txBody>
                    <a:bodyPr/>
                    <a:lstStyle/>
                    <a:p>
                      <a:pPr algn="ctr">
                        <a:lnSpc>
                          <a:spcPts val="1900"/>
                        </a:lnSpc>
                        <a:spcAft>
                          <a:spcPts val="0"/>
                        </a:spcAft>
                      </a:pPr>
                      <a:r>
                        <a:rPr lang="en-US" sz="1100" kern="100">
                          <a:effectLst/>
                        </a:rPr>
                        <a:t>4</a:t>
                      </a:r>
                      <a:endParaRPr lang="zh-CN" sz="1500" kern="100">
                        <a:effectLst/>
                        <a:latin typeface="Calibri" panose="020F0502020204030204" pitchFamily="34" charset="0"/>
                        <a:ea typeface="微软雅黑" panose="020B0503020204020204" pitchFamily="34" charset="-122"/>
                        <a:cs typeface="Times New Roman" panose="02020603050405020304" pitchFamily="18" charset="0"/>
                      </a:endParaRPr>
                    </a:p>
                  </a:txBody>
                  <a:tcPr marL="86256" marR="86256" marT="0" marB="0"/>
                </a:tc>
                <a:tc>
                  <a:txBody>
                    <a:bodyPr/>
                    <a:lstStyle/>
                    <a:p>
                      <a:pPr algn="ctr">
                        <a:lnSpc>
                          <a:spcPts val="1900"/>
                        </a:lnSpc>
                        <a:spcAft>
                          <a:spcPts val="0"/>
                        </a:spcAft>
                      </a:pPr>
                      <a:r>
                        <a:rPr lang="en-US" sz="1100" kern="100">
                          <a:effectLst/>
                        </a:rPr>
                        <a:t>664</a:t>
                      </a:r>
                      <a:endParaRPr lang="zh-CN" sz="1500" kern="100">
                        <a:effectLst/>
                        <a:latin typeface="Calibri" panose="020F0502020204030204" pitchFamily="34" charset="0"/>
                        <a:ea typeface="微软雅黑" panose="020B0503020204020204" pitchFamily="34" charset="-122"/>
                        <a:cs typeface="Times New Roman" panose="02020603050405020304" pitchFamily="18" charset="0"/>
                      </a:endParaRPr>
                    </a:p>
                  </a:txBody>
                  <a:tcPr marL="86256" marR="86256" marT="0" marB="0"/>
                </a:tc>
                <a:tc>
                  <a:txBody>
                    <a:bodyPr/>
                    <a:lstStyle/>
                    <a:p>
                      <a:pPr algn="ctr">
                        <a:lnSpc>
                          <a:spcPts val="1900"/>
                        </a:lnSpc>
                        <a:spcAft>
                          <a:spcPts val="0"/>
                        </a:spcAft>
                      </a:pPr>
                      <a:r>
                        <a:rPr lang="en-US" sz="1100" kern="100">
                          <a:effectLst/>
                        </a:rPr>
                        <a:t>232</a:t>
                      </a:r>
                      <a:endParaRPr lang="zh-CN" sz="1500" kern="100">
                        <a:effectLst/>
                        <a:latin typeface="Calibri" panose="020F0502020204030204" pitchFamily="34" charset="0"/>
                        <a:ea typeface="微软雅黑" panose="020B0503020204020204" pitchFamily="34" charset="-122"/>
                        <a:cs typeface="Times New Roman" panose="02020603050405020304" pitchFamily="18" charset="0"/>
                      </a:endParaRPr>
                    </a:p>
                  </a:txBody>
                  <a:tcPr marL="86256" marR="86256" marT="0" marB="0"/>
                </a:tc>
                <a:tc>
                  <a:txBody>
                    <a:bodyPr/>
                    <a:lstStyle/>
                    <a:p>
                      <a:pPr algn="ctr">
                        <a:lnSpc>
                          <a:spcPts val="1900"/>
                        </a:lnSpc>
                        <a:spcAft>
                          <a:spcPts val="0"/>
                        </a:spcAft>
                      </a:pPr>
                      <a:r>
                        <a:rPr lang="en-US" sz="1100" kern="100">
                          <a:effectLst/>
                        </a:rPr>
                        <a:t>285</a:t>
                      </a:r>
                      <a:endParaRPr lang="zh-CN" sz="1500" kern="100">
                        <a:effectLst/>
                        <a:latin typeface="Calibri" panose="020F0502020204030204" pitchFamily="34" charset="0"/>
                        <a:ea typeface="微软雅黑" panose="020B0503020204020204" pitchFamily="34" charset="-122"/>
                        <a:cs typeface="Times New Roman" panose="02020603050405020304" pitchFamily="18" charset="0"/>
                      </a:endParaRPr>
                    </a:p>
                  </a:txBody>
                  <a:tcPr marL="86256" marR="86256" marT="0" marB="0"/>
                </a:tc>
                <a:tc>
                  <a:txBody>
                    <a:bodyPr/>
                    <a:lstStyle/>
                    <a:p>
                      <a:pPr algn="ctr">
                        <a:lnSpc>
                          <a:spcPts val="1900"/>
                        </a:lnSpc>
                        <a:spcAft>
                          <a:spcPts val="0"/>
                        </a:spcAft>
                      </a:pPr>
                      <a:r>
                        <a:rPr lang="en-US" sz="1100" kern="100">
                          <a:effectLst/>
                        </a:rPr>
                        <a:t>84</a:t>
                      </a:r>
                      <a:endParaRPr lang="zh-CN" sz="1500" kern="100">
                        <a:effectLst/>
                        <a:latin typeface="Calibri" panose="020F0502020204030204" pitchFamily="34" charset="0"/>
                        <a:ea typeface="微软雅黑" panose="020B0503020204020204" pitchFamily="34" charset="-122"/>
                        <a:cs typeface="Times New Roman" panose="02020603050405020304" pitchFamily="18" charset="0"/>
                      </a:endParaRPr>
                    </a:p>
                  </a:txBody>
                  <a:tcPr marL="86256" marR="86256" marT="0" marB="0"/>
                </a:tc>
                <a:extLst>
                  <a:ext uri="{0D108BD9-81ED-4DB2-BD59-A6C34878D82A}">
                    <a16:rowId xmlns:a16="http://schemas.microsoft.com/office/drawing/2014/main" val="10001"/>
                  </a:ext>
                </a:extLst>
              </a:tr>
              <a:tr h="265556">
                <a:tc>
                  <a:txBody>
                    <a:bodyPr/>
                    <a:lstStyle/>
                    <a:p>
                      <a:pPr algn="just">
                        <a:lnSpc>
                          <a:spcPts val="1900"/>
                        </a:lnSpc>
                        <a:spcAft>
                          <a:spcPts val="0"/>
                        </a:spcAft>
                      </a:pPr>
                      <a:r>
                        <a:rPr lang="en-US" altLang="zh-CN" sz="1100" kern="100" dirty="0" smtClean="0">
                          <a:effectLst/>
                        </a:rPr>
                        <a:t>XX</a:t>
                      </a:r>
                      <a:r>
                        <a:rPr lang="zh-CN" sz="1100" kern="100" dirty="0" smtClean="0">
                          <a:effectLst/>
                        </a:rPr>
                        <a:t>中医院</a:t>
                      </a:r>
                      <a:endParaRPr lang="zh-CN" sz="1500" kern="100" dirty="0">
                        <a:effectLst/>
                        <a:latin typeface="Calibri" panose="020F0502020204030204" pitchFamily="34" charset="0"/>
                        <a:ea typeface="微软雅黑" panose="020B0503020204020204" pitchFamily="34" charset="-122"/>
                        <a:cs typeface="Times New Roman" panose="02020603050405020304" pitchFamily="18" charset="0"/>
                      </a:endParaRPr>
                    </a:p>
                  </a:txBody>
                  <a:tcPr marL="86256" marR="86256" marT="0" marB="0"/>
                </a:tc>
                <a:tc>
                  <a:txBody>
                    <a:bodyPr/>
                    <a:lstStyle/>
                    <a:p>
                      <a:pPr algn="ctr">
                        <a:lnSpc>
                          <a:spcPts val="1900"/>
                        </a:lnSpc>
                        <a:spcAft>
                          <a:spcPts val="0"/>
                        </a:spcAft>
                      </a:pPr>
                      <a:r>
                        <a:rPr lang="en-US" sz="1100" kern="100">
                          <a:effectLst/>
                        </a:rPr>
                        <a:t> </a:t>
                      </a:r>
                      <a:endParaRPr lang="zh-CN" sz="1500" kern="100">
                        <a:effectLst/>
                        <a:latin typeface="Calibri" panose="020F0502020204030204" pitchFamily="34" charset="0"/>
                        <a:ea typeface="微软雅黑" panose="020B0503020204020204" pitchFamily="34" charset="-122"/>
                        <a:cs typeface="Times New Roman" panose="02020603050405020304" pitchFamily="18" charset="0"/>
                      </a:endParaRPr>
                    </a:p>
                  </a:txBody>
                  <a:tcPr marL="86256" marR="86256" marT="0" marB="0"/>
                </a:tc>
                <a:tc>
                  <a:txBody>
                    <a:bodyPr/>
                    <a:lstStyle/>
                    <a:p>
                      <a:pPr algn="ctr">
                        <a:lnSpc>
                          <a:spcPts val="1900"/>
                        </a:lnSpc>
                        <a:spcAft>
                          <a:spcPts val="0"/>
                        </a:spcAft>
                      </a:pPr>
                      <a:r>
                        <a:rPr lang="en-US" sz="1100" kern="100">
                          <a:effectLst/>
                        </a:rPr>
                        <a:t> </a:t>
                      </a:r>
                      <a:endParaRPr lang="zh-CN" sz="1500" kern="100">
                        <a:effectLst/>
                        <a:latin typeface="Calibri" panose="020F0502020204030204" pitchFamily="34" charset="0"/>
                        <a:ea typeface="微软雅黑" panose="020B0503020204020204" pitchFamily="34" charset="-122"/>
                        <a:cs typeface="Times New Roman" panose="02020603050405020304" pitchFamily="18" charset="0"/>
                      </a:endParaRPr>
                    </a:p>
                  </a:txBody>
                  <a:tcPr marL="86256" marR="86256" marT="0" marB="0"/>
                </a:tc>
                <a:tc>
                  <a:txBody>
                    <a:bodyPr/>
                    <a:lstStyle/>
                    <a:p>
                      <a:pPr algn="ctr">
                        <a:lnSpc>
                          <a:spcPts val="1900"/>
                        </a:lnSpc>
                        <a:spcAft>
                          <a:spcPts val="0"/>
                        </a:spcAft>
                      </a:pPr>
                      <a:r>
                        <a:rPr lang="en-US" sz="1100" kern="100">
                          <a:effectLst/>
                        </a:rPr>
                        <a:t> </a:t>
                      </a:r>
                      <a:endParaRPr lang="zh-CN" sz="1500" kern="100">
                        <a:effectLst/>
                        <a:latin typeface="Calibri" panose="020F0502020204030204" pitchFamily="34" charset="0"/>
                        <a:ea typeface="微软雅黑" panose="020B0503020204020204" pitchFamily="34" charset="-122"/>
                        <a:cs typeface="Times New Roman" panose="02020603050405020304" pitchFamily="18" charset="0"/>
                      </a:endParaRPr>
                    </a:p>
                  </a:txBody>
                  <a:tcPr marL="86256" marR="86256" marT="0" marB="0"/>
                </a:tc>
                <a:tc>
                  <a:txBody>
                    <a:bodyPr/>
                    <a:lstStyle/>
                    <a:p>
                      <a:pPr algn="ctr">
                        <a:lnSpc>
                          <a:spcPts val="1900"/>
                        </a:lnSpc>
                        <a:spcAft>
                          <a:spcPts val="0"/>
                        </a:spcAft>
                      </a:pPr>
                      <a:r>
                        <a:rPr lang="en-US" sz="1100" kern="100">
                          <a:effectLst/>
                        </a:rPr>
                        <a:t> </a:t>
                      </a:r>
                      <a:endParaRPr lang="zh-CN" sz="1500" kern="100">
                        <a:effectLst/>
                        <a:latin typeface="Calibri" panose="020F0502020204030204" pitchFamily="34" charset="0"/>
                        <a:ea typeface="微软雅黑" panose="020B0503020204020204" pitchFamily="34" charset="-122"/>
                        <a:cs typeface="Times New Roman" panose="02020603050405020304" pitchFamily="18" charset="0"/>
                      </a:endParaRPr>
                    </a:p>
                  </a:txBody>
                  <a:tcPr marL="86256" marR="86256" marT="0" marB="0"/>
                </a:tc>
                <a:tc>
                  <a:txBody>
                    <a:bodyPr/>
                    <a:lstStyle/>
                    <a:p>
                      <a:pPr algn="ctr">
                        <a:lnSpc>
                          <a:spcPts val="1900"/>
                        </a:lnSpc>
                        <a:spcAft>
                          <a:spcPts val="0"/>
                        </a:spcAft>
                      </a:pPr>
                      <a:r>
                        <a:rPr lang="en-US" sz="1100" kern="100">
                          <a:effectLst/>
                        </a:rPr>
                        <a:t> </a:t>
                      </a:r>
                      <a:endParaRPr lang="zh-CN" sz="1500" kern="100">
                        <a:effectLst/>
                        <a:latin typeface="Calibri" panose="020F0502020204030204" pitchFamily="34" charset="0"/>
                        <a:ea typeface="微软雅黑" panose="020B0503020204020204" pitchFamily="34" charset="-122"/>
                        <a:cs typeface="Times New Roman" panose="02020603050405020304" pitchFamily="18" charset="0"/>
                      </a:endParaRPr>
                    </a:p>
                  </a:txBody>
                  <a:tcPr marL="86256" marR="86256" marT="0" marB="0"/>
                </a:tc>
                <a:tc>
                  <a:txBody>
                    <a:bodyPr/>
                    <a:lstStyle/>
                    <a:p>
                      <a:pPr algn="ctr">
                        <a:lnSpc>
                          <a:spcPts val="1900"/>
                        </a:lnSpc>
                        <a:spcAft>
                          <a:spcPts val="0"/>
                        </a:spcAft>
                      </a:pPr>
                      <a:r>
                        <a:rPr lang="en-US" sz="1100" kern="100">
                          <a:effectLst/>
                        </a:rPr>
                        <a:t> </a:t>
                      </a:r>
                      <a:endParaRPr lang="zh-CN" sz="1500" kern="100">
                        <a:effectLst/>
                        <a:latin typeface="Calibri" panose="020F0502020204030204" pitchFamily="34" charset="0"/>
                        <a:ea typeface="微软雅黑" panose="020B0503020204020204" pitchFamily="34" charset="-122"/>
                        <a:cs typeface="Times New Roman" panose="02020603050405020304" pitchFamily="18" charset="0"/>
                      </a:endParaRPr>
                    </a:p>
                  </a:txBody>
                  <a:tcPr marL="86256" marR="86256" marT="0" marB="0"/>
                </a:tc>
                <a:tc>
                  <a:txBody>
                    <a:bodyPr/>
                    <a:lstStyle/>
                    <a:p>
                      <a:pPr algn="ctr">
                        <a:lnSpc>
                          <a:spcPts val="1900"/>
                        </a:lnSpc>
                        <a:spcAft>
                          <a:spcPts val="0"/>
                        </a:spcAft>
                      </a:pPr>
                      <a:r>
                        <a:rPr lang="en-US" sz="1100" kern="100">
                          <a:effectLst/>
                        </a:rPr>
                        <a:t> </a:t>
                      </a:r>
                      <a:endParaRPr lang="zh-CN" sz="1500" kern="100">
                        <a:effectLst/>
                        <a:latin typeface="Calibri" panose="020F0502020204030204" pitchFamily="34" charset="0"/>
                        <a:ea typeface="微软雅黑" panose="020B0503020204020204" pitchFamily="34" charset="-122"/>
                        <a:cs typeface="Times New Roman" panose="02020603050405020304" pitchFamily="18" charset="0"/>
                      </a:endParaRPr>
                    </a:p>
                  </a:txBody>
                  <a:tcPr marL="86256" marR="86256" marT="0" marB="0"/>
                </a:tc>
                <a:extLst>
                  <a:ext uri="{0D108BD9-81ED-4DB2-BD59-A6C34878D82A}">
                    <a16:rowId xmlns:a16="http://schemas.microsoft.com/office/drawing/2014/main" val="10002"/>
                  </a:ext>
                </a:extLst>
              </a:tr>
              <a:tr h="265556">
                <a:tc>
                  <a:txBody>
                    <a:bodyPr/>
                    <a:lstStyle/>
                    <a:p>
                      <a:pPr algn="l">
                        <a:lnSpc>
                          <a:spcPts val="1900"/>
                        </a:lnSpc>
                        <a:spcAft>
                          <a:spcPts val="0"/>
                        </a:spcAft>
                      </a:pPr>
                      <a:r>
                        <a:rPr lang="zh-CN" altLang="en-US" sz="1100" kern="100" dirty="0" smtClean="0">
                          <a:effectLst/>
                        </a:rPr>
                        <a:t>自己</a:t>
                      </a:r>
                      <a:r>
                        <a:rPr lang="zh-CN" sz="1100" kern="100" dirty="0" smtClean="0">
                          <a:effectLst/>
                        </a:rPr>
                        <a:t>医院</a:t>
                      </a:r>
                      <a:endParaRPr lang="zh-CN" sz="1500" kern="100" dirty="0">
                        <a:effectLst/>
                        <a:latin typeface="Calibri" panose="020F0502020204030204" pitchFamily="34" charset="0"/>
                        <a:ea typeface="微软雅黑" panose="020B0503020204020204" pitchFamily="34" charset="-122"/>
                        <a:cs typeface="Times New Roman" panose="02020603050405020304" pitchFamily="18" charset="0"/>
                      </a:endParaRPr>
                    </a:p>
                  </a:txBody>
                  <a:tcPr marL="86256" marR="86256" marT="0" marB="0" anchor="ctr"/>
                </a:tc>
                <a:tc>
                  <a:txBody>
                    <a:bodyPr/>
                    <a:lstStyle/>
                    <a:p>
                      <a:pPr algn="ctr">
                        <a:lnSpc>
                          <a:spcPts val="1900"/>
                        </a:lnSpc>
                        <a:spcAft>
                          <a:spcPts val="0"/>
                        </a:spcAft>
                      </a:pPr>
                      <a:endParaRPr lang="zh-CN" sz="1500" kern="100" dirty="0">
                        <a:effectLst/>
                        <a:latin typeface="Calibri" panose="020F0502020204030204" pitchFamily="34" charset="0"/>
                        <a:ea typeface="微软雅黑" panose="020B0503020204020204" pitchFamily="34" charset="-122"/>
                        <a:cs typeface="Times New Roman" panose="02020603050405020304" pitchFamily="18" charset="0"/>
                      </a:endParaRPr>
                    </a:p>
                  </a:txBody>
                  <a:tcPr marL="86256" marR="86256" marT="0" marB="0"/>
                </a:tc>
                <a:tc>
                  <a:txBody>
                    <a:bodyPr/>
                    <a:lstStyle/>
                    <a:p>
                      <a:pPr algn="ctr">
                        <a:lnSpc>
                          <a:spcPts val="1900"/>
                        </a:lnSpc>
                        <a:spcAft>
                          <a:spcPts val="0"/>
                        </a:spcAft>
                      </a:pPr>
                      <a:r>
                        <a:rPr lang="en-US" sz="1100" kern="100">
                          <a:effectLst/>
                        </a:rPr>
                        <a:t>0</a:t>
                      </a:r>
                      <a:endParaRPr lang="zh-CN" sz="1500" kern="100">
                        <a:effectLst/>
                        <a:latin typeface="Calibri" panose="020F0502020204030204" pitchFamily="34" charset="0"/>
                        <a:ea typeface="微软雅黑" panose="020B0503020204020204" pitchFamily="34" charset="-122"/>
                        <a:cs typeface="Times New Roman" panose="02020603050405020304" pitchFamily="18" charset="0"/>
                      </a:endParaRPr>
                    </a:p>
                  </a:txBody>
                  <a:tcPr marL="86256" marR="86256" marT="0" marB="0"/>
                </a:tc>
                <a:tc>
                  <a:txBody>
                    <a:bodyPr/>
                    <a:lstStyle/>
                    <a:p>
                      <a:pPr algn="ctr">
                        <a:lnSpc>
                          <a:spcPts val="1900"/>
                        </a:lnSpc>
                        <a:spcAft>
                          <a:spcPts val="0"/>
                        </a:spcAft>
                      </a:pPr>
                      <a:r>
                        <a:rPr lang="en-US" sz="1100" kern="100">
                          <a:effectLst/>
                        </a:rPr>
                        <a:t>0</a:t>
                      </a:r>
                      <a:endParaRPr lang="zh-CN" sz="1500" kern="100">
                        <a:effectLst/>
                        <a:latin typeface="Calibri" panose="020F0502020204030204" pitchFamily="34" charset="0"/>
                        <a:ea typeface="微软雅黑" panose="020B0503020204020204" pitchFamily="34" charset="-122"/>
                        <a:cs typeface="Times New Roman" panose="02020603050405020304" pitchFamily="18" charset="0"/>
                      </a:endParaRPr>
                    </a:p>
                  </a:txBody>
                  <a:tcPr marL="86256" marR="86256" marT="0" marB="0"/>
                </a:tc>
                <a:tc>
                  <a:txBody>
                    <a:bodyPr/>
                    <a:lstStyle/>
                    <a:p>
                      <a:pPr algn="ctr">
                        <a:lnSpc>
                          <a:spcPts val="1900"/>
                        </a:lnSpc>
                        <a:spcAft>
                          <a:spcPts val="0"/>
                        </a:spcAft>
                      </a:pPr>
                      <a:r>
                        <a:rPr lang="en-US" sz="1100" kern="100">
                          <a:effectLst/>
                        </a:rPr>
                        <a:t>475</a:t>
                      </a:r>
                      <a:endParaRPr lang="zh-CN" sz="1500" kern="100">
                        <a:effectLst/>
                        <a:latin typeface="Calibri" panose="020F0502020204030204" pitchFamily="34" charset="0"/>
                        <a:ea typeface="微软雅黑" panose="020B0503020204020204" pitchFamily="34" charset="-122"/>
                        <a:cs typeface="Times New Roman" panose="02020603050405020304" pitchFamily="18" charset="0"/>
                      </a:endParaRPr>
                    </a:p>
                  </a:txBody>
                  <a:tcPr marL="86256" marR="86256" marT="0" marB="0"/>
                </a:tc>
                <a:tc>
                  <a:txBody>
                    <a:bodyPr/>
                    <a:lstStyle/>
                    <a:p>
                      <a:pPr algn="ctr">
                        <a:lnSpc>
                          <a:spcPts val="1900"/>
                        </a:lnSpc>
                        <a:spcAft>
                          <a:spcPts val="0"/>
                        </a:spcAft>
                      </a:pPr>
                      <a:r>
                        <a:rPr lang="en-US" sz="1100" kern="100">
                          <a:effectLst/>
                        </a:rPr>
                        <a:t>613</a:t>
                      </a:r>
                      <a:endParaRPr lang="zh-CN" sz="1500" kern="100">
                        <a:effectLst/>
                        <a:latin typeface="Calibri" panose="020F0502020204030204" pitchFamily="34" charset="0"/>
                        <a:ea typeface="微软雅黑" panose="020B0503020204020204" pitchFamily="34" charset="-122"/>
                        <a:cs typeface="Times New Roman" panose="02020603050405020304" pitchFamily="18" charset="0"/>
                      </a:endParaRPr>
                    </a:p>
                  </a:txBody>
                  <a:tcPr marL="86256" marR="86256" marT="0" marB="0"/>
                </a:tc>
                <a:tc>
                  <a:txBody>
                    <a:bodyPr/>
                    <a:lstStyle/>
                    <a:p>
                      <a:pPr algn="ctr">
                        <a:lnSpc>
                          <a:spcPts val="1900"/>
                        </a:lnSpc>
                        <a:spcAft>
                          <a:spcPts val="0"/>
                        </a:spcAft>
                      </a:pPr>
                      <a:r>
                        <a:rPr lang="en-US" sz="1100" kern="100">
                          <a:effectLst/>
                        </a:rPr>
                        <a:t>121</a:t>
                      </a:r>
                      <a:endParaRPr lang="zh-CN" sz="1500" kern="100">
                        <a:effectLst/>
                        <a:latin typeface="Calibri" panose="020F0502020204030204" pitchFamily="34" charset="0"/>
                        <a:ea typeface="微软雅黑" panose="020B0503020204020204" pitchFamily="34" charset="-122"/>
                        <a:cs typeface="Times New Roman" panose="02020603050405020304" pitchFamily="18" charset="0"/>
                      </a:endParaRPr>
                    </a:p>
                  </a:txBody>
                  <a:tcPr marL="86256" marR="86256" marT="0" marB="0"/>
                </a:tc>
                <a:tc>
                  <a:txBody>
                    <a:bodyPr/>
                    <a:lstStyle/>
                    <a:p>
                      <a:pPr algn="ctr">
                        <a:lnSpc>
                          <a:spcPts val="1900"/>
                        </a:lnSpc>
                        <a:spcAft>
                          <a:spcPts val="0"/>
                        </a:spcAft>
                      </a:pPr>
                      <a:r>
                        <a:rPr lang="en-US" sz="1100" kern="100" dirty="0">
                          <a:effectLst/>
                        </a:rPr>
                        <a:t>44</a:t>
                      </a:r>
                      <a:endParaRPr lang="zh-CN" sz="1500" kern="100" dirty="0">
                        <a:effectLst/>
                        <a:latin typeface="Calibri" panose="020F0502020204030204" pitchFamily="34" charset="0"/>
                        <a:ea typeface="微软雅黑" panose="020B0503020204020204" pitchFamily="34" charset="-122"/>
                        <a:cs typeface="Times New Roman" panose="02020603050405020304" pitchFamily="18" charset="0"/>
                      </a:endParaRPr>
                    </a:p>
                  </a:txBody>
                  <a:tcPr marL="86256" marR="86256" marT="0" marB="0"/>
                </a:tc>
                <a:extLst>
                  <a:ext uri="{0D108BD9-81ED-4DB2-BD59-A6C34878D82A}">
                    <a16:rowId xmlns:a16="http://schemas.microsoft.com/office/drawing/2014/main" val="10003"/>
                  </a:ext>
                </a:extLst>
              </a:tr>
            </a:tbl>
          </a:graphicData>
        </a:graphic>
      </p:graphicFrame>
      <p:sp>
        <p:nvSpPr>
          <p:cNvPr id="17" name="矩形 16"/>
          <p:cNvSpPr/>
          <p:nvPr/>
        </p:nvSpPr>
        <p:spPr>
          <a:xfrm>
            <a:off x="862074" y="3787710"/>
            <a:ext cx="7672780" cy="923330"/>
          </a:xfrm>
          <a:prstGeom prst="rect">
            <a:avLst/>
          </a:prstGeom>
        </p:spPr>
        <p:txBody>
          <a:bodyPr wrap="square">
            <a:spAutoFit/>
          </a:bodyPr>
          <a:lstStyle/>
          <a:p>
            <a:pPr>
              <a:lnSpc>
                <a:spcPct val="150000"/>
              </a:lnSpc>
            </a:pPr>
            <a:r>
              <a:rPr lang="zh-CN" altLang="zh-CN" sz="1600" dirty="0">
                <a:latin typeface="微软雅黑" panose="020B0503020204020204" pitchFamily="34" charset="-122"/>
                <a:ea typeface="微软雅黑" panose="020B0503020204020204" pitchFamily="34" charset="-122"/>
                <a:cs typeface="Times New Roman" panose="02020603050405020304" pitchFamily="18" charset="0"/>
              </a:rPr>
              <a:t>三个医院网站对比 </a:t>
            </a:r>
            <a:r>
              <a:rPr lang="zh-CN" altLang="en-US" b="1" dirty="0" smtClean="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医院</a:t>
            </a:r>
            <a:r>
              <a:rPr lang="zh-CN" altLang="zh-CN" sz="1600" dirty="0" smtClean="0">
                <a:latin typeface="微软雅黑" panose="020B0503020204020204" pitchFamily="34" charset="-122"/>
                <a:ea typeface="微软雅黑" panose="020B0503020204020204" pitchFamily="34" charset="-122"/>
                <a:cs typeface="Times New Roman" panose="02020603050405020304" pitchFamily="18" charset="0"/>
              </a:rPr>
              <a:t>的</a:t>
            </a:r>
            <a:r>
              <a:rPr lang="zh-CN" altLang="zh-CN" sz="1600" dirty="0">
                <a:latin typeface="微软雅黑" panose="020B0503020204020204" pitchFamily="34" charset="-122"/>
                <a:ea typeface="微软雅黑" panose="020B0503020204020204" pitchFamily="34" charset="-122"/>
                <a:cs typeface="Times New Roman" panose="02020603050405020304" pitchFamily="18" charset="0"/>
              </a:rPr>
              <a:t>网站百度权重及谷歌</a:t>
            </a:r>
            <a:r>
              <a:rPr lang="en-US" altLang="zh-CN" sz="1600" dirty="0">
                <a:latin typeface="微软雅黑" panose="020B0503020204020204" pitchFamily="34" charset="-122"/>
                <a:ea typeface="微软雅黑" panose="020B0503020204020204" pitchFamily="34" charset="-122"/>
                <a:cs typeface="Times New Roman" panose="02020603050405020304" pitchFamily="18" charset="0"/>
              </a:rPr>
              <a:t>RP</a:t>
            </a:r>
            <a:r>
              <a:rPr lang="zh-CN" altLang="zh-CN" sz="1600" dirty="0">
                <a:latin typeface="微软雅黑" panose="020B0503020204020204" pitchFamily="34" charset="-122"/>
                <a:ea typeface="微软雅黑" panose="020B0503020204020204" pitchFamily="34" charset="-122"/>
                <a:cs typeface="Times New Roman" panose="02020603050405020304" pitchFamily="18" charset="0"/>
              </a:rPr>
              <a:t>是</a:t>
            </a:r>
            <a:r>
              <a:rPr lang="zh-CN" altLang="zh-CN" sz="16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最低</a:t>
            </a:r>
            <a:r>
              <a:rPr lang="zh-CN" altLang="zh-CN" sz="1600" dirty="0">
                <a:latin typeface="微软雅黑" panose="020B0503020204020204" pitchFamily="34" charset="-122"/>
                <a:ea typeface="微软雅黑" panose="020B0503020204020204" pitchFamily="34" charset="-122"/>
                <a:cs typeface="Times New Roman" panose="02020603050405020304" pitchFamily="18" charset="0"/>
              </a:rPr>
              <a:t>都是“</a:t>
            </a:r>
            <a:r>
              <a:rPr lang="en-US" altLang="zh-CN" sz="1600" dirty="0">
                <a:latin typeface="微软雅黑" panose="020B0503020204020204" pitchFamily="34" charset="-122"/>
                <a:ea typeface="微软雅黑" panose="020B0503020204020204" pitchFamily="34" charset="-122"/>
                <a:cs typeface="Times New Roman" panose="02020603050405020304" pitchFamily="18" charset="0"/>
              </a:rPr>
              <a:t>0</a:t>
            </a:r>
            <a:r>
              <a:rPr lang="zh-CN" altLang="zh-CN" sz="1600" dirty="0">
                <a:latin typeface="微软雅黑" panose="020B0503020204020204" pitchFamily="34" charset="-122"/>
                <a:ea typeface="微软雅黑" panose="020B0503020204020204" pitchFamily="34" charset="-122"/>
                <a:cs typeface="Times New Roman" panose="02020603050405020304" pitchFamily="18" charset="0"/>
              </a:rPr>
              <a:t>”，百度收录及外部链接较少，</a:t>
            </a:r>
            <a:r>
              <a:rPr lang="zh-CN" altLang="zh-CN" sz="1600" dirty="0" smtClean="0">
                <a:latin typeface="微软雅黑" panose="020B0503020204020204" pitchFamily="34" charset="-122"/>
                <a:ea typeface="微软雅黑" panose="020B0503020204020204" pitchFamily="34" charset="-122"/>
                <a:cs typeface="Times New Roman" panose="02020603050405020304" pitchFamily="18" charset="0"/>
              </a:rPr>
              <a:t>说明</a:t>
            </a:r>
            <a:r>
              <a:rPr lang="zh-CN" altLang="zh-CN" b="1" dirty="0" smtClean="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医院</a:t>
            </a:r>
            <a:r>
              <a:rPr lang="zh-CN" altLang="zh-CN" b="1"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网站优化推广较差流量较少</a:t>
            </a:r>
            <a:endParaRPr lang="zh-CN" altLang="en-US" sz="1600" dirty="0">
              <a:solidFill>
                <a:srgbClr val="C00000"/>
              </a:solidFill>
              <a:latin typeface="微软雅黑" panose="020B0503020204020204" pitchFamily="34" charset="-122"/>
              <a:ea typeface="微软雅黑" panose="020B0503020204020204" pitchFamily="34" charset="-122"/>
            </a:endParaRPr>
          </a:p>
        </p:txBody>
      </p:sp>
      <p:sp>
        <p:nvSpPr>
          <p:cNvPr id="11" name="矩形 10"/>
          <p:cNvSpPr/>
          <p:nvPr/>
        </p:nvSpPr>
        <p:spPr>
          <a:xfrm>
            <a:off x="10033536" y="616370"/>
            <a:ext cx="1689886" cy="507831"/>
          </a:xfrm>
          <a:prstGeom prst="rect">
            <a:avLst/>
          </a:prstGeom>
        </p:spPr>
        <p:txBody>
          <a:bodyPr wrap="none">
            <a:spAutoFit/>
          </a:bodyPr>
          <a:lstStyle/>
          <a:p>
            <a:pPr>
              <a:lnSpc>
                <a:spcPct val="150000"/>
              </a:lnSpc>
            </a:pPr>
            <a:r>
              <a:rPr lang="en-US" altLang="zh-CN" b="1" dirty="0" smtClean="0">
                <a:latin typeface="微软雅黑" panose="020B0503020204020204" pitchFamily="34" charset="-122"/>
                <a:ea typeface="微软雅黑" panose="020B0503020204020204" pitchFamily="34" charset="-122"/>
              </a:rPr>
              <a:t>5.1</a:t>
            </a:r>
            <a:r>
              <a:rPr lang="zh-CN" altLang="en-US" b="1" dirty="0" smtClean="0">
                <a:latin typeface="微软雅黑" panose="020B0503020204020204" pitchFamily="34" charset="-122"/>
                <a:ea typeface="微软雅黑" panose="020B0503020204020204" pitchFamily="34" charset="-122"/>
              </a:rPr>
              <a:t>自媒体搭建</a:t>
            </a:r>
            <a:endParaRPr lang="zh-CN" altLang="en-US" sz="1600" b="1" dirty="0">
              <a:latin typeface="微软雅黑" panose="020B0503020204020204" pitchFamily="34" charset="-122"/>
              <a:ea typeface="微软雅黑" panose="020B0503020204020204" pitchFamily="34" charset="-122"/>
            </a:endParaRPr>
          </a:p>
        </p:txBody>
      </p:sp>
      <p:grpSp>
        <p:nvGrpSpPr>
          <p:cNvPr id="14" name="组合 13"/>
          <p:cNvGrpSpPr/>
          <p:nvPr/>
        </p:nvGrpSpPr>
        <p:grpSpPr>
          <a:xfrm>
            <a:off x="536649" y="249523"/>
            <a:ext cx="1232203" cy="1028988"/>
            <a:chOff x="458097" y="883701"/>
            <a:chExt cx="1712258" cy="1429872"/>
          </a:xfrm>
        </p:grpSpPr>
        <p:sp>
          <p:nvSpPr>
            <p:cNvPr id="15" name="矩形 3"/>
            <p:cNvSpPr/>
            <p:nvPr/>
          </p:nvSpPr>
          <p:spPr>
            <a:xfrm>
              <a:off x="521745" y="883701"/>
              <a:ext cx="1648610" cy="1429872"/>
            </a:xfrm>
            <a:custGeom>
              <a:avLst/>
              <a:gdLst>
                <a:gd name="connsiteX0" fmla="*/ 0 w 1358153"/>
                <a:gd name="connsiteY0" fmla="*/ 0 h 833718"/>
                <a:gd name="connsiteX1" fmla="*/ 1358153 w 1358153"/>
                <a:gd name="connsiteY1" fmla="*/ 0 h 833718"/>
                <a:gd name="connsiteX2" fmla="*/ 1358153 w 1358153"/>
                <a:gd name="connsiteY2" fmla="*/ 833718 h 833718"/>
                <a:gd name="connsiteX3" fmla="*/ 0 w 1358153"/>
                <a:gd name="connsiteY3" fmla="*/ 833718 h 833718"/>
                <a:gd name="connsiteX4" fmla="*/ 0 w 1358153"/>
                <a:gd name="connsiteY4" fmla="*/ 0 h 833718"/>
                <a:gd name="connsiteX0" fmla="*/ 0 w 1371600"/>
                <a:gd name="connsiteY0" fmla="*/ 161365 h 995083"/>
                <a:gd name="connsiteX1" fmla="*/ 1371600 w 1371600"/>
                <a:gd name="connsiteY1" fmla="*/ 0 h 995083"/>
                <a:gd name="connsiteX2" fmla="*/ 1358153 w 1371600"/>
                <a:gd name="connsiteY2" fmla="*/ 995083 h 995083"/>
                <a:gd name="connsiteX3" fmla="*/ 0 w 1371600"/>
                <a:gd name="connsiteY3" fmla="*/ 995083 h 995083"/>
                <a:gd name="connsiteX4" fmla="*/ 0 w 1371600"/>
                <a:gd name="connsiteY4" fmla="*/ 161365 h 995083"/>
                <a:gd name="connsiteX0" fmla="*/ 0 w 1371600"/>
                <a:gd name="connsiteY0" fmla="*/ 161365 h 995083"/>
                <a:gd name="connsiteX1" fmla="*/ 1371600 w 1371600"/>
                <a:gd name="connsiteY1" fmla="*/ 0 h 995083"/>
                <a:gd name="connsiteX2" fmla="*/ 1358153 w 1371600"/>
                <a:gd name="connsiteY2" fmla="*/ 995083 h 995083"/>
                <a:gd name="connsiteX3" fmla="*/ 107576 w 1371600"/>
                <a:gd name="connsiteY3" fmla="*/ 900954 h 995083"/>
                <a:gd name="connsiteX4" fmla="*/ 0 w 1371600"/>
                <a:gd name="connsiteY4" fmla="*/ 161365 h 995083"/>
                <a:gd name="connsiteX0" fmla="*/ 0 w 1465730"/>
                <a:gd name="connsiteY0" fmla="*/ 26894 h 995083"/>
                <a:gd name="connsiteX1" fmla="*/ 1465730 w 1465730"/>
                <a:gd name="connsiteY1" fmla="*/ 0 h 995083"/>
                <a:gd name="connsiteX2" fmla="*/ 1452283 w 1465730"/>
                <a:gd name="connsiteY2" fmla="*/ 995083 h 995083"/>
                <a:gd name="connsiteX3" fmla="*/ 201706 w 1465730"/>
                <a:gd name="connsiteY3" fmla="*/ 900954 h 995083"/>
                <a:gd name="connsiteX4" fmla="*/ 0 w 1465730"/>
                <a:gd name="connsiteY4" fmla="*/ 26894 h 995083"/>
                <a:gd name="connsiteX0" fmla="*/ 0 w 1479177"/>
                <a:gd name="connsiteY0" fmla="*/ 26894 h 1304366"/>
                <a:gd name="connsiteX1" fmla="*/ 1465730 w 1479177"/>
                <a:gd name="connsiteY1" fmla="*/ 0 h 1304366"/>
                <a:gd name="connsiteX2" fmla="*/ 1479177 w 1479177"/>
                <a:gd name="connsiteY2" fmla="*/ 1304366 h 1304366"/>
                <a:gd name="connsiteX3" fmla="*/ 201706 w 1479177"/>
                <a:gd name="connsiteY3" fmla="*/ 900954 h 1304366"/>
                <a:gd name="connsiteX4" fmla="*/ 0 w 1479177"/>
                <a:gd name="connsiteY4" fmla="*/ 26894 h 1304366"/>
                <a:gd name="connsiteX0" fmla="*/ 118334 w 1597511"/>
                <a:gd name="connsiteY0" fmla="*/ 26894 h 1304366"/>
                <a:gd name="connsiteX1" fmla="*/ 1584064 w 1597511"/>
                <a:gd name="connsiteY1" fmla="*/ 0 h 1304366"/>
                <a:gd name="connsiteX2" fmla="*/ 1597511 w 1597511"/>
                <a:gd name="connsiteY2" fmla="*/ 1304366 h 1304366"/>
                <a:gd name="connsiteX3" fmla="*/ 0 w 1597511"/>
                <a:gd name="connsiteY3" fmla="*/ 1038114 h 1304366"/>
                <a:gd name="connsiteX4" fmla="*/ 118334 w 1597511"/>
                <a:gd name="connsiteY4" fmla="*/ 26894 h 1304366"/>
                <a:gd name="connsiteX0" fmla="*/ 118334 w 1673711"/>
                <a:gd name="connsiteY0" fmla="*/ 26894 h 1151966"/>
                <a:gd name="connsiteX1" fmla="*/ 1584064 w 1673711"/>
                <a:gd name="connsiteY1" fmla="*/ 0 h 1151966"/>
                <a:gd name="connsiteX2" fmla="*/ 1673711 w 1673711"/>
                <a:gd name="connsiteY2" fmla="*/ 1151966 h 1151966"/>
                <a:gd name="connsiteX3" fmla="*/ 0 w 1673711"/>
                <a:gd name="connsiteY3" fmla="*/ 1038114 h 1151966"/>
                <a:gd name="connsiteX4" fmla="*/ 118334 w 1673711"/>
                <a:gd name="connsiteY4" fmla="*/ 26894 h 1151966"/>
                <a:gd name="connsiteX0" fmla="*/ 0 w 1723017"/>
                <a:gd name="connsiteY0" fmla="*/ 0 h 1307952"/>
                <a:gd name="connsiteX1" fmla="*/ 1633370 w 1723017"/>
                <a:gd name="connsiteY1" fmla="*/ 155986 h 1307952"/>
                <a:gd name="connsiteX2" fmla="*/ 1723017 w 1723017"/>
                <a:gd name="connsiteY2" fmla="*/ 1307952 h 1307952"/>
                <a:gd name="connsiteX3" fmla="*/ 49306 w 1723017"/>
                <a:gd name="connsiteY3" fmla="*/ 1194100 h 1307952"/>
                <a:gd name="connsiteX4" fmla="*/ 0 w 1723017"/>
                <a:gd name="connsiteY4" fmla="*/ 0 h 1307952"/>
                <a:gd name="connsiteX0" fmla="*/ 0 w 1633370"/>
                <a:gd name="connsiteY0" fmla="*/ 0 h 1429872"/>
                <a:gd name="connsiteX1" fmla="*/ 1633370 w 1633370"/>
                <a:gd name="connsiteY1" fmla="*/ 155986 h 1429872"/>
                <a:gd name="connsiteX2" fmla="*/ 1387737 w 1633370"/>
                <a:gd name="connsiteY2" fmla="*/ 1429872 h 1429872"/>
                <a:gd name="connsiteX3" fmla="*/ 49306 w 1633370"/>
                <a:gd name="connsiteY3" fmla="*/ 1194100 h 1429872"/>
                <a:gd name="connsiteX4" fmla="*/ 0 w 1633370"/>
                <a:gd name="connsiteY4" fmla="*/ 0 h 1429872"/>
                <a:gd name="connsiteX0" fmla="*/ 0 w 1633370"/>
                <a:gd name="connsiteY0" fmla="*/ 0 h 1429872"/>
                <a:gd name="connsiteX1" fmla="*/ 1633370 w 1633370"/>
                <a:gd name="connsiteY1" fmla="*/ 155986 h 1429872"/>
                <a:gd name="connsiteX2" fmla="*/ 1387737 w 1633370"/>
                <a:gd name="connsiteY2" fmla="*/ 1429872 h 1429872"/>
                <a:gd name="connsiteX3" fmla="*/ 186466 w 1633370"/>
                <a:gd name="connsiteY3" fmla="*/ 1392220 h 1429872"/>
                <a:gd name="connsiteX4" fmla="*/ 0 w 1633370"/>
                <a:gd name="connsiteY4" fmla="*/ 0 h 1429872"/>
                <a:gd name="connsiteX0" fmla="*/ 0 w 1648610"/>
                <a:gd name="connsiteY0" fmla="*/ 0 h 1429872"/>
                <a:gd name="connsiteX1" fmla="*/ 1648610 w 1648610"/>
                <a:gd name="connsiteY1" fmla="*/ 293146 h 1429872"/>
                <a:gd name="connsiteX2" fmla="*/ 1387737 w 1648610"/>
                <a:gd name="connsiteY2" fmla="*/ 1429872 h 1429872"/>
                <a:gd name="connsiteX3" fmla="*/ 186466 w 1648610"/>
                <a:gd name="connsiteY3" fmla="*/ 1392220 h 1429872"/>
                <a:gd name="connsiteX4" fmla="*/ 0 w 1648610"/>
                <a:gd name="connsiteY4" fmla="*/ 0 h 1429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8610" h="1429872">
                  <a:moveTo>
                    <a:pt x="0" y="0"/>
                  </a:moveTo>
                  <a:lnTo>
                    <a:pt x="1648610" y="293146"/>
                  </a:lnTo>
                  <a:lnTo>
                    <a:pt x="1387737" y="1429872"/>
                  </a:lnTo>
                  <a:lnTo>
                    <a:pt x="186466" y="1392220"/>
                  </a:lnTo>
                  <a:lnTo>
                    <a:pt x="0" y="0"/>
                  </a:lnTo>
                  <a:close/>
                </a:path>
              </a:pathLst>
            </a:custGeom>
            <a:solidFill>
              <a:schemeClr val="accent4">
                <a:lumMod val="50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4"/>
            <p:cNvSpPr/>
            <p:nvPr/>
          </p:nvSpPr>
          <p:spPr>
            <a:xfrm rot="21062862">
              <a:off x="458097" y="1099060"/>
              <a:ext cx="1590339" cy="1067697"/>
            </a:xfrm>
            <a:custGeom>
              <a:avLst/>
              <a:gdLst>
                <a:gd name="connsiteX0" fmla="*/ 0 w 1761565"/>
                <a:gd name="connsiteY0" fmla="*/ 0 h 1183341"/>
                <a:gd name="connsiteX1" fmla="*/ 1761565 w 1761565"/>
                <a:gd name="connsiteY1" fmla="*/ 0 h 1183341"/>
                <a:gd name="connsiteX2" fmla="*/ 1761565 w 1761565"/>
                <a:gd name="connsiteY2" fmla="*/ 1183341 h 1183341"/>
                <a:gd name="connsiteX3" fmla="*/ 0 w 1761565"/>
                <a:gd name="connsiteY3" fmla="*/ 1183341 h 1183341"/>
                <a:gd name="connsiteX4" fmla="*/ 0 w 1761565"/>
                <a:gd name="connsiteY4" fmla="*/ 0 h 1183341"/>
                <a:gd name="connsiteX0" fmla="*/ 201706 w 1761565"/>
                <a:gd name="connsiteY0" fmla="*/ 0 h 1479177"/>
                <a:gd name="connsiteX1" fmla="*/ 1761565 w 1761565"/>
                <a:gd name="connsiteY1" fmla="*/ 295836 h 1479177"/>
                <a:gd name="connsiteX2" fmla="*/ 1761565 w 1761565"/>
                <a:gd name="connsiteY2" fmla="*/ 1479177 h 1479177"/>
                <a:gd name="connsiteX3" fmla="*/ 0 w 1761565"/>
                <a:gd name="connsiteY3" fmla="*/ 1479177 h 1479177"/>
                <a:gd name="connsiteX4" fmla="*/ 201706 w 1761565"/>
                <a:gd name="connsiteY4" fmla="*/ 0 h 1479177"/>
                <a:gd name="connsiteX0" fmla="*/ 201706 w 1949824"/>
                <a:gd name="connsiteY0" fmla="*/ 0 h 1479177"/>
                <a:gd name="connsiteX1" fmla="*/ 1761565 w 1949824"/>
                <a:gd name="connsiteY1" fmla="*/ 295836 h 1479177"/>
                <a:gd name="connsiteX2" fmla="*/ 1949824 w 1949824"/>
                <a:gd name="connsiteY2" fmla="*/ 1129554 h 1479177"/>
                <a:gd name="connsiteX3" fmla="*/ 0 w 1949824"/>
                <a:gd name="connsiteY3" fmla="*/ 1479177 h 1479177"/>
                <a:gd name="connsiteX4" fmla="*/ 201706 w 1949824"/>
                <a:gd name="connsiteY4" fmla="*/ 0 h 1479177"/>
                <a:gd name="connsiteX0" fmla="*/ 64546 w 1949824"/>
                <a:gd name="connsiteY0" fmla="*/ 115644 h 1183341"/>
                <a:gd name="connsiteX1" fmla="*/ 1761565 w 1949824"/>
                <a:gd name="connsiteY1" fmla="*/ 0 h 1183341"/>
                <a:gd name="connsiteX2" fmla="*/ 1949824 w 1949824"/>
                <a:gd name="connsiteY2" fmla="*/ 833718 h 1183341"/>
                <a:gd name="connsiteX3" fmla="*/ 0 w 1949824"/>
                <a:gd name="connsiteY3" fmla="*/ 1183341 h 1183341"/>
                <a:gd name="connsiteX4" fmla="*/ 64546 w 1949824"/>
                <a:gd name="connsiteY4" fmla="*/ 115644 h 1183341"/>
                <a:gd name="connsiteX0" fmla="*/ 34066 w 1919344"/>
                <a:gd name="connsiteY0" fmla="*/ 115644 h 1000461"/>
                <a:gd name="connsiteX1" fmla="*/ 1731085 w 1919344"/>
                <a:gd name="connsiteY1" fmla="*/ 0 h 1000461"/>
                <a:gd name="connsiteX2" fmla="*/ 1919344 w 1919344"/>
                <a:gd name="connsiteY2" fmla="*/ 833718 h 1000461"/>
                <a:gd name="connsiteX3" fmla="*/ 0 w 1919344"/>
                <a:gd name="connsiteY3" fmla="*/ 1000461 h 1000461"/>
                <a:gd name="connsiteX4" fmla="*/ 34066 w 1919344"/>
                <a:gd name="connsiteY4" fmla="*/ 115644 h 1000461"/>
                <a:gd name="connsiteX0" fmla="*/ 34066 w 1827904"/>
                <a:gd name="connsiteY0" fmla="*/ 115644 h 1000461"/>
                <a:gd name="connsiteX1" fmla="*/ 1731085 w 1827904"/>
                <a:gd name="connsiteY1" fmla="*/ 0 h 1000461"/>
                <a:gd name="connsiteX2" fmla="*/ 1827904 w 1827904"/>
                <a:gd name="connsiteY2" fmla="*/ 955638 h 1000461"/>
                <a:gd name="connsiteX3" fmla="*/ 0 w 1827904"/>
                <a:gd name="connsiteY3" fmla="*/ 1000461 h 1000461"/>
                <a:gd name="connsiteX4" fmla="*/ 34066 w 1827904"/>
                <a:gd name="connsiteY4" fmla="*/ 115644 h 1000461"/>
                <a:gd name="connsiteX0" fmla="*/ 34066 w 1959685"/>
                <a:gd name="connsiteY0" fmla="*/ 115644 h 1000461"/>
                <a:gd name="connsiteX1" fmla="*/ 1959685 w 1959685"/>
                <a:gd name="connsiteY1" fmla="*/ 0 h 1000461"/>
                <a:gd name="connsiteX2" fmla="*/ 1827904 w 1959685"/>
                <a:gd name="connsiteY2" fmla="*/ 955638 h 1000461"/>
                <a:gd name="connsiteX3" fmla="*/ 0 w 1959685"/>
                <a:gd name="connsiteY3" fmla="*/ 1000461 h 1000461"/>
                <a:gd name="connsiteX4" fmla="*/ 34066 w 1959685"/>
                <a:gd name="connsiteY4" fmla="*/ 115644 h 1000461"/>
                <a:gd name="connsiteX0" fmla="*/ 0 w 1925619"/>
                <a:gd name="connsiteY0" fmla="*/ 115644 h 1183341"/>
                <a:gd name="connsiteX1" fmla="*/ 1925619 w 1925619"/>
                <a:gd name="connsiteY1" fmla="*/ 0 h 1183341"/>
                <a:gd name="connsiteX2" fmla="*/ 1793838 w 1925619"/>
                <a:gd name="connsiteY2" fmla="*/ 955638 h 1183341"/>
                <a:gd name="connsiteX3" fmla="*/ 285974 w 1925619"/>
                <a:gd name="connsiteY3" fmla="*/ 1183341 h 1183341"/>
                <a:gd name="connsiteX4" fmla="*/ 0 w 1925619"/>
                <a:gd name="connsiteY4" fmla="*/ 115644 h 1183341"/>
                <a:gd name="connsiteX0" fmla="*/ 0 w 1925619"/>
                <a:gd name="connsiteY0" fmla="*/ 115644 h 1183341"/>
                <a:gd name="connsiteX1" fmla="*/ 1925619 w 1925619"/>
                <a:gd name="connsiteY1" fmla="*/ 0 h 1183341"/>
                <a:gd name="connsiteX2" fmla="*/ 1397598 w 1925619"/>
                <a:gd name="connsiteY2" fmla="*/ 1153758 h 1183341"/>
                <a:gd name="connsiteX3" fmla="*/ 285974 w 1925619"/>
                <a:gd name="connsiteY3" fmla="*/ 1183341 h 1183341"/>
                <a:gd name="connsiteX4" fmla="*/ 0 w 1925619"/>
                <a:gd name="connsiteY4" fmla="*/ 115644 h 1183341"/>
                <a:gd name="connsiteX0" fmla="*/ 0 w 1590339"/>
                <a:gd name="connsiteY0" fmla="*/ 0 h 1067697"/>
                <a:gd name="connsiteX1" fmla="*/ 1590339 w 1590339"/>
                <a:gd name="connsiteY1" fmla="*/ 82476 h 1067697"/>
                <a:gd name="connsiteX2" fmla="*/ 1397598 w 1590339"/>
                <a:gd name="connsiteY2" fmla="*/ 1038114 h 1067697"/>
                <a:gd name="connsiteX3" fmla="*/ 285974 w 1590339"/>
                <a:gd name="connsiteY3" fmla="*/ 1067697 h 1067697"/>
                <a:gd name="connsiteX4" fmla="*/ 0 w 1590339"/>
                <a:gd name="connsiteY4" fmla="*/ 0 h 1067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0339" h="1067697">
                  <a:moveTo>
                    <a:pt x="0" y="0"/>
                  </a:moveTo>
                  <a:lnTo>
                    <a:pt x="1590339" y="82476"/>
                  </a:lnTo>
                  <a:lnTo>
                    <a:pt x="1397598" y="1038114"/>
                  </a:lnTo>
                  <a:lnTo>
                    <a:pt x="285974" y="1067697"/>
                  </a:lnTo>
                  <a:lnTo>
                    <a:pt x="0" y="0"/>
                  </a:lnTo>
                  <a:close/>
                </a:path>
              </a:pathLst>
            </a:custGeom>
            <a:solidFill>
              <a:schemeClr val="bg1">
                <a:lumMod val="8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910305" y="1340011"/>
              <a:ext cx="1048277" cy="812598"/>
            </a:xfrm>
            <a:prstGeom prst="rect">
              <a:avLst/>
            </a:prstGeom>
            <a:noFill/>
          </p:spPr>
          <p:txBody>
            <a:bodyPr wrap="square" rtlCol="0">
              <a:spAutoFit/>
            </a:bodyPr>
            <a:lstStyle/>
            <a:p>
              <a:r>
                <a:rPr lang="en-US" altLang="zh-CN" sz="3200" b="1" dirty="0" smtClean="0">
                  <a:solidFill>
                    <a:schemeClr val="accent6">
                      <a:lumMod val="50000"/>
                    </a:schemeClr>
                  </a:solidFill>
                  <a:latin typeface="微软雅黑" panose="020B0503020204020204" pitchFamily="34" charset="-122"/>
                  <a:ea typeface="微软雅黑" panose="020B0503020204020204" pitchFamily="34" charset="-122"/>
                </a:rPr>
                <a:t>05</a:t>
              </a:r>
              <a:endParaRPr lang="zh-CN" altLang="en-US" sz="3200" b="1" dirty="0">
                <a:solidFill>
                  <a:schemeClr val="accent6">
                    <a:lumMod val="50000"/>
                  </a:schemeClr>
                </a:solidFill>
                <a:latin typeface="微软雅黑" panose="020B0503020204020204" pitchFamily="34" charset="-122"/>
                <a:ea typeface="微软雅黑" panose="020B0503020204020204" pitchFamily="34" charset="-122"/>
              </a:endParaRPr>
            </a:p>
          </p:txBody>
        </p:sp>
      </p:grpSp>
      <p:sp>
        <p:nvSpPr>
          <p:cNvPr id="19" name="文本框 18"/>
          <p:cNvSpPr txBox="1"/>
          <p:nvPr/>
        </p:nvSpPr>
        <p:spPr>
          <a:xfrm>
            <a:off x="10515600" y="249523"/>
            <a:ext cx="1676400" cy="307777"/>
          </a:xfrm>
          <a:prstGeom prst="rect">
            <a:avLst/>
          </a:prstGeom>
          <a:noFill/>
        </p:spPr>
        <p:txBody>
          <a:bodyPr wrap="square" rtlCol="0">
            <a:spAutoFit/>
          </a:bodyPr>
          <a:lstStyle/>
          <a:p>
            <a:r>
              <a:rPr lang="zh-CN" altLang="en-US" sz="1400" dirty="0" smtClean="0">
                <a:latin typeface="微软雅黑" panose="020B0503020204020204" pitchFamily="34" charset="-122"/>
                <a:ea typeface="微软雅黑" panose="020B0503020204020204" pitchFamily="34" charset="-122"/>
              </a:rPr>
              <a:t>放置医院</a:t>
            </a:r>
            <a:r>
              <a:rPr lang="en-US" altLang="zh-CN" sz="1400" dirty="0" smtClean="0">
                <a:latin typeface="微软雅黑" panose="020B0503020204020204" pitchFamily="34" charset="-122"/>
                <a:ea typeface="微软雅黑" panose="020B0503020204020204" pitchFamily="34" charset="-122"/>
              </a:rPr>
              <a:t>LOGO</a:t>
            </a:r>
            <a:endParaRPr lang="zh-CN" altLang="en-US" sz="1400" dirty="0">
              <a:latin typeface="微软雅黑" panose="020B0503020204020204" pitchFamily="34" charset="-122"/>
              <a:ea typeface="微软雅黑" panose="020B0503020204020204" pitchFamily="34" charset="-122"/>
            </a:endParaRPr>
          </a:p>
        </p:txBody>
      </p:sp>
      <p:sp>
        <p:nvSpPr>
          <p:cNvPr id="20" name="矩形 19"/>
          <p:cNvSpPr/>
          <p:nvPr/>
        </p:nvSpPr>
        <p:spPr>
          <a:xfrm>
            <a:off x="1820283" y="547121"/>
            <a:ext cx="1467068" cy="553998"/>
          </a:xfrm>
          <a:prstGeom prst="rect">
            <a:avLst/>
          </a:prstGeom>
        </p:spPr>
        <p:txBody>
          <a:bodyPr wrap="none">
            <a:spAutoFit/>
          </a:bodyPr>
          <a:lstStyle/>
          <a:p>
            <a:pPr>
              <a:lnSpc>
                <a:spcPct val="150000"/>
              </a:lnSpc>
            </a:pPr>
            <a:r>
              <a:rPr lang="zh-CN" altLang="en-US" sz="2000" b="1" dirty="0" smtClean="0">
                <a:latin typeface="微软雅黑" panose="020B0503020204020204" pitchFamily="34" charset="-122"/>
                <a:ea typeface="微软雅黑" panose="020B0503020204020204" pitchFamily="34" charset="-122"/>
              </a:rPr>
              <a:t>自媒体建设</a:t>
            </a:r>
            <a:endParaRPr lang="zh-CN" altLang="en-US" sz="20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0964069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extLst>
              <p:ext uri="{D42A27DB-BD31-4B8C-83A1-F6EECF244321}">
                <p14:modId xmlns:p14="http://schemas.microsoft.com/office/powerpoint/2010/main" val="3042201838"/>
              </p:ext>
            </p:extLst>
          </p:nvPr>
        </p:nvGraphicFramePr>
        <p:xfrm>
          <a:off x="1733927" y="1675468"/>
          <a:ext cx="8390219" cy="3636117"/>
        </p:xfrm>
        <a:graphic>
          <a:graphicData uri="http://schemas.openxmlformats.org/drawingml/2006/table">
            <a:tbl>
              <a:tblPr firstRow="1" firstCol="1" bandRow="1">
                <a:tableStyleId>{5C22544A-7EE6-4342-B048-85BDC9FD1C3A}</a:tableStyleId>
              </a:tblPr>
              <a:tblGrid>
                <a:gridCol w="1151073">
                  <a:extLst>
                    <a:ext uri="{9D8B030D-6E8A-4147-A177-3AD203B41FA5}">
                      <a16:colId xmlns:a16="http://schemas.microsoft.com/office/drawing/2014/main" val="20000"/>
                    </a:ext>
                  </a:extLst>
                </a:gridCol>
                <a:gridCol w="2756699">
                  <a:extLst>
                    <a:ext uri="{9D8B030D-6E8A-4147-A177-3AD203B41FA5}">
                      <a16:colId xmlns:a16="http://schemas.microsoft.com/office/drawing/2014/main" val="20001"/>
                    </a:ext>
                  </a:extLst>
                </a:gridCol>
                <a:gridCol w="403412">
                  <a:extLst>
                    <a:ext uri="{9D8B030D-6E8A-4147-A177-3AD203B41FA5}">
                      <a16:colId xmlns:a16="http://schemas.microsoft.com/office/drawing/2014/main" val="20002"/>
                    </a:ext>
                  </a:extLst>
                </a:gridCol>
                <a:gridCol w="1189309">
                  <a:extLst>
                    <a:ext uri="{9D8B030D-6E8A-4147-A177-3AD203B41FA5}">
                      <a16:colId xmlns:a16="http://schemas.microsoft.com/office/drawing/2014/main" val="20003"/>
                    </a:ext>
                  </a:extLst>
                </a:gridCol>
                <a:gridCol w="919374">
                  <a:extLst>
                    <a:ext uri="{9D8B030D-6E8A-4147-A177-3AD203B41FA5}">
                      <a16:colId xmlns:a16="http://schemas.microsoft.com/office/drawing/2014/main" val="20004"/>
                    </a:ext>
                  </a:extLst>
                </a:gridCol>
                <a:gridCol w="1970352">
                  <a:extLst>
                    <a:ext uri="{9D8B030D-6E8A-4147-A177-3AD203B41FA5}">
                      <a16:colId xmlns:a16="http://schemas.microsoft.com/office/drawing/2014/main" val="20005"/>
                    </a:ext>
                  </a:extLst>
                </a:gridCol>
              </a:tblGrid>
              <a:tr h="297565">
                <a:tc gridSpan="6">
                  <a:txBody>
                    <a:bodyPr/>
                    <a:lstStyle/>
                    <a:p>
                      <a:pPr algn="ctr">
                        <a:lnSpc>
                          <a:spcPts val="2300"/>
                        </a:lnSpc>
                        <a:spcAft>
                          <a:spcPts val="0"/>
                        </a:spcAft>
                      </a:pPr>
                      <a:r>
                        <a:rPr lang="zh-CN" sz="1200" kern="100" dirty="0">
                          <a:effectLst/>
                          <a:latin typeface="微软雅黑" panose="020B0503020204020204" pitchFamily="34" charset="-122"/>
                          <a:ea typeface="微软雅黑" panose="020B0503020204020204" pitchFamily="34" charset="-122"/>
                        </a:rPr>
                        <a:t>竞争对手微博分析</a:t>
                      </a:r>
                      <a:endParaRPr lang="zh-CN" sz="12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0"/>
                  </a:ext>
                </a:extLst>
              </a:tr>
              <a:tr h="297565">
                <a:tc>
                  <a:txBody>
                    <a:bodyPr/>
                    <a:lstStyle/>
                    <a:p>
                      <a:pPr algn="ctr">
                        <a:lnSpc>
                          <a:spcPts val="2300"/>
                        </a:lnSpc>
                        <a:spcAft>
                          <a:spcPts val="0"/>
                        </a:spcAft>
                      </a:pPr>
                      <a:r>
                        <a:rPr lang="zh-CN" sz="1200" kern="100">
                          <a:effectLst/>
                        </a:rPr>
                        <a:t>医院</a:t>
                      </a:r>
                      <a:endParaRPr lang="zh-CN" sz="1200" kern="100">
                        <a:effectLst/>
                        <a:latin typeface="Calibri" panose="020F0502020204030204" pitchFamily="34" charset="0"/>
                        <a:ea typeface="微软雅黑" panose="020B0503020204020204" pitchFamily="34" charset="-122"/>
                        <a:cs typeface="Times New Roman" panose="02020603050405020304" pitchFamily="18" charset="0"/>
                      </a:endParaRPr>
                    </a:p>
                  </a:txBody>
                  <a:tcPr marL="68580" marR="68580" marT="0" marB="0" anchor="ctr"/>
                </a:tc>
                <a:tc>
                  <a:txBody>
                    <a:bodyPr/>
                    <a:lstStyle/>
                    <a:p>
                      <a:pPr algn="ctr">
                        <a:lnSpc>
                          <a:spcPts val="2300"/>
                        </a:lnSpc>
                        <a:spcAft>
                          <a:spcPts val="0"/>
                        </a:spcAft>
                      </a:pPr>
                      <a:r>
                        <a:rPr lang="zh-CN" sz="1200" kern="100" dirty="0">
                          <a:effectLst/>
                          <a:latin typeface="微软雅黑" panose="020B0503020204020204" pitchFamily="34" charset="-122"/>
                          <a:ea typeface="微软雅黑" panose="020B0503020204020204" pitchFamily="34" charset="-122"/>
                        </a:rPr>
                        <a:t>微博地址</a:t>
                      </a:r>
                      <a:endParaRPr lang="zh-CN" sz="12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gridSpan="2">
                  <a:txBody>
                    <a:bodyPr/>
                    <a:lstStyle/>
                    <a:p>
                      <a:pPr algn="ctr">
                        <a:lnSpc>
                          <a:spcPts val="2300"/>
                        </a:lnSpc>
                        <a:spcAft>
                          <a:spcPts val="0"/>
                        </a:spcAft>
                      </a:pPr>
                      <a:r>
                        <a:rPr lang="zh-CN" sz="1200" kern="100" dirty="0">
                          <a:effectLst/>
                          <a:latin typeface="微软雅黑" panose="020B0503020204020204" pitchFamily="34" charset="-122"/>
                          <a:ea typeface="微软雅黑" panose="020B0503020204020204" pitchFamily="34" charset="-122"/>
                        </a:rPr>
                        <a:t>粉丝数</a:t>
                      </a:r>
                      <a:endParaRPr lang="zh-CN" sz="12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hMerge="1">
                  <a:txBody>
                    <a:bodyPr/>
                    <a:lstStyle/>
                    <a:p>
                      <a:endParaRPr lang="zh-CN" altLang="en-US"/>
                    </a:p>
                  </a:txBody>
                  <a:tcPr/>
                </a:tc>
                <a:tc>
                  <a:txBody>
                    <a:bodyPr/>
                    <a:lstStyle/>
                    <a:p>
                      <a:pPr algn="ctr">
                        <a:lnSpc>
                          <a:spcPts val="2300"/>
                        </a:lnSpc>
                        <a:spcAft>
                          <a:spcPts val="0"/>
                        </a:spcAft>
                      </a:pPr>
                      <a:r>
                        <a:rPr lang="zh-CN" sz="1200" kern="100">
                          <a:effectLst/>
                          <a:latin typeface="微软雅黑" panose="020B0503020204020204" pitchFamily="34" charset="-122"/>
                          <a:ea typeface="微软雅黑" panose="020B0503020204020204" pitchFamily="34" charset="-122"/>
                        </a:rPr>
                        <a:t>内容</a:t>
                      </a:r>
                      <a:endParaRPr lang="zh-CN" sz="12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ctr">
                        <a:lnSpc>
                          <a:spcPts val="2300"/>
                        </a:lnSpc>
                        <a:spcAft>
                          <a:spcPts val="0"/>
                        </a:spcAft>
                      </a:pPr>
                      <a:r>
                        <a:rPr lang="zh-CN" sz="1200" kern="100">
                          <a:effectLst/>
                          <a:latin typeface="微软雅黑" panose="020B0503020204020204" pitchFamily="34" charset="-122"/>
                          <a:ea typeface="微软雅黑" panose="020B0503020204020204" pitchFamily="34" charset="-122"/>
                        </a:rPr>
                        <a:t>展现方式</a:t>
                      </a:r>
                      <a:endParaRPr lang="zh-CN" sz="12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595131">
                <a:tc>
                  <a:txBody>
                    <a:bodyPr/>
                    <a:lstStyle/>
                    <a:p>
                      <a:pPr algn="ctr">
                        <a:lnSpc>
                          <a:spcPts val="1900"/>
                        </a:lnSpc>
                        <a:spcAft>
                          <a:spcPts val="0"/>
                        </a:spcAft>
                      </a:pPr>
                      <a:r>
                        <a:rPr lang="en-US" altLang="zh-CN" sz="1050" kern="100" dirty="0" smtClean="0">
                          <a:effectLst/>
                        </a:rPr>
                        <a:t>XX</a:t>
                      </a:r>
                      <a:r>
                        <a:rPr lang="zh-CN" sz="1050" kern="100" dirty="0" smtClean="0">
                          <a:effectLst/>
                        </a:rPr>
                        <a:t>人民</a:t>
                      </a:r>
                      <a:r>
                        <a:rPr lang="zh-CN" sz="1050" kern="100" dirty="0">
                          <a:effectLst/>
                        </a:rPr>
                        <a:t>医院</a:t>
                      </a:r>
                      <a:endParaRPr lang="zh-CN" sz="1200" kern="100" dirty="0">
                        <a:effectLst/>
                        <a:latin typeface="Calibri" panose="020F0502020204030204" pitchFamily="34" charset="0"/>
                        <a:ea typeface="微软雅黑" panose="020B0503020204020204" pitchFamily="34" charset="-122"/>
                        <a:cs typeface="Times New Roman" panose="02020603050405020304" pitchFamily="18" charset="0"/>
                      </a:endParaRPr>
                    </a:p>
                  </a:txBody>
                  <a:tcPr marL="68580" marR="68580" marT="0" marB="0" anchor="ctr"/>
                </a:tc>
                <a:tc>
                  <a:txBody>
                    <a:bodyPr/>
                    <a:lstStyle/>
                    <a:p>
                      <a:pPr algn="ctr">
                        <a:lnSpc>
                          <a:spcPts val="2300"/>
                        </a:lnSpc>
                        <a:spcAft>
                          <a:spcPts val="0"/>
                        </a:spcAft>
                      </a:pPr>
                      <a:endParaRPr lang="zh-CN" sz="12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gridSpan="2">
                  <a:txBody>
                    <a:bodyPr/>
                    <a:lstStyle/>
                    <a:p>
                      <a:pPr algn="ctr">
                        <a:lnSpc>
                          <a:spcPts val="2300"/>
                        </a:lnSpc>
                        <a:spcAft>
                          <a:spcPts val="0"/>
                        </a:spcAft>
                      </a:pPr>
                      <a:r>
                        <a:rPr lang="en-US" sz="1200" kern="100" dirty="0">
                          <a:effectLst/>
                          <a:latin typeface="微软雅黑" panose="020B0503020204020204" pitchFamily="34" charset="-122"/>
                          <a:ea typeface="微软雅黑" panose="020B0503020204020204" pitchFamily="34" charset="-122"/>
                        </a:rPr>
                        <a:t>1093</a:t>
                      </a:r>
                      <a:endParaRPr lang="zh-CN" sz="1200" kern="100" dirty="0">
                        <a:effectLst/>
                        <a:latin typeface="微软雅黑" panose="020B0503020204020204" pitchFamily="34" charset="-122"/>
                        <a:ea typeface="微软雅黑" panose="020B0503020204020204" pitchFamily="34" charset="-122"/>
                      </a:endParaRPr>
                    </a:p>
                    <a:p>
                      <a:pPr algn="ctr">
                        <a:lnSpc>
                          <a:spcPts val="2300"/>
                        </a:lnSpc>
                        <a:spcAft>
                          <a:spcPts val="0"/>
                        </a:spcAft>
                      </a:pPr>
                      <a:r>
                        <a:rPr lang="en-US" sz="1200" kern="100" dirty="0">
                          <a:effectLst/>
                          <a:latin typeface="微软雅黑" panose="020B0503020204020204" pitchFamily="34" charset="-122"/>
                          <a:ea typeface="微软雅黑" panose="020B0503020204020204" pitchFamily="34" charset="-122"/>
                        </a:rPr>
                        <a:t>607</a:t>
                      </a:r>
                      <a:endParaRPr lang="zh-CN" sz="12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hMerge="1">
                  <a:txBody>
                    <a:bodyPr/>
                    <a:lstStyle/>
                    <a:p>
                      <a:endParaRPr lang="zh-CN" altLang="en-US"/>
                    </a:p>
                  </a:txBody>
                  <a:tcPr/>
                </a:tc>
                <a:tc>
                  <a:txBody>
                    <a:bodyPr/>
                    <a:lstStyle/>
                    <a:p>
                      <a:pPr algn="ctr">
                        <a:lnSpc>
                          <a:spcPts val="2300"/>
                        </a:lnSpc>
                        <a:spcAft>
                          <a:spcPts val="0"/>
                        </a:spcAft>
                      </a:pPr>
                      <a:r>
                        <a:rPr lang="en-US" sz="1200" kern="100">
                          <a:effectLst/>
                          <a:latin typeface="微软雅黑" panose="020B0503020204020204" pitchFamily="34" charset="-122"/>
                          <a:ea typeface="微软雅黑" panose="020B0503020204020204" pitchFamily="34" charset="-122"/>
                        </a:rPr>
                        <a:t>42</a:t>
                      </a:r>
                      <a:endParaRPr lang="zh-CN" sz="1200" kern="100">
                        <a:effectLst/>
                        <a:latin typeface="微软雅黑" panose="020B0503020204020204" pitchFamily="34" charset="-122"/>
                        <a:ea typeface="微软雅黑" panose="020B0503020204020204" pitchFamily="34" charset="-122"/>
                      </a:endParaRPr>
                    </a:p>
                    <a:p>
                      <a:pPr algn="ctr">
                        <a:lnSpc>
                          <a:spcPts val="2300"/>
                        </a:lnSpc>
                        <a:spcAft>
                          <a:spcPts val="0"/>
                        </a:spcAft>
                      </a:pPr>
                      <a:r>
                        <a:rPr lang="en-US" sz="1200" kern="100">
                          <a:effectLst/>
                          <a:latin typeface="微软雅黑" panose="020B0503020204020204" pitchFamily="34" charset="-122"/>
                          <a:ea typeface="微软雅黑" panose="020B0503020204020204" pitchFamily="34" charset="-122"/>
                        </a:rPr>
                        <a:t>36</a:t>
                      </a:r>
                      <a:endParaRPr lang="zh-CN" sz="12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ctr">
                        <a:lnSpc>
                          <a:spcPts val="2300"/>
                        </a:lnSpc>
                        <a:spcAft>
                          <a:spcPts val="0"/>
                        </a:spcAft>
                      </a:pPr>
                      <a:r>
                        <a:rPr lang="zh-CN" sz="1200" kern="100" dirty="0">
                          <a:effectLst/>
                          <a:latin typeface="微软雅黑" panose="020B0503020204020204" pitchFamily="34" charset="-122"/>
                          <a:ea typeface="微软雅黑" panose="020B0503020204020204" pitchFamily="34" charset="-122"/>
                        </a:rPr>
                        <a:t>新浪和腾讯微博都通过官方认证</a:t>
                      </a:r>
                      <a:endParaRPr lang="zh-CN" sz="12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297565">
                <a:tc>
                  <a:txBody>
                    <a:bodyPr/>
                    <a:lstStyle/>
                    <a:p>
                      <a:pPr algn="ctr">
                        <a:lnSpc>
                          <a:spcPts val="1900"/>
                        </a:lnSpc>
                        <a:spcAft>
                          <a:spcPts val="0"/>
                        </a:spcAft>
                      </a:pPr>
                      <a:r>
                        <a:rPr lang="en-US" altLang="zh-CN" sz="1050" kern="100" dirty="0" smtClean="0">
                          <a:effectLst/>
                        </a:rPr>
                        <a:t>XX</a:t>
                      </a:r>
                      <a:r>
                        <a:rPr lang="zh-CN" sz="1050" kern="100" dirty="0" smtClean="0">
                          <a:effectLst/>
                        </a:rPr>
                        <a:t>中医院</a:t>
                      </a:r>
                      <a:endParaRPr lang="zh-CN" sz="1200" kern="100" dirty="0">
                        <a:effectLst/>
                        <a:latin typeface="Calibri" panose="020F0502020204030204" pitchFamily="34" charset="0"/>
                        <a:ea typeface="微软雅黑" panose="020B0503020204020204" pitchFamily="34" charset="-122"/>
                        <a:cs typeface="Times New Roman" panose="02020603050405020304" pitchFamily="18" charset="0"/>
                      </a:endParaRPr>
                    </a:p>
                  </a:txBody>
                  <a:tcPr marL="68580" marR="68580" marT="0" marB="0"/>
                </a:tc>
                <a:tc>
                  <a:txBody>
                    <a:bodyPr/>
                    <a:lstStyle/>
                    <a:p>
                      <a:pPr algn="ctr">
                        <a:lnSpc>
                          <a:spcPts val="2300"/>
                        </a:lnSpc>
                        <a:spcAft>
                          <a:spcPts val="0"/>
                        </a:spcAft>
                      </a:pPr>
                      <a:r>
                        <a:rPr lang="zh-CN" sz="1200" kern="100" dirty="0">
                          <a:effectLst/>
                          <a:latin typeface="微软雅黑" panose="020B0503020204020204" pitchFamily="34" charset="-122"/>
                          <a:ea typeface="微软雅黑" panose="020B0503020204020204" pitchFamily="34" charset="-122"/>
                        </a:rPr>
                        <a:t>无官方认证微博</a:t>
                      </a:r>
                      <a:endParaRPr lang="zh-CN" sz="12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gridSpan="2">
                  <a:txBody>
                    <a:bodyPr/>
                    <a:lstStyle/>
                    <a:p>
                      <a:pPr algn="ctr">
                        <a:lnSpc>
                          <a:spcPts val="2300"/>
                        </a:lnSpc>
                        <a:spcAft>
                          <a:spcPts val="0"/>
                        </a:spcAft>
                      </a:pPr>
                      <a:r>
                        <a:rPr lang="en-US" sz="1200" kern="100" dirty="0">
                          <a:effectLst/>
                          <a:latin typeface="微软雅黑" panose="020B0503020204020204" pitchFamily="34" charset="-122"/>
                          <a:ea typeface="微软雅黑" panose="020B0503020204020204" pitchFamily="34" charset="-122"/>
                        </a:rPr>
                        <a:t> </a:t>
                      </a:r>
                      <a:endParaRPr lang="zh-CN" sz="12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hMerge="1">
                  <a:txBody>
                    <a:bodyPr/>
                    <a:lstStyle/>
                    <a:p>
                      <a:endParaRPr lang="zh-CN" altLang="en-US"/>
                    </a:p>
                  </a:txBody>
                  <a:tcPr/>
                </a:tc>
                <a:tc>
                  <a:txBody>
                    <a:bodyPr/>
                    <a:lstStyle/>
                    <a:p>
                      <a:pPr algn="ctr">
                        <a:lnSpc>
                          <a:spcPts val="2300"/>
                        </a:lnSpc>
                        <a:spcAft>
                          <a:spcPts val="0"/>
                        </a:spcAft>
                      </a:pPr>
                      <a:r>
                        <a:rPr lang="en-US" sz="1200" kern="100">
                          <a:effectLst/>
                          <a:latin typeface="微软雅黑" panose="020B0503020204020204" pitchFamily="34" charset="-122"/>
                          <a:ea typeface="微软雅黑" panose="020B0503020204020204" pitchFamily="34" charset="-122"/>
                        </a:rPr>
                        <a:t> </a:t>
                      </a:r>
                      <a:endParaRPr lang="zh-CN" sz="12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ctr">
                        <a:lnSpc>
                          <a:spcPts val="2300"/>
                        </a:lnSpc>
                        <a:spcAft>
                          <a:spcPts val="0"/>
                        </a:spcAft>
                      </a:pPr>
                      <a:r>
                        <a:rPr lang="en-US" sz="1200" kern="100">
                          <a:effectLst/>
                          <a:latin typeface="微软雅黑" panose="020B0503020204020204" pitchFamily="34" charset="-122"/>
                          <a:ea typeface="微软雅黑" panose="020B0503020204020204" pitchFamily="34" charset="-122"/>
                        </a:rPr>
                        <a:t> </a:t>
                      </a:r>
                      <a:endParaRPr lang="zh-CN" sz="12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660466">
                <a:tc>
                  <a:txBody>
                    <a:bodyPr/>
                    <a:lstStyle/>
                    <a:p>
                      <a:pPr algn="ctr">
                        <a:lnSpc>
                          <a:spcPts val="1900"/>
                        </a:lnSpc>
                        <a:spcAft>
                          <a:spcPts val="0"/>
                        </a:spcAft>
                      </a:pPr>
                      <a:r>
                        <a:rPr lang="zh-CN" altLang="en-US" sz="1050" kern="100" dirty="0" smtClean="0">
                          <a:effectLst/>
                        </a:rPr>
                        <a:t>自己</a:t>
                      </a:r>
                      <a:r>
                        <a:rPr lang="zh-CN" sz="1050" kern="100" dirty="0" smtClean="0">
                          <a:effectLst/>
                        </a:rPr>
                        <a:t>医院</a:t>
                      </a:r>
                      <a:endParaRPr lang="zh-CN" sz="1200" kern="100" dirty="0">
                        <a:effectLst/>
                        <a:latin typeface="Calibri" panose="020F0502020204030204" pitchFamily="34" charset="0"/>
                        <a:ea typeface="微软雅黑" panose="020B0503020204020204" pitchFamily="34" charset="-122"/>
                        <a:cs typeface="Times New Roman" panose="02020603050405020304" pitchFamily="18" charset="0"/>
                      </a:endParaRPr>
                    </a:p>
                  </a:txBody>
                  <a:tcPr marL="68580" marR="68580" marT="0" marB="0" anchor="ctr"/>
                </a:tc>
                <a:tc>
                  <a:txBody>
                    <a:bodyPr/>
                    <a:lstStyle/>
                    <a:p>
                      <a:pPr algn="l">
                        <a:spcAft>
                          <a:spcPts val="0"/>
                        </a:spcAft>
                      </a:pPr>
                      <a:endParaRPr lang="zh-CN" sz="1200" kern="100" dirty="0">
                        <a:effectLst/>
                        <a:latin typeface="微软雅黑" panose="020B0503020204020204" pitchFamily="34" charset="-122"/>
                        <a:ea typeface="微软雅黑" panose="020B0503020204020204" pitchFamily="34" charset="-122"/>
                      </a:endParaRPr>
                    </a:p>
                  </a:txBody>
                  <a:tcPr marL="68580" marR="68580" marT="0" marB="0" anchor="ctr"/>
                </a:tc>
                <a:tc gridSpan="2">
                  <a:txBody>
                    <a:bodyPr/>
                    <a:lstStyle/>
                    <a:p>
                      <a:pPr algn="ctr">
                        <a:lnSpc>
                          <a:spcPts val="2300"/>
                        </a:lnSpc>
                        <a:spcAft>
                          <a:spcPts val="0"/>
                        </a:spcAft>
                      </a:pPr>
                      <a:r>
                        <a:rPr lang="en-US" sz="1200" kern="100" dirty="0">
                          <a:effectLst/>
                          <a:latin typeface="微软雅黑" panose="020B0503020204020204" pitchFamily="34" charset="-122"/>
                          <a:ea typeface="微软雅黑" panose="020B0503020204020204" pitchFamily="34" charset="-122"/>
                        </a:rPr>
                        <a:t>184</a:t>
                      </a:r>
                      <a:endParaRPr lang="zh-CN" sz="1200" kern="100" dirty="0">
                        <a:effectLst/>
                        <a:latin typeface="微软雅黑" panose="020B0503020204020204" pitchFamily="34" charset="-122"/>
                        <a:ea typeface="微软雅黑" panose="020B0503020204020204" pitchFamily="34" charset="-122"/>
                      </a:endParaRPr>
                    </a:p>
                    <a:p>
                      <a:pPr algn="ctr">
                        <a:lnSpc>
                          <a:spcPts val="2300"/>
                        </a:lnSpc>
                        <a:spcAft>
                          <a:spcPts val="0"/>
                        </a:spcAft>
                      </a:pPr>
                      <a:r>
                        <a:rPr lang="en-US" sz="1200" kern="100" dirty="0">
                          <a:effectLst/>
                          <a:latin typeface="微软雅黑" panose="020B0503020204020204" pitchFamily="34" charset="-122"/>
                          <a:ea typeface="微软雅黑" panose="020B0503020204020204" pitchFamily="34" charset="-122"/>
                        </a:rPr>
                        <a:t>1160</a:t>
                      </a:r>
                      <a:endParaRPr lang="zh-CN" sz="12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hMerge="1">
                  <a:txBody>
                    <a:bodyPr/>
                    <a:lstStyle/>
                    <a:p>
                      <a:endParaRPr lang="zh-CN" altLang="en-US"/>
                    </a:p>
                  </a:txBody>
                  <a:tcPr/>
                </a:tc>
                <a:tc>
                  <a:txBody>
                    <a:bodyPr/>
                    <a:lstStyle/>
                    <a:p>
                      <a:pPr algn="ctr">
                        <a:lnSpc>
                          <a:spcPts val="2300"/>
                        </a:lnSpc>
                        <a:spcAft>
                          <a:spcPts val="0"/>
                        </a:spcAft>
                      </a:pPr>
                      <a:r>
                        <a:rPr lang="en-US" sz="1200" kern="100" dirty="0">
                          <a:effectLst/>
                          <a:latin typeface="微软雅黑" panose="020B0503020204020204" pitchFamily="34" charset="-122"/>
                          <a:ea typeface="微软雅黑" panose="020B0503020204020204" pitchFamily="34" charset="-122"/>
                        </a:rPr>
                        <a:t>1262</a:t>
                      </a:r>
                      <a:endParaRPr lang="zh-CN" sz="1200" kern="100" dirty="0">
                        <a:effectLst/>
                        <a:latin typeface="微软雅黑" panose="020B0503020204020204" pitchFamily="34" charset="-122"/>
                        <a:ea typeface="微软雅黑" panose="020B0503020204020204" pitchFamily="34" charset="-122"/>
                      </a:endParaRPr>
                    </a:p>
                    <a:p>
                      <a:pPr algn="ctr">
                        <a:lnSpc>
                          <a:spcPts val="2300"/>
                        </a:lnSpc>
                        <a:spcAft>
                          <a:spcPts val="0"/>
                        </a:spcAft>
                      </a:pPr>
                      <a:r>
                        <a:rPr lang="en-US" sz="1200" kern="100" dirty="0">
                          <a:effectLst/>
                          <a:latin typeface="微软雅黑" panose="020B0503020204020204" pitchFamily="34" charset="-122"/>
                          <a:ea typeface="微软雅黑" panose="020B0503020204020204" pitchFamily="34" charset="-122"/>
                        </a:rPr>
                        <a:t>618</a:t>
                      </a:r>
                      <a:endParaRPr lang="zh-CN" sz="12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ctr">
                        <a:lnSpc>
                          <a:spcPts val="2300"/>
                        </a:lnSpc>
                        <a:spcAft>
                          <a:spcPts val="0"/>
                        </a:spcAft>
                      </a:pPr>
                      <a:r>
                        <a:rPr lang="zh-CN" sz="1200" kern="100" dirty="0">
                          <a:effectLst/>
                          <a:latin typeface="微软雅黑" panose="020B0503020204020204" pitchFamily="34" charset="-122"/>
                          <a:ea typeface="微软雅黑" panose="020B0503020204020204" pitchFamily="34" charset="-122"/>
                        </a:rPr>
                        <a:t>新浪微博未认证</a:t>
                      </a:r>
                    </a:p>
                    <a:p>
                      <a:pPr algn="ctr">
                        <a:lnSpc>
                          <a:spcPts val="2300"/>
                        </a:lnSpc>
                        <a:spcAft>
                          <a:spcPts val="0"/>
                        </a:spcAft>
                      </a:pPr>
                      <a:r>
                        <a:rPr lang="zh-CN" sz="1200" kern="100" dirty="0">
                          <a:effectLst/>
                          <a:latin typeface="微软雅黑" panose="020B0503020204020204" pitchFamily="34" charset="-122"/>
                          <a:ea typeface="微软雅黑" panose="020B0503020204020204" pitchFamily="34" charset="-122"/>
                        </a:rPr>
                        <a:t>腾讯微博已认证</a:t>
                      </a:r>
                      <a:endParaRPr lang="zh-CN" sz="12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r h="297565">
                <a:tc gridSpan="6">
                  <a:txBody>
                    <a:bodyPr/>
                    <a:lstStyle/>
                    <a:p>
                      <a:pPr algn="ctr">
                        <a:lnSpc>
                          <a:spcPts val="2300"/>
                        </a:lnSpc>
                        <a:spcAft>
                          <a:spcPts val="0"/>
                        </a:spcAft>
                      </a:pPr>
                      <a:r>
                        <a:rPr lang="zh-CN" sz="1200" kern="100" dirty="0">
                          <a:effectLst/>
                          <a:latin typeface="微软雅黑" panose="020B0503020204020204" pitchFamily="34" charset="-122"/>
                          <a:ea typeface="微软雅黑" panose="020B0503020204020204" pitchFamily="34" charset="-122"/>
                        </a:rPr>
                        <a:t>竞争对手其它自媒体分析</a:t>
                      </a:r>
                      <a:endParaRPr lang="zh-CN" sz="12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5"/>
                  </a:ext>
                </a:extLst>
              </a:tr>
              <a:tr h="297565">
                <a:tc>
                  <a:txBody>
                    <a:bodyPr/>
                    <a:lstStyle/>
                    <a:p>
                      <a:pPr algn="ctr">
                        <a:lnSpc>
                          <a:spcPts val="2300"/>
                        </a:lnSpc>
                        <a:spcAft>
                          <a:spcPts val="0"/>
                        </a:spcAft>
                      </a:pPr>
                      <a:r>
                        <a:rPr lang="zh-CN" sz="1200" kern="100">
                          <a:effectLst/>
                        </a:rPr>
                        <a:t>医院</a:t>
                      </a:r>
                      <a:endParaRPr lang="zh-CN" sz="1200" kern="100">
                        <a:effectLst/>
                        <a:latin typeface="Calibri" panose="020F0502020204030204" pitchFamily="34" charset="0"/>
                        <a:ea typeface="微软雅黑" panose="020B0503020204020204" pitchFamily="34" charset="-122"/>
                        <a:cs typeface="Times New Roman" panose="02020603050405020304" pitchFamily="18" charset="0"/>
                      </a:endParaRPr>
                    </a:p>
                  </a:txBody>
                  <a:tcPr marL="68580" marR="68580" marT="0" marB="0" anchor="ctr"/>
                </a:tc>
                <a:tc gridSpan="2">
                  <a:txBody>
                    <a:bodyPr/>
                    <a:lstStyle/>
                    <a:p>
                      <a:pPr algn="ctr">
                        <a:lnSpc>
                          <a:spcPts val="2300"/>
                        </a:lnSpc>
                        <a:spcAft>
                          <a:spcPts val="0"/>
                        </a:spcAft>
                      </a:pPr>
                      <a:r>
                        <a:rPr lang="zh-CN" sz="1200" kern="100" dirty="0">
                          <a:effectLst/>
                          <a:latin typeface="微软雅黑" panose="020B0503020204020204" pitchFamily="34" charset="-122"/>
                          <a:ea typeface="微软雅黑" panose="020B0503020204020204" pitchFamily="34" charset="-122"/>
                        </a:rPr>
                        <a:t>官方微信</a:t>
                      </a:r>
                      <a:endParaRPr lang="zh-CN" sz="12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hMerge="1">
                  <a:txBody>
                    <a:bodyPr/>
                    <a:lstStyle/>
                    <a:p>
                      <a:pPr algn="ctr">
                        <a:lnSpc>
                          <a:spcPts val="2300"/>
                        </a:lnSpc>
                        <a:spcAft>
                          <a:spcPts val="0"/>
                        </a:spcAft>
                      </a:pPr>
                      <a:endParaRPr lang="zh-CN" sz="1200" kern="100" dirty="0">
                        <a:effectLst/>
                        <a:latin typeface="Calibri" panose="020F0502020204030204" pitchFamily="34" charset="0"/>
                        <a:ea typeface="微软雅黑" panose="020B0503020204020204" pitchFamily="34" charset="-122"/>
                        <a:cs typeface="Times New Roman" panose="02020603050405020304" pitchFamily="18" charset="0"/>
                      </a:endParaRPr>
                    </a:p>
                  </a:txBody>
                  <a:tcPr marL="68580" marR="68580" marT="0" marB="0" anchor="ctr"/>
                </a:tc>
                <a:tc gridSpan="3">
                  <a:txBody>
                    <a:bodyPr/>
                    <a:lstStyle/>
                    <a:p>
                      <a:pPr algn="ctr">
                        <a:lnSpc>
                          <a:spcPts val="2300"/>
                        </a:lnSpc>
                        <a:spcAft>
                          <a:spcPts val="0"/>
                        </a:spcAft>
                      </a:pPr>
                      <a:r>
                        <a:rPr lang="zh-CN" sz="1200" kern="100" dirty="0">
                          <a:effectLst/>
                          <a:latin typeface="微软雅黑" panose="020B0503020204020204" pitchFamily="34" charset="-122"/>
                          <a:ea typeface="微软雅黑" panose="020B0503020204020204" pitchFamily="34" charset="-122"/>
                        </a:rPr>
                        <a:t>官方博客</a:t>
                      </a:r>
                      <a:endParaRPr lang="zh-CN" sz="12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6"/>
                  </a:ext>
                </a:extLst>
              </a:tr>
              <a:tr h="297565">
                <a:tc>
                  <a:txBody>
                    <a:bodyPr/>
                    <a:lstStyle/>
                    <a:p>
                      <a:pPr algn="ctr">
                        <a:lnSpc>
                          <a:spcPts val="1900"/>
                        </a:lnSpc>
                        <a:spcAft>
                          <a:spcPts val="0"/>
                        </a:spcAft>
                      </a:pPr>
                      <a:r>
                        <a:rPr lang="en-US" altLang="zh-CN" sz="1050" kern="100" dirty="0" smtClean="0">
                          <a:effectLst/>
                        </a:rPr>
                        <a:t>XX</a:t>
                      </a:r>
                      <a:r>
                        <a:rPr lang="zh-CN" sz="1050" kern="100" dirty="0" smtClean="0">
                          <a:effectLst/>
                        </a:rPr>
                        <a:t>人民</a:t>
                      </a:r>
                      <a:r>
                        <a:rPr lang="zh-CN" sz="1050" kern="100" dirty="0">
                          <a:effectLst/>
                        </a:rPr>
                        <a:t>医院</a:t>
                      </a:r>
                      <a:endParaRPr lang="zh-CN" sz="1200" kern="100" dirty="0">
                        <a:effectLst/>
                        <a:latin typeface="Calibri" panose="020F0502020204030204" pitchFamily="34" charset="0"/>
                        <a:ea typeface="微软雅黑" panose="020B0503020204020204" pitchFamily="34" charset="-122"/>
                        <a:cs typeface="Times New Roman" panose="02020603050405020304" pitchFamily="18" charset="0"/>
                      </a:endParaRPr>
                    </a:p>
                  </a:txBody>
                  <a:tcPr marL="68580" marR="68580" marT="0" marB="0" anchor="ctr"/>
                </a:tc>
                <a:tc gridSpan="2">
                  <a:txBody>
                    <a:bodyPr/>
                    <a:lstStyle/>
                    <a:p>
                      <a:pPr algn="ctr">
                        <a:lnSpc>
                          <a:spcPts val="2300"/>
                        </a:lnSpc>
                        <a:spcAft>
                          <a:spcPts val="0"/>
                        </a:spcAft>
                      </a:pPr>
                      <a:r>
                        <a:rPr lang="zh-CN" altLang="en-US" sz="1200" kern="100" dirty="0" smtClean="0">
                          <a:effectLst/>
                          <a:latin typeface="微软雅黑" panose="020B0503020204020204" pitchFamily="34" charset="-122"/>
                          <a:ea typeface="微软雅黑" panose="020B0503020204020204" pitchFamily="34" charset="-122"/>
                        </a:rPr>
                        <a:t>未</a:t>
                      </a:r>
                      <a:r>
                        <a:rPr lang="zh-CN" sz="1200" kern="100" dirty="0" smtClean="0">
                          <a:effectLst/>
                          <a:latin typeface="微软雅黑" panose="020B0503020204020204" pitchFamily="34" charset="-122"/>
                          <a:ea typeface="微软雅黑" panose="020B0503020204020204" pitchFamily="34" charset="-122"/>
                        </a:rPr>
                        <a:t>认证</a:t>
                      </a:r>
                      <a:endParaRPr lang="zh-CN" sz="12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hMerge="1">
                  <a:txBody>
                    <a:bodyPr/>
                    <a:lstStyle/>
                    <a:p>
                      <a:pPr algn="ctr">
                        <a:lnSpc>
                          <a:spcPts val="2300"/>
                        </a:lnSpc>
                        <a:spcAft>
                          <a:spcPts val="0"/>
                        </a:spcAft>
                      </a:pPr>
                      <a:endParaRPr lang="zh-CN" sz="1200" kern="100">
                        <a:effectLst/>
                        <a:latin typeface="Calibri" panose="020F0502020204030204" pitchFamily="34" charset="0"/>
                        <a:ea typeface="微软雅黑" panose="020B0503020204020204" pitchFamily="34" charset="-122"/>
                        <a:cs typeface="Times New Roman" panose="02020603050405020304" pitchFamily="18" charset="0"/>
                      </a:endParaRPr>
                    </a:p>
                  </a:txBody>
                  <a:tcPr marL="68580" marR="68580" marT="0" marB="0" anchor="ctr"/>
                </a:tc>
                <a:tc gridSpan="3">
                  <a:txBody>
                    <a:bodyPr/>
                    <a:lstStyle/>
                    <a:p>
                      <a:pPr algn="ctr">
                        <a:lnSpc>
                          <a:spcPts val="2300"/>
                        </a:lnSpc>
                        <a:spcAft>
                          <a:spcPts val="0"/>
                        </a:spcAft>
                      </a:pPr>
                      <a:r>
                        <a:rPr lang="zh-CN" sz="1200" kern="100" dirty="0">
                          <a:effectLst/>
                          <a:latin typeface="微软雅黑" panose="020B0503020204020204" pitchFamily="34" charset="-122"/>
                          <a:ea typeface="微软雅黑" panose="020B0503020204020204" pitchFamily="34" charset="-122"/>
                        </a:rPr>
                        <a:t>无</a:t>
                      </a:r>
                      <a:endParaRPr lang="zh-CN" sz="12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7"/>
                  </a:ext>
                </a:extLst>
              </a:tr>
              <a:tr h="297565">
                <a:tc>
                  <a:txBody>
                    <a:bodyPr/>
                    <a:lstStyle/>
                    <a:p>
                      <a:pPr algn="ctr">
                        <a:lnSpc>
                          <a:spcPts val="1900"/>
                        </a:lnSpc>
                        <a:spcAft>
                          <a:spcPts val="0"/>
                        </a:spcAft>
                      </a:pPr>
                      <a:r>
                        <a:rPr lang="en-US" altLang="zh-CN" sz="1050" kern="100" dirty="0" smtClean="0">
                          <a:effectLst/>
                        </a:rPr>
                        <a:t>XX</a:t>
                      </a:r>
                      <a:r>
                        <a:rPr lang="zh-CN" sz="1050" kern="100" dirty="0" smtClean="0">
                          <a:effectLst/>
                        </a:rPr>
                        <a:t>中医院</a:t>
                      </a:r>
                      <a:endParaRPr lang="zh-CN" sz="1200" kern="100" dirty="0">
                        <a:effectLst/>
                        <a:latin typeface="Calibri" panose="020F0502020204030204" pitchFamily="34" charset="0"/>
                        <a:ea typeface="微软雅黑" panose="020B0503020204020204" pitchFamily="34" charset="-122"/>
                        <a:cs typeface="Times New Roman" panose="02020603050405020304" pitchFamily="18" charset="0"/>
                      </a:endParaRPr>
                    </a:p>
                  </a:txBody>
                  <a:tcPr marL="68580" marR="68580" marT="0" marB="0"/>
                </a:tc>
                <a:tc gridSpan="2">
                  <a:txBody>
                    <a:bodyPr/>
                    <a:lstStyle/>
                    <a:p>
                      <a:pPr algn="ctr">
                        <a:lnSpc>
                          <a:spcPts val="2300"/>
                        </a:lnSpc>
                        <a:spcAft>
                          <a:spcPts val="0"/>
                        </a:spcAft>
                      </a:pPr>
                      <a:r>
                        <a:rPr lang="zh-CN" sz="1200" kern="100" dirty="0">
                          <a:effectLst/>
                          <a:latin typeface="微软雅黑" panose="020B0503020204020204" pitchFamily="34" charset="-122"/>
                          <a:ea typeface="微软雅黑" panose="020B0503020204020204" pitchFamily="34" charset="-122"/>
                        </a:rPr>
                        <a:t>无</a:t>
                      </a:r>
                      <a:endParaRPr lang="zh-CN" sz="12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hMerge="1">
                  <a:txBody>
                    <a:bodyPr/>
                    <a:lstStyle/>
                    <a:p>
                      <a:pPr algn="ctr">
                        <a:lnSpc>
                          <a:spcPts val="2300"/>
                        </a:lnSpc>
                        <a:spcAft>
                          <a:spcPts val="0"/>
                        </a:spcAft>
                      </a:pPr>
                      <a:endParaRPr lang="zh-CN" sz="1200" kern="100">
                        <a:effectLst/>
                        <a:latin typeface="Calibri" panose="020F0502020204030204" pitchFamily="34" charset="0"/>
                        <a:ea typeface="微软雅黑" panose="020B0503020204020204" pitchFamily="34" charset="-122"/>
                        <a:cs typeface="Times New Roman" panose="02020603050405020304" pitchFamily="18" charset="0"/>
                      </a:endParaRPr>
                    </a:p>
                  </a:txBody>
                  <a:tcPr marL="68580" marR="68580" marT="0" marB="0" anchor="ctr"/>
                </a:tc>
                <a:tc gridSpan="3">
                  <a:txBody>
                    <a:bodyPr/>
                    <a:lstStyle/>
                    <a:p>
                      <a:pPr algn="ctr">
                        <a:lnSpc>
                          <a:spcPts val="2300"/>
                        </a:lnSpc>
                        <a:spcAft>
                          <a:spcPts val="0"/>
                        </a:spcAft>
                      </a:pPr>
                      <a:r>
                        <a:rPr lang="zh-CN" sz="1200" kern="100" dirty="0">
                          <a:effectLst/>
                          <a:latin typeface="微软雅黑" panose="020B0503020204020204" pitchFamily="34" charset="-122"/>
                          <a:ea typeface="微软雅黑" panose="020B0503020204020204" pitchFamily="34" charset="-122"/>
                        </a:rPr>
                        <a:t>无</a:t>
                      </a:r>
                      <a:endParaRPr lang="zh-CN" sz="12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8"/>
                  </a:ext>
                </a:extLst>
              </a:tr>
              <a:tr h="297565">
                <a:tc>
                  <a:txBody>
                    <a:bodyPr/>
                    <a:lstStyle/>
                    <a:p>
                      <a:pPr algn="ctr">
                        <a:lnSpc>
                          <a:spcPts val="1900"/>
                        </a:lnSpc>
                        <a:spcAft>
                          <a:spcPts val="0"/>
                        </a:spcAft>
                      </a:pPr>
                      <a:r>
                        <a:rPr lang="zh-CN" altLang="en-US" sz="1050" kern="100" dirty="0" smtClean="0">
                          <a:effectLst/>
                        </a:rPr>
                        <a:t>自己</a:t>
                      </a:r>
                      <a:r>
                        <a:rPr lang="zh-CN" sz="1050" kern="100" dirty="0" smtClean="0">
                          <a:effectLst/>
                        </a:rPr>
                        <a:t>医院</a:t>
                      </a:r>
                      <a:endParaRPr lang="zh-CN" sz="1200" kern="100" dirty="0">
                        <a:effectLst/>
                        <a:latin typeface="Calibri" panose="020F0502020204030204" pitchFamily="34" charset="0"/>
                        <a:ea typeface="微软雅黑" panose="020B0503020204020204" pitchFamily="34" charset="-122"/>
                        <a:cs typeface="Times New Roman" panose="02020603050405020304" pitchFamily="18" charset="0"/>
                      </a:endParaRPr>
                    </a:p>
                  </a:txBody>
                  <a:tcPr marL="68580" marR="68580" marT="0" marB="0" anchor="ctr"/>
                </a:tc>
                <a:tc gridSpan="2">
                  <a:txBody>
                    <a:bodyPr/>
                    <a:lstStyle/>
                    <a:p>
                      <a:pPr algn="ctr">
                        <a:lnSpc>
                          <a:spcPts val="2300"/>
                        </a:lnSpc>
                        <a:spcAft>
                          <a:spcPts val="0"/>
                        </a:spcAft>
                      </a:pPr>
                      <a:r>
                        <a:rPr lang="zh-CN" sz="1200" kern="100" dirty="0">
                          <a:effectLst/>
                          <a:latin typeface="微软雅黑" panose="020B0503020204020204" pitchFamily="34" charset="-122"/>
                          <a:ea typeface="微软雅黑" panose="020B0503020204020204" pitchFamily="34" charset="-122"/>
                        </a:rPr>
                        <a:t>有微信，已认证，但未设置微信号</a:t>
                      </a:r>
                      <a:endParaRPr lang="zh-CN" sz="12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hMerge="1">
                  <a:txBody>
                    <a:bodyPr/>
                    <a:lstStyle/>
                    <a:p>
                      <a:pPr algn="ctr">
                        <a:lnSpc>
                          <a:spcPts val="2300"/>
                        </a:lnSpc>
                        <a:spcAft>
                          <a:spcPts val="0"/>
                        </a:spcAft>
                      </a:pPr>
                      <a:endParaRPr lang="zh-CN" sz="1200" kern="100" dirty="0">
                        <a:effectLst/>
                        <a:latin typeface="Calibri" panose="020F0502020204030204" pitchFamily="34" charset="0"/>
                        <a:ea typeface="微软雅黑" panose="020B0503020204020204" pitchFamily="34" charset="-122"/>
                        <a:cs typeface="Times New Roman" panose="02020603050405020304" pitchFamily="18" charset="0"/>
                      </a:endParaRPr>
                    </a:p>
                  </a:txBody>
                  <a:tcPr marL="68580" marR="68580" marT="0" marB="0" anchor="ctr"/>
                </a:tc>
                <a:tc gridSpan="3">
                  <a:txBody>
                    <a:bodyPr/>
                    <a:lstStyle/>
                    <a:p>
                      <a:pPr algn="ctr">
                        <a:lnSpc>
                          <a:spcPts val="2300"/>
                        </a:lnSpc>
                        <a:spcAft>
                          <a:spcPts val="0"/>
                        </a:spcAft>
                      </a:pPr>
                      <a:r>
                        <a:rPr lang="zh-CN" sz="1200" kern="100" dirty="0">
                          <a:effectLst/>
                          <a:latin typeface="微软雅黑" panose="020B0503020204020204" pitchFamily="34" charset="-122"/>
                          <a:ea typeface="微软雅黑" panose="020B0503020204020204" pitchFamily="34" charset="-122"/>
                        </a:rPr>
                        <a:t>有，</a:t>
                      </a:r>
                      <a:r>
                        <a:rPr lang="zh-CN" sz="1200" kern="100" dirty="0" smtClean="0">
                          <a:effectLst/>
                          <a:latin typeface="微软雅黑" panose="020B0503020204020204" pitchFamily="34" charset="-122"/>
                          <a:ea typeface="微软雅黑" panose="020B0503020204020204" pitchFamily="34" charset="-122"/>
                        </a:rPr>
                        <a:t>但</a:t>
                      </a:r>
                      <a:r>
                        <a:rPr lang="zh-CN" altLang="en-US" sz="1200" kern="100" dirty="0" smtClean="0">
                          <a:effectLst/>
                          <a:latin typeface="微软雅黑" panose="020B0503020204020204" pitchFamily="34" charset="-122"/>
                          <a:ea typeface="微软雅黑" panose="020B0503020204020204" pitchFamily="34" charset="-122"/>
                        </a:rPr>
                        <a:t>未</a:t>
                      </a:r>
                      <a:r>
                        <a:rPr lang="zh-CN" sz="1200" kern="100" dirty="0" smtClean="0">
                          <a:effectLst/>
                          <a:latin typeface="微软雅黑" panose="020B0503020204020204" pitchFamily="34" charset="-122"/>
                          <a:ea typeface="微软雅黑" panose="020B0503020204020204" pitchFamily="34" charset="-122"/>
                        </a:rPr>
                        <a:t>认证</a:t>
                      </a:r>
                      <a:endParaRPr lang="zh-CN" sz="12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9"/>
                  </a:ext>
                </a:extLst>
              </a:tr>
            </a:tbl>
          </a:graphicData>
        </a:graphic>
      </p:graphicFrame>
      <p:sp>
        <p:nvSpPr>
          <p:cNvPr id="6" name="矩形 5"/>
          <p:cNvSpPr/>
          <p:nvPr/>
        </p:nvSpPr>
        <p:spPr>
          <a:xfrm>
            <a:off x="1867467" y="1278511"/>
            <a:ext cx="2031325" cy="400110"/>
          </a:xfrm>
          <a:prstGeom prst="rect">
            <a:avLst/>
          </a:prstGeom>
        </p:spPr>
        <p:txBody>
          <a:bodyPr wrap="none">
            <a:spAutoFit/>
          </a:bodyPr>
          <a:lstStyle/>
          <a:p>
            <a:pPr algn="just">
              <a:lnSpc>
                <a:spcPts val="2400"/>
              </a:lnSpc>
              <a:spcAft>
                <a:spcPts val="0"/>
              </a:spcAft>
              <a:tabLst>
                <a:tab pos="1506855" algn="l"/>
              </a:tabLst>
            </a:pPr>
            <a:r>
              <a:rPr lang="zh-CN" altLang="zh-CN" sz="1600" b="1" kern="100" dirty="0">
                <a:latin typeface="Calibri" panose="020F0502020204030204" pitchFamily="34" charset="0"/>
                <a:ea typeface="微软雅黑" panose="020B0503020204020204" pitchFamily="34" charset="-122"/>
                <a:cs typeface="Times New Roman" panose="02020603050405020304" pitchFamily="18" charset="0"/>
              </a:rPr>
              <a:t>医院自媒体建设对比</a:t>
            </a:r>
            <a:endParaRPr lang="zh-CN" altLang="zh-CN" sz="1600" kern="100" dirty="0">
              <a:effectLst/>
              <a:latin typeface="Calibri" panose="020F0502020204030204" pitchFamily="34" charset="0"/>
              <a:ea typeface="微软雅黑" panose="020B0503020204020204" pitchFamily="34" charset="-122"/>
              <a:cs typeface="Times New Roman" panose="02020603050405020304" pitchFamily="18" charset="0"/>
            </a:endParaRPr>
          </a:p>
        </p:txBody>
      </p:sp>
      <p:sp>
        <p:nvSpPr>
          <p:cNvPr id="8" name="矩形 7"/>
          <p:cNvSpPr/>
          <p:nvPr/>
        </p:nvSpPr>
        <p:spPr>
          <a:xfrm>
            <a:off x="2096637" y="5433020"/>
            <a:ext cx="8087751" cy="923330"/>
          </a:xfrm>
          <a:prstGeom prst="rect">
            <a:avLst/>
          </a:prstGeom>
        </p:spPr>
        <p:txBody>
          <a:bodyPr wrap="square">
            <a:spAutoFit/>
          </a:bodyPr>
          <a:lstStyle/>
          <a:p>
            <a:pPr>
              <a:lnSpc>
                <a:spcPct val="150000"/>
              </a:lnSpc>
            </a:pPr>
            <a:r>
              <a:rPr lang="zh-CN" altLang="zh-CN" sz="1600" dirty="0" smtClean="0">
                <a:ea typeface="微软雅黑" panose="020B0503020204020204" pitchFamily="34" charset="-122"/>
                <a:cs typeface="Times New Roman" panose="02020603050405020304" pitchFamily="18" charset="0"/>
              </a:rPr>
              <a:t>医院</a:t>
            </a:r>
            <a:r>
              <a:rPr lang="zh-CN" altLang="zh-CN" sz="1600" dirty="0">
                <a:ea typeface="微软雅黑" panose="020B0503020204020204" pitchFamily="34" charset="-122"/>
                <a:cs typeface="Times New Roman" panose="02020603050405020304" pitchFamily="18" charset="0"/>
              </a:rPr>
              <a:t>微博建设了但</a:t>
            </a:r>
            <a:r>
              <a:rPr lang="zh-CN" altLang="zh-CN" b="1" dirty="0">
                <a:solidFill>
                  <a:srgbClr val="C00000"/>
                </a:solidFill>
                <a:ea typeface="微软雅黑" panose="020B0503020204020204" pitchFamily="34" charset="-122"/>
                <a:cs typeface="Times New Roman" panose="02020603050405020304" pitchFamily="18" charset="0"/>
              </a:rPr>
              <a:t>无专业人员打理管理</a:t>
            </a:r>
            <a:r>
              <a:rPr lang="zh-CN" altLang="zh-CN" sz="1600" dirty="0">
                <a:ea typeface="微软雅黑" panose="020B0503020204020204" pitchFamily="34" charset="-122"/>
                <a:cs typeface="Times New Roman" panose="02020603050405020304" pitchFamily="18" charset="0"/>
              </a:rPr>
              <a:t>，新浪微博未认证，微信公众账号开通后，但为设置微信数字号，不便于用户搜索查找关注，</a:t>
            </a:r>
            <a:r>
              <a:rPr lang="zh-CN" altLang="zh-CN" b="1" dirty="0">
                <a:solidFill>
                  <a:srgbClr val="C00000"/>
                </a:solidFill>
                <a:ea typeface="微软雅黑" panose="020B0503020204020204" pitchFamily="34" charset="-122"/>
                <a:cs typeface="Times New Roman" panose="02020603050405020304" pitchFamily="18" charset="0"/>
              </a:rPr>
              <a:t>各种自媒体没有有效的利用起来</a:t>
            </a:r>
            <a:r>
              <a:rPr lang="zh-CN" altLang="zh-CN" dirty="0">
                <a:ea typeface="微软雅黑" panose="020B0503020204020204" pitchFamily="34" charset="-122"/>
                <a:cs typeface="Times New Roman" panose="02020603050405020304" pitchFamily="18" charset="0"/>
              </a:rPr>
              <a:t>。</a:t>
            </a:r>
            <a:endParaRPr lang="zh-CN" altLang="en-US" dirty="0"/>
          </a:p>
        </p:txBody>
      </p:sp>
      <p:sp>
        <p:nvSpPr>
          <p:cNvPr id="7" name="矩形 6"/>
          <p:cNvSpPr/>
          <p:nvPr/>
        </p:nvSpPr>
        <p:spPr>
          <a:xfrm>
            <a:off x="10033536" y="616370"/>
            <a:ext cx="1689886" cy="507831"/>
          </a:xfrm>
          <a:prstGeom prst="rect">
            <a:avLst/>
          </a:prstGeom>
        </p:spPr>
        <p:txBody>
          <a:bodyPr wrap="none">
            <a:spAutoFit/>
          </a:bodyPr>
          <a:lstStyle/>
          <a:p>
            <a:pPr>
              <a:lnSpc>
                <a:spcPct val="150000"/>
              </a:lnSpc>
            </a:pPr>
            <a:r>
              <a:rPr lang="en-US" altLang="zh-CN" b="1" dirty="0" smtClean="0">
                <a:latin typeface="微软雅黑" panose="020B0503020204020204" pitchFamily="34" charset="-122"/>
                <a:ea typeface="微软雅黑" panose="020B0503020204020204" pitchFamily="34" charset="-122"/>
              </a:rPr>
              <a:t>5.1</a:t>
            </a:r>
            <a:r>
              <a:rPr lang="zh-CN" altLang="en-US" b="1" dirty="0" smtClean="0">
                <a:latin typeface="微软雅黑" panose="020B0503020204020204" pitchFamily="34" charset="-122"/>
                <a:ea typeface="微软雅黑" panose="020B0503020204020204" pitchFamily="34" charset="-122"/>
              </a:rPr>
              <a:t>自媒体搭建</a:t>
            </a:r>
            <a:endParaRPr lang="zh-CN" altLang="en-US" sz="1600" b="1" dirty="0">
              <a:latin typeface="微软雅黑" panose="020B0503020204020204" pitchFamily="34" charset="-122"/>
              <a:ea typeface="微软雅黑" panose="020B0503020204020204" pitchFamily="34" charset="-122"/>
            </a:endParaRPr>
          </a:p>
        </p:txBody>
      </p:sp>
      <p:grpSp>
        <p:nvGrpSpPr>
          <p:cNvPr id="10" name="组合 9"/>
          <p:cNvGrpSpPr/>
          <p:nvPr/>
        </p:nvGrpSpPr>
        <p:grpSpPr>
          <a:xfrm>
            <a:off x="536649" y="249523"/>
            <a:ext cx="1232203" cy="1028988"/>
            <a:chOff x="458097" y="883701"/>
            <a:chExt cx="1712258" cy="1429872"/>
          </a:xfrm>
        </p:grpSpPr>
        <p:sp>
          <p:nvSpPr>
            <p:cNvPr id="11" name="矩形 3"/>
            <p:cNvSpPr/>
            <p:nvPr/>
          </p:nvSpPr>
          <p:spPr>
            <a:xfrm>
              <a:off x="521745" y="883701"/>
              <a:ext cx="1648610" cy="1429872"/>
            </a:xfrm>
            <a:custGeom>
              <a:avLst/>
              <a:gdLst>
                <a:gd name="connsiteX0" fmla="*/ 0 w 1358153"/>
                <a:gd name="connsiteY0" fmla="*/ 0 h 833718"/>
                <a:gd name="connsiteX1" fmla="*/ 1358153 w 1358153"/>
                <a:gd name="connsiteY1" fmla="*/ 0 h 833718"/>
                <a:gd name="connsiteX2" fmla="*/ 1358153 w 1358153"/>
                <a:gd name="connsiteY2" fmla="*/ 833718 h 833718"/>
                <a:gd name="connsiteX3" fmla="*/ 0 w 1358153"/>
                <a:gd name="connsiteY3" fmla="*/ 833718 h 833718"/>
                <a:gd name="connsiteX4" fmla="*/ 0 w 1358153"/>
                <a:gd name="connsiteY4" fmla="*/ 0 h 833718"/>
                <a:gd name="connsiteX0" fmla="*/ 0 w 1371600"/>
                <a:gd name="connsiteY0" fmla="*/ 161365 h 995083"/>
                <a:gd name="connsiteX1" fmla="*/ 1371600 w 1371600"/>
                <a:gd name="connsiteY1" fmla="*/ 0 h 995083"/>
                <a:gd name="connsiteX2" fmla="*/ 1358153 w 1371600"/>
                <a:gd name="connsiteY2" fmla="*/ 995083 h 995083"/>
                <a:gd name="connsiteX3" fmla="*/ 0 w 1371600"/>
                <a:gd name="connsiteY3" fmla="*/ 995083 h 995083"/>
                <a:gd name="connsiteX4" fmla="*/ 0 w 1371600"/>
                <a:gd name="connsiteY4" fmla="*/ 161365 h 995083"/>
                <a:gd name="connsiteX0" fmla="*/ 0 w 1371600"/>
                <a:gd name="connsiteY0" fmla="*/ 161365 h 995083"/>
                <a:gd name="connsiteX1" fmla="*/ 1371600 w 1371600"/>
                <a:gd name="connsiteY1" fmla="*/ 0 h 995083"/>
                <a:gd name="connsiteX2" fmla="*/ 1358153 w 1371600"/>
                <a:gd name="connsiteY2" fmla="*/ 995083 h 995083"/>
                <a:gd name="connsiteX3" fmla="*/ 107576 w 1371600"/>
                <a:gd name="connsiteY3" fmla="*/ 900954 h 995083"/>
                <a:gd name="connsiteX4" fmla="*/ 0 w 1371600"/>
                <a:gd name="connsiteY4" fmla="*/ 161365 h 995083"/>
                <a:gd name="connsiteX0" fmla="*/ 0 w 1465730"/>
                <a:gd name="connsiteY0" fmla="*/ 26894 h 995083"/>
                <a:gd name="connsiteX1" fmla="*/ 1465730 w 1465730"/>
                <a:gd name="connsiteY1" fmla="*/ 0 h 995083"/>
                <a:gd name="connsiteX2" fmla="*/ 1452283 w 1465730"/>
                <a:gd name="connsiteY2" fmla="*/ 995083 h 995083"/>
                <a:gd name="connsiteX3" fmla="*/ 201706 w 1465730"/>
                <a:gd name="connsiteY3" fmla="*/ 900954 h 995083"/>
                <a:gd name="connsiteX4" fmla="*/ 0 w 1465730"/>
                <a:gd name="connsiteY4" fmla="*/ 26894 h 995083"/>
                <a:gd name="connsiteX0" fmla="*/ 0 w 1479177"/>
                <a:gd name="connsiteY0" fmla="*/ 26894 h 1304366"/>
                <a:gd name="connsiteX1" fmla="*/ 1465730 w 1479177"/>
                <a:gd name="connsiteY1" fmla="*/ 0 h 1304366"/>
                <a:gd name="connsiteX2" fmla="*/ 1479177 w 1479177"/>
                <a:gd name="connsiteY2" fmla="*/ 1304366 h 1304366"/>
                <a:gd name="connsiteX3" fmla="*/ 201706 w 1479177"/>
                <a:gd name="connsiteY3" fmla="*/ 900954 h 1304366"/>
                <a:gd name="connsiteX4" fmla="*/ 0 w 1479177"/>
                <a:gd name="connsiteY4" fmla="*/ 26894 h 1304366"/>
                <a:gd name="connsiteX0" fmla="*/ 118334 w 1597511"/>
                <a:gd name="connsiteY0" fmla="*/ 26894 h 1304366"/>
                <a:gd name="connsiteX1" fmla="*/ 1584064 w 1597511"/>
                <a:gd name="connsiteY1" fmla="*/ 0 h 1304366"/>
                <a:gd name="connsiteX2" fmla="*/ 1597511 w 1597511"/>
                <a:gd name="connsiteY2" fmla="*/ 1304366 h 1304366"/>
                <a:gd name="connsiteX3" fmla="*/ 0 w 1597511"/>
                <a:gd name="connsiteY3" fmla="*/ 1038114 h 1304366"/>
                <a:gd name="connsiteX4" fmla="*/ 118334 w 1597511"/>
                <a:gd name="connsiteY4" fmla="*/ 26894 h 1304366"/>
                <a:gd name="connsiteX0" fmla="*/ 118334 w 1673711"/>
                <a:gd name="connsiteY0" fmla="*/ 26894 h 1151966"/>
                <a:gd name="connsiteX1" fmla="*/ 1584064 w 1673711"/>
                <a:gd name="connsiteY1" fmla="*/ 0 h 1151966"/>
                <a:gd name="connsiteX2" fmla="*/ 1673711 w 1673711"/>
                <a:gd name="connsiteY2" fmla="*/ 1151966 h 1151966"/>
                <a:gd name="connsiteX3" fmla="*/ 0 w 1673711"/>
                <a:gd name="connsiteY3" fmla="*/ 1038114 h 1151966"/>
                <a:gd name="connsiteX4" fmla="*/ 118334 w 1673711"/>
                <a:gd name="connsiteY4" fmla="*/ 26894 h 1151966"/>
                <a:gd name="connsiteX0" fmla="*/ 0 w 1723017"/>
                <a:gd name="connsiteY0" fmla="*/ 0 h 1307952"/>
                <a:gd name="connsiteX1" fmla="*/ 1633370 w 1723017"/>
                <a:gd name="connsiteY1" fmla="*/ 155986 h 1307952"/>
                <a:gd name="connsiteX2" fmla="*/ 1723017 w 1723017"/>
                <a:gd name="connsiteY2" fmla="*/ 1307952 h 1307952"/>
                <a:gd name="connsiteX3" fmla="*/ 49306 w 1723017"/>
                <a:gd name="connsiteY3" fmla="*/ 1194100 h 1307952"/>
                <a:gd name="connsiteX4" fmla="*/ 0 w 1723017"/>
                <a:gd name="connsiteY4" fmla="*/ 0 h 1307952"/>
                <a:gd name="connsiteX0" fmla="*/ 0 w 1633370"/>
                <a:gd name="connsiteY0" fmla="*/ 0 h 1429872"/>
                <a:gd name="connsiteX1" fmla="*/ 1633370 w 1633370"/>
                <a:gd name="connsiteY1" fmla="*/ 155986 h 1429872"/>
                <a:gd name="connsiteX2" fmla="*/ 1387737 w 1633370"/>
                <a:gd name="connsiteY2" fmla="*/ 1429872 h 1429872"/>
                <a:gd name="connsiteX3" fmla="*/ 49306 w 1633370"/>
                <a:gd name="connsiteY3" fmla="*/ 1194100 h 1429872"/>
                <a:gd name="connsiteX4" fmla="*/ 0 w 1633370"/>
                <a:gd name="connsiteY4" fmla="*/ 0 h 1429872"/>
                <a:gd name="connsiteX0" fmla="*/ 0 w 1633370"/>
                <a:gd name="connsiteY0" fmla="*/ 0 h 1429872"/>
                <a:gd name="connsiteX1" fmla="*/ 1633370 w 1633370"/>
                <a:gd name="connsiteY1" fmla="*/ 155986 h 1429872"/>
                <a:gd name="connsiteX2" fmla="*/ 1387737 w 1633370"/>
                <a:gd name="connsiteY2" fmla="*/ 1429872 h 1429872"/>
                <a:gd name="connsiteX3" fmla="*/ 186466 w 1633370"/>
                <a:gd name="connsiteY3" fmla="*/ 1392220 h 1429872"/>
                <a:gd name="connsiteX4" fmla="*/ 0 w 1633370"/>
                <a:gd name="connsiteY4" fmla="*/ 0 h 1429872"/>
                <a:gd name="connsiteX0" fmla="*/ 0 w 1648610"/>
                <a:gd name="connsiteY0" fmla="*/ 0 h 1429872"/>
                <a:gd name="connsiteX1" fmla="*/ 1648610 w 1648610"/>
                <a:gd name="connsiteY1" fmla="*/ 293146 h 1429872"/>
                <a:gd name="connsiteX2" fmla="*/ 1387737 w 1648610"/>
                <a:gd name="connsiteY2" fmla="*/ 1429872 h 1429872"/>
                <a:gd name="connsiteX3" fmla="*/ 186466 w 1648610"/>
                <a:gd name="connsiteY3" fmla="*/ 1392220 h 1429872"/>
                <a:gd name="connsiteX4" fmla="*/ 0 w 1648610"/>
                <a:gd name="connsiteY4" fmla="*/ 0 h 1429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8610" h="1429872">
                  <a:moveTo>
                    <a:pt x="0" y="0"/>
                  </a:moveTo>
                  <a:lnTo>
                    <a:pt x="1648610" y="293146"/>
                  </a:lnTo>
                  <a:lnTo>
                    <a:pt x="1387737" y="1429872"/>
                  </a:lnTo>
                  <a:lnTo>
                    <a:pt x="186466" y="1392220"/>
                  </a:lnTo>
                  <a:lnTo>
                    <a:pt x="0" y="0"/>
                  </a:lnTo>
                  <a:close/>
                </a:path>
              </a:pathLst>
            </a:custGeom>
            <a:solidFill>
              <a:schemeClr val="accent4">
                <a:lumMod val="50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4"/>
            <p:cNvSpPr/>
            <p:nvPr/>
          </p:nvSpPr>
          <p:spPr>
            <a:xfrm rot="21062862">
              <a:off x="458097" y="1099060"/>
              <a:ext cx="1590339" cy="1067697"/>
            </a:xfrm>
            <a:custGeom>
              <a:avLst/>
              <a:gdLst>
                <a:gd name="connsiteX0" fmla="*/ 0 w 1761565"/>
                <a:gd name="connsiteY0" fmla="*/ 0 h 1183341"/>
                <a:gd name="connsiteX1" fmla="*/ 1761565 w 1761565"/>
                <a:gd name="connsiteY1" fmla="*/ 0 h 1183341"/>
                <a:gd name="connsiteX2" fmla="*/ 1761565 w 1761565"/>
                <a:gd name="connsiteY2" fmla="*/ 1183341 h 1183341"/>
                <a:gd name="connsiteX3" fmla="*/ 0 w 1761565"/>
                <a:gd name="connsiteY3" fmla="*/ 1183341 h 1183341"/>
                <a:gd name="connsiteX4" fmla="*/ 0 w 1761565"/>
                <a:gd name="connsiteY4" fmla="*/ 0 h 1183341"/>
                <a:gd name="connsiteX0" fmla="*/ 201706 w 1761565"/>
                <a:gd name="connsiteY0" fmla="*/ 0 h 1479177"/>
                <a:gd name="connsiteX1" fmla="*/ 1761565 w 1761565"/>
                <a:gd name="connsiteY1" fmla="*/ 295836 h 1479177"/>
                <a:gd name="connsiteX2" fmla="*/ 1761565 w 1761565"/>
                <a:gd name="connsiteY2" fmla="*/ 1479177 h 1479177"/>
                <a:gd name="connsiteX3" fmla="*/ 0 w 1761565"/>
                <a:gd name="connsiteY3" fmla="*/ 1479177 h 1479177"/>
                <a:gd name="connsiteX4" fmla="*/ 201706 w 1761565"/>
                <a:gd name="connsiteY4" fmla="*/ 0 h 1479177"/>
                <a:gd name="connsiteX0" fmla="*/ 201706 w 1949824"/>
                <a:gd name="connsiteY0" fmla="*/ 0 h 1479177"/>
                <a:gd name="connsiteX1" fmla="*/ 1761565 w 1949824"/>
                <a:gd name="connsiteY1" fmla="*/ 295836 h 1479177"/>
                <a:gd name="connsiteX2" fmla="*/ 1949824 w 1949824"/>
                <a:gd name="connsiteY2" fmla="*/ 1129554 h 1479177"/>
                <a:gd name="connsiteX3" fmla="*/ 0 w 1949824"/>
                <a:gd name="connsiteY3" fmla="*/ 1479177 h 1479177"/>
                <a:gd name="connsiteX4" fmla="*/ 201706 w 1949824"/>
                <a:gd name="connsiteY4" fmla="*/ 0 h 1479177"/>
                <a:gd name="connsiteX0" fmla="*/ 64546 w 1949824"/>
                <a:gd name="connsiteY0" fmla="*/ 115644 h 1183341"/>
                <a:gd name="connsiteX1" fmla="*/ 1761565 w 1949824"/>
                <a:gd name="connsiteY1" fmla="*/ 0 h 1183341"/>
                <a:gd name="connsiteX2" fmla="*/ 1949824 w 1949824"/>
                <a:gd name="connsiteY2" fmla="*/ 833718 h 1183341"/>
                <a:gd name="connsiteX3" fmla="*/ 0 w 1949824"/>
                <a:gd name="connsiteY3" fmla="*/ 1183341 h 1183341"/>
                <a:gd name="connsiteX4" fmla="*/ 64546 w 1949824"/>
                <a:gd name="connsiteY4" fmla="*/ 115644 h 1183341"/>
                <a:gd name="connsiteX0" fmla="*/ 34066 w 1919344"/>
                <a:gd name="connsiteY0" fmla="*/ 115644 h 1000461"/>
                <a:gd name="connsiteX1" fmla="*/ 1731085 w 1919344"/>
                <a:gd name="connsiteY1" fmla="*/ 0 h 1000461"/>
                <a:gd name="connsiteX2" fmla="*/ 1919344 w 1919344"/>
                <a:gd name="connsiteY2" fmla="*/ 833718 h 1000461"/>
                <a:gd name="connsiteX3" fmla="*/ 0 w 1919344"/>
                <a:gd name="connsiteY3" fmla="*/ 1000461 h 1000461"/>
                <a:gd name="connsiteX4" fmla="*/ 34066 w 1919344"/>
                <a:gd name="connsiteY4" fmla="*/ 115644 h 1000461"/>
                <a:gd name="connsiteX0" fmla="*/ 34066 w 1827904"/>
                <a:gd name="connsiteY0" fmla="*/ 115644 h 1000461"/>
                <a:gd name="connsiteX1" fmla="*/ 1731085 w 1827904"/>
                <a:gd name="connsiteY1" fmla="*/ 0 h 1000461"/>
                <a:gd name="connsiteX2" fmla="*/ 1827904 w 1827904"/>
                <a:gd name="connsiteY2" fmla="*/ 955638 h 1000461"/>
                <a:gd name="connsiteX3" fmla="*/ 0 w 1827904"/>
                <a:gd name="connsiteY3" fmla="*/ 1000461 h 1000461"/>
                <a:gd name="connsiteX4" fmla="*/ 34066 w 1827904"/>
                <a:gd name="connsiteY4" fmla="*/ 115644 h 1000461"/>
                <a:gd name="connsiteX0" fmla="*/ 34066 w 1959685"/>
                <a:gd name="connsiteY0" fmla="*/ 115644 h 1000461"/>
                <a:gd name="connsiteX1" fmla="*/ 1959685 w 1959685"/>
                <a:gd name="connsiteY1" fmla="*/ 0 h 1000461"/>
                <a:gd name="connsiteX2" fmla="*/ 1827904 w 1959685"/>
                <a:gd name="connsiteY2" fmla="*/ 955638 h 1000461"/>
                <a:gd name="connsiteX3" fmla="*/ 0 w 1959685"/>
                <a:gd name="connsiteY3" fmla="*/ 1000461 h 1000461"/>
                <a:gd name="connsiteX4" fmla="*/ 34066 w 1959685"/>
                <a:gd name="connsiteY4" fmla="*/ 115644 h 1000461"/>
                <a:gd name="connsiteX0" fmla="*/ 0 w 1925619"/>
                <a:gd name="connsiteY0" fmla="*/ 115644 h 1183341"/>
                <a:gd name="connsiteX1" fmla="*/ 1925619 w 1925619"/>
                <a:gd name="connsiteY1" fmla="*/ 0 h 1183341"/>
                <a:gd name="connsiteX2" fmla="*/ 1793838 w 1925619"/>
                <a:gd name="connsiteY2" fmla="*/ 955638 h 1183341"/>
                <a:gd name="connsiteX3" fmla="*/ 285974 w 1925619"/>
                <a:gd name="connsiteY3" fmla="*/ 1183341 h 1183341"/>
                <a:gd name="connsiteX4" fmla="*/ 0 w 1925619"/>
                <a:gd name="connsiteY4" fmla="*/ 115644 h 1183341"/>
                <a:gd name="connsiteX0" fmla="*/ 0 w 1925619"/>
                <a:gd name="connsiteY0" fmla="*/ 115644 h 1183341"/>
                <a:gd name="connsiteX1" fmla="*/ 1925619 w 1925619"/>
                <a:gd name="connsiteY1" fmla="*/ 0 h 1183341"/>
                <a:gd name="connsiteX2" fmla="*/ 1397598 w 1925619"/>
                <a:gd name="connsiteY2" fmla="*/ 1153758 h 1183341"/>
                <a:gd name="connsiteX3" fmla="*/ 285974 w 1925619"/>
                <a:gd name="connsiteY3" fmla="*/ 1183341 h 1183341"/>
                <a:gd name="connsiteX4" fmla="*/ 0 w 1925619"/>
                <a:gd name="connsiteY4" fmla="*/ 115644 h 1183341"/>
                <a:gd name="connsiteX0" fmla="*/ 0 w 1590339"/>
                <a:gd name="connsiteY0" fmla="*/ 0 h 1067697"/>
                <a:gd name="connsiteX1" fmla="*/ 1590339 w 1590339"/>
                <a:gd name="connsiteY1" fmla="*/ 82476 h 1067697"/>
                <a:gd name="connsiteX2" fmla="*/ 1397598 w 1590339"/>
                <a:gd name="connsiteY2" fmla="*/ 1038114 h 1067697"/>
                <a:gd name="connsiteX3" fmla="*/ 285974 w 1590339"/>
                <a:gd name="connsiteY3" fmla="*/ 1067697 h 1067697"/>
                <a:gd name="connsiteX4" fmla="*/ 0 w 1590339"/>
                <a:gd name="connsiteY4" fmla="*/ 0 h 1067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0339" h="1067697">
                  <a:moveTo>
                    <a:pt x="0" y="0"/>
                  </a:moveTo>
                  <a:lnTo>
                    <a:pt x="1590339" y="82476"/>
                  </a:lnTo>
                  <a:lnTo>
                    <a:pt x="1397598" y="1038114"/>
                  </a:lnTo>
                  <a:lnTo>
                    <a:pt x="285974" y="1067697"/>
                  </a:lnTo>
                  <a:lnTo>
                    <a:pt x="0" y="0"/>
                  </a:lnTo>
                  <a:close/>
                </a:path>
              </a:pathLst>
            </a:custGeom>
            <a:solidFill>
              <a:schemeClr val="bg1">
                <a:lumMod val="8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910305" y="1340011"/>
              <a:ext cx="1048277" cy="812598"/>
            </a:xfrm>
            <a:prstGeom prst="rect">
              <a:avLst/>
            </a:prstGeom>
            <a:noFill/>
          </p:spPr>
          <p:txBody>
            <a:bodyPr wrap="square" rtlCol="0">
              <a:spAutoFit/>
            </a:bodyPr>
            <a:lstStyle/>
            <a:p>
              <a:r>
                <a:rPr lang="en-US" altLang="zh-CN" sz="3200" b="1" dirty="0" smtClean="0">
                  <a:solidFill>
                    <a:schemeClr val="accent6">
                      <a:lumMod val="50000"/>
                    </a:schemeClr>
                  </a:solidFill>
                  <a:latin typeface="微软雅黑" panose="020B0503020204020204" pitchFamily="34" charset="-122"/>
                  <a:ea typeface="微软雅黑" panose="020B0503020204020204" pitchFamily="34" charset="-122"/>
                </a:rPr>
                <a:t>05</a:t>
              </a:r>
              <a:endParaRPr lang="zh-CN" altLang="en-US" sz="3200" b="1" dirty="0">
                <a:solidFill>
                  <a:schemeClr val="accent6">
                    <a:lumMod val="50000"/>
                  </a:schemeClr>
                </a:solidFill>
                <a:latin typeface="微软雅黑" panose="020B0503020204020204" pitchFamily="34" charset="-122"/>
                <a:ea typeface="微软雅黑" panose="020B0503020204020204" pitchFamily="34" charset="-122"/>
              </a:endParaRPr>
            </a:p>
          </p:txBody>
        </p:sp>
      </p:grpSp>
      <p:sp>
        <p:nvSpPr>
          <p:cNvPr id="14" name="文本框 13"/>
          <p:cNvSpPr txBox="1"/>
          <p:nvPr/>
        </p:nvSpPr>
        <p:spPr>
          <a:xfrm>
            <a:off x="10515600" y="249523"/>
            <a:ext cx="1676400" cy="307777"/>
          </a:xfrm>
          <a:prstGeom prst="rect">
            <a:avLst/>
          </a:prstGeom>
          <a:noFill/>
        </p:spPr>
        <p:txBody>
          <a:bodyPr wrap="square" rtlCol="0">
            <a:spAutoFit/>
          </a:bodyPr>
          <a:lstStyle/>
          <a:p>
            <a:r>
              <a:rPr lang="zh-CN" altLang="en-US" sz="1400" dirty="0" smtClean="0">
                <a:latin typeface="微软雅黑" panose="020B0503020204020204" pitchFamily="34" charset="-122"/>
                <a:ea typeface="微软雅黑" panose="020B0503020204020204" pitchFamily="34" charset="-122"/>
              </a:rPr>
              <a:t>放置医院</a:t>
            </a:r>
            <a:r>
              <a:rPr lang="en-US" altLang="zh-CN" sz="1400" dirty="0" smtClean="0">
                <a:latin typeface="微软雅黑" panose="020B0503020204020204" pitchFamily="34" charset="-122"/>
                <a:ea typeface="微软雅黑" panose="020B0503020204020204" pitchFamily="34" charset="-122"/>
              </a:rPr>
              <a:t>LOGO</a:t>
            </a:r>
            <a:endParaRPr lang="zh-CN" altLang="en-US" sz="1400" dirty="0">
              <a:latin typeface="微软雅黑" panose="020B0503020204020204" pitchFamily="34" charset="-122"/>
              <a:ea typeface="微软雅黑" panose="020B0503020204020204" pitchFamily="34" charset="-122"/>
            </a:endParaRPr>
          </a:p>
        </p:txBody>
      </p:sp>
      <p:sp>
        <p:nvSpPr>
          <p:cNvPr id="15" name="矩形 14"/>
          <p:cNvSpPr/>
          <p:nvPr/>
        </p:nvSpPr>
        <p:spPr>
          <a:xfrm>
            <a:off x="1820283" y="547121"/>
            <a:ext cx="1467068" cy="553998"/>
          </a:xfrm>
          <a:prstGeom prst="rect">
            <a:avLst/>
          </a:prstGeom>
        </p:spPr>
        <p:txBody>
          <a:bodyPr wrap="none">
            <a:spAutoFit/>
          </a:bodyPr>
          <a:lstStyle/>
          <a:p>
            <a:pPr>
              <a:lnSpc>
                <a:spcPct val="150000"/>
              </a:lnSpc>
            </a:pPr>
            <a:r>
              <a:rPr lang="zh-CN" altLang="en-US" sz="2000" b="1" dirty="0" smtClean="0">
                <a:latin typeface="微软雅黑" panose="020B0503020204020204" pitchFamily="34" charset="-122"/>
                <a:ea typeface="微软雅黑" panose="020B0503020204020204" pitchFamily="34" charset="-122"/>
              </a:rPr>
              <a:t>自媒体建设</a:t>
            </a:r>
            <a:endParaRPr lang="zh-CN" altLang="en-US" sz="20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21748947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439748" y="2445537"/>
            <a:ext cx="3939075" cy="1569660"/>
          </a:xfrm>
          <a:prstGeom prst="rect">
            <a:avLst/>
          </a:prstGeom>
        </p:spPr>
        <p:txBody>
          <a:bodyPr wrap="square">
            <a:spAutoFit/>
          </a:bodyPr>
          <a:lstStyle/>
          <a:p>
            <a:pPr>
              <a:lnSpc>
                <a:spcPct val="150000"/>
              </a:lnSpc>
            </a:pPr>
            <a:r>
              <a:rPr lang="zh-CN" altLang="en-US" sz="1600" dirty="0" smtClean="0">
                <a:ea typeface="微软雅黑" panose="020B0503020204020204" pitchFamily="34" charset="-122"/>
                <a:cs typeface="Times New Roman" panose="02020603050405020304" pitchFamily="18" charset="0"/>
              </a:rPr>
              <a:t>通过前面自媒体分析判断：医院自媒体</a:t>
            </a:r>
            <a:endParaRPr lang="en-US" altLang="zh-CN" sz="1600" dirty="0" smtClean="0">
              <a:ea typeface="微软雅黑" panose="020B0503020204020204" pitchFamily="34" charset="-122"/>
              <a:cs typeface="Times New Roman" panose="02020603050405020304" pitchFamily="18" charset="0"/>
            </a:endParaRPr>
          </a:p>
          <a:p>
            <a:pPr>
              <a:lnSpc>
                <a:spcPct val="150000"/>
              </a:lnSpc>
            </a:pPr>
            <a:r>
              <a:rPr lang="en-US" altLang="zh-CN" sz="1600" dirty="0">
                <a:ea typeface="微软雅黑" panose="020B0503020204020204" pitchFamily="34" charset="-122"/>
                <a:cs typeface="Times New Roman" panose="02020603050405020304" pitchFamily="18" charset="0"/>
              </a:rPr>
              <a:t> </a:t>
            </a:r>
            <a:r>
              <a:rPr lang="en-US" altLang="zh-CN" sz="1600" dirty="0" smtClean="0">
                <a:ea typeface="微软雅黑" panose="020B0503020204020204" pitchFamily="34" charset="-122"/>
                <a:cs typeface="Times New Roman" panose="02020603050405020304" pitchFamily="18" charset="0"/>
              </a:rPr>
              <a:t>            1</a:t>
            </a:r>
            <a:r>
              <a:rPr lang="zh-CN" altLang="en-US" sz="1600" dirty="0" smtClean="0">
                <a:ea typeface="微软雅黑" panose="020B0503020204020204" pitchFamily="34" charset="-122"/>
                <a:cs typeface="Times New Roman" panose="02020603050405020304" pitchFamily="18" charset="0"/>
              </a:rPr>
              <a:t>、重视不足</a:t>
            </a:r>
            <a:endParaRPr lang="en-US" altLang="zh-CN" sz="1600" dirty="0" smtClean="0">
              <a:ea typeface="微软雅黑" panose="020B0503020204020204" pitchFamily="34" charset="-122"/>
              <a:cs typeface="Times New Roman" panose="02020603050405020304" pitchFamily="18" charset="0"/>
            </a:endParaRPr>
          </a:p>
          <a:p>
            <a:pPr>
              <a:lnSpc>
                <a:spcPct val="150000"/>
              </a:lnSpc>
            </a:pPr>
            <a:r>
              <a:rPr lang="en-US" altLang="zh-CN" sz="1600" dirty="0" smtClean="0">
                <a:ea typeface="微软雅黑" panose="020B0503020204020204" pitchFamily="34" charset="-122"/>
                <a:cs typeface="Times New Roman" panose="02020603050405020304" pitchFamily="18" charset="0"/>
              </a:rPr>
              <a:t>             2</a:t>
            </a:r>
            <a:r>
              <a:rPr lang="zh-CN" altLang="en-US" sz="1600" dirty="0" smtClean="0">
                <a:ea typeface="微软雅黑" panose="020B0503020204020204" pitchFamily="34" charset="-122"/>
                <a:cs typeface="Times New Roman" panose="02020603050405020304" pitchFamily="18" charset="0"/>
              </a:rPr>
              <a:t>、更新不足</a:t>
            </a:r>
            <a:endParaRPr lang="en-US" altLang="zh-CN" sz="1600" dirty="0" smtClean="0">
              <a:ea typeface="微软雅黑" panose="020B0503020204020204" pitchFamily="34" charset="-122"/>
              <a:cs typeface="Times New Roman" panose="02020603050405020304" pitchFamily="18" charset="0"/>
            </a:endParaRPr>
          </a:p>
          <a:p>
            <a:pPr>
              <a:lnSpc>
                <a:spcPct val="150000"/>
              </a:lnSpc>
            </a:pPr>
            <a:r>
              <a:rPr lang="en-US" altLang="zh-CN" sz="1600" dirty="0" smtClean="0">
                <a:ea typeface="微软雅黑" panose="020B0503020204020204" pitchFamily="34" charset="-122"/>
                <a:cs typeface="Times New Roman" panose="02020603050405020304" pitchFamily="18" charset="0"/>
              </a:rPr>
              <a:t>             3</a:t>
            </a:r>
            <a:r>
              <a:rPr lang="zh-CN" altLang="en-US" sz="1600" dirty="0" smtClean="0">
                <a:ea typeface="微软雅黑" panose="020B0503020204020204" pitchFamily="34" charset="-122"/>
                <a:cs typeface="Times New Roman" panose="02020603050405020304" pitchFamily="18" charset="0"/>
              </a:rPr>
              <a:t>、创新不足</a:t>
            </a:r>
            <a:endParaRPr lang="zh-CN" altLang="en-US" sz="1600" dirty="0"/>
          </a:p>
        </p:txBody>
      </p:sp>
      <p:sp>
        <p:nvSpPr>
          <p:cNvPr id="7" name="矩形 6"/>
          <p:cNvSpPr/>
          <p:nvPr/>
        </p:nvSpPr>
        <p:spPr>
          <a:xfrm>
            <a:off x="8057194" y="3023914"/>
            <a:ext cx="2149124" cy="463588"/>
          </a:xfrm>
          <a:prstGeom prst="rect">
            <a:avLst/>
          </a:prstGeom>
        </p:spPr>
        <p:txBody>
          <a:bodyPr wrap="square">
            <a:spAutoFit/>
          </a:bodyPr>
          <a:lstStyle/>
          <a:p>
            <a:pPr>
              <a:lnSpc>
                <a:spcPct val="150000"/>
              </a:lnSpc>
            </a:pPr>
            <a:r>
              <a:rPr lang="zh-CN" altLang="en-US" b="1" dirty="0" smtClean="0">
                <a:solidFill>
                  <a:srgbClr val="C00000"/>
                </a:solidFill>
                <a:ea typeface="微软雅黑" panose="020B0503020204020204" pitchFamily="34" charset="-122"/>
                <a:cs typeface="Times New Roman" panose="02020603050405020304" pitchFamily="18" charset="0"/>
              </a:rPr>
              <a:t>品牌价值贡献力低</a:t>
            </a:r>
            <a:endParaRPr lang="zh-CN" altLang="en-US" b="1" dirty="0">
              <a:solidFill>
                <a:srgbClr val="C00000"/>
              </a:solidFill>
            </a:endParaRPr>
          </a:p>
        </p:txBody>
      </p:sp>
      <p:sp>
        <p:nvSpPr>
          <p:cNvPr id="8" name="矩形 7"/>
          <p:cNvSpPr/>
          <p:nvPr/>
        </p:nvSpPr>
        <p:spPr>
          <a:xfrm>
            <a:off x="8432509" y="6426404"/>
            <a:ext cx="3547618" cy="323165"/>
          </a:xfrm>
          <a:prstGeom prst="rect">
            <a:avLst/>
          </a:prstGeom>
        </p:spPr>
        <p:txBody>
          <a:bodyPr wrap="square">
            <a:spAutoFit/>
          </a:bodyPr>
          <a:lstStyle/>
          <a:p>
            <a:pPr>
              <a:lnSpc>
                <a:spcPct val="150000"/>
              </a:lnSpc>
            </a:pPr>
            <a:r>
              <a:rPr lang="zh-CN" altLang="en-US" sz="1000" dirty="0" smtClean="0">
                <a:ea typeface="微软雅黑" panose="020B0503020204020204" pitchFamily="34" charset="-122"/>
                <a:cs typeface="Times New Roman" panose="02020603050405020304" pitchFamily="18" charset="0"/>
              </a:rPr>
              <a:t>注：具体自媒体建设方案请联系梅奥国际：</a:t>
            </a:r>
            <a:r>
              <a:rPr lang="en-US" altLang="zh-CN" sz="1000" dirty="0" smtClean="0">
                <a:ea typeface="微软雅黑" panose="020B0503020204020204" pitchFamily="34" charset="-122"/>
                <a:cs typeface="Times New Roman" panose="02020603050405020304" pitchFamily="18" charset="0"/>
              </a:rPr>
              <a:t>0755-23080080</a:t>
            </a:r>
            <a:endParaRPr lang="zh-CN" altLang="en-US" sz="1000" dirty="0"/>
          </a:p>
        </p:txBody>
      </p:sp>
      <p:sp>
        <p:nvSpPr>
          <p:cNvPr id="9" name="矩形 8"/>
          <p:cNvSpPr/>
          <p:nvPr/>
        </p:nvSpPr>
        <p:spPr>
          <a:xfrm>
            <a:off x="10033536" y="616370"/>
            <a:ext cx="1689886" cy="507831"/>
          </a:xfrm>
          <a:prstGeom prst="rect">
            <a:avLst/>
          </a:prstGeom>
        </p:spPr>
        <p:txBody>
          <a:bodyPr wrap="none">
            <a:spAutoFit/>
          </a:bodyPr>
          <a:lstStyle/>
          <a:p>
            <a:pPr>
              <a:lnSpc>
                <a:spcPct val="150000"/>
              </a:lnSpc>
            </a:pPr>
            <a:r>
              <a:rPr lang="en-US" altLang="zh-CN" b="1" dirty="0" smtClean="0">
                <a:latin typeface="微软雅黑" panose="020B0503020204020204" pitchFamily="34" charset="-122"/>
                <a:ea typeface="微软雅黑" panose="020B0503020204020204" pitchFamily="34" charset="-122"/>
              </a:rPr>
              <a:t>5.1</a:t>
            </a:r>
            <a:r>
              <a:rPr lang="zh-CN" altLang="en-US" b="1" dirty="0" smtClean="0">
                <a:latin typeface="微软雅黑" panose="020B0503020204020204" pitchFamily="34" charset="-122"/>
                <a:ea typeface="微软雅黑" panose="020B0503020204020204" pitchFamily="34" charset="-122"/>
              </a:rPr>
              <a:t>自媒体搭建</a:t>
            </a:r>
            <a:endParaRPr lang="zh-CN" altLang="en-US" sz="1600" b="1" dirty="0">
              <a:latin typeface="微软雅黑" panose="020B0503020204020204" pitchFamily="34" charset="-122"/>
              <a:ea typeface="微软雅黑" panose="020B0503020204020204" pitchFamily="34" charset="-122"/>
            </a:endParaRPr>
          </a:p>
        </p:txBody>
      </p:sp>
      <p:grpSp>
        <p:nvGrpSpPr>
          <p:cNvPr id="11" name="组合 10"/>
          <p:cNvGrpSpPr/>
          <p:nvPr/>
        </p:nvGrpSpPr>
        <p:grpSpPr>
          <a:xfrm>
            <a:off x="536649" y="249523"/>
            <a:ext cx="1232203" cy="1028988"/>
            <a:chOff x="458097" y="883701"/>
            <a:chExt cx="1712258" cy="1429872"/>
          </a:xfrm>
        </p:grpSpPr>
        <p:sp>
          <p:nvSpPr>
            <p:cNvPr id="12" name="矩形 3"/>
            <p:cNvSpPr/>
            <p:nvPr/>
          </p:nvSpPr>
          <p:spPr>
            <a:xfrm>
              <a:off x="521745" y="883701"/>
              <a:ext cx="1648610" cy="1429872"/>
            </a:xfrm>
            <a:custGeom>
              <a:avLst/>
              <a:gdLst>
                <a:gd name="connsiteX0" fmla="*/ 0 w 1358153"/>
                <a:gd name="connsiteY0" fmla="*/ 0 h 833718"/>
                <a:gd name="connsiteX1" fmla="*/ 1358153 w 1358153"/>
                <a:gd name="connsiteY1" fmla="*/ 0 h 833718"/>
                <a:gd name="connsiteX2" fmla="*/ 1358153 w 1358153"/>
                <a:gd name="connsiteY2" fmla="*/ 833718 h 833718"/>
                <a:gd name="connsiteX3" fmla="*/ 0 w 1358153"/>
                <a:gd name="connsiteY3" fmla="*/ 833718 h 833718"/>
                <a:gd name="connsiteX4" fmla="*/ 0 w 1358153"/>
                <a:gd name="connsiteY4" fmla="*/ 0 h 833718"/>
                <a:gd name="connsiteX0" fmla="*/ 0 w 1371600"/>
                <a:gd name="connsiteY0" fmla="*/ 161365 h 995083"/>
                <a:gd name="connsiteX1" fmla="*/ 1371600 w 1371600"/>
                <a:gd name="connsiteY1" fmla="*/ 0 h 995083"/>
                <a:gd name="connsiteX2" fmla="*/ 1358153 w 1371600"/>
                <a:gd name="connsiteY2" fmla="*/ 995083 h 995083"/>
                <a:gd name="connsiteX3" fmla="*/ 0 w 1371600"/>
                <a:gd name="connsiteY3" fmla="*/ 995083 h 995083"/>
                <a:gd name="connsiteX4" fmla="*/ 0 w 1371600"/>
                <a:gd name="connsiteY4" fmla="*/ 161365 h 995083"/>
                <a:gd name="connsiteX0" fmla="*/ 0 w 1371600"/>
                <a:gd name="connsiteY0" fmla="*/ 161365 h 995083"/>
                <a:gd name="connsiteX1" fmla="*/ 1371600 w 1371600"/>
                <a:gd name="connsiteY1" fmla="*/ 0 h 995083"/>
                <a:gd name="connsiteX2" fmla="*/ 1358153 w 1371600"/>
                <a:gd name="connsiteY2" fmla="*/ 995083 h 995083"/>
                <a:gd name="connsiteX3" fmla="*/ 107576 w 1371600"/>
                <a:gd name="connsiteY3" fmla="*/ 900954 h 995083"/>
                <a:gd name="connsiteX4" fmla="*/ 0 w 1371600"/>
                <a:gd name="connsiteY4" fmla="*/ 161365 h 995083"/>
                <a:gd name="connsiteX0" fmla="*/ 0 w 1465730"/>
                <a:gd name="connsiteY0" fmla="*/ 26894 h 995083"/>
                <a:gd name="connsiteX1" fmla="*/ 1465730 w 1465730"/>
                <a:gd name="connsiteY1" fmla="*/ 0 h 995083"/>
                <a:gd name="connsiteX2" fmla="*/ 1452283 w 1465730"/>
                <a:gd name="connsiteY2" fmla="*/ 995083 h 995083"/>
                <a:gd name="connsiteX3" fmla="*/ 201706 w 1465730"/>
                <a:gd name="connsiteY3" fmla="*/ 900954 h 995083"/>
                <a:gd name="connsiteX4" fmla="*/ 0 w 1465730"/>
                <a:gd name="connsiteY4" fmla="*/ 26894 h 995083"/>
                <a:gd name="connsiteX0" fmla="*/ 0 w 1479177"/>
                <a:gd name="connsiteY0" fmla="*/ 26894 h 1304366"/>
                <a:gd name="connsiteX1" fmla="*/ 1465730 w 1479177"/>
                <a:gd name="connsiteY1" fmla="*/ 0 h 1304366"/>
                <a:gd name="connsiteX2" fmla="*/ 1479177 w 1479177"/>
                <a:gd name="connsiteY2" fmla="*/ 1304366 h 1304366"/>
                <a:gd name="connsiteX3" fmla="*/ 201706 w 1479177"/>
                <a:gd name="connsiteY3" fmla="*/ 900954 h 1304366"/>
                <a:gd name="connsiteX4" fmla="*/ 0 w 1479177"/>
                <a:gd name="connsiteY4" fmla="*/ 26894 h 1304366"/>
                <a:gd name="connsiteX0" fmla="*/ 118334 w 1597511"/>
                <a:gd name="connsiteY0" fmla="*/ 26894 h 1304366"/>
                <a:gd name="connsiteX1" fmla="*/ 1584064 w 1597511"/>
                <a:gd name="connsiteY1" fmla="*/ 0 h 1304366"/>
                <a:gd name="connsiteX2" fmla="*/ 1597511 w 1597511"/>
                <a:gd name="connsiteY2" fmla="*/ 1304366 h 1304366"/>
                <a:gd name="connsiteX3" fmla="*/ 0 w 1597511"/>
                <a:gd name="connsiteY3" fmla="*/ 1038114 h 1304366"/>
                <a:gd name="connsiteX4" fmla="*/ 118334 w 1597511"/>
                <a:gd name="connsiteY4" fmla="*/ 26894 h 1304366"/>
                <a:gd name="connsiteX0" fmla="*/ 118334 w 1673711"/>
                <a:gd name="connsiteY0" fmla="*/ 26894 h 1151966"/>
                <a:gd name="connsiteX1" fmla="*/ 1584064 w 1673711"/>
                <a:gd name="connsiteY1" fmla="*/ 0 h 1151966"/>
                <a:gd name="connsiteX2" fmla="*/ 1673711 w 1673711"/>
                <a:gd name="connsiteY2" fmla="*/ 1151966 h 1151966"/>
                <a:gd name="connsiteX3" fmla="*/ 0 w 1673711"/>
                <a:gd name="connsiteY3" fmla="*/ 1038114 h 1151966"/>
                <a:gd name="connsiteX4" fmla="*/ 118334 w 1673711"/>
                <a:gd name="connsiteY4" fmla="*/ 26894 h 1151966"/>
                <a:gd name="connsiteX0" fmla="*/ 0 w 1723017"/>
                <a:gd name="connsiteY0" fmla="*/ 0 h 1307952"/>
                <a:gd name="connsiteX1" fmla="*/ 1633370 w 1723017"/>
                <a:gd name="connsiteY1" fmla="*/ 155986 h 1307952"/>
                <a:gd name="connsiteX2" fmla="*/ 1723017 w 1723017"/>
                <a:gd name="connsiteY2" fmla="*/ 1307952 h 1307952"/>
                <a:gd name="connsiteX3" fmla="*/ 49306 w 1723017"/>
                <a:gd name="connsiteY3" fmla="*/ 1194100 h 1307952"/>
                <a:gd name="connsiteX4" fmla="*/ 0 w 1723017"/>
                <a:gd name="connsiteY4" fmla="*/ 0 h 1307952"/>
                <a:gd name="connsiteX0" fmla="*/ 0 w 1633370"/>
                <a:gd name="connsiteY0" fmla="*/ 0 h 1429872"/>
                <a:gd name="connsiteX1" fmla="*/ 1633370 w 1633370"/>
                <a:gd name="connsiteY1" fmla="*/ 155986 h 1429872"/>
                <a:gd name="connsiteX2" fmla="*/ 1387737 w 1633370"/>
                <a:gd name="connsiteY2" fmla="*/ 1429872 h 1429872"/>
                <a:gd name="connsiteX3" fmla="*/ 49306 w 1633370"/>
                <a:gd name="connsiteY3" fmla="*/ 1194100 h 1429872"/>
                <a:gd name="connsiteX4" fmla="*/ 0 w 1633370"/>
                <a:gd name="connsiteY4" fmla="*/ 0 h 1429872"/>
                <a:gd name="connsiteX0" fmla="*/ 0 w 1633370"/>
                <a:gd name="connsiteY0" fmla="*/ 0 h 1429872"/>
                <a:gd name="connsiteX1" fmla="*/ 1633370 w 1633370"/>
                <a:gd name="connsiteY1" fmla="*/ 155986 h 1429872"/>
                <a:gd name="connsiteX2" fmla="*/ 1387737 w 1633370"/>
                <a:gd name="connsiteY2" fmla="*/ 1429872 h 1429872"/>
                <a:gd name="connsiteX3" fmla="*/ 186466 w 1633370"/>
                <a:gd name="connsiteY3" fmla="*/ 1392220 h 1429872"/>
                <a:gd name="connsiteX4" fmla="*/ 0 w 1633370"/>
                <a:gd name="connsiteY4" fmla="*/ 0 h 1429872"/>
                <a:gd name="connsiteX0" fmla="*/ 0 w 1648610"/>
                <a:gd name="connsiteY0" fmla="*/ 0 h 1429872"/>
                <a:gd name="connsiteX1" fmla="*/ 1648610 w 1648610"/>
                <a:gd name="connsiteY1" fmla="*/ 293146 h 1429872"/>
                <a:gd name="connsiteX2" fmla="*/ 1387737 w 1648610"/>
                <a:gd name="connsiteY2" fmla="*/ 1429872 h 1429872"/>
                <a:gd name="connsiteX3" fmla="*/ 186466 w 1648610"/>
                <a:gd name="connsiteY3" fmla="*/ 1392220 h 1429872"/>
                <a:gd name="connsiteX4" fmla="*/ 0 w 1648610"/>
                <a:gd name="connsiteY4" fmla="*/ 0 h 1429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8610" h="1429872">
                  <a:moveTo>
                    <a:pt x="0" y="0"/>
                  </a:moveTo>
                  <a:lnTo>
                    <a:pt x="1648610" y="293146"/>
                  </a:lnTo>
                  <a:lnTo>
                    <a:pt x="1387737" y="1429872"/>
                  </a:lnTo>
                  <a:lnTo>
                    <a:pt x="186466" y="1392220"/>
                  </a:lnTo>
                  <a:lnTo>
                    <a:pt x="0" y="0"/>
                  </a:lnTo>
                  <a:close/>
                </a:path>
              </a:pathLst>
            </a:custGeom>
            <a:solidFill>
              <a:schemeClr val="accent4">
                <a:lumMod val="50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4"/>
            <p:cNvSpPr/>
            <p:nvPr/>
          </p:nvSpPr>
          <p:spPr>
            <a:xfrm rot="21062862">
              <a:off x="458097" y="1099060"/>
              <a:ext cx="1590339" cy="1067697"/>
            </a:xfrm>
            <a:custGeom>
              <a:avLst/>
              <a:gdLst>
                <a:gd name="connsiteX0" fmla="*/ 0 w 1761565"/>
                <a:gd name="connsiteY0" fmla="*/ 0 h 1183341"/>
                <a:gd name="connsiteX1" fmla="*/ 1761565 w 1761565"/>
                <a:gd name="connsiteY1" fmla="*/ 0 h 1183341"/>
                <a:gd name="connsiteX2" fmla="*/ 1761565 w 1761565"/>
                <a:gd name="connsiteY2" fmla="*/ 1183341 h 1183341"/>
                <a:gd name="connsiteX3" fmla="*/ 0 w 1761565"/>
                <a:gd name="connsiteY3" fmla="*/ 1183341 h 1183341"/>
                <a:gd name="connsiteX4" fmla="*/ 0 w 1761565"/>
                <a:gd name="connsiteY4" fmla="*/ 0 h 1183341"/>
                <a:gd name="connsiteX0" fmla="*/ 201706 w 1761565"/>
                <a:gd name="connsiteY0" fmla="*/ 0 h 1479177"/>
                <a:gd name="connsiteX1" fmla="*/ 1761565 w 1761565"/>
                <a:gd name="connsiteY1" fmla="*/ 295836 h 1479177"/>
                <a:gd name="connsiteX2" fmla="*/ 1761565 w 1761565"/>
                <a:gd name="connsiteY2" fmla="*/ 1479177 h 1479177"/>
                <a:gd name="connsiteX3" fmla="*/ 0 w 1761565"/>
                <a:gd name="connsiteY3" fmla="*/ 1479177 h 1479177"/>
                <a:gd name="connsiteX4" fmla="*/ 201706 w 1761565"/>
                <a:gd name="connsiteY4" fmla="*/ 0 h 1479177"/>
                <a:gd name="connsiteX0" fmla="*/ 201706 w 1949824"/>
                <a:gd name="connsiteY0" fmla="*/ 0 h 1479177"/>
                <a:gd name="connsiteX1" fmla="*/ 1761565 w 1949824"/>
                <a:gd name="connsiteY1" fmla="*/ 295836 h 1479177"/>
                <a:gd name="connsiteX2" fmla="*/ 1949824 w 1949824"/>
                <a:gd name="connsiteY2" fmla="*/ 1129554 h 1479177"/>
                <a:gd name="connsiteX3" fmla="*/ 0 w 1949824"/>
                <a:gd name="connsiteY3" fmla="*/ 1479177 h 1479177"/>
                <a:gd name="connsiteX4" fmla="*/ 201706 w 1949824"/>
                <a:gd name="connsiteY4" fmla="*/ 0 h 1479177"/>
                <a:gd name="connsiteX0" fmla="*/ 64546 w 1949824"/>
                <a:gd name="connsiteY0" fmla="*/ 115644 h 1183341"/>
                <a:gd name="connsiteX1" fmla="*/ 1761565 w 1949824"/>
                <a:gd name="connsiteY1" fmla="*/ 0 h 1183341"/>
                <a:gd name="connsiteX2" fmla="*/ 1949824 w 1949824"/>
                <a:gd name="connsiteY2" fmla="*/ 833718 h 1183341"/>
                <a:gd name="connsiteX3" fmla="*/ 0 w 1949824"/>
                <a:gd name="connsiteY3" fmla="*/ 1183341 h 1183341"/>
                <a:gd name="connsiteX4" fmla="*/ 64546 w 1949824"/>
                <a:gd name="connsiteY4" fmla="*/ 115644 h 1183341"/>
                <a:gd name="connsiteX0" fmla="*/ 34066 w 1919344"/>
                <a:gd name="connsiteY0" fmla="*/ 115644 h 1000461"/>
                <a:gd name="connsiteX1" fmla="*/ 1731085 w 1919344"/>
                <a:gd name="connsiteY1" fmla="*/ 0 h 1000461"/>
                <a:gd name="connsiteX2" fmla="*/ 1919344 w 1919344"/>
                <a:gd name="connsiteY2" fmla="*/ 833718 h 1000461"/>
                <a:gd name="connsiteX3" fmla="*/ 0 w 1919344"/>
                <a:gd name="connsiteY3" fmla="*/ 1000461 h 1000461"/>
                <a:gd name="connsiteX4" fmla="*/ 34066 w 1919344"/>
                <a:gd name="connsiteY4" fmla="*/ 115644 h 1000461"/>
                <a:gd name="connsiteX0" fmla="*/ 34066 w 1827904"/>
                <a:gd name="connsiteY0" fmla="*/ 115644 h 1000461"/>
                <a:gd name="connsiteX1" fmla="*/ 1731085 w 1827904"/>
                <a:gd name="connsiteY1" fmla="*/ 0 h 1000461"/>
                <a:gd name="connsiteX2" fmla="*/ 1827904 w 1827904"/>
                <a:gd name="connsiteY2" fmla="*/ 955638 h 1000461"/>
                <a:gd name="connsiteX3" fmla="*/ 0 w 1827904"/>
                <a:gd name="connsiteY3" fmla="*/ 1000461 h 1000461"/>
                <a:gd name="connsiteX4" fmla="*/ 34066 w 1827904"/>
                <a:gd name="connsiteY4" fmla="*/ 115644 h 1000461"/>
                <a:gd name="connsiteX0" fmla="*/ 34066 w 1959685"/>
                <a:gd name="connsiteY0" fmla="*/ 115644 h 1000461"/>
                <a:gd name="connsiteX1" fmla="*/ 1959685 w 1959685"/>
                <a:gd name="connsiteY1" fmla="*/ 0 h 1000461"/>
                <a:gd name="connsiteX2" fmla="*/ 1827904 w 1959685"/>
                <a:gd name="connsiteY2" fmla="*/ 955638 h 1000461"/>
                <a:gd name="connsiteX3" fmla="*/ 0 w 1959685"/>
                <a:gd name="connsiteY3" fmla="*/ 1000461 h 1000461"/>
                <a:gd name="connsiteX4" fmla="*/ 34066 w 1959685"/>
                <a:gd name="connsiteY4" fmla="*/ 115644 h 1000461"/>
                <a:gd name="connsiteX0" fmla="*/ 0 w 1925619"/>
                <a:gd name="connsiteY0" fmla="*/ 115644 h 1183341"/>
                <a:gd name="connsiteX1" fmla="*/ 1925619 w 1925619"/>
                <a:gd name="connsiteY1" fmla="*/ 0 h 1183341"/>
                <a:gd name="connsiteX2" fmla="*/ 1793838 w 1925619"/>
                <a:gd name="connsiteY2" fmla="*/ 955638 h 1183341"/>
                <a:gd name="connsiteX3" fmla="*/ 285974 w 1925619"/>
                <a:gd name="connsiteY3" fmla="*/ 1183341 h 1183341"/>
                <a:gd name="connsiteX4" fmla="*/ 0 w 1925619"/>
                <a:gd name="connsiteY4" fmla="*/ 115644 h 1183341"/>
                <a:gd name="connsiteX0" fmla="*/ 0 w 1925619"/>
                <a:gd name="connsiteY0" fmla="*/ 115644 h 1183341"/>
                <a:gd name="connsiteX1" fmla="*/ 1925619 w 1925619"/>
                <a:gd name="connsiteY1" fmla="*/ 0 h 1183341"/>
                <a:gd name="connsiteX2" fmla="*/ 1397598 w 1925619"/>
                <a:gd name="connsiteY2" fmla="*/ 1153758 h 1183341"/>
                <a:gd name="connsiteX3" fmla="*/ 285974 w 1925619"/>
                <a:gd name="connsiteY3" fmla="*/ 1183341 h 1183341"/>
                <a:gd name="connsiteX4" fmla="*/ 0 w 1925619"/>
                <a:gd name="connsiteY4" fmla="*/ 115644 h 1183341"/>
                <a:gd name="connsiteX0" fmla="*/ 0 w 1590339"/>
                <a:gd name="connsiteY0" fmla="*/ 0 h 1067697"/>
                <a:gd name="connsiteX1" fmla="*/ 1590339 w 1590339"/>
                <a:gd name="connsiteY1" fmla="*/ 82476 h 1067697"/>
                <a:gd name="connsiteX2" fmla="*/ 1397598 w 1590339"/>
                <a:gd name="connsiteY2" fmla="*/ 1038114 h 1067697"/>
                <a:gd name="connsiteX3" fmla="*/ 285974 w 1590339"/>
                <a:gd name="connsiteY3" fmla="*/ 1067697 h 1067697"/>
                <a:gd name="connsiteX4" fmla="*/ 0 w 1590339"/>
                <a:gd name="connsiteY4" fmla="*/ 0 h 1067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0339" h="1067697">
                  <a:moveTo>
                    <a:pt x="0" y="0"/>
                  </a:moveTo>
                  <a:lnTo>
                    <a:pt x="1590339" y="82476"/>
                  </a:lnTo>
                  <a:lnTo>
                    <a:pt x="1397598" y="1038114"/>
                  </a:lnTo>
                  <a:lnTo>
                    <a:pt x="285974" y="1067697"/>
                  </a:lnTo>
                  <a:lnTo>
                    <a:pt x="0" y="0"/>
                  </a:lnTo>
                  <a:close/>
                </a:path>
              </a:pathLst>
            </a:custGeom>
            <a:solidFill>
              <a:schemeClr val="bg1">
                <a:lumMod val="8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910305" y="1340011"/>
              <a:ext cx="1048277" cy="812598"/>
            </a:xfrm>
            <a:prstGeom prst="rect">
              <a:avLst/>
            </a:prstGeom>
            <a:noFill/>
          </p:spPr>
          <p:txBody>
            <a:bodyPr wrap="square" rtlCol="0">
              <a:spAutoFit/>
            </a:bodyPr>
            <a:lstStyle/>
            <a:p>
              <a:r>
                <a:rPr lang="en-US" altLang="zh-CN" sz="3200" b="1" dirty="0" smtClean="0">
                  <a:solidFill>
                    <a:schemeClr val="accent6">
                      <a:lumMod val="50000"/>
                    </a:schemeClr>
                  </a:solidFill>
                  <a:latin typeface="微软雅黑" panose="020B0503020204020204" pitchFamily="34" charset="-122"/>
                  <a:ea typeface="微软雅黑" panose="020B0503020204020204" pitchFamily="34" charset="-122"/>
                </a:rPr>
                <a:t>05</a:t>
              </a:r>
              <a:endParaRPr lang="zh-CN" altLang="en-US" sz="3200" b="1" dirty="0">
                <a:solidFill>
                  <a:schemeClr val="accent6">
                    <a:lumMod val="50000"/>
                  </a:schemeClr>
                </a:solidFill>
                <a:latin typeface="微软雅黑" panose="020B0503020204020204" pitchFamily="34" charset="-122"/>
                <a:ea typeface="微软雅黑" panose="020B0503020204020204" pitchFamily="34" charset="-122"/>
              </a:endParaRPr>
            </a:p>
          </p:txBody>
        </p:sp>
      </p:gr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3585133">
            <a:off x="5170622" y="2036507"/>
            <a:ext cx="2438400" cy="2438400"/>
          </a:xfrm>
          <a:prstGeom prst="rect">
            <a:avLst/>
          </a:prstGeom>
        </p:spPr>
      </p:pic>
      <p:sp>
        <p:nvSpPr>
          <p:cNvPr id="3" name="乘号 2"/>
          <p:cNvSpPr/>
          <p:nvPr/>
        </p:nvSpPr>
        <p:spPr>
          <a:xfrm>
            <a:off x="5296646" y="1979426"/>
            <a:ext cx="2186351" cy="2501881"/>
          </a:xfrm>
          <a:prstGeom prst="mathMultiply">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10515600" y="249523"/>
            <a:ext cx="1676400" cy="307777"/>
          </a:xfrm>
          <a:prstGeom prst="rect">
            <a:avLst/>
          </a:prstGeom>
          <a:noFill/>
        </p:spPr>
        <p:txBody>
          <a:bodyPr wrap="square" rtlCol="0">
            <a:spAutoFit/>
          </a:bodyPr>
          <a:lstStyle/>
          <a:p>
            <a:r>
              <a:rPr lang="zh-CN" altLang="en-US" sz="1400" dirty="0" smtClean="0">
                <a:latin typeface="微软雅黑" panose="020B0503020204020204" pitchFamily="34" charset="-122"/>
                <a:ea typeface="微软雅黑" panose="020B0503020204020204" pitchFamily="34" charset="-122"/>
              </a:rPr>
              <a:t>放置医院</a:t>
            </a:r>
            <a:r>
              <a:rPr lang="en-US" altLang="zh-CN" sz="1400" dirty="0" smtClean="0">
                <a:latin typeface="微软雅黑" panose="020B0503020204020204" pitchFamily="34" charset="-122"/>
                <a:ea typeface="微软雅黑" panose="020B0503020204020204" pitchFamily="34" charset="-122"/>
              </a:rPr>
              <a:t>LOGO</a:t>
            </a:r>
            <a:endParaRPr lang="zh-CN" altLang="en-US" sz="1400" dirty="0">
              <a:latin typeface="微软雅黑" panose="020B0503020204020204" pitchFamily="34" charset="-122"/>
              <a:ea typeface="微软雅黑" panose="020B0503020204020204" pitchFamily="34" charset="-122"/>
            </a:endParaRPr>
          </a:p>
        </p:txBody>
      </p:sp>
      <p:sp>
        <p:nvSpPr>
          <p:cNvPr id="16" name="矩形 15"/>
          <p:cNvSpPr/>
          <p:nvPr/>
        </p:nvSpPr>
        <p:spPr>
          <a:xfrm>
            <a:off x="1820283" y="547121"/>
            <a:ext cx="1467068" cy="553998"/>
          </a:xfrm>
          <a:prstGeom prst="rect">
            <a:avLst/>
          </a:prstGeom>
        </p:spPr>
        <p:txBody>
          <a:bodyPr wrap="none">
            <a:spAutoFit/>
          </a:bodyPr>
          <a:lstStyle/>
          <a:p>
            <a:pPr>
              <a:lnSpc>
                <a:spcPct val="150000"/>
              </a:lnSpc>
            </a:pPr>
            <a:r>
              <a:rPr lang="zh-CN" altLang="en-US" sz="2000" b="1" dirty="0" smtClean="0">
                <a:latin typeface="微软雅黑" panose="020B0503020204020204" pitchFamily="34" charset="-122"/>
                <a:ea typeface="微软雅黑" panose="020B0503020204020204" pitchFamily="34" charset="-122"/>
              </a:rPr>
              <a:t>自媒体建设</a:t>
            </a:r>
            <a:endParaRPr lang="zh-CN" altLang="en-US" sz="20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8741222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5630613" y="3045618"/>
            <a:ext cx="5861977" cy="377411"/>
          </a:xfrm>
          <a:prstGeom prst="rect">
            <a:avLst/>
          </a:prstGeom>
        </p:spPr>
        <p:txBody>
          <a:bodyPr wrap="square">
            <a:spAutoFit/>
          </a:bodyPr>
          <a:lstStyle/>
          <a:p>
            <a:pPr marL="285750" indent="-285750">
              <a:lnSpc>
                <a:spcPct val="150000"/>
              </a:lnSpc>
              <a:buClr>
                <a:srgbClr val="FFC000"/>
              </a:buClr>
              <a:buFont typeface="Wingdings" panose="05000000000000000000" pitchFamily="2" charset="2"/>
              <a:buChar char="l"/>
            </a:pPr>
            <a:r>
              <a:rPr lang="zh-CN" altLang="en-US" sz="1400" dirty="0">
                <a:solidFill>
                  <a:prstClr val="black"/>
                </a:solidFill>
                <a:latin typeface="微软雅黑" panose="020B0503020204020204" pitchFamily="34" charset="-122"/>
                <a:ea typeface="微软雅黑" panose="020B0503020204020204" pitchFamily="34" charset="-122"/>
              </a:rPr>
              <a:t>禁</a:t>
            </a:r>
            <a:r>
              <a:rPr lang="zh-CN" altLang="zh-CN" sz="1400" dirty="0" smtClean="0">
                <a:solidFill>
                  <a:prstClr val="black"/>
                </a:solidFill>
                <a:latin typeface="微软雅黑" panose="020B0503020204020204" pitchFamily="34" charset="-122"/>
                <a:ea typeface="微软雅黑" panose="020B0503020204020204" pitchFamily="34" charset="-122"/>
              </a:rPr>
              <a:t>烟</a:t>
            </a:r>
            <a:r>
              <a:rPr lang="zh-CN" altLang="zh-CN" sz="1400" dirty="0">
                <a:solidFill>
                  <a:prstClr val="black"/>
                </a:solidFill>
                <a:latin typeface="微软雅黑" panose="020B0503020204020204" pitchFamily="34" charset="-122"/>
                <a:ea typeface="微软雅黑" panose="020B0503020204020204" pitchFamily="34" charset="-122"/>
              </a:rPr>
              <a:t>知识、优质护理</a:t>
            </a:r>
            <a:r>
              <a:rPr lang="zh-CN" altLang="zh-CN" sz="1400" dirty="0" smtClean="0">
                <a:solidFill>
                  <a:prstClr val="black"/>
                </a:solidFill>
                <a:latin typeface="微软雅黑" panose="020B0503020204020204" pitchFamily="34" charset="-122"/>
                <a:ea typeface="微软雅黑" panose="020B0503020204020204" pitchFamily="34" charset="-122"/>
              </a:rPr>
              <a:t>服务、护士</a:t>
            </a:r>
            <a:r>
              <a:rPr lang="zh-CN" altLang="zh-CN" sz="1400" dirty="0">
                <a:solidFill>
                  <a:prstClr val="black"/>
                </a:solidFill>
                <a:latin typeface="微软雅黑" panose="020B0503020204020204" pitchFamily="34" charset="-122"/>
                <a:ea typeface="微软雅黑" panose="020B0503020204020204" pitchFamily="34" charset="-122"/>
              </a:rPr>
              <a:t>临床岗位</a:t>
            </a:r>
            <a:r>
              <a:rPr lang="zh-CN" altLang="zh-CN" sz="1400" dirty="0" smtClean="0">
                <a:solidFill>
                  <a:prstClr val="black"/>
                </a:solidFill>
                <a:latin typeface="微软雅黑" panose="020B0503020204020204" pitchFamily="34" charset="-122"/>
                <a:ea typeface="微软雅黑" panose="020B0503020204020204" pitchFamily="34" charset="-122"/>
              </a:rPr>
              <a:t>技能</a:t>
            </a:r>
            <a:r>
              <a:rPr lang="zh-CN" altLang="en-US" sz="1400" dirty="0" smtClean="0">
                <a:solidFill>
                  <a:prstClr val="black"/>
                </a:solidFill>
                <a:latin typeface="微软雅黑" panose="020B0503020204020204" pitchFamily="34" charset="-122"/>
                <a:ea typeface="微软雅黑" panose="020B0503020204020204" pitchFamily="34" charset="-122"/>
              </a:rPr>
              <a:t>等</a:t>
            </a:r>
            <a:r>
              <a:rPr lang="zh-CN" altLang="zh-CN" sz="1400" dirty="0" smtClean="0">
                <a:solidFill>
                  <a:prstClr val="black"/>
                </a:solidFill>
                <a:latin typeface="微软雅黑" panose="020B0503020204020204" pitchFamily="34" charset="-122"/>
                <a:ea typeface="微软雅黑" panose="020B0503020204020204" pitchFamily="34" charset="-122"/>
              </a:rPr>
              <a:t>普及知识宣传</a:t>
            </a:r>
            <a:r>
              <a:rPr lang="zh-CN" altLang="zh-CN" sz="1400" dirty="0">
                <a:solidFill>
                  <a:prstClr val="black"/>
                </a:solidFill>
                <a:latin typeface="微软雅黑" panose="020B0503020204020204" pitchFamily="34" charset="-122"/>
                <a:ea typeface="微软雅黑" panose="020B0503020204020204" pitchFamily="34" charset="-122"/>
              </a:rPr>
              <a:t>专栏</a:t>
            </a:r>
            <a:endParaRPr lang="zh-CN" altLang="en-US" sz="1400" dirty="0">
              <a:solidFill>
                <a:prstClr val="black"/>
              </a:solidFill>
              <a:latin typeface="微软雅黑" panose="020B0503020204020204" pitchFamily="34" charset="-122"/>
              <a:ea typeface="微软雅黑" panose="020B0503020204020204" pitchFamily="34" charset="-122"/>
            </a:endParaRPr>
          </a:p>
        </p:txBody>
      </p:sp>
      <p:sp>
        <p:nvSpPr>
          <p:cNvPr id="10" name="矩形 9"/>
          <p:cNvSpPr/>
          <p:nvPr/>
        </p:nvSpPr>
        <p:spPr>
          <a:xfrm>
            <a:off x="5630613" y="3786963"/>
            <a:ext cx="4599848" cy="377411"/>
          </a:xfrm>
          <a:prstGeom prst="rect">
            <a:avLst/>
          </a:prstGeom>
        </p:spPr>
        <p:txBody>
          <a:bodyPr wrap="square">
            <a:spAutoFit/>
          </a:bodyPr>
          <a:lstStyle/>
          <a:p>
            <a:pPr marL="285750" indent="-285750">
              <a:lnSpc>
                <a:spcPct val="150000"/>
              </a:lnSpc>
              <a:buClr>
                <a:srgbClr val="FFC000"/>
              </a:buClr>
              <a:buFont typeface="Wingdings" panose="05000000000000000000" pitchFamily="2" charset="2"/>
              <a:buChar char="l"/>
            </a:pPr>
            <a:r>
              <a:rPr lang="zh-CN" altLang="zh-CN" sz="1400" dirty="0">
                <a:solidFill>
                  <a:prstClr val="black"/>
                </a:solidFill>
                <a:latin typeface="微软雅黑" panose="020B0503020204020204" pitchFamily="34" charset="-122"/>
                <a:ea typeface="微软雅黑" panose="020B0503020204020204" pitchFamily="34" charset="-122"/>
              </a:rPr>
              <a:t>每季度及时更新各临床科室的健康</a:t>
            </a:r>
            <a:r>
              <a:rPr lang="zh-CN" altLang="zh-CN" sz="1400" dirty="0" smtClean="0">
                <a:solidFill>
                  <a:prstClr val="black"/>
                </a:solidFill>
                <a:latin typeface="微软雅黑" panose="020B0503020204020204" pitchFamily="34" charset="-122"/>
                <a:ea typeface="微软雅黑" panose="020B0503020204020204" pitchFamily="34" charset="-122"/>
              </a:rPr>
              <a:t>宣传栏</a:t>
            </a:r>
            <a:endParaRPr lang="zh-CN" altLang="en-US" sz="1400" dirty="0">
              <a:solidFill>
                <a:prstClr val="black"/>
              </a:solidFill>
              <a:latin typeface="微软雅黑" panose="020B0503020204020204" pitchFamily="34" charset="-122"/>
              <a:ea typeface="微软雅黑" panose="020B0503020204020204" pitchFamily="34" charset="-122"/>
            </a:endParaRPr>
          </a:p>
        </p:txBody>
      </p:sp>
      <p:sp>
        <p:nvSpPr>
          <p:cNvPr id="12" name="矩形 11"/>
          <p:cNvSpPr/>
          <p:nvPr/>
        </p:nvSpPr>
        <p:spPr>
          <a:xfrm>
            <a:off x="5630613" y="4469788"/>
            <a:ext cx="5063730" cy="377411"/>
          </a:xfrm>
          <a:prstGeom prst="rect">
            <a:avLst/>
          </a:prstGeom>
        </p:spPr>
        <p:txBody>
          <a:bodyPr wrap="square">
            <a:spAutoFit/>
          </a:bodyPr>
          <a:lstStyle/>
          <a:p>
            <a:pPr marL="285750" indent="-285750">
              <a:lnSpc>
                <a:spcPct val="150000"/>
              </a:lnSpc>
              <a:buClr>
                <a:srgbClr val="FFC000"/>
              </a:buClr>
              <a:buFont typeface="Wingdings" panose="05000000000000000000" pitchFamily="2" charset="2"/>
              <a:buChar char="l"/>
            </a:pPr>
            <a:r>
              <a:rPr lang="zh-CN" altLang="zh-CN" sz="1400" dirty="0">
                <a:solidFill>
                  <a:prstClr val="black"/>
                </a:solidFill>
                <a:latin typeface="微软雅黑" panose="020B0503020204020204" pitchFamily="34" charset="-122"/>
                <a:ea typeface="微软雅黑" panose="020B0503020204020204" pitchFamily="34" charset="-122"/>
              </a:rPr>
              <a:t>及时更新院内外网站内容，做到新闻讯息及时</a:t>
            </a:r>
            <a:r>
              <a:rPr lang="zh-CN" altLang="zh-CN" sz="1400" dirty="0" smtClean="0">
                <a:solidFill>
                  <a:prstClr val="black"/>
                </a:solidFill>
                <a:latin typeface="微软雅黑" panose="020B0503020204020204" pitchFamily="34" charset="-122"/>
                <a:ea typeface="微软雅黑" panose="020B0503020204020204" pitchFamily="34" charset="-122"/>
              </a:rPr>
              <a:t>发布</a:t>
            </a:r>
            <a:endParaRPr lang="zh-CN" altLang="en-US" sz="1400" dirty="0">
              <a:solidFill>
                <a:prstClr val="black"/>
              </a:solidFill>
              <a:latin typeface="微软雅黑" panose="020B0503020204020204" pitchFamily="34" charset="-122"/>
              <a:ea typeface="微软雅黑" panose="020B0503020204020204" pitchFamily="34" charset="-122"/>
            </a:endParaRPr>
          </a:p>
        </p:txBody>
      </p:sp>
      <p:pic>
        <p:nvPicPr>
          <p:cNvPr id="14" name="Picture 2" descr="http://img.taopic.com/uploads/allimg/131015/234970-1310150SA24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1225" y="2022421"/>
            <a:ext cx="4301090" cy="353119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5" name="矩形 14"/>
          <p:cNvSpPr/>
          <p:nvPr/>
        </p:nvSpPr>
        <p:spPr>
          <a:xfrm>
            <a:off x="10033536" y="616370"/>
            <a:ext cx="1459054" cy="458908"/>
          </a:xfrm>
          <a:prstGeom prst="rect">
            <a:avLst/>
          </a:prstGeom>
        </p:spPr>
        <p:txBody>
          <a:bodyPr wrap="none">
            <a:spAutoFit/>
          </a:bodyPr>
          <a:lstStyle/>
          <a:p>
            <a:pPr>
              <a:lnSpc>
                <a:spcPct val="150000"/>
              </a:lnSpc>
            </a:pPr>
            <a:r>
              <a:rPr lang="en-US" altLang="zh-CN" b="1" dirty="0" smtClean="0">
                <a:latin typeface="微软雅黑" panose="020B0503020204020204" pitchFamily="34" charset="-122"/>
                <a:ea typeface="微软雅黑" panose="020B0503020204020204" pitchFamily="34" charset="-122"/>
              </a:rPr>
              <a:t>5.2</a:t>
            </a:r>
            <a:r>
              <a:rPr lang="zh-CN" altLang="en-US" b="1" dirty="0" smtClean="0">
                <a:latin typeface="微软雅黑" panose="020B0503020204020204" pitchFamily="34" charset="-122"/>
                <a:ea typeface="微软雅黑" panose="020B0503020204020204" pitchFamily="34" charset="-122"/>
              </a:rPr>
              <a:t>宣传管理</a:t>
            </a:r>
            <a:endParaRPr lang="zh-CN" altLang="en-US" sz="1600" b="1" dirty="0">
              <a:latin typeface="微软雅黑" panose="020B0503020204020204" pitchFamily="34" charset="-122"/>
              <a:ea typeface="微软雅黑" panose="020B0503020204020204" pitchFamily="34" charset="-122"/>
            </a:endParaRPr>
          </a:p>
        </p:txBody>
      </p:sp>
      <p:grpSp>
        <p:nvGrpSpPr>
          <p:cNvPr id="17" name="组合 16"/>
          <p:cNvGrpSpPr/>
          <p:nvPr/>
        </p:nvGrpSpPr>
        <p:grpSpPr>
          <a:xfrm>
            <a:off x="536649" y="249523"/>
            <a:ext cx="1232203" cy="1028988"/>
            <a:chOff x="458097" y="883701"/>
            <a:chExt cx="1712258" cy="1429872"/>
          </a:xfrm>
        </p:grpSpPr>
        <p:sp>
          <p:nvSpPr>
            <p:cNvPr id="18" name="矩形 3"/>
            <p:cNvSpPr/>
            <p:nvPr/>
          </p:nvSpPr>
          <p:spPr>
            <a:xfrm>
              <a:off x="521745" y="883701"/>
              <a:ext cx="1648610" cy="1429872"/>
            </a:xfrm>
            <a:custGeom>
              <a:avLst/>
              <a:gdLst>
                <a:gd name="connsiteX0" fmla="*/ 0 w 1358153"/>
                <a:gd name="connsiteY0" fmla="*/ 0 h 833718"/>
                <a:gd name="connsiteX1" fmla="*/ 1358153 w 1358153"/>
                <a:gd name="connsiteY1" fmla="*/ 0 h 833718"/>
                <a:gd name="connsiteX2" fmla="*/ 1358153 w 1358153"/>
                <a:gd name="connsiteY2" fmla="*/ 833718 h 833718"/>
                <a:gd name="connsiteX3" fmla="*/ 0 w 1358153"/>
                <a:gd name="connsiteY3" fmla="*/ 833718 h 833718"/>
                <a:gd name="connsiteX4" fmla="*/ 0 w 1358153"/>
                <a:gd name="connsiteY4" fmla="*/ 0 h 833718"/>
                <a:gd name="connsiteX0" fmla="*/ 0 w 1371600"/>
                <a:gd name="connsiteY0" fmla="*/ 161365 h 995083"/>
                <a:gd name="connsiteX1" fmla="*/ 1371600 w 1371600"/>
                <a:gd name="connsiteY1" fmla="*/ 0 h 995083"/>
                <a:gd name="connsiteX2" fmla="*/ 1358153 w 1371600"/>
                <a:gd name="connsiteY2" fmla="*/ 995083 h 995083"/>
                <a:gd name="connsiteX3" fmla="*/ 0 w 1371600"/>
                <a:gd name="connsiteY3" fmla="*/ 995083 h 995083"/>
                <a:gd name="connsiteX4" fmla="*/ 0 w 1371600"/>
                <a:gd name="connsiteY4" fmla="*/ 161365 h 995083"/>
                <a:gd name="connsiteX0" fmla="*/ 0 w 1371600"/>
                <a:gd name="connsiteY0" fmla="*/ 161365 h 995083"/>
                <a:gd name="connsiteX1" fmla="*/ 1371600 w 1371600"/>
                <a:gd name="connsiteY1" fmla="*/ 0 h 995083"/>
                <a:gd name="connsiteX2" fmla="*/ 1358153 w 1371600"/>
                <a:gd name="connsiteY2" fmla="*/ 995083 h 995083"/>
                <a:gd name="connsiteX3" fmla="*/ 107576 w 1371600"/>
                <a:gd name="connsiteY3" fmla="*/ 900954 h 995083"/>
                <a:gd name="connsiteX4" fmla="*/ 0 w 1371600"/>
                <a:gd name="connsiteY4" fmla="*/ 161365 h 995083"/>
                <a:gd name="connsiteX0" fmla="*/ 0 w 1465730"/>
                <a:gd name="connsiteY0" fmla="*/ 26894 h 995083"/>
                <a:gd name="connsiteX1" fmla="*/ 1465730 w 1465730"/>
                <a:gd name="connsiteY1" fmla="*/ 0 h 995083"/>
                <a:gd name="connsiteX2" fmla="*/ 1452283 w 1465730"/>
                <a:gd name="connsiteY2" fmla="*/ 995083 h 995083"/>
                <a:gd name="connsiteX3" fmla="*/ 201706 w 1465730"/>
                <a:gd name="connsiteY3" fmla="*/ 900954 h 995083"/>
                <a:gd name="connsiteX4" fmla="*/ 0 w 1465730"/>
                <a:gd name="connsiteY4" fmla="*/ 26894 h 995083"/>
                <a:gd name="connsiteX0" fmla="*/ 0 w 1479177"/>
                <a:gd name="connsiteY0" fmla="*/ 26894 h 1304366"/>
                <a:gd name="connsiteX1" fmla="*/ 1465730 w 1479177"/>
                <a:gd name="connsiteY1" fmla="*/ 0 h 1304366"/>
                <a:gd name="connsiteX2" fmla="*/ 1479177 w 1479177"/>
                <a:gd name="connsiteY2" fmla="*/ 1304366 h 1304366"/>
                <a:gd name="connsiteX3" fmla="*/ 201706 w 1479177"/>
                <a:gd name="connsiteY3" fmla="*/ 900954 h 1304366"/>
                <a:gd name="connsiteX4" fmla="*/ 0 w 1479177"/>
                <a:gd name="connsiteY4" fmla="*/ 26894 h 1304366"/>
                <a:gd name="connsiteX0" fmla="*/ 118334 w 1597511"/>
                <a:gd name="connsiteY0" fmla="*/ 26894 h 1304366"/>
                <a:gd name="connsiteX1" fmla="*/ 1584064 w 1597511"/>
                <a:gd name="connsiteY1" fmla="*/ 0 h 1304366"/>
                <a:gd name="connsiteX2" fmla="*/ 1597511 w 1597511"/>
                <a:gd name="connsiteY2" fmla="*/ 1304366 h 1304366"/>
                <a:gd name="connsiteX3" fmla="*/ 0 w 1597511"/>
                <a:gd name="connsiteY3" fmla="*/ 1038114 h 1304366"/>
                <a:gd name="connsiteX4" fmla="*/ 118334 w 1597511"/>
                <a:gd name="connsiteY4" fmla="*/ 26894 h 1304366"/>
                <a:gd name="connsiteX0" fmla="*/ 118334 w 1673711"/>
                <a:gd name="connsiteY0" fmla="*/ 26894 h 1151966"/>
                <a:gd name="connsiteX1" fmla="*/ 1584064 w 1673711"/>
                <a:gd name="connsiteY1" fmla="*/ 0 h 1151966"/>
                <a:gd name="connsiteX2" fmla="*/ 1673711 w 1673711"/>
                <a:gd name="connsiteY2" fmla="*/ 1151966 h 1151966"/>
                <a:gd name="connsiteX3" fmla="*/ 0 w 1673711"/>
                <a:gd name="connsiteY3" fmla="*/ 1038114 h 1151966"/>
                <a:gd name="connsiteX4" fmla="*/ 118334 w 1673711"/>
                <a:gd name="connsiteY4" fmla="*/ 26894 h 1151966"/>
                <a:gd name="connsiteX0" fmla="*/ 0 w 1723017"/>
                <a:gd name="connsiteY0" fmla="*/ 0 h 1307952"/>
                <a:gd name="connsiteX1" fmla="*/ 1633370 w 1723017"/>
                <a:gd name="connsiteY1" fmla="*/ 155986 h 1307952"/>
                <a:gd name="connsiteX2" fmla="*/ 1723017 w 1723017"/>
                <a:gd name="connsiteY2" fmla="*/ 1307952 h 1307952"/>
                <a:gd name="connsiteX3" fmla="*/ 49306 w 1723017"/>
                <a:gd name="connsiteY3" fmla="*/ 1194100 h 1307952"/>
                <a:gd name="connsiteX4" fmla="*/ 0 w 1723017"/>
                <a:gd name="connsiteY4" fmla="*/ 0 h 1307952"/>
                <a:gd name="connsiteX0" fmla="*/ 0 w 1633370"/>
                <a:gd name="connsiteY0" fmla="*/ 0 h 1429872"/>
                <a:gd name="connsiteX1" fmla="*/ 1633370 w 1633370"/>
                <a:gd name="connsiteY1" fmla="*/ 155986 h 1429872"/>
                <a:gd name="connsiteX2" fmla="*/ 1387737 w 1633370"/>
                <a:gd name="connsiteY2" fmla="*/ 1429872 h 1429872"/>
                <a:gd name="connsiteX3" fmla="*/ 49306 w 1633370"/>
                <a:gd name="connsiteY3" fmla="*/ 1194100 h 1429872"/>
                <a:gd name="connsiteX4" fmla="*/ 0 w 1633370"/>
                <a:gd name="connsiteY4" fmla="*/ 0 h 1429872"/>
                <a:gd name="connsiteX0" fmla="*/ 0 w 1633370"/>
                <a:gd name="connsiteY0" fmla="*/ 0 h 1429872"/>
                <a:gd name="connsiteX1" fmla="*/ 1633370 w 1633370"/>
                <a:gd name="connsiteY1" fmla="*/ 155986 h 1429872"/>
                <a:gd name="connsiteX2" fmla="*/ 1387737 w 1633370"/>
                <a:gd name="connsiteY2" fmla="*/ 1429872 h 1429872"/>
                <a:gd name="connsiteX3" fmla="*/ 186466 w 1633370"/>
                <a:gd name="connsiteY3" fmla="*/ 1392220 h 1429872"/>
                <a:gd name="connsiteX4" fmla="*/ 0 w 1633370"/>
                <a:gd name="connsiteY4" fmla="*/ 0 h 1429872"/>
                <a:gd name="connsiteX0" fmla="*/ 0 w 1648610"/>
                <a:gd name="connsiteY0" fmla="*/ 0 h 1429872"/>
                <a:gd name="connsiteX1" fmla="*/ 1648610 w 1648610"/>
                <a:gd name="connsiteY1" fmla="*/ 293146 h 1429872"/>
                <a:gd name="connsiteX2" fmla="*/ 1387737 w 1648610"/>
                <a:gd name="connsiteY2" fmla="*/ 1429872 h 1429872"/>
                <a:gd name="connsiteX3" fmla="*/ 186466 w 1648610"/>
                <a:gd name="connsiteY3" fmla="*/ 1392220 h 1429872"/>
                <a:gd name="connsiteX4" fmla="*/ 0 w 1648610"/>
                <a:gd name="connsiteY4" fmla="*/ 0 h 1429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8610" h="1429872">
                  <a:moveTo>
                    <a:pt x="0" y="0"/>
                  </a:moveTo>
                  <a:lnTo>
                    <a:pt x="1648610" y="293146"/>
                  </a:lnTo>
                  <a:lnTo>
                    <a:pt x="1387737" y="1429872"/>
                  </a:lnTo>
                  <a:lnTo>
                    <a:pt x="186466" y="1392220"/>
                  </a:lnTo>
                  <a:lnTo>
                    <a:pt x="0" y="0"/>
                  </a:lnTo>
                  <a:close/>
                </a:path>
              </a:pathLst>
            </a:custGeom>
            <a:solidFill>
              <a:schemeClr val="accent4">
                <a:lumMod val="50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4"/>
            <p:cNvSpPr/>
            <p:nvPr/>
          </p:nvSpPr>
          <p:spPr>
            <a:xfrm rot="21062862">
              <a:off x="458097" y="1099060"/>
              <a:ext cx="1590339" cy="1067697"/>
            </a:xfrm>
            <a:custGeom>
              <a:avLst/>
              <a:gdLst>
                <a:gd name="connsiteX0" fmla="*/ 0 w 1761565"/>
                <a:gd name="connsiteY0" fmla="*/ 0 h 1183341"/>
                <a:gd name="connsiteX1" fmla="*/ 1761565 w 1761565"/>
                <a:gd name="connsiteY1" fmla="*/ 0 h 1183341"/>
                <a:gd name="connsiteX2" fmla="*/ 1761565 w 1761565"/>
                <a:gd name="connsiteY2" fmla="*/ 1183341 h 1183341"/>
                <a:gd name="connsiteX3" fmla="*/ 0 w 1761565"/>
                <a:gd name="connsiteY3" fmla="*/ 1183341 h 1183341"/>
                <a:gd name="connsiteX4" fmla="*/ 0 w 1761565"/>
                <a:gd name="connsiteY4" fmla="*/ 0 h 1183341"/>
                <a:gd name="connsiteX0" fmla="*/ 201706 w 1761565"/>
                <a:gd name="connsiteY0" fmla="*/ 0 h 1479177"/>
                <a:gd name="connsiteX1" fmla="*/ 1761565 w 1761565"/>
                <a:gd name="connsiteY1" fmla="*/ 295836 h 1479177"/>
                <a:gd name="connsiteX2" fmla="*/ 1761565 w 1761565"/>
                <a:gd name="connsiteY2" fmla="*/ 1479177 h 1479177"/>
                <a:gd name="connsiteX3" fmla="*/ 0 w 1761565"/>
                <a:gd name="connsiteY3" fmla="*/ 1479177 h 1479177"/>
                <a:gd name="connsiteX4" fmla="*/ 201706 w 1761565"/>
                <a:gd name="connsiteY4" fmla="*/ 0 h 1479177"/>
                <a:gd name="connsiteX0" fmla="*/ 201706 w 1949824"/>
                <a:gd name="connsiteY0" fmla="*/ 0 h 1479177"/>
                <a:gd name="connsiteX1" fmla="*/ 1761565 w 1949824"/>
                <a:gd name="connsiteY1" fmla="*/ 295836 h 1479177"/>
                <a:gd name="connsiteX2" fmla="*/ 1949824 w 1949824"/>
                <a:gd name="connsiteY2" fmla="*/ 1129554 h 1479177"/>
                <a:gd name="connsiteX3" fmla="*/ 0 w 1949824"/>
                <a:gd name="connsiteY3" fmla="*/ 1479177 h 1479177"/>
                <a:gd name="connsiteX4" fmla="*/ 201706 w 1949824"/>
                <a:gd name="connsiteY4" fmla="*/ 0 h 1479177"/>
                <a:gd name="connsiteX0" fmla="*/ 64546 w 1949824"/>
                <a:gd name="connsiteY0" fmla="*/ 115644 h 1183341"/>
                <a:gd name="connsiteX1" fmla="*/ 1761565 w 1949824"/>
                <a:gd name="connsiteY1" fmla="*/ 0 h 1183341"/>
                <a:gd name="connsiteX2" fmla="*/ 1949824 w 1949824"/>
                <a:gd name="connsiteY2" fmla="*/ 833718 h 1183341"/>
                <a:gd name="connsiteX3" fmla="*/ 0 w 1949824"/>
                <a:gd name="connsiteY3" fmla="*/ 1183341 h 1183341"/>
                <a:gd name="connsiteX4" fmla="*/ 64546 w 1949824"/>
                <a:gd name="connsiteY4" fmla="*/ 115644 h 1183341"/>
                <a:gd name="connsiteX0" fmla="*/ 34066 w 1919344"/>
                <a:gd name="connsiteY0" fmla="*/ 115644 h 1000461"/>
                <a:gd name="connsiteX1" fmla="*/ 1731085 w 1919344"/>
                <a:gd name="connsiteY1" fmla="*/ 0 h 1000461"/>
                <a:gd name="connsiteX2" fmla="*/ 1919344 w 1919344"/>
                <a:gd name="connsiteY2" fmla="*/ 833718 h 1000461"/>
                <a:gd name="connsiteX3" fmla="*/ 0 w 1919344"/>
                <a:gd name="connsiteY3" fmla="*/ 1000461 h 1000461"/>
                <a:gd name="connsiteX4" fmla="*/ 34066 w 1919344"/>
                <a:gd name="connsiteY4" fmla="*/ 115644 h 1000461"/>
                <a:gd name="connsiteX0" fmla="*/ 34066 w 1827904"/>
                <a:gd name="connsiteY0" fmla="*/ 115644 h 1000461"/>
                <a:gd name="connsiteX1" fmla="*/ 1731085 w 1827904"/>
                <a:gd name="connsiteY1" fmla="*/ 0 h 1000461"/>
                <a:gd name="connsiteX2" fmla="*/ 1827904 w 1827904"/>
                <a:gd name="connsiteY2" fmla="*/ 955638 h 1000461"/>
                <a:gd name="connsiteX3" fmla="*/ 0 w 1827904"/>
                <a:gd name="connsiteY3" fmla="*/ 1000461 h 1000461"/>
                <a:gd name="connsiteX4" fmla="*/ 34066 w 1827904"/>
                <a:gd name="connsiteY4" fmla="*/ 115644 h 1000461"/>
                <a:gd name="connsiteX0" fmla="*/ 34066 w 1959685"/>
                <a:gd name="connsiteY0" fmla="*/ 115644 h 1000461"/>
                <a:gd name="connsiteX1" fmla="*/ 1959685 w 1959685"/>
                <a:gd name="connsiteY1" fmla="*/ 0 h 1000461"/>
                <a:gd name="connsiteX2" fmla="*/ 1827904 w 1959685"/>
                <a:gd name="connsiteY2" fmla="*/ 955638 h 1000461"/>
                <a:gd name="connsiteX3" fmla="*/ 0 w 1959685"/>
                <a:gd name="connsiteY3" fmla="*/ 1000461 h 1000461"/>
                <a:gd name="connsiteX4" fmla="*/ 34066 w 1959685"/>
                <a:gd name="connsiteY4" fmla="*/ 115644 h 1000461"/>
                <a:gd name="connsiteX0" fmla="*/ 0 w 1925619"/>
                <a:gd name="connsiteY0" fmla="*/ 115644 h 1183341"/>
                <a:gd name="connsiteX1" fmla="*/ 1925619 w 1925619"/>
                <a:gd name="connsiteY1" fmla="*/ 0 h 1183341"/>
                <a:gd name="connsiteX2" fmla="*/ 1793838 w 1925619"/>
                <a:gd name="connsiteY2" fmla="*/ 955638 h 1183341"/>
                <a:gd name="connsiteX3" fmla="*/ 285974 w 1925619"/>
                <a:gd name="connsiteY3" fmla="*/ 1183341 h 1183341"/>
                <a:gd name="connsiteX4" fmla="*/ 0 w 1925619"/>
                <a:gd name="connsiteY4" fmla="*/ 115644 h 1183341"/>
                <a:gd name="connsiteX0" fmla="*/ 0 w 1925619"/>
                <a:gd name="connsiteY0" fmla="*/ 115644 h 1183341"/>
                <a:gd name="connsiteX1" fmla="*/ 1925619 w 1925619"/>
                <a:gd name="connsiteY1" fmla="*/ 0 h 1183341"/>
                <a:gd name="connsiteX2" fmla="*/ 1397598 w 1925619"/>
                <a:gd name="connsiteY2" fmla="*/ 1153758 h 1183341"/>
                <a:gd name="connsiteX3" fmla="*/ 285974 w 1925619"/>
                <a:gd name="connsiteY3" fmla="*/ 1183341 h 1183341"/>
                <a:gd name="connsiteX4" fmla="*/ 0 w 1925619"/>
                <a:gd name="connsiteY4" fmla="*/ 115644 h 1183341"/>
                <a:gd name="connsiteX0" fmla="*/ 0 w 1590339"/>
                <a:gd name="connsiteY0" fmla="*/ 0 h 1067697"/>
                <a:gd name="connsiteX1" fmla="*/ 1590339 w 1590339"/>
                <a:gd name="connsiteY1" fmla="*/ 82476 h 1067697"/>
                <a:gd name="connsiteX2" fmla="*/ 1397598 w 1590339"/>
                <a:gd name="connsiteY2" fmla="*/ 1038114 h 1067697"/>
                <a:gd name="connsiteX3" fmla="*/ 285974 w 1590339"/>
                <a:gd name="connsiteY3" fmla="*/ 1067697 h 1067697"/>
                <a:gd name="connsiteX4" fmla="*/ 0 w 1590339"/>
                <a:gd name="connsiteY4" fmla="*/ 0 h 1067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0339" h="1067697">
                  <a:moveTo>
                    <a:pt x="0" y="0"/>
                  </a:moveTo>
                  <a:lnTo>
                    <a:pt x="1590339" y="82476"/>
                  </a:lnTo>
                  <a:lnTo>
                    <a:pt x="1397598" y="1038114"/>
                  </a:lnTo>
                  <a:lnTo>
                    <a:pt x="285974" y="1067697"/>
                  </a:lnTo>
                  <a:lnTo>
                    <a:pt x="0" y="0"/>
                  </a:lnTo>
                  <a:close/>
                </a:path>
              </a:pathLst>
            </a:custGeom>
            <a:solidFill>
              <a:schemeClr val="bg1">
                <a:lumMod val="8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910305" y="1340011"/>
              <a:ext cx="1048277" cy="812598"/>
            </a:xfrm>
            <a:prstGeom prst="rect">
              <a:avLst/>
            </a:prstGeom>
            <a:noFill/>
          </p:spPr>
          <p:txBody>
            <a:bodyPr wrap="square" rtlCol="0">
              <a:spAutoFit/>
            </a:bodyPr>
            <a:lstStyle/>
            <a:p>
              <a:r>
                <a:rPr lang="en-US" altLang="zh-CN" sz="3200" b="1" dirty="0" smtClean="0">
                  <a:solidFill>
                    <a:schemeClr val="accent6">
                      <a:lumMod val="50000"/>
                    </a:schemeClr>
                  </a:solidFill>
                  <a:latin typeface="微软雅黑" panose="020B0503020204020204" pitchFamily="34" charset="-122"/>
                  <a:ea typeface="微软雅黑" panose="020B0503020204020204" pitchFamily="34" charset="-122"/>
                </a:rPr>
                <a:t>05</a:t>
              </a:r>
              <a:endParaRPr lang="zh-CN" altLang="en-US" sz="3200" b="1" dirty="0">
                <a:solidFill>
                  <a:schemeClr val="accent6">
                    <a:lumMod val="50000"/>
                  </a:schemeClr>
                </a:solidFill>
                <a:latin typeface="微软雅黑" panose="020B0503020204020204" pitchFamily="34" charset="-122"/>
                <a:ea typeface="微软雅黑" panose="020B0503020204020204" pitchFamily="34" charset="-122"/>
              </a:endParaRPr>
            </a:p>
          </p:txBody>
        </p:sp>
      </p:grpSp>
      <p:sp>
        <p:nvSpPr>
          <p:cNvPr id="21" name="文本框 20"/>
          <p:cNvSpPr txBox="1"/>
          <p:nvPr/>
        </p:nvSpPr>
        <p:spPr>
          <a:xfrm>
            <a:off x="10515600" y="249523"/>
            <a:ext cx="1676400" cy="307777"/>
          </a:xfrm>
          <a:prstGeom prst="rect">
            <a:avLst/>
          </a:prstGeom>
          <a:noFill/>
        </p:spPr>
        <p:txBody>
          <a:bodyPr wrap="square" rtlCol="0">
            <a:spAutoFit/>
          </a:bodyPr>
          <a:lstStyle/>
          <a:p>
            <a:r>
              <a:rPr lang="zh-CN" altLang="en-US" sz="1400" dirty="0" smtClean="0">
                <a:latin typeface="微软雅黑" panose="020B0503020204020204" pitchFamily="34" charset="-122"/>
                <a:ea typeface="微软雅黑" panose="020B0503020204020204" pitchFamily="34" charset="-122"/>
              </a:rPr>
              <a:t>放置医院</a:t>
            </a:r>
            <a:r>
              <a:rPr lang="en-US" altLang="zh-CN" sz="1400" dirty="0" smtClean="0">
                <a:latin typeface="微软雅黑" panose="020B0503020204020204" pitchFamily="34" charset="-122"/>
                <a:ea typeface="微软雅黑" panose="020B0503020204020204" pitchFamily="34" charset="-122"/>
              </a:rPr>
              <a:t>LOGO</a:t>
            </a:r>
            <a:endParaRPr lang="zh-CN" altLang="en-US" sz="1400" dirty="0">
              <a:latin typeface="微软雅黑" panose="020B0503020204020204" pitchFamily="34" charset="-122"/>
              <a:ea typeface="微软雅黑" panose="020B0503020204020204" pitchFamily="34" charset="-122"/>
            </a:endParaRPr>
          </a:p>
        </p:txBody>
      </p:sp>
      <p:sp>
        <p:nvSpPr>
          <p:cNvPr id="22" name="矩形 21"/>
          <p:cNvSpPr/>
          <p:nvPr/>
        </p:nvSpPr>
        <p:spPr>
          <a:xfrm>
            <a:off x="5546284" y="2173853"/>
            <a:ext cx="2384253" cy="507831"/>
          </a:xfrm>
          <a:prstGeom prst="rect">
            <a:avLst/>
          </a:prstGeom>
        </p:spPr>
        <p:txBody>
          <a:bodyPr wrap="square">
            <a:spAutoFit/>
          </a:bodyPr>
          <a:lstStyle/>
          <a:p>
            <a:pPr>
              <a:lnSpc>
                <a:spcPct val="150000"/>
              </a:lnSpc>
              <a:buClr>
                <a:srgbClr val="FFC000"/>
              </a:buClr>
            </a:pPr>
            <a:r>
              <a:rPr lang="zh-CN" altLang="en-US" dirty="0" smtClean="0">
                <a:latin typeface="微软雅黑" panose="020B0503020204020204" pitchFamily="34" charset="-122"/>
                <a:ea typeface="微软雅黑" panose="020B0503020204020204" pitchFamily="34" charset="-122"/>
              </a:rPr>
              <a:t>下一步工作计划</a:t>
            </a:r>
            <a:endParaRPr lang="zh-CN" altLang="en-US" dirty="0">
              <a:latin typeface="微软雅黑" panose="020B0503020204020204" pitchFamily="34" charset="-122"/>
              <a:ea typeface="微软雅黑" panose="020B0503020204020204" pitchFamily="34" charset="-122"/>
            </a:endParaRPr>
          </a:p>
        </p:txBody>
      </p:sp>
      <p:sp>
        <p:nvSpPr>
          <p:cNvPr id="23" name="矩形 22"/>
          <p:cNvSpPr/>
          <p:nvPr/>
        </p:nvSpPr>
        <p:spPr>
          <a:xfrm>
            <a:off x="1820283" y="547121"/>
            <a:ext cx="1467068" cy="553998"/>
          </a:xfrm>
          <a:prstGeom prst="rect">
            <a:avLst/>
          </a:prstGeom>
        </p:spPr>
        <p:txBody>
          <a:bodyPr wrap="none">
            <a:spAutoFit/>
          </a:bodyPr>
          <a:lstStyle/>
          <a:p>
            <a:pPr>
              <a:lnSpc>
                <a:spcPct val="150000"/>
              </a:lnSpc>
            </a:pPr>
            <a:r>
              <a:rPr lang="zh-CN" altLang="en-US" sz="2000" b="1" dirty="0" smtClean="0">
                <a:latin typeface="微软雅黑" panose="020B0503020204020204" pitchFamily="34" charset="-122"/>
                <a:ea typeface="微软雅黑" panose="020B0503020204020204" pitchFamily="34" charset="-122"/>
              </a:rPr>
              <a:t>自媒体建设</a:t>
            </a:r>
            <a:endParaRPr lang="zh-CN" altLang="en-US" sz="20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54020907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格 7"/>
          <p:cNvGraphicFramePr>
            <a:graphicFrameLocks noGrp="1"/>
          </p:cNvGraphicFramePr>
          <p:nvPr>
            <p:extLst>
              <p:ext uri="{D42A27DB-BD31-4B8C-83A1-F6EECF244321}">
                <p14:modId xmlns:p14="http://schemas.microsoft.com/office/powerpoint/2010/main" val="2331324882"/>
              </p:ext>
            </p:extLst>
          </p:nvPr>
        </p:nvGraphicFramePr>
        <p:xfrm>
          <a:off x="1956043" y="2107942"/>
          <a:ext cx="8123380" cy="3907297"/>
        </p:xfrm>
        <a:graphic>
          <a:graphicData uri="http://schemas.openxmlformats.org/drawingml/2006/table">
            <a:tbl>
              <a:tblPr firstRow="1" bandRow="1">
                <a:tableStyleId>{69CF1AB2-1976-4502-BF36-3FF5EA218861}</a:tableStyleId>
              </a:tblPr>
              <a:tblGrid>
                <a:gridCol w="2664864">
                  <a:extLst>
                    <a:ext uri="{9D8B030D-6E8A-4147-A177-3AD203B41FA5}">
                      <a16:colId xmlns:a16="http://schemas.microsoft.com/office/drawing/2014/main" val="20000"/>
                    </a:ext>
                  </a:extLst>
                </a:gridCol>
                <a:gridCol w="1550936">
                  <a:extLst>
                    <a:ext uri="{9D8B030D-6E8A-4147-A177-3AD203B41FA5}">
                      <a16:colId xmlns:a16="http://schemas.microsoft.com/office/drawing/2014/main" val="20001"/>
                    </a:ext>
                  </a:extLst>
                </a:gridCol>
                <a:gridCol w="1825131">
                  <a:extLst>
                    <a:ext uri="{9D8B030D-6E8A-4147-A177-3AD203B41FA5}">
                      <a16:colId xmlns:a16="http://schemas.microsoft.com/office/drawing/2014/main" val="20002"/>
                    </a:ext>
                  </a:extLst>
                </a:gridCol>
                <a:gridCol w="2082449">
                  <a:extLst>
                    <a:ext uri="{9D8B030D-6E8A-4147-A177-3AD203B41FA5}">
                      <a16:colId xmlns:a16="http://schemas.microsoft.com/office/drawing/2014/main" val="20003"/>
                    </a:ext>
                  </a:extLst>
                </a:gridCol>
              </a:tblGrid>
              <a:tr h="516023">
                <a:tc>
                  <a:txBody>
                    <a:bodyPr/>
                    <a:lstStyle/>
                    <a:p>
                      <a:pPr marL="0" marR="0" indent="0" algn="ctr" defTabSz="1088311" rtl="0" eaLnBrk="1" fontAlgn="auto" latinLnBrk="0" hangingPunct="1">
                        <a:lnSpc>
                          <a:spcPct val="150000"/>
                        </a:lnSpc>
                        <a:spcBef>
                          <a:spcPts val="0"/>
                        </a:spcBef>
                        <a:spcAft>
                          <a:spcPts val="0"/>
                        </a:spcAft>
                        <a:buClrTx/>
                        <a:buSzTx/>
                        <a:buFontTx/>
                        <a:buNone/>
                        <a:tabLst/>
                        <a:defRPr/>
                      </a:pPr>
                      <a:r>
                        <a:rPr lang="zh-CN" altLang="en-US" sz="1800" dirty="0" smtClean="0">
                          <a:solidFill>
                            <a:srgbClr val="01B0F1"/>
                          </a:solidFill>
                          <a:latin typeface="微软雅黑" panose="020B0503020204020204" pitchFamily="34" charset="-122"/>
                          <a:ea typeface="微软雅黑" panose="020B0503020204020204" pitchFamily="34" charset="-122"/>
                        </a:rPr>
                        <a:t>活动</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indent="0" algn="ctr" defTabSz="1088311" rtl="0" eaLnBrk="1" fontAlgn="auto" latinLnBrk="0" hangingPunct="1">
                        <a:lnSpc>
                          <a:spcPct val="150000"/>
                        </a:lnSpc>
                        <a:spcBef>
                          <a:spcPts val="0"/>
                        </a:spcBef>
                        <a:spcAft>
                          <a:spcPts val="0"/>
                        </a:spcAft>
                        <a:buClrTx/>
                        <a:buSzTx/>
                        <a:buFontTx/>
                        <a:buNone/>
                        <a:tabLst/>
                        <a:defRPr/>
                      </a:pPr>
                      <a:r>
                        <a:rPr lang="zh-CN" altLang="en-US" sz="1800" dirty="0" smtClean="0">
                          <a:solidFill>
                            <a:srgbClr val="01B0F1"/>
                          </a:solidFill>
                          <a:latin typeface="微软雅黑" panose="020B0503020204020204" pitchFamily="34" charset="-122"/>
                          <a:ea typeface="微软雅黑" panose="020B0503020204020204" pitchFamily="34" charset="-122"/>
                        </a:rPr>
                        <a:t>次数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indent="0" algn="ctr" defTabSz="1088311" rtl="0" eaLnBrk="1" fontAlgn="auto" latinLnBrk="0" hangingPunct="1">
                        <a:lnSpc>
                          <a:spcPct val="150000"/>
                        </a:lnSpc>
                        <a:spcBef>
                          <a:spcPts val="0"/>
                        </a:spcBef>
                        <a:spcAft>
                          <a:spcPts val="0"/>
                        </a:spcAft>
                        <a:buClrTx/>
                        <a:buSzTx/>
                        <a:buFontTx/>
                        <a:buNone/>
                        <a:tabLst/>
                        <a:defRPr/>
                      </a:pPr>
                      <a:r>
                        <a:rPr lang="zh-CN" altLang="en-US" sz="1800" dirty="0" smtClean="0">
                          <a:solidFill>
                            <a:srgbClr val="01B0F1"/>
                          </a:solidFill>
                          <a:latin typeface="微软雅黑" panose="020B0503020204020204" pitchFamily="34" charset="-122"/>
                          <a:ea typeface="微软雅黑" panose="020B0503020204020204" pitchFamily="34" charset="-122"/>
                        </a:rPr>
                        <a:t>金额</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indent="0" algn="ctr" defTabSz="1088311" rtl="0" eaLnBrk="1" fontAlgn="auto" latinLnBrk="0" hangingPunct="1">
                        <a:lnSpc>
                          <a:spcPct val="150000"/>
                        </a:lnSpc>
                        <a:spcBef>
                          <a:spcPts val="0"/>
                        </a:spcBef>
                        <a:spcAft>
                          <a:spcPts val="0"/>
                        </a:spcAft>
                        <a:buClrTx/>
                        <a:buSzTx/>
                        <a:buFontTx/>
                        <a:buNone/>
                        <a:tabLst/>
                        <a:defRPr/>
                      </a:pPr>
                      <a:r>
                        <a:rPr lang="zh-CN" altLang="en-US" sz="1800" dirty="0" smtClean="0">
                          <a:solidFill>
                            <a:srgbClr val="01B0F1"/>
                          </a:solidFill>
                          <a:latin typeface="微软雅黑" panose="020B0503020204020204" pitchFamily="34" charset="-122"/>
                          <a:ea typeface="微软雅黑" panose="020B0503020204020204" pitchFamily="34" charset="-122"/>
                        </a:rPr>
                        <a:t>效果评估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395383">
                <a:tc>
                  <a:txBody>
                    <a:bodyPr/>
                    <a:lstStyle/>
                    <a:p>
                      <a:pPr>
                        <a:lnSpc>
                          <a:spcPct val="150000"/>
                        </a:lnSpc>
                        <a:spcBef>
                          <a:spcPts val="0"/>
                        </a:spcBef>
                        <a:spcAft>
                          <a:spcPts val="0"/>
                        </a:spcAft>
                      </a:pPr>
                      <a:r>
                        <a:rPr lang="zh-CN" altLang="zh-CN" sz="1400" kern="100" dirty="0" smtClean="0">
                          <a:solidFill>
                            <a:schemeClr val="tx1">
                              <a:lumMod val="85000"/>
                              <a:lumOff val="15000"/>
                            </a:schemeClr>
                          </a:solidFill>
                          <a:latin typeface="微软雅黑" panose="020B0503020204020204" pitchFamily="34" charset="-122"/>
                          <a:ea typeface="微软雅黑" panose="020B0503020204020204" pitchFamily="34" charset="-122"/>
                        </a:rPr>
                        <a:t>学术活动</a:t>
                      </a:r>
                      <a:r>
                        <a:rPr lang="en-US" altLang="zh-CN" sz="1400" kern="100" dirty="0" smtClean="0">
                          <a:solidFill>
                            <a:schemeClr val="tx1">
                              <a:lumMod val="85000"/>
                              <a:lumOff val="15000"/>
                            </a:schemeClr>
                          </a:solidFill>
                          <a:latin typeface="微软雅黑" panose="020B0503020204020204" pitchFamily="34" charset="-122"/>
                          <a:ea typeface="微软雅黑" panose="020B0503020204020204" pitchFamily="34" charset="-122"/>
                        </a:rPr>
                        <a:t> </a:t>
                      </a:r>
                      <a:endPar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0"/>
                        </a:spcBef>
                        <a:spcAft>
                          <a:spcPts val="0"/>
                        </a:spcAft>
                      </a:pPr>
                      <a:r>
                        <a:rPr lang="en-US" altLang="zh-CN" sz="1400" kern="100" dirty="0" smtClean="0">
                          <a:solidFill>
                            <a:schemeClr val="tx1">
                              <a:lumMod val="85000"/>
                              <a:lumOff val="15000"/>
                            </a:schemeClr>
                          </a:solidFill>
                          <a:latin typeface="微软雅黑" panose="020B0503020204020204" pitchFamily="34" charset="-122"/>
                          <a:ea typeface="微软雅黑" panose="020B0503020204020204" pitchFamily="34" charset="-122"/>
                        </a:rPr>
                        <a:t>22</a:t>
                      </a:r>
                      <a:r>
                        <a:rPr lang="zh-CN" altLang="en-US" sz="1400" kern="100" dirty="0" smtClean="0">
                          <a:solidFill>
                            <a:schemeClr val="tx1">
                              <a:lumMod val="85000"/>
                              <a:lumOff val="15000"/>
                            </a:schemeClr>
                          </a:solidFill>
                          <a:latin typeface="微软雅黑" panose="020B0503020204020204" pitchFamily="34" charset="-122"/>
                          <a:ea typeface="微软雅黑" panose="020B0503020204020204" pitchFamily="34" charset="-122"/>
                        </a:rPr>
                        <a:t>次 </a:t>
                      </a:r>
                      <a:endPar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0"/>
                        </a:spcBef>
                        <a:spcAft>
                          <a:spcPts val="0"/>
                        </a:spcAft>
                      </a:pPr>
                      <a:r>
                        <a:rPr lang="en-US" altLang="zh-CN" sz="1400" kern="100" dirty="0" smtClean="0">
                          <a:solidFill>
                            <a:schemeClr val="tx1">
                              <a:lumMod val="85000"/>
                              <a:lumOff val="15000"/>
                            </a:schemeClr>
                          </a:solidFill>
                          <a:latin typeface="微软雅黑" panose="020B0503020204020204" pitchFamily="34" charset="-122"/>
                          <a:ea typeface="微软雅黑" panose="020B0503020204020204" pitchFamily="34" charset="-122"/>
                        </a:rPr>
                        <a:t>520,000</a:t>
                      </a:r>
                      <a:r>
                        <a:rPr lang="zh-CN" altLang="en-US" sz="1400" kern="100" dirty="0" smtClean="0">
                          <a:solidFill>
                            <a:schemeClr val="tx1">
                              <a:lumMod val="85000"/>
                              <a:lumOff val="15000"/>
                            </a:schemeClr>
                          </a:solidFill>
                          <a:latin typeface="微软雅黑" panose="020B0503020204020204" pitchFamily="34" charset="-122"/>
                          <a:ea typeface="微软雅黑" panose="020B0503020204020204" pitchFamily="34" charset="-122"/>
                        </a:rPr>
                        <a:t>元</a:t>
                      </a:r>
                      <a:endPar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Bef>
                          <a:spcPts val="0"/>
                        </a:spcBef>
                        <a:spcAft>
                          <a:spcPts val="0"/>
                        </a:spcAft>
                      </a:pPr>
                      <a:r>
                        <a:rPr lang="en-US" altLang="zh-CN" sz="1400" kern="100" dirty="0" smtClean="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rPr>
                        <a:t>6</a:t>
                      </a:r>
                      <a:r>
                        <a:rPr lang="zh-CN" altLang="en-US" sz="1400" kern="100" dirty="0" smtClean="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rPr>
                        <a:t>分</a:t>
                      </a:r>
                      <a:endPar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95383">
                <a:tc>
                  <a:txBody>
                    <a:bodyPr/>
                    <a:lstStyle/>
                    <a:p>
                      <a:pPr>
                        <a:lnSpc>
                          <a:spcPct val="150000"/>
                        </a:lnSpc>
                        <a:spcBef>
                          <a:spcPts val="0"/>
                        </a:spcBef>
                        <a:spcAft>
                          <a:spcPts val="0"/>
                        </a:spcAft>
                      </a:pPr>
                      <a:r>
                        <a:rPr lang="zh-CN" altLang="zh-CN" sz="1400" dirty="0" smtClean="0">
                          <a:solidFill>
                            <a:schemeClr val="tx1">
                              <a:lumMod val="85000"/>
                              <a:lumOff val="15000"/>
                            </a:schemeClr>
                          </a:solidFill>
                          <a:latin typeface="微软雅黑" panose="020B0503020204020204" pitchFamily="34" charset="-122"/>
                          <a:ea typeface="微软雅黑" panose="020B0503020204020204" pitchFamily="34" charset="-122"/>
                        </a:rPr>
                        <a:t>慈善宣传活动</a:t>
                      </a:r>
                      <a:r>
                        <a:rPr lang="en-US" altLang="zh-CN" sz="1400" dirty="0" smtClean="0">
                          <a:solidFill>
                            <a:schemeClr val="tx1">
                              <a:lumMod val="85000"/>
                              <a:lumOff val="15000"/>
                            </a:schemeClr>
                          </a:solidFill>
                          <a:latin typeface="微软雅黑" panose="020B0503020204020204" pitchFamily="34" charset="-122"/>
                          <a:ea typeface="微软雅黑" panose="020B0503020204020204" pitchFamily="34" charset="-122"/>
                        </a:rPr>
                        <a:t> </a:t>
                      </a:r>
                      <a:endPar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0"/>
                        </a:spcBef>
                        <a:spcAft>
                          <a:spcPts val="0"/>
                        </a:spcAft>
                      </a:pPr>
                      <a:r>
                        <a:rPr lang="en-US" altLang="zh-CN" sz="1400" dirty="0" smtClean="0">
                          <a:solidFill>
                            <a:schemeClr val="tx1">
                              <a:lumMod val="85000"/>
                              <a:lumOff val="15000"/>
                            </a:schemeClr>
                          </a:solidFill>
                          <a:latin typeface="微软雅黑" panose="020B0503020204020204" pitchFamily="34" charset="-122"/>
                          <a:ea typeface="微软雅黑" panose="020B0503020204020204" pitchFamily="34" charset="-122"/>
                        </a:rPr>
                        <a:t>12</a:t>
                      </a:r>
                      <a:r>
                        <a:rPr lang="zh-CN" altLang="en-US" sz="1400" dirty="0" smtClean="0">
                          <a:solidFill>
                            <a:schemeClr val="tx1">
                              <a:lumMod val="85000"/>
                              <a:lumOff val="15000"/>
                            </a:schemeClr>
                          </a:solidFill>
                          <a:latin typeface="微软雅黑" panose="020B0503020204020204" pitchFamily="34" charset="-122"/>
                          <a:ea typeface="微软雅黑" panose="020B0503020204020204" pitchFamily="34" charset="-122"/>
                        </a:rPr>
                        <a:t>次 </a:t>
                      </a:r>
                      <a:endPar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1088311" rtl="0" eaLnBrk="1" fontAlgn="auto" latinLnBrk="0" hangingPunct="1">
                        <a:lnSpc>
                          <a:spcPct val="150000"/>
                        </a:lnSpc>
                        <a:spcBef>
                          <a:spcPts val="0"/>
                        </a:spcBef>
                        <a:spcAft>
                          <a:spcPts val="0"/>
                        </a:spcAft>
                        <a:buClrTx/>
                        <a:buSzTx/>
                        <a:buFontTx/>
                        <a:buNone/>
                        <a:tabLst/>
                        <a:defRPr/>
                      </a:pPr>
                      <a:r>
                        <a:rPr lang="en-US" altLang="zh-CN" sz="1400" dirty="0" smtClean="0">
                          <a:solidFill>
                            <a:schemeClr val="tx1">
                              <a:lumMod val="85000"/>
                              <a:lumOff val="15000"/>
                            </a:schemeClr>
                          </a:solidFill>
                          <a:latin typeface="微软雅黑" panose="020B0503020204020204" pitchFamily="34" charset="-122"/>
                          <a:ea typeface="微软雅黑" panose="020B0503020204020204" pitchFamily="34" charset="-122"/>
                        </a:rPr>
                        <a:t>280,000</a:t>
                      </a:r>
                      <a:r>
                        <a:rPr lang="zh-CN" altLang="en-US" sz="1400" dirty="0" smtClean="0">
                          <a:solidFill>
                            <a:schemeClr val="tx1">
                              <a:lumMod val="85000"/>
                              <a:lumOff val="15000"/>
                            </a:schemeClr>
                          </a:solidFill>
                          <a:latin typeface="微软雅黑" panose="020B0503020204020204" pitchFamily="34" charset="-122"/>
                          <a:ea typeface="微软雅黑" panose="020B0503020204020204" pitchFamily="34" charset="-122"/>
                        </a:rPr>
                        <a:t>元</a:t>
                      </a:r>
                      <a:endParaRPr lang="en-US" altLang="zh-CN" sz="1400" dirty="0" smtClean="0">
                        <a:solidFill>
                          <a:schemeClr val="tx1">
                            <a:lumMod val="85000"/>
                            <a:lumOff val="15000"/>
                          </a:schemeClr>
                        </a:solidFill>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1088311" rtl="0" eaLnBrk="1" fontAlgn="auto" latinLnBrk="0" hangingPunct="1">
                        <a:lnSpc>
                          <a:spcPct val="150000"/>
                        </a:lnSpc>
                        <a:spcBef>
                          <a:spcPts val="0"/>
                        </a:spcBef>
                        <a:spcAft>
                          <a:spcPts val="0"/>
                        </a:spcAft>
                        <a:buClrTx/>
                        <a:buSzTx/>
                        <a:buFontTx/>
                        <a:buNone/>
                        <a:tabLst/>
                        <a:defRPr/>
                      </a:pPr>
                      <a:r>
                        <a:rPr lang="en-US" altLang="zh-CN" sz="1400" dirty="0" smtClean="0">
                          <a:solidFill>
                            <a:schemeClr val="tx1">
                              <a:lumMod val="85000"/>
                              <a:lumOff val="15000"/>
                            </a:schemeClr>
                          </a:solidFill>
                          <a:latin typeface="微软雅黑" panose="020B0503020204020204" pitchFamily="34" charset="-122"/>
                          <a:ea typeface="微软雅黑" panose="020B0503020204020204" pitchFamily="34" charset="-122"/>
                        </a:rPr>
                        <a:t>7</a:t>
                      </a:r>
                      <a:r>
                        <a:rPr lang="zh-CN" altLang="en-US" sz="1400" dirty="0" smtClean="0">
                          <a:solidFill>
                            <a:schemeClr val="tx1">
                              <a:lumMod val="85000"/>
                              <a:lumOff val="15000"/>
                            </a:schemeClr>
                          </a:solidFill>
                          <a:latin typeface="微软雅黑" panose="020B0503020204020204" pitchFamily="34" charset="-122"/>
                          <a:ea typeface="微软雅黑" panose="020B0503020204020204" pitchFamily="34" charset="-122"/>
                        </a:rPr>
                        <a:t>分</a:t>
                      </a:r>
                      <a:r>
                        <a:rPr lang="en-US" altLang="zh-CN" sz="1400" dirty="0" smtClean="0">
                          <a:solidFill>
                            <a:schemeClr val="tx1">
                              <a:lumMod val="85000"/>
                              <a:lumOff val="15000"/>
                            </a:schemeClr>
                          </a:solidFill>
                          <a:latin typeface="微软雅黑" panose="020B0503020204020204" pitchFamily="34" charset="-122"/>
                          <a:ea typeface="微软雅黑" panose="020B0503020204020204" pitchFamily="34" charset="-122"/>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455237">
                <a:tc>
                  <a:txBody>
                    <a:bodyPr/>
                    <a:lstStyle/>
                    <a:p>
                      <a:pPr>
                        <a:lnSpc>
                          <a:spcPct val="150000"/>
                        </a:lnSpc>
                        <a:spcBef>
                          <a:spcPts val="0"/>
                        </a:spcBef>
                        <a:spcAft>
                          <a:spcPts val="0"/>
                        </a:spcAft>
                      </a:pPr>
                      <a:r>
                        <a:rPr lang="zh-CN" altLang="zh-CN" sz="1400" dirty="0" smtClean="0">
                          <a:solidFill>
                            <a:schemeClr val="tx1">
                              <a:lumMod val="85000"/>
                              <a:lumOff val="15000"/>
                            </a:schemeClr>
                          </a:solidFill>
                          <a:latin typeface="微软雅黑" panose="020B0503020204020204" pitchFamily="34" charset="-122"/>
                          <a:ea typeface="微软雅黑" panose="020B0503020204020204" pitchFamily="34" charset="-122"/>
                        </a:rPr>
                        <a:t>讲座活动</a:t>
                      </a:r>
                      <a:r>
                        <a:rPr lang="en-US" altLang="zh-CN" sz="1400" dirty="0" smtClean="0">
                          <a:solidFill>
                            <a:schemeClr val="tx1">
                              <a:lumMod val="85000"/>
                              <a:lumOff val="15000"/>
                            </a:schemeClr>
                          </a:solidFill>
                          <a:latin typeface="微软雅黑" panose="020B0503020204020204" pitchFamily="34" charset="-122"/>
                          <a:ea typeface="微软雅黑" panose="020B0503020204020204" pitchFamily="34" charset="-122"/>
                        </a:rPr>
                        <a:t> </a:t>
                      </a:r>
                      <a:endPar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0"/>
                        </a:spcBef>
                        <a:spcAft>
                          <a:spcPts val="0"/>
                        </a:spcAft>
                      </a:pPr>
                      <a:r>
                        <a:rPr lang="en-US" altLang="zh-CN" sz="1400" dirty="0" smtClean="0">
                          <a:solidFill>
                            <a:schemeClr val="tx1">
                              <a:lumMod val="85000"/>
                              <a:lumOff val="15000"/>
                            </a:schemeClr>
                          </a:solidFill>
                          <a:latin typeface="微软雅黑" panose="020B0503020204020204" pitchFamily="34" charset="-122"/>
                          <a:ea typeface="微软雅黑" panose="020B0503020204020204" pitchFamily="34" charset="-122"/>
                        </a:rPr>
                        <a:t>27</a:t>
                      </a:r>
                      <a:r>
                        <a:rPr lang="zh-CN" altLang="en-US" sz="1400" dirty="0" smtClean="0">
                          <a:solidFill>
                            <a:schemeClr val="tx1">
                              <a:lumMod val="85000"/>
                              <a:lumOff val="15000"/>
                            </a:schemeClr>
                          </a:solidFill>
                          <a:latin typeface="微软雅黑" panose="020B0503020204020204" pitchFamily="34" charset="-122"/>
                          <a:ea typeface="微软雅黑" panose="020B0503020204020204" pitchFamily="34" charset="-122"/>
                        </a:rPr>
                        <a:t>次</a:t>
                      </a:r>
                      <a:endPar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088311" rtl="0" eaLnBrk="1" fontAlgn="auto" latinLnBrk="0" hangingPunct="1">
                        <a:lnSpc>
                          <a:spcPct val="150000"/>
                        </a:lnSpc>
                        <a:spcBef>
                          <a:spcPts val="0"/>
                        </a:spcBef>
                        <a:spcAft>
                          <a:spcPts val="0"/>
                        </a:spcAft>
                        <a:buClrTx/>
                        <a:buSzTx/>
                        <a:buFontTx/>
                        <a:buNone/>
                        <a:tabLst/>
                        <a:defRPr/>
                      </a:pPr>
                      <a:r>
                        <a:rPr lang="en-US" altLang="zh-CN" sz="1400" dirty="0" smtClean="0">
                          <a:solidFill>
                            <a:schemeClr val="tx1">
                              <a:lumMod val="85000"/>
                              <a:lumOff val="15000"/>
                            </a:schemeClr>
                          </a:solidFill>
                          <a:latin typeface="微软雅黑" panose="020B0503020204020204" pitchFamily="34" charset="-122"/>
                          <a:ea typeface="微软雅黑" panose="020B0503020204020204" pitchFamily="34" charset="-122"/>
                        </a:rPr>
                        <a:t>180,000</a:t>
                      </a:r>
                      <a:r>
                        <a:rPr lang="zh-CN" altLang="en-US" sz="1400" dirty="0" smtClean="0">
                          <a:solidFill>
                            <a:schemeClr val="tx1">
                              <a:lumMod val="85000"/>
                              <a:lumOff val="15000"/>
                            </a:schemeClr>
                          </a:solidFill>
                          <a:latin typeface="微软雅黑" panose="020B0503020204020204" pitchFamily="34" charset="-122"/>
                          <a:ea typeface="微软雅黑" panose="020B0503020204020204" pitchFamily="34" charset="-122"/>
                        </a:rPr>
                        <a:t>元</a:t>
                      </a:r>
                      <a:endParaRPr lang="zh-CN" altLang="zh-CN" sz="1400" dirty="0" smtClean="0">
                        <a:solidFill>
                          <a:schemeClr val="tx1">
                            <a:lumMod val="85000"/>
                            <a:lumOff val="15000"/>
                          </a:schemeClr>
                        </a:solidFill>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1088311" rtl="0" eaLnBrk="1" fontAlgn="auto" latinLnBrk="0" hangingPunct="1">
                        <a:lnSpc>
                          <a:spcPct val="150000"/>
                        </a:lnSpc>
                        <a:spcBef>
                          <a:spcPts val="0"/>
                        </a:spcBef>
                        <a:spcAft>
                          <a:spcPts val="0"/>
                        </a:spcAft>
                        <a:buClrTx/>
                        <a:buSzTx/>
                        <a:buFontTx/>
                        <a:buNone/>
                        <a:tabLst/>
                        <a:defRPr/>
                      </a:pPr>
                      <a:r>
                        <a:rPr lang="en-US" altLang="zh-CN" sz="1400" dirty="0" smtClean="0">
                          <a:solidFill>
                            <a:schemeClr val="tx1">
                              <a:lumMod val="85000"/>
                              <a:lumOff val="15000"/>
                            </a:schemeClr>
                          </a:solidFill>
                          <a:latin typeface="微软雅黑" panose="020B0503020204020204" pitchFamily="34" charset="-122"/>
                          <a:ea typeface="微软雅黑" panose="020B0503020204020204" pitchFamily="34" charset="-122"/>
                        </a:rPr>
                        <a:t>6</a:t>
                      </a:r>
                      <a:r>
                        <a:rPr lang="zh-CN" altLang="en-US" sz="1400" dirty="0" smtClean="0">
                          <a:solidFill>
                            <a:schemeClr val="tx1">
                              <a:lumMod val="85000"/>
                              <a:lumOff val="15000"/>
                            </a:schemeClr>
                          </a:solidFill>
                          <a:latin typeface="微软雅黑" panose="020B0503020204020204" pitchFamily="34" charset="-122"/>
                          <a:ea typeface="微软雅黑" panose="020B0503020204020204" pitchFamily="34" charset="-122"/>
                        </a:rPr>
                        <a:t>分</a:t>
                      </a:r>
                      <a:r>
                        <a:rPr lang="en-US" altLang="zh-CN" sz="1400" dirty="0" smtClean="0">
                          <a:solidFill>
                            <a:schemeClr val="tx1">
                              <a:lumMod val="85000"/>
                              <a:lumOff val="15000"/>
                            </a:schemeClr>
                          </a:solidFill>
                          <a:latin typeface="微软雅黑" panose="020B0503020204020204" pitchFamily="34" charset="-122"/>
                          <a:ea typeface="微软雅黑" panose="020B0503020204020204" pitchFamily="34" charset="-122"/>
                        </a:rPr>
                        <a:t> </a:t>
                      </a:r>
                      <a:endParaRPr lang="zh-CN" altLang="zh-CN" sz="1400" dirty="0" smtClean="0">
                        <a:solidFill>
                          <a:schemeClr val="tx1">
                            <a:lumMod val="85000"/>
                            <a:lumOff val="15000"/>
                          </a:schemeClr>
                        </a:solidFill>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455237">
                <a:tc>
                  <a:txBody>
                    <a:bodyPr/>
                    <a:lstStyle/>
                    <a:p>
                      <a:pPr>
                        <a:lnSpc>
                          <a:spcPct val="150000"/>
                        </a:lnSpc>
                        <a:spcBef>
                          <a:spcPts val="0"/>
                        </a:spcBef>
                        <a:spcAft>
                          <a:spcPts val="0"/>
                        </a:spcAft>
                      </a:pPr>
                      <a:r>
                        <a:rPr lang="zh-CN" altLang="zh-CN" sz="1400" dirty="0" smtClean="0">
                          <a:solidFill>
                            <a:schemeClr val="tx1">
                              <a:lumMod val="85000"/>
                              <a:lumOff val="15000"/>
                            </a:schemeClr>
                          </a:solidFill>
                          <a:latin typeface="微软雅黑" panose="020B0503020204020204" pitchFamily="34" charset="-122"/>
                          <a:ea typeface="微软雅黑" panose="020B0503020204020204" pitchFamily="34" charset="-122"/>
                        </a:rPr>
                        <a:t>系列广告</a:t>
                      </a:r>
                      <a:r>
                        <a:rPr lang="en-US" altLang="zh-CN" sz="1400" dirty="0" smtClean="0">
                          <a:solidFill>
                            <a:schemeClr val="tx1">
                              <a:lumMod val="85000"/>
                              <a:lumOff val="15000"/>
                            </a:schemeClr>
                          </a:solidFill>
                          <a:latin typeface="微软雅黑" panose="020B0503020204020204" pitchFamily="34" charset="-122"/>
                          <a:ea typeface="微软雅黑" panose="020B0503020204020204" pitchFamily="34" charset="-122"/>
                        </a:rPr>
                        <a:t> </a:t>
                      </a:r>
                      <a:r>
                        <a:rPr lang="zh-CN" altLang="en-US" sz="1400" dirty="0" smtClean="0">
                          <a:solidFill>
                            <a:schemeClr val="tx1">
                              <a:lumMod val="85000"/>
                              <a:lumOff val="15000"/>
                            </a:schemeClr>
                          </a:solidFill>
                          <a:latin typeface="微软雅黑" panose="020B0503020204020204" pitchFamily="34" charset="-122"/>
                          <a:ea typeface="微软雅黑" panose="020B0503020204020204" pitchFamily="34" charset="-122"/>
                        </a:rPr>
                        <a:t>（平面、电视）</a:t>
                      </a:r>
                      <a:endPar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0"/>
                        </a:spcBef>
                        <a:spcAft>
                          <a:spcPts val="0"/>
                        </a:spcAft>
                      </a:pPr>
                      <a:r>
                        <a:rPr lang="zh-CN" altLang="en-US" sz="1400" dirty="0" smtClean="0">
                          <a:solidFill>
                            <a:schemeClr val="tx1">
                              <a:lumMod val="85000"/>
                              <a:lumOff val="15000"/>
                            </a:schemeClr>
                          </a:solidFill>
                          <a:latin typeface="微软雅黑" panose="020B0503020204020204" pitchFamily="34" charset="-122"/>
                          <a:ea typeface="微软雅黑" panose="020B0503020204020204" pitchFamily="34" charset="-122"/>
                        </a:rPr>
                        <a:t>两季度</a:t>
                      </a:r>
                      <a:endPar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0"/>
                        </a:spcBef>
                        <a:spcAft>
                          <a:spcPts val="0"/>
                        </a:spcAft>
                      </a:pPr>
                      <a:r>
                        <a:rPr lang="en-US" altLang="zh-CN" sz="1400" dirty="0" smtClean="0">
                          <a:solidFill>
                            <a:schemeClr val="tx1">
                              <a:lumMod val="85000"/>
                              <a:lumOff val="15000"/>
                            </a:schemeClr>
                          </a:solidFill>
                          <a:latin typeface="微软雅黑" panose="020B0503020204020204" pitchFamily="34" charset="-122"/>
                          <a:ea typeface="微软雅黑" panose="020B0503020204020204" pitchFamily="34" charset="-122"/>
                        </a:rPr>
                        <a:t>1,800,000</a:t>
                      </a:r>
                      <a:r>
                        <a:rPr lang="zh-CN" altLang="en-US" sz="1400" dirty="0" smtClean="0">
                          <a:solidFill>
                            <a:schemeClr val="tx1">
                              <a:lumMod val="85000"/>
                              <a:lumOff val="15000"/>
                            </a:schemeClr>
                          </a:solidFill>
                          <a:latin typeface="微软雅黑" panose="020B0503020204020204" pitchFamily="34" charset="-122"/>
                          <a:ea typeface="微软雅黑" panose="020B0503020204020204" pitchFamily="34" charset="-122"/>
                        </a:rPr>
                        <a:t>元</a:t>
                      </a:r>
                      <a:endPar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Bef>
                          <a:spcPts val="0"/>
                        </a:spcBef>
                        <a:spcAft>
                          <a:spcPts val="0"/>
                        </a:spcAft>
                      </a:pPr>
                      <a:r>
                        <a:rPr lang="en-US" altLang="zh-CN" sz="1400" dirty="0" smtClean="0">
                          <a:solidFill>
                            <a:schemeClr val="tx1">
                              <a:lumMod val="85000"/>
                              <a:lumOff val="15000"/>
                            </a:schemeClr>
                          </a:solidFill>
                          <a:latin typeface="微软雅黑" panose="020B0503020204020204" pitchFamily="34" charset="-122"/>
                          <a:ea typeface="微软雅黑" panose="020B0503020204020204" pitchFamily="34" charset="-122"/>
                        </a:rPr>
                        <a:t>3</a:t>
                      </a:r>
                      <a:r>
                        <a:rPr lang="zh-CN" altLang="en-US" sz="1400" dirty="0" smtClean="0">
                          <a:solidFill>
                            <a:schemeClr val="tx1">
                              <a:lumMod val="85000"/>
                              <a:lumOff val="15000"/>
                            </a:schemeClr>
                          </a:solidFill>
                          <a:latin typeface="微软雅黑" panose="020B0503020204020204" pitchFamily="34" charset="-122"/>
                          <a:ea typeface="微软雅黑" panose="020B0503020204020204" pitchFamily="34" charset="-122"/>
                        </a:rPr>
                        <a:t>分</a:t>
                      </a:r>
                      <a:endPar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398109">
                <a:tc>
                  <a:txBody>
                    <a:bodyPr/>
                    <a:lstStyle/>
                    <a:p>
                      <a:pPr>
                        <a:lnSpc>
                          <a:spcPct val="150000"/>
                        </a:lnSpc>
                        <a:spcBef>
                          <a:spcPts val="0"/>
                        </a:spcBef>
                        <a:spcAft>
                          <a:spcPts val="0"/>
                        </a:spcAft>
                      </a:pPr>
                      <a:r>
                        <a:rPr lang="zh-CN" altLang="zh-CN" sz="1400" dirty="0" smtClean="0">
                          <a:solidFill>
                            <a:schemeClr val="tx1">
                              <a:lumMod val="85000"/>
                              <a:lumOff val="15000"/>
                            </a:schemeClr>
                          </a:solidFill>
                          <a:latin typeface="微软雅黑" panose="020B0503020204020204" pitchFamily="34" charset="-122"/>
                          <a:ea typeface="微软雅黑" panose="020B0503020204020204" pitchFamily="34" charset="-122"/>
                        </a:rPr>
                        <a:t>新闻发布会</a:t>
                      </a:r>
                      <a:endPar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0"/>
                        </a:spcBef>
                        <a:spcAft>
                          <a:spcPts val="0"/>
                        </a:spcAft>
                      </a:pPr>
                      <a:r>
                        <a:rPr lang="zh-CN" altLang="en-US" sz="1400" dirty="0" smtClean="0">
                          <a:solidFill>
                            <a:schemeClr val="tx1">
                              <a:lumMod val="85000"/>
                              <a:lumOff val="15000"/>
                            </a:schemeClr>
                          </a:solidFill>
                          <a:latin typeface="微软雅黑" panose="020B0503020204020204" pitchFamily="34" charset="-122"/>
                          <a:ea typeface="微软雅黑" panose="020B0503020204020204" pitchFamily="34" charset="-122"/>
                        </a:rPr>
                        <a:t>两次</a:t>
                      </a:r>
                      <a:endPar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0"/>
                        </a:spcBef>
                        <a:spcAft>
                          <a:spcPts val="0"/>
                        </a:spcAft>
                      </a:pPr>
                      <a:r>
                        <a:rPr lang="en-US" altLang="zh-CN" sz="1400" dirty="0" smtClean="0">
                          <a:solidFill>
                            <a:schemeClr val="tx1">
                              <a:lumMod val="85000"/>
                              <a:lumOff val="15000"/>
                            </a:schemeClr>
                          </a:solidFill>
                          <a:latin typeface="微软雅黑" panose="020B0503020204020204" pitchFamily="34" charset="-122"/>
                          <a:ea typeface="微软雅黑" panose="020B0503020204020204" pitchFamily="34" charset="-122"/>
                        </a:rPr>
                        <a:t>500,000</a:t>
                      </a:r>
                      <a:r>
                        <a:rPr lang="zh-CN" altLang="en-US" sz="1400" dirty="0" smtClean="0">
                          <a:solidFill>
                            <a:schemeClr val="tx1">
                              <a:lumMod val="85000"/>
                              <a:lumOff val="15000"/>
                            </a:schemeClr>
                          </a:solidFill>
                          <a:latin typeface="微软雅黑" panose="020B0503020204020204" pitchFamily="34" charset="-122"/>
                          <a:ea typeface="微软雅黑" panose="020B0503020204020204" pitchFamily="34" charset="-122"/>
                        </a:rPr>
                        <a:t>元</a:t>
                      </a:r>
                      <a:endPar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Bef>
                          <a:spcPts val="0"/>
                        </a:spcBef>
                        <a:spcAft>
                          <a:spcPts val="0"/>
                        </a:spcAft>
                      </a:pPr>
                      <a:r>
                        <a:rPr lang="en-US" altLang="zh-CN" sz="1400" dirty="0" smtClean="0">
                          <a:solidFill>
                            <a:schemeClr val="tx1">
                              <a:lumMod val="85000"/>
                              <a:lumOff val="15000"/>
                            </a:schemeClr>
                          </a:solidFill>
                          <a:latin typeface="微软雅黑" panose="020B0503020204020204" pitchFamily="34" charset="-122"/>
                          <a:ea typeface="微软雅黑" panose="020B0503020204020204" pitchFamily="34" charset="-122"/>
                        </a:rPr>
                        <a:t>5</a:t>
                      </a:r>
                      <a:r>
                        <a:rPr lang="zh-CN" altLang="en-US" sz="1400" dirty="0" smtClean="0">
                          <a:solidFill>
                            <a:schemeClr val="tx1">
                              <a:lumMod val="85000"/>
                              <a:lumOff val="15000"/>
                            </a:schemeClr>
                          </a:solidFill>
                          <a:latin typeface="微软雅黑" panose="020B0503020204020204" pitchFamily="34" charset="-122"/>
                          <a:ea typeface="微软雅黑" panose="020B0503020204020204" pitchFamily="34" charset="-122"/>
                        </a:rPr>
                        <a:t>分</a:t>
                      </a:r>
                      <a:endPar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410946">
                <a:tc>
                  <a:txBody>
                    <a:bodyPr/>
                    <a:lstStyle/>
                    <a:p>
                      <a:pPr>
                        <a:lnSpc>
                          <a:spcPct val="150000"/>
                        </a:lnSpc>
                        <a:spcBef>
                          <a:spcPts val="0"/>
                        </a:spcBef>
                        <a:spcAft>
                          <a:spcPts val="0"/>
                        </a:spcAft>
                      </a:pPr>
                      <a:r>
                        <a:rPr lang="zh-CN" altLang="en-US" sz="1400" dirty="0" smtClean="0">
                          <a:solidFill>
                            <a:schemeClr val="tx1">
                              <a:lumMod val="85000"/>
                              <a:lumOff val="15000"/>
                            </a:schemeClr>
                          </a:solidFill>
                          <a:latin typeface="微软雅黑" panose="020B0503020204020204" pitchFamily="34" charset="-122"/>
                          <a:ea typeface="微软雅黑" panose="020B0503020204020204" pitchFamily="34" charset="-122"/>
                        </a:rPr>
                        <a:t>客户体验 </a:t>
                      </a:r>
                      <a:endPar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0"/>
                        </a:spcBef>
                        <a:spcAft>
                          <a:spcPts val="0"/>
                        </a:spcAft>
                      </a:pPr>
                      <a:r>
                        <a:rPr lang="zh-CN" altLang="en-US" sz="1400" dirty="0" smtClean="0">
                          <a:solidFill>
                            <a:schemeClr val="tx1">
                              <a:lumMod val="85000"/>
                              <a:lumOff val="15000"/>
                            </a:schemeClr>
                          </a:solidFill>
                          <a:latin typeface="微软雅黑" panose="020B0503020204020204" pitchFamily="34" charset="-122"/>
                          <a:ea typeface="微软雅黑" panose="020B0503020204020204" pitchFamily="34" charset="-122"/>
                        </a:rPr>
                        <a:t>每月一次</a:t>
                      </a:r>
                      <a:endPar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0"/>
                        </a:spcBef>
                        <a:spcAft>
                          <a:spcPts val="0"/>
                        </a:spcAft>
                      </a:pPr>
                      <a:r>
                        <a:rPr lang="en-US" altLang="zh-CN" sz="1400" dirty="0" smtClean="0">
                          <a:solidFill>
                            <a:schemeClr val="tx1">
                              <a:lumMod val="85000"/>
                              <a:lumOff val="15000"/>
                            </a:schemeClr>
                          </a:solidFill>
                          <a:latin typeface="微软雅黑" panose="020B0503020204020204" pitchFamily="34" charset="-122"/>
                          <a:ea typeface="微软雅黑" panose="020B0503020204020204" pitchFamily="34" charset="-122"/>
                        </a:rPr>
                        <a:t>80,000</a:t>
                      </a:r>
                      <a:r>
                        <a:rPr lang="zh-CN" altLang="en-US" sz="1400" dirty="0" smtClean="0">
                          <a:solidFill>
                            <a:schemeClr val="tx1">
                              <a:lumMod val="85000"/>
                              <a:lumOff val="15000"/>
                            </a:schemeClr>
                          </a:solidFill>
                          <a:latin typeface="微软雅黑" panose="020B0503020204020204" pitchFamily="34" charset="-122"/>
                          <a:ea typeface="微软雅黑" panose="020B0503020204020204" pitchFamily="34" charset="-122"/>
                        </a:rPr>
                        <a:t>元</a:t>
                      </a:r>
                      <a:endPar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Bef>
                          <a:spcPts val="0"/>
                        </a:spcBef>
                        <a:spcAft>
                          <a:spcPts val="0"/>
                        </a:spcAft>
                      </a:pPr>
                      <a:r>
                        <a:rPr lang="en-US" altLang="zh-CN" sz="1400" dirty="0" smtClean="0">
                          <a:solidFill>
                            <a:schemeClr val="tx1">
                              <a:lumMod val="85000"/>
                              <a:lumOff val="15000"/>
                            </a:schemeClr>
                          </a:solidFill>
                          <a:latin typeface="微软雅黑" panose="020B0503020204020204" pitchFamily="34" charset="-122"/>
                          <a:ea typeface="微软雅黑" panose="020B0503020204020204" pitchFamily="34" charset="-122"/>
                        </a:rPr>
                        <a:t>8</a:t>
                      </a:r>
                      <a:r>
                        <a:rPr lang="zh-CN" altLang="en-US" sz="1400" dirty="0" smtClean="0">
                          <a:solidFill>
                            <a:schemeClr val="tx1">
                              <a:lumMod val="85000"/>
                              <a:lumOff val="15000"/>
                            </a:schemeClr>
                          </a:solidFill>
                          <a:latin typeface="微软雅黑" panose="020B0503020204020204" pitchFamily="34" charset="-122"/>
                          <a:ea typeface="微软雅黑" panose="020B0503020204020204" pitchFamily="34" charset="-122"/>
                        </a:rPr>
                        <a:t>分</a:t>
                      </a:r>
                      <a:endPar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423400">
                <a:tc>
                  <a:txBody>
                    <a:bodyPr/>
                    <a:lstStyle/>
                    <a:p>
                      <a:pPr>
                        <a:lnSpc>
                          <a:spcPct val="150000"/>
                        </a:lnSpc>
                        <a:spcBef>
                          <a:spcPts val="0"/>
                        </a:spcBef>
                        <a:spcAft>
                          <a:spcPts val="0"/>
                        </a:spcAft>
                      </a:pPr>
                      <a:r>
                        <a:rPr lang="zh-CN" altLang="en-US" sz="1400" b="1" dirty="0" smtClean="0">
                          <a:solidFill>
                            <a:schemeClr val="accent5">
                              <a:lumMod val="50000"/>
                            </a:schemeClr>
                          </a:solidFill>
                          <a:latin typeface="微软雅黑" panose="020B0503020204020204" pitchFamily="34" charset="-122"/>
                          <a:ea typeface="微软雅黑" panose="020B0503020204020204" pitchFamily="34" charset="-122"/>
                        </a:rPr>
                        <a:t>梅奥</a:t>
                      </a:r>
                      <a:r>
                        <a:rPr lang="en-US" altLang="zh-CN" sz="1400" b="1" dirty="0" smtClean="0">
                          <a:solidFill>
                            <a:schemeClr val="accent5">
                              <a:lumMod val="50000"/>
                            </a:schemeClr>
                          </a:solidFill>
                          <a:latin typeface="微软雅黑" panose="020B0503020204020204" pitchFamily="34" charset="-122"/>
                          <a:ea typeface="微软雅黑" panose="020B0503020204020204" pitchFamily="34" charset="-122"/>
                        </a:rPr>
                        <a:t>Q+T</a:t>
                      </a:r>
                      <a:r>
                        <a:rPr lang="zh-CN" altLang="en-US" sz="1400" b="1" dirty="0" smtClean="0">
                          <a:solidFill>
                            <a:schemeClr val="accent5">
                              <a:lumMod val="50000"/>
                            </a:schemeClr>
                          </a:solidFill>
                          <a:latin typeface="微软雅黑" panose="020B0503020204020204" pitchFamily="34" charset="-122"/>
                          <a:ea typeface="微软雅黑" panose="020B0503020204020204" pitchFamily="34" charset="-122"/>
                        </a:rPr>
                        <a:t>项目</a:t>
                      </a:r>
                      <a:endParaRPr lang="zh-CN" altLang="en-US" sz="1400" b="1" dirty="0">
                        <a:solidFill>
                          <a:schemeClr val="accent5">
                            <a:lumMod val="50000"/>
                          </a:schemeClr>
                        </a:solidFill>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0"/>
                        </a:spcBef>
                        <a:spcAft>
                          <a:spcPts val="0"/>
                        </a:spcAft>
                      </a:pPr>
                      <a:r>
                        <a:rPr lang="zh-CN" altLang="en-US" sz="1400" b="1" dirty="0" smtClean="0">
                          <a:solidFill>
                            <a:schemeClr val="accent5">
                              <a:lumMod val="50000"/>
                            </a:schemeClr>
                          </a:solidFill>
                          <a:latin typeface="微软雅黑" panose="020B0503020204020204" pitchFamily="34" charset="-122"/>
                          <a:ea typeface="微软雅黑" panose="020B0503020204020204" pitchFamily="34" charset="-122"/>
                        </a:rPr>
                        <a:t>每月一次</a:t>
                      </a:r>
                      <a:endParaRPr lang="zh-CN" altLang="en-US" sz="1400" b="1" dirty="0">
                        <a:solidFill>
                          <a:schemeClr val="accent5">
                            <a:lumMod val="50000"/>
                          </a:schemeClr>
                        </a:solidFill>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0"/>
                        </a:spcBef>
                        <a:spcAft>
                          <a:spcPts val="0"/>
                        </a:spcAft>
                      </a:pPr>
                      <a:r>
                        <a:rPr lang="en-US" altLang="zh-CN" sz="1400" b="1" dirty="0" smtClean="0">
                          <a:solidFill>
                            <a:schemeClr val="accent5">
                              <a:lumMod val="50000"/>
                            </a:schemeClr>
                          </a:solidFill>
                          <a:latin typeface="微软雅黑" panose="020B0503020204020204" pitchFamily="34" charset="-122"/>
                          <a:ea typeface="微软雅黑" panose="020B0503020204020204" pitchFamily="34" charset="-122"/>
                        </a:rPr>
                        <a:t>15,000</a:t>
                      </a:r>
                      <a:r>
                        <a:rPr lang="zh-CN" altLang="en-US" sz="1400" b="1" dirty="0" smtClean="0">
                          <a:solidFill>
                            <a:schemeClr val="accent5">
                              <a:lumMod val="50000"/>
                            </a:schemeClr>
                          </a:solidFill>
                          <a:latin typeface="微软雅黑" panose="020B0503020204020204" pitchFamily="34" charset="-122"/>
                          <a:ea typeface="微软雅黑" panose="020B0503020204020204" pitchFamily="34" charset="-122"/>
                        </a:rPr>
                        <a:t>元</a:t>
                      </a:r>
                      <a:endParaRPr lang="zh-CN" altLang="en-US" sz="1400" b="1" dirty="0">
                        <a:solidFill>
                          <a:schemeClr val="accent5">
                            <a:lumMod val="50000"/>
                          </a:schemeClr>
                        </a:solidFill>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1088311" rtl="0" eaLnBrk="1" fontAlgn="auto" latinLnBrk="0" hangingPunct="1">
                        <a:lnSpc>
                          <a:spcPct val="150000"/>
                        </a:lnSpc>
                        <a:spcBef>
                          <a:spcPts val="0"/>
                        </a:spcBef>
                        <a:spcAft>
                          <a:spcPts val="0"/>
                        </a:spcAft>
                        <a:buClrTx/>
                        <a:buSzTx/>
                        <a:buFontTx/>
                        <a:buNone/>
                        <a:tabLst/>
                        <a:defRPr/>
                      </a:pPr>
                      <a:r>
                        <a:rPr lang="en-US" altLang="zh-CN" sz="1400" b="1" dirty="0" smtClean="0">
                          <a:solidFill>
                            <a:schemeClr val="accent5">
                              <a:lumMod val="50000"/>
                            </a:schemeClr>
                          </a:solidFill>
                          <a:latin typeface="微软雅黑" panose="020B0503020204020204" pitchFamily="34" charset="-122"/>
                          <a:ea typeface="微软雅黑" panose="020B0503020204020204" pitchFamily="34" charset="-122"/>
                        </a:rPr>
                        <a:t>8.5</a:t>
                      </a:r>
                      <a:r>
                        <a:rPr lang="zh-CN" altLang="en-US" sz="1400" b="1" dirty="0" smtClean="0">
                          <a:solidFill>
                            <a:schemeClr val="accent5">
                              <a:lumMod val="50000"/>
                            </a:schemeClr>
                          </a:solidFill>
                          <a:latin typeface="微软雅黑" panose="020B0503020204020204" pitchFamily="34" charset="-122"/>
                          <a:ea typeface="微软雅黑" panose="020B0503020204020204" pitchFamily="34" charset="-122"/>
                        </a:rPr>
                        <a:t>分</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373589">
                <a:tc gridSpan="2">
                  <a:txBody>
                    <a:bodyPr/>
                    <a:lstStyle/>
                    <a:p>
                      <a:pPr algn="ctr">
                        <a:lnSpc>
                          <a:spcPct val="150000"/>
                        </a:lnSpc>
                        <a:spcBef>
                          <a:spcPts val="0"/>
                        </a:spcBef>
                        <a:spcAft>
                          <a:spcPts val="0"/>
                        </a:spcAft>
                      </a:pPr>
                      <a:r>
                        <a:rPr lang="zh-CN" altLang="en-US" sz="1400" b="1" dirty="0" smtClean="0">
                          <a:solidFill>
                            <a:schemeClr val="tx1"/>
                          </a:solidFill>
                          <a:latin typeface="微软雅黑" panose="020B0503020204020204" pitchFamily="34" charset="-122"/>
                          <a:ea typeface="微软雅黑" panose="020B0503020204020204" pitchFamily="34" charset="-122"/>
                        </a:rPr>
                        <a:t>总计</a:t>
                      </a:r>
                      <a:endParaRPr lang="zh-CN" altLang="en-US" sz="1400" b="1" dirty="0">
                        <a:solidFill>
                          <a:schemeClr val="tx1"/>
                        </a:solidFill>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CN" altLang="en-US" sz="1400" b="1" dirty="0">
                        <a:solidFill>
                          <a:schemeClr val="accent5">
                            <a:lumMod val="50000"/>
                          </a:schemeClr>
                        </a:solidFill>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0"/>
                        </a:spcBef>
                        <a:spcAft>
                          <a:spcPts val="0"/>
                        </a:spcAft>
                      </a:pPr>
                      <a:r>
                        <a:rPr lang="en-US" altLang="zh-CN" sz="1400" b="1" dirty="0" smtClean="0">
                          <a:solidFill>
                            <a:schemeClr val="tx1"/>
                          </a:solidFill>
                          <a:latin typeface="微软雅黑" panose="020B0503020204020204" pitchFamily="34" charset="-122"/>
                          <a:ea typeface="微软雅黑" panose="020B0503020204020204" pitchFamily="34" charset="-122"/>
                        </a:rPr>
                        <a:t>3,375,000</a:t>
                      </a:r>
                      <a:r>
                        <a:rPr lang="zh-CN" altLang="en-US" sz="1400" b="1" dirty="0" smtClean="0">
                          <a:solidFill>
                            <a:schemeClr val="tx1"/>
                          </a:solidFill>
                          <a:latin typeface="微软雅黑" panose="020B0503020204020204" pitchFamily="34" charset="-122"/>
                          <a:ea typeface="微软雅黑" panose="020B0503020204020204" pitchFamily="34" charset="-122"/>
                        </a:rPr>
                        <a:t>元</a:t>
                      </a:r>
                      <a:endParaRPr lang="zh-CN" altLang="en-US" sz="1400" b="1" dirty="0">
                        <a:solidFill>
                          <a:schemeClr val="tx1"/>
                        </a:solidFill>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1088311" rtl="0" eaLnBrk="1" fontAlgn="auto" latinLnBrk="0" hangingPunct="1">
                        <a:lnSpc>
                          <a:spcPct val="150000"/>
                        </a:lnSpc>
                        <a:spcBef>
                          <a:spcPts val="0"/>
                        </a:spcBef>
                        <a:spcAft>
                          <a:spcPts val="0"/>
                        </a:spcAft>
                        <a:buClrTx/>
                        <a:buSzTx/>
                        <a:buFontTx/>
                        <a:buNone/>
                        <a:tabLst/>
                        <a:defRPr/>
                      </a:pPr>
                      <a:r>
                        <a:rPr lang="en-US" altLang="zh-CN" sz="1400" b="1" dirty="0" smtClean="0">
                          <a:solidFill>
                            <a:schemeClr val="tx1"/>
                          </a:solidFill>
                          <a:latin typeface="微软雅黑" panose="020B0503020204020204" pitchFamily="34" charset="-122"/>
                          <a:ea typeface="微软雅黑" panose="020B0503020204020204" pitchFamily="34" charset="-122"/>
                        </a:rPr>
                        <a:t>6.21</a:t>
                      </a:r>
                      <a:r>
                        <a:rPr lang="zh-CN" altLang="en-US" sz="1400" b="1" dirty="0" smtClean="0">
                          <a:solidFill>
                            <a:schemeClr val="tx1"/>
                          </a:solidFill>
                          <a:latin typeface="微软雅黑" panose="020B0503020204020204" pitchFamily="34" charset="-122"/>
                          <a:ea typeface="微软雅黑" panose="020B0503020204020204" pitchFamily="34" charset="-122"/>
                        </a:rPr>
                        <a:t>分（均分）</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bl>
          </a:graphicData>
        </a:graphic>
      </p:graphicFrame>
      <p:sp>
        <p:nvSpPr>
          <p:cNvPr id="9" name="文本框 8"/>
          <p:cNvSpPr txBox="1"/>
          <p:nvPr/>
        </p:nvSpPr>
        <p:spPr>
          <a:xfrm>
            <a:off x="7811140" y="6385644"/>
            <a:ext cx="4380860" cy="324437"/>
          </a:xfrm>
          <a:prstGeom prst="rect">
            <a:avLst/>
          </a:prstGeom>
          <a:noFill/>
        </p:spPr>
        <p:txBody>
          <a:bodyPr wrap="square" rtlCol="0">
            <a:spAutoFit/>
          </a:bodyPr>
          <a:lstStyle/>
          <a:p>
            <a:pPr>
              <a:lnSpc>
                <a:spcPct val="150000"/>
              </a:lnSpc>
            </a:pPr>
            <a:r>
              <a:rPr lang="zh-CN" altLang="en-US" sz="1000" dirty="0" smtClean="0">
                <a:latin typeface="微软雅黑" panose="020B0503020204020204" pitchFamily="34" charset="-122"/>
                <a:ea typeface="微软雅黑" panose="020B0503020204020204" pitchFamily="34" charset="-122"/>
              </a:rPr>
              <a:t>如对本篇效果评估指数有任何疑问，请致电梅奥国际：</a:t>
            </a:r>
            <a:r>
              <a:rPr lang="en-US" altLang="zh-CN" sz="1000" dirty="0" smtClean="0">
                <a:latin typeface="微软雅黑" panose="020B0503020204020204" pitchFamily="34" charset="-122"/>
                <a:ea typeface="微软雅黑" panose="020B0503020204020204" pitchFamily="34" charset="-122"/>
              </a:rPr>
              <a:t>0755-23080080</a:t>
            </a:r>
            <a:endParaRPr lang="zh-CN" altLang="en-US" sz="1000" dirty="0">
              <a:latin typeface="微软雅黑" panose="020B0503020204020204" pitchFamily="34" charset="-122"/>
              <a:ea typeface="微软雅黑" panose="020B0503020204020204" pitchFamily="34" charset="-122"/>
            </a:endParaRPr>
          </a:p>
        </p:txBody>
      </p:sp>
      <p:sp>
        <p:nvSpPr>
          <p:cNvPr id="10" name="矩形 9"/>
          <p:cNvSpPr/>
          <p:nvPr/>
        </p:nvSpPr>
        <p:spPr>
          <a:xfrm>
            <a:off x="1938978" y="1596977"/>
            <a:ext cx="4009431" cy="461665"/>
          </a:xfrm>
          <a:prstGeom prst="rect">
            <a:avLst/>
          </a:prstGeom>
        </p:spPr>
        <p:txBody>
          <a:bodyPr wrap="none">
            <a:spAutoFit/>
          </a:bodyPr>
          <a:lstStyle/>
          <a:p>
            <a:pPr>
              <a:lnSpc>
                <a:spcPct val="150000"/>
              </a:lnSpc>
            </a:pPr>
            <a:r>
              <a:rPr lang="en-US" altLang="zh-CN" sz="1600" b="1" dirty="0" smtClean="0">
                <a:latin typeface="微软雅黑" panose="020B0503020204020204" pitchFamily="34" charset="-122"/>
                <a:ea typeface="微软雅黑" panose="020B0503020204020204" pitchFamily="34" charset="-122"/>
              </a:rPr>
              <a:t>20XX</a:t>
            </a:r>
            <a:r>
              <a:rPr lang="zh-CN" altLang="en-US" sz="1600" b="1" dirty="0" smtClean="0">
                <a:latin typeface="微软雅黑" panose="020B0503020204020204" pitchFamily="34" charset="-122"/>
                <a:ea typeface="微软雅黑" panose="020B0503020204020204" pitchFamily="34" charset="-122"/>
              </a:rPr>
              <a:t>年医院品牌推广活动投入及效果评估</a:t>
            </a:r>
            <a:endParaRPr lang="zh-CN" altLang="en-US" sz="1600" b="1" dirty="0">
              <a:latin typeface="微软雅黑" panose="020B0503020204020204" pitchFamily="34" charset="-122"/>
              <a:ea typeface="微软雅黑" panose="020B0503020204020204" pitchFamily="34" charset="-122"/>
            </a:endParaRPr>
          </a:p>
        </p:txBody>
      </p:sp>
      <p:sp>
        <p:nvSpPr>
          <p:cNvPr id="11" name="矩形 10"/>
          <p:cNvSpPr/>
          <p:nvPr/>
        </p:nvSpPr>
        <p:spPr>
          <a:xfrm>
            <a:off x="10033536" y="616370"/>
            <a:ext cx="1689886" cy="507831"/>
          </a:xfrm>
          <a:prstGeom prst="rect">
            <a:avLst/>
          </a:prstGeom>
        </p:spPr>
        <p:txBody>
          <a:bodyPr wrap="none">
            <a:spAutoFit/>
          </a:bodyPr>
          <a:lstStyle/>
          <a:p>
            <a:pPr>
              <a:lnSpc>
                <a:spcPct val="150000"/>
              </a:lnSpc>
            </a:pPr>
            <a:r>
              <a:rPr lang="en-US" altLang="zh-CN" b="1" dirty="0" smtClean="0">
                <a:latin typeface="微软雅黑" panose="020B0503020204020204" pitchFamily="34" charset="-122"/>
                <a:ea typeface="微软雅黑" panose="020B0503020204020204" pitchFamily="34" charset="-122"/>
              </a:rPr>
              <a:t>5.1</a:t>
            </a:r>
            <a:r>
              <a:rPr lang="zh-CN" altLang="en-US" b="1" dirty="0" smtClean="0">
                <a:latin typeface="微软雅黑" panose="020B0503020204020204" pitchFamily="34" charset="-122"/>
                <a:ea typeface="微软雅黑" panose="020B0503020204020204" pitchFamily="34" charset="-122"/>
              </a:rPr>
              <a:t>自媒体搭建</a:t>
            </a:r>
            <a:endParaRPr lang="zh-CN" altLang="en-US" sz="1600" b="1" dirty="0">
              <a:latin typeface="微软雅黑" panose="020B0503020204020204" pitchFamily="34" charset="-122"/>
              <a:ea typeface="微软雅黑" panose="020B0503020204020204" pitchFamily="34" charset="-122"/>
            </a:endParaRPr>
          </a:p>
        </p:txBody>
      </p:sp>
      <p:grpSp>
        <p:nvGrpSpPr>
          <p:cNvPr id="13" name="组合 12"/>
          <p:cNvGrpSpPr/>
          <p:nvPr/>
        </p:nvGrpSpPr>
        <p:grpSpPr>
          <a:xfrm>
            <a:off x="536649" y="249523"/>
            <a:ext cx="1232203" cy="1028988"/>
            <a:chOff x="458097" y="883701"/>
            <a:chExt cx="1712258" cy="1429872"/>
          </a:xfrm>
        </p:grpSpPr>
        <p:sp>
          <p:nvSpPr>
            <p:cNvPr id="14" name="矩形 3"/>
            <p:cNvSpPr/>
            <p:nvPr/>
          </p:nvSpPr>
          <p:spPr>
            <a:xfrm>
              <a:off x="521745" y="883701"/>
              <a:ext cx="1648610" cy="1429872"/>
            </a:xfrm>
            <a:custGeom>
              <a:avLst/>
              <a:gdLst>
                <a:gd name="connsiteX0" fmla="*/ 0 w 1358153"/>
                <a:gd name="connsiteY0" fmla="*/ 0 h 833718"/>
                <a:gd name="connsiteX1" fmla="*/ 1358153 w 1358153"/>
                <a:gd name="connsiteY1" fmla="*/ 0 h 833718"/>
                <a:gd name="connsiteX2" fmla="*/ 1358153 w 1358153"/>
                <a:gd name="connsiteY2" fmla="*/ 833718 h 833718"/>
                <a:gd name="connsiteX3" fmla="*/ 0 w 1358153"/>
                <a:gd name="connsiteY3" fmla="*/ 833718 h 833718"/>
                <a:gd name="connsiteX4" fmla="*/ 0 w 1358153"/>
                <a:gd name="connsiteY4" fmla="*/ 0 h 833718"/>
                <a:gd name="connsiteX0" fmla="*/ 0 w 1371600"/>
                <a:gd name="connsiteY0" fmla="*/ 161365 h 995083"/>
                <a:gd name="connsiteX1" fmla="*/ 1371600 w 1371600"/>
                <a:gd name="connsiteY1" fmla="*/ 0 h 995083"/>
                <a:gd name="connsiteX2" fmla="*/ 1358153 w 1371600"/>
                <a:gd name="connsiteY2" fmla="*/ 995083 h 995083"/>
                <a:gd name="connsiteX3" fmla="*/ 0 w 1371600"/>
                <a:gd name="connsiteY3" fmla="*/ 995083 h 995083"/>
                <a:gd name="connsiteX4" fmla="*/ 0 w 1371600"/>
                <a:gd name="connsiteY4" fmla="*/ 161365 h 995083"/>
                <a:gd name="connsiteX0" fmla="*/ 0 w 1371600"/>
                <a:gd name="connsiteY0" fmla="*/ 161365 h 995083"/>
                <a:gd name="connsiteX1" fmla="*/ 1371600 w 1371600"/>
                <a:gd name="connsiteY1" fmla="*/ 0 h 995083"/>
                <a:gd name="connsiteX2" fmla="*/ 1358153 w 1371600"/>
                <a:gd name="connsiteY2" fmla="*/ 995083 h 995083"/>
                <a:gd name="connsiteX3" fmla="*/ 107576 w 1371600"/>
                <a:gd name="connsiteY3" fmla="*/ 900954 h 995083"/>
                <a:gd name="connsiteX4" fmla="*/ 0 w 1371600"/>
                <a:gd name="connsiteY4" fmla="*/ 161365 h 995083"/>
                <a:gd name="connsiteX0" fmla="*/ 0 w 1465730"/>
                <a:gd name="connsiteY0" fmla="*/ 26894 h 995083"/>
                <a:gd name="connsiteX1" fmla="*/ 1465730 w 1465730"/>
                <a:gd name="connsiteY1" fmla="*/ 0 h 995083"/>
                <a:gd name="connsiteX2" fmla="*/ 1452283 w 1465730"/>
                <a:gd name="connsiteY2" fmla="*/ 995083 h 995083"/>
                <a:gd name="connsiteX3" fmla="*/ 201706 w 1465730"/>
                <a:gd name="connsiteY3" fmla="*/ 900954 h 995083"/>
                <a:gd name="connsiteX4" fmla="*/ 0 w 1465730"/>
                <a:gd name="connsiteY4" fmla="*/ 26894 h 995083"/>
                <a:gd name="connsiteX0" fmla="*/ 0 w 1479177"/>
                <a:gd name="connsiteY0" fmla="*/ 26894 h 1304366"/>
                <a:gd name="connsiteX1" fmla="*/ 1465730 w 1479177"/>
                <a:gd name="connsiteY1" fmla="*/ 0 h 1304366"/>
                <a:gd name="connsiteX2" fmla="*/ 1479177 w 1479177"/>
                <a:gd name="connsiteY2" fmla="*/ 1304366 h 1304366"/>
                <a:gd name="connsiteX3" fmla="*/ 201706 w 1479177"/>
                <a:gd name="connsiteY3" fmla="*/ 900954 h 1304366"/>
                <a:gd name="connsiteX4" fmla="*/ 0 w 1479177"/>
                <a:gd name="connsiteY4" fmla="*/ 26894 h 1304366"/>
                <a:gd name="connsiteX0" fmla="*/ 118334 w 1597511"/>
                <a:gd name="connsiteY0" fmla="*/ 26894 h 1304366"/>
                <a:gd name="connsiteX1" fmla="*/ 1584064 w 1597511"/>
                <a:gd name="connsiteY1" fmla="*/ 0 h 1304366"/>
                <a:gd name="connsiteX2" fmla="*/ 1597511 w 1597511"/>
                <a:gd name="connsiteY2" fmla="*/ 1304366 h 1304366"/>
                <a:gd name="connsiteX3" fmla="*/ 0 w 1597511"/>
                <a:gd name="connsiteY3" fmla="*/ 1038114 h 1304366"/>
                <a:gd name="connsiteX4" fmla="*/ 118334 w 1597511"/>
                <a:gd name="connsiteY4" fmla="*/ 26894 h 1304366"/>
                <a:gd name="connsiteX0" fmla="*/ 118334 w 1673711"/>
                <a:gd name="connsiteY0" fmla="*/ 26894 h 1151966"/>
                <a:gd name="connsiteX1" fmla="*/ 1584064 w 1673711"/>
                <a:gd name="connsiteY1" fmla="*/ 0 h 1151966"/>
                <a:gd name="connsiteX2" fmla="*/ 1673711 w 1673711"/>
                <a:gd name="connsiteY2" fmla="*/ 1151966 h 1151966"/>
                <a:gd name="connsiteX3" fmla="*/ 0 w 1673711"/>
                <a:gd name="connsiteY3" fmla="*/ 1038114 h 1151966"/>
                <a:gd name="connsiteX4" fmla="*/ 118334 w 1673711"/>
                <a:gd name="connsiteY4" fmla="*/ 26894 h 1151966"/>
                <a:gd name="connsiteX0" fmla="*/ 0 w 1723017"/>
                <a:gd name="connsiteY0" fmla="*/ 0 h 1307952"/>
                <a:gd name="connsiteX1" fmla="*/ 1633370 w 1723017"/>
                <a:gd name="connsiteY1" fmla="*/ 155986 h 1307952"/>
                <a:gd name="connsiteX2" fmla="*/ 1723017 w 1723017"/>
                <a:gd name="connsiteY2" fmla="*/ 1307952 h 1307952"/>
                <a:gd name="connsiteX3" fmla="*/ 49306 w 1723017"/>
                <a:gd name="connsiteY3" fmla="*/ 1194100 h 1307952"/>
                <a:gd name="connsiteX4" fmla="*/ 0 w 1723017"/>
                <a:gd name="connsiteY4" fmla="*/ 0 h 1307952"/>
                <a:gd name="connsiteX0" fmla="*/ 0 w 1633370"/>
                <a:gd name="connsiteY0" fmla="*/ 0 h 1429872"/>
                <a:gd name="connsiteX1" fmla="*/ 1633370 w 1633370"/>
                <a:gd name="connsiteY1" fmla="*/ 155986 h 1429872"/>
                <a:gd name="connsiteX2" fmla="*/ 1387737 w 1633370"/>
                <a:gd name="connsiteY2" fmla="*/ 1429872 h 1429872"/>
                <a:gd name="connsiteX3" fmla="*/ 49306 w 1633370"/>
                <a:gd name="connsiteY3" fmla="*/ 1194100 h 1429872"/>
                <a:gd name="connsiteX4" fmla="*/ 0 w 1633370"/>
                <a:gd name="connsiteY4" fmla="*/ 0 h 1429872"/>
                <a:gd name="connsiteX0" fmla="*/ 0 w 1633370"/>
                <a:gd name="connsiteY0" fmla="*/ 0 h 1429872"/>
                <a:gd name="connsiteX1" fmla="*/ 1633370 w 1633370"/>
                <a:gd name="connsiteY1" fmla="*/ 155986 h 1429872"/>
                <a:gd name="connsiteX2" fmla="*/ 1387737 w 1633370"/>
                <a:gd name="connsiteY2" fmla="*/ 1429872 h 1429872"/>
                <a:gd name="connsiteX3" fmla="*/ 186466 w 1633370"/>
                <a:gd name="connsiteY3" fmla="*/ 1392220 h 1429872"/>
                <a:gd name="connsiteX4" fmla="*/ 0 w 1633370"/>
                <a:gd name="connsiteY4" fmla="*/ 0 h 1429872"/>
                <a:gd name="connsiteX0" fmla="*/ 0 w 1648610"/>
                <a:gd name="connsiteY0" fmla="*/ 0 h 1429872"/>
                <a:gd name="connsiteX1" fmla="*/ 1648610 w 1648610"/>
                <a:gd name="connsiteY1" fmla="*/ 293146 h 1429872"/>
                <a:gd name="connsiteX2" fmla="*/ 1387737 w 1648610"/>
                <a:gd name="connsiteY2" fmla="*/ 1429872 h 1429872"/>
                <a:gd name="connsiteX3" fmla="*/ 186466 w 1648610"/>
                <a:gd name="connsiteY3" fmla="*/ 1392220 h 1429872"/>
                <a:gd name="connsiteX4" fmla="*/ 0 w 1648610"/>
                <a:gd name="connsiteY4" fmla="*/ 0 h 1429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8610" h="1429872">
                  <a:moveTo>
                    <a:pt x="0" y="0"/>
                  </a:moveTo>
                  <a:lnTo>
                    <a:pt x="1648610" y="293146"/>
                  </a:lnTo>
                  <a:lnTo>
                    <a:pt x="1387737" y="1429872"/>
                  </a:lnTo>
                  <a:lnTo>
                    <a:pt x="186466" y="1392220"/>
                  </a:lnTo>
                  <a:lnTo>
                    <a:pt x="0" y="0"/>
                  </a:lnTo>
                  <a:close/>
                </a:path>
              </a:pathLst>
            </a:custGeom>
            <a:solidFill>
              <a:schemeClr val="accent4">
                <a:lumMod val="50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4"/>
            <p:cNvSpPr/>
            <p:nvPr/>
          </p:nvSpPr>
          <p:spPr>
            <a:xfrm rot="21062862">
              <a:off x="458097" y="1099060"/>
              <a:ext cx="1590339" cy="1067697"/>
            </a:xfrm>
            <a:custGeom>
              <a:avLst/>
              <a:gdLst>
                <a:gd name="connsiteX0" fmla="*/ 0 w 1761565"/>
                <a:gd name="connsiteY0" fmla="*/ 0 h 1183341"/>
                <a:gd name="connsiteX1" fmla="*/ 1761565 w 1761565"/>
                <a:gd name="connsiteY1" fmla="*/ 0 h 1183341"/>
                <a:gd name="connsiteX2" fmla="*/ 1761565 w 1761565"/>
                <a:gd name="connsiteY2" fmla="*/ 1183341 h 1183341"/>
                <a:gd name="connsiteX3" fmla="*/ 0 w 1761565"/>
                <a:gd name="connsiteY3" fmla="*/ 1183341 h 1183341"/>
                <a:gd name="connsiteX4" fmla="*/ 0 w 1761565"/>
                <a:gd name="connsiteY4" fmla="*/ 0 h 1183341"/>
                <a:gd name="connsiteX0" fmla="*/ 201706 w 1761565"/>
                <a:gd name="connsiteY0" fmla="*/ 0 h 1479177"/>
                <a:gd name="connsiteX1" fmla="*/ 1761565 w 1761565"/>
                <a:gd name="connsiteY1" fmla="*/ 295836 h 1479177"/>
                <a:gd name="connsiteX2" fmla="*/ 1761565 w 1761565"/>
                <a:gd name="connsiteY2" fmla="*/ 1479177 h 1479177"/>
                <a:gd name="connsiteX3" fmla="*/ 0 w 1761565"/>
                <a:gd name="connsiteY3" fmla="*/ 1479177 h 1479177"/>
                <a:gd name="connsiteX4" fmla="*/ 201706 w 1761565"/>
                <a:gd name="connsiteY4" fmla="*/ 0 h 1479177"/>
                <a:gd name="connsiteX0" fmla="*/ 201706 w 1949824"/>
                <a:gd name="connsiteY0" fmla="*/ 0 h 1479177"/>
                <a:gd name="connsiteX1" fmla="*/ 1761565 w 1949824"/>
                <a:gd name="connsiteY1" fmla="*/ 295836 h 1479177"/>
                <a:gd name="connsiteX2" fmla="*/ 1949824 w 1949824"/>
                <a:gd name="connsiteY2" fmla="*/ 1129554 h 1479177"/>
                <a:gd name="connsiteX3" fmla="*/ 0 w 1949824"/>
                <a:gd name="connsiteY3" fmla="*/ 1479177 h 1479177"/>
                <a:gd name="connsiteX4" fmla="*/ 201706 w 1949824"/>
                <a:gd name="connsiteY4" fmla="*/ 0 h 1479177"/>
                <a:gd name="connsiteX0" fmla="*/ 64546 w 1949824"/>
                <a:gd name="connsiteY0" fmla="*/ 115644 h 1183341"/>
                <a:gd name="connsiteX1" fmla="*/ 1761565 w 1949824"/>
                <a:gd name="connsiteY1" fmla="*/ 0 h 1183341"/>
                <a:gd name="connsiteX2" fmla="*/ 1949824 w 1949824"/>
                <a:gd name="connsiteY2" fmla="*/ 833718 h 1183341"/>
                <a:gd name="connsiteX3" fmla="*/ 0 w 1949824"/>
                <a:gd name="connsiteY3" fmla="*/ 1183341 h 1183341"/>
                <a:gd name="connsiteX4" fmla="*/ 64546 w 1949824"/>
                <a:gd name="connsiteY4" fmla="*/ 115644 h 1183341"/>
                <a:gd name="connsiteX0" fmla="*/ 34066 w 1919344"/>
                <a:gd name="connsiteY0" fmla="*/ 115644 h 1000461"/>
                <a:gd name="connsiteX1" fmla="*/ 1731085 w 1919344"/>
                <a:gd name="connsiteY1" fmla="*/ 0 h 1000461"/>
                <a:gd name="connsiteX2" fmla="*/ 1919344 w 1919344"/>
                <a:gd name="connsiteY2" fmla="*/ 833718 h 1000461"/>
                <a:gd name="connsiteX3" fmla="*/ 0 w 1919344"/>
                <a:gd name="connsiteY3" fmla="*/ 1000461 h 1000461"/>
                <a:gd name="connsiteX4" fmla="*/ 34066 w 1919344"/>
                <a:gd name="connsiteY4" fmla="*/ 115644 h 1000461"/>
                <a:gd name="connsiteX0" fmla="*/ 34066 w 1827904"/>
                <a:gd name="connsiteY0" fmla="*/ 115644 h 1000461"/>
                <a:gd name="connsiteX1" fmla="*/ 1731085 w 1827904"/>
                <a:gd name="connsiteY1" fmla="*/ 0 h 1000461"/>
                <a:gd name="connsiteX2" fmla="*/ 1827904 w 1827904"/>
                <a:gd name="connsiteY2" fmla="*/ 955638 h 1000461"/>
                <a:gd name="connsiteX3" fmla="*/ 0 w 1827904"/>
                <a:gd name="connsiteY3" fmla="*/ 1000461 h 1000461"/>
                <a:gd name="connsiteX4" fmla="*/ 34066 w 1827904"/>
                <a:gd name="connsiteY4" fmla="*/ 115644 h 1000461"/>
                <a:gd name="connsiteX0" fmla="*/ 34066 w 1959685"/>
                <a:gd name="connsiteY0" fmla="*/ 115644 h 1000461"/>
                <a:gd name="connsiteX1" fmla="*/ 1959685 w 1959685"/>
                <a:gd name="connsiteY1" fmla="*/ 0 h 1000461"/>
                <a:gd name="connsiteX2" fmla="*/ 1827904 w 1959685"/>
                <a:gd name="connsiteY2" fmla="*/ 955638 h 1000461"/>
                <a:gd name="connsiteX3" fmla="*/ 0 w 1959685"/>
                <a:gd name="connsiteY3" fmla="*/ 1000461 h 1000461"/>
                <a:gd name="connsiteX4" fmla="*/ 34066 w 1959685"/>
                <a:gd name="connsiteY4" fmla="*/ 115644 h 1000461"/>
                <a:gd name="connsiteX0" fmla="*/ 0 w 1925619"/>
                <a:gd name="connsiteY0" fmla="*/ 115644 h 1183341"/>
                <a:gd name="connsiteX1" fmla="*/ 1925619 w 1925619"/>
                <a:gd name="connsiteY1" fmla="*/ 0 h 1183341"/>
                <a:gd name="connsiteX2" fmla="*/ 1793838 w 1925619"/>
                <a:gd name="connsiteY2" fmla="*/ 955638 h 1183341"/>
                <a:gd name="connsiteX3" fmla="*/ 285974 w 1925619"/>
                <a:gd name="connsiteY3" fmla="*/ 1183341 h 1183341"/>
                <a:gd name="connsiteX4" fmla="*/ 0 w 1925619"/>
                <a:gd name="connsiteY4" fmla="*/ 115644 h 1183341"/>
                <a:gd name="connsiteX0" fmla="*/ 0 w 1925619"/>
                <a:gd name="connsiteY0" fmla="*/ 115644 h 1183341"/>
                <a:gd name="connsiteX1" fmla="*/ 1925619 w 1925619"/>
                <a:gd name="connsiteY1" fmla="*/ 0 h 1183341"/>
                <a:gd name="connsiteX2" fmla="*/ 1397598 w 1925619"/>
                <a:gd name="connsiteY2" fmla="*/ 1153758 h 1183341"/>
                <a:gd name="connsiteX3" fmla="*/ 285974 w 1925619"/>
                <a:gd name="connsiteY3" fmla="*/ 1183341 h 1183341"/>
                <a:gd name="connsiteX4" fmla="*/ 0 w 1925619"/>
                <a:gd name="connsiteY4" fmla="*/ 115644 h 1183341"/>
                <a:gd name="connsiteX0" fmla="*/ 0 w 1590339"/>
                <a:gd name="connsiteY0" fmla="*/ 0 h 1067697"/>
                <a:gd name="connsiteX1" fmla="*/ 1590339 w 1590339"/>
                <a:gd name="connsiteY1" fmla="*/ 82476 h 1067697"/>
                <a:gd name="connsiteX2" fmla="*/ 1397598 w 1590339"/>
                <a:gd name="connsiteY2" fmla="*/ 1038114 h 1067697"/>
                <a:gd name="connsiteX3" fmla="*/ 285974 w 1590339"/>
                <a:gd name="connsiteY3" fmla="*/ 1067697 h 1067697"/>
                <a:gd name="connsiteX4" fmla="*/ 0 w 1590339"/>
                <a:gd name="connsiteY4" fmla="*/ 0 h 1067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0339" h="1067697">
                  <a:moveTo>
                    <a:pt x="0" y="0"/>
                  </a:moveTo>
                  <a:lnTo>
                    <a:pt x="1590339" y="82476"/>
                  </a:lnTo>
                  <a:lnTo>
                    <a:pt x="1397598" y="1038114"/>
                  </a:lnTo>
                  <a:lnTo>
                    <a:pt x="285974" y="1067697"/>
                  </a:lnTo>
                  <a:lnTo>
                    <a:pt x="0" y="0"/>
                  </a:lnTo>
                  <a:close/>
                </a:path>
              </a:pathLst>
            </a:custGeom>
            <a:solidFill>
              <a:schemeClr val="bg1">
                <a:lumMod val="8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910305" y="1340011"/>
              <a:ext cx="1048277" cy="812598"/>
            </a:xfrm>
            <a:prstGeom prst="rect">
              <a:avLst/>
            </a:prstGeom>
            <a:noFill/>
          </p:spPr>
          <p:txBody>
            <a:bodyPr wrap="square" rtlCol="0">
              <a:spAutoFit/>
            </a:bodyPr>
            <a:lstStyle/>
            <a:p>
              <a:r>
                <a:rPr lang="en-US" altLang="zh-CN" sz="3200" b="1" dirty="0" smtClean="0">
                  <a:solidFill>
                    <a:schemeClr val="accent6">
                      <a:lumMod val="50000"/>
                    </a:schemeClr>
                  </a:solidFill>
                  <a:latin typeface="微软雅黑" panose="020B0503020204020204" pitchFamily="34" charset="-122"/>
                  <a:ea typeface="微软雅黑" panose="020B0503020204020204" pitchFamily="34" charset="-122"/>
                </a:rPr>
                <a:t>05</a:t>
              </a:r>
              <a:endParaRPr lang="zh-CN" altLang="en-US" sz="3200" b="1" dirty="0">
                <a:solidFill>
                  <a:schemeClr val="accent6">
                    <a:lumMod val="50000"/>
                  </a:schemeClr>
                </a:solidFill>
                <a:latin typeface="微软雅黑" panose="020B0503020204020204" pitchFamily="34" charset="-122"/>
                <a:ea typeface="微软雅黑" panose="020B0503020204020204" pitchFamily="34" charset="-122"/>
              </a:endParaRPr>
            </a:p>
          </p:txBody>
        </p:sp>
      </p:grpSp>
      <p:sp>
        <p:nvSpPr>
          <p:cNvPr id="17" name="文本框 16"/>
          <p:cNvSpPr txBox="1"/>
          <p:nvPr/>
        </p:nvSpPr>
        <p:spPr>
          <a:xfrm>
            <a:off x="10515600" y="249523"/>
            <a:ext cx="1676400" cy="307777"/>
          </a:xfrm>
          <a:prstGeom prst="rect">
            <a:avLst/>
          </a:prstGeom>
          <a:noFill/>
        </p:spPr>
        <p:txBody>
          <a:bodyPr wrap="square" rtlCol="0">
            <a:spAutoFit/>
          </a:bodyPr>
          <a:lstStyle/>
          <a:p>
            <a:r>
              <a:rPr lang="zh-CN" altLang="en-US" sz="1400" dirty="0" smtClean="0">
                <a:latin typeface="微软雅黑" panose="020B0503020204020204" pitchFamily="34" charset="-122"/>
                <a:ea typeface="微软雅黑" panose="020B0503020204020204" pitchFamily="34" charset="-122"/>
              </a:rPr>
              <a:t>放置医院</a:t>
            </a:r>
            <a:r>
              <a:rPr lang="en-US" altLang="zh-CN" sz="1400" dirty="0" smtClean="0">
                <a:latin typeface="微软雅黑" panose="020B0503020204020204" pitchFamily="34" charset="-122"/>
                <a:ea typeface="微软雅黑" panose="020B0503020204020204" pitchFamily="34" charset="-122"/>
              </a:rPr>
              <a:t>LOGO</a:t>
            </a:r>
            <a:endParaRPr lang="zh-CN" altLang="en-US" sz="1400" dirty="0">
              <a:latin typeface="微软雅黑" panose="020B0503020204020204" pitchFamily="34" charset="-122"/>
              <a:ea typeface="微软雅黑" panose="020B0503020204020204" pitchFamily="34" charset="-122"/>
            </a:endParaRPr>
          </a:p>
        </p:txBody>
      </p:sp>
      <p:sp>
        <p:nvSpPr>
          <p:cNvPr id="18" name="矩形 17"/>
          <p:cNvSpPr/>
          <p:nvPr/>
        </p:nvSpPr>
        <p:spPr>
          <a:xfrm>
            <a:off x="1820283" y="547121"/>
            <a:ext cx="1467068" cy="553998"/>
          </a:xfrm>
          <a:prstGeom prst="rect">
            <a:avLst/>
          </a:prstGeom>
        </p:spPr>
        <p:txBody>
          <a:bodyPr wrap="none">
            <a:spAutoFit/>
          </a:bodyPr>
          <a:lstStyle/>
          <a:p>
            <a:pPr>
              <a:lnSpc>
                <a:spcPct val="150000"/>
              </a:lnSpc>
            </a:pPr>
            <a:r>
              <a:rPr lang="zh-CN" altLang="en-US" sz="2000" b="1" dirty="0" smtClean="0">
                <a:latin typeface="微软雅黑" panose="020B0503020204020204" pitchFamily="34" charset="-122"/>
                <a:ea typeface="微软雅黑" panose="020B0503020204020204" pitchFamily="34" charset="-122"/>
              </a:rPr>
              <a:t>自媒体建设</a:t>
            </a:r>
            <a:endParaRPr lang="zh-CN" altLang="en-US" sz="20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71571835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458097" y="883701"/>
            <a:ext cx="4301793" cy="2373066"/>
            <a:chOff x="458097" y="883701"/>
            <a:chExt cx="4301793" cy="2373066"/>
          </a:xfrm>
        </p:grpSpPr>
        <p:sp>
          <p:nvSpPr>
            <p:cNvPr id="5" name="矩形 1"/>
            <p:cNvSpPr/>
            <p:nvPr/>
          </p:nvSpPr>
          <p:spPr>
            <a:xfrm>
              <a:off x="458097" y="2198541"/>
              <a:ext cx="4301793" cy="1058226"/>
            </a:xfrm>
            <a:custGeom>
              <a:avLst/>
              <a:gdLst>
                <a:gd name="connsiteX0" fmla="*/ 0 w 4892040"/>
                <a:gd name="connsiteY0" fmla="*/ 0 h 1051356"/>
                <a:gd name="connsiteX1" fmla="*/ 4892040 w 4892040"/>
                <a:gd name="connsiteY1" fmla="*/ 0 h 1051356"/>
                <a:gd name="connsiteX2" fmla="*/ 4892040 w 4892040"/>
                <a:gd name="connsiteY2" fmla="*/ 1051356 h 1051356"/>
                <a:gd name="connsiteX3" fmla="*/ 0 w 4892040"/>
                <a:gd name="connsiteY3" fmla="*/ 1051356 h 1051356"/>
                <a:gd name="connsiteX4" fmla="*/ 0 w 4892040"/>
                <a:gd name="connsiteY4" fmla="*/ 0 h 1051356"/>
                <a:gd name="connsiteX0" fmla="*/ 0 w 5227320"/>
                <a:gd name="connsiteY0" fmla="*/ 152400 h 1203756"/>
                <a:gd name="connsiteX1" fmla="*/ 5227320 w 5227320"/>
                <a:gd name="connsiteY1" fmla="*/ 0 h 1203756"/>
                <a:gd name="connsiteX2" fmla="*/ 4892040 w 5227320"/>
                <a:gd name="connsiteY2" fmla="*/ 1203756 h 1203756"/>
                <a:gd name="connsiteX3" fmla="*/ 0 w 5227320"/>
                <a:gd name="connsiteY3" fmla="*/ 1203756 h 1203756"/>
                <a:gd name="connsiteX4" fmla="*/ 0 w 5227320"/>
                <a:gd name="connsiteY4" fmla="*/ 152400 h 1203756"/>
                <a:gd name="connsiteX0" fmla="*/ 0 w 5227320"/>
                <a:gd name="connsiteY0" fmla="*/ 152400 h 1218996"/>
                <a:gd name="connsiteX1" fmla="*/ 5227320 w 5227320"/>
                <a:gd name="connsiteY1" fmla="*/ 0 h 1218996"/>
                <a:gd name="connsiteX2" fmla="*/ 4556760 w 5227320"/>
                <a:gd name="connsiteY2" fmla="*/ 1218996 h 1218996"/>
                <a:gd name="connsiteX3" fmla="*/ 0 w 5227320"/>
                <a:gd name="connsiteY3" fmla="*/ 1203756 h 1218996"/>
                <a:gd name="connsiteX4" fmla="*/ 0 w 5227320"/>
                <a:gd name="connsiteY4" fmla="*/ 152400 h 1218996"/>
                <a:gd name="connsiteX0" fmla="*/ 228600 w 5455920"/>
                <a:gd name="connsiteY0" fmla="*/ 152400 h 1249476"/>
                <a:gd name="connsiteX1" fmla="*/ 5455920 w 5455920"/>
                <a:gd name="connsiteY1" fmla="*/ 0 h 1249476"/>
                <a:gd name="connsiteX2" fmla="*/ 4785360 w 5455920"/>
                <a:gd name="connsiteY2" fmla="*/ 1218996 h 1249476"/>
                <a:gd name="connsiteX3" fmla="*/ 0 w 5455920"/>
                <a:gd name="connsiteY3" fmla="*/ 1249476 h 1249476"/>
                <a:gd name="connsiteX4" fmla="*/ 228600 w 5455920"/>
                <a:gd name="connsiteY4" fmla="*/ 152400 h 1249476"/>
                <a:gd name="connsiteX0" fmla="*/ 411480 w 5455920"/>
                <a:gd name="connsiteY0" fmla="*/ 396240 h 1249476"/>
                <a:gd name="connsiteX1" fmla="*/ 5455920 w 5455920"/>
                <a:gd name="connsiteY1" fmla="*/ 0 h 1249476"/>
                <a:gd name="connsiteX2" fmla="*/ 4785360 w 5455920"/>
                <a:gd name="connsiteY2" fmla="*/ 1218996 h 1249476"/>
                <a:gd name="connsiteX3" fmla="*/ 0 w 5455920"/>
                <a:gd name="connsiteY3" fmla="*/ 1249476 h 1249476"/>
                <a:gd name="connsiteX4" fmla="*/ 411480 w 5455920"/>
                <a:gd name="connsiteY4" fmla="*/ 396240 h 1249476"/>
                <a:gd name="connsiteX0" fmla="*/ 411480 w 5090160"/>
                <a:gd name="connsiteY0" fmla="*/ 213360 h 1066596"/>
                <a:gd name="connsiteX1" fmla="*/ 5090160 w 5090160"/>
                <a:gd name="connsiteY1" fmla="*/ 0 h 1066596"/>
                <a:gd name="connsiteX2" fmla="*/ 4785360 w 5090160"/>
                <a:gd name="connsiteY2" fmla="*/ 1036116 h 1066596"/>
                <a:gd name="connsiteX3" fmla="*/ 0 w 5090160"/>
                <a:gd name="connsiteY3" fmla="*/ 1066596 h 1066596"/>
                <a:gd name="connsiteX4" fmla="*/ 411480 w 5090160"/>
                <a:gd name="connsiteY4" fmla="*/ 213360 h 1066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0160" h="1066596">
                  <a:moveTo>
                    <a:pt x="411480" y="213360"/>
                  </a:moveTo>
                  <a:lnTo>
                    <a:pt x="5090160" y="0"/>
                  </a:lnTo>
                  <a:lnTo>
                    <a:pt x="4785360" y="1036116"/>
                  </a:lnTo>
                  <a:lnTo>
                    <a:pt x="0" y="1066596"/>
                  </a:lnTo>
                  <a:lnTo>
                    <a:pt x="411480" y="213360"/>
                  </a:lnTo>
                  <a:close/>
                </a:path>
              </a:pathLst>
            </a:custGeom>
            <a:solidFill>
              <a:schemeClr val="bg1">
                <a:lumMod val="85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3"/>
            <p:cNvSpPr/>
            <p:nvPr/>
          </p:nvSpPr>
          <p:spPr>
            <a:xfrm>
              <a:off x="521745" y="883701"/>
              <a:ext cx="1648610" cy="1429872"/>
            </a:xfrm>
            <a:custGeom>
              <a:avLst/>
              <a:gdLst>
                <a:gd name="connsiteX0" fmla="*/ 0 w 1358153"/>
                <a:gd name="connsiteY0" fmla="*/ 0 h 833718"/>
                <a:gd name="connsiteX1" fmla="*/ 1358153 w 1358153"/>
                <a:gd name="connsiteY1" fmla="*/ 0 h 833718"/>
                <a:gd name="connsiteX2" fmla="*/ 1358153 w 1358153"/>
                <a:gd name="connsiteY2" fmla="*/ 833718 h 833718"/>
                <a:gd name="connsiteX3" fmla="*/ 0 w 1358153"/>
                <a:gd name="connsiteY3" fmla="*/ 833718 h 833718"/>
                <a:gd name="connsiteX4" fmla="*/ 0 w 1358153"/>
                <a:gd name="connsiteY4" fmla="*/ 0 h 833718"/>
                <a:gd name="connsiteX0" fmla="*/ 0 w 1371600"/>
                <a:gd name="connsiteY0" fmla="*/ 161365 h 995083"/>
                <a:gd name="connsiteX1" fmla="*/ 1371600 w 1371600"/>
                <a:gd name="connsiteY1" fmla="*/ 0 h 995083"/>
                <a:gd name="connsiteX2" fmla="*/ 1358153 w 1371600"/>
                <a:gd name="connsiteY2" fmla="*/ 995083 h 995083"/>
                <a:gd name="connsiteX3" fmla="*/ 0 w 1371600"/>
                <a:gd name="connsiteY3" fmla="*/ 995083 h 995083"/>
                <a:gd name="connsiteX4" fmla="*/ 0 w 1371600"/>
                <a:gd name="connsiteY4" fmla="*/ 161365 h 995083"/>
                <a:gd name="connsiteX0" fmla="*/ 0 w 1371600"/>
                <a:gd name="connsiteY0" fmla="*/ 161365 h 995083"/>
                <a:gd name="connsiteX1" fmla="*/ 1371600 w 1371600"/>
                <a:gd name="connsiteY1" fmla="*/ 0 h 995083"/>
                <a:gd name="connsiteX2" fmla="*/ 1358153 w 1371600"/>
                <a:gd name="connsiteY2" fmla="*/ 995083 h 995083"/>
                <a:gd name="connsiteX3" fmla="*/ 107576 w 1371600"/>
                <a:gd name="connsiteY3" fmla="*/ 900954 h 995083"/>
                <a:gd name="connsiteX4" fmla="*/ 0 w 1371600"/>
                <a:gd name="connsiteY4" fmla="*/ 161365 h 995083"/>
                <a:gd name="connsiteX0" fmla="*/ 0 w 1465730"/>
                <a:gd name="connsiteY0" fmla="*/ 26894 h 995083"/>
                <a:gd name="connsiteX1" fmla="*/ 1465730 w 1465730"/>
                <a:gd name="connsiteY1" fmla="*/ 0 h 995083"/>
                <a:gd name="connsiteX2" fmla="*/ 1452283 w 1465730"/>
                <a:gd name="connsiteY2" fmla="*/ 995083 h 995083"/>
                <a:gd name="connsiteX3" fmla="*/ 201706 w 1465730"/>
                <a:gd name="connsiteY3" fmla="*/ 900954 h 995083"/>
                <a:gd name="connsiteX4" fmla="*/ 0 w 1465730"/>
                <a:gd name="connsiteY4" fmla="*/ 26894 h 995083"/>
                <a:gd name="connsiteX0" fmla="*/ 0 w 1479177"/>
                <a:gd name="connsiteY0" fmla="*/ 26894 h 1304366"/>
                <a:gd name="connsiteX1" fmla="*/ 1465730 w 1479177"/>
                <a:gd name="connsiteY1" fmla="*/ 0 h 1304366"/>
                <a:gd name="connsiteX2" fmla="*/ 1479177 w 1479177"/>
                <a:gd name="connsiteY2" fmla="*/ 1304366 h 1304366"/>
                <a:gd name="connsiteX3" fmla="*/ 201706 w 1479177"/>
                <a:gd name="connsiteY3" fmla="*/ 900954 h 1304366"/>
                <a:gd name="connsiteX4" fmla="*/ 0 w 1479177"/>
                <a:gd name="connsiteY4" fmla="*/ 26894 h 1304366"/>
                <a:gd name="connsiteX0" fmla="*/ 118334 w 1597511"/>
                <a:gd name="connsiteY0" fmla="*/ 26894 h 1304366"/>
                <a:gd name="connsiteX1" fmla="*/ 1584064 w 1597511"/>
                <a:gd name="connsiteY1" fmla="*/ 0 h 1304366"/>
                <a:gd name="connsiteX2" fmla="*/ 1597511 w 1597511"/>
                <a:gd name="connsiteY2" fmla="*/ 1304366 h 1304366"/>
                <a:gd name="connsiteX3" fmla="*/ 0 w 1597511"/>
                <a:gd name="connsiteY3" fmla="*/ 1038114 h 1304366"/>
                <a:gd name="connsiteX4" fmla="*/ 118334 w 1597511"/>
                <a:gd name="connsiteY4" fmla="*/ 26894 h 1304366"/>
                <a:gd name="connsiteX0" fmla="*/ 118334 w 1673711"/>
                <a:gd name="connsiteY0" fmla="*/ 26894 h 1151966"/>
                <a:gd name="connsiteX1" fmla="*/ 1584064 w 1673711"/>
                <a:gd name="connsiteY1" fmla="*/ 0 h 1151966"/>
                <a:gd name="connsiteX2" fmla="*/ 1673711 w 1673711"/>
                <a:gd name="connsiteY2" fmla="*/ 1151966 h 1151966"/>
                <a:gd name="connsiteX3" fmla="*/ 0 w 1673711"/>
                <a:gd name="connsiteY3" fmla="*/ 1038114 h 1151966"/>
                <a:gd name="connsiteX4" fmla="*/ 118334 w 1673711"/>
                <a:gd name="connsiteY4" fmla="*/ 26894 h 1151966"/>
                <a:gd name="connsiteX0" fmla="*/ 0 w 1723017"/>
                <a:gd name="connsiteY0" fmla="*/ 0 h 1307952"/>
                <a:gd name="connsiteX1" fmla="*/ 1633370 w 1723017"/>
                <a:gd name="connsiteY1" fmla="*/ 155986 h 1307952"/>
                <a:gd name="connsiteX2" fmla="*/ 1723017 w 1723017"/>
                <a:gd name="connsiteY2" fmla="*/ 1307952 h 1307952"/>
                <a:gd name="connsiteX3" fmla="*/ 49306 w 1723017"/>
                <a:gd name="connsiteY3" fmla="*/ 1194100 h 1307952"/>
                <a:gd name="connsiteX4" fmla="*/ 0 w 1723017"/>
                <a:gd name="connsiteY4" fmla="*/ 0 h 1307952"/>
                <a:gd name="connsiteX0" fmla="*/ 0 w 1633370"/>
                <a:gd name="connsiteY0" fmla="*/ 0 h 1429872"/>
                <a:gd name="connsiteX1" fmla="*/ 1633370 w 1633370"/>
                <a:gd name="connsiteY1" fmla="*/ 155986 h 1429872"/>
                <a:gd name="connsiteX2" fmla="*/ 1387737 w 1633370"/>
                <a:gd name="connsiteY2" fmla="*/ 1429872 h 1429872"/>
                <a:gd name="connsiteX3" fmla="*/ 49306 w 1633370"/>
                <a:gd name="connsiteY3" fmla="*/ 1194100 h 1429872"/>
                <a:gd name="connsiteX4" fmla="*/ 0 w 1633370"/>
                <a:gd name="connsiteY4" fmla="*/ 0 h 1429872"/>
                <a:gd name="connsiteX0" fmla="*/ 0 w 1633370"/>
                <a:gd name="connsiteY0" fmla="*/ 0 h 1429872"/>
                <a:gd name="connsiteX1" fmla="*/ 1633370 w 1633370"/>
                <a:gd name="connsiteY1" fmla="*/ 155986 h 1429872"/>
                <a:gd name="connsiteX2" fmla="*/ 1387737 w 1633370"/>
                <a:gd name="connsiteY2" fmla="*/ 1429872 h 1429872"/>
                <a:gd name="connsiteX3" fmla="*/ 186466 w 1633370"/>
                <a:gd name="connsiteY3" fmla="*/ 1392220 h 1429872"/>
                <a:gd name="connsiteX4" fmla="*/ 0 w 1633370"/>
                <a:gd name="connsiteY4" fmla="*/ 0 h 1429872"/>
                <a:gd name="connsiteX0" fmla="*/ 0 w 1648610"/>
                <a:gd name="connsiteY0" fmla="*/ 0 h 1429872"/>
                <a:gd name="connsiteX1" fmla="*/ 1648610 w 1648610"/>
                <a:gd name="connsiteY1" fmla="*/ 293146 h 1429872"/>
                <a:gd name="connsiteX2" fmla="*/ 1387737 w 1648610"/>
                <a:gd name="connsiteY2" fmla="*/ 1429872 h 1429872"/>
                <a:gd name="connsiteX3" fmla="*/ 186466 w 1648610"/>
                <a:gd name="connsiteY3" fmla="*/ 1392220 h 1429872"/>
                <a:gd name="connsiteX4" fmla="*/ 0 w 1648610"/>
                <a:gd name="connsiteY4" fmla="*/ 0 h 1429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8610" h="1429872">
                  <a:moveTo>
                    <a:pt x="0" y="0"/>
                  </a:moveTo>
                  <a:lnTo>
                    <a:pt x="1648610" y="293146"/>
                  </a:lnTo>
                  <a:lnTo>
                    <a:pt x="1387737" y="1429872"/>
                  </a:lnTo>
                  <a:lnTo>
                    <a:pt x="186466" y="1392220"/>
                  </a:lnTo>
                  <a:lnTo>
                    <a:pt x="0" y="0"/>
                  </a:lnTo>
                  <a:close/>
                </a:path>
              </a:pathLst>
            </a:custGeom>
            <a:solidFill>
              <a:schemeClr val="tx1">
                <a:lumMod val="95000"/>
                <a:lumOff val="5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4"/>
            <p:cNvSpPr/>
            <p:nvPr/>
          </p:nvSpPr>
          <p:spPr>
            <a:xfrm rot="21062862">
              <a:off x="458097" y="1099060"/>
              <a:ext cx="1590339" cy="1067697"/>
            </a:xfrm>
            <a:custGeom>
              <a:avLst/>
              <a:gdLst>
                <a:gd name="connsiteX0" fmla="*/ 0 w 1761565"/>
                <a:gd name="connsiteY0" fmla="*/ 0 h 1183341"/>
                <a:gd name="connsiteX1" fmla="*/ 1761565 w 1761565"/>
                <a:gd name="connsiteY1" fmla="*/ 0 h 1183341"/>
                <a:gd name="connsiteX2" fmla="*/ 1761565 w 1761565"/>
                <a:gd name="connsiteY2" fmla="*/ 1183341 h 1183341"/>
                <a:gd name="connsiteX3" fmla="*/ 0 w 1761565"/>
                <a:gd name="connsiteY3" fmla="*/ 1183341 h 1183341"/>
                <a:gd name="connsiteX4" fmla="*/ 0 w 1761565"/>
                <a:gd name="connsiteY4" fmla="*/ 0 h 1183341"/>
                <a:gd name="connsiteX0" fmla="*/ 201706 w 1761565"/>
                <a:gd name="connsiteY0" fmla="*/ 0 h 1479177"/>
                <a:gd name="connsiteX1" fmla="*/ 1761565 w 1761565"/>
                <a:gd name="connsiteY1" fmla="*/ 295836 h 1479177"/>
                <a:gd name="connsiteX2" fmla="*/ 1761565 w 1761565"/>
                <a:gd name="connsiteY2" fmla="*/ 1479177 h 1479177"/>
                <a:gd name="connsiteX3" fmla="*/ 0 w 1761565"/>
                <a:gd name="connsiteY3" fmla="*/ 1479177 h 1479177"/>
                <a:gd name="connsiteX4" fmla="*/ 201706 w 1761565"/>
                <a:gd name="connsiteY4" fmla="*/ 0 h 1479177"/>
                <a:gd name="connsiteX0" fmla="*/ 201706 w 1949824"/>
                <a:gd name="connsiteY0" fmla="*/ 0 h 1479177"/>
                <a:gd name="connsiteX1" fmla="*/ 1761565 w 1949824"/>
                <a:gd name="connsiteY1" fmla="*/ 295836 h 1479177"/>
                <a:gd name="connsiteX2" fmla="*/ 1949824 w 1949824"/>
                <a:gd name="connsiteY2" fmla="*/ 1129554 h 1479177"/>
                <a:gd name="connsiteX3" fmla="*/ 0 w 1949824"/>
                <a:gd name="connsiteY3" fmla="*/ 1479177 h 1479177"/>
                <a:gd name="connsiteX4" fmla="*/ 201706 w 1949824"/>
                <a:gd name="connsiteY4" fmla="*/ 0 h 1479177"/>
                <a:gd name="connsiteX0" fmla="*/ 64546 w 1949824"/>
                <a:gd name="connsiteY0" fmla="*/ 115644 h 1183341"/>
                <a:gd name="connsiteX1" fmla="*/ 1761565 w 1949824"/>
                <a:gd name="connsiteY1" fmla="*/ 0 h 1183341"/>
                <a:gd name="connsiteX2" fmla="*/ 1949824 w 1949824"/>
                <a:gd name="connsiteY2" fmla="*/ 833718 h 1183341"/>
                <a:gd name="connsiteX3" fmla="*/ 0 w 1949824"/>
                <a:gd name="connsiteY3" fmla="*/ 1183341 h 1183341"/>
                <a:gd name="connsiteX4" fmla="*/ 64546 w 1949824"/>
                <a:gd name="connsiteY4" fmla="*/ 115644 h 1183341"/>
                <a:gd name="connsiteX0" fmla="*/ 34066 w 1919344"/>
                <a:gd name="connsiteY0" fmla="*/ 115644 h 1000461"/>
                <a:gd name="connsiteX1" fmla="*/ 1731085 w 1919344"/>
                <a:gd name="connsiteY1" fmla="*/ 0 h 1000461"/>
                <a:gd name="connsiteX2" fmla="*/ 1919344 w 1919344"/>
                <a:gd name="connsiteY2" fmla="*/ 833718 h 1000461"/>
                <a:gd name="connsiteX3" fmla="*/ 0 w 1919344"/>
                <a:gd name="connsiteY3" fmla="*/ 1000461 h 1000461"/>
                <a:gd name="connsiteX4" fmla="*/ 34066 w 1919344"/>
                <a:gd name="connsiteY4" fmla="*/ 115644 h 1000461"/>
                <a:gd name="connsiteX0" fmla="*/ 34066 w 1827904"/>
                <a:gd name="connsiteY0" fmla="*/ 115644 h 1000461"/>
                <a:gd name="connsiteX1" fmla="*/ 1731085 w 1827904"/>
                <a:gd name="connsiteY1" fmla="*/ 0 h 1000461"/>
                <a:gd name="connsiteX2" fmla="*/ 1827904 w 1827904"/>
                <a:gd name="connsiteY2" fmla="*/ 955638 h 1000461"/>
                <a:gd name="connsiteX3" fmla="*/ 0 w 1827904"/>
                <a:gd name="connsiteY3" fmla="*/ 1000461 h 1000461"/>
                <a:gd name="connsiteX4" fmla="*/ 34066 w 1827904"/>
                <a:gd name="connsiteY4" fmla="*/ 115644 h 1000461"/>
                <a:gd name="connsiteX0" fmla="*/ 34066 w 1959685"/>
                <a:gd name="connsiteY0" fmla="*/ 115644 h 1000461"/>
                <a:gd name="connsiteX1" fmla="*/ 1959685 w 1959685"/>
                <a:gd name="connsiteY1" fmla="*/ 0 h 1000461"/>
                <a:gd name="connsiteX2" fmla="*/ 1827904 w 1959685"/>
                <a:gd name="connsiteY2" fmla="*/ 955638 h 1000461"/>
                <a:gd name="connsiteX3" fmla="*/ 0 w 1959685"/>
                <a:gd name="connsiteY3" fmla="*/ 1000461 h 1000461"/>
                <a:gd name="connsiteX4" fmla="*/ 34066 w 1959685"/>
                <a:gd name="connsiteY4" fmla="*/ 115644 h 1000461"/>
                <a:gd name="connsiteX0" fmla="*/ 0 w 1925619"/>
                <a:gd name="connsiteY0" fmla="*/ 115644 h 1183341"/>
                <a:gd name="connsiteX1" fmla="*/ 1925619 w 1925619"/>
                <a:gd name="connsiteY1" fmla="*/ 0 h 1183341"/>
                <a:gd name="connsiteX2" fmla="*/ 1793838 w 1925619"/>
                <a:gd name="connsiteY2" fmla="*/ 955638 h 1183341"/>
                <a:gd name="connsiteX3" fmla="*/ 285974 w 1925619"/>
                <a:gd name="connsiteY3" fmla="*/ 1183341 h 1183341"/>
                <a:gd name="connsiteX4" fmla="*/ 0 w 1925619"/>
                <a:gd name="connsiteY4" fmla="*/ 115644 h 1183341"/>
                <a:gd name="connsiteX0" fmla="*/ 0 w 1925619"/>
                <a:gd name="connsiteY0" fmla="*/ 115644 h 1183341"/>
                <a:gd name="connsiteX1" fmla="*/ 1925619 w 1925619"/>
                <a:gd name="connsiteY1" fmla="*/ 0 h 1183341"/>
                <a:gd name="connsiteX2" fmla="*/ 1397598 w 1925619"/>
                <a:gd name="connsiteY2" fmla="*/ 1153758 h 1183341"/>
                <a:gd name="connsiteX3" fmla="*/ 285974 w 1925619"/>
                <a:gd name="connsiteY3" fmla="*/ 1183341 h 1183341"/>
                <a:gd name="connsiteX4" fmla="*/ 0 w 1925619"/>
                <a:gd name="connsiteY4" fmla="*/ 115644 h 1183341"/>
                <a:gd name="connsiteX0" fmla="*/ 0 w 1590339"/>
                <a:gd name="connsiteY0" fmla="*/ 0 h 1067697"/>
                <a:gd name="connsiteX1" fmla="*/ 1590339 w 1590339"/>
                <a:gd name="connsiteY1" fmla="*/ 82476 h 1067697"/>
                <a:gd name="connsiteX2" fmla="*/ 1397598 w 1590339"/>
                <a:gd name="connsiteY2" fmla="*/ 1038114 h 1067697"/>
                <a:gd name="connsiteX3" fmla="*/ 285974 w 1590339"/>
                <a:gd name="connsiteY3" fmla="*/ 1067697 h 1067697"/>
                <a:gd name="connsiteX4" fmla="*/ 0 w 1590339"/>
                <a:gd name="connsiteY4" fmla="*/ 0 h 1067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0339" h="1067697">
                  <a:moveTo>
                    <a:pt x="0" y="0"/>
                  </a:moveTo>
                  <a:lnTo>
                    <a:pt x="1590339" y="82476"/>
                  </a:lnTo>
                  <a:lnTo>
                    <a:pt x="1397598" y="1038114"/>
                  </a:lnTo>
                  <a:lnTo>
                    <a:pt x="285974" y="1067697"/>
                  </a:lnTo>
                  <a:lnTo>
                    <a:pt x="0" y="0"/>
                  </a:lnTo>
                  <a:close/>
                </a:path>
              </a:pathLst>
            </a:custGeom>
            <a:solidFill>
              <a:schemeClr val="bg1">
                <a:lumMod val="8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910304" y="1340011"/>
              <a:ext cx="822960" cy="584775"/>
            </a:xfrm>
            <a:prstGeom prst="rect">
              <a:avLst/>
            </a:prstGeom>
            <a:noFill/>
          </p:spPr>
          <p:txBody>
            <a:bodyPr wrap="square" rtlCol="0">
              <a:spAutoFit/>
            </a:bodyPr>
            <a:lstStyle/>
            <a:p>
              <a:r>
                <a:rPr lang="en-US" altLang="zh-CN" sz="3200" b="1" dirty="0" smtClean="0">
                  <a:solidFill>
                    <a:schemeClr val="tx1">
                      <a:lumMod val="95000"/>
                      <a:lumOff val="5000"/>
                    </a:schemeClr>
                  </a:solidFill>
                  <a:latin typeface="微软雅黑" panose="020B0503020204020204" pitchFamily="34" charset="-122"/>
                  <a:ea typeface="微软雅黑" panose="020B0503020204020204" pitchFamily="34" charset="-122"/>
                </a:rPr>
                <a:t>06</a:t>
              </a:r>
              <a:endParaRPr lang="zh-CN" altLang="en-US" sz="3200"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1321784" y="2496967"/>
              <a:ext cx="3438106" cy="584775"/>
            </a:xfrm>
            <a:prstGeom prst="rect">
              <a:avLst/>
            </a:prstGeom>
            <a:noFill/>
          </p:spPr>
          <p:txBody>
            <a:bodyPr wrap="square" rtlCol="0">
              <a:spAutoFit/>
            </a:bodyPr>
            <a:lstStyle/>
            <a:p>
              <a:r>
                <a:rPr lang="zh-CN" altLang="en-US" sz="3200" b="1" dirty="0" smtClean="0">
                  <a:solidFill>
                    <a:schemeClr val="tx1">
                      <a:lumMod val="95000"/>
                      <a:lumOff val="5000"/>
                    </a:schemeClr>
                  </a:solidFill>
                  <a:latin typeface="微软雅黑" panose="020B0503020204020204" pitchFamily="34" charset="-122"/>
                  <a:ea typeface="微软雅黑" panose="020B0503020204020204" pitchFamily="34" charset="-122"/>
                </a:rPr>
                <a:t>医院病患满意度</a:t>
              </a:r>
              <a:endParaRPr lang="zh-CN" altLang="en-US" sz="3200"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grpSp>
      <p:pic>
        <p:nvPicPr>
          <p:cNvPr id="10" name="图片 9"/>
          <p:cNvPicPr>
            <a:picLocks noChangeAspect="1"/>
          </p:cNvPicPr>
          <p:nvPr/>
        </p:nvPicPr>
        <p:blipFill rotWithShape="1">
          <a:blip r:embed="rId2">
            <a:extLst>
              <a:ext uri="{28A0092B-C50C-407E-A947-70E740481C1C}">
                <a14:useLocalDpi xmlns:a14="http://schemas.microsoft.com/office/drawing/2010/main" val="0"/>
              </a:ext>
            </a:extLst>
          </a:blip>
          <a:srcRect l="25884"/>
          <a:stretch/>
        </p:blipFill>
        <p:spPr>
          <a:xfrm>
            <a:off x="4737100" y="0"/>
            <a:ext cx="7454900" cy="6858000"/>
          </a:xfrm>
          <a:prstGeom prst="rect">
            <a:avLst/>
          </a:prstGeom>
        </p:spPr>
      </p:pic>
      <p:sp>
        <p:nvSpPr>
          <p:cNvPr id="11" name="矩形 10"/>
          <p:cNvSpPr/>
          <p:nvPr/>
        </p:nvSpPr>
        <p:spPr>
          <a:xfrm>
            <a:off x="9123052" y="5667793"/>
            <a:ext cx="2656572" cy="95002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1600" dirty="0" smtClean="0">
                <a:latin typeface="微软雅黑" panose="020B0503020204020204" pitchFamily="34" charset="-122"/>
                <a:ea typeface="微软雅黑" panose="020B0503020204020204" pitchFamily="34" charset="-122"/>
              </a:rPr>
              <a:t>本章节以下内容请医院根据自身实际情况进行修改！</a:t>
            </a:r>
            <a:endParaRPr lang="zh-CN" altLang="en-US" sz="16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41197534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768852" y="2368155"/>
            <a:ext cx="4397358" cy="3000821"/>
          </a:xfrm>
          <a:prstGeom prst="rect">
            <a:avLst/>
          </a:prstGeom>
        </p:spPr>
        <p:txBody>
          <a:bodyPr wrap="none">
            <a:spAutoFit/>
          </a:bodyPr>
          <a:lstStyle/>
          <a:p>
            <a:pPr marL="285750" indent="-285750">
              <a:lnSpc>
                <a:spcPct val="150000"/>
              </a:lnSpc>
              <a:buFont typeface="Wingdings" panose="05000000000000000000" pitchFamily="2" charset="2"/>
              <a:buChar char="u"/>
            </a:pPr>
            <a:r>
              <a:rPr lang="zh-CN" altLang="en-US" dirty="0">
                <a:solidFill>
                  <a:prstClr val="black"/>
                </a:solidFill>
                <a:latin typeface="微软雅黑" panose="020B0503020204020204" pitchFamily="34" charset="-122"/>
                <a:ea typeface="微软雅黑" panose="020B0503020204020204" pitchFamily="34" charset="-122"/>
              </a:rPr>
              <a:t>本年度</a:t>
            </a:r>
            <a:r>
              <a:rPr lang="zh-CN" altLang="en-US" dirty="0" smtClean="0">
                <a:solidFill>
                  <a:prstClr val="black"/>
                </a:solidFill>
                <a:latin typeface="微软雅黑" panose="020B0503020204020204" pitchFamily="34" charset="-122"/>
                <a:ea typeface="微软雅黑" panose="020B0503020204020204" pitchFamily="34" charset="-122"/>
              </a:rPr>
              <a:t>新增老年康复科、心理治疗科；</a:t>
            </a:r>
            <a:endParaRPr lang="en-US" altLang="zh-CN" dirty="0" smtClean="0">
              <a:solidFill>
                <a:prstClr val="black"/>
              </a:solidFill>
              <a:latin typeface="微软雅黑" panose="020B0503020204020204" pitchFamily="34" charset="-122"/>
              <a:ea typeface="微软雅黑" panose="020B0503020204020204" pitchFamily="34" charset="-122"/>
            </a:endParaRPr>
          </a:p>
          <a:p>
            <a:pPr>
              <a:lnSpc>
                <a:spcPct val="150000"/>
              </a:lnSpc>
            </a:pPr>
            <a:endParaRPr lang="en-US" altLang="zh-CN" dirty="0" smtClean="0">
              <a:solidFill>
                <a:prstClr val="black"/>
              </a:solidFill>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u"/>
            </a:pPr>
            <a:r>
              <a:rPr lang="zh-CN" altLang="en-US" dirty="0" smtClean="0">
                <a:solidFill>
                  <a:prstClr val="black"/>
                </a:solidFill>
                <a:latin typeface="微软雅黑" panose="020B0503020204020204" pitchFamily="34" charset="-122"/>
                <a:ea typeface="微软雅黑" panose="020B0503020204020204" pitchFamily="34" charset="-122"/>
              </a:rPr>
              <a:t>引进新的生物酶、</a:t>
            </a:r>
            <a:r>
              <a:rPr lang="en-US" altLang="zh-CN" dirty="0" smtClean="0">
                <a:solidFill>
                  <a:prstClr val="black"/>
                </a:solidFill>
                <a:latin typeface="微软雅黑" panose="020B0503020204020204" pitchFamily="34" charset="-122"/>
                <a:ea typeface="微软雅黑" panose="020B0503020204020204" pitchFamily="34" charset="-122"/>
              </a:rPr>
              <a:t>PET-MR</a:t>
            </a:r>
            <a:r>
              <a:rPr lang="zh-CN" altLang="en-US" dirty="0" smtClean="0">
                <a:solidFill>
                  <a:prstClr val="black"/>
                </a:solidFill>
                <a:latin typeface="微软雅黑" panose="020B0503020204020204" pitchFamily="34" charset="-122"/>
                <a:ea typeface="微软雅黑" panose="020B0503020204020204" pitchFamily="34" charset="-122"/>
              </a:rPr>
              <a:t>技术；</a:t>
            </a:r>
            <a:endParaRPr lang="en-US" altLang="zh-CN" dirty="0" smtClean="0">
              <a:solidFill>
                <a:prstClr val="black"/>
              </a:solidFill>
              <a:latin typeface="微软雅黑" panose="020B0503020204020204" pitchFamily="34" charset="-122"/>
              <a:ea typeface="微软雅黑" panose="020B0503020204020204" pitchFamily="34" charset="-122"/>
            </a:endParaRPr>
          </a:p>
          <a:p>
            <a:pPr>
              <a:lnSpc>
                <a:spcPct val="150000"/>
              </a:lnSpc>
            </a:pPr>
            <a:endParaRPr lang="en-US" altLang="zh-CN" dirty="0" smtClean="0">
              <a:solidFill>
                <a:prstClr val="black"/>
              </a:solidFill>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u"/>
            </a:pPr>
            <a:r>
              <a:rPr lang="zh-CN" altLang="en-US" dirty="0" smtClean="0">
                <a:solidFill>
                  <a:prstClr val="black"/>
                </a:solidFill>
                <a:latin typeface="微软雅黑" panose="020B0503020204020204" pitchFamily="34" charset="-122"/>
                <a:ea typeface="微软雅黑" panose="020B0503020204020204" pitchFamily="34" charset="-122"/>
              </a:rPr>
              <a:t>发表柳叶刀论文</a:t>
            </a:r>
            <a:r>
              <a:rPr lang="en-US" altLang="zh-CN" dirty="0" smtClean="0">
                <a:solidFill>
                  <a:prstClr val="black"/>
                </a:solidFill>
                <a:latin typeface="微软雅黑" panose="020B0503020204020204" pitchFamily="34" charset="-122"/>
                <a:ea typeface="微软雅黑" panose="020B0503020204020204" pitchFamily="34" charset="-122"/>
              </a:rPr>
              <a:t>4</a:t>
            </a:r>
            <a:r>
              <a:rPr lang="zh-CN" altLang="en-US" dirty="0" smtClean="0">
                <a:solidFill>
                  <a:prstClr val="black"/>
                </a:solidFill>
                <a:latin typeface="微软雅黑" panose="020B0503020204020204" pitchFamily="34" charset="-122"/>
                <a:ea typeface="微软雅黑" panose="020B0503020204020204" pitchFamily="34" charset="-122"/>
              </a:rPr>
              <a:t>篇；</a:t>
            </a:r>
            <a:endParaRPr lang="en-US" altLang="zh-CN" dirty="0" smtClean="0">
              <a:solidFill>
                <a:prstClr val="black"/>
              </a:solidFill>
              <a:latin typeface="微软雅黑" panose="020B0503020204020204" pitchFamily="34" charset="-122"/>
              <a:ea typeface="微软雅黑" panose="020B0503020204020204" pitchFamily="34" charset="-122"/>
            </a:endParaRPr>
          </a:p>
          <a:p>
            <a:pPr>
              <a:lnSpc>
                <a:spcPct val="150000"/>
              </a:lnSpc>
            </a:pPr>
            <a:endParaRPr lang="en-US" altLang="zh-CN" dirty="0" smtClean="0">
              <a:solidFill>
                <a:prstClr val="black"/>
              </a:solidFill>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u"/>
            </a:pPr>
            <a:r>
              <a:rPr lang="zh-CN" altLang="en-US" dirty="0" smtClean="0">
                <a:solidFill>
                  <a:prstClr val="black"/>
                </a:solidFill>
                <a:latin typeface="微软雅黑" panose="020B0503020204020204" pitchFamily="34" charset="-122"/>
                <a:ea typeface="微软雅黑" panose="020B0503020204020204" pitchFamily="34" charset="-122"/>
              </a:rPr>
              <a:t>发表糖尿病疗法论文</a:t>
            </a:r>
            <a:r>
              <a:rPr lang="en-US" altLang="zh-CN" dirty="0" smtClean="0">
                <a:solidFill>
                  <a:prstClr val="black"/>
                </a:solidFill>
                <a:latin typeface="微软雅黑" panose="020B0503020204020204" pitchFamily="34" charset="-122"/>
                <a:ea typeface="微软雅黑" panose="020B0503020204020204" pitchFamily="34" charset="-122"/>
              </a:rPr>
              <a:t>4</a:t>
            </a:r>
            <a:r>
              <a:rPr lang="zh-CN" altLang="en-US" dirty="0" smtClean="0">
                <a:solidFill>
                  <a:prstClr val="black"/>
                </a:solidFill>
                <a:latin typeface="微软雅黑" panose="020B0503020204020204" pitchFamily="34" charset="-122"/>
                <a:ea typeface="微软雅黑" panose="020B0503020204020204" pitchFamily="34" charset="-122"/>
              </a:rPr>
              <a:t>篇。</a:t>
            </a:r>
            <a:endParaRPr lang="zh-CN" altLang="en-US" dirty="0">
              <a:solidFill>
                <a:prstClr val="black"/>
              </a:solidFill>
              <a:latin typeface="微软雅黑" panose="020B0503020204020204" pitchFamily="34" charset="-122"/>
              <a:ea typeface="微软雅黑" panose="020B0503020204020204" pitchFamily="34" charset="-122"/>
            </a:endParaRPr>
          </a:p>
        </p:txBody>
      </p:sp>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66210" y="1917462"/>
            <a:ext cx="4872875" cy="3986012"/>
          </a:xfrm>
          <a:prstGeom prst="rect">
            <a:avLst/>
          </a:prstGeom>
          <a:ln>
            <a:noFill/>
          </a:ln>
          <a:effectLst>
            <a:outerShdw blurRad="190500" algn="tl" rotWithShape="0">
              <a:srgbClr val="000000">
                <a:alpha val="70000"/>
              </a:srgbClr>
            </a:outerShdw>
          </a:effectLst>
        </p:spPr>
      </p:pic>
      <p:sp>
        <p:nvSpPr>
          <p:cNvPr id="11" name="矩形 10"/>
          <p:cNvSpPr/>
          <p:nvPr/>
        </p:nvSpPr>
        <p:spPr>
          <a:xfrm>
            <a:off x="1820283" y="1686630"/>
            <a:ext cx="1681871" cy="461665"/>
          </a:xfrm>
          <a:prstGeom prst="rect">
            <a:avLst/>
          </a:prstGeom>
        </p:spPr>
        <p:txBody>
          <a:bodyPr wrap="none">
            <a:spAutoFit/>
          </a:bodyPr>
          <a:lstStyle/>
          <a:p>
            <a:pPr>
              <a:lnSpc>
                <a:spcPct val="150000"/>
              </a:lnSpc>
            </a:pPr>
            <a:r>
              <a:rPr lang="zh-CN" altLang="en-US" sz="1600" b="1" dirty="0" smtClean="0">
                <a:latin typeface="微软雅黑" panose="020B0503020204020204" pitchFamily="34" charset="-122"/>
                <a:ea typeface="微软雅黑" panose="020B0503020204020204" pitchFamily="34" charset="-122"/>
              </a:rPr>
              <a:t>本年度医疗创新 </a:t>
            </a:r>
            <a:endParaRPr lang="en-US" altLang="zh-CN" sz="1600" b="1" dirty="0" smtClean="0">
              <a:latin typeface="微软雅黑" panose="020B0503020204020204" pitchFamily="34" charset="-122"/>
              <a:ea typeface="微软雅黑" panose="020B0503020204020204" pitchFamily="34" charset="-122"/>
            </a:endParaRPr>
          </a:p>
        </p:txBody>
      </p:sp>
      <p:sp>
        <p:nvSpPr>
          <p:cNvPr id="8" name="矩形 7"/>
          <p:cNvSpPr/>
          <p:nvPr/>
        </p:nvSpPr>
        <p:spPr>
          <a:xfrm>
            <a:off x="10033536" y="616370"/>
            <a:ext cx="1459054" cy="458908"/>
          </a:xfrm>
          <a:prstGeom prst="rect">
            <a:avLst/>
          </a:prstGeom>
        </p:spPr>
        <p:txBody>
          <a:bodyPr wrap="none">
            <a:spAutoFit/>
          </a:bodyPr>
          <a:lstStyle/>
          <a:p>
            <a:pPr>
              <a:lnSpc>
                <a:spcPct val="150000"/>
              </a:lnSpc>
            </a:pPr>
            <a:r>
              <a:rPr lang="en-US" altLang="zh-CN" b="1" dirty="0" smtClean="0">
                <a:latin typeface="微软雅黑" panose="020B0503020204020204" pitchFamily="34" charset="-122"/>
                <a:ea typeface="微软雅黑" panose="020B0503020204020204" pitchFamily="34" charset="-122"/>
              </a:rPr>
              <a:t>6.1</a:t>
            </a:r>
            <a:r>
              <a:rPr lang="zh-CN" altLang="en-US" b="1" dirty="0" smtClean="0">
                <a:latin typeface="微软雅黑" panose="020B0503020204020204" pitchFamily="34" charset="-122"/>
                <a:ea typeface="微软雅黑" panose="020B0503020204020204" pitchFamily="34" charset="-122"/>
              </a:rPr>
              <a:t>医疗创新</a:t>
            </a:r>
            <a:endParaRPr lang="zh-CN" altLang="en-US" sz="1600" b="1" dirty="0">
              <a:latin typeface="微软雅黑" panose="020B0503020204020204" pitchFamily="34" charset="-122"/>
              <a:ea typeface="微软雅黑" panose="020B0503020204020204" pitchFamily="34" charset="-122"/>
            </a:endParaRPr>
          </a:p>
        </p:txBody>
      </p:sp>
      <p:sp>
        <p:nvSpPr>
          <p:cNvPr id="12" name="矩形 11"/>
          <p:cNvSpPr/>
          <p:nvPr/>
        </p:nvSpPr>
        <p:spPr>
          <a:xfrm>
            <a:off x="1820283" y="547121"/>
            <a:ext cx="1467068" cy="499624"/>
          </a:xfrm>
          <a:prstGeom prst="rect">
            <a:avLst/>
          </a:prstGeom>
        </p:spPr>
        <p:txBody>
          <a:bodyPr wrap="none">
            <a:spAutoFit/>
          </a:bodyPr>
          <a:lstStyle/>
          <a:p>
            <a:pPr>
              <a:lnSpc>
                <a:spcPct val="150000"/>
              </a:lnSpc>
            </a:pPr>
            <a:r>
              <a:rPr lang="zh-CN" altLang="en-US" sz="2000" b="1" dirty="0" smtClean="0">
                <a:latin typeface="微软雅黑" panose="020B0503020204020204" pitchFamily="34" charset="-122"/>
                <a:ea typeface="微软雅黑" panose="020B0503020204020204" pitchFamily="34" charset="-122"/>
              </a:rPr>
              <a:t>病患满意度</a:t>
            </a:r>
            <a:endParaRPr lang="zh-CN" altLang="en-US" sz="2000" b="1" dirty="0">
              <a:latin typeface="微软雅黑" panose="020B0503020204020204" pitchFamily="34" charset="-122"/>
              <a:ea typeface="微软雅黑" panose="020B0503020204020204" pitchFamily="34" charset="-122"/>
            </a:endParaRPr>
          </a:p>
        </p:txBody>
      </p:sp>
      <p:grpSp>
        <p:nvGrpSpPr>
          <p:cNvPr id="13" name="组合 12"/>
          <p:cNvGrpSpPr/>
          <p:nvPr/>
        </p:nvGrpSpPr>
        <p:grpSpPr>
          <a:xfrm>
            <a:off x="536649" y="249523"/>
            <a:ext cx="1232203" cy="1028988"/>
            <a:chOff x="458097" y="883701"/>
            <a:chExt cx="1712258" cy="1429872"/>
          </a:xfrm>
        </p:grpSpPr>
        <p:sp>
          <p:nvSpPr>
            <p:cNvPr id="14" name="矩形 3"/>
            <p:cNvSpPr/>
            <p:nvPr/>
          </p:nvSpPr>
          <p:spPr>
            <a:xfrm>
              <a:off x="521745" y="883701"/>
              <a:ext cx="1648610" cy="1429872"/>
            </a:xfrm>
            <a:custGeom>
              <a:avLst/>
              <a:gdLst>
                <a:gd name="connsiteX0" fmla="*/ 0 w 1358153"/>
                <a:gd name="connsiteY0" fmla="*/ 0 h 833718"/>
                <a:gd name="connsiteX1" fmla="*/ 1358153 w 1358153"/>
                <a:gd name="connsiteY1" fmla="*/ 0 h 833718"/>
                <a:gd name="connsiteX2" fmla="*/ 1358153 w 1358153"/>
                <a:gd name="connsiteY2" fmla="*/ 833718 h 833718"/>
                <a:gd name="connsiteX3" fmla="*/ 0 w 1358153"/>
                <a:gd name="connsiteY3" fmla="*/ 833718 h 833718"/>
                <a:gd name="connsiteX4" fmla="*/ 0 w 1358153"/>
                <a:gd name="connsiteY4" fmla="*/ 0 h 833718"/>
                <a:gd name="connsiteX0" fmla="*/ 0 w 1371600"/>
                <a:gd name="connsiteY0" fmla="*/ 161365 h 995083"/>
                <a:gd name="connsiteX1" fmla="*/ 1371600 w 1371600"/>
                <a:gd name="connsiteY1" fmla="*/ 0 h 995083"/>
                <a:gd name="connsiteX2" fmla="*/ 1358153 w 1371600"/>
                <a:gd name="connsiteY2" fmla="*/ 995083 h 995083"/>
                <a:gd name="connsiteX3" fmla="*/ 0 w 1371600"/>
                <a:gd name="connsiteY3" fmla="*/ 995083 h 995083"/>
                <a:gd name="connsiteX4" fmla="*/ 0 w 1371600"/>
                <a:gd name="connsiteY4" fmla="*/ 161365 h 995083"/>
                <a:gd name="connsiteX0" fmla="*/ 0 w 1371600"/>
                <a:gd name="connsiteY0" fmla="*/ 161365 h 995083"/>
                <a:gd name="connsiteX1" fmla="*/ 1371600 w 1371600"/>
                <a:gd name="connsiteY1" fmla="*/ 0 h 995083"/>
                <a:gd name="connsiteX2" fmla="*/ 1358153 w 1371600"/>
                <a:gd name="connsiteY2" fmla="*/ 995083 h 995083"/>
                <a:gd name="connsiteX3" fmla="*/ 107576 w 1371600"/>
                <a:gd name="connsiteY3" fmla="*/ 900954 h 995083"/>
                <a:gd name="connsiteX4" fmla="*/ 0 w 1371600"/>
                <a:gd name="connsiteY4" fmla="*/ 161365 h 995083"/>
                <a:gd name="connsiteX0" fmla="*/ 0 w 1465730"/>
                <a:gd name="connsiteY0" fmla="*/ 26894 h 995083"/>
                <a:gd name="connsiteX1" fmla="*/ 1465730 w 1465730"/>
                <a:gd name="connsiteY1" fmla="*/ 0 h 995083"/>
                <a:gd name="connsiteX2" fmla="*/ 1452283 w 1465730"/>
                <a:gd name="connsiteY2" fmla="*/ 995083 h 995083"/>
                <a:gd name="connsiteX3" fmla="*/ 201706 w 1465730"/>
                <a:gd name="connsiteY3" fmla="*/ 900954 h 995083"/>
                <a:gd name="connsiteX4" fmla="*/ 0 w 1465730"/>
                <a:gd name="connsiteY4" fmla="*/ 26894 h 995083"/>
                <a:gd name="connsiteX0" fmla="*/ 0 w 1479177"/>
                <a:gd name="connsiteY0" fmla="*/ 26894 h 1304366"/>
                <a:gd name="connsiteX1" fmla="*/ 1465730 w 1479177"/>
                <a:gd name="connsiteY1" fmla="*/ 0 h 1304366"/>
                <a:gd name="connsiteX2" fmla="*/ 1479177 w 1479177"/>
                <a:gd name="connsiteY2" fmla="*/ 1304366 h 1304366"/>
                <a:gd name="connsiteX3" fmla="*/ 201706 w 1479177"/>
                <a:gd name="connsiteY3" fmla="*/ 900954 h 1304366"/>
                <a:gd name="connsiteX4" fmla="*/ 0 w 1479177"/>
                <a:gd name="connsiteY4" fmla="*/ 26894 h 1304366"/>
                <a:gd name="connsiteX0" fmla="*/ 118334 w 1597511"/>
                <a:gd name="connsiteY0" fmla="*/ 26894 h 1304366"/>
                <a:gd name="connsiteX1" fmla="*/ 1584064 w 1597511"/>
                <a:gd name="connsiteY1" fmla="*/ 0 h 1304366"/>
                <a:gd name="connsiteX2" fmla="*/ 1597511 w 1597511"/>
                <a:gd name="connsiteY2" fmla="*/ 1304366 h 1304366"/>
                <a:gd name="connsiteX3" fmla="*/ 0 w 1597511"/>
                <a:gd name="connsiteY3" fmla="*/ 1038114 h 1304366"/>
                <a:gd name="connsiteX4" fmla="*/ 118334 w 1597511"/>
                <a:gd name="connsiteY4" fmla="*/ 26894 h 1304366"/>
                <a:gd name="connsiteX0" fmla="*/ 118334 w 1673711"/>
                <a:gd name="connsiteY0" fmla="*/ 26894 h 1151966"/>
                <a:gd name="connsiteX1" fmla="*/ 1584064 w 1673711"/>
                <a:gd name="connsiteY1" fmla="*/ 0 h 1151966"/>
                <a:gd name="connsiteX2" fmla="*/ 1673711 w 1673711"/>
                <a:gd name="connsiteY2" fmla="*/ 1151966 h 1151966"/>
                <a:gd name="connsiteX3" fmla="*/ 0 w 1673711"/>
                <a:gd name="connsiteY3" fmla="*/ 1038114 h 1151966"/>
                <a:gd name="connsiteX4" fmla="*/ 118334 w 1673711"/>
                <a:gd name="connsiteY4" fmla="*/ 26894 h 1151966"/>
                <a:gd name="connsiteX0" fmla="*/ 0 w 1723017"/>
                <a:gd name="connsiteY0" fmla="*/ 0 h 1307952"/>
                <a:gd name="connsiteX1" fmla="*/ 1633370 w 1723017"/>
                <a:gd name="connsiteY1" fmla="*/ 155986 h 1307952"/>
                <a:gd name="connsiteX2" fmla="*/ 1723017 w 1723017"/>
                <a:gd name="connsiteY2" fmla="*/ 1307952 h 1307952"/>
                <a:gd name="connsiteX3" fmla="*/ 49306 w 1723017"/>
                <a:gd name="connsiteY3" fmla="*/ 1194100 h 1307952"/>
                <a:gd name="connsiteX4" fmla="*/ 0 w 1723017"/>
                <a:gd name="connsiteY4" fmla="*/ 0 h 1307952"/>
                <a:gd name="connsiteX0" fmla="*/ 0 w 1633370"/>
                <a:gd name="connsiteY0" fmla="*/ 0 h 1429872"/>
                <a:gd name="connsiteX1" fmla="*/ 1633370 w 1633370"/>
                <a:gd name="connsiteY1" fmla="*/ 155986 h 1429872"/>
                <a:gd name="connsiteX2" fmla="*/ 1387737 w 1633370"/>
                <a:gd name="connsiteY2" fmla="*/ 1429872 h 1429872"/>
                <a:gd name="connsiteX3" fmla="*/ 49306 w 1633370"/>
                <a:gd name="connsiteY3" fmla="*/ 1194100 h 1429872"/>
                <a:gd name="connsiteX4" fmla="*/ 0 w 1633370"/>
                <a:gd name="connsiteY4" fmla="*/ 0 h 1429872"/>
                <a:gd name="connsiteX0" fmla="*/ 0 w 1633370"/>
                <a:gd name="connsiteY0" fmla="*/ 0 h 1429872"/>
                <a:gd name="connsiteX1" fmla="*/ 1633370 w 1633370"/>
                <a:gd name="connsiteY1" fmla="*/ 155986 h 1429872"/>
                <a:gd name="connsiteX2" fmla="*/ 1387737 w 1633370"/>
                <a:gd name="connsiteY2" fmla="*/ 1429872 h 1429872"/>
                <a:gd name="connsiteX3" fmla="*/ 186466 w 1633370"/>
                <a:gd name="connsiteY3" fmla="*/ 1392220 h 1429872"/>
                <a:gd name="connsiteX4" fmla="*/ 0 w 1633370"/>
                <a:gd name="connsiteY4" fmla="*/ 0 h 1429872"/>
                <a:gd name="connsiteX0" fmla="*/ 0 w 1648610"/>
                <a:gd name="connsiteY0" fmla="*/ 0 h 1429872"/>
                <a:gd name="connsiteX1" fmla="*/ 1648610 w 1648610"/>
                <a:gd name="connsiteY1" fmla="*/ 293146 h 1429872"/>
                <a:gd name="connsiteX2" fmla="*/ 1387737 w 1648610"/>
                <a:gd name="connsiteY2" fmla="*/ 1429872 h 1429872"/>
                <a:gd name="connsiteX3" fmla="*/ 186466 w 1648610"/>
                <a:gd name="connsiteY3" fmla="*/ 1392220 h 1429872"/>
                <a:gd name="connsiteX4" fmla="*/ 0 w 1648610"/>
                <a:gd name="connsiteY4" fmla="*/ 0 h 1429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8610" h="1429872">
                  <a:moveTo>
                    <a:pt x="0" y="0"/>
                  </a:moveTo>
                  <a:lnTo>
                    <a:pt x="1648610" y="293146"/>
                  </a:lnTo>
                  <a:lnTo>
                    <a:pt x="1387737" y="1429872"/>
                  </a:lnTo>
                  <a:lnTo>
                    <a:pt x="186466" y="1392220"/>
                  </a:lnTo>
                  <a:lnTo>
                    <a:pt x="0" y="0"/>
                  </a:lnTo>
                  <a:close/>
                </a:path>
              </a:pathLst>
            </a:custGeom>
            <a:solidFill>
              <a:schemeClr val="tx1">
                <a:lumMod val="95000"/>
                <a:lumOff val="5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4"/>
            <p:cNvSpPr/>
            <p:nvPr/>
          </p:nvSpPr>
          <p:spPr>
            <a:xfrm rot="21062862">
              <a:off x="458097" y="1099060"/>
              <a:ext cx="1590339" cy="1067697"/>
            </a:xfrm>
            <a:custGeom>
              <a:avLst/>
              <a:gdLst>
                <a:gd name="connsiteX0" fmla="*/ 0 w 1761565"/>
                <a:gd name="connsiteY0" fmla="*/ 0 h 1183341"/>
                <a:gd name="connsiteX1" fmla="*/ 1761565 w 1761565"/>
                <a:gd name="connsiteY1" fmla="*/ 0 h 1183341"/>
                <a:gd name="connsiteX2" fmla="*/ 1761565 w 1761565"/>
                <a:gd name="connsiteY2" fmla="*/ 1183341 h 1183341"/>
                <a:gd name="connsiteX3" fmla="*/ 0 w 1761565"/>
                <a:gd name="connsiteY3" fmla="*/ 1183341 h 1183341"/>
                <a:gd name="connsiteX4" fmla="*/ 0 w 1761565"/>
                <a:gd name="connsiteY4" fmla="*/ 0 h 1183341"/>
                <a:gd name="connsiteX0" fmla="*/ 201706 w 1761565"/>
                <a:gd name="connsiteY0" fmla="*/ 0 h 1479177"/>
                <a:gd name="connsiteX1" fmla="*/ 1761565 w 1761565"/>
                <a:gd name="connsiteY1" fmla="*/ 295836 h 1479177"/>
                <a:gd name="connsiteX2" fmla="*/ 1761565 w 1761565"/>
                <a:gd name="connsiteY2" fmla="*/ 1479177 h 1479177"/>
                <a:gd name="connsiteX3" fmla="*/ 0 w 1761565"/>
                <a:gd name="connsiteY3" fmla="*/ 1479177 h 1479177"/>
                <a:gd name="connsiteX4" fmla="*/ 201706 w 1761565"/>
                <a:gd name="connsiteY4" fmla="*/ 0 h 1479177"/>
                <a:gd name="connsiteX0" fmla="*/ 201706 w 1949824"/>
                <a:gd name="connsiteY0" fmla="*/ 0 h 1479177"/>
                <a:gd name="connsiteX1" fmla="*/ 1761565 w 1949824"/>
                <a:gd name="connsiteY1" fmla="*/ 295836 h 1479177"/>
                <a:gd name="connsiteX2" fmla="*/ 1949824 w 1949824"/>
                <a:gd name="connsiteY2" fmla="*/ 1129554 h 1479177"/>
                <a:gd name="connsiteX3" fmla="*/ 0 w 1949824"/>
                <a:gd name="connsiteY3" fmla="*/ 1479177 h 1479177"/>
                <a:gd name="connsiteX4" fmla="*/ 201706 w 1949824"/>
                <a:gd name="connsiteY4" fmla="*/ 0 h 1479177"/>
                <a:gd name="connsiteX0" fmla="*/ 64546 w 1949824"/>
                <a:gd name="connsiteY0" fmla="*/ 115644 h 1183341"/>
                <a:gd name="connsiteX1" fmla="*/ 1761565 w 1949824"/>
                <a:gd name="connsiteY1" fmla="*/ 0 h 1183341"/>
                <a:gd name="connsiteX2" fmla="*/ 1949824 w 1949824"/>
                <a:gd name="connsiteY2" fmla="*/ 833718 h 1183341"/>
                <a:gd name="connsiteX3" fmla="*/ 0 w 1949824"/>
                <a:gd name="connsiteY3" fmla="*/ 1183341 h 1183341"/>
                <a:gd name="connsiteX4" fmla="*/ 64546 w 1949824"/>
                <a:gd name="connsiteY4" fmla="*/ 115644 h 1183341"/>
                <a:gd name="connsiteX0" fmla="*/ 34066 w 1919344"/>
                <a:gd name="connsiteY0" fmla="*/ 115644 h 1000461"/>
                <a:gd name="connsiteX1" fmla="*/ 1731085 w 1919344"/>
                <a:gd name="connsiteY1" fmla="*/ 0 h 1000461"/>
                <a:gd name="connsiteX2" fmla="*/ 1919344 w 1919344"/>
                <a:gd name="connsiteY2" fmla="*/ 833718 h 1000461"/>
                <a:gd name="connsiteX3" fmla="*/ 0 w 1919344"/>
                <a:gd name="connsiteY3" fmla="*/ 1000461 h 1000461"/>
                <a:gd name="connsiteX4" fmla="*/ 34066 w 1919344"/>
                <a:gd name="connsiteY4" fmla="*/ 115644 h 1000461"/>
                <a:gd name="connsiteX0" fmla="*/ 34066 w 1827904"/>
                <a:gd name="connsiteY0" fmla="*/ 115644 h 1000461"/>
                <a:gd name="connsiteX1" fmla="*/ 1731085 w 1827904"/>
                <a:gd name="connsiteY1" fmla="*/ 0 h 1000461"/>
                <a:gd name="connsiteX2" fmla="*/ 1827904 w 1827904"/>
                <a:gd name="connsiteY2" fmla="*/ 955638 h 1000461"/>
                <a:gd name="connsiteX3" fmla="*/ 0 w 1827904"/>
                <a:gd name="connsiteY3" fmla="*/ 1000461 h 1000461"/>
                <a:gd name="connsiteX4" fmla="*/ 34066 w 1827904"/>
                <a:gd name="connsiteY4" fmla="*/ 115644 h 1000461"/>
                <a:gd name="connsiteX0" fmla="*/ 34066 w 1959685"/>
                <a:gd name="connsiteY0" fmla="*/ 115644 h 1000461"/>
                <a:gd name="connsiteX1" fmla="*/ 1959685 w 1959685"/>
                <a:gd name="connsiteY1" fmla="*/ 0 h 1000461"/>
                <a:gd name="connsiteX2" fmla="*/ 1827904 w 1959685"/>
                <a:gd name="connsiteY2" fmla="*/ 955638 h 1000461"/>
                <a:gd name="connsiteX3" fmla="*/ 0 w 1959685"/>
                <a:gd name="connsiteY3" fmla="*/ 1000461 h 1000461"/>
                <a:gd name="connsiteX4" fmla="*/ 34066 w 1959685"/>
                <a:gd name="connsiteY4" fmla="*/ 115644 h 1000461"/>
                <a:gd name="connsiteX0" fmla="*/ 0 w 1925619"/>
                <a:gd name="connsiteY0" fmla="*/ 115644 h 1183341"/>
                <a:gd name="connsiteX1" fmla="*/ 1925619 w 1925619"/>
                <a:gd name="connsiteY1" fmla="*/ 0 h 1183341"/>
                <a:gd name="connsiteX2" fmla="*/ 1793838 w 1925619"/>
                <a:gd name="connsiteY2" fmla="*/ 955638 h 1183341"/>
                <a:gd name="connsiteX3" fmla="*/ 285974 w 1925619"/>
                <a:gd name="connsiteY3" fmla="*/ 1183341 h 1183341"/>
                <a:gd name="connsiteX4" fmla="*/ 0 w 1925619"/>
                <a:gd name="connsiteY4" fmla="*/ 115644 h 1183341"/>
                <a:gd name="connsiteX0" fmla="*/ 0 w 1925619"/>
                <a:gd name="connsiteY0" fmla="*/ 115644 h 1183341"/>
                <a:gd name="connsiteX1" fmla="*/ 1925619 w 1925619"/>
                <a:gd name="connsiteY1" fmla="*/ 0 h 1183341"/>
                <a:gd name="connsiteX2" fmla="*/ 1397598 w 1925619"/>
                <a:gd name="connsiteY2" fmla="*/ 1153758 h 1183341"/>
                <a:gd name="connsiteX3" fmla="*/ 285974 w 1925619"/>
                <a:gd name="connsiteY3" fmla="*/ 1183341 h 1183341"/>
                <a:gd name="connsiteX4" fmla="*/ 0 w 1925619"/>
                <a:gd name="connsiteY4" fmla="*/ 115644 h 1183341"/>
                <a:gd name="connsiteX0" fmla="*/ 0 w 1590339"/>
                <a:gd name="connsiteY0" fmla="*/ 0 h 1067697"/>
                <a:gd name="connsiteX1" fmla="*/ 1590339 w 1590339"/>
                <a:gd name="connsiteY1" fmla="*/ 82476 h 1067697"/>
                <a:gd name="connsiteX2" fmla="*/ 1397598 w 1590339"/>
                <a:gd name="connsiteY2" fmla="*/ 1038114 h 1067697"/>
                <a:gd name="connsiteX3" fmla="*/ 285974 w 1590339"/>
                <a:gd name="connsiteY3" fmla="*/ 1067697 h 1067697"/>
                <a:gd name="connsiteX4" fmla="*/ 0 w 1590339"/>
                <a:gd name="connsiteY4" fmla="*/ 0 h 1067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0339" h="1067697">
                  <a:moveTo>
                    <a:pt x="0" y="0"/>
                  </a:moveTo>
                  <a:lnTo>
                    <a:pt x="1590339" y="82476"/>
                  </a:lnTo>
                  <a:lnTo>
                    <a:pt x="1397598" y="1038114"/>
                  </a:lnTo>
                  <a:lnTo>
                    <a:pt x="285974" y="1067697"/>
                  </a:lnTo>
                  <a:lnTo>
                    <a:pt x="0" y="0"/>
                  </a:lnTo>
                  <a:close/>
                </a:path>
              </a:pathLst>
            </a:custGeom>
            <a:solidFill>
              <a:schemeClr val="bg1">
                <a:lumMod val="8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910305" y="1340011"/>
              <a:ext cx="1048277" cy="812598"/>
            </a:xfrm>
            <a:prstGeom prst="rect">
              <a:avLst/>
            </a:prstGeom>
            <a:noFill/>
          </p:spPr>
          <p:txBody>
            <a:bodyPr wrap="square" rtlCol="0">
              <a:spAutoFit/>
            </a:bodyPr>
            <a:lstStyle/>
            <a:p>
              <a:r>
                <a:rPr lang="en-US" altLang="zh-CN" sz="3200" b="1" dirty="0" smtClean="0">
                  <a:solidFill>
                    <a:schemeClr val="tx1">
                      <a:lumMod val="95000"/>
                      <a:lumOff val="5000"/>
                    </a:schemeClr>
                  </a:solidFill>
                  <a:latin typeface="微软雅黑" panose="020B0503020204020204" pitchFamily="34" charset="-122"/>
                  <a:ea typeface="微软雅黑" panose="020B0503020204020204" pitchFamily="34" charset="-122"/>
                </a:rPr>
                <a:t>06</a:t>
              </a:r>
              <a:endParaRPr lang="zh-CN" altLang="en-US" sz="3200"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grpSp>
      <p:sp>
        <p:nvSpPr>
          <p:cNvPr id="17" name="文本框 16"/>
          <p:cNvSpPr txBox="1"/>
          <p:nvPr/>
        </p:nvSpPr>
        <p:spPr>
          <a:xfrm>
            <a:off x="10515600" y="249523"/>
            <a:ext cx="1676400" cy="307777"/>
          </a:xfrm>
          <a:prstGeom prst="rect">
            <a:avLst/>
          </a:prstGeom>
          <a:noFill/>
        </p:spPr>
        <p:txBody>
          <a:bodyPr wrap="square" rtlCol="0">
            <a:spAutoFit/>
          </a:bodyPr>
          <a:lstStyle/>
          <a:p>
            <a:r>
              <a:rPr lang="zh-CN" altLang="en-US" sz="1400" dirty="0" smtClean="0">
                <a:latin typeface="微软雅黑" panose="020B0503020204020204" pitchFamily="34" charset="-122"/>
                <a:ea typeface="微软雅黑" panose="020B0503020204020204" pitchFamily="34" charset="-122"/>
              </a:rPr>
              <a:t>放置医院</a:t>
            </a:r>
            <a:r>
              <a:rPr lang="en-US" altLang="zh-CN" sz="1400" dirty="0" smtClean="0">
                <a:latin typeface="微软雅黑" panose="020B0503020204020204" pitchFamily="34" charset="-122"/>
                <a:ea typeface="微软雅黑" panose="020B0503020204020204" pitchFamily="34" charset="-122"/>
              </a:rPr>
              <a:t>LOGO</a:t>
            </a:r>
            <a:endParaRPr lang="zh-CN" altLang="en-US" sz="14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11297488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1178357" y="3330285"/>
            <a:ext cx="875764" cy="1640958"/>
            <a:chOff x="1178357" y="3330285"/>
            <a:chExt cx="875764" cy="1640958"/>
          </a:xfrm>
        </p:grpSpPr>
        <p:sp>
          <p:nvSpPr>
            <p:cNvPr id="9" name="流程图: 库存数据 8"/>
            <p:cNvSpPr/>
            <p:nvPr/>
          </p:nvSpPr>
          <p:spPr>
            <a:xfrm rot="10800000">
              <a:off x="1178357" y="3330285"/>
              <a:ext cx="875764" cy="288679"/>
            </a:xfrm>
            <a:prstGeom prst="flowChartOnlineStorag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grpSp>
          <p:nvGrpSpPr>
            <p:cNvPr id="10" name="组合 9"/>
            <p:cNvGrpSpPr/>
            <p:nvPr/>
          </p:nvGrpSpPr>
          <p:grpSpPr>
            <a:xfrm>
              <a:off x="1429496" y="3618963"/>
              <a:ext cx="425002" cy="1352280"/>
              <a:chOff x="1622737" y="3618963"/>
              <a:chExt cx="425002" cy="1352280"/>
            </a:xfrm>
          </p:grpSpPr>
          <p:sp>
            <p:nvSpPr>
              <p:cNvPr id="12" name="矩形 11"/>
              <p:cNvSpPr/>
              <p:nvPr/>
            </p:nvSpPr>
            <p:spPr>
              <a:xfrm>
                <a:off x="1803044" y="3618963"/>
                <a:ext cx="51514" cy="94015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13" name="椭圆 12"/>
              <p:cNvSpPr/>
              <p:nvPr/>
            </p:nvSpPr>
            <p:spPr>
              <a:xfrm>
                <a:off x="1622737" y="4546241"/>
                <a:ext cx="425002" cy="42500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grpSp>
        <p:sp>
          <p:nvSpPr>
            <p:cNvPr id="11" name="文本框 10"/>
            <p:cNvSpPr txBox="1"/>
            <p:nvPr/>
          </p:nvSpPr>
          <p:spPr>
            <a:xfrm>
              <a:off x="1416617" y="4497592"/>
              <a:ext cx="637504" cy="458908"/>
            </a:xfrm>
            <a:prstGeom prst="rect">
              <a:avLst/>
            </a:prstGeom>
            <a:noFill/>
          </p:spPr>
          <p:txBody>
            <a:bodyPr wrap="square" rtlCol="0">
              <a:spAutoFit/>
            </a:bodyPr>
            <a:lstStyle/>
            <a:p>
              <a:pPr>
                <a:lnSpc>
                  <a:spcPct val="150000"/>
                </a:lnSpc>
              </a:pPr>
              <a:r>
                <a:rPr lang="en-US" altLang="zh-CN" b="1" dirty="0" smtClean="0">
                  <a:solidFill>
                    <a:schemeClr val="bg1"/>
                  </a:solidFill>
                  <a:latin typeface="微软雅黑" panose="020B0503020204020204" pitchFamily="34" charset="-122"/>
                  <a:ea typeface="微软雅黑" panose="020B0503020204020204" pitchFamily="34" charset="-122"/>
                </a:rPr>
                <a:t>01</a:t>
              </a:r>
              <a:endParaRPr lang="zh-CN" altLang="en-US" b="1" dirty="0">
                <a:solidFill>
                  <a:schemeClr val="bg1"/>
                </a:solidFill>
                <a:latin typeface="微软雅黑" panose="020B0503020204020204" pitchFamily="34" charset="-122"/>
                <a:ea typeface="微软雅黑" panose="020B0503020204020204" pitchFamily="34" charset="-122"/>
              </a:endParaRPr>
            </a:p>
          </p:txBody>
        </p:sp>
      </p:grpSp>
      <p:grpSp>
        <p:nvGrpSpPr>
          <p:cNvPr id="14" name="组合 13"/>
          <p:cNvGrpSpPr/>
          <p:nvPr/>
        </p:nvGrpSpPr>
        <p:grpSpPr>
          <a:xfrm>
            <a:off x="3019454" y="1914112"/>
            <a:ext cx="875764" cy="1704852"/>
            <a:chOff x="3019454" y="1914112"/>
            <a:chExt cx="875764" cy="1704852"/>
          </a:xfrm>
        </p:grpSpPr>
        <p:sp>
          <p:nvSpPr>
            <p:cNvPr id="15" name="流程图: 库存数据 14"/>
            <p:cNvSpPr/>
            <p:nvPr/>
          </p:nvSpPr>
          <p:spPr>
            <a:xfrm rot="10800000">
              <a:off x="3019454" y="3330285"/>
              <a:ext cx="875764" cy="288679"/>
            </a:xfrm>
            <a:prstGeom prst="flowChartOnlineStorag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grpSp>
          <p:nvGrpSpPr>
            <p:cNvPr id="16" name="组合 15"/>
            <p:cNvGrpSpPr/>
            <p:nvPr/>
          </p:nvGrpSpPr>
          <p:grpSpPr>
            <a:xfrm>
              <a:off x="3257713" y="1970469"/>
              <a:ext cx="425002" cy="1365160"/>
              <a:chOff x="3338850" y="1102240"/>
              <a:chExt cx="425002" cy="1365160"/>
            </a:xfrm>
          </p:grpSpPr>
          <p:sp>
            <p:nvSpPr>
              <p:cNvPr id="18" name="矩形 17"/>
              <p:cNvSpPr/>
              <p:nvPr/>
            </p:nvSpPr>
            <p:spPr>
              <a:xfrm rot="10800000">
                <a:off x="3525595" y="1527242"/>
                <a:ext cx="51514" cy="94015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19" name="椭圆 18"/>
              <p:cNvSpPr/>
              <p:nvPr/>
            </p:nvSpPr>
            <p:spPr>
              <a:xfrm rot="10800000">
                <a:off x="3338850" y="1102240"/>
                <a:ext cx="425002" cy="42500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grpSp>
        <p:sp>
          <p:nvSpPr>
            <p:cNvPr id="17" name="文本框 16"/>
            <p:cNvSpPr txBox="1"/>
            <p:nvPr/>
          </p:nvSpPr>
          <p:spPr>
            <a:xfrm>
              <a:off x="3244833" y="1914112"/>
              <a:ext cx="637504" cy="458908"/>
            </a:xfrm>
            <a:prstGeom prst="rect">
              <a:avLst/>
            </a:prstGeom>
            <a:noFill/>
          </p:spPr>
          <p:txBody>
            <a:bodyPr wrap="square" rtlCol="0">
              <a:spAutoFit/>
            </a:bodyPr>
            <a:lstStyle/>
            <a:p>
              <a:pPr>
                <a:lnSpc>
                  <a:spcPct val="150000"/>
                </a:lnSpc>
              </a:pPr>
              <a:r>
                <a:rPr lang="en-US" altLang="zh-CN" b="1" dirty="0" smtClean="0">
                  <a:solidFill>
                    <a:schemeClr val="bg1"/>
                  </a:solidFill>
                  <a:latin typeface="微软雅黑" panose="020B0503020204020204" pitchFamily="34" charset="-122"/>
                  <a:ea typeface="微软雅黑" panose="020B0503020204020204" pitchFamily="34" charset="-122"/>
                </a:rPr>
                <a:t>02</a:t>
              </a:r>
              <a:endParaRPr lang="zh-CN" altLang="en-US" b="1" dirty="0">
                <a:solidFill>
                  <a:schemeClr val="bg1"/>
                </a:solidFill>
                <a:latin typeface="微软雅黑" panose="020B0503020204020204" pitchFamily="34" charset="-122"/>
                <a:ea typeface="微软雅黑" panose="020B0503020204020204" pitchFamily="34" charset="-122"/>
              </a:endParaRPr>
            </a:p>
          </p:txBody>
        </p:sp>
      </p:grpSp>
      <p:grpSp>
        <p:nvGrpSpPr>
          <p:cNvPr id="20" name="组合 19"/>
          <p:cNvGrpSpPr/>
          <p:nvPr/>
        </p:nvGrpSpPr>
        <p:grpSpPr>
          <a:xfrm>
            <a:off x="4778396" y="3330285"/>
            <a:ext cx="875764" cy="1640958"/>
            <a:chOff x="4778396" y="3330285"/>
            <a:chExt cx="875764" cy="1640958"/>
          </a:xfrm>
        </p:grpSpPr>
        <p:sp>
          <p:nvSpPr>
            <p:cNvPr id="21" name="流程图: 库存数据 20"/>
            <p:cNvSpPr/>
            <p:nvPr/>
          </p:nvSpPr>
          <p:spPr>
            <a:xfrm rot="10800000">
              <a:off x="4778396" y="3330285"/>
              <a:ext cx="875764" cy="288679"/>
            </a:xfrm>
            <a:prstGeom prst="flowChartOnlineStorag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grpSp>
          <p:nvGrpSpPr>
            <p:cNvPr id="22" name="组合 21"/>
            <p:cNvGrpSpPr/>
            <p:nvPr/>
          </p:nvGrpSpPr>
          <p:grpSpPr>
            <a:xfrm>
              <a:off x="4997337" y="3618963"/>
              <a:ext cx="425002" cy="1352280"/>
              <a:chOff x="1622737" y="3618963"/>
              <a:chExt cx="425002" cy="1352280"/>
            </a:xfrm>
          </p:grpSpPr>
          <p:sp>
            <p:nvSpPr>
              <p:cNvPr id="24" name="矩形 23"/>
              <p:cNvSpPr/>
              <p:nvPr/>
            </p:nvSpPr>
            <p:spPr>
              <a:xfrm>
                <a:off x="1803044" y="3618963"/>
                <a:ext cx="51514" cy="94015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25" name="椭圆 24"/>
              <p:cNvSpPr/>
              <p:nvPr/>
            </p:nvSpPr>
            <p:spPr>
              <a:xfrm>
                <a:off x="1622737" y="4546241"/>
                <a:ext cx="425002" cy="42500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grpSp>
        <p:sp>
          <p:nvSpPr>
            <p:cNvPr id="23" name="文本框 22"/>
            <p:cNvSpPr txBox="1"/>
            <p:nvPr/>
          </p:nvSpPr>
          <p:spPr>
            <a:xfrm>
              <a:off x="4968356" y="4497592"/>
              <a:ext cx="637504" cy="458908"/>
            </a:xfrm>
            <a:prstGeom prst="rect">
              <a:avLst/>
            </a:prstGeom>
            <a:noFill/>
          </p:spPr>
          <p:txBody>
            <a:bodyPr wrap="square" rtlCol="0">
              <a:spAutoFit/>
            </a:bodyPr>
            <a:lstStyle/>
            <a:p>
              <a:pPr>
                <a:lnSpc>
                  <a:spcPct val="150000"/>
                </a:lnSpc>
              </a:pPr>
              <a:r>
                <a:rPr lang="en-US" altLang="zh-CN" b="1" dirty="0" smtClean="0">
                  <a:solidFill>
                    <a:schemeClr val="bg1"/>
                  </a:solidFill>
                  <a:latin typeface="微软雅黑" panose="020B0503020204020204" pitchFamily="34" charset="-122"/>
                  <a:ea typeface="微软雅黑" panose="020B0503020204020204" pitchFamily="34" charset="-122"/>
                </a:rPr>
                <a:t>03</a:t>
              </a:r>
              <a:endParaRPr lang="zh-CN" altLang="en-US" b="1" dirty="0">
                <a:solidFill>
                  <a:schemeClr val="bg1"/>
                </a:solidFill>
                <a:latin typeface="微软雅黑" panose="020B0503020204020204" pitchFamily="34" charset="-122"/>
                <a:ea typeface="微软雅黑" panose="020B0503020204020204" pitchFamily="34" charset="-122"/>
              </a:endParaRPr>
            </a:p>
          </p:txBody>
        </p:sp>
      </p:grpSp>
      <p:grpSp>
        <p:nvGrpSpPr>
          <p:cNvPr id="26" name="组合 25"/>
          <p:cNvGrpSpPr/>
          <p:nvPr/>
        </p:nvGrpSpPr>
        <p:grpSpPr>
          <a:xfrm>
            <a:off x="6510604" y="1914112"/>
            <a:ext cx="875764" cy="1704852"/>
            <a:chOff x="6510604" y="1914112"/>
            <a:chExt cx="875764" cy="1704852"/>
          </a:xfrm>
        </p:grpSpPr>
        <p:sp>
          <p:nvSpPr>
            <p:cNvPr id="27" name="流程图: 库存数据 26"/>
            <p:cNvSpPr/>
            <p:nvPr/>
          </p:nvSpPr>
          <p:spPr>
            <a:xfrm rot="10800000">
              <a:off x="6510604" y="3330285"/>
              <a:ext cx="875764" cy="288679"/>
            </a:xfrm>
            <a:prstGeom prst="flowChartOnlineStorag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grpSp>
          <p:nvGrpSpPr>
            <p:cNvPr id="28" name="组合 27"/>
            <p:cNvGrpSpPr/>
            <p:nvPr/>
          </p:nvGrpSpPr>
          <p:grpSpPr>
            <a:xfrm>
              <a:off x="6735985" y="1965123"/>
              <a:ext cx="425002" cy="1365160"/>
              <a:chOff x="3338850" y="1102240"/>
              <a:chExt cx="425002" cy="1365160"/>
            </a:xfrm>
          </p:grpSpPr>
          <p:sp>
            <p:nvSpPr>
              <p:cNvPr id="30" name="矩形 29"/>
              <p:cNvSpPr/>
              <p:nvPr/>
            </p:nvSpPr>
            <p:spPr>
              <a:xfrm rot="10800000">
                <a:off x="3525595" y="1527242"/>
                <a:ext cx="51514" cy="94015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31" name="椭圆 30"/>
              <p:cNvSpPr/>
              <p:nvPr/>
            </p:nvSpPr>
            <p:spPr>
              <a:xfrm rot="10800000">
                <a:off x="3338850" y="1102240"/>
                <a:ext cx="425002" cy="42500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grpSp>
        <p:sp>
          <p:nvSpPr>
            <p:cNvPr id="29" name="文本框 28"/>
            <p:cNvSpPr txBox="1"/>
            <p:nvPr/>
          </p:nvSpPr>
          <p:spPr>
            <a:xfrm>
              <a:off x="6719027" y="1914112"/>
              <a:ext cx="637504" cy="458908"/>
            </a:xfrm>
            <a:prstGeom prst="rect">
              <a:avLst/>
            </a:prstGeom>
            <a:noFill/>
          </p:spPr>
          <p:txBody>
            <a:bodyPr wrap="square" rtlCol="0">
              <a:spAutoFit/>
            </a:bodyPr>
            <a:lstStyle/>
            <a:p>
              <a:pPr>
                <a:lnSpc>
                  <a:spcPct val="150000"/>
                </a:lnSpc>
              </a:pPr>
              <a:r>
                <a:rPr lang="en-US" altLang="zh-CN" b="1" dirty="0" smtClean="0">
                  <a:solidFill>
                    <a:schemeClr val="bg1"/>
                  </a:solidFill>
                  <a:latin typeface="微软雅黑" panose="020B0503020204020204" pitchFamily="34" charset="-122"/>
                  <a:ea typeface="微软雅黑" panose="020B0503020204020204" pitchFamily="34" charset="-122"/>
                </a:rPr>
                <a:t>04</a:t>
              </a:r>
              <a:endParaRPr lang="zh-CN" altLang="en-US" b="1" dirty="0">
                <a:solidFill>
                  <a:schemeClr val="bg1"/>
                </a:solidFill>
                <a:latin typeface="微软雅黑" panose="020B0503020204020204" pitchFamily="34" charset="-122"/>
                <a:ea typeface="微软雅黑" panose="020B0503020204020204" pitchFamily="34" charset="-122"/>
              </a:endParaRPr>
            </a:p>
          </p:txBody>
        </p:sp>
      </p:grpSp>
      <p:grpSp>
        <p:nvGrpSpPr>
          <p:cNvPr id="32" name="组合 31"/>
          <p:cNvGrpSpPr/>
          <p:nvPr/>
        </p:nvGrpSpPr>
        <p:grpSpPr>
          <a:xfrm>
            <a:off x="8229933" y="3330285"/>
            <a:ext cx="910321" cy="1640958"/>
            <a:chOff x="8229933" y="3330285"/>
            <a:chExt cx="910321" cy="1640958"/>
          </a:xfrm>
        </p:grpSpPr>
        <p:sp>
          <p:nvSpPr>
            <p:cNvPr id="33" name="流程图: 库存数据 32"/>
            <p:cNvSpPr/>
            <p:nvPr/>
          </p:nvSpPr>
          <p:spPr>
            <a:xfrm rot="10800000">
              <a:off x="8229933" y="3330285"/>
              <a:ext cx="875764" cy="288679"/>
            </a:xfrm>
            <a:prstGeom prst="flowChartOnlineStorag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grpSp>
          <p:nvGrpSpPr>
            <p:cNvPr id="34" name="组合 33"/>
            <p:cNvGrpSpPr/>
            <p:nvPr/>
          </p:nvGrpSpPr>
          <p:grpSpPr>
            <a:xfrm>
              <a:off x="8513267" y="3618963"/>
              <a:ext cx="425002" cy="1352280"/>
              <a:chOff x="1622737" y="3618963"/>
              <a:chExt cx="425002" cy="1352280"/>
            </a:xfrm>
          </p:grpSpPr>
          <p:sp>
            <p:nvSpPr>
              <p:cNvPr id="36" name="矩形 35"/>
              <p:cNvSpPr/>
              <p:nvPr/>
            </p:nvSpPr>
            <p:spPr>
              <a:xfrm>
                <a:off x="1803044" y="3618963"/>
                <a:ext cx="51514" cy="94015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37" name="椭圆 36"/>
              <p:cNvSpPr/>
              <p:nvPr/>
            </p:nvSpPr>
            <p:spPr>
              <a:xfrm>
                <a:off x="1622737" y="4546241"/>
                <a:ext cx="425002" cy="42500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grpSp>
        <p:sp>
          <p:nvSpPr>
            <p:cNvPr id="35" name="文本框 34"/>
            <p:cNvSpPr txBox="1"/>
            <p:nvPr/>
          </p:nvSpPr>
          <p:spPr>
            <a:xfrm>
              <a:off x="8502750" y="4497592"/>
              <a:ext cx="637504" cy="458908"/>
            </a:xfrm>
            <a:prstGeom prst="rect">
              <a:avLst/>
            </a:prstGeom>
            <a:noFill/>
          </p:spPr>
          <p:txBody>
            <a:bodyPr wrap="square" rtlCol="0">
              <a:spAutoFit/>
            </a:bodyPr>
            <a:lstStyle/>
            <a:p>
              <a:pPr>
                <a:lnSpc>
                  <a:spcPct val="150000"/>
                </a:lnSpc>
              </a:pPr>
              <a:r>
                <a:rPr lang="en-US" altLang="zh-CN" b="1" dirty="0" smtClean="0">
                  <a:solidFill>
                    <a:schemeClr val="bg1"/>
                  </a:solidFill>
                  <a:latin typeface="微软雅黑" panose="020B0503020204020204" pitchFamily="34" charset="-122"/>
                  <a:ea typeface="微软雅黑" panose="020B0503020204020204" pitchFamily="34" charset="-122"/>
                </a:rPr>
                <a:t>05</a:t>
              </a:r>
              <a:endParaRPr lang="zh-CN" altLang="en-US" b="1" dirty="0">
                <a:solidFill>
                  <a:schemeClr val="bg1"/>
                </a:solidFill>
                <a:latin typeface="微软雅黑" panose="020B0503020204020204" pitchFamily="34" charset="-122"/>
                <a:ea typeface="微软雅黑" panose="020B0503020204020204" pitchFamily="34" charset="-122"/>
              </a:endParaRPr>
            </a:p>
          </p:txBody>
        </p:sp>
      </p:grpSp>
      <p:grpSp>
        <p:nvGrpSpPr>
          <p:cNvPr id="38" name="组合 37"/>
          <p:cNvGrpSpPr/>
          <p:nvPr/>
        </p:nvGrpSpPr>
        <p:grpSpPr>
          <a:xfrm>
            <a:off x="9949262" y="1914112"/>
            <a:ext cx="875764" cy="1704851"/>
            <a:chOff x="9949262" y="1914112"/>
            <a:chExt cx="875764" cy="1704851"/>
          </a:xfrm>
        </p:grpSpPr>
        <p:sp>
          <p:nvSpPr>
            <p:cNvPr id="39" name="流程图: 库存数据 38"/>
            <p:cNvSpPr/>
            <p:nvPr/>
          </p:nvSpPr>
          <p:spPr>
            <a:xfrm rot="10800000">
              <a:off x="9949262" y="3330284"/>
              <a:ext cx="875764" cy="288679"/>
            </a:xfrm>
            <a:prstGeom prst="flowChartOnlineStorag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grpSp>
          <p:nvGrpSpPr>
            <p:cNvPr id="40" name="组合 39"/>
            <p:cNvGrpSpPr/>
            <p:nvPr/>
          </p:nvGrpSpPr>
          <p:grpSpPr>
            <a:xfrm>
              <a:off x="10200397" y="1965123"/>
              <a:ext cx="425002" cy="1365160"/>
              <a:chOff x="3338850" y="1102240"/>
              <a:chExt cx="425002" cy="1365160"/>
            </a:xfrm>
          </p:grpSpPr>
          <p:sp>
            <p:nvSpPr>
              <p:cNvPr id="42" name="矩形 41"/>
              <p:cNvSpPr/>
              <p:nvPr/>
            </p:nvSpPr>
            <p:spPr>
              <a:xfrm rot="10800000">
                <a:off x="3525595" y="1527242"/>
                <a:ext cx="51514" cy="94015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43" name="椭圆 42"/>
              <p:cNvSpPr/>
              <p:nvPr/>
            </p:nvSpPr>
            <p:spPr>
              <a:xfrm rot="10800000">
                <a:off x="3338850" y="1102240"/>
                <a:ext cx="425002" cy="42500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grpSp>
        <p:sp>
          <p:nvSpPr>
            <p:cNvPr id="41" name="文本框 40"/>
            <p:cNvSpPr txBox="1"/>
            <p:nvPr/>
          </p:nvSpPr>
          <p:spPr>
            <a:xfrm>
              <a:off x="10174644" y="1914112"/>
              <a:ext cx="637504" cy="458908"/>
            </a:xfrm>
            <a:prstGeom prst="rect">
              <a:avLst/>
            </a:prstGeom>
            <a:noFill/>
          </p:spPr>
          <p:txBody>
            <a:bodyPr wrap="square" rtlCol="0">
              <a:spAutoFit/>
            </a:bodyPr>
            <a:lstStyle/>
            <a:p>
              <a:pPr>
                <a:lnSpc>
                  <a:spcPct val="150000"/>
                </a:lnSpc>
              </a:pPr>
              <a:r>
                <a:rPr lang="en-US" altLang="zh-CN" b="1" dirty="0" smtClean="0">
                  <a:solidFill>
                    <a:schemeClr val="bg1"/>
                  </a:solidFill>
                  <a:latin typeface="微软雅黑" panose="020B0503020204020204" pitchFamily="34" charset="-122"/>
                  <a:ea typeface="微软雅黑" panose="020B0503020204020204" pitchFamily="34" charset="-122"/>
                </a:rPr>
                <a:t>06</a:t>
              </a:r>
              <a:endParaRPr lang="zh-CN" altLang="en-US" b="1" dirty="0">
                <a:solidFill>
                  <a:schemeClr val="bg1"/>
                </a:solidFill>
                <a:latin typeface="微软雅黑" panose="020B0503020204020204" pitchFamily="34" charset="-122"/>
                <a:ea typeface="微软雅黑" panose="020B0503020204020204" pitchFamily="34" charset="-122"/>
              </a:endParaRPr>
            </a:p>
          </p:txBody>
        </p:sp>
      </p:grpSp>
      <p:sp>
        <p:nvSpPr>
          <p:cNvPr id="44" name="矩形 43"/>
          <p:cNvSpPr/>
          <p:nvPr/>
        </p:nvSpPr>
        <p:spPr>
          <a:xfrm>
            <a:off x="444669" y="1920516"/>
            <a:ext cx="2819658" cy="415498"/>
          </a:xfrm>
          <a:prstGeom prst="rect">
            <a:avLst/>
          </a:prstGeom>
        </p:spPr>
        <p:txBody>
          <a:bodyPr wrap="square">
            <a:spAutoFit/>
          </a:bodyPr>
          <a:lstStyle/>
          <a:p>
            <a:pPr>
              <a:lnSpc>
                <a:spcPct val="150000"/>
              </a:lnSpc>
            </a:pPr>
            <a:r>
              <a:rPr lang="en-US" altLang="zh-CN" sz="1400" b="1" dirty="0" smtClean="0">
                <a:solidFill>
                  <a:prstClr val="black"/>
                </a:solidFill>
                <a:latin typeface="微软雅黑" panose="020B0503020204020204" pitchFamily="34" charset="-122"/>
                <a:ea typeface="微软雅黑" panose="020B0503020204020204" pitchFamily="34" charset="-122"/>
              </a:rPr>
              <a:t>1</a:t>
            </a:r>
            <a:r>
              <a:rPr lang="zh-CN" altLang="en-US" sz="1400" b="1" dirty="0" smtClean="0">
                <a:solidFill>
                  <a:prstClr val="black"/>
                </a:solidFill>
                <a:latin typeface="微软雅黑" panose="020B0503020204020204" pitchFamily="34" charset="-122"/>
                <a:ea typeface="微软雅黑" panose="020B0503020204020204" pitchFamily="34" charset="-122"/>
              </a:rPr>
              <a:t>、</a:t>
            </a:r>
            <a:r>
              <a:rPr lang="zh-CN" altLang="zh-CN" sz="1400" b="1" dirty="0" smtClean="0">
                <a:solidFill>
                  <a:prstClr val="black"/>
                </a:solidFill>
                <a:latin typeface="微软雅黑" panose="020B0503020204020204" pitchFamily="34" charset="-122"/>
                <a:ea typeface="微软雅黑" panose="020B0503020204020204" pitchFamily="34" charset="-122"/>
              </a:rPr>
              <a:t>重视</a:t>
            </a:r>
            <a:r>
              <a:rPr lang="zh-CN" altLang="zh-CN" sz="1400" b="1" dirty="0">
                <a:solidFill>
                  <a:prstClr val="black"/>
                </a:solidFill>
                <a:latin typeface="微软雅黑" panose="020B0503020204020204" pitchFamily="34" charset="-122"/>
                <a:ea typeface="微软雅黑" panose="020B0503020204020204" pitchFamily="34" charset="-122"/>
              </a:rPr>
              <a:t>医疗</a:t>
            </a:r>
            <a:r>
              <a:rPr lang="zh-CN" altLang="zh-CN" sz="1400" b="1" dirty="0" smtClean="0">
                <a:solidFill>
                  <a:prstClr val="black"/>
                </a:solidFill>
                <a:latin typeface="微软雅黑" panose="020B0503020204020204" pitchFamily="34" charset="-122"/>
                <a:ea typeface="微软雅黑" panose="020B0503020204020204" pitchFamily="34" charset="-122"/>
              </a:rPr>
              <a:t>质量</a:t>
            </a:r>
            <a:r>
              <a:rPr lang="zh-CN" altLang="en-US" sz="1400" b="1" dirty="0">
                <a:solidFill>
                  <a:prstClr val="black"/>
                </a:solidFill>
                <a:latin typeface="微软雅黑" panose="020B0503020204020204" pitchFamily="34" charset="-122"/>
                <a:ea typeface="微软雅黑" panose="020B0503020204020204" pitchFamily="34" charset="-122"/>
              </a:rPr>
              <a:t>，</a:t>
            </a:r>
            <a:r>
              <a:rPr lang="zh-CN" altLang="zh-CN" sz="1400" b="1" dirty="0" smtClean="0">
                <a:solidFill>
                  <a:prstClr val="black"/>
                </a:solidFill>
                <a:latin typeface="微软雅黑" panose="020B0503020204020204" pitchFamily="34" charset="-122"/>
                <a:ea typeface="微软雅黑" panose="020B0503020204020204" pitchFamily="34" charset="-122"/>
              </a:rPr>
              <a:t>提高</a:t>
            </a:r>
            <a:r>
              <a:rPr lang="zh-CN" altLang="zh-CN" sz="1400" b="1" dirty="0">
                <a:solidFill>
                  <a:prstClr val="black"/>
                </a:solidFill>
                <a:latin typeface="微软雅黑" panose="020B0503020204020204" pitchFamily="34" charset="-122"/>
                <a:ea typeface="微软雅黑" panose="020B0503020204020204" pitchFamily="34" charset="-122"/>
              </a:rPr>
              <a:t>医疗水平</a:t>
            </a:r>
            <a:endParaRPr lang="zh-CN" altLang="en-US" sz="1400" dirty="0">
              <a:solidFill>
                <a:prstClr val="black"/>
              </a:solidFill>
              <a:latin typeface="微软雅黑" panose="020B0503020204020204" pitchFamily="34" charset="-122"/>
              <a:ea typeface="微软雅黑" panose="020B0503020204020204" pitchFamily="34" charset="-122"/>
            </a:endParaRPr>
          </a:p>
        </p:txBody>
      </p:sp>
      <p:sp>
        <p:nvSpPr>
          <p:cNvPr id="45" name="矩形 44"/>
          <p:cNvSpPr/>
          <p:nvPr/>
        </p:nvSpPr>
        <p:spPr>
          <a:xfrm>
            <a:off x="647860" y="2262616"/>
            <a:ext cx="2342986" cy="923330"/>
          </a:xfrm>
          <a:prstGeom prst="rect">
            <a:avLst/>
          </a:prstGeom>
        </p:spPr>
        <p:txBody>
          <a:bodyPr wrap="square">
            <a:spAutoFit/>
          </a:bodyPr>
          <a:lstStyle/>
          <a:p>
            <a:pPr>
              <a:lnSpc>
                <a:spcPct val="150000"/>
              </a:lnSpc>
            </a:pPr>
            <a:r>
              <a:rPr lang="zh-CN" altLang="zh-CN" sz="1200" dirty="0">
                <a:solidFill>
                  <a:prstClr val="black"/>
                </a:solidFill>
                <a:latin typeface="微软雅黑" panose="020B0503020204020204" pitchFamily="34" charset="-122"/>
                <a:ea typeface="微软雅黑" panose="020B0503020204020204" pitchFamily="34" charset="-122"/>
              </a:rPr>
              <a:t>每月召开医务例会，总结医疗工作好经验好做法，通报医疗质量</a:t>
            </a:r>
            <a:r>
              <a:rPr lang="zh-CN" altLang="zh-CN" sz="1200" dirty="0" smtClean="0">
                <a:solidFill>
                  <a:prstClr val="black"/>
                </a:solidFill>
                <a:latin typeface="微软雅黑" panose="020B0503020204020204" pitchFamily="34" charset="-122"/>
                <a:ea typeface="微软雅黑" panose="020B0503020204020204" pitchFamily="34" charset="-122"/>
              </a:rPr>
              <a:t>问题</a:t>
            </a:r>
            <a:r>
              <a:rPr lang="zh-CN" altLang="en-US" sz="1200" dirty="0" smtClean="0">
                <a:solidFill>
                  <a:prstClr val="black"/>
                </a:solidFill>
                <a:latin typeface="微软雅黑" panose="020B0503020204020204" pitchFamily="34" charset="-122"/>
                <a:ea typeface="微软雅黑" panose="020B0503020204020204" pitchFamily="34" charset="-122"/>
              </a:rPr>
              <a:t>，</a:t>
            </a:r>
            <a:r>
              <a:rPr lang="zh-CN" altLang="zh-CN" sz="1200" dirty="0" smtClean="0">
                <a:solidFill>
                  <a:prstClr val="black"/>
                </a:solidFill>
                <a:latin typeface="微软雅黑" panose="020B0503020204020204" pitchFamily="34" charset="-122"/>
                <a:ea typeface="微软雅黑" panose="020B0503020204020204" pitchFamily="34" charset="-122"/>
              </a:rPr>
              <a:t>整顿</a:t>
            </a:r>
            <a:r>
              <a:rPr lang="zh-CN" altLang="zh-CN" sz="1200" dirty="0">
                <a:solidFill>
                  <a:prstClr val="black"/>
                </a:solidFill>
                <a:latin typeface="微软雅黑" panose="020B0503020204020204" pitchFamily="34" charset="-122"/>
                <a:ea typeface="微软雅黑" panose="020B0503020204020204" pitchFamily="34" charset="-122"/>
              </a:rPr>
              <a:t>医疗安全</a:t>
            </a:r>
            <a:r>
              <a:rPr lang="zh-CN" altLang="zh-CN" sz="1200" dirty="0" smtClean="0">
                <a:solidFill>
                  <a:prstClr val="black"/>
                </a:solidFill>
                <a:latin typeface="微软雅黑" panose="020B0503020204020204" pitchFamily="34" charset="-122"/>
                <a:ea typeface="微软雅黑" panose="020B0503020204020204" pitchFamily="34" charset="-122"/>
              </a:rPr>
              <a:t>隐患。</a:t>
            </a:r>
            <a:endParaRPr lang="zh-CN" altLang="en-US" sz="1200" dirty="0">
              <a:solidFill>
                <a:prstClr val="black"/>
              </a:solidFill>
              <a:latin typeface="微软雅黑" panose="020B0503020204020204" pitchFamily="34" charset="-122"/>
              <a:ea typeface="微软雅黑" panose="020B0503020204020204" pitchFamily="34" charset="-122"/>
            </a:endParaRPr>
          </a:p>
        </p:txBody>
      </p:sp>
      <p:sp>
        <p:nvSpPr>
          <p:cNvPr id="46" name="矩形 45"/>
          <p:cNvSpPr/>
          <p:nvPr/>
        </p:nvSpPr>
        <p:spPr>
          <a:xfrm>
            <a:off x="2124958" y="3855253"/>
            <a:ext cx="2808782" cy="415498"/>
          </a:xfrm>
          <a:prstGeom prst="rect">
            <a:avLst/>
          </a:prstGeom>
        </p:spPr>
        <p:txBody>
          <a:bodyPr wrap="none">
            <a:spAutoFit/>
          </a:bodyPr>
          <a:lstStyle/>
          <a:p>
            <a:pPr>
              <a:lnSpc>
                <a:spcPct val="150000"/>
              </a:lnSpc>
            </a:pPr>
            <a:r>
              <a:rPr lang="en-US" altLang="zh-CN" sz="1400" b="1" dirty="0" smtClean="0">
                <a:solidFill>
                  <a:prstClr val="black"/>
                </a:solidFill>
                <a:latin typeface="微软雅黑" panose="020B0503020204020204" pitchFamily="34" charset="-122"/>
                <a:ea typeface="微软雅黑" panose="020B0503020204020204" pitchFamily="34" charset="-122"/>
              </a:rPr>
              <a:t>2</a:t>
            </a:r>
            <a:r>
              <a:rPr lang="zh-CN" altLang="en-US" sz="1400" b="1" dirty="0" smtClean="0">
                <a:solidFill>
                  <a:prstClr val="black"/>
                </a:solidFill>
                <a:latin typeface="微软雅黑" panose="020B0503020204020204" pitchFamily="34" charset="-122"/>
                <a:ea typeface="微软雅黑" panose="020B0503020204020204" pitchFamily="34" charset="-122"/>
              </a:rPr>
              <a:t>、</a:t>
            </a:r>
            <a:r>
              <a:rPr lang="zh-CN" altLang="zh-CN" sz="1400" b="1" dirty="0" smtClean="0">
                <a:solidFill>
                  <a:prstClr val="black"/>
                </a:solidFill>
                <a:latin typeface="微软雅黑" panose="020B0503020204020204" pitchFamily="34" charset="-122"/>
                <a:ea typeface="微软雅黑" panose="020B0503020204020204" pitchFamily="34" charset="-122"/>
              </a:rPr>
              <a:t>加强</a:t>
            </a:r>
            <a:r>
              <a:rPr lang="zh-CN" altLang="zh-CN" sz="1400" b="1" dirty="0">
                <a:solidFill>
                  <a:prstClr val="black"/>
                </a:solidFill>
                <a:latin typeface="微软雅黑" panose="020B0503020204020204" pitchFamily="34" charset="-122"/>
                <a:ea typeface="微软雅黑" panose="020B0503020204020204" pitchFamily="34" charset="-122"/>
              </a:rPr>
              <a:t>监管力度，开展临床</a:t>
            </a:r>
            <a:r>
              <a:rPr lang="zh-CN" altLang="zh-CN" sz="1400" b="1" dirty="0" smtClean="0">
                <a:solidFill>
                  <a:prstClr val="black"/>
                </a:solidFill>
                <a:latin typeface="微软雅黑" panose="020B0503020204020204" pitchFamily="34" charset="-122"/>
                <a:ea typeface="微软雅黑" panose="020B0503020204020204" pitchFamily="34" charset="-122"/>
              </a:rPr>
              <a:t>路径</a:t>
            </a:r>
            <a:endParaRPr lang="zh-CN" altLang="en-US" sz="1400" dirty="0">
              <a:solidFill>
                <a:prstClr val="black"/>
              </a:solidFill>
              <a:latin typeface="微软雅黑" panose="020B0503020204020204" pitchFamily="34" charset="-122"/>
              <a:ea typeface="微软雅黑" panose="020B0503020204020204" pitchFamily="34" charset="-122"/>
            </a:endParaRPr>
          </a:p>
        </p:txBody>
      </p:sp>
      <p:sp>
        <p:nvSpPr>
          <p:cNvPr id="47" name="矩形 46"/>
          <p:cNvSpPr/>
          <p:nvPr/>
        </p:nvSpPr>
        <p:spPr>
          <a:xfrm>
            <a:off x="2124958" y="4223623"/>
            <a:ext cx="2479575" cy="923330"/>
          </a:xfrm>
          <a:prstGeom prst="rect">
            <a:avLst/>
          </a:prstGeom>
        </p:spPr>
        <p:txBody>
          <a:bodyPr wrap="square">
            <a:spAutoFit/>
          </a:bodyPr>
          <a:lstStyle/>
          <a:p>
            <a:pPr>
              <a:lnSpc>
                <a:spcPct val="150000"/>
              </a:lnSpc>
            </a:pPr>
            <a:r>
              <a:rPr lang="zh-CN" altLang="zh-CN" sz="1200" dirty="0" smtClean="0">
                <a:solidFill>
                  <a:prstClr val="black"/>
                </a:solidFill>
                <a:latin typeface="微软雅黑" panose="020B0503020204020204" pitchFamily="34" charset="-122"/>
                <a:ea typeface="微软雅黑" panose="020B0503020204020204" pitchFamily="34" charset="-122"/>
              </a:rPr>
              <a:t>定期</a:t>
            </a:r>
            <a:r>
              <a:rPr lang="zh-CN" altLang="zh-CN" sz="1200" dirty="0">
                <a:solidFill>
                  <a:prstClr val="black"/>
                </a:solidFill>
                <a:latin typeface="微软雅黑" panose="020B0503020204020204" pitchFamily="34" charset="-122"/>
                <a:ea typeface="微软雅黑" panose="020B0503020204020204" pitchFamily="34" charset="-122"/>
              </a:rPr>
              <a:t>对开展情况进行小结，每两个月针对开展情况，总结各专业开展的例数、完成例</a:t>
            </a:r>
            <a:r>
              <a:rPr lang="zh-CN" altLang="zh-CN" sz="1200" dirty="0" smtClean="0">
                <a:solidFill>
                  <a:prstClr val="black"/>
                </a:solidFill>
                <a:latin typeface="微软雅黑" panose="020B0503020204020204" pitchFamily="34" charset="-122"/>
                <a:ea typeface="微软雅黑" panose="020B0503020204020204" pitchFamily="34" charset="-122"/>
              </a:rPr>
              <a:t>数</a:t>
            </a:r>
            <a:r>
              <a:rPr lang="zh-CN" altLang="en-US" sz="1200" dirty="0">
                <a:solidFill>
                  <a:prstClr val="black"/>
                </a:solidFill>
                <a:latin typeface="微软雅黑" panose="020B0503020204020204" pitchFamily="34" charset="-122"/>
                <a:ea typeface="微软雅黑" panose="020B0503020204020204" pitchFamily="34" charset="-122"/>
              </a:rPr>
              <a:t>。</a:t>
            </a:r>
          </a:p>
        </p:txBody>
      </p:sp>
      <p:sp>
        <p:nvSpPr>
          <p:cNvPr id="48" name="矩形 47"/>
          <p:cNvSpPr/>
          <p:nvPr/>
        </p:nvSpPr>
        <p:spPr>
          <a:xfrm>
            <a:off x="3830126" y="1899369"/>
            <a:ext cx="2808782" cy="415498"/>
          </a:xfrm>
          <a:prstGeom prst="rect">
            <a:avLst/>
          </a:prstGeom>
        </p:spPr>
        <p:txBody>
          <a:bodyPr wrap="none">
            <a:spAutoFit/>
          </a:bodyPr>
          <a:lstStyle/>
          <a:p>
            <a:pPr>
              <a:lnSpc>
                <a:spcPct val="150000"/>
              </a:lnSpc>
            </a:pPr>
            <a:r>
              <a:rPr lang="en-US" altLang="zh-CN" sz="1400" b="1" dirty="0" smtClean="0">
                <a:solidFill>
                  <a:prstClr val="black"/>
                </a:solidFill>
                <a:latin typeface="微软雅黑" panose="020B0503020204020204" pitchFamily="34" charset="-122"/>
                <a:ea typeface="微软雅黑" panose="020B0503020204020204" pitchFamily="34" charset="-122"/>
              </a:rPr>
              <a:t>3</a:t>
            </a:r>
            <a:r>
              <a:rPr lang="zh-CN" altLang="en-US" sz="1400" b="1" dirty="0" smtClean="0">
                <a:solidFill>
                  <a:prstClr val="black"/>
                </a:solidFill>
                <a:latin typeface="微软雅黑" panose="020B0503020204020204" pitchFamily="34" charset="-122"/>
                <a:ea typeface="微软雅黑" panose="020B0503020204020204" pitchFamily="34" charset="-122"/>
              </a:rPr>
              <a:t>、</a:t>
            </a:r>
            <a:r>
              <a:rPr lang="zh-CN" altLang="zh-CN" sz="1400" b="1" dirty="0" smtClean="0">
                <a:solidFill>
                  <a:prstClr val="black"/>
                </a:solidFill>
                <a:latin typeface="微软雅黑" panose="020B0503020204020204" pitchFamily="34" charset="-122"/>
                <a:ea typeface="微软雅黑" panose="020B0503020204020204" pitchFamily="34" charset="-122"/>
              </a:rPr>
              <a:t>坚持</a:t>
            </a:r>
            <a:r>
              <a:rPr lang="zh-CN" altLang="zh-CN" sz="1400" b="1" dirty="0">
                <a:solidFill>
                  <a:prstClr val="black"/>
                </a:solidFill>
                <a:latin typeface="微软雅黑" panose="020B0503020204020204" pitchFamily="34" charset="-122"/>
                <a:ea typeface="微软雅黑" panose="020B0503020204020204" pitchFamily="34" charset="-122"/>
              </a:rPr>
              <a:t>合理用药，加大整治力度</a:t>
            </a:r>
            <a:endParaRPr lang="zh-CN" altLang="en-US" sz="1400" dirty="0">
              <a:solidFill>
                <a:prstClr val="black"/>
              </a:solidFill>
              <a:latin typeface="微软雅黑" panose="020B0503020204020204" pitchFamily="34" charset="-122"/>
              <a:ea typeface="微软雅黑" panose="020B0503020204020204" pitchFamily="34" charset="-122"/>
            </a:endParaRPr>
          </a:p>
        </p:txBody>
      </p:sp>
      <p:sp>
        <p:nvSpPr>
          <p:cNvPr id="49" name="矩形 48"/>
          <p:cNvSpPr/>
          <p:nvPr/>
        </p:nvSpPr>
        <p:spPr>
          <a:xfrm>
            <a:off x="4003475" y="2260007"/>
            <a:ext cx="2631667" cy="923330"/>
          </a:xfrm>
          <a:prstGeom prst="rect">
            <a:avLst/>
          </a:prstGeom>
        </p:spPr>
        <p:txBody>
          <a:bodyPr wrap="square">
            <a:spAutoFit/>
          </a:bodyPr>
          <a:lstStyle/>
          <a:p>
            <a:pPr>
              <a:lnSpc>
                <a:spcPct val="150000"/>
              </a:lnSpc>
            </a:pPr>
            <a:r>
              <a:rPr lang="en-US" altLang="zh-CN" sz="1200" dirty="0" smtClean="0">
                <a:solidFill>
                  <a:prstClr val="black"/>
                </a:solidFill>
                <a:latin typeface="微软雅黑" panose="020B0503020204020204" pitchFamily="34" charset="-122"/>
                <a:ea typeface="微软雅黑" panose="020B0503020204020204" pitchFamily="34" charset="-122"/>
              </a:rPr>
              <a:t>20XX</a:t>
            </a:r>
            <a:r>
              <a:rPr lang="zh-CN" altLang="zh-CN" sz="1200" dirty="0" smtClean="0">
                <a:solidFill>
                  <a:prstClr val="black"/>
                </a:solidFill>
                <a:latin typeface="微软雅黑" panose="020B0503020204020204" pitchFamily="34" charset="-122"/>
                <a:ea typeface="微软雅黑" panose="020B0503020204020204" pitchFamily="34" charset="-122"/>
              </a:rPr>
              <a:t>年</a:t>
            </a:r>
            <a:r>
              <a:rPr lang="zh-CN" altLang="zh-CN" sz="1200" dirty="0">
                <a:solidFill>
                  <a:prstClr val="black"/>
                </a:solidFill>
                <a:latin typeface="微软雅黑" panose="020B0503020204020204" pitchFamily="34" charset="-122"/>
                <a:ea typeface="微软雅黑" panose="020B0503020204020204" pitchFamily="34" charset="-122"/>
              </a:rPr>
              <a:t>分三阶段开展抗生素专项整治工作。严格规范诊疗服务行为，推进合理治疗、合理用药、合理检查</a:t>
            </a:r>
            <a:r>
              <a:rPr lang="zh-CN" altLang="zh-CN" sz="1200" dirty="0" smtClean="0">
                <a:solidFill>
                  <a:prstClr val="black"/>
                </a:solidFill>
                <a:latin typeface="微软雅黑" panose="020B0503020204020204" pitchFamily="34" charset="-122"/>
                <a:ea typeface="微软雅黑" panose="020B0503020204020204" pitchFamily="34" charset="-122"/>
              </a:rPr>
              <a:t>。</a:t>
            </a:r>
            <a:endParaRPr lang="zh-CN" altLang="en-US" sz="1200" dirty="0">
              <a:solidFill>
                <a:prstClr val="black"/>
              </a:solidFill>
              <a:latin typeface="微软雅黑" panose="020B0503020204020204" pitchFamily="34" charset="-122"/>
              <a:ea typeface="微软雅黑" panose="020B0503020204020204" pitchFamily="34" charset="-122"/>
            </a:endParaRPr>
          </a:p>
        </p:txBody>
      </p:sp>
      <p:sp>
        <p:nvSpPr>
          <p:cNvPr id="50" name="矩形 49"/>
          <p:cNvSpPr/>
          <p:nvPr/>
        </p:nvSpPr>
        <p:spPr>
          <a:xfrm>
            <a:off x="5779782" y="4223623"/>
            <a:ext cx="2546739" cy="923330"/>
          </a:xfrm>
          <a:prstGeom prst="rect">
            <a:avLst/>
          </a:prstGeom>
        </p:spPr>
        <p:txBody>
          <a:bodyPr wrap="square">
            <a:spAutoFit/>
          </a:bodyPr>
          <a:lstStyle/>
          <a:p>
            <a:pPr>
              <a:lnSpc>
                <a:spcPct val="150000"/>
              </a:lnSpc>
            </a:pPr>
            <a:r>
              <a:rPr lang="en-US" altLang="zh-CN" sz="1200" dirty="0" smtClean="0">
                <a:solidFill>
                  <a:prstClr val="black"/>
                </a:solidFill>
                <a:latin typeface="微软雅黑" panose="020B0503020204020204" pitchFamily="34" charset="-122"/>
                <a:ea typeface="微软雅黑" panose="020B0503020204020204" pitchFamily="34" charset="-122"/>
              </a:rPr>
              <a:t>20XX</a:t>
            </a:r>
            <a:r>
              <a:rPr lang="zh-CN" altLang="zh-CN" sz="1200" dirty="0" smtClean="0">
                <a:solidFill>
                  <a:prstClr val="black"/>
                </a:solidFill>
                <a:latin typeface="微软雅黑" panose="020B0503020204020204" pitchFamily="34" charset="-122"/>
                <a:ea typeface="微软雅黑" panose="020B0503020204020204" pitchFamily="34" charset="-122"/>
              </a:rPr>
              <a:t>年</a:t>
            </a:r>
            <a:r>
              <a:rPr lang="zh-CN" altLang="en-US" sz="1200" dirty="0" smtClean="0">
                <a:solidFill>
                  <a:prstClr val="black"/>
                </a:solidFill>
                <a:latin typeface="微软雅黑" panose="020B0503020204020204" pitchFamily="34" charset="-122"/>
                <a:ea typeface="微软雅黑" panose="020B0503020204020204" pitchFamily="34" charset="-122"/>
              </a:rPr>
              <a:t>前两个</a:t>
            </a:r>
            <a:r>
              <a:rPr lang="zh-CN" altLang="zh-CN" sz="1200" dirty="0" smtClean="0">
                <a:solidFill>
                  <a:prstClr val="black"/>
                </a:solidFill>
                <a:latin typeface="微软雅黑" panose="020B0503020204020204" pitchFamily="34" charset="-122"/>
                <a:ea typeface="微软雅黑" panose="020B0503020204020204" pitchFamily="34" charset="-122"/>
              </a:rPr>
              <a:t>季度</a:t>
            </a:r>
            <a:r>
              <a:rPr lang="zh-CN" altLang="zh-CN" sz="1200" dirty="0">
                <a:solidFill>
                  <a:prstClr val="black"/>
                </a:solidFill>
                <a:latin typeface="微软雅黑" panose="020B0503020204020204" pitchFamily="34" charset="-122"/>
                <a:ea typeface="微软雅黑" panose="020B0503020204020204" pitchFamily="34" charset="-122"/>
              </a:rPr>
              <a:t>聘请协和医院专家协助检查病历书写质量，根据检查结果向各病区反馈，适时整改。</a:t>
            </a:r>
            <a:endParaRPr lang="zh-CN" altLang="en-US" sz="1200" dirty="0">
              <a:solidFill>
                <a:prstClr val="black"/>
              </a:solidFill>
              <a:latin typeface="微软雅黑" panose="020B0503020204020204" pitchFamily="34" charset="-122"/>
              <a:ea typeface="微软雅黑" panose="020B0503020204020204" pitchFamily="34" charset="-122"/>
            </a:endParaRPr>
          </a:p>
        </p:txBody>
      </p:sp>
      <p:sp>
        <p:nvSpPr>
          <p:cNvPr id="51" name="矩形 50"/>
          <p:cNvSpPr/>
          <p:nvPr/>
        </p:nvSpPr>
        <p:spPr>
          <a:xfrm>
            <a:off x="5687761" y="3854216"/>
            <a:ext cx="2808782" cy="415498"/>
          </a:xfrm>
          <a:prstGeom prst="rect">
            <a:avLst/>
          </a:prstGeom>
        </p:spPr>
        <p:txBody>
          <a:bodyPr wrap="none">
            <a:spAutoFit/>
          </a:bodyPr>
          <a:lstStyle/>
          <a:p>
            <a:pPr>
              <a:lnSpc>
                <a:spcPct val="150000"/>
              </a:lnSpc>
            </a:pPr>
            <a:r>
              <a:rPr lang="en-US" altLang="zh-CN" sz="1400" b="1" dirty="0" smtClean="0">
                <a:solidFill>
                  <a:prstClr val="black"/>
                </a:solidFill>
                <a:latin typeface="微软雅黑" panose="020B0503020204020204" pitchFamily="34" charset="-122"/>
                <a:ea typeface="微软雅黑" panose="020B0503020204020204" pitchFamily="34" charset="-122"/>
              </a:rPr>
              <a:t>4</a:t>
            </a:r>
            <a:r>
              <a:rPr lang="zh-CN" altLang="en-US" sz="1400" b="1" dirty="0" smtClean="0">
                <a:solidFill>
                  <a:prstClr val="black"/>
                </a:solidFill>
                <a:latin typeface="微软雅黑" panose="020B0503020204020204" pitchFamily="34" charset="-122"/>
                <a:ea typeface="微软雅黑" panose="020B0503020204020204" pitchFamily="34" charset="-122"/>
              </a:rPr>
              <a:t>、</a:t>
            </a:r>
            <a:r>
              <a:rPr lang="zh-CN" altLang="zh-CN" sz="1400" b="1" dirty="0" smtClean="0">
                <a:solidFill>
                  <a:prstClr val="black"/>
                </a:solidFill>
                <a:latin typeface="微软雅黑" panose="020B0503020204020204" pitchFamily="34" charset="-122"/>
                <a:ea typeface="微软雅黑" panose="020B0503020204020204" pitchFamily="34" charset="-122"/>
              </a:rPr>
              <a:t>加强</a:t>
            </a:r>
            <a:r>
              <a:rPr lang="zh-CN" altLang="zh-CN" sz="1400" b="1" dirty="0">
                <a:solidFill>
                  <a:prstClr val="black"/>
                </a:solidFill>
                <a:latin typeface="微软雅黑" panose="020B0503020204020204" pitchFamily="34" charset="-122"/>
                <a:ea typeface="微软雅黑" panose="020B0503020204020204" pitchFamily="34" charset="-122"/>
              </a:rPr>
              <a:t>病历管理，规范文书</a:t>
            </a:r>
            <a:r>
              <a:rPr lang="zh-CN" altLang="zh-CN" sz="1400" b="1" dirty="0" smtClean="0">
                <a:solidFill>
                  <a:prstClr val="black"/>
                </a:solidFill>
                <a:latin typeface="微软雅黑" panose="020B0503020204020204" pitchFamily="34" charset="-122"/>
                <a:ea typeface="微软雅黑" panose="020B0503020204020204" pitchFamily="34" charset="-122"/>
              </a:rPr>
              <a:t>书写</a:t>
            </a:r>
            <a:endParaRPr lang="zh-CN" altLang="en-US" sz="1400" dirty="0">
              <a:solidFill>
                <a:prstClr val="black"/>
              </a:solidFill>
              <a:latin typeface="微软雅黑" panose="020B0503020204020204" pitchFamily="34" charset="-122"/>
              <a:ea typeface="微软雅黑" panose="020B0503020204020204" pitchFamily="34" charset="-122"/>
            </a:endParaRPr>
          </a:p>
        </p:txBody>
      </p:sp>
      <p:sp>
        <p:nvSpPr>
          <p:cNvPr id="52" name="矩形 51"/>
          <p:cNvSpPr/>
          <p:nvPr/>
        </p:nvSpPr>
        <p:spPr>
          <a:xfrm>
            <a:off x="7623397" y="2254720"/>
            <a:ext cx="2429589" cy="923330"/>
          </a:xfrm>
          <a:prstGeom prst="rect">
            <a:avLst/>
          </a:prstGeom>
        </p:spPr>
        <p:txBody>
          <a:bodyPr wrap="square">
            <a:spAutoFit/>
          </a:bodyPr>
          <a:lstStyle/>
          <a:p>
            <a:pPr>
              <a:lnSpc>
                <a:spcPct val="150000"/>
              </a:lnSpc>
            </a:pPr>
            <a:r>
              <a:rPr lang="zh-CN" altLang="zh-CN" sz="1200" dirty="0" smtClean="0">
                <a:solidFill>
                  <a:prstClr val="black"/>
                </a:solidFill>
                <a:latin typeface="微软雅黑" panose="020B0503020204020204" pitchFamily="34" charset="-122"/>
                <a:ea typeface="微软雅黑" panose="020B0503020204020204" pitchFamily="34" charset="-122"/>
              </a:rPr>
              <a:t>持续</a:t>
            </a:r>
            <a:r>
              <a:rPr lang="zh-CN" altLang="zh-CN" sz="1200" dirty="0">
                <a:solidFill>
                  <a:prstClr val="black"/>
                </a:solidFill>
                <a:latin typeface="微软雅黑" panose="020B0503020204020204" pitchFamily="34" charset="-122"/>
                <a:ea typeface="微软雅黑" panose="020B0503020204020204" pitchFamily="34" charset="-122"/>
              </a:rPr>
              <a:t>改进医疗质量，制定方便病人的服务措施，提高服务效率和服务水平。</a:t>
            </a:r>
            <a:endParaRPr lang="zh-CN" altLang="en-US" sz="1200" dirty="0">
              <a:solidFill>
                <a:prstClr val="black"/>
              </a:solidFill>
              <a:latin typeface="微软雅黑" panose="020B0503020204020204" pitchFamily="34" charset="-122"/>
              <a:ea typeface="微软雅黑" panose="020B0503020204020204" pitchFamily="34" charset="-122"/>
            </a:endParaRPr>
          </a:p>
        </p:txBody>
      </p:sp>
      <p:sp>
        <p:nvSpPr>
          <p:cNvPr id="53" name="矩形 52"/>
          <p:cNvSpPr/>
          <p:nvPr/>
        </p:nvSpPr>
        <p:spPr>
          <a:xfrm>
            <a:off x="7289183" y="1866634"/>
            <a:ext cx="2808782" cy="415498"/>
          </a:xfrm>
          <a:prstGeom prst="rect">
            <a:avLst/>
          </a:prstGeom>
        </p:spPr>
        <p:txBody>
          <a:bodyPr wrap="none">
            <a:spAutoFit/>
          </a:bodyPr>
          <a:lstStyle/>
          <a:p>
            <a:pPr>
              <a:lnSpc>
                <a:spcPct val="150000"/>
              </a:lnSpc>
            </a:pPr>
            <a:r>
              <a:rPr lang="en-US" altLang="zh-CN" sz="1400" b="1" dirty="0" smtClean="0">
                <a:solidFill>
                  <a:prstClr val="black"/>
                </a:solidFill>
                <a:latin typeface="微软雅黑" panose="020B0503020204020204" pitchFamily="34" charset="-122"/>
                <a:ea typeface="微软雅黑" panose="020B0503020204020204" pitchFamily="34" charset="-122"/>
              </a:rPr>
              <a:t>5</a:t>
            </a:r>
            <a:r>
              <a:rPr lang="zh-CN" altLang="en-US" sz="1400" b="1" dirty="0" smtClean="0">
                <a:solidFill>
                  <a:prstClr val="black"/>
                </a:solidFill>
                <a:latin typeface="微软雅黑" panose="020B0503020204020204" pitchFamily="34" charset="-122"/>
                <a:ea typeface="微软雅黑" panose="020B0503020204020204" pitchFamily="34" charset="-122"/>
              </a:rPr>
              <a:t>、</a:t>
            </a:r>
            <a:r>
              <a:rPr lang="zh-CN" altLang="zh-CN" sz="1400" b="1" dirty="0" smtClean="0">
                <a:solidFill>
                  <a:prstClr val="black"/>
                </a:solidFill>
                <a:latin typeface="微软雅黑" panose="020B0503020204020204" pitchFamily="34" charset="-122"/>
                <a:ea typeface="微软雅黑" panose="020B0503020204020204" pitchFamily="34" charset="-122"/>
              </a:rPr>
              <a:t>重视</a:t>
            </a:r>
            <a:r>
              <a:rPr lang="zh-CN" altLang="zh-CN" sz="1400" b="1" dirty="0">
                <a:solidFill>
                  <a:prstClr val="black"/>
                </a:solidFill>
                <a:latin typeface="微软雅黑" panose="020B0503020204020204" pitchFamily="34" charset="-122"/>
                <a:ea typeface="微软雅黑" panose="020B0503020204020204" pitchFamily="34" charset="-122"/>
              </a:rPr>
              <a:t>优质服务，推行便民</a:t>
            </a:r>
            <a:r>
              <a:rPr lang="zh-CN" altLang="zh-CN" sz="1400" b="1" dirty="0" smtClean="0">
                <a:solidFill>
                  <a:prstClr val="black"/>
                </a:solidFill>
                <a:latin typeface="微软雅黑" panose="020B0503020204020204" pitchFamily="34" charset="-122"/>
                <a:ea typeface="微软雅黑" panose="020B0503020204020204" pitchFamily="34" charset="-122"/>
              </a:rPr>
              <a:t>利民</a:t>
            </a:r>
            <a:endParaRPr lang="zh-CN" altLang="en-US" sz="1400" dirty="0">
              <a:solidFill>
                <a:prstClr val="black"/>
              </a:solidFill>
              <a:latin typeface="微软雅黑" panose="020B0503020204020204" pitchFamily="34" charset="-122"/>
              <a:ea typeface="微软雅黑" panose="020B0503020204020204" pitchFamily="34" charset="-122"/>
            </a:endParaRPr>
          </a:p>
        </p:txBody>
      </p:sp>
      <p:sp>
        <p:nvSpPr>
          <p:cNvPr id="54" name="矩形 53"/>
          <p:cNvSpPr/>
          <p:nvPr/>
        </p:nvSpPr>
        <p:spPr>
          <a:xfrm>
            <a:off x="9215550" y="4223623"/>
            <a:ext cx="2482425" cy="923330"/>
          </a:xfrm>
          <a:prstGeom prst="rect">
            <a:avLst/>
          </a:prstGeom>
        </p:spPr>
        <p:txBody>
          <a:bodyPr wrap="square">
            <a:spAutoFit/>
          </a:bodyPr>
          <a:lstStyle/>
          <a:p>
            <a:pPr>
              <a:lnSpc>
                <a:spcPct val="150000"/>
              </a:lnSpc>
            </a:pPr>
            <a:r>
              <a:rPr lang="zh-CN" altLang="zh-CN" sz="1200" dirty="0" smtClean="0">
                <a:solidFill>
                  <a:prstClr val="black"/>
                </a:solidFill>
                <a:latin typeface="微软雅黑" panose="020B0503020204020204" pitchFamily="34" charset="-122"/>
                <a:ea typeface="微软雅黑" panose="020B0503020204020204" pitchFamily="34" charset="-122"/>
              </a:rPr>
              <a:t>制定</a:t>
            </a:r>
            <a:r>
              <a:rPr lang="zh-CN" altLang="zh-CN" sz="1200" dirty="0">
                <a:solidFill>
                  <a:prstClr val="black"/>
                </a:solidFill>
                <a:latin typeface="微软雅黑" panose="020B0503020204020204" pitchFamily="34" charset="-122"/>
                <a:ea typeface="微软雅黑" panose="020B0503020204020204" pitchFamily="34" charset="-122"/>
              </a:rPr>
              <a:t>了</a:t>
            </a:r>
            <a:r>
              <a:rPr lang="zh-CN" altLang="zh-CN" sz="1200" dirty="0" smtClean="0">
                <a:solidFill>
                  <a:prstClr val="black"/>
                </a:solidFill>
                <a:latin typeface="微软雅黑" panose="020B0503020204020204" pitchFamily="34" charset="-122"/>
                <a:ea typeface="微软雅黑" panose="020B0503020204020204" pitchFamily="34" charset="-122"/>
              </a:rPr>
              <a:t>《</a:t>
            </a:r>
            <a:r>
              <a:rPr lang="en-US" altLang="zh-CN" sz="1200" dirty="0" smtClean="0">
                <a:solidFill>
                  <a:prstClr val="black"/>
                </a:solidFill>
                <a:latin typeface="微软雅黑" panose="020B0503020204020204" pitchFamily="34" charset="-122"/>
                <a:ea typeface="微软雅黑" panose="020B0503020204020204" pitchFamily="34" charset="-122"/>
              </a:rPr>
              <a:t>XXX</a:t>
            </a:r>
            <a:r>
              <a:rPr lang="zh-CN" altLang="zh-CN" sz="1200" dirty="0">
                <a:solidFill>
                  <a:prstClr val="black"/>
                </a:solidFill>
                <a:latin typeface="微软雅黑" panose="020B0503020204020204" pitchFamily="34" charset="-122"/>
                <a:ea typeface="微软雅黑" panose="020B0503020204020204" pitchFamily="34" charset="-122"/>
              </a:rPr>
              <a:t>医院关于开展“方便、周到、安全、满意”为主题的优质护理服务活动实施方案</a:t>
            </a:r>
            <a:r>
              <a:rPr lang="zh-CN" altLang="zh-CN" sz="1200" dirty="0" smtClean="0">
                <a:solidFill>
                  <a:prstClr val="black"/>
                </a:solidFill>
                <a:latin typeface="微软雅黑" panose="020B0503020204020204" pitchFamily="34" charset="-122"/>
                <a:ea typeface="微软雅黑" panose="020B0503020204020204" pitchFamily="34" charset="-122"/>
              </a:rPr>
              <a:t>》</a:t>
            </a:r>
            <a:r>
              <a:rPr lang="zh-CN" altLang="en-US" sz="1200" dirty="0" smtClean="0">
                <a:solidFill>
                  <a:prstClr val="black"/>
                </a:solidFill>
                <a:latin typeface="微软雅黑" panose="020B0503020204020204" pitchFamily="34" charset="-122"/>
                <a:ea typeface="微软雅黑" panose="020B0503020204020204" pitchFamily="34" charset="-122"/>
              </a:rPr>
              <a:t>。</a:t>
            </a:r>
            <a:endParaRPr lang="zh-CN" altLang="en-US" sz="1200" dirty="0">
              <a:solidFill>
                <a:prstClr val="black"/>
              </a:solidFill>
              <a:latin typeface="微软雅黑" panose="020B0503020204020204" pitchFamily="34" charset="-122"/>
              <a:ea typeface="微软雅黑" panose="020B0503020204020204" pitchFamily="34" charset="-122"/>
            </a:endParaRPr>
          </a:p>
        </p:txBody>
      </p:sp>
      <p:sp>
        <p:nvSpPr>
          <p:cNvPr id="55" name="矩形 54"/>
          <p:cNvSpPr/>
          <p:nvPr/>
        </p:nvSpPr>
        <p:spPr>
          <a:xfrm>
            <a:off x="9047167" y="3868951"/>
            <a:ext cx="2808782" cy="415498"/>
          </a:xfrm>
          <a:prstGeom prst="rect">
            <a:avLst/>
          </a:prstGeom>
        </p:spPr>
        <p:txBody>
          <a:bodyPr wrap="none">
            <a:spAutoFit/>
          </a:bodyPr>
          <a:lstStyle/>
          <a:p>
            <a:pPr>
              <a:lnSpc>
                <a:spcPct val="150000"/>
              </a:lnSpc>
            </a:pPr>
            <a:r>
              <a:rPr lang="en-US" altLang="zh-CN" sz="1400" b="1" dirty="0" smtClean="0">
                <a:solidFill>
                  <a:prstClr val="black"/>
                </a:solidFill>
                <a:latin typeface="微软雅黑" panose="020B0503020204020204" pitchFamily="34" charset="-122"/>
                <a:ea typeface="微软雅黑" panose="020B0503020204020204" pitchFamily="34" charset="-122"/>
              </a:rPr>
              <a:t>6</a:t>
            </a:r>
            <a:r>
              <a:rPr lang="zh-CN" altLang="en-US" sz="1400" b="1" dirty="0" smtClean="0">
                <a:solidFill>
                  <a:prstClr val="black"/>
                </a:solidFill>
                <a:latin typeface="微软雅黑" panose="020B0503020204020204" pitchFamily="34" charset="-122"/>
                <a:ea typeface="微软雅黑" panose="020B0503020204020204" pitchFamily="34" charset="-122"/>
              </a:rPr>
              <a:t>、</a:t>
            </a:r>
            <a:r>
              <a:rPr lang="zh-CN" altLang="zh-CN" sz="1400" b="1" dirty="0" smtClean="0">
                <a:solidFill>
                  <a:prstClr val="black"/>
                </a:solidFill>
                <a:latin typeface="微软雅黑" panose="020B0503020204020204" pitchFamily="34" charset="-122"/>
                <a:ea typeface="微软雅黑" panose="020B0503020204020204" pitchFamily="34" charset="-122"/>
              </a:rPr>
              <a:t>加强</a:t>
            </a:r>
            <a:r>
              <a:rPr lang="zh-CN" altLang="zh-CN" sz="1400" b="1" dirty="0">
                <a:solidFill>
                  <a:prstClr val="black"/>
                </a:solidFill>
                <a:latin typeface="微软雅黑" panose="020B0503020204020204" pitchFamily="34" charset="-122"/>
                <a:ea typeface="微软雅黑" panose="020B0503020204020204" pitchFamily="34" charset="-122"/>
              </a:rPr>
              <a:t>护理工作，推广优质</a:t>
            </a:r>
            <a:r>
              <a:rPr lang="zh-CN" altLang="zh-CN" sz="1400" b="1" dirty="0" smtClean="0">
                <a:solidFill>
                  <a:prstClr val="black"/>
                </a:solidFill>
                <a:latin typeface="微软雅黑" panose="020B0503020204020204" pitchFamily="34" charset="-122"/>
                <a:ea typeface="微软雅黑" panose="020B0503020204020204" pitchFamily="34" charset="-122"/>
              </a:rPr>
              <a:t>护理</a:t>
            </a:r>
            <a:endParaRPr lang="zh-CN" altLang="en-US" sz="1400" dirty="0">
              <a:solidFill>
                <a:prstClr val="black"/>
              </a:solidFill>
              <a:latin typeface="微软雅黑" panose="020B0503020204020204" pitchFamily="34" charset="-122"/>
              <a:ea typeface="微软雅黑" panose="020B0503020204020204" pitchFamily="34" charset="-122"/>
            </a:endParaRPr>
          </a:p>
        </p:txBody>
      </p:sp>
      <p:sp>
        <p:nvSpPr>
          <p:cNvPr id="56" name="矩形 55"/>
          <p:cNvSpPr/>
          <p:nvPr/>
        </p:nvSpPr>
        <p:spPr>
          <a:xfrm>
            <a:off x="10033536" y="616370"/>
            <a:ext cx="1459054" cy="458908"/>
          </a:xfrm>
          <a:prstGeom prst="rect">
            <a:avLst/>
          </a:prstGeom>
        </p:spPr>
        <p:txBody>
          <a:bodyPr wrap="none">
            <a:spAutoFit/>
          </a:bodyPr>
          <a:lstStyle/>
          <a:p>
            <a:pPr>
              <a:lnSpc>
                <a:spcPct val="150000"/>
              </a:lnSpc>
            </a:pPr>
            <a:r>
              <a:rPr lang="en-US" altLang="zh-CN" b="1" dirty="0" smtClean="0">
                <a:latin typeface="微软雅黑" panose="020B0503020204020204" pitchFamily="34" charset="-122"/>
                <a:ea typeface="微软雅黑" panose="020B0503020204020204" pitchFamily="34" charset="-122"/>
              </a:rPr>
              <a:t>6.2</a:t>
            </a:r>
            <a:r>
              <a:rPr lang="zh-CN" altLang="en-US" b="1" dirty="0" smtClean="0">
                <a:latin typeface="微软雅黑" panose="020B0503020204020204" pitchFamily="34" charset="-122"/>
                <a:ea typeface="微软雅黑" panose="020B0503020204020204" pitchFamily="34" charset="-122"/>
              </a:rPr>
              <a:t>医疗质量</a:t>
            </a:r>
            <a:endParaRPr lang="zh-CN" altLang="en-US" sz="1600" b="1" dirty="0">
              <a:latin typeface="微软雅黑" panose="020B0503020204020204" pitchFamily="34" charset="-122"/>
              <a:ea typeface="微软雅黑" panose="020B0503020204020204" pitchFamily="34" charset="-122"/>
            </a:endParaRPr>
          </a:p>
        </p:txBody>
      </p:sp>
      <p:grpSp>
        <p:nvGrpSpPr>
          <p:cNvPr id="58" name="组合 57"/>
          <p:cNvGrpSpPr/>
          <p:nvPr/>
        </p:nvGrpSpPr>
        <p:grpSpPr>
          <a:xfrm>
            <a:off x="536649" y="249523"/>
            <a:ext cx="1232203" cy="1028988"/>
            <a:chOff x="458097" y="883701"/>
            <a:chExt cx="1712258" cy="1429872"/>
          </a:xfrm>
        </p:grpSpPr>
        <p:sp>
          <p:nvSpPr>
            <p:cNvPr id="59" name="矩形 3"/>
            <p:cNvSpPr/>
            <p:nvPr/>
          </p:nvSpPr>
          <p:spPr>
            <a:xfrm>
              <a:off x="521745" y="883701"/>
              <a:ext cx="1648610" cy="1429872"/>
            </a:xfrm>
            <a:custGeom>
              <a:avLst/>
              <a:gdLst>
                <a:gd name="connsiteX0" fmla="*/ 0 w 1358153"/>
                <a:gd name="connsiteY0" fmla="*/ 0 h 833718"/>
                <a:gd name="connsiteX1" fmla="*/ 1358153 w 1358153"/>
                <a:gd name="connsiteY1" fmla="*/ 0 h 833718"/>
                <a:gd name="connsiteX2" fmla="*/ 1358153 w 1358153"/>
                <a:gd name="connsiteY2" fmla="*/ 833718 h 833718"/>
                <a:gd name="connsiteX3" fmla="*/ 0 w 1358153"/>
                <a:gd name="connsiteY3" fmla="*/ 833718 h 833718"/>
                <a:gd name="connsiteX4" fmla="*/ 0 w 1358153"/>
                <a:gd name="connsiteY4" fmla="*/ 0 h 833718"/>
                <a:gd name="connsiteX0" fmla="*/ 0 w 1371600"/>
                <a:gd name="connsiteY0" fmla="*/ 161365 h 995083"/>
                <a:gd name="connsiteX1" fmla="*/ 1371600 w 1371600"/>
                <a:gd name="connsiteY1" fmla="*/ 0 h 995083"/>
                <a:gd name="connsiteX2" fmla="*/ 1358153 w 1371600"/>
                <a:gd name="connsiteY2" fmla="*/ 995083 h 995083"/>
                <a:gd name="connsiteX3" fmla="*/ 0 w 1371600"/>
                <a:gd name="connsiteY3" fmla="*/ 995083 h 995083"/>
                <a:gd name="connsiteX4" fmla="*/ 0 w 1371600"/>
                <a:gd name="connsiteY4" fmla="*/ 161365 h 995083"/>
                <a:gd name="connsiteX0" fmla="*/ 0 w 1371600"/>
                <a:gd name="connsiteY0" fmla="*/ 161365 h 995083"/>
                <a:gd name="connsiteX1" fmla="*/ 1371600 w 1371600"/>
                <a:gd name="connsiteY1" fmla="*/ 0 h 995083"/>
                <a:gd name="connsiteX2" fmla="*/ 1358153 w 1371600"/>
                <a:gd name="connsiteY2" fmla="*/ 995083 h 995083"/>
                <a:gd name="connsiteX3" fmla="*/ 107576 w 1371600"/>
                <a:gd name="connsiteY3" fmla="*/ 900954 h 995083"/>
                <a:gd name="connsiteX4" fmla="*/ 0 w 1371600"/>
                <a:gd name="connsiteY4" fmla="*/ 161365 h 995083"/>
                <a:gd name="connsiteX0" fmla="*/ 0 w 1465730"/>
                <a:gd name="connsiteY0" fmla="*/ 26894 h 995083"/>
                <a:gd name="connsiteX1" fmla="*/ 1465730 w 1465730"/>
                <a:gd name="connsiteY1" fmla="*/ 0 h 995083"/>
                <a:gd name="connsiteX2" fmla="*/ 1452283 w 1465730"/>
                <a:gd name="connsiteY2" fmla="*/ 995083 h 995083"/>
                <a:gd name="connsiteX3" fmla="*/ 201706 w 1465730"/>
                <a:gd name="connsiteY3" fmla="*/ 900954 h 995083"/>
                <a:gd name="connsiteX4" fmla="*/ 0 w 1465730"/>
                <a:gd name="connsiteY4" fmla="*/ 26894 h 995083"/>
                <a:gd name="connsiteX0" fmla="*/ 0 w 1479177"/>
                <a:gd name="connsiteY0" fmla="*/ 26894 h 1304366"/>
                <a:gd name="connsiteX1" fmla="*/ 1465730 w 1479177"/>
                <a:gd name="connsiteY1" fmla="*/ 0 h 1304366"/>
                <a:gd name="connsiteX2" fmla="*/ 1479177 w 1479177"/>
                <a:gd name="connsiteY2" fmla="*/ 1304366 h 1304366"/>
                <a:gd name="connsiteX3" fmla="*/ 201706 w 1479177"/>
                <a:gd name="connsiteY3" fmla="*/ 900954 h 1304366"/>
                <a:gd name="connsiteX4" fmla="*/ 0 w 1479177"/>
                <a:gd name="connsiteY4" fmla="*/ 26894 h 1304366"/>
                <a:gd name="connsiteX0" fmla="*/ 118334 w 1597511"/>
                <a:gd name="connsiteY0" fmla="*/ 26894 h 1304366"/>
                <a:gd name="connsiteX1" fmla="*/ 1584064 w 1597511"/>
                <a:gd name="connsiteY1" fmla="*/ 0 h 1304366"/>
                <a:gd name="connsiteX2" fmla="*/ 1597511 w 1597511"/>
                <a:gd name="connsiteY2" fmla="*/ 1304366 h 1304366"/>
                <a:gd name="connsiteX3" fmla="*/ 0 w 1597511"/>
                <a:gd name="connsiteY3" fmla="*/ 1038114 h 1304366"/>
                <a:gd name="connsiteX4" fmla="*/ 118334 w 1597511"/>
                <a:gd name="connsiteY4" fmla="*/ 26894 h 1304366"/>
                <a:gd name="connsiteX0" fmla="*/ 118334 w 1673711"/>
                <a:gd name="connsiteY0" fmla="*/ 26894 h 1151966"/>
                <a:gd name="connsiteX1" fmla="*/ 1584064 w 1673711"/>
                <a:gd name="connsiteY1" fmla="*/ 0 h 1151966"/>
                <a:gd name="connsiteX2" fmla="*/ 1673711 w 1673711"/>
                <a:gd name="connsiteY2" fmla="*/ 1151966 h 1151966"/>
                <a:gd name="connsiteX3" fmla="*/ 0 w 1673711"/>
                <a:gd name="connsiteY3" fmla="*/ 1038114 h 1151966"/>
                <a:gd name="connsiteX4" fmla="*/ 118334 w 1673711"/>
                <a:gd name="connsiteY4" fmla="*/ 26894 h 1151966"/>
                <a:gd name="connsiteX0" fmla="*/ 0 w 1723017"/>
                <a:gd name="connsiteY0" fmla="*/ 0 h 1307952"/>
                <a:gd name="connsiteX1" fmla="*/ 1633370 w 1723017"/>
                <a:gd name="connsiteY1" fmla="*/ 155986 h 1307952"/>
                <a:gd name="connsiteX2" fmla="*/ 1723017 w 1723017"/>
                <a:gd name="connsiteY2" fmla="*/ 1307952 h 1307952"/>
                <a:gd name="connsiteX3" fmla="*/ 49306 w 1723017"/>
                <a:gd name="connsiteY3" fmla="*/ 1194100 h 1307952"/>
                <a:gd name="connsiteX4" fmla="*/ 0 w 1723017"/>
                <a:gd name="connsiteY4" fmla="*/ 0 h 1307952"/>
                <a:gd name="connsiteX0" fmla="*/ 0 w 1633370"/>
                <a:gd name="connsiteY0" fmla="*/ 0 h 1429872"/>
                <a:gd name="connsiteX1" fmla="*/ 1633370 w 1633370"/>
                <a:gd name="connsiteY1" fmla="*/ 155986 h 1429872"/>
                <a:gd name="connsiteX2" fmla="*/ 1387737 w 1633370"/>
                <a:gd name="connsiteY2" fmla="*/ 1429872 h 1429872"/>
                <a:gd name="connsiteX3" fmla="*/ 49306 w 1633370"/>
                <a:gd name="connsiteY3" fmla="*/ 1194100 h 1429872"/>
                <a:gd name="connsiteX4" fmla="*/ 0 w 1633370"/>
                <a:gd name="connsiteY4" fmla="*/ 0 h 1429872"/>
                <a:gd name="connsiteX0" fmla="*/ 0 w 1633370"/>
                <a:gd name="connsiteY0" fmla="*/ 0 h 1429872"/>
                <a:gd name="connsiteX1" fmla="*/ 1633370 w 1633370"/>
                <a:gd name="connsiteY1" fmla="*/ 155986 h 1429872"/>
                <a:gd name="connsiteX2" fmla="*/ 1387737 w 1633370"/>
                <a:gd name="connsiteY2" fmla="*/ 1429872 h 1429872"/>
                <a:gd name="connsiteX3" fmla="*/ 186466 w 1633370"/>
                <a:gd name="connsiteY3" fmla="*/ 1392220 h 1429872"/>
                <a:gd name="connsiteX4" fmla="*/ 0 w 1633370"/>
                <a:gd name="connsiteY4" fmla="*/ 0 h 1429872"/>
                <a:gd name="connsiteX0" fmla="*/ 0 w 1648610"/>
                <a:gd name="connsiteY0" fmla="*/ 0 h 1429872"/>
                <a:gd name="connsiteX1" fmla="*/ 1648610 w 1648610"/>
                <a:gd name="connsiteY1" fmla="*/ 293146 h 1429872"/>
                <a:gd name="connsiteX2" fmla="*/ 1387737 w 1648610"/>
                <a:gd name="connsiteY2" fmla="*/ 1429872 h 1429872"/>
                <a:gd name="connsiteX3" fmla="*/ 186466 w 1648610"/>
                <a:gd name="connsiteY3" fmla="*/ 1392220 h 1429872"/>
                <a:gd name="connsiteX4" fmla="*/ 0 w 1648610"/>
                <a:gd name="connsiteY4" fmla="*/ 0 h 1429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8610" h="1429872">
                  <a:moveTo>
                    <a:pt x="0" y="0"/>
                  </a:moveTo>
                  <a:lnTo>
                    <a:pt x="1648610" y="293146"/>
                  </a:lnTo>
                  <a:lnTo>
                    <a:pt x="1387737" y="1429872"/>
                  </a:lnTo>
                  <a:lnTo>
                    <a:pt x="186466" y="1392220"/>
                  </a:lnTo>
                  <a:lnTo>
                    <a:pt x="0" y="0"/>
                  </a:lnTo>
                  <a:close/>
                </a:path>
              </a:pathLst>
            </a:custGeom>
            <a:solidFill>
              <a:schemeClr val="tx1">
                <a:lumMod val="95000"/>
                <a:lumOff val="5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矩形 4"/>
            <p:cNvSpPr/>
            <p:nvPr/>
          </p:nvSpPr>
          <p:spPr>
            <a:xfrm rot="21062862">
              <a:off x="458097" y="1099060"/>
              <a:ext cx="1590339" cy="1067697"/>
            </a:xfrm>
            <a:custGeom>
              <a:avLst/>
              <a:gdLst>
                <a:gd name="connsiteX0" fmla="*/ 0 w 1761565"/>
                <a:gd name="connsiteY0" fmla="*/ 0 h 1183341"/>
                <a:gd name="connsiteX1" fmla="*/ 1761565 w 1761565"/>
                <a:gd name="connsiteY1" fmla="*/ 0 h 1183341"/>
                <a:gd name="connsiteX2" fmla="*/ 1761565 w 1761565"/>
                <a:gd name="connsiteY2" fmla="*/ 1183341 h 1183341"/>
                <a:gd name="connsiteX3" fmla="*/ 0 w 1761565"/>
                <a:gd name="connsiteY3" fmla="*/ 1183341 h 1183341"/>
                <a:gd name="connsiteX4" fmla="*/ 0 w 1761565"/>
                <a:gd name="connsiteY4" fmla="*/ 0 h 1183341"/>
                <a:gd name="connsiteX0" fmla="*/ 201706 w 1761565"/>
                <a:gd name="connsiteY0" fmla="*/ 0 h 1479177"/>
                <a:gd name="connsiteX1" fmla="*/ 1761565 w 1761565"/>
                <a:gd name="connsiteY1" fmla="*/ 295836 h 1479177"/>
                <a:gd name="connsiteX2" fmla="*/ 1761565 w 1761565"/>
                <a:gd name="connsiteY2" fmla="*/ 1479177 h 1479177"/>
                <a:gd name="connsiteX3" fmla="*/ 0 w 1761565"/>
                <a:gd name="connsiteY3" fmla="*/ 1479177 h 1479177"/>
                <a:gd name="connsiteX4" fmla="*/ 201706 w 1761565"/>
                <a:gd name="connsiteY4" fmla="*/ 0 h 1479177"/>
                <a:gd name="connsiteX0" fmla="*/ 201706 w 1949824"/>
                <a:gd name="connsiteY0" fmla="*/ 0 h 1479177"/>
                <a:gd name="connsiteX1" fmla="*/ 1761565 w 1949824"/>
                <a:gd name="connsiteY1" fmla="*/ 295836 h 1479177"/>
                <a:gd name="connsiteX2" fmla="*/ 1949824 w 1949824"/>
                <a:gd name="connsiteY2" fmla="*/ 1129554 h 1479177"/>
                <a:gd name="connsiteX3" fmla="*/ 0 w 1949824"/>
                <a:gd name="connsiteY3" fmla="*/ 1479177 h 1479177"/>
                <a:gd name="connsiteX4" fmla="*/ 201706 w 1949824"/>
                <a:gd name="connsiteY4" fmla="*/ 0 h 1479177"/>
                <a:gd name="connsiteX0" fmla="*/ 64546 w 1949824"/>
                <a:gd name="connsiteY0" fmla="*/ 115644 h 1183341"/>
                <a:gd name="connsiteX1" fmla="*/ 1761565 w 1949824"/>
                <a:gd name="connsiteY1" fmla="*/ 0 h 1183341"/>
                <a:gd name="connsiteX2" fmla="*/ 1949824 w 1949824"/>
                <a:gd name="connsiteY2" fmla="*/ 833718 h 1183341"/>
                <a:gd name="connsiteX3" fmla="*/ 0 w 1949824"/>
                <a:gd name="connsiteY3" fmla="*/ 1183341 h 1183341"/>
                <a:gd name="connsiteX4" fmla="*/ 64546 w 1949824"/>
                <a:gd name="connsiteY4" fmla="*/ 115644 h 1183341"/>
                <a:gd name="connsiteX0" fmla="*/ 34066 w 1919344"/>
                <a:gd name="connsiteY0" fmla="*/ 115644 h 1000461"/>
                <a:gd name="connsiteX1" fmla="*/ 1731085 w 1919344"/>
                <a:gd name="connsiteY1" fmla="*/ 0 h 1000461"/>
                <a:gd name="connsiteX2" fmla="*/ 1919344 w 1919344"/>
                <a:gd name="connsiteY2" fmla="*/ 833718 h 1000461"/>
                <a:gd name="connsiteX3" fmla="*/ 0 w 1919344"/>
                <a:gd name="connsiteY3" fmla="*/ 1000461 h 1000461"/>
                <a:gd name="connsiteX4" fmla="*/ 34066 w 1919344"/>
                <a:gd name="connsiteY4" fmla="*/ 115644 h 1000461"/>
                <a:gd name="connsiteX0" fmla="*/ 34066 w 1827904"/>
                <a:gd name="connsiteY0" fmla="*/ 115644 h 1000461"/>
                <a:gd name="connsiteX1" fmla="*/ 1731085 w 1827904"/>
                <a:gd name="connsiteY1" fmla="*/ 0 h 1000461"/>
                <a:gd name="connsiteX2" fmla="*/ 1827904 w 1827904"/>
                <a:gd name="connsiteY2" fmla="*/ 955638 h 1000461"/>
                <a:gd name="connsiteX3" fmla="*/ 0 w 1827904"/>
                <a:gd name="connsiteY3" fmla="*/ 1000461 h 1000461"/>
                <a:gd name="connsiteX4" fmla="*/ 34066 w 1827904"/>
                <a:gd name="connsiteY4" fmla="*/ 115644 h 1000461"/>
                <a:gd name="connsiteX0" fmla="*/ 34066 w 1959685"/>
                <a:gd name="connsiteY0" fmla="*/ 115644 h 1000461"/>
                <a:gd name="connsiteX1" fmla="*/ 1959685 w 1959685"/>
                <a:gd name="connsiteY1" fmla="*/ 0 h 1000461"/>
                <a:gd name="connsiteX2" fmla="*/ 1827904 w 1959685"/>
                <a:gd name="connsiteY2" fmla="*/ 955638 h 1000461"/>
                <a:gd name="connsiteX3" fmla="*/ 0 w 1959685"/>
                <a:gd name="connsiteY3" fmla="*/ 1000461 h 1000461"/>
                <a:gd name="connsiteX4" fmla="*/ 34066 w 1959685"/>
                <a:gd name="connsiteY4" fmla="*/ 115644 h 1000461"/>
                <a:gd name="connsiteX0" fmla="*/ 0 w 1925619"/>
                <a:gd name="connsiteY0" fmla="*/ 115644 h 1183341"/>
                <a:gd name="connsiteX1" fmla="*/ 1925619 w 1925619"/>
                <a:gd name="connsiteY1" fmla="*/ 0 h 1183341"/>
                <a:gd name="connsiteX2" fmla="*/ 1793838 w 1925619"/>
                <a:gd name="connsiteY2" fmla="*/ 955638 h 1183341"/>
                <a:gd name="connsiteX3" fmla="*/ 285974 w 1925619"/>
                <a:gd name="connsiteY3" fmla="*/ 1183341 h 1183341"/>
                <a:gd name="connsiteX4" fmla="*/ 0 w 1925619"/>
                <a:gd name="connsiteY4" fmla="*/ 115644 h 1183341"/>
                <a:gd name="connsiteX0" fmla="*/ 0 w 1925619"/>
                <a:gd name="connsiteY0" fmla="*/ 115644 h 1183341"/>
                <a:gd name="connsiteX1" fmla="*/ 1925619 w 1925619"/>
                <a:gd name="connsiteY1" fmla="*/ 0 h 1183341"/>
                <a:gd name="connsiteX2" fmla="*/ 1397598 w 1925619"/>
                <a:gd name="connsiteY2" fmla="*/ 1153758 h 1183341"/>
                <a:gd name="connsiteX3" fmla="*/ 285974 w 1925619"/>
                <a:gd name="connsiteY3" fmla="*/ 1183341 h 1183341"/>
                <a:gd name="connsiteX4" fmla="*/ 0 w 1925619"/>
                <a:gd name="connsiteY4" fmla="*/ 115644 h 1183341"/>
                <a:gd name="connsiteX0" fmla="*/ 0 w 1590339"/>
                <a:gd name="connsiteY0" fmla="*/ 0 h 1067697"/>
                <a:gd name="connsiteX1" fmla="*/ 1590339 w 1590339"/>
                <a:gd name="connsiteY1" fmla="*/ 82476 h 1067697"/>
                <a:gd name="connsiteX2" fmla="*/ 1397598 w 1590339"/>
                <a:gd name="connsiteY2" fmla="*/ 1038114 h 1067697"/>
                <a:gd name="connsiteX3" fmla="*/ 285974 w 1590339"/>
                <a:gd name="connsiteY3" fmla="*/ 1067697 h 1067697"/>
                <a:gd name="connsiteX4" fmla="*/ 0 w 1590339"/>
                <a:gd name="connsiteY4" fmla="*/ 0 h 1067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0339" h="1067697">
                  <a:moveTo>
                    <a:pt x="0" y="0"/>
                  </a:moveTo>
                  <a:lnTo>
                    <a:pt x="1590339" y="82476"/>
                  </a:lnTo>
                  <a:lnTo>
                    <a:pt x="1397598" y="1038114"/>
                  </a:lnTo>
                  <a:lnTo>
                    <a:pt x="285974" y="1067697"/>
                  </a:lnTo>
                  <a:lnTo>
                    <a:pt x="0" y="0"/>
                  </a:lnTo>
                  <a:close/>
                </a:path>
              </a:pathLst>
            </a:custGeom>
            <a:solidFill>
              <a:schemeClr val="bg1">
                <a:lumMod val="8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文本框 60"/>
            <p:cNvSpPr txBox="1"/>
            <p:nvPr/>
          </p:nvSpPr>
          <p:spPr>
            <a:xfrm>
              <a:off x="910305" y="1340011"/>
              <a:ext cx="1048277" cy="812598"/>
            </a:xfrm>
            <a:prstGeom prst="rect">
              <a:avLst/>
            </a:prstGeom>
            <a:noFill/>
          </p:spPr>
          <p:txBody>
            <a:bodyPr wrap="square" rtlCol="0">
              <a:spAutoFit/>
            </a:bodyPr>
            <a:lstStyle/>
            <a:p>
              <a:r>
                <a:rPr lang="en-US" altLang="zh-CN" sz="3200" b="1" dirty="0" smtClean="0">
                  <a:solidFill>
                    <a:schemeClr val="tx1">
                      <a:lumMod val="95000"/>
                      <a:lumOff val="5000"/>
                    </a:schemeClr>
                  </a:solidFill>
                  <a:latin typeface="微软雅黑" panose="020B0503020204020204" pitchFamily="34" charset="-122"/>
                  <a:ea typeface="微软雅黑" panose="020B0503020204020204" pitchFamily="34" charset="-122"/>
                </a:rPr>
                <a:t>06</a:t>
              </a:r>
              <a:endParaRPr lang="zh-CN" altLang="en-US" sz="3200"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grpSp>
      <p:sp>
        <p:nvSpPr>
          <p:cNvPr id="62" name="文本框 61"/>
          <p:cNvSpPr txBox="1"/>
          <p:nvPr/>
        </p:nvSpPr>
        <p:spPr>
          <a:xfrm>
            <a:off x="10515600" y="249523"/>
            <a:ext cx="1676400" cy="307777"/>
          </a:xfrm>
          <a:prstGeom prst="rect">
            <a:avLst/>
          </a:prstGeom>
          <a:noFill/>
        </p:spPr>
        <p:txBody>
          <a:bodyPr wrap="square" rtlCol="0">
            <a:spAutoFit/>
          </a:bodyPr>
          <a:lstStyle/>
          <a:p>
            <a:r>
              <a:rPr lang="zh-CN" altLang="en-US" sz="1400" dirty="0" smtClean="0">
                <a:latin typeface="微软雅黑" panose="020B0503020204020204" pitchFamily="34" charset="-122"/>
                <a:ea typeface="微软雅黑" panose="020B0503020204020204" pitchFamily="34" charset="-122"/>
              </a:rPr>
              <a:t>放置医院</a:t>
            </a:r>
            <a:r>
              <a:rPr lang="en-US" altLang="zh-CN" sz="1400" dirty="0" smtClean="0">
                <a:latin typeface="微软雅黑" panose="020B0503020204020204" pitchFamily="34" charset="-122"/>
                <a:ea typeface="微软雅黑" panose="020B0503020204020204" pitchFamily="34" charset="-122"/>
              </a:rPr>
              <a:t>LOGO</a:t>
            </a:r>
            <a:endParaRPr lang="zh-CN" altLang="en-US" sz="1400" dirty="0">
              <a:latin typeface="微软雅黑" panose="020B0503020204020204" pitchFamily="34" charset="-122"/>
              <a:ea typeface="微软雅黑" panose="020B0503020204020204" pitchFamily="34" charset="-122"/>
            </a:endParaRPr>
          </a:p>
        </p:txBody>
      </p:sp>
      <p:sp>
        <p:nvSpPr>
          <p:cNvPr id="63" name="矩形 62"/>
          <p:cNvSpPr/>
          <p:nvPr/>
        </p:nvSpPr>
        <p:spPr>
          <a:xfrm>
            <a:off x="1820283" y="547121"/>
            <a:ext cx="1467068" cy="499624"/>
          </a:xfrm>
          <a:prstGeom prst="rect">
            <a:avLst/>
          </a:prstGeom>
        </p:spPr>
        <p:txBody>
          <a:bodyPr wrap="none">
            <a:spAutoFit/>
          </a:bodyPr>
          <a:lstStyle/>
          <a:p>
            <a:pPr>
              <a:lnSpc>
                <a:spcPct val="150000"/>
              </a:lnSpc>
            </a:pPr>
            <a:r>
              <a:rPr lang="zh-CN" altLang="en-US" sz="2000" b="1" dirty="0" smtClean="0">
                <a:latin typeface="微软雅黑" panose="020B0503020204020204" pitchFamily="34" charset="-122"/>
                <a:ea typeface="微软雅黑" panose="020B0503020204020204" pitchFamily="34" charset="-122"/>
              </a:rPr>
              <a:t>病患满意度</a:t>
            </a:r>
            <a:endParaRPr lang="zh-CN" altLang="en-US" sz="20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14868963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55295" y="1564105"/>
            <a:ext cx="4759379" cy="34410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1" name="矩形 10"/>
          <p:cNvSpPr/>
          <p:nvPr/>
        </p:nvSpPr>
        <p:spPr>
          <a:xfrm>
            <a:off x="10033536" y="616370"/>
            <a:ext cx="1459054" cy="458908"/>
          </a:xfrm>
          <a:prstGeom prst="rect">
            <a:avLst/>
          </a:prstGeom>
        </p:spPr>
        <p:txBody>
          <a:bodyPr wrap="none">
            <a:spAutoFit/>
          </a:bodyPr>
          <a:lstStyle/>
          <a:p>
            <a:pPr>
              <a:lnSpc>
                <a:spcPct val="150000"/>
              </a:lnSpc>
            </a:pPr>
            <a:r>
              <a:rPr lang="en-US" altLang="zh-CN" b="1" dirty="0" smtClean="0">
                <a:latin typeface="微软雅黑" panose="020B0503020204020204" pitchFamily="34" charset="-122"/>
                <a:ea typeface="微软雅黑" panose="020B0503020204020204" pitchFamily="34" charset="-122"/>
              </a:rPr>
              <a:t>6.2</a:t>
            </a:r>
            <a:r>
              <a:rPr lang="zh-CN" altLang="en-US" b="1" dirty="0" smtClean="0">
                <a:latin typeface="微软雅黑" panose="020B0503020204020204" pitchFamily="34" charset="-122"/>
                <a:ea typeface="微软雅黑" panose="020B0503020204020204" pitchFamily="34" charset="-122"/>
              </a:rPr>
              <a:t>医疗质量</a:t>
            </a:r>
            <a:endParaRPr lang="zh-CN" altLang="en-US" sz="1600" b="1" dirty="0">
              <a:latin typeface="微软雅黑" panose="020B0503020204020204" pitchFamily="34" charset="-122"/>
              <a:ea typeface="微软雅黑" panose="020B0503020204020204" pitchFamily="34" charset="-122"/>
            </a:endParaRPr>
          </a:p>
        </p:txBody>
      </p:sp>
      <p:grpSp>
        <p:nvGrpSpPr>
          <p:cNvPr id="13" name="组合 12"/>
          <p:cNvGrpSpPr/>
          <p:nvPr/>
        </p:nvGrpSpPr>
        <p:grpSpPr>
          <a:xfrm>
            <a:off x="536649" y="249523"/>
            <a:ext cx="1232203" cy="1028988"/>
            <a:chOff x="458097" y="883701"/>
            <a:chExt cx="1712258" cy="1429872"/>
          </a:xfrm>
        </p:grpSpPr>
        <p:sp>
          <p:nvSpPr>
            <p:cNvPr id="14" name="矩形 3"/>
            <p:cNvSpPr/>
            <p:nvPr/>
          </p:nvSpPr>
          <p:spPr>
            <a:xfrm>
              <a:off x="521745" y="883701"/>
              <a:ext cx="1648610" cy="1429872"/>
            </a:xfrm>
            <a:custGeom>
              <a:avLst/>
              <a:gdLst>
                <a:gd name="connsiteX0" fmla="*/ 0 w 1358153"/>
                <a:gd name="connsiteY0" fmla="*/ 0 h 833718"/>
                <a:gd name="connsiteX1" fmla="*/ 1358153 w 1358153"/>
                <a:gd name="connsiteY1" fmla="*/ 0 h 833718"/>
                <a:gd name="connsiteX2" fmla="*/ 1358153 w 1358153"/>
                <a:gd name="connsiteY2" fmla="*/ 833718 h 833718"/>
                <a:gd name="connsiteX3" fmla="*/ 0 w 1358153"/>
                <a:gd name="connsiteY3" fmla="*/ 833718 h 833718"/>
                <a:gd name="connsiteX4" fmla="*/ 0 w 1358153"/>
                <a:gd name="connsiteY4" fmla="*/ 0 h 833718"/>
                <a:gd name="connsiteX0" fmla="*/ 0 w 1371600"/>
                <a:gd name="connsiteY0" fmla="*/ 161365 h 995083"/>
                <a:gd name="connsiteX1" fmla="*/ 1371600 w 1371600"/>
                <a:gd name="connsiteY1" fmla="*/ 0 h 995083"/>
                <a:gd name="connsiteX2" fmla="*/ 1358153 w 1371600"/>
                <a:gd name="connsiteY2" fmla="*/ 995083 h 995083"/>
                <a:gd name="connsiteX3" fmla="*/ 0 w 1371600"/>
                <a:gd name="connsiteY3" fmla="*/ 995083 h 995083"/>
                <a:gd name="connsiteX4" fmla="*/ 0 w 1371600"/>
                <a:gd name="connsiteY4" fmla="*/ 161365 h 995083"/>
                <a:gd name="connsiteX0" fmla="*/ 0 w 1371600"/>
                <a:gd name="connsiteY0" fmla="*/ 161365 h 995083"/>
                <a:gd name="connsiteX1" fmla="*/ 1371600 w 1371600"/>
                <a:gd name="connsiteY1" fmla="*/ 0 h 995083"/>
                <a:gd name="connsiteX2" fmla="*/ 1358153 w 1371600"/>
                <a:gd name="connsiteY2" fmla="*/ 995083 h 995083"/>
                <a:gd name="connsiteX3" fmla="*/ 107576 w 1371600"/>
                <a:gd name="connsiteY3" fmla="*/ 900954 h 995083"/>
                <a:gd name="connsiteX4" fmla="*/ 0 w 1371600"/>
                <a:gd name="connsiteY4" fmla="*/ 161365 h 995083"/>
                <a:gd name="connsiteX0" fmla="*/ 0 w 1465730"/>
                <a:gd name="connsiteY0" fmla="*/ 26894 h 995083"/>
                <a:gd name="connsiteX1" fmla="*/ 1465730 w 1465730"/>
                <a:gd name="connsiteY1" fmla="*/ 0 h 995083"/>
                <a:gd name="connsiteX2" fmla="*/ 1452283 w 1465730"/>
                <a:gd name="connsiteY2" fmla="*/ 995083 h 995083"/>
                <a:gd name="connsiteX3" fmla="*/ 201706 w 1465730"/>
                <a:gd name="connsiteY3" fmla="*/ 900954 h 995083"/>
                <a:gd name="connsiteX4" fmla="*/ 0 w 1465730"/>
                <a:gd name="connsiteY4" fmla="*/ 26894 h 995083"/>
                <a:gd name="connsiteX0" fmla="*/ 0 w 1479177"/>
                <a:gd name="connsiteY0" fmla="*/ 26894 h 1304366"/>
                <a:gd name="connsiteX1" fmla="*/ 1465730 w 1479177"/>
                <a:gd name="connsiteY1" fmla="*/ 0 h 1304366"/>
                <a:gd name="connsiteX2" fmla="*/ 1479177 w 1479177"/>
                <a:gd name="connsiteY2" fmla="*/ 1304366 h 1304366"/>
                <a:gd name="connsiteX3" fmla="*/ 201706 w 1479177"/>
                <a:gd name="connsiteY3" fmla="*/ 900954 h 1304366"/>
                <a:gd name="connsiteX4" fmla="*/ 0 w 1479177"/>
                <a:gd name="connsiteY4" fmla="*/ 26894 h 1304366"/>
                <a:gd name="connsiteX0" fmla="*/ 118334 w 1597511"/>
                <a:gd name="connsiteY0" fmla="*/ 26894 h 1304366"/>
                <a:gd name="connsiteX1" fmla="*/ 1584064 w 1597511"/>
                <a:gd name="connsiteY1" fmla="*/ 0 h 1304366"/>
                <a:gd name="connsiteX2" fmla="*/ 1597511 w 1597511"/>
                <a:gd name="connsiteY2" fmla="*/ 1304366 h 1304366"/>
                <a:gd name="connsiteX3" fmla="*/ 0 w 1597511"/>
                <a:gd name="connsiteY3" fmla="*/ 1038114 h 1304366"/>
                <a:gd name="connsiteX4" fmla="*/ 118334 w 1597511"/>
                <a:gd name="connsiteY4" fmla="*/ 26894 h 1304366"/>
                <a:gd name="connsiteX0" fmla="*/ 118334 w 1673711"/>
                <a:gd name="connsiteY0" fmla="*/ 26894 h 1151966"/>
                <a:gd name="connsiteX1" fmla="*/ 1584064 w 1673711"/>
                <a:gd name="connsiteY1" fmla="*/ 0 h 1151966"/>
                <a:gd name="connsiteX2" fmla="*/ 1673711 w 1673711"/>
                <a:gd name="connsiteY2" fmla="*/ 1151966 h 1151966"/>
                <a:gd name="connsiteX3" fmla="*/ 0 w 1673711"/>
                <a:gd name="connsiteY3" fmla="*/ 1038114 h 1151966"/>
                <a:gd name="connsiteX4" fmla="*/ 118334 w 1673711"/>
                <a:gd name="connsiteY4" fmla="*/ 26894 h 1151966"/>
                <a:gd name="connsiteX0" fmla="*/ 0 w 1723017"/>
                <a:gd name="connsiteY0" fmla="*/ 0 h 1307952"/>
                <a:gd name="connsiteX1" fmla="*/ 1633370 w 1723017"/>
                <a:gd name="connsiteY1" fmla="*/ 155986 h 1307952"/>
                <a:gd name="connsiteX2" fmla="*/ 1723017 w 1723017"/>
                <a:gd name="connsiteY2" fmla="*/ 1307952 h 1307952"/>
                <a:gd name="connsiteX3" fmla="*/ 49306 w 1723017"/>
                <a:gd name="connsiteY3" fmla="*/ 1194100 h 1307952"/>
                <a:gd name="connsiteX4" fmla="*/ 0 w 1723017"/>
                <a:gd name="connsiteY4" fmla="*/ 0 h 1307952"/>
                <a:gd name="connsiteX0" fmla="*/ 0 w 1633370"/>
                <a:gd name="connsiteY0" fmla="*/ 0 h 1429872"/>
                <a:gd name="connsiteX1" fmla="*/ 1633370 w 1633370"/>
                <a:gd name="connsiteY1" fmla="*/ 155986 h 1429872"/>
                <a:gd name="connsiteX2" fmla="*/ 1387737 w 1633370"/>
                <a:gd name="connsiteY2" fmla="*/ 1429872 h 1429872"/>
                <a:gd name="connsiteX3" fmla="*/ 49306 w 1633370"/>
                <a:gd name="connsiteY3" fmla="*/ 1194100 h 1429872"/>
                <a:gd name="connsiteX4" fmla="*/ 0 w 1633370"/>
                <a:gd name="connsiteY4" fmla="*/ 0 h 1429872"/>
                <a:gd name="connsiteX0" fmla="*/ 0 w 1633370"/>
                <a:gd name="connsiteY0" fmla="*/ 0 h 1429872"/>
                <a:gd name="connsiteX1" fmla="*/ 1633370 w 1633370"/>
                <a:gd name="connsiteY1" fmla="*/ 155986 h 1429872"/>
                <a:gd name="connsiteX2" fmla="*/ 1387737 w 1633370"/>
                <a:gd name="connsiteY2" fmla="*/ 1429872 h 1429872"/>
                <a:gd name="connsiteX3" fmla="*/ 186466 w 1633370"/>
                <a:gd name="connsiteY3" fmla="*/ 1392220 h 1429872"/>
                <a:gd name="connsiteX4" fmla="*/ 0 w 1633370"/>
                <a:gd name="connsiteY4" fmla="*/ 0 h 1429872"/>
                <a:gd name="connsiteX0" fmla="*/ 0 w 1648610"/>
                <a:gd name="connsiteY0" fmla="*/ 0 h 1429872"/>
                <a:gd name="connsiteX1" fmla="*/ 1648610 w 1648610"/>
                <a:gd name="connsiteY1" fmla="*/ 293146 h 1429872"/>
                <a:gd name="connsiteX2" fmla="*/ 1387737 w 1648610"/>
                <a:gd name="connsiteY2" fmla="*/ 1429872 h 1429872"/>
                <a:gd name="connsiteX3" fmla="*/ 186466 w 1648610"/>
                <a:gd name="connsiteY3" fmla="*/ 1392220 h 1429872"/>
                <a:gd name="connsiteX4" fmla="*/ 0 w 1648610"/>
                <a:gd name="connsiteY4" fmla="*/ 0 h 1429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8610" h="1429872">
                  <a:moveTo>
                    <a:pt x="0" y="0"/>
                  </a:moveTo>
                  <a:lnTo>
                    <a:pt x="1648610" y="293146"/>
                  </a:lnTo>
                  <a:lnTo>
                    <a:pt x="1387737" y="1429872"/>
                  </a:lnTo>
                  <a:lnTo>
                    <a:pt x="186466" y="1392220"/>
                  </a:lnTo>
                  <a:lnTo>
                    <a:pt x="0" y="0"/>
                  </a:lnTo>
                  <a:close/>
                </a:path>
              </a:pathLst>
            </a:custGeom>
            <a:solidFill>
              <a:schemeClr val="tx1">
                <a:lumMod val="95000"/>
                <a:lumOff val="5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4"/>
            <p:cNvSpPr/>
            <p:nvPr/>
          </p:nvSpPr>
          <p:spPr>
            <a:xfrm rot="21062862">
              <a:off x="458097" y="1099060"/>
              <a:ext cx="1590339" cy="1067697"/>
            </a:xfrm>
            <a:custGeom>
              <a:avLst/>
              <a:gdLst>
                <a:gd name="connsiteX0" fmla="*/ 0 w 1761565"/>
                <a:gd name="connsiteY0" fmla="*/ 0 h 1183341"/>
                <a:gd name="connsiteX1" fmla="*/ 1761565 w 1761565"/>
                <a:gd name="connsiteY1" fmla="*/ 0 h 1183341"/>
                <a:gd name="connsiteX2" fmla="*/ 1761565 w 1761565"/>
                <a:gd name="connsiteY2" fmla="*/ 1183341 h 1183341"/>
                <a:gd name="connsiteX3" fmla="*/ 0 w 1761565"/>
                <a:gd name="connsiteY3" fmla="*/ 1183341 h 1183341"/>
                <a:gd name="connsiteX4" fmla="*/ 0 w 1761565"/>
                <a:gd name="connsiteY4" fmla="*/ 0 h 1183341"/>
                <a:gd name="connsiteX0" fmla="*/ 201706 w 1761565"/>
                <a:gd name="connsiteY0" fmla="*/ 0 h 1479177"/>
                <a:gd name="connsiteX1" fmla="*/ 1761565 w 1761565"/>
                <a:gd name="connsiteY1" fmla="*/ 295836 h 1479177"/>
                <a:gd name="connsiteX2" fmla="*/ 1761565 w 1761565"/>
                <a:gd name="connsiteY2" fmla="*/ 1479177 h 1479177"/>
                <a:gd name="connsiteX3" fmla="*/ 0 w 1761565"/>
                <a:gd name="connsiteY3" fmla="*/ 1479177 h 1479177"/>
                <a:gd name="connsiteX4" fmla="*/ 201706 w 1761565"/>
                <a:gd name="connsiteY4" fmla="*/ 0 h 1479177"/>
                <a:gd name="connsiteX0" fmla="*/ 201706 w 1949824"/>
                <a:gd name="connsiteY0" fmla="*/ 0 h 1479177"/>
                <a:gd name="connsiteX1" fmla="*/ 1761565 w 1949824"/>
                <a:gd name="connsiteY1" fmla="*/ 295836 h 1479177"/>
                <a:gd name="connsiteX2" fmla="*/ 1949824 w 1949824"/>
                <a:gd name="connsiteY2" fmla="*/ 1129554 h 1479177"/>
                <a:gd name="connsiteX3" fmla="*/ 0 w 1949824"/>
                <a:gd name="connsiteY3" fmla="*/ 1479177 h 1479177"/>
                <a:gd name="connsiteX4" fmla="*/ 201706 w 1949824"/>
                <a:gd name="connsiteY4" fmla="*/ 0 h 1479177"/>
                <a:gd name="connsiteX0" fmla="*/ 64546 w 1949824"/>
                <a:gd name="connsiteY0" fmla="*/ 115644 h 1183341"/>
                <a:gd name="connsiteX1" fmla="*/ 1761565 w 1949824"/>
                <a:gd name="connsiteY1" fmla="*/ 0 h 1183341"/>
                <a:gd name="connsiteX2" fmla="*/ 1949824 w 1949824"/>
                <a:gd name="connsiteY2" fmla="*/ 833718 h 1183341"/>
                <a:gd name="connsiteX3" fmla="*/ 0 w 1949824"/>
                <a:gd name="connsiteY3" fmla="*/ 1183341 h 1183341"/>
                <a:gd name="connsiteX4" fmla="*/ 64546 w 1949824"/>
                <a:gd name="connsiteY4" fmla="*/ 115644 h 1183341"/>
                <a:gd name="connsiteX0" fmla="*/ 34066 w 1919344"/>
                <a:gd name="connsiteY0" fmla="*/ 115644 h 1000461"/>
                <a:gd name="connsiteX1" fmla="*/ 1731085 w 1919344"/>
                <a:gd name="connsiteY1" fmla="*/ 0 h 1000461"/>
                <a:gd name="connsiteX2" fmla="*/ 1919344 w 1919344"/>
                <a:gd name="connsiteY2" fmla="*/ 833718 h 1000461"/>
                <a:gd name="connsiteX3" fmla="*/ 0 w 1919344"/>
                <a:gd name="connsiteY3" fmla="*/ 1000461 h 1000461"/>
                <a:gd name="connsiteX4" fmla="*/ 34066 w 1919344"/>
                <a:gd name="connsiteY4" fmla="*/ 115644 h 1000461"/>
                <a:gd name="connsiteX0" fmla="*/ 34066 w 1827904"/>
                <a:gd name="connsiteY0" fmla="*/ 115644 h 1000461"/>
                <a:gd name="connsiteX1" fmla="*/ 1731085 w 1827904"/>
                <a:gd name="connsiteY1" fmla="*/ 0 h 1000461"/>
                <a:gd name="connsiteX2" fmla="*/ 1827904 w 1827904"/>
                <a:gd name="connsiteY2" fmla="*/ 955638 h 1000461"/>
                <a:gd name="connsiteX3" fmla="*/ 0 w 1827904"/>
                <a:gd name="connsiteY3" fmla="*/ 1000461 h 1000461"/>
                <a:gd name="connsiteX4" fmla="*/ 34066 w 1827904"/>
                <a:gd name="connsiteY4" fmla="*/ 115644 h 1000461"/>
                <a:gd name="connsiteX0" fmla="*/ 34066 w 1959685"/>
                <a:gd name="connsiteY0" fmla="*/ 115644 h 1000461"/>
                <a:gd name="connsiteX1" fmla="*/ 1959685 w 1959685"/>
                <a:gd name="connsiteY1" fmla="*/ 0 h 1000461"/>
                <a:gd name="connsiteX2" fmla="*/ 1827904 w 1959685"/>
                <a:gd name="connsiteY2" fmla="*/ 955638 h 1000461"/>
                <a:gd name="connsiteX3" fmla="*/ 0 w 1959685"/>
                <a:gd name="connsiteY3" fmla="*/ 1000461 h 1000461"/>
                <a:gd name="connsiteX4" fmla="*/ 34066 w 1959685"/>
                <a:gd name="connsiteY4" fmla="*/ 115644 h 1000461"/>
                <a:gd name="connsiteX0" fmla="*/ 0 w 1925619"/>
                <a:gd name="connsiteY0" fmla="*/ 115644 h 1183341"/>
                <a:gd name="connsiteX1" fmla="*/ 1925619 w 1925619"/>
                <a:gd name="connsiteY1" fmla="*/ 0 h 1183341"/>
                <a:gd name="connsiteX2" fmla="*/ 1793838 w 1925619"/>
                <a:gd name="connsiteY2" fmla="*/ 955638 h 1183341"/>
                <a:gd name="connsiteX3" fmla="*/ 285974 w 1925619"/>
                <a:gd name="connsiteY3" fmla="*/ 1183341 h 1183341"/>
                <a:gd name="connsiteX4" fmla="*/ 0 w 1925619"/>
                <a:gd name="connsiteY4" fmla="*/ 115644 h 1183341"/>
                <a:gd name="connsiteX0" fmla="*/ 0 w 1925619"/>
                <a:gd name="connsiteY0" fmla="*/ 115644 h 1183341"/>
                <a:gd name="connsiteX1" fmla="*/ 1925619 w 1925619"/>
                <a:gd name="connsiteY1" fmla="*/ 0 h 1183341"/>
                <a:gd name="connsiteX2" fmla="*/ 1397598 w 1925619"/>
                <a:gd name="connsiteY2" fmla="*/ 1153758 h 1183341"/>
                <a:gd name="connsiteX3" fmla="*/ 285974 w 1925619"/>
                <a:gd name="connsiteY3" fmla="*/ 1183341 h 1183341"/>
                <a:gd name="connsiteX4" fmla="*/ 0 w 1925619"/>
                <a:gd name="connsiteY4" fmla="*/ 115644 h 1183341"/>
                <a:gd name="connsiteX0" fmla="*/ 0 w 1590339"/>
                <a:gd name="connsiteY0" fmla="*/ 0 h 1067697"/>
                <a:gd name="connsiteX1" fmla="*/ 1590339 w 1590339"/>
                <a:gd name="connsiteY1" fmla="*/ 82476 h 1067697"/>
                <a:gd name="connsiteX2" fmla="*/ 1397598 w 1590339"/>
                <a:gd name="connsiteY2" fmla="*/ 1038114 h 1067697"/>
                <a:gd name="connsiteX3" fmla="*/ 285974 w 1590339"/>
                <a:gd name="connsiteY3" fmla="*/ 1067697 h 1067697"/>
                <a:gd name="connsiteX4" fmla="*/ 0 w 1590339"/>
                <a:gd name="connsiteY4" fmla="*/ 0 h 1067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0339" h="1067697">
                  <a:moveTo>
                    <a:pt x="0" y="0"/>
                  </a:moveTo>
                  <a:lnTo>
                    <a:pt x="1590339" y="82476"/>
                  </a:lnTo>
                  <a:lnTo>
                    <a:pt x="1397598" y="1038114"/>
                  </a:lnTo>
                  <a:lnTo>
                    <a:pt x="285974" y="1067697"/>
                  </a:lnTo>
                  <a:lnTo>
                    <a:pt x="0" y="0"/>
                  </a:lnTo>
                  <a:close/>
                </a:path>
              </a:pathLst>
            </a:custGeom>
            <a:solidFill>
              <a:schemeClr val="bg1">
                <a:lumMod val="8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910305" y="1340011"/>
              <a:ext cx="1048277" cy="812598"/>
            </a:xfrm>
            <a:prstGeom prst="rect">
              <a:avLst/>
            </a:prstGeom>
            <a:noFill/>
          </p:spPr>
          <p:txBody>
            <a:bodyPr wrap="square" rtlCol="0">
              <a:spAutoFit/>
            </a:bodyPr>
            <a:lstStyle/>
            <a:p>
              <a:r>
                <a:rPr lang="en-US" altLang="zh-CN" sz="3200" b="1" dirty="0" smtClean="0">
                  <a:solidFill>
                    <a:schemeClr val="tx1">
                      <a:lumMod val="95000"/>
                      <a:lumOff val="5000"/>
                    </a:schemeClr>
                  </a:solidFill>
                  <a:latin typeface="微软雅黑" panose="020B0503020204020204" pitchFamily="34" charset="-122"/>
                  <a:ea typeface="微软雅黑" panose="020B0503020204020204" pitchFamily="34" charset="-122"/>
                </a:rPr>
                <a:t>06</a:t>
              </a:r>
              <a:endParaRPr lang="zh-CN" altLang="en-US" sz="3200"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grpSp>
      <p:sp>
        <p:nvSpPr>
          <p:cNvPr id="10" name="文本框 9"/>
          <p:cNvSpPr txBox="1"/>
          <p:nvPr/>
        </p:nvSpPr>
        <p:spPr>
          <a:xfrm>
            <a:off x="10515600" y="249523"/>
            <a:ext cx="1676400" cy="307777"/>
          </a:xfrm>
          <a:prstGeom prst="rect">
            <a:avLst/>
          </a:prstGeom>
          <a:noFill/>
        </p:spPr>
        <p:txBody>
          <a:bodyPr wrap="square" rtlCol="0">
            <a:spAutoFit/>
          </a:bodyPr>
          <a:lstStyle/>
          <a:p>
            <a:r>
              <a:rPr lang="zh-CN" altLang="en-US" sz="1400" dirty="0" smtClean="0">
                <a:latin typeface="微软雅黑" panose="020B0503020204020204" pitchFamily="34" charset="-122"/>
                <a:ea typeface="微软雅黑" panose="020B0503020204020204" pitchFamily="34" charset="-122"/>
              </a:rPr>
              <a:t>放置医院</a:t>
            </a:r>
            <a:r>
              <a:rPr lang="en-US" altLang="zh-CN" sz="1400" dirty="0" smtClean="0">
                <a:latin typeface="微软雅黑" panose="020B0503020204020204" pitchFamily="34" charset="-122"/>
                <a:ea typeface="微软雅黑" panose="020B0503020204020204" pitchFamily="34" charset="-122"/>
              </a:rPr>
              <a:t>LOGO</a:t>
            </a:r>
            <a:endParaRPr lang="zh-CN" altLang="en-US" sz="1400" dirty="0">
              <a:latin typeface="微软雅黑" panose="020B0503020204020204" pitchFamily="34" charset="-122"/>
              <a:ea typeface="微软雅黑" panose="020B0503020204020204" pitchFamily="34" charset="-122"/>
            </a:endParaRPr>
          </a:p>
        </p:txBody>
      </p:sp>
      <p:graphicFrame>
        <p:nvGraphicFramePr>
          <p:cNvPr id="7" name="表格 6"/>
          <p:cNvGraphicFramePr>
            <a:graphicFrameLocks noGrp="1"/>
          </p:cNvGraphicFramePr>
          <p:nvPr>
            <p:extLst>
              <p:ext uri="{D42A27DB-BD31-4B8C-83A1-F6EECF244321}">
                <p14:modId xmlns:p14="http://schemas.microsoft.com/office/powerpoint/2010/main" val="1754613453"/>
              </p:ext>
            </p:extLst>
          </p:nvPr>
        </p:nvGraphicFramePr>
        <p:xfrm>
          <a:off x="973946" y="2336219"/>
          <a:ext cx="4904036" cy="2545065"/>
        </p:xfrm>
        <a:graphic>
          <a:graphicData uri="http://schemas.openxmlformats.org/drawingml/2006/table">
            <a:tbl>
              <a:tblPr>
                <a:tableStyleId>{5C22544A-7EE6-4342-B048-85BDC9FD1C3A}</a:tableStyleId>
              </a:tblPr>
              <a:tblGrid>
                <a:gridCol w="831935">
                  <a:extLst>
                    <a:ext uri="{9D8B030D-6E8A-4147-A177-3AD203B41FA5}">
                      <a16:colId xmlns:a16="http://schemas.microsoft.com/office/drawing/2014/main" val="20000"/>
                    </a:ext>
                  </a:extLst>
                </a:gridCol>
                <a:gridCol w="2802306">
                  <a:extLst>
                    <a:ext uri="{9D8B030D-6E8A-4147-A177-3AD203B41FA5}">
                      <a16:colId xmlns:a16="http://schemas.microsoft.com/office/drawing/2014/main" val="20001"/>
                    </a:ext>
                  </a:extLst>
                </a:gridCol>
                <a:gridCol w="1269795">
                  <a:extLst>
                    <a:ext uri="{9D8B030D-6E8A-4147-A177-3AD203B41FA5}">
                      <a16:colId xmlns:a16="http://schemas.microsoft.com/office/drawing/2014/main" val="20002"/>
                    </a:ext>
                  </a:extLst>
                </a:gridCol>
              </a:tblGrid>
              <a:tr h="361235">
                <a:tc>
                  <a:txBody>
                    <a:bodyPr/>
                    <a:lstStyle/>
                    <a:p>
                      <a:pPr algn="ctr" fontAlgn="ctr"/>
                      <a:r>
                        <a:rPr lang="zh-CN" altLang="en-US" sz="1800" b="1" u="none" strike="noStrike" dirty="0">
                          <a:effectLst/>
                          <a:latin typeface="微软雅黑" panose="020B0503020204020204" pitchFamily="34" charset="-122"/>
                          <a:ea typeface="微软雅黑" panose="020B0503020204020204" pitchFamily="34" charset="-122"/>
                        </a:rPr>
                        <a:t>序号</a:t>
                      </a:r>
                      <a:endParaRPr lang="zh-CN" altLang="en-US" sz="1800" b="1" i="0" u="none" strike="noStrike" dirty="0">
                        <a:solidFill>
                          <a:srgbClr val="000000"/>
                        </a:solidFill>
                        <a:effectLst/>
                        <a:latin typeface="微软雅黑" panose="020B0503020204020204" pitchFamily="34" charset="-122"/>
                        <a:ea typeface="微软雅黑" panose="020B0503020204020204" pitchFamily="34" charset="-122"/>
                      </a:endParaRPr>
                    </a:p>
                  </a:txBody>
                  <a:tcPr marL="16420" marR="16420" marT="16420" marB="0" anchor="ctr">
                    <a:solidFill>
                      <a:schemeClr val="accent1">
                        <a:lumMod val="60000"/>
                        <a:lumOff val="40000"/>
                      </a:schemeClr>
                    </a:solidFill>
                  </a:tcPr>
                </a:tc>
                <a:tc>
                  <a:txBody>
                    <a:bodyPr/>
                    <a:lstStyle/>
                    <a:p>
                      <a:pPr algn="ctr" fontAlgn="ctr"/>
                      <a:r>
                        <a:rPr lang="zh-CN" altLang="en-US" sz="1800" b="1" u="none" strike="noStrike" dirty="0">
                          <a:effectLst/>
                          <a:latin typeface="微软雅黑" panose="020B0503020204020204" pitchFamily="34" charset="-122"/>
                          <a:ea typeface="微软雅黑" panose="020B0503020204020204" pitchFamily="34" charset="-122"/>
                        </a:rPr>
                        <a:t>内容</a:t>
                      </a:r>
                      <a:endParaRPr lang="zh-CN" altLang="en-US" sz="1800" b="1" i="0" u="none" strike="noStrike" dirty="0">
                        <a:solidFill>
                          <a:srgbClr val="000000"/>
                        </a:solidFill>
                        <a:effectLst/>
                        <a:latin typeface="微软雅黑" panose="020B0503020204020204" pitchFamily="34" charset="-122"/>
                        <a:ea typeface="微软雅黑" panose="020B0503020204020204" pitchFamily="34" charset="-122"/>
                      </a:endParaRPr>
                    </a:p>
                  </a:txBody>
                  <a:tcPr marL="16420" marR="16420" marT="16420" marB="0" anchor="ctr">
                    <a:solidFill>
                      <a:schemeClr val="accent1">
                        <a:lumMod val="60000"/>
                        <a:lumOff val="40000"/>
                      </a:schemeClr>
                    </a:solidFill>
                  </a:tcPr>
                </a:tc>
                <a:tc>
                  <a:txBody>
                    <a:bodyPr/>
                    <a:lstStyle/>
                    <a:p>
                      <a:pPr algn="ctr" fontAlgn="ctr"/>
                      <a:r>
                        <a:rPr lang="zh-CN" altLang="en-US" sz="1800" b="1" u="none" strike="noStrike" dirty="0">
                          <a:effectLst/>
                          <a:latin typeface="微软雅黑" panose="020B0503020204020204" pitchFamily="34" charset="-122"/>
                          <a:ea typeface="微软雅黑" panose="020B0503020204020204" pitchFamily="34" charset="-122"/>
                        </a:rPr>
                        <a:t>达标率</a:t>
                      </a:r>
                      <a:endParaRPr lang="zh-CN" altLang="en-US" sz="1800" b="1" i="0" u="none" strike="noStrike" dirty="0">
                        <a:solidFill>
                          <a:srgbClr val="000000"/>
                        </a:solidFill>
                        <a:effectLst/>
                        <a:latin typeface="微软雅黑" panose="020B0503020204020204" pitchFamily="34" charset="-122"/>
                        <a:ea typeface="微软雅黑" panose="020B0503020204020204" pitchFamily="34" charset="-122"/>
                      </a:endParaRPr>
                    </a:p>
                  </a:txBody>
                  <a:tcPr marL="16420" marR="16420" marT="16420" marB="0" anchor="ctr">
                    <a:solidFill>
                      <a:schemeClr val="accent1">
                        <a:lumMod val="60000"/>
                        <a:lumOff val="40000"/>
                      </a:schemeClr>
                    </a:solidFill>
                  </a:tcPr>
                </a:tc>
                <a:extLst>
                  <a:ext uri="{0D108BD9-81ED-4DB2-BD59-A6C34878D82A}">
                    <a16:rowId xmlns:a16="http://schemas.microsoft.com/office/drawing/2014/main" val="10000"/>
                  </a:ext>
                </a:extLst>
              </a:tr>
              <a:tr h="361235">
                <a:tc>
                  <a:txBody>
                    <a:bodyPr/>
                    <a:lstStyle/>
                    <a:p>
                      <a:pPr algn="ctr" fontAlgn="ctr"/>
                      <a:r>
                        <a:rPr lang="en-US" altLang="zh-CN" sz="1600" u="none" strike="noStrike" dirty="0">
                          <a:effectLst/>
                          <a:latin typeface="微软雅黑" panose="020B0503020204020204" pitchFamily="34" charset="-122"/>
                          <a:ea typeface="微软雅黑" panose="020B0503020204020204" pitchFamily="34" charset="-122"/>
                        </a:rPr>
                        <a:t>1</a:t>
                      </a:r>
                      <a:endParaRPr lang="en-US" altLang="zh-CN" sz="1600" b="0" i="0" u="none" strike="noStrike" dirty="0">
                        <a:solidFill>
                          <a:srgbClr val="000000"/>
                        </a:solidFill>
                        <a:effectLst/>
                        <a:latin typeface="微软雅黑" panose="020B0503020204020204" pitchFamily="34" charset="-122"/>
                        <a:ea typeface="微软雅黑" panose="020B0503020204020204" pitchFamily="34" charset="-122"/>
                      </a:endParaRPr>
                    </a:p>
                  </a:txBody>
                  <a:tcPr marL="16420" marR="16420" marT="16420" marB="0" anchor="ctr">
                    <a:solidFill>
                      <a:schemeClr val="accent1">
                        <a:lumMod val="60000"/>
                        <a:lumOff val="40000"/>
                      </a:schemeClr>
                    </a:solidFill>
                  </a:tcPr>
                </a:tc>
                <a:tc>
                  <a:txBody>
                    <a:bodyPr/>
                    <a:lstStyle/>
                    <a:p>
                      <a:pPr algn="l" fontAlgn="ctr"/>
                      <a:r>
                        <a:rPr lang="zh-CN" altLang="en-US" sz="1600" u="none" strike="noStrike">
                          <a:effectLst/>
                          <a:latin typeface="微软雅黑" panose="020B0503020204020204" pitchFamily="34" charset="-122"/>
                          <a:ea typeface="微软雅黑" panose="020B0503020204020204" pitchFamily="34" charset="-122"/>
                        </a:rPr>
                        <a:t>处方合格率</a:t>
                      </a:r>
                      <a:endParaRPr lang="zh-CN" altLang="en-US" sz="1600" b="0" i="0" u="none" strike="noStrike">
                        <a:solidFill>
                          <a:srgbClr val="000000"/>
                        </a:solidFill>
                        <a:effectLst/>
                        <a:latin typeface="微软雅黑" panose="020B0503020204020204" pitchFamily="34" charset="-122"/>
                        <a:ea typeface="微软雅黑" panose="020B0503020204020204" pitchFamily="34" charset="-122"/>
                      </a:endParaRPr>
                    </a:p>
                  </a:txBody>
                  <a:tcPr marL="16420" marR="16420" marT="16420" marB="0" anchor="ctr">
                    <a:solidFill>
                      <a:schemeClr val="accent1">
                        <a:lumMod val="60000"/>
                        <a:lumOff val="40000"/>
                      </a:schemeClr>
                    </a:solidFill>
                  </a:tcPr>
                </a:tc>
                <a:tc>
                  <a:txBody>
                    <a:bodyPr/>
                    <a:lstStyle/>
                    <a:p>
                      <a:pPr algn="ctr" fontAlgn="ctr"/>
                      <a:r>
                        <a:rPr lang="zh-CN" altLang="en-US" sz="1600" u="none" strike="noStrike">
                          <a:effectLst/>
                          <a:latin typeface="微软雅黑" panose="020B0503020204020204" pitchFamily="34" charset="-122"/>
                          <a:ea typeface="微软雅黑" panose="020B0503020204020204" pitchFamily="34" charset="-122"/>
                        </a:rPr>
                        <a:t>≥</a:t>
                      </a:r>
                      <a:r>
                        <a:rPr lang="en-US" altLang="zh-CN" sz="1600" u="none" strike="noStrike">
                          <a:effectLst/>
                          <a:latin typeface="微软雅黑" panose="020B0503020204020204" pitchFamily="34" charset="-122"/>
                          <a:ea typeface="微软雅黑" panose="020B0503020204020204" pitchFamily="34" charset="-122"/>
                        </a:rPr>
                        <a:t>95%</a:t>
                      </a:r>
                      <a:endParaRPr lang="en-US" altLang="zh-CN" sz="1600" b="0" i="0" u="none" strike="noStrike">
                        <a:solidFill>
                          <a:srgbClr val="000000"/>
                        </a:solidFill>
                        <a:effectLst/>
                        <a:latin typeface="微软雅黑" panose="020B0503020204020204" pitchFamily="34" charset="-122"/>
                        <a:ea typeface="微软雅黑" panose="020B0503020204020204" pitchFamily="34" charset="-122"/>
                      </a:endParaRPr>
                    </a:p>
                  </a:txBody>
                  <a:tcPr marL="16420" marR="16420" marT="16420" marB="0" anchor="ctr">
                    <a:solidFill>
                      <a:schemeClr val="accent1">
                        <a:lumMod val="60000"/>
                        <a:lumOff val="40000"/>
                      </a:schemeClr>
                    </a:solidFill>
                  </a:tcPr>
                </a:tc>
                <a:extLst>
                  <a:ext uri="{0D108BD9-81ED-4DB2-BD59-A6C34878D82A}">
                    <a16:rowId xmlns:a16="http://schemas.microsoft.com/office/drawing/2014/main" val="10001"/>
                  </a:ext>
                </a:extLst>
              </a:tr>
              <a:tr h="361235">
                <a:tc>
                  <a:txBody>
                    <a:bodyPr/>
                    <a:lstStyle/>
                    <a:p>
                      <a:pPr algn="ctr" fontAlgn="ctr"/>
                      <a:r>
                        <a:rPr lang="en-US" altLang="zh-CN" sz="1600" u="none" strike="noStrike" dirty="0">
                          <a:effectLst/>
                          <a:latin typeface="微软雅黑" panose="020B0503020204020204" pitchFamily="34" charset="-122"/>
                          <a:ea typeface="微软雅黑" panose="020B0503020204020204" pitchFamily="34" charset="-122"/>
                        </a:rPr>
                        <a:t>2</a:t>
                      </a:r>
                      <a:endParaRPr lang="en-US" altLang="zh-CN" sz="1600" b="0" i="0" u="none" strike="noStrike" dirty="0">
                        <a:solidFill>
                          <a:srgbClr val="000000"/>
                        </a:solidFill>
                        <a:effectLst/>
                        <a:latin typeface="微软雅黑" panose="020B0503020204020204" pitchFamily="34" charset="-122"/>
                        <a:ea typeface="微软雅黑" panose="020B0503020204020204" pitchFamily="34" charset="-122"/>
                      </a:endParaRPr>
                    </a:p>
                  </a:txBody>
                  <a:tcPr marL="16420" marR="16420" marT="16420" marB="0" anchor="ctr">
                    <a:solidFill>
                      <a:schemeClr val="accent1">
                        <a:lumMod val="60000"/>
                        <a:lumOff val="40000"/>
                      </a:schemeClr>
                    </a:solidFill>
                  </a:tcPr>
                </a:tc>
                <a:tc>
                  <a:txBody>
                    <a:bodyPr/>
                    <a:lstStyle/>
                    <a:p>
                      <a:pPr algn="l" fontAlgn="ctr"/>
                      <a:r>
                        <a:rPr lang="zh-CN" altLang="en-US" sz="1600" u="none" strike="noStrike" dirty="0">
                          <a:effectLst/>
                          <a:latin typeface="微软雅黑" panose="020B0503020204020204" pitchFamily="34" charset="-122"/>
                          <a:ea typeface="微软雅黑" panose="020B0503020204020204" pitchFamily="34" charset="-122"/>
                        </a:rPr>
                        <a:t>医疗核心制度执行</a:t>
                      </a:r>
                      <a:endParaRPr lang="zh-CN" altLang="en-US" sz="1600" b="0" i="0" u="none" strike="noStrike" dirty="0">
                        <a:solidFill>
                          <a:srgbClr val="000000"/>
                        </a:solidFill>
                        <a:effectLst/>
                        <a:latin typeface="微软雅黑" panose="020B0503020204020204" pitchFamily="34" charset="-122"/>
                        <a:ea typeface="微软雅黑" panose="020B0503020204020204" pitchFamily="34" charset="-122"/>
                      </a:endParaRPr>
                    </a:p>
                  </a:txBody>
                  <a:tcPr marL="16420" marR="16420" marT="16420" marB="0" anchor="ctr">
                    <a:solidFill>
                      <a:schemeClr val="accent1">
                        <a:lumMod val="60000"/>
                        <a:lumOff val="40000"/>
                      </a:schemeClr>
                    </a:solidFill>
                  </a:tcPr>
                </a:tc>
                <a:tc>
                  <a:txBody>
                    <a:bodyPr/>
                    <a:lstStyle/>
                    <a:p>
                      <a:pPr algn="ctr" fontAlgn="ctr"/>
                      <a:r>
                        <a:rPr lang="en-US" altLang="zh-CN" sz="1600" u="none" strike="noStrike">
                          <a:effectLst/>
                          <a:latin typeface="微软雅黑" panose="020B0503020204020204" pitchFamily="34" charset="-122"/>
                          <a:ea typeface="微软雅黑" panose="020B0503020204020204" pitchFamily="34" charset="-122"/>
                        </a:rPr>
                        <a:t>100%</a:t>
                      </a:r>
                      <a:endParaRPr lang="en-US" altLang="zh-CN" sz="1600" b="0" i="0" u="none" strike="noStrike">
                        <a:solidFill>
                          <a:srgbClr val="000000"/>
                        </a:solidFill>
                        <a:effectLst/>
                        <a:latin typeface="微软雅黑" panose="020B0503020204020204" pitchFamily="34" charset="-122"/>
                        <a:ea typeface="微软雅黑" panose="020B0503020204020204" pitchFamily="34" charset="-122"/>
                      </a:endParaRPr>
                    </a:p>
                  </a:txBody>
                  <a:tcPr marL="16420" marR="16420" marT="16420" marB="0" anchor="ctr">
                    <a:solidFill>
                      <a:schemeClr val="accent1">
                        <a:lumMod val="60000"/>
                        <a:lumOff val="40000"/>
                      </a:schemeClr>
                    </a:solidFill>
                  </a:tcPr>
                </a:tc>
                <a:extLst>
                  <a:ext uri="{0D108BD9-81ED-4DB2-BD59-A6C34878D82A}">
                    <a16:rowId xmlns:a16="http://schemas.microsoft.com/office/drawing/2014/main" val="10002"/>
                  </a:ext>
                </a:extLst>
              </a:tr>
              <a:tr h="361235">
                <a:tc>
                  <a:txBody>
                    <a:bodyPr/>
                    <a:lstStyle/>
                    <a:p>
                      <a:pPr algn="ctr" fontAlgn="ctr"/>
                      <a:r>
                        <a:rPr lang="en-US" altLang="zh-CN" sz="1600" u="none" strike="noStrike">
                          <a:effectLst/>
                          <a:latin typeface="微软雅黑" panose="020B0503020204020204" pitchFamily="34" charset="-122"/>
                          <a:ea typeface="微软雅黑" panose="020B0503020204020204" pitchFamily="34" charset="-122"/>
                        </a:rPr>
                        <a:t>3</a:t>
                      </a:r>
                      <a:endParaRPr lang="en-US" altLang="zh-CN" sz="1600" b="0" i="0" u="none" strike="noStrike">
                        <a:solidFill>
                          <a:srgbClr val="000000"/>
                        </a:solidFill>
                        <a:effectLst/>
                        <a:latin typeface="微软雅黑" panose="020B0503020204020204" pitchFamily="34" charset="-122"/>
                        <a:ea typeface="微软雅黑" panose="020B0503020204020204" pitchFamily="34" charset="-122"/>
                      </a:endParaRPr>
                    </a:p>
                  </a:txBody>
                  <a:tcPr marL="16420" marR="16420" marT="16420" marB="0" anchor="ctr">
                    <a:solidFill>
                      <a:schemeClr val="accent1">
                        <a:lumMod val="60000"/>
                        <a:lumOff val="40000"/>
                      </a:schemeClr>
                    </a:solidFill>
                  </a:tcPr>
                </a:tc>
                <a:tc>
                  <a:txBody>
                    <a:bodyPr/>
                    <a:lstStyle/>
                    <a:p>
                      <a:pPr algn="l" fontAlgn="ctr"/>
                      <a:r>
                        <a:rPr lang="zh-CN" altLang="en-US" sz="1600" u="none" strike="noStrike" dirty="0">
                          <a:effectLst/>
                          <a:latin typeface="微软雅黑" panose="020B0503020204020204" pitchFamily="34" charset="-122"/>
                          <a:ea typeface="微软雅黑" panose="020B0503020204020204" pitchFamily="34" charset="-122"/>
                        </a:rPr>
                        <a:t>病历甲级率</a:t>
                      </a:r>
                      <a:endParaRPr lang="zh-CN" altLang="en-US" sz="1600" b="0" i="0" u="none" strike="noStrike" dirty="0">
                        <a:solidFill>
                          <a:srgbClr val="000000"/>
                        </a:solidFill>
                        <a:effectLst/>
                        <a:latin typeface="微软雅黑" panose="020B0503020204020204" pitchFamily="34" charset="-122"/>
                        <a:ea typeface="微软雅黑" panose="020B0503020204020204" pitchFamily="34" charset="-122"/>
                      </a:endParaRPr>
                    </a:p>
                  </a:txBody>
                  <a:tcPr marL="16420" marR="16420" marT="16420" marB="0" anchor="ctr">
                    <a:solidFill>
                      <a:schemeClr val="accent1">
                        <a:lumMod val="60000"/>
                        <a:lumOff val="40000"/>
                      </a:schemeClr>
                    </a:solidFill>
                  </a:tcPr>
                </a:tc>
                <a:tc>
                  <a:txBody>
                    <a:bodyPr/>
                    <a:lstStyle/>
                    <a:p>
                      <a:pPr algn="ctr" fontAlgn="ctr"/>
                      <a:r>
                        <a:rPr lang="en-US" altLang="zh-CN" sz="1600" u="none" strike="noStrike" dirty="0">
                          <a:effectLst/>
                          <a:latin typeface="微软雅黑" panose="020B0503020204020204" pitchFamily="34" charset="-122"/>
                          <a:ea typeface="微软雅黑" panose="020B0503020204020204" pitchFamily="34" charset="-122"/>
                        </a:rPr>
                        <a:t>100%</a:t>
                      </a:r>
                      <a:endParaRPr lang="en-US" altLang="zh-CN" sz="1600" b="0" i="0" u="none" strike="noStrike" dirty="0">
                        <a:solidFill>
                          <a:srgbClr val="000000"/>
                        </a:solidFill>
                        <a:effectLst/>
                        <a:latin typeface="微软雅黑" panose="020B0503020204020204" pitchFamily="34" charset="-122"/>
                        <a:ea typeface="微软雅黑" panose="020B0503020204020204" pitchFamily="34" charset="-122"/>
                      </a:endParaRPr>
                    </a:p>
                  </a:txBody>
                  <a:tcPr marL="16420" marR="16420" marT="16420" marB="0" anchor="ctr">
                    <a:solidFill>
                      <a:schemeClr val="accent1">
                        <a:lumMod val="60000"/>
                        <a:lumOff val="40000"/>
                      </a:schemeClr>
                    </a:solidFill>
                  </a:tcPr>
                </a:tc>
                <a:extLst>
                  <a:ext uri="{0D108BD9-81ED-4DB2-BD59-A6C34878D82A}">
                    <a16:rowId xmlns:a16="http://schemas.microsoft.com/office/drawing/2014/main" val="10003"/>
                  </a:ext>
                </a:extLst>
              </a:tr>
              <a:tr h="361235">
                <a:tc>
                  <a:txBody>
                    <a:bodyPr/>
                    <a:lstStyle/>
                    <a:p>
                      <a:pPr algn="ctr" fontAlgn="ctr"/>
                      <a:r>
                        <a:rPr lang="en-US" altLang="zh-CN" sz="1600" u="none" strike="noStrike">
                          <a:effectLst/>
                          <a:latin typeface="微软雅黑" panose="020B0503020204020204" pitchFamily="34" charset="-122"/>
                          <a:ea typeface="微软雅黑" panose="020B0503020204020204" pitchFamily="34" charset="-122"/>
                        </a:rPr>
                        <a:t>4</a:t>
                      </a:r>
                      <a:endParaRPr lang="en-US" altLang="zh-CN" sz="1600" b="0" i="0" u="none" strike="noStrike">
                        <a:solidFill>
                          <a:srgbClr val="000000"/>
                        </a:solidFill>
                        <a:effectLst/>
                        <a:latin typeface="微软雅黑" panose="020B0503020204020204" pitchFamily="34" charset="-122"/>
                        <a:ea typeface="微软雅黑" panose="020B0503020204020204" pitchFamily="34" charset="-122"/>
                      </a:endParaRPr>
                    </a:p>
                  </a:txBody>
                  <a:tcPr marL="16420" marR="16420" marT="16420" marB="0" anchor="ctr">
                    <a:solidFill>
                      <a:schemeClr val="accent1">
                        <a:lumMod val="60000"/>
                        <a:lumOff val="40000"/>
                      </a:schemeClr>
                    </a:solidFill>
                  </a:tcPr>
                </a:tc>
                <a:tc>
                  <a:txBody>
                    <a:bodyPr/>
                    <a:lstStyle/>
                    <a:p>
                      <a:pPr algn="l" fontAlgn="ctr"/>
                      <a:r>
                        <a:rPr lang="zh-CN" altLang="en-US" sz="1600" u="none" strike="noStrike">
                          <a:effectLst/>
                          <a:latin typeface="微软雅黑" panose="020B0503020204020204" pitchFamily="34" charset="-122"/>
                          <a:ea typeface="微软雅黑" panose="020B0503020204020204" pitchFamily="34" charset="-122"/>
                        </a:rPr>
                        <a:t>大型</a:t>
                      </a:r>
                      <a:r>
                        <a:rPr lang="en-US" altLang="zh-CN" sz="1600" u="none" strike="noStrike">
                          <a:effectLst/>
                          <a:latin typeface="微软雅黑" panose="020B0503020204020204" pitchFamily="34" charset="-122"/>
                          <a:ea typeface="微软雅黑" panose="020B0503020204020204" pitchFamily="34" charset="-122"/>
                        </a:rPr>
                        <a:t>X</a:t>
                      </a:r>
                      <a:r>
                        <a:rPr lang="zh-CN" altLang="en-US" sz="1600" u="none" strike="noStrike">
                          <a:effectLst/>
                          <a:latin typeface="微软雅黑" panose="020B0503020204020204" pitchFamily="34" charset="-122"/>
                          <a:ea typeface="微软雅黑" panose="020B0503020204020204" pitchFamily="34" charset="-122"/>
                        </a:rPr>
                        <a:t>线设备检查阳性</a:t>
                      </a:r>
                      <a:endParaRPr lang="zh-CN" altLang="en-US" sz="1600" b="0" i="0" u="none" strike="noStrike">
                        <a:solidFill>
                          <a:srgbClr val="000000"/>
                        </a:solidFill>
                        <a:effectLst/>
                        <a:latin typeface="微软雅黑" panose="020B0503020204020204" pitchFamily="34" charset="-122"/>
                        <a:ea typeface="微软雅黑" panose="020B0503020204020204" pitchFamily="34" charset="-122"/>
                      </a:endParaRPr>
                    </a:p>
                  </a:txBody>
                  <a:tcPr marL="16420" marR="16420" marT="16420" marB="0" anchor="ctr">
                    <a:solidFill>
                      <a:schemeClr val="accent1">
                        <a:lumMod val="60000"/>
                        <a:lumOff val="40000"/>
                      </a:schemeClr>
                    </a:solidFill>
                  </a:tcPr>
                </a:tc>
                <a:tc>
                  <a:txBody>
                    <a:bodyPr/>
                    <a:lstStyle/>
                    <a:p>
                      <a:pPr algn="ctr" fontAlgn="ctr"/>
                      <a:r>
                        <a:rPr lang="en-US" altLang="zh-CN" sz="1600" u="none" strike="noStrike" dirty="0">
                          <a:effectLst/>
                          <a:latin typeface="微软雅黑" panose="020B0503020204020204" pitchFamily="34" charset="-122"/>
                          <a:ea typeface="微软雅黑" panose="020B0503020204020204" pitchFamily="34" charset="-122"/>
                        </a:rPr>
                        <a:t>100%</a:t>
                      </a:r>
                      <a:endParaRPr lang="en-US" altLang="zh-CN" sz="1600" b="0" i="0" u="none" strike="noStrike" dirty="0">
                        <a:solidFill>
                          <a:srgbClr val="000000"/>
                        </a:solidFill>
                        <a:effectLst/>
                        <a:latin typeface="微软雅黑" panose="020B0503020204020204" pitchFamily="34" charset="-122"/>
                        <a:ea typeface="微软雅黑" panose="020B0503020204020204" pitchFamily="34" charset="-122"/>
                      </a:endParaRPr>
                    </a:p>
                  </a:txBody>
                  <a:tcPr marL="16420" marR="16420" marT="16420" marB="0" anchor="ctr">
                    <a:solidFill>
                      <a:schemeClr val="accent1">
                        <a:lumMod val="60000"/>
                        <a:lumOff val="40000"/>
                      </a:schemeClr>
                    </a:solidFill>
                  </a:tcPr>
                </a:tc>
                <a:extLst>
                  <a:ext uri="{0D108BD9-81ED-4DB2-BD59-A6C34878D82A}">
                    <a16:rowId xmlns:a16="http://schemas.microsoft.com/office/drawing/2014/main" val="10004"/>
                  </a:ext>
                </a:extLst>
              </a:tr>
              <a:tr h="361235">
                <a:tc>
                  <a:txBody>
                    <a:bodyPr/>
                    <a:lstStyle/>
                    <a:p>
                      <a:pPr algn="ctr" fontAlgn="ctr"/>
                      <a:r>
                        <a:rPr lang="en-US" altLang="zh-CN" sz="1600" u="none" strike="noStrike">
                          <a:effectLst/>
                          <a:latin typeface="微软雅黑" panose="020B0503020204020204" pitchFamily="34" charset="-122"/>
                          <a:ea typeface="微软雅黑" panose="020B0503020204020204" pitchFamily="34" charset="-122"/>
                        </a:rPr>
                        <a:t>5</a:t>
                      </a:r>
                      <a:endParaRPr lang="en-US" altLang="zh-CN" sz="1600" b="0" i="0" u="none" strike="noStrike">
                        <a:solidFill>
                          <a:srgbClr val="000000"/>
                        </a:solidFill>
                        <a:effectLst/>
                        <a:latin typeface="微软雅黑" panose="020B0503020204020204" pitchFamily="34" charset="-122"/>
                        <a:ea typeface="微软雅黑" panose="020B0503020204020204" pitchFamily="34" charset="-122"/>
                      </a:endParaRPr>
                    </a:p>
                  </a:txBody>
                  <a:tcPr marL="16420" marR="16420" marT="16420" marB="0" anchor="ctr">
                    <a:solidFill>
                      <a:schemeClr val="accent1">
                        <a:lumMod val="60000"/>
                        <a:lumOff val="40000"/>
                      </a:schemeClr>
                    </a:solidFill>
                  </a:tcPr>
                </a:tc>
                <a:tc>
                  <a:txBody>
                    <a:bodyPr/>
                    <a:lstStyle/>
                    <a:p>
                      <a:pPr algn="l" fontAlgn="ctr"/>
                      <a:r>
                        <a:rPr lang="en-US" sz="1600" u="none" strike="noStrike">
                          <a:effectLst/>
                          <a:latin typeface="微软雅黑" panose="020B0503020204020204" pitchFamily="34" charset="-122"/>
                          <a:ea typeface="微软雅黑" panose="020B0503020204020204" pitchFamily="34" charset="-122"/>
                        </a:rPr>
                        <a:t>CT</a:t>
                      </a:r>
                      <a:r>
                        <a:rPr lang="zh-CN" altLang="en-US" sz="1600" u="none" strike="noStrike">
                          <a:effectLst/>
                          <a:latin typeface="微软雅黑" panose="020B0503020204020204" pitchFamily="34" charset="-122"/>
                          <a:ea typeface="微软雅黑" panose="020B0503020204020204" pitchFamily="34" charset="-122"/>
                        </a:rPr>
                        <a:t>检查阳性</a:t>
                      </a:r>
                      <a:endParaRPr lang="zh-CN" altLang="en-US" sz="1600" b="0" i="0" u="none" strike="noStrike">
                        <a:solidFill>
                          <a:srgbClr val="000000"/>
                        </a:solidFill>
                        <a:effectLst/>
                        <a:latin typeface="微软雅黑" panose="020B0503020204020204" pitchFamily="34" charset="-122"/>
                        <a:ea typeface="微软雅黑" panose="020B0503020204020204" pitchFamily="34" charset="-122"/>
                      </a:endParaRPr>
                    </a:p>
                  </a:txBody>
                  <a:tcPr marL="16420" marR="16420" marT="16420" marB="0" anchor="ctr">
                    <a:solidFill>
                      <a:schemeClr val="accent1">
                        <a:lumMod val="60000"/>
                        <a:lumOff val="40000"/>
                      </a:schemeClr>
                    </a:solidFill>
                  </a:tcPr>
                </a:tc>
                <a:tc>
                  <a:txBody>
                    <a:bodyPr/>
                    <a:lstStyle/>
                    <a:p>
                      <a:pPr algn="ctr" fontAlgn="ctr"/>
                      <a:r>
                        <a:rPr lang="zh-CN" altLang="en-US" sz="1600" u="none" strike="noStrike" dirty="0">
                          <a:effectLst/>
                          <a:latin typeface="微软雅黑" panose="020B0503020204020204" pitchFamily="34" charset="-122"/>
                          <a:ea typeface="微软雅黑" panose="020B0503020204020204" pitchFamily="34" charset="-122"/>
                        </a:rPr>
                        <a:t>≥</a:t>
                      </a:r>
                      <a:r>
                        <a:rPr lang="en-US" altLang="zh-CN" sz="1600" u="none" strike="noStrike" dirty="0">
                          <a:effectLst/>
                          <a:latin typeface="微软雅黑" panose="020B0503020204020204" pitchFamily="34" charset="-122"/>
                          <a:ea typeface="微软雅黑" panose="020B0503020204020204" pitchFamily="34" charset="-122"/>
                        </a:rPr>
                        <a:t>60%</a:t>
                      </a:r>
                      <a:endParaRPr lang="en-US" altLang="zh-CN" sz="1600" b="0" i="0" u="none" strike="noStrike" dirty="0">
                        <a:solidFill>
                          <a:srgbClr val="000000"/>
                        </a:solidFill>
                        <a:effectLst/>
                        <a:latin typeface="微软雅黑" panose="020B0503020204020204" pitchFamily="34" charset="-122"/>
                        <a:ea typeface="微软雅黑" panose="020B0503020204020204" pitchFamily="34" charset="-122"/>
                      </a:endParaRPr>
                    </a:p>
                  </a:txBody>
                  <a:tcPr marL="16420" marR="16420" marT="16420" marB="0" anchor="ctr">
                    <a:solidFill>
                      <a:schemeClr val="accent1">
                        <a:lumMod val="60000"/>
                        <a:lumOff val="40000"/>
                      </a:schemeClr>
                    </a:solidFill>
                  </a:tcPr>
                </a:tc>
                <a:extLst>
                  <a:ext uri="{0D108BD9-81ED-4DB2-BD59-A6C34878D82A}">
                    <a16:rowId xmlns:a16="http://schemas.microsoft.com/office/drawing/2014/main" val="10005"/>
                  </a:ext>
                </a:extLst>
              </a:tr>
              <a:tr h="377655">
                <a:tc>
                  <a:txBody>
                    <a:bodyPr/>
                    <a:lstStyle/>
                    <a:p>
                      <a:pPr algn="ctr" fontAlgn="ctr"/>
                      <a:r>
                        <a:rPr lang="en-US" altLang="zh-CN" sz="1600" u="none" strike="noStrike">
                          <a:effectLst/>
                          <a:latin typeface="微软雅黑" panose="020B0503020204020204" pitchFamily="34" charset="-122"/>
                          <a:ea typeface="微软雅黑" panose="020B0503020204020204" pitchFamily="34" charset="-122"/>
                        </a:rPr>
                        <a:t>6</a:t>
                      </a:r>
                      <a:endParaRPr lang="en-US" altLang="zh-CN" sz="1600" b="0" i="0" u="none" strike="noStrike">
                        <a:solidFill>
                          <a:srgbClr val="000000"/>
                        </a:solidFill>
                        <a:effectLst/>
                        <a:latin typeface="微软雅黑" panose="020B0503020204020204" pitchFamily="34" charset="-122"/>
                        <a:ea typeface="微软雅黑" panose="020B0503020204020204" pitchFamily="34" charset="-122"/>
                      </a:endParaRPr>
                    </a:p>
                  </a:txBody>
                  <a:tcPr marL="16420" marR="16420" marT="16420" marB="0" anchor="ctr">
                    <a:solidFill>
                      <a:schemeClr val="accent1">
                        <a:lumMod val="60000"/>
                        <a:lumOff val="40000"/>
                      </a:schemeClr>
                    </a:solidFill>
                  </a:tcPr>
                </a:tc>
                <a:tc>
                  <a:txBody>
                    <a:bodyPr/>
                    <a:lstStyle/>
                    <a:p>
                      <a:pPr algn="l" fontAlgn="ctr"/>
                      <a:r>
                        <a:rPr lang="en-US" sz="1600" u="none" strike="noStrike">
                          <a:effectLst/>
                          <a:latin typeface="微软雅黑" panose="020B0503020204020204" pitchFamily="34" charset="-122"/>
                          <a:ea typeface="微软雅黑" panose="020B0503020204020204" pitchFamily="34" charset="-122"/>
                        </a:rPr>
                        <a:t>MRI</a:t>
                      </a:r>
                      <a:r>
                        <a:rPr lang="zh-CN" altLang="en-US" sz="1600" u="none" strike="noStrike">
                          <a:effectLst/>
                          <a:latin typeface="微软雅黑" panose="020B0503020204020204" pitchFamily="34" charset="-122"/>
                          <a:ea typeface="微软雅黑" panose="020B0503020204020204" pitchFamily="34" charset="-122"/>
                        </a:rPr>
                        <a:t>检查阳性</a:t>
                      </a:r>
                      <a:endParaRPr lang="zh-CN" altLang="en-US" sz="1600" b="0" i="0" u="none" strike="noStrike">
                        <a:solidFill>
                          <a:srgbClr val="000000"/>
                        </a:solidFill>
                        <a:effectLst/>
                        <a:latin typeface="微软雅黑" panose="020B0503020204020204" pitchFamily="34" charset="-122"/>
                        <a:ea typeface="微软雅黑" panose="020B0503020204020204" pitchFamily="34" charset="-122"/>
                      </a:endParaRPr>
                    </a:p>
                  </a:txBody>
                  <a:tcPr marL="16420" marR="16420" marT="16420" marB="0" anchor="ctr">
                    <a:solidFill>
                      <a:schemeClr val="accent1">
                        <a:lumMod val="60000"/>
                        <a:lumOff val="40000"/>
                      </a:schemeClr>
                    </a:solidFill>
                  </a:tcPr>
                </a:tc>
                <a:tc>
                  <a:txBody>
                    <a:bodyPr/>
                    <a:lstStyle/>
                    <a:p>
                      <a:pPr algn="ctr" fontAlgn="ctr"/>
                      <a:r>
                        <a:rPr lang="zh-CN" altLang="en-US" sz="1600" u="none" strike="noStrike" dirty="0">
                          <a:effectLst/>
                          <a:latin typeface="微软雅黑" panose="020B0503020204020204" pitchFamily="34" charset="-122"/>
                          <a:ea typeface="微软雅黑" panose="020B0503020204020204" pitchFamily="34" charset="-122"/>
                        </a:rPr>
                        <a:t>≥</a:t>
                      </a:r>
                      <a:r>
                        <a:rPr lang="en-US" altLang="zh-CN" sz="1600" u="none" strike="noStrike" dirty="0">
                          <a:effectLst/>
                          <a:latin typeface="微软雅黑" panose="020B0503020204020204" pitchFamily="34" charset="-122"/>
                          <a:ea typeface="微软雅黑" panose="020B0503020204020204" pitchFamily="34" charset="-122"/>
                        </a:rPr>
                        <a:t>60%</a:t>
                      </a:r>
                      <a:endParaRPr lang="en-US" altLang="zh-CN" sz="1600" b="0" i="0" u="none" strike="noStrike" dirty="0">
                        <a:solidFill>
                          <a:srgbClr val="000000"/>
                        </a:solidFill>
                        <a:effectLst/>
                        <a:latin typeface="微软雅黑" panose="020B0503020204020204" pitchFamily="34" charset="-122"/>
                        <a:ea typeface="微软雅黑" panose="020B0503020204020204" pitchFamily="34" charset="-122"/>
                      </a:endParaRPr>
                    </a:p>
                  </a:txBody>
                  <a:tcPr marL="16420" marR="16420" marT="16420" marB="0" anchor="ctr">
                    <a:solidFill>
                      <a:schemeClr val="accent1">
                        <a:lumMod val="60000"/>
                        <a:lumOff val="40000"/>
                      </a:schemeClr>
                    </a:solidFill>
                  </a:tcPr>
                </a:tc>
                <a:extLst>
                  <a:ext uri="{0D108BD9-81ED-4DB2-BD59-A6C34878D82A}">
                    <a16:rowId xmlns:a16="http://schemas.microsoft.com/office/drawing/2014/main" val="10006"/>
                  </a:ext>
                </a:extLst>
              </a:tr>
            </a:tbl>
          </a:graphicData>
        </a:graphic>
      </p:graphicFrame>
      <p:sp>
        <p:nvSpPr>
          <p:cNvPr id="17" name="矩形 16"/>
          <p:cNvSpPr/>
          <p:nvPr/>
        </p:nvSpPr>
        <p:spPr>
          <a:xfrm>
            <a:off x="1820283" y="547121"/>
            <a:ext cx="1467068" cy="499624"/>
          </a:xfrm>
          <a:prstGeom prst="rect">
            <a:avLst/>
          </a:prstGeom>
        </p:spPr>
        <p:txBody>
          <a:bodyPr wrap="none">
            <a:spAutoFit/>
          </a:bodyPr>
          <a:lstStyle/>
          <a:p>
            <a:pPr>
              <a:lnSpc>
                <a:spcPct val="150000"/>
              </a:lnSpc>
            </a:pPr>
            <a:r>
              <a:rPr lang="zh-CN" altLang="en-US" sz="2000" b="1" dirty="0" smtClean="0">
                <a:latin typeface="微软雅黑" panose="020B0503020204020204" pitchFamily="34" charset="-122"/>
                <a:ea typeface="微软雅黑" panose="020B0503020204020204" pitchFamily="34" charset="-122"/>
              </a:rPr>
              <a:t>病患满意度</a:t>
            </a:r>
            <a:endParaRPr lang="zh-CN" altLang="en-US" sz="20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1437925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6704473" y="951864"/>
            <a:ext cx="1176211" cy="646331"/>
          </a:xfrm>
          <a:prstGeom prst="rect">
            <a:avLst/>
          </a:prstGeom>
          <a:noFill/>
        </p:spPr>
        <p:txBody>
          <a:bodyPr wrap="square" rtlCol="0">
            <a:spAutoFit/>
          </a:bodyPr>
          <a:lstStyle/>
          <a:p>
            <a:pPr>
              <a:lnSpc>
                <a:spcPct val="150000"/>
              </a:lnSpc>
            </a:pPr>
            <a:r>
              <a:rPr lang="zh-CN" altLang="en-US" sz="2400" b="1" dirty="0" smtClean="0">
                <a:latin typeface="微软雅黑" panose="020B0503020204020204" pitchFamily="34" charset="-122"/>
                <a:ea typeface="微软雅黑" panose="020B0503020204020204" pitchFamily="34" charset="-122"/>
              </a:rPr>
              <a:t>目   录</a:t>
            </a:r>
            <a:endParaRPr lang="zh-CN" altLang="en-US" sz="2400" b="1" dirty="0">
              <a:latin typeface="微软雅黑" panose="020B0503020204020204" pitchFamily="34" charset="-122"/>
              <a:ea typeface="微软雅黑" panose="020B0503020204020204" pitchFamily="34" charset="-122"/>
            </a:endParaRPr>
          </a:p>
        </p:txBody>
      </p:sp>
      <p:sp>
        <p:nvSpPr>
          <p:cNvPr id="2" name="矩形 1"/>
          <p:cNvSpPr/>
          <p:nvPr/>
        </p:nvSpPr>
        <p:spPr>
          <a:xfrm>
            <a:off x="7656892" y="2468725"/>
            <a:ext cx="3262432" cy="461665"/>
          </a:xfrm>
          <a:prstGeom prst="rect">
            <a:avLst/>
          </a:prstGeom>
        </p:spPr>
        <p:txBody>
          <a:bodyPr wrap="none">
            <a:spAutoFit/>
          </a:bodyPr>
          <a:lstStyle/>
          <a:p>
            <a:pPr>
              <a:lnSpc>
                <a:spcPct val="150000"/>
              </a:lnSpc>
            </a:pPr>
            <a:r>
              <a:rPr lang="zh-CN" altLang="en-US" sz="1600" b="1" dirty="0">
                <a:latin typeface="微软雅黑" panose="020B0503020204020204" pitchFamily="34" charset="-122"/>
                <a:ea typeface="微软雅黑" panose="020B0503020204020204" pitchFamily="34" charset="-122"/>
              </a:rPr>
              <a:t>二</a:t>
            </a:r>
            <a:r>
              <a:rPr lang="zh-CN" altLang="en-US" sz="1600" b="1" dirty="0" smtClean="0">
                <a:latin typeface="微软雅黑" panose="020B0503020204020204" pitchFamily="34" charset="-122"/>
                <a:ea typeface="微软雅黑" panose="020B0503020204020204" pitchFamily="34" charset="-122"/>
              </a:rPr>
              <a:t>、医院人、财、</a:t>
            </a:r>
            <a:r>
              <a:rPr lang="zh-CN" altLang="en-US" sz="1600" b="1" dirty="0">
                <a:latin typeface="微软雅黑" panose="020B0503020204020204" pitchFamily="34" charset="-122"/>
                <a:ea typeface="微软雅黑" panose="020B0503020204020204" pitchFamily="34" charset="-122"/>
              </a:rPr>
              <a:t>物</a:t>
            </a:r>
            <a:r>
              <a:rPr lang="zh-CN" altLang="en-US" sz="1600" b="1" dirty="0" smtClean="0">
                <a:latin typeface="微软雅黑" panose="020B0503020204020204" pitchFamily="34" charset="-122"/>
                <a:ea typeface="微软雅黑" panose="020B0503020204020204" pitchFamily="34" charset="-122"/>
              </a:rPr>
              <a:t>（表面维度）</a:t>
            </a:r>
          </a:p>
        </p:txBody>
      </p:sp>
      <p:sp>
        <p:nvSpPr>
          <p:cNvPr id="3" name="矩形 2"/>
          <p:cNvSpPr/>
          <p:nvPr/>
        </p:nvSpPr>
        <p:spPr>
          <a:xfrm>
            <a:off x="7656898" y="3003067"/>
            <a:ext cx="3057247" cy="461665"/>
          </a:xfrm>
          <a:prstGeom prst="rect">
            <a:avLst/>
          </a:prstGeom>
        </p:spPr>
        <p:txBody>
          <a:bodyPr wrap="none">
            <a:spAutoFit/>
          </a:bodyPr>
          <a:lstStyle/>
          <a:p>
            <a:pPr>
              <a:lnSpc>
                <a:spcPct val="150000"/>
              </a:lnSpc>
            </a:pPr>
            <a:r>
              <a:rPr lang="zh-CN" altLang="en-US" sz="1600" b="1" dirty="0">
                <a:latin typeface="微软雅黑" panose="020B0503020204020204" pitchFamily="34" charset="-122"/>
                <a:ea typeface="微软雅黑" panose="020B0503020204020204" pitchFamily="34" charset="-122"/>
              </a:rPr>
              <a:t>三</a:t>
            </a:r>
            <a:r>
              <a:rPr lang="zh-CN" altLang="en-US" sz="1600" b="1" dirty="0" smtClean="0">
                <a:latin typeface="微软雅黑" panose="020B0503020204020204" pitchFamily="34" charset="-122"/>
                <a:ea typeface="微软雅黑" panose="020B0503020204020204" pitchFamily="34" charset="-122"/>
              </a:rPr>
              <a:t>、医院竞争态势（五力维度）</a:t>
            </a:r>
            <a:endParaRPr lang="en-US" altLang="zh-CN" sz="1600" b="1" dirty="0" smtClean="0">
              <a:latin typeface="微软雅黑" panose="020B0503020204020204" pitchFamily="34" charset="-122"/>
              <a:ea typeface="微软雅黑" panose="020B0503020204020204" pitchFamily="34" charset="-122"/>
            </a:endParaRPr>
          </a:p>
        </p:txBody>
      </p:sp>
      <p:grpSp>
        <p:nvGrpSpPr>
          <p:cNvPr id="32" name="组合 31"/>
          <p:cNvGrpSpPr/>
          <p:nvPr/>
        </p:nvGrpSpPr>
        <p:grpSpPr>
          <a:xfrm>
            <a:off x="0" y="-249755"/>
            <a:ext cx="6067362" cy="7375186"/>
            <a:chOff x="0" y="-380026"/>
            <a:chExt cx="6067362" cy="7375186"/>
          </a:xfrm>
        </p:grpSpPr>
        <p:pic>
          <p:nvPicPr>
            <p:cNvPr id="8" name="图片 7"/>
            <p:cNvPicPr>
              <a:picLocks noChangeAspect="1"/>
            </p:cNvPicPr>
            <p:nvPr/>
          </p:nvPicPr>
          <p:blipFill rotWithShape="1">
            <a:blip r:embed="rId2" cstate="print">
              <a:extLst>
                <a:ext uri="{28A0092B-C50C-407E-A947-70E740481C1C}">
                  <a14:useLocalDpi xmlns:a14="http://schemas.microsoft.com/office/drawing/2010/main" val="0"/>
                </a:ext>
              </a:extLst>
            </a:blip>
            <a:srcRect t="-215" r="-525"/>
            <a:stretch/>
          </p:blipFill>
          <p:spPr>
            <a:xfrm rot="5400000">
              <a:off x="-565383" y="428221"/>
              <a:ext cx="7132322" cy="6001555"/>
            </a:xfrm>
            <a:prstGeom prst="rect">
              <a:avLst/>
            </a:prstGeom>
          </p:spPr>
        </p:pic>
        <p:sp>
          <p:nvSpPr>
            <p:cNvPr id="9" name="等腰三角形 8"/>
            <p:cNvSpPr/>
            <p:nvPr/>
          </p:nvSpPr>
          <p:spPr>
            <a:xfrm>
              <a:off x="4637295" y="1724416"/>
              <a:ext cx="1430067" cy="5264209"/>
            </a:xfrm>
            <a:custGeom>
              <a:avLst/>
              <a:gdLst>
                <a:gd name="connsiteX0" fmla="*/ 0 w 605307"/>
                <a:gd name="connsiteY0" fmla="*/ 3412902 h 3412902"/>
                <a:gd name="connsiteX1" fmla="*/ 302654 w 605307"/>
                <a:gd name="connsiteY1" fmla="*/ 0 h 3412902"/>
                <a:gd name="connsiteX2" fmla="*/ 605307 w 605307"/>
                <a:gd name="connsiteY2" fmla="*/ 3412902 h 3412902"/>
                <a:gd name="connsiteX3" fmla="*/ 0 w 605307"/>
                <a:gd name="connsiteY3" fmla="*/ 3412902 h 3412902"/>
                <a:gd name="connsiteX0" fmla="*/ 0 w 605307"/>
                <a:gd name="connsiteY0" fmla="*/ 3515933 h 3515933"/>
                <a:gd name="connsiteX1" fmla="*/ 296214 w 605307"/>
                <a:gd name="connsiteY1" fmla="*/ 0 h 3515933"/>
                <a:gd name="connsiteX2" fmla="*/ 605307 w 605307"/>
                <a:gd name="connsiteY2" fmla="*/ 3515933 h 3515933"/>
                <a:gd name="connsiteX3" fmla="*/ 0 w 605307"/>
                <a:gd name="connsiteY3" fmla="*/ 3515933 h 3515933"/>
                <a:gd name="connsiteX0" fmla="*/ 0 w 1062507"/>
                <a:gd name="connsiteY0" fmla="*/ 3837904 h 3837904"/>
                <a:gd name="connsiteX1" fmla="*/ 753414 w 1062507"/>
                <a:gd name="connsiteY1" fmla="*/ 0 h 3837904"/>
                <a:gd name="connsiteX2" fmla="*/ 1062507 w 1062507"/>
                <a:gd name="connsiteY2" fmla="*/ 3515933 h 3837904"/>
                <a:gd name="connsiteX3" fmla="*/ 0 w 1062507"/>
                <a:gd name="connsiteY3" fmla="*/ 3837904 h 3837904"/>
                <a:gd name="connsiteX0" fmla="*/ 0 w 772732"/>
                <a:gd name="connsiteY0" fmla="*/ 3837904 h 3837904"/>
                <a:gd name="connsiteX1" fmla="*/ 753414 w 772732"/>
                <a:gd name="connsiteY1" fmla="*/ 0 h 3837904"/>
                <a:gd name="connsiteX2" fmla="*/ 772732 w 772732"/>
                <a:gd name="connsiteY2" fmla="*/ 3831465 h 3837904"/>
                <a:gd name="connsiteX3" fmla="*/ 0 w 772732"/>
                <a:gd name="connsiteY3" fmla="*/ 3837904 h 3837904"/>
                <a:gd name="connsiteX0" fmla="*/ 0 w 774712"/>
                <a:gd name="connsiteY0" fmla="*/ 3964363 h 3964363"/>
                <a:gd name="connsiteX1" fmla="*/ 772869 w 774712"/>
                <a:gd name="connsiteY1" fmla="*/ 0 h 3964363"/>
                <a:gd name="connsiteX2" fmla="*/ 772732 w 774712"/>
                <a:gd name="connsiteY2" fmla="*/ 3957924 h 3964363"/>
                <a:gd name="connsiteX3" fmla="*/ 0 w 774712"/>
                <a:gd name="connsiteY3" fmla="*/ 3964363 h 3964363"/>
                <a:gd name="connsiteX0" fmla="*/ 0 w 794167"/>
                <a:gd name="connsiteY0" fmla="*/ 3964363 h 3964363"/>
                <a:gd name="connsiteX1" fmla="*/ 792324 w 794167"/>
                <a:gd name="connsiteY1" fmla="*/ 0 h 3964363"/>
                <a:gd name="connsiteX2" fmla="*/ 792187 w 794167"/>
                <a:gd name="connsiteY2" fmla="*/ 3957924 h 3964363"/>
                <a:gd name="connsiteX3" fmla="*/ 0 w 794167"/>
                <a:gd name="connsiteY3" fmla="*/ 3964363 h 3964363"/>
                <a:gd name="connsiteX0" fmla="*/ 0 w 858014"/>
                <a:gd name="connsiteY0" fmla="*/ 4895092 h 4895092"/>
                <a:gd name="connsiteX1" fmla="*/ 857638 w 858014"/>
                <a:gd name="connsiteY1" fmla="*/ 0 h 4895092"/>
                <a:gd name="connsiteX2" fmla="*/ 792187 w 858014"/>
                <a:gd name="connsiteY2" fmla="*/ 4888653 h 4895092"/>
                <a:gd name="connsiteX3" fmla="*/ 0 w 858014"/>
                <a:gd name="connsiteY3" fmla="*/ 4895092 h 4895092"/>
                <a:gd name="connsiteX0" fmla="*/ 0 w 1347872"/>
                <a:gd name="connsiteY0" fmla="*/ 4878764 h 4888653"/>
                <a:gd name="connsiteX1" fmla="*/ 1347496 w 1347872"/>
                <a:gd name="connsiteY1" fmla="*/ 0 h 4888653"/>
                <a:gd name="connsiteX2" fmla="*/ 1282045 w 1347872"/>
                <a:gd name="connsiteY2" fmla="*/ 4888653 h 4888653"/>
                <a:gd name="connsiteX3" fmla="*/ 0 w 1347872"/>
                <a:gd name="connsiteY3" fmla="*/ 4878764 h 4888653"/>
                <a:gd name="connsiteX0" fmla="*/ 0 w 1412674"/>
                <a:gd name="connsiteY0" fmla="*/ 4878764 h 5019281"/>
                <a:gd name="connsiteX1" fmla="*/ 1347496 w 1412674"/>
                <a:gd name="connsiteY1" fmla="*/ 0 h 5019281"/>
                <a:gd name="connsiteX2" fmla="*/ 1412674 w 1412674"/>
                <a:gd name="connsiteY2" fmla="*/ 5019281 h 5019281"/>
                <a:gd name="connsiteX3" fmla="*/ 0 w 1412674"/>
                <a:gd name="connsiteY3" fmla="*/ 4878764 h 5019281"/>
                <a:gd name="connsiteX0" fmla="*/ 0 w 1430067"/>
                <a:gd name="connsiteY0" fmla="*/ 5123692 h 5264209"/>
                <a:gd name="connsiteX1" fmla="*/ 1429138 w 1430067"/>
                <a:gd name="connsiteY1" fmla="*/ 0 h 5264209"/>
                <a:gd name="connsiteX2" fmla="*/ 1412674 w 1430067"/>
                <a:gd name="connsiteY2" fmla="*/ 5264209 h 5264209"/>
                <a:gd name="connsiteX3" fmla="*/ 0 w 1430067"/>
                <a:gd name="connsiteY3" fmla="*/ 5123692 h 5264209"/>
              </a:gdLst>
              <a:ahLst/>
              <a:cxnLst>
                <a:cxn ang="0">
                  <a:pos x="connsiteX0" y="connsiteY0"/>
                </a:cxn>
                <a:cxn ang="0">
                  <a:pos x="connsiteX1" y="connsiteY1"/>
                </a:cxn>
                <a:cxn ang="0">
                  <a:pos x="connsiteX2" y="connsiteY2"/>
                </a:cxn>
                <a:cxn ang="0">
                  <a:pos x="connsiteX3" y="connsiteY3"/>
                </a:cxn>
              </a:cxnLst>
              <a:rect l="l" t="t" r="r" b="b"/>
              <a:pathLst>
                <a:path w="1430067" h="5264209">
                  <a:moveTo>
                    <a:pt x="0" y="5123692"/>
                  </a:moveTo>
                  <a:lnTo>
                    <a:pt x="1429138" y="0"/>
                  </a:lnTo>
                  <a:cubicBezTo>
                    <a:pt x="1435577" y="1277155"/>
                    <a:pt x="1406235" y="3987054"/>
                    <a:pt x="1412674" y="5264209"/>
                  </a:cubicBezTo>
                  <a:lnTo>
                    <a:pt x="0" y="5123692"/>
                  </a:lnTo>
                  <a:close/>
                </a:path>
              </a:pathLst>
            </a:custGeom>
            <a:pattFill prst="ltUpDiag">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等腰三角形 4"/>
            <p:cNvSpPr/>
            <p:nvPr/>
          </p:nvSpPr>
          <p:spPr>
            <a:xfrm rot="11946758">
              <a:off x="4831300" y="-380026"/>
              <a:ext cx="1006057" cy="7341275"/>
            </a:xfrm>
            <a:custGeom>
              <a:avLst/>
              <a:gdLst>
                <a:gd name="connsiteX0" fmla="*/ 0 w 476519"/>
                <a:gd name="connsiteY0" fmla="*/ 4443211 h 4443211"/>
                <a:gd name="connsiteX1" fmla="*/ 238260 w 476519"/>
                <a:gd name="connsiteY1" fmla="*/ 0 h 4443211"/>
                <a:gd name="connsiteX2" fmla="*/ 476519 w 476519"/>
                <a:gd name="connsiteY2" fmla="*/ 4443211 h 4443211"/>
                <a:gd name="connsiteX3" fmla="*/ 0 w 476519"/>
                <a:gd name="connsiteY3" fmla="*/ 4443211 h 4443211"/>
                <a:gd name="connsiteX0" fmla="*/ 0 w 458687"/>
                <a:gd name="connsiteY0" fmla="*/ 4573335 h 4573335"/>
                <a:gd name="connsiteX1" fmla="*/ 220428 w 458687"/>
                <a:gd name="connsiteY1" fmla="*/ 0 h 4573335"/>
                <a:gd name="connsiteX2" fmla="*/ 458687 w 458687"/>
                <a:gd name="connsiteY2" fmla="*/ 4443211 h 4573335"/>
                <a:gd name="connsiteX3" fmla="*/ 0 w 458687"/>
                <a:gd name="connsiteY3" fmla="*/ 4573335 h 4573335"/>
                <a:gd name="connsiteX0" fmla="*/ 0 w 458687"/>
                <a:gd name="connsiteY0" fmla="*/ 5821312 h 5821312"/>
                <a:gd name="connsiteX1" fmla="*/ 360439 w 458687"/>
                <a:gd name="connsiteY1" fmla="*/ 0 h 5821312"/>
                <a:gd name="connsiteX2" fmla="*/ 458687 w 458687"/>
                <a:gd name="connsiteY2" fmla="*/ 5691188 h 5821312"/>
                <a:gd name="connsiteX3" fmla="*/ 0 w 458687"/>
                <a:gd name="connsiteY3" fmla="*/ 5821312 h 5821312"/>
                <a:gd name="connsiteX0" fmla="*/ 0 w 541579"/>
                <a:gd name="connsiteY0" fmla="*/ 5821312 h 5821312"/>
                <a:gd name="connsiteX1" fmla="*/ 360439 w 541579"/>
                <a:gd name="connsiteY1" fmla="*/ 0 h 5821312"/>
                <a:gd name="connsiteX2" fmla="*/ 541579 w 541579"/>
                <a:gd name="connsiteY2" fmla="*/ 5812397 h 5821312"/>
                <a:gd name="connsiteX3" fmla="*/ 0 w 541579"/>
                <a:gd name="connsiteY3" fmla="*/ 5821312 h 5821312"/>
                <a:gd name="connsiteX0" fmla="*/ 0 w 559774"/>
                <a:gd name="connsiteY0" fmla="*/ 6004810 h 6004810"/>
                <a:gd name="connsiteX1" fmla="*/ 378634 w 559774"/>
                <a:gd name="connsiteY1" fmla="*/ 0 h 6004810"/>
                <a:gd name="connsiteX2" fmla="*/ 559774 w 559774"/>
                <a:gd name="connsiteY2" fmla="*/ 5812397 h 6004810"/>
                <a:gd name="connsiteX3" fmla="*/ 0 w 559774"/>
                <a:gd name="connsiteY3" fmla="*/ 6004810 h 6004810"/>
                <a:gd name="connsiteX0" fmla="*/ 983799 w 1543573"/>
                <a:gd name="connsiteY0" fmla="*/ 6868451 h 6868451"/>
                <a:gd name="connsiteX1" fmla="*/ 0 w 1543573"/>
                <a:gd name="connsiteY1" fmla="*/ 0 h 6868451"/>
                <a:gd name="connsiteX2" fmla="*/ 1543573 w 1543573"/>
                <a:gd name="connsiteY2" fmla="*/ 6676038 h 6868451"/>
                <a:gd name="connsiteX3" fmla="*/ 983799 w 1543573"/>
                <a:gd name="connsiteY3" fmla="*/ 6868451 h 6868451"/>
                <a:gd name="connsiteX0" fmla="*/ 998375 w 1558149"/>
                <a:gd name="connsiteY0" fmla="*/ 7067853 h 7067853"/>
                <a:gd name="connsiteX1" fmla="*/ 0 w 1558149"/>
                <a:gd name="connsiteY1" fmla="*/ 0 h 7067853"/>
                <a:gd name="connsiteX2" fmla="*/ 1558149 w 1558149"/>
                <a:gd name="connsiteY2" fmla="*/ 6875440 h 7067853"/>
                <a:gd name="connsiteX3" fmla="*/ 998375 w 1558149"/>
                <a:gd name="connsiteY3" fmla="*/ 7067853 h 7067853"/>
                <a:gd name="connsiteX0" fmla="*/ 434698 w 994472"/>
                <a:gd name="connsiteY0" fmla="*/ 7316458 h 7316458"/>
                <a:gd name="connsiteX1" fmla="*/ 0 w 994472"/>
                <a:gd name="connsiteY1" fmla="*/ 0 h 7316458"/>
                <a:gd name="connsiteX2" fmla="*/ 994472 w 994472"/>
                <a:gd name="connsiteY2" fmla="*/ 7124045 h 7316458"/>
                <a:gd name="connsiteX3" fmla="*/ 434698 w 994472"/>
                <a:gd name="connsiteY3" fmla="*/ 7316458 h 7316458"/>
              </a:gdLst>
              <a:ahLst/>
              <a:cxnLst>
                <a:cxn ang="0">
                  <a:pos x="connsiteX0" y="connsiteY0"/>
                </a:cxn>
                <a:cxn ang="0">
                  <a:pos x="connsiteX1" y="connsiteY1"/>
                </a:cxn>
                <a:cxn ang="0">
                  <a:pos x="connsiteX2" y="connsiteY2"/>
                </a:cxn>
                <a:cxn ang="0">
                  <a:pos x="connsiteX3" y="connsiteY3"/>
                </a:cxn>
              </a:cxnLst>
              <a:rect l="l" t="t" r="r" b="b"/>
              <a:pathLst>
                <a:path w="994472" h="7316458">
                  <a:moveTo>
                    <a:pt x="434698" y="7316458"/>
                  </a:moveTo>
                  <a:lnTo>
                    <a:pt x="0" y="0"/>
                  </a:lnTo>
                  <a:lnTo>
                    <a:pt x="994472" y="7124045"/>
                  </a:lnTo>
                  <a:lnTo>
                    <a:pt x="434698" y="7316458"/>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矩形 9"/>
          <p:cNvSpPr/>
          <p:nvPr/>
        </p:nvSpPr>
        <p:spPr>
          <a:xfrm>
            <a:off x="7656895" y="5162128"/>
            <a:ext cx="1826141" cy="461665"/>
          </a:xfrm>
          <a:prstGeom prst="rect">
            <a:avLst/>
          </a:prstGeom>
        </p:spPr>
        <p:txBody>
          <a:bodyPr wrap="none">
            <a:spAutoFit/>
          </a:bodyPr>
          <a:lstStyle/>
          <a:p>
            <a:pPr>
              <a:lnSpc>
                <a:spcPct val="150000"/>
              </a:lnSpc>
            </a:pPr>
            <a:r>
              <a:rPr lang="zh-CN" altLang="en-US" sz="1600" b="1" dirty="0">
                <a:latin typeface="微软雅黑" panose="020B0503020204020204" pitchFamily="34" charset="-122"/>
                <a:ea typeface="微软雅黑" panose="020B0503020204020204" pitchFamily="34" charset="-122"/>
              </a:rPr>
              <a:t>七</a:t>
            </a:r>
            <a:r>
              <a:rPr lang="zh-CN" altLang="en-US" sz="1600" b="1" dirty="0" smtClean="0">
                <a:latin typeface="微软雅黑" panose="020B0503020204020204" pitchFamily="34" charset="-122"/>
                <a:ea typeface="微软雅黑" panose="020B0503020204020204" pitchFamily="34" charset="-122"/>
              </a:rPr>
              <a:t>、医改政策解读</a:t>
            </a:r>
            <a:endParaRPr lang="en-US" altLang="zh-CN" sz="1600" b="1" dirty="0" smtClean="0">
              <a:latin typeface="微软雅黑" panose="020B0503020204020204" pitchFamily="34" charset="-122"/>
              <a:ea typeface="微软雅黑" panose="020B0503020204020204" pitchFamily="34" charset="-122"/>
            </a:endParaRPr>
          </a:p>
        </p:txBody>
      </p:sp>
      <p:sp>
        <p:nvSpPr>
          <p:cNvPr id="12" name="矩形 11"/>
          <p:cNvSpPr/>
          <p:nvPr/>
        </p:nvSpPr>
        <p:spPr>
          <a:xfrm>
            <a:off x="7656898" y="3543803"/>
            <a:ext cx="3235181" cy="461665"/>
          </a:xfrm>
          <a:prstGeom prst="rect">
            <a:avLst/>
          </a:prstGeom>
        </p:spPr>
        <p:txBody>
          <a:bodyPr wrap="none">
            <a:spAutoFit/>
          </a:bodyPr>
          <a:lstStyle/>
          <a:p>
            <a:pPr>
              <a:lnSpc>
                <a:spcPct val="150000"/>
              </a:lnSpc>
            </a:pPr>
            <a:r>
              <a:rPr lang="zh-CN" altLang="en-US" sz="1600" b="1" dirty="0">
                <a:latin typeface="微软雅黑" panose="020B0503020204020204" pitchFamily="34" charset="-122"/>
                <a:ea typeface="微软雅黑" panose="020B0503020204020204" pitchFamily="34" charset="-122"/>
              </a:rPr>
              <a:t>四</a:t>
            </a:r>
            <a:r>
              <a:rPr lang="zh-CN" altLang="en-US" sz="1600" b="1" dirty="0" smtClean="0">
                <a:latin typeface="微软雅黑" panose="020B0503020204020204" pitchFamily="34" charset="-122"/>
                <a:ea typeface="微软雅黑" panose="020B0503020204020204" pitchFamily="34" charset="-122"/>
              </a:rPr>
              <a:t>、医院工作实施（</a:t>
            </a:r>
            <a:r>
              <a:rPr lang="en-US" altLang="zh-CN" sz="1600" b="1" dirty="0" smtClean="0">
                <a:latin typeface="微软雅黑" panose="020B0503020204020204" pitchFamily="34" charset="-122"/>
                <a:ea typeface="微软雅黑" panose="020B0503020204020204" pitchFamily="34" charset="-122"/>
              </a:rPr>
              <a:t>PDCA</a:t>
            </a:r>
            <a:r>
              <a:rPr lang="zh-CN" altLang="en-US" sz="1600" b="1" dirty="0" smtClean="0">
                <a:latin typeface="微软雅黑" panose="020B0503020204020204" pitchFamily="34" charset="-122"/>
                <a:ea typeface="微软雅黑" panose="020B0503020204020204" pitchFamily="34" charset="-122"/>
              </a:rPr>
              <a:t>维度）</a:t>
            </a:r>
            <a:endParaRPr lang="en-US" altLang="zh-CN" sz="1600" b="1" dirty="0" smtClean="0">
              <a:latin typeface="微软雅黑" panose="020B0503020204020204" pitchFamily="34" charset="-122"/>
              <a:ea typeface="微软雅黑" panose="020B0503020204020204" pitchFamily="34" charset="-122"/>
            </a:endParaRPr>
          </a:p>
        </p:txBody>
      </p:sp>
      <p:sp>
        <p:nvSpPr>
          <p:cNvPr id="13" name="矩形 12"/>
          <p:cNvSpPr/>
          <p:nvPr/>
        </p:nvSpPr>
        <p:spPr>
          <a:xfrm>
            <a:off x="7656897" y="4074458"/>
            <a:ext cx="3262432" cy="461665"/>
          </a:xfrm>
          <a:prstGeom prst="rect">
            <a:avLst/>
          </a:prstGeom>
        </p:spPr>
        <p:txBody>
          <a:bodyPr wrap="none">
            <a:spAutoFit/>
          </a:bodyPr>
          <a:lstStyle/>
          <a:p>
            <a:pPr>
              <a:lnSpc>
                <a:spcPct val="150000"/>
              </a:lnSpc>
            </a:pPr>
            <a:r>
              <a:rPr lang="zh-CN" altLang="en-US" sz="1600" b="1" dirty="0">
                <a:latin typeface="微软雅黑" panose="020B0503020204020204" pitchFamily="34" charset="-122"/>
                <a:ea typeface="微软雅黑" panose="020B0503020204020204" pitchFamily="34" charset="-122"/>
              </a:rPr>
              <a:t>五</a:t>
            </a:r>
            <a:r>
              <a:rPr lang="zh-CN" altLang="en-US" sz="1600" b="1" dirty="0" smtClean="0">
                <a:latin typeface="微软雅黑" panose="020B0503020204020204" pitchFamily="34" charset="-122"/>
                <a:ea typeface="微软雅黑" panose="020B0503020204020204" pitchFamily="34" charset="-122"/>
              </a:rPr>
              <a:t>、医院自媒体建设（传播维度）</a:t>
            </a:r>
            <a:endParaRPr lang="en-US" altLang="zh-CN" sz="1600" b="1" dirty="0" smtClean="0">
              <a:latin typeface="微软雅黑" panose="020B0503020204020204" pitchFamily="34" charset="-122"/>
              <a:ea typeface="微软雅黑" panose="020B0503020204020204" pitchFamily="34" charset="-122"/>
            </a:endParaRPr>
          </a:p>
        </p:txBody>
      </p:sp>
      <p:sp>
        <p:nvSpPr>
          <p:cNvPr id="14" name="矩形 13"/>
          <p:cNvSpPr/>
          <p:nvPr/>
        </p:nvSpPr>
        <p:spPr>
          <a:xfrm>
            <a:off x="7656893" y="1906844"/>
            <a:ext cx="3262432" cy="461665"/>
          </a:xfrm>
          <a:prstGeom prst="rect">
            <a:avLst/>
          </a:prstGeom>
        </p:spPr>
        <p:txBody>
          <a:bodyPr wrap="none">
            <a:spAutoFit/>
          </a:bodyPr>
          <a:lstStyle/>
          <a:p>
            <a:pPr>
              <a:lnSpc>
                <a:spcPct val="150000"/>
              </a:lnSpc>
            </a:pPr>
            <a:r>
              <a:rPr lang="zh-CN" altLang="en-US" sz="1600" b="1" dirty="0">
                <a:latin typeface="微软雅黑" panose="020B0503020204020204" pitchFamily="34" charset="-122"/>
                <a:ea typeface="微软雅黑" panose="020B0503020204020204" pitchFamily="34" charset="-122"/>
              </a:rPr>
              <a:t>一</a:t>
            </a:r>
            <a:r>
              <a:rPr lang="zh-CN" altLang="en-US" sz="1600" b="1" dirty="0" smtClean="0">
                <a:latin typeface="微软雅黑" panose="020B0503020204020204" pitchFamily="34" charset="-122"/>
                <a:ea typeface="微软雅黑" panose="020B0503020204020204" pitchFamily="34" charset="-122"/>
              </a:rPr>
              <a:t>、医院战略、品牌（隐形维度）</a:t>
            </a:r>
            <a:endParaRPr lang="en-US" altLang="zh-CN" sz="1600" b="1" dirty="0" smtClean="0">
              <a:latin typeface="微软雅黑" panose="020B0503020204020204" pitchFamily="34" charset="-122"/>
              <a:ea typeface="微软雅黑" panose="020B0503020204020204" pitchFamily="34" charset="-122"/>
            </a:endParaRPr>
          </a:p>
        </p:txBody>
      </p:sp>
      <p:sp>
        <p:nvSpPr>
          <p:cNvPr id="15" name="矩形 14"/>
          <p:cNvSpPr/>
          <p:nvPr/>
        </p:nvSpPr>
        <p:spPr>
          <a:xfrm>
            <a:off x="7656896" y="4618881"/>
            <a:ext cx="3262432" cy="461665"/>
          </a:xfrm>
          <a:prstGeom prst="rect">
            <a:avLst/>
          </a:prstGeom>
        </p:spPr>
        <p:txBody>
          <a:bodyPr wrap="none">
            <a:spAutoFit/>
          </a:bodyPr>
          <a:lstStyle/>
          <a:p>
            <a:pPr>
              <a:lnSpc>
                <a:spcPct val="150000"/>
              </a:lnSpc>
            </a:pPr>
            <a:r>
              <a:rPr lang="zh-CN" altLang="en-US" sz="1600" b="1" dirty="0">
                <a:latin typeface="微软雅黑" panose="020B0503020204020204" pitchFamily="34" charset="-122"/>
                <a:ea typeface="微软雅黑" panose="020B0503020204020204" pitchFamily="34" charset="-122"/>
              </a:rPr>
              <a:t>六</a:t>
            </a:r>
            <a:r>
              <a:rPr lang="zh-CN" altLang="en-US" sz="1600" b="1" dirty="0" smtClean="0">
                <a:latin typeface="微软雅黑" panose="020B0503020204020204" pitchFamily="34" charset="-122"/>
                <a:ea typeface="微软雅黑" panose="020B0503020204020204" pitchFamily="34" charset="-122"/>
              </a:rPr>
              <a:t>、医院病患满意度（核心维度）</a:t>
            </a:r>
            <a:endParaRPr lang="en-US" altLang="zh-CN" sz="1600" b="1" dirty="0" smtClean="0">
              <a:latin typeface="微软雅黑" panose="020B0503020204020204" pitchFamily="34" charset="-122"/>
              <a:ea typeface="微软雅黑" panose="020B0503020204020204" pitchFamily="34" charset="-122"/>
            </a:endParaRPr>
          </a:p>
        </p:txBody>
      </p:sp>
      <p:sp>
        <p:nvSpPr>
          <p:cNvPr id="17" name="文本框 16"/>
          <p:cNvSpPr txBox="1"/>
          <p:nvPr/>
        </p:nvSpPr>
        <p:spPr>
          <a:xfrm>
            <a:off x="10515600" y="249523"/>
            <a:ext cx="1676400" cy="307777"/>
          </a:xfrm>
          <a:prstGeom prst="rect">
            <a:avLst/>
          </a:prstGeom>
          <a:noFill/>
        </p:spPr>
        <p:txBody>
          <a:bodyPr wrap="square" rtlCol="0">
            <a:spAutoFit/>
          </a:bodyPr>
          <a:lstStyle/>
          <a:p>
            <a:r>
              <a:rPr lang="zh-CN" altLang="en-US" sz="1400" b="1" dirty="0" smtClean="0">
                <a:latin typeface="微软雅黑" panose="020B0503020204020204" pitchFamily="34" charset="-122"/>
                <a:ea typeface="微软雅黑" panose="020B0503020204020204" pitchFamily="34" charset="-122"/>
              </a:rPr>
              <a:t>放置医院</a:t>
            </a:r>
            <a:r>
              <a:rPr lang="en-US" altLang="zh-CN" sz="1400" b="1" dirty="0" smtClean="0">
                <a:latin typeface="微软雅黑" panose="020B0503020204020204" pitchFamily="34" charset="-122"/>
                <a:ea typeface="微软雅黑" panose="020B0503020204020204" pitchFamily="34" charset="-122"/>
              </a:rPr>
              <a:t>LOGO</a:t>
            </a:r>
            <a:endParaRPr lang="zh-CN" altLang="en-US" sz="14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52054606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2">
            <a:extLst>
              <a:ext uri="{28A0092B-C50C-407E-A947-70E740481C1C}">
                <a14:useLocalDpi xmlns:a14="http://schemas.microsoft.com/office/drawing/2010/main" val="0"/>
              </a:ext>
            </a:extLst>
          </a:blip>
          <a:srcRect b="4268"/>
          <a:stretch/>
        </p:blipFill>
        <p:spPr>
          <a:xfrm>
            <a:off x="6629400" y="2394329"/>
            <a:ext cx="4502426" cy="2698225"/>
          </a:xfrm>
          <a:prstGeom prst="rect">
            <a:avLst/>
          </a:prstGeom>
        </p:spPr>
      </p:pic>
      <p:sp>
        <p:nvSpPr>
          <p:cNvPr id="6" name="矩形 5"/>
          <p:cNvSpPr/>
          <p:nvPr/>
        </p:nvSpPr>
        <p:spPr>
          <a:xfrm>
            <a:off x="1409914" y="1597157"/>
            <a:ext cx="2236510" cy="418191"/>
          </a:xfrm>
          <a:prstGeom prst="rect">
            <a:avLst/>
          </a:prstGeom>
        </p:spPr>
        <p:txBody>
          <a:bodyPr wrap="none">
            <a:spAutoFit/>
          </a:bodyPr>
          <a:lstStyle/>
          <a:p>
            <a:pPr>
              <a:lnSpc>
                <a:spcPct val="150000"/>
              </a:lnSpc>
            </a:pPr>
            <a:r>
              <a:rPr lang="zh-CN" altLang="en-US" sz="1600" b="1" dirty="0" smtClean="0">
                <a:latin typeface="微软雅黑" panose="020B0503020204020204" pitchFamily="34" charset="-122"/>
                <a:ea typeface="微软雅黑" panose="020B0503020204020204" pitchFamily="34" charset="-122"/>
              </a:rPr>
              <a:t>医疗投诉、纠纷和事故</a:t>
            </a:r>
            <a:endParaRPr lang="zh-CN" altLang="en-US" sz="1600" b="1" dirty="0">
              <a:latin typeface="微软雅黑" panose="020B0503020204020204" pitchFamily="34" charset="-122"/>
              <a:ea typeface="微软雅黑" panose="020B0503020204020204" pitchFamily="34" charset="-122"/>
            </a:endParaRPr>
          </a:p>
        </p:txBody>
      </p:sp>
      <p:sp>
        <p:nvSpPr>
          <p:cNvPr id="7" name="文本框 6"/>
          <p:cNvSpPr txBox="1"/>
          <p:nvPr/>
        </p:nvSpPr>
        <p:spPr>
          <a:xfrm>
            <a:off x="1905459" y="4016709"/>
            <a:ext cx="4859251" cy="377411"/>
          </a:xfrm>
          <a:prstGeom prst="rect">
            <a:avLst/>
          </a:prstGeom>
          <a:noFill/>
        </p:spPr>
        <p:txBody>
          <a:bodyPr wrap="square" rtlCol="0">
            <a:spAutoFit/>
          </a:bodyPr>
          <a:lstStyle/>
          <a:p>
            <a:pPr>
              <a:lnSpc>
                <a:spcPct val="150000"/>
              </a:lnSpc>
            </a:pPr>
            <a:r>
              <a:rPr lang="zh-CN" altLang="en-US" sz="1400" dirty="0" smtClean="0">
                <a:latin typeface="微软雅黑" panose="020B0503020204020204" pitchFamily="34" charset="-122"/>
                <a:ea typeface="微软雅黑" panose="020B0503020204020204" pitchFamily="34" charset="-122"/>
              </a:rPr>
              <a:t>本年度医疗事故赔付</a:t>
            </a:r>
            <a:r>
              <a:rPr lang="en-US" altLang="zh-CN" sz="1400" dirty="0" smtClean="0">
                <a:latin typeface="微软雅黑" panose="020B0503020204020204" pitchFamily="34" charset="-122"/>
                <a:ea typeface="微软雅黑" panose="020B0503020204020204" pitchFamily="34" charset="-122"/>
              </a:rPr>
              <a:t>500</a:t>
            </a:r>
            <a:r>
              <a:rPr lang="zh-CN" altLang="en-US" sz="1400" dirty="0" smtClean="0">
                <a:latin typeface="微软雅黑" panose="020B0503020204020204" pitchFamily="34" charset="-122"/>
                <a:ea typeface="微软雅黑" panose="020B0503020204020204" pitchFamily="34" charset="-122"/>
              </a:rPr>
              <a:t>万元，与去年同比下降</a:t>
            </a:r>
            <a:r>
              <a:rPr lang="en-US" altLang="zh-CN" sz="1400" dirty="0" smtClean="0">
                <a:latin typeface="微软雅黑" panose="020B0503020204020204" pitchFamily="34" charset="-122"/>
                <a:ea typeface="微软雅黑" panose="020B0503020204020204" pitchFamily="34" charset="-122"/>
              </a:rPr>
              <a:t>16.9%</a:t>
            </a:r>
            <a:r>
              <a:rPr lang="zh-CN" altLang="en-US" sz="1400" dirty="0" smtClean="0">
                <a:latin typeface="微软雅黑" panose="020B0503020204020204" pitchFamily="34" charset="-122"/>
                <a:ea typeface="微软雅黑" panose="020B0503020204020204" pitchFamily="34" charset="-122"/>
              </a:rPr>
              <a:t>。</a:t>
            </a:r>
            <a:endParaRPr lang="zh-CN" altLang="en-US" sz="1400" dirty="0">
              <a:latin typeface="微软雅黑" panose="020B0503020204020204" pitchFamily="34" charset="-122"/>
              <a:ea typeface="微软雅黑" panose="020B0503020204020204" pitchFamily="34" charset="-122"/>
            </a:endParaRPr>
          </a:p>
        </p:txBody>
      </p:sp>
      <p:sp>
        <p:nvSpPr>
          <p:cNvPr id="11" name="矩形 10"/>
          <p:cNvSpPr/>
          <p:nvPr/>
        </p:nvSpPr>
        <p:spPr>
          <a:xfrm>
            <a:off x="1905459" y="2307893"/>
            <a:ext cx="3999813" cy="377411"/>
          </a:xfrm>
          <a:prstGeom prst="rect">
            <a:avLst/>
          </a:prstGeom>
        </p:spPr>
        <p:txBody>
          <a:bodyPr wrap="none">
            <a:spAutoFit/>
          </a:bodyPr>
          <a:lstStyle/>
          <a:p>
            <a:pPr>
              <a:lnSpc>
                <a:spcPct val="150000"/>
              </a:lnSpc>
            </a:pPr>
            <a:r>
              <a:rPr lang="zh-CN" altLang="en-US" sz="1400" dirty="0">
                <a:latin typeface="微软雅黑" panose="020B0503020204020204" pitchFamily="34" charset="-122"/>
                <a:ea typeface="微软雅黑" panose="020B0503020204020204" pitchFamily="34" charset="-122"/>
              </a:rPr>
              <a:t>本年度医疗纠纷数</a:t>
            </a:r>
            <a:r>
              <a:rPr lang="en-US" altLang="zh-CN" sz="1400" dirty="0">
                <a:latin typeface="微软雅黑" panose="020B0503020204020204" pitchFamily="34" charset="-122"/>
                <a:ea typeface="微软雅黑" panose="020B0503020204020204" pitchFamily="34" charset="-122"/>
              </a:rPr>
              <a:t>32</a:t>
            </a:r>
            <a:r>
              <a:rPr lang="zh-CN" altLang="en-US" sz="1400" dirty="0">
                <a:latin typeface="微软雅黑" panose="020B0503020204020204" pitchFamily="34" charset="-122"/>
                <a:ea typeface="微软雅黑" panose="020B0503020204020204" pitchFamily="34" charset="-122"/>
              </a:rPr>
              <a:t>次，与去年同比下降</a:t>
            </a:r>
            <a:r>
              <a:rPr lang="en-US" altLang="zh-CN" sz="1400" dirty="0">
                <a:latin typeface="微软雅黑" panose="020B0503020204020204" pitchFamily="34" charset="-122"/>
                <a:ea typeface="微软雅黑" panose="020B0503020204020204" pitchFamily="34" charset="-122"/>
              </a:rPr>
              <a:t>12%</a:t>
            </a:r>
            <a:r>
              <a:rPr lang="zh-CN" altLang="en-US" sz="1400" dirty="0">
                <a:latin typeface="微软雅黑" panose="020B0503020204020204" pitchFamily="34" charset="-122"/>
                <a:ea typeface="微软雅黑" panose="020B0503020204020204" pitchFamily="34" charset="-122"/>
              </a:rPr>
              <a:t>；</a:t>
            </a:r>
            <a:endParaRPr lang="en-US" altLang="zh-CN" sz="1400" dirty="0">
              <a:latin typeface="微软雅黑" panose="020B0503020204020204" pitchFamily="34" charset="-122"/>
              <a:ea typeface="微软雅黑" panose="020B0503020204020204" pitchFamily="34" charset="-122"/>
            </a:endParaRPr>
          </a:p>
        </p:txBody>
      </p:sp>
      <p:sp>
        <p:nvSpPr>
          <p:cNvPr id="12" name="矩形 11"/>
          <p:cNvSpPr/>
          <p:nvPr/>
        </p:nvSpPr>
        <p:spPr>
          <a:xfrm>
            <a:off x="1905459" y="2874007"/>
            <a:ext cx="4254691" cy="377411"/>
          </a:xfrm>
          <a:prstGeom prst="rect">
            <a:avLst/>
          </a:prstGeom>
        </p:spPr>
        <p:txBody>
          <a:bodyPr wrap="none">
            <a:spAutoFit/>
          </a:bodyPr>
          <a:lstStyle/>
          <a:p>
            <a:pPr>
              <a:lnSpc>
                <a:spcPct val="150000"/>
              </a:lnSpc>
            </a:pPr>
            <a:r>
              <a:rPr lang="zh-CN" altLang="en-US" sz="1400" dirty="0">
                <a:latin typeface="微软雅黑" panose="020B0503020204020204" pitchFamily="34" charset="-122"/>
                <a:ea typeface="微软雅黑" panose="020B0503020204020204" pitchFamily="34" charset="-122"/>
              </a:rPr>
              <a:t>本年度医疗投诉数</a:t>
            </a:r>
            <a:r>
              <a:rPr lang="en-US" altLang="zh-CN" sz="1400" dirty="0">
                <a:latin typeface="微软雅黑" panose="020B0503020204020204" pitchFamily="34" charset="-122"/>
                <a:ea typeface="微软雅黑" panose="020B0503020204020204" pitchFamily="34" charset="-122"/>
              </a:rPr>
              <a:t>158</a:t>
            </a:r>
            <a:r>
              <a:rPr lang="zh-CN" altLang="en-US" sz="1400" dirty="0">
                <a:latin typeface="微软雅黑" panose="020B0503020204020204" pitchFamily="34" charset="-122"/>
                <a:ea typeface="微软雅黑" panose="020B0503020204020204" pitchFamily="34" charset="-122"/>
              </a:rPr>
              <a:t>次，与去年同比下降</a:t>
            </a:r>
            <a:r>
              <a:rPr lang="en-US" altLang="zh-CN" sz="1400" dirty="0">
                <a:latin typeface="微软雅黑" panose="020B0503020204020204" pitchFamily="34" charset="-122"/>
                <a:ea typeface="微软雅黑" panose="020B0503020204020204" pitchFamily="34" charset="-122"/>
              </a:rPr>
              <a:t>15.8%</a:t>
            </a:r>
            <a:r>
              <a:rPr lang="zh-CN" altLang="en-US" sz="1400" dirty="0">
                <a:latin typeface="微软雅黑" panose="020B0503020204020204" pitchFamily="34" charset="-122"/>
                <a:ea typeface="微软雅黑" panose="020B0503020204020204" pitchFamily="34" charset="-122"/>
              </a:rPr>
              <a:t>；</a:t>
            </a:r>
            <a:endParaRPr lang="en-US" altLang="zh-CN" sz="1400" dirty="0">
              <a:latin typeface="微软雅黑" panose="020B0503020204020204" pitchFamily="34" charset="-122"/>
              <a:ea typeface="微软雅黑" panose="020B0503020204020204" pitchFamily="34" charset="-122"/>
            </a:endParaRPr>
          </a:p>
        </p:txBody>
      </p:sp>
      <p:sp>
        <p:nvSpPr>
          <p:cNvPr id="13" name="矩形 12"/>
          <p:cNvSpPr/>
          <p:nvPr/>
        </p:nvSpPr>
        <p:spPr>
          <a:xfrm>
            <a:off x="1905459" y="3431643"/>
            <a:ext cx="3733714" cy="377411"/>
          </a:xfrm>
          <a:prstGeom prst="rect">
            <a:avLst/>
          </a:prstGeom>
        </p:spPr>
        <p:txBody>
          <a:bodyPr wrap="none">
            <a:spAutoFit/>
          </a:bodyPr>
          <a:lstStyle/>
          <a:p>
            <a:pPr>
              <a:lnSpc>
                <a:spcPct val="150000"/>
              </a:lnSpc>
            </a:pPr>
            <a:r>
              <a:rPr lang="zh-CN" altLang="en-US" sz="1400" dirty="0">
                <a:latin typeface="微软雅黑" panose="020B0503020204020204" pitchFamily="34" charset="-122"/>
                <a:ea typeface="微软雅黑" panose="020B0503020204020204" pitchFamily="34" charset="-122"/>
              </a:rPr>
              <a:t>本年度医疗事故</a:t>
            </a:r>
            <a:r>
              <a:rPr lang="en-US" altLang="zh-CN" sz="1400" dirty="0">
                <a:latin typeface="微软雅黑" panose="020B0503020204020204" pitchFamily="34" charset="-122"/>
                <a:ea typeface="微软雅黑" panose="020B0503020204020204" pitchFamily="34" charset="-122"/>
              </a:rPr>
              <a:t>10</a:t>
            </a:r>
            <a:r>
              <a:rPr lang="zh-CN" altLang="en-US" sz="1400" dirty="0">
                <a:latin typeface="微软雅黑" panose="020B0503020204020204" pitchFamily="34" charset="-122"/>
                <a:ea typeface="微软雅黑" panose="020B0503020204020204" pitchFamily="34" charset="-122"/>
              </a:rPr>
              <a:t>起，与去年同比下降</a:t>
            </a:r>
            <a:r>
              <a:rPr lang="en-US" altLang="zh-CN" sz="1400" dirty="0">
                <a:latin typeface="微软雅黑" panose="020B0503020204020204" pitchFamily="34" charset="-122"/>
                <a:ea typeface="微软雅黑" panose="020B0503020204020204" pitchFamily="34" charset="-122"/>
              </a:rPr>
              <a:t>2</a:t>
            </a:r>
            <a:r>
              <a:rPr lang="zh-CN" altLang="en-US" sz="1400" dirty="0">
                <a:latin typeface="微软雅黑" panose="020B0503020204020204" pitchFamily="34" charset="-122"/>
                <a:ea typeface="微软雅黑" panose="020B0503020204020204" pitchFamily="34" charset="-122"/>
              </a:rPr>
              <a:t>起；</a:t>
            </a:r>
            <a:endParaRPr lang="en-US" altLang="zh-CN" sz="1400" dirty="0">
              <a:latin typeface="微软雅黑" panose="020B0503020204020204" pitchFamily="34" charset="-122"/>
              <a:ea typeface="微软雅黑" panose="020B0503020204020204" pitchFamily="34" charset="-122"/>
            </a:endParaRPr>
          </a:p>
        </p:txBody>
      </p:sp>
      <p:sp>
        <p:nvSpPr>
          <p:cNvPr id="14" name="十字星 13"/>
          <p:cNvSpPr/>
          <p:nvPr/>
        </p:nvSpPr>
        <p:spPr>
          <a:xfrm>
            <a:off x="1627558" y="2314556"/>
            <a:ext cx="303321" cy="303321"/>
          </a:xfrm>
          <a:prstGeom prst="star4">
            <a:avLst/>
          </a:prstGeom>
          <a:gradFill flip="none" rotWithShape="1">
            <a:gsLst>
              <a:gs pos="0">
                <a:srgbClr val="C00000"/>
              </a:gs>
              <a:gs pos="91000">
                <a:schemeClr val="accent2">
                  <a:lumMod val="89000"/>
                </a:schemeClr>
              </a:gs>
              <a:gs pos="79000">
                <a:schemeClr val="accent2">
                  <a:lumMod val="75000"/>
                </a:schemeClr>
              </a:gs>
              <a:gs pos="97000">
                <a:schemeClr val="accent2">
                  <a:lumMod val="7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15" name="十字星 14"/>
          <p:cNvSpPr/>
          <p:nvPr/>
        </p:nvSpPr>
        <p:spPr>
          <a:xfrm>
            <a:off x="1627558" y="2892051"/>
            <a:ext cx="303321" cy="303321"/>
          </a:xfrm>
          <a:prstGeom prst="star4">
            <a:avLst/>
          </a:prstGeom>
          <a:gradFill flip="none" rotWithShape="1">
            <a:gsLst>
              <a:gs pos="0">
                <a:srgbClr val="C00000"/>
              </a:gs>
              <a:gs pos="91000">
                <a:schemeClr val="accent2">
                  <a:lumMod val="89000"/>
                </a:schemeClr>
              </a:gs>
              <a:gs pos="79000">
                <a:schemeClr val="accent2">
                  <a:lumMod val="75000"/>
                </a:schemeClr>
              </a:gs>
              <a:gs pos="97000">
                <a:schemeClr val="accent2">
                  <a:lumMod val="7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16" name="十字星 15"/>
          <p:cNvSpPr/>
          <p:nvPr/>
        </p:nvSpPr>
        <p:spPr>
          <a:xfrm>
            <a:off x="1627558" y="3440121"/>
            <a:ext cx="303321" cy="303321"/>
          </a:xfrm>
          <a:prstGeom prst="star4">
            <a:avLst/>
          </a:prstGeom>
          <a:gradFill flip="none" rotWithShape="1">
            <a:gsLst>
              <a:gs pos="0">
                <a:srgbClr val="C00000"/>
              </a:gs>
              <a:gs pos="91000">
                <a:schemeClr val="accent2">
                  <a:lumMod val="89000"/>
                </a:schemeClr>
              </a:gs>
              <a:gs pos="79000">
                <a:schemeClr val="accent2">
                  <a:lumMod val="75000"/>
                </a:schemeClr>
              </a:gs>
              <a:gs pos="97000">
                <a:schemeClr val="accent2">
                  <a:lumMod val="7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17" name="十字星 16"/>
          <p:cNvSpPr/>
          <p:nvPr/>
        </p:nvSpPr>
        <p:spPr>
          <a:xfrm>
            <a:off x="1627558" y="4029516"/>
            <a:ext cx="303321" cy="303321"/>
          </a:xfrm>
          <a:prstGeom prst="star4">
            <a:avLst/>
          </a:prstGeom>
          <a:gradFill flip="none" rotWithShape="1">
            <a:gsLst>
              <a:gs pos="0">
                <a:srgbClr val="C00000"/>
              </a:gs>
              <a:gs pos="91000">
                <a:schemeClr val="accent2">
                  <a:lumMod val="89000"/>
                </a:schemeClr>
              </a:gs>
              <a:gs pos="79000">
                <a:schemeClr val="accent2">
                  <a:lumMod val="75000"/>
                </a:schemeClr>
              </a:gs>
              <a:gs pos="97000">
                <a:schemeClr val="accent2">
                  <a:lumMod val="7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22" name="矩形 21"/>
          <p:cNvSpPr/>
          <p:nvPr/>
        </p:nvSpPr>
        <p:spPr>
          <a:xfrm>
            <a:off x="10033536" y="616370"/>
            <a:ext cx="1459054" cy="458908"/>
          </a:xfrm>
          <a:prstGeom prst="rect">
            <a:avLst/>
          </a:prstGeom>
        </p:spPr>
        <p:txBody>
          <a:bodyPr wrap="none">
            <a:spAutoFit/>
          </a:bodyPr>
          <a:lstStyle/>
          <a:p>
            <a:pPr>
              <a:lnSpc>
                <a:spcPct val="150000"/>
              </a:lnSpc>
            </a:pPr>
            <a:r>
              <a:rPr lang="en-US" altLang="zh-CN" b="1" dirty="0" smtClean="0">
                <a:latin typeface="微软雅黑" panose="020B0503020204020204" pitchFamily="34" charset="-122"/>
                <a:ea typeface="微软雅黑" panose="020B0503020204020204" pitchFamily="34" charset="-122"/>
              </a:rPr>
              <a:t>6.2</a:t>
            </a:r>
            <a:r>
              <a:rPr lang="zh-CN" altLang="en-US" b="1" dirty="0" smtClean="0">
                <a:latin typeface="微软雅黑" panose="020B0503020204020204" pitchFamily="34" charset="-122"/>
                <a:ea typeface="微软雅黑" panose="020B0503020204020204" pitchFamily="34" charset="-122"/>
              </a:rPr>
              <a:t>医疗质量</a:t>
            </a:r>
            <a:endParaRPr lang="zh-CN" altLang="en-US" sz="1600" b="1" dirty="0">
              <a:latin typeface="微软雅黑" panose="020B0503020204020204" pitchFamily="34" charset="-122"/>
              <a:ea typeface="微软雅黑" panose="020B0503020204020204" pitchFamily="34" charset="-122"/>
            </a:endParaRPr>
          </a:p>
        </p:txBody>
      </p:sp>
      <p:grpSp>
        <p:nvGrpSpPr>
          <p:cNvPr id="24" name="组合 23"/>
          <p:cNvGrpSpPr/>
          <p:nvPr/>
        </p:nvGrpSpPr>
        <p:grpSpPr>
          <a:xfrm>
            <a:off x="536649" y="249523"/>
            <a:ext cx="1232203" cy="1028988"/>
            <a:chOff x="458097" y="883701"/>
            <a:chExt cx="1712258" cy="1429872"/>
          </a:xfrm>
        </p:grpSpPr>
        <p:sp>
          <p:nvSpPr>
            <p:cNvPr id="25" name="矩形 3"/>
            <p:cNvSpPr/>
            <p:nvPr/>
          </p:nvSpPr>
          <p:spPr>
            <a:xfrm>
              <a:off x="521745" y="883701"/>
              <a:ext cx="1648610" cy="1429872"/>
            </a:xfrm>
            <a:custGeom>
              <a:avLst/>
              <a:gdLst>
                <a:gd name="connsiteX0" fmla="*/ 0 w 1358153"/>
                <a:gd name="connsiteY0" fmla="*/ 0 h 833718"/>
                <a:gd name="connsiteX1" fmla="*/ 1358153 w 1358153"/>
                <a:gd name="connsiteY1" fmla="*/ 0 h 833718"/>
                <a:gd name="connsiteX2" fmla="*/ 1358153 w 1358153"/>
                <a:gd name="connsiteY2" fmla="*/ 833718 h 833718"/>
                <a:gd name="connsiteX3" fmla="*/ 0 w 1358153"/>
                <a:gd name="connsiteY3" fmla="*/ 833718 h 833718"/>
                <a:gd name="connsiteX4" fmla="*/ 0 w 1358153"/>
                <a:gd name="connsiteY4" fmla="*/ 0 h 833718"/>
                <a:gd name="connsiteX0" fmla="*/ 0 w 1371600"/>
                <a:gd name="connsiteY0" fmla="*/ 161365 h 995083"/>
                <a:gd name="connsiteX1" fmla="*/ 1371600 w 1371600"/>
                <a:gd name="connsiteY1" fmla="*/ 0 h 995083"/>
                <a:gd name="connsiteX2" fmla="*/ 1358153 w 1371600"/>
                <a:gd name="connsiteY2" fmla="*/ 995083 h 995083"/>
                <a:gd name="connsiteX3" fmla="*/ 0 w 1371600"/>
                <a:gd name="connsiteY3" fmla="*/ 995083 h 995083"/>
                <a:gd name="connsiteX4" fmla="*/ 0 w 1371600"/>
                <a:gd name="connsiteY4" fmla="*/ 161365 h 995083"/>
                <a:gd name="connsiteX0" fmla="*/ 0 w 1371600"/>
                <a:gd name="connsiteY0" fmla="*/ 161365 h 995083"/>
                <a:gd name="connsiteX1" fmla="*/ 1371600 w 1371600"/>
                <a:gd name="connsiteY1" fmla="*/ 0 h 995083"/>
                <a:gd name="connsiteX2" fmla="*/ 1358153 w 1371600"/>
                <a:gd name="connsiteY2" fmla="*/ 995083 h 995083"/>
                <a:gd name="connsiteX3" fmla="*/ 107576 w 1371600"/>
                <a:gd name="connsiteY3" fmla="*/ 900954 h 995083"/>
                <a:gd name="connsiteX4" fmla="*/ 0 w 1371600"/>
                <a:gd name="connsiteY4" fmla="*/ 161365 h 995083"/>
                <a:gd name="connsiteX0" fmla="*/ 0 w 1465730"/>
                <a:gd name="connsiteY0" fmla="*/ 26894 h 995083"/>
                <a:gd name="connsiteX1" fmla="*/ 1465730 w 1465730"/>
                <a:gd name="connsiteY1" fmla="*/ 0 h 995083"/>
                <a:gd name="connsiteX2" fmla="*/ 1452283 w 1465730"/>
                <a:gd name="connsiteY2" fmla="*/ 995083 h 995083"/>
                <a:gd name="connsiteX3" fmla="*/ 201706 w 1465730"/>
                <a:gd name="connsiteY3" fmla="*/ 900954 h 995083"/>
                <a:gd name="connsiteX4" fmla="*/ 0 w 1465730"/>
                <a:gd name="connsiteY4" fmla="*/ 26894 h 995083"/>
                <a:gd name="connsiteX0" fmla="*/ 0 w 1479177"/>
                <a:gd name="connsiteY0" fmla="*/ 26894 h 1304366"/>
                <a:gd name="connsiteX1" fmla="*/ 1465730 w 1479177"/>
                <a:gd name="connsiteY1" fmla="*/ 0 h 1304366"/>
                <a:gd name="connsiteX2" fmla="*/ 1479177 w 1479177"/>
                <a:gd name="connsiteY2" fmla="*/ 1304366 h 1304366"/>
                <a:gd name="connsiteX3" fmla="*/ 201706 w 1479177"/>
                <a:gd name="connsiteY3" fmla="*/ 900954 h 1304366"/>
                <a:gd name="connsiteX4" fmla="*/ 0 w 1479177"/>
                <a:gd name="connsiteY4" fmla="*/ 26894 h 1304366"/>
                <a:gd name="connsiteX0" fmla="*/ 118334 w 1597511"/>
                <a:gd name="connsiteY0" fmla="*/ 26894 h 1304366"/>
                <a:gd name="connsiteX1" fmla="*/ 1584064 w 1597511"/>
                <a:gd name="connsiteY1" fmla="*/ 0 h 1304366"/>
                <a:gd name="connsiteX2" fmla="*/ 1597511 w 1597511"/>
                <a:gd name="connsiteY2" fmla="*/ 1304366 h 1304366"/>
                <a:gd name="connsiteX3" fmla="*/ 0 w 1597511"/>
                <a:gd name="connsiteY3" fmla="*/ 1038114 h 1304366"/>
                <a:gd name="connsiteX4" fmla="*/ 118334 w 1597511"/>
                <a:gd name="connsiteY4" fmla="*/ 26894 h 1304366"/>
                <a:gd name="connsiteX0" fmla="*/ 118334 w 1673711"/>
                <a:gd name="connsiteY0" fmla="*/ 26894 h 1151966"/>
                <a:gd name="connsiteX1" fmla="*/ 1584064 w 1673711"/>
                <a:gd name="connsiteY1" fmla="*/ 0 h 1151966"/>
                <a:gd name="connsiteX2" fmla="*/ 1673711 w 1673711"/>
                <a:gd name="connsiteY2" fmla="*/ 1151966 h 1151966"/>
                <a:gd name="connsiteX3" fmla="*/ 0 w 1673711"/>
                <a:gd name="connsiteY3" fmla="*/ 1038114 h 1151966"/>
                <a:gd name="connsiteX4" fmla="*/ 118334 w 1673711"/>
                <a:gd name="connsiteY4" fmla="*/ 26894 h 1151966"/>
                <a:gd name="connsiteX0" fmla="*/ 0 w 1723017"/>
                <a:gd name="connsiteY0" fmla="*/ 0 h 1307952"/>
                <a:gd name="connsiteX1" fmla="*/ 1633370 w 1723017"/>
                <a:gd name="connsiteY1" fmla="*/ 155986 h 1307952"/>
                <a:gd name="connsiteX2" fmla="*/ 1723017 w 1723017"/>
                <a:gd name="connsiteY2" fmla="*/ 1307952 h 1307952"/>
                <a:gd name="connsiteX3" fmla="*/ 49306 w 1723017"/>
                <a:gd name="connsiteY3" fmla="*/ 1194100 h 1307952"/>
                <a:gd name="connsiteX4" fmla="*/ 0 w 1723017"/>
                <a:gd name="connsiteY4" fmla="*/ 0 h 1307952"/>
                <a:gd name="connsiteX0" fmla="*/ 0 w 1633370"/>
                <a:gd name="connsiteY0" fmla="*/ 0 h 1429872"/>
                <a:gd name="connsiteX1" fmla="*/ 1633370 w 1633370"/>
                <a:gd name="connsiteY1" fmla="*/ 155986 h 1429872"/>
                <a:gd name="connsiteX2" fmla="*/ 1387737 w 1633370"/>
                <a:gd name="connsiteY2" fmla="*/ 1429872 h 1429872"/>
                <a:gd name="connsiteX3" fmla="*/ 49306 w 1633370"/>
                <a:gd name="connsiteY3" fmla="*/ 1194100 h 1429872"/>
                <a:gd name="connsiteX4" fmla="*/ 0 w 1633370"/>
                <a:gd name="connsiteY4" fmla="*/ 0 h 1429872"/>
                <a:gd name="connsiteX0" fmla="*/ 0 w 1633370"/>
                <a:gd name="connsiteY0" fmla="*/ 0 h 1429872"/>
                <a:gd name="connsiteX1" fmla="*/ 1633370 w 1633370"/>
                <a:gd name="connsiteY1" fmla="*/ 155986 h 1429872"/>
                <a:gd name="connsiteX2" fmla="*/ 1387737 w 1633370"/>
                <a:gd name="connsiteY2" fmla="*/ 1429872 h 1429872"/>
                <a:gd name="connsiteX3" fmla="*/ 186466 w 1633370"/>
                <a:gd name="connsiteY3" fmla="*/ 1392220 h 1429872"/>
                <a:gd name="connsiteX4" fmla="*/ 0 w 1633370"/>
                <a:gd name="connsiteY4" fmla="*/ 0 h 1429872"/>
                <a:gd name="connsiteX0" fmla="*/ 0 w 1648610"/>
                <a:gd name="connsiteY0" fmla="*/ 0 h 1429872"/>
                <a:gd name="connsiteX1" fmla="*/ 1648610 w 1648610"/>
                <a:gd name="connsiteY1" fmla="*/ 293146 h 1429872"/>
                <a:gd name="connsiteX2" fmla="*/ 1387737 w 1648610"/>
                <a:gd name="connsiteY2" fmla="*/ 1429872 h 1429872"/>
                <a:gd name="connsiteX3" fmla="*/ 186466 w 1648610"/>
                <a:gd name="connsiteY3" fmla="*/ 1392220 h 1429872"/>
                <a:gd name="connsiteX4" fmla="*/ 0 w 1648610"/>
                <a:gd name="connsiteY4" fmla="*/ 0 h 1429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8610" h="1429872">
                  <a:moveTo>
                    <a:pt x="0" y="0"/>
                  </a:moveTo>
                  <a:lnTo>
                    <a:pt x="1648610" y="293146"/>
                  </a:lnTo>
                  <a:lnTo>
                    <a:pt x="1387737" y="1429872"/>
                  </a:lnTo>
                  <a:lnTo>
                    <a:pt x="186466" y="1392220"/>
                  </a:lnTo>
                  <a:lnTo>
                    <a:pt x="0" y="0"/>
                  </a:lnTo>
                  <a:close/>
                </a:path>
              </a:pathLst>
            </a:custGeom>
            <a:solidFill>
              <a:schemeClr val="tx1">
                <a:lumMod val="95000"/>
                <a:lumOff val="5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4"/>
            <p:cNvSpPr/>
            <p:nvPr/>
          </p:nvSpPr>
          <p:spPr>
            <a:xfrm rot="21062862">
              <a:off x="458097" y="1099060"/>
              <a:ext cx="1590339" cy="1067697"/>
            </a:xfrm>
            <a:custGeom>
              <a:avLst/>
              <a:gdLst>
                <a:gd name="connsiteX0" fmla="*/ 0 w 1761565"/>
                <a:gd name="connsiteY0" fmla="*/ 0 h 1183341"/>
                <a:gd name="connsiteX1" fmla="*/ 1761565 w 1761565"/>
                <a:gd name="connsiteY1" fmla="*/ 0 h 1183341"/>
                <a:gd name="connsiteX2" fmla="*/ 1761565 w 1761565"/>
                <a:gd name="connsiteY2" fmla="*/ 1183341 h 1183341"/>
                <a:gd name="connsiteX3" fmla="*/ 0 w 1761565"/>
                <a:gd name="connsiteY3" fmla="*/ 1183341 h 1183341"/>
                <a:gd name="connsiteX4" fmla="*/ 0 w 1761565"/>
                <a:gd name="connsiteY4" fmla="*/ 0 h 1183341"/>
                <a:gd name="connsiteX0" fmla="*/ 201706 w 1761565"/>
                <a:gd name="connsiteY0" fmla="*/ 0 h 1479177"/>
                <a:gd name="connsiteX1" fmla="*/ 1761565 w 1761565"/>
                <a:gd name="connsiteY1" fmla="*/ 295836 h 1479177"/>
                <a:gd name="connsiteX2" fmla="*/ 1761565 w 1761565"/>
                <a:gd name="connsiteY2" fmla="*/ 1479177 h 1479177"/>
                <a:gd name="connsiteX3" fmla="*/ 0 w 1761565"/>
                <a:gd name="connsiteY3" fmla="*/ 1479177 h 1479177"/>
                <a:gd name="connsiteX4" fmla="*/ 201706 w 1761565"/>
                <a:gd name="connsiteY4" fmla="*/ 0 h 1479177"/>
                <a:gd name="connsiteX0" fmla="*/ 201706 w 1949824"/>
                <a:gd name="connsiteY0" fmla="*/ 0 h 1479177"/>
                <a:gd name="connsiteX1" fmla="*/ 1761565 w 1949824"/>
                <a:gd name="connsiteY1" fmla="*/ 295836 h 1479177"/>
                <a:gd name="connsiteX2" fmla="*/ 1949824 w 1949824"/>
                <a:gd name="connsiteY2" fmla="*/ 1129554 h 1479177"/>
                <a:gd name="connsiteX3" fmla="*/ 0 w 1949824"/>
                <a:gd name="connsiteY3" fmla="*/ 1479177 h 1479177"/>
                <a:gd name="connsiteX4" fmla="*/ 201706 w 1949824"/>
                <a:gd name="connsiteY4" fmla="*/ 0 h 1479177"/>
                <a:gd name="connsiteX0" fmla="*/ 64546 w 1949824"/>
                <a:gd name="connsiteY0" fmla="*/ 115644 h 1183341"/>
                <a:gd name="connsiteX1" fmla="*/ 1761565 w 1949824"/>
                <a:gd name="connsiteY1" fmla="*/ 0 h 1183341"/>
                <a:gd name="connsiteX2" fmla="*/ 1949824 w 1949824"/>
                <a:gd name="connsiteY2" fmla="*/ 833718 h 1183341"/>
                <a:gd name="connsiteX3" fmla="*/ 0 w 1949824"/>
                <a:gd name="connsiteY3" fmla="*/ 1183341 h 1183341"/>
                <a:gd name="connsiteX4" fmla="*/ 64546 w 1949824"/>
                <a:gd name="connsiteY4" fmla="*/ 115644 h 1183341"/>
                <a:gd name="connsiteX0" fmla="*/ 34066 w 1919344"/>
                <a:gd name="connsiteY0" fmla="*/ 115644 h 1000461"/>
                <a:gd name="connsiteX1" fmla="*/ 1731085 w 1919344"/>
                <a:gd name="connsiteY1" fmla="*/ 0 h 1000461"/>
                <a:gd name="connsiteX2" fmla="*/ 1919344 w 1919344"/>
                <a:gd name="connsiteY2" fmla="*/ 833718 h 1000461"/>
                <a:gd name="connsiteX3" fmla="*/ 0 w 1919344"/>
                <a:gd name="connsiteY3" fmla="*/ 1000461 h 1000461"/>
                <a:gd name="connsiteX4" fmla="*/ 34066 w 1919344"/>
                <a:gd name="connsiteY4" fmla="*/ 115644 h 1000461"/>
                <a:gd name="connsiteX0" fmla="*/ 34066 w 1827904"/>
                <a:gd name="connsiteY0" fmla="*/ 115644 h 1000461"/>
                <a:gd name="connsiteX1" fmla="*/ 1731085 w 1827904"/>
                <a:gd name="connsiteY1" fmla="*/ 0 h 1000461"/>
                <a:gd name="connsiteX2" fmla="*/ 1827904 w 1827904"/>
                <a:gd name="connsiteY2" fmla="*/ 955638 h 1000461"/>
                <a:gd name="connsiteX3" fmla="*/ 0 w 1827904"/>
                <a:gd name="connsiteY3" fmla="*/ 1000461 h 1000461"/>
                <a:gd name="connsiteX4" fmla="*/ 34066 w 1827904"/>
                <a:gd name="connsiteY4" fmla="*/ 115644 h 1000461"/>
                <a:gd name="connsiteX0" fmla="*/ 34066 w 1959685"/>
                <a:gd name="connsiteY0" fmla="*/ 115644 h 1000461"/>
                <a:gd name="connsiteX1" fmla="*/ 1959685 w 1959685"/>
                <a:gd name="connsiteY1" fmla="*/ 0 h 1000461"/>
                <a:gd name="connsiteX2" fmla="*/ 1827904 w 1959685"/>
                <a:gd name="connsiteY2" fmla="*/ 955638 h 1000461"/>
                <a:gd name="connsiteX3" fmla="*/ 0 w 1959685"/>
                <a:gd name="connsiteY3" fmla="*/ 1000461 h 1000461"/>
                <a:gd name="connsiteX4" fmla="*/ 34066 w 1959685"/>
                <a:gd name="connsiteY4" fmla="*/ 115644 h 1000461"/>
                <a:gd name="connsiteX0" fmla="*/ 0 w 1925619"/>
                <a:gd name="connsiteY0" fmla="*/ 115644 h 1183341"/>
                <a:gd name="connsiteX1" fmla="*/ 1925619 w 1925619"/>
                <a:gd name="connsiteY1" fmla="*/ 0 h 1183341"/>
                <a:gd name="connsiteX2" fmla="*/ 1793838 w 1925619"/>
                <a:gd name="connsiteY2" fmla="*/ 955638 h 1183341"/>
                <a:gd name="connsiteX3" fmla="*/ 285974 w 1925619"/>
                <a:gd name="connsiteY3" fmla="*/ 1183341 h 1183341"/>
                <a:gd name="connsiteX4" fmla="*/ 0 w 1925619"/>
                <a:gd name="connsiteY4" fmla="*/ 115644 h 1183341"/>
                <a:gd name="connsiteX0" fmla="*/ 0 w 1925619"/>
                <a:gd name="connsiteY0" fmla="*/ 115644 h 1183341"/>
                <a:gd name="connsiteX1" fmla="*/ 1925619 w 1925619"/>
                <a:gd name="connsiteY1" fmla="*/ 0 h 1183341"/>
                <a:gd name="connsiteX2" fmla="*/ 1397598 w 1925619"/>
                <a:gd name="connsiteY2" fmla="*/ 1153758 h 1183341"/>
                <a:gd name="connsiteX3" fmla="*/ 285974 w 1925619"/>
                <a:gd name="connsiteY3" fmla="*/ 1183341 h 1183341"/>
                <a:gd name="connsiteX4" fmla="*/ 0 w 1925619"/>
                <a:gd name="connsiteY4" fmla="*/ 115644 h 1183341"/>
                <a:gd name="connsiteX0" fmla="*/ 0 w 1590339"/>
                <a:gd name="connsiteY0" fmla="*/ 0 h 1067697"/>
                <a:gd name="connsiteX1" fmla="*/ 1590339 w 1590339"/>
                <a:gd name="connsiteY1" fmla="*/ 82476 h 1067697"/>
                <a:gd name="connsiteX2" fmla="*/ 1397598 w 1590339"/>
                <a:gd name="connsiteY2" fmla="*/ 1038114 h 1067697"/>
                <a:gd name="connsiteX3" fmla="*/ 285974 w 1590339"/>
                <a:gd name="connsiteY3" fmla="*/ 1067697 h 1067697"/>
                <a:gd name="connsiteX4" fmla="*/ 0 w 1590339"/>
                <a:gd name="connsiteY4" fmla="*/ 0 h 1067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0339" h="1067697">
                  <a:moveTo>
                    <a:pt x="0" y="0"/>
                  </a:moveTo>
                  <a:lnTo>
                    <a:pt x="1590339" y="82476"/>
                  </a:lnTo>
                  <a:lnTo>
                    <a:pt x="1397598" y="1038114"/>
                  </a:lnTo>
                  <a:lnTo>
                    <a:pt x="285974" y="1067697"/>
                  </a:lnTo>
                  <a:lnTo>
                    <a:pt x="0" y="0"/>
                  </a:lnTo>
                  <a:close/>
                </a:path>
              </a:pathLst>
            </a:custGeom>
            <a:solidFill>
              <a:schemeClr val="bg1">
                <a:lumMod val="8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26"/>
            <p:cNvSpPr txBox="1"/>
            <p:nvPr/>
          </p:nvSpPr>
          <p:spPr>
            <a:xfrm>
              <a:off x="910305" y="1340011"/>
              <a:ext cx="1048277" cy="812598"/>
            </a:xfrm>
            <a:prstGeom prst="rect">
              <a:avLst/>
            </a:prstGeom>
            <a:noFill/>
          </p:spPr>
          <p:txBody>
            <a:bodyPr wrap="square" rtlCol="0">
              <a:spAutoFit/>
            </a:bodyPr>
            <a:lstStyle/>
            <a:p>
              <a:r>
                <a:rPr lang="en-US" altLang="zh-CN" sz="3200" b="1" dirty="0" smtClean="0">
                  <a:solidFill>
                    <a:schemeClr val="tx1">
                      <a:lumMod val="95000"/>
                      <a:lumOff val="5000"/>
                    </a:schemeClr>
                  </a:solidFill>
                  <a:latin typeface="微软雅黑" panose="020B0503020204020204" pitchFamily="34" charset="-122"/>
                  <a:ea typeface="微软雅黑" panose="020B0503020204020204" pitchFamily="34" charset="-122"/>
                </a:rPr>
                <a:t>06</a:t>
              </a:r>
              <a:endParaRPr lang="zh-CN" altLang="en-US" sz="3200"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grpSp>
      <p:sp>
        <p:nvSpPr>
          <p:cNvPr id="18" name="文本框 17"/>
          <p:cNvSpPr txBox="1"/>
          <p:nvPr/>
        </p:nvSpPr>
        <p:spPr>
          <a:xfrm>
            <a:off x="10515600" y="249523"/>
            <a:ext cx="1676400" cy="307777"/>
          </a:xfrm>
          <a:prstGeom prst="rect">
            <a:avLst/>
          </a:prstGeom>
          <a:noFill/>
        </p:spPr>
        <p:txBody>
          <a:bodyPr wrap="square" rtlCol="0">
            <a:spAutoFit/>
          </a:bodyPr>
          <a:lstStyle/>
          <a:p>
            <a:r>
              <a:rPr lang="zh-CN" altLang="en-US" sz="1400" dirty="0" smtClean="0">
                <a:latin typeface="微软雅黑" panose="020B0503020204020204" pitchFamily="34" charset="-122"/>
                <a:ea typeface="微软雅黑" panose="020B0503020204020204" pitchFamily="34" charset="-122"/>
              </a:rPr>
              <a:t>放置医院</a:t>
            </a:r>
            <a:r>
              <a:rPr lang="en-US" altLang="zh-CN" sz="1400" dirty="0" smtClean="0">
                <a:latin typeface="微软雅黑" panose="020B0503020204020204" pitchFamily="34" charset="-122"/>
                <a:ea typeface="微软雅黑" panose="020B0503020204020204" pitchFamily="34" charset="-122"/>
              </a:rPr>
              <a:t>LOGO</a:t>
            </a:r>
            <a:endParaRPr lang="zh-CN" altLang="en-US" sz="1400" dirty="0">
              <a:latin typeface="微软雅黑" panose="020B0503020204020204" pitchFamily="34" charset="-122"/>
              <a:ea typeface="微软雅黑" panose="020B0503020204020204" pitchFamily="34" charset="-122"/>
            </a:endParaRPr>
          </a:p>
        </p:txBody>
      </p:sp>
      <p:sp>
        <p:nvSpPr>
          <p:cNvPr id="19" name="矩形 18"/>
          <p:cNvSpPr/>
          <p:nvPr/>
        </p:nvSpPr>
        <p:spPr>
          <a:xfrm>
            <a:off x="1820283" y="547121"/>
            <a:ext cx="1467068" cy="499624"/>
          </a:xfrm>
          <a:prstGeom prst="rect">
            <a:avLst/>
          </a:prstGeom>
        </p:spPr>
        <p:txBody>
          <a:bodyPr wrap="none">
            <a:spAutoFit/>
          </a:bodyPr>
          <a:lstStyle/>
          <a:p>
            <a:pPr>
              <a:lnSpc>
                <a:spcPct val="150000"/>
              </a:lnSpc>
            </a:pPr>
            <a:r>
              <a:rPr lang="zh-CN" altLang="en-US" sz="2000" b="1" dirty="0" smtClean="0">
                <a:latin typeface="微软雅黑" panose="020B0503020204020204" pitchFamily="34" charset="-122"/>
                <a:ea typeface="微软雅黑" panose="020B0503020204020204" pitchFamily="34" charset="-122"/>
              </a:rPr>
              <a:t>病患满意度</a:t>
            </a:r>
            <a:endParaRPr lang="zh-CN" altLang="en-US" sz="20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89643776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图表 7"/>
          <p:cNvGraphicFramePr/>
          <p:nvPr>
            <p:extLst/>
          </p:nvPr>
        </p:nvGraphicFramePr>
        <p:xfrm>
          <a:off x="919935" y="1484338"/>
          <a:ext cx="7588260" cy="4000966"/>
        </p:xfrm>
        <a:graphic>
          <a:graphicData uri="http://schemas.openxmlformats.org/drawingml/2006/chart">
            <c:chart xmlns:c="http://schemas.openxmlformats.org/drawingml/2006/chart" xmlns:r="http://schemas.openxmlformats.org/officeDocument/2006/relationships" r:id="rId2"/>
          </a:graphicData>
        </a:graphic>
      </p:graphicFrame>
      <p:cxnSp>
        <p:nvCxnSpPr>
          <p:cNvPr id="9" name="直接连接符 8"/>
          <p:cNvCxnSpPr/>
          <p:nvPr/>
        </p:nvCxnSpPr>
        <p:spPr>
          <a:xfrm>
            <a:off x="1599234" y="3027761"/>
            <a:ext cx="6805178" cy="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8247795" y="6515353"/>
            <a:ext cx="3944205" cy="261610"/>
          </a:xfrm>
          <a:prstGeom prst="rect">
            <a:avLst/>
          </a:prstGeom>
          <a:noFill/>
        </p:spPr>
        <p:txBody>
          <a:bodyPr wrap="square" rtlCol="0">
            <a:spAutoFit/>
          </a:bodyPr>
          <a:lstStyle/>
          <a:p>
            <a:r>
              <a:rPr lang="en-US" altLang="zh-CN" sz="1100" dirty="0" smtClean="0">
                <a:solidFill>
                  <a:prstClr val="black"/>
                </a:solidFill>
                <a:latin typeface="微软雅黑" panose="020B0503020204020204" pitchFamily="34" charset="-122"/>
                <a:ea typeface="微软雅黑" panose="020B0503020204020204" pitchFamily="34" charset="-122"/>
              </a:rPr>
              <a:t>※</a:t>
            </a:r>
            <a:r>
              <a:rPr lang="zh-CN" altLang="en-US" sz="1100" dirty="0" smtClean="0">
                <a:solidFill>
                  <a:prstClr val="black"/>
                </a:solidFill>
                <a:latin typeface="微软雅黑" panose="020B0503020204020204" pitchFamily="34" charset="-122"/>
                <a:ea typeface="微软雅黑" panose="020B0503020204020204" pitchFamily="34" charset="-122"/>
              </a:rPr>
              <a:t>本篇数据来源于</a:t>
            </a:r>
            <a:r>
              <a:rPr lang="en-US" altLang="zh-CN" sz="1100" dirty="0" smtClean="0">
                <a:solidFill>
                  <a:prstClr val="black"/>
                </a:solidFill>
                <a:latin typeface="微软雅黑" panose="020B0503020204020204" pitchFamily="34" charset="-122"/>
                <a:ea typeface="微软雅黑" panose="020B0503020204020204" pitchFamily="34" charset="-122"/>
              </a:rPr>
              <a:t>《20XX</a:t>
            </a:r>
            <a:r>
              <a:rPr lang="zh-CN" altLang="en-US" sz="1100" dirty="0" smtClean="0">
                <a:solidFill>
                  <a:prstClr val="black"/>
                </a:solidFill>
                <a:latin typeface="微软雅黑" panose="020B0503020204020204" pitchFamily="34" charset="-122"/>
                <a:ea typeface="微软雅黑" panose="020B0503020204020204" pitchFamily="34" charset="-122"/>
              </a:rPr>
              <a:t>梅奥国际病患满意度报告</a:t>
            </a:r>
            <a:r>
              <a:rPr lang="en-US" altLang="zh-CN" sz="1100" dirty="0" smtClean="0">
                <a:solidFill>
                  <a:prstClr val="black"/>
                </a:solidFill>
                <a:latin typeface="微软雅黑" panose="020B0503020204020204" pitchFamily="34" charset="-122"/>
                <a:ea typeface="微软雅黑" panose="020B0503020204020204" pitchFamily="34" charset="-122"/>
              </a:rPr>
              <a:t>》</a:t>
            </a:r>
            <a:endParaRPr lang="zh-CN" altLang="en-US" sz="1100" dirty="0">
              <a:solidFill>
                <a:prstClr val="black"/>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582452" y="4841970"/>
            <a:ext cx="353943" cy="686212"/>
          </a:xfrm>
          <a:prstGeom prst="rect">
            <a:avLst/>
          </a:prstGeom>
          <a:noFill/>
        </p:spPr>
        <p:txBody>
          <a:bodyPr vert="eaVert" wrap="square" rtlCol="0">
            <a:spAutoFit/>
          </a:bodyPr>
          <a:lstStyle/>
          <a:p>
            <a:r>
              <a:rPr lang="zh-CN" altLang="en-US" sz="1100" dirty="0" smtClean="0">
                <a:solidFill>
                  <a:prstClr val="black"/>
                </a:solidFill>
                <a:latin typeface="微软雅黑" panose="020B0503020204020204" pitchFamily="34" charset="-122"/>
                <a:ea typeface="微软雅黑" panose="020B0503020204020204" pitchFamily="34" charset="-122"/>
              </a:rPr>
              <a:t>单位：分</a:t>
            </a:r>
            <a:endParaRPr lang="zh-CN" altLang="en-US" sz="1100" dirty="0">
              <a:solidFill>
                <a:prstClr val="black"/>
              </a:solidFill>
              <a:latin typeface="微软雅黑" panose="020B0503020204020204" pitchFamily="34" charset="-122"/>
              <a:ea typeface="微软雅黑" panose="020B0503020204020204" pitchFamily="34" charset="-122"/>
            </a:endParaRPr>
          </a:p>
        </p:txBody>
      </p:sp>
      <p:sp>
        <p:nvSpPr>
          <p:cNvPr id="2" name="灯片编号占位符 1"/>
          <p:cNvSpPr>
            <a:spLocks noGrp="1"/>
          </p:cNvSpPr>
          <p:nvPr>
            <p:ph type="sldNum" sz="quarter" idx="12"/>
          </p:nvPr>
        </p:nvSpPr>
        <p:spPr/>
        <p:txBody>
          <a:bodyPr/>
          <a:lstStyle/>
          <a:p>
            <a:fld id="{F26C4C51-5273-45A8-B70C-09F5D6A642FD}" type="slidenum">
              <a:rPr lang="zh-CN" altLang="en-US" smtClean="0"/>
              <a:t>61</a:t>
            </a:fld>
            <a:endParaRPr lang="zh-CN" altLang="en-US"/>
          </a:p>
        </p:txBody>
      </p:sp>
      <p:sp>
        <p:nvSpPr>
          <p:cNvPr id="12" name="矩形 11"/>
          <p:cNvSpPr/>
          <p:nvPr/>
        </p:nvSpPr>
        <p:spPr>
          <a:xfrm>
            <a:off x="936395" y="5528182"/>
            <a:ext cx="3954929" cy="415498"/>
          </a:xfrm>
          <a:prstGeom prst="rect">
            <a:avLst/>
          </a:prstGeom>
        </p:spPr>
        <p:txBody>
          <a:bodyPr wrap="none">
            <a:spAutoFit/>
          </a:bodyPr>
          <a:lstStyle/>
          <a:p>
            <a:pPr>
              <a:lnSpc>
                <a:spcPct val="150000"/>
              </a:lnSpc>
            </a:pPr>
            <a:r>
              <a:rPr lang="zh-CN" altLang="en-US" sz="1400" dirty="0" smtClean="0">
                <a:latin typeface="微软雅黑" panose="020B0503020204020204" pitchFamily="34" charset="-122"/>
                <a:ea typeface="微软雅黑" panose="020B0503020204020204" pitchFamily="34" charset="-122"/>
              </a:rPr>
              <a:t>目前医院在病患满意度测评方面低于全国平均值</a:t>
            </a:r>
            <a:endParaRPr lang="en-US" altLang="zh-CN" sz="1400" dirty="0">
              <a:latin typeface="微软雅黑" panose="020B0503020204020204" pitchFamily="34" charset="-122"/>
              <a:ea typeface="微软雅黑" panose="020B0503020204020204" pitchFamily="34" charset="-122"/>
            </a:endParaRPr>
          </a:p>
        </p:txBody>
      </p:sp>
      <p:sp>
        <p:nvSpPr>
          <p:cNvPr id="15" name="矩形 14"/>
          <p:cNvSpPr/>
          <p:nvPr/>
        </p:nvSpPr>
        <p:spPr>
          <a:xfrm>
            <a:off x="8664388" y="3523083"/>
            <a:ext cx="3195918" cy="1661993"/>
          </a:xfrm>
          <a:prstGeom prst="rect">
            <a:avLst/>
          </a:prstGeom>
        </p:spPr>
        <p:txBody>
          <a:bodyPr wrap="square">
            <a:spAutoFit/>
          </a:bodyPr>
          <a:lstStyle/>
          <a:p>
            <a:pPr>
              <a:lnSpc>
                <a:spcPct val="150000"/>
              </a:lnSpc>
            </a:pPr>
            <a:r>
              <a:rPr lang="zh-CN" altLang="en-US" sz="1400" dirty="0" smtClean="0">
                <a:latin typeface="微软雅黑" panose="020B0503020204020204" pitchFamily="34" charset="-122"/>
                <a:ea typeface="微软雅黑" panose="020B0503020204020204" pitchFamily="34" charset="-122"/>
              </a:rPr>
              <a:t>根据优抚办反馈来看：</a:t>
            </a:r>
            <a:endParaRPr lang="en-US" altLang="zh-CN" sz="1400" dirty="0" smtClean="0">
              <a:latin typeface="微软雅黑" panose="020B0503020204020204" pitchFamily="34" charset="-122"/>
              <a:ea typeface="微软雅黑" panose="020B0503020204020204" pitchFamily="34" charset="-122"/>
            </a:endParaRPr>
          </a:p>
          <a:p>
            <a:pPr>
              <a:lnSpc>
                <a:spcPct val="150000"/>
              </a:lnSpc>
            </a:pPr>
            <a:r>
              <a:rPr lang="zh-CN" altLang="en-US" sz="1400" dirty="0" smtClean="0">
                <a:latin typeface="微软雅黑" panose="020B0503020204020204" pitchFamily="34" charset="-122"/>
                <a:ea typeface="微软雅黑" panose="020B0503020204020204" pitchFamily="34" charset="-122"/>
              </a:rPr>
              <a:t>     病患不满意问题</a:t>
            </a:r>
            <a:r>
              <a:rPr lang="zh-CN" altLang="en-US" b="1" dirty="0" smtClean="0">
                <a:solidFill>
                  <a:srgbClr val="C00000"/>
                </a:solidFill>
                <a:latin typeface="微软雅黑" panose="020B0503020204020204" pitchFamily="34" charset="-122"/>
                <a:ea typeface="微软雅黑" panose="020B0503020204020204" pitchFamily="34" charset="-122"/>
              </a:rPr>
              <a:t>没有</a:t>
            </a:r>
            <a:r>
              <a:rPr lang="zh-CN" altLang="en-US" sz="1400" dirty="0" smtClean="0">
                <a:latin typeface="微软雅黑" panose="020B0503020204020204" pitchFamily="34" charset="-122"/>
                <a:ea typeface="微软雅黑" panose="020B0503020204020204" pitchFamily="34" charset="-122"/>
              </a:rPr>
              <a:t>得到</a:t>
            </a:r>
            <a:r>
              <a:rPr lang="zh-CN" altLang="en-US" b="1" dirty="0" smtClean="0">
                <a:solidFill>
                  <a:srgbClr val="C00000"/>
                </a:solidFill>
                <a:latin typeface="微软雅黑" panose="020B0503020204020204" pitchFamily="34" charset="-122"/>
                <a:ea typeface="微软雅黑" panose="020B0503020204020204" pitchFamily="34" charset="-122"/>
              </a:rPr>
              <a:t>闭环处理</a:t>
            </a:r>
            <a:r>
              <a:rPr lang="zh-CN" altLang="en-US" sz="1400" dirty="0" smtClean="0">
                <a:latin typeface="微软雅黑" panose="020B0503020204020204" pitchFamily="34" charset="-122"/>
                <a:ea typeface="微软雅黑" panose="020B0503020204020204" pitchFamily="34" charset="-122"/>
              </a:rPr>
              <a:t>，那么我们明年就病患满意度</a:t>
            </a:r>
            <a:r>
              <a:rPr lang="zh-CN" altLang="en-US" b="1" dirty="0" smtClean="0">
                <a:solidFill>
                  <a:srgbClr val="C00000"/>
                </a:solidFill>
                <a:latin typeface="微软雅黑" panose="020B0503020204020204" pitchFamily="34" charset="-122"/>
                <a:ea typeface="微软雅黑" panose="020B0503020204020204" pitchFamily="34" charset="-122"/>
              </a:rPr>
              <a:t>测评</a:t>
            </a:r>
            <a:r>
              <a:rPr lang="zh-CN" altLang="en-US" sz="1400" dirty="0" smtClean="0">
                <a:latin typeface="微软雅黑" panose="020B0503020204020204" pitchFamily="34" charset="-122"/>
                <a:ea typeface="微软雅黑" panose="020B0503020204020204" pitchFamily="34" charset="-122"/>
              </a:rPr>
              <a:t>、</a:t>
            </a:r>
            <a:r>
              <a:rPr lang="zh-CN" altLang="en-US" b="1" dirty="0" smtClean="0">
                <a:solidFill>
                  <a:srgbClr val="C00000"/>
                </a:solidFill>
                <a:latin typeface="微软雅黑" panose="020B0503020204020204" pitchFamily="34" charset="-122"/>
                <a:ea typeface="微软雅黑" panose="020B0503020204020204" pitchFamily="34" charset="-122"/>
              </a:rPr>
              <a:t>问卷设计</a:t>
            </a:r>
            <a:r>
              <a:rPr lang="zh-CN" altLang="en-US" sz="1400" dirty="0" smtClean="0">
                <a:latin typeface="微软雅黑" panose="020B0503020204020204" pitchFamily="34" charset="-122"/>
                <a:ea typeface="微软雅黑" panose="020B0503020204020204" pitchFamily="34" charset="-122"/>
              </a:rPr>
              <a:t>等方面进行调整。</a:t>
            </a:r>
            <a:endParaRPr lang="en-US" altLang="zh-CN" sz="1400" dirty="0">
              <a:latin typeface="微软雅黑" panose="020B0503020204020204" pitchFamily="34" charset="-122"/>
              <a:ea typeface="微软雅黑" panose="020B0503020204020204" pitchFamily="34" charset="-122"/>
            </a:endParaRPr>
          </a:p>
        </p:txBody>
      </p:sp>
      <p:sp>
        <p:nvSpPr>
          <p:cNvPr id="13" name="矩形 12"/>
          <p:cNvSpPr/>
          <p:nvPr/>
        </p:nvSpPr>
        <p:spPr>
          <a:xfrm>
            <a:off x="10033536" y="616370"/>
            <a:ext cx="1689886" cy="507831"/>
          </a:xfrm>
          <a:prstGeom prst="rect">
            <a:avLst/>
          </a:prstGeom>
        </p:spPr>
        <p:txBody>
          <a:bodyPr wrap="none">
            <a:spAutoFit/>
          </a:bodyPr>
          <a:lstStyle/>
          <a:p>
            <a:pPr>
              <a:lnSpc>
                <a:spcPct val="150000"/>
              </a:lnSpc>
            </a:pPr>
            <a:r>
              <a:rPr lang="en-US" altLang="zh-CN" b="1" dirty="0" smtClean="0">
                <a:latin typeface="微软雅黑" panose="020B0503020204020204" pitchFamily="34" charset="-122"/>
                <a:ea typeface="微软雅黑" panose="020B0503020204020204" pitchFamily="34" charset="-122"/>
              </a:rPr>
              <a:t>6.3</a:t>
            </a:r>
            <a:r>
              <a:rPr lang="zh-CN" altLang="en-US" b="1" dirty="0" smtClean="0">
                <a:latin typeface="微软雅黑" panose="020B0503020204020204" pitchFamily="34" charset="-122"/>
                <a:ea typeface="微软雅黑" panose="020B0503020204020204" pitchFamily="34" charset="-122"/>
              </a:rPr>
              <a:t>病患满意度</a:t>
            </a:r>
            <a:endParaRPr lang="zh-CN" altLang="en-US" sz="1600" b="1" dirty="0">
              <a:latin typeface="微软雅黑" panose="020B0503020204020204" pitchFamily="34" charset="-122"/>
              <a:ea typeface="微软雅黑" panose="020B0503020204020204" pitchFamily="34" charset="-122"/>
            </a:endParaRPr>
          </a:p>
        </p:txBody>
      </p:sp>
      <p:grpSp>
        <p:nvGrpSpPr>
          <p:cNvPr id="16" name="组合 15"/>
          <p:cNvGrpSpPr/>
          <p:nvPr/>
        </p:nvGrpSpPr>
        <p:grpSpPr>
          <a:xfrm>
            <a:off x="536649" y="249523"/>
            <a:ext cx="1232203" cy="1028988"/>
            <a:chOff x="458097" y="883701"/>
            <a:chExt cx="1712258" cy="1429872"/>
          </a:xfrm>
        </p:grpSpPr>
        <p:sp>
          <p:nvSpPr>
            <p:cNvPr id="17" name="矩形 3"/>
            <p:cNvSpPr/>
            <p:nvPr/>
          </p:nvSpPr>
          <p:spPr>
            <a:xfrm>
              <a:off x="521745" y="883701"/>
              <a:ext cx="1648610" cy="1429872"/>
            </a:xfrm>
            <a:custGeom>
              <a:avLst/>
              <a:gdLst>
                <a:gd name="connsiteX0" fmla="*/ 0 w 1358153"/>
                <a:gd name="connsiteY0" fmla="*/ 0 h 833718"/>
                <a:gd name="connsiteX1" fmla="*/ 1358153 w 1358153"/>
                <a:gd name="connsiteY1" fmla="*/ 0 h 833718"/>
                <a:gd name="connsiteX2" fmla="*/ 1358153 w 1358153"/>
                <a:gd name="connsiteY2" fmla="*/ 833718 h 833718"/>
                <a:gd name="connsiteX3" fmla="*/ 0 w 1358153"/>
                <a:gd name="connsiteY3" fmla="*/ 833718 h 833718"/>
                <a:gd name="connsiteX4" fmla="*/ 0 w 1358153"/>
                <a:gd name="connsiteY4" fmla="*/ 0 h 833718"/>
                <a:gd name="connsiteX0" fmla="*/ 0 w 1371600"/>
                <a:gd name="connsiteY0" fmla="*/ 161365 h 995083"/>
                <a:gd name="connsiteX1" fmla="*/ 1371600 w 1371600"/>
                <a:gd name="connsiteY1" fmla="*/ 0 h 995083"/>
                <a:gd name="connsiteX2" fmla="*/ 1358153 w 1371600"/>
                <a:gd name="connsiteY2" fmla="*/ 995083 h 995083"/>
                <a:gd name="connsiteX3" fmla="*/ 0 w 1371600"/>
                <a:gd name="connsiteY3" fmla="*/ 995083 h 995083"/>
                <a:gd name="connsiteX4" fmla="*/ 0 w 1371600"/>
                <a:gd name="connsiteY4" fmla="*/ 161365 h 995083"/>
                <a:gd name="connsiteX0" fmla="*/ 0 w 1371600"/>
                <a:gd name="connsiteY0" fmla="*/ 161365 h 995083"/>
                <a:gd name="connsiteX1" fmla="*/ 1371600 w 1371600"/>
                <a:gd name="connsiteY1" fmla="*/ 0 h 995083"/>
                <a:gd name="connsiteX2" fmla="*/ 1358153 w 1371600"/>
                <a:gd name="connsiteY2" fmla="*/ 995083 h 995083"/>
                <a:gd name="connsiteX3" fmla="*/ 107576 w 1371600"/>
                <a:gd name="connsiteY3" fmla="*/ 900954 h 995083"/>
                <a:gd name="connsiteX4" fmla="*/ 0 w 1371600"/>
                <a:gd name="connsiteY4" fmla="*/ 161365 h 995083"/>
                <a:gd name="connsiteX0" fmla="*/ 0 w 1465730"/>
                <a:gd name="connsiteY0" fmla="*/ 26894 h 995083"/>
                <a:gd name="connsiteX1" fmla="*/ 1465730 w 1465730"/>
                <a:gd name="connsiteY1" fmla="*/ 0 h 995083"/>
                <a:gd name="connsiteX2" fmla="*/ 1452283 w 1465730"/>
                <a:gd name="connsiteY2" fmla="*/ 995083 h 995083"/>
                <a:gd name="connsiteX3" fmla="*/ 201706 w 1465730"/>
                <a:gd name="connsiteY3" fmla="*/ 900954 h 995083"/>
                <a:gd name="connsiteX4" fmla="*/ 0 w 1465730"/>
                <a:gd name="connsiteY4" fmla="*/ 26894 h 995083"/>
                <a:gd name="connsiteX0" fmla="*/ 0 w 1479177"/>
                <a:gd name="connsiteY0" fmla="*/ 26894 h 1304366"/>
                <a:gd name="connsiteX1" fmla="*/ 1465730 w 1479177"/>
                <a:gd name="connsiteY1" fmla="*/ 0 h 1304366"/>
                <a:gd name="connsiteX2" fmla="*/ 1479177 w 1479177"/>
                <a:gd name="connsiteY2" fmla="*/ 1304366 h 1304366"/>
                <a:gd name="connsiteX3" fmla="*/ 201706 w 1479177"/>
                <a:gd name="connsiteY3" fmla="*/ 900954 h 1304366"/>
                <a:gd name="connsiteX4" fmla="*/ 0 w 1479177"/>
                <a:gd name="connsiteY4" fmla="*/ 26894 h 1304366"/>
                <a:gd name="connsiteX0" fmla="*/ 118334 w 1597511"/>
                <a:gd name="connsiteY0" fmla="*/ 26894 h 1304366"/>
                <a:gd name="connsiteX1" fmla="*/ 1584064 w 1597511"/>
                <a:gd name="connsiteY1" fmla="*/ 0 h 1304366"/>
                <a:gd name="connsiteX2" fmla="*/ 1597511 w 1597511"/>
                <a:gd name="connsiteY2" fmla="*/ 1304366 h 1304366"/>
                <a:gd name="connsiteX3" fmla="*/ 0 w 1597511"/>
                <a:gd name="connsiteY3" fmla="*/ 1038114 h 1304366"/>
                <a:gd name="connsiteX4" fmla="*/ 118334 w 1597511"/>
                <a:gd name="connsiteY4" fmla="*/ 26894 h 1304366"/>
                <a:gd name="connsiteX0" fmla="*/ 118334 w 1673711"/>
                <a:gd name="connsiteY0" fmla="*/ 26894 h 1151966"/>
                <a:gd name="connsiteX1" fmla="*/ 1584064 w 1673711"/>
                <a:gd name="connsiteY1" fmla="*/ 0 h 1151966"/>
                <a:gd name="connsiteX2" fmla="*/ 1673711 w 1673711"/>
                <a:gd name="connsiteY2" fmla="*/ 1151966 h 1151966"/>
                <a:gd name="connsiteX3" fmla="*/ 0 w 1673711"/>
                <a:gd name="connsiteY3" fmla="*/ 1038114 h 1151966"/>
                <a:gd name="connsiteX4" fmla="*/ 118334 w 1673711"/>
                <a:gd name="connsiteY4" fmla="*/ 26894 h 1151966"/>
                <a:gd name="connsiteX0" fmla="*/ 0 w 1723017"/>
                <a:gd name="connsiteY0" fmla="*/ 0 h 1307952"/>
                <a:gd name="connsiteX1" fmla="*/ 1633370 w 1723017"/>
                <a:gd name="connsiteY1" fmla="*/ 155986 h 1307952"/>
                <a:gd name="connsiteX2" fmla="*/ 1723017 w 1723017"/>
                <a:gd name="connsiteY2" fmla="*/ 1307952 h 1307952"/>
                <a:gd name="connsiteX3" fmla="*/ 49306 w 1723017"/>
                <a:gd name="connsiteY3" fmla="*/ 1194100 h 1307952"/>
                <a:gd name="connsiteX4" fmla="*/ 0 w 1723017"/>
                <a:gd name="connsiteY4" fmla="*/ 0 h 1307952"/>
                <a:gd name="connsiteX0" fmla="*/ 0 w 1633370"/>
                <a:gd name="connsiteY0" fmla="*/ 0 h 1429872"/>
                <a:gd name="connsiteX1" fmla="*/ 1633370 w 1633370"/>
                <a:gd name="connsiteY1" fmla="*/ 155986 h 1429872"/>
                <a:gd name="connsiteX2" fmla="*/ 1387737 w 1633370"/>
                <a:gd name="connsiteY2" fmla="*/ 1429872 h 1429872"/>
                <a:gd name="connsiteX3" fmla="*/ 49306 w 1633370"/>
                <a:gd name="connsiteY3" fmla="*/ 1194100 h 1429872"/>
                <a:gd name="connsiteX4" fmla="*/ 0 w 1633370"/>
                <a:gd name="connsiteY4" fmla="*/ 0 h 1429872"/>
                <a:gd name="connsiteX0" fmla="*/ 0 w 1633370"/>
                <a:gd name="connsiteY0" fmla="*/ 0 h 1429872"/>
                <a:gd name="connsiteX1" fmla="*/ 1633370 w 1633370"/>
                <a:gd name="connsiteY1" fmla="*/ 155986 h 1429872"/>
                <a:gd name="connsiteX2" fmla="*/ 1387737 w 1633370"/>
                <a:gd name="connsiteY2" fmla="*/ 1429872 h 1429872"/>
                <a:gd name="connsiteX3" fmla="*/ 186466 w 1633370"/>
                <a:gd name="connsiteY3" fmla="*/ 1392220 h 1429872"/>
                <a:gd name="connsiteX4" fmla="*/ 0 w 1633370"/>
                <a:gd name="connsiteY4" fmla="*/ 0 h 1429872"/>
                <a:gd name="connsiteX0" fmla="*/ 0 w 1648610"/>
                <a:gd name="connsiteY0" fmla="*/ 0 h 1429872"/>
                <a:gd name="connsiteX1" fmla="*/ 1648610 w 1648610"/>
                <a:gd name="connsiteY1" fmla="*/ 293146 h 1429872"/>
                <a:gd name="connsiteX2" fmla="*/ 1387737 w 1648610"/>
                <a:gd name="connsiteY2" fmla="*/ 1429872 h 1429872"/>
                <a:gd name="connsiteX3" fmla="*/ 186466 w 1648610"/>
                <a:gd name="connsiteY3" fmla="*/ 1392220 h 1429872"/>
                <a:gd name="connsiteX4" fmla="*/ 0 w 1648610"/>
                <a:gd name="connsiteY4" fmla="*/ 0 h 1429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8610" h="1429872">
                  <a:moveTo>
                    <a:pt x="0" y="0"/>
                  </a:moveTo>
                  <a:lnTo>
                    <a:pt x="1648610" y="293146"/>
                  </a:lnTo>
                  <a:lnTo>
                    <a:pt x="1387737" y="1429872"/>
                  </a:lnTo>
                  <a:lnTo>
                    <a:pt x="186466" y="1392220"/>
                  </a:lnTo>
                  <a:lnTo>
                    <a:pt x="0" y="0"/>
                  </a:lnTo>
                  <a:close/>
                </a:path>
              </a:pathLst>
            </a:custGeom>
            <a:solidFill>
              <a:schemeClr val="tx1">
                <a:lumMod val="95000"/>
                <a:lumOff val="5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4"/>
            <p:cNvSpPr/>
            <p:nvPr/>
          </p:nvSpPr>
          <p:spPr>
            <a:xfrm rot="21062862">
              <a:off x="458097" y="1099060"/>
              <a:ext cx="1590339" cy="1067697"/>
            </a:xfrm>
            <a:custGeom>
              <a:avLst/>
              <a:gdLst>
                <a:gd name="connsiteX0" fmla="*/ 0 w 1761565"/>
                <a:gd name="connsiteY0" fmla="*/ 0 h 1183341"/>
                <a:gd name="connsiteX1" fmla="*/ 1761565 w 1761565"/>
                <a:gd name="connsiteY1" fmla="*/ 0 h 1183341"/>
                <a:gd name="connsiteX2" fmla="*/ 1761565 w 1761565"/>
                <a:gd name="connsiteY2" fmla="*/ 1183341 h 1183341"/>
                <a:gd name="connsiteX3" fmla="*/ 0 w 1761565"/>
                <a:gd name="connsiteY3" fmla="*/ 1183341 h 1183341"/>
                <a:gd name="connsiteX4" fmla="*/ 0 w 1761565"/>
                <a:gd name="connsiteY4" fmla="*/ 0 h 1183341"/>
                <a:gd name="connsiteX0" fmla="*/ 201706 w 1761565"/>
                <a:gd name="connsiteY0" fmla="*/ 0 h 1479177"/>
                <a:gd name="connsiteX1" fmla="*/ 1761565 w 1761565"/>
                <a:gd name="connsiteY1" fmla="*/ 295836 h 1479177"/>
                <a:gd name="connsiteX2" fmla="*/ 1761565 w 1761565"/>
                <a:gd name="connsiteY2" fmla="*/ 1479177 h 1479177"/>
                <a:gd name="connsiteX3" fmla="*/ 0 w 1761565"/>
                <a:gd name="connsiteY3" fmla="*/ 1479177 h 1479177"/>
                <a:gd name="connsiteX4" fmla="*/ 201706 w 1761565"/>
                <a:gd name="connsiteY4" fmla="*/ 0 h 1479177"/>
                <a:gd name="connsiteX0" fmla="*/ 201706 w 1949824"/>
                <a:gd name="connsiteY0" fmla="*/ 0 h 1479177"/>
                <a:gd name="connsiteX1" fmla="*/ 1761565 w 1949824"/>
                <a:gd name="connsiteY1" fmla="*/ 295836 h 1479177"/>
                <a:gd name="connsiteX2" fmla="*/ 1949824 w 1949824"/>
                <a:gd name="connsiteY2" fmla="*/ 1129554 h 1479177"/>
                <a:gd name="connsiteX3" fmla="*/ 0 w 1949824"/>
                <a:gd name="connsiteY3" fmla="*/ 1479177 h 1479177"/>
                <a:gd name="connsiteX4" fmla="*/ 201706 w 1949824"/>
                <a:gd name="connsiteY4" fmla="*/ 0 h 1479177"/>
                <a:gd name="connsiteX0" fmla="*/ 64546 w 1949824"/>
                <a:gd name="connsiteY0" fmla="*/ 115644 h 1183341"/>
                <a:gd name="connsiteX1" fmla="*/ 1761565 w 1949824"/>
                <a:gd name="connsiteY1" fmla="*/ 0 h 1183341"/>
                <a:gd name="connsiteX2" fmla="*/ 1949824 w 1949824"/>
                <a:gd name="connsiteY2" fmla="*/ 833718 h 1183341"/>
                <a:gd name="connsiteX3" fmla="*/ 0 w 1949824"/>
                <a:gd name="connsiteY3" fmla="*/ 1183341 h 1183341"/>
                <a:gd name="connsiteX4" fmla="*/ 64546 w 1949824"/>
                <a:gd name="connsiteY4" fmla="*/ 115644 h 1183341"/>
                <a:gd name="connsiteX0" fmla="*/ 34066 w 1919344"/>
                <a:gd name="connsiteY0" fmla="*/ 115644 h 1000461"/>
                <a:gd name="connsiteX1" fmla="*/ 1731085 w 1919344"/>
                <a:gd name="connsiteY1" fmla="*/ 0 h 1000461"/>
                <a:gd name="connsiteX2" fmla="*/ 1919344 w 1919344"/>
                <a:gd name="connsiteY2" fmla="*/ 833718 h 1000461"/>
                <a:gd name="connsiteX3" fmla="*/ 0 w 1919344"/>
                <a:gd name="connsiteY3" fmla="*/ 1000461 h 1000461"/>
                <a:gd name="connsiteX4" fmla="*/ 34066 w 1919344"/>
                <a:gd name="connsiteY4" fmla="*/ 115644 h 1000461"/>
                <a:gd name="connsiteX0" fmla="*/ 34066 w 1827904"/>
                <a:gd name="connsiteY0" fmla="*/ 115644 h 1000461"/>
                <a:gd name="connsiteX1" fmla="*/ 1731085 w 1827904"/>
                <a:gd name="connsiteY1" fmla="*/ 0 h 1000461"/>
                <a:gd name="connsiteX2" fmla="*/ 1827904 w 1827904"/>
                <a:gd name="connsiteY2" fmla="*/ 955638 h 1000461"/>
                <a:gd name="connsiteX3" fmla="*/ 0 w 1827904"/>
                <a:gd name="connsiteY3" fmla="*/ 1000461 h 1000461"/>
                <a:gd name="connsiteX4" fmla="*/ 34066 w 1827904"/>
                <a:gd name="connsiteY4" fmla="*/ 115644 h 1000461"/>
                <a:gd name="connsiteX0" fmla="*/ 34066 w 1959685"/>
                <a:gd name="connsiteY0" fmla="*/ 115644 h 1000461"/>
                <a:gd name="connsiteX1" fmla="*/ 1959685 w 1959685"/>
                <a:gd name="connsiteY1" fmla="*/ 0 h 1000461"/>
                <a:gd name="connsiteX2" fmla="*/ 1827904 w 1959685"/>
                <a:gd name="connsiteY2" fmla="*/ 955638 h 1000461"/>
                <a:gd name="connsiteX3" fmla="*/ 0 w 1959685"/>
                <a:gd name="connsiteY3" fmla="*/ 1000461 h 1000461"/>
                <a:gd name="connsiteX4" fmla="*/ 34066 w 1959685"/>
                <a:gd name="connsiteY4" fmla="*/ 115644 h 1000461"/>
                <a:gd name="connsiteX0" fmla="*/ 0 w 1925619"/>
                <a:gd name="connsiteY0" fmla="*/ 115644 h 1183341"/>
                <a:gd name="connsiteX1" fmla="*/ 1925619 w 1925619"/>
                <a:gd name="connsiteY1" fmla="*/ 0 h 1183341"/>
                <a:gd name="connsiteX2" fmla="*/ 1793838 w 1925619"/>
                <a:gd name="connsiteY2" fmla="*/ 955638 h 1183341"/>
                <a:gd name="connsiteX3" fmla="*/ 285974 w 1925619"/>
                <a:gd name="connsiteY3" fmla="*/ 1183341 h 1183341"/>
                <a:gd name="connsiteX4" fmla="*/ 0 w 1925619"/>
                <a:gd name="connsiteY4" fmla="*/ 115644 h 1183341"/>
                <a:gd name="connsiteX0" fmla="*/ 0 w 1925619"/>
                <a:gd name="connsiteY0" fmla="*/ 115644 h 1183341"/>
                <a:gd name="connsiteX1" fmla="*/ 1925619 w 1925619"/>
                <a:gd name="connsiteY1" fmla="*/ 0 h 1183341"/>
                <a:gd name="connsiteX2" fmla="*/ 1397598 w 1925619"/>
                <a:gd name="connsiteY2" fmla="*/ 1153758 h 1183341"/>
                <a:gd name="connsiteX3" fmla="*/ 285974 w 1925619"/>
                <a:gd name="connsiteY3" fmla="*/ 1183341 h 1183341"/>
                <a:gd name="connsiteX4" fmla="*/ 0 w 1925619"/>
                <a:gd name="connsiteY4" fmla="*/ 115644 h 1183341"/>
                <a:gd name="connsiteX0" fmla="*/ 0 w 1590339"/>
                <a:gd name="connsiteY0" fmla="*/ 0 h 1067697"/>
                <a:gd name="connsiteX1" fmla="*/ 1590339 w 1590339"/>
                <a:gd name="connsiteY1" fmla="*/ 82476 h 1067697"/>
                <a:gd name="connsiteX2" fmla="*/ 1397598 w 1590339"/>
                <a:gd name="connsiteY2" fmla="*/ 1038114 h 1067697"/>
                <a:gd name="connsiteX3" fmla="*/ 285974 w 1590339"/>
                <a:gd name="connsiteY3" fmla="*/ 1067697 h 1067697"/>
                <a:gd name="connsiteX4" fmla="*/ 0 w 1590339"/>
                <a:gd name="connsiteY4" fmla="*/ 0 h 1067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0339" h="1067697">
                  <a:moveTo>
                    <a:pt x="0" y="0"/>
                  </a:moveTo>
                  <a:lnTo>
                    <a:pt x="1590339" y="82476"/>
                  </a:lnTo>
                  <a:lnTo>
                    <a:pt x="1397598" y="1038114"/>
                  </a:lnTo>
                  <a:lnTo>
                    <a:pt x="285974" y="1067697"/>
                  </a:lnTo>
                  <a:lnTo>
                    <a:pt x="0" y="0"/>
                  </a:lnTo>
                  <a:close/>
                </a:path>
              </a:pathLst>
            </a:custGeom>
            <a:solidFill>
              <a:schemeClr val="bg1">
                <a:lumMod val="8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a:off x="910305" y="1340011"/>
              <a:ext cx="1048277" cy="812598"/>
            </a:xfrm>
            <a:prstGeom prst="rect">
              <a:avLst/>
            </a:prstGeom>
            <a:noFill/>
          </p:spPr>
          <p:txBody>
            <a:bodyPr wrap="square" rtlCol="0">
              <a:spAutoFit/>
            </a:bodyPr>
            <a:lstStyle/>
            <a:p>
              <a:r>
                <a:rPr lang="en-US" altLang="zh-CN" sz="3200" b="1" dirty="0" smtClean="0">
                  <a:solidFill>
                    <a:schemeClr val="tx1">
                      <a:lumMod val="95000"/>
                      <a:lumOff val="5000"/>
                    </a:schemeClr>
                  </a:solidFill>
                  <a:latin typeface="微软雅黑" panose="020B0503020204020204" pitchFamily="34" charset="-122"/>
                  <a:ea typeface="微软雅黑" panose="020B0503020204020204" pitchFamily="34" charset="-122"/>
                </a:rPr>
                <a:t>06</a:t>
              </a:r>
              <a:endParaRPr lang="zh-CN" altLang="en-US" sz="3200"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grpSp>
      <p:sp>
        <p:nvSpPr>
          <p:cNvPr id="20" name="文本框 19"/>
          <p:cNvSpPr txBox="1"/>
          <p:nvPr/>
        </p:nvSpPr>
        <p:spPr>
          <a:xfrm>
            <a:off x="10515600" y="249523"/>
            <a:ext cx="1676400" cy="307777"/>
          </a:xfrm>
          <a:prstGeom prst="rect">
            <a:avLst/>
          </a:prstGeom>
          <a:noFill/>
        </p:spPr>
        <p:txBody>
          <a:bodyPr wrap="square" rtlCol="0">
            <a:spAutoFit/>
          </a:bodyPr>
          <a:lstStyle/>
          <a:p>
            <a:r>
              <a:rPr lang="zh-CN" altLang="en-US" sz="1400" dirty="0" smtClean="0">
                <a:latin typeface="微软雅黑" panose="020B0503020204020204" pitchFamily="34" charset="-122"/>
                <a:ea typeface="微软雅黑" panose="020B0503020204020204" pitchFamily="34" charset="-122"/>
              </a:rPr>
              <a:t>放置医院</a:t>
            </a:r>
            <a:r>
              <a:rPr lang="en-US" altLang="zh-CN" sz="1400" dirty="0" smtClean="0">
                <a:latin typeface="微软雅黑" panose="020B0503020204020204" pitchFamily="34" charset="-122"/>
                <a:ea typeface="微软雅黑" panose="020B0503020204020204" pitchFamily="34" charset="-122"/>
              </a:rPr>
              <a:t>LOGO</a:t>
            </a:r>
            <a:endParaRPr lang="zh-CN" altLang="en-US" sz="1400" dirty="0">
              <a:latin typeface="微软雅黑" panose="020B0503020204020204" pitchFamily="34" charset="-122"/>
              <a:ea typeface="微软雅黑" panose="020B0503020204020204" pitchFamily="34" charset="-122"/>
            </a:endParaRPr>
          </a:p>
        </p:txBody>
      </p:sp>
      <p:sp>
        <p:nvSpPr>
          <p:cNvPr id="21" name="矩形 20"/>
          <p:cNvSpPr/>
          <p:nvPr/>
        </p:nvSpPr>
        <p:spPr>
          <a:xfrm>
            <a:off x="8404412" y="2811207"/>
            <a:ext cx="1082348" cy="377411"/>
          </a:xfrm>
          <a:prstGeom prst="rect">
            <a:avLst/>
          </a:prstGeom>
        </p:spPr>
        <p:txBody>
          <a:bodyPr wrap="none">
            <a:spAutoFit/>
          </a:bodyPr>
          <a:lstStyle/>
          <a:p>
            <a:pPr>
              <a:lnSpc>
                <a:spcPct val="150000"/>
              </a:lnSpc>
            </a:pPr>
            <a:r>
              <a:rPr lang="zh-CN" altLang="en-US" sz="1400" dirty="0" smtClean="0">
                <a:latin typeface="微软雅黑" panose="020B0503020204020204" pitchFamily="34" charset="-122"/>
                <a:ea typeface="微软雅黑" panose="020B0503020204020204" pitchFamily="34" charset="-122"/>
              </a:rPr>
              <a:t>全院平均值</a:t>
            </a:r>
            <a:endParaRPr lang="en-US" altLang="zh-CN" sz="1400" dirty="0">
              <a:latin typeface="微软雅黑" panose="020B0503020204020204" pitchFamily="34" charset="-122"/>
              <a:ea typeface="微软雅黑" panose="020B0503020204020204" pitchFamily="34" charset="-122"/>
            </a:endParaRPr>
          </a:p>
        </p:txBody>
      </p:sp>
      <p:sp>
        <p:nvSpPr>
          <p:cNvPr id="22" name="矩形 21"/>
          <p:cNvSpPr/>
          <p:nvPr/>
        </p:nvSpPr>
        <p:spPr>
          <a:xfrm>
            <a:off x="1820283" y="547121"/>
            <a:ext cx="1467068" cy="499624"/>
          </a:xfrm>
          <a:prstGeom prst="rect">
            <a:avLst/>
          </a:prstGeom>
        </p:spPr>
        <p:txBody>
          <a:bodyPr wrap="none">
            <a:spAutoFit/>
          </a:bodyPr>
          <a:lstStyle/>
          <a:p>
            <a:pPr>
              <a:lnSpc>
                <a:spcPct val="150000"/>
              </a:lnSpc>
            </a:pPr>
            <a:r>
              <a:rPr lang="zh-CN" altLang="en-US" sz="2000" b="1" dirty="0" smtClean="0">
                <a:latin typeface="微软雅黑" panose="020B0503020204020204" pitchFamily="34" charset="-122"/>
                <a:ea typeface="微软雅黑" panose="020B0503020204020204" pitchFamily="34" charset="-122"/>
              </a:rPr>
              <a:t>病患满意度</a:t>
            </a:r>
            <a:endParaRPr lang="zh-CN" altLang="en-US" sz="20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94850573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组合 35"/>
          <p:cNvGrpSpPr/>
          <p:nvPr/>
        </p:nvGrpSpPr>
        <p:grpSpPr>
          <a:xfrm>
            <a:off x="1502432" y="2280089"/>
            <a:ext cx="992452" cy="992452"/>
            <a:chOff x="1584493" y="3080242"/>
            <a:chExt cx="785221" cy="785221"/>
          </a:xfrm>
        </p:grpSpPr>
        <p:grpSp>
          <p:nvGrpSpPr>
            <p:cNvPr id="9" name="组合 8"/>
            <p:cNvGrpSpPr/>
            <p:nvPr/>
          </p:nvGrpSpPr>
          <p:grpSpPr>
            <a:xfrm>
              <a:off x="1584493" y="3080242"/>
              <a:ext cx="785221" cy="785221"/>
              <a:chOff x="1764797" y="3092025"/>
              <a:chExt cx="785221" cy="785221"/>
            </a:xfrm>
          </p:grpSpPr>
          <p:sp>
            <p:nvSpPr>
              <p:cNvPr id="8" name="椭圆 7"/>
              <p:cNvSpPr/>
              <p:nvPr/>
            </p:nvSpPr>
            <p:spPr>
              <a:xfrm>
                <a:off x="1764797" y="3092025"/>
                <a:ext cx="785221" cy="785221"/>
              </a:xfrm>
              <a:prstGeom prst="ellipse">
                <a:avLst/>
              </a:prstGeom>
              <a:solidFill>
                <a:schemeClr val="bg1"/>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6" name="椭圆 5"/>
              <p:cNvSpPr/>
              <p:nvPr/>
            </p:nvSpPr>
            <p:spPr>
              <a:xfrm>
                <a:off x="1854558" y="3182178"/>
                <a:ext cx="605307" cy="605307"/>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grpSp>
        <p:sp>
          <p:nvSpPr>
            <p:cNvPr id="20" name="五边形 19"/>
            <p:cNvSpPr/>
            <p:nvPr/>
          </p:nvSpPr>
          <p:spPr>
            <a:xfrm rot="2838295">
              <a:off x="1729541" y="3231574"/>
              <a:ext cx="358147" cy="235608"/>
            </a:xfrm>
            <a:custGeom>
              <a:avLst/>
              <a:gdLst>
                <a:gd name="connsiteX0" fmla="*/ 0 w 312084"/>
                <a:gd name="connsiteY0" fmla="*/ 0 h 165441"/>
                <a:gd name="connsiteX1" fmla="*/ 229364 w 312084"/>
                <a:gd name="connsiteY1" fmla="*/ 0 h 165441"/>
                <a:gd name="connsiteX2" fmla="*/ 312084 w 312084"/>
                <a:gd name="connsiteY2" fmla="*/ 82721 h 165441"/>
                <a:gd name="connsiteX3" fmla="*/ 229364 w 312084"/>
                <a:gd name="connsiteY3" fmla="*/ 165441 h 165441"/>
                <a:gd name="connsiteX4" fmla="*/ 0 w 312084"/>
                <a:gd name="connsiteY4" fmla="*/ 165441 h 165441"/>
                <a:gd name="connsiteX5" fmla="*/ 0 w 312084"/>
                <a:gd name="connsiteY5" fmla="*/ 0 h 165441"/>
                <a:gd name="connsiteX0" fmla="*/ 0 w 328908"/>
                <a:gd name="connsiteY0" fmla="*/ 678 h 165441"/>
                <a:gd name="connsiteX1" fmla="*/ 246188 w 328908"/>
                <a:gd name="connsiteY1" fmla="*/ 0 h 165441"/>
                <a:gd name="connsiteX2" fmla="*/ 328908 w 328908"/>
                <a:gd name="connsiteY2" fmla="*/ 82721 h 165441"/>
                <a:gd name="connsiteX3" fmla="*/ 246188 w 328908"/>
                <a:gd name="connsiteY3" fmla="*/ 165441 h 165441"/>
                <a:gd name="connsiteX4" fmla="*/ 16824 w 328908"/>
                <a:gd name="connsiteY4" fmla="*/ 165441 h 165441"/>
                <a:gd name="connsiteX5" fmla="*/ 0 w 328908"/>
                <a:gd name="connsiteY5" fmla="*/ 678 h 165441"/>
                <a:gd name="connsiteX0" fmla="*/ 0 w 322313"/>
                <a:gd name="connsiteY0" fmla="*/ 0 h 168399"/>
                <a:gd name="connsiteX1" fmla="*/ 239593 w 322313"/>
                <a:gd name="connsiteY1" fmla="*/ 2958 h 168399"/>
                <a:gd name="connsiteX2" fmla="*/ 322313 w 322313"/>
                <a:gd name="connsiteY2" fmla="*/ 85679 h 168399"/>
                <a:gd name="connsiteX3" fmla="*/ 239593 w 322313"/>
                <a:gd name="connsiteY3" fmla="*/ 168399 h 168399"/>
                <a:gd name="connsiteX4" fmla="*/ 10229 w 322313"/>
                <a:gd name="connsiteY4" fmla="*/ 168399 h 168399"/>
                <a:gd name="connsiteX5" fmla="*/ 0 w 322313"/>
                <a:gd name="connsiteY5" fmla="*/ 0 h 168399"/>
                <a:gd name="connsiteX0" fmla="*/ 5446 w 327759"/>
                <a:gd name="connsiteY0" fmla="*/ 0 h 168399"/>
                <a:gd name="connsiteX1" fmla="*/ 245039 w 327759"/>
                <a:gd name="connsiteY1" fmla="*/ 2958 h 168399"/>
                <a:gd name="connsiteX2" fmla="*/ 327759 w 327759"/>
                <a:gd name="connsiteY2" fmla="*/ 85679 h 168399"/>
                <a:gd name="connsiteX3" fmla="*/ 245039 w 327759"/>
                <a:gd name="connsiteY3" fmla="*/ 168399 h 168399"/>
                <a:gd name="connsiteX4" fmla="*/ 15675 w 327759"/>
                <a:gd name="connsiteY4" fmla="*/ 168399 h 168399"/>
                <a:gd name="connsiteX5" fmla="*/ 5446 w 327759"/>
                <a:gd name="connsiteY5" fmla="*/ 0 h 168399"/>
                <a:gd name="connsiteX0" fmla="*/ 6372 w 328685"/>
                <a:gd name="connsiteY0" fmla="*/ 0 h 170283"/>
                <a:gd name="connsiteX1" fmla="*/ 245965 w 328685"/>
                <a:gd name="connsiteY1" fmla="*/ 2958 h 170283"/>
                <a:gd name="connsiteX2" fmla="*/ 328685 w 328685"/>
                <a:gd name="connsiteY2" fmla="*/ 85679 h 170283"/>
                <a:gd name="connsiteX3" fmla="*/ 245965 w 328685"/>
                <a:gd name="connsiteY3" fmla="*/ 168399 h 170283"/>
                <a:gd name="connsiteX4" fmla="*/ 11622 w 328685"/>
                <a:gd name="connsiteY4" fmla="*/ 170283 h 170283"/>
                <a:gd name="connsiteX5" fmla="*/ 6372 w 328685"/>
                <a:gd name="connsiteY5" fmla="*/ 0 h 170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8685" h="170283">
                  <a:moveTo>
                    <a:pt x="6372" y="0"/>
                  </a:moveTo>
                  <a:lnTo>
                    <a:pt x="245965" y="2958"/>
                  </a:lnTo>
                  <a:lnTo>
                    <a:pt x="328685" y="85679"/>
                  </a:lnTo>
                  <a:lnTo>
                    <a:pt x="245965" y="168399"/>
                  </a:lnTo>
                  <a:lnTo>
                    <a:pt x="11622" y="170283"/>
                  </a:lnTo>
                  <a:cubicBezTo>
                    <a:pt x="8212" y="114150"/>
                    <a:pt x="-9189" y="87229"/>
                    <a:pt x="637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5" name="矩形 34"/>
          <p:cNvSpPr/>
          <p:nvPr/>
        </p:nvSpPr>
        <p:spPr>
          <a:xfrm>
            <a:off x="1431636" y="3378713"/>
            <a:ext cx="1145309" cy="33250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3" name="文本框 2"/>
          <p:cNvSpPr txBox="1"/>
          <p:nvPr/>
        </p:nvSpPr>
        <p:spPr>
          <a:xfrm>
            <a:off x="1655477" y="3306277"/>
            <a:ext cx="878506" cy="418191"/>
          </a:xfrm>
          <a:prstGeom prst="rect">
            <a:avLst/>
          </a:prstGeom>
          <a:noFill/>
        </p:spPr>
        <p:txBody>
          <a:bodyPr wrap="square" rtlCol="0">
            <a:spAutoFit/>
          </a:bodyPr>
          <a:lstStyle/>
          <a:p>
            <a:pPr>
              <a:lnSpc>
                <a:spcPct val="150000"/>
              </a:lnSpc>
            </a:pPr>
            <a:r>
              <a:rPr lang="zh-CN" altLang="en-US" sz="1600" b="1" dirty="0" smtClean="0">
                <a:solidFill>
                  <a:schemeClr val="bg1"/>
                </a:solidFill>
                <a:latin typeface="微软雅黑" panose="020B0503020204020204" pitchFamily="34" charset="-122"/>
                <a:ea typeface="微软雅黑" panose="020B0503020204020204" pitchFamily="34" charset="-122"/>
              </a:rPr>
              <a:t>措施一</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grpSp>
        <p:nvGrpSpPr>
          <p:cNvPr id="37" name="组合 36"/>
          <p:cNvGrpSpPr/>
          <p:nvPr/>
        </p:nvGrpSpPr>
        <p:grpSpPr>
          <a:xfrm>
            <a:off x="4254368" y="2352940"/>
            <a:ext cx="962968" cy="931383"/>
            <a:chOff x="4336429" y="3092025"/>
            <a:chExt cx="785221" cy="785221"/>
          </a:xfrm>
        </p:grpSpPr>
        <p:grpSp>
          <p:nvGrpSpPr>
            <p:cNvPr id="10" name="组合 9"/>
            <p:cNvGrpSpPr/>
            <p:nvPr/>
          </p:nvGrpSpPr>
          <p:grpSpPr>
            <a:xfrm>
              <a:off x="4336429" y="3092025"/>
              <a:ext cx="785221" cy="785221"/>
              <a:chOff x="1764797" y="3092025"/>
              <a:chExt cx="785221" cy="785221"/>
            </a:xfrm>
          </p:grpSpPr>
          <p:sp>
            <p:nvSpPr>
              <p:cNvPr id="11" name="椭圆 10"/>
              <p:cNvSpPr/>
              <p:nvPr/>
            </p:nvSpPr>
            <p:spPr>
              <a:xfrm>
                <a:off x="1764797" y="3092025"/>
                <a:ext cx="785221" cy="785221"/>
              </a:xfrm>
              <a:prstGeom prst="ellipse">
                <a:avLst/>
              </a:prstGeom>
              <a:solidFill>
                <a:schemeClr val="bg1"/>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12" name="椭圆 11"/>
              <p:cNvSpPr/>
              <p:nvPr/>
            </p:nvSpPr>
            <p:spPr>
              <a:xfrm>
                <a:off x="1854558" y="3182178"/>
                <a:ext cx="605307" cy="605307"/>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grpSp>
        <p:sp>
          <p:nvSpPr>
            <p:cNvPr id="23" name="矩形 22"/>
            <p:cNvSpPr/>
            <p:nvPr/>
          </p:nvSpPr>
          <p:spPr>
            <a:xfrm rot="8104552">
              <a:off x="4734803" y="3281838"/>
              <a:ext cx="242890" cy="1232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24" name="等腰三角形 23"/>
            <p:cNvSpPr/>
            <p:nvPr/>
          </p:nvSpPr>
          <p:spPr>
            <a:xfrm rot="13504552">
              <a:off x="4672371" y="3439593"/>
              <a:ext cx="108746" cy="80263"/>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grpSp>
      <p:sp>
        <p:nvSpPr>
          <p:cNvPr id="40" name="矩形 39"/>
          <p:cNvSpPr/>
          <p:nvPr/>
        </p:nvSpPr>
        <p:spPr>
          <a:xfrm>
            <a:off x="4154088" y="3378713"/>
            <a:ext cx="1145309" cy="33250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34" name="文本框 33"/>
          <p:cNvSpPr txBox="1"/>
          <p:nvPr/>
        </p:nvSpPr>
        <p:spPr>
          <a:xfrm>
            <a:off x="4337968" y="3322319"/>
            <a:ext cx="878506" cy="418191"/>
          </a:xfrm>
          <a:prstGeom prst="rect">
            <a:avLst/>
          </a:prstGeom>
          <a:noFill/>
        </p:spPr>
        <p:txBody>
          <a:bodyPr wrap="square" rtlCol="0">
            <a:spAutoFit/>
          </a:bodyPr>
          <a:lstStyle/>
          <a:p>
            <a:pPr>
              <a:lnSpc>
                <a:spcPct val="150000"/>
              </a:lnSpc>
            </a:pPr>
            <a:r>
              <a:rPr lang="zh-CN" altLang="en-US" sz="1600" b="1" dirty="0" smtClean="0">
                <a:solidFill>
                  <a:schemeClr val="bg1"/>
                </a:solidFill>
                <a:latin typeface="微软雅黑" panose="020B0503020204020204" pitchFamily="34" charset="-122"/>
                <a:ea typeface="微软雅黑" panose="020B0503020204020204" pitchFamily="34" charset="-122"/>
              </a:rPr>
              <a:t>措施二</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grpSp>
        <p:nvGrpSpPr>
          <p:cNvPr id="38" name="组合 37"/>
          <p:cNvGrpSpPr/>
          <p:nvPr/>
        </p:nvGrpSpPr>
        <p:grpSpPr>
          <a:xfrm>
            <a:off x="6982859" y="2343440"/>
            <a:ext cx="933483" cy="933483"/>
            <a:chOff x="7088366" y="3072902"/>
            <a:chExt cx="785221" cy="785221"/>
          </a:xfrm>
        </p:grpSpPr>
        <p:grpSp>
          <p:nvGrpSpPr>
            <p:cNvPr id="13" name="组合 12"/>
            <p:cNvGrpSpPr/>
            <p:nvPr/>
          </p:nvGrpSpPr>
          <p:grpSpPr>
            <a:xfrm>
              <a:off x="7088366" y="3072902"/>
              <a:ext cx="785221" cy="785221"/>
              <a:chOff x="1764797" y="3092025"/>
              <a:chExt cx="785221" cy="785221"/>
            </a:xfrm>
          </p:grpSpPr>
          <p:sp>
            <p:nvSpPr>
              <p:cNvPr id="14" name="椭圆 13"/>
              <p:cNvSpPr/>
              <p:nvPr/>
            </p:nvSpPr>
            <p:spPr>
              <a:xfrm>
                <a:off x="1764797" y="3092025"/>
                <a:ext cx="785221" cy="785221"/>
              </a:xfrm>
              <a:prstGeom prst="ellipse">
                <a:avLst/>
              </a:prstGeom>
              <a:solidFill>
                <a:schemeClr val="bg1"/>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15" name="椭圆 14"/>
              <p:cNvSpPr/>
              <p:nvPr/>
            </p:nvSpPr>
            <p:spPr>
              <a:xfrm>
                <a:off x="1854558" y="3182178"/>
                <a:ext cx="605307" cy="605307"/>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grpSp>
        <p:sp>
          <p:nvSpPr>
            <p:cNvPr id="27" name="缺角矩形 26"/>
            <p:cNvSpPr/>
            <p:nvPr/>
          </p:nvSpPr>
          <p:spPr>
            <a:xfrm>
              <a:off x="7325046" y="3314064"/>
              <a:ext cx="311468" cy="302895"/>
            </a:xfrm>
            <a:prstGeom prst="plaqu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grpSp>
      <p:sp>
        <p:nvSpPr>
          <p:cNvPr id="41" name="矩形 40"/>
          <p:cNvSpPr/>
          <p:nvPr/>
        </p:nvSpPr>
        <p:spPr>
          <a:xfrm>
            <a:off x="6876540" y="3378713"/>
            <a:ext cx="1145309" cy="33250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43" name="文本框 42"/>
          <p:cNvSpPr txBox="1"/>
          <p:nvPr/>
        </p:nvSpPr>
        <p:spPr>
          <a:xfrm>
            <a:off x="7061457" y="3317331"/>
            <a:ext cx="878506" cy="418191"/>
          </a:xfrm>
          <a:prstGeom prst="rect">
            <a:avLst/>
          </a:prstGeom>
          <a:noFill/>
        </p:spPr>
        <p:txBody>
          <a:bodyPr wrap="square" rtlCol="0">
            <a:spAutoFit/>
          </a:bodyPr>
          <a:lstStyle/>
          <a:p>
            <a:pPr>
              <a:lnSpc>
                <a:spcPct val="150000"/>
              </a:lnSpc>
            </a:pPr>
            <a:r>
              <a:rPr lang="zh-CN" altLang="en-US" sz="1600" b="1" dirty="0" smtClean="0">
                <a:solidFill>
                  <a:schemeClr val="bg1"/>
                </a:solidFill>
                <a:latin typeface="微软雅黑" panose="020B0503020204020204" pitchFamily="34" charset="-122"/>
                <a:ea typeface="微软雅黑" panose="020B0503020204020204" pitchFamily="34" charset="-122"/>
              </a:rPr>
              <a:t>措施三</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grpSp>
        <p:nvGrpSpPr>
          <p:cNvPr id="39" name="组合 38"/>
          <p:cNvGrpSpPr/>
          <p:nvPr/>
        </p:nvGrpSpPr>
        <p:grpSpPr>
          <a:xfrm>
            <a:off x="9608497" y="2342052"/>
            <a:ext cx="942272" cy="942272"/>
            <a:chOff x="9631943" y="3092025"/>
            <a:chExt cx="785221" cy="785221"/>
          </a:xfrm>
        </p:grpSpPr>
        <p:grpSp>
          <p:nvGrpSpPr>
            <p:cNvPr id="16" name="组合 15"/>
            <p:cNvGrpSpPr/>
            <p:nvPr/>
          </p:nvGrpSpPr>
          <p:grpSpPr>
            <a:xfrm>
              <a:off x="9631943" y="3092025"/>
              <a:ext cx="785221" cy="785221"/>
              <a:chOff x="1764797" y="3092025"/>
              <a:chExt cx="785221" cy="785221"/>
            </a:xfrm>
          </p:grpSpPr>
          <p:sp>
            <p:nvSpPr>
              <p:cNvPr id="17" name="椭圆 16"/>
              <p:cNvSpPr/>
              <p:nvPr/>
            </p:nvSpPr>
            <p:spPr>
              <a:xfrm>
                <a:off x="1764797" y="3092025"/>
                <a:ext cx="785221" cy="785221"/>
              </a:xfrm>
              <a:prstGeom prst="ellipse">
                <a:avLst/>
              </a:prstGeom>
              <a:solidFill>
                <a:schemeClr val="bg1"/>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18" name="椭圆 17"/>
              <p:cNvSpPr/>
              <p:nvPr/>
            </p:nvSpPr>
            <p:spPr>
              <a:xfrm>
                <a:off x="1854558" y="3182178"/>
                <a:ext cx="605307" cy="605307"/>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grpSp>
        <p:grpSp>
          <p:nvGrpSpPr>
            <p:cNvPr id="32" name="组合 31"/>
            <p:cNvGrpSpPr/>
            <p:nvPr/>
          </p:nvGrpSpPr>
          <p:grpSpPr>
            <a:xfrm>
              <a:off x="9916927" y="3311712"/>
              <a:ext cx="204853" cy="228092"/>
              <a:chOff x="9916927" y="3311712"/>
              <a:chExt cx="204853" cy="228092"/>
            </a:xfrm>
          </p:grpSpPr>
          <p:sp>
            <p:nvSpPr>
              <p:cNvPr id="28" name="矩形 27"/>
              <p:cNvSpPr/>
              <p:nvPr/>
            </p:nvSpPr>
            <p:spPr>
              <a:xfrm>
                <a:off x="9916927" y="3428706"/>
                <a:ext cx="45719" cy="1110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29" name="矩形 28"/>
              <p:cNvSpPr/>
              <p:nvPr/>
            </p:nvSpPr>
            <p:spPr>
              <a:xfrm>
                <a:off x="9996690" y="3371068"/>
                <a:ext cx="45719" cy="168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30" name="矩形 29"/>
              <p:cNvSpPr/>
              <p:nvPr/>
            </p:nvSpPr>
            <p:spPr>
              <a:xfrm>
                <a:off x="10076061" y="3311712"/>
                <a:ext cx="45719" cy="2280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grpSp>
      </p:grpSp>
      <p:sp>
        <p:nvSpPr>
          <p:cNvPr id="42" name="矩形 41"/>
          <p:cNvSpPr/>
          <p:nvPr/>
        </p:nvSpPr>
        <p:spPr>
          <a:xfrm>
            <a:off x="9526265" y="3378713"/>
            <a:ext cx="1145309" cy="33250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44" name="文本框 43"/>
          <p:cNvSpPr txBox="1"/>
          <p:nvPr/>
        </p:nvSpPr>
        <p:spPr>
          <a:xfrm>
            <a:off x="9724061" y="3309647"/>
            <a:ext cx="878506" cy="418191"/>
          </a:xfrm>
          <a:prstGeom prst="rect">
            <a:avLst/>
          </a:prstGeom>
          <a:noFill/>
        </p:spPr>
        <p:txBody>
          <a:bodyPr wrap="square" rtlCol="0">
            <a:spAutoFit/>
          </a:bodyPr>
          <a:lstStyle/>
          <a:p>
            <a:pPr>
              <a:lnSpc>
                <a:spcPct val="150000"/>
              </a:lnSpc>
            </a:pPr>
            <a:r>
              <a:rPr lang="zh-CN" altLang="en-US" sz="1600" b="1" dirty="0" smtClean="0">
                <a:solidFill>
                  <a:schemeClr val="bg1"/>
                </a:solidFill>
                <a:latin typeface="微软雅黑" panose="020B0503020204020204" pitchFamily="34" charset="-122"/>
                <a:ea typeface="微软雅黑" panose="020B0503020204020204" pitchFamily="34" charset="-122"/>
              </a:rPr>
              <a:t>措施四</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45" name="矩形 44"/>
          <p:cNvSpPr/>
          <p:nvPr/>
        </p:nvSpPr>
        <p:spPr>
          <a:xfrm>
            <a:off x="1367940" y="3852814"/>
            <a:ext cx="1614126" cy="613694"/>
          </a:xfrm>
          <a:prstGeom prst="rect">
            <a:avLst/>
          </a:prstGeom>
        </p:spPr>
        <p:txBody>
          <a:bodyPr wrap="square">
            <a:spAutoFit/>
          </a:bodyPr>
          <a:lstStyle/>
          <a:p>
            <a:pPr>
              <a:lnSpc>
                <a:spcPct val="150000"/>
              </a:lnSpc>
            </a:pPr>
            <a:r>
              <a:rPr lang="zh-CN" altLang="en-US" sz="1200" dirty="0" smtClean="0">
                <a:latin typeface="微软雅黑" panose="020B0503020204020204" pitchFamily="34" charset="-122"/>
                <a:ea typeface="微软雅黑" panose="020B0503020204020204" pitchFamily="34" charset="-122"/>
              </a:rPr>
              <a:t>新</a:t>
            </a:r>
            <a:r>
              <a:rPr lang="zh-CN" altLang="zh-CN" sz="1200" dirty="0" smtClean="0">
                <a:latin typeface="微软雅黑" panose="020B0503020204020204" pitchFamily="34" charset="-122"/>
                <a:ea typeface="微软雅黑" panose="020B0503020204020204" pitchFamily="34" charset="-122"/>
              </a:rPr>
              <a:t>增加</a:t>
            </a:r>
            <a:r>
              <a:rPr lang="zh-CN" altLang="zh-CN" sz="1200" dirty="0">
                <a:latin typeface="微软雅黑" panose="020B0503020204020204" pitchFamily="34" charset="-122"/>
                <a:ea typeface="微软雅黑" panose="020B0503020204020204" pitchFamily="34" charset="-122"/>
              </a:rPr>
              <a:t>收费窗口</a:t>
            </a:r>
            <a:r>
              <a:rPr lang="zh-CN" altLang="zh-CN" sz="1200" dirty="0" smtClean="0">
                <a:latin typeface="微软雅黑" panose="020B0503020204020204" pitchFamily="34" charset="-122"/>
                <a:ea typeface="微软雅黑" panose="020B0503020204020204" pitchFamily="34" charset="-122"/>
              </a:rPr>
              <a:t>，</a:t>
            </a:r>
            <a:endParaRPr lang="en-US" altLang="zh-CN" sz="1200" dirty="0" smtClean="0">
              <a:latin typeface="微软雅黑" panose="020B0503020204020204" pitchFamily="34" charset="-122"/>
              <a:ea typeface="微软雅黑" panose="020B0503020204020204" pitchFamily="34" charset="-122"/>
            </a:endParaRPr>
          </a:p>
          <a:p>
            <a:pPr>
              <a:lnSpc>
                <a:spcPct val="150000"/>
              </a:lnSpc>
            </a:pPr>
            <a:r>
              <a:rPr lang="zh-CN" altLang="zh-CN" sz="1200" dirty="0" smtClean="0">
                <a:latin typeface="微软雅黑" panose="020B0503020204020204" pitchFamily="34" charset="-122"/>
                <a:ea typeface="微软雅黑" panose="020B0503020204020204" pitchFamily="34" charset="-122"/>
              </a:rPr>
              <a:t>简化</a:t>
            </a:r>
            <a:r>
              <a:rPr lang="zh-CN" altLang="zh-CN" sz="1200" dirty="0">
                <a:latin typeface="微软雅黑" panose="020B0503020204020204" pitchFamily="34" charset="-122"/>
                <a:ea typeface="微软雅黑" panose="020B0503020204020204" pitchFamily="34" charset="-122"/>
              </a:rPr>
              <a:t>医疗</a:t>
            </a:r>
            <a:r>
              <a:rPr lang="zh-CN" altLang="zh-CN" sz="1200" dirty="0" smtClean="0">
                <a:latin typeface="微软雅黑" panose="020B0503020204020204" pitchFamily="34" charset="-122"/>
                <a:ea typeface="微软雅黑" panose="020B0503020204020204" pitchFamily="34" charset="-122"/>
              </a:rPr>
              <a:t>服务流程</a:t>
            </a:r>
            <a:r>
              <a:rPr lang="zh-CN" altLang="en-US" sz="1200" dirty="0">
                <a:latin typeface="微软雅黑" panose="020B0503020204020204" pitchFamily="34" charset="-122"/>
                <a:ea typeface="微软雅黑" panose="020B0503020204020204" pitchFamily="34" charset="-122"/>
              </a:rPr>
              <a:t>。</a:t>
            </a:r>
          </a:p>
        </p:txBody>
      </p:sp>
      <p:sp>
        <p:nvSpPr>
          <p:cNvPr id="46" name="矩形 45"/>
          <p:cNvSpPr/>
          <p:nvPr/>
        </p:nvSpPr>
        <p:spPr>
          <a:xfrm>
            <a:off x="4069335" y="3852814"/>
            <a:ext cx="1415772" cy="613694"/>
          </a:xfrm>
          <a:prstGeom prst="rect">
            <a:avLst/>
          </a:prstGeom>
        </p:spPr>
        <p:txBody>
          <a:bodyPr wrap="none">
            <a:spAutoFit/>
          </a:bodyPr>
          <a:lstStyle/>
          <a:p>
            <a:pPr>
              <a:lnSpc>
                <a:spcPct val="150000"/>
              </a:lnSpc>
            </a:pPr>
            <a:r>
              <a:rPr lang="zh-CN" altLang="zh-CN" sz="1200" dirty="0">
                <a:latin typeface="微软雅黑" panose="020B0503020204020204" pitchFamily="34" charset="-122"/>
                <a:ea typeface="微软雅黑" panose="020B0503020204020204" pitchFamily="34" charset="-122"/>
              </a:rPr>
              <a:t>加强基础建设</a:t>
            </a:r>
            <a:r>
              <a:rPr lang="zh-CN" altLang="zh-CN" sz="1200" dirty="0" smtClean="0">
                <a:latin typeface="微软雅黑" panose="020B0503020204020204" pitchFamily="34" charset="-122"/>
                <a:ea typeface="微软雅黑" panose="020B0503020204020204" pitchFamily="34" charset="-122"/>
              </a:rPr>
              <a:t>，改</a:t>
            </a:r>
            <a:endParaRPr lang="en-US" altLang="zh-CN" sz="1200" dirty="0" smtClean="0">
              <a:latin typeface="微软雅黑" panose="020B0503020204020204" pitchFamily="34" charset="-122"/>
              <a:ea typeface="微软雅黑" panose="020B0503020204020204" pitchFamily="34" charset="-122"/>
            </a:endParaRPr>
          </a:p>
          <a:p>
            <a:pPr>
              <a:lnSpc>
                <a:spcPct val="150000"/>
              </a:lnSpc>
            </a:pPr>
            <a:r>
              <a:rPr lang="zh-CN" altLang="zh-CN" sz="1200" dirty="0" smtClean="0">
                <a:latin typeface="微软雅黑" panose="020B0503020204020204" pitchFamily="34" charset="-122"/>
                <a:ea typeface="微软雅黑" panose="020B0503020204020204" pitchFamily="34" charset="-122"/>
              </a:rPr>
              <a:t>善</a:t>
            </a:r>
            <a:r>
              <a:rPr lang="zh-CN" altLang="zh-CN" sz="1200" dirty="0">
                <a:latin typeface="微软雅黑" panose="020B0503020204020204" pitchFamily="34" charset="-122"/>
                <a:ea typeface="微软雅黑" panose="020B0503020204020204" pitchFamily="34" charset="-122"/>
              </a:rPr>
              <a:t>医院就医</a:t>
            </a:r>
            <a:r>
              <a:rPr lang="zh-CN" altLang="zh-CN" sz="1200" dirty="0" smtClean="0">
                <a:latin typeface="微软雅黑" panose="020B0503020204020204" pitchFamily="34" charset="-122"/>
                <a:ea typeface="微软雅黑" panose="020B0503020204020204" pitchFamily="34" charset="-122"/>
              </a:rPr>
              <a:t>环境</a:t>
            </a:r>
            <a:endParaRPr lang="zh-CN" altLang="zh-CN" sz="1200" dirty="0">
              <a:latin typeface="微软雅黑" panose="020B0503020204020204" pitchFamily="34" charset="-122"/>
              <a:ea typeface="微软雅黑" panose="020B0503020204020204" pitchFamily="34" charset="-122"/>
            </a:endParaRPr>
          </a:p>
        </p:txBody>
      </p:sp>
      <p:sp>
        <p:nvSpPr>
          <p:cNvPr id="47" name="矩形 46"/>
          <p:cNvSpPr/>
          <p:nvPr/>
        </p:nvSpPr>
        <p:spPr>
          <a:xfrm>
            <a:off x="6737845" y="3852814"/>
            <a:ext cx="1535682" cy="646331"/>
          </a:xfrm>
          <a:prstGeom prst="rect">
            <a:avLst/>
          </a:prstGeom>
        </p:spPr>
        <p:txBody>
          <a:bodyPr wrap="square">
            <a:spAutoFit/>
          </a:bodyPr>
          <a:lstStyle/>
          <a:p>
            <a:pPr>
              <a:lnSpc>
                <a:spcPct val="150000"/>
              </a:lnSpc>
            </a:pPr>
            <a:r>
              <a:rPr lang="zh-CN" altLang="en-US" sz="1200" dirty="0" smtClean="0">
                <a:latin typeface="微软雅黑" panose="020B0503020204020204" pitchFamily="34" charset="-122"/>
                <a:ea typeface="微软雅黑" panose="020B0503020204020204" pitchFamily="34" charset="-122"/>
              </a:rPr>
              <a:t>进行员工培训，提高员工工作积极性</a:t>
            </a:r>
            <a:endParaRPr lang="zh-CN" altLang="en-US" sz="1200" dirty="0">
              <a:latin typeface="微软雅黑" panose="020B0503020204020204" pitchFamily="34" charset="-122"/>
              <a:ea typeface="微软雅黑" panose="020B0503020204020204" pitchFamily="34" charset="-122"/>
            </a:endParaRPr>
          </a:p>
        </p:txBody>
      </p:sp>
      <p:sp>
        <p:nvSpPr>
          <p:cNvPr id="48" name="矩形 47"/>
          <p:cNvSpPr/>
          <p:nvPr/>
        </p:nvSpPr>
        <p:spPr>
          <a:xfrm>
            <a:off x="9526265" y="3846902"/>
            <a:ext cx="1258276" cy="646331"/>
          </a:xfrm>
          <a:prstGeom prst="rect">
            <a:avLst/>
          </a:prstGeom>
        </p:spPr>
        <p:txBody>
          <a:bodyPr wrap="square">
            <a:spAutoFit/>
          </a:bodyPr>
          <a:lstStyle/>
          <a:p>
            <a:pPr>
              <a:lnSpc>
                <a:spcPct val="150000"/>
              </a:lnSpc>
            </a:pPr>
            <a:r>
              <a:rPr lang="zh-CN" altLang="en-US" sz="1200" dirty="0" smtClean="0">
                <a:latin typeface="微软雅黑" panose="020B0503020204020204" pitchFamily="34" charset="-122"/>
                <a:ea typeface="微软雅黑" panose="020B0503020204020204" pitchFamily="34" charset="-122"/>
              </a:rPr>
              <a:t>微笑服务，提高</a:t>
            </a:r>
            <a:endParaRPr lang="en-US" altLang="zh-CN" sz="1200" dirty="0" smtClean="0">
              <a:latin typeface="微软雅黑" panose="020B0503020204020204" pitchFamily="34" charset="-122"/>
              <a:ea typeface="微软雅黑" panose="020B0503020204020204" pitchFamily="34" charset="-122"/>
            </a:endParaRPr>
          </a:p>
          <a:p>
            <a:pPr>
              <a:lnSpc>
                <a:spcPct val="150000"/>
              </a:lnSpc>
            </a:pPr>
            <a:r>
              <a:rPr lang="zh-CN" altLang="en-US" sz="1200" dirty="0" smtClean="0">
                <a:latin typeface="微软雅黑" panose="020B0503020204020204" pitchFamily="34" charset="-122"/>
                <a:ea typeface="微软雅黑" panose="020B0503020204020204" pitchFamily="34" charset="-122"/>
              </a:rPr>
              <a:t>服务质量</a:t>
            </a:r>
            <a:endParaRPr lang="zh-CN" altLang="zh-CN" sz="1200" dirty="0">
              <a:latin typeface="微软雅黑" panose="020B0503020204020204" pitchFamily="34" charset="-122"/>
              <a:ea typeface="微软雅黑" panose="020B0503020204020204" pitchFamily="34" charset="-122"/>
            </a:endParaRPr>
          </a:p>
        </p:txBody>
      </p:sp>
      <p:sp>
        <p:nvSpPr>
          <p:cNvPr id="49" name="矩形 48"/>
          <p:cNvSpPr/>
          <p:nvPr/>
        </p:nvSpPr>
        <p:spPr>
          <a:xfrm>
            <a:off x="1365275" y="1629896"/>
            <a:ext cx="2031325" cy="461665"/>
          </a:xfrm>
          <a:prstGeom prst="rect">
            <a:avLst/>
          </a:prstGeom>
        </p:spPr>
        <p:txBody>
          <a:bodyPr wrap="none">
            <a:spAutoFit/>
          </a:bodyPr>
          <a:lstStyle/>
          <a:p>
            <a:pPr>
              <a:lnSpc>
                <a:spcPct val="150000"/>
              </a:lnSpc>
            </a:pPr>
            <a:r>
              <a:rPr lang="zh-CN" altLang="en-US" sz="1600" b="1" dirty="0" smtClean="0">
                <a:latin typeface="微软雅黑" panose="020B0503020204020204" pitchFamily="34" charset="-122"/>
                <a:ea typeface="微软雅黑" panose="020B0503020204020204" pitchFamily="34" charset="-122"/>
              </a:rPr>
              <a:t>病患满意度提升行为</a:t>
            </a:r>
            <a:endParaRPr lang="zh-CN" altLang="en-US" sz="1600" b="1" dirty="0">
              <a:latin typeface="微软雅黑" panose="020B0503020204020204" pitchFamily="34" charset="-122"/>
              <a:ea typeface="微软雅黑" panose="020B0503020204020204" pitchFamily="34" charset="-122"/>
            </a:endParaRPr>
          </a:p>
        </p:txBody>
      </p:sp>
      <p:sp>
        <p:nvSpPr>
          <p:cNvPr id="50" name="矩形 49"/>
          <p:cNvSpPr/>
          <p:nvPr/>
        </p:nvSpPr>
        <p:spPr>
          <a:xfrm>
            <a:off x="10033536" y="616370"/>
            <a:ext cx="1689886" cy="507831"/>
          </a:xfrm>
          <a:prstGeom prst="rect">
            <a:avLst/>
          </a:prstGeom>
        </p:spPr>
        <p:txBody>
          <a:bodyPr wrap="none">
            <a:spAutoFit/>
          </a:bodyPr>
          <a:lstStyle/>
          <a:p>
            <a:pPr>
              <a:lnSpc>
                <a:spcPct val="150000"/>
              </a:lnSpc>
            </a:pPr>
            <a:r>
              <a:rPr lang="en-US" altLang="zh-CN" b="1" dirty="0" smtClean="0">
                <a:latin typeface="微软雅黑" panose="020B0503020204020204" pitchFamily="34" charset="-122"/>
                <a:ea typeface="微软雅黑" panose="020B0503020204020204" pitchFamily="34" charset="-122"/>
              </a:rPr>
              <a:t>6.3</a:t>
            </a:r>
            <a:r>
              <a:rPr lang="zh-CN" altLang="en-US" b="1" dirty="0" smtClean="0">
                <a:latin typeface="微软雅黑" panose="020B0503020204020204" pitchFamily="34" charset="-122"/>
                <a:ea typeface="微软雅黑" panose="020B0503020204020204" pitchFamily="34" charset="-122"/>
              </a:rPr>
              <a:t>病患满意度</a:t>
            </a:r>
            <a:endParaRPr lang="zh-CN" altLang="en-US" sz="1600" b="1" dirty="0">
              <a:latin typeface="微软雅黑" panose="020B0503020204020204" pitchFamily="34" charset="-122"/>
              <a:ea typeface="微软雅黑" panose="020B0503020204020204" pitchFamily="34" charset="-122"/>
            </a:endParaRPr>
          </a:p>
        </p:txBody>
      </p:sp>
      <p:grpSp>
        <p:nvGrpSpPr>
          <p:cNvPr id="56" name="组合 55"/>
          <p:cNvGrpSpPr/>
          <p:nvPr/>
        </p:nvGrpSpPr>
        <p:grpSpPr>
          <a:xfrm>
            <a:off x="536649" y="249523"/>
            <a:ext cx="1232203" cy="1028988"/>
            <a:chOff x="458097" y="883701"/>
            <a:chExt cx="1712258" cy="1429872"/>
          </a:xfrm>
        </p:grpSpPr>
        <p:sp>
          <p:nvSpPr>
            <p:cNvPr id="57" name="矩形 3"/>
            <p:cNvSpPr/>
            <p:nvPr/>
          </p:nvSpPr>
          <p:spPr>
            <a:xfrm>
              <a:off x="521745" y="883701"/>
              <a:ext cx="1648610" cy="1429872"/>
            </a:xfrm>
            <a:custGeom>
              <a:avLst/>
              <a:gdLst>
                <a:gd name="connsiteX0" fmla="*/ 0 w 1358153"/>
                <a:gd name="connsiteY0" fmla="*/ 0 h 833718"/>
                <a:gd name="connsiteX1" fmla="*/ 1358153 w 1358153"/>
                <a:gd name="connsiteY1" fmla="*/ 0 h 833718"/>
                <a:gd name="connsiteX2" fmla="*/ 1358153 w 1358153"/>
                <a:gd name="connsiteY2" fmla="*/ 833718 h 833718"/>
                <a:gd name="connsiteX3" fmla="*/ 0 w 1358153"/>
                <a:gd name="connsiteY3" fmla="*/ 833718 h 833718"/>
                <a:gd name="connsiteX4" fmla="*/ 0 w 1358153"/>
                <a:gd name="connsiteY4" fmla="*/ 0 h 833718"/>
                <a:gd name="connsiteX0" fmla="*/ 0 w 1371600"/>
                <a:gd name="connsiteY0" fmla="*/ 161365 h 995083"/>
                <a:gd name="connsiteX1" fmla="*/ 1371600 w 1371600"/>
                <a:gd name="connsiteY1" fmla="*/ 0 h 995083"/>
                <a:gd name="connsiteX2" fmla="*/ 1358153 w 1371600"/>
                <a:gd name="connsiteY2" fmla="*/ 995083 h 995083"/>
                <a:gd name="connsiteX3" fmla="*/ 0 w 1371600"/>
                <a:gd name="connsiteY3" fmla="*/ 995083 h 995083"/>
                <a:gd name="connsiteX4" fmla="*/ 0 w 1371600"/>
                <a:gd name="connsiteY4" fmla="*/ 161365 h 995083"/>
                <a:gd name="connsiteX0" fmla="*/ 0 w 1371600"/>
                <a:gd name="connsiteY0" fmla="*/ 161365 h 995083"/>
                <a:gd name="connsiteX1" fmla="*/ 1371600 w 1371600"/>
                <a:gd name="connsiteY1" fmla="*/ 0 h 995083"/>
                <a:gd name="connsiteX2" fmla="*/ 1358153 w 1371600"/>
                <a:gd name="connsiteY2" fmla="*/ 995083 h 995083"/>
                <a:gd name="connsiteX3" fmla="*/ 107576 w 1371600"/>
                <a:gd name="connsiteY3" fmla="*/ 900954 h 995083"/>
                <a:gd name="connsiteX4" fmla="*/ 0 w 1371600"/>
                <a:gd name="connsiteY4" fmla="*/ 161365 h 995083"/>
                <a:gd name="connsiteX0" fmla="*/ 0 w 1465730"/>
                <a:gd name="connsiteY0" fmla="*/ 26894 h 995083"/>
                <a:gd name="connsiteX1" fmla="*/ 1465730 w 1465730"/>
                <a:gd name="connsiteY1" fmla="*/ 0 h 995083"/>
                <a:gd name="connsiteX2" fmla="*/ 1452283 w 1465730"/>
                <a:gd name="connsiteY2" fmla="*/ 995083 h 995083"/>
                <a:gd name="connsiteX3" fmla="*/ 201706 w 1465730"/>
                <a:gd name="connsiteY3" fmla="*/ 900954 h 995083"/>
                <a:gd name="connsiteX4" fmla="*/ 0 w 1465730"/>
                <a:gd name="connsiteY4" fmla="*/ 26894 h 995083"/>
                <a:gd name="connsiteX0" fmla="*/ 0 w 1479177"/>
                <a:gd name="connsiteY0" fmla="*/ 26894 h 1304366"/>
                <a:gd name="connsiteX1" fmla="*/ 1465730 w 1479177"/>
                <a:gd name="connsiteY1" fmla="*/ 0 h 1304366"/>
                <a:gd name="connsiteX2" fmla="*/ 1479177 w 1479177"/>
                <a:gd name="connsiteY2" fmla="*/ 1304366 h 1304366"/>
                <a:gd name="connsiteX3" fmla="*/ 201706 w 1479177"/>
                <a:gd name="connsiteY3" fmla="*/ 900954 h 1304366"/>
                <a:gd name="connsiteX4" fmla="*/ 0 w 1479177"/>
                <a:gd name="connsiteY4" fmla="*/ 26894 h 1304366"/>
                <a:gd name="connsiteX0" fmla="*/ 118334 w 1597511"/>
                <a:gd name="connsiteY0" fmla="*/ 26894 h 1304366"/>
                <a:gd name="connsiteX1" fmla="*/ 1584064 w 1597511"/>
                <a:gd name="connsiteY1" fmla="*/ 0 h 1304366"/>
                <a:gd name="connsiteX2" fmla="*/ 1597511 w 1597511"/>
                <a:gd name="connsiteY2" fmla="*/ 1304366 h 1304366"/>
                <a:gd name="connsiteX3" fmla="*/ 0 w 1597511"/>
                <a:gd name="connsiteY3" fmla="*/ 1038114 h 1304366"/>
                <a:gd name="connsiteX4" fmla="*/ 118334 w 1597511"/>
                <a:gd name="connsiteY4" fmla="*/ 26894 h 1304366"/>
                <a:gd name="connsiteX0" fmla="*/ 118334 w 1673711"/>
                <a:gd name="connsiteY0" fmla="*/ 26894 h 1151966"/>
                <a:gd name="connsiteX1" fmla="*/ 1584064 w 1673711"/>
                <a:gd name="connsiteY1" fmla="*/ 0 h 1151966"/>
                <a:gd name="connsiteX2" fmla="*/ 1673711 w 1673711"/>
                <a:gd name="connsiteY2" fmla="*/ 1151966 h 1151966"/>
                <a:gd name="connsiteX3" fmla="*/ 0 w 1673711"/>
                <a:gd name="connsiteY3" fmla="*/ 1038114 h 1151966"/>
                <a:gd name="connsiteX4" fmla="*/ 118334 w 1673711"/>
                <a:gd name="connsiteY4" fmla="*/ 26894 h 1151966"/>
                <a:gd name="connsiteX0" fmla="*/ 0 w 1723017"/>
                <a:gd name="connsiteY0" fmla="*/ 0 h 1307952"/>
                <a:gd name="connsiteX1" fmla="*/ 1633370 w 1723017"/>
                <a:gd name="connsiteY1" fmla="*/ 155986 h 1307952"/>
                <a:gd name="connsiteX2" fmla="*/ 1723017 w 1723017"/>
                <a:gd name="connsiteY2" fmla="*/ 1307952 h 1307952"/>
                <a:gd name="connsiteX3" fmla="*/ 49306 w 1723017"/>
                <a:gd name="connsiteY3" fmla="*/ 1194100 h 1307952"/>
                <a:gd name="connsiteX4" fmla="*/ 0 w 1723017"/>
                <a:gd name="connsiteY4" fmla="*/ 0 h 1307952"/>
                <a:gd name="connsiteX0" fmla="*/ 0 w 1633370"/>
                <a:gd name="connsiteY0" fmla="*/ 0 h 1429872"/>
                <a:gd name="connsiteX1" fmla="*/ 1633370 w 1633370"/>
                <a:gd name="connsiteY1" fmla="*/ 155986 h 1429872"/>
                <a:gd name="connsiteX2" fmla="*/ 1387737 w 1633370"/>
                <a:gd name="connsiteY2" fmla="*/ 1429872 h 1429872"/>
                <a:gd name="connsiteX3" fmla="*/ 49306 w 1633370"/>
                <a:gd name="connsiteY3" fmla="*/ 1194100 h 1429872"/>
                <a:gd name="connsiteX4" fmla="*/ 0 w 1633370"/>
                <a:gd name="connsiteY4" fmla="*/ 0 h 1429872"/>
                <a:gd name="connsiteX0" fmla="*/ 0 w 1633370"/>
                <a:gd name="connsiteY0" fmla="*/ 0 h 1429872"/>
                <a:gd name="connsiteX1" fmla="*/ 1633370 w 1633370"/>
                <a:gd name="connsiteY1" fmla="*/ 155986 h 1429872"/>
                <a:gd name="connsiteX2" fmla="*/ 1387737 w 1633370"/>
                <a:gd name="connsiteY2" fmla="*/ 1429872 h 1429872"/>
                <a:gd name="connsiteX3" fmla="*/ 186466 w 1633370"/>
                <a:gd name="connsiteY3" fmla="*/ 1392220 h 1429872"/>
                <a:gd name="connsiteX4" fmla="*/ 0 w 1633370"/>
                <a:gd name="connsiteY4" fmla="*/ 0 h 1429872"/>
                <a:gd name="connsiteX0" fmla="*/ 0 w 1648610"/>
                <a:gd name="connsiteY0" fmla="*/ 0 h 1429872"/>
                <a:gd name="connsiteX1" fmla="*/ 1648610 w 1648610"/>
                <a:gd name="connsiteY1" fmla="*/ 293146 h 1429872"/>
                <a:gd name="connsiteX2" fmla="*/ 1387737 w 1648610"/>
                <a:gd name="connsiteY2" fmla="*/ 1429872 h 1429872"/>
                <a:gd name="connsiteX3" fmla="*/ 186466 w 1648610"/>
                <a:gd name="connsiteY3" fmla="*/ 1392220 h 1429872"/>
                <a:gd name="connsiteX4" fmla="*/ 0 w 1648610"/>
                <a:gd name="connsiteY4" fmla="*/ 0 h 1429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8610" h="1429872">
                  <a:moveTo>
                    <a:pt x="0" y="0"/>
                  </a:moveTo>
                  <a:lnTo>
                    <a:pt x="1648610" y="293146"/>
                  </a:lnTo>
                  <a:lnTo>
                    <a:pt x="1387737" y="1429872"/>
                  </a:lnTo>
                  <a:lnTo>
                    <a:pt x="186466" y="1392220"/>
                  </a:lnTo>
                  <a:lnTo>
                    <a:pt x="0" y="0"/>
                  </a:lnTo>
                  <a:close/>
                </a:path>
              </a:pathLst>
            </a:custGeom>
            <a:solidFill>
              <a:schemeClr val="tx1">
                <a:lumMod val="95000"/>
                <a:lumOff val="5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矩形 4"/>
            <p:cNvSpPr/>
            <p:nvPr/>
          </p:nvSpPr>
          <p:spPr>
            <a:xfrm rot="21062862">
              <a:off x="458097" y="1099060"/>
              <a:ext cx="1590339" cy="1067697"/>
            </a:xfrm>
            <a:custGeom>
              <a:avLst/>
              <a:gdLst>
                <a:gd name="connsiteX0" fmla="*/ 0 w 1761565"/>
                <a:gd name="connsiteY0" fmla="*/ 0 h 1183341"/>
                <a:gd name="connsiteX1" fmla="*/ 1761565 w 1761565"/>
                <a:gd name="connsiteY1" fmla="*/ 0 h 1183341"/>
                <a:gd name="connsiteX2" fmla="*/ 1761565 w 1761565"/>
                <a:gd name="connsiteY2" fmla="*/ 1183341 h 1183341"/>
                <a:gd name="connsiteX3" fmla="*/ 0 w 1761565"/>
                <a:gd name="connsiteY3" fmla="*/ 1183341 h 1183341"/>
                <a:gd name="connsiteX4" fmla="*/ 0 w 1761565"/>
                <a:gd name="connsiteY4" fmla="*/ 0 h 1183341"/>
                <a:gd name="connsiteX0" fmla="*/ 201706 w 1761565"/>
                <a:gd name="connsiteY0" fmla="*/ 0 h 1479177"/>
                <a:gd name="connsiteX1" fmla="*/ 1761565 w 1761565"/>
                <a:gd name="connsiteY1" fmla="*/ 295836 h 1479177"/>
                <a:gd name="connsiteX2" fmla="*/ 1761565 w 1761565"/>
                <a:gd name="connsiteY2" fmla="*/ 1479177 h 1479177"/>
                <a:gd name="connsiteX3" fmla="*/ 0 w 1761565"/>
                <a:gd name="connsiteY3" fmla="*/ 1479177 h 1479177"/>
                <a:gd name="connsiteX4" fmla="*/ 201706 w 1761565"/>
                <a:gd name="connsiteY4" fmla="*/ 0 h 1479177"/>
                <a:gd name="connsiteX0" fmla="*/ 201706 w 1949824"/>
                <a:gd name="connsiteY0" fmla="*/ 0 h 1479177"/>
                <a:gd name="connsiteX1" fmla="*/ 1761565 w 1949824"/>
                <a:gd name="connsiteY1" fmla="*/ 295836 h 1479177"/>
                <a:gd name="connsiteX2" fmla="*/ 1949824 w 1949824"/>
                <a:gd name="connsiteY2" fmla="*/ 1129554 h 1479177"/>
                <a:gd name="connsiteX3" fmla="*/ 0 w 1949824"/>
                <a:gd name="connsiteY3" fmla="*/ 1479177 h 1479177"/>
                <a:gd name="connsiteX4" fmla="*/ 201706 w 1949824"/>
                <a:gd name="connsiteY4" fmla="*/ 0 h 1479177"/>
                <a:gd name="connsiteX0" fmla="*/ 64546 w 1949824"/>
                <a:gd name="connsiteY0" fmla="*/ 115644 h 1183341"/>
                <a:gd name="connsiteX1" fmla="*/ 1761565 w 1949824"/>
                <a:gd name="connsiteY1" fmla="*/ 0 h 1183341"/>
                <a:gd name="connsiteX2" fmla="*/ 1949824 w 1949824"/>
                <a:gd name="connsiteY2" fmla="*/ 833718 h 1183341"/>
                <a:gd name="connsiteX3" fmla="*/ 0 w 1949824"/>
                <a:gd name="connsiteY3" fmla="*/ 1183341 h 1183341"/>
                <a:gd name="connsiteX4" fmla="*/ 64546 w 1949824"/>
                <a:gd name="connsiteY4" fmla="*/ 115644 h 1183341"/>
                <a:gd name="connsiteX0" fmla="*/ 34066 w 1919344"/>
                <a:gd name="connsiteY0" fmla="*/ 115644 h 1000461"/>
                <a:gd name="connsiteX1" fmla="*/ 1731085 w 1919344"/>
                <a:gd name="connsiteY1" fmla="*/ 0 h 1000461"/>
                <a:gd name="connsiteX2" fmla="*/ 1919344 w 1919344"/>
                <a:gd name="connsiteY2" fmla="*/ 833718 h 1000461"/>
                <a:gd name="connsiteX3" fmla="*/ 0 w 1919344"/>
                <a:gd name="connsiteY3" fmla="*/ 1000461 h 1000461"/>
                <a:gd name="connsiteX4" fmla="*/ 34066 w 1919344"/>
                <a:gd name="connsiteY4" fmla="*/ 115644 h 1000461"/>
                <a:gd name="connsiteX0" fmla="*/ 34066 w 1827904"/>
                <a:gd name="connsiteY0" fmla="*/ 115644 h 1000461"/>
                <a:gd name="connsiteX1" fmla="*/ 1731085 w 1827904"/>
                <a:gd name="connsiteY1" fmla="*/ 0 h 1000461"/>
                <a:gd name="connsiteX2" fmla="*/ 1827904 w 1827904"/>
                <a:gd name="connsiteY2" fmla="*/ 955638 h 1000461"/>
                <a:gd name="connsiteX3" fmla="*/ 0 w 1827904"/>
                <a:gd name="connsiteY3" fmla="*/ 1000461 h 1000461"/>
                <a:gd name="connsiteX4" fmla="*/ 34066 w 1827904"/>
                <a:gd name="connsiteY4" fmla="*/ 115644 h 1000461"/>
                <a:gd name="connsiteX0" fmla="*/ 34066 w 1959685"/>
                <a:gd name="connsiteY0" fmla="*/ 115644 h 1000461"/>
                <a:gd name="connsiteX1" fmla="*/ 1959685 w 1959685"/>
                <a:gd name="connsiteY1" fmla="*/ 0 h 1000461"/>
                <a:gd name="connsiteX2" fmla="*/ 1827904 w 1959685"/>
                <a:gd name="connsiteY2" fmla="*/ 955638 h 1000461"/>
                <a:gd name="connsiteX3" fmla="*/ 0 w 1959685"/>
                <a:gd name="connsiteY3" fmla="*/ 1000461 h 1000461"/>
                <a:gd name="connsiteX4" fmla="*/ 34066 w 1959685"/>
                <a:gd name="connsiteY4" fmla="*/ 115644 h 1000461"/>
                <a:gd name="connsiteX0" fmla="*/ 0 w 1925619"/>
                <a:gd name="connsiteY0" fmla="*/ 115644 h 1183341"/>
                <a:gd name="connsiteX1" fmla="*/ 1925619 w 1925619"/>
                <a:gd name="connsiteY1" fmla="*/ 0 h 1183341"/>
                <a:gd name="connsiteX2" fmla="*/ 1793838 w 1925619"/>
                <a:gd name="connsiteY2" fmla="*/ 955638 h 1183341"/>
                <a:gd name="connsiteX3" fmla="*/ 285974 w 1925619"/>
                <a:gd name="connsiteY3" fmla="*/ 1183341 h 1183341"/>
                <a:gd name="connsiteX4" fmla="*/ 0 w 1925619"/>
                <a:gd name="connsiteY4" fmla="*/ 115644 h 1183341"/>
                <a:gd name="connsiteX0" fmla="*/ 0 w 1925619"/>
                <a:gd name="connsiteY0" fmla="*/ 115644 h 1183341"/>
                <a:gd name="connsiteX1" fmla="*/ 1925619 w 1925619"/>
                <a:gd name="connsiteY1" fmla="*/ 0 h 1183341"/>
                <a:gd name="connsiteX2" fmla="*/ 1397598 w 1925619"/>
                <a:gd name="connsiteY2" fmla="*/ 1153758 h 1183341"/>
                <a:gd name="connsiteX3" fmla="*/ 285974 w 1925619"/>
                <a:gd name="connsiteY3" fmla="*/ 1183341 h 1183341"/>
                <a:gd name="connsiteX4" fmla="*/ 0 w 1925619"/>
                <a:gd name="connsiteY4" fmla="*/ 115644 h 1183341"/>
                <a:gd name="connsiteX0" fmla="*/ 0 w 1590339"/>
                <a:gd name="connsiteY0" fmla="*/ 0 h 1067697"/>
                <a:gd name="connsiteX1" fmla="*/ 1590339 w 1590339"/>
                <a:gd name="connsiteY1" fmla="*/ 82476 h 1067697"/>
                <a:gd name="connsiteX2" fmla="*/ 1397598 w 1590339"/>
                <a:gd name="connsiteY2" fmla="*/ 1038114 h 1067697"/>
                <a:gd name="connsiteX3" fmla="*/ 285974 w 1590339"/>
                <a:gd name="connsiteY3" fmla="*/ 1067697 h 1067697"/>
                <a:gd name="connsiteX4" fmla="*/ 0 w 1590339"/>
                <a:gd name="connsiteY4" fmla="*/ 0 h 1067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0339" h="1067697">
                  <a:moveTo>
                    <a:pt x="0" y="0"/>
                  </a:moveTo>
                  <a:lnTo>
                    <a:pt x="1590339" y="82476"/>
                  </a:lnTo>
                  <a:lnTo>
                    <a:pt x="1397598" y="1038114"/>
                  </a:lnTo>
                  <a:lnTo>
                    <a:pt x="285974" y="1067697"/>
                  </a:lnTo>
                  <a:lnTo>
                    <a:pt x="0" y="0"/>
                  </a:lnTo>
                  <a:close/>
                </a:path>
              </a:pathLst>
            </a:custGeom>
            <a:solidFill>
              <a:schemeClr val="bg1">
                <a:lumMod val="8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文本框 58"/>
            <p:cNvSpPr txBox="1"/>
            <p:nvPr/>
          </p:nvSpPr>
          <p:spPr>
            <a:xfrm>
              <a:off x="910305" y="1340011"/>
              <a:ext cx="1048277" cy="812598"/>
            </a:xfrm>
            <a:prstGeom prst="rect">
              <a:avLst/>
            </a:prstGeom>
            <a:noFill/>
          </p:spPr>
          <p:txBody>
            <a:bodyPr wrap="square" rtlCol="0">
              <a:spAutoFit/>
            </a:bodyPr>
            <a:lstStyle/>
            <a:p>
              <a:r>
                <a:rPr lang="en-US" altLang="zh-CN" sz="3200" b="1" dirty="0" smtClean="0">
                  <a:solidFill>
                    <a:schemeClr val="tx1">
                      <a:lumMod val="95000"/>
                      <a:lumOff val="5000"/>
                    </a:schemeClr>
                  </a:solidFill>
                  <a:latin typeface="微软雅黑" panose="020B0503020204020204" pitchFamily="34" charset="-122"/>
                  <a:ea typeface="微软雅黑" panose="020B0503020204020204" pitchFamily="34" charset="-122"/>
                </a:rPr>
                <a:t>06</a:t>
              </a:r>
              <a:endParaRPr lang="zh-CN" altLang="en-US" sz="3200"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grpSp>
      <p:sp>
        <p:nvSpPr>
          <p:cNvPr id="60" name="文本框 59"/>
          <p:cNvSpPr txBox="1"/>
          <p:nvPr/>
        </p:nvSpPr>
        <p:spPr>
          <a:xfrm>
            <a:off x="7264228" y="6433923"/>
            <a:ext cx="5172370" cy="261610"/>
          </a:xfrm>
          <a:prstGeom prst="rect">
            <a:avLst/>
          </a:prstGeom>
          <a:noFill/>
        </p:spPr>
        <p:txBody>
          <a:bodyPr wrap="square" rtlCol="0">
            <a:spAutoFit/>
          </a:bodyPr>
          <a:lstStyle/>
          <a:p>
            <a:r>
              <a:rPr lang="zh-CN" altLang="en-US" sz="1100" dirty="0" smtClean="0">
                <a:solidFill>
                  <a:prstClr val="black"/>
                </a:solidFill>
                <a:latin typeface="微软雅黑" panose="020B0503020204020204" pitchFamily="34" charset="-122"/>
                <a:ea typeface="微软雅黑" panose="020B0503020204020204" pitchFamily="34" charset="-122"/>
              </a:rPr>
              <a:t>更多关于病患满意度内容，请访问梅奥国际官网：</a:t>
            </a:r>
            <a:r>
              <a:rPr lang="en-US" altLang="zh-CN" sz="1100" dirty="0">
                <a:solidFill>
                  <a:prstClr val="black"/>
                </a:solidFill>
                <a:latin typeface="微软雅黑" panose="020B0503020204020204" pitchFamily="34" charset="-122"/>
                <a:ea typeface="微软雅黑" panose="020B0503020204020204" pitchFamily="34" charset="-122"/>
              </a:rPr>
              <a:t>http://</a:t>
            </a:r>
            <a:r>
              <a:rPr lang="en-US" altLang="zh-CN" sz="1100" dirty="0" smtClean="0">
                <a:solidFill>
                  <a:prstClr val="black"/>
                </a:solidFill>
                <a:latin typeface="微软雅黑" panose="020B0503020204020204" pitchFamily="34" charset="-122"/>
                <a:ea typeface="微软雅黑" panose="020B0503020204020204" pitchFamily="34" charset="-122"/>
              </a:rPr>
              <a:t>www.mayocc.com</a:t>
            </a:r>
            <a:endParaRPr lang="zh-CN" altLang="en-US" sz="1100" dirty="0">
              <a:solidFill>
                <a:prstClr val="black"/>
              </a:solidFill>
              <a:latin typeface="微软雅黑" panose="020B0503020204020204" pitchFamily="34" charset="-122"/>
              <a:ea typeface="微软雅黑" panose="020B0503020204020204" pitchFamily="34" charset="-122"/>
            </a:endParaRPr>
          </a:p>
        </p:txBody>
      </p:sp>
      <p:sp>
        <p:nvSpPr>
          <p:cNvPr id="52" name="文本框 51"/>
          <p:cNvSpPr txBox="1"/>
          <p:nvPr/>
        </p:nvSpPr>
        <p:spPr>
          <a:xfrm>
            <a:off x="10515600" y="249523"/>
            <a:ext cx="1676400" cy="307777"/>
          </a:xfrm>
          <a:prstGeom prst="rect">
            <a:avLst/>
          </a:prstGeom>
          <a:noFill/>
        </p:spPr>
        <p:txBody>
          <a:bodyPr wrap="square" rtlCol="0">
            <a:spAutoFit/>
          </a:bodyPr>
          <a:lstStyle/>
          <a:p>
            <a:r>
              <a:rPr lang="zh-CN" altLang="en-US" sz="1400" dirty="0" smtClean="0">
                <a:latin typeface="微软雅黑" panose="020B0503020204020204" pitchFamily="34" charset="-122"/>
                <a:ea typeface="微软雅黑" panose="020B0503020204020204" pitchFamily="34" charset="-122"/>
              </a:rPr>
              <a:t>放置医院</a:t>
            </a:r>
            <a:r>
              <a:rPr lang="en-US" altLang="zh-CN" sz="1400" dirty="0" smtClean="0">
                <a:latin typeface="微软雅黑" panose="020B0503020204020204" pitchFamily="34" charset="-122"/>
                <a:ea typeface="微软雅黑" panose="020B0503020204020204" pitchFamily="34" charset="-122"/>
              </a:rPr>
              <a:t>LOGO</a:t>
            </a:r>
            <a:endParaRPr lang="zh-CN" altLang="en-US" sz="1400" dirty="0">
              <a:latin typeface="微软雅黑" panose="020B0503020204020204" pitchFamily="34" charset="-122"/>
              <a:ea typeface="微软雅黑" panose="020B0503020204020204" pitchFamily="34" charset="-122"/>
            </a:endParaRPr>
          </a:p>
        </p:txBody>
      </p:sp>
      <p:sp>
        <p:nvSpPr>
          <p:cNvPr id="53" name="矩形 52"/>
          <p:cNvSpPr/>
          <p:nvPr/>
        </p:nvSpPr>
        <p:spPr>
          <a:xfrm>
            <a:off x="1820283" y="547121"/>
            <a:ext cx="1467068" cy="499624"/>
          </a:xfrm>
          <a:prstGeom prst="rect">
            <a:avLst/>
          </a:prstGeom>
        </p:spPr>
        <p:txBody>
          <a:bodyPr wrap="none">
            <a:spAutoFit/>
          </a:bodyPr>
          <a:lstStyle/>
          <a:p>
            <a:pPr>
              <a:lnSpc>
                <a:spcPct val="150000"/>
              </a:lnSpc>
            </a:pPr>
            <a:r>
              <a:rPr lang="zh-CN" altLang="en-US" sz="2000" b="1" dirty="0" smtClean="0">
                <a:latin typeface="微软雅黑" panose="020B0503020204020204" pitchFamily="34" charset="-122"/>
                <a:ea typeface="微软雅黑" panose="020B0503020204020204" pitchFamily="34" charset="-122"/>
              </a:rPr>
              <a:t>病患满意度</a:t>
            </a:r>
            <a:endParaRPr lang="zh-CN" altLang="en-US" sz="20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26369156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458097" y="883701"/>
            <a:ext cx="4301793" cy="2373066"/>
            <a:chOff x="458097" y="883701"/>
            <a:chExt cx="4301793" cy="2373066"/>
          </a:xfrm>
        </p:grpSpPr>
        <p:sp>
          <p:nvSpPr>
            <p:cNvPr id="11" name="矩形 1"/>
            <p:cNvSpPr/>
            <p:nvPr/>
          </p:nvSpPr>
          <p:spPr>
            <a:xfrm>
              <a:off x="458097" y="2198541"/>
              <a:ext cx="4301793" cy="1058226"/>
            </a:xfrm>
            <a:custGeom>
              <a:avLst/>
              <a:gdLst>
                <a:gd name="connsiteX0" fmla="*/ 0 w 4892040"/>
                <a:gd name="connsiteY0" fmla="*/ 0 h 1051356"/>
                <a:gd name="connsiteX1" fmla="*/ 4892040 w 4892040"/>
                <a:gd name="connsiteY1" fmla="*/ 0 h 1051356"/>
                <a:gd name="connsiteX2" fmla="*/ 4892040 w 4892040"/>
                <a:gd name="connsiteY2" fmla="*/ 1051356 h 1051356"/>
                <a:gd name="connsiteX3" fmla="*/ 0 w 4892040"/>
                <a:gd name="connsiteY3" fmla="*/ 1051356 h 1051356"/>
                <a:gd name="connsiteX4" fmla="*/ 0 w 4892040"/>
                <a:gd name="connsiteY4" fmla="*/ 0 h 1051356"/>
                <a:gd name="connsiteX0" fmla="*/ 0 w 5227320"/>
                <a:gd name="connsiteY0" fmla="*/ 152400 h 1203756"/>
                <a:gd name="connsiteX1" fmla="*/ 5227320 w 5227320"/>
                <a:gd name="connsiteY1" fmla="*/ 0 h 1203756"/>
                <a:gd name="connsiteX2" fmla="*/ 4892040 w 5227320"/>
                <a:gd name="connsiteY2" fmla="*/ 1203756 h 1203756"/>
                <a:gd name="connsiteX3" fmla="*/ 0 w 5227320"/>
                <a:gd name="connsiteY3" fmla="*/ 1203756 h 1203756"/>
                <a:gd name="connsiteX4" fmla="*/ 0 w 5227320"/>
                <a:gd name="connsiteY4" fmla="*/ 152400 h 1203756"/>
                <a:gd name="connsiteX0" fmla="*/ 0 w 5227320"/>
                <a:gd name="connsiteY0" fmla="*/ 152400 h 1218996"/>
                <a:gd name="connsiteX1" fmla="*/ 5227320 w 5227320"/>
                <a:gd name="connsiteY1" fmla="*/ 0 h 1218996"/>
                <a:gd name="connsiteX2" fmla="*/ 4556760 w 5227320"/>
                <a:gd name="connsiteY2" fmla="*/ 1218996 h 1218996"/>
                <a:gd name="connsiteX3" fmla="*/ 0 w 5227320"/>
                <a:gd name="connsiteY3" fmla="*/ 1203756 h 1218996"/>
                <a:gd name="connsiteX4" fmla="*/ 0 w 5227320"/>
                <a:gd name="connsiteY4" fmla="*/ 152400 h 1218996"/>
                <a:gd name="connsiteX0" fmla="*/ 228600 w 5455920"/>
                <a:gd name="connsiteY0" fmla="*/ 152400 h 1249476"/>
                <a:gd name="connsiteX1" fmla="*/ 5455920 w 5455920"/>
                <a:gd name="connsiteY1" fmla="*/ 0 h 1249476"/>
                <a:gd name="connsiteX2" fmla="*/ 4785360 w 5455920"/>
                <a:gd name="connsiteY2" fmla="*/ 1218996 h 1249476"/>
                <a:gd name="connsiteX3" fmla="*/ 0 w 5455920"/>
                <a:gd name="connsiteY3" fmla="*/ 1249476 h 1249476"/>
                <a:gd name="connsiteX4" fmla="*/ 228600 w 5455920"/>
                <a:gd name="connsiteY4" fmla="*/ 152400 h 1249476"/>
                <a:gd name="connsiteX0" fmla="*/ 411480 w 5455920"/>
                <a:gd name="connsiteY0" fmla="*/ 396240 h 1249476"/>
                <a:gd name="connsiteX1" fmla="*/ 5455920 w 5455920"/>
                <a:gd name="connsiteY1" fmla="*/ 0 h 1249476"/>
                <a:gd name="connsiteX2" fmla="*/ 4785360 w 5455920"/>
                <a:gd name="connsiteY2" fmla="*/ 1218996 h 1249476"/>
                <a:gd name="connsiteX3" fmla="*/ 0 w 5455920"/>
                <a:gd name="connsiteY3" fmla="*/ 1249476 h 1249476"/>
                <a:gd name="connsiteX4" fmla="*/ 411480 w 5455920"/>
                <a:gd name="connsiteY4" fmla="*/ 396240 h 1249476"/>
                <a:gd name="connsiteX0" fmla="*/ 411480 w 5090160"/>
                <a:gd name="connsiteY0" fmla="*/ 213360 h 1066596"/>
                <a:gd name="connsiteX1" fmla="*/ 5090160 w 5090160"/>
                <a:gd name="connsiteY1" fmla="*/ 0 h 1066596"/>
                <a:gd name="connsiteX2" fmla="*/ 4785360 w 5090160"/>
                <a:gd name="connsiteY2" fmla="*/ 1036116 h 1066596"/>
                <a:gd name="connsiteX3" fmla="*/ 0 w 5090160"/>
                <a:gd name="connsiteY3" fmla="*/ 1066596 h 1066596"/>
                <a:gd name="connsiteX4" fmla="*/ 411480 w 5090160"/>
                <a:gd name="connsiteY4" fmla="*/ 213360 h 1066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0160" h="1066596">
                  <a:moveTo>
                    <a:pt x="411480" y="213360"/>
                  </a:moveTo>
                  <a:lnTo>
                    <a:pt x="5090160" y="0"/>
                  </a:lnTo>
                  <a:lnTo>
                    <a:pt x="4785360" y="1036116"/>
                  </a:lnTo>
                  <a:lnTo>
                    <a:pt x="0" y="1066596"/>
                  </a:lnTo>
                  <a:lnTo>
                    <a:pt x="411480" y="213360"/>
                  </a:lnTo>
                  <a:close/>
                </a:path>
              </a:pathLst>
            </a:custGeom>
            <a:solidFill>
              <a:schemeClr val="bg1">
                <a:lumMod val="85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3"/>
            <p:cNvSpPr/>
            <p:nvPr/>
          </p:nvSpPr>
          <p:spPr>
            <a:xfrm>
              <a:off x="521745" y="883701"/>
              <a:ext cx="1648610" cy="1429872"/>
            </a:xfrm>
            <a:custGeom>
              <a:avLst/>
              <a:gdLst>
                <a:gd name="connsiteX0" fmla="*/ 0 w 1358153"/>
                <a:gd name="connsiteY0" fmla="*/ 0 h 833718"/>
                <a:gd name="connsiteX1" fmla="*/ 1358153 w 1358153"/>
                <a:gd name="connsiteY1" fmla="*/ 0 h 833718"/>
                <a:gd name="connsiteX2" fmla="*/ 1358153 w 1358153"/>
                <a:gd name="connsiteY2" fmla="*/ 833718 h 833718"/>
                <a:gd name="connsiteX3" fmla="*/ 0 w 1358153"/>
                <a:gd name="connsiteY3" fmla="*/ 833718 h 833718"/>
                <a:gd name="connsiteX4" fmla="*/ 0 w 1358153"/>
                <a:gd name="connsiteY4" fmla="*/ 0 h 833718"/>
                <a:gd name="connsiteX0" fmla="*/ 0 w 1371600"/>
                <a:gd name="connsiteY0" fmla="*/ 161365 h 995083"/>
                <a:gd name="connsiteX1" fmla="*/ 1371600 w 1371600"/>
                <a:gd name="connsiteY1" fmla="*/ 0 h 995083"/>
                <a:gd name="connsiteX2" fmla="*/ 1358153 w 1371600"/>
                <a:gd name="connsiteY2" fmla="*/ 995083 h 995083"/>
                <a:gd name="connsiteX3" fmla="*/ 0 w 1371600"/>
                <a:gd name="connsiteY3" fmla="*/ 995083 h 995083"/>
                <a:gd name="connsiteX4" fmla="*/ 0 w 1371600"/>
                <a:gd name="connsiteY4" fmla="*/ 161365 h 995083"/>
                <a:gd name="connsiteX0" fmla="*/ 0 w 1371600"/>
                <a:gd name="connsiteY0" fmla="*/ 161365 h 995083"/>
                <a:gd name="connsiteX1" fmla="*/ 1371600 w 1371600"/>
                <a:gd name="connsiteY1" fmla="*/ 0 h 995083"/>
                <a:gd name="connsiteX2" fmla="*/ 1358153 w 1371600"/>
                <a:gd name="connsiteY2" fmla="*/ 995083 h 995083"/>
                <a:gd name="connsiteX3" fmla="*/ 107576 w 1371600"/>
                <a:gd name="connsiteY3" fmla="*/ 900954 h 995083"/>
                <a:gd name="connsiteX4" fmla="*/ 0 w 1371600"/>
                <a:gd name="connsiteY4" fmla="*/ 161365 h 995083"/>
                <a:gd name="connsiteX0" fmla="*/ 0 w 1465730"/>
                <a:gd name="connsiteY0" fmla="*/ 26894 h 995083"/>
                <a:gd name="connsiteX1" fmla="*/ 1465730 w 1465730"/>
                <a:gd name="connsiteY1" fmla="*/ 0 h 995083"/>
                <a:gd name="connsiteX2" fmla="*/ 1452283 w 1465730"/>
                <a:gd name="connsiteY2" fmla="*/ 995083 h 995083"/>
                <a:gd name="connsiteX3" fmla="*/ 201706 w 1465730"/>
                <a:gd name="connsiteY3" fmla="*/ 900954 h 995083"/>
                <a:gd name="connsiteX4" fmla="*/ 0 w 1465730"/>
                <a:gd name="connsiteY4" fmla="*/ 26894 h 995083"/>
                <a:gd name="connsiteX0" fmla="*/ 0 w 1479177"/>
                <a:gd name="connsiteY0" fmla="*/ 26894 h 1304366"/>
                <a:gd name="connsiteX1" fmla="*/ 1465730 w 1479177"/>
                <a:gd name="connsiteY1" fmla="*/ 0 h 1304366"/>
                <a:gd name="connsiteX2" fmla="*/ 1479177 w 1479177"/>
                <a:gd name="connsiteY2" fmla="*/ 1304366 h 1304366"/>
                <a:gd name="connsiteX3" fmla="*/ 201706 w 1479177"/>
                <a:gd name="connsiteY3" fmla="*/ 900954 h 1304366"/>
                <a:gd name="connsiteX4" fmla="*/ 0 w 1479177"/>
                <a:gd name="connsiteY4" fmla="*/ 26894 h 1304366"/>
                <a:gd name="connsiteX0" fmla="*/ 118334 w 1597511"/>
                <a:gd name="connsiteY0" fmla="*/ 26894 h 1304366"/>
                <a:gd name="connsiteX1" fmla="*/ 1584064 w 1597511"/>
                <a:gd name="connsiteY1" fmla="*/ 0 h 1304366"/>
                <a:gd name="connsiteX2" fmla="*/ 1597511 w 1597511"/>
                <a:gd name="connsiteY2" fmla="*/ 1304366 h 1304366"/>
                <a:gd name="connsiteX3" fmla="*/ 0 w 1597511"/>
                <a:gd name="connsiteY3" fmla="*/ 1038114 h 1304366"/>
                <a:gd name="connsiteX4" fmla="*/ 118334 w 1597511"/>
                <a:gd name="connsiteY4" fmla="*/ 26894 h 1304366"/>
                <a:gd name="connsiteX0" fmla="*/ 118334 w 1673711"/>
                <a:gd name="connsiteY0" fmla="*/ 26894 h 1151966"/>
                <a:gd name="connsiteX1" fmla="*/ 1584064 w 1673711"/>
                <a:gd name="connsiteY1" fmla="*/ 0 h 1151966"/>
                <a:gd name="connsiteX2" fmla="*/ 1673711 w 1673711"/>
                <a:gd name="connsiteY2" fmla="*/ 1151966 h 1151966"/>
                <a:gd name="connsiteX3" fmla="*/ 0 w 1673711"/>
                <a:gd name="connsiteY3" fmla="*/ 1038114 h 1151966"/>
                <a:gd name="connsiteX4" fmla="*/ 118334 w 1673711"/>
                <a:gd name="connsiteY4" fmla="*/ 26894 h 1151966"/>
                <a:gd name="connsiteX0" fmla="*/ 0 w 1723017"/>
                <a:gd name="connsiteY0" fmla="*/ 0 h 1307952"/>
                <a:gd name="connsiteX1" fmla="*/ 1633370 w 1723017"/>
                <a:gd name="connsiteY1" fmla="*/ 155986 h 1307952"/>
                <a:gd name="connsiteX2" fmla="*/ 1723017 w 1723017"/>
                <a:gd name="connsiteY2" fmla="*/ 1307952 h 1307952"/>
                <a:gd name="connsiteX3" fmla="*/ 49306 w 1723017"/>
                <a:gd name="connsiteY3" fmla="*/ 1194100 h 1307952"/>
                <a:gd name="connsiteX4" fmla="*/ 0 w 1723017"/>
                <a:gd name="connsiteY4" fmla="*/ 0 h 1307952"/>
                <a:gd name="connsiteX0" fmla="*/ 0 w 1633370"/>
                <a:gd name="connsiteY0" fmla="*/ 0 h 1429872"/>
                <a:gd name="connsiteX1" fmla="*/ 1633370 w 1633370"/>
                <a:gd name="connsiteY1" fmla="*/ 155986 h 1429872"/>
                <a:gd name="connsiteX2" fmla="*/ 1387737 w 1633370"/>
                <a:gd name="connsiteY2" fmla="*/ 1429872 h 1429872"/>
                <a:gd name="connsiteX3" fmla="*/ 49306 w 1633370"/>
                <a:gd name="connsiteY3" fmla="*/ 1194100 h 1429872"/>
                <a:gd name="connsiteX4" fmla="*/ 0 w 1633370"/>
                <a:gd name="connsiteY4" fmla="*/ 0 h 1429872"/>
                <a:gd name="connsiteX0" fmla="*/ 0 w 1633370"/>
                <a:gd name="connsiteY0" fmla="*/ 0 h 1429872"/>
                <a:gd name="connsiteX1" fmla="*/ 1633370 w 1633370"/>
                <a:gd name="connsiteY1" fmla="*/ 155986 h 1429872"/>
                <a:gd name="connsiteX2" fmla="*/ 1387737 w 1633370"/>
                <a:gd name="connsiteY2" fmla="*/ 1429872 h 1429872"/>
                <a:gd name="connsiteX3" fmla="*/ 186466 w 1633370"/>
                <a:gd name="connsiteY3" fmla="*/ 1392220 h 1429872"/>
                <a:gd name="connsiteX4" fmla="*/ 0 w 1633370"/>
                <a:gd name="connsiteY4" fmla="*/ 0 h 1429872"/>
                <a:gd name="connsiteX0" fmla="*/ 0 w 1648610"/>
                <a:gd name="connsiteY0" fmla="*/ 0 h 1429872"/>
                <a:gd name="connsiteX1" fmla="*/ 1648610 w 1648610"/>
                <a:gd name="connsiteY1" fmla="*/ 293146 h 1429872"/>
                <a:gd name="connsiteX2" fmla="*/ 1387737 w 1648610"/>
                <a:gd name="connsiteY2" fmla="*/ 1429872 h 1429872"/>
                <a:gd name="connsiteX3" fmla="*/ 186466 w 1648610"/>
                <a:gd name="connsiteY3" fmla="*/ 1392220 h 1429872"/>
                <a:gd name="connsiteX4" fmla="*/ 0 w 1648610"/>
                <a:gd name="connsiteY4" fmla="*/ 0 h 1429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8610" h="1429872">
                  <a:moveTo>
                    <a:pt x="0" y="0"/>
                  </a:moveTo>
                  <a:lnTo>
                    <a:pt x="1648610" y="293146"/>
                  </a:lnTo>
                  <a:lnTo>
                    <a:pt x="1387737" y="1429872"/>
                  </a:lnTo>
                  <a:lnTo>
                    <a:pt x="186466" y="1392220"/>
                  </a:lnTo>
                  <a:lnTo>
                    <a:pt x="0" y="0"/>
                  </a:lnTo>
                  <a:close/>
                </a:path>
              </a:pathLst>
            </a:custGeom>
            <a:solidFill>
              <a:schemeClr val="accent5">
                <a:lumMod val="50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4"/>
            <p:cNvSpPr/>
            <p:nvPr/>
          </p:nvSpPr>
          <p:spPr>
            <a:xfrm rot="21062862">
              <a:off x="458097" y="1099060"/>
              <a:ext cx="1590339" cy="1067697"/>
            </a:xfrm>
            <a:custGeom>
              <a:avLst/>
              <a:gdLst>
                <a:gd name="connsiteX0" fmla="*/ 0 w 1761565"/>
                <a:gd name="connsiteY0" fmla="*/ 0 h 1183341"/>
                <a:gd name="connsiteX1" fmla="*/ 1761565 w 1761565"/>
                <a:gd name="connsiteY1" fmla="*/ 0 h 1183341"/>
                <a:gd name="connsiteX2" fmla="*/ 1761565 w 1761565"/>
                <a:gd name="connsiteY2" fmla="*/ 1183341 h 1183341"/>
                <a:gd name="connsiteX3" fmla="*/ 0 w 1761565"/>
                <a:gd name="connsiteY3" fmla="*/ 1183341 h 1183341"/>
                <a:gd name="connsiteX4" fmla="*/ 0 w 1761565"/>
                <a:gd name="connsiteY4" fmla="*/ 0 h 1183341"/>
                <a:gd name="connsiteX0" fmla="*/ 201706 w 1761565"/>
                <a:gd name="connsiteY0" fmla="*/ 0 h 1479177"/>
                <a:gd name="connsiteX1" fmla="*/ 1761565 w 1761565"/>
                <a:gd name="connsiteY1" fmla="*/ 295836 h 1479177"/>
                <a:gd name="connsiteX2" fmla="*/ 1761565 w 1761565"/>
                <a:gd name="connsiteY2" fmla="*/ 1479177 h 1479177"/>
                <a:gd name="connsiteX3" fmla="*/ 0 w 1761565"/>
                <a:gd name="connsiteY3" fmla="*/ 1479177 h 1479177"/>
                <a:gd name="connsiteX4" fmla="*/ 201706 w 1761565"/>
                <a:gd name="connsiteY4" fmla="*/ 0 h 1479177"/>
                <a:gd name="connsiteX0" fmla="*/ 201706 w 1949824"/>
                <a:gd name="connsiteY0" fmla="*/ 0 h 1479177"/>
                <a:gd name="connsiteX1" fmla="*/ 1761565 w 1949824"/>
                <a:gd name="connsiteY1" fmla="*/ 295836 h 1479177"/>
                <a:gd name="connsiteX2" fmla="*/ 1949824 w 1949824"/>
                <a:gd name="connsiteY2" fmla="*/ 1129554 h 1479177"/>
                <a:gd name="connsiteX3" fmla="*/ 0 w 1949824"/>
                <a:gd name="connsiteY3" fmla="*/ 1479177 h 1479177"/>
                <a:gd name="connsiteX4" fmla="*/ 201706 w 1949824"/>
                <a:gd name="connsiteY4" fmla="*/ 0 h 1479177"/>
                <a:gd name="connsiteX0" fmla="*/ 64546 w 1949824"/>
                <a:gd name="connsiteY0" fmla="*/ 115644 h 1183341"/>
                <a:gd name="connsiteX1" fmla="*/ 1761565 w 1949824"/>
                <a:gd name="connsiteY1" fmla="*/ 0 h 1183341"/>
                <a:gd name="connsiteX2" fmla="*/ 1949824 w 1949824"/>
                <a:gd name="connsiteY2" fmla="*/ 833718 h 1183341"/>
                <a:gd name="connsiteX3" fmla="*/ 0 w 1949824"/>
                <a:gd name="connsiteY3" fmla="*/ 1183341 h 1183341"/>
                <a:gd name="connsiteX4" fmla="*/ 64546 w 1949824"/>
                <a:gd name="connsiteY4" fmla="*/ 115644 h 1183341"/>
                <a:gd name="connsiteX0" fmla="*/ 34066 w 1919344"/>
                <a:gd name="connsiteY0" fmla="*/ 115644 h 1000461"/>
                <a:gd name="connsiteX1" fmla="*/ 1731085 w 1919344"/>
                <a:gd name="connsiteY1" fmla="*/ 0 h 1000461"/>
                <a:gd name="connsiteX2" fmla="*/ 1919344 w 1919344"/>
                <a:gd name="connsiteY2" fmla="*/ 833718 h 1000461"/>
                <a:gd name="connsiteX3" fmla="*/ 0 w 1919344"/>
                <a:gd name="connsiteY3" fmla="*/ 1000461 h 1000461"/>
                <a:gd name="connsiteX4" fmla="*/ 34066 w 1919344"/>
                <a:gd name="connsiteY4" fmla="*/ 115644 h 1000461"/>
                <a:gd name="connsiteX0" fmla="*/ 34066 w 1827904"/>
                <a:gd name="connsiteY0" fmla="*/ 115644 h 1000461"/>
                <a:gd name="connsiteX1" fmla="*/ 1731085 w 1827904"/>
                <a:gd name="connsiteY1" fmla="*/ 0 h 1000461"/>
                <a:gd name="connsiteX2" fmla="*/ 1827904 w 1827904"/>
                <a:gd name="connsiteY2" fmla="*/ 955638 h 1000461"/>
                <a:gd name="connsiteX3" fmla="*/ 0 w 1827904"/>
                <a:gd name="connsiteY3" fmla="*/ 1000461 h 1000461"/>
                <a:gd name="connsiteX4" fmla="*/ 34066 w 1827904"/>
                <a:gd name="connsiteY4" fmla="*/ 115644 h 1000461"/>
                <a:gd name="connsiteX0" fmla="*/ 34066 w 1959685"/>
                <a:gd name="connsiteY0" fmla="*/ 115644 h 1000461"/>
                <a:gd name="connsiteX1" fmla="*/ 1959685 w 1959685"/>
                <a:gd name="connsiteY1" fmla="*/ 0 h 1000461"/>
                <a:gd name="connsiteX2" fmla="*/ 1827904 w 1959685"/>
                <a:gd name="connsiteY2" fmla="*/ 955638 h 1000461"/>
                <a:gd name="connsiteX3" fmla="*/ 0 w 1959685"/>
                <a:gd name="connsiteY3" fmla="*/ 1000461 h 1000461"/>
                <a:gd name="connsiteX4" fmla="*/ 34066 w 1959685"/>
                <a:gd name="connsiteY4" fmla="*/ 115644 h 1000461"/>
                <a:gd name="connsiteX0" fmla="*/ 0 w 1925619"/>
                <a:gd name="connsiteY0" fmla="*/ 115644 h 1183341"/>
                <a:gd name="connsiteX1" fmla="*/ 1925619 w 1925619"/>
                <a:gd name="connsiteY1" fmla="*/ 0 h 1183341"/>
                <a:gd name="connsiteX2" fmla="*/ 1793838 w 1925619"/>
                <a:gd name="connsiteY2" fmla="*/ 955638 h 1183341"/>
                <a:gd name="connsiteX3" fmla="*/ 285974 w 1925619"/>
                <a:gd name="connsiteY3" fmla="*/ 1183341 h 1183341"/>
                <a:gd name="connsiteX4" fmla="*/ 0 w 1925619"/>
                <a:gd name="connsiteY4" fmla="*/ 115644 h 1183341"/>
                <a:gd name="connsiteX0" fmla="*/ 0 w 1925619"/>
                <a:gd name="connsiteY0" fmla="*/ 115644 h 1183341"/>
                <a:gd name="connsiteX1" fmla="*/ 1925619 w 1925619"/>
                <a:gd name="connsiteY1" fmla="*/ 0 h 1183341"/>
                <a:gd name="connsiteX2" fmla="*/ 1397598 w 1925619"/>
                <a:gd name="connsiteY2" fmla="*/ 1153758 h 1183341"/>
                <a:gd name="connsiteX3" fmla="*/ 285974 w 1925619"/>
                <a:gd name="connsiteY3" fmla="*/ 1183341 h 1183341"/>
                <a:gd name="connsiteX4" fmla="*/ 0 w 1925619"/>
                <a:gd name="connsiteY4" fmla="*/ 115644 h 1183341"/>
                <a:gd name="connsiteX0" fmla="*/ 0 w 1590339"/>
                <a:gd name="connsiteY0" fmla="*/ 0 h 1067697"/>
                <a:gd name="connsiteX1" fmla="*/ 1590339 w 1590339"/>
                <a:gd name="connsiteY1" fmla="*/ 82476 h 1067697"/>
                <a:gd name="connsiteX2" fmla="*/ 1397598 w 1590339"/>
                <a:gd name="connsiteY2" fmla="*/ 1038114 h 1067697"/>
                <a:gd name="connsiteX3" fmla="*/ 285974 w 1590339"/>
                <a:gd name="connsiteY3" fmla="*/ 1067697 h 1067697"/>
                <a:gd name="connsiteX4" fmla="*/ 0 w 1590339"/>
                <a:gd name="connsiteY4" fmla="*/ 0 h 1067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0339" h="1067697">
                  <a:moveTo>
                    <a:pt x="0" y="0"/>
                  </a:moveTo>
                  <a:lnTo>
                    <a:pt x="1590339" y="82476"/>
                  </a:lnTo>
                  <a:lnTo>
                    <a:pt x="1397598" y="1038114"/>
                  </a:lnTo>
                  <a:lnTo>
                    <a:pt x="285974" y="1067697"/>
                  </a:lnTo>
                  <a:lnTo>
                    <a:pt x="0" y="0"/>
                  </a:lnTo>
                  <a:close/>
                </a:path>
              </a:pathLst>
            </a:custGeom>
            <a:solidFill>
              <a:schemeClr val="bg1">
                <a:lumMod val="8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910304" y="1340011"/>
              <a:ext cx="822960" cy="584775"/>
            </a:xfrm>
            <a:prstGeom prst="rect">
              <a:avLst/>
            </a:prstGeom>
            <a:noFill/>
          </p:spPr>
          <p:txBody>
            <a:bodyPr wrap="square" rtlCol="0">
              <a:spAutoFit/>
            </a:bodyPr>
            <a:lstStyle/>
            <a:p>
              <a:r>
                <a:rPr lang="en-US" altLang="zh-CN" sz="3200" b="1" dirty="0" smtClean="0">
                  <a:solidFill>
                    <a:schemeClr val="accent5">
                      <a:lumMod val="50000"/>
                    </a:schemeClr>
                  </a:solidFill>
                  <a:latin typeface="微软雅黑" panose="020B0503020204020204" pitchFamily="34" charset="-122"/>
                  <a:ea typeface="微软雅黑" panose="020B0503020204020204" pitchFamily="34" charset="-122"/>
                </a:rPr>
                <a:t>07</a:t>
              </a:r>
              <a:endParaRPr lang="zh-CN" altLang="en-US" sz="3200" b="1" dirty="0">
                <a:solidFill>
                  <a:schemeClr val="accent5">
                    <a:lumMod val="50000"/>
                  </a:schemeClr>
                </a:solidFill>
                <a:latin typeface="微软雅黑" panose="020B0503020204020204" pitchFamily="34" charset="-122"/>
                <a:ea typeface="微软雅黑" panose="020B0503020204020204" pitchFamily="34" charset="-122"/>
              </a:endParaRPr>
            </a:p>
          </p:txBody>
        </p:sp>
        <p:sp>
          <p:nvSpPr>
            <p:cNvPr id="15" name="文本框 14"/>
            <p:cNvSpPr txBox="1"/>
            <p:nvPr/>
          </p:nvSpPr>
          <p:spPr>
            <a:xfrm>
              <a:off x="1321784" y="2496967"/>
              <a:ext cx="3438106" cy="584775"/>
            </a:xfrm>
            <a:prstGeom prst="rect">
              <a:avLst/>
            </a:prstGeom>
            <a:noFill/>
          </p:spPr>
          <p:txBody>
            <a:bodyPr wrap="square" rtlCol="0">
              <a:spAutoFit/>
            </a:bodyPr>
            <a:lstStyle/>
            <a:p>
              <a:r>
                <a:rPr lang="zh-CN" altLang="en-US" sz="3200" b="1" dirty="0">
                  <a:solidFill>
                    <a:schemeClr val="accent5">
                      <a:lumMod val="50000"/>
                    </a:schemeClr>
                  </a:solidFill>
                  <a:latin typeface="微软雅黑" panose="020B0503020204020204" pitchFamily="34" charset="-122"/>
                  <a:ea typeface="微软雅黑" panose="020B0503020204020204" pitchFamily="34" charset="-122"/>
                </a:rPr>
                <a:t>医改</a:t>
              </a:r>
              <a:r>
                <a:rPr lang="zh-CN" altLang="en-US" sz="3200" b="1" dirty="0" smtClean="0">
                  <a:solidFill>
                    <a:schemeClr val="accent5">
                      <a:lumMod val="50000"/>
                    </a:schemeClr>
                  </a:solidFill>
                  <a:latin typeface="微软雅黑" panose="020B0503020204020204" pitchFamily="34" charset="-122"/>
                  <a:ea typeface="微软雅黑" panose="020B0503020204020204" pitchFamily="34" charset="-122"/>
                </a:rPr>
                <a:t>政策解读</a:t>
              </a:r>
              <a:endParaRPr lang="zh-CN" altLang="en-US" sz="3200" b="1" dirty="0">
                <a:solidFill>
                  <a:schemeClr val="accent5">
                    <a:lumMod val="50000"/>
                  </a:schemeClr>
                </a:solidFill>
                <a:latin typeface="微软雅黑" panose="020B0503020204020204" pitchFamily="34" charset="-122"/>
                <a:ea typeface="微软雅黑" panose="020B0503020204020204" pitchFamily="34" charset="-122"/>
              </a:endParaRPr>
            </a:p>
          </p:txBody>
        </p:sp>
      </p:grpSp>
      <p:pic>
        <p:nvPicPr>
          <p:cNvPr id="5" name="图片 4"/>
          <p:cNvPicPr>
            <a:picLocks noChangeAspect="1"/>
          </p:cNvPicPr>
          <p:nvPr/>
        </p:nvPicPr>
        <p:blipFill rotWithShape="1">
          <a:blip r:embed="rId2">
            <a:extLst>
              <a:ext uri="{28A0092B-C50C-407E-A947-70E740481C1C}">
                <a14:useLocalDpi xmlns:a14="http://schemas.microsoft.com/office/drawing/2010/main" val="0"/>
              </a:ext>
            </a:extLst>
          </a:blip>
          <a:srcRect l="7575" r="18813"/>
          <a:stretch/>
        </p:blipFill>
        <p:spPr>
          <a:xfrm>
            <a:off x="4787900" y="0"/>
            <a:ext cx="7404100" cy="6858000"/>
          </a:xfrm>
          <a:prstGeom prst="rect">
            <a:avLst/>
          </a:prstGeom>
        </p:spPr>
      </p:pic>
    </p:spTree>
    <p:extLst>
      <p:ext uri="{BB962C8B-B14F-4D97-AF65-F5344CB8AC3E}">
        <p14:creationId xmlns:p14="http://schemas.microsoft.com/office/powerpoint/2010/main" val="208693809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646800" y="2909391"/>
            <a:ext cx="972452" cy="1005430"/>
            <a:chOff x="6646800" y="2909391"/>
            <a:chExt cx="972452" cy="1005430"/>
          </a:xfrm>
        </p:grpSpPr>
        <p:grpSp>
          <p:nvGrpSpPr>
            <p:cNvPr id="40" name="组合 39"/>
            <p:cNvGrpSpPr/>
            <p:nvPr/>
          </p:nvGrpSpPr>
          <p:grpSpPr>
            <a:xfrm rot="4959177">
              <a:off x="6630311" y="2925880"/>
              <a:ext cx="1005430" cy="972452"/>
              <a:chOff x="6936515" y="2342052"/>
              <a:chExt cx="1005430" cy="972452"/>
            </a:xfrm>
          </p:grpSpPr>
          <p:sp>
            <p:nvSpPr>
              <p:cNvPr id="37" name="泪滴形 36"/>
              <p:cNvSpPr/>
              <p:nvPr/>
            </p:nvSpPr>
            <p:spPr>
              <a:xfrm rot="3079331">
                <a:off x="7004664" y="2405220"/>
                <a:ext cx="869134" cy="865409"/>
              </a:xfrm>
              <a:prstGeom prst="teardrop">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38" name="椭圆 37"/>
              <p:cNvSpPr/>
              <p:nvPr/>
            </p:nvSpPr>
            <p:spPr>
              <a:xfrm>
                <a:off x="7144442" y="2521235"/>
                <a:ext cx="589577" cy="58957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39" name="椭圆 38"/>
              <p:cNvSpPr/>
              <p:nvPr/>
            </p:nvSpPr>
            <p:spPr>
              <a:xfrm>
                <a:off x="6936515" y="2342052"/>
                <a:ext cx="1005430" cy="972452"/>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grpSp>
        <p:sp>
          <p:nvSpPr>
            <p:cNvPr id="18" name="缺角矩形 17"/>
            <p:cNvSpPr/>
            <p:nvPr/>
          </p:nvSpPr>
          <p:spPr>
            <a:xfrm rot="5400000">
              <a:off x="6953348" y="3239802"/>
              <a:ext cx="370278" cy="360086"/>
            </a:xfrm>
            <a:prstGeom prst="plaqu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grpSp>
      <p:grpSp>
        <p:nvGrpSpPr>
          <p:cNvPr id="19" name="组合 18"/>
          <p:cNvGrpSpPr/>
          <p:nvPr/>
        </p:nvGrpSpPr>
        <p:grpSpPr>
          <a:xfrm>
            <a:off x="8886491" y="3083417"/>
            <a:ext cx="972452" cy="1005430"/>
            <a:chOff x="9587401" y="2386701"/>
            <a:chExt cx="972452" cy="1005430"/>
          </a:xfrm>
        </p:grpSpPr>
        <p:grpSp>
          <p:nvGrpSpPr>
            <p:cNvPr id="41" name="组合 40"/>
            <p:cNvGrpSpPr/>
            <p:nvPr/>
          </p:nvGrpSpPr>
          <p:grpSpPr>
            <a:xfrm rot="15967360">
              <a:off x="9570912" y="2403190"/>
              <a:ext cx="1005430" cy="972452"/>
              <a:chOff x="6936515" y="2342052"/>
              <a:chExt cx="1005430" cy="972452"/>
            </a:xfrm>
          </p:grpSpPr>
          <p:sp>
            <p:nvSpPr>
              <p:cNvPr id="42" name="泪滴形 41"/>
              <p:cNvSpPr/>
              <p:nvPr/>
            </p:nvSpPr>
            <p:spPr>
              <a:xfrm rot="3079331">
                <a:off x="7004664" y="2405220"/>
                <a:ext cx="869134" cy="865409"/>
              </a:xfrm>
              <a:prstGeom prst="teardrop">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43" name="椭圆 42"/>
              <p:cNvSpPr/>
              <p:nvPr/>
            </p:nvSpPr>
            <p:spPr>
              <a:xfrm>
                <a:off x="7144442" y="2521235"/>
                <a:ext cx="589577" cy="58957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44" name="椭圆 43"/>
              <p:cNvSpPr/>
              <p:nvPr/>
            </p:nvSpPr>
            <p:spPr>
              <a:xfrm>
                <a:off x="6936515" y="2342052"/>
                <a:ext cx="1005430" cy="972452"/>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grpSp>
        <p:grpSp>
          <p:nvGrpSpPr>
            <p:cNvPr id="23" name="组合 22"/>
            <p:cNvGrpSpPr/>
            <p:nvPr/>
          </p:nvGrpSpPr>
          <p:grpSpPr>
            <a:xfrm>
              <a:off x="9929643" y="2755156"/>
              <a:ext cx="245825" cy="273712"/>
              <a:chOff x="9916927" y="3311712"/>
              <a:chExt cx="204853" cy="228092"/>
            </a:xfrm>
            <a:solidFill>
              <a:srgbClr val="C00000"/>
            </a:solidFill>
          </p:grpSpPr>
          <p:sp>
            <p:nvSpPr>
              <p:cNvPr id="24" name="矩形 23"/>
              <p:cNvSpPr/>
              <p:nvPr/>
            </p:nvSpPr>
            <p:spPr>
              <a:xfrm>
                <a:off x="9916927" y="3428706"/>
                <a:ext cx="45719" cy="1110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25" name="矩形 24"/>
              <p:cNvSpPr/>
              <p:nvPr/>
            </p:nvSpPr>
            <p:spPr>
              <a:xfrm>
                <a:off x="9996690" y="3371068"/>
                <a:ext cx="45719" cy="16873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26" name="矩形 25"/>
              <p:cNvSpPr/>
              <p:nvPr/>
            </p:nvSpPr>
            <p:spPr>
              <a:xfrm>
                <a:off x="10076061" y="3311712"/>
                <a:ext cx="45719" cy="2280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grpSp>
      </p:grpSp>
      <p:grpSp>
        <p:nvGrpSpPr>
          <p:cNvPr id="11" name="组合 10"/>
          <p:cNvGrpSpPr/>
          <p:nvPr/>
        </p:nvGrpSpPr>
        <p:grpSpPr>
          <a:xfrm>
            <a:off x="4260311" y="3081759"/>
            <a:ext cx="972452" cy="1005430"/>
            <a:chOff x="4261507" y="2405996"/>
            <a:chExt cx="972452" cy="1005430"/>
          </a:xfrm>
        </p:grpSpPr>
        <p:sp>
          <p:nvSpPr>
            <p:cNvPr id="29" name="泪滴形 28"/>
            <p:cNvSpPr/>
            <p:nvPr/>
          </p:nvSpPr>
          <p:spPr>
            <a:xfrm rot="18967331">
              <a:off x="4313894" y="2486825"/>
              <a:ext cx="869134" cy="865409"/>
            </a:xfrm>
            <a:prstGeom prst="teardrop">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9" name="椭圆 8"/>
            <p:cNvSpPr/>
            <p:nvPr/>
          </p:nvSpPr>
          <p:spPr>
            <a:xfrm rot="15888000">
              <a:off x="4431862" y="2626726"/>
              <a:ext cx="589577" cy="58957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7" name="五边形 19"/>
            <p:cNvSpPr/>
            <p:nvPr/>
          </p:nvSpPr>
          <p:spPr>
            <a:xfrm rot="1852368">
              <a:off x="4393200" y="2717982"/>
              <a:ext cx="452667" cy="297788"/>
            </a:xfrm>
            <a:custGeom>
              <a:avLst/>
              <a:gdLst>
                <a:gd name="connsiteX0" fmla="*/ 0 w 312084"/>
                <a:gd name="connsiteY0" fmla="*/ 0 h 165441"/>
                <a:gd name="connsiteX1" fmla="*/ 229364 w 312084"/>
                <a:gd name="connsiteY1" fmla="*/ 0 h 165441"/>
                <a:gd name="connsiteX2" fmla="*/ 312084 w 312084"/>
                <a:gd name="connsiteY2" fmla="*/ 82721 h 165441"/>
                <a:gd name="connsiteX3" fmla="*/ 229364 w 312084"/>
                <a:gd name="connsiteY3" fmla="*/ 165441 h 165441"/>
                <a:gd name="connsiteX4" fmla="*/ 0 w 312084"/>
                <a:gd name="connsiteY4" fmla="*/ 165441 h 165441"/>
                <a:gd name="connsiteX5" fmla="*/ 0 w 312084"/>
                <a:gd name="connsiteY5" fmla="*/ 0 h 165441"/>
                <a:gd name="connsiteX0" fmla="*/ 0 w 328908"/>
                <a:gd name="connsiteY0" fmla="*/ 678 h 165441"/>
                <a:gd name="connsiteX1" fmla="*/ 246188 w 328908"/>
                <a:gd name="connsiteY1" fmla="*/ 0 h 165441"/>
                <a:gd name="connsiteX2" fmla="*/ 328908 w 328908"/>
                <a:gd name="connsiteY2" fmla="*/ 82721 h 165441"/>
                <a:gd name="connsiteX3" fmla="*/ 246188 w 328908"/>
                <a:gd name="connsiteY3" fmla="*/ 165441 h 165441"/>
                <a:gd name="connsiteX4" fmla="*/ 16824 w 328908"/>
                <a:gd name="connsiteY4" fmla="*/ 165441 h 165441"/>
                <a:gd name="connsiteX5" fmla="*/ 0 w 328908"/>
                <a:gd name="connsiteY5" fmla="*/ 678 h 165441"/>
                <a:gd name="connsiteX0" fmla="*/ 0 w 322313"/>
                <a:gd name="connsiteY0" fmla="*/ 0 h 168399"/>
                <a:gd name="connsiteX1" fmla="*/ 239593 w 322313"/>
                <a:gd name="connsiteY1" fmla="*/ 2958 h 168399"/>
                <a:gd name="connsiteX2" fmla="*/ 322313 w 322313"/>
                <a:gd name="connsiteY2" fmla="*/ 85679 h 168399"/>
                <a:gd name="connsiteX3" fmla="*/ 239593 w 322313"/>
                <a:gd name="connsiteY3" fmla="*/ 168399 h 168399"/>
                <a:gd name="connsiteX4" fmla="*/ 10229 w 322313"/>
                <a:gd name="connsiteY4" fmla="*/ 168399 h 168399"/>
                <a:gd name="connsiteX5" fmla="*/ 0 w 322313"/>
                <a:gd name="connsiteY5" fmla="*/ 0 h 168399"/>
                <a:gd name="connsiteX0" fmla="*/ 5446 w 327759"/>
                <a:gd name="connsiteY0" fmla="*/ 0 h 168399"/>
                <a:gd name="connsiteX1" fmla="*/ 245039 w 327759"/>
                <a:gd name="connsiteY1" fmla="*/ 2958 h 168399"/>
                <a:gd name="connsiteX2" fmla="*/ 327759 w 327759"/>
                <a:gd name="connsiteY2" fmla="*/ 85679 h 168399"/>
                <a:gd name="connsiteX3" fmla="*/ 245039 w 327759"/>
                <a:gd name="connsiteY3" fmla="*/ 168399 h 168399"/>
                <a:gd name="connsiteX4" fmla="*/ 15675 w 327759"/>
                <a:gd name="connsiteY4" fmla="*/ 168399 h 168399"/>
                <a:gd name="connsiteX5" fmla="*/ 5446 w 327759"/>
                <a:gd name="connsiteY5" fmla="*/ 0 h 168399"/>
                <a:gd name="connsiteX0" fmla="*/ 6372 w 328685"/>
                <a:gd name="connsiteY0" fmla="*/ 0 h 170283"/>
                <a:gd name="connsiteX1" fmla="*/ 245965 w 328685"/>
                <a:gd name="connsiteY1" fmla="*/ 2958 h 170283"/>
                <a:gd name="connsiteX2" fmla="*/ 328685 w 328685"/>
                <a:gd name="connsiteY2" fmla="*/ 85679 h 170283"/>
                <a:gd name="connsiteX3" fmla="*/ 245965 w 328685"/>
                <a:gd name="connsiteY3" fmla="*/ 168399 h 170283"/>
                <a:gd name="connsiteX4" fmla="*/ 11622 w 328685"/>
                <a:gd name="connsiteY4" fmla="*/ 170283 h 170283"/>
                <a:gd name="connsiteX5" fmla="*/ 6372 w 328685"/>
                <a:gd name="connsiteY5" fmla="*/ 0 h 170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8685" h="170283">
                  <a:moveTo>
                    <a:pt x="6372" y="0"/>
                  </a:moveTo>
                  <a:lnTo>
                    <a:pt x="245965" y="2958"/>
                  </a:lnTo>
                  <a:lnTo>
                    <a:pt x="328685" y="85679"/>
                  </a:lnTo>
                  <a:lnTo>
                    <a:pt x="245965" y="168399"/>
                  </a:lnTo>
                  <a:lnTo>
                    <a:pt x="11622" y="170283"/>
                  </a:lnTo>
                  <a:cubicBezTo>
                    <a:pt x="8212" y="114150"/>
                    <a:pt x="-9189" y="87229"/>
                    <a:pt x="6372"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rot="15888000">
              <a:off x="4245018" y="2422485"/>
              <a:ext cx="1005430" cy="972452"/>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grpSp>
      <p:grpSp>
        <p:nvGrpSpPr>
          <p:cNvPr id="10" name="组合 9"/>
          <p:cNvGrpSpPr/>
          <p:nvPr/>
        </p:nvGrpSpPr>
        <p:grpSpPr>
          <a:xfrm>
            <a:off x="2032021" y="2702066"/>
            <a:ext cx="972452" cy="1005430"/>
            <a:chOff x="1840438" y="2405996"/>
            <a:chExt cx="972452" cy="1005430"/>
          </a:xfrm>
        </p:grpSpPr>
        <p:sp>
          <p:nvSpPr>
            <p:cNvPr id="31" name="泪滴形 30"/>
            <p:cNvSpPr/>
            <p:nvPr/>
          </p:nvSpPr>
          <p:spPr>
            <a:xfrm rot="8216413">
              <a:off x="1882479" y="2476745"/>
              <a:ext cx="869134" cy="865409"/>
            </a:xfrm>
            <a:prstGeom prst="teardrop">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32" name="椭圆 31"/>
            <p:cNvSpPr/>
            <p:nvPr/>
          </p:nvSpPr>
          <p:spPr>
            <a:xfrm rot="5137082">
              <a:off x="2044094" y="2612987"/>
              <a:ext cx="589577" cy="58957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grpSp>
          <p:nvGrpSpPr>
            <p:cNvPr id="8" name="组合 7"/>
            <p:cNvGrpSpPr/>
            <p:nvPr/>
          </p:nvGrpSpPr>
          <p:grpSpPr>
            <a:xfrm rot="16763801">
              <a:off x="2226453" y="2686482"/>
              <a:ext cx="371442" cy="283593"/>
              <a:chOff x="2261383" y="2827066"/>
              <a:chExt cx="371442" cy="283593"/>
            </a:xfrm>
          </p:grpSpPr>
          <p:sp>
            <p:nvSpPr>
              <p:cNvPr id="12" name="矩形 11"/>
              <p:cNvSpPr/>
              <p:nvPr/>
            </p:nvSpPr>
            <p:spPr>
              <a:xfrm rot="13241634">
                <a:off x="2334953" y="2964473"/>
                <a:ext cx="297872" cy="14618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13" name="等腰三角形 12"/>
              <p:cNvSpPr/>
              <p:nvPr/>
            </p:nvSpPr>
            <p:spPr>
              <a:xfrm rot="18641634">
                <a:off x="2246105" y="2842344"/>
                <a:ext cx="128988" cy="98432"/>
              </a:xfrm>
              <a:prstGeom prst="triangle">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grpSp>
        <p:sp>
          <p:nvSpPr>
            <p:cNvPr id="35" name="椭圆 34"/>
            <p:cNvSpPr/>
            <p:nvPr/>
          </p:nvSpPr>
          <p:spPr>
            <a:xfrm rot="5137082">
              <a:off x="1823949" y="2422485"/>
              <a:ext cx="1005430" cy="972452"/>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grpSp>
      <p:sp>
        <p:nvSpPr>
          <p:cNvPr id="6" name="文本框 5"/>
          <p:cNvSpPr txBox="1"/>
          <p:nvPr/>
        </p:nvSpPr>
        <p:spPr>
          <a:xfrm>
            <a:off x="2019224" y="3962422"/>
            <a:ext cx="965915" cy="464871"/>
          </a:xfrm>
          <a:prstGeom prst="rect">
            <a:avLst/>
          </a:prstGeom>
          <a:solidFill>
            <a:srgbClr val="C00000"/>
          </a:solidFill>
          <a:ln>
            <a:solidFill>
              <a:srgbClr val="C00000"/>
            </a:solidFill>
          </a:ln>
        </p:spPr>
        <p:txBody>
          <a:bodyPr wrap="square" rtlCol="0">
            <a:spAutoFit/>
          </a:bodyPr>
          <a:lstStyle/>
          <a:p>
            <a:pPr>
              <a:lnSpc>
                <a:spcPct val="150000"/>
              </a:lnSpc>
            </a:pPr>
            <a:r>
              <a:rPr lang="en-US" altLang="zh-CN" b="1" dirty="0" smtClean="0">
                <a:solidFill>
                  <a:schemeClr val="bg1"/>
                </a:solidFill>
              </a:rPr>
              <a:t>2013.11</a:t>
            </a:r>
            <a:endParaRPr lang="zh-CN" altLang="en-US" b="1" dirty="0">
              <a:solidFill>
                <a:schemeClr val="bg1"/>
              </a:solidFill>
            </a:endParaRPr>
          </a:p>
        </p:txBody>
      </p:sp>
      <p:sp>
        <p:nvSpPr>
          <p:cNvPr id="36" name="文本框 35"/>
          <p:cNvSpPr txBox="1"/>
          <p:nvPr/>
        </p:nvSpPr>
        <p:spPr>
          <a:xfrm>
            <a:off x="4310410" y="2522764"/>
            <a:ext cx="965915" cy="464871"/>
          </a:xfrm>
          <a:prstGeom prst="rect">
            <a:avLst/>
          </a:prstGeom>
          <a:solidFill>
            <a:srgbClr val="C00000"/>
          </a:solidFill>
          <a:ln>
            <a:solidFill>
              <a:srgbClr val="C00000"/>
            </a:solidFill>
          </a:ln>
        </p:spPr>
        <p:txBody>
          <a:bodyPr wrap="square" rtlCol="0">
            <a:spAutoFit/>
          </a:bodyPr>
          <a:lstStyle/>
          <a:p>
            <a:pPr>
              <a:lnSpc>
                <a:spcPct val="150000"/>
              </a:lnSpc>
            </a:pPr>
            <a:r>
              <a:rPr lang="en-US" altLang="zh-CN" b="1" dirty="0" smtClean="0">
                <a:solidFill>
                  <a:schemeClr val="bg1"/>
                </a:solidFill>
              </a:rPr>
              <a:t>20XX.03</a:t>
            </a:r>
            <a:endParaRPr lang="zh-CN" altLang="en-US" b="1" dirty="0">
              <a:solidFill>
                <a:schemeClr val="bg1"/>
              </a:solidFill>
            </a:endParaRPr>
          </a:p>
        </p:txBody>
      </p:sp>
      <p:sp>
        <p:nvSpPr>
          <p:cNvPr id="14" name="矩形 13"/>
          <p:cNvSpPr/>
          <p:nvPr/>
        </p:nvSpPr>
        <p:spPr>
          <a:xfrm>
            <a:off x="1430757" y="4455338"/>
            <a:ext cx="2189312" cy="646331"/>
          </a:xfrm>
          <a:prstGeom prst="rect">
            <a:avLst/>
          </a:prstGeom>
        </p:spPr>
        <p:txBody>
          <a:bodyPr wrap="square">
            <a:spAutoFit/>
          </a:bodyPr>
          <a:lstStyle/>
          <a:p>
            <a:pPr>
              <a:lnSpc>
                <a:spcPct val="150000"/>
              </a:lnSpc>
            </a:pPr>
            <a:r>
              <a:rPr lang="en-US" altLang="zh-CN" sz="1200" b="1" dirty="0" smtClean="0">
                <a:latin typeface="微软雅黑" panose="020B0503020204020204" pitchFamily="34" charset="-122"/>
                <a:ea typeface="微软雅黑" panose="020B0503020204020204" pitchFamily="34" charset="-122"/>
              </a:rPr>
              <a:t>《</a:t>
            </a:r>
            <a:r>
              <a:rPr lang="zh-CN" altLang="en-US" sz="1200" b="1" dirty="0" smtClean="0">
                <a:latin typeface="微软雅黑" panose="020B0503020204020204" pitchFamily="34" charset="-122"/>
                <a:ea typeface="微软雅黑" panose="020B0503020204020204" pitchFamily="34" charset="-122"/>
              </a:rPr>
              <a:t>中共中央关于全面深化</a:t>
            </a:r>
            <a:endParaRPr lang="en-US" altLang="zh-CN" sz="1200" b="1" dirty="0" smtClean="0">
              <a:latin typeface="微软雅黑" panose="020B0503020204020204" pitchFamily="34" charset="-122"/>
              <a:ea typeface="微软雅黑" panose="020B0503020204020204" pitchFamily="34" charset="-122"/>
            </a:endParaRPr>
          </a:p>
          <a:p>
            <a:pPr>
              <a:lnSpc>
                <a:spcPct val="150000"/>
              </a:lnSpc>
            </a:pPr>
            <a:r>
              <a:rPr lang="zh-CN" altLang="en-US" sz="1200" b="1" dirty="0" smtClean="0">
                <a:latin typeface="微软雅黑" panose="020B0503020204020204" pitchFamily="34" charset="-122"/>
                <a:ea typeface="微软雅黑" panose="020B0503020204020204" pitchFamily="34" charset="-122"/>
              </a:rPr>
              <a:t>改革若干重大问题的决定</a:t>
            </a:r>
            <a:r>
              <a:rPr lang="en-US" altLang="zh-CN" sz="1200" b="1" dirty="0" smtClean="0">
                <a:latin typeface="微软雅黑" panose="020B0503020204020204" pitchFamily="34" charset="-122"/>
                <a:ea typeface="微软雅黑" panose="020B0503020204020204" pitchFamily="34" charset="-122"/>
              </a:rPr>
              <a:t>》</a:t>
            </a:r>
            <a:endParaRPr lang="zh-CN" altLang="en-US" sz="1200" b="1" dirty="0">
              <a:latin typeface="微软雅黑" panose="020B0503020204020204" pitchFamily="34" charset="-122"/>
              <a:ea typeface="微软雅黑" panose="020B0503020204020204" pitchFamily="34" charset="-122"/>
            </a:endParaRPr>
          </a:p>
        </p:txBody>
      </p:sp>
      <p:sp>
        <p:nvSpPr>
          <p:cNvPr id="15" name="矩形 14"/>
          <p:cNvSpPr/>
          <p:nvPr/>
        </p:nvSpPr>
        <p:spPr>
          <a:xfrm>
            <a:off x="1164041" y="5061804"/>
            <a:ext cx="2553315" cy="923330"/>
          </a:xfrm>
          <a:prstGeom prst="rect">
            <a:avLst/>
          </a:prstGeom>
        </p:spPr>
        <p:txBody>
          <a:bodyPr wrap="square">
            <a:spAutoFit/>
          </a:bodyPr>
          <a:lstStyle/>
          <a:p>
            <a:pPr>
              <a:lnSpc>
                <a:spcPct val="150000"/>
              </a:lnSpc>
            </a:pPr>
            <a:r>
              <a:rPr lang="zh-CN" altLang="en-US" sz="1200" dirty="0">
                <a:latin typeface="微软雅黑" panose="020B0503020204020204" pitchFamily="34" charset="-122"/>
                <a:ea typeface="微软雅黑" panose="020B0503020204020204" pitchFamily="34" charset="-122"/>
              </a:rPr>
              <a:t>深化医药卫生</a:t>
            </a:r>
            <a:r>
              <a:rPr lang="zh-CN" altLang="en-US" sz="1200" dirty="0" smtClean="0">
                <a:latin typeface="微软雅黑" panose="020B0503020204020204" pitchFamily="34" charset="-122"/>
                <a:ea typeface="微软雅黑" panose="020B0503020204020204" pitchFamily="34" charset="-122"/>
              </a:rPr>
              <a:t>体制改革</a:t>
            </a:r>
            <a:r>
              <a:rPr lang="zh-CN" altLang="en-US" sz="1200" dirty="0">
                <a:latin typeface="微软雅黑" panose="020B0503020204020204" pitchFamily="34" charset="-122"/>
                <a:ea typeface="微软雅黑" panose="020B0503020204020204" pitchFamily="34" charset="-122"/>
              </a:rPr>
              <a:t>，</a:t>
            </a:r>
            <a:r>
              <a:rPr lang="zh-CN" altLang="en-US" sz="1200" dirty="0" smtClean="0">
                <a:latin typeface="微软雅黑" panose="020B0503020204020204" pitchFamily="34" charset="-122"/>
                <a:ea typeface="微软雅黑" panose="020B0503020204020204" pitchFamily="34" charset="-122"/>
              </a:rPr>
              <a:t>统筹</a:t>
            </a:r>
            <a:r>
              <a:rPr lang="zh-CN" altLang="en-US" sz="1200" dirty="0">
                <a:latin typeface="微软雅黑" panose="020B0503020204020204" pitchFamily="34" charset="-122"/>
                <a:ea typeface="微软雅黑" panose="020B0503020204020204" pitchFamily="34" charset="-122"/>
              </a:rPr>
              <a:t>推进医疗保障、医疗服务、公共卫生、药品供应、监管体制综合改革。</a:t>
            </a:r>
          </a:p>
        </p:txBody>
      </p:sp>
      <p:sp>
        <p:nvSpPr>
          <p:cNvPr id="49" name="文本框 48"/>
          <p:cNvSpPr txBox="1"/>
          <p:nvPr/>
        </p:nvSpPr>
        <p:spPr>
          <a:xfrm>
            <a:off x="6669314" y="4151747"/>
            <a:ext cx="965915" cy="464871"/>
          </a:xfrm>
          <a:prstGeom prst="rect">
            <a:avLst/>
          </a:prstGeom>
          <a:solidFill>
            <a:srgbClr val="C00000"/>
          </a:solidFill>
          <a:ln>
            <a:solidFill>
              <a:srgbClr val="C00000"/>
            </a:solidFill>
          </a:ln>
        </p:spPr>
        <p:txBody>
          <a:bodyPr wrap="square" rtlCol="0">
            <a:spAutoFit/>
          </a:bodyPr>
          <a:lstStyle/>
          <a:p>
            <a:pPr>
              <a:lnSpc>
                <a:spcPct val="150000"/>
              </a:lnSpc>
            </a:pPr>
            <a:r>
              <a:rPr lang="en-US" altLang="zh-CN" b="1" dirty="0" smtClean="0">
                <a:solidFill>
                  <a:schemeClr val="bg1"/>
                </a:solidFill>
              </a:rPr>
              <a:t>20XX.07</a:t>
            </a:r>
            <a:endParaRPr lang="zh-CN" altLang="en-US" b="1" dirty="0">
              <a:solidFill>
                <a:schemeClr val="bg1"/>
              </a:solidFill>
            </a:endParaRPr>
          </a:p>
        </p:txBody>
      </p:sp>
      <p:sp>
        <p:nvSpPr>
          <p:cNvPr id="16" name="矩形 15"/>
          <p:cNvSpPr/>
          <p:nvPr/>
        </p:nvSpPr>
        <p:spPr>
          <a:xfrm>
            <a:off x="3819382" y="2142573"/>
            <a:ext cx="1973617" cy="336695"/>
          </a:xfrm>
          <a:prstGeom prst="rect">
            <a:avLst/>
          </a:prstGeom>
        </p:spPr>
        <p:txBody>
          <a:bodyPr wrap="none">
            <a:spAutoFit/>
          </a:bodyPr>
          <a:lstStyle/>
          <a:p>
            <a:pPr>
              <a:lnSpc>
                <a:spcPct val="150000"/>
              </a:lnSpc>
            </a:pPr>
            <a:r>
              <a:rPr lang="en-US" altLang="zh-CN" sz="1200" b="1" dirty="0" smtClean="0">
                <a:latin typeface="微软雅黑" panose="020B0503020204020204" pitchFamily="34" charset="-122"/>
                <a:ea typeface="微软雅黑" panose="020B0503020204020204" pitchFamily="34" charset="-122"/>
              </a:rPr>
              <a:t>《20XX</a:t>
            </a:r>
            <a:r>
              <a:rPr lang="zh-CN" altLang="en-US" sz="1200" b="1" dirty="0" smtClean="0">
                <a:latin typeface="微软雅黑" panose="020B0503020204020204" pitchFamily="34" charset="-122"/>
                <a:ea typeface="微软雅黑" panose="020B0503020204020204" pitchFamily="34" charset="-122"/>
              </a:rPr>
              <a:t>年政府工作报告</a:t>
            </a:r>
            <a:r>
              <a:rPr lang="en-US" altLang="zh-CN" sz="1200" b="1" dirty="0" smtClean="0">
                <a:latin typeface="微软雅黑" panose="020B0503020204020204" pitchFamily="34" charset="-122"/>
                <a:ea typeface="微软雅黑" panose="020B0503020204020204" pitchFamily="34" charset="-122"/>
              </a:rPr>
              <a:t>》</a:t>
            </a:r>
            <a:endParaRPr lang="zh-CN" altLang="en-US" sz="1200" b="1" dirty="0">
              <a:latin typeface="微软雅黑" panose="020B0503020204020204" pitchFamily="34" charset="-122"/>
              <a:ea typeface="微软雅黑" panose="020B0503020204020204" pitchFamily="34" charset="-122"/>
            </a:endParaRPr>
          </a:p>
        </p:txBody>
      </p:sp>
      <p:sp>
        <p:nvSpPr>
          <p:cNvPr id="17" name="矩形 16"/>
          <p:cNvSpPr/>
          <p:nvPr/>
        </p:nvSpPr>
        <p:spPr>
          <a:xfrm>
            <a:off x="3717356" y="1298216"/>
            <a:ext cx="2362631" cy="923330"/>
          </a:xfrm>
          <a:prstGeom prst="rect">
            <a:avLst/>
          </a:prstGeom>
        </p:spPr>
        <p:txBody>
          <a:bodyPr wrap="square">
            <a:spAutoFit/>
          </a:bodyPr>
          <a:lstStyle/>
          <a:p>
            <a:pPr>
              <a:lnSpc>
                <a:spcPct val="150000"/>
              </a:lnSpc>
            </a:pPr>
            <a:r>
              <a:rPr lang="zh-CN" altLang="en-US" sz="1200" dirty="0">
                <a:latin typeface="微软雅黑" panose="020B0503020204020204" pitchFamily="34" charset="-122"/>
                <a:ea typeface="微软雅黑" panose="020B0503020204020204" pitchFamily="34" charset="-122"/>
              </a:rPr>
              <a:t>扩大城市公立医院综合改革</a:t>
            </a:r>
            <a:r>
              <a:rPr lang="zh-CN" altLang="en-US" sz="1200" dirty="0" smtClean="0">
                <a:latin typeface="微软雅黑" panose="020B0503020204020204" pitchFamily="34" charset="-122"/>
                <a:ea typeface="微软雅黑" panose="020B0503020204020204" pitchFamily="34" charset="-122"/>
              </a:rPr>
              <a:t>试点，破除</a:t>
            </a:r>
            <a:r>
              <a:rPr lang="zh-CN" altLang="en-US" sz="1200" dirty="0">
                <a:latin typeface="微软雅黑" panose="020B0503020204020204" pitchFamily="34" charset="-122"/>
                <a:ea typeface="微软雅黑" panose="020B0503020204020204" pitchFamily="34" charset="-122"/>
              </a:rPr>
              <a:t>以药补医，理顺医药价格，创新社会资本办医机制。</a:t>
            </a:r>
          </a:p>
        </p:txBody>
      </p:sp>
      <p:sp>
        <p:nvSpPr>
          <p:cNvPr id="50" name="文本框 49"/>
          <p:cNvSpPr txBox="1"/>
          <p:nvPr/>
        </p:nvSpPr>
        <p:spPr>
          <a:xfrm>
            <a:off x="8889759" y="2492895"/>
            <a:ext cx="965915" cy="464871"/>
          </a:xfrm>
          <a:prstGeom prst="rect">
            <a:avLst/>
          </a:prstGeom>
          <a:solidFill>
            <a:srgbClr val="C00000"/>
          </a:solidFill>
          <a:ln>
            <a:solidFill>
              <a:srgbClr val="C00000"/>
            </a:solidFill>
          </a:ln>
        </p:spPr>
        <p:txBody>
          <a:bodyPr wrap="square" rtlCol="0">
            <a:spAutoFit/>
          </a:bodyPr>
          <a:lstStyle/>
          <a:p>
            <a:pPr>
              <a:lnSpc>
                <a:spcPct val="150000"/>
              </a:lnSpc>
            </a:pPr>
            <a:r>
              <a:rPr lang="en-US" altLang="zh-CN" b="1" dirty="0" smtClean="0">
                <a:solidFill>
                  <a:schemeClr val="bg1"/>
                </a:solidFill>
              </a:rPr>
              <a:t>20XX.10</a:t>
            </a:r>
            <a:endParaRPr lang="zh-CN" altLang="en-US" b="1" dirty="0">
              <a:solidFill>
                <a:schemeClr val="bg1"/>
              </a:solidFill>
            </a:endParaRPr>
          </a:p>
        </p:txBody>
      </p:sp>
      <p:sp>
        <p:nvSpPr>
          <p:cNvPr id="3" name="矩形 2"/>
          <p:cNvSpPr/>
          <p:nvPr/>
        </p:nvSpPr>
        <p:spPr>
          <a:xfrm>
            <a:off x="7961808" y="1239004"/>
            <a:ext cx="2835007" cy="1200329"/>
          </a:xfrm>
          <a:prstGeom prst="rect">
            <a:avLst/>
          </a:prstGeom>
        </p:spPr>
        <p:txBody>
          <a:bodyPr wrap="square">
            <a:spAutoFit/>
          </a:bodyPr>
          <a:lstStyle/>
          <a:p>
            <a:pPr>
              <a:lnSpc>
                <a:spcPct val="150000"/>
              </a:lnSpc>
            </a:pPr>
            <a:r>
              <a:rPr lang="zh-CN" altLang="zh-CN" sz="1200" dirty="0" smtClean="0">
                <a:solidFill>
                  <a:srgbClr val="000000"/>
                </a:solidFill>
                <a:latin typeface="微软雅黑" panose="020B0503020204020204" pitchFamily="34" charset="-122"/>
                <a:ea typeface="微软雅黑" panose="020B0503020204020204" pitchFamily="34" charset="-122"/>
              </a:rPr>
              <a:t>中央机构编制委员会办公室批准</a:t>
            </a:r>
            <a:r>
              <a:rPr lang="zh-CN" altLang="zh-CN" sz="1200" b="1" dirty="0">
                <a:latin typeface="微软雅黑" panose="020B0503020204020204" pitchFamily="34" charset="-122"/>
                <a:ea typeface="微软雅黑" panose="020B0503020204020204" pitchFamily="34" charset="-122"/>
              </a:rPr>
              <a:t>成立“医疗管理服务指导中心</a:t>
            </a:r>
            <a:r>
              <a:rPr lang="zh-CN" altLang="zh-CN" sz="1200" b="1" dirty="0" smtClean="0">
                <a:latin typeface="微软雅黑" panose="020B0503020204020204" pitchFamily="34" charset="-122"/>
                <a:ea typeface="微软雅黑" panose="020B0503020204020204" pitchFamily="34" charset="-122"/>
              </a:rPr>
              <a:t>”</a:t>
            </a:r>
            <a:r>
              <a:rPr lang="zh-CN" altLang="en-US" sz="1200" b="1" dirty="0" smtClean="0">
                <a:latin typeface="微软雅黑" panose="020B0503020204020204" pitchFamily="34" charset="-122"/>
                <a:ea typeface="微软雅黑" panose="020B0503020204020204" pitchFamily="34" charset="-122"/>
              </a:rPr>
              <a:t>，</a:t>
            </a:r>
            <a:r>
              <a:rPr lang="zh-CN" altLang="zh-CN" sz="1200" dirty="0">
                <a:solidFill>
                  <a:prstClr val="black"/>
                </a:solidFill>
                <a:latin typeface="微软雅黑" panose="020B0503020204020204" pitchFamily="34" charset="-122"/>
                <a:ea typeface="微软雅黑" panose="020B0503020204020204" pitchFamily="34" charset="-122"/>
              </a:rPr>
              <a:t>主要从事医疗质量、患者安全等微观管理，工作内容更加细化。</a:t>
            </a:r>
            <a:endParaRPr lang="zh-CN" altLang="en-US" sz="1200" dirty="0"/>
          </a:p>
        </p:txBody>
      </p:sp>
      <p:sp>
        <p:nvSpPr>
          <p:cNvPr id="4" name="矩形 3"/>
          <p:cNvSpPr/>
          <p:nvPr/>
        </p:nvSpPr>
        <p:spPr>
          <a:xfrm>
            <a:off x="5977195" y="4784805"/>
            <a:ext cx="2682670" cy="1477328"/>
          </a:xfrm>
          <a:prstGeom prst="rect">
            <a:avLst/>
          </a:prstGeom>
        </p:spPr>
        <p:txBody>
          <a:bodyPr wrap="square">
            <a:spAutoFit/>
          </a:bodyPr>
          <a:lstStyle/>
          <a:p>
            <a:pPr algn="ctr">
              <a:lnSpc>
                <a:spcPct val="150000"/>
              </a:lnSpc>
            </a:pPr>
            <a:r>
              <a:rPr lang="en-US" altLang="zh-CN" sz="1200" b="1" dirty="0" smtClean="0">
                <a:latin typeface="微软雅黑" panose="020B0503020204020204" pitchFamily="34" charset="-122"/>
                <a:ea typeface="微软雅黑" panose="020B0503020204020204" pitchFamily="34" charset="-122"/>
              </a:rPr>
              <a:t>4631-2</a:t>
            </a:r>
            <a:r>
              <a:rPr lang="zh-CN" altLang="en-US" sz="1200" b="1" dirty="0" smtClean="0">
                <a:latin typeface="微软雅黑" panose="020B0503020204020204" pitchFamily="34" charset="-122"/>
                <a:ea typeface="微软雅黑" panose="020B0503020204020204" pitchFamily="34" charset="-122"/>
              </a:rPr>
              <a:t>工程</a:t>
            </a:r>
            <a:endParaRPr lang="en-US" altLang="zh-CN" sz="1200" dirty="0">
              <a:latin typeface="微软雅黑" panose="020B0503020204020204" pitchFamily="34" charset="-122"/>
              <a:ea typeface="微软雅黑" panose="020B0503020204020204" pitchFamily="34" charset="-122"/>
            </a:endParaRPr>
          </a:p>
          <a:p>
            <a:pPr>
              <a:lnSpc>
                <a:spcPct val="150000"/>
              </a:lnSpc>
            </a:pPr>
            <a:r>
              <a:rPr lang="zh-CN" altLang="en-US" sz="1200" dirty="0" smtClean="0">
                <a:latin typeface="微软雅黑" panose="020B0503020204020204" pitchFamily="34" charset="-122"/>
                <a:ea typeface="微软雅黑" panose="020B0503020204020204" pitchFamily="34" charset="-122"/>
              </a:rPr>
              <a:t>依托</a:t>
            </a:r>
            <a:r>
              <a:rPr lang="zh-CN" altLang="en-US" sz="1200" dirty="0">
                <a:latin typeface="微软雅黑" panose="020B0503020204020204" pitchFamily="34" charset="-122"/>
                <a:ea typeface="微软雅黑" panose="020B0503020204020204" pitchFamily="34" charset="-122"/>
              </a:rPr>
              <a:t>中西医协同公共卫生信息系统、基层医疗卫生管理信息系统、医疗健康公共服务系统打造全方位、立体化的国家卫生计生资源体系。</a:t>
            </a:r>
          </a:p>
        </p:txBody>
      </p:sp>
      <p:sp>
        <p:nvSpPr>
          <p:cNvPr id="45" name="矩形 44"/>
          <p:cNvSpPr/>
          <p:nvPr/>
        </p:nvSpPr>
        <p:spPr>
          <a:xfrm>
            <a:off x="10033536" y="616370"/>
            <a:ext cx="1689886" cy="507831"/>
          </a:xfrm>
          <a:prstGeom prst="rect">
            <a:avLst/>
          </a:prstGeom>
        </p:spPr>
        <p:txBody>
          <a:bodyPr wrap="none">
            <a:spAutoFit/>
          </a:bodyPr>
          <a:lstStyle/>
          <a:p>
            <a:pPr>
              <a:lnSpc>
                <a:spcPct val="150000"/>
              </a:lnSpc>
            </a:pPr>
            <a:r>
              <a:rPr lang="en-US" altLang="zh-CN" b="1" dirty="0" smtClean="0">
                <a:latin typeface="微软雅黑" panose="020B0503020204020204" pitchFamily="34" charset="-122"/>
                <a:ea typeface="微软雅黑" panose="020B0503020204020204" pitchFamily="34" charset="-122"/>
              </a:rPr>
              <a:t>6.3</a:t>
            </a:r>
            <a:r>
              <a:rPr lang="zh-CN" altLang="en-US" b="1" dirty="0" smtClean="0">
                <a:latin typeface="微软雅黑" panose="020B0503020204020204" pitchFamily="34" charset="-122"/>
                <a:ea typeface="微软雅黑" panose="020B0503020204020204" pitchFamily="34" charset="-122"/>
              </a:rPr>
              <a:t>病患满意度</a:t>
            </a:r>
            <a:endParaRPr lang="zh-CN" altLang="en-US" sz="1600" b="1" dirty="0">
              <a:latin typeface="微软雅黑" panose="020B0503020204020204" pitchFamily="34" charset="-122"/>
              <a:ea typeface="微软雅黑" panose="020B0503020204020204" pitchFamily="34" charset="-122"/>
            </a:endParaRPr>
          </a:p>
        </p:txBody>
      </p:sp>
      <p:sp>
        <p:nvSpPr>
          <p:cNvPr id="51" name="矩形 50"/>
          <p:cNvSpPr/>
          <p:nvPr/>
        </p:nvSpPr>
        <p:spPr>
          <a:xfrm>
            <a:off x="1820283" y="547121"/>
            <a:ext cx="2031325" cy="646331"/>
          </a:xfrm>
          <a:prstGeom prst="rect">
            <a:avLst/>
          </a:prstGeom>
        </p:spPr>
        <p:txBody>
          <a:bodyPr wrap="none">
            <a:spAutoFit/>
          </a:bodyPr>
          <a:lstStyle/>
          <a:p>
            <a:pPr>
              <a:lnSpc>
                <a:spcPct val="150000"/>
              </a:lnSpc>
            </a:pPr>
            <a:r>
              <a:rPr lang="zh-CN" altLang="en-US" sz="2400" b="1" dirty="0">
                <a:latin typeface="微软雅黑" panose="020B0503020204020204" pitchFamily="34" charset="-122"/>
                <a:ea typeface="微软雅黑" panose="020B0503020204020204" pitchFamily="34" charset="-122"/>
              </a:rPr>
              <a:t>医改</a:t>
            </a:r>
            <a:r>
              <a:rPr lang="zh-CN" altLang="en-US" sz="2400" b="1" dirty="0" smtClean="0">
                <a:latin typeface="微软雅黑" panose="020B0503020204020204" pitchFamily="34" charset="-122"/>
                <a:ea typeface="微软雅黑" panose="020B0503020204020204" pitchFamily="34" charset="-122"/>
              </a:rPr>
              <a:t>政策解读</a:t>
            </a:r>
            <a:endParaRPr lang="zh-CN" altLang="en-US" sz="2000" b="1" dirty="0">
              <a:latin typeface="微软雅黑" panose="020B0503020204020204" pitchFamily="34" charset="-122"/>
              <a:ea typeface="微软雅黑" panose="020B0503020204020204" pitchFamily="34" charset="-122"/>
            </a:endParaRPr>
          </a:p>
        </p:txBody>
      </p:sp>
      <p:grpSp>
        <p:nvGrpSpPr>
          <p:cNvPr id="52" name="组合 51"/>
          <p:cNvGrpSpPr/>
          <p:nvPr/>
        </p:nvGrpSpPr>
        <p:grpSpPr>
          <a:xfrm>
            <a:off x="536649" y="249523"/>
            <a:ext cx="1232203" cy="1028988"/>
            <a:chOff x="458097" y="883701"/>
            <a:chExt cx="1712258" cy="1429872"/>
          </a:xfrm>
        </p:grpSpPr>
        <p:sp>
          <p:nvSpPr>
            <p:cNvPr id="53" name="矩形 3"/>
            <p:cNvSpPr/>
            <p:nvPr/>
          </p:nvSpPr>
          <p:spPr>
            <a:xfrm>
              <a:off x="521745" y="883701"/>
              <a:ext cx="1648610" cy="1429872"/>
            </a:xfrm>
            <a:custGeom>
              <a:avLst/>
              <a:gdLst>
                <a:gd name="connsiteX0" fmla="*/ 0 w 1358153"/>
                <a:gd name="connsiteY0" fmla="*/ 0 h 833718"/>
                <a:gd name="connsiteX1" fmla="*/ 1358153 w 1358153"/>
                <a:gd name="connsiteY1" fmla="*/ 0 h 833718"/>
                <a:gd name="connsiteX2" fmla="*/ 1358153 w 1358153"/>
                <a:gd name="connsiteY2" fmla="*/ 833718 h 833718"/>
                <a:gd name="connsiteX3" fmla="*/ 0 w 1358153"/>
                <a:gd name="connsiteY3" fmla="*/ 833718 h 833718"/>
                <a:gd name="connsiteX4" fmla="*/ 0 w 1358153"/>
                <a:gd name="connsiteY4" fmla="*/ 0 h 833718"/>
                <a:gd name="connsiteX0" fmla="*/ 0 w 1371600"/>
                <a:gd name="connsiteY0" fmla="*/ 161365 h 995083"/>
                <a:gd name="connsiteX1" fmla="*/ 1371600 w 1371600"/>
                <a:gd name="connsiteY1" fmla="*/ 0 h 995083"/>
                <a:gd name="connsiteX2" fmla="*/ 1358153 w 1371600"/>
                <a:gd name="connsiteY2" fmla="*/ 995083 h 995083"/>
                <a:gd name="connsiteX3" fmla="*/ 0 w 1371600"/>
                <a:gd name="connsiteY3" fmla="*/ 995083 h 995083"/>
                <a:gd name="connsiteX4" fmla="*/ 0 w 1371600"/>
                <a:gd name="connsiteY4" fmla="*/ 161365 h 995083"/>
                <a:gd name="connsiteX0" fmla="*/ 0 w 1371600"/>
                <a:gd name="connsiteY0" fmla="*/ 161365 h 995083"/>
                <a:gd name="connsiteX1" fmla="*/ 1371600 w 1371600"/>
                <a:gd name="connsiteY1" fmla="*/ 0 h 995083"/>
                <a:gd name="connsiteX2" fmla="*/ 1358153 w 1371600"/>
                <a:gd name="connsiteY2" fmla="*/ 995083 h 995083"/>
                <a:gd name="connsiteX3" fmla="*/ 107576 w 1371600"/>
                <a:gd name="connsiteY3" fmla="*/ 900954 h 995083"/>
                <a:gd name="connsiteX4" fmla="*/ 0 w 1371600"/>
                <a:gd name="connsiteY4" fmla="*/ 161365 h 995083"/>
                <a:gd name="connsiteX0" fmla="*/ 0 w 1465730"/>
                <a:gd name="connsiteY0" fmla="*/ 26894 h 995083"/>
                <a:gd name="connsiteX1" fmla="*/ 1465730 w 1465730"/>
                <a:gd name="connsiteY1" fmla="*/ 0 h 995083"/>
                <a:gd name="connsiteX2" fmla="*/ 1452283 w 1465730"/>
                <a:gd name="connsiteY2" fmla="*/ 995083 h 995083"/>
                <a:gd name="connsiteX3" fmla="*/ 201706 w 1465730"/>
                <a:gd name="connsiteY3" fmla="*/ 900954 h 995083"/>
                <a:gd name="connsiteX4" fmla="*/ 0 w 1465730"/>
                <a:gd name="connsiteY4" fmla="*/ 26894 h 995083"/>
                <a:gd name="connsiteX0" fmla="*/ 0 w 1479177"/>
                <a:gd name="connsiteY0" fmla="*/ 26894 h 1304366"/>
                <a:gd name="connsiteX1" fmla="*/ 1465730 w 1479177"/>
                <a:gd name="connsiteY1" fmla="*/ 0 h 1304366"/>
                <a:gd name="connsiteX2" fmla="*/ 1479177 w 1479177"/>
                <a:gd name="connsiteY2" fmla="*/ 1304366 h 1304366"/>
                <a:gd name="connsiteX3" fmla="*/ 201706 w 1479177"/>
                <a:gd name="connsiteY3" fmla="*/ 900954 h 1304366"/>
                <a:gd name="connsiteX4" fmla="*/ 0 w 1479177"/>
                <a:gd name="connsiteY4" fmla="*/ 26894 h 1304366"/>
                <a:gd name="connsiteX0" fmla="*/ 118334 w 1597511"/>
                <a:gd name="connsiteY0" fmla="*/ 26894 h 1304366"/>
                <a:gd name="connsiteX1" fmla="*/ 1584064 w 1597511"/>
                <a:gd name="connsiteY1" fmla="*/ 0 h 1304366"/>
                <a:gd name="connsiteX2" fmla="*/ 1597511 w 1597511"/>
                <a:gd name="connsiteY2" fmla="*/ 1304366 h 1304366"/>
                <a:gd name="connsiteX3" fmla="*/ 0 w 1597511"/>
                <a:gd name="connsiteY3" fmla="*/ 1038114 h 1304366"/>
                <a:gd name="connsiteX4" fmla="*/ 118334 w 1597511"/>
                <a:gd name="connsiteY4" fmla="*/ 26894 h 1304366"/>
                <a:gd name="connsiteX0" fmla="*/ 118334 w 1673711"/>
                <a:gd name="connsiteY0" fmla="*/ 26894 h 1151966"/>
                <a:gd name="connsiteX1" fmla="*/ 1584064 w 1673711"/>
                <a:gd name="connsiteY1" fmla="*/ 0 h 1151966"/>
                <a:gd name="connsiteX2" fmla="*/ 1673711 w 1673711"/>
                <a:gd name="connsiteY2" fmla="*/ 1151966 h 1151966"/>
                <a:gd name="connsiteX3" fmla="*/ 0 w 1673711"/>
                <a:gd name="connsiteY3" fmla="*/ 1038114 h 1151966"/>
                <a:gd name="connsiteX4" fmla="*/ 118334 w 1673711"/>
                <a:gd name="connsiteY4" fmla="*/ 26894 h 1151966"/>
                <a:gd name="connsiteX0" fmla="*/ 0 w 1723017"/>
                <a:gd name="connsiteY0" fmla="*/ 0 h 1307952"/>
                <a:gd name="connsiteX1" fmla="*/ 1633370 w 1723017"/>
                <a:gd name="connsiteY1" fmla="*/ 155986 h 1307952"/>
                <a:gd name="connsiteX2" fmla="*/ 1723017 w 1723017"/>
                <a:gd name="connsiteY2" fmla="*/ 1307952 h 1307952"/>
                <a:gd name="connsiteX3" fmla="*/ 49306 w 1723017"/>
                <a:gd name="connsiteY3" fmla="*/ 1194100 h 1307952"/>
                <a:gd name="connsiteX4" fmla="*/ 0 w 1723017"/>
                <a:gd name="connsiteY4" fmla="*/ 0 h 1307952"/>
                <a:gd name="connsiteX0" fmla="*/ 0 w 1633370"/>
                <a:gd name="connsiteY0" fmla="*/ 0 h 1429872"/>
                <a:gd name="connsiteX1" fmla="*/ 1633370 w 1633370"/>
                <a:gd name="connsiteY1" fmla="*/ 155986 h 1429872"/>
                <a:gd name="connsiteX2" fmla="*/ 1387737 w 1633370"/>
                <a:gd name="connsiteY2" fmla="*/ 1429872 h 1429872"/>
                <a:gd name="connsiteX3" fmla="*/ 49306 w 1633370"/>
                <a:gd name="connsiteY3" fmla="*/ 1194100 h 1429872"/>
                <a:gd name="connsiteX4" fmla="*/ 0 w 1633370"/>
                <a:gd name="connsiteY4" fmla="*/ 0 h 1429872"/>
                <a:gd name="connsiteX0" fmla="*/ 0 w 1633370"/>
                <a:gd name="connsiteY0" fmla="*/ 0 h 1429872"/>
                <a:gd name="connsiteX1" fmla="*/ 1633370 w 1633370"/>
                <a:gd name="connsiteY1" fmla="*/ 155986 h 1429872"/>
                <a:gd name="connsiteX2" fmla="*/ 1387737 w 1633370"/>
                <a:gd name="connsiteY2" fmla="*/ 1429872 h 1429872"/>
                <a:gd name="connsiteX3" fmla="*/ 186466 w 1633370"/>
                <a:gd name="connsiteY3" fmla="*/ 1392220 h 1429872"/>
                <a:gd name="connsiteX4" fmla="*/ 0 w 1633370"/>
                <a:gd name="connsiteY4" fmla="*/ 0 h 1429872"/>
                <a:gd name="connsiteX0" fmla="*/ 0 w 1648610"/>
                <a:gd name="connsiteY0" fmla="*/ 0 h 1429872"/>
                <a:gd name="connsiteX1" fmla="*/ 1648610 w 1648610"/>
                <a:gd name="connsiteY1" fmla="*/ 293146 h 1429872"/>
                <a:gd name="connsiteX2" fmla="*/ 1387737 w 1648610"/>
                <a:gd name="connsiteY2" fmla="*/ 1429872 h 1429872"/>
                <a:gd name="connsiteX3" fmla="*/ 186466 w 1648610"/>
                <a:gd name="connsiteY3" fmla="*/ 1392220 h 1429872"/>
                <a:gd name="connsiteX4" fmla="*/ 0 w 1648610"/>
                <a:gd name="connsiteY4" fmla="*/ 0 h 1429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8610" h="1429872">
                  <a:moveTo>
                    <a:pt x="0" y="0"/>
                  </a:moveTo>
                  <a:lnTo>
                    <a:pt x="1648610" y="293146"/>
                  </a:lnTo>
                  <a:lnTo>
                    <a:pt x="1387737" y="1429872"/>
                  </a:lnTo>
                  <a:lnTo>
                    <a:pt x="186466" y="1392220"/>
                  </a:lnTo>
                  <a:lnTo>
                    <a:pt x="0" y="0"/>
                  </a:lnTo>
                  <a:close/>
                </a:path>
              </a:pathLst>
            </a:custGeom>
            <a:solidFill>
              <a:schemeClr val="accent5">
                <a:lumMod val="50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矩形 4"/>
            <p:cNvSpPr/>
            <p:nvPr/>
          </p:nvSpPr>
          <p:spPr>
            <a:xfrm rot="21062862">
              <a:off x="458097" y="1099060"/>
              <a:ext cx="1590339" cy="1067697"/>
            </a:xfrm>
            <a:custGeom>
              <a:avLst/>
              <a:gdLst>
                <a:gd name="connsiteX0" fmla="*/ 0 w 1761565"/>
                <a:gd name="connsiteY0" fmla="*/ 0 h 1183341"/>
                <a:gd name="connsiteX1" fmla="*/ 1761565 w 1761565"/>
                <a:gd name="connsiteY1" fmla="*/ 0 h 1183341"/>
                <a:gd name="connsiteX2" fmla="*/ 1761565 w 1761565"/>
                <a:gd name="connsiteY2" fmla="*/ 1183341 h 1183341"/>
                <a:gd name="connsiteX3" fmla="*/ 0 w 1761565"/>
                <a:gd name="connsiteY3" fmla="*/ 1183341 h 1183341"/>
                <a:gd name="connsiteX4" fmla="*/ 0 w 1761565"/>
                <a:gd name="connsiteY4" fmla="*/ 0 h 1183341"/>
                <a:gd name="connsiteX0" fmla="*/ 201706 w 1761565"/>
                <a:gd name="connsiteY0" fmla="*/ 0 h 1479177"/>
                <a:gd name="connsiteX1" fmla="*/ 1761565 w 1761565"/>
                <a:gd name="connsiteY1" fmla="*/ 295836 h 1479177"/>
                <a:gd name="connsiteX2" fmla="*/ 1761565 w 1761565"/>
                <a:gd name="connsiteY2" fmla="*/ 1479177 h 1479177"/>
                <a:gd name="connsiteX3" fmla="*/ 0 w 1761565"/>
                <a:gd name="connsiteY3" fmla="*/ 1479177 h 1479177"/>
                <a:gd name="connsiteX4" fmla="*/ 201706 w 1761565"/>
                <a:gd name="connsiteY4" fmla="*/ 0 h 1479177"/>
                <a:gd name="connsiteX0" fmla="*/ 201706 w 1949824"/>
                <a:gd name="connsiteY0" fmla="*/ 0 h 1479177"/>
                <a:gd name="connsiteX1" fmla="*/ 1761565 w 1949824"/>
                <a:gd name="connsiteY1" fmla="*/ 295836 h 1479177"/>
                <a:gd name="connsiteX2" fmla="*/ 1949824 w 1949824"/>
                <a:gd name="connsiteY2" fmla="*/ 1129554 h 1479177"/>
                <a:gd name="connsiteX3" fmla="*/ 0 w 1949824"/>
                <a:gd name="connsiteY3" fmla="*/ 1479177 h 1479177"/>
                <a:gd name="connsiteX4" fmla="*/ 201706 w 1949824"/>
                <a:gd name="connsiteY4" fmla="*/ 0 h 1479177"/>
                <a:gd name="connsiteX0" fmla="*/ 64546 w 1949824"/>
                <a:gd name="connsiteY0" fmla="*/ 115644 h 1183341"/>
                <a:gd name="connsiteX1" fmla="*/ 1761565 w 1949824"/>
                <a:gd name="connsiteY1" fmla="*/ 0 h 1183341"/>
                <a:gd name="connsiteX2" fmla="*/ 1949824 w 1949824"/>
                <a:gd name="connsiteY2" fmla="*/ 833718 h 1183341"/>
                <a:gd name="connsiteX3" fmla="*/ 0 w 1949824"/>
                <a:gd name="connsiteY3" fmla="*/ 1183341 h 1183341"/>
                <a:gd name="connsiteX4" fmla="*/ 64546 w 1949824"/>
                <a:gd name="connsiteY4" fmla="*/ 115644 h 1183341"/>
                <a:gd name="connsiteX0" fmla="*/ 34066 w 1919344"/>
                <a:gd name="connsiteY0" fmla="*/ 115644 h 1000461"/>
                <a:gd name="connsiteX1" fmla="*/ 1731085 w 1919344"/>
                <a:gd name="connsiteY1" fmla="*/ 0 h 1000461"/>
                <a:gd name="connsiteX2" fmla="*/ 1919344 w 1919344"/>
                <a:gd name="connsiteY2" fmla="*/ 833718 h 1000461"/>
                <a:gd name="connsiteX3" fmla="*/ 0 w 1919344"/>
                <a:gd name="connsiteY3" fmla="*/ 1000461 h 1000461"/>
                <a:gd name="connsiteX4" fmla="*/ 34066 w 1919344"/>
                <a:gd name="connsiteY4" fmla="*/ 115644 h 1000461"/>
                <a:gd name="connsiteX0" fmla="*/ 34066 w 1827904"/>
                <a:gd name="connsiteY0" fmla="*/ 115644 h 1000461"/>
                <a:gd name="connsiteX1" fmla="*/ 1731085 w 1827904"/>
                <a:gd name="connsiteY1" fmla="*/ 0 h 1000461"/>
                <a:gd name="connsiteX2" fmla="*/ 1827904 w 1827904"/>
                <a:gd name="connsiteY2" fmla="*/ 955638 h 1000461"/>
                <a:gd name="connsiteX3" fmla="*/ 0 w 1827904"/>
                <a:gd name="connsiteY3" fmla="*/ 1000461 h 1000461"/>
                <a:gd name="connsiteX4" fmla="*/ 34066 w 1827904"/>
                <a:gd name="connsiteY4" fmla="*/ 115644 h 1000461"/>
                <a:gd name="connsiteX0" fmla="*/ 34066 w 1959685"/>
                <a:gd name="connsiteY0" fmla="*/ 115644 h 1000461"/>
                <a:gd name="connsiteX1" fmla="*/ 1959685 w 1959685"/>
                <a:gd name="connsiteY1" fmla="*/ 0 h 1000461"/>
                <a:gd name="connsiteX2" fmla="*/ 1827904 w 1959685"/>
                <a:gd name="connsiteY2" fmla="*/ 955638 h 1000461"/>
                <a:gd name="connsiteX3" fmla="*/ 0 w 1959685"/>
                <a:gd name="connsiteY3" fmla="*/ 1000461 h 1000461"/>
                <a:gd name="connsiteX4" fmla="*/ 34066 w 1959685"/>
                <a:gd name="connsiteY4" fmla="*/ 115644 h 1000461"/>
                <a:gd name="connsiteX0" fmla="*/ 0 w 1925619"/>
                <a:gd name="connsiteY0" fmla="*/ 115644 h 1183341"/>
                <a:gd name="connsiteX1" fmla="*/ 1925619 w 1925619"/>
                <a:gd name="connsiteY1" fmla="*/ 0 h 1183341"/>
                <a:gd name="connsiteX2" fmla="*/ 1793838 w 1925619"/>
                <a:gd name="connsiteY2" fmla="*/ 955638 h 1183341"/>
                <a:gd name="connsiteX3" fmla="*/ 285974 w 1925619"/>
                <a:gd name="connsiteY3" fmla="*/ 1183341 h 1183341"/>
                <a:gd name="connsiteX4" fmla="*/ 0 w 1925619"/>
                <a:gd name="connsiteY4" fmla="*/ 115644 h 1183341"/>
                <a:gd name="connsiteX0" fmla="*/ 0 w 1925619"/>
                <a:gd name="connsiteY0" fmla="*/ 115644 h 1183341"/>
                <a:gd name="connsiteX1" fmla="*/ 1925619 w 1925619"/>
                <a:gd name="connsiteY1" fmla="*/ 0 h 1183341"/>
                <a:gd name="connsiteX2" fmla="*/ 1397598 w 1925619"/>
                <a:gd name="connsiteY2" fmla="*/ 1153758 h 1183341"/>
                <a:gd name="connsiteX3" fmla="*/ 285974 w 1925619"/>
                <a:gd name="connsiteY3" fmla="*/ 1183341 h 1183341"/>
                <a:gd name="connsiteX4" fmla="*/ 0 w 1925619"/>
                <a:gd name="connsiteY4" fmla="*/ 115644 h 1183341"/>
                <a:gd name="connsiteX0" fmla="*/ 0 w 1590339"/>
                <a:gd name="connsiteY0" fmla="*/ 0 h 1067697"/>
                <a:gd name="connsiteX1" fmla="*/ 1590339 w 1590339"/>
                <a:gd name="connsiteY1" fmla="*/ 82476 h 1067697"/>
                <a:gd name="connsiteX2" fmla="*/ 1397598 w 1590339"/>
                <a:gd name="connsiteY2" fmla="*/ 1038114 h 1067697"/>
                <a:gd name="connsiteX3" fmla="*/ 285974 w 1590339"/>
                <a:gd name="connsiteY3" fmla="*/ 1067697 h 1067697"/>
                <a:gd name="connsiteX4" fmla="*/ 0 w 1590339"/>
                <a:gd name="connsiteY4" fmla="*/ 0 h 1067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0339" h="1067697">
                  <a:moveTo>
                    <a:pt x="0" y="0"/>
                  </a:moveTo>
                  <a:lnTo>
                    <a:pt x="1590339" y="82476"/>
                  </a:lnTo>
                  <a:lnTo>
                    <a:pt x="1397598" y="1038114"/>
                  </a:lnTo>
                  <a:lnTo>
                    <a:pt x="285974" y="1067697"/>
                  </a:lnTo>
                  <a:lnTo>
                    <a:pt x="0" y="0"/>
                  </a:lnTo>
                  <a:close/>
                </a:path>
              </a:pathLst>
            </a:custGeom>
            <a:solidFill>
              <a:schemeClr val="bg1">
                <a:lumMod val="8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文本框 54"/>
            <p:cNvSpPr txBox="1"/>
            <p:nvPr/>
          </p:nvSpPr>
          <p:spPr>
            <a:xfrm>
              <a:off x="910305" y="1340011"/>
              <a:ext cx="1048277" cy="812598"/>
            </a:xfrm>
            <a:prstGeom prst="rect">
              <a:avLst/>
            </a:prstGeom>
            <a:noFill/>
          </p:spPr>
          <p:txBody>
            <a:bodyPr wrap="square" rtlCol="0">
              <a:spAutoFit/>
            </a:bodyPr>
            <a:lstStyle/>
            <a:p>
              <a:r>
                <a:rPr lang="en-US" altLang="zh-CN" sz="3200" b="1" dirty="0" smtClean="0">
                  <a:solidFill>
                    <a:schemeClr val="accent5">
                      <a:lumMod val="50000"/>
                    </a:schemeClr>
                  </a:solidFill>
                  <a:latin typeface="微软雅黑" panose="020B0503020204020204" pitchFamily="34" charset="-122"/>
                  <a:ea typeface="微软雅黑" panose="020B0503020204020204" pitchFamily="34" charset="-122"/>
                </a:rPr>
                <a:t>07</a:t>
              </a:r>
              <a:endParaRPr lang="zh-CN" altLang="en-US" sz="3200" b="1" dirty="0">
                <a:solidFill>
                  <a:schemeClr val="accent5">
                    <a:lumMod val="50000"/>
                  </a:schemeClr>
                </a:solidFill>
                <a:latin typeface="微软雅黑" panose="020B0503020204020204" pitchFamily="34" charset="-122"/>
                <a:ea typeface="微软雅黑" panose="020B0503020204020204" pitchFamily="34" charset="-122"/>
              </a:endParaRPr>
            </a:p>
          </p:txBody>
        </p:sp>
      </p:grpSp>
      <p:sp>
        <p:nvSpPr>
          <p:cNvPr id="46" name="文本框 45"/>
          <p:cNvSpPr txBox="1"/>
          <p:nvPr/>
        </p:nvSpPr>
        <p:spPr>
          <a:xfrm>
            <a:off x="10515600" y="249523"/>
            <a:ext cx="1676400" cy="307777"/>
          </a:xfrm>
          <a:prstGeom prst="rect">
            <a:avLst/>
          </a:prstGeom>
          <a:noFill/>
        </p:spPr>
        <p:txBody>
          <a:bodyPr wrap="square" rtlCol="0">
            <a:spAutoFit/>
          </a:bodyPr>
          <a:lstStyle/>
          <a:p>
            <a:r>
              <a:rPr lang="zh-CN" altLang="en-US" sz="1400" dirty="0" smtClean="0">
                <a:latin typeface="微软雅黑" panose="020B0503020204020204" pitchFamily="34" charset="-122"/>
                <a:ea typeface="微软雅黑" panose="020B0503020204020204" pitchFamily="34" charset="-122"/>
              </a:rPr>
              <a:t>放置医院</a:t>
            </a:r>
            <a:r>
              <a:rPr lang="en-US" altLang="zh-CN" sz="1400" dirty="0" smtClean="0">
                <a:latin typeface="微软雅黑" panose="020B0503020204020204" pitchFamily="34" charset="-122"/>
                <a:ea typeface="微软雅黑" panose="020B0503020204020204" pitchFamily="34" charset="-122"/>
              </a:rPr>
              <a:t>LOGO</a:t>
            </a:r>
            <a:endParaRPr lang="zh-CN" altLang="en-US" sz="14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95092619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01323" y="1736364"/>
            <a:ext cx="4479815" cy="2988036"/>
          </a:xfrm>
          <a:prstGeom prst="rect">
            <a:avLst/>
          </a:prstGeom>
          <a:ln>
            <a:noFill/>
          </a:ln>
          <a:effectLst>
            <a:outerShdw blurRad="190500" algn="tl" rotWithShape="0">
              <a:srgbClr val="000000">
                <a:alpha val="70000"/>
              </a:srgbClr>
            </a:outerShdw>
          </a:effectLst>
        </p:spPr>
      </p:pic>
      <p:sp>
        <p:nvSpPr>
          <p:cNvPr id="25" name="矩形 24"/>
          <p:cNvSpPr/>
          <p:nvPr/>
        </p:nvSpPr>
        <p:spPr>
          <a:xfrm>
            <a:off x="1555028" y="1736364"/>
            <a:ext cx="2339102" cy="377411"/>
          </a:xfrm>
          <a:prstGeom prst="rect">
            <a:avLst/>
          </a:prstGeom>
        </p:spPr>
        <p:txBody>
          <a:bodyPr wrap="none">
            <a:spAutoFit/>
          </a:bodyPr>
          <a:lstStyle/>
          <a:p>
            <a:pPr>
              <a:lnSpc>
                <a:spcPct val="150000"/>
              </a:lnSpc>
            </a:pPr>
            <a:r>
              <a:rPr lang="zh-CN" altLang="en-US" sz="1400" dirty="0">
                <a:latin typeface="微软雅黑" panose="020B0503020204020204" pitchFamily="34" charset="-122"/>
                <a:ea typeface="微软雅黑" panose="020B0503020204020204" pitchFamily="34" charset="-122"/>
              </a:rPr>
              <a:t>卫</a:t>
            </a:r>
            <a:r>
              <a:rPr lang="zh-CN" altLang="en-US" sz="1400" dirty="0" smtClean="0">
                <a:latin typeface="微软雅黑" panose="020B0503020204020204" pitchFamily="34" charset="-122"/>
                <a:ea typeface="微软雅黑" panose="020B0503020204020204" pitchFamily="34" charset="-122"/>
              </a:rPr>
              <a:t>计委：医改十项重点工作</a:t>
            </a:r>
            <a:endParaRPr lang="zh-CN" altLang="en-US" sz="1400" dirty="0">
              <a:latin typeface="微软雅黑" panose="020B0503020204020204" pitchFamily="34" charset="-122"/>
              <a:ea typeface="微软雅黑" panose="020B0503020204020204" pitchFamily="34" charset="-122"/>
            </a:endParaRPr>
          </a:p>
        </p:txBody>
      </p:sp>
      <p:sp>
        <p:nvSpPr>
          <p:cNvPr id="26" name="矩形 25"/>
          <p:cNvSpPr/>
          <p:nvPr/>
        </p:nvSpPr>
        <p:spPr>
          <a:xfrm>
            <a:off x="1552412" y="2172032"/>
            <a:ext cx="3416320" cy="377411"/>
          </a:xfrm>
          <a:prstGeom prst="rect">
            <a:avLst/>
          </a:prstGeom>
        </p:spPr>
        <p:txBody>
          <a:bodyPr wrap="none">
            <a:spAutoFit/>
          </a:bodyPr>
          <a:lstStyle/>
          <a:p>
            <a:pPr algn="ctr">
              <a:lnSpc>
                <a:spcPct val="150000"/>
              </a:lnSpc>
            </a:pPr>
            <a:r>
              <a:rPr lang="zh-CN" altLang="en-US" sz="1400" dirty="0">
                <a:latin typeface="微软雅黑" panose="020B0503020204020204" pitchFamily="34" charset="-122"/>
                <a:ea typeface="微软雅黑" panose="020B0503020204020204" pitchFamily="34" charset="-122"/>
              </a:rPr>
              <a:t>医改办：把全民医保网编织得更密实牢靠</a:t>
            </a:r>
            <a:endParaRPr lang="zh-CN" altLang="en-US" sz="1400" i="0" dirty="0">
              <a:effectLst/>
              <a:latin typeface="微软雅黑" panose="020B0503020204020204" pitchFamily="34" charset="-122"/>
              <a:ea typeface="微软雅黑" panose="020B0503020204020204" pitchFamily="34" charset="-122"/>
            </a:endParaRPr>
          </a:p>
        </p:txBody>
      </p:sp>
      <p:sp>
        <p:nvSpPr>
          <p:cNvPr id="27" name="矩形 26"/>
          <p:cNvSpPr/>
          <p:nvPr/>
        </p:nvSpPr>
        <p:spPr>
          <a:xfrm>
            <a:off x="1552412" y="2625389"/>
            <a:ext cx="4073551" cy="377411"/>
          </a:xfrm>
          <a:prstGeom prst="rect">
            <a:avLst/>
          </a:prstGeom>
        </p:spPr>
        <p:txBody>
          <a:bodyPr wrap="none">
            <a:spAutoFit/>
          </a:bodyPr>
          <a:lstStyle/>
          <a:p>
            <a:pPr>
              <a:lnSpc>
                <a:spcPct val="150000"/>
              </a:lnSpc>
            </a:pPr>
            <a:r>
              <a:rPr lang="zh-CN" altLang="en-US" sz="1400" dirty="0" smtClean="0">
                <a:latin typeface="微软雅黑" panose="020B0503020204020204" pitchFamily="34" charset="-122"/>
                <a:ea typeface="微软雅黑" panose="020B0503020204020204" pitchFamily="34" charset="-122"/>
              </a:rPr>
              <a:t>卫计委：</a:t>
            </a:r>
            <a:r>
              <a:rPr lang="en-US" altLang="zh-CN" sz="1400" dirty="0" smtClean="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医疗机构新生儿安全管理制度</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试行</a:t>
            </a:r>
            <a:r>
              <a:rPr lang="en-US" altLang="zh-CN" sz="1400" dirty="0">
                <a:latin typeface="微软雅黑" panose="020B0503020204020204" pitchFamily="34" charset="-122"/>
                <a:ea typeface="微软雅黑" panose="020B0503020204020204" pitchFamily="34" charset="-122"/>
              </a:rPr>
              <a:t>)》</a:t>
            </a:r>
            <a:endParaRPr lang="zh-CN" altLang="en-US" sz="1400" dirty="0">
              <a:latin typeface="微软雅黑" panose="020B0503020204020204" pitchFamily="34" charset="-122"/>
              <a:ea typeface="微软雅黑" panose="020B0503020204020204" pitchFamily="34" charset="-122"/>
            </a:endParaRPr>
          </a:p>
        </p:txBody>
      </p:sp>
      <p:sp>
        <p:nvSpPr>
          <p:cNvPr id="28" name="矩形 27"/>
          <p:cNvSpPr/>
          <p:nvPr/>
        </p:nvSpPr>
        <p:spPr>
          <a:xfrm>
            <a:off x="1552412" y="3088323"/>
            <a:ext cx="5211683" cy="377411"/>
          </a:xfrm>
          <a:prstGeom prst="rect">
            <a:avLst/>
          </a:prstGeom>
        </p:spPr>
        <p:txBody>
          <a:bodyPr wrap="none">
            <a:spAutoFit/>
          </a:bodyPr>
          <a:lstStyle/>
          <a:p>
            <a:pPr>
              <a:lnSpc>
                <a:spcPct val="150000"/>
              </a:lnSpc>
            </a:pPr>
            <a:r>
              <a:rPr lang="zh-CN" altLang="en-US" sz="1400" dirty="0" smtClean="0">
                <a:latin typeface="微软雅黑" panose="020B0503020204020204" pitchFamily="34" charset="-122"/>
                <a:ea typeface="微软雅黑" panose="020B0503020204020204" pitchFamily="34" charset="-122"/>
              </a:rPr>
              <a:t>中纪委：</a:t>
            </a:r>
            <a:r>
              <a:rPr lang="en-US" altLang="zh-CN" sz="1400" dirty="0" smtClean="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关于进一步加强医疗卫生行风案件查办工作的通知</a:t>
            </a:r>
            <a:r>
              <a:rPr lang="en-US" altLang="zh-CN" sz="1400" dirty="0">
                <a:latin typeface="微软雅黑" panose="020B0503020204020204" pitchFamily="34" charset="-122"/>
                <a:ea typeface="微软雅黑" panose="020B0503020204020204" pitchFamily="34" charset="-122"/>
              </a:rPr>
              <a:t>》</a:t>
            </a:r>
            <a:endParaRPr lang="zh-CN" altLang="en-US" sz="1400" dirty="0">
              <a:latin typeface="微软雅黑" panose="020B0503020204020204" pitchFamily="34" charset="-122"/>
              <a:ea typeface="微软雅黑" panose="020B0503020204020204" pitchFamily="34" charset="-122"/>
            </a:endParaRPr>
          </a:p>
        </p:txBody>
      </p:sp>
      <p:sp>
        <p:nvSpPr>
          <p:cNvPr id="29" name="矩形 28"/>
          <p:cNvSpPr/>
          <p:nvPr/>
        </p:nvSpPr>
        <p:spPr>
          <a:xfrm>
            <a:off x="1557593" y="3538154"/>
            <a:ext cx="4673074" cy="377411"/>
          </a:xfrm>
          <a:prstGeom prst="rect">
            <a:avLst/>
          </a:prstGeom>
        </p:spPr>
        <p:txBody>
          <a:bodyPr wrap="none">
            <a:spAutoFit/>
          </a:bodyPr>
          <a:lstStyle/>
          <a:p>
            <a:pPr>
              <a:lnSpc>
                <a:spcPct val="150000"/>
              </a:lnSpc>
            </a:pPr>
            <a:r>
              <a:rPr lang="zh-CN" altLang="en-US" sz="1400" dirty="0" smtClean="0">
                <a:latin typeface="微软雅黑" panose="020B0503020204020204" pitchFamily="34" charset="-122"/>
                <a:ea typeface="微软雅黑" panose="020B0503020204020204" pitchFamily="34" charset="-122"/>
              </a:rPr>
              <a:t>发改委：</a:t>
            </a:r>
            <a:r>
              <a:rPr lang="en-US" altLang="zh-CN" sz="1400" dirty="0" smtClean="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关于改进低价药品价格管理有关问题的通知</a:t>
            </a:r>
            <a:r>
              <a:rPr lang="en-US" altLang="zh-CN" sz="1400" dirty="0">
                <a:latin typeface="微软雅黑" panose="020B0503020204020204" pitchFamily="34" charset="-122"/>
                <a:ea typeface="微软雅黑" panose="020B0503020204020204" pitchFamily="34" charset="-122"/>
              </a:rPr>
              <a:t>》</a:t>
            </a:r>
            <a:endParaRPr lang="zh-CN" altLang="en-US" sz="1400" dirty="0">
              <a:latin typeface="微软雅黑" panose="020B0503020204020204" pitchFamily="34" charset="-122"/>
              <a:ea typeface="微软雅黑" panose="020B0503020204020204" pitchFamily="34" charset="-122"/>
            </a:endParaRPr>
          </a:p>
        </p:txBody>
      </p:sp>
      <p:sp>
        <p:nvSpPr>
          <p:cNvPr id="30" name="矩形 29"/>
          <p:cNvSpPr/>
          <p:nvPr/>
        </p:nvSpPr>
        <p:spPr>
          <a:xfrm>
            <a:off x="1552412" y="4949316"/>
            <a:ext cx="6096000" cy="738664"/>
          </a:xfrm>
          <a:prstGeom prst="rect">
            <a:avLst/>
          </a:prstGeom>
        </p:spPr>
        <p:txBody>
          <a:bodyPr>
            <a:spAutoFit/>
          </a:bodyPr>
          <a:lstStyle/>
          <a:p>
            <a:pPr>
              <a:lnSpc>
                <a:spcPct val="150000"/>
              </a:lnSpc>
            </a:pPr>
            <a:r>
              <a:rPr lang="zh-CN" altLang="en-US" sz="1400" dirty="0">
                <a:latin typeface="微软雅黑" panose="020B0503020204020204" pitchFamily="34" charset="-122"/>
                <a:ea typeface="微软雅黑" panose="020B0503020204020204" pitchFamily="34" charset="-122"/>
              </a:rPr>
              <a:t>商务部等</a:t>
            </a:r>
            <a:r>
              <a:rPr lang="en-US" altLang="zh-CN" sz="1400" dirty="0">
                <a:latin typeface="微软雅黑" panose="020B0503020204020204" pitchFamily="34" charset="-122"/>
                <a:ea typeface="微软雅黑" panose="020B0503020204020204" pitchFamily="34" charset="-122"/>
              </a:rPr>
              <a:t>6</a:t>
            </a:r>
            <a:r>
              <a:rPr lang="zh-CN" altLang="en-US" sz="1400" dirty="0" smtClean="0">
                <a:latin typeface="微软雅黑" panose="020B0503020204020204" pitchFamily="34" charset="-122"/>
                <a:ea typeface="微软雅黑" panose="020B0503020204020204" pitchFamily="34" charset="-122"/>
              </a:rPr>
              <a:t>部门：</a:t>
            </a:r>
            <a:r>
              <a:rPr lang="en-US" altLang="zh-CN" sz="1400" dirty="0" smtClean="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关于</a:t>
            </a:r>
            <a:r>
              <a:rPr lang="zh-CN" altLang="en-US" sz="1400" dirty="0" smtClean="0">
                <a:latin typeface="微软雅黑" panose="020B0503020204020204" pitchFamily="34" charset="-122"/>
                <a:ea typeface="微软雅黑" panose="020B0503020204020204" pitchFamily="34" charset="-122"/>
              </a:rPr>
              <a:t>落实</a:t>
            </a:r>
            <a:r>
              <a:rPr lang="en-US" altLang="zh-CN" sz="1400" dirty="0" smtClean="0">
                <a:latin typeface="微软雅黑" panose="020B0503020204020204" pitchFamily="34" charset="-122"/>
                <a:ea typeface="微软雅黑" panose="020B0503020204020204" pitchFamily="34" charset="-122"/>
              </a:rPr>
              <a:t>20XX</a:t>
            </a:r>
            <a:r>
              <a:rPr lang="zh-CN" altLang="en-US" sz="1400" dirty="0" smtClean="0">
                <a:latin typeface="微软雅黑" panose="020B0503020204020204" pitchFamily="34" charset="-122"/>
                <a:ea typeface="微软雅黑" panose="020B0503020204020204" pitchFamily="34" charset="-122"/>
              </a:rPr>
              <a:t>年度</a:t>
            </a:r>
            <a:r>
              <a:rPr lang="zh-CN" altLang="en-US" sz="1400" dirty="0">
                <a:latin typeface="微软雅黑" panose="020B0503020204020204" pitchFamily="34" charset="-122"/>
                <a:ea typeface="微软雅黑" panose="020B0503020204020204" pitchFamily="34" charset="-122"/>
              </a:rPr>
              <a:t>医改重点任务提升药品流通服务水平和效率工作的通知</a:t>
            </a:r>
            <a:r>
              <a:rPr lang="en-US" altLang="zh-CN" sz="1400" dirty="0">
                <a:latin typeface="微软雅黑" panose="020B0503020204020204" pitchFamily="34" charset="-122"/>
                <a:ea typeface="微软雅黑" panose="020B0503020204020204" pitchFamily="34" charset="-122"/>
              </a:rPr>
              <a:t>》</a:t>
            </a:r>
            <a:endParaRPr lang="zh-CN" altLang="en-US" sz="1400" dirty="0">
              <a:latin typeface="微软雅黑" panose="020B0503020204020204" pitchFamily="34" charset="-122"/>
              <a:ea typeface="微软雅黑" panose="020B0503020204020204" pitchFamily="34" charset="-122"/>
            </a:endParaRPr>
          </a:p>
        </p:txBody>
      </p:sp>
      <p:sp>
        <p:nvSpPr>
          <p:cNvPr id="31" name="矩形 30"/>
          <p:cNvSpPr/>
          <p:nvPr/>
        </p:nvSpPr>
        <p:spPr>
          <a:xfrm>
            <a:off x="1552412" y="4044866"/>
            <a:ext cx="3057247" cy="377411"/>
          </a:xfrm>
          <a:prstGeom prst="rect">
            <a:avLst/>
          </a:prstGeom>
        </p:spPr>
        <p:txBody>
          <a:bodyPr wrap="none">
            <a:spAutoFit/>
          </a:bodyPr>
          <a:lstStyle/>
          <a:p>
            <a:pPr>
              <a:lnSpc>
                <a:spcPct val="150000"/>
              </a:lnSpc>
            </a:pPr>
            <a:r>
              <a:rPr lang="zh-CN" altLang="en-US" sz="1400" dirty="0" smtClean="0">
                <a:latin typeface="微软雅黑" panose="020B0503020204020204" pitchFamily="34" charset="-122"/>
                <a:ea typeface="微软雅黑" panose="020B0503020204020204" pitchFamily="34" charset="-122"/>
              </a:rPr>
              <a:t>卫</a:t>
            </a:r>
            <a:r>
              <a:rPr lang="zh-CN" altLang="en-US" sz="1400" dirty="0">
                <a:latin typeface="微软雅黑" panose="020B0503020204020204" pitchFamily="34" charset="-122"/>
                <a:ea typeface="微软雅黑" panose="020B0503020204020204" pitchFamily="34" charset="-122"/>
              </a:rPr>
              <a:t>计委：将启动专科医生规范化培训</a:t>
            </a:r>
          </a:p>
        </p:txBody>
      </p:sp>
      <p:sp>
        <p:nvSpPr>
          <p:cNvPr id="32" name="矩形 31"/>
          <p:cNvSpPr/>
          <p:nvPr/>
        </p:nvSpPr>
        <p:spPr>
          <a:xfrm>
            <a:off x="1552412" y="4510580"/>
            <a:ext cx="3701654" cy="377411"/>
          </a:xfrm>
          <a:prstGeom prst="rect">
            <a:avLst/>
          </a:prstGeom>
        </p:spPr>
        <p:txBody>
          <a:bodyPr wrap="none">
            <a:spAutoFit/>
          </a:bodyPr>
          <a:lstStyle/>
          <a:p>
            <a:pPr>
              <a:lnSpc>
                <a:spcPct val="150000"/>
              </a:lnSpc>
            </a:pPr>
            <a:r>
              <a:rPr lang="zh-CN" altLang="en-US" sz="1400" dirty="0">
                <a:latin typeface="微软雅黑" panose="020B0503020204020204" pitchFamily="34" charset="-122"/>
                <a:ea typeface="微软雅黑" panose="020B0503020204020204" pitchFamily="34" charset="-122"/>
              </a:rPr>
              <a:t>国务院：营利性医院工商登记改为后置审批  </a:t>
            </a:r>
          </a:p>
        </p:txBody>
      </p:sp>
      <p:sp>
        <p:nvSpPr>
          <p:cNvPr id="15" name="矩形 14"/>
          <p:cNvSpPr/>
          <p:nvPr/>
        </p:nvSpPr>
        <p:spPr>
          <a:xfrm>
            <a:off x="10033536" y="616370"/>
            <a:ext cx="1689886" cy="507831"/>
          </a:xfrm>
          <a:prstGeom prst="rect">
            <a:avLst/>
          </a:prstGeom>
        </p:spPr>
        <p:txBody>
          <a:bodyPr wrap="none">
            <a:spAutoFit/>
          </a:bodyPr>
          <a:lstStyle/>
          <a:p>
            <a:pPr>
              <a:lnSpc>
                <a:spcPct val="150000"/>
              </a:lnSpc>
            </a:pPr>
            <a:r>
              <a:rPr lang="en-US" altLang="zh-CN" b="1" dirty="0" smtClean="0">
                <a:latin typeface="微软雅黑" panose="020B0503020204020204" pitchFamily="34" charset="-122"/>
                <a:ea typeface="微软雅黑" panose="020B0503020204020204" pitchFamily="34" charset="-122"/>
              </a:rPr>
              <a:t>6.3</a:t>
            </a:r>
            <a:r>
              <a:rPr lang="zh-CN" altLang="en-US" b="1" dirty="0" smtClean="0">
                <a:latin typeface="微软雅黑" panose="020B0503020204020204" pitchFamily="34" charset="-122"/>
                <a:ea typeface="微软雅黑" panose="020B0503020204020204" pitchFamily="34" charset="-122"/>
              </a:rPr>
              <a:t>病患满意度</a:t>
            </a:r>
            <a:endParaRPr lang="zh-CN" altLang="en-US" sz="1600" b="1" dirty="0">
              <a:latin typeface="微软雅黑" panose="020B0503020204020204" pitchFamily="34" charset="-122"/>
              <a:ea typeface="微软雅黑" panose="020B0503020204020204" pitchFamily="34" charset="-122"/>
            </a:endParaRPr>
          </a:p>
        </p:txBody>
      </p:sp>
      <p:sp>
        <p:nvSpPr>
          <p:cNvPr id="19" name="矩形 18"/>
          <p:cNvSpPr/>
          <p:nvPr/>
        </p:nvSpPr>
        <p:spPr>
          <a:xfrm>
            <a:off x="1820283" y="547121"/>
            <a:ext cx="2031325" cy="646331"/>
          </a:xfrm>
          <a:prstGeom prst="rect">
            <a:avLst/>
          </a:prstGeom>
        </p:spPr>
        <p:txBody>
          <a:bodyPr wrap="none">
            <a:spAutoFit/>
          </a:bodyPr>
          <a:lstStyle/>
          <a:p>
            <a:pPr>
              <a:lnSpc>
                <a:spcPct val="150000"/>
              </a:lnSpc>
            </a:pPr>
            <a:r>
              <a:rPr lang="zh-CN" altLang="en-US" sz="2400" b="1" dirty="0">
                <a:latin typeface="微软雅黑" panose="020B0503020204020204" pitchFamily="34" charset="-122"/>
                <a:ea typeface="微软雅黑" panose="020B0503020204020204" pitchFamily="34" charset="-122"/>
              </a:rPr>
              <a:t>医改</a:t>
            </a:r>
            <a:r>
              <a:rPr lang="zh-CN" altLang="en-US" sz="2400" b="1" dirty="0" smtClean="0">
                <a:latin typeface="微软雅黑" panose="020B0503020204020204" pitchFamily="34" charset="-122"/>
                <a:ea typeface="微软雅黑" panose="020B0503020204020204" pitchFamily="34" charset="-122"/>
              </a:rPr>
              <a:t>政策解读</a:t>
            </a:r>
            <a:endParaRPr lang="zh-CN" altLang="en-US" sz="2000" b="1" dirty="0">
              <a:latin typeface="微软雅黑" panose="020B0503020204020204" pitchFamily="34" charset="-122"/>
              <a:ea typeface="微软雅黑" panose="020B0503020204020204" pitchFamily="34" charset="-122"/>
            </a:endParaRPr>
          </a:p>
        </p:txBody>
      </p:sp>
      <p:grpSp>
        <p:nvGrpSpPr>
          <p:cNvPr id="20" name="组合 19"/>
          <p:cNvGrpSpPr/>
          <p:nvPr/>
        </p:nvGrpSpPr>
        <p:grpSpPr>
          <a:xfrm>
            <a:off x="536649" y="249523"/>
            <a:ext cx="1232203" cy="1028988"/>
            <a:chOff x="458097" y="883701"/>
            <a:chExt cx="1712258" cy="1429872"/>
          </a:xfrm>
        </p:grpSpPr>
        <p:sp>
          <p:nvSpPr>
            <p:cNvPr id="21" name="矩形 3"/>
            <p:cNvSpPr/>
            <p:nvPr/>
          </p:nvSpPr>
          <p:spPr>
            <a:xfrm>
              <a:off x="521745" y="883701"/>
              <a:ext cx="1648610" cy="1429872"/>
            </a:xfrm>
            <a:custGeom>
              <a:avLst/>
              <a:gdLst>
                <a:gd name="connsiteX0" fmla="*/ 0 w 1358153"/>
                <a:gd name="connsiteY0" fmla="*/ 0 h 833718"/>
                <a:gd name="connsiteX1" fmla="*/ 1358153 w 1358153"/>
                <a:gd name="connsiteY1" fmla="*/ 0 h 833718"/>
                <a:gd name="connsiteX2" fmla="*/ 1358153 w 1358153"/>
                <a:gd name="connsiteY2" fmla="*/ 833718 h 833718"/>
                <a:gd name="connsiteX3" fmla="*/ 0 w 1358153"/>
                <a:gd name="connsiteY3" fmla="*/ 833718 h 833718"/>
                <a:gd name="connsiteX4" fmla="*/ 0 w 1358153"/>
                <a:gd name="connsiteY4" fmla="*/ 0 h 833718"/>
                <a:gd name="connsiteX0" fmla="*/ 0 w 1371600"/>
                <a:gd name="connsiteY0" fmla="*/ 161365 h 995083"/>
                <a:gd name="connsiteX1" fmla="*/ 1371600 w 1371600"/>
                <a:gd name="connsiteY1" fmla="*/ 0 h 995083"/>
                <a:gd name="connsiteX2" fmla="*/ 1358153 w 1371600"/>
                <a:gd name="connsiteY2" fmla="*/ 995083 h 995083"/>
                <a:gd name="connsiteX3" fmla="*/ 0 w 1371600"/>
                <a:gd name="connsiteY3" fmla="*/ 995083 h 995083"/>
                <a:gd name="connsiteX4" fmla="*/ 0 w 1371600"/>
                <a:gd name="connsiteY4" fmla="*/ 161365 h 995083"/>
                <a:gd name="connsiteX0" fmla="*/ 0 w 1371600"/>
                <a:gd name="connsiteY0" fmla="*/ 161365 h 995083"/>
                <a:gd name="connsiteX1" fmla="*/ 1371600 w 1371600"/>
                <a:gd name="connsiteY1" fmla="*/ 0 h 995083"/>
                <a:gd name="connsiteX2" fmla="*/ 1358153 w 1371600"/>
                <a:gd name="connsiteY2" fmla="*/ 995083 h 995083"/>
                <a:gd name="connsiteX3" fmla="*/ 107576 w 1371600"/>
                <a:gd name="connsiteY3" fmla="*/ 900954 h 995083"/>
                <a:gd name="connsiteX4" fmla="*/ 0 w 1371600"/>
                <a:gd name="connsiteY4" fmla="*/ 161365 h 995083"/>
                <a:gd name="connsiteX0" fmla="*/ 0 w 1465730"/>
                <a:gd name="connsiteY0" fmla="*/ 26894 h 995083"/>
                <a:gd name="connsiteX1" fmla="*/ 1465730 w 1465730"/>
                <a:gd name="connsiteY1" fmla="*/ 0 h 995083"/>
                <a:gd name="connsiteX2" fmla="*/ 1452283 w 1465730"/>
                <a:gd name="connsiteY2" fmla="*/ 995083 h 995083"/>
                <a:gd name="connsiteX3" fmla="*/ 201706 w 1465730"/>
                <a:gd name="connsiteY3" fmla="*/ 900954 h 995083"/>
                <a:gd name="connsiteX4" fmla="*/ 0 w 1465730"/>
                <a:gd name="connsiteY4" fmla="*/ 26894 h 995083"/>
                <a:gd name="connsiteX0" fmla="*/ 0 w 1479177"/>
                <a:gd name="connsiteY0" fmla="*/ 26894 h 1304366"/>
                <a:gd name="connsiteX1" fmla="*/ 1465730 w 1479177"/>
                <a:gd name="connsiteY1" fmla="*/ 0 h 1304366"/>
                <a:gd name="connsiteX2" fmla="*/ 1479177 w 1479177"/>
                <a:gd name="connsiteY2" fmla="*/ 1304366 h 1304366"/>
                <a:gd name="connsiteX3" fmla="*/ 201706 w 1479177"/>
                <a:gd name="connsiteY3" fmla="*/ 900954 h 1304366"/>
                <a:gd name="connsiteX4" fmla="*/ 0 w 1479177"/>
                <a:gd name="connsiteY4" fmla="*/ 26894 h 1304366"/>
                <a:gd name="connsiteX0" fmla="*/ 118334 w 1597511"/>
                <a:gd name="connsiteY0" fmla="*/ 26894 h 1304366"/>
                <a:gd name="connsiteX1" fmla="*/ 1584064 w 1597511"/>
                <a:gd name="connsiteY1" fmla="*/ 0 h 1304366"/>
                <a:gd name="connsiteX2" fmla="*/ 1597511 w 1597511"/>
                <a:gd name="connsiteY2" fmla="*/ 1304366 h 1304366"/>
                <a:gd name="connsiteX3" fmla="*/ 0 w 1597511"/>
                <a:gd name="connsiteY3" fmla="*/ 1038114 h 1304366"/>
                <a:gd name="connsiteX4" fmla="*/ 118334 w 1597511"/>
                <a:gd name="connsiteY4" fmla="*/ 26894 h 1304366"/>
                <a:gd name="connsiteX0" fmla="*/ 118334 w 1673711"/>
                <a:gd name="connsiteY0" fmla="*/ 26894 h 1151966"/>
                <a:gd name="connsiteX1" fmla="*/ 1584064 w 1673711"/>
                <a:gd name="connsiteY1" fmla="*/ 0 h 1151966"/>
                <a:gd name="connsiteX2" fmla="*/ 1673711 w 1673711"/>
                <a:gd name="connsiteY2" fmla="*/ 1151966 h 1151966"/>
                <a:gd name="connsiteX3" fmla="*/ 0 w 1673711"/>
                <a:gd name="connsiteY3" fmla="*/ 1038114 h 1151966"/>
                <a:gd name="connsiteX4" fmla="*/ 118334 w 1673711"/>
                <a:gd name="connsiteY4" fmla="*/ 26894 h 1151966"/>
                <a:gd name="connsiteX0" fmla="*/ 0 w 1723017"/>
                <a:gd name="connsiteY0" fmla="*/ 0 h 1307952"/>
                <a:gd name="connsiteX1" fmla="*/ 1633370 w 1723017"/>
                <a:gd name="connsiteY1" fmla="*/ 155986 h 1307952"/>
                <a:gd name="connsiteX2" fmla="*/ 1723017 w 1723017"/>
                <a:gd name="connsiteY2" fmla="*/ 1307952 h 1307952"/>
                <a:gd name="connsiteX3" fmla="*/ 49306 w 1723017"/>
                <a:gd name="connsiteY3" fmla="*/ 1194100 h 1307952"/>
                <a:gd name="connsiteX4" fmla="*/ 0 w 1723017"/>
                <a:gd name="connsiteY4" fmla="*/ 0 h 1307952"/>
                <a:gd name="connsiteX0" fmla="*/ 0 w 1633370"/>
                <a:gd name="connsiteY0" fmla="*/ 0 h 1429872"/>
                <a:gd name="connsiteX1" fmla="*/ 1633370 w 1633370"/>
                <a:gd name="connsiteY1" fmla="*/ 155986 h 1429872"/>
                <a:gd name="connsiteX2" fmla="*/ 1387737 w 1633370"/>
                <a:gd name="connsiteY2" fmla="*/ 1429872 h 1429872"/>
                <a:gd name="connsiteX3" fmla="*/ 49306 w 1633370"/>
                <a:gd name="connsiteY3" fmla="*/ 1194100 h 1429872"/>
                <a:gd name="connsiteX4" fmla="*/ 0 w 1633370"/>
                <a:gd name="connsiteY4" fmla="*/ 0 h 1429872"/>
                <a:gd name="connsiteX0" fmla="*/ 0 w 1633370"/>
                <a:gd name="connsiteY0" fmla="*/ 0 h 1429872"/>
                <a:gd name="connsiteX1" fmla="*/ 1633370 w 1633370"/>
                <a:gd name="connsiteY1" fmla="*/ 155986 h 1429872"/>
                <a:gd name="connsiteX2" fmla="*/ 1387737 w 1633370"/>
                <a:gd name="connsiteY2" fmla="*/ 1429872 h 1429872"/>
                <a:gd name="connsiteX3" fmla="*/ 186466 w 1633370"/>
                <a:gd name="connsiteY3" fmla="*/ 1392220 h 1429872"/>
                <a:gd name="connsiteX4" fmla="*/ 0 w 1633370"/>
                <a:gd name="connsiteY4" fmla="*/ 0 h 1429872"/>
                <a:gd name="connsiteX0" fmla="*/ 0 w 1648610"/>
                <a:gd name="connsiteY0" fmla="*/ 0 h 1429872"/>
                <a:gd name="connsiteX1" fmla="*/ 1648610 w 1648610"/>
                <a:gd name="connsiteY1" fmla="*/ 293146 h 1429872"/>
                <a:gd name="connsiteX2" fmla="*/ 1387737 w 1648610"/>
                <a:gd name="connsiteY2" fmla="*/ 1429872 h 1429872"/>
                <a:gd name="connsiteX3" fmla="*/ 186466 w 1648610"/>
                <a:gd name="connsiteY3" fmla="*/ 1392220 h 1429872"/>
                <a:gd name="connsiteX4" fmla="*/ 0 w 1648610"/>
                <a:gd name="connsiteY4" fmla="*/ 0 h 1429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8610" h="1429872">
                  <a:moveTo>
                    <a:pt x="0" y="0"/>
                  </a:moveTo>
                  <a:lnTo>
                    <a:pt x="1648610" y="293146"/>
                  </a:lnTo>
                  <a:lnTo>
                    <a:pt x="1387737" y="1429872"/>
                  </a:lnTo>
                  <a:lnTo>
                    <a:pt x="186466" y="1392220"/>
                  </a:lnTo>
                  <a:lnTo>
                    <a:pt x="0" y="0"/>
                  </a:lnTo>
                  <a:close/>
                </a:path>
              </a:pathLst>
            </a:custGeom>
            <a:solidFill>
              <a:schemeClr val="accent5">
                <a:lumMod val="50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4"/>
            <p:cNvSpPr/>
            <p:nvPr/>
          </p:nvSpPr>
          <p:spPr>
            <a:xfrm rot="21062862">
              <a:off x="458097" y="1099060"/>
              <a:ext cx="1590339" cy="1067697"/>
            </a:xfrm>
            <a:custGeom>
              <a:avLst/>
              <a:gdLst>
                <a:gd name="connsiteX0" fmla="*/ 0 w 1761565"/>
                <a:gd name="connsiteY0" fmla="*/ 0 h 1183341"/>
                <a:gd name="connsiteX1" fmla="*/ 1761565 w 1761565"/>
                <a:gd name="connsiteY1" fmla="*/ 0 h 1183341"/>
                <a:gd name="connsiteX2" fmla="*/ 1761565 w 1761565"/>
                <a:gd name="connsiteY2" fmla="*/ 1183341 h 1183341"/>
                <a:gd name="connsiteX3" fmla="*/ 0 w 1761565"/>
                <a:gd name="connsiteY3" fmla="*/ 1183341 h 1183341"/>
                <a:gd name="connsiteX4" fmla="*/ 0 w 1761565"/>
                <a:gd name="connsiteY4" fmla="*/ 0 h 1183341"/>
                <a:gd name="connsiteX0" fmla="*/ 201706 w 1761565"/>
                <a:gd name="connsiteY0" fmla="*/ 0 h 1479177"/>
                <a:gd name="connsiteX1" fmla="*/ 1761565 w 1761565"/>
                <a:gd name="connsiteY1" fmla="*/ 295836 h 1479177"/>
                <a:gd name="connsiteX2" fmla="*/ 1761565 w 1761565"/>
                <a:gd name="connsiteY2" fmla="*/ 1479177 h 1479177"/>
                <a:gd name="connsiteX3" fmla="*/ 0 w 1761565"/>
                <a:gd name="connsiteY3" fmla="*/ 1479177 h 1479177"/>
                <a:gd name="connsiteX4" fmla="*/ 201706 w 1761565"/>
                <a:gd name="connsiteY4" fmla="*/ 0 h 1479177"/>
                <a:gd name="connsiteX0" fmla="*/ 201706 w 1949824"/>
                <a:gd name="connsiteY0" fmla="*/ 0 h 1479177"/>
                <a:gd name="connsiteX1" fmla="*/ 1761565 w 1949824"/>
                <a:gd name="connsiteY1" fmla="*/ 295836 h 1479177"/>
                <a:gd name="connsiteX2" fmla="*/ 1949824 w 1949824"/>
                <a:gd name="connsiteY2" fmla="*/ 1129554 h 1479177"/>
                <a:gd name="connsiteX3" fmla="*/ 0 w 1949824"/>
                <a:gd name="connsiteY3" fmla="*/ 1479177 h 1479177"/>
                <a:gd name="connsiteX4" fmla="*/ 201706 w 1949824"/>
                <a:gd name="connsiteY4" fmla="*/ 0 h 1479177"/>
                <a:gd name="connsiteX0" fmla="*/ 64546 w 1949824"/>
                <a:gd name="connsiteY0" fmla="*/ 115644 h 1183341"/>
                <a:gd name="connsiteX1" fmla="*/ 1761565 w 1949824"/>
                <a:gd name="connsiteY1" fmla="*/ 0 h 1183341"/>
                <a:gd name="connsiteX2" fmla="*/ 1949824 w 1949824"/>
                <a:gd name="connsiteY2" fmla="*/ 833718 h 1183341"/>
                <a:gd name="connsiteX3" fmla="*/ 0 w 1949824"/>
                <a:gd name="connsiteY3" fmla="*/ 1183341 h 1183341"/>
                <a:gd name="connsiteX4" fmla="*/ 64546 w 1949824"/>
                <a:gd name="connsiteY4" fmla="*/ 115644 h 1183341"/>
                <a:gd name="connsiteX0" fmla="*/ 34066 w 1919344"/>
                <a:gd name="connsiteY0" fmla="*/ 115644 h 1000461"/>
                <a:gd name="connsiteX1" fmla="*/ 1731085 w 1919344"/>
                <a:gd name="connsiteY1" fmla="*/ 0 h 1000461"/>
                <a:gd name="connsiteX2" fmla="*/ 1919344 w 1919344"/>
                <a:gd name="connsiteY2" fmla="*/ 833718 h 1000461"/>
                <a:gd name="connsiteX3" fmla="*/ 0 w 1919344"/>
                <a:gd name="connsiteY3" fmla="*/ 1000461 h 1000461"/>
                <a:gd name="connsiteX4" fmla="*/ 34066 w 1919344"/>
                <a:gd name="connsiteY4" fmla="*/ 115644 h 1000461"/>
                <a:gd name="connsiteX0" fmla="*/ 34066 w 1827904"/>
                <a:gd name="connsiteY0" fmla="*/ 115644 h 1000461"/>
                <a:gd name="connsiteX1" fmla="*/ 1731085 w 1827904"/>
                <a:gd name="connsiteY1" fmla="*/ 0 h 1000461"/>
                <a:gd name="connsiteX2" fmla="*/ 1827904 w 1827904"/>
                <a:gd name="connsiteY2" fmla="*/ 955638 h 1000461"/>
                <a:gd name="connsiteX3" fmla="*/ 0 w 1827904"/>
                <a:gd name="connsiteY3" fmla="*/ 1000461 h 1000461"/>
                <a:gd name="connsiteX4" fmla="*/ 34066 w 1827904"/>
                <a:gd name="connsiteY4" fmla="*/ 115644 h 1000461"/>
                <a:gd name="connsiteX0" fmla="*/ 34066 w 1959685"/>
                <a:gd name="connsiteY0" fmla="*/ 115644 h 1000461"/>
                <a:gd name="connsiteX1" fmla="*/ 1959685 w 1959685"/>
                <a:gd name="connsiteY1" fmla="*/ 0 h 1000461"/>
                <a:gd name="connsiteX2" fmla="*/ 1827904 w 1959685"/>
                <a:gd name="connsiteY2" fmla="*/ 955638 h 1000461"/>
                <a:gd name="connsiteX3" fmla="*/ 0 w 1959685"/>
                <a:gd name="connsiteY3" fmla="*/ 1000461 h 1000461"/>
                <a:gd name="connsiteX4" fmla="*/ 34066 w 1959685"/>
                <a:gd name="connsiteY4" fmla="*/ 115644 h 1000461"/>
                <a:gd name="connsiteX0" fmla="*/ 0 w 1925619"/>
                <a:gd name="connsiteY0" fmla="*/ 115644 h 1183341"/>
                <a:gd name="connsiteX1" fmla="*/ 1925619 w 1925619"/>
                <a:gd name="connsiteY1" fmla="*/ 0 h 1183341"/>
                <a:gd name="connsiteX2" fmla="*/ 1793838 w 1925619"/>
                <a:gd name="connsiteY2" fmla="*/ 955638 h 1183341"/>
                <a:gd name="connsiteX3" fmla="*/ 285974 w 1925619"/>
                <a:gd name="connsiteY3" fmla="*/ 1183341 h 1183341"/>
                <a:gd name="connsiteX4" fmla="*/ 0 w 1925619"/>
                <a:gd name="connsiteY4" fmla="*/ 115644 h 1183341"/>
                <a:gd name="connsiteX0" fmla="*/ 0 w 1925619"/>
                <a:gd name="connsiteY0" fmla="*/ 115644 h 1183341"/>
                <a:gd name="connsiteX1" fmla="*/ 1925619 w 1925619"/>
                <a:gd name="connsiteY1" fmla="*/ 0 h 1183341"/>
                <a:gd name="connsiteX2" fmla="*/ 1397598 w 1925619"/>
                <a:gd name="connsiteY2" fmla="*/ 1153758 h 1183341"/>
                <a:gd name="connsiteX3" fmla="*/ 285974 w 1925619"/>
                <a:gd name="connsiteY3" fmla="*/ 1183341 h 1183341"/>
                <a:gd name="connsiteX4" fmla="*/ 0 w 1925619"/>
                <a:gd name="connsiteY4" fmla="*/ 115644 h 1183341"/>
                <a:gd name="connsiteX0" fmla="*/ 0 w 1590339"/>
                <a:gd name="connsiteY0" fmla="*/ 0 h 1067697"/>
                <a:gd name="connsiteX1" fmla="*/ 1590339 w 1590339"/>
                <a:gd name="connsiteY1" fmla="*/ 82476 h 1067697"/>
                <a:gd name="connsiteX2" fmla="*/ 1397598 w 1590339"/>
                <a:gd name="connsiteY2" fmla="*/ 1038114 h 1067697"/>
                <a:gd name="connsiteX3" fmla="*/ 285974 w 1590339"/>
                <a:gd name="connsiteY3" fmla="*/ 1067697 h 1067697"/>
                <a:gd name="connsiteX4" fmla="*/ 0 w 1590339"/>
                <a:gd name="connsiteY4" fmla="*/ 0 h 1067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0339" h="1067697">
                  <a:moveTo>
                    <a:pt x="0" y="0"/>
                  </a:moveTo>
                  <a:lnTo>
                    <a:pt x="1590339" y="82476"/>
                  </a:lnTo>
                  <a:lnTo>
                    <a:pt x="1397598" y="1038114"/>
                  </a:lnTo>
                  <a:lnTo>
                    <a:pt x="285974" y="1067697"/>
                  </a:lnTo>
                  <a:lnTo>
                    <a:pt x="0" y="0"/>
                  </a:lnTo>
                  <a:close/>
                </a:path>
              </a:pathLst>
            </a:custGeom>
            <a:solidFill>
              <a:schemeClr val="bg1">
                <a:lumMod val="8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p:cNvSpPr txBox="1"/>
            <p:nvPr/>
          </p:nvSpPr>
          <p:spPr>
            <a:xfrm>
              <a:off x="910305" y="1340011"/>
              <a:ext cx="1048277" cy="812598"/>
            </a:xfrm>
            <a:prstGeom prst="rect">
              <a:avLst/>
            </a:prstGeom>
            <a:noFill/>
          </p:spPr>
          <p:txBody>
            <a:bodyPr wrap="square" rtlCol="0">
              <a:spAutoFit/>
            </a:bodyPr>
            <a:lstStyle/>
            <a:p>
              <a:r>
                <a:rPr lang="en-US" altLang="zh-CN" sz="3200" b="1" dirty="0" smtClean="0">
                  <a:solidFill>
                    <a:schemeClr val="accent5">
                      <a:lumMod val="50000"/>
                    </a:schemeClr>
                  </a:solidFill>
                  <a:latin typeface="微软雅黑" panose="020B0503020204020204" pitchFamily="34" charset="-122"/>
                  <a:ea typeface="微软雅黑" panose="020B0503020204020204" pitchFamily="34" charset="-122"/>
                </a:rPr>
                <a:t>07</a:t>
              </a:r>
              <a:endParaRPr lang="zh-CN" altLang="en-US" sz="3200" b="1" dirty="0">
                <a:solidFill>
                  <a:schemeClr val="accent5">
                    <a:lumMod val="50000"/>
                  </a:schemeClr>
                </a:solidFill>
                <a:latin typeface="微软雅黑" panose="020B0503020204020204" pitchFamily="34" charset="-122"/>
                <a:ea typeface="微软雅黑" panose="020B0503020204020204" pitchFamily="34" charset="-122"/>
              </a:endParaRPr>
            </a:p>
          </p:txBody>
        </p:sp>
      </p:grpSp>
      <p:sp>
        <p:nvSpPr>
          <p:cNvPr id="18" name="文本框 17"/>
          <p:cNvSpPr txBox="1"/>
          <p:nvPr/>
        </p:nvSpPr>
        <p:spPr>
          <a:xfrm>
            <a:off x="10515600" y="249523"/>
            <a:ext cx="1676400" cy="307777"/>
          </a:xfrm>
          <a:prstGeom prst="rect">
            <a:avLst/>
          </a:prstGeom>
          <a:noFill/>
        </p:spPr>
        <p:txBody>
          <a:bodyPr wrap="square" rtlCol="0">
            <a:spAutoFit/>
          </a:bodyPr>
          <a:lstStyle/>
          <a:p>
            <a:r>
              <a:rPr lang="zh-CN" altLang="en-US" sz="1400" dirty="0" smtClean="0">
                <a:latin typeface="微软雅黑" panose="020B0503020204020204" pitchFamily="34" charset="-122"/>
                <a:ea typeface="微软雅黑" panose="020B0503020204020204" pitchFamily="34" charset="-122"/>
              </a:rPr>
              <a:t>放置医院</a:t>
            </a:r>
            <a:r>
              <a:rPr lang="en-US" altLang="zh-CN" sz="1400" dirty="0" smtClean="0">
                <a:latin typeface="微软雅黑" panose="020B0503020204020204" pitchFamily="34" charset="-122"/>
                <a:ea typeface="微软雅黑" panose="020B0503020204020204" pitchFamily="34" charset="-122"/>
              </a:rPr>
              <a:t>LOGO</a:t>
            </a:r>
            <a:endParaRPr lang="zh-CN" altLang="en-US" sz="14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05660203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5800209" y="3855817"/>
            <a:ext cx="2846569" cy="461665"/>
          </a:xfrm>
          <a:prstGeom prst="rect">
            <a:avLst/>
          </a:prstGeom>
        </p:spPr>
        <p:txBody>
          <a:bodyPr wrap="square">
            <a:spAutoFit/>
          </a:bodyPr>
          <a:lstStyle/>
          <a:p>
            <a:pPr algn="ctr" latinLnBrk="1">
              <a:lnSpc>
                <a:spcPct val="150000"/>
              </a:lnSpc>
            </a:pPr>
            <a:r>
              <a:rPr kumimoji="1" lang="zh-CN" altLang="en-US" sz="1600" dirty="0" smtClean="0">
                <a:latin typeface="微软雅黑" panose="020B0503020204020204" pitchFamily="34" charset="-122"/>
                <a:ea typeface="微软雅黑" panose="020B0503020204020204" pitchFamily="34" charset="-122"/>
              </a:rPr>
              <a:t>公立医院多元化</a:t>
            </a:r>
            <a:r>
              <a:rPr kumimoji="1" lang="zh-CN" altLang="en-US" sz="1600" dirty="0">
                <a:latin typeface="微软雅黑" panose="020B0503020204020204" pitchFamily="34" charset="-122"/>
                <a:ea typeface="微软雅黑" panose="020B0503020204020204" pitchFamily="34" charset="-122"/>
              </a:rPr>
              <a:t>办</a:t>
            </a:r>
            <a:r>
              <a:rPr kumimoji="1" lang="zh-CN" altLang="en-US" sz="1600" dirty="0" smtClean="0">
                <a:latin typeface="微软雅黑" panose="020B0503020204020204" pitchFamily="34" charset="-122"/>
                <a:ea typeface="微软雅黑" panose="020B0503020204020204" pitchFamily="34" charset="-122"/>
              </a:rPr>
              <a:t>医管</a:t>
            </a:r>
            <a:r>
              <a:rPr kumimoji="1" lang="zh-CN" altLang="en-US" sz="1600" dirty="0">
                <a:latin typeface="微软雅黑" panose="020B0503020204020204" pitchFamily="34" charset="-122"/>
                <a:ea typeface="微软雅黑" panose="020B0503020204020204" pitchFamily="34" charset="-122"/>
              </a:rPr>
              <a:t>办分离</a:t>
            </a:r>
            <a:endParaRPr kumimoji="1" lang="ko-KR" altLang="en-US" sz="1600" dirty="0">
              <a:latin typeface="微软雅黑" panose="020B0503020204020204" pitchFamily="34" charset="-122"/>
              <a:ea typeface="HY각헤드라인M" pitchFamily="18" charset="-127"/>
            </a:endParaRPr>
          </a:p>
        </p:txBody>
      </p:sp>
      <p:sp>
        <p:nvSpPr>
          <p:cNvPr id="8" name="矩形 7"/>
          <p:cNvSpPr/>
          <p:nvPr/>
        </p:nvSpPr>
        <p:spPr>
          <a:xfrm>
            <a:off x="5720555" y="2078420"/>
            <a:ext cx="3900669" cy="461665"/>
          </a:xfrm>
          <a:prstGeom prst="rect">
            <a:avLst/>
          </a:prstGeom>
        </p:spPr>
        <p:txBody>
          <a:bodyPr wrap="square">
            <a:spAutoFit/>
          </a:bodyPr>
          <a:lstStyle/>
          <a:p>
            <a:pPr algn="ctr" latinLnBrk="1">
              <a:lnSpc>
                <a:spcPct val="150000"/>
              </a:lnSpc>
            </a:pPr>
            <a:r>
              <a:rPr kumimoji="1" lang="zh-CN" altLang="en-US" sz="1600" dirty="0">
                <a:latin typeface="微软雅黑" panose="020B0503020204020204" pitchFamily="34" charset="-122"/>
                <a:ea typeface="微软雅黑" panose="020B0503020204020204" pitchFamily="34" charset="-122"/>
              </a:rPr>
              <a:t>鼓励和</a:t>
            </a:r>
            <a:r>
              <a:rPr kumimoji="1" lang="zh-CN" altLang="en-US" sz="1600" dirty="0" smtClean="0">
                <a:latin typeface="微软雅黑" panose="020B0503020204020204" pitchFamily="34" charset="-122"/>
                <a:ea typeface="微软雅黑" panose="020B0503020204020204" pitchFamily="34" charset="-122"/>
              </a:rPr>
              <a:t>引导社会</a:t>
            </a:r>
            <a:r>
              <a:rPr kumimoji="1" lang="zh-CN" altLang="en-US" sz="1600" dirty="0">
                <a:latin typeface="微软雅黑" panose="020B0503020204020204" pitchFamily="34" charset="-122"/>
                <a:ea typeface="微软雅黑" panose="020B0503020204020204" pitchFamily="34" charset="-122"/>
              </a:rPr>
              <a:t>资本</a:t>
            </a:r>
            <a:r>
              <a:rPr kumimoji="1" lang="zh-CN" altLang="en-US" sz="1600" dirty="0" smtClean="0">
                <a:latin typeface="微软雅黑" panose="020B0503020204020204" pitchFamily="34" charset="-122"/>
                <a:ea typeface="微软雅黑" panose="020B0503020204020204" pitchFamily="34" charset="-122"/>
              </a:rPr>
              <a:t>进入</a:t>
            </a:r>
            <a:r>
              <a:rPr kumimoji="1" lang="zh-CN" altLang="en-US" sz="1600" dirty="0">
                <a:latin typeface="微软雅黑" panose="020B0503020204020204" pitchFamily="34" charset="-122"/>
                <a:ea typeface="微软雅黑" panose="020B0503020204020204" pitchFamily="34" charset="-122"/>
              </a:rPr>
              <a:t>医疗</a:t>
            </a:r>
            <a:r>
              <a:rPr kumimoji="1" lang="zh-CN" altLang="en-US" sz="1600" dirty="0" smtClean="0">
                <a:latin typeface="微软雅黑" panose="020B0503020204020204" pitchFamily="34" charset="-122"/>
                <a:ea typeface="微软雅黑" panose="020B0503020204020204" pitchFamily="34" charset="-122"/>
              </a:rPr>
              <a:t>服务领域</a:t>
            </a:r>
            <a:endParaRPr kumimoji="1" lang="ko-KR" altLang="en-US" sz="1600" dirty="0">
              <a:latin typeface="微软雅黑" panose="020B0503020204020204" pitchFamily="34" charset="-122"/>
              <a:ea typeface="HY각헤드라인M" pitchFamily="18" charset="-127"/>
            </a:endParaRPr>
          </a:p>
        </p:txBody>
      </p:sp>
      <p:sp>
        <p:nvSpPr>
          <p:cNvPr id="9" name="矩形 8"/>
          <p:cNvSpPr/>
          <p:nvPr/>
        </p:nvSpPr>
        <p:spPr>
          <a:xfrm>
            <a:off x="5787373" y="2654261"/>
            <a:ext cx="4748250" cy="461665"/>
          </a:xfrm>
          <a:prstGeom prst="rect">
            <a:avLst/>
          </a:prstGeom>
        </p:spPr>
        <p:txBody>
          <a:bodyPr wrap="square">
            <a:spAutoFit/>
          </a:bodyPr>
          <a:lstStyle/>
          <a:p>
            <a:pPr algn="ctr" latinLnBrk="1">
              <a:lnSpc>
                <a:spcPct val="150000"/>
              </a:lnSpc>
            </a:pPr>
            <a:r>
              <a:rPr kumimoji="1" lang="zh-CN" altLang="en-US" sz="1600" dirty="0">
                <a:latin typeface="微软雅黑" panose="020B0503020204020204" pitchFamily="34" charset="-122"/>
                <a:ea typeface="微软雅黑" panose="020B0503020204020204" pitchFamily="34" charset="-122"/>
              </a:rPr>
              <a:t>促进不同</a:t>
            </a:r>
            <a:r>
              <a:rPr kumimoji="1" lang="zh-CN" altLang="en-US" sz="1600" dirty="0" smtClean="0">
                <a:latin typeface="微软雅黑" panose="020B0503020204020204" pitchFamily="34" charset="-122"/>
                <a:ea typeface="微软雅黑" panose="020B0503020204020204" pitchFamily="34" charset="-122"/>
              </a:rPr>
              <a:t>所有制医疗</a:t>
            </a:r>
            <a:r>
              <a:rPr kumimoji="1" lang="zh-CN" altLang="en-US" sz="1600" dirty="0">
                <a:latin typeface="微软雅黑" panose="020B0503020204020204" pitchFamily="34" charset="-122"/>
                <a:ea typeface="微软雅黑" panose="020B0503020204020204" pitchFamily="34" charset="-122"/>
              </a:rPr>
              <a:t>卫生机构</a:t>
            </a:r>
            <a:r>
              <a:rPr kumimoji="1" lang="zh-CN" altLang="en-US" sz="1600" dirty="0" smtClean="0">
                <a:latin typeface="微软雅黑" panose="020B0503020204020204" pitchFamily="34" charset="-122"/>
                <a:ea typeface="微软雅黑" panose="020B0503020204020204" pitchFamily="34" charset="-122"/>
              </a:rPr>
              <a:t>相互</a:t>
            </a:r>
            <a:r>
              <a:rPr kumimoji="1" lang="zh-CN" altLang="en-US" sz="1600" dirty="0">
                <a:latin typeface="微软雅黑" panose="020B0503020204020204" pitchFamily="34" charset="-122"/>
                <a:ea typeface="微软雅黑" panose="020B0503020204020204" pitchFamily="34" charset="-122"/>
              </a:rPr>
              <a:t>合作和</a:t>
            </a:r>
            <a:r>
              <a:rPr kumimoji="1" lang="zh-CN" altLang="en-US" sz="1600" dirty="0" smtClean="0">
                <a:latin typeface="微软雅黑" panose="020B0503020204020204" pitchFamily="34" charset="-122"/>
                <a:ea typeface="微软雅黑" panose="020B0503020204020204" pitchFamily="34" charset="-122"/>
              </a:rPr>
              <a:t>有序竞争</a:t>
            </a:r>
            <a:endParaRPr kumimoji="1" lang="ko-KR" altLang="en-US" sz="1600" dirty="0">
              <a:latin typeface="微软雅黑" panose="020B0503020204020204" pitchFamily="34" charset="-122"/>
              <a:ea typeface="HY각헤드라인M" pitchFamily="18" charset="-127"/>
            </a:endParaRPr>
          </a:p>
        </p:txBody>
      </p:sp>
      <p:sp>
        <p:nvSpPr>
          <p:cNvPr id="10" name="矩形 9"/>
          <p:cNvSpPr/>
          <p:nvPr/>
        </p:nvSpPr>
        <p:spPr>
          <a:xfrm>
            <a:off x="5800209" y="4418800"/>
            <a:ext cx="3057247" cy="418191"/>
          </a:xfrm>
          <a:prstGeom prst="rect">
            <a:avLst/>
          </a:prstGeom>
        </p:spPr>
        <p:txBody>
          <a:bodyPr wrap="none">
            <a:spAutoFit/>
          </a:bodyPr>
          <a:lstStyle/>
          <a:p>
            <a:pPr algn="ctr" latinLnBrk="1">
              <a:lnSpc>
                <a:spcPct val="150000"/>
              </a:lnSpc>
            </a:pPr>
            <a:r>
              <a:rPr kumimoji="1" lang="zh-CN" altLang="en-US" sz="1600" dirty="0">
                <a:latin typeface="微软雅黑" panose="020B0503020204020204" pitchFamily="34" charset="-122"/>
                <a:ea typeface="微软雅黑" panose="020B0503020204020204" pitchFamily="34" charset="-122"/>
              </a:rPr>
              <a:t>市场在资源配置中起决定性作用</a:t>
            </a:r>
            <a:endParaRPr kumimoji="1" lang="ko-KR" altLang="en-US" sz="1600" dirty="0">
              <a:latin typeface="微软雅黑" panose="020B0503020204020204" pitchFamily="34" charset="-122"/>
              <a:ea typeface="HY각헤드라인M" pitchFamily="18" charset="-127"/>
            </a:endParaRPr>
          </a:p>
        </p:txBody>
      </p:sp>
      <p:sp>
        <p:nvSpPr>
          <p:cNvPr id="11" name="矩形 10"/>
          <p:cNvSpPr/>
          <p:nvPr/>
        </p:nvSpPr>
        <p:spPr>
          <a:xfrm>
            <a:off x="5787373" y="3255039"/>
            <a:ext cx="4146560" cy="461665"/>
          </a:xfrm>
          <a:prstGeom prst="rect">
            <a:avLst/>
          </a:prstGeom>
        </p:spPr>
        <p:txBody>
          <a:bodyPr wrap="square">
            <a:spAutoFit/>
          </a:bodyPr>
          <a:lstStyle/>
          <a:p>
            <a:pPr algn="ctr" latinLnBrk="1">
              <a:lnSpc>
                <a:spcPct val="150000"/>
              </a:lnSpc>
            </a:pPr>
            <a:r>
              <a:rPr kumimoji="1" lang="zh-CN" altLang="en-US" sz="1600" dirty="0">
                <a:latin typeface="微软雅黑" panose="020B0503020204020204" pitchFamily="34" charset="-122"/>
                <a:ea typeface="微软雅黑" panose="020B0503020204020204" pitchFamily="34" charset="-122"/>
              </a:rPr>
              <a:t>深化医药</a:t>
            </a:r>
            <a:r>
              <a:rPr kumimoji="1" lang="zh-CN" altLang="en-US" sz="1600" dirty="0" smtClean="0">
                <a:latin typeface="微软雅黑" panose="020B0503020204020204" pitchFamily="34" charset="-122"/>
                <a:ea typeface="微软雅黑" panose="020B0503020204020204" pitchFamily="34" charset="-122"/>
              </a:rPr>
              <a:t>卫生</a:t>
            </a:r>
            <a:r>
              <a:rPr kumimoji="1" lang="zh-CN" altLang="en-US" sz="1600" dirty="0">
                <a:latin typeface="微软雅黑" panose="020B0503020204020204" pitchFamily="34" charset="-122"/>
                <a:ea typeface="微软雅黑" panose="020B0503020204020204" pitchFamily="34" charset="-122"/>
              </a:rPr>
              <a:t>体制改革</a:t>
            </a:r>
            <a:r>
              <a:rPr kumimoji="1" lang="zh-CN" altLang="en-US" sz="1600" dirty="0" smtClean="0">
                <a:latin typeface="微软雅黑" panose="020B0503020204020204" pitchFamily="34" charset="-122"/>
                <a:ea typeface="微软雅黑" panose="020B0503020204020204" pitchFamily="34" charset="-122"/>
              </a:rPr>
              <a:t>，完善社会保障制度</a:t>
            </a:r>
            <a:endParaRPr kumimoji="1" lang="ko-KR" altLang="en-US" sz="1600" dirty="0">
              <a:latin typeface="微软雅黑" panose="020B0503020204020204" pitchFamily="34" charset="-122"/>
              <a:ea typeface="HY각헤드라인M" pitchFamily="18" charset="-127"/>
            </a:endParaRPr>
          </a:p>
        </p:txBody>
      </p:sp>
      <p:sp>
        <p:nvSpPr>
          <p:cNvPr id="12" name="矩形 11"/>
          <p:cNvSpPr/>
          <p:nvPr/>
        </p:nvSpPr>
        <p:spPr>
          <a:xfrm>
            <a:off x="5121653" y="1292976"/>
            <a:ext cx="4185761" cy="646331"/>
          </a:xfrm>
          <a:prstGeom prst="rect">
            <a:avLst/>
          </a:prstGeom>
        </p:spPr>
        <p:txBody>
          <a:bodyPr wrap="none">
            <a:spAutoFit/>
          </a:bodyPr>
          <a:lstStyle/>
          <a:p>
            <a:pPr algn="ctr" latinLnBrk="1">
              <a:lnSpc>
                <a:spcPct val="150000"/>
              </a:lnSpc>
            </a:pPr>
            <a:r>
              <a:rPr kumimoji="1" lang="zh-CN" altLang="en-US" dirty="0">
                <a:latin typeface="微软雅黑" panose="020B0503020204020204" pitchFamily="34" charset="-122"/>
                <a:ea typeface="微软雅黑" panose="020B0503020204020204" pitchFamily="34" charset="-122"/>
              </a:rPr>
              <a:t>医院走上</a:t>
            </a:r>
            <a:r>
              <a:rPr kumimoji="1" lang="zh-CN" altLang="en-US" sz="2400" b="1" dirty="0">
                <a:solidFill>
                  <a:srgbClr val="C00000"/>
                </a:solidFill>
                <a:latin typeface="微软雅黑" panose="020B0503020204020204" pitchFamily="34" charset="-122"/>
                <a:ea typeface="微软雅黑" panose="020B0503020204020204" pitchFamily="34" charset="-122"/>
              </a:rPr>
              <a:t>市场化、企业化</a:t>
            </a:r>
            <a:r>
              <a:rPr kumimoji="1" lang="zh-CN" altLang="en-US" dirty="0">
                <a:latin typeface="微软雅黑" panose="020B0503020204020204" pitchFamily="34" charset="-122"/>
                <a:ea typeface="微软雅黑" panose="020B0503020204020204" pitchFamily="34" charset="-122"/>
              </a:rPr>
              <a:t>经营道路</a:t>
            </a:r>
            <a:endParaRPr kumimoji="1" lang="ko-KR" altLang="en-US" dirty="0">
              <a:latin typeface="微软雅黑" panose="020B0503020204020204" pitchFamily="34" charset="-122"/>
              <a:ea typeface="HY각헤드라인M" pitchFamily="18" charset="-127"/>
            </a:endParaRPr>
          </a:p>
        </p:txBody>
      </p:sp>
      <p:pic>
        <p:nvPicPr>
          <p:cNvPr id="16" name="Picture 2" descr="商务成功人士握手图片"/>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355" y="1388262"/>
            <a:ext cx="4762500" cy="2852738"/>
          </a:xfrm>
          <a:prstGeom prst="flowChartInputOutput">
            <a:avLst/>
          </a:prstGeom>
          <a:noFill/>
          <a:effectLst>
            <a:reflection blurRad="6350" stA="50000" endA="300" endPos="38500" dist="50800" dir="5400000" sy="-100000" algn="bl" rotWithShape="0"/>
          </a:effectLst>
          <a:extLst>
            <a:ext uri="{909E8E84-426E-40DD-AFC4-6F175D3DCCD1}">
              <a14:hiddenFill xmlns:a14="http://schemas.microsoft.com/office/drawing/2010/main">
                <a:solidFill>
                  <a:srgbClr val="FFFFFF"/>
                </a:solidFill>
              </a14:hiddenFill>
            </a:ext>
          </a:extLst>
        </p:spPr>
      </p:pic>
      <p:sp>
        <p:nvSpPr>
          <p:cNvPr id="17" name="菱形 16"/>
          <p:cNvSpPr/>
          <p:nvPr/>
        </p:nvSpPr>
        <p:spPr>
          <a:xfrm>
            <a:off x="5597127" y="2233320"/>
            <a:ext cx="246855" cy="246855"/>
          </a:xfrm>
          <a:prstGeom prst="diamond">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菱形 17"/>
          <p:cNvSpPr/>
          <p:nvPr/>
        </p:nvSpPr>
        <p:spPr>
          <a:xfrm>
            <a:off x="5597127" y="2796303"/>
            <a:ext cx="246855" cy="246855"/>
          </a:xfrm>
          <a:prstGeom prst="diamond">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菱形 18"/>
          <p:cNvSpPr/>
          <p:nvPr/>
        </p:nvSpPr>
        <p:spPr>
          <a:xfrm>
            <a:off x="5597127" y="3394096"/>
            <a:ext cx="246855" cy="246855"/>
          </a:xfrm>
          <a:prstGeom prst="diamond">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菱形 19"/>
          <p:cNvSpPr/>
          <p:nvPr/>
        </p:nvSpPr>
        <p:spPr>
          <a:xfrm>
            <a:off x="5597127" y="3991289"/>
            <a:ext cx="246855" cy="246855"/>
          </a:xfrm>
          <a:prstGeom prst="diamond">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菱形 20"/>
          <p:cNvSpPr/>
          <p:nvPr/>
        </p:nvSpPr>
        <p:spPr>
          <a:xfrm>
            <a:off x="5597127" y="4588482"/>
            <a:ext cx="246855" cy="246855"/>
          </a:xfrm>
          <a:prstGeom prst="diamond">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10033536" y="616370"/>
            <a:ext cx="1689886" cy="507831"/>
          </a:xfrm>
          <a:prstGeom prst="rect">
            <a:avLst/>
          </a:prstGeom>
        </p:spPr>
        <p:txBody>
          <a:bodyPr wrap="none">
            <a:spAutoFit/>
          </a:bodyPr>
          <a:lstStyle/>
          <a:p>
            <a:pPr>
              <a:lnSpc>
                <a:spcPct val="150000"/>
              </a:lnSpc>
            </a:pPr>
            <a:r>
              <a:rPr lang="en-US" altLang="zh-CN" b="1" dirty="0" smtClean="0">
                <a:latin typeface="微软雅黑" panose="020B0503020204020204" pitchFamily="34" charset="-122"/>
                <a:ea typeface="微软雅黑" panose="020B0503020204020204" pitchFamily="34" charset="-122"/>
              </a:rPr>
              <a:t>6.3</a:t>
            </a:r>
            <a:r>
              <a:rPr lang="zh-CN" altLang="en-US" b="1" dirty="0" smtClean="0">
                <a:latin typeface="微软雅黑" panose="020B0503020204020204" pitchFamily="34" charset="-122"/>
                <a:ea typeface="微软雅黑" panose="020B0503020204020204" pitchFamily="34" charset="-122"/>
              </a:rPr>
              <a:t>病患满意度</a:t>
            </a:r>
            <a:endParaRPr lang="zh-CN" altLang="en-US" sz="1600" b="1" dirty="0">
              <a:latin typeface="微软雅黑" panose="020B0503020204020204" pitchFamily="34" charset="-122"/>
              <a:ea typeface="微软雅黑" panose="020B0503020204020204" pitchFamily="34" charset="-122"/>
            </a:endParaRPr>
          </a:p>
        </p:txBody>
      </p:sp>
      <p:sp>
        <p:nvSpPr>
          <p:cNvPr id="23" name="矩形 22"/>
          <p:cNvSpPr/>
          <p:nvPr/>
        </p:nvSpPr>
        <p:spPr>
          <a:xfrm>
            <a:off x="1820283" y="547121"/>
            <a:ext cx="2031325" cy="646331"/>
          </a:xfrm>
          <a:prstGeom prst="rect">
            <a:avLst/>
          </a:prstGeom>
        </p:spPr>
        <p:txBody>
          <a:bodyPr wrap="none">
            <a:spAutoFit/>
          </a:bodyPr>
          <a:lstStyle/>
          <a:p>
            <a:pPr>
              <a:lnSpc>
                <a:spcPct val="150000"/>
              </a:lnSpc>
            </a:pPr>
            <a:r>
              <a:rPr lang="zh-CN" altLang="en-US" sz="2400" b="1" dirty="0">
                <a:latin typeface="微软雅黑" panose="020B0503020204020204" pitchFamily="34" charset="-122"/>
                <a:ea typeface="微软雅黑" panose="020B0503020204020204" pitchFamily="34" charset="-122"/>
              </a:rPr>
              <a:t>医改</a:t>
            </a:r>
            <a:r>
              <a:rPr lang="zh-CN" altLang="en-US" sz="2400" b="1" dirty="0" smtClean="0">
                <a:latin typeface="微软雅黑" panose="020B0503020204020204" pitchFamily="34" charset="-122"/>
                <a:ea typeface="微软雅黑" panose="020B0503020204020204" pitchFamily="34" charset="-122"/>
              </a:rPr>
              <a:t>政策解读</a:t>
            </a:r>
            <a:endParaRPr lang="zh-CN" altLang="en-US" sz="2000" b="1" dirty="0">
              <a:latin typeface="微软雅黑" panose="020B0503020204020204" pitchFamily="34" charset="-122"/>
              <a:ea typeface="微软雅黑" panose="020B0503020204020204" pitchFamily="34" charset="-122"/>
            </a:endParaRPr>
          </a:p>
        </p:txBody>
      </p:sp>
      <p:grpSp>
        <p:nvGrpSpPr>
          <p:cNvPr id="24" name="组合 23"/>
          <p:cNvGrpSpPr/>
          <p:nvPr/>
        </p:nvGrpSpPr>
        <p:grpSpPr>
          <a:xfrm>
            <a:off x="536649" y="249523"/>
            <a:ext cx="1232203" cy="1028988"/>
            <a:chOff x="458097" y="883701"/>
            <a:chExt cx="1712258" cy="1429872"/>
          </a:xfrm>
        </p:grpSpPr>
        <p:sp>
          <p:nvSpPr>
            <p:cNvPr id="25" name="矩形 3"/>
            <p:cNvSpPr/>
            <p:nvPr/>
          </p:nvSpPr>
          <p:spPr>
            <a:xfrm>
              <a:off x="521745" y="883701"/>
              <a:ext cx="1648610" cy="1429872"/>
            </a:xfrm>
            <a:custGeom>
              <a:avLst/>
              <a:gdLst>
                <a:gd name="connsiteX0" fmla="*/ 0 w 1358153"/>
                <a:gd name="connsiteY0" fmla="*/ 0 h 833718"/>
                <a:gd name="connsiteX1" fmla="*/ 1358153 w 1358153"/>
                <a:gd name="connsiteY1" fmla="*/ 0 h 833718"/>
                <a:gd name="connsiteX2" fmla="*/ 1358153 w 1358153"/>
                <a:gd name="connsiteY2" fmla="*/ 833718 h 833718"/>
                <a:gd name="connsiteX3" fmla="*/ 0 w 1358153"/>
                <a:gd name="connsiteY3" fmla="*/ 833718 h 833718"/>
                <a:gd name="connsiteX4" fmla="*/ 0 w 1358153"/>
                <a:gd name="connsiteY4" fmla="*/ 0 h 833718"/>
                <a:gd name="connsiteX0" fmla="*/ 0 w 1371600"/>
                <a:gd name="connsiteY0" fmla="*/ 161365 h 995083"/>
                <a:gd name="connsiteX1" fmla="*/ 1371600 w 1371600"/>
                <a:gd name="connsiteY1" fmla="*/ 0 h 995083"/>
                <a:gd name="connsiteX2" fmla="*/ 1358153 w 1371600"/>
                <a:gd name="connsiteY2" fmla="*/ 995083 h 995083"/>
                <a:gd name="connsiteX3" fmla="*/ 0 w 1371600"/>
                <a:gd name="connsiteY3" fmla="*/ 995083 h 995083"/>
                <a:gd name="connsiteX4" fmla="*/ 0 w 1371600"/>
                <a:gd name="connsiteY4" fmla="*/ 161365 h 995083"/>
                <a:gd name="connsiteX0" fmla="*/ 0 w 1371600"/>
                <a:gd name="connsiteY0" fmla="*/ 161365 h 995083"/>
                <a:gd name="connsiteX1" fmla="*/ 1371600 w 1371600"/>
                <a:gd name="connsiteY1" fmla="*/ 0 h 995083"/>
                <a:gd name="connsiteX2" fmla="*/ 1358153 w 1371600"/>
                <a:gd name="connsiteY2" fmla="*/ 995083 h 995083"/>
                <a:gd name="connsiteX3" fmla="*/ 107576 w 1371600"/>
                <a:gd name="connsiteY3" fmla="*/ 900954 h 995083"/>
                <a:gd name="connsiteX4" fmla="*/ 0 w 1371600"/>
                <a:gd name="connsiteY4" fmla="*/ 161365 h 995083"/>
                <a:gd name="connsiteX0" fmla="*/ 0 w 1465730"/>
                <a:gd name="connsiteY0" fmla="*/ 26894 h 995083"/>
                <a:gd name="connsiteX1" fmla="*/ 1465730 w 1465730"/>
                <a:gd name="connsiteY1" fmla="*/ 0 h 995083"/>
                <a:gd name="connsiteX2" fmla="*/ 1452283 w 1465730"/>
                <a:gd name="connsiteY2" fmla="*/ 995083 h 995083"/>
                <a:gd name="connsiteX3" fmla="*/ 201706 w 1465730"/>
                <a:gd name="connsiteY3" fmla="*/ 900954 h 995083"/>
                <a:gd name="connsiteX4" fmla="*/ 0 w 1465730"/>
                <a:gd name="connsiteY4" fmla="*/ 26894 h 995083"/>
                <a:gd name="connsiteX0" fmla="*/ 0 w 1479177"/>
                <a:gd name="connsiteY0" fmla="*/ 26894 h 1304366"/>
                <a:gd name="connsiteX1" fmla="*/ 1465730 w 1479177"/>
                <a:gd name="connsiteY1" fmla="*/ 0 h 1304366"/>
                <a:gd name="connsiteX2" fmla="*/ 1479177 w 1479177"/>
                <a:gd name="connsiteY2" fmla="*/ 1304366 h 1304366"/>
                <a:gd name="connsiteX3" fmla="*/ 201706 w 1479177"/>
                <a:gd name="connsiteY3" fmla="*/ 900954 h 1304366"/>
                <a:gd name="connsiteX4" fmla="*/ 0 w 1479177"/>
                <a:gd name="connsiteY4" fmla="*/ 26894 h 1304366"/>
                <a:gd name="connsiteX0" fmla="*/ 118334 w 1597511"/>
                <a:gd name="connsiteY0" fmla="*/ 26894 h 1304366"/>
                <a:gd name="connsiteX1" fmla="*/ 1584064 w 1597511"/>
                <a:gd name="connsiteY1" fmla="*/ 0 h 1304366"/>
                <a:gd name="connsiteX2" fmla="*/ 1597511 w 1597511"/>
                <a:gd name="connsiteY2" fmla="*/ 1304366 h 1304366"/>
                <a:gd name="connsiteX3" fmla="*/ 0 w 1597511"/>
                <a:gd name="connsiteY3" fmla="*/ 1038114 h 1304366"/>
                <a:gd name="connsiteX4" fmla="*/ 118334 w 1597511"/>
                <a:gd name="connsiteY4" fmla="*/ 26894 h 1304366"/>
                <a:gd name="connsiteX0" fmla="*/ 118334 w 1673711"/>
                <a:gd name="connsiteY0" fmla="*/ 26894 h 1151966"/>
                <a:gd name="connsiteX1" fmla="*/ 1584064 w 1673711"/>
                <a:gd name="connsiteY1" fmla="*/ 0 h 1151966"/>
                <a:gd name="connsiteX2" fmla="*/ 1673711 w 1673711"/>
                <a:gd name="connsiteY2" fmla="*/ 1151966 h 1151966"/>
                <a:gd name="connsiteX3" fmla="*/ 0 w 1673711"/>
                <a:gd name="connsiteY3" fmla="*/ 1038114 h 1151966"/>
                <a:gd name="connsiteX4" fmla="*/ 118334 w 1673711"/>
                <a:gd name="connsiteY4" fmla="*/ 26894 h 1151966"/>
                <a:gd name="connsiteX0" fmla="*/ 0 w 1723017"/>
                <a:gd name="connsiteY0" fmla="*/ 0 h 1307952"/>
                <a:gd name="connsiteX1" fmla="*/ 1633370 w 1723017"/>
                <a:gd name="connsiteY1" fmla="*/ 155986 h 1307952"/>
                <a:gd name="connsiteX2" fmla="*/ 1723017 w 1723017"/>
                <a:gd name="connsiteY2" fmla="*/ 1307952 h 1307952"/>
                <a:gd name="connsiteX3" fmla="*/ 49306 w 1723017"/>
                <a:gd name="connsiteY3" fmla="*/ 1194100 h 1307952"/>
                <a:gd name="connsiteX4" fmla="*/ 0 w 1723017"/>
                <a:gd name="connsiteY4" fmla="*/ 0 h 1307952"/>
                <a:gd name="connsiteX0" fmla="*/ 0 w 1633370"/>
                <a:gd name="connsiteY0" fmla="*/ 0 h 1429872"/>
                <a:gd name="connsiteX1" fmla="*/ 1633370 w 1633370"/>
                <a:gd name="connsiteY1" fmla="*/ 155986 h 1429872"/>
                <a:gd name="connsiteX2" fmla="*/ 1387737 w 1633370"/>
                <a:gd name="connsiteY2" fmla="*/ 1429872 h 1429872"/>
                <a:gd name="connsiteX3" fmla="*/ 49306 w 1633370"/>
                <a:gd name="connsiteY3" fmla="*/ 1194100 h 1429872"/>
                <a:gd name="connsiteX4" fmla="*/ 0 w 1633370"/>
                <a:gd name="connsiteY4" fmla="*/ 0 h 1429872"/>
                <a:gd name="connsiteX0" fmla="*/ 0 w 1633370"/>
                <a:gd name="connsiteY0" fmla="*/ 0 h 1429872"/>
                <a:gd name="connsiteX1" fmla="*/ 1633370 w 1633370"/>
                <a:gd name="connsiteY1" fmla="*/ 155986 h 1429872"/>
                <a:gd name="connsiteX2" fmla="*/ 1387737 w 1633370"/>
                <a:gd name="connsiteY2" fmla="*/ 1429872 h 1429872"/>
                <a:gd name="connsiteX3" fmla="*/ 186466 w 1633370"/>
                <a:gd name="connsiteY3" fmla="*/ 1392220 h 1429872"/>
                <a:gd name="connsiteX4" fmla="*/ 0 w 1633370"/>
                <a:gd name="connsiteY4" fmla="*/ 0 h 1429872"/>
                <a:gd name="connsiteX0" fmla="*/ 0 w 1648610"/>
                <a:gd name="connsiteY0" fmla="*/ 0 h 1429872"/>
                <a:gd name="connsiteX1" fmla="*/ 1648610 w 1648610"/>
                <a:gd name="connsiteY1" fmla="*/ 293146 h 1429872"/>
                <a:gd name="connsiteX2" fmla="*/ 1387737 w 1648610"/>
                <a:gd name="connsiteY2" fmla="*/ 1429872 h 1429872"/>
                <a:gd name="connsiteX3" fmla="*/ 186466 w 1648610"/>
                <a:gd name="connsiteY3" fmla="*/ 1392220 h 1429872"/>
                <a:gd name="connsiteX4" fmla="*/ 0 w 1648610"/>
                <a:gd name="connsiteY4" fmla="*/ 0 h 1429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8610" h="1429872">
                  <a:moveTo>
                    <a:pt x="0" y="0"/>
                  </a:moveTo>
                  <a:lnTo>
                    <a:pt x="1648610" y="293146"/>
                  </a:lnTo>
                  <a:lnTo>
                    <a:pt x="1387737" y="1429872"/>
                  </a:lnTo>
                  <a:lnTo>
                    <a:pt x="186466" y="1392220"/>
                  </a:lnTo>
                  <a:lnTo>
                    <a:pt x="0" y="0"/>
                  </a:lnTo>
                  <a:close/>
                </a:path>
              </a:pathLst>
            </a:custGeom>
            <a:solidFill>
              <a:schemeClr val="accent5">
                <a:lumMod val="50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4"/>
            <p:cNvSpPr/>
            <p:nvPr/>
          </p:nvSpPr>
          <p:spPr>
            <a:xfrm rot="21062862">
              <a:off x="458097" y="1099060"/>
              <a:ext cx="1590339" cy="1067697"/>
            </a:xfrm>
            <a:custGeom>
              <a:avLst/>
              <a:gdLst>
                <a:gd name="connsiteX0" fmla="*/ 0 w 1761565"/>
                <a:gd name="connsiteY0" fmla="*/ 0 h 1183341"/>
                <a:gd name="connsiteX1" fmla="*/ 1761565 w 1761565"/>
                <a:gd name="connsiteY1" fmla="*/ 0 h 1183341"/>
                <a:gd name="connsiteX2" fmla="*/ 1761565 w 1761565"/>
                <a:gd name="connsiteY2" fmla="*/ 1183341 h 1183341"/>
                <a:gd name="connsiteX3" fmla="*/ 0 w 1761565"/>
                <a:gd name="connsiteY3" fmla="*/ 1183341 h 1183341"/>
                <a:gd name="connsiteX4" fmla="*/ 0 w 1761565"/>
                <a:gd name="connsiteY4" fmla="*/ 0 h 1183341"/>
                <a:gd name="connsiteX0" fmla="*/ 201706 w 1761565"/>
                <a:gd name="connsiteY0" fmla="*/ 0 h 1479177"/>
                <a:gd name="connsiteX1" fmla="*/ 1761565 w 1761565"/>
                <a:gd name="connsiteY1" fmla="*/ 295836 h 1479177"/>
                <a:gd name="connsiteX2" fmla="*/ 1761565 w 1761565"/>
                <a:gd name="connsiteY2" fmla="*/ 1479177 h 1479177"/>
                <a:gd name="connsiteX3" fmla="*/ 0 w 1761565"/>
                <a:gd name="connsiteY3" fmla="*/ 1479177 h 1479177"/>
                <a:gd name="connsiteX4" fmla="*/ 201706 w 1761565"/>
                <a:gd name="connsiteY4" fmla="*/ 0 h 1479177"/>
                <a:gd name="connsiteX0" fmla="*/ 201706 w 1949824"/>
                <a:gd name="connsiteY0" fmla="*/ 0 h 1479177"/>
                <a:gd name="connsiteX1" fmla="*/ 1761565 w 1949824"/>
                <a:gd name="connsiteY1" fmla="*/ 295836 h 1479177"/>
                <a:gd name="connsiteX2" fmla="*/ 1949824 w 1949824"/>
                <a:gd name="connsiteY2" fmla="*/ 1129554 h 1479177"/>
                <a:gd name="connsiteX3" fmla="*/ 0 w 1949824"/>
                <a:gd name="connsiteY3" fmla="*/ 1479177 h 1479177"/>
                <a:gd name="connsiteX4" fmla="*/ 201706 w 1949824"/>
                <a:gd name="connsiteY4" fmla="*/ 0 h 1479177"/>
                <a:gd name="connsiteX0" fmla="*/ 64546 w 1949824"/>
                <a:gd name="connsiteY0" fmla="*/ 115644 h 1183341"/>
                <a:gd name="connsiteX1" fmla="*/ 1761565 w 1949824"/>
                <a:gd name="connsiteY1" fmla="*/ 0 h 1183341"/>
                <a:gd name="connsiteX2" fmla="*/ 1949824 w 1949824"/>
                <a:gd name="connsiteY2" fmla="*/ 833718 h 1183341"/>
                <a:gd name="connsiteX3" fmla="*/ 0 w 1949824"/>
                <a:gd name="connsiteY3" fmla="*/ 1183341 h 1183341"/>
                <a:gd name="connsiteX4" fmla="*/ 64546 w 1949824"/>
                <a:gd name="connsiteY4" fmla="*/ 115644 h 1183341"/>
                <a:gd name="connsiteX0" fmla="*/ 34066 w 1919344"/>
                <a:gd name="connsiteY0" fmla="*/ 115644 h 1000461"/>
                <a:gd name="connsiteX1" fmla="*/ 1731085 w 1919344"/>
                <a:gd name="connsiteY1" fmla="*/ 0 h 1000461"/>
                <a:gd name="connsiteX2" fmla="*/ 1919344 w 1919344"/>
                <a:gd name="connsiteY2" fmla="*/ 833718 h 1000461"/>
                <a:gd name="connsiteX3" fmla="*/ 0 w 1919344"/>
                <a:gd name="connsiteY3" fmla="*/ 1000461 h 1000461"/>
                <a:gd name="connsiteX4" fmla="*/ 34066 w 1919344"/>
                <a:gd name="connsiteY4" fmla="*/ 115644 h 1000461"/>
                <a:gd name="connsiteX0" fmla="*/ 34066 w 1827904"/>
                <a:gd name="connsiteY0" fmla="*/ 115644 h 1000461"/>
                <a:gd name="connsiteX1" fmla="*/ 1731085 w 1827904"/>
                <a:gd name="connsiteY1" fmla="*/ 0 h 1000461"/>
                <a:gd name="connsiteX2" fmla="*/ 1827904 w 1827904"/>
                <a:gd name="connsiteY2" fmla="*/ 955638 h 1000461"/>
                <a:gd name="connsiteX3" fmla="*/ 0 w 1827904"/>
                <a:gd name="connsiteY3" fmla="*/ 1000461 h 1000461"/>
                <a:gd name="connsiteX4" fmla="*/ 34066 w 1827904"/>
                <a:gd name="connsiteY4" fmla="*/ 115644 h 1000461"/>
                <a:gd name="connsiteX0" fmla="*/ 34066 w 1959685"/>
                <a:gd name="connsiteY0" fmla="*/ 115644 h 1000461"/>
                <a:gd name="connsiteX1" fmla="*/ 1959685 w 1959685"/>
                <a:gd name="connsiteY1" fmla="*/ 0 h 1000461"/>
                <a:gd name="connsiteX2" fmla="*/ 1827904 w 1959685"/>
                <a:gd name="connsiteY2" fmla="*/ 955638 h 1000461"/>
                <a:gd name="connsiteX3" fmla="*/ 0 w 1959685"/>
                <a:gd name="connsiteY3" fmla="*/ 1000461 h 1000461"/>
                <a:gd name="connsiteX4" fmla="*/ 34066 w 1959685"/>
                <a:gd name="connsiteY4" fmla="*/ 115644 h 1000461"/>
                <a:gd name="connsiteX0" fmla="*/ 0 w 1925619"/>
                <a:gd name="connsiteY0" fmla="*/ 115644 h 1183341"/>
                <a:gd name="connsiteX1" fmla="*/ 1925619 w 1925619"/>
                <a:gd name="connsiteY1" fmla="*/ 0 h 1183341"/>
                <a:gd name="connsiteX2" fmla="*/ 1793838 w 1925619"/>
                <a:gd name="connsiteY2" fmla="*/ 955638 h 1183341"/>
                <a:gd name="connsiteX3" fmla="*/ 285974 w 1925619"/>
                <a:gd name="connsiteY3" fmla="*/ 1183341 h 1183341"/>
                <a:gd name="connsiteX4" fmla="*/ 0 w 1925619"/>
                <a:gd name="connsiteY4" fmla="*/ 115644 h 1183341"/>
                <a:gd name="connsiteX0" fmla="*/ 0 w 1925619"/>
                <a:gd name="connsiteY0" fmla="*/ 115644 h 1183341"/>
                <a:gd name="connsiteX1" fmla="*/ 1925619 w 1925619"/>
                <a:gd name="connsiteY1" fmla="*/ 0 h 1183341"/>
                <a:gd name="connsiteX2" fmla="*/ 1397598 w 1925619"/>
                <a:gd name="connsiteY2" fmla="*/ 1153758 h 1183341"/>
                <a:gd name="connsiteX3" fmla="*/ 285974 w 1925619"/>
                <a:gd name="connsiteY3" fmla="*/ 1183341 h 1183341"/>
                <a:gd name="connsiteX4" fmla="*/ 0 w 1925619"/>
                <a:gd name="connsiteY4" fmla="*/ 115644 h 1183341"/>
                <a:gd name="connsiteX0" fmla="*/ 0 w 1590339"/>
                <a:gd name="connsiteY0" fmla="*/ 0 h 1067697"/>
                <a:gd name="connsiteX1" fmla="*/ 1590339 w 1590339"/>
                <a:gd name="connsiteY1" fmla="*/ 82476 h 1067697"/>
                <a:gd name="connsiteX2" fmla="*/ 1397598 w 1590339"/>
                <a:gd name="connsiteY2" fmla="*/ 1038114 h 1067697"/>
                <a:gd name="connsiteX3" fmla="*/ 285974 w 1590339"/>
                <a:gd name="connsiteY3" fmla="*/ 1067697 h 1067697"/>
                <a:gd name="connsiteX4" fmla="*/ 0 w 1590339"/>
                <a:gd name="connsiteY4" fmla="*/ 0 h 1067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0339" h="1067697">
                  <a:moveTo>
                    <a:pt x="0" y="0"/>
                  </a:moveTo>
                  <a:lnTo>
                    <a:pt x="1590339" y="82476"/>
                  </a:lnTo>
                  <a:lnTo>
                    <a:pt x="1397598" y="1038114"/>
                  </a:lnTo>
                  <a:lnTo>
                    <a:pt x="285974" y="1067697"/>
                  </a:lnTo>
                  <a:lnTo>
                    <a:pt x="0" y="0"/>
                  </a:lnTo>
                  <a:close/>
                </a:path>
              </a:pathLst>
            </a:custGeom>
            <a:solidFill>
              <a:schemeClr val="bg1">
                <a:lumMod val="8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26"/>
            <p:cNvSpPr txBox="1"/>
            <p:nvPr/>
          </p:nvSpPr>
          <p:spPr>
            <a:xfrm>
              <a:off x="910305" y="1340011"/>
              <a:ext cx="1048277" cy="812598"/>
            </a:xfrm>
            <a:prstGeom prst="rect">
              <a:avLst/>
            </a:prstGeom>
            <a:noFill/>
          </p:spPr>
          <p:txBody>
            <a:bodyPr wrap="square" rtlCol="0">
              <a:spAutoFit/>
            </a:bodyPr>
            <a:lstStyle/>
            <a:p>
              <a:r>
                <a:rPr lang="en-US" altLang="zh-CN" sz="3200" b="1" dirty="0" smtClean="0">
                  <a:solidFill>
                    <a:schemeClr val="accent5">
                      <a:lumMod val="50000"/>
                    </a:schemeClr>
                  </a:solidFill>
                  <a:latin typeface="微软雅黑" panose="020B0503020204020204" pitchFamily="34" charset="-122"/>
                  <a:ea typeface="微软雅黑" panose="020B0503020204020204" pitchFamily="34" charset="-122"/>
                </a:rPr>
                <a:t>07</a:t>
              </a:r>
              <a:endParaRPr lang="zh-CN" altLang="en-US" sz="3200" b="1" dirty="0">
                <a:solidFill>
                  <a:schemeClr val="accent5">
                    <a:lumMod val="50000"/>
                  </a:schemeClr>
                </a:solidFill>
                <a:latin typeface="微软雅黑" panose="020B0503020204020204" pitchFamily="34" charset="-122"/>
                <a:ea typeface="微软雅黑" panose="020B0503020204020204" pitchFamily="34" charset="-122"/>
              </a:endParaRPr>
            </a:p>
          </p:txBody>
        </p:sp>
      </p:grpSp>
      <p:sp>
        <p:nvSpPr>
          <p:cNvPr id="28" name="文本框 27"/>
          <p:cNvSpPr txBox="1"/>
          <p:nvPr/>
        </p:nvSpPr>
        <p:spPr>
          <a:xfrm>
            <a:off x="10515600" y="249523"/>
            <a:ext cx="1676400" cy="307777"/>
          </a:xfrm>
          <a:prstGeom prst="rect">
            <a:avLst/>
          </a:prstGeom>
          <a:noFill/>
        </p:spPr>
        <p:txBody>
          <a:bodyPr wrap="square" rtlCol="0">
            <a:spAutoFit/>
          </a:bodyPr>
          <a:lstStyle/>
          <a:p>
            <a:r>
              <a:rPr lang="zh-CN" altLang="en-US" sz="1400" dirty="0" smtClean="0">
                <a:latin typeface="微软雅黑" panose="020B0503020204020204" pitchFamily="34" charset="-122"/>
                <a:ea typeface="微软雅黑" panose="020B0503020204020204" pitchFamily="34" charset="-122"/>
              </a:rPr>
              <a:t>放置医院</a:t>
            </a:r>
            <a:r>
              <a:rPr lang="en-US" altLang="zh-CN" sz="1400" dirty="0" smtClean="0">
                <a:latin typeface="微软雅黑" panose="020B0503020204020204" pitchFamily="34" charset="-122"/>
                <a:ea typeface="微软雅黑" panose="020B0503020204020204" pitchFamily="34" charset="-122"/>
              </a:rPr>
              <a:t>LOGO</a:t>
            </a:r>
            <a:endParaRPr lang="zh-CN" altLang="en-US" sz="14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1808448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点击走势箭头的商务人士图片"/>
          <p:cNvPicPr>
            <a:picLocks noChangeAspect="1" noChangeArrowheads="1"/>
          </p:cNvPicPr>
          <p:nvPr/>
        </p:nvPicPr>
        <p:blipFill rotWithShape="1">
          <a:blip r:embed="rId2">
            <a:duotone>
              <a:prstClr val="black"/>
              <a:schemeClr val="accent3">
                <a:tint val="45000"/>
                <a:satMod val="400000"/>
              </a:schemeClr>
            </a:duotone>
            <a:extLst>
              <a:ext uri="{28A0092B-C50C-407E-A947-70E740481C1C}">
                <a14:useLocalDpi xmlns:a14="http://schemas.microsoft.com/office/drawing/2010/main" val="0"/>
              </a:ext>
            </a:extLst>
          </a:blip>
          <a:srcRect l="101" t="1064" r="-101" b="14451"/>
          <a:stretch/>
        </p:blipFill>
        <p:spPr bwMode="auto">
          <a:xfrm>
            <a:off x="0" y="0"/>
            <a:ext cx="12192000" cy="6870357"/>
          </a:xfrm>
          <a:prstGeom prst="rect">
            <a:avLst/>
          </a:prstGeom>
          <a:noFill/>
          <a:extLst>
            <a:ext uri="{909E8E84-426E-40DD-AFC4-6F175D3DCCD1}">
              <a14:hiddenFill xmlns:a14="http://schemas.microsoft.com/office/drawing/2010/main">
                <a:solidFill>
                  <a:srgbClr val="FFFFFF"/>
                </a:solidFill>
              </a14:hiddenFill>
            </a:ext>
          </a:extLst>
        </p:spPr>
      </p:pic>
      <p:sp>
        <p:nvSpPr>
          <p:cNvPr id="7" name="矩形 6"/>
          <p:cNvSpPr/>
          <p:nvPr/>
        </p:nvSpPr>
        <p:spPr>
          <a:xfrm>
            <a:off x="0" y="12357"/>
            <a:ext cx="12192000" cy="6858000"/>
          </a:xfrm>
          <a:prstGeom prst="rect">
            <a:avLst/>
          </a:prstGeom>
          <a:solidFill>
            <a:schemeClr val="tx1">
              <a:lumMod val="85000"/>
              <a:lumOff val="15000"/>
              <a:alpha val="7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983087" y="808425"/>
            <a:ext cx="4780783" cy="68562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96"/>
            <a:r>
              <a:rPr lang="zh-CN" altLang="en-US" sz="2799" b="1" dirty="0" smtClean="0">
                <a:solidFill>
                  <a:prstClr val="white"/>
                </a:solidFill>
                <a:latin typeface="微软雅黑" panose="020B0503020204020204" pitchFamily="34" charset="-122"/>
                <a:ea typeface="微软雅黑" panose="020B0503020204020204" pitchFamily="34" charset="-122"/>
              </a:rPr>
              <a:t>新年展望</a:t>
            </a:r>
            <a:endParaRPr lang="zh-CN" altLang="en-US" sz="2799" b="1" dirty="0">
              <a:solidFill>
                <a:prstClr val="white"/>
              </a:solidFill>
              <a:latin typeface="微软雅黑" panose="020B0503020204020204" pitchFamily="34" charset="-122"/>
              <a:ea typeface="微软雅黑" panose="020B0503020204020204" pitchFamily="34" charset="-122"/>
            </a:endParaRPr>
          </a:p>
        </p:txBody>
      </p:sp>
      <p:sp>
        <p:nvSpPr>
          <p:cNvPr id="6" name="矩形 5"/>
          <p:cNvSpPr/>
          <p:nvPr/>
        </p:nvSpPr>
        <p:spPr>
          <a:xfrm>
            <a:off x="1902405" y="1547834"/>
            <a:ext cx="4915254" cy="4755148"/>
          </a:xfrm>
          <a:prstGeom prst="rect">
            <a:avLst/>
          </a:prstGeom>
          <a:ln>
            <a:solidFill>
              <a:srgbClr val="0070C0"/>
            </a:solidFill>
          </a:ln>
        </p:spPr>
        <p:txBody>
          <a:bodyPr wrap="square">
            <a:spAutoFit/>
          </a:bodyPr>
          <a:lstStyle/>
          <a:p>
            <a:pPr>
              <a:lnSpc>
                <a:spcPct val="150000"/>
              </a:lnSpc>
            </a:pPr>
            <a:r>
              <a:rPr lang="en-US" altLang="zh-CN" sz="1600" dirty="0" smtClean="0">
                <a:solidFill>
                  <a:schemeClr val="bg1"/>
                </a:solidFill>
                <a:latin typeface="微软雅黑" panose="020B0503020204020204" pitchFamily="34" charset="-122"/>
                <a:ea typeface="微软雅黑" panose="020B0503020204020204" pitchFamily="34" charset="-122"/>
              </a:rPr>
              <a:t>     20XX</a:t>
            </a:r>
            <a:r>
              <a:rPr lang="zh-CN" altLang="en-US" sz="1600" dirty="0" smtClean="0">
                <a:solidFill>
                  <a:schemeClr val="bg1"/>
                </a:solidFill>
                <a:latin typeface="微软雅黑" panose="020B0503020204020204" pitchFamily="34" charset="-122"/>
                <a:ea typeface="微软雅黑" panose="020B0503020204020204" pitchFamily="34" charset="-122"/>
              </a:rPr>
              <a:t>年，医院做了很多工作</a:t>
            </a:r>
            <a:r>
              <a:rPr lang="zh-CN" altLang="en-US" sz="1600" dirty="0">
                <a:solidFill>
                  <a:schemeClr val="bg1"/>
                </a:solidFill>
                <a:latin typeface="微软雅黑" panose="020B0503020204020204" pitchFamily="34" charset="-122"/>
                <a:ea typeface="微软雅黑" panose="020B0503020204020204" pitchFamily="34" charset="-122"/>
              </a:rPr>
              <a:t>，也取得了一些成绩，但成绩只能代表过去，工作中也存在着一些</a:t>
            </a:r>
            <a:r>
              <a:rPr lang="zh-CN" altLang="en-US" sz="1600" dirty="0" smtClean="0">
                <a:solidFill>
                  <a:schemeClr val="bg1"/>
                </a:solidFill>
                <a:latin typeface="微软雅黑" panose="020B0503020204020204" pitchFamily="34" charset="-122"/>
                <a:ea typeface="微软雅黑" panose="020B0503020204020204" pitchFamily="34" charset="-122"/>
              </a:rPr>
              <a:t>不足。</a:t>
            </a:r>
            <a:endParaRPr lang="en-US" altLang="zh-CN" sz="1600" dirty="0" smtClean="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1600" dirty="0" smtClean="0">
                <a:solidFill>
                  <a:schemeClr val="bg1"/>
                </a:solidFill>
                <a:latin typeface="微软雅黑" panose="020B0503020204020204" pitchFamily="34" charset="-122"/>
                <a:ea typeface="微软雅黑" panose="020B0503020204020204" pitchFamily="34" charset="-122"/>
              </a:rPr>
              <a:t>     在过去的一年中发现医院存在很多问题：</a:t>
            </a:r>
            <a:r>
              <a:rPr lang="zh-CN" altLang="en-US" b="1" dirty="0" smtClean="0">
                <a:solidFill>
                  <a:srgbClr val="C00000"/>
                </a:solidFill>
                <a:latin typeface="微软雅黑" panose="020B0503020204020204" pitchFamily="34" charset="-122"/>
                <a:ea typeface="微软雅黑" panose="020B0503020204020204" pitchFamily="34" charset="-122"/>
              </a:rPr>
              <a:t>战略计划合理性待考证，病患满意度提高不明显，缺少学科带头人</a:t>
            </a:r>
            <a:r>
              <a:rPr lang="zh-CN" altLang="en-US" sz="1600" dirty="0" smtClean="0">
                <a:solidFill>
                  <a:schemeClr val="bg1"/>
                </a:solidFill>
                <a:latin typeface="微软雅黑" panose="020B0503020204020204" pitchFamily="34" charset="-122"/>
                <a:ea typeface="微软雅黑" panose="020B0503020204020204" pitchFamily="34" charset="-122"/>
              </a:rPr>
              <a:t>等。发现问题是好事，为我们来年的工作打好基础。</a:t>
            </a:r>
            <a:endParaRPr lang="en-US" altLang="zh-CN" sz="1600" dirty="0" smtClean="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1600" dirty="0" smtClean="0">
                <a:solidFill>
                  <a:schemeClr val="bg1"/>
                </a:solidFill>
                <a:latin typeface="微软雅黑" panose="020B0503020204020204" pitchFamily="34" charset="-122"/>
                <a:ea typeface="微软雅黑" panose="020B0503020204020204" pitchFamily="34" charset="-122"/>
              </a:rPr>
              <a:t>    我们已经迎来了充满</a:t>
            </a:r>
            <a:r>
              <a:rPr lang="zh-CN" altLang="en-US" sz="1600" dirty="0">
                <a:solidFill>
                  <a:schemeClr val="bg1"/>
                </a:solidFill>
                <a:latin typeface="微软雅黑" panose="020B0503020204020204" pitchFamily="34" charset="-122"/>
                <a:ea typeface="微软雅黑" panose="020B0503020204020204" pitchFamily="34" charset="-122"/>
              </a:rPr>
              <a:t>希望的</a:t>
            </a:r>
            <a:r>
              <a:rPr lang="en-US" altLang="zh-CN" sz="1600" dirty="0">
                <a:solidFill>
                  <a:schemeClr val="bg1"/>
                </a:solidFill>
                <a:latin typeface="微软雅黑" panose="020B0503020204020204" pitchFamily="34" charset="-122"/>
                <a:ea typeface="微软雅黑" panose="020B0503020204020204" pitchFamily="34" charset="-122"/>
              </a:rPr>
              <a:t>2015</a:t>
            </a:r>
            <a:r>
              <a:rPr lang="zh-CN" altLang="en-US" sz="1600" dirty="0" smtClean="0">
                <a:solidFill>
                  <a:schemeClr val="bg1"/>
                </a:solidFill>
                <a:latin typeface="微软雅黑" panose="020B0503020204020204" pitchFamily="34" charset="-122"/>
                <a:ea typeface="微软雅黑" panose="020B0503020204020204" pitchFamily="34" charset="-122"/>
              </a:rPr>
              <a:t>年。</a:t>
            </a:r>
            <a:endParaRPr lang="en-US" altLang="zh-CN" sz="1600" dirty="0" smtClean="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1600" dirty="0" smtClean="0">
                <a:solidFill>
                  <a:schemeClr val="bg1"/>
                </a:solidFill>
                <a:latin typeface="微软雅黑" panose="020B0503020204020204" pitchFamily="34" charset="-122"/>
                <a:ea typeface="微软雅黑" panose="020B0503020204020204" pitchFamily="34" charset="-122"/>
              </a:rPr>
              <a:t>    新</a:t>
            </a:r>
            <a:r>
              <a:rPr lang="zh-CN" altLang="en-US" sz="1600" dirty="0">
                <a:solidFill>
                  <a:schemeClr val="bg1"/>
                </a:solidFill>
                <a:latin typeface="微软雅黑" panose="020B0503020204020204" pitchFamily="34" charset="-122"/>
                <a:ea typeface="微软雅黑" panose="020B0503020204020204" pitchFamily="34" charset="-122"/>
              </a:rPr>
              <a:t>的一年</a:t>
            </a:r>
            <a:r>
              <a:rPr lang="zh-CN" altLang="en-US" sz="1600" dirty="0" smtClean="0">
                <a:solidFill>
                  <a:schemeClr val="bg1"/>
                </a:solidFill>
                <a:latin typeface="微软雅黑" panose="020B0503020204020204" pitchFamily="34" charset="-122"/>
                <a:ea typeface="微软雅黑" panose="020B0503020204020204" pitchFamily="34" charset="-122"/>
              </a:rPr>
              <a:t>，医院要坚持“</a:t>
            </a:r>
            <a:r>
              <a:rPr lang="zh-CN" altLang="en-US" b="1" dirty="0">
                <a:solidFill>
                  <a:srgbClr val="C00000"/>
                </a:solidFill>
                <a:latin typeface="微软雅黑" panose="020B0503020204020204" pitchFamily="34" charset="-122"/>
                <a:ea typeface="微软雅黑" panose="020B0503020204020204" pitchFamily="34" charset="-122"/>
              </a:rPr>
              <a:t>以病患满意度</a:t>
            </a:r>
            <a:r>
              <a:rPr lang="zh-CN" altLang="en-US" b="1" dirty="0" smtClean="0">
                <a:solidFill>
                  <a:srgbClr val="C00000"/>
                </a:solidFill>
                <a:latin typeface="微软雅黑" panose="020B0503020204020204" pitchFamily="34" charset="-122"/>
                <a:ea typeface="微软雅黑" panose="020B0503020204020204" pitchFamily="34" charset="-122"/>
              </a:rPr>
              <a:t>为核心”</a:t>
            </a:r>
            <a:r>
              <a:rPr lang="zh-CN" altLang="en-US" sz="1600" dirty="0" smtClean="0">
                <a:solidFill>
                  <a:schemeClr val="bg1"/>
                </a:solidFill>
                <a:latin typeface="微软雅黑" panose="020B0503020204020204" pitchFamily="34" charset="-122"/>
                <a:ea typeface="微软雅黑" panose="020B0503020204020204" pitchFamily="34" charset="-122"/>
              </a:rPr>
              <a:t>全面提高病患满意度，提高医院品牌价值。以</a:t>
            </a:r>
            <a:r>
              <a:rPr lang="zh-CN" altLang="en-US" sz="1600" dirty="0">
                <a:solidFill>
                  <a:schemeClr val="bg1"/>
                </a:solidFill>
                <a:latin typeface="微软雅黑" panose="020B0503020204020204" pitchFamily="34" charset="-122"/>
                <a:ea typeface="微软雅黑" panose="020B0503020204020204" pitchFamily="34" charset="-122"/>
              </a:rPr>
              <a:t>“专业化、人性化、幸福化”作为医院文化建设的新起点</a:t>
            </a:r>
            <a:r>
              <a:rPr lang="zh-CN" altLang="en-US" sz="1600" dirty="0" smtClean="0">
                <a:solidFill>
                  <a:schemeClr val="bg1"/>
                </a:solidFill>
                <a:latin typeface="微软雅黑" panose="020B0503020204020204" pitchFamily="34" charset="-122"/>
                <a:ea typeface="微软雅黑" panose="020B0503020204020204" pitchFamily="34" charset="-122"/>
              </a:rPr>
              <a:t>！</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324877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2">
            <a:extLst>
              <a:ext uri="{28A0092B-C50C-407E-A947-70E740481C1C}">
                <a14:useLocalDpi xmlns:a14="http://schemas.microsoft.com/office/drawing/2010/main" val="0"/>
              </a:ext>
            </a:extLst>
          </a:blip>
          <a:srcRect l="17267" t="12535" r="21537"/>
          <a:stretch/>
        </p:blipFill>
        <p:spPr>
          <a:xfrm>
            <a:off x="4759890" y="0"/>
            <a:ext cx="7460974" cy="7112681"/>
          </a:xfrm>
          <a:prstGeom prst="rect">
            <a:avLst/>
          </a:prstGeom>
        </p:spPr>
      </p:pic>
      <p:sp>
        <p:nvSpPr>
          <p:cNvPr id="6" name="矩形 1"/>
          <p:cNvSpPr/>
          <p:nvPr/>
        </p:nvSpPr>
        <p:spPr>
          <a:xfrm>
            <a:off x="458097" y="2198541"/>
            <a:ext cx="4301793" cy="1058226"/>
          </a:xfrm>
          <a:custGeom>
            <a:avLst/>
            <a:gdLst>
              <a:gd name="connsiteX0" fmla="*/ 0 w 4892040"/>
              <a:gd name="connsiteY0" fmla="*/ 0 h 1051356"/>
              <a:gd name="connsiteX1" fmla="*/ 4892040 w 4892040"/>
              <a:gd name="connsiteY1" fmla="*/ 0 h 1051356"/>
              <a:gd name="connsiteX2" fmla="*/ 4892040 w 4892040"/>
              <a:gd name="connsiteY2" fmla="*/ 1051356 h 1051356"/>
              <a:gd name="connsiteX3" fmla="*/ 0 w 4892040"/>
              <a:gd name="connsiteY3" fmla="*/ 1051356 h 1051356"/>
              <a:gd name="connsiteX4" fmla="*/ 0 w 4892040"/>
              <a:gd name="connsiteY4" fmla="*/ 0 h 1051356"/>
              <a:gd name="connsiteX0" fmla="*/ 0 w 5227320"/>
              <a:gd name="connsiteY0" fmla="*/ 152400 h 1203756"/>
              <a:gd name="connsiteX1" fmla="*/ 5227320 w 5227320"/>
              <a:gd name="connsiteY1" fmla="*/ 0 h 1203756"/>
              <a:gd name="connsiteX2" fmla="*/ 4892040 w 5227320"/>
              <a:gd name="connsiteY2" fmla="*/ 1203756 h 1203756"/>
              <a:gd name="connsiteX3" fmla="*/ 0 w 5227320"/>
              <a:gd name="connsiteY3" fmla="*/ 1203756 h 1203756"/>
              <a:gd name="connsiteX4" fmla="*/ 0 w 5227320"/>
              <a:gd name="connsiteY4" fmla="*/ 152400 h 1203756"/>
              <a:gd name="connsiteX0" fmla="*/ 0 w 5227320"/>
              <a:gd name="connsiteY0" fmla="*/ 152400 h 1218996"/>
              <a:gd name="connsiteX1" fmla="*/ 5227320 w 5227320"/>
              <a:gd name="connsiteY1" fmla="*/ 0 h 1218996"/>
              <a:gd name="connsiteX2" fmla="*/ 4556760 w 5227320"/>
              <a:gd name="connsiteY2" fmla="*/ 1218996 h 1218996"/>
              <a:gd name="connsiteX3" fmla="*/ 0 w 5227320"/>
              <a:gd name="connsiteY3" fmla="*/ 1203756 h 1218996"/>
              <a:gd name="connsiteX4" fmla="*/ 0 w 5227320"/>
              <a:gd name="connsiteY4" fmla="*/ 152400 h 1218996"/>
              <a:gd name="connsiteX0" fmla="*/ 228600 w 5455920"/>
              <a:gd name="connsiteY0" fmla="*/ 152400 h 1249476"/>
              <a:gd name="connsiteX1" fmla="*/ 5455920 w 5455920"/>
              <a:gd name="connsiteY1" fmla="*/ 0 h 1249476"/>
              <a:gd name="connsiteX2" fmla="*/ 4785360 w 5455920"/>
              <a:gd name="connsiteY2" fmla="*/ 1218996 h 1249476"/>
              <a:gd name="connsiteX3" fmla="*/ 0 w 5455920"/>
              <a:gd name="connsiteY3" fmla="*/ 1249476 h 1249476"/>
              <a:gd name="connsiteX4" fmla="*/ 228600 w 5455920"/>
              <a:gd name="connsiteY4" fmla="*/ 152400 h 1249476"/>
              <a:gd name="connsiteX0" fmla="*/ 411480 w 5455920"/>
              <a:gd name="connsiteY0" fmla="*/ 396240 h 1249476"/>
              <a:gd name="connsiteX1" fmla="*/ 5455920 w 5455920"/>
              <a:gd name="connsiteY1" fmla="*/ 0 h 1249476"/>
              <a:gd name="connsiteX2" fmla="*/ 4785360 w 5455920"/>
              <a:gd name="connsiteY2" fmla="*/ 1218996 h 1249476"/>
              <a:gd name="connsiteX3" fmla="*/ 0 w 5455920"/>
              <a:gd name="connsiteY3" fmla="*/ 1249476 h 1249476"/>
              <a:gd name="connsiteX4" fmla="*/ 411480 w 5455920"/>
              <a:gd name="connsiteY4" fmla="*/ 396240 h 1249476"/>
              <a:gd name="connsiteX0" fmla="*/ 411480 w 5090160"/>
              <a:gd name="connsiteY0" fmla="*/ 213360 h 1066596"/>
              <a:gd name="connsiteX1" fmla="*/ 5090160 w 5090160"/>
              <a:gd name="connsiteY1" fmla="*/ 0 h 1066596"/>
              <a:gd name="connsiteX2" fmla="*/ 4785360 w 5090160"/>
              <a:gd name="connsiteY2" fmla="*/ 1036116 h 1066596"/>
              <a:gd name="connsiteX3" fmla="*/ 0 w 5090160"/>
              <a:gd name="connsiteY3" fmla="*/ 1066596 h 1066596"/>
              <a:gd name="connsiteX4" fmla="*/ 411480 w 5090160"/>
              <a:gd name="connsiteY4" fmla="*/ 213360 h 1066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0160" h="1066596">
                <a:moveTo>
                  <a:pt x="411480" y="213360"/>
                </a:moveTo>
                <a:lnTo>
                  <a:pt x="5090160" y="0"/>
                </a:lnTo>
                <a:lnTo>
                  <a:pt x="4785360" y="1036116"/>
                </a:lnTo>
                <a:lnTo>
                  <a:pt x="0" y="1066596"/>
                </a:lnTo>
                <a:lnTo>
                  <a:pt x="411480" y="213360"/>
                </a:lnTo>
                <a:close/>
              </a:path>
            </a:pathLst>
          </a:custGeom>
          <a:solidFill>
            <a:schemeClr val="bg1">
              <a:lumMod val="85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458097" y="883701"/>
            <a:ext cx="1712258" cy="1429872"/>
            <a:chOff x="458097" y="883701"/>
            <a:chExt cx="1712258" cy="1429872"/>
          </a:xfrm>
        </p:grpSpPr>
        <p:sp>
          <p:nvSpPr>
            <p:cNvPr id="7" name="矩形 3"/>
            <p:cNvSpPr/>
            <p:nvPr/>
          </p:nvSpPr>
          <p:spPr>
            <a:xfrm>
              <a:off x="521745" y="883701"/>
              <a:ext cx="1648610" cy="1429872"/>
            </a:xfrm>
            <a:custGeom>
              <a:avLst/>
              <a:gdLst>
                <a:gd name="connsiteX0" fmla="*/ 0 w 1358153"/>
                <a:gd name="connsiteY0" fmla="*/ 0 h 833718"/>
                <a:gd name="connsiteX1" fmla="*/ 1358153 w 1358153"/>
                <a:gd name="connsiteY1" fmla="*/ 0 h 833718"/>
                <a:gd name="connsiteX2" fmla="*/ 1358153 w 1358153"/>
                <a:gd name="connsiteY2" fmla="*/ 833718 h 833718"/>
                <a:gd name="connsiteX3" fmla="*/ 0 w 1358153"/>
                <a:gd name="connsiteY3" fmla="*/ 833718 h 833718"/>
                <a:gd name="connsiteX4" fmla="*/ 0 w 1358153"/>
                <a:gd name="connsiteY4" fmla="*/ 0 h 833718"/>
                <a:gd name="connsiteX0" fmla="*/ 0 w 1371600"/>
                <a:gd name="connsiteY0" fmla="*/ 161365 h 995083"/>
                <a:gd name="connsiteX1" fmla="*/ 1371600 w 1371600"/>
                <a:gd name="connsiteY1" fmla="*/ 0 h 995083"/>
                <a:gd name="connsiteX2" fmla="*/ 1358153 w 1371600"/>
                <a:gd name="connsiteY2" fmla="*/ 995083 h 995083"/>
                <a:gd name="connsiteX3" fmla="*/ 0 w 1371600"/>
                <a:gd name="connsiteY3" fmla="*/ 995083 h 995083"/>
                <a:gd name="connsiteX4" fmla="*/ 0 w 1371600"/>
                <a:gd name="connsiteY4" fmla="*/ 161365 h 995083"/>
                <a:gd name="connsiteX0" fmla="*/ 0 w 1371600"/>
                <a:gd name="connsiteY0" fmla="*/ 161365 h 995083"/>
                <a:gd name="connsiteX1" fmla="*/ 1371600 w 1371600"/>
                <a:gd name="connsiteY1" fmla="*/ 0 h 995083"/>
                <a:gd name="connsiteX2" fmla="*/ 1358153 w 1371600"/>
                <a:gd name="connsiteY2" fmla="*/ 995083 h 995083"/>
                <a:gd name="connsiteX3" fmla="*/ 107576 w 1371600"/>
                <a:gd name="connsiteY3" fmla="*/ 900954 h 995083"/>
                <a:gd name="connsiteX4" fmla="*/ 0 w 1371600"/>
                <a:gd name="connsiteY4" fmla="*/ 161365 h 995083"/>
                <a:gd name="connsiteX0" fmla="*/ 0 w 1465730"/>
                <a:gd name="connsiteY0" fmla="*/ 26894 h 995083"/>
                <a:gd name="connsiteX1" fmla="*/ 1465730 w 1465730"/>
                <a:gd name="connsiteY1" fmla="*/ 0 h 995083"/>
                <a:gd name="connsiteX2" fmla="*/ 1452283 w 1465730"/>
                <a:gd name="connsiteY2" fmla="*/ 995083 h 995083"/>
                <a:gd name="connsiteX3" fmla="*/ 201706 w 1465730"/>
                <a:gd name="connsiteY3" fmla="*/ 900954 h 995083"/>
                <a:gd name="connsiteX4" fmla="*/ 0 w 1465730"/>
                <a:gd name="connsiteY4" fmla="*/ 26894 h 995083"/>
                <a:gd name="connsiteX0" fmla="*/ 0 w 1479177"/>
                <a:gd name="connsiteY0" fmla="*/ 26894 h 1304366"/>
                <a:gd name="connsiteX1" fmla="*/ 1465730 w 1479177"/>
                <a:gd name="connsiteY1" fmla="*/ 0 h 1304366"/>
                <a:gd name="connsiteX2" fmla="*/ 1479177 w 1479177"/>
                <a:gd name="connsiteY2" fmla="*/ 1304366 h 1304366"/>
                <a:gd name="connsiteX3" fmla="*/ 201706 w 1479177"/>
                <a:gd name="connsiteY3" fmla="*/ 900954 h 1304366"/>
                <a:gd name="connsiteX4" fmla="*/ 0 w 1479177"/>
                <a:gd name="connsiteY4" fmla="*/ 26894 h 1304366"/>
                <a:gd name="connsiteX0" fmla="*/ 118334 w 1597511"/>
                <a:gd name="connsiteY0" fmla="*/ 26894 h 1304366"/>
                <a:gd name="connsiteX1" fmla="*/ 1584064 w 1597511"/>
                <a:gd name="connsiteY1" fmla="*/ 0 h 1304366"/>
                <a:gd name="connsiteX2" fmla="*/ 1597511 w 1597511"/>
                <a:gd name="connsiteY2" fmla="*/ 1304366 h 1304366"/>
                <a:gd name="connsiteX3" fmla="*/ 0 w 1597511"/>
                <a:gd name="connsiteY3" fmla="*/ 1038114 h 1304366"/>
                <a:gd name="connsiteX4" fmla="*/ 118334 w 1597511"/>
                <a:gd name="connsiteY4" fmla="*/ 26894 h 1304366"/>
                <a:gd name="connsiteX0" fmla="*/ 118334 w 1673711"/>
                <a:gd name="connsiteY0" fmla="*/ 26894 h 1151966"/>
                <a:gd name="connsiteX1" fmla="*/ 1584064 w 1673711"/>
                <a:gd name="connsiteY1" fmla="*/ 0 h 1151966"/>
                <a:gd name="connsiteX2" fmla="*/ 1673711 w 1673711"/>
                <a:gd name="connsiteY2" fmla="*/ 1151966 h 1151966"/>
                <a:gd name="connsiteX3" fmla="*/ 0 w 1673711"/>
                <a:gd name="connsiteY3" fmla="*/ 1038114 h 1151966"/>
                <a:gd name="connsiteX4" fmla="*/ 118334 w 1673711"/>
                <a:gd name="connsiteY4" fmla="*/ 26894 h 1151966"/>
                <a:gd name="connsiteX0" fmla="*/ 0 w 1723017"/>
                <a:gd name="connsiteY0" fmla="*/ 0 h 1307952"/>
                <a:gd name="connsiteX1" fmla="*/ 1633370 w 1723017"/>
                <a:gd name="connsiteY1" fmla="*/ 155986 h 1307952"/>
                <a:gd name="connsiteX2" fmla="*/ 1723017 w 1723017"/>
                <a:gd name="connsiteY2" fmla="*/ 1307952 h 1307952"/>
                <a:gd name="connsiteX3" fmla="*/ 49306 w 1723017"/>
                <a:gd name="connsiteY3" fmla="*/ 1194100 h 1307952"/>
                <a:gd name="connsiteX4" fmla="*/ 0 w 1723017"/>
                <a:gd name="connsiteY4" fmla="*/ 0 h 1307952"/>
                <a:gd name="connsiteX0" fmla="*/ 0 w 1633370"/>
                <a:gd name="connsiteY0" fmla="*/ 0 h 1429872"/>
                <a:gd name="connsiteX1" fmla="*/ 1633370 w 1633370"/>
                <a:gd name="connsiteY1" fmla="*/ 155986 h 1429872"/>
                <a:gd name="connsiteX2" fmla="*/ 1387737 w 1633370"/>
                <a:gd name="connsiteY2" fmla="*/ 1429872 h 1429872"/>
                <a:gd name="connsiteX3" fmla="*/ 49306 w 1633370"/>
                <a:gd name="connsiteY3" fmla="*/ 1194100 h 1429872"/>
                <a:gd name="connsiteX4" fmla="*/ 0 w 1633370"/>
                <a:gd name="connsiteY4" fmla="*/ 0 h 1429872"/>
                <a:gd name="connsiteX0" fmla="*/ 0 w 1633370"/>
                <a:gd name="connsiteY0" fmla="*/ 0 h 1429872"/>
                <a:gd name="connsiteX1" fmla="*/ 1633370 w 1633370"/>
                <a:gd name="connsiteY1" fmla="*/ 155986 h 1429872"/>
                <a:gd name="connsiteX2" fmla="*/ 1387737 w 1633370"/>
                <a:gd name="connsiteY2" fmla="*/ 1429872 h 1429872"/>
                <a:gd name="connsiteX3" fmla="*/ 186466 w 1633370"/>
                <a:gd name="connsiteY3" fmla="*/ 1392220 h 1429872"/>
                <a:gd name="connsiteX4" fmla="*/ 0 w 1633370"/>
                <a:gd name="connsiteY4" fmla="*/ 0 h 1429872"/>
                <a:gd name="connsiteX0" fmla="*/ 0 w 1648610"/>
                <a:gd name="connsiteY0" fmla="*/ 0 h 1429872"/>
                <a:gd name="connsiteX1" fmla="*/ 1648610 w 1648610"/>
                <a:gd name="connsiteY1" fmla="*/ 293146 h 1429872"/>
                <a:gd name="connsiteX2" fmla="*/ 1387737 w 1648610"/>
                <a:gd name="connsiteY2" fmla="*/ 1429872 h 1429872"/>
                <a:gd name="connsiteX3" fmla="*/ 186466 w 1648610"/>
                <a:gd name="connsiteY3" fmla="*/ 1392220 h 1429872"/>
                <a:gd name="connsiteX4" fmla="*/ 0 w 1648610"/>
                <a:gd name="connsiteY4" fmla="*/ 0 h 1429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8610" h="1429872">
                  <a:moveTo>
                    <a:pt x="0" y="0"/>
                  </a:moveTo>
                  <a:lnTo>
                    <a:pt x="1648610" y="293146"/>
                  </a:lnTo>
                  <a:lnTo>
                    <a:pt x="1387737" y="1429872"/>
                  </a:lnTo>
                  <a:lnTo>
                    <a:pt x="186466" y="1392220"/>
                  </a:lnTo>
                  <a:lnTo>
                    <a:pt x="0" y="0"/>
                  </a:lnTo>
                  <a:close/>
                </a:path>
              </a:pathLst>
            </a:custGeom>
            <a:solidFill>
              <a:schemeClr val="bg1">
                <a:lumMod val="75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4"/>
            <p:cNvSpPr/>
            <p:nvPr/>
          </p:nvSpPr>
          <p:spPr>
            <a:xfrm rot="21062862">
              <a:off x="458097" y="1099060"/>
              <a:ext cx="1590339" cy="1067697"/>
            </a:xfrm>
            <a:custGeom>
              <a:avLst/>
              <a:gdLst>
                <a:gd name="connsiteX0" fmla="*/ 0 w 1761565"/>
                <a:gd name="connsiteY0" fmla="*/ 0 h 1183341"/>
                <a:gd name="connsiteX1" fmla="*/ 1761565 w 1761565"/>
                <a:gd name="connsiteY1" fmla="*/ 0 h 1183341"/>
                <a:gd name="connsiteX2" fmla="*/ 1761565 w 1761565"/>
                <a:gd name="connsiteY2" fmla="*/ 1183341 h 1183341"/>
                <a:gd name="connsiteX3" fmla="*/ 0 w 1761565"/>
                <a:gd name="connsiteY3" fmla="*/ 1183341 h 1183341"/>
                <a:gd name="connsiteX4" fmla="*/ 0 w 1761565"/>
                <a:gd name="connsiteY4" fmla="*/ 0 h 1183341"/>
                <a:gd name="connsiteX0" fmla="*/ 201706 w 1761565"/>
                <a:gd name="connsiteY0" fmla="*/ 0 h 1479177"/>
                <a:gd name="connsiteX1" fmla="*/ 1761565 w 1761565"/>
                <a:gd name="connsiteY1" fmla="*/ 295836 h 1479177"/>
                <a:gd name="connsiteX2" fmla="*/ 1761565 w 1761565"/>
                <a:gd name="connsiteY2" fmla="*/ 1479177 h 1479177"/>
                <a:gd name="connsiteX3" fmla="*/ 0 w 1761565"/>
                <a:gd name="connsiteY3" fmla="*/ 1479177 h 1479177"/>
                <a:gd name="connsiteX4" fmla="*/ 201706 w 1761565"/>
                <a:gd name="connsiteY4" fmla="*/ 0 h 1479177"/>
                <a:gd name="connsiteX0" fmla="*/ 201706 w 1949824"/>
                <a:gd name="connsiteY0" fmla="*/ 0 h 1479177"/>
                <a:gd name="connsiteX1" fmla="*/ 1761565 w 1949824"/>
                <a:gd name="connsiteY1" fmla="*/ 295836 h 1479177"/>
                <a:gd name="connsiteX2" fmla="*/ 1949824 w 1949824"/>
                <a:gd name="connsiteY2" fmla="*/ 1129554 h 1479177"/>
                <a:gd name="connsiteX3" fmla="*/ 0 w 1949824"/>
                <a:gd name="connsiteY3" fmla="*/ 1479177 h 1479177"/>
                <a:gd name="connsiteX4" fmla="*/ 201706 w 1949824"/>
                <a:gd name="connsiteY4" fmla="*/ 0 h 1479177"/>
                <a:gd name="connsiteX0" fmla="*/ 64546 w 1949824"/>
                <a:gd name="connsiteY0" fmla="*/ 115644 h 1183341"/>
                <a:gd name="connsiteX1" fmla="*/ 1761565 w 1949824"/>
                <a:gd name="connsiteY1" fmla="*/ 0 h 1183341"/>
                <a:gd name="connsiteX2" fmla="*/ 1949824 w 1949824"/>
                <a:gd name="connsiteY2" fmla="*/ 833718 h 1183341"/>
                <a:gd name="connsiteX3" fmla="*/ 0 w 1949824"/>
                <a:gd name="connsiteY3" fmla="*/ 1183341 h 1183341"/>
                <a:gd name="connsiteX4" fmla="*/ 64546 w 1949824"/>
                <a:gd name="connsiteY4" fmla="*/ 115644 h 1183341"/>
                <a:gd name="connsiteX0" fmla="*/ 34066 w 1919344"/>
                <a:gd name="connsiteY0" fmla="*/ 115644 h 1000461"/>
                <a:gd name="connsiteX1" fmla="*/ 1731085 w 1919344"/>
                <a:gd name="connsiteY1" fmla="*/ 0 h 1000461"/>
                <a:gd name="connsiteX2" fmla="*/ 1919344 w 1919344"/>
                <a:gd name="connsiteY2" fmla="*/ 833718 h 1000461"/>
                <a:gd name="connsiteX3" fmla="*/ 0 w 1919344"/>
                <a:gd name="connsiteY3" fmla="*/ 1000461 h 1000461"/>
                <a:gd name="connsiteX4" fmla="*/ 34066 w 1919344"/>
                <a:gd name="connsiteY4" fmla="*/ 115644 h 1000461"/>
                <a:gd name="connsiteX0" fmla="*/ 34066 w 1827904"/>
                <a:gd name="connsiteY0" fmla="*/ 115644 h 1000461"/>
                <a:gd name="connsiteX1" fmla="*/ 1731085 w 1827904"/>
                <a:gd name="connsiteY1" fmla="*/ 0 h 1000461"/>
                <a:gd name="connsiteX2" fmla="*/ 1827904 w 1827904"/>
                <a:gd name="connsiteY2" fmla="*/ 955638 h 1000461"/>
                <a:gd name="connsiteX3" fmla="*/ 0 w 1827904"/>
                <a:gd name="connsiteY3" fmla="*/ 1000461 h 1000461"/>
                <a:gd name="connsiteX4" fmla="*/ 34066 w 1827904"/>
                <a:gd name="connsiteY4" fmla="*/ 115644 h 1000461"/>
                <a:gd name="connsiteX0" fmla="*/ 34066 w 1959685"/>
                <a:gd name="connsiteY0" fmla="*/ 115644 h 1000461"/>
                <a:gd name="connsiteX1" fmla="*/ 1959685 w 1959685"/>
                <a:gd name="connsiteY1" fmla="*/ 0 h 1000461"/>
                <a:gd name="connsiteX2" fmla="*/ 1827904 w 1959685"/>
                <a:gd name="connsiteY2" fmla="*/ 955638 h 1000461"/>
                <a:gd name="connsiteX3" fmla="*/ 0 w 1959685"/>
                <a:gd name="connsiteY3" fmla="*/ 1000461 h 1000461"/>
                <a:gd name="connsiteX4" fmla="*/ 34066 w 1959685"/>
                <a:gd name="connsiteY4" fmla="*/ 115644 h 1000461"/>
                <a:gd name="connsiteX0" fmla="*/ 0 w 1925619"/>
                <a:gd name="connsiteY0" fmla="*/ 115644 h 1183341"/>
                <a:gd name="connsiteX1" fmla="*/ 1925619 w 1925619"/>
                <a:gd name="connsiteY1" fmla="*/ 0 h 1183341"/>
                <a:gd name="connsiteX2" fmla="*/ 1793838 w 1925619"/>
                <a:gd name="connsiteY2" fmla="*/ 955638 h 1183341"/>
                <a:gd name="connsiteX3" fmla="*/ 285974 w 1925619"/>
                <a:gd name="connsiteY3" fmla="*/ 1183341 h 1183341"/>
                <a:gd name="connsiteX4" fmla="*/ 0 w 1925619"/>
                <a:gd name="connsiteY4" fmla="*/ 115644 h 1183341"/>
                <a:gd name="connsiteX0" fmla="*/ 0 w 1925619"/>
                <a:gd name="connsiteY0" fmla="*/ 115644 h 1183341"/>
                <a:gd name="connsiteX1" fmla="*/ 1925619 w 1925619"/>
                <a:gd name="connsiteY1" fmla="*/ 0 h 1183341"/>
                <a:gd name="connsiteX2" fmla="*/ 1397598 w 1925619"/>
                <a:gd name="connsiteY2" fmla="*/ 1153758 h 1183341"/>
                <a:gd name="connsiteX3" fmla="*/ 285974 w 1925619"/>
                <a:gd name="connsiteY3" fmla="*/ 1183341 h 1183341"/>
                <a:gd name="connsiteX4" fmla="*/ 0 w 1925619"/>
                <a:gd name="connsiteY4" fmla="*/ 115644 h 1183341"/>
                <a:gd name="connsiteX0" fmla="*/ 0 w 1590339"/>
                <a:gd name="connsiteY0" fmla="*/ 0 h 1067697"/>
                <a:gd name="connsiteX1" fmla="*/ 1590339 w 1590339"/>
                <a:gd name="connsiteY1" fmla="*/ 82476 h 1067697"/>
                <a:gd name="connsiteX2" fmla="*/ 1397598 w 1590339"/>
                <a:gd name="connsiteY2" fmla="*/ 1038114 h 1067697"/>
                <a:gd name="connsiteX3" fmla="*/ 285974 w 1590339"/>
                <a:gd name="connsiteY3" fmla="*/ 1067697 h 1067697"/>
                <a:gd name="connsiteX4" fmla="*/ 0 w 1590339"/>
                <a:gd name="connsiteY4" fmla="*/ 0 h 1067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0339" h="1067697">
                  <a:moveTo>
                    <a:pt x="0" y="0"/>
                  </a:moveTo>
                  <a:lnTo>
                    <a:pt x="1590339" y="82476"/>
                  </a:lnTo>
                  <a:lnTo>
                    <a:pt x="1397598" y="1038114"/>
                  </a:lnTo>
                  <a:lnTo>
                    <a:pt x="285974" y="1067697"/>
                  </a:lnTo>
                  <a:lnTo>
                    <a:pt x="0" y="0"/>
                  </a:lnTo>
                  <a:close/>
                </a:path>
              </a:pathLst>
            </a:custGeom>
            <a:solidFill>
              <a:schemeClr val="bg1">
                <a:lumMod val="8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910304" y="1340011"/>
              <a:ext cx="822960" cy="584775"/>
            </a:xfrm>
            <a:prstGeom prst="rect">
              <a:avLst/>
            </a:prstGeom>
            <a:noFill/>
          </p:spPr>
          <p:txBody>
            <a:bodyPr wrap="square" rtlCol="0">
              <a:spAutoFit/>
            </a:bodyPr>
            <a:lstStyle/>
            <a:p>
              <a:r>
                <a:rPr lang="en-US" altLang="zh-CN" sz="3200" b="1" dirty="0" smtClean="0">
                  <a:solidFill>
                    <a:srgbClr val="C00000"/>
                  </a:solidFill>
                  <a:latin typeface="微软雅黑" panose="020B0503020204020204" pitchFamily="34" charset="-122"/>
                  <a:ea typeface="微软雅黑" panose="020B0503020204020204" pitchFamily="34" charset="-122"/>
                </a:rPr>
                <a:t>01</a:t>
              </a:r>
              <a:endParaRPr lang="zh-CN" altLang="en-US" sz="3200" b="1" dirty="0">
                <a:solidFill>
                  <a:srgbClr val="C00000"/>
                </a:solidFill>
                <a:latin typeface="微软雅黑" panose="020B0503020204020204" pitchFamily="34" charset="-122"/>
                <a:ea typeface="微软雅黑" panose="020B0503020204020204" pitchFamily="34" charset="-122"/>
              </a:endParaRPr>
            </a:p>
          </p:txBody>
        </p:sp>
      </p:grpSp>
      <p:sp>
        <p:nvSpPr>
          <p:cNvPr id="10" name="文本框 9"/>
          <p:cNvSpPr txBox="1"/>
          <p:nvPr/>
        </p:nvSpPr>
        <p:spPr>
          <a:xfrm>
            <a:off x="1321784" y="2496967"/>
            <a:ext cx="3438106" cy="584775"/>
          </a:xfrm>
          <a:prstGeom prst="rect">
            <a:avLst/>
          </a:prstGeom>
          <a:noFill/>
        </p:spPr>
        <p:txBody>
          <a:bodyPr wrap="square" rtlCol="0">
            <a:spAutoFit/>
          </a:bodyPr>
          <a:lstStyle/>
          <a:p>
            <a:r>
              <a:rPr lang="zh-CN" altLang="en-US" sz="3200" b="1" dirty="0" smtClean="0">
                <a:solidFill>
                  <a:srgbClr val="C00000"/>
                </a:solidFill>
                <a:latin typeface="微软雅黑" panose="020B0503020204020204" pitchFamily="34" charset="-122"/>
                <a:ea typeface="微软雅黑" panose="020B0503020204020204" pitchFamily="34" charset="-122"/>
              </a:rPr>
              <a:t>医院战略、品牌</a:t>
            </a:r>
            <a:endParaRPr lang="zh-CN" altLang="en-US" sz="3200" b="1" dirty="0">
              <a:solidFill>
                <a:srgbClr val="C00000"/>
              </a:solidFill>
              <a:latin typeface="微软雅黑" panose="020B0503020204020204" pitchFamily="34" charset="-122"/>
              <a:ea typeface="微软雅黑" panose="020B0503020204020204" pitchFamily="34" charset="-122"/>
            </a:endParaRPr>
          </a:p>
        </p:txBody>
      </p:sp>
      <p:sp>
        <p:nvSpPr>
          <p:cNvPr id="11" name="矩形 10"/>
          <p:cNvSpPr/>
          <p:nvPr/>
        </p:nvSpPr>
        <p:spPr>
          <a:xfrm>
            <a:off x="9123052" y="5667793"/>
            <a:ext cx="2656572" cy="95002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1600" dirty="0" smtClean="0">
                <a:latin typeface="微软雅黑" panose="020B0503020204020204" pitchFamily="34" charset="-122"/>
                <a:ea typeface="微软雅黑" panose="020B0503020204020204" pitchFamily="34" charset="-122"/>
              </a:rPr>
              <a:t>本章节以下内容请医院根据自身实际情况进行修改！</a:t>
            </a:r>
            <a:endParaRPr lang="zh-CN" altLang="en-US" sz="16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3730507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820283" y="547121"/>
            <a:ext cx="1980029" cy="499624"/>
          </a:xfrm>
          <a:prstGeom prst="rect">
            <a:avLst/>
          </a:prstGeom>
        </p:spPr>
        <p:txBody>
          <a:bodyPr wrap="none">
            <a:spAutoFit/>
          </a:bodyPr>
          <a:lstStyle/>
          <a:p>
            <a:pPr>
              <a:lnSpc>
                <a:spcPct val="150000"/>
              </a:lnSpc>
            </a:pPr>
            <a:r>
              <a:rPr lang="zh-CN" altLang="en-US" sz="2000" b="1" dirty="0" smtClean="0">
                <a:latin typeface="微软雅黑" panose="020B0503020204020204" pitchFamily="34" charset="-122"/>
                <a:ea typeface="微软雅黑" panose="020B0503020204020204" pitchFamily="34" charset="-122"/>
              </a:rPr>
              <a:t>医院战略、品牌</a:t>
            </a:r>
            <a:endParaRPr lang="zh-CN" altLang="en-US" sz="2000" b="1" dirty="0">
              <a:latin typeface="微软雅黑" panose="020B0503020204020204" pitchFamily="34" charset="-122"/>
              <a:ea typeface="微软雅黑" panose="020B0503020204020204" pitchFamily="34" charset="-122"/>
            </a:endParaRPr>
          </a:p>
        </p:txBody>
      </p:sp>
      <p:pic>
        <p:nvPicPr>
          <p:cNvPr id="13" name="图片 12"/>
          <p:cNvPicPr>
            <a:picLocks noChangeAspect="1"/>
          </p:cNvPicPr>
          <p:nvPr/>
        </p:nvPicPr>
        <p:blipFill rotWithShape="1">
          <a:blip r:embed="rId2">
            <a:extLst>
              <a:ext uri="{28A0092B-C50C-407E-A947-70E740481C1C}">
                <a14:useLocalDpi xmlns:a14="http://schemas.microsoft.com/office/drawing/2010/main" val="0"/>
              </a:ext>
            </a:extLst>
          </a:blip>
          <a:srcRect l="4456" t="39624"/>
          <a:stretch/>
        </p:blipFill>
        <p:spPr>
          <a:xfrm>
            <a:off x="5639550" y="1656398"/>
            <a:ext cx="6552450" cy="4140558"/>
          </a:xfrm>
          <a:prstGeom prst="rect">
            <a:avLst/>
          </a:prstGeom>
        </p:spPr>
      </p:pic>
      <p:sp>
        <p:nvSpPr>
          <p:cNvPr id="14" name="矩形 13"/>
          <p:cNvSpPr/>
          <p:nvPr/>
        </p:nvSpPr>
        <p:spPr>
          <a:xfrm>
            <a:off x="-223982" y="1656398"/>
            <a:ext cx="13089081" cy="4140558"/>
          </a:xfrm>
          <a:prstGeom prst="rect">
            <a:avLst/>
          </a:prstGeom>
          <a:solidFill>
            <a:schemeClr val="bg1">
              <a:lumMod val="85000"/>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536649" y="3142294"/>
            <a:ext cx="4710193" cy="877163"/>
          </a:xfrm>
          <a:prstGeom prst="rect">
            <a:avLst/>
          </a:prstGeom>
        </p:spPr>
        <p:txBody>
          <a:bodyPr wrap="square">
            <a:spAutoFit/>
          </a:bodyPr>
          <a:lstStyle/>
          <a:p>
            <a:pPr indent="304800" algn="just">
              <a:lnSpc>
                <a:spcPct val="150000"/>
              </a:lnSpc>
              <a:spcAft>
                <a:spcPts val="0"/>
              </a:spcAft>
            </a:pPr>
            <a:r>
              <a:rPr lang="zh-CN" altLang="en-US" sz="1600" kern="100" dirty="0" smtClean="0">
                <a:latin typeface="Calibri" panose="020F0502020204030204" pitchFamily="34" charset="0"/>
                <a:ea typeface="微软雅黑" panose="020B0503020204020204" pitchFamily="34" charset="-122"/>
                <a:cs typeface="Times New Roman" panose="02020603050405020304" pitchFamily="18" charset="0"/>
              </a:rPr>
              <a:t>  医院</a:t>
            </a:r>
            <a:r>
              <a:rPr lang="zh-CN" altLang="zh-CN" b="1" kern="100" dirty="0" smtClean="0">
                <a:solidFill>
                  <a:srgbClr val="C00000"/>
                </a:solidFill>
                <a:latin typeface="Calibri" panose="020F0502020204030204" pitchFamily="34" charset="0"/>
                <a:ea typeface="微软雅黑" panose="020B0503020204020204" pitchFamily="34" charset="-122"/>
                <a:cs typeface="Times New Roman" panose="02020603050405020304" pitchFamily="18" charset="0"/>
              </a:rPr>
              <a:t>战略</a:t>
            </a:r>
            <a:r>
              <a:rPr lang="zh-CN" altLang="zh-CN" b="1" kern="100" dirty="0">
                <a:solidFill>
                  <a:srgbClr val="C00000"/>
                </a:solidFill>
                <a:latin typeface="Calibri" panose="020F0502020204030204" pitchFamily="34" charset="0"/>
                <a:ea typeface="微软雅黑" panose="020B0503020204020204" pitchFamily="34" charset="-122"/>
                <a:cs typeface="Times New Roman" panose="02020603050405020304" pitchFamily="18" charset="0"/>
              </a:rPr>
              <a:t>的</a:t>
            </a:r>
            <a:r>
              <a:rPr lang="zh-CN" altLang="zh-CN" b="1" kern="100" dirty="0" smtClean="0">
                <a:solidFill>
                  <a:srgbClr val="C00000"/>
                </a:solidFill>
                <a:latin typeface="Calibri" panose="020F0502020204030204" pitchFamily="34" charset="0"/>
                <a:ea typeface="微软雅黑" panose="020B0503020204020204" pitchFamily="34" charset="-122"/>
                <a:cs typeface="Times New Roman" panose="02020603050405020304" pitchFamily="18" charset="0"/>
              </a:rPr>
              <a:t>核心</a:t>
            </a:r>
            <a:r>
              <a:rPr lang="zh-CN" altLang="zh-CN" sz="1600" kern="100" dirty="0" smtClean="0">
                <a:latin typeface="Calibri" panose="020F0502020204030204" pitchFamily="34" charset="0"/>
                <a:ea typeface="微软雅黑" panose="020B0503020204020204" pitchFamily="34" charset="-122"/>
                <a:cs typeface="Times New Roman" panose="02020603050405020304" pitchFamily="18" charset="0"/>
              </a:rPr>
              <a:t>：</a:t>
            </a:r>
            <a:r>
              <a:rPr lang="zh-CN" altLang="zh-CN" sz="1600" kern="100" dirty="0" smtClean="0">
                <a:solidFill>
                  <a:srgbClr val="000000"/>
                </a:solidFill>
                <a:latin typeface="Calibri" panose="020F0502020204030204" pitchFamily="34" charset="0"/>
                <a:ea typeface="微软雅黑" panose="020B0503020204020204" pitchFamily="34" charset="-122"/>
                <a:cs typeface="Times New Roman" panose="02020603050405020304" pitchFamily="18" charset="0"/>
              </a:rPr>
              <a:t>弄清</a:t>
            </a:r>
            <a:r>
              <a:rPr lang="zh-CN" altLang="en-US" sz="1600" kern="100" dirty="0" smtClean="0">
                <a:solidFill>
                  <a:srgbClr val="000000"/>
                </a:solidFill>
                <a:latin typeface="Calibri" panose="020F0502020204030204" pitchFamily="34" charset="0"/>
                <a:ea typeface="微软雅黑" panose="020B0503020204020204" pitchFamily="34" charset="-122"/>
                <a:cs typeface="Times New Roman" panose="02020603050405020304" pitchFamily="18" charset="0"/>
              </a:rPr>
              <a:t>医院</a:t>
            </a:r>
            <a:r>
              <a:rPr lang="zh-CN" altLang="zh-CN" sz="1600" kern="100" dirty="0" smtClean="0">
                <a:solidFill>
                  <a:srgbClr val="000000"/>
                </a:solidFill>
                <a:latin typeface="Calibri" panose="020F0502020204030204" pitchFamily="34" charset="0"/>
                <a:ea typeface="微软雅黑" panose="020B0503020204020204" pitchFamily="34" charset="-122"/>
                <a:cs typeface="Times New Roman" panose="02020603050405020304" pitchFamily="18" charset="0"/>
              </a:rPr>
              <a:t>所</a:t>
            </a:r>
            <a:r>
              <a:rPr lang="zh-CN" altLang="zh-CN" sz="1600" kern="100" dirty="0">
                <a:solidFill>
                  <a:srgbClr val="000000"/>
                </a:solidFill>
                <a:latin typeface="Calibri" panose="020F0502020204030204" pitchFamily="34" charset="0"/>
                <a:ea typeface="微软雅黑" panose="020B0503020204020204" pitchFamily="34" charset="-122"/>
                <a:cs typeface="Times New Roman" panose="02020603050405020304" pitchFamily="18" charset="0"/>
              </a:rPr>
              <a:t>处的位置，</a:t>
            </a:r>
            <a:r>
              <a:rPr lang="zh-CN" altLang="zh-CN" sz="1600" kern="100" dirty="0" smtClean="0">
                <a:solidFill>
                  <a:srgbClr val="000000"/>
                </a:solidFill>
                <a:latin typeface="Calibri" panose="020F0502020204030204" pitchFamily="34" charset="0"/>
                <a:ea typeface="微软雅黑" panose="020B0503020204020204" pitchFamily="34" charset="-122"/>
                <a:cs typeface="Times New Roman" panose="02020603050405020304" pitchFamily="18" charset="0"/>
              </a:rPr>
              <a:t>界定目标</a:t>
            </a:r>
            <a:r>
              <a:rPr lang="zh-CN" altLang="zh-CN" sz="1600" kern="100" dirty="0">
                <a:solidFill>
                  <a:srgbClr val="000000"/>
                </a:solidFill>
                <a:latin typeface="Calibri" panose="020F0502020204030204" pitchFamily="34" charset="0"/>
                <a:ea typeface="微软雅黑" panose="020B0503020204020204" pitchFamily="34" charset="-122"/>
                <a:cs typeface="Times New Roman" panose="02020603050405020304" pitchFamily="18" charset="0"/>
              </a:rPr>
              <a:t>，明确为实现这些目标而必须采取的行动。</a:t>
            </a:r>
            <a:endParaRPr lang="zh-CN" altLang="zh-CN" sz="1600" kern="100" dirty="0">
              <a:effectLst/>
              <a:latin typeface="Calibri" panose="020F0502020204030204" pitchFamily="34" charset="0"/>
              <a:ea typeface="微软雅黑" panose="020B0503020204020204" pitchFamily="34" charset="-122"/>
              <a:cs typeface="Times New Roman" panose="02020603050405020304" pitchFamily="18" charset="0"/>
            </a:endParaRPr>
          </a:p>
        </p:txBody>
      </p:sp>
      <p:sp>
        <p:nvSpPr>
          <p:cNvPr id="8" name="矩形 7"/>
          <p:cNvSpPr/>
          <p:nvPr/>
        </p:nvSpPr>
        <p:spPr>
          <a:xfrm>
            <a:off x="10033536" y="616370"/>
            <a:ext cx="1459054" cy="507831"/>
          </a:xfrm>
          <a:prstGeom prst="rect">
            <a:avLst/>
          </a:prstGeom>
        </p:spPr>
        <p:txBody>
          <a:bodyPr wrap="none">
            <a:spAutoFit/>
          </a:bodyPr>
          <a:lstStyle/>
          <a:p>
            <a:pPr>
              <a:lnSpc>
                <a:spcPct val="150000"/>
              </a:lnSpc>
            </a:pPr>
            <a:r>
              <a:rPr lang="en-US" altLang="zh-CN" b="1" dirty="0" smtClean="0">
                <a:latin typeface="微软雅黑" panose="020B0503020204020204" pitchFamily="34" charset="-122"/>
                <a:ea typeface="微软雅黑" panose="020B0503020204020204" pitchFamily="34" charset="-122"/>
              </a:rPr>
              <a:t>1.1</a:t>
            </a:r>
            <a:r>
              <a:rPr lang="zh-CN" altLang="en-US" b="1" dirty="0" smtClean="0">
                <a:latin typeface="微软雅黑" panose="020B0503020204020204" pitchFamily="34" charset="-122"/>
                <a:ea typeface="微软雅黑" panose="020B0503020204020204" pitchFamily="34" charset="-122"/>
              </a:rPr>
              <a:t>战略分析</a:t>
            </a:r>
            <a:endParaRPr lang="zh-CN" altLang="en-US" sz="1600" b="1" dirty="0">
              <a:latin typeface="微软雅黑" panose="020B0503020204020204" pitchFamily="34" charset="-122"/>
              <a:ea typeface="微软雅黑" panose="020B0503020204020204" pitchFamily="34" charset="-122"/>
            </a:endParaRPr>
          </a:p>
        </p:txBody>
      </p:sp>
      <p:grpSp>
        <p:nvGrpSpPr>
          <p:cNvPr id="15" name="组合 14"/>
          <p:cNvGrpSpPr/>
          <p:nvPr/>
        </p:nvGrpSpPr>
        <p:grpSpPr>
          <a:xfrm>
            <a:off x="536649" y="249523"/>
            <a:ext cx="1232203" cy="1028988"/>
            <a:chOff x="458097" y="883701"/>
            <a:chExt cx="1712258" cy="1429872"/>
          </a:xfrm>
        </p:grpSpPr>
        <p:sp>
          <p:nvSpPr>
            <p:cNvPr id="16" name="矩形 3"/>
            <p:cNvSpPr/>
            <p:nvPr/>
          </p:nvSpPr>
          <p:spPr>
            <a:xfrm>
              <a:off x="521745" y="883701"/>
              <a:ext cx="1648610" cy="1429872"/>
            </a:xfrm>
            <a:custGeom>
              <a:avLst/>
              <a:gdLst>
                <a:gd name="connsiteX0" fmla="*/ 0 w 1358153"/>
                <a:gd name="connsiteY0" fmla="*/ 0 h 833718"/>
                <a:gd name="connsiteX1" fmla="*/ 1358153 w 1358153"/>
                <a:gd name="connsiteY1" fmla="*/ 0 h 833718"/>
                <a:gd name="connsiteX2" fmla="*/ 1358153 w 1358153"/>
                <a:gd name="connsiteY2" fmla="*/ 833718 h 833718"/>
                <a:gd name="connsiteX3" fmla="*/ 0 w 1358153"/>
                <a:gd name="connsiteY3" fmla="*/ 833718 h 833718"/>
                <a:gd name="connsiteX4" fmla="*/ 0 w 1358153"/>
                <a:gd name="connsiteY4" fmla="*/ 0 h 833718"/>
                <a:gd name="connsiteX0" fmla="*/ 0 w 1371600"/>
                <a:gd name="connsiteY0" fmla="*/ 161365 h 995083"/>
                <a:gd name="connsiteX1" fmla="*/ 1371600 w 1371600"/>
                <a:gd name="connsiteY1" fmla="*/ 0 h 995083"/>
                <a:gd name="connsiteX2" fmla="*/ 1358153 w 1371600"/>
                <a:gd name="connsiteY2" fmla="*/ 995083 h 995083"/>
                <a:gd name="connsiteX3" fmla="*/ 0 w 1371600"/>
                <a:gd name="connsiteY3" fmla="*/ 995083 h 995083"/>
                <a:gd name="connsiteX4" fmla="*/ 0 w 1371600"/>
                <a:gd name="connsiteY4" fmla="*/ 161365 h 995083"/>
                <a:gd name="connsiteX0" fmla="*/ 0 w 1371600"/>
                <a:gd name="connsiteY0" fmla="*/ 161365 h 995083"/>
                <a:gd name="connsiteX1" fmla="*/ 1371600 w 1371600"/>
                <a:gd name="connsiteY1" fmla="*/ 0 h 995083"/>
                <a:gd name="connsiteX2" fmla="*/ 1358153 w 1371600"/>
                <a:gd name="connsiteY2" fmla="*/ 995083 h 995083"/>
                <a:gd name="connsiteX3" fmla="*/ 107576 w 1371600"/>
                <a:gd name="connsiteY3" fmla="*/ 900954 h 995083"/>
                <a:gd name="connsiteX4" fmla="*/ 0 w 1371600"/>
                <a:gd name="connsiteY4" fmla="*/ 161365 h 995083"/>
                <a:gd name="connsiteX0" fmla="*/ 0 w 1465730"/>
                <a:gd name="connsiteY0" fmla="*/ 26894 h 995083"/>
                <a:gd name="connsiteX1" fmla="*/ 1465730 w 1465730"/>
                <a:gd name="connsiteY1" fmla="*/ 0 h 995083"/>
                <a:gd name="connsiteX2" fmla="*/ 1452283 w 1465730"/>
                <a:gd name="connsiteY2" fmla="*/ 995083 h 995083"/>
                <a:gd name="connsiteX3" fmla="*/ 201706 w 1465730"/>
                <a:gd name="connsiteY3" fmla="*/ 900954 h 995083"/>
                <a:gd name="connsiteX4" fmla="*/ 0 w 1465730"/>
                <a:gd name="connsiteY4" fmla="*/ 26894 h 995083"/>
                <a:gd name="connsiteX0" fmla="*/ 0 w 1479177"/>
                <a:gd name="connsiteY0" fmla="*/ 26894 h 1304366"/>
                <a:gd name="connsiteX1" fmla="*/ 1465730 w 1479177"/>
                <a:gd name="connsiteY1" fmla="*/ 0 h 1304366"/>
                <a:gd name="connsiteX2" fmla="*/ 1479177 w 1479177"/>
                <a:gd name="connsiteY2" fmla="*/ 1304366 h 1304366"/>
                <a:gd name="connsiteX3" fmla="*/ 201706 w 1479177"/>
                <a:gd name="connsiteY3" fmla="*/ 900954 h 1304366"/>
                <a:gd name="connsiteX4" fmla="*/ 0 w 1479177"/>
                <a:gd name="connsiteY4" fmla="*/ 26894 h 1304366"/>
                <a:gd name="connsiteX0" fmla="*/ 118334 w 1597511"/>
                <a:gd name="connsiteY0" fmla="*/ 26894 h 1304366"/>
                <a:gd name="connsiteX1" fmla="*/ 1584064 w 1597511"/>
                <a:gd name="connsiteY1" fmla="*/ 0 h 1304366"/>
                <a:gd name="connsiteX2" fmla="*/ 1597511 w 1597511"/>
                <a:gd name="connsiteY2" fmla="*/ 1304366 h 1304366"/>
                <a:gd name="connsiteX3" fmla="*/ 0 w 1597511"/>
                <a:gd name="connsiteY3" fmla="*/ 1038114 h 1304366"/>
                <a:gd name="connsiteX4" fmla="*/ 118334 w 1597511"/>
                <a:gd name="connsiteY4" fmla="*/ 26894 h 1304366"/>
                <a:gd name="connsiteX0" fmla="*/ 118334 w 1673711"/>
                <a:gd name="connsiteY0" fmla="*/ 26894 h 1151966"/>
                <a:gd name="connsiteX1" fmla="*/ 1584064 w 1673711"/>
                <a:gd name="connsiteY1" fmla="*/ 0 h 1151966"/>
                <a:gd name="connsiteX2" fmla="*/ 1673711 w 1673711"/>
                <a:gd name="connsiteY2" fmla="*/ 1151966 h 1151966"/>
                <a:gd name="connsiteX3" fmla="*/ 0 w 1673711"/>
                <a:gd name="connsiteY3" fmla="*/ 1038114 h 1151966"/>
                <a:gd name="connsiteX4" fmla="*/ 118334 w 1673711"/>
                <a:gd name="connsiteY4" fmla="*/ 26894 h 1151966"/>
                <a:gd name="connsiteX0" fmla="*/ 0 w 1723017"/>
                <a:gd name="connsiteY0" fmla="*/ 0 h 1307952"/>
                <a:gd name="connsiteX1" fmla="*/ 1633370 w 1723017"/>
                <a:gd name="connsiteY1" fmla="*/ 155986 h 1307952"/>
                <a:gd name="connsiteX2" fmla="*/ 1723017 w 1723017"/>
                <a:gd name="connsiteY2" fmla="*/ 1307952 h 1307952"/>
                <a:gd name="connsiteX3" fmla="*/ 49306 w 1723017"/>
                <a:gd name="connsiteY3" fmla="*/ 1194100 h 1307952"/>
                <a:gd name="connsiteX4" fmla="*/ 0 w 1723017"/>
                <a:gd name="connsiteY4" fmla="*/ 0 h 1307952"/>
                <a:gd name="connsiteX0" fmla="*/ 0 w 1633370"/>
                <a:gd name="connsiteY0" fmla="*/ 0 h 1429872"/>
                <a:gd name="connsiteX1" fmla="*/ 1633370 w 1633370"/>
                <a:gd name="connsiteY1" fmla="*/ 155986 h 1429872"/>
                <a:gd name="connsiteX2" fmla="*/ 1387737 w 1633370"/>
                <a:gd name="connsiteY2" fmla="*/ 1429872 h 1429872"/>
                <a:gd name="connsiteX3" fmla="*/ 49306 w 1633370"/>
                <a:gd name="connsiteY3" fmla="*/ 1194100 h 1429872"/>
                <a:gd name="connsiteX4" fmla="*/ 0 w 1633370"/>
                <a:gd name="connsiteY4" fmla="*/ 0 h 1429872"/>
                <a:gd name="connsiteX0" fmla="*/ 0 w 1633370"/>
                <a:gd name="connsiteY0" fmla="*/ 0 h 1429872"/>
                <a:gd name="connsiteX1" fmla="*/ 1633370 w 1633370"/>
                <a:gd name="connsiteY1" fmla="*/ 155986 h 1429872"/>
                <a:gd name="connsiteX2" fmla="*/ 1387737 w 1633370"/>
                <a:gd name="connsiteY2" fmla="*/ 1429872 h 1429872"/>
                <a:gd name="connsiteX3" fmla="*/ 186466 w 1633370"/>
                <a:gd name="connsiteY3" fmla="*/ 1392220 h 1429872"/>
                <a:gd name="connsiteX4" fmla="*/ 0 w 1633370"/>
                <a:gd name="connsiteY4" fmla="*/ 0 h 1429872"/>
                <a:gd name="connsiteX0" fmla="*/ 0 w 1648610"/>
                <a:gd name="connsiteY0" fmla="*/ 0 h 1429872"/>
                <a:gd name="connsiteX1" fmla="*/ 1648610 w 1648610"/>
                <a:gd name="connsiteY1" fmla="*/ 293146 h 1429872"/>
                <a:gd name="connsiteX2" fmla="*/ 1387737 w 1648610"/>
                <a:gd name="connsiteY2" fmla="*/ 1429872 h 1429872"/>
                <a:gd name="connsiteX3" fmla="*/ 186466 w 1648610"/>
                <a:gd name="connsiteY3" fmla="*/ 1392220 h 1429872"/>
                <a:gd name="connsiteX4" fmla="*/ 0 w 1648610"/>
                <a:gd name="connsiteY4" fmla="*/ 0 h 1429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8610" h="1429872">
                  <a:moveTo>
                    <a:pt x="0" y="0"/>
                  </a:moveTo>
                  <a:lnTo>
                    <a:pt x="1648610" y="293146"/>
                  </a:lnTo>
                  <a:lnTo>
                    <a:pt x="1387737" y="1429872"/>
                  </a:lnTo>
                  <a:lnTo>
                    <a:pt x="186466" y="1392220"/>
                  </a:lnTo>
                  <a:lnTo>
                    <a:pt x="0" y="0"/>
                  </a:lnTo>
                  <a:close/>
                </a:path>
              </a:pathLst>
            </a:custGeom>
            <a:solidFill>
              <a:schemeClr val="bg1">
                <a:lumMod val="75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4"/>
            <p:cNvSpPr/>
            <p:nvPr/>
          </p:nvSpPr>
          <p:spPr>
            <a:xfrm rot="21062862">
              <a:off x="458097" y="1099060"/>
              <a:ext cx="1590339" cy="1067697"/>
            </a:xfrm>
            <a:custGeom>
              <a:avLst/>
              <a:gdLst>
                <a:gd name="connsiteX0" fmla="*/ 0 w 1761565"/>
                <a:gd name="connsiteY0" fmla="*/ 0 h 1183341"/>
                <a:gd name="connsiteX1" fmla="*/ 1761565 w 1761565"/>
                <a:gd name="connsiteY1" fmla="*/ 0 h 1183341"/>
                <a:gd name="connsiteX2" fmla="*/ 1761565 w 1761565"/>
                <a:gd name="connsiteY2" fmla="*/ 1183341 h 1183341"/>
                <a:gd name="connsiteX3" fmla="*/ 0 w 1761565"/>
                <a:gd name="connsiteY3" fmla="*/ 1183341 h 1183341"/>
                <a:gd name="connsiteX4" fmla="*/ 0 w 1761565"/>
                <a:gd name="connsiteY4" fmla="*/ 0 h 1183341"/>
                <a:gd name="connsiteX0" fmla="*/ 201706 w 1761565"/>
                <a:gd name="connsiteY0" fmla="*/ 0 h 1479177"/>
                <a:gd name="connsiteX1" fmla="*/ 1761565 w 1761565"/>
                <a:gd name="connsiteY1" fmla="*/ 295836 h 1479177"/>
                <a:gd name="connsiteX2" fmla="*/ 1761565 w 1761565"/>
                <a:gd name="connsiteY2" fmla="*/ 1479177 h 1479177"/>
                <a:gd name="connsiteX3" fmla="*/ 0 w 1761565"/>
                <a:gd name="connsiteY3" fmla="*/ 1479177 h 1479177"/>
                <a:gd name="connsiteX4" fmla="*/ 201706 w 1761565"/>
                <a:gd name="connsiteY4" fmla="*/ 0 h 1479177"/>
                <a:gd name="connsiteX0" fmla="*/ 201706 w 1949824"/>
                <a:gd name="connsiteY0" fmla="*/ 0 h 1479177"/>
                <a:gd name="connsiteX1" fmla="*/ 1761565 w 1949824"/>
                <a:gd name="connsiteY1" fmla="*/ 295836 h 1479177"/>
                <a:gd name="connsiteX2" fmla="*/ 1949824 w 1949824"/>
                <a:gd name="connsiteY2" fmla="*/ 1129554 h 1479177"/>
                <a:gd name="connsiteX3" fmla="*/ 0 w 1949824"/>
                <a:gd name="connsiteY3" fmla="*/ 1479177 h 1479177"/>
                <a:gd name="connsiteX4" fmla="*/ 201706 w 1949824"/>
                <a:gd name="connsiteY4" fmla="*/ 0 h 1479177"/>
                <a:gd name="connsiteX0" fmla="*/ 64546 w 1949824"/>
                <a:gd name="connsiteY0" fmla="*/ 115644 h 1183341"/>
                <a:gd name="connsiteX1" fmla="*/ 1761565 w 1949824"/>
                <a:gd name="connsiteY1" fmla="*/ 0 h 1183341"/>
                <a:gd name="connsiteX2" fmla="*/ 1949824 w 1949824"/>
                <a:gd name="connsiteY2" fmla="*/ 833718 h 1183341"/>
                <a:gd name="connsiteX3" fmla="*/ 0 w 1949824"/>
                <a:gd name="connsiteY3" fmla="*/ 1183341 h 1183341"/>
                <a:gd name="connsiteX4" fmla="*/ 64546 w 1949824"/>
                <a:gd name="connsiteY4" fmla="*/ 115644 h 1183341"/>
                <a:gd name="connsiteX0" fmla="*/ 34066 w 1919344"/>
                <a:gd name="connsiteY0" fmla="*/ 115644 h 1000461"/>
                <a:gd name="connsiteX1" fmla="*/ 1731085 w 1919344"/>
                <a:gd name="connsiteY1" fmla="*/ 0 h 1000461"/>
                <a:gd name="connsiteX2" fmla="*/ 1919344 w 1919344"/>
                <a:gd name="connsiteY2" fmla="*/ 833718 h 1000461"/>
                <a:gd name="connsiteX3" fmla="*/ 0 w 1919344"/>
                <a:gd name="connsiteY3" fmla="*/ 1000461 h 1000461"/>
                <a:gd name="connsiteX4" fmla="*/ 34066 w 1919344"/>
                <a:gd name="connsiteY4" fmla="*/ 115644 h 1000461"/>
                <a:gd name="connsiteX0" fmla="*/ 34066 w 1827904"/>
                <a:gd name="connsiteY0" fmla="*/ 115644 h 1000461"/>
                <a:gd name="connsiteX1" fmla="*/ 1731085 w 1827904"/>
                <a:gd name="connsiteY1" fmla="*/ 0 h 1000461"/>
                <a:gd name="connsiteX2" fmla="*/ 1827904 w 1827904"/>
                <a:gd name="connsiteY2" fmla="*/ 955638 h 1000461"/>
                <a:gd name="connsiteX3" fmla="*/ 0 w 1827904"/>
                <a:gd name="connsiteY3" fmla="*/ 1000461 h 1000461"/>
                <a:gd name="connsiteX4" fmla="*/ 34066 w 1827904"/>
                <a:gd name="connsiteY4" fmla="*/ 115644 h 1000461"/>
                <a:gd name="connsiteX0" fmla="*/ 34066 w 1959685"/>
                <a:gd name="connsiteY0" fmla="*/ 115644 h 1000461"/>
                <a:gd name="connsiteX1" fmla="*/ 1959685 w 1959685"/>
                <a:gd name="connsiteY1" fmla="*/ 0 h 1000461"/>
                <a:gd name="connsiteX2" fmla="*/ 1827904 w 1959685"/>
                <a:gd name="connsiteY2" fmla="*/ 955638 h 1000461"/>
                <a:gd name="connsiteX3" fmla="*/ 0 w 1959685"/>
                <a:gd name="connsiteY3" fmla="*/ 1000461 h 1000461"/>
                <a:gd name="connsiteX4" fmla="*/ 34066 w 1959685"/>
                <a:gd name="connsiteY4" fmla="*/ 115644 h 1000461"/>
                <a:gd name="connsiteX0" fmla="*/ 0 w 1925619"/>
                <a:gd name="connsiteY0" fmla="*/ 115644 h 1183341"/>
                <a:gd name="connsiteX1" fmla="*/ 1925619 w 1925619"/>
                <a:gd name="connsiteY1" fmla="*/ 0 h 1183341"/>
                <a:gd name="connsiteX2" fmla="*/ 1793838 w 1925619"/>
                <a:gd name="connsiteY2" fmla="*/ 955638 h 1183341"/>
                <a:gd name="connsiteX3" fmla="*/ 285974 w 1925619"/>
                <a:gd name="connsiteY3" fmla="*/ 1183341 h 1183341"/>
                <a:gd name="connsiteX4" fmla="*/ 0 w 1925619"/>
                <a:gd name="connsiteY4" fmla="*/ 115644 h 1183341"/>
                <a:gd name="connsiteX0" fmla="*/ 0 w 1925619"/>
                <a:gd name="connsiteY0" fmla="*/ 115644 h 1183341"/>
                <a:gd name="connsiteX1" fmla="*/ 1925619 w 1925619"/>
                <a:gd name="connsiteY1" fmla="*/ 0 h 1183341"/>
                <a:gd name="connsiteX2" fmla="*/ 1397598 w 1925619"/>
                <a:gd name="connsiteY2" fmla="*/ 1153758 h 1183341"/>
                <a:gd name="connsiteX3" fmla="*/ 285974 w 1925619"/>
                <a:gd name="connsiteY3" fmla="*/ 1183341 h 1183341"/>
                <a:gd name="connsiteX4" fmla="*/ 0 w 1925619"/>
                <a:gd name="connsiteY4" fmla="*/ 115644 h 1183341"/>
                <a:gd name="connsiteX0" fmla="*/ 0 w 1590339"/>
                <a:gd name="connsiteY0" fmla="*/ 0 h 1067697"/>
                <a:gd name="connsiteX1" fmla="*/ 1590339 w 1590339"/>
                <a:gd name="connsiteY1" fmla="*/ 82476 h 1067697"/>
                <a:gd name="connsiteX2" fmla="*/ 1397598 w 1590339"/>
                <a:gd name="connsiteY2" fmla="*/ 1038114 h 1067697"/>
                <a:gd name="connsiteX3" fmla="*/ 285974 w 1590339"/>
                <a:gd name="connsiteY3" fmla="*/ 1067697 h 1067697"/>
                <a:gd name="connsiteX4" fmla="*/ 0 w 1590339"/>
                <a:gd name="connsiteY4" fmla="*/ 0 h 1067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0339" h="1067697">
                  <a:moveTo>
                    <a:pt x="0" y="0"/>
                  </a:moveTo>
                  <a:lnTo>
                    <a:pt x="1590339" y="82476"/>
                  </a:lnTo>
                  <a:lnTo>
                    <a:pt x="1397598" y="1038114"/>
                  </a:lnTo>
                  <a:lnTo>
                    <a:pt x="285974" y="1067697"/>
                  </a:lnTo>
                  <a:lnTo>
                    <a:pt x="0" y="0"/>
                  </a:lnTo>
                  <a:close/>
                </a:path>
              </a:pathLst>
            </a:custGeom>
            <a:solidFill>
              <a:schemeClr val="bg1">
                <a:lumMod val="8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910305" y="1340011"/>
              <a:ext cx="1048277" cy="812598"/>
            </a:xfrm>
            <a:prstGeom prst="rect">
              <a:avLst/>
            </a:prstGeom>
            <a:noFill/>
          </p:spPr>
          <p:txBody>
            <a:bodyPr wrap="square" rtlCol="0">
              <a:spAutoFit/>
            </a:bodyPr>
            <a:lstStyle/>
            <a:p>
              <a:r>
                <a:rPr lang="en-US" altLang="zh-CN" sz="3200" b="1" dirty="0" smtClean="0">
                  <a:solidFill>
                    <a:srgbClr val="C00000"/>
                  </a:solidFill>
                  <a:latin typeface="微软雅黑" panose="020B0503020204020204" pitchFamily="34" charset="-122"/>
                  <a:ea typeface="微软雅黑" panose="020B0503020204020204" pitchFamily="34" charset="-122"/>
                </a:rPr>
                <a:t>01</a:t>
              </a:r>
              <a:endParaRPr lang="zh-CN" altLang="en-US" sz="3200" b="1" dirty="0">
                <a:solidFill>
                  <a:srgbClr val="C00000"/>
                </a:solidFill>
                <a:latin typeface="微软雅黑" panose="020B0503020204020204" pitchFamily="34" charset="-122"/>
                <a:ea typeface="微软雅黑" panose="020B0503020204020204" pitchFamily="34" charset="-122"/>
              </a:endParaRPr>
            </a:p>
          </p:txBody>
        </p:sp>
      </p:grpSp>
      <p:sp>
        <p:nvSpPr>
          <p:cNvPr id="11" name="文本框 10"/>
          <p:cNvSpPr txBox="1"/>
          <p:nvPr/>
        </p:nvSpPr>
        <p:spPr>
          <a:xfrm>
            <a:off x="10515600" y="249523"/>
            <a:ext cx="1676400" cy="307777"/>
          </a:xfrm>
          <a:prstGeom prst="rect">
            <a:avLst/>
          </a:prstGeom>
          <a:noFill/>
        </p:spPr>
        <p:txBody>
          <a:bodyPr wrap="square" rtlCol="0">
            <a:spAutoFit/>
          </a:bodyPr>
          <a:lstStyle/>
          <a:p>
            <a:r>
              <a:rPr lang="zh-CN" altLang="en-US" sz="1400" dirty="0" smtClean="0">
                <a:latin typeface="微软雅黑" panose="020B0503020204020204" pitchFamily="34" charset="-122"/>
                <a:ea typeface="微软雅黑" panose="020B0503020204020204" pitchFamily="34" charset="-122"/>
              </a:rPr>
              <a:t>放置医院</a:t>
            </a:r>
            <a:r>
              <a:rPr lang="en-US" altLang="zh-CN" sz="1400" dirty="0" smtClean="0">
                <a:latin typeface="微软雅黑" panose="020B0503020204020204" pitchFamily="34" charset="-122"/>
                <a:ea typeface="微软雅黑" panose="020B0503020204020204" pitchFamily="34" charset="-122"/>
              </a:rPr>
              <a:t>LOGO</a:t>
            </a:r>
            <a:endParaRPr lang="zh-CN" altLang="en-US" sz="14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988909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6049793" y="1949279"/>
            <a:ext cx="5280338" cy="3867186"/>
            <a:chOff x="708338" y="1944711"/>
            <a:chExt cx="5280338" cy="3867186"/>
          </a:xfrm>
        </p:grpSpPr>
        <p:pic>
          <p:nvPicPr>
            <p:cNvPr id="10" name="Picture 6" descr="一群医生护士图片"/>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7232" y="2151400"/>
              <a:ext cx="4769457" cy="3423050"/>
            </a:xfrm>
            <a:prstGeom prst="roundRect">
              <a:avLst>
                <a:gd name="adj" fmla="val 8520"/>
              </a:avLst>
            </a:prstGeom>
            <a:noFill/>
            <a:extLst>
              <a:ext uri="{909E8E84-426E-40DD-AFC4-6F175D3DCCD1}">
                <a14:hiddenFill xmlns:a14="http://schemas.microsoft.com/office/drawing/2010/main">
                  <a:solidFill>
                    <a:srgbClr val="FFFFFF"/>
                  </a:solidFill>
                </a14:hiddenFill>
              </a:ext>
            </a:extLst>
          </p:spPr>
        </p:pic>
        <p:sp>
          <p:nvSpPr>
            <p:cNvPr id="11" name="圆角矩形 10"/>
            <p:cNvSpPr/>
            <p:nvPr/>
          </p:nvSpPr>
          <p:spPr>
            <a:xfrm>
              <a:off x="708338" y="1944711"/>
              <a:ext cx="5280338" cy="3867186"/>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grpSp>
      <p:sp>
        <p:nvSpPr>
          <p:cNvPr id="12" name="椭圆 11"/>
          <p:cNvSpPr/>
          <p:nvPr/>
        </p:nvSpPr>
        <p:spPr bwMode="auto">
          <a:xfrm>
            <a:off x="1345766" y="3450025"/>
            <a:ext cx="445212" cy="445212"/>
          </a:xfrm>
          <a:prstGeom prst="ellipse">
            <a:avLst/>
          </a:prstGeom>
          <a:solidFill>
            <a:srgbClr val="C00000"/>
          </a:solidFill>
          <a:ln w="76200">
            <a:solidFill>
              <a:schemeClr val="bg1">
                <a:lumMod val="95000"/>
              </a:schemeClr>
            </a:solidFill>
            <a:headEnd type="none" w="med" len="med"/>
            <a:tailEnd type="none" w="med" len="med"/>
          </a:ln>
          <a:effectLst>
            <a:outerShdw blurRad="63500" sx="102000" sy="102000" algn="ctr"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vert="horz" wrap="square" lIns="68577" tIns="34289" rIns="68577" bIns="34289" numCol="1" rtlCol="0" anchor="ctr" anchorCtr="0" compatLnSpc="1">
            <a:prstTxWarp prst="textNoShape">
              <a:avLst/>
            </a:prstTxWarp>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574">
              <a:lnSpc>
                <a:spcPct val="150000"/>
              </a:lnSpc>
            </a:pPr>
            <a:r>
              <a:rPr lang="en-US" altLang="zh-CN" sz="1050" b="1" dirty="0">
                <a:solidFill>
                  <a:prstClr val="white">
                    <a:alpha val="99000"/>
                  </a:prstClr>
                </a:solidFill>
                <a:latin typeface="Arial Black" pitchFamily="34" charset="0"/>
                <a:cs typeface="Arial" pitchFamily="34" charset="0"/>
              </a:rPr>
              <a:t>2</a:t>
            </a:r>
            <a:endParaRPr lang="zh-CN" altLang="en-US" sz="1050" b="1" dirty="0">
              <a:solidFill>
                <a:prstClr val="white">
                  <a:alpha val="99000"/>
                </a:prstClr>
              </a:solidFill>
              <a:latin typeface="Arial Black" pitchFamily="34" charset="0"/>
              <a:cs typeface="Arial" pitchFamily="34" charset="0"/>
            </a:endParaRPr>
          </a:p>
        </p:txBody>
      </p:sp>
      <p:sp>
        <p:nvSpPr>
          <p:cNvPr id="13" name="矩形 12"/>
          <p:cNvSpPr/>
          <p:nvPr/>
        </p:nvSpPr>
        <p:spPr>
          <a:xfrm>
            <a:off x="1855125" y="3366045"/>
            <a:ext cx="2487664" cy="553998"/>
          </a:xfrm>
          <a:prstGeom prst="rect">
            <a:avLst/>
          </a:prstGeom>
        </p:spPr>
        <p:txBody>
          <a:bodyPr wrap="square">
            <a:spAutoFit/>
          </a:bodyPr>
          <a:lstStyle/>
          <a:p>
            <a:pPr>
              <a:lnSpc>
                <a:spcPct val="150000"/>
              </a:lnSpc>
            </a:pPr>
            <a:r>
              <a:rPr lang="zh-CN" altLang="en-US" sz="1600" dirty="0" smtClean="0">
                <a:latin typeface="微软雅黑" panose="020B0503020204020204" pitchFamily="34" charset="-122"/>
                <a:ea typeface="微软雅黑" panose="020B0503020204020204" pitchFamily="34" charset="-122"/>
              </a:rPr>
              <a:t>新项目：新技术项目</a:t>
            </a:r>
            <a:r>
              <a:rPr lang="en-US" altLang="zh-CN" sz="2000" b="1" dirty="0" smtClean="0">
                <a:solidFill>
                  <a:srgbClr val="C00000"/>
                </a:solidFill>
                <a:latin typeface="微软雅黑" panose="020B0503020204020204" pitchFamily="34" charset="-122"/>
                <a:ea typeface="微软雅黑" panose="020B0503020204020204" pitchFamily="34" charset="-122"/>
              </a:rPr>
              <a:t>5</a:t>
            </a:r>
            <a:r>
              <a:rPr lang="zh-CN" altLang="en-US" sz="1600" dirty="0" smtClean="0">
                <a:latin typeface="微软雅黑" panose="020B0503020204020204" pitchFamily="34" charset="-122"/>
                <a:ea typeface="微软雅黑" panose="020B0503020204020204" pitchFamily="34" charset="-122"/>
              </a:rPr>
              <a:t>项</a:t>
            </a:r>
            <a:endParaRPr lang="en-US" altLang="zh-CN" sz="1600" dirty="0">
              <a:latin typeface="微软雅黑" panose="020B0503020204020204" pitchFamily="34" charset="-122"/>
              <a:ea typeface="微软雅黑" panose="020B0503020204020204" pitchFamily="34" charset="-122"/>
            </a:endParaRPr>
          </a:p>
        </p:txBody>
      </p:sp>
      <p:sp>
        <p:nvSpPr>
          <p:cNvPr id="14" name="椭圆 13"/>
          <p:cNvSpPr/>
          <p:nvPr/>
        </p:nvSpPr>
        <p:spPr bwMode="auto">
          <a:xfrm>
            <a:off x="1340392" y="2740330"/>
            <a:ext cx="445212" cy="445212"/>
          </a:xfrm>
          <a:prstGeom prst="ellipse">
            <a:avLst/>
          </a:prstGeom>
          <a:solidFill>
            <a:srgbClr val="C00000"/>
          </a:solidFill>
          <a:ln w="76200">
            <a:solidFill>
              <a:schemeClr val="bg1">
                <a:lumMod val="95000"/>
              </a:schemeClr>
            </a:solidFill>
            <a:headEnd type="none" w="med" len="med"/>
            <a:tailEnd type="none" w="med" len="med"/>
          </a:ln>
          <a:effectLst>
            <a:outerShdw blurRad="63500" sx="102000" sy="102000" algn="ctr"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vert="horz" wrap="square" lIns="68577" tIns="34289" rIns="68577" bIns="34289" numCol="1" rtlCol="0" anchor="ctr" anchorCtr="0" compatLnSpc="1">
            <a:prstTxWarp prst="textNoShape">
              <a:avLst/>
            </a:prstTxWarp>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574">
              <a:lnSpc>
                <a:spcPct val="150000"/>
              </a:lnSpc>
            </a:pPr>
            <a:r>
              <a:rPr lang="en-US" altLang="zh-CN" sz="1050" b="1" dirty="0">
                <a:solidFill>
                  <a:prstClr val="white">
                    <a:alpha val="99000"/>
                  </a:prstClr>
                </a:solidFill>
                <a:latin typeface="Arial Black" pitchFamily="34" charset="0"/>
                <a:cs typeface="Arial" pitchFamily="34" charset="0"/>
              </a:rPr>
              <a:t>1</a:t>
            </a:r>
            <a:endParaRPr lang="zh-CN" altLang="en-US" sz="1050" b="1" dirty="0">
              <a:solidFill>
                <a:prstClr val="white">
                  <a:alpha val="99000"/>
                </a:prstClr>
              </a:solidFill>
              <a:latin typeface="Arial Black" pitchFamily="34" charset="0"/>
              <a:cs typeface="Arial" pitchFamily="34" charset="0"/>
            </a:endParaRPr>
          </a:p>
        </p:txBody>
      </p:sp>
      <p:sp>
        <p:nvSpPr>
          <p:cNvPr id="15" name="矩形 14"/>
          <p:cNvSpPr/>
          <p:nvPr/>
        </p:nvSpPr>
        <p:spPr>
          <a:xfrm>
            <a:off x="1855125" y="2554397"/>
            <a:ext cx="4264378" cy="615040"/>
          </a:xfrm>
          <a:prstGeom prst="rect">
            <a:avLst/>
          </a:prstGeom>
        </p:spPr>
        <p:txBody>
          <a:bodyPr wrap="square">
            <a:spAutoFit/>
          </a:bodyPr>
          <a:lstStyle/>
          <a:p>
            <a:pPr>
              <a:lnSpc>
                <a:spcPct val="200000"/>
              </a:lnSpc>
            </a:pPr>
            <a:r>
              <a:rPr lang="zh-CN" altLang="en-US" sz="1600" dirty="0">
                <a:latin typeface="微软雅黑" panose="020B0503020204020204" pitchFamily="34" charset="-122"/>
                <a:ea typeface="微软雅黑" panose="020B0503020204020204" pitchFamily="34" charset="-122"/>
              </a:rPr>
              <a:t>完成重点科室</a:t>
            </a:r>
            <a:r>
              <a:rPr lang="zh-CN" altLang="en-US" sz="1600" dirty="0" smtClean="0">
                <a:latin typeface="微软雅黑" panose="020B0503020204020204" pitchFamily="34" charset="-122"/>
                <a:ea typeface="微软雅黑" panose="020B0503020204020204" pitchFamily="34" charset="-122"/>
              </a:rPr>
              <a:t>发展</a:t>
            </a:r>
            <a:r>
              <a:rPr lang="en-US" altLang="zh-CN" sz="2000" b="1" dirty="0" smtClean="0">
                <a:solidFill>
                  <a:srgbClr val="C00000"/>
                </a:solidFill>
                <a:latin typeface="微软雅黑" panose="020B0503020204020204" pitchFamily="34" charset="-122"/>
                <a:ea typeface="微软雅黑" panose="020B0503020204020204" pitchFamily="34" charset="-122"/>
              </a:rPr>
              <a:t>2</a:t>
            </a:r>
            <a:r>
              <a:rPr lang="zh-CN" altLang="en-US" sz="1600" dirty="0" smtClean="0">
                <a:latin typeface="微软雅黑" panose="020B0503020204020204" pitchFamily="34" charset="-122"/>
                <a:ea typeface="微软雅黑" panose="020B0503020204020204" pitchFamily="34" charset="-122"/>
              </a:rPr>
              <a:t>个</a:t>
            </a:r>
            <a:r>
              <a:rPr lang="zh-CN" altLang="en-US" sz="1600" dirty="0">
                <a:latin typeface="微软雅黑" panose="020B0503020204020204" pitchFamily="34" charset="-122"/>
                <a:ea typeface="微软雅黑" panose="020B0503020204020204" pitchFamily="34" charset="-122"/>
              </a:rPr>
              <a:t>：妇产科、心脑血管</a:t>
            </a:r>
            <a:r>
              <a:rPr lang="zh-CN" altLang="en-US" sz="1600" dirty="0" smtClean="0">
                <a:latin typeface="微软雅黑" panose="020B0503020204020204" pitchFamily="34" charset="-122"/>
                <a:ea typeface="微软雅黑" panose="020B0503020204020204" pitchFamily="34" charset="-122"/>
              </a:rPr>
              <a:t>科</a:t>
            </a:r>
            <a:endParaRPr lang="zh-CN" altLang="en-US" sz="1600" dirty="0">
              <a:latin typeface="微软雅黑" panose="020B0503020204020204" pitchFamily="34" charset="-122"/>
              <a:ea typeface="微软雅黑" panose="020B0503020204020204" pitchFamily="34" charset="-122"/>
            </a:endParaRPr>
          </a:p>
        </p:txBody>
      </p:sp>
      <p:sp>
        <p:nvSpPr>
          <p:cNvPr id="16" name="椭圆 15"/>
          <p:cNvSpPr/>
          <p:nvPr/>
        </p:nvSpPr>
        <p:spPr bwMode="auto">
          <a:xfrm>
            <a:off x="1340392" y="4159720"/>
            <a:ext cx="464661" cy="464661"/>
          </a:xfrm>
          <a:prstGeom prst="ellipse">
            <a:avLst/>
          </a:prstGeom>
          <a:solidFill>
            <a:srgbClr val="C00000"/>
          </a:solidFill>
          <a:ln w="76200">
            <a:solidFill>
              <a:schemeClr val="bg1">
                <a:lumMod val="95000"/>
              </a:schemeClr>
            </a:solidFill>
            <a:headEnd type="none" w="med" len="med"/>
            <a:tailEnd type="none" w="med" len="med"/>
          </a:ln>
          <a:effectLst>
            <a:outerShdw blurRad="63500" sx="102000" sy="102000" algn="ctr"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vert="horz" wrap="square" lIns="68577" tIns="34289" rIns="68577" bIns="34289" numCol="1" rtlCol="0" anchor="ctr" anchorCtr="0" compatLnSpc="1">
            <a:prstTxWarp prst="textNoShape">
              <a:avLst/>
            </a:prstTxWarp>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574">
              <a:lnSpc>
                <a:spcPct val="150000"/>
              </a:lnSpc>
            </a:pPr>
            <a:r>
              <a:rPr lang="en-US" altLang="zh-CN" sz="1050" b="1" dirty="0">
                <a:solidFill>
                  <a:prstClr val="white">
                    <a:alpha val="99000"/>
                  </a:prstClr>
                </a:solidFill>
                <a:latin typeface="Arial Black" pitchFamily="34" charset="0"/>
                <a:cs typeface="Arial" pitchFamily="34" charset="0"/>
              </a:rPr>
              <a:t>3</a:t>
            </a:r>
            <a:endParaRPr lang="zh-CN" altLang="en-US" sz="1050" b="1" dirty="0">
              <a:solidFill>
                <a:prstClr val="white">
                  <a:alpha val="99000"/>
                </a:prstClr>
              </a:solidFill>
              <a:latin typeface="Arial Black" pitchFamily="34" charset="0"/>
              <a:cs typeface="Arial" pitchFamily="34" charset="0"/>
            </a:endParaRPr>
          </a:p>
        </p:txBody>
      </p:sp>
      <p:sp>
        <p:nvSpPr>
          <p:cNvPr id="17" name="矩形 16"/>
          <p:cNvSpPr/>
          <p:nvPr/>
        </p:nvSpPr>
        <p:spPr>
          <a:xfrm>
            <a:off x="1855125" y="4094483"/>
            <a:ext cx="4148893" cy="553998"/>
          </a:xfrm>
          <a:prstGeom prst="rect">
            <a:avLst/>
          </a:prstGeom>
        </p:spPr>
        <p:txBody>
          <a:bodyPr wrap="none">
            <a:spAutoFit/>
          </a:bodyPr>
          <a:lstStyle/>
          <a:p>
            <a:pPr>
              <a:lnSpc>
                <a:spcPct val="150000"/>
              </a:lnSpc>
            </a:pPr>
            <a:r>
              <a:rPr lang="zh-CN" altLang="en-US" sz="1600" dirty="0" smtClean="0">
                <a:latin typeface="微软雅黑" panose="020B0503020204020204" pitchFamily="34" charset="-122"/>
                <a:ea typeface="微软雅黑" panose="020B0503020204020204" pitchFamily="34" charset="-122"/>
              </a:rPr>
              <a:t>临床取证：临床取证、新药临床试验</a:t>
            </a:r>
            <a:r>
              <a:rPr lang="en-US" altLang="zh-CN" sz="2000" b="1" dirty="0" smtClean="0">
                <a:solidFill>
                  <a:srgbClr val="C00000"/>
                </a:solidFill>
                <a:latin typeface="微软雅黑" panose="020B0503020204020204" pitchFamily="34" charset="-122"/>
                <a:ea typeface="微软雅黑" panose="020B0503020204020204" pitchFamily="34" charset="-122"/>
              </a:rPr>
              <a:t>342</a:t>
            </a:r>
            <a:r>
              <a:rPr lang="zh-CN" altLang="en-US" sz="1600" dirty="0" smtClean="0">
                <a:latin typeface="微软雅黑" panose="020B0503020204020204" pitchFamily="34" charset="-122"/>
                <a:ea typeface="微软雅黑" panose="020B0503020204020204" pitchFamily="34" charset="-122"/>
              </a:rPr>
              <a:t>项</a:t>
            </a:r>
            <a:endParaRPr lang="zh-CN" altLang="en-US" sz="1600" dirty="0"/>
          </a:p>
        </p:txBody>
      </p:sp>
      <p:sp>
        <p:nvSpPr>
          <p:cNvPr id="19" name="矩形 18"/>
          <p:cNvSpPr/>
          <p:nvPr/>
        </p:nvSpPr>
        <p:spPr>
          <a:xfrm>
            <a:off x="1820283" y="4823885"/>
            <a:ext cx="3624710" cy="553998"/>
          </a:xfrm>
          <a:prstGeom prst="rect">
            <a:avLst/>
          </a:prstGeom>
        </p:spPr>
        <p:txBody>
          <a:bodyPr wrap="none">
            <a:spAutoFit/>
          </a:bodyPr>
          <a:lstStyle/>
          <a:p>
            <a:pPr>
              <a:lnSpc>
                <a:spcPct val="150000"/>
              </a:lnSpc>
            </a:pPr>
            <a:r>
              <a:rPr lang="en-US" altLang="zh-CN" sz="1600" dirty="0">
                <a:latin typeface="微软雅黑" panose="020B0503020204020204" pitchFamily="34" charset="-122"/>
                <a:ea typeface="微软雅黑" panose="020B0503020204020204" pitchFamily="34" charset="-122"/>
              </a:rPr>
              <a:t> </a:t>
            </a:r>
            <a:r>
              <a:rPr lang="zh-CN" altLang="en-US" sz="1600" dirty="0">
                <a:latin typeface="微软雅黑" panose="020B0503020204020204" pitchFamily="34" charset="-122"/>
                <a:ea typeface="微软雅黑" panose="020B0503020204020204" pitchFamily="34" charset="-122"/>
              </a:rPr>
              <a:t>科研</a:t>
            </a:r>
            <a:r>
              <a:rPr lang="zh-CN" altLang="en-US" sz="1600" dirty="0" smtClean="0">
                <a:latin typeface="微软雅黑" panose="020B0503020204020204" pitchFamily="34" charset="-122"/>
                <a:ea typeface="微软雅黑" panose="020B0503020204020204" pitchFamily="34" charset="-122"/>
              </a:rPr>
              <a:t>数据：省重点科研项目调研</a:t>
            </a:r>
            <a:r>
              <a:rPr lang="en-US" altLang="zh-CN" sz="2000" b="1" dirty="0" smtClean="0">
                <a:solidFill>
                  <a:srgbClr val="C00000"/>
                </a:solidFill>
                <a:latin typeface="微软雅黑" panose="020B0503020204020204" pitchFamily="34" charset="-122"/>
                <a:ea typeface="微软雅黑" panose="020B0503020204020204" pitchFamily="34" charset="-122"/>
              </a:rPr>
              <a:t>28</a:t>
            </a:r>
            <a:r>
              <a:rPr lang="zh-CN" altLang="en-US" sz="1600" dirty="0" smtClean="0">
                <a:latin typeface="微软雅黑" panose="020B0503020204020204" pitchFamily="34" charset="-122"/>
                <a:ea typeface="微软雅黑" panose="020B0503020204020204" pitchFamily="34" charset="-122"/>
              </a:rPr>
              <a:t>项</a:t>
            </a:r>
            <a:endParaRPr lang="zh-CN" altLang="en-US" sz="1600" dirty="0"/>
          </a:p>
        </p:txBody>
      </p:sp>
      <p:sp>
        <p:nvSpPr>
          <p:cNvPr id="20" name="椭圆 19"/>
          <p:cNvSpPr/>
          <p:nvPr/>
        </p:nvSpPr>
        <p:spPr bwMode="auto">
          <a:xfrm>
            <a:off x="1320943" y="4913222"/>
            <a:ext cx="464661" cy="464661"/>
          </a:xfrm>
          <a:prstGeom prst="ellipse">
            <a:avLst/>
          </a:prstGeom>
          <a:solidFill>
            <a:srgbClr val="C00000"/>
          </a:solidFill>
          <a:ln w="76200">
            <a:solidFill>
              <a:schemeClr val="bg1">
                <a:lumMod val="95000"/>
              </a:schemeClr>
            </a:solidFill>
            <a:headEnd type="none" w="med" len="med"/>
            <a:tailEnd type="none" w="med" len="med"/>
          </a:ln>
          <a:effectLst>
            <a:outerShdw blurRad="63500" sx="102000" sy="102000" algn="ctr"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vert="horz" wrap="square" lIns="68577" tIns="34289" rIns="68577" bIns="34289" numCol="1" rtlCol="0" anchor="ctr" anchorCtr="0" compatLnSpc="1">
            <a:prstTxWarp prst="textNoShape">
              <a:avLst/>
            </a:prstTxWarp>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574">
              <a:lnSpc>
                <a:spcPct val="150000"/>
              </a:lnSpc>
            </a:pPr>
            <a:r>
              <a:rPr lang="en-US" altLang="zh-CN" sz="1050" b="1" dirty="0">
                <a:solidFill>
                  <a:prstClr val="white">
                    <a:alpha val="99000"/>
                  </a:prstClr>
                </a:solidFill>
                <a:latin typeface="Arial Black" pitchFamily="34" charset="0"/>
                <a:cs typeface="Arial" pitchFamily="34" charset="0"/>
              </a:rPr>
              <a:t>4</a:t>
            </a:r>
            <a:endParaRPr lang="zh-CN" altLang="en-US" sz="1050" b="1" dirty="0">
              <a:solidFill>
                <a:prstClr val="white">
                  <a:alpha val="99000"/>
                </a:prstClr>
              </a:solidFill>
              <a:latin typeface="Arial Black" pitchFamily="34" charset="0"/>
              <a:cs typeface="Arial" pitchFamily="34" charset="0"/>
            </a:endParaRPr>
          </a:p>
        </p:txBody>
      </p:sp>
      <p:grpSp>
        <p:nvGrpSpPr>
          <p:cNvPr id="22" name="组合 21"/>
          <p:cNvGrpSpPr/>
          <p:nvPr/>
        </p:nvGrpSpPr>
        <p:grpSpPr>
          <a:xfrm>
            <a:off x="536649" y="249523"/>
            <a:ext cx="1232203" cy="1028988"/>
            <a:chOff x="458097" y="883701"/>
            <a:chExt cx="1712258" cy="1429872"/>
          </a:xfrm>
        </p:grpSpPr>
        <p:sp>
          <p:nvSpPr>
            <p:cNvPr id="23" name="矩形 3"/>
            <p:cNvSpPr/>
            <p:nvPr/>
          </p:nvSpPr>
          <p:spPr>
            <a:xfrm>
              <a:off x="521745" y="883701"/>
              <a:ext cx="1648610" cy="1429872"/>
            </a:xfrm>
            <a:custGeom>
              <a:avLst/>
              <a:gdLst>
                <a:gd name="connsiteX0" fmla="*/ 0 w 1358153"/>
                <a:gd name="connsiteY0" fmla="*/ 0 h 833718"/>
                <a:gd name="connsiteX1" fmla="*/ 1358153 w 1358153"/>
                <a:gd name="connsiteY1" fmla="*/ 0 h 833718"/>
                <a:gd name="connsiteX2" fmla="*/ 1358153 w 1358153"/>
                <a:gd name="connsiteY2" fmla="*/ 833718 h 833718"/>
                <a:gd name="connsiteX3" fmla="*/ 0 w 1358153"/>
                <a:gd name="connsiteY3" fmla="*/ 833718 h 833718"/>
                <a:gd name="connsiteX4" fmla="*/ 0 w 1358153"/>
                <a:gd name="connsiteY4" fmla="*/ 0 h 833718"/>
                <a:gd name="connsiteX0" fmla="*/ 0 w 1371600"/>
                <a:gd name="connsiteY0" fmla="*/ 161365 h 995083"/>
                <a:gd name="connsiteX1" fmla="*/ 1371600 w 1371600"/>
                <a:gd name="connsiteY1" fmla="*/ 0 h 995083"/>
                <a:gd name="connsiteX2" fmla="*/ 1358153 w 1371600"/>
                <a:gd name="connsiteY2" fmla="*/ 995083 h 995083"/>
                <a:gd name="connsiteX3" fmla="*/ 0 w 1371600"/>
                <a:gd name="connsiteY3" fmla="*/ 995083 h 995083"/>
                <a:gd name="connsiteX4" fmla="*/ 0 w 1371600"/>
                <a:gd name="connsiteY4" fmla="*/ 161365 h 995083"/>
                <a:gd name="connsiteX0" fmla="*/ 0 w 1371600"/>
                <a:gd name="connsiteY0" fmla="*/ 161365 h 995083"/>
                <a:gd name="connsiteX1" fmla="*/ 1371600 w 1371600"/>
                <a:gd name="connsiteY1" fmla="*/ 0 h 995083"/>
                <a:gd name="connsiteX2" fmla="*/ 1358153 w 1371600"/>
                <a:gd name="connsiteY2" fmla="*/ 995083 h 995083"/>
                <a:gd name="connsiteX3" fmla="*/ 107576 w 1371600"/>
                <a:gd name="connsiteY3" fmla="*/ 900954 h 995083"/>
                <a:gd name="connsiteX4" fmla="*/ 0 w 1371600"/>
                <a:gd name="connsiteY4" fmla="*/ 161365 h 995083"/>
                <a:gd name="connsiteX0" fmla="*/ 0 w 1465730"/>
                <a:gd name="connsiteY0" fmla="*/ 26894 h 995083"/>
                <a:gd name="connsiteX1" fmla="*/ 1465730 w 1465730"/>
                <a:gd name="connsiteY1" fmla="*/ 0 h 995083"/>
                <a:gd name="connsiteX2" fmla="*/ 1452283 w 1465730"/>
                <a:gd name="connsiteY2" fmla="*/ 995083 h 995083"/>
                <a:gd name="connsiteX3" fmla="*/ 201706 w 1465730"/>
                <a:gd name="connsiteY3" fmla="*/ 900954 h 995083"/>
                <a:gd name="connsiteX4" fmla="*/ 0 w 1465730"/>
                <a:gd name="connsiteY4" fmla="*/ 26894 h 995083"/>
                <a:gd name="connsiteX0" fmla="*/ 0 w 1479177"/>
                <a:gd name="connsiteY0" fmla="*/ 26894 h 1304366"/>
                <a:gd name="connsiteX1" fmla="*/ 1465730 w 1479177"/>
                <a:gd name="connsiteY1" fmla="*/ 0 h 1304366"/>
                <a:gd name="connsiteX2" fmla="*/ 1479177 w 1479177"/>
                <a:gd name="connsiteY2" fmla="*/ 1304366 h 1304366"/>
                <a:gd name="connsiteX3" fmla="*/ 201706 w 1479177"/>
                <a:gd name="connsiteY3" fmla="*/ 900954 h 1304366"/>
                <a:gd name="connsiteX4" fmla="*/ 0 w 1479177"/>
                <a:gd name="connsiteY4" fmla="*/ 26894 h 1304366"/>
                <a:gd name="connsiteX0" fmla="*/ 118334 w 1597511"/>
                <a:gd name="connsiteY0" fmla="*/ 26894 h 1304366"/>
                <a:gd name="connsiteX1" fmla="*/ 1584064 w 1597511"/>
                <a:gd name="connsiteY1" fmla="*/ 0 h 1304366"/>
                <a:gd name="connsiteX2" fmla="*/ 1597511 w 1597511"/>
                <a:gd name="connsiteY2" fmla="*/ 1304366 h 1304366"/>
                <a:gd name="connsiteX3" fmla="*/ 0 w 1597511"/>
                <a:gd name="connsiteY3" fmla="*/ 1038114 h 1304366"/>
                <a:gd name="connsiteX4" fmla="*/ 118334 w 1597511"/>
                <a:gd name="connsiteY4" fmla="*/ 26894 h 1304366"/>
                <a:gd name="connsiteX0" fmla="*/ 118334 w 1673711"/>
                <a:gd name="connsiteY0" fmla="*/ 26894 h 1151966"/>
                <a:gd name="connsiteX1" fmla="*/ 1584064 w 1673711"/>
                <a:gd name="connsiteY1" fmla="*/ 0 h 1151966"/>
                <a:gd name="connsiteX2" fmla="*/ 1673711 w 1673711"/>
                <a:gd name="connsiteY2" fmla="*/ 1151966 h 1151966"/>
                <a:gd name="connsiteX3" fmla="*/ 0 w 1673711"/>
                <a:gd name="connsiteY3" fmla="*/ 1038114 h 1151966"/>
                <a:gd name="connsiteX4" fmla="*/ 118334 w 1673711"/>
                <a:gd name="connsiteY4" fmla="*/ 26894 h 1151966"/>
                <a:gd name="connsiteX0" fmla="*/ 0 w 1723017"/>
                <a:gd name="connsiteY0" fmla="*/ 0 h 1307952"/>
                <a:gd name="connsiteX1" fmla="*/ 1633370 w 1723017"/>
                <a:gd name="connsiteY1" fmla="*/ 155986 h 1307952"/>
                <a:gd name="connsiteX2" fmla="*/ 1723017 w 1723017"/>
                <a:gd name="connsiteY2" fmla="*/ 1307952 h 1307952"/>
                <a:gd name="connsiteX3" fmla="*/ 49306 w 1723017"/>
                <a:gd name="connsiteY3" fmla="*/ 1194100 h 1307952"/>
                <a:gd name="connsiteX4" fmla="*/ 0 w 1723017"/>
                <a:gd name="connsiteY4" fmla="*/ 0 h 1307952"/>
                <a:gd name="connsiteX0" fmla="*/ 0 w 1633370"/>
                <a:gd name="connsiteY0" fmla="*/ 0 h 1429872"/>
                <a:gd name="connsiteX1" fmla="*/ 1633370 w 1633370"/>
                <a:gd name="connsiteY1" fmla="*/ 155986 h 1429872"/>
                <a:gd name="connsiteX2" fmla="*/ 1387737 w 1633370"/>
                <a:gd name="connsiteY2" fmla="*/ 1429872 h 1429872"/>
                <a:gd name="connsiteX3" fmla="*/ 49306 w 1633370"/>
                <a:gd name="connsiteY3" fmla="*/ 1194100 h 1429872"/>
                <a:gd name="connsiteX4" fmla="*/ 0 w 1633370"/>
                <a:gd name="connsiteY4" fmla="*/ 0 h 1429872"/>
                <a:gd name="connsiteX0" fmla="*/ 0 w 1633370"/>
                <a:gd name="connsiteY0" fmla="*/ 0 h 1429872"/>
                <a:gd name="connsiteX1" fmla="*/ 1633370 w 1633370"/>
                <a:gd name="connsiteY1" fmla="*/ 155986 h 1429872"/>
                <a:gd name="connsiteX2" fmla="*/ 1387737 w 1633370"/>
                <a:gd name="connsiteY2" fmla="*/ 1429872 h 1429872"/>
                <a:gd name="connsiteX3" fmla="*/ 186466 w 1633370"/>
                <a:gd name="connsiteY3" fmla="*/ 1392220 h 1429872"/>
                <a:gd name="connsiteX4" fmla="*/ 0 w 1633370"/>
                <a:gd name="connsiteY4" fmla="*/ 0 h 1429872"/>
                <a:gd name="connsiteX0" fmla="*/ 0 w 1648610"/>
                <a:gd name="connsiteY0" fmla="*/ 0 h 1429872"/>
                <a:gd name="connsiteX1" fmla="*/ 1648610 w 1648610"/>
                <a:gd name="connsiteY1" fmla="*/ 293146 h 1429872"/>
                <a:gd name="connsiteX2" fmla="*/ 1387737 w 1648610"/>
                <a:gd name="connsiteY2" fmla="*/ 1429872 h 1429872"/>
                <a:gd name="connsiteX3" fmla="*/ 186466 w 1648610"/>
                <a:gd name="connsiteY3" fmla="*/ 1392220 h 1429872"/>
                <a:gd name="connsiteX4" fmla="*/ 0 w 1648610"/>
                <a:gd name="connsiteY4" fmla="*/ 0 h 1429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8610" h="1429872">
                  <a:moveTo>
                    <a:pt x="0" y="0"/>
                  </a:moveTo>
                  <a:lnTo>
                    <a:pt x="1648610" y="293146"/>
                  </a:lnTo>
                  <a:lnTo>
                    <a:pt x="1387737" y="1429872"/>
                  </a:lnTo>
                  <a:lnTo>
                    <a:pt x="186466" y="1392220"/>
                  </a:lnTo>
                  <a:lnTo>
                    <a:pt x="0" y="0"/>
                  </a:lnTo>
                  <a:close/>
                </a:path>
              </a:pathLst>
            </a:custGeom>
            <a:solidFill>
              <a:schemeClr val="bg1">
                <a:lumMod val="75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4"/>
            <p:cNvSpPr/>
            <p:nvPr/>
          </p:nvSpPr>
          <p:spPr>
            <a:xfrm rot="21062862">
              <a:off x="458097" y="1099060"/>
              <a:ext cx="1590339" cy="1067697"/>
            </a:xfrm>
            <a:custGeom>
              <a:avLst/>
              <a:gdLst>
                <a:gd name="connsiteX0" fmla="*/ 0 w 1761565"/>
                <a:gd name="connsiteY0" fmla="*/ 0 h 1183341"/>
                <a:gd name="connsiteX1" fmla="*/ 1761565 w 1761565"/>
                <a:gd name="connsiteY1" fmla="*/ 0 h 1183341"/>
                <a:gd name="connsiteX2" fmla="*/ 1761565 w 1761565"/>
                <a:gd name="connsiteY2" fmla="*/ 1183341 h 1183341"/>
                <a:gd name="connsiteX3" fmla="*/ 0 w 1761565"/>
                <a:gd name="connsiteY3" fmla="*/ 1183341 h 1183341"/>
                <a:gd name="connsiteX4" fmla="*/ 0 w 1761565"/>
                <a:gd name="connsiteY4" fmla="*/ 0 h 1183341"/>
                <a:gd name="connsiteX0" fmla="*/ 201706 w 1761565"/>
                <a:gd name="connsiteY0" fmla="*/ 0 h 1479177"/>
                <a:gd name="connsiteX1" fmla="*/ 1761565 w 1761565"/>
                <a:gd name="connsiteY1" fmla="*/ 295836 h 1479177"/>
                <a:gd name="connsiteX2" fmla="*/ 1761565 w 1761565"/>
                <a:gd name="connsiteY2" fmla="*/ 1479177 h 1479177"/>
                <a:gd name="connsiteX3" fmla="*/ 0 w 1761565"/>
                <a:gd name="connsiteY3" fmla="*/ 1479177 h 1479177"/>
                <a:gd name="connsiteX4" fmla="*/ 201706 w 1761565"/>
                <a:gd name="connsiteY4" fmla="*/ 0 h 1479177"/>
                <a:gd name="connsiteX0" fmla="*/ 201706 w 1949824"/>
                <a:gd name="connsiteY0" fmla="*/ 0 h 1479177"/>
                <a:gd name="connsiteX1" fmla="*/ 1761565 w 1949824"/>
                <a:gd name="connsiteY1" fmla="*/ 295836 h 1479177"/>
                <a:gd name="connsiteX2" fmla="*/ 1949824 w 1949824"/>
                <a:gd name="connsiteY2" fmla="*/ 1129554 h 1479177"/>
                <a:gd name="connsiteX3" fmla="*/ 0 w 1949824"/>
                <a:gd name="connsiteY3" fmla="*/ 1479177 h 1479177"/>
                <a:gd name="connsiteX4" fmla="*/ 201706 w 1949824"/>
                <a:gd name="connsiteY4" fmla="*/ 0 h 1479177"/>
                <a:gd name="connsiteX0" fmla="*/ 64546 w 1949824"/>
                <a:gd name="connsiteY0" fmla="*/ 115644 h 1183341"/>
                <a:gd name="connsiteX1" fmla="*/ 1761565 w 1949824"/>
                <a:gd name="connsiteY1" fmla="*/ 0 h 1183341"/>
                <a:gd name="connsiteX2" fmla="*/ 1949824 w 1949824"/>
                <a:gd name="connsiteY2" fmla="*/ 833718 h 1183341"/>
                <a:gd name="connsiteX3" fmla="*/ 0 w 1949824"/>
                <a:gd name="connsiteY3" fmla="*/ 1183341 h 1183341"/>
                <a:gd name="connsiteX4" fmla="*/ 64546 w 1949824"/>
                <a:gd name="connsiteY4" fmla="*/ 115644 h 1183341"/>
                <a:gd name="connsiteX0" fmla="*/ 34066 w 1919344"/>
                <a:gd name="connsiteY0" fmla="*/ 115644 h 1000461"/>
                <a:gd name="connsiteX1" fmla="*/ 1731085 w 1919344"/>
                <a:gd name="connsiteY1" fmla="*/ 0 h 1000461"/>
                <a:gd name="connsiteX2" fmla="*/ 1919344 w 1919344"/>
                <a:gd name="connsiteY2" fmla="*/ 833718 h 1000461"/>
                <a:gd name="connsiteX3" fmla="*/ 0 w 1919344"/>
                <a:gd name="connsiteY3" fmla="*/ 1000461 h 1000461"/>
                <a:gd name="connsiteX4" fmla="*/ 34066 w 1919344"/>
                <a:gd name="connsiteY4" fmla="*/ 115644 h 1000461"/>
                <a:gd name="connsiteX0" fmla="*/ 34066 w 1827904"/>
                <a:gd name="connsiteY0" fmla="*/ 115644 h 1000461"/>
                <a:gd name="connsiteX1" fmla="*/ 1731085 w 1827904"/>
                <a:gd name="connsiteY1" fmla="*/ 0 h 1000461"/>
                <a:gd name="connsiteX2" fmla="*/ 1827904 w 1827904"/>
                <a:gd name="connsiteY2" fmla="*/ 955638 h 1000461"/>
                <a:gd name="connsiteX3" fmla="*/ 0 w 1827904"/>
                <a:gd name="connsiteY3" fmla="*/ 1000461 h 1000461"/>
                <a:gd name="connsiteX4" fmla="*/ 34066 w 1827904"/>
                <a:gd name="connsiteY4" fmla="*/ 115644 h 1000461"/>
                <a:gd name="connsiteX0" fmla="*/ 34066 w 1959685"/>
                <a:gd name="connsiteY0" fmla="*/ 115644 h 1000461"/>
                <a:gd name="connsiteX1" fmla="*/ 1959685 w 1959685"/>
                <a:gd name="connsiteY1" fmla="*/ 0 h 1000461"/>
                <a:gd name="connsiteX2" fmla="*/ 1827904 w 1959685"/>
                <a:gd name="connsiteY2" fmla="*/ 955638 h 1000461"/>
                <a:gd name="connsiteX3" fmla="*/ 0 w 1959685"/>
                <a:gd name="connsiteY3" fmla="*/ 1000461 h 1000461"/>
                <a:gd name="connsiteX4" fmla="*/ 34066 w 1959685"/>
                <a:gd name="connsiteY4" fmla="*/ 115644 h 1000461"/>
                <a:gd name="connsiteX0" fmla="*/ 0 w 1925619"/>
                <a:gd name="connsiteY0" fmla="*/ 115644 h 1183341"/>
                <a:gd name="connsiteX1" fmla="*/ 1925619 w 1925619"/>
                <a:gd name="connsiteY1" fmla="*/ 0 h 1183341"/>
                <a:gd name="connsiteX2" fmla="*/ 1793838 w 1925619"/>
                <a:gd name="connsiteY2" fmla="*/ 955638 h 1183341"/>
                <a:gd name="connsiteX3" fmla="*/ 285974 w 1925619"/>
                <a:gd name="connsiteY3" fmla="*/ 1183341 h 1183341"/>
                <a:gd name="connsiteX4" fmla="*/ 0 w 1925619"/>
                <a:gd name="connsiteY4" fmla="*/ 115644 h 1183341"/>
                <a:gd name="connsiteX0" fmla="*/ 0 w 1925619"/>
                <a:gd name="connsiteY0" fmla="*/ 115644 h 1183341"/>
                <a:gd name="connsiteX1" fmla="*/ 1925619 w 1925619"/>
                <a:gd name="connsiteY1" fmla="*/ 0 h 1183341"/>
                <a:gd name="connsiteX2" fmla="*/ 1397598 w 1925619"/>
                <a:gd name="connsiteY2" fmla="*/ 1153758 h 1183341"/>
                <a:gd name="connsiteX3" fmla="*/ 285974 w 1925619"/>
                <a:gd name="connsiteY3" fmla="*/ 1183341 h 1183341"/>
                <a:gd name="connsiteX4" fmla="*/ 0 w 1925619"/>
                <a:gd name="connsiteY4" fmla="*/ 115644 h 1183341"/>
                <a:gd name="connsiteX0" fmla="*/ 0 w 1590339"/>
                <a:gd name="connsiteY0" fmla="*/ 0 h 1067697"/>
                <a:gd name="connsiteX1" fmla="*/ 1590339 w 1590339"/>
                <a:gd name="connsiteY1" fmla="*/ 82476 h 1067697"/>
                <a:gd name="connsiteX2" fmla="*/ 1397598 w 1590339"/>
                <a:gd name="connsiteY2" fmla="*/ 1038114 h 1067697"/>
                <a:gd name="connsiteX3" fmla="*/ 285974 w 1590339"/>
                <a:gd name="connsiteY3" fmla="*/ 1067697 h 1067697"/>
                <a:gd name="connsiteX4" fmla="*/ 0 w 1590339"/>
                <a:gd name="connsiteY4" fmla="*/ 0 h 1067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0339" h="1067697">
                  <a:moveTo>
                    <a:pt x="0" y="0"/>
                  </a:moveTo>
                  <a:lnTo>
                    <a:pt x="1590339" y="82476"/>
                  </a:lnTo>
                  <a:lnTo>
                    <a:pt x="1397598" y="1038114"/>
                  </a:lnTo>
                  <a:lnTo>
                    <a:pt x="285974" y="1067697"/>
                  </a:lnTo>
                  <a:lnTo>
                    <a:pt x="0" y="0"/>
                  </a:lnTo>
                  <a:close/>
                </a:path>
              </a:pathLst>
            </a:custGeom>
            <a:solidFill>
              <a:schemeClr val="bg1">
                <a:lumMod val="8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24"/>
            <p:cNvSpPr txBox="1"/>
            <p:nvPr/>
          </p:nvSpPr>
          <p:spPr>
            <a:xfrm>
              <a:off x="910305" y="1340011"/>
              <a:ext cx="1048277" cy="812598"/>
            </a:xfrm>
            <a:prstGeom prst="rect">
              <a:avLst/>
            </a:prstGeom>
            <a:noFill/>
          </p:spPr>
          <p:txBody>
            <a:bodyPr wrap="square" rtlCol="0">
              <a:spAutoFit/>
            </a:bodyPr>
            <a:lstStyle/>
            <a:p>
              <a:r>
                <a:rPr lang="en-US" altLang="zh-CN" sz="3200" b="1" dirty="0" smtClean="0">
                  <a:solidFill>
                    <a:srgbClr val="C00000"/>
                  </a:solidFill>
                  <a:latin typeface="微软雅黑" panose="020B0503020204020204" pitchFamily="34" charset="-122"/>
                  <a:ea typeface="微软雅黑" panose="020B0503020204020204" pitchFamily="34" charset="-122"/>
                </a:rPr>
                <a:t>01</a:t>
              </a:r>
              <a:endParaRPr lang="zh-CN" altLang="en-US" sz="3200" b="1" dirty="0">
                <a:solidFill>
                  <a:srgbClr val="C00000"/>
                </a:solidFill>
                <a:latin typeface="微软雅黑" panose="020B0503020204020204" pitchFamily="34" charset="-122"/>
                <a:ea typeface="微软雅黑" panose="020B0503020204020204" pitchFamily="34" charset="-122"/>
              </a:endParaRPr>
            </a:p>
          </p:txBody>
        </p:sp>
      </p:grpSp>
      <p:sp>
        <p:nvSpPr>
          <p:cNvPr id="26" name="矩形 25"/>
          <p:cNvSpPr/>
          <p:nvPr/>
        </p:nvSpPr>
        <p:spPr>
          <a:xfrm>
            <a:off x="862074" y="1800922"/>
            <a:ext cx="3439702" cy="584775"/>
          </a:xfrm>
          <a:prstGeom prst="rect">
            <a:avLst/>
          </a:prstGeom>
        </p:spPr>
        <p:txBody>
          <a:bodyPr wrap="square">
            <a:spAutoFit/>
          </a:bodyPr>
          <a:lstStyle/>
          <a:p>
            <a:pPr>
              <a:lnSpc>
                <a:spcPct val="200000"/>
              </a:lnSpc>
            </a:pPr>
            <a:r>
              <a:rPr lang="zh-CN" altLang="en-US" sz="1600" kern="100" dirty="0" smtClean="0">
                <a:latin typeface="微软雅黑" panose="020B0503020204020204" pitchFamily="34" charset="-122"/>
                <a:ea typeface="微软雅黑" panose="020B0503020204020204" pitchFamily="34" charset="-122"/>
                <a:cs typeface="Times New Roman" panose="02020603050405020304" pitchFamily="18" charset="0"/>
              </a:rPr>
              <a:t>    今年医院已完成战略目标</a:t>
            </a:r>
            <a:r>
              <a:rPr lang="zh-CN" altLang="zh-CN" sz="1600" kern="100" dirty="0" smtClean="0">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sz="16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7" name="矩形 26"/>
          <p:cNvSpPr/>
          <p:nvPr/>
        </p:nvSpPr>
        <p:spPr>
          <a:xfrm>
            <a:off x="10033536" y="616370"/>
            <a:ext cx="1459054" cy="507831"/>
          </a:xfrm>
          <a:prstGeom prst="rect">
            <a:avLst/>
          </a:prstGeom>
        </p:spPr>
        <p:txBody>
          <a:bodyPr wrap="none">
            <a:spAutoFit/>
          </a:bodyPr>
          <a:lstStyle/>
          <a:p>
            <a:pPr>
              <a:lnSpc>
                <a:spcPct val="150000"/>
              </a:lnSpc>
            </a:pPr>
            <a:r>
              <a:rPr lang="en-US" altLang="zh-CN" b="1" dirty="0" smtClean="0">
                <a:latin typeface="微软雅黑" panose="020B0503020204020204" pitchFamily="34" charset="-122"/>
                <a:ea typeface="微软雅黑" panose="020B0503020204020204" pitchFamily="34" charset="-122"/>
              </a:rPr>
              <a:t>1.1</a:t>
            </a:r>
            <a:r>
              <a:rPr lang="zh-CN" altLang="en-US" b="1" dirty="0" smtClean="0">
                <a:latin typeface="微软雅黑" panose="020B0503020204020204" pitchFamily="34" charset="-122"/>
                <a:ea typeface="微软雅黑" panose="020B0503020204020204" pitchFamily="34" charset="-122"/>
              </a:rPr>
              <a:t>战略分析</a:t>
            </a:r>
            <a:endParaRPr lang="zh-CN" altLang="en-US" sz="1600" b="1" dirty="0">
              <a:latin typeface="微软雅黑" panose="020B0503020204020204" pitchFamily="34" charset="-122"/>
              <a:ea typeface="微软雅黑" panose="020B0503020204020204" pitchFamily="34" charset="-122"/>
            </a:endParaRPr>
          </a:p>
        </p:txBody>
      </p:sp>
      <p:sp>
        <p:nvSpPr>
          <p:cNvPr id="21" name="文本框 20"/>
          <p:cNvSpPr txBox="1"/>
          <p:nvPr/>
        </p:nvSpPr>
        <p:spPr>
          <a:xfrm>
            <a:off x="10515600" y="249523"/>
            <a:ext cx="1676400" cy="307777"/>
          </a:xfrm>
          <a:prstGeom prst="rect">
            <a:avLst/>
          </a:prstGeom>
          <a:noFill/>
        </p:spPr>
        <p:txBody>
          <a:bodyPr wrap="square" rtlCol="0">
            <a:spAutoFit/>
          </a:bodyPr>
          <a:lstStyle/>
          <a:p>
            <a:r>
              <a:rPr lang="zh-CN" altLang="en-US" sz="1400" b="1" dirty="0" smtClean="0">
                <a:latin typeface="微软雅黑" panose="020B0503020204020204" pitchFamily="34" charset="-122"/>
                <a:ea typeface="微软雅黑" panose="020B0503020204020204" pitchFamily="34" charset="-122"/>
              </a:rPr>
              <a:t>放置医院</a:t>
            </a:r>
            <a:r>
              <a:rPr lang="en-US" altLang="zh-CN" sz="1400" b="1" dirty="0" smtClean="0">
                <a:latin typeface="微软雅黑" panose="020B0503020204020204" pitchFamily="34" charset="-122"/>
                <a:ea typeface="微软雅黑" panose="020B0503020204020204" pitchFamily="34" charset="-122"/>
              </a:rPr>
              <a:t>LOGO</a:t>
            </a:r>
            <a:endParaRPr lang="zh-CN" altLang="en-US" sz="1400" b="1" dirty="0">
              <a:latin typeface="微软雅黑" panose="020B0503020204020204" pitchFamily="34" charset="-122"/>
              <a:ea typeface="微软雅黑" panose="020B0503020204020204" pitchFamily="34" charset="-122"/>
            </a:endParaRPr>
          </a:p>
        </p:txBody>
      </p:sp>
      <p:sp>
        <p:nvSpPr>
          <p:cNvPr id="28" name="矩形 27"/>
          <p:cNvSpPr/>
          <p:nvPr/>
        </p:nvSpPr>
        <p:spPr>
          <a:xfrm>
            <a:off x="1820283" y="547121"/>
            <a:ext cx="1980029" cy="499624"/>
          </a:xfrm>
          <a:prstGeom prst="rect">
            <a:avLst/>
          </a:prstGeom>
        </p:spPr>
        <p:txBody>
          <a:bodyPr wrap="none">
            <a:spAutoFit/>
          </a:bodyPr>
          <a:lstStyle/>
          <a:p>
            <a:pPr>
              <a:lnSpc>
                <a:spcPct val="150000"/>
              </a:lnSpc>
            </a:pPr>
            <a:r>
              <a:rPr lang="zh-CN" altLang="en-US" sz="2000" b="1" dirty="0" smtClean="0">
                <a:latin typeface="微软雅黑" panose="020B0503020204020204" pitchFamily="34" charset="-122"/>
                <a:ea typeface="微软雅黑" panose="020B0503020204020204" pitchFamily="34" charset="-122"/>
              </a:rPr>
              <a:t>医院战略、品牌</a:t>
            </a:r>
            <a:endParaRPr lang="zh-CN" altLang="en-US" sz="20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69447149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4205</TotalTime>
  <Words>5288</Words>
  <Application>Microsoft Office PowerPoint</Application>
  <PresentationFormat>宽屏</PresentationFormat>
  <Paragraphs>1062</Paragraphs>
  <Slides>67</Slides>
  <Notes>0</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67</vt:i4>
      </vt:variant>
    </vt:vector>
  </HeadingPairs>
  <TitlesOfParts>
    <vt:vector size="82" baseType="lpstr">
      <vt:lpstr>HY각헤드라인M</vt:lpstr>
      <vt:lpstr>新細明體</vt:lpstr>
      <vt:lpstr>宋体</vt:lpstr>
      <vt:lpstr>微软雅黑</vt:lpstr>
      <vt:lpstr>Arial</vt:lpstr>
      <vt:lpstr>Arial Black</vt:lpstr>
      <vt:lpstr>Arial Narrow Bold</vt:lpstr>
      <vt:lpstr>Bodoni MT Condensed</vt:lpstr>
      <vt:lpstr>Calibri</vt:lpstr>
      <vt:lpstr>Calibri Light</vt:lpstr>
      <vt:lpstr>Comic Sans MS</vt:lpstr>
      <vt:lpstr>Impact</vt:lpstr>
      <vt:lpstr>Times New Roman</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444</cp:revision>
  <dcterms:created xsi:type="dcterms:W3CDTF">2014-11-14T09:15:03Z</dcterms:created>
  <dcterms:modified xsi:type="dcterms:W3CDTF">2023-04-17T02:04:04Z</dcterms:modified>
</cp:coreProperties>
</file>