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9" r:id="rId3"/>
  </p:sldMasterIdLst>
  <p:notesMasterIdLst>
    <p:notesMasterId r:id="rId61"/>
  </p:notesMasterIdLst>
  <p:sldIdLst>
    <p:sldId id="256" r:id="rId4"/>
    <p:sldId id="342" r:id="rId5"/>
    <p:sldId id="324" r:id="rId6"/>
    <p:sldId id="337" r:id="rId7"/>
    <p:sldId id="259" r:id="rId8"/>
    <p:sldId id="260" r:id="rId9"/>
    <p:sldId id="262" r:id="rId10"/>
    <p:sldId id="263" r:id="rId11"/>
    <p:sldId id="346" r:id="rId12"/>
    <p:sldId id="300" r:id="rId13"/>
    <p:sldId id="339" r:id="rId14"/>
    <p:sldId id="286" r:id="rId15"/>
    <p:sldId id="284" r:id="rId16"/>
    <p:sldId id="288" r:id="rId17"/>
    <p:sldId id="289" r:id="rId18"/>
    <p:sldId id="290" r:id="rId19"/>
    <p:sldId id="291" r:id="rId20"/>
    <p:sldId id="321" r:id="rId21"/>
    <p:sldId id="322" r:id="rId22"/>
    <p:sldId id="302" r:id="rId23"/>
    <p:sldId id="279" r:id="rId24"/>
    <p:sldId id="304" r:id="rId25"/>
    <p:sldId id="347" r:id="rId26"/>
    <p:sldId id="293" r:id="rId27"/>
    <p:sldId id="294" r:id="rId28"/>
    <p:sldId id="298" r:id="rId29"/>
    <p:sldId id="299" r:id="rId30"/>
    <p:sldId id="303" r:id="rId31"/>
    <p:sldId id="313" r:id="rId32"/>
    <p:sldId id="340" r:id="rId33"/>
    <p:sldId id="273" r:id="rId34"/>
    <p:sldId id="274" r:id="rId35"/>
    <p:sldId id="275" r:id="rId36"/>
    <p:sldId id="276" r:id="rId37"/>
    <p:sldId id="277" r:id="rId38"/>
    <p:sldId id="278" r:id="rId39"/>
    <p:sldId id="280" r:id="rId40"/>
    <p:sldId id="281" r:id="rId41"/>
    <p:sldId id="283" r:id="rId42"/>
    <p:sldId id="309" r:id="rId43"/>
    <p:sldId id="323" r:id="rId44"/>
    <p:sldId id="341" r:id="rId45"/>
    <p:sldId id="266" r:id="rId46"/>
    <p:sldId id="327" r:id="rId47"/>
    <p:sldId id="332" r:id="rId48"/>
    <p:sldId id="333" r:id="rId49"/>
    <p:sldId id="331" r:id="rId50"/>
    <p:sldId id="329" r:id="rId51"/>
    <p:sldId id="330" r:id="rId52"/>
    <p:sldId id="315" r:id="rId53"/>
    <p:sldId id="317" r:id="rId54"/>
    <p:sldId id="318" r:id="rId55"/>
    <p:sldId id="319" r:id="rId56"/>
    <p:sldId id="334" r:id="rId57"/>
    <p:sldId id="335" r:id="rId58"/>
    <p:sldId id="310" r:id="rId59"/>
    <p:sldId id="344" r:id="rId60"/>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83">
          <p15:clr>
            <a:srgbClr val="A4A3A4"/>
          </p15:clr>
        </p15:guide>
        <p15:guide id="2" orient="horz" pos="3453">
          <p15:clr>
            <a:srgbClr val="A4A3A4"/>
          </p15:clr>
        </p15:guide>
        <p15:guide id="3" pos="36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A63"/>
    <a:srgbClr val="679EE5"/>
    <a:srgbClr val="55BAE8"/>
    <a:srgbClr val="6FB879"/>
    <a:srgbClr val="FE7563"/>
    <a:srgbClr val="E7C239"/>
    <a:srgbClr val="44ADCB"/>
    <a:srgbClr val="DDB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6314" autoAdjust="0"/>
  </p:normalViewPr>
  <p:slideViewPr>
    <p:cSldViewPr snapToGrid="0">
      <p:cViewPr varScale="1">
        <p:scale>
          <a:sx n="108" d="100"/>
          <a:sy n="108" d="100"/>
        </p:scale>
        <p:origin x="618" y="114"/>
      </p:cViewPr>
      <p:guideLst>
        <p:guide orient="horz" pos="2183"/>
        <p:guide orient="horz" pos="3453"/>
        <p:guide pos="36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 Id="rId4" Type="http://schemas.openxmlformats.org/officeDocument/2006/relationships/image" Target="../media/image7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jpeg"/><Relationship Id="rId4" Type="http://schemas.openxmlformats.org/officeDocument/2006/relationships/image" Target="../media/image79.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E506B-316C-45E7-BCB0-59734CF30601}" type="doc">
      <dgm:prSet loTypeId="urn:microsoft.com/office/officeart/2008/layout/TitlePictureLineup" loCatId="picture" qsTypeId="urn:microsoft.com/office/officeart/2005/8/quickstyle/simple1#7" qsCatId="simple" csTypeId="urn:microsoft.com/office/officeart/2005/8/colors/accent1_3" csCatId="accent1" phldr="1"/>
      <dgm:spPr/>
      <dgm:t>
        <a:bodyPr/>
        <a:lstStyle/>
        <a:p>
          <a:endParaRPr lang="zh-CN" altLang="en-US"/>
        </a:p>
      </dgm:t>
    </dgm:pt>
    <dgm:pt modelId="{D065B7A9-9AFB-4E0C-B2BF-6BB6A96156D0}">
      <dgm:prSet phldrT="[文本]" custT="1"/>
      <dgm:spPr>
        <a:solidFill>
          <a:srgbClr val="679EE5"/>
        </a:solidFill>
      </dgm:spPr>
      <dgm:t>
        <a:bodyPr/>
        <a:lstStyle/>
        <a:p>
          <a:r>
            <a:rPr lang="zh-CN" altLang="en-US" sz="1800" b="1" dirty="0" smtClean="0">
              <a:solidFill>
                <a:schemeClr val="bg1"/>
              </a:solidFill>
              <a:latin typeface="Impact" pitchFamily="34" charset="0"/>
              <a:ea typeface="微软雅黑" pitchFamily="34" charset="-122"/>
            </a:rPr>
            <a:t>开发测评项目</a:t>
          </a:r>
          <a:endParaRPr lang="zh-CN" altLang="en-US" sz="1800" dirty="0">
            <a:solidFill>
              <a:schemeClr val="bg1"/>
            </a:solidFill>
          </a:endParaRPr>
        </a:p>
      </dgm:t>
    </dgm:pt>
    <dgm:pt modelId="{49A523E9-4703-4DF0-ABE4-BFEA1E22AAA0}" type="parTrans" cxnId="{03A50FA6-8D6A-4EFB-A839-90C8D71BD24D}">
      <dgm:prSet/>
      <dgm:spPr/>
      <dgm:t>
        <a:bodyPr/>
        <a:lstStyle/>
        <a:p>
          <a:endParaRPr lang="zh-CN" altLang="en-US"/>
        </a:p>
      </dgm:t>
    </dgm:pt>
    <dgm:pt modelId="{6F890F33-1562-4112-80E9-3D173AD97DE0}" type="sibTrans" cxnId="{03A50FA6-8D6A-4EFB-A839-90C8D71BD24D}">
      <dgm:prSet/>
      <dgm:spPr/>
      <dgm:t>
        <a:bodyPr/>
        <a:lstStyle/>
        <a:p>
          <a:endParaRPr lang="zh-CN" altLang="en-US"/>
        </a:p>
      </dgm:t>
    </dgm:pt>
    <dgm:pt modelId="{8FC536C4-BD38-455C-B3C2-BC4B44A62E35}">
      <dgm:prSet phldrT="[文本]" custT="1"/>
      <dgm:spPr>
        <a:solidFill>
          <a:srgbClr val="679EE5"/>
        </a:solidFill>
      </dgm:spPr>
      <dgm:t>
        <a:bodyPr/>
        <a:lstStyle/>
        <a:p>
          <a:r>
            <a:rPr lang="zh-CN" altLang="en-US" sz="1800" b="1" dirty="0" smtClean="0">
              <a:solidFill>
                <a:schemeClr val="bg1"/>
              </a:solidFill>
              <a:latin typeface="Impact" pitchFamily="34" charset="0"/>
              <a:ea typeface="微软雅黑" pitchFamily="34" charset="-122"/>
            </a:rPr>
            <a:t>调查分析</a:t>
          </a:r>
          <a:endParaRPr lang="zh-CN" altLang="en-US" sz="1800" b="1" dirty="0">
            <a:solidFill>
              <a:schemeClr val="bg1"/>
            </a:solidFill>
            <a:latin typeface="Impact" pitchFamily="34" charset="0"/>
            <a:ea typeface="微软雅黑" pitchFamily="34" charset="-122"/>
          </a:endParaRPr>
        </a:p>
      </dgm:t>
    </dgm:pt>
    <dgm:pt modelId="{5C3D020D-4A80-4B0D-ACF5-82D8B4EA03F5}" type="parTrans" cxnId="{E435104B-93B9-459E-9FC7-62A1A9E634B6}">
      <dgm:prSet/>
      <dgm:spPr/>
      <dgm:t>
        <a:bodyPr/>
        <a:lstStyle/>
        <a:p>
          <a:endParaRPr lang="zh-CN" altLang="en-US"/>
        </a:p>
      </dgm:t>
    </dgm:pt>
    <dgm:pt modelId="{5DD53BDD-710B-416C-80EC-3F0A5FB7027C}" type="sibTrans" cxnId="{E435104B-93B9-459E-9FC7-62A1A9E634B6}">
      <dgm:prSet/>
      <dgm:spPr/>
      <dgm:t>
        <a:bodyPr/>
        <a:lstStyle/>
        <a:p>
          <a:endParaRPr lang="zh-CN" altLang="en-US"/>
        </a:p>
      </dgm:t>
    </dgm:pt>
    <dgm:pt modelId="{C8BD670E-8E44-436F-8CCC-DA34DC4BE43D}">
      <dgm:prSet phldrT="[文本]" custT="1"/>
      <dgm:spPr>
        <a:solidFill>
          <a:srgbClr val="679EE5"/>
        </a:solidFill>
      </dgm:spPr>
      <dgm:t>
        <a:bodyPr/>
        <a:lstStyle/>
        <a:p>
          <a:r>
            <a:rPr lang="zh-CN" altLang="en-US" sz="1800" b="1" dirty="0" smtClean="0">
              <a:solidFill>
                <a:schemeClr val="bg1"/>
              </a:solidFill>
              <a:latin typeface="Impact" pitchFamily="34" charset="0"/>
              <a:ea typeface="微软雅黑" pitchFamily="34" charset="-122"/>
            </a:rPr>
            <a:t>满意度体系建立</a:t>
          </a:r>
          <a:endParaRPr lang="zh-CN" altLang="en-US" sz="1800" b="1" dirty="0">
            <a:solidFill>
              <a:schemeClr val="bg1"/>
            </a:solidFill>
            <a:latin typeface="Impact" pitchFamily="34" charset="0"/>
            <a:ea typeface="微软雅黑" pitchFamily="34" charset="-122"/>
          </a:endParaRPr>
        </a:p>
      </dgm:t>
    </dgm:pt>
    <dgm:pt modelId="{0D89245D-6AE7-4B38-96C1-D3A85056364E}" type="parTrans" cxnId="{47635646-28C9-40E6-BF37-8BA7430A820E}">
      <dgm:prSet/>
      <dgm:spPr/>
      <dgm:t>
        <a:bodyPr/>
        <a:lstStyle/>
        <a:p>
          <a:endParaRPr lang="zh-CN" altLang="en-US"/>
        </a:p>
      </dgm:t>
    </dgm:pt>
    <dgm:pt modelId="{EA0B4236-67C5-4534-BE80-8FED4D0C721D}" type="sibTrans" cxnId="{47635646-28C9-40E6-BF37-8BA7430A820E}">
      <dgm:prSet/>
      <dgm:spPr/>
      <dgm:t>
        <a:bodyPr/>
        <a:lstStyle/>
        <a:p>
          <a:endParaRPr lang="zh-CN" altLang="en-US"/>
        </a:p>
      </dgm:t>
    </dgm:pt>
    <dgm:pt modelId="{DAEF3ABE-E282-4DED-B299-317C7BBF376F}">
      <dgm:prSet/>
      <dgm:spPr>
        <a:solidFill>
          <a:srgbClr val="679EE5"/>
        </a:solidFill>
      </dgm:spPr>
      <dgm:t>
        <a:bodyPr/>
        <a:lstStyle/>
        <a:p>
          <a:endParaRPr lang="zh-CN" altLang="en-US"/>
        </a:p>
      </dgm:t>
    </dgm:pt>
    <dgm:pt modelId="{69273FC4-8E08-4DFA-9BF9-78DDC5DB3380}" type="parTrans" cxnId="{61846C99-E6AE-4D2D-A099-5A323C2BCBA9}">
      <dgm:prSet/>
      <dgm:spPr/>
      <dgm:t>
        <a:bodyPr/>
        <a:lstStyle/>
        <a:p>
          <a:endParaRPr lang="zh-CN" altLang="en-US"/>
        </a:p>
      </dgm:t>
    </dgm:pt>
    <dgm:pt modelId="{BA12359C-DA1D-44AC-B854-30CB0E9947CC}" type="sibTrans" cxnId="{61846C99-E6AE-4D2D-A099-5A323C2BCBA9}">
      <dgm:prSet/>
      <dgm:spPr/>
      <dgm:t>
        <a:bodyPr/>
        <a:lstStyle/>
        <a:p>
          <a:endParaRPr lang="zh-CN" altLang="en-US"/>
        </a:p>
      </dgm:t>
    </dgm:pt>
    <dgm:pt modelId="{987B1B93-A64E-4746-8FFF-C5422E8EFC97}" type="pres">
      <dgm:prSet presAssocID="{589E506B-316C-45E7-BCB0-59734CF30601}" presName="Name0" presStyleCnt="0">
        <dgm:presLayoutVars>
          <dgm:dir/>
        </dgm:presLayoutVars>
      </dgm:prSet>
      <dgm:spPr/>
      <dgm:t>
        <a:bodyPr/>
        <a:lstStyle/>
        <a:p>
          <a:endParaRPr lang="zh-CN" altLang="en-US"/>
        </a:p>
      </dgm:t>
    </dgm:pt>
    <dgm:pt modelId="{5F726E94-2A7E-46EC-86E6-2DD197FDC349}" type="pres">
      <dgm:prSet presAssocID="{D065B7A9-9AFB-4E0C-B2BF-6BB6A96156D0}" presName="composite" presStyleCnt="0"/>
      <dgm:spPr/>
    </dgm:pt>
    <dgm:pt modelId="{65A01336-CC0E-4909-8D8A-47E50515CC8D}" type="pres">
      <dgm:prSet presAssocID="{D065B7A9-9AFB-4E0C-B2BF-6BB6A96156D0}" presName="Accent" presStyleLbl="alignAcc1" presStyleIdx="0" presStyleCnt="4"/>
      <dgm:spPr/>
    </dgm:pt>
    <dgm:pt modelId="{5485D903-7D68-48E1-9B66-6D53AAB5526A}" type="pres">
      <dgm:prSet presAssocID="{D065B7A9-9AFB-4E0C-B2BF-6BB6A96156D0}" presName="Image"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a:solidFill>
            <a:srgbClr val="679EE5"/>
          </a:solidFill>
        </a:ln>
      </dgm:spPr>
      <dgm:t>
        <a:bodyPr/>
        <a:lstStyle/>
        <a:p>
          <a:endParaRPr lang="zh-CN" altLang="en-US"/>
        </a:p>
      </dgm:t>
    </dgm:pt>
    <dgm:pt modelId="{54A04667-ADA4-4286-9671-106A3076B1C9}" type="pres">
      <dgm:prSet presAssocID="{D065B7A9-9AFB-4E0C-B2BF-6BB6A96156D0}" presName="Child" presStyleLbl="revTx" presStyleIdx="0" presStyleCnt="4">
        <dgm:presLayoutVars>
          <dgm:bulletEnabled val="1"/>
        </dgm:presLayoutVars>
      </dgm:prSet>
      <dgm:spPr/>
      <dgm:t>
        <a:bodyPr/>
        <a:lstStyle/>
        <a:p>
          <a:endParaRPr lang="zh-CN" altLang="en-US"/>
        </a:p>
      </dgm:t>
    </dgm:pt>
    <dgm:pt modelId="{004627F8-3BCC-467D-983A-318775B5B2D2}" type="pres">
      <dgm:prSet presAssocID="{D065B7A9-9AFB-4E0C-B2BF-6BB6A96156D0}" presName="Parent" presStyleLbl="alignNode1" presStyleIdx="0" presStyleCnt="4">
        <dgm:presLayoutVars>
          <dgm:bulletEnabled val="1"/>
        </dgm:presLayoutVars>
      </dgm:prSet>
      <dgm:spPr/>
      <dgm:t>
        <a:bodyPr/>
        <a:lstStyle/>
        <a:p>
          <a:endParaRPr lang="zh-CN" altLang="en-US"/>
        </a:p>
      </dgm:t>
    </dgm:pt>
    <dgm:pt modelId="{F8FF2927-6C4A-4F3A-9BD3-11874CD0B6C9}" type="pres">
      <dgm:prSet presAssocID="{6F890F33-1562-4112-80E9-3D173AD97DE0}" presName="sibTrans" presStyleCnt="0"/>
      <dgm:spPr/>
    </dgm:pt>
    <dgm:pt modelId="{09DADD2C-0318-4CDD-89DC-DE5E2F7E8088}" type="pres">
      <dgm:prSet presAssocID="{DAEF3ABE-E282-4DED-B299-317C7BBF376F}" presName="composite" presStyleCnt="0"/>
      <dgm:spPr/>
    </dgm:pt>
    <dgm:pt modelId="{E39AC58E-7A96-496D-A0C8-2B20600170A1}" type="pres">
      <dgm:prSet presAssocID="{DAEF3ABE-E282-4DED-B299-317C7BBF376F}" presName="Accent" presStyleLbl="alignAcc1" presStyleIdx="1" presStyleCnt="4"/>
      <dgm:spPr/>
    </dgm:pt>
    <dgm:pt modelId="{D20E2DDC-BCDD-4787-B900-4D5354139640}" type="pres">
      <dgm:prSet presAssocID="{DAEF3ABE-E282-4DED-B299-317C7BBF376F}" presName="Image" presStyleLbl="nod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a:solidFill>
            <a:srgbClr val="679EE5"/>
          </a:solidFill>
        </a:ln>
      </dgm:spPr>
      <dgm:t>
        <a:bodyPr/>
        <a:lstStyle/>
        <a:p>
          <a:endParaRPr lang="zh-CN" altLang="en-US"/>
        </a:p>
      </dgm:t>
    </dgm:pt>
    <dgm:pt modelId="{7357E97A-4F94-4B11-BE75-0B0C76663997}" type="pres">
      <dgm:prSet presAssocID="{DAEF3ABE-E282-4DED-B299-317C7BBF376F}" presName="Child" presStyleLbl="revTx" presStyleIdx="1" presStyleCnt="4">
        <dgm:presLayoutVars>
          <dgm:bulletEnabled val="1"/>
        </dgm:presLayoutVars>
      </dgm:prSet>
      <dgm:spPr/>
    </dgm:pt>
    <dgm:pt modelId="{E2AAB73B-B0C4-402A-AE6A-2CB05D3A2BC3}" type="pres">
      <dgm:prSet presAssocID="{DAEF3ABE-E282-4DED-B299-317C7BBF376F}" presName="Parent" presStyleLbl="alignNode1" presStyleIdx="1" presStyleCnt="4">
        <dgm:presLayoutVars>
          <dgm:bulletEnabled val="1"/>
        </dgm:presLayoutVars>
      </dgm:prSet>
      <dgm:spPr/>
      <dgm:t>
        <a:bodyPr/>
        <a:lstStyle/>
        <a:p>
          <a:endParaRPr lang="zh-CN" altLang="en-US"/>
        </a:p>
      </dgm:t>
    </dgm:pt>
    <dgm:pt modelId="{4ABC86FF-9CB1-498C-85B1-2FD5BE4C3066}" type="pres">
      <dgm:prSet presAssocID="{BA12359C-DA1D-44AC-B854-30CB0E9947CC}" presName="sibTrans" presStyleCnt="0"/>
      <dgm:spPr/>
    </dgm:pt>
    <dgm:pt modelId="{954FF80B-0500-405D-AAE1-0A9B5654A7CF}" type="pres">
      <dgm:prSet presAssocID="{8FC536C4-BD38-455C-B3C2-BC4B44A62E35}" presName="composite" presStyleCnt="0"/>
      <dgm:spPr/>
    </dgm:pt>
    <dgm:pt modelId="{D396F0F8-0D71-4F47-84F9-B468128A8556}" type="pres">
      <dgm:prSet presAssocID="{8FC536C4-BD38-455C-B3C2-BC4B44A62E35}" presName="Accent" presStyleLbl="alignAcc1" presStyleIdx="2" presStyleCnt="4"/>
      <dgm:spPr/>
    </dgm:pt>
    <dgm:pt modelId="{6E825665-F62D-438E-BF19-29795580DF43}" type="pres">
      <dgm:prSet presAssocID="{8FC536C4-BD38-455C-B3C2-BC4B44A62E35}" presName="Image" presStyleLbl="nod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a:solidFill>
            <a:srgbClr val="679EE5"/>
          </a:solidFill>
        </a:ln>
      </dgm:spPr>
      <dgm:t>
        <a:bodyPr/>
        <a:lstStyle/>
        <a:p>
          <a:endParaRPr lang="zh-CN" altLang="en-US"/>
        </a:p>
      </dgm:t>
    </dgm:pt>
    <dgm:pt modelId="{276D4540-6EB5-4D2E-8EC3-7EAD69800E43}" type="pres">
      <dgm:prSet presAssocID="{8FC536C4-BD38-455C-B3C2-BC4B44A62E35}" presName="Child" presStyleLbl="revTx" presStyleIdx="2" presStyleCnt="4">
        <dgm:presLayoutVars>
          <dgm:bulletEnabled val="1"/>
        </dgm:presLayoutVars>
      </dgm:prSet>
      <dgm:spPr/>
      <dgm:t>
        <a:bodyPr/>
        <a:lstStyle/>
        <a:p>
          <a:endParaRPr lang="zh-CN" altLang="en-US"/>
        </a:p>
      </dgm:t>
    </dgm:pt>
    <dgm:pt modelId="{FB41E62D-D44D-439B-98B5-683A28C2D2B3}" type="pres">
      <dgm:prSet presAssocID="{8FC536C4-BD38-455C-B3C2-BC4B44A62E35}" presName="Parent" presStyleLbl="alignNode1" presStyleIdx="2" presStyleCnt="4">
        <dgm:presLayoutVars>
          <dgm:bulletEnabled val="1"/>
        </dgm:presLayoutVars>
      </dgm:prSet>
      <dgm:spPr/>
      <dgm:t>
        <a:bodyPr/>
        <a:lstStyle/>
        <a:p>
          <a:endParaRPr lang="zh-CN" altLang="en-US"/>
        </a:p>
      </dgm:t>
    </dgm:pt>
    <dgm:pt modelId="{DFAA32E8-7EF5-4ADF-9259-DBB8D91BE874}" type="pres">
      <dgm:prSet presAssocID="{5DD53BDD-710B-416C-80EC-3F0A5FB7027C}" presName="sibTrans" presStyleCnt="0"/>
      <dgm:spPr/>
    </dgm:pt>
    <dgm:pt modelId="{FC7789D9-4BC7-4BB2-A074-32840044DF2E}" type="pres">
      <dgm:prSet presAssocID="{C8BD670E-8E44-436F-8CCC-DA34DC4BE43D}" presName="composite" presStyleCnt="0"/>
      <dgm:spPr/>
    </dgm:pt>
    <dgm:pt modelId="{85948163-A1CF-484A-BD17-4C2D9F8F8E3B}" type="pres">
      <dgm:prSet presAssocID="{C8BD670E-8E44-436F-8CCC-DA34DC4BE43D}" presName="Accent" presStyleLbl="alignAcc1" presStyleIdx="3" presStyleCnt="4"/>
      <dgm:spPr/>
    </dgm:pt>
    <dgm:pt modelId="{791161F8-6961-4764-84B3-243C404DFC78}" type="pres">
      <dgm:prSet presAssocID="{C8BD670E-8E44-436F-8CCC-DA34DC4BE43D}" presName="Image" presStyleLbl="nod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2225">
          <a:solidFill>
            <a:srgbClr val="679EE5"/>
          </a:solidFill>
        </a:ln>
      </dgm:spPr>
      <dgm:t>
        <a:bodyPr/>
        <a:lstStyle/>
        <a:p>
          <a:endParaRPr lang="zh-CN" altLang="en-US"/>
        </a:p>
      </dgm:t>
    </dgm:pt>
    <dgm:pt modelId="{846A3550-5017-40FB-A802-825BCB23D160}" type="pres">
      <dgm:prSet presAssocID="{C8BD670E-8E44-436F-8CCC-DA34DC4BE43D}" presName="Child" presStyleLbl="revTx" presStyleIdx="3" presStyleCnt="4">
        <dgm:presLayoutVars>
          <dgm:bulletEnabled val="1"/>
        </dgm:presLayoutVars>
      </dgm:prSet>
      <dgm:spPr/>
      <dgm:t>
        <a:bodyPr/>
        <a:lstStyle/>
        <a:p>
          <a:endParaRPr lang="zh-CN" altLang="en-US"/>
        </a:p>
      </dgm:t>
    </dgm:pt>
    <dgm:pt modelId="{477418D1-D010-4A7B-A428-02FE8B17A6E4}" type="pres">
      <dgm:prSet presAssocID="{C8BD670E-8E44-436F-8CCC-DA34DC4BE43D}" presName="Parent" presStyleLbl="alignNode1" presStyleIdx="3" presStyleCnt="4">
        <dgm:presLayoutVars>
          <dgm:bulletEnabled val="1"/>
        </dgm:presLayoutVars>
      </dgm:prSet>
      <dgm:spPr/>
      <dgm:t>
        <a:bodyPr/>
        <a:lstStyle/>
        <a:p>
          <a:endParaRPr lang="zh-CN" altLang="en-US"/>
        </a:p>
      </dgm:t>
    </dgm:pt>
  </dgm:ptLst>
  <dgm:cxnLst>
    <dgm:cxn modelId="{1EC0A08B-BC4E-40DA-BD2D-4A930070E02E}" type="presOf" srcId="{D065B7A9-9AFB-4E0C-B2BF-6BB6A96156D0}" destId="{004627F8-3BCC-467D-983A-318775B5B2D2}" srcOrd="0" destOrd="0" presId="urn:microsoft.com/office/officeart/2008/layout/TitlePictureLineup"/>
    <dgm:cxn modelId="{0E4A31DD-C73B-4C18-B20C-511384933C4F}" type="presOf" srcId="{8FC536C4-BD38-455C-B3C2-BC4B44A62E35}" destId="{FB41E62D-D44D-439B-98B5-683A28C2D2B3}" srcOrd="0" destOrd="0" presId="urn:microsoft.com/office/officeart/2008/layout/TitlePictureLineup"/>
    <dgm:cxn modelId="{8834E96F-634C-4C57-B2B1-14F371CE8E59}" type="presOf" srcId="{589E506B-316C-45E7-BCB0-59734CF30601}" destId="{987B1B93-A64E-4746-8FFF-C5422E8EFC97}" srcOrd="0" destOrd="0" presId="urn:microsoft.com/office/officeart/2008/layout/TitlePictureLineup"/>
    <dgm:cxn modelId="{4452A7DA-4947-409A-A18A-9333ECAC5C49}" type="presOf" srcId="{C8BD670E-8E44-436F-8CCC-DA34DC4BE43D}" destId="{477418D1-D010-4A7B-A428-02FE8B17A6E4}" srcOrd="0" destOrd="0" presId="urn:microsoft.com/office/officeart/2008/layout/TitlePictureLineup"/>
    <dgm:cxn modelId="{4FAF1E0B-C6C4-4D6D-B75A-61C81C10DC35}" type="presOf" srcId="{DAEF3ABE-E282-4DED-B299-317C7BBF376F}" destId="{E2AAB73B-B0C4-402A-AE6A-2CB05D3A2BC3}" srcOrd="0" destOrd="0" presId="urn:microsoft.com/office/officeart/2008/layout/TitlePictureLineup"/>
    <dgm:cxn modelId="{E435104B-93B9-459E-9FC7-62A1A9E634B6}" srcId="{589E506B-316C-45E7-BCB0-59734CF30601}" destId="{8FC536C4-BD38-455C-B3C2-BC4B44A62E35}" srcOrd="2" destOrd="0" parTransId="{5C3D020D-4A80-4B0D-ACF5-82D8B4EA03F5}" sibTransId="{5DD53BDD-710B-416C-80EC-3F0A5FB7027C}"/>
    <dgm:cxn modelId="{47635646-28C9-40E6-BF37-8BA7430A820E}" srcId="{589E506B-316C-45E7-BCB0-59734CF30601}" destId="{C8BD670E-8E44-436F-8CCC-DA34DC4BE43D}" srcOrd="3" destOrd="0" parTransId="{0D89245D-6AE7-4B38-96C1-D3A85056364E}" sibTransId="{EA0B4236-67C5-4534-BE80-8FED4D0C721D}"/>
    <dgm:cxn modelId="{61846C99-E6AE-4D2D-A099-5A323C2BCBA9}" srcId="{589E506B-316C-45E7-BCB0-59734CF30601}" destId="{DAEF3ABE-E282-4DED-B299-317C7BBF376F}" srcOrd="1" destOrd="0" parTransId="{69273FC4-8E08-4DFA-9BF9-78DDC5DB3380}" sibTransId="{BA12359C-DA1D-44AC-B854-30CB0E9947CC}"/>
    <dgm:cxn modelId="{03A50FA6-8D6A-4EFB-A839-90C8D71BD24D}" srcId="{589E506B-316C-45E7-BCB0-59734CF30601}" destId="{D065B7A9-9AFB-4E0C-B2BF-6BB6A96156D0}" srcOrd="0" destOrd="0" parTransId="{49A523E9-4703-4DF0-ABE4-BFEA1E22AAA0}" sibTransId="{6F890F33-1562-4112-80E9-3D173AD97DE0}"/>
    <dgm:cxn modelId="{959119A0-9ADC-4976-8B34-52E9009FD8FE}" type="presParOf" srcId="{987B1B93-A64E-4746-8FFF-C5422E8EFC97}" destId="{5F726E94-2A7E-46EC-86E6-2DD197FDC349}" srcOrd="0" destOrd="0" presId="urn:microsoft.com/office/officeart/2008/layout/TitlePictureLineup"/>
    <dgm:cxn modelId="{26911F43-B97B-4063-B92D-89DC73696DA7}" type="presParOf" srcId="{5F726E94-2A7E-46EC-86E6-2DD197FDC349}" destId="{65A01336-CC0E-4909-8D8A-47E50515CC8D}" srcOrd="0" destOrd="0" presId="urn:microsoft.com/office/officeart/2008/layout/TitlePictureLineup"/>
    <dgm:cxn modelId="{B883766C-BE29-483E-AB08-DAD3621F181E}" type="presParOf" srcId="{5F726E94-2A7E-46EC-86E6-2DD197FDC349}" destId="{5485D903-7D68-48E1-9B66-6D53AAB5526A}" srcOrd="1" destOrd="0" presId="urn:microsoft.com/office/officeart/2008/layout/TitlePictureLineup"/>
    <dgm:cxn modelId="{0E8DB81F-21F9-4F97-A6A4-61541DFF2F6C}" type="presParOf" srcId="{5F726E94-2A7E-46EC-86E6-2DD197FDC349}" destId="{54A04667-ADA4-4286-9671-106A3076B1C9}" srcOrd="2" destOrd="0" presId="urn:microsoft.com/office/officeart/2008/layout/TitlePictureLineup"/>
    <dgm:cxn modelId="{63D1637E-6448-4428-8F5E-E81D7B9208CC}" type="presParOf" srcId="{5F726E94-2A7E-46EC-86E6-2DD197FDC349}" destId="{004627F8-3BCC-467D-983A-318775B5B2D2}" srcOrd="3" destOrd="0" presId="urn:microsoft.com/office/officeart/2008/layout/TitlePictureLineup"/>
    <dgm:cxn modelId="{6FF4E3C2-DB70-45F3-90A0-74E5203DED4A}" type="presParOf" srcId="{987B1B93-A64E-4746-8FFF-C5422E8EFC97}" destId="{F8FF2927-6C4A-4F3A-9BD3-11874CD0B6C9}" srcOrd="1" destOrd="0" presId="urn:microsoft.com/office/officeart/2008/layout/TitlePictureLineup"/>
    <dgm:cxn modelId="{79E704CB-A152-4DFD-ACD9-B71211E22310}" type="presParOf" srcId="{987B1B93-A64E-4746-8FFF-C5422E8EFC97}" destId="{09DADD2C-0318-4CDD-89DC-DE5E2F7E8088}" srcOrd="2" destOrd="0" presId="urn:microsoft.com/office/officeart/2008/layout/TitlePictureLineup"/>
    <dgm:cxn modelId="{0146ACD6-9D07-404D-9EE5-6084A5890941}" type="presParOf" srcId="{09DADD2C-0318-4CDD-89DC-DE5E2F7E8088}" destId="{E39AC58E-7A96-496D-A0C8-2B20600170A1}" srcOrd="0" destOrd="0" presId="urn:microsoft.com/office/officeart/2008/layout/TitlePictureLineup"/>
    <dgm:cxn modelId="{EA058611-6156-41A2-A799-4BE90848DCF8}" type="presParOf" srcId="{09DADD2C-0318-4CDD-89DC-DE5E2F7E8088}" destId="{D20E2DDC-BCDD-4787-B900-4D5354139640}" srcOrd="1" destOrd="0" presId="urn:microsoft.com/office/officeart/2008/layout/TitlePictureLineup"/>
    <dgm:cxn modelId="{1F791531-5F62-4F24-8023-9294F0E3C9CE}" type="presParOf" srcId="{09DADD2C-0318-4CDD-89DC-DE5E2F7E8088}" destId="{7357E97A-4F94-4B11-BE75-0B0C76663997}" srcOrd="2" destOrd="0" presId="urn:microsoft.com/office/officeart/2008/layout/TitlePictureLineup"/>
    <dgm:cxn modelId="{EB3570D6-D6D6-480A-BC2F-F37BC1EDE1B6}" type="presParOf" srcId="{09DADD2C-0318-4CDD-89DC-DE5E2F7E8088}" destId="{E2AAB73B-B0C4-402A-AE6A-2CB05D3A2BC3}" srcOrd="3" destOrd="0" presId="urn:microsoft.com/office/officeart/2008/layout/TitlePictureLineup"/>
    <dgm:cxn modelId="{63384348-DBF7-4D01-9E35-5ED910F7DA07}" type="presParOf" srcId="{987B1B93-A64E-4746-8FFF-C5422E8EFC97}" destId="{4ABC86FF-9CB1-498C-85B1-2FD5BE4C3066}" srcOrd="3" destOrd="0" presId="urn:microsoft.com/office/officeart/2008/layout/TitlePictureLineup"/>
    <dgm:cxn modelId="{1E160BF2-B255-4C34-8576-AFA79B3D8F7F}" type="presParOf" srcId="{987B1B93-A64E-4746-8FFF-C5422E8EFC97}" destId="{954FF80B-0500-405D-AAE1-0A9B5654A7CF}" srcOrd="4" destOrd="0" presId="urn:microsoft.com/office/officeart/2008/layout/TitlePictureLineup"/>
    <dgm:cxn modelId="{EF814370-EBA3-4C92-93F2-CE3A4C62A3A2}" type="presParOf" srcId="{954FF80B-0500-405D-AAE1-0A9B5654A7CF}" destId="{D396F0F8-0D71-4F47-84F9-B468128A8556}" srcOrd="0" destOrd="0" presId="urn:microsoft.com/office/officeart/2008/layout/TitlePictureLineup"/>
    <dgm:cxn modelId="{8F93F33C-0C30-479A-A90D-07945E1043BC}" type="presParOf" srcId="{954FF80B-0500-405D-AAE1-0A9B5654A7CF}" destId="{6E825665-F62D-438E-BF19-29795580DF43}" srcOrd="1" destOrd="0" presId="urn:microsoft.com/office/officeart/2008/layout/TitlePictureLineup"/>
    <dgm:cxn modelId="{708D7111-70FD-49E1-8B60-BFD1A46FB9EB}" type="presParOf" srcId="{954FF80B-0500-405D-AAE1-0A9B5654A7CF}" destId="{276D4540-6EB5-4D2E-8EC3-7EAD69800E43}" srcOrd="2" destOrd="0" presId="urn:microsoft.com/office/officeart/2008/layout/TitlePictureLineup"/>
    <dgm:cxn modelId="{B8F38458-C105-4355-AEA5-1FE70779CD8B}" type="presParOf" srcId="{954FF80B-0500-405D-AAE1-0A9B5654A7CF}" destId="{FB41E62D-D44D-439B-98B5-683A28C2D2B3}" srcOrd="3" destOrd="0" presId="urn:microsoft.com/office/officeart/2008/layout/TitlePictureLineup"/>
    <dgm:cxn modelId="{54DF4D11-E39B-48D0-9F55-AAA2224E5879}" type="presParOf" srcId="{987B1B93-A64E-4746-8FFF-C5422E8EFC97}" destId="{DFAA32E8-7EF5-4ADF-9259-DBB8D91BE874}" srcOrd="5" destOrd="0" presId="urn:microsoft.com/office/officeart/2008/layout/TitlePictureLineup"/>
    <dgm:cxn modelId="{6B6897C4-E28B-4169-9C83-BDDD76193D8D}" type="presParOf" srcId="{987B1B93-A64E-4746-8FFF-C5422E8EFC97}" destId="{FC7789D9-4BC7-4BB2-A074-32840044DF2E}" srcOrd="6" destOrd="0" presId="urn:microsoft.com/office/officeart/2008/layout/TitlePictureLineup"/>
    <dgm:cxn modelId="{B3B8A061-C94B-420B-A1FE-8793363C3FF8}" type="presParOf" srcId="{FC7789D9-4BC7-4BB2-A074-32840044DF2E}" destId="{85948163-A1CF-484A-BD17-4C2D9F8F8E3B}" srcOrd="0" destOrd="0" presId="urn:microsoft.com/office/officeart/2008/layout/TitlePictureLineup"/>
    <dgm:cxn modelId="{5FB00987-A155-4B55-932A-B21BEBE56076}" type="presParOf" srcId="{FC7789D9-4BC7-4BB2-A074-32840044DF2E}" destId="{791161F8-6961-4764-84B3-243C404DFC78}" srcOrd="1" destOrd="0" presId="urn:microsoft.com/office/officeart/2008/layout/TitlePictureLineup"/>
    <dgm:cxn modelId="{E667D6E0-97AB-4432-9230-042CD315257A}" type="presParOf" srcId="{FC7789D9-4BC7-4BB2-A074-32840044DF2E}" destId="{846A3550-5017-40FB-A802-825BCB23D160}" srcOrd="2" destOrd="0" presId="urn:microsoft.com/office/officeart/2008/layout/TitlePictureLineup"/>
    <dgm:cxn modelId="{03C4AE26-928F-4FC5-9A02-28F957621B2D}" type="presParOf" srcId="{FC7789D9-4BC7-4BB2-A074-32840044DF2E}" destId="{477418D1-D010-4A7B-A428-02FE8B17A6E4}"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519A7D-C013-4F17-9A08-33E7BC48CCBB}" type="doc">
      <dgm:prSet loTypeId="urn:microsoft.com/office/officeart/2005/8/layout/hProcess9" loCatId="process" qsTypeId="urn:microsoft.com/office/officeart/2005/8/quickstyle/simple1#11" qsCatId="simple" csTypeId="urn:microsoft.com/office/officeart/2005/8/colors/accent1_2#1" csCatId="accent1" phldr="1"/>
      <dgm:spPr/>
      <dgm:t>
        <a:bodyPr/>
        <a:lstStyle/>
        <a:p>
          <a:endParaRPr lang="zh-CN" altLang="en-US"/>
        </a:p>
      </dgm:t>
    </dgm:pt>
    <dgm:pt modelId="{E518BCD1-76DA-4EB9-9D44-721B13E07A26}">
      <dgm:prSet phldrT="[文本]" custT="1"/>
      <dgm:spPr/>
      <dgm:t>
        <a:bodyPr/>
        <a:lstStyle/>
        <a:p>
          <a:r>
            <a:rPr lang="zh-CN" altLang="en-US" sz="1400" b="1" dirty="0" smtClean="0">
              <a:latin typeface="微软雅黑" pitchFamily="34" charset="-122"/>
              <a:ea typeface="微软雅黑" pitchFamily="34" charset="-122"/>
            </a:rPr>
            <a:t>在</a:t>
          </a:r>
          <a:r>
            <a:rPr lang="en-US" altLang="zh-CN" sz="1400" b="1" dirty="0" smtClean="0">
              <a:latin typeface="微软雅黑" pitchFamily="34" charset="-122"/>
              <a:ea typeface="微软雅黑" pitchFamily="34" charset="-122"/>
            </a:rPr>
            <a:t>2014</a:t>
          </a:r>
          <a:r>
            <a:rPr lang="zh-CN" altLang="en-US" sz="1400" b="1" dirty="0" smtClean="0">
              <a:latin typeface="微软雅黑" pitchFamily="34" charset="-122"/>
              <a:ea typeface="微软雅黑" pitchFamily="34" charset="-122"/>
            </a:rPr>
            <a:t>年的基础上，扩大临床路径病种，并严格按照</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临床路径指导原则</a:t>
          </a:r>
          <a:r>
            <a:rPr lang="en-US" altLang="zh-CN" sz="1400" b="1" dirty="0" smtClean="0">
              <a:latin typeface="微软雅黑" pitchFamily="34" charset="-122"/>
              <a:ea typeface="微软雅黑" pitchFamily="34" charset="-122"/>
            </a:rPr>
            <a:t>》</a:t>
          </a:r>
          <a:r>
            <a:rPr lang="zh-CN" altLang="en-US" sz="1400" b="1" dirty="0" smtClean="0">
              <a:latin typeface="微软雅黑" pitchFamily="34" charset="-122"/>
              <a:ea typeface="微软雅黑" pitchFamily="34" charset="-122"/>
            </a:rPr>
            <a:t>进行病种管理</a:t>
          </a:r>
          <a:endParaRPr lang="zh-CN" altLang="en-US" sz="1400" b="1" dirty="0">
            <a:latin typeface="微软雅黑" pitchFamily="34" charset="-122"/>
            <a:ea typeface="微软雅黑" pitchFamily="34" charset="-122"/>
          </a:endParaRPr>
        </a:p>
      </dgm:t>
    </dgm:pt>
    <dgm:pt modelId="{8092B917-2E83-4372-B5D0-137D2848E159}" type="parTrans" cxnId="{556A2E69-D7FA-465D-B4A7-773EC8C0F4DB}">
      <dgm:prSet/>
      <dgm:spPr/>
      <dgm:t>
        <a:bodyPr/>
        <a:lstStyle/>
        <a:p>
          <a:endParaRPr lang="zh-CN" altLang="en-US"/>
        </a:p>
      </dgm:t>
    </dgm:pt>
    <dgm:pt modelId="{913AE4FA-5761-4FCC-B3AA-77376D3A950D}" type="sibTrans" cxnId="{556A2E69-D7FA-465D-B4A7-773EC8C0F4DB}">
      <dgm:prSet/>
      <dgm:spPr/>
      <dgm:t>
        <a:bodyPr/>
        <a:lstStyle/>
        <a:p>
          <a:endParaRPr lang="zh-CN" altLang="en-US"/>
        </a:p>
      </dgm:t>
    </dgm:pt>
    <dgm:pt modelId="{B9F1C12F-1185-4BCA-B87B-0F50BB9A952D}">
      <dgm:prSet phldrT="[文本]" custT="1"/>
      <dgm:spPr/>
      <dgm:t>
        <a:bodyPr/>
        <a:lstStyle/>
        <a:p>
          <a:r>
            <a:rPr lang="zh-CN" altLang="en-US" sz="1400" b="1" dirty="0" smtClean="0">
              <a:latin typeface="微软雅黑" pitchFamily="34" charset="-122"/>
              <a:ea typeface="微软雅黑" pitchFamily="34" charset="-122"/>
            </a:rPr>
            <a:t>加强临床路径质量控制：入组率≥</a:t>
          </a:r>
          <a:r>
            <a:rPr lang="en-US" altLang="zh-CN" sz="1400" b="1" dirty="0" smtClean="0">
              <a:latin typeface="微软雅黑" pitchFamily="34" charset="-122"/>
              <a:ea typeface="微软雅黑" pitchFamily="34" charset="-122"/>
            </a:rPr>
            <a:t>50%</a:t>
          </a:r>
          <a:r>
            <a:rPr lang="zh-CN" altLang="en-US" sz="1400" b="1" dirty="0" smtClean="0">
              <a:latin typeface="微软雅黑" pitchFamily="34" charset="-122"/>
              <a:ea typeface="微软雅黑" pitchFamily="34" charset="-122"/>
            </a:rPr>
            <a:t>，入组后完成率≥</a:t>
          </a:r>
          <a:r>
            <a:rPr lang="en-US" altLang="zh-CN" sz="1400" b="1" dirty="0" smtClean="0">
              <a:latin typeface="微软雅黑" pitchFamily="34" charset="-122"/>
              <a:ea typeface="微软雅黑" pitchFamily="34" charset="-122"/>
            </a:rPr>
            <a:t>70%</a:t>
          </a:r>
          <a:r>
            <a:rPr lang="zh-CN" altLang="en-US" sz="1400" b="1" dirty="0" smtClean="0">
              <a:latin typeface="微软雅黑" pitchFamily="34" charset="-122"/>
              <a:ea typeface="微软雅黑" pitchFamily="34" charset="-122"/>
            </a:rPr>
            <a:t>，变异率≤</a:t>
          </a:r>
          <a:r>
            <a:rPr lang="en-US" altLang="zh-CN" sz="1400" b="1" dirty="0" smtClean="0">
              <a:latin typeface="微软雅黑" pitchFamily="34" charset="-122"/>
              <a:ea typeface="微软雅黑" pitchFamily="34" charset="-122"/>
            </a:rPr>
            <a:t>15%</a:t>
          </a:r>
          <a:r>
            <a:rPr lang="zh-CN" altLang="en-US" sz="1400" b="1" dirty="0" smtClean="0">
              <a:latin typeface="微软雅黑" pitchFamily="34" charset="-122"/>
              <a:ea typeface="微软雅黑" pitchFamily="34" charset="-122"/>
            </a:rPr>
            <a:t>。</a:t>
          </a:r>
          <a:endParaRPr lang="zh-CN" altLang="en-US" sz="1400" b="1" dirty="0">
            <a:latin typeface="微软雅黑" pitchFamily="34" charset="-122"/>
            <a:ea typeface="微软雅黑" pitchFamily="34" charset="-122"/>
          </a:endParaRPr>
        </a:p>
      </dgm:t>
    </dgm:pt>
    <dgm:pt modelId="{6A22CC0E-CCD5-413E-AB9B-90E47DFC7896}" type="parTrans" cxnId="{01AAD10A-CCBB-47BC-B8B1-890F3AFFE905}">
      <dgm:prSet/>
      <dgm:spPr/>
      <dgm:t>
        <a:bodyPr/>
        <a:lstStyle/>
        <a:p>
          <a:endParaRPr lang="zh-CN" altLang="en-US"/>
        </a:p>
      </dgm:t>
    </dgm:pt>
    <dgm:pt modelId="{3E6DEDFE-2FBB-404B-B95C-B0703B5191E9}" type="sibTrans" cxnId="{01AAD10A-CCBB-47BC-B8B1-890F3AFFE905}">
      <dgm:prSet/>
      <dgm:spPr/>
      <dgm:t>
        <a:bodyPr/>
        <a:lstStyle/>
        <a:p>
          <a:endParaRPr lang="zh-CN" altLang="en-US"/>
        </a:p>
      </dgm:t>
    </dgm:pt>
    <dgm:pt modelId="{9EA45AE3-48CF-4652-A0D9-C1CC77736D5A}">
      <dgm:prSet phldrT="[文本]" custT="1"/>
      <dgm:spPr/>
      <dgm:t>
        <a:bodyPr/>
        <a:lstStyle/>
        <a:p>
          <a:r>
            <a:rPr lang="zh-CN" altLang="en-US" sz="1600" b="1" dirty="0" smtClean="0">
              <a:latin typeface="微软雅黑" pitchFamily="34" charset="-122"/>
              <a:ea typeface="微软雅黑" pitchFamily="34" charset="-122"/>
            </a:rPr>
            <a:t>细化完善各病种临床路径及分路径</a:t>
          </a:r>
          <a:endParaRPr lang="zh-CN" altLang="en-US" sz="1600" b="1" dirty="0">
            <a:latin typeface="微软雅黑" pitchFamily="34" charset="-122"/>
            <a:ea typeface="微软雅黑" pitchFamily="34" charset="-122"/>
          </a:endParaRPr>
        </a:p>
      </dgm:t>
    </dgm:pt>
    <dgm:pt modelId="{345BC7B6-7928-4016-BBE4-1902A33F0B98}" type="parTrans" cxnId="{A8760D2E-D6E4-4B4E-BA91-CC50F7361A40}">
      <dgm:prSet/>
      <dgm:spPr/>
      <dgm:t>
        <a:bodyPr/>
        <a:lstStyle/>
        <a:p>
          <a:endParaRPr lang="zh-CN" altLang="en-US"/>
        </a:p>
      </dgm:t>
    </dgm:pt>
    <dgm:pt modelId="{B8F5EFF1-0B0A-44A7-8F35-98F685B616B7}" type="sibTrans" cxnId="{A8760D2E-D6E4-4B4E-BA91-CC50F7361A40}">
      <dgm:prSet/>
      <dgm:spPr/>
      <dgm:t>
        <a:bodyPr/>
        <a:lstStyle/>
        <a:p>
          <a:endParaRPr lang="zh-CN" altLang="en-US"/>
        </a:p>
      </dgm:t>
    </dgm:pt>
    <dgm:pt modelId="{AA0928B4-AC7C-4E2F-AA58-29C38DBF165E}">
      <dgm:prSet custT="1"/>
      <dgm:spPr/>
      <dgm:t>
        <a:bodyPr/>
        <a:lstStyle/>
        <a:p>
          <a:r>
            <a:rPr lang="zh-CN" altLang="en-US" sz="1600" b="1" dirty="0" smtClean="0">
              <a:solidFill>
                <a:prstClr val="white"/>
              </a:solidFill>
              <a:latin typeface="微软雅黑" pitchFamily="34" charset="-122"/>
              <a:ea typeface="微软雅黑" pitchFamily="34" charset="-122"/>
            </a:rPr>
            <a:t>利用信息化手段加强临床路径管理工作</a:t>
          </a:r>
          <a:endParaRPr lang="zh-CN" altLang="en-US" sz="1600" b="1" dirty="0">
            <a:solidFill>
              <a:prstClr val="white"/>
            </a:solidFill>
            <a:latin typeface="微软雅黑" pitchFamily="34" charset="-122"/>
            <a:ea typeface="微软雅黑" pitchFamily="34" charset="-122"/>
          </a:endParaRPr>
        </a:p>
      </dgm:t>
    </dgm:pt>
    <dgm:pt modelId="{D1D3D169-49A3-4F91-8786-BCBFCECDB9E2}" type="parTrans" cxnId="{A982F10C-3E5B-4980-AF87-FE453CD65032}">
      <dgm:prSet/>
      <dgm:spPr/>
      <dgm:t>
        <a:bodyPr/>
        <a:lstStyle/>
        <a:p>
          <a:endParaRPr lang="zh-CN" altLang="en-US"/>
        </a:p>
      </dgm:t>
    </dgm:pt>
    <dgm:pt modelId="{4C5EC915-DD28-49FC-84FC-F46158A208A4}" type="sibTrans" cxnId="{A982F10C-3E5B-4980-AF87-FE453CD65032}">
      <dgm:prSet/>
      <dgm:spPr/>
      <dgm:t>
        <a:bodyPr/>
        <a:lstStyle/>
        <a:p>
          <a:endParaRPr lang="zh-CN" altLang="en-US"/>
        </a:p>
      </dgm:t>
    </dgm:pt>
    <dgm:pt modelId="{B6E17281-1CBA-4C9A-85AB-2FFC8BF90228}">
      <dgm:prSet custT="1"/>
      <dgm:spPr/>
      <dgm:t>
        <a:bodyPr/>
        <a:lstStyle/>
        <a:p>
          <a:r>
            <a:rPr lang="zh-CN" altLang="en-US" sz="1600" b="1" dirty="0" smtClean="0">
              <a:solidFill>
                <a:prstClr val="white"/>
              </a:solidFill>
              <a:latin typeface="微软雅黑" pitchFamily="34" charset="-122"/>
              <a:ea typeface="微软雅黑" pitchFamily="34" charset="-122"/>
            </a:rPr>
            <a:t>临床路径管理与医疗质量考核相结合</a:t>
          </a:r>
          <a:endParaRPr lang="zh-CN" altLang="en-US" sz="1600" b="1" dirty="0">
            <a:solidFill>
              <a:prstClr val="white"/>
            </a:solidFill>
            <a:latin typeface="微软雅黑" pitchFamily="34" charset="-122"/>
            <a:ea typeface="微软雅黑" pitchFamily="34" charset="-122"/>
          </a:endParaRPr>
        </a:p>
      </dgm:t>
    </dgm:pt>
    <dgm:pt modelId="{FC9D7430-DF28-4A3D-BD20-341756416EC4}" type="parTrans" cxnId="{D29BB292-F619-4BED-999F-177FA6BFC3B0}">
      <dgm:prSet/>
      <dgm:spPr/>
      <dgm:t>
        <a:bodyPr/>
        <a:lstStyle/>
        <a:p>
          <a:endParaRPr lang="zh-CN" altLang="en-US"/>
        </a:p>
      </dgm:t>
    </dgm:pt>
    <dgm:pt modelId="{838B5C95-6183-4442-B4D4-914A782456B2}" type="sibTrans" cxnId="{D29BB292-F619-4BED-999F-177FA6BFC3B0}">
      <dgm:prSet/>
      <dgm:spPr/>
      <dgm:t>
        <a:bodyPr/>
        <a:lstStyle/>
        <a:p>
          <a:endParaRPr lang="zh-CN" altLang="en-US"/>
        </a:p>
      </dgm:t>
    </dgm:pt>
    <dgm:pt modelId="{1033EFBF-3699-4ABD-BDF7-BE14D0E6BF4C}">
      <dgm:prSet custT="1"/>
      <dgm:spPr/>
      <dgm:t>
        <a:bodyPr/>
        <a:lstStyle/>
        <a:p>
          <a:r>
            <a:rPr lang="zh-CN" altLang="en-US" sz="1600" b="1" dirty="0" smtClean="0">
              <a:solidFill>
                <a:prstClr val="white"/>
              </a:solidFill>
              <a:latin typeface="微软雅黑" pitchFamily="34" charset="-122"/>
              <a:ea typeface="微软雅黑" pitchFamily="34" charset="-122"/>
            </a:rPr>
            <a:t>探索单病种收费模式：通过临床路径管理，控制不合理医疗费用，为开展单病种付费、按疾病诊断相关组付费（</a:t>
          </a:r>
          <a:r>
            <a:rPr lang="en-US" altLang="zh-CN" sz="1600" b="1" dirty="0" smtClean="0">
              <a:solidFill>
                <a:prstClr val="white"/>
              </a:solidFill>
              <a:latin typeface="微软雅黑" pitchFamily="34" charset="-122"/>
              <a:ea typeface="微软雅黑" pitchFamily="34" charset="-122"/>
            </a:rPr>
            <a:t>DRGs</a:t>
          </a:r>
          <a:r>
            <a:rPr lang="zh-CN" altLang="en-US" sz="1600" b="1" dirty="0" smtClean="0">
              <a:solidFill>
                <a:prstClr val="white"/>
              </a:solidFill>
              <a:latin typeface="微软雅黑" pitchFamily="34" charset="-122"/>
              <a:ea typeface="微软雅黑" pitchFamily="34" charset="-122"/>
            </a:rPr>
            <a:t>）等付费方式改革奠定基础</a:t>
          </a:r>
          <a:endParaRPr lang="zh-CN" altLang="en-US" sz="1600" b="1" dirty="0">
            <a:solidFill>
              <a:prstClr val="white"/>
            </a:solidFill>
            <a:latin typeface="微软雅黑" pitchFamily="34" charset="-122"/>
            <a:ea typeface="微软雅黑" pitchFamily="34" charset="-122"/>
          </a:endParaRPr>
        </a:p>
      </dgm:t>
    </dgm:pt>
    <dgm:pt modelId="{3DBC16C2-828B-4C2F-AF6B-CD9BA3FFC400}" type="parTrans" cxnId="{43086F2B-884C-4213-A898-E9CAC81E42AA}">
      <dgm:prSet/>
      <dgm:spPr/>
      <dgm:t>
        <a:bodyPr/>
        <a:lstStyle/>
        <a:p>
          <a:endParaRPr lang="zh-CN" altLang="en-US"/>
        </a:p>
      </dgm:t>
    </dgm:pt>
    <dgm:pt modelId="{994D2741-57BD-4612-A4F0-76E87DC9FCB9}" type="sibTrans" cxnId="{43086F2B-884C-4213-A898-E9CAC81E42AA}">
      <dgm:prSet/>
      <dgm:spPr/>
      <dgm:t>
        <a:bodyPr/>
        <a:lstStyle/>
        <a:p>
          <a:endParaRPr lang="zh-CN" altLang="en-US"/>
        </a:p>
      </dgm:t>
    </dgm:pt>
    <dgm:pt modelId="{112DD9DD-6AD5-43A4-A5BA-2B6362943EA6}" type="pres">
      <dgm:prSet presAssocID="{21519A7D-C013-4F17-9A08-33E7BC48CCBB}" presName="CompostProcess" presStyleCnt="0">
        <dgm:presLayoutVars>
          <dgm:dir/>
          <dgm:resizeHandles val="exact"/>
        </dgm:presLayoutVars>
      </dgm:prSet>
      <dgm:spPr/>
      <dgm:t>
        <a:bodyPr/>
        <a:lstStyle/>
        <a:p>
          <a:endParaRPr lang="zh-CN" altLang="en-US"/>
        </a:p>
      </dgm:t>
    </dgm:pt>
    <dgm:pt modelId="{B017A74D-D105-44C2-876B-B2895D15F563}" type="pres">
      <dgm:prSet presAssocID="{21519A7D-C013-4F17-9A08-33E7BC48CCBB}" presName="arrow" presStyleLbl="bgShp" presStyleIdx="0" presStyleCnt="1"/>
      <dgm:spPr/>
    </dgm:pt>
    <dgm:pt modelId="{0CED4E83-4EF9-486E-8B14-5528AB0C7A09}" type="pres">
      <dgm:prSet presAssocID="{21519A7D-C013-4F17-9A08-33E7BC48CCBB}" presName="linearProcess" presStyleCnt="0"/>
      <dgm:spPr/>
    </dgm:pt>
    <dgm:pt modelId="{9C370987-B381-41BE-A4CA-D3480912F786}" type="pres">
      <dgm:prSet presAssocID="{E518BCD1-76DA-4EB9-9D44-721B13E07A26}" presName="textNode" presStyleLbl="node1" presStyleIdx="0" presStyleCnt="6" custScaleX="103511">
        <dgm:presLayoutVars>
          <dgm:bulletEnabled val="1"/>
        </dgm:presLayoutVars>
      </dgm:prSet>
      <dgm:spPr/>
      <dgm:t>
        <a:bodyPr/>
        <a:lstStyle/>
        <a:p>
          <a:endParaRPr lang="zh-CN" altLang="en-US"/>
        </a:p>
      </dgm:t>
    </dgm:pt>
    <dgm:pt modelId="{00A8F60E-4E65-4A63-BAB2-755B70D0AAE6}" type="pres">
      <dgm:prSet presAssocID="{913AE4FA-5761-4FCC-B3AA-77376D3A950D}" presName="sibTrans" presStyleCnt="0"/>
      <dgm:spPr/>
    </dgm:pt>
    <dgm:pt modelId="{99A04651-5B94-44F6-B8E6-6B5E76DFE9B6}" type="pres">
      <dgm:prSet presAssocID="{B9F1C12F-1185-4BCA-B87B-0F50BB9A952D}" presName="textNode" presStyleLbl="node1" presStyleIdx="1" presStyleCnt="6" custScaleX="94224" custLinFactNeighborX="-77451" custLinFactNeighborY="0">
        <dgm:presLayoutVars>
          <dgm:bulletEnabled val="1"/>
        </dgm:presLayoutVars>
      </dgm:prSet>
      <dgm:spPr/>
      <dgm:t>
        <a:bodyPr/>
        <a:lstStyle/>
        <a:p>
          <a:endParaRPr lang="zh-CN" altLang="en-US"/>
        </a:p>
      </dgm:t>
    </dgm:pt>
    <dgm:pt modelId="{D18191C5-367C-484C-882B-895F1DDA2B71}" type="pres">
      <dgm:prSet presAssocID="{3E6DEDFE-2FBB-404B-B95C-B0703B5191E9}" presName="sibTrans" presStyleCnt="0"/>
      <dgm:spPr/>
    </dgm:pt>
    <dgm:pt modelId="{441FF68C-D12E-43DB-B6DA-CCD68B4A5CB6}" type="pres">
      <dgm:prSet presAssocID="{9EA45AE3-48CF-4652-A0D9-C1CC77736D5A}" presName="textNode" presStyleLbl="node1" presStyleIdx="2" presStyleCnt="6" custScaleX="73022" custLinFactX="-10324" custLinFactNeighborX="-100000" custLinFactNeighborY="0">
        <dgm:presLayoutVars>
          <dgm:bulletEnabled val="1"/>
        </dgm:presLayoutVars>
      </dgm:prSet>
      <dgm:spPr/>
      <dgm:t>
        <a:bodyPr/>
        <a:lstStyle/>
        <a:p>
          <a:endParaRPr lang="zh-CN" altLang="en-US"/>
        </a:p>
      </dgm:t>
    </dgm:pt>
    <dgm:pt modelId="{2D468634-6347-49BE-88BE-374872F9D04F}" type="pres">
      <dgm:prSet presAssocID="{B8F5EFF1-0B0A-44A7-8F35-98F685B616B7}" presName="sibTrans" presStyleCnt="0"/>
      <dgm:spPr/>
    </dgm:pt>
    <dgm:pt modelId="{B0F6F3B1-2B90-442C-9B10-E7F1BA44D9F9}" type="pres">
      <dgm:prSet presAssocID="{AA0928B4-AC7C-4E2F-AA58-29C38DBF165E}" presName="textNode" presStyleLbl="node1" presStyleIdx="3" presStyleCnt="6" custScaleX="82368" custLinFactX="-24406" custLinFactNeighborX="-100000" custLinFactNeighborY="0">
        <dgm:presLayoutVars>
          <dgm:bulletEnabled val="1"/>
        </dgm:presLayoutVars>
      </dgm:prSet>
      <dgm:spPr/>
      <dgm:t>
        <a:bodyPr/>
        <a:lstStyle/>
        <a:p>
          <a:endParaRPr lang="zh-CN" altLang="en-US"/>
        </a:p>
      </dgm:t>
    </dgm:pt>
    <dgm:pt modelId="{10AB0160-C06B-4E8C-A98A-095FA910CAFE}" type="pres">
      <dgm:prSet presAssocID="{4C5EC915-DD28-49FC-84FC-F46158A208A4}" presName="sibTrans" presStyleCnt="0"/>
      <dgm:spPr/>
    </dgm:pt>
    <dgm:pt modelId="{81974A8A-DC99-4E42-B6F1-DC214F685510}" type="pres">
      <dgm:prSet presAssocID="{B6E17281-1CBA-4C9A-85AB-2FFC8BF90228}" presName="textNode" presStyleLbl="node1" presStyleIdx="4" presStyleCnt="6" custScaleX="100529" custLinFactX="-37314" custLinFactNeighborX="-100000" custLinFactNeighborY="0">
        <dgm:presLayoutVars>
          <dgm:bulletEnabled val="1"/>
        </dgm:presLayoutVars>
      </dgm:prSet>
      <dgm:spPr/>
      <dgm:t>
        <a:bodyPr/>
        <a:lstStyle/>
        <a:p>
          <a:endParaRPr lang="zh-CN" altLang="en-US"/>
        </a:p>
      </dgm:t>
    </dgm:pt>
    <dgm:pt modelId="{1A6684C6-CCC0-42FE-A28D-47737C9439DD}" type="pres">
      <dgm:prSet presAssocID="{838B5C95-6183-4442-B4D4-914A782456B2}" presName="sibTrans" presStyleCnt="0"/>
      <dgm:spPr/>
    </dgm:pt>
    <dgm:pt modelId="{1F8F3B45-73E1-4868-8658-084E60167C51}" type="pres">
      <dgm:prSet presAssocID="{1033EFBF-3699-4ABD-BDF7-BE14D0E6BF4C}" presName="textNode" presStyleLbl="node1" presStyleIdx="5" presStyleCnt="6" custScaleX="193966" custLinFactX="-50809" custLinFactNeighborX="-100000" custLinFactNeighborY="0">
        <dgm:presLayoutVars>
          <dgm:bulletEnabled val="1"/>
        </dgm:presLayoutVars>
      </dgm:prSet>
      <dgm:spPr/>
      <dgm:t>
        <a:bodyPr/>
        <a:lstStyle/>
        <a:p>
          <a:endParaRPr lang="zh-CN" altLang="en-US"/>
        </a:p>
      </dgm:t>
    </dgm:pt>
  </dgm:ptLst>
  <dgm:cxnLst>
    <dgm:cxn modelId="{43086F2B-884C-4213-A898-E9CAC81E42AA}" srcId="{21519A7D-C013-4F17-9A08-33E7BC48CCBB}" destId="{1033EFBF-3699-4ABD-BDF7-BE14D0E6BF4C}" srcOrd="5" destOrd="0" parTransId="{3DBC16C2-828B-4C2F-AF6B-CD9BA3FFC400}" sibTransId="{994D2741-57BD-4612-A4F0-76E87DC9FCB9}"/>
    <dgm:cxn modelId="{01AAD10A-CCBB-47BC-B8B1-890F3AFFE905}" srcId="{21519A7D-C013-4F17-9A08-33E7BC48CCBB}" destId="{B9F1C12F-1185-4BCA-B87B-0F50BB9A952D}" srcOrd="1" destOrd="0" parTransId="{6A22CC0E-CCD5-413E-AB9B-90E47DFC7896}" sibTransId="{3E6DEDFE-2FBB-404B-B95C-B0703B5191E9}"/>
    <dgm:cxn modelId="{A8760D2E-D6E4-4B4E-BA91-CC50F7361A40}" srcId="{21519A7D-C013-4F17-9A08-33E7BC48CCBB}" destId="{9EA45AE3-48CF-4652-A0D9-C1CC77736D5A}" srcOrd="2" destOrd="0" parTransId="{345BC7B6-7928-4016-BBE4-1902A33F0B98}" sibTransId="{B8F5EFF1-0B0A-44A7-8F35-98F685B616B7}"/>
    <dgm:cxn modelId="{8D71E824-FE53-4EBF-BC93-97602AF087E7}" type="presOf" srcId="{9EA45AE3-48CF-4652-A0D9-C1CC77736D5A}" destId="{441FF68C-D12E-43DB-B6DA-CCD68B4A5CB6}" srcOrd="0" destOrd="0" presId="urn:microsoft.com/office/officeart/2005/8/layout/hProcess9"/>
    <dgm:cxn modelId="{DB9682DF-395A-4807-B0C5-BACBE864C193}" type="presOf" srcId="{B6E17281-1CBA-4C9A-85AB-2FFC8BF90228}" destId="{81974A8A-DC99-4E42-B6F1-DC214F685510}" srcOrd="0" destOrd="0" presId="urn:microsoft.com/office/officeart/2005/8/layout/hProcess9"/>
    <dgm:cxn modelId="{4FD01C00-632F-4F88-A8E6-BF23E5EBCD44}" type="presOf" srcId="{AA0928B4-AC7C-4E2F-AA58-29C38DBF165E}" destId="{B0F6F3B1-2B90-442C-9B10-E7F1BA44D9F9}" srcOrd="0" destOrd="0" presId="urn:microsoft.com/office/officeart/2005/8/layout/hProcess9"/>
    <dgm:cxn modelId="{556A2E69-D7FA-465D-B4A7-773EC8C0F4DB}" srcId="{21519A7D-C013-4F17-9A08-33E7BC48CCBB}" destId="{E518BCD1-76DA-4EB9-9D44-721B13E07A26}" srcOrd="0" destOrd="0" parTransId="{8092B917-2E83-4372-B5D0-137D2848E159}" sibTransId="{913AE4FA-5761-4FCC-B3AA-77376D3A950D}"/>
    <dgm:cxn modelId="{D29BB292-F619-4BED-999F-177FA6BFC3B0}" srcId="{21519A7D-C013-4F17-9A08-33E7BC48CCBB}" destId="{B6E17281-1CBA-4C9A-85AB-2FFC8BF90228}" srcOrd="4" destOrd="0" parTransId="{FC9D7430-DF28-4A3D-BD20-341756416EC4}" sibTransId="{838B5C95-6183-4442-B4D4-914A782456B2}"/>
    <dgm:cxn modelId="{DE3D282C-E16B-46CF-B8F9-685D99B16921}" type="presOf" srcId="{21519A7D-C013-4F17-9A08-33E7BC48CCBB}" destId="{112DD9DD-6AD5-43A4-A5BA-2B6362943EA6}" srcOrd="0" destOrd="0" presId="urn:microsoft.com/office/officeart/2005/8/layout/hProcess9"/>
    <dgm:cxn modelId="{A982F10C-3E5B-4980-AF87-FE453CD65032}" srcId="{21519A7D-C013-4F17-9A08-33E7BC48CCBB}" destId="{AA0928B4-AC7C-4E2F-AA58-29C38DBF165E}" srcOrd="3" destOrd="0" parTransId="{D1D3D169-49A3-4F91-8786-BCBFCECDB9E2}" sibTransId="{4C5EC915-DD28-49FC-84FC-F46158A208A4}"/>
    <dgm:cxn modelId="{D9CE8530-0091-45CC-822B-0E2B59129A93}" type="presOf" srcId="{1033EFBF-3699-4ABD-BDF7-BE14D0E6BF4C}" destId="{1F8F3B45-73E1-4868-8658-084E60167C51}" srcOrd="0" destOrd="0" presId="urn:microsoft.com/office/officeart/2005/8/layout/hProcess9"/>
    <dgm:cxn modelId="{5B76A96E-58A1-4B6C-B513-1290894E1628}" type="presOf" srcId="{B9F1C12F-1185-4BCA-B87B-0F50BB9A952D}" destId="{99A04651-5B94-44F6-B8E6-6B5E76DFE9B6}" srcOrd="0" destOrd="0" presId="urn:microsoft.com/office/officeart/2005/8/layout/hProcess9"/>
    <dgm:cxn modelId="{18287C0C-5F8D-4370-84E0-6D528DA1864B}" type="presOf" srcId="{E518BCD1-76DA-4EB9-9D44-721B13E07A26}" destId="{9C370987-B381-41BE-A4CA-D3480912F786}" srcOrd="0" destOrd="0" presId="urn:microsoft.com/office/officeart/2005/8/layout/hProcess9"/>
    <dgm:cxn modelId="{74E802B0-3A7A-4983-8F16-34AB0357A538}" type="presParOf" srcId="{112DD9DD-6AD5-43A4-A5BA-2B6362943EA6}" destId="{B017A74D-D105-44C2-876B-B2895D15F563}" srcOrd="0" destOrd="0" presId="urn:microsoft.com/office/officeart/2005/8/layout/hProcess9"/>
    <dgm:cxn modelId="{ABF50F0E-71C7-4DCA-BEB9-6F7C5DF33617}" type="presParOf" srcId="{112DD9DD-6AD5-43A4-A5BA-2B6362943EA6}" destId="{0CED4E83-4EF9-486E-8B14-5528AB0C7A09}" srcOrd="1" destOrd="0" presId="urn:microsoft.com/office/officeart/2005/8/layout/hProcess9"/>
    <dgm:cxn modelId="{0DA05FC1-F404-47DF-A6BB-B54278410314}" type="presParOf" srcId="{0CED4E83-4EF9-486E-8B14-5528AB0C7A09}" destId="{9C370987-B381-41BE-A4CA-D3480912F786}" srcOrd="0" destOrd="0" presId="urn:microsoft.com/office/officeart/2005/8/layout/hProcess9"/>
    <dgm:cxn modelId="{E144E458-238A-4820-8C3C-6E778560B0AD}" type="presParOf" srcId="{0CED4E83-4EF9-486E-8B14-5528AB0C7A09}" destId="{00A8F60E-4E65-4A63-BAB2-755B70D0AAE6}" srcOrd="1" destOrd="0" presId="urn:microsoft.com/office/officeart/2005/8/layout/hProcess9"/>
    <dgm:cxn modelId="{97D03D33-996E-4290-AF6C-7F6E0BFBDC59}" type="presParOf" srcId="{0CED4E83-4EF9-486E-8B14-5528AB0C7A09}" destId="{99A04651-5B94-44F6-B8E6-6B5E76DFE9B6}" srcOrd="2" destOrd="0" presId="urn:microsoft.com/office/officeart/2005/8/layout/hProcess9"/>
    <dgm:cxn modelId="{EF2B3235-2ACA-495C-9ACA-1380A5DF758B}" type="presParOf" srcId="{0CED4E83-4EF9-486E-8B14-5528AB0C7A09}" destId="{D18191C5-367C-484C-882B-895F1DDA2B71}" srcOrd="3" destOrd="0" presId="urn:microsoft.com/office/officeart/2005/8/layout/hProcess9"/>
    <dgm:cxn modelId="{54F92E80-6DB2-44D9-97D9-17C24DACB515}" type="presParOf" srcId="{0CED4E83-4EF9-486E-8B14-5528AB0C7A09}" destId="{441FF68C-D12E-43DB-B6DA-CCD68B4A5CB6}" srcOrd="4" destOrd="0" presId="urn:microsoft.com/office/officeart/2005/8/layout/hProcess9"/>
    <dgm:cxn modelId="{BAA8B8CC-DC11-4E8B-9E39-7C980BD03C08}" type="presParOf" srcId="{0CED4E83-4EF9-486E-8B14-5528AB0C7A09}" destId="{2D468634-6347-49BE-88BE-374872F9D04F}" srcOrd="5" destOrd="0" presId="urn:microsoft.com/office/officeart/2005/8/layout/hProcess9"/>
    <dgm:cxn modelId="{E31463F5-E5DB-4897-9394-8B87FFAD4F5B}" type="presParOf" srcId="{0CED4E83-4EF9-486E-8B14-5528AB0C7A09}" destId="{B0F6F3B1-2B90-442C-9B10-E7F1BA44D9F9}" srcOrd="6" destOrd="0" presId="urn:microsoft.com/office/officeart/2005/8/layout/hProcess9"/>
    <dgm:cxn modelId="{288DF361-5717-4287-BA99-4CEC8AC3D13C}" type="presParOf" srcId="{0CED4E83-4EF9-486E-8B14-5528AB0C7A09}" destId="{10AB0160-C06B-4E8C-A98A-095FA910CAFE}" srcOrd="7" destOrd="0" presId="urn:microsoft.com/office/officeart/2005/8/layout/hProcess9"/>
    <dgm:cxn modelId="{CBF0CECD-E898-4405-B3C9-54481B67CE58}" type="presParOf" srcId="{0CED4E83-4EF9-486E-8B14-5528AB0C7A09}" destId="{81974A8A-DC99-4E42-B6F1-DC214F685510}" srcOrd="8" destOrd="0" presId="urn:microsoft.com/office/officeart/2005/8/layout/hProcess9"/>
    <dgm:cxn modelId="{D423BF1B-FADD-45B7-A659-E6CDD973392D}" type="presParOf" srcId="{0CED4E83-4EF9-486E-8B14-5528AB0C7A09}" destId="{1A6684C6-CCC0-42FE-A28D-47737C9439DD}" srcOrd="9" destOrd="0" presId="urn:microsoft.com/office/officeart/2005/8/layout/hProcess9"/>
    <dgm:cxn modelId="{E9446CE2-AFDD-4C0A-993F-05A141273C9A}" type="presParOf" srcId="{0CED4E83-4EF9-486E-8B14-5528AB0C7A09}" destId="{1F8F3B45-73E1-4868-8658-084E60167C5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979279-F486-4FD4-B3F8-96DF122E9C76}" type="doc">
      <dgm:prSet loTypeId="urn:microsoft.com/office/officeart/2005/8/layout/pList1" loCatId="list" qsTypeId="urn:microsoft.com/office/officeart/2005/8/quickstyle/simple1#12" qsCatId="simple" csTypeId="urn:microsoft.com/office/officeart/2005/8/colors/accent1_2#8" csCatId="accent1" phldr="1"/>
      <dgm:spPr/>
      <dgm:t>
        <a:bodyPr/>
        <a:lstStyle/>
        <a:p>
          <a:endParaRPr lang="zh-CN" altLang="en-US"/>
        </a:p>
      </dgm:t>
    </dgm:pt>
    <dgm:pt modelId="{B3CB6B05-4B01-4CCC-8A05-FD03D26E80C8}">
      <dgm:prSet phldrT="[文本]" custT="1"/>
      <dgm:spPr/>
      <dgm: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人气</a:t>
          </a:r>
          <a:endParaRPr lang="en-US" altLang="zh-CN" sz="1400" b="1" dirty="0" smtClean="0">
            <a:solidFill>
              <a:srgbClr val="C00000"/>
            </a:solidFill>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加强医院内部人员培训，规范内部管理制度，深化医院口碑营销</a:t>
          </a:r>
          <a:endParaRPr lang="zh-CN" altLang="en-US" sz="1200" dirty="0">
            <a:latin typeface="微软雅黑" panose="020B0503020204020204" pitchFamily="34" charset="-122"/>
            <a:ea typeface="微软雅黑" panose="020B0503020204020204" pitchFamily="34" charset="-122"/>
          </a:endParaRPr>
        </a:p>
      </dgm:t>
    </dgm:pt>
    <dgm:pt modelId="{DE7D46F8-B2E0-4C14-A273-A0D525383D37}" type="parTrans" cxnId="{C39930A5-D6BA-4CEA-8E45-533BF953648D}">
      <dgm:prSet/>
      <dgm:spPr/>
      <dgm:t>
        <a:bodyPr/>
        <a:lstStyle/>
        <a:p>
          <a:endParaRPr lang="zh-CN" altLang="en-US"/>
        </a:p>
      </dgm:t>
    </dgm:pt>
    <dgm:pt modelId="{C4AA0BF2-85A0-4BCD-BE80-EF6E2E6D5C0E}" type="sibTrans" cxnId="{C39930A5-D6BA-4CEA-8E45-533BF953648D}">
      <dgm:prSet/>
      <dgm:spPr/>
      <dgm:t>
        <a:bodyPr/>
        <a:lstStyle/>
        <a:p>
          <a:endParaRPr lang="zh-CN" altLang="en-US"/>
        </a:p>
      </dgm:t>
    </dgm:pt>
    <dgm:pt modelId="{3E56FAB9-2AB0-4080-846E-A0CA3E3D5FC5}">
      <dgm:prSet phldrT="[文本]" custT="1"/>
      <dgm:spPr/>
      <dgm: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服务</a:t>
          </a:r>
          <a:endParaRPr lang="en-US" altLang="zh-CN" sz="1400" b="1" dirty="0" smtClean="0">
            <a:solidFill>
              <a:srgbClr val="C00000"/>
            </a:solidFill>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导入阳光服务体系，提升医护人员礼仪培训，提升医院形象。</a:t>
          </a:r>
          <a:endParaRPr lang="zh-CN" altLang="en-US" sz="1200" dirty="0">
            <a:latin typeface="微软雅黑" panose="020B0503020204020204" pitchFamily="34" charset="-122"/>
            <a:ea typeface="微软雅黑" panose="020B0503020204020204" pitchFamily="34" charset="-122"/>
          </a:endParaRPr>
        </a:p>
      </dgm:t>
    </dgm:pt>
    <dgm:pt modelId="{65F5B38D-553F-44C5-9168-35D3B950ABFF}" type="parTrans" cxnId="{5C838390-321D-4345-8C2A-4195EC9A8331}">
      <dgm:prSet/>
      <dgm:spPr/>
      <dgm:t>
        <a:bodyPr/>
        <a:lstStyle/>
        <a:p>
          <a:endParaRPr lang="zh-CN" altLang="en-US"/>
        </a:p>
      </dgm:t>
    </dgm:pt>
    <dgm:pt modelId="{731A08E3-EA5E-4D6F-B0B8-8A272B77CD49}" type="sibTrans" cxnId="{5C838390-321D-4345-8C2A-4195EC9A8331}">
      <dgm:prSet/>
      <dgm:spPr/>
      <dgm:t>
        <a:bodyPr/>
        <a:lstStyle/>
        <a:p>
          <a:endParaRPr lang="zh-CN" altLang="en-US"/>
        </a:p>
      </dgm:t>
    </dgm:pt>
    <dgm:pt modelId="{26EACF0B-E65A-4471-ADD8-5ABEE0051951}">
      <dgm:prSet phldrT="[文本]" custT="1"/>
      <dgm:spPr/>
      <dgm: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宣传</a:t>
          </a:r>
          <a:endParaRPr lang="en-US" altLang="zh-CN" sz="1400" b="1" dirty="0" smtClean="0">
            <a:solidFill>
              <a:srgbClr val="C00000"/>
            </a:solidFill>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完善医院各自媒体建设，加强医院自媒体宣传</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互联网时代，网络宣传已成趋势</a:t>
          </a:r>
          <a:r>
            <a:rPr lang="en-US" altLang="zh-CN"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dgm:t>
    </dgm:pt>
    <dgm:pt modelId="{09E0929F-C71D-49DA-A63B-C3DE26173B02}" type="parTrans" cxnId="{C97FA130-7589-4F6D-AD69-33AE2F925647}">
      <dgm:prSet/>
      <dgm:spPr/>
      <dgm:t>
        <a:bodyPr/>
        <a:lstStyle/>
        <a:p>
          <a:endParaRPr lang="zh-CN" altLang="en-US"/>
        </a:p>
      </dgm:t>
    </dgm:pt>
    <dgm:pt modelId="{F6B7B64C-55D7-4209-9159-D68880985EDE}" type="sibTrans" cxnId="{C97FA130-7589-4F6D-AD69-33AE2F925647}">
      <dgm:prSet/>
      <dgm:spPr/>
      <dgm:t>
        <a:bodyPr/>
        <a:lstStyle/>
        <a:p>
          <a:endParaRPr lang="zh-CN" altLang="en-US"/>
        </a:p>
      </dgm:t>
    </dgm:pt>
    <dgm:pt modelId="{7161749A-1FA8-4060-8E90-7F14C917F026}">
      <dgm:prSet phldrT="[文本]" custT="1"/>
      <dgm:spPr/>
      <dgm: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公关</a:t>
          </a:r>
          <a:endParaRPr lang="en-US" altLang="zh-CN" sz="1400" b="1" dirty="0" smtClean="0">
            <a:solidFill>
              <a:srgbClr val="C00000"/>
            </a:solidFill>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定期开展义诊、学术营销等活动，提升医院整体品牌形象</a:t>
          </a:r>
          <a:r>
            <a:rPr lang="en-US" altLang="zh-CN"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dgm:t>
    </dgm:pt>
    <dgm:pt modelId="{9C7D4B5B-0688-427C-825C-83BA776C0866}" type="parTrans" cxnId="{5851157B-8D5F-47C0-8369-0AA14BEA087F}">
      <dgm:prSet/>
      <dgm:spPr/>
      <dgm:t>
        <a:bodyPr/>
        <a:lstStyle/>
        <a:p>
          <a:endParaRPr lang="zh-CN" altLang="en-US"/>
        </a:p>
      </dgm:t>
    </dgm:pt>
    <dgm:pt modelId="{7B5B2708-8EE7-4762-BEF1-FF83DA303B84}" type="sibTrans" cxnId="{5851157B-8D5F-47C0-8369-0AA14BEA087F}">
      <dgm:prSet/>
      <dgm:spPr/>
      <dgm:t>
        <a:bodyPr/>
        <a:lstStyle/>
        <a:p>
          <a:endParaRPr lang="zh-CN" altLang="en-US"/>
        </a:p>
      </dgm:t>
    </dgm:pt>
    <dgm:pt modelId="{E8485025-F633-4F5A-9BE4-CBB05D78DCA4}" type="pres">
      <dgm:prSet presAssocID="{5E979279-F486-4FD4-B3F8-96DF122E9C76}" presName="Name0" presStyleCnt="0">
        <dgm:presLayoutVars>
          <dgm:dir/>
          <dgm:resizeHandles val="exact"/>
        </dgm:presLayoutVars>
      </dgm:prSet>
      <dgm:spPr/>
      <dgm:t>
        <a:bodyPr/>
        <a:lstStyle/>
        <a:p>
          <a:endParaRPr lang="zh-CN" altLang="en-US"/>
        </a:p>
      </dgm:t>
    </dgm:pt>
    <dgm:pt modelId="{510AB970-3A54-4475-8F84-4C3E91A8D36D}" type="pres">
      <dgm:prSet presAssocID="{B3CB6B05-4B01-4CCC-8A05-FD03D26E80C8}" presName="compNode" presStyleCnt="0"/>
      <dgm:spPr/>
    </dgm:pt>
    <dgm:pt modelId="{C1FAB1C1-BCA0-4958-9637-B6819B71C3A8}" type="pres">
      <dgm:prSet presAssocID="{B3CB6B05-4B01-4CCC-8A05-FD03D26E80C8}" presName="pictRect" presStyleLbl="node1" presStyleIdx="0" presStyleCnt="4"/>
      <dgm:spPr>
        <a:blipFill>
          <a:blip xmlns:r="http://schemas.openxmlformats.org/officeDocument/2006/relationships" r:embed="rId1" cstate="print">
            <a:extLst/>
          </a:blip>
          <a:srcRect/>
          <a:stretch>
            <a:fillRect l="-6000" r="-6000"/>
          </a:stretch>
        </a:blipFill>
        <a:ln w="22225">
          <a:solidFill>
            <a:schemeClr val="accent2"/>
          </a:solidFill>
        </a:ln>
      </dgm:spPr>
    </dgm:pt>
    <dgm:pt modelId="{D7D0FA2D-C301-4189-B382-B20B66795308}" type="pres">
      <dgm:prSet presAssocID="{B3CB6B05-4B01-4CCC-8A05-FD03D26E80C8}" presName="textRect" presStyleLbl="revTx" presStyleIdx="0" presStyleCnt="4">
        <dgm:presLayoutVars>
          <dgm:bulletEnabled val="1"/>
        </dgm:presLayoutVars>
      </dgm:prSet>
      <dgm:spPr/>
      <dgm:t>
        <a:bodyPr/>
        <a:lstStyle/>
        <a:p>
          <a:endParaRPr lang="zh-CN" altLang="en-US"/>
        </a:p>
      </dgm:t>
    </dgm:pt>
    <dgm:pt modelId="{653349F7-5066-4926-B679-0747B9F37B69}" type="pres">
      <dgm:prSet presAssocID="{C4AA0BF2-85A0-4BCD-BE80-EF6E2E6D5C0E}" presName="sibTrans" presStyleLbl="sibTrans2D1" presStyleIdx="0" presStyleCnt="0"/>
      <dgm:spPr/>
      <dgm:t>
        <a:bodyPr/>
        <a:lstStyle/>
        <a:p>
          <a:endParaRPr lang="zh-CN" altLang="en-US"/>
        </a:p>
      </dgm:t>
    </dgm:pt>
    <dgm:pt modelId="{EF614AA6-809E-4286-BC80-32C84FF3FD06}" type="pres">
      <dgm:prSet presAssocID="{3E56FAB9-2AB0-4080-846E-A0CA3E3D5FC5}" presName="compNode" presStyleCnt="0"/>
      <dgm:spPr/>
    </dgm:pt>
    <dgm:pt modelId="{E6EF15AE-95E3-4CF6-B7D9-6A23875962E4}" type="pres">
      <dgm:prSet presAssocID="{3E56FAB9-2AB0-4080-846E-A0CA3E3D5FC5}" presName="pictRect" presStyleLbl="node1" presStyleIdx="1" presStyleCnt="4"/>
      <dgm:spPr>
        <a:blipFill>
          <a:blip xmlns:r="http://schemas.openxmlformats.org/officeDocument/2006/relationships" r:embed="rId2" cstate="print">
            <a:extLst/>
          </a:blip>
          <a:srcRect/>
          <a:stretch>
            <a:fillRect t="-19000" b="-19000"/>
          </a:stretch>
        </a:blipFill>
        <a:ln w="22225">
          <a:solidFill>
            <a:schemeClr val="accent2"/>
          </a:solidFill>
        </a:ln>
      </dgm:spPr>
    </dgm:pt>
    <dgm:pt modelId="{92912538-F9A5-440F-9EB5-3644D13BD2A9}" type="pres">
      <dgm:prSet presAssocID="{3E56FAB9-2AB0-4080-846E-A0CA3E3D5FC5}" presName="textRect" presStyleLbl="revTx" presStyleIdx="1" presStyleCnt="4">
        <dgm:presLayoutVars>
          <dgm:bulletEnabled val="1"/>
        </dgm:presLayoutVars>
      </dgm:prSet>
      <dgm:spPr/>
      <dgm:t>
        <a:bodyPr/>
        <a:lstStyle/>
        <a:p>
          <a:endParaRPr lang="zh-CN" altLang="en-US"/>
        </a:p>
      </dgm:t>
    </dgm:pt>
    <dgm:pt modelId="{10D45F3B-23AB-4D9F-A614-8677CD729E64}" type="pres">
      <dgm:prSet presAssocID="{731A08E3-EA5E-4D6F-B0B8-8A272B77CD49}" presName="sibTrans" presStyleLbl="sibTrans2D1" presStyleIdx="0" presStyleCnt="0"/>
      <dgm:spPr/>
      <dgm:t>
        <a:bodyPr/>
        <a:lstStyle/>
        <a:p>
          <a:endParaRPr lang="zh-CN" altLang="en-US"/>
        </a:p>
      </dgm:t>
    </dgm:pt>
    <dgm:pt modelId="{0154F0B7-7FC1-465C-9629-5DDB5151CAC5}" type="pres">
      <dgm:prSet presAssocID="{26EACF0B-E65A-4471-ADD8-5ABEE0051951}" presName="compNode" presStyleCnt="0"/>
      <dgm:spPr/>
    </dgm:pt>
    <dgm:pt modelId="{0C6942DF-4046-466C-AD76-152E6B8435AA}" type="pres">
      <dgm:prSet presAssocID="{26EACF0B-E65A-4471-ADD8-5ABEE0051951}" presName="pictRect" presStyleLbl="node1" presStyleIdx="2" presStyleCnt="4"/>
      <dgm:spPr>
        <a:blipFill>
          <a:blip xmlns:r="http://schemas.openxmlformats.org/officeDocument/2006/relationships" r:embed="rId3" cstate="print">
            <a:extLst/>
          </a:blip>
          <a:srcRect/>
          <a:stretch>
            <a:fillRect l="-4000" r="-4000"/>
          </a:stretch>
        </a:blipFill>
        <a:ln w="22225">
          <a:solidFill>
            <a:schemeClr val="accent2"/>
          </a:solidFill>
        </a:ln>
      </dgm:spPr>
    </dgm:pt>
    <dgm:pt modelId="{1E46F6A9-BA05-439D-B164-54C297A445E9}" type="pres">
      <dgm:prSet presAssocID="{26EACF0B-E65A-4471-ADD8-5ABEE0051951}" presName="textRect" presStyleLbl="revTx" presStyleIdx="2" presStyleCnt="4">
        <dgm:presLayoutVars>
          <dgm:bulletEnabled val="1"/>
        </dgm:presLayoutVars>
      </dgm:prSet>
      <dgm:spPr/>
      <dgm:t>
        <a:bodyPr/>
        <a:lstStyle/>
        <a:p>
          <a:endParaRPr lang="zh-CN" altLang="en-US"/>
        </a:p>
      </dgm:t>
    </dgm:pt>
    <dgm:pt modelId="{60B41E83-1A7A-441D-9312-D697BD59F94F}" type="pres">
      <dgm:prSet presAssocID="{F6B7B64C-55D7-4209-9159-D68880985EDE}" presName="sibTrans" presStyleLbl="sibTrans2D1" presStyleIdx="0" presStyleCnt="0"/>
      <dgm:spPr/>
      <dgm:t>
        <a:bodyPr/>
        <a:lstStyle/>
        <a:p>
          <a:endParaRPr lang="zh-CN" altLang="en-US"/>
        </a:p>
      </dgm:t>
    </dgm:pt>
    <dgm:pt modelId="{15C0684E-DC54-475D-98C6-399F079E5994}" type="pres">
      <dgm:prSet presAssocID="{7161749A-1FA8-4060-8E90-7F14C917F026}" presName="compNode" presStyleCnt="0"/>
      <dgm:spPr/>
    </dgm:pt>
    <dgm:pt modelId="{34187326-7E0C-4A69-B1B4-AA22434EC949}" type="pres">
      <dgm:prSet presAssocID="{7161749A-1FA8-4060-8E90-7F14C917F026}" presName="pictRect" presStyleLbl="node1" presStyleIdx="3" presStyleCnt="4"/>
      <dgm:spPr>
        <a:blipFill>
          <a:blip xmlns:r="http://schemas.openxmlformats.org/officeDocument/2006/relationships" r:embed="rId4" cstate="print">
            <a:extLst/>
          </a:blip>
          <a:srcRect/>
          <a:stretch>
            <a:fillRect l="-2000" r="-2000"/>
          </a:stretch>
        </a:blipFill>
        <a:ln w="22225">
          <a:solidFill>
            <a:schemeClr val="accent2"/>
          </a:solidFill>
        </a:ln>
      </dgm:spPr>
    </dgm:pt>
    <dgm:pt modelId="{FEADE9D5-E7A7-4921-9138-30B93E54C450}" type="pres">
      <dgm:prSet presAssocID="{7161749A-1FA8-4060-8E90-7F14C917F026}" presName="textRect" presStyleLbl="revTx" presStyleIdx="3" presStyleCnt="4">
        <dgm:presLayoutVars>
          <dgm:bulletEnabled val="1"/>
        </dgm:presLayoutVars>
      </dgm:prSet>
      <dgm:spPr/>
      <dgm:t>
        <a:bodyPr/>
        <a:lstStyle/>
        <a:p>
          <a:endParaRPr lang="zh-CN" altLang="en-US"/>
        </a:p>
      </dgm:t>
    </dgm:pt>
  </dgm:ptLst>
  <dgm:cxnLst>
    <dgm:cxn modelId="{C97FA130-7589-4F6D-AD69-33AE2F925647}" srcId="{5E979279-F486-4FD4-B3F8-96DF122E9C76}" destId="{26EACF0B-E65A-4471-ADD8-5ABEE0051951}" srcOrd="2" destOrd="0" parTransId="{09E0929F-C71D-49DA-A63B-C3DE26173B02}" sibTransId="{F6B7B64C-55D7-4209-9159-D68880985EDE}"/>
    <dgm:cxn modelId="{39A48F2D-2C47-4E96-B59A-DC9A35057DE8}" type="presOf" srcId="{26EACF0B-E65A-4471-ADD8-5ABEE0051951}" destId="{1E46F6A9-BA05-439D-B164-54C297A445E9}" srcOrd="0" destOrd="0" presId="urn:microsoft.com/office/officeart/2005/8/layout/pList1"/>
    <dgm:cxn modelId="{5851157B-8D5F-47C0-8369-0AA14BEA087F}" srcId="{5E979279-F486-4FD4-B3F8-96DF122E9C76}" destId="{7161749A-1FA8-4060-8E90-7F14C917F026}" srcOrd="3" destOrd="0" parTransId="{9C7D4B5B-0688-427C-825C-83BA776C0866}" sibTransId="{7B5B2708-8EE7-4762-BEF1-FF83DA303B84}"/>
    <dgm:cxn modelId="{8E353EEB-74E3-4D4A-819D-E728943AD5D4}" type="presOf" srcId="{B3CB6B05-4B01-4CCC-8A05-FD03D26E80C8}" destId="{D7D0FA2D-C301-4189-B382-B20B66795308}" srcOrd="0" destOrd="0" presId="urn:microsoft.com/office/officeart/2005/8/layout/pList1"/>
    <dgm:cxn modelId="{CA21EE49-4242-4757-B942-7A76EA80DB66}" type="presOf" srcId="{731A08E3-EA5E-4D6F-B0B8-8A272B77CD49}" destId="{10D45F3B-23AB-4D9F-A614-8677CD729E64}" srcOrd="0" destOrd="0" presId="urn:microsoft.com/office/officeart/2005/8/layout/pList1"/>
    <dgm:cxn modelId="{C3A331A0-751B-4AEB-B1FC-A49AFBEBE109}" type="presOf" srcId="{F6B7B64C-55D7-4209-9159-D68880985EDE}" destId="{60B41E83-1A7A-441D-9312-D697BD59F94F}" srcOrd="0" destOrd="0" presId="urn:microsoft.com/office/officeart/2005/8/layout/pList1"/>
    <dgm:cxn modelId="{5C838390-321D-4345-8C2A-4195EC9A8331}" srcId="{5E979279-F486-4FD4-B3F8-96DF122E9C76}" destId="{3E56FAB9-2AB0-4080-846E-A0CA3E3D5FC5}" srcOrd="1" destOrd="0" parTransId="{65F5B38D-553F-44C5-9168-35D3B950ABFF}" sibTransId="{731A08E3-EA5E-4D6F-B0B8-8A272B77CD49}"/>
    <dgm:cxn modelId="{02FACD83-D822-4A2D-8BB7-EB4AA5243C18}" type="presOf" srcId="{7161749A-1FA8-4060-8E90-7F14C917F026}" destId="{FEADE9D5-E7A7-4921-9138-30B93E54C450}" srcOrd="0" destOrd="0" presId="urn:microsoft.com/office/officeart/2005/8/layout/pList1"/>
    <dgm:cxn modelId="{0BF768E5-76D6-4329-AC10-BF7FE1E15EF5}" type="presOf" srcId="{C4AA0BF2-85A0-4BCD-BE80-EF6E2E6D5C0E}" destId="{653349F7-5066-4926-B679-0747B9F37B69}" srcOrd="0" destOrd="0" presId="urn:microsoft.com/office/officeart/2005/8/layout/pList1"/>
    <dgm:cxn modelId="{15F81057-1F3A-49C4-8B3E-A6932453F2D0}" type="presOf" srcId="{5E979279-F486-4FD4-B3F8-96DF122E9C76}" destId="{E8485025-F633-4F5A-9BE4-CBB05D78DCA4}" srcOrd="0" destOrd="0" presId="urn:microsoft.com/office/officeart/2005/8/layout/pList1"/>
    <dgm:cxn modelId="{C39930A5-D6BA-4CEA-8E45-533BF953648D}" srcId="{5E979279-F486-4FD4-B3F8-96DF122E9C76}" destId="{B3CB6B05-4B01-4CCC-8A05-FD03D26E80C8}" srcOrd="0" destOrd="0" parTransId="{DE7D46F8-B2E0-4C14-A273-A0D525383D37}" sibTransId="{C4AA0BF2-85A0-4BCD-BE80-EF6E2E6D5C0E}"/>
    <dgm:cxn modelId="{831BE40E-491E-4353-8747-0E422B1C632E}" type="presOf" srcId="{3E56FAB9-2AB0-4080-846E-A0CA3E3D5FC5}" destId="{92912538-F9A5-440F-9EB5-3644D13BD2A9}" srcOrd="0" destOrd="0" presId="urn:microsoft.com/office/officeart/2005/8/layout/pList1"/>
    <dgm:cxn modelId="{7F2B923F-6A90-4F2D-BE63-53F3A180D7FB}" type="presParOf" srcId="{E8485025-F633-4F5A-9BE4-CBB05D78DCA4}" destId="{510AB970-3A54-4475-8F84-4C3E91A8D36D}" srcOrd="0" destOrd="0" presId="urn:microsoft.com/office/officeart/2005/8/layout/pList1"/>
    <dgm:cxn modelId="{3912B42D-FE63-44A4-A097-EC1C6A54B5C7}" type="presParOf" srcId="{510AB970-3A54-4475-8F84-4C3E91A8D36D}" destId="{C1FAB1C1-BCA0-4958-9637-B6819B71C3A8}" srcOrd="0" destOrd="0" presId="urn:microsoft.com/office/officeart/2005/8/layout/pList1"/>
    <dgm:cxn modelId="{B53887AB-F0A3-4250-BC4E-14C622CFCE82}" type="presParOf" srcId="{510AB970-3A54-4475-8F84-4C3E91A8D36D}" destId="{D7D0FA2D-C301-4189-B382-B20B66795308}" srcOrd="1" destOrd="0" presId="urn:microsoft.com/office/officeart/2005/8/layout/pList1"/>
    <dgm:cxn modelId="{773365F2-FB71-4AD7-AE26-006FE516A56B}" type="presParOf" srcId="{E8485025-F633-4F5A-9BE4-CBB05D78DCA4}" destId="{653349F7-5066-4926-B679-0747B9F37B69}" srcOrd="1" destOrd="0" presId="urn:microsoft.com/office/officeart/2005/8/layout/pList1"/>
    <dgm:cxn modelId="{4E439F53-87B1-423A-96A7-12371C1FD15B}" type="presParOf" srcId="{E8485025-F633-4F5A-9BE4-CBB05D78DCA4}" destId="{EF614AA6-809E-4286-BC80-32C84FF3FD06}" srcOrd="2" destOrd="0" presId="urn:microsoft.com/office/officeart/2005/8/layout/pList1"/>
    <dgm:cxn modelId="{6788175E-D68D-4C54-87FF-820A94468415}" type="presParOf" srcId="{EF614AA6-809E-4286-BC80-32C84FF3FD06}" destId="{E6EF15AE-95E3-4CF6-B7D9-6A23875962E4}" srcOrd="0" destOrd="0" presId="urn:microsoft.com/office/officeart/2005/8/layout/pList1"/>
    <dgm:cxn modelId="{DE5853CC-0B74-43FF-B7AC-CB4D3A359472}" type="presParOf" srcId="{EF614AA6-809E-4286-BC80-32C84FF3FD06}" destId="{92912538-F9A5-440F-9EB5-3644D13BD2A9}" srcOrd="1" destOrd="0" presId="urn:microsoft.com/office/officeart/2005/8/layout/pList1"/>
    <dgm:cxn modelId="{3401C12F-79A4-4C5D-826F-04B3CF90CA76}" type="presParOf" srcId="{E8485025-F633-4F5A-9BE4-CBB05D78DCA4}" destId="{10D45F3B-23AB-4D9F-A614-8677CD729E64}" srcOrd="3" destOrd="0" presId="urn:microsoft.com/office/officeart/2005/8/layout/pList1"/>
    <dgm:cxn modelId="{BC39770C-3B3B-4645-B5A8-82C4BA450E8C}" type="presParOf" srcId="{E8485025-F633-4F5A-9BE4-CBB05D78DCA4}" destId="{0154F0B7-7FC1-465C-9629-5DDB5151CAC5}" srcOrd="4" destOrd="0" presId="urn:microsoft.com/office/officeart/2005/8/layout/pList1"/>
    <dgm:cxn modelId="{9989A623-47CC-41D3-A94B-224579ECDF54}" type="presParOf" srcId="{0154F0B7-7FC1-465C-9629-5DDB5151CAC5}" destId="{0C6942DF-4046-466C-AD76-152E6B8435AA}" srcOrd="0" destOrd="0" presId="urn:microsoft.com/office/officeart/2005/8/layout/pList1"/>
    <dgm:cxn modelId="{E84F0F30-2253-4273-A0CB-A6B2434AC5FA}" type="presParOf" srcId="{0154F0B7-7FC1-465C-9629-5DDB5151CAC5}" destId="{1E46F6A9-BA05-439D-B164-54C297A445E9}" srcOrd="1" destOrd="0" presId="urn:microsoft.com/office/officeart/2005/8/layout/pList1"/>
    <dgm:cxn modelId="{4E035BD0-4218-4BCA-B133-2849C000FFA6}" type="presParOf" srcId="{E8485025-F633-4F5A-9BE4-CBB05D78DCA4}" destId="{60B41E83-1A7A-441D-9312-D697BD59F94F}" srcOrd="5" destOrd="0" presId="urn:microsoft.com/office/officeart/2005/8/layout/pList1"/>
    <dgm:cxn modelId="{316C7E8A-F78C-4EC0-A01F-784DBE4B9F50}" type="presParOf" srcId="{E8485025-F633-4F5A-9BE4-CBB05D78DCA4}" destId="{15C0684E-DC54-475D-98C6-399F079E5994}" srcOrd="6" destOrd="0" presId="urn:microsoft.com/office/officeart/2005/8/layout/pList1"/>
    <dgm:cxn modelId="{7F0D9B45-6942-45B8-A4C4-3A777974CFFF}" type="presParOf" srcId="{15C0684E-DC54-475D-98C6-399F079E5994}" destId="{34187326-7E0C-4A69-B1B4-AA22434EC949}" srcOrd="0" destOrd="0" presId="urn:microsoft.com/office/officeart/2005/8/layout/pList1"/>
    <dgm:cxn modelId="{1DF24943-1A07-4F1A-BC31-CF07A32DB068}" type="presParOf" srcId="{15C0684E-DC54-475D-98C6-399F079E5994}" destId="{FEADE9D5-E7A7-4921-9138-30B93E54C45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01336-CC0E-4909-8D8A-47E50515CC8D}">
      <dsp:nvSpPr>
        <dsp:cNvPr id="0" name=""/>
        <dsp:cNvSpPr/>
      </dsp:nvSpPr>
      <dsp:spPr>
        <a:xfrm>
          <a:off x="2191" y="1248711"/>
          <a:ext cx="0" cy="3285803"/>
        </a:xfrm>
        <a:prstGeom prst="line">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85D903-7D68-48E1-9B66-6D53AAB5526A}">
      <dsp:nvSpPr>
        <dsp:cNvPr id="0" name=""/>
        <dsp:cNvSpPr/>
      </dsp:nvSpPr>
      <dsp:spPr>
        <a:xfrm>
          <a:off x="93463" y="1358238"/>
          <a:ext cx="1728150" cy="1478611"/>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rgbClr val="679EE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04667-ADA4-4286-9671-106A3076B1C9}">
      <dsp:nvSpPr>
        <dsp:cNvPr id="0" name=""/>
        <dsp:cNvSpPr/>
      </dsp:nvSpPr>
      <dsp:spPr>
        <a:xfrm>
          <a:off x="93463" y="2836849"/>
          <a:ext cx="1728150" cy="1697665"/>
        </a:xfrm>
        <a:prstGeom prst="rect">
          <a:avLst/>
        </a:prstGeom>
        <a:noFill/>
        <a:ln>
          <a:noFill/>
        </a:ln>
        <a:effectLst/>
      </dsp:spPr>
      <dsp:style>
        <a:lnRef idx="0">
          <a:scrgbClr r="0" g="0" b="0"/>
        </a:lnRef>
        <a:fillRef idx="0">
          <a:scrgbClr r="0" g="0" b="0"/>
        </a:fillRef>
        <a:effectRef idx="0">
          <a:scrgbClr r="0" g="0" b="0"/>
        </a:effectRef>
        <a:fontRef idx="minor"/>
      </dsp:style>
    </dsp:sp>
    <dsp:sp modelId="{004627F8-3BCC-467D-983A-318775B5B2D2}">
      <dsp:nvSpPr>
        <dsp:cNvPr id="0" name=""/>
        <dsp:cNvSpPr/>
      </dsp:nvSpPr>
      <dsp:spPr>
        <a:xfrm>
          <a:off x="2191" y="883621"/>
          <a:ext cx="1825446" cy="365089"/>
        </a:xfrm>
        <a:prstGeom prst="rect">
          <a:avLst/>
        </a:prstGeom>
        <a:solidFill>
          <a:srgbClr val="679EE5"/>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bg1"/>
              </a:solidFill>
              <a:latin typeface="Impact" pitchFamily="34" charset="0"/>
              <a:ea typeface="微软雅黑" pitchFamily="34" charset="-122"/>
            </a:rPr>
            <a:t>开发测评项目</a:t>
          </a:r>
          <a:endParaRPr lang="zh-CN" altLang="en-US" sz="1800" kern="1200" dirty="0">
            <a:solidFill>
              <a:schemeClr val="bg1"/>
            </a:solidFill>
          </a:endParaRPr>
        </a:p>
      </dsp:txBody>
      <dsp:txXfrm>
        <a:off x="2191" y="883621"/>
        <a:ext cx="1825446" cy="365089"/>
      </dsp:txXfrm>
    </dsp:sp>
    <dsp:sp modelId="{E39AC58E-7A96-496D-A0C8-2B20600170A1}">
      <dsp:nvSpPr>
        <dsp:cNvPr id="0" name=""/>
        <dsp:cNvSpPr/>
      </dsp:nvSpPr>
      <dsp:spPr>
        <a:xfrm>
          <a:off x="2101470" y="1248711"/>
          <a:ext cx="0" cy="3285803"/>
        </a:xfrm>
        <a:prstGeom prst="line">
          <a:avLst/>
        </a:prstGeom>
        <a:solidFill>
          <a:schemeClr val="lt1">
            <a:alpha val="90000"/>
            <a:hueOff val="0"/>
            <a:satOff val="0"/>
            <a:lumOff val="0"/>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0E2DDC-BCDD-4787-B900-4D5354139640}">
      <dsp:nvSpPr>
        <dsp:cNvPr id="0" name=""/>
        <dsp:cNvSpPr/>
      </dsp:nvSpPr>
      <dsp:spPr>
        <a:xfrm>
          <a:off x="2192743" y="1358238"/>
          <a:ext cx="1728150" cy="1478611"/>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rgbClr val="679EE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7E97A-4F94-4B11-BE75-0B0C76663997}">
      <dsp:nvSpPr>
        <dsp:cNvPr id="0" name=""/>
        <dsp:cNvSpPr/>
      </dsp:nvSpPr>
      <dsp:spPr>
        <a:xfrm>
          <a:off x="2192743" y="2836849"/>
          <a:ext cx="1728150" cy="1697665"/>
        </a:xfrm>
        <a:prstGeom prst="rect">
          <a:avLst/>
        </a:prstGeom>
        <a:noFill/>
        <a:ln>
          <a:noFill/>
        </a:ln>
        <a:effectLst/>
      </dsp:spPr>
      <dsp:style>
        <a:lnRef idx="0">
          <a:scrgbClr r="0" g="0" b="0"/>
        </a:lnRef>
        <a:fillRef idx="0">
          <a:scrgbClr r="0" g="0" b="0"/>
        </a:fillRef>
        <a:effectRef idx="0">
          <a:scrgbClr r="0" g="0" b="0"/>
        </a:effectRef>
        <a:fontRef idx="minor"/>
      </dsp:style>
    </dsp:sp>
    <dsp:sp modelId="{E2AAB73B-B0C4-402A-AE6A-2CB05D3A2BC3}">
      <dsp:nvSpPr>
        <dsp:cNvPr id="0" name=""/>
        <dsp:cNvSpPr/>
      </dsp:nvSpPr>
      <dsp:spPr>
        <a:xfrm>
          <a:off x="2101470" y="883621"/>
          <a:ext cx="1825446" cy="365089"/>
        </a:xfrm>
        <a:prstGeom prst="rect">
          <a:avLst/>
        </a:prstGeom>
        <a:solidFill>
          <a:srgbClr val="679EE5"/>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endParaRPr lang="zh-CN" altLang="en-US" sz="1900" kern="1200"/>
        </a:p>
      </dsp:txBody>
      <dsp:txXfrm>
        <a:off x="2101470" y="883621"/>
        <a:ext cx="1825446" cy="365089"/>
      </dsp:txXfrm>
    </dsp:sp>
    <dsp:sp modelId="{D396F0F8-0D71-4F47-84F9-B468128A8556}">
      <dsp:nvSpPr>
        <dsp:cNvPr id="0" name=""/>
        <dsp:cNvSpPr/>
      </dsp:nvSpPr>
      <dsp:spPr>
        <a:xfrm>
          <a:off x="4200749" y="1248711"/>
          <a:ext cx="0" cy="3285803"/>
        </a:xfrm>
        <a:prstGeom prst="line">
          <a:avLst/>
        </a:prstGeom>
        <a:solidFill>
          <a:schemeClr val="lt1">
            <a:alpha val="90000"/>
            <a:hueOff val="0"/>
            <a:satOff val="0"/>
            <a:lumOff val="0"/>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825665-F62D-438E-BF19-29795580DF43}">
      <dsp:nvSpPr>
        <dsp:cNvPr id="0" name=""/>
        <dsp:cNvSpPr/>
      </dsp:nvSpPr>
      <dsp:spPr>
        <a:xfrm>
          <a:off x="4292022" y="1358238"/>
          <a:ext cx="1728150" cy="1478611"/>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rgbClr val="679EE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D4540-6EB5-4D2E-8EC3-7EAD69800E43}">
      <dsp:nvSpPr>
        <dsp:cNvPr id="0" name=""/>
        <dsp:cNvSpPr/>
      </dsp:nvSpPr>
      <dsp:spPr>
        <a:xfrm>
          <a:off x="4292022" y="2836849"/>
          <a:ext cx="1728150" cy="1697665"/>
        </a:xfrm>
        <a:prstGeom prst="rect">
          <a:avLst/>
        </a:prstGeom>
        <a:noFill/>
        <a:ln>
          <a:noFill/>
        </a:ln>
        <a:effectLst/>
      </dsp:spPr>
      <dsp:style>
        <a:lnRef idx="0">
          <a:scrgbClr r="0" g="0" b="0"/>
        </a:lnRef>
        <a:fillRef idx="0">
          <a:scrgbClr r="0" g="0" b="0"/>
        </a:fillRef>
        <a:effectRef idx="0">
          <a:scrgbClr r="0" g="0" b="0"/>
        </a:effectRef>
        <a:fontRef idx="minor"/>
      </dsp:style>
    </dsp:sp>
    <dsp:sp modelId="{FB41E62D-D44D-439B-98B5-683A28C2D2B3}">
      <dsp:nvSpPr>
        <dsp:cNvPr id="0" name=""/>
        <dsp:cNvSpPr/>
      </dsp:nvSpPr>
      <dsp:spPr>
        <a:xfrm>
          <a:off x="4200749" y="883621"/>
          <a:ext cx="1825446" cy="365089"/>
        </a:xfrm>
        <a:prstGeom prst="rect">
          <a:avLst/>
        </a:prstGeom>
        <a:solidFill>
          <a:srgbClr val="679EE5"/>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bg1"/>
              </a:solidFill>
              <a:latin typeface="Impact" pitchFamily="34" charset="0"/>
              <a:ea typeface="微软雅黑" pitchFamily="34" charset="-122"/>
            </a:rPr>
            <a:t>调查分析</a:t>
          </a:r>
          <a:endParaRPr lang="zh-CN" altLang="en-US" sz="1800" b="1" kern="1200" dirty="0">
            <a:solidFill>
              <a:schemeClr val="bg1"/>
            </a:solidFill>
            <a:latin typeface="Impact" pitchFamily="34" charset="0"/>
            <a:ea typeface="微软雅黑" pitchFamily="34" charset="-122"/>
          </a:endParaRPr>
        </a:p>
      </dsp:txBody>
      <dsp:txXfrm>
        <a:off x="4200749" y="883621"/>
        <a:ext cx="1825446" cy="365089"/>
      </dsp:txXfrm>
    </dsp:sp>
    <dsp:sp modelId="{85948163-A1CF-484A-BD17-4C2D9F8F8E3B}">
      <dsp:nvSpPr>
        <dsp:cNvPr id="0" name=""/>
        <dsp:cNvSpPr/>
      </dsp:nvSpPr>
      <dsp:spPr>
        <a:xfrm>
          <a:off x="6300028" y="1248711"/>
          <a:ext cx="0" cy="3285803"/>
        </a:xfrm>
        <a:prstGeom prst="line">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1161F8-6961-4764-84B3-243C404DFC78}">
      <dsp:nvSpPr>
        <dsp:cNvPr id="0" name=""/>
        <dsp:cNvSpPr/>
      </dsp:nvSpPr>
      <dsp:spPr>
        <a:xfrm>
          <a:off x="6391301" y="1358238"/>
          <a:ext cx="1728150" cy="1478611"/>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2225" cap="flat" cmpd="sng" algn="ctr">
          <a:solidFill>
            <a:srgbClr val="679EE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A3550-5017-40FB-A802-825BCB23D160}">
      <dsp:nvSpPr>
        <dsp:cNvPr id="0" name=""/>
        <dsp:cNvSpPr/>
      </dsp:nvSpPr>
      <dsp:spPr>
        <a:xfrm>
          <a:off x="6391301" y="2836849"/>
          <a:ext cx="1728150" cy="1697665"/>
        </a:xfrm>
        <a:prstGeom prst="rect">
          <a:avLst/>
        </a:prstGeom>
        <a:noFill/>
        <a:ln>
          <a:noFill/>
        </a:ln>
        <a:effectLst/>
      </dsp:spPr>
      <dsp:style>
        <a:lnRef idx="0">
          <a:scrgbClr r="0" g="0" b="0"/>
        </a:lnRef>
        <a:fillRef idx="0">
          <a:scrgbClr r="0" g="0" b="0"/>
        </a:fillRef>
        <a:effectRef idx="0">
          <a:scrgbClr r="0" g="0" b="0"/>
        </a:effectRef>
        <a:fontRef idx="minor"/>
      </dsp:style>
    </dsp:sp>
    <dsp:sp modelId="{477418D1-D010-4A7B-A428-02FE8B17A6E4}">
      <dsp:nvSpPr>
        <dsp:cNvPr id="0" name=""/>
        <dsp:cNvSpPr/>
      </dsp:nvSpPr>
      <dsp:spPr>
        <a:xfrm>
          <a:off x="6300028" y="883621"/>
          <a:ext cx="1825446" cy="365089"/>
        </a:xfrm>
        <a:prstGeom prst="rect">
          <a:avLst/>
        </a:prstGeom>
        <a:solidFill>
          <a:srgbClr val="679EE5"/>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bg1"/>
              </a:solidFill>
              <a:latin typeface="Impact" pitchFamily="34" charset="0"/>
              <a:ea typeface="微软雅黑" pitchFamily="34" charset="-122"/>
            </a:rPr>
            <a:t>满意度体系建立</a:t>
          </a:r>
          <a:endParaRPr lang="zh-CN" altLang="en-US" sz="1800" b="1" kern="1200" dirty="0">
            <a:solidFill>
              <a:schemeClr val="bg1"/>
            </a:solidFill>
            <a:latin typeface="Impact" pitchFamily="34" charset="0"/>
            <a:ea typeface="微软雅黑" pitchFamily="34" charset="-122"/>
          </a:endParaRPr>
        </a:p>
      </dsp:txBody>
      <dsp:txXfrm>
        <a:off x="6300028" y="883621"/>
        <a:ext cx="1825446" cy="365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7A74D-D105-44C2-876B-B2895D15F563}">
      <dsp:nvSpPr>
        <dsp:cNvPr id="0" name=""/>
        <dsp:cNvSpPr/>
      </dsp:nvSpPr>
      <dsp:spPr>
        <a:xfrm>
          <a:off x="1003966" y="0"/>
          <a:ext cx="11378287" cy="43771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70987-B381-41BE-A4CA-D3480912F786}">
      <dsp:nvSpPr>
        <dsp:cNvPr id="0" name=""/>
        <dsp:cNvSpPr/>
      </dsp:nvSpPr>
      <dsp:spPr>
        <a:xfrm>
          <a:off x="437695" y="1313140"/>
          <a:ext cx="1771670" cy="1750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在</a:t>
          </a:r>
          <a:r>
            <a:rPr lang="en-US" altLang="zh-CN" sz="1400" b="1" kern="1200" dirty="0" smtClean="0">
              <a:latin typeface="微软雅黑" pitchFamily="34" charset="-122"/>
              <a:ea typeface="微软雅黑" pitchFamily="34" charset="-122"/>
            </a:rPr>
            <a:t>2014</a:t>
          </a:r>
          <a:r>
            <a:rPr lang="zh-CN" altLang="en-US" sz="1400" b="1" kern="1200" dirty="0" smtClean="0">
              <a:latin typeface="微软雅黑" pitchFamily="34" charset="-122"/>
              <a:ea typeface="微软雅黑" pitchFamily="34" charset="-122"/>
            </a:rPr>
            <a:t>年的基础上，扩大临床路径病种，并严格按照</a:t>
          </a:r>
          <a:r>
            <a:rPr lang="en-US" altLang="zh-CN" sz="1400" b="1" kern="1200" dirty="0" smtClean="0">
              <a:latin typeface="微软雅黑" pitchFamily="34" charset="-122"/>
              <a:ea typeface="微软雅黑" pitchFamily="34" charset="-122"/>
            </a:rPr>
            <a:t>《</a:t>
          </a:r>
          <a:r>
            <a:rPr lang="zh-CN" altLang="en-US" sz="1400" b="1" kern="1200" dirty="0" smtClean="0">
              <a:latin typeface="微软雅黑" pitchFamily="34" charset="-122"/>
              <a:ea typeface="微软雅黑" pitchFamily="34" charset="-122"/>
            </a:rPr>
            <a:t>临床路径指导原则</a:t>
          </a:r>
          <a:r>
            <a:rPr lang="en-US" altLang="zh-CN" sz="1400" b="1" kern="1200" dirty="0" smtClean="0">
              <a:latin typeface="微软雅黑" pitchFamily="34" charset="-122"/>
              <a:ea typeface="微软雅黑" pitchFamily="34" charset="-122"/>
            </a:rPr>
            <a:t>》</a:t>
          </a:r>
          <a:r>
            <a:rPr lang="zh-CN" altLang="en-US" sz="1400" b="1" kern="1200" dirty="0" smtClean="0">
              <a:latin typeface="微软雅黑" pitchFamily="34" charset="-122"/>
              <a:ea typeface="微软雅黑" pitchFamily="34" charset="-122"/>
            </a:rPr>
            <a:t>进行病种管理</a:t>
          </a:r>
          <a:endParaRPr lang="zh-CN" altLang="en-US" sz="1400" b="1" kern="1200" dirty="0">
            <a:latin typeface="微软雅黑" pitchFamily="34" charset="-122"/>
            <a:ea typeface="微软雅黑" pitchFamily="34" charset="-122"/>
          </a:endParaRPr>
        </a:p>
      </dsp:txBody>
      <dsp:txXfrm>
        <a:off x="523165" y="1398610"/>
        <a:ext cx="1600730" cy="1579914"/>
      </dsp:txXfrm>
    </dsp:sp>
    <dsp:sp modelId="{99A04651-5B94-44F6-B8E6-6B5E76DFE9B6}">
      <dsp:nvSpPr>
        <dsp:cNvPr id="0" name=""/>
        <dsp:cNvSpPr/>
      </dsp:nvSpPr>
      <dsp:spPr>
        <a:xfrm>
          <a:off x="2273689" y="1313140"/>
          <a:ext cx="1612716" cy="1750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latin typeface="微软雅黑" pitchFamily="34" charset="-122"/>
              <a:ea typeface="微软雅黑" pitchFamily="34" charset="-122"/>
            </a:rPr>
            <a:t>加强临床路径质量控制：入组率≥</a:t>
          </a:r>
          <a:r>
            <a:rPr lang="en-US" altLang="zh-CN" sz="1400" b="1" kern="1200" dirty="0" smtClean="0">
              <a:latin typeface="微软雅黑" pitchFamily="34" charset="-122"/>
              <a:ea typeface="微软雅黑" pitchFamily="34" charset="-122"/>
            </a:rPr>
            <a:t>50%</a:t>
          </a:r>
          <a:r>
            <a:rPr lang="zh-CN" altLang="en-US" sz="1400" b="1" kern="1200" dirty="0" smtClean="0">
              <a:latin typeface="微软雅黑" pitchFamily="34" charset="-122"/>
              <a:ea typeface="微软雅黑" pitchFamily="34" charset="-122"/>
            </a:rPr>
            <a:t>，入组后完成率≥</a:t>
          </a:r>
          <a:r>
            <a:rPr lang="en-US" altLang="zh-CN" sz="1400" b="1" kern="1200" dirty="0" smtClean="0">
              <a:latin typeface="微软雅黑" pitchFamily="34" charset="-122"/>
              <a:ea typeface="微软雅黑" pitchFamily="34" charset="-122"/>
            </a:rPr>
            <a:t>70%</a:t>
          </a:r>
          <a:r>
            <a:rPr lang="zh-CN" altLang="en-US" sz="1400" b="1" kern="1200" dirty="0" smtClean="0">
              <a:latin typeface="微软雅黑" pitchFamily="34" charset="-122"/>
              <a:ea typeface="微软雅黑" pitchFamily="34" charset="-122"/>
            </a:rPr>
            <a:t>，变异率≤</a:t>
          </a:r>
          <a:r>
            <a:rPr lang="en-US" altLang="zh-CN" sz="1400" b="1" kern="1200" dirty="0" smtClean="0">
              <a:latin typeface="微软雅黑" pitchFamily="34" charset="-122"/>
              <a:ea typeface="微软雅黑" pitchFamily="34" charset="-122"/>
            </a:rPr>
            <a:t>15%</a:t>
          </a:r>
          <a:r>
            <a:rPr lang="zh-CN" altLang="en-US" sz="1400" b="1" kern="1200" dirty="0" smtClean="0">
              <a:latin typeface="微软雅黑" pitchFamily="34" charset="-122"/>
              <a:ea typeface="微软雅黑" pitchFamily="34" charset="-122"/>
            </a:rPr>
            <a:t>。</a:t>
          </a:r>
          <a:endParaRPr lang="zh-CN" altLang="en-US" sz="1400" b="1" kern="1200" dirty="0">
            <a:latin typeface="微软雅黑" pitchFamily="34" charset="-122"/>
            <a:ea typeface="微软雅黑" pitchFamily="34" charset="-122"/>
          </a:endParaRPr>
        </a:p>
      </dsp:txBody>
      <dsp:txXfrm>
        <a:off x="2352415" y="1391866"/>
        <a:ext cx="1455264" cy="1593402"/>
      </dsp:txXfrm>
    </dsp:sp>
    <dsp:sp modelId="{441FF68C-D12E-43DB-B6DA-CCD68B4A5CB6}">
      <dsp:nvSpPr>
        <dsp:cNvPr id="0" name=""/>
        <dsp:cNvSpPr/>
      </dsp:nvSpPr>
      <dsp:spPr>
        <a:xfrm>
          <a:off x="3930641" y="1313140"/>
          <a:ext cx="1249827" cy="1750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itchFamily="34" charset="-122"/>
              <a:ea typeface="微软雅黑" pitchFamily="34" charset="-122"/>
            </a:rPr>
            <a:t>细化完善各病种临床路径及分路径</a:t>
          </a:r>
          <a:endParaRPr lang="zh-CN" altLang="en-US" sz="1600" b="1" kern="1200" dirty="0">
            <a:latin typeface="微软雅黑" pitchFamily="34" charset="-122"/>
            <a:ea typeface="微软雅黑" pitchFamily="34" charset="-122"/>
          </a:endParaRPr>
        </a:p>
      </dsp:txBody>
      <dsp:txXfrm>
        <a:off x="3991653" y="1374152"/>
        <a:ext cx="1127803" cy="1628830"/>
      </dsp:txXfrm>
    </dsp:sp>
    <dsp:sp modelId="{B0F6F3B1-2B90-442C-9B10-E7F1BA44D9F9}">
      <dsp:nvSpPr>
        <dsp:cNvPr id="0" name=""/>
        <dsp:cNvSpPr/>
      </dsp:nvSpPr>
      <dsp:spPr>
        <a:xfrm>
          <a:off x="5224708" y="1313140"/>
          <a:ext cx="1409791" cy="1750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prstClr val="white"/>
              </a:solidFill>
              <a:latin typeface="微软雅黑" pitchFamily="34" charset="-122"/>
              <a:ea typeface="微软雅黑" pitchFamily="34" charset="-122"/>
            </a:rPr>
            <a:t>利用信息化手段加强临床路径管理工作</a:t>
          </a:r>
          <a:endParaRPr lang="zh-CN" altLang="en-US" sz="1600" b="1" kern="1200" dirty="0">
            <a:solidFill>
              <a:prstClr val="white"/>
            </a:solidFill>
            <a:latin typeface="微软雅黑" pitchFamily="34" charset="-122"/>
            <a:ea typeface="微软雅黑" pitchFamily="34" charset="-122"/>
          </a:endParaRPr>
        </a:p>
      </dsp:txBody>
      <dsp:txXfrm>
        <a:off x="5293528" y="1381960"/>
        <a:ext cx="1272151" cy="1613214"/>
      </dsp:txXfrm>
    </dsp:sp>
    <dsp:sp modelId="{81974A8A-DC99-4E42-B6F1-DC214F685510}">
      <dsp:nvSpPr>
        <dsp:cNvPr id="0" name=""/>
        <dsp:cNvSpPr/>
      </dsp:nvSpPr>
      <dsp:spPr>
        <a:xfrm>
          <a:off x="6698832" y="1313140"/>
          <a:ext cx="1720631" cy="1750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prstClr val="white"/>
              </a:solidFill>
              <a:latin typeface="微软雅黑" pitchFamily="34" charset="-122"/>
              <a:ea typeface="微软雅黑" pitchFamily="34" charset="-122"/>
            </a:rPr>
            <a:t>临床路径管理与医疗质量考核相结合</a:t>
          </a:r>
          <a:endParaRPr lang="zh-CN" altLang="en-US" sz="1600" b="1" kern="1200" dirty="0">
            <a:solidFill>
              <a:prstClr val="white"/>
            </a:solidFill>
            <a:latin typeface="微软雅黑" pitchFamily="34" charset="-122"/>
            <a:ea typeface="微软雅黑" pitchFamily="34" charset="-122"/>
          </a:endParaRPr>
        </a:p>
      </dsp:txBody>
      <dsp:txXfrm>
        <a:off x="6782826" y="1397134"/>
        <a:ext cx="1552643" cy="1582866"/>
      </dsp:txXfrm>
    </dsp:sp>
    <dsp:sp modelId="{1F8F3B45-73E1-4868-8658-084E60167C51}">
      <dsp:nvSpPr>
        <dsp:cNvPr id="0" name=""/>
        <dsp:cNvSpPr/>
      </dsp:nvSpPr>
      <dsp:spPr>
        <a:xfrm>
          <a:off x="8473749" y="1313140"/>
          <a:ext cx="3319877" cy="1750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solidFill>
                <a:prstClr val="white"/>
              </a:solidFill>
              <a:latin typeface="微软雅黑" pitchFamily="34" charset="-122"/>
              <a:ea typeface="微软雅黑" pitchFamily="34" charset="-122"/>
            </a:rPr>
            <a:t>探索单病种收费模式：通过临床路径管理，控制不合理医疗费用，为开展单病种付费、按疾病诊断相关组付费（</a:t>
          </a:r>
          <a:r>
            <a:rPr lang="en-US" altLang="zh-CN" sz="1600" b="1" kern="1200" dirty="0" smtClean="0">
              <a:solidFill>
                <a:prstClr val="white"/>
              </a:solidFill>
              <a:latin typeface="微软雅黑" pitchFamily="34" charset="-122"/>
              <a:ea typeface="微软雅黑" pitchFamily="34" charset="-122"/>
            </a:rPr>
            <a:t>DRGs</a:t>
          </a:r>
          <a:r>
            <a:rPr lang="zh-CN" altLang="en-US" sz="1600" b="1" kern="1200" dirty="0" smtClean="0">
              <a:solidFill>
                <a:prstClr val="white"/>
              </a:solidFill>
              <a:latin typeface="微软雅黑" pitchFamily="34" charset="-122"/>
              <a:ea typeface="微软雅黑" pitchFamily="34" charset="-122"/>
            </a:rPr>
            <a:t>）等付费方式改革奠定基础</a:t>
          </a:r>
          <a:endParaRPr lang="zh-CN" altLang="en-US" sz="1600" b="1" kern="1200" dirty="0">
            <a:solidFill>
              <a:prstClr val="white"/>
            </a:solidFill>
            <a:latin typeface="微软雅黑" pitchFamily="34" charset="-122"/>
            <a:ea typeface="微软雅黑" pitchFamily="34" charset="-122"/>
          </a:endParaRPr>
        </a:p>
      </dsp:txBody>
      <dsp:txXfrm>
        <a:off x="8559219" y="1398610"/>
        <a:ext cx="3148937" cy="1579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AB1C1-BCA0-4958-9637-B6819B71C3A8}">
      <dsp:nvSpPr>
        <dsp:cNvPr id="0" name=""/>
        <dsp:cNvSpPr/>
      </dsp:nvSpPr>
      <dsp:spPr>
        <a:xfrm>
          <a:off x="5639" y="1070304"/>
          <a:ext cx="2683593" cy="1848996"/>
        </a:xfrm>
        <a:prstGeom prst="roundRect">
          <a:avLst/>
        </a:prstGeom>
        <a:blipFill>
          <a:blip xmlns:r="http://schemas.openxmlformats.org/officeDocument/2006/relationships" r:embed="rId1" cstate="print">
            <a:extLst/>
          </a:blip>
          <a:srcRect/>
          <a:stretch>
            <a:fillRect l="-6000" r="-6000"/>
          </a:stretch>
        </a:blipFill>
        <a:ln w="2222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0FA2D-C301-4189-B382-B20B66795308}">
      <dsp:nvSpPr>
        <dsp:cNvPr id="0" name=""/>
        <dsp:cNvSpPr/>
      </dsp:nvSpPr>
      <dsp:spPr>
        <a:xfrm>
          <a:off x="5639" y="2919300"/>
          <a:ext cx="2683593" cy="99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zh-CN" altLang="en-US" sz="1400" b="1" kern="1200" dirty="0" smtClean="0">
              <a:solidFill>
                <a:srgbClr val="C00000"/>
              </a:solidFill>
              <a:latin typeface="微软雅黑" panose="020B0503020204020204" pitchFamily="34" charset="-122"/>
              <a:ea typeface="微软雅黑" panose="020B0503020204020204" pitchFamily="34" charset="-122"/>
            </a:rPr>
            <a:t>人气</a:t>
          </a:r>
          <a:endParaRPr lang="en-US" altLang="zh-CN" sz="1400" b="1" kern="1200" dirty="0" smtClean="0">
            <a:solidFill>
              <a:srgbClr val="C00000"/>
            </a:solidFill>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加强医院内部人员培训，规范内部管理制度，深化医院口碑营销</a:t>
          </a:r>
          <a:endParaRPr lang="zh-CN" altLang="en-US" sz="1200" kern="1200" dirty="0">
            <a:latin typeface="微软雅黑" panose="020B0503020204020204" pitchFamily="34" charset="-122"/>
            <a:ea typeface="微软雅黑" panose="020B0503020204020204" pitchFamily="34" charset="-122"/>
          </a:endParaRPr>
        </a:p>
      </dsp:txBody>
      <dsp:txXfrm>
        <a:off x="5639" y="2919300"/>
        <a:ext cx="2683593" cy="995613"/>
      </dsp:txXfrm>
    </dsp:sp>
    <dsp:sp modelId="{E6EF15AE-95E3-4CF6-B7D9-6A23875962E4}">
      <dsp:nvSpPr>
        <dsp:cNvPr id="0" name=""/>
        <dsp:cNvSpPr/>
      </dsp:nvSpPr>
      <dsp:spPr>
        <a:xfrm>
          <a:off x="2957705" y="1070304"/>
          <a:ext cx="2683593" cy="1848996"/>
        </a:xfrm>
        <a:prstGeom prst="roundRect">
          <a:avLst/>
        </a:prstGeom>
        <a:blipFill>
          <a:blip xmlns:r="http://schemas.openxmlformats.org/officeDocument/2006/relationships" r:embed="rId2" cstate="print">
            <a:extLst/>
          </a:blip>
          <a:srcRect/>
          <a:stretch>
            <a:fillRect t="-19000" b="-19000"/>
          </a:stretch>
        </a:blipFill>
        <a:ln w="2222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12538-F9A5-440F-9EB5-3644D13BD2A9}">
      <dsp:nvSpPr>
        <dsp:cNvPr id="0" name=""/>
        <dsp:cNvSpPr/>
      </dsp:nvSpPr>
      <dsp:spPr>
        <a:xfrm>
          <a:off x="2957705" y="2919300"/>
          <a:ext cx="2683593" cy="99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zh-CN" altLang="en-US" sz="1400" b="1" kern="1200" dirty="0" smtClean="0">
              <a:solidFill>
                <a:srgbClr val="C00000"/>
              </a:solidFill>
              <a:latin typeface="微软雅黑" panose="020B0503020204020204" pitchFamily="34" charset="-122"/>
              <a:ea typeface="微软雅黑" panose="020B0503020204020204" pitchFamily="34" charset="-122"/>
            </a:rPr>
            <a:t>服务</a:t>
          </a:r>
          <a:endParaRPr lang="en-US" altLang="zh-CN" sz="1400" b="1" kern="1200" dirty="0" smtClean="0">
            <a:solidFill>
              <a:srgbClr val="C00000"/>
            </a:solidFill>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导入阳光服务体系，提升医护人员礼仪培训，提升医院形象。</a:t>
          </a:r>
          <a:endParaRPr lang="zh-CN" altLang="en-US" sz="1200" kern="1200" dirty="0">
            <a:latin typeface="微软雅黑" panose="020B0503020204020204" pitchFamily="34" charset="-122"/>
            <a:ea typeface="微软雅黑" panose="020B0503020204020204" pitchFamily="34" charset="-122"/>
          </a:endParaRPr>
        </a:p>
      </dsp:txBody>
      <dsp:txXfrm>
        <a:off x="2957705" y="2919300"/>
        <a:ext cx="2683593" cy="995613"/>
      </dsp:txXfrm>
    </dsp:sp>
    <dsp:sp modelId="{0C6942DF-4046-466C-AD76-152E6B8435AA}">
      <dsp:nvSpPr>
        <dsp:cNvPr id="0" name=""/>
        <dsp:cNvSpPr/>
      </dsp:nvSpPr>
      <dsp:spPr>
        <a:xfrm>
          <a:off x="5909771" y="1070304"/>
          <a:ext cx="2683593" cy="1848996"/>
        </a:xfrm>
        <a:prstGeom prst="roundRect">
          <a:avLst/>
        </a:prstGeom>
        <a:blipFill>
          <a:blip xmlns:r="http://schemas.openxmlformats.org/officeDocument/2006/relationships" r:embed="rId3" cstate="print">
            <a:extLst/>
          </a:blip>
          <a:srcRect/>
          <a:stretch>
            <a:fillRect l="-4000" r="-4000"/>
          </a:stretch>
        </a:blipFill>
        <a:ln w="2222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6F6A9-BA05-439D-B164-54C297A445E9}">
      <dsp:nvSpPr>
        <dsp:cNvPr id="0" name=""/>
        <dsp:cNvSpPr/>
      </dsp:nvSpPr>
      <dsp:spPr>
        <a:xfrm>
          <a:off x="5909771" y="2919300"/>
          <a:ext cx="2683593" cy="99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zh-CN" altLang="en-US" sz="1400" b="1" kern="1200" dirty="0" smtClean="0">
              <a:solidFill>
                <a:srgbClr val="C00000"/>
              </a:solidFill>
              <a:latin typeface="微软雅黑" panose="020B0503020204020204" pitchFamily="34" charset="-122"/>
              <a:ea typeface="微软雅黑" panose="020B0503020204020204" pitchFamily="34" charset="-122"/>
            </a:rPr>
            <a:t>宣传</a:t>
          </a:r>
          <a:endParaRPr lang="en-US" altLang="zh-CN" sz="1400" b="1" kern="1200" dirty="0" smtClean="0">
            <a:solidFill>
              <a:srgbClr val="C00000"/>
            </a:solidFill>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完善医院各自媒体建设，加强医院自媒体宣传</a:t>
          </a:r>
          <a:r>
            <a:rPr lang="en-US" altLang="zh-CN" sz="1200" kern="1200" dirty="0" smtClean="0">
              <a:latin typeface="微软雅黑" panose="020B0503020204020204" pitchFamily="34" charset="-122"/>
              <a:ea typeface="微软雅黑" panose="020B0503020204020204" pitchFamily="34" charset="-122"/>
            </a:rPr>
            <a:t>【</a:t>
          </a:r>
          <a:r>
            <a:rPr lang="zh-CN" altLang="en-US" sz="1200" kern="1200" dirty="0" smtClean="0">
              <a:latin typeface="微软雅黑" panose="020B0503020204020204" pitchFamily="34" charset="-122"/>
              <a:ea typeface="微软雅黑" panose="020B0503020204020204" pitchFamily="34" charset="-122"/>
            </a:rPr>
            <a:t>互联网时代，网络宣传已成趋势</a:t>
          </a:r>
          <a:r>
            <a:rPr lang="en-US" altLang="zh-CN" sz="1200" kern="1200" dirty="0" smtClean="0">
              <a:latin typeface="微软雅黑" panose="020B0503020204020204" pitchFamily="34" charset="-122"/>
              <a:ea typeface="微软雅黑" panose="020B0503020204020204" pitchFamily="34" charset="-122"/>
            </a:rPr>
            <a:t>】</a:t>
          </a:r>
          <a:endParaRPr lang="zh-CN" altLang="en-US" sz="1200" kern="1200" dirty="0">
            <a:latin typeface="微软雅黑" panose="020B0503020204020204" pitchFamily="34" charset="-122"/>
            <a:ea typeface="微软雅黑" panose="020B0503020204020204" pitchFamily="34" charset="-122"/>
          </a:endParaRPr>
        </a:p>
      </dsp:txBody>
      <dsp:txXfrm>
        <a:off x="5909771" y="2919300"/>
        <a:ext cx="2683593" cy="995613"/>
      </dsp:txXfrm>
    </dsp:sp>
    <dsp:sp modelId="{34187326-7E0C-4A69-B1B4-AA22434EC949}">
      <dsp:nvSpPr>
        <dsp:cNvPr id="0" name=""/>
        <dsp:cNvSpPr/>
      </dsp:nvSpPr>
      <dsp:spPr>
        <a:xfrm>
          <a:off x="8861836" y="1070304"/>
          <a:ext cx="2683593" cy="1848996"/>
        </a:xfrm>
        <a:prstGeom prst="roundRect">
          <a:avLst/>
        </a:prstGeom>
        <a:blipFill>
          <a:blip xmlns:r="http://schemas.openxmlformats.org/officeDocument/2006/relationships" r:embed="rId4" cstate="print">
            <a:extLst/>
          </a:blip>
          <a:srcRect/>
          <a:stretch>
            <a:fillRect l="-2000" r="-2000"/>
          </a:stretch>
        </a:blipFill>
        <a:ln w="2222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DE9D5-E7A7-4921-9138-30B93E54C450}">
      <dsp:nvSpPr>
        <dsp:cNvPr id="0" name=""/>
        <dsp:cNvSpPr/>
      </dsp:nvSpPr>
      <dsp:spPr>
        <a:xfrm>
          <a:off x="8861836" y="2919300"/>
          <a:ext cx="2683593" cy="99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zh-CN" altLang="en-US" sz="1400" b="1" kern="1200" dirty="0" smtClean="0">
              <a:solidFill>
                <a:srgbClr val="C00000"/>
              </a:solidFill>
              <a:latin typeface="微软雅黑" panose="020B0503020204020204" pitchFamily="34" charset="-122"/>
              <a:ea typeface="微软雅黑" panose="020B0503020204020204" pitchFamily="34" charset="-122"/>
            </a:rPr>
            <a:t>公关</a:t>
          </a:r>
          <a:endParaRPr lang="en-US" altLang="zh-CN" sz="1400" b="1" kern="1200" dirty="0" smtClean="0">
            <a:solidFill>
              <a:srgbClr val="C00000"/>
            </a:solidFill>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定期开展义诊、学术营销等活动，提升医院整体品牌形象</a:t>
          </a:r>
          <a:r>
            <a:rPr lang="en-US" altLang="zh-CN" sz="1200" kern="1200" dirty="0" smtClean="0">
              <a:latin typeface="微软雅黑" panose="020B0503020204020204" pitchFamily="34" charset="-122"/>
              <a:ea typeface="微软雅黑" panose="020B0503020204020204" pitchFamily="34" charset="-122"/>
            </a:rPr>
            <a:t>!</a:t>
          </a:r>
          <a:endParaRPr lang="zh-CN" altLang="en-US" sz="1200" kern="1200" dirty="0">
            <a:latin typeface="微软雅黑" panose="020B0503020204020204" pitchFamily="34" charset="-122"/>
            <a:ea typeface="微软雅黑" panose="020B0503020204020204" pitchFamily="34" charset="-122"/>
          </a:endParaRPr>
        </a:p>
      </dsp:txBody>
      <dsp:txXfrm>
        <a:off x="8861836" y="2919300"/>
        <a:ext cx="2683593" cy="99561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4178D10-E2C8-48DB-A547-3094D71BCD13}" type="datetimeFigureOut">
              <a:rPr lang="zh-CN" altLang="en-US"/>
              <a:pPr>
                <a:defRPr/>
              </a:pPr>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326E2653-CA89-4E21-B997-1284319A66A3}" type="slidenum">
              <a:rPr lang="zh-CN" altLang="en-US"/>
              <a:pPr>
                <a:defRPr/>
              </a:pPr>
              <a:t>‹#›</a:t>
            </a:fld>
            <a:endParaRPr lang="zh-CN" altLang="en-US"/>
          </a:p>
        </p:txBody>
      </p:sp>
    </p:spTree>
    <p:extLst>
      <p:ext uri="{BB962C8B-B14F-4D97-AF65-F5344CB8AC3E}">
        <p14:creationId xmlns:p14="http://schemas.microsoft.com/office/powerpoint/2010/main" val="423530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20396DF-D771-48BE-A2F3-925F1219351F}"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035E4D7-CE1A-4B67-9EAA-56D4FD5C9F92}"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B545DA9-3098-4BF2-9EE1-8E9120DABEE9}"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A736173-9180-4BA1-872E-96556410769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D1C44F0-D1CE-4C7A-8071-C3BDF644BBB4}"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46FE114-66F5-455F-9973-4998EDEAAF46}"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64"/>
          <p:cNvSpPr/>
          <p:nvPr userDrawn="1"/>
        </p:nvSpPr>
        <p:spPr>
          <a:xfrm>
            <a:off x="1614488" y="0"/>
            <a:ext cx="10795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algn="ctr" defTabSz="913996" fontAlgn="auto">
              <a:spcBef>
                <a:spcPts val="0"/>
              </a:spcBef>
              <a:spcAft>
                <a:spcPts val="0"/>
              </a:spcAft>
              <a:defRPr/>
            </a:pPr>
            <a:endParaRPr lang="zh-CN" altLang="en-US" sz="1699">
              <a:solidFill>
                <a:prstClr val="white"/>
              </a:solidFill>
            </a:endParaRPr>
          </a:p>
        </p:txBody>
      </p:sp>
      <p:sp>
        <p:nvSpPr>
          <p:cNvPr id="3" name="TextBox 15"/>
          <p:cNvSpPr txBox="1"/>
          <p:nvPr userDrawn="1"/>
        </p:nvSpPr>
        <p:spPr>
          <a:xfrm>
            <a:off x="1273175" y="452438"/>
            <a:ext cx="792163" cy="354012"/>
          </a:xfrm>
          <a:prstGeom prst="rect">
            <a:avLst/>
          </a:prstGeom>
          <a:noFill/>
        </p:spPr>
        <p:txBody>
          <a:bodyPr lIns="91403" tIns="45702" rIns="91403" bIns="45702">
            <a:spAutoFit/>
          </a:bodyPr>
          <a:lstStyle/>
          <a:p>
            <a:pPr algn="ctr" defTabSz="913996" fontAlgn="auto">
              <a:spcBef>
                <a:spcPts val="0"/>
              </a:spcBef>
              <a:spcAft>
                <a:spcPts val="0"/>
              </a:spcAft>
              <a:defRPr/>
            </a:pPr>
            <a:fld id="{F5051EB4-9DF2-4F71-88C8-FBC516D5EA82}" type="slidenum">
              <a:rPr lang="zh-CN" altLang="en-US" sz="1699">
                <a:solidFill>
                  <a:prstClr val="white"/>
                </a:solidFill>
                <a:latin typeface="Impact" pitchFamily="34" charset="0"/>
                <a:ea typeface="+mn-ea"/>
              </a:rPr>
              <a:pPr algn="ctr" defTabSz="913996" fontAlgn="auto">
                <a:spcBef>
                  <a:spcPts val="0"/>
                </a:spcBef>
                <a:spcAft>
                  <a:spcPts val="0"/>
                </a:spcAft>
                <a:defRPr/>
              </a:pPr>
              <a:t>‹#›</a:t>
            </a:fld>
            <a:r>
              <a:rPr lang="zh-CN" altLang="en-US" sz="1699" dirty="0">
                <a:solidFill>
                  <a:prstClr val="white"/>
                </a:solidFill>
                <a:latin typeface="Impact" pitchFamily="34" charset="0"/>
                <a:ea typeface="+mn-ea"/>
              </a:rPr>
              <a:t> </a:t>
            </a:r>
            <a:endParaRPr lang="zh-CN" altLang="en-US" sz="1699" dirty="0">
              <a:solidFill>
                <a:prstClr val="white"/>
              </a:solidFill>
              <a:latin typeface="Impact" pitchFamily="34" charset="0"/>
              <a:ea typeface="微软雅黑" pitchFamily="34" charset="-122"/>
            </a:endParaRP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过渡页1">
    <p:spTree>
      <p:nvGrpSpPr>
        <p:cNvPr id="1" name=""/>
        <p:cNvGrpSpPr/>
        <p:nvPr/>
      </p:nvGrpSpPr>
      <p:grpSpPr>
        <a:xfrm>
          <a:off x="0" y="0"/>
          <a:ext cx="0" cy="0"/>
          <a:chOff x="0" y="0"/>
          <a:chExt cx="0" cy="0"/>
        </a:xfrm>
      </p:grpSpPr>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CA484A0-9CAA-43B8-AC8D-96C10D5DF604}"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7A5B267-6509-4643-AE88-D80591F34348}"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两栏内容">
    <p:spTree>
      <p:nvGrpSpPr>
        <p:cNvPr id="1" name=""/>
        <p:cNvGrpSpPr/>
        <p:nvPr/>
      </p:nvGrpSpPr>
      <p:grpSpPr>
        <a:xfrm>
          <a:off x="0" y="0"/>
          <a:ext cx="0" cy="0"/>
          <a:chOff x="0" y="0"/>
          <a:chExt cx="0" cy="0"/>
        </a:xfrm>
      </p:grpSpPr>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E736A89-9E7E-44A1-8CE0-1023A99D4636}"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E27C4D-81BA-4C6B-AF0E-674948834766}"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A984E0A-A7EF-4CC9-888C-4F6344B5BF24}"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A826C6C-EF69-493F-8738-78F3B974958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BCFAB7B-9AC9-45E8-A2D6-6B3A8DB40309}"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44A22E-8E83-400E-857F-7FB76F307932}"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0C4485F-3B04-4B9F-A62E-21C054CF1BA4}"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5E4CA9-8BCA-46D8-837D-0606859E49D4}"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3A52C4D-3DBD-4813-9B64-F178E5013C48}" type="datetimeFigureOut">
              <a:rPr lang="zh-CN" altLang="en-US"/>
              <a:pPr>
                <a:defRPr/>
              </a:pPr>
              <a:t>2023-04-17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CF184EF-8617-442A-BBCD-C0ED2D89FD61}"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FC181D4-67D0-4FE9-BC31-3126A60EE31F}" type="datetimeFigureOut">
              <a:rPr lang="zh-CN" altLang="en-US"/>
              <a:pPr>
                <a:defRPr/>
              </a:pPr>
              <a:t>2023-04-17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A74DC1A-DE0E-4E4B-AAF3-798BC74DBD43}"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D556D6B-C253-4BDA-9451-2F8E59E95E31}" type="datetimeFigureOut">
              <a:rPr lang="zh-CN" altLang="en-US"/>
              <a:pPr>
                <a:defRPr/>
              </a:pPr>
              <a:t>2023-04-17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2CE95D4-8A6F-47E5-A078-EBBC21DA94BA}"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7F4ED82-3ED2-40DC-A13E-A2DE0037D039}" type="datetimeFigureOut">
              <a:rPr lang="zh-CN" altLang="en-US"/>
              <a:pPr>
                <a:defRPr/>
              </a:pPr>
              <a:t>2023-04-17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2C517DD-134F-474C-BE43-1157BC2EB0D0}" type="slidenum">
              <a:rPr lang="zh-CN" altLang="en-US"/>
              <a:pPr>
                <a:defRPr/>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E6CE889-EA00-4F09-9A98-6AC3D6950A43}" type="datetimeFigureOut">
              <a:rPr lang="zh-CN" altLang="en-US"/>
              <a:pPr>
                <a:defRPr/>
              </a:pPr>
              <a:t>2023-04-17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61B33FE-6E95-4C60-A399-B41D533B8E82}" type="slidenum">
              <a:rPr lang="zh-CN" altLang="en-US"/>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3A8D34F-5AE6-4071-BA29-B79CFA9F55D7}" type="datetimeFigureOut">
              <a:rPr lang="zh-CN" altLang="en-US"/>
              <a:pPr>
                <a:defRPr/>
              </a:pPr>
              <a:t>2023-04-17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117DBAE-4825-47F8-91AB-5B260851A702}" type="slidenum">
              <a:rPr lang="zh-CN" altLang="en-US"/>
              <a:pPr>
                <a:defRPr/>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22C9F46-41C5-414A-8C38-2D47B79C861F}"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E489BC-B409-4743-8AAD-3E3C9937D3D1}" type="slidenum">
              <a:rPr lang="zh-CN" altLang="en-US"/>
              <a:pPr>
                <a:defRPr/>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F76A2CA-2F49-4BB1-85AB-BB3B73986CF4}" type="datetimeFigureOut">
              <a:rPr lang="zh-CN" altLang="en-US"/>
              <a:pPr>
                <a:defRPr/>
              </a:pPr>
              <a:t>2023-04-17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C8D8A2B-CF46-4FD3-BEAC-017AED2A63CA}"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F1A089A-FEA6-45A9-B36D-626F4DA3BFBE}" type="datetimeFigureOut">
              <a:rPr lang="zh-CN" altLang="en-US"/>
              <a:pPr>
                <a:defRPr/>
              </a:pPr>
              <a:t>2023-04-17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21A325C-3F95-42C2-AE53-700E43D8848C}"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931CAA8-91B0-40F9-8AFF-76E6262DC0D8}" type="datetimeFigureOut">
              <a:rPr lang="zh-CN" altLang="en-US"/>
              <a:pPr>
                <a:defRPr/>
              </a:pPr>
              <a:t>2023-04-17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4AB5BE6-5F16-445C-AD78-2EFE1D2ECDA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BC9F2B3-A9EC-464E-9E0D-B7640340D00E}" type="datetimeFigureOut">
              <a:rPr lang="zh-CN" altLang="en-US"/>
              <a:pPr>
                <a:defRPr/>
              </a:pPr>
              <a:t>2023-04-17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AED65A2-7854-4719-8841-B6FEC0C38F9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4022F41-5AEF-4F2C-8696-9A5081ED41FF}" type="datetimeFigureOut">
              <a:rPr lang="zh-CN" altLang="en-US"/>
              <a:pPr>
                <a:defRPr/>
              </a:pPr>
              <a:t>2023-04-17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22FFD94-A38F-426D-A86A-C870D93CFD9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686EC2F-6C4B-4037-9393-1F6D682CA890}" type="datetimeFigureOut">
              <a:rPr lang="zh-CN" altLang="en-US"/>
              <a:pPr>
                <a:defRPr/>
              </a:pPr>
              <a:t>2023-04-17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4E27DA4-9535-4E5D-B6CE-CFB8DB4201C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981ACF5-2BD7-4B41-9BFF-934FB4E9541C}" type="datetimeFigureOut">
              <a:rPr lang="zh-CN" altLang="en-US"/>
              <a:pPr>
                <a:defRPr/>
              </a:pPr>
              <a:t>2023-04-17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24E4C85-C937-4F2E-B22B-DA6967E3D00C}"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BCEFA15D-56D6-4032-9635-5A973FB7D872}" type="datetimeFigureOut">
              <a:rPr lang="zh-CN" altLang="en-US"/>
              <a:pPr>
                <a:defRPr/>
              </a:pPr>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6E38B7B9-25A7-4230-AE84-D24EFD7F917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ea typeface="宋体" charset="-122"/>
        </a:defRPr>
      </a:lvl2pPr>
      <a:lvl3pPr algn="l" rtl="0" fontAlgn="base">
        <a:lnSpc>
          <a:spcPct val="90000"/>
        </a:lnSpc>
        <a:spcBef>
          <a:spcPct val="0"/>
        </a:spcBef>
        <a:spcAft>
          <a:spcPct val="0"/>
        </a:spcAft>
        <a:defRPr sz="4400">
          <a:solidFill>
            <a:schemeClr val="tx1"/>
          </a:solidFill>
          <a:latin typeface="Calibri Light" charset="0"/>
          <a:ea typeface="宋体" charset="-122"/>
        </a:defRPr>
      </a:lvl3pPr>
      <a:lvl4pPr algn="l" rtl="0" fontAlgn="base">
        <a:lnSpc>
          <a:spcPct val="90000"/>
        </a:lnSpc>
        <a:spcBef>
          <a:spcPct val="0"/>
        </a:spcBef>
        <a:spcAft>
          <a:spcPct val="0"/>
        </a:spcAft>
        <a:defRPr sz="4400">
          <a:solidFill>
            <a:schemeClr val="tx1"/>
          </a:solidFill>
          <a:latin typeface="Calibri Light" charset="0"/>
          <a:ea typeface="宋体" charset="-122"/>
        </a:defRPr>
      </a:lvl4pPr>
      <a:lvl5pPr algn="l" rtl="0" fontAlgn="base">
        <a:lnSpc>
          <a:spcPct val="90000"/>
        </a:lnSpc>
        <a:spcBef>
          <a:spcPct val="0"/>
        </a:spcBef>
        <a:spcAft>
          <a:spcPct val="0"/>
        </a:spcAft>
        <a:defRPr sz="4400">
          <a:solidFill>
            <a:schemeClr val="tx1"/>
          </a:solidFill>
          <a:latin typeface="Calibri Light" charset="0"/>
          <a:ea typeface="宋体" charset="-122"/>
        </a:defRPr>
      </a:lvl5pPr>
      <a:lvl6pPr marL="457200" algn="l" rtl="0" fontAlgn="base">
        <a:lnSpc>
          <a:spcPct val="90000"/>
        </a:lnSpc>
        <a:spcBef>
          <a:spcPct val="0"/>
        </a:spcBef>
        <a:spcAft>
          <a:spcPct val="0"/>
        </a:spcAft>
        <a:defRPr sz="4400">
          <a:solidFill>
            <a:schemeClr val="tx1"/>
          </a:solidFill>
          <a:latin typeface="Calibri Light" charset="0"/>
          <a:ea typeface="宋体" charset="-122"/>
        </a:defRPr>
      </a:lvl6pPr>
      <a:lvl7pPr marL="914400" algn="l" rtl="0" fontAlgn="base">
        <a:lnSpc>
          <a:spcPct val="90000"/>
        </a:lnSpc>
        <a:spcBef>
          <a:spcPct val="0"/>
        </a:spcBef>
        <a:spcAft>
          <a:spcPct val="0"/>
        </a:spcAft>
        <a:defRPr sz="4400">
          <a:solidFill>
            <a:schemeClr val="tx1"/>
          </a:solidFill>
          <a:latin typeface="Calibri Light" charset="0"/>
          <a:ea typeface="宋体" charset="-122"/>
        </a:defRPr>
      </a:lvl7pPr>
      <a:lvl8pPr marL="1371600" algn="l" rtl="0" fontAlgn="base">
        <a:lnSpc>
          <a:spcPct val="90000"/>
        </a:lnSpc>
        <a:spcBef>
          <a:spcPct val="0"/>
        </a:spcBef>
        <a:spcAft>
          <a:spcPct val="0"/>
        </a:spcAft>
        <a:defRPr sz="4400">
          <a:solidFill>
            <a:schemeClr val="tx1"/>
          </a:solidFill>
          <a:latin typeface="Calibri Light" charset="0"/>
          <a:ea typeface="宋体" charset="-122"/>
        </a:defRPr>
      </a:lvl8pPr>
      <a:lvl9pPr marL="1828800" algn="l" rtl="0" fontAlgn="base">
        <a:lnSpc>
          <a:spcPct val="90000"/>
        </a:lnSpc>
        <a:spcBef>
          <a:spcPct val="0"/>
        </a:spcBef>
        <a:spcAft>
          <a:spcPct val="0"/>
        </a:spcAft>
        <a:defRPr sz="4400">
          <a:solidFill>
            <a:schemeClr val="tx1"/>
          </a:solidFill>
          <a:latin typeface="Calibri Light" charset="0"/>
          <a:ea typeface="宋体"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39"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ransition spd="slow"/>
  <p:timing>
    <p:tnLst>
      <p:par>
        <p:cTn id="1" dur="indefinite" restart="never" nodeType="tmRoot"/>
      </p:par>
    </p:tnLst>
  </p:timing>
  <p:txStyles>
    <p:titleStyle>
      <a:lvl1pPr algn="ctr" defTabSz="912813" rtl="0" fontAlgn="base">
        <a:spcBef>
          <a:spcPct val="0"/>
        </a:spcBef>
        <a:spcAft>
          <a:spcPct val="0"/>
        </a:spcAft>
        <a:defRPr sz="4300" kern="1200">
          <a:solidFill>
            <a:schemeClr val="tx1"/>
          </a:solidFill>
          <a:latin typeface="+mj-lt"/>
          <a:ea typeface="+mj-ea"/>
          <a:cs typeface="+mj-cs"/>
        </a:defRPr>
      </a:lvl1pPr>
      <a:lvl2pPr algn="ctr" defTabSz="912813" rtl="0" fontAlgn="base">
        <a:spcBef>
          <a:spcPct val="0"/>
        </a:spcBef>
        <a:spcAft>
          <a:spcPct val="0"/>
        </a:spcAft>
        <a:defRPr sz="4300">
          <a:solidFill>
            <a:schemeClr val="tx1"/>
          </a:solidFill>
          <a:latin typeface="Calibri" pitchFamily="34" charset="0"/>
          <a:ea typeface="宋体" charset="-122"/>
        </a:defRPr>
      </a:lvl2pPr>
      <a:lvl3pPr algn="ctr" defTabSz="912813" rtl="0" fontAlgn="base">
        <a:spcBef>
          <a:spcPct val="0"/>
        </a:spcBef>
        <a:spcAft>
          <a:spcPct val="0"/>
        </a:spcAft>
        <a:defRPr sz="4300">
          <a:solidFill>
            <a:schemeClr val="tx1"/>
          </a:solidFill>
          <a:latin typeface="Calibri" pitchFamily="34" charset="0"/>
          <a:ea typeface="宋体" charset="-122"/>
        </a:defRPr>
      </a:lvl3pPr>
      <a:lvl4pPr algn="ctr" defTabSz="912813" rtl="0" fontAlgn="base">
        <a:spcBef>
          <a:spcPct val="0"/>
        </a:spcBef>
        <a:spcAft>
          <a:spcPct val="0"/>
        </a:spcAft>
        <a:defRPr sz="4300">
          <a:solidFill>
            <a:schemeClr val="tx1"/>
          </a:solidFill>
          <a:latin typeface="Calibri" pitchFamily="34" charset="0"/>
          <a:ea typeface="宋体" charset="-122"/>
        </a:defRPr>
      </a:lvl4pPr>
      <a:lvl5pPr algn="ctr" defTabSz="912813" rtl="0" fontAlgn="base">
        <a:spcBef>
          <a:spcPct val="0"/>
        </a:spcBef>
        <a:spcAft>
          <a:spcPct val="0"/>
        </a:spcAft>
        <a:defRPr sz="4300">
          <a:solidFill>
            <a:schemeClr val="tx1"/>
          </a:solidFill>
          <a:latin typeface="Calibri" pitchFamily="34" charset="0"/>
          <a:ea typeface="宋体" charset="-122"/>
        </a:defRPr>
      </a:lvl5pPr>
      <a:lvl6pPr marL="457200" algn="ctr" defTabSz="912813" rtl="0" fontAlgn="base">
        <a:spcBef>
          <a:spcPct val="0"/>
        </a:spcBef>
        <a:spcAft>
          <a:spcPct val="0"/>
        </a:spcAft>
        <a:defRPr sz="4300">
          <a:solidFill>
            <a:schemeClr val="tx1"/>
          </a:solidFill>
          <a:latin typeface="Calibri" pitchFamily="34" charset="0"/>
          <a:ea typeface="宋体" charset="-122"/>
        </a:defRPr>
      </a:lvl6pPr>
      <a:lvl7pPr marL="914400" algn="ctr" defTabSz="912813" rtl="0" fontAlgn="base">
        <a:spcBef>
          <a:spcPct val="0"/>
        </a:spcBef>
        <a:spcAft>
          <a:spcPct val="0"/>
        </a:spcAft>
        <a:defRPr sz="4300">
          <a:solidFill>
            <a:schemeClr val="tx1"/>
          </a:solidFill>
          <a:latin typeface="Calibri" pitchFamily="34" charset="0"/>
          <a:ea typeface="宋体" charset="-122"/>
        </a:defRPr>
      </a:lvl7pPr>
      <a:lvl8pPr marL="1371600" algn="ctr" defTabSz="912813" rtl="0" fontAlgn="base">
        <a:spcBef>
          <a:spcPct val="0"/>
        </a:spcBef>
        <a:spcAft>
          <a:spcPct val="0"/>
        </a:spcAft>
        <a:defRPr sz="4300">
          <a:solidFill>
            <a:schemeClr val="tx1"/>
          </a:solidFill>
          <a:latin typeface="Calibri" pitchFamily="34" charset="0"/>
          <a:ea typeface="宋体" charset="-122"/>
        </a:defRPr>
      </a:lvl8pPr>
      <a:lvl9pPr marL="1828800" algn="ctr" defTabSz="912813" rtl="0" fontAlgn="base">
        <a:spcBef>
          <a:spcPct val="0"/>
        </a:spcBef>
        <a:spcAft>
          <a:spcPct val="0"/>
        </a:spcAft>
        <a:defRPr sz="4300">
          <a:solidFill>
            <a:schemeClr val="tx1"/>
          </a:solidFill>
          <a:latin typeface="Calibri" pitchFamily="34" charset="0"/>
          <a:ea typeface="宋体" charset="-122"/>
        </a:defRPr>
      </a:lvl9pPr>
    </p:titleStyle>
    <p:bodyStyle>
      <a:lvl1pPr marL="341313" indent="-341313" algn="l" defTabSz="912813" rtl="0" fontAlgn="base">
        <a:spcBef>
          <a:spcPct val="20000"/>
        </a:spcBef>
        <a:spcAft>
          <a:spcPct val="0"/>
        </a:spcAft>
        <a:buFont typeface="Arial" charset="0"/>
        <a:buChar char="•"/>
        <a:defRPr sz="3100" kern="1200">
          <a:solidFill>
            <a:schemeClr val="tx1"/>
          </a:solidFill>
          <a:latin typeface="+mn-lt"/>
          <a:ea typeface="+mn-ea"/>
          <a:cs typeface="+mn-cs"/>
        </a:defRPr>
      </a:lvl1pPr>
      <a:lvl2pPr marL="741363" indent="-284163" algn="l" defTabSz="912813" rtl="0" fontAlgn="base">
        <a:spcBef>
          <a:spcPct val="20000"/>
        </a:spcBef>
        <a:spcAft>
          <a:spcPct val="0"/>
        </a:spcAft>
        <a:buFont typeface="Arial" charset="0"/>
        <a:buChar char="–"/>
        <a:defRPr sz="27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charset="0"/>
        <a:buChar char="•"/>
        <a:defRPr sz="23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charset="0"/>
        <a:buChar char="–"/>
        <a:defRPr sz="19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charset="0"/>
        <a:buChar char="»"/>
        <a:defRPr sz="1900" kern="1200">
          <a:solidFill>
            <a:schemeClr val="tx1"/>
          </a:solidFill>
          <a:latin typeface="+mn-lt"/>
          <a:ea typeface="+mn-ea"/>
          <a:cs typeface="+mn-cs"/>
        </a:defRPr>
      </a:lvl5pPr>
      <a:lvl6pPr marL="2513490"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488"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485"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484" indent="-228498" algn="l" defTabSz="91399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zh-CN"/>
      </a:defPPr>
      <a:lvl1pPr marL="0" algn="l" defTabSz="913996" rtl="0" eaLnBrk="1" latinLnBrk="0" hangingPunct="1">
        <a:defRPr sz="1699" kern="1200">
          <a:solidFill>
            <a:schemeClr val="tx1"/>
          </a:solidFill>
          <a:latin typeface="+mn-lt"/>
          <a:ea typeface="+mn-ea"/>
          <a:cs typeface="+mn-cs"/>
        </a:defRPr>
      </a:lvl1pPr>
      <a:lvl2pPr marL="456999" algn="l" defTabSz="913996" rtl="0" eaLnBrk="1" latinLnBrk="0" hangingPunct="1">
        <a:defRPr sz="1699" kern="1200">
          <a:solidFill>
            <a:schemeClr val="tx1"/>
          </a:solidFill>
          <a:latin typeface="+mn-lt"/>
          <a:ea typeface="+mn-ea"/>
          <a:cs typeface="+mn-cs"/>
        </a:defRPr>
      </a:lvl2pPr>
      <a:lvl3pPr marL="913996" algn="l" defTabSz="913996" rtl="0" eaLnBrk="1" latinLnBrk="0" hangingPunct="1">
        <a:defRPr sz="1699" kern="1200">
          <a:solidFill>
            <a:schemeClr val="tx1"/>
          </a:solidFill>
          <a:latin typeface="+mn-lt"/>
          <a:ea typeface="+mn-ea"/>
          <a:cs typeface="+mn-cs"/>
        </a:defRPr>
      </a:lvl3pPr>
      <a:lvl4pPr marL="1370995" algn="l" defTabSz="913996" rtl="0" eaLnBrk="1" latinLnBrk="0" hangingPunct="1">
        <a:defRPr sz="1699" kern="1200">
          <a:solidFill>
            <a:schemeClr val="tx1"/>
          </a:solidFill>
          <a:latin typeface="+mn-lt"/>
          <a:ea typeface="+mn-ea"/>
          <a:cs typeface="+mn-cs"/>
        </a:defRPr>
      </a:lvl4pPr>
      <a:lvl5pPr marL="1827992" algn="l" defTabSz="913996" rtl="0" eaLnBrk="1" latinLnBrk="0" hangingPunct="1">
        <a:defRPr sz="1699" kern="1200">
          <a:solidFill>
            <a:schemeClr val="tx1"/>
          </a:solidFill>
          <a:latin typeface="+mn-lt"/>
          <a:ea typeface="+mn-ea"/>
          <a:cs typeface="+mn-cs"/>
        </a:defRPr>
      </a:lvl5pPr>
      <a:lvl6pPr marL="2284990" algn="l" defTabSz="913996" rtl="0" eaLnBrk="1" latinLnBrk="0" hangingPunct="1">
        <a:defRPr sz="1699" kern="1200">
          <a:solidFill>
            <a:schemeClr val="tx1"/>
          </a:solidFill>
          <a:latin typeface="+mn-lt"/>
          <a:ea typeface="+mn-ea"/>
          <a:cs typeface="+mn-cs"/>
        </a:defRPr>
      </a:lvl6pPr>
      <a:lvl7pPr marL="2741988" algn="l" defTabSz="913996" rtl="0" eaLnBrk="1" latinLnBrk="0" hangingPunct="1">
        <a:defRPr sz="1699" kern="1200">
          <a:solidFill>
            <a:schemeClr val="tx1"/>
          </a:solidFill>
          <a:latin typeface="+mn-lt"/>
          <a:ea typeface="+mn-ea"/>
          <a:cs typeface="+mn-cs"/>
        </a:defRPr>
      </a:lvl7pPr>
      <a:lvl8pPr marL="3198987" algn="l" defTabSz="913996" rtl="0" eaLnBrk="1" latinLnBrk="0" hangingPunct="1">
        <a:defRPr sz="1699" kern="1200">
          <a:solidFill>
            <a:schemeClr val="tx1"/>
          </a:solidFill>
          <a:latin typeface="+mn-lt"/>
          <a:ea typeface="+mn-ea"/>
          <a:cs typeface="+mn-cs"/>
        </a:defRPr>
      </a:lvl8pPr>
      <a:lvl9pPr marL="3655984" algn="l" defTabSz="913996" rtl="0" eaLnBrk="1" latinLnBrk="0" hangingPunct="1">
        <a:defRPr sz="16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43010"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3011" name="文本占位符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mn-ea"/>
              </a:defRPr>
            </a:lvl1pPr>
          </a:lstStyle>
          <a:p>
            <a:pPr>
              <a:defRPr/>
            </a:pPr>
            <a:fld id="{64F5A017-4B29-424E-838F-34F15E7F456C}" type="datetimeFigureOut">
              <a:rPr lang="zh-CN" altLang="en-US"/>
              <a:pPr>
                <a:defRPr/>
              </a:pPr>
              <a:t>2023-04-17</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ea typeface="+mn-ea"/>
              </a:defRPr>
            </a:lvl1pPr>
          </a:lstStyle>
          <a:p>
            <a:pPr>
              <a:defRPr/>
            </a:pPr>
            <a:fld id="{666A04F5-2ECE-4BFA-8E62-8A66D72EB80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mayocc.com/" TargetMode="Externa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4.jpe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4.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文本框 3"/>
          <p:cNvSpPr txBox="1">
            <a:spLocks noChangeArrowheads="1"/>
          </p:cNvSpPr>
          <p:nvPr/>
        </p:nvSpPr>
        <p:spPr bwMode="auto">
          <a:xfrm>
            <a:off x="1927225" y="804863"/>
            <a:ext cx="2165350" cy="831850"/>
          </a:xfrm>
          <a:prstGeom prst="rect">
            <a:avLst/>
          </a:prstGeom>
          <a:noFill/>
          <a:ln w="9525">
            <a:noFill/>
            <a:miter lim="800000"/>
            <a:headEnd/>
            <a:tailEnd/>
          </a:ln>
        </p:spPr>
        <p:txBody>
          <a:bodyPr wrap="none">
            <a:spAutoFit/>
          </a:bodyPr>
          <a:lstStyle/>
          <a:p>
            <a:r>
              <a:rPr lang="en-US" altLang="zh-CN" sz="4800">
                <a:latin typeface="方正大黑简体" pitchFamily="2" charset="-122"/>
                <a:ea typeface="方正大黑简体" pitchFamily="2" charset="-122"/>
              </a:rPr>
              <a:t>2015</a:t>
            </a:r>
            <a:r>
              <a:rPr lang="zh-CN" altLang="en-US" sz="4800">
                <a:latin typeface="方正大黑简体" pitchFamily="2" charset="-122"/>
                <a:ea typeface="方正大黑简体" pitchFamily="2" charset="-122"/>
              </a:rPr>
              <a:t>年</a:t>
            </a:r>
          </a:p>
        </p:txBody>
      </p:sp>
      <p:pic>
        <p:nvPicPr>
          <p:cNvPr id="56322" name="图片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59013" y="-22225"/>
            <a:ext cx="9964737" cy="6891338"/>
          </a:xfrm>
          <a:prstGeom prst="rect">
            <a:avLst/>
          </a:prstGeom>
          <a:noFill/>
          <a:ln w="9525">
            <a:noFill/>
            <a:miter lim="800000"/>
            <a:headEnd/>
            <a:tailEnd/>
          </a:ln>
        </p:spPr>
      </p:pic>
      <p:sp>
        <p:nvSpPr>
          <p:cNvPr id="8" name="等腰三角形 6"/>
          <p:cNvSpPr/>
          <p:nvPr/>
        </p:nvSpPr>
        <p:spPr>
          <a:xfrm>
            <a:off x="8539163" y="2919413"/>
            <a:ext cx="3684587" cy="3976687"/>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 fmla="*/ 0 w 1107830"/>
              <a:gd name="connsiteY0" fmla="*/ 890953 h 890953"/>
              <a:gd name="connsiteX1" fmla="*/ 1107830 w 1107830"/>
              <a:gd name="connsiteY1" fmla="*/ 0 h 890953"/>
              <a:gd name="connsiteX2" fmla="*/ 550984 w 1107830"/>
              <a:gd name="connsiteY2" fmla="*/ 890953 h 890953"/>
              <a:gd name="connsiteX3" fmla="*/ 0 w 1107830"/>
              <a:gd name="connsiteY3" fmla="*/ 890953 h 890953"/>
              <a:gd name="connsiteX0" fmla="*/ 0 w 1107830"/>
              <a:gd name="connsiteY0" fmla="*/ 890953 h 3798276"/>
              <a:gd name="connsiteX1" fmla="*/ 1107830 w 1107830"/>
              <a:gd name="connsiteY1" fmla="*/ 0 h 3798276"/>
              <a:gd name="connsiteX2" fmla="*/ 1101969 w 1107830"/>
              <a:gd name="connsiteY2" fmla="*/ 3798276 h 3798276"/>
              <a:gd name="connsiteX3" fmla="*/ 0 w 1107830"/>
              <a:gd name="connsiteY3" fmla="*/ 890953 h 3798276"/>
              <a:gd name="connsiteX0" fmla="*/ 0 w 3522784"/>
              <a:gd name="connsiteY0" fmla="*/ 3727938 h 3798276"/>
              <a:gd name="connsiteX1" fmla="*/ 3522784 w 3522784"/>
              <a:gd name="connsiteY1" fmla="*/ 0 h 3798276"/>
              <a:gd name="connsiteX2" fmla="*/ 3516923 w 3522784"/>
              <a:gd name="connsiteY2" fmla="*/ 3798276 h 3798276"/>
              <a:gd name="connsiteX3" fmla="*/ 0 w 3522784"/>
              <a:gd name="connsiteY3" fmla="*/ 3727938 h 3798276"/>
              <a:gd name="connsiteX0" fmla="*/ 0 w 3522784"/>
              <a:gd name="connsiteY0" fmla="*/ 3763108 h 3833446"/>
              <a:gd name="connsiteX1" fmla="*/ 3522784 w 3522784"/>
              <a:gd name="connsiteY1" fmla="*/ 0 h 3833446"/>
              <a:gd name="connsiteX2" fmla="*/ 3516923 w 3522784"/>
              <a:gd name="connsiteY2" fmla="*/ 3833446 h 3833446"/>
              <a:gd name="connsiteX3" fmla="*/ 0 w 3522784"/>
              <a:gd name="connsiteY3" fmla="*/ 3763108 h 3833446"/>
              <a:gd name="connsiteX0" fmla="*/ 0 w 3611128"/>
              <a:gd name="connsiteY0" fmla="*/ 3763108 h 3833446"/>
              <a:gd name="connsiteX1" fmla="*/ 3522784 w 3611128"/>
              <a:gd name="connsiteY1" fmla="*/ 0 h 3833446"/>
              <a:gd name="connsiteX2" fmla="*/ 3611098 w 3611128"/>
              <a:gd name="connsiteY2" fmla="*/ 3833446 h 3833446"/>
              <a:gd name="connsiteX3" fmla="*/ 0 w 3611128"/>
              <a:gd name="connsiteY3" fmla="*/ 3763108 h 3833446"/>
              <a:gd name="connsiteX0" fmla="*/ 0 w 3661525"/>
              <a:gd name="connsiteY0" fmla="*/ 3905983 h 3976321"/>
              <a:gd name="connsiteX1" fmla="*/ 3661525 w 3661525"/>
              <a:gd name="connsiteY1" fmla="*/ 0 h 3976321"/>
              <a:gd name="connsiteX2" fmla="*/ 3611098 w 3661525"/>
              <a:gd name="connsiteY2" fmla="*/ 3976321 h 3976321"/>
              <a:gd name="connsiteX3" fmla="*/ 0 w 3661525"/>
              <a:gd name="connsiteY3" fmla="*/ 3905983 h 3976321"/>
              <a:gd name="connsiteX0" fmla="*/ 0 w 3670774"/>
              <a:gd name="connsiteY0" fmla="*/ 3944083 h 3976321"/>
              <a:gd name="connsiteX1" fmla="*/ 3670774 w 3670774"/>
              <a:gd name="connsiteY1" fmla="*/ 0 h 3976321"/>
              <a:gd name="connsiteX2" fmla="*/ 3620347 w 3670774"/>
              <a:gd name="connsiteY2" fmla="*/ 3976321 h 3976321"/>
              <a:gd name="connsiteX3" fmla="*/ 0 w 3670774"/>
              <a:gd name="connsiteY3" fmla="*/ 3944083 h 3976321"/>
              <a:gd name="connsiteX0" fmla="*/ 0 w 3578280"/>
              <a:gd name="connsiteY0" fmla="*/ 3934558 h 3976321"/>
              <a:gd name="connsiteX1" fmla="*/ 3578280 w 3578280"/>
              <a:gd name="connsiteY1" fmla="*/ 0 h 3976321"/>
              <a:gd name="connsiteX2" fmla="*/ 3527853 w 3578280"/>
              <a:gd name="connsiteY2" fmla="*/ 3976321 h 3976321"/>
              <a:gd name="connsiteX3" fmla="*/ 0 w 3578280"/>
              <a:gd name="connsiteY3" fmla="*/ 3934558 h 3976321"/>
            </a:gdLst>
            <a:ahLst/>
            <a:cxnLst>
              <a:cxn ang="0">
                <a:pos x="connsiteX0" y="connsiteY0"/>
              </a:cxn>
              <a:cxn ang="0">
                <a:pos x="connsiteX1" y="connsiteY1"/>
              </a:cxn>
              <a:cxn ang="0">
                <a:pos x="connsiteX2" y="connsiteY2"/>
              </a:cxn>
              <a:cxn ang="0">
                <a:pos x="connsiteX3" y="connsiteY3"/>
              </a:cxn>
            </a:cxnLst>
            <a:rect l="l" t="t" r="r" b="b"/>
            <a:pathLst>
              <a:path w="3578280" h="3976321">
                <a:moveTo>
                  <a:pt x="0" y="3934558"/>
                </a:moveTo>
                <a:lnTo>
                  <a:pt x="3578280" y="0"/>
                </a:lnTo>
                <a:cubicBezTo>
                  <a:pt x="3576326" y="1266092"/>
                  <a:pt x="3529807" y="2710229"/>
                  <a:pt x="3527853" y="3976321"/>
                </a:cubicBezTo>
                <a:lnTo>
                  <a:pt x="0" y="3934558"/>
                </a:lnTo>
                <a:close/>
              </a:path>
            </a:pathLst>
          </a:cu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等腰三角形 6"/>
          <p:cNvSpPr/>
          <p:nvPr/>
        </p:nvSpPr>
        <p:spPr>
          <a:xfrm>
            <a:off x="8701088" y="3062288"/>
            <a:ext cx="3522662" cy="3833812"/>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 fmla="*/ 0 w 1107830"/>
              <a:gd name="connsiteY0" fmla="*/ 890953 h 890953"/>
              <a:gd name="connsiteX1" fmla="*/ 1107830 w 1107830"/>
              <a:gd name="connsiteY1" fmla="*/ 0 h 890953"/>
              <a:gd name="connsiteX2" fmla="*/ 550984 w 1107830"/>
              <a:gd name="connsiteY2" fmla="*/ 890953 h 890953"/>
              <a:gd name="connsiteX3" fmla="*/ 0 w 1107830"/>
              <a:gd name="connsiteY3" fmla="*/ 890953 h 890953"/>
              <a:gd name="connsiteX0" fmla="*/ 0 w 1107830"/>
              <a:gd name="connsiteY0" fmla="*/ 890953 h 3798276"/>
              <a:gd name="connsiteX1" fmla="*/ 1107830 w 1107830"/>
              <a:gd name="connsiteY1" fmla="*/ 0 h 3798276"/>
              <a:gd name="connsiteX2" fmla="*/ 1101969 w 1107830"/>
              <a:gd name="connsiteY2" fmla="*/ 3798276 h 3798276"/>
              <a:gd name="connsiteX3" fmla="*/ 0 w 1107830"/>
              <a:gd name="connsiteY3" fmla="*/ 890953 h 3798276"/>
              <a:gd name="connsiteX0" fmla="*/ 0 w 3522784"/>
              <a:gd name="connsiteY0" fmla="*/ 3727938 h 3798276"/>
              <a:gd name="connsiteX1" fmla="*/ 3522784 w 3522784"/>
              <a:gd name="connsiteY1" fmla="*/ 0 h 3798276"/>
              <a:gd name="connsiteX2" fmla="*/ 3516923 w 3522784"/>
              <a:gd name="connsiteY2" fmla="*/ 3798276 h 3798276"/>
              <a:gd name="connsiteX3" fmla="*/ 0 w 3522784"/>
              <a:gd name="connsiteY3" fmla="*/ 3727938 h 3798276"/>
              <a:gd name="connsiteX0" fmla="*/ 0 w 3522784"/>
              <a:gd name="connsiteY0" fmla="*/ 3763108 h 3833446"/>
              <a:gd name="connsiteX1" fmla="*/ 3522784 w 3522784"/>
              <a:gd name="connsiteY1" fmla="*/ 0 h 3833446"/>
              <a:gd name="connsiteX2" fmla="*/ 3516923 w 3522784"/>
              <a:gd name="connsiteY2" fmla="*/ 3833446 h 3833446"/>
              <a:gd name="connsiteX3" fmla="*/ 0 w 3522784"/>
              <a:gd name="connsiteY3" fmla="*/ 3763108 h 3833446"/>
              <a:gd name="connsiteX0" fmla="*/ 0 w 3534659"/>
              <a:gd name="connsiteY0" fmla="*/ 3786859 h 3833446"/>
              <a:gd name="connsiteX1" fmla="*/ 3534659 w 3534659"/>
              <a:gd name="connsiteY1" fmla="*/ 0 h 3833446"/>
              <a:gd name="connsiteX2" fmla="*/ 3528798 w 3534659"/>
              <a:gd name="connsiteY2" fmla="*/ 3833446 h 3833446"/>
              <a:gd name="connsiteX3" fmla="*/ 0 w 3534659"/>
              <a:gd name="connsiteY3" fmla="*/ 3786859 h 3833446"/>
              <a:gd name="connsiteX0" fmla="*/ 0 w 3522783"/>
              <a:gd name="connsiteY0" fmla="*/ 3786859 h 3833446"/>
              <a:gd name="connsiteX1" fmla="*/ 3522783 w 3522783"/>
              <a:gd name="connsiteY1" fmla="*/ 0 h 3833446"/>
              <a:gd name="connsiteX2" fmla="*/ 3516922 w 3522783"/>
              <a:gd name="connsiteY2" fmla="*/ 3833446 h 3833446"/>
              <a:gd name="connsiteX3" fmla="*/ 0 w 3522783"/>
              <a:gd name="connsiteY3" fmla="*/ 3786859 h 3833446"/>
            </a:gdLst>
            <a:ahLst/>
            <a:cxnLst>
              <a:cxn ang="0">
                <a:pos x="connsiteX0" y="connsiteY0"/>
              </a:cxn>
              <a:cxn ang="0">
                <a:pos x="connsiteX1" y="connsiteY1"/>
              </a:cxn>
              <a:cxn ang="0">
                <a:pos x="connsiteX2" y="connsiteY2"/>
              </a:cxn>
              <a:cxn ang="0">
                <a:pos x="connsiteX3" y="connsiteY3"/>
              </a:cxn>
            </a:cxnLst>
            <a:rect l="l" t="t" r="r" b="b"/>
            <a:pathLst>
              <a:path w="3522783" h="3833446">
                <a:moveTo>
                  <a:pt x="0" y="3786859"/>
                </a:moveTo>
                <a:lnTo>
                  <a:pt x="3522783" y="0"/>
                </a:lnTo>
                <a:cubicBezTo>
                  <a:pt x="3520829" y="1266092"/>
                  <a:pt x="3518876" y="2567354"/>
                  <a:pt x="3516922" y="3833446"/>
                </a:cubicBezTo>
                <a:lnTo>
                  <a:pt x="0" y="3786859"/>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4437063" y="-33338"/>
            <a:ext cx="7197725" cy="6924676"/>
          </a:xfrm>
          <a:custGeom>
            <a:avLst/>
            <a:gdLst>
              <a:gd name="connsiteX0" fmla="*/ 0 w 1615044"/>
              <a:gd name="connsiteY0" fmla="*/ 0 h 273132"/>
              <a:gd name="connsiteX1" fmla="*/ 1615044 w 1615044"/>
              <a:gd name="connsiteY1" fmla="*/ 0 h 273132"/>
              <a:gd name="connsiteX2" fmla="*/ 1615044 w 1615044"/>
              <a:gd name="connsiteY2" fmla="*/ 273132 h 273132"/>
              <a:gd name="connsiteX3" fmla="*/ 0 w 1615044"/>
              <a:gd name="connsiteY3" fmla="*/ 273132 h 273132"/>
              <a:gd name="connsiteX4" fmla="*/ 0 w 1615044"/>
              <a:gd name="connsiteY4" fmla="*/ 0 h 273132"/>
              <a:gd name="connsiteX0" fmla="*/ 0 w 6840187"/>
              <a:gd name="connsiteY0" fmla="*/ 5272645 h 5545777"/>
              <a:gd name="connsiteX1" fmla="*/ 6840187 w 6840187"/>
              <a:gd name="connsiteY1" fmla="*/ 0 h 5545777"/>
              <a:gd name="connsiteX2" fmla="*/ 1615044 w 6840187"/>
              <a:gd name="connsiteY2" fmla="*/ 5545777 h 5545777"/>
              <a:gd name="connsiteX3" fmla="*/ 0 w 6840187"/>
              <a:gd name="connsiteY3" fmla="*/ 5545777 h 5545777"/>
              <a:gd name="connsiteX4" fmla="*/ 0 w 6840187"/>
              <a:gd name="connsiteY4" fmla="*/ 5272645 h 5545777"/>
              <a:gd name="connsiteX0" fmla="*/ 0 w 7065818"/>
              <a:gd name="connsiteY0" fmla="*/ 5272645 h 5545777"/>
              <a:gd name="connsiteX1" fmla="*/ 6840187 w 7065818"/>
              <a:gd name="connsiteY1" fmla="*/ 0 h 5545777"/>
              <a:gd name="connsiteX2" fmla="*/ 7065818 w 7065818"/>
              <a:gd name="connsiteY2" fmla="*/ 11876 h 5545777"/>
              <a:gd name="connsiteX3" fmla="*/ 0 w 7065818"/>
              <a:gd name="connsiteY3" fmla="*/ 5545777 h 5545777"/>
              <a:gd name="connsiteX4" fmla="*/ 0 w 7065818"/>
              <a:gd name="connsiteY4" fmla="*/ 5272645 h 5545777"/>
              <a:gd name="connsiteX0" fmla="*/ 0 w 7065818"/>
              <a:gd name="connsiteY0" fmla="*/ 5272645 h 6982691"/>
              <a:gd name="connsiteX1" fmla="*/ 6840187 w 7065818"/>
              <a:gd name="connsiteY1" fmla="*/ 0 h 6982691"/>
              <a:gd name="connsiteX2" fmla="*/ 7065818 w 7065818"/>
              <a:gd name="connsiteY2" fmla="*/ 11876 h 6982691"/>
              <a:gd name="connsiteX3" fmla="*/ 0 w 7065818"/>
              <a:gd name="connsiteY3" fmla="*/ 6982691 h 6982691"/>
              <a:gd name="connsiteX4" fmla="*/ 0 w 7065818"/>
              <a:gd name="connsiteY4" fmla="*/ 5272645 h 6982691"/>
              <a:gd name="connsiteX0" fmla="*/ 0 w 7279574"/>
              <a:gd name="connsiteY0" fmla="*/ 6947065 h 6982691"/>
              <a:gd name="connsiteX1" fmla="*/ 7053943 w 7279574"/>
              <a:gd name="connsiteY1" fmla="*/ 0 h 6982691"/>
              <a:gd name="connsiteX2" fmla="*/ 7279574 w 7279574"/>
              <a:gd name="connsiteY2" fmla="*/ 11876 h 6982691"/>
              <a:gd name="connsiteX3" fmla="*/ 213756 w 7279574"/>
              <a:gd name="connsiteY3" fmla="*/ 6982691 h 6982691"/>
              <a:gd name="connsiteX4" fmla="*/ 0 w 7279574"/>
              <a:gd name="connsiteY4" fmla="*/ 6947065 h 6982691"/>
              <a:gd name="connsiteX0" fmla="*/ 0 w 7279574"/>
              <a:gd name="connsiteY0" fmla="*/ 6935189 h 6970815"/>
              <a:gd name="connsiteX1" fmla="*/ 6949168 w 7279574"/>
              <a:gd name="connsiteY1" fmla="*/ 130999 h 6970815"/>
              <a:gd name="connsiteX2" fmla="*/ 7279574 w 7279574"/>
              <a:gd name="connsiteY2" fmla="*/ 0 h 6970815"/>
              <a:gd name="connsiteX3" fmla="*/ 213756 w 7279574"/>
              <a:gd name="connsiteY3" fmla="*/ 6970815 h 6970815"/>
              <a:gd name="connsiteX4" fmla="*/ 0 w 7279574"/>
              <a:gd name="connsiteY4" fmla="*/ 6935189 h 6970815"/>
              <a:gd name="connsiteX0" fmla="*/ 0 w 7174799"/>
              <a:gd name="connsiteY0" fmla="*/ 6830414 h 6866040"/>
              <a:gd name="connsiteX1" fmla="*/ 6949168 w 7174799"/>
              <a:gd name="connsiteY1" fmla="*/ 26224 h 6866040"/>
              <a:gd name="connsiteX2" fmla="*/ 7174799 w 7174799"/>
              <a:gd name="connsiteY2" fmla="*/ 0 h 6866040"/>
              <a:gd name="connsiteX3" fmla="*/ 213756 w 7174799"/>
              <a:gd name="connsiteY3" fmla="*/ 6866040 h 6866040"/>
              <a:gd name="connsiteX4" fmla="*/ 0 w 7174799"/>
              <a:gd name="connsiteY4" fmla="*/ 6830414 h 6866040"/>
              <a:gd name="connsiteX0" fmla="*/ 0 w 7174799"/>
              <a:gd name="connsiteY0" fmla="*/ 6830414 h 6866040"/>
              <a:gd name="connsiteX1" fmla="*/ 6980974 w 7174799"/>
              <a:gd name="connsiteY1" fmla="*/ 18273 h 6866040"/>
              <a:gd name="connsiteX2" fmla="*/ 7174799 w 7174799"/>
              <a:gd name="connsiteY2" fmla="*/ 0 h 6866040"/>
              <a:gd name="connsiteX3" fmla="*/ 213756 w 7174799"/>
              <a:gd name="connsiteY3" fmla="*/ 6866040 h 6866040"/>
              <a:gd name="connsiteX4" fmla="*/ 0 w 7174799"/>
              <a:gd name="connsiteY4" fmla="*/ 6830414 h 686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4799" h="6866040">
                <a:moveTo>
                  <a:pt x="0" y="6830414"/>
                </a:moveTo>
                <a:lnTo>
                  <a:pt x="6980974" y="18273"/>
                </a:lnTo>
                <a:lnTo>
                  <a:pt x="7174799" y="0"/>
                </a:lnTo>
                <a:lnTo>
                  <a:pt x="213756" y="6866040"/>
                </a:lnTo>
                <a:lnTo>
                  <a:pt x="0" y="6830414"/>
                </a:lnTo>
                <a:close/>
              </a:path>
            </a:pathLst>
          </a:cu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等腰三角形 5"/>
          <p:cNvSpPr/>
          <p:nvPr/>
        </p:nvSpPr>
        <p:spPr>
          <a:xfrm>
            <a:off x="0" y="-34925"/>
            <a:ext cx="11483975" cy="6927850"/>
          </a:xfrm>
          <a:custGeom>
            <a:avLst/>
            <a:gdLst>
              <a:gd name="connsiteX0" fmla="*/ 0 w 12246428"/>
              <a:gd name="connsiteY0" fmla="*/ 0 h 6886974"/>
              <a:gd name="connsiteX1" fmla="*/ 12246428 w 12246428"/>
              <a:gd name="connsiteY1" fmla="*/ 0 h 6886974"/>
              <a:gd name="connsiteX2" fmla="*/ 12246428 w 12246428"/>
              <a:gd name="connsiteY2" fmla="*/ 6886974 h 6886974"/>
              <a:gd name="connsiteX3" fmla="*/ 0 w 12246428"/>
              <a:gd name="connsiteY3" fmla="*/ 6886974 h 6886974"/>
              <a:gd name="connsiteX4" fmla="*/ 0 w 12246428"/>
              <a:gd name="connsiteY4" fmla="*/ 0 h 6886974"/>
              <a:gd name="connsiteX0" fmla="*/ 0 w 12246428"/>
              <a:gd name="connsiteY0" fmla="*/ 0 h 6886974"/>
              <a:gd name="connsiteX1" fmla="*/ 12246428 w 12246428"/>
              <a:gd name="connsiteY1" fmla="*/ 0 h 6886974"/>
              <a:gd name="connsiteX2" fmla="*/ 12235542 w 12246428"/>
              <a:gd name="connsiteY2" fmla="*/ 1759803 h 6886974"/>
              <a:gd name="connsiteX3" fmla="*/ 0 w 12246428"/>
              <a:gd name="connsiteY3" fmla="*/ 6886974 h 6886974"/>
              <a:gd name="connsiteX4" fmla="*/ 0 w 12246428"/>
              <a:gd name="connsiteY4" fmla="*/ 0 h 6886974"/>
              <a:gd name="connsiteX0" fmla="*/ 0 w 12235545"/>
              <a:gd name="connsiteY0" fmla="*/ 0 h 6886974"/>
              <a:gd name="connsiteX1" fmla="*/ 9350828 w 12235545"/>
              <a:gd name="connsiteY1" fmla="*/ 21772 h 6886974"/>
              <a:gd name="connsiteX2" fmla="*/ 12235542 w 12235545"/>
              <a:gd name="connsiteY2" fmla="*/ 1759803 h 6886974"/>
              <a:gd name="connsiteX3" fmla="*/ 0 w 12235545"/>
              <a:gd name="connsiteY3" fmla="*/ 6886974 h 6886974"/>
              <a:gd name="connsiteX4" fmla="*/ 0 w 12235545"/>
              <a:gd name="connsiteY4" fmla="*/ 0 h 6886974"/>
              <a:gd name="connsiteX0" fmla="*/ 0 w 9372913"/>
              <a:gd name="connsiteY0" fmla="*/ 0 h 6886974"/>
              <a:gd name="connsiteX1" fmla="*/ 9350828 w 9372913"/>
              <a:gd name="connsiteY1" fmla="*/ 21772 h 6886974"/>
              <a:gd name="connsiteX2" fmla="*/ 9372599 w 9372913"/>
              <a:gd name="connsiteY2" fmla="*/ 2750403 h 6886974"/>
              <a:gd name="connsiteX3" fmla="*/ 0 w 9372913"/>
              <a:gd name="connsiteY3" fmla="*/ 6886974 h 6886974"/>
              <a:gd name="connsiteX4" fmla="*/ 0 w 9372913"/>
              <a:gd name="connsiteY4" fmla="*/ 0 h 6886974"/>
              <a:gd name="connsiteX0" fmla="*/ 0 w 9350828"/>
              <a:gd name="connsiteY0" fmla="*/ 0 h 6886974"/>
              <a:gd name="connsiteX1" fmla="*/ 9350828 w 9350828"/>
              <a:gd name="connsiteY1" fmla="*/ 21772 h 6886974"/>
              <a:gd name="connsiteX2" fmla="*/ 4506685 w 9350828"/>
              <a:gd name="connsiteY2" fmla="*/ 6876089 h 6886974"/>
              <a:gd name="connsiteX3" fmla="*/ 0 w 9350828"/>
              <a:gd name="connsiteY3" fmla="*/ 6886974 h 6886974"/>
              <a:gd name="connsiteX4" fmla="*/ 0 w 9350828"/>
              <a:gd name="connsiteY4" fmla="*/ 0 h 6886974"/>
              <a:gd name="connsiteX0" fmla="*/ 0 w 11244943"/>
              <a:gd name="connsiteY0" fmla="*/ 0 h 6886974"/>
              <a:gd name="connsiteX1" fmla="*/ 11244943 w 11244943"/>
              <a:gd name="connsiteY1" fmla="*/ 43543 h 6886974"/>
              <a:gd name="connsiteX2" fmla="*/ 4506685 w 11244943"/>
              <a:gd name="connsiteY2" fmla="*/ 6876089 h 6886974"/>
              <a:gd name="connsiteX3" fmla="*/ 0 w 11244943"/>
              <a:gd name="connsiteY3" fmla="*/ 6886974 h 6886974"/>
              <a:gd name="connsiteX4" fmla="*/ 0 w 11244943"/>
              <a:gd name="connsiteY4" fmla="*/ 0 h 6886974"/>
              <a:gd name="connsiteX0" fmla="*/ 0 w 11244943"/>
              <a:gd name="connsiteY0" fmla="*/ 0 h 6886974"/>
              <a:gd name="connsiteX1" fmla="*/ 11244943 w 11244943"/>
              <a:gd name="connsiteY1" fmla="*/ 43543 h 6886974"/>
              <a:gd name="connsiteX2" fmla="*/ 4506685 w 11244943"/>
              <a:gd name="connsiteY2" fmla="*/ 6876089 h 6886974"/>
              <a:gd name="connsiteX3" fmla="*/ 0 w 11244943"/>
              <a:gd name="connsiteY3" fmla="*/ 6886974 h 6886974"/>
              <a:gd name="connsiteX4" fmla="*/ 0 w 11244943"/>
              <a:gd name="connsiteY4" fmla="*/ 0 h 6886974"/>
              <a:gd name="connsiteX0" fmla="*/ 0 w 11244943"/>
              <a:gd name="connsiteY0" fmla="*/ 0 h 6886974"/>
              <a:gd name="connsiteX1" fmla="*/ 11244943 w 11244943"/>
              <a:gd name="connsiteY1" fmla="*/ 43543 h 6886974"/>
              <a:gd name="connsiteX2" fmla="*/ 4506685 w 11244943"/>
              <a:gd name="connsiteY2" fmla="*/ 6876089 h 6886974"/>
              <a:gd name="connsiteX3" fmla="*/ 0 w 11244943"/>
              <a:gd name="connsiteY3" fmla="*/ 6886974 h 6886974"/>
              <a:gd name="connsiteX4" fmla="*/ 0 w 11244943"/>
              <a:gd name="connsiteY4" fmla="*/ 0 h 6886974"/>
              <a:gd name="connsiteX0" fmla="*/ 0 w 11647715"/>
              <a:gd name="connsiteY0" fmla="*/ 0 h 6886974"/>
              <a:gd name="connsiteX1" fmla="*/ 11647715 w 11647715"/>
              <a:gd name="connsiteY1" fmla="*/ 32658 h 6886974"/>
              <a:gd name="connsiteX2" fmla="*/ 4506685 w 11647715"/>
              <a:gd name="connsiteY2" fmla="*/ 6876089 h 6886974"/>
              <a:gd name="connsiteX3" fmla="*/ 0 w 11647715"/>
              <a:gd name="connsiteY3" fmla="*/ 6886974 h 6886974"/>
              <a:gd name="connsiteX4" fmla="*/ 0 w 11647715"/>
              <a:gd name="connsiteY4" fmla="*/ 0 h 6886974"/>
              <a:gd name="connsiteX0" fmla="*/ 0 w 11471868"/>
              <a:gd name="connsiteY0" fmla="*/ 0 h 6886974"/>
              <a:gd name="connsiteX1" fmla="*/ 11471868 w 11471868"/>
              <a:gd name="connsiteY1" fmla="*/ 20935 h 6886974"/>
              <a:gd name="connsiteX2" fmla="*/ 4506685 w 11471868"/>
              <a:gd name="connsiteY2" fmla="*/ 6876089 h 6886974"/>
              <a:gd name="connsiteX3" fmla="*/ 0 w 11471868"/>
              <a:gd name="connsiteY3" fmla="*/ 6886974 h 6886974"/>
              <a:gd name="connsiteX4" fmla="*/ 0 w 11471868"/>
              <a:gd name="connsiteY4" fmla="*/ 0 h 6886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1868" h="6886974">
                <a:moveTo>
                  <a:pt x="0" y="0"/>
                </a:moveTo>
                <a:lnTo>
                  <a:pt x="11471868" y="20935"/>
                </a:lnTo>
                <a:cubicBezTo>
                  <a:pt x="11109010" y="411593"/>
                  <a:pt x="5239657" y="6180631"/>
                  <a:pt x="4506685" y="6876089"/>
                </a:cubicBezTo>
                <a:lnTo>
                  <a:pt x="0" y="6886974"/>
                </a:lnTo>
                <a:lnTo>
                  <a:pt x="0" y="0"/>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9" name="TextBox 3"/>
          <p:cNvSpPr txBox="1"/>
          <p:nvPr/>
        </p:nvSpPr>
        <p:spPr>
          <a:xfrm>
            <a:off x="695395" y="1837376"/>
            <a:ext cx="6713962" cy="1323403"/>
          </a:xfrm>
          <a:prstGeom prst="rect">
            <a:avLst/>
          </a:prstGeom>
          <a:noFill/>
          <a:effectLst/>
        </p:spPr>
        <p:txBody>
          <a:bodyPr lIns="91403" tIns="45702" rIns="91403" bIns="45702">
            <a:spAutoFit/>
          </a:bodyPr>
          <a:lstStyle/>
          <a:p>
            <a:pPr algn="ctr" defTabSz="913996" fontAlgn="auto">
              <a:spcBef>
                <a:spcPts val="0"/>
              </a:spcBef>
              <a:spcAft>
                <a:spcPts val="0"/>
              </a:spcAft>
              <a:defRPr/>
            </a:pPr>
            <a:r>
              <a:rPr lang="zh-CN" altLang="en-US" sz="8000" b="1" dirty="0">
                <a:ln w="19050">
                  <a:solidFill>
                    <a:prstClr val="white"/>
                  </a:solidFill>
                </a:ln>
                <a:solidFill>
                  <a:srgbClr val="44ADCB"/>
                </a:solidFill>
                <a:latin typeface="微软雅黑" panose="020B0503020204020204" pitchFamily="34" charset="-122"/>
                <a:ea typeface="微软雅黑" panose="020B0503020204020204" pitchFamily="34" charset="-122"/>
              </a:rPr>
              <a:t>年度工作计划</a:t>
            </a:r>
          </a:p>
        </p:txBody>
      </p:sp>
      <p:sp>
        <p:nvSpPr>
          <p:cNvPr id="10" name="TextBox 11"/>
          <p:cNvSpPr txBox="1">
            <a:spLocks noChangeArrowheads="1"/>
          </p:cNvSpPr>
          <p:nvPr/>
        </p:nvSpPr>
        <p:spPr bwMode="auto">
          <a:xfrm>
            <a:off x="2562220" y="915278"/>
            <a:ext cx="2574986" cy="646331"/>
          </a:xfrm>
          <a:prstGeom prst="rect">
            <a:avLst/>
          </a:prstGeom>
          <a:noFill/>
          <a:ln w="9525">
            <a:noFill/>
            <a:miter lim="800000"/>
            <a:headEnd/>
            <a:tailEnd/>
          </a:ln>
        </p:spPr>
        <p:txBody>
          <a:bodyPr>
            <a:spAutoFit/>
          </a:bodyPr>
          <a:lstStyle/>
          <a:p>
            <a:pPr algn="ctr" defTabSz="913996" fontAlgn="auto">
              <a:spcBef>
                <a:spcPts val="0"/>
              </a:spcBef>
              <a:spcAft>
                <a:spcPts val="0"/>
              </a:spcAft>
              <a:defRPr/>
            </a:pPr>
            <a:r>
              <a:rPr lang="en-US" altLang="zh-CN" sz="3600" b="1" dirty="0">
                <a:solidFill>
                  <a:srgbClr val="F0AC02"/>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XXX</a:t>
            </a:r>
            <a:r>
              <a:rPr lang="zh-CN" altLang="en-US" sz="3600" b="1" dirty="0">
                <a:solidFill>
                  <a:srgbClr val="F0AC02"/>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医院</a:t>
            </a:r>
          </a:p>
        </p:txBody>
      </p:sp>
      <p:sp>
        <p:nvSpPr>
          <p:cNvPr id="3" name="矩形 2"/>
          <p:cNvSpPr/>
          <p:nvPr/>
        </p:nvSpPr>
        <p:spPr>
          <a:xfrm>
            <a:off x="1009913" y="747840"/>
            <a:ext cx="2046554" cy="923330"/>
          </a:xfrm>
          <a:prstGeom prst="rect">
            <a:avLst/>
          </a:prstGeom>
        </p:spPr>
        <p:txBody>
          <a:bodyPr wrap="square">
            <a:spAutoFit/>
          </a:bodyPr>
          <a:lstStyle/>
          <a:p>
            <a:pPr fontAlgn="auto">
              <a:spcBef>
                <a:spcPts val="0"/>
              </a:spcBef>
              <a:spcAft>
                <a:spcPts val="0"/>
              </a:spcAft>
              <a:defRPr/>
            </a:pPr>
            <a:r>
              <a:rPr lang="en-US" altLang="zh-CN" sz="5400" b="1" dirty="0" smtClean="0">
                <a:ln w="19050">
                  <a:solidFill>
                    <a:prstClr val="white"/>
                  </a:solidFill>
                </a:ln>
                <a:solidFill>
                  <a:srgbClr val="44ADCB"/>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20XX</a:t>
            </a:r>
            <a:endParaRPr lang="zh-CN" altLang="en-US" sz="5400" dirty="0">
              <a:solidFill>
                <a:srgbClr val="44ADCB"/>
              </a:solidFill>
              <a:latin typeface="微软雅黑" panose="020B0503020204020204" pitchFamily="34" charset="-122"/>
              <a:ea typeface="微软雅黑" panose="020B0503020204020204" pitchFamily="34" charset="-122"/>
            </a:endParaRPr>
          </a:p>
        </p:txBody>
      </p:sp>
      <p:sp>
        <p:nvSpPr>
          <p:cNvPr id="56330" name="文本框 11"/>
          <p:cNvSpPr txBox="1">
            <a:spLocks noChangeArrowheads="1"/>
          </p:cNvSpPr>
          <p:nvPr/>
        </p:nvSpPr>
        <p:spPr bwMode="auto">
          <a:xfrm>
            <a:off x="1030288" y="3033713"/>
            <a:ext cx="5767387" cy="461962"/>
          </a:xfrm>
          <a:prstGeom prst="rect">
            <a:avLst/>
          </a:prstGeom>
          <a:noFill/>
          <a:ln w="9525">
            <a:noFill/>
            <a:miter lim="800000"/>
            <a:headEnd/>
            <a:tailEnd/>
          </a:ln>
        </p:spPr>
        <p:txBody>
          <a:bodyPr>
            <a:spAutoFit/>
          </a:bodyPr>
          <a:lstStyle/>
          <a:p>
            <a:r>
              <a:rPr lang="en-US" altLang="zh-CN" sz="2400">
                <a:solidFill>
                  <a:srgbClr val="44ADCB"/>
                </a:solidFill>
                <a:latin typeface="Calibri" pitchFamily="34" charset="0"/>
              </a:rPr>
              <a:t>The annual work plan </a:t>
            </a:r>
            <a:endParaRPr lang="zh-CN" altLang="en-US" sz="2400">
              <a:solidFill>
                <a:srgbClr val="44ADCB"/>
              </a:solidFill>
              <a:latin typeface="Calibri" pitchFamily="34" charset="0"/>
            </a:endParaRPr>
          </a:p>
        </p:txBody>
      </p:sp>
      <p:sp>
        <p:nvSpPr>
          <p:cNvPr id="13" name="矩形 12"/>
          <p:cNvSpPr/>
          <p:nvPr/>
        </p:nvSpPr>
        <p:spPr>
          <a:xfrm>
            <a:off x="7446963" y="350838"/>
            <a:ext cx="2016125" cy="574675"/>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algn="ctr" defTabSz="913996" fontAlgn="auto">
              <a:spcBef>
                <a:spcPts val="0"/>
              </a:spcBef>
              <a:spcAft>
                <a:spcPts val="0"/>
              </a:spcAft>
              <a:defRPr/>
            </a:pPr>
            <a:r>
              <a:rPr lang="zh-CN" altLang="en-US" sz="1699" b="1" dirty="0">
                <a:solidFill>
                  <a:prstClr val="white"/>
                </a:solidFill>
              </a:rPr>
              <a:t>医院</a:t>
            </a:r>
            <a:r>
              <a:rPr lang="en-US" altLang="zh-CN" sz="1699" b="1" dirty="0">
                <a:solidFill>
                  <a:prstClr val="white"/>
                </a:solidFill>
              </a:rPr>
              <a:t>logo</a:t>
            </a:r>
            <a:endParaRPr lang="zh-CN" altLang="en-US" sz="1699" b="1"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700"/>
                            </p:stCondLst>
                            <p:childTnLst>
                              <p:par>
                                <p:cTn id="10" presetID="2" presetClass="entr" presetSubtype="4" decel="100000" fill="hold"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手绘信息图表的商务男士图片"/>
          <p:cNvPicPr>
            <a:picLocks noChangeAspect="1" noChangeArrowheads="1"/>
          </p:cNvPicPr>
          <p:nvPr/>
        </p:nvPicPr>
        <p:blipFill>
          <a:blip r:embed="rId2" cstate="email">
            <a:extLst>
              <a:ext uri="{28A0092B-C50C-407E-A947-70E740481C1C}">
                <a14:useLocalDpi xmlns:a14="http://schemas.microsoft.com/office/drawing/2010/main"/>
              </a:ext>
            </a:extLst>
          </a:blip>
          <a:srcRect r="-102"/>
          <a:stretch>
            <a:fillRect/>
          </a:stretch>
        </p:blipFill>
        <p:spPr bwMode="auto">
          <a:xfrm>
            <a:off x="0" y="0"/>
            <a:ext cx="12192000" cy="6858000"/>
          </a:xfrm>
          <a:prstGeom prst="rect">
            <a:avLst/>
          </a:prstGeom>
          <a:noFill/>
          <a:ln w="9525">
            <a:noFill/>
            <a:miter lim="800000"/>
            <a:headEnd/>
            <a:tailEnd/>
          </a:ln>
        </p:spPr>
      </p:pic>
      <p:cxnSp>
        <p:nvCxnSpPr>
          <p:cNvPr id="65538" name="直接连接符 2"/>
          <p:cNvCxnSpPr>
            <a:cxnSpLocks noChangeShapeType="1"/>
          </p:cNvCxnSpPr>
          <p:nvPr/>
        </p:nvCxnSpPr>
        <p:spPr bwMode="auto">
          <a:xfrm>
            <a:off x="1027113" y="5513388"/>
            <a:ext cx="5191125" cy="17462"/>
          </a:xfrm>
          <a:prstGeom prst="line">
            <a:avLst/>
          </a:prstGeom>
          <a:noFill/>
          <a:ln w="12700" cap="rnd" algn="ctr">
            <a:solidFill>
              <a:schemeClr val="tx2"/>
            </a:solidFill>
            <a:prstDash val="sysDash"/>
            <a:round/>
            <a:headEnd type="oval" w="med" len="med"/>
            <a:tailEnd type="oval" w="med" len="med"/>
          </a:ln>
        </p:spPr>
      </p:cxnSp>
      <p:sp>
        <p:nvSpPr>
          <p:cNvPr id="4" name="Rectangle 31"/>
          <p:cNvSpPr/>
          <p:nvPr/>
        </p:nvSpPr>
        <p:spPr bwMode="auto">
          <a:xfrm>
            <a:off x="1035050" y="1852613"/>
            <a:ext cx="5183188" cy="522287"/>
          </a:xfrm>
          <a:prstGeom prst="rect">
            <a:avLst/>
          </a:prstGeom>
          <a:solidFill>
            <a:schemeClr val="bg1">
              <a:alpha val="84000"/>
            </a:schemeClr>
          </a:solidFill>
          <a:ln w="9525" cap="flat" cmpd="sng" algn="ctr">
            <a:noFill/>
            <a:prstDash val="solid"/>
            <a:headEnd type="none" w="med" len="med"/>
            <a:tailEnd type="none" w="med" len="med"/>
          </a:ln>
          <a:effectLst/>
        </p:spPr>
        <p:txBody>
          <a:bodyPr lIns="91399" tIns="45699" rIns="91399" bIns="45699" anchor="ctr"/>
          <a:lstStyle/>
          <a:p>
            <a:pPr defTabSz="684986" fontAlgn="auto">
              <a:spcBef>
                <a:spcPts val="0"/>
              </a:spcBef>
              <a:spcAft>
                <a:spcPts val="0"/>
              </a:spcAft>
              <a:defRPr/>
            </a:pPr>
            <a:r>
              <a:rPr lang="en-US" altLang="zh-CN" sz="1699" b="1" kern="0" dirty="0">
                <a:solidFill>
                  <a:srgbClr val="C00000">
                    <a:alpha val="99000"/>
                  </a:srgbClr>
                </a:solidFill>
                <a:latin typeface="Segoe UI" pitchFamily="34" charset="0"/>
                <a:ea typeface="Segoe UI" pitchFamily="34" charset="0"/>
                <a:cs typeface="Segoe UI" pitchFamily="34" charset="0"/>
              </a:rPr>
              <a:t>1</a:t>
            </a:r>
            <a:r>
              <a:rPr lang="zh-CN" altLang="en-US" sz="1699" b="1" kern="0" dirty="0">
                <a:solidFill>
                  <a:srgbClr val="C00000">
                    <a:alpha val="99000"/>
                  </a:srgbClr>
                </a:solidFill>
                <a:latin typeface="Segoe UI" pitchFamily="34" charset="0"/>
                <a:ea typeface="Segoe UI" pitchFamily="34" charset="0"/>
                <a:cs typeface="Segoe UI" pitchFamily="34" charset="0"/>
              </a:rPr>
              <a:t>、技术创新（重点科室提交规划）</a:t>
            </a:r>
            <a:endParaRPr lang="en-US" sz="1699" b="1" kern="0" dirty="0">
              <a:solidFill>
                <a:srgbClr val="C00000">
                  <a:alpha val="99000"/>
                </a:srgbClr>
              </a:solidFill>
              <a:latin typeface="Segoe UI" pitchFamily="34" charset="0"/>
              <a:ea typeface="Segoe UI" pitchFamily="34" charset="0"/>
              <a:cs typeface="Segoe UI" pitchFamily="34" charset="0"/>
            </a:endParaRPr>
          </a:p>
        </p:txBody>
      </p:sp>
      <p:sp>
        <p:nvSpPr>
          <p:cNvPr id="6" name="Rectangle 31"/>
          <p:cNvSpPr/>
          <p:nvPr/>
        </p:nvSpPr>
        <p:spPr bwMode="auto">
          <a:xfrm>
            <a:off x="1041400" y="2584450"/>
            <a:ext cx="5183188" cy="522288"/>
          </a:xfrm>
          <a:prstGeom prst="rect">
            <a:avLst/>
          </a:prstGeom>
          <a:solidFill>
            <a:schemeClr val="bg1">
              <a:alpha val="84000"/>
            </a:schemeClr>
          </a:solidFill>
          <a:ln w="9525" cap="flat" cmpd="sng" algn="ctr">
            <a:noFill/>
            <a:prstDash val="solid"/>
            <a:headEnd type="none" w="med" len="med"/>
            <a:tailEnd type="none" w="med" len="med"/>
          </a:ln>
          <a:effectLst/>
        </p:spPr>
        <p:txBody>
          <a:bodyPr lIns="91399" tIns="45699" rIns="91399" bIns="45699" anchor="ctr"/>
          <a:lstStyle/>
          <a:p>
            <a:pPr defTabSz="684986" fontAlgn="auto">
              <a:spcBef>
                <a:spcPts val="0"/>
              </a:spcBef>
              <a:spcAft>
                <a:spcPts val="0"/>
              </a:spcAft>
              <a:defRPr/>
            </a:pPr>
            <a:r>
              <a:rPr lang="en-US" altLang="zh-CN" sz="1699" b="1" kern="0" dirty="0">
                <a:solidFill>
                  <a:srgbClr val="C00000"/>
                </a:solidFill>
                <a:latin typeface="Segoe UI" pitchFamily="34" charset="0"/>
                <a:ea typeface="Segoe UI" pitchFamily="34" charset="0"/>
                <a:cs typeface="Segoe UI" pitchFamily="34" charset="0"/>
              </a:rPr>
              <a:t> 2</a:t>
            </a:r>
            <a:r>
              <a:rPr lang="zh-CN" altLang="en-US" sz="1699" b="1" kern="0" dirty="0">
                <a:solidFill>
                  <a:srgbClr val="C00000"/>
                </a:solidFill>
                <a:latin typeface="Segoe UI" pitchFamily="34" charset="0"/>
                <a:ea typeface="Segoe UI" pitchFamily="34" charset="0"/>
                <a:cs typeface="Segoe UI" pitchFamily="34" charset="0"/>
              </a:rPr>
              <a:t>、服务创新（全院科室提交规划）</a:t>
            </a:r>
            <a:endParaRPr lang="en-US" sz="1699" b="1" kern="0" dirty="0">
              <a:solidFill>
                <a:srgbClr val="C00000"/>
              </a:solidFill>
              <a:latin typeface="Segoe UI" pitchFamily="34" charset="0"/>
              <a:ea typeface="Segoe UI" pitchFamily="34" charset="0"/>
              <a:cs typeface="Segoe UI" pitchFamily="34" charset="0"/>
            </a:endParaRPr>
          </a:p>
        </p:txBody>
      </p:sp>
      <p:sp>
        <p:nvSpPr>
          <p:cNvPr id="7" name="Rectangle 31"/>
          <p:cNvSpPr/>
          <p:nvPr/>
        </p:nvSpPr>
        <p:spPr bwMode="auto">
          <a:xfrm>
            <a:off x="1041400" y="3348038"/>
            <a:ext cx="5183188" cy="522287"/>
          </a:xfrm>
          <a:prstGeom prst="rect">
            <a:avLst/>
          </a:prstGeom>
          <a:solidFill>
            <a:schemeClr val="bg1">
              <a:alpha val="84000"/>
            </a:schemeClr>
          </a:solidFill>
          <a:ln w="9525" cap="flat" cmpd="sng" algn="ctr">
            <a:noFill/>
            <a:prstDash val="solid"/>
            <a:headEnd type="none" w="med" len="med"/>
            <a:tailEnd type="none" w="med" len="med"/>
          </a:ln>
          <a:effectLst/>
        </p:spPr>
        <p:txBody>
          <a:bodyPr lIns="91399" tIns="45699" rIns="91399" bIns="45699" anchor="ctr"/>
          <a:lstStyle/>
          <a:p>
            <a:pPr defTabSz="684986" fontAlgn="auto">
              <a:spcBef>
                <a:spcPts val="0"/>
              </a:spcBef>
              <a:spcAft>
                <a:spcPts val="0"/>
              </a:spcAft>
              <a:defRPr/>
            </a:pPr>
            <a:r>
              <a:rPr lang="en-US" altLang="zh-CN" sz="1699" b="1" kern="0" dirty="0">
                <a:solidFill>
                  <a:srgbClr val="C00000">
                    <a:alpha val="99000"/>
                  </a:srgbClr>
                </a:solidFill>
                <a:latin typeface="Segoe UI" pitchFamily="34" charset="0"/>
                <a:ea typeface="Segoe UI" pitchFamily="34" charset="0"/>
                <a:cs typeface="Segoe UI" pitchFamily="34" charset="0"/>
              </a:rPr>
              <a:t> 3</a:t>
            </a:r>
            <a:r>
              <a:rPr lang="zh-CN" altLang="en-US" sz="1699" b="1" kern="0" dirty="0">
                <a:solidFill>
                  <a:srgbClr val="C00000">
                    <a:alpha val="99000"/>
                  </a:srgbClr>
                </a:solidFill>
                <a:latin typeface="Segoe UI" pitchFamily="34" charset="0"/>
                <a:ea typeface="Segoe UI" pitchFamily="34" charset="0"/>
                <a:cs typeface="Segoe UI" pitchFamily="34" charset="0"/>
              </a:rPr>
              <a:t>、流程创新（各科室主任提交规划）</a:t>
            </a:r>
            <a:endParaRPr lang="en-US" sz="1699" b="1" kern="0" dirty="0">
              <a:solidFill>
                <a:srgbClr val="C00000">
                  <a:alpha val="99000"/>
                </a:srgbClr>
              </a:solidFill>
              <a:latin typeface="Segoe UI" pitchFamily="34" charset="0"/>
              <a:ea typeface="Segoe UI" pitchFamily="34" charset="0"/>
              <a:cs typeface="Segoe UI" pitchFamily="34" charset="0"/>
            </a:endParaRPr>
          </a:p>
        </p:txBody>
      </p:sp>
      <p:sp>
        <p:nvSpPr>
          <p:cNvPr id="8" name="Rectangle 31"/>
          <p:cNvSpPr/>
          <p:nvPr/>
        </p:nvSpPr>
        <p:spPr bwMode="auto">
          <a:xfrm>
            <a:off x="1041400" y="4110038"/>
            <a:ext cx="5183188" cy="522287"/>
          </a:xfrm>
          <a:prstGeom prst="rect">
            <a:avLst/>
          </a:prstGeom>
          <a:solidFill>
            <a:schemeClr val="bg1">
              <a:alpha val="84000"/>
            </a:schemeClr>
          </a:solidFill>
          <a:ln w="9525" cap="flat" cmpd="sng" algn="ctr">
            <a:noFill/>
            <a:prstDash val="solid"/>
            <a:headEnd type="none" w="med" len="med"/>
            <a:tailEnd type="none" w="med" len="med"/>
          </a:ln>
          <a:effectLst/>
        </p:spPr>
        <p:txBody>
          <a:bodyPr lIns="91399" tIns="45699" rIns="91399" bIns="45699" anchor="ctr"/>
          <a:lstStyle/>
          <a:p>
            <a:pPr defTabSz="684986" fontAlgn="auto">
              <a:spcBef>
                <a:spcPts val="0"/>
              </a:spcBef>
              <a:spcAft>
                <a:spcPts val="0"/>
              </a:spcAft>
              <a:defRPr/>
            </a:pPr>
            <a:r>
              <a:rPr lang="en-US" altLang="zh-CN" sz="1699" b="1" kern="0" dirty="0">
                <a:solidFill>
                  <a:srgbClr val="C00000">
                    <a:alpha val="99000"/>
                  </a:srgbClr>
                </a:solidFill>
                <a:latin typeface="Segoe UI" pitchFamily="34" charset="0"/>
                <a:ea typeface="Segoe UI" pitchFamily="34" charset="0"/>
                <a:cs typeface="Segoe UI" pitchFamily="34" charset="0"/>
              </a:rPr>
              <a:t> 4</a:t>
            </a:r>
            <a:r>
              <a:rPr lang="zh-CN" altLang="en-US" sz="1699" b="1" kern="0" dirty="0">
                <a:solidFill>
                  <a:srgbClr val="C00000">
                    <a:alpha val="99000"/>
                  </a:srgbClr>
                </a:solidFill>
                <a:latin typeface="Segoe UI" pitchFamily="34" charset="0"/>
                <a:ea typeface="Segoe UI" pitchFamily="34" charset="0"/>
                <a:cs typeface="Segoe UI" pitchFamily="34" charset="0"/>
              </a:rPr>
              <a:t>、管理创新（医院管理职能部门提交规划）</a:t>
            </a:r>
            <a:endParaRPr lang="en-US" sz="1699" b="1" kern="0" dirty="0">
              <a:solidFill>
                <a:srgbClr val="C00000">
                  <a:alpha val="99000"/>
                </a:srgbClr>
              </a:solidFill>
              <a:latin typeface="Segoe UI" pitchFamily="34" charset="0"/>
              <a:ea typeface="Segoe UI" pitchFamily="34" charset="0"/>
              <a:cs typeface="Segoe UI" pitchFamily="34" charset="0"/>
            </a:endParaRPr>
          </a:p>
        </p:txBody>
      </p:sp>
      <p:sp>
        <p:nvSpPr>
          <p:cNvPr id="13" name="矩形 12"/>
          <p:cNvSpPr/>
          <p:nvPr/>
        </p:nvSpPr>
        <p:spPr>
          <a:xfrm>
            <a:off x="741363" y="376238"/>
            <a:ext cx="3271837" cy="585787"/>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D45A6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1.4</a:t>
            </a:r>
            <a:r>
              <a:rPr lang="zh-CN" altLang="en-US" sz="3200" b="1" dirty="0">
                <a:solidFill>
                  <a:srgbClr val="D45A6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医疗创新规划</a:t>
            </a:r>
          </a:p>
        </p:txBody>
      </p:sp>
      <p:sp>
        <p:nvSpPr>
          <p:cNvPr id="9" name="Rectangle 31"/>
          <p:cNvSpPr/>
          <p:nvPr/>
        </p:nvSpPr>
        <p:spPr bwMode="auto">
          <a:xfrm>
            <a:off x="1041400" y="4872038"/>
            <a:ext cx="5183188" cy="523875"/>
          </a:xfrm>
          <a:prstGeom prst="rect">
            <a:avLst/>
          </a:prstGeom>
          <a:solidFill>
            <a:schemeClr val="bg1">
              <a:alpha val="84000"/>
            </a:schemeClr>
          </a:solidFill>
          <a:ln w="9525" cap="flat" cmpd="sng" algn="ctr">
            <a:noFill/>
            <a:prstDash val="solid"/>
            <a:headEnd type="none" w="med" len="med"/>
            <a:tailEnd type="none" w="med" len="med"/>
          </a:ln>
          <a:effectLst/>
        </p:spPr>
        <p:txBody>
          <a:bodyPr lIns="91399" tIns="45699" rIns="91399" bIns="45699" anchor="ctr"/>
          <a:lstStyle/>
          <a:p>
            <a:pPr defTabSz="684986" fontAlgn="auto">
              <a:spcBef>
                <a:spcPts val="0"/>
              </a:spcBef>
              <a:spcAft>
                <a:spcPts val="0"/>
              </a:spcAft>
              <a:defRPr/>
            </a:pPr>
            <a:r>
              <a:rPr lang="en-US" altLang="zh-CN" sz="1699" b="1" kern="0" dirty="0">
                <a:solidFill>
                  <a:srgbClr val="C00000">
                    <a:alpha val="99000"/>
                  </a:srgbClr>
                </a:solidFill>
                <a:latin typeface="Segoe UI" pitchFamily="34" charset="0"/>
                <a:ea typeface="Segoe UI" pitchFamily="34" charset="0"/>
                <a:cs typeface="Segoe UI" pitchFamily="34" charset="0"/>
              </a:rPr>
              <a:t> 5</a:t>
            </a:r>
            <a:r>
              <a:rPr lang="zh-CN" altLang="en-US" sz="1699" b="1" kern="0" dirty="0">
                <a:solidFill>
                  <a:srgbClr val="C00000">
                    <a:alpha val="99000"/>
                  </a:srgbClr>
                </a:solidFill>
                <a:latin typeface="Segoe UI" pitchFamily="34" charset="0"/>
                <a:ea typeface="Segoe UI" pitchFamily="34" charset="0"/>
                <a:cs typeface="Segoe UI" pitchFamily="34" charset="0"/>
              </a:rPr>
              <a:t>、营销创新（医院</a:t>
            </a:r>
            <a:r>
              <a:rPr lang="en-US" altLang="zh-CN" sz="1699" b="1" kern="0" dirty="0">
                <a:solidFill>
                  <a:srgbClr val="C00000">
                    <a:alpha val="99000"/>
                  </a:srgbClr>
                </a:solidFill>
                <a:latin typeface="Segoe UI" pitchFamily="34" charset="0"/>
                <a:ea typeface="Segoe UI" pitchFamily="34" charset="0"/>
                <a:cs typeface="Segoe UI" pitchFamily="34" charset="0"/>
              </a:rPr>
              <a:t>IT</a:t>
            </a:r>
            <a:r>
              <a:rPr lang="zh-CN" altLang="en-US" sz="1699" b="1" kern="0" dirty="0">
                <a:solidFill>
                  <a:srgbClr val="C00000">
                    <a:alpha val="99000"/>
                  </a:srgbClr>
                </a:solidFill>
                <a:latin typeface="Segoe UI" pitchFamily="34" charset="0"/>
                <a:ea typeface="Segoe UI" pitchFamily="34" charset="0"/>
                <a:cs typeface="Segoe UI" pitchFamily="34" charset="0"/>
              </a:rPr>
              <a:t>部门提交营销规划）</a:t>
            </a:r>
            <a:endParaRPr lang="en-US" sz="1699" b="1" kern="0" dirty="0">
              <a:solidFill>
                <a:srgbClr val="C00000">
                  <a:alpha val="99000"/>
                </a:srgbClr>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图片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59038" y="3916363"/>
            <a:ext cx="9255125" cy="1817687"/>
          </a:xfrm>
          <a:prstGeom prst="rect">
            <a:avLst/>
          </a:prstGeom>
          <a:noFill/>
          <a:ln w="9525">
            <a:noFill/>
            <a:miter lim="800000"/>
            <a:headEnd/>
            <a:tailEnd/>
          </a:ln>
        </p:spPr>
      </p:pic>
      <p:graphicFrame>
        <p:nvGraphicFramePr>
          <p:cNvPr id="6" name="表格 5"/>
          <p:cNvGraphicFramePr>
            <a:graphicFrameLocks noGrp="1"/>
          </p:cNvGraphicFramePr>
          <p:nvPr/>
        </p:nvGraphicFramePr>
        <p:xfrm>
          <a:off x="1792288" y="3916363"/>
          <a:ext cx="9922476" cy="1816446"/>
        </p:xfrm>
        <a:graphic>
          <a:graphicData uri="http://schemas.openxmlformats.org/drawingml/2006/table">
            <a:tbl>
              <a:tblPr firstRow="1" bandRow="1">
                <a:tableStyleId>{5C22544A-7EE6-4342-B048-85BDC9FD1C3A}</a:tableStyleId>
              </a:tblPr>
              <a:tblGrid>
                <a:gridCol w="826873">
                  <a:extLst>
                    <a:ext uri="{9D8B030D-6E8A-4147-A177-3AD203B41FA5}">
                      <a16:colId xmlns:a16="http://schemas.microsoft.com/office/drawing/2014/main" val="20000"/>
                    </a:ext>
                  </a:extLst>
                </a:gridCol>
                <a:gridCol w="826873">
                  <a:extLst>
                    <a:ext uri="{9D8B030D-6E8A-4147-A177-3AD203B41FA5}">
                      <a16:colId xmlns:a16="http://schemas.microsoft.com/office/drawing/2014/main" val="20001"/>
                    </a:ext>
                  </a:extLst>
                </a:gridCol>
                <a:gridCol w="826873">
                  <a:extLst>
                    <a:ext uri="{9D8B030D-6E8A-4147-A177-3AD203B41FA5}">
                      <a16:colId xmlns:a16="http://schemas.microsoft.com/office/drawing/2014/main" val="20002"/>
                    </a:ext>
                  </a:extLst>
                </a:gridCol>
                <a:gridCol w="826873">
                  <a:extLst>
                    <a:ext uri="{9D8B030D-6E8A-4147-A177-3AD203B41FA5}">
                      <a16:colId xmlns:a16="http://schemas.microsoft.com/office/drawing/2014/main" val="20003"/>
                    </a:ext>
                  </a:extLst>
                </a:gridCol>
                <a:gridCol w="826873">
                  <a:extLst>
                    <a:ext uri="{9D8B030D-6E8A-4147-A177-3AD203B41FA5}">
                      <a16:colId xmlns:a16="http://schemas.microsoft.com/office/drawing/2014/main" val="20004"/>
                    </a:ext>
                  </a:extLst>
                </a:gridCol>
                <a:gridCol w="826873">
                  <a:extLst>
                    <a:ext uri="{9D8B030D-6E8A-4147-A177-3AD203B41FA5}">
                      <a16:colId xmlns:a16="http://schemas.microsoft.com/office/drawing/2014/main" val="20005"/>
                    </a:ext>
                  </a:extLst>
                </a:gridCol>
                <a:gridCol w="826873">
                  <a:extLst>
                    <a:ext uri="{9D8B030D-6E8A-4147-A177-3AD203B41FA5}">
                      <a16:colId xmlns:a16="http://schemas.microsoft.com/office/drawing/2014/main" val="20006"/>
                    </a:ext>
                  </a:extLst>
                </a:gridCol>
                <a:gridCol w="826873">
                  <a:extLst>
                    <a:ext uri="{9D8B030D-6E8A-4147-A177-3AD203B41FA5}">
                      <a16:colId xmlns:a16="http://schemas.microsoft.com/office/drawing/2014/main" val="20007"/>
                    </a:ext>
                  </a:extLst>
                </a:gridCol>
                <a:gridCol w="826873">
                  <a:extLst>
                    <a:ext uri="{9D8B030D-6E8A-4147-A177-3AD203B41FA5}">
                      <a16:colId xmlns:a16="http://schemas.microsoft.com/office/drawing/2014/main" val="20008"/>
                    </a:ext>
                  </a:extLst>
                </a:gridCol>
                <a:gridCol w="826873">
                  <a:extLst>
                    <a:ext uri="{9D8B030D-6E8A-4147-A177-3AD203B41FA5}">
                      <a16:colId xmlns:a16="http://schemas.microsoft.com/office/drawing/2014/main" val="20009"/>
                    </a:ext>
                  </a:extLst>
                </a:gridCol>
                <a:gridCol w="826873">
                  <a:extLst>
                    <a:ext uri="{9D8B030D-6E8A-4147-A177-3AD203B41FA5}">
                      <a16:colId xmlns:a16="http://schemas.microsoft.com/office/drawing/2014/main" val="20010"/>
                    </a:ext>
                  </a:extLst>
                </a:gridCol>
                <a:gridCol w="826873">
                  <a:extLst>
                    <a:ext uri="{9D8B030D-6E8A-4147-A177-3AD203B41FA5}">
                      <a16:colId xmlns:a16="http://schemas.microsoft.com/office/drawing/2014/main" val="20011"/>
                    </a:ext>
                  </a:extLst>
                </a:gridCol>
              </a:tblGrid>
              <a:tr h="914665">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extLst>
                  <a:ext uri="{0D108BD9-81ED-4DB2-BD59-A6C34878D82A}">
                    <a16:rowId xmlns:a16="http://schemas.microsoft.com/office/drawing/2014/main" val="10000"/>
                  </a:ext>
                </a:extLst>
              </a:tr>
              <a:tr h="901781">
                <a:tc>
                  <a:txBody>
                    <a:bodyPr/>
                    <a:lstStyle/>
                    <a:p>
                      <a:endParaRPr lang="zh-CN" altLang="en-US" dirty="0"/>
                    </a:p>
                  </a:txBody>
                  <a:tcPr>
                    <a:noFill/>
                  </a:tcPr>
                </a:tc>
                <a:tc>
                  <a:txBody>
                    <a:bodyPr/>
                    <a:lstStyle/>
                    <a:p>
                      <a:pPr marL="0" algn="l" defTabSz="914400" rtl="0" eaLnBrk="1" latinLnBrk="0" hangingPunct="1"/>
                      <a:endParaRPr lang="zh-CN" altLang="en-US" sz="1800" b="1" kern="1200" dirty="0">
                        <a:solidFill>
                          <a:schemeClr val="lt1"/>
                        </a:solidFill>
                        <a:latin typeface="+mn-lt"/>
                        <a:ea typeface="+mn-ea"/>
                        <a:cs typeface="+mn-cs"/>
                      </a:endParaRPr>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extLst>
                  <a:ext uri="{0D108BD9-81ED-4DB2-BD59-A6C34878D82A}">
                    <a16:rowId xmlns:a16="http://schemas.microsoft.com/office/drawing/2014/main" val="10001"/>
                  </a:ext>
                </a:extLst>
              </a:tr>
            </a:tbl>
          </a:graphicData>
        </a:graphic>
      </p:graphicFrame>
      <p:grpSp>
        <p:nvGrpSpPr>
          <p:cNvPr id="66603" name="组合 6"/>
          <p:cNvGrpSpPr>
            <a:grpSpLocks/>
          </p:cNvGrpSpPr>
          <p:nvPr/>
        </p:nvGrpSpPr>
        <p:grpSpPr bwMode="auto">
          <a:xfrm>
            <a:off x="703263" y="1844675"/>
            <a:ext cx="8483600" cy="749300"/>
            <a:chOff x="3779912" y="1777380"/>
            <a:chExt cx="4896544" cy="432049"/>
          </a:xfrm>
        </p:grpSpPr>
        <p:sp>
          <p:nvSpPr>
            <p:cNvPr id="8" name="矩形 7"/>
            <p:cNvSpPr/>
            <p:nvPr/>
          </p:nvSpPr>
          <p:spPr>
            <a:xfrm>
              <a:off x="3779912" y="1777380"/>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9" name="矩形 8"/>
            <p:cNvSpPr/>
            <p:nvPr/>
          </p:nvSpPr>
          <p:spPr>
            <a:xfrm>
              <a:off x="3779912" y="1777380"/>
              <a:ext cx="1290107" cy="432049"/>
            </a:xfrm>
            <a:prstGeom prst="rect">
              <a:avLst/>
            </a:prstGeom>
            <a:solidFill>
              <a:srgbClr val="679EE5"/>
            </a:solidFill>
            <a:ln w="12700" cap="flat" cmpd="sng" algn="ctr">
              <a:noFill/>
              <a:prstDash val="solid"/>
            </a:ln>
            <a:effectLst/>
          </p:spPr>
          <p:txBody>
            <a:bodyPr anchor="ctr"/>
            <a:lstStyle/>
            <a:p>
              <a:pPr algn="ctr" fontAlgn="auto">
                <a:spcBef>
                  <a:spcPts val="0"/>
                </a:spcBef>
                <a:spcAft>
                  <a:spcPts val="0"/>
                </a:spcAft>
                <a:defRPr/>
              </a:pPr>
              <a:r>
                <a:rPr lang="en-US" altLang="zh-CN" sz="4000" kern="0" dirty="0">
                  <a:solidFill>
                    <a:sysClr val="window" lastClr="FFFFFF"/>
                  </a:solidFill>
                  <a:latin typeface="Broadway" pitchFamily="82" charset="0"/>
                  <a:ea typeface="微软雅黑"/>
                </a:rPr>
                <a:t>2</a:t>
              </a:r>
              <a:endParaRPr lang="zh-CN" altLang="en-US" sz="4000" kern="0" dirty="0">
                <a:solidFill>
                  <a:sysClr val="window" lastClr="FFFFFF"/>
                </a:solidFill>
                <a:latin typeface="Broadway" pitchFamily="82" charset="0"/>
                <a:ea typeface="微软雅黑"/>
              </a:endParaRPr>
            </a:p>
          </p:txBody>
        </p:sp>
      </p:grpSp>
      <p:sp>
        <p:nvSpPr>
          <p:cNvPr id="11" name="TextBox 37"/>
          <p:cNvSpPr txBox="1"/>
          <p:nvPr/>
        </p:nvSpPr>
        <p:spPr>
          <a:xfrm>
            <a:off x="3282950" y="1989138"/>
            <a:ext cx="3832225" cy="461962"/>
          </a:xfrm>
          <a:prstGeom prst="rect">
            <a:avLst/>
          </a:prstGeom>
          <a:noFill/>
        </p:spPr>
        <p:txBody>
          <a:bodyPr>
            <a:spAutoFit/>
          </a:bodyPr>
          <a:lstStyle/>
          <a:p>
            <a:pPr algn="ctr" defTabSz="913996" fontAlgn="auto">
              <a:spcBef>
                <a:spcPts val="0"/>
              </a:spcBef>
              <a:spcAft>
                <a:spcPts val="0"/>
              </a:spcAft>
              <a:defRPr/>
            </a:pPr>
            <a:r>
              <a:rPr lang="zh-CN" altLang="en-US" sz="1799" b="1" dirty="0">
                <a:solidFill>
                  <a:srgbClr val="1F497D"/>
                </a:solidFill>
                <a:latin typeface="微软雅黑" pitchFamily="34" charset="-122"/>
                <a:ea typeface="微软雅黑" pitchFamily="34" charset="-122"/>
              </a:rPr>
              <a:t>                   </a:t>
            </a:r>
            <a:r>
              <a:rPr lang="zh-CN" altLang="en-US" sz="2400" b="1" dirty="0">
                <a:solidFill>
                  <a:prstClr val="white"/>
                </a:solidFill>
                <a:latin typeface="微软雅黑" pitchFamily="34" charset="-122"/>
                <a:ea typeface="微软雅黑" pitchFamily="34" charset="-122"/>
              </a:rPr>
              <a:t>医院管理规划</a:t>
            </a:r>
          </a:p>
        </p:txBody>
      </p:sp>
      <p:sp>
        <p:nvSpPr>
          <p:cNvPr id="66605" name="文本框 11"/>
          <p:cNvSpPr txBox="1">
            <a:spLocks noChangeArrowheads="1"/>
          </p:cNvSpPr>
          <p:nvPr/>
        </p:nvSpPr>
        <p:spPr bwMode="auto">
          <a:xfrm>
            <a:off x="3767138" y="2736850"/>
            <a:ext cx="4648200" cy="369888"/>
          </a:xfrm>
          <a:prstGeom prst="rect">
            <a:avLst/>
          </a:prstGeom>
          <a:noFill/>
          <a:ln w="9525">
            <a:noFill/>
            <a:miter lim="800000"/>
            <a:headEnd/>
            <a:tailEnd/>
          </a:ln>
        </p:spPr>
        <p:txBody>
          <a:bodyPr>
            <a:spAutoFit/>
          </a:bodyPr>
          <a:lstStyle/>
          <a:p>
            <a:r>
              <a:rPr lang="en-US" altLang="zh-CN" b="1">
                <a:solidFill>
                  <a:srgbClr val="3B3838"/>
                </a:solidFill>
                <a:latin typeface="Microsoft YaHei UI"/>
                <a:ea typeface="Microsoft YaHei UI"/>
                <a:cs typeface="Microsoft YaHei UI"/>
              </a:rPr>
              <a:t>The Hospital Management Planning</a:t>
            </a:r>
            <a:endParaRPr lang="zh-CN" altLang="en-US" b="1">
              <a:solidFill>
                <a:srgbClr val="3B3838"/>
              </a:solidFill>
              <a:latin typeface="Microsoft YaHei UI"/>
              <a:ea typeface="Microsoft YaHei UI"/>
              <a:cs typeface="Microsoft YaHei U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捧着炫光的职场人物图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70700"/>
          </a:xfrm>
          <a:prstGeom prst="rect">
            <a:avLst/>
          </a:prstGeom>
          <a:noFill/>
          <a:ln w="9525">
            <a:noFill/>
            <a:miter lim="800000"/>
            <a:headEnd/>
            <a:tailEnd/>
          </a:ln>
        </p:spPr>
      </p:pic>
      <p:sp>
        <p:nvSpPr>
          <p:cNvPr id="3" name="文本框 2"/>
          <p:cNvSpPr txBox="1">
            <a:spLocks noChangeArrowheads="1"/>
          </p:cNvSpPr>
          <p:nvPr/>
        </p:nvSpPr>
        <p:spPr bwMode="auto">
          <a:xfrm>
            <a:off x="3241675" y="4273550"/>
            <a:ext cx="8694738" cy="369888"/>
          </a:xfrm>
          <a:prstGeom prst="rect">
            <a:avLst/>
          </a:prstGeom>
          <a:noFill/>
          <a:ln w="9525">
            <a:noFill/>
            <a:miter lim="800000"/>
            <a:headEnd/>
            <a:tailEnd/>
          </a:ln>
        </p:spPr>
        <p:txBody>
          <a:bodyPr>
            <a:spAutoFit/>
          </a:bodyPr>
          <a:lstStyle/>
          <a:p>
            <a:r>
              <a:rPr lang="en-US" altLang="zh-CN" b="1">
                <a:solidFill>
                  <a:srgbClr val="FFFFFF"/>
                </a:solidFill>
                <a:latin typeface="微软雅黑" pitchFamily="34" charset="-122"/>
                <a:ea typeface="微软雅黑" pitchFamily="34" charset="-122"/>
              </a:rPr>
              <a:t>2014</a:t>
            </a:r>
            <a:r>
              <a:rPr lang="zh-CN" altLang="en-US" b="1">
                <a:solidFill>
                  <a:srgbClr val="FFFFFF"/>
                </a:solidFill>
                <a:latin typeface="微软雅黑" pitchFamily="34" charset="-122"/>
                <a:ea typeface="微软雅黑" pitchFamily="34" charset="-122"/>
              </a:rPr>
              <a:t>年医院管理方面存在太多缺失，问题</a:t>
            </a:r>
            <a:r>
              <a:rPr lang="en-US" altLang="zh-CN" b="1">
                <a:solidFill>
                  <a:srgbClr val="FFFFFF"/>
                </a:solidFill>
                <a:latin typeface="微软雅黑" pitchFamily="34" charset="-122"/>
                <a:ea typeface="微软雅黑" pitchFamily="34" charset="-122"/>
              </a:rPr>
              <a:t>《</a:t>
            </a:r>
            <a:r>
              <a:rPr lang="zh-CN" altLang="en-US" b="1">
                <a:solidFill>
                  <a:srgbClr val="FFFFFF"/>
                </a:solidFill>
                <a:latin typeface="微软雅黑" pitchFamily="34" charset="-122"/>
                <a:ea typeface="微软雅黑" pitchFamily="34" charset="-122"/>
              </a:rPr>
              <a:t>详见</a:t>
            </a:r>
            <a:r>
              <a:rPr lang="en-US" altLang="zh-CN" b="1">
                <a:solidFill>
                  <a:srgbClr val="FFFFFF"/>
                </a:solidFill>
                <a:latin typeface="微软雅黑" pitchFamily="34" charset="-122"/>
                <a:ea typeface="微软雅黑" pitchFamily="34" charset="-122"/>
              </a:rPr>
              <a:t>2014</a:t>
            </a:r>
            <a:r>
              <a:rPr lang="zh-CN" altLang="en-US" b="1">
                <a:solidFill>
                  <a:srgbClr val="FFFFFF"/>
                </a:solidFill>
                <a:latin typeface="微软雅黑" pitchFamily="34" charset="-122"/>
                <a:ea typeface="微软雅黑" pitchFamily="34" charset="-122"/>
              </a:rPr>
              <a:t>年工作总结</a:t>
            </a:r>
            <a:r>
              <a:rPr lang="en-US" altLang="zh-CN" b="1">
                <a:solidFill>
                  <a:srgbClr val="FFFFFF"/>
                </a:solidFill>
                <a:latin typeface="微软雅黑" pitchFamily="34" charset="-122"/>
                <a:ea typeface="微软雅黑" pitchFamily="34" charset="-122"/>
              </a:rPr>
              <a:t>》</a:t>
            </a:r>
            <a:r>
              <a:rPr lang="zh-CN" altLang="en-US" b="1">
                <a:solidFill>
                  <a:srgbClr val="FFFFFF"/>
                </a:solidFill>
                <a:latin typeface="微软雅黑" pitchFamily="34" charset="-122"/>
                <a:ea typeface="微软雅黑" pitchFamily="34" charset="-122"/>
              </a:rPr>
              <a:t>。</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0388" y="1506538"/>
            <a:ext cx="9647237" cy="2239962"/>
          </a:xfrm>
          <a:prstGeom prst="rect">
            <a:avLst/>
          </a:prstGeom>
        </p:spPr>
        <p:txBody>
          <a:bodyPr>
            <a:spAutoFit/>
          </a:bodyPr>
          <a:lstStyle/>
          <a:p>
            <a:pPr indent="304709" algn="just" defTabSz="913996" fontAlgn="auto">
              <a:lnSpc>
                <a:spcPct val="200000"/>
              </a:lnSpc>
              <a:spcBef>
                <a:spcPts val="0"/>
              </a:spcBef>
              <a:spcAft>
                <a:spcPts val="0"/>
              </a:spcAft>
              <a:defRPr/>
            </a:pPr>
            <a:r>
              <a:rPr lang="zh-CN" altLang="en-US" sz="1799" b="1" kern="100" dirty="0">
                <a:solidFill>
                  <a:prstClr val="black"/>
                </a:solidFill>
                <a:latin typeface="微软雅黑" panose="020B0503020204020204" pitchFamily="34" charset="-122"/>
                <a:ea typeface="微软雅黑" panose="020B0503020204020204" pitchFamily="34" charset="-122"/>
              </a:rPr>
              <a:t> 目的：</a:t>
            </a:r>
            <a:r>
              <a:rPr lang="zh-CN" altLang="zh-CN" sz="1500" kern="100" dirty="0">
                <a:solidFill>
                  <a:prstClr val="black"/>
                </a:solidFill>
                <a:latin typeface="微软雅黑" panose="020B0503020204020204" pitchFamily="34" charset="-122"/>
                <a:ea typeface="微软雅黑" panose="020B0503020204020204" pitchFamily="34" charset="-122"/>
              </a:rPr>
              <a:t>依托信息化技术完善医疗监控指标和评价标准，实施全程质量监控，切实发挥医院质量管理委员会的职责作用，定期开展质量改进活动，确保医疗安全。</a:t>
            </a:r>
            <a:r>
              <a:rPr lang="zh-CN" altLang="zh-CN" sz="2800" b="1" kern="100" dirty="0">
                <a:solidFill>
                  <a:srgbClr val="1F497D"/>
                </a:solidFill>
                <a:latin typeface="微软雅黑" panose="020B0503020204020204" pitchFamily="34" charset="-122"/>
                <a:ea typeface="微软雅黑" panose="020B0503020204020204" pitchFamily="34" charset="-122"/>
              </a:rPr>
              <a:t>医疗纠纷发生件数控制在</a:t>
            </a:r>
            <a:r>
              <a:rPr lang="en-US" altLang="zh-CN" sz="2800" b="1" kern="100" dirty="0">
                <a:solidFill>
                  <a:srgbClr val="C00000"/>
                </a:solidFill>
                <a:latin typeface="微软雅黑" panose="020B0503020204020204" pitchFamily="34" charset="-122"/>
                <a:ea typeface="微软雅黑" panose="020B0503020204020204" pitchFamily="34" charset="-122"/>
              </a:rPr>
              <a:t>2</a:t>
            </a:r>
            <a:r>
              <a:rPr lang="zh-CN" altLang="zh-CN" sz="2800" b="1" kern="100" dirty="0">
                <a:solidFill>
                  <a:srgbClr val="1F497D"/>
                </a:solidFill>
                <a:latin typeface="微软雅黑" panose="020B0503020204020204" pitchFamily="34" charset="-122"/>
                <a:ea typeface="微软雅黑" panose="020B0503020204020204" pitchFamily="34" charset="-122"/>
              </a:rPr>
              <a:t>起</a:t>
            </a:r>
            <a:r>
              <a:rPr lang="en-US" altLang="zh-CN" sz="2800" b="1" kern="100" dirty="0">
                <a:solidFill>
                  <a:srgbClr val="1F497D"/>
                </a:solidFill>
                <a:latin typeface="微软雅黑" panose="020B0503020204020204" pitchFamily="34" charset="-122"/>
                <a:ea typeface="微软雅黑" panose="020B0503020204020204" pitchFamily="34" charset="-122"/>
              </a:rPr>
              <a:t>/</a:t>
            </a:r>
            <a:r>
              <a:rPr lang="zh-CN" altLang="zh-CN" sz="2800" b="1" kern="100" dirty="0">
                <a:solidFill>
                  <a:srgbClr val="1F497D"/>
                </a:solidFill>
                <a:latin typeface="微软雅黑" panose="020B0503020204020204" pitchFamily="34" charset="-122"/>
                <a:ea typeface="微软雅黑" panose="020B0503020204020204" pitchFamily="34" charset="-122"/>
              </a:rPr>
              <a:t>年以内</a:t>
            </a:r>
            <a:r>
              <a:rPr lang="zh-CN" altLang="zh-CN" sz="2800" b="1" kern="100" dirty="0">
                <a:solidFill>
                  <a:prstClr val="black"/>
                </a:solidFill>
                <a:latin typeface="微软雅黑" panose="020B0503020204020204" pitchFamily="34" charset="-122"/>
                <a:ea typeface="微软雅黑" panose="020B0503020204020204" pitchFamily="34" charset="-122"/>
              </a:rPr>
              <a:t>，</a:t>
            </a:r>
            <a:r>
              <a:rPr lang="zh-CN" altLang="zh-CN" sz="2800" b="1" kern="100" dirty="0">
                <a:solidFill>
                  <a:srgbClr val="1F497D"/>
                </a:solidFill>
                <a:latin typeface="微软雅黑" panose="020B0503020204020204" pitchFamily="34" charset="-122"/>
                <a:ea typeface="微软雅黑" panose="020B0503020204020204" pitchFamily="34" charset="-122"/>
              </a:rPr>
              <a:t>医疗投诉发生件数控制在</a:t>
            </a:r>
            <a:r>
              <a:rPr lang="en-US" altLang="zh-CN" sz="2800" b="1" kern="100" dirty="0">
                <a:solidFill>
                  <a:srgbClr val="C00000"/>
                </a:solidFill>
                <a:latin typeface="微软雅黑" panose="020B0503020204020204" pitchFamily="34" charset="-122"/>
                <a:ea typeface="微软雅黑" panose="020B0503020204020204" pitchFamily="34" charset="-122"/>
              </a:rPr>
              <a:t>5</a:t>
            </a:r>
            <a:r>
              <a:rPr lang="zh-CN" altLang="zh-CN" sz="2800" b="1" kern="100" dirty="0">
                <a:solidFill>
                  <a:srgbClr val="1F497D"/>
                </a:solidFill>
                <a:latin typeface="微软雅黑" panose="020B0503020204020204" pitchFamily="34" charset="-122"/>
                <a:ea typeface="微软雅黑" panose="020B0503020204020204" pitchFamily="34" charset="-122"/>
              </a:rPr>
              <a:t>起</a:t>
            </a:r>
            <a:r>
              <a:rPr lang="en-US" altLang="zh-CN" sz="2800" b="1" kern="100" dirty="0">
                <a:solidFill>
                  <a:srgbClr val="1F497D"/>
                </a:solidFill>
                <a:latin typeface="微软雅黑" panose="020B0503020204020204" pitchFamily="34" charset="-122"/>
                <a:ea typeface="微软雅黑" panose="020B0503020204020204" pitchFamily="34" charset="-122"/>
              </a:rPr>
              <a:t>/</a:t>
            </a:r>
            <a:r>
              <a:rPr lang="zh-CN" altLang="zh-CN" sz="2800" b="1" kern="100" dirty="0">
                <a:solidFill>
                  <a:srgbClr val="1F497D"/>
                </a:solidFill>
                <a:latin typeface="微软雅黑" panose="020B0503020204020204" pitchFamily="34" charset="-122"/>
                <a:ea typeface="微软雅黑" panose="020B0503020204020204" pitchFamily="34" charset="-122"/>
              </a:rPr>
              <a:t>年以内。</a:t>
            </a:r>
          </a:p>
        </p:txBody>
      </p:sp>
      <p:sp>
        <p:nvSpPr>
          <p:cNvPr id="61" name="矩形 60"/>
          <p:cNvSpPr/>
          <p:nvPr/>
        </p:nvSpPr>
        <p:spPr>
          <a:xfrm>
            <a:off x="560388" y="503238"/>
            <a:ext cx="7810500"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2.1  2015</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年医疗纠纷及医疗事故目标规划</a:t>
            </a:r>
          </a:p>
        </p:txBody>
      </p:sp>
      <p:pic>
        <p:nvPicPr>
          <p:cNvPr id="68611" name="图片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10263" y="3573463"/>
            <a:ext cx="6315075" cy="328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6"/>
          <p:cNvSpPr txBox="1">
            <a:spLocks noChangeArrowheads="1"/>
          </p:cNvSpPr>
          <p:nvPr/>
        </p:nvSpPr>
        <p:spPr bwMode="auto">
          <a:xfrm>
            <a:off x="384175" y="1833563"/>
            <a:ext cx="4895850" cy="411162"/>
          </a:xfrm>
          <a:prstGeom prst="rect">
            <a:avLst/>
          </a:prstGeom>
          <a:noFill/>
          <a:ln w="9525">
            <a:noFill/>
            <a:miter lim="800000"/>
            <a:headEnd/>
            <a:tailEnd/>
          </a:ln>
        </p:spPr>
        <p:txBody>
          <a:bodyPr lIns="91403" tIns="45702" rIns="91403" bIns="45702">
            <a:spAutoFit/>
          </a:bodyPr>
          <a:lstStyle/>
          <a:p>
            <a:pPr indent="455613" defTabSz="912813">
              <a:lnSpc>
                <a:spcPct val="130000"/>
              </a:lnSpc>
            </a:pPr>
            <a:r>
              <a:rPr lang="zh-CN" altLang="en-US" sz="1600" b="1">
                <a:solidFill>
                  <a:srgbClr val="1F497D"/>
                </a:solidFill>
                <a:latin typeface="微软雅黑" pitchFamily="34" charset="-122"/>
                <a:ea typeface="微软雅黑" pitchFamily="34" charset="-122"/>
              </a:rPr>
              <a:t>一、完善医疗质量管理，保障医疗安全。</a:t>
            </a:r>
            <a:endParaRPr lang="zh-CN" altLang="zh-CN" sz="1600" b="1">
              <a:solidFill>
                <a:srgbClr val="1F497D"/>
              </a:solidFill>
              <a:latin typeface="微软雅黑" pitchFamily="34" charset="-122"/>
              <a:ea typeface="微软雅黑" pitchFamily="34" charset="-122"/>
            </a:endParaRPr>
          </a:p>
        </p:txBody>
      </p:sp>
      <p:sp>
        <p:nvSpPr>
          <p:cNvPr id="69634" name="TextBox 6"/>
          <p:cNvSpPr txBox="1">
            <a:spLocks noChangeArrowheads="1"/>
          </p:cNvSpPr>
          <p:nvPr/>
        </p:nvSpPr>
        <p:spPr bwMode="auto">
          <a:xfrm>
            <a:off x="744538" y="2398713"/>
            <a:ext cx="5470525" cy="3046412"/>
          </a:xfrm>
          <a:prstGeom prst="rect">
            <a:avLst/>
          </a:prstGeom>
          <a:noFill/>
          <a:ln w="9525">
            <a:noFill/>
            <a:miter lim="800000"/>
            <a:headEnd/>
            <a:tailEnd/>
          </a:ln>
        </p:spPr>
        <p:txBody>
          <a:bodyPr lIns="91403" tIns="45702" rIns="91403" bIns="45702">
            <a:spAutoFit/>
          </a:bodyPr>
          <a:lstStyle/>
          <a:p>
            <a:pPr defTabSz="912813">
              <a:lnSpc>
                <a:spcPct val="150000"/>
              </a:lnSpc>
            </a:pPr>
            <a:r>
              <a:rPr lang="en-US" altLang="zh-CN" sz="1600">
                <a:solidFill>
                  <a:srgbClr val="000000"/>
                </a:solidFill>
                <a:latin typeface="微软雅黑" pitchFamily="34" charset="-122"/>
                <a:ea typeface="微软雅黑" pitchFamily="34" charset="-122"/>
              </a:rPr>
              <a:t>       1</a:t>
            </a:r>
            <a:r>
              <a:rPr lang="zh-CN" altLang="en-US" sz="1600">
                <a:solidFill>
                  <a:srgbClr val="000000"/>
                </a:solidFill>
                <a:latin typeface="微软雅黑" pitchFamily="34" charset="-122"/>
                <a:ea typeface="微软雅黑" pitchFamily="34" charset="-122"/>
              </a:rPr>
              <a:t>、进一步</a:t>
            </a:r>
            <a:r>
              <a:rPr lang="zh-CN" altLang="zh-CN" sz="1600" b="1">
                <a:solidFill>
                  <a:srgbClr val="FF0000"/>
                </a:solidFill>
                <a:latin typeface="微软雅黑" pitchFamily="34" charset="-122"/>
                <a:ea typeface="微软雅黑" pitchFamily="34" charset="-122"/>
              </a:rPr>
              <a:t>完善</a:t>
            </a:r>
            <a:r>
              <a:rPr lang="zh-CN" altLang="zh-CN" sz="1600">
                <a:solidFill>
                  <a:srgbClr val="000000"/>
                </a:solidFill>
                <a:latin typeface="微软雅黑" pitchFamily="34" charset="-122"/>
                <a:ea typeface="微软雅黑" pitchFamily="34" charset="-122"/>
              </a:rPr>
              <a:t>新项目、新技术申请</a:t>
            </a:r>
            <a:r>
              <a:rPr lang="zh-CN" altLang="zh-CN" sz="1600" b="1">
                <a:solidFill>
                  <a:srgbClr val="FF0000"/>
                </a:solidFill>
                <a:latin typeface="微软雅黑" pitchFamily="34" charset="-122"/>
                <a:ea typeface="微软雅黑" pitchFamily="34" charset="-122"/>
              </a:rPr>
              <a:t>审批制度</a:t>
            </a:r>
            <a:r>
              <a:rPr lang="zh-CN" altLang="en-US" sz="1600">
                <a:solidFill>
                  <a:srgbClr val="000000"/>
                </a:solidFill>
                <a:latin typeface="微软雅黑" pitchFamily="34" charset="-122"/>
                <a:ea typeface="微软雅黑" pitchFamily="34" charset="-122"/>
              </a:rPr>
              <a:t>。</a:t>
            </a:r>
            <a:endParaRPr lang="en-US" altLang="zh-CN" sz="1600">
              <a:solidFill>
                <a:srgbClr val="000000"/>
              </a:solidFill>
              <a:latin typeface="微软雅黑" pitchFamily="34" charset="-122"/>
              <a:ea typeface="微软雅黑" pitchFamily="34" charset="-122"/>
            </a:endParaRPr>
          </a:p>
          <a:p>
            <a:pPr defTabSz="912813">
              <a:lnSpc>
                <a:spcPct val="150000"/>
              </a:lnSpc>
            </a:pPr>
            <a:r>
              <a:rPr lang="en-US" altLang="zh-CN" sz="1600">
                <a:solidFill>
                  <a:srgbClr val="000000"/>
                </a:solidFill>
                <a:latin typeface="微软雅黑" pitchFamily="34" charset="-122"/>
                <a:ea typeface="微软雅黑" pitchFamily="34" charset="-122"/>
              </a:rPr>
              <a:t>       2</a:t>
            </a:r>
            <a:r>
              <a:rPr lang="zh-CN" altLang="en-US" sz="1600">
                <a:solidFill>
                  <a:srgbClr val="000000"/>
                </a:solidFill>
                <a:latin typeface="微软雅黑" pitchFamily="34" charset="-122"/>
                <a:ea typeface="微软雅黑" pitchFamily="34" charset="-122"/>
              </a:rPr>
              <a:t>、</a:t>
            </a:r>
            <a:r>
              <a:rPr lang="zh-CN" altLang="zh-CN" sz="1600">
                <a:solidFill>
                  <a:srgbClr val="000000"/>
                </a:solidFill>
                <a:latin typeface="微软雅黑" pitchFamily="34" charset="-122"/>
                <a:ea typeface="微软雅黑" pitchFamily="34" charset="-122"/>
              </a:rPr>
              <a:t>进一步</a:t>
            </a:r>
            <a:r>
              <a:rPr lang="zh-CN" altLang="zh-CN" sz="1600" b="1">
                <a:solidFill>
                  <a:srgbClr val="FF0000"/>
                </a:solidFill>
                <a:latin typeface="微软雅黑" pitchFamily="34" charset="-122"/>
                <a:ea typeface="微软雅黑" pitchFamily="34" charset="-122"/>
              </a:rPr>
              <a:t>完善医疗投诉和医疗纠纷的受理</a:t>
            </a:r>
            <a:r>
              <a:rPr lang="zh-CN" altLang="zh-CN" sz="1600">
                <a:solidFill>
                  <a:srgbClr val="000000"/>
                </a:solidFill>
                <a:latin typeface="微软雅黑" pitchFamily="34" charset="-122"/>
                <a:ea typeface="微软雅黑" pitchFamily="34" charset="-122"/>
              </a:rPr>
              <a:t>、解决和处理程序，拟建立院、科两级医疗安全目标责任制，使各科室</a:t>
            </a:r>
            <a:r>
              <a:rPr lang="en-US" altLang="zh-CN" sz="1600">
                <a:solidFill>
                  <a:srgbClr val="000000"/>
                </a:solidFill>
                <a:latin typeface="微软雅黑" pitchFamily="34" charset="-122"/>
                <a:ea typeface="微软雅黑" pitchFamily="34" charset="-122"/>
              </a:rPr>
              <a:t>(</a:t>
            </a:r>
            <a:r>
              <a:rPr lang="zh-CN" altLang="zh-CN" sz="1600">
                <a:solidFill>
                  <a:srgbClr val="000000"/>
                </a:solidFill>
                <a:latin typeface="微软雅黑" pitchFamily="34" charset="-122"/>
                <a:ea typeface="微软雅黑" pitchFamily="34" charset="-122"/>
              </a:rPr>
              <a:t>部门</a:t>
            </a:r>
            <a:r>
              <a:rPr lang="en-US" altLang="zh-CN" sz="1600">
                <a:solidFill>
                  <a:srgbClr val="000000"/>
                </a:solidFill>
                <a:latin typeface="微软雅黑" pitchFamily="34" charset="-122"/>
                <a:ea typeface="微软雅黑" pitchFamily="34" charset="-122"/>
              </a:rPr>
              <a:t>)</a:t>
            </a:r>
            <a:r>
              <a:rPr lang="zh-CN" altLang="zh-CN" sz="1600">
                <a:solidFill>
                  <a:srgbClr val="000000"/>
                </a:solidFill>
                <a:latin typeface="微软雅黑" pitchFamily="34" charset="-122"/>
                <a:ea typeface="微软雅黑" pitchFamily="34" charset="-122"/>
              </a:rPr>
              <a:t>和各级医务人员做到</a:t>
            </a:r>
            <a:r>
              <a:rPr lang="zh-CN" altLang="zh-CN" sz="1600" b="1">
                <a:solidFill>
                  <a:srgbClr val="FF0000"/>
                </a:solidFill>
                <a:latin typeface="微软雅黑" pitchFamily="34" charset="-122"/>
                <a:ea typeface="微软雅黑" pitchFamily="34" charset="-122"/>
              </a:rPr>
              <a:t>层层对医疗安全负责</a:t>
            </a:r>
            <a:r>
              <a:rPr lang="zh-CN" altLang="zh-CN" sz="1600">
                <a:solidFill>
                  <a:srgbClr val="000000"/>
                </a:solidFill>
                <a:latin typeface="微软雅黑" pitchFamily="34" charset="-122"/>
                <a:ea typeface="微软雅黑" pitchFamily="34" charset="-122"/>
              </a:rPr>
              <a:t>，责任制包括安全责任目标、实现目标的保障措施、检查考核办法、奖惩激励机制等等。</a:t>
            </a:r>
            <a:endParaRPr lang="en-US" altLang="zh-CN" sz="1600">
              <a:solidFill>
                <a:srgbClr val="000000"/>
              </a:solidFill>
              <a:latin typeface="微软雅黑" pitchFamily="34" charset="-122"/>
              <a:ea typeface="微软雅黑" pitchFamily="34" charset="-122"/>
            </a:endParaRPr>
          </a:p>
          <a:p>
            <a:pPr defTabSz="912813">
              <a:lnSpc>
                <a:spcPct val="150000"/>
              </a:lnSpc>
            </a:pPr>
            <a:r>
              <a:rPr lang="en-US" altLang="zh-CN" sz="1600">
                <a:solidFill>
                  <a:srgbClr val="000000"/>
                </a:solidFill>
                <a:latin typeface="微软雅黑" pitchFamily="34" charset="-122"/>
                <a:ea typeface="微软雅黑" pitchFamily="34" charset="-122"/>
              </a:rPr>
              <a:t>        3</a:t>
            </a:r>
            <a:r>
              <a:rPr lang="zh-CN" altLang="en-US" sz="1600">
                <a:solidFill>
                  <a:srgbClr val="000000"/>
                </a:solidFill>
                <a:latin typeface="微软雅黑" pitchFamily="34" charset="-122"/>
                <a:ea typeface="微软雅黑" pitchFamily="34" charset="-122"/>
              </a:rPr>
              <a:t>、</a:t>
            </a:r>
            <a:r>
              <a:rPr lang="zh-CN" altLang="zh-CN" sz="1600">
                <a:solidFill>
                  <a:srgbClr val="000000"/>
                </a:solidFill>
                <a:latin typeface="微软雅黑" pitchFamily="34" charset="-122"/>
                <a:ea typeface="微软雅黑" pitchFamily="34" charset="-122"/>
              </a:rPr>
              <a:t>建立</a:t>
            </a:r>
            <a:r>
              <a:rPr lang="zh-CN" altLang="zh-CN" sz="1600" b="1">
                <a:solidFill>
                  <a:srgbClr val="FF0000"/>
                </a:solidFill>
                <a:latin typeface="微软雅黑" pitchFamily="34" charset="-122"/>
                <a:ea typeface="微软雅黑" pitchFamily="34" charset="-122"/>
              </a:rPr>
              <a:t>健全电子医疗文书的应用制度</a:t>
            </a:r>
            <a:r>
              <a:rPr lang="zh-CN" altLang="zh-CN" sz="1600">
                <a:solidFill>
                  <a:srgbClr val="000000"/>
                </a:solidFill>
                <a:latin typeface="微软雅黑" pitchFamily="34" charset="-122"/>
                <a:ea typeface="微软雅黑" pitchFamily="34" charset="-122"/>
              </a:rPr>
              <a:t>，规范电子医嘱、电子病历的书写保存，确保电子医疗文书的合法性。</a:t>
            </a:r>
            <a:endParaRPr lang="en-US" altLang="zh-CN" sz="1600">
              <a:solidFill>
                <a:srgbClr val="000000"/>
              </a:solidFill>
              <a:latin typeface="微软雅黑" pitchFamily="34" charset="-122"/>
              <a:ea typeface="微软雅黑" pitchFamily="34" charset="-122"/>
            </a:endParaRPr>
          </a:p>
        </p:txBody>
      </p:sp>
      <p:pic>
        <p:nvPicPr>
          <p:cNvPr id="69635" name="Picture 2" descr="手提药箱的医生图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3725" y="-4763"/>
            <a:ext cx="4887913" cy="6862763"/>
          </a:xfrm>
          <a:prstGeom prst="rect">
            <a:avLst/>
          </a:prstGeom>
          <a:noFill/>
          <a:ln w="9525">
            <a:noFill/>
            <a:miter lim="800000"/>
            <a:headEnd/>
            <a:tailEnd/>
          </a:ln>
        </p:spPr>
      </p:pic>
      <p:sp>
        <p:nvSpPr>
          <p:cNvPr id="9" name="矩形 8"/>
          <p:cNvSpPr/>
          <p:nvPr/>
        </p:nvSpPr>
        <p:spPr>
          <a:xfrm>
            <a:off x="663575" y="588963"/>
            <a:ext cx="4335463"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2.2  </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医疗质量管理规划</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6"/>
          <p:cNvSpPr txBox="1">
            <a:spLocks noChangeArrowheads="1"/>
          </p:cNvSpPr>
          <p:nvPr/>
        </p:nvSpPr>
        <p:spPr bwMode="auto">
          <a:xfrm>
            <a:off x="371475" y="1792288"/>
            <a:ext cx="5399088" cy="412750"/>
          </a:xfrm>
          <a:prstGeom prst="rect">
            <a:avLst/>
          </a:prstGeom>
          <a:noFill/>
          <a:ln w="9525">
            <a:noFill/>
            <a:miter lim="800000"/>
            <a:headEnd/>
            <a:tailEnd/>
          </a:ln>
        </p:spPr>
        <p:txBody>
          <a:bodyPr lIns="91403" tIns="45702" rIns="91403" bIns="45702">
            <a:spAutoFit/>
          </a:bodyPr>
          <a:lstStyle/>
          <a:p>
            <a:pPr indent="455613" defTabSz="912813">
              <a:lnSpc>
                <a:spcPct val="130000"/>
              </a:lnSpc>
            </a:pPr>
            <a:r>
              <a:rPr lang="zh-CN" altLang="en-US" sz="1600" b="1">
                <a:solidFill>
                  <a:srgbClr val="1F497D"/>
                </a:solidFill>
                <a:latin typeface="微软雅黑" pitchFamily="34" charset="-122"/>
                <a:ea typeface="微软雅黑" pitchFamily="34" charset="-122"/>
              </a:rPr>
              <a:t>二、完善护理质量管理，保障护理工作安全。</a:t>
            </a:r>
            <a:endParaRPr lang="zh-CN" altLang="zh-CN" sz="1600" b="1">
              <a:solidFill>
                <a:srgbClr val="1F497D"/>
              </a:solidFill>
              <a:latin typeface="微软雅黑" pitchFamily="34" charset="-122"/>
              <a:ea typeface="微软雅黑" pitchFamily="34" charset="-122"/>
            </a:endParaRPr>
          </a:p>
        </p:txBody>
      </p:sp>
      <p:sp>
        <p:nvSpPr>
          <p:cNvPr id="70658" name="TextBox 6"/>
          <p:cNvSpPr txBox="1">
            <a:spLocks noChangeArrowheads="1"/>
          </p:cNvSpPr>
          <p:nvPr/>
        </p:nvSpPr>
        <p:spPr bwMode="auto">
          <a:xfrm>
            <a:off x="841375" y="2357438"/>
            <a:ext cx="5614988" cy="3416300"/>
          </a:xfrm>
          <a:prstGeom prst="rect">
            <a:avLst/>
          </a:prstGeom>
          <a:noFill/>
          <a:ln w="9525">
            <a:noFill/>
            <a:miter lim="800000"/>
            <a:headEnd/>
            <a:tailEnd/>
          </a:ln>
        </p:spPr>
        <p:txBody>
          <a:bodyPr lIns="91403" tIns="45702" rIns="91403" bIns="45702">
            <a:spAutoFit/>
          </a:bodyPr>
          <a:lstStyle/>
          <a:p>
            <a:pPr defTabSz="912813">
              <a:lnSpc>
                <a:spcPct val="150000"/>
              </a:lnSpc>
            </a:pPr>
            <a:r>
              <a:rPr lang="en-US" altLang="zh-CN" sz="1600">
                <a:solidFill>
                  <a:srgbClr val="000000"/>
                </a:solidFill>
                <a:latin typeface="微软雅黑" pitchFamily="34" charset="-122"/>
                <a:ea typeface="微软雅黑" pitchFamily="34" charset="-122"/>
              </a:rPr>
              <a:t>       1</a:t>
            </a:r>
            <a:r>
              <a:rPr lang="zh-CN" altLang="en-US" sz="1600">
                <a:solidFill>
                  <a:srgbClr val="000000"/>
                </a:solidFill>
                <a:latin typeface="微软雅黑" pitchFamily="34" charset="-122"/>
                <a:ea typeface="微软雅黑" pitchFamily="34" charset="-122"/>
              </a:rPr>
              <a:t>、结合本院实际情况，全面落实卫生部</a:t>
            </a:r>
            <a:r>
              <a:rPr lang="en-US" altLang="zh-CN" sz="1600">
                <a:solidFill>
                  <a:srgbClr val="000000"/>
                </a:solidFill>
                <a:latin typeface="微软雅黑" pitchFamily="34" charset="-122"/>
                <a:ea typeface="微软雅黑" pitchFamily="34" charset="-122"/>
              </a:rPr>
              <a:t>《xxxx</a:t>
            </a:r>
            <a:r>
              <a:rPr lang="zh-CN" altLang="en-US" sz="1600">
                <a:solidFill>
                  <a:srgbClr val="000000"/>
                </a:solidFill>
                <a:latin typeface="微软雅黑" pitchFamily="34" charset="-122"/>
                <a:ea typeface="微软雅黑" pitchFamily="34" charset="-122"/>
              </a:rPr>
              <a:t>年患者安全目标</a:t>
            </a:r>
            <a:r>
              <a:rPr lang="en-US" altLang="zh-CN" sz="1600">
                <a:solidFill>
                  <a:srgbClr val="000000"/>
                </a:solidFill>
                <a:latin typeface="微软雅黑" pitchFamily="34" charset="-122"/>
                <a:ea typeface="微软雅黑" pitchFamily="34" charset="-122"/>
              </a:rPr>
              <a:t>》</a:t>
            </a:r>
            <a:r>
              <a:rPr lang="zh-CN" altLang="en-US" sz="1600">
                <a:solidFill>
                  <a:srgbClr val="000000"/>
                </a:solidFill>
                <a:latin typeface="微软雅黑" pitchFamily="34" charset="-122"/>
                <a:ea typeface="微软雅黑" pitchFamily="34" charset="-122"/>
              </a:rPr>
              <a:t>，不断</a:t>
            </a:r>
            <a:r>
              <a:rPr lang="zh-CN" altLang="en-US" sz="1600" b="1">
                <a:solidFill>
                  <a:srgbClr val="FF0000"/>
                </a:solidFill>
                <a:latin typeface="微软雅黑" pitchFamily="34" charset="-122"/>
                <a:ea typeface="微软雅黑" pitchFamily="34" charset="-122"/>
              </a:rPr>
              <a:t>排查</a:t>
            </a:r>
            <a:r>
              <a:rPr lang="zh-CN" altLang="en-US" sz="1600">
                <a:solidFill>
                  <a:srgbClr val="000000"/>
                </a:solidFill>
                <a:latin typeface="微软雅黑" pitchFamily="34" charset="-122"/>
                <a:ea typeface="微软雅黑" pitchFamily="34" charset="-122"/>
              </a:rPr>
              <a:t>我院</a:t>
            </a:r>
            <a:r>
              <a:rPr lang="zh-CN" altLang="en-US" sz="1600" b="1">
                <a:solidFill>
                  <a:srgbClr val="FF0000"/>
                </a:solidFill>
                <a:latin typeface="微软雅黑" pitchFamily="34" charset="-122"/>
                <a:ea typeface="微软雅黑" pitchFamily="34" charset="-122"/>
              </a:rPr>
              <a:t>护理工作中存在的问题</a:t>
            </a:r>
            <a:r>
              <a:rPr lang="zh-CN" altLang="en-US" sz="1600">
                <a:solidFill>
                  <a:srgbClr val="000000"/>
                </a:solidFill>
                <a:latin typeface="微软雅黑" pitchFamily="34" charset="-122"/>
                <a:ea typeface="微软雅黑" pitchFamily="34" charset="-122"/>
              </a:rPr>
              <a:t>，进一步改进护理质量与安全管理。</a:t>
            </a:r>
            <a:endParaRPr lang="en-US" altLang="zh-CN" sz="1600">
              <a:solidFill>
                <a:srgbClr val="000000"/>
              </a:solidFill>
              <a:latin typeface="微软雅黑" pitchFamily="34" charset="-122"/>
              <a:ea typeface="微软雅黑" pitchFamily="34" charset="-122"/>
            </a:endParaRPr>
          </a:p>
          <a:p>
            <a:pPr defTabSz="912813">
              <a:lnSpc>
                <a:spcPct val="150000"/>
              </a:lnSpc>
            </a:pPr>
            <a:r>
              <a:rPr lang="en-US" altLang="zh-CN" sz="1600">
                <a:solidFill>
                  <a:srgbClr val="000000"/>
                </a:solidFill>
                <a:latin typeface="微软雅黑" pitchFamily="34" charset="-122"/>
                <a:ea typeface="微软雅黑" pitchFamily="34" charset="-122"/>
              </a:rPr>
              <a:t>       2</a:t>
            </a:r>
            <a:r>
              <a:rPr lang="zh-CN" altLang="en-US" sz="1600">
                <a:solidFill>
                  <a:srgbClr val="000000"/>
                </a:solidFill>
                <a:latin typeface="微软雅黑" pitchFamily="34" charset="-122"/>
                <a:ea typeface="微软雅黑" pitchFamily="34" charset="-122"/>
              </a:rPr>
              <a:t>、进一步落实“</a:t>
            </a:r>
            <a:r>
              <a:rPr lang="en-US" altLang="zh-CN" sz="1600">
                <a:solidFill>
                  <a:srgbClr val="000000"/>
                </a:solidFill>
                <a:latin typeface="微软雅黑" pitchFamily="34" charset="-122"/>
                <a:ea typeface="微软雅黑" pitchFamily="34" charset="-122"/>
              </a:rPr>
              <a:t>XX</a:t>
            </a:r>
            <a:r>
              <a:rPr lang="zh-CN" altLang="en-US" sz="1600">
                <a:solidFill>
                  <a:srgbClr val="000000"/>
                </a:solidFill>
                <a:latin typeface="微软雅黑" pitchFamily="34" charset="-122"/>
                <a:ea typeface="微软雅黑" pitchFamily="34" charset="-122"/>
              </a:rPr>
              <a:t>省护理事业发展规划中期评估”标准</a:t>
            </a:r>
            <a:r>
              <a:rPr lang="en-US" altLang="zh-CN" sz="1600">
                <a:solidFill>
                  <a:srgbClr val="000000"/>
                </a:solidFill>
                <a:latin typeface="微软雅黑" pitchFamily="34" charset="-122"/>
                <a:ea typeface="微软雅黑" pitchFamily="34" charset="-122"/>
              </a:rPr>
              <a:t>, </a:t>
            </a:r>
            <a:r>
              <a:rPr lang="zh-CN" altLang="en-US" sz="1600">
                <a:solidFill>
                  <a:srgbClr val="000000"/>
                </a:solidFill>
                <a:latin typeface="微软雅黑" pitchFamily="34" charset="-122"/>
                <a:ea typeface="微软雅黑" pitchFamily="34" charset="-122"/>
              </a:rPr>
              <a:t>重点抓好</a:t>
            </a:r>
            <a:r>
              <a:rPr lang="en-US" altLang="zh-CN" sz="1600">
                <a:solidFill>
                  <a:srgbClr val="000000"/>
                </a:solidFill>
                <a:latin typeface="微软雅黑" pitchFamily="34" charset="-122"/>
                <a:ea typeface="微软雅黑" pitchFamily="34" charset="-122"/>
              </a:rPr>
              <a:t>《2015</a:t>
            </a:r>
            <a:r>
              <a:rPr lang="zh-CN" altLang="en-US" sz="1600">
                <a:solidFill>
                  <a:srgbClr val="000000"/>
                </a:solidFill>
                <a:latin typeface="微软雅黑" pitchFamily="34" charset="-122"/>
                <a:ea typeface="微软雅黑" pitchFamily="34" charset="-122"/>
              </a:rPr>
              <a:t>年度</a:t>
            </a:r>
            <a:r>
              <a:rPr lang="en-US" altLang="zh-CN" sz="1600">
                <a:solidFill>
                  <a:srgbClr val="000000"/>
                </a:solidFill>
                <a:latin typeface="微软雅黑" pitchFamily="34" charset="-122"/>
                <a:ea typeface="微软雅黑" pitchFamily="34" charset="-122"/>
              </a:rPr>
              <a:t>xxxx</a:t>
            </a:r>
            <a:r>
              <a:rPr lang="zh-CN" altLang="en-US" sz="1600">
                <a:solidFill>
                  <a:srgbClr val="000000"/>
                </a:solidFill>
                <a:latin typeface="微软雅黑" pitchFamily="34" charset="-122"/>
                <a:ea typeface="微软雅黑" pitchFamily="34" charset="-122"/>
              </a:rPr>
              <a:t>省</a:t>
            </a:r>
            <a:r>
              <a:rPr lang="en-US" altLang="zh-CN" sz="1600">
                <a:solidFill>
                  <a:srgbClr val="000000"/>
                </a:solidFill>
                <a:latin typeface="微软雅黑" pitchFamily="34" charset="-122"/>
                <a:ea typeface="微软雅黑" pitchFamily="34" charset="-122"/>
              </a:rPr>
              <a:t>11</a:t>
            </a:r>
            <a:r>
              <a:rPr lang="zh-CN" altLang="en-US" sz="1600">
                <a:solidFill>
                  <a:srgbClr val="000000"/>
                </a:solidFill>
                <a:latin typeface="微软雅黑" pitchFamily="34" charset="-122"/>
                <a:ea typeface="微软雅黑" pitchFamily="34" charset="-122"/>
              </a:rPr>
              <a:t>个专科十大安全质量目标</a:t>
            </a:r>
            <a:r>
              <a:rPr lang="en-US" altLang="zh-CN" sz="1600">
                <a:solidFill>
                  <a:srgbClr val="000000"/>
                </a:solidFill>
                <a:latin typeface="微软雅黑" pitchFamily="34" charset="-122"/>
                <a:ea typeface="微软雅黑" pitchFamily="34" charset="-122"/>
              </a:rPr>
              <a:t>》</a:t>
            </a:r>
            <a:r>
              <a:rPr lang="zh-CN" altLang="en-US" sz="1600">
                <a:solidFill>
                  <a:srgbClr val="000000"/>
                </a:solidFill>
                <a:latin typeface="微软雅黑" pitchFamily="34" charset="-122"/>
                <a:ea typeface="微软雅黑" pitchFamily="34" charset="-122"/>
              </a:rPr>
              <a:t>的落实。</a:t>
            </a:r>
            <a:r>
              <a:rPr lang="en-US" altLang="zh-CN" sz="1600">
                <a:solidFill>
                  <a:srgbClr val="000000"/>
                </a:solidFill>
                <a:latin typeface="微软雅黑" pitchFamily="34" charset="-122"/>
                <a:ea typeface="微软雅黑" pitchFamily="34" charset="-122"/>
              </a:rPr>
              <a:t>   </a:t>
            </a:r>
          </a:p>
          <a:p>
            <a:pPr defTabSz="912813">
              <a:lnSpc>
                <a:spcPct val="150000"/>
              </a:lnSpc>
            </a:pPr>
            <a:r>
              <a:rPr lang="en-US" altLang="zh-CN" sz="1600">
                <a:solidFill>
                  <a:srgbClr val="000000"/>
                </a:solidFill>
                <a:latin typeface="微软雅黑" pitchFamily="34" charset="-122"/>
                <a:ea typeface="微软雅黑" pitchFamily="34" charset="-122"/>
              </a:rPr>
              <a:t>       3</a:t>
            </a:r>
            <a:r>
              <a:rPr lang="zh-CN" altLang="en-US" sz="1600">
                <a:solidFill>
                  <a:srgbClr val="000000"/>
                </a:solidFill>
                <a:latin typeface="微软雅黑" pitchFamily="34" charset="-122"/>
                <a:ea typeface="微软雅黑" pitchFamily="34" charset="-122"/>
              </a:rPr>
              <a:t>、开展</a:t>
            </a:r>
            <a:r>
              <a:rPr lang="zh-CN" altLang="en-US" sz="1600" b="1">
                <a:solidFill>
                  <a:srgbClr val="FF0000"/>
                </a:solidFill>
                <a:latin typeface="微软雅黑" pitchFamily="34" charset="-122"/>
                <a:ea typeface="微软雅黑" pitchFamily="34" charset="-122"/>
              </a:rPr>
              <a:t>“护理安全伴我行</a:t>
            </a:r>
            <a:r>
              <a:rPr lang="en-US" altLang="zh-CN" sz="1600" b="1">
                <a:solidFill>
                  <a:srgbClr val="FF0000"/>
                </a:solidFill>
                <a:latin typeface="微软雅黑" pitchFamily="34" charset="-122"/>
                <a:ea typeface="微软雅黑" pitchFamily="34" charset="-122"/>
              </a:rPr>
              <a:t>---</a:t>
            </a:r>
            <a:r>
              <a:rPr lang="zh-CN" altLang="en-US" sz="1600" b="1">
                <a:solidFill>
                  <a:srgbClr val="FF0000"/>
                </a:solidFill>
                <a:latin typeface="微软雅黑" pitchFamily="34" charset="-122"/>
                <a:ea typeface="微软雅黑" pitchFamily="34" charset="-122"/>
              </a:rPr>
              <a:t>征集护理安全警示语活动”</a:t>
            </a:r>
            <a:r>
              <a:rPr lang="zh-CN" altLang="en-US" sz="1600">
                <a:solidFill>
                  <a:srgbClr val="000000"/>
                </a:solidFill>
                <a:latin typeface="微软雅黑" pitchFamily="34" charset="-122"/>
                <a:ea typeface="微软雅黑" pitchFamily="34" charset="-122"/>
              </a:rPr>
              <a:t>，鼓励护理人员人人参与，共建患者安全质量保障体系为目标，</a:t>
            </a:r>
            <a:endParaRPr lang="en-US" altLang="zh-CN" sz="1600">
              <a:solidFill>
                <a:srgbClr val="000000"/>
              </a:solidFill>
              <a:latin typeface="微软雅黑" pitchFamily="34" charset="-122"/>
              <a:ea typeface="微软雅黑" pitchFamily="34" charset="-122"/>
            </a:endParaRPr>
          </a:p>
        </p:txBody>
      </p:sp>
      <p:pic>
        <p:nvPicPr>
          <p:cNvPr id="70659" name="Picture 2" descr="自信的医生图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9813" y="0"/>
            <a:ext cx="4167187" cy="6858000"/>
          </a:xfrm>
          <a:prstGeom prst="rect">
            <a:avLst/>
          </a:prstGeom>
          <a:noFill/>
          <a:ln w="9525">
            <a:noFill/>
            <a:miter lim="800000"/>
            <a:headEnd/>
            <a:tailEnd/>
          </a:ln>
        </p:spPr>
      </p:pic>
      <p:sp>
        <p:nvSpPr>
          <p:cNvPr id="10" name="矩形 9"/>
          <p:cNvSpPr/>
          <p:nvPr/>
        </p:nvSpPr>
        <p:spPr>
          <a:xfrm>
            <a:off x="841375" y="452438"/>
            <a:ext cx="4333875"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2.2  </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医疗质量管理规划</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白板后面的医生图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0250" y="22225"/>
            <a:ext cx="4545013" cy="6835775"/>
          </a:xfrm>
          <a:prstGeom prst="rect">
            <a:avLst/>
          </a:prstGeom>
          <a:noFill/>
          <a:ln w="9525">
            <a:noFill/>
            <a:miter lim="800000"/>
            <a:headEnd/>
            <a:tailEnd/>
          </a:ln>
        </p:spPr>
      </p:pic>
      <p:sp>
        <p:nvSpPr>
          <p:cNvPr id="71682" name="TextBox 6"/>
          <p:cNvSpPr txBox="1">
            <a:spLocks noChangeArrowheads="1"/>
          </p:cNvSpPr>
          <p:nvPr/>
        </p:nvSpPr>
        <p:spPr bwMode="auto">
          <a:xfrm>
            <a:off x="265113" y="1806575"/>
            <a:ext cx="6046787" cy="412750"/>
          </a:xfrm>
          <a:prstGeom prst="rect">
            <a:avLst/>
          </a:prstGeom>
          <a:noFill/>
          <a:ln w="9525">
            <a:noFill/>
            <a:miter lim="800000"/>
            <a:headEnd/>
            <a:tailEnd/>
          </a:ln>
        </p:spPr>
        <p:txBody>
          <a:bodyPr lIns="91403" tIns="45702" rIns="91403" bIns="45702">
            <a:spAutoFit/>
          </a:bodyPr>
          <a:lstStyle/>
          <a:p>
            <a:pPr indent="455613" defTabSz="912813">
              <a:lnSpc>
                <a:spcPct val="130000"/>
              </a:lnSpc>
            </a:pPr>
            <a:r>
              <a:rPr lang="zh-CN" altLang="en-US" sz="1600" b="1">
                <a:solidFill>
                  <a:srgbClr val="1F497D"/>
                </a:solidFill>
                <a:latin typeface="微软雅黑" pitchFamily="34" charset="-122"/>
                <a:ea typeface="微软雅黑" pitchFamily="34" charset="-122"/>
              </a:rPr>
              <a:t>三、进一步加强药事工作，规范合理用药，保障用药安全。</a:t>
            </a:r>
            <a:endParaRPr lang="zh-CN" altLang="zh-CN" sz="1600" b="1">
              <a:solidFill>
                <a:srgbClr val="1F497D"/>
              </a:solidFill>
              <a:latin typeface="微软雅黑" pitchFamily="34" charset="-122"/>
              <a:ea typeface="微软雅黑" pitchFamily="34" charset="-122"/>
            </a:endParaRPr>
          </a:p>
        </p:txBody>
      </p:sp>
      <p:sp>
        <p:nvSpPr>
          <p:cNvPr id="71683" name="TextBox 6"/>
          <p:cNvSpPr txBox="1">
            <a:spLocks noChangeArrowheads="1"/>
          </p:cNvSpPr>
          <p:nvPr/>
        </p:nvSpPr>
        <p:spPr bwMode="auto">
          <a:xfrm>
            <a:off x="463550" y="2419350"/>
            <a:ext cx="7496175" cy="2308225"/>
          </a:xfrm>
          <a:prstGeom prst="rect">
            <a:avLst/>
          </a:prstGeom>
          <a:noFill/>
          <a:ln w="9525">
            <a:noFill/>
            <a:miter lim="800000"/>
            <a:headEnd/>
            <a:tailEnd/>
          </a:ln>
        </p:spPr>
        <p:txBody>
          <a:bodyPr lIns="91403" tIns="45702" rIns="91403" bIns="45702">
            <a:spAutoFit/>
          </a:bodyPr>
          <a:lstStyle/>
          <a:p>
            <a:pPr defTabSz="912813">
              <a:lnSpc>
                <a:spcPct val="150000"/>
              </a:lnSpc>
            </a:pPr>
            <a:r>
              <a:rPr lang="en-US" altLang="zh-CN" sz="1600">
                <a:solidFill>
                  <a:srgbClr val="000000"/>
                </a:solidFill>
                <a:latin typeface="微软雅黑" pitchFamily="34" charset="-122"/>
                <a:ea typeface="微软雅黑" pitchFamily="34" charset="-122"/>
              </a:rPr>
              <a:t>       1</a:t>
            </a:r>
            <a:r>
              <a:rPr lang="zh-CN" altLang="en-US" sz="1600">
                <a:solidFill>
                  <a:srgbClr val="000000"/>
                </a:solidFill>
                <a:latin typeface="微软雅黑" pitchFamily="34" charset="-122"/>
                <a:ea typeface="微软雅黑" pitchFamily="34" charset="-122"/>
              </a:rPr>
              <a:t>、</a:t>
            </a:r>
            <a:r>
              <a:rPr lang="zh-CN" altLang="en-US" sz="1600" b="1">
                <a:solidFill>
                  <a:srgbClr val="FF0000"/>
                </a:solidFill>
                <a:latin typeface="微软雅黑" pitchFamily="34" charset="-122"/>
                <a:ea typeface="微软雅黑" pitchFamily="34" charset="-122"/>
              </a:rPr>
              <a:t>加强药事工作管理。</a:t>
            </a:r>
            <a:r>
              <a:rPr lang="zh-CN" altLang="en-US" sz="1600">
                <a:solidFill>
                  <a:srgbClr val="000000"/>
                </a:solidFill>
                <a:latin typeface="微软雅黑" pitchFamily="34" charset="-122"/>
                <a:ea typeface="微软雅黑" pitchFamily="34" charset="-122"/>
              </a:rPr>
              <a:t>认真贯彻执行</a:t>
            </a:r>
            <a:r>
              <a:rPr lang="en-US" altLang="zh-CN" sz="1600">
                <a:solidFill>
                  <a:srgbClr val="000000"/>
                </a:solidFill>
                <a:latin typeface="微软雅黑" pitchFamily="34" charset="-122"/>
                <a:ea typeface="微软雅黑" pitchFamily="34" charset="-122"/>
              </a:rPr>
              <a:t>《</a:t>
            </a:r>
            <a:r>
              <a:rPr lang="zh-CN" altLang="en-US" sz="1600">
                <a:solidFill>
                  <a:srgbClr val="000000"/>
                </a:solidFill>
                <a:latin typeface="微软雅黑" pitchFamily="34" charset="-122"/>
                <a:ea typeface="微软雅黑" pitchFamily="34" charset="-122"/>
              </a:rPr>
              <a:t>药品管理法</a:t>
            </a:r>
            <a:r>
              <a:rPr lang="en-US" altLang="zh-CN" sz="1600">
                <a:solidFill>
                  <a:srgbClr val="000000"/>
                </a:solidFill>
                <a:latin typeface="微软雅黑" pitchFamily="34" charset="-122"/>
                <a:ea typeface="微软雅黑" pitchFamily="34" charset="-122"/>
              </a:rPr>
              <a:t>》</a:t>
            </a:r>
            <a:r>
              <a:rPr lang="zh-CN" altLang="en-US" sz="1600">
                <a:solidFill>
                  <a:srgbClr val="000000"/>
                </a:solidFill>
                <a:latin typeface="微软雅黑" pitchFamily="34" charset="-122"/>
                <a:ea typeface="微软雅黑" pitchFamily="34" charset="-122"/>
              </a:rPr>
              <a:t>、</a:t>
            </a:r>
            <a:r>
              <a:rPr lang="en-US" altLang="zh-CN" sz="1600">
                <a:solidFill>
                  <a:srgbClr val="000000"/>
                </a:solidFill>
                <a:latin typeface="微软雅黑" pitchFamily="34" charset="-122"/>
                <a:ea typeface="微软雅黑" pitchFamily="34" charset="-122"/>
              </a:rPr>
              <a:t>《</a:t>
            </a:r>
            <a:r>
              <a:rPr lang="zh-CN" altLang="en-US" sz="1600">
                <a:solidFill>
                  <a:srgbClr val="000000"/>
                </a:solidFill>
                <a:latin typeface="微软雅黑" pitchFamily="34" charset="-122"/>
                <a:ea typeface="微软雅黑" pitchFamily="34" charset="-122"/>
              </a:rPr>
              <a:t>医疗机构药事管理暂行规定</a:t>
            </a:r>
            <a:r>
              <a:rPr lang="en-US" altLang="zh-CN" sz="1600">
                <a:solidFill>
                  <a:srgbClr val="000000"/>
                </a:solidFill>
                <a:latin typeface="微软雅黑" pitchFamily="34" charset="-122"/>
                <a:ea typeface="微软雅黑" pitchFamily="34" charset="-122"/>
              </a:rPr>
              <a:t>》</a:t>
            </a:r>
            <a:r>
              <a:rPr lang="zh-CN" altLang="en-US" sz="1600">
                <a:solidFill>
                  <a:srgbClr val="000000"/>
                </a:solidFill>
                <a:latin typeface="微软雅黑" pitchFamily="34" charset="-122"/>
                <a:ea typeface="微软雅黑" pitchFamily="34" charset="-122"/>
              </a:rPr>
              <a:t>和</a:t>
            </a:r>
            <a:r>
              <a:rPr lang="en-US" altLang="zh-CN" sz="1600">
                <a:solidFill>
                  <a:srgbClr val="000000"/>
                </a:solidFill>
                <a:latin typeface="微软雅黑" pitchFamily="34" charset="-122"/>
                <a:ea typeface="微软雅黑" pitchFamily="34" charset="-122"/>
              </a:rPr>
              <a:t>《</a:t>
            </a:r>
            <a:r>
              <a:rPr lang="zh-CN" altLang="en-US" sz="1600">
                <a:solidFill>
                  <a:srgbClr val="000000"/>
                </a:solidFill>
                <a:latin typeface="微软雅黑" pitchFamily="34" charset="-122"/>
                <a:ea typeface="微软雅黑" pitchFamily="34" charset="-122"/>
              </a:rPr>
              <a:t>处方管理办法</a:t>
            </a:r>
            <a:r>
              <a:rPr lang="en-US" altLang="zh-CN" sz="1600">
                <a:solidFill>
                  <a:srgbClr val="000000"/>
                </a:solidFill>
                <a:latin typeface="微软雅黑" pitchFamily="34" charset="-122"/>
                <a:ea typeface="微软雅黑" pitchFamily="34" charset="-122"/>
              </a:rPr>
              <a:t>》</a:t>
            </a:r>
            <a:r>
              <a:rPr lang="zh-CN" altLang="en-US" sz="1600">
                <a:solidFill>
                  <a:srgbClr val="000000"/>
                </a:solidFill>
                <a:latin typeface="微软雅黑" pitchFamily="34" charset="-122"/>
                <a:ea typeface="微软雅黑" pitchFamily="34" charset="-122"/>
              </a:rPr>
              <a:t>及有关法律法规。</a:t>
            </a:r>
            <a:r>
              <a:rPr lang="en-US" altLang="zh-CN" sz="1600">
                <a:solidFill>
                  <a:srgbClr val="000000"/>
                </a:solidFill>
                <a:latin typeface="微软雅黑" pitchFamily="34" charset="-122"/>
                <a:ea typeface="微软雅黑" pitchFamily="34" charset="-122"/>
              </a:rPr>
              <a:t>   </a:t>
            </a:r>
          </a:p>
          <a:p>
            <a:pPr defTabSz="912813">
              <a:lnSpc>
                <a:spcPct val="150000"/>
              </a:lnSpc>
            </a:pPr>
            <a:r>
              <a:rPr lang="en-US" altLang="zh-CN" sz="1600">
                <a:solidFill>
                  <a:srgbClr val="000000"/>
                </a:solidFill>
                <a:latin typeface="微软雅黑" pitchFamily="34" charset="-122"/>
                <a:ea typeface="微软雅黑" pitchFamily="34" charset="-122"/>
              </a:rPr>
              <a:t>      2</a:t>
            </a:r>
            <a:r>
              <a:rPr lang="zh-CN" altLang="en-US" sz="1600">
                <a:solidFill>
                  <a:srgbClr val="000000"/>
                </a:solidFill>
                <a:latin typeface="微软雅黑" pitchFamily="34" charset="-122"/>
                <a:ea typeface="微软雅黑" pitchFamily="34" charset="-122"/>
              </a:rPr>
              <a:t>、</a:t>
            </a:r>
            <a:r>
              <a:rPr lang="zh-CN" altLang="en-US" sz="1600" b="1">
                <a:solidFill>
                  <a:srgbClr val="FF0000"/>
                </a:solidFill>
                <a:latin typeface="微软雅黑" pitchFamily="34" charset="-122"/>
                <a:ea typeface="微软雅黑" pitchFamily="34" charset="-122"/>
              </a:rPr>
              <a:t>加强临床用药监管。</a:t>
            </a:r>
            <a:r>
              <a:rPr lang="zh-CN" altLang="en-US" sz="1600">
                <a:solidFill>
                  <a:srgbClr val="000000"/>
                </a:solidFill>
                <a:latin typeface="微软雅黑" pitchFamily="34" charset="-122"/>
                <a:ea typeface="微软雅黑" pitchFamily="34" charset="-122"/>
              </a:rPr>
              <a:t>包括继续开展处方点评公示制度、实行药物用量动态监测、实行药品分级管理制度、加强医院抗菌药物的临床应用管理和合理用药的技术干预和行政干预等等，在去年取得的药品管理成绩的基础上，进一步加强对药品的管理，加大对大处方的查处力度，加强对不合理用药的处罚力度。</a:t>
            </a:r>
            <a:endParaRPr lang="en-US" altLang="zh-CN" sz="1600">
              <a:solidFill>
                <a:srgbClr val="000000"/>
              </a:solidFill>
              <a:latin typeface="微软雅黑" pitchFamily="34" charset="-122"/>
              <a:ea typeface="微软雅黑" pitchFamily="34" charset="-122"/>
            </a:endParaRPr>
          </a:p>
        </p:txBody>
      </p:sp>
      <p:sp>
        <p:nvSpPr>
          <p:cNvPr id="10" name="矩形 9"/>
          <p:cNvSpPr/>
          <p:nvPr/>
        </p:nvSpPr>
        <p:spPr>
          <a:xfrm>
            <a:off x="596900" y="636588"/>
            <a:ext cx="4333875"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2.2  </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医疗质量管理规划</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2813" y="2171700"/>
            <a:ext cx="3598862" cy="520700"/>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defTabSz="913996" fontAlgn="auto">
              <a:lnSpc>
                <a:spcPct val="130000"/>
              </a:lnSpc>
              <a:spcBef>
                <a:spcPts val="0"/>
              </a:spcBef>
              <a:spcAft>
                <a:spcPts val="0"/>
              </a:spcAft>
              <a:defRPr/>
            </a:pPr>
            <a:r>
              <a:rPr lang="en-US" altLang="zh-CN" sz="1600" dirty="0">
                <a:solidFill>
                  <a:prstClr val="white"/>
                </a:solidFill>
                <a:latin typeface="微软雅黑" panose="020B0503020204020204" pitchFamily="34" charset="-122"/>
                <a:ea typeface="微软雅黑" panose="020B0503020204020204" pitchFamily="34" charset="-122"/>
              </a:rPr>
              <a:t>   1</a:t>
            </a:r>
            <a:r>
              <a:rPr lang="zh-CN" altLang="en-US" sz="1600" dirty="0">
                <a:solidFill>
                  <a:prstClr val="white"/>
                </a:solidFill>
                <a:latin typeface="微软雅黑" panose="020B0503020204020204" pitchFamily="34" charset="-122"/>
                <a:ea typeface="微软雅黑" panose="020B0503020204020204" pitchFamily="34" charset="-122"/>
              </a:rPr>
              <a:t>）医疗设备工作</a:t>
            </a:r>
          </a:p>
        </p:txBody>
      </p:sp>
      <p:sp>
        <p:nvSpPr>
          <p:cNvPr id="3" name="矩形 2"/>
          <p:cNvSpPr/>
          <p:nvPr/>
        </p:nvSpPr>
        <p:spPr>
          <a:xfrm>
            <a:off x="4727575" y="2216150"/>
            <a:ext cx="7464425" cy="388938"/>
          </a:xfrm>
          <a:prstGeom prst="rect">
            <a:avLst/>
          </a:prstGeom>
        </p:spPr>
        <p:txBody>
          <a:bodyPr lIns="91403" tIns="45702" rIns="91403" bIns="45702">
            <a:spAutoFit/>
          </a:bodyPr>
          <a:lstStyle/>
          <a:p>
            <a:pPr marL="285623" indent="-285623" defTabSz="913996" fontAlgn="auto">
              <a:lnSpc>
                <a:spcPct val="120000"/>
              </a:lnSpc>
              <a:spcBef>
                <a:spcPts val="0"/>
              </a:spcBef>
              <a:spcAft>
                <a:spcPts val="0"/>
              </a:spcAft>
              <a:buFont typeface="Arial" panose="020B0604020202020204" pitchFamily="34" charset="0"/>
              <a:buChar cha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设备使用率、完好率达标，设备采购严格按规定程序办理，并达到政府要求。</a:t>
            </a:r>
            <a:endParaRPr lang="zh-CN" altLang="en-US" sz="1600" dirty="0">
              <a:solidFill>
                <a:prstClr val="black"/>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4727575" y="2763838"/>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5" name="矩形 4"/>
          <p:cNvSpPr/>
          <p:nvPr/>
        </p:nvSpPr>
        <p:spPr>
          <a:xfrm>
            <a:off x="912813" y="2874963"/>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defTabSz="913996" fontAlgn="auto">
              <a:lnSpc>
                <a:spcPct val="130000"/>
              </a:lnSpc>
              <a:spcBef>
                <a:spcPts val="0"/>
              </a:spcBef>
              <a:spcAft>
                <a:spcPts val="0"/>
              </a:spcAft>
              <a:defRPr/>
            </a:pPr>
            <a:r>
              <a:rPr lang="en-US" altLang="zh-CN" sz="1600" dirty="0">
                <a:solidFill>
                  <a:prstClr val="white"/>
                </a:solidFill>
                <a:latin typeface="微软雅黑" panose="020B0503020204020204" pitchFamily="34" charset="-122"/>
                <a:ea typeface="微软雅黑" panose="020B0503020204020204" pitchFamily="34" charset="-122"/>
              </a:rPr>
              <a:t>   2</a:t>
            </a:r>
            <a:r>
              <a:rPr lang="zh-CN" altLang="en-US" sz="1600" dirty="0">
                <a:solidFill>
                  <a:prstClr val="white"/>
                </a:solidFill>
                <a:latin typeface="微软雅黑" panose="020B0503020204020204" pitchFamily="34" charset="-122"/>
                <a:ea typeface="微软雅黑" panose="020B0503020204020204" pitchFamily="34" charset="-122"/>
              </a:rPr>
              <a:t>）后勤保障工作</a:t>
            </a:r>
          </a:p>
        </p:txBody>
      </p:sp>
      <p:sp>
        <p:nvSpPr>
          <p:cNvPr id="6" name="矩形 5"/>
          <p:cNvSpPr/>
          <p:nvPr/>
        </p:nvSpPr>
        <p:spPr>
          <a:xfrm>
            <a:off x="912813" y="3576638"/>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defTabSz="913996" fontAlgn="auto">
              <a:lnSpc>
                <a:spcPct val="130000"/>
              </a:lnSpc>
              <a:spcBef>
                <a:spcPts val="0"/>
              </a:spcBef>
              <a:spcAft>
                <a:spcPts val="0"/>
              </a:spcAft>
              <a:defRPr/>
            </a:pPr>
            <a:r>
              <a:rPr lang="en-US" altLang="zh-CN" sz="1600" dirty="0">
                <a:solidFill>
                  <a:prstClr val="white"/>
                </a:solidFill>
                <a:latin typeface="微软雅黑" panose="020B0503020204020204" pitchFamily="34" charset="-122"/>
                <a:ea typeface="微软雅黑" panose="020B0503020204020204" pitchFamily="34" charset="-122"/>
              </a:rPr>
              <a:t>   3</a:t>
            </a:r>
            <a:r>
              <a:rPr lang="zh-CN" altLang="en-US" sz="1600" dirty="0">
                <a:solidFill>
                  <a:prstClr val="white"/>
                </a:solidFill>
                <a:latin typeface="微软雅黑" panose="020B0503020204020204" pitchFamily="34" charset="-122"/>
                <a:ea typeface="微软雅黑" panose="020B0503020204020204" pitchFamily="34" charset="-122"/>
              </a:rPr>
              <a:t>）加强服务规范化培训</a:t>
            </a:r>
          </a:p>
        </p:txBody>
      </p:sp>
      <p:sp>
        <p:nvSpPr>
          <p:cNvPr id="7" name="矩形 6"/>
          <p:cNvSpPr/>
          <p:nvPr/>
        </p:nvSpPr>
        <p:spPr>
          <a:xfrm>
            <a:off x="912813" y="4278313"/>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defTabSz="913996" fontAlgn="auto">
              <a:lnSpc>
                <a:spcPct val="130000"/>
              </a:lnSpc>
              <a:spcBef>
                <a:spcPts val="0"/>
              </a:spcBef>
              <a:spcAft>
                <a:spcPts val="0"/>
              </a:spcAft>
              <a:defRPr/>
            </a:pPr>
            <a:r>
              <a:rPr lang="en-US" altLang="zh-CN" sz="1600" dirty="0">
                <a:solidFill>
                  <a:prstClr val="white"/>
                </a:solidFill>
                <a:latin typeface="微软雅黑" panose="020B0503020204020204" pitchFamily="34" charset="-122"/>
                <a:ea typeface="微软雅黑" panose="020B0503020204020204" pitchFamily="34" charset="-122"/>
              </a:rPr>
              <a:t>   4</a:t>
            </a:r>
            <a:r>
              <a:rPr lang="zh-CN" altLang="en-US" sz="1600" dirty="0">
                <a:solidFill>
                  <a:prstClr val="white"/>
                </a:solidFill>
                <a:latin typeface="微软雅黑" panose="020B0503020204020204" pitchFamily="34" charset="-122"/>
                <a:ea typeface="微软雅黑" panose="020B0503020204020204" pitchFamily="34" charset="-122"/>
              </a:rPr>
              <a:t>）积极开展新技术新项目</a:t>
            </a:r>
          </a:p>
        </p:txBody>
      </p:sp>
      <p:sp>
        <p:nvSpPr>
          <p:cNvPr id="8" name="矩形 7"/>
          <p:cNvSpPr/>
          <p:nvPr/>
        </p:nvSpPr>
        <p:spPr>
          <a:xfrm>
            <a:off x="912813" y="4979988"/>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defTabSz="913996" fontAlgn="auto">
              <a:lnSpc>
                <a:spcPct val="130000"/>
              </a:lnSpc>
              <a:spcBef>
                <a:spcPts val="0"/>
              </a:spcBef>
              <a:spcAft>
                <a:spcPts val="0"/>
              </a:spcAft>
              <a:defRPr/>
            </a:pPr>
            <a:r>
              <a:rPr lang="en-US" altLang="zh-CN" sz="1600" dirty="0">
                <a:solidFill>
                  <a:prstClr val="white"/>
                </a:solidFill>
                <a:latin typeface="微软雅黑" panose="020B0503020204020204" pitchFamily="34" charset="-122"/>
                <a:ea typeface="微软雅黑" panose="020B0503020204020204" pitchFamily="34" charset="-122"/>
              </a:rPr>
              <a:t>   5</a:t>
            </a:r>
            <a:r>
              <a:rPr lang="zh-CN" altLang="en-US" sz="1600" dirty="0">
                <a:solidFill>
                  <a:prstClr val="white"/>
                </a:solidFill>
                <a:latin typeface="微软雅黑" panose="020B0503020204020204" pitchFamily="34" charset="-122"/>
                <a:ea typeface="微软雅黑" panose="020B0503020204020204" pitchFamily="34" charset="-122"/>
              </a:rPr>
              <a:t>）加强与上级医院的交流和合作</a:t>
            </a:r>
          </a:p>
        </p:txBody>
      </p:sp>
      <p:cxnSp>
        <p:nvCxnSpPr>
          <p:cNvPr id="9" name="直接连接符 8"/>
          <p:cNvCxnSpPr/>
          <p:nvPr/>
        </p:nvCxnSpPr>
        <p:spPr>
          <a:xfrm>
            <a:off x="4727575" y="3484563"/>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a:off x="4727575" y="4205288"/>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cxnSp>
        <p:nvCxnSpPr>
          <p:cNvPr id="11" name="直接连接符 10"/>
          <p:cNvCxnSpPr/>
          <p:nvPr/>
        </p:nvCxnSpPr>
        <p:spPr>
          <a:xfrm>
            <a:off x="4727575" y="4927600"/>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2" name="矩形 11"/>
          <p:cNvSpPr/>
          <p:nvPr/>
        </p:nvSpPr>
        <p:spPr>
          <a:xfrm>
            <a:off x="4727575" y="2941638"/>
            <a:ext cx="7199313" cy="387350"/>
          </a:xfrm>
          <a:prstGeom prst="rect">
            <a:avLst/>
          </a:prstGeom>
        </p:spPr>
        <p:txBody>
          <a:bodyPr lIns="91403" tIns="45702" rIns="91403" bIns="45702">
            <a:spAutoFit/>
          </a:bodyPr>
          <a:lstStyle/>
          <a:p>
            <a:pPr marL="285623" indent="-285623" defTabSz="913996" fontAlgn="auto">
              <a:lnSpc>
                <a:spcPct val="120000"/>
              </a:lnSpc>
              <a:spcBef>
                <a:spcPts val="0"/>
              </a:spcBef>
              <a:spcAft>
                <a:spcPts val="0"/>
              </a:spcAft>
              <a:buFont typeface="Arial" panose="020B0604020202020204" pitchFamily="34" charset="0"/>
              <a:buChar cha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职工对后勤工作满意度达</a:t>
            </a:r>
            <a:r>
              <a:rPr lang="en-US"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，患者及其家属对后勤工作满意度达</a:t>
            </a:r>
            <a:r>
              <a:rPr lang="en-US" altLang="zh-CN"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90%</a:t>
            </a: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4727575" y="3667125"/>
            <a:ext cx="7199313" cy="387350"/>
          </a:xfrm>
          <a:prstGeom prst="rect">
            <a:avLst/>
          </a:prstGeom>
          <a:noFill/>
          <a:ln w="9525">
            <a:noFill/>
            <a:miter lim="800000"/>
            <a:headEnd/>
            <a:tailEnd/>
          </a:ln>
        </p:spPr>
        <p:txBody>
          <a:bodyPr lIns="91403" tIns="45702" rIns="91403" bIns="45702">
            <a:spAutoFit/>
          </a:bodyPr>
          <a:lstStyle/>
          <a:p>
            <a:pPr marL="284163" indent="-284163" defTabSz="912813">
              <a:lnSpc>
                <a:spcPct val="120000"/>
              </a:lnSpc>
              <a:buFont typeface="Arial" charset="0"/>
              <a:buChar char="•"/>
            </a:pPr>
            <a:r>
              <a:rPr lang="zh-CN" altLang="en-US" sz="1600">
                <a:solidFill>
                  <a:srgbClr val="000000"/>
                </a:solidFill>
                <a:latin typeface="微软雅黑" pitchFamily="34" charset="-122"/>
                <a:ea typeface="微软雅黑" pitchFamily="34" charset="-122"/>
              </a:rPr>
              <a:t>严格执行各项服务规范，各项规范要落到实处，让患者感受到人性化服务。</a:t>
            </a:r>
          </a:p>
        </p:txBody>
      </p:sp>
      <p:sp>
        <p:nvSpPr>
          <p:cNvPr id="14" name="矩形 13"/>
          <p:cNvSpPr/>
          <p:nvPr/>
        </p:nvSpPr>
        <p:spPr>
          <a:xfrm>
            <a:off x="4727575" y="4391025"/>
            <a:ext cx="6299200" cy="387350"/>
          </a:xfrm>
          <a:prstGeom prst="rect">
            <a:avLst/>
          </a:prstGeom>
        </p:spPr>
        <p:txBody>
          <a:bodyPr lIns="91403" tIns="45702" rIns="91403" bIns="45702">
            <a:spAutoFit/>
          </a:bodyPr>
          <a:lstStyle/>
          <a:p>
            <a:pPr marL="285623" indent="-285623" defTabSz="913996" fontAlgn="auto">
              <a:lnSpc>
                <a:spcPct val="120000"/>
              </a:lnSpc>
              <a:spcBef>
                <a:spcPts val="0"/>
              </a:spcBef>
              <a:spcAft>
                <a:spcPts val="0"/>
              </a:spcAft>
              <a:buFont typeface="Arial" panose="020B0604020202020204" pitchFamily="34" charset="0"/>
              <a:buChar cha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加大对开展新技术新项目的支持力度及奖励力度。</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5" name="矩形 14"/>
          <p:cNvSpPr/>
          <p:nvPr/>
        </p:nvSpPr>
        <p:spPr>
          <a:xfrm>
            <a:off x="4727575" y="5116513"/>
            <a:ext cx="6299200" cy="387350"/>
          </a:xfrm>
          <a:prstGeom prst="rect">
            <a:avLst/>
          </a:prstGeom>
        </p:spPr>
        <p:txBody>
          <a:bodyPr lIns="91403" tIns="45702" rIns="91403" bIns="45702">
            <a:spAutoFit/>
          </a:bodyPr>
          <a:lstStyle/>
          <a:p>
            <a:pPr marL="285623" indent="-285623" defTabSz="913996" fontAlgn="auto">
              <a:lnSpc>
                <a:spcPct val="120000"/>
              </a:lnSpc>
              <a:spcBef>
                <a:spcPts val="0"/>
              </a:spcBef>
              <a:spcAft>
                <a:spcPts val="0"/>
              </a:spcAft>
              <a:buFont typeface="Arial" panose="020B0604020202020204" pitchFamily="34" charset="0"/>
              <a:buChar cha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加强与上级对口帮扶医院及兄弟市级医院的交流和合作。</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16" name="矩形 15"/>
          <p:cNvSpPr/>
          <p:nvPr/>
        </p:nvSpPr>
        <p:spPr>
          <a:xfrm>
            <a:off x="912813" y="5681663"/>
            <a:ext cx="3598862" cy="519112"/>
          </a:xfrm>
          <a:prstGeom prst="rect">
            <a:avLst/>
          </a:prstGeom>
          <a:solidFill>
            <a:srgbClr val="679E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anchor="ctr"/>
          <a:lstStyle/>
          <a:p>
            <a:pPr defTabSz="913996" fontAlgn="auto">
              <a:lnSpc>
                <a:spcPct val="130000"/>
              </a:lnSpc>
              <a:spcBef>
                <a:spcPts val="0"/>
              </a:spcBef>
              <a:spcAft>
                <a:spcPts val="0"/>
              </a:spcAft>
              <a:defRPr/>
            </a:pPr>
            <a:r>
              <a:rPr lang="en-US" altLang="zh-CN" sz="1600" dirty="0">
                <a:solidFill>
                  <a:prstClr val="white"/>
                </a:solidFill>
                <a:latin typeface="微软雅黑" panose="020B0503020204020204" pitchFamily="34" charset="-122"/>
                <a:ea typeface="微软雅黑" panose="020B0503020204020204" pitchFamily="34" charset="-122"/>
              </a:rPr>
              <a:t>   6</a:t>
            </a:r>
            <a:r>
              <a:rPr lang="zh-CN" altLang="en-US" sz="1600" dirty="0">
                <a:solidFill>
                  <a:prstClr val="white"/>
                </a:solidFill>
                <a:latin typeface="微软雅黑" panose="020B0503020204020204" pitchFamily="34" charset="-122"/>
                <a:ea typeface="微软雅黑" panose="020B0503020204020204" pitchFamily="34" charset="-122"/>
              </a:rPr>
              <a:t>）打造特色专科</a:t>
            </a:r>
          </a:p>
        </p:txBody>
      </p:sp>
      <p:cxnSp>
        <p:nvCxnSpPr>
          <p:cNvPr id="17" name="直接连接符 16"/>
          <p:cNvCxnSpPr/>
          <p:nvPr/>
        </p:nvCxnSpPr>
        <p:spPr>
          <a:xfrm>
            <a:off x="4727575" y="5648325"/>
            <a:ext cx="7199313"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18" name="矩形 17"/>
          <p:cNvSpPr/>
          <p:nvPr/>
        </p:nvSpPr>
        <p:spPr>
          <a:xfrm>
            <a:off x="4727575" y="5840413"/>
            <a:ext cx="6299200" cy="388937"/>
          </a:xfrm>
          <a:prstGeom prst="rect">
            <a:avLst/>
          </a:prstGeom>
        </p:spPr>
        <p:txBody>
          <a:bodyPr lIns="91403" tIns="45702" rIns="91403" bIns="45702">
            <a:spAutoFit/>
          </a:bodyPr>
          <a:lstStyle/>
          <a:p>
            <a:pPr marL="285623" indent="-285623" defTabSz="913996" fontAlgn="auto">
              <a:lnSpc>
                <a:spcPct val="120000"/>
              </a:lnSpc>
              <a:spcBef>
                <a:spcPts val="0"/>
              </a:spcBef>
              <a:spcAft>
                <a:spcPts val="0"/>
              </a:spcAft>
              <a:buFont typeface="Arial" panose="020B0604020202020204" pitchFamily="34" charset="0"/>
              <a:buChar char="•"/>
              <a:defRPr/>
            </a:pPr>
            <a:r>
              <a:rPr lang="zh-CN" altLang="en-US" sz="1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加强重点专科建设，拓展业务范围，打造特色专科</a:t>
            </a:r>
            <a:endParaRPr lang="zh-CN" altLang="en-US" sz="1600" dirty="0">
              <a:solidFill>
                <a:prstClr val="black"/>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729163" y="6235700"/>
            <a:ext cx="7197725" cy="0"/>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6" name="矩形 25"/>
          <p:cNvSpPr/>
          <p:nvPr/>
        </p:nvSpPr>
        <p:spPr>
          <a:xfrm>
            <a:off x="280988" y="962025"/>
            <a:ext cx="5156200"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2.2  </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医疗质量管理规划总结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8" grpId="0" animBg="1"/>
      <p:bldP spid="12" grpId="0"/>
      <p:bldP spid="13" grpId="0"/>
      <p:bldP spid="14" grpId="0"/>
      <p:bldP spid="15" grpId="0"/>
      <p:bldP spid="16"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图片 1"/>
          <p:cNvPicPr>
            <a:picLocks noChangeAspect="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4" name="矩形 3"/>
          <p:cNvSpPr/>
          <p:nvPr/>
        </p:nvSpPr>
        <p:spPr>
          <a:xfrm>
            <a:off x="769938" y="1125538"/>
            <a:ext cx="5484812" cy="4895850"/>
          </a:xfrm>
          <a:prstGeom prst="rect">
            <a:avLst/>
          </a:prstGeom>
          <a:solidFill>
            <a:schemeClr val="accent5">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3731" name="矩形 4"/>
          <p:cNvSpPr>
            <a:spLocks noChangeArrowheads="1"/>
          </p:cNvSpPr>
          <p:nvPr/>
        </p:nvSpPr>
        <p:spPr bwMode="auto">
          <a:xfrm>
            <a:off x="1060450" y="1614488"/>
            <a:ext cx="5118100" cy="682625"/>
          </a:xfrm>
          <a:prstGeom prst="rect">
            <a:avLst/>
          </a:prstGeom>
          <a:noFill/>
          <a:ln w="9525">
            <a:noFill/>
            <a:miter lim="800000"/>
            <a:headEnd/>
            <a:tailEnd/>
          </a:ln>
        </p:spPr>
        <p:txBody>
          <a:bodyPr>
            <a:spAutoFit/>
          </a:bodyPr>
          <a:lstStyle/>
          <a:p>
            <a:pPr marL="171450" indent="-171450">
              <a:lnSpc>
                <a:spcPts val="2300"/>
              </a:lnSpc>
              <a:buFont typeface="Wingdings" pitchFamily="2" charset="2"/>
              <a:buChar char="ü"/>
            </a:pPr>
            <a:r>
              <a:rPr lang="en-US" altLang="zh-CN" sz="1400">
                <a:solidFill>
                  <a:srgbClr val="FFFFFF"/>
                </a:solidFill>
                <a:latin typeface="微软雅黑" pitchFamily="34" charset="-122"/>
                <a:ea typeface="微软雅黑" pitchFamily="34" charset="-122"/>
              </a:rPr>
              <a:t>2011</a:t>
            </a:r>
            <a:r>
              <a:rPr lang="zh-CN" altLang="en-US" sz="1400">
                <a:solidFill>
                  <a:srgbClr val="FFFFFF"/>
                </a:solidFill>
                <a:latin typeface="微软雅黑" pitchFamily="34" charset="-122"/>
                <a:ea typeface="微软雅黑" pitchFamily="34" charset="-122"/>
              </a:rPr>
              <a:t>年</a:t>
            </a:r>
            <a:r>
              <a:rPr lang="en-US" altLang="zh-CN" sz="1400">
                <a:solidFill>
                  <a:srgbClr val="FFFFFF"/>
                </a:solidFill>
                <a:latin typeface="微软雅黑" pitchFamily="34" charset="-122"/>
                <a:ea typeface="微软雅黑" pitchFamily="34" charset="-122"/>
              </a:rPr>
              <a:t>10</a:t>
            </a:r>
            <a:r>
              <a:rPr lang="zh-CN" altLang="en-US" sz="1400">
                <a:solidFill>
                  <a:srgbClr val="FFFFFF"/>
                </a:solidFill>
                <a:latin typeface="微软雅黑" pitchFamily="34" charset="-122"/>
                <a:ea typeface="微软雅黑" pitchFamily="34" charset="-122"/>
              </a:rPr>
              <a:t>月，</a:t>
            </a:r>
            <a:r>
              <a:rPr lang="zh-CN" altLang="en-US" sz="1600" b="1">
                <a:solidFill>
                  <a:srgbClr val="FFC000"/>
                </a:solidFill>
                <a:latin typeface="微软雅黑" pitchFamily="34" charset="-122"/>
                <a:ea typeface="微软雅黑" pitchFamily="34" charset="-122"/>
              </a:rPr>
              <a:t>南京市</a:t>
            </a:r>
            <a:r>
              <a:rPr lang="zh-CN" altLang="en-US" sz="1400">
                <a:solidFill>
                  <a:srgbClr val="FFFFFF"/>
                </a:solidFill>
                <a:latin typeface="微软雅黑" pitchFamily="34" charset="-122"/>
                <a:ea typeface="微软雅黑" pitchFamily="34" charset="-122"/>
              </a:rPr>
              <a:t>卫生局在国内</a:t>
            </a:r>
            <a:r>
              <a:rPr lang="zh-CN" altLang="en-US" sz="1600" b="1">
                <a:solidFill>
                  <a:srgbClr val="FFC000"/>
                </a:solidFill>
                <a:latin typeface="微软雅黑" pitchFamily="34" charset="-122"/>
                <a:ea typeface="微软雅黑" pitchFamily="34" charset="-122"/>
              </a:rPr>
              <a:t>率先引入患者满意度“第三方评价”机制</a:t>
            </a:r>
            <a:r>
              <a:rPr lang="zh-CN" altLang="en-US" sz="1400">
                <a:solidFill>
                  <a:srgbClr val="FFFFFF"/>
                </a:solidFill>
                <a:latin typeface="微软雅黑" pitchFamily="34" charset="-122"/>
                <a:ea typeface="微软雅黑" pitchFamily="34" charset="-122"/>
              </a:rPr>
              <a:t>，在市属</a:t>
            </a:r>
            <a:r>
              <a:rPr lang="en-US" altLang="zh-CN" sz="1400">
                <a:solidFill>
                  <a:srgbClr val="FFFFFF"/>
                </a:solidFill>
                <a:latin typeface="微软雅黑" pitchFamily="34" charset="-122"/>
                <a:ea typeface="微软雅黑" pitchFamily="34" charset="-122"/>
              </a:rPr>
              <a:t>10</a:t>
            </a:r>
            <a:r>
              <a:rPr lang="zh-CN" altLang="en-US" sz="1400">
                <a:solidFill>
                  <a:srgbClr val="FFFFFF"/>
                </a:solidFill>
                <a:latin typeface="微软雅黑" pitchFamily="34" charset="-122"/>
                <a:ea typeface="微软雅黑" pitchFamily="34" charset="-122"/>
              </a:rPr>
              <a:t>家医院开展试点。</a:t>
            </a:r>
          </a:p>
        </p:txBody>
      </p:sp>
      <p:sp>
        <p:nvSpPr>
          <p:cNvPr id="73732" name="矩形 6"/>
          <p:cNvSpPr>
            <a:spLocks noChangeArrowheads="1"/>
          </p:cNvSpPr>
          <p:nvPr/>
        </p:nvSpPr>
        <p:spPr bwMode="auto">
          <a:xfrm>
            <a:off x="928688" y="2522538"/>
            <a:ext cx="5581650" cy="387350"/>
          </a:xfrm>
          <a:prstGeom prst="rect">
            <a:avLst/>
          </a:prstGeom>
          <a:noFill/>
          <a:ln w="9525">
            <a:noFill/>
            <a:miter lim="800000"/>
            <a:headEnd/>
            <a:tailEnd/>
          </a:ln>
        </p:spPr>
        <p:txBody>
          <a:bodyPr>
            <a:spAutoFit/>
          </a:bodyPr>
          <a:lstStyle/>
          <a:p>
            <a:pPr marL="171450" indent="-171450">
              <a:lnSpc>
                <a:spcPts val="2300"/>
              </a:lnSpc>
              <a:buFont typeface="Wingdings" pitchFamily="2" charset="2"/>
              <a:buChar char="ü"/>
            </a:pPr>
            <a:r>
              <a:rPr lang="en-US" altLang="zh-CN" sz="1400">
                <a:solidFill>
                  <a:srgbClr val="FFFFFF"/>
                </a:solidFill>
                <a:latin typeface="微软雅黑" pitchFamily="34" charset="-122"/>
                <a:ea typeface="微软雅黑" pitchFamily="34" charset="-122"/>
              </a:rPr>
              <a:t>2013</a:t>
            </a:r>
            <a:r>
              <a:rPr lang="zh-CN" altLang="en-US" sz="1400">
                <a:solidFill>
                  <a:srgbClr val="FFFFFF"/>
                </a:solidFill>
                <a:latin typeface="微软雅黑" pitchFamily="34" charset="-122"/>
                <a:ea typeface="微软雅黑" pitchFamily="34" charset="-122"/>
              </a:rPr>
              <a:t>年</a:t>
            </a:r>
            <a:r>
              <a:rPr lang="en-US" altLang="zh-CN" sz="1400">
                <a:solidFill>
                  <a:srgbClr val="FFFFFF"/>
                </a:solidFill>
                <a:latin typeface="微软雅黑" pitchFamily="34" charset="-122"/>
                <a:ea typeface="微软雅黑" pitchFamily="34" charset="-122"/>
              </a:rPr>
              <a:t>5</a:t>
            </a:r>
            <a:r>
              <a:rPr lang="zh-CN" altLang="en-US" sz="1400">
                <a:solidFill>
                  <a:srgbClr val="FFFFFF"/>
                </a:solidFill>
                <a:latin typeface="微软雅黑" pitchFamily="34" charset="-122"/>
                <a:ea typeface="微软雅黑" pitchFamily="34" charset="-122"/>
              </a:rPr>
              <a:t>月</a:t>
            </a:r>
            <a:r>
              <a:rPr lang="zh-CN" altLang="en-US" sz="1600" b="1">
                <a:solidFill>
                  <a:srgbClr val="FFC000"/>
                </a:solidFill>
                <a:latin typeface="微软雅黑" pitchFamily="34" charset="-122"/>
                <a:ea typeface="微软雅黑" pitchFamily="34" charset="-122"/>
              </a:rPr>
              <a:t>北京市将病患满意度纳入医生绩效考核指标</a:t>
            </a:r>
            <a:r>
              <a:rPr lang="zh-CN" altLang="en-US" sz="1400">
                <a:solidFill>
                  <a:srgbClr val="FFFFFF"/>
                </a:solidFill>
                <a:latin typeface="微软雅黑" pitchFamily="34" charset="-122"/>
                <a:ea typeface="微软雅黑" pitchFamily="34" charset="-122"/>
              </a:rPr>
              <a:t>；</a:t>
            </a:r>
          </a:p>
        </p:txBody>
      </p:sp>
      <p:sp>
        <p:nvSpPr>
          <p:cNvPr id="73733" name="矩形 7"/>
          <p:cNvSpPr>
            <a:spLocks noChangeArrowheads="1"/>
          </p:cNvSpPr>
          <p:nvPr/>
        </p:nvSpPr>
        <p:spPr bwMode="auto">
          <a:xfrm>
            <a:off x="928688" y="3429000"/>
            <a:ext cx="5167312" cy="1271588"/>
          </a:xfrm>
          <a:prstGeom prst="rect">
            <a:avLst/>
          </a:prstGeom>
          <a:noFill/>
          <a:ln w="9525">
            <a:noFill/>
            <a:miter lim="800000"/>
            <a:headEnd/>
            <a:tailEnd/>
          </a:ln>
        </p:spPr>
        <p:txBody>
          <a:bodyPr>
            <a:spAutoFit/>
          </a:bodyPr>
          <a:lstStyle/>
          <a:p>
            <a:pPr marL="171450" indent="-171450">
              <a:lnSpc>
                <a:spcPts val="2300"/>
              </a:lnSpc>
              <a:buFont typeface="Wingdings" pitchFamily="2" charset="2"/>
              <a:buChar char="ü"/>
            </a:pPr>
            <a:r>
              <a:rPr lang="en-US" altLang="zh-CN" sz="1400">
                <a:solidFill>
                  <a:srgbClr val="FFFFFF"/>
                </a:solidFill>
                <a:latin typeface="微软雅黑" pitchFamily="34" charset="-122"/>
                <a:ea typeface="微软雅黑" pitchFamily="34" charset="-122"/>
              </a:rPr>
              <a:t>2014</a:t>
            </a:r>
            <a:r>
              <a:rPr lang="zh-CN" altLang="en-US" sz="1400">
                <a:solidFill>
                  <a:srgbClr val="FFFFFF"/>
                </a:solidFill>
                <a:latin typeface="微软雅黑" pitchFamily="34" charset="-122"/>
                <a:ea typeface="微软雅黑" pitchFamily="34" charset="-122"/>
              </a:rPr>
              <a:t>年</a:t>
            </a:r>
            <a:r>
              <a:rPr lang="en-US" altLang="zh-CN" sz="1400">
                <a:solidFill>
                  <a:srgbClr val="FFFFFF"/>
                </a:solidFill>
                <a:latin typeface="微软雅黑" pitchFamily="34" charset="-122"/>
                <a:ea typeface="微软雅黑" pitchFamily="34" charset="-122"/>
              </a:rPr>
              <a:t>10</a:t>
            </a:r>
            <a:r>
              <a:rPr lang="zh-CN" altLang="en-US" sz="1400">
                <a:solidFill>
                  <a:srgbClr val="FFFFFF"/>
                </a:solidFill>
                <a:latin typeface="微软雅黑" pitchFamily="34" charset="-122"/>
                <a:ea typeface="微软雅黑" pitchFamily="34" charset="-122"/>
              </a:rPr>
              <a:t>月中央机构编制委员会办公室近日批准成立</a:t>
            </a:r>
            <a:r>
              <a:rPr lang="zh-CN" altLang="en-US" sz="1600" b="1">
                <a:solidFill>
                  <a:srgbClr val="FFC000"/>
                </a:solidFill>
                <a:latin typeface="微软雅黑" pitchFamily="34" charset="-122"/>
                <a:ea typeface="微软雅黑" pitchFamily="34" charset="-122"/>
              </a:rPr>
              <a:t>“医疗管理服务指导中心”</a:t>
            </a:r>
            <a:r>
              <a:rPr lang="en-US" altLang="zh-CN" sz="1400">
                <a:solidFill>
                  <a:srgbClr val="FFFFFF"/>
                </a:solidFill>
                <a:latin typeface="微软雅黑" pitchFamily="34" charset="-122"/>
                <a:ea typeface="微软雅黑" pitchFamily="34" charset="-122"/>
              </a:rPr>
              <a:t>,</a:t>
            </a:r>
            <a:r>
              <a:rPr lang="zh-CN" altLang="en-US" sz="1400">
                <a:solidFill>
                  <a:srgbClr val="FFFFFF"/>
                </a:solidFill>
                <a:latin typeface="微软雅黑" pitchFamily="34" charset="-122"/>
                <a:ea typeface="微软雅黑" pitchFamily="34" charset="-122"/>
              </a:rPr>
              <a:t>这一新增机构定位为“执行机构”。新成立的医疗管理服务指导中心，主要从事医疗质量、患者安全等微观管理，工作内容更加细化。</a:t>
            </a:r>
          </a:p>
        </p:txBody>
      </p:sp>
      <p:sp>
        <p:nvSpPr>
          <p:cNvPr id="12" name="矩形 11"/>
          <p:cNvSpPr/>
          <p:nvPr/>
        </p:nvSpPr>
        <p:spPr>
          <a:xfrm>
            <a:off x="500063" y="304800"/>
            <a:ext cx="5443537"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2.3</a:t>
            </a: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医院病患满意度政策解读</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图片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938"/>
            <a:ext cx="12207875" cy="6865938"/>
          </a:xfrm>
          <a:prstGeom prst="rect">
            <a:avLst/>
          </a:prstGeom>
          <a:noFill/>
          <a:ln w="9525">
            <a:noFill/>
            <a:miter lim="800000"/>
            <a:headEnd/>
            <a:tailEnd/>
          </a:ln>
        </p:spPr>
      </p:pic>
      <p:pic>
        <p:nvPicPr>
          <p:cNvPr id="74754" name="图片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1213" y="49213"/>
            <a:ext cx="4306887" cy="6858000"/>
          </a:xfrm>
          <a:prstGeom prst="rect">
            <a:avLst/>
          </a:prstGeom>
          <a:noFill/>
          <a:ln w="9525">
            <a:noFill/>
            <a:miter lim="800000"/>
            <a:headEnd/>
            <a:tailEnd/>
          </a:ln>
        </p:spPr>
      </p:pic>
      <p:sp>
        <p:nvSpPr>
          <p:cNvPr id="4" name="矩形 3"/>
          <p:cNvSpPr/>
          <p:nvPr/>
        </p:nvSpPr>
        <p:spPr>
          <a:xfrm>
            <a:off x="0" y="-7938"/>
            <a:ext cx="7034213" cy="6854826"/>
          </a:xfrm>
          <a:custGeom>
            <a:avLst/>
            <a:gdLst>
              <a:gd name="connsiteX0" fmla="*/ 0 w 2368062"/>
              <a:gd name="connsiteY0" fmla="*/ 0 h 2508738"/>
              <a:gd name="connsiteX1" fmla="*/ 2368062 w 2368062"/>
              <a:gd name="connsiteY1" fmla="*/ 0 h 2508738"/>
              <a:gd name="connsiteX2" fmla="*/ 2368062 w 2368062"/>
              <a:gd name="connsiteY2" fmla="*/ 2508738 h 2508738"/>
              <a:gd name="connsiteX3" fmla="*/ 0 w 2368062"/>
              <a:gd name="connsiteY3" fmla="*/ 2508738 h 2508738"/>
              <a:gd name="connsiteX4" fmla="*/ 0 w 2368062"/>
              <a:gd name="connsiteY4" fmla="*/ 0 h 2508738"/>
              <a:gd name="connsiteX0" fmla="*/ 0 w 6412523"/>
              <a:gd name="connsiteY0" fmla="*/ 1195754 h 3704492"/>
              <a:gd name="connsiteX1" fmla="*/ 6412523 w 6412523"/>
              <a:gd name="connsiteY1" fmla="*/ 0 h 3704492"/>
              <a:gd name="connsiteX2" fmla="*/ 2368062 w 6412523"/>
              <a:gd name="connsiteY2" fmla="*/ 3704492 h 3704492"/>
              <a:gd name="connsiteX3" fmla="*/ 0 w 6412523"/>
              <a:gd name="connsiteY3" fmla="*/ 3704492 h 3704492"/>
              <a:gd name="connsiteX4" fmla="*/ 0 w 6412523"/>
              <a:gd name="connsiteY4" fmla="*/ 1195754 h 3704492"/>
              <a:gd name="connsiteX0" fmla="*/ 3739662 w 6412523"/>
              <a:gd name="connsiteY0" fmla="*/ 23446 h 3704492"/>
              <a:gd name="connsiteX1" fmla="*/ 6412523 w 6412523"/>
              <a:gd name="connsiteY1" fmla="*/ 0 h 3704492"/>
              <a:gd name="connsiteX2" fmla="*/ 2368062 w 6412523"/>
              <a:gd name="connsiteY2" fmla="*/ 3704492 h 3704492"/>
              <a:gd name="connsiteX3" fmla="*/ 0 w 6412523"/>
              <a:gd name="connsiteY3" fmla="*/ 3704492 h 3704492"/>
              <a:gd name="connsiteX4" fmla="*/ 3739662 w 6412523"/>
              <a:gd name="connsiteY4" fmla="*/ 23446 h 3704492"/>
              <a:gd name="connsiteX0" fmla="*/ 3739662 w 6412523"/>
              <a:gd name="connsiteY0" fmla="*/ 23446 h 6928338"/>
              <a:gd name="connsiteX1" fmla="*/ 6412523 w 6412523"/>
              <a:gd name="connsiteY1" fmla="*/ 0 h 6928338"/>
              <a:gd name="connsiteX2" fmla="*/ 4806462 w 6412523"/>
              <a:gd name="connsiteY2" fmla="*/ 6928338 h 6928338"/>
              <a:gd name="connsiteX3" fmla="*/ 0 w 6412523"/>
              <a:gd name="connsiteY3" fmla="*/ 3704492 h 6928338"/>
              <a:gd name="connsiteX4" fmla="*/ 3739662 w 6412523"/>
              <a:gd name="connsiteY4" fmla="*/ 23446 h 6928338"/>
              <a:gd name="connsiteX0" fmla="*/ 5404339 w 8077200"/>
              <a:gd name="connsiteY0" fmla="*/ 23446 h 6928338"/>
              <a:gd name="connsiteX1" fmla="*/ 8077200 w 8077200"/>
              <a:gd name="connsiteY1" fmla="*/ 0 h 6928338"/>
              <a:gd name="connsiteX2" fmla="*/ 6471139 w 8077200"/>
              <a:gd name="connsiteY2" fmla="*/ 6928338 h 6928338"/>
              <a:gd name="connsiteX3" fmla="*/ 0 w 8077200"/>
              <a:gd name="connsiteY3" fmla="*/ 6904892 h 6928338"/>
              <a:gd name="connsiteX4" fmla="*/ 5404339 w 8077200"/>
              <a:gd name="connsiteY4" fmla="*/ 23446 h 6928338"/>
              <a:gd name="connsiteX0" fmla="*/ 5392616 w 8077200"/>
              <a:gd name="connsiteY0" fmla="*/ 11723 h 6928338"/>
              <a:gd name="connsiteX1" fmla="*/ 8077200 w 8077200"/>
              <a:gd name="connsiteY1" fmla="*/ 0 h 6928338"/>
              <a:gd name="connsiteX2" fmla="*/ 6471139 w 8077200"/>
              <a:gd name="connsiteY2" fmla="*/ 6928338 h 6928338"/>
              <a:gd name="connsiteX3" fmla="*/ 0 w 8077200"/>
              <a:gd name="connsiteY3" fmla="*/ 6904892 h 6928338"/>
              <a:gd name="connsiteX4" fmla="*/ 5392616 w 8077200"/>
              <a:gd name="connsiteY4" fmla="*/ 11723 h 6928338"/>
              <a:gd name="connsiteX0" fmla="*/ 1043354 w 8077200"/>
              <a:gd name="connsiteY0" fmla="*/ 23446 h 6928338"/>
              <a:gd name="connsiteX1" fmla="*/ 8077200 w 8077200"/>
              <a:gd name="connsiteY1" fmla="*/ 0 h 6928338"/>
              <a:gd name="connsiteX2" fmla="*/ 6471139 w 8077200"/>
              <a:gd name="connsiteY2" fmla="*/ 6928338 h 6928338"/>
              <a:gd name="connsiteX3" fmla="*/ 0 w 8077200"/>
              <a:gd name="connsiteY3" fmla="*/ 6904892 h 6928338"/>
              <a:gd name="connsiteX4" fmla="*/ 1043354 w 8077200"/>
              <a:gd name="connsiteY4" fmla="*/ 23446 h 6928338"/>
              <a:gd name="connsiteX0" fmla="*/ 0 w 7033846"/>
              <a:gd name="connsiteY0" fmla="*/ 23446 h 6928338"/>
              <a:gd name="connsiteX1" fmla="*/ 7033846 w 7033846"/>
              <a:gd name="connsiteY1" fmla="*/ 0 h 6928338"/>
              <a:gd name="connsiteX2" fmla="*/ 5427785 w 7033846"/>
              <a:gd name="connsiteY2" fmla="*/ 6928338 h 6928338"/>
              <a:gd name="connsiteX3" fmla="*/ 2555631 w 7033846"/>
              <a:gd name="connsiteY3" fmla="*/ 6881446 h 6928338"/>
              <a:gd name="connsiteX4" fmla="*/ 0 w 7033846"/>
              <a:gd name="connsiteY4" fmla="*/ 23446 h 6928338"/>
              <a:gd name="connsiteX0" fmla="*/ 0 w 7033846"/>
              <a:gd name="connsiteY0" fmla="*/ 23446 h 6928338"/>
              <a:gd name="connsiteX1" fmla="*/ 7033846 w 7033846"/>
              <a:gd name="connsiteY1" fmla="*/ 0 h 6928338"/>
              <a:gd name="connsiteX2" fmla="*/ 5029201 w 7033846"/>
              <a:gd name="connsiteY2" fmla="*/ 6928338 h 6928338"/>
              <a:gd name="connsiteX3" fmla="*/ 2555631 w 7033846"/>
              <a:gd name="connsiteY3" fmla="*/ 6881446 h 6928338"/>
              <a:gd name="connsiteX4" fmla="*/ 0 w 7033846"/>
              <a:gd name="connsiteY4" fmla="*/ 23446 h 6928338"/>
              <a:gd name="connsiteX0" fmla="*/ 0 w 7033846"/>
              <a:gd name="connsiteY0" fmla="*/ 23446 h 6904892"/>
              <a:gd name="connsiteX1" fmla="*/ 7033846 w 7033846"/>
              <a:gd name="connsiteY1" fmla="*/ 0 h 6904892"/>
              <a:gd name="connsiteX2" fmla="*/ 5451232 w 7033846"/>
              <a:gd name="connsiteY2" fmla="*/ 6904892 h 6904892"/>
              <a:gd name="connsiteX3" fmla="*/ 2555631 w 7033846"/>
              <a:gd name="connsiteY3" fmla="*/ 6881446 h 6904892"/>
              <a:gd name="connsiteX4" fmla="*/ 0 w 7033846"/>
              <a:gd name="connsiteY4" fmla="*/ 23446 h 6904892"/>
              <a:gd name="connsiteX0" fmla="*/ 0 w 7033846"/>
              <a:gd name="connsiteY0" fmla="*/ 23446 h 6904892"/>
              <a:gd name="connsiteX1" fmla="*/ 7033846 w 7033846"/>
              <a:gd name="connsiteY1" fmla="*/ 0 h 6904892"/>
              <a:gd name="connsiteX2" fmla="*/ 5451232 w 7033846"/>
              <a:gd name="connsiteY2" fmla="*/ 6904892 h 6904892"/>
              <a:gd name="connsiteX3" fmla="*/ 3165231 w 7033846"/>
              <a:gd name="connsiteY3" fmla="*/ 6893169 h 6904892"/>
              <a:gd name="connsiteX4" fmla="*/ 0 w 7033846"/>
              <a:gd name="connsiteY4" fmla="*/ 23446 h 6904892"/>
              <a:gd name="connsiteX0" fmla="*/ 0 w 7033846"/>
              <a:gd name="connsiteY0" fmla="*/ 23446 h 6904892"/>
              <a:gd name="connsiteX1" fmla="*/ 7033846 w 7033846"/>
              <a:gd name="connsiteY1" fmla="*/ 0 h 6904892"/>
              <a:gd name="connsiteX2" fmla="*/ 5451232 w 7033846"/>
              <a:gd name="connsiteY2" fmla="*/ 6904892 h 6904892"/>
              <a:gd name="connsiteX3" fmla="*/ 2373661 w 7033846"/>
              <a:gd name="connsiteY3" fmla="*/ 6893169 h 6904892"/>
              <a:gd name="connsiteX4" fmla="*/ 0 w 7033846"/>
              <a:gd name="connsiteY4" fmla="*/ 23446 h 6904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3846" h="6904892">
                <a:moveTo>
                  <a:pt x="0" y="23446"/>
                </a:moveTo>
                <a:lnTo>
                  <a:pt x="7033846" y="0"/>
                </a:lnTo>
                <a:lnTo>
                  <a:pt x="5451232" y="6904892"/>
                </a:lnTo>
                <a:lnTo>
                  <a:pt x="2373661" y="6893169"/>
                </a:lnTo>
                <a:lnTo>
                  <a:pt x="0" y="23446"/>
                </a:lnTo>
                <a:close/>
              </a:path>
            </a:pathLst>
          </a:custGeom>
          <a:solidFill>
            <a:schemeClr val="accent5">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endParaRPr>
          </a:p>
        </p:txBody>
      </p:sp>
      <p:sp>
        <p:nvSpPr>
          <p:cNvPr id="74756" name="文本框 4"/>
          <p:cNvSpPr txBox="1">
            <a:spLocks noChangeArrowheads="1"/>
          </p:cNvSpPr>
          <p:nvPr/>
        </p:nvSpPr>
        <p:spPr bwMode="auto">
          <a:xfrm>
            <a:off x="836613" y="1530350"/>
            <a:ext cx="4232275" cy="387350"/>
          </a:xfrm>
          <a:prstGeom prst="rect">
            <a:avLst/>
          </a:prstGeom>
          <a:noFill/>
          <a:ln w="9525">
            <a:noFill/>
            <a:miter lim="800000"/>
            <a:headEnd/>
            <a:tailEnd/>
          </a:ln>
        </p:spPr>
        <p:txBody>
          <a:bodyPr wrap="none">
            <a:spAutoFit/>
          </a:bodyPr>
          <a:lstStyle/>
          <a:p>
            <a:pPr marL="285750" indent="-285750">
              <a:lnSpc>
                <a:spcPts val="2300"/>
              </a:lnSpc>
              <a:buClr>
                <a:srgbClr val="FFFFFF"/>
              </a:buClr>
              <a:buFont typeface="Wingdings" pitchFamily="2" charset="2"/>
              <a:buChar char="ü"/>
            </a:pPr>
            <a:r>
              <a:rPr lang="zh-CN" altLang="en-US" sz="1400">
                <a:solidFill>
                  <a:srgbClr val="FFFFFF"/>
                </a:solidFill>
                <a:latin typeface="微软雅黑" pitchFamily="34" charset="-122"/>
                <a:ea typeface="微软雅黑" pitchFamily="34" charset="-122"/>
              </a:rPr>
              <a:t>有力促进了医院医疗</a:t>
            </a:r>
            <a:r>
              <a:rPr lang="zh-CN" altLang="en-US" b="1">
                <a:solidFill>
                  <a:srgbClr val="FFC000"/>
                </a:solidFill>
                <a:latin typeface="微软雅黑" pitchFamily="34" charset="-122"/>
                <a:ea typeface="微软雅黑" pitchFamily="34" charset="-122"/>
              </a:rPr>
              <a:t>服务质量的持续提高</a:t>
            </a:r>
            <a:r>
              <a:rPr lang="en-US" altLang="zh-CN" b="1">
                <a:solidFill>
                  <a:srgbClr val="FFC000"/>
                </a:solidFill>
                <a:latin typeface="微软雅黑" pitchFamily="34" charset="-122"/>
                <a:ea typeface="微软雅黑" pitchFamily="34" charset="-122"/>
              </a:rPr>
              <a:t>;</a:t>
            </a:r>
            <a:endParaRPr lang="zh-CN" altLang="en-US" b="1">
              <a:solidFill>
                <a:srgbClr val="FFC000"/>
              </a:solidFill>
              <a:latin typeface="微软雅黑" pitchFamily="34" charset="-122"/>
              <a:ea typeface="微软雅黑" pitchFamily="34" charset="-122"/>
            </a:endParaRPr>
          </a:p>
        </p:txBody>
      </p:sp>
      <p:sp>
        <p:nvSpPr>
          <p:cNvPr id="74757" name="文本框 6"/>
          <p:cNvSpPr txBox="1">
            <a:spLocks noChangeArrowheads="1"/>
          </p:cNvSpPr>
          <p:nvPr/>
        </p:nvSpPr>
        <p:spPr bwMode="auto">
          <a:xfrm>
            <a:off x="1223963" y="2293938"/>
            <a:ext cx="2513012" cy="369887"/>
          </a:xfrm>
          <a:prstGeom prst="rect">
            <a:avLst/>
          </a:prstGeom>
          <a:noFill/>
          <a:ln w="9525">
            <a:noFill/>
            <a:miter lim="800000"/>
            <a:headEnd/>
            <a:tailEnd/>
          </a:ln>
        </p:spPr>
        <p:txBody>
          <a:bodyPr wrap="none">
            <a:spAutoFit/>
          </a:bodyPr>
          <a:lstStyle/>
          <a:p>
            <a:pPr marL="285750" indent="-285750">
              <a:lnSpc>
                <a:spcPts val="2300"/>
              </a:lnSpc>
              <a:buClr>
                <a:srgbClr val="FFFFFF"/>
              </a:buClr>
              <a:buFont typeface="Wingdings" pitchFamily="2" charset="2"/>
              <a:buChar char="ü"/>
            </a:pPr>
            <a:r>
              <a:rPr lang="zh-CN" altLang="en-US" sz="1400">
                <a:solidFill>
                  <a:srgbClr val="FFFFFF"/>
                </a:solidFill>
                <a:latin typeface="微软雅黑" pitchFamily="34" charset="-122"/>
                <a:ea typeface="微软雅黑" pitchFamily="34" charset="-122"/>
              </a:rPr>
              <a:t>有效</a:t>
            </a:r>
            <a:r>
              <a:rPr lang="zh-CN" altLang="en-US" b="1">
                <a:solidFill>
                  <a:srgbClr val="FFC000"/>
                </a:solidFill>
                <a:latin typeface="微软雅黑" pitchFamily="34" charset="-122"/>
                <a:ea typeface="微软雅黑" pitchFamily="34" charset="-122"/>
              </a:rPr>
              <a:t>降低医院投诉率</a:t>
            </a:r>
            <a:r>
              <a:rPr lang="en-US" altLang="zh-CN" b="1">
                <a:solidFill>
                  <a:srgbClr val="FFC000"/>
                </a:solidFill>
                <a:latin typeface="微软雅黑" pitchFamily="34" charset="-122"/>
                <a:ea typeface="微软雅黑" pitchFamily="34" charset="-122"/>
              </a:rPr>
              <a:t>;</a:t>
            </a:r>
            <a:endParaRPr lang="zh-CN" altLang="en-US" b="1">
              <a:solidFill>
                <a:srgbClr val="FFC000"/>
              </a:solidFill>
              <a:latin typeface="微软雅黑" pitchFamily="34" charset="-122"/>
              <a:ea typeface="微软雅黑" pitchFamily="34" charset="-122"/>
            </a:endParaRPr>
          </a:p>
        </p:txBody>
      </p:sp>
      <p:sp>
        <p:nvSpPr>
          <p:cNvPr id="74758" name="文本框 7"/>
          <p:cNvSpPr txBox="1">
            <a:spLocks noChangeArrowheads="1"/>
          </p:cNvSpPr>
          <p:nvPr/>
        </p:nvSpPr>
        <p:spPr bwMode="auto">
          <a:xfrm>
            <a:off x="1446213" y="2992438"/>
            <a:ext cx="4581525" cy="682625"/>
          </a:xfrm>
          <a:prstGeom prst="rect">
            <a:avLst/>
          </a:prstGeom>
          <a:noFill/>
          <a:ln w="9525">
            <a:noFill/>
            <a:miter lim="800000"/>
            <a:headEnd/>
            <a:tailEnd/>
          </a:ln>
        </p:spPr>
        <p:txBody>
          <a:bodyPr>
            <a:spAutoFit/>
          </a:bodyPr>
          <a:lstStyle/>
          <a:p>
            <a:pPr marL="285750" indent="-285750">
              <a:lnSpc>
                <a:spcPts val="2300"/>
              </a:lnSpc>
              <a:buClr>
                <a:srgbClr val="FFFFFF"/>
              </a:buClr>
              <a:buFont typeface="Wingdings" pitchFamily="2" charset="2"/>
              <a:buChar char="ü"/>
            </a:pPr>
            <a:r>
              <a:rPr lang="zh-CN" altLang="en-US" sz="1400">
                <a:solidFill>
                  <a:srgbClr val="FFFFFF"/>
                </a:solidFill>
                <a:latin typeface="微软雅黑" pitchFamily="34" charset="-122"/>
                <a:ea typeface="微软雅黑" pitchFamily="34" charset="-122"/>
              </a:rPr>
              <a:t>国家加大了对病患满意度的调查和管理，开展病患满意度调研</a:t>
            </a:r>
            <a:r>
              <a:rPr lang="zh-CN" altLang="en-US" b="1">
                <a:solidFill>
                  <a:srgbClr val="FFC000"/>
                </a:solidFill>
                <a:latin typeface="微软雅黑" pitchFamily="34" charset="-122"/>
                <a:ea typeface="微软雅黑" pitchFamily="34" charset="-122"/>
              </a:rPr>
              <a:t>符合市场需求</a:t>
            </a:r>
            <a:r>
              <a:rPr lang="zh-CN" altLang="en-US" sz="1400">
                <a:solidFill>
                  <a:srgbClr val="FFFFFF"/>
                </a:solidFill>
                <a:latin typeface="微软雅黑" pitchFamily="34" charset="-122"/>
                <a:ea typeface="微软雅黑" pitchFamily="34" charset="-122"/>
              </a:rPr>
              <a:t>；</a:t>
            </a:r>
          </a:p>
        </p:txBody>
      </p:sp>
      <p:sp>
        <p:nvSpPr>
          <p:cNvPr id="74759" name="文本框 8"/>
          <p:cNvSpPr txBox="1">
            <a:spLocks noChangeArrowheads="1"/>
          </p:cNvSpPr>
          <p:nvPr/>
        </p:nvSpPr>
        <p:spPr bwMode="auto">
          <a:xfrm>
            <a:off x="6858000" y="5751513"/>
            <a:ext cx="4913313" cy="976312"/>
          </a:xfrm>
          <a:prstGeom prst="rect">
            <a:avLst/>
          </a:prstGeom>
          <a:noFill/>
          <a:ln w="9525">
            <a:noFill/>
            <a:miter lim="800000"/>
            <a:headEnd/>
            <a:tailEnd/>
          </a:ln>
        </p:spPr>
        <p:txBody>
          <a:bodyPr>
            <a:spAutoFit/>
          </a:bodyPr>
          <a:lstStyle/>
          <a:p>
            <a:pPr>
              <a:lnSpc>
                <a:spcPts val="2300"/>
              </a:lnSpc>
              <a:buClr>
                <a:srgbClr val="FFFFFF"/>
              </a:buClr>
              <a:buFont typeface="Wingdings" pitchFamily="2" charset="2"/>
              <a:buNone/>
            </a:pPr>
            <a:r>
              <a:rPr lang="zh-CN" altLang="en-US" sz="1000">
                <a:solidFill>
                  <a:srgbClr val="000000"/>
                </a:solidFill>
                <a:latin typeface="微软雅黑" pitchFamily="34" charset="-122"/>
                <a:ea typeface="微软雅黑" pitchFamily="34" charset="-122"/>
              </a:rPr>
              <a:t>注：梅奥国际多年来简直以“病患满意度”为中心，可对目标医院进行专业的分析，与之将全国同水平医院的满意度进行对比，让目标医院了解自己位于行业中的发展水平。</a:t>
            </a:r>
          </a:p>
        </p:txBody>
      </p:sp>
      <p:sp>
        <p:nvSpPr>
          <p:cNvPr id="74760" name="文本框 9"/>
          <p:cNvSpPr txBox="1">
            <a:spLocks noChangeArrowheads="1"/>
          </p:cNvSpPr>
          <p:nvPr/>
        </p:nvSpPr>
        <p:spPr bwMode="auto">
          <a:xfrm>
            <a:off x="1820863" y="3908425"/>
            <a:ext cx="3030537" cy="387350"/>
          </a:xfrm>
          <a:prstGeom prst="rect">
            <a:avLst/>
          </a:prstGeom>
          <a:noFill/>
          <a:ln w="9525">
            <a:noFill/>
            <a:miter lim="800000"/>
            <a:headEnd/>
            <a:tailEnd/>
          </a:ln>
        </p:spPr>
        <p:txBody>
          <a:bodyPr wrap="none">
            <a:spAutoFit/>
          </a:bodyPr>
          <a:lstStyle/>
          <a:p>
            <a:pPr marL="285750" indent="-285750">
              <a:lnSpc>
                <a:spcPts val="2300"/>
              </a:lnSpc>
              <a:buClr>
                <a:srgbClr val="FFFFFF"/>
              </a:buClr>
              <a:buFont typeface="Wingdings" pitchFamily="2" charset="2"/>
              <a:buChar char="ü"/>
            </a:pPr>
            <a:r>
              <a:rPr lang="zh-CN" altLang="en-US" sz="1400">
                <a:solidFill>
                  <a:srgbClr val="FFFFFF"/>
                </a:solidFill>
                <a:latin typeface="微软雅黑" pitchFamily="34" charset="-122"/>
                <a:ea typeface="微软雅黑" pitchFamily="34" charset="-122"/>
              </a:rPr>
              <a:t>为医院带来</a:t>
            </a:r>
            <a:r>
              <a:rPr lang="zh-CN" altLang="en-US" b="1">
                <a:solidFill>
                  <a:srgbClr val="FFC000"/>
                </a:solidFill>
                <a:latin typeface="微软雅黑" pitchFamily="34" charset="-122"/>
                <a:ea typeface="微软雅黑" pitchFamily="34" charset="-122"/>
              </a:rPr>
              <a:t>良好的社会声誉</a:t>
            </a:r>
            <a:r>
              <a:rPr lang="en-US" altLang="zh-CN" sz="1400">
                <a:solidFill>
                  <a:srgbClr val="FFFFFF"/>
                </a:solidFill>
                <a:latin typeface="微软雅黑" pitchFamily="34" charset="-122"/>
                <a:ea typeface="微软雅黑" pitchFamily="34" charset="-122"/>
              </a:rPr>
              <a:t>;</a:t>
            </a:r>
            <a:endParaRPr lang="zh-CN" altLang="en-US" sz="1400">
              <a:solidFill>
                <a:srgbClr val="FFFFFF"/>
              </a:solidFill>
              <a:latin typeface="微软雅黑" pitchFamily="34" charset="-122"/>
              <a:ea typeface="微软雅黑" pitchFamily="34" charset="-122"/>
            </a:endParaRPr>
          </a:p>
        </p:txBody>
      </p:sp>
      <p:sp>
        <p:nvSpPr>
          <p:cNvPr id="74761" name="文本框 10"/>
          <p:cNvSpPr txBox="1">
            <a:spLocks noChangeArrowheads="1"/>
          </p:cNvSpPr>
          <p:nvPr/>
        </p:nvSpPr>
        <p:spPr bwMode="auto">
          <a:xfrm>
            <a:off x="2138363" y="4489450"/>
            <a:ext cx="3889375" cy="682625"/>
          </a:xfrm>
          <a:prstGeom prst="rect">
            <a:avLst/>
          </a:prstGeom>
          <a:noFill/>
          <a:ln w="9525">
            <a:noFill/>
            <a:miter lim="800000"/>
            <a:headEnd/>
            <a:tailEnd/>
          </a:ln>
        </p:spPr>
        <p:txBody>
          <a:bodyPr>
            <a:spAutoFit/>
          </a:bodyPr>
          <a:lstStyle/>
          <a:p>
            <a:pPr marL="285750" indent="-285750">
              <a:lnSpc>
                <a:spcPts val="2300"/>
              </a:lnSpc>
              <a:buClr>
                <a:srgbClr val="FFFFFF"/>
              </a:buClr>
              <a:buFont typeface="Wingdings" pitchFamily="2" charset="2"/>
              <a:buChar char="ü"/>
            </a:pPr>
            <a:r>
              <a:rPr lang="zh-CN" altLang="en-US" sz="1400">
                <a:solidFill>
                  <a:srgbClr val="FFFFFF"/>
                </a:solidFill>
                <a:latin typeface="微软雅黑" pitchFamily="34" charset="-122"/>
                <a:ea typeface="微软雅黑" pitchFamily="34" charset="-122"/>
              </a:rPr>
              <a:t>提升了医院医疗质量管理水平，规范了医疗行为，</a:t>
            </a:r>
            <a:r>
              <a:rPr lang="zh-CN" altLang="en-US" b="1">
                <a:solidFill>
                  <a:srgbClr val="FFC000"/>
                </a:solidFill>
                <a:latin typeface="微软雅黑" pitchFamily="34" charset="-122"/>
                <a:ea typeface="微软雅黑" pitchFamily="34" charset="-122"/>
              </a:rPr>
              <a:t>促进了人力资源管理</a:t>
            </a:r>
            <a:r>
              <a:rPr lang="zh-CN" altLang="en-US" sz="1400">
                <a:solidFill>
                  <a:srgbClr val="FFFFFF"/>
                </a:solidFill>
                <a:latin typeface="微软雅黑" pitchFamily="34" charset="-122"/>
                <a:ea typeface="微软雅黑" pitchFamily="34" charset="-122"/>
              </a:rPr>
              <a:t>；</a:t>
            </a:r>
          </a:p>
        </p:txBody>
      </p:sp>
      <p:sp>
        <p:nvSpPr>
          <p:cNvPr id="74762" name="文本框 12"/>
          <p:cNvSpPr txBox="1">
            <a:spLocks noChangeArrowheads="1"/>
          </p:cNvSpPr>
          <p:nvPr/>
        </p:nvSpPr>
        <p:spPr bwMode="auto">
          <a:xfrm>
            <a:off x="2730500" y="5389563"/>
            <a:ext cx="2857500" cy="387350"/>
          </a:xfrm>
          <a:prstGeom prst="rect">
            <a:avLst/>
          </a:prstGeom>
          <a:noFill/>
          <a:ln w="9525">
            <a:noFill/>
            <a:miter lim="800000"/>
            <a:headEnd/>
            <a:tailEnd/>
          </a:ln>
        </p:spPr>
        <p:txBody>
          <a:bodyPr wrap="none">
            <a:spAutoFit/>
          </a:bodyPr>
          <a:lstStyle/>
          <a:p>
            <a:pPr marL="285750" indent="-285750">
              <a:lnSpc>
                <a:spcPts val="2300"/>
              </a:lnSpc>
              <a:buClr>
                <a:srgbClr val="FFFFFF"/>
              </a:buClr>
              <a:buFont typeface="Wingdings" pitchFamily="2" charset="2"/>
              <a:buChar char="ü"/>
            </a:pPr>
            <a:r>
              <a:rPr lang="zh-CN" altLang="en-US" sz="1400">
                <a:solidFill>
                  <a:srgbClr val="FFFFFF"/>
                </a:solidFill>
                <a:latin typeface="微软雅黑" pitchFamily="34" charset="-122"/>
                <a:ea typeface="微软雅黑" pitchFamily="34" charset="-122"/>
              </a:rPr>
              <a:t>最终</a:t>
            </a:r>
            <a:r>
              <a:rPr lang="zh-CN" altLang="en-US" b="1">
                <a:solidFill>
                  <a:srgbClr val="FFC000"/>
                </a:solidFill>
                <a:latin typeface="微软雅黑" pitchFamily="34" charset="-122"/>
                <a:ea typeface="微软雅黑" pitchFamily="34" charset="-122"/>
              </a:rPr>
              <a:t>提高医院整体效益</a:t>
            </a:r>
            <a:r>
              <a:rPr lang="zh-CN" altLang="en-US" sz="1400">
                <a:solidFill>
                  <a:srgbClr val="FFFFFF"/>
                </a:solidFill>
                <a:latin typeface="微软雅黑" pitchFamily="34" charset="-122"/>
                <a:ea typeface="微软雅黑" pitchFamily="34" charset="-122"/>
              </a:rPr>
              <a:t>。</a:t>
            </a:r>
          </a:p>
        </p:txBody>
      </p:sp>
      <p:sp>
        <p:nvSpPr>
          <p:cNvPr id="17" name="矩形 16"/>
          <p:cNvSpPr/>
          <p:nvPr/>
        </p:nvSpPr>
        <p:spPr>
          <a:xfrm>
            <a:off x="265113" y="385763"/>
            <a:ext cx="6142037"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2.4</a:t>
            </a: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医院开展病患满意度的重要性</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图片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46888"/>
          </a:xfrm>
          <a:prstGeom prst="rect">
            <a:avLst/>
          </a:prstGeom>
          <a:noFill/>
          <a:ln w="9525">
            <a:noFill/>
            <a:miter lim="800000"/>
            <a:headEnd/>
            <a:tailEnd/>
          </a:ln>
        </p:spPr>
      </p:pic>
      <p:sp>
        <p:nvSpPr>
          <p:cNvPr id="6" name="矩形 5"/>
          <p:cNvSpPr/>
          <p:nvPr/>
        </p:nvSpPr>
        <p:spPr>
          <a:xfrm>
            <a:off x="520700" y="600075"/>
            <a:ext cx="5675313" cy="6223000"/>
          </a:xfrm>
          <a:prstGeom prst="rect">
            <a:avLst/>
          </a:prstGeom>
          <a:solidFill>
            <a:srgbClr val="16435A">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520700" y="0"/>
            <a:ext cx="5675313" cy="946150"/>
          </a:xfrm>
          <a:prstGeom prst="rect">
            <a:avLst/>
          </a:prstGeom>
          <a:solidFill>
            <a:srgbClr val="55BA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fontAlgn="auto">
              <a:spcBef>
                <a:spcPts val="0"/>
              </a:spcBef>
              <a:spcAft>
                <a:spcPts val="0"/>
              </a:spcAft>
              <a:defRPr/>
            </a:pPr>
            <a:r>
              <a:rPr lang="zh-CN" altLang="en-US" sz="4400" b="1" dirty="0">
                <a:solidFill>
                  <a:prstClr val="white"/>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rPr>
              <a:t>开篇寄语</a:t>
            </a:r>
          </a:p>
        </p:txBody>
      </p:sp>
      <p:sp>
        <p:nvSpPr>
          <p:cNvPr id="4" name="矩形 3"/>
          <p:cNvSpPr/>
          <p:nvPr/>
        </p:nvSpPr>
        <p:spPr>
          <a:xfrm>
            <a:off x="677863" y="1203325"/>
            <a:ext cx="5360987" cy="5364163"/>
          </a:xfrm>
          <a:prstGeom prst="rect">
            <a:avLst/>
          </a:prstGeom>
        </p:spPr>
        <p:txBody>
          <a:bodyPr>
            <a:spAutoFit/>
          </a:bodyPr>
          <a:lstStyle/>
          <a:p>
            <a:pPr fontAlgn="auto">
              <a:lnSpc>
                <a:spcPct val="200000"/>
              </a:lnSpc>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      时光流转、岁月交替，聆听着新年的钟声，我们迎来了充满希望的</a:t>
            </a:r>
            <a:r>
              <a:rPr lang="en-US" altLang="zh-CN" dirty="0">
                <a:solidFill>
                  <a:schemeClr val="bg1"/>
                </a:solidFill>
                <a:latin typeface="微软雅黑" panose="020B0503020204020204" pitchFamily="34" charset="-122"/>
                <a:ea typeface="微软雅黑" panose="020B0503020204020204" pitchFamily="34" charset="-122"/>
              </a:rPr>
              <a:t>2015</a:t>
            </a:r>
            <a:r>
              <a:rPr lang="zh-CN" altLang="en-US" dirty="0">
                <a:solidFill>
                  <a:schemeClr val="bg1"/>
                </a:solidFill>
                <a:latin typeface="微软雅黑" panose="020B0503020204020204" pitchFamily="34" charset="-122"/>
                <a:ea typeface="微软雅黑" panose="020B0503020204020204" pitchFamily="34" charset="-122"/>
              </a:rPr>
              <a:t>年，新的一年，我院要继续“以</a:t>
            </a:r>
            <a:r>
              <a:rPr lang="zh-CN" altLang="en-US" sz="2400" b="1" dirty="0">
                <a:solidFill>
                  <a:schemeClr val="accent4"/>
                </a:solidFill>
                <a:latin typeface="微软雅黑" panose="020B0503020204020204" pitchFamily="34" charset="-122"/>
                <a:ea typeface="微软雅黑" panose="020B0503020204020204" pitchFamily="34" charset="-122"/>
              </a:rPr>
              <a:t>病患满意度为中心</a:t>
            </a:r>
            <a:r>
              <a:rPr lang="zh-CN" altLang="en-US" dirty="0">
                <a:solidFill>
                  <a:schemeClr val="bg1"/>
                </a:solidFill>
                <a:latin typeface="微软雅黑" panose="020B0503020204020204" pitchFamily="34" charset="-122"/>
                <a:ea typeface="微软雅黑" panose="020B0503020204020204" pitchFamily="34" charset="-122"/>
              </a:rPr>
              <a:t>”从多方面加强安全管理，提高医疗质量。</a:t>
            </a:r>
            <a:endParaRPr lang="en-US" altLang="zh-CN" dirty="0">
              <a:solidFill>
                <a:schemeClr val="bg1"/>
              </a:solidFill>
              <a:latin typeface="微软雅黑" panose="020B0503020204020204" pitchFamily="34" charset="-122"/>
              <a:ea typeface="微软雅黑" panose="020B0503020204020204" pitchFamily="34" charset="-122"/>
            </a:endParaRPr>
          </a:p>
          <a:p>
            <a:pPr fontAlgn="auto">
              <a:lnSpc>
                <a:spcPct val="200000"/>
              </a:lnSpc>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      而新的一年，我们也将在“减轻病患负担”的基础上，努力提高医院员工的收入，改善医院员工福利，以“</a:t>
            </a:r>
            <a:r>
              <a:rPr lang="zh-CN" altLang="en-US" sz="2400" b="1" dirty="0">
                <a:solidFill>
                  <a:schemeClr val="accent4"/>
                </a:solidFill>
                <a:latin typeface="微软雅黑" panose="020B0503020204020204" pitchFamily="34" charset="-122"/>
                <a:ea typeface="微软雅黑" panose="020B0503020204020204" pitchFamily="34" charset="-122"/>
              </a:rPr>
              <a:t>专业化、人性化、幸福化</a:t>
            </a:r>
            <a:r>
              <a:rPr lang="zh-CN" altLang="en-US" dirty="0">
                <a:solidFill>
                  <a:schemeClr val="bg1"/>
                </a:solidFill>
                <a:latin typeface="微软雅黑" panose="020B0503020204020204" pitchFamily="34" charset="-122"/>
                <a:ea typeface="微软雅黑" panose="020B0503020204020204" pitchFamily="34" charset="-122"/>
              </a:rPr>
              <a:t>”作为医院文化建设的新起点！</a:t>
            </a:r>
            <a:endParaRPr lang="en-US" altLang="zh-CN" dirty="0">
              <a:solidFill>
                <a:schemeClr val="bg1"/>
              </a:solidFill>
              <a:latin typeface="微软雅黑" panose="020B0503020204020204" pitchFamily="34" charset="-122"/>
              <a:ea typeface="微软雅黑" panose="020B0503020204020204" pitchFamily="34" charset="-122"/>
            </a:endParaRPr>
          </a:p>
          <a:p>
            <a:pPr fontAlgn="auto">
              <a:lnSpc>
                <a:spcPct val="200000"/>
              </a:lnSpc>
              <a:spcBef>
                <a:spcPts val="0"/>
              </a:spcBef>
              <a:spcAft>
                <a:spcPts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7"/>
          <p:cNvSpPr txBox="1"/>
          <p:nvPr/>
        </p:nvSpPr>
        <p:spPr>
          <a:xfrm>
            <a:off x="2633663" y="5443538"/>
            <a:ext cx="6854825" cy="876300"/>
          </a:xfrm>
          <a:prstGeom prst="rect">
            <a:avLst/>
          </a:prstGeom>
          <a:noFill/>
          <a:ln w="15875">
            <a:solidFill>
              <a:srgbClr val="679EE5"/>
            </a:solidFill>
          </a:ln>
        </p:spPr>
        <p:txBody>
          <a:bodyPr lIns="91403" tIns="45702" rIns="91403" bIns="45702">
            <a:spAutoFit/>
          </a:bodyPr>
          <a:lstStyle/>
          <a:p>
            <a:pPr algn="ctr" defTabSz="913996" fontAlgn="auto">
              <a:spcBef>
                <a:spcPts val="0"/>
              </a:spcBef>
              <a:spcAft>
                <a:spcPts val="0"/>
              </a:spcAft>
              <a:defRPr/>
            </a:pPr>
            <a:r>
              <a:rPr lang="zh-CN" altLang="en-US" sz="1699" dirty="0">
                <a:solidFill>
                  <a:prstClr val="black"/>
                </a:solidFill>
                <a:latin typeface="微软雅黑" pitchFamily="34" charset="-122"/>
                <a:ea typeface="微软雅黑" pitchFamily="34" charset="-122"/>
              </a:rPr>
              <a:t> 梅奥国际根据中国患者满意度制定了</a:t>
            </a:r>
            <a:r>
              <a:rPr lang="en-US" altLang="zh-CN" sz="1699" dirty="0">
                <a:solidFill>
                  <a:prstClr val="black"/>
                </a:solidFill>
                <a:latin typeface="微软雅黑" pitchFamily="34" charset="-122"/>
                <a:ea typeface="微软雅黑" pitchFamily="34" charset="-122"/>
              </a:rPr>
              <a:t>55</a:t>
            </a:r>
            <a:r>
              <a:rPr lang="zh-CN" altLang="en-US" sz="1699" dirty="0">
                <a:solidFill>
                  <a:prstClr val="black"/>
                </a:solidFill>
                <a:latin typeface="微软雅黑" pitchFamily="34" charset="-122"/>
                <a:ea typeface="微软雅黑" pitchFamily="34" charset="-122"/>
              </a:rPr>
              <a:t>个考评满意度因子；</a:t>
            </a:r>
            <a:endParaRPr lang="en-US" altLang="zh-CN" sz="1699" dirty="0">
              <a:solidFill>
                <a:prstClr val="black"/>
              </a:solidFill>
              <a:latin typeface="微软雅黑" pitchFamily="34" charset="-122"/>
              <a:ea typeface="微软雅黑" pitchFamily="34" charset="-122"/>
            </a:endParaRPr>
          </a:p>
          <a:p>
            <a:pPr algn="ctr" defTabSz="913996" fontAlgn="auto">
              <a:spcBef>
                <a:spcPts val="0"/>
              </a:spcBef>
              <a:spcAft>
                <a:spcPts val="0"/>
              </a:spcAft>
              <a:defRPr/>
            </a:pPr>
            <a:r>
              <a:rPr lang="en-US" altLang="zh-CN" sz="1699" dirty="0">
                <a:solidFill>
                  <a:prstClr val="black"/>
                </a:solidFill>
                <a:latin typeface="微软雅黑" pitchFamily="34" charset="-122"/>
                <a:ea typeface="微软雅黑" pitchFamily="34" charset="-122"/>
              </a:rPr>
              <a:t> </a:t>
            </a:r>
            <a:r>
              <a:rPr lang="zh-CN" altLang="en-US" sz="1699" dirty="0">
                <a:solidFill>
                  <a:srgbClr val="FF0000"/>
                </a:solidFill>
                <a:latin typeface="微软雅黑" pitchFamily="34" charset="-122"/>
                <a:ea typeface="微软雅黑" pitchFamily="34" charset="-122"/>
              </a:rPr>
              <a:t>从医院窗口人员开始，以军训的形式对医护人员服务礼仪进行规范，并定期进行飞行检查，真正的做到满意度闭环。</a:t>
            </a:r>
          </a:p>
        </p:txBody>
      </p:sp>
      <p:sp>
        <p:nvSpPr>
          <p:cNvPr id="40" name="矩形 39"/>
          <p:cNvSpPr/>
          <p:nvPr/>
        </p:nvSpPr>
        <p:spPr>
          <a:xfrm>
            <a:off x="434975" y="557213"/>
            <a:ext cx="3681413"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2.5</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医院满意度规划</a:t>
            </a:r>
          </a:p>
        </p:txBody>
      </p:sp>
      <p:grpSp>
        <p:nvGrpSpPr>
          <p:cNvPr id="75779" name="组合 41"/>
          <p:cNvGrpSpPr>
            <a:grpSpLocks/>
          </p:cNvGrpSpPr>
          <p:nvPr/>
        </p:nvGrpSpPr>
        <p:grpSpPr bwMode="auto">
          <a:xfrm>
            <a:off x="1935163" y="477838"/>
            <a:ext cx="8358187" cy="5418137"/>
            <a:chOff x="773114" y="712600"/>
            <a:chExt cx="8358529" cy="5418667"/>
          </a:xfrm>
        </p:grpSpPr>
        <p:graphicFrame>
          <p:nvGraphicFramePr>
            <p:cNvPr id="2" name="图示 1"/>
            <p:cNvGraphicFramePr/>
            <p:nvPr/>
          </p:nvGraphicFramePr>
          <p:xfrm>
            <a:off x="773114" y="7126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785" name="矩形 34"/>
            <p:cNvSpPr>
              <a:spLocks noChangeArrowheads="1"/>
            </p:cNvSpPr>
            <p:nvPr/>
          </p:nvSpPr>
          <p:spPr bwMode="auto">
            <a:xfrm>
              <a:off x="3207706" y="1595085"/>
              <a:ext cx="1107996" cy="369332"/>
            </a:xfrm>
            <a:prstGeom prst="rect">
              <a:avLst/>
            </a:prstGeom>
            <a:noFill/>
            <a:ln w="9525">
              <a:noFill/>
              <a:miter lim="800000"/>
              <a:headEnd/>
              <a:tailEnd/>
            </a:ln>
          </p:spPr>
          <p:txBody>
            <a:bodyPr wrap="none">
              <a:spAutoFit/>
            </a:bodyPr>
            <a:lstStyle/>
            <a:p>
              <a:pPr defTabSz="912813"/>
              <a:r>
                <a:rPr lang="zh-CN" altLang="en-US" b="1">
                  <a:solidFill>
                    <a:schemeClr val="bg1"/>
                  </a:solidFill>
                  <a:latin typeface="Impact" pitchFamily="34" charset="0"/>
                  <a:ea typeface="微软雅黑" pitchFamily="34" charset="-122"/>
                </a:rPr>
                <a:t>规划设计</a:t>
              </a:r>
            </a:p>
          </p:txBody>
        </p:sp>
        <p:sp>
          <p:nvSpPr>
            <p:cNvPr id="36" name="矩形 35"/>
            <p:cNvSpPr/>
            <p:nvPr/>
          </p:nvSpPr>
          <p:spPr>
            <a:xfrm>
              <a:off x="900119" y="3887911"/>
              <a:ext cx="1809824" cy="739847"/>
            </a:xfrm>
            <a:prstGeom prst="rect">
              <a:avLst/>
            </a:prstGeom>
          </p:spPr>
          <p:txBody>
            <a:bodyPr>
              <a:spAutoFit/>
            </a:bodyPr>
            <a:lstStyle/>
            <a:p>
              <a:pPr defTabSz="913996" fontAlgn="auto">
                <a:lnSpc>
                  <a:spcPct val="150000"/>
                </a:lnSpc>
                <a:spcBef>
                  <a:spcPts val="0"/>
                </a:spcBef>
                <a:spcAft>
                  <a:spcPts val="0"/>
                </a:spcAft>
                <a:defRPr/>
              </a:pPr>
              <a:r>
                <a:rPr lang="en-US" altLang="zh-CN" sz="1400" kern="0" dirty="0">
                  <a:solidFill>
                    <a:prstClr val="black"/>
                  </a:solidFill>
                  <a:latin typeface="微软雅黑" pitchFamily="34" charset="-122"/>
                  <a:ea typeface="微软雅黑" pitchFamily="34" charset="-122"/>
                </a:rPr>
                <a:t>1</a:t>
              </a:r>
              <a:r>
                <a:rPr lang="zh-CN" altLang="en-US" sz="1400" kern="0" dirty="0">
                  <a:solidFill>
                    <a:prstClr val="black"/>
                  </a:solidFill>
                  <a:latin typeface="微软雅黑" pitchFamily="34" charset="-122"/>
                  <a:ea typeface="微软雅黑" pitchFamily="34" charset="-122"/>
                </a:rPr>
                <a:t>）收集医院信息</a:t>
              </a:r>
              <a:endParaRPr lang="en-US" altLang="zh-CN" sz="1400" kern="0" dirty="0">
                <a:solidFill>
                  <a:prstClr val="black"/>
                </a:solidFill>
                <a:latin typeface="微软雅黑" pitchFamily="34" charset="-122"/>
                <a:ea typeface="微软雅黑" pitchFamily="34" charset="-122"/>
              </a:endParaRPr>
            </a:p>
            <a:p>
              <a:pPr defTabSz="913996" fontAlgn="auto">
                <a:lnSpc>
                  <a:spcPct val="150000"/>
                </a:lnSpc>
                <a:spcBef>
                  <a:spcPts val="0"/>
                </a:spcBef>
                <a:spcAft>
                  <a:spcPts val="0"/>
                </a:spcAft>
                <a:defRPr/>
              </a:pPr>
              <a:r>
                <a:rPr lang="en-US" altLang="zh-CN" sz="1400" kern="0" dirty="0">
                  <a:solidFill>
                    <a:prstClr val="black"/>
                  </a:solidFill>
                  <a:latin typeface="微软雅黑" pitchFamily="34" charset="-122"/>
                  <a:ea typeface="微软雅黑" pitchFamily="34" charset="-122"/>
                </a:rPr>
                <a:t>2</a:t>
              </a:r>
              <a:r>
                <a:rPr lang="zh-CN" altLang="en-US" sz="1400" kern="0" dirty="0">
                  <a:solidFill>
                    <a:prstClr val="black"/>
                  </a:solidFill>
                  <a:latin typeface="微软雅黑" pitchFamily="34" charset="-122"/>
                  <a:ea typeface="微软雅黑" pitchFamily="34" charset="-122"/>
                </a:rPr>
                <a:t>）采集满意度因子</a:t>
              </a:r>
            </a:p>
          </p:txBody>
        </p:sp>
        <p:sp>
          <p:nvSpPr>
            <p:cNvPr id="37" name="矩形 36"/>
            <p:cNvSpPr/>
            <p:nvPr/>
          </p:nvSpPr>
          <p:spPr>
            <a:xfrm>
              <a:off x="2941728" y="3908550"/>
              <a:ext cx="1839987" cy="739847"/>
            </a:xfrm>
            <a:prstGeom prst="rect">
              <a:avLst/>
            </a:prstGeom>
          </p:spPr>
          <p:txBody>
            <a:bodyPr>
              <a:spAutoFit/>
            </a:bodyPr>
            <a:lstStyle/>
            <a:p>
              <a:pPr defTabSz="913996" fontAlgn="auto">
                <a:lnSpc>
                  <a:spcPct val="150000"/>
                </a:lnSpc>
                <a:spcBef>
                  <a:spcPts val="0"/>
                </a:spcBef>
                <a:spcAft>
                  <a:spcPts val="0"/>
                </a:spcAft>
                <a:defRPr/>
              </a:pPr>
              <a:r>
                <a:rPr lang="en-US" altLang="zh-CN" sz="1400" kern="0" dirty="0">
                  <a:solidFill>
                    <a:prstClr val="black"/>
                  </a:solidFill>
                  <a:latin typeface="微软雅黑" pitchFamily="34" charset="-122"/>
                  <a:ea typeface="微软雅黑" pitchFamily="34" charset="-122"/>
                </a:rPr>
                <a:t>1</a:t>
              </a:r>
              <a:r>
                <a:rPr lang="zh-CN" altLang="en-US" sz="1400" kern="0" dirty="0">
                  <a:solidFill>
                    <a:prstClr val="black"/>
                  </a:solidFill>
                  <a:latin typeface="微软雅黑" pitchFamily="34" charset="-122"/>
                  <a:ea typeface="微软雅黑" pitchFamily="34" charset="-122"/>
                </a:rPr>
                <a:t>）满意度因子分析</a:t>
              </a:r>
            </a:p>
            <a:p>
              <a:pPr defTabSz="913996" fontAlgn="auto">
                <a:lnSpc>
                  <a:spcPct val="150000"/>
                </a:lnSpc>
                <a:spcBef>
                  <a:spcPts val="0"/>
                </a:spcBef>
                <a:spcAft>
                  <a:spcPts val="0"/>
                </a:spcAft>
                <a:defRPr/>
              </a:pPr>
              <a:r>
                <a:rPr lang="en-US" altLang="zh-CN" sz="1400" kern="0" dirty="0">
                  <a:solidFill>
                    <a:prstClr val="black"/>
                  </a:solidFill>
                  <a:latin typeface="微软雅黑" pitchFamily="34" charset="-122"/>
                  <a:ea typeface="微软雅黑" pitchFamily="34" charset="-122"/>
                </a:rPr>
                <a:t>2</a:t>
              </a:r>
              <a:r>
                <a:rPr lang="zh-CN" altLang="en-US" sz="1400" kern="0" dirty="0">
                  <a:solidFill>
                    <a:prstClr val="black"/>
                  </a:solidFill>
                  <a:latin typeface="微软雅黑" pitchFamily="34" charset="-122"/>
                  <a:ea typeface="微软雅黑" pitchFamily="34" charset="-122"/>
                </a:rPr>
                <a:t>）满意度调查实施</a:t>
              </a:r>
            </a:p>
          </p:txBody>
        </p:sp>
        <p:sp>
          <p:nvSpPr>
            <p:cNvPr id="38" name="矩形 37"/>
            <p:cNvSpPr/>
            <p:nvPr/>
          </p:nvSpPr>
          <p:spPr>
            <a:xfrm>
              <a:off x="5034138" y="3887911"/>
              <a:ext cx="1981281" cy="739847"/>
            </a:xfrm>
            <a:prstGeom prst="rect">
              <a:avLst/>
            </a:prstGeom>
          </p:spPr>
          <p:txBody>
            <a:bodyPr>
              <a:spAutoFit/>
            </a:bodyPr>
            <a:lstStyle/>
            <a:p>
              <a:pPr defTabSz="913996" fontAlgn="auto">
                <a:lnSpc>
                  <a:spcPct val="150000"/>
                </a:lnSpc>
                <a:spcBef>
                  <a:spcPts val="0"/>
                </a:spcBef>
                <a:spcAft>
                  <a:spcPts val="0"/>
                </a:spcAft>
                <a:defRPr/>
              </a:pPr>
              <a:r>
                <a:rPr lang="en-US" altLang="zh-CN" sz="1400" kern="0" dirty="0">
                  <a:solidFill>
                    <a:prstClr val="black"/>
                  </a:solidFill>
                  <a:latin typeface="微软雅黑" pitchFamily="34" charset="-122"/>
                  <a:ea typeface="微软雅黑" pitchFamily="34" charset="-122"/>
                </a:rPr>
                <a:t>1</a:t>
              </a:r>
              <a:r>
                <a:rPr lang="zh-CN" altLang="en-US" sz="1400" kern="0" dirty="0">
                  <a:solidFill>
                    <a:prstClr val="black"/>
                  </a:solidFill>
                  <a:latin typeface="微软雅黑" pitchFamily="34" charset="-122"/>
                  <a:ea typeface="微软雅黑" pitchFamily="34" charset="-122"/>
                </a:rPr>
                <a:t>）满意度数据库建立</a:t>
              </a:r>
            </a:p>
            <a:p>
              <a:pPr defTabSz="913996" fontAlgn="auto">
                <a:lnSpc>
                  <a:spcPct val="150000"/>
                </a:lnSpc>
                <a:spcBef>
                  <a:spcPts val="0"/>
                </a:spcBef>
                <a:spcAft>
                  <a:spcPts val="0"/>
                </a:spcAft>
                <a:defRPr/>
              </a:pPr>
              <a:r>
                <a:rPr lang="en-US" altLang="zh-CN" sz="1400" kern="0" dirty="0">
                  <a:solidFill>
                    <a:prstClr val="black"/>
                  </a:solidFill>
                  <a:latin typeface="微软雅黑" pitchFamily="34" charset="-122"/>
                  <a:ea typeface="微软雅黑" pitchFamily="34" charset="-122"/>
                </a:rPr>
                <a:t>2</a:t>
              </a:r>
              <a:r>
                <a:rPr lang="zh-CN" altLang="en-US" sz="1400" kern="0" dirty="0">
                  <a:solidFill>
                    <a:prstClr val="black"/>
                  </a:solidFill>
                  <a:latin typeface="微软雅黑" pitchFamily="34" charset="-122"/>
                  <a:ea typeface="微软雅黑" pitchFamily="34" charset="-122"/>
                </a:rPr>
                <a:t>）满意度数据分析</a:t>
              </a:r>
            </a:p>
          </p:txBody>
        </p:sp>
        <p:sp>
          <p:nvSpPr>
            <p:cNvPr id="39" name="矩形 38"/>
            <p:cNvSpPr/>
            <p:nvPr/>
          </p:nvSpPr>
          <p:spPr>
            <a:xfrm>
              <a:off x="7223390" y="3887911"/>
              <a:ext cx="1908253" cy="739847"/>
            </a:xfrm>
            <a:prstGeom prst="rect">
              <a:avLst/>
            </a:prstGeom>
          </p:spPr>
          <p:txBody>
            <a:bodyPr>
              <a:spAutoFit/>
            </a:bodyPr>
            <a:lstStyle/>
            <a:p>
              <a:pPr defTabSz="913996" fontAlgn="auto">
                <a:lnSpc>
                  <a:spcPct val="150000"/>
                </a:lnSpc>
                <a:spcBef>
                  <a:spcPts val="0"/>
                </a:spcBef>
                <a:spcAft>
                  <a:spcPts val="0"/>
                </a:spcAft>
                <a:defRPr/>
              </a:pPr>
              <a:r>
                <a:rPr lang="en-US" altLang="zh-CN" sz="1400" kern="0" dirty="0">
                  <a:solidFill>
                    <a:prstClr val="black"/>
                  </a:solidFill>
                  <a:latin typeface="微软雅黑" pitchFamily="34" charset="-122"/>
                  <a:ea typeface="微软雅黑" pitchFamily="34" charset="-122"/>
                </a:rPr>
                <a:t>1</a:t>
              </a:r>
              <a:r>
                <a:rPr lang="zh-CN" altLang="en-US" sz="1400" kern="0" dirty="0">
                  <a:solidFill>
                    <a:prstClr val="black"/>
                  </a:solidFill>
                  <a:latin typeface="微软雅黑" pitchFamily="34" charset="-122"/>
                  <a:ea typeface="微软雅黑" pitchFamily="34" charset="-122"/>
                </a:rPr>
                <a:t>）满意度提升体系</a:t>
              </a:r>
            </a:p>
            <a:p>
              <a:pPr defTabSz="913996" fontAlgn="auto">
                <a:lnSpc>
                  <a:spcPct val="150000"/>
                </a:lnSpc>
                <a:spcBef>
                  <a:spcPts val="0"/>
                </a:spcBef>
                <a:spcAft>
                  <a:spcPts val="0"/>
                </a:spcAft>
                <a:defRPr/>
              </a:pPr>
              <a:r>
                <a:rPr lang="en-US" altLang="zh-CN" sz="1400" kern="0" dirty="0">
                  <a:solidFill>
                    <a:prstClr val="black"/>
                  </a:solidFill>
                  <a:latin typeface="微软雅黑" pitchFamily="34" charset="-122"/>
                  <a:ea typeface="微软雅黑" pitchFamily="34" charset="-122"/>
                </a:rPr>
                <a:t>2</a:t>
              </a:r>
              <a:r>
                <a:rPr lang="zh-CN" altLang="en-US" sz="1400" kern="0" dirty="0">
                  <a:solidFill>
                    <a:prstClr val="black"/>
                  </a:solidFill>
                  <a:latin typeface="微软雅黑" pitchFamily="34" charset="-122"/>
                  <a:ea typeface="微软雅黑" pitchFamily="34" charset="-122"/>
                </a:rPr>
                <a:t>）病源提升体系</a:t>
              </a:r>
            </a:p>
          </p:txBody>
        </p:sp>
      </p:grpSp>
      <p:sp>
        <p:nvSpPr>
          <p:cNvPr id="43" name="右箭头 42"/>
          <p:cNvSpPr/>
          <p:nvPr/>
        </p:nvSpPr>
        <p:spPr>
          <a:xfrm>
            <a:off x="2189163" y="4592638"/>
            <a:ext cx="1319212" cy="196850"/>
          </a:xfrm>
          <a:prstGeom prst="rightArrow">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右箭头 43"/>
          <p:cNvSpPr/>
          <p:nvPr/>
        </p:nvSpPr>
        <p:spPr>
          <a:xfrm>
            <a:off x="4244975" y="4591050"/>
            <a:ext cx="1320800" cy="196850"/>
          </a:xfrm>
          <a:prstGeom prst="rightArrow">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右箭头 44"/>
          <p:cNvSpPr/>
          <p:nvPr/>
        </p:nvSpPr>
        <p:spPr>
          <a:xfrm>
            <a:off x="6318250" y="4591050"/>
            <a:ext cx="1319213" cy="196850"/>
          </a:xfrm>
          <a:prstGeom prst="rightArrow">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右箭头 45"/>
          <p:cNvSpPr/>
          <p:nvPr/>
        </p:nvSpPr>
        <p:spPr>
          <a:xfrm>
            <a:off x="8385175" y="4591050"/>
            <a:ext cx="1319213" cy="196850"/>
          </a:xfrm>
          <a:prstGeom prst="rightArrow">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842963" y="4848225"/>
            <a:ext cx="1292225" cy="706438"/>
          </a:xfrm>
          <a:prstGeom prst="rect">
            <a:avLst/>
          </a:prstGeom>
          <a:noFill/>
        </p:spPr>
        <p:txBody>
          <a:bodyPr lIns="91403" tIns="45702" rIns="91403" bIns="45702">
            <a:spAutoFit/>
          </a:bodyPr>
          <a:lstStyle/>
          <a:p>
            <a:pPr defTabSz="913996" fontAlgn="auto">
              <a:spcBef>
                <a:spcPts val="0"/>
              </a:spcBef>
              <a:spcAft>
                <a:spcPts val="0"/>
              </a:spcAft>
              <a:defRPr/>
            </a:pPr>
            <a:r>
              <a:rPr lang="en-US" altLang="zh-CN" sz="3999" b="1" dirty="0">
                <a:solidFill>
                  <a:srgbClr val="1F497D"/>
                </a:solidFill>
                <a:latin typeface="微软雅黑" pitchFamily="34" charset="-122"/>
                <a:ea typeface="微软雅黑" pitchFamily="34" charset="-122"/>
              </a:rPr>
              <a:t>15%</a:t>
            </a:r>
            <a:endParaRPr lang="zh-CN" altLang="en-US" sz="3999" b="1" dirty="0">
              <a:solidFill>
                <a:srgbClr val="1F497D"/>
              </a:solidFill>
              <a:latin typeface="微软雅黑" pitchFamily="34" charset="-122"/>
              <a:ea typeface="微软雅黑" pitchFamily="34" charset="-122"/>
            </a:endParaRPr>
          </a:p>
        </p:txBody>
      </p:sp>
      <p:sp>
        <p:nvSpPr>
          <p:cNvPr id="23" name="矩形 22"/>
          <p:cNvSpPr/>
          <p:nvPr/>
        </p:nvSpPr>
        <p:spPr>
          <a:xfrm>
            <a:off x="514350" y="523875"/>
            <a:ext cx="6457950"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2.6 2015</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年各科室满意度指标规划</a:t>
            </a:r>
          </a:p>
        </p:txBody>
      </p:sp>
      <p:sp>
        <p:nvSpPr>
          <p:cNvPr id="76803" name="TextBox 40"/>
          <p:cNvSpPr txBox="1">
            <a:spLocks noChangeArrowheads="1"/>
          </p:cNvSpPr>
          <p:nvPr/>
        </p:nvSpPr>
        <p:spPr bwMode="auto">
          <a:xfrm>
            <a:off x="9501188" y="5899150"/>
            <a:ext cx="2181225" cy="600075"/>
          </a:xfrm>
          <a:prstGeom prst="rect">
            <a:avLst/>
          </a:prstGeom>
          <a:noFill/>
          <a:ln w="9525">
            <a:solidFill>
              <a:srgbClr val="44ADCB"/>
            </a:solidFill>
            <a:miter lim="800000"/>
            <a:headEnd/>
            <a:tailEnd/>
          </a:ln>
        </p:spPr>
        <p:txBody>
          <a:bodyPr lIns="91403" tIns="45702" rIns="91403" bIns="45702">
            <a:spAutoFit/>
          </a:bodyPr>
          <a:lstStyle/>
          <a:p>
            <a:pPr algn="ctr" defTabSz="912813"/>
            <a:r>
              <a:rPr lang="zh-CN" altLang="en-US" sz="1100">
                <a:solidFill>
                  <a:srgbClr val="1F497D"/>
                </a:solidFill>
                <a:latin typeface="微软雅黑" pitchFamily="34" charset="-122"/>
                <a:ea typeface="微软雅黑" pitchFamily="34" charset="-122"/>
              </a:rPr>
              <a:t>详情咨询梅奥国际官方网站：</a:t>
            </a:r>
            <a:r>
              <a:rPr lang="en-US" altLang="zh-CN" sz="1100">
                <a:solidFill>
                  <a:srgbClr val="1F497D"/>
                </a:solidFill>
                <a:latin typeface="微软雅黑" pitchFamily="34" charset="-122"/>
                <a:ea typeface="微软雅黑" pitchFamily="34" charset="-122"/>
                <a:hlinkClick r:id="rId2"/>
              </a:rPr>
              <a:t>www.mayocc.com</a:t>
            </a:r>
            <a:endParaRPr lang="en-US" altLang="zh-CN" sz="1100">
              <a:solidFill>
                <a:srgbClr val="1F497D"/>
              </a:solidFill>
              <a:latin typeface="微软雅黑" pitchFamily="34" charset="-122"/>
              <a:ea typeface="微软雅黑" pitchFamily="34" charset="-122"/>
            </a:endParaRPr>
          </a:p>
          <a:p>
            <a:pPr algn="ctr" defTabSz="912813"/>
            <a:r>
              <a:rPr lang="zh-CN" altLang="en-US" sz="1100">
                <a:solidFill>
                  <a:srgbClr val="1F497D"/>
                </a:solidFill>
                <a:latin typeface="微软雅黑" pitchFamily="34" charset="-122"/>
                <a:ea typeface="微软雅黑" pitchFamily="34" charset="-122"/>
              </a:rPr>
              <a:t>查询</a:t>
            </a:r>
            <a:r>
              <a:rPr lang="en-US" altLang="zh-CN" sz="1100">
                <a:solidFill>
                  <a:srgbClr val="1F497D"/>
                </a:solidFill>
                <a:latin typeface="微软雅黑" pitchFamily="34" charset="-122"/>
                <a:ea typeface="微软雅黑" pitchFamily="34" charset="-122"/>
              </a:rPr>
              <a:t>《</a:t>
            </a:r>
            <a:r>
              <a:rPr lang="zh-CN" altLang="en-US" sz="1100">
                <a:solidFill>
                  <a:srgbClr val="1F497D"/>
                </a:solidFill>
                <a:latin typeface="微软雅黑" pitchFamily="34" charset="-122"/>
                <a:ea typeface="微软雅黑" pitchFamily="34" charset="-122"/>
              </a:rPr>
              <a:t>梅奥满意度调研报告</a:t>
            </a:r>
            <a:r>
              <a:rPr lang="en-US" altLang="zh-CN" sz="1100">
                <a:solidFill>
                  <a:srgbClr val="1F497D"/>
                </a:solidFill>
                <a:latin typeface="微软雅黑" pitchFamily="34" charset="-122"/>
                <a:ea typeface="微软雅黑" pitchFamily="34" charset="-122"/>
              </a:rPr>
              <a:t>》</a:t>
            </a:r>
            <a:endParaRPr lang="zh-CN" altLang="en-US" sz="1100">
              <a:solidFill>
                <a:srgbClr val="1F497D"/>
              </a:solidFill>
              <a:latin typeface="微软雅黑" pitchFamily="34" charset="-122"/>
              <a:ea typeface="微软雅黑" pitchFamily="34" charset="-122"/>
            </a:endParaRPr>
          </a:p>
        </p:txBody>
      </p:sp>
      <p:pic>
        <p:nvPicPr>
          <p:cNvPr id="2" name="图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4826" y="1581731"/>
            <a:ext cx="2377355" cy="2377355"/>
          </a:xfrm>
          <a:prstGeom prst="ellipse">
            <a:avLst/>
          </a:prstGeom>
          <a:ln w="22225">
            <a:solidFill>
              <a:srgbClr val="FFC000"/>
            </a:solidFill>
          </a:ln>
          <a:effectLst>
            <a:outerShdw blurRad="50800" dist="38100" dir="5400000" algn="t" rotWithShape="0">
              <a:prstClr val="black">
                <a:alpha val="40000"/>
              </a:prstClr>
            </a:outerShdw>
          </a:effectLst>
        </p:spPr>
      </p:pic>
      <p:sp>
        <p:nvSpPr>
          <p:cNvPr id="9" name="矩形 8"/>
          <p:cNvSpPr/>
          <p:nvPr/>
        </p:nvSpPr>
        <p:spPr>
          <a:xfrm>
            <a:off x="576263" y="4202113"/>
            <a:ext cx="1927225" cy="484187"/>
          </a:xfrm>
          <a:prstGeom prst="rect">
            <a:avLst/>
          </a:prstGeom>
        </p:spPr>
        <p:txBody>
          <a:bodyPr wrap="none">
            <a:spAutoFit/>
          </a:bodyPr>
          <a:lstStyle/>
          <a:p>
            <a:pPr marL="0" lvl="1" defTabSz="913996" fontAlgn="auto">
              <a:lnSpc>
                <a:spcPct val="150000"/>
              </a:lnSpc>
              <a:spcBef>
                <a:spcPct val="15000"/>
              </a:spcBef>
              <a:spcAft>
                <a:spcPts val="0"/>
              </a:spcAft>
              <a:buClr>
                <a:srgbClr val="747273"/>
              </a:buClr>
              <a:defRPr/>
            </a:pPr>
            <a:r>
              <a:rPr lang="zh-CN" altLang="en-US" sz="1699" b="1" dirty="0">
                <a:solidFill>
                  <a:srgbClr val="C00000"/>
                </a:solidFill>
                <a:latin typeface="微软雅黑" panose="020B0503020204020204" pitchFamily="34" charset="-122"/>
                <a:ea typeface="微软雅黑" panose="020B0503020204020204" pitchFamily="34" charset="-122"/>
                <a:cs typeface="Arial" pitchFamily="34" charset="0"/>
              </a:rPr>
              <a:t>康复科满意度提升</a:t>
            </a:r>
            <a:endParaRPr lang="en-US" altLang="zh-CN" sz="1699" dirty="0">
              <a:solidFill>
                <a:srgbClr val="C00000"/>
              </a:solidFill>
              <a:latin typeface="微软雅黑" panose="020B0503020204020204" pitchFamily="34" charset="-122"/>
              <a:ea typeface="微软雅黑" panose="020B0503020204020204" pitchFamily="34" charset="-122"/>
              <a:cs typeface="Arial" pitchFamily="34" charset="0"/>
            </a:endParaRPr>
          </a:p>
        </p:txBody>
      </p:sp>
      <p:pic>
        <p:nvPicPr>
          <p:cNvPr id="19" name="图片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9994" y="1580103"/>
            <a:ext cx="2505623" cy="2499858"/>
          </a:xfrm>
          <a:prstGeom prst="ellipse">
            <a:avLst/>
          </a:prstGeom>
          <a:ln w="22225">
            <a:solidFill>
              <a:srgbClr val="FFC000"/>
            </a:solidFill>
          </a:ln>
          <a:effectLst>
            <a:outerShdw blurRad="50800" dist="38100" dir="5400000" algn="t" rotWithShape="0">
              <a:prstClr val="black">
                <a:alpha val="40000"/>
              </a:prstClr>
            </a:outerShdw>
          </a:effectLst>
        </p:spPr>
      </p:pic>
      <p:sp>
        <p:nvSpPr>
          <p:cNvPr id="20" name="矩形 19"/>
          <p:cNvSpPr/>
          <p:nvPr/>
        </p:nvSpPr>
        <p:spPr>
          <a:xfrm>
            <a:off x="3575050" y="4202113"/>
            <a:ext cx="1711325" cy="484187"/>
          </a:xfrm>
          <a:prstGeom prst="rect">
            <a:avLst/>
          </a:prstGeom>
        </p:spPr>
        <p:txBody>
          <a:bodyPr wrap="none">
            <a:spAutoFit/>
          </a:bodyPr>
          <a:lstStyle/>
          <a:p>
            <a:pPr marL="0" lvl="1" defTabSz="913996" fontAlgn="auto">
              <a:lnSpc>
                <a:spcPct val="150000"/>
              </a:lnSpc>
              <a:spcBef>
                <a:spcPct val="15000"/>
              </a:spcBef>
              <a:spcAft>
                <a:spcPts val="0"/>
              </a:spcAft>
              <a:buClr>
                <a:srgbClr val="747273"/>
              </a:buClr>
              <a:defRPr/>
            </a:pPr>
            <a:r>
              <a:rPr lang="zh-CN" altLang="en-US" sz="1699" b="1" dirty="0">
                <a:solidFill>
                  <a:srgbClr val="C00000"/>
                </a:solidFill>
                <a:latin typeface="微软雅黑" panose="020B0503020204020204" pitchFamily="34" charset="-122"/>
                <a:ea typeface="微软雅黑" panose="020B0503020204020204" pitchFamily="34" charset="-122"/>
                <a:cs typeface="Arial" pitchFamily="34" charset="0"/>
              </a:rPr>
              <a:t>儿科满意度提升</a:t>
            </a:r>
            <a:endParaRPr lang="en-US" altLang="zh-CN" sz="1699"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21" name="TextBox 12"/>
          <p:cNvSpPr txBox="1"/>
          <p:nvPr/>
        </p:nvSpPr>
        <p:spPr>
          <a:xfrm>
            <a:off x="3814763" y="4808538"/>
            <a:ext cx="1292225" cy="708025"/>
          </a:xfrm>
          <a:prstGeom prst="rect">
            <a:avLst/>
          </a:prstGeom>
          <a:noFill/>
        </p:spPr>
        <p:txBody>
          <a:bodyPr lIns="91403" tIns="45702" rIns="91403" bIns="45702">
            <a:spAutoFit/>
          </a:bodyPr>
          <a:lstStyle/>
          <a:p>
            <a:pPr defTabSz="913996" fontAlgn="auto">
              <a:spcBef>
                <a:spcPts val="0"/>
              </a:spcBef>
              <a:spcAft>
                <a:spcPts val="0"/>
              </a:spcAft>
              <a:defRPr/>
            </a:pPr>
            <a:r>
              <a:rPr lang="en-US" altLang="zh-CN" sz="3999" b="1" dirty="0">
                <a:solidFill>
                  <a:srgbClr val="1F497D"/>
                </a:solidFill>
                <a:latin typeface="微软雅黑" pitchFamily="34" charset="-122"/>
                <a:ea typeface="微软雅黑" pitchFamily="34" charset="-122"/>
              </a:rPr>
              <a:t>23%</a:t>
            </a:r>
            <a:endParaRPr lang="zh-CN" altLang="en-US" sz="3999" b="1" dirty="0">
              <a:solidFill>
                <a:srgbClr val="1F497D"/>
              </a:solidFill>
              <a:latin typeface="微软雅黑" pitchFamily="34" charset="-122"/>
              <a:ea typeface="微软雅黑" pitchFamily="34" charset="-122"/>
            </a:endParaRPr>
          </a:p>
        </p:txBody>
      </p:sp>
      <p:pic>
        <p:nvPicPr>
          <p:cNvPr id="10" name="图片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43430" y="1519216"/>
            <a:ext cx="2439870" cy="2439870"/>
          </a:xfrm>
          <a:prstGeom prst="ellipse">
            <a:avLst/>
          </a:prstGeom>
          <a:ln w="22225">
            <a:solidFill>
              <a:srgbClr val="FFC000"/>
            </a:solidFill>
          </a:ln>
          <a:effectLst>
            <a:outerShdw blurRad="50800" dist="38100" dir="5400000" algn="t" rotWithShape="0">
              <a:prstClr val="black">
                <a:alpha val="40000"/>
              </a:prstClr>
            </a:outerShdw>
          </a:effectLst>
        </p:spPr>
      </p:pic>
      <p:sp>
        <p:nvSpPr>
          <p:cNvPr id="22" name="矩形 21"/>
          <p:cNvSpPr/>
          <p:nvPr/>
        </p:nvSpPr>
        <p:spPr>
          <a:xfrm>
            <a:off x="6708775" y="4202113"/>
            <a:ext cx="1927225" cy="484187"/>
          </a:xfrm>
          <a:prstGeom prst="rect">
            <a:avLst/>
          </a:prstGeom>
        </p:spPr>
        <p:txBody>
          <a:bodyPr wrap="none">
            <a:spAutoFit/>
          </a:bodyPr>
          <a:lstStyle/>
          <a:p>
            <a:pPr marL="0" lvl="1" defTabSz="913996" fontAlgn="auto">
              <a:lnSpc>
                <a:spcPct val="150000"/>
              </a:lnSpc>
              <a:spcBef>
                <a:spcPct val="15000"/>
              </a:spcBef>
              <a:spcAft>
                <a:spcPts val="0"/>
              </a:spcAft>
              <a:buClr>
                <a:srgbClr val="747273"/>
              </a:buClr>
              <a:defRPr/>
            </a:pPr>
            <a:r>
              <a:rPr lang="zh-CN" altLang="en-US" sz="1699" b="1" dirty="0">
                <a:solidFill>
                  <a:srgbClr val="C00000"/>
                </a:solidFill>
                <a:latin typeface="微软雅黑" panose="020B0503020204020204" pitchFamily="34" charset="-122"/>
                <a:ea typeface="微软雅黑" panose="020B0503020204020204" pitchFamily="34" charset="-122"/>
                <a:cs typeface="Arial" pitchFamily="34" charset="0"/>
              </a:rPr>
              <a:t>妇产科满意度提升</a:t>
            </a:r>
            <a:endParaRPr lang="en-US" altLang="zh-CN" sz="1699"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25" name="TextBox 12"/>
          <p:cNvSpPr txBox="1"/>
          <p:nvPr/>
        </p:nvSpPr>
        <p:spPr>
          <a:xfrm>
            <a:off x="7026275" y="4813300"/>
            <a:ext cx="1292225" cy="708025"/>
          </a:xfrm>
          <a:prstGeom prst="rect">
            <a:avLst/>
          </a:prstGeom>
          <a:noFill/>
        </p:spPr>
        <p:txBody>
          <a:bodyPr lIns="91403" tIns="45702" rIns="91403" bIns="45702">
            <a:spAutoFit/>
          </a:bodyPr>
          <a:lstStyle/>
          <a:p>
            <a:pPr defTabSz="913996" fontAlgn="auto">
              <a:spcBef>
                <a:spcPts val="0"/>
              </a:spcBef>
              <a:spcAft>
                <a:spcPts val="0"/>
              </a:spcAft>
              <a:defRPr/>
            </a:pPr>
            <a:r>
              <a:rPr lang="en-US" altLang="zh-CN" sz="3999" b="1" dirty="0">
                <a:solidFill>
                  <a:srgbClr val="1F497D"/>
                </a:solidFill>
                <a:latin typeface="微软雅黑" pitchFamily="34" charset="-122"/>
                <a:ea typeface="微软雅黑" pitchFamily="34" charset="-122"/>
              </a:rPr>
              <a:t>19%</a:t>
            </a:r>
            <a:endParaRPr lang="zh-CN" altLang="en-US" sz="3999" b="1" dirty="0">
              <a:solidFill>
                <a:srgbClr val="1F497D"/>
              </a:solidFill>
              <a:latin typeface="微软雅黑" pitchFamily="34" charset="-122"/>
              <a:ea typeface="微软雅黑" pitchFamily="34" charset="-122"/>
            </a:endParaRPr>
          </a:p>
        </p:txBody>
      </p:sp>
      <p:pic>
        <p:nvPicPr>
          <p:cNvPr id="15" name="图片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77595" y="1461465"/>
            <a:ext cx="2555371" cy="2555371"/>
          </a:xfrm>
          <a:prstGeom prst="ellipse">
            <a:avLst/>
          </a:prstGeom>
          <a:ln w="22225">
            <a:solidFill>
              <a:srgbClr val="FFC000"/>
            </a:solidFill>
          </a:ln>
          <a:effectLst>
            <a:outerShdw blurRad="50800" dist="38100" dir="5400000" algn="t" rotWithShape="0">
              <a:prstClr val="black">
                <a:alpha val="40000"/>
              </a:prstClr>
            </a:outerShdw>
          </a:effectLst>
        </p:spPr>
      </p:pic>
      <p:sp>
        <p:nvSpPr>
          <p:cNvPr id="26" name="矩形 25"/>
          <p:cNvSpPr/>
          <p:nvPr/>
        </p:nvSpPr>
        <p:spPr>
          <a:xfrm>
            <a:off x="9480550" y="4197350"/>
            <a:ext cx="1928813" cy="485775"/>
          </a:xfrm>
          <a:prstGeom prst="rect">
            <a:avLst/>
          </a:prstGeom>
        </p:spPr>
        <p:txBody>
          <a:bodyPr wrap="none">
            <a:spAutoFit/>
          </a:bodyPr>
          <a:lstStyle/>
          <a:p>
            <a:pPr marL="0" lvl="1" defTabSz="913996" fontAlgn="auto">
              <a:lnSpc>
                <a:spcPct val="150000"/>
              </a:lnSpc>
              <a:spcBef>
                <a:spcPct val="15000"/>
              </a:spcBef>
              <a:spcAft>
                <a:spcPts val="0"/>
              </a:spcAft>
              <a:buClr>
                <a:srgbClr val="747273"/>
              </a:buClr>
              <a:defRPr/>
            </a:pPr>
            <a:r>
              <a:rPr lang="zh-CN" altLang="en-US" sz="1699" b="1" dirty="0">
                <a:solidFill>
                  <a:srgbClr val="C00000"/>
                </a:solidFill>
                <a:latin typeface="微软雅黑" panose="020B0503020204020204" pitchFamily="34" charset="-122"/>
                <a:ea typeface="微软雅黑" panose="020B0503020204020204" pitchFamily="34" charset="-122"/>
                <a:cs typeface="Arial" pitchFamily="34" charset="0"/>
              </a:rPr>
              <a:t>肿瘤科满意度提升</a:t>
            </a:r>
            <a:endParaRPr lang="en-US" altLang="zh-CN" sz="1699"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27" name="TextBox 12"/>
          <p:cNvSpPr txBox="1"/>
          <p:nvPr/>
        </p:nvSpPr>
        <p:spPr>
          <a:xfrm>
            <a:off x="9798050" y="4808538"/>
            <a:ext cx="1292225" cy="708025"/>
          </a:xfrm>
          <a:prstGeom prst="rect">
            <a:avLst/>
          </a:prstGeom>
          <a:noFill/>
        </p:spPr>
        <p:txBody>
          <a:bodyPr lIns="91403" tIns="45702" rIns="91403" bIns="45702">
            <a:spAutoFit/>
          </a:bodyPr>
          <a:lstStyle/>
          <a:p>
            <a:pPr defTabSz="913996" fontAlgn="auto">
              <a:spcBef>
                <a:spcPts val="0"/>
              </a:spcBef>
              <a:spcAft>
                <a:spcPts val="0"/>
              </a:spcAft>
              <a:defRPr/>
            </a:pPr>
            <a:r>
              <a:rPr lang="en-US" altLang="zh-CN" sz="3999" b="1" dirty="0">
                <a:solidFill>
                  <a:srgbClr val="1F497D"/>
                </a:solidFill>
                <a:latin typeface="微软雅黑" pitchFamily="34" charset="-122"/>
                <a:ea typeface="微软雅黑" pitchFamily="34" charset="-122"/>
              </a:rPr>
              <a:t>20%</a:t>
            </a:r>
            <a:endParaRPr lang="zh-CN" altLang="en-US" sz="3999" b="1" dirty="0">
              <a:solidFill>
                <a:srgbClr val="1F497D"/>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图片 3"/>
          <p:cNvPicPr>
            <a:picLocks noChangeAspect="1"/>
          </p:cNvPicPr>
          <p:nvPr/>
        </p:nvPicPr>
        <p:blipFill>
          <a:blip r:embed="rId2" cstate="email">
            <a:extLst>
              <a:ext uri="{28A0092B-C50C-407E-A947-70E740481C1C}">
                <a14:useLocalDpi xmlns:a14="http://schemas.microsoft.com/office/drawing/2010/main"/>
              </a:ext>
            </a:extLst>
          </a:blip>
          <a:srcRect l="5444" t="3624" r="8940" b="10518"/>
          <a:stretch>
            <a:fillRect/>
          </a:stretch>
        </p:blipFill>
        <p:spPr bwMode="auto">
          <a:xfrm>
            <a:off x="0" y="0"/>
            <a:ext cx="12192000" cy="6858000"/>
          </a:xfrm>
          <a:prstGeom prst="rect">
            <a:avLst/>
          </a:prstGeom>
          <a:noFill/>
          <a:ln w="9525">
            <a:noFill/>
            <a:miter lim="800000"/>
            <a:headEnd/>
            <a:tailEnd/>
          </a:ln>
        </p:spPr>
      </p:pic>
      <p:sp>
        <p:nvSpPr>
          <p:cNvPr id="77827" name="文本框 2"/>
          <p:cNvSpPr txBox="1">
            <a:spLocks noChangeArrowheads="1"/>
          </p:cNvSpPr>
          <p:nvPr/>
        </p:nvSpPr>
        <p:spPr bwMode="auto">
          <a:xfrm>
            <a:off x="4337050" y="1838325"/>
            <a:ext cx="4381500" cy="3540125"/>
          </a:xfrm>
          <a:prstGeom prst="rect">
            <a:avLst/>
          </a:prstGeom>
          <a:noFill/>
          <a:ln w="9525">
            <a:noFill/>
            <a:miter lim="800000"/>
            <a:headEnd/>
            <a:tailEnd/>
          </a:ln>
        </p:spPr>
        <p:txBody>
          <a:bodyPr>
            <a:spAutoFit/>
          </a:bodyPr>
          <a:lstStyle/>
          <a:p>
            <a:pPr>
              <a:lnSpc>
                <a:spcPct val="200000"/>
              </a:lnSpc>
            </a:pPr>
            <a:r>
              <a:rPr lang="zh-CN" altLang="en-US" sz="2400">
                <a:latin typeface="微软雅黑" pitchFamily="34" charset="-122"/>
                <a:ea typeface="微软雅黑" pitchFamily="34" charset="-122"/>
              </a:rPr>
              <a:t>      </a:t>
            </a:r>
            <a:r>
              <a:rPr lang="en-US" altLang="zh-CN" sz="2400" b="1">
                <a:solidFill>
                  <a:srgbClr val="FF0000"/>
                </a:solidFill>
                <a:latin typeface="微软雅黑" pitchFamily="34" charset="-122"/>
                <a:ea typeface="微软雅黑" pitchFamily="34" charset="-122"/>
              </a:rPr>
              <a:t>《</a:t>
            </a:r>
            <a:r>
              <a:rPr lang="zh-CN" altLang="en-US" sz="2400" b="1">
                <a:solidFill>
                  <a:srgbClr val="FF0000"/>
                </a:solidFill>
                <a:latin typeface="微软雅黑" pitchFamily="34" charset="-122"/>
                <a:ea typeface="微软雅黑" pitchFamily="34" charset="-122"/>
              </a:rPr>
              <a:t>新三甲医院评审标准</a:t>
            </a:r>
            <a:r>
              <a:rPr lang="en-US" altLang="zh-CN" sz="2400" b="1">
                <a:solidFill>
                  <a:srgbClr val="FF0000"/>
                </a:solidFill>
                <a:latin typeface="微软雅黑" pitchFamily="34" charset="-122"/>
                <a:ea typeface="微软雅黑" pitchFamily="34" charset="-122"/>
              </a:rPr>
              <a:t>》</a:t>
            </a:r>
            <a:r>
              <a:rPr lang="zh-CN" altLang="en-US" sz="2400" b="1">
                <a:solidFill>
                  <a:srgbClr val="FF0000"/>
                </a:solidFill>
                <a:latin typeface="微软雅黑" pitchFamily="34" charset="-122"/>
                <a:ea typeface="微软雅黑" pitchFamily="34" charset="-122"/>
              </a:rPr>
              <a:t>导入第三方病患满意度评价机制</a:t>
            </a:r>
            <a:r>
              <a:rPr lang="zh-CN" altLang="en-US" sz="2400">
                <a:solidFill>
                  <a:schemeClr val="bg1"/>
                </a:solidFill>
                <a:latin typeface="微软雅黑" pitchFamily="34" charset="-122"/>
                <a:ea typeface="微软雅黑" pitchFamily="34" charset="-122"/>
              </a:rPr>
              <a:t>，</a:t>
            </a:r>
            <a:r>
              <a:rPr lang="zh-CN" altLang="en-US" sz="2000">
                <a:solidFill>
                  <a:schemeClr val="bg1"/>
                </a:solidFill>
                <a:latin typeface="微软雅黑" pitchFamily="34" charset="-122"/>
                <a:ea typeface="微软雅黑" pitchFamily="34" charset="-122"/>
              </a:rPr>
              <a:t>更好地找出医疗工作的差距与不足，能为医院改进服务质量提供更加全面、客观、公正的信息。</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图片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700"/>
            <a:ext cx="12192000" cy="6870700"/>
          </a:xfrm>
          <a:prstGeom prst="rect">
            <a:avLst/>
          </a:prstGeom>
          <a:noFill/>
          <a:ln w="9525">
            <a:noFill/>
            <a:miter lim="800000"/>
            <a:headEnd/>
            <a:tailEnd/>
          </a:ln>
        </p:spPr>
      </p:pic>
      <p:sp>
        <p:nvSpPr>
          <p:cNvPr id="78850" name="文本框 3"/>
          <p:cNvSpPr txBox="1">
            <a:spLocks noChangeArrowheads="1"/>
          </p:cNvSpPr>
          <p:nvPr/>
        </p:nvSpPr>
        <p:spPr bwMode="auto">
          <a:xfrm>
            <a:off x="963613" y="1581150"/>
            <a:ext cx="10531475" cy="3416300"/>
          </a:xfrm>
          <a:prstGeom prst="rect">
            <a:avLst/>
          </a:prstGeom>
          <a:noFill/>
          <a:ln w="9525">
            <a:noFill/>
            <a:miter lim="800000"/>
            <a:headEnd/>
            <a:tailEnd/>
          </a:ln>
        </p:spPr>
        <p:txBody>
          <a:bodyPr wrap="none">
            <a:spAutoFit/>
          </a:bodyPr>
          <a:lstStyle/>
          <a:p>
            <a:pPr>
              <a:lnSpc>
                <a:spcPct val="200000"/>
              </a:lnSpc>
            </a:pPr>
            <a:r>
              <a:rPr lang="en-US" altLang="zh-CN">
                <a:solidFill>
                  <a:schemeClr val="bg1"/>
                </a:solidFill>
                <a:latin typeface="微软雅黑" pitchFamily="34" charset="-122"/>
                <a:ea typeface="微软雅黑" pitchFamily="34" charset="-122"/>
              </a:rPr>
              <a:t>1.</a:t>
            </a:r>
            <a:r>
              <a:rPr lang="zh-CN" altLang="en-US">
                <a:solidFill>
                  <a:schemeClr val="bg1"/>
                </a:solidFill>
                <a:latin typeface="微软雅黑" pitchFamily="34" charset="-122"/>
                <a:ea typeface="微软雅黑" pitchFamily="34" charset="-122"/>
              </a:rPr>
              <a:t>加强</a:t>
            </a:r>
            <a:r>
              <a:rPr lang="zh-CN" altLang="en-US" b="1">
                <a:solidFill>
                  <a:srgbClr val="FF0000"/>
                </a:solidFill>
                <a:latin typeface="微软雅黑" pitchFamily="34" charset="-122"/>
                <a:ea typeface="微软雅黑" pitchFamily="34" charset="-122"/>
              </a:rPr>
              <a:t>实验室建设</a:t>
            </a:r>
            <a:r>
              <a:rPr lang="zh-CN" altLang="en-US">
                <a:solidFill>
                  <a:schemeClr val="bg1"/>
                </a:solidFill>
                <a:latin typeface="微软雅黑" pitchFamily="34" charset="-122"/>
                <a:ea typeface="微软雅黑" pitchFamily="34" charset="-122"/>
              </a:rPr>
              <a:t>，提高医院</a:t>
            </a:r>
            <a:r>
              <a:rPr lang="zh-CN" altLang="en-US" b="1">
                <a:solidFill>
                  <a:srgbClr val="FF0000"/>
                </a:solidFill>
                <a:latin typeface="微软雅黑" pitchFamily="34" charset="-122"/>
                <a:ea typeface="微软雅黑" pitchFamily="34" charset="-122"/>
              </a:rPr>
              <a:t>科研实力</a:t>
            </a:r>
            <a:r>
              <a:rPr lang="zh-CN" altLang="en-US">
                <a:solidFill>
                  <a:schemeClr val="bg1"/>
                </a:solidFill>
                <a:latin typeface="微软雅黑" pitchFamily="34" charset="-122"/>
                <a:ea typeface="微软雅黑" pitchFamily="34" charset="-122"/>
              </a:rPr>
              <a:t>；</a:t>
            </a:r>
            <a:endParaRPr lang="en-US" altLang="zh-CN">
              <a:solidFill>
                <a:schemeClr val="bg1"/>
              </a:solidFill>
              <a:latin typeface="微软雅黑" pitchFamily="34" charset="-122"/>
              <a:ea typeface="微软雅黑" pitchFamily="34" charset="-122"/>
            </a:endParaRPr>
          </a:p>
          <a:p>
            <a:pPr>
              <a:lnSpc>
                <a:spcPct val="200000"/>
              </a:lnSpc>
            </a:pPr>
            <a:r>
              <a:rPr lang="en-US" altLang="zh-CN">
                <a:solidFill>
                  <a:schemeClr val="bg1"/>
                </a:solidFill>
                <a:latin typeface="微软雅黑" pitchFamily="34" charset="-122"/>
                <a:ea typeface="微软雅黑" pitchFamily="34" charset="-122"/>
              </a:rPr>
              <a:t>2.</a:t>
            </a:r>
            <a:r>
              <a:rPr lang="zh-CN" altLang="en-US" b="1">
                <a:solidFill>
                  <a:srgbClr val="FF0000"/>
                </a:solidFill>
                <a:latin typeface="微软雅黑" pitchFamily="34" charset="-122"/>
                <a:ea typeface="微软雅黑" pitchFamily="34" charset="-122"/>
              </a:rPr>
              <a:t>推动</a:t>
            </a:r>
            <a:r>
              <a:rPr lang="zh-CN" altLang="en-US">
                <a:solidFill>
                  <a:schemeClr val="bg1"/>
                </a:solidFill>
                <a:latin typeface="微软雅黑" pitchFamily="34" charset="-122"/>
                <a:ea typeface="微软雅黑" pitchFamily="34" charset="-122"/>
              </a:rPr>
              <a:t>医院科研</a:t>
            </a:r>
            <a:r>
              <a:rPr lang="zh-CN" altLang="en-US" b="1">
                <a:solidFill>
                  <a:srgbClr val="FF0000"/>
                </a:solidFill>
                <a:latin typeface="微软雅黑" pitchFamily="34" charset="-122"/>
                <a:ea typeface="微软雅黑" pitchFamily="34" charset="-122"/>
              </a:rPr>
              <a:t>课题</a:t>
            </a:r>
            <a:r>
              <a:rPr lang="zh-CN" altLang="en-US">
                <a:solidFill>
                  <a:schemeClr val="bg1"/>
                </a:solidFill>
                <a:latin typeface="微软雅黑" pitchFamily="34" charset="-122"/>
                <a:ea typeface="微软雅黑" pitchFamily="34" charset="-122"/>
              </a:rPr>
              <a:t>的</a:t>
            </a:r>
            <a:r>
              <a:rPr lang="zh-CN" altLang="en-US" b="1">
                <a:solidFill>
                  <a:srgbClr val="FF0000"/>
                </a:solidFill>
                <a:latin typeface="微软雅黑" pitchFamily="34" charset="-122"/>
                <a:ea typeface="微软雅黑" pitchFamily="34" charset="-122"/>
              </a:rPr>
              <a:t>申报及实施</a:t>
            </a:r>
            <a:r>
              <a:rPr lang="zh-CN" altLang="en-US">
                <a:solidFill>
                  <a:schemeClr val="bg1"/>
                </a:solidFill>
                <a:latin typeface="微软雅黑" pitchFamily="34" charset="-122"/>
                <a:ea typeface="微软雅黑" pitchFamily="34" charset="-122"/>
              </a:rPr>
              <a:t>；</a:t>
            </a:r>
            <a:endParaRPr lang="en-US" altLang="zh-CN">
              <a:solidFill>
                <a:schemeClr val="bg1"/>
              </a:solidFill>
              <a:latin typeface="微软雅黑" pitchFamily="34" charset="-122"/>
              <a:ea typeface="微软雅黑" pitchFamily="34" charset="-122"/>
            </a:endParaRPr>
          </a:p>
          <a:p>
            <a:pPr>
              <a:lnSpc>
                <a:spcPct val="200000"/>
              </a:lnSpc>
            </a:pPr>
            <a:r>
              <a:rPr lang="en-US" altLang="zh-CN">
                <a:solidFill>
                  <a:schemeClr val="bg1"/>
                </a:solidFill>
                <a:latin typeface="微软雅黑" pitchFamily="34" charset="-122"/>
                <a:ea typeface="微软雅黑" pitchFamily="34" charset="-122"/>
              </a:rPr>
              <a:t>3.</a:t>
            </a:r>
            <a:r>
              <a:rPr lang="zh-CN" altLang="en-US">
                <a:solidFill>
                  <a:schemeClr val="bg1"/>
                </a:solidFill>
                <a:latin typeface="微软雅黑" pitchFamily="34" charset="-122"/>
                <a:ea typeface="微软雅黑" pitchFamily="34" charset="-122"/>
              </a:rPr>
              <a:t>引进</a:t>
            </a:r>
            <a:r>
              <a:rPr lang="zh-CN" altLang="en-US" b="1">
                <a:solidFill>
                  <a:srgbClr val="FF0000"/>
                </a:solidFill>
                <a:latin typeface="微软雅黑" pitchFamily="34" charset="-122"/>
                <a:ea typeface="微软雅黑" pitchFamily="34" charset="-122"/>
              </a:rPr>
              <a:t>开展新技术</a:t>
            </a:r>
            <a:r>
              <a:rPr lang="zh-CN" altLang="en-US">
                <a:solidFill>
                  <a:schemeClr val="bg1"/>
                </a:solidFill>
                <a:latin typeface="微软雅黑" pitchFamily="34" charset="-122"/>
                <a:ea typeface="微软雅黑" pitchFamily="34" charset="-122"/>
              </a:rPr>
              <a:t>，实施完成省厅的新技术应用项目，</a:t>
            </a:r>
            <a:r>
              <a:rPr lang="zh-CN" altLang="en-US" b="1">
                <a:solidFill>
                  <a:srgbClr val="FF0000"/>
                </a:solidFill>
                <a:latin typeface="微软雅黑" pitchFamily="34" charset="-122"/>
                <a:ea typeface="微软雅黑" pitchFamily="34" charset="-122"/>
              </a:rPr>
              <a:t>申报</a:t>
            </a:r>
            <a:r>
              <a:rPr lang="en-US" altLang="zh-CN" b="1">
                <a:solidFill>
                  <a:srgbClr val="FF0000"/>
                </a:solidFill>
                <a:latin typeface="微软雅黑" pitchFamily="34" charset="-122"/>
                <a:ea typeface="微软雅黑" pitchFamily="34" charset="-122"/>
              </a:rPr>
              <a:t>10</a:t>
            </a:r>
            <a:r>
              <a:rPr lang="zh-CN" altLang="en-US" b="1">
                <a:solidFill>
                  <a:srgbClr val="FF0000"/>
                </a:solidFill>
                <a:latin typeface="微软雅黑" pitchFamily="34" charset="-122"/>
                <a:ea typeface="微软雅黑" pitchFamily="34" charset="-122"/>
              </a:rPr>
              <a:t>项，争取获奖</a:t>
            </a:r>
            <a:r>
              <a:rPr lang="en-US" altLang="zh-CN" b="1">
                <a:solidFill>
                  <a:srgbClr val="FF0000"/>
                </a:solidFill>
                <a:latin typeface="微软雅黑" pitchFamily="34" charset="-122"/>
                <a:ea typeface="微软雅黑" pitchFamily="34" charset="-122"/>
              </a:rPr>
              <a:t>8-10</a:t>
            </a:r>
            <a:r>
              <a:rPr lang="zh-CN" altLang="en-US" b="1">
                <a:solidFill>
                  <a:srgbClr val="FF0000"/>
                </a:solidFill>
                <a:latin typeface="微软雅黑" pitchFamily="34" charset="-122"/>
                <a:ea typeface="微软雅黑" pitchFamily="34" charset="-122"/>
              </a:rPr>
              <a:t>项</a:t>
            </a:r>
            <a:r>
              <a:rPr lang="zh-CN" altLang="en-US">
                <a:solidFill>
                  <a:schemeClr val="bg1"/>
                </a:solidFill>
                <a:latin typeface="微软雅黑" pitchFamily="34" charset="-122"/>
                <a:ea typeface="微软雅黑" pitchFamily="34" charset="-122"/>
              </a:rPr>
              <a:t>； </a:t>
            </a:r>
            <a:endParaRPr lang="en-US" altLang="zh-CN">
              <a:solidFill>
                <a:schemeClr val="bg1"/>
              </a:solidFill>
              <a:latin typeface="微软雅黑" pitchFamily="34" charset="-122"/>
              <a:ea typeface="微软雅黑" pitchFamily="34" charset="-122"/>
            </a:endParaRPr>
          </a:p>
          <a:p>
            <a:pPr>
              <a:lnSpc>
                <a:spcPct val="200000"/>
              </a:lnSpc>
            </a:pPr>
            <a:r>
              <a:rPr lang="en-US" altLang="zh-CN">
                <a:solidFill>
                  <a:schemeClr val="bg1"/>
                </a:solidFill>
                <a:latin typeface="微软雅黑" pitchFamily="34" charset="-122"/>
                <a:ea typeface="微软雅黑" pitchFamily="34" charset="-122"/>
              </a:rPr>
              <a:t>4.</a:t>
            </a:r>
            <a:r>
              <a:rPr lang="zh-CN" altLang="en-US" b="1">
                <a:solidFill>
                  <a:srgbClr val="FF0000"/>
                </a:solidFill>
                <a:latin typeface="微软雅黑" pitchFamily="34" charset="-122"/>
                <a:ea typeface="微软雅黑" pitchFamily="34" charset="-122"/>
              </a:rPr>
              <a:t>加强</a:t>
            </a:r>
            <a:r>
              <a:rPr lang="zh-CN" altLang="en-US">
                <a:solidFill>
                  <a:schemeClr val="bg1"/>
                </a:solidFill>
                <a:latin typeface="微软雅黑" pitchFamily="34" charset="-122"/>
                <a:ea typeface="微软雅黑" pitchFamily="34" charset="-122"/>
              </a:rPr>
              <a:t>专业技术人员的</a:t>
            </a:r>
            <a:r>
              <a:rPr lang="zh-CN" altLang="en-US" b="1">
                <a:solidFill>
                  <a:srgbClr val="FF0000"/>
                </a:solidFill>
                <a:latin typeface="微软雅黑" pitchFamily="34" charset="-122"/>
                <a:ea typeface="微软雅黑" pitchFamily="34" charset="-122"/>
              </a:rPr>
              <a:t>科研培训</a:t>
            </a:r>
            <a:r>
              <a:rPr lang="zh-CN" altLang="en-US">
                <a:solidFill>
                  <a:schemeClr val="bg1"/>
                </a:solidFill>
                <a:latin typeface="微软雅黑" pitchFamily="34" charset="-122"/>
                <a:ea typeface="微软雅黑" pitchFamily="34" charset="-122"/>
              </a:rPr>
              <a:t>；</a:t>
            </a:r>
            <a:endParaRPr lang="en-US" altLang="zh-CN">
              <a:solidFill>
                <a:schemeClr val="bg1"/>
              </a:solidFill>
              <a:latin typeface="微软雅黑" pitchFamily="34" charset="-122"/>
              <a:ea typeface="微软雅黑" pitchFamily="34" charset="-122"/>
            </a:endParaRPr>
          </a:p>
          <a:p>
            <a:pPr>
              <a:lnSpc>
                <a:spcPct val="200000"/>
              </a:lnSpc>
            </a:pPr>
            <a:r>
              <a:rPr lang="en-US" altLang="zh-CN">
                <a:solidFill>
                  <a:schemeClr val="bg1"/>
                </a:solidFill>
                <a:latin typeface="微软雅黑" pitchFamily="34" charset="-122"/>
                <a:ea typeface="微软雅黑" pitchFamily="34" charset="-122"/>
              </a:rPr>
              <a:t>5.</a:t>
            </a:r>
            <a:r>
              <a:rPr lang="zh-CN" altLang="en-US">
                <a:solidFill>
                  <a:schemeClr val="bg1"/>
                </a:solidFill>
                <a:latin typeface="微软雅黑" pitchFamily="34" charset="-122"/>
                <a:ea typeface="微软雅黑" pitchFamily="34" charset="-122"/>
              </a:rPr>
              <a:t>多渠道</a:t>
            </a:r>
            <a:r>
              <a:rPr lang="zh-CN" altLang="en-US" b="1">
                <a:solidFill>
                  <a:srgbClr val="FF0000"/>
                </a:solidFill>
                <a:latin typeface="微软雅黑" pitchFamily="34" charset="-122"/>
                <a:ea typeface="微软雅黑" pitchFamily="34" charset="-122"/>
              </a:rPr>
              <a:t>增加科技投入</a:t>
            </a:r>
            <a:r>
              <a:rPr lang="zh-CN" altLang="en-US">
                <a:solidFill>
                  <a:schemeClr val="bg1"/>
                </a:solidFill>
                <a:latin typeface="微软雅黑" pitchFamily="34" charset="-122"/>
                <a:ea typeface="微软雅黑" pitchFamily="34" charset="-122"/>
              </a:rPr>
              <a:t>，充分发挥科技经费作用；</a:t>
            </a:r>
            <a:endParaRPr lang="en-US" altLang="zh-CN">
              <a:solidFill>
                <a:schemeClr val="bg1"/>
              </a:solidFill>
              <a:latin typeface="微软雅黑" pitchFamily="34" charset="-122"/>
              <a:ea typeface="微软雅黑" pitchFamily="34" charset="-122"/>
            </a:endParaRPr>
          </a:p>
          <a:p>
            <a:pPr>
              <a:lnSpc>
                <a:spcPct val="200000"/>
              </a:lnSpc>
            </a:pPr>
            <a:r>
              <a:rPr lang="en-US" altLang="zh-CN">
                <a:solidFill>
                  <a:schemeClr val="bg1"/>
                </a:solidFill>
                <a:latin typeface="微软雅黑" pitchFamily="34" charset="-122"/>
                <a:ea typeface="微软雅黑" pitchFamily="34" charset="-122"/>
              </a:rPr>
              <a:t>6.</a:t>
            </a:r>
            <a:r>
              <a:rPr lang="zh-CN" altLang="en-US">
                <a:solidFill>
                  <a:schemeClr val="bg1"/>
                </a:solidFill>
                <a:latin typeface="微软雅黑" pitchFamily="34" charset="-122"/>
                <a:ea typeface="微软雅黑" pitchFamily="34" charset="-122"/>
              </a:rPr>
              <a:t>做好科研型骨干医师的选拔和培养工作，让更多的骨干医师（尤其是</a:t>
            </a:r>
            <a:r>
              <a:rPr lang="zh-CN" altLang="en-US" b="1">
                <a:solidFill>
                  <a:srgbClr val="FF0000"/>
                </a:solidFill>
                <a:latin typeface="微软雅黑" pitchFamily="34" charset="-122"/>
                <a:ea typeface="微软雅黑" pitchFamily="34" charset="-122"/>
              </a:rPr>
              <a:t>年轻医师</a:t>
            </a:r>
            <a:r>
              <a:rPr lang="zh-CN" altLang="en-US">
                <a:solidFill>
                  <a:schemeClr val="bg1"/>
                </a:solidFill>
                <a:latin typeface="微软雅黑" pitchFamily="34" charset="-122"/>
                <a:ea typeface="微软雅黑" pitchFamily="34" charset="-122"/>
              </a:rPr>
              <a:t>）能成为</a:t>
            </a:r>
            <a:r>
              <a:rPr lang="zh-CN" altLang="en-US" b="1">
                <a:solidFill>
                  <a:srgbClr val="FF0000"/>
                </a:solidFill>
                <a:latin typeface="微软雅黑" pitchFamily="34" charset="-122"/>
                <a:ea typeface="微软雅黑" pitchFamily="34" charset="-122"/>
              </a:rPr>
              <a:t>科研带头人</a:t>
            </a:r>
            <a:r>
              <a:rPr lang="zh-CN" altLang="en-US">
                <a:solidFill>
                  <a:schemeClr val="bg1"/>
                </a:solidFill>
                <a:latin typeface="微软雅黑" pitchFamily="34" charset="-122"/>
                <a:ea typeface="微软雅黑" pitchFamily="34" charset="-122"/>
              </a:rPr>
              <a:t>。</a:t>
            </a:r>
          </a:p>
        </p:txBody>
      </p:sp>
      <p:sp>
        <p:nvSpPr>
          <p:cNvPr id="5" name="矩形 4"/>
          <p:cNvSpPr/>
          <p:nvPr/>
        </p:nvSpPr>
        <p:spPr>
          <a:xfrm>
            <a:off x="565150" y="492125"/>
            <a:ext cx="3970338" cy="584200"/>
          </a:xfrm>
          <a:prstGeom prst="rect">
            <a:avLst/>
          </a:prstGeom>
        </p:spPr>
        <p:txBody>
          <a:bodyPr>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2.7</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科研指标规划</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b="-180"/>
          <a:stretch/>
        </p:blipFill>
        <p:spPr>
          <a:xfrm>
            <a:off x="-12357" y="0"/>
            <a:ext cx="12204357" cy="6858000"/>
          </a:xfrm>
          <a:prstGeom prst="rect">
            <a:avLst/>
          </a:prstGeom>
        </p:spPr>
      </p:pic>
      <p:sp>
        <p:nvSpPr>
          <p:cNvPr id="8" name="TextBox 10"/>
          <p:cNvSpPr txBox="1"/>
          <p:nvPr/>
        </p:nvSpPr>
        <p:spPr>
          <a:xfrm>
            <a:off x="2151063" y="5481638"/>
            <a:ext cx="7878762" cy="615950"/>
          </a:xfrm>
          <a:prstGeom prst="rect">
            <a:avLst/>
          </a:prstGeom>
          <a:noFill/>
          <a:ln>
            <a:solidFill>
              <a:srgbClr val="44ADCB"/>
            </a:solidFill>
          </a:ln>
        </p:spPr>
        <p:txBody>
          <a:bodyPr>
            <a:spAutoFit/>
          </a:bodyPr>
          <a:lstStyle/>
          <a:p>
            <a:pPr defTabSz="913996" fontAlgn="auto">
              <a:spcBef>
                <a:spcPts val="0"/>
              </a:spcBef>
              <a:spcAft>
                <a:spcPts val="0"/>
              </a:spcAft>
              <a:defRPr/>
            </a:pPr>
            <a:r>
              <a:rPr lang="zh-CN" altLang="en-US" sz="1699" b="1" dirty="0">
                <a:solidFill>
                  <a:srgbClr val="1F497D"/>
                </a:solidFill>
                <a:latin typeface="微软雅黑" pitchFamily="34" charset="-122"/>
                <a:ea typeface="微软雅黑" pitchFamily="34" charset="-122"/>
              </a:rPr>
              <a:t>临床路径的意义：</a:t>
            </a:r>
            <a:r>
              <a:rPr lang="zh-CN" altLang="en-US" sz="1699" dirty="0">
                <a:solidFill>
                  <a:srgbClr val="1F497D"/>
                </a:solidFill>
                <a:latin typeface="微软雅黑" pitchFamily="34" charset="-122"/>
                <a:ea typeface="微软雅黑" pitchFamily="34" charset="-122"/>
              </a:rPr>
              <a:t>规范诊疗过程，提高医护质量，降低医疗费用，缩短住院天</a:t>
            </a:r>
            <a:endParaRPr lang="en-US" altLang="zh-CN" sz="1699" dirty="0">
              <a:solidFill>
                <a:srgbClr val="1F497D"/>
              </a:solidFill>
              <a:latin typeface="微软雅黑" pitchFamily="34" charset="-122"/>
              <a:ea typeface="微软雅黑" pitchFamily="34" charset="-122"/>
            </a:endParaRPr>
          </a:p>
          <a:p>
            <a:pPr defTabSz="913996" fontAlgn="auto">
              <a:spcBef>
                <a:spcPts val="0"/>
              </a:spcBef>
              <a:spcAft>
                <a:spcPts val="0"/>
              </a:spcAft>
              <a:defRPr/>
            </a:pPr>
            <a:r>
              <a:rPr lang="zh-CN" altLang="en-US" sz="1699" dirty="0">
                <a:solidFill>
                  <a:srgbClr val="1F497D"/>
                </a:solidFill>
                <a:latin typeface="微软雅黑" pitchFamily="34" charset="-122"/>
                <a:ea typeface="微软雅黑" pitchFamily="34" charset="-122"/>
              </a:rPr>
              <a:t>数，促进科间协作，加强医患沟通，减少医疗纠纷，提高医院的核心竞争力。</a:t>
            </a:r>
          </a:p>
        </p:txBody>
      </p:sp>
      <p:sp>
        <p:nvSpPr>
          <p:cNvPr id="14" name="矩形 13"/>
          <p:cNvSpPr/>
          <p:nvPr/>
        </p:nvSpPr>
        <p:spPr>
          <a:xfrm>
            <a:off x="642938" y="685800"/>
            <a:ext cx="3270250"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2.8</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临床路径规划</a:t>
            </a:r>
          </a:p>
        </p:txBody>
      </p:sp>
      <p:graphicFrame>
        <p:nvGraphicFramePr>
          <p:cNvPr id="10" name="图示 9"/>
          <p:cNvGraphicFramePr/>
          <p:nvPr/>
        </p:nvGraphicFramePr>
        <p:xfrm>
          <a:off x="-269421" y="1187202"/>
          <a:ext cx="13386220" cy="437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图片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925"/>
            <a:ext cx="12192000" cy="6911975"/>
          </a:xfrm>
          <a:prstGeom prst="rect">
            <a:avLst/>
          </a:prstGeom>
          <a:noFill/>
          <a:ln w="9525">
            <a:noFill/>
            <a:miter lim="800000"/>
            <a:headEnd/>
            <a:tailEnd/>
          </a:ln>
        </p:spPr>
      </p:pic>
      <p:sp>
        <p:nvSpPr>
          <p:cNvPr id="12" name="矩形 11"/>
          <p:cNvSpPr/>
          <p:nvPr/>
        </p:nvSpPr>
        <p:spPr>
          <a:xfrm>
            <a:off x="182563" y="-34925"/>
            <a:ext cx="12076112" cy="6911975"/>
          </a:xfrm>
          <a:prstGeom prst="rect">
            <a:avLst/>
          </a:prstGeom>
          <a:solidFill>
            <a:schemeClr val="bg2">
              <a:lumMod val="2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525463" y="327025"/>
            <a:ext cx="2570162"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2.9 </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安全管理</a:t>
            </a:r>
          </a:p>
        </p:txBody>
      </p:sp>
      <p:sp>
        <p:nvSpPr>
          <p:cNvPr id="10" name="矩形 9"/>
          <p:cNvSpPr/>
          <p:nvPr/>
        </p:nvSpPr>
        <p:spPr>
          <a:xfrm>
            <a:off x="1001713" y="1717675"/>
            <a:ext cx="3878262" cy="2973388"/>
          </a:xfrm>
          <a:prstGeom prst="rect">
            <a:avLst/>
          </a:prstGeom>
        </p:spPr>
        <p:txBody>
          <a:bodyPr>
            <a:spAutoFit/>
          </a:bodyPr>
          <a:lstStyle/>
          <a:p>
            <a:pPr marL="285750" indent="-285750" defTabSz="913996" fontAlgn="auto">
              <a:lnSpc>
                <a:spcPct val="130000"/>
              </a:lnSpc>
              <a:spcBef>
                <a:spcPts val="0"/>
              </a:spcBef>
              <a:spcAft>
                <a:spcPts val="0"/>
              </a:spcAft>
              <a:buClr>
                <a:srgbClr val="FF0000"/>
              </a:buClr>
              <a:buFont typeface="Wingdings" panose="05000000000000000000" pitchFamily="2" charset="2"/>
              <a:buChar char="Ø"/>
              <a:defRPr/>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消灭等级以上医疗事故</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defTabSz="913996" fontAlgn="auto">
              <a:lnSpc>
                <a:spcPct val="130000"/>
              </a:lnSpc>
              <a:spcBef>
                <a:spcPts val="0"/>
              </a:spcBef>
              <a:spcAft>
                <a:spcPts val="0"/>
              </a:spcAft>
              <a:buClr>
                <a:srgbClr val="FF0000"/>
              </a:buClr>
              <a:buFont typeface="Wingdings" panose="05000000000000000000" pitchFamily="2" charset="2"/>
              <a:buChar char="Ø"/>
              <a:defRPr/>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消灭严重院内感染事件</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defTabSz="913996" fontAlgn="auto">
              <a:lnSpc>
                <a:spcPct val="130000"/>
              </a:lnSpc>
              <a:spcBef>
                <a:spcPts val="0"/>
              </a:spcBef>
              <a:spcAft>
                <a:spcPts val="0"/>
              </a:spcAft>
              <a:buClr>
                <a:srgbClr val="FF0000"/>
              </a:buClr>
              <a:buFont typeface="Wingdings" panose="05000000000000000000" pitchFamily="2" charset="2"/>
              <a:buChar char="Ø"/>
              <a:defRPr/>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消灭职工工伤事故</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defTabSz="913996" fontAlgn="auto">
              <a:lnSpc>
                <a:spcPct val="130000"/>
              </a:lnSpc>
              <a:spcBef>
                <a:spcPts val="0"/>
              </a:spcBef>
              <a:spcAft>
                <a:spcPts val="0"/>
              </a:spcAft>
              <a:buClr>
                <a:srgbClr val="FF0000"/>
              </a:buClr>
              <a:buFont typeface="Wingdings" panose="05000000000000000000" pitchFamily="2" charset="2"/>
              <a:buChar char="Ø"/>
              <a:defRPr/>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消灭药品不安全事件</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defTabSz="913996" fontAlgn="auto">
              <a:lnSpc>
                <a:spcPct val="130000"/>
              </a:lnSpc>
              <a:spcBef>
                <a:spcPts val="0"/>
              </a:spcBef>
              <a:spcAft>
                <a:spcPts val="0"/>
              </a:spcAft>
              <a:buClr>
                <a:srgbClr val="FF0000"/>
              </a:buClr>
              <a:buFont typeface="Wingdings" panose="05000000000000000000" pitchFamily="2" charset="2"/>
              <a:buChar char="Ø"/>
              <a:defRPr/>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消灭交通安全事故</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defTabSz="913996" fontAlgn="auto">
              <a:lnSpc>
                <a:spcPct val="130000"/>
              </a:lnSpc>
              <a:spcBef>
                <a:spcPts val="0"/>
              </a:spcBef>
              <a:spcAft>
                <a:spcPts val="0"/>
              </a:spcAft>
              <a:buClr>
                <a:srgbClr val="FF0000"/>
              </a:buClr>
              <a:buFont typeface="Wingdings" panose="05000000000000000000" pitchFamily="2" charset="2"/>
              <a:buChar char="Ø"/>
              <a:defRPr/>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控制严重差错事故</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defTabSz="913996" fontAlgn="auto">
              <a:lnSpc>
                <a:spcPct val="130000"/>
              </a:lnSpc>
              <a:spcBef>
                <a:spcPts val="0"/>
              </a:spcBef>
              <a:spcAft>
                <a:spcPts val="0"/>
              </a:spcAft>
              <a:buClr>
                <a:srgbClr val="FF0000"/>
              </a:buClr>
              <a:buFont typeface="Wingdings" panose="05000000000000000000" pitchFamily="2" charset="2"/>
              <a:buChar char="Ø"/>
              <a:defRPr/>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控制传染病漏报缓报现象</a:t>
            </a:r>
            <a:endParaRPr lang="en-US"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defTabSz="913996" fontAlgn="auto">
              <a:lnSpc>
                <a:spcPct val="130000"/>
              </a:lnSpc>
              <a:spcBef>
                <a:spcPts val="0"/>
              </a:spcBef>
              <a:spcAft>
                <a:spcPts val="0"/>
              </a:spcAft>
              <a:buClr>
                <a:srgbClr val="FF0000"/>
              </a:buClr>
              <a:buFont typeface="Wingdings" panose="05000000000000000000" pitchFamily="2" charset="2"/>
              <a:buChar char="Ø"/>
              <a:defRPr/>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减少一般差错和医疗纠纷发生</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940849" y="570877"/>
            <a:ext cx="3097130" cy="341632"/>
          </a:xfrm>
          <a:prstGeom prst="rect">
            <a:avLst/>
          </a:prstGeom>
        </p:spPr>
        <p:txBody>
          <a:bodyPr wrap="none">
            <a:spAutoFit/>
          </a:bodyPr>
          <a:lstStyle/>
          <a:p>
            <a:pPr algn="ctr" defTabSz="913996" fontAlgn="auto">
              <a:lnSpc>
                <a:spcPct val="90000"/>
              </a:lnSpc>
              <a:spcBef>
                <a:spcPct val="20000"/>
              </a:spcBef>
              <a:spcAft>
                <a:spcPts val="0"/>
              </a:spcAft>
              <a:buSzPct val="90000"/>
              <a:defRPr/>
            </a:pPr>
            <a:r>
              <a:rPr lang="en-US" altLang="zh-CN"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r>
              <a:rPr lang="zh-CN" altLang="en-US"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创建平安医院、和谐医院</a:t>
            </a:r>
            <a:r>
              <a:rPr lang="en-US" altLang="zh-CN" b="1" spc="-53" dirty="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a:t>
            </a:r>
          </a:p>
        </p:txBody>
      </p:sp>
      <p:sp>
        <p:nvSpPr>
          <p:cNvPr id="13" name="矩形 12"/>
          <p:cNvSpPr/>
          <p:nvPr/>
        </p:nvSpPr>
        <p:spPr>
          <a:xfrm>
            <a:off x="249238" y="5213350"/>
            <a:ext cx="11942762" cy="64611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3095625" y="5275263"/>
            <a:ext cx="4852988" cy="522287"/>
          </a:xfrm>
          <a:prstGeom prst="rect">
            <a:avLst/>
          </a:prstGeom>
        </p:spPr>
        <p:txBody>
          <a:bodyPr wrap="none">
            <a:spAutoFit/>
          </a:bodyPr>
          <a:lstStyle/>
          <a:p>
            <a:pPr fontAlgn="auto">
              <a:spcBef>
                <a:spcPts val="0"/>
              </a:spcBef>
              <a:spcAft>
                <a:spcPts val="0"/>
              </a:spcAft>
              <a:defRPr/>
            </a:pPr>
            <a:r>
              <a:rPr lang="zh-CN" altLang="en-US" sz="2800" b="1" kern="100"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努力创建平安医院、和谐医院</a:t>
            </a:r>
            <a:endParaRPr lang="zh-CN" altLang="en-US" sz="2800" b="1" dirty="0">
              <a:solidFill>
                <a:srgbClr val="FFC000"/>
              </a:solidFill>
              <a:effectLst>
                <a:outerShdw blurRad="38100" dist="38100" dir="2700000" algn="tl">
                  <a:srgbClr val="000000">
                    <a:alpha val="43137"/>
                  </a:srgbClr>
                </a:outerShdw>
              </a:effectLst>
              <a:latin typeface="+mn-lt"/>
              <a:ea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图片 3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5988" y="1665288"/>
            <a:ext cx="3311525" cy="3313112"/>
          </a:xfrm>
          <a:prstGeom prst="rect">
            <a:avLst/>
          </a:prstGeom>
          <a:noFill/>
          <a:ln w="9525">
            <a:noFill/>
            <a:miter lim="800000"/>
            <a:headEnd/>
            <a:tailEnd/>
          </a:ln>
        </p:spPr>
      </p:pic>
      <p:grpSp>
        <p:nvGrpSpPr>
          <p:cNvPr id="81922" name="组合 19"/>
          <p:cNvGrpSpPr>
            <a:grpSpLocks/>
          </p:cNvGrpSpPr>
          <p:nvPr/>
        </p:nvGrpSpPr>
        <p:grpSpPr bwMode="auto">
          <a:xfrm>
            <a:off x="6503988" y="1398588"/>
            <a:ext cx="3814762" cy="487362"/>
            <a:chOff x="5737547" y="2220656"/>
            <a:chExt cx="3816424" cy="488264"/>
          </a:xfrm>
        </p:grpSpPr>
        <p:sp>
          <p:nvSpPr>
            <p:cNvPr id="21" name="AutoShape 1013"/>
            <p:cNvSpPr>
              <a:spLocks noChangeArrowheads="1"/>
            </p:cNvSpPr>
            <p:nvPr/>
          </p:nvSpPr>
          <p:spPr bwMode="auto">
            <a:xfrm>
              <a:off x="5737547" y="2220656"/>
              <a:ext cx="3816424" cy="488264"/>
            </a:xfrm>
            <a:prstGeom prst="roundRect">
              <a:avLst>
                <a:gd name="adj" fmla="val 14304"/>
              </a:avLst>
            </a:prstGeom>
            <a:solidFill>
              <a:schemeClr val="accent2">
                <a:alpha val="20000"/>
              </a:schemeClr>
            </a:solidFill>
            <a:ln w="9525" cap="rnd" algn="ctr">
              <a:noFill/>
              <a:prstDash val="sysDash"/>
              <a:round/>
              <a:headEnd/>
              <a:tailEnd/>
            </a:ln>
            <a:effectLst>
              <a:outerShdw dist="35921" dir="2700000" algn="ctr" rotWithShape="0">
                <a:srgbClr val="000000">
                  <a:alpha val="50000"/>
                </a:srgbClr>
              </a:outerShdw>
            </a:effectLst>
          </p:spPr>
          <p:txBody>
            <a:bodyPr wrap="none" anchor="ctr"/>
            <a:lstStyle/>
            <a:p>
              <a:pPr algn="ctr" defTabSz="912813" latinLnBrk="1"/>
              <a:endParaRPr kumimoji="1" lang="zh-CN" altLang="en-US" sz="1600">
                <a:solidFill>
                  <a:srgbClr val="000000"/>
                </a:solidFill>
                <a:latin typeface="Gulim" pitchFamily="34" charset="-127"/>
                <a:ea typeface="Gulim" pitchFamily="34" charset="-127"/>
              </a:endParaRPr>
            </a:p>
          </p:txBody>
        </p:sp>
        <p:sp>
          <p:nvSpPr>
            <p:cNvPr id="82022" name="Rectangle 1018"/>
            <p:cNvSpPr>
              <a:spLocks noChangeArrowheads="1"/>
            </p:cNvSpPr>
            <p:nvPr/>
          </p:nvSpPr>
          <p:spPr bwMode="auto">
            <a:xfrm>
              <a:off x="6042348" y="2295511"/>
              <a:ext cx="2647528" cy="338554"/>
            </a:xfrm>
            <a:prstGeom prst="rect">
              <a:avLst/>
            </a:prstGeom>
            <a:noFill/>
            <a:ln w="9525">
              <a:noFill/>
              <a:miter lim="800000"/>
              <a:headEnd/>
              <a:tailEnd/>
            </a:ln>
          </p:spPr>
          <p:txBody>
            <a:bodyPr>
              <a:spAutoFit/>
            </a:bodyPr>
            <a:lstStyle/>
            <a:p>
              <a:pPr algn="ctr" defTabSz="912813" latinLnBrk="1"/>
              <a:r>
                <a:rPr kumimoji="1" lang="en-US" altLang="zh-CN" sz="1600">
                  <a:solidFill>
                    <a:srgbClr val="000000"/>
                  </a:solidFill>
                  <a:latin typeface="微软雅黑" pitchFamily="34" charset="-122"/>
                  <a:ea typeface="微软雅黑" pitchFamily="34" charset="-122"/>
                </a:rPr>
                <a:t>2015</a:t>
              </a:r>
              <a:r>
                <a:rPr kumimoji="1" lang="zh-CN" altLang="en-US" sz="1600">
                  <a:solidFill>
                    <a:srgbClr val="000000"/>
                  </a:solidFill>
                  <a:latin typeface="微软雅黑" pitchFamily="34" charset="-122"/>
                  <a:ea typeface="微软雅黑" pitchFamily="34" charset="-122"/>
                </a:rPr>
                <a:t>年医院人力资源指标</a:t>
              </a:r>
              <a:endParaRPr kumimoji="1" lang="en-US" altLang="ko-KR" sz="1600">
                <a:solidFill>
                  <a:srgbClr val="000000"/>
                </a:solidFill>
                <a:latin typeface="微软雅黑" pitchFamily="34" charset="-122"/>
                <a:ea typeface="微软雅黑" pitchFamily="34" charset="-122"/>
              </a:endParaRPr>
            </a:p>
          </p:txBody>
        </p:sp>
        <p:grpSp>
          <p:nvGrpSpPr>
            <p:cNvPr id="82023" name="Group 983"/>
            <p:cNvGrpSpPr>
              <a:grpSpLocks/>
            </p:cNvGrpSpPr>
            <p:nvPr/>
          </p:nvGrpSpPr>
          <p:grpSpPr bwMode="auto">
            <a:xfrm>
              <a:off x="5852244" y="2374301"/>
              <a:ext cx="180975" cy="180975"/>
              <a:chOff x="1014" y="1020"/>
              <a:chExt cx="114" cy="114"/>
            </a:xfrm>
          </p:grpSpPr>
          <p:sp>
            <p:nvSpPr>
              <p:cNvPr id="24" name="Oval 924"/>
              <p:cNvSpPr>
                <a:spLocks noChangeArrowheads="1"/>
              </p:cNvSpPr>
              <p:nvPr/>
            </p:nvSpPr>
            <p:spPr bwMode="auto">
              <a:xfrm>
                <a:off x="1014" y="1020"/>
                <a:ext cx="114" cy="113"/>
              </a:xfrm>
              <a:prstGeom prst="ellipse">
                <a:avLst/>
              </a:prstGeom>
              <a:solidFill>
                <a:srgbClr val="FFFFFF"/>
              </a:solidFill>
              <a:ln>
                <a:noFill/>
              </a:ln>
              <a:effectLst/>
              <a:extLst/>
            </p:spPr>
            <p:txBody>
              <a:bodyPr wrap="none" anchor="ctr"/>
              <a:lstStyle/>
              <a:p>
                <a:pPr algn="ctr" defTabSz="912813" latinLnBrk="1"/>
                <a:endParaRPr kumimoji="1" lang="zh-CN" altLang="en-US" sz="1600">
                  <a:solidFill>
                    <a:srgbClr val="000000"/>
                  </a:solidFill>
                  <a:latin typeface="Gulim" pitchFamily="34" charset="-127"/>
                  <a:ea typeface="Gulim" pitchFamily="34" charset="-127"/>
                </a:endParaRPr>
              </a:p>
            </p:txBody>
          </p:sp>
          <p:sp>
            <p:nvSpPr>
              <p:cNvPr id="25" name="Oval 982"/>
              <p:cNvSpPr>
                <a:spLocks noChangeArrowheads="1"/>
              </p:cNvSpPr>
              <p:nvPr/>
            </p:nvSpPr>
            <p:spPr bwMode="auto">
              <a:xfrm>
                <a:off x="1043" y="1049"/>
                <a:ext cx="58" cy="57"/>
              </a:xfrm>
              <a:prstGeom prst="ellipse">
                <a:avLst/>
              </a:prstGeom>
              <a:solidFill>
                <a:srgbClr val="2F2F2F"/>
              </a:solidFill>
              <a:ln>
                <a:noFill/>
              </a:ln>
              <a:effectLst/>
              <a:extLst/>
            </p:spPr>
            <p:txBody>
              <a:bodyPr wrap="none" anchor="ctr"/>
              <a:lstStyle/>
              <a:p>
                <a:pPr algn="ctr" defTabSz="912813" latinLnBrk="1"/>
                <a:endParaRPr kumimoji="1" lang="zh-CN" altLang="en-US" sz="1600">
                  <a:solidFill>
                    <a:srgbClr val="000000"/>
                  </a:solidFill>
                  <a:latin typeface="Gulim" pitchFamily="34" charset="-127"/>
                  <a:ea typeface="Gulim" pitchFamily="34" charset="-127"/>
                </a:endParaRPr>
              </a:p>
            </p:txBody>
          </p:sp>
        </p:grpSp>
      </p:grpSp>
      <p:sp>
        <p:nvSpPr>
          <p:cNvPr id="30" name="TextBox 9"/>
          <p:cNvSpPr txBox="1"/>
          <p:nvPr/>
        </p:nvSpPr>
        <p:spPr>
          <a:xfrm>
            <a:off x="865188" y="1398588"/>
            <a:ext cx="3127375" cy="523875"/>
          </a:xfrm>
          <a:prstGeom prst="rect">
            <a:avLst/>
          </a:prstGeom>
          <a:noFill/>
          <a:ln w="28575">
            <a:solidFill>
              <a:srgbClr val="FFC000"/>
            </a:solidFill>
          </a:ln>
        </p:spPr>
        <p:txBody>
          <a:bodyPr lIns="91403" tIns="45702" rIns="91403" bIns="45702">
            <a:spAutoFit/>
          </a:bodyPr>
          <a:lstStyle/>
          <a:p>
            <a:pPr algn="ctr" defTabSz="913996" fontAlgn="auto">
              <a:spcBef>
                <a:spcPts val="0"/>
              </a:spcBef>
              <a:spcAft>
                <a:spcPts val="0"/>
              </a:spcAft>
              <a:defRPr/>
            </a:pPr>
            <a:r>
              <a:rPr lang="zh-CN" altLang="en-US" sz="2799" b="1" dirty="0">
                <a:solidFill>
                  <a:srgbClr val="679EE5"/>
                </a:solidFill>
                <a:latin typeface="微软雅黑" pitchFamily="34" charset="-122"/>
                <a:ea typeface="微软雅黑" pitchFamily="34" charset="-122"/>
              </a:rPr>
              <a:t>导入岗位测评标准</a:t>
            </a:r>
          </a:p>
        </p:txBody>
      </p:sp>
      <p:sp>
        <p:nvSpPr>
          <p:cNvPr id="81924" name="TextBox 11"/>
          <p:cNvSpPr txBox="1">
            <a:spLocks noChangeArrowheads="1"/>
          </p:cNvSpPr>
          <p:nvPr/>
        </p:nvSpPr>
        <p:spPr bwMode="auto">
          <a:xfrm>
            <a:off x="547688" y="4749800"/>
            <a:ext cx="4392612" cy="731838"/>
          </a:xfrm>
          <a:prstGeom prst="rect">
            <a:avLst/>
          </a:prstGeom>
          <a:noFill/>
          <a:ln w="9525">
            <a:noFill/>
            <a:miter lim="800000"/>
            <a:headEnd/>
            <a:tailEnd/>
          </a:ln>
        </p:spPr>
        <p:txBody>
          <a:bodyPr lIns="91403" tIns="45702" rIns="91403" bIns="45702">
            <a:spAutoFit/>
          </a:bodyPr>
          <a:lstStyle/>
          <a:p>
            <a:pPr defTabSz="912813">
              <a:lnSpc>
                <a:spcPct val="130000"/>
              </a:lnSpc>
            </a:pPr>
            <a:r>
              <a:rPr lang="zh-CN" altLang="en-US" sz="1600" b="1">
                <a:solidFill>
                  <a:schemeClr val="tx2"/>
                </a:solidFill>
                <a:latin typeface="微软雅黑" pitchFamily="34" charset="-122"/>
                <a:ea typeface="微软雅黑" pitchFamily="34" charset="-122"/>
              </a:rPr>
              <a:t>       梅奥岗位测评标准来源于“霍尔斯岗位”测评指数，霍尔斯测评被广泛应用。</a:t>
            </a:r>
          </a:p>
        </p:txBody>
      </p:sp>
      <p:cxnSp>
        <p:nvCxnSpPr>
          <p:cNvPr id="81925" name="直接连接符 31"/>
          <p:cNvCxnSpPr>
            <a:cxnSpLocks noChangeShapeType="1"/>
          </p:cNvCxnSpPr>
          <p:nvPr/>
        </p:nvCxnSpPr>
        <p:spPr bwMode="auto">
          <a:xfrm>
            <a:off x="390525" y="6021388"/>
            <a:ext cx="4879975" cy="0"/>
          </a:xfrm>
          <a:prstGeom prst="line">
            <a:avLst/>
          </a:prstGeom>
          <a:noFill/>
          <a:ln w="12700" cap="rnd" algn="ctr">
            <a:solidFill>
              <a:srgbClr val="44ADCB"/>
            </a:solidFill>
            <a:prstDash val="sysDash"/>
            <a:round/>
            <a:headEnd type="oval" w="med" len="med"/>
            <a:tailEnd type="oval" w="med" len="med"/>
          </a:ln>
        </p:spPr>
      </p:cxnSp>
      <p:sp>
        <p:nvSpPr>
          <p:cNvPr id="81926" name="TextBox 40"/>
          <p:cNvSpPr txBox="1">
            <a:spLocks noChangeArrowheads="1"/>
          </p:cNvSpPr>
          <p:nvPr/>
        </p:nvSpPr>
        <p:spPr bwMode="auto">
          <a:xfrm>
            <a:off x="390525" y="6205538"/>
            <a:ext cx="2181225" cy="430212"/>
          </a:xfrm>
          <a:prstGeom prst="rect">
            <a:avLst/>
          </a:prstGeom>
          <a:noFill/>
          <a:ln w="9525">
            <a:solidFill>
              <a:srgbClr val="44ADCB"/>
            </a:solidFill>
            <a:miter lim="800000"/>
            <a:headEnd/>
            <a:tailEnd/>
          </a:ln>
        </p:spPr>
        <p:txBody>
          <a:bodyPr lIns="91403" tIns="45702" rIns="91403" bIns="45702">
            <a:spAutoFit/>
          </a:bodyPr>
          <a:lstStyle/>
          <a:p>
            <a:pPr algn="ctr" defTabSz="912813"/>
            <a:r>
              <a:rPr lang="zh-CN" altLang="en-US" sz="1100">
                <a:solidFill>
                  <a:srgbClr val="1F497D"/>
                </a:solidFill>
                <a:latin typeface="微软雅黑" pitchFamily="34" charset="-122"/>
                <a:ea typeface="微软雅黑" pitchFamily="34" charset="-122"/>
              </a:rPr>
              <a:t>详情咨询梅奥国际官方网站：</a:t>
            </a:r>
            <a:r>
              <a:rPr lang="en-US" altLang="zh-CN" sz="1100">
                <a:solidFill>
                  <a:srgbClr val="1F497D"/>
                </a:solidFill>
                <a:latin typeface="微软雅黑" pitchFamily="34" charset="-122"/>
                <a:ea typeface="微软雅黑" pitchFamily="34" charset="-122"/>
              </a:rPr>
              <a:t>www.mayocc.com</a:t>
            </a:r>
            <a:endParaRPr lang="zh-CN" altLang="en-US" sz="1100">
              <a:solidFill>
                <a:srgbClr val="1F497D"/>
              </a:solidFill>
              <a:latin typeface="微软雅黑" pitchFamily="34" charset="-122"/>
              <a:ea typeface="微软雅黑" pitchFamily="34" charset="-122"/>
            </a:endParaRPr>
          </a:p>
        </p:txBody>
      </p:sp>
      <p:sp>
        <p:nvSpPr>
          <p:cNvPr id="35" name="矩形 34"/>
          <p:cNvSpPr/>
          <p:nvPr/>
        </p:nvSpPr>
        <p:spPr>
          <a:xfrm>
            <a:off x="666750" y="542925"/>
            <a:ext cx="3524250"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2.10</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人力资源管理</a:t>
            </a:r>
          </a:p>
        </p:txBody>
      </p:sp>
      <p:graphicFrame>
        <p:nvGraphicFramePr>
          <p:cNvPr id="2" name="表格 1"/>
          <p:cNvGraphicFramePr>
            <a:graphicFrameLocks noGrp="1"/>
          </p:cNvGraphicFramePr>
          <p:nvPr/>
        </p:nvGraphicFramePr>
        <p:xfrm>
          <a:off x="5360988" y="2490788"/>
          <a:ext cx="6481752" cy="3225603"/>
        </p:xfrm>
        <a:graphic>
          <a:graphicData uri="http://schemas.openxmlformats.org/drawingml/2006/table">
            <a:tbl>
              <a:tblPr firstRow="1" bandRow="1">
                <a:tableStyleId>{5C22544A-7EE6-4342-B048-85BDC9FD1C3A}</a:tableStyleId>
              </a:tblPr>
              <a:tblGrid>
                <a:gridCol w="1009994">
                  <a:extLst>
                    <a:ext uri="{9D8B030D-6E8A-4147-A177-3AD203B41FA5}">
                      <a16:colId xmlns:a16="http://schemas.microsoft.com/office/drawing/2014/main" val="20000"/>
                    </a:ext>
                  </a:extLst>
                </a:gridCol>
                <a:gridCol w="995614">
                  <a:extLst>
                    <a:ext uri="{9D8B030D-6E8A-4147-A177-3AD203B41FA5}">
                      <a16:colId xmlns:a16="http://schemas.microsoft.com/office/drawing/2014/main" val="20001"/>
                    </a:ext>
                  </a:extLst>
                </a:gridCol>
                <a:gridCol w="843148">
                  <a:extLst>
                    <a:ext uri="{9D8B030D-6E8A-4147-A177-3AD203B41FA5}">
                      <a16:colId xmlns:a16="http://schemas.microsoft.com/office/drawing/2014/main" val="20002"/>
                    </a:ext>
                  </a:extLst>
                </a:gridCol>
                <a:gridCol w="693036">
                  <a:extLst>
                    <a:ext uri="{9D8B030D-6E8A-4147-A177-3AD203B41FA5}">
                      <a16:colId xmlns:a16="http://schemas.microsoft.com/office/drawing/2014/main" val="20003"/>
                    </a:ext>
                  </a:extLst>
                </a:gridCol>
                <a:gridCol w="807522">
                  <a:extLst>
                    <a:ext uri="{9D8B030D-6E8A-4147-A177-3AD203B41FA5}">
                      <a16:colId xmlns:a16="http://schemas.microsoft.com/office/drawing/2014/main" val="20004"/>
                    </a:ext>
                  </a:extLst>
                </a:gridCol>
                <a:gridCol w="617676">
                  <a:extLst>
                    <a:ext uri="{9D8B030D-6E8A-4147-A177-3AD203B41FA5}">
                      <a16:colId xmlns:a16="http://schemas.microsoft.com/office/drawing/2014/main" val="20005"/>
                    </a:ext>
                  </a:extLst>
                </a:gridCol>
                <a:gridCol w="707826">
                  <a:extLst>
                    <a:ext uri="{9D8B030D-6E8A-4147-A177-3AD203B41FA5}">
                      <a16:colId xmlns:a16="http://schemas.microsoft.com/office/drawing/2014/main" val="20006"/>
                    </a:ext>
                  </a:extLst>
                </a:gridCol>
                <a:gridCol w="806936">
                  <a:extLst>
                    <a:ext uri="{9D8B030D-6E8A-4147-A177-3AD203B41FA5}">
                      <a16:colId xmlns:a16="http://schemas.microsoft.com/office/drawing/2014/main" val="20007"/>
                    </a:ext>
                  </a:extLst>
                </a:gridCol>
              </a:tblGrid>
              <a:tr h="370840">
                <a:tc rowSpan="2">
                  <a:txBody>
                    <a:bodyPr/>
                    <a:lstStyle/>
                    <a:p>
                      <a:pPr algn="ctr"/>
                      <a:r>
                        <a:rPr lang="zh-CN" altLang="en-US" sz="1200" dirty="0" smtClean="0">
                          <a:latin typeface="微软雅黑" panose="020B0503020204020204" pitchFamily="34" charset="-122"/>
                          <a:ea typeface="微软雅黑" panose="020B0503020204020204" pitchFamily="34" charset="-122"/>
                        </a:rPr>
                        <a:t>按</a:t>
                      </a:r>
                      <a:r>
                        <a:rPr lang="en-US" altLang="zh-CN" sz="1200" dirty="0" smtClean="0">
                          <a:latin typeface="微软雅黑" panose="020B0503020204020204" pitchFamily="34" charset="-122"/>
                          <a:ea typeface="微软雅黑" panose="020B0503020204020204" pitchFamily="34" charset="-122"/>
                        </a:rPr>
                        <a:t>1000</a:t>
                      </a:r>
                      <a:r>
                        <a:rPr lang="zh-CN" altLang="en-US" sz="1200" dirty="0" smtClean="0">
                          <a:latin typeface="微软雅黑" panose="020B0503020204020204" pitchFamily="34" charset="-122"/>
                          <a:ea typeface="微软雅黑" panose="020B0503020204020204" pitchFamily="34" charset="-122"/>
                        </a:rPr>
                        <a:t>张床位计算</a:t>
                      </a:r>
                      <a:endParaRPr lang="zh-CN" altLang="en-US" sz="1200" dirty="0">
                        <a:latin typeface="微软雅黑" panose="020B0503020204020204" pitchFamily="34" charset="-122"/>
                        <a:ea typeface="微软雅黑" panose="020B0503020204020204" pitchFamily="34" charset="-122"/>
                      </a:endParaRPr>
                    </a:p>
                  </a:txBody>
                  <a:tcPr/>
                </a:tc>
                <a:tc rowSpan="2">
                  <a:txBody>
                    <a:bodyPr/>
                    <a:lstStyle/>
                    <a:p>
                      <a:pPr marL="0" algn="ctr" defTabSz="914400" rtl="0" eaLnBrk="1" latinLnBrk="0" hangingPunct="1"/>
                      <a:r>
                        <a:rPr lang="zh-CN" altLang="en-US" sz="1200" b="1" kern="1200" dirty="0" smtClean="0">
                          <a:solidFill>
                            <a:schemeClr val="lt1"/>
                          </a:solidFill>
                          <a:latin typeface="微软雅黑" panose="020B0503020204020204" pitchFamily="34" charset="-122"/>
                          <a:ea typeface="微软雅黑" panose="020B0503020204020204" pitchFamily="34" charset="-122"/>
                          <a:cs typeface="+mn-cs"/>
                        </a:rPr>
                        <a:t>人员编制数</a:t>
                      </a:r>
                      <a:endParaRPr lang="zh-CN" altLang="en-US" sz="1200" b="1" kern="1200" dirty="0">
                        <a:solidFill>
                          <a:schemeClr val="lt1"/>
                        </a:solidFill>
                        <a:latin typeface="微软雅黑" panose="020B0503020204020204" pitchFamily="34" charset="-122"/>
                        <a:ea typeface="微软雅黑" panose="020B0503020204020204" pitchFamily="34" charset="-122"/>
                        <a:cs typeface="+mn-cs"/>
                      </a:endParaRPr>
                    </a:p>
                  </a:txBody>
                  <a:tcPr/>
                </a:tc>
                <a:tc rowSpan="2">
                  <a:txBody>
                    <a:bodyPr/>
                    <a:lstStyle/>
                    <a:p>
                      <a:pPr algn="ctr"/>
                      <a:r>
                        <a:rPr lang="zh-CN" altLang="en-US" sz="1200" dirty="0" smtClean="0">
                          <a:latin typeface="微软雅黑" panose="020B0503020204020204" pitchFamily="34" charset="-122"/>
                          <a:ea typeface="微软雅黑" panose="020B0503020204020204" pitchFamily="34" charset="-122"/>
                        </a:rPr>
                        <a:t>所占比例</a:t>
                      </a:r>
                      <a:endParaRPr lang="zh-CN" altLang="en-US" sz="1200" dirty="0">
                        <a:latin typeface="微软雅黑" panose="020B0503020204020204" pitchFamily="34" charset="-122"/>
                        <a:ea typeface="微软雅黑" panose="020B0503020204020204" pitchFamily="34" charset="-122"/>
                      </a:endParaRPr>
                    </a:p>
                  </a:txBody>
                  <a:tcPr/>
                </a:tc>
                <a:tc gridSpan="2">
                  <a:txBody>
                    <a:bodyPr/>
                    <a:lstStyle/>
                    <a:p>
                      <a:pPr algn="ctr"/>
                      <a:r>
                        <a:rPr lang="zh-CN" altLang="en-US" sz="1200" dirty="0" smtClean="0">
                          <a:latin typeface="微软雅黑" panose="020B0503020204020204" pitchFamily="34" charset="-122"/>
                          <a:ea typeface="微软雅黑" panose="020B0503020204020204" pitchFamily="34" charset="-122"/>
                        </a:rPr>
                        <a:t>现有人数</a:t>
                      </a:r>
                      <a:endParaRPr lang="zh-CN" altLang="en-US" sz="1200" dirty="0">
                        <a:latin typeface="微软雅黑" panose="020B0503020204020204" pitchFamily="34" charset="-122"/>
                        <a:ea typeface="微软雅黑" panose="020B0503020204020204" pitchFamily="34" charset="-122"/>
                      </a:endParaRPr>
                    </a:p>
                  </a:txBody>
                  <a:tcPr/>
                </a:tc>
                <a:tc hMerge="1">
                  <a:txBody>
                    <a:bodyPr/>
                    <a:lstStyle/>
                    <a:p>
                      <a:endParaRPr lang="zh-CN" altLang="en-US"/>
                    </a:p>
                  </a:txBody>
                  <a:tcPr/>
                </a:tc>
                <a:tc gridSpan="2">
                  <a:txBody>
                    <a:bodyPr/>
                    <a:lstStyle/>
                    <a:p>
                      <a:pPr algn="ctr"/>
                      <a:r>
                        <a:rPr lang="en-US" altLang="zh-CN" sz="1200" dirty="0" smtClean="0">
                          <a:latin typeface="微软雅黑" panose="020B0503020204020204" pitchFamily="34" charset="-122"/>
                          <a:ea typeface="微软雅黑" panose="020B0503020204020204" pitchFamily="34" charset="-122"/>
                        </a:rPr>
                        <a:t>2015</a:t>
                      </a:r>
                      <a:r>
                        <a:rPr lang="zh-CN" altLang="en-US" sz="1200" dirty="0" smtClean="0">
                          <a:latin typeface="微软雅黑" panose="020B0503020204020204" pitchFamily="34" charset="-122"/>
                          <a:ea typeface="微软雅黑" panose="020B0503020204020204" pitchFamily="34" charset="-122"/>
                        </a:rPr>
                        <a:t>年底将达到</a:t>
                      </a:r>
                      <a:endParaRPr lang="zh-CN" altLang="en-US" sz="1200" dirty="0">
                        <a:latin typeface="微软雅黑" panose="020B0503020204020204" pitchFamily="34" charset="-122"/>
                        <a:ea typeface="微软雅黑" panose="020B0503020204020204" pitchFamily="34" charset="-122"/>
                      </a:endParaRPr>
                    </a:p>
                  </a:txBody>
                  <a:tcPr/>
                </a:tc>
                <a:tc hMerge="1">
                  <a:txBody>
                    <a:bodyPr/>
                    <a:lstStyle/>
                    <a:p>
                      <a:endParaRPr lang="zh-CN" altLang="en-US"/>
                    </a:p>
                  </a:txBody>
                  <a:tcPr/>
                </a:tc>
                <a:tc rowSpan="2">
                  <a:txBody>
                    <a:bodyPr/>
                    <a:lstStyle/>
                    <a:p>
                      <a:pPr algn="ctr"/>
                      <a:r>
                        <a:rPr lang="zh-CN" altLang="en-US" sz="1200" dirty="0" smtClean="0">
                          <a:latin typeface="微软雅黑" panose="020B0503020204020204" pitchFamily="34" charset="-122"/>
                          <a:ea typeface="微软雅黑" panose="020B0503020204020204" pitchFamily="34" charset="-122"/>
                        </a:rPr>
                        <a:t>五年内增加人数</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183870">
                <a:tc vMerge="1">
                  <a:txBody>
                    <a:bodyPr/>
                    <a:lstStyle/>
                    <a:p>
                      <a:endParaRPr lang="zh-CN" altLang="en-US" dirty="0"/>
                    </a:p>
                  </a:txBody>
                  <a:tcPr/>
                </a:tc>
                <a:tc vMerge="1">
                  <a:txBody>
                    <a:bodyPr/>
                    <a:lstStyle/>
                    <a:p>
                      <a:endParaRPr lang="zh-CN" altLang="en-US"/>
                    </a:p>
                  </a:txBody>
                  <a:tcPr/>
                </a:tc>
                <a:tc vMerge="1">
                  <a:txBody>
                    <a:bodyPr/>
                    <a:lstStyle/>
                    <a:p>
                      <a:endParaRPr lang="zh-CN" altLang="en-US"/>
                    </a:p>
                  </a:txBody>
                  <a:tcPr/>
                </a:tc>
                <a:tc>
                  <a:txBody>
                    <a:bodyPr/>
                    <a:lstStyle/>
                    <a:p>
                      <a:pPr algn="ctr"/>
                      <a:r>
                        <a:rPr lang="zh-CN" altLang="en-US" sz="1200" dirty="0" smtClean="0">
                          <a:latin typeface="微软雅黑" panose="020B0503020204020204" pitchFamily="34" charset="-122"/>
                          <a:ea typeface="微软雅黑" panose="020B0503020204020204" pitchFamily="34" charset="-122"/>
                        </a:rPr>
                        <a:t>人数</a:t>
                      </a:r>
                      <a:endParaRPr lang="zh-CN" altLang="en-US" sz="1200" dirty="0">
                        <a:latin typeface="微软雅黑" panose="020B0503020204020204" pitchFamily="34" charset="-122"/>
                        <a:ea typeface="微软雅黑" panose="020B0503020204020204" pitchFamily="34" charset="-122"/>
                      </a:endParaRPr>
                    </a:p>
                  </a:txBody>
                  <a:tcPr/>
                </a:tc>
                <a:tc>
                  <a:txBody>
                    <a:bodyPr/>
                    <a:lstStyle/>
                    <a:p>
                      <a:pPr algn="ctr"/>
                      <a:r>
                        <a:rPr lang="zh-CN" altLang="en-US" sz="1200" dirty="0" smtClean="0">
                          <a:latin typeface="微软雅黑" panose="020B0503020204020204" pitchFamily="34" charset="-122"/>
                          <a:ea typeface="微软雅黑" panose="020B0503020204020204" pitchFamily="34" charset="-122"/>
                        </a:rPr>
                        <a:t>比例</a:t>
                      </a:r>
                      <a:endParaRPr lang="zh-CN" altLang="en-US" sz="1200" dirty="0">
                        <a:latin typeface="微软雅黑" panose="020B0503020204020204" pitchFamily="34" charset="-122"/>
                        <a:ea typeface="微软雅黑" panose="020B0503020204020204" pitchFamily="34" charset="-122"/>
                      </a:endParaRPr>
                    </a:p>
                  </a:txBody>
                  <a:tcPr/>
                </a:tc>
                <a:tc>
                  <a:txBody>
                    <a:bodyPr/>
                    <a:lstStyle/>
                    <a:p>
                      <a:pPr algn="ctr"/>
                      <a:r>
                        <a:rPr lang="zh-CN" altLang="en-US" sz="1200" dirty="0" smtClean="0">
                          <a:latin typeface="微软雅黑" panose="020B0503020204020204" pitchFamily="34" charset="-122"/>
                          <a:ea typeface="微软雅黑" panose="020B0503020204020204" pitchFamily="34" charset="-122"/>
                        </a:rPr>
                        <a:t>人数</a:t>
                      </a:r>
                      <a:endParaRPr lang="zh-CN" altLang="en-US" sz="1200" dirty="0">
                        <a:latin typeface="微软雅黑" panose="020B0503020204020204" pitchFamily="34" charset="-122"/>
                        <a:ea typeface="微软雅黑" panose="020B0503020204020204" pitchFamily="34" charset="-122"/>
                      </a:endParaRPr>
                    </a:p>
                  </a:txBody>
                  <a:tcPr/>
                </a:tc>
                <a:tc>
                  <a:txBody>
                    <a:bodyPr/>
                    <a:lstStyle/>
                    <a:p>
                      <a:pPr algn="ctr"/>
                      <a:r>
                        <a:rPr lang="zh-CN" altLang="en-US" sz="1200" dirty="0" smtClean="0">
                          <a:latin typeface="微软雅黑" panose="020B0503020204020204" pitchFamily="34" charset="-122"/>
                          <a:ea typeface="微软雅黑" panose="020B0503020204020204" pitchFamily="34" charset="-122"/>
                        </a:rPr>
                        <a:t>比例</a:t>
                      </a:r>
                      <a:endParaRPr lang="zh-CN" altLang="en-US" sz="1200" dirty="0">
                        <a:latin typeface="微软雅黑" panose="020B0503020204020204" pitchFamily="34" charset="-122"/>
                        <a:ea typeface="微软雅黑" panose="020B0503020204020204" pitchFamily="34" charset="-122"/>
                      </a:endParaRPr>
                    </a:p>
                  </a:txBody>
                  <a:tcPr/>
                </a:tc>
                <a:tc vMerge="1">
                  <a:txBody>
                    <a:bodyPr/>
                    <a:lstStyle/>
                    <a:p>
                      <a:endParaRPr lang="zh-CN" altLang="en-US" dirty="0"/>
                    </a:p>
                  </a:txBody>
                  <a:tcPr/>
                </a:tc>
                <a:extLst>
                  <a:ext uri="{0D108BD9-81ED-4DB2-BD59-A6C34878D82A}">
                    <a16:rowId xmlns:a16="http://schemas.microsoft.com/office/drawing/2014/main" val="10001"/>
                  </a:ext>
                </a:extLst>
              </a:tr>
              <a:tr h="370840">
                <a:tc>
                  <a:txBody>
                    <a:bodyPr/>
                    <a:lstStyle/>
                    <a:p>
                      <a:r>
                        <a:rPr lang="zh-CN" altLang="en-US" sz="1200" dirty="0" smtClean="0">
                          <a:latin typeface="微软雅黑" panose="020B0503020204020204" pitchFamily="34" charset="-122"/>
                          <a:ea typeface="微软雅黑" panose="020B0503020204020204" pitchFamily="34" charset="-122"/>
                        </a:rPr>
                        <a:t>总人数</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1420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958</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982</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462</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2"/>
                  </a:ext>
                </a:extLst>
              </a:tr>
              <a:tr h="370840">
                <a:tc>
                  <a:txBody>
                    <a:bodyPr/>
                    <a:lstStyle/>
                    <a:p>
                      <a:r>
                        <a:rPr lang="zh-CN" altLang="en-US" sz="1200" dirty="0" smtClean="0">
                          <a:latin typeface="微软雅黑" panose="020B0503020204020204" pitchFamily="34" charset="-122"/>
                          <a:ea typeface="微软雅黑" panose="020B0503020204020204" pitchFamily="34" charset="-122"/>
                        </a:rPr>
                        <a:t>卫生技术</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1150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81%</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767</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80%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797</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81%</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383</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3"/>
                  </a:ext>
                </a:extLst>
              </a:tr>
              <a:tr h="355403">
                <a:tc>
                  <a:txBody>
                    <a:bodyPr/>
                    <a:lstStyle/>
                    <a:p>
                      <a:r>
                        <a:rPr lang="zh-CN" altLang="en-US" sz="1200" dirty="0" smtClean="0">
                          <a:latin typeface="微软雅黑" panose="020B0503020204020204" pitchFamily="34" charset="-122"/>
                          <a:ea typeface="微软雅黑" panose="020B0503020204020204" pitchFamily="34" charset="-122"/>
                        </a:rPr>
                        <a:t>非卫生技术</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270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19%</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191</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185</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19%</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79</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4"/>
                  </a:ext>
                </a:extLst>
              </a:tr>
              <a:tr h="370840">
                <a:tc gridSpan="8">
                  <a:txBody>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卫生技术人员</a:t>
                      </a:r>
                      <a:endParaRPr lang="zh-CN" altLang="en-US" sz="1200" b="1" dirty="0">
                        <a:solidFill>
                          <a:schemeClr val="bg1"/>
                        </a:solidFill>
                        <a:latin typeface="微软雅黑" panose="020B0503020204020204" pitchFamily="34" charset="-122"/>
                        <a:ea typeface="微软雅黑" panose="020B0503020204020204" pitchFamily="34" charset="-122"/>
                      </a:endParaRPr>
                    </a:p>
                  </a:txBody>
                  <a:tcPr>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a:tc>
                <a:extLst>
                  <a:ext uri="{0D108BD9-81ED-4DB2-BD59-A6C34878D82A}">
                    <a16:rowId xmlns:a16="http://schemas.microsoft.com/office/drawing/2014/main" val="10005"/>
                  </a:ext>
                </a:extLst>
              </a:tr>
              <a:tr h="370840">
                <a:tc>
                  <a:txBody>
                    <a:bodyPr/>
                    <a:lstStyle/>
                    <a:p>
                      <a:r>
                        <a:rPr lang="zh-CN" altLang="en-US" sz="1200" dirty="0" smtClean="0">
                          <a:latin typeface="微软雅黑" panose="020B0503020204020204" pitchFamily="34" charset="-122"/>
                          <a:ea typeface="微软雅黑" panose="020B0503020204020204" pitchFamily="34" charset="-122"/>
                        </a:rPr>
                        <a:t>医疗</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360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31.3%</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236</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30.8%</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244</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30.6%</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124</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6"/>
                  </a:ext>
                </a:extLst>
              </a:tr>
              <a:tr h="370840">
                <a:tc>
                  <a:txBody>
                    <a:bodyPr/>
                    <a:lstStyle/>
                    <a:p>
                      <a:r>
                        <a:rPr lang="zh-CN" altLang="en-US" sz="1200" dirty="0" smtClean="0">
                          <a:latin typeface="微软雅黑" panose="020B0503020204020204" pitchFamily="34" charset="-122"/>
                          <a:ea typeface="微软雅黑" panose="020B0503020204020204" pitchFamily="34" charset="-122"/>
                        </a:rPr>
                        <a:t>护理</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590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51.3%</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384</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50%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405</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50.8%</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206</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7"/>
                  </a:ext>
                </a:extLst>
              </a:tr>
              <a:tr h="370840">
                <a:tc>
                  <a:txBody>
                    <a:bodyPr/>
                    <a:lstStyle/>
                    <a:p>
                      <a:r>
                        <a:rPr lang="zh-CN" altLang="en-US" sz="1200" dirty="0" smtClean="0">
                          <a:latin typeface="微软雅黑" panose="020B0503020204020204" pitchFamily="34" charset="-122"/>
                          <a:ea typeface="微软雅黑" panose="020B0503020204020204" pitchFamily="34" charset="-122"/>
                        </a:rPr>
                        <a:t>医技</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200</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17.4%</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147</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19.2%</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148</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18.6%</a:t>
                      </a:r>
                      <a:endParaRPr lang="zh-CN" altLang="en-US" sz="1200" dirty="0">
                        <a:latin typeface="微软雅黑" panose="020B0503020204020204" pitchFamily="34" charset="-122"/>
                        <a:ea typeface="微软雅黑" panose="020B0503020204020204" pitchFamily="34" charset="-122"/>
                      </a:endParaRPr>
                    </a:p>
                  </a:txBody>
                  <a:tcPr/>
                </a:tc>
                <a:tc>
                  <a:txBody>
                    <a:bodyPr/>
                    <a:lstStyle/>
                    <a:p>
                      <a:r>
                        <a:rPr lang="en-US" altLang="zh-CN" sz="1200" dirty="0" smtClean="0">
                          <a:latin typeface="微软雅黑" panose="020B0503020204020204" pitchFamily="34" charset="-122"/>
                          <a:ea typeface="微软雅黑" panose="020B0503020204020204" pitchFamily="34" charset="-122"/>
                        </a:rPr>
                        <a:t>53</a:t>
                      </a:r>
                      <a:endParaRPr lang="zh-CN" altLang="en-US" sz="12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8"/>
                  </a:ext>
                </a:extLst>
              </a:tr>
            </a:tbl>
          </a:graphicData>
        </a:graphic>
      </p:graphicFrame>
      <p:sp>
        <p:nvSpPr>
          <p:cNvPr id="82020" name="文本框 37"/>
          <p:cNvSpPr txBox="1">
            <a:spLocks noChangeArrowheads="1"/>
          </p:cNvSpPr>
          <p:nvPr/>
        </p:nvSpPr>
        <p:spPr bwMode="auto">
          <a:xfrm>
            <a:off x="6164263" y="2039938"/>
            <a:ext cx="4494212" cy="307975"/>
          </a:xfrm>
          <a:prstGeom prst="rect">
            <a:avLst/>
          </a:prstGeom>
          <a:noFill/>
          <a:ln w="9525">
            <a:noFill/>
            <a:miter lim="800000"/>
            <a:headEnd/>
            <a:tailEnd/>
          </a:ln>
        </p:spPr>
        <p:txBody>
          <a:bodyPr wrap="none">
            <a:spAutoFit/>
          </a:bodyPr>
          <a:lstStyle/>
          <a:p>
            <a:r>
              <a:rPr lang="zh-CN" altLang="en-US" sz="1400">
                <a:latin typeface="微软雅黑" pitchFamily="34" charset="-122"/>
                <a:ea typeface="微软雅黑" pitchFamily="34" charset="-122"/>
              </a:rPr>
              <a:t>注：表中数据可更改，请各医院根据自身实际情况修改</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图片 44"/>
          <p:cNvPicPr>
            <a:picLocks noChangeAspect="1"/>
          </p:cNvPicPr>
          <p:nvPr/>
        </p:nvPicPr>
        <p:blipFill>
          <a:blip r:embed="rId2"/>
          <a:srcRect/>
          <a:stretch>
            <a:fillRect/>
          </a:stretch>
        </p:blipFill>
        <p:spPr bwMode="auto">
          <a:xfrm>
            <a:off x="1990725" y="0"/>
            <a:ext cx="10220325" cy="6858000"/>
          </a:xfrm>
          <a:prstGeom prst="rect">
            <a:avLst/>
          </a:prstGeom>
          <a:noFill/>
          <a:ln w="9525">
            <a:noFill/>
            <a:miter lim="800000"/>
            <a:headEnd/>
            <a:tailEnd/>
          </a:ln>
        </p:spPr>
      </p:pic>
      <p:sp>
        <p:nvSpPr>
          <p:cNvPr id="46" name="矩形 45"/>
          <p:cNvSpPr/>
          <p:nvPr/>
        </p:nvSpPr>
        <p:spPr>
          <a:xfrm>
            <a:off x="231988" y="-4734"/>
            <a:ext cx="9369632" cy="6858000"/>
          </a:xfrm>
          <a:prstGeom prst="rect">
            <a:avLst/>
          </a:prstGeom>
          <a:gradFill flip="none" rotWithShape="1">
            <a:gsLst>
              <a:gs pos="55000">
                <a:schemeClr val="bg1">
                  <a:alpha val="78000"/>
                </a:schemeClr>
              </a:gs>
              <a:gs pos="100000">
                <a:schemeClr val="bg1">
                  <a:alpha val="0"/>
                </a:schemeClr>
              </a:gs>
            </a:gsLst>
            <a:lin ang="215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矩形 48"/>
          <p:cNvSpPr/>
          <p:nvPr/>
        </p:nvSpPr>
        <p:spPr>
          <a:xfrm>
            <a:off x="573088" y="514350"/>
            <a:ext cx="4343400"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2.11</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人才队伍建设规划</a:t>
            </a:r>
          </a:p>
        </p:txBody>
      </p:sp>
      <p:sp>
        <p:nvSpPr>
          <p:cNvPr id="82950" name="矩形 1"/>
          <p:cNvSpPr>
            <a:spLocks noChangeArrowheads="1"/>
          </p:cNvSpPr>
          <p:nvPr/>
        </p:nvSpPr>
        <p:spPr bwMode="auto">
          <a:xfrm>
            <a:off x="573088" y="1614488"/>
            <a:ext cx="6297612" cy="3232150"/>
          </a:xfrm>
          <a:prstGeom prst="rect">
            <a:avLst/>
          </a:prstGeom>
          <a:noFill/>
          <a:ln w="9525">
            <a:noFill/>
            <a:miter lim="800000"/>
            <a:headEnd/>
            <a:tailEnd/>
          </a:ln>
        </p:spPr>
        <p:txBody>
          <a:bodyPr>
            <a:spAutoFit/>
          </a:bodyPr>
          <a:lstStyle/>
          <a:p>
            <a:pPr>
              <a:lnSpc>
                <a:spcPct val="200000"/>
              </a:lnSpc>
            </a:pPr>
            <a:r>
              <a:rPr lang="en-US" altLang="zh-CN" sz="1400" b="1">
                <a:solidFill>
                  <a:schemeClr val="accent2"/>
                </a:solidFill>
                <a:latin typeface="微软雅黑" pitchFamily="34" charset="-122"/>
                <a:ea typeface="微软雅黑" pitchFamily="34" charset="-122"/>
              </a:rPr>
              <a:t>1</a:t>
            </a:r>
            <a:r>
              <a:rPr lang="zh-CN" altLang="en-US" sz="1400" b="1">
                <a:solidFill>
                  <a:schemeClr val="accent2"/>
                </a:solidFill>
                <a:latin typeface="微软雅黑" pitchFamily="34" charset="-122"/>
                <a:ea typeface="微软雅黑" pitchFamily="34" charset="-122"/>
              </a:rPr>
              <a:t>、扩大人才队伍结构的主要预期规划</a:t>
            </a:r>
            <a:r>
              <a:rPr lang="zh-CN" altLang="en-US" sz="1400">
                <a:solidFill>
                  <a:srgbClr val="000000"/>
                </a:solidFill>
                <a:latin typeface="微软雅黑" pitchFamily="34" charset="-122"/>
                <a:ea typeface="微软雅黑" pitchFamily="34" charset="-122"/>
              </a:rPr>
              <a:t>：五年内全院临床医疗人员本科学历占</a:t>
            </a:r>
            <a:r>
              <a:rPr lang="en-US" altLang="zh-CN" sz="1400">
                <a:solidFill>
                  <a:srgbClr val="000000"/>
                </a:solidFill>
                <a:latin typeface="微软雅黑" pitchFamily="34" charset="-122"/>
                <a:ea typeface="微软雅黑" pitchFamily="34" charset="-122"/>
              </a:rPr>
              <a:t>80%</a:t>
            </a:r>
            <a:r>
              <a:rPr lang="zh-CN" altLang="en-US" sz="1400">
                <a:solidFill>
                  <a:srgbClr val="000000"/>
                </a:solidFill>
                <a:latin typeface="微软雅黑" pitchFamily="34" charset="-122"/>
                <a:ea typeface="微软雅黑" pitchFamily="34" charset="-122"/>
              </a:rPr>
              <a:t>，硕士研究生学历占</a:t>
            </a:r>
            <a:r>
              <a:rPr lang="en-US" altLang="zh-CN" sz="1400">
                <a:solidFill>
                  <a:srgbClr val="000000"/>
                </a:solidFill>
                <a:latin typeface="微软雅黑" pitchFamily="34" charset="-122"/>
                <a:ea typeface="微软雅黑" pitchFamily="34" charset="-122"/>
              </a:rPr>
              <a:t>15%</a:t>
            </a:r>
            <a:r>
              <a:rPr lang="zh-CN" altLang="en-US" sz="1400">
                <a:solidFill>
                  <a:srgbClr val="000000"/>
                </a:solidFill>
                <a:latin typeface="微软雅黑" pitchFamily="34" charset="-122"/>
                <a:ea typeface="微软雅黑" pitchFamily="34" charset="-122"/>
              </a:rPr>
              <a:t>，博士研究生学历占</a:t>
            </a:r>
            <a:r>
              <a:rPr lang="en-US" altLang="zh-CN" sz="1400">
                <a:solidFill>
                  <a:srgbClr val="000000"/>
                </a:solidFill>
                <a:latin typeface="微软雅黑" pitchFamily="34" charset="-122"/>
                <a:ea typeface="微软雅黑" pitchFamily="34" charset="-122"/>
              </a:rPr>
              <a:t>5%</a:t>
            </a:r>
            <a:r>
              <a:rPr lang="zh-CN" altLang="en-US" sz="1400">
                <a:solidFill>
                  <a:srgbClr val="000000"/>
                </a:solidFill>
                <a:latin typeface="微软雅黑" pitchFamily="34" charset="-122"/>
                <a:ea typeface="微软雅黑" pitchFamily="34" charset="-122"/>
              </a:rPr>
              <a:t>；</a:t>
            </a:r>
            <a:endParaRPr lang="en-US" altLang="zh-CN" sz="1400">
              <a:solidFill>
                <a:srgbClr val="000000"/>
              </a:solidFill>
              <a:latin typeface="微软雅黑" pitchFamily="34" charset="-122"/>
              <a:ea typeface="微软雅黑" pitchFamily="34" charset="-122"/>
            </a:endParaRPr>
          </a:p>
          <a:p>
            <a:pPr>
              <a:lnSpc>
                <a:spcPct val="200000"/>
              </a:lnSpc>
            </a:pPr>
            <a:r>
              <a:rPr lang="en-US" altLang="zh-CN" sz="1400" b="1">
                <a:solidFill>
                  <a:schemeClr val="accent2"/>
                </a:solidFill>
                <a:latin typeface="微软雅黑" pitchFamily="34" charset="-122"/>
                <a:ea typeface="微软雅黑" pitchFamily="34" charset="-122"/>
              </a:rPr>
              <a:t>2</a:t>
            </a:r>
            <a:r>
              <a:rPr lang="zh-CN" altLang="en-US" sz="1400" b="1">
                <a:solidFill>
                  <a:schemeClr val="accent2"/>
                </a:solidFill>
                <a:latin typeface="微软雅黑" pitchFamily="34" charset="-122"/>
                <a:ea typeface="微软雅黑" pitchFamily="34" charset="-122"/>
              </a:rPr>
              <a:t>、调整和优化人才队伍结构的主要预期规划</a:t>
            </a:r>
            <a:r>
              <a:rPr lang="zh-CN" altLang="en-US" sz="1400" b="1">
                <a:solidFill>
                  <a:srgbClr val="000000"/>
                </a:solidFill>
                <a:latin typeface="微软雅黑" pitchFamily="34" charset="-122"/>
                <a:ea typeface="微软雅黑" pitchFamily="34" charset="-122"/>
              </a:rPr>
              <a:t>：</a:t>
            </a:r>
            <a:r>
              <a:rPr lang="zh-CN" altLang="en-US" sz="1400">
                <a:solidFill>
                  <a:srgbClr val="000000"/>
                </a:solidFill>
                <a:latin typeface="微软雅黑" pitchFamily="34" charset="-122"/>
                <a:ea typeface="微软雅黑" pitchFamily="34" charset="-122"/>
              </a:rPr>
              <a:t>人才在各专业、病区间分布趋于合理，人才的专业、年龄结构和高、中、初级专业技术人才的比例趋于合理；</a:t>
            </a:r>
          </a:p>
          <a:p>
            <a:pPr>
              <a:lnSpc>
                <a:spcPct val="200000"/>
              </a:lnSpc>
            </a:pPr>
            <a:r>
              <a:rPr lang="en-US" altLang="zh-CN" sz="1400" b="1">
                <a:solidFill>
                  <a:schemeClr val="accent2"/>
                </a:solidFill>
                <a:latin typeface="微软雅黑" pitchFamily="34" charset="-122"/>
                <a:ea typeface="微软雅黑" pitchFamily="34" charset="-122"/>
              </a:rPr>
              <a:t>3</a:t>
            </a:r>
            <a:r>
              <a:rPr lang="zh-CN" altLang="en-US" sz="1400" b="1">
                <a:solidFill>
                  <a:schemeClr val="accent2"/>
                </a:solidFill>
                <a:latin typeface="微软雅黑" pitchFamily="34" charset="-122"/>
                <a:ea typeface="微软雅黑" pitchFamily="34" charset="-122"/>
              </a:rPr>
              <a:t>、提高人才队伍整体素质的主要预期规划：</a:t>
            </a:r>
            <a:r>
              <a:rPr lang="zh-CN" altLang="en-US" sz="1400">
                <a:solidFill>
                  <a:srgbClr val="000000"/>
                </a:solidFill>
                <a:latin typeface="微软雅黑" pitchFamily="34" charset="-122"/>
                <a:ea typeface="微软雅黑" pitchFamily="34" charset="-122"/>
              </a:rPr>
              <a:t>在提高思想政治素质、加强职业道德建设的同时，使人才的知识水平和能力素质有较大提高。使高层次人才与学科带头人的竞争力达到较高水平。</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6" descr="许多小朋友拿着白画板图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425" y="85725"/>
            <a:ext cx="6240463" cy="5943600"/>
          </a:xfrm>
          <a:prstGeom prst="rect">
            <a:avLst/>
          </a:prstGeom>
          <a:noFill/>
          <a:ln w="9525">
            <a:noFill/>
            <a:miter lim="800000"/>
            <a:headEnd/>
            <a:tailEnd/>
          </a:ln>
        </p:spPr>
      </p:pic>
      <p:sp>
        <p:nvSpPr>
          <p:cNvPr id="15" name="矩形 14"/>
          <p:cNvSpPr/>
          <p:nvPr/>
        </p:nvSpPr>
        <p:spPr>
          <a:xfrm>
            <a:off x="7051675" y="2216150"/>
            <a:ext cx="3798888" cy="1949450"/>
          </a:xfrm>
          <a:prstGeom prst="rect">
            <a:avLst/>
          </a:prstGeom>
          <a:solidFill>
            <a:srgbClr val="679EE5"/>
          </a:solidFill>
          <a:ln w="3175" cap="flat" cmpd="sng" algn="ctr">
            <a:solidFill>
              <a:srgbClr val="D7D7D7"/>
            </a:solidFill>
            <a:prstDash val="solid"/>
          </a:ln>
          <a:effectLst/>
        </p:spPr>
        <p:txBody>
          <a:bodyPr lIns="91403" tIns="45702" rIns="91403" bIns="45702" anchor="ctr"/>
          <a:lstStyle/>
          <a:p>
            <a:pPr marL="456999" indent="-456999" defTabSz="913996" fontAlgn="auto">
              <a:lnSpc>
                <a:spcPct val="120000"/>
              </a:lnSpc>
              <a:spcBef>
                <a:spcPts val="0"/>
              </a:spcBef>
              <a:spcAft>
                <a:spcPts val="0"/>
              </a:spcAft>
              <a:buFont typeface="+mj-ea"/>
              <a:buAutoNum type="circleNumDbPlain"/>
              <a:defRPr/>
            </a:pPr>
            <a:r>
              <a:rPr lang="zh-CN" altLang="en-US" sz="2399"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  满意度体系的导入</a:t>
            </a:r>
            <a:endParaRPr lang="en-US" altLang="zh-CN" sz="2399"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a:p>
            <a:pPr marL="456999" indent="-456999" defTabSz="913996" fontAlgn="auto">
              <a:lnSpc>
                <a:spcPct val="120000"/>
              </a:lnSpc>
              <a:spcBef>
                <a:spcPts val="0"/>
              </a:spcBef>
              <a:spcAft>
                <a:spcPts val="0"/>
              </a:spcAft>
              <a:buFont typeface="+mj-ea"/>
              <a:buAutoNum type="circleNumDbPlain"/>
              <a:defRPr/>
            </a:pPr>
            <a:r>
              <a:rPr lang="zh-CN" altLang="en-US" sz="2399"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  员工职业规划导入</a:t>
            </a:r>
          </a:p>
        </p:txBody>
      </p:sp>
      <p:sp>
        <p:nvSpPr>
          <p:cNvPr id="28" name="TextBox 149"/>
          <p:cNvSpPr txBox="1"/>
          <p:nvPr/>
        </p:nvSpPr>
        <p:spPr>
          <a:xfrm>
            <a:off x="633413" y="5773738"/>
            <a:ext cx="11222037" cy="876300"/>
          </a:xfrm>
          <a:prstGeom prst="rect">
            <a:avLst/>
          </a:prstGeom>
          <a:noFill/>
          <a:ln>
            <a:solidFill>
              <a:srgbClr val="44ADCB"/>
            </a:solidFill>
          </a:ln>
        </p:spPr>
        <p:txBody>
          <a:bodyPr lIns="91403" tIns="45702" rIns="91403" bIns="45702">
            <a:spAutoFit/>
          </a:bodyPr>
          <a:lstStyle/>
          <a:p>
            <a:pPr defTabSz="913996" fontAlgn="auto">
              <a:lnSpc>
                <a:spcPct val="150000"/>
              </a:lnSpc>
              <a:spcBef>
                <a:spcPts val="0"/>
              </a:spcBef>
              <a:spcAft>
                <a:spcPts val="0"/>
              </a:spcAft>
              <a:defRPr/>
            </a:pPr>
            <a:r>
              <a:rPr lang="zh-CN" altLang="en-US" sz="1699" b="1" dirty="0">
                <a:solidFill>
                  <a:srgbClr val="44ADCB"/>
                </a:solidFill>
                <a:latin typeface="微软雅黑" pitchFamily="34" charset="-122"/>
                <a:ea typeface="微软雅黑" pitchFamily="34" charset="-122"/>
              </a:rPr>
              <a:t>医院实现病患满意度管理后：</a:t>
            </a:r>
            <a:r>
              <a:rPr lang="zh-CN" altLang="en-US" sz="1699" dirty="0">
                <a:solidFill>
                  <a:prstClr val="black"/>
                </a:solidFill>
                <a:latin typeface="微软雅黑" pitchFamily="34" charset="-122"/>
                <a:ea typeface="微软雅黑" pitchFamily="34" charset="-122"/>
              </a:rPr>
              <a:t>改变医生观念、提高医疗质量及服务质量、端正医德医风、增加医院收入。</a:t>
            </a:r>
            <a:endParaRPr lang="en-US" altLang="zh-CN" sz="1699" dirty="0">
              <a:solidFill>
                <a:prstClr val="black"/>
              </a:solidFill>
              <a:latin typeface="微软雅黑" pitchFamily="34" charset="-122"/>
              <a:ea typeface="微软雅黑" pitchFamily="34" charset="-122"/>
            </a:endParaRPr>
          </a:p>
          <a:p>
            <a:pPr defTabSz="913996" fontAlgn="auto">
              <a:lnSpc>
                <a:spcPct val="150000"/>
              </a:lnSpc>
              <a:spcBef>
                <a:spcPts val="0"/>
              </a:spcBef>
              <a:spcAft>
                <a:spcPts val="0"/>
              </a:spcAft>
              <a:defRPr/>
            </a:pPr>
            <a:r>
              <a:rPr lang="zh-CN" altLang="en-US" sz="1699" b="1" dirty="0">
                <a:solidFill>
                  <a:srgbClr val="44ADCB"/>
                </a:solidFill>
                <a:latin typeface="微软雅黑" pitchFamily="34" charset="-122"/>
                <a:ea typeface="微软雅黑" pitchFamily="34" charset="-122"/>
              </a:rPr>
              <a:t>职业规划：</a:t>
            </a:r>
            <a:r>
              <a:rPr lang="zh-CN" altLang="en-US" sz="1699" dirty="0">
                <a:solidFill>
                  <a:prstClr val="black"/>
                </a:solidFill>
                <a:latin typeface="微软雅黑" pitchFamily="34" charset="-122"/>
                <a:ea typeface="微软雅黑" pitchFamily="34" charset="-122"/>
              </a:rPr>
              <a:t>实现医院与员工的双赢、充分实现人岗匹配、最大程度提高员工工作效率与忠诚度。</a:t>
            </a:r>
          </a:p>
        </p:txBody>
      </p:sp>
      <p:sp>
        <p:nvSpPr>
          <p:cNvPr id="29" name="TextBox 6"/>
          <p:cNvSpPr txBox="1"/>
          <p:nvPr/>
        </p:nvSpPr>
        <p:spPr>
          <a:xfrm>
            <a:off x="1120775" y="2376488"/>
            <a:ext cx="4295775" cy="1268412"/>
          </a:xfrm>
          <a:prstGeom prst="rect">
            <a:avLst/>
          </a:prstGeom>
          <a:noFill/>
          <a:ln>
            <a:noFill/>
          </a:ln>
        </p:spPr>
        <p:txBody>
          <a:bodyPr>
            <a:spAutoFit/>
          </a:bodyPr>
          <a:lstStyle/>
          <a:p>
            <a:pPr defTabSz="913996" fontAlgn="auto">
              <a:lnSpc>
                <a:spcPct val="150000"/>
              </a:lnSpc>
              <a:spcBef>
                <a:spcPts val="0"/>
              </a:spcBef>
              <a:spcAft>
                <a:spcPts val="0"/>
              </a:spcAft>
              <a:defRPr/>
            </a:pPr>
            <a:r>
              <a:rPr lang="en-US" altLang="zh-CN" sz="1699" b="1" dirty="0">
                <a:solidFill>
                  <a:srgbClr val="44ADCB"/>
                </a:solidFill>
                <a:latin typeface="微软雅黑" pitchFamily="34" charset="-122"/>
                <a:ea typeface="微软雅黑" pitchFamily="34" charset="-122"/>
              </a:rPr>
              <a:t>1</a:t>
            </a:r>
            <a:r>
              <a:rPr lang="zh-CN" altLang="en-US" sz="1699" b="1" dirty="0">
                <a:solidFill>
                  <a:srgbClr val="44ADCB"/>
                </a:solidFill>
                <a:latin typeface="微软雅黑" pitchFamily="34" charset="-122"/>
                <a:ea typeface="微软雅黑" pitchFamily="34" charset="-122"/>
              </a:rPr>
              <a:t>、满意度体系的导入：</a:t>
            </a:r>
            <a:r>
              <a:rPr lang="zh-CN" altLang="en-US" sz="1699" dirty="0">
                <a:solidFill>
                  <a:prstClr val="black"/>
                </a:solidFill>
                <a:latin typeface="微软雅黑" pitchFamily="34" charset="-122"/>
                <a:ea typeface="微软雅黑" pitchFamily="34" charset="-122"/>
              </a:rPr>
              <a:t>将全员满意度与绩效挂钩，实现全员考核。</a:t>
            </a:r>
            <a:endParaRPr lang="en-US" altLang="zh-CN" sz="1699" dirty="0">
              <a:solidFill>
                <a:prstClr val="black"/>
              </a:solidFill>
              <a:latin typeface="微软雅黑" pitchFamily="34" charset="-122"/>
              <a:ea typeface="微软雅黑" pitchFamily="34" charset="-122"/>
            </a:endParaRPr>
          </a:p>
          <a:p>
            <a:pPr defTabSz="913996" fontAlgn="auto">
              <a:lnSpc>
                <a:spcPct val="150000"/>
              </a:lnSpc>
              <a:spcBef>
                <a:spcPts val="0"/>
              </a:spcBef>
              <a:spcAft>
                <a:spcPts val="0"/>
              </a:spcAft>
              <a:defRPr/>
            </a:pPr>
            <a:r>
              <a:rPr lang="en-US" altLang="zh-CN" sz="1699" b="1" dirty="0">
                <a:solidFill>
                  <a:srgbClr val="44ADCB"/>
                </a:solidFill>
                <a:latin typeface="微软雅黑" pitchFamily="34" charset="-122"/>
                <a:ea typeface="微软雅黑" pitchFamily="34" charset="-122"/>
              </a:rPr>
              <a:t>2</a:t>
            </a:r>
            <a:r>
              <a:rPr lang="zh-CN" altLang="en-US" sz="1699" b="1" dirty="0">
                <a:solidFill>
                  <a:srgbClr val="44ADCB"/>
                </a:solidFill>
                <a:latin typeface="微软雅黑" pitchFamily="34" charset="-122"/>
                <a:ea typeface="微软雅黑" pitchFamily="34" charset="-122"/>
              </a:rPr>
              <a:t>、员工职业规划导入：</a:t>
            </a:r>
            <a:r>
              <a:rPr lang="zh-CN" altLang="en-US" sz="1699" dirty="0">
                <a:solidFill>
                  <a:prstClr val="black"/>
                </a:solidFill>
                <a:latin typeface="微软雅黑" pitchFamily="34" charset="-122"/>
                <a:ea typeface="微软雅黑" pitchFamily="34" charset="-122"/>
              </a:rPr>
              <a:t>实现季度性检讨。</a:t>
            </a:r>
          </a:p>
        </p:txBody>
      </p:sp>
      <p:sp>
        <p:nvSpPr>
          <p:cNvPr id="10" name="矩形 9"/>
          <p:cNvSpPr/>
          <p:nvPr/>
        </p:nvSpPr>
        <p:spPr>
          <a:xfrm>
            <a:off x="7080250" y="608013"/>
            <a:ext cx="4754563" cy="585787"/>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2.12</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员工满意度体系导入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3513" y="455613"/>
            <a:ext cx="3646487"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2.13 </a:t>
            </a:r>
            <a:r>
              <a:rPr lang="zh-CN" altLang="en-US" sz="3200" b="1" dirty="0">
                <a:solidFill>
                  <a:srgbClr val="679EE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考核制度规划</a:t>
            </a:r>
          </a:p>
        </p:txBody>
      </p:sp>
      <p:pic>
        <p:nvPicPr>
          <p:cNvPr id="84994" name="图片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70525" y="1039813"/>
            <a:ext cx="6721475" cy="5818187"/>
          </a:xfrm>
          <a:prstGeom prst="rect">
            <a:avLst/>
          </a:prstGeom>
          <a:noFill/>
          <a:ln w="9525">
            <a:noFill/>
            <a:miter lim="800000"/>
            <a:headEnd/>
            <a:tailEnd/>
          </a:ln>
        </p:spPr>
      </p:pic>
      <p:sp>
        <p:nvSpPr>
          <p:cNvPr id="10" name="矩形 9"/>
          <p:cNvSpPr/>
          <p:nvPr/>
        </p:nvSpPr>
        <p:spPr>
          <a:xfrm>
            <a:off x="514350" y="2174875"/>
            <a:ext cx="5845175" cy="3489325"/>
          </a:xfrm>
          <a:prstGeom prst="rect">
            <a:avLst/>
          </a:prstGeom>
          <a:solidFill>
            <a:srgbClr val="679EE5"/>
          </a:solidFill>
          <a:ln w="3175" cap="flat" cmpd="sng" algn="ctr">
            <a:solidFill>
              <a:srgbClr val="D7D7D7"/>
            </a:solidFill>
            <a:prstDash val="solid"/>
          </a:ln>
          <a:effectLst/>
        </p:spPr>
        <p:txBody>
          <a:bodyPr lIns="91403" tIns="45702" rIns="91403" bIns="45702" anchor="ctr"/>
          <a:lstStyle/>
          <a:p>
            <a:pPr marL="456999" indent="-456999" defTabSz="913996" fontAlgn="auto">
              <a:lnSpc>
                <a:spcPct val="150000"/>
              </a:lnSpc>
              <a:spcBef>
                <a:spcPts val="0"/>
              </a:spcBef>
              <a:spcAft>
                <a:spcPts val="0"/>
              </a:spcAft>
              <a:buFont typeface="+mj-ea"/>
              <a:buAutoNum type="circleNumDbPlain"/>
              <a:defRPr/>
            </a:pPr>
            <a:r>
              <a:rPr lang="zh-CN" altLang="en-US"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考核制度做到三公（公平、公开、公开）</a:t>
            </a:r>
            <a:endParaRPr lang="en-US" altLang="zh-CN"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a:p>
            <a:pPr marL="456999" indent="-456999" defTabSz="913996" fontAlgn="auto">
              <a:lnSpc>
                <a:spcPct val="150000"/>
              </a:lnSpc>
              <a:spcBef>
                <a:spcPts val="0"/>
              </a:spcBef>
              <a:spcAft>
                <a:spcPts val="0"/>
              </a:spcAft>
              <a:buFont typeface="+mj-ea"/>
              <a:buAutoNum type="circleNumDbPlain"/>
              <a:defRPr/>
            </a:pPr>
            <a:r>
              <a:rPr lang="zh-CN" altLang="en-US"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提高考核制度的激励性，</a:t>
            </a:r>
            <a:r>
              <a:rPr lang="en-US" altLang="zh-CN"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2015</a:t>
            </a:r>
            <a:r>
              <a:rPr lang="zh-CN" altLang="en-US"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年，医院考核制度全面改革，引入“平衡积分卡”考核模式</a:t>
            </a:r>
            <a:endParaRPr lang="en-US" altLang="zh-CN"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endParaRPr>
          </a:p>
          <a:p>
            <a:pPr marL="456999" indent="-456999" defTabSz="913996" fontAlgn="auto">
              <a:lnSpc>
                <a:spcPct val="150000"/>
              </a:lnSpc>
              <a:spcBef>
                <a:spcPts val="0"/>
              </a:spcBef>
              <a:spcAft>
                <a:spcPts val="0"/>
              </a:spcAft>
              <a:buFont typeface="+mj-ea"/>
              <a:buAutoNum type="circleNumDbPlain"/>
              <a:defRPr/>
            </a:pPr>
            <a:r>
              <a:rPr lang="zh-CN" altLang="en-US" b="1" kern="0"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rPr>
              <a:t>以新市场为导向，对部分陈旧考核制度进行改革。</a:t>
            </a:r>
          </a:p>
        </p:txBody>
      </p:sp>
      <p:sp>
        <p:nvSpPr>
          <p:cNvPr id="84996" name="文本框 7"/>
          <p:cNvSpPr txBox="1">
            <a:spLocks noChangeArrowheads="1"/>
          </p:cNvSpPr>
          <p:nvPr/>
        </p:nvSpPr>
        <p:spPr bwMode="auto">
          <a:xfrm>
            <a:off x="514350" y="1422400"/>
            <a:ext cx="6616700" cy="585788"/>
          </a:xfrm>
          <a:prstGeom prst="rect">
            <a:avLst/>
          </a:prstGeom>
          <a:noFill/>
          <a:ln w="9525">
            <a:noFill/>
            <a:miter lim="800000"/>
            <a:headEnd/>
            <a:tailEnd/>
          </a:ln>
        </p:spPr>
        <p:txBody>
          <a:bodyPr wrap="none">
            <a:spAutoFit/>
          </a:bodyPr>
          <a:lstStyle/>
          <a:p>
            <a:r>
              <a:rPr lang="zh-CN" altLang="en-US" sz="1600">
                <a:latin typeface="微软雅黑" pitchFamily="34" charset="-122"/>
                <a:ea typeface="微软雅黑" pitchFamily="34" charset="-122"/>
              </a:rPr>
              <a:t>由</a:t>
            </a:r>
            <a:r>
              <a:rPr lang="en-US" altLang="zh-CN" sz="1600">
                <a:latin typeface="微软雅黑" pitchFamily="34" charset="-122"/>
                <a:ea typeface="微软雅黑" pitchFamily="34" charset="-122"/>
              </a:rPr>
              <a:t>2014</a:t>
            </a:r>
            <a:r>
              <a:rPr lang="zh-CN" altLang="en-US" sz="1600">
                <a:latin typeface="微软雅黑" pitchFamily="34" charset="-122"/>
                <a:ea typeface="微软雅黑" pitchFamily="34" charset="-122"/>
              </a:rPr>
              <a:t>年终总结报告中可以看出，医院目前考核制度上存在一定问题，</a:t>
            </a:r>
            <a:endParaRPr lang="en-US" altLang="zh-CN" sz="1600">
              <a:latin typeface="微软雅黑" pitchFamily="34" charset="-122"/>
              <a:ea typeface="微软雅黑" pitchFamily="34" charset="-122"/>
            </a:endParaRPr>
          </a:p>
          <a:p>
            <a:r>
              <a:rPr lang="en-US" altLang="zh-CN" sz="1600">
                <a:latin typeface="微软雅黑" pitchFamily="34" charset="-122"/>
                <a:ea typeface="微软雅黑" pitchFamily="34" charset="-122"/>
              </a:rPr>
              <a:t>2015</a:t>
            </a:r>
            <a:r>
              <a:rPr lang="zh-CN" altLang="en-US" sz="1600">
                <a:latin typeface="微软雅黑" pitchFamily="34" charset="-122"/>
                <a:ea typeface="微软雅黑" pitchFamily="34" charset="-122"/>
              </a:rPr>
              <a:t>年将作出相应改善：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976438" y="31035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4" name="矩形 23"/>
          <p:cNvSpPr/>
          <p:nvPr/>
        </p:nvSpPr>
        <p:spPr>
          <a:xfrm>
            <a:off x="1976438" y="39290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5" name="矩形 24"/>
          <p:cNvSpPr/>
          <p:nvPr/>
        </p:nvSpPr>
        <p:spPr>
          <a:xfrm>
            <a:off x="1976438" y="47291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22" name="矩形 21"/>
          <p:cNvSpPr/>
          <p:nvPr/>
        </p:nvSpPr>
        <p:spPr>
          <a:xfrm>
            <a:off x="1976438" y="2306638"/>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8373" name="图片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5488" y="-11113"/>
            <a:ext cx="8926512" cy="6858001"/>
          </a:xfrm>
          <a:prstGeom prst="rect">
            <a:avLst/>
          </a:prstGeom>
          <a:noFill/>
          <a:ln w="9525">
            <a:noFill/>
            <a:miter lim="800000"/>
            <a:headEnd/>
            <a:tailEnd/>
          </a:ln>
        </p:spPr>
      </p:pic>
      <p:sp>
        <p:nvSpPr>
          <p:cNvPr id="3" name="矩形 2"/>
          <p:cNvSpPr/>
          <p:nvPr/>
        </p:nvSpPr>
        <p:spPr>
          <a:xfrm>
            <a:off x="0" y="849313"/>
            <a:ext cx="685800" cy="588962"/>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fontAlgn="auto">
              <a:spcBef>
                <a:spcPts val="0"/>
              </a:spcBef>
              <a:spcAft>
                <a:spcPts val="0"/>
              </a:spcAft>
              <a:defRPr/>
            </a:pPr>
            <a:endParaRPr lang="zh-CN" altLang="en-US" sz="2799" b="1" dirty="0">
              <a:solidFill>
                <a:prstClr val="white"/>
              </a:solidFill>
              <a:latin typeface="微软雅黑" panose="020B0503020204020204" pitchFamily="34" charset="-122"/>
              <a:ea typeface="微软雅黑" panose="020B0503020204020204" pitchFamily="34" charset="-122"/>
            </a:endParaRPr>
          </a:p>
        </p:txBody>
      </p:sp>
      <p:sp>
        <p:nvSpPr>
          <p:cNvPr id="58375" name="矩形 3"/>
          <p:cNvSpPr>
            <a:spLocks noChangeArrowheads="1"/>
          </p:cNvSpPr>
          <p:nvPr/>
        </p:nvSpPr>
        <p:spPr bwMode="auto">
          <a:xfrm>
            <a:off x="765175" y="788988"/>
            <a:ext cx="1211263" cy="708025"/>
          </a:xfrm>
          <a:prstGeom prst="rect">
            <a:avLst/>
          </a:prstGeom>
          <a:noFill/>
          <a:ln w="9525">
            <a:noFill/>
            <a:miter lim="800000"/>
            <a:headEnd/>
            <a:tailEnd/>
          </a:ln>
        </p:spPr>
        <p:txBody>
          <a:bodyPr wrap="none">
            <a:spAutoFit/>
          </a:bodyPr>
          <a:lstStyle/>
          <a:p>
            <a:pPr algn="ctr" defTabSz="912813"/>
            <a:r>
              <a:rPr lang="zh-CN" altLang="en-US" sz="4000" b="1">
                <a:solidFill>
                  <a:srgbClr val="3B3838"/>
                </a:solidFill>
                <a:latin typeface="微软雅黑" pitchFamily="34" charset="-122"/>
                <a:ea typeface="微软雅黑" pitchFamily="34" charset="-122"/>
              </a:rPr>
              <a:t>目录</a:t>
            </a:r>
          </a:p>
        </p:txBody>
      </p:sp>
      <p:grpSp>
        <p:nvGrpSpPr>
          <p:cNvPr id="58376" name="组合 5"/>
          <p:cNvGrpSpPr>
            <a:grpSpLocks/>
          </p:cNvGrpSpPr>
          <p:nvPr/>
        </p:nvGrpSpPr>
        <p:grpSpPr bwMode="auto">
          <a:xfrm>
            <a:off x="1976438" y="2306638"/>
            <a:ext cx="4894262" cy="431800"/>
            <a:chOff x="3779912" y="1777380"/>
            <a:chExt cx="4896544" cy="432049"/>
          </a:xfrm>
        </p:grpSpPr>
        <p:sp>
          <p:nvSpPr>
            <p:cNvPr id="7" name="矩形 6"/>
            <p:cNvSpPr/>
            <p:nvPr/>
          </p:nvSpPr>
          <p:spPr>
            <a:xfrm>
              <a:off x="3779912" y="1777380"/>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8" name="矩形 7"/>
            <p:cNvSpPr/>
            <p:nvPr/>
          </p:nvSpPr>
          <p:spPr>
            <a:xfrm>
              <a:off x="3779912" y="1777380"/>
              <a:ext cx="1289651" cy="432049"/>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1</a:t>
              </a:r>
              <a:endParaRPr lang="zh-CN" altLang="en-US" sz="2399" kern="0" dirty="0">
                <a:solidFill>
                  <a:sysClr val="window" lastClr="FFFFFF"/>
                </a:solidFill>
                <a:latin typeface="Broadway" pitchFamily="82" charset="0"/>
                <a:ea typeface="微软雅黑"/>
              </a:endParaRPr>
            </a:p>
          </p:txBody>
        </p:sp>
        <p:sp>
          <p:nvSpPr>
            <p:cNvPr id="9" name="TextBox 37"/>
            <p:cNvSpPr txBox="1"/>
            <p:nvPr/>
          </p:nvSpPr>
          <p:spPr>
            <a:xfrm>
              <a:off x="4381855" y="1823444"/>
              <a:ext cx="4078601" cy="370101"/>
            </a:xfrm>
            <a:prstGeom prst="rect">
              <a:avLst/>
            </a:prstGeom>
            <a:noFill/>
          </p:spPr>
          <p:txBody>
            <a:bodyPr>
              <a:spAutoFit/>
            </a:bodyPr>
            <a:lstStyle/>
            <a:p>
              <a:pPr defTabSz="913996" fontAlgn="auto">
                <a:spcBef>
                  <a:spcPts val="0"/>
                </a:spcBef>
                <a:spcAft>
                  <a:spcPts val="0"/>
                </a:spcAft>
                <a:defRPr/>
              </a:pPr>
              <a:r>
                <a:rPr lang="zh-CN" altLang="en-US" sz="1799" b="1" dirty="0">
                  <a:solidFill>
                    <a:srgbClr val="1F497D"/>
                  </a:solidFill>
                  <a:latin typeface="微软雅黑" pitchFamily="34" charset="-122"/>
                  <a:ea typeface="微软雅黑" pitchFamily="34" charset="-122"/>
                </a:rPr>
                <a:t>                   </a:t>
              </a:r>
              <a:r>
                <a:rPr lang="zh-CN" altLang="en-US" sz="1799" b="1" dirty="0">
                  <a:solidFill>
                    <a:prstClr val="white"/>
                  </a:solidFill>
                  <a:latin typeface="微软雅黑" pitchFamily="34" charset="-122"/>
                  <a:ea typeface="微软雅黑" pitchFamily="34" charset="-122"/>
                </a:rPr>
                <a:t>医院战略规划</a:t>
              </a:r>
            </a:p>
          </p:txBody>
        </p:sp>
      </p:grpSp>
      <p:grpSp>
        <p:nvGrpSpPr>
          <p:cNvPr id="58377" name="组合 9"/>
          <p:cNvGrpSpPr>
            <a:grpSpLocks/>
          </p:cNvGrpSpPr>
          <p:nvPr/>
        </p:nvGrpSpPr>
        <p:grpSpPr bwMode="auto">
          <a:xfrm>
            <a:off x="1976438" y="3119438"/>
            <a:ext cx="4894262" cy="431800"/>
            <a:chOff x="3779912" y="1777380"/>
            <a:chExt cx="4896544" cy="432049"/>
          </a:xfrm>
        </p:grpSpPr>
        <p:sp>
          <p:nvSpPr>
            <p:cNvPr id="11" name="矩形 10"/>
            <p:cNvSpPr/>
            <p:nvPr/>
          </p:nvSpPr>
          <p:spPr>
            <a:xfrm>
              <a:off x="3779912" y="1777380"/>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2" name="矩形 11"/>
            <p:cNvSpPr/>
            <p:nvPr/>
          </p:nvSpPr>
          <p:spPr>
            <a:xfrm>
              <a:off x="3779912" y="1777380"/>
              <a:ext cx="1289651" cy="432049"/>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2</a:t>
              </a:r>
              <a:endParaRPr lang="zh-CN" altLang="en-US" sz="2399" kern="0" dirty="0">
                <a:solidFill>
                  <a:sysClr val="window" lastClr="FFFFFF"/>
                </a:solidFill>
                <a:latin typeface="Broadway" pitchFamily="82" charset="0"/>
                <a:ea typeface="微软雅黑"/>
              </a:endParaRPr>
            </a:p>
          </p:txBody>
        </p:sp>
        <p:sp>
          <p:nvSpPr>
            <p:cNvPr id="13" name="TextBox 37"/>
            <p:cNvSpPr txBox="1"/>
            <p:nvPr/>
          </p:nvSpPr>
          <p:spPr>
            <a:xfrm>
              <a:off x="4381855" y="1823444"/>
              <a:ext cx="4078601" cy="370101"/>
            </a:xfrm>
            <a:prstGeom prst="rect">
              <a:avLst/>
            </a:prstGeom>
            <a:noFill/>
          </p:spPr>
          <p:txBody>
            <a:bodyPr>
              <a:spAutoFit/>
            </a:bodyPr>
            <a:lstStyle/>
            <a:p>
              <a:pPr algn="ctr" fontAlgn="auto">
                <a:spcBef>
                  <a:spcPts val="0"/>
                </a:spcBef>
                <a:spcAft>
                  <a:spcPts val="0"/>
                </a:spcAft>
                <a:defRPr/>
              </a:pPr>
              <a:r>
                <a:rPr lang="zh-CN" altLang="en-US" sz="1799" b="1" dirty="0">
                  <a:solidFill>
                    <a:prstClr val="white"/>
                  </a:solidFill>
                  <a:latin typeface="微软雅黑" pitchFamily="34" charset="-122"/>
                  <a:ea typeface="微软雅黑" pitchFamily="34" charset="-122"/>
                </a:rPr>
                <a:t>医院管理规划</a:t>
              </a:r>
            </a:p>
          </p:txBody>
        </p:sp>
      </p:grpSp>
      <p:grpSp>
        <p:nvGrpSpPr>
          <p:cNvPr id="58378" name="组合 13"/>
          <p:cNvGrpSpPr>
            <a:grpSpLocks/>
          </p:cNvGrpSpPr>
          <p:nvPr/>
        </p:nvGrpSpPr>
        <p:grpSpPr bwMode="auto">
          <a:xfrm>
            <a:off x="1976438" y="3932238"/>
            <a:ext cx="4894262" cy="431800"/>
            <a:chOff x="3779912" y="1777380"/>
            <a:chExt cx="4896544" cy="432048"/>
          </a:xfrm>
        </p:grpSpPr>
        <p:sp>
          <p:nvSpPr>
            <p:cNvPr id="15" name="矩形 14"/>
            <p:cNvSpPr/>
            <p:nvPr/>
          </p:nvSpPr>
          <p:spPr>
            <a:xfrm>
              <a:off x="3779912" y="1777380"/>
              <a:ext cx="4896544" cy="432048"/>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6" name="矩形 15"/>
            <p:cNvSpPr/>
            <p:nvPr/>
          </p:nvSpPr>
          <p:spPr>
            <a:xfrm>
              <a:off x="3779912" y="1777380"/>
              <a:ext cx="1289651" cy="432048"/>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3</a:t>
              </a:r>
              <a:endParaRPr lang="zh-CN" altLang="en-US" sz="2399" kern="0" dirty="0">
                <a:solidFill>
                  <a:sysClr val="window" lastClr="FFFFFF"/>
                </a:solidFill>
                <a:latin typeface="Broadway" pitchFamily="82" charset="0"/>
                <a:ea typeface="微软雅黑"/>
              </a:endParaRPr>
            </a:p>
          </p:txBody>
        </p:sp>
        <p:sp>
          <p:nvSpPr>
            <p:cNvPr id="17" name="TextBox 37"/>
            <p:cNvSpPr txBox="1"/>
            <p:nvPr/>
          </p:nvSpPr>
          <p:spPr>
            <a:xfrm>
              <a:off x="4381855" y="1823443"/>
              <a:ext cx="4078601" cy="370100"/>
            </a:xfrm>
            <a:prstGeom prst="rect">
              <a:avLst/>
            </a:prstGeom>
            <a:noFill/>
          </p:spPr>
          <p:txBody>
            <a:bodyPr>
              <a:spAutoFit/>
            </a:bodyPr>
            <a:lstStyle/>
            <a:p>
              <a:pPr algn="ctr" fontAlgn="auto">
                <a:spcBef>
                  <a:spcPts val="0"/>
                </a:spcBef>
                <a:spcAft>
                  <a:spcPts val="0"/>
                </a:spcAft>
                <a:defRPr/>
              </a:pPr>
              <a:r>
                <a:rPr lang="zh-CN" altLang="en-US" sz="1799" b="1" dirty="0">
                  <a:solidFill>
                    <a:prstClr val="white"/>
                  </a:solidFill>
                  <a:latin typeface="微软雅黑" pitchFamily="34" charset="-122"/>
                  <a:ea typeface="微软雅黑" pitchFamily="34" charset="-122"/>
                </a:rPr>
                <a:t>医院运营规划</a:t>
              </a:r>
            </a:p>
          </p:txBody>
        </p:sp>
      </p:grpSp>
      <p:grpSp>
        <p:nvGrpSpPr>
          <p:cNvPr id="58379" name="组合 17"/>
          <p:cNvGrpSpPr>
            <a:grpSpLocks/>
          </p:cNvGrpSpPr>
          <p:nvPr/>
        </p:nvGrpSpPr>
        <p:grpSpPr bwMode="auto">
          <a:xfrm>
            <a:off x="1976438" y="4745038"/>
            <a:ext cx="4894262" cy="433387"/>
            <a:chOff x="3779912" y="1777380"/>
            <a:chExt cx="4896544" cy="432048"/>
          </a:xfrm>
        </p:grpSpPr>
        <p:sp>
          <p:nvSpPr>
            <p:cNvPr id="19" name="矩形 18"/>
            <p:cNvSpPr/>
            <p:nvPr/>
          </p:nvSpPr>
          <p:spPr>
            <a:xfrm>
              <a:off x="3779912" y="1777380"/>
              <a:ext cx="4896544" cy="432048"/>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20" name="矩形 19"/>
            <p:cNvSpPr/>
            <p:nvPr/>
          </p:nvSpPr>
          <p:spPr>
            <a:xfrm>
              <a:off x="3779912" y="1777380"/>
              <a:ext cx="1289651" cy="432048"/>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4</a:t>
              </a:r>
              <a:endParaRPr lang="zh-CN" altLang="en-US" sz="2399" kern="0" dirty="0">
                <a:solidFill>
                  <a:sysClr val="window" lastClr="FFFFFF"/>
                </a:solidFill>
                <a:latin typeface="Broadway" pitchFamily="82" charset="0"/>
                <a:ea typeface="微软雅黑"/>
              </a:endParaRPr>
            </a:p>
          </p:txBody>
        </p:sp>
        <p:sp>
          <p:nvSpPr>
            <p:cNvPr id="21" name="TextBox 37"/>
            <p:cNvSpPr txBox="1"/>
            <p:nvPr/>
          </p:nvSpPr>
          <p:spPr>
            <a:xfrm>
              <a:off x="4381855" y="1824858"/>
              <a:ext cx="4078601" cy="368744"/>
            </a:xfrm>
            <a:prstGeom prst="rect">
              <a:avLst/>
            </a:prstGeom>
            <a:noFill/>
          </p:spPr>
          <p:txBody>
            <a:bodyPr>
              <a:spAutoFit/>
            </a:bodyPr>
            <a:lstStyle/>
            <a:p>
              <a:pPr algn="ctr" fontAlgn="auto">
                <a:spcBef>
                  <a:spcPts val="0"/>
                </a:spcBef>
                <a:spcAft>
                  <a:spcPts val="0"/>
                </a:spcAft>
                <a:defRPr/>
              </a:pPr>
              <a:r>
                <a:rPr lang="zh-CN" altLang="en-US" sz="1799" b="1" dirty="0">
                  <a:solidFill>
                    <a:prstClr val="white"/>
                  </a:solidFill>
                  <a:latin typeface="微软雅黑" pitchFamily="34" charset="-122"/>
                  <a:ea typeface="微软雅黑" pitchFamily="34" charset="-122"/>
                </a:rPr>
                <a:t>医院品牌规划</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图片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59038" y="3916363"/>
            <a:ext cx="9255125" cy="1817687"/>
          </a:xfrm>
          <a:prstGeom prst="rect">
            <a:avLst/>
          </a:prstGeom>
          <a:noFill/>
          <a:ln w="9525">
            <a:noFill/>
            <a:miter lim="800000"/>
            <a:headEnd/>
            <a:tailEnd/>
          </a:ln>
        </p:spPr>
      </p:pic>
      <p:graphicFrame>
        <p:nvGraphicFramePr>
          <p:cNvPr id="6" name="表格 5"/>
          <p:cNvGraphicFramePr>
            <a:graphicFrameLocks noGrp="1"/>
          </p:cNvGraphicFramePr>
          <p:nvPr/>
        </p:nvGraphicFramePr>
        <p:xfrm>
          <a:off x="1792288" y="3916363"/>
          <a:ext cx="9922476" cy="1816446"/>
        </p:xfrm>
        <a:graphic>
          <a:graphicData uri="http://schemas.openxmlformats.org/drawingml/2006/table">
            <a:tbl>
              <a:tblPr firstRow="1" bandRow="1">
                <a:tableStyleId>{5C22544A-7EE6-4342-B048-85BDC9FD1C3A}</a:tableStyleId>
              </a:tblPr>
              <a:tblGrid>
                <a:gridCol w="826873">
                  <a:extLst>
                    <a:ext uri="{9D8B030D-6E8A-4147-A177-3AD203B41FA5}">
                      <a16:colId xmlns:a16="http://schemas.microsoft.com/office/drawing/2014/main" val="20000"/>
                    </a:ext>
                  </a:extLst>
                </a:gridCol>
                <a:gridCol w="826873">
                  <a:extLst>
                    <a:ext uri="{9D8B030D-6E8A-4147-A177-3AD203B41FA5}">
                      <a16:colId xmlns:a16="http://schemas.microsoft.com/office/drawing/2014/main" val="20001"/>
                    </a:ext>
                  </a:extLst>
                </a:gridCol>
                <a:gridCol w="826873">
                  <a:extLst>
                    <a:ext uri="{9D8B030D-6E8A-4147-A177-3AD203B41FA5}">
                      <a16:colId xmlns:a16="http://schemas.microsoft.com/office/drawing/2014/main" val="20002"/>
                    </a:ext>
                  </a:extLst>
                </a:gridCol>
                <a:gridCol w="826873">
                  <a:extLst>
                    <a:ext uri="{9D8B030D-6E8A-4147-A177-3AD203B41FA5}">
                      <a16:colId xmlns:a16="http://schemas.microsoft.com/office/drawing/2014/main" val="20003"/>
                    </a:ext>
                  </a:extLst>
                </a:gridCol>
                <a:gridCol w="826873">
                  <a:extLst>
                    <a:ext uri="{9D8B030D-6E8A-4147-A177-3AD203B41FA5}">
                      <a16:colId xmlns:a16="http://schemas.microsoft.com/office/drawing/2014/main" val="20004"/>
                    </a:ext>
                  </a:extLst>
                </a:gridCol>
                <a:gridCol w="826873">
                  <a:extLst>
                    <a:ext uri="{9D8B030D-6E8A-4147-A177-3AD203B41FA5}">
                      <a16:colId xmlns:a16="http://schemas.microsoft.com/office/drawing/2014/main" val="20005"/>
                    </a:ext>
                  </a:extLst>
                </a:gridCol>
                <a:gridCol w="826873">
                  <a:extLst>
                    <a:ext uri="{9D8B030D-6E8A-4147-A177-3AD203B41FA5}">
                      <a16:colId xmlns:a16="http://schemas.microsoft.com/office/drawing/2014/main" val="20006"/>
                    </a:ext>
                  </a:extLst>
                </a:gridCol>
                <a:gridCol w="826873">
                  <a:extLst>
                    <a:ext uri="{9D8B030D-6E8A-4147-A177-3AD203B41FA5}">
                      <a16:colId xmlns:a16="http://schemas.microsoft.com/office/drawing/2014/main" val="20007"/>
                    </a:ext>
                  </a:extLst>
                </a:gridCol>
                <a:gridCol w="826873">
                  <a:extLst>
                    <a:ext uri="{9D8B030D-6E8A-4147-A177-3AD203B41FA5}">
                      <a16:colId xmlns:a16="http://schemas.microsoft.com/office/drawing/2014/main" val="20008"/>
                    </a:ext>
                  </a:extLst>
                </a:gridCol>
                <a:gridCol w="826873">
                  <a:extLst>
                    <a:ext uri="{9D8B030D-6E8A-4147-A177-3AD203B41FA5}">
                      <a16:colId xmlns:a16="http://schemas.microsoft.com/office/drawing/2014/main" val="20009"/>
                    </a:ext>
                  </a:extLst>
                </a:gridCol>
                <a:gridCol w="826873">
                  <a:extLst>
                    <a:ext uri="{9D8B030D-6E8A-4147-A177-3AD203B41FA5}">
                      <a16:colId xmlns:a16="http://schemas.microsoft.com/office/drawing/2014/main" val="20010"/>
                    </a:ext>
                  </a:extLst>
                </a:gridCol>
                <a:gridCol w="826873">
                  <a:extLst>
                    <a:ext uri="{9D8B030D-6E8A-4147-A177-3AD203B41FA5}">
                      <a16:colId xmlns:a16="http://schemas.microsoft.com/office/drawing/2014/main" val="20011"/>
                    </a:ext>
                  </a:extLst>
                </a:gridCol>
              </a:tblGrid>
              <a:tr h="914665">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extLst>
                  <a:ext uri="{0D108BD9-81ED-4DB2-BD59-A6C34878D82A}">
                    <a16:rowId xmlns:a16="http://schemas.microsoft.com/office/drawing/2014/main" val="10000"/>
                  </a:ext>
                </a:extLst>
              </a:tr>
              <a:tr h="901781">
                <a:tc>
                  <a:txBody>
                    <a:bodyPr/>
                    <a:lstStyle/>
                    <a:p>
                      <a:endParaRPr lang="zh-CN" altLang="en-US" dirty="0"/>
                    </a:p>
                  </a:txBody>
                  <a:tcPr>
                    <a:noFill/>
                  </a:tcPr>
                </a:tc>
                <a:tc>
                  <a:txBody>
                    <a:bodyPr/>
                    <a:lstStyle/>
                    <a:p>
                      <a:pPr marL="0" algn="l" defTabSz="914400" rtl="0" eaLnBrk="1" latinLnBrk="0" hangingPunct="1"/>
                      <a:endParaRPr lang="zh-CN" altLang="en-US" sz="1800" b="1" kern="1200" dirty="0">
                        <a:solidFill>
                          <a:schemeClr val="lt1"/>
                        </a:solidFill>
                        <a:latin typeface="+mn-lt"/>
                        <a:ea typeface="+mn-ea"/>
                        <a:cs typeface="+mn-cs"/>
                      </a:endParaRPr>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extLst>
                  <a:ext uri="{0D108BD9-81ED-4DB2-BD59-A6C34878D82A}">
                    <a16:rowId xmlns:a16="http://schemas.microsoft.com/office/drawing/2014/main" val="10001"/>
                  </a:ext>
                </a:extLst>
              </a:tr>
            </a:tbl>
          </a:graphicData>
        </a:graphic>
      </p:graphicFrame>
      <p:grpSp>
        <p:nvGrpSpPr>
          <p:cNvPr id="86059" name="组合 6"/>
          <p:cNvGrpSpPr>
            <a:grpSpLocks/>
          </p:cNvGrpSpPr>
          <p:nvPr/>
        </p:nvGrpSpPr>
        <p:grpSpPr bwMode="auto">
          <a:xfrm>
            <a:off x="703263" y="1844675"/>
            <a:ext cx="8483600" cy="749300"/>
            <a:chOff x="3779912" y="1777380"/>
            <a:chExt cx="4896544" cy="432049"/>
          </a:xfrm>
        </p:grpSpPr>
        <p:sp>
          <p:nvSpPr>
            <p:cNvPr id="8" name="矩形 7"/>
            <p:cNvSpPr/>
            <p:nvPr/>
          </p:nvSpPr>
          <p:spPr>
            <a:xfrm>
              <a:off x="3779912" y="1777380"/>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9" name="矩形 8"/>
            <p:cNvSpPr/>
            <p:nvPr/>
          </p:nvSpPr>
          <p:spPr>
            <a:xfrm>
              <a:off x="3779912" y="1777380"/>
              <a:ext cx="1290107" cy="432049"/>
            </a:xfrm>
            <a:prstGeom prst="rect">
              <a:avLst/>
            </a:prstGeom>
            <a:solidFill>
              <a:srgbClr val="6FB879"/>
            </a:solidFill>
            <a:ln w="12700" cap="flat" cmpd="sng" algn="ctr">
              <a:noFill/>
              <a:prstDash val="solid"/>
            </a:ln>
            <a:effectLst/>
          </p:spPr>
          <p:txBody>
            <a:bodyPr anchor="ctr"/>
            <a:lstStyle/>
            <a:p>
              <a:pPr algn="ctr" fontAlgn="auto">
                <a:spcBef>
                  <a:spcPts val="0"/>
                </a:spcBef>
                <a:spcAft>
                  <a:spcPts val="0"/>
                </a:spcAft>
                <a:defRPr/>
              </a:pPr>
              <a:r>
                <a:rPr lang="en-US" altLang="zh-CN" sz="4000" kern="0" dirty="0">
                  <a:solidFill>
                    <a:sysClr val="window" lastClr="FFFFFF"/>
                  </a:solidFill>
                  <a:latin typeface="Broadway" pitchFamily="82" charset="0"/>
                  <a:ea typeface="微软雅黑"/>
                </a:rPr>
                <a:t>3</a:t>
              </a:r>
              <a:endParaRPr lang="zh-CN" altLang="en-US" sz="4000" kern="0" dirty="0">
                <a:solidFill>
                  <a:sysClr val="window" lastClr="FFFFFF"/>
                </a:solidFill>
                <a:latin typeface="Broadway" pitchFamily="82" charset="0"/>
                <a:ea typeface="微软雅黑"/>
              </a:endParaRPr>
            </a:p>
          </p:txBody>
        </p:sp>
        <p:sp>
          <p:nvSpPr>
            <p:cNvPr id="10" name="TextBox 37"/>
            <p:cNvSpPr txBox="1"/>
            <p:nvPr/>
          </p:nvSpPr>
          <p:spPr>
            <a:xfrm>
              <a:off x="5268850" y="1859762"/>
              <a:ext cx="2211874" cy="267285"/>
            </a:xfrm>
            <a:prstGeom prst="rect">
              <a:avLst/>
            </a:prstGeom>
            <a:noFill/>
          </p:spPr>
          <p:txBody>
            <a:bodyPr>
              <a:spAutoFit/>
            </a:bodyPr>
            <a:lstStyle/>
            <a:p>
              <a:pPr algn="ctr" defTabSz="913996" fontAlgn="auto">
                <a:spcBef>
                  <a:spcPts val="0"/>
                </a:spcBef>
                <a:spcAft>
                  <a:spcPts val="0"/>
                </a:spcAft>
                <a:defRPr/>
              </a:pPr>
              <a:r>
                <a:rPr lang="zh-CN" altLang="en-US" sz="1799" b="1" dirty="0">
                  <a:solidFill>
                    <a:srgbClr val="1F497D"/>
                  </a:solidFill>
                  <a:latin typeface="微软雅黑" pitchFamily="34" charset="-122"/>
                  <a:ea typeface="微软雅黑" pitchFamily="34" charset="-122"/>
                </a:rPr>
                <a:t>                   </a:t>
              </a:r>
              <a:r>
                <a:rPr lang="zh-CN" altLang="en-US" sz="2400" b="1" dirty="0">
                  <a:solidFill>
                    <a:prstClr val="white"/>
                  </a:solidFill>
                  <a:latin typeface="微软雅黑" pitchFamily="34" charset="-122"/>
                  <a:ea typeface="微软雅黑" pitchFamily="34" charset="-122"/>
                </a:rPr>
                <a:t>医院运营规划</a:t>
              </a:r>
            </a:p>
          </p:txBody>
        </p:sp>
      </p:grpSp>
      <p:sp>
        <p:nvSpPr>
          <p:cNvPr id="86060" name="文本框 10"/>
          <p:cNvSpPr txBox="1">
            <a:spLocks noChangeArrowheads="1"/>
          </p:cNvSpPr>
          <p:nvPr/>
        </p:nvSpPr>
        <p:spPr bwMode="auto">
          <a:xfrm>
            <a:off x="3767138" y="2736850"/>
            <a:ext cx="4648200" cy="369888"/>
          </a:xfrm>
          <a:prstGeom prst="rect">
            <a:avLst/>
          </a:prstGeom>
          <a:noFill/>
          <a:ln w="9525">
            <a:noFill/>
            <a:miter lim="800000"/>
            <a:headEnd/>
            <a:tailEnd/>
          </a:ln>
        </p:spPr>
        <p:txBody>
          <a:bodyPr>
            <a:spAutoFit/>
          </a:bodyPr>
          <a:lstStyle/>
          <a:p>
            <a:r>
              <a:rPr lang="en-US" altLang="zh-CN" b="1">
                <a:solidFill>
                  <a:srgbClr val="3B3838"/>
                </a:solidFill>
                <a:latin typeface="Microsoft YaHei UI"/>
                <a:ea typeface="Microsoft YaHei UI"/>
                <a:cs typeface="Microsoft YaHei UI"/>
              </a:rPr>
              <a:t>The Hospital Operational Planning</a:t>
            </a:r>
            <a:endParaRPr lang="zh-CN" altLang="en-US" b="1">
              <a:solidFill>
                <a:srgbClr val="3B3838"/>
              </a:solidFill>
              <a:latin typeface="Microsoft YaHei UI"/>
              <a:ea typeface="Microsoft YaHei UI"/>
              <a:cs typeface="Microsoft YaHei U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1" name="图表 25"/>
          <p:cNvGraphicFramePr>
            <a:graphicFrameLocks/>
          </p:cNvGraphicFramePr>
          <p:nvPr/>
        </p:nvGraphicFramePr>
        <p:xfrm>
          <a:off x="2254250" y="2444750"/>
          <a:ext cx="2859088" cy="3560763"/>
        </p:xfrm>
        <a:graphic>
          <a:graphicData uri="http://schemas.openxmlformats.org/presentationml/2006/ole">
            <mc:AlternateContent xmlns:mc="http://schemas.openxmlformats.org/markup-compatibility/2006">
              <mc:Choice xmlns:v="urn:schemas-microsoft-com:vml" Requires="v">
                <p:oleObj spid="_x0000_s87049" r:id="rId3" imgW="2859272" imgH="3560373" progId="Excel.Chart.8">
                  <p:embed/>
                </p:oleObj>
              </mc:Choice>
              <mc:Fallback>
                <p:oleObj r:id="rId3" imgW="2859272" imgH="3560373" progId="Excel.Chart.8">
                  <p:embed/>
                  <p:pic>
                    <p:nvPicPr>
                      <p:cNvPr id="0" name="图表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0" y="2444750"/>
                        <a:ext cx="2859088" cy="3560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文本框 10"/>
          <p:cNvSpPr txBox="1"/>
          <p:nvPr/>
        </p:nvSpPr>
        <p:spPr>
          <a:xfrm>
            <a:off x="820738" y="1452563"/>
            <a:ext cx="4443412" cy="471487"/>
          </a:xfrm>
          <a:prstGeom prst="rect">
            <a:avLst/>
          </a:prstGeom>
          <a:noFill/>
          <a:ln w="12700" cap="rnd" algn="ctr">
            <a:noFill/>
            <a:prstDash val="sysDash"/>
            <a:round/>
            <a:headEnd/>
            <a:tailEnd/>
          </a:ln>
          <a:effectLst/>
          <a:extLst/>
        </p:spPr>
        <p:txBody>
          <a:bodyPr wrap="none" lIns="91403" tIns="45702" rIns="91403" bIns="45702" anchor="ctr"/>
          <a:lstStyle>
            <a:defPPr>
              <a:defRPr lang="zh-CN"/>
            </a:defPPr>
            <a:lvl1pPr algn="ctr" fontAlgn="base" latinLnBrk="1">
              <a:spcBef>
                <a:spcPct val="0"/>
              </a:spcBef>
              <a:spcAft>
                <a:spcPct val="0"/>
              </a:spcAft>
              <a:defRPr kumimoji="1">
                <a:solidFill>
                  <a:srgbClr val="000000"/>
                </a:solidFill>
                <a:latin typeface="굴림" panose="020B0600000101010101" pitchFamily="34" charset="-127"/>
                <a:ea typeface="굴림" panose="020B0600000101010101" pitchFamily="34" charset="-127"/>
              </a:defRPr>
            </a:lvl1pPr>
          </a:lstStyle>
          <a:p>
            <a:pPr indent="97158" algn="l" defTabSz="913996">
              <a:defRPr/>
            </a:pPr>
            <a:r>
              <a:rPr lang="en-US" altLang="zh-CN" sz="2399" b="1" dirty="0" smtClean="0">
                <a:solidFill>
                  <a:srgbClr val="1F497D"/>
                </a:solidFill>
                <a:latin typeface="微软雅黑" pitchFamily="34" charset="-122"/>
                <a:ea typeface="微软雅黑" pitchFamily="34" charset="-122"/>
              </a:rPr>
              <a:t>2015</a:t>
            </a:r>
            <a:r>
              <a:rPr lang="zh-CN" altLang="en-US" sz="2399" b="1" dirty="0" smtClean="0">
                <a:solidFill>
                  <a:srgbClr val="1F497D"/>
                </a:solidFill>
                <a:latin typeface="微软雅黑" pitchFamily="34" charset="-122"/>
                <a:ea typeface="微软雅黑" pitchFamily="34" charset="-122"/>
              </a:rPr>
              <a:t>年</a:t>
            </a:r>
            <a:r>
              <a:rPr lang="zh-CN" altLang="en-US" sz="2399" b="1" dirty="0">
                <a:solidFill>
                  <a:srgbClr val="1F497D"/>
                </a:solidFill>
                <a:latin typeface="微软雅黑" pitchFamily="34" charset="-122"/>
                <a:ea typeface="微软雅黑" pitchFamily="34" charset="-122"/>
              </a:rPr>
              <a:t>医院经济收入指标规划</a:t>
            </a:r>
          </a:p>
        </p:txBody>
      </p:sp>
      <p:pic>
        <p:nvPicPr>
          <p:cNvPr id="87043" name="Picture 3" descr="F:\我的酷盘\素材\图片素材\新图片\锐普内部商务PPT图片29 (11).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 y="3306763"/>
            <a:ext cx="3160713" cy="1284287"/>
          </a:xfrm>
          <a:prstGeom prst="rect">
            <a:avLst/>
          </a:prstGeom>
          <a:noFill/>
          <a:ln w="9525">
            <a:noFill/>
            <a:miter lim="800000"/>
            <a:headEnd/>
            <a:tailEnd/>
          </a:ln>
        </p:spPr>
      </p:pic>
      <p:sp>
        <p:nvSpPr>
          <p:cNvPr id="6" name="TextBox 5"/>
          <p:cNvSpPr txBox="1"/>
          <p:nvPr/>
        </p:nvSpPr>
        <p:spPr>
          <a:xfrm>
            <a:off x="2038350" y="5854700"/>
            <a:ext cx="3527425" cy="646113"/>
          </a:xfrm>
          <a:prstGeom prst="rect">
            <a:avLst/>
          </a:prstGeom>
          <a:noFill/>
        </p:spPr>
        <p:txBody>
          <a:bodyPr lIns="91403" tIns="45702" rIns="91403" bIns="45702">
            <a:spAutoFit/>
          </a:bodyPr>
          <a:lstStyle/>
          <a:p>
            <a:pPr algn="ctr" defTabSz="913996" fontAlgn="auto">
              <a:spcBef>
                <a:spcPts val="0"/>
              </a:spcBef>
              <a:spcAft>
                <a:spcPts val="0"/>
              </a:spcAft>
              <a:defRPr/>
            </a:pPr>
            <a:r>
              <a:rPr lang="zh-CN" altLang="en-US" sz="3599" b="1" dirty="0">
                <a:solidFill>
                  <a:srgbClr val="1F497D"/>
                </a:solidFill>
                <a:latin typeface="微软雅黑" pitchFamily="34" charset="-122"/>
                <a:ea typeface="微软雅黑" pitchFamily="34" charset="-122"/>
              </a:rPr>
              <a:t>医院总收入</a:t>
            </a:r>
          </a:p>
        </p:txBody>
      </p:sp>
      <p:sp>
        <p:nvSpPr>
          <p:cNvPr id="7" name="TextBox 7"/>
          <p:cNvSpPr txBox="1"/>
          <p:nvPr/>
        </p:nvSpPr>
        <p:spPr>
          <a:xfrm>
            <a:off x="2470150" y="2027238"/>
            <a:ext cx="2794000" cy="646112"/>
          </a:xfrm>
          <a:prstGeom prst="rect">
            <a:avLst/>
          </a:prstGeom>
          <a:noFill/>
        </p:spPr>
        <p:txBody>
          <a:bodyPr lIns="91403" tIns="45702" rIns="91403" bIns="45702">
            <a:spAutoFit/>
          </a:bodyPr>
          <a:lstStyle>
            <a:defPPr>
              <a:defRPr lang="zh-CN"/>
            </a:defPPr>
            <a:lvl1pPr algn="ctr">
              <a:defRPr sz="3600" b="1">
                <a:solidFill>
                  <a:srgbClr val="C00000"/>
                </a:solidFill>
                <a:latin typeface="微软雅黑" pitchFamily="34" charset="-122"/>
                <a:ea typeface="微软雅黑" pitchFamily="34" charset="-122"/>
              </a:defRPr>
            </a:lvl1pPr>
          </a:lstStyle>
          <a:p>
            <a:pPr defTabSz="913996" fontAlgn="auto">
              <a:spcBef>
                <a:spcPts val="0"/>
              </a:spcBef>
              <a:spcAft>
                <a:spcPts val="0"/>
              </a:spcAft>
              <a:defRPr/>
            </a:pPr>
            <a:r>
              <a:rPr lang="en-US" altLang="zh-CN" sz="3599" dirty="0" smtClean="0"/>
              <a:t>5.2</a:t>
            </a:r>
            <a:r>
              <a:rPr lang="zh-CN" altLang="en-US" sz="3599" dirty="0" smtClean="0"/>
              <a:t>亿元</a:t>
            </a:r>
            <a:endParaRPr lang="zh-CN" altLang="en-US" sz="3599" dirty="0"/>
          </a:p>
        </p:txBody>
      </p:sp>
      <p:pic>
        <p:nvPicPr>
          <p:cNvPr id="87046" name="图片 2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5050" y="544513"/>
            <a:ext cx="5340350" cy="5708650"/>
          </a:xfrm>
          <a:prstGeom prst="rect">
            <a:avLst/>
          </a:prstGeom>
          <a:noFill/>
          <a:ln w="9525">
            <a:noFill/>
            <a:miter lim="800000"/>
            <a:headEnd/>
            <a:tailEnd/>
          </a:ln>
        </p:spPr>
      </p:pic>
      <p:sp>
        <p:nvSpPr>
          <p:cNvPr id="28" name="Rectangle 8"/>
          <p:cNvSpPr/>
          <p:nvPr/>
        </p:nvSpPr>
        <p:spPr>
          <a:xfrm>
            <a:off x="8064500" y="1966913"/>
            <a:ext cx="1441450" cy="400050"/>
          </a:xfrm>
          <a:prstGeom prst="rect">
            <a:avLst/>
          </a:prstGeom>
        </p:spPr>
        <p:txBody>
          <a:bodyPr anchor="ctr">
            <a:spAutoFit/>
          </a:bodyPr>
          <a:lstStyle/>
          <a:p>
            <a:pPr algn="ctr" defTabSz="913996">
              <a:defRPr/>
            </a:pPr>
            <a:r>
              <a:rPr lang="zh-CN" altLang="en-US" sz="1999" b="1" cap="small" dirty="0">
                <a:solidFill>
                  <a:srgbClr val="6FB879"/>
                </a:solidFill>
                <a:latin typeface="微软雅黑" panose="020B0503020204020204" pitchFamily="34" charset="-122"/>
                <a:ea typeface="微软雅黑" panose="020B0503020204020204" pitchFamily="34" charset="-122"/>
                <a:cs typeface="Arial" pitchFamily="34" charset="0"/>
              </a:rPr>
              <a:t>药品收入</a:t>
            </a:r>
            <a:endParaRPr lang="en-US" sz="1999" b="1" cap="small" dirty="0">
              <a:solidFill>
                <a:srgbClr val="6FB879"/>
              </a:solidFill>
              <a:latin typeface="微软雅黑" panose="020B0503020204020204" pitchFamily="34" charset="-122"/>
              <a:ea typeface="微软雅黑" panose="020B0503020204020204" pitchFamily="34" charset="-122"/>
              <a:cs typeface="Arial" pitchFamily="34" charset="0"/>
            </a:endParaRPr>
          </a:p>
        </p:txBody>
      </p:sp>
      <p:sp>
        <p:nvSpPr>
          <p:cNvPr id="29" name="Rectangle 8"/>
          <p:cNvSpPr/>
          <p:nvPr/>
        </p:nvSpPr>
        <p:spPr>
          <a:xfrm>
            <a:off x="6591300" y="3167063"/>
            <a:ext cx="1441450" cy="400050"/>
          </a:xfrm>
          <a:prstGeom prst="rect">
            <a:avLst/>
          </a:prstGeom>
        </p:spPr>
        <p:txBody>
          <a:bodyPr anchor="ctr">
            <a:spAutoFit/>
          </a:bodyPr>
          <a:lstStyle/>
          <a:p>
            <a:pPr algn="ctr" defTabSz="913996">
              <a:defRPr/>
            </a:pPr>
            <a:r>
              <a:rPr lang="zh-CN" altLang="en-US" sz="1999" b="1" cap="small" dirty="0">
                <a:solidFill>
                  <a:srgbClr val="6FB879"/>
                </a:solidFill>
                <a:latin typeface="微软雅黑" panose="020B0503020204020204" pitchFamily="34" charset="-122"/>
                <a:ea typeface="微软雅黑" panose="020B0503020204020204" pitchFamily="34" charset="-122"/>
                <a:cs typeface="Arial" pitchFamily="34" charset="0"/>
              </a:rPr>
              <a:t>检查收入</a:t>
            </a:r>
            <a:endParaRPr lang="en-US" sz="1999" b="1" cap="small" dirty="0">
              <a:solidFill>
                <a:srgbClr val="6FB879"/>
              </a:solidFill>
              <a:latin typeface="微软雅黑" panose="020B0503020204020204" pitchFamily="34" charset="-122"/>
              <a:ea typeface="微软雅黑" panose="020B0503020204020204" pitchFamily="34" charset="-122"/>
              <a:cs typeface="Arial" pitchFamily="34" charset="0"/>
            </a:endParaRPr>
          </a:p>
        </p:txBody>
      </p:sp>
      <p:sp>
        <p:nvSpPr>
          <p:cNvPr id="30" name="Rectangle 8"/>
          <p:cNvSpPr/>
          <p:nvPr/>
        </p:nvSpPr>
        <p:spPr>
          <a:xfrm>
            <a:off x="9566275" y="3157538"/>
            <a:ext cx="1441450" cy="400050"/>
          </a:xfrm>
          <a:prstGeom prst="rect">
            <a:avLst/>
          </a:prstGeom>
        </p:spPr>
        <p:txBody>
          <a:bodyPr anchor="ctr">
            <a:spAutoFit/>
          </a:bodyPr>
          <a:lstStyle/>
          <a:p>
            <a:pPr algn="ctr" defTabSz="913996">
              <a:defRPr/>
            </a:pPr>
            <a:r>
              <a:rPr lang="zh-CN" altLang="en-US" sz="1999" b="1" cap="small" dirty="0">
                <a:solidFill>
                  <a:srgbClr val="6FB879"/>
                </a:solidFill>
                <a:latin typeface="微软雅黑" panose="020B0503020204020204" pitchFamily="34" charset="-122"/>
                <a:ea typeface="微软雅黑" panose="020B0503020204020204" pitchFamily="34" charset="-122"/>
                <a:cs typeface="Arial" pitchFamily="34" charset="0"/>
              </a:rPr>
              <a:t>诊断收入</a:t>
            </a:r>
            <a:endParaRPr lang="en-US" sz="1999" b="1" cap="small" dirty="0">
              <a:solidFill>
                <a:srgbClr val="6FB879"/>
              </a:solidFill>
              <a:latin typeface="微软雅黑" panose="020B0503020204020204" pitchFamily="34" charset="-122"/>
              <a:ea typeface="微软雅黑" panose="020B0503020204020204" pitchFamily="34" charset="-122"/>
              <a:cs typeface="Arial" pitchFamily="34" charset="0"/>
            </a:endParaRPr>
          </a:p>
        </p:txBody>
      </p:sp>
      <p:sp>
        <p:nvSpPr>
          <p:cNvPr id="31" name="Rectangle 8"/>
          <p:cNvSpPr/>
          <p:nvPr/>
        </p:nvSpPr>
        <p:spPr>
          <a:xfrm>
            <a:off x="7137400" y="5095875"/>
            <a:ext cx="1439863" cy="400050"/>
          </a:xfrm>
          <a:prstGeom prst="rect">
            <a:avLst/>
          </a:prstGeom>
        </p:spPr>
        <p:txBody>
          <a:bodyPr anchor="ctr">
            <a:spAutoFit/>
          </a:bodyPr>
          <a:lstStyle/>
          <a:p>
            <a:pPr algn="ctr" defTabSz="913996">
              <a:defRPr/>
            </a:pPr>
            <a:r>
              <a:rPr lang="zh-CN" altLang="en-US" sz="1999" b="1" cap="small" dirty="0">
                <a:solidFill>
                  <a:srgbClr val="6FB879"/>
                </a:solidFill>
                <a:latin typeface="微软雅黑" panose="020B0503020204020204" pitchFamily="34" charset="-122"/>
                <a:ea typeface="微软雅黑" panose="020B0503020204020204" pitchFamily="34" charset="-122"/>
                <a:cs typeface="Arial" pitchFamily="34" charset="0"/>
              </a:rPr>
              <a:t>其他收入</a:t>
            </a:r>
            <a:endParaRPr lang="en-US" sz="1999" b="1" cap="small" dirty="0">
              <a:solidFill>
                <a:srgbClr val="6FB879"/>
              </a:solidFill>
              <a:latin typeface="微软雅黑" panose="020B0503020204020204" pitchFamily="34" charset="-122"/>
              <a:ea typeface="微软雅黑" panose="020B0503020204020204" pitchFamily="34" charset="-122"/>
              <a:cs typeface="Arial" pitchFamily="34" charset="0"/>
            </a:endParaRPr>
          </a:p>
        </p:txBody>
      </p:sp>
      <p:sp>
        <p:nvSpPr>
          <p:cNvPr id="32" name="Rectangle 8"/>
          <p:cNvSpPr/>
          <p:nvPr/>
        </p:nvSpPr>
        <p:spPr>
          <a:xfrm>
            <a:off x="9036050" y="5057775"/>
            <a:ext cx="1441450" cy="400050"/>
          </a:xfrm>
          <a:prstGeom prst="rect">
            <a:avLst/>
          </a:prstGeom>
        </p:spPr>
        <p:txBody>
          <a:bodyPr anchor="ctr">
            <a:spAutoFit/>
          </a:bodyPr>
          <a:lstStyle/>
          <a:p>
            <a:pPr algn="ctr" defTabSz="913996">
              <a:defRPr/>
            </a:pPr>
            <a:r>
              <a:rPr lang="zh-CN" altLang="en-US" sz="1999" b="1" cap="small" dirty="0">
                <a:solidFill>
                  <a:srgbClr val="6FB879"/>
                </a:solidFill>
                <a:latin typeface="微软雅黑" panose="020B0503020204020204" pitchFamily="34" charset="-122"/>
                <a:ea typeface="微软雅黑" panose="020B0503020204020204" pitchFamily="34" charset="-122"/>
                <a:cs typeface="Arial" pitchFamily="34" charset="0"/>
              </a:rPr>
              <a:t>治疗收入</a:t>
            </a:r>
            <a:endParaRPr lang="en-US" sz="1999" b="1" cap="small" dirty="0">
              <a:solidFill>
                <a:srgbClr val="6FB879"/>
              </a:solidFill>
              <a:latin typeface="微软雅黑" panose="020B0503020204020204" pitchFamily="34" charset="-122"/>
              <a:ea typeface="微软雅黑" panose="020B0503020204020204" pitchFamily="34" charset="-122"/>
              <a:cs typeface="Arial" pitchFamily="34" charset="0"/>
            </a:endParaRPr>
          </a:p>
        </p:txBody>
      </p:sp>
      <p:sp>
        <p:nvSpPr>
          <p:cNvPr id="33" name="Rectangle 8"/>
          <p:cNvSpPr/>
          <p:nvPr/>
        </p:nvSpPr>
        <p:spPr>
          <a:xfrm>
            <a:off x="8064500" y="2852738"/>
            <a:ext cx="1441450" cy="1201737"/>
          </a:xfrm>
          <a:prstGeom prst="rect">
            <a:avLst/>
          </a:prstGeom>
        </p:spPr>
        <p:txBody>
          <a:bodyPr anchor="ctr">
            <a:spAutoFit/>
          </a:bodyPr>
          <a:lstStyle/>
          <a:p>
            <a:pPr algn="ctr" defTabSz="913996">
              <a:defRPr/>
            </a:pPr>
            <a:r>
              <a:rPr lang="zh-CN" altLang="en-US" sz="3600" b="1" cap="small" dirty="0">
                <a:solidFill>
                  <a:srgbClr val="C00000"/>
                </a:solidFill>
                <a:latin typeface="微软雅黑" panose="020B0503020204020204" pitchFamily="34" charset="-122"/>
                <a:ea typeface="微软雅黑" panose="020B0503020204020204" pitchFamily="34" charset="-122"/>
                <a:cs typeface="Arial" pitchFamily="34" charset="0"/>
              </a:rPr>
              <a:t>业务</a:t>
            </a:r>
            <a:endParaRPr lang="en-US" altLang="zh-CN" sz="3600" b="1" cap="small" dirty="0">
              <a:solidFill>
                <a:srgbClr val="C00000"/>
              </a:solidFill>
              <a:latin typeface="微软雅黑" panose="020B0503020204020204" pitchFamily="34" charset="-122"/>
              <a:ea typeface="微软雅黑" panose="020B0503020204020204" pitchFamily="34" charset="-122"/>
              <a:cs typeface="Arial" pitchFamily="34" charset="0"/>
            </a:endParaRPr>
          </a:p>
          <a:p>
            <a:pPr algn="ctr" defTabSz="913996">
              <a:defRPr/>
            </a:pPr>
            <a:r>
              <a:rPr lang="zh-CN" altLang="en-US" sz="3600" b="1" cap="small" dirty="0">
                <a:solidFill>
                  <a:srgbClr val="C00000"/>
                </a:solidFill>
                <a:latin typeface="微软雅黑" panose="020B0503020204020204" pitchFamily="34" charset="-122"/>
                <a:ea typeface="微软雅黑" panose="020B0503020204020204" pitchFamily="34" charset="-122"/>
                <a:cs typeface="Arial" pitchFamily="34" charset="0"/>
              </a:rPr>
              <a:t>收入</a:t>
            </a:r>
            <a:endParaRPr lang="en-US" sz="3600" b="1" cap="small"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18" name="矩形 17"/>
          <p:cNvSpPr/>
          <p:nvPr/>
        </p:nvSpPr>
        <p:spPr>
          <a:xfrm>
            <a:off x="820738" y="460375"/>
            <a:ext cx="3270250"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3.1</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经济收入规划</a:t>
            </a:r>
          </a:p>
        </p:txBody>
      </p:sp>
      <p:sp>
        <p:nvSpPr>
          <p:cNvPr id="87054" name="文本框 1"/>
          <p:cNvSpPr txBox="1">
            <a:spLocks noChangeArrowheads="1"/>
          </p:cNvSpPr>
          <p:nvPr/>
        </p:nvSpPr>
        <p:spPr bwMode="auto">
          <a:xfrm>
            <a:off x="6513513" y="6342063"/>
            <a:ext cx="4494212" cy="307975"/>
          </a:xfrm>
          <a:prstGeom prst="rect">
            <a:avLst/>
          </a:prstGeom>
          <a:noFill/>
          <a:ln w="9525">
            <a:noFill/>
            <a:miter lim="800000"/>
            <a:headEnd/>
            <a:tailEnd/>
          </a:ln>
        </p:spPr>
        <p:txBody>
          <a:bodyPr wrap="none">
            <a:spAutoFit/>
          </a:bodyPr>
          <a:lstStyle/>
          <a:p>
            <a:r>
              <a:rPr lang="zh-CN" altLang="en-US" sz="1400">
                <a:latin typeface="微软雅黑" pitchFamily="34" charset="-122"/>
                <a:ea typeface="微软雅黑" pitchFamily="34" charset="-122"/>
              </a:rPr>
              <a:t>注：表中数据可更改，请各医院根据自身实际情况修改</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拿着钞票开心的男人图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8563" y="1298575"/>
            <a:ext cx="5672137" cy="5097463"/>
          </a:xfrm>
          <a:prstGeom prst="rect">
            <a:avLst/>
          </a:prstGeom>
          <a:noFill/>
          <a:ln w="9525">
            <a:noFill/>
            <a:miter lim="800000"/>
            <a:headEnd/>
            <a:tailEnd/>
          </a:ln>
        </p:spPr>
      </p:pic>
      <p:graphicFrame>
        <p:nvGraphicFramePr>
          <p:cNvPr id="3" name="表格 2"/>
          <p:cNvGraphicFramePr>
            <a:graphicFrameLocks noGrp="1"/>
          </p:cNvGraphicFramePr>
          <p:nvPr/>
        </p:nvGraphicFramePr>
        <p:xfrm>
          <a:off x="334963" y="1844675"/>
          <a:ext cx="5553710" cy="4373374"/>
        </p:xfrm>
        <a:graphic>
          <a:graphicData uri="http://schemas.openxmlformats.org/drawingml/2006/table">
            <a:tbl>
              <a:tblPr firstRow="1" firstCol="1" bandRow="1">
                <a:tableStyleId>{93296810-A885-4BE3-A3E7-6D5BEEA58F35}</a:tableStyleId>
              </a:tblPr>
              <a:tblGrid>
                <a:gridCol w="1584176">
                  <a:extLst>
                    <a:ext uri="{9D8B030D-6E8A-4147-A177-3AD203B41FA5}">
                      <a16:colId xmlns:a16="http://schemas.microsoft.com/office/drawing/2014/main" val="20000"/>
                    </a:ext>
                  </a:extLst>
                </a:gridCol>
                <a:gridCol w="1507004">
                  <a:extLst>
                    <a:ext uri="{9D8B030D-6E8A-4147-A177-3AD203B41FA5}">
                      <a16:colId xmlns:a16="http://schemas.microsoft.com/office/drawing/2014/main" val="20001"/>
                    </a:ext>
                  </a:extLst>
                </a:gridCol>
                <a:gridCol w="1374140">
                  <a:extLst>
                    <a:ext uri="{9D8B030D-6E8A-4147-A177-3AD203B41FA5}">
                      <a16:colId xmlns:a16="http://schemas.microsoft.com/office/drawing/2014/main" val="20002"/>
                    </a:ext>
                  </a:extLst>
                </a:gridCol>
                <a:gridCol w="1088390">
                  <a:extLst>
                    <a:ext uri="{9D8B030D-6E8A-4147-A177-3AD203B41FA5}">
                      <a16:colId xmlns:a16="http://schemas.microsoft.com/office/drawing/2014/main" val="20003"/>
                    </a:ext>
                  </a:extLst>
                </a:gridCol>
              </a:tblGrid>
              <a:tr h="300277">
                <a:tc gridSpan="4">
                  <a:txBody>
                    <a:bodyPr/>
                    <a:lstStyle/>
                    <a:p>
                      <a:pPr indent="88900" algn="ctr">
                        <a:spcAft>
                          <a:spcPts val="0"/>
                        </a:spcAft>
                      </a:pPr>
                      <a:r>
                        <a:rPr lang="en-US" sz="1400" kern="0" dirty="0" smtClean="0">
                          <a:effectLst/>
                        </a:rPr>
                        <a:t>2015</a:t>
                      </a:r>
                      <a:r>
                        <a:rPr lang="zh-CN" sz="1400" kern="0" dirty="0" smtClean="0">
                          <a:effectLst/>
                        </a:rPr>
                        <a:t>年</a:t>
                      </a:r>
                      <a:r>
                        <a:rPr lang="en-US" sz="1400" kern="0" dirty="0">
                          <a:effectLst/>
                        </a:rPr>
                        <a:t>XX</a:t>
                      </a:r>
                      <a:r>
                        <a:rPr lang="zh-CN" sz="1400" kern="0" dirty="0">
                          <a:effectLst/>
                        </a:rPr>
                        <a:t>医院经营目标规划</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01546">
                <a:tc>
                  <a:txBody>
                    <a:bodyPr/>
                    <a:lstStyle/>
                    <a:p>
                      <a:pPr algn="ctr">
                        <a:spcAft>
                          <a:spcPts val="0"/>
                        </a:spcAft>
                      </a:pPr>
                      <a:r>
                        <a:rPr lang="zh-CN" sz="1100" kern="0" dirty="0">
                          <a:effectLst/>
                        </a:rPr>
                        <a:t>项目</a:t>
                      </a:r>
                      <a:r>
                        <a:rPr lang="en-US" sz="1100" kern="0" dirty="0">
                          <a:effectLst/>
                        </a:rPr>
                        <a:t>/</a:t>
                      </a:r>
                      <a:r>
                        <a:rPr lang="zh-CN" sz="1100" kern="0" dirty="0">
                          <a:effectLst/>
                        </a:rPr>
                        <a:t>年份</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0" dirty="0" smtClean="0">
                          <a:effectLst/>
                        </a:rPr>
                        <a:t>2014</a:t>
                      </a:r>
                      <a:r>
                        <a:rPr lang="zh-CN" sz="1200" kern="0" dirty="0" smtClean="0">
                          <a:effectLst/>
                        </a:rPr>
                        <a:t>年</a:t>
                      </a:r>
                      <a:endParaRPr lang="zh-CN" sz="10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en-US" sz="1200" kern="0" dirty="0" smtClean="0">
                          <a:effectLst/>
                        </a:rPr>
                        <a:t>2015</a:t>
                      </a:r>
                      <a:r>
                        <a:rPr lang="zh-CN" sz="1200" kern="0" dirty="0" smtClean="0">
                          <a:effectLst/>
                        </a:rPr>
                        <a:t>年</a:t>
                      </a:r>
                      <a:endParaRPr lang="zh-CN" sz="10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indent="76200" algn="l">
                        <a:spcAft>
                          <a:spcPts val="0"/>
                        </a:spcAft>
                      </a:pPr>
                      <a:r>
                        <a:rPr lang="zh-CN" sz="1200" kern="0" dirty="0">
                          <a:effectLst/>
                        </a:rPr>
                        <a:t>同比增长率</a:t>
                      </a:r>
                      <a:endParaRPr lang="zh-CN" sz="1000" b="1"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1"/>
                  </a:ext>
                </a:extLst>
              </a:tr>
              <a:tr h="347255">
                <a:tc>
                  <a:txBody>
                    <a:bodyPr/>
                    <a:lstStyle/>
                    <a:p>
                      <a:pPr algn="ctr">
                        <a:spcAft>
                          <a:spcPts val="0"/>
                        </a:spcAft>
                      </a:pPr>
                      <a:r>
                        <a:rPr lang="zh-CN" sz="1100" kern="0" dirty="0">
                          <a:effectLst/>
                        </a:rPr>
                        <a:t>业务收入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76200" algn="ctr" defTabSz="914400" rtl="0" eaLnBrk="1" fontAlgn="ctr" latinLnBrk="0" hangingPunct="1">
                        <a:spcAft>
                          <a:spcPts val="0"/>
                        </a:spcAft>
                      </a:pPr>
                      <a:endParaRPr lang="en-US" altLang="zh-CN" sz="1200" kern="0" dirty="0">
                        <a:solidFill>
                          <a:schemeClr val="dk1"/>
                        </a:solidFill>
                        <a:effectLst/>
                        <a:latin typeface="+mn-lt"/>
                        <a:ea typeface="+mn-ea"/>
                        <a:cs typeface="+mn-cs"/>
                      </a:endParaRPr>
                    </a:p>
                  </a:txBody>
                  <a:tcPr marL="9525" marR="9525" marT="9525" marB="0" anchor="ctr"/>
                </a:tc>
                <a:tc>
                  <a:txBody>
                    <a:bodyPr/>
                    <a:lstStyle/>
                    <a:p>
                      <a:pPr marL="0" indent="76200" algn="ctr" defTabSz="914400" rtl="0" eaLnBrk="1" fontAlgn="ctr" latinLnBrk="0" hangingPunct="1">
                        <a:spcAft>
                          <a:spcPts val="0"/>
                        </a:spcAft>
                      </a:pPr>
                      <a:endParaRPr lang="en-US" altLang="zh-CN" sz="1200" kern="0" dirty="0">
                        <a:solidFill>
                          <a:schemeClr val="dk1"/>
                        </a:solidFill>
                        <a:effectLst/>
                        <a:latin typeface="+mn-lt"/>
                        <a:ea typeface="+mn-ea"/>
                        <a:cs typeface="+mn-cs"/>
                      </a:endParaRPr>
                    </a:p>
                  </a:txBody>
                  <a:tcPr marL="9525" marR="9525" marT="9525" marB="0" anchor="ctr"/>
                </a:tc>
                <a:tc>
                  <a:txBody>
                    <a:bodyPr/>
                    <a:lstStyle/>
                    <a:p>
                      <a:pPr marL="0" indent="76200" algn="ctr" defTabSz="914400" rtl="0" eaLnBrk="1" latinLnBrk="0" hangingPunct="1">
                        <a:spcAft>
                          <a:spcPts val="0"/>
                        </a:spcAft>
                      </a:pPr>
                      <a:endParaRPr lang="zh-CN" sz="1200" kern="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2"/>
                  </a:ext>
                </a:extLst>
              </a:tr>
              <a:tr h="274883">
                <a:tc>
                  <a:txBody>
                    <a:bodyPr/>
                    <a:lstStyle/>
                    <a:p>
                      <a:pPr algn="ctr">
                        <a:spcAft>
                          <a:spcPts val="0"/>
                        </a:spcAft>
                      </a:pPr>
                      <a:r>
                        <a:rPr lang="zh-CN" sz="1100" kern="0" dirty="0">
                          <a:effectLst/>
                        </a:rPr>
                        <a:t>治疗收入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76200" algn="ctr" defTabSz="914400" rtl="0" eaLnBrk="1" latinLnBrk="0" hangingPunct="1">
                        <a:spcAft>
                          <a:spcPts val="0"/>
                        </a:spcAft>
                      </a:pPr>
                      <a:endParaRPr lang="zh-CN" sz="1200" kern="0" dirty="0">
                        <a:solidFill>
                          <a:schemeClr val="dk1"/>
                        </a:solidFill>
                        <a:effectLst/>
                        <a:latin typeface="+mn-lt"/>
                        <a:ea typeface="+mn-ea"/>
                        <a:cs typeface="+mn-cs"/>
                      </a:endParaRPr>
                    </a:p>
                  </a:txBody>
                  <a:tcPr marL="68580" marR="68580" marT="0" marB="0" anchor="ctr"/>
                </a:tc>
                <a:tc>
                  <a:txBody>
                    <a:bodyPr/>
                    <a:lstStyle/>
                    <a:p>
                      <a:pPr marL="0" indent="76200" algn="ctr" defTabSz="914400" rtl="0" eaLnBrk="1" latinLnBrk="0" hangingPunct="1">
                        <a:spcAft>
                          <a:spcPts val="0"/>
                        </a:spcAft>
                      </a:pPr>
                      <a:endParaRPr lang="zh-CN" sz="1200" kern="0" dirty="0">
                        <a:solidFill>
                          <a:schemeClr val="dk1"/>
                        </a:solidFill>
                        <a:effectLst/>
                        <a:latin typeface="+mn-lt"/>
                        <a:ea typeface="+mn-ea"/>
                        <a:cs typeface="+mn-cs"/>
                      </a:endParaRPr>
                    </a:p>
                  </a:txBody>
                  <a:tcPr marL="68580" marR="68580" marT="0" marB="0" anchor="ctr"/>
                </a:tc>
                <a:tc>
                  <a:txBody>
                    <a:bodyPr/>
                    <a:lstStyle/>
                    <a:p>
                      <a:pPr marL="0" indent="76200" algn="ctr" defTabSz="914400" rtl="0" eaLnBrk="1" latinLnBrk="0" hangingPunct="1">
                        <a:spcAft>
                          <a:spcPts val="0"/>
                        </a:spcAft>
                      </a:pPr>
                      <a:endParaRPr lang="zh-CN" sz="1200" kern="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3"/>
                  </a:ext>
                </a:extLst>
              </a:tr>
              <a:tr h="257108">
                <a:tc>
                  <a:txBody>
                    <a:bodyPr/>
                    <a:lstStyle/>
                    <a:p>
                      <a:pPr algn="ctr">
                        <a:spcAft>
                          <a:spcPts val="0"/>
                        </a:spcAft>
                      </a:pPr>
                      <a:r>
                        <a:rPr lang="zh-CN" sz="1100" kern="0" dirty="0">
                          <a:effectLst/>
                        </a:rPr>
                        <a:t>药品收入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76200" algn="ctr" defTabSz="914400" rtl="0" eaLnBrk="1" latinLnBrk="0" hangingPunct="1">
                        <a:spcAft>
                          <a:spcPts val="0"/>
                        </a:spcAft>
                      </a:pPr>
                      <a:endParaRPr lang="zh-CN" sz="1200" kern="0" dirty="0">
                        <a:solidFill>
                          <a:schemeClr val="dk1"/>
                        </a:solidFill>
                        <a:effectLst/>
                        <a:latin typeface="+mn-lt"/>
                        <a:ea typeface="+mn-ea"/>
                        <a:cs typeface="+mn-cs"/>
                      </a:endParaRPr>
                    </a:p>
                  </a:txBody>
                  <a:tcPr marL="68580" marR="68580" marT="0" marB="0" anchor="ctr"/>
                </a:tc>
                <a:tc>
                  <a:txBody>
                    <a:bodyPr/>
                    <a:lstStyle/>
                    <a:p>
                      <a:pPr marL="0" marR="0" indent="76200" algn="ctr" defTabSz="914400" rtl="0" eaLnBrk="1" fontAlgn="auto" latinLnBrk="0" hangingPunct="1">
                        <a:lnSpc>
                          <a:spcPct val="100000"/>
                        </a:lnSpc>
                        <a:spcBef>
                          <a:spcPts val="0"/>
                        </a:spcBef>
                        <a:spcAft>
                          <a:spcPts val="0"/>
                        </a:spcAft>
                        <a:buClrTx/>
                        <a:buSzTx/>
                        <a:buFontTx/>
                        <a:buNone/>
                        <a:tabLst/>
                        <a:defRPr/>
                      </a:pPr>
                      <a:endParaRPr lang="zh-CN" altLang="zh-CN" sz="1200" kern="0" dirty="0" smtClean="0">
                        <a:solidFill>
                          <a:schemeClr val="dk1"/>
                        </a:solidFill>
                        <a:effectLst/>
                        <a:latin typeface="+mn-lt"/>
                        <a:ea typeface="+mn-ea"/>
                        <a:cs typeface="+mn-cs"/>
                      </a:endParaRPr>
                    </a:p>
                  </a:txBody>
                  <a:tcPr marL="68580" marR="68580" marT="0" marB="0" anchor="ctr"/>
                </a:tc>
                <a:tc>
                  <a:txBody>
                    <a:bodyPr/>
                    <a:lstStyle/>
                    <a:p>
                      <a:pPr marL="0" indent="76200" algn="ctr" defTabSz="914400" rtl="0" eaLnBrk="1" latinLnBrk="0" hangingPunct="1">
                        <a:spcAft>
                          <a:spcPts val="0"/>
                        </a:spcAft>
                      </a:pPr>
                      <a:endParaRPr lang="zh-CN" sz="1200" kern="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4"/>
                  </a:ext>
                </a:extLst>
              </a:tr>
              <a:tr h="257108">
                <a:tc>
                  <a:txBody>
                    <a:bodyPr/>
                    <a:lstStyle/>
                    <a:p>
                      <a:pPr algn="ctr">
                        <a:spcAft>
                          <a:spcPts val="0"/>
                        </a:spcAft>
                      </a:pPr>
                      <a:r>
                        <a:rPr lang="zh-CN" sz="1100" kern="0" dirty="0">
                          <a:effectLst/>
                        </a:rPr>
                        <a:t>检查收入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marL="0" indent="76200" algn="ctr" defTabSz="914400" rtl="0" eaLnBrk="1" latinLnBrk="0" hangingPunct="1">
                        <a:spcAft>
                          <a:spcPts val="0"/>
                        </a:spcAft>
                      </a:pPr>
                      <a:r>
                        <a:rPr lang="zh-CN" sz="1200" kern="0" dirty="0">
                          <a:effectLst/>
                        </a:rPr>
                        <a:t>　</a:t>
                      </a:r>
                      <a:endParaRPr lang="zh-CN" sz="1200" kern="0" dirty="0">
                        <a:solidFill>
                          <a:schemeClr val="dk1"/>
                        </a:solidFill>
                        <a:effectLst/>
                        <a:latin typeface="+mn-lt"/>
                        <a:ea typeface="+mn-ea"/>
                        <a:cs typeface="+mn-cs"/>
                      </a:endParaRPr>
                    </a:p>
                  </a:txBody>
                  <a:tcPr marL="68580" marR="68580" marT="0" marB="0" anchor="ctr"/>
                </a:tc>
                <a:tc>
                  <a:txBody>
                    <a:bodyPr/>
                    <a:lstStyle/>
                    <a:p>
                      <a:pPr marL="0" indent="76200" algn="ctr" defTabSz="914400" rtl="0" eaLnBrk="1" latinLnBrk="0" hangingPunct="1">
                        <a:spcAft>
                          <a:spcPts val="0"/>
                        </a:spcAft>
                      </a:pPr>
                      <a:r>
                        <a:rPr lang="zh-CN" sz="1200" kern="0" dirty="0">
                          <a:effectLst/>
                        </a:rPr>
                        <a:t>　</a:t>
                      </a:r>
                      <a:endParaRPr lang="zh-CN" sz="1200" kern="0" dirty="0">
                        <a:solidFill>
                          <a:schemeClr val="dk1"/>
                        </a:solidFill>
                        <a:effectLst/>
                        <a:latin typeface="+mn-lt"/>
                        <a:ea typeface="+mn-ea"/>
                        <a:cs typeface="+mn-cs"/>
                      </a:endParaRPr>
                    </a:p>
                  </a:txBody>
                  <a:tcPr marL="68580" marR="68580" marT="0" marB="0" anchor="ctr"/>
                </a:tc>
                <a:tc>
                  <a:txBody>
                    <a:bodyPr/>
                    <a:lstStyle/>
                    <a:p>
                      <a:pPr marL="0" indent="76200" algn="ctr" defTabSz="914400" rtl="0" eaLnBrk="1" latinLnBrk="0" hangingPunct="1">
                        <a:spcAft>
                          <a:spcPts val="0"/>
                        </a:spcAft>
                      </a:pPr>
                      <a:r>
                        <a:rPr lang="zh-CN" sz="1200" kern="0" dirty="0">
                          <a:effectLst/>
                        </a:rPr>
                        <a:t>　</a:t>
                      </a:r>
                      <a:endParaRPr lang="zh-CN" sz="1200" kern="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5"/>
                  </a:ext>
                </a:extLst>
              </a:tr>
              <a:tr h="248855">
                <a:tc>
                  <a:txBody>
                    <a:bodyPr/>
                    <a:lstStyle/>
                    <a:p>
                      <a:pPr algn="ctr">
                        <a:spcAft>
                          <a:spcPts val="0"/>
                        </a:spcAft>
                      </a:pPr>
                      <a:r>
                        <a:rPr lang="zh-CN" sz="1100" kern="0" dirty="0">
                          <a:effectLst/>
                        </a:rPr>
                        <a:t>诊断收入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6"/>
                  </a:ext>
                </a:extLst>
              </a:tr>
              <a:tr h="248855">
                <a:tc>
                  <a:txBody>
                    <a:bodyPr/>
                    <a:lstStyle/>
                    <a:p>
                      <a:pPr algn="ctr">
                        <a:spcAft>
                          <a:spcPts val="0"/>
                        </a:spcAft>
                      </a:pPr>
                      <a:r>
                        <a:rPr lang="zh-CN" sz="1100" kern="0" dirty="0">
                          <a:effectLst/>
                        </a:rPr>
                        <a:t>其他收入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l">
                        <a:spcAft>
                          <a:spcPts val="0"/>
                        </a:spcAft>
                      </a:pPr>
                      <a:r>
                        <a:rPr lang="zh-CN" sz="1200" kern="0" dirty="0">
                          <a:effectLst/>
                        </a:rPr>
                        <a:t>　</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0007"/>
                  </a:ext>
                </a:extLst>
              </a:tr>
              <a:tr h="274883">
                <a:tc>
                  <a:txBody>
                    <a:bodyPr/>
                    <a:lstStyle/>
                    <a:p>
                      <a:pPr algn="ctr">
                        <a:spcAft>
                          <a:spcPts val="0"/>
                        </a:spcAft>
                      </a:pPr>
                      <a:r>
                        <a:rPr lang="zh-CN" sz="1100" kern="0" dirty="0">
                          <a:effectLst/>
                        </a:rPr>
                        <a:t>门诊量（万人次）</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72</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136</a:t>
                      </a:r>
                      <a:endParaRPr lang="zh-CN" sz="1200" kern="0" dirty="0">
                        <a:solidFill>
                          <a:schemeClr val="dk1"/>
                        </a:solidFill>
                        <a:effectLst/>
                        <a:latin typeface="+mn-lt"/>
                        <a:ea typeface="+mn-ea"/>
                        <a:cs typeface="+mn-cs"/>
                      </a:endParaRPr>
                    </a:p>
                  </a:txBody>
                  <a:tcPr marL="68580" marR="68580" marT="0" marB="0" anchor="ctr"/>
                </a:tc>
                <a:tc>
                  <a:txBody>
                    <a:bodyPr/>
                    <a:lstStyle/>
                    <a:p>
                      <a:pPr algn="ctr" fontAlgn="b"/>
                      <a:r>
                        <a:rPr lang="en-US" altLang="zh-CN" sz="1200" kern="0" dirty="0" smtClean="0">
                          <a:effectLst/>
                        </a:rPr>
                        <a:t>8.8%</a:t>
                      </a:r>
                      <a:endParaRPr lang="en-US" altLang="zh-CN" sz="1200" kern="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08"/>
                  </a:ext>
                </a:extLst>
              </a:tr>
              <a:tr h="326305">
                <a:tc>
                  <a:txBody>
                    <a:bodyPr/>
                    <a:lstStyle/>
                    <a:p>
                      <a:pPr algn="ctr">
                        <a:spcAft>
                          <a:spcPts val="0"/>
                        </a:spcAft>
                      </a:pPr>
                      <a:r>
                        <a:rPr lang="zh-CN" sz="1100" kern="0" dirty="0">
                          <a:effectLst/>
                        </a:rPr>
                        <a:t>住院量（万人次）</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1.3</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2.4</a:t>
                      </a:r>
                      <a:endParaRPr lang="zh-CN" sz="1200" kern="0" dirty="0">
                        <a:solidFill>
                          <a:schemeClr val="dk1"/>
                        </a:solidFill>
                        <a:effectLst/>
                        <a:latin typeface="+mn-lt"/>
                        <a:ea typeface="+mn-ea"/>
                        <a:cs typeface="+mn-cs"/>
                      </a:endParaRPr>
                    </a:p>
                  </a:txBody>
                  <a:tcPr marL="68580" marR="68580" marT="0" marB="0" anchor="ctr"/>
                </a:tc>
                <a:tc>
                  <a:txBody>
                    <a:bodyPr/>
                    <a:lstStyle/>
                    <a:p>
                      <a:pPr algn="ctr" fontAlgn="b"/>
                      <a:r>
                        <a:rPr lang="en-US" altLang="zh-CN" sz="1200" kern="0" dirty="0" smtClean="0">
                          <a:effectLst/>
                        </a:rPr>
                        <a:t>8.4%</a:t>
                      </a:r>
                      <a:endParaRPr lang="en-US" altLang="zh-CN" sz="1200" kern="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09"/>
                  </a:ext>
                </a:extLst>
              </a:tr>
              <a:tr h="257108">
                <a:tc>
                  <a:txBody>
                    <a:bodyPr/>
                    <a:lstStyle/>
                    <a:p>
                      <a:pPr algn="ctr">
                        <a:spcAft>
                          <a:spcPts val="0"/>
                        </a:spcAft>
                      </a:pPr>
                      <a:r>
                        <a:rPr lang="zh-CN" sz="1100" kern="0" dirty="0">
                          <a:effectLst/>
                        </a:rPr>
                        <a:t>收入量（万元）</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1.2</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1.8</a:t>
                      </a:r>
                      <a:endParaRPr lang="zh-CN" sz="1200" kern="0" dirty="0">
                        <a:solidFill>
                          <a:schemeClr val="dk1"/>
                        </a:solidFill>
                        <a:effectLst/>
                        <a:latin typeface="+mn-lt"/>
                        <a:ea typeface="+mn-ea"/>
                        <a:cs typeface="+mn-cs"/>
                      </a:endParaRPr>
                    </a:p>
                  </a:txBody>
                  <a:tcPr marL="68580" marR="68580" marT="0" marB="0" anchor="ctr"/>
                </a:tc>
                <a:tc>
                  <a:txBody>
                    <a:bodyPr/>
                    <a:lstStyle/>
                    <a:p>
                      <a:pPr algn="ctr" fontAlgn="b"/>
                      <a:r>
                        <a:rPr lang="en-US" altLang="zh-CN" sz="1200" kern="0" dirty="0" smtClean="0">
                          <a:effectLst/>
                        </a:rPr>
                        <a:t>50%</a:t>
                      </a:r>
                      <a:endParaRPr lang="en-US" altLang="zh-CN" sz="1200" kern="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10"/>
                  </a:ext>
                </a:extLst>
              </a:tr>
              <a:tr h="248855">
                <a:tc>
                  <a:txBody>
                    <a:bodyPr/>
                    <a:lstStyle/>
                    <a:p>
                      <a:pPr algn="ctr">
                        <a:spcAft>
                          <a:spcPts val="0"/>
                        </a:spcAft>
                      </a:pPr>
                      <a:r>
                        <a:rPr lang="zh-CN" sz="1100" kern="0" dirty="0">
                          <a:effectLst/>
                        </a:rPr>
                        <a:t>人均门诊费用</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130</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143</a:t>
                      </a:r>
                      <a:endParaRPr lang="zh-CN" sz="1200" kern="0" dirty="0">
                        <a:solidFill>
                          <a:schemeClr val="dk1"/>
                        </a:solidFill>
                        <a:effectLst/>
                        <a:latin typeface="+mn-lt"/>
                        <a:ea typeface="+mn-ea"/>
                        <a:cs typeface="+mn-cs"/>
                      </a:endParaRPr>
                    </a:p>
                  </a:txBody>
                  <a:tcPr marL="68580" marR="68580" marT="0" marB="0" anchor="ctr"/>
                </a:tc>
                <a:tc>
                  <a:txBody>
                    <a:bodyPr/>
                    <a:lstStyle/>
                    <a:p>
                      <a:pPr algn="ctr" fontAlgn="b"/>
                      <a:r>
                        <a:rPr lang="en-US" altLang="zh-CN" sz="1200" kern="0" dirty="0" smtClean="0">
                          <a:effectLst/>
                        </a:rPr>
                        <a:t>10%</a:t>
                      </a:r>
                      <a:endParaRPr lang="en-US" altLang="zh-CN" sz="1200" kern="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11"/>
                  </a:ext>
                </a:extLst>
              </a:tr>
              <a:tr h="257108">
                <a:tc>
                  <a:txBody>
                    <a:bodyPr/>
                    <a:lstStyle/>
                    <a:p>
                      <a:pPr algn="ctr">
                        <a:spcAft>
                          <a:spcPts val="0"/>
                        </a:spcAft>
                      </a:pPr>
                      <a:r>
                        <a:rPr lang="zh-CN" sz="1100" kern="0" dirty="0">
                          <a:effectLst/>
                        </a:rPr>
                        <a:t>平均住院日</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7.8</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6</a:t>
                      </a:r>
                      <a:endParaRPr lang="zh-CN" sz="1200" kern="0" dirty="0">
                        <a:solidFill>
                          <a:schemeClr val="dk1"/>
                        </a:solidFill>
                        <a:effectLst/>
                        <a:latin typeface="+mn-lt"/>
                        <a:ea typeface="+mn-ea"/>
                        <a:cs typeface="+mn-cs"/>
                      </a:endParaRPr>
                    </a:p>
                  </a:txBody>
                  <a:tcPr marL="68580" marR="68580" marT="0" marB="0" anchor="ctr"/>
                </a:tc>
                <a:tc>
                  <a:txBody>
                    <a:bodyPr/>
                    <a:lstStyle/>
                    <a:p>
                      <a:pPr algn="ctr" fontAlgn="b"/>
                      <a:r>
                        <a:rPr lang="en-US" altLang="zh-CN" sz="1200" kern="0" dirty="0" smtClean="0">
                          <a:effectLst/>
                        </a:rPr>
                        <a:t>-2.3%</a:t>
                      </a:r>
                      <a:endParaRPr lang="en-US" altLang="zh-CN" sz="1200" kern="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12"/>
                  </a:ext>
                </a:extLst>
              </a:tr>
              <a:tr h="292024">
                <a:tc>
                  <a:txBody>
                    <a:bodyPr/>
                    <a:lstStyle/>
                    <a:p>
                      <a:pPr algn="ctr">
                        <a:spcAft>
                          <a:spcPts val="0"/>
                        </a:spcAft>
                      </a:pPr>
                      <a:r>
                        <a:rPr lang="zh-CN" sz="1100" kern="0" dirty="0">
                          <a:effectLst/>
                        </a:rPr>
                        <a:t>人均住院费用</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6979</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7676</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10%</a:t>
                      </a:r>
                      <a:endParaRPr lang="zh-CN" sz="1200" kern="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13"/>
                  </a:ext>
                </a:extLst>
              </a:tr>
              <a:tr h="274883">
                <a:tc>
                  <a:txBody>
                    <a:bodyPr/>
                    <a:lstStyle/>
                    <a:p>
                      <a:pPr algn="ctr">
                        <a:spcAft>
                          <a:spcPts val="0"/>
                        </a:spcAft>
                      </a:pPr>
                      <a:r>
                        <a:rPr lang="zh-CN" sz="1100" kern="0" dirty="0">
                          <a:effectLst/>
                        </a:rPr>
                        <a:t>床位周转次数</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48</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60</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25%</a:t>
                      </a:r>
                      <a:endParaRPr lang="zh-CN" sz="1200" kern="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14"/>
                  </a:ext>
                </a:extLst>
              </a:tr>
              <a:tr h="206321">
                <a:tc>
                  <a:txBody>
                    <a:bodyPr/>
                    <a:lstStyle/>
                    <a:p>
                      <a:pPr algn="ctr">
                        <a:spcAft>
                          <a:spcPts val="0"/>
                        </a:spcAft>
                      </a:pPr>
                      <a:r>
                        <a:rPr lang="zh-CN" sz="1100" kern="0" dirty="0">
                          <a:effectLst/>
                        </a:rPr>
                        <a:t>药占比（</a:t>
                      </a:r>
                      <a:r>
                        <a:rPr lang="en-US" sz="1100" kern="0" dirty="0">
                          <a:effectLst/>
                        </a:rPr>
                        <a:t>%</a:t>
                      </a:r>
                      <a:r>
                        <a:rPr lang="zh-CN" sz="1100" kern="0" dirty="0">
                          <a:effectLst/>
                        </a:rPr>
                        <a:t>）</a:t>
                      </a:r>
                      <a:endParaRPr lang="zh-CN" sz="10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35%</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30%</a:t>
                      </a:r>
                      <a:endParaRPr lang="zh-CN" sz="1200" kern="0" dirty="0">
                        <a:solidFill>
                          <a:schemeClr val="dk1"/>
                        </a:solidFill>
                        <a:effectLst/>
                        <a:latin typeface="+mn-lt"/>
                        <a:ea typeface="+mn-ea"/>
                        <a:cs typeface="+mn-cs"/>
                      </a:endParaRPr>
                    </a:p>
                  </a:txBody>
                  <a:tcPr marL="68580" marR="68580" marT="0" marB="0" anchor="ctr"/>
                </a:tc>
                <a:tc>
                  <a:txBody>
                    <a:bodyPr/>
                    <a:lstStyle/>
                    <a:p>
                      <a:pPr algn="ctr">
                        <a:spcAft>
                          <a:spcPts val="0"/>
                        </a:spcAft>
                      </a:pPr>
                      <a:r>
                        <a:rPr lang="zh-CN" sz="1200" kern="0" dirty="0">
                          <a:effectLst/>
                        </a:rPr>
                        <a:t>　</a:t>
                      </a:r>
                      <a:r>
                        <a:rPr lang="en-US" altLang="zh-CN" sz="1200" kern="0" dirty="0" smtClean="0">
                          <a:effectLst/>
                        </a:rPr>
                        <a:t>-14.2%</a:t>
                      </a:r>
                      <a:endParaRPr lang="zh-CN" sz="1200" kern="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15"/>
                  </a:ext>
                </a:extLst>
              </a:tr>
            </a:tbl>
          </a:graphicData>
        </a:graphic>
      </p:graphicFrame>
      <p:sp>
        <p:nvSpPr>
          <p:cNvPr id="9" name="矩形 8"/>
          <p:cNvSpPr/>
          <p:nvPr/>
        </p:nvSpPr>
        <p:spPr>
          <a:xfrm>
            <a:off x="393700" y="730250"/>
            <a:ext cx="4090988"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经营业务目标规划</a:t>
            </a:r>
          </a:p>
        </p:txBody>
      </p:sp>
      <p:sp>
        <p:nvSpPr>
          <p:cNvPr id="88151" name="文本框 9"/>
          <p:cNvSpPr txBox="1">
            <a:spLocks noChangeArrowheads="1"/>
          </p:cNvSpPr>
          <p:nvPr/>
        </p:nvSpPr>
        <p:spPr bwMode="auto">
          <a:xfrm>
            <a:off x="6867525" y="6396038"/>
            <a:ext cx="4492625" cy="307975"/>
          </a:xfrm>
          <a:prstGeom prst="rect">
            <a:avLst/>
          </a:prstGeom>
          <a:noFill/>
          <a:ln w="9525">
            <a:noFill/>
            <a:miter lim="800000"/>
            <a:headEnd/>
            <a:tailEnd/>
          </a:ln>
        </p:spPr>
        <p:txBody>
          <a:bodyPr wrap="none">
            <a:spAutoFit/>
          </a:bodyPr>
          <a:lstStyle/>
          <a:p>
            <a:r>
              <a:rPr lang="zh-CN" altLang="en-US" sz="1400">
                <a:latin typeface="微软雅黑" pitchFamily="34" charset="-122"/>
                <a:ea typeface="微软雅黑" pitchFamily="34" charset="-122"/>
              </a:rPr>
              <a:t>注：表中数据可更改，请各医院根据自身实际情况填写</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89" name="图表 1"/>
          <p:cNvGraphicFramePr>
            <a:graphicFrameLocks/>
          </p:cNvGraphicFramePr>
          <p:nvPr/>
        </p:nvGraphicFramePr>
        <p:xfrm>
          <a:off x="1228725" y="1074738"/>
          <a:ext cx="9459913" cy="5202237"/>
        </p:xfrm>
        <a:graphic>
          <a:graphicData uri="http://schemas.openxmlformats.org/presentationml/2006/ole">
            <mc:AlternateContent xmlns:mc="http://schemas.openxmlformats.org/markup-compatibility/2006">
              <mc:Choice xmlns:v="urn:schemas-microsoft-com:vml" Requires="v">
                <p:oleObj spid="_x0000_s89097" r:id="rId3" imgW="9461812" imgH="5206435" progId="Excel.Chart.8">
                  <p:embed/>
                </p:oleObj>
              </mc:Choice>
              <mc:Fallback>
                <p:oleObj r:id="rId3" imgW="9461812" imgH="5206435" progId="Excel.Chart.8">
                  <p:embed/>
                  <p:pic>
                    <p:nvPicPr>
                      <p:cNvPr id="0" name="图表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1074738"/>
                        <a:ext cx="9459913" cy="520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矩形 17"/>
          <p:cNvSpPr/>
          <p:nvPr/>
        </p:nvSpPr>
        <p:spPr>
          <a:xfrm>
            <a:off x="617538" y="679450"/>
            <a:ext cx="3270250"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3.3</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各科业务收入</a:t>
            </a:r>
          </a:p>
        </p:txBody>
      </p:sp>
      <p:sp>
        <p:nvSpPr>
          <p:cNvPr id="89091" name="文本框 18"/>
          <p:cNvSpPr txBox="1">
            <a:spLocks noChangeArrowheads="1"/>
          </p:cNvSpPr>
          <p:nvPr/>
        </p:nvSpPr>
        <p:spPr bwMode="auto">
          <a:xfrm>
            <a:off x="6867525" y="6396038"/>
            <a:ext cx="4492625" cy="307975"/>
          </a:xfrm>
          <a:prstGeom prst="rect">
            <a:avLst/>
          </a:prstGeom>
          <a:noFill/>
          <a:ln w="9525">
            <a:noFill/>
            <a:miter lim="800000"/>
            <a:headEnd/>
            <a:tailEnd/>
          </a:ln>
        </p:spPr>
        <p:txBody>
          <a:bodyPr wrap="none">
            <a:spAutoFit/>
          </a:bodyPr>
          <a:lstStyle/>
          <a:p>
            <a:r>
              <a:rPr lang="zh-CN" altLang="en-US" sz="1400">
                <a:latin typeface="微软雅黑" pitchFamily="34" charset="-122"/>
                <a:ea typeface="微软雅黑" pitchFamily="34" charset="-122"/>
              </a:rPr>
              <a:t>注：表中数据可更改，请各医院根据自身实际情况填写</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组合 1"/>
          <p:cNvGrpSpPr>
            <a:grpSpLocks/>
          </p:cNvGrpSpPr>
          <p:nvPr/>
        </p:nvGrpSpPr>
        <p:grpSpPr bwMode="auto">
          <a:xfrm>
            <a:off x="8423275" y="2792413"/>
            <a:ext cx="944563" cy="3017837"/>
            <a:chOff x="6394450" y="2701925"/>
            <a:chExt cx="944562" cy="3017527"/>
          </a:xfrm>
        </p:grpSpPr>
        <p:sp>
          <p:nvSpPr>
            <p:cNvPr id="3" name="Freeform 24"/>
            <p:cNvSpPr>
              <a:spLocks/>
            </p:cNvSpPr>
            <p:nvPr/>
          </p:nvSpPr>
          <p:spPr bwMode="gray">
            <a:xfrm>
              <a:off x="6394450" y="2701925"/>
              <a:ext cx="936624" cy="2669901"/>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p:spPr>
          <p:txBody>
            <a:bodyPr/>
            <a:lstStyle/>
            <a:p>
              <a:pPr defTabSz="913996" fontAlgn="auto">
                <a:spcBef>
                  <a:spcPts val="0"/>
                </a:spcBef>
                <a:spcAft>
                  <a:spcPts val="0"/>
                </a:spcAft>
                <a:defRPr/>
              </a:pPr>
              <a:endParaRPr lang="zh-CN" altLang="en-US" sz="1699" dirty="0">
                <a:solidFill>
                  <a:prstClr val="black"/>
                </a:solidFill>
                <a:latin typeface="Impact" pitchFamily="34" charset="0"/>
                <a:ea typeface="微软雅黑" pitchFamily="34" charset="-122"/>
              </a:endParaRPr>
            </a:p>
          </p:txBody>
        </p:sp>
        <p:sp>
          <p:nvSpPr>
            <p:cNvPr id="90148" name="Rectangle 41"/>
            <p:cNvSpPr>
              <a:spLocks noChangeArrowheads="1"/>
            </p:cNvSpPr>
            <p:nvPr/>
          </p:nvSpPr>
          <p:spPr bwMode="auto">
            <a:xfrm>
              <a:off x="6400800" y="5405438"/>
              <a:ext cx="938212" cy="314014"/>
            </a:xfrm>
            <a:prstGeom prst="rect">
              <a:avLst/>
            </a:prstGeom>
            <a:noFill/>
            <a:ln w="9525">
              <a:noFill/>
              <a:miter lim="800000"/>
              <a:headEnd/>
              <a:tailEnd/>
            </a:ln>
          </p:spPr>
          <p:txBody>
            <a:bodyPr>
              <a:spAutoFit/>
            </a:bodyPr>
            <a:lstStyle/>
            <a:p>
              <a:pPr algn="ctr" defTabSz="912813">
                <a:lnSpc>
                  <a:spcPct val="90000"/>
                </a:lnSpc>
              </a:pPr>
              <a:r>
                <a:rPr lang="zh-CN" altLang="en-US" sz="1600" b="1">
                  <a:solidFill>
                    <a:srgbClr val="7D7D7D"/>
                  </a:solidFill>
                  <a:latin typeface="微软雅黑" pitchFamily="34" charset="-122"/>
                  <a:ea typeface="微软雅黑" pitchFamily="34" charset="-122"/>
                </a:rPr>
                <a:t>骨科</a:t>
              </a:r>
              <a:endParaRPr lang="en-US" altLang="zh-CN" sz="1600" b="1">
                <a:solidFill>
                  <a:srgbClr val="7D7D7D"/>
                </a:solidFill>
                <a:latin typeface="微软雅黑" pitchFamily="34" charset="-122"/>
                <a:ea typeface="微软雅黑" pitchFamily="34" charset="-122"/>
              </a:endParaRPr>
            </a:p>
          </p:txBody>
        </p:sp>
      </p:grpSp>
      <p:grpSp>
        <p:nvGrpSpPr>
          <p:cNvPr id="90114" name="组合 4"/>
          <p:cNvGrpSpPr>
            <a:grpSpLocks/>
          </p:cNvGrpSpPr>
          <p:nvPr/>
        </p:nvGrpSpPr>
        <p:grpSpPr bwMode="auto">
          <a:xfrm>
            <a:off x="9621838" y="2401888"/>
            <a:ext cx="1027112" cy="3390900"/>
            <a:chOff x="7593013" y="2516188"/>
            <a:chExt cx="1027702" cy="3390507"/>
          </a:xfrm>
        </p:grpSpPr>
        <p:sp>
          <p:nvSpPr>
            <p:cNvPr id="6" name="Freeform 31"/>
            <p:cNvSpPr>
              <a:spLocks/>
            </p:cNvSpPr>
            <p:nvPr/>
          </p:nvSpPr>
          <p:spPr bwMode="gray">
            <a:xfrm>
              <a:off x="7593013" y="2516188"/>
              <a:ext cx="937163" cy="3044472"/>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p:spPr>
          <p:txBody>
            <a:bodyPr/>
            <a:lstStyle/>
            <a:p>
              <a:pPr defTabSz="913996" fontAlgn="auto">
                <a:spcBef>
                  <a:spcPts val="0"/>
                </a:spcBef>
                <a:spcAft>
                  <a:spcPts val="0"/>
                </a:spcAft>
                <a:defRPr/>
              </a:pPr>
              <a:endParaRPr lang="zh-CN" altLang="en-US" sz="1699" dirty="0">
                <a:solidFill>
                  <a:prstClr val="black"/>
                </a:solidFill>
                <a:latin typeface="Impact" pitchFamily="34" charset="0"/>
                <a:ea typeface="微软雅黑" pitchFamily="34" charset="-122"/>
              </a:endParaRPr>
            </a:p>
          </p:txBody>
        </p:sp>
        <p:sp>
          <p:nvSpPr>
            <p:cNvPr id="90146" name="Rectangle 42"/>
            <p:cNvSpPr>
              <a:spLocks noChangeArrowheads="1"/>
            </p:cNvSpPr>
            <p:nvPr/>
          </p:nvSpPr>
          <p:spPr bwMode="auto">
            <a:xfrm>
              <a:off x="7619751" y="5592763"/>
              <a:ext cx="1000964" cy="313932"/>
            </a:xfrm>
            <a:prstGeom prst="rect">
              <a:avLst/>
            </a:prstGeom>
            <a:noFill/>
            <a:ln w="9525">
              <a:noFill/>
              <a:miter lim="800000"/>
              <a:headEnd/>
              <a:tailEnd/>
            </a:ln>
          </p:spPr>
          <p:txBody>
            <a:bodyPr>
              <a:spAutoFit/>
            </a:bodyPr>
            <a:lstStyle/>
            <a:p>
              <a:pPr algn="ctr" defTabSz="912813">
                <a:lnSpc>
                  <a:spcPct val="90000"/>
                </a:lnSpc>
              </a:pPr>
              <a:r>
                <a:rPr lang="zh-CN" altLang="en-US" sz="1600" b="1">
                  <a:solidFill>
                    <a:srgbClr val="7D7D7D"/>
                  </a:solidFill>
                  <a:latin typeface="微软雅黑" pitchFamily="34" charset="-122"/>
                  <a:ea typeface="微软雅黑" pitchFamily="34" charset="-122"/>
                </a:rPr>
                <a:t>肿瘤科</a:t>
              </a:r>
              <a:endParaRPr lang="en-US" altLang="zh-CN" sz="1600" b="1">
                <a:solidFill>
                  <a:srgbClr val="7D7D7D"/>
                </a:solidFill>
                <a:latin typeface="微软雅黑" pitchFamily="34" charset="-122"/>
                <a:ea typeface="微软雅黑" pitchFamily="34" charset="-122"/>
              </a:endParaRPr>
            </a:p>
          </p:txBody>
        </p:sp>
      </p:grpSp>
      <p:grpSp>
        <p:nvGrpSpPr>
          <p:cNvPr id="90115" name="组合 7"/>
          <p:cNvGrpSpPr>
            <a:grpSpLocks/>
          </p:cNvGrpSpPr>
          <p:nvPr/>
        </p:nvGrpSpPr>
        <p:grpSpPr bwMode="auto">
          <a:xfrm>
            <a:off x="7210425" y="3173413"/>
            <a:ext cx="955675" cy="2654300"/>
            <a:chOff x="5181599" y="2878138"/>
            <a:chExt cx="955676" cy="2653907"/>
          </a:xfrm>
        </p:grpSpPr>
        <p:grpSp>
          <p:nvGrpSpPr>
            <p:cNvPr id="90140" name="Group 20"/>
            <p:cNvGrpSpPr>
              <a:grpSpLocks/>
            </p:cNvGrpSpPr>
            <p:nvPr/>
          </p:nvGrpSpPr>
          <p:grpSpPr bwMode="auto">
            <a:xfrm>
              <a:off x="5199063" y="2878138"/>
              <a:ext cx="938212" cy="2297112"/>
              <a:chOff x="1529" y="1871"/>
              <a:chExt cx="919" cy="1497"/>
            </a:xfrm>
          </p:grpSpPr>
          <p:sp>
            <p:nvSpPr>
              <p:cNvPr id="11" name="Freeform 21"/>
              <p:cNvSpPr>
                <a:spLocks/>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p:spPr>
            <p:txBody>
              <a:bodyPr/>
              <a:lstStyle/>
              <a:p>
                <a:pPr defTabSz="913996" fontAlgn="auto">
                  <a:spcBef>
                    <a:spcPts val="0"/>
                  </a:spcBef>
                  <a:spcAft>
                    <a:spcPts val="0"/>
                  </a:spcAft>
                  <a:defRPr/>
                </a:pPr>
                <a:endParaRPr lang="zh-CN" altLang="en-US" sz="1699" dirty="0">
                  <a:solidFill>
                    <a:srgbClr val="7D7D7D"/>
                  </a:solidFill>
                  <a:latin typeface="Impact" pitchFamily="34" charset="0"/>
                  <a:ea typeface="微软雅黑" pitchFamily="34" charset="-122"/>
                </a:endParaRPr>
              </a:p>
            </p:txBody>
          </p:sp>
          <p:sp>
            <p:nvSpPr>
              <p:cNvPr id="12" name="Oval 22"/>
              <p:cNvSpPr>
                <a:spLocks noChangeArrowheads="1"/>
              </p:cNvSpPr>
              <p:nvPr/>
            </p:nvSpPr>
            <p:spPr bwMode="gray">
              <a:xfrm>
                <a:off x="1537" y="1872"/>
                <a:ext cx="911" cy="144"/>
              </a:xfrm>
              <a:prstGeom prst="ellipse">
                <a:avLst/>
              </a:prstGeom>
              <a:solidFill>
                <a:srgbClr val="FFFFFF">
                  <a:alpha val="30196"/>
                </a:srgbClr>
              </a:solidFill>
              <a:ln>
                <a:noFill/>
              </a:ln>
              <a:extLst/>
            </p:spPr>
            <p:txBody>
              <a:bodyPr wrap="none" anchor="ctr"/>
              <a:lstStyle/>
              <a:p>
                <a:pPr defTabSz="913996" fontAlgn="auto">
                  <a:spcBef>
                    <a:spcPts val="0"/>
                  </a:spcBef>
                  <a:spcAft>
                    <a:spcPts val="0"/>
                  </a:spcAft>
                  <a:defRPr/>
                </a:pPr>
                <a:endParaRPr lang="zh-CN" altLang="en-US" sz="1699" dirty="0">
                  <a:solidFill>
                    <a:srgbClr val="7D7D7D"/>
                  </a:solidFill>
                  <a:latin typeface="Impact" pitchFamily="34" charset="0"/>
                  <a:ea typeface="微软雅黑" pitchFamily="34" charset="-122"/>
                </a:endParaRPr>
              </a:p>
            </p:txBody>
          </p:sp>
          <p:sp>
            <p:nvSpPr>
              <p:cNvPr id="13" name="Oval 23"/>
              <p:cNvSpPr>
                <a:spLocks noChangeArrowheads="1"/>
              </p:cNvSpPr>
              <p:nvPr/>
            </p:nvSpPr>
            <p:spPr bwMode="gray">
              <a:xfrm>
                <a:off x="1537" y="3224"/>
                <a:ext cx="911" cy="144"/>
              </a:xfrm>
              <a:prstGeom prst="ellipse">
                <a:avLst/>
              </a:prstGeom>
              <a:solidFill>
                <a:srgbClr val="FFFFFF">
                  <a:alpha val="10196"/>
                </a:srgbClr>
              </a:solidFill>
              <a:ln>
                <a:noFill/>
              </a:ln>
              <a:extLst/>
            </p:spPr>
            <p:txBody>
              <a:bodyPr wrap="none" anchor="ctr"/>
              <a:lstStyle/>
              <a:p>
                <a:pPr defTabSz="913996" fontAlgn="auto">
                  <a:spcBef>
                    <a:spcPts val="0"/>
                  </a:spcBef>
                  <a:spcAft>
                    <a:spcPts val="0"/>
                  </a:spcAft>
                  <a:defRPr/>
                </a:pPr>
                <a:endParaRPr lang="zh-CN" altLang="en-US" sz="1699" dirty="0">
                  <a:solidFill>
                    <a:srgbClr val="7D7D7D"/>
                  </a:solidFill>
                  <a:latin typeface="Impact" pitchFamily="34" charset="0"/>
                  <a:ea typeface="微软雅黑" pitchFamily="34" charset="-122"/>
                </a:endParaRPr>
              </a:p>
            </p:txBody>
          </p:sp>
        </p:grpSp>
        <p:sp>
          <p:nvSpPr>
            <p:cNvPr id="90141" name="Rectangle 46"/>
            <p:cNvSpPr>
              <a:spLocks noChangeArrowheads="1"/>
            </p:cNvSpPr>
            <p:nvPr/>
          </p:nvSpPr>
          <p:spPr bwMode="auto">
            <a:xfrm>
              <a:off x="5181599" y="5218113"/>
              <a:ext cx="938213" cy="313932"/>
            </a:xfrm>
            <a:prstGeom prst="rect">
              <a:avLst/>
            </a:prstGeom>
            <a:noFill/>
            <a:ln w="9525">
              <a:noFill/>
              <a:miter lim="800000"/>
              <a:headEnd/>
              <a:tailEnd/>
            </a:ln>
          </p:spPr>
          <p:txBody>
            <a:bodyPr>
              <a:spAutoFit/>
            </a:bodyPr>
            <a:lstStyle/>
            <a:p>
              <a:pPr algn="ctr" defTabSz="912813">
                <a:lnSpc>
                  <a:spcPct val="90000"/>
                </a:lnSpc>
              </a:pPr>
              <a:r>
                <a:rPr lang="zh-CN" altLang="en-US" sz="1600" b="1">
                  <a:solidFill>
                    <a:srgbClr val="7D7D7D"/>
                  </a:solidFill>
                  <a:latin typeface="微软雅黑" pitchFamily="34" charset="-122"/>
                  <a:ea typeface="微软雅黑" pitchFamily="34" charset="-122"/>
                </a:rPr>
                <a:t>妇产科</a:t>
              </a:r>
              <a:endParaRPr lang="en-US" altLang="zh-CN" sz="1600" b="1">
                <a:solidFill>
                  <a:srgbClr val="7D7D7D"/>
                </a:solidFill>
                <a:latin typeface="微软雅黑" pitchFamily="34" charset="-122"/>
                <a:ea typeface="微软雅黑" pitchFamily="34" charset="-122"/>
              </a:endParaRPr>
            </a:p>
          </p:txBody>
        </p:sp>
      </p:grpSp>
      <p:grpSp>
        <p:nvGrpSpPr>
          <p:cNvPr id="90116" name="组合 13"/>
          <p:cNvGrpSpPr>
            <a:grpSpLocks/>
          </p:cNvGrpSpPr>
          <p:nvPr/>
        </p:nvGrpSpPr>
        <p:grpSpPr bwMode="auto">
          <a:xfrm>
            <a:off x="6067425" y="3519488"/>
            <a:ext cx="938213" cy="2341562"/>
            <a:chOff x="4038599" y="3003550"/>
            <a:chExt cx="938214" cy="2341170"/>
          </a:xfrm>
        </p:grpSpPr>
        <p:grpSp>
          <p:nvGrpSpPr>
            <p:cNvPr id="90135" name="Group 27"/>
            <p:cNvGrpSpPr>
              <a:grpSpLocks/>
            </p:cNvGrpSpPr>
            <p:nvPr/>
          </p:nvGrpSpPr>
          <p:grpSpPr bwMode="auto">
            <a:xfrm>
              <a:off x="4038600" y="3003550"/>
              <a:ext cx="938213" cy="1944688"/>
              <a:chOff x="1529" y="1871"/>
              <a:chExt cx="919" cy="1497"/>
            </a:xfrm>
          </p:grpSpPr>
          <p:sp>
            <p:nvSpPr>
              <p:cNvPr id="17" name="Freeform 28"/>
              <p:cNvSpPr>
                <a:spLocks/>
              </p:cNvSpPr>
              <p:nvPr/>
            </p:nvSpPr>
            <p:spPr bwMode="gray">
              <a:xfrm>
                <a:off x="1529" y="1871"/>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a:noFill/>
              </a:ln>
              <a:extLst/>
            </p:spPr>
            <p:txBody>
              <a:bodyPr/>
              <a:lstStyle/>
              <a:p>
                <a:pPr defTabSz="913996" fontAlgn="auto">
                  <a:spcBef>
                    <a:spcPts val="0"/>
                  </a:spcBef>
                  <a:spcAft>
                    <a:spcPts val="0"/>
                  </a:spcAft>
                  <a:defRPr/>
                </a:pPr>
                <a:endParaRPr lang="zh-CN" altLang="en-US" sz="1699" dirty="0">
                  <a:solidFill>
                    <a:prstClr val="black"/>
                  </a:solidFill>
                  <a:latin typeface="Impact" pitchFamily="34" charset="0"/>
                  <a:ea typeface="微软雅黑" pitchFamily="34" charset="-122"/>
                </a:endParaRPr>
              </a:p>
            </p:txBody>
          </p:sp>
          <p:sp>
            <p:nvSpPr>
              <p:cNvPr id="18" name="Oval 29"/>
              <p:cNvSpPr>
                <a:spLocks noChangeArrowheads="1"/>
              </p:cNvSpPr>
              <p:nvPr/>
            </p:nvSpPr>
            <p:spPr bwMode="gray">
              <a:xfrm>
                <a:off x="1537" y="1872"/>
                <a:ext cx="911" cy="144"/>
              </a:xfrm>
              <a:prstGeom prst="ellipse">
                <a:avLst/>
              </a:prstGeom>
              <a:solidFill>
                <a:srgbClr val="FFFFFF">
                  <a:alpha val="30196"/>
                </a:srgbClr>
              </a:solidFill>
              <a:ln>
                <a:noFill/>
              </a:ln>
              <a:extLst/>
            </p:spPr>
            <p:txBody>
              <a:bodyPr wrap="none" anchor="ctr"/>
              <a:lstStyle/>
              <a:p>
                <a:pPr defTabSz="913996" fontAlgn="auto">
                  <a:spcBef>
                    <a:spcPts val="0"/>
                  </a:spcBef>
                  <a:spcAft>
                    <a:spcPts val="0"/>
                  </a:spcAft>
                  <a:defRPr/>
                </a:pPr>
                <a:endParaRPr lang="zh-CN" altLang="en-US" sz="1699" dirty="0">
                  <a:solidFill>
                    <a:prstClr val="black"/>
                  </a:solidFill>
                  <a:latin typeface="Impact" pitchFamily="34" charset="0"/>
                  <a:ea typeface="微软雅黑" pitchFamily="34" charset="-122"/>
                </a:endParaRPr>
              </a:p>
            </p:txBody>
          </p:sp>
          <p:sp>
            <p:nvSpPr>
              <p:cNvPr id="19" name="Oval 30"/>
              <p:cNvSpPr>
                <a:spLocks noChangeArrowheads="1"/>
              </p:cNvSpPr>
              <p:nvPr/>
            </p:nvSpPr>
            <p:spPr bwMode="gray">
              <a:xfrm>
                <a:off x="1537" y="3224"/>
                <a:ext cx="911" cy="144"/>
              </a:xfrm>
              <a:prstGeom prst="ellipse">
                <a:avLst/>
              </a:prstGeom>
              <a:solidFill>
                <a:srgbClr val="FFFFFF">
                  <a:alpha val="10196"/>
                </a:srgbClr>
              </a:solidFill>
              <a:ln>
                <a:noFill/>
              </a:ln>
              <a:extLst/>
            </p:spPr>
            <p:txBody>
              <a:bodyPr wrap="none" anchor="ctr"/>
              <a:lstStyle/>
              <a:p>
                <a:pPr defTabSz="913996" fontAlgn="auto">
                  <a:spcBef>
                    <a:spcPts val="0"/>
                  </a:spcBef>
                  <a:spcAft>
                    <a:spcPts val="0"/>
                  </a:spcAft>
                  <a:defRPr/>
                </a:pPr>
                <a:endParaRPr lang="zh-CN" altLang="en-US" sz="1699" dirty="0">
                  <a:solidFill>
                    <a:prstClr val="black"/>
                  </a:solidFill>
                  <a:latin typeface="Impact" pitchFamily="34" charset="0"/>
                  <a:ea typeface="微软雅黑" pitchFamily="34" charset="-122"/>
                </a:endParaRPr>
              </a:p>
            </p:txBody>
          </p:sp>
        </p:grpSp>
        <p:sp>
          <p:nvSpPr>
            <p:cNvPr id="90136" name="Rectangle 47"/>
            <p:cNvSpPr>
              <a:spLocks noChangeArrowheads="1"/>
            </p:cNvSpPr>
            <p:nvPr/>
          </p:nvSpPr>
          <p:spPr bwMode="auto">
            <a:xfrm>
              <a:off x="4038599" y="5030788"/>
              <a:ext cx="938213" cy="313932"/>
            </a:xfrm>
            <a:prstGeom prst="rect">
              <a:avLst/>
            </a:prstGeom>
            <a:noFill/>
            <a:ln w="9525">
              <a:noFill/>
              <a:miter lim="800000"/>
              <a:headEnd/>
              <a:tailEnd/>
            </a:ln>
          </p:spPr>
          <p:txBody>
            <a:bodyPr>
              <a:spAutoFit/>
            </a:bodyPr>
            <a:lstStyle/>
            <a:p>
              <a:pPr algn="ctr" defTabSz="912813">
                <a:lnSpc>
                  <a:spcPct val="90000"/>
                </a:lnSpc>
              </a:pPr>
              <a:r>
                <a:rPr lang="zh-CN" altLang="en-US" sz="1600" b="1">
                  <a:solidFill>
                    <a:srgbClr val="7D7D7D"/>
                  </a:solidFill>
                  <a:latin typeface="微软雅黑" pitchFamily="34" charset="-122"/>
                  <a:ea typeface="微软雅黑" pitchFamily="34" charset="-122"/>
                </a:rPr>
                <a:t>内科</a:t>
              </a:r>
              <a:endParaRPr lang="en-US" altLang="zh-CN" sz="1600" b="1">
                <a:solidFill>
                  <a:srgbClr val="7D7D7D"/>
                </a:solidFill>
                <a:latin typeface="微软雅黑" pitchFamily="34" charset="-122"/>
                <a:ea typeface="微软雅黑" pitchFamily="34" charset="-122"/>
              </a:endParaRPr>
            </a:p>
          </p:txBody>
        </p:sp>
      </p:grpSp>
      <p:sp>
        <p:nvSpPr>
          <p:cNvPr id="20" name="Oval 25"/>
          <p:cNvSpPr>
            <a:spLocks noChangeArrowheads="1"/>
          </p:cNvSpPr>
          <p:nvPr/>
        </p:nvSpPr>
        <p:spPr bwMode="gray">
          <a:xfrm>
            <a:off x="8429625" y="2794000"/>
            <a:ext cx="930275" cy="257175"/>
          </a:xfrm>
          <a:prstGeom prst="ellipse">
            <a:avLst/>
          </a:prstGeom>
          <a:solidFill>
            <a:srgbClr val="FFFFFF">
              <a:alpha val="30196"/>
            </a:srgbClr>
          </a:solidFill>
          <a:ln>
            <a:noFill/>
          </a:ln>
          <a:extLst/>
        </p:spPr>
        <p:txBody>
          <a:bodyPr wrap="none" lIns="91403" tIns="45702" rIns="91403" bIns="45702" anchor="ctr"/>
          <a:lstStyle/>
          <a:p>
            <a:pPr defTabSz="913996" fontAlgn="auto">
              <a:spcBef>
                <a:spcPts val="0"/>
              </a:spcBef>
              <a:spcAft>
                <a:spcPts val="0"/>
              </a:spcAft>
              <a:defRPr/>
            </a:pPr>
            <a:endParaRPr lang="zh-CN" altLang="en-US" sz="1699" dirty="0">
              <a:solidFill>
                <a:prstClr val="black"/>
              </a:solidFill>
              <a:latin typeface="Impact" pitchFamily="34" charset="0"/>
              <a:ea typeface="微软雅黑" pitchFamily="34" charset="-122"/>
            </a:endParaRPr>
          </a:p>
        </p:txBody>
      </p:sp>
      <p:sp>
        <p:nvSpPr>
          <p:cNvPr id="21" name="Oval 26"/>
          <p:cNvSpPr>
            <a:spLocks noChangeArrowheads="1"/>
          </p:cNvSpPr>
          <p:nvPr/>
        </p:nvSpPr>
        <p:spPr bwMode="gray">
          <a:xfrm>
            <a:off x="8429625" y="5205413"/>
            <a:ext cx="930275" cy="257175"/>
          </a:xfrm>
          <a:prstGeom prst="ellipse">
            <a:avLst/>
          </a:prstGeom>
          <a:solidFill>
            <a:srgbClr val="FFFFFF">
              <a:alpha val="10196"/>
            </a:srgbClr>
          </a:solidFill>
          <a:ln>
            <a:noFill/>
          </a:ln>
          <a:extLst/>
        </p:spPr>
        <p:txBody>
          <a:bodyPr wrap="none" lIns="91403" tIns="45702" rIns="91403" bIns="45702" anchor="ctr"/>
          <a:lstStyle/>
          <a:p>
            <a:pPr defTabSz="913996" fontAlgn="auto">
              <a:spcBef>
                <a:spcPts val="0"/>
              </a:spcBef>
              <a:spcAft>
                <a:spcPts val="0"/>
              </a:spcAft>
              <a:defRPr/>
            </a:pPr>
            <a:endParaRPr lang="zh-CN" altLang="en-US" sz="1699" dirty="0">
              <a:solidFill>
                <a:prstClr val="black"/>
              </a:solidFill>
              <a:latin typeface="Impact" pitchFamily="34" charset="0"/>
              <a:ea typeface="微软雅黑" pitchFamily="34" charset="-122"/>
            </a:endParaRPr>
          </a:p>
        </p:txBody>
      </p:sp>
      <p:sp>
        <p:nvSpPr>
          <p:cNvPr id="22" name="Oval 32"/>
          <p:cNvSpPr>
            <a:spLocks noChangeArrowheads="1"/>
          </p:cNvSpPr>
          <p:nvPr/>
        </p:nvSpPr>
        <p:spPr bwMode="gray">
          <a:xfrm>
            <a:off x="9628188" y="5154613"/>
            <a:ext cx="930275" cy="292100"/>
          </a:xfrm>
          <a:prstGeom prst="ellipse">
            <a:avLst/>
          </a:prstGeom>
          <a:solidFill>
            <a:srgbClr val="FFFFFF">
              <a:alpha val="10196"/>
            </a:srgbClr>
          </a:solidFill>
          <a:ln>
            <a:noFill/>
          </a:ln>
          <a:extLst/>
        </p:spPr>
        <p:txBody>
          <a:bodyPr wrap="none" lIns="91403" tIns="45702" rIns="91403" bIns="45702" anchor="ctr"/>
          <a:lstStyle/>
          <a:p>
            <a:pPr defTabSz="913996" fontAlgn="auto">
              <a:spcBef>
                <a:spcPts val="0"/>
              </a:spcBef>
              <a:spcAft>
                <a:spcPts val="0"/>
              </a:spcAft>
              <a:defRPr/>
            </a:pPr>
            <a:endParaRPr lang="zh-CN" altLang="en-US" sz="1699" dirty="0">
              <a:solidFill>
                <a:prstClr val="black"/>
              </a:solidFill>
              <a:latin typeface="Impact" pitchFamily="34" charset="0"/>
              <a:ea typeface="微软雅黑" pitchFamily="34" charset="-122"/>
            </a:endParaRPr>
          </a:p>
        </p:txBody>
      </p:sp>
      <p:grpSp>
        <p:nvGrpSpPr>
          <p:cNvPr id="23" name="组合 22"/>
          <p:cNvGrpSpPr/>
          <p:nvPr/>
        </p:nvGrpSpPr>
        <p:grpSpPr>
          <a:xfrm>
            <a:off x="6075836" y="4341686"/>
            <a:ext cx="930034" cy="1053826"/>
            <a:chOff x="4046538" y="3892551"/>
            <a:chExt cx="930275" cy="1054100"/>
          </a:xfrm>
          <a:solidFill>
            <a:srgbClr val="6FB879"/>
          </a:solidFill>
        </p:grpSpPr>
        <p:sp>
          <p:nvSpPr>
            <p:cNvPr id="24" name="AutoShape 34"/>
            <p:cNvSpPr>
              <a:spLocks noChangeArrowheads="1"/>
            </p:cNvSpPr>
            <p:nvPr/>
          </p:nvSpPr>
          <p:spPr bwMode="gray">
            <a:xfrm>
              <a:off x="4046538" y="3892551"/>
              <a:ext cx="930275" cy="1054100"/>
            </a:xfrm>
            <a:prstGeom prst="can">
              <a:avLst>
                <a:gd name="adj" fmla="val 30417"/>
              </a:avLst>
            </a:prstGeom>
            <a:grpFill/>
            <a:ln w="3175" cap="flat" cmpd="sng" algn="ctr">
              <a:noFill/>
              <a:prstDash val="solid"/>
            </a:ln>
            <a:effectLst/>
          </p:spPr>
          <p:txBody>
            <a:bodyPr vert="eaVert" anchor="ctr"/>
            <a:lstStyle/>
            <a:p>
              <a:pPr defTabSz="913996" fontAlgn="auto">
                <a:spcBef>
                  <a:spcPts val="0"/>
                </a:spcBef>
                <a:spcAft>
                  <a:spcPts val="0"/>
                </a:spcAft>
                <a:defRPr/>
              </a:pPr>
              <a:endParaRPr lang="zh-CN" altLang="en-US" sz="3199" kern="0" dirty="0">
                <a:solidFill>
                  <a:sysClr val="window" lastClr="FFFFFF"/>
                </a:solidFill>
                <a:latin typeface="微软雅黑" pitchFamily="34" charset="-122"/>
                <a:ea typeface="微软雅黑" pitchFamily="34" charset="-122"/>
              </a:endParaRPr>
            </a:p>
          </p:txBody>
        </p:sp>
        <p:sp>
          <p:nvSpPr>
            <p:cNvPr id="25" name="Text Box 37"/>
            <p:cNvSpPr txBox="1">
              <a:spLocks noChangeArrowheads="1"/>
            </p:cNvSpPr>
            <p:nvPr/>
          </p:nvSpPr>
          <p:spPr bwMode="auto">
            <a:xfrm>
              <a:off x="4082009" y="4539358"/>
              <a:ext cx="762001" cy="353943"/>
            </a:xfrm>
            <a:prstGeom prst="rect">
              <a:avLst/>
            </a:prstGeom>
            <a:grp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fontAlgn="auto" hangingPunct="1">
                <a:spcBef>
                  <a:spcPct val="50000"/>
                </a:spcBef>
                <a:spcAft>
                  <a:spcPts val="0"/>
                </a:spcAft>
                <a:defRPr/>
              </a:pPr>
              <a:r>
                <a:rPr lang="en-US" altLang="zh-CN" sz="1699" kern="0" dirty="0">
                  <a:solidFill>
                    <a:srgbClr val="FF0000"/>
                  </a:solidFill>
                  <a:latin typeface="Impact" pitchFamily="34" charset="0"/>
                  <a:ea typeface="微软雅黑" pitchFamily="34" charset="-122"/>
                </a:rPr>
                <a:t>30%</a:t>
              </a:r>
            </a:p>
          </p:txBody>
        </p:sp>
      </p:grpSp>
      <p:grpSp>
        <p:nvGrpSpPr>
          <p:cNvPr id="26" name="组合 25"/>
          <p:cNvGrpSpPr/>
          <p:nvPr/>
        </p:nvGrpSpPr>
        <p:grpSpPr>
          <a:xfrm>
            <a:off x="7239171" y="4121020"/>
            <a:ext cx="930034" cy="1285540"/>
            <a:chOff x="5210175" y="3892550"/>
            <a:chExt cx="930275" cy="1285875"/>
          </a:xfrm>
          <a:solidFill>
            <a:srgbClr val="6FB879"/>
          </a:solidFill>
        </p:grpSpPr>
        <p:sp>
          <p:nvSpPr>
            <p:cNvPr id="27" name="AutoShape 35"/>
            <p:cNvSpPr>
              <a:spLocks noChangeArrowheads="1"/>
            </p:cNvSpPr>
            <p:nvPr/>
          </p:nvSpPr>
          <p:spPr bwMode="ltGray">
            <a:xfrm>
              <a:off x="5210175" y="3892550"/>
              <a:ext cx="930275" cy="1285875"/>
            </a:xfrm>
            <a:prstGeom prst="can">
              <a:avLst>
                <a:gd name="adj" fmla="val 26948"/>
              </a:avLst>
            </a:prstGeom>
            <a:grpFill/>
            <a:ln w="3175" cap="flat" cmpd="sng" algn="ctr">
              <a:noFill/>
              <a:prstDash val="solid"/>
            </a:ln>
            <a:effectLst/>
          </p:spPr>
          <p:txBody>
            <a:bodyPr vert="eaVert" anchor="ctr"/>
            <a:lstStyle/>
            <a:p>
              <a:pPr defTabSz="913996" fontAlgn="auto">
                <a:spcBef>
                  <a:spcPts val="0"/>
                </a:spcBef>
                <a:spcAft>
                  <a:spcPts val="0"/>
                </a:spcAft>
                <a:defRPr/>
              </a:pPr>
              <a:endParaRPr lang="zh-CN" altLang="en-US" sz="3199" kern="0" dirty="0">
                <a:solidFill>
                  <a:sysClr val="window" lastClr="FFFFFF"/>
                </a:solidFill>
                <a:latin typeface="微软雅黑" pitchFamily="34" charset="-122"/>
                <a:ea typeface="微软雅黑" pitchFamily="34" charset="-122"/>
              </a:endParaRPr>
            </a:p>
          </p:txBody>
        </p:sp>
        <p:sp>
          <p:nvSpPr>
            <p:cNvPr id="28" name="Text Box 38"/>
            <p:cNvSpPr txBox="1">
              <a:spLocks noChangeArrowheads="1"/>
            </p:cNvSpPr>
            <p:nvPr/>
          </p:nvSpPr>
          <p:spPr bwMode="auto">
            <a:xfrm>
              <a:off x="5261520" y="4123431"/>
              <a:ext cx="762001" cy="353943"/>
            </a:xfrm>
            <a:prstGeom prst="rect">
              <a:avLst/>
            </a:prstGeom>
            <a:grp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fontAlgn="auto" hangingPunct="1">
                <a:spcBef>
                  <a:spcPct val="50000"/>
                </a:spcBef>
                <a:spcAft>
                  <a:spcPts val="0"/>
                </a:spcAft>
                <a:defRPr/>
              </a:pPr>
              <a:r>
                <a:rPr lang="en-US" altLang="zh-CN" sz="1699" kern="0" dirty="0">
                  <a:solidFill>
                    <a:srgbClr val="FF0000"/>
                  </a:solidFill>
                  <a:latin typeface="Impact" pitchFamily="34" charset="0"/>
                  <a:ea typeface="微软雅黑" pitchFamily="34" charset="-122"/>
                </a:rPr>
                <a:t>60%</a:t>
              </a:r>
            </a:p>
          </p:txBody>
        </p:sp>
      </p:grpSp>
      <p:grpSp>
        <p:nvGrpSpPr>
          <p:cNvPr id="29" name="组合 28"/>
          <p:cNvGrpSpPr/>
          <p:nvPr/>
        </p:nvGrpSpPr>
        <p:grpSpPr>
          <a:xfrm>
            <a:off x="8424725" y="3540637"/>
            <a:ext cx="930034" cy="1921962"/>
            <a:chOff x="6396038" y="3449638"/>
            <a:chExt cx="930275" cy="1922462"/>
          </a:xfrm>
          <a:solidFill>
            <a:srgbClr val="6FB879"/>
          </a:solidFill>
        </p:grpSpPr>
        <p:sp>
          <p:nvSpPr>
            <p:cNvPr id="30" name="AutoShape 36"/>
            <p:cNvSpPr>
              <a:spLocks noChangeArrowheads="1"/>
            </p:cNvSpPr>
            <p:nvPr/>
          </p:nvSpPr>
          <p:spPr bwMode="gray">
            <a:xfrm>
              <a:off x="6396038" y="3449638"/>
              <a:ext cx="930275" cy="1922462"/>
            </a:xfrm>
            <a:prstGeom prst="can">
              <a:avLst>
                <a:gd name="adj" fmla="val 30022"/>
              </a:avLst>
            </a:prstGeom>
            <a:grpFill/>
            <a:ln w="3175" cap="flat" cmpd="sng" algn="ctr">
              <a:noFill/>
              <a:prstDash val="solid"/>
            </a:ln>
            <a:effectLst/>
          </p:spPr>
          <p:txBody>
            <a:bodyPr vert="eaVert" anchor="ctr"/>
            <a:lstStyle/>
            <a:p>
              <a:pPr defTabSz="913996" fontAlgn="auto">
                <a:spcBef>
                  <a:spcPts val="0"/>
                </a:spcBef>
                <a:spcAft>
                  <a:spcPts val="0"/>
                </a:spcAft>
                <a:defRPr/>
              </a:pPr>
              <a:endParaRPr lang="zh-CN" altLang="en-US" sz="3199" kern="0" dirty="0">
                <a:solidFill>
                  <a:sysClr val="window" lastClr="FFFFFF"/>
                </a:solidFill>
                <a:latin typeface="微软雅黑" pitchFamily="34" charset="-122"/>
                <a:ea typeface="微软雅黑" pitchFamily="34" charset="-122"/>
              </a:endParaRPr>
            </a:p>
          </p:txBody>
        </p:sp>
        <p:sp>
          <p:nvSpPr>
            <p:cNvPr id="31" name="Text Box 39"/>
            <p:cNvSpPr txBox="1">
              <a:spLocks noChangeArrowheads="1"/>
            </p:cNvSpPr>
            <p:nvPr/>
          </p:nvSpPr>
          <p:spPr bwMode="auto">
            <a:xfrm>
              <a:off x="6444208" y="3717033"/>
              <a:ext cx="762001" cy="353943"/>
            </a:xfrm>
            <a:prstGeom prst="rect">
              <a:avLst/>
            </a:prstGeom>
            <a:grp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fontAlgn="auto" hangingPunct="1">
                <a:spcBef>
                  <a:spcPct val="50000"/>
                </a:spcBef>
                <a:spcAft>
                  <a:spcPts val="0"/>
                </a:spcAft>
                <a:defRPr/>
              </a:pPr>
              <a:r>
                <a:rPr lang="en-US" altLang="zh-CN" sz="1699" kern="0" dirty="0">
                  <a:solidFill>
                    <a:srgbClr val="FF0000"/>
                  </a:solidFill>
                  <a:latin typeface="Impact" pitchFamily="34" charset="0"/>
                  <a:ea typeface="微软雅黑" pitchFamily="34" charset="-122"/>
                </a:rPr>
                <a:t>80%</a:t>
              </a:r>
            </a:p>
          </p:txBody>
        </p:sp>
      </p:grpSp>
      <p:grpSp>
        <p:nvGrpSpPr>
          <p:cNvPr id="32" name="组合 31"/>
          <p:cNvGrpSpPr/>
          <p:nvPr/>
        </p:nvGrpSpPr>
        <p:grpSpPr>
          <a:xfrm>
            <a:off x="9634086" y="3603058"/>
            <a:ext cx="928445" cy="1830804"/>
            <a:chOff x="7605713" y="4262438"/>
            <a:chExt cx="928687" cy="1285875"/>
          </a:xfrm>
          <a:solidFill>
            <a:srgbClr val="6FB879"/>
          </a:solidFill>
        </p:grpSpPr>
        <p:sp>
          <p:nvSpPr>
            <p:cNvPr id="33" name="AutoShape 33"/>
            <p:cNvSpPr>
              <a:spLocks noChangeArrowheads="1"/>
            </p:cNvSpPr>
            <p:nvPr/>
          </p:nvSpPr>
          <p:spPr bwMode="gray">
            <a:xfrm>
              <a:off x="7605713" y="4262438"/>
              <a:ext cx="928687" cy="1285875"/>
            </a:xfrm>
            <a:prstGeom prst="can">
              <a:avLst>
                <a:gd name="adj" fmla="val 26994"/>
              </a:avLst>
            </a:prstGeom>
            <a:grpFill/>
            <a:ln w="3175" cap="flat" cmpd="sng" algn="ctr">
              <a:noFill/>
              <a:prstDash val="solid"/>
            </a:ln>
            <a:effectLst/>
          </p:spPr>
          <p:txBody>
            <a:bodyPr vert="eaVert" anchor="ctr"/>
            <a:lstStyle/>
            <a:p>
              <a:pPr defTabSz="913996" fontAlgn="auto">
                <a:spcBef>
                  <a:spcPts val="0"/>
                </a:spcBef>
                <a:spcAft>
                  <a:spcPts val="0"/>
                </a:spcAft>
                <a:defRPr/>
              </a:pPr>
              <a:endParaRPr lang="zh-CN" altLang="en-US" sz="3199" kern="0" dirty="0">
                <a:solidFill>
                  <a:sysClr val="window" lastClr="FFFFFF"/>
                </a:solidFill>
                <a:latin typeface="微软雅黑" pitchFamily="34" charset="-122"/>
                <a:ea typeface="微软雅黑" pitchFamily="34" charset="-122"/>
              </a:endParaRPr>
            </a:p>
          </p:txBody>
        </p:sp>
        <p:sp>
          <p:nvSpPr>
            <p:cNvPr id="34" name="Text Box 40"/>
            <p:cNvSpPr txBox="1">
              <a:spLocks noChangeArrowheads="1"/>
            </p:cNvSpPr>
            <p:nvPr/>
          </p:nvSpPr>
          <p:spPr bwMode="blackWhite">
            <a:xfrm>
              <a:off x="7663408" y="4498082"/>
              <a:ext cx="762000" cy="248529"/>
            </a:xfrm>
            <a:prstGeom prst="rect">
              <a:avLst/>
            </a:prstGeom>
            <a:grp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fontAlgn="auto" hangingPunct="1">
                <a:spcBef>
                  <a:spcPct val="50000"/>
                </a:spcBef>
                <a:spcAft>
                  <a:spcPts val="0"/>
                </a:spcAft>
                <a:defRPr/>
              </a:pPr>
              <a:r>
                <a:rPr lang="en-US" altLang="zh-CN" sz="1699" kern="0" dirty="0">
                  <a:solidFill>
                    <a:srgbClr val="FF0000"/>
                  </a:solidFill>
                  <a:latin typeface="Impact" pitchFamily="34" charset="0"/>
                  <a:ea typeface="微软雅黑" pitchFamily="34" charset="-122"/>
                </a:rPr>
                <a:t>70%</a:t>
              </a:r>
            </a:p>
          </p:txBody>
        </p:sp>
      </p:grpSp>
      <p:sp>
        <p:nvSpPr>
          <p:cNvPr id="35" name="Oval 49"/>
          <p:cNvSpPr>
            <a:spLocks noChangeArrowheads="1"/>
          </p:cNvSpPr>
          <p:nvPr/>
        </p:nvSpPr>
        <p:spPr bwMode="gray">
          <a:xfrm>
            <a:off x="9617075" y="2411413"/>
            <a:ext cx="930275" cy="257175"/>
          </a:xfrm>
          <a:prstGeom prst="ellipse">
            <a:avLst/>
          </a:prstGeom>
          <a:solidFill>
            <a:srgbClr val="FFFFFF">
              <a:alpha val="30196"/>
            </a:srgbClr>
          </a:solidFill>
          <a:ln>
            <a:noFill/>
          </a:ln>
          <a:extLst/>
        </p:spPr>
        <p:txBody>
          <a:bodyPr wrap="none" lIns="91403" tIns="45702" rIns="91403" bIns="45702" anchor="ctr"/>
          <a:lstStyle/>
          <a:p>
            <a:pPr defTabSz="913996" fontAlgn="auto">
              <a:spcBef>
                <a:spcPts val="0"/>
              </a:spcBef>
              <a:spcAft>
                <a:spcPts val="0"/>
              </a:spcAft>
              <a:defRPr/>
            </a:pPr>
            <a:endParaRPr lang="zh-CN" altLang="en-US" sz="1699" dirty="0">
              <a:solidFill>
                <a:prstClr val="black"/>
              </a:solidFill>
              <a:latin typeface="Impact" pitchFamily="34" charset="0"/>
              <a:ea typeface="微软雅黑" pitchFamily="34" charset="-122"/>
            </a:endParaRPr>
          </a:p>
        </p:txBody>
      </p:sp>
      <p:sp>
        <p:nvSpPr>
          <p:cNvPr id="37" name="TextBox 39"/>
          <p:cNvSpPr txBox="1"/>
          <p:nvPr/>
        </p:nvSpPr>
        <p:spPr>
          <a:xfrm>
            <a:off x="5864225" y="3033713"/>
            <a:ext cx="1327150" cy="352425"/>
          </a:xfrm>
          <a:prstGeom prst="rect">
            <a:avLst/>
          </a:prstGeom>
          <a:noFill/>
        </p:spPr>
        <p:txBody>
          <a:bodyPr lIns="91403" tIns="45702" rIns="91403" bIns="45702">
            <a:spAutoFit/>
          </a:bodyPr>
          <a:lstStyle/>
          <a:p>
            <a:pPr algn="ctr" defTabSz="913996" fontAlgn="auto">
              <a:spcBef>
                <a:spcPts val="0"/>
              </a:spcBef>
              <a:spcAft>
                <a:spcPts val="0"/>
              </a:spcAft>
              <a:defRPr/>
            </a:pPr>
            <a:r>
              <a:rPr lang="en-US" altLang="zh-CN" sz="1699" b="1" dirty="0">
                <a:solidFill>
                  <a:srgbClr val="1F497D"/>
                </a:solidFill>
                <a:latin typeface="微软雅黑" pitchFamily="34" charset="-122"/>
                <a:ea typeface="微软雅黑" pitchFamily="34" charset="-122"/>
              </a:rPr>
              <a:t>300</a:t>
            </a:r>
            <a:r>
              <a:rPr lang="zh-CN" altLang="en-US" sz="1699" b="1" dirty="0">
                <a:solidFill>
                  <a:srgbClr val="1F497D"/>
                </a:solidFill>
                <a:latin typeface="微软雅黑" pitchFamily="34" charset="-122"/>
                <a:ea typeface="微软雅黑" pitchFamily="34" charset="-122"/>
              </a:rPr>
              <a:t>万元</a:t>
            </a:r>
          </a:p>
        </p:txBody>
      </p:sp>
      <p:sp>
        <p:nvSpPr>
          <p:cNvPr id="38" name="TextBox 40"/>
          <p:cNvSpPr txBox="1"/>
          <p:nvPr/>
        </p:nvSpPr>
        <p:spPr>
          <a:xfrm>
            <a:off x="7100888" y="2784475"/>
            <a:ext cx="1325562" cy="354013"/>
          </a:xfrm>
          <a:prstGeom prst="rect">
            <a:avLst/>
          </a:prstGeom>
          <a:noFill/>
        </p:spPr>
        <p:txBody>
          <a:bodyPr lIns="91403" tIns="45702" rIns="91403" bIns="45702">
            <a:spAutoFit/>
          </a:bodyPr>
          <a:lstStyle/>
          <a:p>
            <a:pPr algn="ctr" defTabSz="913996" fontAlgn="auto">
              <a:spcBef>
                <a:spcPts val="0"/>
              </a:spcBef>
              <a:spcAft>
                <a:spcPts val="0"/>
              </a:spcAft>
              <a:defRPr/>
            </a:pPr>
            <a:r>
              <a:rPr lang="en-US" altLang="zh-CN" sz="1699" b="1" dirty="0">
                <a:solidFill>
                  <a:srgbClr val="1F497D"/>
                </a:solidFill>
                <a:latin typeface="微软雅黑" pitchFamily="34" charset="-122"/>
                <a:ea typeface="微软雅黑" pitchFamily="34" charset="-122"/>
              </a:rPr>
              <a:t>500</a:t>
            </a:r>
            <a:r>
              <a:rPr lang="zh-CN" altLang="en-US" sz="1699" b="1" dirty="0">
                <a:solidFill>
                  <a:srgbClr val="1F497D"/>
                </a:solidFill>
                <a:latin typeface="微软雅黑" pitchFamily="34" charset="-122"/>
                <a:ea typeface="微软雅黑" pitchFamily="34" charset="-122"/>
              </a:rPr>
              <a:t>万元</a:t>
            </a:r>
          </a:p>
        </p:txBody>
      </p:sp>
      <p:sp>
        <p:nvSpPr>
          <p:cNvPr id="39" name="TextBox 41"/>
          <p:cNvSpPr txBox="1"/>
          <p:nvPr/>
        </p:nvSpPr>
        <p:spPr>
          <a:xfrm>
            <a:off x="8328025" y="2362200"/>
            <a:ext cx="1325563" cy="354013"/>
          </a:xfrm>
          <a:prstGeom prst="rect">
            <a:avLst/>
          </a:prstGeom>
          <a:noFill/>
        </p:spPr>
        <p:txBody>
          <a:bodyPr lIns="91403" tIns="45702" rIns="91403" bIns="45702">
            <a:spAutoFit/>
          </a:bodyPr>
          <a:lstStyle/>
          <a:p>
            <a:pPr algn="ctr" defTabSz="913996" fontAlgn="auto">
              <a:spcBef>
                <a:spcPts val="0"/>
              </a:spcBef>
              <a:spcAft>
                <a:spcPts val="0"/>
              </a:spcAft>
              <a:defRPr/>
            </a:pPr>
            <a:r>
              <a:rPr lang="en-US" altLang="zh-CN" sz="1699" b="1" dirty="0">
                <a:solidFill>
                  <a:srgbClr val="1F497D"/>
                </a:solidFill>
                <a:latin typeface="微软雅黑" pitchFamily="34" charset="-122"/>
                <a:ea typeface="微软雅黑" pitchFamily="34" charset="-122"/>
              </a:rPr>
              <a:t>1500</a:t>
            </a:r>
            <a:r>
              <a:rPr lang="zh-CN" altLang="en-US" sz="1699" b="1" dirty="0">
                <a:solidFill>
                  <a:srgbClr val="1F497D"/>
                </a:solidFill>
                <a:latin typeface="微软雅黑" pitchFamily="34" charset="-122"/>
                <a:ea typeface="微软雅黑" pitchFamily="34" charset="-122"/>
              </a:rPr>
              <a:t>万元</a:t>
            </a:r>
          </a:p>
        </p:txBody>
      </p:sp>
      <p:sp>
        <p:nvSpPr>
          <p:cNvPr id="40" name="TextBox 42"/>
          <p:cNvSpPr txBox="1"/>
          <p:nvPr/>
        </p:nvSpPr>
        <p:spPr>
          <a:xfrm>
            <a:off x="9577388" y="1973263"/>
            <a:ext cx="1327150" cy="354012"/>
          </a:xfrm>
          <a:prstGeom prst="rect">
            <a:avLst/>
          </a:prstGeom>
          <a:noFill/>
        </p:spPr>
        <p:txBody>
          <a:bodyPr lIns="91403" tIns="45702" rIns="91403" bIns="45702">
            <a:spAutoFit/>
          </a:bodyPr>
          <a:lstStyle/>
          <a:p>
            <a:pPr algn="ctr" defTabSz="913996" fontAlgn="auto">
              <a:spcBef>
                <a:spcPts val="0"/>
              </a:spcBef>
              <a:spcAft>
                <a:spcPts val="0"/>
              </a:spcAft>
              <a:defRPr/>
            </a:pPr>
            <a:r>
              <a:rPr lang="en-US" altLang="zh-CN" sz="1699" b="1" dirty="0">
                <a:solidFill>
                  <a:srgbClr val="1F497D"/>
                </a:solidFill>
                <a:latin typeface="微软雅黑" pitchFamily="34" charset="-122"/>
                <a:ea typeface="微软雅黑" pitchFamily="34" charset="-122"/>
              </a:rPr>
              <a:t>4700</a:t>
            </a:r>
            <a:r>
              <a:rPr lang="zh-CN" altLang="en-US" sz="1699" b="1" dirty="0">
                <a:solidFill>
                  <a:srgbClr val="1F497D"/>
                </a:solidFill>
                <a:latin typeface="微软雅黑" pitchFamily="34" charset="-122"/>
                <a:ea typeface="微软雅黑" pitchFamily="34" charset="-122"/>
              </a:rPr>
              <a:t>万元</a:t>
            </a:r>
          </a:p>
        </p:txBody>
      </p:sp>
      <p:cxnSp>
        <p:nvCxnSpPr>
          <p:cNvPr id="41" name="直接箭头连接符 40"/>
          <p:cNvCxnSpPr/>
          <p:nvPr/>
        </p:nvCxnSpPr>
        <p:spPr>
          <a:xfrm flipV="1">
            <a:off x="10240963" y="3603625"/>
            <a:ext cx="1022350" cy="406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2" name="TextBox 45"/>
          <p:cNvSpPr txBox="1"/>
          <p:nvPr/>
        </p:nvSpPr>
        <p:spPr>
          <a:xfrm>
            <a:off x="10607675" y="3051175"/>
            <a:ext cx="1416050" cy="354013"/>
          </a:xfrm>
          <a:prstGeom prst="rect">
            <a:avLst/>
          </a:prstGeom>
          <a:noFill/>
        </p:spPr>
        <p:txBody>
          <a:bodyPr lIns="91403" tIns="45702" rIns="91403" bIns="45702">
            <a:spAutoFit/>
          </a:bodyPr>
          <a:lstStyle/>
          <a:p>
            <a:pPr algn="ctr" defTabSz="913996" fontAlgn="auto">
              <a:spcBef>
                <a:spcPts val="0"/>
              </a:spcBef>
              <a:spcAft>
                <a:spcPts val="0"/>
              </a:spcAft>
              <a:defRPr/>
            </a:pPr>
            <a:r>
              <a:rPr lang="zh-CN" altLang="en-US" sz="1699" b="1" dirty="0">
                <a:solidFill>
                  <a:srgbClr val="FF0000"/>
                </a:solidFill>
                <a:latin typeface="微软雅黑" pitchFamily="34" charset="-122"/>
                <a:ea typeface="微软雅黑" pitchFamily="34" charset="-122"/>
              </a:rPr>
              <a:t>利润占比</a:t>
            </a:r>
          </a:p>
        </p:txBody>
      </p:sp>
      <p:cxnSp>
        <p:nvCxnSpPr>
          <p:cNvPr id="44" name="直接连接符 43"/>
          <p:cNvCxnSpPr/>
          <p:nvPr/>
        </p:nvCxnSpPr>
        <p:spPr>
          <a:xfrm flipV="1">
            <a:off x="5864225" y="5446713"/>
            <a:ext cx="4887913" cy="317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TextBox 47"/>
          <p:cNvSpPr txBox="1"/>
          <p:nvPr/>
        </p:nvSpPr>
        <p:spPr>
          <a:xfrm>
            <a:off x="6484938" y="6267450"/>
            <a:ext cx="4718050" cy="307975"/>
          </a:xfrm>
          <a:prstGeom prst="rect">
            <a:avLst/>
          </a:prstGeom>
          <a:noFill/>
          <a:ln>
            <a:solidFill>
              <a:schemeClr val="tx2"/>
            </a:solidFill>
          </a:ln>
        </p:spPr>
        <p:txBody>
          <a:bodyPr lIns="91403" tIns="45702" rIns="91403" bIns="45702">
            <a:spAutoFit/>
          </a:bodyPr>
          <a:lstStyle/>
          <a:p>
            <a:pPr algn="ctr" defTabSz="913996" fontAlgn="auto">
              <a:spcBef>
                <a:spcPts val="0"/>
              </a:spcBef>
              <a:spcAft>
                <a:spcPts val="0"/>
              </a:spcAft>
              <a:defRPr/>
            </a:pPr>
            <a:r>
              <a:rPr lang="zh-CN" altLang="en-US" sz="1400" dirty="0">
                <a:solidFill>
                  <a:srgbClr val="1F497D"/>
                </a:solidFill>
                <a:latin typeface="微软雅黑" pitchFamily="34" charset="-122"/>
                <a:ea typeface="微软雅黑" pitchFamily="34" charset="-122"/>
              </a:rPr>
              <a:t>本数据仅作为演示参考</a:t>
            </a:r>
            <a:r>
              <a:rPr lang="en-US" altLang="zh-CN" sz="1400" dirty="0">
                <a:solidFill>
                  <a:srgbClr val="1F497D"/>
                </a:solidFill>
                <a:latin typeface="微软雅黑" pitchFamily="34" charset="-122"/>
                <a:ea typeface="微软雅黑" pitchFamily="34" charset="-122"/>
              </a:rPr>
              <a:t>,</a:t>
            </a: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请各医院根据自身实际情况填写</a:t>
            </a:r>
          </a:p>
        </p:txBody>
      </p:sp>
      <p:pic>
        <p:nvPicPr>
          <p:cNvPr id="4098" name="Picture 2" descr="做手术的医生图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018" y="2095590"/>
            <a:ext cx="4629362" cy="34720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50" name="矩形 49"/>
          <p:cNvSpPr/>
          <p:nvPr/>
        </p:nvSpPr>
        <p:spPr>
          <a:xfrm>
            <a:off x="379413" y="434975"/>
            <a:ext cx="5732462"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3.4</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各科室手术收入及利润占比</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4" descr="在看片子的女医生图片"/>
          <p:cNvPicPr>
            <a:picLocks noChangeAspect="1" noChangeArrowheads="1"/>
          </p:cNvPicPr>
          <p:nvPr/>
        </p:nvPicPr>
        <p:blipFill>
          <a:blip r:embed="rId2" cstate="email">
            <a:extLst>
              <a:ext uri="{28A0092B-C50C-407E-A947-70E740481C1C}">
                <a14:useLocalDpi xmlns:a14="http://schemas.microsoft.com/office/drawing/2010/main"/>
              </a:ext>
            </a:extLst>
          </a:blip>
          <a:srcRect r="-101"/>
          <a:stretch>
            <a:fillRect/>
          </a:stretch>
        </p:blipFill>
        <p:spPr bwMode="auto">
          <a:xfrm>
            <a:off x="0" y="0"/>
            <a:ext cx="12192000" cy="6832600"/>
          </a:xfrm>
          <a:prstGeom prst="rect">
            <a:avLst/>
          </a:prstGeom>
          <a:noFill/>
          <a:ln w="9525">
            <a:noFill/>
            <a:miter lim="800000"/>
            <a:headEnd/>
            <a:tailEnd/>
          </a:ln>
        </p:spPr>
      </p:pic>
      <p:grpSp>
        <p:nvGrpSpPr>
          <p:cNvPr id="3" name="组合 2"/>
          <p:cNvGrpSpPr/>
          <p:nvPr/>
        </p:nvGrpSpPr>
        <p:grpSpPr>
          <a:xfrm>
            <a:off x="7648756" y="3513961"/>
            <a:ext cx="1904504" cy="2133789"/>
            <a:chOff x="2190331" y="2906603"/>
            <a:chExt cx="1905000" cy="2971800"/>
          </a:xfrm>
          <a:solidFill>
            <a:srgbClr val="6FB879"/>
          </a:solidFill>
        </p:grpSpPr>
        <p:sp>
          <p:nvSpPr>
            <p:cNvPr id="4" name="AutoShape 5"/>
            <p:cNvSpPr>
              <a:spLocks noChangeArrowheads="1"/>
            </p:cNvSpPr>
            <p:nvPr/>
          </p:nvSpPr>
          <p:spPr bwMode="auto">
            <a:xfrm>
              <a:off x="2190331" y="2906603"/>
              <a:ext cx="1905000" cy="2971800"/>
            </a:xfrm>
            <a:prstGeom prst="cube">
              <a:avLst>
                <a:gd name="adj" fmla="val 19333"/>
              </a:avLst>
            </a:prstGeom>
            <a:grpFill/>
            <a:ln w="19050">
              <a:solidFill>
                <a:schemeClr val="bg1"/>
              </a:solidFill>
              <a:miter lim="800000"/>
              <a:headEnd/>
              <a:tailEnd/>
            </a:ln>
            <a:effectLst/>
            <a:extLst/>
          </p:spPr>
          <p:txBody>
            <a:bodyPr wrap="none" anchor="ctr"/>
            <a:lstStyle/>
            <a:p>
              <a:pPr defTabSz="913996" fontAlgn="auto">
                <a:spcBef>
                  <a:spcPts val="0"/>
                </a:spcBef>
                <a:spcAft>
                  <a:spcPts val="0"/>
                </a:spcAft>
                <a:defRPr/>
              </a:pPr>
              <a:endParaRPr lang="zh-CN" altLang="en-US" sz="1699">
                <a:solidFill>
                  <a:prstClr val="black"/>
                </a:solidFill>
                <a:latin typeface="+mn-lt"/>
                <a:ea typeface="+mn-ea"/>
              </a:endParaRPr>
            </a:p>
          </p:txBody>
        </p:sp>
        <p:sp>
          <p:nvSpPr>
            <p:cNvPr id="5" name="TextBox 20"/>
            <p:cNvSpPr txBox="1"/>
            <p:nvPr/>
          </p:nvSpPr>
          <p:spPr>
            <a:xfrm>
              <a:off x="2224714" y="4243172"/>
              <a:ext cx="1467851" cy="461665"/>
            </a:xfrm>
            <a:prstGeom prst="rect">
              <a:avLst/>
            </a:prstGeom>
            <a:grpFill/>
          </p:spPr>
          <p:txBody>
            <a:bodyPr>
              <a:spAutoFit/>
            </a:bodyPr>
            <a:lstStyle/>
            <a:p>
              <a:pPr defTabSz="913996" fontAlgn="auto">
                <a:spcBef>
                  <a:spcPts val="0"/>
                </a:spcBef>
                <a:spcAft>
                  <a:spcPts val="0"/>
                </a:spcAft>
                <a:defRPr/>
              </a:pPr>
              <a:r>
                <a:rPr lang="zh-CN" altLang="en-US" sz="2399" b="1" dirty="0">
                  <a:solidFill>
                    <a:schemeClr val="bg1"/>
                  </a:solidFill>
                  <a:latin typeface="微软雅黑" pitchFamily="34" charset="-122"/>
                  <a:ea typeface="微软雅黑" pitchFamily="34" charset="-122"/>
                </a:rPr>
                <a:t>出院总数</a:t>
              </a:r>
            </a:p>
          </p:txBody>
        </p:sp>
      </p:grpSp>
      <p:grpSp>
        <p:nvGrpSpPr>
          <p:cNvPr id="91139" name="组合 5"/>
          <p:cNvGrpSpPr>
            <a:grpSpLocks/>
          </p:cNvGrpSpPr>
          <p:nvPr/>
        </p:nvGrpSpPr>
        <p:grpSpPr bwMode="auto">
          <a:xfrm>
            <a:off x="1747838" y="2808288"/>
            <a:ext cx="1905000" cy="2971800"/>
            <a:chOff x="7681763" y="2906603"/>
            <a:chExt cx="1905000" cy="2971800"/>
          </a:xfrm>
        </p:grpSpPr>
        <p:sp>
          <p:nvSpPr>
            <p:cNvPr id="7" name="AutoShape 5"/>
            <p:cNvSpPr>
              <a:spLocks noChangeArrowheads="1"/>
            </p:cNvSpPr>
            <p:nvPr/>
          </p:nvSpPr>
          <p:spPr bwMode="auto">
            <a:xfrm>
              <a:off x="7681763" y="2906603"/>
              <a:ext cx="1905000" cy="2971800"/>
            </a:xfrm>
            <a:prstGeom prst="cube">
              <a:avLst>
                <a:gd name="adj" fmla="val 19333"/>
              </a:avLst>
            </a:prstGeom>
            <a:solidFill>
              <a:srgbClr val="E7C239"/>
            </a:solidFill>
            <a:ln w="19050">
              <a:solidFill>
                <a:schemeClr val="bg1"/>
              </a:solidFill>
              <a:miter lim="800000"/>
              <a:headEnd/>
              <a:tailEnd/>
            </a:ln>
            <a:effectLst/>
          </p:spPr>
          <p:txBody>
            <a:bodyPr wrap="none" anchor="ctr"/>
            <a:lstStyle/>
            <a:p>
              <a:pPr defTabSz="913996" fontAlgn="auto">
                <a:spcBef>
                  <a:spcPts val="0"/>
                </a:spcBef>
                <a:spcAft>
                  <a:spcPts val="0"/>
                </a:spcAft>
                <a:defRPr/>
              </a:pPr>
              <a:endParaRPr lang="zh-CN" altLang="en-US" sz="1699">
                <a:solidFill>
                  <a:prstClr val="black"/>
                </a:solidFill>
                <a:latin typeface="+mn-lt"/>
                <a:ea typeface="+mn-ea"/>
              </a:endParaRPr>
            </a:p>
          </p:txBody>
        </p:sp>
        <p:sp>
          <p:nvSpPr>
            <p:cNvPr id="8" name="TextBox 27"/>
            <p:cNvSpPr txBox="1"/>
            <p:nvPr/>
          </p:nvSpPr>
          <p:spPr>
            <a:xfrm>
              <a:off x="7705575" y="4260740"/>
              <a:ext cx="1474788" cy="461963"/>
            </a:xfrm>
            <a:prstGeom prst="rect">
              <a:avLst/>
            </a:prstGeom>
            <a:noFill/>
          </p:spPr>
          <p:txBody>
            <a:bodyPr>
              <a:spAutoFit/>
            </a:bodyPr>
            <a:lstStyle>
              <a:defPPr>
                <a:defRPr lang="zh-CN"/>
              </a:defPPr>
              <a:lvl1pPr>
                <a:defRPr sz="2400" b="1">
                  <a:solidFill>
                    <a:srgbClr val="C00000"/>
                  </a:solidFill>
                  <a:latin typeface="微软雅黑" pitchFamily="34" charset="-122"/>
                  <a:ea typeface="微软雅黑" pitchFamily="34" charset="-122"/>
                </a:defRPr>
              </a:lvl1pPr>
            </a:lstStyle>
            <a:p>
              <a:pPr defTabSz="913996" fontAlgn="auto">
                <a:spcBef>
                  <a:spcPts val="0"/>
                </a:spcBef>
                <a:spcAft>
                  <a:spcPts val="0"/>
                </a:spcAft>
                <a:defRPr/>
              </a:pPr>
              <a:r>
                <a:rPr lang="zh-CN" altLang="en-US" sz="2399" dirty="0">
                  <a:solidFill>
                    <a:schemeClr val="bg1"/>
                  </a:solidFill>
                </a:rPr>
                <a:t>入院总数</a:t>
              </a:r>
            </a:p>
          </p:txBody>
        </p:sp>
      </p:grpSp>
      <p:sp>
        <p:nvSpPr>
          <p:cNvPr id="9" name="Freeform 19"/>
          <p:cNvSpPr>
            <a:spLocks/>
          </p:cNvSpPr>
          <p:nvPr/>
        </p:nvSpPr>
        <p:spPr bwMode="auto">
          <a:xfrm>
            <a:off x="10006013" y="3243263"/>
            <a:ext cx="736600" cy="1819275"/>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rgbClr val="6FB879"/>
          </a:solidFill>
          <a:ln w="3175" cap="flat" cmpd="sng" algn="ctr">
            <a:solidFill>
              <a:srgbClr val="D7D7D7"/>
            </a:solidFill>
            <a:prstDash val="solid"/>
          </a:ln>
          <a:effectLst/>
        </p:spPr>
        <p:txBody>
          <a:bodyPr lIns="0" tIns="45702" rIns="0" bIns="45702" anchor="ctr"/>
          <a:lstStyle/>
          <a:p>
            <a:pPr algn="ctr" defTabSz="913996" fontAlgn="auto">
              <a:lnSpc>
                <a:spcPct val="120000"/>
              </a:lnSpc>
              <a:spcBef>
                <a:spcPts val="600"/>
              </a:spcBef>
              <a:spcAft>
                <a:spcPts val="600"/>
              </a:spcAft>
              <a:defRPr/>
            </a:pPr>
            <a:endParaRPr lang="zh-CN" altLang="en-US" sz="2799" b="1" kern="0" dirty="0">
              <a:solidFill>
                <a:srgbClr val="FFFF00"/>
              </a:solidFill>
              <a:latin typeface="微软雅黑" pitchFamily="34" charset="-122"/>
              <a:ea typeface="微软雅黑" pitchFamily="34" charset="-122"/>
            </a:endParaRPr>
          </a:p>
        </p:txBody>
      </p:sp>
      <p:sp>
        <p:nvSpPr>
          <p:cNvPr id="10" name="Freeform 19"/>
          <p:cNvSpPr>
            <a:spLocks/>
          </p:cNvSpPr>
          <p:nvPr/>
        </p:nvSpPr>
        <p:spPr bwMode="auto">
          <a:xfrm>
            <a:off x="4198938" y="3368675"/>
            <a:ext cx="736600" cy="1819275"/>
          </a:xfrm>
          <a:custGeom>
            <a:avLst/>
            <a:gdLst>
              <a:gd name="T0" fmla="*/ 407 w 2647"/>
              <a:gd name="T1" fmla="*/ 3681 h 5214"/>
              <a:gd name="T2" fmla="*/ 715 w 2647"/>
              <a:gd name="T3" fmla="*/ 5204 h 5214"/>
              <a:gd name="T4" fmla="*/ 1323 w 2647"/>
              <a:gd name="T5" fmla="*/ 3681 h 5214"/>
              <a:gd name="T6" fmla="*/ 1943 w 2647"/>
              <a:gd name="T7" fmla="*/ 5214 h 5214"/>
              <a:gd name="T8" fmla="*/ 2248 w 2647"/>
              <a:gd name="T9" fmla="*/ 3750 h 5214"/>
              <a:gd name="T10" fmla="*/ 2244 w 2647"/>
              <a:gd name="T11" fmla="*/ 3681 h 5214"/>
              <a:gd name="T12" fmla="*/ 2244 w 2647"/>
              <a:gd name="T13" fmla="*/ 3670 h 5214"/>
              <a:gd name="T14" fmla="*/ 2245 w 2647"/>
              <a:gd name="T15" fmla="*/ 3627 h 5214"/>
              <a:gd name="T16" fmla="*/ 2245 w 2647"/>
              <a:gd name="T17" fmla="*/ 3498 h 5214"/>
              <a:gd name="T18" fmla="*/ 2243 w 2647"/>
              <a:gd name="T19" fmla="*/ 3456 h 5214"/>
              <a:gd name="T20" fmla="*/ 2243 w 2647"/>
              <a:gd name="T21" fmla="*/ 1491 h 5214"/>
              <a:gd name="T22" fmla="*/ 2647 w 2647"/>
              <a:gd name="T23" fmla="*/ 1491 h 5214"/>
              <a:gd name="T24" fmla="*/ 1323 w 2647"/>
              <a:gd name="T25" fmla="*/ 0 h 5214"/>
              <a:gd name="T26" fmla="*/ 0 w 2647"/>
              <a:gd name="T27" fmla="*/ 1491 h 5214"/>
              <a:gd name="T28" fmla="*/ 404 w 2647"/>
              <a:gd name="T29" fmla="*/ 1491 h 5214"/>
              <a:gd name="T30" fmla="*/ 404 w 2647"/>
              <a:gd name="T31" fmla="*/ 3681 h 5214"/>
              <a:gd name="T32" fmla="*/ 407 w 2647"/>
              <a:gd name="T33" fmla="*/ 3681 h 5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7" h="5214">
                <a:moveTo>
                  <a:pt x="407" y="3681"/>
                </a:moveTo>
                <a:cubicBezTo>
                  <a:pt x="409" y="4235"/>
                  <a:pt x="521" y="4755"/>
                  <a:pt x="715" y="5204"/>
                </a:cubicBezTo>
                <a:cubicBezTo>
                  <a:pt x="1081" y="4872"/>
                  <a:pt x="1321" y="4314"/>
                  <a:pt x="1323" y="3681"/>
                </a:cubicBezTo>
                <a:cubicBezTo>
                  <a:pt x="1326" y="4320"/>
                  <a:pt x="1571" y="4882"/>
                  <a:pt x="1943" y="5214"/>
                </a:cubicBezTo>
                <a:cubicBezTo>
                  <a:pt x="2128" y="4780"/>
                  <a:pt x="2238" y="4282"/>
                  <a:pt x="2248" y="3750"/>
                </a:cubicBezTo>
                <a:cubicBezTo>
                  <a:pt x="2246" y="3727"/>
                  <a:pt x="2245" y="3704"/>
                  <a:pt x="2244" y="3681"/>
                </a:cubicBezTo>
                <a:cubicBezTo>
                  <a:pt x="2244" y="3677"/>
                  <a:pt x="2244" y="3673"/>
                  <a:pt x="2244" y="3670"/>
                </a:cubicBezTo>
                <a:cubicBezTo>
                  <a:pt x="2244" y="3656"/>
                  <a:pt x="2245" y="3641"/>
                  <a:pt x="2245" y="3627"/>
                </a:cubicBezTo>
                <a:lnTo>
                  <a:pt x="2245" y="3498"/>
                </a:lnTo>
                <a:cubicBezTo>
                  <a:pt x="2245" y="3484"/>
                  <a:pt x="2244" y="3470"/>
                  <a:pt x="2243" y="3456"/>
                </a:cubicBezTo>
                <a:lnTo>
                  <a:pt x="2243" y="1491"/>
                </a:lnTo>
                <a:lnTo>
                  <a:pt x="2647" y="1491"/>
                </a:lnTo>
                <a:lnTo>
                  <a:pt x="1323" y="0"/>
                </a:lnTo>
                <a:lnTo>
                  <a:pt x="0" y="1491"/>
                </a:lnTo>
                <a:lnTo>
                  <a:pt x="404" y="1491"/>
                </a:lnTo>
                <a:lnTo>
                  <a:pt x="404" y="3681"/>
                </a:lnTo>
                <a:lnTo>
                  <a:pt x="407" y="3681"/>
                </a:lnTo>
                <a:close/>
              </a:path>
            </a:pathLst>
          </a:custGeom>
          <a:solidFill>
            <a:srgbClr val="6FB879"/>
          </a:solidFill>
          <a:ln w="3175" cap="flat" cmpd="sng" algn="ctr">
            <a:solidFill>
              <a:srgbClr val="D7D7D7"/>
            </a:solidFill>
            <a:prstDash val="solid"/>
          </a:ln>
          <a:effectLst/>
        </p:spPr>
        <p:txBody>
          <a:bodyPr lIns="0" tIns="45702" rIns="0" bIns="45702" anchor="ctr"/>
          <a:lstStyle/>
          <a:p>
            <a:pPr algn="ctr" defTabSz="913996" fontAlgn="auto">
              <a:lnSpc>
                <a:spcPct val="120000"/>
              </a:lnSpc>
              <a:spcBef>
                <a:spcPts val="600"/>
              </a:spcBef>
              <a:spcAft>
                <a:spcPts val="600"/>
              </a:spcAft>
              <a:defRPr/>
            </a:pPr>
            <a:endParaRPr lang="zh-CN" altLang="en-US" sz="2799" b="1" kern="0">
              <a:solidFill>
                <a:srgbClr val="FFFF00"/>
              </a:solidFill>
              <a:latin typeface="微软雅黑" pitchFamily="34" charset="-122"/>
              <a:ea typeface="微软雅黑" pitchFamily="34" charset="-122"/>
            </a:endParaRPr>
          </a:p>
        </p:txBody>
      </p:sp>
      <p:sp>
        <p:nvSpPr>
          <p:cNvPr id="11" name="TextBox 32"/>
          <p:cNvSpPr txBox="1"/>
          <p:nvPr/>
        </p:nvSpPr>
        <p:spPr>
          <a:xfrm>
            <a:off x="8024813" y="2906713"/>
            <a:ext cx="1958975" cy="461962"/>
          </a:xfrm>
          <a:prstGeom prst="rect">
            <a:avLst/>
          </a:prstGeom>
          <a:noFill/>
        </p:spPr>
        <p:txBody>
          <a:bodyPr lIns="91403" tIns="45702" rIns="91403" bIns="45702">
            <a:spAutoFit/>
          </a:bodyPr>
          <a:lstStyle/>
          <a:p>
            <a:pPr defTabSz="913996" fontAlgn="auto">
              <a:spcBef>
                <a:spcPts val="0"/>
              </a:spcBef>
              <a:spcAft>
                <a:spcPts val="0"/>
              </a:spcAft>
              <a:defRPr/>
            </a:pPr>
            <a:r>
              <a:rPr lang="en-US" altLang="zh-CN" sz="2399" b="1" dirty="0">
                <a:solidFill>
                  <a:srgbClr val="C00000"/>
                </a:solidFill>
                <a:latin typeface="微软雅黑" pitchFamily="34" charset="-122"/>
                <a:ea typeface="微软雅黑" pitchFamily="34" charset="-122"/>
              </a:rPr>
              <a:t>XXXX</a:t>
            </a:r>
            <a:r>
              <a:rPr lang="zh-CN" altLang="en-US" sz="2399" b="1" dirty="0">
                <a:solidFill>
                  <a:srgbClr val="C00000"/>
                </a:solidFill>
                <a:latin typeface="微软雅黑" pitchFamily="34" charset="-122"/>
                <a:ea typeface="微软雅黑" pitchFamily="34" charset="-122"/>
              </a:rPr>
              <a:t>人次</a:t>
            </a:r>
          </a:p>
        </p:txBody>
      </p:sp>
      <p:sp>
        <p:nvSpPr>
          <p:cNvPr id="12" name="TextBox 33"/>
          <p:cNvSpPr txBox="1"/>
          <p:nvPr/>
        </p:nvSpPr>
        <p:spPr>
          <a:xfrm>
            <a:off x="1806575" y="2346325"/>
            <a:ext cx="2420938" cy="461963"/>
          </a:xfrm>
          <a:prstGeom prst="rect">
            <a:avLst/>
          </a:prstGeom>
          <a:noFill/>
        </p:spPr>
        <p:txBody>
          <a:bodyPr lIns="91403" tIns="45702" rIns="91403" bIns="45702">
            <a:spAutoFit/>
          </a:bodyPr>
          <a:lstStyle/>
          <a:p>
            <a:pPr defTabSz="913996" fontAlgn="auto">
              <a:spcBef>
                <a:spcPts val="0"/>
              </a:spcBef>
              <a:spcAft>
                <a:spcPts val="0"/>
              </a:spcAft>
              <a:defRPr/>
            </a:pPr>
            <a:r>
              <a:rPr lang="en-US" altLang="zh-CN" sz="2399" b="1" dirty="0">
                <a:solidFill>
                  <a:srgbClr val="C00000"/>
                </a:solidFill>
                <a:latin typeface="微软雅黑" pitchFamily="34" charset="-122"/>
                <a:ea typeface="微软雅黑" pitchFamily="34" charset="-122"/>
              </a:rPr>
              <a:t>XXXX</a:t>
            </a:r>
            <a:r>
              <a:rPr lang="zh-CN" altLang="en-US" sz="2399" b="1" dirty="0">
                <a:solidFill>
                  <a:srgbClr val="C00000"/>
                </a:solidFill>
                <a:latin typeface="微软雅黑" pitchFamily="34" charset="-122"/>
                <a:ea typeface="微软雅黑" pitchFamily="34" charset="-122"/>
              </a:rPr>
              <a:t>人次</a:t>
            </a:r>
          </a:p>
        </p:txBody>
      </p:sp>
      <p:sp>
        <p:nvSpPr>
          <p:cNvPr id="13" name="矩形 12"/>
          <p:cNvSpPr/>
          <p:nvPr/>
        </p:nvSpPr>
        <p:spPr>
          <a:xfrm>
            <a:off x="9632950" y="5256213"/>
            <a:ext cx="1724025" cy="400050"/>
          </a:xfrm>
          <a:prstGeom prst="rect">
            <a:avLst/>
          </a:prstGeom>
        </p:spPr>
        <p:txBody>
          <a:bodyPr wrap="none" lIns="91403" tIns="45702" rIns="91403" bIns="45702">
            <a:spAutoFit/>
          </a:bodyPr>
          <a:lstStyle/>
          <a:p>
            <a:pPr algn="ctr" defTabSz="913996" fontAlgn="auto">
              <a:spcAft>
                <a:spcPts val="0"/>
              </a:spcAft>
              <a:defRPr/>
            </a:pPr>
            <a:r>
              <a:rPr lang="zh-CN" altLang="en-US" sz="1999" b="1" dirty="0">
                <a:solidFill>
                  <a:srgbClr val="C00000"/>
                </a:solidFill>
                <a:latin typeface="微软雅黑" pitchFamily="34" charset="-122"/>
                <a:ea typeface="微软雅黑" pitchFamily="34" charset="-122"/>
              </a:rPr>
              <a:t>计划同比</a:t>
            </a:r>
            <a:r>
              <a:rPr lang="zh-CN" altLang="zh-CN" sz="1999" b="1" dirty="0">
                <a:solidFill>
                  <a:srgbClr val="C00000"/>
                </a:solidFill>
                <a:latin typeface="微软雅黑" pitchFamily="34" charset="-122"/>
                <a:ea typeface="微软雅黑" pitchFamily="34" charset="-122"/>
              </a:rPr>
              <a:t>增长</a:t>
            </a:r>
            <a:endParaRPr lang="zh-CN" altLang="en-US" sz="1999" b="1" dirty="0">
              <a:solidFill>
                <a:srgbClr val="C00000"/>
              </a:solidFill>
              <a:latin typeface="微软雅黑" pitchFamily="34" charset="-122"/>
              <a:ea typeface="微软雅黑" pitchFamily="34" charset="-122"/>
              <a:cs typeface="+mj-cs"/>
            </a:endParaRPr>
          </a:p>
        </p:txBody>
      </p:sp>
      <p:sp>
        <p:nvSpPr>
          <p:cNvPr id="14" name="矩形 13"/>
          <p:cNvSpPr>
            <a:spLocks noChangeArrowheads="1"/>
          </p:cNvSpPr>
          <p:nvPr/>
        </p:nvSpPr>
        <p:spPr bwMode="auto">
          <a:xfrm>
            <a:off x="10601325" y="3894138"/>
            <a:ext cx="582613" cy="400050"/>
          </a:xfrm>
          <a:prstGeom prst="rect">
            <a:avLst/>
          </a:prstGeom>
          <a:noFill/>
          <a:ln w="9525">
            <a:noFill/>
            <a:miter lim="800000"/>
            <a:headEnd/>
            <a:tailEnd/>
          </a:ln>
        </p:spPr>
        <p:txBody>
          <a:bodyPr wrap="none" lIns="91403" tIns="45702" rIns="91403" bIns="45702">
            <a:spAutoFit/>
          </a:bodyPr>
          <a:lstStyle/>
          <a:p>
            <a:pPr defTabSz="912813"/>
            <a:r>
              <a:rPr lang="en-US" altLang="zh-CN" sz="2000" b="1">
                <a:solidFill>
                  <a:srgbClr val="C00000"/>
                </a:solidFill>
                <a:latin typeface="微软雅黑" pitchFamily="34" charset="-122"/>
                <a:ea typeface="微软雅黑" pitchFamily="34" charset="-122"/>
              </a:rPr>
              <a:t>5%</a:t>
            </a:r>
            <a:endParaRPr lang="zh-CN" altLang="en-US" sz="2000" b="1">
              <a:solidFill>
                <a:srgbClr val="C00000"/>
              </a:solidFill>
              <a:latin typeface="微软雅黑" pitchFamily="34" charset="-122"/>
              <a:ea typeface="微软雅黑" pitchFamily="34" charset="-122"/>
            </a:endParaRPr>
          </a:p>
        </p:txBody>
      </p:sp>
      <p:sp>
        <p:nvSpPr>
          <p:cNvPr id="15" name="矩形 14"/>
          <p:cNvSpPr/>
          <p:nvPr/>
        </p:nvSpPr>
        <p:spPr>
          <a:xfrm>
            <a:off x="3705225" y="5421313"/>
            <a:ext cx="1724025" cy="400050"/>
          </a:xfrm>
          <a:prstGeom prst="rect">
            <a:avLst/>
          </a:prstGeom>
        </p:spPr>
        <p:txBody>
          <a:bodyPr wrap="none" lIns="91403" tIns="45702" rIns="91403" bIns="45702">
            <a:spAutoFit/>
          </a:bodyPr>
          <a:lstStyle/>
          <a:p>
            <a:pPr algn="ctr" defTabSz="913996" fontAlgn="auto">
              <a:spcAft>
                <a:spcPts val="0"/>
              </a:spcAft>
              <a:defRPr/>
            </a:pPr>
            <a:r>
              <a:rPr lang="zh-CN" altLang="en-US" sz="1999" b="1" dirty="0">
                <a:solidFill>
                  <a:srgbClr val="C00000"/>
                </a:solidFill>
                <a:latin typeface="微软雅黑" pitchFamily="34" charset="-122"/>
                <a:ea typeface="微软雅黑" pitchFamily="34" charset="-122"/>
              </a:rPr>
              <a:t>计划同比</a:t>
            </a:r>
            <a:r>
              <a:rPr lang="zh-CN" altLang="zh-CN" sz="1999" b="1" dirty="0">
                <a:solidFill>
                  <a:srgbClr val="C00000"/>
                </a:solidFill>
                <a:latin typeface="微软雅黑" pitchFamily="34" charset="-122"/>
                <a:ea typeface="微软雅黑" pitchFamily="34" charset="-122"/>
              </a:rPr>
              <a:t>增长</a:t>
            </a:r>
            <a:endParaRPr lang="zh-CN" altLang="en-US" sz="1999" b="1" dirty="0">
              <a:solidFill>
                <a:srgbClr val="C00000"/>
              </a:solidFill>
              <a:latin typeface="微软雅黑" pitchFamily="34" charset="-122"/>
              <a:ea typeface="微软雅黑" pitchFamily="34" charset="-122"/>
              <a:cs typeface="+mj-cs"/>
            </a:endParaRPr>
          </a:p>
        </p:txBody>
      </p:sp>
      <p:sp>
        <p:nvSpPr>
          <p:cNvPr id="16" name="矩形 15"/>
          <p:cNvSpPr>
            <a:spLocks noChangeArrowheads="1"/>
          </p:cNvSpPr>
          <p:nvPr/>
        </p:nvSpPr>
        <p:spPr bwMode="auto">
          <a:xfrm>
            <a:off x="4854575" y="4110038"/>
            <a:ext cx="749300" cy="368300"/>
          </a:xfrm>
          <a:prstGeom prst="rect">
            <a:avLst/>
          </a:prstGeom>
          <a:noFill/>
          <a:ln w="9525">
            <a:noFill/>
            <a:miter lim="800000"/>
            <a:headEnd/>
            <a:tailEnd/>
          </a:ln>
        </p:spPr>
        <p:txBody>
          <a:bodyPr wrap="none" lIns="91403" tIns="45702" rIns="91403" bIns="45702">
            <a:spAutoFit/>
          </a:bodyPr>
          <a:lstStyle/>
          <a:p>
            <a:pPr defTabSz="912813"/>
            <a:r>
              <a:rPr lang="en-US" altLang="zh-CN" b="1">
                <a:solidFill>
                  <a:srgbClr val="C00000"/>
                </a:solidFill>
                <a:latin typeface="微软雅黑" pitchFamily="34" charset="-122"/>
                <a:ea typeface="微软雅黑" pitchFamily="34" charset="-122"/>
              </a:rPr>
              <a:t>7.6%</a:t>
            </a:r>
            <a:endParaRPr lang="zh-CN" altLang="en-US" b="1">
              <a:solidFill>
                <a:srgbClr val="C00000"/>
              </a:solidFill>
              <a:latin typeface="微软雅黑" pitchFamily="34" charset="-122"/>
              <a:ea typeface="微软雅黑" pitchFamily="34" charset="-122"/>
            </a:endParaRPr>
          </a:p>
        </p:txBody>
      </p:sp>
      <p:sp>
        <p:nvSpPr>
          <p:cNvPr id="22" name="矩形 21"/>
          <p:cNvSpPr/>
          <p:nvPr/>
        </p:nvSpPr>
        <p:spPr>
          <a:xfrm>
            <a:off x="403225" y="641350"/>
            <a:ext cx="5226050"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3.5 2015</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年出入院指标规划</a:t>
            </a:r>
          </a:p>
        </p:txBody>
      </p:sp>
      <p:sp>
        <p:nvSpPr>
          <p:cNvPr id="18" name="TextBox 47"/>
          <p:cNvSpPr txBox="1"/>
          <p:nvPr/>
        </p:nvSpPr>
        <p:spPr>
          <a:xfrm>
            <a:off x="6716713" y="6276975"/>
            <a:ext cx="4716462" cy="306388"/>
          </a:xfrm>
          <a:prstGeom prst="rect">
            <a:avLst/>
          </a:prstGeom>
          <a:noFill/>
          <a:ln>
            <a:solidFill>
              <a:schemeClr val="tx2"/>
            </a:solidFill>
          </a:ln>
        </p:spPr>
        <p:txBody>
          <a:bodyPr lIns="91403" tIns="45702" rIns="91403" bIns="45702">
            <a:spAutoFit/>
          </a:bodyPr>
          <a:lstStyle/>
          <a:p>
            <a:pPr algn="ctr" defTabSz="913996" fontAlgn="auto">
              <a:spcBef>
                <a:spcPts val="0"/>
              </a:spcBef>
              <a:spcAft>
                <a:spcPts val="0"/>
              </a:spcAft>
              <a:defRPr/>
            </a:pPr>
            <a:r>
              <a:rPr lang="zh-CN" altLang="en-US" sz="1400" dirty="0">
                <a:solidFill>
                  <a:srgbClr val="1F497D"/>
                </a:solidFill>
                <a:latin typeface="微软雅黑" pitchFamily="34" charset="-122"/>
                <a:ea typeface="微软雅黑" pitchFamily="34" charset="-122"/>
              </a:rPr>
              <a:t>本数据仅作为演示参考</a:t>
            </a:r>
            <a:r>
              <a:rPr lang="en-US" altLang="zh-CN" sz="1400" dirty="0">
                <a:solidFill>
                  <a:srgbClr val="1F497D"/>
                </a:solidFill>
                <a:latin typeface="微软雅黑" pitchFamily="34" charset="-122"/>
                <a:ea typeface="微软雅黑" pitchFamily="34" charset="-122"/>
              </a:rPr>
              <a:t>,</a:t>
            </a: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请各医院根据自身实际情况填写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4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4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Box 20"/>
          <p:cNvSpPr txBox="1">
            <a:spLocks noChangeArrowheads="1"/>
          </p:cNvSpPr>
          <p:nvPr/>
        </p:nvSpPr>
        <p:spPr bwMode="auto">
          <a:xfrm>
            <a:off x="722313" y="5932488"/>
            <a:ext cx="9934575" cy="584200"/>
          </a:xfrm>
          <a:prstGeom prst="rect">
            <a:avLst/>
          </a:prstGeom>
          <a:noFill/>
          <a:ln w="9525">
            <a:solidFill>
              <a:schemeClr val="tx2"/>
            </a:solidFill>
            <a:miter lim="800000"/>
            <a:headEnd/>
            <a:tailEnd/>
          </a:ln>
        </p:spPr>
        <p:txBody>
          <a:bodyPr lIns="91403" tIns="45702" rIns="91403" bIns="45702">
            <a:spAutoFit/>
          </a:bodyPr>
          <a:lstStyle/>
          <a:p>
            <a:pPr defTabSz="912813"/>
            <a:r>
              <a:rPr lang="en-US" altLang="zh-CN" sz="1600">
                <a:solidFill>
                  <a:srgbClr val="1F497D"/>
                </a:solidFill>
                <a:latin typeface="微软雅黑" pitchFamily="34" charset="-122"/>
                <a:ea typeface="微软雅黑" pitchFamily="34" charset="-122"/>
              </a:rPr>
              <a:t>※</a:t>
            </a:r>
            <a:r>
              <a:rPr lang="zh-CN" altLang="en-US" sz="1600">
                <a:solidFill>
                  <a:srgbClr val="1F497D"/>
                </a:solidFill>
                <a:latin typeface="微软雅黑" pitchFamily="34" charset="-122"/>
                <a:ea typeface="微软雅黑" pitchFamily="34" charset="-122"/>
              </a:rPr>
              <a:t>注：根据目前医疗市场的现状及相关政策规定，药占比改革已成必然，且越来越低已是趋势，医院将提高治疗和检测等方面的力度。（卫生部指定的单位除外）</a:t>
            </a:r>
          </a:p>
        </p:txBody>
      </p:sp>
      <p:cxnSp>
        <p:nvCxnSpPr>
          <p:cNvPr id="5" name="直接连接符 4"/>
          <p:cNvCxnSpPr/>
          <p:nvPr/>
        </p:nvCxnSpPr>
        <p:spPr>
          <a:xfrm>
            <a:off x="3308350" y="1311275"/>
            <a:ext cx="12188825"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2163" name="图表 5"/>
          <p:cNvGraphicFramePr>
            <a:graphicFrameLocks/>
          </p:cNvGraphicFramePr>
          <p:nvPr/>
        </p:nvGraphicFramePr>
        <p:xfrm>
          <a:off x="630238" y="1431925"/>
          <a:ext cx="7118350" cy="4149725"/>
        </p:xfrm>
        <a:graphic>
          <a:graphicData uri="http://schemas.openxmlformats.org/presentationml/2006/ole">
            <mc:AlternateContent xmlns:mc="http://schemas.openxmlformats.org/markup-compatibility/2006">
              <mc:Choice xmlns:v="urn:schemas-microsoft-com:vml" Requires="v">
                <p:oleObj spid="_x0000_s92171" r:id="rId3" imgW="7120745" imgH="4151736" progId="Excel.Chart.8">
                  <p:embed/>
                </p:oleObj>
              </mc:Choice>
              <mc:Fallback>
                <p:oleObj r:id="rId3" imgW="7120745" imgH="4151736" progId="Excel.Chart.8">
                  <p:embed/>
                  <p:pic>
                    <p:nvPicPr>
                      <p:cNvPr id="0" name="图表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38" y="1431925"/>
                        <a:ext cx="7118350" cy="414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矩形 10"/>
          <p:cNvSpPr/>
          <p:nvPr/>
        </p:nvSpPr>
        <p:spPr>
          <a:xfrm>
            <a:off x="452438" y="385763"/>
            <a:ext cx="6457950"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3.6 2015</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年各科室药占比指标规划</a:t>
            </a:r>
          </a:p>
        </p:txBody>
      </p:sp>
      <p:pic>
        <p:nvPicPr>
          <p:cNvPr id="4" name="图片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3045" y="2468369"/>
            <a:ext cx="3457979" cy="2306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外国男医生图片"/>
          <p:cNvPicPr>
            <a:picLocks noChangeAspect="1" noChangeArrowheads="1"/>
          </p:cNvPicPr>
          <p:nvPr/>
        </p:nvPicPr>
        <p:blipFill rotWithShape="1">
          <a:blip r:embed="rId2"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bwMode="auto">
          <a:xfrm>
            <a:off x="11354" y="0"/>
            <a:ext cx="12180645" cy="6833286"/>
          </a:xfrm>
          <a:prstGeom prst="rect">
            <a:avLst/>
          </a:prstGeom>
          <a:noFill/>
          <a:extLst/>
        </p:spPr>
      </p:pic>
      <p:grpSp>
        <p:nvGrpSpPr>
          <p:cNvPr id="93186" name="组合 1"/>
          <p:cNvGrpSpPr>
            <a:grpSpLocks/>
          </p:cNvGrpSpPr>
          <p:nvPr/>
        </p:nvGrpSpPr>
        <p:grpSpPr bwMode="auto">
          <a:xfrm>
            <a:off x="682625" y="1922463"/>
            <a:ext cx="7877175" cy="3989387"/>
            <a:chOff x="627768" y="486057"/>
            <a:chExt cx="9639403" cy="4657443"/>
          </a:xfrm>
        </p:grpSpPr>
        <p:grpSp>
          <p:nvGrpSpPr>
            <p:cNvPr id="93189" name="组合 2"/>
            <p:cNvGrpSpPr>
              <a:grpSpLocks/>
            </p:cNvGrpSpPr>
            <p:nvPr/>
          </p:nvGrpSpPr>
          <p:grpSpPr bwMode="auto">
            <a:xfrm>
              <a:off x="2197333" y="486057"/>
              <a:ext cx="5244758" cy="4657443"/>
              <a:chOff x="1863944" y="1820441"/>
              <a:chExt cx="3962714" cy="4000753"/>
            </a:xfrm>
          </p:grpSpPr>
          <p:grpSp>
            <p:nvGrpSpPr>
              <p:cNvPr id="93194" name="组合 7"/>
              <p:cNvGrpSpPr>
                <a:grpSpLocks/>
              </p:cNvGrpSpPr>
              <p:nvPr/>
            </p:nvGrpSpPr>
            <p:grpSpPr bwMode="auto">
              <a:xfrm>
                <a:off x="4141093" y="1820441"/>
                <a:ext cx="694122" cy="765262"/>
                <a:chOff x="2051050" y="4567238"/>
                <a:chExt cx="1016000" cy="1120130"/>
              </a:xfrm>
            </p:grpSpPr>
            <p:sp>
              <p:nvSpPr>
                <p:cNvPr id="23" name="椭圆 22"/>
                <p:cNvSpPr/>
                <p:nvPr/>
              </p:nvSpPr>
              <p:spPr>
                <a:xfrm>
                  <a:off x="2060662" y="549889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996" fontAlgn="auto">
                    <a:spcBef>
                      <a:spcPts val="0"/>
                    </a:spcBef>
                    <a:spcAft>
                      <a:spcPts val="0"/>
                    </a:spcAft>
                    <a:defRPr/>
                  </a:pPr>
                  <a:endParaRPr lang="zh-CN" altLang="en-US" sz="1699" kern="0" dirty="0">
                    <a:solidFill>
                      <a:sysClr val="window" lastClr="FFFFFF"/>
                    </a:solidFill>
                    <a:latin typeface="+mn-lt"/>
                    <a:ea typeface="微软雅黑" pitchFamily="34" charset="-122"/>
                  </a:endParaRPr>
                </a:p>
              </p:txBody>
            </p:sp>
            <p:sp>
              <p:nvSpPr>
                <p:cNvPr id="24" name="Oval 19"/>
                <p:cNvSpPr>
                  <a:spLocks noChangeArrowheads="1"/>
                </p:cNvSpPr>
                <p:nvPr/>
              </p:nvSpPr>
              <p:spPr bwMode="auto">
                <a:xfrm>
                  <a:off x="2052387" y="4567238"/>
                  <a:ext cx="1014053" cy="1016001"/>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algn="ctr" defTabSz="913996" fontAlgn="auto">
                    <a:lnSpc>
                      <a:spcPct val="120000"/>
                    </a:lnSpc>
                    <a:spcBef>
                      <a:spcPts val="0"/>
                    </a:spcBef>
                    <a:spcAft>
                      <a:spcPts val="0"/>
                    </a:spcAft>
                    <a:defRPr/>
                  </a:pPr>
                  <a:endParaRPr lang="zh-CN" altLang="en-US" sz="1699" kern="0" dirty="0">
                    <a:solidFill>
                      <a:srgbClr val="4D4D4D"/>
                    </a:solidFill>
                    <a:latin typeface="Arial" pitchFamily="34" charset="0"/>
                    <a:ea typeface="微软雅黑" pitchFamily="34" charset="-122"/>
                  </a:endParaRPr>
                </a:p>
              </p:txBody>
            </p:sp>
          </p:grpSp>
          <p:sp>
            <p:nvSpPr>
              <p:cNvPr id="9" name="Rectangle 5"/>
              <p:cNvSpPr>
                <a:spLocks noChangeArrowheads="1"/>
              </p:cNvSpPr>
              <p:nvPr/>
            </p:nvSpPr>
            <p:spPr bwMode="gray">
              <a:xfrm rot="19260000" flipV="1">
                <a:off x="3381697" y="2606900"/>
                <a:ext cx="1093496" cy="98705"/>
              </a:xfrm>
              <a:prstGeom prst="roundRect">
                <a:avLst>
                  <a:gd name="adj" fmla="val 38275"/>
                </a:avLst>
              </a:prstGeom>
              <a:gradFill rotWithShape="1">
                <a:gsLst>
                  <a:gs pos="833">
                    <a:srgbClr val="A9A9A9"/>
                  </a:gs>
                  <a:gs pos="31000">
                    <a:srgbClr val="F9F9F9"/>
                  </a:gs>
                  <a:gs pos="100000">
                    <a:srgbClr val="5F5F5F"/>
                  </a:gs>
                </a:gsLst>
                <a:lin ang="16200000" scaled="0"/>
              </a:gradFill>
              <a:ln>
                <a:noFill/>
              </a:ln>
              <a:extLst/>
            </p:spPr>
            <p:txBody>
              <a:bodyPr wrap="none" anchor="ctr"/>
              <a:lstStyle/>
              <a:p>
                <a:pPr defTabSz="913996" fontAlgn="auto">
                  <a:spcBef>
                    <a:spcPts val="0"/>
                  </a:spcBef>
                  <a:spcAft>
                    <a:spcPts val="0"/>
                  </a:spcAft>
                  <a:defRPr/>
                </a:pPr>
                <a:endParaRPr lang="zh-CN" altLang="en-US" sz="1699" kern="0" dirty="0">
                  <a:solidFill>
                    <a:sysClr val="windowText" lastClr="000000"/>
                  </a:solidFill>
                  <a:latin typeface="+mn-lt"/>
                  <a:ea typeface="微软雅黑" pitchFamily="34" charset="-122"/>
                </a:endParaRPr>
              </a:p>
            </p:txBody>
          </p:sp>
          <p:sp>
            <p:nvSpPr>
              <p:cNvPr id="10" name="Rectangle 5"/>
              <p:cNvSpPr>
                <a:spLocks noChangeArrowheads="1"/>
              </p:cNvSpPr>
              <p:nvPr/>
            </p:nvSpPr>
            <p:spPr bwMode="gray">
              <a:xfrm rot="17520000" flipV="1">
                <a:off x="2255092" y="4221032"/>
                <a:ext cx="1149441" cy="108616"/>
              </a:xfrm>
              <a:prstGeom prst="roundRect">
                <a:avLst>
                  <a:gd name="adj" fmla="val 25282"/>
                </a:avLst>
              </a:prstGeom>
              <a:gradFill rotWithShape="1">
                <a:gsLst>
                  <a:gs pos="833">
                    <a:srgbClr val="A9A9A9"/>
                  </a:gs>
                  <a:gs pos="31000">
                    <a:srgbClr val="F9F9F9"/>
                  </a:gs>
                  <a:gs pos="100000">
                    <a:srgbClr val="5F5F5F"/>
                  </a:gs>
                </a:gsLst>
                <a:lin ang="5400000" scaled="1"/>
              </a:gradFill>
              <a:ln>
                <a:noFill/>
              </a:ln>
              <a:extLst/>
            </p:spPr>
            <p:txBody>
              <a:bodyPr wrap="none" anchor="ctr"/>
              <a:lstStyle/>
              <a:p>
                <a:pPr defTabSz="913996" fontAlgn="auto">
                  <a:spcBef>
                    <a:spcPts val="0"/>
                  </a:spcBef>
                  <a:spcAft>
                    <a:spcPts val="0"/>
                  </a:spcAft>
                  <a:defRPr/>
                </a:pPr>
                <a:endParaRPr lang="zh-CN" altLang="en-US" sz="1699" kern="0" dirty="0">
                  <a:solidFill>
                    <a:sysClr val="windowText" lastClr="000000"/>
                  </a:solidFill>
                  <a:latin typeface="+mn-lt"/>
                  <a:ea typeface="微软雅黑" pitchFamily="34" charset="-122"/>
                </a:endParaRPr>
              </a:p>
            </p:txBody>
          </p:sp>
          <p:sp>
            <p:nvSpPr>
              <p:cNvPr id="11" name="Rectangle 5"/>
              <p:cNvSpPr>
                <a:spLocks noChangeArrowheads="1"/>
              </p:cNvSpPr>
              <p:nvPr/>
            </p:nvSpPr>
            <p:spPr bwMode="gray">
              <a:xfrm rot="12840000" flipV="1">
                <a:off x="3744239" y="3926687"/>
                <a:ext cx="1362099" cy="108258"/>
              </a:xfrm>
              <a:prstGeom prst="roundRect">
                <a:avLst>
                  <a:gd name="adj" fmla="val 37465"/>
                </a:avLst>
              </a:prstGeom>
              <a:gradFill rotWithShape="1">
                <a:gsLst>
                  <a:gs pos="833">
                    <a:srgbClr val="A9A9A9"/>
                  </a:gs>
                  <a:gs pos="31000">
                    <a:srgbClr val="F9F9F9"/>
                  </a:gs>
                  <a:gs pos="100000">
                    <a:srgbClr val="5F5F5F"/>
                  </a:gs>
                </a:gsLst>
                <a:lin ang="5400000" scaled="1"/>
              </a:gradFill>
              <a:ln>
                <a:noFill/>
              </a:ln>
              <a:extLst/>
            </p:spPr>
            <p:txBody>
              <a:bodyPr wrap="none" anchor="ctr"/>
              <a:lstStyle/>
              <a:p>
                <a:pPr defTabSz="913996" fontAlgn="auto">
                  <a:spcBef>
                    <a:spcPts val="0"/>
                  </a:spcBef>
                  <a:spcAft>
                    <a:spcPts val="0"/>
                  </a:spcAft>
                  <a:defRPr/>
                </a:pPr>
                <a:endParaRPr lang="zh-CN" altLang="en-US" sz="1699" kern="0" dirty="0">
                  <a:solidFill>
                    <a:sysClr val="windowText" lastClr="000000"/>
                  </a:solidFill>
                  <a:latin typeface="+mn-lt"/>
                  <a:ea typeface="微软雅黑" pitchFamily="34" charset="-122"/>
                </a:endParaRPr>
              </a:p>
            </p:txBody>
          </p:sp>
          <p:grpSp>
            <p:nvGrpSpPr>
              <p:cNvPr id="93198" name="组合 11"/>
              <p:cNvGrpSpPr>
                <a:grpSpLocks/>
              </p:cNvGrpSpPr>
              <p:nvPr/>
            </p:nvGrpSpPr>
            <p:grpSpPr bwMode="auto">
              <a:xfrm>
                <a:off x="2482848" y="2414586"/>
                <a:ext cx="1664811" cy="1571367"/>
                <a:chOff x="2482848" y="2414586"/>
                <a:chExt cx="1664811" cy="1571367"/>
              </a:xfrm>
            </p:grpSpPr>
            <p:sp>
              <p:nvSpPr>
                <p:cNvPr id="19" name="椭圆 18"/>
                <p:cNvSpPr/>
                <p:nvPr/>
              </p:nvSpPr>
              <p:spPr>
                <a:xfrm>
                  <a:off x="2581274" y="3720165"/>
                  <a:ext cx="1419226" cy="265788"/>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996" fontAlgn="auto">
                    <a:spcBef>
                      <a:spcPts val="0"/>
                    </a:spcBef>
                    <a:spcAft>
                      <a:spcPts val="0"/>
                    </a:spcAft>
                    <a:defRPr/>
                  </a:pPr>
                  <a:endParaRPr lang="zh-CN" altLang="en-US" sz="1699" kern="0" dirty="0">
                    <a:solidFill>
                      <a:sysClr val="window" lastClr="FFFFFF"/>
                    </a:solidFill>
                    <a:latin typeface="+mn-lt"/>
                    <a:ea typeface="微软雅黑" pitchFamily="34" charset="-122"/>
                  </a:endParaRPr>
                </a:p>
              </p:txBody>
            </p:sp>
            <p:sp>
              <p:nvSpPr>
                <p:cNvPr id="21" name="Oval 19"/>
                <p:cNvSpPr>
                  <a:spLocks noChangeArrowheads="1"/>
                </p:cNvSpPr>
                <p:nvPr/>
              </p:nvSpPr>
              <p:spPr bwMode="auto">
                <a:xfrm>
                  <a:off x="2483416" y="2414265"/>
                  <a:ext cx="1664462" cy="1571327"/>
                </a:xfrm>
                <a:prstGeom prst="ellipse">
                  <a:avLst/>
                </a:prstGeom>
                <a:solidFill>
                  <a:schemeClr val="bg1"/>
                </a:solidFill>
                <a:ln w="9525">
                  <a:noFill/>
                  <a:round/>
                  <a:headEnd/>
                  <a:tailEnd/>
                </a:ln>
                <a:effectLst/>
              </p:spPr>
              <p:txBody>
                <a:bodyPr anchor="ctr"/>
                <a:lstStyle/>
                <a:p>
                  <a:pPr algn="ctr" defTabSz="913996" fontAlgn="auto">
                    <a:lnSpc>
                      <a:spcPct val="120000"/>
                    </a:lnSpc>
                    <a:spcBef>
                      <a:spcPts val="0"/>
                    </a:spcBef>
                    <a:spcAft>
                      <a:spcPts val="0"/>
                    </a:spcAft>
                    <a:defRPr/>
                  </a:pPr>
                  <a:endParaRPr lang="zh-CN" altLang="en-US" sz="1699" kern="0" dirty="0">
                    <a:solidFill>
                      <a:sysClr val="window" lastClr="FFFFFF"/>
                    </a:solidFill>
                    <a:latin typeface="Arial" pitchFamily="34" charset="0"/>
                    <a:ea typeface="微软雅黑" pitchFamily="34" charset="-122"/>
                  </a:endParaRPr>
                </a:p>
              </p:txBody>
            </p:sp>
          </p:grpSp>
          <p:grpSp>
            <p:nvGrpSpPr>
              <p:cNvPr id="93199" name="组合 12"/>
              <p:cNvGrpSpPr>
                <a:grpSpLocks/>
              </p:cNvGrpSpPr>
              <p:nvPr/>
            </p:nvGrpSpPr>
            <p:grpSpPr bwMode="auto">
              <a:xfrm>
                <a:off x="1863944" y="4750002"/>
                <a:ext cx="1126906" cy="1071192"/>
                <a:chOff x="1863944" y="4750002"/>
                <a:chExt cx="1126906" cy="1071192"/>
              </a:xfrm>
            </p:grpSpPr>
            <p:sp>
              <p:nvSpPr>
                <p:cNvPr id="17" name="椭圆 16"/>
                <p:cNvSpPr/>
                <p:nvPr/>
              </p:nvSpPr>
              <p:spPr>
                <a:xfrm>
                  <a:off x="1984462" y="5632722"/>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996" fontAlgn="auto">
                    <a:spcBef>
                      <a:spcPts val="0"/>
                    </a:spcBef>
                    <a:spcAft>
                      <a:spcPts val="0"/>
                    </a:spcAft>
                    <a:defRPr/>
                  </a:pPr>
                  <a:endParaRPr lang="zh-CN" altLang="en-US" sz="1699" kern="0" dirty="0">
                    <a:solidFill>
                      <a:sysClr val="window" lastClr="FFFFFF"/>
                    </a:solidFill>
                    <a:latin typeface="+mn-lt"/>
                    <a:ea typeface="微软雅黑" pitchFamily="34" charset="-122"/>
                  </a:endParaRPr>
                </a:p>
              </p:txBody>
            </p:sp>
            <p:sp>
              <p:nvSpPr>
                <p:cNvPr id="18" name="Oval 19"/>
                <p:cNvSpPr>
                  <a:spLocks noChangeArrowheads="1"/>
                </p:cNvSpPr>
                <p:nvPr/>
              </p:nvSpPr>
              <p:spPr bwMode="auto">
                <a:xfrm>
                  <a:off x="1864013" y="4749763"/>
                  <a:ext cx="1015703" cy="1015710"/>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algn="ctr" defTabSz="913996" fontAlgn="auto">
                    <a:lnSpc>
                      <a:spcPct val="120000"/>
                    </a:lnSpc>
                    <a:spcBef>
                      <a:spcPts val="0"/>
                    </a:spcBef>
                    <a:spcAft>
                      <a:spcPts val="0"/>
                    </a:spcAft>
                    <a:defRPr/>
                  </a:pPr>
                  <a:endParaRPr lang="zh-CN" altLang="en-US" sz="1699" kern="0" dirty="0">
                    <a:solidFill>
                      <a:srgbClr val="4D4D4D"/>
                    </a:solidFill>
                    <a:latin typeface="Arial" pitchFamily="34" charset="0"/>
                    <a:ea typeface="微软雅黑" pitchFamily="34" charset="-122"/>
                  </a:endParaRPr>
                </a:p>
              </p:txBody>
            </p:sp>
          </p:grpSp>
          <p:grpSp>
            <p:nvGrpSpPr>
              <p:cNvPr id="93200" name="组合 13"/>
              <p:cNvGrpSpPr>
                <a:grpSpLocks/>
              </p:cNvGrpSpPr>
              <p:nvPr/>
            </p:nvGrpSpPr>
            <p:grpSpPr bwMode="auto">
              <a:xfrm>
                <a:off x="4604284" y="3918707"/>
                <a:ext cx="1222374" cy="1389668"/>
                <a:chOff x="2051050" y="4567238"/>
                <a:chExt cx="1016000" cy="1155050"/>
              </a:xfrm>
            </p:grpSpPr>
            <p:sp>
              <p:nvSpPr>
                <p:cNvPr id="15" name="椭圆 14"/>
                <p:cNvSpPr/>
                <p:nvPr/>
              </p:nvSpPr>
              <p:spPr>
                <a:xfrm>
                  <a:off x="2060662" y="5533816"/>
                  <a:ext cx="1006388" cy="18847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algn="ctr" defTabSz="913996" fontAlgn="auto">
                    <a:spcBef>
                      <a:spcPts val="0"/>
                    </a:spcBef>
                    <a:spcAft>
                      <a:spcPts val="0"/>
                    </a:spcAft>
                    <a:defRPr/>
                  </a:pPr>
                  <a:endParaRPr lang="zh-CN" altLang="en-US" sz="1699" kern="0" dirty="0">
                    <a:solidFill>
                      <a:sysClr val="window" lastClr="FFFFFF"/>
                    </a:solidFill>
                    <a:latin typeface="+mn-lt"/>
                    <a:ea typeface="微软雅黑" pitchFamily="34" charset="-122"/>
                  </a:endParaRPr>
                </a:p>
              </p:txBody>
            </p:sp>
            <p:sp>
              <p:nvSpPr>
                <p:cNvPr id="16" name="Oval 19"/>
                <p:cNvSpPr>
                  <a:spLocks noChangeArrowheads="1"/>
                </p:cNvSpPr>
                <p:nvPr/>
              </p:nvSpPr>
              <p:spPr bwMode="auto">
                <a:xfrm>
                  <a:off x="2051111" y="4567255"/>
                  <a:ext cx="1016237" cy="1016249"/>
                </a:xfrm>
                <a:prstGeom prst="ellipse">
                  <a:avLst/>
                </a:prstGeom>
                <a:gradFill rotWithShape="1">
                  <a:gsLst>
                    <a:gs pos="0">
                      <a:srgbClr val="FFFFFF"/>
                    </a:gs>
                    <a:gs pos="100000">
                      <a:srgbClr val="C5C5C5"/>
                    </a:gs>
                  </a:gsLst>
                  <a:path path="shape">
                    <a:fillToRect l="50000" t="50000" r="50000" b="50000"/>
                  </a:path>
                </a:gradFill>
                <a:ln w="9525">
                  <a:solidFill>
                    <a:srgbClr val="C5C5C5"/>
                  </a:solidFill>
                  <a:round/>
                  <a:headEnd/>
                  <a:tailEnd/>
                </a:ln>
                <a:effectLst/>
              </p:spPr>
              <p:txBody>
                <a:bodyPr anchor="ctr"/>
                <a:lstStyle/>
                <a:p>
                  <a:pPr algn="ctr" defTabSz="913996" fontAlgn="auto">
                    <a:lnSpc>
                      <a:spcPct val="120000"/>
                    </a:lnSpc>
                    <a:spcBef>
                      <a:spcPts val="0"/>
                    </a:spcBef>
                    <a:spcAft>
                      <a:spcPts val="0"/>
                    </a:spcAft>
                    <a:defRPr/>
                  </a:pPr>
                  <a:endParaRPr lang="zh-CN" altLang="en-US" sz="1699" kern="0" dirty="0">
                    <a:solidFill>
                      <a:srgbClr val="4D4D4D"/>
                    </a:solidFill>
                    <a:latin typeface="Arial" pitchFamily="34" charset="0"/>
                    <a:ea typeface="微软雅黑" pitchFamily="34" charset="-122"/>
                  </a:endParaRPr>
                </a:p>
              </p:txBody>
            </p:sp>
          </p:grpSp>
        </p:grpSp>
        <p:sp>
          <p:nvSpPr>
            <p:cNvPr id="4" name="矩形 3"/>
            <p:cNvSpPr/>
            <p:nvPr/>
          </p:nvSpPr>
          <p:spPr>
            <a:xfrm>
              <a:off x="3209543" y="1605474"/>
              <a:ext cx="1818315" cy="969296"/>
            </a:xfrm>
            <a:prstGeom prst="rect">
              <a:avLst/>
            </a:prstGeom>
          </p:spPr>
          <p:txBody>
            <a:bodyPr wrap="none">
              <a:spAutoFit/>
            </a:bodyPr>
            <a:lstStyle/>
            <a:p>
              <a:pPr algn="ctr" defTabSz="913996" fontAlgn="auto">
                <a:spcBef>
                  <a:spcPts val="0"/>
                </a:spcBef>
                <a:spcAft>
                  <a:spcPts val="0"/>
                </a:spcAft>
                <a:defRPr/>
              </a:pPr>
              <a:r>
                <a:rPr lang="zh-CN" altLang="en-US" sz="2399" b="1" dirty="0">
                  <a:solidFill>
                    <a:srgbClr val="6FB879"/>
                  </a:solidFill>
                  <a:latin typeface="微软雅黑" pitchFamily="34" charset="-122"/>
                  <a:ea typeface="微软雅黑" pitchFamily="34" charset="-122"/>
                </a:rPr>
                <a:t>门诊总量</a:t>
              </a:r>
              <a:endParaRPr lang="en-US" altLang="zh-CN" sz="2399" b="1" dirty="0">
                <a:solidFill>
                  <a:srgbClr val="6FB879"/>
                </a:solidFill>
                <a:latin typeface="微软雅黑" pitchFamily="34" charset="-122"/>
                <a:ea typeface="微软雅黑" pitchFamily="34" charset="-122"/>
              </a:endParaRPr>
            </a:p>
            <a:p>
              <a:pPr algn="ctr" defTabSz="913996" fontAlgn="auto">
                <a:spcBef>
                  <a:spcPts val="0"/>
                </a:spcBef>
                <a:spcAft>
                  <a:spcPts val="0"/>
                </a:spcAft>
                <a:defRPr/>
              </a:pPr>
              <a:r>
                <a:rPr lang="en-US" altLang="zh-CN" sz="2399" b="1" dirty="0">
                  <a:solidFill>
                    <a:srgbClr val="6FB879"/>
                  </a:solidFill>
                  <a:latin typeface="微软雅黑" pitchFamily="34" charset="-122"/>
                  <a:ea typeface="微软雅黑" pitchFamily="34" charset="-122"/>
                </a:rPr>
                <a:t>72</a:t>
              </a:r>
              <a:r>
                <a:rPr lang="zh-CN" altLang="en-US" sz="2399" b="1" dirty="0">
                  <a:solidFill>
                    <a:srgbClr val="6FB879"/>
                  </a:solidFill>
                  <a:latin typeface="微软雅黑" pitchFamily="34" charset="-122"/>
                  <a:ea typeface="微软雅黑" pitchFamily="34" charset="-122"/>
                </a:rPr>
                <a:t>万人次</a:t>
              </a:r>
            </a:p>
          </p:txBody>
        </p:sp>
        <p:sp>
          <p:nvSpPr>
            <p:cNvPr id="5" name="矩形 4"/>
            <p:cNvSpPr/>
            <p:nvPr/>
          </p:nvSpPr>
          <p:spPr>
            <a:xfrm>
              <a:off x="7436738" y="3475494"/>
              <a:ext cx="2830433" cy="539323"/>
            </a:xfrm>
            <a:prstGeom prst="rect">
              <a:avLst/>
            </a:prstGeom>
          </p:spPr>
          <p:txBody>
            <a:bodyPr>
              <a:spAutoFit/>
            </a:bodyPr>
            <a:lstStyle/>
            <a:p>
              <a:pPr defTabSz="913996" fontAlgn="auto">
                <a:spcBef>
                  <a:spcPts val="0"/>
                </a:spcBef>
                <a:spcAft>
                  <a:spcPts val="0"/>
                </a:spcAft>
                <a:defRPr/>
              </a:pPr>
              <a:r>
                <a:rPr lang="zh-CN" altLang="en-US" sz="1699" dirty="0">
                  <a:solidFill>
                    <a:schemeClr val="bg1"/>
                  </a:solidFill>
                  <a:latin typeface="微软雅黑" pitchFamily="34" charset="-122"/>
                  <a:ea typeface="微软雅黑" pitchFamily="34" charset="-122"/>
                </a:rPr>
                <a:t>市场占有率</a:t>
              </a:r>
              <a:r>
                <a:rPr lang="zh-CN" altLang="en-US" sz="1699" b="1" dirty="0">
                  <a:solidFill>
                    <a:srgbClr val="C00000"/>
                  </a:solidFill>
                  <a:latin typeface="微软雅黑" pitchFamily="34" charset="-122"/>
                  <a:ea typeface="微软雅黑" pitchFamily="34" charset="-122"/>
                </a:rPr>
                <a:t>上升</a:t>
              </a:r>
              <a:r>
                <a:rPr lang="en-US" altLang="zh-CN" sz="2399" b="1" dirty="0">
                  <a:solidFill>
                    <a:srgbClr val="C00000"/>
                  </a:solidFill>
                  <a:latin typeface="微软雅黑" pitchFamily="34" charset="-122"/>
                  <a:ea typeface="微软雅黑" pitchFamily="34" charset="-122"/>
                </a:rPr>
                <a:t>5%</a:t>
              </a:r>
              <a:endParaRPr lang="zh-CN" altLang="en-US" sz="2399" b="1" dirty="0">
                <a:solidFill>
                  <a:srgbClr val="C00000"/>
                </a:solidFill>
                <a:latin typeface="微软雅黑" pitchFamily="34" charset="-122"/>
                <a:ea typeface="微软雅黑" pitchFamily="34" charset="-122"/>
              </a:endParaRPr>
            </a:p>
          </p:txBody>
        </p:sp>
        <p:sp>
          <p:nvSpPr>
            <p:cNvPr id="6" name="矩形 5"/>
            <p:cNvSpPr/>
            <p:nvPr/>
          </p:nvSpPr>
          <p:spPr>
            <a:xfrm>
              <a:off x="6129338" y="576870"/>
              <a:ext cx="3236446" cy="539323"/>
            </a:xfrm>
            <a:prstGeom prst="rect">
              <a:avLst/>
            </a:prstGeom>
          </p:spPr>
          <p:txBody>
            <a:bodyPr>
              <a:spAutoFit/>
            </a:bodyPr>
            <a:lstStyle/>
            <a:p>
              <a:pPr defTabSz="913996" fontAlgn="auto">
                <a:spcBef>
                  <a:spcPts val="0"/>
                </a:spcBef>
                <a:spcAft>
                  <a:spcPts val="0"/>
                </a:spcAft>
                <a:defRPr/>
              </a:pPr>
              <a:r>
                <a:rPr lang="zh-CN" altLang="en-US" sz="1699" dirty="0">
                  <a:solidFill>
                    <a:schemeClr val="bg1"/>
                  </a:solidFill>
                  <a:latin typeface="微软雅黑" pitchFamily="34" charset="-122"/>
                  <a:ea typeface="微软雅黑" pitchFamily="34" charset="-122"/>
                </a:rPr>
                <a:t>门诊满意率</a:t>
              </a:r>
              <a:r>
                <a:rPr lang="zh-CN" altLang="en-US" sz="1699" b="1" dirty="0">
                  <a:solidFill>
                    <a:srgbClr val="C00000"/>
                  </a:solidFill>
                  <a:latin typeface="微软雅黑" pitchFamily="34" charset="-122"/>
                  <a:ea typeface="微软雅黑" pitchFamily="34" charset="-122"/>
                </a:rPr>
                <a:t>上升至</a:t>
              </a:r>
              <a:r>
                <a:rPr lang="en-US" altLang="zh-CN" sz="2399" b="1" dirty="0">
                  <a:solidFill>
                    <a:srgbClr val="C00000"/>
                  </a:solidFill>
                  <a:latin typeface="微软雅黑" pitchFamily="34" charset="-122"/>
                  <a:ea typeface="微软雅黑" pitchFamily="34" charset="-122"/>
                </a:rPr>
                <a:t>97%</a:t>
              </a:r>
              <a:endParaRPr lang="zh-CN" altLang="en-US" sz="2399" b="1" dirty="0">
                <a:solidFill>
                  <a:srgbClr val="C00000"/>
                </a:solidFill>
                <a:latin typeface="微软雅黑" pitchFamily="34" charset="-122"/>
                <a:ea typeface="微软雅黑" pitchFamily="34" charset="-122"/>
              </a:endParaRPr>
            </a:p>
          </p:txBody>
        </p:sp>
        <p:sp>
          <p:nvSpPr>
            <p:cNvPr id="7" name="矩形 6"/>
            <p:cNvSpPr/>
            <p:nvPr/>
          </p:nvSpPr>
          <p:spPr>
            <a:xfrm>
              <a:off x="627768" y="4257603"/>
              <a:ext cx="3490933" cy="539323"/>
            </a:xfrm>
            <a:prstGeom prst="rect">
              <a:avLst/>
            </a:prstGeom>
          </p:spPr>
          <p:txBody>
            <a:bodyPr>
              <a:spAutoFit/>
            </a:bodyPr>
            <a:lstStyle/>
            <a:p>
              <a:pPr defTabSz="913996" fontAlgn="auto">
                <a:spcBef>
                  <a:spcPts val="0"/>
                </a:spcBef>
                <a:spcAft>
                  <a:spcPts val="0"/>
                </a:spcAft>
                <a:defRPr/>
              </a:pPr>
              <a:r>
                <a:rPr lang="zh-CN" altLang="en-US" sz="1699" dirty="0">
                  <a:solidFill>
                    <a:schemeClr val="bg1"/>
                  </a:solidFill>
                  <a:latin typeface="微软雅黑" pitchFamily="34" charset="-122"/>
                  <a:ea typeface="微软雅黑" pitchFamily="34" charset="-122"/>
                </a:rPr>
                <a:t>同比</a:t>
              </a:r>
              <a:r>
                <a:rPr lang="en-US" altLang="zh-CN" sz="1699" dirty="0">
                  <a:solidFill>
                    <a:schemeClr val="bg1"/>
                  </a:solidFill>
                  <a:latin typeface="微软雅黑" pitchFamily="34" charset="-122"/>
                  <a:ea typeface="微软雅黑" pitchFamily="34" charset="-122"/>
                </a:rPr>
                <a:t>2014</a:t>
              </a:r>
              <a:r>
                <a:rPr lang="zh-CN" altLang="en-US" sz="1699" dirty="0">
                  <a:solidFill>
                    <a:schemeClr val="bg1"/>
                  </a:solidFill>
                  <a:latin typeface="微软雅黑" pitchFamily="34" charset="-122"/>
                  <a:ea typeface="微软雅黑" pitchFamily="34" charset="-122"/>
                </a:rPr>
                <a:t>年 </a:t>
              </a:r>
              <a:r>
                <a:rPr lang="zh-CN" altLang="en-US" sz="1699" b="1" dirty="0">
                  <a:solidFill>
                    <a:srgbClr val="C00000"/>
                  </a:solidFill>
                  <a:latin typeface="微软雅黑" pitchFamily="34" charset="-122"/>
                  <a:ea typeface="微软雅黑" pitchFamily="34" charset="-122"/>
                </a:rPr>
                <a:t>增长</a:t>
              </a:r>
              <a:r>
                <a:rPr lang="en-US" altLang="zh-CN" sz="2399"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23%</a:t>
              </a:r>
              <a:endParaRPr lang="zh-CN" altLang="en-US" sz="1200" b="1" dirty="0">
                <a:solidFill>
                  <a:srgbClr val="C00000"/>
                </a:solidFill>
                <a:latin typeface="微软雅黑" pitchFamily="34" charset="-122"/>
                <a:ea typeface="微软雅黑" pitchFamily="34" charset="-122"/>
              </a:endParaRPr>
            </a:p>
          </p:txBody>
        </p:sp>
      </p:grpSp>
      <p:sp>
        <p:nvSpPr>
          <p:cNvPr id="31" name="矩形 30"/>
          <p:cNvSpPr/>
          <p:nvPr/>
        </p:nvSpPr>
        <p:spPr>
          <a:xfrm>
            <a:off x="401638" y="368300"/>
            <a:ext cx="6867525"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3.7 2015</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年门诊及手术台次指标规划</a:t>
            </a:r>
          </a:p>
        </p:txBody>
      </p:sp>
      <p:sp>
        <p:nvSpPr>
          <p:cNvPr id="93188" name="TextBox 47"/>
          <p:cNvSpPr txBox="1">
            <a:spLocks noChangeArrowheads="1"/>
          </p:cNvSpPr>
          <p:nvPr/>
        </p:nvSpPr>
        <p:spPr bwMode="auto">
          <a:xfrm>
            <a:off x="6716713" y="6276975"/>
            <a:ext cx="4716462" cy="306388"/>
          </a:xfrm>
          <a:prstGeom prst="rect">
            <a:avLst/>
          </a:prstGeom>
          <a:noFill/>
          <a:ln w="9525">
            <a:solidFill>
              <a:schemeClr val="tx2"/>
            </a:solidFill>
            <a:miter lim="800000"/>
            <a:headEnd/>
            <a:tailEnd/>
          </a:ln>
        </p:spPr>
        <p:txBody>
          <a:bodyPr lIns="91403" tIns="45702" rIns="91403" bIns="45702">
            <a:spAutoFit/>
          </a:bodyPr>
          <a:lstStyle/>
          <a:p>
            <a:pPr algn="ctr" defTabSz="912813"/>
            <a:r>
              <a:rPr lang="zh-CN" altLang="en-US" sz="1400">
                <a:solidFill>
                  <a:schemeClr val="bg1"/>
                </a:solidFill>
                <a:latin typeface="微软雅黑" pitchFamily="34" charset="-122"/>
                <a:ea typeface="微软雅黑" pitchFamily="34" charset="-122"/>
              </a:rPr>
              <a:t>本数据仅作为演示参考</a:t>
            </a:r>
            <a:r>
              <a:rPr lang="en-US" altLang="zh-CN" sz="1400">
                <a:solidFill>
                  <a:schemeClr val="bg1"/>
                </a:solidFill>
                <a:latin typeface="微软雅黑" pitchFamily="34" charset="-122"/>
                <a:ea typeface="微软雅黑" pitchFamily="34" charset="-122"/>
              </a:rPr>
              <a:t>,</a:t>
            </a:r>
            <a:r>
              <a:rPr lang="zh-CN" altLang="en-US" sz="1400">
                <a:solidFill>
                  <a:schemeClr val="bg1"/>
                </a:solidFill>
                <a:latin typeface="微软雅黑" pitchFamily="34" charset="-122"/>
                <a:ea typeface="微软雅黑" pitchFamily="34" charset="-122"/>
              </a:rPr>
              <a:t>请各医院根据自身实际情况填写</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图片 3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6963" y="233363"/>
            <a:ext cx="6858000" cy="6858000"/>
          </a:xfrm>
          <a:prstGeom prst="rect">
            <a:avLst/>
          </a:prstGeom>
          <a:noFill/>
          <a:ln w="9525">
            <a:noFill/>
            <a:miter lim="800000"/>
            <a:headEnd/>
            <a:tailEnd/>
          </a:ln>
        </p:spPr>
      </p:pic>
      <p:pic>
        <p:nvPicPr>
          <p:cNvPr id="94210" name="Picture 2" descr="C:\Documents and Settings\hp1\桌面\shutterstock_3921214 [转换].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3275" y="2287588"/>
            <a:ext cx="3890963" cy="3198812"/>
          </a:xfrm>
          <a:prstGeom prst="rect">
            <a:avLst/>
          </a:prstGeom>
          <a:noFill/>
          <a:ln w="9525">
            <a:noFill/>
            <a:miter lim="800000"/>
            <a:headEnd/>
            <a:tailEnd/>
          </a:ln>
        </p:spPr>
      </p:pic>
      <p:sp>
        <p:nvSpPr>
          <p:cNvPr id="34" name="矩形 33"/>
          <p:cNvSpPr/>
          <p:nvPr/>
        </p:nvSpPr>
        <p:spPr>
          <a:xfrm>
            <a:off x="7812088" y="3444875"/>
            <a:ext cx="1160462" cy="369888"/>
          </a:xfrm>
          <a:prstGeom prst="rect">
            <a:avLst/>
          </a:prstGeom>
        </p:spPr>
        <p:txBody>
          <a:bodyPr wrap="none">
            <a:spAutoFit/>
          </a:bodyPr>
          <a:lstStyle/>
          <a:p>
            <a:pPr algn="ctr" defTabSz="913996" fontAlgn="auto">
              <a:spcBef>
                <a:spcPts val="0"/>
              </a:spcBef>
              <a:spcAft>
                <a:spcPts val="0"/>
              </a:spcAft>
              <a:defRPr/>
            </a:pPr>
            <a:r>
              <a:rPr lang="zh-CN" altLang="en-US" b="1" kern="0" dirty="0">
                <a:solidFill>
                  <a:srgbClr val="FFFFFF"/>
                </a:solidFill>
                <a:latin typeface="Arial" pitchFamily="34" charset="0"/>
                <a:ea typeface="微软雅黑" pitchFamily="34" charset="-122"/>
              </a:rPr>
              <a:t>床位</a:t>
            </a:r>
            <a:r>
              <a:rPr lang="en-US" altLang="zh-CN" b="1" kern="0" dirty="0">
                <a:solidFill>
                  <a:srgbClr val="FFFFFF"/>
                </a:solidFill>
                <a:latin typeface="Arial" pitchFamily="34" charset="0"/>
                <a:ea typeface="微软雅黑" pitchFamily="34" charset="-122"/>
              </a:rPr>
              <a:t>1000</a:t>
            </a:r>
            <a:endParaRPr lang="zh-CN" altLang="en-US" b="1" kern="0" dirty="0">
              <a:solidFill>
                <a:srgbClr val="FFFFFF"/>
              </a:solidFill>
              <a:latin typeface="Arial" pitchFamily="34" charset="0"/>
              <a:ea typeface="微软雅黑" pitchFamily="34" charset="-122"/>
            </a:endParaRPr>
          </a:p>
        </p:txBody>
      </p:sp>
      <p:sp>
        <p:nvSpPr>
          <p:cNvPr id="35" name="矩形 34"/>
          <p:cNvSpPr/>
          <p:nvPr/>
        </p:nvSpPr>
        <p:spPr>
          <a:xfrm>
            <a:off x="9240838" y="3384550"/>
            <a:ext cx="2235200" cy="460375"/>
          </a:xfrm>
          <a:prstGeom prst="rect">
            <a:avLst/>
          </a:prstGeom>
        </p:spPr>
        <p:txBody>
          <a:bodyPr wrap="none">
            <a:spAutoFit/>
          </a:bodyPr>
          <a:lstStyle/>
          <a:p>
            <a:pPr algn="ctr" defTabSz="913996" fontAlgn="auto">
              <a:spcBef>
                <a:spcPts val="0"/>
              </a:spcBef>
              <a:spcAft>
                <a:spcPts val="0"/>
              </a:spcAft>
              <a:defRPr/>
            </a:pPr>
            <a:r>
              <a:rPr lang="zh-CN" altLang="en-US" b="1" kern="0" dirty="0">
                <a:solidFill>
                  <a:schemeClr val="bg1"/>
                </a:solidFill>
                <a:latin typeface="+mn-lt"/>
                <a:ea typeface="微软雅黑" pitchFamily="34" charset="-122"/>
              </a:rPr>
              <a:t>周转次数提升</a:t>
            </a:r>
            <a:r>
              <a:rPr lang="en-US" altLang="zh-CN" sz="2400" b="1" kern="0" dirty="0">
                <a:solidFill>
                  <a:srgbClr val="C00000"/>
                </a:solidFill>
                <a:latin typeface="微软雅黑" pitchFamily="34" charset="-122"/>
                <a:ea typeface="微软雅黑" pitchFamily="34" charset="-122"/>
              </a:rPr>
              <a:t>15%</a:t>
            </a:r>
            <a:endParaRPr lang="zh-CN" altLang="en-US" sz="2400" b="1" kern="0" dirty="0">
              <a:solidFill>
                <a:srgbClr val="C00000"/>
              </a:solidFill>
              <a:latin typeface="微软雅黑" pitchFamily="34" charset="-122"/>
              <a:ea typeface="微软雅黑" pitchFamily="34" charset="-122"/>
            </a:endParaRPr>
          </a:p>
        </p:txBody>
      </p:sp>
      <p:sp>
        <p:nvSpPr>
          <p:cNvPr id="36" name="矩形 35"/>
          <p:cNvSpPr/>
          <p:nvPr/>
        </p:nvSpPr>
        <p:spPr>
          <a:xfrm>
            <a:off x="5799138" y="3368675"/>
            <a:ext cx="1539875" cy="523875"/>
          </a:xfrm>
          <a:prstGeom prst="rect">
            <a:avLst/>
          </a:prstGeom>
        </p:spPr>
        <p:txBody>
          <a:bodyPr wrap="none">
            <a:spAutoFit/>
          </a:bodyPr>
          <a:lstStyle/>
          <a:p>
            <a:pPr algn="ctr" defTabSz="913996" fontAlgn="auto">
              <a:spcBef>
                <a:spcPts val="0"/>
              </a:spcBef>
              <a:spcAft>
                <a:spcPts val="0"/>
              </a:spcAft>
              <a:defRPr/>
            </a:pPr>
            <a:r>
              <a:rPr lang="zh-CN" altLang="en-US" b="1" kern="0" dirty="0">
                <a:solidFill>
                  <a:schemeClr val="bg1"/>
                </a:solidFill>
                <a:latin typeface="+mn-lt"/>
                <a:ea typeface="微软雅黑" pitchFamily="34" charset="-122"/>
              </a:rPr>
              <a:t>新增</a:t>
            </a:r>
            <a:r>
              <a:rPr lang="en-US" altLang="zh-CN" sz="2800" b="1" kern="0" dirty="0">
                <a:solidFill>
                  <a:srgbClr val="C00000"/>
                </a:solidFill>
                <a:latin typeface="微软雅黑" pitchFamily="34" charset="-122"/>
                <a:ea typeface="微软雅黑" pitchFamily="34" charset="-122"/>
              </a:rPr>
              <a:t>200</a:t>
            </a:r>
            <a:r>
              <a:rPr lang="zh-CN" altLang="en-US" b="1" kern="0" dirty="0">
                <a:solidFill>
                  <a:schemeClr val="bg1"/>
                </a:solidFill>
                <a:latin typeface="+mn-lt"/>
                <a:ea typeface="微软雅黑" pitchFamily="34" charset="-122"/>
              </a:rPr>
              <a:t>张</a:t>
            </a:r>
          </a:p>
        </p:txBody>
      </p:sp>
      <p:sp>
        <p:nvSpPr>
          <p:cNvPr id="37" name="矩形 36"/>
          <p:cNvSpPr/>
          <p:nvPr/>
        </p:nvSpPr>
        <p:spPr>
          <a:xfrm>
            <a:off x="8059738" y="4545013"/>
            <a:ext cx="554037" cy="1955800"/>
          </a:xfrm>
          <a:prstGeom prst="rect">
            <a:avLst/>
          </a:prstGeom>
        </p:spPr>
        <p:txBody>
          <a:bodyPr vert="eaVert" wrap="none">
            <a:spAutoFit/>
          </a:bodyPr>
          <a:lstStyle/>
          <a:p>
            <a:pPr algn="ctr" defTabSz="913996" fontAlgn="auto">
              <a:spcBef>
                <a:spcPts val="0"/>
              </a:spcBef>
              <a:spcAft>
                <a:spcPts val="0"/>
              </a:spcAft>
              <a:defRPr/>
            </a:pPr>
            <a:r>
              <a:rPr lang="zh-CN" altLang="en-US" b="1" kern="0" dirty="0">
                <a:solidFill>
                  <a:schemeClr val="bg1"/>
                </a:solidFill>
                <a:latin typeface="+mn-lt"/>
                <a:ea typeface="微软雅黑" pitchFamily="34" charset="-122"/>
              </a:rPr>
              <a:t>使用率提升        </a:t>
            </a:r>
            <a:r>
              <a:rPr lang="en-US" altLang="zh-CN" sz="2400" b="1" kern="0" dirty="0">
                <a:solidFill>
                  <a:srgbClr val="C00000"/>
                </a:solidFill>
                <a:latin typeface="微软雅黑" pitchFamily="34" charset="-122"/>
                <a:ea typeface="微软雅黑" pitchFamily="34" charset="-122"/>
              </a:rPr>
              <a:t>%</a:t>
            </a:r>
            <a:endParaRPr lang="zh-CN" altLang="en-US" sz="2400" b="1" kern="0" dirty="0">
              <a:solidFill>
                <a:srgbClr val="C00000"/>
              </a:solidFill>
              <a:latin typeface="微软雅黑" pitchFamily="34" charset="-122"/>
              <a:ea typeface="微软雅黑" pitchFamily="34" charset="-122"/>
            </a:endParaRPr>
          </a:p>
        </p:txBody>
      </p:sp>
      <p:sp>
        <p:nvSpPr>
          <p:cNvPr id="38" name="矩形 37"/>
          <p:cNvSpPr/>
          <p:nvPr/>
        </p:nvSpPr>
        <p:spPr>
          <a:xfrm>
            <a:off x="8105775" y="333375"/>
            <a:ext cx="461963" cy="2360613"/>
          </a:xfrm>
          <a:prstGeom prst="rect">
            <a:avLst/>
          </a:prstGeom>
        </p:spPr>
        <p:txBody>
          <a:bodyPr vert="eaVert">
            <a:spAutoFit/>
          </a:bodyPr>
          <a:lstStyle/>
          <a:p>
            <a:pPr algn="ctr" defTabSz="913996" fontAlgn="auto">
              <a:spcBef>
                <a:spcPts val="0"/>
              </a:spcBef>
              <a:spcAft>
                <a:spcPts val="0"/>
              </a:spcAft>
              <a:defRPr/>
            </a:pPr>
            <a:r>
              <a:rPr lang="zh-CN" altLang="en-US" b="1" kern="0" dirty="0">
                <a:solidFill>
                  <a:schemeClr val="bg1"/>
                </a:solidFill>
                <a:latin typeface="+mn-lt"/>
                <a:ea typeface="微软雅黑" pitchFamily="34" charset="-122"/>
              </a:rPr>
              <a:t>平均住院日提升      </a:t>
            </a:r>
            <a:r>
              <a:rPr lang="zh-CN" altLang="en-US" b="1" kern="0" dirty="0">
                <a:solidFill>
                  <a:srgbClr val="C00000"/>
                </a:solidFill>
                <a:latin typeface="+mn-lt"/>
                <a:ea typeface="微软雅黑" pitchFamily="34" charset="-122"/>
              </a:rPr>
              <a:t>天</a:t>
            </a:r>
          </a:p>
        </p:txBody>
      </p:sp>
      <p:sp>
        <p:nvSpPr>
          <p:cNvPr id="14" name="矩形 13"/>
          <p:cNvSpPr/>
          <p:nvPr/>
        </p:nvSpPr>
        <p:spPr>
          <a:xfrm>
            <a:off x="225425" y="454025"/>
            <a:ext cx="4814888"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3.8 2015</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年床位指标规划</a:t>
            </a:r>
          </a:p>
        </p:txBody>
      </p:sp>
      <p:sp>
        <p:nvSpPr>
          <p:cNvPr id="2" name="矩形 1"/>
          <p:cNvSpPr/>
          <p:nvPr/>
        </p:nvSpPr>
        <p:spPr>
          <a:xfrm>
            <a:off x="8172450" y="2016125"/>
            <a:ext cx="327025" cy="368300"/>
          </a:xfrm>
          <a:prstGeom prst="rect">
            <a:avLst/>
          </a:prstGeom>
        </p:spPr>
        <p:txBody>
          <a:bodyPr wrap="none">
            <a:spAutoFit/>
          </a:bodyPr>
          <a:lstStyle/>
          <a:p>
            <a:pPr fontAlgn="auto">
              <a:spcBef>
                <a:spcPts val="0"/>
              </a:spcBef>
              <a:spcAft>
                <a:spcPts val="0"/>
              </a:spcAft>
              <a:defRPr/>
            </a:pPr>
            <a:r>
              <a:rPr lang="en-US" altLang="zh-CN" b="1" kern="0" dirty="0">
                <a:solidFill>
                  <a:srgbClr val="C00000"/>
                </a:solidFill>
                <a:latin typeface="微软雅黑" pitchFamily="34" charset="-122"/>
                <a:ea typeface="微软雅黑" pitchFamily="34" charset="-122"/>
              </a:rPr>
              <a:t>3</a:t>
            </a:r>
            <a:endParaRPr lang="zh-CN" altLang="en-US" dirty="0">
              <a:latin typeface="+mn-lt"/>
              <a:ea typeface="+mn-ea"/>
            </a:endParaRPr>
          </a:p>
        </p:txBody>
      </p:sp>
      <p:sp>
        <p:nvSpPr>
          <p:cNvPr id="3" name="矩形 2"/>
          <p:cNvSpPr/>
          <p:nvPr/>
        </p:nvSpPr>
        <p:spPr>
          <a:xfrm>
            <a:off x="8050213" y="5762625"/>
            <a:ext cx="563562" cy="461963"/>
          </a:xfrm>
          <a:prstGeom prst="rect">
            <a:avLst/>
          </a:prstGeom>
        </p:spPr>
        <p:txBody>
          <a:bodyPr wrap="none">
            <a:spAutoFit/>
          </a:bodyPr>
          <a:lstStyle/>
          <a:p>
            <a:pPr fontAlgn="auto">
              <a:spcBef>
                <a:spcPts val="0"/>
              </a:spcBef>
              <a:spcAft>
                <a:spcPts val="0"/>
              </a:spcAft>
              <a:defRPr/>
            </a:pPr>
            <a:r>
              <a:rPr lang="en-US" altLang="zh-CN" sz="2400" b="1" kern="0" dirty="0">
                <a:solidFill>
                  <a:srgbClr val="C00000"/>
                </a:solidFill>
                <a:latin typeface="微软雅黑" pitchFamily="34" charset="-122"/>
                <a:ea typeface="微软雅黑" pitchFamily="34" charset="-122"/>
              </a:rPr>
              <a:t>15</a:t>
            </a:r>
            <a:endParaRPr lang="zh-CN" altLang="en-US" sz="2400" dirty="0">
              <a:latin typeface="+mn-lt"/>
              <a:ea typeface="+mn-ea"/>
            </a:endParaRPr>
          </a:p>
        </p:txBody>
      </p:sp>
      <p:sp>
        <p:nvSpPr>
          <p:cNvPr id="12" name="TextBox 47"/>
          <p:cNvSpPr txBox="1"/>
          <p:nvPr/>
        </p:nvSpPr>
        <p:spPr>
          <a:xfrm>
            <a:off x="639763" y="6346825"/>
            <a:ext cx="4716462" cy="307975"/>
          </a:xfrm>
          <a:prstGeom prst="rect">
            <a:avLst/>
          </a:prstGeom>
          <a:noFill/>
          <a:ln>
            <a:solidFill>
              <a:schemeClr val="tx2"/>
            </a:solidFill>
          </a:ln>
        </p:spPr>
        <p:txBody>
          <a:bodyPr lIns="91403" tIns="45702" rIns="91403" bIns="45702">
            <a:spAutoFit/>
          </a:bodyPr>
          <a:lstStyle/>
          <a:p>
            <a:pPr algn="ctr" defTabSz="913996" fontAlgn="auto">
              <a:spcBef>
                <a:spcPts val="0"/>
              </a:spcBef>
              <a:spcAft>
                <a:spcPts val="0"/>
              </a:spcAft>
              <a:defRPr/>
            </a:pPr>
            <a:r>
              <a:rPr lang="zh-CN" altLang="en-US" sz="1400" dirty="0">
                <a:solidFill>
                  <a:srgbClr val="1F497D"/>
                </a:solidFill>
                <a:latin typeface="微软雅黑" pitchFamily="34" charset="-122"/>
                <a:ea typeface="微软雅黑" pitchFamily="34" charset="-122"/>
              </a:rPr>
              <a:t>本数据仅作为演示参考</a:t>
            </a:r>
            <a:r>
              <a:rPr lang="en-US" altLang="zh-CN" sz="1400" dirty="0">
                <a:solidFill>
                  <a:srgbClr val="1F497D"/>
                </a:solidFill>
                <a:latin typeface="微软雅黑" pitchFamily="34" charset="-122"/>
                <a:ea typeface="微软雅黑" pitchFamily="34" charset="-122"/>
              </a:rPr>
              <a:t>,</a:t>
            </a:r>
            <a:r>
              <a:rPr lang="zh-CN" altLang="en-US" sz="1400" dirty="0">
                <a:solidFill>
                  <a:schemeClr val="accent1">
                    <a:lumMod val="50000"/>
                  </a:schemeClr>
                </a:solidFill>
                <a:latin typeface="微软雅黑" panose="020B0503020204020204" pitchFamily="34" charset="-122"/>
                <a:ea typeface="微软雅黑" panose="020B0503020204020204" pitchFamily="34" charset="-122"/>
              </a:rPr>
              <a:t>请各医院根据自身实际情况填写</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descr="人物组成的勾图形图片"/>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8413" y="798513"/>
            <a:ext cx="7113587" cy="5334000"/>
          </a:xfrm>
          <a:prstGeom prst="rect">
            <a:avLst/>
          </a:prstGeom>
          <a:noFill/>
          <a:ln w="9525">
            <a:noFill/>
            <a:miter lim="800000"/>
            <a:headEnd/>
            <a:tailEnd/>
          </a:ln>
        </p:spPr>
      </p:pic>
      <p:sp>
        <p:nvSpPr>
          <p:cNvPr id="95234" name="文本框 1"/>
          <p:cNvSpPr txBox="1">
            <a:spLocks noChangeArrowheads="1"/>
          </p:cNvSpPr>
          <p:nvPr/>
        </p:nvSpPr>
        <p:spPr bwMode="auto">
          <a:xfrm>
            <a:off x="673100" y="1833563"/>
            <a:ext cx="5099050" cy="3540125"/>
          </a:xfrm>
          <a:prstGeom prst="rect">
            <a:avLst/>
          </a:prstGeom>
          <a:noFill/>
          <a:ln w="9525">
            <a:noFill/>
            <a:miter lim="800000"/>
            <a:headEnd/>
            <a:tailEnd/>
          </a:ln>
        </p:spPr>
        <p:txBody>
          <a:bodyPr>
            <a:spAutoFit/>
          </a:bodyPr>
          <a:lstStyle/>
          <a:p>
            <a:pPr>
              <a:lnSpc>
                <a:spcPct val="200000"/>
              </a:lnSpc>
            </a:pPr>
            <a:r>
              <a:rPr lang="zh-CN" altLang="en-US" sz="2000">
                <a:latin typeface="微软雅黑" pitchFamily="34" charset="-122"/>
                <a:ea typeface="微软雅黑" pitchFamily="34" charset="-122"/>
              </a:rPr>
              <a:t>争取农合医保报销总额</a:t>
            </a:r>
            <a:r>
              <a:rPr lang="zh-CN" altLang="en-US" sz="2400" b="1">
                <a:solidFill>
                  <a:srgbClr val="FF0000"/>
                </a:solidFill>
                <a:latin typeface="微软雅黑" pitchFamily="34" charset="-122"/>
                <a:ea typeface="微软雅黑" pitchFamily="34" charset="-122"/>
              </a:rPr>
              <a:t>提升</a:t>
            </a:r>
            <a:r>
              <a:rPr lang="en-US" altLang="zh-CN" sz="2400" b="1">
                <a:solidFill>
                  <a:srgbClr val="FF0000"/>
                </a:solidFill>
                <a:latin typeface="微软雅黑" pitchFamily="34" charset="-122"/>
                <a:ea typeface="微软雅黑" pitchFamily="34" charset="-122"/>
              </a:rPr>
              <a:t>8%</a:t>
            </a:r>
            <a:r>
              <a:rPr lang="zh-CN" altLang="en-US" sz="2000">
                <a:latin typeface="微软雅黑" pitchFamily="34" charset="-122"/>
                <a:ea typeface="微软雅黑" pitchFamily="34" charset="-122"/>
              </a:rPr>
              <a:t>；</a:t>
            </a:r>
            <a:endParaRPr lang="en-US" altLang="zh-CN" sz="2000">
              <a:latin typeface="微软雅黑" pitchFamily="34" charset="-122"/>
              <a:ea typeface="微软雅黑" pitchFamily="34" charset="-122"/>
            </a:endParaRPr>
          </a:p>
          <a:p>
            <a:pPr>
              <a:lnSpc>
                <a:spcPct val="200000"/>
              </a:lnSpc>
            </a:pPr>
            <a:r>
              <a:rPr lang="zh-CN" altLang="en-US" sz="2000">
                <a:latin typeface="微软雅黑" pitchFamily="34" charset="-122"/>
                <a:ea typeface="微软雅黑" pitchFamily="34" charset="-122"/>
              </a:rPr>
              <a:t>争取将</a:t>
            </a:r>
            <a:r>
              <a:rPr lang="en-US" altLang="zh-CN" sz="2000">
                <a:latin typeface="微软雅黑" pitchFamily="34" charset="-122"/>
                <a:ea typeface="微软雅黑" pitchFamily="34" charset="-122"/>
              </a:rPr>
              <a:t>PET-CT</a:t>
            </a:r>
            <a:r>
              <a:rPr lang="zh-CN" altLang="en-US" sz="2000">
                <a:latin typeface="微软雅黑" pitchFamily="34" charset="-122"/>
                <a:ea typeface="微软雅黑" pitchFamily="34" charset="-122"/>
              </a:rPr>
              <a:t>、血透等大型医疗检查设备纳入农合医保；</a:t>
            </a:r>
            <a:endParaRPr lang="en-US" altLang="zh-CN" sz="2000">
              <a:latin typeface="微软雅黑" pitchFamily="34" charset="-122"/>
              <a:ea typeface="微软雅黑" pitchFamily="34" charset="-122"/>
            </a:endParaRPr>
          </a:p>
          <a:p>
            <a:pPr>
              <a:lnSpc>
                <a:spcPct val="200000"/>
              </a:lnSpc>
            </a:pPr>
            <a:r>
              <a:rPr lang="zh-CN" altLang="en-US" sz="2000">
                <a:latin typeface="微软雅黑" pitchFamily="34" charset="-122"/>
                <a:ea typeface="微软雅黑" pitchFamily="34" charset="-122"/>
              </a:rPr>
              <a:t>争取农合医保人均支付费用</a:t>
            </a:r>
            <a:r>
              <a:rPr lang="zh-CN" altLang="en-US" sz="2400" b="1">
                <a:solidFill>
                  <a:srgbClr val="FF0000"/>
                </a:solidFill>
                <a:latin typeface="微软雅黑" pitchFamily="34" charset="-122"/>
                <a:ea typeface="微软雅黑" pitchFamily="34" charset="-122"/>
              </a:rPr>
              <a:t>上升</a:t>
            </a:r>
            <a:r>
              <a:rPr lang="en-US" altLang="zh-CN" sz="2400" b="1">
                <a:solidFill>
                  <a:srgbClr val="FF0000"/>
                </a:solidFill>
                <a:latin typeface="微软雅黑" pitchFamily="34" charset="-122"/>
                <a:ea typeface="微软雅黑" pitchFamily="34" charset="-122"/>
              </a:rPr>
              <a:t>5%</a:t>
            </a:r>
            <a:r>
              <a:rPr lang="zh-CN" altLang="en-US" sz="2000">
                <a:latin typeface="微软雅黑" pitchFamily="34" charset="-122"/>
                <a:ea typeface="微软雅黑" pitchFamily="34" charset="-122"/>
              </a:rPr>
              <a:t>；</a:t>
            </a:r>
            <a:endParaRPr lang="en-US" altLang="zh-CN" sz="2000">
              <a:latin typeface="微软雅黑" pitchFamily="34" charset="-122"/>
              <a:ea typeface="微软雅黑" pitchFamily="34" charset="-122"/>
            </a:endParaRPr>
          </a:p>
          <a:p>
            <a:pPr>
              <a:lnSpc>
                <a:spcPct val="200000"/>
              </a:lnSpc>
            </a:pPr>
            <a:r>
              <a:rPr lang="zh-CN" altLang="en-US" sz="2000">
                <a:latin typeface="微软雅黑" pitchFamily="34" charset="-122"/>
                <a:ea typeface="微软雅黑" pitchFamily="34" charset="-122"/>
              </a:rPr>
              <a:t>医保最高支付限额</a:t>
            </a:r>
            <a:r>
              <a:rPr lang="zh-CN" altLang="en-US" sz="2400" b="1">
                <a:solidFill>
                  <a:srgbClr val="FF0000"/>
                </a:solidFill>
                <a:latin typeface="微软雅黑" pitchFamily="34" charset="-122"/>
                <a:ea typeface="微软雅黑" pitchFamily="34" charset="-122"/>
              </a:rPr>
              <a:t>提升</a:t>
            </a:r>
            <a:r>
              <a:rPr lang="en-US" altLang="zh-CN" sz="2400" b="1">
                <a:solidFill>
                  <a:srgbClr val="FF0000"/>
                </a:solidFill>
                <a:latin typeface="微软雅黑" pitchFamily="34" charset="-122"/>
                <a:ea typeface="微软雅黑" pitchFamily="34" charset="-122"/>
              </a:rPr>
              <a:t>4%</a:t>
            </a:r>
            <a:r>
              <a:rPr lang="zh-CN" altLang="en-US" sz="2000">
                <a:latin typeface="微软雅黑" pitchFamily="34" charset="-122"/>
                <a:ea typeface="微软雅黑" pitchFamily="34" charset="-122"/>
              </a:rPr>
              <a:t>；</a:t>
            </a:r>
            <a:endParaRPr lang="en-US" altLang="zh-CN" sz="2000">
              <a:latin typeface="微软雅黑" pitchFamily="34" charset="-122"/>
              <a:ea typeface="微软雅黑" pitchFamily="34" charset="-122"/>
            </a:endParaRPr>
          </a:p>
        </p:txBody>
      </p:sp>
      <p:sp>
        <p:nvSpPr>
          <p:cNvPr id="3" name="TextBox 12"/>
          <p:cNvSpPr txBox="1"/>
          <p:nvPr/>
        </p:nvSpPr>
        <p:spPr>
          <a:xfrm>
            <a:off x="415925" y="5591175"/>
            <a:ext cx="5992813" cy="368300"/>
          </a:xfrm>
          <a:prstGeom prst="rect">
            <a:avLst/>
          </a:prstGeom>
          <a:noFill/>
          <a:ln>
            <a:solidFill>
              <a:srgbClr val="44ADCB"/>
            </a:solidFill>
          </a:ln>
        </p:spPr>
        <p:txBody>
          <a:bodyPr lIns="91403" tIns="45702" rIns="91403" bIns="45702">
            <a:spAutoFit/>
          </a:bodyPr>
          <a:lstStyle/>
          <a:p>
            <a:pPr algn="ctr" defTabSz="913996" fontAlgn="auto">
              <a:spcBef>
                <a:spcPts val="0"/>
              </a:spcBef>
              <a:spcAft>
                <a:spcPts val="0"/>
              </a:spcAft>
              <a:defRPr/>
            </a:pPr>
            <a:r>
              <a:rPr lang="zh-CN" altLang="en-US" sz="1799" dirty="0">
                <a:solidFill>
                  <a:srgbClr val="1F497D"/>
                </a:solidFill>
                <a:latin typeface="微软雅黑" pitchFamily="34" charset="-122"/>
                <a:ea typeface="微软雅黑" pitchFamily="34" charset="-122"/>
              </a:rPr>
              <a:t>医院公关部、医务科争取政府支持，配合完成各项指标。</a:t>
            </a:r>
          </a:p>
        </p:txBody>
      </p:sp>
      <p:sp>
        <p:nvSpPr>
          <p:cNvPr id="9" name="矩形 8"/>
          <p:cNvSpPr/>
          <p:nvPr/>
        </p:nvSpPr>
        <p:spPr>
          <a:xfrm>
            <a:off x="263525" y="546100"/>
            <a:ext cx="4814888"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3.9 2015</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年医保指标规划</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图片 4"/>
          <p:cNvPicPr>
            <a:picLocks noChangeAspect="1"/>
          </p:cNvPicPr>
          <p:nvPr/>
        </p:nvPicPr>
        <p:blipFill>
          <a:blip r:embed="rId2" cstate="email">
            <a:extLst>
              <a:ext uri="{28A0092B-C50C-407E-A947-70E740481C1C}">
                <a14:useLocalDpi xmlns:a14="http://schemas.microsoft.com/office/drawing/2010/main"/>
              </a:ext>
            </a:extLst>
          </a:blip>
          <a:srcRect l="-124"/>
          <a:stretch>
            <a:fillRect/>
          </a:stretch>
        </p:blipFill>
        <p:spPr bwMode="auto">
          <a:xfrm>
            <a:off x="2076450" y="3670300"/>
            <a:ext cx="10079038" cy="1779588"/>
          </a:xfrm>
          <a:prstGeom prst="rect">
            <a:avLst/>
          </a:prstGeom>
          <a:noFill/>
          <a:ln w="9525">
            <a:noFill/>
            <a:miter lim="800000"/>
            <a:headEnd/>
            <a:tailEnd/>
          </a:ln>
        </p:spPr>
      </p:pic>
      <p:graphicFrame>
        <p:nvGraphicFramePr>
          <p:cNvPr id="6" name="表格 5"/>
          <p:cNvGraphicFramePr>
            <a:graphicFrameLocks noGrp="1"/>
          </p:cNvGraphicFramePr>
          <p:nvPr/>
        </p:nvGraphicFramePr>
        <p:xfrm>
          <a:off x="2076450" y="3670300"/>
          <a:ext cx="9922476" cy="1816446"/>
        </p:xfrm>
        <a:graphic>
          <a:graphicData uri="http://schemas.openxmlformats.org/drawingml/2006/table">
            <a:tbl>
              <a:tblPr firstRow="1" bandRow="1">
                <a:tableStyleId>{5C22544A-7EE6-4342-B048-85BDC9FD1C3A}</a:tableStyleId>
              </a:tblPr>
              <a:tblGrid>
                <a:gridCol w="826873">
                  <a:extLst>
                    <a:ext uri="{9D8B030D-6E8A-4147-A177-3AD203B41FA5}">
                      <a16:colId xmlns:a16="http://schemas.microsoft.com/office/drawing/2014/main" val="20000"/>
                    </a:ext>
                  </a:extLst>
                </a:gridCol>
                <a:gridCol w="826873">
                  <a:extLst>
                    <a:ext uri="{9D8B030D-6E8A-4147-A177-3AD203B41FA5}">
                      <a16:colId xmlns:a16="http://schemas.microsoft.com/office/drawing/2014/main" val="20001"/>
                    </a:ext>
                  </a:extLst>
                </a:gridCol>
                <a:gridCol w="826873">
                  <a:extLst>
                    <a:ext uri="{9D8B030D-6E8A-4147-A177-3AD203B41FA5}">
                      <a16:colId xmlns:a16="http://schemas.microsoft.com/office/drawing/2014/main" val="20002"/>
                    </a:ext>
                  </a:extLst>
                </a:gridCol>
                <a:gridCol w="826873">
                  <a:extLst>
                    <a:ext uri="{9D8B030D-6E8A-4147-A177-3AD203B41FA5}">
                      <a16:colId xmlns:a16="http://schemas.microsoft.com/office/drawing/2014/main" val="20003"/>
                    </a:ext>
                  </a:extLst>
                </a:gridCol>
                <a:gridCol w="826873">
                  <a:extLst>
                    <a:ext uri="{9D8B030D-6E8A-4147-A177-3AD203B41FA5}">
                      <a16:colId xmlns:a16="http://schemas.microsoft.com/office/drawing/2014/main" val="20004"/>
                    </a:ext>
                  </a:extLst>
                </a:gridCol>
                <a:gridCol w="826873">
                  <a:extLst>
                    <a:ext uri="{9D8B030D-6E8A-4147-A177-3AD203B41FA5}">
                      <a16:colId xmlns:a16="http://schemas.microsoft.com/office/drawing/2014/main" val="20005"/>
                    </a:ext>
                  </a:extLst>
                </a:gridCol>
                <a:gridCol w="826873">
                  <a:extLst>
                    <a:ext uri="{9D8B030D-6E8A-4147-A177-3AD203B41FA5}">
                      <a16:colId xmlns:a16="http://schemas.microsoft.com/office/drawing/2014/main" val="20006"/>
                    </a:ext>
                  </a:extLst>
                </a:gridCol>
                <a:gridCol w="826873">
                  <a:extLst>
                    <a:ext uri="{9D8B030D-6E8A-4147-A177-3AD203B41FA5}">
                      <a16:colId xmlns:a16="http://schemas.microsoft.com/office/drawing/2014/main" val="20007"/>
                    </a:ext>
                  </a:extLst>
                </a:gridCol>
                <a:gridCol w="826873">
                  <a:extLst>
                    <a:ext uri="{9D8B030D-6E8A-4147-A177-3AD203B41FA5}">
                      <a16:colId xmlns:a16="http://schemas.microsoft.com/office/drawing/2014/main" val="20008"/>
                    </a:ext>
                  </a:extLst>
                </a:gridCol>
                <a:gridCol w="826873">
                  <a:extLst>
                    <a:ext uri="{9D8B030D-6E8A-4147-A177-3AD203B41FA5}">
                      <a16:colId xmlns:a16="http://schemas.microsoft.com/office/drawing/2014/main" val="20009"/>
                    </a:ext>
                  </a:extLst>
                </a:gridCol>
                <a:gridCol w="826873">
                  <a:extLst>
                    <a:ext uri="{9D8B030D-6E8A-4147-A177-3AD203B41FA5}">
                      <a16:colId xmlns:a16="http://schemas.microsoft.com/office/drawing/2014/main" val="20010"/>
                    </a:ext>
                  </a:extLst>
                </a:gridCol>
                <a:gridCol w="826873">
                  <a:extLst>
                    <a:ext uri="{9D8B030D-6E8A-4147-A177-3AD203B41FA5}">
                      <a16:colId xmlns:a16="http://schemas.microsoft.com/office/drawing/2014/main" val="20011"/>
                    </a:ext>
                  </a:extLst>
                </a:gridCol>
              </a:tblGrid>
              <a:tr h="914665">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extLst>
                  <a:ext uri="{0D108BD9-81ED-4DB2-BD59-A6C34878D82A}">
                    <a16:rowId xmlns:a16="http://schemas.microsoft.com/office/drawing/2014/main" val="10000"/>
                  </a:ext>
                </a:extLst>
              </a:tr>
              <a:tr h="901781">
                <a:tc>
                  <a:txBody>
                    <a:bodyPr/>
                    <a:lstStyle/>
                    <a:p>
                      <a:endParaRPr lang="zh-CN" altLang="en-US" dirty="0"/>
                    </a:p>
                  </a:txBody>
                  <a:tcPr>
                    <a:noFill/>
                  </a:tcPr>
                </a:tc>
                <a:tc>
                  <a:txBody>
                    <a:bodyPr/>
                    <a:lstStyle/>
                    <a:p>
                      <a:pPr marL="0" algn="l" defTabSz="914400" rtl="0" eaLnBrk="1" latinLnBrk="0" hangingPunct="1"/>
                      <a:endParaRPr lang="zh-CN" altLang="en-US" sz="1800" b="1" kern="1200" dirty="0">
                        <a:solidFill>
                          <a:schemeClr val="lt1"/>
                        </a:solidFill>
                        <a:latin typeface="+mn-lt"/>
                        <a:ea typeface="+mn-ea"/>
                        <a:cs typeface="+mn-cs"/>
                      </a:endParaRPr>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extLst>
                  <a:ext uri="{0D108BD9-81ED-4DB2-BD59-A6C34878D82A}">
                    <a16:rowId xmlns:a16="http://schemas.microsoft.com/office/drawing/2014/main" val="10001"/>
                  </a:ext>
                </a:extLst>
              </a:tr>
            </a:tbl>
          </a:graphicData>
        </a:graphic>
      </p:graphicFrame>
      <p:grpSp>
        <p:nvGrpSpPr>
          <p:cNvPr id="59435" name="组合 6"/>
          <p:cNvGrpSpPr>
            <a:grpSpLocks/>
          </p:cNvGrpSpPr>
          <p:nvPr/>
        </p:nvGrpSpPr>
        <p:grpSpPr bwMode="auto">
          <a:xfrm>
            <a:off x="703263" y="1844675"/>
            <a:ext cx="8483600" cy="749300"/>
            <a:chOff x="3779912" y="1777380"/>
            <a:chExt cx="4896544" cy="432049"/>
          </a:xfrm>
        </p:grpSpPr>
        <p:sp>
          <p:nvSpPr>
            <p:cNvPr id="8" name="矩形 7"/>
            <p:cNvSpPr/>
            <p:nvPr/>
          </p:nvSpPr>
          <p:spPr>
            <a:xfrm>
              <a:off x="3779912" y="1777380"/>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9" name="矩形 8"/>
            <p:cNvSpPr/>
            <p:nvPr/>
          </p:nvSpPr>
          <p:spPr>
            <a:xfrm>
              <a:off x="3779912" y="1777380"/>
              <a:ext cx="1290107" cy="432049"/>
            </a:xfrm>
            <a:prstGeom prst="rect">
              <a:avLst/>
            </a:prstGeom>
            <a:solidFill>
              <a:srgbClr val="D45A63"/>
            </a:solidFill>
            <a:ln w="12700" cap="flat" cmpd="sng" algn="ctr">
              <a:noFill/>
              <a:prstDash val="solid"/>
            </a:ln>
            <a:effectLst/>
          </p:spPr>
          <p:txBody>
            <a:bodyPr anchor="ctr"/>
            <a:lstStyle/>
            <a:p>
              <a:pPr algn="ctr" fontAlgn="auto">
                <a:spcBef>
                  <a:spcPts val="0"/>
                </a:spcBef>
                <a:spcAft>
                  <a:spcPts val="0"/>
                </a:spcAft>
                <a:defRPr/>
              </a:pPr>
              <a:r>
                <a:rPr lang="en-US" altLang="zh-CN" sz="4000" kern="0" dirty="0">
                  <a:solidFill>
                    <a:sysClr val="window" lastClr="FFFFFF"/>
                  </a:solidFill>
                  <a:latin typeface="Broadway" pitchFamily="82" charset="0"/>
                  <a:ea typeface="微软雅黑"/>
                </a:rPr>
                <a:t>1</a:t>
              </a:r>
              <a:endParaRPr lang="zh-CN" altLang="en-US" sz="4000" kern="0" dirty="0">
                <a:solidFill>
                  <a:sysClr val="window" lastClr="FFFFFF"/>
                </a:solidFill>
                <a:latin typeface="Broadway" pitchFamily="82" charset="0"/>
                <a:ea typeface="微软雅黑"/>
              </a:endParaRPr>
            </a:p>
          </p:txBody>
        </p:sp>
        <p:sp>
          <p:nvSpPr>
            <p:cNvPr id="10" name="TextBox 37"/>
            <p:cNvSpPr txBox="1"/>
            <p:nvPr/>
          </p:nvSpPr>
          <p:spPr>
            <a:xfrm>
              <a:off x="5268850" y="1859762"/>
              <a:ext cx="2211874" cy="267285"/>
            </a:xfrm>
            <a:prstGeom prst="rect">
              <a:avLst/>
            </a:prstGeom>
            <a:noFill/>
          </p:spPr>
          <p:txBody>
            <a:bodyPr>
              <a:spAutoFit/>
            </a:bodyPr>
            <a:lstStyle/>
            <a:p>
              <a:pPr algn="ctr" defTabSz="913996" fontAlgn="auto">
                <a:spcBef>
                  <a:spcPts val="0"/>
                </a:spcBef>
                <a:spcAft>
                  <a:spcPts val="0"/>
                </a:spcAft>
                <a:defRPr/>
              </a:pPr>
              <a:r>
                <a:rPr lang="zh-CN" altLang="en-US" sz="1799" b="1" dirty="0">
                  <a:solidFill>
                    <a:srgbClr val="1F497D"/>
                  </a:solidFill>
                  <a:latin typeface="微软雅黑" pitchFamily="34" charset="-122"/>
                  <a:ea typeface="微软雅黑" pitchFamily="34" charset="-122"/>
                </a:rPr>
                <a:t>                   </a:t>
              </a:r>
              <a:r>
                <a:rPr lang="zh-CN" altLang="en-US" sz="2400" b="1" dirty="0">
                  <a:solidFill>
                    <a:prstClr val="white"/>
                  </a:solidFill>
                  <a:latin typeface="微软雅黑" pitchFamily="34" charset="-122"/>
                  <a:ea typeface="微软雅黑" pitchFamily="34" charset="-122"/>
                </a:rPr>
                <a:t>医院战略规划</a:t>
              </a:r>
            </a:p>
          </p:txBody>
        </p:sp>
      </p:grpSp>
      <p:sp>
        <p:nvSpPr>
          <p:cNvPr id="59436" name="文本框 11"/>
          <p:cNvSpPr txBox="1">
            <a:spLocks noChangeArrowheads="1"/>
          </p:cNvSpPr>
          <p:nvPr/>
        </p:nvSpPr>
        <p:spPr bwMode="auto">
          <a:xfrm>
            <a:off x="4062413" y="2689225"/>
            <a:ext cx="5622925" cy="369888"/>
          </a:xfrm>
          <a:prstGeom prst="rect">
            <a:avLst/>
          </a:prstGeom>
          <a:noFill/>
          <a:ln w="9525">
            <a:noFill/>
            <a:miter lim="800000"/>
            <a:headEnd/>
            <a:tailEnd/>
          </a:ln>
        </p:spPr>
        <p:txBody>
          <a:bodyPr>
            <a:spAutoFit/>
          </a:bodyPr>
          <a:lstStyle/>
          <a:p>
            <a:r>
              <a:rPr lang="en-US" altLang="zh-CN" b="1">
                <a:solidFill>
                  <a:srgbClr val="3B3838"/>
                </a:solidFill>
                <a:latin typeface="Microsoft YaHei UI"/>
                <a:ea typeface="Microsoft YaHei UI"/>
                <a:cs typeface="Microsoft YaHei UI"/>
              </a:rPr>
              <a:t>The Hospital Strategic Planning</a:t>
            </a:r>
            <a:endParaRPr lang="zh-CN" altLang="en-US">
              <a:solidFill>
                <a:srgbClr val="3B3838"/>
              </a:solidFill>
              <a:latin typeface="Microsoft YaHei UI"/>
              <a:ea typeface="Microsoft YaHei UI"/>
              <a:cs typeface="Microsoft YaHei U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图片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206288" cy="6858000"/>
          </a:xfrm>
          <a:prstGeom prst="rect">
            <a:avLst/>
          </a:prstGeom>
          <a:noFill/>
          <a:ln w="9525">
            <a:noFill/>
            <a:miter lim="800000"/>
            <a:headEnd/>
            <a:tailEnd/>
          </a:ln>
        </p:spPr>
      </p:pic>
      <p:sp>
        <p:nvSpPr>
          <p:cNvPr id="7" name="矩形 6"/>
          <p:cNvSpPr/>
          <p:nvPr/>
        </p:nvSpPr>
        <p:spPr>
          <a:xfrm>
            <a:off x="573088" y="561975"/>
            <a:ext cx="3068637"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3.10   </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硬件设备</a:t>
            </a:r>
          </a:p>
        </p:txBody>
      </p:sp>
      <p:graphicFrame>
        <p:nvGraphicFramePr>
          <p:cNvPr id="8" name="表格 7"/>
          <p:cNvGraphicFramePr>
            <a:graphicFrameLocks noGrp="1"/>
          </p:cNvGraphicFramePr>
          <p:nvPr/>
        </p:nvGraphicFramePr>
        <p:xfrm>
          <a:off x="731838" y="2462213"/>
          <a:ext cx="6561835" cy="1854200"/>
        </p:xfrm>
        <a:graphic>
          <a:graphicData uri="http://schemas.openxmlformats.org/drawingml/2006/table">
            <a:tbl>
              <a:tblPr firstRow="1" bandRow="1">
                <a:tableStyleId>{93296810-A885-4BE3-A3E7-6D5BEEA58F35}</a:tableStyleId>
              </a:tblPr>
              <a:tblGrid>
                <a:gridCol w="2195014">
                  <a:extLst>
                    <a:ext uri="{9D8B030D-6E8A-4147-A177-3AD203B41FA5}">
                      <a16:colId xmlns:a16="http://schemas.microsoft.com/office/drawing/2014/main" val="20000"/>
                    </a:ext>
                  </a:extLst>
                </a:gridCol>
                <a:gridCol w="1938969">
                  <a:extLst>
                    <a:ext uri="{9D8B030D-6E8A-4147-A177-3AD203B41FA5}">
                      <a16:colId xmlns:a16="http://schemas.microsoft.com/office/drawing/2014/main" val="20001"/>
                    </a:ext>
                  </a:extLst>
                </a:gridCol>
                <a:gridCol w="2427852">
                  <a:extLst>
                    <a:ext uri="{9D8B030D-6E8A-4147-A177-3AD203B41FA5}">
                      <a16:colId xmlns:a16="http://schemas.microsoft.com/office/drawing/2014/main" val="20002"/>
                    </a:ext>
                  </a:extLst>
                </a:gridCol>
              </a:tblGrid>
              <a:tr h="370840">
                <a:tc>
                  <a:txBody>
                    <a:bodyPr/>
                    <a:lstStyle/>
                    <a:p>
                      <a:r>
                        <a:rPr lang="en-US" altLang="zh-CN" sz="1400" baseline="0" dirty="0" smtClean="0"/>
                        <a:t> </a:t>
                      </a:r>
                      <a:r>
                        <a:rPr lang="zh-CN" altLang="en-US" sz="1400" baseline="0" dirty="0" smtClean="0"/>
                        <a:t>需新购入设备</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zh-CN" altLang="en-US" sz="1400" dirty="0" smtClean="0"/>
                        <a:t>预计购入时间</a:t>
                      </a:r>
                      <a:endParaRPr lang="en-US" altLang="zh-CN" sz="1400" dirty="0" smtClean="0">
                        <a:latin typeface="微软雅黑" panose="020B0503020204020204" pitchFamily="34" charset="-122"/>
                        <a:ea typeface="微软雅黑" panose="020B0503020204020204" pitchFamily="34" charset="-122"/>
                      </a:endParaRPr>
                    </a:p>
                  </a:txBody>
                  <a:tcPr/>
                </a:tc>
                <a:tc>
                  <a:txBody>
                    <a:bodyPr/>
                    <a:lstStyle/>
                    <a:p>
                      <a:r>
                        <a:rPr lang="zh-CN" altLang="en-US" sz="1400" dirty="0" smtClean="0"/>
                        <a:t>金额估算</a:t>
                      </a:r>
                      <a:endParaRPr lang="en-US" altLang="zh-CN" sz="1400" dirty="0" smtClean="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0"/>
                  </a:ext>
                </a:extLst>
              </a:tr>
              <a:tr h="370840">
                <a:tc>
                  <a:txBody>
                    <a:bodyPr/>
                    <a:lstStyle/>
                    <a:p>
                      <a:r>
                        <a:rPr lang="en-US" altLang="zh-CN" sz="1400" dirty="0" smtClean="0">
                          <a:latin typeface="微软雅黑" panose="020B0503020204020204" pitchFamily="34" charset="-122"/>
                          <a:ea typeface="微软雅黑" panose="020B0503020204020204" pitchFamily="34" charset="-122"/>
                        </a:rPr>
                        <a:t>320</a:t>
                      </a:r>
                      <a:r>
                        <a:rPr lang="zh-CN" altLang="en-US" sz="1400" dirty="0" smtClean="0">
                          <a:latin typeface="微软雅黑" panose="020B0503020204020204" pitchFamily="34" charset="-122"/>
                          <a:ea typeface="微软雅黑" panose="020B0503020204020204" pitchFamily="34" charset="-122"/>
                        </a:rPr>
                        <a:t>排</a:t>
                      </a:r>
                      <a:r>
                        <a:rPr lang="en-US" altLang="zh-CN" sz="1400" dirty="0" smtClean="0">
                          <a:latin typeface="微软雅黑" panose="020B0503020204020204" pitchFamily="34" charset="-122"/>
                          <a:ea typeface="微软雅黑" panose="020B0503020204020204" pitchFamily="34" charset="-122"/>
                        </a:rPr>
                        <a:t>CT</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en-US" altLang="zh-CN" sz="1400" dirty="0" smtClean="0">
                          <a:latin typeface="微软雅黑" panose="020B0503020204020204" pitchFamily="34" charset="-122"/>
                          <a:ea typeface="微软雅黑" panose="020B0503020204020204" pitchFamily="34" charset="-122"/>
                        </a:rPr>
                        <a:t>2015</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rPr>
                        <a:t>月</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en-US" altLang="zh-CN" sz="1400" dirty="0" smtClean="0">
                          <a:latin typeface="微软雅黑" panose="020B0503020204020204" pitchFamily="34" charset="-122"/>
                          <a:ea typeface="微软雅黑" panose="020B0503020204020204" pitchFamily="34" charset="-122"/>
                        </a:rPr>
                        <a:t>269,079,68.00</a:t>
                      </a:r>
                      <a:r>
                        <a:rPr lang="zh-CN" altLang="en-US" sz="1400" dirty="0" smtClean="0">
                          <a:latin typeface="微软雅黑" panose="020B0503020204020204" pitchFamily="34" charset="-122"/>
                          <a:ea typeface="微软雅黑" panose="020B0503020204020204" pitchFamily="34" charset="-122"/>
                        </a:rPr>
                        <a:t>元</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1"/>
                  </a:ext>
                </a:extLst>
              </a:tr>
              <a:tr h="370840">
                <a:tc>
                  <a:txBody>
                    <a:bodyPr/>
                    <a:lstStyle/>
                    <a:p>
                      <a:r>
                        <a:rPr lang="zh-CN" altLang="en-US" sz="1400" dirty="0" smtClean="0">
                          <a:latin typeface="微软雅黑" panose="020B0503020204020204" pitchFamily="34" charset="-122"/>
                          <a:ea typeface="微软雅黑" panose="020B0503020204020204" pitchFamily="34" charset="-122"/>
                        </a:rPr>
                        <a:t>直线加速器</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en-US" altLang="zh-CN" sz="1400" dirty="0" smtClean="0">
                          <a:latin typeface="微软雅黑" panose="020B0503020204020204" pitchFamily="34" charset="-122"/>
                          <a:ea typeface="微软雅黑" panose="020B0503020204020204" pitchFamily="34" charset="-122"/>
                        </a:rPr>
                        <a:t>2015</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6</a:t>
                      </a:r>
                      <a:r>
                        <a:rPr lang="zh-CN" altLang="en-US" sz="1400" dirty="0" smtClean="0">
                          <a:latin typeface="微软雅黑" panose="020B0503020204020204" pitchFamily="34" charset="-122"/>
                          <a:ea typeface="微软雅黑" panose="020B0503020204020204" pitchFamily="34" charset="-122"/>
                        </a:rPr>
                        <a:t>月</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en-US" altLang="zh-CN" sz="1400" dirty="0" smtClean="0">
                          <a:latin typeface="微软雅黑" panose="020B0503020204020204" pitchFamily="34" charset="-122"/>
                          <a:ea typeface="微软雅黑" panose="020B0503020204020204" pitchFamily="34" charset="-122"/>
                        </a:rPr>
                        <a:t>147,960,00.00</a:t>
                      </a:r>
                      <a:r>
                        <a:rPr lang="zh-CN" altLang="en-US" sz="1400" dirty="0" smtClean="0">
                          <a:latin typeface="微软雅黑" panose="020B0503020204020204" pitchFamily="34" charset="-122"/>
                          <a:ea typeface="微软雅黑" panose="020B0503020204020204" pitchFamily="34" charset="-122"/>
                        </a:rPr>
                        <a:t>元</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2"/>
                  </a:ext>
                </a:extLst>
              </a:tr>
              <a:tr h="370840">
                <a:tc>
                  <a:txBody>
                    <a:bodyPr/>
                    <a:lstStyle/>
                    <a:p>
                      <a:r>
                        <a:rPr lang="zh-CN" altLang="en-US" sz="1400" dirty="0" smtClean="0">
                          <a:latin typeface="微软雅黑" panose="020B0503020204020204" pitchFamily="34" charset="-122"/>
                          <a:ea typeface="微软雅黑" panose="020B0503020204020204" pitchFamily="34" charset="-122"/>
                        </a:rPr>
                        <a:t>产科四维彩超</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en-US" altLang="zh-CN" sz="1400" dirty="0" smtClean="0">
                          <a:latin typeface="微软雅黑" panose="020B0503020204020204" pitchFamily="34" charset="-122"/>
                          <a:ea typeface="微软雅黑" panose="020B0503020204020204" pitchFamily="34" charset="-122"/>
                        </a:rPr>
                        <a:t>2015</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7</a:t>
                      </a:r>
                      <a:r>
                        <a:rPr lang="zh-CN" altLang="en-US" sz="1400" dirty="0" smtClean="0">
                          <a:latin typeface="微软雅黑" panose="020B0503020204020204" pitchFamily="34" charset="-122"/>
                          <a:ea typeface="微软雅黑" panose="020B0503020204020204" pitchFamily="34" charset="-122"/>
                        </a:rPr>
                        <a:t>月</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en-US" altLang="zh-CN" sz="1400" dirty="0" smtClean="0">
                          <a:latin typeface="微软雅黑" panose="020B0503020204020204" pitchFamily="34" charset="-122"/>
                          <a:ea typeface="微软雅黑" panose="020B0503020204020204" pitchFamily="34" charset="-122"/>
                        </a:rPr>
                        <a:t>322,000,0</a:t>
                      </a:r>
                      <a:r>
                        <a:rPr lang="zh-CN" altLang="en-US" sz="1400" dirty="0" smtClean="0">
                          <a:latin typeface="微软雅黑" panose="020B0503020204020204" pitchFamily="34" charset="-122"/>
                          <a:ea typeface="微软雅黑" panose="020B0503020204020204" pitchFamily="34" charset="-122"/>
                        </a:rPr>
                        <a:t>元</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3"/>
                  </a:ext>
                </a:extLst>
              </a:tr>
              <a:tr h="370840">
                <a:tc>
                  <a:txBody>
                    <a:bodyPr/>
                    <a:lstStyle/>
                    <a:p>
                      <a:r>
                        <a:rPr lang="zh-CN" altLang="en-US" sz="1400" dirty="0" smtClean="0">
                          <a:latin typeface="微软雅黑" panose="020B0503020204020204" pitchFamily="34" charset="-122"/>
                          <a:ea typeface="微软雅黑" panose="020B0503020204020204" pitchFamily="34" charset="-122"/>
                        </a:rPr>
                        <a:t>全自动生化分析仪</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en-US" altLang="zh-CN" sz="1400" dirty="0" smtClean="0">
                          <a:latin typeface="微软雅黑" panose="020B0503020204020204" pitchFamily="34" charset="-122"/>
                          <a:ea typeface="微软雅黑" panose="020B0503020204020204" pitchFamily="34" charset="-122"/>
                        </a:rPr>
                        <a:t>2015</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7</a:t>
                      </a:r>
                      <a:r>
                        <a:rPr lang="zh-CN" altLang="en-US" sz="1400" dirty="0" smtClean="0">
                          <a:latin typeface="微软雅黑" panose="020B0503020204020204" pitchFamily="34" charset="-122"/>
                          <a:ea typeface="微软雅黑" panose="020B0503020204020204" pitchFamily="34" charset="-122"/>
                        </a:rPr>
                        <a:t>月</a:t>
                      </a:r>
                      <a:endParaRPr lang="zh-CN" altLang="en-US" sz="1400" dirty="0">
                        <a:latin typeface="微软雅黑" panose="020B0503020204020204" pitchFamily="34" charset="-122"/>
                        <a:ea typeface="微软雅黑" panose="020B0503020204020204" pitchFamily="34" charset="-122"/>
                      </a:endParaRPr>
                    </a:p>
                  </a:txBody>
                  <a:tcPr/>
                </a:tc>
                <a:tc>
                  <a:txBody>
                    <a:bodyPr/>
                    <a:lstStyle/>
                    <a:p>
                      <a:r>
                        <a:rPr lang="en-US" altLang="zh-CN" sz="1400" dirty="0" smtClean="0">
                          <a:latin typeface="微软雅黑" panose="020B0503020204020204" pitchFamily="34" charset="-122"/>
                          <a:ea typeface="微软雅黑" panose="020B0503020204020204" pitchFamily="34" charset="-122"/>
                        </a:rPr>
                        <a:t>195,000,0</a:t>
                      </a:r>
                      <a:r>
                        <a:rPr lang="zh-CN" altLang="en-US" sz="1400" dirty="0" smtClean="0">
                          <a:latin typeface="微软雅黑" panose="020B0503020204020204" pitchFamily="34" charset="-122"/>
                          <a:ea typeface="微软雅黑" panose="020B0503020204020204" pitchFamily="34" charset="-122"/>
                        </a:rPr>
                        <a:t>元</a:t>
                      </a:r>
                      <a:endParaRPr lang="zh-CN" altLang="en-US" sz="14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4"/>
                  </a:ext>
                </a:extLst>
              </a:tr>
            </a:tbl>
          </a:graphicData>
        </a:graphic>
      </p:graphicFrame>
      <p:sp>
        <p:nvSpPr>
          <p:cNvPr id="9" name="矩形 8"/>
          <p:cNvSpPr/>
          <p:nvPr/>
        </p:nvSpPr>
        <p:spPr>
          <a:xfrm>
            <a:off x="674688" y="1312863"/>
            <a:ext cx="6834187" cy="1016000"/>
          </a:xfrm>
          <a:prstGeom prst="rect">
            <a:avLst/>
          </a:prstGeom>
        </p:spPr>
        <p:txBody>
          <a:bodyPr>
            <a:spAutoFit/>
          </a:bodyPr>
          <a:lstStyle/>
          <a:p>
            <a:pPr fontAlgn="auto">
              <a:lnSpc>
                <a:spcPct val="200000"/>
              </a:lnSpc>
              <a:spcBef>
                <a:spcPts val="0"/>
              </a:spcBef>
              <a:spcAft>
                <a:spcPts val="0"/>
              </a:spcAft>
              <a:defRPr/>
            </a:pPr>
            <a:r>
              <a:rPr lang="zh-CN" altLang="en-US" sz="1500" b="1" kern="100" dirty="0">
                <a:solidFill>
                  <a:srgbClr val="FF0000"/>
                </a:solidFill>
                <a:latin typeface="微软雅黑" panose="020B0503020204020204" pitchFamily="34" charset="-122"/>
                <a:ea typeface="微软雅黑" panose="020B0503020204020204" pitchFamily="34" charset="-122"/>
              </a:rPr>
              <a:t>从</a:t>
            </a:r>
            <a:r>
              <a:rPr lang="en-US" altLang="zh-CN" sz="1500" b="1" kern="100" dirty="0">
                <a:solidFill>
                  <a:srgbClr val="FF0000"/>
                </a:solidFill>
                <a:latin typeface="微软雅黑" panose="020B0503020204020204" pitchFamily="34" charset="-122"/>
                <a:ea typeface="微软雅黑" panose="020B0503020204020204" pitchFamily="34" charset="-122"/>
              </a:rPr>
              <a:t>2014</a:t>
            </a:r>
            <a:r>
              <a:rPr lang="zh-CN" altLang="en-US" sz="1500" b="1" kern="100" dirty="0">
                <a:solidFill>
                  <a:srgbClr val="FF0000"/>
                </a:solidFill>
                <a:latin typeface="微软雅黑" panose="020B0503020204020204" pitchFamily="34" charset="-122"/>
                <a:ea typeface="微软雅黑" panose="020B0503020204020204" pitchFamily="34" charset="-122"/>
              </a:rPr>
              <a:t>年的总结报告中</a:t>
            </a:r>
            <a:r>
              <a:rPr lang="zh-CN" altLang="en-US" sz="1500" kern="100" dirty="0">
                <a:solidFill>
                  <a:prstClr val="black"/>
                </a:solidFill>
                <a:latin typeface="微软雅黑" panose="020B0503020204020204" pitchFamily="34" charset="-122"/>
                <a:ea typeface="微软雅黑" panose="020B0503020204020204" pitchFamily="34" charset="-122"/>
              </a:rPr>
              <a:t>，我们可以得知：</a:t>
            </a:r>
            <a:r>
              <a:rPr lang="en-US" altLang="zh-CN" sz="1500" kern="100" dirty="0">
                <a:solidFill>
                  <a:prstClr val="black"/>
                </a:solidFill>
                <a:latin typeface="微软雅黑" panose="020B0503020204020204" pitchFamily="34" charset="-122"/>
                <a:ea typeface="微软雅黑" panose="020B0503020204020204" pitchFamily="34" charset="-122"/>
              </a:rPr>
              <a:t>2015</a:t>
            </a:r>
            <a:r>
              <a:rPr lang="zh-CN" altLang="en-US" sz="1500" kern="100" dirty="0">
                <a:solidFill>
                  <a:prstClr val="black"/>
                </a:solidFill>
                <a:latin typeface="微软雅黑" panose="020B0503020204020204" pitchFamily="34" charset="-122"/>
                <a:ea typeface="微软雅黑" panose="020B0503020204020204" pitchFamily="34" charset="-122"/>
              </a:rPr>
              <a:t>年</a:t>
            </a:r>
            <a:r>
              <a:rPr lang="zh-CN" altLang="zh-CN" sz="1500" kern="100" dirty="0">
                <a:solidFill>
                  <a:prstClr val="black"/>
                </a:solidFill>
                <a:latin typeface="微软雅黑" panose="020B0503020204020204" pitchFamily="34" charset="-122"/>
                <a:ea typeface="微软雅黑" panose="020B0503020204020204" pitchFamily="34" charset="-122"/>
              </a:rPr>
              <a:t>为</a:t>
            </a:r>
            <a:r>
              <a:rPr lang="zh-CN" altLang="en-US" sz="1500" kern="100" dirty="0">
                <a:solidFill>
                  <a:prstClr val="black"/>
                </a:solidFill>
                <a:latin typeface="微软雅黑" panose="020B0503020204020204" pitchFamily="34" charset="-122"/>
                <a:ea typeface="微软雅黑" panose="020B0503020204020204" pitchFamily="34" charset="-122"/>
              </a:rPr>
              <a:t>了</a:t>
            </a:r>
            <a:r>
              <a:rPr lang="zh-CN" altLang="zh-CN" sz="1500" kern="100" dirty="0">
                <a:solidFill>
                  <a:prstClr val="black"/>
                </a:solidFill>
                <a:latin typeface="微软雅黑" panose="020B0503020204020204" pitchFamily="34" charset="-122"/>
                <a:ea typeface="微软雅黑" panose="020B0503020204020204" pitchFamily="34" charset="-122"/>
              </a:rPr>
              <a:t>加快</a:t>
            </a:r>
            <a:r>
              <a:rPr lang="zh-CN" altLang="zh-CN" sz="1500" b="1" kern="100" dirty="0">
                <a:solidFill>
                  <a:srgbClr val="FF0000"/>
                </a:solidFill>
                <a:latin typeface="微软雅黑" panose="020B0503020204020204" pitchFamily="34" charset="-122"/>
                <a:ea typeface="微软雅黑" panose="020B0503020204020204" pitchFamily="34" charset="-122"/>
              </a:rPr>
              <a:t>重点学科的发展，突出特色专科</a:t>
            </a:r>
            <a:r>
              <a:rPr lang="zh-CN" altLang="zh-CN" sz="1500" kern="100" dirty="0">
                <a:solidFill>
                  <a:prstClr val="black"/>
                </a:solidFill>
                <a:latin typeface="微软雅黑" panose="020B0503020204020204" pitchFamily="34" charset="-122"/>
                <a:ea typeface="微软雅黑" panose="020B0503020204020204" pitchFamily="34" charset="-122"/>
              </a:rPr>
              <a:t>，发挥特色专长</a:t>
            </a:r>
            <a:r>
              <a:rPr lang="en-US" altLang="zh-CN" sz="1500" kern="100" dirty="0">
                <a:solidFill>
                  <a:prstClr val="black"/>
                </a:solidFill>
                <a:latin typeface="微软雅黑" panose="020B0503020204020204" pitchFamily="34" charset="-122"/>
                <a:ea typeface="微软雅黑" panose="020B0503020204020204" pitchFamily="34" charset="-122"/>
              </a:rPr>
              <a:t>,</a:t>
            </a:r>
            <a:r>
              <a:rPr lang="zh-CN" altLang="zh-CN" sz="1500" kern="100" dirty="0">
                <a:solidFill>
                  <a:prstClr val="black"/>
                </a:solidFill>
                <a:latin typeface="微软雅黑" panose="020B0503020204020204" pitchFamily="34" charset="-122"/>
                <a:ea typeface="微软雅黑" panose="020B0503020204020204" pitchFamily="34" charset="-122"/>
              </a:rPr>
              <a:t>医院</a:t>
            </a:r>
            <a:r>
              <a:rPr lang="zh-CN" altLang="en-US" sz="1500" kern="100" dirty="0">
                <a:solidFill>
                  <a:prstClr val="black"/>
                </a:solidFill>
                <a:latin typeface="微软雅黑" panose="020B0503020204020204" pitchFamily="34" charset="-122"/>
                <a:ea typeface="微软雅黑" panose="020B0503020204020204" pitchFamily="34" charset="-122"/>
              </a:rPr>
              <a:t>需新</a:t>
            </a:r>
            <a:r>
              <a:rPr lang="zh-CN" altLang="zh-CN" sz="1500" kern="100" dirty="0">
                <a:solidFill>
                  <a:prstClr val="black"/>
                </a:solidFill>
                <a:latin typeface="微软雅黑" panose="020B0503020204020204" pitchFamily="34" charset="-122"/>
                <a:ea typeface="微软雅黑" panose="020B0503020204020204" pitchFamily="34" charset="-122"/>
              </a:rPr>
              <a:t>购置</a:t>
            </a:r>
            <a:r>
              <a:rPr lang="zh-CN" altLang="en-US" sz="1500" kern="100" dirty="0">
                <a:solidFill>
                  <a:prstClr val="black"/>
                </a:solidFill>
                <a:latin typeface="微软雅黑" panose="020B0503020204020204" pitchFamily="34" charset="-122"/>
                <a:ea typeface="微软雅黑" panose="020B0503020204020204" pitchFamily="34" charset="-122"/>
              </a:rPr>
              <a:t>以下设备：</a:t>
            </a:r>
            <a:endParaRPr lang="zh-CN" altLang="en-US" sz="15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duotone>
              <a:prstClr val="black"/>
              <a:schemeClr val="accent3">
                <a:tint val="45000"/>
                <a:satMod val="400000"/>
              </a:schemeClr>
            </a:duotone>
            <a:extLst>
              <a:ext uri="{28A0092B-C50C-407E-A947-70E740481C1C}">
                <a14:useLocalDpi xmlns:a14="http://schemas.microsoft.com/office/drawing/2010/main"/>
              </a:ext>
            </a:extLst>
          </a:blip>
          <a:srcRect r="-112"/>
          <a:stretch/>
        </p:blipFill>
        <p:spPr>
          <a:xfrm>
            <a:off x="0" y="-40944"/>
            <a:ext cx="12192000" cy="6898943"/>
          </a:xfrm>
          <a:prstGeom prst="rect">
            <a:avLst/>
          </a:prstGeom>
        </p:spPr>
      </p:pic>
      <p:sp>
        <p:nvSpPr>
          <p:cNvPr id="9" name="矩形 8"/>
          <p:cNvSpPr/>
          <p:nvPr/>
        </p:nvSpPr>
        <p:spPr>
          <a:xfrm>
            <a:off x="782638" y="477838"/>
            <a:ext cx="3355975" cy="585787"/>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3.11  </a:t>
            </a:r>
            <a:r>
              <a:rPr lang="zh-CN" altLang="en-US" sz="3200" b="1" dirty="0">
                <a:solidFill>
                  <a:srgbClr val="6FB87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信息化设备</a:t>
            </a:r>
          </a:p>
        </p:txBody>
      </p:sp>
      <p:sp>
        <p:nvSpPr>
          <p:cNvPr id="11" name="矩形 10"/>
          <p:cNvSpPr/>
          <p:nvPr/>
        </p:nvSpPr>
        <p:spPr>
          <a:xfrm>
            <a:off x="822325" y="1581150"/>
            <a:ext cx="5305425" cy="3863975"/>
          </a:xfrm>
          <a:prstGeom prst="rect">
            <a:avLst/>
          </a:prstGeom>
          <a:solidFill>
            <a:srgbClr val="6FB879">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7284" name="TextBox 6"/>
          <p:cNvSpPr txBox="1">
            <a:spLocks noChangeArrowheads="1"/>
          </p:cNvSpPr>
          <p:nvPr/>
        </p:nvSpPr>
        <p:spPr bwMode="auto">
          <a:xfrm>
            <a:off x="809625" y="1838325"/>
            <a:ext cx="4635500" cy="3416300"/>
          </a:xfrm>
          <a:prstGeom prst="rect">
            <a:avLst/>
          </a:prstGeom>
          <a:noFill/>
          <a:ln w="9525">
            <a:noFill/>
            <a:miter lim="800000"/>
            <a:headEnd/>
            <a:tailEnd/>
          </a:ln>
        </p:spPr>
        <p:txBody>
          <a:bodyPr lIns="91403" tIns="45702" rIns="91403" bIns="45702">
            <a:spAutoFit/>
          </a:bodyPr>
          <a:lstStyle/>
          <a:p>
            <a:pPr defTabSz="912813">
              <a:lnSpc>
                <a:spcPct val="200000"/>
              </a:lnSpc>
            </a:pPr>
            <a:r>
              <a:rPr lang="en-US" altLang="zh-CN">
                <a:solidFill>
                  <a:srgbClr val="FFFFFF"/>
                </a:solidFill>
                <a:latin typeface="微软雅黑" pitchFamily="34" charset="-122"/>
                <a:ea typeface="微软雅黑" pitchFamily="34" charset="-122"/>
              </a:rPr>
              <a:t>1.</a:t>
            </a:r>
            <a:r>
              <a:rPr lang="zh-CN" altLang="en-US">
                <a:solidFill>
                  <a:srgbClr val="FFFFFF"/>
                </a:solidFill>
                <a:latin typeface="微软雅黑" pitchFamily="34" charset="-122"/>
                <a:ea typeface="微软雅黑" pitchFamily="34" charset="-122"/>
              </a:rPr>
              <a:t>完成</a:t>
            </a:r>
            <a:r>
              <a:rPr lang="en-US" altLang="zh-CN">
                <a:solidFill>
                  <a:srgbClr val="FFFFFF"/>
                </a:solidFill>
                <a:latin typeface="微软雅黑" pitchFamily="34" charset="-122"/>
                <a:ea typeface="微软雅黑" pitchFamily="34" charset="-122"/>
              </a:rPr>
              <a:t>HIS</a:t>
            </a:r>
            <a:r>
              <a:rPr lang="zh-CN" altLang="en-US">
                <a:solidFill>
                  <a:srgbClr val="FFFFFF"/>
                </a:solidFill>
                <a:latin typeface="微软雅黑" pitchFamily="34" charset="-122"/>
                <a:ea typeface="微软雅黑" pitchFamily="34" charset="-122"/>
              </a:rPr>
              <a:t>系统软件的升级；</a:t>
            </a:r>
            <a:endParaRPr lang="en-US" altLang="zh-CN">
              <a:solidFill>
                <a:srgbClr val="FFFFFF"/>
              </a:solidFill>
              <a:latin typeface="微软雅黑" pitchFamily="34" charset="-122"/>
              <a:ea typeface="微软雅黑" pitchFamily="34" charset="-122"/>
            </a:endParaRPr>
          </a:p>
          <a:p>
            <a:pPr defTabSz="912813">
              <a:lnSpc>
                <a:spcPct val="200000"/>
              </a:lnSpc>
            </a:pPr>
            <a:r>
              <a:rPr lang="en-US" altLang="zh-CN">
                <a:solidFill>
                  <a:srgbClr val="FFFFFF"/>
                </a:solidFill>
                <a:latin typeface="微软雅黑" pitchFamily="34" charset="-122"/>
                <a:ea typeface="微软雅黑" pitchFamily="34" charset="-122"/>
              </a:rPr>
              <a:t>2.</a:t>
            </a:r>
            <a:r>
              <a:rPr lang="zh-CN" altLang="en-US">
                <a:solidFill>
                  <a:srgbClr val="FFFFFF"/>
                </a:solidFill>
                <a:latin typeface="微软雅黑" pitchFamily="34" charset="-122"/>
                <a:ea typeface="微软雅黑" pitchFamily="34" charset="-122"/>
              </a:rPr>
              <a:t>深化实验室信息系统（简称</a:t>
            </a:r>
            <a:r>
              <a:rPr lang="en-US" altLang="zh-CN">
                <a:solidFill>
                  <a:srgbClr val="FFFFFF"/>
                </a:solidFill>
                <a:latin typeface="微软雅黑" pitchFamily="34" charset="-122"/>
                <a:ea typeface="微软雅黑" pitchFamily="34" charset="-122"/>
              </a:rPr>
              <a:t>LIS</a:t>
            </a:r>
            <a:r>
              <a:rPr lang="zh-CN" altLang="en-US">
                <a:solidFill>
                  <a:srgbClr val="FFFFFF"/>
                </a:solidFill>
                <a:latin typeface="微软雅黑" pitchFamily="34" charset="-122"/>
                <a:ea typeface="微软雅黑" pitchFamily="34" charset="-122"/>
              </a:rPr>
              <a:t>）的建设；</a:t>
            </a:r>
            <a:endParaRPr lang="en-US" altLang="zh-CN">
              <a:solidFill>
                <a:srgbClr val="FFFFFF"/>
              </a:solidFill>
              <a:latin typeface="微软雅黑" pitchFamily="34" charset="-122"/>
              <a:ea typeface="微软雅黑" pitchFamily="34" charset="-122"/>
            </a:endParaRPr>
          </a:p>
          <a:p>
            <a:pPr defTabSz="912813">
              <a:lnSpc>
                <a:spcPct val="200000"/>
              </a:lnSpc>
            </a:pPr>
            <a:r>
              <a:rPr lang="en-US" altLang="zh-CN">
                <a:solidFill>
                  <a:srgbClr val="FFFFFF"/>
                </a:solidFill>
                <a:latin typeface="微软雅黑" pitchFamily="34" charset="-122"/>
                <a:ea typeface="微软雅黑" pitchFamily="34" charset="-122"/>
              </a:rPr>
              <a:t>3.</a:t>
            </a:r>
            <a:r>
              <a:rPr lang="zh-CN" altLang="en-US">
                <a:solidFill>
                  <a:srgbClr val="FFFFFF"/>
                </a:solidFill>
                <a:latin typeface="微软雅黑" pitchFamily="34" charset="-122"/>
                <a:ea typeface="微软雅黑" pitchFamily="34" charset="-122"/>
              </a:rPr>
              <a:t>完善相关配套的子系统如：价表系统，药品管理系统等。</a:t>
            </a:r>
            <a:endParaRPr lang="en-US" altLang="zh-CN">
              <a:solidFill>
                <a:srgbClr val="FFFFFF"/>
              </a:solidFill>
              <a:latin typeface="微软雅黑" pitchFamily="34" charset="-122"/>
              <a:ea typeface="微软雅黑" pitchFamily="34" charset="-122"/>
            </a:endParaRPr>
          </a:p>
          <a:p>
            <a:pPr defTabSz="912813">
              <a:lnSpc>
                <a:spcPct val="200000"/>
              </a:lnSpc>
            </a:pPr>
            <a:r>
              <a:rPr lang="en-US" altLang="zh-CN">
                <a:solidFill>
                  <a:srgbClr val="FFFFFF"/>
                </a:solidFill>
                <a:latin typeface="微软雅黑" pitchFamily="34" charset="-122"/>
                <a:ea typeface="微软雅黑" pitchFamily="34" charset="-122"/>
              </a:rPr>
              <a:t>4.</a:t>
            </a:r>
            <a:r>
              <a:rPr lang="zh-CN" altLang="en-US">
                <a:solidFill>
                  <a:srgbClr val="FFFFFF"/>
                </a:solidFill>
                <a:latin typeface="微软雅黑" pitchFamily="34" charset="-122"/>
                <a:ea typeface="微软雅黑" pitchFamily="34" charset="-122"/>
              </a:rPr>
              <a:t>对相匹配的机房、服务器、布线、路由器、终端进行检查以及改造升级。</a:t>
            </a:r>
            <a:endParaRPr lang="en-US" altLang="zh-CN">
              <a:solidFill>
                <a:srgbClr val="FFFFFF"/>
              </a:solidFill>
              <a:latin typeface="微软雅黑" pitchFamily="34" charset="-122"/>
              <a:ea typeface="微软雅黑" pitchFamily="34" charset="-122"/>
            </a:endParaRPr>
          </a:p>
        </p:txBody>
      </p:sp>
      <p:sp>
        <p:nvSpPr>
          <p:cNvPr id="15" name="矩形 14"/>
          <p:cNvSpPr/>
          <p:nvPr/>
        </p:nvSpPr>
        <p:spPr>
          <a:xfrm>
            <a:off x="822325" y="5954713"/>
            <a:ext cx="9623425" cy="584200"/>
          </a:xfrm>
          <a:prstGeom prst="rect">
            <a:avLst/>
          </a:prstGeom>
        </p:spPr>
        <p:txBody>
          <a:bodyPr wrap="none">
            <a:spAutoFit/>
          </a:bodyPr>
          <a:lstStyle/>
          <a:p>
            <a:pPr algn="ctr" defTabSz="913996" fontAlgn="auto">
              <a:spcBef>
                <a:spcPts val="0"/>
              </a:spcBef>
              <a:spcAft>
                <a:spcPts val="0"/>
              </a:spcAft>
              <a:defRPr/>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为建设成为一个拥有现代化信息系统的医院而努力！</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图片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7563" y="4349750"/>
            <a:ext cx="10104437" cy="1841500"/>
          </a:xfrm>
          <a:prstGeom prst="rect">
            <a:avLst/>
          </a:prstGeom>
          <a:noFill/>
          <a:ln w="9525">
            <a:noFill/>
            <a:miter lim="800000"/>
            <a:headEnd/>
            <a:tailEnd/>
          </a:ln>
        </p:spPr>
      </p:pic>
      <p:graphicFrame>
        <p:nvGraphicFramePr>
          <p:cNvPr id="6" name="表格 5"/>
          <p:cNvGraphicFramePr>
            <a:graphicFrameLocks noGrp="1"/>
          </p:cNvGraphicFramePr>
          <p:nvPr/>
        </p:nvGraphicFramePr>
        <p:xfrm>
          <a:off x="2087563" y="4349750"/>
          <a:ext cx="10103712" cy="1841159"/>
        </p:xfrm>
        <a:graphic>
          <a:graphicData uri="http://schemas.openxmlformats.org/drawingml/2006/table">
            <a:tbl>
              <a:tblPr firstRow="1" bandRow="1">
                <a:tableStyleId>{5C22544A-7EE6-4342-B048-85BDC9FD1C3A}</a:tableStyleId>
              </a:tblPr>
              <a:tblGrid>
                <a:gridCol w="841976">
                  <a:extLst>
                    <a:ext uri="{9D8B030D-6E8A-4147-A177-3AD203B41FA5}">
                      <a16:colId xmlns:a16="http://schemas.microsoft.com/office/drawing/2014/main" val="20000"/>
                    </a:ext>
                  </a:extLst>
                </a:gridCol>
                <a:gridCol w="841976">
                  <a:extLst>
                    <a:ext uri="{9D8B030D-6E8A-4147-A177-3AD203B41FA5}">
                      <a16:colId xmlns:a16="http://schemas.microsoft.com/office/drawing/2014/main" val="20001"/>
                    </a:ext>
                  </a:extLst>
                </a:gridCol>
                <a:gridCol w="841976">
                  <a:extLst>
                    <a:ext uri="{9D8B030D-6E8A-4147-A177-3AD203B41FA5}">
                      <a16:colId xmlns:a16="http://schemas.microsoft.com/office/drawing/2014/main" val="20002"/>
                    </a:ext>
                  </a:extLst>
                </a:gridCol>
                <a:gridCol w="841976">
                  <a:extLst>
                    <a:ext uri="{9D8B030D-6E8A-4147-A177-3AD203B41FA5}">
                      <a16:colId xmlns:a16="http://schemas.microsoft.com/office/drawing/2014/main" val="20003"/>
                    </a:ext>
                  </a:extLst>
                </a:gridCol>
                <a:gridCol w="841976">
                  <a:extLst>
                    <a:ext uri="{9D8B030D-6E8A-4147-A177-3AD203B41FA5}">
                      <a16:colId xmlns:a16="http://schemas.microsoft.com/office/drawing/2014/main" val="20004"/>
                    </a:ext>
                  </a:extLst>
                </a:gridCol>
                <a:gridCol w="841976">
                  <a:extLst>
                    <a:ext uri="{9D8B030D-6E8A-4147-A177-3AD203B41FA5}">
                      <a16:colId xmlns:a16="http://schemas.microsoft.com/office/drawing/2014/main" val="20005"/>
                    </a:ext>
                  </a:extLst>
                </a:gridCol>
                <a:gridCol w="841976">
                  <a:extLst>
                    <a:ext uri="{9D8B030D-6E8A-4147-A177-3AD203B41FA5}">
                      <a16:colId xmlns:a16="http://schemas.microsoft.com/office/drawing/2014/main" val="20006"/>
                    </a:ext>
                  </a:extLst>
                </a:gridCol>
                <a:gridCol w="841976">
                  <a:extLst>
                    <a:ext uri="{9D8B030D-6E8A-4147-A177-3AD203B41FA5}">
                      <a16:colId xmlns:a16="http://schemas.microsoft.com/office/drawing/2014/main" val="20007"/>
                    </a:ext>
                  </a:extLst>
                </a:gridCol>
                <a:gridCol w="841976">
                  <a:extLst>
                    <a:ext uri="{9D8B030D-6E8A-4147-A177-3AD203B41FA5}">
                      <a16:colId xmlns:a16="http://schemas.microsoft.com/office/drawing/2014/main" val="20008"/>
                    </a:ext>
                  </a:extLst>
                </a:gridCol>
                <a:gridCol w="841976">
                  <a:extLst>
                    <a:ext uri="{9D8B030D-6E8A-4147-A177-3AD203B41FA5}">
                      <a16:colId xmlns:a16="http://schemas.microsoft.com/office/drawing/2014/main" val="20009"/>
                    </a:ext>
                  </a:extLst>
                </a:gridCol>
                <a:gridCol w="841976">
                  <a:extLst>
                    <a:ext uri="{9D8B030D-6E8A-4147-A177-3AD203B41FA5}">
                      <a16:colId xmlns:a16="http://schemas.microsoft.com/office/drawing/2014/main" val="20010"/>
                    </a:ext>
                  </a:extLst>
                </a:gridCol>
                <a:gridCol w="841976">
                  <a:extLst>
                    <a:ext uri="{9D8B030D-6E8A-4147-A177-3AD203B41FA5}">
                      <a16:colId xmlns:a16="http://schemas.microsoft.com/office/drawing/2014/main" val="20011"/>
                    </a:ext>
                  </a:extLst>
                </a:gridCol>
              </a:tblGrid>
              <a:tr h="927109">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extLst>
                  <a:ext uri="{0D108BD9-81ED-4DB2-BD59-A6C34878D82A}">
                    <a16:rowId xmlns:a16="http://schemas.microsoft.com/office/drawing/2014/main" val="10000"/>
                  </a:ext>
                </a:extLst>
              </a:tr>
              <a:tr h="914050">
                <a:tc>
                  <a:txBody>
                    <a:bodyPr/>
                    <a:lstStyle/>
                    <a:p>
                      <a:endParaRPr lang="zh-CN" altLang="en-US" dirty="0"/>
                    </a:p>
                  </a:txBody>
                  <a:tcPr>
                    <a:noFill/>
                  </a:tcPr>
                </a:tc>
                <a:tc>
                  <a:txBody>
                    <a:bodyPr/>
                    <a:lstStyle/>
                    <a:p>
                      <a:pPr marL="0" algn="l" defTabSz="914400" rtl="0" eaLnBrk="1" latinLnBrk="0" hangingPunct="1"/>
                      <a:endParaRPr lang="zh-CN" altLang="en-US" sz="1800" b="1" kern="1200" dirty="0">
                        <a:solidFill>
                          <a:schemeClr val="lt1"/>
                        </a:solidFill>
                        <a:latin typeface="+mn-lt"/>
                        <a:ea typeface="+mn-ea"/>
                        <a:cs typeface="+mn-cs"/>
                      </a:endParaRPr>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tc>
                  <a:txBody>
                    <a:bodyPr/>
                    <a:lstStyle/>
                    <a:p>
                      <a:endParaRPr lang="zh-CN" altLang="en-US" dirty="0"/>
                    </a:p>
                  </a:txBody>
                  <a:tcPr>
                    <a:noFill/>
                  </a:tcPr>
                </a:tc>
                <a:tc>
                  <a:txBody>
                    <a:bodyPr/>
                    <a:lstStyle/>
                    <a:p>
                      <a:endParaRPr lang="zh-CN" altLang="en-US" dirty="0"/>
                    </a:p>
                  </a:txBody>
                  <a:tcPr>
                    <a:solidFill>
                      <a:schemeClr val="bg1">
                        <a:alpha val="50000"/>
                      </a:schemeClr>
                    </a:solidFill>
                  </a:tcPr>
                </a:tc>
                <a:extLst>
                  <a:ext uri="{0D108BD9-81ED-4DB2-BD59-A6C34878D82A}">
                    <a16:rowId xmlns:a16="http://schemas.microsoft.com/office/drawing/2014/main" val="10001"/>
                  </a:ext>
                </a:extLst>
              </a:tr>
            </a:tbl>
          </a:graphicData>
        </a:graphic>
      </p:graphicFrame>
      <p:grpSp>
        <p:nvGrpSpPr>
          <p:cNvPr id="98347" name="组合 6"/>
          <p:cNvGrpSpPr>
            <a:grpSpLocks/>
          </p:cNvGrpSpPr>
          <p:nvPr/>
        </p:nvGrpSpPr>
        <p:grpSpPr bwMode="auto">
          <a:xfrm>
            <a:off x="703263" y="1844675"/>
            <a:ext cx="8483600" cy="749300"/>
            <a:chOff x="3779912" y="1777380"/>
            <a:chExt cx="4896544" cy="432049"/>
          </a:xfrm>
        </p:grpSpPr>
        <p:sp>
          <p:nvSpPr>
            <p:cNvPr id="8" name="矩形 7"/>
            <p:cNvSpPr/>
            <p:nvPr/>
          </p:nvSpPr>
          <p:spPr>
            <a:xfrm>
              <a:off x="3779912" y="1777380"/>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9" name="矩形 8"/>
            <p:cNvSpPr/>
            <p:nvPr/>
          </p:nvSpPr>
          <p:spPr>
            <a:xfrm>
              <a:off x="3779912" y="1777380"/>
              <a:ext cx="1290107" cy="432049"/>
            </a:xfrm>
            <a:prstGeom prst="rect">
              <a:avLst/>
            </a:prstGeom>
            <a:solidFill>
              <a:schemeClr val="accent2"/>
            </a:solidFill>
            <a:ln w="12700" cap="flat" cmpd="sng" algn="ctr">
              <a:noFill/>
              <a:prstDash val="solid"/>
            </a:ln>
            <a:effectLst/>
          </p:spPr>
          <p:txBody>
            <a:bodyPr anchor="ctr"/>
            <a:lstStyle/>
            <a:p>
              <a:pPr algn="ctr" fontAlgn="auto">
                <a:spcBef>
                  <a:spcPts val="0"/>
                </a:spcBef>
                <a:spcAft>
                  <a:spcPts val="0"/>
                </a:spcAft>
                <a:defRPr/>
              </a:pPr>
              <a:r>
                <a:rPr lang="en-US" altLang="zh-CN" sz="4000" kern="0" dirty="0">
                  <a:solidFill>
                    <a:sysClr val="window" lastClr="FFFFFF"/>
                  </a:solidFill>
                  <a:latin typeface="Broadway" pitchFamily="82" charset="0"/>
                  <a:ea typeface="微软雅黑"/>
                </a:rPr>
                <a:t>4</a:t>
              </a:r>
              <a:endParaRPr lang="zh-CN" altLang="en-US" sz="4000" kern="0" dirty="0">
                <a:solidFill>
                  <a:sysClr val="window" lastClr="FFFFFF"/>
                </a:solidFill>
                <a:latin typeface="Broadway" pitchFamily="82" charset="0"/>
                <a:ea typeface="微软雅黑"/>
              </a:endParaRPr>
            </a:p>
          </p:txBody>
        </p:sp>
        <p:sp>
          <p:nvSpPr>
            <p:cNvPr id="10" name="TextBox 37"/>
            <p:cNvSpPr txBox="1"/>
            <p:nvPr/>
          </p:nvSpPr>
          <p:spPr>
            <a:xfrm>
              <a:off x="5268850" y="1859762"/>
              <a:ext cx="2211874" cy="267285"/>
            </a:xfrm>
            <a:prstGeom prst="rect">
              <a:avLst/>
            </a:prstGeom>
            <a:noFill/>
          </p:spPr>
          <p:txBody>
            <a:bodyPr>
              <a:spAutoFit/>
            </a:bodyPr>
            <a:lstStyle/>
            <a:p>
              <a:pPr algn="ctr" defTabSz="913996" fontAlgn="auto">
                <a:spcBef>
                  <a:spcPts val="0"/>
                </a:spcBef>
                <a:spcAft>
                  <a:spcPts val="0"/>
                </a:spcAft>
                <a:defRPr/>
              </a:pPr>
              <a:r>
                <a:rPr lang="zh-CN" altLang="en-US" sz="1799" b="1" dirty="0">
                  <a:solidFill>
                    <a:srgbClr val="1F497D"/>
                  </a:solidFill>
                  <a:latin typeface="微软雅黑" pitchFamily="34" charset="-122"/>
                  <a:ea typeface="微软雅黑" pitchFamily="34" charset="-122"/>
                </a:rPr>
                <a:t>                   </a:t>
              </a:r>
              <a:r>
                <a:rPr lang="zh-CN" altLang="en-US" sz="2400" b="1" dirty="0">
                  <a:solidFill>
                    <a:prstClr val="white"/>
                  </a:solidFill>
                  <a:latin typeface="微软雅黑" pitchFamily="34" charset="-122"/>
                  <a:ea typeface="微软雅黑" pitchFamily="34" charset="-122"/>
                </a:rPr>
                <a:t>医院品牌规划</a:t>
              </a:r>
            </a:p>
          </p:txBody>
        </p:sp>
      </p:grpSp>
      <p:sp>
        <p:nvSpPr>
          <p:cNvPr id="98348" name="文本框 10"/>
          <p:cNvSpPr txBox="1">
            <a:spLocks noChangeArrowheads="1"/>
          </p:cNvSpPr>
          <p:nvPr/>
        </p:nvSpPr>
        <p:spPr bwMode="auto">
          <a:xfrm>
            <a:off x="4087813" y="2736850"/>
            <a:ext cx="3759200" cy="369888"/>
          </a:xfrm>
          <a:prstGeom prst="rect">
            <a:avLst/>
          </a:prstGeom>
          <a:noFill/>
          <a:ln w="9525">
            <a:noFill/>
            <a:miter lim="800000"/>
            <a:headEnd/>
            <a:tailEnd/>
          </a:ln>
        </p:spPr>
        <p:txBody>
          <a:bodyPr>
            <a:spAutoFit/>
          </a:bodyPr>
          <a:lstStyle/>
          <a:p>
            <a:r>
              <a:rPr lang="en-US" altLang="zh-CN" b="1">
                <a:solidFill>
                  <a:srgbClr val="3B3838"/>
                </a:solidFill>
                <a:latin typeface="Microsoft YaHei UI"/>
                <a:ea typeface="Microsoft YaHei UI"/>
                <a:cs typeface="Microsoft YaHei UI"/>
              </a:rPr>
              <a:t>The Hospital Brand Planning</a:t>
            </a:r>
            <a:endParaRPr lang="zh-CN" altLang="en-US">
              <a:solidFill>
                <a:srgbClr val="3B3838"/>
              </a:solidFill>
              <a:latin typeface="Microsoft YaHei UI"/>
              <a:ea typeface="Microsoft YaHei UI"/>
              <a:cs typeface="Microsoft YaHei U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图片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4" name="矩形 3"/>
          <p:cNvSpPr/>
          <p:nvPr/>
        </p:nvSpPr>
        <p:spPr>
          <a:xfrm>
            <a:off x="5561013" y="0"/>
            <a:ext cx="6630987" cy="6870700"/>
          </a:xfrm>
          <a:custGeom>
            <a:avLst/>
            <a:gdLst>
              <a:gd name="connsiteX0" fmla="*/ 0 w 6384324"/>
              <a:gd name="connsiteY0" fmla="*/ 0 h 6858000"/>
              <a:gd name="connsiteX1" fmla="*/ 6384324 w 6384324"/>
              <a:gd name="connsiteY1" fmla="*/ 0 h 6858000"/>
              <a:gd name="connsiteX2" fmla="*/ 6384324 w 6384324"/>
              <a:gd name="connsiteY2" fmla="*/ 6858000 h 6858000"/>
              <a:gd name="connsiteX3" fmla="*/ 0 w 6384324"/>
              <a:gd name="connsiteY3" fmla="*/ 6858000 h 6858000"/>
              <a:gd name="connsiteX4" fmla="*/ 0 w 6384324"/>
              <a:gd name="connsiteY4" fmla="*/ 0 h 6858000"/>
              <a:gd name="connsiteX0" fmla="*/ 1112109 w 7496433"/>
              <a:gd name="connsiteY0" fmla="*/ 0 h 6858000"/>
              <a:gd name="connsiteX1" fmla="*/ 7496433 w 7496433"/>
              <a:gd name="connsiteY1" fmla="*/ 0 h 6858000"/>
              <a:gd name="connsiteX2" fmla="*/ 7496433 w 7496433"/>
              <a:gd name="connsiteY2" fmla="*/ 6858000 h 6858000"/>
              <a:gd name="connsiteX3" fmla="*/ 1112109 w 7496433"/>
              <a:gd name="connsiteY3" fmla="*/ 6858000 h 6858000"/>
              <a:gd name="connsiteX4" fmla="*/ 0 w 7496433"/>
              <a:gd name="connsiteY4" fmla="*/ 3558746 h 6858000"/>
              <a:gd name="connsiteX5" fmla="*/ 1112109 w 7496433"/>
              <a:gd name="connsiteY5" fmla="*/ 0 h 6858000"/>
              <a:gd name="connsiteX0" fmla="*/ 1112109 w 7496433"/>
              <a:gd name="connsiteY0" fmla="*/ 0 h 6858000"/>
              <a:gd name="connsiteX1" fmla="*/ 7496433 w 7496433"/>
              <a:gd name="connsiteY1" fmla="*/ 0 h 6858000"/>
              <a:gd name="connsiteX2" fmla="*/ 7496433 w 7496433"/>
              <a:gd name="connsiteY2" fmla="*/ 6858000 h 6858000"/>
              <a:gd name="connsiteX3" fmla="*/ 1112109 w 7496433"/>
              <a:gd name="connsiteY3" fmla="*/ 6858000 h 6858000"/>
              <a:gd name="connsiteX4" fmla="*/ 0 w 7496433"/>
              <a:gd name="connsiteY4" fmla="*/ 3558746 h 6858000"/>
              <a:gd name="connsiteX5" fmla="*/ 1112109 w 7496433"/>
              <a:gd name="connsiteY5" fmla="*/ 0 h 6858000"/>
              <a:gd name="connsiteX0" fmla="*/ 1112109 w 7496433"/>
              <a:gd name="connsiteY0" fmla="*/ 0 h 6870357"/>
              <a:gd name="connsiteX1" fmla="*/ 7496433 w 7496433"/>
              <a:gd name="connsiteY1" fmla="*/ 0 h 6870357"/>
              <a:gd name="connsiteX2" fmla="*/ 7496433 w 7496433"/>
              <a:gd name="connsiteY2" fmla="*/ 6858000 h 6870357"/>
              <a:gd name="connsiteX3" fmla="*/ 1099752 w 7496433"/>
              <a:gd name="connsiteY3" fmla="*/ 6870357 h 6870357"/>
              <a:gd name="connsiteX4" fmla="*/ 0 w 7496433"/>
              <a:gd name="connsiteY4" fmla="*/ 3558746 h 6870357"/>
              <a:gd name="connsiteX5" fmla="*/ 1112109 w 7496433"/>
              <a:gd name="connsiteY5" fmla="*/ 0 h 6870357"/>
              <a:gd name="connsiteX0" fmla="*/ 1112109 w 7496433"/>
              <a:gd name="connsiteY0" fmla="*/ 0 h 6870357"/>
              <a:gd name="connsiteX1" fmla="*/ 7496433 w 7496433"/>
              <a:gd name="connsiteY1" fmla="*/ 0 h 6870357"/>
              <a:gd name="connsiteX2" fmla="*/ 7496433 w 7496433"/>
              <a:gd name="connsiteY2" fmla="*/ 6858000 h 6870357"/>
              <a:gd name="connsiteX3" fmla="*/ 1099752 w 7496433"/>
              <a:gd name="connsiteY3" fmla="*/ 6870357 h 6870357"/>
              <a:gd name="connsiteX4" fmla="*/ 0 w 7496433"/>
              <a:gd name="connsiteY4" fmla="*/ 3558746 h 6870357"/>
              <a:gd name="connsiteX5" fmla="*/ 1112109 w 7496433"/>
              <a:gd name="connsiteY5" fmla="*/ 0 h 6870357"/>
              <a:gd name="connsiteX0" fmla="*/ 1251795 w 7496433"/>
              <a:gd name="connsiteY0" fmla="*/ 0 h 6870357"/>
              <a:gd name="connsiteX1" fmla="*/ 7496433 w 7496433"/>
              <a:gd name="connsiteY1" fmla="*/ 0 h 6870357"/>
              <a:gd name="connsiteX2" fmla="*/ 7496433 w 7496433"/>
              <a:gd name="connsiteY2" fmla="*/ 6858000 h 6870357"/>
              <a:gd name="connsiteX3" fmla="*/ 1099752 w 7496433"/>
              <a:gd name="connsiteY3" fmla="*/ 6870357 h 6870357"/>
              <a:gd name="connsiteX4" fmla="*/ 0 w 7496433"/>
              <a:gd name="connsiteY4" fmla="*/ 3558746 h 6870357"/>
              <a:gd name="connsiteX5" fmla="*/ 1251795 w 7496433"/>
              <a:gd name="connsiteY5" fmla="*/ 0 h 68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433" h="6870357">
                <a:moveTo>
                  <a:pt x="1251795" y="0"/>
                </a:moveTo>
                <a:lnTo>
                  <a:pt x="7496433" y="0"/>
                </a:lnTo>
                <a:lnTo>
                  <a:pt x="7496433" y="6858000"/>
                </a:lnTo>
                <a:lnTo>
                  <a:pt x="1099752" y="6870357"/>
                </a:lnTo>
                <a:cubicBezTo>
                  <a:pt x="712573" y="5721179"/>
                  <a:pt x="288324" y="4522573"/>
                  <a:pt x="0" y="3558746"/>
                </a:cubicBezTo>
                <a:lnTo>
                  <a:pt x="1251795" y="0"/>
                </a:lnTo>
                <a:close/>
              </a:path>
            </a:pathLst>
          </a:custGeom>
          <a:solidFill>
            <a:schemeClr val="accent2">
              <a:lumMod val="75000"/>
              <a:alpha val="88000"/>
            </a:schemeClr>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nvSpPr>
        <p:spPr>
          <a:xfrm>
            <a:off x="852488" y="727075"/>
            <a:ext cx="3109912"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4.1</a:t>
            </a:r>
            <a:r>
              <a:rPr lang="zh-CN" alt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a:t>
            </a:r>
            <a:r>
              <a:rPr lang="en-US"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CIS</a:t>
            </a:r>
            <a:r>
              <a:rPr lang="zh-CN" alt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规划</a:t>
            </a:r>
          </a:p>
        </p:txBody>
      </p:sp>
      <p:sp>
        <p:nvSpPr>
          <p:cNvPr id="99332" name="文本框 13"/>
          <p:cNvSpPr txBox="1">
            <a:spLocks noChangeArrowheads="1"/>
          </p:cNvSpPr>
          <p:nvPr/>
        </p:nvSpPr>
        <p:spPr bwMode="auto">
          <a:xfrm>
            <a:off x="6564313" y="2536825"/>
            <a:ext cx="4852987" cy="1309688"/>
          </a:xfrm>
          <a:prstGeom prst="rect">
            <a:avLst/>
          </a:prstGeom>
          <a:noFill/>
          <a:ln w="9525">
            <a:noFill/>
            <a:miter lim="800000"/>
            <a:headEnd/>
            <a:tailEnd/>
          </a:ln>
        </p:spPr>
        <p:txBody>
          <a:bodyPr wrap="none">
            <a:spAutoFit/>
          </a:bodyPr>
          <a:lstStyle/>
          <a:p>
            <a:pPr>
              <a:lnSpc>
                <a:spcPct val="150000"/>
              </a:lnSpc>
              <a:buClr>
                <a:schemeClr val="bg1"/>
              </a:buClr>
            </a:pPr>
            <a:r>
              <a:rPr lang="zh-CN" altLang="en-US" sz="2800" b="1">
                <a:solidFill>
                  <a:schemeClr val="bg1"/>
                </a:solidFill>
                <a:latin typeface="微软雅黑" pitchFamily="34" charset="-122"/>
                <a:ea typeface="微软雅黑" pitchFamily="34" charset="-122"/>
              </a:rPr>
              <a:t>一：改善医院环境</a:t>
            </a:r>
            <a:endParaRPr lang="en-US" altLang="zh-CN" sz="2800" b="1">
              <a:solidFill>
                <a:schemeClr val="bg1"/>
              </a:solidFill>
              <a:latin typeface="微软雅黑" pitchFamily="34" charset="-122"/>
              <a:ea typeface="微软雅黑" pitchFamily="34" charset="-122"/>
            </a:endParaRPr>
          </a:p>
          <a:p>
            <a:pPr>
              <a:lnSpc>
                <a:spcPct val="150000"/>
              </a:lnSpc>
              <a:buClr>
                <a:schemeClr val="bg1"/>
              </a:buClr>
            </a:pPr>
            <a:r>
              <a:rPr lang="zh-CN" altLang="en-US" sz="2800" b="1">
                <a:solidFill>
                  <a:schemeClr val="bg1"/>
                </a:solidFill>
                <a:latin typeface="微软雅黑" pitchFamily="34" charset="-122"/>
                <a:ea typeface="微软雅黑" pitchFamily="34" charset="-122"/>
              </a:rPr>
              <a:t>二：加强医院内外部文化建设</a:t>
            </a:r>
            <a:endParaRPr lang="en-US" altLang="zh-CN" sz="2800" b="1">
              <a:solidFill>
                <a:schemeClr val="bg1"/>
              </a:solidFill>
              <a:latin typeface="微软雅黑" pitchFamily="34" charset="-122"/>
              <a:ea typeface="微软雅黑" pitchFamily="34" charset="-122"/>
            </a:endParaRPr>
          </a:p>
        </p:txBody>
      </p:sp>
      <p:sp>
        <p:nvSpPr>
          <p:cNvPr id="99333" name="文本框 1"/>
          <p:cNvSpPr txBox="1">
            <a:spLocks noChangeArrowheads="1"/>
          </p:cNvSpPr>
          <p:nvPr/>
        </p:nvSpPr>
        <p:spPr bwMode="auto">
          <a:xfrm>
            <a:off x="6303963" y="1639888"/>
            <a:ext cx="5373687" cy="700087"/>
          </a:xfrm>
          <a:prstGeom prst="rect">
            <a:avLst/>
          </a:prstGeom>
          <a:noFill/>
          <a:ln w="9525">
            <a:noFill/>
            <a:miter lim="800000"/>
            <a:headEnd/>
            <a:tailEnd/>
          </a:ln>
        </p:spPr>
        <p:txBody>
          <a:bodyPr wrap="none">
            <a:spAutoFit/>
          </a:bodyPr>
          <a:lstStyle/>
          <a:p>
            <a:pPr>
              <a:lnSpc>
                <a:spcPct val="150000"/>
              </a:lnSpc>
            </a:pPr>
            <a:r>
              <a:rPr lang="zh-CN" altLang="en-US" sz="1400">
                <a:solidFill>
                  <a:schemeClr val="bg1"/>
                </a:solidFill>
                <a:latin typeface="微软雅黑" pitchFamily="34" charset="-122"/>
                <a:ea typeface="微软雅黑" pitchFamily="34" charset="-122"/>
              </a:rPr>
              <a:t>从</a:t>
            </a:r>
            <a:r>
              <a:rPr lang="en-US" altLang="zh-CN" sz="1400">
                <a:solidFill>
                  <a:schemeClr val="bg1"/>
                </a:solidFill>
                <a:latin typeface="微软雅黑" pitchFamily="34" charset="-122"/>
                <a:ea typeface="微软雅黑" pitchFamily="34" charset="-122"/>
              </a:rPr>
              <a:t>2014</a:t>
            </a:r>
            <a:r>
              <a:rPr lang="zh-CN" altLang="en-US" sz="1400">
                <a:solidFill>
                  <a:schemeClr val="bg1"/>
                </a:solidFill>
                <a:latin typeface="微软雅黑" pitchFamily="34" charset="-122"/>
                <a:ea typeface="微软雅黑" pitchFamily="34" charset="-122"/>
              </a:rPr>
              <a:t>年终总结报告中得知，目前医院品牌存在较多问题，</a:t>
            </a:r>
            <a:endParaRPr lang="en-US" altLang="zh-CN" sz="1400">
              <a:solidFill>
                <a:schemeClr val="bg1"/>
              </a:solidFill>
              <a:latin typeface="微软雅黑" pitchFamily="34" charset="-122"/>
              <a:ea typeface="微软雅黑" pitchFamily="34" charset="-122"/>
            </a:endParaRPr>
          </a:p>
          <a:p>
            <a:pPr>
              <a:lnSpc>
                <a:spcPct val="150000"/>
              </a:lnSpc>
            </a:pPr>
            <a:r>
              <a:rPr lang="zh-CN" altLang="en-US" sz="1400">
                <a:solidFill>
                  <a:schemeClr val="bg1"/>
                </a:solidFill>
                <a:latin typeface="微软雅黑" pitchFamily="34" charset="-122"/>
                <a:ea typeface="微软雅黑" pitchFamily="34" charset="-122"/>
              </a:rPr>
              <a:t>为了提高病患满意度，</a:t>
            </a:r>
            <a:r>
              <a:rPr lang="en-US" altLang="zh-CN" sz="1400">
                <a:solidFill>
                  <a:schemeClr val="bg1"/>
                </a:solidFill>
                <a:latin typeface="微软雅黑" pitchFamily="34" charset="-122"/>
                <a:ea typeface="微软雅黑" pitchFamily="34" charset="-122"/>
              </a:rPr>
              <a:t>2015</a:t>
            </a:r>
            <a:r>
              <a:rPr lang="zh-CN" altLang="en-US" sz="1400">
                <a:solidFill>
                  <a:schemeClr val="bg1"/>
                </a:solidFill>
                <a:latin typeface="微软雅黑" pitchFamily="34" charset="-122"/>
                <a:ea typeface="微软雅黑" pitchFamily="34" charset="-122"/>
              </a:rPr>
              <a:t>年医院</a:t>
            </a:r>
            <a:r>
              <a:rPr lang="en-US" altLang="zh-CN" sz="1400">
                <a:solidFill>
                  <a:schemeClr val="bg1"/>
                </a:solidFill>
                <a:latin typeface="微软雅黑" pitchFamily="34" charset="-122"/>
                <a:ea typeface="微软雅黑" pitchFamily="34" charset="-122"/>
              </a:rPr>
              <a:t>CIS</a:t>
            </a:r>
            <a:r>
              <a:rPr lang="zh-CN" altLang="en-US" sz="1400">
                <a:solidFill>
                  <a:schemeClr val="bg1"/>
                </a:solidFill>
                <a:latin typeface="微软雅黑" pitchFamily="34" charset="-122"/>
                <a:ea typeface="微软雅黑" pitchFamily="34" charset="-122"/>
              </a:rPr>
              <a:t>从以下两个方面着手改进。</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945313" y="5980113"/>
            <a:ext cx="3878262" cy="276225"/>
          </a:xfrm>
          <a:prstGeom prst="rect">
            <a:avLst/>
          </a:prstGeom>
        </p:spPr>
        <p:txBody>
          <a:bodyPr wrap="none">
            <a:spAutoFit/>
          </a:bodyPr>
          <a:lstStyle/>
          <a:p>
            <a:pPr algn="ctr" defTabSz="913996" fontAlgn="auto">
              <a:spcBef>
                <a:spcPts val="0"/>
              </a:spcBef>
              <a:spcAft>
                <a:spcPts val="0"/>
              </a:spcAft>
              <a:defRPr/>
            </a:pPr>
            <a:r>
              <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注：以上照片仅供参考，具体请医院根据自身状况修改</a:t>
            </a:r>
          </a:p>
        </p:txBody>
      </p:sp>
      <p:pic>
        <p:nvPicPr>
          <p:cNvPr id="100354" name="图片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43775" y="1743075"/>
            <a:ext cx="3479800" cy="1846263"/>
          </a:xfrm>
          <a:prstGeom prst="rect">
            <a:avLst/>
          </a:prstGeom>
          <a:noFill/>
          <a:ln w="9525">
            <a:solidFill>
              <a:schemeClr val="tx1"/>
            </a:solidFill>
            <a:miter lim="800000"/>
            <a:headEnd/>
            <a:tailEnd/>
          </a:ln>
        </p:spPr>
      </p:pic>
      <p:sp>
        <p:nvSpPr>
          <p:cNvPr id="100355" name="矩形 10"/>
          <p:cNvSpPr>
            <a:spLocks noChangeArrowheads="1"/>
          </p:cNvSpPr>
          <p:nvPr/>
        </p:nvSpPr>
        <p:spPr bwMode="auto">
          <a:xfrm>
            <a:off x="1160463" y="1144588"/>
            <a:ext cx="9266237" cy="458787"/>
          </a:xfrm>
          <a:prstGeom prst="rect">
            <a:avLst/>
          </a:prstGeom>
          <a:noFill/>
          <a:ln w="9525">
            <a:noFill/>
            <a:miter lim="800000"/>
            <a:headEnd/>
            <a:tailEnd/>
          </a:ln>
        </p:spPr>
        <p:txBody>
          <a:bodyPr>
            <a:spAutoFit/>
          </a:bodyPr>
          <a:lstStyle/>
          <a:p>
            <a:pPr>
              <a:lnSpc>
                <a:spcPct val="150000"/>
              </a:lnSpc>
            </a:pPr>
            <a:r>
              <a:rPr lang="zh-CN" altLang="en-US" b="1">
                <a:solidFill>
                  <a:srgbClr val="C00000"/>
                </a:solidFill>
                <a:latin typeface="微软雅黑" pitchFamily="34" charset="-122"/>
                <a:ea typeface="微软雅黑" pitchFamily="34" charset="-122"/>
              </a:rPr>
              <a:t>规划一：</a:t>
            </a:r>
            <a:r>
              <a:rPr lang="en-US" altLang="zh-CN" sz="1600">
                <a:latin typeface="微软雅黑" pitchFamily="34" charset="-122"/>
                <a:ea typeface="微软雅黑" pitchFamily="34" charset="-122"/>
              </a:rPr>
              <a:t>2015</a:t>
            </a:r>
            <a:r>
              <a:rPr lang="zh-CN" altLang="en-US" sz="1600">
                <a:latin typeface="微软雅黑" pitchFamily="34" charset="-122"/>
                <a:ea typeface="微软雅黑" pitchFamily="34" charset="-122"/>
              </a:rPr>
              <a:t>年</a:t>
            </a:r>
            <a:r>
              <a:rPr lang="zh-CN" altLang="zh-CN" sz="1600">
                <a:latin typeface="微软雅黑" pitchFamily="34" charset="-122"/>
                <a:ea typeface="微软雅黑" pitchFamily="34" charset="-122"/>
              </a:rPr>
              <a:t>医院将</a:t>
            </a:r>
            <a:r>
              <a:rPr lang="zh-CN" altLang="en-US" sz="1600">
                <a:latin typeface="微软雅黑" pitchFamily="34" charset="-122"/>
                <a:ea typeface="微软雅黑" pitchFamily="34" charset="-122"/>
              </a:rPr>
              <a:t>继续加强监管力度，把</a:t>
            </a:r>
            <a:r>
              <a:rPr lang="zh-CN" altLang="zh-CN" sz="1600">
                <a:latin typeface="微软雅黑" pitchFamily="34" charset="-122"/>
                <a:ea typeface="微软雅黑" pitchFamily="34" charset="-122"/>
              </a:rPr>
              <a:t>禁烟管理真正执行起来，争做</a:t>
            </a:r>
            <a:r>
              <a:rPr lang="en-US" altLang="zh-CN" sz="1600">
                <a:latin typeface="微软雅黑" pitchFamily="34" charset="-122"/>
                <a:ea typeface="微软雅黑" pitchFamily="34" charset="-122"/>
              </a:rPr>
              <a:t>xxx</a:t>
            </a:r>
            <a:r>
              <a:rPr lang="zh-CN" altLang="zh-CN" sz="1600">
                <a:latin typeface="微软雅黑" pitchFamily="34" charset="-122"/>
                <a:ea typeface="微软雅黑" pitchFamily="34" charset="-122"/>
              </a:rPr>
              <a:t>市首家无烟医院</a:t>
            </a:r>
            <a:endParaRPr lang="zh-CN" altLang="en-US" sz="1600">
              <a:latin typeface="微软雅黑" pitchFamily="34" charset="-122"/>
              <a:ea typeface="微软雅黑" pitchFamily="34" charset="-122"/>
            </a:endParaRPr>
          </a:p>
        </p:txBody>
      </p:sp>
      <p:pic>
        <p:nvPicPr>
          <p:cNvPr id="100356" name="图片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3775" y="3717925"/>
            <a:ext cx="3479800" cy="2024063"/>
          </a:xfrm>
          <a:prstGeom prst="rect">
            <a:avLst/>
          </a:prstGeom>
          <a:noFill/>
          <a:ln w="12700">
            <a:solidFill>
              <a:schemeClr val="tx1"/>
            </a:solidFill>
            <a:miter lim="800000"/>
            <a:headEnd/>
            <a:tailEnd/>
          </a:ln>
        </p:spPr>
      </p:pic>
      <p:pic>
        <p:nvPicPr>
          <p:cNvPr id="100357" name="图片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8888" y="1743075"/>
            <a:ext cx="5889625" cy="3998913"/>
          </a:xfrm>
          <a:prstGeom prst="rect">
            <a:avLst/>
          </a:prstGeom>
          <a:noFill/>
          <a:ln w="12700">
            <a:solidFill>
              <a:schemeClr val="tx1"/>
            </a:solidFill>
            <a:miter lim="800000"/>
            <a:headEnd/>
            <a:tailEnd/>
          </a:ln>
        </p:spPr>
      </p:pic>
      <p:sp>
        <p:nvSpPr>
          <p:cNvPr id="14" name="矩形 13"/>
          <p:cNvSpPr/>
          <p:nvPr/>
        </p:nvSpPr>
        <p:spPr>
          <a:xfrm>
            <a:off x="1258888" y="261938"/>
            <a:ext cx="2671762" cy="7223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1476375" y="420688"/>
            <a:ext cx="2236788" cy="400050"/>
          </a:xfrm>
          <a:prstGeom prst="rect">
            <a:avLst/>
          </a:prstGeom>
        </p:spPr>
        <p:txBody>
          <a:bodyPr wrap="none">
            <a:spAutoFit/>
          </a:bodyPr>
          <a:lstStyle/>
          <a:p>
            <a:pPr algn="ctr" defTabSz="913996" fontAlgn="auto">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一：医院环境规划</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矩形 1"/>
          <p:cNvSpPr>
            <a:spLocks noChangeArrowheads="1"/>
          </p:cNvSpPr>
          <p:nvPr/>
        </p:nvSpPr>
        <p:spPr bwMode="auto">
          <a:xfrm>
            <a:off x="573088" y="963613"/>
            <a:ext cx="10672762" cy="1200150"/>
          </a:xfrm>
          <a:prstGeom prst="rect">
            <a:avLst/>
          </a:prstGeom>
          <a:noFill/>
          <a:ln w="9525">
            <a:noFill/>
            <a:miter lim="800000"/>
            <a:headEnd/>
            <a:tailEnd/>
          </a:ln>
        </p:spPr>
        <p:txBody>
          <a:bodyPr>
            <a:spAutoFit/>
          </a:bodyPr>
          <a:lstStyle/>
          <a:p>
            <a:r>
              <a:rPr lang="zh-CN" altLang="en-US" sz="1600" b="1">
                <a:latin typeface="微软雅黑" pitchFamily="34" charset="-122"/>
                <a:ea typeface="微软雅黑" pitchFamily="34" charset="-122"/>
              </a:rPr>
              <a:t>现状：</a:t>
            </a:r>
            <a:r>
              <a:rPr lang="zh-CN" altLang="zh-CN" sz="1600" b="1">
                <a:latin typeface="微软雅黑" pitchFamily="34" charset="-122"/>
                <a:ea typeface="微软雅黑" pitchFamily="34" charset="-122"/>
              </a:rPr>
              <a:t>医院就医指示牌</a:t>
            </a:r>
            <a:r>
              <a:rPr lang="zh-CN" altLang="en-US" sz="1600" b="1">
                <a:latin typeface="微软雅黑" pitchFamily="34" charset="-122"/>
                <a:ea typeface="微软雅黑" pitchFamily="34" charset="-122"/>
              </a:rPr>
              <a:t>少，并且不完善</a:t>
            </a:r>
            <a:endParaRPr lang="en-US" altLang="zh-CN" sz="1600" b="1">
              <a:solidFill>
                <a:srgbClr val="FF0000"/>
              </a:solidFill>
              <a:latin typeface="微软雅黑" pitchFamily="34" charset="-122"/>
              <a:ea typeface="微软雅黑" pitchFamily="34" charset="-122"/>
            </a:endParaRPr>
          </a:p>
          <a:p>
            <a:pPr>
              <a:lnSpc>
                <a:spcPct val="200000"/>
              </a:lnSpc>
            </a:pPr>
            <a:r>
              <a:rPr lang="en-US" altLang="zh-CN" sz="1400">
                <a:latin typeface="微软雅黑" pitchFamily="34" charset="-122"/>
                <a:ea typeface="微软雅黑" pitchFamily="34" charset="-122"/>
              </a:rPr>
              <a:t>      </a:t>
            </a:r>
            <a:r>
              <a:rPr lang="zh-CN" altLang="zh-CN" sz="1400">
                <a:latin typeface="微软雅黑" pitchFamily="34" charset="-122"/>
                <a:ea typeface="微软雅黑" pitchFamily="34" charset="-122"/>
              </a:rPr>
              <a:t>医院目前指引牌少，</a:t>
            </a:r>
            <a:r>
              <a:rPr lang="zh-CN" altLang="en-US" sz="1400">
                <a:latin typeface="微软雅黑" pitchFamily="34" charset="-122"/>
                <a:ea typeface="微软雅黑" pitchFamily="34" charset="-122"/>
              </a:rPr>
              <a:t>并且不完善</a:t>
            </a:r>
            <a:r>
              <a:rPr lang="zh-CN" altLang="zh-CN" sz="1400">
                <a:latin typeface="微软雅黑" pitchFamily="34" charset="-122"/>
                <a:ea typeface="微软雅黑" pitchFamily="34" charset="-122"/>
              </a:rPr>
              <a:t>，造成许多初诊病患、病患家属和探望人员在医院内部来回穿梭，增加了医院的人流量，从而会导致就医满意度开始慢慢下降。</a:t>
            </a:r>
          </a:p>
        </p:txBody>
      </p:sp>
      <p:sp>
        <p:nvSpPr>
          <p:cNvPr id="101378" name="矩形 2"/>
          <p:cNvSpPr>
            <a:spLocks noChangeArrowheads="1"/>
          </p:cNvSpPr>
          <p:nvPr/>
        </p:nvSpPr>
        <p:spPr bwMode="auto">
          <a:xfrm>
            <a:off x="696913" y="2211388"/>
            <a:ext cx="10661650" cy="968375"/>
          </a:xfrm>
          <a:prstGeom prst="rect">
            <a:avLst/>
          </a:prstGeom>
          <a:noFill/>
          <a:ln w="9525">
            <a:noFill/>
            <a:miter lim="800000"/>
            <a:headEnd/>
            <a:tailEnd/>
          </a:ln>
        </p:spPr>
        <p:txBody>
          <a:bodyPr>
            <a:spAutoFit/>
          </a:bodyPr>
          <a:lstStyle/>
          <a:p>
            <a:pPr>
              <a:lnSpc>
                <a:spcPct val="150000"/>
              </a:lnSpc>
            </a:pPr>
            <a:r>
              <a:rPr lang="zh-CN" altLang="en-US" sz="2000" b="1">
                <a:solidFill>
                  <a:srgbClr val="C00000"/>
                </a:solidFill>
                <a:latin typeface="微软雅黑" pitchFamily="34" charset="-122"/>
                <a:ea typeface="微软雅黑" pitchFamily="34" charset="-122"/>
              </a:rPr>
              <a:t>规划二：</a:t>
            </a:r>
            <a:r>
              <a:rPr lang="zh-CN" altLang="en-US">
                <a:latin typeface="微软雅黑" pitchFamily="34" charset="-122"/>
                <a:ea typeface="微软雅黑" pitchFamily="34" charset="-122"/>
              </a:rPr>
              <a:t>医院门诊大楼增加</a:t>
            </a:r>
            <a:r>
              <a:rPr lang="zh-CN" altLang="en-US" b="1">
                <a:solidFill>
                  <a:srgbClr val="FF0000"/>
                </a:solidFill>
                <a:latin typeface="微软雅黑" pitchFamily="34" charset="-122"/>
                <a:ea typeface="微软雅黑" pitchFamily="34" charset="-122"/>
              </a:rPr>
              <a:t>楼层科室分布图</a:t>
            </a:r>
            <a:r>
              <a:rPr lang="zh-CN" altLang="en-US">
                <a:latin typeface="微软雅黑" pitchFamily="34" charset="-122"/>
                <a:ea typeface="微软雅黑" pitchFamily="34" charset="-122"/>
              </a:rPr>
              <a:t>，</a:t>
            </a:r>
            <a:r>
              <a:rPr lang="zh-CN" altLang="en-US" b="1">
                <a:solidFill>
                  <a:srgbClr val="FF0000"/>
                </a:solidFill>
                <a:latin typeface="微软雅黑" pitchFamily="34" charset="-122"/>
                <a:ea typeface="微软雅黑" pitchFamily="34" charset="-122"/>
              </a:rPr>
              <a:t>就诊指示图、电梯楼层指引牌，完善</a:t>
            </a:r>
            <a:r>
              <a:rPr lang="en-US" altLang="zh-CN" b="1">
                <a:solidFill>
                  <a:srgbClr val="FF0000"/>
                </a:solidFill>
                <a:latin typeface="微软雅黑" pitchFamily="34" charset="-122"/>
                <a:ea typeface="微软雅黑" pitchFamily="34" charset="-122"/>
              </a:rPr>
              <a:t>VI</a:t>
            </a:r>
            <a:r>
              <a:rPr lang="zh-CN" altLang="en-US" b="1">
                <a:solidFill>
                  <a:srgbClr val="FF0000"/>
                </a:solidFill>
                <a:latin typeface="微软雅黑" pitchFamily="34" charset="-122"/>
                <a:ea typeface="微软雅黑" pitchFamily="34" charset="-122"/>
              </a:rPr>
              <a:t>标志的指引</a:t>
            </a:r>
            <a:r>
              <a:rPr lang="zh-CN" altLang="en-US">
                <a:latin typeface="微软雅黑" pitchFamily="34" charset="-122"/>
                <a:ea typeface="微软雅黑" pitchFamily="34" charset="-122"/>
              </a:rPr>
              <a:t>。（如  楼道、关键指引路口、过道等）</a:t>
            </a:r>
          </a:p>
        </p:txBody>
      </p:sp>
      <p:pic>
        <p:nvPicPr>
          <p:cNvPr id="101379" name="图片 3"/>
          <p:cNvPicPr>
            <a:picLocks noChangeAspect="1" noChangeArrowheads="1"/>
          </p:cNvPicPr>
          <p:nvPr/>
        </p:nvPicPr>
        <p:blipFill>
          <a:blip r:embed="rId2"/>
          <a:srcRect/>
          <a:stretch>
            <a:fillRect/>
          </a:stretch>
        </p:blipFill>
        <p:spPr bwMode="auto">
          <a:xfrm>
            <a:off x="6804025" y="3179763"/>
            <a:ext cx="2471738" cy="2614612"/>
          </a:xfrm>
          <a:prstGeom prst="rect">
            <a:avLst/>
          </a:prstGeom>
          <a:noFill/>
          <a:ln w="9525">
            <a:solidFill>
              <a:schemeClr val="tx1"/>
            </a:solidFill>
            <a:miter lim="800000"/>
            <a:headEnd/>
            <a:tailEnd/>
          </a:ln>
        </p:spPr>
      </p:pic>
      <p:pic>
        <p:nvPicPr>
          <p:cNvPr id="101380" name="图片 6"/>
          <p:cNvPicPr>
            <a:picLocks noChangeAspect="1"/>
          </p:cNvPicPr>
          <p:nvPr/>
        </p:nvPicPr>
        <p:blipFill>
          <a:blip r:embed="rId3"/>
          <a:srcRect/>
          <a:stretch>
            <a:fillRect/>
          </a:stretch>
        </p:blipFill>
        <p:spPr bwMode="auto">
          <a:xfrm>
            <a:off x="2406650" y="3179763"/>
            <a:ext cx="3921125" cy="2614612"/>
          </a:xfrm>
          <a:prstGeom prst="rect">
            <a:avLst/>
          </a:prstGeom>
          <a:noFill/>
          <a:ln w="9525">
            <a:solidFill>
              <a:schemeClr val="tx1"/>
            </a:solidFill>
            <a:miter lim="800000"/>
            <a:headEnd/>
            <a:tailEnd/>
          </a:ln>
        </p:spPr>
      </p:pic>
      <p:sp>
        <p:nvSpPr>
          <p:cNvPr id="9" name="矩形 8"/>
          <p:cNvSpPr/>
          <p:nvPr/>
        </p:nvSpPr>
        <p:spPr>
          <a:xfrm>
            <a:off x="7085013" y="6334125"/>
            <a:ext cx="3878262" cy="277813"/>
          </a:xfrm>
          <a:prstGeom prst="rect">
            <a:avLst/>
          </a:prstGeom>
        </p:spPr>
        <p:txBody>
          <a:bodyPr wrap="none">
            <a:spAutoFit/>
          </a:bodyPr>
          <a:lstStyle/>
          <a:p>
            <a:pPr algn="ctr" defTabSz="913996" fontAlgn="auto">
              <a:spcBef>
                <a:spcPts val="0"/>
              </a:spcBef>
              <a:spcAft>
                <a:spcPts val="0"/>
              </a:spcAft>
              <a:defRPr/>
            </a:pPr>
            <a:r>
              <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注：以上照片仅供参考，具体请医院根据自身状况修改</a:t>
            </a:r>
          </a:p>
        </p:txBody>
      </p:sp>
      <p:sp>
        <p:nvSpPr>
          <p:cNvPr id="10" name="矩形 9"/>
          <p:cNvSpPr/>
          <p:nvPr/>
        </p:nvSpPr>
        <p:spPr>
          <a:xfrm>
            <a:off x="647700" y="171450"/>
            <a:ext cx="2671763" cy="723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865188" y="331788"/>
            <a:ext cx="2236787" cy="400050"/>
          </a:xfrm>
          <a:prstGeom prst="rect">
            <a:avLst/>
          </a:prstGeom>
        </p:spPr>
        <p:txBody>
          <a:bodyPr wrap="none">
            <a:spAutoFit/>
          </a:bodyPr>
          <a:lstStyle/>
          <a:p>
            <a:pPr algn="ctr" defTabSz="913996" fontAlgn="auto">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一：医院环境规划</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1" name="组合 8"/>
          <p:cNvGrpSpPr>
            <a:grpSpLocks/>
          </p:cNvGrpSpPr>
          <p:nvPr/>
        </p:nvGrpSpPr>
        <p:grpSpPr bwMode="auto">
          <a:xfrm>
            <a:off x="1069975" y="1163638"/>
            <a:ext cx="10358438" cy="5156200"/>
            <a:chOff x="652329" y="948988"/>
            <a:chExt cx="7986433" cy="3974969"/>
          </a:xfrm>
        </p:grpSpPr>
        <p:sp>
          <p:nvSpPr>
            <p:cNvPr id="102405" name="TextBox 2"/>
            <p:cNvSpPr txBox="1">
              <a:spLocks noChangeArrowheads="1"/>
            </p:cNvSpPr>
            <p:nvPr/>
          </p:nvSpPr>
          <p:spPr bwMode="auto">
            <a:xfrm>
              <a:off x="2004570" y="4616180"/>
              <a:ext cx="1080120" cy="307777"/>
            </a:xfrm>
            <a:prstGeom prst="rect">
              <a:avLst/>
            </a:prstGeom>
            <a:noFill/>
            <a:ln w="9525">
              <a:noFill/>
              <a:miter lim="800000"/>
              <a:headEnd/>
              <a:tailEnd/>
            </a:ln>
          </p:spPr>
          <p:txBody>
            <a:bodyPr>
              <a:spAutoFit/>
            </a:bodyPr>
            <a:lstStyle/>
            <a:p>
              <a:pPr algn="ctr"/>
              <a:r>
                <a:rPr lang="zh-CN" altLang="en-US" sz="1400" b="1">
                  <a:latin typeface="微软雅黑" pitchFamily="34" charset="-122"/>
                  <a:ea typeface="微软雅黑" pitchFamily="34" charset="-122"/>
                </a:rPr>
                <a:t>医院现状</a:t>
              </a:r>
            </a:p>
          </p:txBody>
        </p:sp>
        <p:sp>
          <p:nvSpPr>
            <p:cNvPr id="102406" name="矩形 2"/>
            <p:cNvSpPr>
              <a:spLocks noChangeArrowheads="1"/>
            </p:cNvSpPr>
            <p:nvPr/>
          </p:nvSpPr>
          <p:spPr bwMode="auto">
            <a:xfrm>
              <a:off x="699282" y="948988"/>
              <a:ext cx="7939480" cy="385213"/>
            </a:xfrm>
            <a:prstGeom prst="rect">
              <a:avLst/>
            </a:prstGeom>
            <a:noFill/>
            <a:ln w="9525">
              <a:noFill/>
              <a:miter lim="800000"/>
              <a:headEnd/>
              <a:tailEnd/>
            </a:ln>
          </p:spPr>
          <p:txBody>
            <a:bodyPr>
              <a:spAutoFit/>
            </a:bodyPr>
            <a:lstStyle/>
            <a:p>
              <a:pPr>
                <a:lnSpc>
                  <a:spcPct val="150000"/>
                </a:lnSpc>
              </a:pPr>
              <a:r>
                <a:rPr lang="zh-CN" altLang="en-US" sz="2000" b="1">
                  <a:solidFill>
                    <a:srgbClr val="C00000"/>
                  </a:solidFill>
                  <a:latin typeface="微软雅黑" pitchFamily="34" charset="-122"/>
                  <a:ea typeface="微软雅黑" pitchFamily="34" charset="-122"/>
                </a:rPr>
                <a:t>规划三：</a:t>
              </a:r>
              <a:r>
                <a:rPr lang="zh-CN" altLang="zh-CN">
                  <a:latin typeface="微软雅黑" pitchFamily="34" charset="-122"/>
                  <a:ea typeface="微软雅黑" pitchFamily="34" charset="-122"/>
                </a:rPr>
                <a:t>全面启动二代身份证挂号，多开设专用窗口，减少原始挂号窗口</a:t>
              </a:r>
              <a:endParaRPr lang="zh-CN" altLang="en-US">
                <a:solidFill>
                  <a:srgbClr val="FF0000"/>
                </a:solidFill>
                <a:latin typeface="微软雅黑" pitchFamily="34" charset="-122"/>
                <a:ea typeface="微软雅黑" pitchFamily="34" charset="-122"/>
              </a:endParaRPr>
            </a:p>
          </p:txBody>
        </p:sp>
        <p:sp>
          <p:nvSpPr>
            <p:cNvPr id="102407" name="TextBox 6"/>
            <p:cNvSpPr txBox="1">
              <a:spLocks noChangeArrowheads="1"/>
            </p:cNvSpPr>
            <p:nvPr/>
          </p:nvSpPr>
          <p:spPr bwMode="auto">
            <a:xfrm>
              <a:off x="5994139" y="4599594"/>
              <a:ext cx="1296144" cy="237298"/>
            </a:xfrm>
            <a:prstGeom prst="rect">
              <a:avLst/>
            </a:prstGeom>
            <a:noFill/>
            <a:ln w="9525">
              <a:noFill/>
              <a:miter lim="800000"/>
              <a:headEnd/>
              <a:tailEnd/>
            </a:ln>
          </p:spPr>
          <p:txBody>
            <a:bodyPr>
              <a:spAutoFit/>
            </a:bodyPr>
            <a:lstStyle/>
            <a:p>
              <a:pPr algn="ctr"/>
              <a:r>
                <a:rPr lang="en-US" altLang="zh-CN" sz="1400" b="1">
                  <a:latin typeface="微软雅黑" pitchFamily="34" charset="-122"/>
                  <a:ea typeface="微软雅黑" pitchFamily="34" charset="-122"/>
                </a:rPr>
                <a:t>2015</a:t>
              </a:r>
              <a:r>
                <a:rPr lang="zh-CN" altLang="en-US" sz="1400" b="1">
                  <a:latin typeface="微软雅黑" pitchFamily="34" charset="-122"/>
                  <a:ea typeface="微软雅黑" pitchFamily="34" charset="-122"/>
                </a:rPr>
                <a:t>年规划</a:t>
              </a:r>
            </a:p>
          </p:txBody>
        </p:sp>
        <p:pic>
          <p:nvPicPr>
            <p:cNvPr id="102408" name="图片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329" y="1606054"/>
              <a:ext cx="3829685" cy="2872105"/>
            </a:xfrm>
            <a:prstGeom prst="rect">
              <a:avLst/>
            </a:prstGeom>
            <a:noFill/>
            <a:ln w="9525">
              <a:solidFill>
                <a:schemeClr val="tx1"/>
              </a:solidFill>
              <a:miter lim="800000"/>
              <a:headEnd/>
              <a:tailEnd/>
            </a:ln>
          </p:spPr>
        </p:pic>
        <p:pic>
          <p:nvPicPr>
            <p:cNvPr id="102409" name="Picture 3" descr="C:\Users\HASEE\Desktop\二代身份证挂号1.jpg"/>
            <p:cNvPicPr>
              <a:picLocks noChangeAspect="1" noChangeArrowheads="1"/>
            </p:cNvPicPr>
            <p:nvPr/>
          </p:nvPicPr>
          <p:blipFill>
            <a:blip r:embed="rId3"/>
            <a:srcRect/>
            <a:stretch>
              <a:fillRect/>
            </a:stretch>
          </p:blipFill>
          <p:spPr bwMode="auto">
            <a:xfrm>
              <a:off x="4716017" y="1610817"/>
              <a:ext cx="3816350" cy="2862580"/>
            </a:xfrm>
            <a:prstGeom prst="rect">
              <a:avLst/>
            </a:prstGeom>
            <a:noFill/>
            <a:ln w="19050">
              <a:solidFill>
                <a:schemeClr val="tx1"/>
              </a:solidFill>
              <a:miter lim="800000"/>
              <a:headEnd/>
              <a:tailEnd/>
            </a:ln>
          </p:spPr>
        </p:pic>
        <p:sp>
          <p:nvSpPr>
            <p:cNvPr id="7" name="椭圆 6"/>
            <p:cNvSpPr/>
            <p:nvPr/>
          </p:nvSpPr>
          <p:spPr>
            <a:xfrm>
              <a:off x="855509" y="1779962"/>
              <a:ext cx="3140718" cy="2194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4715924" y="1563346"/>
              <a:ext cx="2556883" cy="1003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0" name="矩形 9"/>
          <p:cNvSpPr/>
          <p:nvPr/>
        </p:nvSpPr>
        <p:spPr>
          <a:xfrm>
            <a:off x="7550150" y="6370638"/>
            <a:ext cx="3878263" cy="276225"/>
          </a:xfrm>
          <a:prstGeom prst="rect">
            <a:avLst/>
          </a:prstGeom>
        </p:spPr>
        <p:txBody>
          <a:bodyPr wrap="none">
            <a:spAutoFit/>
          </a:bodyPr>
          <a:lstStyle/>
          <a:p>
            <a:pPr algn="ctr" defTabSz="913996" fontAlgn="auto">
              <a:spcBef>
                <a:spcPts val="0"/>
              </a:spcBef>
              <a:spcAft>
                <a:spcPts val="0"/>
              </a:spcAft>
              <a:defRPr/>
            </a:pPr>
            <a:r>
              <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注：以上照片仅供参考，具体请医院根据自身状况修改</a:t>
            </a:r>
          </a:p>
        </p:txBody>
      </p:sp>
      <p:sp>
        <p:nvSpPr>
          <p:cNvPr id="11" name="矩形 10"/>
          <p:cNvSpPr/>
          <p:nvPr/>
        </p:nvSpPr>
        <p:spPr>
          <a:xfrm>
            <a:off x="1069975" y="280988"/>
            <a:ext cx="2671763" cy="723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1287463" y="441325"/>
            <a:ext cx="2236787" cy="400050"/>
          </a:xfrm>
          <a:prstGeom prst="rect">
            <a:avLst/>
          </a:prstGeom>
        </p:spPr>
        <p:txBody>
          <a:bodyPr wrap="none">
            <a:spAutoFit/>
          </a:bodyPr>
          <a:lstStyle/>
          <a:p>
            <a:pPr algn="ctr" defTabSz="913996" fontAlgn="auto">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一：医院环境规划</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矩形 2"/>
          <p:cNvSpPr>
            <a:spLocks noChangeArrowheads="1"/>
          </p:cNvSpPr>
          <p:nvPr/>
        </p:nvSpPr>
        <p:spPr bwMode="auto">
          <a:xfrm>
            <a:off x="611188" y="1019175"/>
            <a:ext cx="10623550" cy="1139825"/>
          </a:xfrm>
          <a:prstGeom prst="rect">
            <a:avLst/>
          </a:prstGeom>
          <a:noFill/>
          <a:ln w="9525">
            <a:noFill/>
            <a:miter lim="800000"/>
            <a:headEnd/>
            <a:tailEnd/>
          </a:ln>
        </p:spPr>
        <p:txBody>
          <a:bodyPr>
            <a:spAutoFit/>
          </a:bodyPr>
          <a:lstStyle/>
          <a:p>
            <a:pPr>
              <a:lnSpc>
                <a:spcPct val="200000"/>
              </a:lnSpc>
            </a:pPr>
            <a:r>
              <a:rPr lang="zh-CN" altLang="en-US" b="1">
                <a:solidFill>
                  <a:srgbClr val="C00000"/>
                </a:solidFill>
                <a:latin typeface="微软雅黑" pitchFamily="34" charset="-122"/>
                <a:ea typeface="微软雅黑" pitchFamily="34" charset="-122"/>
              </a:rPr>
              <a:t>规划一：</a:t>
            </a:r>
            <a:r>
              <a:rPr lang="zh-CN" altLang="zh-CN" sz="1600">
                <a:latin typeface="微软雅黑" pitchFamily="34" charset="-122"/>
                <a:ea typeface="微软雅黑" pitchFamily="34" charset="-122"/>
              </a:rPr>
              <a:t>候诊区增设报刊、杂志等免费阅读物供病患阅读，墙壁上增加一些科普知识宣传内容</a:t>
            </a:r>
            <a:r>
              <a:rPr lang="zh-CN" altLang="en-US" sz="1600">
                <a:latin typeface="微软雅黑" pitchFamily="34" charset="-122"/>
                <a:ea typeface="微软雅黑" pitchFamily="34" charset="-122"/>
              </a:rPr>
              <a:t>，</a:t>
            </a:r>
            <a:r>
              <a:rPr lang="zh-CN" altLang="zh-CN" sz="1600">
                <a:latin typeface="微软雅黑" pitchFamily="34" charset="-122"/>
                <a:ea typeface="微软雅黑" pitchFamily="34" charset="-122"/>
              </a:rPr>
              <a:t>转移等候病患的注意力，降低病患的烦躁情绪</a:t>
            </a:r>
            <a:r>
              <a:rPr lang="zh-CN" altLang="en-US" sz="1600">
                <a:latin typeface="微软雅黑" pitchFamily="34" charset="-122"/>
                <a:ea typeface="微软雅黑" pitchFamily="34" charset="-122"/>
              </a:rPr>
              <a:t>。</a:t>
            </a:r>
            <a:endParaRPr lang="zh-CN" altLang="en-US" sz="1600">
              <a:solidFill>
                <a:srgbClr val="FF0000"/>
              </a:solidFill>
              <a:latin typeface="微软雅黑" pitchFamily="34" charset="-122"/>
              <a:ea typeface="微软雅黑" pitchFamily="34" charset="-122"/>
            </a:endParaRPr>
          </a:p>
        </p:txBody>
      </p:sp>
      <p:pic>
        <p:nvPicPr>
          <p:cNvPr id="4" name="Picture 2" descr="http://www.youth.gov.cn/cms/html/files/2011-6/15/20110615091427854554728.jpg"/>
          <p:cNvPicPr/>
          <p:nvPr/>
        </p:nvPicPr>
        <p:blipFill rotWithShape="1">
          <a:blip r:embed="rId2"/>
          <a:srcRect/>
          <a:stretch/>
        </p:blipFill>
        <p:spPr bwMode="auto">
          <a:xfrm>
            <a:off x="1328738" y="2320925"/>
            <a:ext cx="4387850" cy="3400425"/>
          </a:xfrm>
          <a:prstGeom prst="rect">
            <a:avLst/>
          </a:prstGeom>
          <a:noFill/>
          <a:ln w="19050">
            <a:solidFill>
              <a:schemeClr val="bg1">
                <a:lumMod val="50000"/>
              </a:schemeClr>
            </a:solidFill>
          </a:ln>
          <a:extLst/>
        </p:spPr>
      </p:pic>
      <p:sp>
        <p:nvSpPr>
          <p:cNvPr id="6" name="矩形 5"/>
          <p:cNvSpPr/>
          <p:nvPr/>
        </p:nvSpPr>
        <p:spPr>
          <a:xfrm>
            <a:off x="715963" y="279400"/>
            <a:ext cx="2671762" cy="722313"/>
          </a:xfrm>
          <a:prstGeom prst="rect">
            <a:avLst/>
          </a:prstGeom>
          <a:solidFill>
            <a:srgbClr val="FE7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933450" y="441325"/>
            <a:ext cx="2236788" cy="400050"/>
          </a:xfrm>
          <a:prstGeom prst="rect">
            <a:avLst/>
          </a:prstGeom>
        </p:spPr>
        <p:txBody>
          <a:bodyPr wrap="none">
            <a:spAutoFit/>
          </a:bodyPr>
          <a:lstStyle/>
          <a:p>
            <a:pPr algn="ctr" defTabSz="913996" fontAlgn="auto">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二：医院文化规划</a:t>
            </a:r>
          </a:p>
        </p:txBody>
      </p:sp>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8225" y="2320925"/>
            <a:ext cx="5116513" cy="3411538"/>
          </a:xfrm>
          <a:prstGeom prst="rect">
            <a:avLst/>
          </a:prstGeom>
          <a:noFill/>
          <a:ln w="19050">
            <a:solidFill>
              <a:schemeClr val="bg1">
                <a:lumMod val="50000"/>
              </a:schemeClr>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693025" y="6300788"/>
            <a:ext cx="3878263" cy="277812"/>
          </a:xfrm>
          <a:prstGeom prst="rect">
            <a:avLst/>
          </a:prstGeom>
        </p:spPr>
        <p:txBody>
          <a:bodyPr wrap="none">
            <a:spAutoFit/>
          </a:bodyPr>
          <a:lstStyle/>
          <a:p>
            <a:pPr algn="ctr" defTabSz="913996" fontAlgn="auto">
              <a:spcBef>
                <a:spcPts val="0"/>
              </a:spcBef>
              <a:spcAft>
                <a:spcPts val="0"/>
              </a:spcAft>
              <a:defRPr/>
            </a:pPr>
            <a:r>
              <a:rPr lang="zh-CN" altLang="en-US" sz="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注：以上照片仅供参考，具体请医院根据自身状况修改</a:t>
            </a:r>
          </a:p>
        </p:txBody>
      </p:sp>
      <p:sp>
        <p:nvSpPr>
          <p:cNvPr id="104450" name="矩形 9"/>
          <p:cNvSpPr>
            <a:spLocks noChangeArrowheads="1"/>
          </p:cNvSpPr>
          <p:nvPr/>
        </p:nvSpPr>
        <p:spPr bwMode="auto">
          <a:xfrm>
            <a:off x="684213" y="1042988"/>
            <a:ext cx="9510712" cy="647700"/>
          </a:xfrm>
          <a:prstGeom prst="rect">
            <a:avLst/>
          </a:prstGeom>
          <a:noFill/>
          <a:ln w="9525">
            <a:noFill/>
            <a:miter lim="800000"/>
            <a:headEnd/>
            <a:tailEnd/>
          </a:ln>
        </p:spPr>
        <p:txBody>
          <a:bodyPr>
            <a:spAutoFit/>
          </a:bodyPr>
          <a:lstStyle/>
          <a:p>
            <a:pPr>
              <a:lnSpc>
                <a:spcPct val="200000"/>
              </a:lnSpc>
            </a:pPr>
            <a:r>
              <a:rPr lang="zh-CN" altLang="en-US" b="1">
                <a:solidFill>
                  <a:srgbClr val="C00000"/>
                </a:solidFill>
                <a:latin typeface="微软雅黑" pitchFamily="34" charset="-122"/>
                <a:ea typeface="微软雅黑" pitchFamily="34" charset="-122"/>
              </a:rPr>
              <a:t>规划二： </a:t>
            </a:r>
            <a:r>
              <a:rPr lang="zh-CN" altLang="en-US">
                <a:latin typeface="微软雅黑" pitchFamily="34" charset="-122"/>
                <a:ea typeface="微软雅黑" pitchFamily="34" charset="-122"/>
              </a:rPr>
              <a:t>：</a:t>
            </a:r>
            <a:r>
              <a:rPr lang="zh-CN" altLang="zh-CN">
                <a:latin typeface="微软雅黑" pitchFamily="34" charset="-122"/>
                <a:ea typeface="微软雅黑" pitchFamily="34" charset="-122"/>
              </a:rPr>
              <a:t>增加医院公益性宣传或是医院介绍等资料，</a:t>
            </a:r>
            <a:r>
              <a:rPr lang="zh-CN" altLang="en-US">
                <a:latin typeface="微软雅黑" pitchFamily="34" charset="-122"/>
                <a:ea typeface="微软雅黑" pitchFamily="34" charset="-122"/>
              </a:rPr>
              <a:t>吸引</a:t>
            </a:r>
            <a:r>
              <a:rPr lang="zh-CN" altLang="zh-CN">
                <a:latin typeface="微软雅黑" pitchFamily="34" charset="-122"/>
                <a:ea typeface="微软雅黑" pitchFamily="34" charset="-122"/>
              </a:rPr>
              <a:t>病患阅读</a:t>
            </a:r>
            <a:r>
              <a:rPr lang="zh-CN" altLang="en-US">
                <a:latin typeface="微软雅黑" pitchFamily="34" charset="-122"/>
                <a:ea typeface="微软雅黑" pitchFamily="34" charset="-122"/>
              </a:rPr>
              <a:t>，便于</a:t>
            </a:r>
            <a:r>
              <a:rPr lang="zh-CN" altLang="zh-CN">
                <a:latin typeface="微软雅黑" pitchFamily="34" charset="-122"/>
                <a:ea typeface="微软雅黑" pitchFamily="34" charset="-122"/>
              </a:rPr>
              <a:t>传播。</a:t>
            </a:r>
            <a:endParaRPr lang="zh-CN" altLang="en-US">
              <a:solidFill>
                <a:srgbClr val="FF0000"/>
              </a:solidFill>
              <a:latin typeface="微软雅黑" pitchFamily="34" charset="-122"/>
              <a:ea typeface="微软雅黑" pitchFamily="34" charset="-122"/>
            </a:endParaRPr>
          </a:p>
        </p:txBody>
      </p:sp>
      <p:pic>
        <p:nvPicPr>
          <p:cNvPr id="104451" name="图片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5525" y="1933575"/>
            <a:ext cx="2692400" cy="3778250"/>
          </a:xfrm>
          <a:prstGeom prst="rect">
            <a:avLst/>
          </a:prstGeom>
          <a:noFill/>
          <a:ln w="9525">
            <a:noFill/>
            <a:miter lim="800000"/>
            <a:headEnd/>
            <a:tailEnd/>
          </a:ln>
        </p:spPr>
      </p:pic>
      <p:pic>
        <p:nvPicPr>
          <p:cNvPr id="104452" name="图片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8488" y="1951038"/>
            <a:ext cx="2749550" cy="3852862"/>
          </a:xfrm>
          <a:prstGeom prst="rect">
            <a:avLst/>
          </a:prstGeom>
          <a:noFill/>
          <a:ln w="9525">
            <a:noFill/>
            <a:miter lim="800000"/>
            <a:headEnd/>
            <a:tailEnd/>
          </a:ln>
        </p:spPr>
      </p:pic>
      <p:pic>
        <p:nvPicPr>
          <p:cNvPr id="104453" name="图片 13"/>
          <p:cNvPicPr>
            <a:picLocks noChangeAspect="1"/>
          </p:cNvPicPr>
          <p:nvPr/>
        </p:nvPicPr>
        <p:blipFill>
          <a:blip r:embed="rId4"/>
          <a:srcRect/>
          <a:stretch>
            <a:fillRect/>
          </a:stretch>
        </p:blipFill>
        <p:spPr bwMode="auto">
          <a:xfrm>
            <a:off x="8023225" y="1933575"/>
            <a:ext cx="2916238" cy="3887788"/>
          </a:xfrm>
          <a:prstGeom prst="rect">
            <a:avLst/>
          </a:prstGeom>
          <a:noFill/>
          <a:ln w="12700">
            <a:solidFill>
              <a:schemeClr val="tx1"/>
            </a:solidFill>
            <a:miter lim="800000"/>
            <a:headEnd/>
            <a:tailEnd/>
          </a:ln>
        </p:spPr>
      </p:pic>
      <p:sp>
        <p:nvSpPr>
          <p:cNvPr id="15" name="矩形 14"/>
          <p:cNvSpPr/>
          <p:nvPr/>
        </p:nvSpPr>
        <p:spPr>
          <a:xfrm>
            <a:off x="684213" y="211138"/>
            <a:ext cx="2671762" cy="723900"/>
          </a:xfrm>
          <a:prstGeom prst="rect">
            <a:avLst/>
          </a:prstGeom>
          <a:solidFill>
            <a:srgbClr val="FE7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p:nvSpPr>
        <p:spPr>
          <a:xfrm>
            <a:off x="901700" y="373063"/>
            <a:ext cx="2236788" cy="400050"/>
          </a:xfrm>
          <a:prstGeom prst="rect">
            <a:avLst/>
          </a:prstGeom>
        </p:spPr>
        <p:txBody>
          <a:bodyPr wrap="none">
            <a:spAutoFit/>
          </a:bodyPr>
          <a:lstStyle/>
          <a:p>
            <a:pPr algn="ctr" defTabSz="913996" fontAlgn="auto">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二：医院文化规划</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矩形 1"/>
          <p:cNvSpPr>
            <a:spLocks noChangeArrowheads="1"/>
          </p:cNvSpPr>
          <p:nvPr/>
        </p:nvSpPr>
        <p:spPr bwMode="auto">
          <a:xfrm>
            <a:off x="715963" y="1001713"/>
            <a:ext cx="10742612" cy="1647825"/>
          </a:xfrm>
          <a:prstGeom prst="rect">
            <a:avLst/>
          </a:prstGeom>
          <a:noFill/>
          <a:ln w="9525">
            <a:noFill/>
            <a:miter lim="800000"/>
            <a:headEnd/>
            <a:tailEnd/>
          </a:ln>
        </p:spPr>
        <p:txBody>
          <a:bodyPr>
            <a:spAutoFit/>
          </a:bodyPr>
          <a:lstStyle/>
          <a:p>
            <a:pPr>
              <a:lnSpc>
                <a:spcPct val="200000"/>
              </a:lnSpc>
            </a:pPr>
            <a:r>
              <a:rPr lang="zh-CN" altLang="en-US" sz="2000" b="1">
                <a:solidFill>
                  <a:srgbClr val="C00000"/>
                </a:solidFill>
                <a:latin typeface="微软雅黑" pitchFamily="34" charset="-122"/>
                <a:ea typeface="微软雅黑" pitchFamily="34" charset="-122"/>
              </a:rPr>
              <a:t>规划三：</a:t>
            </a:r>
            <a:r>
              <a:rPr lang="zh-CN" altLang="zh-CN">
                <a:latin typeface="微软雅黑" pitchFamily="34" charset="-122"/>
                <a:ea typeface="微软雅黑" pitchFamily="34" charset="-122"/>
              </a:rPr>
              <a:t>增加特殊科室的气氛布置</a:t>
            </a:r>
            <a:r>
              <a:rPr lang="zh-CN" altLang="en-US">
                <a:latin typeface="微软雅黑" pitchFamily="34" charset="-122"/>
                <a:ea typeface="微软雅黑" pitchFamily="34" charset="-122"/>
              </a:rPr>
              <a:t>，</a:t>
            </a:r>
            <a:r>
              <a:rPr lang="zh-CN" altLang="zh-CN">
                <a:latin typeface="微软雅黑" pitchFamily="34" charset="-122"/>
                <a:ea typeface="微软雅黑" pitchFamily="34" charset="-122"/>
              </a:rPr>
              <a:t>如儿科增加一些卡通图画，儿童漫画、儿歌等上墙，利用好科室电视播放卡通片，吸引儿童的注意力，减少小孩哭闹，提高就医体验感受。</a:t>
            </a:r>
          </a:p>
          <a:p>
            <a:pPr>
              <a:lnSpc>
                <a:spcPts val="3000"/>
              </a:lnSpc>
            </a:pPr>
            <a:endParaRPr lang="zh-CN" altLang="en-US" sz="2800">
              <a:latin typeface="微软雅黑" pitchFamily="34" charset="-122"/>
              <a:ea typeface="微软雅黑" pitchFamily="34" charset="-122"/>
            </a:endParaRPr>
          </a:p>
        </p:txBody>
      </p:sp>
      <p:pic>
        <p:nvPicPr>
          <p:cNvPr id="105474" name="Picture 6" descr="http://baozi.cnrepair.com/uploadfile/2011/12/1/2011120157549593.jpg"/>
          <p:cNvPicPr>
            <a:picLocks noChangeAspect="1" noChangeArrowheads="1"/>
          </p:cNvPicPr>
          <p:nvPr/>
        </p:nvPicPr>
        <p:blipFill>
          <a:blip r:embed="rId2"/>
          <a:srcRect/>
          <a:stretch>
            <a:fillRect/>
          </a:stretch>
        </p:blipFill>
        <p:spPr bwMode="auto">
          <a:xfrm>
            <a:off x="6364288" y="2649538"/>
            <a:ext cx="3744912" cy="3103562"/>
          </a:xfrm>
          <a:prstGeom prst="rect">
            <a:avLst/>
          </a:prstGeom>
          <a:noFill/>
          <a:ln w="12700">
            <a:solidFill>
              <a:schemeClr val="tx1"/>
            </a:solidFill>
            <a:miter lim="800000"/>
            <a:headEnd/>
            <a:tailEnd/>
          </a:ln>
        </p:spPr>
      </p:pic>
      <p:pic>
        <p:nvPicPr>
          <p:cNvPr id="105475" name="图片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0038" y="2649538"/>
            <a:ext cx="4138612" cy="3103562"/>
          </a:xfrm>
          <a:prstGeom prst="rect">
            <a:avLst/>
          </a:prstGeom>
          <a:noFill/>
          <a:ln w="9525">
            <a:solidFill>
              <a:schemeClr val="tx1"/>
            </a:solidFill>
            <a:miter lim="800000"/>
            <a:headEnd/>
            <a:tailEnd/>
          </a:ln>
        </p:spPr>
      </p:pic>
      <p:sp>
        <p:nvSpPr>
          <p:cNvPr id="6" name="矩形 5"/>
          <p:cNvSpPr/>
          <p:nvPr/>
        </p:nvSpPr>
        <p:spPr>
          <a:xfrm>
            <a:off x="715963" y="279400"/>
            <a:ext cx="2671762" cy="722313"/>
          </a:xfrm>
          <a:prstGeom prst="rect">
            <a:avLst/>
          </a:prstGeom>
          <a:solidFill>
            <a:srgbClr val="FE7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933450" y="441325"/>
            <a:ext cx="2236788" cy="400050"/>
          </a:xfrm>
          <a:prstGeom prst="rect">
            <a:avLst/>
          </a:prstGeom>
        </p:spPr>
        <p:txBody>
          <a:bodyPr wrap="none">
            <a:spAutoFit/>
          </a:bodyPr>
          <a:lstStyle/>
          <a:p>
            <a:pPr algn="ctr" defTabSz="913996" fontAlgn="auto">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二：医院文化规划</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组合 22"/>
          <p:cNvGrpSpPr>
            <a:grpSpLocks/>
          </p:cNvGrpSpPr>
          <p:nvPr/>
        </p:nvGrpSpPr>
        <p:grpSpPr bwMode="auto">
          <a:xfrm>
            <a:off x="1754188" y="1293813"/>
            <a:ext cx="2813050" cy="2538412"/>
            <a:chOff x="1332621" y="996364"/>
            <a:chExt cx="3690041" cy="3329930"/>
          </a:xfrm>
        </p:grpSpPr>
        <p:grpSp>
          <p:nvGrpSpPr>
            <p:cNvPr id="60421" name="组合 6"/>
            <p:cNvGrpSpPr>
              <a:grpSpLocks/>
            </p:cNvGrpSpPr>
            <p:nvPr/>
          </p:nvGrpSpPr>
          <p:grpSpPr bwMode="auto">
            <a:xfrm>
              <a:off x="1332621" y="1020183"/>
              <a:ext cx="1572292" cy="3306111"/>
              <a:chOff x="7477387" y="2516188"/>
              <a:chExt cx="1572701" cy="3868589"/>
            </a:xfrm>
          </p:grpSpPr>
          <p:sp>
            <p:nvSpPr>
              <p:cNvPr id="60427" name="Freeform 31"/>
              <p:cNvSpPr>
                <a:spLocks/>
              </p:cNvSpPr>
              <p:nvPr/>
            </p:nvSpPr>
            <p:spPr bwMode="gray">
              <a:xfrm>
                <a:off x="7593013" y="2516188"/>
                <a:ext cx="936625" cy="3044825"/>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w="9525">
                <a:noFill/>
                <a:round/>
                <a:headEnd/>
                <a:tailEnd/>
              </a:ln>
            </p:spPr>
            <p:txBody>
              <a:bodyPr/>
              <a:lstStyle/>
              <a:p>
                <a:endParaRPr lang="zh-CN" altLang="en-US"/>
              </a:p>
            </p:txBody>
          </p:sp>
          <p:sp>
            <p:nvSpPr>
              <p:cNvPr id="60428" name="Rectangle 42"/>
              <p:cNvSpPr>
                <a:spLocks noChangeArrowheads="1"/>
              </p:cNvSpPr>
              <p:nvPr/>
            </p:nvSpPr>
            <p:spPr bwMode="auto">
              <a:xfrm>
                <a:off x="7477387" y="5592762"/>
                <a:ext cx="1572701" cy="792015"/>
              </a:xfrm>
              <a:prstGeom prst="rect">
                <a:avLst/>
              </a:prstGeom>
              <a:noFill/>
              <a:ln w="9525">
                <a:noFill/>
                <a:miter lim="800000"/>
                <a:headEnd/>
                <a:tailEnd/>
              </a:ln>
            </p:spPr>
            <p:txBody>
              <a:bodyPr>
                <a:spAutoFit/>
              </a:bodyPr>
              <a:lstStyle/>
              <a:p>
                <a:pPr algn="ctr" defTabSz="912813">
                  <a:lnSpc>
                    <a:spcPct val="90000"/>
                  </a:lnSpc>
                </a:pPr>
                <a:r>
                  <a:rPr lang="en-US" altLang="zh-CN" sz="1400" b="1">
                    <a:solidFill>
                      <a:srgbClr val="1F497D"/>
                    </a:solidFill>
                    <a:latin typeface="微软雅黑" pitchFamily="34" charset="-122"/>
                    <a:ea typeface="微软雅黑" pitchFamily="34" charset="-122"/>
                  </a:rPr>
                  <a:t>2014</a:t>
                </a:r>
                <a:r>
                  <a:rPr lang="zh-CN" altLang="en-US" sz="1400" b="1">
                    <a:solidFill>
                      <a:srgbClr val="1F497D"/>
                    </a:solidFill>
                    <a:latin typeface="微软雅黑" pitchFamily="34" charset="-122"/>
                    <a:ea typeface="微软雅黑" pitchFamily="34" charset="-122"/>
                  </a:rPr>
                  <a:t>年战略达成率</a:t>
                </a:r>
                <a:endParaRPr lang="en-US" altLang="zh-CN" sz="1400" b="1">
                  <a:solidFill>
                    <a:srgbClr val="1F497D"/>
                  </a:solidFill>
                  <a:latin typeface="微软雅黑" pitchFamily="34" charset="-122"/>
                  <a:ea typeface="微软雅黑" pitchFamily="34" charset="-122"/>
                </a:endParaRPr>
              </a:p>
            </p:txBody>
          </p:sp>
        </p:grpSp>
        <p:grpSp>
          <p:nvGrpSpPr>
            <p:cNvPr id="10" name="组合 9"/>
            <p:cNvGrpSpPr/>
            <p:nvPr/>
          </p:nvGrpSpPr>
          <p:grpSpPr>
            <a:xfrm>
              <a:off x="1442775" y="1975030"/>
              <a:ext cx="928445" cy="1631528"/>
              <a:chOff x="7605713" y="3962691"/>
              <a:chExt cx="928687" cy="1585622"/>
            </a:xfrm>
            <a:solidFill>
              <a:srgbClr val="8CC600">
                <a:alpha val="55000"/>
              </a:srgbClr>
            </a:solidFill>
          </p:grpSpPr>
          <p:sp>
            <p:nvSpPr>
              <p:cNvPr id="11" name="AutoShape 33"/>
              <p:cNvSpPr>
                <a:spLocks noChangeArrowheads="1"/>
              </p:cNvSpPr>
              <p:nvPr/>
            </p:nvSpPr>
            <p:spPr bwMode="gray">
              <a:xfrm>
                <a:off x="7605713" y="3962691"/>
                <a:ext cx="928687" cy="1585622"/>
              </a:xfrm>
              <a:prstGeom prst="can">
                <a:avLst>
                  <a:gd name="adj" fmla="val 26994"/>
                </a:avLst>
              </a:prstGeom>
              <a:solidFill>
                <a:srgbClr val="D45A63"/>
              </a:solidFill>
              <a:ln w="3175" cap="flat" cmpd="sng" algn="ctr">
                <a:noFill/>
                <a:prstDash val="solid"/>
              </a:ln>
              <a:effectLst/>
            </p:spPr>
            <p:txBody>
              <a:bodyPr vert="eaVert" anchor="ctr"/>
              <a:lstStyle/>
              <a:p>
                <a:pPr defTabSz="913996" fontAlgn="auto">
                  <a:spcBef>
                    <a:spcPts val="0"/>
                  </a:spcBef>
                  <a:spcAft>
                    <a:spcPts val="0"/>
                  </a:spcAft>
                  <a:defRPr/>
                </a:pPr>
                <a:endParaRPr lang="zh-CN" altLang="en-US" sz="2800" kern="0" dirty="0">
                  <a:solidFill>
                    <a:sysClr val="window" lastClr="FFFFFF"/>
                  </a:solidFill>
                  <a:latin typeface="微软雅黑" pitchFamily="34" charset="-122"/>
                  <a:ea typeface="微软雅黑" pitchFamily="34" charset="-122"/>
                </a:endParaRPr>
              </a:p>
            </p:txBody>
          </p:sp>
          <p:sp>
            <p:nvSpPr>
              <p:cNvPr id="12" name="Text Box 40"/>
              <p:cNvSpPr txBox="1">
                <a:spLocks noChangeArrowheads="1"/>
              </p:cNvSpPr>
              <p:nvPr/>
            </p:nvSpPr>
            <p:spPr bwMode="blackWhite">
              <a:xfrm>
                <a:off x="7663408" y="4498082"/>
                <a:ext cx="762000" cy="329028"/>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fontAlgn="auto" hangingPunct="1">
                  <a:spcBef>
                    <a:spcPct val="50000"/>
                  </a:spcBef>
                  <a:spcAft>
                    <a:spcPts val="0"/>
                  </a:spcAft>
                  <a:defRPr/>
                </a:pPr>
                <a:r>
                  <a:rPr lang="en-US" altLang="zh-CN" sz="1600" kern="0" dirty="0" smtClean="0">
                    <a:solidFill>
                      <a:srgbClr val="FFFFFF"/>
                    </a:solidFill>
                    <a:latin typeface="Impact" pitchFamily="34" charset="0"/>
                    <a:ea typeface="微软雅黑" pitchFamily="34" charset="-122"/>
                  </a:rPr>
                  <a:t>75%</a:t>
                </a:r>
                <a:endParaRPr lang="en-US" altLang="zh-CN" sz="1600" kern="0" dirty="0">
                  <a:solidFill>
                    <a:srgbClr val="FFFFFF"/>
                  </a:solidFill>
                  <a:latin typeface="Impact" pitchFamily="34" charset="0"/>
                  <a:ea typeface="微软雅黑" pitchFamily="34" charset="-122"/>
                </a:endParaRPr>
              </a:p>
            </p:txBody>
          </p:sp>
        </p:grpSp>
        <p:grpSp>
          <p:nvGrpSpPr>
            <p:cNvPr id="60423" name="组合 12"/>
            <p:cNvGrpSpPr>
              <a:grpSpLocks/>
            </p:cNvGrpSpPr>
            <p:nvPr/>
          </p:nvGrpSpPr>
          <p:grpSpPr bwMode="auto">
            <a:xfrm>
              <a:off x="3230576" y="996364"/>
              <a:ext cx="1792086" cy="3316500"/>
              <a:chOff x="7810558" y="2506739"/>
              <a:chExt cx="1792552" cy="3880746"/>
            </a:xfrm>
          </p:grpSpPr>
          <p:sp>
            <p:nvSpPr>
              <p:cNvPr id="60425" name="Freeform 31"/>
              <p:cNvSpPr>
                <a:spLocks/>
              </p:cNvSpPr>
              <p:nvPr/>
            </p:nvSpPr>
            <p:spPr bwMode="gray">
              <a:xfrm>
                <a:off x="8053512" y="2506739"/>
                <a:ext cx="936625" cy="3044826"/>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alpha val="50000"/>
                    </a:srgbClr>
                  </a:gs>
                  <a:gs pos="50000">
                    <a:srgbClr val="FFFFFF">
                      <a:alpha val="50000"/>
                    </a:srgbClr>
                  </a:gs>
                  <a:gs pos="100000">
                    <a:srgbClr val="BABABA">
                      <a:alpha val="50000"/>
                    </a:srgbClr>
                  </a:gs>
                </a:gsLst>
                <a:lin ang="0" scaled="1"/>
              </a:gradFill>
              <a:ln w="9525">
                <a:noFill/>
                <a:round/>
                <a:headEnd/>
                <a:tailEnd/>
              </a:ln>
            </p:spPr>
            <p:txBody>
              <a:bodyPr/>
              <a:lstStyle/>
              <a:p>
                <a:endParaRPr lang="zh-CN" altLang="en-US"/>
              </a:p>
            </p:txBody>
          </p:sp>
          <p:sp>
            <p:nvSpPr>
              <p:cNvPr id="60426" name="Rectangle 42"/>
              <p:cNvSpPr>
                <a:spLocks noChangeArrowheads="1"/>
              </p:cNvSpPr>
              <p:nvPr/>
            </p:nvSpPr>
            <p:spPr bwMode="auto">
              <a:xfrm>
                <a:off x="7810558" y="5595470"/>
                <a:ext cx="1792552" cy="792015"/>
              </a:xfrm>
              <a:prstGeom prst="rect">
                <a:avLst/>
              </a:prstGeom>
              <a:noFill/>
              <a:ln w="9525">
                <a:noFill/>
                <a:miter lim="800000"/>
                <a:headEnd/>
                <a:tailEnd/>
              </a:ln>
            </p:spPr>
            <p:txBody>
              <a:bodyPr>
                <a:spAutoFit/>
              </a:bodyPr>
              <a:lstStyle/>
              <a:p>
                <a:pPr algn="ctr" defTabSz="912813">
                  <a:lnSpc>
                    <a:spcPct val="90000"/>
                  </a:lnSpc>
                </a:pPr>
                <a:r>
                  <a:rPr lang="en-US" altLang="zh-CN" sz="1400" b="1">
                    <a:solidFill>
                      <a:srgbClr val="C00000"/>
                    </a:solidFill>
                    <a:latin typeface="微软雅黑" pitchFamily="34" charset="-122"/>
                    <a:ea typeface="微软雅黑" pitchFamily="34" charset="-122"/>
                  </a:rPr>
                  <a:t>2015</a:t>
                </a:r>
                <a:r>
                  <a:rPr lang="zh-CN" altLang="en-US" sz="1400" b="1">
                    <a:solidFill>
                      <a:srgbClr val="C00000"/>
                    </a:solidFill>
                    <a:latin typeface="微软雅黑" pitchFamily="34" charset="-122"/>
                    <a:ea typeface="微软雅黑" pitchFamily="34" charset="-122"/>
                  </a:rPr>
                  <a:t>年战略达成率目标</a:t>
                </a:r>
                <a:endParaRPr lang="en-US" altLang="zh-CN" sz="1400" b="1">
                  <a:solidFill>
                    <a:srgbClr val="C00000"/>
                  </a:solidFill>
                  <a:latin typeface="微软雅黑" pitchFamily="34" charset="-122"/>
                  <a:ea typeface="微软雅黑" pitchFamily="34" charset="-122"/>
                </a:endParaRPr>
              </a:p>
            </p:txBody>
          </p:sp>
        </p:grpSp>
        <p:grpSp>
          <p:nvGrpSpPr>
            <p:cNvPr id="16" name="组合 15"/>
            <p:cNvGrpSpPr/>
            <p:nvPr/>
          </p:nvGrpSpPr>
          <p:grpSpPr>
            <a:xfrm>
              <a:off x="3473467" y="1174879"/>
              <a:ext cx="928445" cy="2391526"/>
              <a:chOff x="8066213" y="4258096"/>
              <a:chExt cx="928687" cy="1285875"/>
            </a:xfrm>
            <a:solidFill>
              <a:srgbClr val="44ADCB">
                <a:alpha val="71000"/>
              </a:srgbClr>
            </a:solidFill>
          </p:grpSpPr>
          <p:sp>
            <p:nvSpPr>
              <p:cNvPr id="17" name="AutoShape 33"/>
              <p:cNvSpPr>
                <a:spLocks noChangeArrowheads="1"/>
              </p:cNvSpPr>
              <p:nvPr/>
            </p:nvSpPr>
            <p:spPr bwMode="gray">
              <a:xfrm>
                <a:off x="8066213" y="4258096"/>
                <a:ext cx="928687" cy="1285875"/>
              </a:xfrm>
              <a:prstGeom prst="can">
                <a:avLst>
                  <a:gd name="adj" fmla="val 26994"/>
                </a:avLst>
              </a:prstGeom>
              <a:grpFill/>
              <a:ln w="3175" cap="flat" cmpd="sng" algn="ctr">
                <a:noFill/>
                <a:prstDash val="solid"/>
              </a:ln>
              <a:effectLst/>
            </p:spPr>
            <p:txBody>
              <a:bodyPr vert="eaVert" anchor="ctr"/>
              <a:lstStyle/>
              <a:p>
                <a:pPr defTabSz="913996" fontAlgn="auto">
                  <a:spcBef>
                    <a:spcPts val="0"/>
                  </a:spcBef>
                  <a:spcAft>
                    <a:spcPts val="0"/>
                  </a:spcAft>
                  <a:defRPr/>
                </a:pPr>
                <a:endParaRPr lang="zh-CN" altLang="en-US" sz="2800" kern="0" dirty="0">
                  <a:solidFill>
                    <a:sysClr val="window" lastClr="FFFFFF"/>
                  </a:solidFill>
                  <a:latin typeface="微软雅黑" pitchFamily="34" charset="-122"/>
                  <a:ea typeface="微软雅黑" pitchFamily="34" charset="-122"/>
                </a:endParaRPr>
              </a:p>
            </p:txBody>
          </p:sp>
          <p:sp>
            <p:nvSpPr>
              <p:cNvPr id="18" name="Text Box 40"/>
              <p:cNvSpPr txBox="1">
                <a:spLocks noChangeArrowheads="1"/>
              </p:cNvSpPr>
              <p:nvPr/>
            </p:nvSpPr>
            <p:spPr bwMode="blackWhite">
              <a:xfrm>
                <a:off x="8123907" y="4536500"/>
                <a:ext cx="870993" cy="256620"/>
              </a:xfrm>
              <a:prstGeom prst="rect">
                <a:avLst/>
              </a:prstGeom>
              <a:noFill/>
              <a:ln>
                <a:noFill/>
              </a:ln>
              <a:effectLs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defTabSz="913996" eaLnBrk="1" fontAlgn="auto" hangingPunct="1">
                  <a:spcBef>
                    <a:spcPct val="50000"/>
                  </a:spcBef>
                  <a:spcAft>
                    <a:spcPts val="0"/>
                  </a:spcAft>
                  <a:defRPr/>
                </a:pPr>
                <a:r>
                  <a:rPr lang="en-US" altLang="zh-CN" sz="1600" kern="0" dirty="0" smtClean="0">
                    <a:solidFill>
                      <a:srgbClr val="FFFFFF"/>
                    </a:solidFill>
                    <a:latin typeface="Impact" pitchFamily="34" charset="0"/>
                    <a:ea typeface="微软雅黑" pitchFamily="34" charset="-122"/>
                  </a:rPr>
                  <a:t>90%</a:t>
                </a:r>
                <a:endParaRPr lang="en-US" altLang="zh-CN" sz="1600" kern="0" dirty="0">
                  <a:solidFill>
                    <a:srgbClr val="FFFFFF"/>
                  </a:solidFill>
                  <a:latin typeface="Impact" pitchFamily="34" charset="0"/>
                  <a:ea typeface="微软雅黑" pitchFamily="34" charset="-122"/>
                </a:endParaRPr>
              </a:p>
            </p:txBody>
          </p:sp>
        </p:grpSp>
      </p:grpSp>
      <p:sp>
        <p:nvSpPr>
          <p:cNvPr id="22" name="矩形 21"/>
          <p:cNvSpPr/>
          <p:nvPr/>
        </p:nvSpPr>
        <p:spPr>
          <a:xfrm>
            <a:off x="711200" y="307975"/>
            <a:ext cx="2449513"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D45A6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a:t>
            </a:r>
            <a:r>
              <a:rPr lang="zh-CN" altLang="en-US" sz="3200" b="1" dirty="0">
                <a:solidFill>
                  <a:srgbClr val="D45A6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战略目标</a:t>
            </a:r>
          </a:p>
        </p:txBody>
      </p:sp>
      <p:sp>
        <p:nvSpPr>
          <p:cNvPr id="60419" name="矩形 19"/>
          <p:cNvSpPr>
            <a:spLocks noChangeArrowheads="1"/>
          </p:cNvSpPr>
          <p:nvPr/>
        </p:nvSpPr>
        <p:spPr bwMode="auto">
          <a:xfrm>
            <a:off x="914400" y="4005263"/>
            <a:ext cx="5940425" cy="2678112"/>
          </a:xfrm>
          <a:prstGeom prst="rect">
            <a:avLst/>
          </a:prstGeom>
          <a:noFill/>
          <a:ln w="9525">
            <a:noFill/>
            <a:miter lim="800000"/>
            <a:headEnd/>
            <a:tailEnd/>
          </a:ln>
        </p:spPr>
        <p:txBody>
          <a:bodyPr>
            <a:spAutoFit/>
          </a:bodyPr>
          <a:lstStyle/>
          <a:p>
            <a:pPr defTabSz="912813">
              <a:lnSpc>
                <a:spcPct val="150000"/>
              </a:lnSpc>
            </a:pPr>
            <a:r>
              <a:rPr lang="en-US" altLang="zh-CN" sz="1600" b="1">
                <a:solidFill>
                  <a:srgbClr val="000000"/>
                </a:solidFill>
                <a:latin typeface="微软雅黑" pitchFamily="34" charset="-122"/>
                <a:ea typeface="微软雅黑" pitchFamily="34" charset="-122"/>
              </a:rPr>
              <a:t>2014</a:t>
            </a:r>
            <a:r>
              <a:rPr lang="zh-CN" altLang="en-US" sz="1600" b="1">
                <a:solidFill>
                  <a:srgbClr val="000000"/>
                </a:solidFill>
                <a:latin typeface="微软雅黑" pitchFamily="34" charset="-122"/>
                <a:ea typeface="微软雅黑" pitchFamily="34" charset="-122"/>
              </a:rPr>
              <a:t>年战略检讨：</a:t>
            </a:r>
            <a:r>
              <a:rPr lang="zh-CN" altLang="en-US" sz="1600">
                <a:solidFill>
                  <a:srgbClr val="000000"/>
                </a:solidFill>
                <a:latin typeface="微软雅黑" pitchFamily="34" charset="-122"/>
                <a:ea typeface="微软雅黑" pitchFamily="34" charset="-122"/>
              </a:rPr>
              <a:t>去年战略目标达</a:t>
            </a:r>
            <a:r>
              <a:rPr lang="en-US" altLang="zh-CN" sz="1600">
                <a:solidFill>
                  <a:srgbClr val="C00000"/>
                </a:solidFill>
                <a:latin typeface="微软雅黑" pitchFamily="34" charset="-122"/>
                <a:ea typeface="微软雅黑" pitchFamily="34" charset="-122"/>
              </a:rPr>
              <a:t>75%</a:t>
            </a:r>
            <a:r>
              <a:rPr lang="zh-CN" altLang="en-US" sz="1600">
                <a:solidFill>
                  <a:srgbClr val="000000"/>
                </a:solidFill>
                <a:latin typeface="微软雅黑" pitchFamily="34" charset="-122"/>
                <a:ea typeface="微软雅黑" pitchFamily="34" charset="-122"/>
              </a:rPr>
              <a:t>。</a:t>
            </a:r>
            <a:endParaRPr lang="en-US" altLang="zh-CN" sz="1600">
              <a:solidFill>
                <a:srgbClr val="000000"/>
              </a:solidFill>
              <a:latin typeface="微软雅黑" pitchFamily="34" charset="-122"/>
              <a:ea typeface="微软雅黑" pitchFamily="34" charset="-122"/>
            </a:endParaRPr>
          </a:p>
          <a:p>
            <a:pPr defTabSz="912813">
              <a:lnSpc>
                <a:spcPct val="150000"/>
              </a:lnSpc>
            </a:pPr>
            <a:r>
              <a:rPr lang="zh-CN" altLang="en-US" sz="1600" b="1">
                <a:solidFill>
                  <a:srgbClr val="C00000"/>
                </a:solidFill>
                <a:latin typeface="微软雅黑" pitchFamily="34" charset="-122"/>
                <a:ea typeface="微软雅黑" pitchFamily="34" charset="-122"/>
              </a:rPr>
              <a:t>原因</a:t>
            </a:r>
            <a:r>
              <a:rPr lang="en-US" altLang="zh-CN" sz="1600" b="1">
                <a:solidFill>
                  <a:srgbClr val="C00000"/>
                </a:solidFill>
                <a:latin typeface="微软雅黑" pitchFamily="34" charset="-122"/>
                <a:ea typeface="微软雅黑" pitchFamily="34" charset="-122"/>
              </a:rPr>
              <a:t>:</a:t>
            </a:r>
          </a:p>
          <a:p>
            <a:pPr defTabSz="912813">
              <a:lnSpc>
                <a:spcPct val="150000"/>
              </a:lnSpc>
            </a:pPr>
            <a:r>
              <a:rPr lang="en-US" altLang="zh-CN" sz="1600">
                <a:solidFill>
                  <a:srgbClr val="000000"/>
                </a:solidFill>
                <a:latin typeface="微软雅黑" pitchFamily="34" charset="-122"/>
                <a:ea typeface="微软雅黑" pitchFamily="34" charset="-122"/>
              </a:rPr>
              <a:t>1</a:t>
            </a:r>
            <a:r>
              <a:rPr lang="zh-CN" altLang="en-US" sz="1600">
                <a:solidFill>
                  <a:srgbClr val="000000"/>
                </a:solidFill>
                <a:latin typeface="微软雅黑" pitchFamily="34" charset="-122"/>
                <a:ea typeface="微软雅黑" pitchFamily="34" charset="-122"/>
              </a:rPr>
              <a:t>、医院制度存在缺陷，管理陷入困局；</a:t>
            </a:r>
            <a:endParaRPr lang="en-US" altLang="zh-CN" sz="1600">
              <a:solidFill>
                <a:srgbClr val="000000"/>
              </a:solidFill>
              <a:latin typeface="微软雅黑" pitchFamily="34" charset="-122"/>
              <a:ea typeface="微软雅黑" pitchFamily="34" charset="-122"/>
            </a:endParaRPr>
          </a:p>
          <a:p>
            <a:pPr defTabSz="912813">
              <a:lnSpc>
                <a:spcPct val="150000"/>
              </a:lnSpc>
            </a:pPr>
            <a:r>
              <a:rPr lang="en-US" altLang="zh-CN" sz="1600">
                <a:solidFill>
                  <a:srgbClr val="000000"/>
                </a:solidFill>
                <a:latin typeface="微软雅黑" pitchFamily="34" charset="-122"/>
                <a:ea typeface="微软雅黑" pitchFamily="34" charset="-122"/>
              </a:rPr>
              <a:t>2</a:t>
            </a:r>
            <a:r>
              <a:rPr lang="zh-CN" altLang="en-US" sz="1600">
                <a:solidFill>
                  <a:srgbClr val="000000"/>
                </a:solidFill>
                <a:latin typeface="微软雅黑" pitchFamily="34" charset="-122"/>
                <a:ea typeface="微软雅黑" pitchFamily="34" charset="-122"/>
              </a:rPr>
              <a:t>、医护人员流动率高，服务水平急需改善；</a:t>
            </a:r>
            <a:endParaRPr lang="en-US" altLang="zh-CN" sz="1600">
              <a:solidFill>
                <a:srgbClr val="000000"/>
              </a:solidFill>
              <a:latin typeface="微软雅黑" pitchFamily="34" charset="-122"/>
              <a:ea typeface="微软雅黑" pitchFamily="34" charset="-122"/>
            </a:endParaRPr>
          </a:p>
          <a:p>
            <a:pPr defTabSz="912813">
              <a:lnSpc>
                <a:spcPct val="150000"/>
              </a:lnSpc>
            </a:pPr>
            <a:r>
              <a:rPr lang="en-US" altLang="zh-CN" sz="1600">
                <a:solidFill>
                  <a:srgbClr val="000000"/>
                </a:solidFill>
                <a:latin typeface="微软雅黑" pitchFamily="34" charset="-122"/>
                <a:ea typeface="微软雅黑" pitchFamily="34" charset="-122"/>
              </a:rPr>
              <a:t>3</a:t>
            </a:r>
            <a:r>
              <a:rPr lang="zh-CN" altLang="en-US" sz="1600">
                <a:solidFill>
                  <a:srgbClr val="000000"/>
                </a:solidFill>
                <a:latin typeface="微软雅黑" pitchFamily="34" charset="-122"/>
                <a:ea typeface="微软雅黑" pitchFamily="34" charset="-122"/>
              </a:rPr>
              <a:t>、医院重点科室建设目标不明确</a:t>
            </a:r>
            <a:r>
              <a:rPr lang="en-US" altLang="zh-CN" sz="1600">
                <a:solidFill>
                  <a:srgbClr val="000000"/>
                </a:solidFill>
                <a:latin typeface="微软雅黑" pitchFamily="34" charset="-122"/>
                <a:ea typeface="微软雅黑" pitchFamily="34" charset="-122"/>
              </a:rPr>
              <a:t>;</a:t>
            </a:r>
          </a:p>
          <a:p>
            <a:pPr defTabSz="912813">
              <a:lnSpc>
                <a:spcPct val="150000"/>
              </a:lnSpc>
            </a:pPr>
            <a:r>
              <a:rPr lang="en-US" altLang="zh-CN" sz="1600">
                <a:solidFill>
                  <a:srgbClr val="000000"/>
                </a:solidFill>
                <a:latin typeface="微软雅黑" pitchFamily="34" charset="-122"/>
                <a:ea typeface="微软雅黑" pitchFamily="34" charset="-122"/>
              </a:rPr>
              <a:t>4</a:t>
            </a:r>
            <a:r>
              <a:rPr lang="zh-CN" altLang="en-US" sz="1600">
                <a:solidFill>
                  <a:srgbClr val="000000"/>
                </a:solidFill>
                <a:latin typeface="微软雅黑" pitchFamily="34" charset="-122"/>
                <a:ea typeface="微软雅黑" pitchFamily="34" charset="-122"/>
              </a:rPr>
              <a:t>、大批民营资本进军医疗，市场竞争力进一步加大。</a:t>
            </a:r>
            <a:endParaRPr lang="en-US" altLang="zh-CN" sz="1600">
              <a:solidFill>
                <a:srgbClr val="000000"/>
              </a:solidFill>
              <a:latin typeface="微软雅黑" pitchFamily="34" charset="-122"/>
              <a:ea typeface="微软雅黑" pitchFamily="34" charset="-122"/>
            </a:endParaRPr>
          </a:p>
          <a:p>
            <a:pPr defTabSz="912813">
              <a:lnSpc>
                <a:spcPct val="150000"/>
              </a:lnSpc>
            </a:pPr>
            <a:r>
              <a:rPr lang="en-US" altLang="zh-CN" sz="1600" b="1">
                <a:solidFill>
                  <a:srgbClr val="C00000"/>
                </a:solidFill>
                <a:latin typeface="微软雅黑" pitchFamily="34" charset="-122"/>
                <a:ea typeface="微软雅黑" pitchFamily="34" charset="-122"/>
              </a:rPr>
              <a:t>2015</a:t>
            </a:r>
            <a:r>
              <a:rPr lang="zh-CN" altLang="en-US" sz="1600" b="1">
                <a:solidFill>
                  <a:srgbClr val="C00000"/>
                </a:solidFill>
                <a:latin typeface="微软雅黑" pitchFamily="34" charset="-122"/>
                <a:ea typeface="微软雅黑" pitchFamily="34" charset="-122"/>
              </a:rPr>
              <a:t>年战略目标：</a:t>
            </a:r>
            <a:r>
              <a:rPr lang="zh-CN" altLang="en-US" sz="1600">
                <a:solidFill>
                  <a:srgbClr val="C00000"/>
                </a:solidFill>
                <a:latin typeface="微软雅黑" pitchFamily="34" charset="-122"/>
                <a:ea typeface="微软雅黑" pitchFamily="34" charset="-122"/>
              </a:rPr>
              <a:t>战略达成率</a:t>
            </a:r>
            <a:r>
              <a:rPr lang="en-US" altLang="zh-CN" sz="1600">
                <a:solidFill>
                  <a:srgbClr val="C00000"/>
                </a:solidFill>
                <a:latin typeface="微软雅黑" pitchFamily="34" charset="-122"/>
                <a:ea typeface="微软雅黑" pitchFamily="34" charset="-122"/>
              </a:rPr>
              <a:t>90%</a:t>
            </a:r>
            <a:endParaRPr lang="zh-CN" altLang="en-US" sz="1600">
              <a:solidFill>
                <a:srgbClr val="C00000"/>
              </a:solidFill>
              <a:latin typeface="微软雅黑" pitchFamily="34" charset="-122"/>
              <a:ea typeface="微软雅黑" pitchFamily="34" charset="-122"/>
            </a:endParaRPr>
          </a:p>
        </p:txBody>
      </p:sp>
      <p:pic>
        <p:nvPicPr>
          <p:cNvPr id="60420" name="图片 2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447675"/>
            <a:ext cx="70104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图片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2363" y="0"/>
            <a:ext cx="8529637" cy="6858000"/>
          </a:xfrm>
          <a:prstGeom prst="rect">
            <a:avLst/>
          </a:prstGeom>
          <a:noFill/>
          <a:ln w="9525">
            <a:noFill/>
            <a:miter lim="800000"/>
            <a:headEnd/>
            <a:tailEnd/>
          </a:ln>
        </p:spPr>
      </p:pic>
      <p:sp>
        <p:nvSpPr>
          <p:cNvPr id="8" name="矩形 7"/>
          <p:cNvSpPr/>
          <p:nvPr/>
        </p:nvSpPr>
        <p:spPr>
          <a:xfrm>
            <a:off x="490538" y="2422525"/>
            <a:ext cx="5108575" cy="263366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6499" name="文本框 5"/>
          <p:cNvSpPr txBox="1">
            <a:spLocks noChangeArrowheads="1"/>
          </p:cNvSpPr>
          <p:nvPr/>
        </p:nvSpPr>
        <p:spPr bwMode="auto">
          <a:xfrm>
            <a:off x="739775" y="2600325"/>
            <a:ext cx="4371975" cy="2400300"/>
          </a:xfrm>
          <a:prstGeom prst="rect">
            <a:avLst/>
          </a:prstGeom>
          <a:noFill/>
          <a:ln w="9525">
            <a:noFill/>
            <a:miter lim="800000"/>
            <a:headEnd/>
            <a:tailEnd/>
          </a:ln>
        </p:spPr>
        <p:txBody>
          <a:bodyPr wrap="none">
            <a:spAutoFit/>
          </a:bodyPr>
          <a:lstStyle/>
          <a:p>
            <a:pPr marL="285750" indent="-285750">
              <a:lnSpc>
                <a:spcPts val="3000"/>
              </a:lnSpc>
              <a:buClr>
                <a:schemeClr val="bg1"/>
              </a:buClr>
              <a:buFont typeface="Wingdings" pitchFamily="2" charset="2"/>
              <a:buChar char="ü"/>
            </a:pPr>
            <a:r>
              <a:rPr lang="zh-CN" altLang="en-US" sz="1600">
                <a:solidFill>
                  <a:schemeClr val="bg1"/>
                </a:solidFill>
                <a:latin typeface="微软雅黑" pitchFamily="34" charset="-122"/>
                <a:ea typeface="微软雅黑" pitchFamily="34" charset="-122"/>
              </a:rPr>
              <a:t>组织员工集体活动</a:t>
            </a:r>
            <a:r>
              <a:rPr lang="en-US" altLang="zh-CN" sz="1600">
                <a:solidFill>
                  <a:schemeClr val="bg1"/>
                </a:solidFill>
                <a:latin typeface="微软雅黑" pitchFamily="34" charset="-122"/>
                <a:ea typeface="微软雅黑" pitchFamily="34" charset="-122"/>
              </a:rPr>
              <a:t>X</a:t>
            </a:r>
            <a:r>
              <a:rPr lang="zh-CN" altLang="en-US" sz="1600">
                <a:solidFill>
                  <a:schemeClr val="bg1"/>
                </a:solidFill>
                <a:latin typeface="微软雅黑" pitchFamily="34" charset="-122"/>
                <a:ea typeface="微软雅黑" pitchFamily="34" charset="-122"/>
              </a:rPr>
              <a:t>次。</a:t>
            </a:r>
            <a:endParaRPr lang="en-US" altLang="zh-CN" sz="1600">
              <a:solidFill>
                <a:schemeClr val="bg1"/>
              </a:solidFill>
              <a:latin typeface="微软雅黑" pitchFamily="34" charset="-122"/>
              <a:ea typeface="微软雅黑" pitchFamily="34" charset="-122"/>
            </a:endParaRPr>
          </a:p>
          <a:p>
            <a:pPr marL="285750" indent="-285750">
              <a:lnSpc>
                <a:spcPts val="3000"/>
              </a:lnSpc>
              <a:buClr>
                <a:schemeClr val="bg1"/>
              </a:buClr>
              <a:buFont typeface="Wingdings" pitchFamily="2" charset="2"/>
              <a:buChar char="ü"/>
            </a:pPr>
            <a:r>
              <a:rPr lang="zh-CN" altLang="en-US" sz="1600">
                <a:solidFill>
                  <a:schemeClr val="bg1"/>
                </a:solidFill>
                <a:latin typeface="微软雅黑" pitchFamily="34" charset="-122"/>
                <a:ea typeface="微软雅黑" pitchFamily="34" charset="-122"/>
              </a:rPr>
              <a:t>提供员工学习、考察、进修机会。</a:t>
            </a:r>
            <a:endParaRPr lang="en-US" altLang="zh-CN" sz="1600">
              <a:solidFill>
                <a:schemeClr val="bg1"/>
              </a:solidFill>
              <a:latin typeface="微软雅黑" pitchFamily="34" charset="-122"/>
              <a:ea typeface="微软雅黑" pitchFamily="34" charset="-122"/>
            </a:endParaRPr>
          </a:p>
          <a:p>
            <a:pPr marL="285750" indent="-285750">
              <a:lnSpc>
                <a:spcPts val="3000"/>
              </a:lnSpc>
              <a:buClr>
                <a:schemeClr val="bg1"/>
              </a:buClr>
              <a:buFont typeface="Wingdings" pitchFamily="2" charset="2"/>
              <a:buChar char="ü"/>
            </a:pPr>
            <a:r>
              <a:rPr lang="zh-CN" altLang="en-US" sz="1600">
                <a:solidFill>
                  <a:schemeClr val="bg1"/>
                </a:solidFill>
                <a:latin typeface="微软雅黑" pitchFamily="34" charset="-122"/>
                <a:ea typeface="微软雅黑" pitchFamily="34" charset="-122"/>
              </a:rPr>
              <a:t>制定完善的员工手册及岗位说明书。</a:t>
            </a:r>
            <a:endParaRPr lang="en-US" altLang="zh-CN" sz="1600">
              <a:solidFill>
                <a:schemeClr val="bg1"/>
              </a:solidFill>
              <a:latin typeface="微软雅黑" pitchFamily="34" charset="-122"/>
              <a:ea typeface="微软雅黑" pitchFamily="34" charset="-122"/>
            </a:endParaRPr>
          </a:p>
          <a:p>
            <a:pPr marL="285750" indent="-285750">
              <a:lnSpc>
                <a:spcPts val="3000"/>
              </a:lnSpc>
              <a:buClr>
                <a:schemeClr val="bg1"/>
              </a:buClr>
              <a:buFont typeface="Wingdings" pitchFamily="2" charset="2"/>
              <a:buChar char="ü"/>
            </a:pPr>
            <a:r>
              <a:rPr lang="zh-CN" altLang="en-US" sz="1600">
                <a:solidFill>
                  <a:schemeClr val="bg1"/>
                </a:solidFill>
                <a:latin typeface="微软雅黑" pitchFamily="34" charset="-122"/>
                <a:ea typeface="微软雅黑" pitchFamily="34" charset="-122"/>
              </a:rPr>
              <a:t>定期组织部门交流会议。</a:t>
            </a:r>
            <a:endParaRPr lang="en-US" altLang="zh-CN" sz="1600">
              <a:solidFill>
                <a:schemeClr val="bg1"/>
              </a:solidFill>
              <a:latin typeface="微软雅黑" pitchFamily="34" charset="-122"/>
              <a:ea typeface="微软雅黑" pitchFamily="34" charset="-122"/>
            </a:endParaRPr>
          </a:p>
          <a:p>
            <a:pPr marL="285750" indent="-285750">
              <a:lnSpc>
                <a:spcPts val="3000"/>
              </a:lnSpc>
              <a:buClr>
                <a:schemeClr val="bg1"/>
              </a:buClr>
              <a:buFont typeface="Wingdings" pitchFamily="2" charset="2"/>
              <a:buChar char="ü"/>
            </a:pPr>
            <a:r>
              <a:rPr lang="zh-CN" altLang="en-US" sz="1600">
                <a:solidFill>
                  <a:schemeClr val="bg1"/>
                </a:solidFill>
                <a:latin typeface="微软雅黑" pitchFamily="34" charset="-122"/>
                <a:ea typeface="微软雅黑" pitchFamily="34" charset="-122"/>
              </a:rPr>
              <a:t>每半年组织医院先进、优秀员工表彰大会。</a:t>
            </a:r>
            <a:endParaRPr lang="en-US" altLang="zh-CN" sz="1600">
              <a:solidFill>
                <a:schemeClr val="bg1"/>
              </a:solidFill>
              <a:latin typeface="微软雅黑" pitchFamily="34" charset="-122"/>
              <a:ea typeface="微软雅黑" pitchFamily="34" charset="-122"/>
            </a:endParaRPr>
          </a:p>
          <a:p>
            <a:pPr marL="285750" indent="-285750">
              <a:lnSpc>
                <a:spcPts val="3000"/>
              </a:lnSpc>
              <a:buClr>
                <a:schemeClr val="bg1"/>
              </a:buClr>
              <a:buFont typeface="Wingdings" pitchFamily="2" charset="2"/>
              <a:buChar char="ü"/>
            </a:pPr>
            <a:r>
              <a:rPr lang="zh-CN" altLang="en-US" sz="1600">
                <a:solidFill>
                  <a:schemeClr val="bg1"/>
                </a:solidFill>
                <a:latin typeface="微软雅黑" pitchFamily="34" charset="-122"/>
                <a:ea typeface="微软雅黑" pitchFamily="34" charset="-122"/>
              </a:rPr>
              <a:t>举行医院内部员工技能和服务流程比赛。</a:t>
            </a:r>
            <a:endParaRPr lang="en-US" altLang="zh-CN" sz="1600">
              <a:solidFill>
                <a:schemeClr val="bg1"/>
              </a:solidFill>
              <a:latin typeface="微软雅黑" pitchFamily="34" charset="-122"/>
              <a:ea typeface="微软雅黑" pitchFamily="34" charset="-122"/>
            </a:endParaRPr>
          </a:p>
        </p:txBody>
      </p:sp>
      <p:sp>
        <p:nvSpPr>
          <p:cNvPr id="106500" name="矩形 8"/>
          <p:cNvSpPr>
            <a:spLocks noChangeArrowheads="1"/>
          </p:cNvSpPr>
          <p:nvPr/>
        </p:nvSpPr>
        <p:spPr bwMode="auto">
          <a:xfrm>
            <a:off x="490538" y="958850"/>
            <a:ext cx="7340600" cy="368300"/>
          </a:xfrm>
          <a:prstGeom prst="rect">
            <a:avLst/>
          </a:prstGeom>
          <a:noFill/>
          <a:ln w="9525">
            <a:noFill/>
            <a:miter lim="800000"/>
            <a:headEnd/>
            <a:tailEnd/>
          </a:ln>
        </p:spPr>
        <p:txBody>
          <a:bodyPr wrap="none">
            <a:spAutoFit/>
          </a:bodyPr>
          <a:lstStyle/>
          <a:p>
            <a:r>
              <a:rPr lang="zh-CN" altLang="en-US" b="1">
                <a:solidFill>
                  <a:srgbClr val="C00000"/>
                </a:solidFill>
                <a:latin typeface="微软雅黑" pitchFamily="34" charset="-122"/>
                <a:ea typeface="微软雅黑" pitchFamily="34" charset="-122"/>
              </a:rPr>
              <a:t>规划四：</a:t>
            </a:r>
            <a:r>
              <a:rPr lang="zh-CN" altLang="en-US" b="1">
                <a:latin typeface="微软雅黑" pitchFamily="34" charset="-122"/>
                <a:ea typeface="微软雅黑" pitchFamily="34" charset="-122"/>
              </a:rPr>
              <a:t>深化院内员工对医院文化的认知，完善医院内部沟通渠道建设</a:t>
            </a:r>
            <a:endParaRPr lang="zh-CN" altLang="en-US">
              <a:latin typeface="Calibri" pitchFamily="34" charset="0"/>
            </a:endParaRPr>
          </a:p>
        </p:txBody>
      </p:sp>
      <p:sp>
        <p:nvSpPr>
          <p:cNvPr id="106501" name="矩形 9"/>
          <p:cNvSpPr>
            <a:spLocks noChangeArrowheads="1"/>
          </p:cNvSpPr>
          <p:nvPr/>
        </p:nvSpPr>
        <p:spPr bwMode="auto">
          <a:xfrm>
            <a:off x="490538" y="1893888"/>
            <a:ext cx="1339850" cy="369887"/>
          </a:xfrm>
          <a:prstGeom prst="rect">
            <a:avLst/>
          </a:prstGeom>
          <a:noFill/>
          <a:ln w="9525">
            <a:noFill/>
            <a:miter lim="800000"/>
            <a:headEnd/>
            <a:tailEnd/>
          </a:ln>
        </p:spPr>
        <p:txBody>
          <a:bodyPr wrap="none">
            <a:spAutoFit/>
          </a:bodyPr>
          <a:lstStyle/>
          <a:p>
            <a:r>
              <a:rPr lang="zh-CN" altLang="en-US" b="1">
                <a:solidFill>
                  <a:srgbClr val="C00000"/>
                </a:solidFill>
                <a:latin typeface="微软雅黑" pitchFamily="34" charset="-122"/>
                <a:ea typeface="微软雅黑" pitchFamily="34" charset="-122"/>
              </a:rPr>
              <a:t>具体措施：</a:t>
            </a:r>
            <a:endParaRPr lang="zh-CN" altLang="en-US">
              <a:latin typeface="Calibri" pitchFamily="34" charset="0"/>
            </a:endParaRPr>
          </a:p>
        </p:txBody>
      </p:sp>
      <p:sp>
        <p:nvSpPr>
          <p:cNvPr id="11" name="矩形 10"/>
          <p:cNvSpPr/>
          <p:nvPr/>
        </p:nvSpPr>
        <p:spPr>
          <a:xfrm>
            <a:off x="490538" y="111125"/>
            <a:ext cx="2673350" cy="723900"/>
          </a:xfrm>
          <a:prstGeom prst="rect">
            <a:avLst/>
          </a:prstGeom>
          <a:solidFill>
            <a:srgbClr val="FE7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矩形 11"/>
          <p:cNvSpPr/>
          <p:nvPr/>
        </p:nvSpPr>
        <p:spPr>
          <a:xfrm>
            <a:off x="709613" y="273050"/>
            <a:ext cx="2236787" cy="400050"/>
          </a:xfrm>
          <a:prstGeom prst="rect">
            <a:avLst/>
          </a:prstGeom>
        </p:spPr>
        <p:txBody>
          <a:bodyPr wrap="none">
            <a:spAutoFit/>
          </a:bodyPr>
          <a:lstStyle/>
          <a:p>
            <a:pPr algn="ctr" defTabSz="913996" fontAlgn="auto">
              <a:spcBef>
                <a:spcPts val="0"/>
              </a:spcBef>
              <a:spcAft>
                <a:spcPts val="0"/>
              </a:spcAft>
              <a:defRPr/>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二：医院文化规划</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
        <p:cNvGrpSpPr/>
        <p:nvPr/>
      </p:nvGrpSpPr>
      <p:grpSpPr>
        <a:xfrm>
          <a:off x="0" y="0"/>
          <a:ext cx="0" cy="0"/>
          <a:chOff x="0" y="0"/>
          <a:chExt cx="0" cy="0"/>
        </a:xfrm>
      </p:grpSpPr>
      <p:pic>
        <p:nvPicPr>
          <p:cNvPr id="107522" name="Picture 2" descr="搜索引擎优化图标图片"/>
          <p:cNvPicPr>
            <a:picLocks noChangeAspect="1" noChangeArrowheads="1"/>
          </p:cNvPicPr>
          <p:nvPr/>
        </p:nvPicPr>
        <p:blipFill>
          <a:blip r:embed="rId2" cstate="email">
            <a:grayscl/>
            <a:extLst>
              <a:ext uri="{28A0092B-C50C-407E-A947-70E740481C1C}">
                <a14:useLocalDpi xmlns:a14="http://schemas.microsoft.com/office/drawing/2010/main"/>
              </a:ext>
            </a:extLst>
          </a:blip>
          <a:srcRect l="-96"/>
          <a:stretch>
            <a:fillRect/>
          </a:stretch>
        </p:blipFill>
        <p:spPr bwMode="auto">
          <a:xfrm>
            <a:off x="0" y="0"/>
            <a:ext cx="12192000" cy="6881813"/>
          </a:xfrm>
          <a:prstGeom prst="rect">
            <a:avLst/>
          </a:prstGeom>
          <a:noFill/>
          <a:ln w="9525">
            <a:noFill/>
            <a:miter lim="800000"/>
            <a:headEnd/>
            <a:tailEnd/>
          </a:ln>
        </p:spPr>
      </p:pic>
      <p:sp>
        <p:nvSpPr>
          <p:cNvPr id="2" name="等腰三角形 1"/>
          <p:cNvSpPr/>
          <p:nvPr/>
        </p:nvSpPr>
        <p:spPr>
          <a:xfrm>
            <a:off x="4024313" y="0"/>
            <a:ext cx="8167687" cy="6878638"/>
          </a:xfrm>
          <a:custGeom>
            <a:avLst/>
            <a:gdLst>
              <a:gd name="connsiteX0" fmla="*/ 0 w 2813538"/>
              <a:gd name="connsiteY0" fmla="*/ 2274277 h 2274277"/>
              <a:gd name="connsiteX1" fmla="*/ 1406769 w 2813538"/>
              <a:gd name="connsiteY1" fmla="*/ 0 h 2274277"/>
              <a:gd name="connsiteX2" fmla="*/ 2813538 w 2813538"/>
              <a:gd name="connsiteY2" fmla="*/ 2274277 h 2274277"/>
              <a:gd name="connsiteX3" fmla="*/ 0 w 2813538"/>
              <a:gd name="connsiteY3" fmla="*/ 2274277 h 2274277"/>
              <a:gd name="connsiteX0" fmla="*/ 4525108 w 7338646"/>
              <a:gd name="connsiteY0" fmla="*/ 3950677 h 3950677"/>
              <a:gd name="connsiteX1" fmla="*/ 0 w 7338646"/>
              <a:gd name="connsiteY1" fmla="*/ 0 h 3950677"/>
              <a:gd name="connsiteX2" fmla="*/ 7338646 w 7338646"/>
              <a:gd name="connsiteY2" fmla="*/ 3950677 h 3950677"/>
              <a:gd name="connsiteX3" fmla="*/ 4525108 w 7338646"/>
              <a:gd name="connsiteY3" fmla="*/ 3950677 h 3950677"/>
              <a:gd name="connsiteX0" fmla="*/ 4525108 w 12227169"/>
              <a:gd name="connsiteY0" fmla="*/ 3950677 h 3950677"/>
              <a:gd name="connsiteX1" fmla="*/ 0 w 12227169"/>
              <a:gd name="connsiteY1" fmla="*/ 0 h 3950677"/>
              <a:gd name="connsiteX2" fmla="*/ 12227169 w 12227169"/>
              <a:gd name="connsiteY2" fmla="*/ 46892 h 3950677"/>
              <a:gd name="connsiteX3" fmla="*/ 4525108 w 12227169"/>
              <a:gd name="connsiteY3" fmla="*/ 3950677 h 3950677"/>
              <a:gd name="connsiteX0" fmla="*/ 4525108 w 12227169"/>
              <a:gd name="connsiteY0" fmla="*/ 3950677 h 3950677"/>
              <a:gd name="connsiteX1" fmla="*/ 0 w 12227169"/>
              <a:gd name="connsiteY1" fmla="*/ 0 h 3950677"/>
              <a:gd name="connsiteX2" fmla="*/ 12227169 w 12227169"/>
              <a:gd name="connsiteY2" fmla="*/ 23446 h 3950677"/>
              <a:gd name="connsiteX3" fmla="*/ 4525108 w 12227169"/>
              <a:gd name="connsiteY3" fmla="*/ 3950677 h 3950677"/>
              <a:gd name="connsiteX0" fmla="*/ 9366738 w 12227169"/>
              <a:gd name="connsiteY0" fmla="*/ 4103077 h 4103077"/>
              <a:gd name="connsiteX1" fmla="*/ 0 w 12227169"/>
              <a:gd name="connsiteY1" fmla="*/ 0 h 4103077"/>
              <a:gd name="connsiteX2" fmla="*/ 12227169 w 12227169"/>
              <a:gd name="connsiteY2" fmla="*/ 23446 h 4103077"/>
              <a:gd name="connsiteX3" fmla="*/ 9366738 w 12227169"/>
              <a:gd name="connsiteY3" fmla="*/ 4103077 h 4103077"/>
              <a:gd name="connsiteX0" fmla="*/ 6145866 w 9006297"/>
              <a:gd name="connsiteY0" fmla="*/ 4089430 h 4089430"/>
              <a:gd name="connsiteX1" fmla="*/ 0 w 9006297"/>
              <a:gd name="connsiteY1" fmla="*/ 0 h 4089430"/>
              <a:gd name="connsiteX2" fmla="*/ 9006297 w 9006297"/>
              <a:gd name="connsiteY2" fmla="*/ 9799 h 4089430"/>
              <a:gd name="connsiteX3" fmla="*/ 6145866 w 9006297"/>
              <a:gd name="connsiteY3" fmla="*/ 4089430 h 4089430"/>
              <a:gd name="connsiteX0" fmla="*/ 5135932 w 9006297"/>
              <a:gd name="connsiteY0" fmla="*/ 4348737 h 4348737"/>
              <a:gd name="connsiteX1" fmla="*/ 0 w 9006297"/>
              <a:gd name="connsiteY1" fmla="*/ 0 h 4348737"/>
              <a:gd name="connsiteX2" fmla="*/ 9006297 w 9006297"/>
              <a:gd name="connsiteY2" fmla="*/ 9799 h 4348737"/>
              <a:gd name="connsiteX3" fmla="*/ 5135932 w 9006297"/>
              <a:gd name="connsiteY3" fmla="*/ 4348737 h 4348737"/>
              <a:gd name="connsiteX0" fmla="*/ 6582594 w 9006297"/>
              <a:gd name="connsiteY0" fmla="*/ 4280498 h 4280498"/>
              <a:gd name="connsiteX1" fmla="*/ 0 w 9006297"/>
              <a:gd name="connsiteY1" fmla="*/ 0 h 4280498"/>
              <a:gd name="connsiteX2" fmla="*/ 9006297 w 9006297"/>
              <a:gd name="connsiteY2" fmla="*/ 9799 h 4280498"/>
              <a:gd name="connsiteX3" fmla="*/ 6582594 w 9006297"/>
              <a:gd name="connsiteY3" fmla="*/ 4280498 h 4280498"/>
              <a:gd name="connsiteX0" fmla="*/ 6832966 w 9006297"/>
              <a:gd name="connsiteY0" fmla="*/ 6751555 h 6751555"/>
              <a:gd name="connsiteX1" fmla="*/ 0 w 9006297"/>
              <a:gd name="connsiteY1" fmla="*/ 0 h 6751555"/>
              <a:gd name="connsiteX2" fmla="*/ 9006297 w 9006297"/>
              <a:gd name="connsiteY2" fmla="*/ 9799 h 6751555"/>
              <a:gd name="connsiteX3" fmla="*/ 6832966 w 9006297"/>
              <a:gd name="connsiteY3" fmla="*/ 6751555 h 6751555"/>
              <a:gd name="connsiteX0" fmla="*/ 6680566 w 9006297"/>
              <a:gd name="connsiteY0" fmla="*/ 6795098 h 6795098"/>
              <a:gd name="connsiteX1" fmla="*/ 0 w 9006297"/>
              <a:gd name="connsiteY1" fmla="*/ 0 h 6795098"/>
              <a:gd name="connsiteX2" fmla="*/ 9006297 w 9006297"/>
              <a:gd name="connsiteY2" fmla="*/ 9799 h 6795098"/>
              <a:gd name="connsiteX3" fmla="*/ 6680566 w 9006297"/>
              <a:gd name="connsiteY3" fmla="*/ 6795098 h 6795098"/>
              <a:gd name="connsiteX0" fmla="*/ 5884853 w 8210584"/>
              <a:gd name="connsiteY0" fmla="*/ 6785299 h 6785299"/>
              <a:gd name="connsiteX1" fmla="*/ 0 w 8210584"/>
              <a:gd name="connsiteY1" fmla="*/ 3849 h 6785299"/>
              <a:gd name="connsiteX2" fmla="*/ 8210584 w 8210584"/>
              <a:gd name="connsiteY2" fmla="*/ 0 h 6785299"/>
              <a:gd name="connsiteX3" fmla="*/ 5884853 w 8210584"/>
              <a:gd name="connsiteY3" fmla="*/ 6785299 h 6785299"/>
              <a:gd name="connsiteX0" fmla="*/ 5884853 w 8210584"/>
              <a:gd name="connsiteY0" fmla="*/ 6785299 h 6785299"/>
              <a:gd name="connsiteX1" fmla="*/ 4090253 w 8210584"/>
              <a:gd name="connsiteY1" fmla="*/ 5513694 h 6785299"/>
              <a:gd name="connsiteX2" fmla="*/ 0 w 8210584"/>
              <a:gd name="connsiteY2" fmla="*/ 3849 h 6785299"/>
              <a:gd name="connsiteX3" fmla="*/ 8210584 w 8210584"/>
              <a:gd name="connsiteY3" fmla="*/ 0 h 6785299"/>
              <a:gd name="connsiteX4" fmla="*/ 5884853 w 8210584"/>
              <a:gd name="connsiteY4" fmla="*/ 6785299 h 6785299"/>
              <a:gd name="connsiteX0" fmla="*/ 5884853 w 8210584"/>
              <a:gd name="connsiteY0" fmla="*/ 6785299 h 6983613"/>
              <a:gd name="connsiteX1" fmla="*/ 3994219 w 8210584"/>
              <a:gd name="connsiteY1" fmla="*/ 6810231 h 6983613"/>
              <a:gd name="connsiteX2" fmla="*/ 0 w 8210584"/>
              <a:gd name="connsiteY2" fmla="*/ 3849 h 6983613"/>
              <a:gd name="connsiteX3" fmla="*/ 8210584 w 8210584"/>
              <a:gd name="connsiteY3" fmla="*/ 0 h 6983613"/>
              <a:gd name="connsiteX4" fmla="*/ 5884853 w 8210584"/>
              <a:gd name="connsiteY4" fmla="*/ 6785299 h 6983613"/>
              <a:gd name="connsiteX0" fmla="*/ 5884853 w 8210584"/>
              <a:gd name="connsiteY0" fmla="*/ 6785299 h 6810231"/>
              <a:gd name="connsiteX1" fmla="*/ 3994219 w 8210584"/>
              <a:gd name="connsiteY1" fmla="*/ 6810231 h 6810231"/>
              <a:gd name="connsiteX2" fmla="*/ 0 w 8210584"/>
              <a:gd name="connsiteY2" fmla="*/ 3849 h 6810231"/>
              <a:gd name="connsiteX3" fmla="*/ 8210584 w 8210584"/>
              <a:gd name="connsiteY3" fmla="*/ 0 h 6810231"/>
              <a:gd name="connsiteX4" fmla="*/ 5884853 w 8210584"/>
              <a:gd name="connsiteY4" fmla="*/ 6785299 h 6810231"/>
              <a:gd name="connsiteX0" fmla="*/ 5884853 w 8210584"/>
              <a:gd name="connsiteY0" fmla="*/ 6785299 h 6810231"/>
              <a:gd name="connsiteX1" fmla="*/ 3994219 w 8210584"/>
              <a:gd name="connsiteY1" fmla="*/ 6810231 h 6810231"/>
              <a:gd name="connsiteX2" fmla="*/ 0 w 8210584"/>
              <a:gd name="connsiteY2" fmla="*/ 3849 h 6810231"/>
              <a:gd name="connsiteX3" fmla="*/ 8210584 w 8210584"/>
              <a:gd name="connsiteY3" fmla="*/ 0 h 6810231"/>
              <a:gd name="connsiteX4" fmla="*/ 5884853 w 8210584"/>
              <a:gd name="connsiteY4" fmla="*/ 6785299 h 6810231"/>
              <a:gd name="connsiteX0" fmla="*/ 5884853 w 8210584"/>
              <a:gd name="connsiteY0" fmla="*/ 6785299 h 6810231"/>
              <a:gd name="connsiteX1" fmla="*/ 3994219 w 8210584"/>
              <a:gd name="connsiteY1" fmla="*/ 6810231 h 6810231"/>
              <a:gd name="connsiteX2" fmla="*/ 0 w 8210584"/>
              <a:gd name="connsiteY2" fmla="*/ 3849 h 6810231"/>
              <a:gd name="connsiteX3" fmla="*/ 8210584 w 8210584"/>
              <a:gd name="connsiteY3" fmla="*/ 0 h 6810231"/>
              <a:gd name="connsiteX4" fmla="*/ 5884853 w 8210584"/>
              <a:gd name="connsiteY4" fmla="*/ 6785299 h 6810231"/>
              <a:gd name="connsiteX0" fmla="*/ 5816257 w 8210584"/>
              <a:gd name="connsiteY0" fmla="*/ 6853538 h 6860852"/>
              <a:gd name="connsiteX1" fmla="*/ 3994219 w 8210584"/>
              <a:gd name="connsiteY1" fmla="*/ 6810231 h 6860852"/>
              <a:gd name="connsiteX2" fmla="*/ 0 w 8210584"/>
              <a:gd name="connsiteY2" fmla="*/ 3849 h 6860852"/>
              <a:gd name="connsiteX3" fmla="*/ 8210584 w 8210584"/>
              <a:gd name="connsiteY3" fmla="*/ 0 h 6860852"/>
              <a:gd name="connsiteX4" fmla="*/ 5816257 w 8210584"/>
              <a:gd name="connsiteY4" fmla="*/ 6853538 h 6860852"/>
              <a:gd name="connsiteX0" fmla="*/ 5816257 w 8210584"/>
              <a:gd name="connsiteY0" fmla="*/ 6853538 h 6878470"/>
              <a:gd name="connsiteX1" fmla="*/ 4035376 w 8210584"/>
              <a:gd name="connsiteY1" fmla="*/ 6878470 h 6878470"/>
              <a:gd name="connsiteX2" fmla="*/ 0 w 8210584"/>
              <a:gd name="connsiteY2" fmla="*/ 3849 h 6878470"/>
              <a:gd name="connsiteX3" fmla="*/ 8210584 w 8210584"/>
              <a:gd name="connsiteY3" fmla="*/ 0 h 6878470"/>
              <a:gd name="connsiteX4" fmla="*/ 5816257 w 8210584"/>
              <a:gd name="connsiteY4" fmla="*/ 6853538 h 6878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584" h="6878470">
                <a:moveTo>
                  <a:pt x="5816257" y="6853538"/>
                </a:moveTo>
                <a:cubicBezTo>
                  <a:pt x="5044281" y="6884594"/>
                  <a:pt x="5164051" y="6874709"/>
                  <a:pt x="4035376" y="6878470"/>
                </a:cubicBezTo>
                <a:lnTo>
                  <a:pt x="0" y="3849"/>
                </a:lnTo>
                <a:lnTo>
                  <a:pt x="8210584" y="0"/>
                </a:lnTo>
                <a:lnTo>
                  <a:pt x="5816257" y="6853538"/>
                </a:lnTo>
                <a:close/>
              </a:path>
            </a:pathLst>
          </a:cu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7524" name="文本框 2"/>
          <p:cNvSpPr txBox="1">
            <a:spLocks noChangeArrowheads="1"/>
          </p:cNvSpPr>
          <p:nvPr/>
        </p:nvSpPr>
        <p:spPr bwMode="auto">
          <a:xfrm>
            <a:off x="5480050" y="142875"/>
            <a:ext cx="2627313" cy="2308225"/>
          </a:xfrm>
          <a:prstGeom prst="rect">
            <a:avLst/>
          </a:prstGeom>
          <a:noFill/>
          <a:ln w="9525">
            <a:noFill/>
            <a:miter lim="800000"/>
            <a:headEnd/>
            <a:tailEnd/>
          </a:ln>
        </p:spPr>
        <p:txBody>
          <a:bodyPr wrap="none">
            <a:spAutoFit/>
          </a:bodyPr>
          <a:lstStyle/>
          <a:p>
            <a:pPr marL="285750" indent="-285750">
              <a:lnSpc>
                <a:spcPct val="150000"/>
              </a:lnSpc>
              <a:buClr>
                <a:srgbClr val="FFFFFF"/>
              </a:buClr>
              <a:buFont typeface="Wingdings" pitchFamily="2" charset="2"/>
              <a:buChar char="ü"/>
            </a:pPr>
            <a:r>
              <a:rPr lang="zh-CN" altLang="en-US" sz="2400">
                <a:solidFill>
                  <a:srgbClr val="FFFFFF"/>
                </a:solidFill>
                <a:latin typeface="微软雅黑" pitchFamily="34" charset="-122"/>
                <a:ea typeface="微软雅黑" pitchFamily="34" charset="-122"/>
              </a:rPr>
              <a:t>医院官方网站</a:t>
            </a:r>
            <a:endParaRPr lang="en-US" altLang="zh-CN" sz="2400">
              <a:solidFill>
                <a:srgbClr val="FFFFFF"/>
              </a:solidFill>
              <a:latin typeface="微软雅黑" pitchFamily="34" charset="-122"/>
              <a:ea typeface="微软雅黑" pitchFamily="34" charset="-122"/>
            </a:endParaRPr>
          </a:p>
          <a:p>
            <a:pPr marL="285750" indent="-285750">
              <a:lnSpc>
                <a:spcPct val="150000"/>
              </a:lnSpc>
              <a:buClr>
                <a:srgbClr val="FFFFFF"/>
              </a:buClr>
              <a:buFont typeface="Wingdings" pitchFamily="2" charset="2"/>
              <a:buChar char="ü"/>
            </a:pPr>
            <a:r>
              <a:rPr lang="zh-CN" altLang="en-US" sz="2400">
                <a:solidFill>
                  <a:srgbClr val="FFFFFF"/>
                </a:solidFill>
                <a:latin typeface="微软雅黑" pitchFamily="34" charset="-122"/>
                <a:ea typeface="微软雅黑" pitchFamily="34" charset="-122"/>
              </a:rPr>
              <a:t>医院公众微信号</a:t>
            </a:r>
            <a:endParaRPr lang="en-US" altLang="zh-CN" sz="2400">
              <a:solidFill>
                <a:srgbClr val="FFFFFF"/>
              </a:solidFill>
              <a:latin typeface="微软雅黑" pitchFamily="34" charset="-122"/>
              <a:ea typeface="微软雅黑" pitchFamily="34" charset="-122"/>
            </a:endParaRPr>
          </a:p>
          <a:p>
            <a:pPr marL="285750" indent="-285750">
              <a:lnSpc>
                <a:spcPct val="150000"/>
              </a:lnSpc>
              <a:buClr>
                <a:srgbClr val="FFFFFF"/>
              </a:buClr>
              <a:buFont typeface="Wingdings" pitchFamily="2" charset="2"/>
              <a:buChar char="ü"/>
            </a:pPr>
            <a:r>
              <a:rPr lang="zh-CN" altLang="en-US" sz="2400">
                <a:solidFill>
                  <a:srgbClr val="FFFFFF"/>
                </a:solidFill>
                <a:latin typeface="微软雅黑" pitchFamily="34" charset="-122"/>
                <a:ea typeface="微软雅黑" pitchFamily="34" charset="-122"/>
              </a:rPr>
              <a:t>医院官网微博</a:t>
            </a:r>
            <a:endParaRPr lang="en-US" altLang="zh-CN" sz="2400">
              <a:solidFill>
                <a:srgbClr val="FFFFFF"/>
              </a:solidFill>
              <a:latin typeface="微软雅黑" pitchFamily="34" charset="-122"/>
              <a:ea typeface="微软雅黑" pitchFamily="34" charset="-122"/>
            </a:endParaRPr>
          </a:p>
          <a:p>
            <a:pPr marL="285750" indent="-285750">
              <a:lnSpc>
                <a:spcPct val="150000"/>
              </a:lnSpc>
              <a:buClr>
                <a:srgbClr val="FFFFFF"/>
              </a:buClr>
              <a:buFont typeface="Wingdings" pitchFamily="2" charset="2"/>
              <a:buChar char="ü"/>
            </a:pPr>
            <a:r>
              <a:rPr lang="zh-CN" altLang="en-US" sz="2400">
                <a:solidFill>
                  <a:srgbClr val="FFFFFF"/>
                </a:solidFill>
                <a:latin typeface="微软雅黑" pitchFamily="34" charset="-122"/>
                <a:ea typeface="微软雅黑" pitchFamily="34" charset="-122"/>
              </a:rPr>
              <a:t>医院企业邮箱</a:t>
            </a:r>
            <a:endParaRPr lang="en-US" altLang="zh-CN" sz="2400">
              <a:solidFill>
                <a:srgbClr val="FFFFFF"/>
              </a:solidFill>
              <a:latin typeface="微软雅黑" pitchFamily="34" charset="-122"/>
              <a:ea typeface="微软雅黑" pitchFamily="34" charset="-122"/>
            </a:endParaRPr>
          </a:p>
        </p:txBody>
      </p:sp>
      <p:sp>
        <p:nvSpPr>
          <p:cNvPr id="107525" name="矩形 4"/>
          <p:cNvSpPr>
            <a:spLocks noChangeArrowheads="1"/>
          </p:cNvSpPr>
          <p:nvPr/>
        </p:nvSpPr>
        <p:spPr bwMode="auto">
          <a:xfrm>
            <a:off x="8107363" y="2163763"/>
            <a:ext cx="2628900" cy="2308225"/>
          </a:xfrm>
          <a:prstGeom prst="rect">
            <a:avLst/>
          </a:prstGeom>
          <a:noFill/>
          <a:ln w="9525">
            <a:noFill/>
            <a:miter lim="800000"/>
            <a:headEnd/>
            <a:tailEnd/>
          </a:ln>
        </p:spPr>
        <p:txBody>
          <a:bodyPr wrap="none">
            <a:spAutoFit/>
          </a:bodyPr>
          <a:lstStyle/>
          <a:p>
            <a:pPr marL="285750" indent="-285750">
              <a:lnSpc>
                <a:spcPct val="150000"/>
              </a:lnSpc>
              <a:buClr>
                <a:srgbClr val="FFFFFF"/>
              </a:buClr>
              <a:buFont typeface="Wingdings" pitchFamily="2" charset="2"/>
              <a:buChar char="ü"/>
            </a:pPr>
            <a:r>
              <a:rPr lang="zh-CN" altLang="en-US" sz="2400">
                <a:solidFill>
                  <a:srgbClr val="FFFFFF"/>
                </a:solidFill>
                <a:latin typeface="微软雅黑" pitchFamily="34" charset="-122"/>
                <a:ea typeface="微软雅黑" pitchFamily="34" charset="-122"/>
              </a:rPr>
              <a:t>医院企业</a:t>
            </a:r>
            <a:r>
              <a:rPr lang="en-US" altLang="zh-CN" sz="2400">
                <a:solidFill>
                  <a:srgbClr val="FFFFFF"/>
                </a:solidFill>
                <a:latin typeface="微软雅黑" pitchFamily="34" charset="-122"/>
                <a:ea typeface="微软雅黑" pitchFamily="34" charset="-122"/>
              </a:rPr>
              <a:t>QQ</a:t>
            </a:r>
          </a:p>
          <a:p>
            <a:pPr marL="285750" indent="-285750">
              <a:lnSpc>
                <a:spcPct val="150000"/>
              </a:lnSpc>
              <a:buClr>
                <a:srgbClr val="FFFFFF"/>
              </a:buClr>
              <a:buFont typeface="Wingdings" pitchFamily="2" charset="2"/>
              <a:buChar char="ü"/>
            </a:pPr>
            <a:r>
              <a:rPr lang="zh-CN" altLang="en-US" sz="2400">
                <a:solidFill>
                  <a:srgbClr val="FFFFFF"/>
                </a:solidFill>
                <a:latin typeface="微软雅黑" pitchFamily="34" charset="-122"/>
                <a:ea typeface="微软雅黑" pitchFamily="34" charset="-122"/>
              </a:rPr>
              <a:t>医院院内宣传栏</a:t>
            </a:r>
            <a:endParaRPr lang="en-US" altLang="zh-CN" sz="2400">
              <a:solidFill>
                <a:srgbClr val="FFFFFF"/>
              </a:solidFill>
              <a:latin typeface="微软雅黑" pitchFamily="34" charset="-122"/>
              <a:ea typeface="微软雅黑" pitchFamily="34" charset="-122"/>
            </a:endParaRPr>
          </a:p>
          <a:p>
            <a:pPr marL="285750" indent="-285750">
              <a:lnSpc>
                <a:spcPct val="150000"/>
              </a:lnSpc>
              <a:buClr>
                <a:srgbClr val="FFFFFF"/>
              </a:buClr>
              <a:buFont typeface="Wingdings" pitchFamily="2" charset="2"/>
              <a:buChar char="ü"/>
            </a:pPr>
            <a:r>
              <a:rPr lang="zh-CN" altLang="en-US" sz="2400">
                <a:solidFill>
                  <a:srgbClr val="FFFFFF"/>
                </a:solidFill>
                <a:latin typeface="微软雅黑" pitchFamily="34" charset="-122"/>
                <a:ea typeface="微软雅黑" pitchFamily="34" charset="-122"/>
              </a:rPr>
              <a:t>医院院报</a:t>
            </a:r>
            <a:endParaRPr lang="en-US" altLang="zh-CN" sz="2400">
              <a:solidFill>
                <a:srgbClr val="FFFFFF"/>
              </a:solidFill>
              <a:latin typeface="微软雅黑" pitchFamily="34" charset="-122"/>
              <a:ea typeface="微软雅黑" pitchFamily="34" charset="-122"/>
            </a:endParaRPr>
          </a:p>
          <a:p>
            <a:pPr marL="285750" indent="-285750">
              <a:lnSpc>
                <a:spcPct val="150000"/>
              </a:lnSpc>
              <a:buClr>
                <a:srgbClr val="FFFFFF"/>
              </a:buClr>
              <a:buFont typeface="Wingdings" pitchFamily="2" charset="2"/>
              <a:buChar char="ü"/>
            </a:pPr>
            <a:r>
              <a:rPr lang="zh-CN" altLang="en-US" sz="2400">
                <a:solidFill>
                  <a:srgbClr val="FFFFFF"/>
                </a:solidFill>
                <a:latin typeface="微软雅黑" pitchFamily="34" charset="-122"/>
                <a:ea typeface="微软雅黑" pitchFamily="34" charset="-122"/>
              </a:rPr>
              <a:t>医院宣传视频</a:t>
            </a:r>
            <a:endParaRPr lang="en-US" altLang="zh-CN" sz="2400">
              <a:solidFill>
                <a:srgbClr val="FFFFFF"/>
              </a:solidFill>
              <a:latin typeface="微软雅黑" pitchFamily="34" charset="-122"/>
              <a:ea typeface="微软雅黑" pitchFamily="34" charset="-122"/>
            </a:endParaRPr>
          </a:p>
        </p:txBody>
      </p:sp>
      <p:sp>
        <p:nvSpPr>
          <p:cNvPr id="10" name="矩形 9"/>
          <p:cNvSpPr/>
          <p:nvPr/>
        </p:nvSpPr>
        <p:spPr>
          <a:xfrm>
            <a:off x="280988" y="590550"/>
            <a:ext cx="3960812" cy="522288"/>
          </a:xfrm>
          <a:prstGeom prst="rect">
            <a:avLst/>
          </a:prstGeom>
        </p:spPr>
        <p:txBody>
          <a:bodyPr wrap="none">
            <a:spAutoFit/>
          </a:bodyPr>
          <a:lstStyle/>
          <a:p>
            <a:pPr algn="ctr" defTabSz="913996" fontAlgn="auto">
              <a:spcBef>
                <a:spcPts val="0"/>
              </a:spcBef>
              <a:spcAft>
                <a:spcPts val="0"/>
              </a:spcAft>
              <a:defRPr/>
            </a:pPr>
            <a:r>
              <a:rPr lang="en-US" altLang="zh-CN"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4.2</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医院自媒体建设现状</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图片 9"/>
          <p:cNvPicPr>
            <a:picLocks noChangeAspect="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11113" y="-41275"/>
            <a:ext cx="12180887" cy="6899275"/>
          </a:xfrm>
          <a:prstGeom prst="rect">
            <a:avLst/>
          </a:prstGeom>
          <a:noFill/>
          <a:ln w="9525">
            <a:noFill/>
            <a:miter lim="800000"/>
            <a:headEnd/>
            <a:tailEnd/>
          </a:ln>
        </p:spPr>
      </p:pic>
      <p:sp>
        <p:nvSpPr>
          <p:cNvPr id="7" name="矩形 6"/>
          <p:cNvSpPr/>
          <p:nvPr/>
        </p:nvSpPr>
        <p:spPr>
          <a:xfrm>
            <a:off x="4621213" y="-55563"/>
            <a:ext cx="7573962" cy="6864351"/>
          </a:xfrm>
          <a:custGeom>
            <a:avLst/>
            <a:gdLst>
              <a:gd name="connsiteX0" fmla="*/ 0 w 1064526"/>
              <a:gd name="connsiteY0" fmla="*/ 0 h 3138985"/>
              <a:gd name="connsiteX1" fmla="*/ 1064526 w 1064526"/>
              <a:gd name="connsiteY1" fmla="*/ 0 h 3138985"/>
              <a:gd name="connsiteX2" fmla="*/ 1064526 w 1064526"/>
              <a:gd name="connsiteY2" fmla="*/ 3138985 h 3138985"/>
              <a:gd name="connsiteX3" fmla="*/ 0 w 1064526"/>
              <a:gd name="connsiteY3" fmla="*/ 3138985 h 3138985"/>
              <a:gd name="connsiteX4" fmla="*/ 0 w 1064526"/>
              <a:gd name="connsiteY4" fmla="*/ 0 h 3138985"/>
              <a:gd name="connsiteX0" fmla="*/ 0 w 2238234"/>
              <a:gd name="connsiteY0" fmla="*/ 0 h 3766782"/>
              <a:gd name="connsiteX1" fmla="*/ 2238234 w 2238234"/>
              <a:gd name="connsiteY1" fmla="*/ 627797 h 3766782"/>
              <a:gd name="connsiteX2" fmla="*/ 2238234 w 2238234"/>
              <a:gd name="connsiteY2" fmla="*/ 3766782 h 3766782"/>
              <a:gd name="connsiteX3" fmla="*/ 1173708 w 2238234"/>
              <a:gd name="connsiteY3" fmla="*/ 3766782 h 3766782"/>
              <a:gd name="connsiteX4" fmla="*/ 0 w 2238234"/>
              <a:gd name="connsiteY4" fmla="*/ 0 h 3766782"/>
              <a:gd name="connsiteX0" fmla="*/ 0 w 2702258"/>
              <a:gd name="connsiteY0" fmla="*/ 0 h 3766782"/>
              <a:gd name="connsiteX1" fmla="*/ 2702258 w 2702258"/>
              <a:gd name="connsiteY1" fmla="*/ 13648 h 3766782"/>
              <a:gd name="connsiteX2" fmla="*/ 2238234 w 2702258"/>
              <a:gd name="connsiteY2" fmla="*/ 3766782 h 3766782"/>
              <a:gd name="connsiteX3" fmla="*/ 1173708 w 2702258"/>
              <a:gd name="connsiteY3" fmla="*/ 3766782 h 3766782"/>
              <a:gd name="connsiteX4" fmla="*/ 0 w 2702258"/>
              <a:gd name="connsiteY4" fmla="*/ 0 h 3766782"/>
              <a:gd name="connsiteX0" fmla="*/ 0 w 2702258"/>
              <a:gd name="connsiteY0" fmla="*/ 0 h 6864824"/>
              <a:gd name="connsiteX1" fmla="*/ 2702258 w 2702258"/>
              <a:gd name="connsiteY1" fmla="*/ 13648 h 6864824"/>
              <a:gd name="connsiteX2" fmla="*/ 2674962 w 2702258"/>
              <a:gd name="connsiteY2" fmla="*/ 6864824 h 6864824"/>
              <a:gd name="connsiteX3" fmla="*/ 1173708 w 2702258"/>
              <a:gd name="connsiteY3" fmla="*/ 3766782 h 6864824"/>
              <a:gd name="connsiteX4" fmla="*/ 0 w 2702258"/>
              <a:gd name="connsiteY4" fmla="*/ 0 h 6864824"/>
              <a:gd name="connsiteX0" fmla="*/ 4872250 w 7574508"/>
              <a:gd name="connsiteY0" fmla="*/ 0 h 6864824"/>
              <a:gd name="connsiteX1" fmla="*/ 7574508 w 7574508"/>
              <a:gd name="connsiteY1" fmla="*/ 13648 h 6864824"/>
              <a:gd name="connsiteX2" fmla="*/ 7547212 w 7574508"/>
              <a:gd name="connsiteY2" fmla="*/ 6864824 h 6864824"/>
              <a:gd name="connsiteX3" fmla="*/ 0 w 7574508"/>
              <a:gd name="connsiteY3" fmla="*/ 6864824 h 6864824"/>
              <a:gd name="connsiteX4" fmla="*/ 4872250 w 7574508"/>
              <a:gd name="connsiteY4" fmla="*/ 0 h 6864824"/>
              <a:gd name="connsiteX0" fmla="*/ 5404512 w 7574508"/>
              <a:gd name="connsiteY0" fmla="*/ 0 h 6864824"/>
              <a:gd name="connsiteX1" fmla="*/ 7574508 w 7574508"/>
              <a:gd name="connsiteY1" fmla="*/ 13648 h 6864824"/>
              <a:gd name="connsiteX2" fmla="*/ 7547212 w 7574508"/>
              <a:gd name="connsiteY2" fmla="*/ 6864824 h 6864824"/>
              <a:gd name="connsiteX3" fmla="*/ 0 w 7574508"/>
              <a:gd name="connsiteY3" fmla="*/ 6864824 h 6864824"/>
              <a:gd name="connsiteX4" fmla="*/ 5404512 w 7574508"/>
              <a:gd name="connsiteY4" fmla="*/ 0 h 68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508" h="6864824">
                <a:moveTo>
                  <a:pt x="5404512" y="0"/>
                </a:moveTo>
                <a:lnTo>
                  <a:pt x="7574508" y="13648"/>
                </a:lnTo>
                <a:lnTo>
                  <a:pt x="7547212" y="6864824"/>
                </a:lnTo>
                <a:lnTo>
                  <a:pt x="0" y="6864824"/>
                </a:lnTo>
                <a:lnTo>
                  <a:pt x="5404512" y="0"/>
                </a:lnTo>
                <a:close/>
              </a:path>
            </a:pathLst>
          </a:custGeom>
          <a:solidFill>
            <a:schemeClr val="accent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7"/>
          <p:cNvSpPr txBox="1"/>
          <p:nvPr/>
        </p:nvSpPr>
        <p:spPr>
          <a:xfrm>
            <a:off x="7693025" y="3305175"/>
            <a:ext cx="3302000" cy="2678113"/>
          </a:xfrm>
          <a:prstGeom prst="rect">
            <a:avLst/>
          </a:prstGeom>
          <a:noFill/>
        </p:spPr>
        <p:txBody>
          <a:bodyPr wrap="none">
            <a:spAutoFit/>
          </a:bodyPr>
          <a:lstStyle/>
          <a:p>
            <a:pPr marL="285750" indent="-285750" fontAlgn="auto">
              <a:lnSpc>
                <a:spcPct val="150000"/>
              </a:lnSpc>
              <a:spcBef>
                <a:spcPts val="0"/>
              </a:spcBef>
              <a:spcAft>
                <a:spcPts val="0"/>
              </a:spcAft>
              <a:buFont typeface="Wingdings" panose="05000000000000000000" pitchFamily="2" charset="2"/>
              <a:buChar char="ü"/>
              <a:defRPr/>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官网访问量增长</a:t>
            </a:r>
            <a:r>
              <a:rPr lang="en-US" altLang="zh-CN"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endParaRPr lang="en-US" altLang="zh-CN" sz="1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Font typeface="Wingdings" panose="05000000000000000000" pitchFamily="2" charset="2"/>
              <a:buChar char="ü"/>
              <a:defRPr/>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微博粉丝数增长</a:t>
            </a:r>
            <a:r>
              <a:rPr lang="en-US" altLang="zh-CN"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p>
          <a:p>
            <a:pPr marL="285750" indent="-285750" fontAlgn="auto">
              <a:lnSpc>
                <a:spcPct val="150000"/>
              </a:lnSpc>
              <a:spcBef>
                <a:spcPts val="0"/>
              </a:spcBef>
              <a:spcAft>
                <a:spcPts val="0"/>
              </a:spcAft>
              <a:buFont typeface="Wingdings" panose="05000000000000000000" pitchFamily="2" charset="2"/>
              <a:buChar char="ü"/>
              <a:defRPr/>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微信公众账号粉丝增长</a:t>
            </a:r>
            <a:r>
              <a:rPr lang="en-US" altLang="zh-CN"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45%</a:t>
            </a:r>
          </a:p>
          <a:p>
            <a:pPr marL="285750" indent="-285750" fontAlgn="auto">
              <a:lnSpc>
                <a:spcPct val="150000"/>
              </a:lnSpc>
              <a:spcBef>
                <a:spcPts val="0"/>
              </a:spcBef>
              <a:spcAft>
                <a:spcPts val="0"/>
              </a:spcAft>
              <a:buFont typeface="Wingdings" panose="05000000000000000000" pitchFamily="2" charset="2"/>
              <a:buChar char="ü"/>
              <a:defRPr/>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企业</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QQ</a:t>
            </a: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咨询量增长</a:t>
            </a:r>
            <a:r>
              <a:rPr lang="en-US" altLang="zh-CN"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a:t>
            </a:r>
          </a:p>
        </p:txBody>
      </p:sp>
      <p:sp>
        <p:nvSpPr>
          <p:cNvPr id="5" name="矩形 4"/>
          <p:cNvSpPr/>
          <p:nvPr/>
        </p:nvSpPr>
        <p:spPr>
          <a:xfrm>
            <a:off x="7693025" y="2706688"/>
            <a:ext cx="4500563"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4.3</a:t>
            </a: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医院自媒体建设规划</a:t>
            </a:r>
          </a:p>
        </p:txBody>
      </p:sp>
      <p:sp>
        <p:nvSpPr>
          <p:cNvPr id="108549" name="文本框 10"/>
          <p:cNvSpPr txBox="1">
            <a:spLocks noChangeArrowheads="1"/>
          </p:cNvSpPr>
          <p:nvPr/>
        </p:nvSpPr>
        <p:spPr bwMode="auto">
          <a:xfrm>
            <a:off x="6961188" y="6210300"/>
            <a:ext cx="4673600" cy="307975"/>
          </a:xfrm>
          <a:prstGeom prst="rect">
            <a:avLst/>
          </a:prstGeom>
          <a:noFill/>
          <a:ln w="9525">
            <a:noFill/>
            <a:miter lim="800000"/>
            <a:headEnd/>
            <a:tailEnd/>
          </a:ln>
        </p:spPr>
        <p:txBody>
          <a:bodyPr wrap="none">
            <a:spAutoFit/>
          </a:bodyPr>
          <a:lstStyle/>
          <a:p>
            <a:r>
              <a:rPr lang="zh-CN" altLang="en-US" sz="1400">
                <a:latin typeface="微软雅黑" pitchFamily="34" charset="-122"/>
                <a:ea typeface="微软雅黑" pitchFamily="34" charset="-122"/>
              </a:rPr>
              <a:t>注：以上数值仅供参考，医院需根据自身实际情况修改。</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4"/>
          <p:cNvSpPr/>
          <p:nvPr/>
        </p:nvSpPr>
        <p:spPr>
          <a:xfrm>
            <a:off x="5940425" y="1700213"/>
            <a:ext cx="5070475" cy="2587625"/>
          </a:xfrm>
          <a:prstGeom prst="rect">
            <a:avLst/>
          </a:prstGeom>
          <a:solidFill>
            <a:srgbClr val="2B2B29"/>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52" name="Rectangle 17"/>
          <p:cNvSpPr/>
          <p:nvPr/>
        </p:nvSpPr>
        <p:spPr>
          <a:xfrm>
            <a:off x="5943600" y="4375150"/>
            <a:ext cx="6267450" cy="1225550"/>
          </a:xfrm>
          <a:prstGeom prst="rect">
            <a:avLst/>
          </a:prstGeom>
          <a:solidFill>
            <a:schemeClr val="accent6">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prstClr val="white"/>
              </a:solidFill>
            </a:endParaRPr>
          </a:p>
        </p:txBody>
      </p:sp>
      <p:sp>
        <p:nvSpPr>
          <p:cNvPr id="53" name="Rectangle 3"/>
          <p:cNvSpPr/>
          <p:nvPr/>
        </p:nvSpPr>
        <p:spPr>
          <a:xfrm>
            <a:off x="0" y="1684338"/>
            <a:ext cx="1876425" cy="1225550"/>
          </a:xfrm>
          <a:prstGeom prst="rect">
            <a:avLst/>
          </a:prstGeom>
          <a:solidFill>
            <a:schemeClr val="accent6">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rgbClr val="21A3D0"/>
              </a:solidFill>
            </a:endParaRPr>
          </a:p>
        </p:txBody>
      </p:sp>
      <p:sp>
        <p:nvSpPr>
          <p:cNvPr id="54" name="Rectangle 9"/>
          <p:cNvSpPr/>
          <p:nvPr/>
        </p:nvSpPr>
        <p:spPr>
          <a:xfrm>
            <a:off x="4632325" y="3040063"/>
            <a:ext cx="1225550" cy="1212850"/>
          </a:xfrm>
          <a:prstGeom prst="rect">
            <a:avLst/>
          </a:prstGeom>
          <a:solidFill>
            <a:schemeClr val="accent6">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55" name="Rectangle 10"/>
          <p:cNvSpPr/>
          <p:nvPr/>
        </p:nvSpPr>
        <p:spPr>
          <a:xfrm>
            <a:off x="3302000" y="3040063"/>
            <a:ext cx="1225550" cy="1212850"/>
          </a:xfrm>
          <a:prstGeom prst="rect">
            <a:avLst/>
          </a:prstGeom>
          <a:solidFill>
            <a:schemeClr val="tx1"/>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56" name="Rectangle 12"/>
          <p:cNvSpPr/>
          <p:nvPr/>
        </p:nvSpPr>
        <p:spPr>
          <a:xfrm>
            <a:off x="1981200" y="1679575"/>
            <a:ext cx="1225550" cy="1243013"/>
          </a:xfrm>
          <a:prstGeom prst="rect">
            <a:avLst/>
          </a:prstGeom>
          <a:solidFill>
            <a:schemeClr val="tx1"/>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58" name="Rectangle 14"/>
          <p:cNvSpPr/>
          <p:nvPr/>
        </p:nvSpPr>
        <p:spPr>
          <a:xfrm>
            <a:off x="4632325" y="4391025"/>
            <a:ext cx="1225550" cy="1225550"/>
          </a:xfrm>
          <a:prstGeom prst="rect">
            <a:avLst/>
          </a:prstGeom>
          <a:solidFill>
            <a:schemeClr val="tx1"/>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59" name="Rectangle 15"/>
          <p:cNvSpPr/>
          <p:nvPr/>
        </p:nvSpPr>
        <p:spPr>
          <a:xfrm>
            <a:off x="3302000" y="4391025"/>
            <a:ext cx="1225550" cy="1225550"/>
          </a:xfrm>
          <a:prstGeom prst="rect">
            <a:avLst/>
          </a:prstGeom>
          <a:solidFill>
            <a:schemeClr val="accent6">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60" name="Rectangle 16"/>
          <p:cNvSpPr/>
          <p:nvPr/>
        </p:nvSpPr>
        <p:spPr>
          <a:xfrm>
            <a:off x="1981200" y="3040063"/>
            <a:ext cx="1225550" cy="1225550"/>
          </a:xfrm>
          <a:prstGeom prst="rect">
            <a:avLst/>
          </a:prstGeom>
          <a:solidFill>
            <a:srgbClr val="2B2B29"/>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pic>
        <p:nvPicPr>
          <p:cNvPr id="109579" name="Picture 3" descr="E:\PPT\0。图片\PNG\2、win7风格\灰色超全扁平化图标\128.png"/>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179638" y="3268663"/>
            <a:ext cx="768350" cy="768350"/>
          </a:xfrm>
          <a:prstGeom prst="rect">
            <a:avLst/>
          </a:prstGeom>
          <a:noFill/>
          <a:ln w="9525">
            <a:noFill/>
            <a:miter lim="800000"/>
            <a:headEnd/>
            <a:tailEnd/>
          </a:ln>
        </p:spPr>
      </p:pic>
      <p:pic>
        <p:nvPicPr>
          <p:cNvPr id="109580" name="Picture 5" descr="E:\PPT\0。图片\PNG\2、win7风格\灰色超全扁平化图标\314.png"/>
          <p:cNvPicPr>
            <a:picLocks noChangeAspect="1" noChangeArrowheads="1"/>
          </p:cNvPicPr>
          <p:nvPr/>
        </p:nvPicPr>
        <p:blipFill>
          <a:blip r:embed="rId3" cstate="email">
            <a:grayscl/>
            <a:biLevel thresh="50000"/>
            <a:extLst>
              <a:ext uri="{28A0092B-C50C-407E-A947-70E740481C1C}">
                <a14:useLocalDpi xmlns:a14="http://schemas.microsoft.com/office/drawing/2010/main"/>
              </a:ext>
            </a:extLst>
          </a:blip>
          <a:srcRect/>
          <a:stretch>
            <a:fillRect/>
          </a:stretch>
        </p:blipFill>
        <p:spPr bwMode="auto">
          <a:xfrm>
            <a:off x="4845050" y="4602163"/>
            <a:ext cx="801688" cy="801687"/>
          </a:xfrm>
          <a:prstGeom prst="rect">
            <a:avLst/>
          </a:prstGeom>
          <a:noFill/>
          <a:ln w="9525">
            <a:noFill/>
            <a:miter lim="800000"/>
            <a:headEnd/>
            <a:tailEnd/>
          </a:ln>
        </p:spPr>
      </p:pic>
      <p:pic>
        <p:nvPicPr>
          <p:cNvPr id="109581" name="Picture 6" descr="E:\PPT\0。图片\PNG\2、win7风格\灰色超全扁平化图标\439.png"/>
          <p:cNvPicPr>
            <a:picLocks noChangeAspect="1" noChangeArrowheads="1"/>
          </p:cNvPicPr>
          <p:nvPr/>
        </p:nvPicPr>
        <p:blipFill>
          <a:blip r:embed="rId4" cstate="email">
            <a:grayscl/>
            <a:biLevel thresh="50000"/>
            <a:extLst>
              <a:ext uri="{28A0092B-C50C-407E-A947-70E740481C1C}">
                <a14:useLocalDpi xmlns:a14="http://schemas.microsoft.com/office/drawing/2010/main"/>
              </a:ext>
            </a:extLst>
          </a:blip>
          <a:srcRect/>
          <a:stretch>
            <a:fillRect/>
          </a:stretch>
        </p:blipFill>
        <p:spPr bwMode="auto">
          <a:xfrm>
            <a:off x="2247900" y="1976438"/>
            <a:ext cx="742950" cy="744537"/>
          </a:xfrm>
          <a:prstGeom prst="rect">
            <a:avLst/>
          </a:prstGeom>
          <a:noFill/>
          <a:ln w="9525">
            <a:noFill/>
            <a:miter lim="800000"/>
            <a:headEnd/>
            <a:tailEnd/>
          </a:ln>
        </p:spPr>
      </p:pic>
      <p:sp>
        <p:nvSpPr>
          <p:cNvPr id="3" name="矩形 2"/>
          <p:cNvSpPr/>
          <p:nvPr/>
        </p:nvSpPr>
        <p:spPr>
          <a:xfrm>
            <a:off x="6034088" y="2005013"/>
            <a:ext cx="5116512" cy="2032000"/>
          </a:xfrm>
          <a:prstGeom prst="rect">
            <a:avLst/>
          </a:prstGeom>
        </p:spPr>
        <p:txBody>
          <a:bodyPr>
            <a:spAutoFit/>
          </a:bodyPr>
          <a:lstStyle/>
          <a:p>
            <a:pPr marL="285750" indent="-285750" fontAlgn="auto">
              <a:lnSpc>
                <a:spcPct val="150000"/>
              </a:lnSpc>
              <a:spcBef>
                <a:spcPts val="0"/>
              </a:spcBef>
              <a:spcAft>
                <a:spcPts val="0"/>
              </a:spcAft>
              <a:buClr>
                <a:srgbClr val="FF0066"/>
              </a:buClr>
              <a:buFont typeface="Wingdings" panose="05000000000000000000" pitchFamily="2" charset="2"/>
              <a:buChar char="ü"/>
              <a:defRPr/>
            </a:pPr>
            <a:r>
              <a:rPr lang="zh-CN" altLang="zh-CN" sz="1400" b="1" kern="100" dirty="0">
                <a:solidFill>
                  <a:prstClr val="white"/>
                </a:solidFill>
                <a:latin typeface="微软雅黑" panose="020B0503020204020204" pitchFamily="34" charset="-122"/>
                <a:ea typeface="微软雅黑" panose="020B0503020204020204" pitchFamily="34" charset="-122"/>
              </a:rPr>
              <a:t>宣传策略</a:t>
            </a:r>
            <a:r>
              <a:rPr lang="zh-CN" altLang="zh-CN" sz="1400" kern="100" dirty="0">
                <a:solidFill>
                  <a:prstClr val="white"/>
                </a:solidFill>
                <a:latin typeface="微软雅黑" panose="020B0503020204020204" pitchFamily="34" charset="-122"/>
                <a:ea typeface="微软雅黑" panose="020B0503020204020204" pitchFamily="34" charset="-122"/>
              </a:rPr>
              <a:t>：以核心区域，目标客户人群的广告密集覆盖；</a:t>
            </a:r>
            <a:endParaRPr lang="en-US" altLang="zh-CN" sz="1400" kern="100" dirty="0">
              <a:solidFill>
                <a:prstClr val="white"/>
              </a:solidFill>
              <a:latin typeface="微软雅黑" panose="020B0503020204020204" pitchFamily="34" charset="-122"/>
              <a:ea typeface="微软雅黑" panose="020B0503020204020204" pitchFamily="34" charset="-122"/>
            </a:endParaRPr>
          </a:p>
          <a:p>
            <a:pPr marL="285750" indent="-285750" fontAlgn="auto">
              <a:lnSpc>
                <a:spcPct val="150000"/>
              </a:lnSpc>
              <a:spcBef>
                <a:spcPts val="0"/>
              </a:spcBef>
              <a:spcAft>
                <a:spcPts val="0"/>
              </a:spcAft>
              <a:buClr>
                <a:srgbClr val="FF0066"/>
              </a:buClr>
              <a:buFont typeface="Wingdings" panose="05000000000000000000" pitchFamily="2" charset="2"/>
              <a:buChar char="ü"/>
              <a:defRPr/>
            </a:pPr>
            <a:r>
              <a:rPr lang="zh-CN" altLang="zh-CN" sz="1400" b="1" kern="100" dirty="0">
                <a:solidFill>
                  <a:prstClr val="white"/>
                </a:solidFill>
                <a:latin typeface="微软雅黑" panose="020B0503020204020204" pitchFamily="34" charset="-122"/>
                <a:ea typeface="微软雅黑" panose="020B0503020204020204" pitchFamily="34" charset="-122"/>
              </a:rPr>
              <a:t>宣传重点</a:t>
            </a:r>
            <a:r>
              <a:rPr lang="zh-CN" altLang="zh-CN" sz="1400" kern="100" dirty="0">
                <a:solidFill>
                  <a:prstClr val="white"/>
                </a:solidFill>
                <a:latin typeface="微软雅黑" panose="020B0503020204020204" pitchFamily="34" charset="-122"/>
                <a:ea typeface="微软雅黑" panose="020B0503020204020204" pitchFamily="34" charset="-122"/>
              </a:rPr>
              <a:t>：</a:t>
            </a:r>
            <a:r>
              <a:rPr lang="zh-CN" altLang="en-US" sz="1400" b="1" kern="100" dirty="0">
                <a:solidFill>
                  <a:srgbClr val="FF0000"/>
                </a:solidFill>
                <a:latin typeface="微软雅黑" panose="020B0503020204020204" pitchFamily="34" charset="-122"/>
                <a:ea typeface="微软雅黑" panose="020B0503020204020204" pitchFamily="34" charset="-122"/>
              </a:rPr>
              <a:t>以内容为王，渠道为皇</a:t>
            </a:r>
            <a:r>
              <a:rPr lang="zh-CN" altLang="zh-CN" sz="1400" kern="100" dirty="0">
                <a:solidFill>
                  <a:prstClr val="white"/>
                </a:solidFill>
                <a:latin typeface="微软雅黑" panose="020B0503020204020204" pitchFamily="34" charset="-122"/>
                <a:ea typeface="微软雅黑" panose="020B0503020204020204" pitchFamily="34" charset="-122"/>
              </a:rPr>
              <a:t>；</a:t>
            </a:r>
          </a:p>
          <a:p>
            <a:pPr marL="285750" indent="-285750" fontAlgn="auto">
              <a:lnSpc>
                <a:spcPct val="150000"/>
              </a:lnSpc>
              <a:spcBef>
                <a:spcPts val="0"/>
              </a:spcBef>
              <a:spcAft>
                <a:spcPts val="0"/>
              </a:spcAft>
              <a:buClr>
                <a:srgbClr val="FF0066"/>
              </a:buClr>
              <a:buFont typeface="Wingdings" panose="05000000000000000000" pitchFamily="2" charset="2"/>
              <a:buChar char="ü"/>
              <a:defRPr/>
            </a:pPr>
            <a:r>
              <a:rPr lang="zh-CN" altLang="zh-CN" sz="1400" b="1" kern="100" dirty="0">
                <a:solidFill>
                  <a:prstClr val="white"/>
                </a:solidFill>
                <a:latin typeface="微软雅黑" panose="020B0503020204020204" pitchFamily="34" charset="-122"/>
                <a:ea typeface="微软雅黑" panose="020B0503020204020204" pitchFamily="34" charset="-122"/>
              </a:rPr>
              <a:t>媒介定位</a:t>
            </a:r>
            <a:r>
              <a:rPr lang="zh-CN" altLang="zh-CN" sz="1400" kern="100" dirty="0">
                <a:solidFill>
                  <a:prstClr val="white"/>
                </a:solidFill>
                <a:latin typeface="微软雅黑" panose="020B0503020204020204" pitchFamily="34" charset="-122"/>
                <a:ea typeface="微软雅黑" panose="020B0503020204020204" pitchFamily="34" charset="-122"/>
              </a:rPr>
              <a:t>：户外广告为主，其他媒介为辅，建立信息平台，</a:t>
            </a:r>
            <a:endParaRPr lang="en-US" altLang="zh-CN" sz="1400" kern="100" dirty="0">
              <a:solidFill>
                <a:prstClr val="white"/>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buClr>
                <a:srgbClr val="FF0066"/>
              </a:buClr>
              <a:defRPr/>
            </a:pPr>
            <a:r>
              <a:rPr lang="en-US" altLang="zh-CN" sz="1400" kern="100" dirty="0">
                <a:solidFill>
                  <a:prstClr val="white"/>
                </a:solidFill>
                <a:latin typeface="微软雅黑" panose="020B0503020204020204" pitchFamily="34" charset="-122"/>
                <a:ea typeface="微软雅黑" panose="020B0503020204020204" pitchFamily="34" charset="-122"/>
              </a:rPr>
              <a:t>                      </a:t>
            </a:r>
            <a:r>
              <a:rPr lang="zh-CN" altLang="zh-CN" sz="1400" kern="100" dirty="0">
                <a:solidFill>
                  <a:prstClr val="white"/>
                </a:solidFill>
                <a:latin typeface="微软雅黑" panose="020B0503020204020204" pitchFamily="34" charset="-122"/>
                <a:ea typeface="微软雅黑" panose="020B0503020204020204" pitchFamily="34" charset="-122"/>
              </a:rPr>
              <a:t>拓展网络新媒体；</a:t>
            </a:r>
          </a:p>
          <a:p>
            <a:pPr marL="285750" indent="-285750" fontAlgn="auto">
              <a:lnSpc>
                <a:spcPct val="150000"/>
              </a:lnSpc>
              <a:spcBef>
                <a:spcPts val="0"/>
              </a:spcBef>
              <a:spcAft>
                <a:spcPts val="0"/>
              </a:spcAft>
              <a:buClr>
                <a:srgbClr val="FF0066"/>
              </a:buClr>
              <a:buFont typeface="Wingdings" panose="05000000000000000000" pitchFamily="2" charset="2"/>
              <a:buChar char="ü"/>
              <a:defRPr/>
            </a:pPr>
            <a:r>
              <a:rPr lang="zh-CN" altLang="zh-CN" sz="1400" b="1" kern="100" dirty="0">
                <a:solidFill>
                  <a:prstClr val="white"/>
                </a:solidFill>
                <a:latin typeface="微软雅黑" panose="020B0503020204020204" pitchFamily="34" charset="-122"/>
                <a:ea typeface="微软雅黑" panose="020B0503020204020204" pitchFamily="34" charset="-122"/>
              </a:rPr>
              <a:t>公关策略</a:t>
            </a:r>
            <a:r>
              <a:rPr lang="zh-CN" altLang="zh-CN" sz="1400" kern="100" dirty="0">
                <a:solidFill>
                  <a:prstClr val="white"/>
                </a:solidFill>
                <a:latin typeface="微软雅黑" panose="020B0503020204020204" pitchFamily="34" charset="-122"/>
                <a:ea typeface="微软雅黑" panose="020B0503020204020204" pitchFamily="34" charset="-122"/>
              </a:rPr>
              <a:t>：公益活动惠民促销；</a:t>
            </a:r>
          </a:p>
          <a:p>
            <a:pPr marL="285750" indent="-285750" fontAlgn="auto">
              <a:lnSpc>
                <a:spcPct val="150000"/>
              </a:lnSpc>
              <a:spcBef>
                <a:spcPts val="0"/>
              </a:spcBef>
              <a:spcAft>
                <a:spcPts val="0"/>
              </a:spcAft>
              <a:buClr>
                <a:srgbClr val="FF0066"/>
              </a:buClr>
              <a:buFont typeface="Wingdings" panose="05000000000000000000" pitchFamily="2" charset="2"/>
              <a:buChar char="ü"/>
              <a:defRPr/>
            </a:pPr>
            <a:r>
              <a:rPr lang="zh-CN" altLang="zh-CN" sz="1400" b="1" kern="100" dirty="0">
                <a:solidFill>
                  <a:prstClr val="white"/>
                </a:solidFill>
                <a:latin typeface="微软雅黑" panose="020B0503020204020204" pitchFamily="34" charset="-122"/>
                <a:ea typeface="微软雅黑" panose="020B0503020204020204" pitchFamily="34" charset="-122"/>
              </a:rPr>
              <a:t>市场调查</a:t>
            </a:r>
            <a:r>
              <a:rPr lang="zh-CN" altLang="zh-CN" sz="1400" kern="100" dirty="0">
                <a:solidFill>
                  <a:prstClr val="white"/>
                </a:solidFill>
                <a:latin typeface="微软雅黑" panose="020B0503020204020204" pitchFamily="34" charset="-122"/>
                <a:ea typeface="微软雅黑" panose="020B0503020204020204" pitchFamily="34" charset="-122"/>
              </a:rPr>
              <a:t>：定期调查客户认知度、满意度；</a:t>
            </a:r>
          </a:p>
        </p:txBody>
      </p:sp>
      <p:pic>
        <p:nvPicPr>
          <p:cNvPr id="109583" name="图片 8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6600" y="1679575"/>
            <a:ext cx="2581275" cy="1252538"/>
          </a:xfrm>
          <a:prstGeom prst="rect">
            <a:avLst/>
          </a:prstGeom>
          <a:noFill/>
          <a:ln w="9525">
            <a:noFill/>
            <a:miter lim="800000"/>
            <a:headEnd/>
            <a:tailEnd/>
          </a:ln>
        </p:spPr>
      </p:pic>
      <p:pic>
        <p:nvPicPr>
          <p:cNvPr id="109584" name="图片 8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040063"/>
            <a:ext cx="1847850" cy="1208087"/>
          </a:xfrm>
          <a:prstGeom prst="rect">
            <a:avLst/>
          </a:prstGeom>
          <a:noFill/>
          <a:ln w="9525">
            <a:noFill/>
            <a:miter lim="800000"/>
            <a:headEnd/>
            <a:tailEnd/>
          </a:ln>
        </p:spPr>
      </p:pic>
      <p:sp>
        <p:nvSpPr>
          <p:cNvPr id="34" name="矩形 33"/>
          <p:cNvSpPr/>
          <p:nvPr/>
        </p:nvSpPr>
        <p:spPr>
          <a:xfrm>
            <a:off x="201613" y="322263"/>
            <a:ext cx="4090987" cy="585787"/>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4.4</a:t>
            </a:r>
            <a:r>
              <a:rPr lang="zh-CN" alt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医院品牌传播规划</a:t>
            </a: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594" name="图片 4"/>
          <p:cNvPicPr>
            <a:picLocks noChangeAspect="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7546975" y="952500"/>
            <a:ext cx="4645025" cy="5905500"/>
          </a:xfrm>
          <a:prstGeom prst="rect">
            <a:avLst/>
          </a:prstGeom>
          <a:noFill/>
          <a:ln w="9525">
            <a:noFill/>
            <a:miter lim="800000"/>
            <a:headEnd/>
            <a:tailEnd/>
          </a:ln>
        </p:spPr>
      </p:pic>
      <p:sp>
        <p:nvSpPr>
          <p:cNvPr id="3" name="矩形 2"/>
          <p:cNvSpPr/>
          <p:nvPr/>
        </p:nvSpPr>
        <p:spPr>
          <a:xfrm>
            <a:off x="512763" y="469900"/>
            <a:ext cx="4911725"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4.5</a:t>
            </a:r>
            <a:r>
              <a:rPr lang="zh-CN" alt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医院品牌整合营销策略</a:t>
            </a:r>
          </a:p>
        </p:txBody>
      </p:sp>
      <p:sp>
        <p:nvSpPr>
          <p:cNvPr id="110596" name="文本框 3"/>
          <p:cNvSpPr txBox="1">
            <a:spLocks noChangeArrowheads="1"/>
          </p:cNvSpPr>
          <p:nvPr/>
        </p:nvSpPr>
        <p:spPr bwMode="auto">
          <a:xfrm>
            <a:off x="512763" y="1739900"/>
            <a:ext cx="9623425" cy="3048000"/>
          </a:xfrm>
          <a:prstGeom prst="rect">
            <a:avLst/>
          </a:prstGeom>
          <a:noFill/>
          <a:ln w="9525">
            <a:noFill/>
            <a:miter lim="800000"/>
            <a:headEnd/>
            <a:tailEnd/>
          </a:ln>
        </p:spPr>
        <p:txBody>
          <a:bodyPr wrap="none">
            <a:spAutoFit/>
          </a:bodyPr>
          <a:lstStyle/>
          <a:p>
            <a:pPr>
              <a:lnSpc>
                <a:spcPct val="200000"/>
              </a:lnSpc>
            </a:pPr>
            <a:r>
              <a:rPr lang="en-US" altLang="zh-CN" sz="1600" b="1">
                <a:latin typeface="微软雅黑" pitchFamily="34" charset="-122"/>
                <a:ea typeface="微软雅黑" pitchFamily="34" charset="-122"/>
              </a:rPr>
              <a:t>【1】</a:t>
            </a:r>
            <a:r>
              <a:rPr lang="zh-CN" altLang="en-US" sz="1600" b="1">
                <a:latin typeface="微软雅黑" pitchFamily="34" charset="-122"/>
                <a:ea typeface="微软雅黑" pitchFamily="34" charset="-122"/>
              </a:rPr>
              <a:t>内容为王（战术协调）</a:t>
            </a:r>
            <a:endParaRPr lang="en-US" altLang="zh-CN" sz="1600" b="1">
              <a:latin typeface="微软雅黑" pitchFamily="34" charset="-122"/>
              <a:ea typeface="微软雅黑" pitchFamily="34" charset="-122"/>
            </a:endParaRPr>
          </a:p>
          <a:p>
            <a:pPr>
              <a:lnSpc>
                <a:spcPct val="200000"/>
              </a:lnSpc>
            </a:pPr>
            <a:r>
              <a:rPr lang="zh-CN" altLang="en-US" sz="1600">
                <a:latin typeface="微软雅黑" pitchFamily="34" charset="-122"/>
                <a:ea typeface="微软雅黑" pitchFamily="34" charset="-122"/>
              </a:rPr>
              <a:t>重点在于寻找和打造医院品牌核心竞争力，形成医院品牌差异化，注重品牌的个性塑造，形成竞争体系。</a:t>
            </a:r>
            <a:endParaRPr lang="en-US" altLang="zh-CN" sz="1600">
              <a:latin typeface="微软雅黑" pitchFamily="34" charset="-122"/>
              <a:ea typeface="微软雅黑" pitchFamily="34" charset="-122"/>
            </a:endParaRPr>
          </a:p>
          <a:p>
            <a:pPr>
              <a:lnSpc>
                <a:spcPct val="200000"/>
              </a:lnSpc>
            </a:pPr>
            <a:r>
              <a:rPr lang="en-US" altLang="zh-CN" sz="1600" b="1">
                <a:latin typeface="微软雅黑" pitchFamily="34" charset="-122"/>
                <a:ea typeface="微软雅黑" pitchFamily="34" charset="-122"/>
              </a:rPr>
              <a:t>【2】</a:t>
            </a:r>
            <a:r>
              <a:rPr lang="zh-CN" altLang="en-US" sz="1600" b="1">
                <a:latin typeface="微软雅黑" pitchFamily="34" charset="-122"/>
                <a:ea typeface="微软雅黑" pitchFamily="34" charset="-122"/>
              </a:rPr>
              <a:t>平台为皇（传播维护）</a:t>
            </a:r>
            <a:endParaRPr lang="en-US" altLang="zh-CN" sz="1600" b="1">
              <a:latin typeface="微软雅黑" pitchFamily="34" charset="-122"/>
              <a:ea typeface="微软雅黑" pitchFamily="34" charset="-122"/>
            </a:endParaRPr>
          </a:p>
          <a:p>
            <a:pPr>
              <a:lnSpc>
                <a:spcPct val="200000"/>
              </a:lnSpc>
            </a:pPr>
            <a:r>
              <a:rPr lang="zh-CN" altLang="en-US" sz="1600">
                <a:latin typeface="微软雅黑" pitchFamily="34" charset="-122"/>
                <a:ea typeface="微软雅黑" pitchFamily="34" charset="-122"/>
              </a:rPr>
              <a:t>打造全国性的传播平台，以自媒体为主要传播渠道，扩大传播范围和病患群体的辐射范围。</a:t>
            </a:r>
            <a:endParaRPr lang="en-US" altLang="zh-CN" sz="1600">
              <a:latin typeface="微软雅黑" pitchFamily="34" charset="-122"/>
              <a:ea typeface="微软雅黑" pitchFamily="34" charset="-122"/>
            </a:endParaRPr>
          </a:p>
          <a:p>
            <a:pPr>
              <a:lnSpc>
                <a:spcPct val="200000"/>
              </a:lnSpc>
            </a:pPr>
            <a:r>
              <a:rPr lang="en-US" altLang="zh-CN" sz="1600" b="1">
                <a:latin typeface="微软雅黑" pitchFamily="34" charset="-122"/>
                <a:ea typeface="微软雅黑" pitchFamily="34" charset="-122"/>
              </a:rPr>
              <a:t>【3】</a:t>
            </a:r>
            <a:r>
              <a:rPr lang="zh-CN" altLang="en-US" sz="1600" b="1">
                <a:latin typeface="微软雅黑" pitchFamily="34" charset="-122"/>
                <a:ea typeface="微软雅黑" pitchFamily="34" charset="-122"/>
              </a:rPr>
              <a:t>技术助力（信息技术）</a:t>
            </a:r>
            <a:endParaRPr lang="en-US" altLang="zh-CN" sz="1600" b="1">
              <a:latin typeface="微软雅黑" pitchFamily="34" charset="-122"/>
              <a:ea typeface="微软雅黑" pitchFamily="34" charset="-122"/>
            </a:endParaRPr>
          </a:p>
          <a:p>
            <a:pPr>
              <a:lnSpc>
                <a:spcPct val="200000"/>
              </a:lnSpc>
            </a:pPr>
            <a:r>
              <a:rPr lang="zh-CN" altLang="en-US" sz="1600">
                <a:latin typeface="微软雅黑" pitchFamily="34" charset="-122"/>
                <a:ea typeface="微软雅黑" pitchFamily="34" charset="-122"/>
              </a:rPr>
              <a:t>以</a:t>
            </a:r>
            <a:r>
              <a:rPr lang="en-US" altLang="zh-CN" sz="1600">
                <a:latin typeface="微软雅黑" pitchFamily="34" charset="-122"/>
                <a:ea typeface="微软雅黑" pitchFamily="34" charset="-122"/>
              </a:rPr>
              <a:t>SEO</a:t>
            </a:r>
            <a:r>
              <a:rPr lang="zh-CN" altLang="en-US" sz="1600">
                <a:latin typeface="微软雅黑" pitchFamily="34" charset="-122"/>
                <a:ea typeface="微软雅黑" pitchFamily="34" charset="-122"/>
              </a:rPr>
              <a:t>等技术为助力，以最少的代价，全面放大自己的声音，结合平面及其他推广手段，迅速和精准传播</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4175" y="149225"/>
            <a:ext cx="4911725"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4.5</a:t>
            </a:r>
            <a:r>
              <a:rPr lang="zh-CN" alt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医院品牌整合营销策略</a:t>
            </a:r>
          </a:p>
        </p:txBody>
      </p:sp>
      <p:graphicFrame>
        <p:nvGraphicFramePr>
          <p:cNvPr id="13" name="图示 12"/>
          <p:cNvGraphicFramePr/>
          <p:nvPr/>
        </p:nvGraphicFramePr>
        <p:xfrm>
          <a:off x="383791" y="1189952"/>
          <a:ext cx="11551070" cy="4985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图片 1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67650" y="2927350"/>
            <a:ext cx="4324350" cy="3930650"/>
          </a:xfrm>
          <a:prstGeom prst="rect">
            <a:avLst/>
          </a:prstGeom>
          <a:noFill/>
          <a:ln w="9525">
            <a:noFill/>
            <a:miter lim="800000"/>
            <a:headEnd/>
            <a:tailEnd/>
          </a:ln>
        </p:spPr>
      </p:pic>
      <p:sp>
        <p:nvSpPr>
          <p:cNvPr id="17" name="矩形 16"/>
          <p:cNvSpPr/>
          <p:nvPr/>
        </p:nvSpPr>
        <p:spPr>
          <a:xfrm>
            <a:off x="560388" y="258763"/>
            <a:ext cx="3392487"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4.6 </a:t>
            </a:r>
            <a:r>
              <a:rPr lang="zh-CN" alt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竞争对手调研</a:t>
            </a:r>
          </a:p>
        </p:txBody>
      </p:sp>
      <p:sp>
        <p:nvSpPr>
          <p:cNvPr id="112643" name="文本框 1"/>
          <p:cNvSpPr txBox="1">
            <a:spLocks noChangeArrowheads="1"/>
          </p:cNvSpPr>
          <p:nvPr/>
        </p:nvSpPr>
        <p:spPr bwMode="auto">
          <a:xfrm>
            <a:off x="666750" y="1050925"/>
            <a:ext cx="9609138" cy="2170113"/>
          </a:xfrm>
          <a:prstGeom prst="rect">
            <a:avLst/>
          </a:prstGeom>
          <a:noFill/>
          <a:ln w="9525">
            <a:noFill/>
            <a:miter lim="800000"/>
            <a:headEnd/>
            <a:tailEnd/>
          </a:ln>
        </p:spPr>
        <p:txBody>
          <a:bodyPr wrap="none">
            <a:spAutoFit/>
          </a:bodyPr>
          <a:lstStyle/>
          <a:p>
            <a:pPr>
              <a:lnSpc>
                <a:spcPct val="250000"/>
              </a:lnSpc>
            </a:pPr>
            <a:r>
              <a:rPr lang="en-US" altLang="zh-CN" b="1">
                <a:solidFill>
                  <a:srgbClr val="FF0000"/>
                </a:solidFill>
                <a:latin typeface="微软雅黑" pitchFamily="34" charset="-122"/>
                <a:ea typeface="微软雅黑" pitchFamily="34" charset="-122"/>
              </a:rPr>
              <a:t>1.</a:t>
            </a:r>
            <a:r>
              <a:rPr lang="zh-CN" altLang="en-US" b="1">
                <a:solidFill>
                  <a:srgbClr val="FF0000"/>
                </a:solidFill>
                <a:latin typeface="微软雅黑" pitchFamily="34" charset="-122"/>
                <a:ea typeface="微软雅黑" pitchFamily="34" charset="-122"/>
              </a:rPr>
              <a:t>环境：</a:t>
            </a:r>
            <a:r>
              <a:rPr lang="en-US" altLang="zh-CN">
                <a:latin typeface="微软雅黑" pitchFamily="34" charset="-122"/>
                <a:ea typeface="微软雅黑" pitchFamily="34" charset="-122"/>
              </a:rPr>
              <a:t>2015</a:t>
            </a:r>
            <a:r>
              <a:rPr lang="zh-CN" altLang="en-US">
                <a:latin typeface="微软雅黑" pitchFamily="34" charset="-122"/>
                <a:ea typeface="微软雅黑" pitchFamily="34" charset="-122"/>
              </a:rPr>
              <a:t>年在加大对医院整体环境的改善的基础上，完善医院细节关怀</a:t>
            </a:r>
            <a:endParaRPr lang="en-US" altLang="zh-CN">
              <a:latin typeface="微软雅黑" pitchFamily="34" charset="-122"/>
              <a:ea typeface="微软雅黑" pitchFamily="34" charset="-122"/>
            </a:endParaRPr>
          </a:p>
          <a:p>
            <a:pPr>
              <a:lnSpc>
                <a:spcPct val="250000"/>
              </a:lnSpc>
            </a:pPr>
            <a:r>
              <a:rPr lang="en-US" altLang="zh-CN" b="1">
                <a:solidFill>
                  <a:srgbClr val="FF0000"/>
                </a:solidFill>
                <a:latin typeface="微软雅黑" pitchFamily="34" charset="-122"/>
                <a:ea typeface="微软雅黑" pitchFamily="34" charset="-122"/>
              </a:rPr>
              <a:t>2.</a:t>
            </a:r>
            <a:r>
              <a:rPr lang="zh-CN" altLang="en-US" b="1">
                <a:solidFill>
                  <a:srgbClr val="FF0000"/>
                </a:solidFill>
                <a:latin typeface="微软雅黑" pitchFamily="34" charset="-122"/>
                <a:ea typeface="微软雅黑" pitchFamily="34" charset="-122"/>
              </a:rPr>
              <a:t>服务：</a:t>
            </a:r>
            <a:r>
              <a:rPr lang="zh-CN" altLang="en-US">
                <a:latin typeface="微软雅黑" pitchFamily="34" charset="-122"/>
                <a:ea typeface="微软雅黑" pitchFamily="34" charset="-122"/>
              </a:rPr>
              <a:t>加强员工服务礼仪规范培训，与竞争对手形成差异化服务</a:t>
            </a:r>
            <a:endParaRPr lang="en-US" altLang="zh-CN">
              <a:latin typeface="微软雅黑" pitchFamily="34" charset="-122"/>
              <a:ea typeface="微软雅黑" pitchFamily="34" charset="-122"/>
            </a:endParaRPr>
          </a:p>
          <a:p>
            <a:pPr>
              <a:lnSpc>
                <a:spcPct val="250000"/>
              </a:lnSpc>
            </a:pPr>
            <a:r>
              <a:rPr lang="en-US" altLang="zh-CN" b="1">
                <a:solidFill>
                  <a:srgbClr val="FF0000"/>
                </a:solidFill>
                <a:latin typeface="微软雅黑" pitchFamily="34" charset="-122"/>
                <a:ea typeface="微软雅黑" pitchFamily="34" charset="-122"/>
              </a:rPr>
              <a:t>3.</a:t>
            </a:r>
            <a:r>
              <a:rPr lang="zh-CN" altLang="en-US" b="1">
                <a:solidFill>
                  <a:srgbClr val="FF0000"/>
                </a:solidFill>
                <a:latin typeface="微软雅黑" pitchFamily="34" charset="-122"/>
                <a:ea typeface="微软雅黑" pitchFamily="34" charset="-122"/>
              </a:rPr>
              <a:t>品牌宣传：</a:t>
            </a:r>
            <a:r>
              <a:rPr lang="zh-CN" altLang="en-US">
                <a:latin typeface="微软雅黑" pitchFamily="34" charset="-122"/>
                <a:ea typeface="微软雅黑" pitchFamily="34" charset="-122"/>
              </a:rPr>
              <a:t>加大对自媒体建设的投入，组建专业的团队，定期对竞争对手自媒体进行分析。</a:t>
            </a:r>
            <a:endParaRPr lang="en-US" altLang="zh-CN">
              <a:latin typeface="微软雅黑" pitchFamily="34" charset="-122"/>
              <a:ea typeface="微软雅黑" pitchFamily="34" charset="-122"/>
            </a:endParaRPr>
          </a:p>
        </p:txBody>
      </p:sp>
      <p:sp>
        <p:nvSpPr>
          <p:cNvPr id="112644" name="矩形 2"/>
          <p:cNvSpPr>
            <a:spLocks noChangeArrowheads="1"/>
          </p:cNvSpPr>
          <p:nvPr/>
        </p:nvSpPr>
        <p:spPr bwMode="auto">
          <a:xfrm>
            <a:off x="666750" y="5856288"/>
            <a:ext cx="4494213" cy="614362"/>
          </a:xfrm>
          <a:prstGeom prst="rect">
            <a:avLst/>
          </a:prstGeom>
          <a:noFill/>
          <a:ln w="9525">
            <a:noFill/>
            <a:miter lim="800000"/>
            <a:headEnd/>
            <a:tailEnd/>
          </a:ln>
        </p:spPr>
        <p:txBody>
          <a:bodyPr wrap="none">
            <a:spAutoFit/>
          </a:bodyPr>
          <a:lstStyle/>
          <a:p>
            <a:pPr>
              <a:lnSpc>
                <a:spcPct val="150000"/>
              </a:lnSpc>
            </a:pPr>
            <a:r>
              <a:rPr lang="zh-CN" altLang="en-US" sz="1200">
                <a:latin typeface="微软雅黑" pitchFamily="34" charset="-122"/>
                <a:ea typeface="微软雅黑" pitchFamily="34" charset="-122"/>
              </a:rPr>
              <a:t>注：在此方面，可由梅奥国际提供专业的分析团队，</a:t>
            </a:r>
            <a:endParaRPr lang="en-US" altLang="zh-CN" sz="1200">
              <a:latin typeface="微软雅黑" pitchFamily="34" charset="-122"/>
              <a:ea typeface="微软雅黑" pitchFamily="34" charset="-122"/>
            </a:endParaRPr>
          </a:p>
          <a:p>
            <a:pPr>
              <a:lnSpc>
                <a:spcPct val="150000"/>
              </a:lnSpc>
            </a:pPr>
            <a:r>
              <a:rPr lang="zh-CN" altLang="en-US" sz="1200">
                <a:latin typeface="微软雅黑" pitchFamily="34" charset="-122"/>
                <a:ea typeface="微软雅黑" pitchFamily="34" charset="-122"/>
              </a:rPr>
              <a:t>定期以数据可视化的形式为医院提供专业的竞争对手分析报告。</a:t>
            </a:r>
          </a:p>
        </p:txBody>
      </p:sp>
      <p:sp>
        <p:nvSpPr>
          <p:cNvPr id="112645" name="文本框 20"/>
          <p:cNvSpPr txBox="1">
            <a:spLocks noChangeArrowheads="1"/>
          </p:cNvSpPr>
          <p:nvPr/>
        </p:nvSpPr>
        <p:spPr bwMode="auto">
          <a:xfrm>
            <a:off x="666750" y="4184650"/>
            <a:ext cx="4287838" cy="708025"/>
          </a:xfrm>
          <a:prstGeom prst="rect">
            <a:avLst/>
          </a:prstGeom>
          <a:noFill/>
          <a:ln w="9525">
            <a:noFill/>
            <a:miter lim="800000"/>
            <a:headEnd/>
            <a:tailEnd/>
          </a:ln>
        </p:spPr>
        <p:txBody>
          <a:bodyPr wrap="none">
            <a:spAutoFit/>
          </a:bodyPr>
          <a:lstStyle/>
          <a:p>
            <a:r>
              <a:rPr lang="zh-CN" altLang="en-US" sz="4000" b="1">
                <a:solidFill>
                  <a:srgbClr val="FF0000"/>
                </a:solidFill>
                <a:latin typeface="微软雅黑" pitchFamily="34" charset="-122"/>
                <a:ea typeface="微软雅黑" pitchFamily="34" charset="-122"/>
              </a:rPr>
              <a:t>竞争是为了共赢！</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0"/>
            <a:ext cx="12192000" cy="6851176"/>
          </a:xfrm>
          <a:prstGeom prst="rect">
            <a:avLst/>
          </a:prstGeom>
        </p:spPr>
      </p:pic>
      <p:sp>
        <p:nvSpPr>
          <p:cNvPr id="5" name="矩形 4"/>
          <p:cNvSpPr/>
          <p:nvPr/>
        </p:nvSpPr>
        <p:spPr>
          <a:xfrm>
            <a:off x="0" y="0"/>
            <a:ext cx="12192000" cy="6858000"/>
          </a:xfrm>
          <a:prstGeom prst="rect">
            <a:avLst/>
          </a:prstGeom>
          <a:solidFill>
            <a:schemeClr val="tx1">
              <a:lumMod val="75000"/>
              <a:lumOff val="2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930275" y="920750"/>
            <a:ext cx="5634038" cy="4524375"/>
          </a:xfrm>
          <a:prstGeom prst="rect">
            <a:avLst/>
          </a:prstGeom>
        </p:spPr>
        <p:txBody>
          <a:bodyPr>
            <a:spAutoFit/>
          </a:bodyPr>
          <a:lstStyle/>
          <a:p>
            <a:pPr fontAlgn="auto">
              <a:lnSpc>
                <a:spcPct val="200000"/>
              </a:lnSpc>
              <a:spcBef>
                <a:spcPts val="0"/>
              </a:spcBef>
              <a:spcAft>
                <a:spcPts val="0"/>
              </a:spcAft>
              <a:defRPr/>
            </a:pPr>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smtClean="0">
                <a:solidFill>
                  <a:schemeClr val="bg1"/>
                </a:solidFill>
                <a:latin typeface="微软雅黑" panose="020B0503020204020204" pitchFamily="34" charset="-122"/>
                <a:ea typeface="微软雅黑" panose="020B0503020204020204" pitchFamily="34" charset="-122"/>
              </a:rPr>
              <a:t>2016</a:t>
            </a:r>
            <a:r>
              <a:rPr lang="zh-CN" altLang="en-US" dirty="0" smtClean="0">
                <a:solidFill>
                  <a:schemeClr val="bg1"/>
                </a:solidFill>
                <a:latin typeface="微软雅黑" panose="020B0503020204020204" pitchFamily="34" charset="-122"/>
                <a:ea typeface="微软雅黑" panose="020B0503020204020204" pitchFamily="34" charset="-122"/>
              </a:rPr>
              <a:t>年</a:t>
            </a:r>
            <a:r>
              <a:rPr lang="zh-CN" altLang="en-US" dirty="0">
                <a:solidFill>
                  <a:schemeClr val="bg1"/>
                </a:solidFill>
                <a:latin typeface="微软雅黑" panose="020B0503020204020204" pitchFamily="34" charset="-122"/>
                <a:ea typeface="微软雅黑" panose="020B0503020204020204" pitchFamily="34" charset="-122"/>
              </a:rPr>
              <a:t>我们将坚持以“</a:t>
            </a:r>
            <a:r>
              <a:rPr lang="zh-CN" altLang="en-US" sz="2400" b="1" dirty="0">
                <a:solidFill>
                  <a:schemeClr val="accent4"/>
                </a:solidFill>
                <a:latin typeface="微软雅黑" panose="020B0503020204020204" pitchFamily="34" charset="-122"/>
                <a:ea typeface="微软雅黑" panose="020B0503020204020204" pitchFamily="34" charset="-122"/>
              </a:rPr>
              <a:t>中国梦</a:t>
            </a:r>
            <a:r>
              <a:rPr lang="zh-CN" altLang="en-US" dirty="0">
                <a:solidFill>
                  <a:schemeClr val="bg1"/>
                </a:solidFill>
                <a:latin typeface="微软雅黑" panose="020B0503020204020204" pitchFamily="34" charset="-122"/>
                <a:ea typeface="微软雅黑" panose="020B0503020204020204" pitchFamily="34" charset="-122"/>
              </a:rPr>
              <a:t>”为重要思想为指导，认真贯彻落实党的十八大精神，强化“</a:t>
            </a:r>
            <a:r>
              <a:rPr lang="zh-CN" altLang="en-US" sz="2400" b="1" dirty="0">
                <a:solidFill>
                  <a:schemeClr val="accent4"/>
                </a:solidFill>
                <a:latin typeface="微软雅黑" panose="020B0503020204020204" pitchFamily="34" charset="-122"/>
                <a:ea typeface="微软雅黑" panose="020B0503020204020204" pitchFamily="34" charset="-122"/>
              </a:rPr>
              <a:t>以病患为中心，以质量为核心</a:t>
            </a:r>
            <a:r>
              <a:rPr lang="zh-CN" altLang="en-US" dirty="0">
                <a:solidFill>
                  <a:schemeClr val="bg1"/>
                </a:solidFill>
                <a:latin typeface="微软雅黑" panose="020B0503020204020204" pitchFamily="34" charset="-122"/>
                <a:ea typeface="微软雅黑" panose="020B0503020204020204" pitchFamily="34" charset="-122"/>
              </a:rPr>
              <a:t>”的服务理念。而随着医疗市场的不断变化，新的一年，我们将加大对</a:t>
            </a:r>
            <a:r>
              <a:rPr lang="zh-CN" altLang="en-US" sz="2400" b="1" dirty="0">
                <a:solidFill>
                  <a:schemeClr val="accent4"/>
                </a:solidFill>
                <a:latin typeface="微软雅黑" panose="020B0503020204020204" pitchFamily="34" charset="-122"/>
                <a:ea typeface="微软雅黑" panose="020B0503020204020204" pitchFamily="34" charset="-122"/>
              </a:rPr>
              <a:t>医护人员的安全维护</a:t>
            </a:r>
            <a:r>
              <a:rPr lang="zh-CN" altLang="en-US" dirty="0">
                <a:solidFill>
                  <a:schemeClr val="bg1"/>
                </a:solidFill>
                <a:latin typeface="微软雅黑" panose="020B0503020204020204" pitchFamily="34" charset="-122"/>
                <a:ea typeface="微软雅黑" panose="020B0503020204020204" pitchFamily="34" charset="-122"/>
              </a:rPr>
              <a:t>！希望广大医护人员</a:t>
            </a:r>
            <a:r>
              <a:rPr lang="zh-CN" altLang="en-US" sz="2400" b="1" dirty="0">
                <a:solidFill>
                  <a:schemeClr val="accent4"/>
                </a:solidFill>
                <a:latin typeface="微软雅黑" panose="020B0503020204020204" pitchFamily="34" charset="-122"/>
                <a:ea typeface="微软雅黑" panose="020B0503020204020204" pitchFamily="34" charset="-122"/>
              </a:rPr>
              <a:t>继续努力！</a:t>
            </a:r>
            <a:r>
              <a:rPr lang="zh-CN" altLang="en-US" dirty="0">
                <a:solidFill>
                  <a:schemeClr val="bg1"/>
                </a:solidFill>
                <a:latin typeface="微软雅黑" panose="020B0503020204020204" pitchFamily="34" charset="-122"/>
                <a:ea typeface="微软雅黑" panose="020B0503020204020204" pitchFamily="34" charset="-122"/>
              </a:rPr>
              <a:t>为医院的发展贡献自己的力量！</a:t>
            </a:r>
          </a:p>
        </p:txBody>
      </p:sp>
      <p:sp>
        <p:nvSpPr>
          <p:cNvPr id="113668" name="矩形 7"/>
          <p:cNvSpPr>
            <a:spLocks noChangeArrowheads="1"/>
          </p:cNvSpPr>
          <p:nvPr/>
        </p:nvSpPr>
        <p:spPr bwMode="auto">
          <a:xfrm>
            <a:off x="7796213" y="2824163"/>
            <a:ext cx="3163887" cy="749300"/>
          </a:xfrm>
          <a:prstGeom prst="rect">
            <a:avLst/>
          </a:prstGeom>
          <a:solidFill>
            <a:srgbClr val="FE7563"/>
          </a:solidFill>
          <a:ln w="12700" algn="ctr">
            <a:noFill/>
            <a:miter lim="800000"/>
            <a:headEnd/>
            <a:tailEnd/>
          </a:ln>
        </p:spPr>
        <p:txBody>
          <a:bodyPr anchor="ctr"/>
          <a:lstStyle/>
          <a:p>
            <a:pPr algn="ctr"/>
            <a:r>
              <a:rPr lang="zh-CN" altLang="en-US" sz="4800" b="1">
                <a:solidFill>
                  <a:srgbClr val="FFFFFF"/>
                </a:solidFill>
                <a:latin typeface="微软雅黑" pitchFamily="34" charset="-122"/>
                <a:ea typeface="微软雅黑" pitchFamily="34" charset="-122"/>
              </a:rPr>
              <a:t>新年展望</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图片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587750"/>
            <a:ext cx="8885238" cy="3270250"/>
          </a:xfrm>
          <a:prstGeom prst="rect">
            <a:avLst/>
          </a:prstGeom>
          <a:noFill/>
          <a:ln w="9525">
            <a:noFill/>
            <a:miter lim="800000"/>
            <a:headEnd/>
            <a:tailEnd/>
          </a:ln>
        </p:spPr>
      </p:pic>
      <p:sp>
        <p:nvSpPr>
          <p:cNvPr id="61442" name="矩形 1"/>
          <p:cNvSpPr>
            <a:spLocks noChangeArrowheads="1"/>
          </p:cNvSpPr>
          <p:nvPr/>
        </p:nvSpPr>
        <p:spPr bwMode="auto">
          <a:xfrm>
            <a:off x="1090613" y="1395413"/>
            <a:ext cx="5402262" cy="1708150"/>
          </a:xfrm>
          <a:prstGeom prst="rect">
            <a:avLst/>
          </a:prstGeom>
          <a:noFill/>
          <a:ln w="9525">
            <a:noFill/>
            <a:miter lim="800000"/>
            <a:headEnd/>
            <a:tailEnd/>
          </a:ln>
        </p:spPr>
        <p:txBody>
          <a:bodyPr>
            <a:spAutoFit/>
          </a:bodyPr>
          <a:lstStyle/>
          <a:p>
            <a:pPr marL="285750" indent="-285750" defTabSz="912813">
              <a:lnSpc>
                <a:spcPct val="250000"/>
              </a:lnSpc>
              <a:buClr>
                <a:srgbClr val="FF0000"/>
              </a:buClr>
              <a:buFont typeface="Wingdings" pitchFamily="2" charset="2"/>
              <a:buChar char="u"/>
            </a:pPr>
            <a:r>
              <a:rPr lang="zh-CN" altLang="en-US" sz="1400">
                <a:solidFill>
                  <a:srgbClr val="000000"/>
                </a:solidFill>
                <a:latin typeface="微软雅黑" pitchFamily="34" charset="-122"/>
                <a:ea typeface="微软雅黑" pitchFamily="34" charset="-122"/>
              </a:rPr>
              <a:t>牢记使命，坚持“</a:t>
            </a:r>
            <a:r>
              <a:rPr lang="zh-CN" altLang="en-US" sz="1400" b="1">
                <a:solidFill>
                  <a:srgbClr val="FF0000"/>
                </a:solidFill>
                <a:latin typeface="微软雅黑" pitchFamily="34" charset="-122"/>
                <a:ea typeface="微软雅黑" pitchFamily="34" charset="-122"/>
              </a:rPr>
              <a:t>以病患满意度为中心</a:t>
            </a:r>
            <a:r>
              <a:rPr lang="zh-CN" altLang="en-US" sz="1400">
                <a:solidFill>
                  <a:srgbClr val="000000"/>
                </a:solidFill>
                <a:latin typeface="微软雅黑" pitchFamily="34" charset="-122"/>
                <a:ea typeface="微软雅黑" pitchFamily="34" charset="-122"/>
              </a:rPr>
              <a:t>”的服务理念；</a:t>
            </a:r>
            <a:endParaRPr lang="en-US" altLang="zh-CN" sz="1400">
              <a:solidFill>
                <a:srgbClr val="000000"/>
              </a:solidFill>
              <a:latin typeface="微软雅黑" pitchFamily="34" charset="-122"/>
              <a:ea typeface="微软雅黑" pitchFamily="34" charset="-122"/>
            </a:endParaRPr>
          </a:p>
          <a:p>
            <a:pPr marL="285750" indent="-285750" defTabSz="912813">
              <a:lnSpc>
                <a:spcPct val="250000"/>
              </a:lnSpc>
              <a:buClr>
                <a:srgbClr val="FF0000"/>
              </a:buClr>
              <a:buFont typeface="Wingdings" pitchFamily="2" charset="2"/>
              <a:buChar char="u"/>
            </a:pPr>
            <a:r>
              <a:rPr lang="en-US" altLang="zh-CN" sz="1400">
                <a:solidFill>
                  <a:srgbClr val="000000"/>
                </a:solidFill>
                <a:latin typeface="微软雅黑" pitchFamily="34" charset="-122"/>
                <a:ea typeface="微软雅黑" pitchFamily="34" charset="-122"/>
              </a:rPr>
              <a:t> </a:t>
            </a:r>
            <a:r>
              <a:rPr lang="zh-CN" altLang="en-US" sz="1400">
                <a:solidFill>
                  <a:srgbClr val="000000"/>
                </a:solidFill>
                <a:latin typeface="微软雅黑" pitchFamily="34" charset="-122"/>
                <a:ea typeface="微软雅黑" pitchFamily="34" charset="-122"/>
              </a:rPr>
              <a:t>采取“</a:t>
            </a:r>
            <a:r>
              <a:rPr lang="zh-CN" altLang="en-US" sz="1400" b="1">
                <a:solidFill>
                  <a:srgbClr val="FF0000"/>
                </a:solidFill>
                <a:latin typeface="微软雅黑" pitchFamily="34" charset="-122"/>
                <a:ea typeface="微软雅黑" pitchFamily="34" charset="-122"/>
              </a:rPr>
              <a:t>大综合重专科</a:t>
            </a:r>
            <a:r>
              <a:rPr lang="zh-CN" altLang="en-US" sz="1400">
                <a:solidFill>
                  <a:srgbClr val="000000"/>
                </a:solidFill>
                <a:latin typeface="微软雅黑" pitchFamily="34" charset="-122"/>
                <a:ea typeface="微软雅黑" pitchFamily="34" charset="-122"/>
              </a:rPr>
              <a:t>”的发展模式；</a:t>
            </a:r>
            <a:endParaRPr lang="en-US" altLang="zh-CN" sz="1400">
              <a:solidFill>
                <a:srgbClr val="000000"/>
              </a:solidFill>
              <a:latin typeface="微软雅黑" pitchFamily="34" charset="-122"/>
              <a:ea typeface="微软雅黑" pitchFamily="34" charset="-122"/>
            </a:endParaRPr>
          </a:p>
          <a:p>
            <a:pPr marL="285750" indent="-285750" defTabSz="912813">
              <a:lnSpc>
                <a:spcPct val="250000"/>
              </a:lnSpc>
              <a:buClr>
                <a:srgbClr val="FF0000"/>
              </a:buClr>
              <a:buFont typeface="Wingdings" pitchFamily="2" charset="2"/>
              <a:buChar char="u"/>
            </a:pPr>
            <a:r>
              <a:rPr lang="en-US" altLang="zh-CN" sz="1400">
                <a:solidFill>
                  <a:srgbClr val="000000"/>
                </a:solidFill>
                <a:latin typeface="微软雅黑" pitchFamily="34" charset="-122"/>
                <a:ea typeface="微软雅黑" pitchFamily="34" charset="-122"/>
              </a:rPr>
              <a:t> </a:t>
            </a:r>
            <a:r>
              <a:rPr lang="zh-CN" altLang="en-US" sz="1400">
                <a:solidFill>
                  <a:srgbClr val="000000"/>
                </a:solidFill>
                <a:latin typeface="微软雅黑" pitchFamily="34" charset="-122"/>
                <a:ea typeface="微软雅黑" pitchFamily="34" charset="-122"/>
              </a:rPr>
              <a:t>注重</a:t>
            </a:r>
            <a:r>
              <a:rPr lang="zh-CN" altLang="en-US" sz="1400" b="1">
                <a:solidFill>
                  <a:srgbClr val="FF0000"/>
                </a:solidFill>
                <a:latin typeface="微软雅黑" pitchFamily="34" charset="-122"/>
                <a:ea typeface="微软雅黑" pitchFamily="34" charset="-122"/>
              </a:rPr>
              <a:t>人才引进和人才梯队的培养</a:t>
            </a:r>
            <a:r>
              <a:rPr lang="zh-CN" altLang="en-US" sz="1400">
                <a:solidFill>
                  <a:srgbClr val="000000"/>
                </a:solidFill>
                <a:latin typeface="微软雅黑" pitchFamily="34" charset="-122"/>
                <a:ea typeface="微软雅黑" pitchFamily="34" charset="-122"/>
              </a:rPr>
              <a:t>，不断增强学科的发展后劲；</a:t>
            </a:r>
            <a:endParaRPr lang="en-US" altLang="zh-CN" sz="1400">
              <a:solidFill>
                <a:srgbClr val="000000"/>
              </a:solidFill>
              <a:latin typeface="微软雅黑" pitchFamily="34" charset="-122"/>
              <a:ea typeface="微软雅黑" pitchFamily="34" charset="-122"/>
            </a:endParaRPr>
          </a:p>
        </p:txBody>
      </p:sp>
      <p:sp>
        <p:nvSpPr>
          <p:cNvPr id="8" name="矩形 7"/>
          <p:cNvSpPr/>
          <p:nvPr/>
        </p:nvSpPr>
        <p:spPr>
          <a:xfrm>
            <a:off x="1055688" y="571500"/>
            <a:ext cx="2451100" cy="584200"/>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D45A6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a:t>
            </a:r>
            <a:r>
              <a:rPr lang="zh-CN" altLang="en-US" sz="3200" b="1" dirty="0">
                <a:solidFill>
                  <a:srgbClr val="D45A6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战略定位</a:t>
            </a:r>
          </a:p>
        </p:txBody>
      </p:sp>
      <p:sp>
        <p:nvSpPr>
          <p:cNvPr id="61444" name="矩形 2"/>
          <p:cNvSpPr>
            <a:spLocks noChangeArrowheads="1"/>
          </p:cNvSpPr>
          <p:nvPr/>
        </p:nvSpPr>
        <p:spPr bwMode="auto">
          <a:xfrm>
            <a:off x="6170613" y="3343275"/>
            <a:ext cx="5427662" cy="1708150"/>
          </a:xfrm>
          <a:prstGeom prst="rect">
            <a:avLst/>
          </a:prstGeom>
          <a:noFill/>
          <a:ln w="9525">
            <a:noFill/>
            <a:miter lim="800000"/>
            <a:headEnd/>
            <a:tailEnd/>
          </a:ln>
        </p:spPr>
        <p:txBody>
          <a:bodyPr>
            <a:spAutoFit/>
          </a:bodyPr>
          <a:lstStyle/>
          <a:p>
            <a:pPr marL="285750" indent="-285750" defTabSz="912813">
              <a:lnSpc>
                <a:spcPct val="250000"/>
              </a:lnSpc>
              <a:buClr>
                <a:srgbClr val="FF0000"/>
              </a:buClr>
              <a:buFont typeface="Wingdings" pitchFamily="2" charset="2"/>
              <a:buChar char="u"/>
            </a:pPr>
            <a:r>
              <a:rPr lang="zh-CN" altLang="en-US" sz="1400">
                <a:solidFill>
                  <a:srgbClr val="000000"/>
                </a:solidFill>
                <a:latin typeface="微软雅黑" pitchFamily="34" charset="-122"/>
                <a:ea typeface="微软雅黑" pitchFamily="34" charset="-122"/>
              </a:rPr>
              <a:t>紧跟国家政策，加大对</a:t>
            </a:r>
            <a:r>
              <a:rPr lang="zh-CN" altLang="en-US" sz="1400" b="1">
                <a:solidFill>
                  <a:srgbClr val="FF0000"/>
                </a:solidFill>
                <a:latin typeface="微软雅黑" pitchFamily="34" charset="-122"/>
                <a:ea typeface="微软雅黑" pitchFamily="34" charset="-122"/>
              </a:rPr>
              <a:t>基础医疗</a:t>
            </a:r>
            <a:r>
              <a:rPr lang="zh-CN" altLang="en-US" sz="1400">
                <a:solidFill>
                  <a:srgbClr val="000000"/>
                </a:solidFill>
                <a:latin typeface="微软雅黑" pitchFamily="34" charset="-122"/>
                <a:ea typeface="微软雅黑" pitchFamily="34" charset="-122"/>
              </a:rPr>
              <a:t>的建设；</a:t>
            </a:r>
            <a:endParaRPr lang="en-US" altLang="zh-CN" sz="1400">
              <a:solidFill>
                <a:srgbClr val="000000"/>
              </a:solidFill>
              <a:latin typeface="微软雅黑" pitchFamily="34" charset="-122"/>
              <a:ea typeface="微软雅黑" pitchFamily="34" charset="-122"/>
            </a:endParaRPr>
          </a:p>
          <a:p>
            <a:pPr marL="285750" indent="-285750" defTabSz="912813">
              <a:lnSpc>
                <a:spcPct val="250000"/>
              </a:lnSpc>
              <a:buClr>
                <a:srgbClr val="FF0000"/>
              </a:buClr>
              <a:buFont typeface="Wingdings" pitchFamily="2" charset="2"/>
              <a:buChar char="u"/>
            </a:pPr>
            <a:r>
              <a:rPr lang="zh-CN" altLang="en-US" sz="1400">
                <a:solidFill>
                  <a:srgbClr val="000000"/>
                </a:solidFill>
                <a:latin typeface="微软雅黑" pitchFamily="34" charset="-122"/>
                <a:ea typeface="微软雅黑" pitchFamily="34" charset="-122"/>
              </a:rPr>
              <a:t>深化和</a:t>
            </a:r>
            <a:r>
              <a:rPr lang="zh-CN" altLang="en-US" sz="1400" b="1">
                <a:solidFill>
                  <a:srgbClr val="FF0000"/>
                </a:solidFill>
                <a:latin typeface="微软雅黑" pitchFamily="34" charset="-122"/>
                <a:ea typeface="微软雅黑" pitchFamily="34" charset="-122"/>
              </a:rPr>
              <a:t>社区医疗机构的合作</a:t>
            </a:r>
            <a:r>
              <a:rPr lang="zh-CN" altLang="en-US" sz="1400">
                <a:solidFill>
                  <a:srgbClr val="000000"/>
                </a:solidFill>
                <a:latin typeface="微软雅黑" pitchFamily="34" charset="-122"/>
                <a:ea typeface="微软雅黑" pitchFamily="34" charset="-122"/>
              </a:rPr>
              <a:t>，促进共同发展；</a:t>
            </a:r>
            <a:endParaRPr lang="en-US" altLang="zh-CN" sz="1400">
              <a:solidFill>
                <a:srgbClr val="000000"/>
              </a:solidFill>
              <a:latin typeface="微软雅黑" pitchFamily="34" charset="-122"/>
              <a:ea typeface="微软雅黑" pitchFamily="34" charset="-122"/>
            </a:endParaRPr>
          </a:p>
          <a:p>
            <a:pPr marL="285750" indent="-285750" defTabSz="912813">
              <a:lnSpc>
                <a:spcPct val="250000"/>
              </a:lnSpc>
              <a:buClr>
                <a:srgbClr val="FF0000"/>
              </a:buClr>
              <a:buFont typeface="Wingdings" pitchFamily="2" charset="2"/>
              <a:buChar char="u"/>
            </a:pPr>
            <a:r>
              <a:rPr lang="zh-CN" altLang="en-US" sz="1400">
                <a:solidFill>
                  <a:srgbClr val="000000"/>
                </a:solidFill>
                <a:latin typeface="微软雅黑" pitchFamily="34" charset="-122"/>
                <a:ea typeface="微软雅黑" pitchFamily="34" charset="-122"/>
              </a:rPr>
              <a:t>努力</a:t>
            </a:r>
            <a:r>
              <a:rPr lang="zh-CN" altLang="en-US" sz="1400" b="1">
                <a:solidFill>
                  <a:srgbClr val="FF0000"/>
                </a:solidFill>
                <a:latin typeface="微软雅黑" pitchFamily="34" charset="-122"/>
                <a:ea typeface="微软雅黑" pitchFamily="34" charset="-122"/>
              </a:rPr>
              <a:t>发展医院重点学科</a:t>
            </a:r>
            <a:r>
              <a:rPr lang="zh-CN" altLang="en-US" sz="1400">
                <a:solidFill>
                  <a:srgbClr val="000000"/>
                </a:solidFill>
                <a:latin typeface="微软雅黑" pitchFamily="34" charset="-122"/>
                <a:ea typeface="微软雅黑" pitchFamily="34" charset="-122"/>
              </a:rPr>
              <a:t>，加强科室建设，淡化个人品牌宣传。</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613" y="1984375"/>
            <a:ext cx="5114925" cy="4032250"/>
          </a:xfrm>
          <a:prstGeom prst="rect">
            <a:avLst/>
          </a:prstGeom>
          <a:ln>
            <a:noFill/>
          </a:ln>
          <a:effectLst>
            <a:outerShdw blurRad="292100" dist="139700" dir="2700000" algn="tl" rotWithShape="0">
              <a:srgbClr val="333333">
                <a:alpha val="65000"/>
              </a:srgbClr>
            </a:outerShdw>
          </a:effectLst>
        </p:spPr>
      </p:pic>
      <p:sp>
        <p:nvSpPr>
          <p:cNvPr id="4" name="Rectangle 31"/>
          <p:cNvSpPr/>
          <p:nvPr/>
        </p:nvSpPr>
        <p:spPr bwMode="auto">
          <a:xfrm>
            <a:off x="5951538" y="2220913"/>
            <a:ext cx="5183187" cy="522287"/>
          </a:xfrm>
          <a:prstGeom prst="rect">
            <a:avLst/>
          </a:prstGeom>
          <a:solidFill>
            <a:srgbClr val="D45A63">
              <a:alpha val="66000"/>
            </a:srgbClr>
          </a:solidFill>
          <a:ln w="9525" cap="flat" cmpd="sng" algn="ctr">
            <a:noFill/>
            <a:prstDash val="solid"/>
            <a:headEnd type="none" w="med" len="med"/>
            <a:tailEnd type="none" w="med" len="med"/>
          </a:ln>
          <a:effectLst/>
        </p:spPr>
        <p:txBody>
          <a:bodyPr lIns="91399" tIns="45699" rIns="91399" bIns="45699" anchor="ctr"/>
          <a:lstStyle/>
          <a:p>
            <a:pPr defTabSz="684986" fontAlgn="auto">
              <a:spcBef>
                <a:spcPts val="0"/>
              </a:spcBef>
              <a:spcAft>
                <a:spcPts val="0"/>
              </a:spcAft>
              <a:defRPr/>
            </a:pPr>
            <a:r>
              <a:rPr lang="zh-CN" altLang="en-US" sz="1699" b="1" kern="0" dirty="0">
                <a:solidFill>
                  <a:prstClr val="white">
                    <a:alpha val="99000"/>
                  </a:prstClr>
                </a:solidFill>
                <a:latin typeface="微软雅黑" pitchFamily="34" charset="-122"/>
                <a:ea typeface="微软雅黑" pitchFamily="34" charset="-122"/>
                <a:cs typeface="Segoe UI" pitchFamily="34" charset="0"/>
              </a:rPr>
              <a:t>     </a:t>
            </a:r>
            <a:r>
              <a:rPr lang="en-US" altLang="zh-CN" sz="1699" b="1" kern="0" dirty="0">
                <a:solidFill>
                  <a:prstClr val="white">
                    <a:alpha val="99000"/>
                  </a:prstClr>
                </a:solidFill>
                <a:latin typeface="微软雅黑" pitchFamily="34" charset="-122"/>
                <a:ea typeface="微软雅黑" pitchFamily="34" charset="-122"/>
                <a:cs typeface="Segoe UI" pitchFamily="34" charset="0"/>
              </a:rPr>
              <a:t>1</a:t>
            </a:r>
            <a:r>
              <a:rPr lang="zh-CN" altLang="en-US" sz="1699" b="1" kern="0" dirty="0">
                <a:solidFill>
                  <a:prstClr val="white">
                    <a:alpha val="99000"/>
                  </a:prstClr>
                </a:solidFill>
                <a:latin typeface="微软雅黑" pitchFamily="34" charset="-122"/>
                <a:ea typeface="微软雅黑" pitchFamily="34" charset="-122"/>
                <a:cs typeface="Segoe UI" pitchFamily="34" charset="0"/>
              </a:rPr>
              <a:t>、 优秀的专家团队</a:t>
            </a:r>
            <a:endParaRPr lang="en-US" sz="1699" b="1" kern="0" dirty="0">
              <a:solidFill>
                <a:prstClr val="white">
                  <a:alpha val="99000"/>
                </a:prstClr>
              </a:solidFill>
              <a:latin typeface="微软雅黑" pitchFamily="34" charset="-122"/>
              <a:ea typeface="微软雅黑" pitchFamily="34" charset="-122"/>
              <a:cs typeface="Segoe UI" pitchFamily="34" charset="0"/>
            </a:endParaRPr>
          </a:p>
        </p:txBody>
      </p:sp>
      <p:sp>
        <p:nvSpPr>
          <p:cNvPr id="5" name="Rectangle 31"/>
          <p:cNvSpPr/>
          <p:nvPr/>
        </p:nvSpPr>
        <p:spPr bwMode="auto">
          <a:xfrm>
            <a:off x="5935663" y="3259138"/>
            <a:ext cx="5183187" cy="522287"/>
          </a:xfrm>
          <a:prstGeom prst="rect">
            <a:avLst/>
          </a:prstGeom>
          <a:solidFill>
            <a:srgbClr val="D45A63">
              <a:alpha val="66000"/>
            </a:srgbClr>
          </a:solidFill>
          <a:ln w="9525" cap="flat" cmpd="sng" algn="ctr">
            <a:noFill/>
            <a:prstDash val="solid"/>
            <a:headEnd type="none" w="med" len="med"/>
            <a:tailEnd type="none" w="med" len="med"/>
          </a:ln>
          <a:effectLst/>
        </p:spPr>
        <p:txBody>
          <a:bodyPr lIns="91399" tIns="45699" rIns="91399" bIns="45699" anchor="ctr"/>
          <a:lstStyle/>
          <a:p>
            <a:pPr defTabSz="684986" fontAlgn="auto">
              <a:spcBef>
                <a:spcPts val="0"/>
              </a:spcBef>
              <a:spcAft>
                <a:spcPts val="0"/>
              </a:spcAft>
              <a:defRPr/>
            </a:pPr>
            <a:r>
              <a:rPr lang="zh-CN" altLang="en-US" sz="1699" b="1" kern="0" dirty="0">
                <a:solidFill>
                  <a:prstClr val="white">
                    <a:alpha val="99000"/>
                  </a:prstClr>
                </a:solidFill>
                <a:latin typeface="微软雅黑" pitchFamily="34" charset="-122"/>
                <a:ea typeface="微软雅黑" pitchFamily="34" charset="-122"/>
                <a:cs typeface="Segoe UI" pitchFamily="34" charset="0"/>
              </a:rPr>
              <a:t>      </a:t>
            </a:r>
            <a:r>
              <a:rPr lang="en-US" altLang="zh-CN" sz="1699" b="1" kern="0" dirty="0">
                <a:solidFill>
                  <a:prstClr val="white">
                    <a:alpha val="99000"/>
                  </a:prstClr>
                </a:solidFill>
                <a:latin typeface="微软雅黑" pitchFamily="34" charset="-122"/>
                <a:ea typeface="微软雅黑" pitchFamily="34" charset="-122"/>
                <a:cs typeface="Segoe UI" pitchFamily="34" charset="0"/>
              </a:rPr>
              <a:t>2</a:t>
            </a:r>
            <a:r>
              <a:rPr lang="zh-CN" altLang="en-US" sz="1699" b="1" kern="0" dirty="0">
                <a:solidFill>
                  <a:prstClr val="white">
                    <a:alpha val="99000"/>
                  </a:prstClr>
                </a:solidFill>
                <a:latin typeface="微软雅黑" pitchFamily="34" charset="-122"/>
                <a:ea typeface="微软雅黑" pitchFamily="34" charset="-122"/>
                <a:cs typeface="Segoe UI" pitchFamily="34" charset="0"/>
              </a:rPr>
              <a:t>、先进的医疗设备</a:t>
            </a:r>
            <a:r>
              <a:rPr lang="en-US" altLang="zh-CN" sz="1699" b="1" kern="0" dirty="0">
                <a:solidFill>
                  <a:prstClr val="white">
                    <a:alpha val="99000"/>
                  </a:prstClr>
                </a:solidFill>
                <a:latin typeface="微软雅黑" pitchFamily="34" charset="-122"/>
                <a:ea typeface="微软雅黑" pitchFamily="34" charset="-122"/>
                <a:cs typeface="Segoe UI" pitchFamily="34" charset="0"/>
              </a:rPr>
              <a:t>/</a:t>
            </a:r>
            <a:r>
              <a:rPr lang="zh-CN" altLang="en-US" sz="1699" b="1" kern="0" dirty="0">
                <a:solidFill>
                  <a:prstClr val="white">
                    <a:alpha val="99000"/>
                  </a:prstClr>
                </a:solidFill>
                <a:latin typeface="微软雅黑" pitchFamily="34" charset="-122"/>
                <a:ea typeface="微软雅黑" pitchFamily="34" charset="-122"/>
                <a:cs typeface="Segoe UI" pitchFamily="34" charset="0"/>
              </a:rPr>
              <a:t>技术</a:t>
            </a:r>
            <a:endParaRPr lang="en-US" sz="1699" b="1" kern="0" dirty="0">
              <a:solidFill>
                <a:prstClr val="white">
                  <a:alpha val="99000"/>
                </a:prstClr>
              </a:solidFill>
              <a:latin typeface="微软雅黑" pitchFamily="34" charset="-122"/>
              <a:ea typeface="微软雅黑" pitchFamily="34" charset="-122"/>
              <a:cs typeface="Segoe UI" pitchFamily="34" charset="0"/>
            </a:endParaRPr>
          </a:p>
        </p:txBody>
      </p:sp>
      <p:sp>
        <p:nvSpPr>
          <p:cNvPr id="6" name="Rectangle 31"/>
          <p:cNvSpPr/>
          <p:nvPr/>
        </p:nvSpPr>
        <p:spPr bwMode="auto">
          <a:xfrm>
            <a:off x="5935663" y="4297363"/>
            <a:ext cx="5183187" cy="522287"/>
          </a:xfrm>
          <a:prstGeom prst="rect">
            <a:avLst/>
          </a:prstGeom>
          <a:solidFill>
            <a:srgbClr val="D45A63">
              <a:alpha val="66000"/>
            </a:srgbClr>
          </a:solidFill>
          <a:ln w="9525" cap="flat" cmpd="sng" algn="ctr">
            <a:noFill/>
            <a:prstDash val="solid"/>
            <a:headEnd type="none" w="med" len="med"/>
            <a:tailEnd type="none" w="med" len="med"/>
          </a:ln>
          <a:effectLst/>
        </p:spPr>
        <p:txBody>
          <a:bodyPr lIns="91399" tIns="45699" rIns="91399" bIns="45699" anchor="ctr"/>
          <a:lstStyle/>
          <a:p>
            <a:pPr defTabSz="684986" fontAlgn="auto">
              <a:spcBef>
                <a:spcPts val="0"/>
              </a:spcBef>
              <a:spcAft>
                <a:spcPts val="0"/>
              </a:spcAft>
              <a:defRPr/>
            </a:pPr>
            <a:r>
              <a:rPr lang="zh-CN" altLang="en-US" sz="1699" b="1" kern="0" dirty="0">
                <a:solidFill>
                  <a:prstClr val="white">
                    <a:alpha val="99000"/>
                  </a:prstClr>
                </a:solidFill>
                <a:latin typeface="微软雅黑" pitchFamily="34" charset="-122"/>
                <a:ea typeface="微软雅黑" pitchFamily="34" charset="-122"/>
                <a:cs typeface="Segoe UI" pitchFamily="34" charset="0"/>
              </a:rPr>
              <a:t>      </a:t>
            </a:r>
            <a:r>
              <a:rPr lang="en-US" altLang="zh-CN" sz="1699" b="1" kern="0" dirty="0">
                <a:solidFill>
                  <a:prstClr val="white">
                    <a:alpha val="99000"/>
                  </a:prstClr>
                </a:solidFill>
                <a:latin typeface="微软雅黑" pitchFamily="34" charset="-122"/>
                <a:ea typeface="微软雅黑" pitchFamily="34" charset="-122"/>
                <a:cs typeface="Segoe UI" pitchFamily="34" charset="0"/>
              </a:rPr>
              <a:t>3</a:t>
            </a:r>
            <a:r>
              <a:rPr lang="zh-CN" altLang="en-US" sz="1699" b="1" kern="0" dirty="0">
                <a:solidFill>
                  <a:prstClr val="white">
                    <a:alpha val="99000"/>
                  </a:prstClr>
                </a:solidFill>
                <a:latin typeface="微软雅黑" pitchFamily="34" charset="-122"/>
                <a:ea typeface="微软雅黑" pitchFamily="34" charset="-122"/>
                <a:cs typeface="Segoe UI" pitchFamily="34" charset="0"/>
              </a:rPr>
              <a:t>、医院流程优化</a:t>
            </a:r>
            <a:r>
              <a:rPr lang="en-US" altLang="zh-CN" sz="1699" b="1" kern="0" dirty="0">
                <a:solidFill>
                  <a:prstClr val="white">
                    <a:alpha val="99000"/>
                  </a:prstClr>
                </a:solidFill>
                <a:latin typeface="微软雅黑" pitchFamily="34" charset="-122"/>
                <a:ea typeface="微软雅黑" pitchFamily="34" charset="-122"/>
                <a:cs typeface="Segoe UI" pitchFamily="34" charset="0"/>
              </a:rPr>
              <a:t>/</a:t>
            </a:r>
            <a:r>
              <a:rPr lang="zh-CN" altLang="en-US" sz="1699" b="1" kern="0" dirty="0">
                <a:solidFill>
                  <a:prstClr val="white">
                    <a:alpha val="99000"/>
                  </a:prstClr>
                </a:solidFill>
                <a:latin typeface="微软雅黑" pitchFamily="34" charset="-122"/>
                <a:ea typeface="微软雅黑" pitchFamily="34" charset="-122"/>
                <a:cs typeface="Segoe UI" pitchFamily="34" charset="0"/>
              </a:rPr>
              <a:t>服务创新</a:t>
            </a:r>
            <a:endParaRPr lang="en-US" sz="1699" b="1" kern="0" dirty="0">
              <a:solidFill>
                <a:prstClr val="white">
                  <a:alpha val="99000"/>
                </a:prstClr>
              </a:solidFill>
              <a:latin typeface="微软雅黑" pitchFamily="34" charset="-122"/>
              <a:ea typeface="微软雅黑" pitchFamily="34" charset="-122"/>
              <a:cs typeface="Segoe UI" pitchFamily="34" charset="0"/>
            </a:endParaRPr>
          </a:p>
        </p:txBody>
      </p:sp>
      <p:sp>
        <p:nvSpPr>
          <p:cNvPr id="7" name="Rectangle 31"/>
          <p:cNvSpPr/>
          <p:nvPr/>
        </p:nvSpPr>
        <p:spPr bwMode="auto">
          <a:xfrm>
            <a:off x="5934075" y="5335588"/>
            <a:ext cx="5183188" cy="522287"/>
          </a:xfrm>
          <a:prstGeom prst="rect">
            <a:avLst/>
          </a:prstGeom>
          <a:solidFill>
            <a:srgbClr val="D45A63">
              <a:alpha val="66000"/>
            </a:srgbClr>
          </a:solidFill>
          <a:ln w="9525" cap="flat" cmpd="sng" algn="ctr">
            <a:noFill/>
            <a:prstDash val="solid"/>
            <a:headEnd type="none" w="med" len="med"/>
            <a:tailEnd type="none" w="med" len="med"/>
          </a:ln>
          <a:effectLst/>
        </p:spPr>
        <p:txBody>
          <a:bodyPr lIns="91399" tIns="45699" rIns="91399" bIns="45699" anchor="ctr"/>
          <a:lstStyle/>
          <a:p>
            <a:pPr defTabSz="684986" fontAlgn="auto">
              <a:spcBef>
                <a:spcPts val="0"/>
              </a:spcBef>
              <a:spcAft>
                <a:spcPts val="0"/>
              </a:spcAft>
              <a:defRPr/>
            </a:pPr>
            <a:r>
              <a:rPr lang="zh-CN" altLang="en-US" sz="1699" b="1" kern="0" dirty="0">
                <a:solidFill>
                  <a:prstClr val="white">
                    <a:alpha val="99000"/>
                  </a:prstClr>
                </a:solidFill>
                <a:latin typeface="微软雅黑" pitchFamily="34" charset="-122"/>
                <a:ea typeface="微软雅黑" pitchFamily="34" charset="-122"/>
                <a:cs typeface="Segoe UI" pitchFamily="34" charset="0"/>
              </a:rPr>
              <a:t>      </a:t>
            </a:r>
            <a:r>
              <a:rPr lang="en-US" altLang="zh-CN" sz="1699" b="1" kern="0" dirty="0">
                <a:solidFill>
                  <a:prstClr val="white">
                    <a:alpha val="99000"/>
                  </a:prstClr>
                </a:solidFill>
                <a:latin typeface="微软雅黑" pitchFamily="34" charset="-122"/>
                <a:ea typeface="微软雅黑" pitchFamily="34" charset="-122"/>
                <a:cs typeface="Segoe UI" pitchFamily="34" charset="0"/>
              </a:rPr>
              <a:t>4</a:t>
            </a:r>
            <a:r>
              <a:rPr lang="zh-CN" altLang="en-US" sz="1699" b="1" kern="0" dirty="0">
                <a:solidFill>
                  <a:prstClr val="white">
                    <a:alpha val="99000"/>
                  </a:prstClr>
                </a:solidFill>
                <a:latin typeface="微软雅黑" pitchFamily="34" charset="-122"/>
                <a:ea typeface="微软雅黑" pitchFamily="34" charset="-122"/>
                <a:cs typeface="Segoe UI" pitchFamily="34" charset="0"/>
              </a:rPr>
              <a:t>、医院品牌塑造</a:t>
            </a:r>
            <a:endParaRPr lang="en-US" sz="1699" b="1" kern="0" dirty="0">
              <a:solidFill>
                <a:prstClr val="white">
                  <a:alpha val="99000"/>
                </a:prstClr>
              </a:solidFill>
              <a:latin typeface="微软雅黑" pitchFamily="34" charset="-122"/>
              <a:ea typeface="微软雅黑" pitchFamily="34" charset="-122"/>
              <a:cs typeface="Segoe UI" pitchFamily="34" charset="0"/>
            </a:endParaRPr>
          </a:p>
        </p:txBody>
      </p:sp>
      <p:sp>
        <p:nvSpPr>
          <p:cNvPr id="8" name="TextBox 13"/>
          <p:cNvSpPr txBox="1"/>
          <p:nvPr/>
        </p:nvSpPr>
        <p:spPr>
          <a:xfrm>
            <a:off x="836613" y="1390650"/>
            <a:ext cx="2230437" cy="461963"/>
          </a:xfrm>
          <a:prstGeom prst="rect">
            <a:avLst/>
          </a:prstGeom>
          <a:noFill/>
          <a:ln>
            <a:solidFill>
              <a:srgbClr val="FFC000"/>
            </a:solidFill>
          </a:ln>
        </p:spPr>
        <p:txBody>
          <a:bodyPr lIns="91403" tIns="45702" rIns="91403" bIns="45702">
            <a:spAutoFit/>
          </a:bodyPr>
          <a:lstStyle/>
          <a:p>
            <a:pPr algn="ctr" defTabSz="913996" fontAlgn="auto">
              <a:spcBef>
                <a:spcPts val="0"/>
              </a:spcBef>
              <a:spcAft>
                <a:spcPts val="0"/>
              </a:spcAft>
              <a:defRPr/>
            </a:pPr>
            <a:r>
              <a:rPr lang="zh-CN" altLang="en-US" sz="2399" b="1" dirty="0">
                <a:solidFill>
                  <a:srgbClr val="1F497D"/>
                </a:solidFill>
                <a:latin typeface="微软雅黑" pitchFamily="34" charset="-122"/>
                <a:ea typeface="微软雅黑" pitchFamily="34" charset="-122"/>
              </a:rPr>
              <a:t>差异化与核心</a:t>
            </a:r>
          </a:p>
        </p:txBody>
      </p:sp>
      <p:sp>
        <p:nvSpPr>
          <p:cNvPr id="13" name="矩形 12"/>
          <p:cNvSpPr/>
          <p:nvPr/>
        </p:nvSpPr>
        <p:spPr>
          <a:xfrm>
            <a:off x="725488" y="584200"/>
            <a:ext cx="2449512" cy="585788"/>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D45A6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1.3</a:t>
            </a:r>
            <a:r>
              <a:rPr lang="zh-CN" altLang="en-US" sz="3200" b="1" dirty="0">
                <a:solidFill>
                  <a:srgbClr val="D45A63"/>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战略规划</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图片 5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5725"/>
            <a:ext cx="12192000" cy="6919913"/>
          </a:xfrm>
          <a:prstGeom prst="rect">
            <a:avLst/>
          </a:prstGeom>
          <a:noFill/>
          <a:ln w="9525">
            <a:noFill/>
            <a:miter lim="800000"/>
            <a:headEnd/>
            <a:tailEnd/>
          </a:ln>
        </p:spPr>
      </p:pic>
      <p:sp>
        <p:nvSpPr>
          <p:cNvPr id="32" name="TextBox 40"/>
          <p:cNvSpPr txBox="1"/>
          <p:nvPr/>
        </p:nvSpPr>
        <p:spPr>
          <a:xfrm>
            <a:off x="9102725" y="3652838"/>
            <a:ext cx="2157413" cy="354012"/>
          </a:xfrm>
          <a:prstGeom prst="rect">
            <a:avLst/>
          </a:prstGeom>
          <a:noFill/>
        </p:spPr>
        <p:txBody>
          <a:bodyPr lIns="91403" tIns="45702" rIns="91403" bIns="45702">
            <a:spAutoFit/>
          </a:bodyPr>
          <a:lstStyle/>
          <a:p>
            <a:pPr defTabSz="913996" fontAlgn="auto">
              <a:spcBef>
                <a:spcPts val="0"/>
              </a:spcBef>
              <a:spcAft>
                <a:spcPts val="0"/>
              </a:spcAft>
              <a:defRPr/>
            </a:pPr>
            <a:r>
              <a:rPr lang="zh-CN" altLang="en-US" sz="1699" b="1" dirty="0">
                <a:solidFill>
                  <a:schemeClr val="bg1"/>
                </a:solidFill>
                <a:latin typeface="微软雅黑" pitchFamily="34" charset="-122"/>
                <a:ea typeface="微软雅黑" pitchFamily="34" charset="-122"/>
              </a:rPr>
              <a:t>国际一流品牌医院</a:t>
            </a:r>
          </a:p>
        </p:txBody>
      </p:sp>
      <p:sp>
        <p:nvSpPr>
          <p:cNvPr id="33" name="TextBox 41"/>
          <p:cNvSpPr txBox="1"/>
          <p:nvPr/>
        </p:nvSpPr>
        <p:spPr>
          <a:xfrm>
            <a:off x="5272088" y="2989263"/>
            <a:ext cx="2203450" cy="352425"/>
          </a:xfrm>
          <a:prstGeom prst="rect">
            <a:avLst/>
          </a:prstGeom>
          <a:noFill/>
        </p:spPr>
        <p:txBody>
          <a:bodyPr lIns="91403" tIns="45702" rIns="91403" bIns="45702">
            <a:spAutoFit/>
          </a:bodyPr>
          <a:lstStyle>
            <a:defPPr>
              <a:defRPr lang="zh-CN"/>
            </a:defPPr>
            <a:lvl1pPr defTabSz="913996">
              <a:defRPr sz="1699" b="1">
                <a:solidFill>
                  <a:srgbClr val="D45A63"/>
                </a:solidFill>
                <a:latin typeface="微软雅黑" pitchFamily="34" charset="-122"/>
                <a:ea typeface="微软雅黑" pitchFamily="34" charset="-122"/>
              </a:defRPr>
            </a:lvl1pPr>
          </a:lstStyle>
          <a:p>
            <a:pPr fontAlgn="auto">
              <a:spcBef>
                <a:spcPts val="0"/>
              </a:spcBef>
              <a:spcAft>
                <a:spcPts val="0"/>
              </a:spcAft>
              <a:defRPr/>
            </a:pPr>
            <a:r>
              <a:rPr lang="zh-CN" altLang="en-US" dirty="0">
                <a:solidFill>
                  <a:schemeClr val="bg1"/>
                </a:solidFill>
              </a:rPr>
              <a:t>国内知</a:t>
            </a:r>
            <a:r>
              <a:rPr lang="zh-CN" altLang="en-US" dirty="0" smtClean="0">
                <a:solidFill>
                  <a:schemeClr val="bg1"/>
                </a:solidFill>
              </a:rPr>
              <a:t>名品牌医院</a:t>
            </a:r>
            <a:endParaRPr lang="zh-CN" altLang="en-US" dirty="0">
              <a:solidFill>
                <a:schemeClr val="bg1"/>
              </a:solidFill>
            </a:endParaRPr>
          </a:p>
        </p:txBody>
      </p:sp>
      <p:sp>
        <p:nvSpPr>
          <p:cNvPr id="34" name="TextBox 42"/>
          <p:cNvSpPr txBox="1"/>
          <p:nvPr/>
        </p:nvSpPr>
        <p:spPr>
          <a:xfrm>
            <a:off x="1930400" y="2200275"/>
            <a:ext cx="2020888" cy="354013"/>
          </a:xfrm>
          <a:prstGeom prst="rect">
            <a:avLst/>
          </a:prstGeom>
          <a:noFill/>
        </p:spPr>
        <p:txBody>
          <a:bodyPr lIns="91403" tIns="45702" rIns="91403" bIns="45702">
            <a:spAutoFit/>
          </a:bodyPr>
          <a:lstStyle/>
          <a:p>
            <a:pPr defTabSz="913996" fontAlgn="auto">
              <a:spcBef>
                <a:spcPts val="0"/>
              </a:spcBef>
              <a:spcAft>
                <a:spcPts val="0"/>
              </a:spcAft>
              <a:defRPr/>
            </a:pPr>
            <a:r>
              <a:rPr lang="zh-CN" altLang="en-US" sz="1699" b="1" dirty="0">
                <a:solidFill>
                  <a:schemeClr val="bg1"/>
                </a:solidFill>
                <a:latin typeface="微软雅黑" pitchFamily="34" charset="-122"/>
                <a:ea typeface="微软雅黑" pitchFamily="34" charset="-122"/>
              </a:rPr>
              <a:t>省内知名品牌医院</a:t>
            </a:r>
          </a:p>
        </p:txBody>
      </p:sp>
      <p:sp>
        <p:nvSpPr>
          <p:cNvPr id="39" name="矩形 38"/>
          <p:cNvSpPr/>
          <p:nvPr/>
        </p:nvSpPr>
        <p:spPr>
          <a:xfrm>
            <a:off x="547688" y="496888"/>
            <a:ext cx="2449512" cy="585787"/>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1.3</a:t>
            </a:r>
            <a:r>
              <a:rPr lang="zh-CN" alt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战略规划</a:t>
            </a:r>
          </a:p>
        </p:txBody>
      </p:sp>
      <p:sp>
        <p:nvSpPr>
          <p:cNvPr id="29" name="椭圆 28"/>
          <p:cNvSpPr/>
          <p:nvPr/>
        </p:nvSpPr>
        <p:spPr>
          <a:xfrm>
            <a:off x="803275" y="1765300"/>
            <a:ext cx="1127125" cy="1127125"/>
          </a:xfrm>
          <a:prstGeom prst="ellipse">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495" name="文本框 35"/>
          <p:cNvSpPr txBox="1">
            <a:spLocks noChangeArrowheads="1"/>
          </p:cNvSpPr>
          <p:nvPr/>
        </p:nvSpPr>
        <p:spPr bwMode="auto">
          <a:xfrm>
            <a:off x="828675" y="2151063"/>
            <a:ext cx="1076325" cy="400050"/>
          </a:xfrm>
          <a:prstGeom prst="rect">
            <a:avLst/>
          </a:prstGeom>
          <a:noFill/>
          <a:ln w="9525">
            <a:noFill/>
            <a:miter lim="800000"/>
            <a:headEnd/>
            <a:tailEnd/>
          </a:ln>
        </p:spPr>
        <p:txBody>
          <a:bodyPr wrap="none">
            <a:spAutoFit/>
          </a:bodyPr>
          <a:lstStyle/>
          <a:p>
            <a:r>
              <a:rPr lang="en-US" altLang="zh-CN" sz="2000" b="1">
                <a:solidFill>
                  <a:schemeClr val="bg1"/>
                </a:solidFill>
                <a:latin typeface="微软雅黑" pitchFamily="34" charset="-122"/>
                <a:ea typeface="微软雅黑" pitchFamily="34" charset="-122"/>
              </a:rPr>
              <a:t>2016</a:t>
            </a:r>
            <a:r>
              <a:rPr lang="zh-CN" altLang="en-US" sz="2000" b="1">
                <a:solidFill>
                  <a:schemeClr val="bg1"/>
                </a:solidFill>
                <a:latin typeface="微软雅黑" pitchFamily="34" charset="-122"/>
                <a:ea typeface="微软雅黑" pitchFamily="34" charset="-122"/>
              </a:rPr>
              <a:t>年</a:t>
            </a:r>
          </a:p>
        </p:txBody>
      </p:sp>
      <p:sp>
        <p:nvSpPr>
          <p:cNvPr id="38" name="椭圆 37"/>
          <p:cNvSpPr/>
          <p:nvPr/>
        </p:nvSpPr>
        <p:spPr>
          <a:xfrm>
            <a:off x="3897313" y="2468563"/>
            <a:ext cx="1362075" cy="1360487"/>
          </a:xfrm>
          <a:prstGeom prst="ellipse">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497" name="文本框 39"/>
          <p:cNvSpPr txBox="1">
            <a:spLocks noChangeArrowheads="1"/>
          </p:cNvSpPr>
          <p:nvPr/>
        </p:nvSpPr>
        <p:spPr bwMode="auto">
          <a:xfrm>
            <a:off x="3960813" y="2965450"/>
            <a:ext cx="1249362" cy="461963"/>
          </a:xfrm>
          <a:prstGeom prst="rect">
            <a:avLst/>
          </a:prstGeom>
          <a:noFill/>
          <a:ln w="9525">
            <a:noFill/>
            <a:miter lim="800000"/>
            <a:headEnd/>
            <a:tailEnd/>
          </a:ln>
        </p:spPr>
        <p:txBody>
          <a:bodyPr wrap="none">
            <a:spAutoFit/>
          </a:bodyPr>
          <a:lstStyle/>
          <a:p>
            <a:r>
              <a:rPr lang="en-US" altLang="zh-CN" sz="2400" b="1">
                <a:solidFill>
                  <a:schemeClr val="bg1"/>
                </a:solidFill>
                <a:latin typeface="微软雅黑" pitchFamily="34" charset="-122"/>
                <a:ea typeface="微软雅黑" pitchFamily="34" charset="-122"/>
              </a:rPr>
              <a:t>2018</a:t>
            </a:r>
            <a:r>
              <a:rPr lang="zh-CN" altLang="en-US" sz="2400" b="1">
                <a:solidFill>
                  <a:schemeClr val="bg1"/>
                </a:solidFill>
                <a:latin typeface="微软雅黑" pitchFamily="34" charset="-122"/>
                <a:ea typeface="微软雅黑" pitchFamily="34" charset="-122"/>
              </a:rPr>
              <a:t>年</a:t>
            </a:r>
          </a:p>
        </p:txBody>
      </p:sp>
      <p:sp>
        <p:nvSpPr>
          <p:cNvPr id="41" name="椭圆 40"/>
          <p:cNvSpPr/>
          <p:nvPr/>
        </p:nvSpPr>
        <p:spPr>
          <a:xfrm>
            <a:off x="7226300" y="2989263"/>
            <a:ext cx="1776413" cy="1776412"/>
          </a:xfrm>
          <a:prstGeom prst="ellipse">
            <a:avLst/>
          </a:prstGeom>
          <a:solidFill>
            <a:srgbClr val="D45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499" name="文本框 41"/>
          <p:cNvSpPr txBox="1">
            <a:spLocks noChangeArrowheads="1"/>
          </p:cNvSpPr>
          <p:nvPr/>
        </p:nvSpPr>
        <p:spPr bwMode="auto">
          <a:xfrm>
            <a:off x="7461250" y="3643313"/>
            <a:ext cx="1249363" cy="461962"/>
          </a:xfrm>
          <a:prstGeom prst="rect">
            <a:avLst/>
          </a:prstGeom>
          <a:noFill/>
          <a:ln w="9525">
            <a:noFill/>
            <a:miter lim="800000"/>
            <a:headEnd/>
            <a:tailEnd/>
          </a:ln>
        </p:spPr>
        <p:txBody>
          <a:bodyPr wrap="none">
            <a:spAutoFit/>
          </a:bodyPr>
          <a:lstStyle/>
          <a:p>
            <a:r>
              <a:rPr lang="en-US" altLang="zh-CN" sz="2400" b="1">
                <a:solidFill>
                  <a:schemeClr val="bg1"/>
                </a:solidFill>
                <a:latin typeface="微软雅黑" pitchFamily="34" charset="-122"/>
                <a:ea typeface="微软雅黑" pitchFamily="34" charset="-122"/>
              </a:rPr>
              <a:t>2020</a:t>
            </a:r>
            <a:r>
              <a:rPr lang="zh-CN" altLang="en-US" sz="2400" b="1">
                <a:solidFill>
                  <a:schemeClr val="bg1"/>
                </a:solidFill>
                <a:latin typeface="微软雅黑" pitchFamily="34" charset="-122"/>
                <a:ea typeface="微软雅黑" pitchFamily="34" charset="-122"/>
              </a:rPr>
              <a:t>年</a:t>
            </a:r>
          </a:p>
        </p:txBody>
      </p:sp>
      <p:sp>
        <p:nvSpPr>
          <p:cNvPr id="35" name="矩形 34"/>
          <p:cNvSpPr/>
          <p:nvPr/>
        </p:nvSpPr>
        <p:spPr>
          <a:xfrm>
            <a:off x="2941638" y="477838"/>
            <a:ext cx="5678487" cy="585787"/>
          </a:xfrm>
          <a:prstGeom prst="rect">
            <a:avLst/>
          </a:prstGeom>
        </p:spPr>
        <p:txBody>
          <a:bodyPr wrap="none">
            <a:spAutoFit/>
          </a:bodyPr>
          <a:lstStyle/>
          <a:p>
            <a:pPr defTabSz="913996" fontAlgn="auto">
              <a:spcBef>
                <a:spcPts val="0"/>
              </a:spcBef>
              <a:spcAft>
                <a:spcPts val="0"/>
              </a:spcAft>
              <a:defRPr/>
            </a:pP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itchFamily="34" charset="-122"/>
                <a:ea typeface="微软雅黑" pitchFamily="34" charset="-122"/>
              </a:rPr>
              <a:t>未来</a:t>
            </a:r>
            <a:r>
              <a:rPr lang="en-US" altLang="zh-CN" sz="1600" b="1" dirty="0">
                <a:solidFill>
                  <a:schemeClr val="bg1"/>
                </a:solidFill>
                <a:latin typeface="微软雅黑" pitchFamily="34" charset="-122"/>
                <a:ea typeface="微软雅黑" pitchFamily="34" charset="-122"/>
              </a:rPr>
              <a:t>5</a:t>
            </a:r>
            <a:r>
              <a:rPr lang="zh-CN" altLang="en-US" sz="1600" b="1" dirty="0">
                <a:solidFill>
                  <a:schemeClr val="bg1"/>
                </a:solidFill>
                <a:latin typeface="微软雅黑" pitchFamily="34" charset="-122"/>
                <a:ea typeface="微软雅黑" pitchFamily="34" charset="-122"/>
              </a:rPr>
              <a:t>年我院</a:t>
            </a:r>
            <a:r>
              <a:rPr lang="zh-CN" altLang="en-US" sz="3200" b="1"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品牌</a:t>
            </a:r>
            <a:r>
              <a:rPr lang="zh-CN" altLang="en-US" sz="1600" b="1" dirty="0">
                <a:solidFill>
                  <a:schemeClr val="bg1"/>
                </a:solidFill>
                <a:latin typeface="微软雅黑" pitchFamily="34" charset="-122"/>
                <a:ea typeface="微软雅黑" pitchFamily="34" charset="-122"/>
              </a:rPr>
              <a:t>战略</a:t>
            </a:r>
            <a:r>
              <a:rPr lang="en-US" altLang="zh-CN" sz="1600" b="1" dirty="0">
                <a:solidFill>
                  <a:schemeClr val="bg1"/>
                </a:solidFill>
                <a:latin typeface="微软雅黑" pitchFamily="34" charset="-122"/>
                <a:ea typeface="微软雅黑"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打造一流的国际品牌医院</a:t>
            </a:r>
            <a:r>
              <a:rPr lang="en-US" altLang="zh-CN" sz="16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rotWithShape="1">
          <a:blip r:embed="rId2"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0" y="-12358"/>
            <a:ext cx="12192000" cy="6870357"/>
          </a:xfrm>
          <a:prstGeom prst="rect">
            <a:avLst/>
          </a:prstGeom>
        </p:spPr>
      </p:pic>
      <p:sp>
        <p:nvSpPr>
          <p:cNvPr id="32" name="TextBox 40"/>
          <p:cNvSpPr txBox="1"/>
          <p:nvPr/>
        </p:nvSpPr>
        <p:spPr>
          <a:xfrm>
            <a:off x="9451975" y="5048250"/>
            <a:ext cx="1924050" cy="354013"/>
          </a:xfrm>
          <a:prstGeom prst="rect">
            <a:avLst/>
          </a:prstGeom>
          <a:noFill/>
        </p:spPr>
        <p:txBody>
          <a:bodyPr lIns="91403" tIns="45702" rIns="91403" bIns="45702">
            <a:spAutoFit/>
          </a:bodyPr>
          <a:lstStyle/>
          <a:p>
            <a:pPr defTabSz="913996" fontAlgn="auto">
              <a:spcBef>
                <a:spcPts val="0"/>
              </a:spcBef>
              <a:spcAft>
                <a:spcPts val="0"/>
              </a:spcAft>
              <a:defRPr/>
            </a:pPr>
            <a:r>
              <a:rPr lang="zh-CN" altLang="en-US" sz="1699" b="1" dirty="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通过</a:t>
            </a:r>
            <a:r>
              <a:rPr lang="en-US" altLang="zh-CN" sz="1699" b="1" dirty="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JCI</a:t>
            </a:r>
            <a:r>
              <a:rPr lang="zh-CN" altLang="en-US" sz="1699" b="1" dirty="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体系认证</a:t>
            </a:r>
          </a:p>
        </p:txBody>
      </p:sp>
      <p:sp>
        <p:nvSpPr>
          <p:cNvPr id="33" name="TextBox 41"/>
          <p:cNvSpPr txBox="1"/>
          <p:nvPr/>
        </p:nvSpPr>
        <p:spPr>
          <a:xfrm>
            <a:off x="5457825" y="3783013"/>
            <a:ext cx="2562225" cy="354012"/>
          </a:xfrm>
          <a:prstGeom prst="rect">
            <a:avLst/>
          </a:prstGeom>
          <a:noFill/>
        </p:spPr>
        <p:txBody>
          <a:bodyPr lIns="91403" tIns="45702" rIns="91403" bIns="45702">
            <a:spAutoFit/>
          </a:bodyPr>
          <a:lstStyle>
            <a:defPPr>
              <a:defRPr lang="zh-CN"/>
            </a:defPPr>
            <a:lvl1pPr defTabSz="913996">
              <a:defRPr sz="1699" b="1">
                <a:solidFill>
                  <a:srgbClr val="D45A63"/>
                </a:solidFill>
                <a:latin typeface="微软雅黑" pitchFamily="34" charset="-122"/>
                <a:ea typeface="微软雅黑" pitchFamily="34" charset="-122"/>
              </a:defRPr>
            </a:lvl1pPr>
          </a:lstStyle>
          <a:p>
            <a:pPr fontAlgn="auto">
              <a:spcBef>
                <a:spcPts val="0"/>
              </a:spcBef>
              <a:spcAft>
                <a:spcPts val="0"/>
              </a:spcAft>
              <a:defRPr/>
            </a:pPr>
            <a:r>
              <a:rPr lang="zh-CN" altLang="en-US" dirty="0">
                <a:solidFill>
                  <a:schemeClr val="accent2"/>
                </a:solidFill>
                <a:effectLst>
                  <a:outerShdw blurRad="38100" dist="38100" dir="2700000" algn="tl">
                    <a:srgbClr val="000000">
                      <a:alpha val="43137"/>
                    </a:srgbClr>
                  </a:outerShdw>
                </a:effectLst>
              </a:rPr>
              <a:t>患者来诊覆盖全国范围</a:t>
            </a:r>
          </a:p>
        </p:txBody>
      </p:sp>
      <p:sp>
        <p:nvSpPr>
          <p:cNvPr id="34" name="TextBox 42"/>
          <p:cNvSpPr txBox="1"/>
          <p:nvPr/>
        </p:nvSpPr>
        <p:spPr>
          <a:xfrm>
            <a:off x="2154238" y="2613025"/>
            <a:ext cx="2644775" cy="354013"/>
          </a:xfrm>
          <a:prstGeom prst="rect">
            <a:avLst/>
          </a:prstGeom>
          <a:noFill/>
        </p:spPr>
        <p:txBody>
          <a:bodyPr lIns="91403" tIns="45702" rIns="91403" bIns="45702">
            <a:spAutoFit/>
          </a:bodyPr>
          <a:lstStyle/>
          <a:p>
            <a:pPr defTabSz="913996" fontAlgn="auto">
              <a:spcBef>
                <a:spcPts val="0"/>
              </a:spcBef>
              <a:spcAft>
                <a:spcPts val="0"/>
              </a:spcAft>
              <a:defRPr/>
            </a:pPr>
            <a:r>
              <a:rPr lang="zh-CN" altLang="en-US" sz="1699" b="1" dirty="0">
                <a:solidFill>
                  <a:schemeClr val="accent2"/>
                </a:solidFill>
                <a:effectLst>
                  <a:outerShdw blurRad="38100" dist="38100" dir="2700000" algn="tl">
                    <a:srgbClr val="000000">
                      <a:alpha val="43137"/>
                    </a:srgbClr>
                  </a:outerShdw>
                </a:effectLst>
                <a:latin typeface="微软雅黑" pitchFamily="34" charset="-122"/>
                <a:ea typeface="微软雅黑" pitchFamily="34" charset="-122"/>
              </a:rPr>
              <a:t>建设专业的品牌营销团队</a:t>
            </a:r>
          </a:p>
        </p:txBody>
      </p:sp>
      <p:sp>
        <p:nvSpPr>
          <p:cNvPr id="39" name="矩形 38"/>
          <p:cNvSpPr/>
          <p:nvPr/>
        </p:nvSpPr>
        <p:spPr>
          <a:xfrm>
            <a:off x="547688" y="496888"/>
            <a:ext cx="2449512" cy="585787"/>
          </a:xfrm>
          <a:prstGeom prst="rect">
            <a:avLst/>
          </a:prstGeom>
        </p:spPr>
        <p:txBody>
          <a:bodyPr wrap="none">
            <a:spAutoFit/>
          </a:bodyPr>
          <a:lstStyle/>
          <a:p>
            <a:pPr algn="ctr" defTabSz="913996" fontAlgn="auto">
              <a:spcBef>
                <a:spcPts val="0"/>
              </a:spcBef>
              <a:spcAft>
                <a:spcPts val="0"/>
              </a:spcAft>
              <a:defRPr/>
            </a:pPr>
            <a:r>
              <a:rPr lang="en-US" altLang="zh-CN"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1.3</a:t>
            </a:r>
            <a:r>
              <a:rPr lang="zh-CN" altLang="en-US" sz="32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战略规划</a:t>
            </a:r>
          </a:p>
        </p:txBody>
      </p:sp>
      <p:sp>
        <p:nvSpPr>
          <p:cNvPr id="29" name="椭圆 28"/>
          <p:cNvSpPr/>
          <p:nvPr/>
        </p:nvSpPr>
        <p:spPr>
          <a:xfrm>
            <a:off x="1052513" y="2187575"/>
            <a:ext cx="1127125" cy="1127125"/>
          </a:xfrm>
          <a:prstGeom prst="ellipse">
            <a:avLst/>
          </a:prstGeom>
          <a:solidFill>
            <a:srgbClr val="679E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519" name="文本框 35"/>
          <p:cNvSpPr txBox="1">
            <a:spLocks noChangeArrowheads="1"/>
          </p:cNvSpPr>
          <p:nvPr/>
        </p:nvSpPr>
        <p:spPr bwMode="auto">
          <a:xfrm>
            <a:off x="1079500" y="2573338"/>
            <a:ext cx="1074738" cy="400050"/>
          </a:xfrm>
          <a:prstGeom prst="rect">
            <a:avLst/>
          </a:prstGeom>
          <a:noFill/>
          <a:ln w="9525">
            <a:noFill/>
            <a:miter lim="800000"/>
            <a:headEnd/>
            <a:tailEnd/>
          </a:ln>
        </p:spPr>
        <p:txBody>
          <a:bodyPr wrap="none">
            <a:spAutoFit/>
          </a:bodyPr>
          <a:lstStyle/>
          <a:p>
            <a:r>
              <a:rPr lang="en-US" altLang="zh-CN" sz="2000" b="1">
                <a:solidFill>
                  <a:schemeClr val="bg1"/>
                </a:solidFill>
                <a:latin typeface="微软雅黑" pitchFamily="34" charset="-122"/>
                <a:ea typeface="微软雅黑" pitchFamily="34" charset="-122"/>
              </a:rPr>
              <a:t>2016</a:t>
            </a:r>
            <a:r>
              <a:rPr lang="zh-CN" altLang="en-US" sz="2000" b="1">
                <a:solidFill>
                  <a:schemeClr val="bg1"/>
                </a:solidFill>
                <a:latin typeface="微软雅黑" pitchFamily="34" charset="-122"/>
                <a:ea typeface="微软雅黑" pitchFamily="34" charset="-122"/>
              </a:rPr>
              <a:t>年</a:t>
            </a:r>
          </a:p>
        </p:txBody>
      </p:sp>
      <p:sp>
        <p:nvSpPr>
          <p:cNvPr id="38" name="椭圆 37"/>
          <p:cNvSpPr/>
          <p:nvPr/>
        </p:nvSpPr>
        <p:spPr>
          <a:xfrm>
            <a:off x="4083050" y="3314700"/>
            <a:ext cx="1360488" cy="1360488"/>
          </a:xfrm>
          <a:prstGeom prst="ellipse">
            <a:avLst/>
          </a:prstGeom>
          <a:solidFill>
            <a:srgbClr val="679E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521" name="文本框 39"/>
          <p:cNvSpPr txBox="1">
            <a:spLocks noChangeArrowheads="1"/>
          </p:cNvSpPr>
          <p:nvPr/>
        </p:nvSpPr>
        <p:spPr bwMode="auto">
          <a:xfrm>
            <a:off x="4144963" y="3810000"/>
            <a:ext cx="1249362" cy="461963"/>
          </a:xfrm>
          <a:prstGeom prst="rect">
            <a:avLst/>
          </a:prstGeom>
          <a:noFill/>
          <a:ln w="9525">
            <a:noFill/>
            <a:miter lim="800000"/>
            <a:headEnd/>
            <a:tailEnd/>
          </a:ln>
        </p:spPr>
        <p:txBody>
          <a:bodyPr wrap="none">
            <a:spAutoFit/>
          </a:bodyPr>
          <a:lstStyle/>
          <a:p>
            <a:r>
              <a:rPr lang="en-US" altLang="zh-CN" sz="2400" b="1">
                <a:solidFill>
                  <a:schemeClr val="bg1"/>
                </a:solidFill>
                <a:latin typeface="微软雅黑" pitchFamily="34" charset="-122"/>
                <a:ea typeface="微软雅黑" pitchFamily="34" charset="-122"/>
              </a:rPr>
              <a:t>2018</a:t>
            </a:r>
            <a:r>
              <a:rPr lang="zh-CN" altLang="en-US" sz="2400" b="1">
                <a:solidFill>
                  <a:schemeClr val="bg1"/>
                </a:solidFill>
                <a:latin typeface="微软雅黑" pitchFamily="34" charset="-122"/>
                <a:ea typeface="微软雅黑" pitchFamily="34" charset="-122"/>
              </a:rPr>
              <a:t>年</a:t>
            </a:r>
          </a:p>
        </p:txBody>
      </p:sp>
      <p:sp>
        <p:nvSpPr>
          <p:cNvPr id="41" name="椭圆 40"/>
          <p:cNvSpPr/>
          <p:nvPr/>
        </p:nvSpPr>
        <p:spPr>
          <a:xfrm>
            <a:off x="7675563" y="4381500"/>
            <a:ext cx="1776412" cy="1778000"/>
          </a:xfrm>
          <a:prstGeom prst="ellipse">
            <a:avLst/>
          </a:prstGeom>
          <a:solidFill>
            <a:srgbClr val="679E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523" name="文本框 41"/>
          <p:cNvSpPr txBox="1">
            <a:spLocks noChangeArrowheads="1"/>
          </p:cNvSpPr>
          <p:nvPr/>
        </p:nvSpPr>
        <p:spPr bwMode="auto">
          <a:xfrm>
            <a:off x="7910513" y="5037138"/>
            <a:ext cx="1249362" cy="461962"/>
          </a:xfrm>
          <a:prstGeom prst="rect">
            <a:avLst/>
          </a:prstGeom>
          <a:noFill/>
          <a:ln w="9525">
            <a:noFill/>
            <a:miter lim="800000"/>
            <a:headEnd/>
            <a:tailEnd/>
          </a:ln>
        </p:spPr>
        <p:txBody>
          <a:bodyPr wrap="none">
            <a:spAutoFit/>
          </a:bodyPr>
          <a:lstStyle/>
          <a:p>
            <a:r>
              <a:rPr lang="en-US" altLang="zh-CN" sz="2400" b="1">
                <a:solidFill>
                  <a:schemeClr val="bg1"/>
                </a:solidFill>
                <a:latin typeface="微软雅黑" pitchFamily="34" charset="-122"/>
                <a:ea typeface="微软雅黑" pitchFamily="34" charset="-122"/>
              </a:rPr>
              <a:t>2020</a:t>
            </a:r>
            <a:r>
              <a:rPr lang="zh-CN" altLang="en-US" sz="2400" b="1">
                <a:solidFill>
                  <a:schemeClr val="bg1"/>
                </a:solidFill>
                <a:latin typeface="微软雅黑" pitchFamily="34" charset="-122"/>
                <a:ea typeface="微软雅黑" pitchFamily="34" charset="-122"/>
              </a:rPr>
              <a:t>年</a:t>
            </a:r>
          </a:p>
        </p:txBody>
      </p:sp>
      <p:sp>
        <p:nvSpPr>
          <p:cNvPr id="35" name="矩形 34"/>
          <p:cNvSpPr/>
          <p:nvPr/>
        </p:nvSpPr>
        <p:spPr>
          <a:xfrm>
            <a:off x="2941638" y="487363"/>
            <a:ext cx="6499225" cy="585787"/>
          </a:xfrm>
          <a:prstGeom prst="rect">
            <a:avLst/>
          </a:prstGeom>
        </p:spPr>
        <p:txBody>
          <a:bodyPr wrap="none">
            <a:spAutoFit/>
          </a:bodyPr>
          <a:lstStyle/>
          <a:p>
            <a:pPr defTabSz="913996" fontAlgn="auto">
              <a:spcBef>
                <a:spcPts val="0"/>
              </a:spcBef>
              <a:spcAft>
                <a:spcPts val="0"/>
              </a:spcAft>
              <a:defRPr/>
            </a:pP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未来</a:t>
            </a:r>
            <a:r>
              <a:rPr lang="en-US" altLang="zh-CN" sz="1600" b="1" dirty="0">
                <a:latin typeface="微软雅黑" pitchFamily="34" charset="-122"/>
                <a:ea typeface="微软雅黑" pitchFamily="34" charset="-122"/>
              </a:rPr>
              <a:t>5</a:t>
            </a:r>
            <a:r>
              <a:rPr lang="zh-CN" altLang="en-US" sz="1600" b="1" dirty="0">
                <a:latin typeface="微软雅黑" pitchFamily="34" charset="-122"/>
                <a:ea typeface="微软雅黑" pitchFamily="34" charset="-122"/>
              </a:rPr>
              <a:t>年我院</a:t>
            </a:r>
            <a:r>
              <a:rPr lang="zh-CN" altLang="en-US" sz="3200" b="1" dirty="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运营</a:t>
            </a:r>
            <a:r>
              <a:rPr lang="zh-CN" altLang="en-US" sz="1600" b="1" dirty="0">
                <a:latin typeface="微软雅黑" pitchFamily="34" charset="-122"/>
                <a:ea typeface="微软雅黑" pitchFamily="34" charset="-122"/>
              </a:rPr>
              <a:t>战略</a:t>
            </a:r>
            <a:r>
              <a:rPr lang="en-US" altLang="zh-CN" sz="1600" b="1" dirty="0">
                <a:latin typeface="微软雅黑" pitchFamily="34" charset="-122"/>
                <a:ea typeface="微软雅黑" pitchFamily="34" charset="-122"/>
              </a:rPr>
              <a:t>——</a:t>
            </a:r>
            <a:r>
              <a:rPr lang="zh-CN" altLang="en-US" sz="1600" b="1" dirty="0">
                <a:latin typeface="微软雅黑" panose="020B0503020204020204" pitchFamily="34" charset="-122"/>
                <a:ea typeface="微软雅黑" panose="020B0503020204020204" pitchFamily="34" charset="-122"/>
              </a:rPr>
              <a:t>打造适宜医院本身特色的运营体系</a:t>
            </a:r>
            <a:r>
              <a:rPr lang="en-US" altLang="zh-CN"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indent="304800" algn="just">
          <a:lnSpc>
            <a:spcPct val="150000"/>
          </a:lnSpc>
          <a:spcAft>
            <a:spcPts val="0"/>
          </a:spcAft>
          <a:defRPr kern="100" dirty="0">
            <a:latin typeface="Times New Roman" panose="02020603050405020304" pitchFamily="18" charset="0"/>
            <a:ea typeface="微软雅黑" panose="020B0503020204020204" pitchFamily="34" charset="-122"/>
          </a:defRPr>
        </a:defPPr>
      </a:lstStyle>
    </a:sp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5934</TotalTime>
  <Words>3934</Words>
  <Application>Microsoft Office PowerPoint</Application>
  <PresentationFormat>宽屏</PresentationFormat>
  <Paragraphs>476</Paragraphs>
  <Slides>57</Slides>
  <Notes>0</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1</vt:i4>
      </vt:variant>
      <vt:variant>
        <vt:lpstr>幻灯片标题</vt:lpstr>
      </vt:variant>
      <vt:variant>
        <vt:i4>57</vt:i4>
      </vt:variant>
    </vt:vector>
  </HeadingPairs>
  <TitlesOfParts>
    <vt:vector size="74" baseType="lpstr">
      <vt:lpstr>Gulim</vt:lpstr>
      <vt:lpstr>Microsoft YaHei UI</vt:lpstr>
      <vt:lpstr>方正大黑简体</vt:lpstr>
      <vt:lpstr>宋体</vt:lpstr>
      <vt:lpstr>微软雅黑</vt:lpstr>
      <vt:lpstr>Arial</vt:lpstr>
      <vt:lpstr>Broadway</vt:lpstr>
      <vt:lpstr>Calibri</vt:lpstr>
      <vt:lpstr>Calibri Light</vt:lpstr>
      <vt:lpstr>Impact</vt:lpstr>
      <vt:lpstr>Segoe UI</vt:lpstr>
      <vt:lpstr>Times New Roman</vt:lpstr>
      <vt:lpstr>Wingdings</vt:lpstr>
      <vt:lpstr>Office 主题</vt:lpstr>
      <vt:lpstr>1_Office 主题</vt:lpstr>
      <vt:lpstr>2_Office 主题</vt:lpstr>
      <vt:lpstr>Microsoft Excel 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232</cp:revision>
  <dcterms:created xsi:type="dcterms:W3CDTF">2014-11-17T07:28:05Z</dcterms:created>
  <dcterms:modified xsi:type="dcterms:W3CDTF">2023-04-17T02:06:00Z</dcterms:modified>
</cp:coreProperties>
</file>