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1"/>
  </p:notesMasterIdLst>
  <p:sldIdLst>
    <p:sldId id="494" r:id="rId2"/>
    <p:sldId id="545" r:id="rId3"/>
    <p:sldId id="495" r:id="rId4"/>
    <p:sldId id="497" r:id="rId5"/>
    <p:sldId id="499" r:id="rId6"/>
    <p:sldId id="546" r:id="rId7"/>
    <p:sldId id="502" r:id="rId8"/>
    <p:sldId id="504" r:id="rId9"/>
    <p:sldId id="507" r:id="rId10"/>
    <p:sldId id="508" r:id="rId11"/>
    <p:sldId id="547" r:id="rId12"/>
    <p:sldId id="534" r:id="rId13"/>
    <p:sldId id="523" r:id="rId14"/>
    <p:sldId id="516" r:id="rId15"/>
    <p:sldId id="517" r:id="rId16"/>
    <p:sldId id="548" r:id="rId17"/>
    <p:sldId id="518" r:id="rId18"/>
    <p:sldId id="519" r:id="rId19"/>
    <p:sldId id="520" r:id="rId20"/>
    <p:sldId id="522" r:id="rId21"/>
    <p:sldId id="549" r:id="rId22"/>
    <p:sldId id="525" r:id="rId23"/>
    <p:sldId id="538" r:id="rId24"/>
    <p:sldId id="537" r:id="rId25"/>
    <p:sldId id="550" r:id="rId26"/>
    <p:sldId id="541" r:id="rId27"/>
    <p:sldId id="542" r:id="rId28"/>
    <p:sldId id="543" r:id="rId29"/>
    <p:sldId id="551" r:id="rId30"/>
  </p:sldIdLst>
  <p:sldSz cx="12190413" cy="68595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21011"/>
    <a:srgbClr val="52ACEA"/>
    <a:srgbClr val="33909B"/>
    <a:srgbClr val="6DC1B5"/>
    <a:srgbClr val="FEF303"/>
    <a:srgbClr val="ABD9F0"/>
    <a:srgbClr val="2D8D8A"/>
    <a:srgbClr val="ED8550"/>
    <a:srgbClr val="3F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7778" autoAdjust="0"/>
  </p:normalViewPr>
  <p:slideViewPr>
    <p:cSldViewPr snapToGrid="0" showGuides="1">
      <p:cViewPr varScale="1">
        <p:scale>
          <a:sx n="108" d="100"/>
          <a:sy n="108" d="100"/>
        </p:scale>
        <p:origin x="684" y="7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57305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32340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46660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87473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17132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41203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8520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3679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19103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431631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6733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74396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4506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97379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858750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9888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419201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158563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4292373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14171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3126169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41475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60757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00724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406203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13210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54099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71055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20279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240"/>
            <a:ext cx="12192621" cy="6858348"/>
          </a:xfrm>
          <a:prstGeom prst="rect">
            <a:avLst/>
          </a:prstGeom>
        </p:spPr>
      </p:pic>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矩形 10"/>
          <p:cNvSpPr/>
          <p:nvPr userDrawn="1"/>
        </p:nvSpPr>
        <p:spPr>
          <a:xfrm>
            <a:off x="8134110" y="6545425"/>
            <a:ext cx="96625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www.ypppt.com/moban/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www.ypppt.com/sucai/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www.ypppt.com/beijing/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www.ypppt.com/tubiao/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www.ypppt.com/xiazai/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www.ypppt.com/powerpoint/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www.ypppt.com/kejian/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www.ypppt.com/ziti/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www.ypppt.com/xiazai/jihua/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www.ypppt.com/moban/shangwu/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www.ypppt.com/xiazai/huibao/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18"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17"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3.xml"/><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4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7.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11.png"/><Relationship Id="rId4" Type="http://schemas.openxmlformats.org/officeDocument/2006/relationships/image" Target="../media/image48.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id="{A426B219-C331-4CF7-8AED-67E9C2EAB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id="{27A45D5C-906B-47D7-9BDD-912736C95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53" name="图片 52">
            <a:extLst>
              <a:ext uri="{FF2B5EF4-FFF2-40B4-BE49-F238E27FC236}">
                <a16:creationId xmlns:a16="http://schemas.microsoft.com/office/drawing/2014/main" id="{7DA9E3DB-5BC7-467A-A66E-79BB8727F3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8093" y="144527"/>
            <a:ext cx="2861212" cy="1795203"/>
          </a:xfrm>
          <a:prstGeom prst="rect">
            <a:avLst/>
          </a:prstGeom>
        </p:spPr>
      </p:pic>
      <p:pic>
        <p:nvPicPr>
          <p:cNvPr id="3" name="图片 2">
            <a:extLst>
              <a:ext uri="{FF2B5EF4-FFF2-40B4-BE49-F238E27FC236}">
                <a16:creationId xmlns:a16="http://schemas.microsoft.com/office/drawing/2014/main" id="{6973CF4F-D546-4244-BD85-F3F729B737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6322" y="374469"/>
            <a:ext cx="6194091" cy="6111503"/>
          </a:xfrm>
          <a:prstGeom prst="rect">
            <a:avLst/>
          </a:prstGeom>
        </p:spPr>
      </p:pic>
      <p:sp>
        <p:nvSpPr>
          <p:cNvPr id="4" name="文本框 3">
            <a:extLst>
              <a:ext uri="{FF2B5EF4-FFF2-40B4-BE49-F238E27FC236}">
                <a16:creationId xmlns:a16="http://schemas.microsoft.com/office/drawing/2014/main" id="{3E8C37C6-ED7F-471E-9230-2AE19F4CDA9D}"/>
              </a:ext>
            </a:extLst>
          </p:cNvPr>
          <p:cNvSpPr txBox="1"/>
          <p:nvPr/>
        </p:nvSpPr>
        <p:spPr>
          <a:xfrm>
            <a:off x="1100451" y="1754081"/>
            <a:ext cx="7571303" cy="1200329"/>
          </a:xfrm>
          <a:prstGeom prst="rect">
            <a:avLst/>
          </a:prstGeom>
          <a:noFill/>
        </p:spPr>
        <p:txBody>
          <a:bodyPr wrap="none" rtlCol="0">
            <a:spAutoFit/>
          </a:bodyPr>
          <a:lstStyle>
            <a:defPPr>
              <a:defRPr lang="zh-CN"/>
            </a:defPPr>
            <a:lvl1pPr algn="ctr">
              <a:defRPr sz="13800" b="1">
                <a:ln w="28575">
                  <a:solidFill>
                    <a:schemeClr val="bg1"/>
                  </a:solidFill>
                </a:ln>
                <a:solidFill>
                  <a:schemeClr val="accent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7200" dirty="0"/>
              <a:t>用电安全主题班会</a:t>
            </a:r>
            <a:endParaRPr lang="en-US" altLang="zh-CN" sz="7200" dirty="0"/>
          </a:p>
        </p:txBody>
      </p:sp>
      <p:pic>
        <p:nvPicPr>
          <p:cNvPr id="34" name="图片 33">
            <a:extLst>
              <a:ext uri="{FF2B5EF4-FFF2-40B4-BE49-F238E27FC236}">
                <a16:creationId xmlns:a16="http://schemas.microsoft.com/office/drawing/2014/main" id="{45FBBF3D-336A-40E1-BE90-77500546A9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98" y="3542030"/>
            <a:ext cx="1938511" cy="2546482"/>
          </a:xfrm>
          <a:prstGeom prst="rect">
            <a:avLst/>
          </a:prstGeom>
        </p:spPr>
      </p:pic>
      <p:pic>
        <p:nvPicPr>
          <p:cNvPr id="11" name="图片 10">
            <a:extLst>
              <a:ext uri="{FF2B5EF4-FFF2-40B4-BE49-F238E27FC236}">
                <a16:creationId xmlns:a16="http://schemas.microsoft.com/office/drawing/2014/main" id="{789C99B0-A86C-47FB-9469-2CCB85ADC6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80142" y="652941"/>
            <a:ext cx="2028222" cy="1318899"/>
          </a:xfrm>
          <a:prstGeom prst="rect">
            <a:avLst/>
          </a:prstGeom>
        </p:spPr>
      </p:pic>
      <p:sp>
        <p:nvSpPr>
          <p:cNvPr id="12" name="矩形 11">
            <a:extLst>
              <a:ext uri="{FF2B5EF4-FFF2-40B4-BE49-F238E27FC236}">
                <a16:creationId xmlns:a16="http://schemas.microsoft.com/office/drawing/2014/main" id="{77465E9A-64BC-4DC1-90E2-20D27F9151E6}"/>
              </a:ext>
            </a:extLst>
          </p:cNvPr>
          <p:cNvSpPr/>
          <p:nvPr/>
        </p:nvSpPr>
        <p:spPr>
          <a:xfrm>
            <a:off x="2594449" y="3026356"/>
            <a:ext cx="4583307" cy="769441"/>
          </a:xfrm>
          <a:prstGeom prst="rect">
            <a:avLst/>
          </a:prstGeom>
        </p:spPr>
        <p:txBody>
          <a:bodyPr wrap="none">
            <a:spAutoFit/>
          </a:bodyPr>
          <a:lstStyle/>
          <a:p>
            <a:pPr algn="ctr"/>
            <a:r>
              <a:rPr lang="zh-CN" altLang="en-US" sz="4400" dirty="0" smtClean="0">
                <a:solidFill>
                  <a:srgbClr val="C00000"/>
                </a:solidFill>
                <a:latin typeface="微软雅黑" panose="020B0503020204020204" pitchFamily="34" charset="-122"/>
                <a:ea typeface="微软雅黑" panose="020B0503020204020204" pitchFamily="34" charset="-122"/>
              </a:rPr>
              <a:t>安全教育系列</a:t>
            </a:r>
            <a:r>
              <a:rPr lang="en-US" altLang="zh-CN" sz="4400" dirty="0" smtClean="0">
                <a:solidFill>
                  <a:srgbClr val="C00000"/>
                </a:solidFill>
                <a:latin typeface="微软雅黑" panose="020B0503020204020204" pitchFamily="34" charset="-122"/>
                <a:ea typeface="微软雅黑" panose="020B0503020204020204" pitchFamily="34" charset="-122"/>
              </a:rPr>
              <a:t>PPT</a:t>
            </a:r>
            <a:endParaRPr lang="zh-CN" altLang="en-US" sz="4400"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794825" y="3971496"/>
            <a:ext cx="4182556" cy="369332"/>
          </a:xfrm>
          <a:prstGeom prst="rect">
            <a:avLst/>
          </a:prstGeom>
          <a:noFill/>
        </p:spPr>
        <p:txBody>
          <a:bodyPr wrap="none" rtlCol="0">
            <a:spAutoFit/>
          </a:bodyPr>
          <a:lstStyle/>
          <a:p>
            <a:pPr algn="ctr"/>
            <a:r>
              <a:rPr lang="zh-CN" altLang="en-US" smtClean="0">
                <a:solidFill>
                  <a:schemeClr val="bg1">
                    <a:lumMod val="50000"/>
                  </a:schemeClr>
                </a:solidFill>
                <a:latin typeface="微软雅黑" panose="020B0503020204020204" pitchFamily="34" charset="-122"/>
                <a:ea typeface="微软雅黑" panose="020B0503020204020204" pitchFamily="34" charset="-122"/>
              </a:rPr>
              <a:t>汇报人：</a:t>
            </a:r>
            <a:r>
              <a:rPr lang="en-US" altLang="zh-CN" smtClean="0">
                <a:solidFill>
                  <a:schemeClr val="bg1">
                    <a:lumMod val="50000"/>
                  </a:schemeClr>
                </a:solidFill>
                <a:latin typeface="微软雅黑" panose="020B0503020204020204" pitchFamily="34" charset="-122"/>
                <a:ea typeface="微软雅黑" panose="020B0503020204020204" pitchFamily="34" charset="-122"/>
              </a:rPr>
              <a:t>PPT818   </a:t>
            </a:r>
            <a:r>
              <a:rPr lang="zh-CN" altLang="en-US" smtClean="0">
                <a:solidFill>
                  <a:schemeClr val="bg1">
                    <a:lumMod val="50000"/>
                  </a:schemeClr>
                </a:solidFill>
                <a:latin typeface="微软雅黑" panose="020B0503020204020204" pitchFamily="34" charset="-122"/>
                <a:ea typeface="微软雅黑" panose="020B0503020204020204" pitchFamily="34" charset="-122"/>
              </a:rPr>
              <a:t>时间：</a:t>
            </a:r>
            <a:r>
              <a:rPr lang="en-US" altLang="zh-CN" smtClean="0">
                <a:solidFill>
                  <a:schemeClr val="bg1">
                    <a:lumMod val="50000"/>
                  </a:schemeClr>
                </a:solidFill>
                <a:latin typeface="微软雅黑" panose="020B0503020204020204" pitchFamily="34" charset="-122"/>
                <a:ea typeface="微软雅黑" panose="020B0503020204020204" pitchFamily="34" charset="-122"/>
              </a:rPr>
              <a:t>20XX</a:t>
            </a:r>
            <a:r>
              <a:rPr lang="zh-CN" altLang="en-US" smtClean="0">
                <a:solidFill>
                  <a:schemeClr val="bg1">
                    <a:lumMod val="50000"/>
                  </a:schemeClr>
                </a:solidFill>
                <a:latin typeface="微软雅黑" panose="020B0503020204020204" pitchFamily="34" charset="-122"/>
                <a:ea typeface="微软雅黑" panose="020B0503020204020204" pitchFamily="34" charset="-122"/>
              </a:rPr>
              <a:t>年</a:t>
            </a:r>
            <a:r>
              <a:rPr lang="en-US" altLang="zh-CN" smtClean="0">
                <a:solidFill>
                  <a:schemeClr val="bg1">
                    <a:lumMod val="50000"/>
                  </a:schemeClr>
                </a:solidFill>
                <a:latin typeface="微软雅黑" panose="020B0503020204020204" pitchFamily="34" charset="-122"/>
                <a:ea typeface="微软雅黑" panose="020B0503020204020204" pitchFamily="34" charset="-122"/>
              </a:rPr>
              <a:t>12</a:t>
            </a:r>
            <a:r>
              <a:rPr lang="zh-CN" altLang="en-US" smtClean="0">
                <a:solidFill>
                  <a:schemeClr val="bg1">
                    <a:lumMod val="50000"/>
                  </a:schemeClr>
                </a:solidFill>
                <a:latin typeface="微软雅黑" panose="020B0503020204020204" pitchFamily="34" charset="-122"/>
                <a:ea typeface="微软雅黑" panose="020B0503020204020204" pitchFamily="34" charset="-122"/>
              </a:rPr>
              <a:t>月</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85821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46667">
                                      <p:stCondLst>
                                        <p:cond delay="250"/>
                                      </p:stCondLst>
                                      <p:childTnLst>
                                        <p:set>
                                          <p:cBhvr>
                                            <p:cTn id="21" dur="1" fill="hold">
                                              <p:stCondLst>
                                                <p:cond delay="0"/>
                                              </p:stCondLst>
                                            </p:cTn>
                                            <p:tgtEl>
                                              <p:spTgt spid="34"/>
                                            </p:tgtEl>
                                            <p:attrNameLst>
                                              <p:attrName>style.visibility</p:attrName>
                                            </p:attrNameLst>
                                          </p:cBhvr>
                                          <p:to>
                                            <p:strVal val="visible"/>
                                          </p:to>
                                        </p:set>
                                        <p:anim calcmode="lin" valueType="num" p14:bounceEnd="46667">
                                          <p:cBhvr additive="base">
                                            <p:cTn id="22" dur="750" fill="hold"/>
                                            <p:tgtEl>
                                              <p:spTgt spid="34"/>
                                            </p:tgtEl>
                                            <p:attrNameLst>
                                              <p:attrName>ppt_x</p:attrName>
                                            </p:attrNameLst>
                                          </p:cBhvr>
                                          <p:tavLst>
                                            <p:tav tm="0">
                                              <p:val>
                                                <p:strVal val="#ppt_x"/>
                                              </p:val>
                                            </p:tav>
                                            <p:tav tm="100000">
                                              <p:val>
                                                <p:strVal val="#ppt_x"/>
                                              </p:val>
                                            </p:tav>
                                          </p:tavLst>
                                        </p:anim>
                                        <p:anim calcmode="lin" valueType="num" p14:bounceEnd="46667">
                                          <p:cBhvr additive="base">
                                            <p:cTn id="23"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by="(-#ppt_w*2)" calcmode="lin" valueType="num">
                                          <p:cBhvr rctx="PPT">
                                            <p:cTn id="41" dur="875" autoRev="1" fill="hold">
                                              <p:stCondLst>
                                                <p:cond delay="0"/>
                                              </p:stCondLst>
                                            </p:cTn>
                                            <p:tgtEl>
                                              <p:spTgt spid="4"/>
                                            </p:tgtEl>
                                            <p:attrNameLst>
                                              <p:attrName>ppt_w</p:attrName>
                                            </p:attrNameLst>
                                          </p:cBhvr>
                                        </p:anim>
                                        <p:anim by="(#ppt_w*0.50)" calcmode="lin" valueType="num">
                                          <p:cBhvr>
                                            <p:cTn id="42" dur="875" decel="50000" autoRev="1" fill="hold">
                                              <p:stCondLst>
                                                <p:cond delay="0"/>
                                              </p:stCondLst>
                                            </p:cTn>
                                            <p:tgtEl>
                                              <p:spTgt spid="4"/>
                                            </p:tgtEl>
                                            <p:attrNameLst>
                                              <p:attrName>ppt_x</p:attrName>
                                            </p:attrNameLst>
                                          </p:cBhvr>
                                        </p:anim>
                                        <p:anim from="(-#ppt_h/2)" to="(#ppt_y)" calcmode="lin" valueType="num">
                                          <p:cBhvr>
                                            <p:cTn id="43" dur="1750" fill="hold">
                                              <p:stCondLst>
                                                <p:cond delay="0"/>
                                              </p:stCondLst>
                                            </p:cTn>
                                            <p:tgtEl>
                                              <p:spTgt spid="4"/>
                                            </p:tgtEl>
                                            <p:attrNameLst>
                                              <p:attrName>ppt_y</p:attrName>
                                            </p:attrNameLst>
                                          </p:cBhvr>
                                        </p:anim>
                                        <p:animRot by="21600000">
                                          <p:cBhvr>
                                            <p:cTn id="44" dur="1750" fill="hold">
                                              <p:stCondLst>
                                                <p:cond delay="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750" fill="hold"/>
                                            <p:tgtEl>
                                              <p:spTgt spid="34"/>
                                            </p:tgtEl>
                                            <p:attrNameLst>
                                              <p:attrName>ppt_x</p:attrName>
                                            </p:attrNameLst>
                                          </p:cBhvr>
                                          <p:tavLst>
                                            <p:tav tm="0">
                                              <p:val>
                                                <p:strVal val="#ppt_x"/>
                                              </p:val>
                                            </p:tav>
                                            <p:tav tm="100000">
                                              <p:val>
                                                <p:strVal val="#ppt_x"/>
                                              </p:val>
                                            </p:tav>
                                          </p:tavLst>
                                        </p:anim>
                                        <p:anim calcmode="lin" valueType="num">
                                          <p:cBhvr additive="base">
                                            <p:cTn id="23"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by="(-#ppt_w*2)" calcmode="lin" valueType="num">
                                          <p:cBhvr rctx="PPT">
                                            <p:cTn id="41" dur="875" autoRev="1" fill="hold">
                                              <p:stCondLst>
                                                <p:cond delay="0"/>
                                              </p:stCondLst>
                                            </p:cTn>
                                            <p:tgtEl>
                                              <p:spTgt spid="4"/>
                                            </p:tgtEl>
                                            <p:attrNameLst>
                                              <p:attrName>ppt_w</p:attrName>
                                            </p:attrNameLst>
                                          </p:cBhvr>
                                        </p:anim>
                                        <p:anim by="(#ppt_w*0.50)" calcmode="lin" valueType="num">
                                          <p:cBhvr>
                                            <p:cTn id="42" dur="875" decel="50000" autoRev="1" fill="hold">
                                              <p:stCondLst>
                                                <p:cond delay="0"/>
                                              </p:stCondLst>
                                            </p:cTn>
                                            <p:tgtEl>
                                              <p:spTgt spid="4"/>
                                            </p:tgtEl>
                                            <p:attrNameLst>
                                              <p:attrName>ppt_x</p:attrName>
                                            </p:attrNameLst>
                                          </p:cBhvr>
                                        </p:anim>
                                        <p:anim from="(-#ppt_h/2)" to="(#ppt_y)" calcmode="lin" valueType="num">
                                          <p:cBhvr>
                                            <p:cTn id="43" dur="1750" fill="hold">
                                              <p:stCondLst>
                                                <p:cond delay="0"/>
                                              </p:stCondLst>
                                            </p:cTn>
                                            <p:tgtEl>
                                              <p:spTgt spid="4"/>
                                            </p:tgtEl>
                                            <p:attrNameLst>
                                              <p:attrName>ppt_y</p:attrName>
                                            </p:attrNameLst>
                                          </p:cBhvr>
                                        </p:anim>
                                        <p:animRot by="21600000">
                                          <p:cBhvr>
                                            <p:cTn id="44" dur="1750" fill="hold">
                                              <p:stCondLst>
                                                <p:cond delay="0"/>
                                              </p:stCondLst>
                                            </p:cTn>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CC04CFA0-4938-4DEE-B8C2-449F228A81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35" name="图片 34">
            <a:extLst>
              <a:ext uri="{FF2B5EF4-FFF2-40B4-BE49-F238E27FC236}">
                <a16:creationId xmlns:a16="http://schemas.microsoft.com/office/drawing/2014/main" id="{FF5402F1-9D3D-4E3D-BE99-7A5D3D1E0E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36" name="图片 35">
            <a:extLst>
              <a:ext uri="{FF2B5EF4-FFF2-40B4-BE49-F238E27FC236}">
                <a16:creationId xmlns:a16="http://schemas.microsoft.com/office/drawing/2014/main" id="{594DC864-41EE-404D-92DA-8462AFB5C3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37" name="组合 36">
            <a:extLst>
              <a:ext uri="{FF2B5EF4-FFF2-40B4-BE49-F238E27FC236}">
                <a16:creationId xmlns:a16="http://schemas.microsoft.com/office/drawing/2014/main" id="{7B7B5FC0-26DB-42C7-84A8-AED5258C1890}"/>
              </a:ext>
            </a:extLst>
          </p:cNvPr>
          <p:cNvGrpSpPr/>
          <p:nvPr/>
        </p:nvGrpSpPr>
        <p:grpSpPr>
          <a:xfrm>
            <a:off x="3600190" y="470839"/>
            <a:ext cx="5012931" cy="1187036"/>
            <a:chOff x="3879680" y="1243471"/>
            <a:chExt cx="4331323" cy="1025635"/>
          </a:xfrm>
        </p:grpSpPr>
        <p:pic>
          <p:nvPicPr>
            <p:cNvPr id="38" name="图片 37">
              <a:extLst>
                <a:ext uri="{FF2B5EF4-FFF2-40B4-BE49-F238E27FC236}">
                  <a16:creationId xmlns:a16="http://schemas.microsoft.com/office/drawing/2014/main" id="{B66AD36C-1D15-48F1-9D6B-943EE8BD15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9" name="MH_Entry_1">
              <a:extLst>
                <a:ext uri="{FF2B5EF4-FFF2-40B4-BE49-F238E27FC236}">
                  <a16:creationId xmlns:a16="http://schemas.microsoft.com/office/drawing/2014/main" id="{5CA07FA8-B300-48E7-A9D9-749C154C7C94}"/>
                </a:ext>
              </a:extLst>
            </p:cNvPr>
            <p:cNvSpPr/>
            <p:nvPr>
              <p:custDataLst>
                <p:tags r:id="rId1"/>
              </p:custDataLst>
            </p:nvPr>
          </p:nvSpPr>
          <p:spPr>
            <a:xfrm>
              <a:off x="4839778" y="1462677"/>
              <a:ext cx="2879671"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触电是什么概念</a:t>
              </a:r>
            </a:p>
          </p:txBody>
        </p:sp>
      </p:grpSp>
      <p:grpSp>
        <p:nvGrpSpPr>
          <p:cNvPr id="27" name="组合 26"/>
          <p:cNvGrpSpPr/>
          <p:nvPr/>
        </p:nvGrpSpPr>
        <p:grpSpPr>
          <a:xfrm rot="308874">
            <a:off x="6696460" y="1539831"/>
            <a:ext cx="4175920" cy="3425755"/>
            <a:chOff x="5951984" y="506855"/>
            <a:chExt cx="4176464" cy="3426201"/>
          </a:xfrm>
        </p:grpSpPr>
        <p:pic>
          <p:nvPicPr>
            <p:cNvPr id="28" name="图片 2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51984" y="506855"/>
              <a:ext cx="4176464" cy="3426201"/>
            </a:xfrm>
            <a:prstGeom prst="rect">
              <a:avLst/>
            </a:prstGeom>
          </p:spPr>
        </p:pic>
        <p:pic>
          <p:nvPicPr>
            <p:cNvPr id="29" name="图片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7290761">
              <a:off x="7220780" y="971028"/>
              <a:ext cx="1794688" cy="2330528"/>
            </a:xfrm>
            <a:prstGeom prst="rect">
              <a:avLst/>
            </a:prstGeom>
          </p:spPr>
        </p:pic>
      </p:grpSp>
      <p:grpSp>
        <p:nvGrpSpPr>
          <p:cNvPr id="30" name="组合 29"/>
          <p:cNvGrpSpPr/>
          <p:nvPr/>
        </p:nvGrpSpPr>
        <p:grpSpPr>
          <a:xfrm>
            <a:off x="7307456" y="4171636"/>
            <a:ext cx="3972642" cy="1440777"/>
            <a:chOff x="7332316" y="4395475"/>
            <a:chExt cx="3972642" cy="1440777"/>
          </a:xfrm>
        </p:grpSpPr>
        <p:sp>
          <p:nvSpPr>
            <p:cNvPr id="18" name="矩形 29711">
              <a:extLst>
                <a:ext uri="{FF2B5EF4-FFF2-40B4-BE49-F238E27FC236}">
                  <a16:creationId xmlns:a16="http://schemas.microsoft.com/office/drawing/2014/main" id="{F2131099-DF3A-4728-ADD3-78C84E2BB44D}"/>
                </a:ext>
              </a:extLst>
            </p:cNvPr>
            <p:cNvSpPr/>
            <p:nvPr/>
          </p:nvSpPr>
          <p:spPr>
            <a:xfrm flipH="1">
              <a:off x="7332316" y="4395475"/>
              <a:ext cx="3453463" cy="1440777"/>
            </a:xfrm>
            <a:prstGeom prst="rect">
              <a:avLst/>
            </a:prstGeom>
            <a:solidFill>
              <a:srgbClr val="C00000"/>
            </a:solidFill>
            <a:ln w="9525">
              <a:noFill/>
            </a:ln>
          </p:spPr>
          <p:txBody>
            <a:bodyPr/>
            <a:lstStyle/>
            <a:p>
              <a:pPr lvl="0"/>
              <a:endParaRPr lang="zh-CN" altLang="en-US" dirty="0">
                <a:latin typeface="Arial" panose="020B0604020202020204" pitchFamily="34" charset="0"/>
                <a:ea typeface="微软雅黑" panose="020B0503020204020204" pitchFamily="34" charset="-122"/>
              </a:endParaRPr>
            </a:p>
          </p:txBody>
        </p:sp>
        <p:sp>
          <p:nvSpPr>
            <p:cNvPr id="22" name="矩形 29715">
              <a:extLst>
                <a:ext uri="{FF2B5EF4-FFF2-40B4-BE49-F238E27FC236}">
                  <a16:creationId xmlns:a16="http://schemas.microsoft.com/office/drawing/2014/main" id="{0B195288-1FA9-4D18-A825-6AB477FB7B6B}"/>
                </a:ext>
              </a:extLst>
            </p:cNvPr>
            <p:cNvSpPr/>
            <p:nvPr/>
          </p:nvSpPr>
          <p:spPr>
            <a:xfrm flipH="1">
              <a:off x="7442095" y="4741843"/>
              <a:ext cx="3862863" cy="615553"/>
            </a:xfrm>
            <a:prstGeom prst="rect">
              <a:avLst/>
            </a:prstGeom>
            <a:noFill/>
            <a:ln w="9525">
              <a:noFill/>
            </a:ln>
          </p:spPr>
          <p:txBody>
            <a:bodyPr wrap="square" lIns="0" tIns="0" rIns="0" bIns="0">
              <a:spAutoFit/>
            </a:bodyPr>
            <a:lstStyle/>
            <a:p>
              <a:pPr lvl="0"/>
              <a:r>
                <a:rPr lang="en-US" altLang="zh-CN" sz="2000" b="1" dirty="0">
                  <a:solidFill>
                    <a:schemeClr val="bg1"/>
                  </a:solidFill>
                  <a:latin typeface="Arial" panose="020B0604020202020204" pitchFamily="34" charset="0"/>
                  <a:ea typeface="微软雅黑" panose="020B0503020204020204" pitchFamily="34" charset="-122"/>
                </a:rPr>
                <a:t>02</a:t>
              </a:r>
              <a:r>
                <a:rPr lang="zh-CN" altLang="en-US" sz="2000" dirty="0">
                  <a:solidFill>
                    <a:schemeClr val="bg1"/>
                  </a:solidFill>
                  <a:latin typeface="微软雅黑" panose="020B0503020204020204" pitchFamily="34" charset="-122"/>
                  <a:ea typeface="微软雅黑" panose="020B0503020204020204" pitchFamily="34" charset="-122"/>
                </a:rPr>
                <a:t> 人体安全电压只有</a:t>
              </a:r>
              <a:r>
                <a:rPr lang="en-US" altLang="zh-CN" sz="2000" dirty="0">
                  <a:solidFill>
                    <a:schemeClr val="bg1"/>
                  </a:solidFill>
                  <a:latin typeface="微软雅黑" panose="020B0503020204020204" pitchFamily="34" charset="-122"/>
                  <a:ea typeface="微软雅黑" panose="020B0503020204020204" pitchFamily="34" charset="-122"/>
                </a:rPr>
                <a:t>36</a:t>
              </a:r>
              <a:r>
                <a:rPr lang="zh-CN" altLang="en-US" sz="2000" dirty="0">
                  <a:solidFill>
                    <a:schemeClr val="bg1"/>
                  </a:solidFill>
                  <a:latin typeface="微软雅黑" panose="020B0503020204020204" pitchFamily="34" charset="-122"/>
                  <a:ea typeface="微软雅黑" panose="020B0503020204020204" pitchFamily="34" charset="-122"/>
                </a:rPr>
                <a:t>伏</a:t>
              </a:r>
              <a:r>
                <a:rPr lang="en-US" altLang="zh-CN" sz="2000" dirty="0">
                  <a:solidFill>
                    <a:schemeClr val="bg1"/>
                  </a:solidFill>
                  <a:latin typeface="微软雅黑" panose="020B0503020204020204" pitchFamily="34" charset="-122"/>
                  <a:ea typeface="微软雅黑" panose="020B0503020204020204" pitchFamily="34" charset="-122"/>
                </a:rPr>
                <a:t>,</a:t>
              </a:r>
            </a:p>
            <a:p>
              <a:pPr lvl="0"/>
              <a:r>
                <a:rPr lang="zh-CN" altLang="en-US" sz="2000" dirty="0">
                  <a:solidFill>
                    <a:schemeClr val="bg1"/>
                  </a:solidFill>
                  <a:latin typeface="微软雅黑" panose="020B0503020204020204" pitchFamily="34" charset="-122"/>
                  <a:ea typeface="微软雅黑" panose="020B0503020204020204" pitchFamily="34" charset="-122"/>
                </a:rPr>
                <a:t>超过</a:t>
              </a:r>
              <a:r>
                <a:rPr lang="en-US" altLang="zh-CN" sz="2000" dirty="0">
                  <a:solidFill>
                    <a:schemeClr val="bg1"/>
                  </a:solidFill>
                  <a:latin typeface="微软雅黑" panose="020B0503020204020204" pitchFamily="34" charset="-122"/>
                  <a:ea typeface="微软雅黑" panose="020B0503020204020204" pitchFamily="34" charset="-122"/>
                </a:rPr>
                <a:t>36</a:t>
              </a:r>
              <a:r>
                <a:rPr lang="zh-CN" altLang="en-US" sz="2000" dirty="0">
                  <a:solidFill>
                    <a:schemeClr val="bg1"/>
                  </a:solidFill>
                  <a:latin typeface="微软雅黑" panose="020B0503020204020204" pitchFamily="34" charset="-122"/>
                  <a:ea typeface="微软雅黑" panose="020B0503020204020204" pitchFamily="34" charset="-122"/>
                </a:rPr>
                <a:t>伏会引起身体不适。</a:t>
              </a:r>
              <a:endParaRPr lang="zh-CN" altLang="en-US" sz="2000" dirty="0">
                <a:solidFill>
                  <a:schemeClr val="bg1"/>
                </a:solidFill>
                <a:latin typeface="Arial" panose="020B0604020202020204" pitchFamily="34" charset="0"/>
                <a:ea typeface="微软雅黑" panose="020B0503020204020204" pitchFamily="34" charset="-122"/>
              </a:endParaRPr>
            </a:p>
          </p:txBody>
        </p:sp>
      </p:grpSp>
      <p:grpSp>
        <p:nvGrpSpPr>
          <p:cNvPr id="4" name="组合 3"/>
          <p:cNvGrpSpPr/>
          <p:nvPr/>
        </p:nvGrpSpPr>
        <p:grpSpPr>
          <a:xfrm rot="882424">
            <a:off x="2010522" y="1589289"/>
            <a:ext cx="3831771" cy="1455442"/>
            <a:chOff x="1349828" y="1831037"/>
            <a:chExt cx="3831771" cy="1455442"/>
          </a:xfrm>
          <a:solidFill>
            <a:schemeClr val="accent2">
              <a:lumMod val="75000"/>
            </a:schemeClr>
          </a:solidFill>
        </p:grpSpPr>
        <p:sp>
          <p:nvSpPr>
            <p:cNvPr id="19" name="矩形 29712">
              <a:extLst>
                <a:ext uri="{FF2B5EF4-FFF2-40B4-BE49-F238E27FC236}">
                  <a16:creationId xmlns:a16="http://schemas.microsoft.com/office/drawing/2014/main" id="{6409097C-504D-478E-97D0-673923DA2158}"/>
                </a:ext>
              </a:extLst>
            </p:cNvPr>
            <p:cNvSpPr/>
            <p:nvPr/>
          </p:nvSpPr>
          <p:spPr>
            <a:xfrm flipH="1">
              <a:off x="1349828" y="1831037"/>
              <a:ext cx="3831771" cy="1455442"/>
            </a:xfrm>
            <a:prstGeom prst="rect">
              <a:avLst/>
            </a:prstGeom>
            <a:grpFill/>
            <a:ln w="9525">
              <a:noFill/>
            </a:ln>
          </p:spPr>
          <p:txBody>
            <a:bodyPr/>
            <a:lstStyle/>
            <a:p>
              <a:pPr lvl="0"/>
              <a:endParaRPr lang="zh-CN" altLang="en-US" dirty="0">
                <a:latin typeface="Arial" panose="020B0604020202020204" pitchFamily="34" charset="0"/>
                <a:ea typeface="微软雅黑" panose="020B0503020204020204" pitchFamily="34" charset="-122"/>
              </a:endParaRPr>
            </a:p>
          </p:txBody>
        </p:sp>
        <p:sp>
          <p:nvSpPr>
            <p:cNvPr id="21" name="矩形 29714">
              <a:extLst>
                <a:ext uri="{FF2B5EF4-FFF2-40B4-BE49-F238E27FC236}">
                  <a16:creationId xmlns:a16="http://schemas.microsoft.com/office/drawing/2014/main" id="{A9A6DC46-9A32-4057-846E-461A5A757AB7}"/>
                </a:ext>
              </a:extLst>
            </p:cNvPr>
            <p:cNvSpPr/>
            <p:nvPr/>
          </p:nvSpPr>
          <p:spPr>
            <a:xfrm flipH="1">
              <a:off x="1755205" y="2003359"/>
              <a:ext cx="3177217" cy="738664"/>
            </a:xfrm>
            <a:prstGeom prst="rect">
              <a:avLst/>
            </a:prstGeom>
            <a:grpFill/>
            <a:ln w="9525">
              <a:noFill/>
            </a:ln>
          </p:spPr>
          <p:txBody>
            <a:bodyPr wrap="square" lIns="0" tIns="0" rIns="0" bIns="0">
              <a:spAutoFit/>
            </a:bodyPr>
            <a:lstStyle/>
            <a:p>
              <a:pPr lvl="0"/>
              <a:r>
                <a:rPr lang="zh-CN" altLang="en-US" sz="1600" b="1" dirty="0">
                  <a:solidFill>
                    <a:schemeClr val="bg1"/>
                  </a:solidFill>
                  <a:latin typeface="微软雅黑" panose="020B0503020204020204" pitchFamily="34" charset="-122"/>
                  <a:ea typeface="微软雅黑" panose="020B0503020204020204" pitchFamily="34" charset="-122"/>
                </a:rPr>
                <a:t>01 </a:t>
              </a:r>
              <a:r>
                <a:rPr lang="zh-CN" altLang="en-US" sz="1600" dirty="0">
                  <a:solidFill>
                    <a:schemeClr val="bg1"/>
                  </a:solidFill>
                  <a:latin typeface="微软雅黑" panose="020B0503020204020204" pitchFamily="34" charset="-122"/>
                  <a:ea typeface="微软雅黑" panose="020B0503020204020204" pitchFamily="34" charset="-122"/>
                </a:rPr>
                <a:t> 触电就是人体接触带电体，电流通过人体造成伤害。轻者致人昏迷，重者致人死亡。 </a:t>
              </a:r>
            </a:p>
          </p:txBody>
        </p:sp>
      </p:grpSp>
      <p:grpSp>
        <p:nvGrpSpPr>
          <p:cNvPr id="24" name="组合 23"/>
          <p:cNvGrpSpPr/>
          <p:nvPr/>
        </p:nvGrpSpPr>
        <p:grpSpPr>
          <a:xfrm rot="1040973">
            <a:off x="638889" y="2127675"/>
            <a:ext cx="5531125" cy="4378309"/>
            <a:chOff x="5735960" y="908720"/>
            <a:chExt cx="5772021" cy="4568997"/>
          </a:xfrm>
        </p:grpSpPr>
        <p:pic>
          <p:nvPicPr>
            <p:cNvPr id="25" name="图片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35960" y="908720"/>
              <a:ext cx="5772021" cy="4568997"/>
            </a:xfrm>
            <a:prstGeom prst="rect">
              <a:avLst/>
            </a:prstGeom>
          </p:spPr>
        </p:pic>
        <p:pic>
          <p:nvPicPr>
            <p:cNvPr id="26" name="图片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9308623">
              <a:off x="6953284" y="1751458"/>
              <a:ext cx="2816441" cy="2816441"/>
            </a:xfrm>
            <a:prstGeom prst="rect">
              <a:avLst/>
            </a:prstGeom>
          </p:spPr>
        </p:pic>
      </p:grpSp>
    </p:spTree>
    <p:extLst>
      <p:ext uri="{BB962C8B-B14F-4D97-AF65-F5344CB8AC3E}">
        <p14:creationId xmlns:p14="http://schemas.microsoft.com/office/powerpoint/2010/main" val="317093715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14:presetBounceEnd="50000">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14:bounceEnd="50000">
                                          <p:cBhvr additive="base">
                                            <p:cTn id="33"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50000">
                                      <p:stCondLst>
                                        <p:cond delay="600"/>
                                      </p:stCondLst>
                                      <p:childTnLst>
                                        <p:set>
                                          <p:cBhvr>
                                            <p:cTn id="36" dur="1" fill="hold">
                                              <p:stCondLst>
                                                <p:cond delay="0"/>
                                              </p:stCondLst>
                                            </p:cTn>
                                            <p:tgtEl>
                                              <p:spTgt spid="27"/>
                                            </p:tgtEl>
                                            <p:attrNameLst>
                                              <p:attrName>style.visibility</p:attrName>
                                            </p:attrNameLst>
                                          </p:cBhvr>
                                          <p:to>
                                            <p:strVal val="visible"/>
                                          </p:to>
                                        </p:set>
                                        <p:anim calcmode="lin" valueType="num" p14:bounceEnd="50000">
                                          <p:cBhvr additive="base">
                                            <p:cTn id="37"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8" dur="1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50000">
                                      <p:stCondLst>
                                        <p:cond delay="300"/>
                                      </p:stCondLst>
                                      <p:childTnLst>
                                        <p:set>
                                          <p:cBhvr>
                                            <p:cTn id="40" dur="1" fill="hold">
                                              <p:stCondLst>
                                                <p:cond delay="0"/>
                                              </p:stCondLst>
                                            </p:cTn>
                                            <p:tgtEl>
                                              <p:spTgt spid="4"/>
                                            </p:tgtEl>
                                            <p:attrNameLst>
                                              <p:attrName>style.visibility</p:attrName>
                                            </p:attrNameLst>
                                          </p:cBhvr>
                                          <p:to>
                                            <p:strVal val="visible"/>
                                          </p:to>
                                        </p:set>
                                        <p:anim calcmode="lin" valueType="num" p14:bounceEnd="50000">
                                          <p:cBhvr additive="base">
                                            <p:cTn id="4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42" dur="10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50000">
                                      <p:stCondLst>
                                        <p:cond delay="900"/>
                                      </p:stCondLst>
                                      <p:childTnLst>
                                        <p:set>
                                          <p:cBhvr>
                                            <p:cTn id="44" dur="1" fill="hold">
                                              <p:stCondLst>
                                                <p:cond delay="0"/>
                                              </p:stCondLst>
                                            </p:cTn>
                                            <p:tgtEl>
                                              <p:spTgt spid="30"/>
                                            </p:tgtEl>
                                            <p:attrNameLst>
                                              <p:attrName>style.visibility</p:attrName>
                                            </p:attrNameLst>
                                          </p:cBhvr>
                                          <p:to>
                                            <p:strVal val="visible"/>
                                          </p:to>
                                        </p:set>
                                        <p:anim calcmode="lin" valueType="num" p14:bounceEnd="50000">
                                          <p:cBhvr additive="base">
                                            <p:cTn id="45"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60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000" fill="hold"/>
                                            <p:tgtEl>
                                              <p:spTgt spid="27"/>
                                            </p:tgtEl>
                                            <p:attrNameLst>
                                              <p:attrName>ppt_x</p:attrName>
                                            </p:attrNameLst>
                                          </p:cBhvr>
                                          <p:tavLst>
                                            <p:tav tm="0">
                                              <p:val>
                                                <p:strVal val="#ppt_x"/>
                                              </p:val>
                                            </p:tav>
                                            <p:tav tm="100000">
                                              <p:val>
                                                <p:strVal val="#ppt_x"/>
                                              </p:val>
                                            </p:tav>
                                          </p:tavLst>
                                        </p:anim>
                                        <p:anim calcmode="lin" valueType="num">
                                          <p:cBhvr additive="base">
                                            <p:cTn id="38" dur="1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0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000" fill="hold"/>
                                            <p:tgtEl>
                                              <p:spTgt spid="4"/>
                                            </p:tgtEl>
                                            <p:attrNameLst>
                                              <p:attrName>ppt_x</p:attrName>
                                            </p:attrNameLst>
                                          </p:cBhvr>
                                          <p:tavLst>
                                            <p:tav tm="0">
                                              <p:val>
                                                <p:strVal val="#ppt_x"/>
                                              </p:val>
                                            </p:tav>
                                            <p:tav tm="100000">
                                              <p:val>
                                                <p:strVal val="#ppt_x"/>
                                              </p:val>
                                            </p:tav>
                                          </p:tavLst>
                                        </p:anim>
                                        <p:anim calcmode="lin" valueType="num">
                                          <p:cBhvr additive="base">
                                            <p:cTn id="42" dur="10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9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1000" fill="hold"/>
                                            <p:tgtEl>
                                              <p:spTgt spid="30"/>
                                            </p:tgtEl>
                                            <p:attrNameLst>
                                              <p:attrName>ppt_x</p:attrName>
                                            </p:attrNameLst>
                                          </p:cBhvr>
                                          <p:tavLst>
                                            <p:tav tm="0">
                                              <p:val>
                                                <p:strVal val="#ppt_x"/>
                                              </p:val>
                                            </p:tav>
                                            <p:tav tm="100000">
                                              <p:val>
                                                <p:strVal val="#ppt_x"/>
                                              </p:val>
                                            </p:tav>
                                          </p:tavLst>
                                        </p:anim>
                                        <p:anim calcmode="lin" valueType="num">
                                          <p:cBhvr additive="base">
                                            <p:cTn id="46"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id="{0CFFA37A-63FB-478F-B71E-AA8B60F622B7}"/>
                </a:ext>
              </a:extLst>
            </p:cNvPr>
            <p:cNvSpPr/>
            <p:nvPr>
              <p:custDataLst>
                <p:tags r:id="rId1"/>
              </p:custDataLst>
            </p:nvPr>
          </p:nvSpPr>
          <p:spPr>
            <a:xfrm>
              <a:off x="4596785" y="1448634"/>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
        <p:nvSpPr>
          <p:cNvPr id="2" name="文本框 1">
            <a:extLst>
              <a:ext uri="{FF2B5EF4-FFF2-40B4-BE49-F238E27FC236}">
                <a16:creationId xmlns:a16="http://schemas.microsoft.com/office/drawing/2014/main"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03</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630186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8A7B25-AEC3-472D-9E16-060B30C85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6" name="图片 15">
            <a:extLst>
              <a:ext uri="{FF2B5EF4-FFF2-40B4-BE49-F238E27FC236}">
                <a16:creationId xmlns:a16="http://schemas.microsoft.com/office/drawing/2014/main" id="{C8BAD321-D02E-4BFA-A06D-158BE1BD53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7" name="图片 16">
            <a:extLst>
              <a:ext uri="{FF2B5EF4-FFF2-40B4-BE49-F238E27FC236}">
                <a16:creationId xmlns:a16="http://schemas.microsoft.com/office/drawing/2014/main" id="{689FB739-53CB-4466-A195-1BCE98F03E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8" name="组合 17">
            <a:extLst>
              <a:ext uri="{FF2B5EF4-FFF2-40B4-BE49-F238E27FC236}">
                <a16:creationId xmlns:a16="http://schemas.microsoft.com/office/drawing/2014/main" id="{DB3B2248-6A56-414D-B0B0-32B64EB51589}"/>
              </a:ext>
            </a:extLst>
          </p:cNvPr>
          <p:cNvGrpSpPr/>
          <p:nvPr/>
        </p:nvGrpSpPr>
        <p:grpSpPr>
          <a:xfrm>
            <a:off x="3430738" y="639302"/>
            <a:ext cx="5500826" cy="1187036"/>
            <a:chOff x="3879680" y="1243471"/>
            <a:chExt cx="4752879" cy="1025635"/>
          </a:xfrm>
        </p:grpSpPr>
        <p:pic>
          <p:nvPicPr>
            <p:cNvPr id="19" name="图片 18">
              <a:extLst>
                <a:ext uri="{FF2B5EF4-FFF2-40B4-BE49-F238E27FC236}">
                  <a16:creationId xmlns:a16="http://schemas.microsoft.com/office/drawing/2014/main" id="{A8DCCEFA-512B-4C89-9329-D5884BD7097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0" name="MH_Entry_1">
              <a:extLst>
                <a:ext uri="{FF2B5EF4-FFF2-40B4-BE49-F238E27FC236}">
                  <a16:creationId xmlns:a16="http://schemas.microsoft.com/office/drawing/2014/main" id="{2453F53F-225D-4B07-ACA7-70DB4888EDF9}"/>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5684" y="1948571"/>
            <a:ext cx="2197883" cy="2998838"/>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43467" y="1097126"/>
            <a:ext cx="3498574" cy="2998838"/>
          </a:xfrm>
          <a:prstGeom prst="rect">
            <a:avLst/>
          </a:prstGeom>
        </p:spPr>
      </p:pic>
      <p:pic>
        <p:nvPicPr>
          <p:cNvPr id="10" name="图片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11544" y="3104707"/>
            <a:ext cx="1547087" cy="2188379"/>
          </a:xfrm>
          <a:prstGeom prst="rect">
            <a:avLst/>
          </a:prstGeom>
        </p:spPr>
      </p:pic>
      <p:pic>
        <p:nvPicPr>
          <p:cNvPr id="11" name="图片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15724" y="2009837"/>
            <a:ext cx="2636632" cy="1217351"/>
          </a:xfrm>
          <a:prstGeom prst="rect">
            <a:avLst/>
          </a:prstGeom>
        </p:spPr>
      </p:pic>
      <p:pic>
        <p:nvPicPr>
          <p:cNvPr id="12" name="图片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12175" y="3486352"/>
            <a:ext cx="1461057" cy="1461057"/>
          </a:xfrm>
          <a:prstGeom prst="rect">
            <a:avLst/>
          </a:prstGeom>
        </p:spPr>
      </p:pic>
      <p:pic>
        <p:nvPicPr>
          <p:cNvPr id="13" name="图片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52205" y="3823032"/>
            <a:ext cx="1574059" cy="787696"/>
          </a:xfrm>
          <a:prstGeom prst="rect">
            <a:avLst/>
          </a:prstGeom>
        </p:spPr>
      </p:pic>
      <p:pic>
        <p:nvPicPr>
          <p:cNvPr id="14" name="图片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31774" y="3359272"/>
            <a:ext cx="1325862" cy="1715216"/>
          </a:xfrm>
          <a:prstGeom prst="rect">
            <a:avLst/>
          </a:prstGeom>
        </p:spPr>
      </p:pic>
    </p:spTree>
    <p:extLst>
      <p:ext uri="{BB962C8B-B14F-4D97-AF65-F5344CB8AC3E}">
        <p14:creationId xmlns:p14="http://schemas.microsoft.com/office/powerpoint/2010/main" val="5487590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0000">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7863" y="1579785"/>
            <a:ext cx="6252519" cy="3978165"/>
          </a:xfrm>
          <a:prstGeom prst="rect">
            <a:avLst/>
          </a:prstGeom>
        </p:spPr>
      </p:pic>
      <p:sp>
        <p:nvSpPr>
          <p:cNvPr id="9" name="矩形 8"/>
          <p:cNvSpPr/>
          <p:nvPr/>
        </p:nvSpPr>
        <p:spPr>
          <a:xfrm>
            <a:off x="7767178" y="2217178"/>
            <a:ext cx="3662823" cy="2400657"/>
          </a:xfrm>
          <a:prstGeom prst="rect">
            <a:avLst/>
          </a:prstGeom>
        </p:spPr>
        <p:txBody>
          <a:bodyPr wrap="square">
            <a:spAutoFit/>
          </a:bodyPr>
          <a:lstStyle/>
          <a:p>
            <a:pPr>
              <a:lnSpc>
                <a:spcPct val="150000"/>
              </a:lnSpc>
              <a:spcBef>
                <a:spcPct val="50000"/>
              </a:spcBef>
            </a:pPr>
            <a:r>
              <a:rPr lang="zh-CN" altLang="en-US" sz="2000" dirty="0">
                <a:solidFill>
                  <a:schemeClr val="accent2">
                    <a:lumMod val="50000"/>
                  </a:schemeClr>
                </a:solidFill>
                <a:latin typeface="微软雅黑" panose="020B0503020204020204" pitchFamily="34" charset="-122"/>
                <a:ea typeface="微软雅黑" panose="020B0503020204020204" pitchFamily="34" charset="-122"/>
              </a:rPr>
              <a:t>       家中发现有破损的插排一定不要继续使用，可以告诉父母更换新的，继续使用非常危险，很容易短路引起火灾，甚至造成生命危险。</a:t>
            </a:r>
          </a:p>
        </p:txBody>
      </p:sp>
      <p:pic>
        <p:nvPicPr>
          <p:cNvPr id="7" name="图片 6">
            <a:extLst>
              <a:ext uri="{FF2B5EF4-FFF2-40B4-BE49-F238E27FC236}">
                <a16:creationId xmlns:a16="http://schemas.microsoft.com/office/drawing/2014/main" id="{605E9888-B703-417A-AC6E-2E31130B6E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id="{0B6661C3-DD94-4FBA-A923-52AE635C07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0" name="图片 9">
            <a:extLst>
              <a:ext uri="{FF2B5EF4-FFF2-40B4-BE49-F238E27FC236}">
                <a16:creationId xmlns:a16="http://schemas.microsoft.com/office/drawing/2014/main" id="{857A39AA-EADE-4EDA-A13A-26F24D666A5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1" name="组合 10">
            <a:extLst>
              <a:ext uri="{FF2B5EF4-FFF2-40B4-BE49-F238E27FC236}">
                <a16:creationId xmlns:a16="http://schemas.microsoft.com/office/drawing/2014/main" id="{1977FD3C-E0AB-47EC-A03D-9AD9BE0C0CBA}"/>
              </a:ext>
            </a:extLst>
          </p:cNvPr>
          <p:cNvGrpSpPr/>
          <p:nvPr/>
        </p:nvGrpSpPr>
        <p:grpSpPr>
          <a:xfrm>
            <a:off x="3430738" y="639302"/>
            <a:ext cx="5628415" cy="1187036"/>
            <a:chOff x="3879680" y="1243471"/>
            <a:chExt cx="4863120" cy="1025635"/>
          </a:xfrm>
        </p:grpSpPr>
        <p:pic>
          <p:nvPicPr>
            <p:cNvPr id="12" name="图片 11">
              <a:extLst>
                <a:ext uri="{FF2B5EF4-FFF2-40B4-BE49-F238E27FC236}">
                  <a16:creationId xmlns:a16="http://schemas.microsoft.com/office/drawing/2014/main" id="{4862A531-6FF8-4A99-A347-3EED60DEA62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3" name="MH_Entry_1">
              <a:extLst>
                <a:ext uri="{FF2B5EF4-FFF2-40B4-BE49-F238E27FC236}">
                  <a16:creationId xmlns:a16="http://schemas.microsoft.com/office/drawing/2014/main" id="{4ECCA7B7-A72D-4A83-A4A7-BDE33BC46208}"/>
                </a:ext>
              </a:extLst>
            </p:cNvPr>
            <p:cNvSpPr/>
            <p:nvPr>
              <p:custDataLst>
                <p:tags r:id="rId1"/>
              </p:custDataLst>
            </p:nvPr>
          </p:nvSpPr>
          <p:spPr>
            <a:xfrm>
              <a:off x="4664561" y="1473550"/>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325097805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025E066-A30F-4B33-9EB4-B2AFBE1F56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2" name="图片 11">
            <a:extLst>
              <a:ext uri="{FF2B5EF4-FFF2-40B4-BE49-F238E27FC236}">
                <a16:creationId xmlns:a16="http://schemas.microsoft.com/office/drawing/2014/main" id="{1DAE67D0-713C-4C1B-90FB-F79E1B1E4F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3" name="图片 12">
            <a:extLst>
              <a:ext uri="{FF2B5EF4-FFF2-40B4-BE49-F238E27FC236}">
                <a16:creationId xmlns:a16="http://schemas.microsoft.com/office/drawing/2014/main" id="{3B8FC15C-BC90-4CB1-924E-E6A9DE1D54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4" name="组合 13">
            <a:extLst>
              <a:ext uri="{FF2B5EF4-FFF2-40B4-BE49-F238E27FC236}">
                <a16:creationId xmlns:a16="http://schemas.microsoft.com/office/drawing/2014/main" id="{9A1DDF95-2B62-4033-8F34-44B4A7AC39CA}"/>
              </a:ext>
            </a:extLst>
          </p:cNvPr>
          <p:cNvGrpSpPr/>
          <p:nvPr/>
        </p:nvGrpSpPr>
        <p:grpSpPr>
          <a:xfrm>
            <a:off x="3430738" y="639302"/>
            <a:ext cx="5702846" cy="1187036"/>
            <a:chOff x="3879680" y="1243471"/>
            <a:chExt cx="4927430" cy="1025635"/>
          </a:xfrm>
        </p:grpSpPr>
        <p:pic>
          <p:nvPicPr>
            <p:cNvPr id="15" name="图片 14">
              <a:extLst>
                <a:ext uri="{FF2B5EF4-FFF2-40B4-BE49-F238E27FC236}">
                  <a16:creationId xmlns:a16="http://schemas.microsoft.com/office/drawing/2014/main" id="{348CF319-423D-49C0-9CA0-8D1D23057E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6" name="MH_Entry_1">
              <a:extLst>
                <a:ext uri="{FF2B5EF4-FFF2-40B4-BE49-F238E27FC236}">
                  <a16:creationId xmlns:a16="http://schemas.microsoft.com/office/drawing/2014/main" id="{F4765734-365B-4619-91FC-F2B0B7E37739}"/>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pic>
        <p:nvPicPr>
          <p:cNvPr id="6" name="Picture 9" descr="湿手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20685" y="2163245"/>
            <a:ext cx="3820105" cy="294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095206" y="2428062"/>
            <a:ext cx="50370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Tx/>
              <a:buNone/>
            </a:pPr>
            <a:r>
              <a:rPr lang="zh-CN" altLang="en-US" sz="1800" dirty="0">
                <a:solidFill>
                  <a:schemeClr val="accent2">
                    <a:lumMod val="50000"/>
                  </a:schemeClr>
                </a:solidFill>
                <a:latin typeface="微软雅黑" panose="020B0503020204020204" pitchFamily="34" charset="-122"/>
                <a:ea typeface="微软雅黑" panose="020B0503020204020204" pitchFamily="34" charset="-122"/>
              </a:rPr>
              <a:t>       湿手、湿布有导电作用。不要用湿手、湿布触摸、擦拭电器外壳。正常情况下，家用电器的外壳不带电。如果连接它的导线破损或受潮漏电，外壳就会带电，就可能发生触电事故。</a:t>
            </a:r>
          </a:p>
        </p:txBody>
      </p:sp>
    </p:spTree>
    <p:extLst>
      <p:ext uri="{BB962C8B-B14F-4D97-AF65-F5344CB8AC3E}">
        <p14:creationId xmlns:p14="http://schemas.microsoft.com/office/powerpoint/2010/main" val="139430756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50000">
                                      <p:stCondLst>
                                        <p:cond delay="200"/>
                                      </p:stCondLst>
                                      <p:childTnLst>
                                        <p:set>
                                          <p:cBhvr>
                                            <p:cTn id="31" dur="1" fill="hold">
                                              <p:stCondLst>
                                                <p:cond delay="0"/>
                                              </p:stCondLst>
                                            </p:cTn>
                                            <p:tgtEl>
                                              <p:spTgt spid="6"/>
                                            </p:tgtEl>
                                            <p:attrNameLst>
                                              <p:attrName>style.visibility</p:attrName>
                                            </p:attrNameLst>
                                          </p:cBhvr>
                                          <p:to>
                                            <p:strVal val="visible"/>
                                          </p:to>
                                        </p:set>
                                        <p:anim calcmode="lin" valueType="num" p14:bounceEnd="50000">
                                          <p:cBhvr additive="base">
                                            <p:cTn id="32"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ppt_x"/>
                                              </p:val>
                                            </p:tav>
                                            <p:tav tm="100000">
                                              <p:val>
                                                <p:strVal val="#ppt_x"/>
                                              </p:val>
                                            </p:tav>
                                          </p:tavLst>
                                        </p:anim>
                                        <p:anim calcmode="lin" valueType="num">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BABFA1C-2D0B-41B6-9A4A-0A487507E5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id="{50531BA3-6C40-4CA2-A098-6ECA1D22AA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id="{1BC50A36-713D-4CB4-B3D8-391675895B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id="{AF266BAA-4A7E-4F6C-BC33-AEBBF103E1EF}"/>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id="{567EE365-1DEA-42D0-BB4A-916C59EE40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id="{6767EB06-B7E9-4DE9-8612-154413E3119E}"/>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grpSp>
        <p:nvGrpSpPr>
          <p:cNvPr id="5" name="组合 4"/>
          <p:cNvGrpSpPr/>
          <p:nvPr/>
        </p:nvGrpSpPr>
        <p:grpSpPr>
          <a:xfrm rot="752720">
            <a:off x="5585176" y="1311168"/>
            <a:ext cx="5837485" cy="4620817"/>
            <a:chOff x="1568368" y="696469"/>
            <a:chExt cx="7520347" cy="5952931"/>
          </a:xfrm>
        </p:grpSpPr>
        <p:pic>
          <p:nvPicPr>
            <p:cNvPr id="6" name="图片 5"/>
            <p:cNvPicPr>
              <a:picLocks noChangeAspect="1"/>
            </p:cNvPicPr>
            <p:nvPr/>
          </p:nvPicPr>
          <p:blipFill>
            <a:blip r:embed="rId8">
              <a:extLst>
                <a:ext uri="{28A0092B-C50C-407E-A947-70E740481C1C}">
                  <a14:useLocalDpi xmlns:a14="http://schemas.microsoft.com/office/drawing/2010/main"/>
                </a:ext>
              </a:extLst>
            </a:blip>
            <a:stretch>
              <a:fillRect/>
            </a:stretch>
          </p:blipFill>
          <p:spPr>
            <a:xfrm rot="21403047">
              <a:off x="1568368" y="696469"/>
              <a:ext cx="7520347" cy="5952931"/>
            </a:xfrm>
            <a:prstGeom prst="rect">
              <a:avLst/>
            </a:prstGeom>
          </p:spPr>
        </p:pic>
        <p:pic>
          <p:nvPicPr>
            <p:cNvPr id="7" name="Picture 8" descr="0T1153P0-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20272683">
              <a:off x="2621105" y="1628398"/>
              <a:ext cx="4973539" cy="393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698503" y="2190415"/>
            <a:ext cx="4755999" cy="2862322"/>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       在户外玩耍时，要远离高压输电设备及配电室之类的地方。不要在高压线附近放风筝，不要到配电室中去玩耍。哪怕安装灯泡等简单的事情，也要先关断电源，并在家长的指导下进行。   </a:t>
            </a:r>
          </a:p>
        </p:txBody>
      </p:sp>
    </p:spTree>
    <p:extLst>
      <p:ext uri="{BB962C8B-B14F-4D97-AF65-F5344CB8AC3E}">
        <p14:creationId xmlns:p14="http://schemas.microsoft.com/office/powerpoint/2010/main" val="95052919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50000">
                                          <p:cBhvr additive="base">
                                            <p:cTn id="33"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nodeType="afterEffect" p14:presetBounceEnd="50000">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14:bounceEnd="50000">
                                          <p:cBhvr additive="base">
                                            <p:cTn id="38"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3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0-#ppt_w/2"/>
                                              </p:val>
                                            </p:tav>
                                            <p:tav tm="100000">
                                              <p:val>
                                                <p:strVal val="#ppt_x"/>
                                              </p:val>
                                            </p:tav>
                                          </p:tavLst>
                                        </p:anim>
                                        <p:anim calcmode="lin" valueType="num">
                                          <p:cBhvr additive="base">
                                            <p:cTn id="34" dur="10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fill="hold"/>
                                            <p:tgtEl>
                                              <p:spTgt spid="5"/>
                                            </p:tgtEl>
                                            <p:attrNameLst>
                                              <p:attrName>ppt_x</p:attrName>
                                            </p:attrNameLst>
                                          </p:cBhvr>
                                          <p:tavLst>
                                            <p:tav tm="0">
                                              <p:val>
                                                <p:strVal val="1+#ppt_w/2"/>
                                              </p:val>
                                            </p:tav>
                                            <p:tav tm="100000">
                                              <p:val>
                                                <p:strVal val="#ppt_x"/>
                                              </p:val>
                                            </p:tav>
                                          </p:tavLst>
                                        </p:anim>
                                        <p:anim calcmode="lin" valueType="num">
                                          <p:cBhvr additive="base">
                                            <p:cTn id="3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E130EA26-2D8C-484E-9141-1FBD7CDA3282}"/>
              </a:ext>
            </a:extLst>
          </p:cNvPr>
          <p:cNvSpPr txBox="1">
            <a:spLocks noChangeArrowheads="1"/>
          </p:cNvSpPr>
          <p:nvPr/>
        </p:nvSpPr>
        <p:spPr bwMode="auto">
          <a:xfrm>
            <a:off x="5598084" y="2242268"/>
            <a:ext cx="569116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200000"/>
              </a:lnSpc>
              <a:spcBef>
                <a:spcPct val="50000"/>
              </a:spcBef>
              <a:buNone/>
            </a:pPr>
            <a:r>
              <a:rPr lang="zh-CN" altLang="en-US" sz="2000" dirty="0">
                <a:solidFill>
                  <a:schemeClr val="accent2">
                    <a:lumMod val="50000"/>
                  </a:schemeClr>
                </a:solidFill>
                <a:latin typeface="微软雅黑" panose="020B0503020204020204" pitchFamily="34" charset="-122"/>
                <a:ea typeface="微软雅黑" panose="020B0503020204020204" pitchFamily="34" charset="-122"/>
              </a:rPr>
              <a:t>       不要用手、金属物或铅笔芯等东西去拨弄开关，也不要把它们插到插座孔里。不要乱动电线、灯头、插座。因为，带电部分也许已暴露在外，接触它有触电的危险。</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 </a:t>
            </a:r>
          </a:p>
        </p:txBody>
      </p:sp>
      <p:pic>
        <p:nvPicPr>
          <p:cNvPr id="6" name="Picture 8" descr="插座与钉子">
            <a:extLst>
              <a:ext uri="{FF2B5EF4-FFF2-40B4-BE49-F238E27FC236}">
                <a16:creationId xmlns:a16="http://schemas.microsoft.com/office/drawing/2014/main" id="{B5FE4FE5-B671-4C26-85DC-E14C6B7AE6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1335" y="1945508"/>
            <a:ext cx="3977218" cy="32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C210CCCE-AE30-40BF-A4D0-5D3BBCBEB8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id="{1F7687A2-45FA-49DC-9FC0-8EF5FA8449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9" name="图片 8">
            <a:extLst>
              <a:ext uri="{FF2B5EF4-FFF2-40B4-BE49-F238E27FC236}">
                <a16:creationId xmlns:a16="http://schemas.microsoft.com/office/drawing/2014/main" id="{D986BB5D-E7C2-4973-876C-F03C1F54B7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0" name="组合 9">
            <a:extLst>
              <a:ext uri="{FF2B5EF4-FFF2-40B4-BE49-F238E27FC236}">
                <a16:creationId xmlns:a16="http://schemas.microsoft.com/office/drawing/2014/main" id="{0BA68675-198A-47E0-BF64-71A465CD977D}"/>
              </a:ext>
            </a:extLst>
          </p:cNvPr>
          <p:cNvGrpSpPr/>
          <p:nvPr/>
        </p:nvGrpSpPr>
        <p:grpSpPr>
          <a:xfrm>
            <a:off x="3430738" y="639302"/>
            <a:ext cx="5702846" cy="1187036"/>
            <a:chOff x="3879680" y="1243471"/>
            <a:chExt cx="4927430" cy="1025635"/>
          </a:xfrm>
        </p:grpSpPr>
        <p:pic>
          <p:nvPicPr>
            <p:cNvPr id="11" name="图片 10">
              <a:extLst>
                <a:ext uri="{FF2B5EF4-FFF2-40B4-BE49-F238E27FC236}">
                  <a16:creationId xmlns:a16="http://schemas.microsoft.com/office/drawing/2014/main" id="{5B1EAA51-94F3-4DA4-8CD8-1903B6809B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id="{874F2C30-4E97-4C64-BEE3-AB805B4CB99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11009383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50000">
                                      <p:stCondLst>
                                        <p:cond delay="800"/>
                                      </p:stCondLst>
                                      <p:childTnLst>
                                        <p:set>
                                          <p:cBhvr>
                                            <p:cTn id="31" dur="1" fill="hold">
                                              <p:stCondLst>
                                                <p:cond delay="0"/>
                                              </p:stCondLst>
                                            </p:cTn>
                                            <p:tgtEl>
                                              <p:spTgt spid="6"/>
                                            </p:tgtEl>
                                            <p:attrNameLst>
                                              <p:attrName>style.visibility</p:attrName>
                                            </p:attrNameLst>
                                          </p:cBhvr>
                                          <p:to>
                                            <p:strVal val="visible"/>
                                          </p:to>
                                        </p:set>
                                        <p:anim calcmode="lin" valueType="num" p14:bounceEnd="50000">
                                          <p:cBhvr additive="base">
                                            <p:cTn id="32"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50000">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14:bounceEnd="50000">
                                          <p:cBhvr additive="base">
                                            <p:cTn id="36"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8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ppt_x"/>
                                              </p:val>
                                            </p:tav>
                                            <p:tav tm="100000">
                                              <p:val>
                                                <p:strVal val="#ppt_x"/>
                                              </p:val>
                                            </p:tav>
                                          </p:tavLst>
                                        </p:anim>
                                        <p:anim calcmode="lin" valueType="num">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1831" y="1655951"/>
            <a:ext cx="4696225" cy="4018396"/>
            <a:chOff x="1847528" y="936345"/>
            <a:chExt cx="5976664" cy="5114023"/>
          </a:xfrm>
        </p:grpSpPr>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7528" y="936345"/>
              <a:ext cx="5976664" cy="5114023"/>
            </a:xfrm>
            <a:prstGeom prst="rect">
              <a:avLst/>
            </a:prstGeom>
          </p:spPr>
        </p:pic>
        <p:pic>
          <p:nvPicPr>
            <p:cNvPr id="7" name="Picture 8" descr="雷击"/>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23592" y="1598300"/>
              <a:ext cx="4635578" cy="3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5466659" y="3214372"/>
            <a:ext cx="5714694" cy="1754326"/>
          </a:xfrm>
          <a:prstGeom prst="rect">
            <a:avLst/>
          </a:prstGeom>
        </p:spPr>
        <p:txBody>
          <a:bodyPr wrap="square">
            <a:spAutoFit/>
          </a:bodyPr>
          <a:lstStyle/>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       户外活动遇到雷雨时，不要站在大树、烟囱、尖塔、电线杆等底下，也不要站在山顶上，因为高耸、凸出的物体容易遭受雷击。在开阔的水面游泳或划船的同学，在雷雨时要赶快离开水面，否则会成为雷击的目标。 </a:t>
            </a:r>
          </a:p>
        </p:txBody>
      </p:sp>
      <p:sp>
        <p:nvSpPr>
          <p:cNvPr id="9" name="矩形 8"/>
          <p:cNvSpPr/>
          <p:nvPr/>
        </p:nvSpPr>
        <p:spPr>
          <a:xfrm>
            <a:off x="6519035" y="2007153"/>
            <a:ext cx="6250461" cy="1012906"/>
          </a:xfrm>
          <a:prstGeom prst="rect">
            <a:avLst/>
          </a:prstGeom>
        </p:spPr>
        <p:txBody>
          <a:bodyPr wrap="square">
            <a:spAutoFit/>
          </a:bodyPr>
          <a:lstStyle/>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电闪雷鸣风雨急，藏到树下去躲雨</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其实这里不安全，这样最易遭雷击</a:t>
            </a:r>
          </a:p>
        </p:txBody>
      </p:sp>
      <p:pic>
        <p:nvPicPr>
          <p:cNvPr id="10" name="图片 9">
            <a:extLst>
              <a:ext uri="{FF2B5EF4-FFF2-40B4-BE49-F238E27FC236}">
                <a16:creationId xmlns:a16="http://schemas.microsoft.com/office/drawing/2014/main" id="{B3D15426-AC2B-4BF2-9F1B-47B9D044DE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1" name="图片 10">
            <a:extLst>
              <a:ext uri="{FF2B5EF4-FFF2-40B4-BE49-F238E27FC236}">
                <a16:creationId xmlns:a16="http://schemas.microsoft.com/office/drawing/2014/main" id="{5E9C6CCC-AF57-4FA3-82A9-BA12F51191E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2" name="图片 11">
            <a:extLst>
              <a:ext uri="{FF2B5EF4-FFF2-40B4-BE49-F238E27FC236}">
                <a16:creationId xmlns:a16="http://schemas.microsoft.com/office/drawing/2014/main" id="{210B5120-DE92-40D0-A352-D8508AEC63F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3" name="组合 12">
            <a:extLst>
              <a:ext uri="{FF2B5EF4-FFF2-40B4-BE49-F238E27FC236}">
                <a16:creationId xmlns:a16="http://schemas.microsoft.com/office/drawing/2014/main" id="{89541225-C9B6-4A4A-A131-CD5B14C93C37}"/>
              </a:ext>
            </a:extLst>
          </p:cNvPr>
          <p:cNvGrpSpPr/>
          <p:nvPr/>
        </p:nvGrpSpPr>
        <p:grpSpPr>
          <a:xfrm>
            <a:off x="3430738" y="639302"/>
            <a:ext cx="5702846" cy="1187036"/>
            <a:chOff x="3879680" y="1243471"/>
            <a:chExt cx="4927430" cy="1025635"/>
          </a:xfrm>
        </p:grpSpPr>
        <p:pic>
          <p:nvPicPr>
            <p:cNvPr id="14" name="图片 13">
              <a:extLst>
                <a:ext uri="{FF2B5EF4-FFF2-40B4-BE49-F238E27FC236}">
                  <a16:creationId xmlns:a16="http://schemas.microsoft.com/office/drawing/2014/main" id="{29E0DB36-40E5-43A0-B8F6-67A9B75C9B7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5" name="MH_Entry_1">
              <a:extLst>
                <a:ext uri="{FF2B5EF4-FFF2-40B4-BE49-F238E27FC236}">
                  <a16:creationId xmlns:a16="http://schemas.microsoft.com/office/drawing/2014/main" id="{73E007B6-E14B-44C7-B1D9-7871D80DA596}"/>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7532317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14:presetBounceEnd="50000">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14:bounceEnd="50000">
                                          <p:cBhvr additive="base">
                                            <p:cTn id="33"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300"/>
                                      </p:stCondLst>
                                      <p:childTnLst>
                                        <p:set>
                                          <p:cBhvr>
                                            <p:cTn id="36" dur="1" fill="hold">
                                              <p:stCondLst>
                                                <p:cond delay="0"/>
                                              </p:stCondLst>
                                            </p:cTn>
                                            <p:tgtEl>
                                              <p:spTgt spid="9"/>
                                            </p:tgtEl>
                                            <p:attrNameLst>
                                              <p:attrName>style.visibility</p:attrName>
                                            </p:attrNameLst>
                                          </p:cBhvr>
                                          <p:to>
                                            <p:strVal val="visible"/>
                                          </p:to>
                                        </p:set>
                                        <p:anim calcmode="lin" valueType="num" p14:bounceEnd="50000">
                                          <p:cBhvr additive="base">
                                            <p:cTn id="3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50000">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14:bounceEnd="5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3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12867" y="1894887"/>
            <a:ext cx="4895906" cy="31859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64948" y="1894887"/>
            <a:ext cx="4247919" cy="3185939"/>
          </a:xfrm>
          <a:prstGeom prst="rect">
            <a:avLst/>
          </a:prstGeom>
          <a:solidFill>
            <a:srgbClr val="33909B"/>
          </a:solidFill>
          <a:ln>
            <a:noFill/>
          </a:ln>
          <a:extLst/>
        </p:spPr>
      </p:pic>
      <p:sp>
        <p:nvSpPr>
          <p:cNvPr id="7" name="矩形 6"/>
          <p:cNvSpPr/>
          <p:nvPr/>
        </p:nvSpPr>
        <p:spPr>
          <a:xfrm>
            <a:off x="6201368" y="3577502"/>
            <a:ext cx="4175920" cy="1323439"/>
          </a:xfrm>
          <a:prstGeom prst="rect">
            <a:avLst/>
          </a:prstGeom>
        </p:spPr>
        <p:txBody>
          <a:bodyPr wrap="square">
            <a:spAutoFit/>
          </a:bodyPr>
          <a:lstStyle/>
          <a:p>
            <a:pPr>
              <a:spcBef>
                <a:spcPct val="5000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 家用电器冒烟，起火怎么办？使用家用电器时，一旦发现冒烟、起火，应当马上拔下电源线插头，切断电源。一般说来，家用电器冒烟、起火是由于电器内部产生障碍造成的，所以，必须首先切断电源。 </a:t>
            </a:r>
          </a:p>
        </p:txBody>
      </p:sp>
      <p:sp>
        <p:nvSpPr>
          <p:cNvPr id="8" name="矩形 7"/>
          <p:cNvSpPr/>
          <p:nvPr/>
        </p:nvSpPr>
        <p:spPr>
          <a:xfrm>
            <a:off x="5962936" y="2072914"/>
            <a:ext cx="4646007" cy="1438668"/>
          </a:xfrm>
          <a:prstGeom prst="rect">
            <a:avLst/>
          </a:prstGeom>
        </p:spPr>
        <p:txBody>
          <a:bodyPr wrap="square">
            <a:spAutoFit/>
          </a:bodyPr>
          <a:lstStyle/>
          <a:p>
            <a:pPr algn="ctr">
              <a:spcBef>
                <a:spcPct val="50000"/>
              </a:spcBef>
            </a:pPr>
            <a:r>
              <a:rPr lang="zh-CN" altLang="en-US" sz="3500" b="1" dirty="0">
                <a:solidFill>
                  <a:schemeClr val="accent2">
                    <a:lumMod val="50000"/>
                  </a:schemeClr>
                </a:solidFill>
                <a:latin typeface="微软雅黑" panose="020B0503020204020204" pitchFamily="34" charset="-122"/>
                <a:ea typeface="微软雅黑" panose="020B0503020204020204" pitchFamily="34" charset="-122"/>
              </a:rPr>
              <a:t>发生电器火灾时候</a:t>
            </a:r>
            <a:r>
              <a:rPr lang="en-US" altLang="zh-CN" sz="3500" b="1" dirty="0">
                <a:solidFill>
                  <a:schemeClr val="accent2">
                    <a:lumMod val="50000"/>
                  </a:schemeClr>
                </a:solidFill>
                <a:latin typeface="微软雅黑" panose="020B0503020204020204" pitchFamily="34" charset="-122"/>
                <a:ea typeface="微软雅黑" panose="020B0503020204020204" pitchFamily="34" charset="-122"/>
              </a:rPr>
              <a:t>  </a:t>
            </a:r>
          </a:p>
          <a:p>
            <a:pPr algn="ctr">
              <a:spcBef>
                <a:spcPct val="50000"/>
              </a:spcBef>
            </a:pPr>
            <a:r>
              <a:rPr lang="zh-CN" altLang="en-US" sz="3500" b="1" dirty="0">
                <a:solidFill>
                  <a:schemeClr val="accent2">
                    <a:lumMod val="50000"/>
                  </a:schemeClr>
                </a:solidFill>
                <a:latin typeface="微软雅黑" panose="020B0503020204020204" pitchFamily="34" charset="-122"/>
                <a:ea typeface="微软雅黑" panose="020B0503020204020204" pitchFamily="34" charset="-122"/>
              </a:rPr>
              <a:t>先断开电源后灭火</a:t>
            </a:r>
          </a:p>
        </p:txBody>
      </p:sp>
      <p:pic>
        <p:nvPicPr>
          <p:cNvPr id="9" name="图片 8">
            <a:extLst>
              <a:ext uri="{FF2B5EF4-FFF2-40B4-BE49-F238E27FC236}">
                <a16:creationId xmlns:a16="http://schemas.microsoft.com/office/drawing/2014/main" id="{F1164197-5B94-4A4D-9DB7-F8BFBFB1C3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id="{78B3D9AA-0816-49CE-B335-28C1EABA6E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id="{E7FD0E0F-EDFD-4E0D-93E1-CF614AC952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id="{57EF58C3-5F1F-4EFE-80B7-82D5A56081DE}"/>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id="{DEE6CC22-0D6B-42EE-9BA1-9CCAA6F01E8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id="{E5E2D051-3620-4C83-A6AF-454B998E60AF}"/>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42516795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14:presetBounceEnd="5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50000">
                                          <p:cBhvr additive="base">
                                            <p:cTn id="33"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par>
                                    <p:cTn id="39" presetID="2" presetClass="entr" presetSubtype="2" fill="hold" grpId="0" nodeType="withEffect" p14:presetBounceEnd="50000">
                                      <p:stCondLst>
                                        <p:cond delay="300"/>
                                      </p:stCondLst>
                                      <p:childTnLst>
                                        <p:set>
                                          <p:cBhvr>
                                            <p:cTn id="40" dur="1" fill="hold">
                                              <p:stCondLst>
                                                <p:cond delay="0"/>
                                              </p:stCondLst>
                                            </p:cTn>
                                            <p:tgtEl>
                                              <p:spTgt spid="8"/>
                                            </p:tgtEl>
                                            <p:attrNameLst>
                                              <p:attrName>style.visibility</p:attrName>
                                            </p:attrNameLst>
                                          </p:cBhvr>
                                          <p:to>
                                            <p:strVal val="visible"/>
                                          </p:to>
                                        </p:set>
                                        <p:anim calcmode="lin" valueType="num" p14:bounceEnd="5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50000">
                                      <p:stCondLst>
                                        <p:cond delay="600"/>
                                      </p:stCondLst>
                                      <p:childTnLst>
                                        <p:set>
                                          <p:cBhvr>
                                            <p:cTn id="44" dur="1" fill="hold">
                                              <p:stCondLst>
                                                <p:cond delay="0"/>
                                              </p:stCondLst>
                                            </p:cTn>
                                            <p:tgtEl>
                                              <p:spTgt spid="7"/>
                                            </p:tgtEl>
                                            <p:attrNameLst>
                                              <p:attrName>style.visibility</p:attrName>
                                            </p:attrNameLst>
                                          </p:cBhvr>
                                          <p:to>
                                            <p:strVal val="visible"/>
                                          </p:to>
                                        </p:set>
                                        <p:anim calcmode="lin" valueType="num" p14:bounceEnd="50000">
                                          <p:cBhvr additive="base">
                                            <p:cTn id="4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ppt_x</p:attrName>
                                            </p:attrNameLst>
                                          </p:cBhvr>
                                          <p:tavLst>
                                            <p:tav tm="0">
                                              <p:val>
                                                <p:strVal val="#ppt_x-#ppt_w*1.125000"/>
                                              </p:val>
                                            </p:tav>
                                            <p:tav tm="100000">
                                              <p:val>
                                                <p:strVal val="#ppt_x"/>
                                              </p:val>
                                            </p:tav>
                                          </p:tavLst>
                                        </p:anim>
                                        <p:animEffect transition="in" filter="wipe(right)">
                                          <p:cBhvr>
                                            <p:cTn id="38" dur="500"/>
                                            <p:tgtEl>
                                              <p:spTgt spid="5"/>
                                            </p:tgtEl>
                                          </p:cBhvr>
                                        </p:animEffect>
                                      </p:childTnLst>
                                    </p:cTn>
                                  </p:par>
                                  <p:par>
                                    <p:cTn id="39" presetID="2" presetClass="entr" presetSubtype="2" fill="hold" grpId="0" nodeType="withEffect">
                                      <p:stCondLst>
                                        <p:cond delay="3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60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1+#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88795" y="1232820"/>
            <a:ext cx="4089578" cy="3989107"/>
            <a:chOff x="1991544" y="724054"/>
            <a:chExt cx="5112568" cy="4986965"/>
          </a:xfrm>
        </p:grpSpPr>
        <p:pic>
          <p:nvPicPr>
            <p:cNvPr id="6" name="Picture 8" descr="乱拉乱接"/>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51584" y="1874670"/>
              <a:ext cx="4306792" cy="35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724054"/>
              <a:ext cx="5112568" cy="4986965"/>
            </a:xfrm>
            <a:prstGeom prst="rect">
              <a:avLst/>
            </a:prstGeom>
          </p:spPr>
        </p:pic>
      </p:grpSp>
      <p:sp>
        <p:nvSpPr>
          <p:cNvPr id="8" name="矩形 7"/>
          <p:cNvSpPr/>
          <p:nvPr/>
        </p:nvSpPr>
        <p:spPr>
          <a:xfrm>
            <a:off x="1121527" y="2093646"/>
            <a:ext cx="5417496" cy="2862322"/>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发现有人触电，在救助时，首先要切断电源。在切断电源之前，千万不要用手去拉触电者，否则救助者也会触电。小学生因为人小，无法对触电实施救护，应该及早地叫大人来处理，并打“</a:t>
            </a:r>
            <a:r>
              <a:rPr lang="en-US" altLang="zh-CN" dirty="0">
                <a:solidFill>
                  <a:schemeClr val="accent2">
                    <a:lumMod val="50000"/>
                  </a:schemeClr>
                </a:solidFill>
                <a:latin typeface="微软雅黑" panose="020B0503020204020204" pitchFamily="34" charset="-122"/>
                <a:ea typeface="微软雅黑" panose="020B0503020204020204" pitchFamily="34" charset="-122"/>
              </a:rPr>
              <a:t>120”</a:t>
            </a:r>
            <a:r>
              <a:rPr lang="zh-CN" altLang="en-US" dirty="0">
                <a:solidFill>
                  <a:schemeClr val="accent2">
                    <a:lumMod val="50000"/>
                  </a:schemeClr>
                </a:solidFill>
                <a:latin typeface="微软雅黑" panose="020B0503020204020204" pitchFamily="34" charset="-122"/>
                <a:ea typeface="微软雅黑" panose="020B0503020204020204" pitchFamily="34" charset="-122"/>
              </a:rPr>
              <a:t>急救电话，让医生来救护。 </a:t>
            </a:r>
          </a:p>
        </p:txBody>
      </p:sp>
      <p:pic>
        <p:nvPicPr>
          <p:cNvPr id="9" name="图片 8">
            <a:extLst>
              <a:ext uri="{FF2B5EF4-FFF2-40B4-BE49-F238E27FC236}">
                <a16:creationId xmlns:a16="http://schemas.microsoft.com/office/drawing/2014/main" id="{70A95B80-D22F-4107-A7DC-F6E25F455E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0" name="图片 9">
            <a:extLst>
              <a:ext uri="{FF2B5EF4-FFF2-40B4-BE49-F238E27FC236}">
                <a16:creationId xmlns:a16="http://schemas.microsoft.com/office/drawing/2014/main" id="{799EFAC7-9948-4F2F-BD84-A6CAACC43C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1" name="图片 10">
            <a:extLst>
              <a:ext uri="{FF2B5EF4-FFF2-40B4-BE49-F238E27FC236}">
                <a16:creationId xmlns:a16="http://schemas.microsoft.com/office/drawing/2014/main" id="{08E03AFD-8A55-4414-BB53-E4AAEE8AB7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2" name="组合 11">
            <a:extLst>
              <a:ext uri="{FF2B5EF4-FFF2-40B4-BE49-F238E27FC236}">
                <a16:creationId xmlns:a16="http://schemas.microsoft.com/office/drawing/2014/main" id="{40B4696E-941C-4993-B292-875C04017E36}"/>
              </a:ext>
            </a:extLst>
          </p:cNvPr>
          <p:cNvGrpSpPr/>
          <p:nvPr/>
        </p:nvGrpSpPr>
        <p:grpSpPr>
          <a:xfrm>
            <a:off x="3430738" y="639302"/>
            <a:ext cx="5702846" cy="1187036"/>
            <a:chOff x="3879680" y="1243471"/>
            <a:chExt cx="4927430" cy="1025635"/>
          </a:xfrm>
        </p:grpSpPr>
        <p:pic>
          <p:nvPicPr>
            <p:cNvPr id="13" name="图片 12">
              <a:extLst>
                <a:ext uri="{FF2B5EF4-FFF2-40B4-BE49-F238E27FC236}">
                  <a16:creationId xmlns:a16="http://schemas.microsoft.com/office/drawing/2014/main" id="{8A9A3642-DE7F-4FCB-AEFC-4D28D6C788A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4" name="MH_Entry_1">
              <a:extLst>
                <a:ext uri="{FF2B5EF4-FFF2-40B4-BE49-F238E27FC236}">
                  <a16:creationId xmlns:a16="http://schemas.microsoft.com/office/drawing/2014/main" id="{20815B20-AF3A-4B77-914F-811CD0307EB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141141810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50000">
                                          <p:cBhvr additive="base">
                                            <p:cTn id="33"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50000">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14:bounceEnd="50000">
                                          <p:cBhvr additive="base">
                                            <p:cTn id="37"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0-#ppt_w/2"/>
                                              </p:val>
                                            </p:tav>
                                            <p:tav tm="100000">
                                              <p:val>
                                                <p:strVal val="#ppt_x"/>
                                              </p:val>
                                            </p:tav>
                                          </p:tavLst>
                                        </p:anim>
                                        <p:anim calcmode="lin" valueType="num">
                                          <p:cBhvr additive="base">
                                            <p:cTn id="34" dur="10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id="{A426B219-C331-4CF7-8AED-67E9C2EAB4B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id="{27A45D5C-906B-47D7-9BDD-912736C95CF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22" name="图片 21">
            <a:extLst>
              <a:ext uri="{FF2B5EF4-FFF2-40B4-BE49-F238E27FC236}">
                <a16:creationId xmlns:a16="http://schemas.microsoft.com/office/drawing/2014/main" id="{7D92B477-2639-4304-9552-EE752E1648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51637" y="1877439"/>
            <a:ext cx="3386294" cy="3213267"/>
          </a:xfrm>
          <a:prstGeom prst="rect">
            <a:avLst/>
          </a:prstGeom>
        </p:spPr>
      </p:pic>
      <p:pic>
        <p:nvPicPr>
          <p:cNvPr id="5" name="图片 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82945" y="1055930"/>
            <a:ext cx="5036197" cy="5036197"/>
          </a:xfrm>
          <a:prstGeom prst="rect">
            <a:avLst/>
          </a:prstGeom>
        </p:spPr>
      </p:pic>
      <p:sp>
        <p:nvSpPr>
          <p:cNvPr id="6" name="矩形 5">
            <a:extLst>
              <a:ext uri="{FF2B5EF4-FFF2-40B4-BE49-F238E27FC236}">
                <a16:creationId xmlns:a16="http://schemas.microsoft.com/office/drawing/2014/main" id="{7AA1DD64-2BEC-44E4-B758-17C810275122}"/>
              </a:ext>
            </a:extLst>
          </p:cNvPr>
          <p:cNvSpPr/>
          <p:nvPr/>
        </p:nvSpPr>
        <p:spPr>
          <a:xfrm>
            <a:off x="985805" y="2706623"/>
            <a:ext cx="2593364" cy="1477328"/>
          </a:xfrm>
          <a:prstGeom prst="rect">
            <a:avLst/>
          </a:prstGeom>
        </p:spPr>
        <p:txBody>
          <a:bodyPr wrap="square">
            <a:spAutoFit/>
          </a:bodyPr>
          <a:lstStyle/>
          <a:p>
            <a:pPr algn="ctr" fontAlgn="base">
              <a:spcBef>
                <a:spcPct val="0"/>
              </a:spcBef>
              <a:spcAft>
                <a:spcPct val="0"/>
              </a:spcAft>
            </a:pPr>
            <a:r>
              <a:rPr lang="zh-CN" altLang="en-US" sz="66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目录</a:t>
            </a:r>
            <a:endParaRPr lang="en-US" altLang="zh-CN" sz="66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a:p>
            <a:pPr algn="ctr" fontAlgn="base">
              <a:spcBef>
                <a:spcPct val="0"/>
              </a:spcBef>
              <a:spcAft>
                <a:spcPct val="0"/>
              </a:spcAft>
            </a:pPr>
            <a:r>
              <a:rPr lang="en-US" altLang="zh-CN" sz="2400" b="1" noProof="1">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DIRECTORY</a:t>
            </a:r>
            <a:endParaRPr lang="zh-CN" altLang="en-US" sz="2400" b="1" dirty="0">
              <a:ln w="19050">
                <a:solidFill>
                  <a:schemeClr val="bg1"/>
                </a:solid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2E3D86D9-0EEE-4744-8A25-3138642C4983}"/>
              </a:ext>
            </a:extLst>
          </p:cNvPr>
          <p:cNvGrpSpPr/>
          <p:nvPr/>
        </p:nvGrpSpPr>
        <p:grpSpPr>
          <a:xfrm>
            <a:off x="3937931" y="639062"/>
            <a:ext cx="4331323" cy="1025635"/>
            <a:chOff x="3879680" y="1243471"/>
            <a:chExt cx="4331323" cy="1025635"/>
          </a:xfrm>
        </p:grpSpPr>
        <p:pic>
          <p:nvPicPr>
            <p:cNvPr id="23" name="图片 22">
              <a:extLst>
                <a:ext uri="{FF2B5EF4-FFF2-40B4-BE49-F238E27FC236}">
                  <a16:creationId xmlns:a16="http://schemas.microsoft.com/office/drawing/2014/main" id="{7F0A9FCA-FDC6-4EF2-9F61-D61C7757ABD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6" name="MH_Number_1"/>
            <p:cNvSpPr/>
            <p:nvPr>
              <p:custDataLst>
                <p:tags r:id="rId9"/>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10"/>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电的简单认识</a:t>
              </a:r>
            </a:p>
          </p:txBody>
        </p:sp>
      </p:grpSp>
      <p:grpSp>
        <p:nvGrpSpPr>
          <p:cNvPr id="28" name="组合 27">
            <a:extLst>
              <a:ext uri="{FF2B5EF4-FFF2-40B4-BE49-F238E27FC236}">
                <a16:creationId xmlns:a16="http://schemas.microsoft.com/office/drawing/2014/main" id="{E4A50D4F-D31E-4CAA-8AA1-C3E0E0EF436D}"/>
              </a:ext>
            </a:extLst>
          </p:cNvPr>
          <p:cNvGrpSpPr/>
          <p:nvPr/>
        </p:nvGrpSpPr>
        <p:grpSpPr>
          <a:xfrm>
            <a:off x="3937931" y="1666093"/>
            <a:ext cx="4331323" cy="1025635"/>
            <a:chOff x="3879680" y="1243471"/>
            <a:chExt cx="4331323" cy="1025635"/>
          </a:xfrm>
        </p:grpSpPr>
        <p:pic>
          <p:nvPicPr>
            <p:cNvPr id="29" name="图片 28">
              <a:extLst>
                <a:ext uri="{FF2B5EF4-FFF2-40B4-BE49-F238E27FC236}">
                  <a16:creationId xmlns:a16="http://schemas.microsoft.com/office/drawing/2014/main" id="{13BDA930-06D8-4C6F-8C6C-392D32A2587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32" name="MH_Number_1">
              <a:extLst>
                <a:ext uri="{FF2B5EF4-FFF2-40B4-BE49-F238E27FC236}">
                  <a16:creationId xmlns:a16="http://schemas.microsoft.com/office/drawing/2014/main" id="{409FA6AE-6199-48A8-8DB3-6CE66466F2A6}"/>
                </a:ext>
              </a:extLst>
            </p:cNvPr>
            <p:cNvSpPr/>
            <p:nvPr>
              <p:custDataLst>
                <p:tags r:id="rId7"/>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3" name="MH_Entry_1">
              <a:extLst>
                <a:ext uri="{FF2B5EF4-FFF2-40B4-BE49-F238E27FC236}">
                  <a16:creationId xmlns:a16="http://schemas.microsoft.com/office/drawing/2014/main" id="{5F1BFBAB-DECE-4F3B-862E-B2085043AAFD}"/>
                </a:ext>
              </a:extLst>
            </p:cNvPr>
            <p:cNvSpPr/>
            <p:nvPr>
              <p:custDataLst>
                <p:tags r:id="rId8"/>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grpSp>
        <p:nvGrpSpPr>
          <p:cNvPr id="41" name="组合 40">
            <a:extLst>
              <a:ext uri="{FF2B5EF4-FFF2-40B4-BE49-F238E27FC236}">
                <a16:creationId xmlns:a16="http://schemas.microsoft.com/office/drawing/2014/main" id="{272C9F48-24BB-4EFA-A4D5-8BC4246F0CAF}"/>
              </a:ext>
            </a:extLst>
          </p:cNvPr>
          <p:cNvGrpSpPr/>
          <p:nvPr/>
        </p:nvGrpSpPr>
        <p:grpSpPr>
          <a:xfrm>
            <a:off x="4009944" y="2712435"/>
            <a:ext cx="4331323" cy="1025635"/>
            <a:chOff x="3879680" y="1243471"/>
            <a:chExt cx="4331323" cy="1025635"/>
          </a:xfrm>
        </p:grpSpPr>
        <p:pic>
          <p:nvPicPr>
            <p:cNvPr id="42" name="图片 41">
              <a:extLst>
                <a:ext uri="{FF2B5EF4-FFF2-40B4-BE49-F238E27FC236}">
                  <a16:creationId xmlns:a16="http://schemas.microsoft.com/office/drawing/2014/main" id="{C1278E05-3432-4F45-867B-9D45F7FFC24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3" name="MH_Number_1">
              <a:extLst>
                <a:ext uri="{FF2B5EF4-FFF2-40B4-BE49-F238E27FC236}">
                  <a16:creationId xmlns:a16="http://schemas.microsoft.com/office/drawing/2014/main" id="{DB8591C1-28F0-4EE9-8E86-BB96938CA4D2}"/>
                </a:ext>
              </a:extLst>
            </p:cNvPr>
            <p:cNvSpPr/>
            <p:nvPr>
              <p:custDataLst>
                <p:tags r:id="rId5"/>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4" name="MH_Entry_1">
              <a:extLst>
                <a:ext uri="{FF2B5EF4-FFF2-40B4-BE49-F238E27FC236}">
                  <a16:creationId xmlns:a16="http://schemas.microsoft.com/office/drawing/2014/main" id="{A0E967B0-3143-4A93-81C1-3448314078FD}"/>
                </a:ext>
              </a:extLst>
            </p:cNvPr>
            <p:cNvSpPr/>
            <p:nvPr>
              <p:custDataLst>
                <p:tags r:id="rId6"/>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grpSp>
        <p:nvGrpSpPr>
          <p:cNvPr id="45" name="组合 44">
            <a:extLst>
              <a:ext uri="{FF2B5EF4-FFF2-40B4-BE49-F238E27FC236}">
                <a16:creationId xmlns:a16="http://schemas.microsoft.com/office/drawing/2014/main" id="{B8293ECF-7042-4A7D-B38A-665E4299DFDA}"/>
              </a:ext>
            </a:extLst>
          </p:cNvPr>
          <p:cNvGrpSpPr/>
          <p:nvPr/>
        </p:nvGrpSpPr>
        <p:grpSpPr>
          <a:xfrm>
            <a:off x="3957241" y="3668962"/>
            <a:ext cx="4331323" cy="1025635"/>
            <a:chOff x="3879680" y="1243471"/>
            <a:chExt cx="4331323" cy="1025635"/>
          </a:xfrm>
        </p:grpSpPr>
        <p:pic>
          <p:nvPicPr>
            <p:cNvPr id="46" name="图片 45">
              <a:extLst>
                <a:ext uri="{FF2B5EF4-FFF2-40B4-BE49-F238E27FC236}">
                  <a16:creationId xmlns:a16="http://schemas.microsoft.com/office/drawing/2014/main" id="{F0DD05EB-2E91-4366-B874-B58434C092D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7" name="MH_Number_1">
              <a:extLst>
                <a:ext uri="{FF2B5EF4-FFF2-40B4-BE49-F238E27FC236}">
                  <a16:creationId xmlns:a16="http://schemas.microsoft.com/office/drawing/2014/main" id="{CBD973E1-EC6B-48B2-8A02-023370C513E4}"/>
                </a:ext>
              </a:extLst>
            </p:cNvPr>
            <p:cNvSpPr/>
            <p:nvPr>
              <p:custDataLst>
                <p:tags r:id="rId3"/>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8" name="MH_Entry_1">
              <a:extLst>
                <a:ext uri="{FF2B5EF4-FFF2-40B4-BE49-F238E27FC236}">
                  <a16:creationId xmlns:a16="http://schemas.microsoft.com/office/drawing/2014/main" id="{A0876CDB-9B19-444F-A977-694A9EE7C738}"/>
                </a:ext>
              </a:extLst>
            </p:cNvPr>
            <p:cNvSpPr/>
            <p:nvPr>
              <p:custDataLst>
                <p:tags r:id="rId4"/>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雷电防范于危害</a:t>
              </a:r>
            </a:p>
          </p:txBody>
        </p:sp>
      </p:grpSp>
      <p:grpSp>
        <p:nvGrpSpPr>
          <p:cNvPr id="49" name="组合 48">
            <a:extLst>
              <a:ext uri="{FF2B5EF4-FFF2-40B4-BE49-F238E27FC236}">
                <a16:creationId xmlns:a16="http://schemas.microsoft.com/office/drawing/2014/main" id="{CE898AFC-D058-48FA-9CF6-699BAA9A367F}"/>
              </a:ext>
            </a:extLst>
          </p:cNvPr>
          <p:cNvGrpSpPr/>
          <p:nvPr/>
        </p:nvGrpSpPr>
        <p:grpSpPr>
          <a:xfrm>
            <a:off x="4014896" y="4648397"/>
            <a:ext cx="4331323" cy="1025635"/>
            <a:chOff x="3879680" y="1243471"/>
            <a:chExt cx="4331323" cy="1025635"/>
          </a:xfrm>
        </p:grpSpPr>
        <p:pic>
          <p:nvPicPr>
            <p:cNvPr id="50" name="图片 49">
              <a:extLst>
                <a:ext uri="{FF2B5EF4-FFF2-40B4-BE49-F238E27FC236}">
                  <a16:creationId xmlns:a16="http://schemas.microsoft.com/office/drawing/2014/main" id="{A93678B1-5D6A-4ECA-90A3-91FB86AAA67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51" name="MH_Number_1">
              <a:extLst>
                <a:ext uri="{FF2B5EF4-FFF2-40B4-BE49-F238E27FC236}">
                  <a16:creationId xmlns:a16="http://schemas.microsoft.com/office/drawing/2014/main" id="{4BE6328A-69A7-4369-A2F0-2DC47D608DFB}"/>
                </a:ext>
              </a:extLst>
            </p:cNvPr>
            <p:cNvSpPr/>
            <p:nvPr>
              <p:custDataLst>
                <p:tags r:id="rId1"/>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2110"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2" name="MH_Entry_1">
              <a:extLst>
                <a:ext uri="{FF2B5EF4-FFF2-40B4-BE49-F238E27FC236}">
                  <a16:creationId xmlns:a16="http://schemas.microsoft.com/office/drawing/2014/main" id="{9539717F-723E-4642-A00B-41D3DD747A99}"/>
                </a:ext>
              </a:extLst>
            </p:cNvPr>
            <p:cNvSpPr/>
            <p:nvPr>
              <p:custDataLst>
                <p:tags r:id="rId2"/>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pic>
        <p:nvPicPr>
          <p:cNvPr id="53" name="图片 52">
            <a:extLst>
              <a:ext uri="{FF2B5EF4-FFF2-40B4-BE49-F238E27FC236}">
                <a16:creationId xmlns:a16="http://schemas.microsoft.com/office/drawing/2014/main" id="{7DA9E3DB-5BC7-467A-A66E-79BB8727F34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spTree>
    <p:extLst>
      <p:ext uri="{BB962C8B-B14F-4D97-AF65-F5344CB8AC3E}">
        <p14:creationId xmlns:p14="http://schemas.microsoft.com/office/powerpoint/2010/main" val="247482513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6667">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14:bounceEnd="4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r="15432"/>
          <a:stretch/>
        </p:blipFill>
        <p:spPr>
          <a:xfrm>
            <a:off x="1284178" y="1977699"/>
            <a:ext cx="4293119" cy="317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6283842" y="2370720"/>
            <a:ext cx="5039832" cy="2308324"/>
          </a:xfrm>
          <a:prstGeom prst="rect">
            <a:avLst/>
          </a:prstGeom>
        </p:spPr>
        <p:txBody>
          <a:bodyPr wrap="square">
            <a:spAutoFit/>
          </a:bodyPr>
          <a:lstStyle/>
          <a:p>
            <a:pPr>
              <a:lnSpc>
                <a:spcPct val="200000"/>
              </a:lnSpc>
              <a:spcBef>
                <a:spcPct val="5000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发现段落电力线，不要靠近，即使自己的玩具再好，也不能过去捡起，应当立即找电工处理，如果有时间可以再附近告知经过的人，让他们小心段落电力线，远离事发现场。</a:t>
            </a:r>
          </a:p>
        </p:txBody>
      </p:sp>
      <p:pic>
        <p:nvPicPr>
          <p:cNvPr id="7" name="图片 6">
            <a:extLst>
              <a:ext uri="{FF2B5EF4-FFF2-40B4-BE49-F238E27FC236}">
                <a16:creationId xmlns:a16="http://schemas.microsoft.com/office/drawing/2014/main" id="{E64A9B41-85F5-4117-B605-881DA79999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8" name="图片 7">
            <a:extLst>
              <a:ext uri="{FF2B5EF4-FFF2-40B4-BE49-F238E27FC236}">
                <a16:creationId xmlns:a16="http://schemas.microsoft.com/office/drawing/2014/main" id="{1487FD74-26CC-4533-A20A-CA65C72F6C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9" name="图片 8">
            <a:extLst>
              <a:ext uri="{FF2B5EF4-FFF2-40B4-BE49-F238E27FC236}">
                <a16:creationId xmlns:a16="http://schemas.microsoft.com/office/drawing/2014/main" id="{1AA21867-B5BA-4766-934F-C3A1F3AB0C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0" name="组合 9">
            <a:extLst>
              <a:ext uri="{FF2B5EF4-FFF2-40B4-BE49-F238E27FC236}">
                <a16:creationId xmlns:a16="http://schemas.microsoft.com/office/drawing/2014/main" id="{B57A9801-91D4-4F49-A611-D01EA58663CE}"/>
              </a:ext>
            </a:extLst>
          </p:cNvPr>
          <p:cNvGrpSpPr/>
          <p:nvPr/>
        </p:nvGrpSpPr>
        <p:grpSpPr>
          <a:xfrm>
            <a:off x="3430738" y="639302"/>
            <a:ext cx="5702846" cy="1187036"/>
            <a:chOff x="3879680" y="1243471"/>
            <a:chExt cx="4927430" cy="1025635"/>
          </a:xfrm>
        </p:grpSpPr>
        <p:pic>
          <p:nvPicPr>
            <p:cNvPr id="11" name="图片 10">
              <a:extLst>
                <a:ext uri="{FF2B5EF4-FFF2-40B4-BE49-F238E27FC236}">
                  <a16:creationId xmlns:a16="http://schemas.microsoft.com/office/drawing/2014/main" id="{EAB9178B-2BF9-4DD1-B1F1-6D19772F6D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id="{35583571-E784-4416-87D0-7AF02672A830}"/>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生活中安全用电</a:t>
              </a:r>
            </a:p>
          </p:txBody>
        </p:sp>
      </p:grpSp>
    </p:spTree>
    <p:extLst>
      <p:ext uri="{BB962C8B-B14F-4D97-AF65-F5344CB8AC3E}">
        <p14:creationId xmlns:p14="http://schemas.microsoft.com/office/powerpoint/2010/main" val="89898867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id="{0CFFA37A-63FB-478F-B71E-AA8B60F622B7}"/>
                </a:ext>
              </a:extLst>
            </p:cNvPr>
            <p:cNvSpPr/>
            <p:nvPr>
              <p:custDataLst>
                <p:tags r:id="rId1"/>
              </p:custDataLst>
            </p:nvPr>
          </p:nvSpPr>
          <p:spPr>
            <a:xfrm>
              <a:off x="4596785" y="1429317"/>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雷电危害与防范</a:t>
              </a:r>
            </a:p>
          </p:txBody>
        </p:sp>
      </p:grpSp>
      <p:sp>
        <p:nvSpPr>
          <p:cNvPr id="2" name="文本框 1">
            <a:extLst>
              <a:ext uri="{FF2B5EF4-FFF2-40B4-BE49-F238E27FC236}">
                <a16:creationId xmlns:a16="http://schemas.microsoft.com/office/drawing/2014/main"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04</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12228253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120E7C64-19B0-41C4-A144-7941820FA2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9" name="图片 18">
            <a:extLst>
              <a:ext uri="{FF2B5EF4-FFF2-40B4-BE49-F238E27FC236}">
                <a16:creationId xmlns:a16="http://schemas.microsoft.com/office/drawing/2014/main" id="{2A81E348-9E8A-4D9D-9B6E-FE51BB6C2D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20" name="图片 19">
            <a:extLst>
              <a:ext uri="{FF2B5EF4-FFF2-40B4-BE49-F238E27FC236}">
                <a16:creationId xmlns:a16="http://schemas.microsoft.com/office/drawing/2014/main" id="{99CAA2B0-34CA-40F5-B292-BDD090D1DC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21" name="组合 20">
            <a:extLst>
              <a:ext uri="{FF2B5EF4-FFF2-40B4-BE49-F238E27FC236}">
                <a16:creationId xmlns:a16="http://schemas.microsoft.com/office/drawing/2014/main" id="{D490FFCE-924F-4335-BC97-8C533ABCB71B}"/>
              </a:ext>
            </a:extLst>
          </p:cNvPr>
          <p:cNvGrpSpPr/>
          <p:nvPr/>
        </p:nvGrpSpPr>
        <p:grpSpPr>
          <a:xfrm>
            <a:off x="3430738" y="639302"/>
            <a:ext cx="5702846" cy="1187036"/>
            <a:chOff x="3879680" y="1243471"/>
            <a:chExt cx="4927430" cy="1025635"/>
          </a:xfrm>
        </p:grpSpPr>
        <p:pic>
          <p:nvPicPr>
            <p:cNvPr id="22" name="图片 21">
              <a:extLst>
                <a:ext uri="{FF2B5EF4-FFF2-40B4-BE49-F238E27FC236}">
                  <a16:creationId xmlns:a16="http://schemas.microsoft.com/office/drawing/2014/main" id="{720F57D6-5CAD-4736-BB1B-69ED2CFA7BA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3" name="MH_Entry_1">
              <a:extLst>
                <a:ext uri="{FF2B5EF4-FFF2-40B4-BE49-F238E27FC236}">
                  <a16:creationId xmlns:a16="http://schemas.microsoft.com/office/drawing/2014/main" id="{FD2E2747-141E-4A91-B2D9-F7F778959FFA}"/>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雷电危害与防范</a:t>
              </a:r>
            </a:p>
          </p:txBody>
        </p:sp>
      </p:grpSp>
      <p:pic>
        <p:nvPicPr>
          <p:cNvPr id="7" name="图片占位符 44"/>
          <p:cNvPicPr>
            <a:picLocks noChangeAspect="1"/>
          </p:cNvPicPr>
          <p:nvPr/>
        </p:nvPicPr>
        <p:blipFill rotWithShape="1">
          <a:blip r:embed="rId8" cstate="screen">
            <a:extLst>
              <a:ext uri="{28A0092B-C50C-407E-A947-70E740481C1C}">
                <a14:useLocalDpi xmlns:a14="http://schemas.microsoft.com/office/drawing/2010/main"/>
              </a:ext>
            </a:extLst>
          </a:blip>
          <a:srcRect l="-27855" t="-39805" r="-26528" b="-26203"/>
          <a:stretch/>
        </p:blipFill>
        <p:spPr>
          <a:xfrm>
            <a:off x="364678" y="1323861"/>
            <a:ext cx="5451960" cy="4172829"/>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pic>
      <p:sp>
        <p:nvSpPr>
          <p:cNvPr id="8" name="TextBox 54">
            <a:extLst>
              <a:ext uri="{FF2B5EF4-FFF2-40B4-BE49-F238E27FC236}">
                <a16:creationId xmlns:a16="http://schemas.microsoft.com/office/drawing/2014/main" id="{7B089647-786E-4FB1-9009-C30DE3B49B0D}"/>
              </a:ext>
            </a:extLst>
          </p:cNvPr>
          <p:cNvSpPr txBox="1"/>
          <p:nvPr/>
        </p:nvSpPr>
        <p:spPr>
          <a:xfrm>
            <a:off x="5559730" y="2458574"/>
            <a:ext cx="679256" cy="711838"/>
          </a:xfrm>
          <a:prstGeom prst="rect">
            <a:avLst/>
          </a:prstGeom>
          <a:noFill/>
        </p:spPr>
        <p:txBody>
          <a:bodyPr wrap="square" lIns="49634" tIns="24817" rIns="49634" bIns="24817" rtlCol="0">
            <a:spAutoFit/>
          </a:bodyPr>
          <a:lstStyle/>
          <a:p>
            <a:r>
              <a:rPr lang="id-ID" sz="4300" dirty="0">
                <a:solidFill>
                  <a:schemeClr val="accent2">
                    <a:lumMod val="50000"/>
                  </a:schemeClr>
                </a:solidFill>
                <a:latin typeface="+mj-lt"/>
                <a:ea typeface="微软雅黑" panose="020B0503020204020204" pitchFamily="34" charset="-122"/>
              </a:rPr>
              <a:t>1</a:t>
            </a:r>
            <a:r>
              <a:rPr lang="en-US" sz="4300" dirty="0">
                <a:solidFill>
                  <a:schemeClr val="accent2">
                    <a:lumMod val="50000"/>
                  </a:schemeClr>
                </a:solidFill>
                <a:latin typeface="+mj-lt"/>
                <a:ea typeface="微软雅黑" panose="020B0503020204020204" pitchFamily="34" charset="-122"/>
              </a:rPr>
              <a:t>.</a:t>
            </a:r>
            <a:endParaRPr lang="id-ID" sz="4300" dirty="0">
              <a:solidFill>
                <a:schemeClr val="accent2">
                  <a:lumMod val="50000"/>
                </a:schemeClr>
              </a:solidFill>
              <a:latin typeface="+mj-lt"/>
              <a:ea typeface="微软雅黑" panose="020B0503020204020204" pitchFamily="34" charset="-122"/>
            </a:endParaRPr>
          </a:p>
        </p:txBody>
      </p:sp>
      <p:sp>
        <p:nvSpPr>
          <p:cNvPr id="9" name="Rectangle 19">
            <a:extLst>
              <a:ext uri="{FF2B5EF4-FFF2-40B4-BE49-F238E27FC236}">
                <a16:creationId xmlns:a16="http://schemas.microsoft.com/office/drawing/2014/main" id="{A5E7CA89-C34A-45D3-BBF8-635DCBE85F4B}"/>
              </a:ext>
            </a:extLst>
          </p:cNvPr>
          <p:cNvSpPr/>
          <p:nvPr/>
        </p:nvSpPr>
        <p:spPr>
          <a:xfrm>
            <a:off x="6082195" y="2578086"/>
            <a:ext cx="4815762" cy="832192"/>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雷电是大自然中形成的高电压、强电流放电现象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TextBox 56">
            <a:extLst>
              <a:ext uri="{FF2B5EF4-FFF2-40B4-BE49-F238E27FC236}">
                <a16:creationId xmlns:a16="http://schemas.microsoft.com/office/drawing/2014/main" id="{02676875-AF85-42E7-879D-9FE9F0FFC6F2}"/>
              </a:ext>
            </a:extLst>
          </p:cNvPr>
          <p:cNvSpPr txBox="1"/>
          <p:nvPr/>
        </p:nvSpPr>
        <p:spPr>
          <a:xfrm>
            <a:off x="5559730" y="3309015"/>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mj-lt"/>
                <a:ea typeface="微软雅黑" panose="020B0503020204020204" pitchFamily="34" charset="-122"/>
              </a:rPr>
              <a:t>2.</a:t>
            </a:r>
            <a:endParaRPr lang="id-ID" sz="4300" dirty="0">
              <a:solidFill>
                <a:schemeClr val="accent2">
                  <a:lumMod val="50000"/>
                </a:schemeClr>
              </a:solidFill>
              <a:latin typeface="+mj-lt"/>
              <a:ea typeface="微软雅黑" panose="020B0503020204020204" pitchFamily="34" charset="-122"/>
            </a:endParaRPr>
          </a:p>
        </p:txBody>
      </p:sp>
      <p:sp>
        <p:nvSpPr>
          <p:cNvPr id="11" name="Rectangle 19">
            <a:extLst>
              <a:ext uri="{FF2B5EF4-FFF2-40B4-BE49-F238E27FC236}">
                <a16:creationId xmlns:a16="http://schemas.microsoft.com/office/drawing/2014/main" id="{BB549F79-DCAB-41F7-94EA-C457DB13EECB}"/>
              </a:ext>
            </a:extLst>
          </p:cNvPr>
          <p:cNvSpPr/>
          <p:nvPr/>
        </p:nvSpPr>
        <p:spPr>
          <a:xfrm>
            <a:off x="6082195" y="3722443"/>
            <a:ext cx="4815762" cy="354369"/>
          </a:xfrm>
          <a:prstGeom prst="rect">
            <a:avLst/>
          </a:prstGeom>
        </p:spPr>
        <p:txBody>
          <a:bodyPr wrap="square" lIns="49634" tIns="24817" rIns="49634" bIns="24817">
            <a:spAutoFit/>
          </a:bodyPr>
          <a:lstStyle/>
          <a:p>
            <a:pPr lvl="0" algn="just">
              <a:lnSpc>
                <a:spcPct val="120000"/>
              </a:lnSpc>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 雷电不能为人们所用 </a:t>
            </a:r>
            <a:endParaRPr lang="zh-CN" altLang="en-US" kern="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58">
            <a:extLst>
              <a:ext uri="{FF2B5EF4-FFF2-40B4-BE49-F238E27FC236}">
                <a16:creationId xmlns:a16="http://schemas.microsoft.com/office/drawing/2014/main" id="{FC7F7EC4-4843-4C6F-8FD3-FD0037B57ED7}"/>
              </a:ext>
            </a:extLst>
          </p:cNvPr>
          <p:cNvSpPr txBox="1"/>
          <p:nvPr/>
        </p:nvSpPr>
        <p:spPr>
          <a:xfrm>
            <a:off x="5559730" y="4216548"/>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mj-lt"/>
                <a:ea typeface="微软雅黑" panose="020B0503020204020204" pitchFamily="34" charset="-122"/>
              </a:rPr>
              <a:t>3.</a:t>
            </a:r>
            <a:endParaRPr lang="id-ID" sz="4300" dirty="0">
              <a:solidFill>
                <a:schemeClr val="accent2">
                  <a:lumMod val="50000"/>
                </a:schemeClr>
              </a:solidFill>
              <a:latin typeface="+mj-lt"/>
              <a:ea typeface="微软雅黑" panose="020B0503020204020204" pitchFamily="34" charset="-122"/>
            </a:endParaRPr>
          </a:p>
        </p:txBody>
      </p:sp>
      <p:sp>
        <p:nvSpPr>
          <p:cNvPr id="13" name="Rectangle 19">
            <a:extLst>
              <a:ext uri="{FF2B5EF4-FFF2-40B4-BE49-F238E27FC236}">
                <a16:creationId xmlns:a16="http://schemas.microsoft.com/office/drawing/2014/main" id="{1EA21C3F-EB35-4242-AC08-7829F2DD70F6}"/>
              </a:ext>
            </a:extLst>
          </p:cNvPr>
          <p:cNvSpPr/>
          <p:nvPr/>
        </p:nvSpPr>
        <p:spPr>
          <a:xfrm>
            <a:off x="6082195" y="4336062"/>
            <a:ext cx="4815762" cy="416694"/>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雷电放电时产生巨大的破坏力，也会伤及到人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A4DBAC52-AA6F-4B65-BC26-5CE8F3BD5011}"/>
              </a:ext>
            </a:extLst>
          </p:cNvPr>
          <p:cNvCxnSpPr>
            <a:cxnSpLocks/>
          </p:cNvCxnSpPr>
          <p:nvPr/>
        </p:nvCxnSpPr>
        <p:spPr>
          <a:xfrm>
            <a:off x="5748486" y="3443515"/>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47F3705-C134-4ADB-AD5F-8EF87CE3DFF1}"/>
              </a:ext>
            </a:extLst>
          </p:cNvPr>
          <p:cNvCxnSpPr>
            <a:cxnSpLocks/>
          </p:cNvCxnSpPr>
          <p:nvPr/>
        </p:nvCxnSpPr>
        <p:spPr>
          <a:xfrm>
            <a:off x="5748486" y="4269756"/>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a:extLst>
              <a:ext uri="{FF2B5EF4-FFF2-40B4-BE49-F238E27FC236}">
                <a16:creationId xmlns:a16="http://schemas.microsoft.com/office/drawing/2014/main" id="{6127B087-CF3F-4321-8D30-5C2C59151C78}"/>
              </a:ext>
            </a:extLst>
          </p:cNvPr>
          <p:cNvSpPr>
            <a:spLocks noChangeArrowheads="1"/>
          </p:cNvSpPr>
          <p:nvPr/>
        </p:nvSpPr>
        <p:spPr bwMode="auto">
          <a:xfrm>
            <a:off x="5687901" y="1930074"/>
            <a:ext cx="3032604" cy="461963"/>
          </a:xfrm>
          <a:prstGeom prst="roundRect">
            <a:avLst>
              <a:gd name="adj" fmla="val 16667"/>
            </a:avLst>
          </a:prstGeom>
          <a:solidFill>
            <a:schemeClr val="accent2">
              <a:lumMod val="75000"/>
            </a:schemeClr>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a typeface="微软雅黑" panose="020B0503020204020204" pitchFamily="34" charset="-122"/>
            </a:endParaRPr>
          </a:p>
        </p:txBody>
      </p:sp>
      <p:sp>
        <p:nvSpPr>
          <p:cNvPr id="17" name="文本框 7">
            <a:extLst>
              <a:ext uri="{FF2B5EF4-FFF2-40B4-BE49-F238E27FC236}">
                <a16:creationId xmlns:a16="http://schemas.microsoft.com/office/drawing/2014/main" id="{2C0B0C37-74A6-45BC-8FFC-E8FD4E7177B8}"/>
              </a:ext>
            </a:extLst>
          </p:cNvPr>
          <p:cNvSpPr txBox="1">
            <a:spLocks noChangeArrowheads="1"/>
          </p:cNvSpPr>
          <p:nvPr/>
        </p:nvSpPr>
        <p:spPr bwMode="auto">
          <a:xfrm>
            <a:off x="5892965" y="1977699"/>
            <a:ext cx="25274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关于雷电常识</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89810234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anim calcmode="lin" valueType="num">
                                      <p:cBhvr>
                                        <p:cTn id="40" dur="250" fill="hold"/>
                                        <p:tgtEl>
                                          <p:spTgt spid="16"/>
                                        </p:tgtEl>
                                        <p:attrNameLst>
                                          <p:attrName>ppt_x</p:attrName>
                                        </p:attrNameLst>
                                      </p:cBhvr>
                                      <p:tavLst>
                                        <p:tav tm="0">
                                          <p:val>
                                            <p:strVal val="#ppt_x"/>
                                          </p:val>
                                        </p:tav>
                                        <p:tav tm="100000">
                                          <p:val>
                                            <p:strVal val="#ppt_x"/>
                                          </p:val>
                                        </p:tav>
                                      </p:tavLst>
                                    </p:anim>
                                    <p:anim calcmode="lin" valueType="num">
                                      <p:cBhvr>
                                        <p:cTn id="41" dur="25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12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250"/>
                                        <p:tgtEl>
                                          <p:spTgt spid="8"/>
                                        </p:tgtEl>
                                      </p:cBhvr>
                                    </p:animEffect>
                                  </p:childTnLst>
                                </p:cTn>
                              </p:par>
                            </p:childTnLst>
                          </p:cTn>
                        </p:par>
                        <p:par>
                          <p:cTn id="52" fill="hold">
                            <p:stCondLst>
                              <p:cond delay="1750"/>
                            </p:stCondLst>
                            <p:childTnLst>
                              <p:par>
                                <p:cTn id="53" presetID="1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250"/>
                                        <p:tgtEl>
                                          <p:spTgt spid="9"/>
                                        </p:tgtEl>
                                        <p:attrNameLst>
                                          <p:attrName>ppt_y</p:attrName>
                                        </p:attrNameLst>
                                      </p:cBhvr>
                                      <p:tavLst>
                                        <p:tav tm="0">
                                          <p:val>
                                            <p:strVal val="#ppt_y+#ppt_h*1.125000"/>
                                          </p:val>
                                        </p:tav>
                                        <p:tav tm="100000">
                                          <p:val>
                                            <p:strVal val="#ppt_y"/>
                                          </p:val>
                                        </p:tav>
                                      </p:tavLst>
                                    </p:anim>
                                    <p:animEffect transition="in" filter="wipe(up)">
                                      <p:cBhvr>
                                        <p:cTn id="56" dur="250"/>
                                        <p:tgtEl>
                                          <p:spTgt spid="9"/>
                                        </p:tgtEl>
                                      </p:cBhvr>
                                    </p:animEffect>
                                  </p:childTnLst>
                                </p:cTn>
                              </p:par>
                            </p:childTnLst>
                          </p:cTn>
                        </p:par>
                        <p:par>
                          <p:cTn id="57" fill="hold">
                            <p:stCondLst>
                              <p:cond delay="2000"/>
                            </p:stCondLst>
                            <p:childTnLst>
                              <p:par>
                                <p:cTn id="58" presetID="1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250"/>
                                        <p:tgtEl>
                                          <p:spTgt spid="14"/>
                                        </p:tgtEl>
                                        <p:attrNameLst>
                                          <p:attrName>ppt_y</p:attrName>
                                        </p:attrNameLst>
                                      </p:cBhvr>
                                      <p:tavLst>
                                        <p:tav tm="0">
                                          <p:val>
                                            <p:strVal val="#ppt_y+#ppt_h*1.125000"/>
                                          </p:val>
                                        </p:tav>
                                        <p:tav tm="100000">
                                          <p:val>
                                            <p:strVal val="#ppt_y"/>
                                          </p:val>
                                        </p:tav>
                                      </p:tavLst>
                                    </p:anim>
                                    <p:animEffect transition="in" filter="wipe(up)">
                                      <p:cBhvr>
                                        <p:cTn id="61" dur="250"/>
                                        <p:tgtEl>
                                          <p:spTgt spid="14"/>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randombar(horizontal)">
                                      <p:cBhvr>
                                        <p:cTn id="65" dur="250"/>
                                        <p:tgtEl>
                                          <p:spTgt spid="10"/>
                                        </p:tgtEl>
                                      </p:cBhvr>
                                    </p:animEffect>
                                  </p:childTnLst>
                                </p:cTn>
                              </p:par>
                            </p:childTnLst>
                          </p:cTn>
                        </p:par>
                        <p:par>
                          <p:cTn id="66" fill="hold">
                            <p:stCondLst>
                              <p:cond delay="2500"/>
                            </p:stCondLst>
                            <p:childTnLst>
                              <p:par>
                                <p:cTn id="67" presetID="1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250"/>
                                        <p:tgtEl>
                                          <p:spTgt spid="11"/>
                                        </p:tgtEl>
                                        <p:attrNameLst>
                                          <p:attrName>ppt_y</p:attrName>
                                        </p:attrNameLst>
                                      </p:cBhvr>
                                      <p:tavLst>
                                        <p:tav tm="0">
                                          <p:val>
                                            <p:strVal val="#ppt_y+#ppt_h*1.125000"/>
                                          </p:val>
                                        </p:tav>
                                        <p:tav tm="100000">
                                          <p:val>
                                            <p:strVal val="#ppt_y"/>
                                          </p:val>
                                        </p:tav>
                                      </p:tavLst>
                                    </p:anim>
                                    <p:animEffect transition="in" filter="wipe(up)">
                                      <p:cBhvr>
                                        <p:cTn id="70" dur="250"/>
                                        <p:tgtEl>
                                          <p:spTgt spid="11"/>
                                        </p:tgtEl>
                                      </p:cBhvr>
                                    </p:animEffect>
                                  </p:childTnLst>
                                </p:cTn>
                              </p:par>
                            </p:childTnLst>
                          </p:cTn>
                        </p:par>
                        <p:par>
                          <p:cTn id="71" fill="hold">
                            <p:stCondLst>
                              <p:cond delay="2750"/>
                            </p:stCondLst>
                            <p:childTnLst>
                              <p:par>
                                <p:cTn id="72" presetID="12" presetClass="entr" presetSubtype="4"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250"/>
                                        <p:tgtEl>
                                          <p:spTgt spid="15"/>
                                        </p:tgtEl>
                                        <p:attrNameLst>
                                          <p:attrName>ppt_y</p:attrName>
                                        </p:attrNameLst>
                                      </p:cBhvr>
                                      <p:tavLst>
                                        <p:tav tm="0">
                                          <p:val>
                                            <p:strVal val="#ppt_y+#ppt_h*1.125000"/>
                                          </p:val>
                                        </p:tav>
                                        <p:tav tm="100000">
                                          <p:val>
                                            <p:strVal val="#ppt_y"/>
                                          </p:val>
                                        </p:tav>
                                      </p:tavLst>
                                    </p:anim>
                                    <p:animEffect transition="in" filter="wipe(up)">
                                      <p:cBhvr>
                                        <p:cTn id="75" dur="250"/>
                                        <p:tgtEl>
                                          <p:spTgt spid="15"/>
                                        </p:tgtEl>
                                      </p:cBhvr>
                                    </p:animEffect>
                                  </p:childTnLst>
                                </p:cTn>
                              </p:par>
                            </p:childTnLst>
                          </p:cTn>
                        </p:par>
                        <p:par>
                          <p:cTn id="76" fill="hold">
                            <p:stCondLst>
                              <p:cond delay="3000"/>
                            </p:stCondLst>
                            <p:childTnLst>
                              <p:par>
                                <p:cTn id="77" presetID="14" presetClass="entr" presetSubtype="1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250"/>
                                        <p:tgtEl>
                                          <p:spTgt spid="12"/>
                                        </p:tgtEl>
                                      </p:cBhvr>
                                    </p:animEffect>
                                  </p:childTnLst>
                                </p:cTn>
                              </p:par>
                            </p:childTnLst>
                          </p:cTn>
                        </p:par>
                        <p:par>
                          <p:cTn id="80" fill="hold">
                            <p:stCondLst>
                              <p:cond delay="3250"/>
                            </p:stCondLst>
                            <p:childTnLst>
                              <p:par>
                                <p:cTn id="81" presetID="12" presetClass="entr" presetSubtype="4"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250"/>
                                        <p:tgtEl>
                                          <p:spTgt spid="13"/>
                                        </p:tgtEl>
                                        <p:attrNameLst>
                                          <p:attrName>ppt_y</p:attrName>
                                        </p:attrNameLst>
                                      </p:cBhvr>
                                      <p:tavLst>
                                        <p:tav tm="0">
                                          <p:val>
                                            <p:strVal val="#ppt_y+#ppt_h*1.125000"/>
                                          </p:val>
                                        </p:tav>
                                        <p:tav tm="100000">
                                          <p:val>
                                            <p:strVal val="#ppt_y"/>
                                          </p:val>
                                        </p:tav>
                                      </p:tavLst>
                                    </p:anim>
                                    <p:animEffect transition="in" filter="wipe(up)">
                                      <p:cBhvr>
                                        <p:cTn id="8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a:extLst>
              <a:ext uri="{FF2B5EF4-FFF2-40B4-BE49-F238E27FC236}">
                <a16:creationId xmlns:a16="http://schemas.microsoft.com/office/drawing/2014/main" id="{73CB3AD0-641D-4906-B942-2F56FA607116}"/>
              </a:ext>
            </a:extLst>
          </p:cNvPr>
          <p:cNvSpPr>
            <a:spLocks noChangeArrowheads="1"/>
          </p:cNvSpPr>
          <p:nvPr/>
        </p:nvSpPr>
        <p:spPr bwMode="auto">
          <a:xfrm>
            <a:off x="2202392" y="4482606"/>
            <a:ext cx="3700842"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应该留在室内，关好门窗；在室外工作的人员应该躲入建筑物内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12D861CB-DDD4-447A-A6B4-8BEA488E1713}"/>
              </a:ext>
            </a:extLst>
          </p:cNvPr>
          <p:cNvSpPr/>
          <p:nvPr/>
        </p:nvSpPr>
        <p:spPr>
          <a:xfrm>
            <a:off x="1363488" y="4482606"/>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01</a:t>
            </a:r>
            <a:endParaRPr lang="zh-CN" altLang="en-US" sz="2800" dirty="0">
              <a:ea typeface="微软雅黑" panose="020B0503020204020204" pitchFamily="34" charset="-122"/>
            </a:endParaRPr>
          </a:p>
        </p:txBody>
      </p:sp>
      <p:pic>
        <p:nvPicPr>
          <p:cNvPr id="35" name="图片 34"/>
          <p:cNvPicPr>
            <a:picLocks noChangeAspect="1"/>
          </p:cNvPicPr>
          <p:nvPr/>
        </p:nvPicPr>
        <p:blipFill>
          <a:blip r:embed="rId4"/>
          <a:stretch>
            <a:fillRect/>
          </a:stretch>
        </p:blipFill>
        <p:spPr>
          <a:xfrm>
            <a:off x="1567349" y="1583349"/>
            <a:ext cx="4054573" cy="2707584"/>
          </a:xfrm>
          <a:prstGeom prst="rect">
            <a:avLst/>
          </a:prstGeom>
        </p:spPr>
      </p:pic>
      <p:pic>
        <p:nvPicPr>
          <p:cNvPr id="36" name="图片 35"/>
          <p:cNvPicPr>
            <a:picLocks noChangeAspect="1"/>
          </p:cNvPicPr>
          <p:nvPr/>
        </p:nvPicPr>
        <p:blipFill>
          <a:blip r:embed="rId5"/>
          <a:stretch>
            <a:fillRect/>
          </a:stretch>
        </p:blipFill>
        <p:spPr>
          <a:xfrm>
            <a:off x="6427772" y="2507953"/>
            <a:ext cx="4092462" cy="3140728"/>
          </a:xfrm>
          <a:prstGeom prst="rect">
            <a:avLst/>
          </a:prstGeom>
        </p:spPr>
      </p:pic>
      <p:sp>
        <p:nvSpPr>
          <p:cNvPr id="17" name="Rectangle 24">
            <a:extLst>
              <a:ext uri="{FF2B5EF4-FFF2-40B4-BE49-F238E27FC236}">
                <a16:creationId xmlns:a16="http://schemas.microsoft.com/office/drawing/2014/main" id="{8A873B7A-3EE6-4C01-B1D3-698AD6C85070}"/>
              </a:ext>
            </a:extLst>
          </p:cNvPr>
          <p:cNvSpPr>
            <a:spLocks noChangeArrowheads="1"/>
          </p:cNvSpPr>
          <p:nvPr/>
        </p:nvSpPr>
        <p:spPr bwMode="auto">
          <a:xfrm>
            <a:off x="7179237" y="1591435"/>
            <a:ext cx="3530419"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不接触铁丝网、金属门窗、建筑物外墙等金属物体，远离电线等金属装置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 name="椭圆 17">
            <a:extLst>
              <a:ext uri="{FF2B5EF4-FFF2-40B4-BE49-F238E27FC236}">
                <a16:creationId xmlns:a16="http://schemas.microsoft.com/office/drawing/2014/main" id="{59D4CA91-24D3-4278-923B-190BA6D7C684}"/>
              </a:ext>
            </a:extLst>
          </p:cNvPr>
          <p:cNvSpPr/>
          <p:nvPr/>
        </p:nvSpPr>
        <p:spPr>
          <a:xfrm>
            <a:off x="6427772" y="1641854"/>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02</a:t>
            </a:r>
            <a:endParaRPr lang="zh-CN" altLang="en-US" sz="2800" dirty="0">
              <a:ea typeface="微软雅黑" panose="020B0503020204020204" pitchFamily="34" charset="-122"/>
            </a:endParaRPr>
          </a:p>
        </p:txBody>
      </p:sp>
      <p:pic>
        <p:nvPicPr>
          <p:cNvPr id="12" name="图片 11">
            <a:extLst>
              <a:ext uri="{FF2B5EF4-FFF2-40B4-BE49-F238E27FC236}">
                <a16:creationId xmlns:a16="http://schemas.microsoft.com/office/drawing/2014/main" id="{C2C9D1A1-592F-4B10-9EA2-9588B17AC8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3" name="图片 12">
            <a:extLst>
              <a:ext uri="{FF2B5EF4-FFF2-40B4-BE49-F238E27FC236}">
                <a16:creationId xmlns:a16="http://schemas.microsoft.com/office/drawing/2014/main" id="{C71212F8-CAD1-4DFA-8B7E-9D4586CB617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4" name="图片 13">
            <a:extLst>
              <a:ext uri="{FF2B5EF4-FFF2-40B4-BE49-F238E27FC236}">
                <a16:creationId xmlns:a16="http://schemas.microsoft.com/office/drawing/2014/main" id="{93522E39-F536-4458-9EC4-318297FD00F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5" name="组合 14">
            <a:extLst>
              <a:ext uri="{FF2B5EF4-FFF2-40B4-BE49-F238E27FC236}">
                <a16:creationId xmlns:a16="http://schemas.microsoft.com/office/drawing/2014/main" id="{7EBD5A13-2559-4C5F-84ED-1EA050C71BCD}"/>
              </a:ext>
            </a:extLst>
          </p:cNvPr>
          <p:cNvGrpSpPr/>
          <p:nvPr/>
        </p:nvGrpSpPr>
        <p:grpSpPr>
          <a:xfrm>
            <a:off x="3197743" y="396313"/>
            <a:ext cx="6096034" cy="1187036"/>
            <a:chOff x="3879680" y="1243471"/>
            <a:chExt cx="5267156" cy="1025635"/>
          </a:xfrm>
        </p:grpSpPr>
        <p:pic>
          <p:nvPicPr>
            <p:cNvPr id="16" name="图片 15">
              <a:extLst>
                <a:ext uri="{FF2B5EF4-FFF2-40B4-BE49-F238E27FC236}">
                  <a16:creationId xmlns:a16="http://schemas.microsoft.com/office/drawing/2014/main" id="{315FD541-25DC-42A9-BB95-7E1765682F1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5267156" cy="1025635"/>
            </a:xfrm>
            <a:prstGeom prst="rect">
              <a:avLst/>
            </a:prstGeom>
          </p:spPr>
        </p:pic>
        <p:sp>
          <p:nvSpPr>
            <p:cNvPr id="19" name="MH_Entry_1">
              <a:extLst>
                <a:ext uri="{FF2B5EF4-FFF2-40B4-BE49-F238E27FC236}">
                  <a16:creationId xmlns:a16="http://schemas.microsoft.com/office/drawing/2014/main" id="{D78731F3-E3BF-4605-8BE6-701D11F80CD1}"/>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如何防范雷电对人伤害</a:t>
              </a:r>
            </a:p>
          </p:txBody>
        </p:sp>
      </p:grpSp>
    </p:spTree>
    <p:extLst>
      <p:ext uri="{BB962C8B-B14F-4D97-AF65-F5344CB8AC3E}">
        <p14:creationId xmlns:p14="http://schemas.microsoft.com/office/powerpoint/2010/main" val="346427125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14:bounceEnd="50000">
                                          <p:cBhvr additive="base">
                                            <p:cTn id="1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a:stretch>
            <a:fillRect/>
          </a:stretch>
        </p:blipFill>
        <p:spPr>
          <a:xfrm>
            <a:off x="1729892" y="1610653"/>
            <a:ext cx="3845233" cy="2985840"/>
          </a:xfrm>
          <a:prstGeom prst="rect">
            <a:avLst/>
          </a:prstGeom>
        </p:spPr>
      </p:pic>
      <p:pic>
        <p:nvPicPr>
          <p:cNvPr id="12" name="图片 11">
            <a:extLst>
              <a:ext uri="{FF2B5EF4-FFF2-40B4-BE49-F238E27FC236}">
                <a16:creationId xmlns:a16="http://schemas.microsoft.com/office/drawing/2014/main" id="{B89CBB82-3FD8-4BFD-B680-50FAF5B25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3" name="图片 12">
            <a:extLst>
              <a:ext uri="{FF2B5EF4-FFF2-40B4-BE49-F238E27FC236}">
                <a16:creationId xmlns:a16="http://schemas.microsoft.com/office/drawing/2014/main" id="{369CEEB8-1169-4463-9C40-A04A78D3AF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4" name="图片 13">
            <a:extLst>
              <a:ext uri="{FF2B5EF4-FFF2-40B4-BE49-F238E27FC236}">
                <a16:creationId xmlns:a16="http://schemas.microsoft.com/office/drawing/2014/main" id="{8D108A3F-2352-473F-AB3D-D622C76C24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5" name="组合 14">
            <a:extLst>
              <a:ext uri="{FF2B5EF4-FFF2-40B4-BE49-F238E27FC236}">
                <a16:creationId xmlns:a16="http://schemas.microsoft.com/office/drawing/2014/main" id="{AD97A5D9-73E2-4049-BDEC-38AF390349AB}"/>
              </a:ext>
            </a:extLst>
          </p:cNvPr>
          <p:cNvGrpSpPr/>
          <p:nvPr/>
        </p:nvGrpSpPr>
        <p:grpSpPr>
          <a:xfrm>
            <a:off x="3197743" y="396313"/>
            <a:ext cx="6096034" cy="1187036"/>
            <a:chOff x="3879680" y="1243471"/>
            <a:chExt cx="5267156" cy="1025635"/>
          </a:xfrm>
        </p:grpSpPr>
        <p:pic>
          <p:nvPicPr>
            <p:cNvPr id="16" name="图片 15">
              <a:extLst>
                <a:ext uri="{FF2B5EF4-FFF2-40B4-BE49-F238E27FC236}">
                  <a16:creationId xmlns:a16="http://schemas.microsoft.com/office/drawing/2014/main" id="{D17A7511-E87F-42A5-82D4-6EFA5FD3973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5267156" cy="1025635"/>
            </a:xfrm>
            <a:prstGeom prst="rect">
              <a:avLst/>
            </a:prstGeom>
          </p:spPr>
        </p:pic>
        <p:sp>
          <p:nvSpPr>
            <p:cNvPr id="17" name="MH_Entry_1">
              <a:extLst>
                <a:ext uri="{FF2B5EF4-FFF2-40B4-BE49-F238E27FC236}">
                  <a16:creationId xmlns:a16="http://schemas.microsoft.com/office/drawing/2014/main" id="{028AE00F-8E81-4BA9-B9E2-A3A627A40E28}"/>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如何防范雷电对人伤害</a:t>
              </a:r>
            </a:p>
          </p:txBody>
        </p:sp>
      </p:grpSp>
      <p:sp>
        <p:nvSpPr>
          <p:cNvPr id="30" name="Rectangle 24">
            <a:extLst>
              <a:ext uri="{FF2B5EF4-FFF2-40B4-BE49-F238E27FC236}">
                <a16:creationId xmlns:a16="http://schemas.microsoft.com/office/drawing/2014/main" id="{483F079E-23AD-4F34-8082-5DD584BFB2C9}"/>
              </a:ext>
            </a:extLst>
          </p:cNvPr>
          <p:cNvSpPr>
            <a:spLocks noChangeArrowheads="1"/>
          </p:cNvSpPr>
          <p:nvPr/>
        </p:nvSpPr>
        <p:spPr bwMode="auto">
          <a:xfrm>
            <a:off x="2970069" y="4768837"/>
            <a:ext cx="3224438"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打雷时不打电话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6E06C492-537B-4933-B5C6-1216DFDF78BC}"/>
              </a:ext>
            </a:extLst>
          </p:cNvPr>
          <p:cNvSpPr/>
          <p:nvPr/>
        </p:nvSpPr>
        <p:spPr>
          <a:xfrm>
            <a:off x="2192167" y="4641606"/>
            <a:ext cx="610029" cy="610217"/>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03</a:t>
            </a:r>
            <a:endParaRPr lang="zh-CN" altLang="en-US" sz="2800" dirty="0">
              <a:ea typeface="微软雅黑" panose="020B0503020204020204" pitchFamily="34" charset="-122"/>
            </a:endParaRPr>
          </a:p>
        </p:txBody>
      </p:sp>
      <p:sp>
        <p:nvSpPr>
          <p:cNvPr id="32" name="Rectangle 24">
            <a:extLst>
              <a:ext uri="{FF2B5EF4-FFF2-40B4-BE49-F238E27FC236}">
                <a16:creationId xmlns:a16="http://schemas.microsoft.com/office/drawing/2014/main" id="{9E397503-3F05-47B4-9A5B-63DB9DBD498B}"/>
              </a:ext>
            </a:extLst>
          </p:cNvPr>
          <p:cNvSpPr>
            <a:spLocks noChangeArrowheads="1"/>
          </p:cNvSpPr>
          <p:nvPr/>
        </p:nvSpPr>
        <p:spPr bwMode="auto">
          <a:xfrm>
            <a:off x="6705895" y="4745755"/>
            <a:ext cx="4266905"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微软雅黑" panose="020B0503020204020204" pitchFamily="34" charset="-122"/>
                <a:ea typeface="微软雅黑" panose="020B0503020204020204" pitchFamily="34" charset="-122"/>
              </a:rPr>
              <a:t>在野外不站在高处，不拿金属物体，寻找低洼处躲避。 </a:t>
            </a:r>
            <a:endParaRPr lang="en-US" altLang="zh-CN" sz="14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id="{42433C42-D65C-410F-8B02-3D2B04FF0B51}"/>
              </a:ext>
            </a:extLst>
          </p:cNvPr>
          <p:cNvSpPr/>
          <p:nvPr/>
        </p:nvSpPr>
        <p:spPr>
          <a:xfrm>
            <a:off x="5927993" y="4644050"/>
            <a:ext cx="610029" cy="556212"/>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ea typeface="微软雅黑" panose="020B0503020204020204" pitchFamily="34" charset="-122"/>
              </a:rPr>
              <a:t>04</a:t>
            </a:r>
            <a:endParaRPr lang="zh-CN" altLang="en-US" sz="2800" dirty="0">
              <a:ea typeface="微软雅黑" panose="020B0503020204020204" pitchFamily="34" charset="-122"/>
            </a:endParaRPr>
          </a:p>
        </p:txBody>
      </p:sp>
      <p:pic>
        <p:nvPicPr>
          <p:cNvPr id="38" name="图片 37"/>
          <p:cNvPicPr>
            <a:picLocks noChangeAspect="1"/>
          </p:cNvPicPr>
          <p:nvPr/>
        </p:nvPicPr>
        <p:blipFill rotWithShape="1">
          <a:blip r:embed="rId9" cstate="screen">
            <a:extLst>
              <a:ext uri="{28A0092B-C50C-407E-A947-70E740481C1C}">
                <a14:useLocalDpi xmlns:a14="http://schemas.microsoft.com/office/drawing/2010/main"/>
              </a:ext>
            </a:extLst>
          </a:blip>
          <a:srcRect b="5689"/>
          <a:stretch/>
        </p:blipFill>
        <p:spPr>
          <a:xfrm>
            <a:off x="6544681" y="1742243"/>
            <a:ext cx="3127406" cy="2829757"/>
          </a:xfrm>
          <a:prstGeom prst="rect">
            <a:avLst/>
          </a:prstGeom>
        </p:spPr>
      </p:pic>
    </p:spTree>
    <p:extLst>
      <p:ext uri="{BB962C8B-B14F-4D97-AF65-F5344CB8AC3E}">
        <p14:creationId xmlns:p14="http://schemas.microsoft.com/office/powerpoint/2010/main" val="39249312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2" fill="hold" nodeType="afterEffect" p14:presetBounceEnd="50000">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14:bounceEnd="50000">
                                          <p:cBhvr additive="base">
                                            <p:cTn id="33"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34" dur="10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200"/>
                                      </p:stCondLst>
                                      <p:childTnLst>
                                        <p:set>
                                          <p:cBhvr>
                                            <p:cTn id="36" dur="1" fill="hold">
                                              <p:stCondLst>
                                                <p:cond delay="0"/>
                                              </p:stCondLst>
                                            </p:cTn>
                                            <p:tgtEl>
                                              <p:spTgt spid="31"/>
                                            </p:tgtEl>
                                            <p:attrNameLst>
                                              <p:attrName>style.visibility</p:attrName>
                                            </p:attrNameLst>
                                          </p:cBhvr>
                                          <p:to>
                                            <p:strVal val="visible"/>
                                          </p:to>
                                        </p:set>
                                        <p:anim calcmode="lin" valueType="num" p14:bounceEnd="50000">
                                          <p:cBhvr additive="base">
                                            <p:cTn id="37"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50000">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14:bounceEnd="50000">
                                          <p:cBhvr additive="base">
                                            <p:cTn id="4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42" dur="10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50000">
                                      <p:stCondLst>
                                        <p:cond delay="600"/>
                                      </p:stCondLst>
                                      <p:childTnLst>
                                        <p:set>
                                          <p:cBhvr>
                                            <p:cTn id="44" dur="1" fill="hold">
                                              <p:stCondLst>
                                                <p:cond delay="0"/>
                                              </p:stCondLst>
                                            </p:cTn>
                                            <p:tgtEl>
                                              <p:spTgt spid="38"/>
                                            </p:tgtEl>
                                            <p:attrNameLst>
                                              <p:attrName>style.visibility</p:attrName>
                                            </p:attrNameLst>
                                          </p:cBhvr>
                                          <p:to>
                                            <p:strVal val="visible"/>
                                          </p:to>
                                        </p:set>
                                        <p:anim calcmode="lin" valueType="num" p14:bounceEnd="50000">
                                          <p:cBhvr additive="base">
                                            <p:cTn id="45"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14:presetBounceEnd="50000">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14:bounceEnd="50000">
                                          <p:cBhvr additive="base">
                                            <p:cTn id="49"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50000">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14:bounceEnd="50000">
                                          <p:cBhvr additive="base">
                                            <p:cTn id="53"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000" fill="hold"/>
                                            <p:tgtEl>
                                              <p:spTgt spid="37"/>
                                            </p:tgtEl>
                                            <p:attrNameLst>
                                              <p:attrName>ppt_x</p:attrName>
                                            </p:attrNameLst>
                                          </p:cBhvr>
                                          <p:tavLst>
                                            <p:tav tm="0">
                                              <p:val>
                                                <p:strVal val="1+#ppt_w/2"/>
                                              </p:val>
                                            </p:tav>
                                            <p:tav tm="100000">
                                              <p:val>
                                                <p:strVal val="#ppt_x"/>
                                              </p:val>
                                            </p:tav>
                                          </p:tavLst>
                                        </p:anim>
                                        <p:anim calcmode="lin" valueType="num">
                                          <p:cBhvr additive="base">
                                            <p:cTn id="34" dur="10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000" fill="hold"/>
                                            <p:tgtEl>
                                              <p:spTgt spid="31"/>
                                            </p:tgtEl>
                                            <p:attrNameLst>
                                              <p:attrName>ppt_x</p:attrName>
                                            </p:attrNameLst>
                                          </p:cBhvr>
                                          <p:tavLst>
                                            <p:tav tm="0">
                                              <p:val>
                                                <p:strVal val="1+#ppt_w/2"/>
                                              </p:val>
                                            </p:tav>
                                            <p:tav tm="100000">
                                              <p:val>
                                                <p:strVal val="#ppt_x"/>
                                              </p:val>
                                            </p:tav>
                                          </p:tavLst>
                                        </p:anim>
                                        <p:anim calcmode="lin" valueType="num">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1+#ppt_w/2"/>
                                              </p:val>
                                            </p:tav>
                                            <p:tav tm="100000">
                                              <p:val>
                                                <p:strVal val="#ppt_x"/>
                                              </p:val>
                                            </p:tav>
                                          </p:tavLst>
                                        </p:anim>
                                        <p:anim calcmode="lin" valueType="num">
                                          <p:cBhvr additive="base">
                                            <p:cTn id="42" dur="10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1000" fill="hold"/>
                                            <p:tgtEl>
                                              <p:spTgt spid="38"/>
                                            </p:tgtEl>
                                            <p:attrNameLst>
                                              <p:attrName>ppt_x</p:attrName>
                                            </p:attrNameLst>
                                          </p:cBhvr>
                                          <p:tavLst>
                                            <p:tav tm="0">
                                              <p:val>
                                                <p:strVal val="1+#ppt_w/2"/>
                                              </p:val>
                                            </p:tav>
                                            <p:tav tm="100000">
                                              <p:val>
                                                <p:strVal val="#ppt_x"/>
                                              </p:val>
                                            </p:tav>
                                          </p:tavLst>
                                        </p:anim>
                                        <p:anim calcmode="lin" valueType="num">
                                          <p:cBhvr additive="base">
                                            <p:cTn id="46" dur="10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1+#ppt_w/2"/>
                                              </p:val>
                                            </p:tav>
                                            <p:tav tm="100000">
                                              <p:val>
                                                <p:strVal val="#ppt_x"/>
                                              </p:val>
                                            </p:tav>
                                          </p:tavLst>
                                        </p:anim>
                                        <p:anim calcmode="lin" valueType="num">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1000" fill="hold"/>
                                            <p:tgtEl>
                                              <p:spTgt spid="32"/>
                                            </p:tgtEl>
                                            <p:attrNameLst>
                                              <p:attrName>ppt_x</p:attrName>
                                            </p:attrNameLst>
                                          </p:cBhvr>
                                          <p:tavLst>
                                            <p:tav tm="0">
                                              <p:val>
                                                <p:strVal val="1+#ppt_w/2"/>
                                              </p:val>
                                            </p:tav>
                                            <p:tav tm="100000">
                                              <p:val>
                                                <p:strVal val="#ppt_x"/>
                                              </p:val>
                                            </p:tav>
                                          </p:tavLst>
                                        </p:anim>
                                        <p:anim calcmode="lin" valueType="num">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id="{0CFFA37A-63FB-478F-B71E-AA8B60F622B7}"/>
                </a:ext>
              </a:extLst>
            </p:cNvPr>
            <p:cNvSpPr/>
            <p:nvPr>
              <p:custDataLst>
                <p:tags r:id="rId1"/>
              </p:custDataLst>
            </p:nvPr>
          </p:nvSpPr>
          <p:spPr>
            <a:xfrm>
              <a:off x="4596785" y="1429317"/>
              <a:ext cx="2897112"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
        <p:nvSpPr>
          <p:cNvPr id="2" name="文本框 1">
            <a:extLst>
              <a:ext uri="{FF2B5EF4-FFF2-40B4-BE49-F238E27FC236}">
                <a16:creationId xmlns:a16="http://schemas.microsoft.com/office/drawing/2014/main"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05</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41925756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6B1BA1-D179-4B36-8B70-35A5E71467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sp>
        <p:nvSpPr>
          <p:cNvPr id="33" name="Text Box 8"/>
          <p:cNvSpPr txBox="1">
            <a:spLocks noChangeArrowheads="1"/>
          </p:cNvSpPr>
          <p:nvPr/>
        </p:nvSpPr>
        <p:spPr bwMode="auto">
          <a:xfrm>
            <a:off x="2256083" y="2225389"/>
            <a:ext cx="3506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家庭安全用电常识 </a:t>
            </a:r>
            <a:endParaRPr lang="en-US" altLang="zh-CN"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6" name="Rectangle 16"/>
          <p:cNvSpPr>
            <a:spLocks noChangeArrowheads="1"/>
          </p:cNvSpPr>
          <p:nvPr/>
        </p:nvSpPr>
        <p:spPr bwMode="auto">
          <a:xfrm>
            <a:off x="1438982" y="2868130"/>
            <a:ext cx="588048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家用电器需防水，要装漏电保护器</a:t>
            </a:r>
          </a:p>
        </p:txBody>
      </p:sp>
      <p:sp>
        <p:nvSpPr>
          <p:cNvPr id="44" name="Rectangle 24"/>
          <p:cNvSpPr>
            <a:spLocks noChangeArrowheads="1"/>
          </p:cNvSpPr>
          <p:nvPr/>
        </p:nvSpPr>
        <p:spPr bwMode="auto">
          <a:xfrm>
            <a:off x="1438983" y="3468439"/>
            <a:ext cx="5702974"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破损电源快修理，湿手不能碰电器</a:t>
            </a:r>
          </a:p>
        </p:txBody>
      </p:sp>
      <p:sp>
        <p:nvSpPr>
          <p:cNvPr id="55" name="Rectangle 32"/>
          <p:cNvSpPr>
            <a:spLocks noChangeArrowheads="1"/>
          </p:cNvSpPr>
          <p:nvPr/>
        </p:nvSpPr>
        <p:spPr bwMode="auto">
          <a:xfrm>
            <a:off x="1438982" y="4050049"/>
            <a:ext cx="5684090"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金属与电源远离，插头要握绝缘体</a:t>
            </a:r>
          </a:p>
        </p:txBody>
      </p:sp>
      <p:pic>
        <p:nvPicPr>
          <p:cNvPr id="64" name="图片 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47826">
            <a:off x="6934201" y="1737952"/>
            <a:ext cx="3276329" cy="3081268"/>
          </a:xfrm>
          <a:prstGeom prst="rect">
            <a:avLst/>
          </a:prstGeom>
        </p:spPr>
      </p:pic>
      <p:pic>
        <p:nvPicPr>
          <p:cNvPr id="11" name="图片 10">
            <a:extLst>
              <a:ext uri="{FF2B5EF4-FFF2-40B4-BE49-F238E27FC236}">
                <a16:creationId xmlns:a16="http://schemas.microsoft.com/office/drawing/2014/main" id="{AE8D4077-6721-48D7-B31A-5EBB4BC680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12" name="图片 11">
            <a:extLst>
              <a:ext uri="{FF2B5EF4-FFF2-40B4-BE49-F238E27FC236}">
                <a16:creationId xmlns:a16="http://schemas.microsoft.com/office/drawing/2014/main" id="{32FB10C3-6EC1-47AE-BEAD-9658451D76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13" name="组合 12">
            <a:extLst>
              <a:ext uri="{FF2B5EF4-FFF2-40B4-BE49-F238E27FC236}">
                <a16:creationId xmlns:a16="http://schemas.microsoft.com/office/drawing/2014/main" id="{2C294CCA-B557-4AD1-9D93-89F42DE13A1C}"/>
              </a:ext>
            </a:extLst>
          </p:cNvPr>
          <p:cNvGrpSpPr/>
          <p:nvPr/>
        </p:nvGrpSpPr>
        <p:grpSpPr>
          <a:xfrm>
            <a:off x="3348979" y="518599"/>
            <a:ext cx="5702846" cy="1187036"/>
            <a:chOff x="3879680" y="1243471"/>
            <a:chExt cx="4927430" cy="1025635"/>
          </a:xfrm>
        </p:grpSpPr>
        <p:pic>
          <p:nvPicPr>
            <p:cNvPr id="14" name="图片 13">
              <a:extLst>
                <a:ext uri="{FF2B5EF4-FFF2-40B4-BE49-F238E27FC236}">
                  <a16:creationId xmlns:a16="http://schemas.microsoft.com/office/drawing/2014/main" id="{C447D28F-8485-47FC-8C7C-B9E6AF3F7BE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15" name="MH_Entry_1">
              <a:extLst>
                <a:ext uri="{FF2B5EF4-FFF2-40B4-BE49-F238E27FC236}">
                  <a16:creationId xmlns:a16="http://schemas.microsoft.com/office/drawing/2014/main" id="{B68367F4-5BE2-4484-B770-398C18D9003B}"/>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376155915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14:bounceEnd="50000">
                                          <p:cBhvr additive="base">
                                            <p:cTn id="33"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50000">
                                      <p:stCondLst>
                                        <p:cond delay="200"/>
                                      </p:stCondLst>
                                      <p:childTnLst>
                                        <p:set>
                                          <p:cBhvr>
                                            <p:cTn id="36" dur="1" fill="hold">
                                              <p:stCondLst>
                                                <p:cond delay="0"/>
                                              </p:stCondLst>
                                            </p:cTn>
                                            <p:tgtEl>
                                              <p:spTgt spid="36"/>
                                            </p:tgtEl>
                                            <p:attrNameLst>
                                              <p:attrName>style.visibility</p:attrName>
                                            </p:attrNameLst>
                                          </p:cBhvr>
                                          <p:to>
                                            <p:strVal val="visible"/>
                                          </p:to>
                                        </p:set>
                                        <p:anim calcmode="lin" valueType="num" p14:bounceEnd="50000">
                                          <p:cBhvr additive="base">
                                            <p:cTn id="37" dur="10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50000">
                                      <p:stCondLst>
                                        <p:cond delay="400"/>
                                      </p:stCondLst>
                                      <p:childTnLst>
                                        <p:set>
                                          <p:cBhvr>
                                            <p:cTn id="40" dur="1" fill="hold">
                                              <p:stCondLst>
                                                <p:cond delay="0"/>
                                              </p:stCondLst>
                                            </p:cTn>
                                            <p:tgtEl>
                                              <p:spTgt spid="44"/>
                                            </p:tgtEl>
                                            <p:attrNameLst>
                                              <p:attrName>style.visibility</p:attrName>
                                            </p:attrNameLst>
                                          </p:cBhvr>
                                          <p:to>
                                            <p:strVal val="visible"/>
                                          </p:to>
                                        </p:set>
                                        <p:anim calcmode="lin" valueType="num" p14:bounceEnd="50000">
                                          <p:cBhvr additive="base">
                                            <p:cTn id="41" dur="10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50000">
                                      <p:stCondLst>
                                        <p:cond delay="600"/>
                                      </p:stCondLst>
                                      <p:childTnLst>
                                        <p:set>
                                          <p:cBhvr>
                                            <p:cTn id="44" dur="1" fill="hold">
                                              <p:stCondLst>
                                                <p:cond delay="0"/>
                                              </p:stCondLst>
                                            </p:cTn>
                                            <p:tgtEl>
                                              <p:spTgt spid="55"/>
                                            </p:tgtEl>
                                            <p:attrNameLst>
                                              <p:attrName>style.visibility</p:attrName>
                                            </p:attrNameLst>
                                          </p:cBhvr>
                                          <p:to>
                                            <p:strVal val="visible"/>
                                          </p:to>
                                        </p:set>
                                        <p:anim calcmode="lin" valueType="num" p14:bounceEnd="50000">
                                          <p:cBhvr additive="base">
                                            <p:cTn id="45" dur="10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50000">
                                      <p:stCondLst>
                                        <p:cond delay="800"/>
                                      </p:stCondLst>
                                      <p:childTnLst>
                                        <p:set>
                                          <p:cBhvr>
                                            <p:cTn id="48" dur="1" fill="hold">
                                              <p:stCondLst>
                                                <p:cond delay="0"/>
                                              </p:stCondLst>
                                            </p:cTn>
                                            <p:tgtEl>
                                              <p:spTgt spid="64"/>
                                            </p:tgtEl>
                                            <p:attrNameLst>
                                              <p:attrName>style.visibility</p:attrName>
                                            </p:attrNameLst>
                                          </p:cBhvr>
                                          <p:to>
                                            <p:strVal val="visible"/>
                                          </p:to>
                                        </p:set>
                                        <p:anim calcmode="lin" valueType="num" p14:bounceEnd="50000">
                                          <p:cBhvr additive="base">
                                            <p:cTn id="49"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50"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0" fill="hold"/>
                                            <p:tgtEl>
                                              <p:spTgt spid="36"/>
                                            </p:tgtEl>
                                            <p:attrNameLst>
                                              <p:attrName>ppt_x</p:attrName>
                                            </p:attrNameLst>
                                          </p:cBhvr>
                                          <p:tavLst>
                                            <p:tav tm="0">
                                              <p:val>
                                                <p:strVal val="0-#ppt_w/2"/>
                                              </p:val>
                                            </p:tav>
                                            <p:tav tm="100000">
                                              <p:val>
                                                <p:strVal val="#ppt_x"/>
                                              </p:val>
                                            </p:tav>
                                          </p:tavLst>
                                        </p:anim>
                                        <p:anim calcmode="lin" valueType="num">
                                          <p:cBhvr additive="base">
                                            <p:cTn id="38" dur="10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1000" fill="hold"/>
                                            <p:tgtEl>
                                              <p:spTgt spid="44"/>
                                            </p:tgtEl>
                                            <p:attrNameLst>
                                              <p:attrName>ppt_x</p:attrName>
                                            </p:attrNameLst>
                                          </p:cBhvr>
                                          <p:tavLst>
                                            <p:tav tm="0">
                                              <p:val>
                                                <p:strVal val="0-#ppt_w/2"/>
                                              </p:val>
                                            </p:tav>
                                            <p:tav tm="100000">
                                              <p:val>
                                                <p:strVal val="#ppt_x"/>
                                              </p:val>
                                            </p:tav>
                                          </p:tavLst>
                                        </p:anim>
                                        <p:anim calcmode="lin" valueType="num">
                                          <p:cBhvr additive="base">
                                            <p:cTn id="42" dur="10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60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000" fill="hold"/>
                                            <p:tgtEl>
                                              <p:spTgt spid="55"/>
                                            </p:tgtEl>
                                            <p:attrNameLst>
                                              <p:attrName>ppt_x</p:attrName>
                                            </p:attrNameLst>
                                          </p:cBhvr>
                                          <p:tavLst>
                                            <p:tav tm="0">
                                              <p:val>
                                                <p:strVal val="0-#ppt_w/2"/>
                                              </p:val>
                                            </p:tav>
                                            <p:tav tm="100000">
                                              <p:val>
                                                <p:strVal val="#ppt_x"/>
                                              </p:val>
                                            </p:tav>
                                          </p:tavLst>
                                        </p:anim>
                                        <p:anim calcmode="lin" valueType="num">
                                          <p:cBhvr additive="base">
                                            <p:cTn id="46" dur="10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80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1000" fill="hold"/>
                                            <p:tgtEl>
                                              <p:spTgt spid="64"/>
                                            </p:tgtEl>
                                            <p:attrNameLst>
                                              <p:attrName>ppt_x</p:attrName>
                                            </p:attrNameLst>
                                          </p:cBhvr>
                                          <p:tavLst>
                                            <p:tav tm="0">
                                              <p:val>
                                                <p:strVal val="1+#ppt_w/2"/>
                                              </p:val>
                                            </p:tav>
                                            <p:tav tm="100000">
                                              <p:val>
                                                <p:strVal val="#ppt_x"/>
                                              </p:val>
                                            </p:tav>
                                          </p:tavLst>
                                        </p:anim>
                                        <p:anim calcmode="lin" valueType="num">
                                          <p:cBhvr additive="base">
                                            <p:cTn id="50"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744BAED8-853F-4465-A418-E1CD82A77F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sp>
        <p:nvSpPr>
          <p:cNvPr id="11" name="Rectangle 12"/>
          <p:cNvSpPr>
            <a:spLocks noChangeArrowheads="1"/>
          </p:cNvSpPr>
          <p:nvPr/>
        </p:nvSpPr>
        <p:spPr bwMode="auto">
          <a:xfrm>
            <a:off x="1677692" y="4710596"/>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躲开变压器，安全不触电</a:t>
            </a:r>
          </a:p>
        </p:txBody>
      </p:sp>
      <p:sp>
        <p:nvSpPr>
          <p:cNvPr id="12" name="Rectangle 13"/>
          <p:cNvSpPr>
            <a:spLocks noChangeArrowheads="1"/>
          </p:cNvSpPr>
          <p:nvPr/>
        </p:nvSpPr>
        <p:spPr bwMode="auto">
          <a:xfrm>
            <a:off x="6933591" y="4638598"/>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钓鱼放风筝，远离高压线 </a:t>
            </a:r>
            <a:endParaRPr lang="en-US" altLang="zh-CN" sz="2400" dirty="0">
              <a:solidFill>
                <a:schemeClr val="accent2">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521548" y="1309518"/>
            <a:ext cx="4463915" cy="3527934"/>
            <a:chOff x="5969419" y="933872"/>
            <a:chExt cx="4464496" cy="3528393"/>
          </a:xfrm>
        </p:grpSpPr>
        <p:grpSp>
          <p:nvGrpSpPr>
            <p:cNvPr id="14" name="组合 13"/>
            <p:cNvGrpSpPr/>
            <p:nvPr/>
          </p:nvGrpSpPr>
          <p:grpSpPr>
            <a:xfrm>
              <a:off x="5969419" y="933872"/>
              <a:ext cx="4464496" cy="3528393"/>
              <a:chOff x="1127448" y="1628799"/>
              <a:chExt cx="4464496" cy="3528393"/>
            </a:xfrm>
          </p:grpSpPr>
          <p:pic>
            <p:nvPicPr>
              <p:cNvPr id="16" name="图片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17" name="矩形 16"/>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1516" y="1213332"/>
              <a:ext cx="3545827" cy="2969472"/>
            </a:xfrm>
            <a:prstGeom prst="rect">
              <a:avLst/>
            </a:prstGeom>
          </p:spPr>
        </p:pic>
      </p:grpSp>
      <p:grpSp>
        <p:nvGrpSpPr>
          <p:cNvPr id="18" name="组合 17"/>
          <p:cNvGrpSpPr/>
          <p:nvPr/>
        </p:nvGrpSpPr>
        <p:grpSpPr>
          <a:xfrm>
            <a:off x="1337647" y="1237519"/>
            <a:ext cx="4463915" cy="3527934"/>
            <a:chOff x="1242625" y="1590311"/>
            <a:chExt cx="4464496" cy="3528393"/>
          </a:xfrm>
        </p:grpSpPr>
        <p:grpSp>
          <p:nvGrpSpPr>
            <p:cNvPr id="19" name="组合 18"/>
            <p:cNvGrpSpPr/>
            <p:nvPr/>
          </p:nvGrpSpPr>
          <p:grpSpPr>
            <a:xfrm>
              <a:off x="1242625" y="1590311"/>
              <a:ext cx="4464496" cy="3528393"/>
              <a:chOff x="1127448" y="1628799"/>
              <a:chExt cx="4464496" cy="3528393"/>
            </a:xfrm>
          </p:grpSpPr>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22" name="矩形 21"/>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20" name="图片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7488" y="1949038"/>
              <a:ext cx="3926599" cy="2776106"/>
            </a:xfrm>
            <a:prstGeom prst="rect">
              <a:avLst/>
            </a:prstGeom>
          </p:spPr>
        </p:pic>
      </p:grpSp>
      <p:pic>
        <p:nvPicPr>
          <p:cNvPr id="24" name="图片 23">
            <a:extLst>
              <a:ext uri="{FF2B5EF4-FFF2-40B4-BE49-F238E27FC236}">
                <a16:creationId xmlns:a16="http://schemas.microsoft.com/office/drawing/2014/main" id="{A88E98D5-F169-4F20-9751-E9A72FF0127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25" name="图片 24">
            <a:extLst>
              <a:ext uri="{FF2B5EF4-FFF2-40B4-BE49-F238E27FC236}">
                <a16:creationId xmlns:a16="http://schemas.microsoft.com/office/drawing/2014/main" id="{2F6FA282-72C7-4ADD-B966-A77AD6EBBE7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26" name="组合 25">
            <a:extLst>
              <a:ext uri="{FF2B5EF4-FFF2-40B4-BE49-F238E27FC236}">
                <a16:creationId xmlns:a16="http://schemas.microsoft.com/office/drawing/2014/main" id="{527DB056-9E9D-4B4F-8072-44C4861C1AD9}"/>
              </a:ext>
            </a:extLst>
          </p:cNvPr>
          <p:cNvGrpSpPr/>
          <p:nvPr/>
        </p:nvGrpSpPr>
        <p:grpSpPr>
          <a:xfrm>
            <a:off x="3506088" y="292869"/>
            <a:ext cx="5702846" cy="1187036"/>
            <a:chOff x="3879680" y="1243471"/>
            <a:chExt cx="4927430" cy="1025635"/>
          </a:xfrm>
        </p:grpSpPr>
        <p:pic>
          <p:nvPicPr>
            <p:cNvPr id="27" name="图片 26">
              <a:extLst>
                <a:ext uri="{FF2B5EF4-FFF2-40B4-BE49-F238E27FC236}">
                  <a16:creationId xmlns:a16="http://schemas.microsoft.com/office/drawing/2014/main" id="{6FFFF3A1-D3FF-4FF6-AB98-4BC8F88C298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28" name="MH_Entry_1">
              <a:extLst>
                <a:ext uri="{FF2B5EF4-FFF2-40B4-BE49-F238E27FC236}">
                  <a16:creationId xmlns:a16="http://schemas.microsoft.com/office/drawing/2014/main" id="{436AB869-BA93-45F8-B9C2-236A6D1A1214}"/>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50023588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a:spLocks noChangeArrowheads="1"/>
          </p:cNvSpPr>
          <p:nvPr/>
        </p:nvSpPr>
        <p:spPr bwMode="auto">
          <a:xfrm>
            <a:off x="1688243" y="4651416"/>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大雨来临时，放雷避危险</a:t>
            </a:r>
            <a:r>
              <a:rPr lang="zh-CN" altLang="en-US" sz="1800" dirty="0">
                <a:solidFill>
                  <a:schemeClr val="accent2">
                    <a:lumMod val="50000"/>
                  </a:schemeClr>
                </a:solidFill>
                <a:latin typeface="微软雅黑" panose="020B0503020204020204" pitchFamily="34" charset="-122"/>
                <a:ea typeface="微软雅黑" panose="020B0503020204020204" pitchFamily="34" charset="-122"/>
              </a:rPr>
              <a:t> </a:t>
            </a:r>
            <a:endParaRPr lang="en-US" altLang="zh-CN" sz="18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5" name="Rectangle 13"/>
          <p:cNvSpPr>
            <a:spLocks noChangeArrowheads="1"/>
          </p:cNvSpPr>
          <p:nvPr/>
        </p:nvSpPr>
        <p:spPr bwMode="auto">
          <a:xfrm>
            <a:off x="6963092" y="4619752"/>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solidFill>
                  <a:schemeClr val="accent2">
                    <a:lumMod val="50000"/>
                  </a:schemeClr>
                </a:solidFill>
                <a:latin typeface="微软雅黑" panose="020B0503020204020204" pitchFamily="34" charset="-122"/>
                <a:ea typeface="微软雅黑" panose="020B0503020204020204" pitchFamily="34" charset="-122"/>
              </a:rPr>
              <a:t>寻找低洼处，不往高处站</a:t>
            </a:r>
          </a:p>
        </p:txBody>
      </p:sp>
      <p:grpSp>
        <p:nvGrpSpPr>
          <p:cNvPr id="26" name="组合 25"/>
          <p:cNvGrpSpPr/>
          <p:nvPr/>
        </p:nvGrpSpPr>
        <p:grpSpPr>
          <a:xfrm>
            <a:off x="6514136" y="1235815"/>
            <a:ext cx="4463915" cy="3527934"/>
            <a:chOff x="5969419" y="933872"/>
            <a:chExt cx="4464496" cy="3528393"/>
          </a:xfrm>
        </p:grpSpPr>
        <p:grpSp>
          <p:nvGrpSpPr>
            <p:cNvPr id="27" name="组合 26"/>
            <p:cNvGrpSpPr/>
            <p:nvPr/>
          </p:nvGrpSpPr>
          <p:grpSpPr>
            <a:xfrm>
              <a:off x="5969419" y="933872"/>
              <a:ext cx="4464496" cy="3528393"/>
              <a:chOff x="1127448" y="1628799"/>
              <a:chExt cx="4464496" cy="3528393"/>
            </a:xfrm>
          </p:grpSpPr>
          <p:pic>
            <p:nvPicPr>
              <p:cNvPr id="29" name="图片 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30" name="矩形 29"/>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28" name="图片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81516" y="1478649"/>
              <a:ext cx="3545827" cy="2438837"/>
            </a:xfrm>
            <a:prstGeom prst="rect">
              <a:avLst/>
            </a:prstGeom>
          </p:spPr>
        </p:pic>
      </p:grpSp>
      <p:grpSp>
        <p:nvGrpSpPr>
          <p:cNvPr id="31" name="组合 30"/>
          <p:cNvGrpSpPr/>
          <p:nvPr/>
        </p:nvGrpSpPr>
        <p:grpSpPr>
          <a:xfrm>
            <a:off x="1330235" y="1163816"/>
            <a:ext cx="4463915" cy="3527934"/>
            <a:chOff x="1242625" y="1590311"/>
            <a:chExt cx="4464496" cy="3528393"/>
          </a:xfrm>
        </p:grpSpPr>
        <p:grpSp>
          <p:nvGrpSpPr>
            <p:cNvPr id="32" name="组合 31"/>
            <p:cNvGrpSpPr/>
            <p:nvPr/>
          </p:nvGrpSpPr>
          <p:grpSpPr>
            <a:xfrm>
              <a:off x="1242625" y="1590311"/>
              <a:ext cx="4464496" cy="3528393"/>
              <a:chOff x="1127448" y="1628799"/>
              <a:chExt cx="4464496" cy="3528393"/>
            </a:xfrm>
          </p:grpSpPr>
          <p:pic>
            <p:nvPicPr>
              <p:cNvPr id="34" name="图片 3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7448" y="1628799"/>
                <a:ext cx="4464496" cy="3528393"/>
              </a:xfrm>
              <a:prstGeom prst="rect">
                <a:avLst/>
              </a:prstGeom>
            </p:spPr>
          </p:pic>
          <p:sp>
            <p:nvSpPr>
              <p:cNvPr id="35" name="矩形 34"/>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33" name="图片 3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80201" y="1806336"/>
              <a:ext cx="3747928" cy="3056004"/>
            </a:xfrm>
            <a:prstGeom prst="rect">
              <a:avLst/>
            </a:prstGeom>
          </p:spPr>
        </p:pic>
      </p:grpSp>
      <p:pic>
        <p:nvPicPr>
          <p:cNvPr id="18" name="图片 17">
            <a:extLst>
              <a:ext uri="{FF2B5EF4-FFF2-40B4-BE49-F238E27FC236}">
                <a16:creationId xmlns:a16="http://schemas.microsoft.com/office/drawing/2014/main" id="{6637E029-D952-432C-B844-4B8C7FBF1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9" name="图片 18">
            <a:extLst>
              <a:ext uri="{FF2B5EF4-FFF2-40B4-BE49-F238E27FC236}">
                <a16:creationId xmlns:a16="http://schemas.microsoft.com/office/drawing/2014/main" id="{B866CC41-49FB-420F-B794-7C432C3C3B1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93777" y="303770"/>
            <a:ext cx="2516711" cy="1616695"/>
          </a:xfrm>
          <a:prstGeom prst="rect">
            <a:avLst/>
          </a:prstGeom>
        </p:spPr>
      </p:pic>
      <p:pic>
        <p:nvPicPr>
          <p:cNvPr id="20" name="图片 19">
            <a:extLst>
              <a:ext uri="{FF2B5EF4-FFF2-40B4-BE49-F238E27FC236}">
                <a16:creationId xmlns:a16="http://schemas.microsoft.com/office/drawing/2014/main" id="{A7251C83-B55B-479D-8AED-8C05DF00A4E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732" y="72555"/>
            <a:ext cx="2861212" cy="1795203"/>
          </a:xfrm>
          <a:prstGeom prst="rect">
            <a:avLst/>
          </a:prstGeom>
        </p:spPr>
      </p:pic>
      <p:grpSp>
        <p:nvGrpSpPr>
          <p:cNvPr id="21" name="组合 20">
            <a:extLst>
              <a:ext uri="{FF2B5EF4-FFF2-40B4-BE49-F238E27FC236}">
                <a16:creationId xmlns:a16="http://schemas.microsoft.com/office/drawing/2014/main" id="{BCBCA08D-9D4C-4AFD-9D28-9E7979DE0B4E}"/>
              </a:ext>
            </a:extLst>
          </p:cNvPr>
          <p:cNvGrpSpPr/>
          <p:nvPr/>
        </p:nvGrpSpPr>
        <p:grpSpPr>
          <a:xfrm>
            <a:off x="3506088" y="292869"/>
            <a:ext cx="5702846" cy="1187036"/>
            <a:chOff x="3879680" y="1243471"/>
            <a:chExt cx="4927430" cy="1025635"/>
          </a:xfrm>
        </p:grpSpPr>
        <p:pic>
          <p:nvPicPr>
            <p:cNvPr id="22" name="图片 21">
              <a:extLst>
                <a:ext uri="{FF2B5EF4-FFF2-40B4-BE49-F238E27FC236}">
                  <a16:creationId xmlns:a16="http://schemas.microsoft.com/office/drawing/2014/main" id="{AE295E6D-B3F9-4862-938D-E2F00DDF7B6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79680" y="1243471"/>
              <a:ext cx="4365174" cy="1025635"/>
            </a:xfrm>
            <a:prstGeom prst="rect">
              <a:avLst/>
            </a:prstGeom>
          </p:spPr>
        </p:pic>
        <p:sp>
          <p:nvSpPr>
            <p:cNvPr id="36" name="MH_Entry_1">
              <a:extLst>
                <a:ext uri="{FF2B5EF4-FFF2-40B4-BE49-F238E27FC236}">
                  <a16:creationId xmlns:a16="http://schemas.microsoft.com/office/drawing/2014/main" id="{D000C8DB-AB0F-4043-9EEC-6F0237246BA7}"/>
                </a:ext>
              </a:extLst>
            </p:cNvPr>
            <p:cNvSpPr/>
            <p:nvPr>
              <p:custDataLst>
                <p:tags r:id="rId1"/>
              </p:custDataLst>
            </p:nvPr>
          </p:nvSpPr>
          <p:spPr>
            <a:xfrm>
              <a:off x="4728871" y="1469936"/>
              <a:ext cx="4078239" cy="4254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安全用电顺口溜</a:t>
              </a:r>
            </a:p>
          </p:txBody>
        </p:sp>
      </p:grpSp>
    </p:spTree>
    <p:extLst>
      <p:ext uri="{BB962C8B-B14F-4D97-AF65-F5344CB8AC3E}">
        <p14:creationId xmlns:p14="http://schemas.microsoft.com/office/powerpoint/2010/main" val="9472695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4="http://schemas.microsoft.com/office/drawing/2010/main" xmlns:a16="http://schemas.microsoft.com/office/drawing/2014/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14:presetBounceEnd="50000">
                                      <p:stCondLst>
                                        <p:cond delay="300"/>
                                      </p:stCondLst>
                                      <p:childTnLst>
                                        <p:set>
                                          <p:cBhvr>
                                            <p:cTn id="31" dur="1" fill="hold">
                                              <p:stCondLst>
                                                <p:cond delay="0"/>
                                              </p:stCondLst>
                                            </p:cTn>
                                            <p:tgtEl>
                                              <p:spTgt spid="31"/>
                                            </p:tgtEl>
                                            <p:attrNameLst>
                                              <p:attrName>style.visibility</p:attrName>
                                            </p:attrNameLst>
                                          </p:cBhvr>
                                          <p:to>
                                            <p:strVal val="visible"/>
                                          </p:to>
                                        </p:set>
                                        <p:anim calcmode="lin" valueType="num" p14:bounceEnd="50000">
                                          <p:cBhvr additive="base">
                                            <p:cTn id="32"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50000">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14:bounceEnd="50000">
                                          <p:cBhvr additive="base">
                                            <p:cTn id="36"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50000">
                                      <p:stCondLst>
                                        <p:cond delay="900"/>
                                      </p:stCondLst>
                                      <p:childTnLst>
                                        <p:set>
                                          <p:cBhvr>
                                            <p:cTn id="39" dur="1" fill="hold">
                                              <p:stCondLst>
                                                <p:cond delay="0"/>
                                              </p:stCondLst>
                                            </p:cTn>
                                            <p:tgtEl>
                                              <p:spTgt spid="26"/>
                                            </p:tgtEl>
                                            <p:attrNameLst>
                                              <p:attrName>style.visibility</p:attrName>
                                            </p:attrNameLst>
                                          </p:cBhvr>
                                          <p:to>
                                            <p:strVal val="visible"/>
                                          </p:to>
                                        </p:set>
                                        <p:anim calcmode="lin" valueType="num" p14:bounceEnd="50000">
                                          <p:cBhvr additive="base">
                                            <p:cTn id="40"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50000">
                                      <p:stCondLst>
                                        <p:cond delay="1200"/>
                                      </p:stCondLst>
                                      <p:childTnLst>
                                        <p:set>
                                          <p:cBhvr>
                                            <p:cTn id="43" dur="1" fill="hold">
                                              <p:stCondLst>
                                                <p:cond delay="0"/>
                                              </p:stCondLst>
                                            </p:cTn>
                                            <p:tgtEl>
                                              <p:spTgt spid="25"/>
                                            </p:tgtEl>
                                            <p:attrNameLst>
                                              <p:attrName>style.visibility</p:attrName>
                                            </p:attrNameLst>
                                          </p:cBhvr>
                                          <p:to>
                                            <p:strVal val="visible"/>
                                          </p:to>
                                        </p:set>
                                        <p:anim calcmode="lin" valueType="num" p14:bounceEnd="50000">
                                          <p:cBhvr additive="base">
                                            <p:cTn id="44"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Choice>
    <mc:Fallback xmlns=""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1000" fill="hold"/>
                                            <p:tgtEl>
                                              <p:spTgt spid="31"/>
                                            </p:tgtEl>
                                            <p:attrNameLst>
                                              <p:attrName>ppt_x</p:attrName>
                                            </p:attrNameLst>
                                          </p:cBhvr>
                                          <p:tavLst>
                                            <p:tav tm="0">
                                              <p:val>
                                                <p:strVal val="1+#ppt_w/2"/>
                                              </p:val>
                                            </p:tav>
                                            <p:tav tm="100000">
                                              <p:val>
                                                <p:strVal val="#ppt_x"/>
                                              </p:val>
                                            </p:tav>
                                          </p:tavLst>
                                        </p:anim>
                                        <p:anim calcmode="lin" valueType="num">
                                          <p:cBhvr additive="base">
                                            <p:cTn id="33" dur="10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1+#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9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1+#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2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1+#ppt_w/2"/>
                                              </p:val>
                                            </p:tav>
                                            <p:tav tm="100000">
                                              <p:val>
                                                <p:strVal val="#ppt_x"/>
                                              </p:val>
                                            </p:tav>
                                          </p:tavLst>
                                        </p:anim>
                                        <p:anim calcmode="lin" valueType="num">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id="{A426B219-C331-4CF7-8AED-67E9C2EAB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54" name="图片 53">
            <a:extLst>
              <a:ext uri="{FF2B5EF4-FFF2-40B4-BE49-F238E27FC236}">
                <a16:creationId xmlns:a16="http://schemas.microsoft.com/office/drawing/2014/main" id="{27A45D5C-906B-47D7-9BDD-912736C95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28" y="1740009"/>
            <a:ext cx="1517301" cy="974690"/>
          </a:xfrm>
          <a:prstGeom prst="rect">
            <a:avLst/>
          </a:prstGeom>
        </p:spPr>
      </p:pic>
      <p:pic>
        <p:nvPicPr>
          <p:cNvPr id="53" name="图片 52">
            <a:extLst>
              <a:ext uri="{FF2B5EF4-FFF2-40B4-BE49-F238E27FC236}">
                <a16:creationId xmlns:a16="http://schemas.microsoft.com/office/drawing/2014/main" id="{7DA9E3DB-5BC7-467A-A66E-79BB8727F3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pic>
        <p:nvPicPr>
          <p:cNvPr id="3" name="图片 2">
            <a:extLst>
              <a:ext uri="{FF2B5EF4-FFF2-40B4-BE49-F238E27FC236}">
                <a16:creationId xmlns:a16="http://schemas.microsoft.com/office/drawing/2014/main" id="{6973CF4F-D546-4244-BD85-F3F729B737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6322" y="374469"/>
            <a:ext cx="6194091" cy="6111503"/>
          </a:xfrm>
          <a:prstGeom prst="rect">
            <a:avLst/>
          </a:prstGeom>
        </p:spPr>
      </p:pic>
      <p:sp>
        <p:nvSpPr>
          <p:cNvPr id="4" name="文本框 3">
            <a:extLst>
              <a:ext uri="{FF2B5EF4-FFF2-40B4-BE49-F238E27FC236}">
                <a16:creationId xmlns:a16="http://schemas.microsoft.com/office/drawing/2014/main" id="{3E8C37C6-ED7F-471E-9230-2AE19F4CDA9D}"/>
              </a:ext>
            </a:extLst>
          </p:cNvPr>
          <p:cNvSpPr txBox="1"/>
          <p:nvPr/>
        </p:nvSpPr>
        <p:spPr>
          <a:xfrm>
            <a:off x="1461570" y="1623071"/>
            <a:ext cx="7269939" cy="2215991"/>
          </a:xfrm>
          <a:prstGeom prst="rect">
            <a:avLst/>
          </a:prstGeom>
          <a:noFill/>
        </p:spPr>
        <p:txBody>
          <a:bodyPr wrap="none" rtlCol="0">
            <a:spAutoFit/>
          </a:bodyPr>
          <a:lstStyle/>
          <a:p>
            <a:pPr algn="ctr"/>
            <a:r>
              <a:rPr lang="zh-CN" altLang="en-US" sz="13800" b="1" dirty="0">
                <a:ln w="28575">
                  <a:solidFill>
                    <a:schemeClr val="bg1"/>
                  </a:solidFill>
                </a:ln>
                <a:solidFill>
                  <a:schemeClr val="accent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谢谢聆听</a:t>
            </a:r>
          </a:p>
        </p:txBody>
      </p:sp>
      <p:pic>
        <p:nvPicPr>
          <p:cNvPr id="34" name="图片 33">
            <a:extLst>
              <a:ext uri="{FF2B5EF4-FFF2-40B4-BE49-F238E27FC236}">
                <a16:creationId xmlns:a16="http://schemas.microsoft.com/office/drawing/2014/main" id="{45FBBF3D-336A-40E1-BE90-77500546A9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98" y="3542030"/>
            <a:ext cx="1938511" cy="2546482"/>
          </a:xfrm>
          <a:prstGeom prst="rect">
            <a:avLst/>
          </a:prstGeom>
        </p:spPr>
      </p:pic>
      <p:pic>
        <p:nvPicPr>
          <p:cNvPr id="11" name="图片 10">
            <a:extLst>
              <a:ext uri="{FF2B5EF4-FFF2-40B4-BE49-F238E27FC236}">
                <a16:creationId xmlns:a16="http://schemas.microsoft.com/office/drawing/2014/main" id="{789C99B0-A86C-47FB-9469-2CCB85ADC6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17029" y="792480"/>
            <a:ext cx="1593668" cy="1036320"/>
          </a:xfrm>
          <a:prstGeom prst="rect">
            <a:avLst/>
          </a:prstGeom>
        </p:spPr>
      </p:pic>
    </p:spTree>
    <p:extLst>
      <p:ext uri="{BB962C8B-B14F-4D97-AF65-F5344CB8AC3E}">
        <p14:creationId xmlns:p14="http://schemas.microsoft.com/office/powerpoint/2010/main" val="92409240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14:presetBounceEnd="46667">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14:bounceEnd="46667">
                                          <p:cBhvr additive="base">
                                            <p:cTn id="35" dur="750" fill="hold"/>
                                            <p:tgtEl>
                                              <p:spTgt spid="34"/>
                                            </p:tgtEl>
                                            <p:attrNameLst>
                                              <p:attrName>ppt_x</p:attrName>
                                            </p:attrNameLst>
                                          </p:cBhvr>
                                          <p:tavLst>
                                            <p:tav tm="0">
                                              <p:val>
                                                <p:strVal val="#ppt_x"/>
                                              </p:val>
                                            </p:tav>
                                            <p:tav tm="100000">
                                              <p:val>
                                                <p:strVal val="#ppt_x"/>
                                              </p:val>
                                            </p:tav>
                                          </p:tavLst>
                                        </p:anim>
                                        <p:anim calcmode="lin" valueType="num" p14:bounceEnd="46667">
                                          <p:cBhvr additive="base">
                                            <p:cTn id="36"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4"/>
                                            </p:tgtEl>
                                            <p:attrNameLst>
                                              <p:attrName>ppt_y</p:attrName>
                                            </p:attrNameLst>
                                          </p:cBhvr>
                                          <p:tavLst>
                                            <p:tav tm="0">
                                              <p:val>
                                                <p:strVal val="#ppt_y"/>
                                              </p:val>
                                            </p:tav>
                                            <p:tav tm="100000">
                                              <p:val>
                                                <p:strVal val="#ppt_y"/>
                                              </p:val>
                                            </p:tav>
                                          </p:tavLst>
                                        </p:anim>
                                        <p:anim calcmode="lin" valueType="num">
                                          <p:cBhvr>
                                            <p:cTn id="43"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p:cTn id="41"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4"/>
                                            </p:tgtEl>
                                            <p:attrNameLst>
                                              <p:attrName>ppt_y</p:attrName>
                                            </p:attrNameLst>
                                          </p:cBhvr>
                                          <p:tavLst>
                                            <p:tav tm="0">
                                              <p:val>
                                                <p:strVal val="#ppt_y"/>
                                              </p:val>
                                            </p:tav>
                                            <p:tav tm="100000">
                                              <p:val>
                                                <p:strVal val="#ppt_y"/>
                                              </p:val>
                                            </p:tav>
                                          </p:tavLst>
                                        </p:anim>
                                        <p:anim calcmode="lin" valueType="num">
                                          <p:cBhvr>
                                            <p:cTn id="43"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id="{0CFFA37A-63FB-478F-B71E-AA8B60F622B7}"/>
                </a:ext>
              </a:extLst>
            </p:cNvPr>
            <p:cNvSpPr/>
            <p:nvPr>
              <p:custDataLst>
                <p:tags r:id="rId1"/>
              </p:custDataLst>
            </p:nvPr>
          </p:nvSpPr>
          <p:spPr>
            <a:xfrm>
              <a:off x="4768863" y="1443203"/>
              <a:ext cx="2466975"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电的简单认识</a:t>
              </a:r>
            </a:p>
          </p:txBody>
        </p:sp>
      </p:grpSp>
      <p:sp>
        <p:nvSpPr>
          <p:cNvPr id="2" name="文本框 1">
            <a:extLst>
              <a:ext uri="{FF2B5EF4-FFF2-40B4-BE49-F238E27FC236}">
                <a16:creationId xmlns:a16="http://schemas.microsoft.com/office/drawing/2014/main"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01</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
        <p:nvSpPr>
          <p:cNvPr id="3" name="文本框 2"/>
          <p:cNvSpPr txBox="1"/>
          <p:nvPr/>
        </p:nvSpPr>
        <p:spPr>
          <a:xfrm>
            <a:off x="9046346" y="3116062"/>
            <a:ext cx="1677879" cy="246221"/>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extLst>
      <p:ext uri="{BB962C8B-B14F-4D97-AF65-F5344CB8AC3E}">
        <p14:creationId xmlns:p14="http://schemas.microsoft.com/office/powerpoint/2010/main" val="367877737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10E1D0-9571-46EF-B748-4286F7FD4D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21064"/>
            <a:ext cx="12190413" cy="7305152"/>
          </a:xfrm>
          <a:prstGeom prst="rect">
            <a:avLst/>
          </a:prstGeom>
        </p:spPr>
      </p:pic>
      <p:pic>
        <p:nvPicPr>
          <p:cNvPr id="13" name="图片 12">
            <a:extLst>
              <a:ext uri="{FF2B5EF4-FFF2-40B4-BE49-F238E27FC236}">
                <a16:creationId xmlns:a16="http://schemas.microsoft.com/office/drawing/2014/main" id="{655545D1-BCA0-4D97-9B20-0A219907F8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74436" y="929628"/>
            <a:ext cx="1517301" cy="974690"/>
          </a:xfrm>
          <a:prstGeom prst="rect">
            <a:avLst/>
          </a:prstGeom>
        </p:spPr>
      </p:pic>
      <p:sp>
        <p:nvSpPr>
          <p:cNvPr id="18" name="矩形 17"/>
          <p:cNvSpPr/>
          <p:nvPr/>
        </p:nvSpPr>
        <p:spPr>
          <a:xfrm>
            <a:off x="6623303" y="4831760"/>
            <a:ext cx="4574703" cy="1107852"/>
          </a:xfrm>
          <a:prstGeom prst="rect">
            <a:avLst/>
          </a:prstGeom>
          <a:noFill/>
          <a:effectLst>
            <a:outerShdw blurRad="63500" sx="102000" sy="102000" algn="ctr" rotWithShape="0">
              <a:prstClr val="black">
                <a:alpha val="40000"/>
              </a:prstClr>
            </a:outerShdw>
          </a:effectLst>
        </p:spPr>
        <p:txBody>
          <a:bodyPr wrap="square">
            <a:spAutoFit/>
          </a:bodyPr>
          <a:lstStyle/>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rPr>
              <a:t>2</a:t>
            </a:r>
            <a:r>
              <a:rPr lang="zh-CN" altLang="en-US" sz="1600" b="1" dirty="0">
                <a:solidFill>
                  <a:srgbClr val="C00000"/>
                </a:solidFill>
                <a:latin typeface="微软雅黑" panose="020B0503020204020204" pitchFamily="34" charset="-122"/>
                <a:ea typeface="微软雅黑" panose="020B0503020204020204" pitchFamily="34" charset="-122"/>
              </a:rPr>
              <a:t>、静电现象</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rPr>
              <a:t>静电是一种处于静止状态的电荷。在干燥和多风的秋天，在日常生活中，人们常常会碰到这种现象</a:t>
            </a:r>
            <a:r>
              <a:rPr lang="en-US" altLang="zh-CN" sz="1400" dirty="0">
                <a:solidFill>
                  <a:srgbClr val="C00000"/>
                </a:solidFill>
                <a:latin typeface="微软雅黑" panose="020B0503020204020204" pitchFamily="34" charset="-122"/>
                <a:ea typeface="微软雅黑" panose="020B0503020204020204" pitchFamily="34" charset="-122"/>
              </a:rPr>
              <a:t>.</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0005" y="1987490"/>
            <a:ext cx="3832440" cy="2421436"/>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24" name="图片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62845" y="2161816"/>
            <a:ext cx="4574358" cy="208847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grpSp>
        <p:nvGrpSpPr>
          <p:cNvPr id="9" name="组合 8">
            <a:extLst>
              <a:ext uri="{FF2B5EF4-FFF2-40B4-BE49-F238E27FC236}">
                <a16:creationId xmlns:a16="http://schemas.microsoft.com/office/drawing/2014/main" id="{1FD7E5D4-3CB8-40C5-A438-8A19BB363E48}"/>
              </a:ext>
            </a:extLst>
          </p:cNvPr>
          <p:cNvGrpSpPr/>
          <p:nvPr/>
        </p:nvGrpSpPr>
        <p:grpSpPr>
          <a:xfrm>
            <a:off x="3430738" y="639302"/>
            <a:ext cx="5012931" cy="1187036"/>
            <a:chOff x="3879680" y="1243471"/>
            <a:chExt cx="4331323" cy="1025635"/>
          </a:xfrm>
        </p:grpSpPr>
        <p:pic>
          <p:nvPicPr>
            <p:cNvPr id="10" name="图片 9">
              <a:extLst>
                <a:ext uri="{FF2B5EF4-FFF2-40B4-BE49-F238E27FC236}">
                  <a16:creationId xmlns:a16="http://schemas.microsoft.com/office/drawing/2014/main" id="{78403EE4-3B65-48D1-B64F-F7830A21EC1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12" name="MH_Entry_1">
              <a:extLst>
                <a:ext uri="{FF2B5EF4-FFF2-40B4-BE49-F238E27FC236}">
                  <a16:creationId xmlns:a16="http://schemas.microsoft.com/office/drawing/2014/main" id="{121F8A79-3C13-4EAD-879B-EB25B2E37D47}"/>
                </a:ext>
              </a:extLst>
            </p:cNvPr>
            <p:cNvSpPr/>
            <p:nvPr>
              <p:custDataLst>
                <p:tags r:id="rId1"/>
              </p:custDataLst>
            </p:nvPr>
          </p:nvSpPr>
          <p:spPr>
            <a:xfrm>
              <a:off x="4554320" y="1454791"/>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生活中看到的电</a:t>
              </a:r>
            </a:p>
          </p:txBody>
        </p:sp>
      </p:grpSp>
      <p:pic>
        <p:nvPicPr>
          <p:cNvPr id="14" name="图片 13">
            <a:extLst>
              <a:ext uri="{FF2B5EF4-FFF2-40B4-BE49-F238E27FC236}">
                <a16:creationId xmlns:a16="http://schemas.microsoft.com/office/drawing/2014/main" id="{392D9DDC-E084-42FC-9F1D-20F389B2C8D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3608" y="775425"/>
            <a:ext cx="2045011" cy="1283096"/>
          </a:xfrm>
          <a:prstGeom prst="rect">
            <a:avLst/>
          </a:prstGeom>
        </p:spPr>
      </p:pic>
      <p:sp>
        <p:nvSpPr>
          <p:cNvPr id="8" name="矩形 7">
            <a:extLst>
              <a:ext uri="{FF2B5EF4-FFF2-40B4-BE49-F238E27FC236}">
                <a16:creationId xmlns:a16="http://schemas.microsoft.com/office/drawing/2014/main" id="{490B8621-EDBD-4A4F-AF04-67E55125A352}"/>
              </a:ext>
            </a:extLst>
          </p:cNvPr>
          <p:cNvSpPr/>
          <p:nvPr/>
        </p:nvSpPr>
        <p:spPr>
          <a:xfrm>
            <a:off x="1109625" y="4570078"/>
            <a:ext cx="4827578" cy="1631216"/>
          </a:xfrm>
          <a:prstGeom prst="rect">
            <a:avLst/>
          </a:prstGeom>
        </p:spPr>
        <p:txBody>
          <a:bodyPr wrap="square">
            <a:spAutoFit/>
          </a:bodyPr>
          <a:lstStyle/>
          <a:p>
            <a:r>
              <a:rPr lang="en-US" altLang="zh-CN" sz="1600" b="1" dirty="0">
                <a:solidFill>
                  <a:srgbClr val="C00000"/>
                </a:solidFill>
                <a:latin typeface="微软雅黑" panose="020B0503020204020204" pitchFamily="34" charset="-122"/>
                <a:ea typeface="微软雅黑" panose="020B0503020204020204" pitchFamily="34" charset="-122"/>
              </a:rPr>
              <a:t>1</a:t>
            </a:r>
            <a:r>
              <a:rPr lang="zh-CN" altLang="en-US" sz="1600" b="1" dirty="0">
                <a:solidFill>
                  <a:srgbClr val="C00000"/>
                </a:solidFill>
                <a:latin typeface="微软雅黑" panose="020B0503020204020204" pitchFamily="34" charset="-122"/>
                <a:ea typeface="微软雅黑" panose="020B0503020204020204" pitchFamily="34" charset="-122"/>
              </a:rPr>
              <a:t>、雷电现象</a:t>
            </a:r>
            <a:endParaRPr lang="en-US" altLang="zh-CN"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rPr>
              <a:t>雷电是伴有闪电和雷鸣的一种雄伟壮观而又有点令人生畏的放电现象。产生雷电的条件是雷雨云中有积累并形成极性。根据不同的地形及气象条件，雷电一般可分为热雷电、锋雷电（热锋雷电与冷锋雷电）、地形雷电</a:t>
            </a:r>
            <a:r>
              <a:rPr lang="en-US" altLang="zh-CN" sz="1400" dirty="0">
                <a:solidFill>
                  <a:srgbClr val="C00000"/>
                </a:solidFill>
                <a:latin typeface="微软雅黑" panose="020B0503020204020204" pitchFamily="34" charset="-122"/>
                <a:ea typeface="微软雅黑" panose="020B0503020204020204" pitchFamily="34" charset="-122"/>
              </a:rPr>
              <a:t>3</a:t>
            </a:r>
            <a:r>
              <a:rPr lang="zh-CN" altLang="en-US" sz="1400" dirty="0">
                <a:solidFill>
                  <a:srgbClr val="C00000"/>
                </a:solidFill>
                <a:latin typeface="微软雅黑" panose="020B0503020204020204" pitchFamily="34" charset="-122"/>
                <a:ea typeface="微软雅黑" panose="020B0503020204020204" pitchFamily="34" charset="-122"/>
              </a:rPr>
              <a:t>大类。</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340224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9A774FB2-CA24-4942-9287-1A0D46756F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42" name="图片 41">
            <a:extLst>
              <a:ext uri="{FF2B5EF4-FFF2-40B4-BE49-F238E27FC236}">
                <a16:creationId xmlns:a16="http://schemas.microsoft.com/office/drawing/2014/main" id="{2EC1AE56-40A8-4C34-9D8F-BFCF3D1C64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5484" y="271445"/>
            <a:ext cx="2861212" cy="1795203"/>
          </a:xfrm>
          <a:prstGeom prst="rect">
            <a:avLst/>
          </a:prstGeom>
        </p:spPr>
      </p:pic>
      <p:pic>
        <p:nvPicPr>
          <p:cNvPr id="36" name="图片 35">
            <a:extLst>
              <a:ext uri="{FF2B5EF4-FFF2-40B4-BE49-F238E27FC236}">
                <a16:creationId xmlns:a16="http://schemas.microsoft.com/office/drawing/2014/main" id="{1BAEC31E-1C87-4C0A-AFE5-4FE6BD515D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grpSp>
        <p:nvGrpSpPr>
          <p:cNvPr id="68" name="组合 67"/>
          <p:cNvGrpSpPr/>
          <p:nvPr/>
        </p:nvGrpSpPr>
        <p:grpSpPr>
          <a:xfrm>
            <a:off x="7131811" y="1817394"/>
            <a:ext cx="3597040" cy="945620"/>
            <a:chOff x="7309498" y="3364940"/>
            <a:chExt cx="3597040" cy="945620"/>
          </a:xfrm>
        </p:grpSpPr>
        <p:cxnSp>
          <p:nvCxnSpPr>
            <p:cNvPr id="69" name="Straight Arrow Connector 69">
              <a:extLst>
                <a:ext uri="{FF2B5EF4-FFF2-40B4-BE49-F238E27FC236}">
                  <a16:creationId xmlns:a16="http://schemas.microsoft.com/office/drawing/2014/main" id="{E43FB575-7968-4B8D-AB27-0F7B450EEE36}"/>
                </a:ext>
              </a:extLst>
            </p:cNvPr>
            <p:cNvCxnSpPr/>
            <p:nvPr/>
          </p:nvCxnSpPr>
          <p:spPr>
            <a:xfrm>
              <a:off x="7309498" y="3364940"/>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10">
              <a:extLst>
                <a:ext uri="{FF2B5EF4-FFF2-40B4-BE49-F238E27FC236}">
                  <a16:creationId xmlns:a16="http://schemas.microsoft.com/office/drawing/2014/main" id="{4805A367-DCA1-4744-8F41-07F47DF325A3}"/>
                </a:ext>
              </a:extLst>
            </p:cNvPr>
            <p:cNvSpPr txBox="1"/>
            <p:nvPr/>
          </p:nvSpPr>
          <p:spPr>
            <a:xfrm>
              <a:off x="8789467" y="3618063"/>
              <a:ext cx="2117071" cy="692497"/>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1.</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自然界的物质里都含有一种很小的带电的粒子，叫电荷。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1" name="Oval 35">
              <a:extLst>
                <a:ext uri="{FF2B5EF4-FFF2-40B4-BE49-F238E27FC236}">
                  <a16:creationId xmlns:a16="http://schemas.microsoft.com/office/drawing/2014/main" id="{1EC67E39-F075-413A-93A4-EBAEEF34ED62}"/>
                </a:ext>
              </a:extLst>
            </p:cNvPr>
            <p:cNvSpPr/>
            <p:nvPr/>
          </p:nvSpPr>
          <p:spPr>
            <a:xfrm>
              <a:off x="7972938" y="3391577"/>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Freeform 526">
              <a:extLst>
                <a:ext uri="{FF2B5EF4-FFF2-40B4-BE49-F238E27FC236}">
                  <a16:creationId xmlns:a16="http://schemas.microsoft.com/office/drawing/2014/main" id="{22BCF673-4255-4EA2-830C-760C565FA335}"/>
                </a:ext>
              </a:extLst>
            </p:cNvPr>
            <p:cNvSpPr>
              <a:spLocks noChangeAspect="1" noChangeArrowheads="1"/>
            </p:cNvSpPr>
            <p:nvPr/>
          </p:nvSpPr>
          <p:spPr bwMode="auto">
            <a:xfrm>
              <a:off x="8211481" y="3569234"/>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pic>
        <p:nvPicPr>
          <p:cNvPr id="73" name="图片 7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98914" y="1967423"/>
            <a:ext cx="2126234" cy="1861725"/>
          </a:xfrm>
          <a:prstGeom prst="rect">
            <a:avLst/>
          </a:prstGeom>
          <a:effectLst>
            <a:outerShdw blurRad="50800" dist="38100" dir="5400000" algn="t" rotWithShape="0">
              <a:prstClr val="black">
                <a:alpha val="40000"/>
              </a:prstClr>
            </a:outerShdw>
          </a:effectLst>
        </p:spPr>
      </p:pic>
      <p:grpSp>
        <p:nvGrpSpPr>
          <p:cNvPr id="74" name="组合 73"/>
          <p:cNvGrpSpPr/>
          <p:nvPr/>
        </p:nvGrpSpPr>
        <p:grpSpPr>
          <a:xfrm>
            <a:off x="1660767" y="2818777"/>
            <a:ext cx="3374022" cy="1220929"/>
            <a:chOff x="2036756" y="3960465"/>
            <a:chExt cx="3374022" cy="1220929"/>
          </a:xfrm>
        </p:grpSpPr>
        <p:sp>
          <p:nvSpPr>
            <p:cNvPr id="75" name="TextBox 22">
              <a:extLst>
                <a:ext uri="{FF2B5EF4-FFF2-40B4-BE49-F238E27FC236}">
                  <a16:creationId xmlns:a16="http://schemas.microsoft.com/office/drawing/2014/main" id="{F3E41BAC-B256-4C44-A88F-F1AE8697E982}"/>
                </a:ext>
              </a:extLst>
            </p:cNvPr>
            <p:cNvSpPr txBox="1"/>
            <p:nvPr/>
          </p:nvSpPr>
          <p:spPr>
            <a:xfrm>
              <a:off x="2036756" y="4719729"/>
              <a:ext cx="2024885"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3.</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当电荷有序流动时，就产生了电流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6" name="Oval 60">
              <a:extLst>
                <a:ext uri="{FF2B5EF4-FFF2-40B4-BE49-F238E27FC236}">
                  <a16:creationId xmlns:a16="http://schemas.microsoft.com/office/drawing/2014/main" id="{BFC4AD07-8027-4875-B14F-CF8D1571F1C1}"/>
                </a:ext>
              </a:extLst>
            </p:cNvPr>
            <p:cNvSpPr/>
            <p:nvPr/>
          </p:nvSpPr>
          <p:spPr>
            <a:xfrm>
              <a:off x="4249926" y="4482608"/>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7" name="Shape 823">
              <a:extLst>
                <a:ext uri="{FF2B5EF4-FFF2-40B4-BE49-F238E27FC236}">
                  <a16:creationId xmlns:a16="http://schemas.microsoft.com/office/drawing/2014/main" id="{7BF32FAD-F179-42AD-8102-397E6DCA0FCD}"/>
                </a:ext>
              </a:extLst>
            </p:cNvPr>
            <p:cNvSpPr/>
            <p:nvPr/>
          </p:nvSpPr>
          <p:spPr>
            <a:xfrm>
              <a:off x="4436164" y="4645506"/>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sz="2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78" name="Straight Arrow Connector 68">
              <a:extLst>
                <a:ext uri="{FF2B5EF4-FFF2-40B4-BE49-F238E27FC236}">
                  <a16:creationId xmlns:a16="http://schemas.microsoft.com/office/drawing/2014/main" id="{7BCC8E6D-D433-4230-9646-16DE844A9D23}"/>
                </a:ext>
              </a:extLst>
            </p:cNvPr>
            <p:cNvCxnSpPr/>
            <p:nvPr/>
          </p:nvCxnSpPr>
          <p:spPr>
            <a:xfrm flipH="1">
              <a:off x="487624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7131811" y="2855962"/>
            <a:ext cx="3471271" cy="1220929"/>
            <a:chOff x="6869981" y="3960465"/>
            <a:chExt cx="3471271" cy="1220929"/>
          </a:xfrm>
        </p:grpSpPr>
        <p:sp>
          <p:nvSpPr>
            <p:cNvPr id="80" name="TextBox 13">
              <a:extLst>
                <a:ext uri="{FF2B5EF4-FFF2-40B4-BE49-F238E27FC236}">
                  <a16:creationId xmlns:a16="http://schemas.microsoft.com/office/drawing/2014/main" id="{CB4D54D9-B7AF-436C-BBE1-5E1E5085469E}"/>
                </a:ext>
              </a:extLst>
            </p:cNvPr>
            <p:cNvSpPr txBox="1"/>
            <p:nvPr/>
          </p:nvSpPr>
          <p:spPr>
            <a:xfrm>
              <a:off x="8224181" y="4719729"/>
              <a:ext cx="2117071"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2.</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电荷静止或 杂乱无章运动时，不显电性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81" name="Oval 52">
              <a:extLst>
                <a:ext uri="{FF2B5EF4-FFF2-40B4-BE49-F238E27FC236}">
                  <a16:creationId xmlns:a16="http://schemas.microsoft.com/office/drawing/2014/main" id="{6F66BA58-730E-4C80-8382-6EF65E8C48B1}"/>
                </a:ext>
              </a:extLst>
            </p:cNvPr>
            <p:cNvSpPr/>
            <p:nvPr/>
          </p:nvSpPr>
          <p:spPr>
            <a:xfrm>
              <a:off x="7392013" y="4430836"/>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82" name="Group 47">
              <a:extLst>
                <a:ext uri="{FF2B5EF4-FFF2-40B4-BE49-F238E27FC236}">
                  <a16:creationId xmlns:a16="http://schemas.microsoft.com/office/drawing/2014/main" id="{1BC940F5-6D1D-4A41-B61A-BEB244B5917F}"/>
                </a:ext>
              </a:extLst>
            </p:cNvPr>
            <p:cNvGrpSpPr/>
            <p:nvPr/>
          </p:nvGrpSpPr>
          <p:grpSpPr>
            <a:xfrm>
              <a:off x="7583071" y="4627361"/>
              <a:ext cx="275688" cy="247755"/>
              <a:chOff x="5583238" y="3892551"/>
              <a:chExt cx="360363" cy="323850"/>
            </a:xfrm>
            <a:solidFill>
              <a:schemeClr val="bg1"/>
            </a:solidFill>
          </p:grpSpPr>
          <p:sp>
            <p:nvSpPr>
              <p:cNvPr id="84" name="Freeform 5">
                <a:extLst>
                  <a:ext uri="{FF2B5EF4-FFF2-40B4-BE49-F238E27FC236}">
                    <a16:creationId xmlns:a16="http://schemas.microsoft.com/office/drawing/2014/main" id="{89DA459C-574B-4957-8368-7E8C3381BCCA}"/>
                  </a:ext>
                </a:extLst>
              </p:cNvPr>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5" name="Freeform 6">
                <a:extLst>
                  <a:ext uri="{FF2B5EF4-FFF2-40B4-BE49-F238E27FC236}">
                    <a16:creationId xmlns:a16="http://schemas.microsoft.com/office/drawing/2014/main" id="{0880D52A-807B-4088-B0CE-995677629928}"/>
                  </a:ext>
                </a:extLst>
              </p:cNvPr>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6" name="Freeform 7">
                <a:extLst>
                  <a:ext uri="{FF2B5EF4-FFF2-40B4-BE49-F238E27FC236}">
                    <a16:creationId xmlns:a16="http://schemas.microsoft.com/office/drawing/2014/main" id="{63D7459F-81BF-47E8-AA85-671698654709}"/>
                  </a:ext>
                </a:extLst>
              </p:cNvPr>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83" name="Straight Arrow Connector 70">
              <a:extLst>
                <a:ext uri="{FF2B5EF4-FFF2-40B4-BE49-F238E27FC236}">
                  <a16:creationId xmlns:a16="http://schemas.microsoft.com/office/drawing/2014/main" id="{55C1734F-6164-4235-81C3-6C380984846A}"/>
                </a:ext>
              </a:extLst>
            </p:cNvPr>
            <p:cNvCxnSpPr/>
            <p:nvPr/>
          </p:nvCxnSpPr>
          <p:spPr>
            <a:xfrm>
              <a:off x="686998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643897" y="1904637"/>
            <a:ext cx="3553119" cy="701544"/>
            <a:chOff x="1375425" y="3350270"/>
            <a:chExt cx="3553119" cy="701544"/>
          </a:xfrm>
        </p:grpSpPr>
        <p:sp>
          <p:nvSpPr>
            <p:cNvPr id="95" name="TextBox 19">
              <a:extLst>
                <a:ext uri="{FF2B5EF4-FFF2-40B4-BE49-F238E27FC236}">
                  <a16:creationId xmlns:a16="http://schemas.microsoft.com/office/drawing/2014/main" id="{A46642D2-2906-4016-AEE6-B2E847529516}"/>
                </a:ext>
              </a:extLst>
            </p:cNvPr>
            <p:cNvSpPr txBox="1"/>
            <p:nvPr/>
          </p:nvSpPr>
          <p:spPr>
            <a:xfrm>
              <a:off x="1375425" y="3590149"/>
              <a:ext cx="2024885" cy="461665"/>
            </a:xfrm>
            <a:prstGeom prst="rect">
              <a:avLst/>
            </a:prstGeom>
            <a:noFill/>
          </p:spPr>
          <p:txBody>
            <a:bodyPr wrap="square" lIns="0" tIns="0" rIns="0" bIns="0" rtlCol="0">
              <a:spAutoFit/>
            </a:bodyPr>
            <a:lstStyle/>
            <a:p>
              <a:pPr>
                <a:spcBef>
                  <a:spcPct val="50000"/>
                </a:spcBef>
              </a:pPr>
              <a:r>
                <a:rPr lang="en-US" altLang="zh-CN" sz="1500"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1500" dirty="0">
                  <a:solidFill>
                    <a:schemeClr val="accent2">
                      <a:lumMod val="50000"/>
                    </a:schemeClr>
                  </a:solidFill>
                  <a:latin typeface="微软雅黑" panose="020B0503020204020204" pitchFamily="34" charset="-122"/>
                  <a:ea typeface="微软雅黑" panose="020B0503020204020204" pitchFamily="34" charset="-122"/>
                </a:rPr>
                <a:t>人们发现电流可以帮我们干活 。</a:t>
              </a:r>
              <a:endParaRPr lang="en-US" altLang="zh-CN" sz="1500"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96" name="Straight Arrow Connector 67">
              <a:extLst>
                <a:ext uri="{FF2B5EF4-FFF2-40B4-BE49-F238E27FC236}">
                  <a16:creationId xmlns:a16="http://schemas.microsoft.com/office/drawing/2014/main" id="{7DB02019-1769-420B-B48C-0A249DE8BE72}"/>
                </a:ext>
              </a:extLst>
            </p:cNvPr>
            <p:cNvCxnSpPr/>
            <p:nvPr/>
          </p:nvCxnSpPr>
          <p:spPr>
            <a:xfrm flipH="1">
              <a:off x="4312555" y="3374515"/>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66">
              <a:extLst>
                <a:ext uri="{FF2B5EF4-FFF2-40B4-BE49-F238E27FC236}">
                  <a16:creationId xmlns:a16="http://schemas.microsoft.com/office/drawing/2014/main" id="{97EB8077-F74F-4680-96E0-325E72E9696A}"/>
                </a:ext>
              </a:extLst>
            </p:cNvPr>
            <p:cNvSpPr/>
            <p:nvPr/>
          </p:nvSpPr>
          <p:spPr>
            <a:xfrm>
              <a:off x="3581379" y="3350270"/>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8" name="Freeform 238">
              <a:extLst>
                <a:ext uri="{FF2B5EF4-FFF2-40B4-BE49-F238E27FC236}">
                  <a16:creationId xmlns:a16="http://schemas.microsoft.com/office/drawing/2014/main" id="{61058EA4-176E-4320-B2C9-D0A2EA873491}"/>
                </a:ext>
              </a:extLst>
            </p:cNvPr>
            <p:cNvSpPr>
              <a:spLocks noEditPoints="1"/>
            </p:cNvSpPr>
            <p:nvPr/>
          </p:nvSpPr>
          <p:spPr bwMode="auto">
            <a:xfrm>
              <a:off x="3741053" y="3573833"/>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40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a:extLst>
              <a:ext uri="{FF2B5EF4-FFF2-40B4-BE49-F238E27FC236}">
                <a16:creationId xmlns:a16="http://schemas.microsoft.com/office/drawing/2014/main" id="{D56C669E-FEAE-4A36-82E9-F58227853C36}"/>
              </a:ext>
            </a:extLst>
          </p:cNvPr>
          <p:cNvGrpSpPr/>
          <p:nvPr/>
        </p:nvGrpSpPr>
        <p:grpSpPr>
          <a:xfrm>
            <a:off x="3430738" y="639302"/>
            <a:ext cx="5012931" cy="1187036"/>
            <a:chOff x="3879680" y="1243471"/>
            <a:chExt cx="4331323" cy="1025635"/>
          </a:xfrm>
        </p:grpSpPr>
        <p:pic>
          <p:nvPicPr>
            <p:cNvPr id="39" name="图片 38">
              <a:extLst>
                <a:ext uri="{FF2B5EF4-FFF2-40B4-BE49-F238E27FC236}">
                  <a16:creationId xmlns:a16="http://schemas.microsoft.com/office/drawing/2014/main" id="{F1C41809-391D-44E1-905A-74D86ED825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40" name="MH_Entry_1">
              <a:extLst>
                <a:ext uri="{FF2B5EF4-FFF2-40B4-BE49-F238E27FC236}">
                  <a16:creationId xmlns:a16="http://schemas.microsoft.com/office/drawing/2014/main" id="{0AFAFAD0-6DE7-475A-94BE-D02B9C1E72E7}"/>
                </a:ext>
              </a:extLst>
            </p:cNvPr>
            <p:cNvSpPr/>
            <p:nvPr>
              <p:custDataLst>
                <p:tags r:id="rId1"/>
              </p:custDataLst>
            </p:nvPr>
          </p:nvSpPr>
          <p:spPr>
            <a:xfrm>
              <a:off x="4982355" y="1439287"/>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什么是电？</a:t>
              </a:r>
            </a:p>
          </p:txBody>
        </p:sp>
      </p:grpSp>
    </p:spTree>
    <p:extLst>
      <p:ext uri="{BB962C8B-B14F-4D97-AF65-F5344CB8AC3E}">
        <p14:creationId xmlns:p14="http://schemas.microsoft.com/office/powerpoint/2010/main" val="167235929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right)">
                                      <p:cBhvr>
                                        <p:cTn id="21" dur="500"/>
                                        <p:tgtEl>
                                          <p:spTgt spid="7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right)">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ADEB711C-6485-4538-86C7-421651703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24031"/>
            <a:ext cx="12190413" cy="235120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7574" y="3768681"/>
            <a:ext cx="4519940" cy="3081778"/>
          </a:xfrm>
          <a:prstGeom prst="rect">
            <a:avLst/>
          </a:prstGeom>
        </p:spPr>
      </p:pic>
      <p:pic>
        <p:nvPicPr>
          <p:cNvPr id="15" name="图片 14">
            <a:extLst>
              <a:ext uri="{FF2B5EF4-FFF2-40B4-BE49-F238E27FC236}">
                <a16:creationId xmlns:a16="http://schemas.microsoft.com/office/drawing/2014/main" id="{A52FEDCC-AD77-4B1E-B9C3-6D63005613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9741" y="884190"/>
            <a:ext cx="2516711" cy="1616695"/>
          </a:xfrm>
          <a:prstGeom prst="rect">
            <a:avLst/>
          </a:prstGeom>
        </p:spPr>
      </p:pic>
      <p:pic>
        <p:nvPicPr>
          <p:cNvPr id="16" name="图片 15">
            <a:extLst>
              <a:ext uri="{FF2B5EF4-FFF2-40B4-BE49-F238E27FC236}">
                <a16:creationId xmlns:a16="http://schemas.microsoft.com/office/drawing/2014/main" id="{3D6E4BF7-5090-4A8F-9B6F-017FD02934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3932" y="465916"/>
            <a:ext cx="3386294" cy="3213267"/>
          </a:xfrm>
          <a:prstGeom prst="rect">
            <a:avLst/>
          </a:prstGeom>
        </p:spPr>
      </p:pic>
      <p:pic>
        <p:nvPicPr>
          <p:cNvPr id="17" name="图片 16">
            <a:extLst>
              <a:ext uri="{FF2B5EF4-FFF2-40B4-BE49-F238E27FC236}">
                <a16:creationId xmlns:a16="http://schemas.microsoft.com/office/drawing/2014/main" id="{5F2D0AAD-C604-44B4-AEA9-5B68D1C1FB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2571" y="124899"/>
            <a:ext cx="2861212" cy="1795203"/>
          </a:xfrm>
          <a:prstGeom prst="rect">
            <a:avLst/>
          </a:prstGeom>
        </p:spPr>
      </p:pic>
      <p:grpSp>
        <p:nvGrpSpPr>
          <p:cNvPr id="24" name="组合 23">
            <a:extLst>
              <a:ext uri="{FF2B5EF4-FFF2-40B4-BE49-F238E27FC236}">
                <a16:creationId xmlns:a16="http://schemas.microsoft.com/office/drawing/2014/main" id="{BF8696FC-FF7E-4308-B6EC-9065C7122921}"/>
              </a:ext>
            </a:extLst>
          </p:cNvPr>
          <p:cNvGrpSpPr/>
          <p:nvPr/>
        </p:nvGrpSpPr>
        <p:grpSpPr>
          <a:xfrm>
            <a:off x="2864143" y="3491646"/>
            <a:ext cx="6085871" cy="1441103"/>
            <a:chOff x="3879680" y="1243471"/>
            <a:chExt cx="4331323" cy="1025635"/>
          </a:xfrm>
        </p:grpSpPr>
        <p:pic>
          <p:nvPicPr>
            <p:cNvPr id="25" name="图片 24">
              <a:extLst>
                <a:ext uri="{FF2B5EF4-FFF2-40B4-BE49-F238E27FC236}">
                  <a16:creationId xmlns:a16="http://schemas.microsoft.com/office/drawing/2014/main" id="{A880B998-D0DE-4476-8806-26348AB108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7" name="MH_Entry_1">
              <a:extLst>
                <a:ext uri="{FF2B5EF4-FFF2-40B4-BE49-F238E27FC236}">
                  <a16:creationId xmlns:a16="http://schemas.microsoft.com/office/drawing/2014/main" id="{0CFFA37A-63FB-478F-B71E-AA8B60F622B7}"/>
                </a:ext>
              </a:extLst>
            </p:cNvPr>
            <p:cNvSpPr/>
            <p:nvPr>
              <p:custDataLst>
                <p:tags r:id="rId1"/>
              </p:custDataLst>
            </p:nvPr>
          </p:nvSpPr>
          <p:spPr>
            <a:xfrm>
              <a:off x="5150384" y="1418803"/>
              <a:ext cx="2466975" cy="481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4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sp>
        <p:nvSpPr>
          <p:cNvPr id="2" name="文本框 1">
            <a:extLst>
              <a:ext uri="{FF2B5EF4-FFF2-40B4-BE49-F238E27FC236}">
                <a16:creationId xmlns:a16="http://schemas.microsoft.com/office/drawing/2014/main" id="{98CA64F4-DC48-482D-8942-3DD42FD06938}"/>
              </a:ext>
            </a:extLst>
          </p:cNvPr>
          <p:cNvSpPr txBox="1"/>
          <p:nvPr/>
        </p:nvSpPr>
        <p:spPr>
          <a:xfrm>
            <a:off x="5430601" y="1395772"/>
            <a:ext cx="1508746" cy="1446550"/>
          </a:xfrm>
          <a:prstGeom prst="rect">
            <a:avLst/>
          </a:prstGeom>
          <a:noFill/>
        </p:spPr>
        <p:txBody>
          <a:bodyPr wrap="none" rtlCol="0">
            <a:spAutoFit/>
          </a:bodyPr>
          <a:lstStyle/>
          <a:p>
            <a:r>
              <a:rPr lang="en-US" altLang="zh-CN" sz="8800" dirty="0">
                <a:solidFill>
                  <a:srgbClr val="C00000"/>
                </a:solidFill>
                <a:latin typeface="微软雅黑" panose="020B0503020204020204" pitchFamily="34" charset="-122"/>
                <a:ea typeface="微软雅黑" panose="020B0503020204020204" pitchFamily="34" charset="-122"/>
              </a:rPr>
              <a:t>02</a:t>
            </a:r>
            <a:endParaRPr lang="zh-CN" altLang="en-US" sz="8800" dirty="0">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8618265">
            <a:off x="3698792" y="389352"/>
            <a:ext cx="1901592" cy="2716558"/>
          </a:xfrm>
          <a:prstGeom prst="rect">
            <a:avLst/>
          </a:prstGeom>
        </p:spPr>
      </p:pic>
      <p:pic>
        <p:nvPicPr>
          <p:cNvPr id="29" name="图片 28">
            <a:extLst>
              <a:ext uri="{FF2B5EF4-FFF2-40B4-BE49-F238E27FC236}">
                <a16:creationId xmlns:a16="http://schemas.microsoft.com/office/drawing/2014/main" id="{58B9C3F9-2674-44A0-B320-168F110521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82822">
            <a:off x="893128" y="2068313"/>
            <a:ext cx="2049394" cy="1968345"/>
          </a:xfrm>
          <a:prstGeom prst="rect">
            <a:avLst/>
          </a:prstGeom>
        </p:spPr>
      </p:pic>
    </p:spTree>
    <p:extLst>
      <p:ext uri="{BB962C8B-B14F-4D97-AF65-F5344CB8AC3E}">
        <p14:creationId xmlns:p14="http://schemas.microsoft.com/office/powerpoint/2010/main" val="111290739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xmlns:a16="http://schemas.microsoft.com/office/drawing/2014/main" xmlns:a14="http://schemas.microsoft.com/office/drawing/2010/main">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80">
                                          <p:stCondLst>
                                            <p:cond delay="0"/>
                                          </p:stCondLst>
                                        </p:cTn>
                                        <p:tgtEl>
                                          <p:spTgt spid="2"/>
                                        </p:tgtEl>
                                      </p:cBhvr>
                                    </p:animEffect>
                                    <p:anim calcmode="lin" valueType="num">
                                      <p:cBhvr>
                                        <p:cTn id="5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gtEl>
                                      </p:cBhvr>
                                      <p:to x="100000" y="60000"/>
                                    </p:animScale>
                                    <p:animScale>
                                      <p:cBhvr>
                                        <p:cTn id="57" dur="166" decel="50000">
                                          <p:stCondLst>
                                            <p:cond delay="676"/>
                                          </p:stCondLst>
                                        </p:cTn>
                                        <p:tgtEl>
                                          <p:spTgt spid="2"/>
                                        </p:tgtEl>
                                      </p:cBhvr>
                                      <p:to x="100000" y="100000"/>
                                    </p:animScale>
                                    <p:animScale>
                                      <p:cBhvr>
                                        <p:cTn id="58" dur="26">
                                          <p:stCondLst>
                                            <p:cond delay="1312"/>
                                          </p:stCondLst>
                                        </p:cTn>
                                        <p:tgtEl>
                                          <p:spTgt spid="2"/>
                                        </p:tgtEl>
                                      </p:cBhvr>
                                      <p:to x="100000" y="80000"/>
                                    </p:animScale>
                                    <p:animScale>
                                      <p:cBhvr>
                                        <p:cTn id="59" dur="166" decel="50000">
                                          <p:stCondLst>
                                            <p:cond delay="1338"/>
                                          </p:stCondLst>
                                        </p:cTn>
                                        <p:tgtEl>
                                          <p:spTgt spid="2"/>
                                        </p:tgtEl>
                                      </p:cBhvr>
                                      <p:to x="100000" y="100000"/>
                                    </p:animScale>
                                    <p:animScale>
                                      <p:cBhvr>
                                        <p:cTn id="60" dur="26">
                                          <p:stCondLst>
                                            <p:cond delay="1642"/>
                                          </p:stCondLst>
                                        </p:cTn>
                                        <p:tgtEl>
                                          <p:spTgt spid="2"/>
                                        </p:tgtEl>
                                      </p:cBhvr>
                                      <p:to x="100000" y="90000"/>
                                    </p:animScale>
                                    <p:animScale>
                                      <p:cBhvr>
                                        <p:cTn id="61" dur="166" decel="50000">
                                          <p:stCondLst>
                                            <p:cond delay="1668"/>
                                          </p:stCondLst>
                                        </p:cTn>
                                        <p:tgtEl>
                                          <p:spTgt spid="2"/>
                                        </p:tgtEl>
                                      </p:cBhvr>
                                      <p:to x="100000" y="100000"/>
                                    </p:animScale>
                                    <p:animScale>
                                      <p:cBhvr>
                                        <p:cTn id="62" dur="26">
                                          <p:stCondLst>
                                            <p:cond delay="1808"/>
                                          </p:stCondLst>
                                        </p:cTn>
                                        <p:tgtEl>
                                          <p:spTgt spid="2"/>
                                        </p:tgtEl>
                                      </p:cBhvr>
                                      <p:to x="100000" y="95000"/>
                                    </p:animScale>
                                    <p:animScale>
                                      <p:cBhvr>
                                        <p:cTn id="63" dur="166" decel="50000">
                                          <p:stCondLst>
                                            <p:cond delay="1834"/>
                                          </p:stCondLst>
                                        </p:cTn>
                                        <p:tgtEl>
                                          <p:spTgt spid="2"/>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B7B7E84-FFCD-470A-A480-D4BC69BBBB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21" name="图片 20">
            <a:extLst>
              <a:ext uri="{FF2B5EF4-FFF2-40B4-BE49-F238E27FC236}">
                <a16:creationId xmlns:a16="http://schemas.microsoft.com/office/drawing/2014/main" id="{C7338072-B635-469F-A564-574D81FEE6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22" name="图片 21">
            <a:extLst>
              <a:ext uri="{FF2B5EF4-FFF2-40B4-BE49-F238E27FC236}">
                <a16:creationId xmlns:a16="http://schemas.microsoft.com/office/drawing/2014/main" id="{78CA5CA7-1296-48B7-B8C3-7A55FD39F3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sp>
        <p:nvSpPr>
          <p:cNvPr id="32" name="矩形 11">
            <a:extLst>
              <a:ext uri="{FF2B5EF4-FFF2-40B4-BE49-F238E27FC236}">
                <a16:creationId xmlns:a16="http://schemas.microsoft.com/office/drawing/2014/main" id="{7344E908-C042-4CE8-A4B8-BFB570136597}"/>
              </a:ext>
            </a:extLst>
          </p:cNvPr>
          <p:cNvSpPr>
            <a:spLocks noChangeArrowheads="1"/>
          </p:cNvSpPr>
          <p:nvPr/>
        </p:nvSpPr>
        <p:spPr bwMode="auto">
          <a:xfrm>
            <a:off x="480463" y="1802490"/>
            <a:ext cx="6063439" cy="3542495"/>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a:extLst/>
        </p:spPr>
        <p:txBody>
          <a:bodyPr anchor="ctr"/>
          <a:lstStyle/>
          <a:p>
            <a:pPr algn="ctr" eaLnBrk="1" hangingPunct="1">
              <a:buFont typeface="Arial" charset="0"/>
              <a:buNone/>
            </a:pPr>
            <a:endParaRPr lang="zh-CN" altLang="en-US">
              <a:solidFill>
                <a:srgbClr val="FFFFFF"/>
              </a:solidFill>
              <a:latin typeface="宋体" charset="-122"/>
              <a:ea typeface="微软雅黑" panose="020B0503020204020204" pitchFamily="34" charset="-122"/>
              <a:sym typeface="宋体" charset="-122"/>
            </a:endParaRPr>
          </a:p>
        </p:txBody>
      </p:sp>
      <p:sp>
        <p:nvSpPr>
          <p:cNvPr id="38" name="TextBox 5">
            <a:extLst>
              <a:ext uri="{FF2B5EF4-FFF2-40B4-BE49-F238E27FC236}">
                <a16:creationId xmlns:a16="http://schemas.microsoft.com/office/drawing/2014/main" id="{C48681DC-0ECC-46E0-9987-4DE8EFDFFD7D}"/>
              </a:ext>
            </a:extLst>
          </p:cNvPr>
          <p:cNvSpPr txBox="1"/>
          <p:nvPr/>
        </p:nvSpPr>
        <p:spPr>
          <a:xfrm>
            <a:off x="3331702" y="1357429"/>
            <a:ext cx="5749445" cy="400110"/>
          </a:xfrm>
          <a:prstGeom prst="rect">
            <a:avLst/>
          </a:prstGeom>
          <a:noFill/>
        </p:spPr>
        <p:txBody>
          <a:bodyPr wrap="square" rtlCol="0">
            <a:spAutoFit/>
          </a:bodyPr>
          <a:lstStyle/>
          <a:p>
            <a:pPr>
              <a:spcBef>
                <a:spcPct val="20000"/>
              </a:spcBef>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电的危害主要分两种</a:t>
            </a:r>
            <a:r>
              <a:rPr lang="en-US" altLang="zh-CN"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 </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rPr>
              <a:t>一、电器火灾二、人身触电</a:t>
            </a:r>
            <a:endParaRPr lang="en-US" altLang="zh-CN" sz="2000" b="1"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9" name="组合 38">
            <a:extLst>
              <a:ext uri="{FF2B5EF4-FFF2-40B4-BE49-F238E27FC236}">
                <a16:creationId xmlns:a16="http://schemas.microsoft.com/office/drawing/2014/main" id="{F3A9F274-FDC3-4AA2-92C4-F982AAD526F7}"/>
              </a:ext>
            </a:extLst>
          </p:cNvPr>
          <p:cNvGrpSpPr/>
          <p:nvPr/>
        </p:nvGrpSpPr>
        <p:grpSpPr>
          <a:xfrm>
            <a:off x="6716030" y="1924001"/>
            <a:ext cx="4730234" cy="1687536"/>
            <a:chOff x="1047751" y="3562350"/>
            <a:chExt cx="2005693" cy="1687536"/>
          </a:xfrm>
        </p:grpSpPr>
        <p:sp>
          <p:nvSpPr>
            <p:cNvPr id="40" name="矩形 39">
              <a:extLst>
                <a:ext uri="{FF2B5EF4-FFF2-40B4-BE49-F238E27FC236}">
                  <a16:creationId xmlns:a16="http://schemas.microsoft.com/office/drawing/2014/main" id="{554D704F-2395-40AC-BB6E-00B86E37B41A}"/>
                </a:ext>
              </a:extLst>
            </p:cNvPr>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A0D8DDA4-923D-437C-BC04-BDAAD2711B52}"/>
                </a:ext>
              </a:extLst>
            </p:cNvPr>
            <p:cNvSpPr txBox="1"/>
            <p:nvPr/>
          </p:nvSpPr>
          <p:spPr bwMode="auto">
            <a:xfrm>
              <a:off x="1047751" y="4141890"/>
              <a:ext cx="2005693"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309">
                <a:lnSpc>
                  <a:spcPct val="150000"/>
                </a:lnSpc>
              </a:pPr>
              <a:r>
                <a:rPr lang="zh-CN" altLang="en-US" sz="1100" dirty="0">
                  <a:solidFill>
                    <a:prstClr val="black">
                      <a:lumMod val="75000"/>
                      <a:lumOff val="25000"/>
                    </a:prstClr>
                  </a:solidFill>
                  <a:latin typeface="微软雅黑" panose="020B0503020204020204" pitchFamily="34" charset="-122"/>
                  <a:cs typeface="+mn-ea"/>
                  <a:sym typeface="+mn-lt"/>
                </a:rPr>
                <a:t>一般是指由于电气线路、用电设备、器具以及供配电设备出现故障性释放的热能；如高温、电弧、电火花以及非故障性释放的能量；如电热器具的炽热表面，在具备燃烧条件下引燃本体或其他可燃物而造成的火灾，也包括由雷电和静电引起的火灾</a:t>
              </a:r>
              <a:endParaRPr lang="en-US" altLang="zh-CN" sz="1100" dirty="0">
                <a:solidFill>
                  <a:prstClr val="black">
                    <a:lumMod val="75000"/>
                    <a:lumOff val="25000"/>
                  </a:prstClr>
                </a:solidFill>
                <a:latin typeface="微软雅黑" panose="020B0503020204020204" pitchFamily="34" charset="-122"/>
                <a:cs typeface="+mn-ea"/>
                <a:sym typeface="+mn-lt"/>
              </a:endParaRPr>
            </a:p>
          </p:txBody>
        </p:sp>
        <p:sp>
          <p:nvSpPr>
            <p:cNvPr id="42" name="文本框 24">
              <a:extLst>
                <a:ext uri="{FF2B5EF4-FFF2-40B4-BE49-F238E27FC236}">
                  <a16:creationId xmlns:a16="http://schemas.microsoft.com/office/drawing/2014/main" id="{0075CD7E-4956-4887-ABFB-A72381879551}"/>
                </a:ext>
              </a:extLst>
            </p:cNvPr>
            <p:cNvSpPr txBox="1">
              <a:spLocks noChangeArrowheads="1"/>
            </p:cNvSpPr>
            <p:nvPr/>
          </p:nvSpPr>
          <p:spPr bwMode="auto">
            <a:xfrm>
              <a:off x="1136544" y="3562350"/>
              <a:ext cx="1305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一、电气火灾</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43" name="组合 42">
            <a:extLst>
              <a:ext uri="{FF2B5EF4-FFF2-40B4-BE49-F238E27FC236}">
                <a16:creationId xmlns:a16="http://schemas.microsoft.com/office/drawing/2014/main" id="{229B524F-1595-4C2D-BC7A-491655E7F0E1}"/>
              </a:ext>
            </a:extLst>
          </p:cNvPr>
          <p:cNvGrpSpPr/>
          <p:nvPr/>
        </p:nvGrpSpPr>
        <p:grpSpPr>
          <a:xfrm>
            <a:off x="6775663" y="3665426"/>
            <a:ext cx="4610966" cy="1568340"/>
            <a:chOff x="1073691" y="3562350"/>
            <a:chExt cx="2005694" cy="1568340"/>
          </a:xfrm>
        </p:grpSpPr>
        <p:sp>
          <p:nvSpPr>
            <p:cNvPr id="44" name="矩形 43">
              <a:extLst>
                <a:ext uri="{FF2B5EF4-FFF2-40B4-BE49-F238E27FC236}">
                  <a16:creationId xmlns:a16="http://schemas.microsoft.com/office/drawing/2014/main" id="{84EFDF20-8AC2-4911-98D8-51EC2AC5506F}"/>
                </a:ext>
              </a:extLst>
            </p:cNvPr>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7BB2AA95-A60A-469D-B2BA-3194ECB67426}"/>
                </a:ext>
              </a:extLst>
            </p:cNvPr>
            <p:cNvSpPr txBox="1"/>
            <p:nvPr/>
          </p:nvSpPr>
          <p:spPr bwMode="auto">
            <a:xfrm>
              <a:off x="1073691" y="4022694"/>
              <a:ext cx="2005694"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309">
                <a:lnSpc>
                  <a:spcPct val="150000"/>
                </a:lnSpc>
              </a:pPr>
              <a:r>
                <a:rPr lang="zh-CN" altLang="en-US" sz="1100" dirty="0">
                  <a:latin typeface="微软雅黑" panose="020B0503020204020204" pitchFamily="34" charset="-122"/>
                </a:rPr>
                <a:t>触电是电击伤的俗称，通常是指人体直接触及电源或高压电经过空气或其他导电介质传递电流通过人体时引起的组织损伤和功能障碍，重者发生心跳和呼吸骤停。超过</a:t>
              </a:r>
              <a:r>
                <a:rPr lang="en-US" altLang="zh-CN" sz="1100" dirty="0">
                  <a:latin typeface="微软雅黑" panose="020B0503020204020204" pitchFamily="34" charset="-122"/>
                </a:rPr>
                <a:t>1000V</a:t>
              </a:r>
              <a:r>
                <a:rPr lang="zh-CN" altLang="en-US" sz="1100" dirty="0">
                  <a:latin typeface="微软雅黑" panose="020B0503020204020204" pitchFamily="34" charset="-122"/>
                </a:rPr>
                <a:t>（伏）的高压电还可引起灼伤。闪电损伤（雷击）属于高压电损伤范畴。</a:t>
              </a:r>
              <a:endParaRPr lang="zh-CN" altLang="en-US" sz="1100" dirty="0">
                <a:solidFill>
                  <a:prstClr val="black">
                    <a:lumMod val="75000"/>
                    <a:lumOff val="25000"/>
                  </a:prstClr>
                </a:solidFill>
                <a:latin typeface="微软雅黑" panose="020B0503020204020204" pitchFamily="34" charset="-122"/>
                <a:cs typeface="+mn-ea"/>
                <a:sym typeface="+mn-lt"/>
              </a:endParaRPr>
            </a:p>
          </p:txBody>
        </p:sp>
        <p:sp>
          <p:nvSpPr>
            <p:cNvPr id="46" name="文本框 24">
              <a:extLst>
                <a:ext uri="{FF2B5EF4-FFF2-40B4-BE49-F238E27FC236}">
                  <a16:creationId xmlns:a16="http://schemas.microsoft.com/office/drawing/2014/main" id="{877331EE-C6C2-4FFF-AD70-15E5C6A0BACC}"/>
                </a:ext>
              </a:extLst>
            </p:cNvPr>
            <p:cNvSpPr txBox="1">
              <a:spLocks noChangeArrowheads="1"/>
            </p:cNvSpPr>
            <p:nvPr/>
          </p:nvSpPr>
          <p:spPr bwMode="auto">
            <a:xfrm>
              <a:off x="1136545" y="3562350"/>
              <a:ext cx="137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300" dirty="0">
                  <a:solidFill>
                    <a:schemeClr val="bg1"/>
                  </a:solidFill>
                  <a:latin typeface="微软雅黑" panose="020B0503020204020204" pitchFamily="34" charset="-122"/>
                  <a:ea typeface="微软雅黑" panose="020B0503020204020204" pitchFamily="34" charset="-122"/>
                  <a:cs typeface="Lato Regular"/>
                </a:rPr>
                <a:t>二、人身触电</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4" name="组合 23">
            <a:extLst>
              <a:ext uri="{FF2B5EF4-FFF2-40B4-BE49-F238E27FC236}">
                <a16:creationId xmlns:a16="http://schemas.microsoft.com/office/drawing/2014/main" id="{80435279-4EA6-4272-9EF2-7CB1ABC7E580}"/>
              </a:ext>
            </a:extLst>
          </p:cNvPr>
          <p:cNvGrpSpPr/>
          <p:nvPr/>
        </p:nvGrpSpPr>
        <p:grpSpPr>
          <a:xfrm>
            <a:off x="3452170" y="259304"/>
            <a:ext cx="5012931" cy="1187036"/>
            <a:chOff x="3879680" y="1243471"/>
            <a:chExt cx="4331323" cy="1025635"/>
          </a:xfrm>
        </p:grpSpPr>
        <p:pic>
          <p:nvPicPr>
            <p:cNvPr id="25" name="图片 24">
              <a:extLst>
                <a:ext uri="{FF2B5EF4-FFF2-40B4-BE49-F238E27FC236}">
                  <a16:creationId xmlns:a16="http://schemas.microsoft.com/office/drawing/2014/main" id="{FFA7D751-4C99-423D-83F7-005CE3153ED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6" name="MH_Entry_1">
              <a:extLst>
                <a:ext uri="{FF2B5EF4-FFF2-40B4-BE49-F238E27FC236}">
                  <a16:creationId xmlns:a16="http://schemas.microsoft.com/office/drawing/2014/main" id="{58E09625-45F3-4380-88FE-AB8C98901562}"/>
                </a:ext>
              </a:extLst>
            </p:cNvPr>
            <p:cNvSpPr/>
            <p:nvPr>
              <p:custDataLst>
                <p:tags r:id="rId1"/>
              </p:custDataLst>
            </p:nvPr>
          </p:nvSpPr>
          <p:spPr>
            <a:xfrm>
              <a:off x="5085807" y="1444728"/>
              <a:ext cx="2785799" cy="4786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电的危害</a:t>
              </a:r>
            </a:p>
          </p:txBody>
        </p:sp>
      </p:grpSp>
    </p:spTree>
    <p:extLst>
      <p:ext uri="{BB962C8B-B14F-4D97-AF65-F5344CB8AC3E}">
        <p14:creationId xmlns:p14="http://schemas.microsoft.com/office/powerpoint/2010/main" val="24373084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anim calcmode="lin" valueType="num">
                                      <p:cBhvr>
                                        <p:cTn id="40" dur="250" fill="hold"/>
                                        <p:tgtEl>
                                          <p:spTgt spid="32"/>
                                        </p:tgtEl>
                                        <p:attrNameLst>
                                          <p:attrName>ppt_x</p:attrName>
                                        </p:attrNameLst>
                                      </p:cBhvr>
                                      <p:tavLst>
                                        <p:tav tm="0">
                                          <p:val>
                                            <p:strVal val="#ppt_x"/>
                                          </p:val>
                                        </p:tav>
                                        <p:tav tm="100000">
                                          <p:val>
                                            <p:strVal val="#ppt_x"/>
                                          </p:val>
                                        </p:tav>
                                      </p:tavLst>
                                    </p:anim>
                                    <p:anim calcmode="lin" valueType="num">
                                      <p:cBhvr>
                                        <p:cTn id="41" dur="25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2250"/>
                            </p:stCondLst>
                            <p:childTnLst>
                              <p:par>
                                <p:cTn id="47" presetID="22" presetClass="entr" presetSubtype="1"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077BD88E-070D-4580-9A9E-564935BDD9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54" name="图片 53">
            <a:extLst>
              <a:ext uri="{FF2B5EF4-FFF2-40B4-BE49-F238E27FC236}">
                <a16:creationId xmlns:a16="http://schemas.microsoft.com/office/drawing/2014/main" id="{5EA1B209-F425-441D-BA08-60F1DB8125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55" name="图片 54">
            <a:extLst>
              <a:ext uri="{FF2B5EF4-FFF2-40B4-BE49-F238E27FC236}">
                <a16:creationId xmlns:a16="http://schemas.microsoft.com/office/drawing/2014/main" id="{AA52A6F4-609A-4E5B-9490-DE1A6362F9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sp>
        <p:nvSpPr>
          <p:cNvPr id="31" name="TextBox 43">
            <a:extLst>
              <a:ext uri="{FF2B5EF4-FFF2-40B4-BE49-F238E27FC236}">
                <a16:creationId xmlns:a16="http://schemas.microsoft.com/office/drawing/2014/main" id="{6A805F9C-1329-4026-BB8D-616977B4525A}"/>
              </a:ext>
            </a:extLst>
          </p:cNvPr>
          <p:cNvSpPr txBox="1"/>
          <p:nvPr/>
        </p:nvSpPr>
        <p:spPr>
          <a:xfrm>
            <a:off x="6659934" y="1842950"/>
            <a:ext cx="4724612" cy="396583"/>
          </a:xfrm>
          <a:prstGeom prst="rect">
            <a:avLst/>
          </a:prstGeom>
          <a:noFill/>
        </p:spPr>
        <p:txBody>
          <a:bodyPr wrap="square" rtlCol="0">
            <a:spAutoFit/>
          </a:bodyPr>
          <a:lstStyle/>
          <a:p>
            <a:pPr>
              <a:lnSpc>
                <a:spcPct val="120000"/>
              </a:lnSpc>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电器老化停止使用</a:t>
            </a:r>
            <a:endParaRPr lang="zh-CN" altLang="en-US"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44">
            <a:extLst>
              <a:ext uri="{FF2B5EF4-FFF2-40B4-BE49-F238E27FC236}">
                <a16:creationId xmlns:a16="http://schemas.microsoft.com/office/drawing/2014/main" id="{164F6AAA-CA0C-46EA-99A2-EB4889C69905}"/>
              </a:ext>
            </a:extLst>
          </p:cNvPr>
          <p:cNvSpPr txBox="1"/>
          <p:nvPr/>
        </p:nvSpPr>
        <p:spPr>
          <a:xfrm>
            <a:off x="6659934" y="2681721"/>
            <a:ext cx="4724612" cy="361637"/>
          </a:xfrm>
          <a:prstGeom prst="rect">
            <a:avLst/>
          </a:prstGeom>
          <a:noFill/>
        </p:spPr>
        <p:txBody>
          <a:bodyPr wrap="square" rtlCol="0">
            <a:spAutoFit/>
          </a:bodyPr>
          <a:lstStyle/>
          <a:p>
            <a:pPr algn="just" defTabSz="1562411" fontAlgn="base">
              <a:lnSpc>
                <a:spcPts val="2051"/>
              </a:lnSpc>
              <a:spcBef>
                <a:spcPct val="0"/>
              </a:spcBef>
              <a:spcAft>
                <a:spcPct val="0"/>
              </a:spcAft>
              <a:defRPr/>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电器附件不可堆放可燃物</a:t>
            </a:r>
            <a:endParaRPr lang="en-US" altLang="zh-CN" kern="0" dirty="0">
              <a:solidFill>
                <a:schemeClr val="accent2">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45">
            <a:extLst>
              <a:ext uri="{FF2B5EF4-FFF2-40B4-BE49-F238E27FC236}">
                <a16:creationId xmlns:a16="http://schemas.microsoft.com/office/drawing/2014/main" id="{3D3578BD-748F-4330-86EA-B610364CBB29}"/>
              </a:ext>
            </a:extLst>
          </p:cNvPr>
          <p:cNvSpPr txBox="1"/>
          <p:nvPr/>
        </p:nvSpPr>
        <p:spPr>
          <a:xfrm>
            <a:off x="6659934" y="3218602"/>
            <a:ext cx="4724612" cy="874407"/>
          </a:xfrm>
          <a:prstGeom prst="rect">
            <a:avLst/>
          </a:prstGeom>
          <a:noFill/>
        </p:spPr>
        <p:txBody>
          <a:bodyPr wrap="square" rtlCol="0">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当闻到烧胶皮、烧塑料的难闻气味时，应立即停电并检查电器是否故障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34" name="TextBox 48">
            <a:extLst>
              <a:ext uri="{FF2B5EF4-FFF2-40B4-BE49-F238E27FC236}">
                <a16:creationId xmlns:a16="http://schemas.microsoft.com/office/drawing/2014/main" id="{0C7DAC63-3054-40A6-85FF-EF40075D2F61}"/>
              </a:ext>
            </a:extLst>
          </p:cNvPr>
          <p:cNvSpPr txBox="1"/>
          <p:nvPr/>
        </p:nvSpPr>
        <p:spPr>
          <a:xfrm>
            <a:off x="6659934" y="4321778"/>
            <a:ext cx="4724612" cy="458908"/>
          </a:xfrm>
          <a:prstGeom prst="rect">
            <a:avLst/>
          </a:prstGeom>
          <a:noFill/>
        </p:spPr>
        <p:txBody>
          <a:bodyPr wrap="square" rtlCol="0">
            <a:spAutoFit/>
          </a:bodyPr>
          <a:lstStyle/>
          <a:p>
            <a:pPr>
              <a:lnSpc>
                <a:spcPct val="150000"/>
              </a:lnSpc>
              <a:spcBef>
                <a:spcPct val="0"/>
              </a:spcBef>
            </a:pPr>
            <a:r>
              <a:rPr lang="zh-CN" altLang="en-US" dirty="0">
                <a:solidFill>
                  <a:schemeClr val="accent2">
                    <a:lumMod val="50000"/>
                  </a:schemeClr>
                </a:solidFill>
                <a:latin typeface="微软雅黑" panose="020B0503020204020204" pitchFamily="34" charset="-122"/>
                <a:ea typeface="微软雅黑" panose="020B0503020204020204" pitchFamily="34" charset="-122"/>
              </a:rPr>
              <a:t>电器接线要牢固，插头不能松动 </a:t>
            </a:r>
            <a:endParaRPr lang="en-US" altLang="zh-CN" dirty="0">
              <a:solidFill>
                <a:schemeClr val="accent2">
                  <a:lumMod val="50000"/>
                </a:schemeClr>
              </a:solidFill>
              <a:latin typeface="微软雅黑" panose="020B0503020204020204" pitchFamily="34" charset="-122"/>
              <a:ea typeface="微软雅黑" panose="020B0503020204020204" pitchFamily="34" charset="-122"/>
            </a:endParaRPr>
          </a:p>
        </p:txBody>
      </p:sp>
      <p:grpSp>
        <p:nvGrpSpPr>
          <p:cNvPr id="35" name="Группа 1">
            <a:extLst>
              <a:ext uri="{FF2B5EF4-FFF2-40B4-BE49-F238E27FC236}">
                <a16:creationId xmlns:a16="http://schemas.microsoft.com/office/drawing/2014/main" id="{41606DF8-BCB2-45D2-B459-B58958F17A44}"/>
              </a:ext>
            </a:extLst>
          </p:cNvPr>
          <p:cNvGrpSpPr/>
          <p:nvPr/>
        </p:nvGrpSpPr>
        <p:grpSpPr>
          <a:xfrm>
            <a:off x="6173220" y="1815764"/>
            <a:ext cx="460559" cy="460558"/>
            <a:chOff x="985792" y="1835321"/>
            <a:chExt cx="364673" cy="364672"/>
          </a:xfrm>
          <a:solidFill>
            <a:srgbClr val="01654B"/>
          </a:solidFill>
        </p:grpSpPr>
        <p:sp>
          <p:nvSpPr>
            <p:cNvPr id="36" name="Oval 93">
              <a:extLst>
                <a:ext uri="{FF2B5EF4-FFF2-40B4-BE49-F238E27FC236}">
                  <a16:creationId xmlns:a16="http://schemas.microsoft.com/office/drawing/2014/main" id="{D3EF6880-B43A-4184-AF87-1BDB52532FC1}"/>
                </a:ext>
              </a:extLst>
            </p:cNvPr>
            <p:cNvSpPr/>
            <p:nvPr/>
          </p:nvSpPr>
          <p:spPr>
            <a:xfrm>
              <a:off x="985792" y="1835321"/>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37" name="TextBox 51">
              <a:extLst>
                <a:ext uri="{FF2B5EF4-FFF2-40B4-BE49-F238E27FC236}">
                  <a16:creationId xmlns:a16="http://schemas.microsoft.com/office/drawing/2014/main" id="{34B258DF-7221-4372-AD29-213EA4914102}"/>
                </a:ext>
              </a:extLst>
            </p:cNvPr>
            <p:cNvSpPr txBox="1"/>
            <p:nvPr/>
          </p:nvSpPr>
          <p:spPr>
            <a:xfrm>
              <a:off x="1053768" y="1890736"/>
              <a:ext cx="228722" cy="268069"/>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1</a:t>
              </a:r>
            </a:p>
          </p:txBody>
        </p:sp>
      </p:grpSp>
      <p:grpSp>
        <p:nvGrpSpPr>
          <p:cNvPr id="38" name="Группа 3">
            <a:extLst>
              <a:ext uri="{FF2B5EF4-FFF2-40B4-BE49-F238E27FC236}">
                <a16:creationId xmlns:a16="http://schemas.microsoft.com/office/drawing/2014/main" id="{0A863EB9-CAA5-4CB2-B1EB-BA0B209BA7BB}"/>
              </a:ext>
            </a:extLst>
          </p:cNvPr>
          <p:cNvGrpSpPr/>
          <p:nvPr/>
        </p:nvGrpSpPr>
        <p:grpSpPr>
          <a:xfrm>
            <a:off x="6173220" y="2621440"/>
            <a:ext cx="460559" cy="460558"/>
            <a:chOff x="985791" y="2389318"/>
            <a:chExt cx="364673" cy="364672"/>
          </a:xfrm>
          <a:solidFill>
            <a:srgbClr val="F5A124"/>
          </a:solidFill>
        </p:grpSpPr>
        <p:sp>
          <p:nvSpPr>
            <p:cNvPr id="39" name="Oval 53">
              <a:extLst>
                <a:ext uri="{FF2B5EF4-FFF2-40B4-BE49-F238E27FC236}">
                  <a16:creationId xmlns:a16="http://schemas.microsoft.com/office/drawing/2014/main" id="{DFFE1E53-8E2B-4B43-95ED-D58E1C7846E1}"/>
                </a:ext>
              </a:extLst>
            </p:cNvPr>
            <p:cNvSpPr/>
            <p:nvPr/>
          </p:nvSpPr>
          <p:spPr>
            <a:xfrm>
              <a:off x="985791" y="2389318"/>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0" name="TextBox 53">
              <a:extLst>
                <a:ext uri="{FF2B5EF4-FFF2-40B4-BE49-F238E27FC236}">
                  <a16:creationId xmlns:a16="http://schemas.microsoft.com/office/drawing/2014/main" id="{99F0A8A7-B231-403B-9E81-0FC1A711C692}"/>
                </a:ext>
              </a:extLst>
            </p:cNvPr>
            <p:cNvSpPr txBox="1"/>
            <p:nvPr/>
          </p:nvSpPr>
          <p:spPr>
            <a:xfrm>
              <a:off x="1053767" y="2444734"/>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2</a:t>
              </a:r>
            </a:p>
          </p:txBody>
        </p:sp>
      </p:grpSp>
      <p:grpSp>
        <p:nvGrpSpPr>
          <p:cNvPr id="41" name="Группа 4">
            <a:extLst>
              <a:ext uri="{FF2B5EF4-FFF2-40B4-BE49-F238E27FC236}">
                <a16:creationId xmlns:a16="http://schemas.microsoft.com/office/drawing/2014/main" id="{CAC59014-3C95-4229-B677-A414A55EE11C}"/>
              </a:ext>
            </a:extLst>
          </p:cNvPr>
          <p:cNvGrpSpPr/>
          <p:nvPr/>
        </p:nvGrpSpPr>
        <p:grpSpPr>
          <a:xfrm>
            <a:off x="6173220" y="3423361"/>
            <a:ext cx="460559" cy="460558"/>
            <a:chOff x="979276" y="2940339"/>
            <a:chExt cx="364673" cy="364672"/>
          </a:xfrm>
          <a:solidFill>
            <a:srgbClr val="01654B"/>
          </a:solidFill>
        </p:grpSpPr>
        <p:sp>
          <p:nvSpPr>
            <p:cNvPr id="42" name="Oval 106">
              <a:extLst>
                <a:ext uri="{FF2B5EF4-FFF2-40B4-BE49-F238E27FC236}">
                  <a16:creationId xmlns:a16="http://schemas.microsoft.com/office/drawing/2014/main" id="{EF372051-20E3-4DD8-9507-5B2D0AFAC474}"/>
                </a:ext>
              </a:extLst>
            </p:cNvPr>
            <p:cNvSpPr/>
            <p:nvPr/>
          </p:nvSpPr>
          <p:spPr>
            <a:xfrm>
              <a:off x="979276" y="2940339"/>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3" name="TextBox 55">
              <a:extLst>
                <a:ext uri="{FF2B5EF4-FFF2-40B4-BE49-F238E27FC236}">
                  <a16:creationId xmlns:a16="http://schemas.microsoft.com/office/drawing/2014/main" id="{E96325C3-6E5C-4F4D-A1B7-A960FB417523}"/>
                </a:ext>
              </a:extLst>
            </p:cNvPr>
            <p:cNvSpPr txBox="1"/>
            <p:nvPr/>
          </p:nvSpPr>
          <p:spPr>
            <a:xfrm>
              <a:off x="1067642" y="2995755"/>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3</a:t>
              </a:r>
            </a:p>
          </p:txBody>
        </p:sp>
      </p:grpSp>
      <p:grpSp>
        <p:nvGrpSpPr>
          <p:cNvPr id="44" name="Группа 5">
            <a:extLst>
              <a:ext uri="{FF2B5EF4-FFF2-40B4-BE49-F238E27FC236}">
                <a16:creationId xmlns:a16="http://schemas.microsoft.com/office/drawing/2014/main" id="{F39EEDB7-FA26-4C1B-8B5C-8A74A82A1BA2}"/>
              </a:ext>
            </a:extLst>
          </p:cNvPr>
          <p:cNvGrpSpPr/>
          <p:nvPr/>
        </p:nvGrpSpPr>
        <p:grpSpPr>
          <a:xfrm>
            <a:off x="6173220" y="4361920"/>
            <a:ext cx="460559" cy="460558"/>
            <a:chOff x="979275" y="3463141"/>
            <a:chExt cx="364673" cy="364672"/>
          </a:xfrm>
          <a:solidFill>
            <a:srgbClr val="F5A124"/>
          </a:solidFill>
        </p:grpSpPr>
        <p:sp>
          <p:nvSpPr>
            <p:cNvPr id="45" name="Oval 124">
              <a:extLst>
                <a:ext uri="{FF2B5EF4-FFF2-40B4-BE49-F238E27FC236}">
                  <a16:creationId xmlns:a16="http://schemas.microsoft.com/office/drawing/2014/main" id="{8952F9B1-24A7-451D-9659-BFBD4CBD37BE}"/>
                </a:ext>
              </a:extLst>
            </p:cNvPr>
            <p:cNvSpPr/>
            <p:nvPr/>
          </p:nvSpPr>
          <p:spPr>
            <a:xfrm>
              <a:off x="979275" y="3463141"/>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46" name="TextBox 57">
              <a:extLst>
                <a:ext uri="{FF2B5EF4-FFF2-40B4-BE49-F238E27FC236}">
                  <a16:creationId xmlns:a16="http://schemas.microsoft.com/office/drawing/2014/main" id="{9461F573-ADF0-4782-AF81-A8B98EB12753}"/>
                </a:ext>
              </a:extLst>
            </p:cNvPr>
            <p:cNvSpPr txBox="1"/>
            <p:nvPr/>
          </p:nvSpPr>
          <p:spPr>
            <a:xfrm>
              <a:off x="1047248" y="3518557"/>
              <a:ext cx="228722" cy="268068"/>
            </a:xfrm>
            <a:prstGeom prst="rect">
              <a:avLst/>
            </a:prstGeom>
            <a:noFill/>
          </p:spPr>
          <p:txBody>
            <a:bodyPr wrap="none" rtlCol="0">
              <a:spAutoFit/>
            </a:bodyPr>
            <a:lstStyle/>
            <a:p>
              <a:pPr algn="ctr"/>
              <a:r>
                <a:rPr lang="id-ID" sz="1600" b="1" dirty="0">
                  <a:solidFill>
                    <a:schemeClr val="bg1"/>
                  </a:solidFill>
                  <a:ea typeface="微软雅黑" panose="020B0503020204020204" pitchFamily="34" charset="-122"/>
                </a:rPr>
                <a:t>4</a:t>
              </a:r>
            </a:p>
          </p:txBody>
        </p:sp>
      </p:grpSp>
      <p:grpSp>
        <p:nvGrpSpPr>
          <p:cNvPr id="47" name="组合 46">
            <a:extLst>
              <a:ext uri="{FF2B5EF4-FFF2-40B4-BE49-F238E27FC236}">
                <a16:creationId xmlns:a16="http://schemas.microsoft.com/office/drawing/2014/main" id="{E24BAE67-A895-4BEF-9A8F-E7D6219AEEBD}"/>
              </a:ext>
            </a:extLst>
          </p:cNvPr>
          <p:cNvGrpSpPr/>
          <p:nvPr/>
        </p:nvGrpSpPr>
        <p:grpSpPr>
          <a:xfrm>
            <a:off x="1844677" y="2104296"/>
            <a:ext cx="3757794" cy="3385176"/>
            <a:chOff x="3211191" y="2064296"/>
            <a:chExt cx="2641600" cy="2379662"/>
          </a:xfrm>
          <a:solidFill>
            <a:srgbClr val="33909B"/>
          </a:solidFill>
        </p:grpSpPr>
        <p:sp>
          <p:nvSpPr>
            <p:cNvPr id="48" name="Freeform 8">
              <a:extLst>
                <a:ext uri="{FF2B5EF4-FFF2-40B4-BE49-F238E27FC236}">
                  <a16:creationId xmlns:a16="http://schemas.microsoft.com/office/drawing/2014/main" id="{D0C4D0E7-66B8-4084-A004-20364C12C992}"/>
                </a:ext>
              </a:extLst>
            </p:cNvPr>
            <p:cNvSpPr>
              <a:spLocks/>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2">
                <a:lumMod val="60000"/>
                <a:lumOff val="40000"/>
              </a:schemeClr>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sp>
          <p:nvSpPr>
            <p:cNvPr id="49" name="Freeform 9">
              <a:extLst>
                <a:ext uri="{FF2B5EF4-FFF2-40B4-BE49-F238E27FC236}">
                  <a16:creationId xmlns:a16="http://schemas.microsoft.com/office/drawing/2014/main" id="{548EF400-53B5-4653-BD69-63243C300589}"/>
                </a:ext>
              </a:extLst>
            </p:cNvPr>
            <p:cNvSpPr>
              <a:spLocks/>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6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6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sp>
          <p:nvSpPr>
            <p:cNvPr id="50" name="Freeform 10">
              <a:extLst>
                <a:ext uri="{FF2B5EF4-FFF2-40B4-BE49-F238E27FC236}">
                  <a16:creationId xmlns:a16="http://schemas.microsoft.com/office/drawing/2014/main" id="{BF175F7D-1BBC-4F29-8AF6-A00B941F3034}"/>
                </a:ext>
              </a:extLst>
            </p:cNvPr>
            <p:cNvSpPr>
              <a:spLocks/>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2">
                <a:lumMod val="60000"/>
                <a:lumOff val="40000"/>
              </a:schemeClr>
            </a:solidFill>
            <a:ln>
              <a:noFill/>
            </a:ln>
            <a:effectLst/>
            <a:ex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3000" b="0" i="0" u="none" strike="noStrike" kern="0" cap="none" spc="0" normalizeH="0" baseline="0" noProof="0">
                  <a:ln>
                    <a:noFill/>
                  </a:ln>
                  <a:solidFill>
                    <a:srgbClr val="FFFFFF"/>
                  </a:solidFill>
                  <a:effectLst/>
                  <a:uLnTx/>
                  <a:uFillTx/>
                  <a:latin typeface="Roboto Bold" charset="0"/>
                  <a:ea typeface="微软雅黑" panose="020B0503020204020204" pitchFamily="34" charset="-122"/>
                </a:rPr>
                <a:t>02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3000" b="0" i="0" u="none" strike="noStrike" kern="0" cap="none" spc="0" normalizeH="0" baseline="0" noProof="0">
                <a:ln>
                  <a:noFill/>
                </a:ln>
                <a:solidFill>
                  <a:srgbClr val="FFFFFF"/>
                </a:solidFill>
                <a:effectLst/>
                <a:uLnTx/>
                <a:uFillTx/>
                <a:latin typeface="Roboto Bold" charset="0"/>
                <a:ea typeface="微软雅黑" panose="020B0503020204020204" pitchFamily="34" charset="-122"/>
              </a:endParaRPr>
            </a:p>
          </p:txBody>
        </p:sp>
        <p:sp>
          <p:nvSpPr>
            <p:cNvPr id="51" name="Freeform 5">
              <a:extLst>
                <a:ext uri="{FF2B5EF4-FFF2-40B4-BE49-F238E27FC236}">
                  <a16:creationId xmlns:a16="http://schemas.microsoft.com/office/drawing/2014/main" id="{896ABAF6-F1FF-4BC1-8945-5C89DC0E5A39}"/>
                </a:ext>
              </a:extLst>
            </p:cNvPr>
            <p:cNvSpPr>
              <a:spLocks/>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no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rPr>
                <a:t>03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a:ln>
                  <a:noFill/>
                </a:ln>
                <a:solidFill>
                  <a:srgbClr val="FFFFFF"/>
                </a:solidFill>
                <a:effectLst/>
                <a:uLnTx/>
                <a:uFillTx/>
                <a:latin typeface="Roboto Bold" charset="0"/>
                <a:ea typeface="微软雅黑" panose="020B0503020204020204" pitchFamily="34" charset="-122"/>
              </a:endParaRPr>
            </a:p>
          </p:txBody>
        </p:sp>
      </p:grpSp>
      <p:grpSp>
        <p:nvGrpSpPr>
          <p:cNvPr id="26" name="组合 25">
            <a:extLst>
              <a:ext uri="{FF2B5EF4-FFF2-40B4-BE49-F238E27FC236}">
                <a16:creationId xmlns:a16="http://schemas.microsoft.com/office/drawing/2014/main" id="{690015BB-23C8-4061-B3AF-65B9404FAE51}"/>
              </a:ext>
            </a:extLst>
          </p:cNvPr>
          <p:cNvGrpSpPr/>
          <p:nvPr/>
        </p:nvGrpSpPr>
        <p:grpSpPr>
          <a:xfrm>
            <a:off x="3430738" y="639302"/>
            <a:ext cx="5500826" cy="1187036"/>
            <a:chOff x="3879680" y="1243471"/>
            <a:chExt cx="4752879" cy="1025635"/>
          </a:xfrm>
        </p:grpSpPr>
        <p:pic>
          <p:nvPicPr>
            <p:cNvPr id="27" name="图片 26">
              <a:extLst>
                <a:ext uri="{FF2B5EF4-FFF2-40B4-BE49-F238E27FC236}">
                  <a16:creationId xmlns:a16="http://schemas.microsoft.com/office/drawing/2014/main" id="{21BCC5BB-65C3-4B80-A691-C912A1C87D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52" name="MH_Entry_1">
              <a:extLst>
                <a:ext uri="{FF2B5EF4-FFF2-40B4-BE49-F238E27FC236}">
                  <a16:creationId xmlns:a16="http://schemas.microsoft.com/office/drawing/2014/main" id="{B18353B5-B86F-49D5-B077-C146B5EAB439}"/>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spTree>
    <p:extLst>
      <p:ext uri="{BB962C8B-B14F-4D97-AF65-F5344CB8AC3E}">
        <p14:creationId xmlns:p14="http://schemas.microsoft.com/office/powerpoint/2010/main" val="17980755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14:presetBounceEnd="50000">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14:bounceEnd="50000">
                                          <p:cBhvr additive="base">
                                            <p:cTn id="38" dur="8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39" dur="8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50000">
                                      <p:stCondLst>
                                        <p:cond delay="200"/>
                                      </p:stCondLst>
                                      <p:childTnLst>
                                        <p:set>
                                          <p:cBhvr>
                                            <p:cTn id="41" dur="1" fill="hold">
                                              <p:stCondLst>
                                                <p:cond delay="0"/>
                                              </p:stCondLst>
                                            </p:cTn>
                                            <p:tgtEl>
                                              <p:spTgt spid="31"/>
                                            </p:tgtEl>
                                            <p:attrNameLst>
                                              <p:attrName>style.visibility</p:attrName>
                                            </p:attrNameLst>
                                          </p:cBhvr>
                                          <p:to>
                                            <p:strVal val="visible"/>
                                          </p:to>
                                        </p:set>
                                        <p:anim calcmode="lin" valueType="num" p14:bounceEnd="50000">
                                          <p:cBhvr additive="base">
                                            <p:cTn id="42" dur="8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3" dur="8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50000">
                                      <p:stCondLst>
                                        <p:cond delay="400"/>
                                      </p:stCondLst>
                                      <p:childTnLst>
                                        <p:set>
                                          <p:cBhvr>
                                            <p:cTn id="45" dur="1" fill="hold">
                                              <p:stCondLst>
                                                <p:cond delay="0"/>
                                              </p:stCondLst>
                                            </p:cTn>
                                            <p:tgtEl>
                                              <p:spTgt spid="38"/>
                                            </p:tgtEl>
                                            <p:attrNameLst>
                                              <p:attrName>style.visibility</p:attrName>
                                            </p:attrNameLst>
                                          </p:cBhvr>
                                          <p:to>
                                            <p:strVal val="visible"/>
                                          </p:to>
                                        </p:set>
                                        <p:anim calcmode="lin" valueType="num" p14:bounceEnd="50000">
                                          <p:cBhvr additive="base">
                                            <p:cTn id="46" dur="8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47" dur="800" fill="hold"/>
                                            <p:tgtEl>
                                              <p:spTgt spid="3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0000">
                                      <p:stCondLst>
                                        <p:cond delay="600"/>
                                      </p:stCondLst>
                                      <p:childTnLst>
                                        <p:set>
                                          <p:cBhvr>
                                            <p:cTn id="49" dur="1" fill="hold">
                                              <p:stCondLst>
                                                <p:cond delay="0"/>
                                              </p:stCondLst>
                                            </p:cTn>
                                            <p:tgtEl>
                                              <p:spTgt spid="32"/>
                                            </p:tgtEl>
                                            <p:attrNameLst>
                                              <p:attrName>style.visibility</p:attrName>
                                            </p:attrNameLst>
                                          </p:cBhvr>
                                          <p:to>
                                            <p:strVal val="visible"/>
                                          </p:to>
                                        </p:set>
                                        <p:anim calcmode="lin" valueType="num" p14:bounceEnd="50000">
                                          <p:cBhvr additive="base">
                                            <p:cTn id="50" dur="8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1" dur="8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14:presetBounceEnd="50000">
                                      <p:stCondLst>
                                        <p:cond delay="800"/>
                                      </p:stCondLst>
                                      <p:childTnLst>
                                        <p:set>
                                          <p:cBhvr>
                                            <p:cTn id="53" dur="1" fill="hold">
                                              <p:stCondLst>
                                                <p:cond delay="0"/>
                                              </p:stCondLst>
                                            </p:cTn>
                                            <p:tgtEl>
                                              <p:spTgt spid="41"/>
                                            </p:tgtEl>
                                            <p:attrNameLst>
                                              <p:attrName>style.visibility</p:attrName>
                                            </p:attrNameLst>
                                          </p:cBhvr>
                                          <p:to>
                                            <p:strVal val="visible"/>
                                          </p:to>
                                        </p:set>
                                        <p:anim calcmode="lin" valueType="num" p14:bounceEnd="50000">
                                          <p:cBhvr additive="base">
                                            <p:cTn id="54" dur="8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55" dur="800" fill="hold"/>
                                            <p:tgtEl>
                                              <p:spTgt spid="4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50000">
                                      <p:stCondLst>
                                        <p:cond delay="1000"/>
                                      </p:stCondLst>
                                      <p:childTnLst>
                                        <p:set>
                                          <p:cBhvr>
                                            <p:cTn id="57" dur="1" fill="hold">
                                              <p:stCondLst>
                                                <p:cond delay="0"/>
                                              </p:stCondLst>
                                            </p:cTn>
                                            <p:tgtEl>
                                              <p:spTgt spid="33"/>
                                            </p:tgtEl>
                                            <p:attrNameLst>
                                              <p:attrName>style.visibility</p:attrName>
                                            </p:attrNameLst>
                                          </p:cBhvr>
                                          <p:to>
                                            <p:strVal val="visible"/>
                                          </p:to>
                                        </p:set>
                                        <p:anim calcmode="lin" valueType="num" p14:bounceEnd="50000">
                                          <p:cBhvr additive="base">
                                            <p:cTn id="58" dur="8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59" dur="8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14:presetBounceEnd="50000">
                                      <p:stCondLst>
                                        <p:cond delay="1200"/>
                                      </p:stCondLst>
                                      <p:childTnLst>
                                        <p:set>
                                          <p:cBhvr>
                                            <p:cTn id="61" dur="1" fill="hold">
                                              <p:stCondLst>
                                                <p:cond delay="0"/>
                                              </p:stCondLst>
                                            </p:cTn>
                                            <p:tgtEl>
                                              <p:spTgt spid="44"/>
                                            </p:tgtEl>
                                            <p:attrNameLst>
                                              <p:attrName>style.visibility</p:attrName>
                                            </p:attrNameLst>
                                          </p:cBhvr>
                                          <p:to>
                                            <p:strVal val="visible"/>
                                          </p:to>
                                        </p:set>
                                        <p:anim calcmode="lin" valueType="num" p14:bounceEnd="50000">
                                          <p:cBhvr additive="base">
                                            <p:cTn id="62" dur="8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63" dur="8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1400"/>
                                      </p:stCondLst>
                                      <p:childTnLst>
                                        <p:set>
                                          <p:cBhvr>
                                            <p:cTn id="65" dur="1" fill="hold">
                                              <p:stCondLst>
                                                <p:cond delay="0"/>
                                              </p:stCondLst>
                                            </p:cTn>
                                            <p:tgtEl>
                                              <p:spTgt spid="34"/>
                                            </p:tgtEl>
                                            <p:attrNameLst>
                                              <p:attrName>style.visibility</p:attrName>
                                            </p:attrNameLst>
                                          </p:cBhvr>
                                          <p:to>
                                            <p:strVal val="visible"/>
                                          </p:to>
                                        </p:set>
                                        <p:anim calcmode="lin" valueType="num" p14:bounceEnd="50000">
                                          <p:cBhvr additive="base">
                                            <p:cTn id="66" dur="8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67"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800" fill="hold"/>
                                            <p:tgtEl>
                                              <p:spTgt spid="35"/>
                                            </p:tgtEl>
                                            <p:attrNameLst>
                                              <p:attrName>ppt_x</p:attrName>
                                            </p:attrNameLst>
                                          </p:cBhvr>
                                          <p:tavLst>
                                            <p:tav tm="0">
                                              <p:val>
                                                <p:strVal val="1+#ppt_w/2"/>
                                              </p:val>
                                            </p:tav>
                                            <p:tav tm="100000">
                                              <p:val>
                                                <p:strVal val="#ppt_x"/>
                                              </p:val>
                                            </p:tav>
                                          </p:tavLst>
                                        </p:anim>
                                        <p:anim calcmode="lin" valueType="num">
                                          <p:cBhvr additive="base">
                                            <p:cTn id="39" dur="8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800" fill="hold"/>
                                            <p:tgtEl>
                                              <p:spTgt spid="31"/>
                                            </p:tgtEl>
                                            <p:attrNameLst>
                                              <p:attrName>ppt_x</p:attrName>
                                            </p:attrNameLst>
                                          </p:cBhvr>
                                          <p:tavLst>
                                            <p:tav tm="0">
                                              <p:val>
                                                <p:strVal val="1+#ppt_w/2"/>
                                              </p:val>
                                            </p:tav>
                                            <p:tav tm="100000">
                                              <p:val>
                                                <p:strVal val="#ppt_x"/>
                                              </p:val>
                                            </p:tav>
                                          </p:tavLst>
                                        </p:anim>
                                        <p:anim calcmode="lin" valueType="num">
                                          <p:cBhvr additive="base">
                                            <p:cTn id="43" dur="8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40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800" fill="hold"/>
                                            <p:tgtEl>
                                              <p:spTgt spid="38"/>
                                            </p:tgtEl>
                                            <p:attrNameLst>
                                              <p:attrName>ppt_x</p:attrName>
                                            </p:attrNameLst>
                                          </p:cBhvr>
                                          <p:tavLst>
                                            <p:tav tm="0">
                                              <p:val>
                                                <p:strVal val="1+#ppt_w/2"/>
                                              </p:val>
                                            </p:tav>
                                            <p:tav tm="100000">
                                              <p:val>
                                                <p:strVal val="#ppt_x"/>
                                              </p:val>
                                            </p:tav>
                                          </p:tavLst>
                                        </p:anim>
                                        <p:anim calcmode="lin" valueType="num">
                                          <p:cBhvr additive="base">
                                            <p:cTn id="47" dur="800" fill="hold"/>
                                            <p:tgtEl>
                                              <p:spTgt spid="3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800" fill="hold"/>
                                            <p:tgtEl>
                                              <p:spTgt spid="32"/>
                                            </p:tgtEl>
                                            <p:attrNameLst>
                                              <p:attrName>ppt_x</p:attrName>
                                            </p:attrNameLst>
                                          </p:cBhvr>
                                          <p:tavLst>
                                            <p:tav tm="0">
                                              <p:val>
                                                <p:strVal val="1+#ppt_w/2"/>
                                              </p:val>
                                            </p:tav>
                                            <p:tav tm="100000">
                                              <p:val>
                                                <p:strVal val="#ppt_x"/>
                                              </p:val>
                                            </p:tav>
                                          </p:tavLst>
                                        </p:anim>
                                        <p:anim calcmode="lin" valueType="num">
                                          <p:cBhvr additive="base">
                                            <p:cTn id="51" dur="8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8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800" fill="hold"/>
                                            <p:tgtEl>
                                              <p:spTgt spid="41"/>
                                            </p:tgtEl>
                                            <p:attrNameLst>
                                              <p:attrName>ppt_x</p:attrName>
                                            </p:attrNameLst>
                                          </p:cBhvr>
                                          <p:tavLst>
                                            <p:tav tm="0">
                                              <p:val>
                                                <p:strVal val="1+#ppt_w/2"/>
                                              </p:val>
                                            </p:tav>
                                            <p:tav tm="100000">
                                              <p:val>
                                                <p:strVal val="#ppt_x"/>
                                              </p:val>
                                            </p:tav>
                                          </p:tavLst>
                                        </p:anim>
                                        <p:anim calcmode="lin" valueType="num">
                                          <p:cBhvr additive="base">
                                            <p:cTn id="55" dur="800" fill="hold"/>
                                            <p:tgtEl>
                                              <p:spTgt spid="4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800" fill="hold"/>
                                            <p:tgtEl>
                                              <p:spTgt spid="33"/>
                                            </p:tgtEl>
                                            <p:attrNameLst>
                                              <p:attrName>ppt_x</p:attrName>
                                            </p:attrNameLst>
                                          </p:cBhvr>
                                          <p:tavLst>
                                            <p:tav tm="0">
                                              <p:val>
                                                <p:strVal val="1+#ppt_w/2"/>
                                              </p:val>
                                            </p:tav>
                                            <p:tav tm="100000">
                                              <p:val>
                                                <p:strVal val="#ppt_x"/>
                                              </p:val>
                                            </p:tav>
                                          </p:tavLst>
                                        </p:anim>
                                        <p:anim calcmode="lin" valueType="num">
                                          <p:cBhvr additive="base">
                                            <p:cTn id="59" dur="8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12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800" fill="hold"/>
                                            <p:tgtEl>
                                              <p:spTgt spid="44"/>
                                            </p:tgtEl>
                                            <p:attrNameLst>
                                              <p:attrName>ppt_x</p:attrName>
                                            </p:attrNameLst>
                                          </p:cBhvr>
                                          <p:tavLst>
                                            <p:tav tm="0">
                                              <p:val>
                                                <p:strVal val="1+#ppt_w/2"/>
                                              </p:val>
                                            </p:tav>
                                            <p:tav tm="100000">
                                              <p:val>
                                                <p:strVal val="#ppt_x"/>
                                              </p:val>
                                            </p:tav>
                                          </p:tavLst>
                                        </p:anim>
                                        <p:anim calcmode="lin" valueType="num">
                                          <p:cBhvr additive="base">
                                            <p:cTn id="63" dur="8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140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800" fill="hold"/>
                                            <p:tgtEl>
                                              <p:spTgt spid="34"/>
                                            </p:tgtEl>
                                            <p:attrNameLst>
                                              <p:attrName>ppt_x</p:attrName>
                                            </p:attrNameLst>
                                          </p:cBhvr>
                                          <p:tavLst>
                                            <p:tav tm="0">
                                              <p:val>
                                                <p:strVal val="1+#ppt_w/2"/>
                                              </p:val>
                                            </p:tav>
                                            <p:tav tm="100000">
                                              <p:val>
                                                <p:strVal val="#ppt_x"/>
                                              </p:val>
                                            </p:tav>
                                          </p:tavLst>
                                        </p:anim>
                                        <p:anim calcmode="lin" valueType="num">
                                          <p:cBhvr additive="base">
                                            <p:cTn id="67"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837E631A-3536-4A00-8F13-AA21326F9A20}"/>
              </a:ext>
            </a:extLst>
          </p:cNvPr>
          <p:cNvGrpSpPr/>
          <p:nvPr/>
        </p:nvGrpSpPr>
        <p:grpSpPr>
          <a:xfrm>
            <a:off x="1050075" y="1217669"/>
            <a:ext cx="4359170" cy="3969009"/>
            <a:chOff x="802445" y="-1951388"/>
            <a:chExt cx="5482009" cy="5776801"/>
          </a:xfrm>
        </p:grpSpPr>
        <p:sp>
          <p:nvSpPr>
            <p:cNvPr id="24" name="矩形 23">
              <a:extLst>
                <a:ext uri="{FF2B5EF4-FFF2-40B4-BE49-F238E27FC236}">
                  <a16:creationId xmlns:a16="http://schemas.microsoft.com/office/drawing/2014/main" id="{84D747D3-6C56-4113-92A2-0B3145F3ACDF}"/>
                </a:ext>
              </a:extLst>
            </p:cNvPr>
            <p:cNvSpPr/>
            <p:nvPr/>
          </p:nvSpPr>
          <p:spPr>
            <a:xfrm>
              <a:off x="802445" y="-1951388"/>
              <a:ext cx="5482009" cy="4923181"/>
            </a:xfrm>
            <a:prstGeom prst="rect">
              <a:avLst/>
            </a:pr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100">
                <a:solidFill>
                  <a:prstClr val="white"/>
                </a:solidFill>
                <a:latin typeface="Calibri"/>
                <a:ea typeface="微软雅黑" panose="020B0503020204020204" pitchFamily="34" charset="-122"/>
              </a:endParaRPr>
            </a:p>
          </p:txBody>
        </p:sp>
        <p:sp>
          <p:nvSpPr>
            <p:cNvPr id="25" name="矩形 24">
              <a:extLst>
                <a:ext uri="{FF2B5EF4-FFF2-40B4-BE49-F238E27FC236}">
                  <a16:creationId xmlns:a16="http://schemas.microsoft.com/office/drawing/2014/main" id="{32C9067B-2C00-476D-B16D-0A698CD724F3}"/>
                </a:ext>
              </a:extLst>
            </p:cNvPr>
            <p:cNvSpPr/>
            <p:nvPr/>
          </p:nvSpPr>
          <p:spPr>
            <a:xfrm>
              <a:off x="802445" y="2971794"/>
              <a:ext cx="5471208" cy="853619"/>
            </a:xfrm>
            <a:prstGeom prst="rect">
              <a:avLst/>
            </a:prstGeom>
            <a:solidFill>
              <a:srgbClr val="C00000"/>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100" b="0" i="0" u="none" strike="noStrike" kern="0" cap="none" spc="0" normalizeH="0" baseline="0" noProof="0">
                <a:ln>
                  <a:noFill/>
                </a:ln>
                <a:solidFill>
                  <a:srgbClr val="FFFFFF"/>
                </a:solidFill>
                <a:effectLst/>
                <a:uLnTx/>
                <a:uFillTx/>
                <a:latin typeface="Century Gothic"/>
                <a:ea typeface="微软雅黑" panose="020B0503020204020204" pitchFamily="34" charset="-122"/>
              </a:endParaRPr>
            </a:p>
          </p:txBody>
        </p:sp>
        <p:sp>
          <p:nvSpPr>
            <p:cNvPr id="27" name="文本框 26">
              <a:extLst>
                <a:ext uri="{FF2B5EF4-FFF2-40B4-BE49-F238E27FC236}">
                  <a16:creationId xmlns:a16="http://schemas.microsoft.com/office/drawing/2014/main" id="{8A283992-CA7F-435A-941F-CAA8AA1CB487}"/>
                </a:ext>
              </a:extLst>
            </p:cNvPr>
            <p:cNvSpPr txBox="1"/>
            <p:nvPr/>
          </p:nvSpPr>
          <p:spPr>
            <a:xfrm>
              <a:off x="900385" y="2982363"/>
              <a:ext cx="5275326" cy="659993"/>
            </a:xfrm>
            <a:prstGeom prst="rect">
              <a:avLst/>
            </a:prstGeom>
            <a:noFill/>
          </p:spPr>
          <p:txBody>
            <a:bodyPr wrap="square" lIns="91438" tIns="45719" rIns="91438" bIns="45719" rtlCol="0">
              <a:spAutoFit/>
            </a:bodyPr>
            <a:lstStyle/>
            <a:p>
              <a:pPr algn="ctr" defTabSz="457189">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rPr>
                <a:t>不管任何情况下，首先要切断电源</a:t>
              </a:r>
            </a:p>
          </p:txBody>
        </p:sp>
      </p:grpSp>
      <p:sp>
        <p:nvSpPr>
          <p:cNvPr id="37" name="TextBox 44">
            <a:extLst>
              <a:ext uri="{FF2B5EF4-FFF2-40B4-BE49-F238E27FC236}">
                <a16:creationId xmlns:a16="http://schemas.microsoft.com/office/drawing/2014/main" id="{9BE9864A-4FD5-401D-B38F-A6C04B327C27}"/>
              </a:ext>
            </a:extLst>
          </p:cNvPr>
          <p:cNvSpPr txBox="1"/>
          <p:nvPr/>
        </p:nvSpPr>
        <p:spPr>
          <a:xfrm>
            <a:off x="5794017" y="1571778"/>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1</a:t>
            </a:r>
          </a:p>
        </p:txBody>
      </p:sp>
      <p:sp>
        <p:nvSpPr>
          <p:cNvPr id="38" name="Subtitle 2">
            <a:extLst>
              <a:ext uri="{FF2B5EF4-FFF2-40B4-BE49-F238E27FC236}">
                <a16:creationId xmlns:a16="http://schemas.microsoft.com/office/drawing/2014/main" id="{AE6DD1C6-204B-46AA-AE0A-FB0211FD7F06}"/>
              </a:ext>
            </a:extLst>
          </p:cNvPr>
          <p:cNvSpPr txBox="1">
            <a:spLocks/>
          </p:cNvSpPr>
          <p:nvPr/>
        </p:nvSpPr>
        <p:spPr>
          <a:xfrm>
            <a:off x="6670525" y="1804815"/>
            <a:ext cx="3601304" cy="43566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首先切断着火点电源；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0" name="TextBox 42">
            <a:extLst>
              <a:ext uri="{FF2B5EF4-FFF2-40B4-BE49-F238E27FC236}">
                <a16:creationId xmlns:a16="http://schemas.microsoft.com/office/drawing/2014/main" id="{B7556F09-BC6A-499B-980B-E29404B3A23E}"/>
              </a:ext>
            </a:extLst>
          </p:cNvPr>
          <p:cNvSpPr txBox="1"/>
          <p:nvPr/>
        </p:nvSpPr>
        <p:spPr>
          <a:xfrm>
            <a:off x="5794017" y="2510732"/>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2</a:t>
            </a:r>
          </a:p>
        </p:txBody>
      </p:sp>
      <p:sp>
        <p:nvSpPr>
          <p:cNvPr id="41" name="Subtitle 2">
            <a:extLst>
              <a:ext uri="{FF2B5EF4-FFF2-40B4-BE49-F238E27FC236}">
                <a16:creationId xmlns:a16="http://schemas.microsoft.com/office/drawing/2014/main" id="{A580A8A8-5304-46D9-AC0F-BD8C01A9D155}"/>
              </a:ext>
            </a:extLst>
          </p:cNvPr>
          <p:cNvSpPr txBox="1">
            <a:spLocks/>
          </p:cNvSpPr>
          <p:nvPr/>
        </p:nvSpPr>
        <p:spPr>
          <a:xfrm>
            <a:off x="6599062" y="2474715"/>
            <a:ext cx="4721984" cy="121780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求助大人灭火（通常情况下，用干燥的沙子或专用的干粉灭火器灭火，千万不能用水灭火，也不能用泡沫灭火器灭火，因为水导电，容易触电伤人）；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42" name="TextBox 43">
            <a:extLst>
              <a:ext uri="{FF2B5EF4-FFF2-40B4-BE49-F238E27FC236}">
                <a16:creationId xmlns:a16="http://schemas.microsoft.com/office/drawing/2014/main" id="{FFF5CA05-4EEC-4457-A16E-19C4933E7F7F}"/>
              </a:ext>
            </a:extLst>
          </p:cNvPr>
          <p:cNvSpPr txBox="1"/>
          <p:nvPr/>
        </p:nvSpPr>
        <p:spPr>
          <a:xfrm>
            <a:off x="5809933" y="3937934"/>
            <a:ext cx="712734" cy="923330"/>
          </a:xfrm>
          <a:prstGeom prst="rect">
            <a:avLst/>
          </a:prstGeom>
          <a:noFill/>
        </p:spPr>
        <p:txBody>
          <a:bodyPr wrap="square" rtlCol="0">
            <a:spAutoFit/>
          </a:bodyPr>
          <a:lstStyle/>
          <a:p>
            <a:pPr algn="ctr"/>
            <a:r>
              <a:rPr lang="en-US" sz="5400" dirty="0">
                <a:solidFill>
                  <a:srgbClr val="6DC1B5"/>
                </a:solidFill>
                <a:latin typeface="微软雅黑" panose="020B0503020204020204" pitchFamily="34" charset="-122"/>
                <a:ea typeface="微软雅黑" panose="020B0503020204020204" pitchFamily="34" charset="-122"/>
                <a:cs typeface="Source Sans Pro" charset="0"/>
              </a:rPr>
              <a:t>3</a:t>
            </a:r>
          </a:p>
        </p:txBody>
      </p:sp>
      <p:sp>
        <p:nvSpPr>
          <p:cNvPr id="43" name="Subtitle 2">
            <a:extLst>
              <a:ext uri="{FF2B5EF4-FFF2-40B4-BE49-F238E27FC236}">
                <a16:creationId xmlns:a16="http://schemas.microsoft.com/office/drawing/2014/main" id="{3B2225CD-BED7-45A9-903A-855C273E6F9C}"/>
              </a:ext>
            </a:extLst>
          </p:cNvPr>
          <p:cNvSpPr txBox="1">
            <a:spLocks/>
          </p:cNvSpPr>
          <p:nvPr/>
        </p:nvSpPr>
        <p:spPr>
          <a:xfrm>
            <a:off x="6599061" y="3965671"/>
            <a:ext cx="4413639" cy="80499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较大火灾要迅速逃离火场并拨打“</a:t>
            </a:r>
            <a:r>
              <a:rPr lang="en-US" altLang="zh-CN" sz="1600" dirty="0">
                <a:solidFill>
                  <a:schemeClr val="accent2">
                    <a:lumMod val="50000"/>
                  </a:schemeClr>
                </a:solidFill>
                <a:latin typeface="微软雅黑" panose="020B0503020204020204" pitchFamily="34" charset="-122"/>
                <a:ea typeface="微软雅黑" panose="020B0503020204020204" pitchFamily="34" charset="-122"/>
              </a:rPr>
              <a:t>119</a:t>
            </a:r>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火警电话（一定要告诉消防人员准确的地址） 。</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id="{4E23E4E4-DD16-4F8E-90A5-5DDAE654C0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008675"/>
            <a:ext cx="12190413" cy="2351209"/>
          </a:xfrm>
          <a:prstGeom prst="rect">
            <a:avLst/>
          </a:prstGeom>
        </p:spPr>
      </p:pic>
      <p:pic>
        <p:nvPicPr>
          <p:cNvPr id="16" name="图片 15">
            <a:extLst>
              <a:ext uri="{FF2B5EF4-FFF2-40B4-BE49-F238E27FC236}">
                <a16:creationId xmlns:a16="http://schemas.microsoft.com/office/drawing/2014/main" id="{36055BFE-F502-41DF-82B2-6D329DB4FB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93777" y="413711"/>
            <a:ext cx="2516711" cy="1616695"/>
          </a:xfrm>
          <a:prstGeom prst="rect">
            <a:avLst/>
          </a:prstGeom>
        </p:spPr>
      </p:pic>
      <p:pic>
        <p:nvPicPr>
          <p:cNvPr id="17" name="图片 16">
            <a:extLst>
              <a:ext uri="{FF2B5EF4-FFF2-40B4-BE49-F238E27FC236}">
                <a16:creationId xmlns:a16="http://schemas.microsoft.com/office/drawing/2014/main" id="{7BDA515D-4EB2-46A8-A2F3-83B85C3066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732" y="182496"/>
            <a:ext cx="2861212" cy="1795203"/>
          </a:xfrm>
          <a:prstGeom prst="rect">
            <a:avLst/>
          </a:prstGeom>
        </p:spPr>
      </p:pic>
      <p:grpSp>
        <p:nvGrpSpPr>
          <p:cNvPr id="18" name="组合 17">
            <a:extLst>
              <a:ext uri="{FF2B5EF4-FFF2-40B4-BE49-F238E27FC236}">
                <a16:creationId xmlns:a16="http://schemas.microsoft.com/office/drawing/2014/main" id="{519877B0-6908-4827-ACCD-6A45718EFCDA}"/>
              </a:ext>
            </a:extLst>
          </p:cNvPr>
          <p:cNvGrpSpPr/>
          <p:nvPr/>
        </p:nvGrpSpPr>
        <p:grpSpPr>
          <a:xfrm>
            <a:off x="3386447" y="457055"/>
            <a:ext cx="5500826" cy="1187036"/>
            <a:chOff x="3879680" y="1243471"/>
            <a:chExt cx="4752879" cy="1025635"/>
          </a:xfrm>
        </p:grpSpPr>
        <p:pic>
          <p:nvPicPr>
            <p:cNvPr id="19" name="图片 18">
              <a:extLst>
                <a:ext uri="{FF2B5EF4-FFF2-40B4-BE49-F238E27FC236}">
                  <a16:creationId xmlns:a16="http://schemas.microsoft.com/office/drawing/2014/main" id="{1C8F294F-CA71-45DB-8E41-CFB7974CCFC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9680" y="1243471"/>
              <a:ext cx="4331323" cy="1025635"/>
            </a:xfrm>
            <a:prstGeom prst="rect">
              <a:avLst/>
            </a:prstGeom>
          </p:spPr>
        </p:pic>
        <p:sp>
          <p:nvSpPr>
            <p:cNvPr id="26" name="MH_Entry_1">
              <a:extLst>
                <a:ext uri="{FF2B5EF4-FFF2-40B4-BE49-F238E27FC236}">
                  <a16:creationId xmlns:a16="http://schemas.microsoft.com/office/drawing/2014/main" id="{9BE506AC-6DFB-4C0B-B74D-F2698D32198C}"/>
                </a:ext>
              </a:extLst>
            </p:cNvPr>
            <p:cNvSpPr/>
            <p:nvPr>
              <p:custDataLst>
                <p:tags r:id="rId1"/>
              </p:custDataLst>
            </p:nvPr>
          </p:nvSpPr>
          <p:spPr>
            <a:xfrm>
              <a:off x="4554320" y="1534569"/>
              <a:ext cx="4078239" cy="3191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微软雅黑" panose="020B0503020204020204" pitchFamily="34" charset="-122"/>
                  <a:ea typeface="微软雅黑" panose="020B0503020204020204" pitchFamily="34" charset="-122"/>
                  <a:sym typeface="Arial" panose="020B0604020202020204" pitchFamily="34" charset="0"/>
                </a:rPr>
                <a:t>电器火灾安全扑救方式</a:t>
              </a:r>
            </a:p>
          </p:txBody>
        </p:sp>
      </p:grpSp>
    </p:spTree>
    <p:extLst>
      <p:ext uri="{BB962C8B-B14F-4D97-AF65-F5344CB8AC3E}">
        <p14:creationId xmlns:p14="http://schemas.microsoft.com/office/powerpoint/2010/main" val="18647004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xmlns:a16="http://schemas.microsoft.com/office/drawing/2014/main" xmlns:a14="http://schemas.microsoft.com/office/drawing/2010/main">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6658</TotalTime>
  <Words>1272</Words>
  <Application>Microsoft Office PowerPoint</Application>
  <PresentationFormat>自定义</PresentationFormat>
  <Paragraphs>148</Paragraphs>
  <Slides>29</Slides>
  <Notes>29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ITC Avant Garde Std Bk</vt:lpstr>
      <vt:lpstr>Lato Regular</vt:lpstr>
      <vt:lpstr>Open Sans Light</vt:lpstr>
      <vt:lpstr>Source Sans Pro</vt:lpstr>
      <vt:lpstr>等线</vt:lpstr>
      <vt:lpstr>宋体</vt:lpstr>
      <vt:lpstr>微软雅黑</vt:lpstr>
      <vt:lpstr>Arial</vt:lpstr>
      <vt:lpstr>Calibri</vt:lpstr>
      <vt:lpstr>Century Gothic</vt:lpstr>
      <vt:lpstr>Roboto Bold</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8</cp:revision>
  <dcterms:created xsi:type="dcterms:W3CDTF">2015-12-01T09:06:39Z</dcterms:created>
  <dcterms:modified xsi:type="dcterms:W3CDTF">2023-04-17T05:21:35Z</dcterms:modified>
</cp:coreProperties>
</file>