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2" r:id="rId4"/>
    <p:sldId id="266" r:id="rId5"/>
    <p:sldId id="267" r:id="rId6"/>
    <p:sldId id="269" r:id="rId7"/>
    <p:sldId id="268" r:id="rId8"/>
    <p:sldId id="263" r:id="rId9"/>
    <p:sldId id="270" r:id="rId10"/>
    <p:sldId id="271" r:id="rId11"/>
    <p:sldId id="272" r:id="rId12"/>
    <p:sldId id="273" r:id="rId13"/>
    <p:sldId id="264" r:id="rId14"/>
    <p:sldId id="274" r:id="rId15"/>
    <p:sldId id="275" r:id="rId16"/>
    <p:sldId id="276" r:id="rId17"/>
    <p:sldId id="277" r:id="rId18"/>
    <p:sldId id="265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842"/>
    <a:srgbClr val="D73F49"/>
    <a:srgbClr val="C03941"/>
    <a:srgbClr val="A43138"/>
    <a:srgbClr val="C20316"/>
    <a:srgbClr val="C7020C"/>
    <a:srgbClr val="FAEED8"/>
    <a:srgbClr val="FFF9D2"/>
    <a:srgbClr val="E90000"/>
    <a:srgbClr val="9E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8D69B-3909-4890-99B0-C56DDE438B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E0B8-B3F7-41D7-8EDD-627AA22A4F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5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www.ypppt.com/excel/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www.ypppt.com/jianli/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www.ypppt.com/kejian/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www.ypppt.com/shouchaobao/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www.ypppt.com/shiti/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www.ypppt.com/jiaoan/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www.ypppt.com/ziti/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E0B8-B3F7-41D7-8EDD-627AA22A4F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41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E0B8-B3F7-41D7-8EDD-627AA22A4F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3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4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www.ypppt.com/moban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www.ypppt.com/hangye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www.ypppt.com/jieri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www.ypppt.com/sucai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www.ypppt.com/beijing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www.ypppt.com/tubiao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www.ypppt.com/xiazai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www.ypppt.com/powerpoint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www.ypppt.com/kejian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www.ypppt.com/ziti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www.ypppt.com/xiazai/zongjie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www.ypppt.com/xiazai/jihua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www.ypppt.com/moban/shangwu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www.ypppt.com/xiazai/jianli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www.ypppt.com/xiazai/dabian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www.ypppt.com/xiazai/huibao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04" y="0"/>
            <a:ext cx="5132296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59707" y="1510751"/>
            <a:ext cx="3234247" cy="260877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4" y="4924099"/>
            <a:ext cx="3866147" cy="1157228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 Seize new opportunities from now on Each day </a:t>
            </a:r>
            <a:r>
              <a:rPr lang="en-US" altLang="zh-CN" sz="1200" i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is </a:t>
            </a:r>
            <a:r>
              <a:rPr lang="en-US" altLang="zh-CN" sz="1200" i="1" smtClean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a 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 day is a new beginning Seize new opportunities from now on</a:t>
            </a:r>
          </a:p>
        </p:txBody>
      </p:sp>
      <p:grpSp>
        <p:nvGrpSpPr>
          <p:cNvPr id="17" name="组 16"/>
          <p:cNvGrpSpPr/>
          <p:nvPr/>
        </p:nvGrpSpPr>
        <p:grpSpPr>
          <a:xfrm>
            <a:off x="1915924" y="4119530"/>
            <a:ext cx="6190531" cy="324137"/>
            <a:chOff x="1915923" y="4119526"/>
            <a:chExt cx="6190530" cy="324137"/>
          </a:xfrm>
        </p:grpSpPr>
        <p:sp>
          <p:nvSpPr>
            <p:cNvPr id="9" name="矩形 8"/>
            <p:cNvSpPr/>
            <p:nvPr/>
          </p:nvSpPr>
          <p:spPr>
            <a:xfrm>
              <a:off x="6012958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459023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915923" y="4123263"/>
              <a:ext cx="320400" cy="32040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27747" y="2017061"/>
            <a:ext cx="79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财务报表知识培训</a:t>
            </a:r>
            <a:endParaRPr kumimoji="1" lang="zh-CN" altLang="en-US" sz="7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76989" y="3300993"/>
            <a:ext cx="79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资产负债表  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|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利润表  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|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现金流量表  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|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财务状况</a:t>
            </a:r>
            <a:endParaRPr kumimoji="1" lang="zh-CN" altLang="en-US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0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02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怎么阅读利润表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59"/>
          <p:cNvGrpSpPr/>
          <p:nvPr/>
        </p:nvGrpSpPr>
        <p:grpSpPr>
          <a:xfrm>
            <a:off x="6372407" y="2346059"/>
            <a:ext cx="4765316" cy="1414743"/>
            <a:chOff x="6260647" y="2346055"/>
            <a:chExt cx="4765316" cy="1414743"/>
          </a:xfrm>
        </p:grpSpPr>
        <p:sp>
          <p:nvSpPr>
            <p:cNvPr id="15" name="圆角矩形 14"/>
            <p:cNvSpPr/>
            <p:nvPr/>
          </p:nvSpPr>
          <p:spPr>
            <a:xfrm>
              <a:off x="6260647" y="2346055"/>
              <a:ext cx="4765316" cy="1414743"/>
            </a:xfrm>
            <a:prstGeom prst="roundRect">
              <a:avLst>
                <a:gd name="adj" fmla="val 50000"/>
              </a:avLst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组合 46"/>
            <p:cNvGrpSpPr/>
            <p:nvPr/>
          </p:nvGrpSpPr>
          <p:grpSpPr>
            <a:xfrm>
              <a:off x="7993619" y="2582328"/>
              <a:ext cx="2770958" cy="957185"/>
              <a:chOff x="3624780" y="2412339"/>
              <a:chExt cx="2770958" cy="95718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624780" y="2750893"/>
                <a:ext cx="2770958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19" name="组合 61"/>
          <p:cNvGrpSpPr/>
          <p:nvPr/>
        </p:nvGrpSpPr>
        <p:grpSpPr>
          <a:xfrm>
            <a:off x="6372407" y="4071931"/>
            <a:ext cx="4765316" cy="1414743"/>
            <a:chOff x="6260647" y="4071927"/>
            <a:chExt cx="4765316" cy="1414743"/>
          </a:xfrm>
        </p:grpSpPr>
        <p:sp>
          <p:nvSpPr>
            <p:cNvPr id="20" name="圆角矩形 19"/>
            <p:cNvSpPr/>
            <p:nvPr/>
          </p:nvSpPr>
          <p:spPr>
            <a:xfrm>
              <a:off x="6260647" y="4071927"/>
              <a:ext cx="4765316" cy="1414743"/>
            </a:xfrm>
            <a:prstGeom prst="roundRect">
              <a:avLst>
                <a:gd name="adj" fmla="val 50000"/>
              </a:avLst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1" name="组合 49"/>
            <p:cNvGrpSpPr/>
            <p:nvPr/>
          </p:nvGrpSpPr>
          <p:grpSpPr>
            <a:xfrm>
              <a:off x="7993619" y="4300705"/>
              <a:ext cx="2770958" cy="957185"/>
              <a:chOff x="3624780" y="2412339"/>
              <a:chExt cx="2770958" cy="95718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624780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标题文字添加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624780" y="2750893"/>
                <a:ext cx="2770958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24" name="组合 58"/>
          <p:cNvGrpSpPr/>
          <p:nvPr/>
        </p:nvGrpSpPr>
        <p:grpSpPr>
          <a:xfrm>
            <a:off x="1277799" y="2346059"/>
            <a:ext cx="4765316" cy="1414743"/>
            <a:chOff x="1166037" y="2346055"/>
            <a:chExt cx="4765316" cy="1414743"/>
          </a:xfrm>
        </p:grpSpPr>
        <p:sp>
          <p:nvSpPr>
            <p:cNvPr id="25" name="圆角矩形 24"/>
            <p:cNvSpPr/>
            <p:nvPr/>
          </p:nvSpPr>
          <p:spPr>
            <a:xfrm>
              <a:off x="1166037" y="2346055"/>
              <a:ext cx="4765316" cy="1414743"/>
            </a:xfrm>
            <a:prstGeom prst="roundRect">
              <a:avLst>
                <a:gd name="adj" fmla="val 50000"/>
              </a:avLst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组合 52"/>
            <p:cNvGrpSpPr/>
            <p:nvPr/>
          </p:nvGrpSpPr>
          <p:grpSpPr>
            <a:xfrm>
              <a:off x="1447800" y="2582328"/>
              <a:ext cx="2770958" cy="957185"/>
              <a:chOff x="3624780" y="2412339"/>
              <a:chExt cx="2770958" cy="95718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4261957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标题文字添加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624780" y="2750893"/>
                <a:ext cx="2770958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29" name="组合 60"/>
          <p:cNvGrpSpPr/>
          <p:nvPr/>
        </p:nvGrpSpPr>
        <p:grpSpPr>
          <a:xfrm>
            <a:off x="1277799" y="4071931"/>
            <a:ext cx="4765316" cy="1414743"/>
            <a:chOff x="1166037" y="4071927"/>
            <a:chExt cx="4765316" cy="1414743"/>
          </a:xfrm>
        </p:grpSpPr>
        <p:sp>
          <p:nvSpPr>
            <p:cNvPr id="30" name="圆角矩形 29"/>
            <p:cNvSpPr/>
            <p:nvPr/>
          </p:nvSpPr>
          <p:spPr>
            <a:xfrm>
              <a:off x="1166037" y="4071927"/>
              <a:ext cx="4765316" cy="1414743"/>
            </a:xfrm>
            <a:prstGeom prst="roundRect">
              <a:avLst>
                <a:gd name="adj" fmla="val 50000"/>
              </a:avLst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1" name="组合 55"/>
            <p:cNvGrpSpPr/>
            <p:nvPr/>
          </p:nvGrpSpPr>
          <p:grpSpPr>
            <a:xfrm>
              <a:off x="1447800" y="4300705"/>
              <a:ext cx="2770958" cy="957185"/>
              <a:chOff x="3624780" y="2412339"/>
              <a:chExt cx="2770958" cy="957185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261957" y="24123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b="1" dirty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标题文字添加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624780" y="2750893"/>
                <a:ext cx="2770958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0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to be used in a wider field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520727" y="2238412"/>
            <a:ext cx="3374068" cy="3355902"/>
            <a:chOff x="4057669" y="2007363"/>
            <a:chExt cx="3949449" cy="3928186"/>
          </a:xfrm>
        </p:grpSpPr>
        <p:grpSp>
          <p:nvGrpSpPr>
            <p:cNvPr id="35" name="组合 23"/>
            <p:cNvGrpSpPr/>
            <p:nvPr/>
          </p:nvGrpSpPr>
          <p:grpSpPr>
            <a:xfrm>
              <a:off x="4057669" y="2007363"/>
              <a:ext cx="1908000" cy="1908000"/>
              <a:chOff x="4057669" y="2007363"/>
              <a:chExt cx="1908000" cy="1908000"/>
            </a:xfrm>
          </p:grpSpPr>
          <p:sp>
            <p:nvSpPr>
              <p:cNvPr id="45" name="ïṡlidé"/>
              <p:cNvSpPr/>
              <p:nvPr/>
            </p:nvSpPr>
            <p:spPr>
              <a:xfrm>
                <a:off x="4057669" y="2007363"/>
                <a:ext cx="1908000" cy="1908000"/>
              </a:xfrm>
              <a:prstGeom prst="ellipse">
                <a:avLst/>
              </a:prstGeom>
              <a:solidFill>
                <a:srgbClr val="C0394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ïŝ1ïḋé"/>
              <p:cNvSpPr/>
              <p:nvPr/>
            </p:nvSpPr>
            <p:spPr>
              <a:xfrm>
                <a:off x="4183669" y="2133363"/>
                <a:ext cx="1656000" cy="1656000"/>
              </a:xfrm>
              <a:prstGeom prst="ellipse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组合 24"/>
            <p:cNvGrpSpPr/>
            <p:nvPr/>
          </p:nvGrpSpPr>
          <p:grpSpPr>
            <a:xfrm>
              <a:off x="6099118" y="2007363"/>
              <a:ext cx="1908000" cy="1908000"/>
              <a:chOff x="4057669" y="2007363"/>
              <a:chExt cx="1908000" cy="1908000"/>
            </a:xfrm>
          </p:grpSpPr>
          <p:sp>
            <p:nvSpPr>
              <p:cNvPr id="43" name="ïṡlidé"/>
              <p:cNvSpPr/>
              <p:nvPr/>
            </p:nvSpPr>
            <p:spPr>
              <a:xfrm>
                <a:off x="4057669" y="2007363"/>
                <a:ext cx="1908000" cy="1908000"/>
              </a:xfrm>
              <a:prstGeom prst="ellipse">
                <a:avLst/>
              </a:prstGeom>
              <a:solidFill>
                <a:srgbClr val="C0394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ïŝ1ïḋé"/>
              <p:cNvSpPr/>
              <p:nvPr/>
            </p:nvSpPr>
            <p:spPr>
              <a:xfrm>
                <a:off x="4183669" y="2133363"/>
                <a:ext cx="1656000" cy="1656000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组合 27"/>
            <p:cNvGrpSpPr/>
            <p:nvPr/>
          </p:nvGrpSpPr>
          <p:grpSpPr>
            <a:xfrm>
              <a:off x="4057669" y="4027549"/>
              <a:ext cx="1908000" cy="1908000"/>
              <a:chOff x="4057669" y="2007363"/>
              <a:chExt cx="1908000" cy="1908000"/>
            </a:xfrm>
          </p:grpSpPr>
          <p:sp>
            <p:nvSpPr>
              <p:cNvPr id="41" name="ïṡlidé"/>
              <p:cNvSpPr/>
              <p:nvPr/>
            </p:nvSpPr>
            <p:spPr>
              <a:xfrm>
                <a:off x="4057669" y="2007363"/>
                <a:ext cx="1908000" cy="1908000"/>
              </a:xfrm>
              <a:prstGeom prst="ellipse">
                <a:avLst/>
              </a:prstGeom>
              <a:solidFill>
                <a:srgbClr val="C0394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ïŝ1ïḋé"/>
              <p:cNvSpPr/>
              <p:nvPr/>
            </p:nvSpPr>
            <p:spPr>
              <a:xfrm>
                <a:off x="4183669" y="2133363"/>
                <a:ext cx="1656000" cy="1656000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0"/>
            <p:cNvGrpSpPr/>
            <p:nvPr/>
          </p:nvGrpSpPr>
          <p:grpSpPr>
            <a:xfrm>
              <a:off x="6099118" y="4027549"/>
              <a:ext cx="1908000" cy="1908000"/>
              <a:chOff x="4057669" y="2007363"/>
              <a:chExt cx="1908000" cy="1908000"/>
            </a:xfrm>
          </p:grpSpPr>
          <p:sp>
            <p:nvSpPr>
              <p:cNvPr id="39" name="ïṡlidé"/>
              <p:cNvSpPr/>
              <p:nvPr/>
            </p:nvSpPr>
            <p:spPr>
              <a:xfrm>
                <a:off x="4057669" y="2007363"/>
                <a:ext cx="1908000" cy="1908000"/>
              </a:xfrm>
              <a:prstGeom prst="ellipse">
                <a:avLst/>
              </a:prstGeom>
              <a:solidFill>
                <a:srgbClr val="C0394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ïŝ1ïḋé"/>
              <p:cNvSpPr/>
              <p:nvPr/>
            </p:nvSpPr>
            <p:spPr>
              <a:xfrm>
                <a:off x="4183669" y="2133363"/>
                <a:ext cx="1656000" cy="1656000"/>
              </a:xfrm>
              <a:prstGeom prst="ellipse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02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怎么阅读利润表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9cc0b18a-28b6-4346-ae70-60e85e4596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891895" y="3044571"/>
            <a:ext cx="9449935" cy="1796387"/>
            <a:chOff x="1392200" y="2852936"/>
            <a:chExt cx="9449934" cy="1796387"/>
          </a:xfrm>
          <a:solidFill>
            <a:srgbClr val="C03941"/>
          </a:solidFill>
        </p:grpSpPr>
        <p:cxnSp>
          <p:nvCxnSpPr>
            <p:cNvPr id="15" name="Straight Connector 2"/>
            <p:cNvCxnSpPr/>
            <p:nvPr/>
          </p:nvCxnSpPr>
          <p:spPr>
            <a:xfrm flipV="1">
              <a:off x="2226778" y="3743591"/>
              <a:ext cx="7744775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îṩľîḑe"/>
            <p:cNvSpPr/>
            <p:nvPr/>
          </p:nvSpPr>
          <p:spPr>
            <a:xfrm flipV="1">
              <a:off x="6038201" y="3668981"/>
              <a:ext cx="157933" cy="157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7" name="íşlîḍè"/>
            <p:cNvSpPr/>
            <p:nvPr/>
          </p:nvSpPr>
          <p:spPr>
            <a:xfrm>
              <a:off x="5249905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标题文本预设</a:t>
              </a:r>
            </a:p>
          </p:txBody>
        </p:sp>
        <p:sp>
          <p:nvSpPr>
            <p:cNvPr id="18" name="ïṡ1iḍê"/>
            <p:cNvSpPr/>
            <p:nvPr/>
          </p:nvSpPr>
          <p:spPr>
            <a:xfrm flipV="1">
              <a:off x="7967054" y="3668981"/>
              <a:ext cx="157933" cy="157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9" name="íş1iḓè"/>
            <p:cNvSpPr/>
            <p:nvPr/>
          </p:nvSpPr>
          <p:spPr>
            <a:xfrm flipV="1">
              <a:off x="7178758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0" name="ïşliďé"/>
            <p:cNvSpPr txBox="1">
              <a:spLocks/>
            </p:cNvSpPr>
            <p:nvPr/>
          </p:nvSpPr>
          <p:spPr bwMode="auto">
            <a:xfrm>
              <a:off x="7430467" y="4312919"/>
              <a:ext cx="1231106" cy="221599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标题文本预设</a:t>
              </a:r>
            </a:p>
          </p:txBody>
        </p:sp>
        <p:sp>
          <p:nvSpPr>
            <p:cNvPr id="21" name="íṡḷiḓe"/>
            <p:cNvSpPr/>
            <p:nvPr/>
          </p:nvSpPr>
          <p:spPr>
            <a:xfrm flipV="1">
              <a:off x="2180496" y="3668981"/>
              <a:ext cx="157933" cy="157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2" name="i$ļíḍè"/>
            <p:cNvSpPr/>
            <p:nvPr/>
          </p:nvSpPr>
          <p:spPr>
            <a:xfrm>
              <a:off x="139220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标题文本预设</a:t>
              </a:r>
            </a:p>
          </p:txBody>
        </p:sp>
        <p:sp>
          <p:nvSpPr>
            <p:cNvPr id="23" name="ïṧlïḓe"/>
            <p:cNvSpPr/>
            <p:nvPr/>
          </p:nvSpPr>
          <p:spPr>
            <a:xfrm flipV="1">
              <a:off x="4109348" y="3668981"/>
              <a:ext cx="157933" cy="157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4" name="ï$ľïďè"/>
            <p:cNvSpPr/>
            <p:nvPr/>
          </p:nvSpPr>
          <p:spPr>
            <a:xfrm flipV="1">
              <a:off x="3321052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5" name="îṣlidé"/>
            <p:cNvSpPr txBox="1">
              <a:spLocks/>
            </p:cNvSpPr>
            <p:nvPr/>
          </p:nvSpPr>
          <p:spPr bwMode="auto">
            <a:xfrm>
              <a:off x="3572761" y="4312919"/>
              <a:ext cx="1231106" cy="221599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标题文本预设</a:t>
              </a:r>
            </a:p>
          </p:txBody>
        </p:sp>
        <p:sp>
          <p:nvSpPr>
            <p:cNvPr id="26" name="i$1îḍê"/>
            <p:cNvSpPr/>
            <p:nvPr/>
          </p:nvSpPr>
          <p:spPr>
            <a:xfrm flipV="1">
              <a:off x="9895906" y="3668981"/>
              <a:ext cx="157933" cy="157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7" name="i$ľíḑe"/>
            <p:cNvSpPr/>
            <p:nvPr/>
          </p:nvSpPr>
          <p:spPr>
            <a:xfrm>
              <a:off x="910761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标题文本预设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9409658" y="5116466"/>
            <a:ext cx="21231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575370" y="5116466"/>
            <a:ext cx="21231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00886" y="5116466"/>
            <a:ext cx="21231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84125" y="2056917"/>
            <a:ext cx="21231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626419" y="2056917"/>
            <a:ext cx="21231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495457a2-dd1d-4bd9-aba6-6d4b549889c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" y="2470958"/>
            <a:ext cx="12192000" cy="2093388"/>
            <a:chOff x="-8284" y="922961"/>
            <a:chExt cx="12211295" cy="2392224"/>
          </a:xfrm>
        </p:grpSpPr>
        <p:sp>
          <p:nvSpPr>
            <p:cNvPr id="15" name="ïṡļïḓè"/>
            <p:cNvSpPr/>
            <p:nvPr/>
          </p:nvSpPr>
          <p:spPr>
            <a:xfrm>
              <a:off x="2" y="922961"/>
              <a:ext cx="12203008" cy="239222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íŝļiḍê"/>
            <p:cNvSpPr/>
            <p:nvPr/>
          </p:nvSpPr>
          <p:spPr>
            <a:xfrm>
              <a:off x="-8284" y="922961"/>
              <a:ext cx="12211295" cy="2386236"/>
            </a:xfrm>
            <a:prstGeom prst="rect">
              <a:avLst/>
            </a:prstGeom>
            <a:solidFill>
              <a:srgbClr val="D73F49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椭圆 16"/>
          <p:cNvSpPr/>
          <p:nvPr/>
        </p:nvSpPr>
        <p:spPr>
          <a:xfrm>
            <a:off x="1860551" y="3034896"/>
            <a:ext cx="1981200" cy="198120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105400" y="3034896"/>
            <a:ext cx="1981200" cy="19812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350249" y="3034896"/>
            <a:ext cx="1981200" cy="19812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02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怎么阅读利润表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663702" y="5298297"/>
            <a:ext cx="237490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921251" y="5298297"/>
            <a:ext cx="237490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153399" y="5298297"/>
            <a:ext cx="2374900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grpSp>
        <p:nvGrpSpPr>
          <p:cNvPr id="23" name="组合 31"/>
          <p:cNvGrpSpPr/>
          <p:nvPr/>
        </p:nvGrpSpPr>
        <p:grpSpPr>
          <a:xfrm>
            <a:off x="5985743" y="1349358"/>
            <a:ext cx="4729015" cy="781752"/>
            <a:chOff x="3624779" y="2412339"/>
            <a:chExt cx="4729015" cy="781752"/>
          </a:xfrm>
        </p:grpSpPr>
        <p:sp>
          <p:nvSpPr>
            <p:cNvPr id="24" name="文本框 23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4779" y="2750893"/>
              <a:ext cx="472901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 animBg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04" y="0"/>
            <a:ext cx="5132296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59707" y="1510751"/>
            <a:ext cx="3234247" cy="260877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4" y="4924099"/>
            <a:ext cx="3866147" cy="1157228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 Seize new opportunities from now on Each day </a:t>
            </a:r>
            <a:r>
              <a:rPr lang="en-US" altLang="zh-CN" sz="1200" i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is </a:t>
            </a:r>
            <a:r>
              <a:rPr lang="en-US" altLang="zh-CN" sz="1200" i="1" smtClean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a 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 day is a new beginning Seize new opportunities from now on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1915924" y="4119530"/>
            <a:ext cx="6190531" cy="324137"/>
            <a:chOff x="1915923" y="4119526"/>
            <a:chExt cx="6190530" cy="324137"/>
          </a:xfrm>
        </p:grpSpPr>
        <p:sp>
          <p:nvSpPr>
            <p:cNvPr id="14" name="矩形 13"/>
            <p:cNvSpPr/>
            <p:nvPr/>
          </p:nvSpPr>
          <p:spPr>
            <a:xfrm>
              <a:off x="6012958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59023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15923" y="4123263"/>
              <a:ext cx="320400" cy="32040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27748" y="2017061"/>
            <a:ext cx="850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怎么阅读现金流量表</a:t>
            </a:r>
            <a:endParaRPr lang="en-US" altLang="zh-CN" sz="72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6989" y="3300993"/>
            <a:ext cx="79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990331" y="3312794"/>
            <a:ext cx="2100447" cy="12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675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9" i="1" kern="0" dirty="0" smtClean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rPr>
              <a:t>PART.03</a:t>
            </a:r>
            <a:endParaRPr lang="zh-CN" altLang="en-US" sz="3809" i="1" kern="0" dirty="0">
              <a:solidFill>
                <a:schemeClr val="bg1"/>
              </a:solidFill>
              <a:latin typeface="Avenir Book Oblique" charset="0"/>
              <a:ea typeface="Avenir Book Oblique" charset="0"/>
              <a:cs typeface="Avenir Book Oblique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03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怎么阅读现金流量表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ïṥḻîḋé"/>
          <p:cNvSpPr/>
          <p:nvPr/>
        </p:nvSpPr>
        <p:spPr>
          <a:xfrm>
            <a:off x="1865240" y="5446469"/>
            <a:ext cx="2329397" cy="435251"/>
          </a:xfrm>
          <a:prstGeom prst="roundRect">
            <a:avLst>
              <a:gd name="adj" fmla="val 50000"/>
            </a:avLst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标题文本预设</a:t>
            </a:r>
          </a:p>
        </p:txBody>
      </p:sp>
      <p:sp>
        <p:nvSpPr>
          <p:cNvPr id="15" name="işľíḋé"/>
          <p:cNvSpPr/>
          <p:nvPr/>
        </p:nvSpPr>
        <p:spPr>
          <a:xfrm>
            <a:off x="2363936" y="2515334"/>
            <a:ext cx="1332000" cy="1332000"/>
          </a:xfrm>
          <a:prstGeom prst="ellipse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16" name="íŝḻîḑê"/>
          <p:cNvSpPr/>
          <p:nvPr/>
        </p:nvSpPr>
        <p:spPr>
          <a:xfrm>
            <a:off x="5393572" y="5446469"/>
            <a:ext cx="2329397" cy="435251"/>
          </a:xfrm>
          <a:prstGeom prst="roundRect">
            <a:avLst>
              <a:gd name="adj" fmla="val 50000"/>
            </a:avLst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标题文本预设</a:t>
            </a:r>
          </a:p>
        </p:txBody>
      </p:sp>
      <p:sp>
        <p:nvSpPr>
          <p:cNvPr id="17" name="iş1íḓè"/>
          <p:cNvSpPr/>
          <p:nvPr/>
        </p:nvSpPr>
        <p:spPr>
          <a:xfrm>
            <a:off x="8921904" y="5446469"/>
            <a:ext cx="2329397" cy="435251"/>
          </a:xfrm>
          <a:prstGeom prst="roundRect">
            <a:avLst>
              <a:gd name="adj" fmla="val 50000"/>
            </a:avLst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标题文本预设</a:t>
            </a:r>
          </a:p>
        </p:txBody>
      </p:sp>
      <p:sp>
        <p:nvSpPr>
          <p:cNvPr id="19" name="işľíḋé"/>
          <p:cNvSpPr/>
          <p:nvPr/>
        </p:nvSpPr>
        <p:spPr>
          <a:xfrm>
            <a:off x="5892268" y="2515334"/>
            <a:ext cx="1332000" cy="1332000"/>
          </a:xfrm>
          <a:prstGeom prst="ellipse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0" name="işľíḋé"/>
          <p:cNvSpPr/>
          <p:nvPr/>
        </p:nvSpPr>
        <p:spPr>
          <a:xfrm>
            <a:off x="9420600" y="2515334"/>
            <a:ext cx="1332000" cy="1332000"/>
          </a:xfrm>
          <a:prstGeom prst="ellipse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63047" y="4249869"/>
            <a:ext cx="21337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91379" y="4249869"/>
            <a:ext cx="21337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19711" y="4249869"/>
            <a:ext cx="21337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cxnSp>
        <p:nvCxnSpPr>
          <p:cNvPr id="26" name="直接连接符 66"/>
          <p:cNvCxnSpPr/>
          <p:nvPr/>
        </p:nvCxnSpPr>
        <p:spPr>
          <a:xfrm>
            <a:off x="4794103" y="2808245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67"/>
          <p:cNvCxnSpPr/>
          <p:nvPr/>
        </p:nvCxnSpPr>
        <p:spPr>
          <a:xfrm>
            <a:off x="8239251" y="2808245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şľíḋé"/>
          <p:cNvSpPr/>
          <p:nvPr/>
        </p:nvSpPr>
        <p:spPr>
          <a:xfrm>
            <a:off x="2733675" y="2908187"/>
            <a:ext cx="592527" cy="546294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0" name="işľíḋé"/>
          <p:cNvSpPr/>
          <p:nvPr/>
        </p:nvSpPr>
        <p:spPr>
          <a:xfrm>
            <a:off x="6262007" y="2890848"/>
            <a:ext cx="592527" cy="58097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1" name="işľíḋé"/>
          <p:cNvSpPr/>
          <p:nvPr/>
        </p:nvSpPr>
        <p:spPr>
          <a:xfrm>
            <a:off x="9790339" y="2996135"/>
            <a:ext cx="592527" cy="370398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/>
      <p:bldP spid="23" grpId="0"/>
      <p:bldP spid="24" grpId="0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03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怎么阅读现金流量表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253" y="2620033"/>
            <a:ext cx="5461747" cy="30752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14133" y="2761978"/>
            <a:ext cx="1444651" cy="73231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2241328" y="2905665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32500" y="4697625"/>
            <a:ext cx="1444651" cy="73231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3859695" y="4841316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20" name="组合 31"/>
          <p:cNvGrpSpPr/>
          <p:nvPr/>
        </p:nvGrpSpPr>
        <p:grpSpPr>
          <a:xfrm>
            <a:off x="6730255" y="1453123"/>
            <a:ext cx="4729015" cy="781752"/>
            <a:chOff x="3624779" y="2412339"/>
            <a:chExt cx="4729015" cy="781752"/>
          </a:xfrm>
        </p:grpSpPr>
        <p:sp>
          <p:nvSpPr>
            <p:cNvPr id="21" name="文本框 20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79" y="2750893"/>
              <a:ext cx="472901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03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怎么阅读现金流量表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îṧ1iḓè"/>
          <p:cNvGrpSpPr/>
          <p:nvPr/>
        </p:nvGrpSpPr>
        <p:grpSpPr>
          <a:xfrm>
            <a:off x="2017059" y="2412477"/>
            <a:ext cx="1026416" cy="2772924"/>
            <a:chOff x="5523779" y="1252823"/>
            <a:chExt cx="812800" cy="2195829"/>
          </a:xfrm>
          <a:effectLst/>
        </p:grpSpPr>
        <p:sp>
          <p:nvSpPr>
            <p:cNvPr id="11" name="ïṧliḋé"/>
            <p:cNvSpPr>
              <a:spLocks/>
            </p:cNvSpPr>
            <p:nvPr/>
          </p:nvSpPr>
          <p:spPr bwMode="auto">
            <a:xfrm>
              <a:off x="5907954" y="1519839"/>
              <a:ext cx="428625" cy="192881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70" y="0"/>
                </a:cxn>
                <a:cxn ang="0">
                  <a:pos x="270" y="1061"/>
                </a:cxn>
                <a:cxn ang="0">
                  <a:pos x="0" y="1215"/>
                </a:cxn>
                <a:cxn ang="0">
                  <a:pos x="0" y="1215"/>
                </a:cxn>
                <a:cxn ang="0">
                  <a:pos x="0" y="152"/>
                </a:cxn>
              </a:cxnLst>
              <a:rect l="0" t="0" r="r" b="b"/>
              <a:pathLst>
                <a:path w="270" h="1215">
                  <a:moveTo>
                    <a:pt x="0" y="152"/>
                  </a:moveTo>
                  <a:lnTo>
                    <a:pt x="270" y="0"/>
                  </a:lnTo>
                  <a:lnTo>
                    <a:pt x="270" y="1061"/>
                  </a:lnTo>
                  <a:lnTo>
                    <a:pt x="0" y="1215"/>
                  </a:lnTo>
                  <a:lnTo>
                    <a:pt x="0" y="1215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D73F4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ślïḓê"/>
            <p:cNvSpPr>
              <a:spLocks/>
            </p:cNvSpPr>
            <p:nvPr/>
          </p:nvSpPr>
          <p:spPr bwMode="auto">
            <a:xfrm>
              <a:off x="5523779" y="1252823"/>
              <a:ext cx="812800" cy="514350"/>
            </a:xfrm>
            <a:custGeom>
              <a:avLst/>
              <a:gdLst/>
              <a:ahLst/>
              <a:cxnLst>
                <a:cxn ang="0">
                  <a:pos x="242" y="324"/>
                </a:cxn>
                <a:cxn ang="0">
                  <a:pos x="0" y="151"/>
                </a:cxn>
                <a:cxn ang="0">
                  <a:pos x="271" y="0"/>
                </a:cxn>
                <a:cxn ang="0">
                  <a:pos x="512" y="172"/>
                </a:cxn>
                <a:cxn ang="0">
                  <a:pos x="242" y="324"/>
                </a:cxn>
              </a:cxnLst>
              <a:rect l="0" t="0" r="r" b="b"/>
              <a:pathLst>
                <a:path w="512" h="324">
                  <a:moveTo>
                    <a:pt x="242" y="324"/>
                  </a:moveTo>
                  <a:lnTo>
                    <a:pt x="0" y="151"/>
                  </a:lnTo>
                  <a:lnTo>
                    <a:pt x="271" y="0"/>
                  </a:lnTo>
                  <a:lnTo>
                    <a:pt x="512" y="172"/>
                  </a:lnTo>
                  <a:lnTo>
                    <a:pt x="242" y="324"/>
                  </a:lnTo>
                  <a:close/>
                </a:path>
              </a:pathLst>
            </a:custGeom>
            <a:solidFill>
              <a:srgbClr val="A4313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ṡḻíḑé"/>
            <p:cNvSpPr>
              <a:spLocks/>
            </p:cNvSpPr>
            <p:nvPr/>
          </p:nvSpPr>
          <p:spPr bwMode="auto">
            <a:xfrm>
              <a:off x="5523779" y="1486502"/>
              <a:ext cx="384175" cy="1962150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0" y="0"/>
                </a:cxn>
                <a:cxn ang="0">
                  <a:pos x="242" y="173"/>
                </a:cxn>
                <a:cxn ang="0">
                  <a:pos x="242" y="1236"/>
                </a:cxn>
                <a:cxn ang="0">
                  <a:pos x="0" y="1062"/>
                </a:cxn>
              </a:cxnLst>
              <a:rect l="0" t="0" r="r" b="b"/>
              <a:pathLst>
                <a:path w="242" h="1236">
                  <a:moveTo>
                    <a:pt x="0" y="1062"/>
                  </a:moveTo>
                  <a:lnTo>
                    <a:pt x="0" y="0"/>
                  </a:lnTo>
                  <a:lnTo>
                    <a:pt x="242" y="173"/>
                  </a:lnTo>
                  <a:lnTo>
                    <a:pt x="242" y="1236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rgbClr val="C0394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íṩḷidé"/>
          <p:cNvGrpSpPr/>
          <p:nvPr/>
        </p:nvGrpSpPr>
        <p:grpSpPr>
          <a:xfrm>
            <a:off x="2598272" y="3308165"/>
            <a:ext cx="1024413" cy="2345186"/>
            <a:chOff x="6244792" y="1787281"/>
            <a:chExt cx="811213" cy="1857110"/>
          </a:xfrm>
          <a:effectLst/>
        </p:grpSpPr>
        <p:sp>
          <p:nvSpPr>
            <p:cNvPr id="15" name="iślïḋé"/>
            <p:cNvSpPr>
              <a:spLocks/>
            </p:cNvSpPr>
            <p:nvPr/>
          </p:nvSpPr>
          <p:spPr bwMode="auto">
            <a:xfrm>
              <a:off x="6244792" y="1787281"/>
              <a:ext cx="811213" cy="517525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511" y="172"/>
                </a:cxn>
                <a:cxn ang="0">
                  <a:pos x="241" y="326"/>
                </a:cxn>
                <a:cxn ang="0">
                  <a:pos x="0" y="151"/>
                </a:cxn>
                <a:cxn ang="0">
                  <a:pos x="270" y="0"/>
                </a:cxn>
              </a:cxnLst>
              <a:rect l="0" t="0" r="r" b="b"/>
              <a:pathLst>
                <a:path w="511" h="326">
                  <a:moveTo>
                    <a:pt x="270" y="0"/>
                  </a:moveTo>
                  <a:lnTo>
                    <a:pt x="511" y="172"/>
                  </a:lnTo>
                  <a:lnTo>
                    <a:pt x="241" y="326"/>
                  </a:lnTo>
                  <a:lnTo>
                    <a:pt x="0" y="15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A4313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śḷiḋe"/>
            <p:cNvSpPr>
              <a:spLocks/>
            </p:cNvSpPr>
            <p:nvPr/>
          </p:nvSpPr>
          <p:spPr bwMode="auto">
            <a:xfrm>
              <a:off x="6627379" y="2055303"/>
              <a:ext cx="428625" cy="158908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270" y="0"/>
                </a:cxn>
                <a:cxn ang="0">
                  <a:pos x="270" y="848"/>
                </a:cxn>
                <a:cxn ang="0">
                  <a:pos x="1" y="1001"/>
                </a:cxn>
                <a:cxn ang="0">
                  <a:pos x="0" y="1001"/>
                </a:cxn>
                <a:cxn ang="0">
                  <a:pos x="0" y="154"/>
                </a:cxn>
              </a:cxnLst>
              <a:rect l="0" t="0" r="r" b="b"/>
              <a:pathLst>
                <a:path w="270" h="1001">
                  <a:moveTo>
                    <a:pt x="0" y="154"/>
                  </a:moveTo>
                  <a:lnTo>
                    <a:pt x="270" y="0"/>
                  </a:lnTo>
                  <a:lnTo>
                    <a:pt x="270" y="848"/>
                  </a:lnTo>
                  <a:lnTo>
                    <a:pt x="1" y="1001"/>
                  </a:lnTo>
                  <a:lnTo>
                    <a:pt x="0" y="100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D73F4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ŝľïďê"/>
            <p:cNvSpPr>
              <a:spLocks/>
            </p:cNvSpPr>
            <p:nvPr/>
          </p:nvSpPr>
          <p:spPr bwMode="auto">
            <a:xfrm>
              <a:off x="6244792" y="2021966"/>
              <a:ext cx="382588" cy="162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175"/>
                </a:cxn>
                <a:cxn ang="0">
                  <a:pos x="241" y="1022"/>
                </a:cxn>
                <a:cxn ang="0">
                  <a:pos x="0" y="848"/>
                </a:cxn>
                <a:cxn ang="0">
                  <a:pos x="0" y="0"/>
                </a:cxn>
              </a:cxnLst>
              <a:rect l="0" t="0" r="r" b="b"/>
              <a:pathLst>
                <a:path w="241" h="1022">
                  <a:moveTo>
                    <a:pt x="0" y="0"/>
                  </a:moveTo>
                  <a:lnTo>
                    <a:pt x="241" y="175"/>
                  </a:lnTo>
                  <a:lnTo>
                    <a:pt x="241" y="1022"/>
                  </a:lnTo>
                  <a:lnTo>
                    <a:pt x="0" y="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94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îs1îdé"/>
          <p:cNvGrpSpPr/>
          <p:nvPr/>
        </p:nvGrpSpPr>
        <p:grpSpPr>
          <a:xfrm>
            <a:off x="3157215" y="4099775"/>
            <a:ext cx="1032032" cy="1954601"/>
            <a:chOff x="6688117" y="2431926"/>
            <a:chExt cx="817247" cy="1547813"/>
          </a:xfrm>
          <a:effectLst/>
        </p:grpSpPr>
        <p:sp>
          <p:nvSpPr>
            <p:cNvPr id="19" name="íśḻîdê"/>
            <p:cNvSpPr>
              <a:spLocks/>
            </p:cNvSpPr>
            <p:nvPr/>
          </p:nvSpPr>
          <p:spPr bwMode="auto">
            <a:xfrm>
              <a:off x="6694151" y="2671639"/>
              <a:ext cx="382588" cy="130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175"/>
                </a:cxn>
                <a:cxn ang="0">
                  <a:pos x="241" y="824"/>
                </a:cxn>
                <a:cxn ang="0">
                  <a:pos x="0" y="650"/>
                </a:cxn>
                <a:cxn ang="0">
                  <a:pos x="0" y="0"/>
                </a:cxn>
              </a:cxnLst>
              <a:rect l="0" t="0" r="r" b="b"/>
              <a:pathLst>
                <a:path w="241" h="824">
                  <a:moveTo>
                    <a:pt x="0" y="0"/>
                  </a:moveTo>
                  <a:lnTo>
                    <a:pt x="241" y="175"/>
                  </a:lnTo>
                  <a:lnTo>
                    <a:pt x="241" y="824"/>
                  </a:ln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94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ṩḷïḋé"/>
            <p:cNvSpPr>
              <a:spLocks/>
            </p:cNvSpPr>
            <p:nvPr/>
          </p:nvSpPr>
          <p:spPr bwMode="auto">
            <a:xfrm>
              <a:off x="6688117" y="2431926"/>
              <a:ext cx="811213" cy="517525"/>
            </a:xfrm>
            <a:custGeom>
              <a:avLst/>
              <a:gdLst/>
              <a:ahLst/>
              <a:cxnLst>
                <a:cxn ang="0">
                  <a:pos x="241" y="326"/>
                </a:cxn>
                <a:cxn ang="0">
                  <a:pos x="0" y="151"/>
                </a:cxn>
                <a:cxn ang="0">
                  <a:pos x="270" y="0"/>
                </a:cxn>
                <a:cxn ang="0">
                  <a:pos x="511" y="172"/>
                </a:cxn>
                <a:cxn ang="0">
                  <a:pos x="241" y="326"/>
                </a:cxn>
              </a:cxnLst>
              <a:rect l="0" t="0" r="r" b="b"/>
              <a:pathLst>
                <a:path w="511" h="326">
                  <a:moveTo>
                    <a:pt x="241" y="326"/>
                  </a:moveTo>
                  <a:lnTo>
                    <a:pt x="0" y="151"/>
                  </a:lnTo>
                  <a:lnTo>
                    <a:pt x="270" y="0"/>
                  </a:lnTo>
                  <a:lnTo>
                    <a:pt x="511" y="172"/>
                  </a:lnTo>
                  <a:lnTo>
                    <a:pt x="241" y="326"/>
                  </a:lnTo>
                  <a:close/>
                </a:path>
              </a:pathLst>
            </a:custGeom>
            <a:solidFill>
              <a:srgbClr val="A4313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$lïde"/>
            <p:cNvSpPr>
              <a:spLocks/>
            </p:cNvSpPr>
            <p:nvPr/>
          </p:nvSpPr>
          <p:spPr bwMode="auto">
            <a:xfrm>
              <a:off x="7076739" y="2704976"/>
              <a:ext cx="428625" cy="1274763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270" y="0"/>
                </a:cxn>
                <a:cxn ang="0">
                  <a:pos x="270" y="650"/>
                </a:cxn>
                <a:cxn ang="0">
                  <a:pos x="0" y="803"/>
                </a:cxn>
                <a:cxn ang="0">
                  <a:pos x="0" y="803"/>
                </a:cxn>
                <a:cxn ang="0">
                  <a:pos x="0" y="154"/>
                </a:cxn>
              </a:cxnLst>
              <a:rect l="0" t="0" r="r" b="b"/>
              <a:pathLst>
                <a:path w="270" h="803">
                  <a:moveTo>
                    <a:pt x="0" y="154"/>
                  </a:moveTo>
                  <a:lnTo>
                    <a:pt x="270" y="0"/>
                  </a:lnTo>
                  <a:lnTo>
                    <a:pt x="270" y="650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D73F49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2" name="išḻîḋé"/>
          <p:cNvGrpSpPr/>
          <p:nvPr/>
        </p:nvGrpSpPr>
        <p:grpSpPr>
          <a:xfrm>
            <a:off x="3752607" y="4999919"/>
            <a:ext cx="1024412" cy="1503939"/>
            <a:chOff x="7159600" y="3144733"/>
            <a:chExt cx="811213" cy="1190942"/>
          </a:xfrm>
          <a:effectLst/>
        </p:grpSpPr>
        <p:sp>
          <p:nvSpPr>
            <p:cNvPr id="23" name="íşļîḓê"/>
            <p:cNvSpPr>
              <a:spLocks/>
            </p:cNvSpPr>
            <p:nvPr/>
          </p:nvSpPr>
          <p:spPr bwMode="auto">
            <a:xfrm>
              <a:off x="7159600" y="3376824"/>
              <a:ext cx="382588" cy="957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174"/>
                </a:cxn>
                <a:cxn ang="0">
                  <a:pos x="241" y="603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241" h="603">
                  <a:moveTo>
                    <a:pt x="0" y="0"/>
                  </a:moveTo>
                  <a:lnTo>
                    <a:pt x="241" y="174"/>
                  </a:lnTo>
                  <a:lnTo>
                    <a:pt x="241" y="603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94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ş1iḑê"/>
            <p:cNvSpPr>
              <a:spLocks/>
            </p:cNvSpPr>
            <p:nvPr/>
          </p:nvSpPr>
          <p:spPr bwMode="auto">
            <a:xfrm>
              <a:off x="7159600" y="3144733"/>
              <a:ext cx="811213" cy="514350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70" y="0"/>
                </a:cxn>
                <a:cxn ang="0">
                  <a:pos x="511" y="171"/>
                </a:cxn>
                <a:cxn ang="0">
                  <a:pos x="241" y="324"/>
                </a:cxn>
                <a:cxn ang="0">
                  <a:pos x="0" y="150"/>
                </a:cxn>
              </a:cxnLst>
              <a:rect l="0" t="0" r="r" b="b"/>
              <a:pathLst>
                <a:path w="511" h="324">
                  <a:moveTo>
                    <a:pt x="0" y="150"/>
                  </a:moveTo>
                  <a:lnTo>
                    <a:pt x="270" y="0"/>
                  </a:lnTo>
                  <a:lnTo>
                    <a:pt x="511" y="171"/>
                  </a:lnTo>
                  <a:lnTo>
                    <a:pt x="241" y="324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A43138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ṧľiďè"/>
            <p:cNvSpPr>
              <a:spLocks/>
            </p:cNvSpPr>
            <p:nvPr/>
          </p:nvSpPr>
          <p:spPr bwMode="auto">
            <a:xfrm>
              <a:off x="7542188" y="3410162"/>
              <a:ext cx="428625" cy="925513"/>
            </a:xfrm>
            <a:custGeom>
              <a:avLst/>
              <a:gdLst/>
              <a:ahLst/>
              <a:cxnLst>
                <a:cxn ang="0">
                  <a:pos x="270" y="429"/>
                </a:cxn>
                <a:cxn ang="0">
                  <a:pos x="1" y="583"/>
                </a:cxn>
                <a:cxn ang="0">
                  <a:pos x="0" y="582"/>
                </a:cxn>
                <a:cxn ang="0">
                  <a:pos x="0" y="153"/>
                </a:cxn>
                <a:cxn ang="0">
                  <a:pos x="270" y="0"/>
                </a:cxn>
                <a:cxn ang="0">
                  <a:pos x="270" y="429"/>
                </a:cxn>
              </a:cxnLst>
              <a:rect l="0" t="0" r="r" b="b"/>
              <a:pathLst>
                <a:path w="270" h="583">
                  <a:moveTo>
                    <a:pt x="270" y="429"/>
                  </a:moveTo>
                  <a:lnTo>
                    <a:pt x="1" y="583"/>
                  </a:lnTo>
                  <a:lnTo>
                    <a:pt x="0" y="582"/>
                  </a:lnTo>
                  <a:lnTo>
                    <a:pt x="0" y="153"/>
                  </a:lnTo>
                  <a:lnTo>
                    <a:pt x="270" y="0"/>
                  </a:lnTo>
                  <a:lnTo>
                    <a:pt x="270" y="429"/>
                  </a:lnTo>
                  <a:close/>
                </a:path>
              </a:pathLst>
            </a:custGeom>
            <a:solidFill>
              <a:srgbClr val="D73F49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" name="iŝľïḑe"/>
          <p:cNvSpPr/>
          <p:nvPr/>
        </p:nvSpPr>
        <p:spPr>
          <a:xfrm>
            <a:off x="2763399" y="2981590"/>
            <a:ext cx="653159" cy="653159"/>
          </a:xfrm>
          <a:prstGeom prst="ellipse">
            <a:avLst/>
          </a:prstGeom>
          <a:solidFill>
            <a:srgbClr val="C0394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ṡḻïḑè"/>
          <p:cNvSpPr>
            <a:spLocks/>
          </p:cNvSpPr>
          <p:nvPr/>
        </p:nvSpPr>
        <p:spPr bwMode="auto">
          <a:xfrm>
            <a:off x="3002471" y="3130721"/>
            <a:ext cx="175012" cy="354888"/>
          </a:xfrm>
          <a:custGeom>
            <a:avLst/>
            <a:gdLst>
              <a:gd name="T0" fmla="*/ 9818418 w 21600"/>
              <a:gd name="T1" fmla="*/ 143204158 h 21600"/>
              <a:gd name="T2" fmla="*/ 9798114 w 21600"/>
              <a:gd name="T3" fmla="*/ 143031217 h 21600"/>
              <a:gd name="T4" fmla="*/ 16936514 w 21600"/>
              <a:gd name="T5" fmla="*/ 83559759 h 21600"/>
              <a:gd name="T6" fmla="*/ 6907075 w 21600"/>
              <a:gd name="T7" fmla="*/ 0 h 21600"/>
              <a:gd name="T8" fmla="*/ 6907075 w 21600"/>
              <a:gd name="T9" fmla="*/ 118942928 h 21600"/>
              <a:gd name="T10" fmla="*/ 1686544 w 21600"/>
              <a:gd name="T11" fmla="*/ 75433996 h 21600"/>
              <a:gd name="T12" fmla="*/ 0 w 21600"/>
              <a:gd name="T13" fmla="*/ 89486353 h 21600"/>
              <a:gd name="T14" fmla="*/ 6446838 w 21600"/>
              <a:gd name="T15" fmla="*/ 143204158 h 21600"/>
              <a:gd name="T16" fmla="*/ 0 w 21600"/>
              <a:gd name="T17" fmla="*/ 196921963 h 21600"/>
              <a:gd name="T18" fmla="*/ 1686544 w 21600"/>
              <a:gd name="T19" fmla="*/ 210974438 h 21600"/>
              <a:gd name="T20" fmla="*/ 6907075 w 21600"/>
              <a:gd name="T21" fmla="*/ 167464241 h 21600"/>
              <a:gd name="T22" fmla="*/ 6907075 w 21600"/>
              <a:gd name="T23" fmla="*/ 286355233 h 21600"/>
              <a:gd name="T24" fmla="*/ 16936514 w 21600"/>
              <a:gd name="T25" fmla="*/ 202768305 h 21600"/>
              <a:gd name="T26" fmla="*/ 9801982 w 21600"/>
              <a:gd name="T27" fmla="*/ 143336334 h 21600"/>
              <a:gd name="T28" fmla="*/ 9818418 w 21600"/>
              <a:gd name="T29" fmla="*/ 143204158 h 21600"/>
              <a:gd name="T30" fmla="*/ 9291511 w 21600"/>
              <a:gd name="T31" fmla="*/ 47951715 h 21600"/>
              <a:gd name="T32" fmla="*/ 13564907 w 21600"/>
              <a:gd name="T33" fmla="*/ 83559759 h 21600"/>
              <a:gd name="T34" fmla="*/ 9291511 w 21600"/>
              <a:gd name="T35" fmla="*/ 119168940 h 21600"/>
              <a:gd name="T36" fmla="*/ 9291511 w 21600"/>
              <a:gd name="T37" fmla="*/ 47951715 h 21600"/>
              <a:gd name="T38" fmla="*/ 9291511 w 21600"/>
              <a:gd name="T39" fmla="*/ 238377497 h 21600"/>
              <a:gd name="T40" fmla="*/ 9291511 w 21600"/>
              <a:gd name="T41" fmla="*/ 167160272 h 21600"/>
              <a:gd name="T42" fmla="*/ 13564907 w 21600"/>
              <a:gd name="T43" fmla="*/ 202768305 h 21600"/>
              <a:gd name="T44" fmla="*/ 9291511 w 21600"/>
              <a:gd name="T45" fmla="*/ 238377497 h 21600"/>
              <a:gd name="T46" fmla="*/ 9291511 w 21600"/>
              <a:gd name="T47" fmla="*/ 238377497 h 216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600" h="21600">
                <a:moveTo>
                  <a:pt x="12522" y="10802"/>
                </a:moveTo>
                <a:lnTo>
                  <a:pt x="12496" y="10789"/>
                </a:lnTo>
                <a:lnTo>
                  <a:pt x="21600" y="6303"/>
                </a:lnTo>
                <a:lnTo>
                  <a:pt x="8809" y="0"/>
                </a:lnTo>
                <a:lnTo>
                  <a:pt x="8809" y="8972"/>
                </a:lnTo>
                <a:lnTo>
                  <a:pt x="2151" y="5690"/>
                </a:lnTo>
                <a:lnTo>
                  <a:pt x="0" y="6750"/>
                </a:lnTo>
                <a:lnTo>
                  <a:pt x="8222" y="10802"/>
                </a:lnTo>
                <a:lnTo>
                  <a:pt x="0" y="14854"/>
                </a:lnTo>
                <a:lnTo>
                  <a:pt x="2151" y="15914"/>
                </a:lnTo>
                <a:lnTo>
                  <a:pt x="8809" y="12632"/>
                </a:lnTo>
                <a:lnTo>
                  <a:pt x="8809" y="21600"/>
                </a:lnTo>
                <a:lnTo>
                  <a:pt x="21600" y="15295"/>
                </a:lnTo>
                <a:lnTo>
                  <a:pt x="12501" y="10812"/>
                </a:lnTo>
                <a:lnTo>
                  <a:pt x="12522" y="10802"/>
                </a:lnTo>
                <a:close/>
                <a:moveTo>
                  <a:pt x="11850" y="3617"/>
                </a:moveTo>
                <a:lnTo>
                  <a:pt x="17300" y="6303"/>
                </a:lnTo>
                <a:lnTo>
                  <a:pt x="11850" y="8989"/>
                </a:lnTo>
                <a:lnTo>
                  <a:pt x="11850" y="3617"/>
                </a:lnTo>
                <a:close/>
                <a:moveTo>
                  <a:pt x="11850" y="17981"/>
                </a:moveTo>
                <a:lnTo>
                  <a:pt x="11850" y="12609"/>
                </a:lnTo>
                <a:lnTo>
                  <a:pt x="17300" y="15295"/>
                </a:lnTo>
                <a:lnTo>
                  <a:pt x="11850" y="17981"/>
                </a:lnTo>
                <a:close/>
                <a:moveTo>
                  <a:pt x="11850" y="17981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ŝľïḋé"/>
          <p:cNvSpPr/>
          <p:nvPr/>
        </p:nvSpPr>
        <p:spPr>
          <a:xfrm>
            <a:off x="2194147" y="2112455"/>
            <a:ext cx="653159" cy="653159"/>
          </a:xfrm>
          <a:prstGeom prst="ellipse">
            <a:avLst/>
          </a:prstGeom>
          <a:solidFill>
            <a:srgbClr val="C0394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9" name="íSḷïdê"/>
          <p:cNvGrpSpPr>
            <a:grpSpLocks/>
          </p:cNvGrpSpPr>
          <p:nvPr/>
        </p:nvGrpSpPr>
        <p:grpSpPr bwMode="auto">
          <a:xfrm>
            <a:off x="2374079" y="2292386"/>
            <a:ext cx="293295" cy="293297"/>
            <a:chOff x="0" y="0"/>
            <a:chExt cx="577" cy="574"/>
          </a:xfrm>
          <a:solidFill>
            <a:schemeClr val="tx2"/>
          </a:solidFill>
        </p:grpSpPr>
        <p:sp>
          <p:nvSpPr>
            <p:cNvPr id="30" name="ïşḷïdé"/>
            <p:cNvSpPr>
              <a:spLocks/>
            </p:cNvSpPr>
            <p:nvPr/>
          </p:nvSpPr>
          <p:spPr bwMode="auto">
            <a:xfrm>
              <a:off x="368" y="368"/>
              <a:ext cx="205" cy="2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18447" y="8564"/>
                  </a:moveTo>
                  <a:lnTo>
                    <a:pt x="6893" y="0"/>
                  </a:lnTo>
                  <a:lnTo>
                    <a:pt x="0" y="6909"/>
                  </a:lnTo>
                  <a:lnTo>
                    <a:pt x="8514" y="18507"/>
                  </a:lnTo>
                  <a:cubicBezTo>
                    <a:pt x="10541" y="16972"/>
                    <a:pt x="14706" y="18290"/>
                    <a:pt x="18327" y="21600"/>
                  </a:cubicBezTo>
                  <a:lnTo>
                    <a:pt x="21600" y="18319"/>
                  </a:lnTo>
                  <a:cubicBezTo>
                    <a:pt x="18344" y="14739"/>
                    <a:pt x="17015" y="10625"/>
                    <a:pt x="18447" y="8564"/>
                  </a:cubicBezTo>
                  <a:close/>
                  <a:moveTo>
                    <a:pt x="14477" y="14461"/>
                  </a:moveTo>
                  <a:cubicBezTo>
                    <a:pt x="13723" y="15214"/>
                    <a:pt x="12501" y="15214"/>
                    <a:pt x="11748" y="14461"/>
                  </a:cubicBezTo>
                  <a:cubicBezTo>
                    <a:pt x="10995" y="13705"/>
                    <a:pt x="10995" y="12479"/>
                    <a:pt x="11749" y="11725"/>
                  </a:cubicBezTo>
                  <a:cubicBezTo>
                    <a:pt x="12502" y="10969"/>
                    <a:pt x="13724" y="10969"/>
                    <a:pt x="14477" y="11725"/>
                  </a:cubicBezTo>
                  <a:cubicBezTo>
                    <a:pt x="15230" y="12479"/>
                    <a:pt x="15230" y="13705"/>
                    <a:pt x="14477" y="14461"/>
                  </a:cubicBezTo>
                  <a:close/>
                  <a:moveTo>
                    <a:pt x="14477" y="1446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šľiḍè"/>
            <p:cNvSpPr>
              <a:spLocks/>
            </p:cNvSpPr>
            <p:nvPr/>
          </p:nvSpPr>
          <p:spPr bwMode="auto">
            <a:xfrm>
              <a:off x="328" y="304"/>
              <a:ext cx="107" cy="1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21600">
                  <a:moveTo>
                    <a:pt x="14544" y="0"/>
                  </a:moveTo>
                  <a:lnTo>
                    <a:pt x="13967" y="562"/>
                  </a:lnTo>
                  <a:cubicBezTo>
                    <a:pt x="14018" y="3961"/>
                    <a:pt x="12593" y="7264"/>
                    <a:pt x="9866" y="9922"/>
                  </a:cubicBezTo>
                  <a:lnTo>
                    <a:pt x="24" y="19504"/>
                  </a:lnTo>
                  <a:cubicBezTo>
                    <a:pt x="18" y="19554"/>
                    <a:pt x="6" y="19602"/>
                    <a:pt x="0" y="19652"/>
                  </a:cubicBezTo>
                  <a:lnTo>
                    <a:pt x="2371" y="21600"/>
                  </a:lnTo>
                  <a:lnTo>
                    <a:pt x="21600" y="5798"/>
                  </a:lnTo>
                  <a:lnTo>
                    <a:pt x="14544" y="0"/>
                  </a:lnTo>
                  <a:close/>
                  <a:moveTo>
                    <a:pt x="14544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slîḓe"/>
            <p:cNvSpPr>
              <a:spLocks/>
            </p:cNvSpPr>
            <p:nvPr/>
          </p:nvSpPr>
          <p:spPr bwMode="auto">
            <a:xfrm>
              <a:off x="0" y="0"/>
              <a:ext cx="297" cy="289"/>
            </a:xfrm>
            <a:custGeom>
              <a:avLst/>
              <a:gdLst>
                <a:gd name="T0" fmla="*/ 0 w 21222"/>
                <a:gd name="T1" fmla="*/ 0 h 21211"/>
                <a:gd name="T2" fmla="*/ 0 w 21222"/>
                <a:gd name="T3" fmla="*/ 0 h 21211"/>
                <a:gd name="T4" fmla="*/ 0 w 21222"/>
                <a:gd name="T5" fmla="*/ 0 h 21211"/>
                <a:gd name="T6" fmla="*/ 0 w 21222"/>
                <a:gd name="T7" fmla="*/ 0 h 21211"/>
                <a:gd name="T8" fmla="*/ 0 w 21222"/>
                <a:gd name="T9" fmla="*/ 0 h 21211"/>
                <a:gd name="T10" fmla="*/ 0 w 21222"/>
                <a:gd name="T11" fmla="*/ 0 h 21211"/>
                <a:gd name="T12" fmla="*/ 0 w 21222"/>
                <a:gd name="T13" fmla="*/ 0 h 21211"/>
                <a:gd name="T14" fmla="*/ 0 w 21222"/>
                <a:gd name="T15" fmla="*/ 0 h 21211"/>
                <a:gd name="T16" fmla="*/ 0 w 21222"/>
                <a:gd name="T17" fmla="*/ 0 h 21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22" h="21211">
                  <a:moveTo>
                    <a:pt x="15153" y="21211"/>
                  </a:moveTo>
                  <a:lnTo>
                    <a:pt x="17409" y="18463"/>
                  </a:lnTo>
                  <a:cubicBezTo>
                    <a:pt x="18368" y="17292"/>
                    <a:pt x="19694" y="16530"/>
                    <a:pt x="21146" y="16293"/>
                  </a:cubicBezTo>
                  <a:lnTo>
                    <a:pt x="21222" y="16201"/>
                  </a:lnTo>
                  <a:lnTo>
                    <a:pt x="6603" y="1165"/>
                  </a:lnTo>
                  <a:cubicBezTo>
                    <a:pt x="5093" y="-389"/>
                    <a:pt x="2643" y="-389"/>
                    <a:pt x="1133" y="1165"/>
                  </a:cubicBezTo>
                  <a:cubicBezTo>
                    <a:pt x="-378" y="2718"/>
                    <a:pt x="-378" y="5237"/>
                    <a:pt x="1133" y="6791"/>
                  </a:cubicBezTo>
                  <a:lnTo>
                    <a:pt x="15153" y="21211"/>
                  </a:lnTo>
                  <a:close/>
                  <a:moveTo>
                    <a:pt x="15153" y="2121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ṧḷïḓê"/>
            <p:cNvSpPr>
              <a:spLocks/>
            </p:cNvSpPr>
            <p:nvPr/>
          </p:nvSpPr>
          <p:spPr bwMode="auto">
            <a:xfrm>
              <a:off x="0" y="328"/>
              <a:ext cx="298" cy="246"/>
            </a:xfrm>
            <a:custGeom>
              <a:avLst/>
              <a:gdLst>
                <a:gd name="T0" fmla="*/ 0 w 21116"/>
                <a:gd name="T1" fmla="*/ 0 h 21374"/>
                <a:gd name="T2" fmla="*/ 0 w 21116"/>
                <a:gd name="T3" fmla="*/ 0 h 21374"/>
                <a:gd name="T4" fmla="*/ 0 w 21116"/>
                <a:gd name="T5" fmla="*/ 0 h 21374"/>
                <a:gd name="T6" fmla="*/ 0 w 21116"/>
                <a:gd name="T7" fmla="*/ 0 h 21374"/>
                <a:gd name="T8" fmla="*/ 0 w 21116"/>
                <a:gd name="T9" fmla="*/ 0 h 21374"/>
                <a:gd name="T10" fmla="*/ 0 w 21116"/>
                <a:gd name="T11" fmla="*/ 0 h 21374"/>
                <a:gd name="T12" fmla="*/ 0 w 21116"/>
                <a:gd name="T13" fmla="*/ 0 h 21374"/>
                <a:gd name="T14" fmla="*/ 0 w 21116"/>
                <a:gd name="T15" fmla="*/ 0 h 21374"/>
                <a:gd name="T16" fmla="*/ 0 w 21116"/>
                <a:gd name="T17" fmla="*/ 0 h 21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16" h="21374">
                  <a:moveTo>
                    <a:pt x="17024" y="721"/>
                  </a:moveTo>
                  <a:cubicBezTo>
                    <a:pt x="16543" y="427"/>
                    <a:pt x="16052" y="191"/>
                    <a:pt x="15571" y="0"/>
                  </a:cubicBezTo>
                  <a:cubicBezTo>
                    <a:pt x="13915" y="235"/>
                    <a:pt x="7378" y="2037"/>
                    <a:pt x="6834" y="8291"/>
                  </a:cubicBezTo>
                  <a:cubicBezTo>
                    <a:pt x="6063" y="17146"/>
                    <a:pt x="1254" y="15657"/>
                    <a:pt x="153" y="15771"/>
                  </a:cubicBezTo>
                  <a:cubicBezTo>
                    <a:pt x="-484" y="15837"/>
                    <a:pt x="743" y="21126"/>
                    <a:pt x="6046" y="21364"/>
                  </a:cubicBezTo>
                  <a:cubicBezTo>
                    <a:pt x="11298" y="21600"/>
                    <a:pt x="20647" y="17485"/>
                    <a:pt x="21032" y="7006"/>
                  </a:cubicBezTo>
                  <a:lnTo>
                    <a:pt x="21116" y="6884"/>
                  </a:lnTo>
                  <a:cubicBezTo>
                    <a:pt x="20449" y="3612"/>
                    <a:pt x="18811" y="1844"/>
                    <a:pt x="17024" y="721"/>
                  </a:cubicBezTo>
                  <a:close/>
                  <a:moveTo>
                    <a:pt x="17024" y="72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šḷîďê"/>
            <p:cNvSpPr>
              <a:spLocks/>
            </p:cNvSpPr>
            <p:nvPr/>
          </p:nvSpPr>
          <p:spPr bwMode="auto">
            <a:xfrm>
              <a:off x="240" y="0"/>
              <a:ext cx="337" cy="385"/>
            </a:xfrm>
            <a:custGeom>
              <a:avLst/>
              <a:gdLst>
                <a:gd name="T0" fmla="*/ 0 w 21345"/>
                <a:gd name="T1" fmla="*/ 0 h 21376"/>
                <a:gd name="T2" fmla="*/ 0 w 21345"/>
                <a:gd name="T3" fmla="*/ 0 h 21376"/>
                <a:gd name="T4" fmla="*/ 0 w 21345"/>
                <a:gd name="T5" fmla="*/ 0 h 21376"/>
                <a:gd name="T6" fmla="*/ 0 w 21345"/>
                <a:gd name="T7" fmla="*/ 0 h 21376"/>
                <a:gd name="T8" fmla="*/ 0 w 21345"/>
                <a:gd name="T9" fmla="*/ 0 h 21376"/>
                <a:gd name="T10" fmla="*/ 0 w 21345"/>
                <a:gd name="T11" fmla="*/ 0 h 21376"/>
                <a:gd name="T12" fmla="*/ 0 w 21345"/>
                <a:gd name="T13" fmla="*/ 0 h 21376"/>
                <a:gd name="T14" fmla="*/ 0 w 21345"/>
                <a:gd name="T15" fmla="*/ 0 h 21376"/>
                <a:gd name="T16" fmla="*/ 0 w 21345"/>
                <a:gd name="T17" fmla="*/ 0 h 21376"/>
                <a:gd name="T18" fmla="*/ 0 w 21345"/>
                <a:gd name="T19" fmla="*/ 0 h 21376"/>
                <a:gd name="T20" fmla="*/ 0 w 21345"/>
                <a:gd name="T21" fmla="*/ 0 h 21376"/>
                <a:gd name="T22" fmla="*/ 0 w 21345"/>
                <a:gd name="T23" fmla="*/ 0 h 213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45" h="21376">
                  <a:moveTo>
                    <a:pt x="7963" y="16438"/>
                  </a:moveTo>
                  <a:lnTo>
                    <a:pt x="20844" y="3060"/>
                  </a:lnTo>
                  <a:cubicBezTo>
                    <a:pt x="21600" y="2274"/>
                    <a:pt x="21488" y="1102"/>
                    <a:pt x="20592" y="438"/>
                  </a:cubicBezTo>
                  <a:cubicBezTo>
                    <a:pt x="19696" y="-224"/>
                    <a:pt x="18359" y="-125"/>
                    <a:pt x="17602" y="661"/>
                  </a:cubicBezTo>
                  <a:lnTo>
                    <a:pt x="4720" y="14039"/>
                  </a:lnTo>
                  <a:cubicBezTo>
                    <a:pt x="3698" y="14005"/>
                    <a:pt x="2666" y="14368"/>
                    <a:pt x="1957" y="15106"/>
                  </a:cubicBezTo>
                  <a:lnTo>
                    <a:pt x="0" y="17139"/>
                  </a:lnTo>
                  <a:cubicBezTo>
                    <a:pt x="266" y="17232"/>
                    <a:pt x="533" y="17334"/>
                    <a:pt x="800" y="17450"/>
                  </a:cubicBezTo>
                  <a:cubicBezTo>
                    <a:pt x="2456" y="18154"/>
                    <a:pt x="4079" y="19406"/>
                    <a:pt x="4942" y="21376"/>
                  </a:cubicBezTo>
                  <a:lnTo>
                    <a:pt x="7225" y="19005"/>
                  </a:lnTo>
                  <a:cubicBezTo>
                    <a:pt x="7936" y="18266"/>
                    <a:pt x="8172" y="17316"/>
                    <a:pt x="7963" y="16438"/>
                  </a:cubicBezTo>
                  <a:close/>
                  <a:moveTo>
                    <a:pt x="7963" y="1643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5" name="îš1iḋè"/>
          <p:cNvSpPr/>
          <p:nvPr/>
        </p:nvSpPr>
        <p:spPr>
          <a:xfrm>
            <a:off x="3912779" y="4719861"/>
            <a:ext cx="653159" cy="653159"/>
          </a:xfrm>
          <a:prstGeom prst="ellipse">
            <a:avLst/>
          </a:prstGeom>
          <a:solidFill>
            <a:srgbClr val="C0394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6" name="íṡ1ïḓe"/>
          <p:cNvGrpSpPr>
            <a:grpSpLocks/>
          </p:cNvGrpSpPr>
          <p:nvPr/>
        </p:nvGrpSpPr>
        <p:grpSpPr bwMode="auto">
          <a:xfrm>
            <a:off x="4092708" y="4958046"/>
            <a:ext cx="293296" cy="176780"/>
            <a:chOff x="0" y="0"/>
            <a:chExt cx="576" cy="343"/>
          </a:xfrm>
          <a:solidFill>
            <a:schemeClr val="tx2"/>
          </a:solidFill>
        </p:grpSpPr>
        <p:sp>
          <p:nvSpPr>
            <p:cNvPr id="37" name="iṡḷïďé"/>
            <p:cNvSpPr>
              <a:spLocks/>
            </p:cNvSpPr>
            <p:nvPr/>
          </p:nvSpPr>
          <p:spPr bwMode="auto">
            <a:xfrm>
              <a:off x="0" y="224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6300" y="21600"/>
                  </a:moveTo>
                  <a:lnTo>
                    <a:pt x="21600" y="21600"/>
                  </a:lnTo>
                  <a:lnTo>
                    <a:pt x="18212" y="9983"/>
                  </a:lnTo>
                  <a:lnTo>
                    <a:pt x="6300" y="9983"/>
                  </a:lnTo>
                  <a:lnTo>
                    <a:pt x="5727" y="9983"/>
                  </a:lnTo>
                  <a:lnTo>
                    <a:pt x="5259" y="8380"/>
                  </a:lnTo>
                  <a:lnTo>
                    <a:pt x="2816" y="0"/>
                  </a:lnTo>
                  <a:lnTo>
                    <a:pt x="0" y="0"/>
                  </a:lnTo>
                  <a:lnTo>
                    <a:pt x="6300" y="21600"/>
                  </a:lnTo>
                  <a:close/>
                  <a:moveTo>
                    <a:pt x="63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îṣ1îḑè"/>
            <p:cNvSpPr>
              <a:spLocks/>
            </p:cNvSpPr>
            <p:nvPr/>
          </p:nvSpPr>
          <p:spPr bwMode="auto">
            <a:xfrm>
              <a:off x="0" y="112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8212" y="9983"/>
                  </a:lnTo>
                  <a:lnTo>
                    <a:pt x="6300" y="9983"/>
                  </a:lnTo>
                  <a:lnTo>
                    <a:pt x="5727" y="9983"/>
                  </a:lnTo>
                  <a:lnTo>
                    <a:pt x="5260" y="8380"/>
                  </a:lnTo>
                  <a:lnTo>
                    <a:pt x="2816" y="0"/>
                  </a:lnTo>
                  <a:lnTo>
                    <a:pt x="0" y="0"/>
                  </a:lnTo>
                  <a:lnTo>
                    <a:pt x="630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ṣḻidè"/>
            <p:cNvSpPr>
              <a:spLocks/>
            </p:cNvSpPr>
            <p:nvPr/>
          </p:nvSpPr>
          <p:spPr bwMode="auto">
            <a:xfrm>
              <a:off x="0" y="0"/>
              <a:ext cx="576" cy="1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300" y="0"/>
                  </a:lnTo>
                  <a:lnTo>
                    <a:pt x="0" y="0"/>
                  </a:lnTo>
                  <a:lnTo>
                    <a:pt x="6300" y="2160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0" name="ísḻïḍè"/>
          <p:cNvSpPr/>
          <p:nvPr/>
        </p:nvSpPr>
        <p:spPr>
          <a:xfrm>
            <a:off x="3317579" y="3850722"/>
            <a:ext cx="653159" cy="653159"/>
          </a:xfrm>
          <a:prstGeom prst="ellipse">
            <a:avLst/>
          </a:prstGeom>
          <a:solidFill>
            <a:srgbClr val="C0394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1" name="ïṣḻiḍè"/>
          <p:cNvGrpSpPr>
            <a:grpSpLocks/>
          </p:cNvGrpSpPr>
          <p:nvPr/>
        </p:nvGrpSpPr>
        <p:grpSpPr bwMode="auto">
          <a:xfrm>
            <a:off x="3482846" y="4073443"/>
            <a:ext cx="322625" cy="207717"/>
            <a:chOff x="0" y="0"/>
            <a:chExt cx="575" cy="372"/>
          </a:xfrm>
          <a:solidFill>
            <a:schemeClr val="tx2"/>
          </a:solidFill>
        </p:grpSpPr>
        <p:sp>
          <p:nvSpPr>
            <p:cNvPr id="42" name="íšḻiḋe"/>
            <p:cNvSpPr>
              <a:spLocks/>
            </p:cNvSpPr>
            <p:nvPr/>
          </p:nvSpPr>
          <p:spPr bwMode="auto">
            <a:xfrm>
              <a:off x="239" y="0"/>
              <a:ext cx="336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11" y="21600"/>
                  </a:lnTo>
                  <a:cubicBezTo>
                    <a:pt x="10581" y="19662"/>
                    <a:pt x="12280" y="18310"/>
                    <a:pt x="14253" y="18310"/>
                  </a:cubicBezTo>
                  <a:cubicBezTo>
                    <a:pt x="16225" y="18310"/>
                    <a:pt x="17924" y="19662"/>
                    <a:pt x="18694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21599" y="0"/>
                  </a:lnTo>
                  <a:close/>
                  <a:moveTo>
                    <a:pt x="21599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śľiḍè"/>
            <p:cNvSpPr>
              <a:spLocks/>
            </p:cNvSpPr>
            <p:nvPr/>
          </p:nvSpPr>
          <p:spPr bwMode="auto">
            <a:xfrm>
              <a:off x="0" y="80"/>
              <a:ext cx="20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15116" y="17018"/>
                  </a:moveTo>
                  <a:cubicBezTo>
                    <a:pt x="17780" y="17018"/>
                    <a:pt x="20138" y="18290"/>
                    <a:pt x="21600" y="20237"/>
                  </a:cubicBezTo>
                  <a:lnTo>
                    <a:pt x="21600" y="0"/>
                  </a:lnTo>
                  <a:lnTo>
                    <a:pt x="8120" y="0"/>
                  </a:lnTo>
                  <a:lnTo>
                    <a:pt x="0" y="8727"/>
                  </a:lnTo>
                  <a:lnTo>
                    <a:pt x="0" y="21600"/>
                  </a:lnTo>
                  <a:lnTo>
                    <a:pt x="7810" y="21600"/>
                  </a:lnTo>
                  <a:cubicBezTo>
                    <a:pt x="9078" y="18901"/>
                    <a:pt x="11871" y="17018"/>
                    <a:pt x="15116" y="17018"/>
                  </a:cubicBezTo>
                  <a:close/>
                  <a:moveTo>
                    <a:pt x="4989" y="9545"/>
                  </a:moveTo>
                  <a:lnTo>
                    <a:pt x="9521" y="4309"/>
                  </a:lnTo>
                  <a:lnTo>
                    <a:pt x="16723" y="4309"/>
                  </a:lnTo>
                  <a:lnTo>
                    <a:pt x="16723" y="13692"/>
                  </a:lnTo>
                  <a:lnTo>
                    <a:pt x="4989" y="13692"/>
                  </a:lnTo>
                  <a:lnTo>
                    <a:pt x="4989" y="9545"/>
                  </a:lnTo>
                  <a:close/>
                  <a:moveTo>
                    <a:pt x="4989" y="954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ṩḷîḍè"/>
            <p:cNvSpPr>
              <a:spLocks/>
            </p:cNvSpPr>
            <p:nvPr/>
          </p:nvSpPr>
          <p:spPr bwMode="auto">
            <a:xfrm>
              <a:off x="96" y="272"/>
              <a:ext cx="100" cy="100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ṡľîdè"/>
            <p:cNvSpPr>
              <a:spLocks/>
            </p:cNvSpPr>
            <p:nvPr/>
          </p:nvSpPr>
          <p:spPr bwMode="auto">
            <a:xfrm>
              <a:off x="416" y="272"/>
              <a:ext cx="100" cy="100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组合 100"/>
          <p:cNvGrpSpPr/>
          <p:nvPr/>
        </p:nvGrpSpPr>
        <p:grpSpPr>
          <a:xfrm>
            <a:off x="3164835" y="2749669"/>
            <a:ext cx="3709944" cy="2585434"/>
            <a:chOff x="3008356" y="2511438"/>
            <a:chExt cx="3709944" cy="2585434"/>
          </a:xfrm>
        </p:grpSpPr>
        <p:cxnSp>
          <p:nvCxnSpPr>
            <p:cNvPr id="47" name="直接连接符 83"/>
            <p:cNvCxnSpPr/>
            <p:nvPr/>
          </p:nvCxnSpPr>
          <p:spPr>
            <a:xfrm>
              <a:off x="3008356" y="2511438"/>
              <a:ext cx="37099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84"/>
            <p:cNvCxnSpPr/>
            <p:nvPr/>
          </p:nvCxnSpPr>
          <p:spPr>
            <a:xfrm>
              <a:off x="3596128" y="3396514"/>
              <a:ext cx="312217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85"/>
            <p:cNvCxnSpPr/>
            <p:nvPr/>
          </p:nvCxnSpPr>
          <p:spPr>
            <a:xfrm>
              <a:off x="4108334" y="4193923"/>
              <a:ext cx="260996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86"/>
            <p:cNvCxnSpPr/>
            <p:nvPr/>
          </p:nvCxnSpPr>
          <p:spPr>
            <a:xfrm>
              <a:off x="4749800" y="5096872"/>
              <a:ext cx="19685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31"/>
          <p:cNvGrpSpPr/>
          <p:nvPr/>
        </p:nvGrpSpPr>
        <p:grpSpPr>
          <a:xfrm>
            <a:off x="6996142" y="2342953"/>
            <a:ext cx="4729015" cy="781752"/>
            <a:chOff x="3624779" y="2412339"/>
            <a:chExt cx="4729015" cy="781752"/>
          </a:xfrm>
        </p:grpSpPr>
        <p:sp>
          <p:nvSpPr>
            <p:cNvPr id="52" name="文本框 51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624779" y="2750893"/>
              <a:ext cx="472901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4" name="组合 31"/>
          <p:cNvGrpSpPr/>
          <p:nvPr/>
        </p:nvGrpSpPr>
        <p:grpSpPr>
          <a:xfrm>
            <a:off x="7004703" y="3318021"/>
            <a:ext cx="4729015" cy="781752"/>
            <a:chOff x="3624779" y="2412339"/>
            <a:chExt cx="4729015" cy="781752"/>
          </a:xfrm>
        </p:grpSpPr>
        <p:sp>
          <p:nvSpPr>
            <p:cNvPr id="55" name="文本框 54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624779" y="2750893"/>
              <a:ext cx="472901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7" name="组合 31"/>
          <p:cNvGrpSpPr/>
          <p:nvPr/>
        </p:nvGrpSpPr>
        <p:grpSpPr>
          <a:xfrm>
            <a:off x="7004703" y="4176296"/>
            <a:ext cx="4729015" cy="781752"/>
            <a:chOff x="3624779" y="2412339"/>
            <a:chExt cx="4729015" cy="781752"/>
          </a:xfrm>
        </p:grpSpPr>
        <p:sp>
          <p:nvSpPr>
            <p:cNvPr id="58" name="文本框 57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624779" y="2750893"/>
              <a:ext cx="472901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0" name="组合 31"/>
          <p:cNvGrpSpPr/>
          <p:nvPr/>
        </p:nvGrpSpPr>
        <p:grpSpPr>
          <a:xfrm>
            <a:off x="7013266" y="5151364"/>
            <a:ext cx="4729015" cy="781752"/>
            <a:chOff x="3624779" y="2412339"/>
            <a:chExt cx="4729015" cy="781752"/>
          </a:xfrm>
        </p:grpSpPr>
        <p:sp>
          <p:nvSpPr>
            <p:cNvPr id="61" name="文本框 60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624779" y="2750893"/>
              <a:ext cx="472901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35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03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怎么阅读现金流量表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Cy灬小柒033"/>
          <p:cNvGrpSpPr/>
          <p:nvPr/>
        </p:nvGrpSpPr>
        <p:grpSpPr>
          <a:xfrm>
            <a:off x="3523607" y="2010234"/>
            <a:ext cx="2236320" cy="3660759"/>
            <a:chOff x="2602032" y="1849812"/>
            <a:chExt cx="2236320" cy="3436903"/>
          </a:xfrm>
          <a:solidFill>
            <a:schemeClr val="bg1"/>
          </a:solidFill>
        </p:grpSpPr>
        <p:sp>
          <p:nvSpPr>
            <p:cNvPr id="41" name="Cy灬小柒035"/>
            <p:cNvSpPr/>
            <p:nvPr/>
          </p:nvSpPr>
          <p:spPr>
            <a:xfrm>
              <a:off x="2602032" y="1849812"/>
              <a:ext cx="2236320" cy="3326525"/>
            </a:xfrm>
            <a:prstGeom prst="roundRect">
              <a:avLst>
                <a:gd name="adj" fmla="val 1171"/>
              </a:avLst>
            </a:prstGeom>
            <a:solidFill>
              <a:srgbClr val="D73F49"/>
            </a:solidFill>
            <a:ln>
              <a:noFill/>
            </a:ln>
            <a:effectLst>
              <a:outerShdw blurRad="190500" dist="76200" dir="540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id-ID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2" name="Cy灬小柒034"/>
            <p:cNvSpPr/>
            <p:nvPr/>
          </p:nvSpPr>
          <p:spPr>
            <a:xfrm flipV="1">
              <a:off x="3634899" y="5176336"/>
              <a:ext cx="170587" cy="11037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id-ID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43" name="Cy灬小柒030"/>
          <p:cNvGrpSpPr/>
          <p:nvPr/>
        </p:nvGrpSpPr>
        <p:grpSpPr>
          <a:xfrm>
            <a:off x="6416213" y="2010229"/>
            <a:ext cx="2236320" cy="3660760"/>
            <a:chOff x="2602032" y="1849811"/>
            <a:chExt cx="2236320" cy="3436904"/>
          </a:xfrm>
          <a:solidFill>
            <a:schemeClr val="bg1"/>
          </a:solidFill>
        </p:grpSpPr>
        <p:sp>
          <p:nvSpPr>
            <p:cNvPr id="44" name="Cy灬小柒032"/>
            <p:cNvSpPr/>
            <p:nvPr/>
          </p:nvSpPr>
          <p:spPr>
            <a:xfrm>
              <a:off x="2602032" y="1849811"/>
              <a:ext cx="2236320" cy="3326525"/>
            </a:xfrm>
            <a:prstGeom prst="roundRect">
              <a:avLst>
                <a:gd name="adj" fmla="val 1171"/>
              </a:avLst>
            </a:prstGeom>
            <a:solidFill>
              <a:srgbClr val="D73F49"/>
            </a:solidFill>
            <a:ln>
              <a:noFill/>
            </a:ln>
            <a:effectLst>
              <a:outerShdw blurRad="190500" dist="76200" dir="540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id-ID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5" name="Cy灬小柒031"/>
            <p:cNvSpPr/>
            <p:nvPr/>
          </p:nvSpPr>
          <p:spPr>
            <a:xfrm flipV="1">
              <a:off x="3634899" y="5176336"/>
              <a:ext cx="170587" cy="11037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id-ID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grpSp>
        <p:nvGrpSpPr>
          <p:cNvPr id="46" name="Cy灬小柒027"/>
          <p:cNvGrpSpPr/>
          <p:nvPr/>
        </p:nvGrpSpPr>
        <p:grpSpPr>
          <a:xfrm>
            <a:off x="9331495" y="2010229"/>
            <a:ext cx="2236320" cy="3660760"/>
            <a:chOff x="2602032" y="1849811"/>
            <a:chExt cx="2236320" cy="3436904"/>
          </a:xfrm>
          <a:solidFill>
            <a:schemeClr val="bg1"/>
          </a:solidFill>
        </p:grpSpPr>
        <p:sp>
          <p:nvSpPr>
            <p:cNvPr id="47" name="Cy灬小柒029"/>
            <p:cNvSpPr/>
            <p:nvPr/>
          </p:nvSpPr>
          <p:spPr>
            <a:xfrm>
              <a:off x="2602032" y="1849811"/>
              <a:ext cx="2236320" cy="3326525"/>
            </a:xfrm>
            <a:prstGeom prst="roundRect">
              <a:avLst>
                <a:gd name="adj" fmla="val 1171"/>
              </a:avLst>
            </a:prstGeom>
            <a:solidFill>
              <a:srgbClr val="D73F49"/>
            </a:solidFill>
            <a:ln>
              <a:noFill/>
            </a:ln>
            <a:effectLst>
              <a:outerShdw blurRad="190500" dist="76200" dir="540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id-ID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  <p:sp>
          <p:nvSpPr>
            <p:cNvPr id="48" name="Cy灬小柒028"/>
            <p:cNvSpPr/>
            <p:nvPr/>
          </p:nvSpPr>
          <p:spPr>
            <a:xfrm flipV="1">
              <a:off x="3634899" y="5176336"/>
              <a:ext cx="170587" cy="11037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id-ID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</p:grpSp>
      <p:sp>
        <p:nvSpPr>
          <p:cNvPr id="49" name="Cy灬小柒025"/>
          <p:cNvSpPr/>
          <p:nvPr/>
        </p:nvSpPr>
        <p:spPr>
          <a:xfrm>
            <a:off x="6416213" y="2010230"/>
            <a:ext cx="2236320" cy="2510972"/>
          </a:xfrm>
          <a:prstGeom prst="round2SameRect">
            <a:avLst>
              <a:gd name="adj1" fmla="val 1547"/>
              <a:gd name="adj2" fmla="val 0"/>
            </a:avLst>
          </a:prstGeom>
          <a:solidFill>
            <a:schemeClr val="tx1">
              <a:lumMod val="75000"/>
              <a:lumOff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0" name="Cy灬小柒024"/>
          <p:cNvSpPr/>
          <p:nvPr/>
        </p:nvSpPr>
        <p:spPr>
          <a:xfrm>
            <a:off x="9331495" y="2010230"/>
            <a:ext cx="2236320" cy="2510972"/>
          </a:xfrm>
          <a:prstGeom prst="round2SameRect">
            <a:avLst>
              <a:gd name="adj1" fmla="val 1547"/>
              <a:gd name="adj2" fmla="val 0"/>
            </a:avLst>
          </a:prstGeom>
          <a:solidFill>
            <a:schemeClr val="tx1">
              <a:lumMod val="75000"/>
              <a:lumOff val="2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cxnSp>
        <p:nvCxnSpPr>
          <p:cNvPr id="51" name="Cy灬小柒023"/>
          <p:cNvCxnSpPr>
            <a:cxnSpLocks/>
          </p:cNvCxnSpPr>
          <p:nvPr/>
        </p:nvCxnSpPr>
        <p:spPr>
          <a:xfrm>
            <a:off x="4593394" y="6055243"/>
            <a:ext cx="75986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y灬小柒022"/>
          <p:cNvSpPr/>
          <p:nvPr/>
        </p:nvSpPr>
        <p:spPr>
          <a:xfrm>
            <a:off x="4582715" y="5996193"/>
            <a:ext cx="118111" cy="118111"/>
          </a:xfrm>
          <a:prstGeom prst="ellipse">
            <a:avLst/>
          </a:prstGeom>
          <a:solidFill>
            <a:srgbClr val="E5052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3" name="Cy灬小柒020"/>
          <p:cNvSpPr/>
          <p:nvPr/>
        </p:nvSpPr>
        <p:spPr>
          <a:xfrm>
            <a:off x="7475321" y="5996193"/>
            <a:ext cx="118111" cy="118111"/>
          </a:xfrm>
          <a:prstGeom prst="ellipse">
            <a:avLst/>
          </a:prstGeom>
          <a:solidFill>
            <a:srgbClr val="E5052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4" name="Cy灬小柒019"/>
          <p:cNvSpPr/>
          <p:nvPr/>
        </p:nvSpPr>
        <p:spPr>
          <a:xfrm>
            <a:off x="10390602" y="5996193"/>
            <a:ext cx="118111" cy="118111"/>
          </a:xfrm>
          <a:prstGeom prst="ellipse">
            <a:avLst/>
          </a:prstGeom>
          <a:solidFill>
            <a:srgbClr val="E5052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5" name="Cy灬小柒018"/>
          <p:cNvSpPr txBox="1"/>
          <p:nvPr/>
        </p:nvSpPr>
        <p:spPr>
          <a:xfrm flipH="1">
            <a:off x="3624289" y="4623770"/>
            <a:ext cx="1912579" cy="367359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标题文字添加</a:t>
            </a:r>
          </a:p>
        </p:txBody>
      </p:sp>
      <p:sp>
        <p:nvSpPr>
          <p:cNvPr id="56" name="Cy灬小柒017"/>
          <p:cNvSpPr txBox="1"/>
          <p:nvPr/>
        </p:nvSpPr>
        <p:spPr>
          <a:xfrm flipH="1">
            <a:off x="3624288" y="4931952"/>
            <a:ext cx="1984016" cy="47833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</a:t>
            </a:r>
            <a:r>
              <a:rPr lang="en-US" altLang="zh-CN" sz="11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compu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Cy灬小柒016"/>
          <p:cNvSpPr txBox="1"/>
          <p:nvPr/>
        </p:nvSpPr>
        <p:spPr>
          <a:xfrm>
            <a:off x="3607167" y="3731434"/>
            <a:ext cx="1682160" cy="6669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defRPr/>
            </a:pPr>
            <a:r>
              <a:rPr lang="en-US" sz="1867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rPr>
              <a:t>Company History</a:t>
            </a:r>
            <a:endParaRPr lang="id-ID" sz="1867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8" name="Cy灬小柒015"/>
          <p:cNvSpPr txBox="1"/>
          <p:nvPr/>
        </p:nvSpPr>
        <p:spPr>
          <a:xfrm>
            <a:off x="3607167" y="3368604"/>
            <a:ext cx="1682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>
              <a:defRPr/>
            </a:pPr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rPr>
              <a:t>2007</a:t>
            </a:r>
            <a:endParaRPr lang="id-ID" sz="2000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  <a:sym typeface="Century Gothic" panose="020B0502020202020204" pitchFamily="34" charset="0"/>
            </a:endParaRPr>
          </a:p>
        </p:txBody>
      </p:sp>
      <p:sp>
        <p:nvSpPr>
          <p:cNvPr id="59" name="Cy灬小柒014"/>
          <p:cNvSpPr txBox="1"/>
          <p:nvPr/>
        </p:nvSpPr>
        <p:spPr>
          <a:xfrm flipH="1">
            <a:off x="6529741" y="4623770"/>
            <a:ext cx="1912579" cy="367359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标题文字添加</a:t>
            </a:r>
          </a:p>
        </p:txBody>
      </p:sp>
      <p:sp>
        <p:nvSpPr>
          <p:cNvPr id="60" name="Cy灬小柒013"/>
          <p:cNvSpPr txBox="1"/>
          <p:nvPr/>
        </p:nvSpPr>
        <p:spPr>
          <a:xfrm flipH="1">
            <a:off x="6529740" y="4931953"/>
            <a:ext cx="1984016" cy="460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</a:t>
            </a:r>
            <a:r>
              <a:rPr lang="en-US" altLang="zh-CN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compu</a:t>
            </a:r>
            <a:endParaRPr lang="en-US" altLang="zh-CN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Cy灬小柒010"/>
          <p:cNvSpPr txBox="1"/>
          <p:nvPr/>
        </p:nvSpPr>
        <p:spPr>
          <a:xfrm flipH="1">
            <a:off x="9418513" y="4623770"/>
            <a:ext cx="1912579" cy="367359"/>
          </a:xfrm>
          <a:prstGeom prst="rect">
            <a:avLst/>
          </a:prstGeom>
          <a:noFill/>
        </p:spPr>
        <p:txBody>
          <a:bodyPr wrap="none" lIns="91440" tIns="45720" rIns="91440" bIns="45720" rtlCol="0">
            <a:no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标题文字添加</a:t>
            </a:r>
          </a:p>
        </p:txBody>
      </p:sp>
      <p:sp>
        <p:nvSpPr>
          <p:cNvPr id="64" name="Cy灬小柒009"/>
          <p:cNvSpPr txBox="1"/>
          <p:nvPr/>
        </p:nvSpPr>
        <p:spPr>
          <a:xfrm flipH="1">
            <a:off x="9418513" y="4931953"/>
            <a:ext cx="1984016" cy="460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</a:t>
            </a:r>
            <a:r>
              <a:rPr lang="en-US" altLang="zh-CN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compu</a:t>
            </a:r>
            <a:endParaRPr lang="en-US" altLang="zh-CN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图片占位符 4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213" y="1999619"/>
            <a:ext cx="2236320" cy="2565095"/>
          </a:xfrm>
          <a:custGeom>
            <a:avLst/>
            <a:gdLst>
              <a:gd name="connsiteX0" fmla="*/ 29341 w 2236320"/>
              <a:gd name="connsiteY0" fmla="*/ 0 h 2510971"/>
              <a:gd name="connsiteX1" fmla="*/ 2206979 w 2236320"/>
              <a:gd name="connsiteY1" fmla="*/ 0 h 2510971"/>
              <a:gd name="connsiteX2" fmla="*/ 2236320 w 2236320"/>
              <a:gd name="connsiteY2" fmla="*/ 29341 h 2510971"/>
              <a:gd name="connsiteX3" fmla="*/ 2236320 w 2236320"/>
              <a:gd name="connsiteY3" fmla="*/ 2510971 h 2510971"/>
              <a:gd name="connsiteX4" fmla="*/ 0 w 2236320"/>
              <a:gd name="connsiteY4" fmla="*/ 2510971 h 2510971"/>
              <a:gd name="connsiteX5" fmla="*/ 0 w 2236320"/>
              <a:gd name="connsiteY5" fmla="*/ 29341 h 2510971"/>
              <a:gd name="connsiteX6" fmla="*/ 29341 w 2236320"/>
              <a:gd name="connsiteY6" fmla="*/ 0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320" h="2510971">
                <a:moveTo>
                  <a:pt x="29341" y="0"/>
                </a:moveTo>
                <a:lnTo>
                  <a:pt x="2206979" y="0"/>
                </a:lnTo>
                <a:cubicBezTo>
                  <a:pt x="2223184" y="0"/>
                  <a:pt x="2236320" y="13136"/>
                  <a:pt x="2236320" y="29341"/>
                </a:cubicBezTo>
                <a:lnTo>
                  <a:pt x="2236320" y="2510971"/>
                </a:lnTo>
                <a:lnTo>
                  <a:pt x="0" y="2510971"/>
                </a:lnTo>
                <a:lnTo>
                  <a:pt x="0" y="29341"/>
                </a:lnTo>
                <a:cubicBezTo>
                  <a:pt x="0" y="13136"/>
                  <a:pt x="13136" y="0"/>
                  <a:pt x="29341" y="0"/>
                </a:cubicBezTo>
                <a:close/>
              </a:path>
            </a:pathLst>
          </a:custGeom>
        </p:spPr>
      </p:pic>
      <p:pic>
        <p:nvPicPr>
          <p:cNvPr id="68" name="图片占位符 4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495" y="2017062"/>
            <a:ext cx="2236320" cy="2511383"/>
          </a:xfrm>
          <a:custGeom>
            <a:avLst/>
            <a:gdLst>
              <a:gd name="connsiteX0" fmla="*/ 29341 w 2236320"/>
              <a:gd name="connsiteY0" fmla="*/ 0 h 2510971"/>
              <a:gd name="connsiteX1" fmla="*/ 2206979 w 2236320"/>
              <a:gd name="connsiteY1" fmla="*/ 0 h 2510971"/>
              <a:gd name="connsiteX2" fmla="*/ 2236320 w 2236320"/>
              <a:gd name="connsiteY2" fmla="*/ 29341 h 2510971"/>
              <a:gd name="connsiteX3" fmla="*/ 2236320 w 2236320"/>
              <a:gd name="connsiteY3" fmla="*/ 2510971 h 2510971"/>
              <a:gd name="connsiteX4" fmla="*/ 0 w 2236320"/>
              <a:gd name="connsiteY4" fmla="*/ 2510971 h 2510971"/>
              <a:gd name="connsiteX5" fmla="*/ 0 w 2236320"/>
              <a:gd name="connsiteY5" fmla="*/ 29341 h 2510971"/>
              <a:gd name="connsiteX6" fmla="*/ 29341 w 2236320"/>
              <a:gd name="connsiteY6" fmla="*/ 0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320" h="2510971">
                <a:moveTo>
                  <a:pt x="29341" y="0"/>
                </a:moveTo>
                <a:lnTo>
                  <a:pt x="2206979" y="0"/>
                </a:lnTo>
                <a:cubicBezTo>
                  <a:pt x="2223184" y="0"/>
                  <a:pt x="2236320" y="13136"/>
                  <a:pt x="2236320" y="29341"/>
                </a:cubicBezTo>
                <a:lnTo>
                  <a:pt x="2236320" y="2510971"/>
                </a:lnTo>
                <a:lnTo>
                  <a:pt x="0" y="2510971"/>
                </a:lnTo>
                <a:lnTo>
                  <a:pt x="0" y="29341"/>
                </a:lnTo>
                <a:cubicBezTo>
                  <a:pt x="0" y="13136"/>
                  <a:pt x="13136" y="0"/>
                  <a:pt x="29341" y="0"/>
                </a:cubicBezTo>
                <a:close/>
              </a:path>
            </a:pathLst>
          </a:custGeom>
        </p:spPr>
      </p:pic>
      <p:pic>
        <p:nvPicPr>
          <p:cNvPr id="69" name="图片占位符 5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607" y="1999619"/>
            <a:ext cx="2236320" cy="2528827"/>
          </a:xfrm>
          <a:custGeom>
            <a:avLst/>
            <a:gdLst>
              <a:gd name="connsiteX0" fmla="*/ 29341 w 2236320"/>
              <a:gd name="connsiteY0" fmla="*/ 0 h 2510971"/>
              <a:gd name="connsiteX1" fmla="*/ 2206979 w 2236320"/>
              <a:gd name="connsiteY1" fmla="*/ 0 h 2510971"/>
              <a:gd name="connsiteX2" fmla="*/ 2236320 w 2236320"/>
              <a:gd name="connsiteY2" fmla="*/ 29341 h 2510971"/>
              <a:gd name="connsiteX3" fmla="*/ 2236320 w 2236320"/>
              <a:gd name="connsiteY3" fmla="*/ 2510971 h 2510971"/>
              <a:gd name="connsiteX4" fmla="*/ 0 w 2236320"/>
              <a:gd name="connsiteY4" fmla="*/ 2510971 h 2510971"/>
              <a:gd name="connsiteX5" fmla="*/ 0 w 2236320"/>
              <a:gd name="connsiteY5" fmla="*/ 29341 h 2510971"/>
              <a:gd name="connsiteX6" fmla="*/ 29341 w 2236320"/>
              <a:gd name="connsiteY6" fmla="*/ 0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320" h="2510971">
                <a:moveTo>
                  <a:pt x="29341" y="0"/>
                </a:moveTo>
                <a:lnTo>
                  <a:pt x="2206979" y="0"/>
                </a:lnTo>
                <a:cubicBezTo>
                  <a:pt x="2223184" y="0"/>
                  <a:pt x="2236320" y="13136"/>
                  <a:pt x="2236320" y="29341"/>
                </a:cubicBezTo>
                <a:lnTo>
                  <a:pt x="2236320" y="2510971"/>
                </a:lnTo>
                <a:lnTo>
                  <a:pt x="0" y="2510971"/>
                </a:lnTo>
                <a:lnTo>
                  <a:pt x="0" y="29341"/>
                </a:lnTo>
                <a:cubicBezTo>
                  <a:pt x="0" y="13136"/>
                  <a:pt x="13136" y="0"/>
                  <a:pt x="293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04" y="0"/>
            <a:ext cx="5132296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59707" y="1510751"/>
            <a:ext cx="3234247" cy="260877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4" y="4924099"/>
            <a:ext cx="3866147" cy="1157228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 Seize new opportunities from now on Each day </a:t>
            </a:r>
            <a:r>
              <a:rPr lang="en-US" altLang="zh-CN" sz="1200" i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is </a:t>
            </a:r>
            <a:r>
              <a:rPr lang="en-US" altLang="zh-CN" sz="1200" i="1" smtClean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a 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 day is a new beginning Seize new opportunities from now on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1915924" y="4119530"/>
            <a:ext cx="6190531" cy="324137"/>
            <a:chOff x="1915923" y="4119526"/>
            <a:chExt cx="6190530" cy="324137"/>
          </a:xfrm>
        </p:grpSpPr>
        <p:sp>
          <p:nvSpPr>
            <p:cNvPr id="14" name="矩形 13"/>
            <p:cNvSpPr/>
            <p:nvPr/>
          </p:nvSpPr>
          <p:spPr>
            <a:xfrm>
              <a:off x="6012958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59023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15923" y="4123263"/>
              <a:ext cx="320400" cy="32040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27748" y="2017059"/>
            <a:ext cx="9585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怎么评价企业财务状况</a:t>
            </a:r>
            <a:endParaRPr lang="en-US" altLang="zh-CN" sz="66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6989" y="3300993"/>
            <a:ext cx="79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990331" y="3312794"/>
            <a:ext cx="2100447" cy="12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675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9" i="1" kern="0" dirty="0" smtClean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rPr>
              <a:t>PART.04</a:t>
            </a:r>
            <a:endParaRPr lang="zh-CN" altLang="en-US" sz="3809" i="1" kern="0" dirty="0">
              <a:solidFill>
                <a:schemeClr val="bg1"/>
              </a:solidFill>
              <a:latin typeface="Avenir Book Oblique" charset="0"/>
              <a:ea typeface="Avenir Book Oblique" charset="0"/>
              <a:cs typeface="Avenir Book Oblique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058" y="2017059"/>
            <a:ext cx="10164915" cy="484094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017060" y="2017063"/>
            <a:ext cx="10174941" cy="4840941"/>
          </a:xfrm>
          <a:prstGeom prst="rect">
            <a:avLst/>
          </a:prstGeom>
          <a:gradFill flip="none" rotWithShape="1">
            <a:gsLst>
              <a:gs pos="25000">
                <a:srgbClr val="C03941"/>
              </a:gs>
              <a:gs pos="99000">
                <a:srgbClr val="D73F49">
                  <a:alpha val="1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04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怎么评价企业财务状况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14"/>
          <p:cNvGrpSpPr/>
          <p:nvPr/>
        </p:nvGrpSpPr>
        <p:grpSpPr>
          <a:xfrm>
            <a:off x="2810435" y="2640844"/>
            <a:ext cx="2099128" cy="374157"/>
            <a:chOff x="4673997" y="1988840"/>
            <a:chExt cx="2100151" cy="374359"/>
          </a:xfrm>
          <a:solidFill>
            <a:srgbClr val="D73F49"/>
          </a:solidFill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733" b="1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49"/>
            <p:cNvSpPr/>
            <p:nvPr/>
          </p:nvSpPr>
          <p:spPr>
            <a:xfrm>
              <a:off x="4962921" y="1988840"/>
              <a:ext cx="1522312" cy="359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733" b="1" dirty="0">
                  <a:solidFill>
                    <a:srgbClr val="D73F49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Century Gothic" panose="020B0502020202020204" pitchFamily="34" charset="0"/>
                </a:rPr>
                <a:t>添加标题内容</a:t>
              </a:r>
              <a:endParaRPr lang="en-US" sz="1733" b="1" dirty="0">
                <a:solidFill>
                  <a:srgbClr val="D73F49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组合 19"/>
          <p:cNvGrpSpPr/>
          <p:nvPr/>
        </p:nvGrpSpPr>
        <p:grpSpPr>
          <a:xfrm>
            <a:off x="2810435" y="4028842"/>
            <a:ext cx="2099128" cy="374157"/>
            <a:chOff x="4673997" y="1988840"/>
            <a:chExt cx="2100151" cy="374359"/>
          </a:xfrm>
          <a:solidFill>
            <a:srgbClr val="D73F49"/>
          </a:solidFill>
        </p:grpSpPr>
        <p:sp>
          <p:nvSpPr>
            <p:cNvPr id="14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733" b="1">
                <a:solidFill>
                  <a:srgbClr val="D73F49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5" name="Rectangle 49"/>
            <p:cNvSpPr/>
            <p:nvPr/>
          </p:nvSpPr>
          <p:spPr>
            <a:xfrm>
              <a:off x="4962921" y="1988840"/>
              <a:ext cx="1522312" cy="359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733" b="1" dirty="0">
                  <a:solidFill>
                    <a:srgbClr val="D73F49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Century Gothic" panose="020B0502020202020204" pitchFamily="34" charset="0"/>
                </a:rPr>
                <a:t>添加标题内容</a:t>
              </a:r>
              <a:endParaRPr lang="en-US" altLang="zh-CN" sz="1733" b="1" dirty="0">
                <a:solidFill>
                  <a:srgbClr val="D73F49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6" name="组合 23"/>
          <p:cNvGrpSpPr/>
          <p:nvPr/>
        </p:nvGrpSpPr>
        <p:grpSpPr>
          <a:xfrm>
            <a:off x="2810435" y="5430026"/>
            <a:ext cx="2099128" cy="374157"/>
            <a:chOff x="4673997" y="1988840"/>
            <a:chExt cx="2100151" cy="374359"/>
          </a:xfrm>
          <a:solidFill>
            <a:srgbClr val="D73F49"/>
          </a:solidFill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733" b="1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8" name="Rectangle 49"/>
            <p:cNvSpPr/>
            <p:nvPr/>
          </p:nvSpPr>
          <p:spPr>
            <a:xfrm>
              <a:off x="4962918" y="1988840"/>
              <a:ext cx="1522312" cy="3592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733" b="1" dirty="0">
                  <a:solidFill>
                    <a:srgbClr val="D73F49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Open Sans Light" panose="020B0306030504020204" pitchFamily="34" charset="0"/>
                  <a:sym typeface="Century Gothic" panose="020B0502020202020204" pitchFamily="34" charset="0"/>
                </a:rPr>
                <a:t>添加标题内容</a:t>
              </a:r>
              <a:endParaRPr lang="en-US" altLang="zh-CN" sz="1733" b="1" dirty="0">
                <a:solidFill>
                  <a:srgbClr val="D73F49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Century Gothic" panose="020B050202020202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810438" y="3161538"/>
            <a:ext cx="472901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10438" y="4484323"/>
            <a:ext cx="472901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10438" y="5910507"/>
            <a:ext cx="4729015" cy="4431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37" y="0"/>
            <a:ext cx="5132296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108540" y="4"/>
            <a:ext cx="3237235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420931" y="658987"/>
            <a:ext cx="79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7200" i="1" dirty="0">
                <a:solidFill>
                  <a:schemeClr val="bg1"/>
                </a:solidFill>
                <a:latin typeface="Avenir Oblique" charset="0"/>
                <a:ea typeface="Avenir Oblique" charset="0"/>
                <a:cs typeface="Avenir Oblique" charset="0"/>
              </a:rPr>
              <a:t>CONTENTS</a:t>
            </a:r>
            <a:endParaRPr kumimoji="1" lang="zh-CN" altLang="en-US" sz="7200" i="1" dirty="0">
              <a:solidFill>
                <a:schemeClr val="bg1"/>
              </a:solidFill>
              <a:latin typeface="Avenir Oblique" charset="0"/>
              <a:ea typeface="Avenir Oblique" charset="0"/>
              <a:cs typeface="Avenir Oblique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951308" y="2658077"/>
            <a:ext cx="5075704" cy="941784"/>
            <a:chOff x="951308" y="2382444"/>
            <a:chExt cx="5075704" cy="941784"/>
          </a:xfrm>
        </p:grpSpPr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01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1916883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怎么阅读资产负债表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5774575" y="2684191"/>
            <a:ext cx="5421512" cy="941784"/>
            <a:chOff x="951308" y="2382444"/>
            <a:chExt cx="5421512" cy="941784"/>
          </a:xfrm>
        </p:grpSpPr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02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2262691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</a:t>
              </a:r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阅读利润</a:t>
              </a:r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表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1091443" y="4476968"/>
            <a:ext cx="5421512" cy="941784"/>
            <a:chOff x="951308" y="2382444"/>
            <a:chExt cx="5421512" cy="941784"/>
          </a:xfrm>
        </p:grpSpPr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03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>
              <a:spLocks noChangeArrowheads="1"/>
            </p:cNvSpPr>
            <p:nvPr/>
          </p:nvSpPr>
          <p:spPr bwMode="auto">
            <a:xfrm>
              <a:off x="2262691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</a:t>
              </a:r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现金流量表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744532" y="4476968"/>
            <a:ext cx="5421512" cy="941784"/>
            <a:chOff x="951308" y="2382444"/>
            <a:chExt cx="5421512" cy="941784"/>
          </a:xfrm>
        </p:grpSpPr>
        <p:sp>
          <p:nvSpPr>
            <p:cNvPr id="24" name="文本框 23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04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2262691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怎么评价企业财务状况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991775" y="266330"/>
            <a:ext cx="2236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1F2842"/>
                </a:solidFill>
              </a:rPr>
              <a:t>https://www.PPT818.com/</a:t>
            </a:r>
            <a:endParaRPr lang="zh-CN" altLang="en-US" sz="1050" dirty="0">
              <a:solidFill>
                <a:srgbClr val="1F28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04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怎么评价企业财务状况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1896038" y="3225052"/>
            <a:ext cx="9197788" cy="1416424"/>
            <a:chOff x="1896035" y="2905664"/>
            <a:chExt cx="5204012" cy="1416424"/>
          </a:xfrm>
        </p:grpSpPr>
        <p:cxnSp>
          <p:nvCxnSpPr>
            <p:cNvPr id="12" name="直线连接符 11"/>
            <p:cNvCxnSpPr/>
            <p:nvPr/>
          </p:nvCxnSpPr>
          <p:spPr>
            <a:xfrm>
              <a:off x="1896035" y="2905664"/>
              <a:ext cx="5204012" cy="0"/>
            </a:xfrm>
            <a:prstGeom prst="line">
              <a:avLst/>
            </a:prstGeom>
            <a:ln>
              <a:solidFill>
                <a:srgbClr val="D73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1896035" y="4322088"/>
              <a:ext cx="5204012" cy="0"/>
            </a:xfrm>
            <a:prstGeom prst="line">
              <a:avLst/>
            </a:prstGeom>
            <a:ln>
              <a:solidFill>
                <a:srgbClr val="D73F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线连接符 14"/>
          <p:cNvCxnSpPr/>
          <p:nvPr/>
        </p:nvCxnSpPr>
        <p:spPr>
          <a:xfrm>
            <a:off x="8491817" y="1828800"/>
            <a:ext cx="0" cy="4208929"/>
          </a:xfrm>
          <a:prstGeom prst="line">
            <a:avLst/>
          </a:prstGeom>
          <a:ln>
            <a:solidFill>
              <a:srgbClr val="D73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31"/>
          <p:cNvGrpSpPr/>
          <p:nvPr/>
        </p:nvGrpSpPr>
        <p:grpSpPr>
          <a:xfrm>
            <a:off x="5275968" y="2017061"/>
            <a:ext cx="2941237" cy="957185"/>
            <a:chOff x="3624779" y="2412339"/>
            <a:chExt cx="3671508" cy="957185"/>
          </a:xfrm>
        </p:grpSpPr>
        <p:sp>
          <p:nvSpPr>
            <p:cNvPr id="18" name="文本框 17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20" name="组合 31"/>
          <p:cNvGrpSpPr/>
          <p:nvPr/>
        </p:nvGrpSpPr>
        <p:grpSpPr>
          <a:xfrm>
            <a:off x="5275967" y="3424520"/>
            <a:ext cx="2941237" cy="957185"/>
            <a:chOff x="3624779" y="2412339"/>
            <a:chExt cx="3671508" cy="957185"/>
          </a:xfrm>
        </p:grpSpPr>
        <p:sp>
          <p:nvSpPr>
            <p:cNvPr id="21" name="文本框 20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23" name="组合 31"/>
          <p:cNvGrpSpPr/>
          <p:nvPr/>
        </p:nvGrpSpPr>
        <p:grpSpPr>
          <a:xfrm>
            <a:off x="5275964" y="4919724"/>
            <a:ext cx="2941237" cy="957185"/>
            <a:chOff x="3624779" y="2412339"/>
            <a:chExt cx="3671508" cy="957185"/>
          </a:xfrm>
        </p:grpSpPr>
        <p:sp>
          <p:nvSpPr>
            <p:cNvPr id="24" name="文本框 23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766434" y="2111603"/>
            <a:ext cx="21337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66434" y="3557888"/>
            <a:ext cx="21337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66434" y="4995497"/>
            <a:ext cx="2133783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1C4794E-2289-4495-856E-E2F67F06F943}"/>
              </a:ext>
            </a:extLst>
          </p:cNvPr>
          <p:cNvSpPr/>
          <p:nvPr/>
        </p:nvSpPr>
        <p:spPr>
          <a:xfrm>
            <a:off x="3093631" y="4889663"/>
            <a:ext cx="899887" cy="899887"/>
          </a:xfrm>
          <a:prstGeom prst="ellipse">
            <a:avLst/>
          </a:prstGeom>
          <a:noFill/>
          <a:ln w="19050">
            <a:solidFill>
              <a:srgbClr val="D73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89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EFC205A-D59D-4B08-9FC4-8EDEC896253B}"/>
              </a:ext>
            </a:extLst>
          </p:cNvPr>
          <p:cNvSpPr/>
          <p:nvPr/>
        </p:nvSpPr>
        <p:spPr>
          <a:xfrm>
            <a:off x="3133358" y="3483321"/>
            <a:ext cx="899887" cy="899887"/>
          </a:xfrm>
          <a:prstGeom prst="ellipse">
            <a:avLst/>
          </a:prstGeom>
          <a:noFill/>
          <a:ln w="19050">
            <a:solidFill>
              <a:srgbClr val="D73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89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ED516869-7CE4-492F-83AD-93A9D207684F}"/>
              </a:ext>
            </a:extLst>
          </p:cNvPr>
          <p:cNvSpPr/>
          <p:nvPr/>
        </p:nvSpPr>
        <p:spPr>
          <a:xfrm>
            <a:off x="3144214" y="2089657"/>
            <a:ext cx="899887" cy="899887"/>
          </a:xfrm>
          <a:prstGeom prst="ellipse">
            <a:avLst/>
          </a:prstGeom>
          <a:noFill/>
          <a:ln w="19050">
            <a:solidFill>
              <a:srgbClr val="D73F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89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2" name="椭圆 24">
            <a:extLst>
              <a:ext uri="{FF2B5EF4-FFF2-40B4-BE49-F238E27FC236}">
                <a16:creationId xmlns:a16="http://schemas.microsoft.com/office/drawing/2014/main" id="{4BE5AC6C-3F9A-40D1-A260-CC331EDF1B43}"/>
              </a:ext>
            </a:extLst>
          </p:cNvPr>
          <p:cNvSpPr/>
          <p:nvPr/>
        </p:nvSpPr>
        <p:spPr>
          <a:xfrm>
            <a:off x="3311424" y="5107832"/>
            <a:ext cx="464299" cy="463540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D73F4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3" name="椭圆 25">
            <a:extLst>
              <a:ext uri="{FF2B5EF4-FFF2-40B4-BE49-F238E27FC236}">
                <a16:creationId xmlns:a16="http://schemas.microsoft.com/office/drawing/2014/main" id="{52C99A50-62A0-4A52-B305-F7FBE4E15E7C}"/>
              </a:ext>
            </a:extLst>
          </p:cNvPr>
          <p:cNvSpPr/>
          <p:nvPr/>
        </p:nvSpPr>
        <p:spPr>
          <a:xfrm>
            <a:off x="3351149" y="3723921"/>
            <a:ext cx="464299" cy="41868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D73F4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4" name="椭圆 26">
            <a:extLst>
              <a:ext uri="{FF2B5EF4-FFF2-40B4-BE49-F238E27FC236}">
                <a16:creationId xmlns:a16="http://schemas.microsoft.com/office/drawing/2014/main" id="{49DE9619-097C-48FB-ABEF-582513F92B01}"/>
              </a:ext>
            </a:extLst>
          </p:cNvPr>
          <p:cNvSpPr/>
          <p:nvPr/>
        </p:nvSpPr>
        <p:spPr>
          <a:xfrm>
            <a:off x="3397004" y="2307452"/>
            <a:ext cx="394301" cy="464297"/>
          </a:xfrm>
          <a:custGeom>
            <a:avLst/>
            <a:gdLst>
              <a:gd name="T0" fmla="*/ 4275 w 5265"/>
              <a:gd name="T1" fmla="*/ 4094 h 6209"/>
              <a:gd name="T2" fmla="*/ 4349 w 5265"/>
              <a:gd name="T3" fmla="*/ 3406 h 6209"/>
              <a:gd name="T4" fmla="*/ 2632 w 5265"/>
              <a:gd name="T5" fmla="*/ 0 h 6209"/>
              <a:gd name="T6" fmla="*/ 916 w 5265"/>
              <a:gd name="T7" fmla="*/ 3406 h 6209"/>
              <a:gd name="T8" fmla="*/ 990 w 5265"/>
              <a:gd name="T9" fmla="*/ 4094 h 6209"/>
              <a:gd name="T10" fmla="*/ 0 w 5265"/>
              <a:gd name="T11" fmla="*/ 5203 h 6209"/>
              <a:gd name="T12" fmla="*/ 414 w 5265"/>
              <a:gd name="T13" fmla="*/ 6166 h 6209"/>
              <a:gd name="T14" fmla="*/ 1145 w 5265"/>
              <a:gd name="T15" fmla="*/ 6166 h 6209"/>
              <a:gd name="T16" fmla="*/ 1145 w 5265"/>
              <a:gd name="T17" fmla="*/ 6150 h 6209"/>
              <a:gd name="T18" fmla="*/ 1384 w 5265"/>
              <a:gd name="T19" fmla="*/ 5169 h 6209"/>
              <a:gd name="T20" fmla="*/ 2072 w 5265"/>
              <a:gd name="T21" fmla="*/ 6209 h 6209"/>
              <a:gd name="T22" fmla="*/ 3193 w 5265"/>
              <a:gd name="T23" fmla="*/ 6209 h 6209"/>
              <a:gd name="T24" fmla="*/ 3881 w 5265"/>
              <a:gd name="T25" fmla="*/ 5169 h 6209"/>
              <a:gd name="T26" fmla="*/ 4120 w 5265"/>
              <a:gd name="T27" fmla="*/ 6150 h 6209"/>
              <a:gd name="T28" fmla="*/ 4119 w 5265"/>
              <a:gd name="T29" fmla="*/ 6166 h 6209"/>
              <a:gd name="T30" fmla="*/ 4851 w 5265"/>
              <a:gd name="T31" fmla="*/ 6166 h 6209"/>
              <a:gd name="T32" fmla="*/ 5265 w 5265"/>
              <a:gd name="T33" fmla="*/ 5203 h 6209"/>
              <a:gd name="T34" fmla="*/ 4275 w 5265"/>
              <a:gd name="T35" fmla="*/ 4094 h 6209"/>
              <a:gd name="T36" fmla="*/ 2632 w 5265"/>
              <a:gd name="T37" fmla="*/ 1651 h 6209"/>
              <a:gd name="T38" fmla="*/ 3282 w 5265"/>
              <a:gd name="T39" fmla="*/ 2300 h 6209"/>
              <a:gd name="T40" fmla="*/ 2632 w 5265"/>
              <a:gd name="T41" fmla="*/ 2950 h 6209"/>
              <a:gd name="T42" fmla="*/ 1983 w 5265"/>
              <a:gd name="T43" fmla="*/ 2300 h 6209"/>
              <a:gd name="T44" fmla="*/ 2632 w 5265"/>
              <a:gd name="T45" fmla="*/ 1651 h 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65" h="6209">
                <a:moveTo>
                  <a:pt x="4275" y="4094"/>
                </a:moveTo>
                <a:cubicBezTo>
                  <a:pt x="4322" y="3872"/>
                  <a:pt x="4349" y="3641"/>
                  <a:pt x="4349" y="3406"/>
                </a:cubicBezTo>
                <a:cubicBezTo>
                  <a:pt x="4349" y="1525"/>
                  <a:pt x="2632" y="0"/>
                  <a:pt x="2632" y="0"/>
                </a:cubicBezTo>
                <a:cubicBezTo>
                  <a:pt x="2632" y="0"/>
                  <a:pt x="916" y="1525"/>
                  <a:pt x="916" y="3406"/>
                </a:cubicBezTo>
                <a:cubicBezTo>
                  <a:pt x="916" y="3641"/>
                  <a:pt x="943" y="3872"/>
                  <a:pt x="990" y="4094"/>
                </a:cubicBezTo>
                <a:cubicBezTo>
                  <a:pt x="541" y="4332"/>
                  <a:pt x="187" y="4725"/>
                  <a:pt x="0" y="5203"/>
                </a:cubicBezTo>
                <a:lnTo>
                  <a:pt x="414" y="6166"/>
                </a:lnTo>
                <a:lnTo>
                  <a:pt x="1145" y="6166"/>
                </a:lnTo>
                <a:cubicBezTo>
                  <a:pt x="1145" y="6161"/>
                  <a:pt x="1145" y="6155"/>
                  <a:pt x="1145" y="6150"/>
                </a:cubicBezTo>
                <a:cubicBezTo>
                  <a:pt x="1145" y="5796"/>
                  <a:pt x="1231" y="5463"/>
                  <a:pt x="1384" y="5169"/>
                </a:cubicBezTo>
                <a:cubicBezTo>
                  <a:pt x="1596" y="5581"/>
                  <a:pt x="1850" y="5936"/>
                  <a:pt x="2072" y="6209"/>
                </a:cubicBezTo>
                <a:lnTo>
                  <a:pt x="3193" y="6209"/>
                </a:lnTo>
                <a:cubicBezTo>
                  <a:pt x="3415" y="5936"/>
                  <a:pt x="3668" y="5581"/>
                  <a:pt x="3881" y="5169"/>
                </a:cubicBezTo>
                <a:cubicBezTo>
                  <a:pt x="4033" y="5463"/>
                  <a:pt x="4120" y="5796"/>
                  <a:pt x="4120" y="6150"/>
                </a:cubicBezTo>
                <a:cubicBezTo>
                  <a:pt x="4120" y="6155"/>
                  <a:pt x="4119" y="6161"/>
                  <a:pt x="4119" y="6166"/>
                </a:cubicBezTo>
                <a:lnTo>
                  <a:pt x="4851" y="6166"/>
                </a:lnTo>
                <a:lnTo>
                  <a:pt x="5265" y="5203"/>
                </a:lnTo>
                <a:cubicBezTo>
                  <a:pt x="5078" y="4725"/>
                  <a:pt x="4724" y="4332"/>
                  <a:pt x="4275" y="4094"/>
                </a:cubicBezTo>
                <a:close/>
                <a:moveTo>
                  <a:pt x="2632" y="1651"/>
                </a:moveTo>
                <a:cubicBezTo>
                  <a:pt x="2991" y="1651"/>
                  <a:pt x="3282" y="1942"/>
                  <a:pt x="3282" y="2300"/>
                </a:cubicBezTo>
                <a:cubicBezTo>
                  <a:pt x="3282" y="2659"/>
                  <a:pt x="2991" y="2950"/>
                  <a:pt x="2632" y="2950"/>
                </a:cubicBezTo>
                <a:cubicBezTo>
                  <a:pt x="2274" y="2950"/>
                  <a:pt x="1983" y="2659"/>
                  <a:pt x="1983" y="2300"/>
                </a:cubicBezTo>
                <a:cubicBezTo>
                  <a:pt x="1983" y="1942"/>
                  <a:pt x="2274" y="1651"/>
                  <a:pt x="2632" y="1651"/>
                </a:cubicBezTo>
                <a:close/>
              </a:path>
            </a:pathLst>
          </a:custGeom>
          <a:solidFill>
            <a:srgbClr val="D73F4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35" name="直线连接符 34"/>
          <p:cNvCxnSpPr/>
          <p:nvPr/>
        </p:nvCxnSpPr>
        <p:spPr>
          <a:xfrm>
            <a:off x="4649732" y="2017063"/>
            <a:ext cx="0" cy="4208929"/>
          </a:xfrm>
          <a:prstGeom prst="line">
            <a:avLst/>
          </a:prstGeom>
          <a:ln>
            <a:solidFill>
              <a:srgbClr val="D73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04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怎么评价企业财务状况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192" y="0"/>
            <a:ext cx="5874808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13196" y="2017610"/>
            <a:ext cx="5059957" cy="484039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合 31"/>
          <p:cNvGrpSpPr/>
          <p:nvPr/>
        </p:nvGrpSpPr>
        <p:grpSpPr>
          <a:xfrm>
            <a:off x="2720975" y="2497012"/>
            <a:ext cx="2813364" cy="957185"/>
            <a:chOff x="3624780" y="2412339"/>
            <a:chExt cx="2813364" cy="957185"/>
          </a:xfrm>
        </p:grpSpPr>
        <p:sp>
          <p:nvSpPr>
            <p:cNvPr id="13" name="文本框 12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n"/>
              </a:pP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24780" y="2750893"/>
              <a:ext cx="28133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5" name="组合 31"/>
          <p:cNvGrpSpPr/>
          <p:nvPr/>
        </p:nvGrpSpPr>
        <p:grpSpPr>
          <a:xfrm>
            <a:off x="2720975" y="3828193"/>
            <a:ext cx="2813364" cy="957185"/>
            <a:chOff x="3624780" y="2412339"/>
            <a:chExt cx="2813364" cy="957185"/>
          </a:xfrm>
        </p:grpSpPr>
        <p:sp>
          <p:nvSpPr>
            <p:cNvPr id="16" name="文本框 15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n"/>
              </a:pP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8133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8" name="组合 31"/>
          <p:cNvGrpSpPr/>
          <p:nvPr/>
        </p:nvGrpSpPr>
        <p:grpSpPr>
          <a:xfrm>
            <a:off x="2720975" y="5108720"/>
            <a:ext cx="2813364" cy="957185"/>
            <a:chOff x="3624780" y="2412339"/>
            <a:chExt cx="2813364" cy="957185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charset="2"/>
                <a:buChar char="n"/>
              </a:pPr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28133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04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怎么评价企业财务状况</a:t>
              </a:r>
              <a:endPara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2090015" y="2440444"/>
            <a:ext cx="697832" cy="697832"/>
            <a:chOff x="5534526" y="2905665"/>
            <a:chExt cx="697832" cy="697832"/>
          </a:xfrm>
        </p:grpSpPr>
        <p:sp>
          <p:nvSpPr>
            <p:cNvPr id="11" name="矩形 10"/>
            <p:cNvSpPr/>
            <p:nvPr/>
          </p:nvSpPr>
          <p:spPr>
            <a:xfrm>
              <a:off x="5534526" y="2905665"/>
              <a:ext cx="545432" cy="545432"/>
            </a:xfrm>
            <a:prstGeom prst="rect">
              <a:avLst/>
            </a:prstGeom>
            <a:noFill/>
            <a:ln>
              <a:solidFill>
                <a:srgbClr val="D73F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686926" y="3058065"/>
              <a:ext cx="545432" cy="545432"/>
            </a:xfrm>
            <a:prstGeom prst="rect">
              <a:avLst/>
            </a:prstGeom>
            <a:noFill/>
            <a:ln>
              <a:solidFill>
                <a:srgbClr val="D73F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31"/>
          <p:cNvGrpSpPr/>
          <p:nvPr/>
        </p:nvGrpSpPr>
        <p:grpSpPr>
          <a:xfrm>
            <a:off x="3174452" y="2386969"/>
            <a:ext cx="2941237" cy="957185"/>
            <a:chOff x="3624779" y="2412339"/>
            <a:chExt cx="3671508" cy="957185"/>
          </a:xfrm>
        </p:grpSpPr>
        <p:sp>
          <p:nvSpPr>
            <p:cNvPr id="15" name="文本框 14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7135257" y="4390724"/>
            <a:ext cx="697832" cy="697832"/>
            <a:chOff x="5534526" y="2905665"/>
            <a:chExt cx="697832" cy="697832"/>
          </a:xfrm>
        </p:grpSpPr>
        <p:sp>
          <p:nvSpPr>
            <p:cNvPr id="18" name="矩形 17"/>
            <p:cNvSpPr/>
            <p:nvPr/>
          </p:nvSpPr>
          <p:spPr>
            <a:xfrm>
              <a:off x="5534526" y="2905665"/>
              <a:ext cx="545432" cy="545432"/>
            </a:xfrm>
            <a:prstGeom prst="rect">
              <a:avLst/>
            </a:prstGeom>
            <a:noFill/>
            <a:ln>
              <a:solidFill>
                <a:srgbClr val="D73F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686926" y="3058065"/>
              <a:ext cx="545432" cy="545432"/>
            </a:xfrm>
            <a:prstGeom prst="rect">
              <a:avLst/>
            </a:prstGeom>
            <a:noFill/>
            <a:ln>
              <a:solidFill>
                <a:srgbClr val="D73F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" name="组合 31"/>
          <p:cNvGrpSpPr/>
          <p:nvPr/>
        </p:nvGrpSpPr>
        <p:grpSpPr>
          <a:xfrm>
            <a:off x="8219692" y="4337249"/>
            <a:ext cx="2941237" cy="957185"/>
            <a:chOff x="3624779" y="2412339"/>
            <a:chExt cx="3671508" cy="957185"/>
          </a:xfrm>
        </p:grpSpPr>
        <p:sp>
          <p:nvSpPr>
            <p:cNvPr id="21" name="文本框 20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003161" y="3584630"/>
            <a:ext cx="4593091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596253" y="1584318"/>
            <a:ext cx="4593091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 24"/>
          <p:cNvGrpSpPr/>
          <p:nvPr/>
        </p:nvGrpSpPr>
        <p:grpSpPr>
          <a:xfrm>
            <a:off x="2410515" y="4237870"/>
            <a:ext cx="697832" cy="697832"/>
            <a:chOff x="5534526" y="2905665"/>
            <a:chExt cx="697832" cy="697832"/>
          </a:xfrm>
        </p:grpSpPr>
        <p:sp>
          <p:nvSpPr>
            <p:cNvPr id="26" name="矩形 25"/>
            <p:cNvSpPr/>
            <p:nvPr/>
          </p:nvSpPr>
          <p:spPr>
            <a:xfrm>
              <a:off x="5534526" y="2905665"/>
              <a:ext cx="545432" cy="5454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686926" y="3058065"/>
              <a:ext cx="545432" cy="5454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8" name="组合 31"/>
          <p:cNvGrpSpPr/>
          <p:nvPr/>
        </p:nvGrpSpPr>
        <p:grpSpPr>
          <a:xfrm>
            <a:off x="3494952" y="4184395"/>
            <a:ext cx="2941237" cy="957185"/>
            <a:chOff x="3624779" y="2412339"/>
            <a:chExt cx="3671508" cy="957185"/>
          </a:xfrm>
        </p:grpSpPr>
        <p:sp>
          <p:nvSpPr>
            <p:cNvPr id="29" name="文本框 28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921855" y="2167728"/>
            <a:ext cx="697832" cy="697832"/>
            <a:chOff x="5534526" y="2905665"/>
            <a:chExt cx="697832" cy="697832"/>
          </a:xfrm>
        </p:grpSpPr>
        <p:sp>
          <p:nvSpPr>
            <p:cNvPr id="32" name="矩形 31"/>
            <p:cNvSpPr/>
            <p:nvPr/>
          </p:nvSpPr>
          <p:spPr>
            <a:xfrm>
              <a:off x="5534526" y="2905665"/>
              <a:ext cx="545432" cy="5454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686926" y="3058065"/>
              <a:ext cx="545432" cy="5454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合 31"/>
          <p:cNvGrpSpPr/>
          <p:nvPr/>
        </p:nvGrpSpPr>
        <p:grpSpPr>
          <a:xfrm>
            <a:off x="8006292" y="2114253"/>
            <a:ext cx="2941237" cy="957185"/>
            <a:chOff x="3624779" y="2412339"/>
            <a:chExt cx="3671508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3624781" y="2412339"/>
              <a:ext cx="2133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4779" y="2750893"/>
              <a:ext cx="3671508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04" y="0"/>
            <a:ext cx="5132296" cy="68580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059707" y="1510751"/>
            <a:ext cx="3234247" cy="260877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5" name="组 34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4" y="4924099"/>
            <a:ext cx="3866147" cy="1157228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 Seize new opportunities from now on Each day </a:t>
            </a:r>
            <a:r>
              <a:rPr lang="en-US" altLang="zh-CN" sz="1200" i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is </a:t>
            </a:r>
            <a:r>
              <a:rPr lang="en-US" altLang="zh-CN" sz="1200" i="1" smtClean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a 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 day is a new beginning Seize new opportunities from now on</a:t>
            </a:r>
          </a:p>
        </p:txBody>
      </p:sp>
      <p:grpSp>
        <p:nvGrpSpPr>
          <p:cNvPr id="39" name="组 38"/>
          <p:cNvGrpSpPr/>
          <p:nvPr/>
        </p:nvGrpSpPr>
        <p:grpSpPr>
          <a:xfrm>
            <a:off x="1915924" y="4119530"/>
            <a:ext cx="6190531" cy="324137"/>
            <a:chOff x="1915923" y="4119526"/>
            <a:chExt cx="6190530" cy="324137"/>
          </a:xfrm>
        </p:grpSpPr>
        <p:sp>
          <p:nvSpPr>
            <p:cNvPr id="40" name="矩形 39"/>
            <p:cNvSpPr/>
            <p:nvPr/>
          </p:nvSpPr>
          <p:spPr>
            <a:xfrm>
              <a:off x="6012958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459023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915923" y="4123263"/>
              <a:ext cx="320400" cy="32040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427747" y="2017061"/>
            <a:ext cx="79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7200" b="1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THANK  YOU</a:t>
            </a:r>
            <a:endParaRPr kumimoji="1" lang="zh-CN" altLang="en-US" sz="7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76989" y="3300993"/>
            <a:ext cx="79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资产负债表  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|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利润表  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|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现金流量表  </a:t>
            </a:r>
            <a:r>
              <a:rPr kumimoji="1" lang="en-US" altLang="zh-CN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|</a:t>
            </a:r>
            <a:r>
              <a:rPr kumimoji="1" lang="zh-CN" altLang="en-US" dirty="0" smtClean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  财务状况</a:t>
            </a:r>
            <a:endParaRPr kumimoji="1" lang="zh-CN" altLang="en-US" dirty="0">
              <a:solidFill>
                <a:schemeClr val="bg1"/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04" y="0"/>
            <a:ext cx="5132296" cy="6858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059707" y="1510751"/>
            <a:ext cx="3234247" cy="260877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3" name="组 2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4" y="4924099"/>
            <a:ext cx="3866147" cy="1157228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 Seize new opportunities from now on Each day is </a:t>
            </a:r>
            <a:r>
              <a:rPr lang="en-US" altLang="zh-CN" sz="1200" i="1" dirty="0" smtClean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a 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 day is a new beginning Seize new opportunities from now on</a:t>
            </a:r>
          </a:p>
        </p:txBody>
      </p:sp>
      <p:grpSp>
        <p:nvGrpSpPr>
          <p:cNvPr id="27" name="组 26"/>
          <p:cNvGrpSpPr/>
          <p:nvPr/>
        </p:nvGrpSpPr>
        <p:grpSpPr>
          <a:xfrm>
            <a:off x="1915924" y="4119530"/>
            <a:ext cx="6190531" cy="324137"/>
            <a:chOff x="1915923" y="4119526"/>
            <a:chExt cx="6190530" cy="324137"/>
          </a:xfrm>
        </p:grpSpPr>
        <p:sp>
          <p:nvSpPr>
            <p:cNvPr id="28" name="矩形 27"/>
            <p:cNvSpPr/>
            <p:nvPr/>
          </p:nvSpPr>
          <p:spPr>
            <a:xfrm>
              <a:off x="6012958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459023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915923" y="4123263"/>
              <a:ext cx="320400" cy="32040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427747" y="2017063"/>
            <a:ext cx="79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资产负债表</a:t>
            </a:r>
            <a:endParaRPr kumimoji="1" lang="zh-CN" altLang="en-US" sz="72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76989" y="3300993"/>
            <a:ext cx="79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990331" y="3312794"/>
            <a:ext cx="2100447" cy="12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675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9" i="1" kern="0" dirty="0" smtClean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rPr>
              <a:t>PART.01</a:t>
            </a:r>
            <a:endParaRPr lang="zh-CN" altLang="en-US" sz="3809" i="1" kern="0" dirty="0">
              <a:solidFill>
                <a:schemeClr val="bg1"/>
              </a:solidFill>
              <a:latin typeface="Avenir Book Oblique" charset="0"/>
              <a:ea typeface="Avenir Book Oblique" charset="0"/>
              <a:cs typeface="Avenir Book Oblique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732" y="3272589"/>
            <a:ext cx="9850269" cy="26469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04384"/>
            <a:ext cx="5075704" cy="941784"/>
            <a:chOff x="951308" y="2382444"/>
            <a:chExt cx="5075704" cy="941784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01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916883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怎么阅读资产负债表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207877" y="2242013"/>
            <a:ext cx="3433427" cy="7571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41734" y="222504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标题文字添加</a:t>
            </a: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04384"/>
            <a:ext cx="5075704" cy="941784"/>
            <a:chOff x="951308" y="2382444"/>
            <a:chExt cx="5075704" cy="941784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01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916883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怎么阅读资产负债表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603352" y="2540280"/>
            <a:ext cx="1444651" cy="73231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1830545" y="2683971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24673" y="4577784"/>
            <a:ext cx="1444651" cy="73231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1851868" y="4721475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1353" y="2540280"/>
            <a:ext cx="1444651" cy="73231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5228548" y="2683971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22673" y="4577784"/>
            <a:ext cx="1444651" cy="732310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5249868" y="4721475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26549" y="2539510"/>
            <a:ext cx="2683137" cy="2770584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8757512" y="3336179"/>
            <a:ext cx="2696845" cy="11772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</a:t>
            </a:r>
            <a:r>
              <a: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and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3707459" y="2017059"/>
            <a:ext cx="8484543" cy="2789114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07459" y="2023794"/>
            <a:ext cx="8484543" cy="2789114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9946" y="6735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04384"/>
            <a:ext cx="5075704" cy="941784"/>
            <a:chOff x="951308" y="2382444"/>
            <a:chExt cx="5075704" cy="941784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01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916883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怎么阅读资产负债表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59" y="2017059"/>
            <a:ext cx="4734652" cy="2789114"/>
          </a:xfrm>
          <a:prstGeom prst="rect">
            <a:avLst/>
          </a:prstGeom>
        </p:spPr>
      </p:pic>
      <p:sp>
        <p:nvSpPr>
          <p:cNvPr id="44" name="矩形 23"/>
          <p:cNvSpPr>
            <a:spLocks noChangeArrowheads="1"/>
          </p:cNvSpPr>
          <p:nvPr/>
        </p:nvSpPr>
        <p:spPr bwMode="auto">
          <a:xfrm>
            <a:off x="2017060" y="5187497"/>
            <a:ext cx="494157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47" name="矩形 23"/>
          <p:cNvSpPr>
            <a:spLocks noChangeArrowheads="1"/>
          </p:cNvSpPr>
          <p:nvPr/>
        </p:nvSpPr>
        <p:spPr bwMode="auto">
          <a:xfrm>
            <a:off x="7111849" y="2295755"/>
            <a:ext cx="494157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48" name="矩形 23"/>
          <p:cNvSpPr>
            <a:spLocks noChangeArrowheads="1"/>
          </p:cNvSpPr>
          <p:nvPr/>
        </p:nvSpPr>
        <p:spPr bwMode="auto">
          <a:xfrm>
            <a:off x="7111849" y="3508486"/>
            <a:ext cx="494157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单击此处输入标题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The user can demonstrate on a projector or computer, or print the presentation and make it into a film to be used</a:t>
            </a:r>
          </a:p>
        </p:txBody>
      </p:sp>
      <p:sp>
        <p:nvSpPr>
          <p:cNvPr id="49" name="矩形 48"/>
          <p:cNvSpPr/>
          <p:nvPr/>
        </p:nvSpPr>
        <p:spPr>
          <a:xfrm>
            <a:off x="7354917" y="5652608"/>
            <a:ext cx="2017059" cy="347354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810757" y="5652608"/>
            <a:ext cx="974569" cy="347354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" grpId="0" animBg="1"/>
      <p:bldP spid="44" grpId="0"/>
      <p:bldP spid="47" grpId="0"/>
      <p:bldP spid="48" grpId="0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04384"/>
            <a:ext cx="5075704" cy="941784"/>
            <a:chOff x="951308" y="2382444"/>
            <a:chExt cx="5075704" cy="941784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01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916883" y="2382444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怎么阅读资产负债表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12">
            <a:extLst>
              <a:ext uri="{FF2B5EF4-FFF2-40B4-BE49-F238E27FC236}">
                <a16:creationId xmlns:a16="http://schemas.microsoft.com/office/drawing/2014/main" id="{A374E975-250C-4409-9B95-97716053CF78}"/>
              </a:ext>
            </a:extLst>
          </p:cNvPr>
          <p:cNvGrpSpPr/>
          <p:nvPr/>
        </p:nvGrpSpPr>
        <p:grpSpPr>
          <a:xfrm flipH="1">
            <a:off x="1356666" y="2105401"/>
            <a:ext cx="10141051" cy="4004956"/>
            <a:chOff x="582776" y="1984410"/>
            <a:chExt cx="7476453" cy="2952639"/>
          </a:xfrm>
        </p:grpSpPr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41A324EE-407E-49CB-9E89-F890AF2EC2C6}"/>
                </a:ext>
              </a:extLst>
            </p:cNvPr>
            <p:cNvSpPr/>
            <p:nvPr/>
          </p:nvSpPr>
          <p:spPr>
            <a:xfrm>
              <a:off x="5106590" y="1984410"/>
              <a:ext cx="2952639" cy="2952639"/>
            </a:xfrm>
            <a:prstGeom prst="ellipse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24D3C510-8364-42DB-A4AB-20ADD7EDF90B}"/>
                </a:ext>
              </a:extLst>
            </p:cNvPr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47EFF97-9078-4053-9F19-E87A1BCFFB8C}"/>
                </a:ext>
              </a:extLst>
            </p:cNvPr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56DE9D8-33DC-4359-A84C-7419C83CC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63" y="2236621"/>
              <a:ext cx="186011" cy="181919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rgbClr val="C0394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1A51DDD7-6928-4FAD-9B40-1F11027D8B1F}"/>
                </a:ext>
              </a:extLst>
            </p:cNvPr>
            <p:cNvSpPr txBox="1"/>
            <p:nvPr/>
          </p:nvSpPr>
          <p:spPr>
            <a:xfrm>
              <a:off x="783252" y="2215392"/>
              <a:ext cx="1043773" cy="24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加入标题描述</a:t>
              </a:r>
              <a:endParaRPr lang="id-ID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09BEA9EE-14C3-4C83-AB78-499CDECC3021}"/>
                </a:ext>
              </a:extLst>
            </p:cNvPr>
            <p:cNvSpPr txBox="1"/>
            <p:nvPr/>
          </p:nvSpPr>
          <p:spPr>
            <a:xfrm>
              <a:off x="4496707" y="2215392"/>
              <a:ext cx="398506" cy="22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70%</a:t>
              </a: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922B2EA-84BE-498B-B69E-1626F0B29107}"/>
                </a:ext>
              </a:extLst>
            </p:cNvPr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A38A81B-F71C-410B-A58C-E773A92C5B13}"/>
                </a:ext>
              </a:extLst>
            </p:cNvPr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8D3BA907-5D72-44C6-BABD-B0AF369AFFCB}"/>
                </a:ext>
              </a:extLst>
            </p:cNvPr>
            <p:cNvSpPr txBox="1"/>
            <p:nvPr/>
          </p:nvSpPr>
          <p:spPr>
            <a:xfrm>
              <a:off x="783252" y="2875622"/>
              <a:ext cx="1043773" cy="24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加入标题描述</a:t>
              </a:r>
              <a:endParaRPr lang="id-ID" altLang="zh-CN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4D66B452-65EA-48E1-9DB7-D290B06F5883}"/>
                </a:ext>
              </a:extLst>
            </p:cNvPr>
            <p:cNvSpPr txBox="1"/>
            <p:nvPr/>
          </p:nvSpPr>
          <p:spPr>
            <a:xfrm>
              <a:off x="4496707" y="2875622"/>
              <a:ext cx="398506" cy="22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92%</a:t>
              </a: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FC45B956-0F0A-417F-87EE-091A1789A2F7}"/>
                </a:ext>
              </a:extLst>
            </p:cNvPr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E1689610-3926-4B09-A8B5-1DB25FE69571}"/>
                </a:ext>
              </a:extLst>
            </p:cNvPr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584F1E6C-9E4A-407F-B2E6-5AECB68B6E82}"/>
                </a:ext>
              </a:extLst>
            </p:cNvPr>
            <p:cNvSpPr txBox="1"/>
            <p:nvPr/>
          </p:nvSpPr>
          <p:spPr>
            <a:xfrm>
              <a:off x="783252" y="3535852"/>
              <a:ext cx="1043773" cy="24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加入标题描述</a:t>
              </a:r>
              <a:endParaRPr lang="id-ID" altLang="zh-CN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56A6ACC6-8602-4CAE-A4FA-443BD73C4E1D}"/>
                </a:ext>
              </a:extLst>
            </p:cNvPr>
            <p:cNvSpPr txBox="1"/>
            <p:nvPr/>
          </p:nvSpPr>
          <p:spPr>
            <a:xfrm>
              <a:off x="4496707" y="3535852"/>
              <a:ext cx="398506" cy="22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87%</a:t>
              </a: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4DB5B559-0F39-40E7-BE5A-1B5BD8920746}"/>
                </a:ext>
              </a:extLst>
            </p:cNvPr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E01AD941-8B7E-4BEE-9104-EFCEBE6CBA0C}"/>
                </a:ext>
              </a:extLst>
            </p:cNvPr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5B1C597A-BBD1-4724-B962-4ADDD5268182}"/>
                </a:ext>
              </a:extLst>
            </p:cNvPr>
            <p:cNvSpPr txBox="1"/>
            <p:nvPr/>
          </p:nvSpPr>
          <p:spPr>
            <a:xfrm>
              <a:off x="783252" y="4196082"/>
              <a:ext cx="1043773" cy="24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zh-CN" altLang="en-U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加入标题描述</a:t>
              </a:r>
              <a:endParaRPr lang="id-ID" altLang="zh-CN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222BA6F1-488D-4CF4-B8BF-CFAB77008EA5}"/>
                </a:ext>
              </a:extLst>
            </p:cNvPr>
            <p:cNvSpPr txBox="1"/>
            <p:nvPr/>
          </p:nvSpPr>
          <p:spPr>
            <a:xfrm>
              <a:off x="4496707" y="4196082"/>
              <a:ext cx="398506" cy="22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d-ID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52%</a:t>
              </a:r>
            </a:p>
          </p:txBody>
        </p:sp>
        <p:grpSp>
          <p:nvGrpSpPr>
            <p:cNvPr id="29" name="Group 23">
              <a:extLst>
                <a:ext uri="{FF2B5EF4-FFF2-40B4-BE49-F238E27FC236}">
                  <a16:creationId xmlns:a16="http://schemas.microsoft.com/office/drawing/2014/main" id="{E9D312BB-9965-450D-9AF4-25EB9DBDFD0F}"/>
                </a:ext>
              </a:extLst>
            </p:cNvPr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  <a:solidFill>
              <a:schemeClr val="bg1">
                <a:lumMod val="50000"/>
              </a:schemeClr>
            </a:solidFill>
          </p:grpSpPr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CFC55417-3A5F-434D-8E6B-EED07A97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solidFill>
                <a:srgbClr val="C03941"/>
              </a:solidFill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A7B6A5EC-79E5-4496-8FED-672A3648D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solidFill>
                <a:srgbClr val="C03941"/>
              </a:solidFill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37" name="Line 52">
                <a:extLst>
                  <a:ext uri="{FF2B5EF4-FFF2-40B4-BE49-F238E27FC236}">
                    <a16:creationId xmlns:a16="http://schemas.microsoft.com/office/drawing/2014/main" id="{C9DCEA32-210C-4F95-8D41-923300D2B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solidFill>
                <a:srgbClr val="C03941"/>
              </a:solidFill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38" name="Oval 33">
                <a:extLst>
                  <a:ext uri="{FF2B5EF4-FFF2-40B4-BE49-F238E27FC236}">
                    <a16:creationId xmlns:a16="http://schemas.microsoft.com/office/drawing/2014/main" id="{D38D1858-F692-4646-8FDC-A8586400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solidFill>
                <a:srgbClr val="C03941"/>
              </a:solidFill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30" name="Group 24">
              <a:extLst>
                <a:ext uri="{FF2B5EF4-FFF2-40B4-BE49-F238E27FC236}">
                  <a16:creationId xmlns:a16="http://schemas.microsoft.com/office/drawing/2014/main" id="{892CA656-7F90-4BBF-9BB4-D600470C61BF}"/>
                </a:ext>
              </a:extLst>
            </p:cNvPr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  <a:solidFill>
              <a:schemeClr val="bg1">
                <a:lumMod val="50000"/>
              </a:schemeClr>
            </a:solidFill>
          </p:grpSpPr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4FADA21E-BF40-4A36-A0E5-22AED8FF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8217" y="2323676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solidFill>
                <a:srgbClr val="C039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E1A2CC5F-1E23-40BD-B316-AD96ED4B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08" y="226176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C039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6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32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98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6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3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94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160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327" algn="l" defTabSz="91433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80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B837082-C46E-4156-B8EB-75A3524176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614" y="4249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rgbClr val="C0394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80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73089" y="2884283"/>
            <a:ext cx="2877185" cy="1105506"/>
            <a:chOff x="1744835" y="1844993"/>
            <a:chExt cx="2347927" cy="902241"/>
          </a:xfrm>
        </p:grpSpPr>
        <p:sp>
          <p:nvSpPr>
            <p:cNvPr id="40" name="TextBox 32"/>
            <p:cNvSpPr txBox="1"/>
            <p:nvPr/>
          </p:nvSpPr>
          <p:spPr>
            <a:xfrm>
              <a:off x="1866610" y="1844993"/>
              <a:ext cx="2104377" cy="25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YaHei" panose="020B0503020204020204" pitchFamily="34" charset="-122"/>
                  <a:sym typeface="Century Gothic" panose="020B0502020202020204" pitchFamily="34" charset="0"/>
                </a:rPr>
                <a:t>单击此处输入标题</a:t>
              </a:r>
            </a:p>
          </p:txBody>
        </p:sp>
        <p:sp>
          <p:nvSpPr>
            <p:cNvPr id="41" name="TextBox 33"/>
            <p:cNvSpPr txBox="1"/>
            <p:nvPr/>
          </p:nvSpPr>
          <p:spPr>
            <a:xfrm>
              <a:off x="1744835" y="2106707"/>
              <a:ext cx="2347927" cy="64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75000"/>
                  </a:srgbClr>
                </a:buClr>
                <a:buSzPct val="145000"/>
                <a:buFont typeface="Arial" panose="020B0604020202020204"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YaHei" panose="020B0503020204020204" pitchFamily="34" charset="-122"/>
                  <a:sym typeface="Century Gothic" panose="020B0502020202020204" pitchFamily="34" charset="0"/>
                </a:rPr>
                <a:t>I love you more than I've ever loved any woman. And I've waited longer for you than I've waited for any woman.</a:t>
              </a:r>
              <a:endParaRPr kumimoji="0" lang="zh-CN" altLang="en-US" sz="995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42" name="组合 38"/>
          <p:cNvGrpSpPr/>
          <p:nvPr/>
        </p:nvGrpSpPr>
        <p:grpSpPr>
          <a:xfrm>
            <a:off x="1880666" y="4308821"/>
            <a:ext cx="2877185" cy="1105506"/>
            <a:chOff x="1744835" y="1844993"/>
            <a:chExt cx="2347927" cy="902241"/>
          </a:xfrm>
        </p:grpSpPr>
        <p:sp>
          <p:nvSpPr>
            <p:cNvPr id="43" name="TextBox 32"/>
            <p:cNvSpPr txBox="1"/>
            <p:nvPr/>
          </p:nvSpPr>
          <p:spPr>
            <a:xfrm>
              <a:off x="1866610" y="1844993"/>
              <a:ext cx="2104377" cy="25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YaHei" panose="020B0503020204020204" pitchFamily="34" charset="-122"/>
                  <a:sym typeface="Century Gothic" panose="020B0502020202020204" pitchFamily="34" charset="0"/>
                </a:rPr>
                <a:t>单击此处输入标题</a:t>
              </a:r>
            </a:p>
          </p:txBody>
        </p:sp>
        <p:sp>
          <p:nvSpPr>
            <p:cNvPr id="44" name="TextBox 33"/>
            <p:cNvSpPr txBox="1"/>
            <p:nvPr/>
          </p:nvSpPr>
          <p:spPr>
            <a:xfrm>
              <a:off x="1744835" y="2106707"/>
              <a:ext cx="2347927" cy="640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>
                    <a:lumMod val="75000"/>
                  </a:srgbClr>
                </a:buClr>
                <a:buSzPct val="145000"/>
                <a:buFont typeface="Arial" panose="020B0604020202020204"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YaHei" panose="020B0503020204020204" pitchFamily="34" charset="-122"/>
                  <a:sym typeface="Century Gothic" panose="020B0502020202020204" pitchFamily="34" charset="0"/>
                </a:rPr>
                <a:t>I love you more than I've ever loved any woman. And I've waited longer for you than I've waited for any woman.</a:t>
              </a:r>
              <a:endParaRPr kumimoji="0" lang="zh-CN" altLang="en-US" sz="995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04" y="0"/>
            <a:ext cx="5132296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59707" y="1510751"/>
            <a:ext cx="3234247" cy="260877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FA63805-87CB-422B-B447-9B23C593D471}"/>
              </a:ext>
            </a:extLst>
          </p:cNvPr>
          <p:cNvSpPr/>
          <p:nvPr/>
        </p:nvSpPr>
        <p:spPr>
          <a:xfrm>
            <a:off x="1844844" y="4924099"/>
            <a:ext cx="3866147" cy="1157228"/>
          </a:xfrm>
          <a:prstGeom prst="rect">
            <a:avLst/>
          </a:prstGeom>
        </p:spPr>
        <p:txBody>
          <a:bodyPr wrap="square" lIns="48757" tIns="24378" rIns="48757" bIns="2437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 Seize new opportunities from now on Each day </a:t>
            </a:r>
            <a:r>
              <a:rPr lang="en-US" altLang="zh-CN" sz="1200" i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is </a:t>
            </a:r>
            <a:r>
              <a:rPr lang="en-US" altLang="zh-CN" sz="1200" i="1" smtClean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a 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new beginning Seize new opportunities from now </a:t>
            </a:r>
            <a:r>
              <a:rPr lang="en-US" altLang="zh-CN" sz="1200" i="1" dirty="0" err="1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onEach</a:t>
            </a:r>
            <a:r>
              <a: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 day is a new beginning Seize new opportunities from now on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1915924" y="4119530"/>
            <a:ext cx="6190531" cy="324137"/>
            <a:chOff x="1915923" y="4119526"/>
            <a:chExt cx="6190530" cy="324137"/>
          </a:xfrm>
        </p:grpSpPr>
        <p:sp>
          <p:nvSpPr>
            <p:cNvPr id="14" name="矩形 13"/>
            <p:cNvSpPr/>
            <p:nvPr/>
          </p:nvSpPr>
          <p:spPr>
            <a:xfrm>
              <a:off x="6012958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59023" y="4119526"/>
              <a:ext cx="2093495" cy="324137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15923" y="4123263"/>
              <a:ext cx="320400" cy="320400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427747" y="2017061"/>
            <a:ext cx="79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怎么阅读利润表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76989" y="3300993"/>
            <a:ext cx="794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rPr>
              <a:t>Each day is a new beginning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7990331" y="3312794"/>
            <a:ext cx="2100447" cy="12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675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9" i="1" kern="0" smtClean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rPr>
              <a:t>PART.02</a:t>
            </a:r>
            <a:endParaRPr lang="zh-CN" altLang="en-US" sz="3809" i="1" kern="0" dirty="0">
              <a:solidFill>
                <a:schemeClr val="bg1"/>
              </a:solidFill>
              <a:latin typeface="Avenir Book Oblique" charset="0"/>
              <a:ea typeface="Avenir Book Oblique" charset="0"/>
              <a:cs typeface="Avenir Book Oblique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2017059" cy="2017059"/>
          </a:xfrm>
          <a:prstGeom prst="rect">
            <a:avLst/>
          </a:prstGeom>
          <a:solidFill>
            <a:srgbClr val="C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672353" y="2905665"/>
            <a:ext cx="385233" cy="2789664"/>
            <a:chOff x="672353" y="2905663"/>
            <a:chExt cx="385233" cy="278966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 rot="5400000">
              <a:off x="-366746" y="3944762"/>
              <a:ext cx="2404429" cy="326231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2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2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72354" y="5310095"/>
              <a:ext cx="385232" cy="385232"/>
            </a:xfrm>
            <a:prstGeom prst="rect">
              <a:avLst/>
            </a:prstGeom>
            <a:solidFill>
              <a:srgbClr val="C0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864971" y="641805"/>
            <a:ext cx="5452223" cy="916839"/>
            <a:chOff x="951308" y="2407389"/>
            <a:chExt cx="5452222" cy="916839"/>
          </a:xfrm>
        </p:grpSpPr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951308" y="2540191"/>
              <a:ext cx="1476761" cy="67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675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809" i="1" kern="0" dirty="0" smtClean="0">
                  <a:solidFill>
                    <a:schemeClr val="bg1"/>
                  </a:solidFill>
                  <a:latin typeface="Avenir Book Oblique" charset="0"/>
                  <a:ea typeface="Avenir Book Oblique" charset="0"/>
                  <a:cs typeface="Avenir Book Oblique" charset="0"/>
                  <a:sym typeface="Arial" panose="020B0604020202020204" pitchFamily="34" charset="0"/>
                </a:rPr>
                <a:t>02</a:t>
              </a:r>
              <a:endParaRPr lang="zh-CN" altLang="en-US" sz="3809" i="1" kern="0" dirty="0">
                <a:solidFill>
                  <a:schemeClr val="bg1"/>
                </a:solidFill>
                <a:latin typeface="Avenir Book Oblique" charset="0"/>
                <a:ea typeface="Avenir Book Oblique" charset="0"/>
                <a:cs typeface="Avenir Book Oblique" charset="0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293401" y="2407389"/>
              <a:ext cx="4110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怎么阅读利润表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FA63805-87CB-422B-B447-9B23C593D471}"/>
                </a:ext>
              </a:extLst>
            </p:cNvPr>
            <p:cNvSpPr/>
            <p:nvPr/>
          </p:nvSpPr>
          <p:spPr>
            <a:xfrm>
              <a:off x="2176353" y="2905664"/>
              <a:ext cx="2911337" cy="418564"/>
            </a:xfrm>
            <a:prstGeom prst="rect">
              <a:avLst/>
            </a:prstGeom>
          </p:spPr>
          <p:txBody>
            <a:bodyPr wrap="square" lIns="48757" tIns="24378" rIns="48757" bIns="2437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i="1" dirty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Each day is a new </a:t>
              </a:r>
              <a:r>
                <a:rPr lang="en-US" altLang="zh-CN" sz="1600" i="1" dirty="0" smtClean="0">
                  <a:solidFill>
                    <a:schemeClr val="bg1"/>
                  </a:solidFill>
                  <a:latin typeface="Avenir Light Oblique" charset="0"/>
                  <a:ea typeface="Avenir Light Oblique" charset="0"/>
                  <a:cs typeface="Avenir Light Oblique" charset="0"/>
                  <a:sym typeface="Arial" panose="020B0604020202020204" pitchFamily="34" charset="0"/>
                </a:rPr>
                <a:t>beginning</a:t>
              </a:r>
              <a:endParaRPr lang="en-US" altLang="zh-CN" sz="1600" i="1" dirty="0">
                <a:solidFill>
                  <a:schemeClr val="bg1"/>
                </a:solidFill>
                <a:latin typeface="Avenir Light Oblique" charset="0"/>
                <a:ea typeface="Avenir Light Oblique" charset="0"/>
                <a:cs typeface="Avenir Light Oblique" charset="0"/>
                <a:sym typeface="Arial" panose="020B0604020202020204" pitchFamily="34" charset="0"/>
              </a:endParaRPr>
            </a:p>
          </p:txBody>
        </p:sp>
      </p:grpSp>
      <p:sp>
        <p:nvSpPr>
          <p:cNvPr id="10" name="îs1ïḋè"/>
          <p:cNvSpPr>
            <a:spLocks/>
          </p:cNvSpPr>
          <p:nvPr/>
        </p:nvSpPr>
        <p:spPr bwMode="auto">
          <a:xfrm flipH="1">
            <a:off x="1431864" y="2138916"/>
            <a:ext cx="1162171" cy="2139822"/>
          </a:xfrm>
          <a:custGeom>
            <a:avLst/>
            <a:gdLst>
              <a:gd name="T0" fmla="*/ 1163638 w 21600"/>
              <a:gd name="T1" fmla="*/ 1812925 h 21600"/>
              <a:gd name="T2" fmla="*/ 1163638 w 21600"/>
              <a:gd name="T3" fmla="*/ 1812925 h 21600"/>
              <a:gd name="T4" fmla="*/ 1163638 w 21600"/>
              <a:gd name="T5" fmla="*/ 1812925 h 21600"/>
              <a:gd name="T6" fmla="*/ 1163638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C0394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11" name="iS1ïḋé"/>
          <p:cNvSpPr>
            <a:spLocks/>
          </p:cNvSpPr>
          <p:nvPr/>
        </p:nvSpPr>
        <p:spPr bwMode="auto">
          <a:xfrm>
            <a:off x="1733900" y="2830332"/>
            <a:ext cx="558888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531">
              <a:defRPr/>
            </a:pPr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01</a:t>
            </a:r>
          </a:p>
        </p:txBody>
      </p:sp>
      <p:grpSp>
        <p:nvGrpSpPr>
          <p:cNvPr id="12" name="组合 31"/>
          <p:cNvGrpSpPr/>
          <p:nvPr/>
        </p:nvGrpSpPr>
        <p:grpSpPr>
          <a:xfrm>
            <a:off x="2855446" y="2730234"/>
            <a:ext cx="2813364" cy="957185"/>
            <a:chOff x="3624780" y="2412339"/>
            <a:chExt cx="2813364" cy="957185"/>
          </a:xfrm>
        </p:grpSpPr>
        <p:sp>
          <p:nvSpPr>
            <p:cNvPr id="13" name="文本框 12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24780" y="2750893"/>
              <a:ext cx="28133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15" name="îs1ïḋè"/>
          <p:cNvSpPr>
            <a:spLocks/>
          </p:cNvSpPr>
          <p:nvPr/>
        </p:nvSpPr>
        <p:spPr bwMode="auto">
          <a:xfrm flipH="1">
            <a:off x="4893609" y="4146826"/>
            <a:ext cx="1162171" cy="2139822"/>
          </a:xfrm>
          <a:custGeom>
            <a:avLst/>
            <a:gdLst>
              <a:gd name="T0" fmla="*/ 1163638 w 21600"/>
              <a:gd name="T1" fmla="*/ 1812925 h 21600"/>
              <a:gd name="T2" fmla="*/ 1163638 w 21600"/>
              <a:gd name="T3" fmla="*/ 1812925 h 21600"/>
              <a:gd name="T4" fmla="*/ 1163638 w 21600"/>
              <a:gd name="T5" fmla="*/ 1812925 h 21600"/>
              <a:gd name="T6" fmla="*/ 1163638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C0394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16" name="iS1ïḋé"/>
          <p:cNvSpPr>
            <a:spLocks/>
          </p:cNvSpPr>
          <p:nvPr/>
        </p:nvSpPr>
        <p:spPr bwMode="auto">
          <a:xfrm>
            <a:off x="5195647" y="4838242"/>
            <a:ext cx="558888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531">
              <a:defRPr/>
            </a:pPr>
            <a:r>
              <a:rPr lang="en-US" altLang="zh-CN" sz="3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02</a:t>
            </a:r>
            <a:endParaRPr lang="en-US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组合 31"/>
          <p:cNvGrpSpPr/>
          <p:nvPr/>
        </p:nvGrpSpPr>
        <p:grpSpPr>
          <a:xfrm>
            <a:off x="6317194" y="4738144"/>
            <a:ext cx="2813364" cy="957185"/>
            <a:chOff x="3624780" y="2412339"/>
            <a:chExt cx="2813364" cy="957185"/>
          </a:xfrm>
        </p:grpSpPr>
        <p:sp>
          <p:nvSpPr>
            <p:cNvPr id="18" name="文本框 17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80" y="2750893"/>
              <a:ext cx="28133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sp>
        <p:nvSpPr>
          <p:cNvPr id="24" name="îs1ïḋè"/>
          <p:cNvSpPr>
            <a:spLocks/>
          </p:cNvSpPr>
          <p:nvPr/>
        </p:nvSpPr>
        <p:spPr bwMode="auto">
          <a:xfrm flipH="1">
            <a:off x="7706973" y="1459632"/>
            <a:ext cx="1162171" cy="2139822"/>
          </a:xfrm>
          <a:custGeom>
            <a:avLst/>
            <a:gdLst>
              <a:gd name="T0" fmla="*/ 1163638 w 21600"/>
              <a:gd name="T1" fmla="*/ 1812925 h 21600"/>
              <a:gd name="T2" fmla="*/ 1163638 w 21600"/>
              <a:gd name="T3" fmla="*/ 1812925 h 21600"/>
              <a:gd name="T4" fmla="*/ 1163638 w 21600"/>
              <a:gd name="T5" fmla="*/ 1812925 h 21600"/>
              <a:gd name="T6" fmla="*/ 1163638 w 21600"/>
              <a:gd name="T7" fmla="*/ 18129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3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426"/>
                </a:lnTo>
                <a:cubicBezTo>
                  <a:pt x="0" y="1426"/>
                  <a:pt x="0" y="20173"/>
                  <a:pt x="0" y="20173"/>
                </a:cubicBezTo>
                <a:close/>
              </a:path>
            </a:pathLst>
          </a:custGeom>
          <a:solidFill>
            <a:srgbClr val="C0394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2400">
              <a:latin typeface="Century Gothic" panose="020B0502020202020204" pitchFamily="34" charset="0"/>
            </a:endParaRPr>
          </a:p>
        </p:txBody>
      </p:sp>
      <p:sp>
        <p:nvSpPr>
          <p:cNvPr id="25" name="iS1ïḋé"/>
          <p:cNvSpPr>
            <a:spLocks/>
          </p:cNvSpPr>
          <p:nvPr/>
        </p:nvSpPr>
        <p:spPr bwMode="auto">
          <a:xfrm>
            <a:off x="8009011" y="2151048"/>
            <a:ext cx="558888" cy="756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 defTabSz="309531">
              <a:defRPr/>
            </a:pPr>
            <a:r>
              <a:rPr lang="en-US" altLang="zh-CN" sz="36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03</a:t>
            </a:r>
            <a:endParaRPr lang="en-US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组合 31"/>
          <p:cNvGrpSpPr/>
          <p:nvPr/>
        </p:nvGrpSpPr>
        <p:grpSpPr>
          <a:xfrm>
            <a:off x="9130558" y="2050950"/>
            <a:ext cx="2813364" cy="957185"/>
            <a:chOff x="3624780" y="2412339"/>
            <a:chExt cx="2813364" cy="957185"/>
          </a:xfrm>
        </p:grpSpPr>
        <p:sp>
          <p:nvSpPr>
            <p:cNvPr id="27" name="文本框 26"/>
            <p:cNvSpPr txBox="1"/>
            <p:nvPr/>
          </p:nvSpPr>
          <p:spPr>
            <a:xfrm>
              <a:off x="3624781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24780" y="2750893"/>
              <a:ext cx="2813364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5" grpId="0" animBg="1"/>
      <p:bldP spid="16" grpId="0"/>
      <p:bldP spid="24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cc0b18a-28b6-4346-ae70-60e85e4596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95457a2-dd1d-4bd9-aba6-6d4b549889c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2131</Words>
  <Application>Microsoft Office PowerPoint</Application>
  <PresentationFormat>宽屏</PresentationFormat>
  <Paragraphs>237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Avenir Book Oblique</vt:lpstr>
      <vt:lpstr>Avenir Light Oblique</vt:lpstr>
      <vt:lpstr>Avenir Oblique</vt:lpstr>
      <vt:lpstr>Microsoft YaHei Light</vt:lpstr>
      <vt:lpstr>Open Sans Light</vt:lpstr>
      <vt:lpstr>等线</vt:lpstr>
      <vt:lpstr>等线 Light</vt:lpstr>
      <vt:lpstr>宋体</vt:lpstr>
      <vt:lpstr>Microsoft YaHei</vt:lpstr>
      <vt:lpstr>Microsoft YaHei</vt:lpstr>
      <vt:lpstr>Arial</vt:lpstr>
      <vt:lpstr>Calibri</vt:lpstr>
      <vt:lpstr>Calibri Light</vt:lpstr>
      <vt:lpstr>Century Gothic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168</cp:revision>
  <dcterms:created xsi:type="dcterms:W3CDTF">2017-08-18T03:02:00Z</dcterms:created>
  <dcterms:modified xsi:type="dcterms:W3CDTF">2023-04-17T05:22:03Z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