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302" r:id="rId8"/>
    <p:sldId id="263" r:id="rId9"/>
    <p:sldId id="264" r:id="rId10"/>
    <p:sldId id="265" r:id="rId11"/>
    <p:sldId id="266" r:id="rId12"/>
    <p:sldId id="303" r:id="rId13"/>
    <p:sldId id="268" r:id="rId14"/>
    <p:sldId id="275" r:id="rId15"/>
    <p:sldId id="276" r:id="rId16"/>
    <p:sldId id="277" r:id="rId17"/>
    <p:sldId id="304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305" r:id="rId26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29B6"/>
    <a:srgbClr val="0083FE"/>
    <a:srgbClr val="3391D0"/>
    <a:srgbClr val="173390"/>
    <a:srgbClr val="FF8B00"/>
    <a:srgbClr val="0E7BDC"/>
    <a:srgbClr val="229EC7"/>
    <a:srgbClr val="0083E8"/>
    <a:srgbClr val="1652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4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9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E9961-CFAA-4236-8872-E6844B011CE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2C81E-495F-4D5C-8A20-866F346C66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63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64388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07507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16594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06650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50318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81689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14273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22056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33202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59074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9152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70750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49559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02974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34207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45107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42315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9498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3896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88262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2710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02483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5150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37585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7253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4EDF-3109-4D90-AD4F-E52B1D775B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2040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10">
        <p:random/>
      </p:transition>
    </mc:Choice>
    <mc:Fallback xmlns="">
      <p:transition spd="slow" advClick="0" advTm="121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4EDF-3109-4D90-AD4F-E52B1D775BD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8705610" y="6450175"/>
            <a:ext cx="96625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www.ypppt.com/moban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www.ypppt.com/hangye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www.ypppt.com/jieri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素材：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www.ypppt.com/sucai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背景图片：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www.ypppt.com/beijing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图表：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www.ypppt.com/tubiao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www.ypppt.com/xiazai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www.ypppt.com/powerpoint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课件：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www.ypppt.com/kejian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字体下载：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www.ypppt.com/ziti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www.ypppt.com/xiazai/zongjie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工作计划：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www.ypppt.com/xiazai/jihua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www.ypppt.com/moban/shangwu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www.ypppt.com/xiazai/jianli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www.ypppt.com/xiazai/dabian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www.ypppt.com/xiazai/huibao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4184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10">
        <p:random/>
      </p:transition>
    </mc:Choice>
    <mc:Fallback xmlns="">
      <p:transition spd="slow" advClick="0" advTm="121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653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10">
        <p:random/>
      </p:transition>
    </mc:Choice>
    <mc:Fallback xmlns="">
      <p:transition spd="slow" advClick="0" advTm="121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占位符 14"/>
          <p:cNvSpPr>
            <a:spLocks noGrp="1"/>
          </p:cNvSpPr>
          <p:nvPr>
            <p:ph type="body" sz="quarter" idx="10" hasCustomPrompt="1"/>
          </p:nvPr>
        </p:nvSpPr>
        <p:spPr>
          <a:xfrm>
            <a:off x="1193198" y="273617"/>
            <a:ext cx="3162300" cy="476551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点击输入标题内容</a:t>
            </a:r>
          </a:p>
        </p:txBody>
      </p:sp>
      <p:cxnSp>
        <p:nvCxnSpPr>
          <p:cNvPr id="17" name="直接连接符 16"/>
          <p:cNvCxnSpPr/>
          <p:nvPr userDrawn="1"/>
        </p:nvCxnSpPr>
        <p:spPr>
          <a:xfrm>
            <a:off x="10325100" y="6648450"/>
            <a:ext cx="16764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 userDrawn="1"/>
        </p:nvSpPr>
        <p:spPr>
          <a:xfrm>
            <a:off x="10929938" y="6586538"/>
            <a:ext cx="628650" cy="1285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10951369" y="6407150"/>
            <a:ext cx="423862" cy="358775"/>
          </a:xfrm>
        </p:spPr>
        <p:txBody>
          <a:bodyPr/>
          <a:lstStyle>
            <a:lvl1pPr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</a:defRPr>
            </a:lvl1pPr>
          </a:lstStyle>
          <a:p>
            <a:fld id="{39064EDF-3109-4D90-AD4F-E52B1D775BD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6559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10">
        <p:random/>
      </p:transition>
    </mc:Choice>
    <mc:Fallback xmlns="">
      <p:transition spd="slow" advClick="0" advTm="121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64EDF-3109-4D90-AD4F-E52B1D775B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5476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210">
        <p:random/>
      </p:transition>
    </mc:Choice>
    <mc:Fallback xmlns="">
      <p:transition spd="slow" advClick="0" advTm="1210">
        <p:random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jpg"/><Relationship Id="rId5" Type="http://schemas.openxmlformats.org/officeDocument/2006/relationships/image" Target="../media/image6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19.png"/><Relationship Id="rId4" Type="http://schemas.openxmlformats.org/officeDocument/2006/relationships/image" Target="../media/image24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11" Type="http://schemas.openxmlformats.org/officeDocument/2006/relationships/image" Target="../media/image5.png"/><Relationship Id="rId5" Type="http://schemas.openxmlformats.org/officeDocument/2006/relationships/image" Target="../media/image14.png"/><Relationship Id="rId10" Type="http://schemas.openxmlformats.org/officeDocument/2006/relationships/image" Target="../media/image4.png"/><Relationship Id="rId4" Type="http://schemas.openxmlformats.org/officeDocument/2006/relationships/image" Target="../media/image13.png"/><Relationship Id="rId9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8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png"/><Relationship Id="rId5" Type="http://schemas.openxmlformats.org/officeDocument/2006/relationships/image" Target="../media/image1.png"/><Relationship Id="rId4" Type="http://schemas.openxmlformats.org/officeDocument/2006/relationships/image" Target="../media/image29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0.jpeg"/><Relationship Id="rId5" Type="http://schemas.openxmlformats.org/officeDocument/2006/relationships/image" Target="../media/image6.png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11" Type="http://schemas.openxmlformats.org/officeDocument/2006/relationships/image" Target="../media/image5.png"/><Relationship Id="rId5" Type="http://schemas.openxmlformats.org/officeDocument/2006/relationships/image" Target="../media/image14.png"/><Relationship Id="rId10" Type="http://schemas.openxmlformats.org/officeDocument/2006/relationships/image" Target="../media/image4.png"/><Relationship Id="rId4" Type="http://schemas.openxmlformats.org/officeDocument/2006/relationships/image" Target="../media/image13.png"/><Relationship Id="rId9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19.png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3.jpg"/><Relationship Id="rId5" Type="http://schemas.openxmlformats.org/officeDocument/2006/relationships/image" Target="../media/image6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12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3.png"/><Relationship Id="rId1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17.png"/><Relationship Id="rId9" Type="http://schemas.openxmlformats.org/officeDocument/2006/relationships/image" Target="../media/image10.png"/><Relationship Id="rId1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4.jpg"/><Relationship Id="rId5" Type="http://schemas.openxmlformats.org/officeDocument/2006/relationships/image" Target="../media/image6.png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5.jpg"/><Relationship Id="rId5" Type="http://schemas.openxmlformats.org/officeDocument/2006/relationships/image" Target="../media/image6.png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1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19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25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11" Type="http://schemas.openxmlformats.org/officeDocument/2006/relationships/image" Target="../media/image5.png"/><Relationship Id="rId5" Type="http://schemas.openxmlformats.org/officeDocument/2006/relationships/image" Target="../media/image14.png"/><Relationship Id="rId10" Type="http://schemas.openxmlformats.org/officeDocument/2006/relationships/image" Target="../media/image4.png"/><Relationship Id="rId4" Type="http://schemas.openxmlformats.org/officeDocument/2006/relationships/image" Target="../media/image13.png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19.png"/><Relationship Id="rId4" Type="http://schemas.openxmlformats.org/officeDocument/2006/relationships/image" Target="../media/image1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19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19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11" Type="http://schemas.openxmlformats.org/officeDocument/2006/relationships/image" Target="../media/image5.png"/><Relationship Id="rId5" Type="http://schemas.openxmlformats.org/officeDocument/2006/relationships/image" Target="../media/image14.png"/><Relationship Id="rId10" Type="http://schemas.openxmlformats.org/officeDocument/2006/relationships/image" Target="../media/image4.png"/><Relationship Id="rId4" Type="http://schemas.openxmlformats.org/officeDocument/2006/relationships/image" Target="../media/image13.png"/><Relationship Id="rId9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jpg"/><Relationship Id="rId5" Type="http://schemas.openxmlformats.org/officeDocument/2006/relationships/image" Target="../media/image6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jpg"/><Relationship Id="rId5" Type="http://schemas.openxmlformats.org/officeDocument/2006/relationships/image" Target="../media/image6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图片包含 户外艺术系列&#10;&#10;已生成高可信度的说明">
            <a:extLst>
              <a:ext uri="{FF2B5EF4-FFF2-40B4-BE49-F238E27FC236}">
                <a16:creationId xmlns:a16="http://schemas.microsoft.com/office/drawing/2014/main" id="{AF03E8E7-7CB2-4BCF-AE43-6848E7C8D12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3891" y="3781959"/>
            <a:ext cx="12349017" cy="3745193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24CFD1ED-1CBB-4CF9-BF20-3ACF71B201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3698" y="685363"/>
            <a:ext cx="1672410" cy="699866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D88847A5-2AD5-4339-99FA-41A64C5C1C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0342" y="2647838"/>
            <a:ext cx="927554" cy="450137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F4C57F83-4A55-4197-8981-19C3167F63A6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6098" y="4245507"/>
            <a:ext cx="626445" cy="301791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B8587648-F956-4D44-9178-49F636325E5C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37689" y="3544904"/>
            <a:ext cx="1019688" cy="406961"/>
          </a:xfrm>
          <a:prstGeom prst="rect">
            <a:avLst/>
          </a:prstGeom>
        </p:spPr>
      </p:pic>
      <p:pic>
        <p:nvPicPr>
          <p:cNvPr id="25" name="图片 24">
            <a:extLst>
              <a:ext uri="{FF2B5EF4-FFF2-40B4-BE49-F238E27FC236}">
                <a16:creationId xmlns:a16="http://schemas.microsoft.com/office/drawing/2014/main" id="{6820477D-1837-4060-8CDC-AF77819FDFB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908" y="118451"/>
            <a:ext cx="1525434" cy="1473849"/>
          </a:xfrm>
          <a:prstGeom prst="rect">
            <a:avLst/>
          </a:prstGeom>
        </p:spPr>
      </p:pic>
      <p:pic>
        <p:nvPicPr>
          <p:cNvPr id="27" name="图片 26">
            <a:extLst>
              <a:ext uri="{FF2B5EF4-FFF2-40B4-BE49-F238E27FC236}">
                <a16:creationId xmlns:a16="http://schemas.microsoft.com/office/drawing/2014/main" id="{1A8D1B01-09AA-42C6-81AC-0140DC125FD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747" y="2941849"/>
            <a:ext cx="1694168" cy="1372969"/>
          </a:xfrm>
          <a:prstGeom prst="rect">
            <a:avLst/>
          </a:prstGeom>
        </p:spPr>
      </p:pic>
      <p:pic>
        <p:nvPicPr>
          <p:cNvPr id="29" name="图片 28" descr="图片包含 物体&#10;&#10;已生成高可信度的说明">
            <a:extLst>
              <a:ext uri="{FF2B5EF4-FFF2-40B4-BE49-F238E27FC236}">
                <a16:creationId xmlns:a16="http://schemas.microsoft.com/office/drawing/2014/main" id="{3E6F9D1C-DAF9-4426-8130-8C8BBA654C7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58896" y="3337726"/>
            <a:ext cx="1212684" cy="1237432"/>
          </a:xfrm>
          <a:prstGeom prst="rect">
            <a:avLst/>
          </a:prstGeom>
        </p:spPr>
      </p:pic>
      <p:pic>
        <p:nvPicPr>
          <p:cNvPr id="31" name="图片 30">
            <a:extLst>
              <a:ext uri="{FF2B5EF4-FFF2-40B4-BE49-F238E27FC236}">
                <a16:creationId xmlns:a16="http://schemas.microsoft.com/office/drawing/2014/main" id="{780B8EC3-DA5B-44EE-B7FB-68447EDF0B7B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2859" y="4321603"/>
            <a:ext cx="1677639" cy="1308797"/>
          </a:xfrm>
          <a:prstGeom prst="rect">
            <a:avLst/>
          </a:prstGeom>
        </p:spPr>
      </p:pic>
      <p:pic>
        <p:nvPicPr>
          <p:cNvPr id="33" name="图片 32" descr="图片包含 电子产品&#10;&#10;已生成高可信度的说明">
            <a:extLst>
              <a:ext uri="{FF2B5EF4-FFF2-40B4-BE49-F238E27FC236}">
                <a16:creationId xmlns:a16="http://schemas.microsoft.com/office/drawing/2014/main" id="{C50B77C0-F1DA-4AFD-A24A-2BD662A0949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8542" y="4351947"/>
            <a:ext cx="1796694" cy="1105080"/>
          </a:xfrm>
          <a:prstGeom prst="rect">
            <a:avLst/>
          </a:prstGeom>
        </p:spPr>
      </p:pic>
      <p:pic>
        <p:nvPicPr>
          <p:cNvPr id="37" name="图片 36">
            <a:extLst>
              <a:ext uri="{FF2B5EF4-FFF2-40B4-BE49-F238E27FC236}">
                <a16:creationId xmlns:a16="http://schemas.microsoft.com/office/drawing/2014/main" id="{C06AA382-A1CF-4EFE-97B7-6354350D163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1602" y="5215884"/>
            <a:ext cx="1524005" cy="993915"/>
          </a:xfrm>
          <a:prstGeom prst="rect">
            <a:avLst/>
          </a:prstGeom>
        </p:spPr>
      </p:pic>
      <p:pic>
        <p:nvPicPr>
          <p:cNvPr id="35" name="图片 34">
            <a:extLst>
              <a:ext uri="{FF2B5EF4-FFF2-40B4-BE49-F238E27FC236}">
                <a16:creationId xmlns:a16="http://schemas.microsoft.com/office/drawing/2014/main" id="{3643338E-C031-4A33-9CD1-75102718FC3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263418"/>
            <a:ext cx="2479978" cy="1162927"/>
          </a:xfrm>
          <a:prstGeom prst="rect">
            <a:avLst/>
          </a:prstGeom>
        </p:spPr>
      </p:pic>
      <p:pic>
        <p:nvPicPr>
          <p:cNvPr id="41" name="图片 40">
            <a:extLst>
              <a:ext uri="{FF2B5EF4-FFF2-40B4-BE49-F238E27FC236}">
                <a16:creationId xmlns:a16="http://schemas.microsoft.com/office/drawing/2014/main" id="{0A9C03B6-B90F-40FA-803C-648549D9C8C8}"/>
              </a:ext>
            </a:extLst>
          </p:cNvPr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93693" y="1592300"/>
            <a:ext cx="2698307" cy="4638908"/>
          </a:xfrm>
          <a:prstGeom prst="rect">
            <a:avLst/>
          </a:prstGeom>
        </p:spPr>
      </p:pic>
      <p:pic>
        <p:nvPicPr>
          <p:cNvPr id="43" name="图片 42">
            <a:extLst>
              <a:ext uri="{FF2B5EF4-FFF2-40B4-BE49-F238E27FC236}">
                <a16:creationId xmlns:a16="http://schemas.microsoft.com/office/drawing/2014/main" id="{68D07818-A608-472B-831B-F987187CB4B0}"/>
              </a:ext>
            </a:extLst>
          </p:cNvPr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26937" y="4556534"/>
            <a:ext cx="719888" cy="1130403"/>
          </a:xfrm>
          <a:prstGeom prst="rect">
            <a:avLst/>
          </a:prstGeom>
        </p:spPr>
      </p:pic>
      <p:pic>
        <p:nvPicPr>
          <p:cNvPr id="39" name="图片 38">
            <a:extLst>
              <a:ext uri="{FF2B5EF4-FFF2-40B4-BE49-F238E27FC236}">
                <a16:creationId xmlns:a16="http://schemas.microsoft.com/office/drawing/2014/main" id="{2B17CD11-9116-4688-B45B-95A232A0AB59}"/>
              </a:ext>
            </a:extLst>
          </p:cNvPr>
          <p:cNvPicPr>
            <a:picLocks noChangeAspect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1648" y="4192778"/>
            <a:ext cx="8351770" cy="2259145"/>
          </a:xfrm>
          <a:prstGeom prst="rect">
            <a:avLst/>
          </a:prstGeom>
        </p:spPr>
      </p:pic>
      <p:sp>
        <p:nvSpPr>
          <p:cNvPr id="46" name="文本框 45">
            <a:extLst>
              <a:ext uri="{FF2B5EF4-FFF2-40B4-BE49-F238E27FC236}">
                <a16:creationId xmlns:a16="http://schemas.microsoft.com/office/drawing/2014/main" id="{A61F1704-A39A-4867-BBC5-802530DF4867}"/>
              </a:ext>
            </a:extLst>
          </p:cNvPr>
          <p:cNvSpPr txBox="1"/>
          <p:nvPr/>
        </p:nvSpPr>
        <p:spPr>
          <a:xfrm>
            <a:off x="2072173" y="1355355"/>
            <a:ext cx="81227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b="1" dirty="0">
                <a:ln w="22225">
                  <a:solidFill>
                    <a:schemeClr val="bg1"/>
                  </a:solidFill>
                </a:ln>
                <a:gradFill flip="none" rotWithShape="1">
                  <a:gsLst>
                    <a:gs pos="6000">
                      <a:srgbClr val="0029B6"/>
                    </a:gs>
                    <a:gs pos="100000">
                      <a:srgbClr val="0083FE"/>
                    </a:gs>
                  </a:gsLst>
                  <a:lin ang="162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安全用电  </a:t>
            </a:r>
            <a:r>
              <a:rPr lang="zh-CN" altLang="en-US" sz="7200" b="1" dirty="0" smtClean="0">
                <a:ln w="22225">
                  <a:solidFill>
                    <a:schemeClr val="bg1"/>
                  </a:solidFill>
                </a:ln>
                <a:gradFill flip="none" rotWithShape="1">
                  <a:gsLst>
                    <a:gs pos="6000">
                      <a:srgbClr val="0029B6"/>
                    </a:gs>
                    <a:gs pos="100000">
                      <a:srgbClr val="0083FE"/>
                    </a:gs>
                  </a:gsLst>
                  <a:lin ang="162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防止触电</a:t>
            </a:r>
            <a:endParaRPr lang="zh-CN" altLang="en-US" sz="7200" b="1" dirty="0">
              <a:ln w="22225">
                <a:solidFill>
                  <a:schemeClr val="bg1"/>
                </a:solidFill>
              </a:ln>
              <a:gradFill flip="none" rotWithShape="1">
                <a:gsLst>
                  <a:gs pos="6000">
                    <a:srgbClr val="0029B6"/>
                  </a:gs>
                  <a:gs pos="100000">
                    <a:srgbClr val="0083FE"/>
                  </a:gs>
                </a:gsLst>
                <a:lin ang="16200000" scaled="1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365912B2-81A2-44E7-AD7A-9B6A5608BC38}"/>
              </a:ext>
            </a:extLst>
          </p:cNvPr>
          <p:cNvPicPr>
            <a:picLocks noChangeAspect="1"/>
          </p:cNvPicPr>
          <p:nvPr/>
        </p:nvPicPr>
        <p:blipFill rotWithShape="1"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47911" y="2570163"/>
            <a:ext cx="5384800" cy="882845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BF75C265-DC1D-40A0-AE16-CBE214E54602}"/>
              </a:ext>
            </a:extLst>
          </p:cNvPr>
          <p:cNvSpPr txBox="1"/>
          <p:nvPr/>
        </p:nvSpPr>
        <p:spPr>
          <a:xfrm>
            <a:off x="4018440" y="2796170"/>
            <a:ext cx="4801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安全用电，从现在做起，从我做起</a:t>
            </a:r>
          </a:p>
        </p:txBody>
      </p:sp>
    </p:spTree>
    <p:extLst>
      <p:ext uri="{BB962C8B-B14F-4D97-AF65-F5344CB8AC3E}">
        <p14:creationId xmlns:p14="http://schemas.microsoft.com/office/powerpoint/2010/main" val="243910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10">
        <p:random/>
      </p:transition>
    </mc:Choice>
    <mc:Fallback xmlns="">
      <p:transition spd="slow" advClick="0" advTm="121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58412 -0.00648 L -0.58412 -0.00648 C -0.5793 -0.00648 -0.57461 -0.00625 -0.56992 -0.00625 C -0.56862 -0.00625 -0.56745 -0.00602 -0.56615 -0.00602 C -0.56237 -0.00602 -0.55873 -0.00579 -0.55495 -0.00579 C -0.48073 -0.00324 -0.40456 -0.00532 -0.32917 -0.00486 C -0.32409 -0.00486 -0.31914 -0.00463 -0.31419 -0.0044 C -0.30807 -0.00417 -0.29076 -0.00324 -0.28321 -0.00324 C -0.25729 -0.00301 -0.23125 -0.00301 -0.20547 -0.00301 C -0.20404 -0.00301 -0.20274 -0.00278 -0.20156 -0.00278 C -0.20026 -0.00278 -0.19922 -0.00255 -0.19792 -0.00255 C -0.19584 -0.00231 -0.19349 -0.00231 -0.19128 -0.00231 C -0.18972 -0.00231 -0.18815 -0.00208 -0.18672 -0.00208 C -0.18542 -0.00208 -0.18412 -0.00185 -0.18281 -0.00185 C -0.17162 -0.00185 -0.16029 -0.00185 -0.14909 -0.00162 C -0.14597 -0.00162 -0.14284 -0.00139 -0.13972 -0.00139 C -0.05703 -0.00069 -0.10052 -0.00162 -0.07031 -0.00093 C -0.0694 -0.00093 -0.06849 -0.00069 -0.06745 -0.00069 C -0.05612 -0.00023 -0.04271 -0.00046 -0.0319 -0.00046 C -0.03099 -0.00023 -0.02995 -0.00023 -0.02904 -0.00023 C -0.01914 0.00023 -0.01393 -3.7037E-7 -0.00104 -3.7037E-7 L 2.08333E-6 -3.7037E-7 " pathEditMode="relative" rAng="0" ptsTypes="AAAAAAAAAAAAAAAAAAAAAA">
                                      <p:cBhvr>
                                        <p:cTn id="9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06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 tmFilter="0,0; .5, 1; 1, 1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图片包含 户外艺术系列&#10;&#10;已生成高可信度的说明">
            <a:extLst>
              <a:ext uri="{FF2B5EF4-FFF2-40B4-BE49-F238E27FC236}">
                <a16:creationId xmlns:a16="http://schemas.microsoft.com/office/drawing/2014/main" id="{F4B2AFE8-C3ED-4CFE-AA18-C9E92A410AF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1925"/>
          <a:stretch/>
        </p:blipFill>
        <p:spPr>
          <a:xfrm>
            <a:off x="-157017" y="5185586"/>
            <a:ext cx="12349017" cy="2175005"/>
          </a:xfrm>
          <a:prstGeom prst="rect">
            <a:avLst/>
          </a:prstGeom>
        </p:spPr>
      </p:pic>
      <p:sp>
        <p:nvSpPr>
          <p:cNvPr id="10" name="文本占位符 3">
            <a:extLst>
              <a:ext uri="{FF2B5EF4-FFF2-40B4-BE49-F238E27FC236}">
                <a16:creationId xmlns:a16="http://schemas.microsoft.com/office/drawing/2014/main" id="{1AE8D53D-28E8-4F92-BB33-71BBA997E042}"/>
              </a:ext>
            </a:extLst>
          </p:cNvPr>
          <p:cNvSpPr txBox="1">
            <a:spLocks/>
          </p:cNvSpPr>
          <p:nvPr/>
        </p:nvSpPr>
        <p:spPr>
          <a:xfrm>
            <a:off x="1288915" y="567291"/>
            <a:ext cx="3162300" cy="476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01.</a:t>
            </a:r>
            <a:r>
              <a:rPr lang="zh-CN" altLang="en-US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电对人体的伤害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7095DCCD-06FD-413C-A95B-55B5D6ADCBA7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523" y="461824"/>
            <a:ext cx="437820" cy="687486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157A9B9F-4735-4CE1-B3F6-9461ED0141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583" y="293152"/>
            <a:ext cx="1525434" cy="1473849"/>
          </a:xfrm>
          <a:prstGeom prst="rect">
            <a:avLst/>
          </a:prstGeom>
        </p:spPr>
      </p:pic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高压跨步触电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0557" y="1961645"/>
            <a:ext cx="4406635" cy="354889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grpSp>
        <p:nvGrpSpPr>
          <p:cNvPr id="6" name="组合 5"/>
          <p:cNvGrpSpPr/>
          <p:nvPr/>
        </p:nvGrpSpPr>
        <p:grpSpPr>
          <a:xfrm>
            <a:off x="743691" y="2065810"/>
            <a:ext cx="4061313" cy="617691"/>
            <a:chOff x="6054237" y="1969129"/>
            <a:chExt cx="2967718" cy="617691"/>
          </a:xfrm>
        </p:grpSpPr>
        <p:sp>
          <p:nvSpPr>
            <p:cNvPr id="14" name="圆角矩形 13"/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0029B6"/>
                </a:solidFill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6054237" y="2025677"/>
              <a:ext cx="2967718" cy="561143"/>
            </a:xfrm>
            <a:prstGeom prst="rect">
              <a:avLst/>
            </a:prstGeom>
            <a:effectLst/>
          </p:spPr>
          <p:txBody>
            <a:bodyPr wrap="square" lIns="128994" tIns="64498" rIns="128994" bIns="64498">
              <a:spAutoFit/>
            </a:bodyPr>
            <a:lstStyle/>
            <a:p>
              <a:r>
                <a:rPr lang="zh-CN" altLang="en-US" sz="2800" dirty="0">
                  <a:solidFill>
                    <a:srgbClr val="0029B6"/>
                  </a:solidFill>
                  <a:cs typeface="+mn-ea"/>
                  <a:sym typeface="+mn-lt"/>
                </a:rPr>
                <a:t>什么是高压跨步触电</a:t>
              </a:r>
            </a:p>
          </p:txBody>
        </p:sp>
      </p:grpSp>
      <p:sp>
        <p:nvSpPr>
          <p:cNvPr id="7" name="矩形 6"/>
          <p:cNvSpPr/>
          <p:nvPr/>
        </p:nvSpPr>
        <p:spPr>
          <a:xfrm>
            <a:off x="743691" y="3170936"/>
            <a:ext cx="49947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如果人或牲畜站在距离高压电线落地点</a:t>
            </a:r>
            <a:r>
              <a:rPr lang="en-US" altLang="zh-CN" sz="2400" dirty="0">
                <a:cs typeface="+mn-ea"/>
                <a:sym typeface="+mn-lt"/>
              </a:rPr>
              <a:t>8</a:t>
            </a:r>
            <a:r>
              <a:rPr lang="zh-CN" altLang="en-US" sz="2400" dirty="0">
                <a:cs typeface="+mn-ea"/>
                <a:sym typeface="+mn-lt"/>
              </a:rPr>
              <a:t>～</a:t>
            </a:r>
            <a:r>
              <a:rPr lang="en-US" altLang="zh-CN" sz="2400" dirty="0">
                <a:cs typeface="+mn-ea"/>
                <a:sym typeface="+mn-lt"/>
              </a:rPr>
              <a:t>10</a:t>
            </a:r>
            <a:r>
              <a:rPr lang="zh-CN" altLang="en-US" sz="2400" dirty="0">
                <a:cs typeface="+mn-ea"/>
                <a:sym typeface="+mn-lt"/>
              </a:rPr>
              <a:t>米以内。就可能发生触电事故，这种触电叫做跨步电压触电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4EDF-3109-4D90-AD4F-E52B1D775BDB}" type="slidenum">
              <a:rPr lang="zh-CN" altLang="en-US" smtClean="0">
                <a:latin typeface="+mn-lt"/>
                <a:cs typeface="+mn-ea"/>
                <a:sym typeface="+mn-lt"/>
              </a:rPr>
              <a:pPr/>
              <a:t>10</a:t>
            </a:fld>
            <a:endParaRPr lang="zh-CN" altLang="en-US">
              <a:latin typeface="+mn-lt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4885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10">
        <p:random/>
      </p:transition>
    </mc:Choice>
    <mc:Fallback xmlns="">
      <p:transition spd="slow" advClick="0" advTm="121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图片包含 户外艺术系列&#10;&#10;已生成高可信度的说明">
            <a:extLst>
              <a:ext uri="{FF2B5EF4-FFF2-40B4-BE49-F238E27FC236}">
                <a16:creationId xmlns:a16="http://schemas.microsoft.com/office/drawing/2014/main" id="{2AC1D187-6090-4C76-BB7D-FC38C708CE9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1925"/>
          <a:stretch/>
        </p:blipFill>
        <p:spPr>
          <a:xfrm>
            <a:off x="-157017" y="5185586"/>
            <a:ext cx="12349017" cy="217500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22156" y="1933371"/>
            <a:ext cx="4303889" cy="346614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grpSp>
        <p:nvGrpSpPr>
          <p:cNvPr id="6" name="组合 5"/>
          <p:cNvGrpSpPr/>
          <p:nvPr/>
        </p:nvGrpSpPr>
        <p:grpSpPr>
          <a:xfrm>
            <a:off x="980757" y="2046568"/>
            <a:ext cx="4061313" cy="617691"/>
            <a:chOff x="6054237" y="1969129"/>
            <a:chExt cx="2967718" cy="617691"/>
          </a:xfrm>
        </p:grpSpPr>
        <p:sp>
          <p:nvSpPr>
            <p:cNvPr id="14" name="圆角矩形 13"/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6054237" y="2025677"/>
              <a:ext cx="2967718" cy="561143"/>
            </a:xfrm>
            <a:prstGeom prst="rect">
              <a:avLst/>
            </a:prstGeom>
            <a:effectLst/>
          </p:spPr>
          <p:txBody>
            <a:bodyPr wrap="square" lIns="128994" tIns="64498" rIns="128994" bIns="64498">
              <a:spAutoFit/>
            </a:bodyPr>
            <a:lstStyle/>
            <a:p>
              <a:r>
                <a:rPr lang="zh-CN" altLang="en-US" sz="2800" dirty="0">
                  <a:solidFill>
                    <a:srgbClr val="0029B6"/>
                  </a:solidFill>
                  <a:cs typeface="+mn-ea"/>
                  <a:sym typeface="+mn-lt"/>
                </a:rPr>
                <a:t>什么是高压电弧触电</a:t>
              </a:r>
            </a:p>
          </p:txBody>
        </p:sp>
      </p:grpSp>
      <p:sp>
        <p:nvSpPr>
          <p:cNvPr id="7" name="矩形 6"/>
          <p:cNvSpPr/>
          <p:nvPr/>
        </p:nvSpPr>
        <p:spPr>
          <a:xfrm>
            <a:off x="980757" y="3151694"/>
            <a:ext cx="49947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高压电弧触电是指人靠近高压线</a:t>
            </a:r>
            <a:r>
              <a:rPr lang="en-US" altLang="zh-CN" sz="2400" dirty="0">
                <a:cs typeface="+mn-ea"/>
                <a:sym typeface="+mn-lt"/>
              </a:rPr>
              <a:t>(</a:t>
            </a:r>
            <a:r>
              <a:rPr lang="zh-CN" altLang="en-US" sz="2400" dirty="0">
                <a:cs typeface="+mn-ea"/>
                <a:sym typeface="+mn-lt"/>
              </a:rPr>
              <a:t>高压带电体</a:t>
            </a:r>
            <a:r>
              <a:rPr lang="en-US" altLang="zh-CN" sz="2400" dirty="0">
                <a:cs typeface="+mn-ea"/>
                <a:sym typeface="+mn-lt"/>
              </a:rPr>
              <a:t>),</a:t>
            </a:r>
            <a:r>
              <a:rPr lang="zh-CN" altLang="en-US" sz="2400" dirty="0">
                <a:cs typeface="+mn-ea"/>
                <a:sym typeface="+mn-lt"/>
              </a:rPr>
              <a:t>造成弧光放电而触电</a:t>
            </a:r>
            <a:r>
              <a:rPr lang="en-US" altLang="zh-CN" sz="2400" dirty="0">
                <a:cs typeface="+mn-ea"/>
                <a:sym typeface="+mn-lt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0029B6"/>
                </a:solidFill>
                <a:cs typeface="+mn-ea"/>
                <a:sym typeface="+mn-lt"/>
              </a:rPr>
              <a:t>电压越高</a:t>
            </a:r>
            <a:r>
              <a:rPr lang="en-US" altLang="zh-CN" sz="2400" dirty="0">
                <a:solidFill>
                  <a:srgbClr val="0029B6"/>
                </a:solidFill>
                <a:cs typeface="+mn-ea"/>
                <a:sym typeface="+mn-lt"/>
              </a:rPr>
              <a:t>,</a:t>
            </a:r>
            <a:r>
              <a:rPr lang="zh-CN" altLang="en-US" sz="2400" dirty="0">
                <a:solidFill>
                  <a:srgbClr val="0029B6"/>
                </a:solidFill>
                <a:cs typeface="+mn-ea"/>
                <a:sym typeface="+mn-lt"/>
              </a:rPr>
              <a:t>对人身的危险性越大</a:t>
            </a:r>
            <a:r>
              <a:rPr lang="en-US" altLang="zh-CN" sz="2400" dirty="0">
                <a:solidFill>
                  <a:srgbClr val="0029B6"/>
                </a:solidFill>
                <a:cs typeface="+mn-ea"/>
                <a:sym typeface="+mn-lt"/>
              </a:rPr>
              <a:t>.</a:t>
            </a:r>
            <a:endParaRPr lang="zh-CN" altLang="en-US" sz="2400" dirty="0">
              <a:solidFill>
                <a:srgbClr val="0029B6"/>
              </a:solidFill>
              <a:cs typeface="+mn-ea"/>
              <a:sym typeface="+mn-lt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4EDF-3109-4D90-AD4F-E52B1D775BDB}" type="slidenum">
              <a:rPr lang="zh-CN" altLang="en-US" smtClean="0">
                <a:latin typeface="+mn-lt"/>
                <a:cs typeface="+mn-ea"/>
                <a:sym typeface="+mn-lt"/>
              </a:rPr>
              <a:pPr/>
              <a:t>11</a:t>
            </a:fld>
            <a:endParaRPr lang="zh-CN" altLang="en-US">
              <a:latin typeface="+mn-lt"/>
              <a:cs typeface="+mn-ea"/>
              <a:sym typeface="+mn-lt"/>
            </a:endParaRPr>
          </a:p>
        </p:txBody>
      </p:sp>
      <p:sp>
        <p:nvSpPr>
          <p:cNvPr id="12" name="文本占位符 3">
            <a:extLst>
              <a:ext uri="{FF2B5EF4-FFF2-40B4-BE49-F238E27FC236}">
                <a16:creationId xmlns:a16="http://schemas.microsoft.com/office/drawing/2014/main" id="{1B4A1FDF-F40E-49D4-B762-D1677E31F7C0}"/>
              </a:ext>
            </a:extLst>
          </p:cNvPr>
          <p:cNvSpPr txBox="1">
            <a:spLocks/>
          </p:cNvSpPr>
          <p:nvPr/>
        </p:nvSpPr>
        <p:spPr>
          <a:xfrm>
            <a:off x="1288915" y="567291"/>
            <a:ext cx="3162300" cy="476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01.</a:t>
            </a:r>
            <a:r>
              <a:rPr lang="zh-CN" altLang="en-US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电对人体的伤害</a:t>
            </a:r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id="{F9F3C7D5-6093-4DCC-BE1E-AE8EE07AEBD4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523" y="461824"/>
            <a:ext cx="437820" cy="687486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10DF2C12-7D8C-4B73-AC1A-B58B8EE1831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583" y="293152"/>
            <a:ext cx="1525434" cy="147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54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10">
        <p:random/>
      </p:transition>
    </mc:Choice>
    <mc:Fallback xmlns="">
      <p:transition spd="slow" advClick="0" advTm="121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图片包含 户外艺术系列&#10;&#10;已生成高可信度的说明">
            <a:extLst>
              <a:ext uri="{FF2B5EF4-FFF2-40B4-BE49-F238E27FC236}">
                <a16:creationId xmlns:a16="http://schemas.microsoft.com/office/drawing/2014/main" id="{64A91134-504F-4C9F-A8F1-4434FB2937C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3891" y="3561244"/>
            <a:ext cx="12349017" cy="3745193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39064EDF-3109-4D90-AD4F-E52B1D775BDB}" type="slidenum">
              <a:rPr lang="zh-CN" altLang="en-US" smtClean="0">
                <a:cs typeface="+mn-ea"/>
                <a:sym typeface="+mn-lt"/>
              </a:rPr>
              <a:t>12</a:t>
            </a:fld>
            <a:endParaRPr lang="zh-CN" altLang="en-US">
              <a:cs typeface="+mn-ea"/>
              <a:sym typeface="+mn-lt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1F941105-2AE8-43A7-8BF0-BCAF4E2460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74620" y="699911"/>
            <a:ext cx="3217381" cy="5531297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85139816-4FF0-40DB-B4B4-D312DBDC0DD2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03529" y="4179259"/>
            <a:ext cx="719888" cy="1130403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61F21B43-5C3A-4A36-8170-5DE0C6212AD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6106" y="3656771"/>
            <a:ext cx="9517367" cy="2574438"/>
          </a:xfrm>
          <a:prstGeom prst="rect">
            <a:avLst/>
          </a:prstGeo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804FB953-F0EF-45E0-A750-81B352AA30F7}"/>
              </a:ext>
            </a:extLst>
          </p:cNvPr>
          <p:cNvSpPr/>
          <p:nvPr/>
        </p:nvSpPr>
        <p:spPr>
          <a:xfrm>
            <a:off x="2551298" y="2155401"/>
            <a:ext cx="5035089" cy="825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3600" dirty="0">
                <a:solidFill>
                  <a:srgbClr val="0029B6"/>
                </a:solidFill>
                <a:cs typeface="+mn-ea"/>
                <a:sym typeface="+mn-lt"/>
              </a:rPr>
              <a:t>安全用电与防御措施</a:t>
            </a: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867C6313-F5A8-4777-A4FD-CC37681C9C8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320" y="159503"/>
            <a:ext cx="1525434" cy="1473849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2C023A3D-781F-4A44-92B9-B30AF8E3727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2102" y="1938348"/>
            <a:ext cx="927554" cy="450137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301E83E1-5DA9-407E-A545-08F00ADB089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23858" y="699910"/>
            <a:ext cx="1672410" cy="699866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ECD2BA8E-6189-4276-91AC-48BEB72B0F33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1309" y="2581543"/>
            <a:ext cx="626445" cy="301791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6D92B2D1-395C-4A46-A8C5-5A12DDCECE58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9913" y="1049679"/>
            <a:ext cx="1019688" cy="406961"/>
          </a:xfrm>
          <a:prstGeom prst="rect">
            <a:avLst/>
          </a:prstGeom>
        </p:spPr>
      </p:pic>
      <p:sp>
        <p:nvSpPr>
          <p:cNvPr id="19" name="矩形 18">
            <a:extLst>
              <a:ext uri="{FF2B5EF4-FFF2-40B4-BE49-F238E27FC236}">
                <a16:creationId xmlns:a16="http://schemas.microsoft.com/office/drawing/2014/main" id="{9E9D0D29-981E-4C7E-B48A-EA92BBC9F819}"/>
              </a:ext>
            </a:extLst>
          </p:cNvPr>
          <p:cNvSpPr/>
          <p:nvPr/>
        </p:nvSpPr>
        <p:spPr>
          <a:xfrm>
            <a:off x="3550060" y="1253159"/>
            <a:ext cx="2648095" cy="988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4400" dirty="0">
                <a:solidFill>
                  <a:srgbClr val="0029B6"/>
                </a:solidFill>
                <a:cs typeface="+mn-ea"/>
                <a:sym typeface="+mn-lt"/>
              </a:rPr>
              <a:t>第三部分</a:t>
            </a:r>
          </a:p>
        </p:txBody>
      </p:sp>
    </p:spTree>
    <p:extLst>
      <p:ext uri="{BB962C8B-B14F-4D97-AF65-F5344CB8AC3E}">
        <p14:creationId xmlns:p14="http://schemas.microsoft.com/office/powerpoint/2010/main" val="1243928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10">
        <p:random/>
      </p:transition>
    </mc:Choice>
    <mc:Fallback xmlns="">
      <p:transition spd="slow" advClick="0" advTm="121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58412 -0.00648 L -0.58412 -0.00625 C -0.5793 -0.00648 -0.57461 -0.00625 -0.56993 -0.00625 C -0.56862 -0.00625 -0.56745 -0.00602 -0.56615 -0.00602 C -0.56237 -0.00602 -0.55873 -0.00578 -0.55495 -0.00578 C -0.48073 -0.00324 -0.40456 -0.00532 -0.32917 -0.00486 C -0.32409 -0.00486 -0.31915 -0.00463 -0.3142 -0.00439 C -0.30808 -0.00416 -0.29076 -0.00324 -0.28321 -0.00324 C -0.2573 -0.00301 -0.23125 -0.00301 -0.20547 -0.00301 C -0.20404 -0.00301 -0.20274 -0.00277 -0.20157 -0.00277 C -0.20026 -0.00277 -0.19922 -0.00254 -0.19792 -0.00254 C -0.19584 -0.00231 -0.19349 -0.00231 -0.19128 -0.00231 C -0.18972 -0.00231 -0.18829 -0.00208 -0.18672 -0.00208 C -0.18542 -0.00208 -0.18412 -0.00185 -0.18282 -0.00185 C -0.17162 -0.00185 -0.16042 -0.00185 -0.14922 -0.00162 C -0.14597 -0.00162 -0.14284 -0.00139 -0.13972 -0.00139 C -0.05704 -0.00069 -0.10066 -0.00162 -0.07045 -0.00092 C -0.06954 -0.00092 -0.06849 -0.00069 -0.06758 -0.00069 C -0.05612 -0.00023 -0.04271 -0.00046 -0.03191 -0.00046 C -0.03099 -0.00023 -0.02995 -0.00023 -0.02904 -0.00023 C -0.01915 0.00023 -0.01394 -3.33333E-6 -0.00105 -3.33333E-6 L 4.58333E-6 -3.33333E-6 " pathEditMode="relative" rAng="0" ptsTypes="AAAAAAAAAAAAAAAAAAAAAA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06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图片包含 户外艺术系列&#10;&#10;已生成高可信度的说明">
            <a:extLst>
              <a:ext uri="{FF2B5EF4-FFF2-40B4-BE49-F238E27FC236}">
                <a16:creationId xmlns:a16="http://schemas.microsoft.com/office/drawing/2014/main" id="{B55DDB5A-8C0A-431D-BFBD-9DD263936E1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1925"/>
          <a:stretch/>
        </p:blipFill>
        <p:spPr>
          <a:xfrm>
            <a:off x="-157017" y="5185586"/>
            <a:ext cx="12349017" cy="2175005"/>
          </a:xfrm>
          <a:prstGeom prst="rect">
            <a:avLst/>
          </a:prstGeom>
        </p:spPr>
      </p:pic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>
            <a:off x="1193198" y="273617"/>
            <a:ext cx="5207602" cy="476551"/>
          </a:xfrm>
        </p:spPr>
        <p:txBody>
          <a:bodyPr>
            <a:normAutofit/>
          </a:bodyPr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安全用电与预防措施</a:t>
            </a:r>
          </a:p>
        </p:txBody>
      </p:sp>
      <p:sp>
        <p:nvSpPr>
          <p:cNvPr id="6" name="矩形 5"/>
          <p:cNvSpPr/>
          <p:nvPr/>
        </p:nvSpPr>
        <p:spPr>
          <a:xfrm>
            <a:off x="1047750" y="2074706"/>
            <a:ext cx="9867900" cy="1966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自觉提高安全用电意识和觉悟，坚持“</a:t>
            </a:r>
            <a:r>
              <a:rPr lang="zh-CN" altLang="en-US" sz="3600" b="1" dirty="0">
                <a:solidFill>
                  <a:srgbClr val="0029B6"/>
                </a:solidFill>
                <a:cs typeface="+mn-ea"/>
                <a:sym typeface="+mn-lt"/>
              </a:rPr>
              <a:t>安全第一，预防为主</a:t>
            </a:r>
            <a:r>
              <a:rPr lang="zh-CN" altLang="en-US" sz="2400" dirty="0">
                <a:cs typeface="+mn-ea"/>
                <a:sym typeface="+mn-lt"/>
              </a:rPr>
              <a:t>”的思想，确保生命和财产安全，从内心真正的重视安全，促进安全生产。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28750" y="3783665"/>
            <a:ext cx="2617287" cy="17757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61081" y="3781778"/>
            <a:ext cx="2598451" cy="177767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3200" y="3781778"/>
            <a:ext cx="2462574" cy="177767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13" name="组合 12"/>
          <p:cNvGrpSpPr/>
          <p:nvPr/>
        </p:nvGrpSpPr>
        <p:grpSpPr>
          <a:xfrm>
            <a:off x="1193198" y="1551772"/>
            <a:ext cx="4061313" cy="617691"/>
            <a:chOff x="6054237" y="1969129"/>
            <a:chExt cx="2967718" cy="617691"/>
          </a:xfrm>
        </p:grpSpPr>
        <p:sp>
          <p:nvSpPr>
            <p:cNvPr id="14" name="圆角矩形 13"/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0029B6"/>
                </a:solidFill>
                <a:cs typeface="+mn-ea"/>
                <a:sym typeface="+mn-lt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6054237" y="2025677"/>
              <a:ext cx="2967718" cy="561143"/>
            </a:xfrm>
            <a:prstGeom prst="rect">
              <a:avLst/>
            </a:prstGeom>
            <a:effectLst/>
          </p:spPr>
          <p:txBody>
            <a:bodyPr wrap="square" lIns="128994" tIns="64498" rIns="128994" bIns="64498">
              <a:spAutoFit/>
            </a:bodyPr>
            <a:lstStyle/>
            <a:p>
              <a:r>
                <a:rPr lang="en-US" altLang="zh-CN" sz="2800" dirty="0">
                  <a:solidFill>
                    <a:srgbClr val="0029B6"/>
                  </a:solidFill>
                  <a:cs typeface="+mn-ea"/>
                  <a:sym typeface="+mn-lt"/>
                </a:rPr>
                <a:t>1</a:t>
              </a:r>
              <a:r>
                <a:rPr lang="zh-CN" altLang="en-US" sz="2800" dirty="0">
                  <a:solidFill>
                    <a:srgbClr val="0029B6"/>
                  </a:solidFill>
                  <a:cs typeface="+mn-ea"/>
                  <a:sym typeface="+mn-lt"/>
                </a:rPr>
                <a:t>、思想重视</a:t>
              </a:r>
            </a:p>
          </p:txBody>
        </p:sp>
      </p:grp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4EDF-3109-4D90-AD4F-E52B1D775BDB}" type="slidenum">
              <a:rPr lang="zh-CN" altLang="en-US" smtClean="0">
                <a:latin typeface="+mn-lt"/>
                <a:cs typeface="+mn-ea"/>
                <a:sym typeface="+mn-lt"/>
              </a:rPr>
              <a:pPr/>
              <a:t>13</a:t>
            </a:fld>
            <a:endParaRPr lang="zh-CN" altLang="en-US">
              <a:latin typeface="+mn-lt"/>
              <a:cs typeface="+mn-ea"/>
              <a:sym typeface="+mn-lt"/>
            </a:endParaRPr>
          </a:p>
        </p:txBody>
      </p:sp>
      <p:sp>
        <p:nvSpPr>
          <p:cNvPr id="12" name="文本占位符 3">
            <a:extLst>
              <a:ext uri="{FF2B5EF4-FFF2-40B4-BE49-F238E27FC236}">
                <a16:creationId xmlns:a16="http://schemas.microsoft.com/office/drawing/2014/main" id="{C51EDFB9-68F6-4B17-AE17-1959C847DC20}"/>
              </a:ext>
            </a:extLst>
          </p:cNvPr>
          <p:cNvSpPr txBox="1">
            <a:spLocks/>
          </p:cNvSpPr>
          <p:nvPr/>
        </p:nvSpPr>
        <p:spPr>
          <a:xfrm>
            <a:off x="1288915" y="567291"/>
            <a:ext cx="3965596" cy="476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03.</a:t>
            </a:r>
            <a:r>
              <a:rPr lang="zh-CN" altLang="en-US" sz="24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安全用电与防御措施</a:t>
            </a: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3636BF39-38BA-48BB-B61C-C2FB1ADDA6F6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523" y="461824"/>
            <a:ext cx="437820" cy="687486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22BDF11F-E66D-4AAF-92A8-9474F869BBE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583" y="293152"/>
            <a:ext cx="1525434" cy="147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24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10">
        <p:random/>
      </p:transition>
    </mc:Choice>
    <mc:Fallback xmlns="">
      <p:transition spd="slow" advClick="0" advTm="121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>
            <a:off x="1193198" y="273617"/>
            <a:ext cx="5207602" cy="476551"/>
          </a:xfrm>
        </p:spPr>
        <p:txBody>
          <a:bodyPr>
            <a:normAutofit/>
          </a:bodyPr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安全用电与预防措施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1104343" y="1638534"/>
            <a:ext cx="5702902" cy="617691"/>
            <a:chOff x="6054237" y="1969129"/>
            <a:chExt cx="2967718" cy="617691"/>
          </a:xfrm>
        </p:grpSpPr>
        <p:sp>
          <p:nvSpPr>
            <p:cNvPr id="14" name="圆角矩形 13"/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0029B6"/>
                </a:solidFill>
                <a:cs typeface="+mn-ea"/>
                <a:sym typeface="+mn-lt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6054237" y="2025677"/>
              <a:ext cx="2967718" cy="561143"/>
            </a:xfrm>
            <a:prstGeom prst="rect">
              <a:avLst/>
            </a:prstGeom>
            <a:effectLst/>
          </p:spPr>
          <p:txBody>
            <a:bodyPr wrap="square" lIns="128994" tIns="64498" rIns="128994" bIns="64498">
              <a:spAutoFit/>
            </a:bodyPr>
            <a:lstStyle/>
            <a:p>
              <a:r>
                <a:rPr lang="en-US" altLang="zh-CN" sz="2800" dirty="0">
                  <a:solidFill>
                    <a:srgbClr val="0029B6"/>
                  </a:solidFill>
                  <a:cs typeface="+mn-ea"/>
                  <a:sym typeface="+mn-lt"/>
                </a:rPr>
                <a:t>2</a:t>
              </a:r>
              <a:r>
                <a:rPr lang="zh-CN" altLang="en-US" sz="2800" dirty="0">
                  <a:solidFill>
                    <a:srgbClr val="0029B6"/>
                  </a:solidFill>
                  <a:cs typeface="+mn-ea"/>
                  <a:sym typeface="+mn-lt"/>
                </a:rPr>
                <a:t>、不私自拉线与违章使用电器</a:t>
              </a:r>
            </a:p>
          </p:txBody>
        </p:sp>
      </p:grpSp>
      <p:pic>
        <p:nvPicPr>
          <p:cNvPr id="11" name="图片 1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3096" y="3126845"/>
            <a:ext cx="3111553" cy="23874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56472" y="3126845"/>
            <a:ext cx="3307233" cy="23812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" name="矩形 15"/>
          <p:cNvSpPr/>
          <p:nvPr/>
        </p:nvSpPr>
        <p:spPr>
          <a:xfrm>
            <a:off x="2038234" y="2430342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29B6"/>
                </a:solidFill>
                <a:cs typeface="+mn-ea"/>
                <a:sym typeface="+mn-lt"/>
              </a:rPr>
              <a:t>不可令电源超负荷工作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4EDF-3109-4D90-AD4F-E52B1D775BDB}" type="slidenum">
              <a:rPr lang="zh-CN" altLang="en-US" smtClean="0">
                <a:latin typeface="+mn-lt"/>
                <a:cs typeface="+mn-ea"/>
                <a:sym typeface="+mn-lt"/>
              </a:rPr>
              <a:pPr/>
              <a:t>14</a:t>
            </a:fld>
            <a:endParaRPr lang="zh-CN" altLang="en-US">
              <a:latin typeface="+mn-lt"/>
              <a:cs typeface="+mn-ea"/>
              <a:sym typeface="+mn-lt"/>
            </a:endParaRPr>
          </a:p>
        </p:txBody>
      </p:sp>
      <p:pic>
        <p:nvPicPr>
          <p:cNvPr id="10" name="图片 9" descr="图片包含 户外艺术系列&#10;&#10;已生成高可信度的说明">
            <a:extLst>
              <a:ext uri="{FF2B5EF4-FFF2-40B4-BE49-F238E27FC236}">
                <a16:creationId xmlns:a16="http://schemas.microsoft.com/office/drawing/2014/main" id="{6003589A-3F0A-497E-82AD-D087D8518BF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1925"/>
          <a:stretch/>
        </p:blipFill>
        <p:spPr>
          <a:xfrm>
            <a:off x="-157017" y="5185586"/>
            <a:ext cx="12349017" cy="2175005"/>
          </a:xfrm>
          <a:prstGeom prst="rect">
            <a:avLst/>
          </a:prstGeom>
        </p:spPr>
      </p:pic>
      <p:sp>
        <p:nvSpPr>
          <p:cNvPr id="17" name="文本占位符 3">
            <a:extLst>
              <a:ext uri="{FF2B5EF4-FFF2-40B4-BE49-F238E27FC236}">
                <a16:creationId xmlns:a16="http://schemas.microsoft.com/office/drawing/2014/main" id="{1DA388BB-322C-4D9E-BF9D-934FD9846C0E}"/>
              </a:ext>
            </a:extLst>
          </p:cNvPr>
          <p:cNvSpPr txBox="1">
            <a:spLocks/>
          </p:cNvSpPr>
          <p:nvPr/>
        </p:nvSpPr>
        <p:spPr>
          <a:xfrm>
            <a:off x="1288914" y="567291"/>
            <a:ext cx="3815211" cy="476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03.</a:t>
            </a:r>
            <a:r>
              <a:rPr lang="zh-CN" altLang="en-US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安全用电与防御措施</a:t>
            </a:r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id="{867C27BC-F969-40F4-AC00-4A7D49ECF816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523" y="461824"/>
            <a:ext cx="437820" cy="687486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098FFE9E-A6BA-4317-9A8C-69D2D3C813A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583" y="293152"/>
            <a:ext cx="1525434" cy="1473849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2DDE82AE-D503-4829-9FF9-2F9897CD7B9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7850" y="1060093"/>
            <a:ext cx="3217381" cy="5531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273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10">
        <p:random/>
      </p:transition>
    </mc:Choice>
    <mc:Fallback xmlns="">
      <p:transition spd="slow" advClick="0" advTm="121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>
            <a:off x="1193198" y="273617"/>
            <a:ext cx="5207602" cy="476551"/>
          </a:xfrm>
        </p:spPr>
        <p:txBody>
          <a:bodyPr>
            <a:normAutofit/>
          </a:bodyPr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安全用电与预防措施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1667332" y="1536818"/>
            <a:ext cx="8350852" cy="617691"/>
            <a:chOff x="6054237" y="1969129"/>
            <a:chExt cx="2967718" cy="617691"/>
          </a:xfrm>
        </p:grpSpPr>
        <p:sp>
          <p:nvSpPr>
            <p:cNvPr id="14" name="圆角矩形 13"/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0029B6"/>
                </a:solidFill>
                <a:cs typeface="+mn-ea"/>
                <a:sym typeface="+mn-lt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6054237" y="2025677"/>
              <a:ext cx="2967718" cy="561143"/>
            </a:xfrm>
            <a:prstGeom prst="rect">
              <a:avLst/>
            </a:prstGeom>
            <a:effectLst/>
          </p:spPr>
          <p:txBody>
            <a:bodyPr wrap="square" lIns="128994" tIns="64498" rIns="128994" bIns="64498">
              <a:spAutoFit/>
            </a:bodyPr>
            <a:lstStyle/>
            <a:p>
              <a:r>
                <a:rPr lang="en-US" altLang="zh-CN" sz="2800" dirty="0">
                  <a:solidFill>
                    <a:srgbClr val="0029B6"/>
                  </a:solidFill>
                  <a:cs typeface="+mn-ea"/>
                  <a:sym typeface="+mn-lt"/>
                </a:rPr>
                <a:t>3</a:t>
              </a:r>
              <a:r>
                <a:rPr lang="zh-CN" altLang="en-US" sz="2800" dirty="0">
                  <a:solidFill>
                    <a:srgbClr val="0029B6"/>
                  </a:solidFill>
                  <a:cs typeface="+mn-ea"/>
                  <a:sym typeface="+mn-lt"/>
                </a:rPr>
                <a:t>、保持绝缘部位   干燥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667332" y="2679818"/>
            <a:ext cx="8480734" cy="617691"/>
            <a:chOff x="6054237" y="1969129"/>
            <a:chExt cx="2967718" cy="617691"/>
          </a:xfrm>
        </p:grpSpPr>
        <p:sp>
          <p:nvSpPr>
            <p:cNvPr id="10" name="圆角矩形 9"/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0029B6"/>
                </a:solidFill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6054237" y="2025677"/>
              <a:ext cx="2967718" cy="561143"/>
            </a:xfrm>
            <a:prstGeom prst="rect">
              <a:avLst/>
            </a:prstGeom>
            <a:effectLst/>
          </p:spPr>
          <p:txBody>
            <a:bodyPr wrap="square" lIns="128994" tIns="64498" rIns="128994" bIns="64498">
              <a:spAutoFit/>
            </a:bodyPr>
            <a:lstStyle/>
            <a:p>
              <a:r>
                <a:rPr lang="en-US" altLang="zh-CN" sz="2800" dirty="0">
                  <a:solidFill>
                    <a:srgbClr val="0029B6"/>
                  </a:solidFill>
                  <a:cs typeface="+mn-ea"/>
                  <a:sym typeface="+mn-lt"/>
                </a:rPr>
                <a:t>4.</a:t>
              </a:r>
              <a:r>
                <a:rPr lang="zh-CN" altLang="en-US" sz="2800" dirty="0">
                  <a:solidFill>
                    <a:srgbClr val="0029B6"/>
                  </a:solidFill>
                  <a:cs typeface="+mn-ea"/>
                  <a:sym typeface="+mn-lt"/>
                </a:rPr>
                <a:t>使用金属外壳的电器一定要接地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602391" y="4274221"/>
            <a:ext cx="8480734" cy="617691"/>
            <a:chOff x="6054237" y="1969129"/>
            <a:chExt cx="2967718" cy="617691"/>
          </a:xfrm>
        </p:grpSpPr>
        <p:sp>
          <p:nvSpPr>
            <p:cNvPr id="19" name="圆角矩形 18"/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0029B6"/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6054237" y="2025677"/>
              <a:ext cx="2967718" cy="561143"/>
            </a:xfrm>
            <a:prstGeom prst="rect">
              <a:avLst/>
            </a:prstGeom>
            <a:effectLst/>
          </p:spPr>
          <p:txBody>
            <a:bodyPr wrap="square" lIns="128994" tIns="64498" rIns="128994" bIns="64498">
              <a:spAutoFit/>
            </a:bodyPr>
            <a:lstStyle/>
            <a:p>
              <a:r>
                <a:rPr lang="en-US" altLang="zh-CN" sz="2800" dirty="0">
                  <a:solidFill>
                    <a:srgbClr val="0029B6"/>
                  </a:solidFill>
                  <a:cs typeface="+mn-ea"/>
                  <a:sym typeface="+mn-lt"/>
                </a:rPr>
                <a:t>5</a:t>
              </a:r>
              <a:r>
                <a:rPr lang="zh-CN" altLang="en-US" sz="2800" dirty="0">
                  <a:solidFill>
                    <a:srgbClr val="0029B6"/>
                  </a:solidFill>
                  <a:cs typeface="+mn-ea"/>
                  <a:sym typeface="+mn-lt"/>
                </a:rPr>
                <a:t>、由专业电工定期检查及维修电器、电闸及插座</a:t>
              </a:r>
            </a:p>
          </p:txBody>
        </p:sp>
      </p:grpSp>
      <p:sp>
        <p:nvSpPr>
          <p:cNvPr id="3" name="矩形 2"/>
          <p:cNvSpPr/>
          <p:nvPr/>
        </p:nvSpPr>
        <p:spPr>
          <a:xfrm>
            <a:off x="1602391" y="3562005"/>
            <a:ext cx="51635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29B6"/>
                </a:solidFill>
                <a:cs typeface="+mn-ea"/>
                <a:sym typeface="+mn-lt"/>
              </a:rPr>
              <a:t>特别是水泵、冰箱、移 动电动工具等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4EDF-3109-4D90-AD4F-E52B1D775BDB}" type="slidenum">
              <a:rPr lang="zh-CN" altLang="en-US" smtClean="0">
                <a:latin typeface="+mn-lt"/>
                <a:cs typeface="+mn-ea"/>
                <a:sym typeface="+mn-lt"/>
              </a:rPr>
              <a:pPr/>
              <a:t>15</a:t>
            </a:fld>
            <a:endParaRPr lang="zh-CN" altLang="en-US">
              <a:latin typeface="+mn-lt"/>
              <a:cs typeface="+mn-ea"/>
              <a:sym typeface="+mn-lt"/>
            </a:endParaRPr>
          </a:p>
        </p:txBody>
      </p:sp>
      <p:pic>
        <p:nvPicPr>
          <p:cNvPr id="22" name="图片 21" descr="图片包含 户外艺术系列&#10;&#10;已生成高可信度的说明">
            <a:extLst>
              <a:ext uri="{FF2B5EF4-FFF2-40B4-BE49-F238E27FC236}">
                <a16:creationId xmlns:a16="http://schemas.microsoft.com/office/drawing/2014/main" id="{B42CC302-7BA7-421A-A708-B5264A6B378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1925"/>
          <a:stretch/>
        </p:blipFill>
        <p:spPr>
          <a:xfrm>
            <a:off x="-157017" y="5185586"/>
            <a:ext cx="12349017" cy="2175005"/>
          </a:xfrm>
          <a:prstGeom prst="rect">
            <a:avLst/>
          </a:prstGeom>
        </p:spPr>
      </p:pic>
      <p:sp>
        <p:nvSpPr>
          <p:cNvPr id="23" name="文本占位符 3">
            <a:extLst>
              <a:ext uri="{FF2B5EF4-FFF2-40B4-BE49-F238E27FC236}">
                <a16:creationId xmlns:a16="http://schemas.microsoft.com/office/drawing/2014/main" id="{8CBFEAC3-FAA7-4DB6-8E5E-0CD6069E6257}"/>
              </a:ext>
            </a:extLst>
          </p:cNvPr>
          <p:cNvSpPr txBox="1">
            <a:spLocks/>
          </p:cNvSpPr>
          <p:nvPr/>
        </p:nvSpPr>
        <p:spPr>
          <a:xfrm>
            <a:off x="1288914" y="567291"/>
            <a:ext cx="4073307" cy="476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03.</a:t>
            </a:r>
            <a:r>
              <a:rPr lang="zh-CN" altLang="en-US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安全用电与防御措施</a:t>
            </a:r>
          </a:p>
        </p:txBody>
      </p:sp>
      <p:pic>
        <p:nvPicPr>
          <p:cNvPr id="24" name="图片 23">
            <a:extLst>
              <a:ext uri="{FF2B5EF4-FFF2-40B4-BE49-F238E27FC236}">
                <a16:creationId xmlns:a16="http://schemas.microsoft.com/office/drawing/2014/main" id="{7EE01291-4D7D-4BC5-8975-FAAC0062E7C4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523" y="461824"/>
            <a:ext cx="437820" cy="687486"/>
          </a:xfrm>
          <a:prstGeom prst="rect">
            <a:avLst/>
          </a:prstGeom>
        </p:spPr>
      </p:pic>
      <p:pic>
        <p:nvPicPr>
          <p:cNvPr id="25" name="图片 24">
            <a:extLst>
              <a:ext uri="{FF2B5EF4-FFF2-40B4-BE49-F238E27FC236}">
                <a16:creationId xmlns:a16="http://schemas.microsoft.com/office/drawing/2014/main" id="{B2D419D8-8F5A-4A0C-9DFE-A769D9E340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583" y="293152"/>
            <a:ext cx="1525434" cy="147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584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10">
        <p:random/>
      </p:transition>
    </mc:Choice>
    <mc:Fallback xmlns="">
      <p:transition spd="slow" advClick="0" advTm="121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片包含 户外艺术系列&#10;&#10;已生成高可信度的说明">
            <a:extLst>
              <a:ext uri="{FF2B5EF4-FFF2-40B4-BE49-F238E27FC236}">
                <a16:creationId xmlns:a16="http://schemas.microsoft.com/office/drawing/2014/main" id="{20AE0C22-CD1B-49A2-AFF5-E5C88AB10B7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1925"/>
          <a:stretch/>
        </p:blipFill>
        <p:spPr>
          <a:xfrm>
            <a:off x="-157017" y="5185586"/>
            <a:ext cx="12349017" cy="2175005"/>
          </a:xfrm>
          <a:prstGeom prst="rect">
            <a:avLst/>
          </a:prstGeom>
        </p:spPr>
      </p:pic>
      <p:sp>
        <p:nvSpPr>
          <p:cNvPr id="11" name="文本占位符 3">
            <a:extLst>
              <a:ext uri="{FF2B5EF4-FFF2-40B4-BE49-F238E27FC236}">
                <a16:creationId xmlns:a16="http://schemas.microsoft.com/office/drawing/2014/main" id="{9D3E1ED7-EF1A-4512-997D-BB1171CD5F11}"/>
              </a:ext>
            </a:extLst>
          </p:cNvPr>
          <p:cNvSpPr txBox="1">
            <a:spLocks/>
          </p:cNvSpPr>
          <p:nvPr/>
        </p:nvSpPr>
        <p:spPr>
          <a:xfrm>
            <a:off x="1288914" y="567291"/>
            <a:ext cx="3815211" cy="476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03.</a:t>
            </a:r>
            <a:r>
              <a:rPr lang="zh-CN" altLang="en-US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安全用电与防御措施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23D1D0CB-034A-4785-A2EF-DFB0AA3E420C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523" y="461824"/>
            <a:ext cx="437820" cy="687486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EBE514CC-FF9C-4709-A9BB-87BC5E5D0F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583" y="293152"/>
            <a:ext cx="1525434" cy="1473849"/>
          </a:xfrm>
          <a:prstGeom prst="rect">
            <a:avLst/>
          </a:prstGeom>
        </p:spPr>
      </p:pic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>
            <a:off x="1193198" y="273617"/>
            <a:ext cx="5207602" cy="476551"/>
          </a:xfrm>
        </p:spPr>
        <p:txBody>
          <a:bodyPr>
            <a:normAutofit/>
          </a:bodyPr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安全用电与预防措施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1193198" y="1491487"/>
            <a:ext cx="8350852" cy="617691"/>
            <a:chOff x="6054237" y="1969129"/>
            <a:chExt cx="2967718" cy="617691"/>
          </a:xfrm>
        </p:grpSpPr>
        <p:sp>
          <p:nvSpPr>
            <p:cNvPr id="14" name="圆角矩形 13"/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0029B6"/>
                </a:solidFill>
                <a:cs typeface="+mn-ea"/>
                <a:sym typeface="+mn-lt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6054237" y="2025677"/>
              <a:ext cx="2967718" cy="561143"/>
            </a:xfrm>
            <a:prstGeom prst="rect">
              <a:avLst/>
            </a:prstGeom>
            <a:effectLst/>
          </p:spPr>
          <p:txBody>
            <a:bodyPr wrap="square" lIns="128994" tIns="64498" rIns="128994" bIns="64498">
              <a:spAutoFit/>
            </a:bodyPr>
            <a:lstStyle/>
            <a:p>
              <a:r>
                <a:rPr lang="en-US" altLang="zh-CN" sz="2800" dirty="0">
                  <a:solidFill>
                    <a:srgbClr val="0029B6"/>
                  </a:solidFill>
                  <a:cs typeface="+mn-ea"/>
                  <a:sym typeface="+mn-lt"/>
                </a:rPr>
                <a:t>6</a:t>
              </a:r>
              <a:r>
                <a:rPr lang="zh-CN" altLang="en-US" sz="2800" dirty="0">
                  <a:solidFill>
                    <a:srgbClr val="0029B6"/>
                  </a:solidFill>
                  <a:cs typeface="+mn-ea"/>
                  <a:sym typeface="+mn-lt"/>
                </a:rPr>
                <a:t>、确保电器设备良好散热</a:t>
              </a:r>
            </a:p>
          </p:txBody>
        </p:sp>
      </p:grpSp>
      <p:sp>
        <p:nvSpPr>
          <p:cNvPr id="5" name="矩形 4"/>
          <p:cNvSpPr/>
          <p:nvPr/>
        </p:nvSpPr>
        <p:spPr>
          <a:xfrm>
            <a:off x="1193198" y="2174601"/>
            <a:ext cx="9029700" cy="1135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如电视机、电热开水器、电脑、音响等，不能在其周围堆放易燃易爆物品及杂物、防止因散热不良而损坏设备或引起火灾。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70836" y="3749198"/>
            <a:ext cx="3700456" cy="24574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11818" y="3778301"/>
            <a:ext cx="3706280" cy="24574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4EDF-3109-4D90-AD4F-E52B1D775BDB}" type="slidenum">
              <a:rPr lang="zh-CN" altLang="en-US" smtClean="0">
                <a:latin typeface="+mn-lt"/>
                <a:cs typeface="+mn-ea"/>
                <a:sym typeface="+mn-lt"/>
              </a:rPr>
              <a:pPr/>
              <a:t>16</a:t>
            </a:fld>
            <a:endParaRPr lang="zh-CN" altLang="en-US">
              <a:latin typeface="+mn-lt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1196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10">
        <p:random/>
      </p:transition>
    </mc:Choice>
    <mc:Fallback xmlns="">
      <p:transition spd="slow" advClick="0" advTm="121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图片包含 户外艺术系列&#10;&#10;已生成高可信度的说明">
            <a:extLst>
              <a:ext uri="{FF2B5EF4-FFF2-40B4-BE49-F238E27FC236}">
                <a16:creationId xmlns:a16="http://schemas.microsoft.com/office/drawing/2014/main" id="{64A91134-504F-4C9F-A8F1-4434FB2937C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3891" y="3561244"/>
            <a:ext cx="12349017" cy="3745193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39064EDF-3109-4D90-AD4F-E52B1D775BDB}" type="slidenum">
              <a:rPr lang="zh-CN" altLang="en-US" smtClean="0">
                <a:cs typeface="+mn-ea"/>
                <a:sym typeface="+mn-lt"/>
              </a:rPr>
              <a:t>17</a:t>
            </a:fld>
            <a:endParaRPr lang="zh-CN" altLang="en-US">
              <a:cs typeface="+mn-ea"/>
              <a:sym typeface="+mn-lt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1F941105-2AE8-43A7-8BF0-BCAF4E2460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74620" y="699911"/>
            <a:ext cx="3217381" cy="5531297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85139816-4FF0-40DB-B4B4-D312DBDC0DD2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03529" y="4179259"/>
            <a:ext cx="719888" cy="1130403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61F21B43-5C3A-4A36-8170-5DE0C6212AD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6106" y="3656771"/>
            <a:ext cx="9517367" cy="2574438"/>
          </a:xfrm>
          <a:prstGeom prst="rect">
            <a:avLst/>
          </a:prstGeo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804FB953-F0EF-45E0-A750-81B352AA30F7}"/>
              </a:ext>
            </a:extLst>
          </p:cNvPr>
          <p:cNvSpPr/>
          <p:nvPr/>
        </p:nvSpPr>
        <p:spPr>
          <a:xfrm>
            <a:off x="3339913" y="2155401"/>
            <a:ext cx="5035089" cy="825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3600" dirty="0">
                <a:solidFill>
                  <a:srgbClr val="0029B6"/>
                </a:solidFill>
                <a:cs typeface="+mn-ea"/>
                <a:sym typeface="+mn-lt"/>
              </a:rPr>
              <a:t>触电急救方法</a:t>
            </a: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867C6313-F5A8-4777-A4FD-CC37681C9C8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320" y="159503"/>
            <a:ext cx="1525434" cy="1473849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2C023A3D-781F-4A44-92B9-B30AF8E3727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2102" y="1938348"/>
            <a:ext cx="927554" cy="450137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301E83E1-5DA9-407E-A545-08F00ADB089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23858" y="699910"/>
            <a:ext cx="1672410" cy="699866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ECD2BA8E-6189-4276-91AC-48BEB72B0F33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1309" y="2581543"/>
            <a:ext cx="626445" cy="301791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6D92B2D1-395C-4A46-A8C5-5A12DDCECE58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9913" y="1049679"/>
            <a:ext cx="1019688" cy="406961"/>
          </a:xfrm>
          <a:prstGeom prst="rect">
            <a:avLst/>
          </a:prstGeom>
        </p:spPr>
      </p:pic>
      <p:sp>
        <p:nvSpPr>
          <p:cNvPr id="19" name="矩形 18">
            <a:extLst>
              <a:ext uri="{FF2B5EF4-FFF2-40B4-BE49-F238E27FC236}">
                <a16:creationId xmlns:a16="http://schemas.microsoft.com/office/drawing/2014/main" id="{9E9D0D29-981E-4C7E-B48A-EA92BBC9F819}"/>
              </a:ext>
            </a:extLst>
          </p:cNvPr>
          <p:cNvSpPr/>
          <p:nvPr/>
        </p:nvSpPr>
        <p:spPr>
          <a:xfrm>
            <a:off x="3550060" y="1253159"/>
            <a:ext cx="2648095" cy="988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4400" dirty="0">
                <a:solidFill>
                  <a:srgbClr val="0029B6"/>
                </a:solidFill>
                <a:cs typeface="+mn-ea"/>
                <a:sym typeface="+mn-lt"/>
              </a:rPr>
              <a:t>第四部分</a:t>
            </a:r>
          </a:p>
        </p:txBody>
      </p:sp>
    </p:spTree>
    <p:extLst>
      <p:ext uri="{BB962C8B-B14F-4D97-AF65-F5344CB8AC3E}">
        <p14:creationId xmlns:p14="http://schemas.microsoft.com/office/powerpoint/2010/main" val="660677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10">
        <p:random/>
      </p:transition>
    </mc:Choice>
    <mc:Fallback xmlns="">
      <p:transition spd="slow" advClick="0" advTm="121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58412 -0.00648 L -0.58412 -0.00625 C -0.5793 -0.00648 -0.57461 -0.00625 -0.56993 -0.00625 C -0.56862 -0.00625 -0.56745 -0.00602 -0.56615 -0.00602 C -0.56237 -0.00602 -0.55873 -0.00578 -0.55495 -0.00578 C -0.48073 -0.00324 -0.40456 -0.00532 -0.32917 -0.00486 C -0.32409 -0.00486 -0.31915 -0.00463 -0.3142 -0.00439 C -0.30808 -0.00416 -0.29076 -0.00324 -0.28321 -0.00324 C -0.2573 -0.00301 -0.23125 -0.00301 -0.20547 -0.00301 C -0.20404 -0.00301 -0.20274 -0.00277 -0.20157 -0.00277 C -0.20026 -0.00277 -0.19922 -0.00254 -0.19792 -0.00254 C -0.19584 -0.00231 -0.19349 -0.00231 -0.19128 -0.00231 C -0.18972 -0.00231 -0.18829 -0.00208 -0.18672 -0.00208 C -0.18542 -0.00208 -0.18412 -0.00185 -0.18282 -0.00185 C -0.17162 -0.00185 -0.16042 -0.00185 -0.14922 -0.00162 C -0.14597 -0.00162 -0.14284 -0.00139 -0.13972 -0.00139 C -0.05704 -0.00069 -0.10066 -0.00162 -0.07045 -0.00092 C -0.06954 -0.00092 -0.06849 -0.00069 -0.06758 -0.00069 C -0.05612 -0.00023 -0.04271 -0.00046 -0.03191 -0.00046 C -0.03099 -0.00023 -0.02995 -0.00023 -0.02904 -0.00023 C -0.01915 0.00023 -0.01394 -3.33333E-6 -0.00105 -3.33333E-6 L 4.58333E-6 -3.33333E-6 " pathEditMode="relative" rAng="0" ptsTypes="AAAAAAAAAAAAAAAAAAAAAA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06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17119" y="1973658"/>
            <a:ext cx="4082379" cy="35143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矩形 6"/>
          <p:cNvSpPr/>
          <p:nvPr/>
        </p:nvSpPr>
        <p:spPr>
          <a:xfrm>
            <a:off x="1001992" y="2065813"/>
            <a:ext cx="52647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触电急救应分秒必争，一经明确心跳、呼吸停止的，立即就地</a:t>
            </a:r>
            <a:r>
              <a:rPr lang="zh-CN" altLang="en-US" sz="2400" b="1" dirty="0">
                <a:solidFill>
                  <a:srgbClr val="0029B6"/>
                </a:solidFill>
                <a:cs typeface="+mn-ea"/>
                <a:sym typeface="+mn-lt"/>
              </a:rPr>
              <a:t>迅速用心肺复苏法进行抢救</a:t>
            </a:r>
            <a:r>
              <a:rPr lang="zh-CN" altLang="en-US" sz="2400" dirty="0">
                <a:cs typeface="+mn-ea"/>
                <a:sym typeface="+mn-lt"/>
              </a:rPr>
              <a:t>，并坚持不断地进行，同时及早与医疗急救中心联系，争取医务人员接替救治。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4EDF-3109-4D90-AD4F-E52B1D775BDB}" type="slidenum">
              <a:rPr lang="zh-CN" altLang="en-US" smtClean="0">
                <a:latin typeface="+mn-lt"/>
                <a:cs typeface="+mn-ea"/>
                <a:sym typeface="+mn-lt"/>
              </a:rPr>
              <a:pPr/>
              <a:t>18</a:t>
            </a:fld>
            <a:endParaRPr lang="zh-CN" altLang="en-US">
              <a:latin typeface="+mn-lt"/>
              <a:cs typeface="+mn-ea"/>
              <a:sym typeface="+mn-lt"/>
            </a:endParaRPr>
          </a:p>
        </p:txBody>
      </p:sp>
      <p:pic>
        <p:nvPicPr>
          <p:cNvPr id="8" name="图片 7" descr="图片包含 户外艺术系列&#10;&#10;已生成高可信度的说明">
            <a:extLst>
              <a:ext uri="{FF2B5EF4-FFF2-40B4-BE49-F238E27FC236}">
                <a16:creationId xmlns:a16="http://schemas.microsoft.com/office/drawing/2014/main" id="{DAEEEFAB-97C3-4868-BCE9-8CD19A61D69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1925"/>
          <a:stretch/>
        </p:blipFill>
        <p:spPr>
          <a:xfrm>
            <a:off x="-157017" y="5185586"/>
            <a:ext cx="12349017" cy="2175005"/>
          </a:xfrm>
          <a:prstGeom prst="rect">
            <a:avLst/>
          </a:prstGeom>
        </p:spPr>
      </p:pic>
      <p:sp>
        <p:nvSpPr>
          <p:cNvPr id="9" name="文本占位符 3">
            <a:extLst>
              <a:ext uri="{FF2B5EF4-FFF2-40B4-BE49-F238E27FC236}">
                <a16:creationId xmlns:a16="http://schemas.microsoft.com/office/drawing/2014/main" id="{54574693-3931-40CB-9488-3E3CF3E3D675}"/>
              </a:ext>
            </a:extLst>
          </p:cNvPr>
          <p:cNvSpPr txBox="1">
            <a:spLocks/>
          </p:cNvSpPr>
          <p:nvPr/>
        </p:nvSpPr>
        <p:spPr>
          <a:xfrm>
            <a:off x="1288914" y="567291"/>
            <a:ext cx="3815211" cy="476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04.</a:t>
            </a:r>
            <a:r>
              <a:rPr lang="zh-CN" altLang="en-US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触电急救方法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AAE3DA59-9ACA-421E-BC93-BFCB5313713B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523" y="461824"/>
            <a:ext cx="437820" cy="687486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1E35A5F7-4342-4A9E-9CAA-267E0CBDF11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583" y="293152"/>
            <a:ext cx="1525434" cy="147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74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10">
        <p:random/>
      </p:transition>
    </mc:Choice>
    <mc:Fallback xmlns="">
      <p:transition spd="slow" advClick="0" advTm="121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触电急救</a:t>
            </a:r>
          </a:p>
        </p:txBody>
      </p:sp>
      <p:sp>
        <p:nvSpPr>
          <p:cNvPr id="7" name="矩形 6"/>
          <p:cNvSpPr/>
          <p:nvPr/>
        </p:nvSpPr>
        <p:spPr>
          <a:xfrm>
            <a:off x="1193198" y="2143286"/>
            <a:ext cx="547430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在医务人员未接替救治前，</a:t>
            </a:r>
            <a:r>
              <a:rPr lang="zh-CN" altLang="en-US" sz="2000" b="1" dirty="0">
                <a:solidFill>
                  <a:srgbClr val="0029B6"/>
                </a:solidFill>
                <a:cs typeface="+mn-ea"/>
                <a:sym typeface="+mn-lt"/>
              </a:rPr>
              <a:t>不应放弃现场抢救</a:t>
            </a:r>
            <a:r>
              <a:rPr lang="zh-CN" altLang="en-US" sz="2000" dirty="0">
                <a:cs typeface="+mn-ea"/>
                <a:sym typeface="+mn-lt"/>
              </a:rPr>
              <a:t>，更不能只根据没有呼吸或脉搏的表现，擅自判定伤员死亡，放弃抢救。只有医生有权做出伤员死亡的诊断。与医务人员接替时，应提醒医务人员在触电者转移到医院的过程中不得间断抢救。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4EDF-3109-4D90-AD4F-E52B1D775BDB}" type="slidenum">
              <a:rPr lang="zh-CN" altLang="en-US" smtClean="0">
                <a:latin typeface="+mn-lt"/>
                <a:cs typeface="+mn-ea"/>
                <a:sym typeface="+mn-lt"/>
              </a:rPr>
              <a:pPr/>
              <a:t>19</a:t>
            </a:fld>
            <a:endParaRPr lang="zh-CN" altLang="en-US">
              <a:latin typeface="+mn-lt"/>
              <a:cs typeface="+mn-ea"/>
              <a:sym typeface="+mn-lt"/>
            </a:endParaRPr>
          </a:p>
        </p:txBody>
      </p:sp>
      <p:pic>
        <p:nvPicPr>
          <p:cNvPr id="6" name="图片 5" descr="图片包含 户外艺术系列&#10;&#10;已生成高可信度的说明">
            <a:extLst>
              <a:ext uri="{FF2B5EF4-FFF2-40B4-BE49-F238E27FC236}">
                <a16:creationId xmlns:a16="http://schemas.microsoft.com/office/drawing/2014/main" id="{B262547C-2C1F-45C8-BB4D-5BDC3E05436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1925"/>
          <a:stretch/>
        </p:blipFill>
        <p:spPr>
          <a:xfrm>
            <a:off x="-157017" y="5185586"/>
            <a:ext cx="12349017" cy="2175005"/>
          </a:xfrm>
          <a:prstGeom prst="rect">
            <a:avLst/>
          </a:prstGeom>
        </p:spPr>
      </p:pic>
      <p:sp>
        <p:nvSpPr>
          <p:cNvPr id="8" name="文本占位符 3">
            <a:extLst>
              <a:ext uri="{FF2B5EF4-FFF2-40B4-BE49-F238E27FC236}">
                <a16:creationId xmlns:a16="http://schemas.microsoft.com/office/drawing/2014/main" id="{CD01AEA1-91EB-4381-9345-84A6206420CD}"/>
              </a:ext>
            </a:extLst>
          </p:cNvPr>
          <p:cNvSpPr txBox="1">
            <a:spLocks/>
          </p:cNvSpPr>
          <p:nvPr/>
        </p:nvSpPr>
        <p:spPr>
          <a:xfrm>
            <a:off x="1288914" y="567291"/>
            <a:ext cx="3815211" cy="476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03.</a:t>
            </a:r>
            <a:r>
              <a:rPr lang="zh-CN" altLang="en-US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安全用电与防御措施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1FF875BE-A19C-4966-BC34-164E53BCDE44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523" y="461824"/>
            <a:ext cx="437820" cy="687486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EB256497-1DDC-45AE-B711-055913DE10E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583" y="293152"/>
            <a:ext cx="1525434" cy="147384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64735" y="1891173"/>
            <a:ext cx="4082379" cy="33768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5842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10">
        <p:random/>
      </p:transition>
    </mc:Choice>
    <mc:Fallback xmlns="">
      <p:transition spd="slow" advClick="0" advTm="121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片 31" descr="图片包含 户外艺术系列&#10;&#10;已生成高可信度的说明">
            <a:extLst>
              <a:ext uri="{FF2B5EF4-FFF2-40B4-BE49-F238E27FC236}">
                <a16:creationId xmlns:a16="http://schemas.microsoft.com/office/drawing/2014/main" id="{67793A14-60F9-4F14-BD1A-F8DFCAC2B0C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3891" y="4020787"/>
            <a:ext cx="12349017" cy="374519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76366" y="999936"/>
            <a:ext cx="438447" cy="715086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655577" y="1137176"/>
            <a:ext cx="856343" cy="3572728"/>
          </a:xfrm>
          <a:prstGeom prst="rect">
            <a:avLst/>
          </a:prstGeom>
        </p:spPr>
        <p:txBody>
          <a:bodyPr vert="eaVert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Source Sans Pro Black" charset="0"/>
                <a:ea typeface="Source Sans Pro Black" charset="0"/>
                <a:cs typeface="Source Sans Pro Black" charset="0"/>
              </a:defRPr>
            </a:lvl1pPr>
          </a:lstStyle>
          <a:p>
            <a:pPr algn="l">
              <a:lnSpc>
                <a:spcPct val="70000"/>
              </a:lnSpc>
            </a:pPr>
            <a:r>
              <a:rPr lang="zh-CN" altLang="en-US" sz="480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培训内容</a:t>
            </a:r>
            <a:endParaRPr lang="en-US" sz="4800" dirty="0">
              <a:solidFill>
                <a:srgbClr val="0029B6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359520" y="1912450"/>
            <a:ext cx="856343" cy="3572728"/>
          </a:xfrm>
          <a:prstGeom prst="rect">
            <a:avLst/>
          </a:prstGeom>
        </p:spPr>
        <p:txBody>
          <a:bodyPr vert="eaVert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Source Sans Pro Black" charset="0"/>
                <a:ea typeface="Source Sans Pro Black" charset="0"/>
                <a:cs typeface="Source Sans Pro Black" charset="0"/>
              </a:defRPr>
            </a:lvl1pPr>
          </a:lstStyle>
          <a:p>
            <a:pPr algn="l">
              <a:lnSpc>
                <a:spcPct val="70000"/>
              </a:lnSpc>
            </a:pPr>
            <a:r>
              <a:rPr lang="en-US" altLang="zh-CN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Content</a:t>
            </a:r>
            <a:endParaRPr lang="en-US" sz="4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76366" y="1780664"/>
            <a:ext cx="438447" cy="715086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76366" y="2561392"/>
            <a:ext cx="438447" cy="715086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76366" y="3342120"/>
            <a:ext cx="438447" cy="715086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6480309" y="902995"/>
            <a:ext cx="2276585" cy="662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800" dirty="0">
                <a:solidFill>
                  <a:srgbClr val="0029B6"/>
                </a:solidFill>
                <a:cs typeface="+mn-ea"/>
                <a:sym typeface="+mn-lt"/>
              </a:rPr>
              <a:t>1.</a:t>
            </a:r>
            <a:r>
              <a:rPr lang="zh-CN" altLang="en-US" sz="2800" dirty="0">
                <a:solidFill>
                  <a:srgbClr val="0029B6"/>
                </a:solidFill>
                <a:cs typeface="+mn-ea"/>
                <a:sym typeface="+mn-lt"/>
              </a:rPr>
              <a:t>触电的危害</a:t>
            </a:r>
          </a:p>
        </p:txBody>
      </p:sp>
      <p:sp>
        <p:nvSpPr>
          <p:cNvPr id="18" name="矩形 17"/>
          <p:cNvSpPr/>
          <p:nvPr/>
        </p:nvSpPr>
        <p:spPr>
          <a:xfrm>
            <a:off x="6480309" y="1694053"/>
            <a:ext cx="2276585" cy="662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800" dirty="0">
                <a:solidFill>
                  <a:srgbClr val="0029B6"/>
                </a:solidFill>
                <a:cs typeface="+mn-ea"/>
                <a:sym typeface="+mn-lt"/>
              </a:rPr>
              <a:t>2.</a:t>
            </a:r>
            <a:r>
              <a:rPr lang="zh-CN" altLang="en-US" sz="2800" dirty="0">
                <a:solidFill>
                  <a:srgbClr val="0029B6"/>
                </a:solidFill>
                <a:cs typeface="+mn-ea"/>
                <a:sym typeface="+mn-lt"/>
              </a:rPr>
              <a:t>触电的方式</a:t>
            </a:r>
          </a:p>
        </p:txBody>
      </p:sp>
      <p:sp>
        <p:nvSpPr>
          <p:cNvPr id="19" name="矩形 18"/>
          <p:cNvSpPr/>
          <p:nvPr/>
        </p:nvSpPr>
        <p:spPr>
          <a:xfrm>
            <a:off x="6434037" y="2485111"/>
            <a:ext cx="3712876" cy="662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800" dirty="0">
                <a:solidFill>
                  <a:srgbClr val="0029B6"/>
                </a:solidFill>
                <a:cs typeface="+mn-ea"/>
                <a:sym typeface="+mn-lt"/>
              </a:rPr>
              <a:t>3.</a:t>
            </a:r>
            <a:r>
              <a:rPr lang="zh-CN" altLang="en-US" sz="2800" dirty="0">
                <a:solidFill>
                  <a:srgbClr val="0029B6"/>
                </a:solidFill>
                <a:cs typeface="+mn-ea"/>
                <a:sym typeface="+mn-lt"/>
              </a:rPr>
              <a:t>安全用电与预防措施</a:t>
            </a:r>
          </a:p>
        </p:txBody>
      </p:sp>
      <p:sp>
        <p:nvSpPr>
          <p:cNvPr id="20" name="矩形 19"/>
          <p:cNvSpPr/>
          <p:nvPr/>
        </p:nvSpPr>
        <p:spPr>
          <a:xfrm>
            <a:off x="6434037" y="3276169"/>
            <a:ext cx="1917513" cy="662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800" dirty="0">
                <a:solidFill>
                  <a:srgbClr val="0029B6"/>
                </a:solidFill>
                <a:cs typeface="+mn-ea"/>
                <a:sym typeface="+mn-lt"/>
              </a:rPr>
              <a:t>4.</a:t>
            </a:r>
            <a:r>
              <a:rPr lang="zh-CN" altLang="en-US" sz="2800" dirty="0">
                <a:solidFill>
                  <a:srgbClr val="0029B6"/>
                </a:solidFill>
                <a:cs typeface="+mn-ea"/>
                <a:sym typeface="+mn-lt"/>
              </a:rPr>
              <a:t>触电急救</a:t>
            </a:r>
          </a:p>
        </p:txBody>
      </p:sp>
      <p:pic>
        <p:nvPicPr>
          <p:cNvPr id="23" name="图片 22">
            <a:extLst>
              <a:ext uri="{FF2B5EF4-FFF2-40B4-BE49-F238E27FC236}">
                <a16:creationId xmlns:a16="http://schemas.microsoft.com/office/drawing/2014/main" id="{48BEDDF2-877F-4735-8FC8-2DA077CC60E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13395" y="1810899"/>
            <a:ext cx="927554" cy="450137"/>
          </a:xfrm>
          <a:prstGeom prst="rect">
            <a:avLst/>
          </a:prstGeom>
        </p:spPr>
      </p:pic>
      <p:pic>
        <p:nvPicPr>
          <p:cNvPr id="24" name="图片 23">
            <a:extLst>
              <a:ext uri="{FF2B5EF4-FFF2-40B4-BE49-F238E27FC236}">
                <a16:creationId xmlns:a16="http://schemas.microsoft.com/office/drawing/2014/main" id="{1DAC52D7-27A0-4C7E-A3A3-9F0B2CE629D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747" y="2941849"/>
            <a:ext cx="1694168" cy="1372969"/>
          </a:xfrm>
          <a:prstGeom prst="rect">
            <a:avLst/>
          </a:prstGeom>
        </p:spPr>
      </p:pic>
      <p:pic>
        <p:nvPicPr>
          <p:cNvPr id="25" name="图片 24" descr="图片包含 物体&#10;&#10;已生成高可信度的说明">
            <a:extLst>
              <a:ext uri="{FF2B5EF4-FFF2-40B4-BE49-F238E27FC236}">
                <a16:creationId xmlns:a16="http://schemas.microsoft.com/office/drawing/2014/main" id="{6A0289B1-8DE7-4AE2-A74F-DE8026093C2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58896" y="3337726"/>
            <a:ext cx="1212684" cy="1237432"/>
          </a:xfrm>
          <a:prstGeom prst="rect">
            <a:avLst/>
          </a:prstGeom>
        </p:spPr>
      </p:pic>
      <p:pic>
        <p:nvPicPr>
          <p:cNvPr id="26" name="图片 25">
            <a:extLst>
              <a:ext uri="{FF2B5EF4-FFF2-40B4-BE49-F238E27FC236}">
                <a16:creationId xmlns:a16="http://schemas.microsoft.com/office/drawing/2014/main" id="{72AA0DD3-4CFF-4DBD-811C-13F269921DF1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2859" y="4321603"/>
            <a:ext cx="1677639" cy="1308797"/>
          </a:xfrm>
          <a:prstGeom prst="rect">
            <a:avLst/>
          </a:prstGeom>
        </p:spPr>
      </p:pic>
      <p:pic>
        <p:nvPicPr>
          <p:cNvPr id="27" name="图片 26" descr="图片包含 电子产品&#10;&#10;已生成高可信度的说明">
            <a:extLst>
              <a:ext uri="{FF2B5EF4-FFF2-40B4-BE49-F238E27FC236}">
                <a16:creationId xmlns:a16="http://schemas.microsoft.com/office/drawing/2014/main" id="{E1D0616B-E7BD-43AE-9C6E-AF8DDBC7E0F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8542" y="4351947"/>
            <a:ext cx="1796694" cy="1105080"/>
          </a:xfrm>
          <a:prstGeom prst="rect">
            <a:avLst/>
          </a:prstGeom>
        </p:spPr>
      </p:pic>
      <p:pic>
        <p:nvPicPr>
          <p:cNvPr id="28" name="图片 27">
            <a:extLst>
              <a:ext uri="{FF2B5EF4-FFF2-40B4-BE49-F238E27FC236}">
                <a16:creationId xmlns:a16="http://schemas.microsoft.com/office/drawing/2014/main" id="{086F5CE9-ADDE-4C92-80CA-31989AB010A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1602" y="5215884"/>
            <a:ext cx="1524005" cy="993915"/>
          </a:xfrm>
          <a:prstGeom prst="rect">
            <a:avLst/>
          </a:prstGeom>
        </p:spPr>
      </p:pic>
      <p:pic>
        <p:nvPicPr>
          <p:cNvPr id="29" name="图片 28">
            <a:extLst>
              <a:ext uri="{FF2B5EF4-FFF2-40B4-BE49-F238E27FC236}">
                <a16:creationId xmlns:a16="http://schemas.microsoft.com/office/drawing/2014/main" id="{7B0E4F81-BA85-433C-BA12-5B4A5BE53F5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263418"/>
            <a:ext cx="2479978" cy="1162927"/>
          </a:xfrm>
          <a:prstGeom prst="rect">
            <a:avLst/>
          </a:prstGeom>
        </p:spPr>
      </p:pic>
      <p:pic>
        <p:nvPicPr>
          <p:cNvPr id="30" name="图片 29">
            <a:extLst>
              <a:ext uri="{FF2B5EF4-FFF2-40B4-BE49-F238E27FC236}">
                <a16:creationId xmlns:a16="http://schemas.microsoft.com/office/drawing/2014/main" id="{93F76DDD-6FAC-4B29-89E5-B13F9520475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35151" y="572461"/>
            <a:ext cx="1672410" cy="699866"/>
          </a:xfrm>
          <a:prstGeom prst="rect">
            <a:avLst/>
          </a:prstGeom>
        </p:spPr>
      </p:pic>
      <p:pic>
        <p:nvPicPr>
          <p:cNvPr id="31" name="图片 30">
            <a:extLst>
              <a:ext uri="{FF2B5EF4-FFF2-40B4-BE49-F238E27FC236}">
                <a16:creationId xmlns:a16="http://schemas.microsoft.com/office/drawing/2014/main" id="{939BB708-7961-4294-BCF7-547C9DBBBB7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320" y="159503"/>
            <a:ext cx="1525434" cy="1473849"/>
          </a:xfrm>
          <a:prstGeom prst="rect">
            <a:avLst/>
          </a:prstGeom>
        </p:spPr>
      </p:pic>
      <p:pic>
        <p:nvPicPr>
          <p:cNvPr id="33" name="图片 32">
            <a:extLst>
              <a:ext uri="{FF2B5EF4-FFF2-40B4-BE49-F238E27FC236}">
                <a16:creationId xmlns:a16="http://schemas.microsoft.com/office/drawing/2014/main" id="{6F6353E5-1828-4A89-889D-AF91BB5DC879}"/>
              </a:ext>
            </a:extLst>
          </p:cNvPr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3062" y="4512280"/>
            <a:ext cx="626445" cy="301791"/>
          </a:xfrm>
          <a:prstGeom prst="rect">
            <a:avLst/>
          </a:prstGeom>
        </p:spPr>
      </p:pic>
      <p:pic>
        <p:nvPicPr>
          <p:cNvPr id="34" name="图片 33">
            <a:extLst>
              <a:ext uri="{FF2B5EF4-FFF2-40B4-BE49-F238E27FC236}">
                <a16:creationId xmlns:a16="http://schemas.microsoft.com/office/drawing/2014/main" id="{34852D9C-E852-4AAC-B24C-367D2B8F6D29}"/>
              </a:ext>
            </a:extLst>
          </p:cNvPr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88371" y="4965512"/>
            <a:ext cx="1019688" cy="406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8723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Click="0" advTm="1210">
        <p15:prstTrans prst="origami"/>
      </p:transition>
    </mc:Choice>
    <mc:Fallback xmlns="">
      <p:transition spd="slow" advClick="0" advTm="12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6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" presetClass="entr" presetSubtype="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6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" presetClass="entr" presetSubtype="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6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0" presetID="2" presetClass="entr" presetSubtype="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6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" presetClass="entr" presetSubtype="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6" grpId="0"/>
      <p:bldP spid="18" grpId="0"/>
      <p:bldP spid="19" grpId="0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图片包含 户外艺术系列&#10;&#10;已生成高可信度的说明">
            <a:extLst>
              <a:ext uri="{FF2B5EF4-FFF2-40B4-BE49-F238E27FC236}">
                <a16:creationId xmlns:a16="http://schemas.microsoft.com/office/drawing/2014/main" id="{BABCD052-7DE4-4B1D-8F64-43087279198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1925"/>
          <a:stretch/>
        </p:blipFill>
        <p:spPr>
          <a:xfrm>
            <a:off x="-157017" y="5185586"/>
            <a:ext cx="12349017" cy="2175005"/>
          </a:xfrm>
          <a:prstGeom prst="rect">
            <a:avLst/>
          </a:prstGeom>
        </p:spPr>
      </p:pic>
      <p:sp>
        <p:nvSpPr>
          <p:cNvPr id="9" name="文本占位符 3">
            <a:extLst>
              <a:ext uri="{FF2B5EF4-FFF2-40B4-BE49-F238E27FC236}">
                <a16:creationId xmlns:a16="http://schemas.microsoft.com/office/drawing/2014/main" id="{166CB570-6CFF-4129-A82B-E4C8E779ABB7}"/>
              </a:ext>
            </a:extLst>
          </p:cNvPr>
          <p:cNvSpPr txBox="1">
            <a:spLocks/>
          </p:cNvSpPr>
          <p:nvPr/>
        </p:nvSpPr>
        <p:spPr>
          <a:xfrm>
            <a:off x="1288914" y="567291"/>
            <a:ext cx="3815211" cy="476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03.</a:t>
            </a:r>
            <a:r>
              <a:rPr lang="zh-CN" altLang="en-US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安全用电与防御措施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4FABE21C-CDDB-4CDE-B4E8-81E5419D5ACC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523" y="461824"/>
            <a:ext cx="437820" cy="687486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4AAEEC8B-7597-4B35-B8C9-A2AD954FF3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583" y="293152"/>
            <a:ext cx="1525434" cy="147384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3425" y="1749571"/>
            <a:ext cx="4984497" cy="34534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7" name="矩形 6"/>
          <p:cNvSpPr/>
          <p:nvPr/>
        </p:nvSpPr>
        <p:spPr>
          <a:xfrm>
            <a:off x="6562579" y="2590416"/>
            <a:ext cx="49947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cs typeface="+mn-ea"/>
                <a:sym typeface="+mn-lt"/>
              </a:rPr>
              <a:t>1</a:t>
            </a:r>
            <a:r>
              <a:rPr lang="zh-CN" altLang="en-US" sz="2400" dirty="0">
                <a:cs typeface="+mn-ea"/>
                <a:sym typeface="+mn-lt"/>
              </a:rPr>
              <a:t>、发现有人触电应迅速使触电者脱离电源，可用带绝缘手柄的工具切断电源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4EDF-3109-4D90-AD4F-E52B1D775BDB}" type="slidenum">
              <a:rPr lang="zh-CN" altLang="en-US" smtClean="0">
                <a:latin typeface="+mn-lt"/>
                <a:cs typeface="+mn-ea"/>
                <a:sym typeface="+mn-lt"/>
              </a:rPr>
              <a:pPr/>
              <a:t>20</a:t>
            </a:fld>
            <a:endParaRPr lang="zh-CN" altLang="en-US">
              <a:latin typeface="+mn-lt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30062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10">
        <p:random/>
      </p:transition>
    </mc:Choice>
    <mc:Fallback xmlns="">
      <p:transition spd="slow" advClick="0" advTm="121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图片包含 户外艺术系列&#10;&#10;已生成高可信度的说明">
            <a:extLst>
              <a:ext uri="{FF2B5EF4-FFF2-40B4-BE49-F238E27FC236}">
                <a16:creationId xmlns:a16="http://schemas.microsoft.com/office/drawing/2014/main" id="{149F8D93-B40C-4844-83D0-E49EB2BF894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1925"/>
          <a:stretch/>
        </p:blipFill>
        <p:spPr>
          <a:xfrm>
            <a:off x="-157017" y="5185586"/>
            <a:ext cx="12349017" cy="2175005"/>
          </a:xfrm>
          <a:prstGeom prst="rect">
            <a:avLst/>
          </a:prstGeom>
        </p:spPr>
      </p:pic>
      <p:sp>
        <p:nvSpPr>
          <p:cNvPr id="9" name="文本占位符 3">
            <a:extLst>
              <a:ext uri="{FF2B5EF4-FFF2-40B4-BE49-F238E27FC236}">
                <a16:creationId xmlns:a16="http://schemas.microsoft.com/office/drawing/2014/main" id="{28CCB143-1487-4A56-A494-A715DBF53F32}"/>
              </a:ext>
            </a:extLst>
          </p:cNvPr>
          <p:cNvSpPr txBox="1">
            <a:spLocks/>
          </p:cNvSpPr>
          <p:nvPr/>
        </p:nvSpPr>
        <p:spPr>
          <a:xfrm>
            <a:off x="1288914" y="567291"/>
            <a:ext cx="3815211" cy="476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03.</a:t>
            </a:r>
            <a:r>
              <a:rPr lang="zh-CN" altLang="en-US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安全用电与防御措施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752F0003-0ED6-40DB-A70E-9A649C64929F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523" y="461824"/>
            <a:ext cx="437820" cy="687486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6CED329F-6ADA-418F-A297-925774F93C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583" y="293152"/>
            <a:ext cx="1525434" cy="147384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88914" y="1767001"/>
            <a:ext cx="3927235" cy="35919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7" name="矩形 6"/>
          <p:cNvSpPr/>
          <p:nvPr/>
        </p:nvSpPr>
        <p:spPr>
          <a:xfrm>
            <a:off x="6206693" y="2646488"/>
            <a:ext cx="4994763" cy="1135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cs typeface="+mn-ea"/>
                <a:sym typeface="+mn-lt"/>
              </a:rPr>
              <a:t>2</a:t>
            </a:r>
            <a:r>
              <a:rPr lang="zh-CN" altLang="en-US" sz="2400" dirty="0">
                <a:cs typeface="+mn-ea"/>
                <a:sym typeface="+mn-lt"/>
              </a:rPr>
              <a:t>、用干燥工具挑开触电者身上或身下的电源线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4EDF-3109-4D90-AD4F-E52B1D775BDB}" type="slidenum">
              <a:rPr lang="zh-CN" altLang="en-US" smtClean="0">
                <a:latin typeface="+mn-lt"/>
                <a:cs typeface="+mn-ea"/>
                <a:sym typeface="+mn-lt"/>
              </a:rPr>
              <a:pPr/>
              <a:t>21</a:t>
            </a:fld>
            <a:endParaRPr lang="zh-CN" altLang="en-US">
              <a:latin typeface="+mn-lt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13105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10">
        <p:random/>
      </p:transition>
    </mc:Choice>
    <mc:Fallback xmlns="">
      <p:transition spd="slow" advClick="0" advTm="121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 descr="图片包含 户外艺术系列&#10;&#10;已生成高可信度的说明">
            <a:extLst>
              <a:ext uri="{FF2B5EF4-FFF2-40B4-BE49-F238E27FC236}">
                <a16:creationId xmlns:a16="http://schemas.microsoft.com/office/drawing/2014/main" id="{8F0E40F6-398B-48E7-8DE8-8AD83FA7787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1925"/>
          <a:stretch/>
        </p:blipFill>
        <p:spPr>
          <a:xfrm>
            <a:off x="-157017" y="5185586"/>
            <a:ext cx="12349017" cy="2175005"/>
          </a:xfrm>
          <a:prstGeom prst="rect">
            <a:avLst/>
          </a:prstGeom>
        </p:spPr>
      </p:pic>
      <p:sp>
        <p:nvSpPr>
          <p:cNvPr id="18" name="文本占位符 3">
            <a:extLst>
              <a:ext uri="{FF2B5EF4-FFF2-40B4-BE49-F238E27FC236}">
                <a16:creationId xmlns:a16="http://schemas.microsoft.com/office/drawing/2014/main" id="{09DA8D2A-AF28-46AC-ADF9-A2AADE98BA0B}"/>
              </a:ext>
            </a:extLst>
          </p:cNvPr>
          <p:cNvSpPr txBox="1">
            <a:spLocks/>
          </p:cNvSpPr>
          <p:nvPr/>
        </p:nvSpPr>
        <p:spPr>
          <a:xfrm>
            <a:off x="1288914" y="567291"/>
            <a:ext cx="3815211" cy="476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03.</a:t>
            </a:r>
            <a:r>
              <a:rPr lang="zh-CN" altLang="en-US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安全用电与防御措施</a:t>
            </a:r>
          </a:p>
        </p:txBody>
      </p:sp>
      <p:pic>
        <p:nvPicPr>
          <p:cNvPr id="19" name="图片 18">
            <a:extLst>
              <a:ext uri="{FF2B5EF4-FFF2-40B4-BE49-F238E27FC236}">
                <a16:creationId xmlns:a16="http://schemas.microsoft.com/office/drawing/2014/main" id="{33347980-4EF6-44CA-BA9C-E8D6B4D4DD1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523" y="461824"/>
            <a:ext cx="437820" cy="687486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DB80215F-170B-4362-8000-C14ED95591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583" y="293152"/>
            <a:ext cx="1525434" cy="1473849"/>
          </a:xfrm>
          <a:prstGeom prst="rect">
            <a:avLst/>
          </a:prstGeom>
        </p:spPr>
      </p:pic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4EDF-3109-4D90-AD4F-E52B1D775BDB}" type="slidenum">
              <a:rPr lang="zh-CN" altLang="en-US" smtClean="0">
                <a:latin typeface="+mn-lt"/>
                <a:cs typeface="+mn-ea"/>
                <a:sym typeface="+mn-lt"/>
              </a:rPr>
              <a:pPr/>
              <a:t>22</a:t>
            </a:fld>
            <a:endParaRPr lang="zh-CN" altLang="en-US">
              <a:latin typeface="+mn-lt"/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2091387" y="1767001"/>
            <a:ext cx="7398352" cy="617691"/>
            <a:chOff x="6054237" y="1969129"/>
            <a:chExt cx="2967718" cy="617691"/>
          </a:xfrm>
        </p:grpSpPr>
        <p:sp>
          <p:nvSpPr>
            <p:cNvPr id="9" name="圆角矩形 8"/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0029B6"/>
                </a:solidFill>
                <a:cs typeface="+mn-ea"/>
                <a:sym typeface="+mn-lt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6054237" y="2025677"/>
              <a:ext cx="2967718" cy="561143"/>
            </a:xfrm>
            <a:prstGeom prst="rect">
              <a:avLst/>
            </a:prstGeom>
            <a:effectLst/>
          </p:spPr>
          <p:txBody>
            <a:bodyPr wrap="square" lIns="128994" tIns="64498" rIns="128994" bIns="64498">
              <a:spAutoFit/>
            </a:bodyPr>
            <a:lstStyle/>
            <a:p>
              <a:r>
                <a:rPr lang="en-US" altLang="zh-CN" sz="2800" dirty="0">
                  <a:solidFill>
                    <a:srgbClr val="0029B6"/>
                  </a:solidFill>
                  <a:cs typeface="+mn-ea"/>
                  <a:sym typeface="+mn-lt"/>
                </a:rPr>
                <a:t>1</a:t>
              </a:r>
              <a:r>
                <a:rPr lang="zh-CN" altLang="en-US" sz="2800" dirty="0">
                  <a:solidFill>
                    <a:srgbClr val="0029B6"/>
                  </a:solidFill>
                  <a:cs typeface="+mn-ea"/>
                  <a:sym typeface="+mn-lt"/>
                </a:rPr>
                <a:t>、切勿用潮湿的工具或金属物拨开电线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2072337" y="3081451"/>
            <a:ext cx="7398352" cy="617691"/>
            <a:chOff x="6054237" y="1969129"/>
            <a:chExt cx="2967718" cy="617691"/>
          </a:xfrm>
        </p:grpSpPr>
        <p:sp>
          <p:nvSpPr>
            <p:cNvPr id="12" name="圆角矩形 11"/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0029B6"/>
                </a:solidFill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6054237" y="2025677"/>
              <a:ext cx="2967718" cy="561143"/>
            </a:xfrm>
            <a:prstGeom prst="rect">
              <a:avLst/>
            </a:prstGeom>
            <a:effectLst/>
          </p:spPr>
          <p:txBody>
            <a:bodyPr wrap="square" lIns="128994" tIns="64498" rIns="128994" bIns="64498">
              <a:spAutoFit/>
            </a:bodyPr>
            <a:lstStyle/>
            <a:p>
              <a:r>
                <a:rPr lang="en-US" altLang="zh-CN" sz="2800" dirty="0">
                  <a:solidFill>
                    <a:srgbClr val="0029B6"/>
                  </a:solidFill>
                  <a:cs typeface="+mn-ea"/>
                  <a:sym typeface="+mn-lt"/>
                </a:rPr>
                <a:t>2</a:t>
              </a:r>
              <a:r>
                <a:rPr lang="zh-CN" altLang="en-US" sz="2800" dirty="0">
                  <a:solidFill>
                    <a:srgbClr val="0029B6"/>
                  </a:solidFill>
                  <a:cs typeface="+mn-ea"/>
                  <a:sym typeface="+mn-lt"/>
                </a:rPr>
                <a:t>、切勿用手触及带电者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2015187" y="4405846"/>
            <a:ext cx="7398352" cy="617691"/>
            <a:chOff x="6054237" y="1969129"/>
            <a:chExt cx="2967718" cy="617691"/>
          </a:xfrm>
        </p:grpSpPr>
        <p:sp>
          <p:nvSpPr>
            <p:cNvPr id="15" name="圆角矩形 14"/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0029B6"/>
                </a:solidFill>
                <a:cs typeface="+mn-ea"/>
                <a:sym typeface="+mn-lt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6054237" y="2025677"/>
              <a:ext cx="2967718" cy="561143"/>
            </a:xfrm>
            <a:prstGeom prst="rect">
              <a:avLst/>
            </a:prstGeom>
            <a:effectLst/>
          </p:spPr>
          <p:txBody>
            <a:bodyPr wrap="square" lIns="128994" tIns="64498" rIns="128994" bIns="64498">
              <a:spAutoFit/>
            </a:bodyPr>
            <a:lstStyle/>
            <a:p>
              <a:r>
                <a:rPr lang="en-US" altLang="zh-CN" sz="2800" dirty="0">
                  <a:solidFill>
                    <a:srgbClr val="0029B6"/>
                  </a:solidFill>
                  <a:cs typeface="+mn-ea"/>
                  <a:sym typeface="+mn-lt"/>
                </a:rPr>
                <a:t>3</a:t>
              </a:r>
              <a:r>
                <a:rPr lang="zh-CN" altLang="en-US" sz="2800" dirty="0">
                  <a:solidFill>
                    <a:srgbClr val="0029B6"/>
                  </a:solidFill>
                  <a:cs typeface="+mn-ea"/>
                  <a:sym typeface="+mn-lt"/>
                </a:rPr>
                <a:t>、切勿用潮湿的物件搬动电者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9617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10">
        <p:random/>
      </p:transition>
    </mc:Choice>
    <mc:Fallback xmlns="">
      <p:transition spd="slow" advClick="0" advTm="121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图片包含 户外艺术系列&#10;&#10;已生成高可信度的说明">
            <a:extLst>
              <a:ext uri="{FF2B5EF4-FFF2-40B4-BE49-F238E27FC236}">
                <a16:creationId xmlns:a16="http://schemas.microsoft.com/office/drawing/2014/main" id="{497BD8DC-D174-4F2E-9337-107F18B5681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1925"/>
          <a:stretch/>
        </p:blipFill>
        <p:spPr>
          <a:xfrm>
            <a:off x="-157017" y="5185586"/>
            <a:ext cx="12349017" cy="2175005"/>
          </a:xfrm>
          <a:prstGeom prst="rect">
            <a:avLst/>
          </a:prstGeom>
        </p:spPr>
      </p:pic>
      <p:sp>
        <p:nvSpPr>
          <p:cNvPr id="12" name="文本占位符 3">
            <a:extLst>
              <a:ext uri="{FF2B5EF4-FFF2-40B4-BE49-F238E27FC236}">
                <a16:creationId xmlns:a16="http://schemas.microsoft.com/office/drawing/2014/main" id="{C41B416F-13F6-4546-9F33-B502C9B9714C}"/>
              </a:ext>
            </a:extLst>
          </p:cNvPr>
          <p:cNvSpPr txBox="1">
            <a:spLocks/>
          </p:cNvSpPr>
          <p:nvPr/>
        </p:nvSpPr>
        <p:spPr>
          <a:xfrm>
            <a:off x="1288914" y="567291"/>
            <a:ext cx="3815211" cy="476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03.</a:t>
            </a:r>
            <a:r>
              <a:rPr lang="zh-CN" altLang="en-US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安全用电与防御措施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59ED314F-CD7D-447B-BBE8-ABDDAFC4ECB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523" y="461824"/>
            <a:ext cx="437820" cy="687486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98AF8433-0B1C-4EE7-9FB4-89C30AD8E1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583" y="293152"/>
            <a:ext cx="1525434" cy="1473849"/>
          </a:xfrm>
          <a:prstGeom prst="rect">
            <a:avLst/>
          </a:prstGeom>
        </p:spPr>
      </p:pic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4EDF-3109-4D90-AD4F-E52B1D775BDB}" type="slidenum">
              <a:rPr lang="zh-CN" altLang="en-US" smtClean="0">
                <a:latin typeface="+mn-lt"/>
                <a:cs typeface="+mn-ea"/>
                <a:sym typeface="+mn-lt"/>
              </a:rPr>
              <a:pPr/>
              <a:t>23</a:t>
            </a:fld>
            <a:endParaRPr lang="zh-CN" altLang="en-US">
              <a:latin typeface="+mn-lt"/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458487" y="1923300"/>
            <a:ext cx="4445602" cy="617691"/>
            <a:chOff x="6054237" y="1969129"/>
            <a:chExt cx="2967718" cy="617691"/>
          </a:xfrm>
        </p:grpSpPr>
        <p:sp>
          <p:nvSpPr>
            <p:cNvPr id="9" name="圆角矩形 8"/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0029B6"/>
                </a:solidFill>
                <a:cs typeface="+mn-ea"/>
                <a:sym typeface="+mn-lt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6054237" y="2025677"/>
              <a:ext cx="2967718" cy="561143"/>
            </a:xfrm>
            <a:prstGeom prst="rect">
              <a:avLst/>
            </a:prstGeom>
            <a:effectLst/>
          </p:spPr>
          <p:txBody>
            <a:bodyPr wrap="square" lIns="128994" tIns="64498" rIns="128994" bIns="64498">
              <a:spAutoFit/>
            </a:bodyPr>
            <a:lstStyle/>
            <a:p>
              <a:r>
                <a:rPr lang="zh-CN" altLang="en-US" sz="2800" b="1" dirty="0">
                  <a:solidFill>
                    <a:srgbClr val="0029B6"/>
                  </a:solidFill>
                  <a:cs typeface="+mn-ea"/>
                  <a:sym typeface="+mn-lt"/>
                </a:rPr>
                <a:t>检查及现场抢救</a:t>
              </a:r>
            </a:p>
          </p:txBody>
        </p:sp>
      </p:grp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1345598" y="2816983"/>
            <a:ext cx="8126221" cy="32908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FF8B00"/>
              </a:buClr>
              <a:buFont typeface="Wingdings" panose="05000000000000000000" pitchFamily="2" charset="2"/>
              <a:buChar char="p"/>
            </a:pPr>
            <a:r>
              <a:rPr lang="zh-CN" altLang="en-US" sz="2000" dirty="0">
                <a:cs typeface="+mn-ea"/>
                <a:sym typeface="+mn-lt"/>
              </a:rPr>
              <a:t>将触电者移到通风干燥处，解开紧身衣服；</a:t>
            </a:r>
          </a:p>
          <a:p>
            <a:pPr>
              <a:lnSpc>
                <a:spcPct val="150000"/>
              </a:lnSpc>
              <a:buClr>
                <a:srgbClr val="FF8B00"/>
              </a:buClr>
              <a:buFont typeface="Wingdings" panose="05000000000000000000" pitchFamily="2" charset="2"/>
              <a:buChar char="p"/>
            </a:pPr>
            <a:r>
              <a:rPr lang="zh-CN" altLang="en-US" sz="2000" dirty="0">
                <a:cs typeface="+mn-ea"/>
                <a:sym typeface="+mn-lt"/>
              </a:rPr>
              <a:t>检查触电者的口腔，清理口腔的粘液，如有假牙，则取下；</a:t>
            </a:r>
          </a:p>
          <a:p>
            <a:pPr>
              <a:lnSpc>
                <a:spcPct val="150000"/>
              </a:lnSpc>
              <a:buClr>
                <a:srgbClr val="FF8B00"/>
              </a:buClr>
              <a:buFont typeface="Wingdings" panose="05000000000000000000" pitchFamily="2" charset="2"/>
              <a:buChar char="p"/>
            </a:pPr>
            <a:r>
              <a:rPr lang="zh-CN" altLang="en-US" sz="2000" dirty="0">
                <a:cs typeface="+mn-ea"/>
                <a:sym typeface="+mn-lt"/>
              </a:rPr>
              <a:t>就地抢救，如呼吸停止，采用口对口人工呼吸抢救，若心脏停止跳动或不规则颤动，可进行人工胸外挤压法抢救。不能无故中断 ；</a:t>
            </a:r>
          </a:p>
        </p:txBody>
      </p:sp>
    </p:spTree>
    <p:extLst>
      <p:ext uri="{BB962C8B-B14F-4D97-AF65-F5344CB8AC3E}">
        <p14:creationId xmlns:p14="http://schemas.microsoft.com/office/powerpoint/2010/main" val="1422301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10">
        <p:random/>
      </p:transition>
    </mc:Choice>
    <mc:Fallback xmlns="">
      <p:transition spd="slow" advClick="0" advTm="121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4EDF-3109-4D90-AD4F-E52B1D775BDB}" type="slidenum">
              <a:rPr lang="zh-CN" altLang="en-US" smtClean="0">
                <a:latin typeface="+mn-lt"/>
                <a:cs typeface="+mn-ea"/>
                <a:sym typeface="+mn-lt"/>
              </a:rPr>
              <a:pPr/>
              <a:t>24</a:t>
            </a:fld>
            <a:endParaRPr lang="zh-CN" altLang="en-US">
              <a:latin typeface="+mn-lt"/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2426762" y="1945878"/>
            <a:ext cx="4445602" cy="617691"/>
            <a:chOff x="6054237" y="1969129"/>
            <a:chExt cx="2967718" cy="617691"/>
          </a:xfrm>
        </p:grpSpPr>
        <p:sp>
          <p:nvSpPr>
            <p:cNvPr id="9" name="圆角矩形 8"/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0029B6"/>
                </a:solidFill>
                <a:cs typeface="+mn-ea"/>
                <a:sym typeface="+mn-lt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6054237" y="2025677"/>
              <a:ext cx="2967718" cy="561143"/>
            </a:xfrm>
            <a:prstGeom prst="rect">
              <a:avLst/>
            </a:prstGeom>
            <a:effectLst/>
          </p:spPr>
          <p:txBody>
            <a:bodyPr wrap="square" lIns="128994" tIns="64498" rIns="128994" bIns="64498">
              <a:spAutoFit/>
            </a:bodyPr>
            <a:lstStyle/>
            <a:p>
              <a:r>
                <a:rPr lang="zh-CN" altLang="en-US" sz="2800" b="1" dirty="0">
                  <a:solidFill>
                    <a:srgbClr val="0029B6"/>
                  </a:solidFill>
                  <a:cs typeface="+mn-ea"/>
                  <a:sym typeface="+mn-lt"/>
                </a:rPr>
                <a:t>转送医疗机构</a:t>
              </a:r>
            </a:p>
          </p:txBody>
        </p:sp>
      </p:grp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2274362" y="2956102"/>
            <a:ext cx="8126221" cy="32908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FF8B00"/>
              </a:buClr>
              <a:buFont typeface="Wingdings" panose="05000000000000000000" pitchFamily="2" charset="2"/>
              <a:buChar char="p"/>
            </a:pPr>
            <a:r>
              <a:rPr lang="zh-CN" altLang="en-US" sz="2400" dirty="0">
                <a:cs typeface="+mn-ea"/>
                <a:sym typeface="+mn-lt"/>
              </a:rPr>
              <a:t>打电话呼叫救护车；</a:t>
            </a:r>
          </a:p>
          <a:p>
            <a:pPr>
              <a:lnSpc>
                <a:spcPct val="150000"/>
              </a:lnSpc>
              <a:buClr>
                <a:srgbClr val="FF8B00"/>
              </a:buClr>
              <a:buFont typeface="Wingdings" panose="05000000000000000000" pitchFamily="2" charset="2"/>
              <a:buChar char="p"/>
            </a:pPr>
            <a:r>
              <a:rPr lang="zh-CN" altLang="en-US" sz="2400" dirty="0">
                <a:cs typeface="+mn-ea"/>
                <a:sym typeface="+mn-lt"/>
              </a:rPr>
              <a:t>自己车送医院时，触电者应平躺与车上，不要蜷曲；</a:t>
            </a:r>
          </a:p>
          <a:p>
            <a:pPr>
              <a:lnSpc>
                <a:spcPct val="150000"/>
              </a:lnSpc>
              <a:buClr>
                <a:srgbClr val="FF8B00"/>
              </a:buClr>
              <a:buFont typeface="Wingdings" panose="05000000000000000000" pitchFamily="2" charset="2"/>
              <a:buChar char="p"/>
            </a:pPr>
            <a:r>
              <a:rPr lang="zh-CN" altLang="en-US" sz="2400" dirty="0">
                <a:cs typeface="+mn-ea"/>
                <a:sym typeface="+mn-lt"/>
              </a:rPr>
              <a:t>尽快送往医院，途中应继续抢救；</a:t>
            </a:r>
          </a:p>
        </p:txBody>
      </p:sp>
      <p:pic>
        <p:nvPicPr>
          <p:cNvPr id="11" name="图片 10" descr="图片包含 户外艺术系列&#10;&#10;已生成高可信度的说明">
            <a:extLst>
              <a:ext uri="{FF2B5EF4-FFF2-40B4-BE49-F238E27FC236}">
                <a16:creationId xmlns:a16="http://schemas.microsoft.com/office/drawing/2014/main" id="{82549DD2-707B-4FE2-86BD-FCC53B5A04D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1925"/>
          <a:stretch/>
        </p:blipFill>
        <p:spPr>
          <a:xfrm>
            <a:off x="-157017" y="5185586"/>
            <a:ext cx="12349017" cy="2175005"/>
          </a:xfrm>
          <a:prstGeom prst="rect">
            <a:avLst/>
          </a:prstGeom>
        </p:spPr>
      </p:pic>
      <p:sp>
        <p:nvSpPr>
          <p:cNvPr id="12" name="文本占位符 3">
            <a:extLst>
              <a:ext uri="{FF2B5EF4-FFF2-40B4-BE49-F238E27FC236}">
                <a16:creationId xmlns:a16="http://schemas.microsoft.com/office/drawing/2014/main" id="{9F4BF790-EF58-4A03-AEB7-4CFCDFCD4BD1}"/>
              </a:ext>
            </a:extLst>
          </p:cNvPr>
          <p:cNvSpPr txBox="1">
            <a:spLocks/>
          </p:cNvSpPr>
          <p:nvPr/>
        </p:nvSpPr>
        <p:spPr>
          <a:xfrm>
            <a:off x="1288914" y="567291"/>
            <a:ext cx="3815211" cy="476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03.</a:t>
            </a:r>
            <a:r>
              <a:rPr lang="zh-CN" altLang="en-US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安全用电与防御措施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6F027380-EDE6-4351-B888-DF46282226FD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523" y="461824"/>
            <a:ext cx="437820" cy="687486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4BB11E1F-2E87-44A8-ADF2-647635DF0E7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583" y="293152"/>
            <a:ext cx="1525434" cy="147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068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10">
        <p:random/>
      </p:transition>
    </mc:Choice>
    <mc:Fallback xmlns="">
      <p:transition spd="slow" advClick="0" advTm="121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图片包含 户外艺术系列&#10;&#10;已生成高可信度的说明">
            <a:extLst>
              <a:ext uri="{FF2B5EF4-FFF2-40B4-BE49-F238E27FC236}">
                <a16:creationId xmlns:a16="http://schemas.microsoft.com/office/drawing/2014/main" id="{AF03E8E7-7CB2-4BCF-AE43-6848E7C8D12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3891" y="3781959"/>
            <a:ext cx="12349017" cy="3745193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24CFD1ED-1CBB-4CF9-BF20-3ACF71B201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3698" y="685363"/>
            <a:ext cx="1672410" cy="699866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D88847A5-2AD5-4339-99FA-41A64C5C1C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0342" y="2647838"/>
            <a:ext cx="927554" cy="450137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F4C57F83-4A55-4197-8981-19C3167F63A6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6098" y="4245507"/>
            <a:ext cx="626445" cy="301791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B8587648-F956-4D44-9178-49F636325E5C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37689" y="3544904"/>
            <a:ext cx="1019688" cy="406961"/>
          </a:xfrm>
          <a:prstGeom prst="rect">
            <a:avLst/>
          </a:prstGeom>
        </p:spPr>
      </p:pic>
      <p:pic>
        <p:nvPicPr>
          <p:cNvPr id="25" name="图片 24">
            <a:extLst>
              <a:ext uri="{FF2B5EF4-FFF2-40B4-BE49-F238E27FC236}">
                <a16:creationId xmlns:a16="http://schemas.microsoft.com/office/drawing/2014/main" id="{6820477D-1837-4060-8CDC-AF77819FDFB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908" y="118451"/>
            <a:ext cx="1525434" cy="1473849"/>
          </a:xfrm>
          <a:prstGeom prst="rect">
            <a:avLst/>
          </a:prstGeom>
        </p:spPr>
      </p:pic>
      <p:pic>
        <p:nvPicPr>
          <p:cNvPr id="27" name="图片 26">
            <a:extLst>
              <a:ext uri="{FF2B5EF4-FFF2-40B4-BE49-F238E27FC236}">
                <a16:creationId xmlns:a16="http://schemas.microsoft.com/office/drawing/2014/main" id="{1A8D1B01-09AA-42C6-81AC-0140DC125FD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747" y="2941849"/>
            <a:ext cx="1694168" cy="1372969"/>
          </a:xfrm>
          <a:prstGeom prst="rect">
            <a:avLst/>
          </a:prstGeom>
        </p:spPr>
      </p:pic>
      <p:pic>
        <p:nvPicPr>
          <p:cNvPr id="29" name="图片 28" descr="图片包含 物体&#10;&#10;已生成高可信度的说明">
            <a:extLst>
              <a:ext uri="{FF2B5EF4-FFF2-40B4-BE49-F238E27FC236}">
                <a16:creationId xmlns:a16="http://schemas.microsoft.com/office/drawing/2014/main" id="{3E6F9D1C-DAF9-4426-8130-8C8BBA654C7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58896" y="3337726"/>
            <a:ext cx="1212684" cy="1237432"/>
          </a:xfrm>
          <a:prstGeom prst="rect">
            <a:avLst/>
          </a:prstGeom>
        </p:spPr>
      </p:pic>
      <p:pic>
        <p:nvPicPr>
          <p:cNvPr id="31" name="图片 30">
            <a:extLst>
              <a:ext uri="{FF2B5EF4-FFF2-40B4-BE49-F238E27FC236}">
                <a16:creationId xmlns:a16="http://schemas.microsoft.com/office/drawing/2014/main" id="{780B8EC3-DA5B-44EE-B7FB-68447EDF0B7B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2859" y="4321603"/>
            <a:ext cx="1677639" cy="1308797"/>
          </a:xfrm>
          <a:prstGeom prst="rect">
            <a:avLst/>
          </a:prstGeom>
        </p:spPr>
      </p:pic>
      <p:pic>
        <p:nvPicPr>
          <p:cNvPr id="33" name="图片 32" descr="图片包含 电子产品&#10;&#10;已生成高可信度的说明">
            <a:extLst>
              <a:ext uri="{FF2B5EF4-FFF2-40B4-BE49-F238E27FC236}">
                <a16:creationId xmlns:a16="http://schemas.microsoft.com/office/drawing/2014/main" id="{C50B77C0-F1DA-4AFD-A24A-2BD662A0949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8542" y="4351947"/>
            <a:ext cx="1796694" cy="1105080"/>
          </a:xfrm>
          <a:prstGeom prst="rect">
            <a:avLst/>
          </a:prstGeom>
        </p:spPr>
      </p:pic>
      <p:pic>
        <p:nvPicPr>
          <p:cNvPr id="37" name="图片 36">
            <a:extLst>
              <a:ext uri="{FF2B5EF4-FFF2-40B4-BE49-F238E27FC236}">
                <a16:creationId xmlns:a16="http://schemas.microsoft.com/office/drawing/2014/main" id="{C06AA382-A1CF-4EFE-97B7-6354350D163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1602" y="5215884"/>
            <a:ext cx="1524005" cy="993915"/>
          </a:xfrm>
          <a:prstGeom prst="rect">
            <a:avLst/>
          </a:prstGeom>
        </p:spPr>
      </p:pic>
      <p:pic>
        <p:nvPicPr>
          <p:cNvPr id="35" name="图片 34">
            <a:extLst>
              <a:ext uri="{FF2B5EF4-FFF2-40B4-BE49-F238E27FC236}">
                <a16:creationId xmlns:a16="http://schemas.microsoft.com/office/drawing/2014/main" id="{3643338E-C031-4A33-9CD1-75102718FC3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263418"/>
            <a:ext cx="2479978" cy="1162927"/>
          </a:xfrm>
          <a:prstGeom prst="rect">
            <a:avLst/>
          </a:prstGeom>
        </p:spPr>
      </p:pic>
      <p:pic>
        <p:nvPicPr>
          <p:cNvPr id="41" name="图片 40">
            <a:extLst>
              <a:ext uri="{FF2B5EF4-FFF2-40B4-BE49-F238E27FC236}">
                <a16:creationId xmlns:a16="http://schemas.microsoft.com/office/drawing/2014/main" id="{0A9C03B6-B90F-40FA-803C-648549D9C8C8}"/>
              </a:ext>
            </a:extLst>
          </p:cNvPr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93693" y="1592300"/>
            <a:ext cx="2698307" cy="4638908"/>
          </a:xfrm>
          <a:prstGeom prst="rect">
            <a:avLst/>
          </a:prstGeom>
        </p:spPr>
      </p:pic>
      <p:pic>
        <p:nvPicPr>
          <p:cNvPr id="43" name="图片 42">
            <a:extLst>
              <a:ext uri="{FF2B5EF4-FFF2-40B4-BE49-F238E27FC236}">
                <a16:creationId xmlns:a16="http://schemas.microsoft.com/office/drawing/2014/main" id="{68D07818-A608-472B-831B-F987187CB4B0}"/>
              </a:ext>
            </a:extLst>
          </p:cNvPr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26937" y="4556534"/>
            <a:ext cx="719888" cy="1130403"/>
          </a:xfrm>
          <a:prstGeom prst="rect">
            <a:avLst/>
          </a:prstGeom>
        </p:spPr>
      </p:pic>
      <p:pic>
        <p:nvPicPr>
          <p:cNvPr id="39" name="图片 38">
            <a:extLst>
              <a:ext uri="{FF2B5EF4-FFF2-40B4-BE49-F238E27FC236}">
                <a16:creationId xmlns:a16="http://schemas.microsoft.com/office/drawing/2014/main" id="{2B17CD11-9116-4688-B45B-95A232A0AB59}"/>
              </a:ext>
            </a:extLst>
          </p:cNvPr>
          <p:cNvPicPr>
            <a:picLocks noChangeAspect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1648" y="4192778"/>
            <a:ext cx="8351770" cy="2259145"/>
          </a:xfrm>
          <a:prstGeom prst="rect">
            <a:avLst/>
          </a:prstGeom>
        </p:spPr>
      </p:pic>
      <p:sp>
        <p:nvSpPr>
          <p:cNvPr id="46" name="文本框 45">
            <a:extLst>
              <a:ext uri="{FF2B5EF4-FFF2-40B4-BE49-F238E27FC236}">
                <a16:creationId xmlns:a16="http://schemas.microsoft.com/office/drawing/2014/main" id="{A61F1704-A39A-4867-BBC5-802530DF4867}"/>
              </a:ext>
            </a:extLst>
          </p:cNvPr>
          <p:cNvSpPr txBox="1"/>
          <p:nvPr/>
        </p:nvSpPr>
        <p:spPr>
          <a:xfrm>
            <a:off x="2072173" y="1355355"/>
            <a:ext cx="81227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b="1" dirty="0">
                <a:ln w="22225">
                  <a:solidFill>
                    <a:schemeClr val="bg1"/>
                  </a:solidFill>
                </a:ln>
                <a:gradFill flip="none" rotWithShape="1">
                  <a:gsLst>
                    <a:gs pos="6000">
                      <a:srgbClr val="0029B6"/>
                    </a:gs>
                    <a:gs pos="100000">
                      <a:srgbClr val="0083FE"/>
                    </a:gs>
                  </a:gsLst>
                  <a:lin ang="162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谢谢聆听  你我同行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365912B2-81A2-44E7-AD7A-9B6A5608BC38}"/>
              </a:ext>
            </a:extLst>
          </p:cNvPr>
          <p:cNvPicPr>
            <a:picLocks noChangeAspect="1"/>
          </p:cNvPicPr>
          <p:nvPr/>
        </p:nvPicPr>
        <p:blipFill rotWithShape="1"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47911" y="2570163"/>
            <a:ext cx="5384800" cy="882845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BF75C265-DC1D-40A0-AE16-CBE214E54602}"/>
              </a:ext>
            </a:extLst>
          </p:cNvPr>
          <p:cNvSpPr txBox="1"/>
          <p:nvPr/>
        </p:nvSpPr>
        <p:spPr>
          <a:xfrm>
            <a:off x="4018440" y="2796170"/>
            <a:ext cx="4801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安全用电，从现在做起，从我做起</a:t>
            </a:r>
          </a:p>
        </p:txBody>
      </p:sp>
    </p:spTree>
    <p:extLst>
      <p:ext uri="{BB962C8B-B14F-4D97-AF65-F5344CB8AC3E}">
        <p14:creationId xmlns:p14="http://schemas.microsoft.com/office/powerpoint/2010/main" val="1988734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10">
        <p:random/>
      </p:transition>
    </mc:Choice>
    <mc:Fallback xmlns="">
      <p:transition spd="slow" advClick="0" advTm="121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58412 -0.00648 L -0.58412 -0.00648 C -0.5793 -0.00648 -0.57461 -0.00625 -0.56992 -0.00625 C -0.56862 -0.00625 -0.56745 -0.00602 -0.56615 -0.00602 C -0.56237 -0.00602 -0.55873 -0.00579 -0.55495 -0.00579 C -0.48073 -0.00324 -0.40456 -0.00532 -0.32917 -0.00486 C -0.32409 -0.00486 -0.31914 -0.00463 -0.31419 -0.0044 C -0.30807 -0.00417 -0.29076 -0.00324 -0.28321 -0.00324 C -0.25729 -0.00301 -0.23125 -0.00301 -0.20547 -0.00301 C -0.20404 -0.00301 -0.20274 -0.00278 -0.20156 -0.00278 C -0.20026 -0.00278 -0.19922 -0.00255 -0.19792 -0.00255 C -0.19584 -0.00231 -0.19349 -0.00231 -0.19128 -0.00231 C -0.18972 -0.00231 -0.18815 -0.00208 -0.18672 -0.00208 C -0.18542 -0.00208 -0.18412 -0.00185 -0.18281 -0.00185 C -0.17162 -0.00185 -0.16029 -0.00185 -0.14909 -0.00162 C -0.14597 -0.00162 -0.14284 -0.00139 -0.13972 -0.00139 C -0.05703 -0.00069 -0.10052 -0.00162 -0.07031 -0.00093 C -0.0694 -0.00093 -0.06849 -0.00069 -0.06745 -0.00069 C -0.05612 -0.00023 -0.04271 -0.00046 -0.0319 -0.00046 C -0.03099 -0.00023 -0.02995 -0.00023 -0.02904 -0.00023 C -0.01914 0.00023 -0.01393 -3.7037E-7 -0.00104 -3.7037E-7 L 2.08333E-6 -3.7037E-7 " pathEditMode="relative" rAng="0" ptsTypes="AAAAAAAAAAAAAAAAAAAAAA">
                                      <p:cBhvr>
                                        <p:cTn id="9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06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 tmFilter="0,0; .5, 1; 1, 1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图片包含 户外艺术系列&#10;&#10;已生成高可信度的说明">
            <a:extLst>
              <a:ext uri="{FF2B5EF4-FFF2-40B4-BE49-F238E27FC236}">
                <a16:creationId xmlns:a16="http://schemas.microsoft.com/office/drawing/2014/main" id="{64A91134-504F-4C9F-A8F1-4434FB2937C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3891" y="3561244"/>
            <a:ext cx="12349017" cy="3745193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39064EDF-3109-4D90-AD4F-E52B1D775BDB}" type="slidenum">
              <a:rPr lang="zh-CN" altLang="en-US" smtClean="0">
                <a:cs typeface="+mn-ea"/>
                <a:sym typeface="+mn-lt"/>
              </a:rPr>
              <a:t>3</a:t>
            </a:fld>
            <a:endParaRPr lang="zh-CN" altLang="en-US">
              <a:cs typeface="+mn-ea"/>
              <a:sym typeface="+mn-lt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1F941105-2AE8-43A7-8BF0-BCAF4E2460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74620" y="699911"/>
            <a:ext cx="3217381" cy="5531297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85139816-4FF0-40DB-B4B4-D312DBDC0DD2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03529" y="4179259"/>
            <a:ext cx="719888" cy="1130403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61F21B43-5C3A-4A36-8170-5DE0C6212AD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6106" y="3656771"/>
            <a:ext cx="9517367" cy="2574438"/>
          </a:xfrm>
          <a:prstGeom prst="rect">
            <a:avLst/>
          </a:prstGeo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804FB953-F0EF-45E0-A750-81B352AA30F7}"/>
              </a:ext>
            </a:extLst>
          </p:cNvPr>
          <p:cNvSpPr/>
          <p:nvPr/>
        </p:nvSpPr>
        <p:spPr>
          <a:xfrm>
            <a:off x="3262244" y="2155401"/>
            <a:ext cx="4222287" cy="825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3600" dirty="0">
                <a:solidFill>
                  <a:srgbClr val="0029B6"/>
                </a:solidFill>
                <a:cs typeface="+mn-ea"/>
                <a:sym typeface="+mn-lt"/>
              </a:rPr>
              <a:t>触 电 的 危 害</a:t>
            </a: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867C6313-F5A8-4777-A4FD-CC37681C9C8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320" y="159503"/>
            <a:ext cx="1525434" cy="1473849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2C023A3D-781F-4A44-92B9-B30AF8E3727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2102" y="1938348"/>
            <a:ext cx="927554" cy="450137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301E83E1-5DA9-407E-A545-08F00ADB089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23858" y="699910"/>
            <a:ext cx="1672410" cy="699866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ECD2BA8E-6189-4276-91AC-48BEB72B0F33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1309" y="2581543"/>
            <a:ext cx="626445" cy="301791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6D92B2D1-395C-4A46-A8C5-5A12DDCECE58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9913" y="1049679"/>
            <a:ext cx="1019688" cy="406961"/>
          </a:xfrm>
          <a:prstGeom prst="rect">
            <a:avLst/>
          </a:prstGeom>
        </p:spPr>
      </p:pic>
      <p:sp>
        <p:nvSpPr>
          <p:cNvPr id="19" name="矩形 18">
            <a:extLst>
              <a:ext uri="{FF2B5EF4-FFF2-40B4-BE49-F238E27FC236}">
                <a16:creationId xmlns:a16="http://schemas.microsoft.com/office/drawing/2014/main" id="{9E9D0D29-981E-4C7E-B48A-EA92BBC9F819}"/>
              </a:ext>
            </a:extLst>
          </p:cNvPr>
          <p:cNvSpPr/>
          <p:nvPr/>
        </p:nvSpPr>
        <p:spPr>
          <a:xfrm>
            <a:off x="3550060" y="1253159"/>
            <a:ext cx="2648095" cy="988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4400" dirty="0">
                <a:solidFill>
                  <a:srgbClr val="0029B6"/>
                </a:solidFill>
                <a:cs typeface="+mn-ea"/>
                <a:sym typeface="+mn-lt"/>
              </a:rPr>
              <a:t>第一部分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530788" y="390617"/>
            <a:ext cx="16405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smtClean="0">
                <a:solidFill>
                  <a:srgbClr val="FFFFFF"/>
                </a:solidFill>
              </a:rPr>
              <a:t>https://www.PPT818.com/</a:t>
            </a:r>
            <a:endParaRPr lang="zh-CN" altLang="en-US" sz="9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2642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1210">
        <p15:prstTrans prst="curtains"/>
      </p:transition>
    </mc:Choice>
    <mc:Fallback xmlns="">
      <p:transition spd="slow" advClick="0" advTm="12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58412 -0.00648 L -0.58412 -0.00625 C -0.5793 -0.00648 -0.57461 -0.00625 -0.56993 -0.00625 C -0.56862 -0.00625 -0.56745 -0.00602 -0.56615 -0.00602 C -0.56237 -0.00602 -0.55873 -0.00578 -0.55495 -0.00578 C -0.48073 -0.00324 -0.40456 -0.00532 -0.32917 -0.00486 C -0.32409 -0.00486 -0.31915 -0.00463 -0.3142 -0.00439 C -0.30808 -0.00416 -0.29076 -0.00324 -0.28321 -0.00324 C -0.2573 -0.00301 -0.23125 -0.00301 -0.20547 -0.00301 C -0.20404 -0.00301 -0.20274 -0.00277 -0.20157 -0.00277 C -0.20026 -0.00277 -0.19922 -0.00254 -0.19792 -0.00254 C -0.19584 -0.00231 -0.19349 -0.00231 -0.19128 -0.00231 C -0.18972 -0.00231 -0.18829 -0.00208 -0.18672 -0.00208 C -0.18542 -0.00208 -0.18412 -0.00185 -0.18282 -0.00185 C -0.17162 -0.00185 -0.16042 -0.00185 -0.14922 -0.00162 C -0.14597 -0.00162 -0.14284 -0.00139 -0.13972 -0.00139 C -0.05704 -0.00069 -0.10066 -0.00162 -0.07045 -0.00092 C -0.06954 -0.00092 -0.06849 -0.00069 -0.06758 -0.00069 C -0.05612 -0.00023 -0.04271 -0.00046 -0.03191 -0.00046 C -0.03099 -0.00023 -0.02995 -0.00023 -0.02904 -0.00023 C -0.01915 0.00023 -0.01394 -3.33333E-6 -0.00105 -3.33333E-6 L 4.58333E-6 -3.33333E-6 " pathEditMode="relative" rAng="0" ptsTypes="AAAAAAAAAAAAAAAAAAAAAA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06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图片包含 户外艺术系列&#10;&#10;已生成高可信度的说明">
            <a:extLst>
              <a:ext uri="{FF2B5EF4-FFF2-40B4-BE49-F238E27FC236}">
                <a16:creationId xmlns:a16="http://schemas.microsoft.com/office/drawing/2014/main" id="{5803CD02-51D3-4B6E-B214-30B838F13B6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1925"/>
          <a:stretch/>
        </p:blipFill>
        <p:spPr>
          <a:xfrm>
            <a:off x="-157017" y="5185586"/>
            <a:ext cx="12349017" cy="2175005"/>
          </a:xfrm>
          <a:prstGeom prst="rect">
            <a:avLst/>
          </a:prstGeom>
        </p:spPr>
      </p:pic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>
            <a:off x="1288915" y="567291"/>
            <a:ext cx="3162300" cy="476551"/>
          </a:xfrm>
        </p:spPr>
        <p:txBody>
          <a:bodyPr>
            <a:normAutofit fontScale="85000" lnSpcReduction="10000"/>
          </a:bodyPr>
          <a:lstStyle/>
          <a:p>
            <a:r>
              <a:rPr lang="en-US" altLang="zh-CN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01.</a:t>
            </a:r>
            <a:r>
              <a:rPr lang="zh-CN" altLang="en-US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电对人体的伤害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4343" y="1767001"/>
            <a:ext cx="4207364" cy="315552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grpSp>
        <p:nvGrpSpPr>
          <p:cNvPr id="16" name="组合 15"/>
          <p:cNvGrpSpPr/>
          <p:nvPr/>
        </p:nvGrpSpPr>
        <p:grpSpPr>
          <a:xfrm>
            <a:off x="6404192" y="1566999"/>
            <a:ext cx="3058030" cy="617691"/>
            <a:chOff x="6054237" y="2386818"/>
            <a:chExt cx="3058030" cy="617691"/>
          </a:xfrm>
        </p:grpSpPr>
        <p:sp>
          <p:nvSpPr>
            <p:cNvPr id="14" name="圆角矩形 13"/>
            <p:cNvSpPr/>
            <p:nvPr/>
          </p:nvSpPr>
          <p:spPr>
            <a:xfrm>
              <a:off x="6054237" y="2386818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6144549" y="2386818"/>
              <a:ext cx="2967718" cy="499588"/>
            </a:xfrm>
            <a:prstGeom prst="rect">
              <a:avLst/>
            </a:prstGeom>
            <a:effectLst/>
          </p:spPr>
          <p:txBody>
            <a:bodyPr wrap="square" lIns="128994" tIns="64498" rIns="128994" bIns="64498">
              <a:spAutoFit/>
            </a:bodyPr>
            <a:lstStyle/>
            <a:p>
              <a:r>
                <a:rPr lang="zh-CN" altLang="en-US" sz="2400" dirty="0">
                  <a:solidFill>
                    <a:srgbClr val="0029B6"/>
                  </a:solidFill>
                  <a:cs typeface="+mn-ea"/>
                  <a:sym typeface="+mn-lt"/>
                </a:rPr>
                <a:t>什么叫触电</a:t>
              </a:r>
              <a:r>
                <a:rPr lang="en-US" altLang="zh-CN" sz="2400" dirty="0">
                  <a:solidFill>
                    <a:srgbClr val="0029B6"/>
                  </a:solidFill>
                  <a:cs typeface="+mn-ea"/>
                  <a:sym typeface="+mn-lt"/>
                </a:rPr>
                <a:t>?</a:t>
              </a:r>
              <a:endParaRPr lang="zh-CN" altLang="en-US" sz="2400" dirty="0">
                <a:solidFill>
                  <a:srgbClr val="0029B6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6404192" y="2468732"/>
            <a:ext cx="524241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碰到带电的导线，电流就要通过人体这就叫</a:t>
            </a:r>
            <a:r>
              <a:rPr lang="zh-CN" altLang="en-US" sz="2800" b="1" dirty="0">
                <a:solidFill>
                  <a:srgbClr val="0029B6"/>
                </a:solidFill>
                <a:cs typeface="+mn-ea"/>
                <a:sym typeface="+mn-lt"/>
              </a:rPr>
              <a:t>触电。</a:t>
            </a:r>
            <a:endParaRPr lang="en-US" altLang="zh-CN" sz="2800" b="1" dirty="0">
              <a:solidFill>
                <a:srgbClr val="0029B6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触电对于人的身体和内部组织就能造成不同程度的损伤。这种损伤分</a:t>
            </a:r>
            <a:r>
              <a:rPr lang="zh-CN" altLang="en-US" sz="2000" b="1" dirty="0">
                <a:solidFill>
                  <a:srgbClr val="0029B6"/>
                </a:solidFill>
                <a:cs typeface="+mn-ea"/>
                <a:sym typeface="+mn-lt"/>
              </a:rPr>
              <a:t>电击</a:t>
            </a:r>
            <a:r>
              <a:rPr lang="zh-CN" altLang="en-US" sz="2000" dirty="0">
                <a:cs typeface="+mn-ea"/>
                <a:sym typeface="+mn-lt"/>
              </a:rPr>
              <a:t>和</a:t>
            </a:r>
            <a:r>
              <a:rPr lang="zh-CN" altLang="en-US" sz="2000" b="1" dirty="0">
                <a:solidFill>
                  <a:srgbClr val="0029B6"/>
                </a:solidFill>
                <a:cs typeface="+mn-ea"/>
                <a:sym typeface="+mn-lt"/>
              </a:rPr>
              <a:t>电伤</a:t>
            </a:r>
            <a:r>
              <a:rPr lang="zh-CN" altLang="en-US" sz="2000" dirty="0">
                <a:cs typeface="+mn-ea"/>
                <a:sym typeface="+mn-lt"/>
              </a:rPr>
              <a:t>两种</a:t>
            </a:r>
          </a:p>
          <a:p>
            <a:pPr>
              <a:lnSpc>
                <a:spcPct val="150000"/>
              </a:lnSpc>
            </a:pPr>
            <a:endParaRPr lang="zh-CN" altLang="en-US" sz="2000" b="1" dirty="0">
              <a:solidFill>
                <a:srgbClr val="FF8B00"/>
              </a:solidFill>
              <a:cs typeface="+mn-ea"/>
              <a:sym typeface="+mn-lt"/>
            </a:endParaRPr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4EDF-3109-4D90-AD4F-E52B1D775BDB}" type="slidenum">
              <a:rPr lang="zh-CN" altLang="en-US" smtClean="0">
                <a:latin typeface="+mn-lt"/>
                <a:cs typeface="+mn-ea"/>
                <a:sym typeface="+mn-lt"/>
              </a:rPr>
              <a:pPr/>
              <a:t>4</a:t>
            </a:fld>
            <a:endParaRPr lang="zh-CN" altLang="en-US">
              <a:latin typeface="+mn-lt"/>
              <a:cs typeface="+mn-ea"/>
              <a:sym typeface="+mn-lt"/>
            </a:endParaRPr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id="{3AC2B1A3-C6E3-4256-B6C6-162956BF6E24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523" y="461824"/>
            <a:ext cx="437820" cy="687486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CB57362E-512E-43AB-879C-49E98618A8C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583" y="293152"/>
            <a:ext cx="1525434" cy="147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0345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210">
        <p15:prstTrans prst="peelOff"/>
      </p:transition>
    </mc:Choice>
    <mc:Fallback xmlns="">
      <p:transition spd="slow" advClick="0" advTm="12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电对人体的伤害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0689" y="1847345"/>
            <a:ext cx="4418752" cy="34163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grpSp>
        <p:nvGrpSpPr>
          <p:cNvPr id="6" name="组合 5"/>
          <p:cNvGrpSpPr/>
          <p:nvPr/>
        </p:nvGrpSpPr>
        <p:grpSpPr>
          <a:xfrm>
            <a:off x="6054237" y="1510226"/>
            <a:ext cx="3058029" cy="617691"/>
            <a:chOff x="6054237" y="1969129"/>
            <a:chExt cx="3058029" cy="617691"/>
          </a:xfrm>
        </p:grpSpPr>
        <p:sp>
          <p:nvSpPr>
            <p:cNvPr id="14" name="圆角矩形 13"/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6144548" y="1969129"/>
              <a:ext cx="2967718" cy="561143"/>
            </a:xfrm>
            <a:prstGeom prst="rect">
              <a:avLst/>
            </a:prstGeom>
            <a:effectLst/>
          </p:spPr>
          <p:txBody>
            <a:bodyPr wrap="square" lIns="128994" tIns="64498" rIns="128994" bIns="64498">
              <a:spAutoFit/>
            </a:bodyPr>
            <a:lstStyle/>
            <a:p>
              <a:r>
                <a:rPr lang="zh-CN" altLang="en-US" sz="2800" dirty="0">
                  <a:solidFill>
                    <a:srgbClr val="0029B6"/>
                  </a:solidFill>
                  <a:cs typeface="+mn-ea"/>
                  <a:sym typeface="+mn-lt"/>
                </a:rPr>
                <a:t>什么是电击？</a:t>
              </a:r>
            </a:p>
          </p:txBody>
        </p:sp>
      </p:grpSp>
      <p:sp>
        <p:nvSpPr>
          <p:cNvPr id="7" name="矩形 6"/>
          <p:cNvSpPr/>
          <p:nvPr/>
        </p:nvSpPr>
        <p:spPr>
          <a:xfrm>
            <a:off x="5709714" y="2535291"/>
            <a:ext cx="5852013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指电流通过人体时，使内部组织受到较为严重的损伤。电击伤会使人觉得全身发热、发麻，肌肉发生不由自主的抽搐，逐渐失去知觉，如果电流继续通过人体，将使触电者的心脏、呼吸机能和神经系统受伤，知道停止呼吸，心脏活动停顿为死亡。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4EDF-3109-4D90-AD4F-E52B1D775BDB}" type="slidenum">
              <a:rPr lang="zh-CN" altLang="en-US" smtClean="0">
                <a:latin typeface="+mn-lt"/>
                <a:cs typeface="+mn-ea"/>
                <a:sym typeface="+mn-lt"/>
              </a:rPr>
              <a:pPr/>
              <a:t>5</a:t>
            </a:fld>
            <a:endParaRPr lang="zh-CN" altLang="en-US">
              <a:latin typeface="+mn-lt"/>
              <a:cs typeface="+mn-ea"/>
              <a:sym typeface="+mn-lt"/>
            </a:endParaRPr>
          </a:p>
        </p:txBody>
      </p:sp>
      <p:pic>
        <p:nvPicPr>
          <p:cNvPr id="9" name="图片 8" descr="图片包含 户外艺术系列&#10;&#10;已生成高可信度的说明">
            <a:extLst>
              <a:ext uri="{FF2B5EF4-FFF2-40B4-BE49-F238E27FC236}">
                <a16:creationId xmlns:a16="http://schemas.microsoft.com/office/drawing/2014/main" id="{A107D2F3-E7BC-419E-9566-2115A065617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1925"/>
          <a:stretch/>
        </p:blipFill>
        <p:spPr>
          <a:xfrm>
            <a:off x="-157017" y="5185586"/>
            <a:ext cx="12349017" cy="2175005"/>
          </a:xfrm>
          <a:prstGeom prst="rect">
            <a:avLst/>
          </a:prstGeom>
        </p:spPr>
      </p:pic>
      <p:sp>
        <p:nvSpPr>
          <p:cNvPr id="10" name="文本占位符 3">
            <a:extLst>
              <a:ext uri="{FF2B5EF4-FFF2-40B4-BE49-F238E27FC236}">
                <a16:creationId xmlns:a16="http://schemas.microsoft.com/office/drawing/2014/main" id="{B61452D4-71F5-433B-8073-22254D9CAD25}"/>
              </a:ext>
            </a:extLst>
          </p:cNvPr>
          <p:cNvSpPr txBox="1">
            <a:spLocks/>
          </p:cNvSpPr>
          <p:nvPr/>
        </p:nvSpPr>
        <p:spPr>
          <a:xfrm>
            <a:off x="1288915" y="567291"/>
            <a:ext cx="3162300" cy="476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01.</a:t>
            </a:r>
            <a:r>
              <a:rPr lang="zh-CN" altLang="en-US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电对人体的伤害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ECFF43FA-C489-4BAE-B9C1-6B83EFE01286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523" y="461824"/>
            <a:ext cx="437820" cy="687486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E0BDD835-1E5E-4F69-AD39-DAD75D64326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583" y="293152"/>
            <a:ext cx="1525434" cy="147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6222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210">
        <p15:prstTrans prst="airplane"/>
      </p:transition>
    </mc:Choice>
    <mc:Fallback xmlns="">
      <p:transition spd="slow" advClick="0" advTm="12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电对人体的伤害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523" y="1819071"/>
            <a:ext cx="4664563" cy="35143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grpSp>
        <p:nvGrpSpPr>
          <p:cNvPr id="6" name="组合 5"/>
          <p:cNvGrpSpPr/>
          <p:nvPr/>
        </p:nvGrpSpPr>
        <p:grpSpPr>
          <a:xfrm>
            <a:off x="6154626" y="1654112"/>
            <a:ext cx="2967718" cy="617691"/>
            <a:chOff x="6054237" y="1969129"/>
            <a:chExt cx="2967718" cy="617691"/>
          </a:xfrm>
        </p:grpSpPr>
        <p:sp>
          <p:nvSpPr>
            <p:cNvPr id="14" name="圆角矩形 13"/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0029B6"/>
                </a:solidFill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6054237" y="2025677"/>
              <a:ext cx="2967718" cy="561143"/>
            </a:xfrm>
            <a:prstGeom prst="rect">
              <a:avLst/>
            </a:prstGeom>
            <a:effectLst/>
          </p:spPr>
          <p:txBody>
            <a:bodyPr wrap="square" lIns="128994" tIns="64498" rIns="128994" bIns="64498">
              <a:spAutoFit/>
            </a:bodyPr>
            <a:lstStyle/>
            <a:p>
              <a:r>
                <a:rPr lang="zh-CN" altLang="en-US" sz="2800" dirty="0">
                  <a:solidFill>
                    <a:srgbClr val="0029B6"/>
                  </a:solidFill>
                  <a:cs typeface="+mn-ea"/>
                  <a:sym typeface="+mn-lt"/>
                </a:rPr>
                <a:t>什么是电伤</a:t>
              </a:r>
            </a:p>
          </p:txBody>
        </p:sp>
      </p:grpSp>
      <p:sp>
        <p:nvSpPr>
          <p:cNvPr id="7" name="矩形 6"/>
          <p:cNvSpPr/>
          <p:nvPr/>
        </p:nvSpPr>
        <p:spPr>
          <a:xfrm>
            <a:off x="6154626" y="2528366"/>
            <a:ext cx="5353955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指电流对人体外部造成的局部损伤。电伤从外观看一般有电弧烧伤、电的烙印和熔化的金属渗入皮肤（称皮肤金属化）等伤害。总之，当人触电后，由于电流通过人体和发生电弧、往往使人体烧伤，严重时造成死亡。 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4EDF-3109-4D90-AD4F-E52B1D775BDB}" type="slidenum">
              <a:rPr lang="zh-CN" altLang="en-US" smtClean="0">
                <a:latin typeface="+mn-lt"/>
                <a:cs typeface="+mn-ea"/>
                <a:sym typeface="+mn-lt"/>
              </a:rPr>
              <a:pPr/>
              <a:t>6</a:t>
            </a:fld>
            <a:endParaRPr lang="zh-CN" altLang="en-US">
              <a:latin typeface="+mn-lt"/>
              <a:cs typeface="+mn-ea"/>
              <a:sym typeface="+mn-lt"/>
            </a:endParaRPr>
          </a:p>
        </p:txBody>
      </p:sp>
      <p:pic>
        <p:nvPicPr>
          <p:cNvPr id="9" name="图片 8" descr="图片包含 户外艺术系列&#10;&#10;已生成高可信度的说明">
            <a:extLst>
              <a:ext uri="{FF2B5EF4-FFF2-40B4-BE49-F238E27FC236}">
                <a16:creationId xmlns:a16="http://schemas.microsoft.com/office/drawing/2014/main" id="{11255CEE-5F9F-4C40-A2B8-7637D811D73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1925"/>
          <a:stretch/>
        </p:blipFill>
        <p:spPr>
          <a:xfrm>
            <a:off x="-157017" y="5185586"/>
            <a:ext cx="12349017" cy="2175005"/>
          </a:xfrm>
          <a:prstGeom prst="rect">
            <a:avLst/>
          </a:prstGeom>
        </p:spPr>
      </p:pic>
      <p:sp>
        <p:nvSpPr>
          <p:cNvPr id="10" name="文本占位符 3">
            <a:extLst>
              <a:ext uri="{FF2B5EF4-FFF2-40B4-BE49-F238E27FC236}">
                <a16:creationId xmlns:a16="http://schemas.microsoft.com/office/drawing/2014/main" id="{4708F109-8F03-48B9-9CC9-595B4FCF8D45}"/>
              </a:ext>
            </a:extLst>
          </p:cNvPr>
          <p:cNvSpPr txBox="1">
            <a:spLocks/>
          </p:cNvSpPr>
          <p:nvPr/>
        </p:nvSpPr>
        <p:spPr>
          <a:xfrm>
            <a:off x="1288915" y="567291"/>
            <a:ext cx="3162300" cy="476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01.</a:t>
            </a:r>
            <a:r>
              <a:rPr lang="zh-CN" altLang="en-US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电对人体的伤害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D2E59EBD-4B6C-4130-BA4E-3E6A1387D352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523" y="461824"/>
            <a:ext cx="437820" cy="687486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B50A303C-0FC3-4C73-9F1E-D46EC1AFF09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583" y="293152"/>
            <a:ext cx="1525434" cy="147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4620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210">
        <p15:prstTrans prst="crush"/>
      </p:transition>
    </mc:Choice>
    <mc:Fallback xmlns="">
      <p:transition spd="slow" advClick="0" advTm="12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图片包含 户外艺术系列&#10;&#10;已生成高可信度的说明">
            <a:extLst>
              <a:ext uri="{FF2B5EF4-FFF2-40B4-BE49-F238E27FC236}">
                <a16:creationId xmlns:a16="http://schemas.microsoft.com/office/drawing/2014/main" id="{64A91134-504F-4C9F-A8F1-4434FB2937C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3891" y="3561244"/>
            <a:ext cx="12349017" cy="3745193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39064EDF-3109-4D90-AD4F-E52B1D775BDB}" type="slidenum">
              <a:rPr lang="zh-CN" altLang="en-US" smtClean="0">
                <a:cs typeface="+mn-ea"/>
                <a:sym typeface="+mn-lt"/>
              </a:rPr>
              <a:t>7</a:t>
            </a:fld>
            <a:endParaRPr lang="zh-CN" altLang="en-US">
              <a:cs typeface="+mn-ea"/>
              <a:sym typeface="+mn-lt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1F941105-2AE8-43A7-8BF0-BCAF4E2460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74620" y="699911"/>
            <a:ext cx="3217381" cy="5531297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85139816-4FF0-40DB-B4B4-D312DBDC0DD2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03529" y="4179259"/>
            <a:ext cx="719888" cy="1130403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61F21B43-5C3A-4A36-8170-5DE0C6212AD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6106" y="3656771"/>
            <a:ext cx="9517367" cy="2574438"/>
          </a:xfrm>
          <a:prstGeom prst="rect">
            <a:avLst/>
          </a:prstGeo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804FB953-F0EF-45E0-A750-81B352AA30F7}"/>
              </a:ext>
            </a:extLst>
          </p:cNvPr>
          <p:cNvSpPr/>
          <p:nvPr/>
        </p:nvSpPr>
        <p:spPr>
          <a:xfrm>
            <a:off x="3262244" y="2155401"/>
            <a:ext cx="4222287" cy="825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3600" dirty="0">
                <a:solidFill>
                  <a:srgbClr val="0029B6"/>
                </a:solidFill>
                <a:cs typeface="+mn-ea"/>
                <a:sym typeface="+mn-lt"/>
              </a:rPr>
              <a:t>触 电 的 方式</a:t>
            </a: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867C6313-F5A8-4777-A4FD-CC37681C9C8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320" y="159503"/>
            <a:ext cx="1525434" cy="1473849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2C023A3D-781F-4A44-92B9-B30AF8E3727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2102" y="1938348"/>
            <a:ext cx="927554" cy="450137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301E83E1-5DA9-407E-A545-08F00ADB089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23858" y="699910"/>
            <a:ext cx="1672410" cy="699866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ECD2BA8E-6189-4276-91AC-48BEB72B0F33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1309" y="2581543"/>
            <a:ext cx="626445" cy="301791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6D92B2D1-395C-4A46-A8C5-5A12DDCECE58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9913" y="1049679"/>
            <a:ext cx="1019688" cy="406961"/>
          </a:xfrm>
          <a:prstGeom prst="rect">
            <a:avLst/>
          </a:prstGeom>
        </p:spPr>
      </p:pic>
      <p:sp>
        <p:nvSpPr>
          <p:cNvPr id="19" name="矩形 18">
            <a:extLst>
              <a:ext uri="{FF2B5EF4-FFF2-40B4-BE49-F238E27FC236}">
                <a16:creationId xmlns:a16="http://schemas.microsoft.com/office/drawing/2014/main" id="{9E9D0D29-981E-4C7E-B48A-EA92BBC9F819}"/>
              </a:ext>
            </a:extLst>
          </p:cNvPr>
          <p:cNvSpPr/>
          <p:nvPr/>
        </p:nvSpPr>
        <p:spPr>
          <a:xfrm>
            <a:off x="3550060" y="1253159"/>
            <a:ext cx="2648095" cy="988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4400" dirty="0">
                <a:solidFill>
                  <a:srgbClr val="0029B6"/>
                </a:solidFill>
                <a:cs typeface="+mn-ea"/>
                <a:sym typeface="+mn-lt"/>
              </a:rPr>
              <a:t>第二部分</a:t>
            </a:r>
          </a:p>
        </p:txBody>
      </p:sp>
    </p:spTree>
    <p:extLst>
      <p:ext uri="{BB962C8B-B14F-4D97-AF65-F5344CB8AC3E}">
        <p14:creationId xmlns:p14="http://schemas.microsoft.com/office/powerpoint/2010/main" val="29346560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210">
        <p15:prstTrans prst="prestige"/>
      </p:transition>
    </mc:Choice>
    <mc:Fallback xmlns="">
      <p:transition spd="slow" advClick="0" advTm="12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58412 -0.00648 L -0.58412 -0.00625 C -0.5793 -0.00648 -0.57461 -0.00625 -0.56993 -0.00625 C -0.56862 -0.00625 -0.56745 -0.00602 -0.56615 -0.00602 C -0.56237 -0.00602 -0.55873 -0.00578 -0.55495 -0.00578 C -0.48073 -0.00324 -0.40456 -0.00532 -0.32917 -0.00486 C -0.32409 -0.00486 -0.31915 -0.00463 -0.3142 -0.00439 C -0.30808 -0.00416 -0.29076 -0.00324 -0.28321 -0.00324 C -0.2573 -0.00301 -0.23125 -0.00301 -0.20547 -0.00301 C -0.20404 -0.00301 -0.20274 -0.00277 -0.20157 -0.00277 C -0.20026 -0.00277 -0.19922 -0.00254 -0.19792 -0.00254 C -0.19584 -0.00231 -0.19349 -0.00231 -0.19128 -0.00231 C -0.18972 -0.00231 -0.18829 -0.00208 -0.18672 -0.00208 C -0.18542 -0.00208 -0.18412 -0.00185 -0.18282 -0.00185 C -0.17162 -0.00185 -0.16042 -0.00185 -0.14922 -0.00162 C -0.14597 -0.00162 -0.14284 -0.00139 -0.13972 -0.00139 C -0.05704 -0.00069 -0.10066 -0.00162 -0.07045 -0.00092 C -0.06954 -0.00092 -0.06849 -0.00069 -0.06758 -0.00069 C -0.05612 -0.00023 -0.04271 -0.00046 -0.03191 -0.00046 C -0.03099 -0.00023 -0.02995 -0.00023 -0.02904 -0.00023 C -0.01915 0.00023 -0.01394 -3.33333E-6 -0.00105 -3.33333E-6 L 4.58333E-6 -3.33333E-6 " pathEditMode="relative" rAng="0" ptsTypes="AAAAAAAAAAAAAAAAAAAAAA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06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图片包含 户外艺术系列&#10;&#10;已生成高可信度的说明">
            <a:extLst>
              <a:ext uri="{FF2B5EF4-FFF2-40B4-BE49-F238E27FC236}">
                <a16:creationId xmlns:a16="http://schemas.microsoft.com/office/drawing/2014/main" id="{920ADC4C-C740-4229-876C-D215AD6DA26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1925"/>
          <a:stretch/>
        </p:blipFill>
        <p:spPr>
          <a:xfrm>
            <a:off x="-157017" y="5185586"/>
            <a:ext cx="12349017" cy="2175005"/>
          </a:xfrm>
          <a:prstGeom prst="rect">
            <a:avLst/>
          </a:prstGeom>
        </p:spPr>
      </p:pic>
      <p:sp>
        <p:nvSpPr>
          <p:cNvPr id="12" name="文本占位符 3">
            <a:extLst>
              <a:ext uri="{FF2B5EF4-FFF2-40B4-BE49-F238E27FC236}">
                <a16:creationId xmlns:a16="http://schemas.microsoft.com/office/drawing/2014/main" id="{DA70DAD9-BCAA-4E80-92C1-D726B492D917}"/>
              </a:ext>
            </a:extLst>
          </p:cNvPr>
          <p:cNvSpPr txBox="1">
            <a:spLocks/>
          </p:cNvSpPr>
          <p:nvPr/>
        </p:nvSpPr>
        <p:spPr>
          <a:xfrm>
            <a:off x="1288915" y="567291"/>
            <a:ext cx="3162300" cy="476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02.</a:t>
            </a:r>
            <a:r>
              <a:rPr lang="zh-CN" altLang="en-US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触电的方式</a:t>
            </a:r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id="{D6240FDE-42DD-44D5-9FB3-E3B6A17B427A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523" y="461824"/>
            <a:ext cx="437820" cy="687486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95D68744-7030-485B-B755-DE281AEDE4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583" y="293152"/>
            <a:ext cx="1525434" cy="147384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8795" y="2126684"/>
            <a:ext cx="4430183" cy="315556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grpSp>
        <p:nvGrpSpPr>
          <p:cNvPr id="6" name="组合 5"/>
          <p:cNvGrpSpPr/>
          <p:nvPr/>
        </p:nvGrpSpPr>
        <p:grpSpPr>
          <a:xfrm>
            <a:off x="891687" y="1948376"/>
            <a:ext cx="2967718" cy="617691"/>
            <a:chOff x="6054237" y="1969129"/>
            <a:chExt cx="2967718" cy="617691"/>
          </a:xfrm>
        </p:grpSpPr>
        <p:sp>
          <p:nvSpPr>
            <p:cNvPr id="14" name="圆角矩形 13"/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6054237" y="2025677"/>
              <a:ext cx="2967718" cy="561143"/>
            </a:xfrm>
            <a:prstGeom prst="rect">
              <a:avLst/>
            </a:prstGeom>
            <a:effectLst/>
          </p:spPr>
          <p:txBody>
            <a:bodyPr wrap="square" lIns="128994" tIns="64498" rIns="128994" bIns="64498">
              <a:spAutoFit/>
            </a:bodyPr>
            <a:lstStyle/>
            <a:p>
              <a:r>
                <a:rPr lang="zh-CN" altLang="en-US" sz="2800" dirty="0">
                  <a:solidFill>
                    <a:srgbClr val="0029B6"/>
                  </a:solidFill>
                  <a:cs typeface="+mn-ea"/>
                  <a:sym typeface="+mn-lt"/>
                </a:rPr>
                <a:t>什么是单相触电</a:t>
              </a:r>
            </a:p>
          </p:txBody>
        </p:sp>
      </p:grpSp>
      <p:sp>
        <p:nvSpPr>
          <p:cNvPr id="7" name="矩形 6"/>
          <p:cNvSpPr/>
          <p:nvPr/>
        </p:nvSpPr>
        <p:spPr>
          <a:xfrm>
            <a:off x="758337" y="2879217"/>
            <a:ext cx="499476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单相触电是指当人体接触带电设备或线路中的某一相导体时，一相电流通过人体经大地回到中性点，这种触电形式称为单相触电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4EDF-3109-4D90-AD4F-E52B1D775BDB}" type="slidenum">
              <a:rPr lang="zh-CN" altLang="en-US" smtClean="0">
                <a:latin typeface="+mn-lt"/>
                <a:cs typeface="+mn-ea"/>
                <a:sym typeface="+mn-lt"/>
              </a:rPr>
              <a:pPr/>
              <a:t>8</a:t>
            </a:fld>
            <a:endParaRPr lang="zh-CN" altLang="en-US">
              <a:latin typeface="+mn-lt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77961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210">
        <p15:prstTrans prst="crush"/>
      </p:transition>
    </mc:Choice>
    <mc:Fallback xmlns="">
      <p:transition spd="slow" advClick="0" advTm="12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891687" y="1948376"/>
            <a:ext cx="2967718" cy="617691"/>
            <a:chOff x="6054237" y="1969129"/>
            <a:chExt cx="2967718" cy="617691"/>
          </a:xfrm>
        </p:grpSpPr>
        <p:sp>
          <p:nvSpPr>
            <p:cNvPr id="14" name="圆角矩形 13"/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6054237" y="2025677"/>
              <a:ext cx="2967718" cy="561143"/>
            </a:xfrm>
            <a:prstGeom prst="rect">
              <a:avLst/>
            </a:prstGeom>
            <a:effectLst/>
          </p:spPr>
          <p:txBody>
            <a:bodyPr wrap="square" lIns="128994" tIns="64498" rIns="128994" bIns="64498">
              <a:spAutoFit/>
            </a:bodyPr>
            <a:lstStyle/>
            <a:p>
              <a:r>
                <a:rPr lang="zh-CN" altLang="en-US" sz="2800" dirty="0">
                  <a:solidFill>
                    <a:srgbClr val="0029B6"/>
                  </a:solidFill>
                  <a:cs typeface="+mn-ea"/>
                  <a:sym typeface="+mn-lt"/>
                </a:rPr>
                <a:t>什么是双相触电</a:t>
              </a:r>
            </a:p>
          </p:txBody>
        </p:sp>
      </p:grpSp>
      <p:sp>
        <p:nvSpPr>
          <p:cNvPr id="7" name="矩形 6"/>
          <p:cNvSpPr/>
          <p:nvPr/>
        </p:nvSpPr>
        <p:spPr>
          <a:xfrm>
            <a:off x="758337" y="2879217"/>
            <a:ext cx="499476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人体的不同部位分别接触到同一电源的两根不同相位的相线，电流从一根相线经人体流到另一根相线的触电现象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4EDF-3109-4D90-AD4F-E52B1D775BDB}" type="slidenum">
              <a:rPr lang="zh-CN" altLang="en-US" smtClean="0">
                <a:latin typeface="+mn-lt"/>
                <a:cs typeface="+mn-ea"/>
                <a:sym typeface="+mn-lt"/>
              </a:rPr>
              <a:pPr/>
              <a:t>9</a:t>
            </a:fld>
            <a:endParaRPr lang="zh-CN" altLang="en-US">
              <a:latin typeface="+mn-lt"/>
              <a:cs typeface="+mn-ea"/>
              <a:sym typeface="+mn-lt"/>
            </a:endParaRPr>
          </a:p>
        </p:txBody>
      </p:sp>
      <p:pic>
        <p:nvPicPr>
          <p:cNvPr id="15" name="图片 14" descr="图片包含 户外艺术系列&#10;&#10;已生成高可信度的说明">
            <a:extLst>
              <a:ext uri="{FF2B5EF4-FFF2-40B4-BE49-F238E27FC236}">
                <a16:creationId xmlns:a16="http://schemas.microsoft.com/office/drawing/2014/main" id="{ECEB756E-89D1-4BB8-9482-61AE5B5CC08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1925"/>
          <a:stretch/>
        </p:blipFill>
        <p:spPr>
          <a:xfrm>
            <a:off x="-157017" y="5185586"/>
            <a:ext cx="12349017" cy="2175005"/>
          </a:xfrm>
          <a:prstGeom prst="rect">
            <a:avLst/>
          </a:prstGeom>
        </p:spPr>
      </p:pic>
      <p:sp>
        <p:nvSpPr>
          <p:cNvPr id="16" name="文本占位符 3">
            <a:extLst>
              <a:ext uri="{FF2B5EF4-FFF2-40B4-BE49-F238E27FC236}">
                <a16:creationId xmlns:a16="http://schemas.microsoft.com/office/drawing/2014/main" id="{044FE4D2-64DD-431E-B6AE-1DCC9D538A4E}"/>
              </a:ext>
            </a:extLst>
          </p:cNvPr>
          <p:cNvSpPr txBox="1">
            <a:spLocks/>
          </p:cNvSpPr>
          <p:nvPr/>
        </p:nvSpPr>
        <p:spPr>
          <a:xfrm>
            <a:off x="1288915" y="567291"/>
            <a:ext cx="3162300" cy="476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01.</a:t>
            </a:r>
            <a:r>
              <a:rPr lang="zh-CN" altLang="en-US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电对人体的伤害</a:t>
            </a: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A1533AA7-6FE3-4894-8197-152E81E88C60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523" y="461824"/>
            <a:ext cx="437820" cy="687486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0D257F66-F266-4D62-877C-4A69F22C5E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583" y="293152"/>
            <a:ext cx="1525434" cy="147384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69756" y="1948376"/>
            <a:ext cx="4487884" cy="361543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5525324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Click="0" advTm="1210">
        <p15:prstTrans prst="origami"/>
      </p:transition>
    </mc:Choice>
    <mc:Fallback xmlns="">
      <p:transition spd="slow" advClick="0" advTm="12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寂寞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ikw0rpwt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1002</Words>
  <Application>Microsoft Office PowerPoint</Application>
  <PresentationFormat>宽屏</PresentationFormat>
  <Paragraphs>137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2" baseType="lpstr">
      <vt:lpstr>宋体</vt:lpstr>
      <vt:lpstr>微软雅黑</vt:lpstr>
      <vt:lpstr>Arial</vt:lpstr>
      <vt:lpstr>Calibri</vt:lpstr>
      <vt:lpstr>Impact</vt:lpstr>
      <vt:lpstr>Wingdings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/>
  <dc:description>www.ppt818.com-提供资源下载</dc:description>
  <cp:lastModifiedBy>Windows 用户</cp:lastModifiedBy>
  <cp:revision>10</cp:revision>
  <dcterms:created xsi:type="dcterms:W3CDTF">2017-05-08T12:38:24Z</dcterms:created>
  <dcterms:modified xsi:type="dcterms:W3CDTF">2023-04-17T05:22:15Z</dcterms:modified>
</cp:coreProperties>
</file>