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82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1" r:id="rId40"/>
  </p:sldIdLst>
  <p:sldSz cx="12192000" cy="6858000"/>
  <p:notesSz cx="6858000" cy="9144000"/>
  <p:custDataLst>
    <p:tags r:id="rId4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mpact" pitchFamily="34" charset="0"/>
        <a:ea typeface="微软雅黑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29EC7"/>
    <a:srgbClr val="FF8B00"/>
    <a:srgbClr val="0E7BDC"/>
    <a:srgbClr val="0083E8"/>
    <a:srgbClr val="1652D1"/>
    <a:srgbClr val="E8E9EA"/>
    <a:srgbClr val="F0F1F1"/>
    <a:srgbClr val="F7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5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820024A-82B3-4359-A2AE-E2AD8FBFF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DA95721-135A-42C7-80C7-A747FB998C7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00" noProof="1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E0B9352-BED4-40FE-A184-E5344B0B05E0}" type="datetimeFigureOut">
              <a:rPr lang="zh-CN" altLang="en-US"/>
              <a:pPr>
                <a:defRPr/>
              </a:pPr>
              <a:t>2023-04-17</a:t>
            </a:fld>
            <a:endParaRPr lang="zh-CN" altLang="en-US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0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备注占位符 4">
            <a:extLst>
              <a:ext uri="{FF2B5EF4-FFF2-40B4-BE49-F238E27FC236}">
                <a16:creationId xmlns:a16="http://schemas.microsoft.com/office/drawing/2014/main" id="{B19BA0B8-4879-4B12-A089-F142FC644EE0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CE6FF7-4544-481D-8AF7-ACD25BF266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CB5DA0-C830-411D-9CF9-E62A659591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Calibri" pitchFamily="34" charset="0"/>
                <a:ea typeface="宋体" pitchFamily="2" charset="-122"/>
              </a:defRPr>
            </a:lvl1pPr>
          </a:lstStyle>
          <a:p>
            <a:fld id="{252F0856-0A9B-4F85-ADFA-F26FFB506114}" type="slidenum">
              <a:rPr altLang="en-US"/>
              <a:pPr/>
              <a:t>‹#›</a:t>
            </a:fld>
            <a:endParaRPr lang="zh-CN" altLang="en-US"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4355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614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01E367F2-01A2-480D-B79D-1D4F0EE665FC}" type="slidenum">
              <a:rPr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175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A0CA449D-DC23-43CA-891F-D9299EB47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8F22F984-D06B-43FB-9C1C-765A2A708C12}" type="slidenum">
              <a:rPr altLang="en-US">
                <a:latin typeface="Calibri" pitchFamily="34" charset="0"/>
                <a:ea typeface="宋体" pitchFamily="2" charset="-122"/>
              </a:rPr>
              <a:pPr/>
              <a:t>10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2696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5CF3F9DF-9EA8-4442-93AC-47AECE28B7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30A46081-F886-49F1-89DA-00A802E02026}" type="slidenum">
              <a:rPr altLang="en-US">
                <a:latin typeface="Calibri" pitchFamily="34" charset="0"/>
                <a:ea typeface="宋体" pitchFamily="2" charset="-122"/>
              </a:rPr>
              <a:pPr/>
              <a:t>11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3241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69D0F707-63D1-43C4-A8AF-7B7B45CBD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D3E249E9-CC82-4983-A67D-F8D900DA5B68}" type="slidenum">
              <a:rPr altLang="en-US">
                <a:latin typeface="Calibri" pitchFamily="34" charset="0"/>
                <a:ea typeface="宋体" pitchFamily="2" charset="-122"/>
              </a:rPr>
              <a:pPr/>
              <a:t>12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4382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F24A5258-2F86-480E-838B-0C31A7CB1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9A4FBD2B-F0EB-4478-9FE7-B63F40EFF1F0}" type="slidenum">
              <a:rPr altLang="en-US">
                <a:latin typeface="Calibri" pitchFamily="34" charset="0"/>
                <a:ea typeface="宋体" pitchFamily="2" charset="-122"/>
              </a:rPr>
              <a:pPr/>
              <a:t>13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6455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7EA69DB0-B51F-42BF-981E-7326BE6EB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F93FCC1-A380-42B9-A139-D3F56DF56146}" type="slidenum">
              <a:rPr altLang="en-US">
                <a:latin typeface="Calibri" pitchFamily="34" charset="0"/>
                <a:ea typeface="宋体" pitchFamily="2" charset="-122"/>
              </a:rPr>
              <a:pPr/>
              <a:t>14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0295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162A1486-DEB7-462A-B93F-CE0196F24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7F05F13E-919C-4E87-BEC2-B5130BEB0A9D}" type="slidenum">
              <a:rPr altLang="en-US">
                <a:latin typeface="Calibri" pitchFamily="34" charset="0"/>
                <a:ea typeface="宋体" pitchFamily="2" charset="-122"/>
              </a:rPr>
              <a:pPr/>
              <a:t>15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9815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3DA8967A-F3A8-4786-9EF7-BA3C45C58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34122079-6880-4755-8F86-6DDF44D5669B}" type="slidenum">
              <a:rPr altLang="en-US">
                <a:latin typeface="Calibri" pitchFamily="34" charset="0"/>
                <a:ea typeface="宋体" pitchFamily="2" charset="-122"/>
              </a:rPr>
              <a:pPr/>
              <a:t>16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049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AF6ED079-8B99-4A08-9605-9E2E41F22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8340B21E-505B-45A4-8601-B5CF75E9791A}" type="slidenum">
              <a:rPr altLang="en-US">
                <a:latin typeface="Calibri" pitchFamily="34" charset="0"/>
                <a:ea typeface="宋体" pitchFamily="2" charset="-122"/>
              </a:rPr>
              <a:pPr/>
              <a:t>17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0331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7C435035-452D-484A-8B85-D53E0F62B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247D7019-DB52-4599-AACB-4015AAC0F231}" type="slidenum">
              <a:rPr altLang="en-US">
                <a:latin typeface="Calibri" pitchFamily="34" charset="0"/>
                <a:ea typeface="宋体" pitchFamily="2" charset="-122"/>
              </a:rPr>
              <a:pPr/>
              <a:t>18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555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https://www.ypppt.com/</a:t>
            </a:r>
            <a:endParaRPr lang="zh-CN" altLang="en-US" dirty="0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31318D90-B8C2-4FB7-99E5-19F2012FC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27A58334-4EBB-4A40-9F9A-DF40AD355606}" type="slidenum">
              <a:rPr altLang="en-US">
                <a:latin typeface="Calibri" pitchFamily="34" charset="0"/>
                <a:ea typeface="宋体" pitchFamily="2" charset="-122"/>
              </a:rPr>
              <a:pPr/>
              <a:t>19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369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EF9499BB-7E27-42DB-831F-AAF9F33C7CC2}" type="slidenum">
              <a:rPr altLang="en-US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9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83B51F9E-0210-46B2-B2FB-B891654D33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21AA0CCC-70A6-4E38-9AFB-8D00E344DECD}" type="slidenum">
              <a:rPr altLang="en-US">
                <a:latin typeface="Calibri" pitchFamily="34" charset="0"/>
                <a:ea typeface="宋体" pitchFamily="2" charset="-122"/>
              </a:rPr>
              <a:pPr/>
              <a:t>20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2227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BAC3FAC8-E126-4DB3-A4AF-ED16640CC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41E7445F-0129-443F-A20C-C1B217D7673A}" type="slidenum">
              <a:rPr altLang="en-US">
                <a:latin typeface="Calibri" pitchFamily="34" charset="0"/>
                <a:ea typeface="宋体" pitchFamily="2" charset="-122"/>
              </a:rPr>
              <a:pPr/>
              <a:t>21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7607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0E6B6E41-4331-402B-B9E2-033133818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3BBCF49C-9221-43BC-B1A7-D4D4C6C1D8CE}" type="slidenum">
              <a:rPr altLang="en-US">
                <a:latin typeface="Calibri" pitchFamily="34" charset="0"/>
                <a:ea typeface="宋体" pitchFamily="2" charset="-122"/>
              </a:rPr>
              <a:pPr/>
              <a:t>22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2095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56929A45-AD41-4255-875D-DE4219D82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EF5E185A-8C6A-4C8C-92AE-DCEC11C26F12}" type="slidenum">
              <a:rPr altLang="en-US">
                <a:latin typeface="Calibri" pitchFamily="34" charset="0"/>
                <a:ea typeface="宋体" pitchFamily="2" charset="-122"/>
              </a:rPr>
              <a:pPr/>
              <a:t>23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8096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E1DBC94F-260C-4AAB-93E0-98BE8D90D1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8D85F7CF-8451-4A68-99E8-182B2E105BC8}" type="slidenum">
              <a:rPr altLang="en-US">
                <a:latin typeface="Calibri" pitchFamily="34" charset="0"/>
                <a:ea typeface="宋体" pitchFamily="2" charset="-122"/>
              </a:rPr>
              <a:pPr/>
              <a:t>24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7744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52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9D21D508-1FFA-418E-A883-A3E21C3E3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45B09CA2-0431-48A9-B465-7DF6B718282A}" type="slidenum">
              <a:rPr altLang="en-US">
                <a:latin typeface="Calibri" pitchFamily="34" charset="0"/>
                <a:ea typeface="宋体" pitchFamily="2" charset="-122"/>
              </a:rPr>
              <a:pPr/>
              <a:t>25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9223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73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4A0768C6-D5C0-4838-BBF6-73F6F8E50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51C4D62D-8F3B-4D6F-B17F-0286D3CF713E}" type="slidenum">
              <a:rPr altLang="en-US">
                <a:latin typeface="Calibri" pitchFamily="34" charset="0"/>
                <a:ea typeface="宋体" pitchFamily="2" charset="-122"/>
              </a:rPr>
              <a:pPr/>
              <a:t>26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72027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93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502E1DCA-A029-42FD-B11E-9A4DC1D9D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DDAC2256-35BE-4F8E-A010-95107623E940}" type="slidenum">
              <a:rPr altLang="en-US">
                <a:latin typeface="Calibri" pitchFamily="34" charset="0"/>
                <a:ea typeface="宋体" pitchFamily="2" charset="-122"/>
              </a:rPr>
              <a:pPr/>
              <a:t>27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88617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92929122-B171-490F-925F-5A5A42BE2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C084F790-88B6-43A5-95F8-AC60AB7806EC}" type="slidenum">
              <a:rPr altLang="en-US">
                <a:latin typeface="Calibri" pitchFamily="34" charset="0"/>
                <a:ea typeface="宋体" pitchFamily="2" charset="-122"/>
              </a:rPr>
              <a:pPr/>
              <a:t>28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68598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34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0A74B4DC-B9FF-4518-A8E7-B8B09F18AE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23DF0A0C-1A8A-41EA-BFE0-4D34919D2B24}" type="slidenum">
              <a:rPr altLang="en-US">
                <a:latin typeface="Calibri" pitchFamily="34" charset="0"/>
                <a:ea typeface="宋体" pitchFamily="2" charset="-122"/>
              </a:rPr>
              <a:pPr/>
              <a:t>29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609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F083D0F3-6306-4D2F-A904-9FCED1EE1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03865E7E-F21A-4256-ABF3-D01250EE1E60}" type="slidenum">
              <a:rPr altLang="en-US">
                <a:latin typeface="Calibri" pitchFamily="34" charset="0"/>
                <a:ea typeface="宋体" pitchFamily="2" charset="-122"/>
              </a:rPr>
              <a:pPr/>
              <a:t>3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68573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55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CEFBB9F1-3C17-4F84-BD6D-81F65A01C6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7ACC3A2-3BB3-4D38-A647-BDD5533BF533}" type="slidenum">
              <a:rPr altLang="en-US">
                <a:latin typeface="Calibri" pitchFamily="34" charset="0"/>
                <a:ea typeface="宋体" pitchFamily="2" charset="-122"/>
              </a:rPr>
              <a:pPr/>
              <a:t>30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97299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75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65E5705D-3BB9-47EB-8133-F1BEE2AF9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D9EA8C03-B8CF-4F98-AC4B-5BB7D2789EA9}" type="slidenum">
              <a:rPr altLang="en-US">
                <a:latin typeface="Calibri" pitchFamily="34" charset="0"/>
                <a:ea typeface="宋体" pitchFamily="2" charset="-122"/>
              </a:rPr>
              <a:pPr/>
              <a:t>31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37254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963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DC38FF97-2A07-4BD7-9887-5A41C4DE3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A38C860B-507C-49EF-8A4F-09F9618A7CE9}" type="slidenum">
              <a:rPr altLang="en-US">
                <a:latin typeface="Calibri" pitchFamily="34" charset="0"/>
                <a:ea typeface="宋体" pitchFamily="2" charset="-122"/>
              </a:rPr>
              <a:pPr/>
              <a:t>32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80484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168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79DD3F1D-E40B-429C-B5FC-37C6B2182F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9A12A3B9-3143-488F-BB28-AA4E99F0A12B}" type="slidenum">
              <a:rPr altLang="en-US">
                <a:latin typeface="Calibri" pitchFamily="34" charset="0"/>
                <a:ea typeface="宋体" pitchFamily="2" charset="-122"/>
              </a:rPr>
              <a:pPr/>
              <a:t>33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94545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373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8929D437-90AD-4D5A-A569-8A9FBD52E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EA99316A-8A72-4732-A065-009D86138286}" type="slidenum">
              <a:rPr altLang="en-US">
                <a:latin typeface="Calibri" pitchFamily="34" charset="0"/>
                <a:ea typeface="宋体" pitchFamily="2" charset="-122"/>
              </a:rPr>
              <a:pPr/>
              <a:t>34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9919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577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A789118A-A807-454C-9418-6D900C7EC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7FEA30B7-DB8A-49C3-B91C-727CBEA9FC8D}" type="slidenum">
              <a:rPr altLang="en-US">
                <a:latin typeface="Calibri" pitchFamily="34" charset="0"/>
                <a:ea typeface="宋体" pitchFamily="2" charset="-122"/>
              </a:rPr>
              <a:pPr/>
              <a:t>35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7951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782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8AFF9216-AB54-4B66-89EE-BC5917DBC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018299F1-25B6-4451-8ADD-8B86A5615BF6}" type="slidenum">
              <a:rPr altLang="en-US">
                <a:latin typeface="Calibri" pitchFamily="34" charset="0"/>
                <a:ea typeface="宋体" pitchFamily="2" charset="-122"/>
              </a:rPr>
              <a:pPr/>
              <a:t>36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91415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7987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29C1C3F0-1A4B-4069-A6E1-53BC029DCB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1A5D2C6-956E-4F62-A62A-0F78F40CB88F}" type="slidenum">
              <a:rPr altLang="en-US">
                <a:latin typeface="Calibri" pitchFamily="34" charset="0"/>
                <a:ea typeface="宋体" pitchFamily="2" charset="-122"/>
              </a:rPr>
              <a:pPr/>
              <a:t>37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76254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67F6A188-B982-47BF-90D3-6D2EA93A00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72C295A4-EE67-46F5-A409-83F14C513E35}" type="slidenum">
              <a:rPr altLang="en-US">
                <a:latin typeface="Calibri" pitchFamily="34" charset="0"/>
                <a:ea typeface="宋体" pitchFamily="2" charset="-122"/>
              </a:rPr>
              <a:pPr/>
              <a:t>38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93093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39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8397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01427B9C-D24C-417A-AC6A-6D379F1D0388}" type="slidenum">
              <a:rPr altLang="en-US"/>
              <a:pPr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166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E2127B53-1435-4F90-8427-DB51E1F50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D5806A4E-A2FB-42C8-9288-EF55E8E973FB}" type="slidenum">
              <a:rPr altLang="en-US">
                <a:latin typeface="Calibri" pitchFamily="34" charset="0"/>
                <a:ea typeface="宋体" pitchFamily="2" charset="-122"/>
              </a:rPr>
              <a:pPr/>
              <a:t>4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872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5D2CE14B-5E6A-4B87-9EA2-16645531F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BF565133-BB42-4E4E-AADE-438635BB7713}" type="slidenum">
              <a:rPr altLang="en-US">
                <a:latin typeface="Calibri" pitchFamily="34" charset="0"/>
                <a:ea typeface="宋体" pitchFamily="2" charset="-122"/>
              </a:rPr>
              <a:pPr/>
              <a:t>5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657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F196C941-FD6C-4230-939E-88F3E09D8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0617FA1C-0069-484D-AB96-7322EEA0D194}" type="slidenum">
              <a:rPr altLang="en-US">
                <a:latin typeface="Calibri" pitchFamily="34" charset="0"/>
                <a:ea typeface="宋体" pitchFamily="2" charset="-122"/>
              </a:rPr>
              <a:pPr/>
              <a:t>6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2465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9469D6A4-8394-4C65-B399-AB6FDF673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D36E3CB-6F58-4750-8AF0-0B1AC0408E96}" type="slidenum">
              <a:rPr altLang="en-US">
                <a:latin typeface="Calibri" pitchFamily="34" charset="0"/>
                <a:ea typeface="宋体" pitchFamily="2" charset="-122"/>
              </a:rPr>
              <a:pPr/>
              <a:t>7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9778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F9677B8E-5334-47CC-A6E4-8A13189744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076A5E6-D68E-452A-B027-2160A5926D92}" type="slidenum">
              <a:rPr altLang="en-US">
                <a:latin typeface="Calibri" pitchFamily="34" charset="0"/>
                <a:ea typeface="宋体" pitchFamily="2" charset="-122"/>
              </a:rPr>
              <a:pPr/>
              <a:t>8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8226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7F3B353C-5365-434F-8491-717D3DAE9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C76F4A55-8041-464E-A6E5-3D9D24884E78}" type="slidenum">
              <a:rPr altLang="en-US">
                <a:latin typeface="Calibri" pitchFamily="34" charset="0"/>
                <a:ea typeface="宋体" pitchFamily="2" charset="-122"/>
              </a:rPr>
              <a:pPr/>
              <a:t>9</a:t>
            </a:fld>
            <a:endParaRPr lang="zh-CN" altLang="en-US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206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E08AD-E966-4F8F-B318-3228EFD5080C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746189"/>
      </p:ext>
    </p:extLst>
  </p:cSld>
  <p:clrMapOvr>
    <a:masterClrMapping/>
  </p:clrMapOvr>
  <p:transition spd="slow" advClick="0" advTm="2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D66DA-A602-4E22-BF4E-FD1E1453CC84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565158"/>
      </p:ext>
    </p:extLst>
  </p:cSld>
  <p:clrMapOvr>
    <a:masterClrMapping/>
  </p:clrMapOvr>
  <p:transition spd="slow" advClick="0" advTm="2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74EC5-DDC6-4324-8D4F-0E7C97189900}" type="slidenum">
              <a:rPr altLang="en-US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8932110" y="6412425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www.ypppt.com/ziti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www.ypppt.com/xiazai/zongjie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www.ypppt.com/xiazai/jihua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www.ypppt.com/moban/shangwu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www.ypppt.com/xiazai/jianli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www.ypppt.com/xiazai/dabian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www.ypppt.com/xiazai/huibao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109009"/>
      </p:ext>
    </p:extLst>
  </p:cSld>
  <p:clrMapOvr>
    <a:masterClrMapping/>
  </p:clrMapOvr>
  <p:transition spd="slow" advClick="0" advTm="2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D5AE6-831D-4996-A548-31033CE2CA08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575941"/>
      </p:ext>
    </p:extLst>
  </p:cSld>
  <p:clrMapOvr>
    <a:masterClrMapping/>
  </p:clrMapOvr>
  <p:transition spd="slow" advClick="0" advTm="2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7FDAA-65E1-477C-9942-3B8E57275B3B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935665"/>
      </p:ext>
    </p:extLst>
  </p:cSld>
  <p:clrMapOvr>
    <a:masterClrMapping/>
  </p:clrMapOvr>
  <p:transition spd="slow" advClick="0" advTm="2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8738" y="-73025"/>
            <a:ext cx="6548438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8" y="-36513"/>
            <a:ext cx="394017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 flipH="1">
            <a:off x="6465597" y="2980895"/>
            <a:ext cx="4606956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16" name="文本占位符 14"/>
          <p:cNvSpPr>
            <a:spLocks noGrp="1"/>
          </p:cNvSpPr>
          <p:nvPr>
            <p:ph type="body" sz="quarter" idx="11"/>
          </p:nvPr>
        </p:nvSpPr>
        <p:spPr>
          <a:xfrm flipH="1">
            <a:off x="6489289" y="4306529"/>
            <a:ext cx="5279923" cy="914400"/>
          </a:xfrm>
        </p:spPr>
        <p:txBody>
          <a:bodyPr anchor="ctr">
            <a:noAutofit/>
          </a:bodyPr>
          <a:lstStyle>
            <a:lvl1pPr marL="0" indent="0" algn="l">
              <a:buNone/>
              <a:defRPr sz="60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40931643"/>
      </p:ext>
    </p:extLst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9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22263" y="2225675"/>
            <a:ext cx="12947651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BC415FCA-72F2-4BEC-90D9-1ECB918B2CE5}"/>
              </a:ext>
            </a:extLst>
          </p:cNvPr>
          <p:cNvSpPr/>
          <p:nvPr userDrawn="1"/>
        </p:nvSpPr>
        <p:spPr>
          <a:xfrm>
            <a:off x="0" y="266700"/>
            <a:ext cx="12192000" cy="550863"/>
          </a:xfrm>
          <a:prstGeom prst="rect">
            <a:avLst/>
          </a:prstGeom>
          <a:gradFill>
            <a:gsLst>
              <a:gs pos="0">
                <a:srgbClr val="229EC7"/>
              </a:gs>
              <a:gs pos="100000">
                <a:srgbClr val="0E7BDC"/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pic>
        <p:nvPicPr>
          <p:cNvPr id="5" name="图片 1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50" y="0"/>
            <a:ext cx="8255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2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900" y="0"/>
            <a:ext cx="412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429D2D1-777A-4337-ACEA-24ABC80A68A2}"/>
              </a:ext>
            </a:extLst>
          </p:cNvPr>
          <p:cNvCxnSpPr/>
          <p:nvPr userDrawn="1"/>
        </p:nvCxnSpPr>
        <p:spPr>
          <a:xfrm>
            <a:off x="10325100" y="6648450"/>
            <a:ext cx="1676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8BEE4DE1-B627-4192-BDBB-DDF837B7351F}"/>
              </a:ext>
            </a:extLst>
          </p:cNvPr>
          <p:cNvSpPr/>
          <p:nvPr userDrawn="1"/>
        </p:nvSpPr>
        <p:spPr>
          <a:xfrm>
            <a:off x="10929938" y="6586538"/>
            <a:ext cx="628650" cy="128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3162300" cy="476551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9" name="灯片编号占位符 4">
            <a:extLst>
              <a:ext uri="{FF2B5EF4-FFF2-40B4-BE49-F238E27FC236}">
                <a16:creationId xmlns:a16="http://schemas.microsoft.com/office/drawing/2014/main" id="{5A43ACE0-FBC3-47F1-9C9C-916649D60E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52163" y="6407150"/>
            <a:ext cx="422275" cy="358775"/>
          </a:xfrm>
        </p:spPr>
        <p:txBody>
          <a:bodyPr/>
          <a:lstStyle>
            <a:lvl1pPr>
              <a:defRPr sz="1600">
                <a:solidFill>
                  <a:srgbClr val="7F7F7F"/>
                </a:solidFill>
              </a:defRPr>
            </a:lvl1pPr>
          </a:lstStyle>
          <a:p>
            <a:fld id="{678E3E41-B87D-446D-89CD-940096E9652B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471915"/>
      </p:ext>
    </p:extLst>
  </p:cSld>
  <p:clrMapOvr>
    <a:masterClrMapping/>
  </p:clrMapOvr>
  <p:transition spd="slow" advClick="0" advTm="2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09FF-F542-48D6-9139-E25E963FA22A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699866"/>
      </p:ext>
    </p:extLst>
  </p:cSld>
  <p:clrMapOvr>
    <a:masterClrMapping/>
  </p:clrMapOvr>
  <p:transition spd="slow" advClick="0" advTm="2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440AB-DF45-475B-9E4B-0B0EC66262E6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469701"/>
      </p:ext>
    </p:extLst>
  </p:cSld>
  <p:clrMapOvr>
    <a:masterClrMapping/>
  </p:clrMapOvr>
  <p:transition spd="slow" advClick="0" advTm="2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66522-9133-4EE0-B19C-46D5182A0B38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322570"/>
      </p:ext>
    </p:extLst>
  </p:cSld>
  <p:clrMapOvr>
    <a:masterClrMapping/>
  </p:clrMapOvr>
  <p:transition spd="slow" advClick="0" advTm="2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D5363-DB48-42CF-BC6B-F66797D8BCC1}" type="slidenum">
              <a:rPr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504181"/>
      </p:ext>
    </p:extLst>
  </p:cSld>
  <p:clrMapOvr>
    <a:masterClrMapping/>
  </p:clrMapOvr>
  <p:transition spd="slow" advClick="0" advTm="2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2FB6D-CC6E-4F9F-9700-02DA8768F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462CC-CA96-4C0D-A90D-556C8F2CF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DB0C05-2339-49FA-A151-0E0E5CD09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solidFill>
                  <a:srgbClr val="898989"/>
                </a:solidFill>
              </a:defRPr>
            </a:lvl1pPr>
          </a:lstStyle>
          <a:p>
            <a:fld id="{6E739D20-DAAD-4103-A09F-CFD67363F3F9}" type="slidenum">
              <a:rPr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6" r:id="rId4"/>
    <p:sldLayoutId id="2147483677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slow" advClick="0" advTm="2000">
    <p:random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040188"/>
            <a:ext cx="7877175" cy="281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798513"/>
            <a:ext cx="30099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004888"/>
            <a:ext cx="655955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475BD19-B274-4036-A76B-DA9782C2C8BE}"/>
              </a:ext>
            </a:extLst>
          </p:cNvPr>
          <p:cNvSpPr/>
          <p:nvPr/>
        </p:nvSpPr>
        <p:spPr>
          <a:xfrm>
            <a:off x="5748338" y="3332163"/>
            <a:ext cx="5743575" cy="12001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fontAlgn="auto" hangingPunct="1">
              <a:defRPr/>
            </a:pPr>
            <a:r>
              <a:rPr lang="zh-CN" altLang="en-US" sz="7200" b="1" noProof="1">
                <a:solidFill>
                  <a:srgbClr val="FF981D"/>
                </a:solidFill>
                <a:latin typeface="微软雅黑" panose="020B0503020204020204" pitchFamily="34" charset="-122"/>
              </a:rPr>
              <a:t>安全用电培训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11815CD3-379B-4EE6-A369-2EC59238E0A8}"/>
              </a:ext>
            </a:extLst>
          </p:cNvPr>
          <p:cNvCxnSpPr/>
          <p:nvPr/>
        </p:nvCxnSpPr>
        <p:spPr>
          <a:xfrm>
            <a:off x="5748338" y="3149600"/>
            <a:ext cx="123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181850" y="2935288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808080"/>
                </a:solidFill>
                <a:latin typeface="微软雅黑" pitchFamily="34" charset="-122"/>
              </a:rPr>
              <a:t>专业知识培训之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FA29BCB-D4F7-43FC-BFBD-C4EB9956C7D3}"/>
              </a:ext>
            </a:extLst>
          </p:cNvPr>
          <p:cNvSpPr/>
          <p:nvPr/>
        </p:nvSpPr>
        <p:spPr>
          <a:xfrm>
            <a:off x="6981825" y="4592638"/>
            <a:ext cx="4310063" cy="3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r>
              <a:rPr lang="zh-CN" altLang="en-US" sz="16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企业培训  学生培训 机构培训  员工入职培训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3017995-280F-4563-BA5B-891E2A200C5B}"/>
              </a:ext>
            </a:extLst>
          </p:cNvPr>
          <p:cNvCxnSpPr/>
          <p:nvPr/>
        </p:nvCxnSpPr>
        <p:spPr>
          <a:xfrm>
            <a:off x="7939088" y="4491038"/>
            <a:ext cx="3295650" cy="0"/>
          </a:xfrm>
          <a:prstGeom prst="line">
            <a:avLst/>
          </a:prstGeom>
          <a:ln w="38100">
            <a:solidFill>
              <a:srgbClr val="229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高压跨步触电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725814B-ED8B-4C40-B530-C516475C5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948376"/>
            <a:ext cx="4984497" cy="4014274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742950" y="1624013"/>
            <a:ext cx="4062413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F076A6A3-022E-4A8B-B650-544C61FAA72A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562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什么是高压跨步触电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42950" y="2728913"/>
            <a:ext cx="4995863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如果人或牲畜站在距离高压电线落地点</a:t>
            </a:r>
            <a:r>
              <a:rPr lang="en-US" altLang="zh-CN" sz="2400"/>
              <a:t>8</a:t>
            </a:r>
            <a:r>
              <a:rPr lang="zh-CN" altLang="en-US" sz="2400"/>
              <a:t>～</a:t>
            </a:r>
            <a:r>
              <a:rPr lang="en-US" altLang="zh-CN" sz="2400"/>
              <a:t>10</a:t>
            </a:r>
            <a:r>
              <a:rPr lang="zh-CN" altLang="en-US" sz="2400"/>
              <a:t>米以内。就可能发生触电事故，这种触电叫做跨步电压触电</a:t>
            </a:r>
          </a:p>
        </p:txBody>
      </p:sp>
      <p:sp>
        <p:nvSpPr>
          <p:cNvPr id="23559" name="灯片编号占位符 2">
            <a:extLst>
              <a:ext uri="{FF2B5EF4-FFF2-40B4-BE49-F238E27FC236}">
                <a16:creationId xmlns:a16="http://schemas.microsoft.com/office/drawing/2014/main" id="{8CC053D3-63AE-421C-A293-78DB5E4C6A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7E3ADAC9-D448-4903-9875-2C67214D1CF6}" type="slidenum">
              <a:rPr altLang="en-US">
                <a:solidFill>
                  <a:srgbClr val="808080"/>
                </a:solidFill>
              </a:rPr>
              <a:pPr/>
              <a:t>10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高压电弧触电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687BBAB-071B-4DFE-AD39-B8B81EF12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948376"/>
            <a:ext cx="4984497" cy="4014274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742950" y="1624013"/>
            <a:ext cx="4062413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7E0B9356-74C1-4DD9-AFED-15FEAB8D8594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610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什么是高压电弧触电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42950" y="2728913"/>
            <a:ext cx="499586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高压电弧触电是指人靠近高压线</a:t>
            </a:r>
            <a:r>
              <a:rPr lang="en-US" altLang="zh-CN" sz="2400"/>
              <a:t>(</a:t>
            </a:r>
            <a:r>
              <a:rPr lang="zh-CN" altLang="en-US" sz="2400"/>
              <a:t>高压带电体</a:t>
            </a:r>
            <a:r>
              <a:rPr lang="en-US" altLang="zh-CN" sz="2400"/>
              <a:t>),</a:t>
            </a:r>
            <a:r>
              <a:rPr lang="zh-CN" altLang="en-US" sz="2400"/>
              <a:t>造成弧光放电而触电</a:t>
            </a:r>
            <a:r>
              <a:rPr lang="en-US" altLang="zh-CN" sz="24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8B00"/>
                </a:solidFill>
              </a:rPr>
              <a:t>电压越高</a:t>
            </a:r>
            <a:r>
              <a:rPr lang="en-US" altLang="zh-CN" sz="2400" b="1">
                <a:solidFill>
                  <a:srgbClr val="FF8B00"/>
                </a:solidFill>
              </a:rPr>
              <a:t>,</a:t>
            </a:r>
            <a:r>
              <a:rPr lang="zh-CN" altLang="en-US" sz="2400" b="1">
                <a:solidFill>
                  <a:srgbClr val="FF8B00"/>
                </a:solidFill>
              </a:rPr>
              <a:t>对人身的危险性越大</a:t>
            </a:r>
            <a:r>
              <a:rPr lang="en-US" altLang="zh-CN" sz="2400" b="1">
                <a:solidFill>
                  <a:srgbClr val="FF8B00"/>
                </a:solidFill>
              </a:rPr>
              <a:t>.</a:t>
            </a:r>
            <a:endParaRPr lang="zh-CN" altLang="en-US" sz="2400" b="1">
              <a:solidFill>
                <a:srgbClr val="FF8B00"/>
              </a:solidFill>
            </a:endParaRPr>
          </a:p>
        </p:txBody>
      </p:sp>
      <p:sp>
        <p:nvSpPr>
          <p:cNvPr id="25607" name="灯片编号占位符 2">
            <a:extLst>
              <a:ext uri="{FF2B5EF4-FFF2-40B4-BE49-F238E27FC236}">
                <a16:creationId xmlns:a16="http://schemas.microsoft.com/office/drawing/2014/main" id="{6E1028F9-94BF-4702-9E93-584FF5CCD61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B36D6B93-53F9-452D-B5E8-FD2AE900D5CD}" type="slidenum">
              <a:rPr altLang="en-US">
                <a:solidFill>
                  <a:srgbClr val="808080"/>
                </a:solidFill>
              </a:rPr>
              <a:pPr/>
              <a:t>11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第三部分</a:t>
            </a:r>
          </a:p>
        </p:txBody>
      </p:sp>
      <p:sp>
        <p:nvSpPr>
          <p:cNvPr id="27651" name="文本占位符 4"/>
          <p:cNvSpPr>
            <a:spLocks noGrp="1" noChangeArrowheads="1"/>
          </p:cNvSpPr>
          <p:nvPr>
            <p:ph type="body" sz="quarter" idx="11"/>
          </p:nvPr>
        </p:nvSpPr>
        <p:spPr>
          <a:xfrm flipH="1">
            <a:off x="6262688" y="459263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安全用电与</a:t>
            </a:r>
            <a:endParaRPr lang="en-US" altLang="zh-CN" smtClean="0">
              <a:solidFill>
                <a:srgbClr val="FF981D"/>
              </a:solidFill>
            </a:endParaRPr>
          </a:p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预防措施</a:t>
            </a:r>
          </a:p>
        </p:txBody>
      </p:sp>
      <p:sp>
        <p:nvSpPr>
          <p:cNvPr id="27652" name="灯片编号占位符 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769725" y="6407150"/>
            <a:ext cx="422275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l"/>
            <a:fld id="{20E1C4C3-6121-45B6-9D97-6BD00170E098}" type="slidenum">
              <a:rPr lang="zh-CN" altLang="en-US" sz="1800"/>
              <a:pPr algn="l"/>
              <a:t>12</a:t>
            </a:fld>
            <a:endParaRPr lang="zh-CN" altLang="en-US" sz="1800"/>
          </a:p>
        </p:txBody>
      </p:sp>
    </p:spTree>
  </p:cSld>
  <p:clrMapOvr>
    <a:masterClrMapping/>
  </p:clrMapOvr>
  <p:transition spd="slow" advClick="0" advTm="200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47750" y="1892300"/>
            <a:ext cx="98679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自觉提高安全用电意识和觉悟，坚持“</a:t>
            </a:r>
            <a:r>
              <a:rPr lang="zh-CN" altLang="en-US" sz="3600" b="1">
                <a:solidFill>
                  <a:srgbClr val="FFC000"/>
                </a:solidFill>
              </a:rPr>
              <a:t>安全第一，预防为主</a:t>
            </a:r>
            <a:r>
              <a:rPr lang="zh-CN" altLang="en-US" sz="2400"/>
              <a:t>”的思想，确保生命和财产安全，从内心真正的重视安全，促进安全生产。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66B5E64-72C0-42DB-8C06-C4D095FCE2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8750" y="3653955"/>
            <a:ext cx="2808464" cy="1905494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108848D-C443-4521-A313-A0014E92FA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1081" y="3651930"/>
            <a:ext cx="2788252" cy="1907519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599978B-410A-47D5-B784-6E4041690B1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3200" y="3651930"/>
            <a:ext cx="2642450" cy="1907519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1193800" y="1154113"/>
            <a:ext cx="4060825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589142E6-3862-4997-BA38-DA3181C2E5BB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708" name="矩形 1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1</a:t>
              </a:r>
              <a:r>
                <a:rPr lang="zh-CN" altLang="en-US" sz="2800" b="1">
                  <a:solidFill>
                    <a:srgbClr val="FF981D"/>
                  </a:solidFill>
                </a:rPr>
                <a:t>、思想重视</a:t>
              </a:r>
            </a:p>
          </p:txBody>
        </p:sp>
      </p:grpSp>
      <p:sp>
        <p:nvSpPr>
          <p:cNvPr id="29705" name="灯片编号占位符 15">
            <a:extLst>
              <a:ext uri="{FF2B5EF4-FFF2-40B4-BE49-F238E27FC236}">
                <a16:creationId xmlns:a16="http://schemas.microsoft.com/office/drawing/2014/main" id="{F9C985CD-B27E-4F4C-8400-9B09E6C0B9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B50FD99-C668-4CD7-BF1E-BB4CF30E7A63}" type="slidenum">
              <a:rPr altLang="en-US">
                <a:solidFill>
                  <a:srgbClr val="808080"/>
                </a:solidFill>
              </a:rPr>
              <a:pPr/>
              <a:t>13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1193800" y="1154113"/>
            <a:ext cx="5702300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3036CAF7-C6DD-4D78-9A0C-547DCD76B2F0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755" name="矩形 1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2</a:t>
              </a:r>
              <a:r>
                <a:rPr lang="zh-CN" altLang="en-US" sz="2800" b="1">
                  <a:solidFill>
                    <a:srgbClr val="FF981D"/>
                  </a:solidFill>
                </a:rPr>
                <a:t>、不私自拉线与违章使用电器</a:t>
              </a: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89BFB3E2-3F40-48D8-901A-414227B15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455" y="3168282"/>
            <a:ext cx="4571073" cy="3507260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8FC4012-4063-4E98-9861-1A65F0054D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849" y="3172836"/>
            <a:ext cx="4858541" cy="3498151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239838" y="2174875"/>
            <a:ext cx="3262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981D"/>
                </a:solidFill>
              </a:rPr>
              <a:t>不可令电源超负荷工作</a:t>
            </a:r>
          </a:p>
        </p:txBody>
      </p:sp>
      <p:sp>
        <p:nvSpPr>
          <p:cNvPr id="31752" name="灯片编号占位符 1">
            <a:extLst>
              <a:ext uri="{FF2B5EF4-FFF2-40B4-BE49-F238E27FC236}">
                <a16:creationId xmlns:a16="http://schemas.microsoft.com/office/drawing/2014/main" id="{1C3F34D1-8816-435B-8CC7-AEC2A6631E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AF62D482-068C-47BA-86D2-1D885AA24C72}" type="slidenum">
              <a:rPr altLang="en-US">
                <a:solidFill>
                  <a:srgbClr val="808080"/>
                </a:solidFill>
              </a:rPr>
              <a:pPr/>
              <a:t>14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1193800" y="1154113"/>
            <a:ext cx="8350250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38E0EA21-9923-4D05-9A11-C0BB61F70B85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812" name="矩形 1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3</a:t>
              </a:r>
              <a:r>
                <a:rPr lang="zh-CN" altLang="en-US" sz="2800" b="1">
                  <a:solidFill>
                    <a:srgbClr val="FF981D"/>
                  </a:solidFill>
                </a:rPr>
                <a:t>、保持绝缘部位   干燥</a:t>
              </a:r>
            </a:p>
          </p:txBody>
        </p:sp>
      </p:grp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1193800" y="2297113"/>
            <a:ext cx="8480425" cy="617537"/>
            <a:chOff x="6054237" y="1969129"/>
            <a:chExt cx="2967718" cy="617691"/>
          </a:xfrm>
        </p:grpSpPr>
        <p:sp>
          <p:nvSpPr>
            <p:cNvPr id="10" name="圆角矩形 9">
              <a:extLst>
                <a:ext uri="{FF2B5EF4-FFF2-40B4-BE49-F238E27FC236}">
                  <a16:creationId xmlns:a16="http://schemas.microsoft.com/office/drawing/2014/main" id="{04E11CB5-1119-42AE-B288-3D6F7E60B77D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808" name="矩形 16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4.</a:t>
              </a:r>
              <a:r>
                <a:rPr lang="zh-CN" altLang="en-US" sz="2800" b="1">
                  <a:solidFill>
                    <a:srgbClr val="FF981D"/>
                  </a:solidFill>
                </a:rPr>
                <a:t>使用金属外壳的电器一定要接地</a:t>
              </a:r>
            </a:p>
          </p:txBody>
        </p:sp>
      </p:grpSp>
      <p:grpSp>
        <p:nvGrpSpPr>
          <p:cNvPr id="18" name="组合 17"/>
          <p:cNvGrpSpPr>
            <a:grpSpLocks/>
          </p:cNvGrpSpPr>
          <p:nvPr/>
        </p:nvGrpSpPr>
        <p:grpSpPr bwMode="auto">
          <a:xfrm>
            <a:off x="1128713" y="3890963"/>
            <a:ext cx="8480425" cy="617537"/>
            <a:chOff x="6054237" y="1969129"/>
            <a:chExt cx="2967718" cy="617691"/>
          </a:xfrm>
        </p:grpSpPr>
        <p:sp>
          <p:nvSpPr>
            <p:cNvPr id="19" name="圆角矩形 18">
              <a:extLst>
                <a:ext uri="{FF2B5EF4-FFF2-40B4-BE49-F238E27FC236}">
                  <a16:creationId xmlns:a16="http://schemas.microsoft.com/office/drawing/2014/main" id="{AA0617A7-FB83-4BE5-B2D3-40E14A24BE68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804" name="矩形 19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5</a:t>
              </a:r>
              <a:r>
                <a:rPr lang="zh-CN" altLang="en-US" sz="2800" b="1">
                  <a:solidFill>
                    <a:srgbClr val="FF981D"/>
                  </a:solidFill>
                </a:rPr>
                <a:t>、由专业电工定期检查及维修电器、电闸及插座</a:t>
              </a:r>
            </a:p>
          </p:txBody>
        </p:sp>
      </p:grp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128713" y="3178175"/>
            <a:ext cx="516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400"/>
              <a:t>特别是水泵、冰箱、移 动电动工具等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28713" y="4808538"/>
            <a:ext cx="84153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不能私拆灯具、开关、插座等电器设备，不要使用灯具烘烤衣物或挪作其它用途；当漏电保护器（俗称漏电开关）出现跳闸现象时，不能私自重新合闸。</a:t>
            </a:r>
          </a:p>
        </p:txBody>
      </p:sp>
      <p:sp>
        <p:nvSpPr>
          <p:cNvPr id="33805" name="灯片编号占位符 6">
            <a:extLst>
              <a:ext uri="{FF2B5EF4-FFF2-40B4-BE49-F238E27FC236}">
                <a16:creationId xmlns:a16="http://schemas.microsoft.com/office/drawing/2014/main" id="{EA89697C-E8DC-41C4-A60D-5217FA832C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68F9429-EB80-436F-BD27-ABCC652E2B6A}" type="slidenum">
              <a:rPr altLang="en-US">
                <a:solidFill>
                  <a:srgbClr val="808080"/>
                </a:solidFill>
              </a:rPr>
              <a:pPr/>
              <a:t>15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1193800" y="1154113"/>
            <a:ext cx="8350250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25AF41B2-DF81-4BD9-8303-41462C62E800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851" name="矩形 1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6</a:t>
              </a:r>
              <a:r>
                <a:rPr lang="zh-CN" altLang="en-US" sz="2800" b="1">
                  <a:solidFill>
                    <a:srgbClr val="FF981D"/>
                  </a:solidFill>
                </a:rPr>
                <a:t>、确保电器设备良好散热</a:t>
              </a: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93800" y="2174875"/>
            <a:ext cx="9029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如电视机、电热开水器、电脑、音响等，不能在其周围堆放易燃易爆物品及杂物、防止因散热不良而损坏设备或引起火灾。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C89A7EEA-444D-4E88-9C8A-91A3ABE8C3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07992" y="3778301"/>
            <a:ext cx="3700456" cy="2457450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9D1D800-AFAC-44D7-92EC-4C708B8C09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11818" y="3778301"/>
            <a:ext cx="3706280" cy="2457450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sp>
        <p:nvSpPr>
          <p:cNvPr id="35848" name="灯片编号占位符 6">
            <a:extLst>
              <a:ext uri="{FF2B5EF4-FFF2-40B4-BE49-F238E27FC236}">
                <a16:creationId xmlns:a16="http://schemas.microsoft.com/office/drawing/2014/main" id="{FBE79071-0D54-4E60-81FD-9BB3FF8F28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DF663028-40A0-4703-BF49-54173BC2080F}" type="slidenum">
              <a:rPr altLang="en-US">
                <a:solidFill>
                  <a:srgbClr val="808080"/>
                </a:solidFill>
              </a:rPr>
              <a:pPr/>
              <a:t>16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1193800" y="1154113"/>
            <a:ext cx="8350250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EE781310-CFB9-4FE4-B60C-86441221F790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907" name="矩形 1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7</a:t>
              </a:r>
              <a:r>
                <a:rPr lang="zh-CN" altLang="en-US" sz="2800" b="1">
                  <a:solidFill>
                    <a:srgbClr val="FF981D"/>
                  </a:solidFill>
                </a:rPr>
                <a:t>、移动电器设备时，必须切断电源</a:t>
              </a:r>
            </a:p>
          </p:txBody>
        </p:sp>
      </p:grp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1193800" y="2411413"/>
            <a:ext cx="8350250" cy="617537"/>
            <a:chOff x="6054237" y="1969129"/>
            <a:chExt cx="2967718" cy="617691"/>
          </a:xfrm>
        </p:grpSpPr>
        <p:sp>
          <p:nvSpPr>
            <p:cNvPr id="10" name="圆角矩形 9">
              <a:extLst>
                <a:ext uri="{FF2B5EF4-FFF2-40B4-BE49-F238E27FC236}">
                  <a16:creationId xmlns:a16="http://schemas.microsoft.com/office/drawing/2014/main" id="{32AB6334-5F64-4099-B322-7FD600DF314F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903" name="矩形 10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8</a:t>
              </a:r>
              <a:r>
                <a:rPr lang="zh-CN" altLang="en-US" sz="2800" b="1">
                  <a:solidFill>
                    <a:srgbClr val="FF981D"/>
                  </a:solidFill>
                </a:rPr>
                <a:t>、发现电线破损要及时更换或用绝缘胶布扎好</a:t>
              </a:r>
            </a:p>
          </p:txBody>
        </p: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490663" y="3298825"/>
            <a:ext cx="5929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itchFamily="34" charset="-122"/>
              </a:rPr>
              <a:t>严禁用普通医用胶布或其他胶带包扎</a:t>
            </a:r>
          </a:p>
        </p:txBody>
      </p:sp>
      <p:grpSp>
        <p:nvGrpSpPr>
          <p:cNvPr id="17" name="组合 16"/>
          <p:cNvGrpSpPr>
            <a:grpSpLocks/>
          </p:cNvGrpSpPr>
          <p:nvPr/>
        </p:nvGrpSpPr>
        <p:grpSpPr bwMode="auto">
          <a:xfrm>
            <a:off x="1193800" y="4146550"/>
            <a:ext cx="8350250" cy="2268538"/>
            <a:chOff x="6054237" y="1969128"/>
            <a:chExt cx="2967718" cy="2268487"/>
          </a:xfrm>
        </p:grpSpPr>
        <p:sp>
          <p:nvSpPr>
            <p:cNvPr id="18" name="圆角矩形 17">
              <a:extLst>
                <a:ext uri="{FF2B5EF4-FFF2-40B4-BE49-F238E27FC236}">
                  <a16:creationId xmlns:a16="http://schemas.microsoft.com/office/drawing/2014/main" id="{58647B7A-172C-479F-966B-F3286896CC61}"/>
                </a:ext>
              </a:extLst>
            </p:cNvPr>
            <p:cNvSpPr/>
            <p:nvPr/>
          </p:nvSpPr>
          <p:spPr>
            <a:xfrm>
              <a:off x="6054237" y="1969128"/>
              <a:ext cx="2967718" cy="226848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899" name="矩形 18"/>
            <p:cNvSpPr>
              <a:spLocks noChangeArrowheads="1"/>
            </p:cNvSpPr>
            <p:nvPr/>
          </p:nvSpPr>
          <p:spPr bwMode="auto">
            <a:xfrm>
              <a:off x="6054237" y="2068747"/>
              <a:ext cx="2967718" cy="20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>
                  <a:solidFill>
                    <a:srgbClr val="FF981D"/>
                  </a:solidFill>
                </a:rPr>
                <a:t>9</a:t>
              </a:r>
              <a:r>
                <a:rPr lang="zh-CN" altLang="en-US" sz="2800" b="1">
                  <a:solidFill>
                    <a:srgbClr val="FF981D"/>
                  </a:solidFill>
                </a:rPr>
                <a:t>、发现电器设备冒烟或闻到异味（焦味）时，要迅速切断电源，通知电工检查和维修， 避免扩大故障范围和发生触电事故。</a:t>
              </a:r>
            </a:p>
          </p:txBody>
        </p:sp>
      </p:grpSp>
      <p:sp>
        <p:nvSpPr>
          <p:cNvPr id="37900" name="灯片编号占位符 2">
            <a:extLst>
              <a:ext uri="{FF2B5EF4-FFF2-40B4-BE49-F238E27FC236}">
                <a16:creationId xmlns:a16="http://schemas.microsoft.com/office/drawing/2014/main" id="{4EDD9BE7-DC17-4066-B8E9-8A81D8F6BD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00461423-1938-4F97-9CD1-32AFC7439897}" type="slidenum">
              <a:rPr altLang="en-US">
                <a:solidFill>
                  <a:srgbClr val="808080"/>
                </a:solidFill>
              </a:rPr>
              <a:pPr/>
              <a:t>17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grpSp>
        <p:nvGrpSpPr>
          <p:cNvPr id="17" name="组合 16"/>
          <p:cNvGrpSpPr>
            <a:grpSpLocks/>
          </p:cNvGrpSpPr>
          <p:nvPr/>
        </p:nvGrpSpPr>
        <p:grpSpPr bwMode="auto">
          <a:xfrm>
            <a:off x="1041400" y="1289050"/>
            <a:ext cx="8750300" cy="1663700"/>
            <a:chOff x="6054237" y="1969128"/>
            <a:chExt cx="2967718" cy="1664243"/>
          </a:xfrm>
        </p:grpSpPr>
        <p:sp>
          <p:nvSpPr>
            <p:cNvPr id="18" name="圆角矩形 17">
              <a:extLst>
                <a:ext uri="{FF2B5EF4-FFF2-40B4-BE49-F238E27FC236}">
                  <a16:creationId xmlns:a16="http://schemas.microsoft.com/office/drawing/2014/main" id="{B01D4F92-7D90-4CF6-A4FC-8468746B8E28}"/>
                </a:ext>
              </a:extLst>
            </p:cNvPr>
            <p:cNvSpPr/>
            <p:nvPr/>
          </p:nvSpPr>
          <p:spPr>
            <a:xfrm>
              <a:off x="6054237" y="1969128"/>
              <a:ext cx="2967718" cy="166424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9" name="矩形 18"/>
            <p:cNvSpPr>
              <a:spLocks noChangeArrowheads="1"/>
            </p:cNvSpPr>
            <p:nvPr/>
          </p:nvSpPr>
          <p:spPr bwMode="auto">
            <a:xfrm>
              <a:off x="6054237" y="2068747"/>
              <a:ext cx="2967718" cy="134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>
                  <a:solidFill>
                    <a:srgbClr val="FF981D"/>
                  </a:solidFill>
                </a:rPr>
                <a:t>10</a:t>
              </a:r>
              <a:r>
                <a:rPr lang="zh-CN" altLang="en-US" sz="2800" b="1">
                  <a:solidFill>
                    <a:srgbClr val="FF981D"/>
                  </a:solidFill>
                </a:rPr>
                <a:t>、操作者在电工维修设备的时侯，不能擅自离开，要进行监护，等待维修完毕后的试车。</a:t>
              </a:r>
            </a:p>
          </p:txBody>
        </p:sp>
      </p:grp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965200" y="3422650"/>
            <a:ext cx="8997950" cy="3035300"/>
            <a:chOff x="6054237" y="1969128"/>
            <a:chExt cx="2967718" cy="3035843"/>
          </a:xfrm>
        </p:grpSpPr>
        <p:sp>
          <p:nvSpPr>
            <p:cNvPr id="20" name="圆角矩形 19">
              <a:extLst>
                <a:ext uri="{FF2B5EF4-FFF2-40B4-BE49-F238E27FC236}">
                  <a16:creationId xmlns:a16="http://schemas.microsoft.com/office/drawing/2014/main" id="{03964DAA-CFB8-4B85-B0E5-4F089D8AA708}"/>
                </a:ext>
              </a:extLst>
            </p:cNvPr>
            <p:cNvSpPr/>
            <p:nvPr/>
          </p:nvSpPr>
          <p:spPr>
            <a:xfrm>
              <a:off x="6054237" y="1969128"/>
              <a:ext cx="2967718" cy="303584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5" name="矩形 20"/>
            <p:cNvSpPr>
              <a:spLocks noChangeArrowheads="1"/>
            </p:cNvSpPr>
            <p:nvPr/>
          </p:nvSpPr>
          <p:spPr bwMode="auto">
            <a:xfrm>
              <a:off x="6054237" y="2068747"/>
              <a:ext cx="2967718" cy="2715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 dirty="0">
                  <a:solidFill>
                    <a:srgbClr val="FF981D"/>
                  </a:solidFill>
                </a:rPr>
                <a:t>11</a:t>
              </a:r>
              <a:r>
                <a:rPr lang="zh-CN" altLang="en-US" sz="2800" b="1" dirty="0">
                  <a:solidFill>
                    <a:srgbClr val="FF981D"/>
                  </a:solidFill>
                </a:rPr>
                <a:t>、熟悉自己生产现场或宿舍主空气断路器（俗称总闸）位置（如车间、施工现场、办公室、宿舍等），一旦发生火灾、触电或其它电气事故时，应第一时间切断电源</a:t>
              </a:r>
              <a:r>
                <a:rPr lang="en-US" altLang="zh-CN" sz="2800" b="1" dirty="0">
                  <a:solidFill>
                    <a:srgbClr val="FF981D"/>
                  </a:solidFill>
                </a:rPr>
                <a:t>,</a:t>
              </a:r>
              <a:r>
                <a:rPr lang="zh-CN" altLang="en-US" sz="2800" b="1" dirty="0">
                  <a:solidFill>
                    <a:srgbClr val="FF981D"/>
                  </a:solidFill>
                </a:rPr>
                <a:t>避免造成更大的财产损失和人身伤亡事故。</a:t>
              </a:r>
            </a:p>
          </p:txBody>
        </p:sp>
      </p:grpSp>
      <p:sp>
        <p:nvSpPr>
          <p:cNvPr id="39944" name="灯片编号占位符 2">
            <a:extLst>
              <a:ext uri="{FF2B5EF4-FFF2-40B4-BE49-F238E27FC236}">
                <a16:creationId xmlns:a16="http://schemas.microsoft.com/office/drawing/2014/main" id="{FE3B7889-2475-4062-AF19-30556D8150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CFF64344-B039-4F32-8325-99DB9476E95E}" type="slidenum">
              <a:rPr altLang="en-US">
                <a:solidFill>
                  <a:srgbClr val="808080"/>
                </a:solidFill>
              </a:rPr>
              <a:pPr/>
              <a:t>18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52070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安全用电与预防措施</a:t>
            </a:r>
          </a:p>
        </p:txBody>
      </p: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1193800" y="1327150"/>
            <a:ext cx="8997950" cy="2368550"/>
            <a:chOff x="6054237" y="1969128"/>
            <a:chExt cx="2967718" cy="2369093"/>
          </a:xfrm>
        </p:grpSpPr>
        <p:sp>
          <p:nvSpPr>
            <p:cNvPr id="20" name="圆角矩形 19">
              <a:extLst>
                <a:ext uri="{FF2B5EF4-FFF2-40B4-BE49-F238E27FC236}">
                  <a16:creationId xmlns:a16="http://schemas.microsoft.com/office/drawing/2014/main" id="{EA90BFBB-F98E-465E-BCED-D4BCC94EA4CD}"/>
                </a:ext>
              </a:extLst>
            </p:cNvPr>
            <p:cNvSpPr/>
            <p:nvPr/>
          </p:nvSpPr>
          <p:spPr>
            <a:xfrm>
              <a:off x="6054237" y="1969128"/>
              <a:ext cx="2967718" cy="236909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992" name="矩形 20"/>
            <p:cNvSpPr>
              <a:spLocks noChangeArrowheads="1"/>
            </p:cNvSpPr>
            <p:nvPr/>
          </p:nvSpPr>
          <p:spPr bwMode="auto">
            <a:xfrm>
              <a:off x="6054237" y="2068747"/>
              <a:ext cx="2967718" cy="2069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800" b="1">
                  <a:solidFill>
                    <a:srgbClr val="FF981D"/>
                  </a:solidFill>
                </a:rPr>
                <a:t>12</a:t>
              </a:r>
              <a:r>
                <a:rPr lang="zh-CN" altLang="en-US" sz="2800" b="1">
                  <a:solidFill>
                    <a:srgbClr val="FF981D"/>
                  </a:solidFill>
                </a:rPr>
                <a:t>、珍惜电力资源，养成安全用电和节约用电的良好习惯，当要长时间离开或不使用时，要确定切断电源（特别是电热电器）的情况下才能离开。</a:t>
              </a:r>
            </a:p>
          </p:txBody>
        </p:sp>
      </p:grpSp>
      <p:sp>
        <p:nvSpPr>
          <p:cNvPr id="41989" name="灯片编号占位符 1">
            <a:extLst>
              <a:ext uri="{FF2B5EF4-FFF2-40B4-BE49-F238E27FC236}">
                <a16:creationId xmlns:a16="http://schemas.microsoft.com/office/drawing/2014/main" id="{27D5C8F2-F03A-402F-BB2A-8B9E7E8033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5EAB8444-F6AD-4058-9B94-27C6A6873776}" type="slidenum">
              <a:rPr altLang="en-US">
                <a:solidFill>
                  <a:srgbClr val="808080"/>
                </a:solidFill>
              </a:rPr>
              <a:pPr/>
              <a:t>19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286500" y="5327650"/>
            <a:ext cx="4441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7.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安全用电常识补充</a:t>
            </a: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677863"/>
            <a:ext cx="438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 noChangeArrowheads="1"/>
          </p:cNvSpPr>
          <p:nvPr/>
        </p:nvSpPr>
        <p:spPr bwMode="auto">
          <a:xfrm>
            <a:off x="2605088" y="563563"/>
            <a:ext cx="85725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zh-CN" altLang="en-US" sz="4800" b="1">
                <a:solidFill>
                  <a:srgbClr val="FF981D"/>
                </a:solidFill>
                <a:latin typeface="微软雅黑" pitchFamily="34" charset="-122"/>
                <a:sym typeface="Impact" pitchFamily="34" charset="0"/>
              </a:rPr>
              <a:t>培训内容</a:t>
            </a:r>
            <a:endParaRPr lang="en-US" altLang="zh-CN" sz="4800" b="1">
              <a:solidFill>
                <a:srgbClr val="FF981D"/>
              </a:solidFill>
              <a:latin typeface="微软雅黑" pitchFamily="34" charset="-122"/>
              <a:sym typeface="Impact" pitchFamily="34" charset="0"/>
            </a:endParaRPr>
          </a:p>
        </p:txBody>
      </p:sp>
      <p:sp>
        <p:nvSpPr>
          <p:cNvPr id="8" name="Title 1"/>
          <p:cNvSpPr txBox="1">
            <a:spLocks noChangeArrowheads="1"/>
          </p:cNvSpPr>
          <p:nvPr/>
        </p:nvSpPr>
        <p:spPr bwMode="auto">
          <a:xfrm>
            <a:off x="3309938" y="1339850"/>
            <a:ext cx="855662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altLang="zh-CN" sz="4800">
                <a:solidFill>
                  <a:srgbClr val="229EC7"/>
                </a:solidFill>
                <a:sym typeface="Impact" pitchFamily="34" charset="0"/>
              </a:rPr>
              <a:t>Content</a:t>
            </a:r>
          </a:p>
        </p:txBody>
      </p:sp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1458913"/>
            <a:ext cx="438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2239963"/>
            <a:ext cx="438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3019425"/>
            <a:ext cx="4381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3800475"/>
            <a:ext cx="4381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4581525"/>
            <a:ext cx="438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9275" y="5362575"/>
            <a:ext cx="438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286500" y="581025"/>
            <a:ext cx="26066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1.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触电的危害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286500" y="1371600"/>
            <a:ext cx="260667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2.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触电的方式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286500" y="2162175"/>
            <a:ext cx="424815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3.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安全用电与预防措施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286500" y="2954338"/>
            <a:ext cx="21955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4.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触电急救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286500" y="3744913"/>
            <a:ext cx="30162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5.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时间就是生命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286500" y="4535488"/>
            <a:ext cx="32702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6.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安全自省</a:t>
            </a:r>
            <a:r>
              <a:rPr lang="en-US" altLang="zh-CN" sz="3200" b="1">
                <a:solidFill>
                  <a:srgbClr val="229EC7"/>
                </a:solidFill>
                <a:latin typeface="微软雅黑" pitchFamily="34" charset="-122"/>
              </a:rPr>
              <a:t>5</a:t>
            </a:r>
            <a:r>
              <a:rPr lang="zh-CN" altLang="en-US" sz="3200" b="1">
                <a:solidFill>
                  <a:srgbClr val="229EC7"/>
                </a:solidFill>
                <a:latin typeface="微软雅黑" pitchFamily="34" charset="-122"/>
              </a:rPr>
              <a:t>步法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73515" y="4911725"/>
            <a:ext cx="174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第四部分</a:t>
            </a:r>
          </a:p>
        </p:txBody>
      </p:sp>
      <p:sp>
        <p:nvSpPr>
          <p:cNvPr id="44035" name="文本占位符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6489700" y="430688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触电急救</a:t>
            </a:r>
          </a:p>
        </p:txBody>
      </p:sp>
      <p:sp>
        <p:nvSpPr>
          <p:cNvPr id="44036" name="灯片编号占位符 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769725" y="6407150"/>
            <a:ext cx="422275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l"/>
            <a:fld id="{B9A6509F-E4C4-4037-809C-0EE0F1575A57}" type="slidenum">
              <a:rPr lang="zh-CN" altLang="en-US" sz="1800"/>
              <a:pPr algn="l"/>
              <a:t>20</a:t>
            </a:fld>
            <a:endParaRPr lang="zh-CN" altLang="en-US" sz="1800"/>
          </a:p>
        </p:txBody>
      </p:sp>
    </p:spTree>
  </p:cSld>
  <p:clrMapOvr>
    <a:masterClrMapping/>
  </p:clrMapOvr>
  <p:transition spd="slow" advClick="0" advTm="2000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C7852B0-7636-4548-A130-B5DF26D82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2852" y="1973658"/>
            <a:ext cx="4082379" cy="3514396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46150" y="1973263"/>
            <a:ext cx="52641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触电急救应分秒必争，一经明确心跳、呼吸停止的，立即就地</a:t>
            </a:r>
            <a:r>
              <a:rPr lang="zh-CN" altLang="en-US" sz="2400" b="1">
                <a:solidFill>
                  <a:srgbClr val="FF8B00"/>
                </a:solidFill>
              </a:rPr>
              <a:t>迅速用心肺复苏法进行抢救</a:t>
            </a:r>
            <a:r>
              <a:rPr lang="zh-CN" altLang="en-US" sz="2400"/>
              <a:t>，并坚持不断地进行，同时及早与医疗急救中心联系，争取医务人员接替救治。</a:t>
            </a:r>
            <a:endParaRPr lang="en-US" altLang="zh-CN" sz="2400"/>
          </a:p>
        </p:txBody>
      </p:sp>
      <p:sp>
        <p:nvSpPr>
          <p:cNvPr id="46084" name="灯片编号占位符 2">
            <a:extLst>
              <a:ext uri="{FF2B5EF4-FFF2-40B4-BE49-F238E27FC236}">
                <a16:creationId xmlns:a16="http://schemas.microsoft.com/office/drawing/2014/main" id="{E1DEB45A-E2A6-4B2A-A1F5-2530C5EB3C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93436142-98E8-4958-9025-F22D6D99831A}" type="slidenum">
              <a:rPr altLang="en-US">
                <a:solidFill>
                  <a:srgbClr val="808080"/>
                </a:solidFill>
              </a:rPr>
              <a:pPr/>
              <a:t>21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511B21E-D0EA-497F-8B8A-D6E57C4FA2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2852" y="2042407"/>
            <a:ext cx="4082379" cy="3376898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46150" y="1973263"/>
            <a:ext cx="5473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在医务人员未接替救治前，</a:t>
            </a:r>
            <a:r>
              <a:rPr lang="zh-CN" altLang="en-US" sz="2400" b="1">
                <a:solidFill>
                  <a:srgbClr val="FF8B00"/>
                </a:solidFill>
              </a:rPr>
              <a:t>不应放弃现场抢救</a:t>
            </a:r>
            <a:r>
              <a:rPr lang="zh-CN" altLang="en-US" sz="2400"/>
              <a:t>，更不能只根据没有呼吸或脉搏的表现，擅自判定伤员死亡，放弃抢救。只有医生有权做出伤员死亡的诊断。与医务人员接替时，应提醒医务人员在触电者转移到医院的过程中不得间断抢救。</a:t>
            </a:r>
          </a:p>
        </p:txBody>
      </p:sp>
      <p:sp>
        <p:nvSpPr>
          <p:cNvPr id="48132" name="灯片编号占位符 2">
            <a:extLst>
              <a:ext uri="{FF2B5EF4-FFF2-40B4-BE49-F238E27FC236}">
                <a16:creationId xmlns:a16="http://schemas.microsoft.com/office/drawing/2014/main" id="{904D707C-7037-4F97-B5B0-5464E96ED0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BAA042C8-1A45-4B1C-8AFC-3F2FEC4B8F76}" type="slidenum">
              <a:rPr altLang="en-US">
                <a:solidFill>
                  <a:srgbClr val="808080"/>
                </a:solidFill>
              </a:rPr>
              <a:pPr/>
              <a:t>22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触电急救知识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43C9A54-8665-49E9-9E97-A48FDCFA7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4651" y="2228790"/>
            <a:ext cx="4984497" cy="3453446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52500" y="4208463"/>
            <a:ext cx="49958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/>
              <a:t>1</a:t>
            </a:r>
            <a:r>
              <a:rPr lang="zh-CN" altLang="en-US" sz="2400"/>
              <a:t>、发现有人触电应迅速使触电者脱离电源，可用带绝缘手柄的工具切断电源</a:t>
            </a:r>
          </a:p>
        </p:txBody>
      </p:sp>
      <p:sp>
        <p:nvSpPr>
          <p:cNvPr id="50180" name="灯片编号占位符 2">
            <a:extLst>
              <a:ext uri="{FF2B5EF4-FFF2-40B4-BE49-F238E27FC236}">
                <a16:creationId xmlns:a16="http://schemas.microsoft.com/office/drawing/2014/main" id="{64F858DE-1241-4600-8D09-EFF5624AC8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5489AC52-2A0E-40A3-97B8-17862FA1EDF7}" type="slidenum">
              <a:rPr altLang="en-US">
                <a:solidFill>
                  <a:srgbClr val="808080"/>
                </a:solidFill>
              </a:rPr>
              <a:pPr/>
              <a:t>23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触电急救知识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EFE8BB8-B418-408C-93D3-6DD26FFAE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2430" y="1948376"/>
            <a:ext cx="4388939" cy="4014274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52500" y="4208463"/>
            <a:ext cx="49958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/>
              <a:t>2</a:t>
            </a:r>
            <a:r>
              <a:rPr lang="zh-CN" altLang="en-US" sz="2400"/>
              <a:t>、用干燥工具挑开触电者身上或身下的电源线</a:t>
            </a:r>
          </a:p>
        </p:txBody>
      </p:sp>
      <p:sp>
        <p:nvSpPr>
          <p:cNvPr id="52228" name="灯片编号占位符 2">
            <a:extLst>
              <a:ext uri="{FF2B5EF4-FFF2-40B4-BE49-F238E27FC236}">
                <a16:creationId xmlns:a16="http://schemas.microsoft.com/office/drawing/2014/main" id="{F9CB8D49-5403-42D0-8E2C-C01112A0BD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727A2BD1-9B13-4E91-AE90-2E1C6F29E269}" type="slidenum">
              <a:rPr altLang="en-US">
                <a:solidFill>
                  <a:srgbClr val="808080"/>
                </a:solidFill>
              </a:rPr>
              <a:pPr/>
              <a:t>24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触电急救知识</a:t>
            </a:r>
          </a:p>
        </p:txBody>
      </p:sp>
      <p:sp>
        <p:nvSpPr>
          <p:cNvPr id="2" name="灯片编号占位符 2">
            <a:extLst>
              <a:ext uri="{FF2B5EF4-FFF2-40B4-BE49-F238E27FC236}">
                <a16:creationId xmlns:a16="http://schemas.microsoft.com/office/drawing/2014/main" id="{0607EA04-4DD2-40DD-B9F3-A776CD03F6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17BED367-5D5A-4577-81A8-0D8EDE254061}" type="slidenum">
              <a:rPr altLang="en-US">
                <a:solidFill>
                  <a:srgbClr val="808080"/>
                </a:solidFill>
              </a:rPr>
              <a:pPr/>
              <a:t>25</a:t>
            </a:fld>
            <a:endParaRPr lang="zh-CN" altLang="en-US">
              <a:solidFill>
                <a:srgbClr val="808080"/>
              </a:solidFill>
            </a:endParaRP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365250" y="1477963"/>
            <a:ext cx="7397750" cy="617537"/>
            <a:chOff x="6054237" y="1969129"/>
            <a:chExt cx="2967718" cy="617691"/>
          </a:xfrm>
        </p:grpSpPr>
        <p:sp>
          <p:nvSpPr>
            <p:cNvPr id="9" name="圆角矩形 8">
              <a:extLst>
                <a:ext uri="{FF2B5EF4-FFF2-40B4-BE49-F238E27FC236}">
                  <a16:creationId xmlns:a16="http://schemas.microsoft.com/office/drawing/2014/main" id="{CF65A8B1-D58C-43D5-96F4-294C7331EFE7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290" name="矩形 9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1</a:t>
              </a:r>
              <a:r>
                <a:rPr lang="zh-CN" altLang="en-US" sz="2800" b="1">
                  <a:solidFill>
                    <a:srgbClr val="FF981D"/>
                  </a:solidFill>
                </a:rPr>
                <a:t>、切勿用潮湿的工具或金属物拨开电线</a:t>
              </a:r>
            </a:p>
          </p:txBody>
        </p:sp>
      </p:grpSp>
      <p:grpSp>
        <p:nvGrpSpPr>
          <p:cNvPr id="11" name="组合 10"/>
          <p:cNvGrpSpPr>
            <a:grpSpLocks/>
          </p:cNvGrpSpPr>
          <p:nvPr/>
        </p:nvGrpSpPr>
        <p:grpSpPr bwMode="auto">
          <a:xfrm>
            <a:off x="1346200" y="2792413"/>
            <a:ext cx="7397750" cy="617537"/>
            <a:chOff x="6054237" y="1969129"/>
            <a:chExt cx="2967718" cy="617691"/>
          </a:xfrm>
        </p:grpSpPr>
        <p:sp>
          <p:nvSpPr>
            <p:cNvPr id="12" name="圆角矩形 11">
              <a:extLst>
                <a:ext uri="{FF2B5EF4-FFF2-40B4-BE49-F238E27FC236}">
                  <a16:creationId xmlns:a16="http://schemas.microsoft.com/office/drawing/2014/main" id="{9AFD88BB-3734-4D8D-A903-720A150FA1AD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286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2</a:t>
              </a:r>
              <a:r>
                <a:rPr lang="zh-CN" altLang="en-US" sz="2800" b="1">
                  <a:solidFill>
                    <a:srgbClr val="FF981D"/>
                  </a:solidFill>
                </a:rPr>
                <a:t>、切勿用手触及带电者</a:t>
              </a:r>
            </a:p>
          </p:txBody>
        </p:sp>
      </p:grpSp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1289050" y="4116388"/>
            <a:ext cx="7397750" cy="617537"/>
            <a:chOff x="6054237" y="1969129"/>
            <a:chExt cx="2967718" cy="617691"/>
          </a:xfrm>
        </p:grpSpPr>
        <p:sp>
          <p:nvSpPr>
            <p:cNvPr id="15" name="圆角矩形 14">
              <a:extLst>
                <a:ext uri="{FF2B5EF4-FFF2-40B4-BE49-F238E27FC236}">
                  <a16:creationId xmlns:a16="http://schemas.microsoft.com/office/drawing/2014/main" id="{EFC4FEA2-4C0F-4D22-803E-3706A0C50D87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282" name="矩形 15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981D"/>
                  </a:solidFill>
                </a:rPr>
                <a:t>3</a:t>
              </a:r>
              <a:r>
                <a:rPr lang="zh-CN" altLang="en-US" sz="2800" b="1">
                  <a:solidFill>
                    <a:srgbClr val="FF981D"/>
                  </a:solidFill>
                </a:rPr>
                <a:t>、切勿用潮湿的物件搬动电者</a:t>
              </a:r>
            </a:p>
          </p:txBody>
        </p:sp>
      </p:grp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触电急救知识</a:t>
            </a:r>
          </a:p>
        </p:txBody>
      </p:sp>
      <p:sp>
        <p:nvSpPr>
          <p:cNvPr id="2" name="灯片编号占位符 2">
            <a:extLst>
              <a:ext uri="{FF2B5EF4-FFF2-40B4-BE49-F238E27FC236}">
                <a16:creationId xmlns:a16="http://schemas.microsoft.com/office/drawing/2014/main" id="{B3B5665E-1341-4E23-B89C-F06AA46DC8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4E46CA96-BE10-49A5-8C6B-1478FB510427}" type="slidenum">
              <a:rPr altLang="en-US">
                <a:solidFill>
                  <a:srgbClr val="808080"/>
                </a:solidFill>
              </a:rPr>
              <a:pPr/>
              <a:t>26</a:t>
            </a:fld>
            <a:endParaRPr lang="zh-CN" altLang="en-US">
              <a:solidFill>
                <a:srgbClr val="808080"/>
              </a:solidFill>
            </a:endParaRP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346200" y="1630363"/>
            <a:ext cx="4445000" cy="617537"/>
            <a:chOff x="6054237" y="1969129"/>
            <a:chExt cx="2967718" cy="617691"/>
          </a:xfrm>
        </p:grpSpPr>
        <p:sp>
          <p:nvSpPr>
            <p:cNvPr id="9" name="圆角矩形 8">
              <a:extLst>
                <a:ext uri="{FF2B5EF4-FFF2-40B4-BE49-F238E27FC236}">
                  <a16:creationId xmlns:a16="http://schemas.microsoft.com/office/drawing/2014/main" id="{5E2081E5-A68A-4EEC-806D-7B25714E75DB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329" name="矩形 9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检查及现场抢救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193800" y="2640013"/>
            <a:ext cx="8126413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Clr>
                <a:srgbClr val="FF8B00"/>
              </a:buClr>
              <a:buFont typeface="Wingdings" pitchFamily="2" charset="2"/>
              <a:buChar char="p"/>
            </a:pPr>
            <a:r>
              <a:rPr lang="zh-CN" altLang="en-US" sz="2400">
                <a:latin typeface="微软雅黑" pitchFamily="34" charset="-122"/>
              </a:rPr>
              <a:t>将触电者移到通风干燥处，解开紧身衣服；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Clr>
                <a:srgbClr val="FF8B00"/>
              </a:buClr>
              <a:buFont typeface="Wingdings" pitchFamily="2" charset="2"/>
              <a:buChar char="p"/>
            </a:pPr>
            <a:r>
              <a:rPr lang="zh-CN" altLang="en-US" sz="2400">
                <a:latin typeface="微软雅黑" pitchFamily="34" charset="-122"/>
              </a:rPr>
              <a:t>检查触电者的口腔，清理口腔的粘液，如有假牙，则取下；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Clr>
                <a:srgbClr val="FF8B00"/>
              </a:buClr>
              <a:buFont typeface="Wingdings" pitchFamily="2" charset="2"/>
              <a:buChar char="p"/>
            </a:pPr>
            <a:r>
              <a:rPr lang="zh-CN" altLang="en-US" sz="2400">
                <a:latin typeface="微软雅黑" pitchFamily="34" charset="-122"/>
              </a:rPr>
              <a:t>就地抢救，如呼吸停止，采用口对口人工呼吸抢救，若心脏停止跳动或不规则颤动，可进行人工胸外挤压法抢救。不能无故中断 ；</a:t>
            </a: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触电急救知识</a:t>
            </a:r>
          </a:p>
        </p:txBody>
      </p:sp>
      <p:sp>
        <p:nvSpPr>
          <p:cNvPr id="2" name="灯片编号占位符 2">
            <a:extLst>
              <a:ext uri="{FF2B5EF4-FFF2-40B4-BE49-F238E27FC236}">
                <a16:creationId xmlns:a16="http://schemas.microsoft.com/office/drawing/2014/main" id="{E2E76904-96D7-49E7-98F3-CFC8181E6B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4A491C36-C733-47AF-9853-41BB8325E6CF}" type="slidenum">
              <a:rPr altLang="en-US">
                <a:solidFill>
                  <a:srgbClr val="808080"/>
                </a:solidFill>
              </a:rPr>
              <a:pPr/>
              <a:t>27</a:t>
            </a:fld>
            <a:endParaRPr lang="zh-CN" altLang="en-US">
              <a:solidFill>
                <a:srgbClr val="808080"/>
              </a:solidFill>
            </a:endParaRP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346200" y="1630363"/>
            <a:ext cx="4445000" cy="617537"/>
            <a:chOff x="6054237" y="1969129"/>
            <a:chExt cx="2967718" cy="617691"/>
          </a:xfrm>
        </p:grpSpPr>
        <p:sp>
          <p:nvSpPr>
            <p:cNvPr id="9" name="圆角矩形 8">
              <a:extLst>
                <a:ext uri="{FF2B5EF4-FFF2-40B4-BE49-F238E27FC236}">
                  <a16:creationId xmlns:a16="http://schemas.microsoft.com/office/drawing/2014/main" id="{DA066ACF-ACEF-4D41-9B42-EBE69704D22B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377" name="矩形 9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转送医疗机构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193800" y="2640013"/>
            <a:ext cx="8126413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Clr>
                <a:srgbClr val="FF8B00"/>
              </a:buClr>
              <a:buFont typeface="Wingdings" pitchFamily="2" charset="2"/>
              <a:buChar char="p"/>
            </a:pPr>
            <a:r>
              <a:rPr lang="zh-CN" altLang="en-US" sz="2400">
                <a:latin typeface="微软雅黑" pitchFamily="34" charset="-122"/>
              </a:rPr>
              <a:t>打电话呼叫救护车；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Clr>
                <a:srgbClr val="FF8B00"/>
              </a:buClr>
              <a:buFont typeface="Wingdings" pitchFamily="2" charset="2"/>
              <a:buChar char="p"/>
            </a:pPr>
            <a:r>
              <a:rPr lang="zh-CN" altLang="en-US" sz="2400">
                <a:latin typeface="微软雅黑" pitchFamily="34" charset="-122"/>
              </a:rPr>
              <a:t>自己车送医院时，触电者应平躺与车上，不要蜷曲；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Clr>
                <a:srgbClr val="FF8B00"/>
              </a:buClr>
              <a:buFont typeface="Wingdings" pitchFamily="2" charset="2"/>
              <a:buChar char="p"/>
            </a:pPr>
            <a:r>
              <a:rPr lang="zh-CN" altLang="en-US" sz="2400">
                <a:latin typeface="微软雅黑" pitchFamily="34" charset="-122"/>
              </a:rPr>
              <a:t>尽快送往医院，途中应继续抢救；</a:t>
            </a: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第五部分</a:t>
            </a:r>
          </a:p>
        </p:txBody>
      </p:sp>
      <p:sp>
        <p:nvSpPr>
          <p:cNvPr id="60419" name="文本占位符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6489700" y="430688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时间就是生命</a:t>
            </a:r>
          </a:p>
        </p:txBody>
      </p:sp>
      <p:sp>
        <p:nvSpPr>
          <p:cNvPr id="60420" name="灯片编号占位符 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769725" y="6407150"/>
            <a:ext cx="422275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l"/>
            <a:fld id="{A8856931-254D-4D47-9D72-85B2FB31A324}" type="slidenum">
              <a:rPr lang="zh-CN" altLang="en-US" sz="1800"/>
              <a:pPr algn="l"/>
              <a:t>28</a:t>
            </a:fld>
            <a:endParaRPr lang="zh-CN" altLang="en-US" sz="1800"/>
          </a:p>
        </p:txBody>
      </p:sp>
    </p:spTree>
  </p:cSld>
  <p:clrMapOvr>
    <a:masterClrMapping/>
  </p:clrMapOvr>
  <p:transition spd="slow" advClick="0" advTm="2000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时间就是生命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A4DE173-8A72-4DAD-9166-A67451A9762D}"/>
              </a:ext>
            </a:extLst>
          </p:cNvPr>
          <p:cNvSpPr/>
          <p:nvPr/>
        </p:nvSpPr>
        <p:spPr>
          <a:xfrm>
            <a:off x="1193198" y="1104900"/>
            <a:ext cx="6096000" cy="1409699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defRPr/>
            </a:pPr>
            <a:r>
              <a:rPr lang="zh-CN" altLang="en-US" sz="28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DIN-BoldItalic" pitchFamily="50" charset="0"/>
              </a:rPr>
              <a:t>早评估病情、早呼救、早到达</a:t>
            </a:r>
          </a:p>
          <a:p>
            <a:pPr algn="ctr" eaLnBrk="1" fontAlgn="auto" hangingPunct="1">
              <a:lnSpc>
                <a:spcPct val="150000"/>
              </a:lnSpc>
              <a:defRPr/>
            </a:pPr>
            <a:r>
              <a:rPr lang="zh-CN" altLang="en-US" sz="28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DIN-BoldItalic" pitchFamily="50" charset="0"/>
              </a:rPr>
              <a:t>心搏骤停的严重后果以秒计算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E0CD9E60-328E-461F-A35A-C34A0D557860}"/>
              </a:ext>
            </a:extLst>
          </p:cNvPr>
          <p:cNvCxnSpPr/>
          <p:nvPr/>
        </p:nvCxnSpPr>
        <p:spPr>
          <a:xfrm>
            <a:off x="1193800" y="2667000"/>
            <a:ext cx="8959850" cy="0"/>
          </a:xfrm>
          <a:prstGeom prst="line">
            <a:avLst/>
          </a:prstGeom>
          <a:ln>
            <a:solidFill>
              <a:srgbClr val="FF9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193800" y="2667000"/>
            <a:ext cx="6096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10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秒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意识丧失、突然倒地</a:t>
            </a:r>
            <a:endParaRPr lang="en-US" altLang="zh-CN" sz="2400" b="1">
              <a:solidFill>
                <a:srgbClr val="FF981D"/>
              </a:solidFill>
              <a:ea typeface="宋体" pitchFamily="2" charset="-122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30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秒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——“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阿斯综合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症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”发作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60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秒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自主呼吸逐渐停止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3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分钟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开始出现脑水肿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6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分钟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开始出现脑细胸死亡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8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分钟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——“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脑死亡”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                    心肺复苏的“黄金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8</a:t>
            </a:r>
            <a:r>
              <a:rPr lang="zh-CN" altLang="zh-CN" sz="2400" b="1">
                <a:solidFill>
                  <a:srgbClr val="FF981D"/>
                </a:solidFill>
                <a:ea typeface="宋体" pitchFamily="2" charset="-122"/>
              </a:rPr>
              <a:t>分钟” </a:t>
            </a:r>
          </a:p>
        </p:txBody>
      </p:sp>
      <p:sp>
        <p:nvSpPr>
          <p:cNvPr id="62469" name="灯片编号占位符 9">
            <a:extLst>
              <a:ext uri="{FF2B5EF4-FFF2-40B4-BE49-F238E27FC236}">
                <a16:creationId xmlns:a16="http://schemas.microsoft.com/office/drawing/2014/main" id="{8C0EAB92-A08A-4DC9-8C73-66487891F9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A9683B5-6821-4C9E-9D0C-FBAFFC96CA32}" type="slidenum">
              <a:rPr altLang="en-US">
                <a:solidFill>
                  <a:srgbClr val="808080"/>
                </a:solidFill>
              </a:rPr>
              <a:pPr/>
              <a:t>29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4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第一部分</a:t>
            </a:r>
          </a:p>
        </p:txBody>
      </p:sp>
      <p:sp>
        <p:nvSpPr>
          <p:cNvPr id="9219" name="文本占位符 5"/>
          <p:cNvSpPr>
            <a:spLocks noGrp="1" noChangeArrowheads="1"/>
          </p:cNvSpPr>
          <p:nvPr>
            <p:ph type="body" sz="quarter" idx="11"/>
          </p:nvPr>
        </p:nvSpPr>
        <p:spPr>
          <a:xfrm>
            <a:off x="6489700" y="430688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触电的危害</a:t>
            </a:r>
          </a:p>
        </p:txBody>
      </p:sp>
      <p:sp>
        <p:nvSpPr>
          <p:cNvPr id="9220" name="灯片编号占位符 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l"/>
            <a:fld id="{44879111-3075-44AD-81B0-E77D3F117C18}" type="slidenum">
              <a:rPr lang="zh-CN" altLang="en-US" sz="1800"/>
              <a:pPr algn="l"/>
              <a:t>3</a:t>
            </a:fld>
            <a:endParaRPr lang="zh-CN" altLang="en-US" sz="1800"/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时间就是生命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8411CD6-7A1B-4779-8144-AADE80451723}"/>
              </a:ext>
            </a:extLst>
          </p:cNvPr>
          <p:cNvSpPr/>
          <p:nvPr/>
        </p:nvSpPr>
        <p:spPr>
          <a:xfrm>
            <a:off x="1193198" y="1390650"/>
            <a:ext cx="7245952" cy="1123949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defRPr/>
            </a:pPr>
            <a:r>
              <a:rPr lang="zh-CN" altLang="en-US" sz="28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DIN-BoldItalic" pitchFamily="50" charset="0"/>
              </a:rPr>
              <a:t>心肺复苏成功率与开始</a:t>
            </a:r>
            <a:r>
              <a:rPr lang="en-US" altLang="zh-CN" sz="28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DIN-BoldItalic" pitchFamily="50" charset="0"/>
              </a:rPr>
              <a:t>CPR</a:t>
            </a:r>
            <a:r>
              <a:rPr lang="zh-CN" altLang="en-US" sz="28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DIN-BoldItalic" pitchFamily="50" charset="0"/>
              </a:rPr>
              <a:t>的时间密切相关，每延误一分钟抢救成功率降低</a:t>
            </a:r>
            <a:r>
              <a:rPr lang="en-US" altLang="zh-CN" sz="28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DIN-BoldItalic" pitchFamily="50" charset="0"/>
              </a:rPr>
              <a:t>10%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DC98692-222E-4D55-9E2D-BDCDF8925794}"/>
              </a:ext>
            </a:extLst>
          </p:cNvPr>
          <p:cNvCxnSpPr/>
          <p:nvPr/>
        </p:nvCxnSpPr>
        <p:spPr>
          <a:xfrm>
            <a:off x="1193800" y="2667000"/>
            <a:ext cx="8959850" cy="0"/>
          </a:xfrm>
          <a:prstGeom prst="line">
            <a:avLst/>
          </a:prstGeom>
          <a:ln>
            <a:solidFill>
              <a:srgbClr val="FF9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193800" y="2667000"/>
            <a:ext cx="72453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心搏骤停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1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分钟内实施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——CPR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成功率＞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90%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心搏骤停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4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分钟内实施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——CPR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成功率约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60%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心搏骤停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6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分钟内实施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——CPR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成功率约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40%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心搏骤停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8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分钟内实施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——CPR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成功率约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20%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且侥幸存活者可能已“脑死亡”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心搏骤停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10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分钟内实施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——CPR</a:t>
            </a:r>
            <a:r>
              <a:rPr lang="zh-CN" altLang="en-US" sz="2400" b="1">
                <a:solidFill>
                  <a:srgbClr val="FF981D"/>
                </a:solidFill>
                <a:ea typeface="宋体" pitchFamily="2" charset="-122"/>
              </a:rPr>
              <a:t>成功率几乎为</a:t>
            </a:r>
            <a:r>
              <a:rPr lang="en-US" altLang="zh-CN" sz="2400" b="1">
                <a:solidFill>
                  <a:srgbClr val="FF981D"/>
                </a:solidFill>
                <a:ea typeface="宋体" pitchFamily="2" charset="-122"/>
              </a:rPr>
              <a:t>0</a:t>
            </a:r>
          </a:p>
        </p:txBody>
      </p:sp>
      <p:sp>
        <p:nvSpPr>
          <p:cNvPr id="64517" name="灯片编号占位符 1">
            <a:extLst>
              <a:ext uri="{FF2B5EF4-FFF2-40B4-BE49-F238E27FC236}">
                <a16:creationId xmlns:a16="http://schemas.microsoft.com/office/drawing/2014/main" id="{DFA05418-3270-442C-9B33-839D53A21E5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15C52542-2D3B-436F-8164-FB402CEEAEDA}" type="slidenum">
              <a:rPr altLang="en-US">
                <a:solidFill>
                  <a:srgbClr val="808080"/>
                </a:solidFill>
              </a:rPr>
              <a:pPr/>
              <a:t>30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第六部分</a:t>
            </a:r>
          </a:p>
        </p:txBody>
      </p:sp>
      <p:sp>
        <p:nvSpPr>
          <p:cNvPr id="66563" name="文本占位符 1"/>
          <p:cNvSpPr>
            <a:spLocks noGrp="1" noChangeArrowheads="1"/>
          </p:cNvSpPr>
          <p:nvPr>
            <p:ph type="body" sz="quarter" idx="11"/>
          </p:nvPr>
        </p:nvSpPr>
        <p:spPr>
          <a:xfrm>
            <a:off x="6489700" y="430688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安全自省</a:t>
            </a:r>
          </a:p>
        </p:txBody>
      </p:sp>
    </p:spTree>
  </p:cSld>
  <p:clrMapOvr>
    <a:masterClrMapping/>
  </p:clrMapOvr>
  <p:transition spd="slow" advClick="0" advTm="2000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工作之前安全自省</a:t>
            </a:r>
            <a:r>
              <a:rPr lang="en-US" altLang="zh-CN" smtClean="0"/>
              <a:t>5</a:t>
            </a:r>
            <a:r>
              <a:rPr lang="zh-CN" altLang="en-US" smtClean="0"/>
              <a:t>步法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B38C18F9-D5B0-4825-9098-DAD7A40F4784}"/>
              </a:ext>
            </a:extLst>
          </p:cNvPr>
          <p:cNvSpPr>
            <a:spLocks noEditPoints="1"/>
          </p:cNvSpPr>
          <p:nvPr/>
        </p:nvSpPr>
        <p:spPr bwMode="auto">
          <a:xfrm>
            <a:off x="4241801" y="1186532"/>
            <a:ext cx="1906588" cy="4330700"/>
          </a:xfrm>
          <a:custGeom>
            <a:avLst/>
            <a:gdLst>
              <a:gd name="T0" fmla="*/ 914 w 1007"/>
              <a:gd name="T1" fmla="*/ 170 h 2288"/>
              <a:gd name="T2" fmla="*/ 728 w 1007"/>
              <a:gd name="T3" fmla="*/ 122 h 2288"/>
              <a:gd name="T4" fmla="*/ 291 w 1007"/>
              <a:gd name="T5" fmla="*/ 122 h 2288"/>
              <a:gd name="T6" fmla="*/ 147 w 1007"/>
              <a:gd name="T7" fmla="*/ 0 h 2288"/>
              <a:gd name="T8" fmla="*/ 0 w 1007"/>
              <a:gd name="T9" fmla="*/ 146 h 2288"/>
              <a:gd name="T10" fmla="*/ 147 w 1007"/>
              <a:gd name="T11" fmla="*/ 293 h 2288"/>
              <a:gd name="T12" fmla="*/ 291 w 1007"/>
              <a:gd name="T13" fmla="*/ 171 h 2288"/>
              <a:gd name="T14" fmla="*/ 728 w 1007"/>
              <a:gd name="T15" fmla="*/ 171 h 2288"/>
              <a:gd name="T16" fmla="*/ 957 w 1007"/>
              <a:gd name="T17" fmla="*/ 351 h 2288"/>
              <a:gd name="T18" fmla="*/ 957 w 1007"/>
              <a:gd name="T19" fmla="*/ 2288 h 2288"/>
              <a:gd name="T20" fmla="*/ 1007 w 1007"/>
              <a:gd name="T21" fmla="*/ 2288 h 2288"/>
              <a:gd name="T22" fmla="*/ 1007 w 1007"/>
              <a:gd name="T23" fmla="*/ 351 h 2288"/>
              <a:gd name="T24" fmla="*/ 914 w 1007"/>
              <a:gd name="T25" fmla="*/ 170 h 2288"/>
              <a:gd name="T26" fmla="*/ 147 w 1007"/>
              <a:gd name="T27" fmla="*/ 233 h 2288"/>
              <a:gd name="T28" fmla="*/ 61 w 1007"/>
              <a:gd name="T29" fmla="*/ 146 h 2288"/>
              <a:gd name="T30" fmla="*/ 147 w 1007"/>
              <a:gd name="T31" fmla="*/ 60 h 2288"/>
              <a:gd name="T32" fmla="*/ 233 w 1007"/>
              <a:gd name="T33" fmla="*/ 146 h 2288"/>
              <a:gd name="T34" fmla="*/ 147 w 1007"/>
              <a:gd name="T35" fmla="*/ 233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07" h="2288">
                <a:moveTo>
                  <a:pt x="914" y="170"/>
                </a:moveTo>
                <a:cubicBezTo>
                  <a:pt x="854" y="130"/>
                  <a:pt x="780" y="122"/>
                  <a:pt x="728" y="122"/>
                </a:cubicBezTo>
                <a:cubicBezTo>
                  <a:pt x="291" y="122"/>
                  <a:pt x="291" y="122"/>
                  <a:pt x="291" y="122"/>
                </a:cubicBezTo>
                <a:cubicBezTo>
                  <a:pt x="279" y="53"/>
                  <a:pt x="219" y="0"/>
                  <a:pt x="147" y="0"/>
                </a:cubicBezTo>
                <a:cubicBezTo>
                  <a:pt x="66" y="0"/>
                  <a:pt x="0" y="66"/>
                  <a:pt x="0" y="146"/>
                </a:cubicBezTo>
                <a:cubicBezTo>
                  <a:pt x="0" y="227"/>
                  <a:pt x="66" y="293"/>
                  <a:pt x="147" y="293"/>
                </a:cubicBezTo>
                <a:cubicBezTo>
                  <a:pt x="219" y="293"/>
                  <a:pt x="279" y="240"/>
                  <a:pt x="291" y="171"/>
                </a:cubicBezTo>
                <a:cubicBezTo>
                  <a:pt x="728" y="171"/>
                  <a:pt x="728" y="171"/>
                  <a:pt x="728" y="171"/>
                </a:cubicBezTo>
                <a:cubicBezTo>
                  <a:pt x="797" y="171"/>
                  <a:pt x="957" y="189"/>
                  <a:pt x="957" y="351"/>
                </a:cubicBezTo>
                <a:cubicBezTo>
                  <a:pt x="957" y="2288"/>
                  <a:pt x="957" y="2288"/>
                  <a:pt x="957" y="2288"/>
                </a:cubicBezTo>
                <a:cubicBezTo>
                  <a:pt x="1007" y="2288"/>
                  <a:pt x="1007" y="2288"/>
                  <a:pt x="1007" y="2288"/>
                </a:cubicBezTo>
                <a:cubicBezTo>
                  <a:pt x="1007" y="351"/>
                  <a:pt x="1007" y="351"/>
                  <a:pt x="1007" y="351"/>
                </a:cubicBezTo>
                <a:cubicBezTo>
                  <a:pt x="1007" y="272"/>
                  <a:pt x="975" y="210"/>
                  <a:pt x="914" y="170"/>
                </a:cubicBezTo>
                <a:close/>
                <a:moveTo>
                  <a:pt x="147" y="233"/>
                </a:moveTo>
                <a:cubicBezTo>
                  <a:pt x="99" y="233"/>
                  <a:pt x="61" y="194"/>
                  <a:pt x="61" y="146"/>
                </a:cubicBez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3"/>
                  <a:pt x="147" y="233"/>
                </a:cubicBezTo>
                <a:close/>
              </a:path>
            </a:pathLst>
          </a:custGeom>
          <a:solidFill>
            <a:srgbClr val="FF981D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defRPr/>
            </a:pPr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B95B8346-3E74-4DB7-BB2B-E9E82A6BD294}"/>
              </a:ext>
            </a:extLst>
          </p:cNvPr>
          <p:cNvSpPr>
            <a:spLocks noEditPoints="1"/>
          </p:cNvSpPr>
          <p:nvPr/>
        </p:nvSpPr>
        <p:spPr bwMode="auto">
          <a:xfrm>
            <a:off x="4241801" y="2629570"/>
            <a:ext cx="1727200" cy="2876550"/>
          </a:xfrm>
          <a:custGeom>
            <a:avLst/>
            <a:gdLst>
              <a:gd name="T0" fmla="*/ 673 w 912"/>
              <a:gd name="T1" fmla="*/ 125 h 1520"/>
              <a:gd name="T2" fmla="*/ 292 w 912"/>
              <a:gd name="T3" fmla="*/ 125 h 1520"/>
              <a:gd name="T4" fmla="*/ 147 w 912"/>
              <a:gd name="T5" fmla="*/ 0 h 1520"/>
              <a:gd name="T6" fmla="*/ 0 w 912"/>
              <a:gd name="T7" fmla="*/ 146 h 1520"/>
              <a:gd name="T8" fmla="*/ 147 w 912"/>
              <a:gd name="T9" fmla="*/ 292 h 1520"/>
              <a:gd name="T10" fmla="*/ 290 w 912"/>
              <a:gd name="T11" fmla="*/ 174 h 1520"/>
              <a:gd name="T12" fmla="*/ 673 w 912"/>
              <a:gd name="T13" fmla="*/ 174 h 1520"/>
              <a:gd name="T14" fmla="*/ 862 w 912"/>
              <a:gd name="T15" fmla="*/ 317 h 1520"/>
              <a:gd name="T16" fmla="*/ 862 w 912"/>
              <a:gd name="T17" fmla="*/ 1520 h 1520"/>
              <a:gd name="T18" fmla="*/ 912 w 912"/>
              <a:gd name="T19" fmla="*/ 1520 h 1520"/>
              <a:gd name="T20" fmla="*/ 912 w 912"/>
              <a:gd name="T21" fmla="*/ 317 h 1520"/>
              <a:gd name="T22" fmla="*/ 673 w 912"/>
              <a:gd name="T23" fmla="*/ 125 h 1520"/>
              <a:gd name="T24" fmla="*/ 147 w 912"/>
              <a:gd name="T25" fmla="*/ 232 h 1520"/>
              <a:gd name="T26" fmla="*/ 61 w 912"/>
              <a:gd name="T27" fmla="*/ 146 h 1520"/>
              <a:gd name="T28" fmla="*/ 147 w 912"/>
              <a:gd name="T29" fmla="*/ 60 h 1520"/>
              <a:gd name="T30" fmla="*/ 233 w 912"/>
              <a:gd name="T31" fmla="*/ 146 h 1520"/>
              <a:gd name="T32" fmla="*/ 147 w 912"/>
              <a:gd name="T33" fmla="*/ 232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12" h="1520">
                <a:moveTo>
                  <a:pt x="673" y="125"/>
                </a:moveTo>
                <a:cubicBezTo>
                  <a:pt x="292" y="125"/>
                  <a:pt x="292" y="125"/>
                  <a:pt x="292" y="125"/>
                </a:cubicBezTo>
                <a:cubicBezTo>
                  <a:pt x="281" y="54"/>
                  <a:pt x="220" y="0"/>
                  <a:pt x="147" y="0"/>
                </a:cubicBezTo>
                <a:cubicBezTo>
                  <a:pt x="66" y="0"/>
                  <a:pt x="0" y="65"/>
                  <a:pt x="0" y="146"/>
                </a:cubicBezTo>
                <a:cubicBezTo>
                  <a:pt x="0" y="227"/>
                  <a:pt x="66" y="292"/>
                  <a:pt x="147" y="292"/>
                </a:cubicBezTo>
                <a:cubicBezTo>
                  <a:pt x="218" y="292"/>
                  <a:pt x="277" y="241"/>
                  <a:pt x="290" y="174"/>
                </a:cubicBezTo>
                <a:cubicBezTo>
                  <a:pt x="673" y="174"/>
                  <a:pt x="673" y="174"/>
                  <a:pt x="673" y="174"/>
                </a:cubicBezTo>
                <a:cubicBezTo>
                  <a:pt x="844" y="174"/>
                  <a:pt x="862" y="274"/>
                  <a:pt x="862" y="317"/>
                </a:cubicBezTo>
                <a:cubicBezTo>
                  <a:pt x="862" y="1520"/>
                  <a:pt x="862" y="1520"/>
                  <a:pt x="862" y="1520"/>
                </a:cubicBezTo>
                <a:cubicBezTo>
                  <a:pt x="912" y="1520"/>
                  <a:pt x="912" y="1520"/>
                  <a:pt x="912" y="1520"/>
                </a:cubicBezTo>
                <a:cubicBezTo>
                  <a:pt x="912" y="317"/>
                  <a:pt x="912" y="317"/>
                  <a:pt x="912" y="317"/>
                </a:cubicBezTo>
                <a:cubicBezTo>
                  <a:pt x="912" y="199"/>
                  <a:pt x="820" y="125"/>
                  <a:pt x="673" y="125"/>
                </a:cubicBezTo>
                <a:close/>
                <a:moveTo>
                  <a:pt x="147" y="232"/>
                </a:moveTo>
                <a:cubicBezTo>
                  <a:pt x="99" y="232"/>
                  <a:pt x="61" y="194"/>
                  <a:pt x="61" y="146"/>
                </a:cubicBez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2"/>
                  <a:pt x="147" y="232"/>
                </a:cubicBezTo>
                <a:close/>
              </a:path>
            </a:pathLst>
          </a:custGeom>
          <a:solidFill>
            <a:srgbClr val="0E7BDC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defRPr/>
            </a:pPr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EF78BF56-ACA9-4EC2-9856-4A0300948A56}"/>
              </a:ext>
            </a:extLst>
          </p:cNvPr>
          <p:cNvSpPr>
            <a:spLocks noEditPoints="1"/>
          </p:cNvSpPr>
          <p:nvPr/>
        </p:nvSpPr>
        <p:spPr bwMode="auto">
          <a:xfrm>
            <a:off x="4241801" y="4047207"/>
            <a:ext cx="1557338" cy="1463675"/>
          </a:xfrm>
          <a:custGeom>
            <a:avLst/>
            <a:gdLst>
              <a:gd name="T0" fmla="*/ 778 w 823"/>
              <a:gd name="T1" fmla="*/ 203 h 774"/>
              <a:gd name="T2" fmla="*/ 581 w 823"/>
              <a:gd name="T3" fmla="*/ 131 h 774"/>
              <a:gd name="T4" fmla="*/ 292 w 823"/>
              <a:gd name="T5" fmla="*/ 131 h 774"/>
              <a:gd name="T6" fmla="*/ 147 w 823"/>
              <a:gd name="T7" fmla="*/ 0 h 774"/>
              <a:gd name="T8" fmla="*/ 0 w 823"/>
              <a:gd name="T9" fmla="*/ 147 h 774"/>
              <a:gd name="T10" fmla="*/ 147 w 823"/>
              <a:gd name="T11" fmla="*/ 293 h 774"/>
              <a:gd name="T12" fmla="*/ 289 w 823"/>
              <a:gd name="T13" fmla="*/ 180 h 774"/>
              <a:gd name="T14" fmla="*/ 581 w 823"/>
              <a:gd name="T15" fmla="*/ 180 h 774"/>
              <a:gd name="T16" fmla="*/ 774 w 823"/>
              <a:gd name="T17" fmla="*/ 330 h 774"/>
              <a:gd name="T18" fmla="*/ 774 w 823"/>
              <a:gd name="T19" fmla="*/ 774 h 774"/>
              <a:gd name="T20" fmla="*/ 823 w 823"/>
              <a:gd name="T21" fmla="*/ 774 h 774"/>
              <a:gd name="T22" fmla="*/ 823 w 823"/>
              <a:gd name="T23" fmla="*/ 330 h 774"/>
              <a:gd name="T24" fmla="*/ 778 w 823"/>
              <a:gd name="T25" fmla="*/ 203 h 774"/>
              <a:gd name="T26" fmla="*/ 147 w 823"/>
              <a:gd name="T27" fmla="*/ 233 h 774"/>
              <a:gd name="T28" fmla="*/ 61 w 823"/>
              <a:gd name="T29" fmla="*/ 147 h 774"/>
              <a:gd name="T30" fmla="*/ 147 w 823"/>
              <a:gd name="T31" fmla="*/ 60 h 774"/>
              <a:gd name="T32" fmla="*/ 233 w 823"/>
              <a:gd name="T33" fmla="*/ 147 h 774"/>
              <a:gd name="T34" fmla="*/ 147 w 823"/>
              <a:gd name="T35" fmla="*/ 233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3" h="774">
                <a:moveTo>
                  <a:pt x="778" y="203"/>
                </a:moveTo>
                <a:cubicBezTo>
                  <a:pt x="737" y="155"/>
                  <a:pt x="671" y="131"/>
                  <a:pt x="581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85" y="58"/>
                  <a:pt x="222" y="0"/>
                  <a:pt x="147" y="0"/>
                </a:cubicBezTo>
                <a:cubicBezTo>
                  <a:pt x="66" y="0"/>
                  <a:pt x="0" y="66"/>
                  <a:pt x="0" y="147"/>
                </a:cubicBezTo>
                <a:cubicBezTo>
                  <a:pt x="0" y="227"/>
                  <a:pt x="66" y="293"/>
                  <a:pt x="147" y="293"/>
                </a:cubicBezTo>
                <a:cubicBezTo>
                  <a:pt x="216" y="293"/>
                  <a:pt x="274" y="245"/>
                  <a:pt x="289" y="180"/>
                </a:cubicBezTo>
                <a:cubicBezTo>
                  <a:pt x="581" y="180"/>
                  <a:pt x="581" y="180"/>
                  <a:pt x="581" y="180"/>
                </a:cubicBezTo>
                <a:cubicBezTo>
                  <a:pt x="653" y="180"/>
                  <a:pt x="774" y="200"/>
                  <a:pt x="774" y="330"/>
                </a:cubicBezTo>
                <a:cubicBezTo>
                  <a:pt x="774" y="774"/>
                  <a:pt x="774" y="774"/>
                  <a:pt x="774" y="774"/>
                </a:cubicBezTo>
                <a:cubicBezTo>
                  <a:pt x="823" y="774"/>
                  <a:pt x="823" y="774"/>
                  <a:pt x="823" y="774"/>
                </a:cubicBezTo>
                <a:cubicBezTo>
                  <a:pt x="823" y="330"/>
                  <a:pt x="823" y="330"/>
                  <a:pt x="823" y="330"/>
                </a:cubicBezTo>
                <a:cubicBezTo>
                  <a:pt x="823" y="295"/>
                  <a:pt x="815" y="245"/>
                  <a:pt x="778" y="203"/>
                </a:cubicBezTo>
                <a:close/>
                <a:moveTo>
                  <a:pt x="147" y="233"/>
                </a:moveTo>
                <a:cubicBezTo>
                  <a:pt x="99" y="233"/>
                  <a:pt x="61" y="194"/>
                  <a:pt x="61" y="147"/>
                </a:cubicBez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7"/>
                </a:cubicBezTo>
                <a:cubicBezTo>
                  <a:pt x="233" y="194"/>
                  <a:pt x="194" y="233"/>
                  <a:pt x="147" y="233"/>
                </a:cubicBezTo>
                <a:close/>
              </a:path>
            </a:pathLst>
          </a:custGeom>
          <a:solidFill>
            <a:srgbClr val="FF981D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defRPr/>
            </a:pPr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049D90EF-37FC-4E0D-BD9E-D5BE1794F033}"/>
              </a:ext>
            </a:extLst>
          </p:cNvPr>
          <p:cNvSpPr>
            <a:spLocks noEditPoints="1"/>
          </p:cNvSpPr>
          <p:nvPr/>
        </p:nvSpPr>
        <p:spPr bwMode="auto">
          <a:xfrm>
            <a:off x="6219826" y="1929482"/>
            <a:ext cx="1743075" cy="3576638"/>
          </a:xfrm>
          <a:custGeom>
            <a:avLst/>
            <a:gdLst>
              <a:gd name="T0" fmla="*/ 775 w 921"/>
              <a:gd name="T1" fmla="*/ 0 h 1890"/>
              <a:gd name="T2" fmla="*/ 632 w 921"/>
              <a:gd name="T3" fmla="*/ 115 h 1890"/>
              <a:gd name="T4" fmla="*/ 252 w 921"/>
              <a:gd name="T5" fmla="*/ 115 h 1890"/>
              <a:gd name="T6" fmla="*/ 7 w 921"/>
              <a:gd name="T7" fmla="*/ 294 h 1890"/>
              <a:gd name="T8" fmla="*/ 7 w 921"/>
              <a:gd name="T9" fmla="*/ 1890 h 1890"/>
              <a:gd name="T10" fmla="*/ 56 w 921"/>
              <a:gd name="T11" fmla="*/ 1890 h 1890"/>
              <a:gd name="T12" fmla="*/ 56 w 921"/>
              <a:gd name="T13" fmla="*/ 298 h 1890"/>
              <a:gd name="T14" fmla="*/ 252 w 921"/>
              <a:gd name="T15" fmla="*/ 165 h 1890"/>
              <a:gd name="T16" fmla="*/ 630 w 921"/>
              <a:gd name="T17" fmla="*/ 165 h 1890"/>
              <a:gd name="T18" fmla="*/ 775 w 921"/>
              <a:gd name="T19" fmla="*/ 292 h 1890"/>
              <a:gd name="T20" fmla="*/ 921 w 921"/>
              <a:gd name="T21" fmla="*/ 146 h 1890"/>
              <a:gd name="T22" fmla="*/ 775 w 921"/>
              <a:gd name="T23" fmla="*/ 0 h 1890"/>
              <a:gd name="T24" fmla="*/ 775 w 921"/>
              <a:gd name="T25" fmla="*/ 232 h 1890"/>
              <a:gd name="T26" fmla="*/ 689 w 921"/>
              <a:gd name="T27" fmla="*/ 146 h 1890"/>
              <a:gd name="T28" fmla="*/ 775 w 921"/>
              <a:gd name="T29" fmla="*/ 60 h 1890"/>
              <a:gd name="T30" fmla="*/ 861 w 921"/>
              <a:gd name="T31" fmla="*/ 146 h 1890"/>
              <a:gd name="T32" fmla="*/ 775 w 921"/>
              <a:gd name="T33" fmla="*/ 232 h 1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21" h="1890">
                <a:moveTo>
                  <a:pt x="775" y="0"/>
                </a:moveTo>
                <a:cubicBezTo>
                  <a:pt x="705" y="0"/>
                  <a:pt x="646" y="49"/>
                  <a:pt x="632" y="115"/>
                </a:cubicBezTo>
                <a:cubicBezTo>
                  <a:pt x="252" y="115"/>
                  <a:pt x="252" y="115"/>
                  <a:pt x="252" y="115"/>
                </a:cubicBezTo>
                <a:cubicBezTo>
                  <a:pt x="87" y="115"/>
                  <a:pt x="16" y="167"/>
                  <a:pt x="7" y="294"/>
                </a:cubicBezTo>
                <a:cubicBezTo>
                  <a:pt x="0" y="394"/>
                  <a:pt x="7" y="1829"/>
                  <a:pt x="7" y="1890"/>
                </a:cubicBezTo>
                <a:cubicBezTo>
                  <a:pt x="56" y="1890"/>
                  <a:pt x="56" y="1890"/>
                  <a:pt x="56" y="1890"/>
                </a:cubicBezTo>
                <a:cubicBezTo>
                  <a:pt x="56" y="1875"/>
                  <a:pt x="50" y="395"/>
                  <a:pt x="56" y="298"/>
                </a:cubicBezTo>
                <a:cubicBezTo>
                  <a:pt x="61" y="227"/>
                  <a:pt x="80" y="165"/>
                  <a:pt x="252" y="165"/>
                </a:cubicBezTo>
                <a:cubicBezTo>
                  <a:pt x="630" y="165"/>
                  <a:pt x="630" y="165"/>
                  <a:pt x="630" y="165"/>
                </a:cubicBezTo>
                <a:cubicBezTo>
                  <a:pt x="639" y="236"/>
                  <a:pt x="701" y="292"/>
                  <a:pt x="775" y="292"/>
                </a:cubicBezTo>
                <a:cubicBezTo>
                  <a:pt x="856" y="292"/>
                  <a:pt x="921" y="227"/>
                  <a:pt x="921" y="146"/>
                </a:cubicBezTo>
                <a:cubicBezTo>
                  <a:pt x="921" y="65"/>
                  <a:pt x="856" y="0"/>
                  <a:pt x="775" y="0"/>
                </a:cubicBezTo>
                <a:close/>
                <a:moveTo>
                  <a:pt x="775" y="232"/>
                </a:moveTo>
                <a:cubicBezTo>
                  <a:pt x="728" y="232"/>
                  <a:pt x="689" y="194"/>
                  <a:pt x="689" y="146"/>
                </a:cubicBezTo>
                <a:cubicBezTo>
                  <a:pt x="689" y="99"/>
                  <a:pt x="728" y="60"/>
                  <a:pt x="775" y="60"/>
                </a:cubicBezTo>
                <a:cubicBezTo>
                  <a:pt x="823" y="60"/>
                  <a:pt x="861" y="99"/>
                  <a:pt x="861" y="146"/>
                </a:cubicBezTo>
                <a:cubicBezTo>
                  <a:pt x="861" y="194"/>
                  <a:pt x="823" y="232"/>
                  <a:pt x="775" y="232"/>
                </a:cubicBezTo>
                <a:close/>
              </a:path>
            </a:pathLst>
          </a:custGeom>
          <a:solidFill>
            <a:srgbClr val="0E7BDC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defRPr/>
            </a:pPr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66E9714F-4161-4367-9805-F8F9FA598A11}"/>
              </a:ext>
            </a:extLst>
          </p:cNvPr>
          <p:cNvSpPr>
            <a:spLocks noEditPoints="1"/>
          </p:cNvSpPr>
          <p:nvPr/>
        </p:nvSpPr>
        <p:spPr bwMode="auto">
          <a:xfrm>
            <a:off x="6396038" y="3351882"/>
            <a:ext cx="1555750" cy="2147888"/>
          </a:xfrm>
          <a:custGeom>
            <a:avLst/>
            <a:gdLst>
              <a:gd name="T0" fmla="*/ 676 w 822"/>
              <a:gd name="T1" fmla="*/ 0 h 1135"/>
              <a:gd name="T2" fmla="*/ 532 w 822"/>
              <a:gd name="T3" fmla="*/ 122 h 1135"/>
              <a:gd name="T4" fmla="*/ 202 w 822"/>
              <a:gd name="T5" fmla="*/ 119 h 1135"/>
              <a:gd name="T6" fmla="*/ 0 w 822"/>
              <a:gd name="T7" fmla="*/ 333 h 1135"/>
              <a:gd name="T8" fmla="*/ 0 w 822"/>
              <a:gd name="T9" fmla="*/ 1135 h 1135"/>
              <a:gd name="T10" fmla="*/ 49 w 822"/>
              <a:gd name="T11" fmla="*/ 1135 h 1135"/>
              <a:gd name="T12" fmla="*/ 49 w 822"/>
              <a:gd name="T13" fmla="*/ 333 h 1135"/>
              <a:gd name="T14" fmla="*/ 202 w 822"/>
              <a:gd name="T15" fmla="*/ 168 h 1135"/>
              <a:gd name="T16" fmla="*/ 532 w 822"/>
              <a:gd name="T17" fmla="*/ 171 h 1135"/>
              <a:gd name="T18" fmla="*/ 676 w 822"/>
              <a:gd name="T19" fmla="*/ 293 h 1135"/>
              <a:gd name="T20" fmla="*/ 822 w 822"/>
              <a:gd name="T21" fmla="*/ 147 h 1135"/>
              <a:gd name="T22" fmla="*/ 676 w 822"/>
              <a:gd name="T23" fmla="*/ 0 h 1135"/>
              <a:gd name="T24" fmla="*/ 676 w 822"/>
              <a:gd name="T25" fmla="*/ 233 h 1135"/>
              <a:gd name="T26" fmla="*/ 590 w 822"/>
              <a:gd name="T27" fmla="*/ 147 h 1135"/>
              <a:gd name="T28" fmla="*/ 676 w 822"/>
              <a:gd name="T29" fmla="*/ 60 h 1135"/>
              <a:gd name="T30" fmla="*/ 762 w 822"/>
              <a:gd name="T31" fmla="*/ 147 h 1135"/>
              <a:gd name="T32" fmla="*/ 676 w 822"/>
              <a:gd name="T33" fmla="*/ 233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2" h="1135">
                <a:moveTo>
                  <a:pt x="676" y="0"/>
                </a:moveTo>
                <a:cubicBezTo>
                  <a:pt x="604" y="0"/>
                  <a:pt x="544" y="53"/>
                  <a:pt x="532" y="122"/>
                </a:cubicBezTo>
                <a:cubicBezTo>
                  <a:pt x="462" y="121"/>
                  <a:pt x="282" y="119"/>
                  <a:pt x="202" y="119"/>
                </a:cubicBezTo>
                <a:cubicBezTo>
                  <a:pt x="90" y="119"/>
                  <a:pt x="0" y="236"/>
                  <a:pt x="0" y="333"/>
                </a:cubicBezTo>
                <a:cubicBezTo>
                  <a:pt x="0" y="1135"/>
                  <a:pt x="0" y="1135"/>
                  <a:pt x="0" y="1135"/>
                </a:cubicBezTo>
                <a:cubicBezTo>
                  <a:pt x="49" y="1135"/>
                  <a:pt x="49" y="1135"/>
                  <a:pt x="49" y="1135"/>
                </a:cubicBezTo>
                <a:cubicBezTo>
                  <a:pt x="49" y="333"/>
                  <a:pt x="49" y="333"/>
                  <a:pt x="49" y="333"/>
                </a:cubicBezTo>
                <a:cubicBezTo>
                  <a:pt x="49" y="268"/>
                  <a:pt x="115" y="168"/>
                  <a:pt x="202" y="168"/>
                </a:cubicBezTo>
                <a:cubicBezTo>
                  <a:pt x="282" y="168"/>
                  <a:pt x="462" y="170"/>
                  <a:pt x="532" y="171"/>
                </a:cubicBezTo>
                <a:cubicBezTo>
                  <a:pt x="543" y="240"/>
                  <a:pt x="604" y="293"/>
                  <a:pt x="676" y="293"/>
                </a:cubicBezTo>
                <a:cubicBezTo>
                  <a:pt x="757" y="293"/>
                  <a:pt x="822" y="227"/>
                  <a:pt x="822" y="147"/>
                </a:cubicBezTo>
                <a:cubicBezTo>
                  <a:pt x="822" y="66"/>
                  <a:pt x="757" y="0"/>
                  <a:pt x="676" y="0"/>
                </a:cubicBezTo>
                <a:close/>
                <a:moveTo>
                  <a:pt x="676" y="233"/>
                </a:moveTo>
                <a:cubicBezTo>
                  <a:pt x="628" y="233"/>
                  <a:pt x="590" y="194"/>
                  <a:pt x="590" y="147"/>
                </a:cubicBezTo>
                <a:cubicBezTo>
                  <a:pt x="590" y="99"/>
                  <a:pt x="628" y="60"/>
                  <a:pt x="676" y="60"/>
                </a:cubicBezTo>
                <a:cubicBezTo>
                  <a:pt x="723" y="60"/>
                  <a:pt x="762" y="99"/>
                  <a:pt x="762" y="147"/>
                </a:cubicBezTo>
                <a:cubicBezTo>
                  <a:pt x="762" y="194"/>
                  <a:pt x="723" y="233"/>
                  <a:pt x="676" y="233"/>
                </a:cubicBezTo>
                <a:close/>
              </a:path>
            </a:pathLst>
          </a:custGeom>
          <a:solidFill>
            <a:srgbClr val="FF981D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defRPr/>
            </a:pPr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035050" y="1233488"/>
            <a:ext cx="2938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我是否具备了从事此项工作所需的技能和知识？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957263" y="2570163"/>
            <a:ext cx="301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我是否持有此项工作所要求的许可证或得到批准？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957263" y="4044950"/>
            <a:ext cx="29352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我是否对此项工作的风险进行了识别，并采取措施以保证自己安全？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042275" y="1806575"/>
            <a:ext cx="331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我是否检查过我的活动不会危及或影响其他人员的安全？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8042275" y="3303588"/>
            <a:ext cx="346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595959"/>
                </a:solidFill>
                <a:latin typeface="微软雅黑" pitchFamily="34" charset="-122"/>
              </a:rPr>
              <a:t>我是否使用了正确的个人防护用品？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343400" y="1287463"/>
            <a:ext cx="258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5B79AF"/>
                </a:solidFill>
                <a:latin typeface="方正超粗黑简体" pitchFamily="65" charset="-122"/>
                <a:ea typeface="方正超粗黑简体" pitchFamily="65" charset="-122"/>
              </a:rPr>
              <a:t>1</a:t>
            </a:r>
            <a:endParaRPr lang="zh-CN" altLang="en-US">
              <a:solidFill>
                <a:srgbClr val="5B79AF"/>
              </a:solidFill>
              <a:latin typeface="方正超粗黑简体" pitchFamily="65" charset="-122"/>
              <a:ea typeface="方正超粗黑简体" pitchFamily="65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344988" y="2727325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44546A"/>
                </a:solidFill>
                <a:latin typeface="方正超粗黑简体" pitchFamily="65" charset="-122"/>
                <a:ea typeface="方正超粗黑简体" pitchFamily="65" charset="-122"/>
              </a:rPr>
              <a:t>2</a:t>
            </a:r>
            <a:endParaRPr lang="zh-CN" altLang="en-US">
              <a:solidFill>
                <a:srgbClr val="44546A"/>
              </a:solidFill>
              <a:latin typeface="方正超粗黑简体" pitchFamily="65" charset="-122"/>
              <a:ea typeface="方正超粗黑简体" pitchFamily="65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344988" y="4157663"/>
            <a:ext cx="296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5B79AF"/>
                </a:solidFill>
                <a:latin typeface="方正超粗黑简体" pitchFamily="65" charset="-122"/>
                <a:ea typeface="方正超粗黑简体" pitchFamily="65" charset="-122"/>
              </a:rPr>
              <a:t>3</a:t>
            </a:r>
            <a:endParaRPr lang="zh-CN" altLang="en-US">
              <a:solidFill>
                <a:srgbClr val="5B79AF"/>
              </a:solidFill>
              <a:latin typeface="方正超粗黑简体" pitchFamily="65" charset="-122"/>
              <a:ea typeface="方正超粗黑简体" pitchFamily="65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7513638" y="3446463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5B79AF"/>
                </a:solidFill>
                <a:latin typeface="方正超粗黑简体" pitchFamily="65" charset="-122"/>
                <a:ea typeface="方正超粗黑简体" pitchFamily="65" charset="-122"/>
              </a:rPr>
              <a:t>5</a:t>
            </a:r>
            <a:endParaRPr lang="zh-CN" altLang="en-US">
              <a:solidFill>
                <a:srgbClr val="5B79AF"/>
              </a:solidFill>
              <a:latin typeface="方正超粗黑简体" pitchFamily="65" charset="-122"/>
              <a:ea typeface="方正超粗黑简体" pitchFamily="65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523163" y="2027238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44546A"/>
                </a:solidFill>
                <a:latin typeface="方正超粗黑简体" pitchFamily="65" charset="-122"/>
                <a:ea typeface="方正超粗黑简体" pitchFamily="65" charset="-122"/>
              </a:rPr>
              <a:t>4</a:t>
            </a:r>
            <a:endParaRPr lang="zh-CN" altLang="en-US">
              <a:solidFill>
                <a:srgbClr val="44546A"/>
              </a:solidFill>
              <a:latin typeface="方正超粗黑简体" pitchFamily="65" charset="-122"/>
              <a:ea typeface="方正超粗黑简体" pitchFamily="65" charset="-122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47333F96-1354-4535-8638-D9A73D7BDED9}"/>
              </a:ext>
            </a:extLst>
          </p:cNvPr>
          <p:cNvSpPr/>
          <p:nvPr/>
        </p:nvSpPr>
        <p:spPr>
          <a:xfrm>
            <a:off x="5183017" y="4905723"/>
            <a:ext cx="1829142" cy="1829140"/>
          </a:xfrm>
          <a:prstGeom prst="ellipse">
            <a:avLst/>
          </a:prstGeom>
          <a:solidFill>
            <a:srgbClr val="FF981D"/>
          </a:solidFill>
          <a:ln>
            <a:noFill/>
          </a:ln>
          <a:effectLst>
            <a:outerShdw blurRad="152400" dist="63500" dir="81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600" noProof="1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06739594-5551-4B99-AB3A-725161AF7AC8}"/>
              </a:ext>
            </a:extLst>
          </p:cNvPr>
          <p:cNvSpPr/>
          <p:nvPr/>
        </p:nvSpPr>
        <p:spPr>
          <a:xfrm>
            <a:off x="5376567" y="5099273"/>
            <a:ext cx="1442041" cy="1442039"/>
          </a:xfrm>
          <a:prstGeom prst="ellipse">
            <a:avLst/>
          </a:prstGeom>
          <a:gradFill>
            <a:gsLst>
              <a:gs pos="0">
                <a:srgbClr val="D9D9D9"/>
              </a:gs>
              <a:gs pos="100000">
                <a:schemeClr val="bg1">
                  <a:lumMod val="98000"/>
                </a:schemeClr>
              </a:gs>
            </a:gsLst>
            <a:lin ang="5400000" scaled="1"/>
          </a:gradFill>
          <a:ln>
            <a:noFill/>
          </a:ln>
          <a:effectLst>
            <a:outerShdw blurRad="114300" dist="1143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3810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600" noProof="1"/>
          </a:p>
        </p:txBody>
      </p:sp>
      <p:sp>
        <p:nvSpPr>
          <p:cNvPr id="27" name="Freeform 352"/>
          <p:cNvSpPr>
            <a:spLocks noEditPoints="1" noChangeArrowheads="1"/>
          </p:cNvSpPr>
          <p:nvPr/>
        </p:nvSpPr>
        <p:spPr bwMode="auto">
          <a:xfrm>
            <a:off x="5818188" y="5648325"/>
            <a:ext cx="558800" cy="344488"/>
          </a:xfrm>
          <a:custGeom>
            <a:avLst/>
            <a:gdLst>
              <a:gd name="T0" fmla="*/ 361576 w 51"/>
              <a:gd name="T1" fmla="*/ 344488 h 31"/>
              <a:gd name="T2" fmla="*/ 87655 w 51"/>
              <a:gd name="T3" fmla="*/ 344488 h 31"/>
              <a:gd name="T4" fmla="*/ 76698 w 51"/>
              <a:gd name="T5" fmla="*/ 322263 h 31"/>
              <a:gd name="T6" fmla="*/ 76698 w 51"/>
              <a:gd name="T7" fmla="*/ 277813 h 31"/>
              <a:gd name="T8" fmla="*/ 76698 w 51"/>
              <a:gd name="T9" fmla="*/ 155575 h 31"/>
              <a:gd name="T10" fmla="*/ 21914 w 51"/>
              <a:gd name="T11" fmla="*/ 155575 h 31"/>
              <a:gd name="T12" fmla="*/ 0 w 51"/>
              <a:gd name="T13" fmla="*/ 133350 h 31"/>
              <a:gd name="T14" fmla="*/ 0 w 51"/>
              <a:gd name="T15" fmla="*/ 122238 h 31"/>
              <a:gd name="T16" fmla="*/ 98612 w 51"/>
              <a:gd name="T17" fmla="*/ 11113 h 31"/>
              <a:gd name="T18" fmla="*/ 109569 w 51"/>
              <a:gd name="T19" fmla="*/ 0 h 31"/>
              <a:gd name="T20" fmla="*/ 131482 w 51"/>
              <a:gd name="T21" fmla="*/ 11113 h 31"/>
              <a:gd name="T22" fmla="*/ 219137 w 51"/>
              <a:gd name="T23" fmla="*/ 122238 h 31"/>
              <a:gd name="T24" fmla="*/ 230094 w 51"/>
              <a:gd name="T25" fmla="*/ 133350 h 31"/>
              <a:gd name="T26" fmla="*/ 208180 w 51"/>
              <a:gd name="T27" fmla="*/ 155575 h 31"/>
              <a:gd name="T28" fmla="*/ 153396 w 51"/>
              <a:gd name="T29" fmla="*/ 155575 h 31"/>
              <a:gd name="T30" fmla="*/ 153396 w 51"/>
              <a:gd name="T31" fmla="*/ 266700 h 31"/>
              <a:gd name="T32" fmla="*/ 317749 w 51"/>
              <a:gd name="T33" fmla="*/ 266700 h 31"/>
              <a:gd name="T34" fmla="*/ 328706 w 51"/>
              <a:gd name="T35" fmla="*/ 277813 h 31"/>
              <a:gd name="T36" fmla="*/ 372533 w 51"/>
              <a:gd name="T37" fmla="*/ 333375 h 31"/>
              <a:gd name="T38" fmla="*/ 372533 w 51"/>
              <a:gd name="T39" fmla="*/ 333375 h 31"/>
              <a:gd name="T40" fmla="*/ 361576 w 51"/>
              <a:gd name="T41" fmla="*/ 344488 h 31"/>
              <a:gd name="T42" fmla="*/ 558800 w 51"/>
              <a:gd name="T43" fmla="*/ 222250 h 31"/>
              <a:gd name="T44" fmla="*/ 460188 w 51"/>
              <a:gd name="T45" fmla="*/ 344488 h 31"/>
              <a:gd name="T46" fmla="*/ 449231 w 51"/>
              <a:gd name="T47" fmla="*/ 344488 h 31"/>
              <a:gd name="T48" fmla="*/ 438275 w 51"/>
              <a:gd name="T49" fmla="*/ 344488 h 31"/>
              <a:gd name="T50" fmla="*/ 339663 w 51"/>
              <a:gd name="T51" fmla="*/ 222250 h 31"/>
              <a:gd name="T52" fmla="*/ 339663 w 51"/>
              <a:gd name="T53" fmla="*/ 211138 h 31"/>
              <a:gd name="T54" fmla="*/ 361576 w 51"/>
              <a:gd name="T55" fmla="*/ 188913 h 31"/>
              <a:gd name="T56" fmla="*/ 416361 w 51"/>
              <a:gd name="T57" fmla="*/ 188913 h 31"/>
              <a:gd name="T58" fmla="*/ 416361 w 51"/>
              <a:gd name="T59" fmla="*/ 77788 h 31"/>
              <a:gd name="T60" fmla="*/ 241051 w 51"/>
              <a:gd name="T61" fmla="*/ 77788 h 31"/>
              <a:gd name="T62" fmla="*/ 241051 w 51"/>
              <a:gd name="T63" fmla="*/ 77788 h 31"/>
              <a:gd name="T64" fmla="*/ 186267 w 51"/>
              <a:gd name="T65" fmla="*/ 22225 h 31"/>
              <a:gd name="T66" fmla="*/ 186267 w 51"/>
              <a:gd name="T67" fmla="*/ 11113 h 31"/>
              <a:gd name="T68" fmla="*/ 197224 w 51"/>
              <a:gd name="T69" fmla="*/ 0 h 31"/>
              <a:gd name="T70" fmla="*/ 482102 w 51"/>
              <a:gd name="T71" fmla="*/ 0 h 31"/>
              <a:gd name="T72" fmla="*/ 493059 w 51"/>
              <a:gd name="T73" fmla="*/ 22225 h 31"/>
              <a:gd name="T74" fmla="*/ 493059 w 51"/>
              <a:gd name="T75" fmla="*/ 66675 h 31"/>
              <a:gd name="T76" fmla="*/ 493059 w 51"/>
              <a:gd name="T77" fmla="*/ 188913 h 31"/>
              <a:gd name="T78" fmla="*/ 547843 w 51"/>
              <a:gd name="T79" fmla="*/ 188913 h 31"/>
              <a:gd name="T80" fmla="*/ 558800 w 51"/>
              <a:gd name="T81" fmla="*/ 211138 h 31"/>
              <a:gd name="T82" fmla="*/ 558800 w 51"/>
              <a:gd name="T83" fmla="*/ 222250 h 3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1" h="31">
                <a:moveTo>
                  <a:pt x="33" y="31"/>
                </a:moveTo>
                <a:cubicBezTo>
                  <a:pt x="8" y="31"/>
                  <a:pt x="8" y="31"/>
                  <a:pt x="8" y="31"/>
                </a:cubicBezTo>
                <a:cubicBezTo>
                  <a:pt x="7" y="31"/>
                  <a:pt x="7" y="30"/>
                  <a:pt x="7" y="29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14"/>
                  <a:pt x="7" y="14"/>
                  <a:pt x="7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0" y="13"/>
                  <a:pt x="0" y="12"/>
                </a:cubicBezTo>
                <a:cubicBezTo>
                  <a:pt x="0" y="12"/>
                  <a:pt x="0" y="12"/>
                  <a:pt x="0" y="1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10" y="0"/>
                  <a:pt x="10" y="0"/>
                </a:cubicBezTo>
                <a:cubicBezTo>
                  <a:pt x="11" y="0"/>
                  <a:pt x="11" y="1"/>
                  <a:pt x="12" y="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2"/>
                  <a:pt x="21" y="12"/>
                  <a:pt x="21" y="12"/>
                </a:cubicBezTo>
                <a:cubicBezTo>
                  <a:pt x="21" y="13"/>
                  <a:pt x="20" y="14"/>
                  <a:pt x="19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24"/>
                  <a:pt x="14" y="24"/>
                  <a:pt x="14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4"/>
                  <a:pt x="30" y="24"/>
                  <a:pt x="30" y="25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1"/>
                  <a:pt x="34" y="31"/>
                  <a:pt x="33" y="31"/>
                </a:cubicBezTo>
                <a:close/>
                <a:moveTo>
                  <a:pt x="51" y="20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31"/>
                  <a:pt x="42" y="31"/>
                  <a:pt x="41" y="31"/>
                </a:cubicBezTo>
                <a:cubicBezTo>
                  <a:pt x="41" y="31"/>
                  <a:pt x="40" y="31"/>
                  <a:pt x="40" y="31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1" y="19"/>
                </a:cubicBezTo>
                <a:cubicBezTo>
                  <a:pt x="31" y="18"/>
                  <a:pt x="32" y="17"/>
                  <a:pt x="33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7"/>
                  <a:pt x="38" y="7"/>
                  <a:pt x="38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7" y="1"/>
                  <a:pt x="18" y="0"/>
                  <a:pt x="1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5" y="1"/>
                  <a:pt x="45" y="2"/>
                </a:cubicBezTo>
                <a:cubicBezTo>
                  <a:pt x="45" y="6"/>
                  <a:pt x="45" y="6"/>
                  <a:pt x="45" y="6"/>
                </a:cubicBezTo>
                <a:cubicBezTo>
                  <a:pt x="45" y="17"/>
                  <a:pt x="45" y="17"/>
                  <a:pt x="45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51" y="17"/>
                  <a:pt x="51" y="18"/>
                  <a:pt x="51" y="19"/>
                </a:cubicBezTo>
                <a:cubicBezTo>
                  <a:pt x="51" y="20"/>
                  <a:pt x="51" y="20"/>
                  <a:pt x="51" y="20"/>
                </a:cubicBezTo>
                <a:close/>
              </a:path>
            </a:pathLst>
          </a:custGeom>
          <a:solidFill>
            <a:srgbClr val="FF98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28" name="灯片编号占位符 27">
            <a:extLst>
              <a:ext uri="{FF2B5EF4-FFF2-40B4-BE49-F238E27FC236}">
                <a16:creationId xmlns:a16="http://schemas.microsoft.com/office/drawing/2014/main" id="{960F10E1-AF6A-417D-BFE1-C00DF9B33D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D1C4074A-3213-4DA1-95DA-3845960880C4}" type="slidenum">
              <a:rPr altLang="en-US">
                <a:solidFill>
                  <a:srgbClr val="808080"/>
                </a:solidFill>
              </a:rPr>
              <a:pPr/>
              <a:t>32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  <p:bldP spid="2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安全自省</a:t>
            </a:r>
            <a:r>
              <a:rPr lang="en-US" altLang="zh-CN" smtClean="0"/>
              <a:t>5</a:t>
            </a:r>
            <a:r>
              <a:rPr lang="zh-CN" altLang="en-US" smtClean="0"/>
              <a:t>步法的具体实施 </a:t>
            </a: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C6132775-DB05-42F4-8210-4717C86BD970}"/>
              </a:ext>
            </a:extLst>
          </p:cNvPr>
          <p:cNvCxnSpPr/>
          <p:nvPr/>
        </p:nvCxnSpPr>
        <p:spPr>
          <a:xfrm>
            <a:off x="0" y="4637088"/>
            <a:ext cx="12195175" cy="0"/>
          </a:xfrm>
          <a:prstGeom prst="straightConnector1">
            <a:avLst/>
          </a:prstGeom>
          <a:ln w="152400">
            <a:solidFill>
              <a:srgbClr val="A6A6A6">
                <a:alpha val="52941"/>
              </a:srgb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>
            <a:grpSpLocks/>
          </p:cNvGrpSpPr>
          <p:nvPr/>
        </p:nvGrpSpPr>
        <p:grpSpPr bwMode="auto">
          <a:xfrm>
            <a:off x="1570038" y="4156075"/>
            <a:ext cx="881062" cy="825500"/>
            <a:chOff x="1399514" y="3016325"/>
            <a:chExt cx="881649" cy="825350"/>
          </a:xfrm>
        </p:grpSpPr>
        <p:sp>
          <p:nvSpPr>
            <p:cNvPr id="34" name="橢圓 5">
              <a:extLst>
                <a:ext uri="{FF2B5EF4-FFF2-40B4-BE49-F238E27FC236}">
                  <a16:creationId xmlns:a16="http://schemas.microsoft.com/office/drawing/2014/main" id="{FB2F6575-6D8F-41C1-B6E9-4104C30A4D56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0E7BDC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0695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1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1412875" y="3151188"/>
            <a:ext cx="1612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观察工作区域和环境</a:t>
            </a:r>
            <a:endParaRPr lang="zh-CN" altLang="en-US" sz="1600">
              <a:solidFill>
                <a:srgbClr val="595959"/>
              </a:solidFill>
              <a:latin typeface="Impact MT Std" pitchFamily="34" charset="0"/>
            </a:endParaRPr>
          </a:p>
        </p:txBody>
      </p:sp>
      <p:grpSp>
        <p:nvGrpSpPr>
          <p:cNvPr id="37" name="组合 36"/>
          <p:cNvGrpSpPr>
            <a:grpSpLocks/>
          </p:cNvGrpSpPr>
          <p:nvPr/>
        </p:nvGrpSpPr>
        <p:grpSpPr bwMode="auto">
          <a:xfrm>
            <a:off x="3611563" y="4225925"/>
            <a:ext cx="881062" cy="823913"/>
            <a:chOff x="1399514" y="3016325"/>
            <a:chExt cx="881649" cy="825350"/>
          </a:xfrm>
        </p:grpSpPr>
        <p:sp>
          <p:nvSpPr>
            <p:cNvPr id="38" name="橢圓 5">
              <a:extLst>
                <a:ext uri="{FF2B5EF4-FFF2-40B4-BE49-F238E27FC236}">
                  <a16:creationId xmlns:a16="http://schemas.microsoft.com/office/drawing/2014/main" id="{38CDB83B-F62C-4F56-B85F-CD7D2C839EA7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FF981D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0691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2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3025775" y="5232400"/>
            <a:ext cx="1998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在你的脑子里，确定如何实施这项工作</a:t>
            </a:r>
          </a:p>
        </p:txBody>
      </p:sp>
      <p:grpSp>
        <p:nvGrpSpPr>
          <p:cNvPr id="41" name="组合 40"/>
          <p:cNvGrpSpPr>
            <a:grpSpLocks/>
          </p:cNvGrpSpPr>
          <p:nvPr/>
        </p:nvGrpSpPr>
        <p:grpSpPr bwMode="auto">
          <a:xfrm>
            <a:off x="5653088" y="4225925"/>
            <a:ext cx="881062" cy="823913"/>
            <a:chOff x="1399514" y="3016325"/>
            <a:chExt cx="881649" cy="825350"/>
          </a:xfrm>
        </p:grpSpPr>
        <p:sp>
          <p:nvSpPr>
            <p:cNvPr id="42" name="橢圓 5">
              <a:extLst>
                <a:ext uri="{FF2B5EF4-FFF2-40B4-BE49-F238E27FC236}">
                  <a16:creationId xmlns:a16="http://schemas.microsoft.com/office/drawing/2014/main" id="{BF62CC8E-2756-41CA-B5C0-862BBC88FAC5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0E7BDC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0687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3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5060950" y="3128963"/>
            <a:ext cx="16970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识别此项工作中的风险</a:t>
            </a:r>
          </a:p>
        </p:txBody>
      </p:sp>
      <p:grpSp>
        <p:nvGrpSpPr>
          <p:cNvPr id="45" name="组合 44"/>
          <p:cNvGrpSpPr>
            <a:grpSpLocks/>
          </p:cNvGrpSpPr>
          <p:nvPr/>
        </p:nvGrpSpPr>
        <p:grpSpPr bwMode="auto">
          <a:xfrm>
            <a:off x="7694613" y="4225925"/>
            <a:ext cx="882650" cy="823913"/>
            <a:chOff x="1399514" y="3016325"/>
            <a:chExt cx="881649" cy="825350"/>
          </a:xfrm>
        </p:grpSpPr>
        <p:sp>
          <p:nvSpPr>
            <p:cNvPr id="46" name="橢圓 5">
              <a:extLst>
                <a:ext uri="{FF2B5EF4-FFF2-40B4-BE49-F238E27FC236}">
                  <a16:creationId xmlns:a16="http://schemas.microsoft.com/office/drawing/2014/main" id="{6E22A76A-2F93-40B2-89A2-94AFFB9035A6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FF981D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0683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4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7202488" y="5232400"/>
            <a:ext cx="1866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问自己如何控制这些风险</a:t>
            </a:r>
            <a:endParaRPr lang="zh-CN" altLang="en-US" sz="1600">
              <a:solidFill>
                <a:srgbClr val="595959"/>
              </a:solidFill>
              <a:latin typeface="Impact MT Std" pitchFamily="34" charset="0"/>
            </a:endParaRPr>
          </a:p>
        </p:txBody>
      </p:sp>
      <p:grpSp>
        <p:nvGrpSpPr>
          <p:cNvPr id="49" name="组合 48"/>
          <p:cNvGrpSpPr>
            <a:grpSpLocks/>
          </p:cNvGrpSpPr>
          <p:nvPr/>
        </p:nvGrpSpPr>
        <p:grpSpPr bwMode="auto">
          <a:xfrm>
            <a:off x="9736138" y="4225925"/>
            <a:ext cx="882650" cy="823913"/>
            <a:chOff x="1399514" y="3016325"/>
            <a:chExt cx="881649" cy="825350"/>
          </a:xfrm>
        </p:grpSpPr>
        <p:sp>
          <p:nvSpPr>
            <p:cNvPr id="50" name="橢圓 5">
              <a:extLst>
                <a:ext uri="{FF2B5EF4-FFF2-40B4-BE49-F238E27FC236}">
                  <a16:creationId xmlns:a16="http://schemas.microsoft.com/office/drawing/2014/main" id="{E754EDD3-1535-4F91-80D8-96BACC49678B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0E7BDC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0679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5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9148763" y="2968625"/>
            <a:ext cx="200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检查采取的安全措施感到满意后，开始工作</a:t>
            </a:r>
          </a:p>
        </p:txBody>
      </p:sp>
      <p:grpSp>
        <p:nvGrpSpPr>
          <p:cNvPr id="53" name="组合 52"/>
          <p:cNvGrpSpPr>
            <a:grpSpLocks/>
          </p:cNvGrpSpPr>
          <p:nvPr/>
        </p:nvGrpSpPr>
        <p:grpSpPr bwMode="auto">
          <a:xfrm>
            <a:off x="871538" y="1492250"/>
            <a:ext cx="4445000" cy="617538"/>
            <a:chOff x="6054237" y="1969129"/>
            <a:chExt cx="2967718" cy="617691"/>
          </a:xfrm>
        </p:grpSpPr>
        <p:sp>
          <p:nvSpPr>
            <p:cNvPr id="54" name="圆角矩形 53">
              <a:extLst>
                <a:ext uri="{FF2B5EF4-FFF2-40B4-BE49-F238E27FC236}">
                  <a16:creationId xmlns:a16="http://schemas.microsoft.com/office/drawing/2014/main" id="{D9E70459-525A-497C-AC26-5D15F02F36E2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0675" name="矩形 5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工作前，停顿一下，思考。</a:t>
              </a:r>
            </a:p>
          </p:txBody>
        </p:sp>
      </p:grpSp>
      <p:sp>
        <p:nvSpPr>
          <p:cNvPr id="70682" name="灯片编号占位符 1">
            <a:extLst>
              <a:ext uri="{FF2B5EF4-FFF2-40B4-BE49-F238E27FC236}">
                <a16:creationId xmlns:a16="http://schemas.microsoft.com/office/drawing/2014/main" id="{1AB81435-BA60-426D-A0F2-33A67B6E56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AE57D844-FF92-45DD-B97D-21BFA3D5E9F5}" type="slidenum">
              <a:rPr altLang="en-US">
                <a:solidFill>
                  <a:srgbClr val="808080"/>
                </a:solidFill>
              </a:rPr>
              <a:pPr/>
              <a:t>33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4" grpId="0"/>
      <p:bldP spid="48" grpId="0"/>
      <p:bldP spid="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安全自省</a:t>
            </a:r>
            <a:r>
              <a:rPr lang="en-US" altLang="zh-CN" smtClean="0"/>
              <a:t>5</a:t>
            </a:r>
            <a:r>
              <a:rPr lang="zh-CN" altLang="en-US" smtClean="0"/>
              <a:t>步法的具体实施 </a:t>
            </a: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82439A69-3C6E-41C4-836E-1E945170E71F}"/>
              </a:ext>
            </a:extLst>
          </p:cNvPr>
          <p:cNvCxnSpPr/>
          <p:nvPr/>
        </p:nvCxnSpPr>
        <p:spPr>
          <a:xfrm>
            <a:off x="0" y="4637088"/>
            <a:ext cx="12195175" cy="0"/>
          </a:xfrm>
          <a:prstGeom prst="straightConnector1">
            <a:avLst/>
          </a:prstGeom>
          <a:ln w="152400">
            <a:solidFill>
              <a:srgbClr val="A6A6A6">
                <a:alpha val="52941"/>
              </a:srgb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>
            <a:grpSpLocks/>
          </p:cNvGrpSpPr>
          <p:nvPr/>
        </p:nvGrpSpPr>
        <p:grpSpPr bwMode="auto">
          <a:xfrm>
            <a:off x="1603375" y="4225925"/>
            <a:ext cx="882650" cy="823913"/>
            <a:chOff x="1399514" y="3016325"/>
            <a:chExt cx="881649" cy="825350"/>
          </a:xfrm>
        </p:grpSpPr>
        <p:sp>
          <p:nvSpPr>
            <p:cNvPr id="34" name="橢圓 5">
              <a:extLst>
                <a:ext uri="{FF2B5EF4-FFF2-40B4-BE49-F238E27FC236}">
                  <a16:creationId xmlns:a16="http://schemas.microsoft.com/office/drawing/2014/main" id="{4717857A-70CF-4804-98AE-753716DE82FA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0E7BDC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2737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1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871538" y="3154363"/>
            <a:ext cx="30019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针对你的工作可能产生的任何风险采取防范措施</a:t>
            </a:r>
          </a:p>
        </p:txBody>
      </p:sp>
      <p:grpSp>
        <p:nvGrpSpPr>
          <p:cNvPr id="37" name="组合 36"/>
          <p:cNvGrpSpPr>
            <a:grpSpLocks/>
          </p:cNvGrpSpPr>
          <p:nvPr/>
        </p:nvGrpSpPr>
        <p:grpSpPr bwMode="auto">
          <a:xfrm>
            <a:off x="4256088" y="4225925"/>
            <a:ext cx="881062" cy="823913"/>
            <a:chOff x="1399514" y="3016325"/>
            <a:chExt cx="881649" cy="825350"/>
          </a:xfrm>
        </p:grpSpPr>
        <p:sp>
          <p:nvSpPr>
            <p:cNvPr id="38" name="橢圓 5">
              <a:extLst>
                <a:ext uri="{FF2B5EF4-FFF2-40B4-BE49-F238E27FC236}">
                  <a16:creationId xmlns:a16="http://schemas.microsoft.com/office/drawing/2014/main" id="{C437AD9E-04B9-48BA-BB69-8A4DEB32D603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FF981D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2733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2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3297238" y="5273675"/>
            <a:ext cx="2551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回顾工作的有效性以及你使用的计划方法</a:t>
            </a:r>
          </a:p>
        </p:txBody>
      </p:sp>
      <p:grpSp>
        <p:nvGrpSpPr>
          <p:cNvPr id="41" name="组合 40"/>
          <p:cNvGrpSpPr>
            <a:grpSpLocks/>
          </p:cNvGrpSpPr>
          <p:nvPr/>
        </p:nvGrpSpPr>
        <p:grpSpPr bwMode="auto">
          <a:xfrm>
            <a:off x="6908800" y="4225925"/>
            <a:ext cx="881063" cy="823913"/>
            <a:chOff x="1399514" y="3016325"/>
            <a:chExt cx="881649" cy="825350"/>
          </a:xfrm>
        </p:grpSpPr>
        <p:sp>
          <p:nvSpPr>
            <p:cNvPr id="42" name="橢圓 5">
              <a:extLst>
                <a:ext uri="{FF2B5EF4-FFF2-40B4-BE49-F238E27FC236}">
                  <a16:creationId xmlns:a16="http://schemas.microsoft.com/office/drawing/2014/main" id="{FBBE3FDD-AC1E-48F7-BD72-F99B9284BEFC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0E7BDC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2729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3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6227763" y="3128963"/>
            <a:ext cx="2241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你对此项工作是否感到安全</a:t>
            </a:r>
          </a:p>
        </p:txBody>
      </p:sp>
      <p:grpSp>
        <p:nvGrpSpPr>
          <p:cNvPr id="45" name="组合 44"/>
          <p:cNvGrpSpPr>
            <a:grpSpLocks/>
          </p:cNvGrpSpPr>
          <p:nvPr/>
        </p:nvGrpSpPr>
        <p:grpSpPr bwMode="auto">
          <a:xfrm>
            <a:off x="9559925" y="4208463"/>
            <a:ext cx="882650" cy="825500"/>
            <a:chOff x="1399514" y="3016325"/>
            <a:chExt cx="881649" cy="825350"/>
          </a:xfrm>
        </p:grpSpPr>
        <p:sp>
          <p:nvSpPr>
            <p:cNvPr id="46" name="橢圓 5">
              <a:extLst>
                <a:ext uri="{FF2B5EF4-FFF2-40B4-BE49-F238E27FC236}">
                  <a16:creationId xmlns:a16="http://schemas.microsoft.com/office/drawing/2014/main" id="{12BF9D45-E38A-4779-8F47-7ECA57710F8F}"/>
                </a:ext>
              </a:extLst>
            </p:cNvPr>
            <p:cNvSpPr/>
            <p:nvPr/>
          </p:nvSpPr>
          <p:spPr>
            <a:xfrm>
              <a:off x="1399514" y="3016325"/>
              <a:ext cx="827193" cy="825350"/>
            </a:xfrm>
            <a:prstGeom prst="ellipse">
              <a:avLst/>
            </a:prstGeom>
            <a:solidFill>
              <a:srgbClr val="FF981D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  <a:tileRect/>
              </a:gradFill>
            </a:ln>
            <a:effectLst>
              <a:innerShdw blurRad="330200" dist="165100" dir="162000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TW" altLang="en-US" sz="2800" b="1" noProof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72725" name="文本框 9"/>
            <p:cNvSpPr txBox="1">
              <a:spLocks noChangeArrowheads="1"/>
            </p:cNvSpPr>
            <p:nvPr/>
          </p:nvSpPr>
          <p:spPr bwMode="auto">
            <a:xfrm>
              <a:off x="1399514" y="3212976"/>
              <a:ext cx="881649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indent="4572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marL="0" lvl="1" algn="ctr" eaLnBrk="1" hangingPunct="1"/>
              <a:r>
                <a:rPr lang="en-US" altLang="zh-CN" sz="2400" b="1">
                  <a:solidFill>
                    <a:srgbClr val="FFFFFF"/>
                  </a:solidFill>
                  <a:latin typeface="Impact MT Std" pitchFamily="34" charset="0"/>
                </a:rPr>
                <a:t>4</a:t>
              </a:r>
              <a:endParaRPr lang="en-US" altLang="ko-KR" sz="2400" b="1">
                <a:solidFill>
                  <a:srgbClr val="FFFFFF"/>
                </a:solidFill>
                <a:latin typeface="Impact MT Std" pitchFamily="34" charset="0"/>
              </a:endParaRPr>
            </a:p>
          </p:txBody>
        </p:sp>
      </p:grp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8653463" y="5249863"/>
            <a:ext cx="264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2000" b="1">
                <a:solidFill>
                  <a:srgbClr val="595959"/>
                </a:solidFill>
                <a:latin typeface="微软雅黑" pitchFamily="34" charset="-122"/>
              </a:rPr>
              <a:t>再作此项工作时，是否有改进之处</a:t>
            </a:r>
          </a:p>
        </p:txBody>
      </p:sp>
      <p:grpSp>
        <p:nvGrpSpPr>
          <p:cNvPr id="53" name="组合 52"/>
          <p:cNvGrpSpPr>
            <a:grpSpLocks/>
          </p:cNvGrpSpPr>
          <p:nvPr/>
        </p:nvGrpSpPr>
        <p:grpSpPr bwMode="auto">
          <a:xfrm>
            <a:off x="871538" y="1492250"/>
            <a:ext cx="4445000" cy="617538"/>
            <a:chOff x="6054237" y="1969129"/>
            <a:chExt cx="2967718" cy="617691"/>
          </a:xfrm>
        </p:grpSpPr>
        <p:sp>
          <p:nvSpPr>
            <p:cNvPr id="54" name="圆角矩形 53">
              <a:extLst>
                <a:ext uri="{FF2B5EF4-FFF2-40B4-BE49-F238E27FC236}">
                  <a16:creationId xmlns:a16="http://schemas.microsoft.com/office/drawing/2014/main" id="{25F42FCA-321A-4C75-A76A-E9DBD9879502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2721" name="矩形 54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工作后，观察工作区域</a:t>
              </a:r>
            </a:p>
          </p:txBody>
        </p:sp>
      </p:grpSp>
      <p:sp>
        <p:nvSpPr>
          <p:cNvPr id="72726" name="灯片编号占位符 1">
            <a:extLst>
              <a:ext uri="{FF2B5EF4-FFF2-40B4-BE49-F238E27FC236}">
                <a16:creationId xmlns:a16="http://schemas.microsoft.com/office/drawing/2014/main" id="{0D896D9C-2169-4FC8-B18A-B1580F886F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F7017443-8E24-4D37-8F79-8EAF3AF00F00}" type="slidenum">
              <a:rPr altLang="en-US">
                <a:solidFill>
                  <a:srgbClr val="808080"/>
                </a:solidFill>
              </a:rPr>
              <a:pPr/>
              <a:t>34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4" grpId="0"/>
      <p:bldP spid="4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第七部分</a:t>
            </a:r>
          </a:p>
        </p:txBody>
      </p:sp>
      <p:sp>
        <p:nvSpPr>
          <p:cNvPr id="74755" name="文本占位符 4"/>
          <p:cNvSpPr>
            <a:spLocks noGrp="1" noChangeArrowheads="1"/>
          </p:cNvSpPr>
          <p:nvPr>
            <p:ph type="body" sz="quarter" idx="11"/>
          </p:nvPr>
        </p:nvSpPr>
        <p:spPr>
          <a:xfrm flipH="1">
            <a:off x="6489700" y="463073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安全用电</a:t>
            </a:r>
            <a:endParaRPr lang="en-US" altLang="zh-CN" smtClean="0">
              <a:solidFill>
                <a:srgbClr val="FF981D"/>
              </a:solidFill>
            </a:endParaRPr>
          </a:p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常识补充</a:t>
            </a:r>
          </a:p>
        </p:txBody>
      </p:sp>
      <p:sp>
        <p:nvSpPr>
          <p:cNvPr id="74756" name="灯片编号占位符 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769725" y="6407150"/>
            <a:ext cx="422275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l"/>
            <a:fld id="{83CE1686-FCD6-4F1E-A747-484B15157BCF}" type="slidenum">
              <a:rPr lang="zh-CN" altLang="en-US" sz="1800"/>
              <a:pPr algn="l"/>
              <a:t>35</a:t>
            </a:fld>
            <a:endParaRPr lang="zh-CN" altLang="en-US" sz="1800"/>
          </a:p>
        </p:txBody>
      </p:sp>
    </p:spTree>
  </p:cSld>
  <p:clrMapOvr>
    <a:masterClrMapping/>
  </p:clrMapOvr>
  <p:transition spd="slow" advClick="0" advTm="2000"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企业安全用电常识补充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22350" y="1270000"/>
            <a:ext cx="104267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/>
              <a:t>1</a:t>
            </a:r>
            <a:r>
              <a:rPr lang="zh-CN" altLang="en-US" sz="2400"/>
              <a:t>、工厂、车间内的电气设备，不要随便乱动。自己使用的设备、工具，如果电气部分出了故障，不得私自修理，也不得带故障运行，应立即请电工检修 ；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/>
              <a:t>2</a:t>
            </a:r>
            <a:r>
              <a:rPr lang="zh-CN" altLang="en-US" sz="2400"/>
              <a:t>、自己经常接触和使用的配电箱、配电板、闸刀开关、按钮开关、插座、插销以及导线等，必须保持完好、安全，不得破损或将带电部分裸露出来， 如有故障及时通知电工维修 ；</a:t>
            </a:r>
            <a:endParaRPr lang="en-US" altLang="zh-CN" sz="2400"/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/>
              <a:t>3</a:t>
            </a:r>
            <a:r>
              <a:rPr lang="zh-CN" altLang="en-US" sz="2400"/>
              <a:t>、工厂内的移动式用电器具，如座地式风扇、手提砂轮机、手电钻等电动工具都必须安装使用漏电保护开关，实行单机保护。漏电保护开关要经常检查，每月试跳不少于一次，如有失灵立即更换。保险丝烧断或漏电开关跳闸后要查明原因，排除故障后才可恢复送电 ；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endParaRPr lang="zh-CN" altLang="en-US" sz="2400"/>
          </a:p>
        </p:txBody>
      </p:sp>
      <p:sp>
        <p:nvSpPr>
          <p:cNvPr id="76803" name="灯片编号占位符 2">
            <a:extLst>
              <a:ext uri="{FF2B5EF4-FFF2-40B4-BE49-F238E27FC236}">
                <a16:creationId xmlns:a16="http://schemas.microsoft.com/office/drawing/2014/main" id="{5DC60BBB-5AB6-4016-B326-5832C7AAA2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8ADF9701-8799-43CC-B32C-2D14666601CD}" type="slidenum">
              <a:rPr altLang="en-US">
                <a:solidFill>
                  <a:srgbClr val="808080"/>
                </a:solidFill>
              </a:rPr>
              <a:pPr/>
              <a:t>36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企业安全用电常识补充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22350" y="1136650"/>
            <a:ext cx="104267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/>
              <a:t>4</a:t>
            </a:r>
            <a:r>
              <a:rPr lang="zh-CN" altLang="en-US" sz="2400" dirty="0"/>
              <a:t>、使用的电气设备，其外壳按有关安全规程，必须进行防护性接地或接零。对于接地或接零的设施要经常进行检查。需要移动某些非固定安装的电气设备必须先切断电源再移动</a:t>
            </a:r>
            <a:r>
              <a:rPr lang="en-US" altLang="zh-CN" sz="2400" dirty="0"/>
              <a:t>,</a:t>
            </a:r>
            <a:r>
              <a:rPr lang="zh-CN" altLang="en-US" sz="2400" dirty="0"/>
              <a:t>同时导线要收拾好，不得在地面上拖来拖去，以免磨损 </a:t>
            </a:r>
            <a:r>
              <a:rPr lang="en-US" altLang="zh-CN" sz="2400" dirty="0"/>
              <a:t>;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/>
              <a:t>5</a:t>
            </a:r>
            <a:r>
              <a:rPr lang="zh-CN" altLang="en-US" sz="2400" dirty="0"/>
              <a:t>、珍惜电力资源，养成安全用电和节约用电的良好习惯，当要长时间离开或不使用时，要在确保切断电源（特别是电热器具）的情况下才能离开 </a:t>
            </a:r>
            <a:r>
              <a:rPr lang="en-US" altLang="zh-CN" sz="2400" dirty="0"/>
              <a:t>;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dirty="0"/>
              <a:t>6</a:t>
            </a:r>
            <a:r>
              <a:rPr lang="zh-CN" altLang="en-US" sz="2400" dirty="0"/>
              <a:t>、要熟悉自己生产现场或宿舍主空气断路器（俗称总闸）的位置（如施工现场、车间、办公室、宿舍等），一旦发生火灾、触电或其它电气事故时，应第一时间切断电源，避免造成更大的财产损失和人身伤亡事故 </a:t>
            </a:r>
            <a:r>
              <a:rPr lang="en-US" altLang="zh-CN" sz="2400" dirty="0"/>
              <a:t>;</a:t>
            </a:r>
            <a:endParaRPr lang="zh-CN" altLang="en-US" sz="2400" dirty="0"/>
          </a:p>
        </p:txBody>
      </p:sp>
      <p:sp>
        <p:nvSpPr>
          <p:cNvPr id="78851" name="灯片编号占位符 2">
            <a:extLst>
              <a:ext uri="{FF2B5EF4-FFF2-40B4-BE49-F238E27FC236}">
                <a16:creationId xmlns:a16="http://schemas.microsoft.com/office/drawing/2014/main" id="{45FD0392-51AA-4D06-A34E-C869151C12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A0B3F738-7E8B-43CD-B231-BA76DC92702B}" type="slidenum">
              <a:rPr altLang="en-US">
                <a:solidFill>
                  <a:srgbClr val="808080"/>
                </a:solidFill>
              </a:rPr>
              <a:pPr/>
              <a:t>37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企业安全用电常识补充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22350" y="1136650"/>
            <a:ext cx="104267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/>
              <a:t>7</a:t>
            </a:r>
            <a:r>
              <a:rPr lang="zh-CN" altLang="en-US" sz="2400"/>
              <a:t>、要按操作规程正确地操作电器设备：开启电器设备要先开总开关、后开分开关，先开传动部分的开关、后开进料部分的开关；关闭电器设备要先关闭分开关、后关闭总开关，先停止进料后停止传动 </a:t>
            </a:r>
            <a:r>
              <a:rPr lang="en-US" altLang="zh-CN" sz="2400"/>
              <a:t>;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/>
              <a:t>8</a:t>
            </a:r>
            <a:r>
              <a:rPr lang="zh-CN" altLang="en-US" sz="2400"/>
              <a:t>、带有机械传动的电器、电气设备、必须装护盖、防护罩或防护栅栏进行保护才能使用，不能将手或身体其他部位伸入运行中的设备机械传动位置，对设备进行清洁时，须确保在切断电源、机械停止工作，并确保安全的情况下才能进行，防止发生人身伤亡事故 </a:t>
            </a:r>
            <a:r>
              <a:rPr lang="en-US" altLang="zh-CN" sz="2400"/>
              <a:t>;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/>
              <a:t>9</a:t>
            </a:r>
            <a:r>
              <a:rPr lang="zh-CN" altLang="en-US" sz="2400"/>
              <a:t>、厂房内的电线不能乱拉乱接，禁止使用多接口和残旧的电线，以防触电 </a:t>
            </a:r>
            <a:r>
              <a:rPr lang="en-US" altLang="zh-CN" sz="2400"/>
              <a:t>;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endParaRPr lang="en-US" altLang="zh-CN" sz="2400"/>
          </a:p>
        </p:txBody>
      </p:sp>
      <p:sp>
        <p:nvSpPr>
          <p:cNvPr id="80899" name="灯片编号占位符 2">
            <a:extLst>
              <a:ext uri="{FF2B5EF4-FFF2-40B4-BE49-F238E27FC236}">
                <a16:creationId xmlns:a16="http://schemas.microsoft.com/office/drawing/2014/main" id="{D2EFF8C1-9D64-41BC-8239-EAD4AE7D51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E92EF53B-EAB4-4D32-813B-F7A741ED593D}" type="slidenum">
              <a:rPr altLang="en-US">
                <a:solidFill>
                  <a:srgbClr val="808080"/>
                </a:solidFill>
              </a:rPr>
              <a:pPr/>
              <a:t>38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040188"/>
            <a:ext cx="7877175" cy="281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图片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798513"/>
            <a:ext cx="30099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图片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004888"/>
            <a:ext cx="655955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748338" y="3332163"/>
            <a:ext cx="5743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sz="7200" b="1">
                <a:solidFill>
                  <a:srgbClr val="FF981D"/>
                </a:solidFill>
                <a:latin typeface="黑体" pitchFamily="49" charset="-122"/>
                <a:ea typeface="黑体" pitchFamily="49" charset="-122"/>
              </a:rPr>
              <a:t>感谢您的聆听</a:t>
            </a:r>
            <a:endParaRPr lang="zh-CN" altLang="en-US" sz="7200" b="1">
              <a:solidFill>
                <a:srgbClr val="FF981D"/>
              </a:solidFill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7271A62-7C90-423D-AA81-8E550C613D30}"/>
              </a:ext>
            </a:extLst>
          </p:cNvPr>
          <p:cNvCxnSpPr/>
          <p:nvPr/>
        </p:nvCxnSpPr>
        <p:spPr>
          <a:xfrm>
            <a:off x="5748338" y="3149600"/>
            <a:ext cx="1233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51" name="文本框 11"/>
          <p:cNvSpPr txBox="1">
            <a:spLocks noChangeArrowheads="1"/>
          </p:cNvSpPr>
          <p:nvPr/>
        </p:nvSpPr>
        <p:spPr bwMode="auto">
          <a:xfrm>
            <a:off x="7181850" y="2935288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83E8"/>
                </a:solidFill>
                <a:latin typeface="微软雅黑" pitchFamily="34" charset="-122"/>
              </a:rPr>
              <a:t>专业知识培训之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FC3DBD2-6412-4B11-AABC-E618E0ED24A3}"/>
              </a:ext>
            </a:extLst>
          </p:cNvPr>
          <p:cNvSpPr/>
          <p:nvPr/>
        </p:nvSpPr>
        <p:spPr>
          <a:xfrm>
            <a:off x="6981825" y="4592638"/>
            <a:ext cx="4310063" cy="390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r>
              <a:rPr lang="zh-CN" altLang="en-US" sz="16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</a:rPr>
              <a:t>企业培训  学生培训 机构培训  员工入职培训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FA0519B-3243-4797-B404-C64388419C61}"/>
              </a:ext>
            </a:extLst>
          </p:cNvPr>
          <p:cNvCxnSpPr/>
          <p:nvPr/>
        </p:nvCxnSpPr>
        <p:spPr>
          <a:xfrm>
            <a:off x="7939088" y="4491038"/>
            <a:ext cx="3295650" cy="0"/>
          </a:xfrm>
          <a:prstGeom prst="line">
            <a:avLst/>
          </a:prstGeom>
          <a:ln w="38100">
            <a:solidFill>
              <a:srgbClr val="229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电对人体的伤害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46EBD6B-0D60-4521-90D2-9162E7467B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637" y="2056299"/>
            <a:ext cx="5080000" cy="3810000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6054725" y="1968500"/>
            <a:ext cx="2967038" cy="617538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C61551FA-97CE-4D81-88DE-22F5862AF2E1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274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什么叫触电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054725" y="2976563"/>
            <a:ext cx="52419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碰到带电的导线，电流就要通过人体这就叫</a:t>
            </a:r>
            <a:r>
              <a:rPr lang="zh-CN" altLang="en-US" sz="3200" b="1">
                <a:solidFill>
                  <a:srgbClr val="FF8B00"/>
                </a:solidFill>
              </a:rPr>
              <a:t>触电。</a:t>
            </a:r>
            <a:endParaRPr lang="en-US" altLang="zh-CN" sz="3200" b="1">
              <a:solidFill>
                <a:srgbClr val="FF8B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/>
              <a:t>触电对于人的身体和内部组织就能造成不同程度的损伤。这种损伤分</a:t>
            </a:r>
            <a:r>
              <a:rPr lang="zh-CN" altLang="en-US" sz="2400" b="1">
                <a:solidFill>
                  <a:srgbClr val="FF8B00"/>
                </a:solidFill>
              </a:rPr>
              <a:t>电击</a:t>
            </a:r>
            <a:r>
              <a:rPr lang="zh-CN" altLang="en-US" sz="2400"/>
              <a:t>和</a:t>
            </a:r>
            <a:r>
              <a:rPr lang="zh-CN" altLang="en-US" sz="2400" b="1">
                <a:solidFill>
                  <a:srgbClr val="FF8B00"/>
                </a:solidFill>
              </a:rPr>
              <a:t>电伤</a:t>
            </a:r>
            <a:r>
              <a:rPr lang="zh-CN" altLang="en-US" sz="2400"/>
              <a:t>两种</a:t>
            </a:r>
          </a:p>
          <a:p>
            <a:pPr eaLnBrk="1" hangingPunct="1">
              <a:lnSpc>
                <a:spcPct val="150000"/>
              </a:lnSpc>
            </a:pPr>
            <a:endParaRPr lang="zh-CN" altLang="en-US" sz="2400" b="1">
              <a:solidFill>
                <a:srgbClr val="FF8B00"/>
              </a:solidFill>
            </a:endParaRPr>
          </a:p>
        </p:txBody>
      </p:sp>
      <p:sp>
        <p:nvSpPr>
          <p:cNvPr id="11271" name="灯片编号占位符 14">
            <a:extLst>
              <a:ext uri="{FF2B5EF4-FFF2-40B4-BE49-F238E27FC236}">
                <a16:creationId xmlns:a16="http://schemas.microsoft.com/office/drawing/2014/main" id="{E0FA1694-3EA7-4739-8D61-B8387B4982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4CE504BC-D040-4850-B777-E4F2907F0FCB}" type="slidenum">
              <a:rPr altLang="en-US">
                <a:solidFill>
                  <a:srgbClr val="808080"/>
                </a:solidFill>
              </a:rPr>
              <a:pPr/>
              <a:t>4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电对人体的伤害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22A8E8F-4658-4783-8CC7-7512DD2D6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287" y="2251020"/>
            <a:ext cx="4664563" cy="3606367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6054725" y="1509713"/>
            <a:ext cx="2967038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C4FE3232-9B8B-4CCC-AF01-3F70E798DA8A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322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什么是电击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921375" y="2441575"/>
            <a:ext cx="58515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指电流通过人体时，使内部组织受到较为严重的损伤。电击伤会使人觉得全身发热、发麻，肌肉发生不由自主的抽搐，逐渐失去知觉，如果电流继续通过人体，将使触电者的心脏、呼吸机能和神经系统受伤，知道停止呼吸，心脏活动停顿为死亡。</a:t>
            </a:r>
          </a:p>
        </p:txBody>
      </p:sp>
      <p:sp>
        <p:nvSpPr>
          <p:cNvPr id="13319" name="灯片编号占位符 2">
            <a:extLst>
              <a:ext uri="{FF2B5EF4-FFF2-40B4-BE49-F238E27FC236}">
                <a16:creationId xmlns:a16="http://schemas.microsoft.com/office/drawing/2014/main" id="{F8109B78-F8C6-46E7-A5E9-F1653EBDE9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1509ECAE-7DAE-46CB-B556-4DBB04342AE7}" type="slidenum">
              <a:rPr altLang="en-US">
                <a:solidFill>
                  <a:srgbClr val="808080"/>
                </a:solidFill>
              </a:rPr>
              <a:pPr/>
              <a:t>5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电对人体的伤害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5587EB0-7D11-4BBA-96CB-777C1402D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287" y="2297005"/>
            <a:ext cx="4664563" cy="3514396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6054725" y="1509713"/>
            <a:ext cx="2967038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78CAD10D-D9BC-4E0F-998A-BBB389DE91D8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370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什么是电伤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921375" y="2441575"/>
            <a:ext cx="58515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指电流对人体外部造成的局部损伤。电伤从外观看一般有电弧烧伤、电的烙印和熔化的金属渗入皮肤（称皮肤金属化）等伤害。总之，当人触电后，由于电流通过人体和发生电弧、往往使人体烧伤，严重时造成死亡。 </a:t>
            </a:r>
          </a:p>
        </p:txBody>
      </p:sp>
      <p:sp>
        <p:nvSpPr>
          <p:cNvPr id="15367" name="灯片编号占位符 2">
            <a:extLst>
              <a:ext uri="{FF2B5EF4-FFF2-40B4-BE49-F238E27FC236}">
                <a16:creationId xmlns:a16="http://schemas.microsoft.com/office/drawing/2014/main" id="{9268280D-946C-46D2-A04D-B60099E921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AE829E0A-198C-495F-A689-AF9A5AB8FD40}" type="slidenum">
              <a:rPr altLang="en-US">
                <a:solidFill>
                  <a:srgbClr val="808080"/>
                </a:solidFill>
              </a:rPr>
              <a:pPr/>
              <a:t>6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465888" y="3130550"/>
            <a:ext cx="2436812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08080"/>
                </a:solidFill>
              </a:rPr>
              <a:t>第二部分</a:t>
            </a:r>
          </a:p>
        </p:txBody>
      </p:sp>
      <p:sp>
        <p:nvSpPr>
          <p:cNvPr id="17411" name="文本占位符 4"/>
          <p:cNvSpPr>
            <a:spLocks noGrp="1" noChangeArrowheads="1"/>
          </p:cNvSpPr>
          <p:nvPr>
            <p:ph type="body" sz="quarter" idx="11"/>
          </p:nvPr>
        </p:nvSpPr>
        <p:spPr>
          <a:xfrm>
            <a:off x="6489700" y="4306888"/>
            <a:ext cx="5280025" cy="914400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981D"/>
                </a:solidFill>
              </a:rPr>
              <a:t>触电的方式</a:t>
            </a:r>
          </a:p>
        </p:txBody>
      </p:sp>
      <p:sp>
        <p:nvSpPr>
          <p:cNvPr id="17412" name="灯片编号占位符 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769725" y="6407150"/>
            <a:ext cx="422275" cy="35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algn="l"/>
            <a:fld id="{D5AAE29D-CAAA-47B7-80CE-FFBD0C998BA1}" type="slidenum">
              <a:rPr lang="zh-CN" altLang="en-US" sz="1800"/>
              <a:pPr algn="l"/>
              <a:t>7</a:t>
            </a:fld>
            <a:endParaRPr lang="zh-CN" altLang="en-US" sz="1800"/>
          </a:p>
        </p:txBody>
      </p:sp>
    </p:spTree>
  </p:cSld>
  <p:clrMapOvr>
    <a:masterClrMapping/>
  </p:clrMapOvr>
  <p:transition spd="slow" advClick="0" advTm="20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单相触电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7E73B29-A254-4218-B8AA-ECC5C4BEB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350" y="2257221"/>
            <a:ext cx="4933949" cy="3514396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892175" y="1947863"/>
            <a:ext cx="2967038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E57FC72A-0FE0-4168-AC93-FEE267D10CAB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466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什么是单相触电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58825" y="2879725"/>
            <a:ext cx="4994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单相触电是指当人体接触带电设备或线路中的某一相导体时，一相电流通过人体经大地回到中性点，这种触电形式称为单相触电</a:t>
            </a:r>
          </a:p>
        </p:txBody>
      </p:sp>
      <p:sp>
        <p:nvSpPr>
          <p:cNvPr id="19463" name="灯片编号占位符 2">
            <a:extLst>
              <a:ext uri="{FF2B5EF4-FFF2-40B4-BE49-F238E27FC236}">
                <a16:creationId xmlns:a16="http://schemas.microsoft.com/office/drawing/2014/main" id="{0F5CF756-1B69-43CA-8A1A-EF8C6AF1AE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147F2433-0927-4540-910B-18EC2541640D}" type="slidenum">
              <a:rPr altLang="en-US">
                <a:solidFill>
                  <a:srgbClr val="808080"/>
                </a:solidFill>
              </a:rPr>
              <a:pPr/>
              <a:t>8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占位符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93800" y="273050"/>
            <a:ext cx="3162300" cy="477838"/>
          </a:xfrm>
        </p:spPr>
        <p:txBody>
          <a:bodyPr/>
          <a:lstStyle/>
          <a:p>
            <a:pPr eaLnBrk="1" hangingPunct="1"/>
            <a:r>
              <a:rPr lang="zh-CN" altLang="en-US" smtClean="0"/>
              <a:t>双相触电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395C31C-4A83-4FE3-8745-6CE9FE6FBC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1948376"/>
            <a:ext cx="4745831" cy="3823241"/>
          </a:xfrm>
          <a:prstGeom prst="rect">
            <a:avLst/>
          </a:prstGeom>
          <a:solidFill>
            <a:schemeClr val="bg1"/>
          </a:soli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  <a:tileRect/>
            </a:gradFill>
          </a:ln>
          <a:effectLst>
            <a:innerShdw blurRad="330200" dist="165100" dir="16200000">
              <a:prstClr val="black">
                <a:alpha val="53000"/>
              </a:prstClr>
            </a:innerShdw>
          </a:effectLst>
        </p:spPr>
      </p:pic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892175" y="1947863"/>
            <a:ext cx="2967038" cy="617537"/>
            <a:chOff x="6054237" y="1969129"/>
            <a:chExt cx="2967718" cy="617691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1EE5E0C6-BC8E-4477-A02E-45FFDC4831C1}"/>
                </a:ext>
              </a:extLst>
            </p:cNvPr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16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514" name="矩形 12"/>
            <p:cNvSpPr>
              <a:spLocks noChangeArrowheads="1"/>
            </p:cNvSpPr>
            <p:nvPr/>
          </p:nvSpPr>
          <p:spPr bwMode="auto">
            <a:xfrm>
              <a:off x="6054237" y="2025677"/>
              <a:ext cx="2967718" cy="561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994" tIns="64498" rIns="128994" bIns="6449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Impact" pitchFamily="34" charset="0"/>
                  <a:ea typeface="微软雅黑" pitchFamily="34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FF981D"/>
                  </a:solidFill>
                </a:rPr>
                <a:t>什么是双相触电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58825" y="2879725"/>
            <a:ext cx="4994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/>
              <a:t>人体的不同部位分别接触到同一电源的两根不同相位的相线，电流从一根相线经人体流到另一根相线的触电现象</a:t>
            </a:r>
          </a:p>
        </p:txBody>
      </p:sp>
      <p:sp>
        <p:nvSpPr>
          <p:cNvPr id="21511" name="灯片编号占位符 2">
            <a:extLst>
              <a:ext uri="{FF2B5EF4-FFF2-40B4-BE49-F238E27FC236}">
                <a16:creationId xmlns:a16="http://schemas.microsoft.com/office/drawing/2014/main" id="{DBD3E9E6-EE85-462B-B53D-54E0D76717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itchFamily="34" charset="0"/>
                <a:ea typeface="微软雅黑" pitchFamily="34" charset="-122"/>
              </a:defRPr>
            </a:lvl9pPr>
          </a:lstStyle>
          <a:p>
            <a:fld id="{65CF777C-5A09-4DF9-A80F-8722F2A06AD6}" type="slidenum">
              <a:rPr altLang="en-US">
                <a:solidFill>
                  <a:srgbClr val="808080"/>
                </a:solidFill>
              </a:rPr>
              <a:pPr/>
              <a:t>9</a:t>
            </a:fld>
            <a:endParaRPr lang="zh-CN" altLang="en-US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slow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安全用电培训.ppt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微软雅黑"/>
        <a:ea typeface="微软雅黑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2057</Words>
  <Application>Microsoft Office PowerPoint</Application>
  <PresentationFormat>宽屏</PresentationFormat>
  <Paragraphs>240</Paragraphs>
  <Slides>39</Slides>
  <Notes>39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50" baseType="lpstr">
      <vt:lpstr>DIN-BoldItalic</vt:lpstr>
      <vt:lpstr>Impact MT Std</vt:lpstr>
      <vt:lpstr>方正超粗黑简体</vt:lpstr>
      <vt:lpstr>黑体</vt:lpstr>
      <vt:lpstr>宋体</vt:lpstr>
      <vt:lpstr>微软雅黑</vt:lpstr>
      <vt:lpstr>Arial</vt:lpstr>
      <vt:lpstr>Calibri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cp:keywords/>
  <dc:description>www.ppt818.com-提供资源下载</dc:description>
  <cp:lastModifiedBy/>
  <cp:revision>1</cp:revision>
  <dcterms:created xsi:type="dcterms:W3CDTF">2017-09-28T13:39:19Z</dcterms:created>
  <dcterms:modified xsi:type="dcterms:W3CDTF">2023-04-17T05:22:27Z</dcterms:modified>
</cp:coreProperties>
</file>