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60" r:id="rId3"/>
    <p:sldId id="261" r:id="rId4"/>
    <p:sldId id="281" r:id="rId5"/>
    <p:sldId id="259" r:id="rId6"/>
    <p:sldId id="296" r:id="rId7"/>
    <p:sldId id="263" r:id="rId8"/>
    <p:sldId id="273" r:id="rId9"/>
    <p:sldId id="274" r:id="rId10"/>
    <p:sldId id="276" r:id="rId11"/>
    <p:sldId id="297" r:id="rId12"/>
    <p:sldId id="280" r:id="rId13"/>
    <p:sldId id="278" r:id="rId14"/>
    <p:sldId id="279" r:id="rId15"/>
    <p:sldId id="295" r:id="rId16"/>
    <p:sldId id="285" r:id="rId17"/>
    <p:sldId id="286" r:id="rId18"/>
    <p:sldId id="298" r:id="rId19"/>
    <p:sldId id="264" r:id="rId20"/>
    <p:sldId id="265" r:id="rId21"/>
    <p:sldId id="266" r:id="rId22"/>
    <p:sldId id="267" r:id="rId23"/>
    <p:sldId id="268" r:id="rId24"/>
    <p:sldId id="269" r:id="rId25"/>
    <p:sldId id="270" r:id="rId26"/>
    <p:sldId id="271" r:id="rId27"/>
    <p:sldId id="272" r:id="rId28"/>
    <p:sldId id="293"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FD"/>
    <a:srgbClr val="DDDCD9"/>
    <a:srgbClr val="DAAEB0"/>
    <a:srgbClr val="A8C3CC"/>
    <a:srgbClr val="F925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2" autoAdjust="0"/>
    <p:restoredTop sz="96314" autoAdjust="0"/>
  </p:normalViewPr>
  <p:slideViewPr>
    <p:cSldViewPr snapToGrid="0" showGuides="1">
      <p:cViewPr varScale="1">
        <p:scale>
          <a:sx n="108" d="100"/>
          <a:sy n="108" d="100"/>
        </p:scale>
        <p:origin x="540" y="11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829AC-2C8B-41F1-9CCF-FDE333A18437}"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EA89C-CB69-41EC-AB08-638A70A55FA1}" type="slidenum">
              <a:rPr lang="zh-CN" altLang="en-US" smtClean="0"/>
              <a:t>‹#›</a:t>
            </a:fld>
            <a:endParaRPr lang="zh-CN" altLang="en-US"/>
          </a:p>
        </p:txBody>
      </p:sp>
    </p:spTree>
    <p:extLst>
      <p:ext uri="{BB962C8B-B14F-4D97-AF65-F5344CB8AC3E}">
        <p14:creationId xmlns:p14="http://schemas.microsoft.com/office/powerpoint/2010/main" val="53356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a:t>
            </a:fld>
            <a:endParaRPr lang="zh-CN" altLang="en-US"/>
          </a:p>
        </p:txBody>
      </p:sp>
    </p:spTree>
    <p:extLst>
      <p:ext uri="{BB962C8B-B14F-4D97-AF65-F5344CB8AC3E}">
        <p14:creationId xmlns:p14="http://schemas.microsoft.com/office/powerpoint/2010/main" val="673579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10</a:t>
            </a:fld>
            <a:endParaRPr lang="zh-CN" altLang="en-US"/>
          </a:p>
        </p:txBody>
      </p:sp>
    </p:spTree>
    <p:extLst>
      <p:ext uri="{BB962C8B-B14F-4D97-AF65-F5344CB8AC3E}">
        <p14:creationId xmlns:p14="http://schemas.microsoft.com/office/powerpoint/2010/main" val="1225918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11</a:t>
            </a:fld>
            <a:endParaRPr lang="zh-CN" altLang="en-US"/>
          </a:p>
        </p:txBody>
      </p:sp>
    </p:spTree>
    <p:extLst>
      <p:ext uri="{BB962C8B-B14F-4D97-AF65-F5344CB8AC3E}">
        <p14:creationId xmlns:p14="http://schemas.microsoft.com/office/powerpoint/2010/main" val="66217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12</a:t>
            </a:fld>
            <a:endParaRPr lang="zh-CN" altLang="en-US"/>
          </a:p>
        </p:txBody>
      </p:sp>
    </p:spTree>
    <p:extLst>
      <p:ext uri="{BB962C8B-B14F-4D97-AF65-F5344CB8AC3E}">
        <p14:creationId xmlns:p14="http://schemas.microsoft.com/office/powerpoint/2010/main" val="162924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13</a:t>
            </a:fld>
            <a:endParaRPr lang="zh-CN" altLang="en-US"/>
          </a:p>
        </p:txBody>
      </p:sp>
    </p:spTree>
    <p:extLst>
      <p:ext uri="{BB962C8B-B14F-4D97-AF65-F5344CB8AC3E}">
        <p14:creationId xmlns:p14="http://schemas.microsoft.com/office/powerpoint/2010/main" val="53142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839EA89C-CB69-41EC-AB08-638A70A55FA1}" type="slidenum">
              <a:rPr lang="zh-CN" altLang="en-US" smtClean="0"/>
              <a:t>14</a:t>
            </a:fld>
            <a:endParaRPr lang="zh-CN" altLang="en-US"/>
          </a:p>
        </p:txBody>
      </p:sp>
    </p:spTree>
    <p:extLst>
      <p:ext uri="{BB962C8B-B14F-4D97-AF65-F5344CB8AC3E}">
        <p14:creationId xmlns:p14="http://schemas.microsoft.com/office/powerpoint/2010/main" val="333870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15</a:t>
            </a:fld>
            <a:endParaRPr lang="zh-CN" altLang="en-US"/>
          </a:p>
        </p:txBody>
      </p:sp>
    </p:spTree>
    <p:extLst>
      <p:ext uri="{BB962C8B-B14F-4D97-AF65-F5344CB8AC3E}">
        <p14:creationId xmlns:p14="http://schemas.microsoft.com/office/powerpoint/2010/main" val="2011053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16</a:t>
            </a:fld>
            <a:endParaRPr lang="zh-CN" altLang="en-US"/>
          </a:p>
        </p:txBody>
      </p:sp>
    </p:spTree>
    <p:extLst>
      <p:ext uri="{BB962C8B-B14F-4D97-AF65-F5344CB8AC3E}">
        <p14:creationId xmlns:p14="http://schemas.microsoft.com/office/powerpoint/2010/main" val="3202479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17</a:t>
            </a:fld>
            <a:endParaRPr lang="zh-CN" altLang="en-US"/>
          </a:p>
        </p:txBody>
      </p:sp>
    </p:spTree>
    <p:extLst>
      <p:ext uri="{BB962C8B-B14F-4D97-AF65-F5344CB8AC3E}">
        <p14:creationId xmlns:p14="http://schemas.microsoft.com/office/powerpoint/2010/main" val="2367616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18</a:t>
            </a:fld>
            <a:endParaRPr lang="zh-CN" altLang="en-US"/>
          </a:p>
        </p:txBody>
      </p:sp>
    </p:spTree>
    <p:extLst>
      <p:ext uri="{BB962C8B-B14F-4D97-AF65-F5344CB8AC3E}">
        <p14:creationId xmlns:p14="http://schemas.microsoft.com/office/powerpoint/2010/main" val="2635054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19</a:t>
            </a:fld>
            <a:endParaRPr lang="zh-CN" altLang="en-US"/>
          </a:p>
        </p:txBody>
      </p:sp>
    </p:spTree>
    <p:extLst>
      <p:ext uri="{BB962C8B-B14F-4D97-AF65-F5344CB8AC3E}">
        <p14:creationId xmlns:p14="http://schemas.microsoft.com/office/powerpoint/2010/main" val="1789552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a:t>
            </a:fld>
            <a:endParaRPr lang="zh-CN" altLang="en-US"/>
          </a:p>
        </p:txBody>
      </p:sp>
    </p:spTree>
    <p:extLst>
      <p:ext uri="{BB962C8B-B14F-4D97-AF65-F5344CB8AC3E}">
        <p14:creationId xmlns:p14="http://schemas.microsoft.com/office/powerpoint/2010/main" val="418281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20</a:t>
            </a:fld>
            <a:endParaRPr lang="zh-CN" altLang="en-US"/>
          </a:p>
        </p:txBody>
      </p:sp>
    </p:spTree>
    <p:extLst>
      <p:ext uri="{BB962C8B-B14F-4D97-AF65-F5344CB8AC3E}">
        <p14:creationId xmlns:p14="http://schemas.microsoft.com/office/powerpoint/2010/main" val="3820083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21</a:t>
            </a:fld>
            <a:endParaRPr lang="zh-CN" altLang="en-US"/>
          </a:p>
        </p:txBody>
      </p:sp>
    </p:spTree>
    <p:extLst>
      <p:ext uri="{BB962C8B-B14F-4D97-AF65-F5344CB8AC3E}">
        <p14:creationId xmlns:p14="http://schemas.microsoft.com/office/powerpoint/2010/main" val="98554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22</a:t>
            </a:fld>
            <a:endParaRPr lang="zh-CN" altLang="en-US"/>
          </a:p>
        </p:txBody>
      </p:sp>
    </p:spTree>
    <p:extLst>
      <p:ext uri="{BB962C8B-B14F-4D97-AF65-F5344CB8AC3E}">
        <p14:creationId xmlns:p14="http://schemas.microsoft.com/office/powerpoint/2010/main" val="3668634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23</a:t>
            </a:fld>
            <a:endParaRPr lang="zh-CN" altLang="en-US"/>
          </a:p>
        </p:txBody>
      </p:sp>
    </p:spTree>
    <p:extLst>
      <p:ext uri="{BB962C8B-B14F-4D97-AF65-F5344CB8AC3E}">
        <p14:creationId xmlns:p14="http://schemas.microsoft.com/office/powerpoint/2010/main" val="390258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24</a:t>
            </a:fld>
            <a:endParaRPr lang="zh-CN" altLang="en-US"/>
          </a:p>
        </p:txBody>
      </p:sp>
    </p:spTree>
    <p:extLst>
      <p:ext uri="{BB962C8B-B14F-4D97-AF65-F5344CB8AC3E}">
        <p14:creationId xmlns:p14="http://schemas.microsoft.com/office/powerpoint/2010/main" val="2061141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25</a:t>
            </a:fld>
            <a:endParaRPr lang="zh-CN" altLang="en-US"/>
          </a:p>
        </p:txBody>
      </p:sp>
    </p:spTree>
    <p:extLst>
      <p:ext uri="{BB962C8B-B14F-4D97-AF65-F5344CB8AC3E}">
        <p14:creationId xmlns:p14="http://schemas.microsoft.com/office/powerpoint/2010/main" val="177419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26</a:t>
            </a:fld>
            <a:endParaRPr lang="zh-CN" altLang="en-US"/>
          </a:p>
        </p:txBody>
      </p:sp>
    </p:spTree>
    <p:extLst>
      <p:ext uri="{BB962C8B-B14F-4D97-AF65-F5344CB8AC3E}">
        <p14:creationId xmlns:p14="http://schemas.microsoft.com/office/powerpoint/2010/main" val="243331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27</a:t>
            </a:fld>
            <a:endParaRPr lang="zh-CN" altLang="en-US"/>
          </a:p>
        </p:txBody>
      </p:sp>
    </p:spTree>
    <p:extLst>
      <p:ext uri="{BB962C8B-B14F-4D97-AF65-F5344CB8AC3E}">
        <p14:creationId xmlns:p14="http://schemas.microsoft.com/office/powerpoint/2010/main" val="46413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28</a:t>
            </a:fld>
            <a:endParaRPr lang="zh-CN" altLang="en-US"/>
          </a:p>
        </p:txBody>
      </p:sp>
    </p:spTree>
    <p:extLst>
      <p:ext uri="{BB962C8B-B14F-4D97-AF65-F5344CB8AC3E}">
        <p14:creationId xmlns:p14="http://schemas.microsoft.com/office/powerpoint/2010/main" val="975662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3</a:t>
            </a:fld>
            <a:endParaRPr lang="zh-CN" altLang="en-US"/>
          </a:p>
        </p:txBody>
      </p:sp>
    </p:spTree>
    <p:extLst>
      <p:ext uri="{BB962C8B-B14F-4D97-AF65-F5344CB8AC3E}">
        <p14:creationId xmlns:p14="http://schemas.microsoft.com/office/powerpoint/2010/main" val="298245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4</a:t>
            </a:fld>
            <a:endParaRPr lang="zh-CN" altLang="en-US"/>
          </a:p>
        </p:txBody>
      </p:sp>
    </p:spTree>
    <p:extLst>
      <p:ext uri="{BB962C8B-B14F-4D97-AF65-F5344CB8AC3E}">
        <p14:creationId xmlns:p14="http://schemas.microsoft.com/office/powerpoint/2010/main" val="328817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5</a:t>
            </a:fld>
            <a:endParaRPr lang="zh-CN" altLang="en-US"/>
          </a:p>
        </p:txBody>
      </p:sp>
    </p:spTree>
    <p:extLst>
      <p:ext uri="{BB962C8B-B14F-4D97-AF65-F5344CB8AC3E}">
        <p14:creationId xmlns:p14="http://schemas.microsoft.com/office/powerpoint/2010/main" val="362988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6</a:t>
            </a:fld>
            <a:endParaRPr lang="zh-CN" altLang="en-US"/>
          </a:p>
        </p:txBody>
      </p:sp>
    </p:spTree>
    <p:extLst>
      <p:ext uri="{BB962C8B-B14F-4D97-AF65-F5344CB8AC3E}">
        <p14:creationId xmlns:p14="http://schemas.microsoft.com/office/powerpoint/2010/main" val="385498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7</a:t>
            </a:fld>
            <a:endParaRPr lang="zh-CN" altLang="en-US"/>
          </a:p>
        </p:txBody>
      </p:sp>
    </p:spTree>
    <p:extLst>
      <p:ext uri="{BB962C8B-B14F-4D97-AF65-F5344CB8AC3E}">
        <p14:creationId xmlns:p14="http://schemas.microsoft.com/office/powerpoint/2010/main" val="132889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8</a:t>
            </a:fld>
            <a:endParaRPr lang="zh-CN" altLang="en-US"/>
          </a:p>
        </p:txBody>
      </p:sp>
    </p:spTree>
    <p:extLst>
      <p:ext uri="{BB962C8B-B14F-4D97-AF65-F5344CB8AC3E}">
        <p14:creationId xmlns:p14="http://schemas.microsoft.com/office/powerpoint/2010/main" val="332678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9EA89C-CB69-41EC-AB08-638A70A55FA1}" type="slidenum">
              <a:rPr lang="zh-CN" altLang="en-US" smtClean="0"/>
              <a:t>9</a:t>
            </a:fld>
            <a:endParaRPr lang="zh-CN" altLang="en-US"/>
          </a:p>
        </p:txBody>
      </p:sp>
    </p:spTree>
    <p:extLst>
      <p:ext uri="{BB962C8B-B14F-4D97-AF65-F5344CB8AC3E}">
        <p14:creationId xmlns:p14="http://schemas.microsoft.com/office/powerpoint/2010/main" val="142102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16780983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02737692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91292452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41969826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8814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2D66F6-2E01-47FA-B78A-60FAA208440A}"/>
              </a:ext>
            </a:extLst>
          </p:cNvPr>
          <p:cNvSpPr>
            <a:spLocks noGrp="1"/>
          </p:cNvSpPr>
          <p:nvPr>
            <p:ph type="title"/>
          </p:nvPr>
        </p:nvSpPr>
        <p:spPr/>
        <p:txBody>
          <a:bodyPr/>
          <a:lstStyle/>
          <a:p>
            <a:r>
              <a:rPr lang="zh-CN" altLang="en-US"/>
              <a:t>单击此处编辑母版标题样式</a:t>
            </a:r>
          </a:p>
        </p:txBody>
      </p:sp>
      <p:sp>
        <p:nvSpPr>
          <p:cNvPr id="5" name="灯片编号占位符 4">
            <a:extLst>
              <a:ext uri="{FF2B5EF4-FFF2-40B4-BE49-F238E27FC236}">
                <a16:creationId xmlns:a16="http://schemas.microsoft.com/office/drawing/2014/main" id="{D3A120F4-C8ED-49F0-A9BD-F027D13EC83F}"/>
              </a:ext>
            </a:extLst>
          </p:cNvPr>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2494001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27478720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2AB9F04-B251-415E-AAE6-FA2E5DE1F20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342819544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2AB9F04-B251-415E-AAE6-FA2E5DE1F20D}"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2285263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2AB9F04-B251-415E-AAE6-FA2E5DE1F20D}"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243D47C-A663-4E48-8C72-BA1D6509F2FF}" type="slidenum">
              <a:rPr lang="zh-CN" altLang="en-US" smtClean="0"/>
              <a:t>‹#›</a:t>
            </a:fld>
            <a:endParaRPr lang="zh-CN" altLang="en-US"/>
          </a:p>
        </p:txBody>
      </p:sp>
      <p:sp>
        <p:nvSpPr>
          <p:cNvPr id="11" name="矩形 10"/>
          <p:cNvSpPr/>
          <p:nvPr userDrawn="1"/>
        </p:nvSpPr>
        <p:spPr>
          <a:xfrm>
            <a:off x="10154028" y="3230725"/>
            <a:ext cx="775136" cy="246221"/>
          </a:xfrm>
          <a:prstGeom prst="rect">
            <a:avLst/>
          </a:prstGeom>
        </p:spPr>
        <p:txBody>
          <a:bodyPr wrap="square">
            <a:spAutoFit/>
          </a:bodyPr>
          <a:lstStyle/>
          <a:p>
            <a:r>
              <a:rPr lang="en-US" altLang="zh-CN" sz="100" dirty="0">
                <a:solidFill>
                  <a:prstClr val="white"/>
                </a:solidFill>
                <a:ea typeface="宋体"/>
              </a:rPr>
              <a:t>PPT</a:t>
            </a:r>
            <a:r>
              <a:rPr lang="zh-CN" altLang="en-US" sz="100" dirty="0">
                <a:solidFill>
                  <a:prstClr val="white"/>
                </a:solidFill>
                <a:ea typeface="宋体"/>
              </a:rPr>
              <a:t>模板下载：</a:t>
            </a:r>
            <a:r>
              <a:rPr lang="en-US" altLang="zh-CN" sz="100" dirty="0">
                <a:solidFill>
                  <a:prstClr val="white"/>
                </a:solidFill>
                <a:ea typeface="宋体"/>
              </a:rPr>
              <a:t>www.1ppt.com/moban/     </a:t>
            </a:r>
            <a:r>
              <a:rPr lang="zh-CN" altLang="en-US" sz="100" dirty="0">
                <a:solidFill>
                  <a:prstClr val="white"/>
                </a:solidFill>
                <a:ea typeface="宋体"/>
              </a:rPr>
              <a:t>行业</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www.1ppt.com/hangye/ </a:t>
            </a:r>
          </a:p>
          <a:p>
            <a:r>
              <a:rPr lang="zh-CN" altLang="en-US" sz="100" dirty="0">
                <a:solidFill>
                  <a:prstClr val="white"/>
                </a:solidFill>
                <a:ea typeface="宋体"/>
              </a:rPr>
              <a:t>节日</a:t>
            </a:r>
            <a:r>
              <a:rPr lang="en-US" altLang="zh-CN" sz="100" dirty="0">
                <a:solidFill>
                  <a:prstClr val="white"/>
                </a:solidFill>
                <a:ea typeface="宋体"/>
              </a:rPr>
              <a:t>PPT</a:t>
            </a:r>
            <a:r>
              <a:rPr lang="zh-CN" altLang="en-US" sz="100" dirty="0">
                <a:solidFill>
                  <a:prstClr val="white"/>
                </a:solidFill>
                <a:ea typeface="宋体"/>
              </a:rPr>
              <a:t>模板：</a:t>
            </a:r>
            <a:r>
              <a:rPr lang="en-US" altLang="zh-CN" sz="100" dirty="0">
                <a:solidFill>
                  <a:prstClr val="white"/>
                </a:solidFill>
                <a:ea typeface="宋体"/>
              </a:rPr>
              <a:t>www.1ppt.com/jieri/           PPT</a:t>
            </a:r>
            <a:r>
              <a:rPr lang="zh-CN" altLang="en-US" sz="100" dirty="0">
                <a:solidFill>
                  <a:prstClr val="white"/>
                </a:solidFill>
                <a:ea typeface="宋体"/>
              </a:rPr>
              <a:t>素材下载：</a:t>
            </a:r>
            <a:r>
              <a:rPr lang="en-US" altLang="zh-CN" sz="100" dirty="0">
                <a:solidFill>
                  <a:prstClr val="white"/>
                </a:solidFill>
                <a:ea typeface="宋体"/>
              </a:rPr>
              <a:t>www.1ppt.com/sucai/</a:t>
            </a:r>
          </a:p>
          <a:p>
            <a:r>
              <a:rPr lang="en-US" altLang="zh-CN" sz="100" dirty="0">
                <a:solidFill>
                  <a:prstClr val="white"/>
                </a:solidFill>
                <a:ea typeface="宋体"/>
              </a:rPr>
              <a:t>PPT</a:t>
            </a:r>
            <a:r>
              <a:rPr lang="zh-CN" altLang="en-US" sz="100" dirty="0">
                <a:solidFill>
                  <a:prstClr val="white"/>
                </a:solidFill>
                <a:ea typeface="宋体"/>
              </a:rPr>
              <a:t>背景图片：</a:t>
            </a:r>
            <a:r>
              <a:rPr lang="en-US" altLang="zh-CN" sz="100" dirty="0">
                <a:solidFill>
                  <a:prstClr val="white"/>
                </a:solidFill>
                <a:ea typeface="宋体"/>
              </a:rPr>
              <a:t>www.1ppt.com/beijing/      PPT</a:t>
            </a:r>
            <a:r>
              <a:rPr lang="zh-CN" altLang="en-US" sz="100" dirty="0">
                <a:solidFill>
                  <a:prstClr val="white"/>
                </a:solidFill>
                <a:ea typeface="宋体"/>
              </a:rPr>
              <a:t>图表下载：</a:t>
            </a:r>
            <a:r>
              <a:rPr lang="en-US" altLang="zh-CN" sz="100" dirty="0">
                <a:solidFill>
                  <a:prstClr val="white"/>
                </a:solidFill>
                <a:ea typeface="宋体"/>
              </a:rPr>
              <a:t>www.1ppt.com/tubiao/      </a:t>
            </a:r>
          </a:p>
          <a:p>
            <a:r>
              <a:rPr lang="zh-CN" altLang="en-US" sz="100" dirty="0">
                <a:solidFill>
                  <a:prstClr val="white"/>
                </a:solidFill>
                <a:ea typeface="宋体"/>
              </a:rPr>
              <a:t>优秀</a:t>
            </a:r>
            <a:r>
              <a:rPr lang="en-US" altLang="zh-CN" sz="100" dirty="0">
                <a:solidFill>
                  <a:prstClr val="white"/>
                </a:solidFill>
                <a:ea typeface="宋体"/>
              </a:rPr>
              <a:t>PPT</a:t>
            </a:r>
            <a:r>
              <a:rPr lang="zh-CN" altLang="en-US" sz="100" dirty="0">
                <a:solidFill>
                  <a:prstClr val="white"/>
                </a:solidFill>
                <a:ea typeface="宋体"/>
              </a:rPr>
              <a:t>下载：</a:t>
            </a:r>
            <a:r>
              <a:rPr lang="en-US" altLang="zh-CN" sz="100" dirty="0">
                <a:solidFill>
                  <a:prstClr val="white"/>
                </a:solidFill>
                <a:ea typeface="宋体"/>
              </a:rPr>
              <a:t>www.1ppt.com/xiazai/        PPT</a:t>
            </a:r>
            <a:r>
              <a:rPr lang="zh-CN" altLang="en-US" sz="100" dirty="0">
                <a:solidFill>
                  <a:prstClr val="white"/>
                </a:solidFill>
                <a:ea typeface="宋体"/>
              </a:rPr>
              <a:t>教程： </a:t>
            </a:r>
            <a:r>
              <a:rPr lang="en-US" altLang="zh-CN" sz="100" dirty="0">
                <a:solidFill>
                  <a:prstClr val="white"/>
                </a:solidFill>
                <a:ea typeface="宋体"/>
              </a:rPr>
              <a:t>www.1ppt.com/powerpoint/      </a:t>
            </a:r>
          </a:p>
          <a:p>
            <a:r>
              <a:rPr lang="en-US" altLang="zh-CN" sz="100" dirty="0">
                <a:solidFill>
                  <a:prstClr val="white"/>
                </a:solidFill>
                <a:ea typeface="宋体"/>
              </a:rPr>
              <a:t>Word</a:t>
            </a:r>
            <a:r>
              <a:rPr lang="zh-CN" altLang="en-US" sz="100" dirty="0">
                <a:solidFill>
                  <a:prstClr val="white"/>
                </a:solidFill>
                <a:ea typeface="宋体"/>
              </a:rPr>
              <a:t>教程： </a:t>
            </a:r>
            <a:r>
              <a:rPr lang="en-US" altLang="zh-CN" sz="100" dirty="0">
                <a:solidFill>
                  <a:prstClr val="white"/>
                </a:solidFill>
                <a:ea typeface="宋体"/>
              </a:rPr>
              <a:t>www.1ppt.com/word/              Excel</a:t>
            </a:r>
            <a:r>
              <a:rPr lang="zh-CN" altLang="en-US" sz="100" dirty="0">
                <a:solidFill>
                  <a:prstClr val="white"/>
                </a:solidFill>
                <a:ea typeface="宋体"/>
              </a:rPr>
              <a:t>教程：</a:t>
            </a:r>
            <a:r>
              <a:rPr lang="en-US" altLang="zh-CN" sz="100" dirty="0">
                <a:solidFill>
                  <a:prstClr val="white"/>
                </a:solidFill>
                <a:ea typeface="宋体"/>
              </a:rPr>
              <a:t>www.1ppt.com/excel/  </a:t>
            </a:r>
          </a:p>
          <a:p>
            <a:r>
              <a:rPr lang="zh-CN" altLang="en-US" sz="100" dirty="0">
                <a:solidFill>
                  <a:prstClr val="white"/>
                </a:solidFill>
                <a:ea typeface="宋体"/>
              </a:rPr>
              <a:t>资料下载：</a:t>
            </a:r>
            <a:r>
              <a:rPr lang="en-US" altLang="zh-CN" sz="100" dirty="0">
                <a:solidFill>
                  <a:prstClr val="white"/>
                </a:solidFill>
                <a:ea typeface="宋体"/>
              </a:rPr>
              <a:t>www.1ppt.com/ziliao/                PPT</a:t>
            </a:r>
            <a:r>
              <a:rPr lang="zh-CN" altLang="en-US" sz="100" dirty="0">
                <a:solidFill>
                  <a:prstClr val="white"/>
                </a:solidFill>
                <a:ea typeface="宋体"/>
              </a:rPr>
              <a:t>课件下载：</a:t>
            </a:r>
            <a:r>
              <a:rPr lang="en-US" altLang="zh-CN" sz="100" dirty="0">
                <a:solidFill>
                  <a:prstClr val="white"/>
                </a:solidFill>
                <a:ea typeface="宋体"/>
              </a:rPr>
              <a:t>www.1ppt.com/kejian/ </a:t>
            </a:r>
          </a:p>
          <a:p>
            <a:r>
              <a:rPr lang="zh-CN" altLang="en-US" sz="100" dirty="0">
                <a:solidFill>
                  <a:prstClr val="white"/>
                </a:solidFill>
                <a:ea typeface="宋体"/>
              </a:rPr>
              <a:t>范文下载：</a:t>
            </a:r>
            <a:r>
              <a:rPr lang="en-US" altLang="zh-CN" sz="100" dirty="0">
                <a:solidFill>
                  <a:prstClr val="white"/>
                </a:solidFill>
                <a:ea typeface="宋体"/>
              </a:rPr>
              <a:t>www.1ppt.com/fanwen/             </a:t>
            </a:r>
            <a:r>
              <a:rPr lang="zh-CN" altLang="en-US" sz="100" dirty="0">
                <a:solidFill>
                  <a:prstClr val="white"/>
                </a:solidFill>
                <a:ea typeface="宋体"/>
              </a:rPr>
              <a:t>试卷下载：</a:t>
            </a:r>
            <a:r>
              <a:rPr lang="en-US" altLang="zh-CN" sz="100" dirty="0">
                <a:solidFill>
                  <a:prstClr val="white"/>
                </a:solidFill>
                <a:ea typeface="宋体"/>
              </a:rPr>
              <a:t>www.1ppt.com/shiti/  </a:t>
            </a:r>
          </a:p>
          <a:p>
            <a:r>
              <a:rPr lang="zh-CN" altLang="en-US" sz="100" dirty="0">
                <a:solidFill>
                  <a:prstClr val="white"/>
                </a:solidFill>
                <a:ea typeface="宋体"/>
              </a:rPr>
              <a:t>教案下载：</a:t>
            </a:r>
            <a:r>
              <a:rPr lang="en-US" altLang="zh-CN" sz="100" dirty="0">
                <a:solidFill>
                  <a:prstClr val="white"/>
                </a:solidFill>
                <a:ea typeface="宋体"/>
              </a:rPr>
              <a:t>www.1ppt.com/jiaoan/  </a:t>
            </a:r>
            <a:r>
              <a:rPr lang="en-US" altLang="zh-CN" sz="100" dirty="0" smtClean="0">
                <a:solidFill>
                  <a:prstClr val="white"/>
                </a:solidFill>
                <a:ea typeface="宋体"/>
              </a:rPr>
              <a:t>      </a:t>
            </a:r>
            <a:endParaRPr lang="en-US" altLang="zh-CN" sz="100" dirty="0">
              <a:solidFill>
                <a:prstClr val="white"/>
              </a:solidFill>
              <a:ea typeface="宋体"/>
            </a:endParaRPr>
          </a:p>
          <a:p>
            <a:r>
              <a:rPr lang="zh-CN" altLang="en-US" sz="100" dirty="0" smtClean="0">
                <a:solidFill>
                  <a:prstClr val="white"/>
                </a:solidFill>
                <a:ea typeface="宋体"/>
              </a:rPr>
              <a:t>字体下载：</a:t>
            </a:r>
            <a:r>
              <a:rPr lang="en-US" altLang="zh-CN" sz="100" dirty="0" smtClean="0">
                <a:solidFill>
                  <a:prstClr val="white"/>
                </a:solidFill>
                <a:ea typeface="宋体"/>
              </a:rPr>
              <a:t>www.1ppt.com/ziti/</a:t>
            </a:r>
            <a:endParaRPr lang="en-US" altLang="zh-CN" sz="100" dirty="0">
              <a:solidFill>
                <a:prstClr val="white"/>
              </a:solidFill>
              <a:ea typeface="宋体"/>
            </a:endParaRPr>
          </a:p>
          <a:p>
            <a:r>
              <a:rPr lang="en-US" altLang="zh-CN" sz="100" dirty="0">
                <a:solidFill>
                  <a:prstClr val="white"/>
                </a:solidFill>
                <a:ea typeface="宋体"/>
              </a:rPr>
              <a:t> </a:t>
            </a:r>
            <a:endParaRPr lang="zh-CN" altLang="en-US" sz="100" dirty="0">
              <a:solidFill>
                <a:prstClr val="white"/>
              </a:solidFill>
              <a:ea typeface="宋体"/>
            </a:endParaRPr>
          </a:p>
        </p:txBody>
      </p:sp>
    </p:spTree>
    <p:extLst>
      <p:ext uri="{BB962C8B-B14F-4D97-AF65-F5344CB8AC3E}">
        <p14:creationId xmlns:p14="http://schemas.microsoft.com/office/powerpoint/2010/main" val="7154085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3046444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361505432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8923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7" name="灯片编号占位符 6"/>
          <p:cNvSpPr>
            <a:spLocks noGrp="1"/>
          </p:cNvSpPr>
          <p:nvPr>
            <p:ph type="sldNum" sz="quarter" idx="12"/>
          </p:nvPr>
        </p:nvSpPr>
        <p:spPr/>
        <p:txBody>
          <a:body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16208468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2AB9F04-B251-415E-AAE6-FA2E5DE1F20D}" type="datetimeFigureOut">
              <a:rPr lang="zh-CN" altLang="en-US" smtClean="0"/>
              <a:t>2023-04-17</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243D47C-A663-4E48-8C72-BA1D6509F2FF}" type="slidenum">
              <a:rPr lang="zh-CN" altLang="en-US" smtClean="0"/>
              <a:t>‹#›</a:t>
            </a:fld>
            <a:endParaRPr lang="zh-CN" altLang="en-US"/>
          </a:p>
        </p:txBody>
      </p:sp>
    </p:spTree>
    <p:extLst>
      <p:ext uri="{BB962C8B-B14F-4D97-AF65-F5344CB8AC3E}">
        <p14:creationId xmlns:p14="http://schemas.microsoft.com/office/powerpoint/2010/main" val="4149064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3.jp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5657A0D-8417-4FF8-AF4F-2972389AD485}"/>
              </a:ext>
            </a:extLst>
          </p:cNvPr>
          <p:cNvSpPr txBox="1"/>
          <p:nvPr/>
        </p:nvSpPr>
        <p:spPr>
          <a:xfrm>
            <a:off x="2639616" y="3828741"/>
            <a:ext cx="6912768" cy="461665"/>
          </a:xfrm>
          <a:prstGeom prst="rect">
            <a:avLst/>
          </a:prstGeom>
          <a:noFill/>
        </p:spPr>
        <p:txBody>
          <a:bodyPr wrap="square" rtlCol="0">
            <a:spAutoFit/>
          </a:bodyPr>
          <a:lstStyle/>
          <a:p>
            <a:pPr algn="ctr" defTabSz="1219170"/>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此处输入您的单位名称</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7" name="图片 6">
            <a:extLst>
              <a:ext uri="{FF2B5EF4-FFF2-40B4-BE49-F238E27FC236}">
                <a16:creationId xmlns:a16="http://schemas.microsoft.com/office/drawing/2014/main" id="{3B7B6853-1F53-40A0-ABF1-4CFD9427BB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773" y="4586948"/>
            <a:ext cx="2521901" cy="1681267"/>
          </a:xfrm>
          <a:prstGeom prst="rect">
            <a:avLst/>
          </a:prstGeom>
        </p:spPr>
      </p:pic>
      <p:sp>
        <p:nvSpPr>
          <p:cNvPr id="9" name="标题 1">
            <a:extLst>
              <a:ext uri="{FF2B5EF4-FFF2-40B4-BE49-F238E27FC236}">
                <a16:creationId xmlns:a16="http://schemas.microsoft.com/office/drawing/2014/main" id="{E554A573-99C5-44C2-8D28-251DDC15F94B}"/>
              </a:ext>
            </a:extLst>
          </p:cNvPr>
          <p:cNvSpPr txBox="1">
            <a:spLocks/>
          </p:cNvSpPr>
          <p:nvPr/>
        </p:nvSpPr>
        <p:spPr>
          <a:xfrm>
            <a:off x="887492" y="2501886"/>
            <a:ext cx="11145078" cy="1077217"/>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6600" dirty="0" smtClean="0"/>
              <a:t>20XX</a:t>
            </a:r>
            <a:r>
              <a:rPr lang="en-US" altLang="zh-CN" sz="6600" dirty="0"/>
              <a:t>《</a:t>
            </a:r>
            <a:r>
              <a:rPr lang="zh-CN" altLang="en-US" sz="6600" dirty="0"/>
              <a:t>安全生产法</a:t>
            </a:r>
            <a:r>
              <a:rPr lang="en-US" altLang="zh-CN" sz="6600" dirty="0"/>
              <a:t>》</a:t>
            </a:r>
            <a:r>
              <a:rPr lang="zh-CN" altLang="en-US" sz="6600" dirty="0"/>
              <a:t>宣传周</a:t>
            </a:r>
          </a:p>
        </p:txBody>
      </p:sp>
      <p:sp>
        <p:nvSpPr>
          <p:cNvPr id="10" name="文本框 9">
            <a:extLst>
              <a:ext uri="{FF2B5EF4-FFF2-40B4-BE49-F238E27FC236}">
                <a16:creationId xmlns:a16="http://schemas.microsoft.com/office/drawing/2014/main" id="{179438B2-B123-46E9-B407-8AD3AF24E2B8}"/>
              </a:ext>
            </a:extLst>
          </p:cNvPr>
          <p:cNvSpPr txBox="1"/>
          <p:nvPr/>
        </p:nvSpPr>
        <p:spPr>
          <a:xfrm>
            <a:off x="2639616" y="4313816"/>
            <a:ext cx="6912768" cy="461665"/>
          </a:xfrm>
          <a:prstGeom prst="rect">
            <a:avLst/>
          </a:prstGeom>
          <a:noFill/>
        </p:spPr>
        <p:txBody>
          <a:bodyPr wrap="square" rtlCol="0">
            <a:spAutoFit/>
          </a:bodyPr>
          <a:lstStyle/>
          <a:p>
            <a:pPr algn="ctr" defTabSz="1219170"/>
            <a:r>
              <a:rPr lang="en-US" altLang="zh-CN" sz="2400" b="1" dirty="0" smtClean="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20XX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年</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月</a:t>
            </a:r>
          </a:p>
        </p:txBody>
      </p:sp>
      <p:pic>
        <p:nvPicPr>
          <p:cNvPr id="8" name="图片 7">
            <a:extLst>
              <a:ext uri="{FF2B5EF4-FFF2-40B4-BE49-F238E27FC236}">
                <a16:creationId xmlns:a16="http://schemas.microsoft.com/office/drawing/2014/main" id="{E785517F-0F61-40B3-B5D2-9CA327F8A2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4381" y="1072987"/>
            <a:ext cx="5281093" cy="1077217"/>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25067400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750"/>
                                        <p:tgtEl>
                                          <p:spTgt spid="10"/>
                                        </p:tgtEl>
                                      </p:cBhvr>
                                    </p:animEffect>
                                    <p:anim calcmode="lin" valueType="num">
                                      <p:cBhvr>
                                        <p:cTn id="24" dur="750" fill="hold"/>
                                        <p:tgtEl>
                                          <p:spTgt spid="10"/>
                                        </p:tgtEl>
                                        <p:attrNameLst>
                                          <p:attrName>ppt_x</p:attrName>
                                        </p:attrNameLst>
                                      </p:cBhvr>
                                      <p:tavLst>
                                        <p:tav tm="0">
                                          <p:val>
                                            <p:strVal val="#ppt_x"/>
                                          </p:val>
                                        </p:tav>
                                        <p:tav tm="100000">
                                          <p:val>
                                            <p:strVal val="#ppt_x"/>
                                          </p:val>
                                        </p:tav>
                                      </p:tavLst>
                                    </p:anim>
                                    <p:anim calcmode="lin" valueType="num">
                                      <p:cBhvr>
                                        <p:cTn id="25"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A9D8F3AF-04D4-4BE3-ADCA-AFAC94438D68}"/>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a:extLst>
              <a:ext uri="{FF2B5EF4-FFF2-40B4-BE49-F238E27FC236}">
                <a16:creationId xmlns:a16="http://schemas.microsoft.com/office/drawing/2014/main" id="{F5F7DE5B-0E13-48D9-95B7-0A834D813C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6" name="Rectangle 330">
            <a:extLst>
              <a:ext uri="{FF2B5EF4-FFF2-40B4-BE49-F238E27FC236}">
                <a16:creationId xmlns:a16="http://schemas.microsoft.com/office/drawing/2014/main" id="{2C544625-E2EA-4B5A-BED5-09AF08ED6FB3}"/>
              </a:ext>
            </a:extLst>
          </p:cNvPr>
          <p:cNvSpPr/>
          <p:nvPr/>
        </p:nvSpPr>
        <p:spPr>
          <a:xfrm>
            <a:off x="2573450" y="1264756"/>
            <a:ext cx="6763390" cy="461665"/>
          </a:xfrm>
          <a:prstGeom prst="rect">
            <a:avLst/>
          </a:prstGeom>
        </p:spPr>
        <p:txBody>
          <a:bodyPr wrap="none">
            <a:spAutoFit/>
          </a:bodyPr>
          <a:lstStyle/>
          <a:p>
            <a:pPr marL="0" lvl="1"/>
            <a:r>
              <a:rPr lang="zh-CN" altLang="en-US" sz="2400" spc="300" dirty="0">
                <a:solidFill>
                  <a:schemeClr val="accent1"/>
                </a:solidFill>
              </a:rPr>
              <a:t>集中组织开展</a:t>
            </a:r>
            <a:r>
              <a:rPr lang="en-US" altLang="zh-CN" sz="2400" spc="300" dirty="0">
                <a:solidFill>
                  <a:schemeClr val="accent1"/>
                </a:solidFill>
              </a:rPr>
              <a:t>《</a:t>
            </a:r>
            <a:r>
              <a:rPr lang="zh-CN" altLang="en-US" sz="2400" spc="300" dirty="0">
                <a:solidFill>
                  <a:schemeClr val="accent1"/>
                </a:solidFill>
              </a:rPr>
              <a:t>安全生产法</a:t>
            </a:r>
            <a:r>
              <a:rPr lang="en-US" altLang="zh-CN" sz="2400" spc="300" dirty="0">
                <a:solidFill>
                  <a:schemeClr val="accent1"/>
                </a:solidFill>
              </a:rPr>
              <a:t>》</a:t>
            </a:r>
            <a:r>
              <a:rPr lang="zh-CN" altLang="en-US" sz="2400" spc="300" dirty="0">
                <a:solidFill>
                  <a:schemeClr val="accent1"/>
                </a:solidFill>
              </a:rPr>
              <a:t>警示教育活动</a:t>
            </a:r>
            <a:endParaRPr lang="en-US" altLang="zh-CN" sz="2400" spc="300" dirty="0">
              <a:solidFill>
                <a:schemeClr val="accent1"/>
              </a:solidFill>
              <a:latin typeface="微软雅黑" pitchFamily="34" charset="-122"/>
              <a:ea typeface="微软雅黑" pitchFamily="34" charset="-122"/>
            </a:endParaRPr>
          </a:p>
        </p:txBody>
      </p:sp>
      <p:sp>
        <p:nvSpPr>
          <p:cNvPr id="7" name="文本框 6">
            <a:extLst>
              <a:ext uri="{FF2B5EF4-FFF2-40B4-BE49-F238E27FC236}">
                <a16:creationId xmlns:a16="http://schemas.microsoft.com/office/drawing/2014/main" id="{8A36D3F5-8C6A-4AD3-BCA8-F75DB6EEFC08}"/>
              </a:ext>
            </a:extLst>
          </p:cNvPr>
          <p:cNvSpPr txBox="1"/>
          <p:nvPr/>
        </p:nvSpPr>
        <p:spPr>
          <a:xfrm>
            <a:off x="4735910" y="2481976"/>
            <a:ext cx="6429908" cy="3416320"/>
          </a:xfrm>
          <a:prstGeom prst="rect">
            <a:avLst/>
          </a:prstGeom>
          <a:noFill/>
        </p:spPr>
        <p:txBody>
          <a:bodyPr wrap="square" rtlCol="0">
            <a:spAutoFit/>
          </a:bodyPr>
          <a:lstStyle/>
          <a:p>
            <a:pPr>
              <a:lnSpc>
                <a:spcPct val="120000"/>
              </a:lnSpc>
            </a:pPr>
            <a:r>
              <a:rPr lang="zh-CN" altLang="en-US" sz="2000" dirty="0">
                <a:solidFill>
                  <a:schemeClr val="tx1">
                    <a:lumMod val="75000"/>
                    <a:lumOff val="25000"/>
                  </a:schemeClr>
                </a:solidFill>
                <a:cs typeface="+mn-ea"/>
                <a:sym typeface="+mn-lt"/>
              </a:rPr>
              <a:t>要在</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安全生产法</a:t>
            </a:r>
            <a:r>
              <a:rPr lang="en-US" altLang="zh-CN" sz="2000" dirty="0">
                <a:solidFill>
                  <a:schemeClr val="tx1">
                    <a:lumMod val="75000"/>
                    <a:lumOff val="25000"/>
                  </a:schemeClr>
                </a:solidFill>
                <a:cs typeface="+mn-ea"/>
                <a:sym typeface="+mn-lt"/>
              </a:rPr>
              <a:t>》</a:t>
            </a:r>
            <a:r>
              <a:rPr lang="zh-CN" altLang="en-US" sz="2000" dirty="0">
                <a:solidFill>
                  <a:schemeClr val="tx1">
                    <a:lumMod val="75000"/>
                    <a:lumOff val="25000"/>
                  </a:schemeClr>
                </a:solidFill>
                <a:cs typeface="+mn-ea"/>
                <a:sym typeface="+mn-lt"/>
              </a:rPr>
              <a:t>宣传周期间集中公布一批安全生产违法违规行为和终身实行行业禁入人员名单；要坚持以案说法，采取专家在线访谈、答记者问等方式剖析典型事故案例，解读事故和案件中安全生产法律法规知识；要组织各级主流媒体和主管媒体集中跟踪一次检查执法活动，生动讲好安全生产执法故事，现场曝光重大隐患和典型违法违规行为，强化警示教育、震慑非法违法行为，树立安全监管人员严格执法、公正执法、规范执法和热情普法的良好形象。</a:t>
            </a:r>
            <a:endParaRPr lang="en-US" sz="2000" dirty="0">
              <a:solidFill>
                <a:schemeClr val="tx1">
                  <a:lumMod val="75000"/>
                  <a:lumOff val="25000"/>
                </a:schemeClr>
              </a:solidFill>
              <a:cs typeface="+mn-ea"/>
              <a:sym typeface="+mn-lt"/>
            </a:endParaRPr>
          </a:p>
        </p:txBody>
      </p:sp>
      <p:sp>
        <p:nvSpPr>
          <p:cNvPr id="8" name="标题 1">
            <a:extLst>
              <a:ext uri="{FF2B5EF4-FFF2-40B4-BE49-F238E27FC236}">
                <a16:creationId xmlns:a16="http://schemas.microsoft.com/office/drawing/2014/main" id="{BD31D2C3-FA60-4CCC-B3A9-750990C926B7}"/>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p>
        </p:txBody>
      </p:sp>
      <p:pic>
        <p:nvPicPr>
          <p:cNvPr id="5" name="图片 4">
            <a:extLst>
              <a:ext uri="{FF2B5EF4-FFF2-40B4-BE49-F238E27FC236}">
                <a16:creationId xmlns:a16="http://schemas.microsoft.com/office/drawing/2014/main" id="{B1C3BB2F-F1E9-44AE-8F5B-8D4ADCBAF09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991" y="2027676"/>
            <a:ext cx="4324919" cy="4324919"/>
          </a:xfrm>
          <a:prstGeom prst="rect">
            <a:avLst/>
          </a:prstGeom>
        </p:spPr>
      </p:pic>
    </p:spTree>
    <p:extLst>
      <p:ext uri="{BB962C8B-B14F-4D97-AF65-F5344CB8AC3E}">
        <p14:creationId xmlns:p14="http://schemas.microsoft.com/office/powerpoint/2010/main" val="23093889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3000"/>
                                        <p:tgtEl>
                                          <p:spTgt spid="7"/>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C409663-AE41-4AC9-B96D-67DED79B83E8}"/>
              </a:ext>
            </a:extLst>
          </p:cNvPr>
          <p:cNvSpPr txBox="1">
            <a:spLocks/>
          </p:cNvSpPr>
          <p:nvPr/>
        </p:nvSpPr>
        <p:spPr>
          <a:xfrm>
            <a:off x="1951383" y="2217926"/>
            <a:ext cx="8564218"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活动要求</a:t>
            </a:r>
          </a:p>
        </p:txBody>
      </p:sp>
      <p:pic>
        <p:nvPicPr>
          <p:cNvPr id="4" name="图片 3">
            <a:extLst>
              <a:ext uri="{FF2B5EF4-FFF2-40B4-BE49-F238E27FC236}">
                <a16:creationId xmlns:a16="http://schemas.microsoft.com/office/drawing/2014/main" id="{5E51870A-7B54-4284-A767-07AAEAED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15453541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1026E69-2FE0-4C86-825A-6AD502CB4C5E}"/>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64A54E06-C7E5-4460-9A99-77207D773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2" name="Rectangle 330">
            <a:extLst>
              <a:ext uri="{FF2B5EF4-FFF2-40B4-BE49-F238E27FC236}">
                <a16:creationId xmlns:a16="http://schemas.microsoft.com/office/drawing/2014/main" id="{9D499A70-5766-4868-B074-C9CC8F0E9838}"/>
              </a:ext>
            </a:extLst>
          </p:cNvPr>
          <p:cNvSpPr/>
          <p:nvPr/>
        </p:nvSpPr>
        <p:spPr>
          <a:xfrm>
            <a:off x="5440226" y="1685214"/>
            <a:ext cx="1954381" cy="400110"/>
          </a:xfrm>
          <a:prstGeom prst="rect">
            <a:avLst/>
          </a:prstGeom>
        </p:spPr>
        <p:txBody>
          <a:bodyPr wrap="none">
            <a:spAutoFit/>
          </a:bodyPr>
          <a:lstStyle/>
          <a:p>
            <a:pPr marL="0" lvl="1"/>
            <a:r>
              <a:rPr lang="zh-CN" altLang="en-US" sz="2000" spc="300" dirty="0">
                <a:solidFill>
                  <a:schemeClr val="accent1"/>
                </a:solidFill>
              </a:rPr>
              <a:t>加强组织领导</a:t>
            </a:r>
            <a:endParaRPr lang="en-US" altLang="zh-CN" sz="2000" spc="300" dirty="0">
              <a:solidFill>
                <a:schemeClr val="accent1"/>
              </a:solidFill>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5D186C54-355A-4FA5-85B7-17B7F54F757F}"/>
              </a:ext>
            </a:extLst>
          </p:cNvPr>
          <p:cNvSpPr txBox="1"/>
          <p:nvPr/>
        </p:nvSpPr>
        <p:spPr>
          <a:xfrm>
            <a:off x="5450079" y="2321377"/>
            <a:ext cx="5003439" cy="2956579"/>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各地区、各有关部门和单位要深刻认识组织开展好第一次</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的重要意义，并将其作为抓好岁末年初安全生产工作的一项重要举措，高度重视、加强领导、专门研究、精心筹备，制定专门的活动计划和方案，保障人员经费，精心组织实施，确保取得实效，努力打造品牌、营造声势。</a:t>
            </a:r>
            <a:endParaRPr lang="en-US" dirty="0">
              <a:solidFill>
                <a:schemeClr val="tx1">
                  <a:lumMod val="75000"/>
                  <a:lumOff val="25000"/>
                </a:schemeClr>
              </a:solidFill>
              <a:cs typeface="+mn-ea"/>
              <a:sym typeface="+mn-lt"/>
            </a:endParaRPr>
          </a:p>
        </p:txBody>
      </p:sp>
      <p:sp>
        <p:nvSpPr>
          <p:cNvPr id="4" name="标题 1">
            <a:extLst>
              <a:ext uri="{FF2B5EF4-FFF2-40B4-BE49-F238E27FC236}">
                <a16:creationId xmlns:a16="http://schemas.microsoft.com/office/drawing/2014/main" id="{82193C1D-4742-4235-A1C7-5125B9C1C3B7}"/>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p>
        </p:txBody>
      </p:sp>
      <p:pic>
        <p:nvPicPr>
          <p:cNvPr id="8" name="图片 7">
            <a:extLst>
              <a:ext uri="{FF2B5EF4-FFF2-40B4-BE49-F238E27FC236}">
                <a16:creationId xmlns:a16="http://schemas.microsoft.com/office/drawing/2014/main" id="{3092C504-B4E9-479C-A560-1E2860511D8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66885" y="2321377"/>
            <a:ext cx="3228688" cy="2650417"/>
          </a:xfrm>
          <a:prstGeom prst="rect">
            <a:avLst/>
          </a:prstGeom>
        </p:spPr>
      </p:pic>
    </p:spTree>
    <p:extLst>
      <p:ext uri="{BB962C8B-B14F-4D97-AF65-F5344CB8AC3E}">
        <p14:creationId xmlns:p14="http://schemas.microsoft.com/office/powerpoint/2010/main" val="26590470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BC3D7FF-F97F-4140-820B-A1DCF18883D0}"/>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3A6E934F-1C07-4C2F-8A9C-9DFB0ED557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4" name="Rectangle 330">
            <a:extLst>
              <a:ext uri="{FF2B5EF4-FFF2-40B4-BE49-F238E27FC236}">
                <a16:creationId xmlns:a16="http://schemas.microsoft.com/office/drawing/2014/main" id="{19704A67-89F3-496D-A270-BE72A8BA2A87}"/>
              </a:ext>
            </a:extLst>
          </p:cNvPr>
          <p:cNvSpPr/>
          <p:nvPr/>
        </p:nvSpPr>
        <p:spPr>
          <a:xfrm>
            <a:off x="5515497" y="1709380"/>
            <a:ext cx="1800493" cy="369332"/>
          </a:xfrm>
          <a:prstGeom prst="rect">
            <a:avLst/>
          </a:prstGeom>
        </p:spPr>
        <p:txBody>
          <a:bodyPr wrap="none">
            <a:spAutoFit/>
          </a:bodyPr>
          <a:lstStyle/>
          <a:p>
            <a:pPr marL="0" lvl="1"/>
            <a:r>
              <a:rPr lang="zh-CN" altLang="en-US" spc="300" dirty="0">
                <a:solidFill>
                  <a:schemeClr val="accent1"/>
                </a:solidFill>
              </a:rPr>
              <a:t>加强宣传报道</a:t>
            </a:r>
            <a:endParaRPr lang="en-US" altLang="zh-CN" spc="300" dirty="0">
              <a:solidFill>
                <a:schemeClr val="accent1"/>
              </a:solidFill>
              <a:latin typeface="微软雅黑" pitchFamily="34" charset="-122"/>
              <a:ea typeface="微软雅黑" pitchFamily="34" charset="-122"/>
            </a:endParaRPr>
          </a:p>
        </p:txBody>
      </p:sp>
      <p:sp>
        <p:nvSpPr>
          <p:cNvPr id="5" name="文本框 4">
            <a:extLst>
              <a:ext uri="{FF2B5EF4-FFF2-40B4-BE49-F238E27FC236}">
                <a16:creationId xmlns:a16="http://schemas.microsoft.com/office/drawing/2014/main" id="{F0CD2ED4-4FCA-4B2B-8A40-44DC44D5DFC9}"/>
              </a:ext>
            </a:extLst>
          </p:cNvPr>
          <p:cNvSpPr txBox="1"/>
          <p:nvPr/>
        </p:nvSpPr>
        <p:spPr>
          <a:xfrm>
            <a:off x="5515497" y="2411249"/>
            <a:ext cx="5544616" cy="2268954"/>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cs typeface="+mn-ea"/>
                <a:sym typeface="+mn-lt"/>
              </a:rPr>
              <a:t>要广泛发动本地区主流媒体积极刊发</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宣传周活动消息、稿件和专题报道；要组织主管媒体、网站、新媒体平台开辟</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宣传周专题、专栏，面向行业领域开展细致深入报道。各地区分管负责人和安委会办公室要带头撰写文章，营造声势，推动在全社会树立安全生产法治权威和法治信仰。</a:t>
            </a:r>
            <a:endParaRPr lang="en-US" sz="1600" dirty="0">
              <a:solidFill>
                <a:schemeClr val="tx1">
                  <a:lumMod val="75000"/>
                  <a:lumOff val="25000"/>
                </a:schemeClr>
              </a:solidFill>
              <a:cs typeface="+mn-ea"/>
              <a:sym typeface="+mn-lt"/>
            </a:endParaRPr>
          </a:p>
        </p:txBody>
      </p:sp>
      <p:sp>
        <p:nvSpPr>
          <p:cNvPr id="6" name="标题 1">
            <a:extLst>
              <a:ext uri="{FF2B5EF4-FFF2-40B4-BE49-F238E27FC236}">
                <a16:creationId xmlns:a16="http://schemas.microsoft.com/office/drawing/2014/main" id="{D593BBBC-24E3-4CE4-9358-164542E66D06}"/>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p>
        </p:txBody>
      </p:sp>
      <p:pic>
        <p:nvPicPr>
          <p:cNvPr id="9" name="图片 8">
            <a:extLst>
              <a:ext uri="{FF2B5EF4-FFF2-40B4-BE49-F238E27FC236}">
                <a16:creationId xmlns:a16="http://schemas.microsoft.com/office/drawing/2014/main" id="{4385EDEA-A01F-4FBB-A906-9A9104075F7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32303" y="2220518"/>
            <a:ext cx="3228688" cy="2650417"/>
          </a:xfrm>
          <a:prstGeom prst="rect">
            <a:avLst/>
          </a:prstGeom>
        </p:spPr>
      </p:pic>
    </p:spTree>
    <p:extLst>
      <p:ext uri="{BB962C8B-B14F-4D97-AF65-F5344CB8AC3E}">
        <p14:creationId xmlns:p14="http://schemas.microsoft.com/office/powerpoint/2010/main" val="21389558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0"/>
                                        <p:tgtEl>
                                          <p:spTgt spid="5"/>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E234D64D-0ECA-4E89-9AB3-241E801D15A0}"/>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93F63050-CA68-4743-A45E-A604DEE2CC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2" name="Rectangle 330">
            <a:extLst>
              <a:ext uri="{FF2B5EF4-FFF2-40B4-BE49-F238E27FC236}">
                <a16:creationId xmlns:a16="http://schemas.microsoft.com/office/drawing/2014/main" id="{944557C2-7843-414B-B09C-5787A5753B8C}"/>
              </a:ext>
            </a:extLst>
          </p:cNvPr>
          <p:cNvSpPr/>
          <p:nvPr/>
        </p:nvSpPr>
        <p:spPr>
          <a:xfrm>
            <a:off x="5446876" y="2038975"/>
            <a:ext cx="1954381" cy="400110"/>
          </a:xfrm>
          <a:prstGeom prst="rect">
            <a:avLst/>
          </a:prstGeom>
        </p:spPr>
        <p:txBody>
          <a:bodyPr wrap="none">
            <a:spAutoFit/>
          </a:bodyPr>
          <a:lstStyle/>
          <a:p>
            <a:pPr marL="0" lvl="1"/>
            <a:r>
              <a:rPr lang="zh-CN" altLang="en-US" sz="2000" spc="300" dirty="0">
                <a:solidFill>
                  <a:schemeClr val="accent1"/>
                </a:solidFill>
              </a:rPr>
              <a:t>加强总结提高</a:t>
            </a:r>
            <a:endParaRPr lang="en-US" altLang="zh-CN" sz="2000" spc="300" dirty="0">
              <a:solidFill>
                <a:schemeClr val="accent1"/>
              </a:solidFill>
              <a:latin typeface="微软雅黑" pitchFamily="34" charset="-122"/>
              <a:ea typeface="微软雅黑" pitchFamily="34" charset="-122"/>
            </a:endParaRPr>
          </a:p>
        </p:txBody>
      </p:sp>
      <p:sp>
        <p:nvSpPr>
          <p:cNvPr id="3" name="文本框 2">
            <a:extLst>
              <a:ext uri="{FF2B5EF4-FFF2-40B4-BE49-F238E27FC236}">
                <a16:creationId xmlns:a16="http://schemas.microsoft.com/office/drawing/2014/main" id="{C267D5A1-DDE0-4604-8727-10E42E24B015}"/>
              </a:ext>
            </a:extLst>
          </p:cNvPr>
          <p:cNvSpPr txBox="1"/>
          <p:nvPr/>
        </p:nvSpPr>
        <p:spPr>
          <a:xfrm>
            <a:off x="5446876" y="2909394"/>
            <a:ext cx="5544616" cy="1710084"/>
          </a:xfrm>
          <a:prstGeom prst="rect">
            <a:avLst/>
          </a:prstGeom>
          <a:noFill/>
        </p:spPr>
        <p:txBody>
          <a:bodyPr wrap="square" rtlCol="0">
            <a:spAutoFit/>
          </a:bodyPr>
          <a:lstStyle/>
          <a:p>
            <a:pPr>
              <a:lnSpc>
                <a:spcPct val="150000"/>
              </a:lnSpc>
            </a:pPr>
            <a:r>
              <a:rPr lang="zh-CN" altLang="en-US" dirty="0">
                <a:solidFill>
                  <a:schemeClr val="tx1">
                    <a:lumMod val="75000"/>
                    <a:lumOff val="25000"/>
                  </a:schemeClr>
                </a:solidFill>
                <a:cs typeface="+mn-ea"/>
                <a:sym typeface="+mn-lt"/>
              </a:rPr>
              <a:t>第一次</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宣传周活动后，各地区、各有关部门和单位要全面总结经验和创新做法、剖析存在的不足，不断总结提高，并提早谋划明年活动，为长期开展好</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宣传周活动奠定良好基础。</a:t>
            </a:r>
            <a:endParaRPr lang="en-US" dirty="0">
              <a:solidFill>
                <a:schemeClr val="tx1">
                  <a:lumMod val="75000"/>
                  <a:lumOff val="25000"/>
                </a:schemeClr>
              </a:solidFill>
              <a:cs typeface="+mn-ea"/>
              <a:sym typeface="+mn-lt"/>
            </a:endParaRPr>
          </a:p>
        </p:txBody>
      </p:sp>
      <p:sp>
        <p:nvSpPr>
          <p:cNvPr id="4" name="标题 1">
            <a:extLst>
              <a:ext uri="{FF2B5EF4-FFF2-40B4-BE49-F238E27FC236}">
                <a16:creationId xmlns:a16="http://schemas.microsoft.com/office/drawing/2014/main" id="{AAD6B87F-E3CE-4443-A0C8-1CAEF6D58434}"/>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宣传周活动要求</a:t>
            </a:r>
          </a:p>
        </p:txBody>
      </p:sp>
      <p:pic>
        <p:nvPicPr>
          <p:cNvPr id="7" name="图片 6">
            <a:extLst>
              <a:ext uri="{FF2B5EF4-FFF2-40B4-BE49-F238E27FC236}">
                <a16:creationId xmlns:a16="http://schemas.microsoft.com/office/drawing/2014/main" id="{5EFB2B6F-667E-48D5-B13D-BFB3089FB97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02727" y="2109720"/>
            <a:ext cx="3228688" cy="2650417"/>
          </a:xfrm>
          <a:prstGeom prst="rect">
            <a:avLst/>
          </a:prstGeom>
        </p:spPr>
      </p:pic>
    </p:spTree>
    <p:extLst>
      <p:ext uri="{BB962C8B-B14F-4D97-AF65-F5344CB8AC3E}">
        <p14:creationId xmlns:p14="http://schemas.microsoft.com/office/powerpoint/2010/main" val="20248517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3000"/>
                                        <p:tgtEl>
                                          <p:spTgt spid="3"/>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C409663-AE41-4AC9-B96D-67DED79B83E8}"/>
              </a:ext>
            </a:extLst>
          </p:cNvPr>
          <p:cNvSpPr txBox="1">
            <a:spLocks/>
          </p:cNvSpPr>
          <p:nvPr/>
        </p:nvSpPr>
        <p:spPr>
          <a:xfrm>
            <a:off x="1978016" y="2359969"/>
            <a:ext cx="8564218"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4000" dirty="0"/>
              <a:t>第四部分</a:t>
            </a:r>
            <a:endParaRPr lang="en-US" altLang="zh-CN" sz="4000" dirty="0"/>
          </a:p>
          <a:p>
            <a:pPr algn="ctr"/>
            <a:r>
              <a:rPr lang="zh-CN" altLang="en-US" sz="4800" dirty="0"/>
              <a:t>新</a:t>
            </a:r>
            <a:r>
              <a:rPr lang="en-US" altLang="zh-CN" sz="4800" dirty="0"/>
              <a:t>《</a:t>
            </a:r>
            <a:r>
              <a:rPr lang="zh-CN" altLang="en-US" sz="4800" dirty="0"/>
              <a:t>安全生产法</a:t>
            </a:r>
            <a:r>
              <a:rPr lang="en-US" altLang="zh-CN" sz="4800" dirty="0"/>
              <a:t>》</a:t>
            </a:r>
            <a:r>
              <a:rPr lang="zh-CN" altLang="en-US" sz="4800" dirty="0"/>
              <a:t>十大亮点</a:t>
            </a:r>
            <a:endParaRPr lang="en-US" altLang="zh-CN" sz="4800" dirty="0"/>
          </a:p>
          <a:p>
            <a:pPr algn="ctr"/>
            <a:endParaRPr lang="zh-CN" altLang="en-US" sz="4800" dirty="0"/>
          </a:p>
        </p:txBody>
      </p:sp>
      <p:pic>
        <p:nvPicPr>
          <p:cNvPr id="4" name="图片 3">
            <a:extLst>
              <a:ext uri="{FF2B5EF4-FFF2-40B4-BE49-F238E27FC236}">
                <a16:creationId xmlns:a16="http://schemas.microsoft.com/office/drawing/2014/main" id="{5E51870A-7B54-4284-A767-07AAEAED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00794504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DCD9E240-47EE-4B94-8C4A-BC607C60DEB0}"/>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7FDFD782-2F42-4B44-8BE7-01D105E586E9}"/>
              </a:ext>
            </a:extLst>
          </p:cNvPr>
          <p:cNvSpPr/>
          <p:nvPr/>
        </p:nvSpPr>
        <p:spPr>
          <a:xfrm>
            <a:off x="908394" y="1613053"/>
            <a:ext cx="3373460" cy="440088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a:extLst>
              <a:ext uri="{FF2B5EF4-FFF2-40B4-BE49-F238E27FC236}">
                <a16:creationId xmlns:a16="http://schemas.microsoft.com/office/drawing/2014/main" id="{636522D2-FE8D-4828-AA29-AC0E33DAC59B}"/>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新</a:t>
            </a:r>
            <a:r>
              <a:rPr lang="en-US" altLang="zh-CN" sz="2400" dirty="0"/>
              <a:t>《</a:t>
            </a:r>
            <a:r>
              <a:rPr lang="zh-CN" altLang="en-US" sz="2400" dirty="0"/>
              <a:t>安全生产法</a:t>
            </a:r>
            <a:r>
              <a:rPr lang="en-US" altLang="zh-CN" sz="2400" dirty="0"/>
              <a:t>》</a:t>
            </a:r>
            <a:r>
              <a:rPr lang="zh-CN" altLang="en-US" sz="2400" dirty="0"/>
              <a:t>十大亮点</a:t>
            </a:r>
          </a:p>
        </p:txBody>
      </p:sp>
      <p:sp>
        <p:nvSpPr>
          <p:cNvPr id="5" name="矩形 4">
            <a:extLst>
              <a:ext uri="{FF2B5EF4-FFF2-40B4-BE49-F238E27FC236}">
                <a16:creationId xmlns:a16="http://schemas.microsoft.com/office/drawing/2014/main" id="{0A5B9086-11EA-41CF-9FCE-6FC65D1BDE9D}"/>
              </a:ext>
            </a:extLst>
          </p:cNvPr>
          <p:cNvSpPr/>
          <p:nvPr/>
        </p:nvSpPr>
        <p:spPr>
          <a:xfrm>
            <a:off x="5480451" y="2093830"/>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坚持以人为本，推进安全发展</a:t>
            </a:r>
          </a:p>
        </p:txBody>
      </p:sp>
      <p:sp>
        <p:nvSpPr>
          <p:cNvPr id="6" name="矩形 5">
            <a:extLst>
              <a:ext uri="{FF2B5EF4-FFF2-40B4-BE49-F238E27FC236}">
                <a16:creationId xmlns:a16="http://schemas.microsoft.com/office/drawing/2014/main" id="{23DBCD01-56ED-470E-AB18-772EFD954EA4}"/>
              </a:ext>
            </a:extLst>
          </p:cNvPr>
          <p:cNvSpPr/>
          <p:nvPr/>
        </p:nvSpPr>
        <p:spPr>
          <a:xfrm>
            <a:off x="5480451" y="2875629"/>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建立完善安全生产方针和工作机制</a:t>
            </a:r>
          </a:p>
        </p:txBody>
      </p:sp>
      <p:sp>
        <p:nvSpPr>
          <p:cNvPr id="7" name="矩形 6">
            <a:extLst>
              <a:ext uri="{FF2B5EF4-FFF2-40B4-BE49-F238E27FC236}">
                <a16:creationId xmlns:a16="http://schemas.microsoft.com/office/drawing/2014/main" id="{C7186630-A31D-4F12-B495-518CB7303EA7}"/>
              </a:ext>
            </a:extLst>
          </p:cNvPr>
          <p:cNvSpPr/>
          <p:nvPr/>
        </p:nvSpPr>
        <p:spPr>
          <a:xfrm>
            <a:off x="5480451" y="3614595"/>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落实“三个必须”，明确安全监管部门执法地位</a:t>
            </a:r>
          </a:p>
        </p:txBody>
      </p:sp>
      <p:sp>
        <p:nvSpPr>
          <p:cNvPr id="8" name="矩形 7">
            <a:extLst>
              <a:ext uri="{FF2B5EF4-FFF2-40B4-BE49-F238E27FC236}">
                <a16:creationId xmlns:a16="http://schemas.microsoft.com/office/drawing/2014/main" id="{5522E8FB-4AFA-4705-B6CC-529C70CE739A}"/>
              </a:ext>
            </a:extLst>
          </p:cNvPr>
          <p:cNvSpPr/>
          <p:nvPr/>
        </p:nvSpPr>
        <p:spPr>
          <a:xfrm>
            <a:off x="5421834" y="4516565"/>
            <a:ext cx="5997902" cy="438582"/>
          </a:xfrm>
          <a:prstGeom prst="rect">
            <a:avLst/>
          </a:prstGeom>
        </p:spPr>
        <p:txBody>
          <a:bodyPr wrap="square">
            <a:spAutoFit/>
          </a:bodyPr>
          <a:lstStyle/>
          <a:p>
            <a:pPr>
              <a:lnSpc>
                <a:spcPct val="150000"/>
              </a:lnSpc>
            </a:pPr>
            <a:r>
              <a:rPr lang="zh-CN" altLang="en-US" sz="1500" dirty="0">
                <a:solidFill>
                  <a:srgbClr val="540000"/>
                </a:solidFill>
                <a:cs typeface="+mn-ea"/>
                <a:sym typeface="+mn-lt"/>
              </a:rPr>
              <a:t>明确乡镇人民政府以及街道办事处、开发区管理机构安全生产职责</a:t>
            </a:r>
          </a:p>
        </p:txBody>
      </p:sp>
      <p:sp>
        <p:nvSpPr>
          <p:cNvPr id="9" name="矩形 8">
            <a:extLst>
              <a:ext uri="{FF2B5EF4-FFF2-40B4-BE49-F238E27FC236}">
                <a16:creationId xmlns:a16="http://schemas.microsoft.com/office/drawing/2014/main" id="{19858C40-5BD8-4ABF-A547-EB54355332D5}"/>
              </a:ext>
            </a:extLst>
          </p:cNvPr>
          <p:cNvSpPr/>
          <p:nvPr/>
        </p:nvSpPr>
        <p:spPr>
          <a:xfrm>
            <a:off x="5480451" y="5354092"/>
            <a:ext cx="5939285" cy="397801"/>
          </a:xfrm>
          <a:prstGeom prst="rect">
            <a:avLst/>
          </a:prstGeom>
        </p:spPr>
        <p:txBody>
          <a:bodyPr wrap="square">
            <a:spAutoFit/>
          </a:bodyPr>
          <a:lstStyle/>
          <a:p>
            <a:pPr>
              <a:lnSpc>
                <a:spcPct val="150000"/>
              </a:lnSpc>
            </a:pPr>
            <a:r>
              <a:rPr lang="zh-CN" altLang="en-US" sz="1500" dirty="0">
                <a:solidFill>
                  <a:srgbClr val="540000"/>
                </a:solidFill>
                <a:cs typeface="+mn-ea"/>
                <a:sym typeface="+mn-lt"/>
              </a:rPr>
              <a:t>进一步强化生产经营单位的安全生产主体责任</a:t>
            </a:r>
          </a:p>
        </p:txBody>
      </p:sp>
      <p:sp>
        <p:nvSpPr>
          <p:cNvPr id="10" name="六边形 9">
            <a:extLst>
              <a:ext uri="{FF2B5EF4-FFF2-40B4-BE49-F238E27FC236}">
                <a16:creationId xmlns:a16="http://schemas.microsoft.com/office/drawing/2014/main" id="{54C2A877-3C3D-40C9-BB54-810D19D90D58}"/>
              </a:ext>
            </a:extLst>
          </p:cNvPr>
          <p:cNvSpPr/>
          <p:nvPr/>
        </p:nvSpPr>
        <p:spPr>
          <a:xfrm>
            <a:off x="4903678" y="2917796"/>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11" name="六边形 10">
            <a:extLst>
              <a:ext uri="{FF2B5EF4-FFF2-40B4-BE49-F238E27FC236}">
                <a16:creationId xmlns:a16="http://schemas.microsoft.com/office/drawing/2014/main" id="{418F4FA7-011F-4E9C-8239-A90F4545410C}"/>
              </a:ext>
            </a:extLst>
          </p:cNvPr>
          <p:cNvSpPr/>
          <p:nvPr/>
        </p:nvSpPr>
        <p:spPr>
          <a:xfrm>
            <a:off x="4903678" y="2138813"/>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12" name="六边形 11">
            <a:extLst>
              <a:ext uri="{FF2B5EF4-FFF2-40B4-BE49-F238E27FC236}">
                <a16:creationId xmlns:a16="http://schemas.microsoft.com/office/drawing/2014/main" id="{4EA57612-233A-498A-9D29-8F3A9D16577C}"/>
              </a:ext>
            </a:extLst>
          </p:cNvPr>
          <p:cNvSpPr/>
          <p:nvPr/>
        </p:nvSpPr>
        <p:spPr>
          <a:xfrm>
            <a:off x="4903678" y="3662370"/>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13" name="六边形 12">
            <a:extLst>
              <a:ext uri="{FF2B5EF4-FFF2-40B4-BE49-F238E27FC236}">
                <a16:creationId xmlns:a16="http://schemas.microsoft.com/office/drawing/2014/main" id="{9DFC6A6E-A90E-460E-8CD1-E8A801573F40}"/>
              </a:ext>
            </a:extLst>
          </p:cNvPr>
          <p:cNvSpPr/>
          <p:nvPr/>
        </p:nvSpPr>
        <p:spPr>
          <a:xfrm>
            <a:off x="4903678" y="4516565"/>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
        <p:nvSpPr>
          <p:cNvPr id="18" name="六边形 17">
            <a:extLst>
              <a:ext uri="{FF2B5EF4-FFF2-40B4-BE49-F238E27FC236}">
                <a16:creationId xmlns:a16="http://schemas.microsoft.com/office/drawing/2014/main" id="{069D6577-6D1A-474A-B7C6-4DD04A25476B}"/>
              </a:ext>
            </a:extLst>
          </p:cNvPr>
          <p:cNvSpPr/>
          <p:nvPr/>
        </p:nvSpPr>
        <p:spPr>
          <a:xfrm>
            <a:off x="4903678" y="5354092"/>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5</a:t>
            </a:r>
            <a:endParaRPr lang="zh-CN" altLang="en-US" b="1" dirty="0"/>
          </a:p>
        </p:txBody>
      </p:sp>
      <p:sp>
        <p:nvSpPr>
          <p:cNvPr id="19" name="文本框 18">
            <a:extLst>
              <a:ext uri="{FF2B5EF4-FFF2-40B4-BE49-F238E27FC236}">
                <a16:creationId xmlns:a16="http://schemas.microsoft.com/office/drawing/2014/main" id="{1BB8C773-4235-4960-86E4-80204207175A}"/>
              </a:ext>
            </a:extLst>
          </p:cNvPr>
          <p:cNvSpPr txBox="1"/>
          <p:nvPr/>
        </p:nvSpPr>
        <p:spPr>
          <a:xfrm>
            <a:off x="4112888" y="970867"/>
            <a:ext cx="4444702" cy="461665"/>
          </a:xfrm>
          <a:prstGeom prst="rect">
            <a:avLst/>
          </a:prstGeom>
          <a:noFill/>
        </p:spPr>
        <p:txBody>
          <a:bodyPr wrap="square" rtlCol="0">
            <a:spAutoFit/>
          </a:bodyPr>
          <a:lstStyle/>
          <a:p>
            <a:r>
              <a:rPr lang="zh-CN" altLang="en-US" sz="2400" b="1" dirty="0">
                <a:ln>
                  <a:solidFill>
                    <a:schemeClr val="bg1"/>
                  </a:solidFill>
                </a:ln>
                <a:solidFill>
                  <a:srgbClr val="F92511"/>
                </a:solidFill>
              </a:rPr>
              <a:t>新</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安全生产法</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十大亮点</a:t>
            </a:r>
          </a:p>
        </p:txBody>
      </p:sp>
      <p:pic>
        <p:nvPicPr>
          <p:cNvPr id="16" name="图片 15">
            <a:extLst>
              <a:ext uri="{FF2B5EF4-FFF2-40B4-BE49-F238E27FC236}">
                <a16:creationId xmlns:a16="http://schemas.microsoft.com/office/drawing/2014/main" id="{BEE7D062-E1A7-4F1D-8324-20B0C9009D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Tree>
    <p:extLst>
      <p:ext uri="{BB962C8B-B14F-4D97-AF65-F5344CB8AC3E}">
        <p14:creationId xmlns:p14="http://schemas.microsoft.com/office/powerpoint/2010/main" val="19700114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42"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animBg="1"/>
      <p:bldP spid="11" grpId="0" animBg="1"/>
      <p:bldP spid="12" grpId="0" animBg="1"/>
      <p:bldP spid="13"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a:extLst>
              <a:ext uri="{FF2B5EF4-FFF2-40B4-BE49-F238E27FC236}">
                <a16:creationId xmlns:a16="http://schemas.microsoft.com/office/drawing/2014/main" id="{39259267-B9C1-46DD-988C-BDB55972F870}"/>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 name="图片 22">
            <a:extLst>
              <a:ext uri="{FF2B5EF4-FFF2-40B4-BE49-F238E27FC236}">
                <a16:creationId xmlns:a16="http://schemas.microsoft.com/office/drawing/2014/main" id="{D1A7DCC7-7B3D-4052-8D99-530F8549B5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3" name="标题 1">
            <a:extLst>
              <a:ext uri="{FF2B5EF4-FFF2-40B4-BE49-F238E27FC236}">
                <a16:creationId xmlns:a16="http://schemas.microsoft.com/office/drawing/2014/main" id="{509BFE93-684E-4F1C-A8F3-57D20CC85F81}"/>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新</a:t>
            </a:r>
            <a:r>
              <a:rPr lang="en-US" altLang="zh-CN" sz="2400" dirty="0"/>
              <a:t>《</a:t>
            </a:r>
            <a:r>
              <a:rPr lang="zh-CN" altLang="en-US" sz="2400" dirty="0"/>
              <a:t>安全生产法</a:t>
            </a:r>
            <a:r>
              <a:rPr lang="en-US" altLang="zh-CN" sz="2400" dirty="0"/>
              <a:t>》</a:t>
            </a:r>
            <a:r>
              <a:rPr lang="zh-CN" altLang="en-US" sz="2400" dirty="0"/>
              <a:t>十大亮点</a:t>
            </a:r>
          </a:p>
        </p:txBody>
      </p:sp>
      <p:sp>
        <p:nvSpPr>
          <p:cNvPr id="4" name="矩形 3">
            <a:extLst>
              <a:ext uri="{FF2B5EF4-FFF2-40B4-BE49-F238E27FC236}">
                <a16:creationId xmlns:a16="http://schemas.microsoft.com/office/drawing/2014/main" id="{FE9A511E-1015-4D01-B581-40E20AF345A4}"/>
              </a:ext>
            </a:extLst>
          </p:cNvPr>
          <p:cNvSpPr/>
          <p:nvPr/>
        </p:nvSpPr>
        <p:spPr>
          <a:xfrm>
            <a:off x="1938500" y="1924119"/>
            <a:ext cx="3509578"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建立事故预防和应急救援的制度</a:t>
            </a:r>
          </a:p>
        </p:txBody>
      </p:sp>
      <p:sp>
        <p:nvSpPr>
          <p:cNvPr id="5" name="矩形 4">
            <a:extLst>
              <a:ext uri="{FF2B5EF4-FFF2-40B4-BE49-F238E27FC236}">
                <a16:creationId xmlns:a16="http://schemas.microsoft.com/office/drawing/2014/main" id="{CB667A41-5103-4304-BD07-6145A201B0F6}"/>
              </a:ext>
            </a:extLst>
          </p:cNvPr>
          <p:cNvSpPr/>
          <p:nvPr/>
        </p:nvSpPr>
        <p:spPr>
          <a:xfrm>
            <a:off x="1956605" y="2691034"/>
            <a:ext cx="3738180"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建立安全生产标准化制度</a:t>
            </a:r>
          </a:p>
        </p:txBody>
      </p:sp>
      <p:sp>
        <p:nvSpPr>
          <p:cNvPr id="6" name="矩形 5">
            <a:extLst>
              <a:ext uri="{FF2B5EF4-FFF2-40B4-BE49-F238E27FC236}">
                <a16:creationId xmlns:a16="http://schemas.microsoft.com/office/drawing/2014/main" id="{F2798663-550C-4999-99E4-ADEB4CF19E44}"/>
              </a:ext>
            </a:extLst>
          </p:cNvPr>
          <p:cNvSpPr/>
          <p:nvPr/>
        </p:nvSpPr>
        <p:spPr>
          <a:xfrm>
            <a:off x="1956605" y="3418339"/>
            <a:ext cx="3090259"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推行注册安全工程师制度</a:t>
            </a:r>
          </a:p>
        </p:txBody>
      </p:sp>
      <p:sp>
        <p:nvSpPr>
          <p:cNvPr id="7" name="矩形 6">
            <a:extLst>
              <a:ext uri="{FF2B5EF4-FFF2-40B4-BE49-F238E27FC236}">
                <a16:creationId xmlns:a16="http://schemas.microsoft.com/office/drawing/2014/main" id="{ABACADA5-DA01-4D15-94CB-8B665C95B81A}"/>
              </a:ext>
            </a:extLst>
          </p:cNvPr>
          <p:cNvSpPr/>
          <p:nvPr/>
        </p:nvSpPr>
        <p:spPr>
          <a:xfrm>
            <a:off x="1938500" y="4256473"/>
            <a:ext cx="3617565"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推进安全生产责任保险制度</a:t>
            </a:r>
          </a:p>
        </p:txBody>
      </p:sp>
      <p:sp>
        <p:nvSpPr>
          <p:cNvPr id="8" name="矩形 7">
            <a:extLst>
              <a:ext uri="{FF2B5EF4-FFF2-40B4-BE49-F238E27FC236}">
                <a16:creationId xmlns:a16="http://schemas.microsoft.com/office/drawing/2014/main" id="{B91B90AF-B2E7-4590-9B69-22F2B1B790BB}"/>
              </a:ext>
            </a:extLst>
          </p:cNvPr>
          <p:cNvSpPr/>
          <p:nvPr/>
        </p:nvSpPr>
        <p:spPr>
          <a:xfrm>
            <a:off x="1938501" y="5094000"/>
            <a:ext cx="4157500" cy="422295"/>
          </a:xfrm>
          <a:prstGeom prst="rect">
            <a:avLst/>
          </a:prstGeom>
        </p:spPr>
        <p:txBody>
          <a:bodyPr wrap="square">
            <a:spAutoFit/>
          </a:bodyPr>
          <a:lstStyle/>
          <a:p>
            <a:pPr>
              <a:lnSpc>
                <a:spcPct val="150000"/>
              </a:lnSpc>
            </a:pPr>
            <a:r>
              <a:rPr lang="zh-CN" altLang="en-US" sz="1600" dirty="0">
                <a:solidFill>
                  <a:srgbClr val="001001"/>
                </a:solidFill>
                <a:cs typeface="+mn-ea"/>
                <a:sym typeface="+mn-lt"/>
              </a:rPr>
              <a:t>加大对安全生产违法行为的责任追究力度</a:t>
            </a:r>
          </a:p>
        </p:txBody>
      </p:sp>
      <p:sp>
        <p:nvSpPr>
          <p:cNvPr id="9" name="矩形 8">
            <a:extLst>
              <a:ext uri="{FF2B5EF4-FFF2-40B4-BE49-F238E27FC236}">
                <a16:creationId xmlns:a16="http://schemas.microsoft.com/office/drawing/2014/main" id="{7C08E9C9-ECA0-481F-BB54-96B250468ED9}"/>
              </a:ext>
            </a:extLst>
          </p:cNvPr>
          <p:cNvSpPr/>
          <p:nvPr/>
        </p:nvSpPr>
        <p:spPr>
          <a:xfrm>
            <a:off x="7312711" y="1837811"/>
            <a:ext cx="3509578" cy="4005646"/>
          </a:xfrm>
          <a:prstGeom prst="rect">
            <a:avLst/>
          </a:prstGeom>
          <a:blipFill dpi="0" rotWithShape="1">
            <a:blip r:embed="rId5">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a:extLst>
              <a:ext uri="{FF2B5EF4-FFF2-40B4-BE49-F238E27FC236}">
                <a16:creationId xmlns:a16="http://schemas.microsoft.com/office/drawing/2014/main" id="{5BFE7A8E-957C-44FA-AF33-A1AAE525F194}"/>
              </a:ext>
            </a:extLst>
          </p:cNvPr>
          <p:cNvSpPr/>
          <p:nvPr/>
        </p:nvSpPr>
        <p:spPr>
          <a:xfrm>
            <a:off x="1457094" y="2724365"/>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7</a:t>
            </a:r>
            <a:endParaRPr lang="zh-CN" altLang="en-US" b="1" dirty="0"/>
          </a:p>
        </p:txBody>
      </p:sp>
      <p:sp>
        <p:nvSpPr>
          <p:cNvPr id="16" name="六边形 15">
            <a:extLst>
              <a:ext uri="{FF2B5EF4-FFF2-40B4-BE49-F238E27FC236}">
                <a16:creationId xmlns:a16="http://schemas.microsoft.com/office/drawing/2014/main" id="{2034800D-FB3D-499F-BFF3-7344ECB63E31}"/>
              </a:ext>
            </a:extLst>
          </p:cNvPr>
          <p:cNvSpPr/>
          <p:nvPr/>
        </p:nvSpPr>
        <p:spPr>
          <a:xfrm>
            <a:off x="1457094" y="1945382"/>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6</a:t>
            </a:r>
            <a:endParaRPr lang="zh-CN" altLang="en-US" b="1" dirty="0"/>
          </a:p>
        </p:txBody>
      </p:sp>
      <p:sp>
        <p:nvSpPr>
          <p:cNvPr id="17" name="六边形 16">
            <a:extLst>
              <a:ext uri="{FF2B5EF4-FFF2-40B4-BE49-F238E27FC236}">
                <a16:creationId xmlns:a16="http://schemas.microsoft.com/office/drawing/2014/main" id="{E7F518F2-8DD8-4C9B-B376-DEC3173AE245}"/>
              </a:ext>
            </a:extLst>
          </p:cNvPr>
          <p:cNvSpPr/>
          <p:nvPr/>
        </p:nvSpPr>
        <p:spPr>
          <a:xfrm>
            <a:off x="1457094" y="3468939"/>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8</a:t>
            </a:r>
            <a:endParaRPr lang="zh-CN" altLang="en-US" b="1" dirty="0"/>
          </a:p>
        </p:txBody>
      </p:sp>
      <p:sp>
        <p:nvSpPr>
          <p:cNvPr id="18" name="六边形 17">
            <a:extLst>
              <a:ext uri="{FF2B5EF4-FFF2-40B4-BE49-F238E27FC236}">
                <a16:creationId xmlns:a16="http://schemas.microsoft.com/office/drawing/2014/main" id="{D30B9395-F9A4-4F33-992A-52E95B673817}"/>
              </a:ext>
            </a:extLst>
          </p:cNvPr>
          <p:cNvSpPr/>
          <p:nvPr/>
        </p:nvSpPr>
        <p:spPr>
          <a:xfrm>
            <a:off x="1457094" y="4323134"/>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9</a:t>
            </a:r>
            <a:endParaRPr lang="zh-CN" altLang="en-US" b="1" dirty="0"/>
          </a:p>
        </p:txBody>
      </p:sp>
      <p:sp>
        <p:nvSpPr>
          <p:cNvPr id="19" name="六边形 18">
            <a:extLst>
              <a:ext uri="{FF2B5EF4-FFF2-40B4-BE49-F238E27FC236}">
                <a16:creationId xmlns:a16="http://schemas.microsoft.com/office/drawing/2014/main" id="{AE6FBEC9-8376-42E7-A897-2116D2E3F490}"/>
              </a:ext>
            </a:extLst>
          </p:cNvPr>
          <p:cNvSpPr/>
          <p:nvPr/>
        </p:nvSpPr>
        <p:spPr>
          <a:xfrm>
            <a:off x="1457094" y="5160661"/>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dirty="0"/>
          </a:p>
        </p:txBody>
      </p:sp>
      <p:sp>
        <p:nvSpPr>
          <p:cNvPr id="20" name="文本框 19">
            <a:extLst>
              <a:ext uri="{FF2B5EF4-FFF2-40B4-BE49-F238E27FC236}">
                <a16:creationId xmlns:a16="http://schemas.microsoft.com/office/drawing/2014/main" id="{334A4F26-7767-4251-9675-1407CAE6D474}"/>
              </a:ext>
            </a:extLst>
          </p:cNvPr>
          <p:cNvSpPr txBox="1"/>
          <p:nvPr/>
        </p:nvSpPr>
        <p:spPr>
          <a:xfrm>
            <a:off x="1457094" y="5177329"/>
            <a:ext cx="615461" cy="369332"/>
          </a:xfrm>
          <a:prstGeom prst="rect">
            <a:avLst/>
          </a:prstGeom>
          <a:noFill/>
        </p:spPr>
        <p:txBody>
          <a:bodyPr wrap="square" rtlCol="0">
            <a:spAutoFit/>
          </a:bodyPr>
          <a:lstStyle/>
          <a:p>
            <a:r>
              <a:rPr lang="en-US" altLang="zh-CN" b="1" dirty="0">
                <a:solidFill>
                  <a:schemeClr val="bg1"/>
                </a:solidFill>
              </a:rPr>
              <a:t>10</a:t>
            </a:r>
            <a:endParaRPr lang="zh-CN" altLang="en-US" b="1" dirty="0">
              <a:solidFill>
                <a:schemeClr val="bg1"/>
              </a:solidFill>
            </a:endParaRPr>
          </a:p>
        </p:txBody>
      </p:sp>
      <p:sp>
        <p:nvSpPr>
          <p:cNvPr id="21" name="文本框 20">
            <a:extLst>
              <a:ext uri="{FF2B5EF4-FFF2-40B4-BE49-F238E27FC236}">
                <a16:creationId xmlns:a16="http://schemas.microsoft.com/office/drawing/2014/main" id="{6E89B01A-53B7-47B9-90CF-C97B0DED39DA}"/>
              </a:ext>
            </a:extLst>
          </p:cNvPr>
          <p:cNvSpPr txBox="1"/>
          <p:nvPr/>
        </p:nvSpPr>
        <p:spPr>
          <a:xfrm>
            <a:off x="4112888" y="970867"/>
            <a:ext cx="4444702" cy="461665"/>
          </a:xfrm>
          <a:prstGeom prst="rect">
            <a:avLst/>
          </a:prstGeom>
          <a:noFill/>
        </p:spPr>
        <p:txBody>
          <a:bodyPr wrap="square" rtlCol="0">
            <a:spAutoFit/>
          </a:bodyPr>
          <a:lstStyle/>
          <a:p>
            <a:r>
              <a:rPr lang="zh-CN" altLang="en-US" sz="2400" b="1" dirty="0">
                <a:ln>
                  <a:solidFill>
                    <a:schemeClr val="bg1"/>
                  </a:solidFill>
                </a:ln>
                <a:solidFill>
                  <a:srgbClr val="F92511"/>
                </a:solidFill>
              </a:rPr>
              <a:t>新</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安全生产法</a:t>
            </a:r>
            <a:r>
              <a:rPr lang="en-US" altLang="zh-CN" sz="2400" b="1" dirty="0">
                <a:ln>
                  <a:solidFill>
                    <a:schemeClr val="bg1"/>
                  </a:solidFill>
                </a:ln>
                <a:solidFill>
                  <a:srgbClr val="F92511"/>
                </a:solidFill>
              </a:rPr>
              <a:t>》</a:t>
            </a:r>
            <a:r>
              <a:rPr lang="zh-CN" altLang="en-US" sz="2400" b="1" dirty="0">
                <a:ln>
                  <a:solidFill>
                    <a:schemeClr val="bg1"/>
                  </a:solidFill>
                </a:ln>
                <a:solidFill>
                  <a:srgbClr val="F92511"/>
                </a:solidFill>
              </a:rPr>
              <a:t>十大亮点</a:t>
            </a:r>
          </a:p>
        </p:txBody>
      </p:sp>
    </p:spTree>
    <p:extLst>
      <p:ext uri="{BB962C8B-B14F-4D97-AF65-F5344CB8AC3E}">
        <p14:creationId xmlns:p14="http://schemas.microsoft.com/office/powerpoint/2010/main" val="2938550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42" presetClass="entr" presetSubtype="0"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animBg="1"/>
      <p:bldP spid="15" grpId="0" animBg="1"/>
      <p:bldP spid="16" grpId="0" animBg="1"/>
      <p:bldP spid="17" grpId="0" animBg="1"/>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C409663-AE41-4AC9-B96D-67DED79B83E8}"/>
              </a:ext>
            </a:extLst>
          </p:cNvPr>
          <p:cNvSpPr txBox="1">
            <a:spLocks/>
          </p:cNvSpPr>
          <p:nvPr/>
        </p:nvSpPr>
        <p:spPr>
          <a:xfrm>
            <a:off x="1880361" y="2377725"/>
            <a:ext cx="8564218"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4400" dirty="0"/>
              <a:t>第五部分</a:t>
            </a:r>
            <a:endParaRPr lang="en-US" altLang="zh-CN" sz="4400" dirty="0"/>
          </a:p>
          <a:p>
            <a:pPr algn="ctr"/>
            <a:r>
              <a:rPr lang="zh-CN" altLang="en-US" sz="5400" dirty="0"/>
              <a:t>安全生产小常识</a:t>
            </a:r>
            <a:endParaRPr lang="en-US" altLang="zh-CN" sz="5400" dirty="0"/>
          </a:p>
          <a:p>
            <a:pPr algn="ctr"/>
            <a:endParaRPr lang="zh-CN" altLang="en-US" sz="4800" dirty="0"/>
          </a:p>
        </p:txBody>
      </p:sp>
      <p:pic>
        <p:nvPicPr>
          <p:cNvPr id="4" name="图片 3">
            <a:extLst>
              <a:ext uri="{FF2B5EF4-FFF2-40B4-BE49-F238E27FC236}">
                <a16:creationId xmlns:a16="http://schemas.microsoft.com/office/drawing/2014/main" id="{5E51870A-7B54-4284-A767-07AAEAED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31006929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B295EFD-43A0-46B6-A0CB-7FD558DB909A}"/>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6FA594EF-3311-4D41-89C0-D11FCCA8AE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6" name="图片 5"/>
          <p:cNvPicPr>
            <a:picLocks noChangeAspect="1"/>
          </p:cNvPicPr>
          <p:nvPr/>
        </p:nvPicPr>
        <p:blipFill>
          <a:blip r:embed="rId4"/>
          <a:stretch>
            <a:fillRect/>
          </a:stretch>
        </p:blipFill>
        <p:spPr>
          <a:xfrm>
            <a:off x="848899" y="1429274"/>
            <a:ext cx="10494201" cy="4690084"/>
          </a:xfrm>
          <a:prstGeom prst="rect">
            <a:avLst/>
          </a:prstGeom>
        </p:spPr>
      </p:pic>
      <p:sp>
        <p:nvSpPr>
          <p:cNvPr id="4" name="标题 1">
            <a:extLst>
              <a:ext uri="{FF2B5EF4-FFF2-40B4-BE49-F238E27FC236}">
                <a16:creationId xmlns:a16="http://schemas.microsoft.com/office/drawing/2014/main" id="{AEA1A65C-9B29-483C-8E5C-54F5D599644E}"/>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95582422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850EC85-C01F-4C53-8A4E-0071BE2B65F6}"/>
              </a:ext>
            </a:extLst>
          </p:cNvPr>
          <p:cNvSpPr/>
          <p:nvPr/>
        </p:nvSpPr>
        <p:spPr>
          <a:xfrm>
            <a:off x="1341783" y="1847454"/>
            <a:ext cx="9670774" cy="4253948"/>
          </a:xfrm>
          <a:prstGeom prst="rect">
            <a:avLst/>
          </a:prstGeom>
          <a:solidFill>
            <a:schemeClr val="bg1">
              <a:alpha val="81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4">
            <a:extLst>
              <a:ext uri="{FF2B5EF4-FFF2-40B4-BE49-F238E27FC236}">
                <a16:creationId xmlns:a16="http://schemas.microsoft.com/office/drawing/2014/main" id="{15BA8598-34EC-4EE3-8854-E038DC5E4B2E}"/>
              </a:ext>
            </a:extLst>
          </p:cNvPr>
          <p:cNvSpPr txBox="1"/>
          <p:nvPr/>
        </p:nvSpPr>
        <p:spPr>
          <a:xfrm>
            <a:off x="1838535" y="2266268"/>
            <a:ext cx="8269560" cy="3416320"/>
          </a:xfrm>
          <a:prstGeom prst="rect">
            <a:avLst/>
          </a:prstGeom>
          <a:noFill/>
        </p:spPr>
        <p:txBody>
          <a:bodyPr wrap="square" rtlCol="0">
            <a:spAutoFit/>
          </a:bodyPr>
          <a:lstStyle/>
          <a:p>
            <a:pPr marL="285750" indent="-285750">
              <a:lnSpc>
                <a:spcPct val="150000"/>
              </a:lnSpc>
              <a:buClr>
                <a:srgbClr val="C00000"/>
              </a:buClr>
              <a:buFont typeface="Wingdings" panose="05000000000000000000" pitchFamily="2" charset="2"/>
              <a:buChar char="n"/>
            </a:pPr>
            <a:r>
              <a:rPr lang="zh-CN" altLang="en-US" sz="2400" dirty="0">
                <a:solidFill>
                  <a:srgbClr val="E10C15"/>
                </a:solidFill>
                <a:effectLst>
                  <a:glow rad="228600">
                    <a:schemeClr val="bg1">
                      <a:alpha val="81000"/>
                    </a:schemeClr>
                  </a:glow>
                </a:effectLst>
                <a:cs typeface="+mn-ea"/>
                <a:sym typeface="+mn-lt"/>
              </a:rPr>
              <a:t>按照</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国务院安全生产委员会</a:t>
            </a:r>
            <a:r>
              <a:rPr lang="en-US" altLang="zh-CN" sz="2400" dirty="0" smtClean="0">
                <a:solidFill>
                  <a:srgbClr val="E10C15"/>
                </a:solidFill>
                <a:effectLst>
                  <a:glow rad="228600">
                    <a:schemeClr val="bg1">
                      <a:alpha val="81000"/>
                    </a:schemeClr>
                  </a:glow>
                </a:effectLst>
                <a:cs typeface="+mn-ea"/>
                <a:sym typeface="+mn-lt"/>
              </a:rPr>
              <a:t>20XX</a:t>
            </a:r>
            <a:r>
              <a:rPr lang="zh-CN" altLang="en-US" sz="2400" dirty="0">
                <a:solidFill>
                  <a:srgbClr val="E10C15"/>
                </a:solidFill>
                <a:effectLst>
                  <a:glow rad="228600">
                    <a:schemeClr val="bg1">
                      <a:alpha val="81000"/>
                    </a:schemeClr>
                  </a:glow>
                </a:effectLst>
                <a:cs typeface="+mn-ea"/>
                <a:sym typeface="+mn-lt"/>
              </a:rPr>
              <a:t>年安全生产宣传教育工作要点</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要求，从</a:t>
            </a:r>
            <a:r>
              <a:rPr lang="en-US" altLang="zh-CN" sz="2400" dirty="0" smtClean="0">
                <a:solidFill>
                  <a:srgbClr val="E10C15"/>
                </a:solidFill>
                <a:effectLst>
                  <a:glow rad="228600">
                    <a:schemeClr val="bg1">
                      <a:alpha val="81000"/>
                    </a:schemeClr>
                  </a:glow>
                </a:effectLst>
                <a:cs typeface="+mn-ea"/>
                <a:sym typeface="+mn-lt"/>
              </a:rPr>
              <a:t>20XX</a:t>
            </a:r>
            <a:r>
              <a:rPr lang="zh-CN" altLang="en-US" sz="2400" dirty="0">
                <a:solidFill>
                  <a:srgbClr val="E10C15"/>
                </a:solidFill>
                <a:effectLst>
                  <a:glow rad="228600">
                    <a:schemeClr val="bg1">
                      <a:alpha val="81000"/>
                    </a:schemeClr>
                  </a:glow>
                </a:effectLst>
                <a:cs typeface="+mn-ea"/>
                <a:sym typeface="+mn-lt"/>
              </a:rPr>
              <a:t>年起，将每年</a:t>
            </a:r>
            <a:r>
              <a:rPr lang="en-US" altLang="zh-CN" sz="2400" dirty="0">
                <a:solidFill>
                  <a:srgbClr val="E10C15"/>
                </a:solidFill>
                <a:effectLst>
                  <a:glow rad="228600">
                    <a:schemeClr val="bg1">
                      <a:alpha val="81000"/>
                    </a:schemeClr>
                  </a:glow>
                </a:effectLst>
                <a:cs typeface="+mn-ea"/>
                <a:sym typeface="+mn-lt"/>
              </a:rPr>
              <a:t>12</a:t>
            </a:r>
            <a:r>
              <a:rPr lang="zh-CN" altLang="en-US" sz="2400" dirty="0">
                <a:solidFill>
                  <a:srgbClr val="E10C15"/>
                </a:solidFill>
                <a:effectLst>
                  <a:glow rad="228600">
                    <a:schemeClr val="bg1">
                      <a:alpha val="81000"/>
                    </a:schemeClr>
                  </a:glow>
                </a:effectLst>
                <a:cs typeface="+mn-ea"/>
                <a:sym typeface="+mn-lt"/>
              </a:rPr>
              <a:t>月的第一周（</a:t>
            </a:r>
            <a:r>
              <a:rPr lang="en-US" altLang="zh-CN" sz="2400" dirty="0">
                <a:solidFill>
                  <a:srgbClr val="E10C15"/>
                </a:solidFill>
                <a:effectLst>
                  <a:glow rad="228600">
                    <a:schemeClr val="bg1">
                      <a:alpha val="81000"/>
                    </a:schemeClr>
                  </a:glow>
                </a:effectLst>
                <a:cs typeface="+mn-ea"/>
                <a:sym typeface="+mn-lt"/>
              </a:rPr>
              <a:t>12</a:t>
            </a:r>
            <a:r>
              <a:rPr lang="zh-CN" altLang="en-US" sz="2400" dirty="0">
                <a:solidFill>
                  <a:srgbClr val="E10C15"/>
                </a:solidFill>
                <a:effectLst>
                  <a:glow rad="228600">
                    <a:schemeClr val="bg1">
                      <a:alpha val="81000"/>
                    </a:schemeClr>
                  </a:glow>
                </a:effectLst>
                <a:cs typeface="+mn-ea"/>
                <a:sym typeface="+mn-lt"/>
              </a:rPr>
              <a:t>月</a:t>
            </a:r>
            <a:r>
              <a:rPr lang="en-US" altLang="zh-CN" sz="2400" dirty="0">
                <a:solidFill>
                  <a:srgbClr val="E10C15"/>
                </a:solidFill>
                <a:effectLst>
                  <a:glow rad="228600">
                    <a:schemeClr val="bg1">
                      <a:alpha val="81000"/>
                    </a:schemeClr>
                  </a:glow>
                </a:effectLst>
                <a:cs typeface="+mn-ea"/>
                <a:sym typeface="+mn-lt"/>
              </a:rPr>
              <a:t>1</a:t>
            </a:r>
            <a:r>
              <a:rPr lang="zh-CN" altLang="en-US" sz="2400" dirty="0">
                <a:solidFill>
                  <a:srgbClr val="E10C15"/>
                </a:solidFill>
                <a:effectLst>
                  <a:glow rad="228600">
                    <a:schemeClr val="bg1">
                      <a:alpha val="81000"/>
                    </a:schemeClr>
                  </a:glow>
                </a:effectLst>
                <a:cs typeface="+mn-ea"/>
                <a:sym typeface="+mn-lt"/>
              </a:rPr>
              <a:t>日</a:t>
            </a:r>
            <a:r>
              <a:rPr lang="en-US" altLang="zh-CN" sz="2400" dirty="0">
                <a:solidFill>
                  <a:srgbClr val="E10C15"/>
                </a:solidFill>
                <a:effectLst>
                  <a:glow rad="228600">
                    <a:schemeClr val="bg1">
                      <a:alpha val="81000"/>
                    </a:schemeClr>
                  </a:glow>
                </a:effectLst>
                <a:cs typeface="+mn-ea"/>
                <a:sym typeface="+mn-lt"/>
              </a:rPr>
              <a:t>—7</a:t>
            </a:r>
            <a:r>
              <a:rPr lang="zh-CN" altLang="en-US" sz="2400" dirty="0">
                <a:solidFill>
                  <a:srgbClr val="E10C15"/>
                </a:solidFill>
                <a:effectLst>
                  <a:glow rad="228600">
                    <a:schemeClr val="bg1">
                      <a:alpha val="81000"/>
                    </a:schemeClr>
                  </a:glow>
                </a:effectLst>
                <a:cs typeface="+mn-ea"/>
                <a:sym typeface="+mn-lt"/>
              </a:rPr>
              <a:t>日）作为</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安全生产法</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宣传周，集中开展宣传活动。</a:t>
            </a:r>
            <a:endParaRPr lang="en-US" altLang="zh-CN" sz="2400" dirty="0">
              <a:solidFill>
                <a:srgbClr val="E10C15"/>
              </a:solidFill>
              <a:effectLst>
                <a:glow rad="228600">
                  <a:schemeClr val="bg1">
                    <a:alpha val="81000"/>
                  </a:schemeClr>
                </a:glow>
              </a:effectLst>
              <a:cs typeface="+mn-ea"/>
              <a:sym typeface="+mn-lt"/>
            </a:endParaRPr>
          </a:p>
          <a:p>
            <a:pPr marL="285750" indent="-285750">
              <a:lnSpc>
                <a:spcPct val="150000"/>
              </a:lnSpc>
              <a:buClr>
                <a:srgbClr val="C00000"/>
              </a:buClr>
              <a:buFont typeface="Wingdings" panose="05000000000000000000" pitchFamily="2" charset="2"/>
              <a:buChar char="n"/>
            </a:pPr>
            <a:endParaRPr lang="en-US" altLang="zh-CN" sz="2400" dirty="0">
              <a:solidFill>
                <a:srgbClr val="E10C15"/>
              </a:solidFill>
              <a:effectLst>
                <a:glow rad="228600">
                  <a:schemeClr val="bg1">
                    <a:alpha val="81000"/>
                  </a:schemeClr>
                </a:glow>
              </a:effectLst>
              <a:cs typeface="+mn-ea"/>
              <a:sym typeface="+mn-lt"/>
            </a:endParaRPr>
          </a:p>
          <a:p>
            <a:pPr marL="285750" indent="-285750">
              <a:lnSpc>
                <a:spcPct val="150000"/>
              </a:lnSpc>
              <a:buClr>
                <a:srgbClr val="C00000"/>
              </a:buClr>
              <a:buFont typeface="Wingdings" panose="05000000000000000000" pitchFamily="2" charset="2"/>
              <a:buChar char="n"/>
            </a:pPr>
            <a:r>
              <a:rPr lang="zh-CN" altLang="en-US" sz="2400" dirty="0">
                <a:solidFill>
                  <a:srgbClr val="E10C15"/>
                </a:solidFill>
                <a:effectLst>
                  <a:glow rad="228600">
                    <a:schemeClr val="bg1">
                      <a:alpha val="81000"/>
                    </a:schemeClr>
                  </a:glow>
                </a:effectLst>
                <a:cs typeface="+mn-ea"/>
                <a:sym typeface="+mn-lt"/>
              </a:rPr>
              <a:t>现就深入组织开展好第一个</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安全生产法</a:t>
            </a:r>
            <a:r>
              <a:rPr lang="en-US" altLang="zh-CN" sz="2400" dirty="0">
                <a:solidFill>
                  <a:srgbClr val="E10C15"/>
                </a:solidFill>
                <a:effectLst>
                  <a:glow rad="228600">
                    <a:schemeClr val="bg1">
                      <a:alpha val="81000"/>
                    </a:schemeClr>
                  </a:glow>
                </a:effectLst>
                <a:cs typeface="+mn-ea"/>
                <a:sym typeface="+mn-lt"/>
              </a:rPr>
              <a:t>》</a:t>
            </a:r>
            <a:r>
              <a:rPr lang="zh-CN" altLang="en-US" sz="2400" dirty="0">
                <a:solidFill>
                  <a:srgbClr val="E10C15"/>
                </a:solidFill>
                <a:effectLst>
                  <a:glow rad="228600">
                    <a:schemeClr val="bg1">
                      <a:alpha val="81000"/>
                    </a:schemeClr>
                  </a:glow>
                </a:effectLst>
                <a:cs typeface="+mn-ea"/>
                <a:sym typeface="+mn-lt"/>
              </a:rPr>
              <a:t>宣传周活动有关事项通知如下：</a:t>
            </a:r>
          </a:p>
        </p:txBody>
      </p:sp>
      <p:pic>
        <p:nvPicPr>
          <p:cNvPr id="4" name="图片 3">
            <a:extLst>
              <a:ext uri="{FF2B5EF4-FFF2-40B4-BE49-F238E27FC236}">
                <a16:creationId xmlns:a16="http://schemas.microsoft.com/office/drawing/2014/main" id="{D97ECFCA-B232-40FD-B80F-073B5AD2B7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13905" y="378745"/>
            <a:ext cx="5564190" cy="1291029"/>
          </a:xfrm>
          <a:prstGeom prst="rect">
            <a:avLst/>
          </a:prstGeom>
        </p:spPr>
      </p:pic>
      <p:sp>
        <p:nvSpPr>
          <p:cNvPr id="5" name="文本框 4">
            <a:extLst>
              <a:ext uri="{FF2B5EF4-FFF2-40B4-BE49-F238E27FC236}">
                <a16:creationId xmlns:a16="http://schemas.microsoft.com/office/drawing/2014/main" id="{B027DB22-9128-4130-A1F0-6973683A00A6}"/>
              </a:ext>
            </a:extLst>
          </p:cNvPr>
          <p:cNvSpPr txBox="1"/>
          <p:nvPr/>
        </p:nvSpPr>
        <p:spPr>
          <a:xfrm>
            <a:off x="5508142" y="756598"/>
            <a:ext cx="1175715" cy="535322"/>
          </a:xfrm>
          <a:prstGeom prst="rect">
            <a:avLst/>
          </a:prstGeom>
          <a:noFill/>
        </p:spPr>
        <p:txBody>
          <a:bodyPr wrap="none" rtlCol="0">
            <a:spAutoFit/>
          </a:bodyPr>
          <a:lstStyle/>
          <a:p>
            <a:pPr algn="ctr"/>
            <a:r>
              <a:rPr lang="zh-CN" altLang="en-US" sz="3200" b="1" kern="0" dirty="0">
                <a:solidFill>
                  <a:schemeClr val="bg1"/>
                </a:solidFill>
                <a:cs typeface="+mn-ea"/>
                <a:sym typeface="+mn-lt"/>
              </a:rPr>
              <a:t>前   言</a:t>
            </a:r>
          </a:p>
        </p:txBody>
      </p:sp>
      <p:sp>
        <p:nvSpPr>
          <p:cNvPr id="3" name="文本框 2"/>
          <p:cNvSpPr txBox="1"/>
          <p:nvPr/>
        </p:nvSpPr>
        <p:spPr>
          <a:xfrm>
            <a:off x="1908699" y="2012352"/>
            <a:ext cx="1615736" cy="253916"/>
          </a:xfrm>
          <a:prstGeom prst="rect">
            <a:avLst/>
          </a:prstGeom>
          <a:noFill/>
        </p:spPr>
        <p:txBody>
          <a:bodyPr wrap="square" rtlCol="0">
            <a:spAutoFit/>
          </a:bodyPr>
          <a:lstStyle/>
          <a:p>
            <a:r>
              <a:rPr lang="en-US" altLang="zh-CN" sz="1000" smtClean="0">
                <a:solidFill>
                  <a:srgbClr val="FFFDFD"/>
                </a:solidFill>
              </a:rPr>
              <a:t>https://www.PPT818.com/</a:t>
            </a:r>
            <a:endParaRPr lang="zh-CN" altLang="en-US" sz="1000" dirty="0">
              <a:solidFill>
                <a:srgbClr val="FFFDFD"/>
              </a:solidFill>
            </a:endParaRPr>
          </a:p>
        </p:txBody>
      </p:sp>
    </p:spTree>
    <p:extLst>
      <p:ext uri="{BB962C8B-B14F-4D97-AF65-F5344CB8AC3E}">
        <p14:creationId xmlns:p14="http://schemas.microsoft.com/office/powerpoint/2010/main" val="12065156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376CAA3-7181-45E7-9C4E-4A528960842C}"/>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a:extLst>
              <a:ext uri="{FF2B5EF4-FFF2-40B4-BE49-F238E27FC236}">
                <a16:creationId xmlns:a16="http://schemas.microsoft.com/office/drawing/2014/main" id="{EA1A3F06-5971-432D-A033-9D68646276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2" name="图片 1"/>
          <p:cNvPicPr>
            <a:picLocks noChangeAspect="1"/>
          </p:cNvPicPr>
          <p:nvPr/>
        </p:nvPicPr>
        <p:blipFill>
          <a:blip r:embed="rId4"/>
          <a:stretch>
            <a:fillRect/>
          </a:stretch>
        </p:blipFill>
        <p:spPr>
          <a:xfrm>
            <a:off x="867949" y="1445771"/>
            <a:ext cx="10456101" cy="4691840"/>
          </a:xfrm>
          <a:prstGeom prst="rect">
            <a:avLst/>
          </a:prstGeom>
        </p:spPr>
      </p:pic>
      <p:sp>
        <p:nvSpPr>
          <p:cNvPr id="4" name="标题 1">
            <a:extLst>
              <a:ext uri="{FF2B5EF4-FFF2-40B4-BE49-F238E27FC236}">
                <a16:creationId xmlns:a16="http://schemas.microsoft.com/office/drawing/2014/main" id="{C629766E-D86B-4BCC-9230-7DF64C0EF80A}"/>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11186441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05CBEC8-E23F-4BD0-98CD-2FB70C7C6DC7}"/>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a:extLst>
              <a:ext uri="{FF2B5EF4-FFF2-40B4-BE49-F238E27FC236}">
                <a16:creationId xmlns:a16="http://schemas.microsoft.com/office/drawing/2014/main" id="{76585D21-9F1F-4400-8043-171D0F17A9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2" name="图片 1"/>
          <p:cNvPicPr>
            <a:picLocks noChangeAspect="1"/>
          </p:cNvPicPr>
          <p:nvPr/>
        </p:nvPicPr>
        <p:blipFill>
          <a:blip r:embed="rId4"/>
          <a:stretch>
            <a:fillRect/>
          </a:stretch>
        </p:blipFill>
        <p:spPr>
          <a:xfrm>
            <a:off x="527381" y="1508787"/>
            <a:ext cx="10724323" cy="4819157"/>
          </a:xfrm>
          <a:prstGeom prst="rect">
            <a:avLst/>
          </a:prstGeom>
        </p:spPr>
      </p:pic>
      <p:sp>
        <p:nvSpPr>
          <p:cNvPr id="4" name="标题 1">
            <a:extLst>
              <a:ext uri="{FF2B5EF4-FFF2-40B4-BE49-F238E27FC236}">
                <a16:creationId xmlns:a16="http://schemas.microsoft.com/office/drawing/2014/main" id="{C9CD824D-2253-4F4C-85D7-34739DBEA9C3}"/>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3208534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546C1A3F-07DB-4643-931F-604C65011E75}"/>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a:extLst>
              <a:ext uri="{FF2B5EF4-FFF2-40B4-BE49-F238E27FC236}">
                <a16:creationId xmlns:a16="http://schemas.microsoft.com/office/drawing/2014/main" id="{9A41B7DC-9366-4BDD-9B10-BE28B0A54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2" name="图片 1"/>
          <p:cNvPicPr>
            <a:picLocks noChangeAspect="1"/>
          </p:cNvPicPr>
          <p:nvPr/>
        </p:nvPicPr>
        <p:blipFill>
          <a:blip r:embed="rId4"/>
          <a:stretch>
            <a:fillRect/>
          </a:stretch>
        </p:blipFill>
        <p:spPr>
          <a:xfrm>
            <a:off x="719403" y="1534539"/>
            <a:ext cx="10561173" cy="4737408"/>
          </a:xfrm>
          <a:prstGeom prst="rect">
            <a:avLst/>
          </a:prstGeom>
        </p:spPr>
      </p:pic>
      <p:sp>
        <p:nvSpPr>
          <p:cNvPr id="4" name="标题 1">
            <a:extLst>
              <a:ext uri="{FF2B5EF4-FFF2-40B4-BE49-F238E27FC236}">
                <a16:creationId xmlns:a16="http://schemas.microsoft.com/office/drawing/2014/main" id="{0E5D9A31-FE1A-42EC-B358-E8EB4587DD89}"/>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194250204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95C8C33-5F1B-4504-9D73-8E76FBA138E5}"/>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a:extLst>
              <a:ext uri="{FF2B5EF4-FFF2-40B4-BE49-F238E27FC236}">
                <a16:creationId xmlns:a16="http://schemas.microsoft.com/office/drawing/2014/main" id="{CAFAD065-B2FE-4ABF-924A-1F96B74E30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2" name="图片 1"/>
          <p:cNvPicPr>
            <a:picLocks noChangeAspect="1"/>
          </p:cNvPicPr>
          <p:nvPr/>
        </p:nvPicPr>
        <p:blipFill>
          <a:blip r:embed="rId4"/>
          <a:stretch>
            <a:fillRect/>
          </a:stretch>
        </p:blipFill>
        <p:spPr>
          <a:xfrm>
            <a:off x="431372" y="1508787"/>
            <a:ext cx="10807633" cy="4855437"/>
          </a:xfrm>
          <a:prstGeom prst="rect">
            <a:avLst/>
          </a:prstGeom>
        </p:spPr>
      </p:pic>
      <p:sp>
        <p:nvSpPr>
          <p:cNvPr id="4" name="标题 1">
            <a:extLst>
              <a:ext uri="{FF2B5EF4-FFF2-40B4-BE49-F238E27FC236}">
                <a16:creationId xmlns:a16="http://schemas.microsoft.com/office/drawing/2014/main" id="{B50AC4A7-355D-4693-980B-8A8680F157F2}"/>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423644418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D1D351DB-ACB4-4F90-A95A-F5F71BD1EF55}"/>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 name="图片 5">
            <a:extLst>
              <a:ext uri="{FF2B5EF4-FFF2-40B4-BE49-F238E27FC236}">
                <a16:creationId xmlns:a16="http://schemas.microsoft.com/office/drawing/2014/main" id="{2CF9AF18-54BA-4266-BB7F-936DB94C6F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2" name="图片 1"/>
          <p:cNvPicPr>
            <a:picLocks noChangeAspect="1"/>
          </p:cNvPicPr>
          <p:nvPr/>
        </p:nvPicPr>
        <p:blipFill>
          <a:blip r:embed="rId4"/>
          <a:stretch>
            <a:fillRect/>
          </a:stretch>
        </p:blipFill>
        <p:spPr>
          <a:xfrm>
            <a:off x="815414" y="1604798"/>
            <a:ext cx="10538652" cy="4664103"/>
          </a:xfrm>
          <a:prstGeom prst="rect">
            <a:avLst/>
          </a:prstGeom>
        </p:spPr>
      </p:pic>
      <p:sp>
        <p:nvSpPr>
          <p:cNvPr id="4" name="标题 1">
            <a:extLst>
              <a:ext uri="{FF2B5EF4-FFF2-40B4-BE49-F238E27FC236}">
                <a16:creationId xmlns:a16="http://schemas.microsoft.com/office/drawing/2014/main" id="{DE686AFB-F789-4997-B18D-4102F6B0E4CE}"/>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28291108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F4C8262-CBFB-4A96-B816-32C2F2E8BC72}"/>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2988FAFC-A71C-4C55-AD4A-0D7F5B2470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47" name="图片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403" y="2623935"/>
            <a:ext cx="10705867" cy="3389688"/>
          </a:xfrm>
          <a:prstGeom prst="rect">
            <a:avLst/>
          </a:prstGeom>
        </p:spPr>
      </p:pic>
      <p:sp>
        <p:nvSpPr>
          <p:cNvPr id="5" name="标题 1">
            <a:extLst>
              <a:ext uri="{FF2B5EF4-FFF2-40B4-BE49-F238E27FC236}">
                <a16:creationId xmlns:a16="http://schemas.microsoft.com/office/drawing/2014/main" id="{CFE92C66-C7A5-41B3-B681-2044F74EAABC}"/>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
        <p:nvSpPr>
          <p:cNvPr id="6" name="文本框 5">
            <a:extLst>
              <a:ext uri="{FF2B5EF4-FFF2-40B4-BE49-F238E27FC236}">
                <a16:creationId xmlns:a16="http://schemas.microsoft.com/office/drawing/2014/main" id="{1EDC1637-1A7B-4E59-83E7-C7465848D792}"/>
              </a:ext>
            </a:extLst>
          </p:cNvPr>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3" b="1" dirty="0">
                <a:ln w="0"/>
                <a:solidFill>
                  <a:schemeClr val="accent1"/>
                </a:solidFill>
                <a:effectLst>
                  <a:outerShdw blurRad="38100" dist="25400" dir="5400000" algn="ctr" rotWithShape="0">
                    <a:srgbClr val="6E747A">
                      <a:alpha val="43000"/>
                    </a:srgbClr>
                  </a:outerShdw>
                </a:effectLst>
              </a:rPr>
              <a:t>杜绝常见习惯性违章行为</a:t>
            </a:r>
          </a:p>
        </p:txBody>
      </p:sp>
    </p:spTree>
    <p:extLst>
      <p:ext uri="{BB962C8B-B14F-4D97-AF65-F5344CB8AC3E}">
        <p14:creationId xmlns:p14="http://schemas.microsoft.com/office/powerpoint/2010/main" val="257786085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93E5153F-AD41-4462-A8A5-DC181C452EFC}"/>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F7A4832C-531B-4262-8A80-F815982CCC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2" name="文本框 1"/>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3" b="1" dirty="0">
                <a:ln w="0"/>
                <a:solidFill>
                  <a:schemeClr val="accent1"/>
                </a:solidFill>
                <a:effectLst>
                  <a:outerShdw blurRad="38100" dist="25400" dir="5400000" algn="ctr" rotWithShape="0">
                    <a:srgbClr val="6E747A">
                      <a:alpha val="43000"/>
                    </a:srgbClr>
                  </a:outerShdw>
                </a:effectLst>
              </a:rPr>
              <a:t>杜绝常见习惯性违章行为</a:t>
            </a:r>
          </a:p>
        </p:txBody>
      </p:sp>
      <p:pic>
        <p:nvPicPr>
          <p:cNvPr id="47" name="图片 4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217" y="2623935"/>
            <a:ext cx="10608239" cy="3389688"/>
          </a:xfrm>
          <a:prstGeom prst="rect">
            <a:avLst/>
          </a:prstGeom>
        </p:spPr>
      </p:pic>
      <p:sp>
        <p:nvSpPr>
          <p:cNvPr id="5" name="标题 1">
            <a:extLst>
              <a:ext uri="{FF2B5EF4-FFF2-40B4-BE49-F238E27FC236}">
                <a16:creationId xmlns:a16="http://schemas.microsoft.com/office/drawing/2014/main" id="{EC8FDE17-90D1-499F-AC33-0B8B730C00BF}"/>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Tree>
    <p:extLst>
      <p:ext uri="{BB962C8B-B14F-4D97-AF65-F5344CB8AC3E}">
        <p14:creationId xmlns:p14="http://schemas.microsoft.com/office/powerpoint/2010/main" val="20886692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C1471C2-E117-4ADB-A685-16AAD98C7C24}"/>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278E6F0A-678D-47F1-B640-A166FF3B10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47" name="图片 4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217" y="2737427"/>
            <a:ext cx="10608239" cy="3162704"/>
          </a:xfrm>
          <a:prstGeom prst="rect">
            <a:avLst/>
          </a:prstGeom>
        </p:spPr>
      </p:pic>
      <p:sp>
        <p:nvSpPr>
          <p:cNvPr id="5" name="标题 1">
            <a:extLst>
              <a:ext uri="{FF2B5EF4-FFF2-40B4-BE49-F238E27FC236}">
                <a16:creationId xmlns:a16="http://schemas.microsoft.com/office/drawing/2014/main" id="{4B68D4D0-94F8-4199-960E-910F0C941E9D}"/>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5">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zh-CN" altLang="en-US" sz="2400" dirty="0"/>
              <a:t>安全生产小常识</a:t>
            </a:r>
          </a:p>
        </p:txBody>
      </p:sp>
      <p:sp>
        <p:nvSpPr>
          <p:cNvPr id="6" name="文本框 5">
            <a:extLst>
              <a:ext uri="{FF2B5EF4-FFF2-40B4-BE49-F238E27FC236}">
                <a16:creationId xmlns:a16="http://schemas.microsoft.com/office/drawing/2014/main" id="{51AB1A82-0176-45F9-9607-EFE3F33024AE}"/>
              </a:ext>
            </a:extLst>
          </p:cNvPr>
          <p:cNvSpPr txBox="1"/>
          <p:nvPr/>
        </p:nvSpPr>
        <p:spPr>
          <a:xfrm>
            <a:off x="3458817" y="1276806"/>
            <a:ext cx="5456942" cy="666786"/>
          </a:xfrm>
          <a:prstGeom prst="rect">
            <a:avLst/>
          </a:prstGeom>
          <a:noFill/>
          <a:ln w="12700">
            <a:solidFill>
              <a:schemeClr val="accent1"/>
            </a:solidFill>
          </a:ln>
        </p:spPr>
        <p:txBody>
          <a:bodyPr wrap="none" rtlCol="0">
            <a:spAutoFit/>
          </a:bodyPr>
          <a:lstStyle/>
          <a:p>
            <a:pPr algn="ctr"/>
            <a:r>
              <a:rPr lang="zh-CN" altLang="en-US" sz="3733" b="1" dirty="0">
                <a:ln w="0"/>
                <a:solidFill>
                  <a:schemeClr val="accent1"/>
                </a:solidFill>
                <a:effectLst>
                  <a:outerShdw blurRad="38100" dist="25400" dir="5400000" algn="ctr" rotWithShape="0">
                    <a:srgbClr val="6E747A">
                      <a:alpha val="43000"/>
                    </a:srgbClr>
                  </a:outerShdw>
                </a:effectLst>
              </a:rPr>
              <a:t>杜绝常见习惯性违章行为</a:t>
            </a:r>
          </a:p>
        </p:txBody>
      </p:sp>
    </p:spTree>
    <p:extLst>
      <p:ext uri="{BB962C8B-B14F-4D97-AF65-F5344CB8AC3E}">
        <p14:creationId xmlns:p14="http://schemas.microsoft.com/office/powerpoint/2010/main" val="35868002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5657A0D-8417-4FF8-AF4F-2972389AD485}"/>
              </a:ext>
            </a:extLst>
          </p:cNvPr>
          <p:cNvSpPr txBox="1"/>
          <p:nvPr/>
        </p:nvSpPr>
        <p:spPr>
          <a:xfrm>
            <a:off x="2639616" y="3889444"/>
            <a:ext cx="6912768" cy="461665"/>
          </a:xfrm>
          <a:prstGeom prst="rect">
            <a:avLst/>
          </a:prstGeom>
          <a:noFill/>
        </p:spPr>
        <p:txBody>
          <a:bodyPr wrap="square" rtlCol="0">
            <a:spAutoFit/>
          </a:bodyPr>
          <a:lstStyle/>
          <a:p>
            <a:pPr algn="ctr" defTabSz="1219170"/>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[Thank  you  for  listening</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a:t>
            </a:r>
            <a:endPar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endParaRPr>
          </a:p>
        </p:txBody>
      </p:sp>
      <p:pic>
        <p:nvPicPr>
          <p:cNvPr id="7" name="图片 6">
            <a:extLst>
              <a:ext uri="{FF2B5EF4-FFF2-40B4-BE49-F238E27FC236}">
                <a16:creationId xmlns:a16="http://schemas.microsoft.com/office/drawing/2014/main" id="{3B7B6853-1F53-40A0-ABF1-4CFD9427BB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5413" y="4656250"/>
            <a:ext cx="3083289" cy="2055525"/>
          </a:xfrm>
          <a:prstGeom prst="rect">
            <a:avLst/>
          </a:prstGeom>
        </p:spPr>
      </p:pic>
      <p:sp>
        <p:nvSpPr>
          <p:cNvPr id="9" name="标题 1">
            <a:extLst>
              <a:ext uri="{FF2B5EF4-FFF2-40B4-BE49-F238E27FC236}">
                <a16:creationId xmlns:a16="http://schemas.microsoft.com/office/drawing/2014/main" id="{E554A573-99C5-44C2-8D28-251DDC15F94B}"/>
              </a:ext>
            </a:extLst>
          </p:cNvPr>
          <p:cNvSpPr txBox="1">
            <a:spLocks/>
          </p:cNvSpPr>
          <p:nvPr/>
        </p:nvSpPr>
        <p:spPr>
          <a:xfrm>
            <a:off x="758283" y="2596632"/>
            <a:ext cx="11145078" cy="1077217"/>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7200" dirty="0"/>
              <a:t>感谢聆听！</a:t>
            </a:r>
          </a:p>
        </p:txBody>
      </p:sp>
      <p:sp>
        <p:nvSpPr>
          <p:cNvPr id="10" name="文本框 9">
            <a:extLst>
              <a:ext uri="{FF2B5EF4-FFF2-40B4-BE49-F238E27FC236}">
                <a16:creationId xmlns:a16="http://schemas.microsoft.com/office/drawing/2014/main" id="{179438B2-B123-46E9-B407-8AD3AF24E2B8}"/>
              </a:ext>
            </a:extLst>
          </p:cNvPr>
          <p:cNvSpPr txBox="1"/>
          <p:nvPr/>
        </p:nvSpPr>
        <p:spPr>
          <a:xfrm>
            <a:off x="2639616" y="4438618"/>
            <a:ext cx="6912768" cy="461665"/>
          </a:xfrm>
          <a:prstGeom prst="rect">
            <a:avLst/>
          </a:prstGeom>
          <a:noFill/>
        </p:spPr>
        <p:txBody>
          <a:bodyPr wrap="square" rtlCol="0">
            <a:spAutoFit/>
          </a:bodyPr>
          <a:lstStyle/>
          <a:p>
            <a:pPr algn="ctr" defTabSz="1219170"/>
            <a:r>
              <a:rPr lang="en-US" altLang="zh-CN" sz="2400" b="1" dirty="0" smtClean="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20XX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年</a:t>
            </a:r>
            <a:r>
              <a:rPr lang="en-US" altLang="zh-CN"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XX</a:t>
            </a:r>
            <a:r>
              <a:rPr lang="zh-CN" altLang="en-US" sz="2400" b="1" dirty="0">
                <a:solidFill>
                  <a:srgbClr val="F92511"/>
                </a:solidFill>
                <a:effectLst>
                  <a:outerShdw blurRad="50800" dist="38100" dir="5400000" algn="t" rotWithShape="0">
                    <a:prstClr val="black">
                      <a:alpha val="40000"/>
                    </a:prstClr>
                  </a:outerShdw>
                </a:effectLst>
                <a:latin typeface="方正兰亭超细黑简体" panose="02000000000000000000" pitchFamily="2" charset="-122"/>
                <a:ea typeface="方正兰亭超细黑简体" panose="02000000000000000000" pitchFamily="2" charset="-122"/>
              </a:rPr>
              <a:t>月</a:t>
            </a:r>
          </a:p>
        </p:txBody>
      </p:sp>
      <p:pic>
        <p:nvPicPr>
          <p:cNvPr id="8" name="图片 7">
            <a:extLst>
              <a:ext uri="{FF2B5EF4-FFF2-40B4-BE49-F238E27FC236}">
                <a16:creationId xmlns:a16="http://schemas.microsoft.com/office/drawing/2014/main" id="{B74EB609-3BE3-43B0-BE56-54609AD770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4381" y="1072987"/>
            <a:ext cx="5281093" cy="1077217"/>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12529661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22" presetClass="entr" presetSubtype="8"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0">
            <a:extLst>
              <a:ext uri="{FF2B5EF4-FFF2-40B4-BE49-F238E27FC236}">
                <a16:creationId xmlns:a16="http://schemas.microsoft.com/office/drawing/2014/main" id="{66BF04A8-AC41-4977-B68C-EF7954234861}"/>
              </a:ext>
            </a:extLst>
          </p:cNvPr>
          <p:cNvGrpSpPr/>
          <p:nvPr/>
        </p:nvGrpSpPr>
        <p:grpSpPr>
          <a:xfrm>
            <a:off x="1227652" y="1626030"/>
            <a:ext cx="6070166" cy="3943872"/>
            <a:chOff x="3266193" y="1753380"/>
            <a:chExt cx="6070167" cy="3943872"/>
          </a:xfrm>
        </p:grpSpPr>
        <p:grpSp>
          <p:nvGrpSpPr>
            <p:cNvPr id="6" name="Group 15">
              <a:extLst>
                <a:ext uri="{FF2B5EF4-FFF2-40B4-BE49-F238E27FC236}">
                  <a16:creationId xmlns:a16="http://schemas.microsoft.com/office/drawing/2014/main" id="{AC2FA899-EE83-4BBE-8411-EF337A6F4B6F}"/>
                </a:ext>
              </a:extLst>
            </p:cNvPr>
            <p:cNvGrpSpPr/>
            <p:nvPr/>
          </p:nvGrpSpPr>
          <p:grpSpPr>
            <a:xfrm>
              <a:off x="3266193" y="1753380"/>
              <a:ext cx="6070167" cy="597024"/>
              <a:chOff x="3266193" y="1753380"/>
              <a:chExt cx="6070167" cy="597024"/>
            </a:xfrm>
          </p:grpSpPr>
          <p:sp>
            <p:nvSpPr>
              <p:cNvPr id="19" name="íṡľíḍè-Rectangle 4">
                <a:extLst>
                  <a:ext uri="{FF2B5EF4-FFF2-40B4-BE49-F238E27FC236}">
                    <a16:creationId xmlns:a16="http://schemas.microsoft.com/office/drawing/2014/main" id="{848D4A11-D4B6-4C50-A740-C74F99303E84}"/>
                  </a:ext>
                </a:extLst>
              </p:cNvPr>
              <p:cNvSpPr/>
              <p:nvPr/>
            </p:nvSpPr>
            <p:spPr bwMode="auto">
              <a:xfrm>
                <a:off x="3266193" y="1753380"/>
                <a:ext cx="597024" cy="597024"/>
              </a:xfrm>
              <a:prstGeom prst="rect">
                <a:avLst/>
              </a:prstGeom>
              <a:solidFill>
                <a:schemeClr val="accent2">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lumMod val="100000"/>
                      </a:schemeClr>
                    </a:solidFill>
                    <a:latin typeface="Impact" panose="020B0806030902050204" pitchFamily="34" charset="0"/>
                  </a:rPr>
                  <a:t>01</a:t>
                </a:r>
              </a:p>
            </p:txBody>
          </p:sp>
          <p:sp>
            <p:nvSpPr>
              <p:cNvPr id="20" name="íṡľíḍè-Arrow: Pentagon 9">
                <a:extLst>
                  <a:ext uri="{FF2B5EF4-FFF2-40B4-BE49-F238E27FC236}">
                    <a16:creationId xmlns:a16="http://schemas.microsoft.com/office/drawing/2014/main" id="{9361448E-5F7C-45DB-8239-9C568335F17A}"/>
                  </a:ext>
                </a:extLst>
              </p:cNvPr>
              <p:cNvSpPr/>
              <p:nvPr/>
            </p:nvSpPr>
            <p:spPr bwMode="auto">
              <a:xfrm>
                <a:off x="3971764" y="1753380"/>
                <a:ext cx="5364596" cy="597024"/>
              </a:xfrm>
              <a:prstGeom prst="homePlate">
                <a:avLst/>
              </a:prstGeom>
              <a:solidFill>
                <a:schemeClr val="accent2">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nSpc>
                    <a:spcPct val="120000"/>
                  </a:lnSpc>
                </a:pPr>
                <a:r>
                  <a:rPr lang="en-US" altLang="zh-CN" sz="2000" b="1" dirty="0" smtClean="0">
                    <a:solidFill>
                      <a:schemeClr val="bg1">
                        <a:lumMod val="100000"/>
                      </a:schemeClr>
                    </a:solidFill>
                  </a:rPr>
                  <a:t>20XX《</a:t>
                </a:r>
                <a:r>
                  <a:rPr lang="zh-CN" altLang="en-US" sz="2000" b="1" dirty="0">
                    <a:solidFill>
                      <a:schemeClr val="bg1">
                        <a:lumMod val="100000"/>
                      </a:schemeClr>
                    </a:solidFill>
                  </a:rPr>
                  <a:t>安全生产法</a:t>
                </a:r>
                <a:r>
                  <a:rPr lang="en-US" altLang="zh-CN" sz="2000" b="1" dirty="0">
                    <a:solidFill>
                      <a:schemeClr val="bg1">
                        <a:lumMod val="100000"/>
                      </a:schemeClr>
                    </a:solidFill>
                  </a:rPr>
                  <a:t>》</a:t>
                </a:r>
                <a:r>
                  <a:rPr lang="zh-CN" altLang="en-US" sz="2000" b="1" dirty="0">
                    <a:solidFill>
                      <a:schemeClr val="bg1">
                        <a:lumMod val="100000"/>
                      </a:schemeClr>
                    </a:solidFill>
                  </a:rPr>
                  <a:t>宣传周指导思想</a:t>
                </a:r>
              </a:p>
            </p:txBody>
          </p:sp>
        </p:grpSp>
        <p:grpSp>
          <p:nvGrpSpPr>
            <p:cNvPr id="7" name="Group 16">
              <a:extLst>
                <a:ext uri="{FF2B5EF4-FFF2-40B4-BE49-F238E27FC236}">
                  <a16:creationId xmlns:a16="http://schemas.microsoft.com/office/drawing/2014/main" id="{86EEB95B-75D3-4440-89AD-147C8D7BD657}"/>
                </a:ext>
              </a:extLst>
            </p:cNvPr>
            <p:cNvGrpSpPr/>
            <p:nvPr/>
          </p:nvGrpSpPr>
          <p:grpSpPr>
            <a:xfrm>
              <a:off x="3266193" y="2590092"/>
              <a:ext cx="6070167" cy="597024"/>
              <a:chOff x="3266193" y="2590092"/>
              <a:chExt cx="6070167" cy="597024"/>
            </a:xfrm>
          </p:grpSpPr>
          <p:sp>
            <p:nvSpPr>
              <p:cNvPr id="17" name="íṡľíḍè-Rectangle 5">
                <a:extLst>
                  <a:ext uri="{FF2B5EF4-FFF2-40B4-BE49-F238E27FC236}">
                    <a16:creationId xmlns:a16="http://schemas.microsoft.com/office/drawing/2014/main" id="{A09BE6AE-AD58-4DE8-B62C-3AE1A5D8F53B}"/>
                  </a:ext>
                </a:extLst>
              </p:cNvPr>
              <p:cNvSpPr/>
              <p:nvPr/>
            </p:nvSpPr>
            <p:spPr bwMode="auto">
              <a:xfrm>
                <a:off x="3266193" y="2590092"/>
                <a:ext cx="597024" cy="597024"/>
              </a:xfrm>
              <a:prstGeom prst="rect">
                <a:avLst/>
              </a:prstGeom>
              <a:solidFill>
                <a:schemeClr val="accent3">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lumMod val="100000"/>
                      </a:schemeClr>
                    </a:solidFill>
                    <a:latin typeface="Impact" panose="020B0806030902050204" pitchFamily="34" charset="0"/>
                  </a:rPr>
                  <a:t>02</a:t>
                </a:r>
              </a:p>
            </p:txBody>
          </p:sp>
          <p:sp>
            <p:nvSpPr>
              <p:cNvPr id="18" name="íṡľíḍè-Arrow: Pentagon 10">
                <a:extLst>
                  <a:ext uri="{FF2B5EF4-FFF2-40B4-BE49-F238E27FC236}">
                    <a16:creationId xmlns:a16="http://schemas.microsoft.com/office/drawing/2014/main" id="{D714D910-A541-4077-8AAD-677561A10065}"/>
                  </a:ext>
                </a:extLst>
              </p:cNvPr>
              <p:cNvSpPr/>
              <p:nvPr/>
            </p:nvSpPr>
            <p:spPr bwMode="auto">
              <a:xfrm>
                <a:off x="3971764" y="2590092"/>
                <a:ext cx="5364596" cy="597024"/>
              </a:xfrm>
              <a:prstGeom prst="homePlate">
                <a:avLst/>
              </a:prstGeom>
              <a:solidFill>
                <a:schemeClr val="accent3">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nSpc>
                    <a:spcPct val="120000"/>
                  </a:lnSpc>
                </a:pPr>
                <a:r>
                  <a:rPr lang="en-US" altLang="zh-CN" sz="2000" b="1" dirty="0" smtClean="0">
                    <a:solidFill>
                      <a:schemeClr val="bg1">
                        <a:lumMod val="100000"/>
                      </a:schemeClr>
                    </a:solidFill>
                  </a:rPr>
                  <a:t>20XX《</a:t>
                </a:r>
                <a:r>
                  <a:rPr lang="zh-CN" altLang="en-US" sz="2000" b="1" dirty="0">
                    <a:solidFill>
                      <a:schemeClr val="bg1">
                        <a:lumMod val="100000"/>
                      </a:schemeClr>
                    </a:solidFill>
                  </a:rPr>
                  <a:t>安全生产法</a:t>
                </a:r>
                <a:r>
                  <a:rPr lang="en-US" altLang="zh-CN" sz="2000" b="1" dirty="0">
                    <a:solidFill>
                      <a:schemeClr val="bg1">
                        <a:lumMod val="100000"/>
                      </a:schemeClr>
                    </a:solidFill>
                  </a:rPr>
                  <a:t>》</a:t>
                </a:r>
                <a:r>
                  <a:rPr lang="zh-CN" altLang="en-US" sz="2000" b="1" dirty="0">
                    <a:solidFill>
                      <a:schemeClr val="bg1">
                        <a:lumMod val="100000"/>
                      </a:schemeClr>
                    </a:solidFill>
                  </a:rPr>
                  <a:t>宣传周活动内容</a:t>
                </a:r>
              </a:p>
            </p:txBody>
          </p:sp>
        </p:grpSp>
        <p:grpSp>
          <p:nvGrpSpPr>
            <p:cNvPr id="8" name="Group 17">
              <a:extLst>
                <a:ext uri="{FF2B5EF4-FFF2-40B4-BE49-F238E27FC236}">
                  <a16:creationId xmlns:a16="http://schemas.microsoft.com/office/drawing/2014/main" id="{066DF3C7-27F1-4283-AA26-531DB6BCB030}"/>
                </a:ext>
              </a:extLst>
            </p:cNvPr>
            <p:cNvGrpSpPr/>
            <p:nvPr/>
          </p:nvGrpSpPr>
          <p:grpSpPr>
            <a:xfrm>
              <a:off x="3266193" y="3426804"/>
              <a:ext cx="6070167" cy="597024"/>
              <a:chOff x="3266193" y="3426804"/>
              <a:chExt cx="6070167" cy="597024"/>
            </a:xfrm>
          </p:grpSpPr>
          <p:sp>
            <p:nvSpPr>
              <p:cNvPr id="15" name="íṡľíḍè-Rectangle 6">
                <a:extLst>
                  <a:ext uri="{FF2B5EF4-FFF2-40B4-BE49-F238E27FC236}">
                    <a16:creationId xmlns:a16="http://schemas.microsoft.com/office/drawing/2014/main" id="{62400994-7D80-4D5E-97AE-47C4CB5F27AA}"/>
                  </a:ext>
                </a:extLst>
              </p:cNvPr>
              <p:cNvSpPr/>
              <p:nvPr/>
            </p:nvSpPr>
            <p:spPr bwMode="auto">
              <a:xfrm>
                <a:off x="3266193" y="3426804"/>
                <a:ext cx="597024" cy="597024"/>
              </a:xfrm>
              <a:prstGeom prst="rect">
                <a:avLst/>
              </a:prstGeom>
              <a:solidFill>
                <a:schemeClr val="accent4">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lumMod val="100000"/>
                      </a:schemeClr>
                    </a:solidFill>
                    <a:latin typeface="Impact" panose="020B0806030902050204" pitchFamily="34" charset="0"/>
                  </a:rPr>
                  <a:t>03</a:t>
                </a:r>
              </a:p>
            </p:txBody>
          </p:sp>
          <p:sp>
            <p:nvSpPr>
              <p:cNvPr id="16" name="íṡľíḍè-Arrow: Pentagon 11">
                <a:extLst>
                  <a:ext uri="{FF2B5EF4-FFF2-40B4-BE49-F238E27FC236}">
                    <a16:creationId xmlns:a16="http://schemas.microsoft.com/office/drawing/2014/main" id="{739AA901-12E6-4801-B3AF-28EAF775F74A}"/>
                  </a:ext>
                </a:extLst>
              </p:cNvPr>
              <p:cNvSpPr/>
              <p:nvPr/>
            </p:nvSpPr>
            <p:spPr bwMode="auto">
              <a:xfrm>
                <a:off x="3971764" y="3426804"/>
                <a:ext cx="5364596" cy="597024"/>
              </a:xfrm>
              <a:prstGeom prst="homePlate">
                <a:avLst/>
              </a:prstGeom>
              <a:solidFill>
                <a:schemeClr val="accent4">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nSpc>
                    <a:spcPct val="120000"/>
                  </a:lnSpc>
                </a:pPr>
                <a:r>
                  <a:rPr lang="en-US" altLang="zh-CN" b="1" dirty="0" smtClean="0">
                    <a:solidFill>
                      <a:schemeClr val="bg1">
                        <a:lumMod val="100000"/>
                      </a:schemeClr>
                    </a:solidFill>
                  </a:rPr>
                  <a:t>20XX《</a:t>
                </a:r>
                <a:r>
                  <a:rPr lang="zh-CN" altLang="en-US" b="1" dirty="0">
                    <a:solidFill>
                      <a:schemeClr val="bg1">
                        <a:lumMod val="100000"/>
                      </a:schemeClr>
                    </a:solidFill>
                  </a:rPr>
                  <a:t>安全生产法</a:t>
                </a:r>
                <a:r>
                  <a:rPr lang="en-US" altLang="zh-CN" b="1" dirty="0">
                    <a:solidFill>
                      <a:schemeClr val="bg1">
                        <a:lumMod val="100000"/>
                      </a:schemeClr>
                    </a:solidFill>
                  </a:rPr>
                  <a:t>》</a:t>
                </a:r>
                <a:r>
                  <a:rPr lang="zh-CN" altLang="en-US" b="1" dirty="0">
                    <a:solidFill>
                      <a:schemeClr val="bg1">
                        <a:lumMod val="100000"/>
                      </a:schemeClr>
                    </a:solidFill>
                  </a:rPr>
                  <a:t>宣传周指导活动要求</a:t>
                </a:r>
              </a:p>
            </p:txBody>
          </p:sp>
        </p:grpSp>
        <p:grpSp>
          <p:nvGrpSpPr>
            <p:cNvPr id="9" name="Group 18">
              <a:extLst>
                <a:ext uri="{FF2B5EF4-FFF2-40B4-BE49-F238E27FC236}">
                  <a16:creationId xmlns:a16="http://schemas.microsoft.com/office/drawing/2014/main" id="{1E23E7E5-F8EE-4546-8929-88BEFB902486}"/>
                </a:ext>
              </a:extLst>
            </p:cNvPr>
            <p:cNvGrpSpPr/>
            <p:nvPr/>
          </p:nvGrpSpPr>
          <p:grpSpPr>
            <a:xfrm>
              <a:off x="3266193" y="4263516"/>
              <a:ext cx="6070167" cy="597024"/>
              <a:chOff x="3266193" y="4263516"/>
              <a:chExt cx="6070167" cy="597024"/>
            </a:xfrm>
          </p:grpSpPr>
          <p:sp>
            <p:nvSpPr>
              <p:cNvPr id="13" name="íṡľíḍè-Rectangle 7">
                <a:extLst>
                  <a:ext uri="{FF2B5EF4-FFF2-40B4-BE49-F238E27FC236}">
                    <a16:creationId xmlns:a16="http://schemas.microsoft.com/office/drawing/2014/main" id="{B4D121C8-3641-4DD3-8FA8-B3F10A4B4682}"/>
                  </a:ext>
                </a:extLst>
              </p:cNvPr>
              <p:cNvSpPr/>
              <p:nvPr/>
            </p:nvSpPr>
            <p:spPr bwMode="auto">
              <a:xfrm>
                <a:off x="3266193" y="4263516"/>
                <a:ext cx="597024" cy="597024"/>
              </a:xfrm>
              <a:prstGeom prst="rect">
                <a:avLst/>
              </a:prstGeom>
              <a:solidFill>
                <a:schemeClr val="accent5">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lumMod val="100000"/>
                      </a:schemeClr>
                    </a:solidFill>
                    <a:latin typeface="Impact" panose="020B0806030902050204" pitchFamily="34" charset="0"/>
                  </a:rPr>
                  <a:t>04</a:t>
                </a:r>
              </a:p>
            </p:txBody>
          </p:sp>
          <p:sp>
            <p:nvSpPr>
              <p:cNvPr id="14" name="íṡľíḍè-Arrow: Pentagon 12">
                <a:extLst>
                  <a:ext uri="{FF2B5EF4-FFF2-40B4-BE49-F238E27FC236}">
                    <a16:creationId xmlns:a16="http://schemas.microsoft.com/office/drawing/2014/main" id="{06371FF4-33E1-468A-9225-8A4F9E7C32C8}"/>
                  </a:ext>
                </a:extLst>
              </p:cNvPr>
              <p:cNvSpPr/>
              <p:nvPr/>
            </p:nvSpPr>
            <p:spPr bwMode="auto">
              <a:xfrm>
                <a:off x="3971764" y="4263516"/>
                <a:ext cx="5364596" cy="597024"/>
              </a:xfrm>
              <a:prstGeom prst="homePlate">
                <a:avLst/>
              </a:prstGeom>
              <a:solidFill>
                <a:schemeClr val="accent5">
                  <a:lumMod val="100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nSpc>
                    <a:spcPct val="120000"/>
                  </a:lnSpc>
                </a:pPr>
                <a:r>
                  <a:rPr lang="zh-CN" altLang="en-US" b="1" dirty="0">
                    <a:solidFill>
                      <a:schemeClr val="bg1">
                        <a:lumMod val="100000"/>
                      </a:schemeClr>
                    </a:solidFill>
                  </a:rPr>
                  <a:t>新</a:t>
                </a:r>
                <a:r>
                  <a:rPr lang="en-US" altLang="zh-CN" b="1" dirty="0">
                    <a:solidFill>
                      <a:schemeClr val="bg1">
                        <a:lumMod val="100000"/>
                      </a:schemeClr>
                    </a:solidFill>
                  </a:rPr>
                  <a:t>《</a:t>
                </a:r>
                <a:r>
                  <a:rPr lang="zh-CN" altLang="en-US" b="1" dirty="0">
                    <a:solidFill>
                      <a:schemeClr val="bg1">
                        <a:lumMod val="100000"/>
                      </a:schemeClr>
                    </a:solidFill>
                  </a:rPr>
                  <a:t>安全生产法</a:t>
                </a:r>
                <a:r>
                  <a:rPr lang="en-US" altLang="zh-CN" b="1" dirty="0">
                    <a:solidFill>
                      <a:schemeClr val="bg1">
                        <a:lumMod val="100000"/>
                      </a:schemeClr>
                    </a:solidFill>
                  </a:rPr>
                  <a:t>》</a:t>
                </a:r>
                <a:r>
                  <a:rPr lang="zh-CN" altLang="en-US" b="1" dirty="0">
                    <a:solidFill>
                      <a:schemeClr val="bg1">
                        <a:lumMod val="100000"/>
                      </a:schemeClr>
                    </a:solidFill>
                  </a:rPr>
                  <a:t>十大亮点</a:t>
                </a:r>
              </a:p>
            </p:txBody>
          </p:sp>
        </p:grpSp>
        <p:grpSp>
          <p:nvGrpSpPr>
            <p:cNvPr id="10" name="Group 19">
              <a:extLst>
                <a:ext uri="{FF2B5EF4-FFF2-40B4-BE49-F238E27FC236}">
                  <a16:creationId xmlns:a16="http://schemas.microsoft.com/office/drawing/2014/main" id="{BB3321CB-F388-41F9-A0CB-34C7B0D0A152}"/>
                </a:ext>
              </a:extLst>
            </p:cNvPr>
            <p:cNvGrpSpPr/>
            <p:nvPr/>
          </p:nvGrpSpPr>
          <p:grpSpPr>
            <a:xfrm>
              <a:off x="3266193" y="5100228"/>
              <a:ext cx="6070167" cy="597024"/>
              <a:chOff x="3266193" y="5100228"/>
              <a:chExt cx="6070167" cy="597024"/>
            </a:xfrm>
          </p:grpSpPr>
          <p:sp>
            <p:nvSpPr>
              <p:cNvPr id="11" name="ïṧḷïḓê-Rectangle 8">
                <a:extLst>
                  <a:ext uri="{FF2B5EF4-FFF2-40B4-BE49-F238E27FC236}">
                    <a16:creationId xmlns:a16="http://schemas.microsoft.com/office/drawing/2014/main" id="{499D5FC9-555C-44E4-B8E5-BF4F4BD2D97D}"/>
                  </a:ext>
                </a:extLst>
              </p:cNvPr>
              <p:cNvSpPr/>
              <p:nvPr/>
            </p:nvSpPr>
            <p:spPr bwMode="auto">
              <a:xfrm>
                <a:off x="3266193" y="5100228"/>
                <a:ext cx="597024" cy="597024"/>
              </a:xfrm>
              <a:prstGeom prst="rect">
                <a:avLst/>
              </a:prstGeom>
              <a:solidFill>
                <a:schemeClr val="accent3">
                  <a:lumMod val="75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2400">
                    <a:solidFill>
                      <a:schemeClr val="bg1">
                        <a:lumMod val="100000"/>
                      </a:schemeClr>
                    </a:solidFill>
                    <a:latin typeface="Impact" panose="020B0806030902050204" pitchFamily="34" charset="0"/>
                  </a:rPr>
                  <a:t>05</a:t>
                </a:r>
              </a:p>
            </p:txBody>
          </p:sp>
          <p:sp>
            <p:nvSpPr>
              <p:cNvPr id="12" name="ïṧḷïḓê-Arrow: Pentagon 13">
                <a:extLst>
                  <a:ext uri="{FF2B5EF4-FFF2-40B4-BE49-F238E27FC236}">
                    <a16:creationId xmlns:a16="http://schemas.microsoft.com/office/drawing/2014/main" id="{F34DDF89-0D50-4950-8D21-D0E41A356563}"/>
                  </a:ext>
                </a:extLst>
              </p:cNvPr>
              <p:cNvSpPr/>
              <p:nvPr/>
            </p:nvSpPr>
            <p:spPr bwMode="auto">
              <a:xfrm>
                <a:off x="3971764" y="5100228"/>
                <a:ext cx="5364596" cy="597024"/>
              </a:xfrm>
              <a:prstGeom prst="homePlate">
                <a:avLst/>
              </a:prstGeom>
              <a:solidFill>
                <a:schemeClr val="accent3">
                  <a:lumMod val="75000"/>
                </a:schemeClr>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nSpc>
                    <a:spcPct val="120000"/>
                  </a:lnSpc>
                </a:pPr>
                <a:r>
                  <a:rPr lang="zh-CN" altLang="en-US" b="1" dirty="0">
                    <a:solidFill>
                      <a:schemeClr val="bg1">
                        <a:lumMod val="100000"/>
                      </a:schemeClr>
                    </a:solidFill>
                  </a:rPr>
                  <a:t>安全生产小常识</a:t>
                </a:r>
              </a:p>
            </p:txBody>
          </p:sp>
        </p:grpSp>
      </p:grpSp>
      <p:pic>
        <p:nvPicPr>
          <p:cNvPr id="25" name="图片 24">
            <a:extLst>
              <a:ext uri="{FF2B5EF4-FFF2-40B4-BE49-F238E27FC236}">
                <a16:creationId xmlns:a16="http://schemas.microsoft.com/office/drawing/2014/main" id="{63D88482-1595-4CAF-8D5A-7C025013DB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549" y="227924"/>
            <a:ext cx="1447157" cy="964771"/>
          </a:xfrm>
          <a:prstGeom prst="rect">
            <a:avLst/>
          </a:prstGeom>
        </p:spPr>
      </p:pic>
      <p:sp>
        <p:nvSpPr>
          <p:cNvPr id="27" name="文本框 26">
            <a:extLst>
              <a:ext uri="{FF2B5EF4-FFF2-40B4-BE49-F238E27FC236}">
                <a16:creationId xmlns:a16="http://schemas.microsoft.com/office/drawing/2014/main" id="{DD14F6BB-58C5-4554-AE63-E6C104974ADA}"/>
              </a:ext>
            </a:extLst>
          </p:cNvPr>
          <p:cNvSpPr txBox="1"/>
          <p:nvPr/>
        </p:nvSpPr>
        <p:spPr>
          <a:xfrm>
            <a:off x="1314568" y="400109"/>
            <a:ext cx="1569660" cy="646331"/>
          </a:xfrm>
          <a:prstGeom prst="rect">
            <a:avLst/>
          </a:prstGeom>
          <a:noFill/>
        </p:spPr>
        <p:txBody>
          <a:bodyPr wrap="none" rtlCol="0">
            <a:spAutoFit/>
          </a:bodyPr>
          <a:lstStyle/>
          <a:p>
            <a:r>
              <a:rPr lang="zh-CN" altLang="en-US" sz="3600" b="1" dirty="0">
                <a:solidFill>
                  <a:srgbClr val="F92511"/>
                </a:solidFill>
                <a:latin typeface="微软雅黑" panose="020B0503020204020204" pitchFamily="34" charset="-122"/>
                <a:ea typeface="微软雅黑" panose="020B0503020204020204" pitchFamily="34" charset="-122"/>
              </a:rPr>
              <a:t>目录页</a:t>
            </a:r>
          </a:p>
        </p:txBody>
      </p:sp>
      <p:pic>
        <p:nvPicPr>
          <p:cNvPr id="21" name="图片 20">
            <a:extLst>
              <a:ext uri="{FF2B5EF4-FFF2-40B4-BE49-F238E27FC236}">
                <a16:creationId xmlns:a16="http://schemas.microsoft.com/office/drawing/2014/main" id="{2DD37991-A3D2-46E1-9F01-2E8F1C692AC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044197" y="2223054"/>
            <a:ext cx="3228688" cy="2650417"/>
          </a:xfrm>
          <a:prstGeom prst="rect">
            <a:avLst/>
          </a:prstGeom>
        </p:spPr>
      </p:pic>
    </p:spTree>
    <p:custDataLst>
      <p:tags r:id="rId1"/>
    </p:custDataLst>
    <p:extLst>
      <p:ext uri="{BB962C8B-B14F-4D97-AF65-F5344CB8AC3E}">
        <p14:creationId xmlns:p14="http://schemas.microsoft.com/office/powerpoint/2010/main" val="201041482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750" fill="hold"/>
                                        <p:tgtEl>
                                          <p:spTgt spid="5"/>
                                        </p:tgtEl>
                                        <p:attrNameLst>
                                          <p:attrName>ppt_x</p:attrName>
                                        </p:attrNameLst>
                                      </p:cBhvr>
                                      <p:tavLst>
                                        <p:tav tm="0">
                                          <p:val>
                                            <p:strVal val="0-#ppt_w/2"/>
                                          </p:val>
                                        </p:tav>
                                        <p:tav tm="100000">
                                          <p:val>
                                            <p:strVal val="#ppt_x"/>
                                          </p:val>
                                        </p:tav>
                                      </p:tavLst>
                                    </p:anim>
                                    <p:anim calcmode="lin" valueType="num">
                                      <p:cBhvr additive="base">
                                        <p:cTn id="19"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C409663-AE41-4AC9-B96D-67DED79B83E8}"/>
              </a:ext>
            </a:extLst>
          </p:cNvPr>
          <p:cNvSpPr txBox="1">
            <a:spLocks/>
          </p:cNvSpPr>
          <p:nvPr/>
        </p:nvSpPr>
        <p:spPr>
          <a:xfrm>
            <a:off x="1951383" y="2217926"/>
            <a:ext cx="8564218"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en-US" altLang="zh-CN" sz="4800" dirty="0"/>
              <a:t>《</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活动指导思想</a:t>
            </a:r>
          </a:p>
        </p:txBody>
      </p:sp>
      <p:pic>
        <p:nvPicPr>
          <p:cNvPr id="4" name="图片 3">
            <a:extLst>
              <a:ext uri="{FF2B5EF4-FFF2-40B4-BE49-F238E27FC236}">
                <a16:creationId xmlns:a16="http://schemas.microsoft.com/office/drawing/2014/main" id="{5E51870A-7B54-4284-A767-07AAEAED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9483990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FF054C6B-73C6-4213-9EA4-DAE51B3DD659}"/>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宣传周活动指导思想</a:t>
            </a:r>
          </a:p>
        </p:txBody>
      </p:sp>
      <p:sp>
        <p:nvSpPr>
          <p:cNvPr id="14" name="矩形 13">
            <a:extLst>
              <a:ext uri="{FF2B5EF4-FFF2-40B4-BE49-F238E27FC236}">
                <a16:creationId xmlns:a16="http://schemas.microsoft.com/office/drawing/2014/main" id="{5903AA53-CB1D-4173-9175-BD62662CDDBB}"/>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a:extLst>
              <a:ext uri="{FF2B5EF4-FFF2-40B4-BE49-F238E27FC236}">
                <a16:creationId xmlns:a16="http://schemas.microsoft.com/office/drawing/2014/main" id="{C1976BA1-AEDB-4D94-A890-7A844A07DB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pic>
        <p:nvPicPr>
          <p:cNvPr id="16" name="图片 15">
            <a:extLst>
              <a:ext uri="{FF2B5EF4-FFF2-40B4-BE49-F238E27FC236}">
                <a16:creationId xmlns:a16="http://schemas.microsoft.com/office/drawing/2014/main" id="{7CC3EBEE-E854-4E58-B943-CF08EFD2AA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84696" y="994972"/>
            <a:ext cx="5564190" cy="1291029"/>
          </a:xfrm>
          <a:prstGeom prst="rect">
            <a:avLst/>
          </a:prstGeom>
        </p:spPr>
      </p:pic>
      <p:sp>
        <p:nvSpPr>
          <p:cNvPr id="17" name="文本框 16">
            <a:extLst>
              <a:ext uri="{FF2B5EF4-FFF2-40B4-BE49-F238E27FC236}">
                <a16:creationId xmlns:a16="http://schemas.microsoft.com/office/drawing/2014/main" id="{7F5263BE-73B2-472B-A445-9EA87FC0CFDF}"/>
              </a:ext>
            </a:extLst>
          </p:cNvPr>
          <p:cNvSpPr txBox="1"/>
          <p:nvPr/>
        </p:nvSpPr>
        <p:spPr>
          <a:xfrm>
            <a:off x="4977745" y="1286543"/>
            <a:ext cx="2236510" cy="707886"/>
          </a:xfrm>
          <a:prstGeom prst="rect">
            <a:avLst/>
          </a:prstGeom>
          <a:noFill/>
        </p:spPr>
        <p:txBody>
          <a:bodyPr wrap="none" rtlCol="0">
            <a:spAutoFit/>
          </a:bodyPr>
          <a:lstStyle/>
          <a:p>
            <a:pPr algn="ctr"/>
            <a:r>
              <a:rPr lang="zh-CN" altLang="en-US" sz="4000" b="1" kern="0" dirty="0">
                <a:solidFill>
                  <a:schemeClr val="bg1"/>
                </a:solidFill>
                <a:cs typeface="+mn-ea"/>
                <a:sym typeface="+mn-lt"/>
              </a:rPr>
              <a:t>指导思想</a:t>
            </a:r>
          </a:p>
        </p:txBody>
      </p:sp>
      <p:sp>
        <p:nvSpPr>
          <p:cNvPr id="18" name="文本框 58">
            <a:extLst>
              <a:ext uri="{FF2B5EF4-FFF2-40B4-BE49-F238E27FC236}">
                <a16:creationId xmlns:a16="http://schemas.microsoft.com/office/drawing/2014/main" id="{D3FD4527-E276-4F3C-BE41-24262E976FA6}"/>
              </a:ext>
            </a:extLst>
          </p:cNvPr>
          <p:cNvSpPr txBox="1"/>
          <p:nvPr/>
        </p:nvSpPr>
        <p:spPr>
          <a:xfrm>
            <a:off x="2184884" y="2576638"/>
            <a:ext cx="7875240" cy="2979453"/>
          </a:xfrm>
          <a:prstGeom prst="rect">
            <a:avLst/>
          </a:prstGeom>
          <a:noFill/>
        </p:spPr>
        <p:txBody>
          <a:bodyPr wrap="square" lIns="70277" tIns="35139" rIns="70277" bIns="35139" rtlCol="0">
            <a:spAutoFit/>
          </a:bodyPr>
          <a:lstStyle/>
          <a:p>
            <a:pPr algn="just">
              <a:lnSpc>
                <a:spcPct val="150000"/>
              </a:lnSpc>
            </a:pPr>
            <a:r>
              <a:rPr lang="zh-CN" altLang="en-US" sz="1600" b="1" dirty="0">
                <a:solidFill>
                  <a:srgbClr val="001001"/>
                </a:solidFill>
                <a:cs typeface="+mn-ea"/>
                <a:sym typeface="+mn-lt"/>
              </a:rPr>
              <a:t>         </a:t>
            </a:r>
            <a:r>
              <a:rPr lang="zh-CN" altLang="en-US" b="1" dirty="0">
                <a:solidFill>
                  <a:srgbClr val="001001"/>
                </a:solidFill>
                <a:cs typeface="+mn-ea"/>
                <a:sym typeface="+mn-lt"/>
              </a:rPr>
              <a:t>以习近平新时代中国特色社会主义思想为指导，深入贯彻落实党的十九大精神，全面落实依法治国基本方略，深入贯彻</a:t>
            </a:r>
            <a:r>
              <a:rPr lang="en-US" altLang="zh-CN" b="1" dirty="0">
                <a:solidFill>
                  <a:srgbClr val="001001"/>
                </a:solidFill>
                <a:cs typeface="+mn-ea"/>
                <a:sym typeface="+mn-lt"/>
              </a:rPr>
              <a:t>《</a:t>
            </a:r>
            <a:r>
              <a:rPr lang="zh-CN" altLang="en-US" b="1" dirty="0">
                <a:solidFill>
                  <a:srgbClr val="001001"/>
                </a:solidFill>
                <a:cs typeface="+mn-ea"/>
                <a:sym typeface="+mn-lt"/>
              </a:rPr>
              <a:t>中共中央 国务院关于推进安全生产领域改革发展的意见</a:t>
            </a:r>
            <a:r>
              <a:rPr lang="en-US" altLang="zh-CN" b="1" dirty="0">
                <a:solidFill>
                  <a:srgbClr val="001001"/>
                </a:solidFill>
                <a:cs typeface="+mn-ea"/>
                <a:sym typeface="+mn-lt"/>
              </a:rPr>
              <a:t>》</a:t>
            </a:r>
            <a:r>
              <a:rPr lang="zh-CN" altLang="en-US" b="1" dirty="0">
                <a:solidFill>
                  <a:srgbClr val="001001"/>
                </a:solidFill>
                <a:cs typeface="+mn-ea"/>
                <a:sym typeface="+mn-lt"/>
              </a:rPr>
              <a:t>等重要文件精神，与安全生产宣传教育“七进”活动紧密结合起来，大力宣传普及安全生产法律法规，全面营造安全生产尊法、学法、守法、用法的浓厚氛围，推进依法治安和安全生产事业再上新台阶，努力为全面建成小康社会营造健康稳定的安全生产法治环境，提供有力安全生产法治保障</a:t>
            </a:r>
            <a:r>
              <a:rPr lang="zh-CN" altLang="en-US" sz="1600" b="1" dirty="0">
                <a:solidFill>
                  <a:srgbClr val="001001"/>
                </a:solidFill>
                <a:cs typeface="+mn-ea"/>
                <a:sym typeface="+mn-lt"/>
              </a:rPr>
              <a:t>。</a:t>
            </a:r>
          </a:p>
        </p:txBody>
      </p:sp>
    </p:spTree>
    <p:extLst>
      <p:ext uri="{BB962C8B-B14F-4D97-AF65-F5344CB8AC3E}">
        <p14:creationId xmlns:p14="http://schemas.microsoft.com/office/powerpoint/2010/main" val="398452575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250"/>
                            </p:stCondLst>
                            <p:childTnLst>
                              <p:par>
                                <p:cTn id="26" presetID="22" presetClass="entr" presetSubtype="8" fill="hold" grpId="0" nodeType="afterEffect">
                                  <p:stCondLst>
                                    <p:cond delay="0"/>
                                  </p:stCondLst>
                                  <p:iterate type="lt">
                                    <p:tmPct val="10000"/>
                                  </p:iterate>
                                  <p:childTnLst>
                                    <p:set>
                                      <p:cBhvr>
                                        <p:cTn id="27" dur="1" fill="hold">
                                          <p:stCondLst>
                                            <p:cond delay="0"/>
                                          </p:stCondLst>
                                        </p:cTn>
                                        <p:tgtEl>
                                          <p:spTgt spid="18"/>
                                        </p:tgtEl>
                                        <p:attrNameLst>
                                          <p:attrName>style.visibility</p:attrName>
                                        </p:attrNameLst>
                                      </p:cBhvr>
                                      <p:to>
                                        <p:strVal val="visible"/>
                                      </p:to>
                                    </p:set>
                                    <p:animEffect transition="in" filter="wipe(left)">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AC409663-AE41-4AC9-B96D-67DED79B83E8}"/>
              </a:ext>
            </a:extLst>
          </p:cNvPr>
          <p:cNvSpPr txBox="1">
            <a:spLocks/>
          </p:cNvSpPr>
          <p:nvPr/>
        </p:nvSpPr>
        <p:spPr>
          <a:xfrm>
            <a:off x="1951383" y="2217926"/>
            <a:ext cx="8564218"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pPr algn="ctr"/>
            <a:r>
              <a:rPr lang="zh-CN" altLang="en-US" sz="4000" dirty="0"/>
              <a:t>第一部分</a:t>
            </a:r>
            <a:endParaRPr lang="en-US" altLang="zh-CN" sz="4000" dirty="0"/>
          </a:p>
          <a:p>
            <a:pPr algn="ctr"/>
            <a:r>
              <a:rPr lang="en-US" altLang="zh-CN" sz="4800" dirty="0" smtClean="0"/>
              <a:t>20XX</a:t>
            </a:r>
            <a:r>
              <a:rPr lang="en-US" altLang="zh-CN" sz="4800" dirty="0"/>
              <a:t>《</a:t>
            </a:r>
            <a:r>
              <a:rPr lang="zh-CN" altLang="en-US" sz="4800" dirty="0"/>
              <a:t>安全生产法</a:t>
            </a:r>
            <a:r>
              <a:rPr lang="en-US" altLang="zh-CN" sz="4800" dirty="0"/>
              <a:t>》</a:t>
            </a:r>
            <a:r>
              <a:rPr lang="zh-CN" altLang="en-US" sz="4800" dirty="0"/>
              <a:t>宣传周</a:t>
            </a:r>
            <a:endParaRPr lang="en-US" altLang="zh-CN" sz="4800" dirty="0"/>
          </a:p>
          <a:p>
            <a:pPr algn="ctr"/>
            <a:r>
              <a:rPr lang="zh-CN" altLang="en-US" sz="4800" dirty="0"/>
              <a:t>活动主要内容</a:t>
            </a:r>
          </a:p>
        </p:txBody>
      </p:sp>
      <p:pic>
        <p:nvPicPr>
          <p:cNvPr id="4" name="图片 3">
            <a:extLst>
              <a:ext uri="{FF2B5EF4-FFF2-40B4-BE49-F238E27FC236}">
                <a16:creationId xmlns:a16="http://schemas.microsoft.com/office/drawing/2014/main" id="{5E51870A-7B54-4284-A767-07AAEAED8A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4115" y="612092"/>
            <a:ext cx="4210780" cy="858899"/>
          </a:xfrm>
          <a:prstGeom prst="rect">
            <a:avLst/>
          </a:prstGeom>
          <a:effectLst>
            <a:innerShdw blurRad="63500" dist="50800" dir="16200000">
              <a:prstClr val="black">
                <a:alpha val="50000"/>
              </a:prstClr>
            </a:innerShdw>
          </a:effectLst>
        </p:spPr>
      </p:pic>
    </p:spTree>
    <p:extLst>
      <p:ext uri="{BB962C8B-B14F-4D97-AF65-F5344CB8AC3E}">
        <p14:creationId xmlns:p14="http://schemas.microsoft.com/office/powerpoint/2010/main" val="21460606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outVertical)">
                                      <p:cBhvr>
                                        <p:cTn id="13" dur="1000"/>
                                        <p:tgtEl>
                                          <p:spTgt spid="3"/>
                                        </p:tgtEl>
                                      </p:cBhvr>
                                    </p:animEffect>
                                  </p:childTnLst>
                                </p:cTn>
                              </p:par>
                            </p:childTnLst>
                          </p:cTn>
                        </p:par>
                        <p:par>
                          <p:cTn id="14" fill="hold">
                            <p:stCondLst>
                              <p:cond delay="2000"/>
                            </p:stCondLst>
                            <p:childTnLst>
                              <p:par>
                                <p:cTn id="15" presetID="26" presetClass="emph" presetSubtype="0" fill="hold" grpId="1" nodeType="afterEffect">
                                  <p:stCondLst>
                                    <p:cond delay="0"/>
                                  </p:stCondLst>
                                  <p:childTnLst>
                                    <p:animEffect transition="out" filter="fade">
                                      <p:cBhvr>
                                        <p:cTn id="16" dur="500" tmFilter="0, 0; .2, .5; .8, .5; 1, 0"/>
                                        <p:tgtEl>
                                          <p:spTgt spid="3"/>
                                        </p:tgtEl>
                                      </p:cBhvr>
                                    </p:animEffect>
                                    <p:animScale>
                                      <p:cBhvr>
                                        <p:cTn id="1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7F5263BE-73B2-472B-A445-9EA87FC0CFDF}"/>
              </a:ext>
            </a:extLst>
          </p:cNvPr>
          <p:cNvSpPr txBox="1"/>
          <p:nvPr/>
        </p:nvSpPr>
        <p:spPr>
          <a:xfrm>
            <a:off x="4977745" y="1286543"/>
            <a:ext cx="2236510" cy="707886"/>
          </a:xfrm>
          <a:prstGeom prst="rect">
            <a:avLst/>
          </a:prstGeom>
          <a:noFill/>
        </p:spPr>
        <p:txBody>
          <a:bodyPr wrap="none" rtlCol="0">
            <a:spAutoFit/>
          </a:bodyPr>
          <a:lstStyle/>
          <a:p>
            <a:pPr algn="ctr"/>
            <a:r>
              <a:rPr lang="zh-CN" altLang="en-US" sz="4000" b="1" kern="0" dirty="0">
                <a:solidFill>
                  <a:schemeClr val="bg1"/>
                </a:solidFill>
                <a:cs typeface="+mn-ea"/>
                <a:sym typeface="+mn-lt"/>
              </a:rPr>
              <a:t>指导思想</a:t>
            </a:r>
          </a:p>
        </p:txBody>
      </p:sp>
      <p:sp>
        <p:nvSpPr>
          <p:cNvPr id="8" name="TextBox 348">
            <a:extLst>
              <a:ext uri="{FF2B5EF4-FFF2-40B4-BE49-F238E27FC236}">
                <a16:creationId xmlns:a16="http://schemas.microsoft.com/office/drawing/2014/main" id="{8AF1DD1B-AE22-462C-8CB0-150347883BCF}"/>
              </a:ext>
            </a:extLst>
          </p:cNvPr>
          <p:cNvSpPr txBox="1"/>
          <p:nvPr/>
        </p:nvSpPr>
        <p:spPr>
          <a:xfrm>
            <a:off x="1632900" y="1196014"/>
            <a:ext cx="8926199" cy="523220"/>
          </a:xfrm>
          <a:prstGeom prst="rect">
            <a:avLst/>
          </a:prstGeom>
          <a:noFill/>
        </p:spPr>
        <p:txBody>
          <a:bodyPr wrap="square" rtlCol="0">
            <a:spAutoFit/>
          </a:bodyPr>
          <a:lstStyle/>
          <a:p>
            <a:r>
              <a:rPr lang="en-US" altLang="zh-CN" sz="2800" b="1" dirty="0" smtClean="0">
                <a:solidFill>
                  <a:schemeClr val="accent1"/>
                </a:solidFill>
                <a:latin typeface="微软雅黑" pitchFamily="34" charset="-122"/>
                <a:ea typeface="微软雅黑" pitchFamily="34" charset="-122"/>
                <a:sym typeface="+mn-lt"/>
              </a:rPr>
              <a:t>20XX</a:t>
            </a:r>
            <a:r>
              <a:rPr lang="zh-CN" altLang="en-US" sz="2800" b="1" dirty="0" smtClean="0">
                <a:solidFill>
                  <a:schemeClr val="accent1"/>
                </a:solidFill>
                <a:latin typeface="微软雅黑" pitchFamily="34" charset="-122"/>
                <a:ea typeface="微软雅黑" pitchFamily="34" charset="-122"/>
                <a:sym typeface="+mn-lt"/>
              </a:rPr>
              <a:t>年</a:t>
            </a:r>
            <a:r>
              <a:rPr lang="zh-CN" altLang="en-US" sz="2800" b="1" dirty="0">
                <a:solidFill>
                  <a:schemeClr val="accent1"/>
                </a:solidFill>
                <a:latin typeface="微软雅黑" pitchFamily="34" charset="-122"/>
                <a:ea typeface="微软雅黑" pitchFamily="34" charset="-122"/>
                <a:sym typeface="+mn-lt"/>
              </a:rPr>
              <a:t>第一个</a:t>
            </a:r>
            <a:r>
              <a:rPr lang="en-US" altLang="zh-CN" sz="2800" b="1" dirty="0">
                <a:solidFill>
                  <a:schemeClr val="accent1"/>
                </a:solidFill>
                <a:latin typeface="微软雅黑" pitchFamily="34" charset="-122"/>
                <a:ea typeface="微软雅黑" pitchFamily="34" charset="-122"/>
                <a:sym typeface="+mn-lt"/>
              </a:rPr>
              <a:t>《</a:t>
            </a:r>
            <a:r>
              <a:rPr lang="zh-CN" altLang="en-US" sz="2800" b="1" dirty="0">
                <a:solidFill>
                  <a:schemeClr val="accent1"/>
                </a:solidFill>
                <a:latin typeface="微软雅黑" pitchFamily="34" charset="-122"/>
                <a:ea typeface="微软雅黑" pitchFamily="34" charset="-122"/>
                <a:sym typeface="+mn-lt"/>
              </a:rPr>
              <a:t>安全生产法</a:t>
            </a:r>
            <a:r>
              <a:rPr lang="en-US" altLang="zh-CN" sz="2800" b="1" dirty="0">
                <a:solidFill>
                  <a:schemeClr val="accent1"/>
                </a:solidFill>
                <a:latin typeface="微软雅黑" pitchFamily="34" charset="-122"/>
                <a:ea typeface="微软雅黑" pitchFamily="34" charset="-122"/>
                <a:sym typeface="+mn-lt"/>
              </a:rPr>
              <a:t>》</a:t>
            </a:r>
            <a:r>
              <a:rPr lang="zh-CN" altLang="en-US" sz="2800" b="1" dirty="0">
                <a:solidFill>
                  <a:schemeClr val="accent1"/>
                </a:solidFill>
                <a:latin typeface="微软雅黑" pitchFamily="34" charset="-122"/>
                <a:ea typeface="微软雅黑" pitchFamily="34" charset="-122"/>
                <a:sym typeface="+mn-lt"/>
              </a:rPr>
              <a:t>宣传周活动安排四步走</a:t>
            </a:r>
            <a:endParaRPr lang="zh-CN" altLang="en-US" sz="2800" b="1" dirty="0">
              <a:solidFill>
                <a:schemeClr val="accent1"/>
              </a:solidFill>
              <a:latin typeface="微软雅黑" pitchFamily="34" charset="-122"/>
              <a:ea typeface="微软雅黑" pitchFamily="34" charset="-122"/>
            </a:endParaRPr>
          </a:p>
        </p:txBody>
      </p:sp>
      <p:sp>
        <p:nvSpPr>
          <p:cNvPr id="10" name="Rectangle 330">
            <a:extLst>
              <a:ext uri="{FF2B5EF4-FFF2-40B4-BE49-F238E27FC236}">
                <a16:creationId xmlns:a16="http://schemas.microsoft.com/office/drawing/2014/main" id="{B0214C9C-739A-4030-938B-7986846B96B2}"/>
              </a:ext>
            </a:extLst>
          </p:cNvPr>
          <p:cNvSpPr/>
          <p:nvPr/>
        </p:nvSpPr>
        <p:spPr>
          <a:xfrm>
            <a:off x="2436529" y="2192518"/>
            <a:ext cx="5416868" cy="461665"/>
          </a:xfrm>
          <a:prstGeom prst="rect">
            <a:avLst/>
          </a:prstGeom>
        </p:spPr>
        <p:txBody>
          <a:bodyPr wrap="none">
            <a:spAutoFit/>
          </a:bodyPr>
          <a:lstStyle/>
          <a:p>
            <a:pPr marL="0" lvl="1"/>
            <a:r>
              <a:rPr lang="zh-CN" altLang="en-US" sz="2400" dirty="0"/>
              <a:t>集中组织开展</a:t>
            </a:r>
            <a:r>
              <a:rPr lang="en-US" altLang="zh-CN" sz="2400" dirty="0"/>
              <a:t>《</a:t>
            </a:r>
            <a:r>
              <a:rPr lang="zh-CN" altLang="en-US" sz="2400" dirty="0"/>
              <a:t>安全生产法</a:t>
            </a:r>
            <a:r>
              <a:rPr lang="en-US" altLang="zh-CN" sz="2400" dirty="0"/>
              <a:t>》</a:t>
            </a:r>
            <a:r>
              <a:rPr lang="zh-CN" altLang="en-US" sz="2400" dirty="0"/>
              <a:t>学习活动</a:t>
            </a:r>
            <a:endParaRPr lang="en-US" altLang="zh-CN" sz="2400" dirty="0">
              <a:solidFill>
                <a:schemeClr val="tx1">
                  <a:lumMod val="75000"/>
                  <a:lumOff val="25000"/>
                </a:schemeClr>
              </a:solidFill>
              <a:latin typeface="微软雅黑" pitchFamily="34" charset="-122"/>
              <a:ea typeface="微软雅黑" pitchFamily="34" charset="-122"/>
            </a:endParaRPr>
          </a:p>
        </p:txBody>
      </p:sp>
      <p:sp>
        <p:nvSpPr>
          <p:cNvPr id="11" name="Rectangle 335">
            <a:extLst>
              <a:ext uri="{FF2B5EF4-FFF2-40B4-BE49-F238E27FC236}">
                <a16:creationId xmlns:a16="http://schemas.microsoft.com/office/drawing/2014/main" id="{F7EA2759-325F-45C5-AA92-17D7D7F45A6C}"/>
              </a:ext>
            </a:extLst>
          </p:cNvPr>
          <p:cNvSpPr/>
          <p:nvPr/>
        </p:nvSpPr>
        <p:spPr>
          <a:xfrm>
            <a:off x="2436529" y="3753102"/>
            <a:ext cx="5724644"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itchFamily="34" charset="-122"/>
                <a:ea typeface="微软雅黑" pitchFamily="34" charset="-122"/>
              </a:rPr>
              <a:t>集中组织开展安全生产执法自查活动</a:t>
            </a:r>
          </a:p>
        </p:txBody>
      </p:sp>
      <p:sp>
        <p:nvSpPr>
          <p:cNvPr id="12" name="Rectangle 334">
            <a:extLst>
              <a:ext uri="{FF2B5EF4-FFF2-40B4-BE49-F238E27FC236}">
                <a16:creationId xmlns:a16="http://schemas.microsoft.com/office/drawing/2014/main" id="{3F1F0D4E-56FC-440E-BD20-1930B0ACF8EC}"/>
              </a:ext>
            </a:extLst>
          </p:cNvPr>
          <p:cNvSpPr/>
          <p:nvPr/>
        </p:nvSpPr>
        <p:spPr>
          <a:xfrm>
            <a:off x="2436529" y="2972810"/>
            <a:ext cx="5724644"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itchFamily="34" charset="-122"/>
                <a:ea typeface="微软雅黑" pitchFamily="34" charset="-122"/>
              </a:rPr>
              <a:t>集中组织开展安全生产法咨询日活动</a:t>
            </a:r>
          </a:p>
        </p:txBody>
      </p:sp>
      <p:sp>
        <p:nvSpPr>
          <p:cNvPr id="13" name="Rectangle 335">
            <a:extLst>
              <a:ext uri="{FF2B5EF4-FFF2-40B4-BE49-F238E27FC236}">
                <a16:creationId xmlns:a16="http://schemas.microsoft.com/office/drawing/2014/main" id="{5395E03F-6DC1-4F5D-AB46-A0C0D1278D8C}"/>
              </a:ext>
            </a:extLst>
          </p:cNvPr>
          <p:cNvSpPr/>
          <p:nvPr/>
        </p:nvSpPr>
        <p:spPr>
          <a:xfrm>
            <a:off x="2436529" y="4576848"/>
            <a:ext cx="6763390" cy="461665"/>
          </a:xfrm>
          <a:prstGeom prst="rect">
            <a:avLst/>
          </a:prstGeom>
        </p:spPr>
        <p:txBody>
          <a:bodyPr wrap="none">
            <a:spAutoFit/>
          </a:bodyPr>
          <a:lstStyle/>
          <a:p>
            <a:pPr marL="0" lvl="1"/>
            <a:r>
              <a:rPr lang="zh-CN" altLang="en-US" sz="2400" spc="300" dirty="0">
                <a:solidFill>
                  <a:schemeClr val="tx1">
                    <a:lumMod val="95000"/>
                    <a:lumOff val="5000"/>
                  </a:schemeClr>
                </a:solidFill>
                <a:latin typeface="微软雅黑" pitchFamily="34" charset="-122"/>
                <a:ea typeface="微软雅黑" pitchFamily="34" charset="-122"/>
              </a:rPr>
              <a:t>集中组织开展</a:t>
            </a:r>
            <a:r>
              <a:rPr lang="en-US" altLang="zh-CN" sz="2400" spc="300" dirty="0">
                <a:solidFill>
                  <a:schemeClr val="tx1">
                    <a:lumMod val="95000"/>
                    <a:lumOff val="5000"/>
                  </a:schemeClr>
                </a:solidFill>
                <a:latin typeface="微软雅黑" pitchFamily="34" charset="-122"/>
                <a:ea typeface="微软雅黑" pitchFamily="34" charset="-122"/>
              </a:rPr>
              <a:t>《</a:t>
            </a:r>
            <a:r>
              <a:rPr lang="zh-CN" altLang="en-US" sz="2400" spc="300" dirty="0">
                <a:solidFill>
                  <a:schemeClr val="tx1">
                    <a:lumMod val="95000"/>
                    <a:lumOff val="5000"/>
                  </a:schemeClr>
                </a:solidFill>
                <a:latin typeface="微软雅黑" pitchFamily="34" charset="-122"/>
                <a:ea typeface="微软雅黑" pitchFamily="34" charset="-122"/>
              </a:rPr>
              <a:t>安全生产法</a:t>
            </a:r>
            <a:r>
              <a:rPr lang="en-US" altLang="zh-CN" sz="2400" spc="300" dirty="0">
                <a:solidFill>
                  <a:schemeClr val="tx1">
                    <a:lumMod val="95000"/>
                    <a:lumOff val="5000"/>
                  </a:schemeClr>
                </a:solidFill>
                <a:latin typeface="微软雅黑" pitchFamily="34" charset="-122"/>
                <a:ea typeface="微软雅黑" pitchFamily="34" charset="-122"/>
              </a:rPr>
              <a:t>》</a:t>
            </a:r>
            <a:r>
              <a:rPr lang="zh-CN" altLang="en-US" sz="2400" spc="300" dirty="0">
                <a:solidFill>
                  <a:schemeClr val="tx1">
                    <a:lumMod val="95000"/>
                    <a:lumOff val="5000"/>
                  </a:schemeClr>
                </a:solidFill>
                <a:latin typeface="微软雅黑" pitchFamily="34" charset="-122"/>
                <a:ea typeface="微软雅黑" pitchFamily="34" charset="-122"/>
              </a:rPr>
              <a:t>警示教育活动</a:t>
            </a:r>
          </a:p>
        </p:txBody>
      </p:sp>
      <p:sp>
        <p:nvSpPr>
          <p:cNvPr id="20" name="标题 1">
            <a:extLst>
              <a:ext uri="{FF2B5EF4-FFF2-40B4-BE49-F238E27FC236}">
                <a16:creationId xmlns:a16="http://schemas.microsoft.com/office/drawing/2014/main" id="{715F2102-B0FE-447C-BA46-175BA1CF5A2A}"/>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3">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p>
        </p:txBody>
      </p:sp>
      <p:sp>
        <p:nvSpPr>
          <p:cNvPr id="2" name="六边形 1">
            <a:extLst>
              <a:ext uri="{FF2B5EF4-FFF2-40B4-BE49-F238E27FC236}">
                <a16:creationId xmlns:a16="http://schemas.microsoft.com/office/drawing/2014/main" id="{BABF3ED4-EBC7-4D42-B7C3-451E34EF9F32}"/>
              </a:ext>
            </a:extLst>
          </p:cNvPr>
          <p:cNvSpPr/>
          <p:nvPr/>
        </p:nvSpPr>
        <p:spPr>
          <a:xfrm>
            <a:off x="1827940" y="3031094"/>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2</a:t>
            </a:r>
            <a:endParaRPr lang="zh-CN" altLang="en-US" b="1" dirty="0"/>
          </a:p>
        </p:txBody>
      </p:sp>
      <p:sp>
        <p:nvSpPr>
          <p:cNvPr id="21" name="六边形 20">
            <a:extLst>
              <a:ext uri="{FF2B5EF4-FFF2-40B4-BE49-F238E27FC236}">
                <a16:creationId xmlns:a16="http://schemas.microsoft.com/office/drawing/2014/main" id="{AB453CC8-5F95-4DBD-BD2A-0349E040F622}"/>
              </a:ext>
            </a:extLst>
          </p:cNvPr>
          <p:cNvSpPr/>
          <p:nvPr/>
        </p:nvSpPr>
        <p:spPr>
          <a:xfrm>
            <a:off x="1827940" y="2252111"/>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1</a:t>
            </a:r>
            <a:endParaRPr lang="zh-CN" altLang="en-US" b="1" dirty="0"/>
          </a:p>
        </p:txBody>
      </p:sp>
      <p:sp>
        <p:nvSpPr>
          <p:cNvPr id="22" name="六边形 21">
            <a:extLst>
              <a:ext uri="{FF2B5EF4-FFF2-40B4-BE49-F238E27FC236}">
                <a16:creationId xmlns:a16="http://schemas.microsoft.com/office/drawing/2014/main" id="{E4F9E908-344E-4922-930D-52502616BBF1}"/>
              </a:ext>
            </a:extLst>
          </p:cNvPr>
          <p:cNvSpPr/>
          <p:nvPr/>
        </p:nvSpPr>
        <p:spPr>
          <a:xfrm>
            <a:off x="1827940" y="3775668"/>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3</a:t>
            </a:r>
            <a:endParaRPr lang="zh-CN" altLang="en-US" b="1" dirty="0"/>
          </a:p>
        </p:txBody>
      </p:sp>
      <p:sp>
        <p:nvSpPr>
          <p:cNvPr id="23" name="六边形 22">
            <a:extLst>
              <a:ext uri="{FF2B5EF4-FFF2-40B4-BE49-F238E27FC236}">
                <a16:creationId xmlns:a16="http://schemas.microsoft.com/office/drawing/2014/main" id="{FC86A91E-C55E-4FBA-92DE-F207333B74BD}"/>
              </a:ext>
            </a:extLst>
          </p:cNvPr>
          <p:cNvSpPr/>
          <p:nvPr/>
        </p:nvSpPr>
        <p:spPr>
          <a:xfrm>
            <a:off x="1827940" y="4629863"/>
            <a:ext cx="412535" cy="355634"/>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4</a:t>
            </a:r>
            <a:endParaRPr lang="zh-CN" altLang="en-US" b="1" dirty="0"/>
          </a:p>
        </p:txBody>
      </p:sp>
    </p:spTree>
    <p:extLst>
      <p:ext uri="{BB962C8B-B14F-4D97-AF65-F5344CB8AC3E}">
        <p14:creationId xmlns:p14="http://schemas.microsoft.com/office/powerpoint/2010/main" val="409314568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900"/>
                            </p:stCondLst>
                            <p:childTnLst>
                              <p:par>
                                <p:cTn id="14" presetID="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4400"/>
                            </p:stCondLst>
                            <p:childTnLst>
                              <p:par>
                                <p:cTn id="19" presetID="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49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5400"/>
                            </p:stCondLst>
                            <p:childTnLst>
                              <p:par>
                                <p:cTn id="29" presetID="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59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64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par>
                          <p:cTn id="41" fill="hold">
                            <p:stCondLst>
                              <p:cond delay="69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7400"/>
                            </p:stCondLst>
                            <p:childTnLst>
                              <p:par>
                                <p:cTn id="46" presetID="22" presetClass="entr" presetSubtype="8"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20" grpId="0"/>
      <p:bldP spid="2"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5903AA53-CB1D-4173-9175-BD62662CDDBB}"/>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5" name="图片 14">
            <a:extLst>
              <a:ext uri="{FF2B5EF4-FFF2-40B4-BE49-F238E27FC236}">
                <a16:creationId xmlns:a16="http://schemas.microsoft.com/office/drawing/2014/main" id="{C1976BA1-AEDB-4D94-A890-7A844A07DB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8" name="标题 1">
            <a:extLst>
              <a:ext uri="{FF2B5EF4-FFF2-40B4-BE49-F238E27FC236}">
                <a16:creationId xmlns:a16="http://schemas.microsoft.com/office/drawing/2014/main" id="{A6D0895D-1A45-4479-9BF2-4C80B554C123}"/>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p>
        </p:txBody>
      </p:sp>
      <p:sp>
        <p:nvSpPr>
          <p:cNvPr id="10" name="Rectangle 330">
            <a:extLst>
              <a:ext uri="{FF2B5EF4-FFF2-40B4-BE49-F238E27FC236}">
                <a16:creationId xmlns:a16="http://schemas.microsoft.com/office/drawing/2014/main" id="{3919B0AD-2D05-4811-91E0-248DF1A63090}"/>
              </a:ext>
            </a:extLst>
          </p:cNvPr>
          <p:cNvSpPr/>
          <p:nvPr/>
        </p:nvSpPr>
        <p:spPr>
          <a:xfrm>
            <a:off x="2624537" y="1376842"/>
            <a:ext cx="6942926" cy="523220"/>
          </a:xfrm>
          <a:prstGeom prst="rect">
            <a:avLst/>
          </a:prstGeom>
        </p:spPr>
        <p:txBody>
          <a:bodyPr wrap="none">
            <a:spAutoFit/>
          </a:bodyPr>
          <a:lstStyle/>
          <a:p>
            <a:pPr marL="0" lvl="1"/>
            <a:r>
              <a:rPr lang="zh-CN" altLang="en-US" sz="2800" spc="300" dirty="0">
                <a:solidFill>
                  <a:schemeClr val="accent1"/>
                </a:solidFill>
              </a:rPr>
              <a:t>集中组织开展</a:t>
            </a:r>
            <a:r>
              <a:rPr lang="en-US" altLang="zh-CN" sz="2800" spc="300" dirty="0">
                <a:solidFill>
                  <a:schemeClr val="accent1"/>
                </a:solidFill>
              </a:rPr>
              <a:t>《</a:t>
            </a:r>
            <a:r>
              <a:rPr lang="zh-CN" altLang="en-US" sz="2800" spc="300" dirty="0">
                <a:solidFill>
                  <a:schemeClr val="accent1"/>
                </a:solidFill>
              </a:rPr>
              <a:t>安全生产法</a:t>
            </a:r>
            <a:r>
              <a:rPr lang="en-US" altLang="zh-CN" sz="2800" spc="300" dirty="0">
                <a:solidFill>
                  <a:schemeClr val="accent1"/>
                </a:solidFill>
              </a:rPr>
              <a:t>》</a:t>
            </a:r>
            <a:r>
              <a:rPr lang="zh-CN" altLang="en-US" sz="2800" spc="300" dirty="0">
                <a:solidFill>
                  <a:schemeClr val="accent1"/>
                </a:solidFill>
              </a:rPr>
              <a:t>学习活动</a:t>
            </a:r>
            <a:endParaRPr lang="en-US" altLang="zh-CN" sz="2800" spc="300" dirty="0">
              <a:solidFill>
                <a:schemeClr val="accent1"/>
              </a:solidFill>
              <a:latin typeface="微软雅黑" pitchFamily="34" charset="-122"/>
              <a:ea typeface="微软雅黑" pitchFamily="34" charset="-122"/>
            </a:endParaRPr>
          </a:p>
        </p:txBody>
      </p:sp>
      <p:sp>
        <p:nvSpPr>
          <p:cNvPr id="11" name="文本框 10">
            <a:extLst>
              <a:ext uri="{FF2B5EF4-FFF2-40B4-BE49-F238E27FC236}">
                <a16:creationId xmlns:a16="http://schemas.microsoft.com/office/drawing/2014/main" id="{12520174-11AC-462F-A328-D44BB060A70F}"/>
              </a:ext>
            </a:extLst>
          </p:cNvPr>
          <p:cNvSpPr txBox="1"/>
          <p:nvPr/>
        </p:nvSpPr>
        <p:spPr>
          <a:xfrm>
            <a:off x="4858666" y="2729636"/>
            <a:ext cx="6588919" cy="2751522"/>
          </a:xfrm>
          <a:prstGeom prst="rect">
            <a:avLst/>
          </a:prstGeom>
          <a:noFill/>
        </p:spPr>
        <p:txBody>
          <a:bodyPr wrap="square" rtlCol="0">
            <a:spAutoFit/>
          </a:bodyPr>
          <a:lstStyle/>
          <a:p>
            <a:pPr>
              <a:lnSpc>
                <a:spcPct val="120000"/>
              </a:lnSpc>
            </a:pPr>
            <a:r>
              <a:rPr lang="zh-CN" altLang="en-US" sz="1600" dirty="0">
                <a:solidFill>
                  <a:schemeClr val="tx1">
                    <a:lumMod val="75000"/>
                    <a:lumOff val="25000"/>
                  </a:schemeClr>
                </a:solidFill>
                <a:cs typeface="+mn-ea"/>
                <a:sym typeface="+mn-lt"/>
              </a:rPr>
              <a:t>各地区、各有关部门和单位要组织干部职工采取集中学习、分组学习、座谈讨论和专家报告等方式，带头认真学习贯彻党的十九大精神、习近平总书记系列重要讲话和关于安全生产的重要批示指示，学习</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安全生产法</a:t>
            </a:r>
            <a:r>
              <a:rPr lang="en-US" altLang="zh-CN" sz="1600" dirty="0">
                <a:solidFill>
                  <a:schemeClr val="tx1">
                    <a:lumMod val="75000"/>
                    <a:lumOff val="25000"/>
                  </a:schemeClr>
                </a:solidFill>
                <a:cs typeface="+mn-ea"/>
                <a:sym typeface="+mn-lt"/>
              </a:rPr>
              <a:t>》</a:t>
            </a:r>
            <a:r>
              <a:rPr lang="zh-CN" altLang="en-US" sz="1600" dirty="0">
                <a:solidFill>
                  <a:schemeClr val="tx1">
                    <a:lumMod val="75000"/>
                    <a:lumOff val="25000"/>
                  </a:schemeClr>
                </a:solidFill>
                <a:cs typeface="+mn-ea"/>
                <a:sym typeface="+mn-lt"/>
              </a:rPr>
              <a:t>等与安全生产工作相关的法律法规，做到先学一步、学懂弄通、指导实践、灵活运用；要采取视频讲座、现场宣讲等方式，组织企业负责人、中层干部和一线职工深入学习安全生产法律法规；要运用政府网站、新媒体平台开展安全生产法律法规知识答题或竞赛等活动，发布推送与公众生活息息相关的安全生产法律法规知识，调动社会公众参与学习的热情与积极性。</a:t>
            </a:r>
            <a:endParaRPr lang="en-US" sz="1600" dirty="0">
              <a:solidFill>
                <a:schemeClr val="tx1">
                  <a:lumMod val="75000"/>
                  <a:lumOff val="25000"/>
                </a:schemeClr>
              </a:solidFill>
              <a:cs typeface="+mn-ea"/>
              <a:sym typeface="+mn-lt"/>
            </a:endParaRPr>
          </a:p>
        </p:txBody>
      </p:sp>
      <p:pic>
        <p:nvPicPr>
          <p:cNvPr id="7" name="图片 6">
            <a:extLst>
              <a:ext uri="{FF2B5EF4-FFF2-40B4-BE49-F238E27FC236}">
                <a16:creationId xmlns:a16="http://schemas.microsoft.com/office/drawing/2014/main" id="{068EDDC0-0ABA-4B65-8818-7BB20630B6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991" y="2027676"/>
            <a:ext cx="4324919" cy="4324919"/>
          </a:xfrm>
          <a:prstGeom prst="rect">
            <a:avLst/>
          </a:prstGeom>
        </p:spPr>
      </p:pic>
    </p:spTree>
    <p:extLst>
      <p:ext uri="{BB962C8B-B14F-4D97-AF65-F5344CB8AC3E}">
        <p14:creationId xmlns:p14="http://schemas.microsoft.com/office/powerpoint/2010/main" val="283047848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CBA943EC-436D-4F9C-8D82-51DFE8F728C4}"/>
              </a:ext>
            </a:extLst>
          </p:cNvPr>
          <p:cNvSpPr/>
          <p:nvPr/>
        </p:nvSpPr>
        <p:spPr>
          <a:xfrm>
            <a:off x="288235" y="761554"/>
            <a:ext cx="11615530" cy="5866912"/>
          </a:xfrm>
          <a:prstGeom prst="rect">
            <a:avLst/>
          </a:prstGeom>
          <a:solidFill>
            <a:schemeClr val="bg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a:extLst>
              <a:ext uri="{FF2B5EF4-FFF2-40B4-BE49-F238E27FC236}">
                <a16:creationId xmlns:a16="http://schemas.microsoft.com/office/drawing/2014/main" id="{88170749-F03A-4AC0-A177-880659B1C9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2405" y="146265"/>
            <a:ext cx="1845866" cy="1230577"/>
          </a:xfrm>
          <a:prstGeom prst="rect">
            <a:avLst/>
          </a:prstGeom>
        </p:spPr>
      </p:pic>
      <p:sp>
        <p:nvSpPr>
          <p:cNvPr id="4" name="Rectangle 330">
            <a:extLst>
              <a:ext uri="{FF2B5EF4-FFF2-40B4-BE49-F238E27FC236}">
                <a16:creationId xmlns:a16="http://schemas.microsoft.com/office/drawing/2014/main" id="{4B5EF5DC-3F1F-4918-89FF-01B38DD4E77C}"/>
              </a:ext>
            </a:extLst>
          </p:cNvPr>
          <p:cNvSpPr/>
          <p:nvPr/>
        </p:nvSpPr>
        <p:spPr>
          <a:xfrm>
            <a:off x="2775473" y="1245377"/>
            <a:ext cx="6545382" cy="523220"/>
          </a:xfrm>
          <a:prstGeom prst="rect">
            <a:avLst/>
          </a:prstGeom>
        </p:spPr>
        <p:txBody>
          <a:bodyPr wrap="none">
            <a:spAutoFit/>
          </a:bodyPr>
          <a:lstStyle/>
          <a:p>
            <a:pPr marL="0" lvl="1"/>
            <a:r>
              <a:rPr lang="zh-CN" altLang="en-US" sz="2800" spc="300" dirty="0">
                <a:solidFill>
                  <a:schemeClr val="accent1"/>
                </a:solidFill>
              </a:rPr>
              <a:t>集中组织开展安全生产法咨询日活动</a:t>
            </a:r>
            <a:endParaRPr lang="en-US" altLang="zh-CN" sz="2800" spc="300" dirty="0">
              <a:solidFill>
                <a:schemeClr val="accent1"/>
              </a:solidFill>
              <a:latin typeface="微软雅黑" pitchFamily="34" charset="-122"/>
              <a:ea typeface="微软雅黑" pitchFamily="34" charset="-122"/>
            </a:endParaRPr>
          </a:p>
        </p:txBody>
      </p:sp>
      <p:sp>
        <p:nvSpPr>
          <p:cNvPr id="5" name="文本框 4">
            <a:extLst>
              <a:ext uri="{FF2B5EF4-FFF2-40B4-BE49-F238E27FC236}">
                <a16:creationId xmlns:a16="http://schemas.microsoft.com/office/drawing/2014/main" id="{F36C4D61-41EE-4569-970C-B7FFBDA1226B}"/>
              </a:ext>
            </a:extLst>
          </p:cNvPr>
          <p:cNvSpPr txBox="1"/>
          <p:nvPr/>
        </p:nvSpPr>
        <p:spPr>
          <a:xfrm>
            <a:off x="4735911" y="2363357"/>
            <a:ext cx="6421528" cy="3083921"/>
          </a:xfrm>
          <a:prstGeom prst="rect">
            <a:avLst/>
          </a:prstGeom>
          <a:noFill/>
        </p:spPr>
        <p:txBody>
          <a:bodyPr wrap="square" rtlCol="0">
            <a:spAutoFit/>
          </a:bodyPr>
          <a:lstStyle/>
          <a:p>
            <a:pPr>
              <a:lnSpc>
                <a:spcPct val="120000"/>
              </a:lnSpc>
            </a:pPr>
            <a:r>
              <a:rPr lang="zh-CN" altLang="en-US" dirty="0">
                <a:solidFill>
                  <a:schemeClr val="tx1">
                    <a:lumMod val="75000"/>
                    <a:lumOff val="25000"/>
                  </a:schemeClr>
                </a:solidFill>
                <a:cs typeface="+mn-ea"/>
                <a:sym typeface="+mn-lt"/>
              </a:rPr>
              <a:t>要</a:t>
            </a:r>
            <a:r>
              <a:rPr lang="zh-CN" altLang="en-US" dirty="0" smtClean="0">
                <a:solidFill>
                  <a:schemeClr val="tx1">
                    <a:lumMod val="75000"/>
                    <a:lumOff val="25000"/>
                  </a:schemeClr>
                </a:solidFill>
                <a:cs typeface="+mn-ea"/>
                <a:sym typeface="+mn-lt"/>
              </a:rPr>
              <a:t>于</a:t>
            </a:r>
            <a:r>
              <a:rPr lang="en-US" altLang="zh-CN" dirty="0" smtClean="0">
                <a:solidFill>
                  <a:schemeClr val="tx1">
                    <a:lumMod val="75000"/>
                    <a:lumOff val="25000"/>
                  </a:schemeClr>
                </a:solidFill>
                <a:cs typeface="+mn-ea"/>
                <a:sym typeface="+mn-lt"/>
              </a:rPr>
              <a:t>20XX</a:t>
            </a:r>
            <a:r>
              <a:rPr lang="zh-CN" altLang="en-US" dirty="0" smtClean="0">
                <a:solidFill>
                  <a:schemeClr val="tx1">
                    <a:lumMod val="75000"/>
                    <a:lumOff val="25000"/>
                  </a:schemeClr>
                </a:solidFill>
                <a:cs typeface="+mn-ea"/>
                <a:sym typeface="+mn-lt"/>
              </a:rPr>
              <a:t>年</a:t>
            </a:r>
            <a:r>
              <a:rPr lang="en-US" altLang="zh-CN" dirty="0">
                <a:solidFill>
                  <a:schemeClr val="tx1">
                    <a:lumMod val="75000"/>
                    <a:lumOff val="25000"/>
                  </a:schemeClr>
                </a:solidFill>
                <a:cs typeface="+mn-ea"/>
                <a:sym typeface="+mn-lt"/>
              </a:rPr>
              <a:t>12</a:t>
            </a:r>
            <a:r>
              <a:rPr lang="zh-CN" altLang="en-US" dirty="0">
                <a:solidFill>
                  <a:schemeClr val="tx1">
                    <a:lumMod val="75000"/>
                    <a:lumOff val="25000"/>
                  </a:schemeClr>
                </a:solidFill>
                <a:cs typeface="+mn-ea"/>
                <a:sym typeface="+mn-lt"/>
              </a:rPr>
              <a:t>月</a:t>
            </a:r>
            <a:r>
              <a:rPr lang="en-US" altLang="zh-CN" dirty="0">
                <a:solidFill>
                  <a:schemeClr val="tx1">
                    <a:lumMod val="75000"/>
                    <a:lumOff val="25000"/>
                  </a:schemeClr>
                </a:solidFill>
                <a:cs typeface="+mn-ea"/>
                <a:sym typeface="+mn-lt"/>
              </a:rPr>
              <a:t>1</a:t>
            </a:r>
            <a:r>
              <a:rPr lang="zh-CN" altLang="en-US" dirty="0">
                <a:solidFill>
                  <a:schemeClr val="tx1">
                    <a:lumMod val="75000"/>
                    <a:lumOff val="25000"/>
                  </a:schemeClr>
                </a:solidFill>
                <a:cs typeface="+mn-ea"/>
                <a:sym typeface="+mn-lt"/>
              </a:rPr>
              <a:t>日集中组织开展安全生产法咨询活动，在当地广场、公园、企业、学校、社区、农村、公共场所等地以及政府网站设置咨询台，采取专家现场咨询、张贴海报标语、发放安全生产法律法规普及读物、举办</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安全生产法</a:t>
            </a:r>
            <a:r>
              <a:rPr lang="en-US" altLang="zh-CN" dirty="0">
                <a:solidFill>
                  <a:schemeClr val="tx1">
                    <a:lumMod val="75000"/>
                    <a:lumOff val="25000"/>
                  </a:schemeClr>
                </a:solidFill>
                <a:cs typeface="+mn-ea"/>
                <a:sym typeface="+mn-lt"/>
              </a:rPr>
              <a:t>》</a:t>
            </a:r>
            <a:r>
              <a:rPr lang="zh-CN" altLang="en-US" dirty="0">
                <a:solidFill>
                  <a:schemeClr val="tx1">
                    <a:lumMod val="75000"/>
                    <a:lumOff val="25000"/>
                  </a:schemeClr>
                </a:solidFill>
                <a:cs typeface="+mn-ea"/>
                <a:sym typeface="+mn-lt"/>
              </a:rPr>
              <a:t>成果展等方式，向社会公众宣传普及安全生产法律法规，介绍我国安全生产法治进展成效和安全监管部门职责、工作程序，现场受理安全生产违法案件举报投诉和问询，征集公众关于推动落实安全生产法律法规的意见建议，努力在全社会形成安全生产遇事找法、办事依法、解决问题靠法的思想和行为自觉。</a:t>
            </a:r>
            <a:endParaRPr lang="en-US" dirty="0">
              <a:solidFill>
                <a:schemeClr val="tx1">
                  <a:lumMod val="75000"/>
                  <a:lumOff val="25000"/>
                </a:schemeClr>
              </a:solidFill>
              <a:cs typeface="+mn-ea"/>
              <a:sym typeface="+mn-lt"/>
            </a:endParaRPr>
          </a:p>
        </p:txBody>
      </p:sp>
      <p:sp>
        <p:nvSpPr>
          <p:cNvPr id="6" name="标题 1">
            <a:extLst>
              <a:ext uri="{FF2B5EF4-FFF2-40B4-BE49-F238E27FC236}">
                <a16:creationId xmlns:a16="http://schemas.microsoft.com/office/drawing/2014/main" id="{DEA3F981-16ED-4716-889B-B5A8DEBBB89F}"/>
              </a:ext>
            </a:extLst>
          </p:cNvPr>
          <p:cNvSpPr txBox="1">
            <a:spLocks/>
          </p:cNvSpPr>
          <p:nvPr/>
        </p:nvSpPr>
        <p:spPr>
          <a:xfrm>
            <a:off x="288235" y="189988"/>
            <a:ext cx="6341165" cy="780879"/>
          </a:xfrm>
          <a:prstGeom prst="rect">
            <a:avLst/>
          </a:prstGeom>
        </p:spPr>
        <p:txBody>
          <a:bodyPr>
            <a:noAutofit/>
          </a:bodyPr>
          <a:lstStyle>
            <a:lvl1pPr algn="l" defTabSz="1219170" rtl="0" eaLnBrk="1" latinLnBrk="0" hangingPunct="1">
              <a:spcBef>
                <a:spcPct val="0"/>
              </a:spcBef>
              <a:buNone/>
              <a:defRPr sz="2000" b="1" kern="1200">
                <a:blipFill dpi="0" rotWithShape="1">
                  <a:blip r:embed="rId4">
                    <a:extLst>
                      <a:ext uri="{28A0092B-C50C-407E-A947-70E740481C1C}">
                        <a14:useLocalDpi xmlns:a14="http://schemas.microsoft.com/office/drawing/2010/main" val="0"/>
                      </a:ext>
                    </a:extLst>
                  </a:blip>
                  <a:srcRect/>
                  <a:stretch>
                    <a:fillRect/>
                  </a:stretch>
                </a:blipFill>
                <a:effectLst>
                  <a:glow rad="101600">
                    <a:schemeClr val="bg1">
                      <a:alpha val="60000"/>
                    </a:schemeClr>
                  </a:glow>
                </a:effectLst>
                <a:latin typeface="微软雅黑" pitchFamily="34" charset="-122"/>
                <a:ea typeface="微软雅黑" pitchFamily="34" charset="-122"/>
                <a:cs typeface="+mj-cs"/>
              </a:defRPr>
            </a:lvl1pPr>
          </a:lstStyle>
          <a:p>
            <a:r>
              <a:rPr lang="en-US" altLang="zh-CN" sz="2400" dirty="0" smtClean="0"/>
              <a:t>20XX《</a:t>
            </a:r>
            <a:r>
              <a:rPr lang="zh-CN" altLang="en-US" sz="2400" dirty="0"/>
              <a:t>安全生产法</a:t>
            </a:r>
            <a:r>
              <a:rPr lang="en-US" altLang="zh-CN" sz="2400" dirty="0"/>
              <a:t>》</a:t>
            </a:r>
            <a:r>
              <a:rPr lang="zh-CN" altLang="en-US" sz="2400" dirty="0"/>
              <a:t>宣传周活动内容</a:t>
            </a:r>
          </a:p>
        </p:txBody>
      </p:sp>
      <p:pic>
        <p:nvPicPr>
          <p:cNvPr id="7" name="图片 6">
            <a:extLst>
              <a:ext uri="{FF2B5EF4-FFF2-40B4-BE49-F238E27FC236}">
                <a16:creationId xmlns:a16="http://schemas.microsoft.com/office/drawing/2014/main" id="{BA9E5AC0-2C42-49C1-8A29-818140CD1A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0991" y="2027676"/>
            <a:ext cx="4324919" cy="4324919"/>
          </a:xfrm>
          <a:prstGeom prst="rect">
            <a:avLst/>
          </a:prstGeom>
        </p:spPr>
      </p:pic>
    </p:spTree>
    <p:extLst>
      <p:ext uri="{BB962C8B-B14F-4D97-AF65-F5344CB8AC3E}">
        <p14:creationId xmlns:p14="http://schemas.microsoft.com/office/powerpoint/2010/main" val="13691478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3000"/>
                                        <p:tgtEl>
                                          <p:spTgt spid="5"/>
                                        </p:tgtEl>
                                      </p:cBhvr>
                                    </p:animEffect>
                                  </p:childTnLst>
                                </p:cTn>
                              </p:par>
                              <p:par>
                                <p:cTn id="12" presetID="22" presetClass="entr" presetSubtype="8" fill="hold" grpId="0" nodeType="withEffect">
                                  <p:stCondLst>
                                    <p:cond delay="25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35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大气红色安全生产法宣传周宣传PPT模板"/>
</p:tagLst>
</file>

<file path=ppt/tags/tag2.xml><?xml version="1.0" encoding="utf-8"?>
<p:tagLst xmlns:a="http://schemas.openxmlformats.org/drawingml/2006/main" xmlns:r="http://schemas.openxmlformats.org/officeDocument/2006/relationships" xmlns:p="http://schemas.openxmlformats.org/presentationml/2006/main">
  <p:tag name="ISLIDE.DIAGRAM" val="65f35c8f-344e-4233-93d7-763a660d684b"/>
</p:tagLst>
</file>

<file path=ppt/theme/theme1.xml><?xml version="1.0" encoding="utf-8"?>
<a:theme xmlns:a="http://schemas.openxmlformats.org/drawingml/2006/main" name="第一PPT，www.1ppt.com">
  <a:themeElements>
    <a:clrScheme name="橙色2">
      <a:dk1>
        <a:sysClr val="windowText" lastClr="000000"/>
      </a:dk1>
      <a:lt1>
        <a:sysClr val="window" lastClr="FFFFFF"/>
      </a:lt1>
      <a:dk2>
        <a:srgbClr val="2F2F2F"/>
      </a:dk2>
      <a:lt2>
        <a:srgbClr val="FFFFF4"/>
      </a:lt2>
      <a:accent1>
        <a:srgbClr val="F92511"/>
      </a:accent1>
      <a:accent2>
        <a:srgbClr val="F93723"/>
      </a:accent2>
      <a:accent3>
        <a:srgbClr val="F92511"/>
      </a:accent3>
      <a:accent4>
        <a:srgbClr val="F93723"/>
      </a:accent4>
      <a:accent5>
        <a:srgbClr val="E81D23"/>
      </a:accent5>
      <a:accent6>
        <a:srgbClr val="262626"/>
      </a:accent6>
      <a:hlink>
        <a:srgbClr val="00D5D5"/>
      </a:hlink>
      <a:folHlink>
        <a:srgbClr val="DD00DD"/>
      </a:folHlink>
    </a:clrScheme>
    <a:fontScheme name="自定义 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1212</Words>
  <Application>Microsoft Office PowerPoint</Application>
  <PresentationFormat>宽屏</PresentationFormat>
  <Paragraphs>132</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方正兰亭超细黑简体</vt:lpstr>
      <vt:lpstr>宋体</vt:lpstr>
      <vt:lpstr>微软雅黑</vt:lpstr>
      <vt:lpstr>Arial</vt:lpstr>
      <vt:lpstr>Calibri</vt:lpstr>
      <vt:lpstr>Impact</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28</cp:revision>
  <dcterms:created xsi:type="dcterms:W3CDTF">2017-12-06T11:25:01Z</dcterms:created>
  <dcterms:modified xsi:type="dcterms:W3CDTF">2023-04-17T05:24:08Z</dcterms:modified>
</cp:coreProperties>
</file>