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258" r:id="rId4"/>
    <p:sldId id="260" r:id="rId5"/>
    <p:sldId id="261" r:id="rId6"/>
    <p:sldId id="263" r:id="rId7"/>
    <p:sldId id="270" r:id="rId8"/>
    <p:sldId id="271" r:id="rId9"/>
    <p:sldId id="272" r:id="rId10"/>
    <p:sldId id="264" r:id="rId11"/>
    <p:sldId id="273" r:id="rId12"/>
    <p:sldId id="274" r:id="rId13"/>
    <p:sldId id="275" r:id="rId14"/>
    <p:sldId id="276" r:id="rId15"/>
    <p:sldId id="277" r:id="rId16"/>
    <p:sldId id="266" r:id="rId17"/>
    <p:sldId id="278" r:id="rId18"/>
    <p:sldId id="279" r:id="rId19"/>
    <p:sldId id="280" r:id="rId20"/>
    <p:sldId id="268" r:id="rId21"/>
    <p:sldId id="282" r:id="rId22"/>
    <p:sldId id="283" r:id="rId23"/>
    <p:sldId id="284" r:id="rId24"/>
    <p:sldId id="286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E9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802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77112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962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0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75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68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23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09205" y="673957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www.ypppt.com/moban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179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12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af5b2eb08d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pic>
        <p:nvPicPr>
          <p:cNvPr id="7" name="图片 6" descr="61af5b2eb08da"/>
          <p:cNvPicPr>
            <a:picLocks noChangeAspect="1"/>
          </p:cNvPicPr>
          <p:nvPr/>
        </p:nvPicPr>
        <p:blipFill>
          <a:blip r:embed="rId4">
            <a:alphaModFix amt="96000"/>
          </a:blip>
          <a:stretch>
            <a:fillRect/>
          </a:stretch>
        </p:blipFill>
        <p:spPr>
          <a:xfrm>
            <a:off x="32000" y="18000"/>
            <a:ext cx="12192000" cy="6858000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8458200" y="216535"/>
            <a:ext cx="1857375" cy="4212590"/>
          </a:xfrm>
        </p:spPr>
        <p:txBody>
          <a:bodyPr vert="mongolianVert">
            <a:noAutofit/>
          </a:bodyPr>
          <a:lstStyle/>
          <a:p>
            <a:r>
              <a:rPr lang="zh-CN" altLang="en-US" sz="11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禅意</a:t>
            </a:r>
          </a:p>
        </p:txBody>
      </p:sp>
      <p:pic>
        <p:nvPicPr>
          <p:cNvPr id="9" name="图片 8" descr="wew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700" y="1395095"/>
            <a:ext cx="990600" cy="18548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647656" y="2173606"/>
            <a:ext cx="1723549" cy="1854835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lstStyle/>
          <a:p>
            <a:pPr fontAlgn="auto">
              <a:lnSpc>
                <a:spcPts val="3000"/>
              </a:lnSpc>
            </a:pPr>
            <a:r>
              <a:rPr lang="zh-CN" altLang="en-US" spc="600" dirty="0">
                <a:cs typeface="+mn-ea"/>
                <a:sym typeface="+mn-lt"/>
              </a:rPr>
              <a:t>菩提本无树，明镜亦非台，本来无一物，何处惹尘埃</a:t>
            </a:r>
          </a:p>
        </p:txBody>
      </p:sp>
      <p:pic>
        <p:nvPicPr>
          <p:cNvPr id="11" name="图片 10" descr="1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531" y="3390264"/>
            <a:ext cx="311150" cy="313690"/>
          </a:xfrm>
          <a:prstGeom prst="rect">
            <a:avLst/>
          </a:prstGeom>
        </p:spPr>
      </p:pic>
      <p:pic>
        <p:nvPicPr>
          <p:cNvPr id="2" name="图片 1" descr="未标题-1"/>
          <p:cNvPicPr>
            <a:picLocks noChangeAspect="1"/>
          </p:cNvPicPr>
          <p:nvPr/>
        </p:nvPicPr>
        <p:blipFill>
          <a:blip r:embed="rId7">
            <a:alphaModFix amt="53000"/>
          </a:blip>
          <a:stretch>
            <a:fillRect/>
          </a:stretch>
        </p:blipFill>
        <p:spPr>
          <a:xfrm>
            <a:off x="847725" y="3703955"/>
            <a:ext cx="9128760" cy="2756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ew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2000" cy="6948170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/>
        </p:nvSpPr>
        <p:spPr>
          <a:xfrm>
            <a:off x="509270" y="1607820"/>
            <a:ext cx="558800" cy="1859280"/>
          </a:xfrm>
          <a:prstGeom prst="rect">
            <a:avLst/>
          </a:prstGeom>
        </p:spPr>
        <p:txBody>
          <a:bodyPr vert="eaVert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28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策划理念</a:t>
            </a:r>
          </a:p>
        </p:txBody>
      </p:sp>
      <p:pic>
        <p:nvPicPr>
          <p:cNvPr id="7" name="图片 6" descr="而非 (3)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26" y="384175"/>
            <a:ext cx="545465" cy="548640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71170" y="384175"/>
            <a:ext cx="635635" cy="1320800"/>
          </a:xfrm>
        </p:spPr>
        <p:txBody>
          <a:bodyPr vert="mongolianVert">
            <a:noAutofit/>
          </a:bodyPr>
          <a:lstStyle/>
          <a:p>
            <a:r>
              <a:rPr lang="zh-CN" altLang="en-US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贰</a:t>
            </a:r>
            <a:r>
              <a:rPr lang="en-US" altLang="zh-CN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 </a:t>
            </a:r>
            <a:r>
              <a:rPr lang="zh-CN" altLang="en-US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回</a:t>
            </a:r>
          </a:p>
        </p:txBody>
      </p:sp>
      <p:pic>
        <p:nvPicPr>
          <p:cNvPr id="4" name="图片 3" descr="发的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3467100"/>
            <a:ext cx="560705" cy="13449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630670" y="3120390"/>
            <a:ext cx="4591050" cy="2038350"/>
          </a:xfrm>
          <a:prstGeom prst="rect">
            <a:avLst/>
          </a:prstGeom>
        </p:spPr>
        <p:txBody>
          <a:bodyPr vert="mongolianVert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 </a:t>
            </a:r>
          </a:p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2000" dirty="0" err="1">
                <a:latin typeface="+mn-lt"/>
                <a:ea typeface="+mn-ea"/>
                <a:cs typeface="+mn-ea"/>
                <a:sym typeface="+mn-lt"/>
              </a:rPr>
              <a:t>以佛为尊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：       </a:t>
            </a:r>
          </a:p>
          <a:p>
            <a:pPr lvl="0" algn="l">
              <a:lnSpc>
                <a:spcPts val="2500"/>
              </a:lnSpc>
              <a:buClrTx/>
              <a:buSzTx/>
              <a:buFontTx/>
            </a:pP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 dirty="0" err="1">
                <a:latin typeface="+mn-lt"/>
                <a:ea typeface="+mn-ea"/>
                <a:cs typeface="+mn-ea"/>
                <a:sym typeface="+mn-lt"/>
              </a:rPr>
              <a:t>佛陀地位至高无上，佛教文化的性质决定了“以佛为尊”的理念必须彰显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。</a:t>
            </a:r>
          </a:p>
          <a:p>
            <a:pPr lvl="0" algn="l">
              <a:lnSpc>
                <a:spcPts val="2500"/>
              </a:lnSpc>
              <a:buClrTx/>
              <a:buSzTx/>
              <a:buFontTx/>
            </a:pP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 dirty="0" err="1">
                <a:latin typeface="+mn-lt"/>
                <a:ea typeface="+mn-ea"/>
                <a:cs typeface="+mn-ea"/>
                <a:sym typeface="+mn-lt"/>
              </a:rPr>
              <a:t>本项目产业的建设与开发，不能违背佛教的基本教义，更不能亵渎佛的尊严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。 </a:t>
            </a:r>
          </a:p>
        </p:txBody>
      </p:sp>
      <p:sp>
        <p:nvSpPr>
          <p:cNvPr id="10" name="矩形 9"/>
          <p:cNvSpPr/>
          <p:nvPr/>
        </p:nvSpPr>
        <p:spPr>
          <a:xfrm>
            <a:off x="4425950" y="5272405"/>
            <a:ext cx="2012950" cy="5575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dist">
              <a:lnSpc>
                <a:spcPts val="2500"/>
              </a:lnSpc>
              <a:buClrTx/>
              <a:buSzTx/>
              <a:buFontTx/>
            </a:pPr>
            <a:r>
              <a:rPr lang="en-US" altLang="zh-CN" sz="2800">
                <a:latin typeface="+mn-lt"/>
                <a:ea typeface="+mn-ea"/>
                <a:cs typeface="+mn-ea"/>
                <a:sym typeface="+mn-lt"/>
              </a:rPr>
              <a:t>策划理念</a:t>
            </a:r>
          </a:p>
        </p:txBody>
      </p:sp>
      <p:pic>
        <p:nvPicPr>
          <p:cNvPr id="11" name="图片 10" descr="5ff32414a7e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805" y="557530"/>
            <a:ext cx="5956300" cy="5178425"/>
          </a:xfrm>
          <a:prstGeom prst="rect">
            <a:avLst/>
          </a:prstGeom>
        </p:spPr>
      </p:pic>
      <p:pic>
        <p:nvPicPr>
          <p:cNvPr id="13" name="图片 12" descr="未标题-5 (13)"/>
          <p:cNvPicPr>
            <a:picLocks noChangeAspect="1"/>
          </p:cNvPicPr>
          <p:nvPr/>
        </p:nvPicPr>
        <p:blipFill>
          <a:blip r:embed="rId6" cstate="screen">
            <a:alphaModFix amt="5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56445" y="384175"/>
            <a:ext cx="2535555" cy="1433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ew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200"/>
            <a:ext cx="12192000" cy="6948170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/>
        </p:nvSpPr>
        <p:spPr>
          <a:xfrm>
            <a:off x="509270" y="1607820"/>
            <a:ext cx="558800" cy="1859280"/>
          </a:xfrm>
          <a:prstGeom prst="rect">
            <a:avLst/>
          </a:prstGeom>
        </p:spPr>
        <p:txBody>
          <a:bodyPr vert="eaVert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28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策划理念</a:t>
            </a:r>
          </a:p>
        </p:txBody>
      </p:sp>
      <p:pic>
        <p:nvPicPr>
          <p:cNvPr id="7" name="图片 6" descr="而非 (3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26" y="384175"/>
            <a:ext cx="545465" cy="548640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71170" y="384175"/>
            <a:ext cx="635635" cy="1320800"/>
          </a:xfrm>
        </p:spPr>
        <p:txBody>
          <a:bodyPr vert="mongolianVert">
            <a:noAutofit/>
          </a:bodyPr>
          <a:lstStyle/>
          <a:p>
            <a:r>
              <a:rPr lang="zh-CN" altLang="en-US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贰</a:t>
            </a:r>
            <a:r>
              <a:rPr lang="en-US" altLang="zh-CN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 </a:t>
            </a:r>
            <a:r>
              <a:rPr lang="zh-CN" altLang="en-US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回</a:t>
            </a:r>
          </a:p>
        </p:txBody>
      </p:sp>
      <p:pic>
        <p:nvPicPr>
          <p:cNvPr id="4" name="图片 3" descr="发的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3467100"/>
            <a:ext cx="560705" cy="13449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465820" y="4234815"/>
            <a:ext cx="3031490" cy="11988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以香客、游客、学僧、养老居士为本，营造庄严肃穆的朝圣氛围，提供完善的服务设施以及合理的线路组织，引导其“渐入佳境”，并从中获得净化心灵与完善人格的体验，打造佛教文化精品旅游区和佛学教育、研究基地。 。  </a:t>
            </a:r>
          </a:p>
        </p:txBody>
      </p:sp>
      <p:sp>
        <p:nvSpPr>
          <p:cNvPr id="5" name="矩形 4"/>
          <p:cNvSpPr/>
          <p:nvPr/>
        </p:nvSpPr>
        <p:spPr>
          <a:xfrm>
            <a:off x="4869180" y="744855"/>
            <a:ext cx="3246755" cy="5368925"/>
          </a:xfrm>
          <a:prstGeom prst="rect">
            <a:avLst/>
          </a:prstGeom>
          <a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54530" y="2400300"/>
            <a:ext cx="2581910" cy="13735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en-US" altLang="zh-CN" sz="1600" dirty="0" err="1">
                <a:cs typeface="+mn-ea"/>
                <a:sym typeface="+mn-lt"/>
              </a:rPr>
              <a:t>寺院是佛与人之间的载体，寺院的兴建是为僧侣、信徒们提供一个研究、交流佛学的一个活动场所</a:t>
            </a:r>
            <a:r>
              <a:rPr lang="en-US" altLang="zh-CN" sz="1600" dirty="0">
                <a:cs typeface="+mn-ea"/>
                <a:sym typeface="+mn-lt"/>
              </a:rPr>
              <a:t>。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54530" y="1830705"/>
            <a:ext cx="1198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dirty="0" err="1">
                <a:cs typeface="+mn-ea"/>
                <a:sym typeface="+mn-lt"/>
              </a:rPr>
              <a:t>以寺为体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465820" y="3235960"/>
            <a:ext cx="1210588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000">
                <a:cs typeface="+mn-ea"/>
                <a:sym typeface="+mn-lt"/>
              </a:rPr>
              <a:t>以人为本</a:t>
            </a:r>
          </a:p>
        </p:txBody>
      </p:sp>
      <p:pic>
        <p:nvPicPr>
          <p:cNvPr id="13" name="图片 12" descr="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665" y="4142105"/>
            <a:ext cx="5109845" cy="2072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3" grpId="0"/>
      <p:bldP spid="5" grpId="0" animBg="1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ew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200"/>
            <a:ext cx="12192000" cy="6948170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/>
        </p:nvSpPr>
        <p:spPr>
          <a:xfrm>
            <a:off x="509270" y="1607820"/>
            <a:ext cx="558800" cy="1859280"/>
          </a:xfrm>
          <a:prstGeom prst="rect">
            <a:avLst/>
          </a:prstGeom>
        </p:spPr>
        <p:txBody>
          <a:bodyPr vert="eaVert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28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策划理念</a:t>
            </a:r>
          </a:p>
        </p:txBody>
      </p:sp>
      <p:pic>
        <p:nvPicPr>
          <p:cNvPr id="7" name="图片 6" descr="而非 (3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26" y="384175"/>
            <a:ext cx="545465" cy="548640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71170" y="384175"/>
            <a:ext cx="635635" cy="1320800"/>
          </a:xfrm>
        </p:spPr>
        <p:txBody>
          <a:bodyPr vert="mongolianVert">
            <a:noAutofit/>
          </a:bodyPr>
          <a:lstStyle/>
          <a:p>
            <a:r>
              <a:rPr lang="zh-CN" altLang="en-US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贰</a:t>
            </a:r>
            <a:r>
              <a:rPr lang="en-US" altLang="zh-CN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 </a:t>
            </a:r>
            <a:r>
              <a:rPr lang="zh-CN" altLang="en-US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回</a:t>
            </a:r>
          </a:p>
        </p:txBody>
      </p:sp>
      <p:pic>
        <p:nvPicPr>
          <p:cNvPr id="4" name="图片 3" descr="发的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3467100"/>
            <a:ext cx="560705" cy="13449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133975" y="4245610"/>
            <a:ext cx="5627370" cy="1383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依托人间佛教文化，塑造城市旅游新的地标形象：</a:t>
            </a:r>
          </a:p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必须根据当地人文地标，树立当地作为佛教文化产业延伸的核心形象，打造城市旅游新的核心吸引力，作为对当地文化的补充，为改善当地旅游环境提供双核心产品支撑。 </a:t>
            </a:r>
          </a:p>
        </p:txBody>
      </p:sp>
      <p:pic>
        <p:nvPicPr>
          <p:cNvPr id="9" name="图片 8" descr="5ce2e03eef72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960" y="2835910"/>
            <a:ext cx="2435225" cy="403606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667125" y="1297940"/>
            <a:ext cx="5777230" cy="17583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 dirty="0" err="1">
                <a:latin typeface="+mn-lt"/>
                <a:ea typeface="+mn-ea"/>
                <a:cs typeface="+mn-ea"/>
                <a:sym typeface="+mn-lt"/>
              </a:rPr>
              <a:t>整合文化和生态一体化发展，实现目标、主题、文化、形象、产业的统一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：</a:t>
            </a:r>
          </a:p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 dirty="0" err="1">
                <a:latin typeface="+mn-lt"/>
                <a:ea typeface="+mn-ea"/>
                <a:cs typeface="+mn-ea"/>
                <a:sym typeface="+mn-lt"/>
              </a:rPr>
              <a:t>结合当地地理开发实际情况，与佛教文化整合，使佛教文化与生态环境相互一体，相得益彰，创建人间佛教文化生态旅游地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。 </a:t>
            </a:r>
          </a:p>
        </p:txBody>
      </p:sp>
      <p:pic>
        <p:nvPicPr>
          <p:cNvPr id="11" name="图片 10" descr="5fd4aae638b9b"/>
          <p:cNvPicPr>
            <a:picLocks noChangeAspect="1"/>
          </p:cNvPicPr>
          <p:nvPr/>
        </p:nvPicPr>
        <p:blipFill>
          <a:blip r:embed="rId7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5330" y="2651125"/>
            <a:ext cx="3684270" cy="1767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ew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2000" cy="6948170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/>
        </p:nvSpPr>
        <p:spPr>
          <a:xfrm>
            <a:off x="509270" y="1607820"/>
            <a:ext cx="558800" cy="1859280"/>
          </a:xfrm>
          <a:prstGeom prst="rect">
            <a:avLst/>
          </a:prstGeom>
        </p:spPr>
        <p:txBody>
          <a:bodyPr vert="eaVert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28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策划理念</a:t>
            </a:r>
          </a:p>
        </p:txBody>
      </p:sp>
      <p:pic>
        <p:nvPicPr>
          <p:cNvPr id="7" name="图片 6" descr="而非 (3)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26" y="384175"/>
            <a:ext cx="545465" cy="548640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71170" y="384175"/>
            <a:ext cx="635635" cy="1320800"/>
          </a:xfrm>
        </p:spPr>
        <p:txBody>
          <a:bodyPr vert="mongolianVert">
            <a:noAutofit/>
          </a:bodyPr>
          <a:lstStyle/>
          <a:p>
            <a:r>
              <a:rPr lang="zh-CN" altLang="en-US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贰</a:t>
            </a:r>
            <a:r>
              <a:rPr lang="en-US" altLang="zh-CN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 </a:t>
            </a:r>
            <a:r>
              <a:rPr lang="zh-CN" altLang="en-US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回</a:t>
            </a:r>
          </a:p>
        </p:txBody>
      </p:sp>
      <p:pic>
        <p:nvPicPr>
          <p:cNvPr id="4" name="图片 3" descr="发的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3467100"/>
            <a:ext cx="560705" cy="13449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090285" y="1822450"/>
            <a:ext cx="3815715" cy="1644650"/>
          </a:xfrm>
          <a:prstGeom prst="rect">
            <a:avLst/>
          </a:prstGeom>
        </p:spPr>
        <p:txBody>
          <a:bodyPr vert="eaVert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 dirty="0" err="1">
                <a:latin typeface="+mn-lt"/>
                <a:ea typeface="+mn-ea"/>
                <a:cs typeface="+mn-ea"/>
                <a:sym typeface="+mn-lt"/>
              </a:rPr>
              <a:t>构建泛旅游产业链，打造多功能的城市TBD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：</a:t>
            </a:r>
          </a:p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 dirty="0" err="1">
                <a:latin typeface="+mn-lt"/>
                <a:ea typeface="+mn-ea"/>
                <a:cs typeface="+mn-ea"/>
                <a:sym typeface="+mn-lt"/>
              </a:rPr>
              <a:t>每个项目最好选址位于城市近郊地，生态环境良好，风水极佳的地方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，</a:t>
            </a:r>
          </a:p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 dirty="0" err="1">
                <a:latin typeface="+mn-lt"/>
                <a:ea typeface="+mn-ea"/>
                <a:cs typeface="+mn-ea"/>
                <a:sym typeface="+mn-lt"/>
              </a:rPr>
              <a:t>项目开发必须集合“食、宿、行、游、购、养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”</a:t>
            </a:r>
          </a:p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 dirty="0" err="1">
                <a:latin typeface="+mn-lt"/>
                <a:ea typeface="+mn-ea"/>
                <a:cs typeface="+mn-ea"/>
                <a:sym typeface="+mn-lt"/>
              </a:rPr>
              <a:t>六大要素，延伸产业链，形成为集养生、休闲、朝拜、体验为一体的多层次旅游景区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。 </a:t>
            </a:r>
          </a:p>
          <a:p>
            <a:pPr lvl="0" algn="l">
              <a:lnSpc>
                <a:spcPts val="2500"/>
              </a:lnSpc>
              <a:buClrTx/>
              <a:buSzTx/>
              <a:buFontTx/>
            </a:pP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 descr="60890a98ac8f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9575" y="491490"/>
            <a:ext cx="3199765" cy="373443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032885" y="4505325"/>
            <a:ext cx="2526665" cy="1574165"/>
          </a:xfrm>
          <a:prstGeom prst="rect">
            <a:avLst/>
          </a:prstGeom>
        </p:spPr>
        <p:txBody>
          <a:bodyPr vert="eaVert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引领新方式，打造多层次佛学体验旅游方式：</a:t>
            </a:r>
          </a:p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项目在开发中必须要以市场为导向，利用市场空缺，</a:t>
            </a:r>
          </a:p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通过延伸佛学体验的深度、丰度和广度，</a:t>
            </a:r>
          </a:p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引领新型佛教旅游方式，</a:t>
            </a:r>
          </a:p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令游客全方位多层次获得对佛学的体验与感悟。 </a:t>
            </a:r>
          </a:p>
        </p:txBody>
      </p:sp>
      <p:pic>
        <p:nvPicPr>
          <p:cNvPr id="10" name="图片 9" descr="rew (2)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7015" y="4225925"/>
            <a:ext cx="5445760" cy="2176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ew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2000" cy="6948170"/>
          </a:xfrm>
          <a:prstGeom prst="rect">
            <a:avLst/>
          </a:prstGeom>
        </p:spPr>
      </p:pic>
      <p:pic>
        <p:nvPicPr>
          <p:cNvPr id="16" name="图片 15" descr="未标题-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675"/>
            <a:ext cx="6686550" cy="2905125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/>
        </p:nvSpPr>
        <p:spPr>
          <a:xfrm>
            <a:off x="509270" y="1607820"/>
            <a:ext cx="558800" cy="1859280"/>
          </a:xfrm>
          <a:prstGeom prst="rect">
            <a:avLst/>
          </a:prstGeom>
        </p:spPr>
        <p:txBody>
          <a:bodyPr vert="eaVert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28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策划理念</a:t>
            </a:r>
          </a:p>
        </p:txBody>
      </p:sp>
      <p:pic>
        <p:nvPicPr>
          <p:cNvPr id="7" name="图片 6" descr="而非 (3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26" y="384175"/>
            <a:ext cx="545465" cy="548640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71170" y="384175"/>
            <a:ext cx="635635" cy="1320800"/>
          </a:xfrm>
        </p:spPr>
        <p:txBody>
          <a:bodyPr vert="mongolianVert">
            <a:noAutofit/>
          </a:bodyPr>
          <a:lstStyle/>
          <a:p>
            <a:r>
              <a:rPr lang="zh-CN" altLang="en-US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贰</a:t>
            </a:r>
            <a:r>
              <a:rPr lang="en-US" altLang="zh-CN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 </a:t>
            </a:r>
            <a:r>
              <a:rPr lang="zh-CN" altLang="en-US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回</a:t>
            </a:r>
          </a:p>
        </p:txBody>
      </p:sp>
      <p:pic>
        <p:nvPicPr>
          <p:cNvPr id="4" name="图片 3" descr="发的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3467100"/>
            <a:ext cx="560705" cy="134493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997200" y="3797300"/>
            <a:ext cx="5676265" cy="10147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lnSpc>
                <a:spcPts val="2500"/>
              </a:lnSpc>
              <a:buClrTx/>
              <a:buSzTx/>
              <a:buFontTx/>
            </a:pPr>
            <a:r>
              <a:rPr lang="en-US" altLang="zh-CN" sz="1600" dirty="0" err="1">
                <a:latin typeface="+mn-lt"/>
                <a:ea typeface="+mn-ea"/>
                <a:cs typeface="+mn-ea"/>
                <a:sym typeface="+mn-lt"/>
              </a:rPr>
              <a:t>构建佛教文化的现代生活体系，营造和谐文化社区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：</a:t>
            </a:r>
          </a:p>
          <a:p>
            <a:pPr lvl="0" algn="r">
              <a:lnSpc>
                <a:spcPts val="2500"/>
              </a:lnSpc>
              <a:buClrTx/>
              <a:buSzTx/>
              <a:buFontTx/>
            </a:pPr>
            <a:r>
              <a:rPr lang="en-US" altLang="zh-CN" sz="1600" dirty="0" err="1">
                <a:latin typeface="+mn-lt"/>
                <a:ea typeface="+mn-ea"/>
                <a:cs typeface="+mn-ea"/>
                <a:sym typeface="+mn-lt"/>
              </a:rPr>
              <a:t>通过对传统佛教文化符号、文化场景、文化氛围的移植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，</a:t>
            </a:r>
          </a:p>
          <a:p>
            <a:pPr lvl="0" algn="r">
              <a:lnSpc>
                <a:spcPts val="2500"/>
              </a:lnSpc>
              <a:buClrTx/>
              <a:buSzTx/>
              <a:buFontTx/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形成文化象征物，让佛教徒、信众、佛学爱好者乃至于跟佛教没有关系的人，都可以在接触佛的精神或具象中感悟自然与人类的密切关系，天人合一、人地和谐，</a:t>
            </a:r>
          </a:p>
          <a:p>
            <a:pPr lvl="0" algn="r">
              <a:lnSpc>
                <a:spcPts val="2500"/>
              </a:lnSpc>
              <a:buClrTx/>
              <a:buSzTx/>
              <a:buFontTx/>
            </a:pPr>
            <a:r>
              <a:rPr lang="en-US" altLang="zh-CN" sz="1600" dirty="0" err="1">
                <a:latin typeface="+mn-lt"/>
                <a:ea typeface="+mn-ea"/>
                <a:cs typeface="+mn-ea"/>
                <a:sym typeface="+mn-lt"/>
              </a:rPr>
              <a:t>获得心灵的收获与慰藉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9042400" y="1061085"/>
            <a:ext cx="3151505" cy="4699000"/>
            <a:chOff x="14240" y="1671"/>
            <a:chExt cx="4963" cy="7400"/>
          </a:xfrm>
          <a:blipFill rotWithShape="1">
            <a:blip r:embed="rId6"/>
            <a:stretch>
              <a:fillRect t="-20000" b="-20000"/>
            </a:stretch>
          </a:blipFill>
        </p:grpSpPr>
        <p:sp>
          <p:nvSpPr>
            <p:cNvPr id="3" name="矩形 2"/>
            <p:cNvSpPr/>
            <p:nvPr/>
          </p:nvSpPr>
          <p:spPr>
            <a:xfrm>
              <a:off x="14243" y="1671"/>
              <a:ext cx="4960" cy="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242" y="3551"/>
              <a:ext cx="4960" cy="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4241" y="5431"/>
              <a:ext cx="4960" cy="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4240" y="7311"/>
              <a:ext cx="4960" cy="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5" name="图片 14" descr="撒旦 (3)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98245" y="3900805"/>
            <a:ext cx="1137920" cy="2971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ew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2000" cy="6948170"/>
          </a:xfrm>
          <a:prstGeom prst="rect">
            <a:avLst/>
          </a:prstGeom>
        </p:spPr>
      </p:pic>
      <p:pic>
        <p:nvPicPr>
          <p:cNvPr id="9" name="图片 8" descr="61af5b2eb08da"/>
          <p:cNvPicPr>
            <a:picLocks noChangeAspect="1"/>
          </p:cNvPicPr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 flipH="1">
            <a:off x="0" y="1626235"/>
            <a:ext cx="12192000" cy="5716270"/>
          </a:xfrm>
          <a:prstGeom prst="rect">
            <a:avLst/>
          </a:prstGeom>
        </p:spPr>
      </p:pic>
      <p:pic>
        <p:nvPicPr>
          <p:cNvPr id="7" name="图片 6" descr="而非 (3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3465" y="1721485"/>
            <a:ext cx="545465" cy="548640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7894320" y="1762760"/>
            <a:ext cx="1857375" cy="2663190"/>
          </a:xfrm>
        </p:spPr>
        <p:txBody>
          <a:bodyPr vert="mongolianVert">
            <a:noAutofit/>
          </a:bodyPr>
          <a:lstStyle/>
          <a:p>
            <a:r>
              <a:rPr lang="zh-CN" altLang="en-US" sz="810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叁</a:t>
            </a:r>
            <a:r>
              <a:rPr lang="en-US" altLang="zh-CN" sz="810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 </a:t>
            </a:r>
            <a:r>
              <a:rPr lang="zh-CN" altLang="en-US" sz="810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回</a:t>
            </a:r>
          </a:p>
        </p:txBody>
      </p:sp>
      <p:sp>
        <p:nvSpPr>
          <p:cNvPr id="12" name="标题 1"/>
          <p:cNvSpPr>
            <a:spLocks noGrp="1"/>
          </p:cNvSpPr>
          <p:nvPr/>
        </p:nvSpPr>
        <p:spPr>
          <a:xfrm>
            <a:off x="7136765" y="1963420"/>
            <a:ext cx="558800" cy="2868930"/>
          </a:xfrm>
          <a:prstGeom prst="rect">
            <a:avLst/>
          </a:prstGeom>
        </p:spPr>
        <p:txBody>
          <a:bodyPr vert="eaVert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40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业务范围</a:t>
            </a:r>
          </a:p>
        </p:txBody>
      </p:sp>
      <p:pic>
        <p:nvPicPr>
          <p:cNvPr id="4" name="图片 3" descr="4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01285" y="4654550"/>
            <a:ext cx="6990715" cy="2797175"/>
          </a:xfrm>
          <a:prstGeom prst="rect">
            <a:avLst/>
          </a:prstGeom>
        </p:spPr>
      </p:pic>
      <p:pic>
        <p:nvPicPr>
          <p:cNvPr id="2" name="图片 1" descr="包图网_19843764有意境的国风山水画元素"/>
          <p:cNvPicPr>
            <a:picLocks noChangeAspect="1"/>
          </p:cNvPicPr>
          <p:nvPr/>
        </p:nvPicPr>
        <p:blipFill>
          <a:blip r:embed="rId6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11455" y="573405"/>
            <a:ext cx="3830955" cy="3409315"/>
          </a:xfrm>
          <a:prstGeom prst="rect">
            <a:avLst/>
          </a:prstGeom>
        </p:spPr>
      </p:pic>
      <p:pic>
        <p:nvPicPr>
          <p:cNvPr id="3" name="图片 2" descr="发送到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105" y="3206115"/>
            <a:ext cx="3957320" cy="3957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ew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2000" cy="6948170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/>
        </p:nvSpPr>
        <p:spPr>
          <a:xfrm>
            <a:off x="509270" y="1607820"/>
            <a:ext cx="558800" cy="1859280"/>
          </a:xfrm>
          <a:prstGeom prst="rect">
            <a:avLst/>
          </a:prstGeom>
        </p:spPr>
        <p:txBody>
          <a:bodyPr vert="eaVert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28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业务范围</a:t>
            </a:r>
          </a:p>
        </p:txBody>
      </p:sp>
      <p:pic>
        <p:nvPicPr>
          <p:cNvPr id="7" name="图片 6" descr="而非 (3)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26" y="384175"/>
            <a:ext cx="545465" cy="548640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71170" y="384175"/>
            <a:ext cx="635635" cy="1320800"/>
          </a:xfrm>
        </p:spPr>
        <p:txBody>
          <a:bodyPr vert="mongolianVert">
            <a:noAutofit/>
          </a:bodyPr>
          <a:lstStyle/>
          <a:p>
            <a:r>
              <a:rPr lang="zh-CN" altLang="en-US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叁</a:t>
            </a:r>
            <a:r>
              <a:rPr lang="en-US" altLang="zh-CN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 </a:t>
            </a:r>
            <a:r>
              <a:rPr lang="zh-CN" altLang="en-US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回</a:t>
            </a:r>
          </a:p>
        </p:txBody>
      </p:sp>
      <p:pic>
        <p:nvPicPr>
          <p:cNvPr id="4" name="图片 3" descr="发的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3467100"/>
            <a:ext cx="560705" cy="1344930"/>
          </a:xfrm>
          <a:prstGeom prst="rect">
            <a:avLst/>
          </a:prstGeom>
        </p:spPr>
      </p:pic>
      <p:sp>
        <p:nvSpPr>
          <p:cNvPr id="100" name="矩形 99"/>
          <p:cNvSpPr/>
          <p:nvPr/>
        </p:nvSpPr>
        <p:spPr>
          <a:xfrm>
            <a:off x="2369185" y="2280920"/>
            <a:ext cx="4058285" cy="2233295"/>
          </a:xfrm>
          <a:prstGeom prst="rect">
            <a:avLst/>
          </a:prstGeom>
        </p:spPr>
        <p:txBody>
          <a:bodyPr vert="eaVert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2500"/>
              </a:lnSpc>
              <a:buClrTx/>
              <a:buSzTx/>
              <a:buFontTx/>
            </a:pPr>
            <a:endParaRPr lang="en-US" altLang="zh-CN" sz="1600">
              <a:latin typeface="+mn-lt"/>
              <a:ea typeface="+mn-ea"/>
              <a:cs typeface="+mn-ea"/>
              <a:sym typeface="+mn-lt"/>
            </a:endParaRPr>
          </a:p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>
                <a:latin typeface="+mn-lt"/>
                <a:ea typeface="+mn-ea"/>
                <a:cs typeface="+mn-ea"/>
                <a:sym typeface="+mn-lt"/>
              </a:rPr>
              <a:t>斋僧会：是中国汉语系佛教最早的法会，起源于汉灵帝时。佛教以僧人为三宝之一，故在家信徒皈依三宝，必须供养僧尼。斋僧会可为施主超度荐福，纪念报恩，祈求平安，求雨灭灾。斋僧一般视施主的财力，规模可大可小，时间可长可短，既有集体斋僧，又有个人斋僧，全凭自觉自愿。 </a:t>
            </a:r>
          </a:p>
        </p:txBody>
      </p:sp>
      <p:pic>
        <p:nvPicPr>
          <p:cNvPr id="2" name="图片 1" descr="dfgfgddf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300" y="1452880"/>
            <a:ext cx="3024505" cy="33591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463030" y="2272030"/>
            <a:ext cx="1515110" cy="2153920"/>
          </a:xfrm>
          <a:prstGeom prst="rect">
            <a:avLst/>
          </a:prstGeom>
        </p:spPr>
        <p:txBody>
          <a:bodyPr vert="eaVert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 dirty="0" err="1">
                <a:latin typeface="+mn-lt"/>
                <a:ea typeface="+mn-ea"/>
                <a:cs typeface="+mn-ea"/>
                <a:sym typeface="+mn-lt"/>
              </a:rPr>
              <a:t>佛事活动：僧人可为有需要的施主或悔罪、或讨平安、或消灾延寿而做佛事活动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00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ew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2000" cy="6948170"/>
          </a:xfrm>
          <a:prstGeom prst="rect">
            <a:avLst/>
          </a:prstGeom>
        </p:spPr>
      </p:pic>
      <p:pic>
        <p:nvPicPr>
          <p:cNvPr id="3" name="图片 2" descr="5e16fe62b96f8"/>
          <p:cNvPicPr>
            <a:picLocks noChangeAspect="1"/>
          </p:cNvPicPr>
          <p:nvPr/>
        </p:nvPicPr>
        <p:blipFill>
          <a:blip r:embed="rId3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900" y="-76200"/>
            <a:ext cx="7343775" cy="5248275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/>
        </p:nvSpPr>
        <p:spPr>
          <a:xfrm>
            <a:off x="483870" y="1607820"/>
            <a:ext cx="558800" cy="1859280"/>
          </a:xfrm>
          <a:prstGeom prst="rect">
            <a:avLst/>
          </a:prstGeom>
        </p:spPr>
        <p:txBody>
          <a:bodyPr vert="eaVert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28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业务范围</a:t>
            </a:r>
          </a:p>
        </p:txBody>
      </p:sp>
      <p:pic>
        <p:nvPicPr>
          <p:cNvPr id="7" name="图片 6" descr="而非 (3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26" y="384175"/>
            <a:ext cx="545465" cy="548640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71170" y="384175"/>
            <a:ext cx="635635" cy="1320800"/>
          </a:xfrm>
        </p:spPr>
        <p:txBody>
          <a:bodyPr vert="mongolianVert">
            <a:noAutofit/>
          </a:bodyPr>
          <a:lstStyle/>
          <a:p>
            <a:r>
              <a:rPr lang="zh-CN" altLang="en-US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叁</a:t>
            </a:r>
            <a:r>
              <a:rPr lang="en-US" altLang="zh-CN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 </a:t>
            </a:r>
            <a:r>
              <a:rPr lang="zh-CN" altLang="en-US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回</a:t>
            </a:r>
          </a:p>
        </p:txBody>
      </p:sp>
      <p:pic>
        <p:nvPicPr>
          <p:cNvPr id="4" name="图片 3" descr="发的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3467100"/>
            <a:ext cx="560705" cy="13449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937250" y="3746500"/>
            <a:ext cx="5080000" cy="10147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 dirty="0" err="1">
                <a:latin typeface="+mn-lt"/>
                <a:ea typeface="+mn-ea"/>
                <a:cs typeface="+mn-ea"/>
                <a:sym typeface="+mn-lt"/>
              </a:rPr>
              <a:t>越度亡灵：超度亡灵的法会，兴盛于宋朝，可根据施主需要由法师、僧人超度孤魂野鬼或自己的已故亲友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。 </a:t>
            </a:r>
          </a:p>
          <a:p>
            <a:pPr lvl="0" algn="l">
              <a:lnSpc>
                <a:spcPts val="2500"/>
              </a:lnSpc>
              <a:buClrTx/>
              <a:buSzTx/>
              <a:buFontTx/>
            </a:pP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节日纪念：纪念法会多为佛教节日与中国民间信仰相融合而形成的岁时习俗，成为僧俗共同纪念的大型法会。主要有佛诞节、盂兰盆节、腊八放生等。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825" y="1931670"/>
            <a:ext cx="3240405" cy="3240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ew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2000" cy="6948170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/>
        </p:nvSpPr>
        <p:spPr>
          <a:xfrm>
            <a:off x="509270" y="1607820"/>
            <a:ext cx="558800" cy="1859280"/>
          </a:xfrm>
          <a:prstGeom prst="rect">
            <a:avLst/>
          </a:prstGeom>
        </p:spPr>
        <p:txBody>
          <a:bodyPr vert="eaVert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28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业务范围</a:t>
            </a:r>
          </a:p>
        </p:txBody>
      </p:sp>
      <p:pic>
        <p:nvPicPr>
          <p:cNvPr id="7" name="图片 6" descr="而非 (3)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26" y="384175"/>
            <a:ext cx="545465" cy="548640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71170" y="384175"/>
            <a:ext cx="635635" cy="1320800"/>
          </a:xfrm>
        </p:spPr>
        <p:txBody>
          <a:bodyPr vert="mongolianVert">
            <a:noAutofit/>
          </a:bodyPr>
          <a:lstStyle/>
          <a:p>
            <a:r>
              <a:rPr lang="zh-CN" altLang="en-US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叁</a:t>
            </a:r>
            <a:r>
              <a:rPr lang="en-US" altLang="zh-CN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 </a:t>
            </a:r>
            <a:r>
              <a:rPr lang="zh-CN" altLang="en-US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回</a:t>
            </a:r>
          </a:p>
        </p:txBody>
      </p:sp>
      <p:pic>
        <p:nvPicPr>
          <p:cNvPr id="4" name="图片 3" descr="发的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3467100"/>
            <a:ext cx="560705" cy="134493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A51CDB4-57B7-6995-E7D0-CE47499E9186}"/>
              </a:ext>
            </a:extLst>
          </p:cNvPr>
          <p:cNvGrpSpPr/>
          <p:nvPr/>
        </p:nvGrpSpPr>
        <p:grpSpPr>
          <a:xfrm>
            <a:off x="3054985" y="1649730"/>
            <a:ext cx="5457199" cy="4539615"/>
            <a:chOff x="3054985" y="1649730"/>
            <a:chExt cx="5457199" cy="4539615"/>
          </a:xfrm>
        </p:grpSpPr>
        <p:sp>
          <p:nvSpPr>
            <p:cNvPr id="20" name="文本框 19"/>
            <p:cNvSpPr txBox="1"/>
            <p:nvPr/>
          </p:nvSpPr>
          <p:spPr>
            <a:xfrm>
              <a:off x="7434461" y="1649730"/>
              <a:ext cx="800219" cy="99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algn="ctr">
                <a:defRPr sz="4000" b="1">
                  <a:gradFill>
                    <a:gsLst>
                      <a:gs pos="0">
                        <a:srgbClr val="540000"/>
                      </a:gs>
                      <a:gs pos="47000">
                        <a:srgbClr val="860000"/>
                      </a:gs>
                      <a:gs pos="97000">
                        <a:srgbClr val="C00000"/>
                      </a:gs>
                    </a:gsLst>
                    <a:lin ang="5400000" scaled="1"/>
                  </a:gradFill>
                  <a:latin typeface="方正细等线简体" panose="02010601030101010101" pitchFamily="2" charset="-122"/>
                  <a:ea typeface="方正细等线简体" panose="02010601030101010101" pitchFamily="2" charset="-122"/>
                </a:defRPr>
              </a:lvl1pPr>
            </a:lstStyle>
            <a:p>
              <a:pPr algn="dist"/>
              <a:r>
                <a:rPr lang="zh-CN" sz="2000" b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寺庙业</a:t>
              </a:r>
            </a:p>
            <a:p>
              <a:pPr algn="dist"/>
              <a:r>
                <a:rPr lang="zh-CN" sz="2000" b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务衍生</a:t>
              </a:r>
              <a:endParaRPr lang="zh-CN" altLang="en-US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278001" y="1776730"/>
              <a:ext cx="800219" cy="738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algn="ctr">
                <a:defRPr sz="4000" b="1">
                  <a:gradFill>
                    <a:gsLst>
                      <a:gs pos="0">
                        <a:srgbClr val="540000"/>
                      </a:gs>
                      <a:gs pos="47000">
                        <a:srgbClr val="860000"/>
                      </a:gs>
                      <a:gs pos="97000">
                        <a:srgbClr val="C00000"/>
                      </a:gs>
                    </a:gsLst>
                    <a:lin ang="5400000" scaled="1"/>
                  </a:gradFill>
                  <a:latin typeface="方正细等线简体" panose="02010601030101010101" pitchFamily="2" charset="-122"/>
                  <a:ea typeface="方正细等线简体" panose="02010601030101010101" pitchFamily="2" charset="-122"/>
                </a:defRPr>
              </a:lvl1pPr>
            </a:lstStyle>
            <a:p>
              <a:pPr lvl="0" algn="dist">
                <a:buClrTx/>
                <a:buSzTx/>
                <a:buFontTx/>
              </a:pPr>
              <a:r>
                <a:rPr lang="zh-CN" sz="2000" b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塔陵</a:t>
              </a:r>
            </a:p>
            <a:p>
              <a:pPr lvl="0" algn="dist">
                <a:buClrTx/>
                <a:buSzTx/>
                <a:buFontTx/>
              </a:pPr>
              <a:r>
                <a:rPr lang="zh-CN" sz="2000" b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丧葬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232666" y="1776730"/>
              <a:ext cx="800219" cy="715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algn="ctr">
                <a:defRPr sz="4000" b="1">
                  <a:gradFill>
                    <a:gsLst>
                      <a:gs pos="0">
                        <a:srgbClr val="540000"/>
                      </a:gs>
                      <a:gs pos="47000">
                        <a:srgbClr val="860000"/>
                      </a:gs>
                      <a:gs pos="97000">
                        <a:srgbClr val="C00000"/>
                      </a:gs>
                    </a:gsLst>
                    <a:lin ang="5400000" scaled="1"/>
                  </a:gradFill>
                  <a:latin typeface="方正细等线简体" panose="02010601030101010101" pitchFamily="2" charset="-122"/>
                  <a:ea typeface="方正细等线简体" panose="02010601030101010101" pitchFamily="2" charset="-122"/>
                </a:defRPr>
              </a:lvl1pPr>
            </a:lstStyle>
            <a:p>
              <a:pPr lvl="0" algn="dist">
                <a:buClrTx/>
                <a:buSzTx/>
                <a:buFontTx/>
              </a:pPr>
              <a:r>
                <a:rPr lang="zh-CN" sz="2000" b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禅修养老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7306310" y="3498215"/>
              <a:ext cx="1028700" cy="2632710"/>
            </a:xfrm>
            <a:prstGeom prst="rect">
              <a:avLst/>
            </a:prstGeom>
          </p:spPr>
          <p:txBody>
            <a:bodyPr vert="eaVert" wrap="square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l">
                <a:lnSpc>
                  <a:spcPts val="2500"/>
                </a:lnSpc>
                <a:buClrTx/>
                <a:buSzTx/>
                <a:buFontTx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本项目下的每座寺庙都将配备万佛堂及长生堂，供信众供养佛位及长生牌。每座万佛堂供奉佛位1万个，每座长生堂供奉长生牌1万个。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5341620" y="3498215"/>
              <a:ext cx="521335" cy="2691130"/>
            </a:xfrm>
            <a:prstGeom prst="rect">
              <a:avLst/>
            </a:prstGeom>
          </p:spPr>
          <p:txBody>
            <a:bodyPr vert="eaVert" wrap="square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l">
                <a:lnSpc>
                  <a:spcPts val="2500"/>
                </a:lnSpc>
                <a:buClrTx/>
                <a:buSzTx/>
                <a:buFontTx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本项目下的每座寺庙都将配备地宫，可安放5万个墓位。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3054985" y="3498215"/>
              <a:ext cx="1028700" cy="2684145"/>
            </a:xfrm>
            <a:prstGeom prst="rect">
              <a:avLst/>
            </a:prstGeom>
          </p:spPr>
          <p:txBody>
            <a:bodyPr vert="eaVert" wrap="square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l">
                <a:lnSpc>
                  <a:spcPts val="2500"/>
                </a:lnSpc>
                <a:buClrTx/>
                <a:buSzTx/>
                <a:buFontTx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本项目下的每座寺庙都将配备禅修院，提供至少300个房间、500个床位，以及医疗养生设施，主要面向养老市场。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7496521" y="2720003"/>
              <a:ext cx="1015663" cy="770197"/>
              <a:chOff x="3044801" y="1789127"/>
              <a:chExt cx="1015663" cy="770197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3180030" y="1789127"/>
                <a:ext cx="461665" cy="711092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595959"/>
                    </a:solidFill>
                    <a:cs typeface="+mn-ea"/>
                    <a:sym typeface="+mn-lt"/>
                  </a:rPr>
                  <a:t>……….</a:t>
                </a:r>
                <a:endParaRPr lang="zh-CN" altLang="en-US" dirty="0">
                  <a:solidFill>
                    <a:srgbClr val="59595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3044801" y="2300279"/>
                <a:ext cx="1015663" cy="259045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zh-CN" sz="5400" dirty="0">
                    <a:solidFill>
                      <a:srgbClr val="595959"/>
                    </a:solidFill>
                    <a:cs typeface="+mn-ea"/>
                    <a:sym typeface="+mn-lt"/>
                  </a:rPr>
                  <a:t>.</a:t>
                </a:r>
                <a:endParaRPr lang="zh-CN" altLang="en-US" sz="5400" dirty="0">
                  <a:solidFill>
                    <a:srgbClr val="595959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341858" y="2592522"/>
              <a:ext cx="1015663" cy="776075"/>
              <a:chOff x="3035755" y="1789127"/>
              <a:chExt cx="1015663" cy="776075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3180030" y="1789127"/>
                <a:ext cx="461665" cy="711092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595959"/>
                    </a:solidFill>
                    <a:cs typeface="+mn-ea"/>
                    <a:sym typeface="+mn-lt"/>
                  </a:rPr>
                  <a:t>……….</a:t>
                </a:r>
                <a:endParaRPr lang="zh-CN" altLang="en-US" dirty="0">
                  <a:solidFill>
                    <a:srgbClr val="59595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3035755" y="2306157"/>
                <a:ext cx="1015663" cy="259045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zh-CN" sz="5400" dirty="0">
                    <a:solidFill>
                      <a:srgbClr val="595959"/>
                    </a:solidFill>
                    <a:cs typeface="+mn-ea"/>
                    <a:sym typeface="+mn-lt"/>
                  </a:rPr>
                  <a:t>.</a:t>
                </a:r>
                <a:endParaRPr lang="zh-CN" altLang="en-US" sz="5400" dirty="0">
                  <a:solidFill>
                    <a:srgbClr val="595959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3272925" y="2596290"/>
              <a:ext cx="1015663" cy="791782"/>
              <a:chOff x="3033331" y="1789127"/>
              <a:chExt cx="1015663" cy="791782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3180030" y="1789127"/>
                <a:ext cx="461665" cy="711092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595959"/>
                    </a:solidFill>
                    <a:cs typeface="+mn-ea"/>
                    <a:sym typeface="+mn-lt"/>
                  </a:rPr>
                  <a:t>……….</a:t>
                </a:r>
                <a:endParaRPr lang="zh-CN" altLang="en-US" dirty="0">
                  <a:solidFill>
                    <a:srgbClr val="59595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3033331" y="2321864"/>
                <a:ext cx="1015663" cy="259045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zh-CN" sz="5400" dirty="0">
                    <a:solidFill>
                      <a:srgbClr val="595959"/>
                    </a:solidFill>
                    <a:cs typeface="+mn-ea"/>
                    <a:sym typeface="+mn-lt"/>
                  </a:rPr>
                  <a:t>.</a:t>
                </a:r>
                <a:endParaRPr lang="zh-CN" altLang="en-US" sz="5400" dirty="0">
                  <a:solidFill>
                    <a:srgbClr val="595959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8" name="图片 17" descr="5bc02863243c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34450" y="-76200"/>
            <a:ext cx="3339465" cy="4090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ew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2000" cy="6948170"/>
          </a:xfrm>
          <a:prstGeom prst="rect">
            <a:avLst/>
          </a:prstGeom>
        </p:spPr>
      </p:pic>
      <p:pic>
        <p:nvPicPr>
          <p:cNvPr id="9" name="图片 8" descr="61af5b2eb08da"/>
          <p:cNvPicPr>
            <a:picLocks noChangeAspect="1"/>
          </p:cNvPicPr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 flipH="1">
            <a:off x="0" y="1626235"/>
            <a:ext cx="12192000" cy="5716270"/>
          </a:xfrm>
          <a:prstGeom prst="rect">
            <a:avLst/>
          </a:prstGeom>
        </p:spPr>
      </p:pic>
      <p:pic>
        <p:nvPicPr>
          <p:cNvPr id="7" name="图片 6" descr="而非 (3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3465" y="1721485"/>
            <a:ext cx="545465" cy="548640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7894320" y="1762760"/>
            <a:ext cx="1857375" cy="2663190"/>
          </a:xfrm>
        </p:spPr>
        <p:txBody>
          <a:bodyPr vert="mongolianVert">
            <a:noAutofit/>
          </a:bodyPr>
          <a:lstStyle/>
          <a:p>
            <a:r>
              <a:rPr lang="zh-CN" altLang="en-US" sz="81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肆</a:t>
            </a:r>
            <a:r>
              <a:rPr lang="en-US" altLang="zh-CN" sz="81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 </a:t>
            </a:r>
            <a:r>
              <a:rPr lang="zh-CN" altLang="en-US" sz="81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回</a:t>
            </a:r>
          </a:p>
        </p:txBody>
      </p:sp>
      <p:sp>
        <p:nvSpPr>
          <p:cNvPr id="12" name="标题 1"/>
          <p:cNvSpPr>
            <a:spLocks noGrp="1"/>
          </p:cNvSpPr>
          <p:nvPr/>
        </p:nvSpPr>
        <p:spPr>
          <a:xfrm>
            <a:off x="7136765" y="1963420"/>
            <a:ext cx="558800" cy="2868930"/>
          </a:xfrm>
          <a:prstGeom prst="rect">
            <a:avLst/>
          </a:prstGeom>
        </p:spPr>
        <p:txBody>
          <a:bodyPr vert="eaVert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40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项目筹建</a:t>
            </a:r>
          </a:p>
        </p:txBody>
      </p:sp>
      <p:pic>
        <p:nvPicPr>
          <p:cNvPr id="4" name="图片 3" descr="4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01285" y="4654550"/>
            <a:ext cx="6990715" cy="2797175"/>
          </a:xfrm>
          <a:prstGeom prst="rect">
            <a:avLst/>
          </a:prstGeom>
        </p:spPr>
      </p:pic>
      <p:pic>
        <p:nvPicPr>
          <p:cNvPr id="2" name="图片 1" descr="包图网_19843764有意境的国风山水画元素"/>
          <p:cNvPicPr>
            <a:picLocks noChangeAspect="1"/>
          </p:cNvPicPr>
          <p:nvPr/>
        </p:nvPicPr>
        <p:blipFill>
          <a:blip r:embed="rId6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11455" y="573405"/>
            <a:ext cx="3830955" cy="3409315"/>
          </a:xfrm>
          <a:prstGeom prst="rect">
            <a:avLst/>
          </a:prstGeom>
        </p:spPr>
      </p:pic>
      <p:pic>
        <p:nvPicPr>
          <p:cNvPr id="3" name="图片 2" descr="发送到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105" y="3206115"/>
            <a:ext cx="3957320" cy="395732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ew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2000" cy="6948170"/>
          </a:xfrm>
          <a:prstGeom prst="rect">
            <a:avLst/>
          </a:prstGeom>
        </p:spPr>
      </p:pic>
      <p:pic>
        <p:nvPicPr>
          <p:cNvPr id="20" name="图片 19" descr="wet"/>
          <p:cNvPicPr>
            <a:picLocks noChangeAspect="1"/>
          </p:cNvPicPr>
          <p:nvPr/>
        </p:nvPicPr>
        <p:blipFill>
          <a:blip r:embed="rId3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0" y="1678305"/>
            <a:ext cx="5462905" cy="2093595"/>
          </a:xfrm>
          <a:prstGeom prst="rect">
            <a:avLst/>
          </a:prstGeom>
        </p:spPr>
      </p:pic>
      <p:pic>
        <p:nvPicPr>
          <p:cNvPr id="4" name="图片 3" descr="4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8080"/>
            <a:ext cx="5029200" cy="2012315"/>
          </a:xfrm>
          <a:prstGeom prst="rect">
            <a:avLst/>
          </a:prstGeom>
        </p:spPr>
      </p:pic>
      <p:pic>
        <p:nvPicPr>
          <p:cNvPr id="17" name="图片 16" descr="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940" y="5137785"/>
            <a:ext cx="4297045" cy="17202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17815" y="1819910"/>
            <a:ext cx="904875" cy="1412240"/>
          </a:xfrm>
        </p:spPr>
        <p:txBody>
          <a:bodyPr vert="eaVert"/>
          <a:lstStyle/>
          <a:p>
            <a:pPr algn="dist"/>
            <a:r>
              <a:rPr lang="zh-CN" altLang="en-US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肆回</a:t>
            </a: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2947670" y="1819910"/>
            <a:ext cx="904875" cy="1412240"/>
          </a:xfrm>
          <a:prstGeom prst="rect">
            <a:avLst/>
          </a:prstGeom>
        </p:spPr>
        <p:txBody>
          <a:bodyPr vert="eaVert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壹回</a:t>
            </a:r>
          </a:p>
        </p:txBody>
      </p:sp>
      <p:sp>
        <p:nvSpPr>
          <p:cNvPr id="10" name="标题 1"/>
          <p:cNvSpPr>
            <a:spLocks noGrp="1"/>
          </p:cNvSpPr>
          <p:nvPr/>
        </p:nvSpPr>
        <p:spPr>
          <a:xfrm>
            <a:off x="6261100" y="1819910"/>
            <a:ext cx="904875" cy="1412240"/>
          </a:xfrm>
          <a:prstGeom prst="rect">
            <a:avLst/>
          </a:prstGeom>
        </p:spPr>
        <p:txBody>
          <a:bodyPr vert="eaVert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叁回</a:t>
            </a:r>
          </a:p>
        </p:txBody>
      </p:sp>
      <p:sp>
        <p:nvSpPr>
          <p:cNvPr id="11" name="标题 1"/>
          <p:cNvSpPr>
            <a:spLocks noGrp="1"/>
          </p:cNvSpPr>
          <p:nvPr/>
        </p:nvSpPr>
        <p:spPr>
          <a:xfrm>
            <a:off x="4604385" y="1819910"/>
            <a:ext cx="904875" cy="1412240"/>
          </a:xfrm>
          <a:prstGeom prst="rect">
            <a:avLst/>
          </a:prstGeom>
        </p:spPr>
        <p:txBody>
          <a:bodyPr vert="eaVert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贰回</a:t>
            </a:r>
          </a:p>
        </p:txBody>
      </p:sp>
      <p:sp>
        <p:nvSpPr>
          <p:cNvPr id="12" name="标题 1"/>
          <p:cNvSpPr>
            <a:spLocks noGrp="1"/>
          </p:cNvSpPr>
          <p:nvPr/>
        </p:nvSpPr>
        <p:spPr>
          <a:xfrm>
            <a:off x="2388870" y="2971800"/>
            <a:ext cx="558800" cy="1859280"/>
          </a:xfrm>
          <a:prstGeom prst="rect">
            <a:avLst/>
          </a:prstGeom>
        </p:spPr>
        <p:txBody>
          <a:bodyPr vert="eaVert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28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市场背景</a:t>
            </a:r>
          </a:p>
        </p:txBody>
      </p:sp>
      <p:sp>
        <p:nvSpPr>
          <p:cNvPr id="13" name="标题 1"/>
          <p:cNvSpPr>
            <a:spLocks noGrp="1"/>
          </p:cNvSpPr>
          <p:nvPr/>
        </p:nvSpPr>
        <p:spPr>
          <a:xfrm>
            <a:off x="4007485" y="2971800"/>
            <a:ext cx="558800" cy="1859280"/>
          </a:xfrm>
          <a:prstGeom prst="rect">
            <a:avLst/>
          </a:prstGeom>
        </p:spPr>
        <p:txBody>
          <a:bodyPr vert="eaVert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28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策划理念</a:t>
            </a:r>
          </a:p>
        </p:txBody>
      </p:sp>
      <p:sp>
        <p:nvSpPr>
          <p:cNvPr id="14" name="标题 1"/>
          <p:cNvSpPr>
            <a:spLocks noGrp="1"/>
          </p:cNvSpPr>
          <p:nvPr/>
        </p:nvSpPr>
        <p:spPr>
          <a:xfrm>
            <a:off x="5681980" y="2971800"/>
            <a:ext cx="558800" cy="1859280"/>
          </a:xfrm>
          <a:prstGeom prst="rect">
            <a:avLst/>
          </a:prstGeom>
        </p:spPr>
        <p:txBody>
          <a:bodyPr vert="eaVert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28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业务范围</a:t>
            </a:r>
          </a:p>
        </p:txBody>
      </p:sp>
      <p:sp>
        <p:nvSpPr>
          <p:cNvPr id="15" name="标题 1"/>
          <p:cNvSpPr>
            <a:spLocks noGrp="1"/>
          </p:cNvSpPr>
          <p:nvPr/>
        </p:nvSpPr>
        <p:spPr>
          <a:xfrm>
            <a:off x="7328535" y="2971800"/>
            <a:ext cx="558800" cy="1859280"/>
          </a:xfrm>
          <a:prstGeom prst="rect">
            <a:avLst/>
          </a:prstGeom>
        </p:spPr>
        <p:txBody>
          <a:bodyPr vert="eaVert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28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项目筹建</a:t>
            </a:r>
          </a:p>
        </p:txBody>
      </p:sp>
      <p:sp>
        <p:nvSpPr>
          <p:cNvPr id="16" name="标题 1"/>
          <p:cNvSpPr>
            <a:spLocks noGrp="1"/>
          </p:cNvSpPr>
          <p:nvPr/>
        </p:nvSpPr>
        <p:spPr>
          <a:xfrm>
            <a:off x="10541000" y="2528570"/>
            <a:ext cx="904875" cy="1844675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60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目录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094293" y="2444750"/>
            <a:ext cx="569387" cy="2619375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lstStyle/>
          <a:p>
            <a:pPr fontAlgn="auto">
              <a:lnSpc>
                <a:spcPts val="3000"/>
              </a:lnSpc>
            </a:pPr>
            <a:r>
              <a:rPr lang="en-US" altLang="zh-CN" sz="2000" spc="600" dirty="0">
                <a:solidFill>
                  <a:srgbClr val="8A0000"/>
                </a:solidFill>
                <a:cs typeface="+mn-ea"/>
                <a:sym typeface="+mn-lt"/>
              </a:rPr>
              <a:t>CONTENTS</a:t>
            </a:r>
          </a:p>
        </p:txBody>
      </p:sp>
      <p:pic>
        <p:nvPicPr>
          <p:cNvPr id="5" name="图片 4" descr="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665" y="3999230"/>
            <a:ext cx="4328160" cy="2164715"/>
          </a:xfrm>
          <a:prstGeom prst="rect">
            <a:avLst/>
          </a:prstGeom>
        </p:spPr>
      </p:pic>
      <p:pic>
        <p:nvPicPr>
          <p:cNvPr id="7" name="图片 6" descr="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4878705"/>
            <a:ext cx="5562600" cy="1979295"/>
          </a:xfrm>
          <a:prstGeom prst="rect">
            <a:avLst/>
          </a:prstGeom>
        </p:spPr>
      </p:pic>
      <p:cxnSp>
        <p:nvCxnSpPr>
          <p:cNvPr id="21" name="直接连接符 20"/>
          <p:cNvCxnSpPr/>
          <p:nvPr/>
        </p:nvCxnSpPr>
        <p:spPr>
          <a:xfrm>
            <a:off x="3399790" y="3232150"/>
            <a:ext cx="0" cy="1774825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057140" y="3232150"/>
            <a:ext cx="0" cy="1774825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711315" y="3232150"/>
            <a:ext cx="0" cy="1774825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8368665" y="3232150"/>
            <a:ext cx="0" cy="1774825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503503" y="355107"/>
            <a:ext cx="16157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mtClean="0">
                <a:solidFill>
                  <a:srgbClr val="E9E9E9"/>
                </a:solidFill>
              </a:rPr>
              <a:t>https://www.PPT818.com/</a:t>
            </a:r>
            <a:endParaRPr lang="zh-CN" altLang="en-US" sz="900" dirty="0">
              <a:solidFill>
                <a:srgbClr val="E9E9E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ew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2000" cy="6948170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/>
        </p:nvSpPr>
        <p:spPr>
          <a:xfrm>
            <a:off x="509270" y="1607820"/>
            <a:ext cx="558800" cy="1859280"/>
          </a:xfrm>
          <a:prstGeom prst="rect">
            <a:avLst/>
          </a:prstGeom>
        </p:spPr>
        <p:txBody>
          <a:bodyPr vert="eaVert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28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项目筹建</a:t>
            </a:r>
          </a:p>
        </p:txBody>
      </p:sp>
      <p:pic>
        <p:nvPicPr>
          <p:cNvPr id="7" name="图片 6" descr="而非 (3)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26" y="384175"/>
            <a:ext cx="545465" cy="548640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71170" y="384175"/>
            <a:ext cx="635635" cy="1320800"/>
          </a:xfrm>
        </p:spPr>
        <p:txBody>
          <a:bodyPr vert="mongolianVert">
            <a:noAutofit/>
          </a:bodyPr>
          <a:lstStyle/>
          <a:p>
            <a:r>
              <a:rPr lang="zh-CN" altLang="en-US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肆</a:t>
            </a:r>
            <a:r>
              <a:rPr lang="en-US" altLang="zh-CN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 </a:t>
            </a:r>
            <a:r>
              <a:rPr lang="zh-CN" altLang="en-US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回</a:t>
            </a:r>
          </a:p>
        </p:txBody>
      </p:sp>
      <p:pic>
        <p:nvPicPr>
          <p:cNvPr id="4" name="图片 3" descr="发的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3467100"/>
            <a:ext cx="560705" cy="13449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24380" y="3251200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dirty="0" err="1">
                <a:cs typeface="+mn-ea"/>
                <a:sym typeface="+mn-lt"/>
              </a:rPr>
              <a:t>筹建流程</a:t>
            </a:r>
            <a:endParaRPr lang="en-US" altLang="zh-CN" sz="2400" dirty="0">
              <a:cs typeface="+mn-ea"/>
              <a:sym typeface="+mn-lt"/>
            </a:endParaRPr>
          </a:p>
        </p:txBody>
      </p:sp>
      <p:pic>
        <p:nvPicPr>
          <p:cNvPr id="27" name="图片占位符 15" descr="F:\22各做好的网站模板\包图网ppt\2022.5\23.jpg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43107" y="3964064"/>
            <a:ext cx="1701165" cy="1701477"/>
          </a:xfrm>
          <a:prstGeom prst="flowChartConnector">
            <a:avLst/>
          </a:prstGeom>
          <a:ln>
            <a:noFill/>
          </a:ln>
        </p:spPr>
      </p:pic>
      <p:pic>
        <p:nvPicPr>
          <p:cNvPr id="29" name="图片占位符 17" descr="F:\22各做好的网站模板\包图网ppt\2022.5\33.jpg3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9890" y="1752605"/>
            <a:ext cx="1597025" cy="1597305"/>
          </a:xfrm>
          <a:prstGeom prst="flowChartConnector">
            <a:avLst/>
          </a:prstGeom>
          <a:ln>
            <a:noFill/>
          </a:ln>
        </p:spPr>
      </p:pic>
      <p:sp>
        <p:nvSpPr>
          <p:cNvPr id="31" name="Shape 570"/>
          <p:cNvSpPr txBox="1"/>
          <p:nvPr/>
        </p:nvSpPr>
        <p:spPr>
          <a:xfrm>
            <a:off x="3805555" y="1493520"/>
            <a:ext cx="2976880" cy="1694180"/>
          </a:xfrm>
          <a:prstGeom prst="rect">
            <a:avLst/>
          </a:prstGeom>
          <a:noFill/>
        </p:spPr>
        <p:txBody>
          <a:bodyPr vert="horz" wrap="square" lIns="91440" rIns="91440" rtlCol="0" anchor="t">
            <a:spAutoFit/>
          </a:bodyPr>
          <a:lstStyle/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>
                <a:cs typeface="+mn-ea"/>
                <a:sym typeface="+mn-lt"/>
              </a:rPr>
              <a:t>先期在武汉周遍、镇江周遍选定4个地块作为示范工程项目，按每个地块50亩地，施工周期1~2年，按上述配备规划建设寺庙建筑群。</a:t>
            </a:r>
          </a:p>
        </p:txBody>
      </p:sp>
      <p:sp>
        <p:nvSpPr>
          <p:cNvPr id="33" name="Shape 570"/>
          <p:cNvSpPr txBox="1"/>
          <p:nvPr/>
        </p:nvSpPr>
        <p:spPr>
          <a:xfrm>
            <a:off x="9084576" y="2727233"/>
            <a:ext cx="2761524" cy="1054135"/>
          </a:xfrm>
          <a:prstGeom prst="rect">
            <a:avLst/>
          </a:prstGeom>
          <a:noFill/>
        </p:spPr>
        <p:txBody>
          <a:bodyPr vert="horz" wrap="square" lIns="91440" rIns="91440" rtlCol="0" anchor="t">
            <a:spAutoFit/>
          </a:bodyPr>
          <a:lstStyle/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>
                <a:cs typeface="+mn-ea"/>
                <a:sym typeface="+mn-lt"/>
              </a:rPr>
              <a:t>实现三年目标，在至少十个城市周遍复制该模式，形成佛教产业集群。</a:t>
            </a:r>
          </a:p>
        </p:txBody>
      </p:sp>
      <p:sp>
        <p:nvSpPr>
          <p:cNvPr id="35" name="Shape 570"/>
          <p:cNvSpPr txBox="1"/>
          <p:nvPr/>
        </p:nvSpPr>
        <p:spPr>
          <a:xfrm>
            <a:off x="6296704" y="4278382"/>
            <a:ext cx="2761524" cy="1054135"/>
          </a:xfrm>
          <a:prstGeom prst="rect">
            <a:avLst/>
          </a:prstGeom>
          <a:noFill/>
        </p:spPr>
        <p:txBody>
          <a:bodyPr vert="horz" wrap="square" lIns="91440" rIns="91440" rtlCol="0" anchor="t">
            <a:spAutoFit/>
          </a:bodyPr>
          <a:lstStyle/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>
                <a:cs typeface="+mn-ea"/>
                <a:sym typeface="+mn-lt"/>
              </a:rPr>
              <a:t>按上述规划运营4个示范项目，实现预计收入，在3年内收回成本实现赢利。</a:t>
            </a:r>
          </a:p>
        </p:txBody>
      </p:sp>
      <p:pic>
        <p:nvPicPr>
          <p:cNvPr id="36" name="图片占位符 15" descr="F:\22各做好的网站模板\包图网ppt\2022.5\1.jpg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61995" y="1252537"/>
            <a:ext cx="1701165" cy="1701477"/>
          </a:xfrm>
          <a:prstGeom prst="flowChartConnector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3" grpId="0"/>
      <p:bldP spid="31" grpId="0" animBg="1"/>
      <p:bldP spid="33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ew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2000" cy="6948170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/>
        </p:nvSpPr>
        <p:spPr>
          <a:xfrm>
            <a:off x="509270" y="1607820"/>
            <a:ext cx="558800" cy="1859280"/>
          </a:xfrm>
          <a:prstGeom prst="rect">
            <a:avLst/>
          </a:prstGeom>
        </p:spPr>
        <p:txBody>
          <a:bodyPr vert="eaVert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28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项目筹建</a:t>
            </a:r>
          </a:p>
        </p:txBody>
      </p:sp>
      <p:pic>
        <p:nvPicPr>
          <p:cNvPr id="7" name="图片 6" descr="而非 (3)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26" y="384175"/>
            <a:ext cx="545465" cy="548640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71170" y="384175"/>
            <a:ext cx="635635" cy="1320800"/>
          </a:xfrm>
        </p:spPr>
        <p:txBody>
          <a:bodyPr vert="mongolianVert">
            <a:noAutofit/>
          </a:bodyPr>
          <a:lstStyle/>
          <a:p>
            <a:r>
              <a:rPr lang="zh-CN" altLang="en-US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肆</a:t>
            </a:r>
            <a:r>
              <a:rPr lang="en-US" altLang="zh-CN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 </a:t>
            </a:r>
            <a:r>
              <a:rPr lang="zh-CN" altLang="en-US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回</a:t>
            </a:r>
          </a:p>
        </p:txBody>
      </p:sp>
      <p:pic>
        <p:nvPicPr>
          <p:cNvPr id="4" name="图片 3" descr="发的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3467100"/>
            <a:ext cx="560705" cy="13449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93900" y="2663825"/>
            <a:ext cx="5257800" cy="2656205"/>
          </a:xfrm>
          <a:prstGeom prst="rect">
            <a:avLst/>
          </a:prstGeom>
          <a:noFill/>
        </p:spPr>
        <p:txBody>
          <a:bodyPr vert="horz" wrap="square" lIns="91440" rIns="91440" rtlCol="0" anchor="t">
            <a:spAutoFit/>
          </a:bodyPr>
          <a:lstStyle/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 dirty="0" err="1">
                <a:cs typeface="+mn-ea"/>
                <a:sym typeface="+mn-lt"/>
              </a:rPr>
              <a:t>在全国宗教旅游产品建设风起云涌的背景下，佛教文化产业项目打破传统发展模式，引入全新理念，实施跨越式发展战略</a:t>
            </a:r>
            <a:r>
              <a:rPr lang="en-US" altLang="zh-CN" sz="1600" dirty="0">
                <a:cs typeface="+mn-ea"/>
                <a:sym typeface="+mn-lt"/>
              </a:rPr>
              <a:t>。</a:t>
            </a:r>
          </a:p>
          <a:p>
            <a:pPr lvl="0" algn="l">
              <a:lnSpc>
                <a:spcPts val="2500"/>
              </a:lnSpc>
              <a:buClrTx/>
              <a:buSzTx/>
              <a:buFontTx/>
            </a:pPr>
            <a:endParaRPr lang="en-US" altLang="zh-CN" sz="1600" dirty="0">
              <a:cs typeface="+mn-ea"/>
              <a:sym typeface="+mn-lt"/>
            </a:endParaRPr>
          </a:p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 dirty="0">
                <a:cs typeface="+mn-ea"/>
                <a:sym typeface="+mn-lt"/>
              </a:rPr>
              <a:t>必须树立并强化大文化大品牌精品战略，打造有强大吸引力和市场影响力的佛文化品牌，传统的宗教朝拜、旅游观光的基础上，向参与体验、佛教文化、生态休闲、养老往生等多品方向发展。 </a:t>
            </a:r>
          </a:p>
        </p:txBody>
      </p:sp>
      <p:pic>
        <p:nvPicPr>
          <p:cNvPr id="2" name="图片 1" descr="的饿"/>
          <p:cNvPicPr>
            <a:picLocks noChangeAspect="1"/>
          </p:cNvPicPr>
          <p:nvPr/>
        </p:nvPicPr>
        <p:blipFill>
          <a:blip r:embed="rId5">
            <a:alphaModFix amt="32000"/>
          </a:blip>
          <a:stretch>
            <a:fillRect/>
          </a:stretch>
        </p:blipFill>
        <p:spPr>
          <a:xfrm flipH="1">
            <a:off x="7023100" y="328295"/>
            <a:ext cx="5104765" cy="65297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93900" y="2053590"/>
            <a:ext cx="16173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en-US" altLang="zh-CN" sz="2400" dirty="0" err="1">
                <a:cs typeface="+mn-ea"/>
                <a:sym typeface="+mn-lt"/>
              </a:rPr>
              <a:t>项目总结</a:t>
            </a:r>
            <a:endParaRPr lang="en-US" altLang="zh-CN" sz="2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ew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2000" cy="6948170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/>
        </p:nvSpPr>
        <p:spPr>
          <a:xfrm>
            <a:off x="509270" y="1607820"/>
            <a:ext cx="558800" cy="1859280"/>
          </a:xfrm>
          <a:prstGeom prst="rect">
            <a:avLst/>
          </a:prstGeom>
        </p:spPr>
        <p:txBody>
          <a:bodyPr vert="eaVert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28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项目筹建</a:t>
            </a:r>
          </a:p>
        </p:txBody>
      </p:sp>
      <p:pic>
        <p:nvPicPr>
          <p:cNvPr id="7" name="图片 6" descr="而非 (3)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26" y="384175"/>
            <a:ext cx="545465" cy="548640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71170" y="384175"/>
            <a:ext cx="635635" cy="1320800"/>
          </a:xfrm>
        </p:spPr>
        <p:txBody>
          <a:bodyPr vert="mongolianVert">
            <a:noAutofit/>
          </a:bodyPr>
          <a:lstStyle/>
          <a:p>
            <a:r>
              <a:rPr lang="zh-CN" altLang="en-US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肆</a:t>
            </a:r>
            <a:r>
              <a:rPr lang="en-US" altLang="zh-CN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 </a:t>
            </a:r>
            <a:r>
              <a:rPr lang="zh-CN" altLang="en-US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回</a:t>
            </a:r>
          </a:p>
        </p:txBody>
      </p:sp>
      <p:pic>
        <p:nvPicPr>
          <p:cNvPr id="4" name="图片 3" descr="发的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3467100"/>
            <a:ext cx="560705" cy="13449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391410" y="4511675"/>
            <a:ext cx="8044815" cy="82994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ts val="2500"/>
              </a:lnSpc>
              <a:buClrTx/>
              <a:buSzTx/>
              <a:buFontTx/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综上所述，佛教文化发展要坚持走生态、社会、文化、经济的可持续发展道路，创建绿色佛教旅游圣地，开发佛教文化产品，加大对佛教环境治理和保护的投入，确保可持续发展战略的实施。而本项目，将是对这一宗旨的全方位体现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1410" y="1607820"/>
            <a:ext cx="8043545" cy="2576195"/>
          </a:xfrm>
          <a:prstGeom prst="rect">
            <a:avLst/>
          </a:prstGeom>
        </p:spPr>
      </p:pic>
      <p:pic>
        <p:nvPicPr>
          <p:cNvPr id="9" name="图片 8" descr="未标题-5 (7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0900" y="3225800"/>
            <a:ext cx="2057400" cy="158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af5b2eb08d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pic>
        <p:nvPicPr>
          <p:cNvPr id="7" name="图片 6" descr="61af5b2eb08da"/>
          <p:cNvPicPr>
            <a:picLocks noChangeAspect="1"/>
          </p:cNvPicPr>
          <p:nvPr/>
        </p:nvPicPr>
        <p:blipFill>
          <a:blip r:embed="rId3">
            <a:alphaModFix amt="96000"/>
          </a:blip>
          <a:stretch>
            <a:fillRect/>
          </a:stretch>
        </p:blipFill>
        <p:spPr>
          <a:xfrm>
            <a:off x="32000" y="18000"/>
            <a:ext cx="12192000" cy="6858000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8458200" y="216535"/>
            <a:ext cx="1857375" cy="4212590"/>
          </a:xfrm>
        </p:spPr>
        <p:txBody>
          <a:bodyPr vert="mongolianVert">
            <a:noAutofit/>
          </a:bodyPr>
          <a:lstStyle/>
          <a:p>
            <a:r>
              <a:rPr lang="zh-CN" altLang="en-US" sz="11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感</a:t>
            </a:r>
            <a:r>
              <a:rPr lang="en-US" altLang="zh-CN" sz="11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 </a:t>
            </a:r>
            <a:r>
              <a:rPr lang="zh-CN" altLang="en-US" sz="11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谢</a:t>
            </a:r>
          </a:p>
        </p:txBody>
      </p:sp>
      <p:pic>
        <p:nvPicPr>
          <p:cNvPr id="9" name="图片 8" descr="wew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700" y="1395095"/>
            <a:ext cx="990600" cy="18548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647656" y="2173606"/>
            <a:ext cx="1723549" cy="1854835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lstStyle/>
          <a:p>
            <a:pPr fontAlgn="auto">
              <a:lnSpc>
                <a:spcPts val="3000"/>
              </a:lnSpc>
            </a:pPr>
            <a:r>
              <a:rPr lang="zh-CN" altLang="en-US" spc="600" dirty="0">
                <a:cs typeface="+mn-ea"/>
                <a:sym typeface="+mn-lt"/>
              </a:rPr>
              <a:t>菩提本无树，明镜亦非台，本来无一物，何处惹尘埃</a:t>
            </a:r>
          </a:p>
        </p:txBody>
      </p:sp>
      <p:pic>
        <p:nvPicPr>
          <p:cNvPr id="11" name="图片 10" descr="1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531" y="3390264"/>
            <a:ext cx="311150" cy="313690"/>
          </a:xfrm>
          <a:prstGeom prst="rect">
            <a:avLst/>
          </a:prstGeom>
        </p:spPr>
      </p:pic>
      <p:pic>
        <p:nvPicPr>
          <p:cNvPr id="2" name="图片 1" descr="未标题-1"/>
          <p:cNvPicPr>
            <a:picLocks noChangeAspect="1"/>
          </p:cNvPicPr>
          <p:nvPr/>
        </p:nvPicPr>
        <p:blipFill>
          <a:blip r:embed="rId6">
            <a:alphaModFix amt="53000"/>
          </a:blip>
          <a:stretch>
            <a:fillRect/>
          </a:stretch>
        </p:blipFill>
        <p:spPr>
          <a:xfrm>
            <a:off x="847725" y="3703955"/>
            <a:ext cx="9128760" cy="2756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ew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2000" cy="6948170"/>
          </a:xfrm>
          <a:prstGeom prst="rect">
            <a:avLst/>
          </a:prstGeom>
        </p:spPr>
      </p:pic>
      <p:pic>
        <p:nvPicPr>
          <p:cNvPr id="9" name="图片 8" descr="61af5b2eb08da"/>
          <p:cNvPicPr>
            <a:picLocks noChangeAspect="1"/>
          </p:cNvPicPr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 flipH="1">
            <a:off x="0" y="1626235"/>
            <a:ext cx="12192000" cy="5716270"/>
          </a:xfrm>
          <a:prstGeom prst="rect">
            <a:avLst/>
          </a:prstGeom>
        </p:spPr>
      </p:pic>
      <p:pic>
        <p:nvPicPr>
          <p:cNvPr id="7" name="图片 6" descr="而非 (3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3465" y="1721485"/>
            <a:ext cx="545465" cy="548640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7894320" y="1762760"/>
            <a:ext cx="1857375" cy="2663190"/>
          </a:xfrm>
        </p:spPr>
        <p:txBody>
          <a:bodyPr vert="mongolianVert">
            <a:noAutofit/>
          </a:bodyPr>
          <a:lstStyle/>
          <a:p>
            <a:r>
              <a:rPr lang="zh-CN" altLang="en-US" sz="810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壹</a:t>
            </a:r>
            <a:r>
              <a:rPr lang="en-US" altLang="zh-CN" sz="810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 </a:t>
            </a:r>
            <a:r>
              <a:rPr lang="zh-CN" altLang="en-US" sz="810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回</a:t>
            </a:r>
          </a:p>
        </p:txBody>
      </p:sp>
      <p:sp>
        <p:nvSpPr>
          <p:cNvPr id="12" name="标题 1"/>
          <p:cNvSpPr>
            <a:spLocks noGrp="1"/>
          </p:cNvSpPr>
          <p:nvPr/>
        </p:nvSpPr>
        <p:spPr>
          <a:xfrm>
            <a:off x="7136765" y="1963420"/>
            <a:ext cx="558800" cy="2868930"/>
          </a:xfrm>
          <a:prstGeom prst="rect">
            <a:avLst/>
          </a:prstGeom>
        </p:spPr>
        <p:txBody>
          <a:bodyPr vert="eaVert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40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市场背景</a:t>
            </a:r>
          </a:p>
        </p:txBody>
      </p:sp>
      <p:pic>
        <p:nvPicPr>
          <p:cNvPr id="4" name="图片 3" descr="4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01285" y="4654550"/>
            <a:ext cx="6990715" cy="2797175"/>
          </a:xfrm>
          <a:prstGeom prst="rect">
            <a:avLst/>
          </a:prstGeom>
        </p:spPr>
      </p:pic>
      <p:pic>
        <p:nvPicPr>
          <p:cNvPr id="2" name="图片 1" descr="包图网_19843764有意境的国风山水画元素"/>
          <p:cNvPicPr>
            <a:picLocks noChangeAspect="1"/>
          </p:cNvPicPr>
          <p:nvPr/>
        </p:nvPicPr>
        <p:blipFill>
          <a:blip r:embed="rId6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11455" y="573405"/>
            <a:ext cx="3830955" cy="3409315"/>
          </a:xfrm>
          <a:prstGeom prst="rect">
            <a:avLst/>
          </a:prstGeom>
        </p:spPr>
      </p:pic>
      <p:pic>
        <p:nvPicPr>
          <p:cNvPr id="3" name="图片 2" descr="发送到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105" y="3206115"/>
            <a:ext cx="3957320" cy="3957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ew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2000" cy="6948170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/>
        </p:nvSpPr>
        <p:spPr>
          <a:xfrm>
            <a:off x="509270" y="1607820"/>
            <a:ext cx="558800" cy="1859280"/>
          </a:xfrm>
          <a:prstGeom prst="rect">
            <a:avLst/>
          </a:prstGeom>
        </p:spPr>
        <p:txBody>
          <a:bodyPr vert="eaVert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28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市</a:t>
            </a:r>
            <a:r>
              <a:rPr lang="zh-CN" altLang="en-US" sz="24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场</a:t>
            </a:r>
            <a:r>
              <a:rPr lang="zh-CN" altLang="en-US" sz="28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背景</a:t>
            </a:r>
          </a:p>
        </p:txBody>
      </p:sp>
      <p:pic>
        <p:nvPicPr>
          <p:cNvPr id="7" name="图片 6" descr="而非 (3)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26" y="384175"/>
            <a:ext cx="545465" cy="548640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71170" y="384175"/>
            <a:ext cx="635635" cy="1320800"/>
          </a:xfrm>
        </p:spPr>
        <p:txBody>
          <a:bodyPr vert="mongolianVert">
            <a:noAutofit/>
          </a:bodyPr>
          <a:lstStyle/>
          <a:p>
            <a:r>
              <a:rPr lang="zh-CN" altLang="en-US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壹</a:t>
            </a:r>
            <a:r>
              <a:rPr lang="en-US" altLang="zh-CN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 </a:t>
            </a:r>
            <a:r>
              <a:rPr lang="zh-CN" altLang="en-US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回</a:t>
            </a:r>
          </a:p>
        </p:txBody>
      </p:sp>
      <p:pic>
        <p:nvPicPr>
          <p:cNvPr id="4" name="图片 3" descr="发的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3467100"/>
            <a:ext cx="560705" cy="1344930"/>
          </a:xfrm>
          <a:prstGeom prst="rect">
            <a:avLst/>
          </a:prstGeom>
        </p:spPr>
      </p:pic>
      <p:sp>
        <p:nvSpPr>
          <p:cNvPr id="100" name="矩形 99"/>
          <p:cNvSpPr/>
          <p:nvPr/>
        </p:nvSpPr>
        <p:spPr>
          <a:xfrm>
            <a:off x="4224020" y="1836420"/>
            <a:ext cx="5638800" cy="1224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lnSpc>
                <a:spcPts val="2500"/>
              </a:lnSpc>
              <a:buClrTx/>
              <a:buSzTx/>
              <a:buFontTx/>
            </a:pPr>
            <a:r>
              <a:rPr lang="en-US" altLang="zh-CN" sz="1600" dirty="0" err="1">
                <a:latin typeface="+mn-lt"/>
                <a:ea typeface="+mn-ea"/>
                <a:cs typeface="+mn-ea"/>
                <a:sym typeface="+mn-lt"/>
              </a:rPr>
              <a:t>在城市钢筋混凝土中激烈竞争生活的人们有了放松身心、静心休闲、回归自然的需求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，</a:t>
            </a:r>
          </a:p>
          <a:p>
            <a:pPr lvl="0" algn="l" fontAlgn="auto">
              <a:lnSpc>
                <a:spcPts val="2500"/>
              </a:lnSpc>
              <a:buClrTx/>
              <a:buSzTx/>
              <a:buFontTx/>
            </a:pP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lvl="0" algn="l" fontAlgn="auto">
              <a:lnSpc>
                <a:spcPts val="2500"/>
              </a:lnSpc>
              <a:buClrTx/>
              <a:buSzTx/>
              <a:buFontTx/>
            </a:pPr>
            <a:r>
              <a:rPr lang="en-US" altLang="zh-CN" sz="1600" dirty="0" err="1">
                <a:latin typeface="+mn-lt"/>
                <a:ea typeface="+mn-ea"/>
                <a:cs typeface="+mn-ea"/>
                <a:sym typeface="+mn-lt"/>
              </a:rPr>
              <a:t>旅游观光、宗教信仰、敬佛拜佛已然成为人们一种高雅的消费方式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pic>
        <p:nvPicPr>
          <p:cNvPr id="5" name="图片 4" descr="未标题-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715" y="1073785"/>
            <a:ext cx="1786890" cy="2188210"/>
          </a:xfrm>
          <a:prstGeom prst="rect">
            <a:avLst/>
          </a:prstGeom>
        </p:spPr>
      </p:pic>
      <p:pic>
        <p:nvPicPr>
          <p:cNvPr id="9" name="图片 8" descr="erw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040495" y="3671570"/>
            <a:ext cx="3255010" cy="32004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557020" y="4420235"/>
            <a:ext cx="8736965" cy="829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 dirty="0" err="1">
                <a:latin typeface="+mn-lt"/>
                <a:ea typeface="+mn-ea"/>
                <a:cs typeface="+mn-ea"/>
                <a:sym typeface="+mn-lt"/>
              </a:rPr>
              <a:t>在新的潮流下，发展宗教及相关事业已成为一种促进社会和谐、经济可持续发展的朝阳事业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。</a:t>
            </a:r>
          </a:p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佛教文化在人类文化发展和进步中独具不容忽视的地位，弘扬佛教文化和发展佛教事业在一定范围内对政治、经济、道德、文化和构建和谐社会，都会起到积极的作用。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00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ew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2000" cy="6948170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/>
        </p:nvSpPr>
        <p:spPr>
          <a:xfrm>
            <a:off x="509270" y="1607820"/>
            <a:ext cx="558800" cy="1859280"/>
          </a:xfrm>
          <a:prstGeom prst="rect">
            <a:avLst/>
          </a:prstGeom>
        </p:spPr>
        <p:txBody>
          <a:bodyPr vert="eaVert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28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市</a:t>
            </a:r>
            <a:r>
              <a:rPr lang="zh-CN" altLang="en-US" sz="24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场</a:t>
            </a:r>
            <a:r>
              <a:rPr lang="zh-CN" altLang="en-US" sz="28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背景</a:t>
            </a:r>
          </a:p>
        </p:txBody>
      </p:sp>
      <p:pic>
        <p:nvPicPr>
          <p:cNvPr id="7" name="图片 6" descr="而非 (3)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26" y="384175"/>
            <a:ext cx="545465" cy="548640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71170" y="384175"/>
            <a:ext cx="635635" cy="1320800"/>
          </a:xfrm>
        </p:spPr>
        <p:txBody>
          <a:bodyPr vert="mongolianVert">
            <a:noAutofit/>
          </a:bodyPr>
          <a:lstStyle/>
          <a:p>
            <a:r>
              <a:rPr lang="zh-CN" altLang="en-US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壹</a:t>
            </a:r>
            <a:r>
              <a:rPr lang="en-US" altLang="zh-CN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 </a:t>
            </a:r>
            <a:r>
              <a:rPr lang="zh-CN" altLang="en-US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回</a:t>
            </a:r>
          </a:p>
        </p:txBody>
      </p:sp>
      <p:pic>
        <p:nvPicPr>
          <p:cNvPr id="4" name="图片 3" descr="发的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3467100"/>
            <a:ext cx="560705" cy="134493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948555" y="4671060"/>
            <a:ext cx="5080000" cy="645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2400" dirty="0" err="1">
                <a:latin typeface="+mn-lt"/>
                <a:ea typeface="+mn-ea"/>
                <a:cs typeface="+mn-ea"/>
                <a:sym typeface="+mn-lt"/>
              </a:rPr>
              <a:t>寺庙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：</a:t>
            </a:r>
          </a:p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据旅游部门不完全统计，XX年全国有超过5亿人次出入过佛教寺庙或相关景区，人均消费100元。</a:t>
            </a:r>
          </a:p>
        </p:txBody>
      </p:sp>
      <p:pic>
        <p:nvPicPr>
          <p:cNvPr id="15" name="图片 14" descr="wer"/>
          <p:cNvPicPr>
            <a:picLocks noChangeAspect="1"/>
          </p:cNvPicPr>
          <p:nvPr/>
        </p:nvPicPr>
        <p:blipFill>
          <a:blip r:embed="rId5" cstate="screen"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9945" y="1273175"/>
            <a:ext cx="2536825" cy="475170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857115" y="1546860"/>
            <a:ext cx="7331075" cy="2756535"/>
          </a:xfrm>
          <a:prstGeom prst="rect">
            <a:avLst/>
          </a:prstGeom>
          <a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602865" y="529463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dirty="0" err="1">
                <a:cs typeface="+mn-ea"/>
                <a:sym typeface="+mn-lt"/>
              </a:rPr>
              <a:t>市场背景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1" grpId="0"/>
      <p:bldP spid="17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ew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2000" cy="6948170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/>
        </p:nvSpPr>
        <p:spPr>
          <a:xfrm>
            <a:off x="509270" y="1607820"/>
            <a:ext cx="558800" cy="1859280"/>
          </a:xfrm>
          <a:prstGeom prst="rect">
            <a:avLst/>
          </a:prstGeom>
        </p:spPr>
        <p:txBody>
          <a:bodyPr vert="eaVert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28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市</a:t>
            </a:r>
            <a:r>
              <a:rPr lang="zh-CN" altLang="en-US" sz="24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场</a:t>
            </a:r>
            <a:r>
              <a:rPr lang="zh-CN" altLang="en-US" sz="28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背景</a:t>
            </a:r>
          </a:p>
        </p:txBody>
      </p:sp>
      <p:pic>
        <p:nvPicPr>
          <p:cNvPr id="7" name="图片 6" descr="而非 (3)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26" y="384175"/>
            <a:ext cx="545465" cy="548640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71170" y="384175"/>
            <a:ext cx="635635" cy="1320800"/>
          </a:xfrm>
        </p:spPr>
        <p:txBody>
          <a:bodyPr vert="mongolianVert">
            <a:noAutofit/>
          </a:bodyPr>
          <a:lstStyle/>
          <a:p>
            <a:r>
              <a:rPr lang="zh-CN" altLang="en-US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壹</a:t>
            </a:r>
            <a:r>
              <a:rPr lang="en-US" altLang="zh-CN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 </a:t>
            </a:r>
            <a:r>
              <a:rPr lang="zh-CN" altLang="en-US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回</a:t>
            </a:r>
          </a:p>
        </p:txBody>
      </p:sp>
      <p:pic>
        <p:nvPicPr>
          <p:cNvPr id="4" name="图片 3" descr="发的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3467100"/>
            <a:ext cx="560705" cy="13449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11015" y="2982912"/>
            <a:ext cx="5080000" cy="829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ts val="2500"/>
              </a:lnSpc>
              <a:buClrTx/>
              <a:buSzTx/>
              <a:buFontTx/>
            </a:pPr>
            <a:r>
              <a:rPr lang="en-US" altLang="zh-CN" sz="2400" dirty="0" err="1">
                <a:latin typeface="+mn-lt"/>
                <a:ea typeface="+mn-ea"/>
                <a:cs typeface="+mn-ea"/>
                <a:sym typeface="+mn-lt"/>
              </a:rPr>
              <a:t>养老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：</a:t>
            </a:r>
          </a:p>
          <a:p>
            <a:pPr lvl="0" algn="ctr">
              <a:lnSpc>
                <a:spcPts val="2500"/>
              </a:lnSpc>
              <a:buClrTx/>
              <a:buSzTx/>
              <a:buFontTx/>
            </a:pP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  <a:p>
            <a:pPr lvl="0" algn="ctr">
              <a:lnSpc>
                <a:spcPts val="2500"/>
              </a:lnSpc>
              <a:buClrTx/>
              <a:buSzTx/>
              <a:buFontTx/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中国认定为“老年人”的60岁以上人口达到1.939亿人（2012年底），超过了日本的总人口。今后每年还将增长860万人。</a:t>
            </a:r>
          </a:p>
          <a:p>
            <a:pPr lvl="0" algn="ctr">
              <a:lnSpc>
                <a:spcPts val="2500"/>
              </a:lnSpc>
              <a:buClrTx/>
              <a:buSzTx/>
              <a:buFontTx/>
            </a:pP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lvl="0" algn="ctr">
              <a:lnSpc>
                <a:spcPts val="2500"/>
              </a:lnSpc>
              <a:buClrTx/>
              <a:buSzTx/>
              <a:buFontTx/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目前国内社会性养老机构至少有2000万的床位需求缺口，这个需求同时呈爆发性增长趋，并且需求呈多元化。</a:t>
            </a:r>
          </a:p>
        </p:txBody>
      </p:sp>
      <p:pic>
        <p:nvPicPr>
          <p:cNvPr id="3" name="图片 2" descr="未标题-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820" y="2214880"/>
            <a:ext cx="2310130" cy="2039620"/>
          </a:xfrm>
          <a:prstGeom prst="rect">
            <a:avLst/>
          </a:prstGeom>
        </p:spPr>
      </p:pic>
      <p:pic>
        <p:nvPicPr>
          <p:cNvPr id="9" name="图片 8" descr="a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320000">
            <a:off x="9784080" y="2641320"/>
            <a:ext cx="1726565" cy="1300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ew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2000" cy="6948170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/>
        </p:nvSpPr>
        <p:spPr>
          <a:xfrm>
            <a:off x="509270" y="1607820"/>
            <a:ext cx="558800" cy="1859280"/>
          </a:xfrm>
          <a:prstGeom prst="rect">
            <a:avLst/>
          </a:prstGeom>
        </p:spPr>
        <p:txBody>
          <a:bodyPr vert="eaVert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28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市</a:t>
            </a:r>
            <a:r>
              <a:rPr lang="zh-CN" altLang="en-US" sz="24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场</a:t>
            </a:r>
            <a:r>
              <a:rPr lang="zh-CN" altLang="en-US" sz="28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背景</a:t>
            </a:r>
          </a:p>
        </p:txBody>
      </p:sp>
      <p:pic>
        <p:nvPicPr>
          <p:cNvPr id="7" name="图片 6" descr="而非 (3)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26" y="384175"/>
            <a:ext cx="545465" cy="548640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71170" y="384175"/>
            <a:ext cx="635635" cy="1320800"/>
          </a:xfrm>
        </p:spPr>
        <p:txBody>
          <a:bodyPr vert="mongolianVert">
            <a:noAutofit/>
          </a:bodyPr>
          <a:lstStyle/>
          <a:p>
            <a:r>
              <a:rPr lang="zh-CN" altLang="en-US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壹</a:t>
            </a:r>
            <a:r>
              <a:rPr lang="en-US" altLang="zh-CN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 </a:t>
            </a:r>
            <a:r>
              <a:rPr lang="zh-CN" altLang="en-US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回</a:t>
            </a:r>
          </a:p>
        </p:txBody>
      </p:sp>
      <p:pic>
        <p:nvPicPr>
          <p:cNvPr id="4" name="图片 3" descr="发的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3467100"/>
            <a:ext cx="560705" cy="13449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52980" y="3632200"/>
            <a:ext cx="8405495" cy="1014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2400" dirty="0" err="1">
                <a:latin typeface="+mn-lt"/>
                <a:ea typeface="+mn-ea"/>
                <a:cs typeface="+mn-ea"/>
                <a:sym typeface="+mn-lt"/>
              </a:rPr>
              <a:t>丧葬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：</a:t>
            </a:r>
          </a:p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根据民政部2011发布的“殡葬绿皮书”《中国殡葬事业发展报告》指出，全国人口每年死亡约800万，并还在随老龄化程度提高呈逐年增长趋势;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252980" y="1476375"/>
            <a:ext cx="8405495" cy="1572260"/>
            <a:chOff x="3548" y="2325"/>
            <a:chExt cx="13237" cy="2476"/>
          </a:xfrm>
          <a:blipFill rotWithShape="1">
            <a:blip r:embed="rId5"/>
            <a:stretch>
              <a:fillRect t="-80000" b="-80000"/>
            </a:stretch>
          </a:blipFill>
        </p:grpSpPr>
        <p:sp>
          <p:nvSpPr>
            <p:cNvPr id="11" name="椭圆 10"/>
            <p:cNvSpPr/>
            <p:nvPr/>
          </p:nvSpPr>
          <p:spPr>
            <a:xfrm>
              <a:off x="3548" y="2325"/>
              <a:ext cx="2476" cy="24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0722" y="2325"/>
              <a:ext cx="2476" cy="24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7135" y="2325"/>
              <a:ext cx="2476" cy="24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4309" y="2325"/>
              <a:ext cx="2476" cy="24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252980" y="4911725"/>
            <a:ext cx="8405495" cy="4114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按2010年死亡人口数量推算，从全国范围来看，目前现有的墓穴只够使用6年，大部分省市的墓穴将在10年内用完。由此造成了市场上墓穴价格飞涨，资源难求。</a:t>
            </a: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2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8305" y="65393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http://www.PPT818.com/moban/ 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6" name="图片 5" descr="ew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2000" cy="6948170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/>
        </p:nvSpPr>
        <p:spPr>
          <a:xfrm>
            <a:off x="509270" y="1607820"/>
            <a:ext cx="558800" cy="1859280"/>
          </a:xfrm>
          <a:prstGeom prst="rect">
            <a:avLst/>
          </a:prstGeom>
        </p:spPr>
        <p:txBody>
          <a:bodyPr vert="eaVert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28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市</a:t>
            </a:r>
            <a:r>
              <a:rPr lang="zh-CN" altLang="en-US" sz="24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场</a:t>
            </a:r>
            <a:r>
              <a:rPr lang="zh-CN" altLang="en-US" sz="28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背景</a:t>
            </a:r>
          </a:p>
        </p:txBody>
      </p:sp>
      <p:pic>
        <p:nvPicPr>
          <p:cNvPr id="7" name="图片 6" descr="而非 (3)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26" y="384175"/>
            <a:ext cx="545465" cy="548640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71170" y="384175"/>
            <a:ext cx="635635" cy="1320800"/>
          </a:xfrm>
        </p:spPr>
        <p:txBody>
          <a:bodyPr vert="mongolianVert">
            <a:noAutofit/>
          </a:bodyPr>
          <a:lstStyle/>
          <a:p>
            <a:r>
              <a:rPr lang="zh-CN" altLang="en-US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壹</a:t>
            </a:r>
            <a:r>
              <a:rPr lang="en-US" altLang="zh-CN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 </a:t>
            </a:r>
            <a:r>
              <a:rPr lang="zh-CN" altLang="en-US" sz="36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回</a:t>
            </a:r>
          </a:p>
        </p:txBody>
      </p:sp>
      <p:pic>
        <p:nvPicPr>
          <p:cNvPr id="4" name="图片 3" descr="发的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3467100"/>
            <a:ext cx="560705" cy="13449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72155" y="3467100"/>
            <a:ext cx="5080000" cy="1823720"/>
          </a:xfrm>
          <a:prstGeom prst="rect">
            <a:avLst/>
          </a:prstGeom>
        </p:spPr>
        <p:txBody>
          <a:bodyPr vert="eaVert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2000" dirty="0" err="1">
                <a:latin typeface="+mn-lt"/>
                <a:ea typeface="+mn-ea"/>
                <a:cs typeface="+mn-ea"/>
                <a:sym typeface="+mn-lt"/>
              </a:rPr>
              <a:t>公司背景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某某</a:t>
            </a:r>
            <a:r>
              <a:rPr lang="en-US" altLang="zh-CN" sz="1600" dirty="0" err="1">
                <a:latin typeface="+mn-lt"/>
                <a:ea typeface="+mn-ea"/>
                <a:cs typeface="+mn-ea"/>
                <a:sym typeface="+mn-lt"/>
              </a:rPr>
              <a:t>有限公司，主要立足于佛教建筑群修建及寺庙商业规划和运营实施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。</a:t>
            </a:r>
          </a:p>
          <a:p>
            <a:pPr lvl="0" algn="l">
              <a:lnSpc>
                <a:spcPts val="2500"/>
              </a:lnSpc>
              <a:buClrTx/>
              <a:buSzTx/>
              <a:buFontTx/>
            </a:pP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 dirty="0" err="1">
                <a:latin typeface="+mn-lt"/>
                <a:ea typeface="+mn-ea"/>
                <a:cs typeface="+mn-ea"/>
                <a:sym typeface="+mn-lt"/>
              </a:rPr>
              <a:t>主要客户群为各企事业单位、文化团体及广大市民，在寺庙基础上通过发展寺庙养老、旅游、禅修、塔陵等方式，形成区域文化商业热点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。</a:t>
            </a:r>
          </a:p>
          <a:p>
            <a:pPr lvl="0" algn="l">
              <a:lnSpc>
                <a:spcPts val="2500"/>
              </a:lnSpc>
              <a:buClrTx/>
              <a:buSzTx/>
              <a:buFontTx/>
            </a:pP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 dirty="0" err="1">
                <a:latin typeface="+mn-lt"/>
                <a:ea typeface="+mn-ea"/>
                <a:cs typeface="+mn-ea"/>
                <a:sym typeface="+mn-lt"/>
              </a:rPr>
              <a:t>同时产生经济效益、文化效应，打造成为当地佛教文化产业的一张闪亮名片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pic>
        <p:nvPicPr>
          <p:cNvPr id="19" name="图片 18" descr="热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0065" y="4210050"/>
            <a:ext cx="5321935" cy="2856230"/>
          </a:xfrm>
          <a:prstGeom prst="rect">
            <a:avLst/>
          </a:prstGeom>
        </p:spPr>
      </p:pic>
      <p:pic>
        <p:nvPicPr>
          <p:cNvPr id="20" name="图片 19" descr="浅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220" y="1435100"/>
            <a:ext cx="1801495" cy="4502150"/>
          </a:xfrm>
          <a:prstGeom prst="rect">
            <a:avLst/>
          </a:prstGeom>
        </p:spPr>
      </p:pic>
      <p:pic>
        <p:nvPicPr>
          <p:cNvPr id="22" name="图片 21" descr="fd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2140" y="2118360"/>
            <a:ext cx="4095750" cy="83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ew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2000" cy="6948170"/>
          </a:xfrm>
          <a:prstGeom prst="rect">
            <a:avLst/>
          </a:prstGeom>
        </p:spPr>
      </p:pic>
      <p:pic>
        <p:nvPicPr>
          <p:cNvPr id="9" name="图片 8" descr="61af5b2eb08da"/>
          <p:cNvPicPr>
            <a:picLocks noChangeAspect="1"/>
          </p:cNvPicPr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 flipH="1">
            <a:off x="0" y="1626235"/>
            <a:ext cx="12192000" cy="5716270"/>
          </a:xfrm>
          <a:prstGeom prst="rect">
            <a:avLst/>
          </a:prstGeom>
        </p:spPr>
      </p:pic>
      <p:pic>
        <p:nvPicPr>
          <p:cNvPr id="7" name="图片 6" descr="而非 (3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3465" y="1721485"/>
            <a:ext cx="545465" cy="548640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7894320" y="1762760"/>
            <a:ext cx="1857375" cy="2663190"/>
          </a:xfrm>
        </p:spPr>
        <p:txBody>
          <a:bodyPr vert="mongolianVert">
            <a:noAutofit/>
          </a:bodyPr>
          <a:lstStyle/>
          <a:p>
            <a:r>
              <a:rPr lang="zh-CN" altLang="en-US" sz="810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贰</a:t>
            </a:r>
            <a:r>
              <a:rPr lang="en-US" altLang="zh-CN" sz="810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 </a:t>
            </a:r>
            <a:r>
              <a:rPr lang="zh-CN" altLang="en-US" sz="810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回</a:t>
            </a:r>
          </a:p>
        </p:txBody>
      </p:sp>
      <p:sp>
        <p:nvSpPr>
          <p:cNvPr id="12" name="标题 1"/>
          <p:cNvSpPr>
            <a:spLocks noGrp="1"/>
          </p:cNvSpPr>
          <p:nvPr/>
        </p:nvSpPr>
        <p:spPr>
          <a:xfrm>
            <a:off x="7136765" y="1963420"/>
            <a:ext cx="558800" cy="2868930"/>
          </a:xfrm>
          <a:prstGeom prst="rect">
            <a:avLst/>
          </a:prstGeom>
        </p:spPr>
        <p:txBody>
          <a:bodyPr vert="eaVert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4000" spc="3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策划理念</a:t>
            </a:r>
          </a:p>
        </p:txBody>
      </p:sp>
      <p:pic>
        <p:nvPicPr>
          <p:cNvPr id="4" name="图片 3" descr="4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01285" y="4654550"/>
            <a:ext cx="6990715" cy="2797175"/>
          </a:xfrm>
          <a:prstGeom prst="rect">
            <a:avLst/>
          </a:prstGeom>
        </p:spPr>
      </p:pic>
      <p:pic>
        <p:nvPicPr>
          <p:cNvPr id="2" name="图片 1" descr="包图网_19843764有意境的国风山水画元素"/>
          <p:cNvPicPr>
            <a:picLocks noChangeAspect="1"/>
          </p:cNvPicPr>
          <p:nvPr/>
        </p:nvPicPr>
        <p:blipFill>
          <a:blip r:embed="rId6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11455" y="573405"/>
            <a:ext cx="3830955" cy="3409315"/>
          </a:xfrm>
          <a:prstGeom prst="rect">
            <a:avLst/>
          </a:prstGeom>
        </p:spPr>
      </p:pic>
      <p:pic>
        <p:nvPicPr>
          <p:cNvPr id="3" name="图片 2" descr="发送到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105" y="3206115"/>
            <a:ext cx="3957320" cy="3957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I0MTg4Y2E5MTU1Y2M0MzdjMThlYjIyNDEyNThkYzY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d1zz3jg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643</Words>
  <Application>Microsoft Office PowerPoint</Application>
  <PresentationFormat>宽屏</PresentationFormat>
  <Paragraphs>137</Paragraphs>
  <Slides>23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三极春联字体简</vt:lpstr>
      <vt:lpstr>宋体</vt:lpstr>
      <vt:lpstr>微软雅黑</vt:lpstr>
      <vt:lpstr>义启小魏楷</vt:lpstr>
      <vt:lpstr>Arial</vt:lpstr>
      <vt:lpstr>Calibri</vt:lpstr>
      <vt:lpstr>第一PPT，www.1ppt.com</vt:lpstr>
      <vt:lpstr>自定义设计方案</vt:lpstr>
      <vt:lpstr>禅意</vt:lpstr>
      <vt:lpstr>肆回</vt:lpstr>
      <vt:lpstr>壹 回</vt:lpstr>
      <vt:lpstr>壹 回</vt:lpstr>
      <vt:lpstr>壹 回</vt:lpstr>
      <vt:lpstr>壹 回</vt:lpstr>
      <vt:lpstr>壹 回</vt:lpstr>
      <vt:lpstr>壹 回</vt:lpstr>
      <vt:lpstr>贰 回</vt:lpstr>
      <vt:lpstr>贰 回</vt:lpstr>
      <vt:lpstr>贰 回</vt:lpstr>
      <vt:lpstr>贰 回</vt:lpstr>
      <vt:lpstr>贰 回</vt:lpstr>
      <vt:lpstr>贰 回</vt:lpstr>
      <vt:lpstr>叁 回</vt:lpstr>
      <vt:lpstr>叁 回</vt:lpstr>
      <vt:lpstr>叁 回</vt:lpstr>
      <vt:lpstr>叁 回</vt:lpstr>
      <vt:lpstr>肆 回</vt:lpstr>
      <vt:lpstr>肆 回</vt:lpstr>
      <vt:lpstr>肆 回</vt:lpstr>
      <vt:lpstr>肆 回</vt:lpstr>
      <vt:lpstr>感 谢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44</cp:revision>
  <dcterms:created xsi:type="dcterms:W3CDTF">2022-05-14T00:57:00Z</dcterms:created>
  <dcterms:modified xsi:type="dcterms:W3CDTF">2023-04-17T05:27:39Z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ED55C0E3852A4336BED3CF1AF55F9AF2</vt:lpwstr>
  </property>
  <property fmtid="{D5CDD505-2E9C-101B-9397-08002B2CF9AE}" pid="3" name="KSOProductBuildVer">
    <vt:lpwstr>2052-11.1.0.11636</vt:lpwstr>
  </property>
</Properties>
</file>