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2" r:id="rId2"/>
    <p:sldId id="333" r:id="rId3"/>
    <p:sldId id="411" r:id="rId4"/>
    <p:sldId id="323" r:id="rId5"/>
    <p:sldId id="326" r:id="rId6"/>
    <p:sldId id="335" r:id="rId7"/>
    <p:sldId id="413" r:id="rId8"/>
    <p:sldId id="341" r:id="rId9"/>
    <p:sldId id="414" r:id="rId10"/>
    <p:sldId id="415" r:id="rId11"/>
    <p:sldId id="336" r:id="rId12"/>
    <p:sldId id="417" r:id="rId13"/>
    <p:sldId id="330" r:id="rId14"/>
    <p:sldId id="418" r:id="rId15"/>
    <p:sldId id="349" r:id="rId16"/>
    <p:sldId id="327" r:id="rId17"/>
    <p:sldId id="419" r:id="rId18"/>
    <p:sldId id="331" r:id="rId19"/>
    <p:sldId id="346" r:id="rId20"/>
    <p:sldId id="420" r:id="rId21"/>
    <p:sldId id="452" r:id="rId22"/>
    <p:sldId id="453" r:id="rId23"/>
    <p:sldId id="340" r:id="rId24"/>
    <p:sldId id="366" r:id="rId25"/>
    <p:sldId id="454" r:id="rId26"/>
    <p:sldId id="381" r:id="rId27"/>
    <p:sldId id="455"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7">
          <p15:clr>
            <a:srgbClr val="A4A3A4"/>
          </p15:clr>
        </p15:guide>
        <p15:guide id="2" pos="3783">
          <p15:clr>
            <a:srgbClr val="A4A3A4"/>
          </p15:clr>
        </p15:guide>
        <p15:guide id="3" orient="horz" pos="3962">
          <p15:clr>
            <a:srgbClr val="A4A3A4"/>
          </p15:clr>
        </p15:guide>
        <p15:guide id="4" orient="horz" pos="266">
          <p15:clr>
            <a:srgbClr val="A4A3A4"/>
          </p15:clr>
        </p15:guide>
        <p15:guide id="5" pos="7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17"/>
    <a:srgbClr val="F07E09"/>
    <a:srgbClr val="4398FF"/>
    <a:srgbClr val="F6F8F7"/>
    <a:srgbClr val="F29F13"/>
    <a:srgbClr val="797B7E"/>
    <a:srgbClr val="F3502C"/>
    <a:srgbClr val="FF7328"/>
    <a:srgbClr val="FA8A1E"/>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1967"/>
        <p:guide pos="3783"/>
        <p:guide orient="horz" pos="3962"/>
        <p:guide orient="horz" pos="266"/>
        <p:guide pos="7414"/>
      </p:guideLst>
    </p:cSldViewPr>
  </p:slideViewPr>
  <p:notesTextViewPr>
    <p:cViewPr>
      <p:scale>
        <a:sx n="1" d="1"/>
        <a:sy n="1" d="1"/>
      </p:scale>
      <p:origin x="0" y="0"/>
    </p:cViewPr>
  </p:notesTextViewPr>
  <p:sorterViewPr>
    <p:cViewPr>
      <p:scale>
        <a:sx n="63" d="100"/>
        <a:sy n="63" d="100"/>
      </p:scale>
      <p:origin x="0" y="-4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258552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748364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402655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69742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78923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03188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08780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96641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04379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02554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49230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31211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0217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4535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520051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51454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344686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7075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4554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02416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252025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42507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38197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3222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99900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79656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6389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5053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98584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432682" y="471662"/>
            <a:ext cx="11328402" cy="591389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770918" y="0"/>
            <a:ext cx="422848" cy="422787"/>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321" y="1825625"/>
            <a:ext cx="518235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094" y="1825625"/>
            <a:ext cx="518235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r>
              <a:rPr lang="zh-CN" altLang="en-US"/>
              <a:t>单击此处编辑母版标题样式</a:t>
            </a:r>
          </a:p>
        </p:txBody>
      </p:sp>
      <p:sp>
        <p:nvSpPr>
          <p:cNvPr id="3" name="文本占位符 2"/>
          <p:cNvSpPr>
            <a:spLocks noGrp="1"/>
          </p:cNvSpPr>
          <p:nvPr>
            <p:ph type="body" idx="1"/>
          </p:nvPr>
        </p:nvSpPr>
        <p:spPr>
          <a:xfrm>
            <a:off x="839910" y="1681163"/>
            <a:ext cx="51585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910" y="2505075"/>
            <a:ext cx="5158534"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3094" y="1681163"/>
            <a:ext cx="5183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3094" y="2505075"/>
            <a:ext cx="518393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939" y="987425"/>
            <a:ext cx="61730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3000">
    <p:random/>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8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21" y="365125"/>
            <a:ext cx="10517123"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21" y="1825625"/>
            <a:ext cx="10517123"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21" y="6356350"/>
            <a:ext cx="27435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9185" y="6356350"/>
            <a:ext cx="41153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847" y="6356350"/>
            <a:ext cx="27435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notesSlide" Target="../notesSlides/notesSlide2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notesSlide" Target="../notesSlides/notesSlide21.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slideLayout" Target="../slideLayouts/slideLayout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2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notesSlide" Target="../notesSlides/notesSlide22.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slideLayout" Target="../slideLayouts/slideLayout1.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8.jp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8289" y="425513"/>
            <a:ext cx="11362099" cy="600244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899658" y="1654175"/>
            <a:ext cx="6394450" cy="355028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123213" y="1858010"/>
            <a:ext cx="5931535" cy="2762250"/>
            <a:chOff x="9142" y="3245"/>
            <a:chExt cx="9341" cy="4350"/>
          </a:xfrm>
        </p:grpSpPr>
        <p:sp>
          <p:nvSpPr>
            <p:cNvPr id="30" name="PA_矩形 14"/>
            <p:cNvSpPr/>
            <p:nvPr>
              <p:custDataLst>
                <p:tags r:id="rId1"/>
              </p:custDataLst>
            </p:nvPr>
          </p:nvSpPr>
          <p:spPr>
            <a:xfrm>
              <a:off x="12018" y="3245"/>
              <a:ext cx="3619" cy="188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6600" b="1" dirty="0" smtClean="0">
                  <a:solidFill>
                    <a:schemeClr val="tx1"/>
                  </a:solidFill>
                  <a:latin typeface="Arial" panose="020B0604020202020204"/>
                  <a:ea typeface="微软雅黑" panose="020B0503020204020204" charset="-122"/>
                </a:rPr>
                <a:t>20XX</a:t>
              </a:r>
              <a:endParaRPr lang="en-US" altLang="zh-CN" sz="6600" b="1" dirty="0">
                <a:solidFill>
                  <a:schemeClr val="tx1"/>
                </a:solidFill>
                <a:latin typeface="Arial" panose="020B0604020202020204"/>
                <a:ea typeface="微软雅黑" panose="020B0503020204020204" charset="-122"/>
              </a:endParaRPr>
            </a:p>
          </p:txBody>
        </p:sp>
        <p:sp>
          <p:nvSpPr>
            <p:cNvPr id="31" name="PA_文本框 2"/>
            <p:cNvSpPr txBox="1"/>
            <p:nvPr>
              <p:custDataLst>
                <p:tags r:id="rId2"/>
              </p:custDataLst>
            </p:nvPr>
          </p:nvSpPr>
          <p:spPr>
            <a:xfrm>
              <a:off x="9142" y="5066"/>
              <a:ext cx="9341" cy="130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ctr"/>
              <a:r>
                <a:rPr lang="en-US" altLang="zh-CN" sz="4000" dirty="0">
                  <a:solidFill>
                    <a:schemeClr val="tx1"/>
                  </a:solidFill>
                </a:rPr>
                <a:t>XX</a:t>
              </a:r>
              <a:r>
                <a:rPr lang="zh-CN" altLang="zh-CN" sz="4000" dirty="0">
                  <a:solidFill>
                    <a:schemeClr val="tx1"/>
                  </a:solidFill>
                </a:rPr>
                <a:t>公司绩效管理培训</a:t>
              </a:r>
            </a:p>
          </p:txBody>
        </p:sp>
        <p:sp>
          <p:nvSpPr>
            <p:cNvPr id="32" name="PA_文本框 62"/>
            <p:cNvSpPr txBox="1"/>
            <p:nvPr>
              <p:custDataLst>
                <p:tags r:id="rId3"/>
              </p:custDataLst>
            </p:nvPr>
          </p:nvSpPr>
          <p:spPr>
            <a:xfrm>
              <a:off x="9719" y="6638"/>
              <a:ext cx="8138" cy="957"/>
            </a:xfrm>
            <a:prstGeom prst="rect">
              <a:avLst/>
            </a:prstGeom>
          </p:spPr>
          <p:txBody>
            <a:bodyPr wrap="square">
              <a:spAutoFit/>
              <a:scene3d>
                <a:camera prst="orthographicFront"/>
                <a:lightRig rig="threePt" dir="t"/>
              </a:scene3d>
              <a:sp3d contourW="12700"/>
            </a:bodyPr>
            <a:lstStyle>
              <a:defPPr>
                <a:defRPr lang="zh-CN"/>
              </a:defPPr>
              <a:lvl1pPr marR="0" lvl="0" indent="0" algn="r" fontAlgn="auto">
                <a:lnSpc>
                  <a:spcPct val="120000"/>
                </a:lnSpc>
                <a:spcBef>
                  <a:spcPts val="0"/>
                </a:spcBef>
                <a:spcAft>
                  <a:spcPts val="0"/>
                </a:spcAft>
                <a:buClrTx/>
                <a:buSzTx/>
                <a:buFontTx/>
                <a:buNone/>
                <a:defRPr kumimoji="0" sz="40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ctr"/>
              <a:r>
                <a:rPr lang="en-US" altLang="zh-CN" sz="1400" b="0" dirty="0">
                  <a:solidFill>
                    <a:schemeClr val="tx1"/>
                  </a:solidFill>
                </a:rPr>
                <a:t>Your content to play here, or through your copy, paste in this box, and select only the text</a:t>
              </a:r>
              <a:r>
                <a:rPr lang="en-US" altLang="zh-CN" sz="1400" b="0">
                  <a:solidFill>
                    <a:schemeClr val="tx1"/>
                  </a:solidFill>
                </a:rPr>
                <a:t>. Your </a:t>
              </a:r>
              <a:r>
                <a:rPr lang="en-US" altLang="zh-CN" sz="1400" b="0" dirty="0">
                  <a:solidFill>
                    <a:schemeClr val="tx1"/>
                  </a:solidFill>
                </a:rPr>
                <a:t>content to play </a:t>
              </a:r>
              <a:r>
                <a:rPr lang="en-US" altLang="zh-CN" sz="1400" b="0">
                  <a:solidFill>
                    <a:schemeClr val="tx1"/>
                  </a:solidFill>
                </a:rPr>
                <a:t>here,</a:t>
              </a:r>
              <a:endParaRPr lang="en-US" altLang="zh-CN" sz="1400" b="0" dirty="0">
                <a:solidFill>
                  <a:schemeClr val="tx1"/>
                </a:solidFill>
              </a:endParaRP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plus(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450578" y="534670"/>
            <a:ext cx="2534285" cy="378460"/>
            <a:chOff x="10157" y="842"/>
            <a:chExt cx="3991" cy="596"/>
          </a:xfrm>
        </p:grpSpPr>
        <p:sp>
          <p:nvSpPr>
            <p:cNvPr id="27" name="checked-box_59006"/>
            <p:cNvSpPr>
              <a:spLocks noChangeAspect="1"/>
            </p:cNvSpPr>
            <p:nvPr/>
          </p:nvSpPr>
          <p:spPr bwMode="auto">
            <a:xfrm>
              <a:off x="10157" y="842"/>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858"/>
              <a:ext cx="324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03. SMART</a:t>
              </a:r>
              <a:r>
                <a:rPr lang="zh-CN" altLang="en-US" b="1" dirty="0">
                  <a:solidFill>
                    <a:schemeClr val="tx1"/>
                  </a:solidFill>
                  <a:effectLst/>
                  <a:latin typeface="微软雅黑" panose="020B0503020204020204" charset="-122"/>
                  <a:ea typeface="微软雅黑" panose="020B0503020204020204" charset="-122"/>
                </a:rPr>
                <a:t>原则</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38" y="668598"/>
            <a:ext cx="5668010" cy="3878693"/>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6196578" y="1019810"/>
            <a:ext cx="5368925" cy="1778635"/>
          </a:xfrm>
          <a:prstGeom prst="rect">
            <a:avLst/>
          </a:prstGeom>
          <a:noFill/>
        </p:spPr>
        <p:txBody>
          <a:bodyPr wrap="square" rtlCol="0" anchor="t">
            <a:spAutoFit/>
          </a:bodyPr>
          <a:lstStyle/>
          <a:p>
            <a:pPr lvl="0" indent="355600" algn="l">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SMART是五个英文单词的第一个字母组合而成的。S（specific）：目标是否具体、明确？M（measurable)：目标是否可测量？A（attainable）：目标是否可以实现？R（realistic）：目标与现实工作是否紧密相关？T（time—bound）：目标实现有无时间限制？</a:t>
            </a:r>
          </a:p>
          <a:p>
            <a:pPr lvl="0" indent="355600" algn="l">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我们习惯性思维经常是善于用语文方式表达，而不善于用数学方式表达。</a:t>
            </a:r>
          </a:p>
        </p:txBody>
      </p:sp>
      <p:graphicFrame>
        <p:nvGraphicFramePr>
          <p:cNvPr id="12295" name="表格 12294"/>
          <p:cNvGraphicFramePr/>
          <p:nvPr/>
        </p:nvGraphicFramePr>
        <p:xfrm>
          <a:off x="6280398" y="2842260"/>
          <a:ext cx="5270500" cy="1593850"/>
        </p:xfrm>
        <a:graphic>
          <a:graphicData uri="http://schemas.openxmlformats.org/drawingml/2006/table">
            <a:tbl>
              <a:tblPr firstRow="1">
                <a:tableStyleId>{00A15C55-8517-42AA-B614-E9B94910E393}</a:tableStyleId>
              </a:tblPr>
              <a:tblGrid>
                <a:gridCol w="1758315">
                  <a:extLst>
                    <a:ext uri="{9D8B030D-6E8A-4147-A177-3AD203B41FA5}">
                      <a16:colId xmlns:a16="http://schemas.microsoft.com/office/drawing/2014/main" val="20000"/>
                    </a:ext>
                  </a:extLst>
                </a:gridCol>
                <a:gridCol w="1757045">
                  <a:extLst>
                    <a:ext uri="{9D8B030D-6E8A-4147-A177-3AD203B41FA5}">
                      <a16:colId xmlns:a16="http://schemas.microsoft.com/office/drawing/2014/main" val="20001"/>
                    </a:ext>
                  </a:extLst>
                </a:gridCol>
                <a:gridCol w="1755140">
                  <a:extLst>
                    <a:ext uri="{9D8B030D-6E8A-4147-A177-3AD203B41FA5}">
                      <a16:colId xmlns:a16="http://schemas.microsoft.com/office/drawing/2014/main" val="20002"/>
                    </a:ext>
                  </a:extLst>
                </a:gridCol>
              </a:tblGrid>
              <a:tr h="30734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举例</a:t>
                      </a:r>
                    </a:p>
                  </a:txBody>
                  <a:tcPr anchor="ctr">
                    <a:solidFill>
                      <a:schemeClr val="accent4">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语文表达方式</a:t>
                      </a:r>
                    </a:p>
                  </a:txBody>
                  <a:tcPr anchor="ctr">
                    <a:solidFill>
                      <a:schemeClr val="accent4">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数学表达方式</a:t>
                      </a:r>
                    </a:p>
                  </a:txBody>
                  <a:tcPr anchor="ctr">
                    <a:solidFill>
                      <a:schemeClr val="accent4">
                        <a:alpha val="77000"/>
                      </a:schemeClr>
                    </a:solidFill>
                  </a:tcPr>
                </a:tc>
                <a:extLst>
                  <a:ext uri="{0D108BD9-81ED-4DB2-BD59-A6C34878D82A}">
                    <a16:rowId xmlns:a16="http://schemas.microsoft.com/office/drawing/2014/main" val="10000"/>
                  </a:ext>
                </a:extLst>
              </a:tr>
              <a:tr h="55499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对于员工遵守纪律方面</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遵守纪律好（还行、不好）</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违纪记录为0次（违纪2次、5次）</a:t>
                      </a:r>
                    </a:p>
                  </a:txBody>
                  <a:tcPr anchor="ctr">
                    <a:solidFill>
                      <a:schemeClr val="accent4">
                        <a:tint val="20000"/>
                        <a:alpha val="77000"/>
                      </a:schemeClr>
                    </a:solidFill>
                  </a:tcPr>
                </a:tc>
                <a:extLst>
                  <a:ext uri="{0D108BD9-81ED-4DB2-BD59-A6C34878D82A}">
                    <a16:rowId xmlns:a16="http://schemas.microsoft.com/office/drawing/2014/main" val="10001"/>
                  </a:ext>
                </a:extLst>
              </a:tr>
              <a:tr h="73152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对于员工工作技能方面（比如：装配技术）</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技术很好（还好、不好）</a:t>
                      </a:r>
                    </a:p>
                  </a:txBody>
                  <a:tcPr anchor="ctr">
                    <a:solidFill>
                      <a:schemeClr val="accent4">
                        <a:tint val="20000"/>
                        <a:alpha val="77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装配操作熟练度达：20（15、5）颗螺钉/分钟</a:t>
                      </a:r>
                    </a:p>
                  </a:txBody>
                  <a:tcPr anchor="ctr">
                    <a:solidFill>
                      <a:schemeClr val="accent4">
                        <a:tint val="20000"/>
                        <a:alpha val="77000"/>
                      </a:schemeClr>
                    </a:solidFill>
                  </a:tcPr>
                </a:tc>
                <a:extLst>
                  <a:ext uri="{0D108BD9-81ED-4DB2-BD59-A6C34878D82A}">
                    <a16:rowId xmlns:a16="http://schemas.microsoft.com/office/drawing/2014/main" val="10002"/>
                  </a:ext>
                </a:extLst>
              </a:tr>
            </a:tbl>
          </a:graphicData>
        </a:graphic>
      </p:graphicFrame>
      <p:sp>
        <p:nvSpPr>
          <p:cNvPr id="5" name="文本框 13318"/>
          <p:cNvSpPr txBox="1"/>
          <p:nvPr/>
        </p:nvSpPr>
        <p:spPr>
          <a:xfrm>
            <a:off x="6249918" y="4497070"/>
            <a:ext cx="5262880" cy="1778635"/>
          </a:xfrm>
          <a:prstGeom prst="rect">
            <a:avLst/>
          </a:prstGeom>
          <a:noFill/>
        </p:spPr>
        <p:txBody>
          <a:bodyPr wrap="square" rtlCol="0" anchor="t">
            <a:spAutoFit/>
          </a:bodyPr>
          <a:lstStyle/>
          <a:p>
            <a:pPr lvl="0" indent="355600" algn="l" fontAlgn="auto">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由上表可以看出，语文表达方式多数体现对事物的定性描述，数学表达方式体现了对事物的定量描述。以往的绩效之所以不能有效开展，可能出在我们对事物的描述多采用语文表达方式。这种方式弹性似乎很大，管理者和操作者之间存在判断力和理解力的差异，很难把握尺度，由此导致绩效管理难做。</a:t>
            </a:r>
          </a:p>
          <a:p>
            <a:pPr lvl="0" indent="355600" algn="l" fontAlgn="auto">
              <a:lnSpc>
                <a:spcPts val="18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所有管理者，都要学会和应用SMART原则，因为他是进行有效绩效管理的前提。工作不细致，还真不行！</a:t>
            </a:r>
          </a:p>
        </p:txBody>
      </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6" name="等腰三角形 5"/>
            <p:cNvSpPr/>
            <p:nvPr/>
          </p:nvSpPr>
          <p:spPr>
            <a:xfrm>
              <a:off x="3646"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1"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2295"/>
                                        </p:tgtEl>
                                        <p:attrNameLst>
                                          <p:attrName>style.visibility</p:attrName>
                                        </p:attrNameLst>
                                      </p:cBhvr>
                                      <p:to>
                                        <p:strVal val="visible"/>
                                      </p:to>
                                    </p:set>
                                    <p:anim calcmode="lin" valueType="num">
                                      <p:cBhvr>
                                        <p:cTn id="35" dur="500" fill="hold"/>
                                        <p:tgtEl>
                                          <p:spTgt spid="12295"/>
                                        </p:tgtEl>
                                        <p:attrNameLst>
                                          <p:attrName>ppt_w</p:attrName>
                                        </p:attrNameLst>
                                      </p:cBhvr>
                                      <p:tavLst>
                                        <p:tav tm="0">
                                          <p:val>
                                            <p:fltVal val="0"/>
                                          </p:val>
                                        </p:tav>
                                        <p:tav tm="100000">
                                          <p:val>
                                            <p:strVal val="#ppt_w"/>
                                          </p:val>
                                        </p:tav>
                                      </p:tavLst>
                                    </p:anim>
                                    <p:anim calcmode="lin" valueType="num">
                                      <p:cBhvr>
                                        <p:cTn id="36" dur="500" fill="hold"/>
                                        <p:tgtEl>
                                          <p:spTgt spid="12295"/>
                                        </p:tgtEl>
                                        <p:attrNameLst>
                                          <p:attrName>ppt_h</p:attrName>
                                        </p:attrNameLst>
                                      </p:cBhvr>
                                      <p:tavLst>
                                        <p:tav tm="0">
                                          <p:val>
                                            <p:fltVal val="0"/>
                                          </p:val>
                                        </p:tav>
                                        <p:tav tm="100000">
                                          <p:val>
                                            <p:strVal val="#ppt_h"/>
                                          </p:val>
                                        </p:tav>
                                      </p:tavLst>
                                    </p:anim>
                                    <p:animEffect transition="in" filter="fade">
                                      <p:cBhvr>
                                        <p:cTn id="37" dur="500"/>
                                        <p:tgtEl>
                                          <p:spTgt spid="12295"/>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91153" y="3453130"/>
            <a:ext cx="2852420" cy="1906905"/>
          </a:xfrm>
          <a:prstGeom prst="rect">
            <a:avLst/>
          </a:prstGeom>
          <a:noFill/>
        </p:spPr>
        <p:txBody>
          <a:bodyPr wrap="square" rtlCol="0" anchor="t">
            <a:spAutoFit/>
          </a:bodyPr>
          <a:lstStyle/>
          <a:p>
            <a:pPr fontAlgn="auto">
              <a:lnSpc>
                <a:spcPts val="2360"/>
              </a:lnSpc>
            </a:pPr>
            <a:r>
              <a:rPr lang="zh-CN" altLang="en-US" sz="1600" dirty="0">
                <a:latin typeface="微软雅黑" panose="020B0503020204020204" charset="-122"/>
                <a:ea typeface="微软雅黑" panose="020B0503020204020204" charset="-122"/>
                <a:sym typeface="+mn-ea"/>
              </a:rPr>
              <a:t>企业的盈利是全体管理者以及全体员工共同努力工作的结果，是每个人的行为结果积累而成的。因此，绩效管理一定是与每个部门每个人有关，而不只是管理部的事情。</a:t>
            </a:r>
          </a:p>
        </p:txBody>
      </p:sp>
      <p:sp>
        <p:nvSpPr>
          <p:cNvPr id="7" name="checked-box_59006"/>
          <p:cNvSpPr>
            <a:spLocks noChangeAspect="1"/>
          </p:cNvSpPr>
          <p:nvPr/>
        </p:nvSpPr>
        <p:spPr bwMode="auto">
          <a:xfrm>
            <a:off x="2097018" y="2705735"/>
            <a:ext cx="446405" cy="378460"/>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3" name="checked-box_59006"/>
          <p:cNvSpPr>
            <a:spLocks noChangeAspect="1"/>
          </p:cNvSpPr>
          <p:nvPr/>
        </p:nvSpPr>
        <p:spPr bwMode="auto">
          <a:xfrm>
            <a:off x="5880620" y="27060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5" name="checked-box_59006"/>
          <p:cNvSpPr>
            <a:spLocks noChangeAspect="1"/>
          </p:cNvSpPr>
          <p:nvPr/>
        </p:nvSpPr>
        <p:spPr bwMode="auto">
          <a:xfrm>
            <a:off x="9664585" y="27060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6" name="文本框 5"/>
          <p:cNvSpPr txBox="1"/>
          <p:nvPr/>
        </p:nvSpPr>
        <p:spPr>
          <a:xfrm>
            <a:off x="4767193" y="3331845"/>
            <a:ext cx="2658745" cy="2209800"/>
          </a:xfrm>
          <a:prstGeom prst="rect">
            <a:avLst/>
          </a:prstGeom>
          <a:noFill/>
        </p:spPr>
        <p:txBody>
          <a:bodyPr wrap="square" rtlCol="0" anchor="t">
            <a:spAutoFit/>
          </a:bodyPr>
          <a:lstStyle/>
          <a:p>
            <a:pPr lvl="0" algn="l">
              <a:lnSpc>
                <a:spcPts val="2360"/>
              </a:lnSpc>
            </a:pPr>
            <a:r>
              <a:rPr lang="zh-CN" altLang="en-US" sz="1600" dirty="0">
                <a:latin typeface="微软雅黑" panose="020B0503020204020204" charset="-122"/>
                <a:ea typeface="微软雅黑" panose="020B0503020204020204" charset="-122"/>
                <a:sym typeface="+mn-ea"/>
              </a:rPr>
              <a:t>每个基层员工都分布在各个部门工作，管理部在自己的服务职责范围内工作。因此，管理部不可能了解到每个员工的实际工作情况，所以，仅仅靠管理部的单一管理是不行的。</a:t>
            </a:r>
          </a:p>
        </p:txBody>
      </p:sp>
      <p:sp>
        <p:nvSpPr>
          <p:cNvPr id="9" name="文本框 8"/>
          <p:cNvSpPr txBox="1"/>
          <p:nvPr/>
        </p:nvSpPr>
        <p:spPr>
          <a:xfrm>
            <a:off x="8546078" y="3392805"/>
            <a:ext cx="2658745" cy="1906905"/>
          </a:xfrm>
          <a:prstGeom prst="rect">
            <a:avLst/>
          </a:prstGeom>
          <a:noFill/>
        </p:spPr>
        <p:txBody>
          <a:bodyPr wrap="square" rtlCol="0" anchor="t">
            <a:spAutoFit/>
          </a:bodyPr>
          <a:lstStyle/>
          <a:p>
            <a:pPr lvl="0" algn="l">
              <a:lnSpc>
                <a:spcPts val="2360"/>
              </a:lnSpc>
            </a:pPr>
            <a:r>
              <a:rPr lang="zh-CN" altLang="en-US" sz="1600" dirty="0">
                <a:latin typeface="微软雅黑" panose="020B0503020204020204" charset="-122"/>
                <a:ea typeface="微软雅黑" panose="020B0503020204020204" charset="-122"/>
                <a:sym typeface="+mn-ea"/>
              </a:rPr>
              <a:t>绩效管理的有效，强调全体成员的参与，包括全体管理者以及全体员工。还强调全体成员在事前的计划、事中的管理和事后的评估整个过程的参与。</a:t>
            </a:r>
          </a:p>
        </p:txBody>
      </p:sp>
      <p:grpSp>
        <p:nvGrpSpPr>
          <p:cNvPr id="11" name="组合 10"/>
          <p:cNvGrpSpPr/>
          <p:nvPr/>
        </p:nvGrpSpPr>
        <p:grpSpPr>
          <a:xfrm>
            <a:off x="1879213" y="1086485"/>
            <a:ext cx="8231505" cy="368300"/>
            <a:chOff x="2958" y="1711"/>
            <a:chExt cx="12963" cy="580"/>
          </a:xfrm>
        </p:grpSpPr>
        <p:sp>
          <p:nvSpPr>
            <p:cNvPr id="9218" name="TextBox 4"/>
            <p:cNvSpPr/>
            <p:nvPr/>
          </p:nvSpPr>
          <p:spPr>
            <a:xfrm>
              <a:off x="3582" y="1711"/>
              <a:ext cx="12339" cy="580"/>
            </a:xfrm>
            <a:prstGeom prst="rect">
              <a:avLst/>
            </a:prstGeom>
            <a:noFill/>
            <a:ln w="9525">
              <a:noFill/>
            </a:ln>
          </p:spPr>
          <p:txBody>
            <a:bodyPr wrap="square" anchor="t">
              <a:spAutoFit/>
            </a:bodyPr>
            <a:lstStyle/>
            <a:p>
              <a:r>
                <a:rPr lang="zh-CN" altLang="en-US" dirty="0">
                  <a:solidFill>
                    <a:schemeClr val="tx1"/>
                  </a:solidFill>
                  <a:latin typeface="微软雅黑" panose="020B0503020204020204" charset="-122"/>
                  <a:ea typeface="微软雅黑" panose="020B0503020204020204" charset="-122"/>
                  <a:sym typeface="Impact" panose="020B0806030902050204" pitchFamily="2" charset="0"/>
                </a:rPr>
                <a:t>误区三：绩效管理是人力资源管理者的事情，与其他部门的业务管理无关。</a:t>
              </a:r>
            </a:p>
          </p:txBody>
        </p:sp>
        <p:sp>
          <p:nvSpPr>
            <p:cNvPr id="10" name="等腰三角形 9"/>
            <p:cNvSpPr/>
            <p:nvPr/>
          </p:nvSpPr>
          <p:spPr>
            <a:xfrm>
              <a:off x="2958" y="1711"/>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900" decel="100000" fill="hold"/>
                                        <p:tgtEl>
                                          <p:spTgt spid="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366" name="表格 15365"/>
          <p:cNvGraphicFramePr/>
          <p:nvPr/>
        </p:nvGraphicFramePr>
        <p:xfrm>
          <a:off x="1198493" y="2214245"/>
          <a:ext cx="10100945" cy="3827780"/>
        </p:xfrm>
        <a:graphic>
          <a:graphicData uri="http://schemas.openxmlformats.org/drawingml/2006/table">
            <a:tbl>
              <a:tblPr firstRow="1">
                <a:tableStyleId>{00A15C55-8517-42AA-B614-E9B94910E393}</a:tableStyleId>
              </a:tblPr>
              <a:tblGrid>
                <a:gridCol w="1214120">
                  <a:extLst>
                    <a:ext uri="{9D8B030D-6E8A-4147-A177-3AD203B41FA5}">
                      <a16:colId xmlns:a16="http://schemas.microsoft.com/office/drawing/2014/main" val="20000"/>
                    </a:ext>
                  </a:extLst>
                </a:gridCol>
                <a:gridCol w="4521835">
                  <a:extLst>
                    <a:ext uri="{9D8B030D-6E8A-4147-A177-3AD203B41FA5}">
                      <a16:colId xmlns:a16="http://schemas.microsoft.com/office/drawing/2014/main" val="20001"/>
                    </a:ext>
                  </a:extLst>
                </a:gridCol>
                <a:gridCol w="4364990">
                  <a:extLst>
                    <a:ext uri="{9D8B030D-6E8A-4147-A177-3AD203B41FA5}">
                      <a16:colId xmlns:a16="http://schemas.microsoft.com/office/drawing/2014/main" val="20002"/>
                    </a:ext>
                  </a:extLst>
                </a:gridCol>
              </a:tblGrid>
              <a:tr h="58737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工作顺序</a:t>
                      </a:r>
                    </a:p>
                  </a:txBody>
                  <a:tcPr anchor="ctr">
                    <a:solidFill>
                      <a:srgbClr val="F1A012">
                        <a:alpha val="49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管理部及其主管</a:t>
                      </a:r>
                    </a:p>
                  </a:txBody>
                  <a:tcPr anchor="ctr">
                    <a:solidFill>
                      <a:srgbClr val="F1A012">
                        <a:alpha val="49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各部门及其管理者</a:t>
                      </a:r>
                    </a:p>
                  </a:txBody>
                  <a:tcPr anchor="ctr">
                    <a:solidFill>
                      <a:srgbClr val="F1A012">
                        <a:alpha val="49000"/>
                      </a:srgbClr>
                    </a:solidFill>
                  </a:tcPr>
                </a:tc>
                <a:extLst>
                  <a:ext uri="{0D108BD9-81ED-4DB2-BD59-A6C34878D82A}">
                    <a16:rowId xmlns:a16="http://schemas.microsoft.com/office/drawing/2014/main" val="10000"/>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1</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建立绩效管理系统、审核绩效管理指标</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与本部门员工一起制定工作绩效目标</a:t>
                      </a:r>
                    </a:p>
                  </a:txBody>
                  <a:tcPr anchor="ctr">
                    <a:solidFill>
                      <a:schemeClr val="accent2">
                        <a:lumMod val="20000"/>
                        <a:lumOff val="80000"/>
                        <a:alpha val="49000"/>
                      </a:schemeClr>
                    </a:solidFill>
                  </a:tcPr>
                </a:tc>
                <a:extLst>
                  <a:ext uri="{0D108BD9-81ED-4DB2-BD59-A6C34878D82A}">
                    <a16:rowId xmlns:a16="http://schemas.microsoft.com/office/drawing/2014/main" val="10001"/>
                  </a:ext>
                </a:extLst>
              </a:tr>
              <a:tr h="64960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2</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为管理者及员工提供培训指导</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进行本部门员工的绩效辅导、纠错等工作</a:t>
                      </a:r>
                    </a:p>
                  </a:txBody>
                  <a:tcPr anchor="ctr">
                    <a:solidFill>
                      <a:schemeClr val="accent2">
                        <a:lumMod val="20000"/>
                        <a:lumOff val="80000"/>
                        <a:alpha val="49000"/>
                      </a:schemeClr>
                    </a:solidFill>
                  </a:tcPr>
                </a:tc>
                <a:extLst>
                  <a:ext uri="{0D108BD9-81ED-4DB2-BD59-A6C34878D82A}">
                    <a16:rowId xmlns:a16="http://schemas.microsoft.com/office/drawing/2014/main" val="10002"/>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3</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监督和评价绩效管理系统的实施</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进行本部门员工的绩效考评面谈工作</a:t>
                      </a:r>
                    </a:p>
                  </a:txBody>
                  <a:tcPr anchor="ctr">
                    <a:solidFill>
                      <a:schemeClr val="accent2">
                        <a:lumMod val="20000"/>
                        <a:lumOff val="80000"/>
                        <a:alpha val="49000"/>
                      </a:schemeClr>
                    </a:solidFill>
                  </a:tcPr>
                </a:tc>
                <a:extLst>
                  <a:ext uri="{0D108BD9-81ED-4DB2-BD59-A6C34878D82A}">
                    <a16:rowId xmlns:a16="http://schemas.microsoft.com/office/drawing/2014/main" val="10003"/>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4</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参与规划员工发展</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进行本部门员工的绩效反馈与改善工作</a:t>
                      </a:r>
                    </a:p>
                  </a:txBody>
                  <a:tcPr anchor="ctr">
                    <a:solidFill>
                      <a:schemeClr val="accent2">
                        <a:lumMod val="20000"/>
                        <a:lumOff val="80000"/>
                        <a:alpha val="49000"/>
                      </a:schemeClr>
                    </a:solidFill>
                  </a:tcPr>
                </a:tc>
                <a:extLst>
                  <a:ext uri="{0D108BD9-81ED-4DB2-BD59-A6C34878D82A}">
                    <a16:rowId xmlns:a16="http://schemas.microsoft.com/office/drawing/2014/main" val="10004"/>
                  </a:ext>
                </a:extLst>
              </a:tr>
              <a:tr h="6477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5</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进行与绩效管理有关的事务处理（岗位绩效奖金发放、试用期转正等等）</a:t>
                      </a:r>
                    </a:p>
                  </a:txBody>
                  <a:tcPr anchor="ctr">
                    <a:solidFill>
                      <a:schemeClr val="accent2">
                        <a:lumMod val="20000"/>
                        <a:lumOff val="80000"/>
                        <a:alpha val="49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向管理部反馈绩效管理信息</a:t>
                      </a:r>
                    </a:p>
                  </a:txBody>
                  <a:tcPr anchor="ctr">
                    <a:solidFill>
                      <a:schemeClr val="accent2">
                        <a:lumMod val="20000"/>
                        <a:lumOff val="80000"/>
                        <a:alpha val="49000"/>
                      </a:schemeClr>
                    </a:solidFill>
                  </a:tcPr>
                </a:tc>
                <a:extLst>
                  <a:ext uri="{0D108BD9-81ED-4DB2-BD59-A6C34878D82A}">
                    <a16:rowId xmlns:a16="http://schemas.microsoft.com/office/drawing/2014/main" val="10005"/>
                  </a:ext>
                </a:extLst>
              </a:tr>
            </a:tbl>
          </a:graphicData>
        </a:graphic>
      </p:graphicFrame>
      <p:sp>
        <p:nvSpPr>
          <p:cNvPr id="3" name="TextBox 4"/>
          <p:cNvSpPr/>
          <p:nvPr/>
        </p:nvSpPr>
        <p:spPr>
          <a:xfrm>
            <a:off x="2331333" y="812800"/>
            <a:ext cx="7835265" cy="368300"/>
          </a:xfrm>
          <a:prstGeom prst="rect">
            <a:avLst/>
          </a:prstGeom>
          <a:noFill/>
          <a:ln w="9525">
            <a:noFill/>
          </a:ln>
        </p:spPr>
        <p:txBody>
          <a:bodyPr wrap="square" anchor="t">
            <a:spAutoFit/>
          </a:bodyPr>
          <a:lstStyle/>
          <a:p>
            <a:r>
              <a:rPr lang="zh-CN" altLang="en-US" dirty="0">
                <a:solidFill>
                  <a:schemeClr val="tx1"/>
                </a:solidFill>
                <a:latin typeface="微软雅黑" panose="020B0503020204020204" charset="-122"/>
                <a:ea typeface="微软雅黑" panose="020B0503020204020204" charset="-122"/>
                <a:sym typeface="Impact" panose="020B0806030902050204" pitchFamily="2" charset="0"/>
              </a:rPr>
              <a:t>误区三：绩效管理是人力资源管理者的事情，与其他部门的业务管理无关。</a:t>
            </a:r>
          </a:p>
        </p:txBody>
      </p:sp>
      <p:sp>
        <p:nvSpPr>
          <p:cNvPr id="15395" name="文本框 15429"/>
          <p:cNvSpPr txBox="1"/>
          <p:nvPr/>
        </p:nvSpPr>
        <p:spPr>
          <a:xfrm>
            <a:off x="2783453" y="1551623"/>
            <a:ext cx="6626225" cy="398780"/>
          </a:xfrm>
          <a:prstGeom prst="rect">
            <a:avLst/>
          </a:prstGeom>
          <a:noFill/>
          <a:ln w="9525">
            <a:noFill/>
          </a:ln>
        </p:spPr>
        <p:txBody>
          <a:bodyPr anchor="t">
            <a:spAutoFit/>
          </a:bodyPr>
          <a:lstStyle/>
          <a:p>
            <a:pPr algn="ctr"/>
            <a:r>
              <a:rPr lang="zh-CN" altLang="en-US" sz="2000" b="1" dirty="0">
                <a:latin typeface="微软雅黑" panose="020B0503020204020204" charset="-122"/>
                <a:ea typeface="微软雅黑" panose="020B0503020204020204" charset="-122"/>
              </a:rPr>
              <a:t>管理部与各部门之间的分工</a:t>
            </a:r>
          </a:p>
        </p:txBody>
      </p:sp>
      <p:sp>
        <p:nvSpPr>
          <p:cNvPr id="4" name="等腰三角形 3"/>
          <p:cNvSpPr/>
          <p:nvPr/>
        </p:nvSpPr>
        <p:spPr>
          <a:xfrm>
            <a:off x="1904613" y="85979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395"/>
                                        </p:tgtEl>
                                        <p:attrNameLst>
                                          <p:attrName>style.visibility</p:attrName>
                                        </p:attrNameLst>
                                      </p:cBhvr>
                                      <p:to>
                                        <p:strVal val="visible"/>
                                      </p:to>
                                    </p:set>
                                    <p:anim calcmode="lin" valueType="num">
                                      <p:cBhvr>
                                        <p:cTn id="23" dur="500" fill="hold"/>
                                        <p:tgtEl>
                                          <p:spTgt spid="15395"/>
                                        </p:tgtEl>
                                        <p:attrNameLst>
                                          <p:attrName>ppt_w</p:attrName>
                                        </p:attrNameLst>
                                      </p:cBhvr>
                                      <p:tavLst>
                                        <p:tav tm="0">
                                          <p:val>
                                            <p:fltVal val="0"/>
                                          </p:val>
                                        </p:tav>
                                        <p:tav tm="100000">
                                          <p:val>
                                            <p:strVal val="#ppt_w"/>
                                          </p:val>
                                        </p:tav>
                                      </p:tavLst>
                                    </p:anim>
                                    <p:anim calcmode="lin" valueType="num">
                                      <p:cBhvr>
                                        <p:cTn id="24" dur="500" fill="hold"/>
                                        <p:tgtEl>
                                          <p:spTgt spid="15395"/>
                                        </p:tgtEl>
                                        <p:attrNameLst>
                                          <p:attrName>ppt_h</p:attrName>
                                        </p:attrNameLst>
                                      </p:cBhvr>
                                      <p:tavLst>
                                        <p:tav tm="0">
                                          <p:val>
                                            <p:fltVal val="0"/>
                                          </p:val>
                                        </p:tav>
                                        <p:tav tm="100000">
                                          <p:val>
                                            <p:strVal val="#ppt_h"/>
                                          </p:val>
                                        </p:tav>
                                      </p:tavLst>
                                    </p:anim>
                                    <p:animEffect transition="in" filter="fade">
                                      <p:cBhvr>
                                        <p:cTn id="25" dur="500"/>
                                        <p:tgtEl>
                                          <p:spTgt spid="1539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366"/>
                                        </p:tgtEl>
                                        <p:attrNameLst>
                                          <p:attrName>style.visibility</p:attrName>
                                        </p:attrNameLst>
                                      </p:cBhvr>
                                      <p:to>
                                        <p:strVal val="visible"/>
                                      </p:to>
                                    </p:set>
                                    <p:anim calcmode="lin" valueType="num">
                                      <p:cBhvr>
                                        <p:cTn id="30" dur="500" fill="hold"/>
                                        <p:tgtEl>
                                          <p:spTgt spid="15366"/>
                                        </p:tgtEl>
                                        <p:attrNameLst>
                                          <p:attrName>ppt_w</p:attrName>
                                        </p:attrNameLst>
                                      </p:cBhvr>
                                      <p:tavLst>
                                        <p:tav tm="0">
                                          <p:val>
                                            <p:fltVal val="0"/>
                                          </p:val>
                                        </p:tav>
                                        <p:tav tm="100000">
                                          <p:val>
                                            <p:strVal val="#ppt_w"/>
                                          </p:val>
                                        </p:tav>
                                      </p:tavLst>
                                    </p:anim>
                                    <p:anim calcmode="lin" valueType="num">
                                      <p:cBhvr>
                                        <p:cTn id="31" dur="500" fill="hold"/>
                                        <p:tgtEl>
                                          <p:spTgt spid="15366"/>
                                        </p:tgtEl>
                                        <p:attrNameLst>
                                          <p:attrName>ppt_h</p:attrName>
                                        </p:attrNameLst>
                                      </p:cBhvr>
                                      <p:tavLst>
                                        <p:tav tm="0">
                                          <p:val>
                                            <p:fltVal val="0"/>
                                          </p:val>
                                        </p:tav>
                                        <p:tav tm="100000">
                                          <p:val>
                                            <p:strVal val="#ppt_h"/>
                                          </p:val>
                                        </p:tav>
                                      </p:tavLst>
                                    </p:anim>
                                    <p:animEffect transition="in" filter="fade">
                                      <p:cBhvr>
                                        <p:cTn id="3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95"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2043" y="421641"/>
            <a:ext cx="3794125" cy="593534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186168" y="421641"/>
            <a:ext cx="3794125" cy="59353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980293" y="421641"/>
            <a:ext cx="3794125" cy="593534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7271" y="415291"/>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167753" y="415291"/>
            <a:ext cx="3812539"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970937" y="422275"/>
            <a:ext cx="3798788" cy="5935980"/>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848733" y="598170"/>
            <a:ext cx="982980" cy="982980"/>
            <a:chOff x="2888" y="3510"/>
            <a:chExt cx="1548" cy="1548"/>
          </a:xfrm>
        </p:grpSpPr>
        <p:sp>
          <p:nvSpPr>
            <p:cNvPr id="53" name="椭圆 52"/>
            <p:cNvSpPr/>
            <p:nvPr/>
          </p:nvSpPr>
          <p:spPr>
            <a:xfrm>
              <a:off x="2888" y="3510"/>
              <a:ext cx="1548" cy="1548"/>
            </a:xfrm>
            <a:prstGeom prst="ellipse">
              <a:avLst/>
            </a:prstGeom>
            <a:solidFill>
              <a:srgbClr val="F59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resentation_155919"/>
            <p:cNvSpPr>
              <a:spLocks noChangeAspect="1"/>
            </p:cNvSpPr>
            <p:nvPr/>
          </p:nvSpPr>
          <p:spPr bwMode="auto">
            <a:xfrm>
              <a:off x="3308" y="3958"/>
              <a:ext cx="708" cy="707"/>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a:noFill/>
            </a:ln>
          </p:spPr>
        </p:sp>
      </p:grpSp>
      <p:grpSp>
        <p:nvGrpSpPr>
          <p:cNvPr id="3" name="组合 2"/>
          <p:cNvGrpSpPr/>
          <p:nvPr/>
        </p:nvGrpSpPr>
        <p:grpSpPr>
          <a:xfrm>
            <a:off x="5605393" y="598170"/>
            <a:ext cx="982980" cy="982980"/>
            <a:chOff x="8804" y="3510"/>
            <a:chExt cx="1548" cy="1548"/>
          </a:xfrm>
        </p:grpSpPr>
        <p:sp>
          <p:nvSpPr>
            <p:cNvPr id="54" name="椭圆 53"/>
            <p:cNvSpPr/>
            <p:nvPr/>
          </p:nvSpPr>
          <p:spPr>
            <a:xfrm>
              <a:off x="8804" y="3510"/>
              <a:ext cx="1548" cy="1548"/>
            </a:xfrm>
            <a:prstGeom prst="ellipse">
              <a:avLst/>
            </a:prstGeom>
            <a:solidFill>
              <a:srgbClr val="F15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presentation_155919"/>
            <p:cNvSpPr>
              <a:spLocks noChangeAspect="1"/>
            </p:cNvSpPr>
            <p:nvPr/>
          </p:nvSpPr>
          <p:spPr bwMode="auto">
            <a:xfrm>
              <a:off x="9224" y="3985"/>
              <a:ext cx="708" cy="636"/>
            </a:xfrm>
            <a:custGeom>
              <a:avLst/>
              <a:gdLst>
                <a:gd name="T0" fmla="*/ 4338 w 6127"/>
                <a:gd name="T1" fmla="*/ 1006 h 5511"/>
                <a:gd name="T2" fmla="*/ 3780 w 6127"/>
                <a:gd name="T3" fmla="*/ 0 h 5511"/>
                <a:gd name="T4" fmla="*/ 1788 w 6127"/>
                <a:gd name="T5" fmla="*/ 558 h 5511"/>
                <a:gd name="T6" fmla="*/ 545 w 6127"/>
                <a:gd name="T7" fmla="*/ 1006 h 5511"/>
                <a:gd name="T8" fmla="*/ 0 w 6127"/>
                <a:gd name="T9" fmla="*/ 4965 h 5511"/>
                <a:gd name="T10" fmla="*/ 5581 w 6127"/>
                <a:gd name="T11" fmla="*/ 5511 h 5511"/>
                <a:gd name="T12" fmla="*/ 6127 w 6127"/>
                <a:gd name="T13" fmla="*/ 1551 h 5511"/>
                <a:gd name="T14" fmla="*/ 2166 w 6127"/>
                <a:gd name="T15" fmla="*/ 558 h 5511"/>
                <a:gd name="T16" fmla="*/ 3780 w 6127"/>
                <a:gd name="T17" fmla="*/ 377 h 5511"/>
                <a:gd name="T18" fmla="*/ 3961 w 6127"/>
                <a:gd name="T19" fmla="*/ 1006 h 5511"/>
                <a:gd name="T20" fmla="*/ 2166 w 6127"/>
                <a:gd name="T21" fmla="*/ 558 h 5511"/>
                <a:gd name="T22" fmla="*/ 545 w 6127"/>
                <a:gd name="T23" fmla="*/ 1383 h 5511"/>
                <a:gd name="T24" fmla="*/ 5749 w 6127"/>
                <a:gd name="T25" fmla="*/ 1551 h 5511"/>
                <a:gd name="T26" fmla="*/ 4901 w 6127"/>
                <a:gd name="T27" fmla="*/ 2896 h 5511"/>
                <a:gd name="T28" fmla="*/ 4712 w 6127"/>
                <a:gd name="T29" fmla="*/ 2255 h 5511"/>
                <a:gd name="T30" fmla="*/ 3659 w 6127"/>
                <a:gd name="T31" fmla="*/ 2444 h 5511"/>
                <a:gd name="T32" fmla="*/ 2467 w 6127"/>
                <a:gd name="T33" fmla="*/ 2896 h 5511"/>
                <a:gd name="T34" fmla="*/ 2278 w 6127"/>
                <a:gd name="T35" fmla="*/ 2255 h 5511"/>
                <a:gd name="T36" fmla="*/ 1226 w 6127"/>
                <a:gd name="T37" fmla="*/ 2444 h 5511"/>
                <a:gd name="T38" fmla="*/ 378 w 6127"/>
                <a:gd name="T39" fmla="*/ 2896 h 5511"/>
                <a:gd name="T40" fmla="*/ 4523 w 6127"/>
                <a:gd name="T41" fmla="*/ 2633 h 5511"/>
                <a:gd name="T42" fmla="*/ 4037 w 6127"/>
                <a:gd name="T43" fmla="*/ 3504 h 5511"/>
                <a:gd name="T44" fmla="*/ 4523 w 6127"/>
                <a:gd name="T45" fmla="*/ 2633 h 5511"/>
                <a:gd name="T46" fmla="*/ 2090 w 6127"/>
                <a:gd name="T47" fmla="*/ 3504 h 5511"/>
                <a:gd name="T48" fmla="*/ 1603 w 6127"/>
                <a:gd name="T49" fmla="*/ 2633 h 5511"/>
                <a:gd name="T50" fmla="*/ 5749 w 6127"/>
                <a:gd name="T51" fmla="*/ 4965 h 5511"/>
                <a:gd name="T52" fmla="*/ 545 w 6127"/>
                <a:gd name="T53" fmla="*/ 5133 h 5511"/>
                <a:gd name="T54" fmla="*/ 378 w 6127"/>
                <a:gd name="T55" fmla="*/ 3274 h 5511"/>
                <a:gd name="T56" fmla="*/ 1226 w 6127"/>
                <a:gd name="T57" fmla="*/ 3693 h 5511"/>
                <a:gd name="T58" fmla="*/ 2278 w 6127"/>
                <a:gd name="T59" fmla="*/ 3881 h 5511"/>
                <a:gd name="T60" fmla="*/ 2467 w 6127"/>
                <a:gd name="T61" fmla="*/ 3274 h 5511"/>
                <a:gd name="T62" fmla="*/ 3659 w 6127"/>
                <a:gd name="T63" fmla="*/ 3693 h 5511"/>
                <a:gd name="T64" fmla="*/ 4712 w 6127"/>
                <a:gd name="T65" fmla="*/ 3881 h 5511"/>
                <a:gd name="T66" fmla="*/ 4901 w 6127"/>
                <a:gd name="T67" fmla="*/ 3274 h 5511"/>
                <a:gd name="T68" fmla="*/ 5749 w 6127"/>
                <a:gd name="T69" fmla="*/ 4965 h 5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27" h="5511">
                  <a:moveTo>
                    <a:pt x="5581" y="1006"/>
                  </a:moveTo>
                  <a:lnTo>
                    <a:pt x="4338" y="1006"/>
                  </a:lnTo>
                  <a:lnTo>
                    <a:pt x="4338" y="558"/>
                  </a:lnTo>
                  <a:cubicBezTo>
                    <a:pt x="4338" y="250"/>
                    <a:pt x="4088" y="0"/>
                    <a:pt x="3780" y="0"/>
                  </a:cubicBezTo>
                  <a:lnTo>
                    <a:pt x="2347" y="0"/>
                  </a:lnTo>
                  <a:cubicBezTo>
                    <a:pt x="2039" y="0"/>
                    <a:pt x="1788" y="250"/>
                    <a:pt x="1788" y="558"/>
                  </a:cubicBezTo>
                  <a:lnTo>
                    <a:pt x="1788" y="1006"/>
                  </a:lnTo>
                  <a:lnTo>
                    <a:pt x="545" y="1006"/>
                  </a:lnTo>
                  <a:cubicBezTo>
                    <a:pt x="245" y="1006"/>
                    <a:pt x="0" y="1250"/>
                    <a:pt x="0" y="1551"/>
                  </a:cubicBezTo>
                  <a:lnTo>
                    <a:pt x="0" y="4965"/>
                  </a:lnTo>
                  <a:cubicBezTo>
                    <a:pt x="0" y="5266"/>
                    <a:pt x="245" y="5511"/>
                    <a:pt x="545" y="5511"/>
                  </a:cubicBezTo>
                  <a:lnTo>
                    <a:pt x="5581" y="5511"/>
                  </a:lnTo>
                  <a:cubicBezTo>
                    <a:pt x="5882" y="5511"/>
                    <a:pt x="6127" y="5266"/>
                    <a:pt x="6127" y="4965"/>
                  </a:cubicBezTo>
                  <a:lnTo>
                    <a:pt x="6127" y="1551"/>
                  </a:lnTo>
                  <a:cubicBezTo>
                    <a:pt x="6127" y="1250"/>
                    <a:pt x="5882" y="1006"/>
                    <a:pt x="5581" y="1006"/>
                  </a:cubicBezTo>
                  <a:close/>
                  <a:moveTo>
                    <a:pt x="2166" y="558"/>
                  </a:moveTo>
                  <a:cubicBezTo>
                    <a:pt x="2166" y="459"/>
                    <a:pt x="2247" y="377"/>
                    <a:pt x="2347" y="377"/>
                  </a:cubicBezTo>
                  <a:lnTo>
                    <a:pt x="3780" y="377"/>
                  </a:lnTo>
                  <a:cubicBezTo>
                    <a:pt x="3880" y="377"/>
                    <a:pt x="3961" y="459"/>
                    <a:pt x="3961" y="558"/>
                  </a:cubicBezTo>
                  <a:lnTo>
                    <a:pt x="3961" y="1006"/>
                  </a:lnTo>
                  <a:lnTo>
                    <a:pt x="2166" y="1006"/>
                  </a:lnTo>
                  <a:lnTo>
                    <a:pt x="2166" y="558"/>
                  </a:lnTo>
                  <a:close/>
                  <a:moveTo>
                    <a:pt x="378" y="1551"/>
                  </a:moveTo>
                  <a:cubicBezTo>
                    <a:pt x="378" y="1458"/>
                    <a:pt x="453" y="1383"/>
                    <a:pt x="545" y="1383"/>
                  </a:cubicBezTo>
                  <a:lnTo>
                    <a:pt x="5581" y="1383"/>
                  </a:lnTo>
                  <a:cubicBezTo>
                    <a:pt x="5674" y="1383"/>
                    <a:pt x="5749" y="1458"/>
                    <a:pt x="5749" y="1551"/>
                  </a:cubicBezTo>
                  <a:lnTo>
                    <a:pt x="5749" y="2896"/>
                  </a:lnTo>
                  <a:lnTo>
                    <a:pt x="4901" y="2896"/>
                  </a:lnTo>
                  <a:lnTo>
                    <a:pt x="4901" y="2444"/>
                  </a:lnTo>
                  <a:cubicBezTo>
                    <a:pt x="4901" y="2340"/>
                    <a:pt x="4816" y="2255"/>
                    <a:pt x="4712" y="2255"/>
                  </a:cubicBezTo>
                  <a:lnTo>
                    <a:pt x="3848" y="2255"/>
                  </a:lnTo>
                  <a:cubicBezTo>
                    <a:pt x="3744" y="2255"/>
                    <a:pt x="3659" y="2340"/>
                    <a:pt x="3659" y="2444"/>
                  </a:cubicBezTo>
                  <a:lnTo>
                    <a:pt x="3659" y="2896"/>
                  </a:lnTo>
                  <a:lnTo>
                    <a:pt x="2467" y="2896"/>
                  </a:lnTo>
                  <a:lnTo>
                    <a:pt x="2467" y="2444"/>
                  </a:lnTo>
                  <a:cubicBezTo>
                    <a:pt x="2467" y="2340"/>
                    <a:pt x="2383" y="2255"/>
                    <a:pt x="2278" y="2255"/>
                  </a:cubicBezTo>
                  <a:lnTo>
                    <a:pt x="1414" y="2255"/>
                  </a:lnTo>
                  <a:cubicBezTo>
                    <a:pt x="1310" y="2255"/>
                    <a:pt x="1226" y="2340"/>
                    <a:pt x="1226" y="2444"/>
                  </a:cubicBezTo>
                  <a:lnTo>
                    <a:pt x="1226" y="2896"/>
                  </a:lnTo>
                  <a:lnTo>
                    <a:pt x="378" y="2896"/>
                  </a:lnTo>
                  <a:lnTo>
                    <a:pt x="378" y="1551"/>
                  </a:lnTo>
                  <a:close/>
                  <a:moveTo>
                    <a:pt x="4523" y="2633"/>
                  </a:moveTo>
                  <a:lnTo>
                    <a:pt x="4523" y="3504"/>
                  </a:lnTo>
                  <a:lnTo>
                    <a:pt x="4037" y="3504"/>
                  </a:lnTo>
                  <a:lnTo>
                    <a:pt x="4037" y="2633"/>
                  </a:lnTo>
                  <a:lnTo>
                    <a:pt x="4523" y="2633"/>
                  </a:lnTo>
                  <a:close/>
                  <a:moveTo>
                    <a:pt x="2090" y="2633"/>
                  </a:moveTo>
                  <a:lnTo>
                    <a:pt x="2090" y="3504"/>
                  </a:lnTo>
                  <a:lnTo>
                    <a:pt x="1603" y="3504"/>
                  </a:lnTo>
                  <a:lnTo>
                    <a:pt x="1603" y="2633"/>
                  </a:lnTo>
                  <a:lnTo>
                    <a:pt x="2090" y="2633"/>
                  </a:lnTo>
                  <a:close/>
                  <a:moveTo>
                    <a:pt x="5749" y="4965"/>
                  </a:moveTo>
                  <a:cubicBezTo>
                    <a:pt x="5749" y="5058"/>
                    <a:pt x="5674" y="5133"/>
                    <a:pt x="5581" y="5133"/>
                  </a:cubicBezTo>
                  <a:lnTo>
                    <a:pt x="545" y="5133"/>
                  </a:lnTo>
                  <a:cubicBezTo>
                    <a:pt x="453" y="5133"/>
                    <a:pt x="378" y="5058"/>
                    <a:pt x="378" y="4965"/>
                  </a:cubicBezTo>
                  <a:lnTo>
                    <a:pt x="378" y="3274"/>
                  </a:lnTo>
                  <a:lnTo>
                    <a:pt x="1226" y="3274"/>
                  </a:lnTo>
                  <a:lnTo>
                    <a:pt x="1226" y="3693"/>
                  </a:lnTo>
                  <a:cubicBezTo>
                    <a:pt x="1226" y="3797"/>
                    <a:pt x="1310" y="3881"/>
                    <a:pt x="1414" y="3881"/>
                  </a:cubicBezTo>
                  <a:lnTo>
                    <a:pt x="2278" y="3881"/>
                  </a:lnTo>
                  <a:cubicBezTo>
                    <a:pt x="2383" y="3881"/>
                    <a:pt x="2467" y="3797"/>
                    <a:pt x="2467" y="3693"/>
                  </a:cubicBezTo>
                  <a:lnTo>
                    <a:pt x="2467" y="3274"/>
                  </a:lnTo>
                  <a:lnTo>
                    <a:pt x="3659" y="3274"/>
                  </a:lnTo>
                  <a:lnTo>
                    <a:pt x="3659" y="3693"/>
                  </a:lnTo>
                  <a:cubicBezTo>
                    <a:pt x="3659" y="3797"/>
                    <a:pt x="3744" y="3881"/>
                    <a:pt x="3848" y="3881"/>
                  </a:cubicBezTo>
                  <a:lnTo>
                    <a:pt x="4712" y="3881"/>
                  </a:lnTo>
                  <a:cubicBezTo>
                    <a:pt x="4816" y="3881"/>
                    <a:pt x="4901" y="3797"/>
                    <a:pt x="4901" y="3693"/>
                  </a:cubicBezTo>
                  <a:lnTo>
                    <a:pt x="4901" y="3274"/>
                  </a:lnTo>
                  <a:lnTo>
                    <a:pt x="5749" y="3274"/>
                  </a:lnTo>
                  <a:lnTo>
                    <a:pt x="5749" y="4965"/>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9361418" y="598170"/>
            <a:ext cx="982980" cy="982980"/>
            <a:chOff x="14719" y="3510"/>
            <a:chExt cx="1548" cy="1548"/>
          </a:xfrm>
        </p:grpSpPr>
        <p:sp>
          <p:nvSpPr>
            <p:cNvPr id="55" name="椭圆 54"/>
            <p:cNvSpPr/>
            <p:nvPr/>
          </p:nvSpPr>
          <p:spPr>
            <a:xfrm>
              <a:off x="14719" y="3510"/>
              <a:ext cx="1548" cy="1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resentation_155919"/>
            <p:cNvSpPr>
              <a:spLocks noChangeAspect="1"/>
            </p:cNvSpPr>
            <p:nvPr/>
          </p:nvSpPr>
          <p:spPr bwMode="auto">
            <a:xfrm>
              <a:off x="15139" y="3930"/>
              <a:ext cx="708" cy="707"/>
            </a:xfrm>
            <a:custGeom>
              <a:avLst/>
              <a:gdLst>
                <a:gd name="connsiteX0" fmla="*/ 497366 w 607653"/>
                <a:gd name="connsiteY0" fmla="*/ 353968 h 606736"/>
                <a:gd name="connsiteX1" fmla="*/ 464787 w 607653"/>
                <a:gd name="connsiteY1" fmla="*/ 362589 h 606736"/>
                <a:gd name="connsiteX2" fmla="*/ 457488 w 607653"/>
                <a:gd name="connsiteY2" fmla="*/ 364900 h 606736"/>
                <a:gd name="connsiteX3" fmla="*/ 420548 w 607653"/>
                <a:gd name="connsiteY3" fmla="*/ 390764 h 606736"/>
                <a:gd name="connsiteX4" fmla="*/ 423040 w 607653"/>
                <a:gd name="connsiteY4" fmla="*/ 416627 h 606736"/>
                <a:gd name="connsiteX5" fmla="*/ 420014 w 607653"/>
                <a:gd name="connsiteY5" fmla="*/ 426581 h 606736"/>
                <a:gd name="connsiteX6" fmla="*/ 410490 w 607653"/>
                <a:gd name="connsiteY6" fmla="*/ 430847 h 606736"/>
                <a:gd name="connsiteX7" fmla="*/ 413694 w 607653"/>
                <a:gd name="connsiteY7" fmla="*/ 451023 h 606736"/>
                <a:gd name="connsiteX8" fmla="*/ 426423 w 607653"/>
                <a:gd name="connsiteY8" fmla="*/ 461244 h 606736"/>
                <a:gd name="connsiteX9" fmla="*/ 443869 w 607653"/>
                <a:gd name="connsiteY9" fmla="*/ 497417 h 606736"/>
                <a:gd name="connsiteX10" fmla="*/ 447519 w 607653"/>
                <a:gd name="connsiteY10" fmla="*/ 509682 h 606736"/>
                <a:gd name="connsiteX11" fmla="*/ 442178 w 607653"/>
                <a:gd name="connsiteY11" fmla="*/ 531190 h 606736"/>
                <a:gd name="connsiteX12" fmla="*/ 432921 w 607653"/>
                <a:gd name="connsiteY12" fmla="*/ 540434 h 606736"/>
                <a:gd name="connsiteX13" fmla="*/ 387524 w 607653"/>
                <a:gd name="connsiteY13" fmla="*/ 551721 h 606736"/>
                <a:gd name="connsiteX14" fmla="*/ 356281 w 607653"/>
                <a:gd name="connsiteY14" fmla="*/ 581406 h 606736"/>
                <a:gd name="connsiteX15" fmla="*/ 580504 w 607653"/>
                <a:gd name="connsiteY15" fmla="*/ 581495 h 606736"/>
                <a:gd name="connsiteX16" fmla="*/ 549261 w 607653"/>
                <a:gd name="connsiteY16" fmla="*/ 551721 h 606736"/>
                <a:gd name="connsiteX17" fmla="*/ 503864 w 607653"/>
                <a:gd name="connsiteY17" fmla="*/ 540434 h 606736"/>
                <a:gd name="connsiteX18" fmla="*/ 494607 w 607653"/>
                <a:gd name="connsiteY18" fmla="*/ 531190 h 606736"/>
                <a:gd name="connsiteX19" fmla="*/ 489444 w 607653"/>
                <a:gd name="connsiteY19" fmla="*/ 510571 h 606736"/>
                <a:gd name="connsiteX20" fmla="*/ 493272 w 607653"/>
                <a:gd name="connsiteY20" fmla="*/ 498128 h 606736"/>
                <a:gd name="connsiteX21" fmla="*/ 511519 w 607653"/>
                <a:gd name="connsiteY21" fmla="*/ 461244 h 606736"/>
                <a:gd name="connsiteX22" fmla="*/ 524159 w 607653"/>
                <a:gd name="connsiteY22" fmla="*/ 449601 h 606736"/>
                <a:gd name="connsiteX23" fmla="*/ 525850 w 607653"/>
                <a:gd name="connsiteY23" fmla="*/ 429070 h 606736"/>
                <a:gd name="connsiteX24" fmla="*/ 517572 w 607653"/>
                <a:gd name="connsiteY24" fmla="*/ 426048 h 606736"/>
                <a:gd name="connsiteX25" fmla="*/ 514902 w 607653"/>
                <a:gd name="connsiteY25" fmla="*/ 417694 h 606736"/>
                <a:gd name="connsiteX26" fmla="*/ 516237 w 607653"/>
                <a:gd name="connsiteY26" fmla="*/ 390142 h 606736"/>
                <a:gd name="connsiteX27" fmla="*/ 519975 w 607653"/>
                <a:gd name="connsiteY27" fmla="*/ 381787 h 606736"/>
                <a:gd name="connsiteX28" fmla="*/ 525494 w 607653"/>
                <a:gd name="connsiteY28" fmla="*/ 376366 h 606736"/>
                <a:gd name="connsiteX29" fmla="*/ 523803 w 607653"/>
                <a:gd name="connsiteY29" fmla="*/ 364723 h 606736"/>
                <a:gd name="connsiteX30" fmla="*/ 497366 w 607653"/>
                <a:gd name="connsiteY30" fmla="*/ 353968 h 606736"/>
                <a:gd name="connsiteX31" fmla="*/ 497366 w 607653"/>
                <a:gd name="connsiteY31" fmla="*/ 328638 h 606736"/>
                <a:gd name="connsiteX32" fmla="*/ 545077 w 607653"/>
                <a:gd name="connsiteY32" fmla="*/ 350858 h 606736"/>
                <a:gd name="connsiteX33" fmla="*/ 543653 w 607653"/>
                <a:gd name="connsiteY33" fmla="*/ 393963 h 606736"/>
                <a:gd name="connsiteX34" fmla="*/ 541338 w 607653"/>
                <a:gd name="connsiteY34" fmla="*/ 396274 h 606736"/>
                <a:gd name="connsiteX35" fmla="*/ 540715 w 607653"/>
                <a:gd name="connsiteY35" fmla="*/ 409695 h 606736"/>
                <a:gd name="connsiteX36" fmla="*/ 545344 w 607653"/>
                <a:gd name="connsiteY36" fmla="*/ 413694 h 606736"/>
                <a:gd name="connsiteX37" fmla="*/ 550952 w 607653"/>
                <a:gd name="connsiteY37" fmla="*/ 432181 h 606736"/>
                <a:gd name="connsiteX38" fmla="*/ 548192 w 607653"/>
                <a:gd name="connsiteY38" fmla="*/ 454133 h 606736"/>
                <a:gd name="connsiteX39" fmla="*/ 535553 w 607653"/>
                <a:gd name="connsiteY39" fmla="*/ 472264 h 606736"/>
                <a:gd name="connsiteX40" fmla="*/ 515792 w 607653"/>
                <a:gd name="connsiteY40" fmla="*/ 511371 h 606736"/>
                <a:gd name="connsiteX41" fmla="*/ 517394 w 607653"/>
                <a:gd name="connsiteY41" fmla="*/ 517681 h 606736"/>
                <a:gd name="connsiteX42" fmla="*/ 555403 w 607653"/>
                <a:gd name="connsiteY42" fmla="*/ 527191 h 606736"/>
                <a:gd name="connsiteX43" fmla="*/ 607653 w 607653"/>
                <a:gd name="connsiteY43" fmla="*/ 594116 h 606736"/>
                <a:gd name="connsiteX44" fmla="*/ 595013 w 607653"/>
                <a:gd name="connsiteY44" fmla="*/ 606736 h 606736"/>
                <a:gd name="connsiteX45" fmla="*/ 341772 w 607653"/>
                <a:gd name="connsiteY45" fmla="*/ 606736 h 606736"/>
                <a:gd name="connsiteX46" fmla="*/ 332871 w 607653"/>
                <a:gd name="connsiteY46" fmla="*/ 603092 h 606736"/>
                <a:gd name="connsiteX47" fmla="*/ 329132 w 607653"/>
                <a:gd name="connsiteY47" fmla="*/ 594116 h 606736"/>
                <a:gd name="connsiteX48" fmla="*/ 381383 w 607653"/>
                <a:gd name="connsiteY48" fmla="*/ 527191 h 606736"/>
                <a:gd name="connsiteX49" fmla="*/ 419391 w 607653"/>
                <a:gd name="connsiteY49" fmla="*/ 517770 h 606736"/>
                <a:gd name="connsiteX50" fmla="*/ 421260 w 607653"/>
                <a:gd name="connsiteY50" fmla="*/ 510304 h 606736"/>
                <a:gd name="connsiteX51" fmla="*/ 402568 w 607653"/>
                <a:gd name="connsiteY51" fmla="*/ 472620 h 606736"/>
                <a:gd name="connsiteX52" fmla="*/ 388593 w 607653"/>
                <a:gd name="connsiteY52" fmla="*/ 454133 h 606736"/>
                <a:gd name="connsiteX53" fmla="*/ 385833 w 607653"/>
                <a:gd name="connsiteY53" fmla="*/ 432181 h 606736"/>
                <a:gd name="connsiteX54" fmla="*/ 391619 w 607653"/>
                <a:gd name="connsiteY54" fmla="*/ 413605 h 606736"/>
                <a:gd name="connsiteX55" fmla="*/ 396693 w 607653"/>
                <a:gd name="connsiteY55" fmla="*/ 409250 h 606736"/>
                <a:gd name="connsiteX56" fmla="*/ 395179 w 607653"/>
                <a:gd name="connsiteY56" fmla="*/ 390764 h 606736"/>
                <a:gd name="connsiteX57" fmla="*/ 453394 w 607653"/>
                <a:gd name="connsiteY57" fmla="*/ 339659 h 606736"/>
                <a:gd name="connsiteX58" fmla="*/ 497366 w 607653"/>
                <a:gd name="connsiteY58" fmla="*/ 328638 h 606736"/>
                <a:gd name="connsiteX59" fmla="*/ 49947 w 607653"/>
                <a:gd name="connsiteY59" fmla="*/ 26418 h 606736"/>
                <a:gd name="connsiteX60" fmla="*/ 26006 w 607653"/>
                <a:gd name="connsiteY60" fmla="*/ 456474 h 606736"/>
                <a:gd name="connsiteX61" fmla="*/ 117319 w 607653"/>
                <a:gd name="connsiteY61" fmla="*/ 466605 h 606736"/>
                <a:gd name="connsiteX62" fmla="*/ 50837 w 607653"/>
                <a:gd name="connsiteY62" fmla="*/ 90762 h 606736"/>
                <a:gd name="connsiteX63" fmla="*/ 52973 w 607653"/>
                <a:gd name="connsiteY63" fmla="*/ 81253 h 606736"/>
                <a:gd name="connsiteX64" fmla="*/ 61249 w 607653"/>
                <a:gd name="connsiteY64" fmla="*/ 76098 h 606736"/>
                <a:gd name="connsiteX65" fmla="*/ 256514 w 607653"/>
                <a:gd name="connsiteY65" fmla="*/ 43570 h 606736"/>
                <a:gd name="connsiteX66" fmla="*/ 39089 w 607653"/>
                <a:gd name="connsiteY66" fmla="*/ 112 h 606736"/>
                <a:gd name="connsiteX67" fmla="*/ 358151 w 607653"/>
                <a:gd name="connsiteY67" fmla="*/ 26685 h 606736"/>
                <a:gd name="connsiteX68" fmla="*/ 516926 w 607653"/>
                <a:gd name="connsiteY68" fmla="*/ 200 h 606736"/>
                <a:gd name="connsiteX69" fmla="*/ 531433 w 607653"/>
                <a:gd name="connsiteY69" fmla="*/ 10510 h 606736"/>
                <a:gd name="connsiteX70" fmla="*/ 586790 w 607653"/>
                <a:gd name="connsiteY70" fmla="*/ 323964 h 606736"/>
                <a:gd name="connsiteX71" fmla="*/ 576555 w 607653"/>
                <a:gd name="connsiteY71" fmla="*/ 338628 h 606736"/>
                <a:gd name="connsiteX72" fmla="*/ 561959 w 607653"/>
                <a:gd name="connsiteY72" fmla="*/ 328408 h 606736"/>
                <a:gd name="connsiteX73" fmla="*/ 508649 w 607653"/>
                <a:gd name="connsiteY73" fmla="*/ 27218 h 606736"/>
                <a:gd name="connsiteX74" fmla="*/ 77981 w 607653"/>
                <a:gd name="connsiteY74" fmla="*/ 98938 h 606736"/>
                <a:gd name="connsiteX75" fmla="*/ 149537 w 607653"/>
                <a:gd name="connsiteY75" fmla="*/ 503488 h 606736"/>
                <a:gd name="connsiteX76" fmla="*/ 339461 w 607653"/>
                <a:gd name="connsiteY76" fmla="*/ 467938 h 606736"/>
                <a:gd name="connsiteX77" fmla="*/ 354235 w 607653"/>
                <a:gd name="connsiteY77" fmla="*/ 477981 h 606736"/>
                <a:gd name="connsiteX78" fmla="*/ 344178 w 607653"/>
                <a:gd name="connsiteY78" fmla="*/ 492734 h 606736"/>
                <a:gd name="connsiteX79" fmla="*/ 141616 w 607653"/>
                <a:gd name="connsiteY79" fmla="*/ 530683 h 606736"/>
                <a:gd name="connsiteX80" fmla="*/ 139302 w 607653"/>
                <a:gd name="connsiteY80" fmla="*/ 530949 h 606736"/>
                <a:gd name="connsiteX81" fmla="*/ 132093 w 607653"/>
                <a:gd name="connsiteY81" fmla="*/ 528639 h 606736"/>
                <a:gd name="connsiteX82" fmla="*/ 126842 w 607653"/>
                <a:gd name="connsiteY82" fmla="*/ 520462 h 606736"/>
                <a:gd name="connsiteX83" fmla="*/ 121858 w 607653"/>
                <a:gd name="connsiteY83" fmla="*/ 492556 h 606736"/>
                <a:gd name="connsiteX84" fmla="*/ 11321 w 607653"/>
                <a:gd name="connsiteY84" fmla="*/ 480292 h 606736"/>
                <a:gd name="connsiteX85" fmla="*/ 18 w 607653"/>
                <a:gd name="connsiteY85" fmla="*/ 467050 h 606736"/>
                <a:gd name="connsiteX86" fmla="*/ 25383 w 607653"/>
                <a:gd name="connsiteY86" fmla="*/ 12021 h 606736"/>
                <a:gd name="connsiteX87" fmla="*/ 29655 w 607653"/>
                <a:gd name="connsiteY87" fmla="*/ 3133 h 606736"/>
                <a:gd name="connsiteX88" fmla="*/ 39089 w 607653"/>
                <a:gd name="connsiteY88" fmla="*/ 112 h 6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7653" h="606736">
                  <a:moveTo>
                    <a:pt x="497366" y="353968"/>
                  </a:moveTo>
                  <a:cubicBezTo>
                    <a:pt x="490690" y="353968"/>
                    <a:pt x="476893" y="353968"/>
                    <a:pt x="464787" y="362589"/>
                  </a:cubicBezTo>
                  <a:cubicBezTo>
                    <a:pt x="462651" y="364100"/>
                    <a:pt x="460159" y="364900"/>
                    <a:pt x="457488" y="364900"/>
                  </a:cubicBezTo>
                  <a:cubicBezTo>
                    <a:pt x="420548" y="365256"/>
                    <a:pt x="420548" y="377610"/>
                    <a:pt x="420548" y="390764"/>
                  </a:cubicBezTo>
                  <a:cubicBezTo>
                    <a:pt x="420548" y="395208"/>
                    <a:pt x="422061" y="408984"/>
                    <a:pt x="423040" y="416627"/>
                  </a:cubicBezTo>
                  <a:cubicBezTo>
                    <a:pt x="423486" y="420271"/>
                    <a:pt x="422417" y="423826"/>
                    <a:pt x="420014" y="426581"/>
                  </a:cubicBezTo>
                  <a:cubicBezTo>
                    <a:pt x="417611" y="429337"/>
                    <a:pt x="414139" y="430847"/>
                    <a:pt x="410490" y="430847"/>
                  </a:cubicBezTo>
                  <a:lnTo>
                    <a:pt x="413694" y="451023"/>
                  </a:lnTo>
                  <a:cubicBezTo>
                    <a:pt x="420281" y="451023"/>
                    <a:pt x="425978" y="454667"/>
                    <a:pt x="426423" y="461244"/>
                  </a:cubicBezTo>
                  <a:cubicBezTo>
                    <a:pt x="427491" y="474664"/>
                    <a:pt x="434078" y="488174"/>
                    <a:pt x="443869" y="497417"/>
                  </a:cubicBezTo>
                  <a:cubicBezTo>
                    <a:pt x="447252" y="500528"/>
                    <a:pt x="448676" y="505238"/>
                    <a:pt x="447519" y="509682"/>
                  </a:cubicBezTo>
                  <a:lnTo>
                    <a:pt x="442178" y="531190"/>
                  </a:lnTo>
                  <a:cubicBezTo>
                    <a:pt x="441021" y="535723"/>
                    <a:pt x="437461" y="539278"/>
                    <a:pt x="432921" y="540434"/>
                  </a:cubicBezTo>
                  <a:lnTo>
                    <a:pt x="387524" y="551721"/>
                  </a:lnTo>
                  <a:cubicBezTo>
                    <a:pt x="372303" y="555543"/>
                    <a:pt x="360732" y="567008"/>
                    <a:pt x="356281" y="581406"/>
                  </a:cubicBezTo>
                  <a:lnTo>
                    <a:pt x="580504" y="581495"/>
                  </a:lnTo>
                  <a:cubicBezTo>
                    <a:pt x="576142" y="567008"/>
                    <a:pt x="564482" y="555543"/>
                    <a:pt x="549261" y="551721"/>
                  </a:cubicBezTo>
                  <a:lnTo>
                    <a:pt x="503864" y="540434"/>
                  </a:lnTo>
                  <a:cubicBezTo>
                    <a:pt x="499324" y="539278"/>
                    <a:pt x="495764" y="535723"/>
                    <a:pt x="494607" y="531190"/>
                  </a:cubicBezTo>
                  <a:lnTo>
                    <a:pt x="489444" y="510571"/>
                  </a:lnTo>
                  <a:cubicBezTo>
                    <a:pt x="488287" y="506038"/>
                    <a:pt x="489800" y="501239"/>
                    <a:pt x="493272" y="498128"/>
                  </a:cubicBezTo>
                  <a:cubicBezTo>
                    <a:pt x="503419" y="488973"/>
                    <a:pt x="510451" y="474842"/>
                    <a:pt x="511519" y="461244"/>
                  </a:cubicBezTo>
                  <a:cubicBezTo>
                    <a:pt x="512053" y="454667"/>
                    <a:pt x="517572" y="449601"/>
                    <a:pt x="524159" y="449601"/>
                  </a:cubicBezTo>
                  <a:lnTo>
                    <a:pt x="525850" y="429070"/>
                  </a:lnTo>
                  <a:cubicBezTo>
                    <a:pt x="522379" y="428981"/>
                    <a:pt x="519886" y="428537"/>
                    <a:pt x="517572" y="426048"/>
                  </a:cubicBezTo>
                  <a:cubicBezTo>
                    <a:pt x="515169" y="423471"/>
                    <a:pt x="514724" y="421071"/>
                    <a:pt x="514902" y="417694"/>
                  </a:cubicBezTo>
                  <a:lnTo>
                    <a:pt x="516237" y="390142"/>
                  </a:lnTo>
                  <a:cubicBezTo>
                    <a:pt x="516415" y="387031"/>
                    <a:pt x="517750" y="384009"/>
                    <a:pt x="519975" y="381787"/>
                  </a:cubicBezTo>
                  <a:lnTo>
                    <a:pt x="525494" y="376366"/>
                  </a:lnTo>
                  <a:cubicBezTo>
                    <a:pt x="526829" y="374855"/>
                    <a:pt x="528966" y="372633"/>
                    <a:pt x="523803" y="364723"/>
                  </a:cubicBezTo>
                  <a:cubicBezTo>
                    <a:pt x="522112" y="362056"/>
                    <a:pt x="516771" y="353968"/>
                    <a:pt x="497366" y="353968"/>
                  </a:cubicBezTo>
                  <a:close/>
                  <a:moveTo>
                    <a:pt x="497366" y="328638"/>
                  </a:moveTo>
                  <a:cubicBezTo>
                    <a:pt x="524693" y="328638"/>
                    <a:pt x="538401" y="340726"/>
                    <a:pt x="545077" y="350858"/>
                  </a:cubicBezTo>
                  <a:cubicBezTo>
                    <a:pt x="559052" y="372188"/>
                    <a:pt x="550151" y="387031"/>
                    <a:pt x="543653" y="393963"/>
                  </a:cubicBezTo>
                  <a:lnTo>
                    <a:pt x="541338" y="396274"/>
                  </a:lnTo>
                  <a:lnTo>
                    <a:pt x="540715" y="409695"/>
                  </a:lnTo>
                  <a:cubicBezTo>
                    <a:pt x="542407" y="410761"/>
                    <a:pt x="543920" y="412183"/>
                    <a:pt x="545344" y="413694"/>
                  </a:cubicBezTo>
                  <a:cubicBezTo>
                    <a:pt x="549706" y="418760"/>
                    <a:pt x="551842" y="425515"/>
                    <a:pt x="550952" y="432181"/>
                  </a:cubicBezTo>
                  <a:lnTo>
                    <a:pt x="548192" y="454133"/>
                  </a:lnTo>
                  <a:cubicBezTo>
                    <a:pt x="547213" y="462132"/>
                    <a:pt x="542318" y="468798"/>
                    <a:pt x="535553" y="472264"/>
                  </a:cubicBezTo>
                  <a:cubicBezTo>
                    <a:pt x="532615" y="486663"/>
                    <a:pt x="525672" y="500528"/>
                    <a:pt x="515792" y="511371"/>
                  </a:cubicBezTo>
                  <a:lnTo>
                    <a:pt x="517394" y="517681"/>
                  </a:lnTo>
                  <a:lnTo>
                    <a:pt x="555403" y="527191"/>
                  </a:lnTo>
                  <a:cubicBezTo>
                    <a:pt x="586112" y="534923"/>
                    <a:pt x="607653" y="562386"/>
                    <a:pt x="607653" y="594116"/>
                  </a:cubicBezTo>
                  <a:cubicBezTo>
                    <a:pt x="607653" y="601048"/>
                    <a:pt x="601956" y="606736"/>
                    <a:pt x="595013" y="606736"/>
                  </a:cubicBezTo>
                  <a:lnTo>
                    <a:pt x="341772" y="606736"/>
                  </a:lnTo>
                  <a:cubicBezTo>
                    <a:pt x="338478" y="606736"/>
                    <a:pt x="335185" y="605403"/>
                    <a:pt x="332871" y="603092"/>
                  </a:cubicBezTo>
                  <a:cubicBezTo>
                    <a:pt x="330467" y="600693"/>
                    <a:pt x="329132" y="597493"/>
                    <a:pt x="329132" y="594116"/>
                  </a:cubicBezTo>
                  <a:cubicBezTo>
                    <a:pt x="329132" y="562386"/>
                    <a:pt x="350673" y="534923"/>
                    <a:pt x="381383" y="527191"/>
                  </a:cubicBezTo>
                  <a:lnTo>
                    <a:pt x="419391" y="517770"/>
                  </a:lnTo>
                  <a:lnTo>
                    <a:pt x="421260" y="510304"/>
                  </a:lnTo>
                  <a:cubicBezTo>
                    <a:pt x="412003" y="499728"/>
                    <a:pt x="405416" y="486396"/>
                    <a:pt x="402568" y="472620"/>
                  </a:cubicBezTo>
                  <a:cubicBezTo>
                    <a:pt x="394823" y="469243"/>
                    <a:pt x="389661" y="462399"/>
                    <a:pt x="388593" y="454133"/>
                  </a:cubicBezTo>
                  <a:lnTo>
                    <a:pt x="385833" y="432181"/>
                  </a:lnTo>
                  <a:cubicBezTo>
                    <a:pt x="385032" y="425426"/>
                    <a:pt x="387079" y="418671"/>
                    <a:pt x="391619" y="413605"/>
                  </a:cubicBezTo>
                  <a:cubicBezTo>
                    <a:pt x="393043" y="411917"/>
                    <a:pt x="394823" y="410406"/>
                    <a:pt x="396693" y="409250"/>
                  </a:cubicBezTo>
                  <a:cubicBezTo>
                    <a:pt x="395981" y="402762"/>
                    <a:pt x="395179" y="394941"/>
                    <a:pt x="395179" y="390764"/>
                  </a:cubicBezTo>
                  <a:cubicBezTo>
                    <a:pt x="395179" y="369611"/>
                    <a:pt x="401321" y="341526"/>
                    <a:pt x="453394" y="339659"/>
                  </a:cubicBezTo>
                  <a:cubicBezTo>
                    <a:pt x="471107" y="328638"/>
                    <a:pt x="489355" y="328638"/>
                    <a:pt x="497366" y="328638"/>
                  </a:cubicBezTo>
                  <a:close/>
                  <a:moveTo>
                    <a:pt x="49947" y="26418"/>
                  </a:moveTo>
                  <a:lnTo>
                    <a:pt x="26006" y="456474"/>
                  </a:lnTo>
                  <a:lnTo>
                    <a:pt x="117319" y="466605"/>
                  </a:lnTo>
                  <a:lnTo>
                    <a:pt x="50837" y="90762"/>
                  </a:lnTo>
                  <a:cubicBezTo>
                    <a:pt x="50303" y="87385"/>
                    <a:pt x="51015" y="84008"/>
                    <a:pt x="52973" y="81253"/>
                  </a:cubicBezTo>
                  <a:cubicBezTo>
                    <a:pt x="54931" y="78497"/>
                    <a:pt x="57868" y="76631"/>
                    <a:pt x="61249" y="76098"/>
                  </a:cubicBezTo>
                  <a:lnTo>
                    <a:pt x="256514" y="43570"/>
                  </a:lnTo>
                  <a:close/>
                  <a:moveTo>
                    <a:pt x="39089" y="112"/>
                  </a:moveTo>
                  <a:lnTo>
                    <a:pt x="358151" y="26685"/>
                  </a:lnTo>
                  <a:lnTo>
                    <a:pt x="516926" y="200"/>
                  </a:lnTo>
                  <a:cubicBezTo>
                    <a:pt x="523690" y="-1044"/>
                    <a:pt x="530275" y="3667"/>
                    <a:pt x="531433" y="10510"/>
                  </a:cubicBezTo>
                  <a:lnTo>
                    <a:pt x="586790" y="323964"/>
                  </a:lnTo>
                  <a:cubicBezTo>
                    <a:pt x="588036" y="330896"/>
                    <a:pt x="583497" y="337384"/>
                    <a:pt x="576555" y="338628"/>
                  </a:cubicBezTo>
                  <a:cubicBezTo>
                    <a:pt x="569702" y="339784"/>
                    <a:pt x="563116" y="335251"/>
                    <a:pt x="561959" y="328408"/>
                  </a:cubicBezTo>
                  <a:lnTo>
                    <a:pt x="508649" y="27218"/>
                  </a:lnTo>
                  <a:lnTo>
                    <a:pt x="77981" y="98938"/>
                  </a:lnTo>
                  <a:lnTo>
                    <a:pt x="149537" y="503488"/>
                  </a:lnTo>
                  <a:lnTo>
                    <a:pt x="339461" y="467938"/>
                  </a:lnTo>
                  <a:cubicBezTo>
                    <a:pt x="346403" y="466694"/>
                    <a:pt x="352989" y="471138"/>
                    <a:pt x="354235" y="477981"/>
                  </a:cubicBezTo>
                  <a:cubicBezTo>
                    <a:pt x="355481" y="484824"/>
                    <a:pt x="351031" y="491490"/>
                    <a:pt x="344178" y="492734"/>
                  </a:cubicBezTo>
                  <a:lnTo>
                    <a:pt x="141616" y="530683"/>
                  </a:lnTo>
                  <a:cubicBezTo>
                    <a:pt x="140815" y="530860"/>
                    <a:pt x="140103" y="530949"/>
                    <a:pt x="139302" y="530949"/>
                  </a:cubicBezTo>
                  <a:cubicBezTo>
                    <a:pt x="136721" y="530949"/>
                    <a:pt x="134229" y="530149"/>
                    <a:pt x="132093" y="528639"/>
                  </a:cubicBezTo>
                  <a:cubicBezTo>
                    <a:pt x="129245" y="526772"/>
                    <a:pt x="127376" y="523839"/>
                    <a:pt x="126842" y="520462"/>
                  </a:cubicBezTo>
                  <a:lnTo>
                    <a:pt x="121858" y="492556"/>
                  </a:lnTo>
                  <a:lnTo>
                    <a:pt x="11321" y="480292"/>
                  </a:lnTo>
                  <a:cubicBezTo>
                    <a:pt x="4646" y="479581"/>
                    <a:pt x="-338" y="473715"/>
                    <a:pt x="18" y="467050"/>
                  </a:cubicBezTo>
                  <a:lnTo>
                    <a:pt x="25383" y="12021"/>
                  </a:lnTo>
                  <a:cubicBezTo>
                    <a:pt x="25561" y="8555"/>
                    <a:pt x="27074" y="5355"/>
                    <a:pt x="29655" y="3133"/>
                  </a:cubicBezTo>
                  <a:cubicBezTo>
                    <a:pt x="32236" y="911"/>
                    <a:pt x="35618" y="-244"/>
                    <a:pt x="39089" y="112"/>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绩效指标的制定</a:t>
              </a:r>
            </a:p>
          </p:txBody>
        </p:sp>
        <p:sp>
          <p:nvSpPr>
            <p:cNvPr id="5" name="矩形 4"/>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86" name="TextBox 4"/>
          <p:cNvSpPr/>
          <p:nvPr/>
        </p:nvSpPr>
        <p:spPr>
          <a:xfrm>
            <a:off x="1090543" y="1596390"/>
            <a:ext cx="2518410" cy="368300"/>
          </a:xfrm>
          <a:prstGeom prst="rect">
            <a:avLst/>
          </a:prstGeom>
          <a:noFill/>
          <a:ln w="9525">
            <a:noFill/>
          </a:ln>
        </p:spPr>
        <p:txBody>
          <a:bodyPr wrap="square" anchor="t">
            <a:spAutoFit/>
          </a:bodyPr>
          <a:lstStyle/>
          <a:p>
            <a:r>
              <a:rPr lang="zh-CN" altLang="en-US" b="1" dirty="0">
                <a:solidFill>
                  <a:schemeClr val="tx1"/>
                </a:solidFill>
                <a:latin typeface="微软雅黑" panose="020B0503020204020204" charset="-122"/>
                <a:ea typeface="微软雅黑" panose="020B0503020204020204" charset="-122"/>
                <a:sym typeface="Impact" panose="020B0806030902050204" pitchFamily="2" charset="0"/>
              </a:rPr>
              <a:t>绩效指标计划是什么？</a:t>
            </a:r>
          </a:p>
        </p:txBody>
      </p:sp>
      <p:sp>
        <p:nvSpPr>
          <p:cNvPr id="16" name="TextBox 4"/>
          <p:cNvSpPr/>
          <p:nvPr/>
        </p:nvSpPr>
        <p:spPr>
          <a:xfrm>
            <a:off x="4907528" y="1611630"/>
            <a:ext cx="2350770" cy="368300"/>
          </a:xfrm>
          <a:prstGeom prst="rect">
            <a:avLst/>
          </a:prstGeom>
          <a:noFill/>
          <a:ln w="9525">
            <a:noFill/>
          </a:ln>
        </p:spPr>
        <p:txBody>
          <a:bodyPr wrap="square" anchor="t">
            <a:spAutoFit/>
          </a:bodyPr>
          <a:lstStyle/>
          <a:p>
            <a:pPr lvl="0" algn="l"/>
            <a:r>
              <a:rPr lang="zh-CN" altLang="en-US" b="1" dirty="0">
                <a:latin typeface="微软雅黑" panose="020B0503020204020204" charset="-122"/>
                <a:ea typeface="微软雅黑" panose="020B0503020204020204" charset="-122"/>
                <a:sym typeface="Impact" panose="020B0806030902050204" pitchFamily="2" charset="0"/>
              </a:rPr>
              <a:t>绩效指标的制定方式</a:t>
            </a:r>
          </a:p>
        </p:txBody>
      </p:sp>
      <p:sp>
        <p:nvSpPr>
          <p:cNvPr id="17" name="TextBox 4"/>
          <p:cNvSpPr/>
          <p:nvPr/>
        </p:nvSpPr>
        <p:spPr>
          <a:xfrm>
            <a:off x="8694668" y="1618615"/>
            <a:ext cx="2366010" cy="368300"/>
          </a:xfrm>
          <a:prstGeom prst="rect">
            <a:avLst/>
          </a:prstGeom>
          <a:noFill/>
          <a:ln w="9525">
            <a:noFill/>
          </a:ln>
        </p:spPr>
        <p:txBody>
          <a:bodyPr wrap="square" anchor="t">
            <a:spAutoFit/>
          </a:bodyPr>
          <a:lstStyle/>
          <a:p>
            <a:pPr lvl="0" algn="l"/>
            <a:r>
              <a:rPr lang="zh-CN" altLang="en-US" b="1" dirty="0">
                <a:latin typeface="微软雅黑" panose="020B0503020204020204" charset="-122"/>
                <a:ea typeface="微软雅黑" panose="020B0503020204020204" charset="-122"/>
                <a:sym typeface="Impact" panose="020B0806030902050204" pitchFamily="2" charset="0"/>
              </a:rPr>
              <a:t>绩效指标的制定方式</a:t>
            </a:r>
          </a:p>
        </p:txBody>
      </p:sp>
      <p:sp>
        <p:nvSpPr>
          <p:cNvPr id="16392" name="文本框 16392"/>
          <p:cNvSpPr txBox="1"/>
          <p:nvPr/>
        </p:nvSpPr>
        <p:spPr>
          <a:xfrm>
            <a:off x="453638" y="2018395"/>
            <a:ext cx="3671570" cy="2468880"/>
          </a:xfrm>
          <a:prstGeom prst="rect">
            <a:avLst/>
          </a:prstGeom>
          <a:noFill/>
        </p:spPr>
        <p:txBody>
          <a:bodyPr wrap="square" rtlCol="0" anchor="t">
            <a:spAutoFit/>
          </a:bodyPr>
          <a:lstStyle/>
          <a:p>
            <a:pPr lvl="0" algn="l" fontAlgn="auto">
              <a:lnSpc>
                <a:spcPts val="2060"/>
              </a:lnSpc>
            </a:pPr>
            <a:r>
              <a:rPr lang="zh-CN" altLang="en-US" sz="1400" dirty="0">
                <a:latin typeface="微软雅黑" panose="020B0503020204020204" charset="-122"/>
                <a:ea typeface="微软雅黑" panose="020B0503020204020204" charset="-122"/>
                <a:sym typeface="+mn-ea"/>
              </a:rPr>
              <a:t>绩效指标计划是一个过程，包括：</a:t>
            </a: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一方面，公司提出期望的工作目标；另一方面，要得到员工对这个目标的认可。</a:t>
            </a: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必须清楚的告知员工，公司期望达到的工作结果是什么。</a:t>
            </a:r>
          </a:p>
          <a:p>
            <a:pPr marL="342900" lvl="0" indent="-342900" algn="l" fontAlgn="auto">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要让员工知道，公司期望员工表现出来的行为和能力是什么。</a:t>
            </a:r>
          </a:p>
          <a:p>
            <a:pPr lvl="0" indent="355600" algn="l" fontAlgn="auto">
              <a:lnSpc>
                <a:spcPts val="206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绩效指标是依据员工的岗位工作内容及岗位工作职责而制定的。</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25" y="4501515"/>
            <a:ext cx="2651760" cy="1767840"/>
          </a:xfrm>
          <a:prstGeom prst="rect">
            <a:avLst/>
          </a:prstGeom>
          <a:effectLst>
            <a:outerShdw blurRad="50800" dist="38100" dir="2700000" algn="tl" rotWithShape="0">
              <a:prstClr val="black">
                <a:alpha val="40000"/>
              </a:prstClr>
            </a:outerShdw>
          </a:effectLst>
        </p:spPr>
      </p:pic>
      <p:sp>
        <p:nvSpPr>
          <p:cNvPr id="17416" name="文本框 17416"/>
          <p:cNvSpPr txBox="1"/>
          <p:nvPr/>
        </p:nvSpPr>
        <p:spPr>
          <a:xfrm>
            <a:off x="4520813" y="4547235"/>
            <a:ext cx="3152775" cy="1676400"/>
          </a:xfrm>
          <a:prstGeom prst="rect">
            <a:avLst/>
          </a:prstGeom>
          <a:noFill/>
        </p:spPr>
        <p:txBody>
          <a:bodyPr wrap="square" rtlCol="0" anchor="t">
            <a:spAutoFit/>
          </a:bodyPr>
          <a:lstStyle/>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企业总目标由公司高层(总经理）制定；</a:t>
            </a:r>
          </a:p>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部门绩效指标由总经办与部门主管共同制定；</a:t>
            </a:r>
          </a:p>
          <a:p>
            <a:pPr marL="342900" lvl="0" indent="-342900" algn="l">
              <a:lnSpc>
                <a:spcPts val="2060"/>
              </a:lnSpc>
              <a:buFont typeface="+mj-ea"/>
              <a:buAutoNum type="circleNumDbPlain"/>
            </a:pPr>
            <a:r>
              <a:rPr lang="zh-CN" altLang="en-US" sz="1400" dirty="0">
                <a:latin typeface="微软雅黑" panose="020B0503020204020204" charset="-122"/>
                <a:ea typeface="微软雅黑" panose="020B0503020204020204" charset="-122"/>
                <a:sym typeface="+mn-ea"/>
              </a:rPr>
              <a:t>员工个人绩效计划由部门主管与员工共同制定。</a:t>
            </a:r>
          </a:p>
        </p:txBody>
      </p:sp>
      <p:pic>
        <p:nvPicPr>
          <p:cNvPr id="16391"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3218" y="2305962"/>
            <a:ext cx="2739390" cy="1874600"/>
          </a:xfrm>
          <a:prstGeom prst="rect">
            <a:avLst/>
          </a:prstGeom>
          <a:noFill/>
          <a:ln w="9525" cap="flat" cmpd="sng">
            <a:noFill/>
            <a:prstDash val="solid"/>
            <a:miter/>
            <a:headEnd type="none" w="med" len="med"/>
            <a:tailEnd type="none" w="med" len="med"/>
          </a:ln>
          <a:effectLst>
            <a:outerShdw blurRad="50800" dist="38100" dir="2700000" algn="tl" rotWithShape="0">
              <a:prstClr val="black">
                <a:alpha val="40000"/>
              </a:prstClr>
            </a:outerShdw>
          </a:effectLst>
        </p:spPr>
      </p:pic>
      <p:sp>
        <p:nvSpPr>
          <p:cNvPr id="17420" name="文本框 17420"/>
          <p:cNvSpPr txBox="1"/>
          <p:nvPr/>
        </p:nvSpPr>
        <p:spPr>
          <a:xfrm>
            <a:off x="8396853" y="2169795"/>
            <a:ext cx="2962910" cy="1753235"/>
          </a:xfrm>
          <a:prstGeom prst="rect">
            <a:avLst/>
          </a:prstGeom>
          <a:noFill/>
        </p:spPr>
        <p:txBody>
          <a:bodyPr wrap="square" rtlCol="0" anchor="t">
            <a:spAutoFit/>
          </a:bodyPr>
          <a:lstStyle/>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第一步，罗列所有工作，并提炼出绩效指标；</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第二部，筛选关键绩效指标；</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第三部，设置指标权重；</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第四步，修改并确认；</a:t>
            </a:r>
          </a:p>
          <a:p>
            <a:pPr lvl="0" indent="0" algn="l" fontAlgn="auto">
              <a:lnSpc>
                <a:spcPts val="2160"/>
              </a:lnSpc>
              <a:buFont typeface="+mj-ea"/>
              <a:buNone/>
            </a:pPr>
            <a:r>
              <a:rPr lang="zh-CN" altLang="en-US" sz="1400" dirty="0">
                <a:latin typeface="微软雅黑" panose="020B0503020204020204" charset="-122"/>
                <a:ea typeface="微软雅黑" panose="020B0503020204020204" charset="-122"/>
                <a:sym typeface="+mn-ea"/>
              </a:rPr>
              <a:t>第五步：拟定绩效考核表。</a:t>
            </a:r>
          </a:p>
        </p:txBody>
      </p:sp>
      <p:pic>
        <p:nvPicPr>
          <p:cNvPr id="1742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8862" y="4181475"/>
            <a:ext cx="3018256" cy="2011680"/>
          </a:xfrm>
          <a:prstGeom prst="rect">
            <a:avLst/>
          </a:prstGeom>
          <a:noFill/>
          <a:ln w="28575" cap="flat" cmpd="sng">
            <a:noFill/>
            <a:prstDash val="solid"/>
            <a:miter/>
            <a:headEnd type="none" w="med" len="med"/>
            <a:tailEnd type="none" w="med" len="med"/>
          </a:ln>
          <a:effectLst>
            <a:outerShdw blurRad="50800" dist="38100" dir="2700000" algn="tl" rotWithShape="0">
              <a:prstClr val="black">
                <a:alpha val="40000"/>
              </a:prstClr>
            </a:outerShdw>
          </a:effec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additive="base">
                                        <p:cTn id="17" dur="500" fill="hold"/>
                                        <p:tgtEl>
                                          <p:spTgt spid="16386"/>
                                        </p:tgtEl>
                                        <p:attrNameLst>
                                          <p:attrName>ppt_x</p:attrName>
                                        </p:attrNameLst>
                                      </p:cBhvr>
                                      <p:tavLst>
                                        <p:tav tm="0">
                                          <p:val>
                                            <p:strVal val="0-#ppt_w/2"/>
                                          </p:val>
                                        </p:tav>
                                        <p:tav tm="100000">
                                          <p:val>
                                            <p:strVal val="#ppt_x"/>
                                          </p:val>
                                        </p:tav>
                                      </p:tavLst>
                                    </p:anim>
                                    <p:anim calcmode="lin" valueType="num">
                                      <p:cBhvr additive="base">
                                        <p:cTn id="18" dur="500" fill="hold"/>
                                        <p:tgtEl>
                                          <p:spTgt spid="1638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additive="base">
                                        <p:cTn id="21" dur="500" fill="hold"/>
                                        <p:tgtEl>
                                          <p:spTgt spid="16392"/>
                                        </p:tgtEl>
                                        <p:attrNameLst>
                                          <p:attrName>ppt_x</p:attrName>
                                        </p:attrNameLst>
                                      </p:cBhvr>
                                      <p:tavLst>
                                        <p:tav tm="0">
                                          <p:val>
                                            <p:strVal val="0-#ppt_w/2"/>
                                          </p:val>
                                        </p:tav>
                                        <p:tav tm="100000">
                                          <p:val>
                                            <p:strVal val="#ppt_x"/>
                                          </p:val>
                                        </p:tav>
                                      </p:tavLst>
                                    </p:anim>
                                    <p:anim calcmode="lin" valueType="num">
                                      <p:cBhvr additive="base">
                                        <p:cTn id="22" dur="500" fill="hold"/>
                                        <p:tgtEl>
                                          <p:spTgt spid="1639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6391"/>
                                        </p:tgtEl>
                                        <p:attrNameLst>
                                          <p:attrName>style.visibility</p:attrName>
                                        </p:attrNameLst>
                                      </p:cBhvr>
                                      <p:to>
                                        <p:strVal val="visible"/>
                                      </p:to>
                                    </p:set>
                                    <p:animEffect transition="in" filter="fade">
                                      <p:cBhvr>
                                        <p:cTn id="43" dur="1000"/>
                                        <p:tgtEl>
                                          <p:spTgt spid="16391"/>
                                        </p:tgtEl>
                                      </p:cBhvr>
                                    </p:animEffect>
                                    <p:anim calcmode="lin" valueType="num">
                                      <p:cBhvr>
                                        <p:cTn id="44" dur="1000" fill="hold"/>
                                        <p:tgtEl>
                                          <p:spTgt spid="16391"/>
                                        </p:tgtEl>
                                        <p:attrNameLst>
                                          <p:attrName>ppt_x</p:attrName>
                                        </p:attrNameLst>
                                      </p:cBhvr>
                                      <p:tavLst>
                                        <p:tav tm="0">
                                          <p:val>
                                            <p:strVal val="#ppt_x"/>
                                          </p:val>
                                        </p:tav>
                                        <p:tav tm="100000">
                                          <p:val>
                                            <p:strVal val="#ppt_x"/>
                                          </p:val>
                                        </p:tav>
                                      </p:tavLst>
                                    </p:anim>
                                    <p:anim calcmode="lin" valueType="num">
                                      <p:cBhvr>
                                        <p:cTn id="45" dur="900" decel="100000" fill="hold"/>
                                        <p:tgtEl>
                                          <p:spTgt spid="1639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39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7416"/>
                                        </p:tgtEl>
                                        <p:attrNameLst>
                                          <p:attrName>style.visibility</p:attrName>
                                        </p:attrNameLst>
                                      </p:cBhvr>
                                      <p:to>
                                        <p:strVal val="visible"/>
                                      </p:to>
                                    </p:set>
                                    <p:animEffect transition="in" filter="fade">
                                      <p:cBhvr>
                                        <p:cTn id="49" dur="1000"/>
                                        <p:tgtEl>
                                          <p:spTgt spid="17416"/>
                                        </p:tgtEl>
                                      </p:cBhvr>
                                    </p:animEffect>
                                    <p:anim calcmode="lin" valueType="num">
                                      <p:cBhvr>
                                        <p:cTn id="50" dur="1000" fill="hold"/>
                                        <p:tgtEl>
                                          <p:spTgt spid="17416"/>
                                        </p:tgtEl>
                                        <p:attrNameLst>
                                          <p:attrName>ppt_x</p:attrName>
                                        </p:attrNameLst>
                                      </p:cBhvr>
                                      <p:tavLst>
                                        <p:tav tm="0">
                                          <p:val>
                                            <p:strVal val="#ppt_x"/>
                                          </p:val>
                                        </p:tav>
                                        <p:tav tm="100000">
                                          <p:val>
                                            <p:strVal val="#ppt_x"/>
                                          </p:val>
                                        </p:tav>
                                      </p:tavLst>
                                    </p:anim>
                                    <p:anim calcmode="lin" valueType="num">
                                      <p:cBhvr>
                                        <p:cTn id="51" dur="900" decel="100000" fill="hold"/>
                                        <p:tgtEl>
                                          <p:spTgt spid="174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416"/>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420"/>
                                        </p:tgtEl>
                                        <p:attrNameLst>
                                          <p:attrName>style.visibility</p:attrName>
                                        </p:attrNameLst>
                                      </p:cBhvr>
                                      <p:to>
                                        <p:strVal val="visible"/>
                                      </p:to>
                                    </p:set>
                                    <p:anim calcmode="lin" valueType="num">
                                      <p:cBhvr additive="base">
                                        <p:cTn id="65" dur="500" fill="hold"/>
                                        <p:tgtEl>
                                          <p:spTgt spid="17420"/>
                                        </p:tgtEl>
                                        <p:attrNameLst>
                                          <p:attrName>ppt_x</p:attrName>
                                        </p:attrNameLst>
                                      </p:cBhvr>
                                      <p:tavLst>
                                        <p:tav tm="0">
                                          <p:val>
                                            <p:strVal val="1+#ppt_w/2"/>
                                          </p:val>
                                        </p:tav>
                                        <p:tav tm="100000">
                                          <p:val>
                                            <p:strVal val="#ppt_x"/>
                                          </p:val>
                                        </p:tav>
                                      </p:tavLst>
                                    </p:anim>
                                    <p:anim calcmode="lin" valueType="num">
                                      <p:cBhvr additive="base">
                                        <p:cTn id="66" dur="500" fill="hold"/>
                                        <p:tgtEl>
                                          <p:spTgt spid="1742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7421"/>
                                        </p:tgtEl>
                                        <p:attrNameLst>
                                          <p:attrName>style.visibility</p:attrName>
                                        </p:attrNameLst>
                                      </p:cBhvr>
                                      <p:to>
                                        <p:strVal val="visible"/>
                                      </p:to>
                                    </p:set>
                                    <p:anim calcmode="lin" valueType="num">
                                      <p:cBhvr additive="base">
                                        <p:cTn id="69" dur="500" fill="hold"/>
                                        <p:tgtEl>
                                          <p:spTgt spid="17421"/>
                                        </p:tgtEl>
                                        <p:attrNameLst>
                                          <p:attrName>ppt_x</p:attrName>
                                        </p:attrNameLst>
                                      </p:cBhvr>
                                      <p:tavLst>
                                        <p:tav tm="0">
                                          <p:val>
                                            <p:strVal val="1+#ppt_w/2"/>
                                          </p:val>
                                        </p:tav>
                                        <p:tav tm="100000">
                                          <p:val>
                                            <p:strVal val="#ppt_x"/>
                                          </p:val>
                                        </p:tav>
                                      </p:tavLst>
                                    </p:anim>
                                    <p:anim calcmode="lin" valueType="num">
                                      <p:cBhvr additive="base">
                                        <p:cTn id="70"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 grpId="0"/>
      <p:bldP spid="17" grpId="0"/>
      <p:bldP spid="16392" grpId="0"/>
      <p:bldP spid="17416" grpId="0"/>
      <p:bldP spid="174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0685" y="426085"/>
            <a:ext cx="11369040" cy="5960110"/>
          </a:xfrm>
          <a:prstGeom prst="rect">
            <a:avLst/>
          </a:prstGeom>
        </p:spPr>
      </p:pic>
      <p:grpSp>
        <p:nvGrpSpPr>
          <p:cNvPr id="3" name="组合 2"/>
          <p:cNvGrpSpPr/>
          <p:nvPr/>
        </p:nvGrpSpPr>
        <p:grpSpPr>
          <a:xfrm>
            <a:off x="412363" y="4626610"/>
            <a:ext cx="11369040" cy="1383665"/>
            <a:chOff x="648" y="7286"/>
            <a:chExt cx="17904" cy="2179"/>
          </a:xfrm>
        </p:grpSpPr>
        <p:sp>
          <p:nvSpPr>
            <p:cNvPr id="5" name="标题 6"/>
            <p:cNvSpPr>
              <a:spLocks noGrp="1"/>
            </p:cNvSpPr>
            <p:nvPr>
              <p:custDataLst>
                <p:tags r:id="rId1"/>
              </p:custDataLst>
            </p:nvPr>
          </p:nvSpPr>
          <p:spPr>
            <a:xfrm>
              <a:off x="6353" y="7286"/>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 效 管 理 实 施</a:t>
              </a: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02</a:t>
              </a:r>
            </a:p>
          </p:txBody>
        </p:sp>
        <p:grpSp>
          <p:nvGrpSpPr>
            <p:cNvPr id="4" name="组合 3"/>
            <p:cNvGrpSpPr/>
            <p:nvPr/>
          </p:nvGrpSpPr>
          <p:grpSpPr>
            <a:xfrm>
              <a:off x="6353" y="8558"/>
              <a:ext cx="9579" cy="580"/>
              <a:chOff x="6587" y="8558"/>
              <a:chExt cx="9579" cy="580"/>
            </a:xfrm>
          </p:grpSpPr>
          <p:sp>
            <p:nvSpPr>
              <p:cNvPr id="18447" name="矩形 2"/>
              <p:cNvSpPr/>
              <p:nvPr/>
            </p:nvSpPr>
            <p:spPr>
              <a:xfrm>
                <a:off x="6587" y="8558"/>
                <a:ext cx="5667"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绩效指标实施</a:t>
                </a:r>
              </a:p>
            </p:txBody>
          </p:sp>
          <p:sp>
            <p:nvSpPr>
              <p:cNvPr id="18448" name="矩形 3"/>
              <p:cNvSpPr/>
              <p:nvPr/>
            </p:nvSpPr>
            <p:spPr>
              <a:xfrm>
                <a:off x="10499" y="8558"/>
                <a:ext cx="5667"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绩效考核结果的反馈</a:t>
                </a: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998333" y="557530"/>
            <a:ext cx="2651125" cy="398780"/>
          </a:xfrm>
          <a:prstGeom prst="rect">
            <a:avLst/>
          </a:prstGeom>
          <a:noFill/>
        </p:spPr>
        <p:txBody>
          <a:bodyPr wrap="square" rtlCol="0">
            <a:spAutoFit/>
          </a:bodyPr>
          <a:lstStyle/>
          <a:p>
            <a:pPr algn="dist"/>
            <a:r>
              <a:rPr lang="zh-CN" altLang="en-US" sz="2000" dirty="0">
                <a:solidFill>
                  <a:schemeClr val="tx1"/>
                </a:solidFill>
              </a:rPr>
              <a:t>绩效指标实施的方法</a:t>
            </a:r>
          </a:p>
        </p:txBody>
      </p:sp>
      <p:grpSp>
        <p:nvGrpSpPr>
          <p:cNvPr id="6" name="组合 5"/>
          <p:cNvGrpSpPr/>
          <p:nvPr/>
        </p:nvGrpSpPr>
        <p:grpSpPr>
          <a:xfrm>
            <a:off x="782568" y="1236345"/>
            <a:ext cx="4109720" cy="4912360"/>
            <a:chOff x="1231" y="1947"/>
            <a:chExt cx="6472" cy="7736"/>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 y="5427"/>
              <a:ext cx="6423" cy="4256"/>
            </a:xfrm>
            <a:prstGeom prst="rect">
              <a:avLst/>
            </a:prstGeom>
          </p:spPr>
        </p:pic>
        <p:sp>
          <p:nvSpPr>
            <p:cNvPr id="39" name="文本框 38"/>
            <p:cNvSpPr txBox="1"/>
            <p:nvPr/>
          </p:nvSpPr>
          <p:spPr>
            <a:xfrm>
              <a:off x="1231" y="1947"/>
              <a:ext cx="6472" cy="3149"/>
            </a:xfrm>
            <a:prstGeom prst="rect">
              <a:avLst/>
            </a:prstGeom>
            <a:noFill/>
          </p:spPr>
          <p:txBody>
            <a:bodyPr wrap="square" rtlCol="0" anchor="t">
              <a:spAutoFit/>
            </a:bodyPr>
            <a:lstStyle/>
            <a:p>
              <a:pPr lvl="0" indent="0" algn="l" fontAlgn="auto">
                <a:lnSpc>
                  <a:spcPts val="1860"/>
                </a:lnSpc>
                <a:buFont typeface="+mj-ea"/>
                <a:buNone/>
              </a:pPr>
              <a:r>
                <a:rPr lang="zh-CN" altLang="en-US" sz="1400" dirty="0">
                  <a:latin typeface="微软雅黑" panose="020B0503020204020204" charset="-122"/>
                  <a:ea typeface="微软雅黑" panose="020B0503020204020204" charset="-122"/>
                  <a:sym typeface="+mn-ea"/>
                </a:rPr>
                <a:t>绩效指标制定后，不能放置不管。因为它只是告诉员工他的工作方向是什么，目的地是哪里，什么时间完成。如果主管不闻不问，结果可能时间到了，员工可能还在原地踏步，没有成效的绩效管理，对企业也是一种浪费。如果主管每时每刻都在员工身后，不断地“鞭打快马”。其结果可能是：能力强的人能够胜出，但为数不多，大部分人在中途就“夭折”了。因为，靠人管人的方式终究是被动的。</a:t>
              </a:r>
            </a:p>
          </p:txBody>
        </p:sp>
      </p:grpSp>
      <p:sp>
        <p:nvSpPr>
          <p:cNvPr id="47" name="文本框 46"/>
          <p:cNvSpPr txBox="1"/>
          <p:nvPr/>
        </p:nvSpPr>
        <p:spPr>
          <a:xfrm>
            <a:off x="10211683" y="5296874"/>
            <a:ext cx="571500" cy="275590"/>
          </a:xfrm>
          <a:prstGeom prst="rect">
            <a:avLst/>
          </a:prstGeom>
          <a:noFill/>
        </p:spPr>
        <p:txBody>
          <a:bodyPr wrap="square" rtlCol="0">
            <a:spAutoFit/>
          </a:bodyPr>
          <a:lstStyle/>
          <a:p>
            <a:r>
              <a:rPr lang="en-US" altLang="zh-CN" sz="1200" b="1" dirty="0">
                <a:solidFill>
                  <a:schemeClr val="bg1"/>
                </a:solidFill>
              </a:rPr>
              <a:t>85%</a:t>
            </a:r>
            <a:endParaRPr lang="zh-CN" altLang="en-US" sz="1200" b="1" dirty="0">
              <a:solidFill>
                <a:schemeClr val="bg1"/>
              </a:solidFill>
            </a:endParaRP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绩效指标的实施</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等腰三角形 3"/>
          <p:cNvSpPr/>
          <p:nvPr/>
        </p:nvSpPr>
        <p:spPr>
          <a:xfrm>
            <a:off x="4602093" y="619760"/>
            <a:ext cx="396240" cy="274320"/>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486" name="表格 20485"/>
          <p:cNvGraphicFramePr/>
          <p:nvPr/>
        </p:nvGraphicFramePr>
        <p:xfrm>
          <a:off x="5205978" y="1236980"/>
          <a:ext cx="6441440" cy="5030470"/>
        </p:xfrm>
        <a:graphic>
          <a:graphicData uri="http://schemas.openxmlformats.org/drawingml/2006/table">
            <a:tbl>
              <a:tblPr firstCol="1">
                <a:tableStyleId>{00A15C55-8517-42AA-B614-E9B94910E393}</a:tableStyleId>
              </a:tblPr>
              <a:tblGrid>
                <a:gridCol w="477520">
                  <a:extLst>
                    <a:ext uri="{9D8B030D-6E8A-4147-A177-3AD203B41FA5}">
                      <a16:colId xmlns:a16="http://schemas.microsoft.com/office/drawing/2014/main" val="20000"/>
                    </a:ext>
                  </a:extLst>
                </a:gridCol>
                <a:gridCol w="5963920">
                  <a:extLst>
                    <a:ext uri="{9D8B030D-6E8A-4147-A177-3AD203B41FA5}">
                      <a16:colId xmlns:a16="http://schemas.microsoft.com/office/drawing/2014/main" val="20001"/>
                    </a:ext>
                  </a:extLst>
                </a:gridCol>
              </a:tblGrid>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辅导法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辅导是改善员工知识、胜任能力的过程。可用“师傅带徒弟”、“一对一”方式。特别是新员工或实习生，一定要安排一位“老手”进行“传帮带”。尤其部门人数多，部门经理管理幅度有限的时候，很有效。让员工参与管理、自我管理，比我们单一的从上往下指挥的效果要好。</a:t>
                      </a:r>
                    </a:p>
                  </a:txBody>
                  <a:tcPr anchor="ctr">
                    <a:solidFill>
                      <a:schemeClr val="accent2">
                        <a:lumMod val="20000"/>
                        <a:lumOff val="80000"/>
                        <a:alpha val="50000"/>
                      </a:schemeClr>
                    </a:solidFill>
                  </a:tcPr>
                </a:tc>
                <a:extLst>
                  <a:ext uri="{0D108BD9-81ED-4DB2-BD59-A6C34878D82A}">
                    <a16:rowId xmlns:a16="http://schemas.microsoft.com/office/drawing/2014/main" val="10000"/>
                  </a:ext>
                </a:extLst>
              </a:tr>
              <a:tr h="107569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咨询法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咨询是管理者帮助员工克服遇到的障碍，并想法解决的过程。可以用召开主题会议，例会的形式为员工答疑。帮助员工找到解决问题的方法，如果不及时的解决问题，员工很可能会停滞不前，或绕道而行，最终都影响到达目的地的进程。</a:t>
                      </a:r>
                    </a:p>
                  </a:txBody>
                  <a:tcPr anchor="ctr">
                    <a:solidFill>
                      <a:schemeClr val="accent2">
                        <a:lumMod val="20000"/>
                        <a:lumOff val="80000"/>
                        <a:alpha val="50000"/>
                      </a:schemeClr>
                    </a:solidFill>
                  </a:tcPr>
                </a:tc>
                <a:extLst>
                  <a:ext uri="{0D108BD9-81ED-4DB2-BD59-A6C34878D82A}">
                    <a16:rowId xmlns:a16="http://schemas.microsoft.com/office/drawing/2014/main" val="10001"/>
                  </a:ext>
                </a:extLst>
              </a:tr>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回顾法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回顾应该是分阶段进行管理的过程，而不是一月一次，或一年一度的回顾。可以把绩效指标实施的时间进行细分，每个阶段（如一周或两周）一个小结。这样很容易发现与目标的差距和存在的问题，及时解决，而不是等到月底来个结论性考核，结果好坏也没法调整了。</a:t>
                      </a:r>
                    </a:p>
                  </a:txBody>
                  <a:tcPr anchor="ctr">
                    <a:solidFill>
                      <a:schemeClr val="accent2">
                        <a:lumMod val="20000"/>
                        <a:lumOff val="80000"/>
                        <a:alpha val="50000"/>
                      </a:schemeClr>
                    </a:solidFill>
                  </a:tcPr>
                </a:tc>
                <a:extLst>
                  <a:ext uri="{0D108BD9-81ED-4DB2-BD59-A6C34878D82A}">
                    <a16:rowId xmlns:a16="http://schemas.microsoft.com/office/drawing/2014/main" val="10002"/>
                  </a:ext>
                </a:extLst>
              </a:tr>
              <a:tr h="13182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dirty="0">
                          <a:latin typeface="微软雅黑" panose="020B0503020204020204" charset="-122"/>
                          <a:ea typeface="微软雅黑" panose="020B0503020204020204" charset="-122"/>
                        </a:rPr>
                        <a:t>自我监控法</a:t>
                      </a:r>
                    </a:p>
                  </a:txBody>
                  <a:tcPr anchor="ctr">
                    <a:solidFill>
                      <a:srgbClr val="F1A012">
                        <a:alpha val="50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l">
                        <a:spcBef>
                          <a:spcPts val="0"/>
                        </a:spcBef>
                        <a:buNone/>
                      </a:pPr>
                      <a:r>
                        <a:rPr lang="zh-CN" altLang="en-US" sz="1400" dirty="0">
                          <a:latin typeface="微软雅黑" panose="020B0503020204020204" charset="-122"/>
                          <a:ea typeface="微软雅黑" panose="020B0503020204020204" charset="-122"/>
                        </a:rPr>
                        <a:t>自我监控是借助于员工自身能力对自己的行为进行自律的过程。这种方式一般用于责任心比较强、技术比较全面的老员工。他们希望能自主决定如何做，不希望有人在旁边唠唠叨叨。所以我们可以采取这种方式，静观其变。但是需要结合回顾法，阶段性的检查他们的工作结果是符合目标要求。</a:t>
                      </a:r>
                    </a:p>
                  </a:txBody>
                  <a:tcPr anchor="ctr">
                    <a:solidFill>
                      <a:schemeClr val="accent2">
                        <a:lumMod val="20000"/>
                        <a:lumOff val="80000"/>
                        <a:alpha val="5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wipe(left)">
                                      <p:cBhvr>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4"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2184" y="3183549"/>
            <a:ext cx="4616605" cy="29773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214630" y="3206750"/>
            <a:ext cx="4637133" cy="2863215"/>
            <a:chOff x="9785" y="5050"/>
            <a:chExt cx="7303" cy="4509"/>
          </a:xfrm>
        </p:grpSpPr>
        <p:grpSp>
          <p:nvGrpSpPr>
            <p:cNvPr id="6" name="组合 5"/>
            <p:cNvGrpSpPr/>
            <p:nvPr/>
          </p:nvGrpSpPr>
          <p:grpSpPr>
            <a:xfrm>
              <a:off x="9785" y="5173"/>
              <a:ext cx="703" cy="4093"/>
              <a:chOff x="6259467" y="1639229"/>
              <a:chExt cx="446534" cy="2598779"/>
            </a:xfrm>
          </p:grpSpPr>
          <p:sp>
            <p:nvSpPr>
              <p:cNvPr id="7" name="checked-box_59006"/>
              <p:cNvSpPr>
                <a:spLocks noChangeAspect="1"/>
              </p:cNvSpPr>
              <p:nvPr/>
            </p:nvSpPr>
            <p:spPr bwMode="auto">
              <a:xfrm>
                <a:off x="6259467" y="1639229"/>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8" name="checked-box_59006"/>
              <p:cNvSpPr>
                <a:spLocks noChangeAspect="1"/>
              </p:cNvSpPr>
              <p:nvPr/>
            </p:nvSpPr>
            <p:spPr bwMode="auto">
              <a:xfrm>
                <a:off x="6259467" y="2749320"/>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sp>
          <p:sp>
            <p:nvSpPr>
              <p:cNvPr id="9" name="checked-box_59006"/>
              <p:cNvSpPr>
                <a:spLocks noChangeAspect="1"/>
              </p:cNvSpPr>
              <p:nvPr/>
            </p:nvSpPr>
            <p:spPr bwMode="auto">
              <a:xfrm>
                <a:off x="6259467" y="3859411"/>
                <a:ext cx="446534" cy="378597"/>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sp>
        </p:grpSp>
        <p:sp>
          <p:nvSpPr>
            <p:cNvPr id="12" name="文本框 11"/>
            <p:cNvSpPr txBox="1"/>
            <p:nvPr/>
          </p:nvSpPr>
          <p:spPr>
            <a:xfrm>
              <a:off x="10753" y="5050"/>
              <a:ext cx="6287" cy="1016"/>
            </a:xfrm>
            <a:prstGeom prst="rect">
              <a:avLst/>
            </a:prstGeom>
            <a:noFill/>
          </p:spPr>
          <p:txBody>
            <a:bodyPr wrap="square" rtlCol="0" anchor="t">
              <a:spAutoFit/>
            </a:bodyPr>
            <a:lstStyle/>
            <a:p>
              <a:pPr lvl="0" indent="0" algn="l" fontAlgn="auto">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告知员工本考核期的考核结果的结论，以及这个结论如何应用；</a:t>
              </a:r>
            </a:p>
          </p:txBody>
        </p:sp>
        <p:sp>
          <p:nvSpPr>
            <p:cNvPr id="15" name="文本框 14"/>
            <p:cNvSpPr txBox="1"/>
            <p:nvPr/>
          </p:nvSpPr>
          <p:spPr>
            <a:xfrm>
              <a:off x="10801" y="6798"/>
              <a:ext cx="6287" cy="1016"/>
            </a:xfrm>
            <a:prstGeom prst="rect">
              <a:avLst/>
            </a:prstGeom>
            <a:noFill/>
          </p:spPr>
          <p:txBody>
            <a:bodyPr wrap="square" rtlCol="0" anchor="t">
              <a:spAutoFit/>
            </a:bodyPr>
            <a:lstStyle/>
            <a:p>
              <a:pPr lvl="0" algn="l">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表达对员工下一步工作做得更好的希望，希望可以改进的期望；</a:t>
              </a:r>
            </a:p>
          </p:txBody>
        </p:sp>
        <p:sp>
          <p:nvSpPr>
            <p:cNvPr id="18" name="文本框 17"/>
            <p:cNvSpPr txBox="1"/>
            <p:nvPr/>
          </p:nvSpPr>
          <p:spPr>
            <a:xfrm>
              <a:off x="10801" y="8543"/>
              <a:ext cx="6287" cy="1016"/>
            </a:xfrm>
            <a:prstGeom prst="rect">
              <a:avLst/>
            </a:prstGeom>
            <a:noFill/>
          </p:spPr>
          <p:txBody>
            <a:bodyPr wrap="square" rtlCol="0" anchor="t">
              <a:spAutoFit/>
            </a:bodyPr>
            <a:lstStyle/>
            <a:p>
              <a:pPr lvl="0" algn="l">
                <a:lnSpc>
                  <a:spcPts val="2160"/>
                </a:lnSpc>
                <a:buFont typeface="+mj-ea"/>
              </a:pPr>
              <a:r>
                <a:rPr lang="zh-CN" altLang="en-US" sz="1400" dirty="0">
                  <a:latin typeface="微软雅黑" panose="020B0503020204020204" charset="-122"/>
                  <a:ea typeface="微软雅黑" panose="020B0503020204020204" charset="-122"/>
                  <a:sym typeface="华康俪金黑W8(P)" pitchFamily="2" charset="-122"/>
                </a:rPr>
                <a:t>听取员工对于考核结果的看法以及对下一步工作的打算。</a:t>
              </a:r>
            </a:p>
          </p:txBody>
        </p:sp>
      </p:grpSp>
      <p:sp>
        <p:nvSpPr>
          <p:cNvPr id="19" name="文本框 18"/>
          <p:cNvSpPr txBox="1"/>
          <p:nvPr/>
        </p:nvSpPr>
        <p:spPr>
          <a:xfrm>
            <a:off x="1332478" y="1377950"/>
            <a:ext cx="9321165" cy="1906905"/>
          </a:xfrm>
          <a:prstGeom prst="rect">
            <a:avLst/>
          </a:prstGeom>
          <a:noFill/>
        </p:spPr>
        <p:txBody>
          <a:bodyPr wrap="square" rtlCol="0" anchor="t">
            <a:spAutoFit/>
          </a:bodyPr>
          <a:lstStyle/>
          <a:p>
            <a:pPr lvl="0" indent="355600" algn="l" fontAlgn="auto">
              <a:lnSpc>
                <a:spcPts val="2160"/>
              </a:lnSpc>
              <a:buFont typeface="+mj-ea"/>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考核过程中，进行小结，员工很清楚自己做的是好是坏。此时，还没到考核最后结束时间，多用鼓励的方式给予帮助，在剩余的时间里，让员工把工作做得更好。</a:t>
            </a:r>
          </a:p>
          <a:p>
            <a:pPr lvl="0" indent="355600" algn="l" fontAlgn="auto">
              <a:lnSpc>
                <a:spcPts val="2160"/>
              </a:lnSpc>
              <a:buFont typeface="+mj-ea"/>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有了平时不断的辅导、咨询、回顾和激发自我监控的实施过程，到了考核环节，就很容易获得员工支持，因为，整合过程，员工都参与了管理。有时候，员工也会自己做考核，并且是很公正的考核。</a:t>
            </a:r>
          </a:p>
          <a:p>
            <a:pPr lvl="0" indent="355600" algn="l" fontAlgn="auto">
              <a:lnSpc>
                <a:spcPts val="2160"/>
              </a:lnSpc>
              <a:spcBef>
                <a:spcPts val="1200"/>
              </a:spcBef>
              <a:buFont typeface="+mj-ea"/>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当考核结果出来后，首先要告知的就是员工本人。反馈目的有三个：</a:t>
            </a:r>
          </a:p>
          <a:p>
            <a:pPr lvl="0" algn="l">
              <a:lnSpc>
                <a:spcPts val="2160"/>
              </a:lnSpc>
              <a:buFont typeface="+mj-ea"/>
            </a:pPr>
            <a:endParaRPr lang="zh-CN" altLang="en-US" sz="1400" dirty="0">
              <a:latin typeface="微软雅黑" panose="020B0503020204020204" charset="-122"/>
              <a:ea typeface="微软雅黑" panose="020B0503020204020204" charset="-122"/>
              <a:sym typeface="华康俪金黑W8(P)" pitchFamily="2" charset="-122"/>
            </a:endParaRPr>
          </a:p>
        </p:txBody>
      </p:sp>
      <p:grpSp>
        <p:nvGrpSpPr>
          <p:cNvPr id="2" name="组合 1"/>
          <p:cNvGrpSpPr/>
          <p:nvPr/>
        </p:nvGrpSpPr>
        <p:grpSpPr>
          <a:xfrm>
            <a:off x="-5467" y="-1270"/>
            <a:ext cx="3442970" cy="422910"/>
            <a:chOff x="-10" y="-2"/>
            <a:chExt cx="5422" cy="666"/>
          </a:xfrm>
        </p:grpSpPr>
        <p:sp>
          <p:nvSpPr>
            <p:cNvPr id="5135" name="矩形 2"/>
            <p:cNvSpPr/>
            <p:nvPr/>
          </p:nvSpPr>
          <p:spPr>
            <a:xfrm>
              <a:off x="656" y="-2"/>
              <a:ext cx="4756"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绩效指标的实施</a:t>
              </a: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602093" y="709930"/>
            <a:ext cx="3077845" cy="398780"/>
            <a:chOff x="7246" y="1118"/>
            <a:chExt cx="4847" cy="628"/>
          </a:xfrm>
        </p:grpSpPr>
        <p:sp>
          <p:nvSpPr>
            <p:cNvPr id="21" name="文本框 20"/>
            <p:cNvSpPr txBox="1"/>
            <p:nvPr/>
          </p:nvSpPr>
          <p:spPr>
            <a:xfrm>
              <a:off x="7918" y="1118"/>
              <a:ext cx="4175" cy="628"/>
            </a:xfrm>
            <a:prstGeom prst="rect">
              <a:avLst/>
            </a:prstGeom>
            <a:noFill/>
          </p:spPr>
          <p:txBody>
            <a:bodyPr wrap="square" rtlCol="0">
              <a:spAutoFit/>
            </a:bodyPr>
            <a:lstStyle/>
            <a:p>
              <a:pPr algn="dist"/>
              <a:r>
                <a:rPr lang="zh-CN" altLang="en-US" sz="2000" dirty="0">
                  <a:solidFill>
                    <a:schemeClr val="tx1"/>
                  </a:solidFill>
                </a:rPr>
                <a:t>绩效考核结果的反馈</a:t>
              </a:r>
            </a:p>
          </p:txBody>
        </p:sp>
        <p:sp>
          <p:nvSpPr>
            <p:cNvPr id="20" name="等腰三角形 19"/>
            <p:cNvSpPr/>
            <p:nvPr/>
          </p:nvSpPr>
          <p:spPr>
            <a:xfrm>
              <a:off x="7246" y="1216"/>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97" y="441960"/>
            <a:ext cx="11359128" cy="5967095"/>
          </a:xfrm>
          <a:prstGeom prst="rect">
            <a:avLst/>
          </a:prstGeom>
        </p:spPr>
      </p:pic>
      <p:grpSp>
        <p:nvGrpSpPr>
          <p:cNvPr id="2" name="组合 1"/>
          <p:cNvGrpSpPr/>
          <p:nvPr/>
        </p:nvGrpSpPr>
        <p:grpSpPr>
          <a:xfrm>
            <a:off x="412363" y="4626610"/>
            <a:ext cx="11398250" cy="1784350"/>
            <a:chOff x="648" y="7286"/>
            <a:chExt cx="17950" cy="2810"/>
          </a:xfrm>
        </p:grpSpPr>
        <p:sp>
          <p:nvSpPr>
            <p:cNvPr id="5" name="标题 6"/>
            <p:cNvSpPr>
              <a:spLocks noGrp="1"/>
            </p:cNvSpPr>
            <p:nvPr>
              <p:custDataLst>
                <p:tags r:id="rId1"/>
              </p:custDataLst>
            </p:nvPr>
          </p:nvSpPr>
          <p:spPr>
            <a:xfrm>
              <a:off x="6353" y="7286"/>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 效 管 理 应 用</a:t>
              </a:r>
            </a:p>
          </p:txBody>
        </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03</a:t>
              </a:r>
            </a:p>
          </p:txBody>
        </p:sp>
        <p:grpSp>
          <p:nvGrpSpPr>
            <p:cNvPr id="8" name="组合 7"/>
            <p:cNvGrpSpPr/>
            <p:nvPr/>
          </p:nvGrpSpPr>
          <p:grpSpPr>
            <a:xfrm>
              <a:off x="6465" y="8436"/>
              <a:ext cx="12133" cy="1660"/>
              <a:chOff x="5793" y="8436"/>
              <a:chExt cx="12133" cy="1660"/>
            </a:xfrm>
          </p:grpSpPr>
          <p:sp>
            <p:nvSpPr>
              <p:cNvPr id="22543" name="矩形 3"/>
              <p:cNvSpPr/>
              <p:nvPr/>
            </p:nvSpPr>
            <p:spPr>
              <a:xfrm>
                <a:off x="5793" y="8965"/>
                <a:ext cx="5668"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***公司绩效考核表构成及说明</a:t>
                </a:r>
              </a:p>
            </p:txBody>
          </p:sp>
          <p:grpSp>
            <p:nvGrpSpPr>
              <p:cNvPr id="3" name="组合 2"/>
              <p:cNvGrpSpPr/>
              <p:nvPr/>
            </p:nvGrpSpPr>
            <p:grpSpPr>
              <a:xfrm>
                <a:off x="5793" y="8436"/>
                <a:ext cx="12133" cy="1660"/>
                <a:chOff x="5793" y="8436"/>
                <a:chExt cx="12133" cy="1660"/>
              </a:xfrm>
            </p:grpSpPr>
            <p:sp>
              <p:nvSpPr>
                <p:cNvPr id="22542" name="矩形 2"/>
                <p:cNvSpPr/>
                <p:nvPr/>
              </p:nvSpPr>
              <p:spPr>
                <a:xfrm>
                  <a:off x="12258" y="8436"/>
                  <a:ext cx="5668"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***公司绩效考核范围</a:t>
                  </a:r>
                </a:p>
              </p:txBody>
            </p:sp>
            <p:sp>
              <p:nvSpPr>
                <p:cNvPr id="22545" name="矩形 5"/>
                <p:cNvSpPr/>
                <p:nvPr/>
              </p:nvSpPr>
              <p:spPr>
                <a:xfrm>
                  <a:off x="5793" y="8436"/>
                  <a:ext cx="6465"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***公司绩效管理的作用及考核比例</a:t>
                  </a:r>
                </a:p>
              </p:txBody>
            </p:sp>
            <p:sp>
              <p:nvSpPr>
                <p:cNvPr id="22546" name="矩形 6"/>
                <p:cNvSpPr/>
                <p:nvPr/>
              </p:nvSpPr>
              <p:spPr>
                <a:xfrm>
                  <a:off x="11892" y="9008"/>
                  <a:ext cx="3123"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绩效考核方式</a:t>
                  </a:r>
                </a:p>
              </p:txBody>
            </p:sp>
            <p:sp>
              <p:nvSpPr>
                <p:cNvPr id="22547" name="矩形 7"/>
                <p:cNvSpPr/>
                <p:nvPr/>
              </p:nvSpPr>
              <p:spPr>
                <a:xfrm>
                  <a:off x="5793" y="9516"/>
                  <a:ext cx="2212"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评分方式</a:t>
                  </a:r>
                </a:p>
              </p:txBody>
            </p:sp>
            <p:sp>
              <p:nvSpPr>
                <p:cNvPr id="22549" name="矩形 6"/>
                <p:cNvSpPr/>
                <p:nvPr/>
              </p:nvSpPr>
              <p:spPr>
                <a:xfrm>
                  <a:off x="8529" y="9513"/>
                  <a:ext cx="3124"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考核时间程序</a:t>
                  </a:r>
                </a:p>
              </p:txBody>
            </p:sp>
            <p:sp>
              <p:nvSpPr>
                <p:cNvPr id="22550" name="矩形 6"/>
                <p:cNvSpPr/>
                <p:nvPr/>
              </p:nvSpPr>
              <p:spPr>
                <a:xfrm>
                  <a:off x="11960" y="9516"/>
                  <a:ext cx="2644" cy="580"/>
                </a:xfrm>
                <a:prstGeom prst="rect">
                  <a:avLst/>
                </a:prstGeom>
                <a:noFill/>
                <a:ln w="9525">
                  <a:noFill/>
                </a:ln>
              </p:spPr>
              <p:txBody>
                <a:bodyPr wrap="square" anchor="t">
                  <a:spAutoFit/>
                </a:bodyPr>
                <a:lstStyle/>
                <a:p>
                  <a:pPr marL="285750" indent="-285750">
                    <a:buChar char="•"/>
                  </a:pPr>
                  <a:r>
                    <a:rPr lang="zh-CN" altLang="en-US" dirty="0">
                      <a:solidFill>
                        <a:schemeClr val="tx1"/>
                      </a:solidFill>
                      <a:latin typeface="微软雅黑" panose="020B0503020204020204" charset="-122"/>
                      <a:ea typeface="微软雅黑" panose="020B0503020204020204" charset="-122"/>
                      <a:sym typeface="微软雅黑" panose="020B0503020204020204" charset="-122"/>
                    </a:rPr>
                    <a:t>考核面谈</a:t>
                  </a:r>
                </a:p>
              </p:txBody>
            </p:sp>
          </p:gr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1"/>
          <p:cNvSpPr/>
          <p:nvPr/>
        </p:nvSpPr>
        <p:spPr>
          <a:xfrm>
            <a:off x="433318" y="422910"/>
            <a:ext cx="6704330" cy="5948680"/>
          </a:xfrm>
          <a:custGeom>
            <a:avLst/>
            <a:gdLst>
              <a:gd name="connsiteX0" fmla="*/ 0 w 2330246"/>
              <a:gd name="connsiteY0" fmla="*/ 0 h 6007510"/>
              <a:gd name="connsiteX1" fmla="*/ 2330246 w 2330246"/>
              <a:gd name="connsiteY1" fmla="*/ 0 h 6007510"/>
              <a:gd name="connsiteX2" fmla="*/ 2330246 w 2330246"/>
              <a:gd name="connsiteY2" fmla="*/ 6007510 h 6007510"/>
              <a:gd name="connsiteX3" fmla="*/ 0 w 2330246"/>
              <a:gd name="connsiteY3" fmla="*/ 6007510 h 6007510"/>
              <a:gd name="connsiteX4" fmla="*/ 0 w 2330246"/>
              <a:gd name="connsiteY4" fmla="*/ 0 h 6007510"/>
              <a:gd name="connsiteX0-1" fmla="*/ 0 w 5653549"/>
              <a:gd name="connsiteY0-2" fmla="*/ 0 h 6017342"/>
              <a:gd name="connsiteX1-3" fmla="*/ 2330246 w 5653549"/>
              <a:gd name="connsiteY1-4" fmla="*/ 0 h 6017342"/>
              <a:gd name="connsiteX2-5" fmla="*/ 5653549 w 5653549"/>
              <a:gd name="connsiteY2-6" fmla="*/ 6017342 h 6017342"/>
              <a:gd name="connsiteX3-7" fmla="*/ 0 w 5653549"/>
              <a:gd name="connsiteY3-8" fmla="*/ 6007510 h 6017342"/>
              <a:gd name="connsiteX4-9" fmla="*/ 0 w 5653549"/>
              <a:gd name="connsiteY4-10" fmla="*/ 0 h 60173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53549" h="6017342">
                <a:moveTo>
                  <a:pt x="0" y="0"/>
                </a:moveTo>
                <a:lnTo>
                  <a:pt x="2330246" y="0"/>
                </a:lnTo>
                <a:lnTo>
                  <a:pt x="5653549" y="6017342"/>
                </a:lnTo>
                <a:lnTo>
                  <a:pt x="0" y="600751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108063" y="1123950"/>
            <a:ext cx="6838315" cy="906780"/>
          </a:xfrm>
          <a:prstGeom prst="rect">
            <a:avLst/>
          </a:prstGeom>
          <a:noFill/>
        </p:spPr>
        <p:txBody>
          <a:bodyPr wrap="square" rtlCol="0">
            <a:spAutoFit/>
          </a:bodyPr>
          <a:lstStyle/>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明确工作方向和时限，兼顾工作的饱和度和挑战性；</a:t>
            </a:r>
          </a:p>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辅导员工达成工作目标，解决困难，通过沟通的方法提升信心；</a:t>
            </a:r>
          </a:p>
          <a:p>
            <a:pPr marL="342900" indent="0" fontAlgn="auto">
              <a:lnSpc>
                <a:spcPts val="2120"/>
              </a:lnSpc>
              <a:spcAft>
                <a:spcPts val="0"/>
              </a:spcAft>
              <a:buFont typeface="MS PGothic" panose="020B0600070205080204" charset="-128"/>
              <a:buNone/>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监督检查工作实施情况，持续改进。</a:t>
            </a:r>
            <a:endPar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2" name="文本框 41"/>
          <p:cNvSpPr txBox="1"/>
          <p:nvPr/>
        </p:nvSpPr>
        <p:spPr>
          <a:xfrm>
            <a:off x="4890383" y="2744470"/>
            <a:ext cx="7021195" cy="3353435"/>
          </a:xfrm>
          <a:prstGeom prst="rect">
            <a:avLst/>
          </a:prstGeom>
          <a:noFill/>
        </p:spPr>
        <p:txBody>
          <a:bodyPr wrap="square" rtlCol="0">
            <a:spAutoFit/>
          </a:bodyPr>
          <a:lstStyle/>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1. </a:t>
            </a:r>
            <a:r>
              <a:rPr lang="zh-CN" altLang="en-US" sz="1400" dirty="0">
                <a:latin typeface="微软雅黑" panose="020B0503020204020204" charset="-122"/>
                <a:ea typeface="微软雅黑" panose="020B0503020204020204" charset="-122"/>
                <a:sym typeface="微软雅黑" panose="020B0503020204020204" charset="-122"/>
              </a:rPr>
              <a:t>基本绩效考核项每月考核一次，满分40分；</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2. </a:t>
            </a:r>
            <a:r>
              <a:rPr lang="zh-CN" altLang="en-US" sz="1400" dirty="0">
                <a:latin typeface="微软雅黑" panose="020B0503020204020204" charset="-122"/>
                <a:ea typeface="微软雅黑" panose="020B0503020204020204" charset="-122"/>
                <a:sym typeface="微软雅黑" panose="020B0503020204020204" charset="-122"/>
              </a:rPr>
              <a:t>KPI考核项每月考核一次，满分60分；</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3. </a:t>
            </a:r>
            <a:r>
              <a:rPr lang="zh-CN" altLang="en-US" sz="1400" dirty="0">
                <a:latin typeface="微软雅黑" panose="020B0503020204020204" charset="-122"/>
                <a:ea typeface="微软雅黑" panose="020B0503020204020204" charset="-122"/>
                <a:sym typeface="微软雅黑" panose="020B0503020204020204" charset="-122"/>
              </a:rPr>
              <a:t>特殊奖励项和惩罚项分数最高不超过50分，奖励金额无上限，</a:t>
            </a:r>
          </a:p>
          <a:p>
            <a:pPr marL="342900" lvl="0" indent="0" algn="l">
              <a:lnSpc>
                <a:spcPts val="2120"/>
              </a:lnSpc>
              <a:spcAft>
                <a:spcPts val="0"/>
              </a:spcAft>
              <a:buFont typeface="+mj-lt"/>
              <a:buNone/>
            </a:pPr>
            <a:r>
              <a:rPr lang="zh-CN" altLang="en-US" sz="1400" dirty="0">
                <a:latin typeface="微软雅黑" panose="020B0503020204020204" charset="-122"/>
                <a:ea typeface="微软雅黑" panose="020B0503020204020204" charset="-122"/>
                <a:sym typeface="微软雅黑" panose="020B0503020204020204" charset="-122"/>
              </a:rPr>
              <a:t>            惩罚的金额依据实际工作及公司制度确定。</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4. </a:t>
            </a:r>
            <a:r>
              <a:rPr lang="zh-CN" altLang="en-US" sz="1400" dirty="0">
                <a:latin typeface="微软雅黑" panose="020B0503020204020204" charset="-122"/>
                <a:ea typeface="微软雅黑" panose="020B0503020204020204" charset="-122"/>
                <a:sym typeface="微软雅黑" panose="020B0503020204020204" charset="-122"/>
              </a:rPr>
              <a:t>根据每月结果，确定绩效考核奖金发放的具体金额。 </a:t>
            </a:r>
          </a:p>
          <a:p>
            <a:pPr marL="342900" lvl="0" indent="0" algn="l">
              <a:lnSpc>
                <a:spcPts val="2120"/>
              </a:lnSpc>
              <a:spcAft>
                <a:spcPts val="0"/>
              </a:spcAft>
              <a:buFont typeface="+mj-lt"/>
              <a:buNone/>
            </a:pPr>
            <a:r>
              <a:rPr lang="en-US" altLang="zh-CN" sz="1400" dirty="0">
                <a:latin typeface="微软雅黑" panose="020B0503020204020204" charset="-122"/>
                <a:ea typeface="微软雅黑" panose="020B0503020204020204" charset="-122"/>
                <a:sym typeface="微软雅黑" panose="020B0503020204020204" charset="-122"/>
              </a:rPr>
              <a:t>                5. </a:t>
            </a:r>
            <a:r>
              <a:rPr lang="zh-CN" altLang="en-US" sz="1400" dirty="0">
                <a:latin typeface="微软雅黑" panose="020B0503020204020204" charset="-122"/>
                <a:ea typeface="微软雅黑" panose="020B0503020204020204" charset="-122"/>
                <a:sym typeface="微软雅黑" panose="020B0503020204020204" charset="-122"/>
              </a:rPr>
              <a:t>各岗位类别岗位绩效奖金所占比例（详见《薪资管理制度》）</a:t>
            </a:r>
          </a:p>
          <a:p>
            <a:pPr marL="685800" lvl="0" indent="-34290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管理类岗位：占本人工资总额的30%，</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技术类岗位：占本人工资总额的25%，</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事物类岗位：占本人工资总额的35%，</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销售类岗位：占本人工资总额的25%。  </a:t>
            </a:r>
          </a:p>
          <a:p>
            <a:pPr marL="342900" lvl="0" algn="l">
              <a:lnSpc>
                <a:spcPts val="2120"/>
              </a:lnSpc>
              <a:spcAft>
                <a:spcPts val="0"/>
              </a:spcAft>
              <a:buFont typeface="MS PGothic" panose="020B0600070205080204" charset="-128"/>
            </a:pPr>
            <a:r>
              <a:rPr lang="en-US" altLang="zh-CN" sz="1400" dirty="0">
                <a:latin typeface="微软雅黑" panose="020B0503020204020204" charset="-122"/>
                <a:ea typeface="微软雅黑" panose="020B0503020204020204" charset="-122"/>
                <a:sym typeface="微软雅黑" panose="020B0503020204020204" charset="-122"/>
              </a:rPr>
              <a:t>                                6. </a:t>
            </a:r>
            <a:r>
              <a:rPr lang="zh-CN" altLang="en-US" sz="1400" dirty="0">
                <a:latin typeface="微软雅黑" panose="020B0503020204020204" charset="-122"/>
                <a:ea typeface="微软雅黑" panose="020B0503020204020204" charset="-122"/>
                <a:sym typeface="微软雅黑" panose="020B0503020204020204" charset="-122"/>
              </a:rPr>
              <a:t>员工每月及每季度绩效考核结果将与年终奖（根据公司     </a:t>
            </a:r>
          </a:p>
          <a:p>
            <a:pPr marL="342900" lvl="0" algn="l">
              <a:lnSpc>
                <a:spcPts val="2120"/>
              </a:lnSpc>
              <a:spcAft>
                <a:spcPts val="0"/>
              </a:spcAft>
              <a:buFont typeface="MS PGothic" panose="020B0600070205080204" charset="-128"/>
            </a:pPr>
            <a:r>
              <a:rPr lang="zh-CN" altLang="en-US" sz="1400" dirty="0">
                <a:latin typeface="微软雅黑" panose="020B0503020204020204" charset="-122"/>
                <a:ea typeface="微软雅黑" panose="020B0503020204020204" charset="-122"/>
                <a:sym typeface="微软雅黑" panose="020B0503020204020204" charset="-122"/>
              </a:rPr>
              <a:t>                                       年度总目标达成情况）挂钩。</a:t>
            </a:r>
          </a:p>
        </p:txBody>
      </p:sp>
      <p:grpSp>
        <p:nvGrpSpPr>
          <p:cNvPr id="4" name="组合 3"/>
          <p:cNvGrpSpPr/>
          <p:nvPr/>
        </p:nvGrpSpPr>
        <p:grpSpPr>
          <a:xfrm>
            <a:off x="3955663" y="648970"/>
            <a:ext cx="3077845" cy="398780"/>
            <a:chOff x="10846" y="1430"/>
            <a:chExt cx="4847" cy="628"/>
          </a:xfrm>
        </p:grpSpPr>
        <p:sp>
          <p:nvSpPr>
            <p:cNvPr id="2" name="文本框 1"/>
            <p:cNvSpPr txBox="1"/>
            <p:nvPr/>
          </p:nvSpPr>
          <p:spPr>
            <a:xfrm>
              <a:off x="11518" y="1430"/>
              <a:ext cx="4175" cy="628"/>
            </a:xfrm>
            <a:prstGeom prst="rect">
              <a:avLst/>
            </a:prstGeom>
            <a:noFill/>
          </p:spPr>
          <p:txBody>
            <a:bodyPr wrap="square" rtlCol="0">
              <a:spAutoFit/>
            </a:bodyPr>
            <a:lstStyle/>
            <a:p>
              <a:pPr algn="dist"/>
              <a:r>
                <a:rPr lang="zh-CN" altLang="en-US" sz="2000" dirty="0">
                  <a:solidFill>
                    <a:schemeClr val="tx1"/>
                  </a:solidFill>
                </a:rPr>
                <a:t>绩效考核结果的反馈</a:t>
              </a:r>
            </a:p>
          </p:txBody>
        </p:sp>
        <p:sp>
          <p:nvSpPr>
            <p:cNvPr id="3" name="等腰三角形 2"/>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890383" y="2193290"/>
            <a:ext cx="3077845" cy="398780"/>
            <a:chOff x="10846" y="1430"/>
            <a:chExt cx="4847" cy="628"/>
          </a:xfrm>
        </p:grpSpPr>
        <p:sp>
          <p:nvSpPr>
            <p:cNvPr id="6" name="文本框 5"/>
            <p:cNvSpPr txBox="1"/>
            <p:nvPr/>
          </p:nvSpPr>
          <p:spPr>
            <a:xfrm>
              <a:off x="11518" y="1430"/>
              <a:ext cx="4175" cy="628"/>
            </a:xfrm>
            <a:prstGeom prst="rect">
              <a:avLst/>
            </a:prstGeom>
            <a:noFill/>
          </p:spPr>
          <p:txBody>
            <a:bodyPr wrap="square" rtlCol="0">
              <a:spAutoFit/>
            </a:bodyPr>
            <a:lstStyle/>
            <a:p>
              <a:pPr algn="l"/>
              <a:r>
                <a:rPr lang="zh-CN" altLang="en-US" sz="2000" dirty="0">
                  <a:solidFill>
                    <a:schemeClr val="tx1"/>
                  </a:solidFill>
                </a:rPr>
                <a:t>考 核 比 例</a:t>
              </a:r>
            </a:p>
          </p:txBody>
        </p:sp>
        <p:sp>
          <p:nvSpPr>
            <p:cNvPr id="7" name="等腰三角形 6"/>
            <p:cNvSpPr/>
            <p:nvPr/>
          </p:nvSpPr>
          <p:spPr>
            <a:xfrm>
              <a:off x="10846" y="1528"/>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***公司绩效考核管理的作用及考核比例   </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ppt_x</p:attrName>
                                        </p:attrNameLst>
                                      </p:cBhvr>
                                      <p:tavLst>
                                        <p:tav tm="0">
                                          <p:val>
                                            <p:strVal val="#ppt_x-.2"/>
                                          </p:val>
                                        </p:tav>
                                        <p:tav tm="100000">
                                          <p:val>
                                            <p:strVal val="#ppt_x"/>
                                          </p:val>
                                        </p:tav>
                                      </p:tavLst>
                                    </p:anim>
                                    <p:anim calcmode="lin" valueType="num">
                                      <p:cBhvr>
                                        <p:cTn id="25"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1"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plus(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bldLvl="0" animBg="1"/>
      <p:bldP spid="39" grpId="0"/>
      <p:bldP spid="42" grpId="0"/>
      <p:bldP spid="4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1638" y="1381760"/>
            <a:ext cx="5024120" cy="1741170"/>
            <a:chOff x="1513" y="2176"/>
            <a:chExt cx="7912" cy="2742"/>
          </a:xfrm>
        </p:grpSpPr>
        <p:sp>
          <p:nvSpPr>
            <p:cNvPr id="35" name="矩形 34"/>
            <p:cNvSpPr/>
            <p:nvPr/>
          </p:nvSpPr>
          <p:spPr>
            <a:xfrm>
              <a:off x="1513" y="2176"/>
              <a:ext cx="7912" cy="2740"/>
            </a:xfrm>
            <a:prstGeom prst="rect">
              <a:avLst/>
            </a:prstGeom>
            <a:solidFill>
              <a:srgbClr val="F49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513" y="2176"/>
              <a:ext cx="7380" cy="2743"/>
              <a:chOff x="1130157" y="1930734"/>
              <a:chExt cx="4686385" cy="1741660"/>
            </a:xfrm>
          </p:grpSpPr>
          <p:sp>
            <p:nvSpPr>
              <p:cNvPr id="40" name="矩形 39"/>
              <p:cNvSpPr/>
              <p:nvPr/>
            </p:nvSpPr>
            <p:spPr>
              <a:xfrm>
                <a:off x="1130157" y="1930734"/>
                <a:ext cx="1890445" cy="17416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矩形 42"/>
              <p:cNvSpPr/>
              <p:nvPr/>
            </p:nvSpPr>
            <p:spPr>
              <a:xfrm>
                <a:off x="3165809" y="2522082"/>
                <a:ext cx="2650733" cy="34734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与公司签订劳动合同的员工；</a:t>
                </a:r>
              </a:p>
            </p:txBody>
          </p:sp>
        </p:grpSp>
      </p:grpSp>
      <p:grpSp>
        <p:nvGrpSpPr>
          <p:cNvPr id="10" name="组合 9"/>
          <p:cNvGrpSpPr/>
          <p:nvPr/>
        </p:nvGrpSpPr>
        <p:grpSpPr>
          <a:xfrm>
            <a:off x="961638" y="3588385"/>
            <a:ext cx="5039360" cy="1741170"/>
            <a:chOff x="1513" y="5651"/>
            <a:chExt cx="7936" cy="2742"/>
          </a:xfrm>
        </p:grpSpPr>
        <p:sp>
          <p:nvSpPr>
            <p:cNvPr id="37" name="矩形 36"/>
            <p:cNvSpPr/>
            <p:nvPr/>
          </p:nvSpPr>
          <p:spPr>
            <a:xfrm>
              <a:off x="1537" y="5651"/>
              <a:ext cx="7912" cy="2740"/>
            </a:xfrm>
            <a:prstGeom prst="rect">
              <a:avLst/>
            </a:prstGeom>
            <a:solidFill>
              <a:srgbClr val="FF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1513" y="5651"/>
              <a:ext cx="7404" cy="2743"/>
              <a:chOff x="1130157" y="1930734"/>
              <a:chExt cx="4701625" cy="1741660"/>
            </a:xfrm>
          </p:grpSpPr>
          <p:sp>
            <p:nvSpPr>
              <p:cNvPr id="45" name="矩形 44"/>
              <p:cNvSpPr/>
              <p:nvPr/>
            </p:nvSpPr>
            <p:spPr>
              <a:xfrm>
                <a:off x="1130157" y="1930734"/>
                <a:ext cx="1890445" cy="174166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矩形 47"/>
              <p:cNvSpPr/>
              <p:nvPr/>
            </p:nvSpPr>
            <p:spPr>
              <a:xfrm>
                <a:off x="3181049" y="2101077"/>
                <a:ext cx="2650733" cy="111696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返聘人员、实习人员、临时工等非正式员工也进行绩效考核，但其绩效考核成绩不计入工资，仅作为其工作期间评价或转正评定的依据。</a:t>
                </a:r>
              </a:p>
            </p:txBody>
          </p:sp>
        </p:grpSp>
      </p:grpSp>
      <p:grpSp>
        <p:nvGrpSpPr>
          <p:cNvPr id="3" name="组合 2"/>
          <p:cNvGrpSpPr/>
          <p:nvPr/>
        </p:nvGrpSpPr>
        <p:grpSpPr>
          <a:xfrm>
            <a:off x="6194673" y="1381125"/>
            <a:ext cx="5029200" cy="1741805"/>
            <a:chOff x="9754" y="2175"/>
            <a:chExt cx="7920" cy="2743"/>
          </a:xfrm>
        </p:grpSpPr>
        <p:sp>
          <p:nvSpPr>
            <p:cNvPr id="36" name="矩形 35"/>
            <p:cNvSpPr/>
            <p:nvPr/>
          </p:nvSpPr>
          <p:spPr>
            <a:xfrm>
              <a:off x="9762" y="2175"/>
              <a:ext cx="7912" cy="2740"/>
            </a:xfrm>
            <a:prstGeom prst="rect">
              <a:avLst/>
            </a:prstGeom>
            <a:solidFill>
              <a:srgbClr val="FA8A1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754" y="2176"/>
              <a:ext cx="7404" cy="2743"/>
              <a:chOff x="1130157" y="1930734"/>
              <a:chExt cx="4701625" cy="1741660"/>
            </a:xfrm>
          </p:grpSpPr>
          <p:sp>
            <p:nvSpPr>
              <p:cNvPr id="52" name="矩形 51"/>
              <p:cNvSpPr/>
              <p:nvPr/>
            </p:nvSpPr>
            <p:spPr>
              <a:xfrm>
                <a:off x="1130157" y="1930734"/>
                <a:ext cx="1890445" cy="174166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矩形 54"/>
              <p:cNvSpPr/>
              <p:nvPr/>
            </p:nvSpPr>
            <p:spPr>
              <a:xfrm>
                <a:off x="3181049" y="2237602"/>
                <a:ext cx="2650733" cy="1116965"/>
              </a:xfrm>
              <a:prstGeom prst="rect">
                <a:avLst/>
              </a:prstGeom>
            </p:spPr>
            <p:txBody>
              <a:bodyPr wrap="square">
                <a:spAutoFit/>
              </a:bodyPr>
              <a:lstStyle/>
              <a:p>
                <a:pPr lvl="0" algn="l">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试用期员工的考评结果仅作为是否录用、转正或离职的依据，不纳入工资考核范围，需配合《***公司转正考核表》使用；</a:t>
                </a:r>
              </a:p>
            </p:txBody>
          </p:sp>
        </p:grpSp>
      </p:grpSp>
      <p:grpSp>
        <p:nvGrpSpPr>
          <p:cNvPr id="11" name="组合 10"/>
          <p:cNvGrpSpPr/>
          <p:nvPr/>
        </p:nvGrpSpPr>
        <p:grpSpPr>
          <a:xfrm>
            <a:off x="6199566" y="3510676"/>
            <a:ext cx="5029200" cy="1886585"/>
            <a:chOff x="9762" y="5529"/>
            <a:chExt cx="7920" cy="2971"/>
          </a:xfrm>
        </p:grpSpPr>
        <p:sp>
          <p:nvSpPr>
            <p:cNvPr id="38" name="矩形 37"/>
            <p:cNvSpPr/>
            <p:nvPr/>
          </p:nvSpPr>
          <p:spPr>
            <a:xfrm>
              <a:off x="9762" y="5647"/>
              <a:ext cx="7912" cy="2740"/>
            </a:xfrm>
            <a:prstGeom prst="rect">
              <a:avLst/>
            </a:prstGeom>
            <a:solidFill>
              <a:srgbClr val="FA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9762" y="5529"/>
              <a:ext cx="7920" cy="2971"/>
              <a:chOff x="1135237" y="1396064"/>
              <a:chExt cx="5029200" cy="1886585"/>
            </a:xfrm>
          </p:grpSpPr>
          <p:sp>
            <p:nvSpPr>
              <p:cNvPr id="64" name="矩形 63"/>
              <p:cNvSpPr/>
              <p:nvPr/>
            </p:nvSpPr>
            <p:spPr>
              <a:xfrm>
                <a:off x="1135237" y="1458294"/>
                <a:ext cx="1890395" cy="175958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矩形 66"/>
              <p:cNvSpPr/>
              <p:nvPr/>
            </p:nvSpPr>
            <p:spPr>
              <a:xfrm>
                <a:off x="3025632" y="1396064"/>
                <a:ext cx="3138805" cy="1886585"/>
              </a:xfrm>
              <a:prstGeom prst="rect">
                <a:avLst/>
              </a:prstGeom>
            </p:spPr>
            <p:txBody>
              <a:bodyPr wrap="square">
                <a:spAutoFit/>
              </a:bodyPr>
              <a:lstStyle/>
              <a:p>
                <a:pPr lvl="0" algn="l" fontAlgn="auto">
                  <a:lnSpc>
                    <a:spcPts val="2000"/>
                  </a:lnSpc>
                </a:pP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试用期员工、实习人员等非正式员工直接上级应在其入职前拟定好该员工《岗位说明书》。若该员工每月15日前入职，则其直接上级需依据其岗位说明书及工作安排拟定绩效考核表相应指标，并参与当月绩效考核。每月</a:t>
                </a:r>
                <a:r>
                  <a:rPr lang="zh-CN" altLang="en-US" sz="1200">
                    <a:solidFill>
                      <a:schemeClr val="bg1"/>
                    </a:solidFill>
                    <a:latin typeface="微软雅黑" panose="020B0503020204020204" charset="-122"/>
                    <a:ea typeface="微软雅黑" panose="020B0503020204020204" charset="-122"/>
                    <a:sym typeface="Times New Roman" panose="02020603050405020304" pitchFamily="18" charset="0"/>
                  </a:rPr>
                  <a:t>15</a:t>
                </a:r>
                <a:r>
                  <a:rPr lang="zh-CN" altLang="en-US" sz="1200">
                    <a:solidFill>
                      <a:schemeClr val="bg1"/>
                    </a:solidFill>
                    <a:latin typeface="微软雅黑" panose="020B0503020204020204" charset="-122"/>
                    <a:ea typeface="微软雅黑" panose="020B0503020204020204" charset="-122"/>
                    <a:sym typeface="宋体" panose="02010600030101010101" pitchFamily="2" charset="-122"/>
                  </a:rPr>
                  <a:t>日之后入职，此员工绩效考核工作次月起进行。</a:t>
                </a:r>
              </a:p>
            </p:txBody>
          </p:sp>
        </p:gr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***公司绩效考核范围</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9" name="矩形 8"/>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9158" y="446810"/>
            <a:ext cx="5368110" cy="5924494"/>
            <a:chOff x="418611" y="446809"/>
            <a:chExt cx="5412658" cy="5973659"/>
          </a:xfrm>
        </p:grpSpPr>
        <p:sp>
          <p:nvSpPr>
            <p:cNvPr id="15" name="等腰三角形 14"/>
            <p:cNvSpPr/>
            <p:nvPr/>
          </p:nvSpPr>
          <p:spPr>
            <a:xfrm rot="5400000">
              <a:off x="-1081460" y="1946880"/>
              <a:ext cx="5973659" cy="2973517"/>
            </a:xfrm>
            <a:prstGeom prst="triangl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菱形 15"/>
            <p:cNvSpPr/>
            <p:nvPr/>
          </p:nvSpPr>
          <p:spPr>
            <a:xfrm>
              <a:off x="2514028" y="1184780"/>
              <a:ext cx="2094271" cy="2094271"/>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菱形 16"/>
            <p:cNvSpPr/>
            <p:nvPr/>
          </p:nvSpPr>
          <p:spPr>
            <a:xfrm>
              <a:off x="2536723" y="3574024"/>
              <a:ext cx="2094271" cy="2094271"/>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3736998" y="2379402"/>
              <a:ext cx="2094271" cy="2094271"/>
            </a:xfrm>
            <a:prstGeom prst="diamond">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6605407" y="1557715"/>
            <a:ext cx="4021874" cy="607695"/>
          </a:xfrm>
          <a:prstGeom prst="rect">
            <a:avLst/>
          </a:prstGeom>
          <a:noFill/>
        </p:spPr>
        <p:txBody>
          <a:bodyPr wrap="square" rtlCol="0">
            <a:spAutoFit/>
          </a:bodyPr>
          <a:lstStyle/>
          <a:p>
            <a:pPr>
              <a:lnSpc>
                <a:spcPct val="120000"/>
              </a:lnSpc>
            </a:pPr>
            <a:r>
              <a:rPr lang="zh-CN" altLang="en-US" sz="2800" b="1" spc="200" dirty="0">
                <a:solidFill>
                  <a:schemeClr val="tx1"/>
                </a:solidFill>
                <a:latin typeface="微软雅黑" panose="020B0503020204020204" charset="-122"/>
                <a:ea typeface="微软雅黑" panose="020B0503020204020204" charset="-122"/>
              </a:rPr>
              <a:t>目录 </a:t>
            </a:r>
            <a:r>
              <a:rPr lang="en-US" altLang="zh-CN" sz="2800" b="1" spc="200" dirty="0">
                <a:solidFill>
                  <a:schemeClr val="tx1"/>
                </a:solidFill>
                <a:latin typeface="微软雅黑" panose="020B0503020204020204" charset="-122"/>
                <a:ea typeface="微软雅黑" panose="020B0503020204020204" charset="-122"/>
              </a:rPr>
              <a:t>/ </a:t>
            </a:r>
            <a:r>
              <a:rPr lang="en-US" altLang="zh-CN" sz="2800" b="1">
                <a:solidFill>
                  <a:schemeClr val="tx1"/>
                </a:solidFill>
                <a:latin typeface="微软雅黑" panose="020B0503020204020204" charset="-122"/>
                <a:ea typeface="微软雅黑" panose="020B0503020204020204" charset="-122"/>
                <a:sym typeface="+mn-ea"/>
              </a:rPr>
              <a:t>CONTERNTS</a:t>
            </a:r>
            <a:endParaRPr lang="en-US" altLang="zh-CN" sz="2800" b="1" spc="200" dirty="0">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7004933" y="2682240"/>
            <a:ext cx="2654300" cy="2958465"/>
            <a:chOff x="10694" y="4224"/>
            <a:chExt cx="4180" cy="4659"/>
          </a:xfrm>
        </p:grpSpPr>
        <p:grpSp>
          <p:nvGrpSpPr>
            <p:cNvPr id="4" name="组合 3"/>
            <p:cNvGrpSpPr/>
            <p:nvPr/>
          </p:nvGrpSpPr>
          <p:grpSpPr>
            <a:xfrm>
              <a:off x="10694" y="4224"/>
              <a:ext cx="4108" cy="628"/>
              <a:chOff x="10430" y="4320"/>
              <a:chExt cx="4108" cy="628"/>
            </a:xfrm>
          </p:grpSpPr>
          <p:sp>
            <p:nvSpPr>
              <p:cNvPr id="21" name="checked-box_59006"/>
              <p:cNvSpPr>
                <a:spLocks noChangeAspect="1"/>
              </p:cNvSpPr>
              <p:nvPr/>
            </p:nvSpPr>
            <p:spPr bwMode="auto">
              <a:xfrm>
                <a:off x="10430" y="432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37" name="文本框 36"/>
              <p:cNvSpPr txBox="1"/>
              <p:nvPr/>
            </p:nvSpPr>
            <p:spPr>
              <a:xfrm>
                <a:off x="11254" y="4320"/>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概 述</a:t>
                </a:r>
              </a:p>
            </p:txBody>
          </p:sp>
        </p:grpSp>
        <p:grpSp>
          <p:nvGrpSpPr>
            <p:cNvPr id="6" name="组合 5"/>
            <p:cNvGrpSpPr/>
            <p:nvPr/>
          </p:nvGrpSpPr>
          <p:grpSpPr>
            <a:xfrm>
              <a:off x="10694" y="5524"/>
              <a:ext cx="4108" cy="644"/>
              <a:chOff x="10718" y="5805"/>
              <a:chExt cx="4108" cy="644"/>
            </a:xfrm>
          </p:grpSpPr>
          <p:sp>
            <p:nvSpPr>
              <p:cNvPr id="22" name="checked-box_59006"/>
              <p:cNvSpPr>
                <a:spLocks noChangeAspect="1"/>
              </p:cNvSpPr>
              <p:nvPr/>
            </p:nvSpPr>
            <p:spPr bwMode="auto">
              <a:xfrm>
                <a:off x="10718" y="5805"/>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68D2A"/>
              </a:solidFill>
              <a:ln>
                <a:noFill/>
              </a:ln>
            </p:spPr>
          </p:sp>
          <p:sp>
            <p:nvSpPr>
              <p:cNvPr id="40" name="文本框 39"/>
              <p:cNvSpPr txBox="1"/>
              <p:nvPr/>
            </p:nvSpPr>
            <p:spPr>
              <a:xfrm>
                <a:off x="11542" y="5821"/>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实 施</a:t>
                </a:r>
              </a:p>
            </p:txBody>
          </p:sp>
        </p:grpSp>
        <p:grpSp>
          <p:nvGrpSpPr>
            <p:cNvPr id="12" name="组合 11"/>
            <p:cNvGrpSpPr/>
            <p:nvPr/>
          </p:nvGrpSpPr>
          <p:grpSpPr>
            <a:xfrm>
              <a:off x="10718" y="6909"/>
              <a:ext cx="4132" cy="628"/>
              <a:chOff x="10718" y="7409"/>
              <a:chExt cx="4132" cy="628"/>
            </a:xfrm>
          </p:grpSpPr>
          <p:sp>
            <p:nvSpPr>
              <p:cNvPr id="35" name="checked-box_59006"/>
              <p:cNvSpPr>
                <a:spLocks noChangeAspect="1"/>
              </p:cNvSpPr>
              <p:nvPr/>
            </p:nvSpPr>
            <p:spPr bwMode="auto">
              <a:xfrm>
                <a:off x="10718" y="7409"/>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57531"/>
              </a:solidFill>
              <a:ln>
                <a:noFill/>
              </a:ln>
            </p:spPr>
          </p:sp>
          <p:sp>
            <p:nvSpPr>
              <p:cNvPr id="43" name="文本框 42"/>
              <p:cNvSpPr txBox="1"/>
              <p:nvPr/>
            </p:nvSpPr>
            <p:spPr>
              <a:xfrm>
                <a:off x="11566" y="7409"/>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绩 效 管 理 应 用</a:t>
                </a:r>
              </a:p>
            </p:txBody>
          </p:sp>
        </p:grpSp>
        <p:grpSp>
          <p:nvGrpSpPr>
            <p:cNvPr id="13" name="组合 12"/>
            <p:cNvGrpSpPr/>
            <p:nvPr/>
          </p:nvGrpSpPr>
          <p:grpSpPr>
            <a:xfrm>
              <a:off x="10742" y="8255"/>
              <a:ext cx="4132" cy="628"/>
              <a:chOff x="10718" y="9006"/>
              <a:chExt cx="4132" cy="628"/>
            </a:xfrm>
          </p:grpSpPr>
          <p:sp>
            <p:nvSpPr>
              <p:cNvPr id="3" name="checked-box_59006"/>
              <p:cNvSpPr>
                <a:spLocks noChangeAspect="1"/>
              </p:cNvSpPr>
              <p:nvPr/>
            </p:nvSpPr>
            <p:spPr bwMode="auto">
              <a:xfrm>
                <a:off x="10718" y="9006"/>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F7328"/>
              </a:solidFill>
              <a:ln>
                <a:noFill/>
              </a:ln>
            </p:spPr>
          </p:sp>
          <p:sp>
            <p:nvSpPr>
              <p:cNvPr id="5" name="文本框 4"/>
              <p:cNvSpPr txBox="1"/>
              <p:nvPr/>
            </p:nvSpPr>
            <p:spPr>
              <a:xfrm>
                <a:off x="11566" y="9006"/>
                <a:ext cx="3284" cy="628"/>
              </a:xfrm>
              <a:prstGeom prst="rect">
                <a:avLst/>
              </a:prstGeom>
              <a:noFill/>
            </p:spPr>
            <p:txBody>
              <a:bodyPr wrap="square" rtlCol="0">
                <a:spAutoFit/>
              </a:bodyPr>
              <a:lstStyle/>
              <a:p>
                <a:r>
                  <a:rPr lang="zh-CN" altLang="en-US" sz="2000" dirty="0">
                    <a:effectLst>
                      <a:outerShdw blurRad="38100" dist="38100" dir="2700000" algn="tl">
                        <a:srgbClr val="000000">
                          <a:alpha val="43137"/>
                        </a:srgbClr>
                      </a:outerShdw>
                    </a:effectLst>
                    <a:latin typeface="微软雅黑" panose="020B0503020204020204" charset="-122"/>
                    <a:ea typeface="微软雅黑" panose="020B0503020204020204" charset="-122"/>
                    <a:cs typeface="Arial" panose="020B0604020202020204" pitchFamily="34" charset="0"/>
                  </a:rPr>
                  <a:t>答 疑 时 间</a:t>
                </a:r>
              </a:p>
            </p:txBody>
          </p:sp>
        </p:gr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p:tgtEl>
                                          <p:spTgt spid="45"/>
                                        </p:tgtEl>
                                        <p:attrNameLst>
                                          <p:attrName>ppt_y</p:attrName>
                                        </p:attrNameLst>
                                      </p:cBhvr>
                                      <p:tavLst>
                                        <p:tav tm="0">
                                          <p:val>
                                            <p:strVal val="#ppt_y+#ppt_h*1.125000"/>
                                          </p:val>
                                        </p:tav>
                                        <p:tav tm="100000">
                                          <p:val>
                                            <p:strVal val="#ppt_y"/>
                                          </p:val>
                                        </p:tav>
                                      </p:tavLst>
                                    </p:anim>
                                    <p:animEffect transition="in" filter="wipe(up)">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7133518" y="1390784"/>
            <a:ext cx="3432177" cy="886987"/>
            <a:chOff x="3185474" y="1508893"/>
            <a:chExt cx="3432177" cy="886987"/>
          </a:xfrm>
        </p:grpSpPr>
        <p:sp>
          <p:nvSpPr>
            <p:cNvPr id="5" name="文本框 4"/>
            <p:cNvSpPr txBox="1"/>
            <p:nvPr>
              <p:custDataLst>
                <p:tags r:id="rId18"/>
              </p:custDataLst>
            </p:nvPr>
          </p:nvSpPr>
          <p:spPr>
            <a:xfrm>
              <a:off x="3658215" y="1508893"/>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基础考评项（分值40分）</a:t>
              </a:r>
            </a:p>
          </p:txBody>
        </p:sp>
        <p:sp>
          <p:nvSpPr>
            <p:cNvPr id="12" name="任意多边形 11"/>
            <p:cNvSpPr/>
            <p:nvPr>
              <p:custDataLst>
                <p:tags r:id="rId19"/>
              </p:custDataLst>
            </p:nvPr>
          </p:nvSpPr>
          <p:spPr>
            <a:xfrm>
              <a:off x="3185474" y="1875762"/>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398FF"/>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A</a:t>
              </a:r>
              <a:endParaRPr lang="zh-CN" altLang="en-US">
                <a:solidFill>
                  <a:srgbClr val="FFFFFF"/>
                </a:solidFill>
              </a:endParaRPr>
            </a:p>
          </p:txBody>
        </p:sp>
      </p:grpSp>
      <p:grpSp>
        <p:nvGrpSpPr>
          <p:cNvPr id="32" name="组合 31"/>
          <p:cNvGrpSpPr/>
          <p:nvPr>
            <p:custDataLst>
              <p:tags r:id="rId2"/>
            </p:custDataLst>
          </p:nvPr>
        </p:nvGrpSpPr>
        <p:grpSpPr>
          <a:xfrm>
            <a:off x="8009335" y="2042223"/>
            <a:ext cx="3554597" cy="520118"/>
            <a:chOff x="4061291" y="2160333"/>
            <a:chExt cx="3554597" cy="520118"/>
          </a:xfrm>
        </p:grpSpPr>
        <p:sp>
          <p:nvSpPr>
            <p:cNvPr id="13" name="任意多边形 12"/>
            <p:cNvSpPr/>
            <p:nvPr>
              <p:custDataLst>
                <p:tags r:id="rId16"/>
              </p:custDataLst>
            </p:nvPr>
          </p:nvSpPr>
          <p:spPr>
            <a:xfrm>
              <a:off x="4061291" y="216033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B</a:t>
              </a:r>
              <a:endParaRPr lang="zh-CN" altLang="en-US">
                <a:solidFill>
                  <a:srgbClr val="FFFFFF"/>
                </a:solidFill>
              </a:endParaRPr>
            </a:p>
          </p:txBody>
        </p:sp>
        <p:sp>
          <p:nvSpPr>
            <p:cNvPr id="21" name="文本框 20"/>
            <p:cNvSpPr txBox="1"/>
            <p:nvPr>
              <p:custDataLst>
                <p:tags r:id="rId17"/>
              </p:custDataLst>
            </p:nvPr>
          </p:nvSpPr>
          <p:spPr>
            <a:xfrm>
              <a:off x="4656452" y="2236475"/>
              <a:ext cx="2959436" cy="367834"/>
            </a:xfrm>
            <a:prstGeom prst="rect">
              <a:avLst/>
            </a:prstGeom>
            <a:noFill/>
          </p:spPr>
          <p:txBody>
            <a:bodyPr wrap="square" rtlCol="0" anchor="ctr" anchorCtr="0">
              <a:normAutofit fontScale="97500" lnSpcReduction="10000"/>
            </a:bodyPr>
            <a:lstStyle/>
            <a:p>
              <a:pPr lvl="0" algn="l">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KPI考评项（分值60分）</a:t>
              </a:r>
            </a:p>
          </p:txBody>
        </p:sp>
      </p:grpSp>
      <p:grpSp>
        <p:nvGrpSpPr>
          <p:cNvPr id="33" name="组合 32"/>
          <p:cNvGrpSpPr/>
          <p:nvPr>
            <p:custDataLst>
              <p:tags r:id="rId3"/>
            </p:custDataLst>
          </p:nvPr>
        </p:nvGrpSpPr>
        <p:grpSpPr>
          <a:xfrm>
            <a:off x="8550618" y="2787237"/>
            <a:ext cx="3479554" cy="520118"/>
            <a:chOff x="4602575" y="2905347"/>
            <a:chExt cx="3479554" cy="520118"/>
          </a:xfrm>
        </p:grpSpPr>
        <p:sp>
          <p:nvSpPr>
            <p:cNvPr id="14" name="任意多边形 13"/>
            <p:cNvSpPr/>
            <p:nvPr>
              <p:custDataLst>
                <p:tags r:id="rId14"/>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C</a:t>
              </a:r>
              <a:endParaRPr lang="zh-CN" altLang="en-US">
                <a:solidFill>
                  <a:srgbClr val="FFFFFF"/>
                </a:solidFill>
              </a:endParaRPr>
            </a:p>
          </p:txBody>
        </p:sp>
        <p:sp>
          <p:nvSpPr>
            <p:cNvPr id="23" name="文本框 22"/>
            <p:cNvSpPr txBox="1"/>
            <p:nvPr>
              <p:custDataLst>
                <p:tags r:id="rId15"/>
              </p:custDataLst>
            </p:nvPr>
          </p:nvSpPr>
          <p:spPr>
            <a:xfrm>
              <a:off x="5122693" y="2981489"/>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KPI考核项变动调整说明</a:t>
              </a:r>
            </a:p>
          </p:txBody>
        </p:sp>
      </p:grpSp>
      <p:grpSp>
        <p:nvGrpSpPr>
          <p:cNvPr id="34" name="组合 33"/>
          <p:cNvGrpSpPr/>
          <p:nvPr>
            <p:custDataLst>
              <p:tags r:id="rId4"/>
            </p:custDataLst>
          </p:nvPr>
        </p:nvGrpSpPr>
        <p:grpSpPr>
          <a:xfrm>
            <a:off x="8550618" y="3708125"/>
            <a:ext cx="3479554" cy="520118"/>
            <a:chOff x="4602575" y="3826235"/>
            <a:chExt cx="3479554" cy="520118"/>
          </a:xfrm>
        </p:grpSpPr>
        <p:sp>
          <p:nvSpPr>
            <p:cNvPr id="15" name="任意多边形 14"/>
            <p:cNvSpPr/>
            <p:nvPr>
              <p:custDataLst>
                <p:tags r:id="rId12"/>
              </p:custDataLst>
            </p:nvPr>
          </p:nvSpPr>
          <p:spPr>
            <a:xfrm>
              <a:off x="4602575" y="3826235"/>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85C44"/>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D</a:t>
              </a:r>
              <a:endParaRPr lang="zh-CN" altLang="en-US">
                <a:solidFill>
                  <a:srgbClr val="FFFFFF"/>
                </a:solidFill>
              </a:endParaRPr>
            </a:p>
          </p:txBody>
        </p:sp>
        <p:sp>
          <p:nvSpPr>
            <p:cNvPr id="24" name="文本框 23"/>
            <p:cNvSpPr txBox="1"/>
            <p:nvPr>
              <p:custDataLst>
                <p:tags r:id="rId13"/>
              </p:custDataLst>
            </p:nvPr>
          </p:nvSpPr>
          <p:spPr>
            <a:xfrm>
              <a:off x="5122693" y="3902377"/>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以往考核期未完成指标跟踪</a:t>
              </a:r>
            </a:p>
          </p:txBody>
        </p:sp>
      </p:grpSp>
      <p:grpSp>
        <p:nvGrpSpPr>
          <p:cNvPr id="35" name="组合 34"/>
          <p:cNvGrpSpPr/>
          <p:nvPr>
            <p:custDataLst>
              <p:tags r:id="rId5"/>
            </p:custDataLst>
          </p:nvPr>
        </p:nvGrpSpPr>
        <p:grpSpPr>
          <a:xfrm>
            <a:off x="8009333" y="4449330"/>
            <a:ext cx="3554598" cy="520118"/>
            <a:chOff x="4061290" y="4571250"/>
            <a:chExt cx="3554598" cy="520118"/>
          </a:xfrm>
        </p:grpSpPr>
        <p:sp>
          <p:nvSpPr>
            <p:cNvPr id="16" name="任意多边形 15"/>
            <p:cNvSpPr/>
            <p:nvPr>
              <p:custDataLst>
                <p:tags r:id="rId10"/>
              </p:custDataLst>
            </p:nvPr>
          </p:nvSpPr>
          <p:spPr>
            <a:xfrm>
              <a:off x="4061290" y="4571250"/>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472C4"/>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E</a:t>
              </a:r>
              <a:endParaRPr lang="zh-CN" altLang="en-US">
                <a:solidFill>
                  <a:srgbClr val="FFFFFF"/>
                </a:solidFill>
              </a:endParaRPr>
            </a:p>
          </p:txBody>
        </p:sp>
        <p:sp>
          <p:nvSpPr>
            <p:cNvPr id="25" name="文本框 24"/>
            <p:cNvSpPr txBox="1"/>
            <p:nvPr>
              <p:custDataLst>
                <p:tags r:id="rId11"/>
              </p:custDataLst>
            </p:nvPr>
          </p:nvSpPr>
          <p:spPr>
            <a:xfrm>
              <a:off x="4656452" y="4651022"/>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特殊奖励及处罚项</a:t>
              </a:r>
            </a:p>
          </p:txBody>
        </p:sp>
      </p:grpSp>
      <p:grpSp>
        <p:nvGrpSpPr>
          <p:cNvPr id="36" name="组合 35"/>
          <p:cNvGrpSpPr/>
          <p:nvPr>
            <p:custDataLst>
              <p:tags r:id="rId6"/>
            </p:custDataLst>
          </p:nvPr>
        </p:nvGrpSpPr>
        <p:grpSpPr>
          <a:xfrm>
            <a:off x="7143678" y="4737710"/>
            <a:ext cx="3416937" cy="800277"/>
            <a:chOff x="3185474" y="4855819"/>
            <a:chExt cx="3416937" cy="800277"/>
          </a:xfrm>
        </p:grpSpPr>
        <p:sp>
          <p:nvSpPr>
            <p:cNvPr id="17" name="任意多边形 16"/>
            <p:cNvSpPr/>
            <p:nvPr>
              <p:custDataLst>
                <p:tags r:id="rId8"/>
              </p:custDataLst>
            </p:nvPr>
          </p:nvSpPr>
          <p:spPr>
            <a:xfrm>
              <a:off x="3185474" y="4855819"/>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A5A5A5"/>
            </a:solidFill>
            <a:ln>
              <a:noFill/>
            </a:ln>
          </p:spPr>
          <p:style>
            <a:lnRef idx="2">
              <a:srgbClr val="4398FF">
                <a:shade val="50000"/>
              </a:srgbClr>
            </a:lnRef>
            <a:fillRef idx="1">
              <a:srgbClr val="4398FF"/>
            </a:fillRef>
            <a:effectRef idx="0">
              <a:srgbClr val="4398FF"/>
            </a:effectRef>
            <a:fontRef idx="minor">
              <a:sysClr val="window" lastClr="FFFFFF"/>
            </a:fontRef>
          </p:style>
          <p:txBody>
            <a:bodyPr rtlCol="0" anchor="ctr"/>
            <a:lstStyle/>
            <a:p>
              <a:pPr algn="ctr"/>
              <a:r>
                <a:rPr lang="en-US" altLang="zh-CN">
                  <a:solidFill>
                    <a:srgbClr val="FFFFFF"/>
                  </a:solidFill>
                </a:rPr>
                <a:t>F</a:t>
              </a:r>
              <a:endParaRPr lang="zh-CN" altLang="en-US">
                <a:solidFill>
                  <a:srgbClr val="FFFFFF"/>
                </a:solidFill>
              </a:endParaRPr>
            </a:p>
          </p:txBody>
        </p:sp>
        <p:sp>
          <p:nvSpPr>
            <p:cNvPr id="26" name="文本框 25"/>
            <p:cNvSpPr txBox="1"/>
            <p:nvPr>
              <p:custDataLst>
                <p:tags r:id="rId9"/>
              </p:custDataLst>
            </p:nvPr>
          </p:nvSpPr>
          <p:spPr>
            <a:xfrm>
              <a:off x="3642975" y="5288262"/>
              <a:ext cx="2959436" cy="367834"/>
            </a:xfrm>
            <a:prstGeom prst="rect">
              <a:avLst/>
            </a:prstGeom>
            <a:noFill/>
          </p:spPr>
          <p:txBody>
            <a:bodyPr wrap="square" rtlCol="0" anchor="ctr" anchorCtr="0">
              <a:normAutofit fontScale="97500" lnSpcReduction="10000"/>
            </a:bodyPr>
            <a:lstStyle/>
            <a:p>
              <a:pPr>
                <a:lnSpc>
                  <a:spcPct val="11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面谈记录</a:t>
              </a: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3615303" y="2643505"/>
            <a:ext cx="4527550" cy="1727835"/>
            <a:chOff x="4156" y="4763"/>
            <a:chExt cx="7130" cy="2721"/>
          </a:xfrm>
        </p:grpSpPr>
        <p:sp>
          <p:nvSpPr>
            <p:cNvPr id="9" name="任意多边形 8"/>
            <p:cNvSpPr/>
            <p:nvPr>
              <p:custDataLst>
                <p:tags r:id="rId7"/>
              </p:custDataLst>
            </p:nvPr>
          </p:nvSpPr>
          <p:spPr>
            <a:xfrm>
              <a:off x="4680" y="4763"/>
              <a:ext cx="6606" cy="2721"/>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F29F13">
                <a:alpha val="84000"/>
              </a:srgbClr>
            </a:solidFill>
            <a:ln>
              <a:noFill/>
            </a:ln>
          </p:spPr>
          <p:style>
            <a:lnRef idx="2">
              <a:srgbClr val="4398FF">
                <a:shade val="50000"/>
              </a:srgbClr>
            </a:lnRef>
            <a:fillRef idx="1">
              <a:srgbClr val="4398FF"/>
            </a:fillRef>
            <a:effectRef idx="0">
              <a:srgbClr val="4398FF"/>
            </a:effectRef>
            <a:fontRef idx="minor">
              <a:sysClr val="window" lastClr="FFFFFF"/>
            </a:fontRef>
          </p:style>
          <p:txBody>
            <a:bodyPr lIns="360000" rIns="1620000" rtlCol="0" anchor="ctr">
              <a:normAutofit/>
            </a:bodyPr>
            <a:lstStyle/>
            <a:p>
              <a:pPr algn="ctr">
                <a:lnSpc>
                  <a:spcPct val="120000"/>
                </a:lnSpc>
              </a:pPr>
              <a:r>
                <a:rPr lang="en-US" altLang="zh-CN" dirty="0">
                  <a:solidFill>
                    <a:srgbClr val="F29E17"/>
                  </a:solidFill>
                </a:rPr>
                <a:t>LOREM IPSUM LOREM IPSUM</a:t>
              </a:r>
            </a:p>
          </p:txBody>
        </p:sp>
        <p:sp>
          <p:nvSpPr>
            <p:cNvPr id="25607" name="TextBox 6"/>
            <p:cNvSpPr/>
            <p:nvPr/>
          </p:nvSpPr>
          <p:spPr>
            <a:xfrm>
              <a:off x="4156" y="5195"/>
              <a:ext cx="5503" cy="1856"/>
            </a:xfrm>
            <a:prstGeom prst="rect">
              <a:avLst/>
            </a:prstGeom>
            <a:noFill/>
            <a:ln w="9525">
              <a:noFill/>
            </a:ln>
          </p:spPr>
          <p:txBody>
            <a:bodyPr wrap="square" anchor="t">
              <a:spAutoFit/>
            </a:bodyPr>
            <a:lstStyle/>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绩效考核表分为：</a:t>
              </a: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1、***公司员工绩效考核表；</a:t>
              </a: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2、***公司主管、经理月绩效考</a:t>
              </a:r>
            </a:p>
            <a:p>
              <a:pPr fontAlgn="auto">
                <a:lnSpc>
                  <a:spcPts val="2120"/>
                </a:lnSpc>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            核表。</a:t>
              </a:r>
            </a:p>
          </p:txBody>
        </p:sp>
        <p:sp>
          <p:nvSpPr>
            <p:cNvPr id="47" name="target_274002"/>
            <p:cNvSpPr>
              <a:spLocks noChangeAspect="1"/>
            </p:cNvSpPr>
            <p:nvPr/>
          </p:nvSpPr>
          <p:spPr bwMode="auto">
            <a:xfrm>
              <a:off x="9688" y="5651"/>
              <a:ext cx="995" cy="99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p:spPr>
          <p:txBody>
            <a:bodyPr/>
            <a:lstStyle/>
            <a:p>
              <a:endParaRPr lang="zh-CN" altLang="en-US"/>
            </a:p>
          </p:txBody>
        </p:sp>
      </p:grpSp>
      <p:pic>
        <p:nvPicPr>
          <p:cNvPr id="4" name="图片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6690" y="1164590"/>
            <a:ext cx="3039110" cy="4558665"/>
          </a:xfrm>
          <a:prstGeom prst="rect">
            <a:avLst/>
          </a:prstGeom>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889169" y="444971"/>
            <a:ext cx="130650" cy="5908648"/>
            <a:chOff x="4514304" y="1627801"/>
            <a:chExt cx="93134" cy="4212000"/>
          </a:xfrm>
        </p:grpSpPr>
        <p:cxnSp>
          <p:nvCxnSpPr>
            <p:cNvPr id="4" name="直接连接符 3"/>
            <p:cNvCxnSpPr/>
            <p:nvPr>
              <p:custDataLst>
                <p:tags r:id="rId17"/>
              </p:custDataLst>
            </p:nvPr>
          </p:nvCxnSpPr>
          <p:spPr>
            <a:xfrm>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18"/>
              </p:custDataLst>
            </p:nvPr>
          </p:nvCxnSpPr>
          <p:spPr>
            <a:xfrm>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276213" y="597535"/>
            <a:ext cx="8341995" cy="2136140"/>
            <a:chOff x="5158" y="941"/>
            <a:chExt cx="13137" cy="3364"/>
          </a:xfrm>
        </p:grpSpPr>
        <p:grpSp>
          <p:nvGrpSpPr>
            <p:cNvPr id="3" name="组合 2"/>
            <p:cNvGrpSpPr/>
            <p:nvPr>
              <p:custDataLst>
                <p:tags r:id="rId12"/>
              </p:custDataLst>
            </p:nvPr>
          </p:nvGrpSpPr>
          <p:grpSpPr>
            <a:xfrm>
              <a:off x="9273" y="941"/>
              <a:ext cx="9022" cy="3365"/>
              <a:chOff x="4656895" y="1233349"/>
              <a:chExt cx="4083915" cy="1523207"/>
            </a:xfrm>
          </p:grpSpPr>
          <p:sp>
            <p:nvSpPr>
              <p:cNvPr id="9" name="任意多边形 8"/>
              <p:cNvSpPr/>
              <p:nvPr>
                <p:custDataLst>
                  <p:tags r:id="rId13"/>
                </p:custDataLst>
              </p:nvPr>
            </p:nvSpPr>
            <p:spPr>
              <a:xfrm rot="16200000">
                <a:off x="4677038" y="1698231"/>
                <a:ext cx="245795" cy="28608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fontAlgn="auto">
                  <a:lnSpc>
                    <a:spcPts val="1500"/>
                  </a:lnSpc>
                </a:pPr>
                <a:endParaRPr lang="zh-CN" altLang="en-US">
                  <a:solidFill>
                    <a:srgbClr val="FFFFFF"/>
                  </a:solidFill>
                  <a:sym typeface="Arial" panose="020B0604020202020204" pitchFamily="34" charset="0"/>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1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95000"/>
                </a:bodyPr>
                <a:lstStyle/>
                <a:p>
                  <a:pPr algn="ctr" fontAlgn="auto">
                    <a:lnSpc>
                      <a:spcPts val="1500"/>
                    </a:lnSpc>
                  </a:pPr>
                  <a:endParaRPr lang="zh-CN" altLang="en-US">
                    <a:solidFill>
                      <a:srgbClr val="000000"/>
                    </a:solidFill>
                    <a:sym typeface="Arial" panose="020B0604020202020204" pitchFamily="34" charset="0"/>
                  </a:endParaRPr>
                </a:p>
              </p:txBody>
            </p:sp>
            <p:sp>
              <p:nvSpPr>
                <p:cNvPr id="12" name="椭圆 11"/>
                <p:cNvSpPr/>
                <p:nvPr>
                  <p:custDataLst>
                    <p:tags r:id="rId1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fontAlgn="auto">
                    <a:lnSpc>
                      <a:spcPts val="1500"/>
                    </a:lnSpc>
                  </a:pPr>
                  <a:endParaRPr lang="zh-CN" altLang="en-US">
                    <a:solidFill>
                      <a:srgbClr val="FFFFFF"/>
                    </a:solidFill>
                    <a:sym typeface="Arial" panose="020B0604020202020204" pitchFamily="34" charset="0"/>
                  </a:endParaRPr>
                </a:p>
              </p:txBody>
            </p:sp>
          </p:grpSp>
          <p:sp>
            <p:nvSpPr>
              <p:cNvPr id="14" name="文本框 13"/>
              <p:cNvSpPr txBox="1"/>
              <p:nvPr>
                <p:custDataLst>
                  <p:tags r:id="rId14"/>
                </p:custDataLst>
              </p:nvPr>
            </p:nvSpPr>
            <p:spPr>
              <a:xfrm>
                <a:off x="5558597" y="1233349"/>
                <a:ext cx="3182213" cy="1523207"/>
              </a:xfrm>
              <a:prstGeom prst="rect">
                <a:avLst/>
              </a:prstGeom>
              <a:noFill/>
            </p:spPr>
            <p:txBody>
              <a:bodyPr wrap="square" rtlCol="0" anchor="ctr"/>
              <a:lstStyle/>
              <a:p>
                <a:pPr indent="355600" fontAlgn="auto">
                  <a:lnSpc>
                    <a:spcPts val="150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由总经办及相关部门负责人进行沟通，根据近期公司普遍出现的问题或需要提高的方面进行总结归纳，统一制定出考评项。此项不定期进行调整。</a:t>
                </a:r>
              </a:p>
              <a:p>
                <a:pPr indent="355600" fontAlgn="auto">
                  <a:lnSpc>
                    <a:spcPts val="150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《***公司—主管、经理月绩效考核表》最后一条为“计划考核项”，由总经办根据各部门工近期需要提高的方面进行拟定，此计划考核项暂不计入当期考评分数中，也暂不参与考核得分。</a:t>
                </a:r>
              </a:p>
              <a:p>
                <a:pPr indent="355600" fontAlgn="auto">
                  <a:lnSpc>
                    <a:spcPts val="150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 《***公司—员工绩效考核表》最后一条考核指标的设立以员工岗位和个人特征为依据，设立标准为各部门负责人根据被考核者考核期内需要完善和提高的方面。</a:t>
                </a:r>
              </a:p>
            </p:txBody>
          </p:sp>
        </p:grpSp>
        <p:sp>
          <p:nvSpPr>
            <p:cNvPr id="26641" name="AutoShape 6"/>
            <p:cNvSpPr/>
            <p:nvPr/>
          </p:nvSpPr>
          <p:spPr>
            <a:xfrm>
              <a:off x="5158" y="1967"/>
              <a:ext cx="4115" cy="635"/>
            </a:xfrm>
            <a:prstGeom prst="roundRect">
              <a:avLst>
                <a:gd name="adj" fmla="val 5977"/>
              </a:avLst>
            </a:prstGeom>
            <a:noFill/>
            <a:ln w="15875">
              <a:solidFill>
                <a:srgbClr val="FA8A1E"/>
              </a:solidFill>
            </a:ln>
          </p:spPr>
          <p:txBody>
            <a:bodyPr wrap="none" lIns="91429" tIns="45715" rIns="91429" bIns="45715" anchor="ctr"/>
            <a:lstStyle/>
            <a:p>
              <a:pPr algn="ctr" eaLnBrk="0" hangingPunct="0"/>
              <a:r>
                <a:rPr lang="zh-CN" altLang="en-US" dirty="0">
                  <a:solidFill>
                    <a:schemeClr val="tx1"/>
                  </a:solidFill>
                  <a:latin typeface="微软雅黑" panose="020B0503020204020204" charset="-122"/>
                  <a:ea typeface="微软雅黑" panose="020B0503020204020204" charset="-122"/>
                  <a:sym typeface="微软雅黑" panose="020B0503020204020204" charset="-122"/>
                </a:rPr>
                <a:t>基础考评项（分值40分）</a:t>
              </a:r>
            </a:p>
          </p:txBody>
        </p:sp>
      </p:grpSp>
      <p:grpSp>
        <p:nvGrpSpPr>
          <p:cNvPr id="28" name="组合 27"/>
          <p:cNvGrpSpPr/>
          <p:nvPr/>
        </p:nvGrpSpPr>
        <p:grpSpPr>
          <a:xfrm>
            <a:off x="701923" y="2276475"/>
            <a:ext cx="7929880" cy="2395220"/>
            <a:chOff x="1104" y="3585"/>
            <a:chExt cx="12488" cy="3772"/>
          </a:xfrm>
        </p:grpSpPr>
        <p:grpSp>
          <p:nvGrpSpPr>
            <p:cNvPr id="6" name="组合 5"/>
            <p:cNvGrpSpPr/>
            <p:nvPr>
              <p:custDataLst>
                <p:tags r:id="rId7"/>
              </p:custDataLst>
            </p:nvPr>
          </p:nvGrpSpPr>
          <p:grpSpPr>
            <a:xfrm>
              <a:off x="1104" y="3585"/>
              <a:ext cx="8373" cy="3773"/>
              <a:chOff x="959095" y="3479364"/>
              <a:chExt cx="3790363" cy="1707893"/>
            </a:xfrm>
          </p:grpSpPr>
          <p:sp>
            <p:nvSpPr>
              <p:cNvPr id="10" name="任意多边形 9"/>
              <p:cNvSpPr/>
              <p:nvPr>
                <p:custDataLst>
                  <p:tags r:id="rId8"/>
                </p:custDataLst>
              </p:nvPr>
            </p:nvSpPr>
            <p:spPr>
              <a:xfrm rot="5400000" flipH="1">
                <a:off x="4483972" y="4137084"/>
                <a:ext cx="245795" cy="285177"/>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0"/>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19" name="椭圆 18"/>
                <p:cNvSpPr/>
                <p:nvPr>
                  <p:custDataLst>
                    <p:tags r:id="rId11"/>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0" name="文本框 19"/>
              <p:cNvSpPr txBox="1"/>
              <p:nvPr>
                <p:custDataLst>
                  <p:tags r:id="rId9"/>
                </p:custDataLst>
              </p:nvPr>
            </p:nvSpPr>
            <p:spPr>
              <a:xfrm>
                <a:off x="959095" y="3479364"/>
                <a:ext cx="2921932" cy="1707893"/>
              </a:xfrm>
              <a:prstGeom prst="rect">
                <a:avLst/>
              </a:prstGeom>
              <a:noFill/>
            </p:spPr>
            <p:txBody>
              <a:bodyPr wrap="square" rtlCol="0" anchor="ctr">
                <a:noAutofit/>
              </a:bodyPr>
              <a:lstStyle/>
              <a:p>
                <a:pPr lvl="0" indent="355600" algn="l">
                  <a:lnSpc>
                    <a:spcPts val="150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微软雅黑" panose="020B0503020204020204" charset="-122"/>
                  </a:rPr>
                  <a:t>各部门主管、经理的KPI由各部门负责人根据年初制定的《各部门年度重要工作计划》以月为单位进行设置，各部门员工的KPI考核项由员工直接上级根据该员工近期重要工作进行设置。</a:t>
                </a:r>
                <a:endParaRPr lang="zh-CN" altLang="en-US" sz="1600" dirty="0">
                  <a:latin typeface="微软雅黑" panose="020B0503020204020204" charset="-122"/>
                  <a:ea typeface="微软雅黑" panose="020B0503020204020204" charset="-122"/>
                  <a:sym typeface="微软雅黑" panose="020B0503020204020204" charset="-122"/>
                </a:endParaRPr>
              </a:p>
              <a:p>
                <a:pPr lvl="0" indent="355600" algn="l">
                  <a:lnSpc>
                    <a:spcPts val="150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微软雅黑" panose="020B0503020204020204" charset="-122"/>
                  </a:rPr>
                  <a:t>　设定KPI考评项时先对部门整体工作进行分类，再进行指标设定。工作分类要全面，不可随意删除。考核指标要逐级分化，要根据工作重点而设定。指标说明或计算公式应明确可衡量，力争做到能量化的量化，不能量化的细化。指标设定数量最高不得超过8条，最少不得低于4条，以5-6条为宜。</a:t>
                </a:r>
              </a:p>
              <a:p>
                <a:pPr lvl="0" indent="304800" algn="l">
                  <a:lnSpc>
                    <a:spcPts val="1500"/>
                  </a:lnSpc>
                  <a:extLst>
                    <a:ext uri="{35155182-B16C-46BC-9424-99874614C6A1}">
                      <wpsdc:indentchars xmlns:wpsdc="http://www.wps.cn/officeDocument/2018/drawingmlCustomData" xmlns="" val="200" checksum="1077528236"/>
                    </a:ext>
                  </a:extLst>
                </a:pPr>
                <a:endParaRPr lang="zh-CN" altLang="en-US" sz="1200" dirty="0">
                  <a:latin typeface="微软雅黑" panose="020B0503020204020204" charset="-122"/>
                  <a:ea typeface="微软雅黑" panose="020B0503020204020204" charset="-122"/>
                  <a:sym typeface="微软雅黑" panose="020B0503020204020204" charset="-122"/>
                </a:endParaRPr>
              </a:p>
            </p:txBody>
          </p:sp>
        </p:grpSp>
        <p:sp>
          <p:nvSpPr>
            <p:cNvPr id="16" name="AutoShape 6"/>
            <p:cNvSpPr/>
            <p:nvPr/>
          </p:nvSpPr>
          <p:spPr>
            <a:xfrm>
              <a:off x="9478" y="5057"/>
              <a:ext cx="4115"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华康俪金黑W8(P)" pitchFamily="2" charset="-122"/>
                </a:rPr>
                <a:t>KPI考评项（分值60）</a:t>
              </a:r>
            </a:p>
          </p:txBody>
        </p:sp>
      </p:grpSp>
      <p:grpSp>
        <p:nvGrpSpPr>
          <p:cNvPr id="29" name="组合 28"/>
          <p:cNvGrpSpPr/>
          <p:nvPr/>
        </p:nvGrpSpPr>
        <p:grpSpPr>
          <a:xfrm>
            <a:off x="3276213" y="4463415"/>
            <a:ext cx="8341995" cy="1741170"/>
            <a:chOff x="5158" y="7029"/>
            <a:chExt cx="13137" cy="2742"/>
          </a:xfrm>
        </p:grpSpPr>
        <p:grpSp>
          <p:nvGrpSpPr>
            <p:cNvPr id="17" name="组合 16"/>
            <p:cNvGrpSpPr/>
            <p:nvPr>
              <p:custDataLst>
                <p:tags r:id="rId2"/>
              </p:custDataLst>
            </p:nvPr>
          </p:nvGrpSpPr>
          <p:grpSpPr>
            <a:xfrm>
              <a:off x="9273" y="7029"/>
              <a:ext cx="9022" cy="2742"/>
              <a:chOff x="4656668" y="1199851"/>
              <a:chExt cx="4083916" cy="1241199"/>
            </a:xfrm>
          </p:grpSpPr>
          <p:sp>
            <p:nvSpPr>
              <p:cNvPr id="21" name="任意多边形 20"/>
              <p:cNvSpPr/>
              <p:nvPr>
                <p:custDataLst>
                  <p:tags r:id="rId3"/>
                </p:custDataLst>
              </p:nvPr>
            </p:nvSpPr>
            <p:spPr>
              <a:xfrm rot="16200000">
                <a:off x="4676585" y="1698684"/>
                <a:ext cx="245795" cy="285630"/>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26" name="椭圆 25"/>
                <p:cNvSpPr/>
                <p:nvPr>
                  <p:custDataLst>
                    <p:tags r:id="rId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4" name="文本框 23"/>
              <p:cNvSpPr txBox="1"/>
              <p:nvPr>
                <p:custDataLst>
                  <p:tags r:id="rId4"/>
                </p:custDataLst>
              </p:nvPr>
            </p:nvSpPr>
            <p:spPr>
              <a:xfrm>
                <a:off x="5591415" y="1199851"/>
                <a:ext cx="3149169" cy="1241199"/>
              </a:xfrm>
              <a:prstGeom prst="rect">
                <a:avLst/>
              </a:prstGeom>
              <a:noFill/>
            </p:spPr>
            <p:txBody>
              <a:bodyPr wrap="square" rtlCol="0" anchor="ctr">
                <a:noAutofit/>
              </a:bodyPr>
              <a:lstStyle/>
              <a:p>
                <a:pPr lvl="0" indent="355600" algn="l">
                  <a:lnSpc>
                    <a:spcPts val="150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微软雅黑" panose="020B0503020204020204" charset="-122"/>
                  </a:rPr>
                  <a:t>若KPI考核项有变动，相应被考核人员随时根据变动情况写明应考核内容（分类、指标）、指标说明或计算公式、阐述变动的原因，报总经办审核，管理部登记，经审核通过后实施。考核期结束后由部门负责人汇在“实际完成情况汇报”一栏内填写实际完成情况。由总经办根据实际情况与部门负责人沟通给出相应考核分数。</a:t>
                </a:r>
              </a:p>
            </p:txBody>
          </p:sp>
        </p:grpSp>
        <p:sp>
          <p:nvSpPr>
            <p:cNvPr id="22" name="AutoShape 6"/>
            <p:cNvSpPr/>
            <p:nvPr/>
          </p:nvSpPr>
          <p:spPr>
            <a:xfrm>
              <a:off x="5158" y="8083"/>
              <a:ext cx="4115"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KPI考核项变动调整说明</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889169" y="444971"/>
            <a:ext cx="130650" cy="5908648"/>
            <a:chOff x="4514304" y="1627801"/>
            <a:chExt cx="93134" cy="4212000"/>
          </a:xfrm>
        </p:grpSpPr>
        <p:cxnSp>
          <p:nvCxnSpPr>
            <p:cNvPr id="4" name="直接连接符 3"/>
            <p:cNvCxnSpPr/>
            <p:nvPr>
              <p:custDataLst>
                <p:tags r:id="rId17"/>
              </p:custDataLst>
            </p:nvPr>
          </p:nvCxnSpPr>
          <p:spPr>
            <a:xfrm>
              <a:off x="4514304"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cxnSp>
          <p:nvCxnSpPr>
            <p:cNvPr id="5" name="直接连接符 4"/>
            <p:cNvCxnSpPr/>
            <p:nvPr>
              <p:custDataLst>
                <p:tags r:id="rId18"/>
              </p:custDataLst>
            </p:nvPr>
          </p:nvCxnSpPr>
          <p:spPr>
            <a:xfrm>
              <a:off x="4607438" y="1627801"/>
              <a:ext cx="0" cy="4212000"/>
            </a:xfrm>
            <a:prstGeom prst="line">
              <a:avLst/>
            </a:prstGeom>
            <a:ln>
              <a:solidFill>
                <a:srgbClr val="F07F09"/>
              </a:solidFill>
            </a:ln>
          </p:spPr>
          <p:style>
            <a:lnRef idx="1">
              <a:srgbClr val="3B9DBB"/>
            </a:lnRef>
            <a:fillRef idx="0">
              <a:srgbClr val="3B9DBB"/>
            </a:fillRef>
            <a:effectRef idx="0">
              <a:srgbClr val="3B9DBB"/>
            </a:effectRef>
            <a:fontRef idx="minor">
              <a:srgbClr val="808080"/>
            </a:fontRef>
          </p:style>
        </p:cxnSp>
      </p:grpSp>
      <p:grpSp>
        <p:nvGrpSpPr>
          <p:cNvPr id="27" name="组合 26"/>
          <p:cNvGrpSpPr/>
          <p:nvPr/>
        </p:nvGrpSpPr>
        <p:grpSpPr>
          <a:xfrm>
            <a:off x="2987288" y="597535"/>
            <a:ext cx="8630920" cy="2136140"/>
            <a:chOff x="4703" y="941"/>
            <a:chExt cx="13592" cy="3364"/>
          </a:xfrm>
        </p:grpSpPr>
        <p:grpSp>
          <p:nvGrpSpPr>
            <p:cNvPr id="3" name="组合 2"/>
            <p:cNvGrpSpPr/>
            <p:nvPr>
              <p:custDataLst>
                <p:tags r:id="rId12"/>
              </p:custDataLst>
            </p:nvPr>
          </p:nvGrpSpPr>
          <p:grpSpPr>
            <a:xfrm>
              <a:off x="9273" y="941"/>
              <a:ext cx="9022" cy="3365"/>
              <a:chOff x="4656895" y="1233349"/>
              <a:chExt cx="4083915" cy="1523207"/>
            </a:xfrm>
          </p:grpSpPr>
          <p:sp>
            <p:nvSpPr>
              <p:cNvPr id="9" name="任意多边形 8"/>
              <p:cNvSpPr/>
              <p:nvPr>
                <p:custDataLst>
                  <p:tags r:id="rId13"/>
                </p:custDataLst>
              </p:nvPr>
            </p:nvSpPr>
            <p:spPr>
              <a:xfrm rot="16200000">
                <a:off x="4677038" y="1698231"/>
                <a:ext cx="245795" cy="28608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fontAlgn="auto">
                  <a:lnSpc>
                    <a:spcPts val="1500"/>
                  </a:lnSpc>
                </a:pPr>
                <a:endParaRPr lang="zh-CN" altLang="en-US">
                  <a:solidFill>
                    <a:srgbClr val="FFFFFF"/>
                  </a:solidFill>
                  <a:sym typeface="Arial" panose="020B0604020202020204" pitchFamily="34" charset="0"/>
                </a:endParaRPr>
              </a:p>
            </p:txBody>
          </p:sp>
          <p:grpSp>
            <p:nvGrpSpPr>
              <p:cNvPr id="13" name="组合 12"/>
              <p:cNvGrpSpPr/>
              <p:nvPr/>
            </p:nvGrpSpPr>
            <p:grpSpPr>
              <a:xfrm>
                <a:off x="5122337" y="1697443"/>
                <a:ext cx="287867" cy="287867"/>
                <a:chOff x="6931534" y="3496733"/>
                <a:chExt cx="287867" cy="287867"/>
              </a:xfrm>
            </p:grpSpPr>
            <p:sp>
              <p:nvSpPr>
                <p:cNvPr id="11" name="同心圆 10"/>
                <p:cNvSpPr/>
                <p:nvPr>
                  <p:custDataLst>
                    <p:tags r:id="rId1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95000"/>
                </a:bodyPr>
                <a:lstStyle/>
                <a:p>
                  <a:pPr algn="ctr" fontAlgn="auto">
                    <a:lnSpc>
                      <a:spcPts val="1500"/>
                    </a:lnSpc>
                  </a:pPr>
                  <a:endParaRPr lang="zh-CN" altLang="en-US">
                    <a:solidFill>
                      <a:srgbClr val="000000"/>
                    </a:solidFill>
                    <a:sym typeface="Arial" panose="020B0604020202020204" pitchFamily="34" charset="0"/>
                  </a:endParaRPr>
                </a:p>
              </p:txBody>
            </p:sp>
            <p:sp>
              <p:nvSpPr>
                <p:cNvPr id="12" name="椭圆 11"/>
                <p:cNvSpPr/>
                <p:nvPr>
                  <p:custDataLst>
                    <p:tags r:id="rId1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fontAlgn="auto">
                    <a:lnSpc>
                      <a:spcPts val="1500"/>
                    </a:lnSpc>
                  </a:pPr>
                  <a:endParaRPr lang="zh-CN" altLang="en-US">
                    <a:solidFill>
                      <a:srgbClr val="FFFFFF"/>
                    </a:solidFill>
                    <a:sym typeface="Arial" panose="020B0604020202020204" pitchFamily="34" charset="0"/>
                  </a:endParaRPr>
                </a:p>
              </p:txBody>
            </p:sp>
          </p:grpSp>
          <p:sp>
            <p:nvSpPr>
              <p:cNvPr id="14" name="文本框 13"/>
              <p:cNvSpPr txBox="1"/>
              <p:nvPr>
                <p:custDataLst>
                  <p:tags r:id="rId14"/>
                </p:custDataLst>
              </p:nvPr>
            </p:nvSpPr>
            <p:spPr>
              <a:xfrm>
                <a:off x="5558597" y="1233349"/>
                <a:ext cx="3182213" cy="1523207"/>
              </a:xfrm>
              <a:prstGeom prst="rect">
                <a:avLst/>
              </a:prstGeom>
              <a:noFill/>
            </p:spPr>
            <p:txBody>
              <a:bodyPr wrap="square" rtlCol="0" anchor="ctr">
                <a:noAutofit/>
              </a:bodyPr>
              <a:lstStyle/>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对以往考核期内未完成指标进行后续跟踪，保证每一项指标都切实的结果，帮助被考核者进行工作的梳理及跟踪。</a:t>
                </a:r>
              </a:p>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被考核者应在考核期结束，汇报考核结果时将上期未完成指标填写在本栏内。</a:t>
                </a:r>
              </a:p>
              <a:p>
                <a:pPr marL="342900" lvl="0" indent="-342900" algn="l" fontAlgn="auto">
                  <a:lnSpc>
                    <a:spcPts val="1800"/>
                  </a:lnSpc>
                  <a:buFont typeface="+mj-lt"/>
                  <a:buAutoNum type="arabicPeriod"/>
                </a:pPr>
                <a:r>
                  <a:rPr lang="zh-CN" altLang="en-US" sz="1400" dirty="0">
                    <a:latin typeface="微软雅黑" panose="020B0503020204020204" charset="-122"/>
                    <a:ea typeface="微软雅黑" panose="020B0503020204020204" charset="-122"/>
                    <a:sym typeface="+mn-ea"/>
                  </a:rPr>
                  <a:t>被考核者直接上级根据该员工以往考核期未完成指标及实际完成情况进行审核，填写审核意见。</a:t>
                </a:r>
              </a:p>
            </p:txBody>
          </p:sp>
        </p:grpSp>
        <p:sp>
          <p:nvSpPr>
            <p:cNvPr id="26641" name="AutoShape 6"/>
            <p:cNvSpPr/>
            <p:nvPr/>
          </p:nvSpPr>
          <p:spPr>
            <a:xfrm>
              <a:off x="4703" y="1967"/>
              <a:ext cx="4570"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以往考核期未完成指标跟踪</a:t>
              </a:r>
            </a:p>
          </p:txBody>
        </p:sp>
      </p:grpSp>
      <p:grpSp>
        <p:nvGrpSpPr>
          <p:cNvPr id="28" name="组合 27"/>
          <p:cNvGrpSpPr/>
          <p:nvPr/>
        </p:nvGrpSpPr>
        <p:grpSpPr>
          <a:xfrm>
            <a:off x="701923" y="2002155"/>
            <a:ext cx="7426960" cy="2700020"/>
            <a:chOff x="1104" y="3153"/>
            <a:chExt cx="11696" cy="4252"/>
          </a:xfrm>
        </p:grpSpPr>
        <p:grpSp>
          <p:nvGrpSpPr>
            <p:cNvPr id="6" name="组合 5"/>
            <p:cNvGrpSpPr/>
            <p:nvPr>
              <p:custDataLst>
                <p:tags r:id="rId7"/>
              </p:custDataLst>
            </p:nvPr>
          </p:nvGrpSpPr>
          <p:grpSpPr>
            <a:xfrm>
              <a:off x="1104" y="3153"/>
              <a:ext cx="8373" cy="4253"/>
              <a:chOff x="959095" y="3283814"/>
              <a:chExt cx="3790363" cy="1925171"/>
            </a:xfrm>
          </p:grpSpPr>
          <p:sp>
            <p:nvSpPr>
              <p:cNvPr id="10" name="任意多边形 9"/>
              <p:cNvSpPr/>
              <p:nvPr>
                <p:custDataLst>
                  <p:tags r:id="rId8"/>
                </p:custDataLst>
              </p:nvPr>
            </p:nvSpPr>
            <p:spPr>
              <a:xfrm rot="5400000" flipH="1">
                <a:off x="4483972" y="4137084"/>
                <a:ext cx="245795" cy="285177"/>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15" name="组合 14"/>
              <p:cNvGrpSpPr/>
              <p:nvPr/>
            </p:nvGrpSpPr>
            <p:grpSpPr>
              <a:xfrm>
                <a:off x="3973064" y="4135843"/>
                <a:ext cx="287867" cy="287867"/>
                <a:chOff x="6931534" y="3496733"/>
                <a:chExt cx="287867" cy="287867"/>
              </a:xfrm>
            </p:grpSpPr>
            <p:sp>
              <p:nvSpPr>
                <p:cNvPr id="18" name="同心圆 17"/>
                <p:cNvSpPr/>
                <p:nvPr>
                  <p:custDataLst>
                    <p:tags r:id="rId10"/>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19" name="椭圆 18"/>
                <p:cNvSpPr/>
                <p:nvPr>
                  <p:custDataLst>
                    <p:tags r:id="rId11"/>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0" name="文本框 19"/>
              <p:cNvSpPr txBox="1"/>
              <p:nvPr>
                <p:custDataLst>
                  <p:tags r:id="rId9"/>
                </p:custDataLst>
              </p:nvPr>
            </p:nvSpPr>
            <p:spPr>
              <a:xfrm>
                <a:off x="959095" y="3283814"/>
                <a:ext cx="2921932" cy="1925171"/>
              </a:xfrm>
              <a:prstGeom prst="rect">
                <a:avLst/>
              </a:prstGeom>
              <a:noFill/>
            </p:spPr>
            <p:txBody>
              <a:bodyPr wrap="square" rtlCol="0" anchor="ctr">
                <a:noAutofit/>
              </a:bodyPr>
              <a:lstStyle/>
              <a:p>
                <a:pPr lvl="0" indent="0" algn="l">
                  <a:lnSpc>
                    <a:spcPts val="1800"/>
                  </a:lnSpc>
                  <a:buFont typeface="+mj-lt"/>
                  <a:buNone/>
                </a:pPr>
                <a:r>
                  <a:rPr lang="zh-CN" altLang="en-US" sz="1400" dirty="0">
                    <a:latin typeface="微软雅黑" panose="020B0503020204020204" charset="-122"/>
                    <a:ea typeface="微软雅黑" panose="020B0503020204020204" charset="-122"/>
                    <a:sym typeface="宋体" panose="02010600030101010101" pitchFamily="2" charset="-122"/>
                  </a:rPr>
                  <a:t>特殊奖励及处罚</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宋体" panose="02010600030101010101" pitchFamily="2" charset="-122"/>
                  </a:rPr>
                  <a:t>特殊奖励项指超额完成任务、节约、创新或完成公司阶段性成果，可以加分形式或者奖金形式体现（二者择其一），但各部门负责人应在考核期初规定好相应的考核内容、指标说明（或计算公式）、奖励方式等并申报至总经办，经审核通过后方可根据相关指标进行考核。        </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宋体" panose="02010600030101010101" pitchFamily="2" charset="-122"/>
                  </a:rPr>
                  <a:t>处罚项指指标外工作失误、损失，可以减分或着罚款形式体现（二者择其一），各部门负责人在考核期末评定，报总经办，经过审核通过后方可根据相关指标进行考核。</a:t>
                </a:r>
              </a:p>
            </p:txBody>
          </p:sp>
        </p:grpSp>
        <p:sp>
          <p:nvSpPr>
            <p:cNvPr id="16" name="AutoShape 6"/>
            <p:cNvSpPr/>
            <p:nvPr/>
          </p:nvSpPr>
          <p:spPr>
            <a:xfrm>
              <a:off x="9478" y="5057"/>
              <a:ext cx="3323" cy="635"/>
            </a:xfrm>
            <a:prstGeom prst="roundRect">
              <a:avLst>
                <a:gd name="adj" fmla="val 5977"/>
              </a:avLst>
            </a:prstGeom>
            <a:noFill/>
            <a:ln w="15875">
              <a:solidFill>
                <a:srgbClr val="FA8A1E"/>
              </a:solidFill>
            </a:ln>
          </p:spPr>
          <p:txBody>
            <a:bodyPr wrap="none" lIns="91429" tIns="45715" rIns="91429" bIns="45715" anchor="ctr">
              <a:noAutofit/>
            </a:bodyPr>
            <a:lstStyle/>
            <a:p>
              <a:pPr lvl="0" algn="l" eaLnBrk="0" hangingPunct="0"/>
              <a:r>
                <a:rPr lang="zh-CN" altLang="en-US" dirty="0">
                  <a:latin typeface="微软雅黑" panose="020B0503020204020204" charset="-122"/>
                  <a:ea typeface="微软雅黑" panose="020B0503020204020204" charset="-122"/>
                  <a:sym typeface="华康俪金黑W8(P)" pitchFamily="2" charset="-122"/>
                </a:rPr>
                <a:t>特殊奖励及处罚项</a:t>
              </a:r>
            </a:p>
          </p:txBody>
        </p:sp>
      </p:grpSp>
      <p:grpSp>
        <p:nvGrpSpPr>
          <p:cNvPr id="29" name="组合 28"/>
          <p:cNvGrpSpPr/>
          <p:nvPr/>
        </p:nvGrpSpPr>
        <p:grpSpPr>
          <a:xfrm>
            <a:off x="3458458" y="3764280"/>
            <a:ext cx="8295640" cy="2589530"/>
            <a:chOff x="5445" y="5928"/>
            <a:chExt cx="13064" cy="4078"/>
          </a:xfrm>
        </p:grpSpPr>
        <p:grpSp>
          <p:nvGrpSpPr>
            <p:cNvPr id="17" name="组合 16"/>
            <p:cNvGrpSpPr/>
            <p:nvPr>
              <p:custDataLst>
                <p:tags r:id="rId2"/>
              </p:custDataLst>
            </p:nvPr>
          </p:nvGrpSpPr>
          <p:grpSpPr>
            <a:xfrm>
              <a:off x="9273" y="5928"/>
              <a:ext cx="9237" cy="4078"/>
              <a:chOff x="4656668" y="701471"/>
              <a:chExt cx="4181237" cy="1845955"/>
            </a:xfrm>
          </p:grpSpPr>
          <p:sp>
            <p:nvSpPr>
              <p:cNvPr id="21" name="任意多边形 20"/>
              <p:cNvSpPr/>
              <p:nvPr>
                <p:custDataLst>
                  <p:tags r:id="rId3"/>
                </p:custDataLst>
              </p:nvPr>
            </p:nvSpPr>
            <p:spPr>
              <a:xfrm rot="16200000">
                <a:off x="4676585" y="1698684"/>
                <a:ext cx="245795" cy="285630"/>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a:solidFill>
                    <a:srgbClr val="FFFFFF"/>
                  </a:solidFill>
                  <a:sym typeface="Arial" panose="020B0604020202020204" pitchFamily="34" charset="0"/>
                </a:endParaRPr>
              </a:p>
            </p:txBody>
          </p:sp>
          <p:grpSp>
            <p:nvGrpSpPr>
              <p:cNvPr id="23" name="组合 22"/>
              <p:cNvGrpSpPr/>
              <p:nvPr/>
            </p:nvGrpSpPr>
            <p:grpSpPr>
              <a:xfrm>
                <a:off x="5122337" y="1697443"/>
                <a:ext cx="287867" cy="287867"/>
                <a:chOff x="6931534" y="3496733"/>
                <a:chExt cx="287867" cy="287867"/>
              </a:xfrm>
            </p:grpSpPr>
            <p:sp>
              <p:nvSpPr>
                <p:cNvPr id="25" name="同心圆 24"/>
                <p:cNvSpPr/>
                <p:nvPr>
                  <p:custDataLst>
                    <p:tags r:id="rId5"/>
                  </p:custDataLst>
                </p:nvPr>
              </p:nvSpPr>
              <p:spPr>
                <a:xfrm>
                  <a:off x="6931534" y="3496733"/>
                  <a:ext cx="287867" cy="287867"/>
                </a:xfrm>
                <a:prstGeom prst="donut">
                  <a:avLst>
                    <a:gd name="adj" fmla="val 13118"/>
                  </a:avLst>
                </a:prstGeom>
                <a:solidFill>
                  <a:srgbClr val="F07F09"/>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80000" lnSpcReduction="10000"/>
                </a:bodyPr>
                <a:lstStyle/>
                <a:p>
                  <a:pPr algn="ctr"/>
                  <a:endParaRPr lang="zh-CN" altLang="en-US">
                    <a:solidFill>
                      <a:srgbClr val="000000"/>
                    </a:solidFill>
                    <a:sym typeface="Arial" panose="020B0604020202020204" pitchFamily="34" charset="0"/>
                  </a:endParaRPr>
                </a:p>
              </p:txBody>
            </p:sp>
            <p:sp>
              <p:nvSpPr>
                <p:cNvPr id="26" name="椭圆 25"/>
                <p:cNvSpPr/>
                <p:nvPr>
                  <p:custDataLst>
                    <p:tags r:id="rId6"/>
                  </p:custDataLst>
                </p:nvPr>
              </p:nvSpPr>
              <p:spPr>
                <a:xfrm>
                  <a:off x="6999267" y="3564466"/>
                  <a:ext cx="152400" cy="152400"/>
                </a:xfrm>
                <a:prstGeom prst="ellipse">
                  <a:avLst/>
                </a:prstGeom>
                <a:solidFill>
                  <a:srgbClr val="9F2936"/>
                </a:solidFill>
                <a:ln>
                  <a:noFill/>
                </a:ln>
              </p:spPr>
              <p:style>
                <a:lnRef idx="2">
                  <a:srgbClr val="3B9DBB">
                    <a:shade val="50000"/>
                  </a:srgbClr>
                </a:lnRef>
                <a:fillRef idx="1">
                  <a:srgbClr val="3B9DBB"/>
                </a:fillRef>
                <a:effectRef idx="0">
                  <a:srgbClr val="3B9DBB"/>
                </a:effectRef>
                <a:fontRef idx="minor">
                  <a:srgbClr val="FFFFFF"/>
                </a:fontRef>
              </p:style>
              <p:txBody>
                <a:bodyPr rtlCol="0" anchor="ctr">
                  <a:normAutofit fontScale="25000" lnSpcReduction="20000"/>
                </a:bodyPr>
                <a:lstStyle/>
                <a:p>
                  <a:pPr algn="ctr"/>
                  <a:endParaRPr lang="zh-CN" altLang="en-US">
                    <a:solidFill>
                      <a:srgbClr val="FFFFFF"/>
                    </a:solidFill>
                    <a:sym typeface="Arial" panose="020B0604020202020204" pitchFamily="34" charset="0"/>
                  </a:endParaRPr>
                </a:p>
              </p:txBody>
            </p:sp>
          </p:grpSp>
          <p:sp>
            <p:nvSpPr>
              <p:cNvPr id="24" name="文本框 23"/>
              <p:cNvSpPr txBox="1"/>
              <p:nvPr>
                <p:custDataLst>
                  <p:tags r:id="rId4"/>
                </p:custDataLst>
              </p:nvPr>
            </p:nvSpPr>
            <p:spPr>
              <a:xfrm>
                <a:off x="5558370" y="701471"/>
                <a:ext cx="3279535" cy="1845955"/>
              </a:xfrm>
              <a:prstGeom prst="rect">
                <a:avLst/>
              </a:prstGeom>
              <a:noFill/>
            </p:spPr>
            <p:txBody>
              <a:bodyPr wrap="square" rtlCol="0" anchor="ctr">
                <a:noAutofit/>
              </a:bodyPr>
              <a:lstStyle/>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为了总结绩效周期内的工作，评估绩效结果与绩效标准之间的差距，从而界定各员工的业绩达成情况，为下属的个人发展提供建议和指导，展望下一个绩效周期，提出改善绩效的策略和新的绩效标准特设立此项。</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被考核者直接上级应在考核成绩确定后与被考核者进行沟通，填写相应的沟通记录，沟通完毕由被考核者在面谈记录上签字确认。</a:t>
                </a:r>
              </a:p>
              <a:p>
                <a:pPr marL="342900" lvl="0" indent="-342900" algn="l">
                  <a:lnSpc>
                    <a:spcPts val="1800"/>
                  </a:lnSpc>
                  <a:buFont typeface="+mj-lt"/>
                  <a:buAutoNum type="arabicPeriod"/>
                </a:pPr>
                <a:r>
                  <a:rPr lang="zh-CN" altLang="en-US" sz="1400" dirty="0">
                    <a:latin typeface="微软雅黑" panose="020B0503020204020204" charset="-122"/>
                    <a:ea typeface="微软雅黑" panose="020B0503020204020204" charset="-122"/>
                    <a:sym typeface="微软雅黑" panose="020B0503020204020204" charset="-122"/>
                  </a:rPr>
                  <a:t>沟通时尽量选择宽敞明亮的环境下，沟通的时间尽量选择被考核者心情放松的时间，以便沟通能达到最佳效果、能真实反映员工想法。</a:t>
                </a:r>
              </a:p>
            </p:txBody>
          </p:sp>
        </p:grpSp>
        <p:sp>
          <p:nvSpPr>
            <p:cNvPr id="22" name="AutoShape 6"/>
            <p:cNvSpPr/>
            <p:nvPr/>
          </p:nvSpPr>
          <p:spPr>
            <a:xfrm>
              <a:off x="5445" y="8083"/>
              <a:ext cx="3828" cy="635"/>
            </a:xfrm>
            <a:prstGeom prst="roundRect">
              <a:avLst>
                <a:gd name="adj" fmla="val 5977"/>
              </a:avLst>
            </a:prstGeom>
            <a:noFill/>
            <a:ln w="15875">
              <a:solidFill>
                <a:srgbClr val="FA8A1E"/>
              </a:solidFill>
            </a:ln>
          </p:spPr>
          <p:txBody>
            <a:bodyPr wrap="none" lIns="91429" tIns="45715" rIns="91429" bIns="45715" anchor="ctr">
              <a:noAutofit/>
            </a:bodyPr>
            <a:lstStyle/>
            <a:p>
              <a:pPr lvl="0" algn="ctr" eaLnBrk="0" hangingPunct="0"/>
              <a:r>
                <a:rPr lang="zh-CN" altLang="en-US" dirty="0">
                  <a:latin typeface="微软雅黑" panose="020B0503020204020204" charset="-122"/>
                  <a:ea typeface="微软雅黑" panose="020B0503020204020204" charset="-122"/>
                  <a:sym typeface="微软雅黑" panose="020B0503020204020204" charset="-122"/>
                </a:rPr>
                <a:t>面谈记录</a:t>
              </a:r>
            </a:p>
          </p:txBody>
        </p:sp>
      </p:grpSp>
      <p:grpSp>
        <p:nvGrpSpPr>
          <p:cNvPr id="8" name="组合 7"/>
          <p:cNvGrpSpPr/>
          <p:nvPr/>
        </p:nvGrpSpPr>
        <p:grpSpPr>
          <a:xfrm>
            <a:off x="-5467" y="-1270"/>
            <a:ext cx="6139815" cy="422910"/>
            <a:chOff x="-10" y="-2"/>
            <a:chExt cx="9669" cy="666"/>
          </a:xfrm>
        </p:grpSpPr>
        <p:sp>
          <p:nvSpPr>
            <p:cNvPr id="5135" name="矩形 2"/>
            <p:cNvSpPr/>
            <p:nvPr/>
          </p:nvSpPr>
          <p:spPr>
            <a:xfrm>
              <a:off x="656"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***公司绩效考核表构成及说明</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绩效考核方式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8679" name="表格 28678"/>
          <p:cNvGraphicFramePr/>
          <p:nvPr/>
        </p:nvGraphicFramePr>
        <p:xfrm>
          <a:off x="5571103" y="466090"/>
          <a:ext cx="5895340" cy="5859780"/>
        </p:xfrm>
        <a:graphic>
          <a:graphicData uri="http://schemas.openxmlformats.org/drawingml/2006/table">
            <a:tbl>
              <a:tblPr firstRow="1">
                <a:tableStyleId>{00A15C55-8517-42AA-B614-E9B94910E393}</a:tableStyleId>
              </a:tblPr>
              <a:tblGrid>
                <a:gridCol w="1159510">
                  <a:extLst>
                    <a:ext uri="{9D8B030D-6E8A-4147-A177-3AD203B41FA5}">
                      <a16:colId xmlns:a16="http://schemas.microsoft.com/office/drawing/2014/main" val="20000"/>
                    </a:ext>
                  </a:extLst>
                </a:gridCol>
                <a:gridCol w="2179955">
                  <a:extLst>
                    <a:ext uri="{9D8B030D-6E8A-4147-A177-3AD203B41FA5}">
                      <a16:colId xmlns:a16="http://schemas.microsoft.com/office/drawing/2014/main" val="20001"/>
                    </a:ext>
                  </a:extLst>
                </a:gridCol>
                <a:gridCol w="2555875">
                  <a:extLst>
                    <a:ext uri="{9D8B030D-6E8A-4147-A177-3AD203B41FA5}">
                      <a16:colId xmlns:a16="http://schemas.microsoft.com/office/drawing/2014/main" val="20002"/>
                    </a:ext>
                  </a:extLst>
                </a:gridCol>
              </a:tblGrid>
              <a:tr h="307340">
                <a:tc grid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公司绩效考核工作分派一览表</a:t>
                      </a:r>
                    </a:p>
                  </a:txBody>
                  <a:tcPr marL="90170" marR="90170" marT="46990" marB="46990">
                    <a:solidFill>
                      <a:srgbClr val="FA8A1E">
                        <a:alpha val="83000"/>
                      </a:srgb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0734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部门</a:t>
                      </a:r>
                    </a:p>
                  </a:txBody>
                  <a:tcPr marL="90170" marR="90170" marT="46990" marB="46990">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被考核人员</a:t>
                      </a:r>
                    </a:p>
                  </a:txBody>
                  <a:tcPr marL="90170" marR="90170" marT="46990" marB="46990">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考核人员</a:t>
                      </a:r>
                    </a:p>
                  </a:txBody>
                  <a:tcPr marL="90170" marR="90170" marT="46990" marB="46990">
                    <a:solidFill>
                      <a:schemeClr val="accent2">
                        <a:lumMod val="20000"/>
                        <a:lumOff val="80000"/>
                        <a:alpha val="83000"/>
                      </a:schemeClr>
                    </a:solidFill>
                  </a:tcPr>
                </a:tc>
                <a:extLst>
                  <a:ext uri="{0D108BD9-81ED-4DB2-BD59-A6C34878D82A}">
                    <a16:rowId xmlns:a16="http://schemas.microsoft.com/office/drawing/2014/main" val="10001"/>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02"/>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管理部主管</a:t>
                      </a:r>
                    </a:p>
                  </a:txBody>
                  <a:tcPr>
                    <a:solidFill>
                      <a:schemeClr val="accent2">
                        <a:lumMod val="20000"/>
                        <a:lumOff val="80000"/>
                        <a:alpha val="83000"/>
                      </a:schemeClr>
                    </a:solidFill>
                  </a:tcPr>
                </a:tc>
                <a:extLst>
                  <a:ext uri="{0D108BD9-81ED-4DB2-BD59-A6C34878D82A}">
                    <a16:rowId xmlns:a16="http://schemas.microsoft.com/office/drawing/2014/main" val="10003"/>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04"/>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财务部主管</a:t>
                      </a:r>
                    </a:p>
                  </a:txBody>
                  <a:tcPr>
                    <a:solidFill>
                      <a:schemeClr val="accent2">
                        <a:lumMod val="20000"/>
                        <a:lumOff val="80000"/>
                        <a:alpha val="83000"/>
                      </a:schemeClr>
                    </a:solidFill>
                  </a:tcPr>
                </a:tc>
                <a:extLst>
                  <a:ext uri="{0D108BD9-81ED-4DB2-BD59-A6C34878D82A}">
                    <a16:rowId xmlns:a16="http://schemas.microsoft.com/office/drawing/2014/main" val="10005"/>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06"/>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商务部主管</a:t>
                      </a:r>
                    </a:p>
                  </a:txBody>
                  <a:tcPr>
                    <a:solidFill>
                      <a:schemeClr val="accent2">
                        <a:lumMod val="20000"/>
                        <a:lumOff val="80000"/>
                        <a:alpha val="83000"/>
                      </a:schemeClr>
                    </a:solidFill>
                  </a:tcPr>
                </a:tc>
                <a:extLst>
                  <a:ext uri="{0D108BD9-81ED-4DB2-BD59-A6C34878D82A}">
                    <a16:rowId xmlns:a16="http://schemas.microsoft.com/office/drawing/2014/main" val="10007"/>
                  </a:ext>
                </a:extLst>
              </a:tr>
              <a:tr h="304800">
                <a:tc rowSpan="4">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08"/>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项目经理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p>
                  </a:txBody>
                  <a:tcPr>
                    <a:solidFill>
                      <a:schemeClr val="accent2">
                        <a:lumMod val="20000"/>
                        <a:lumOff val="80000"/>
                        <a:alpha val="83000"/>
                      </a:schemeClr>
                    </a:solidFill>
                  </a:tcPr>
                </a:tc>
                <a:extLst>
                  <a:ext uri="{0D108BD9-81ED-4DB2-BD59-A6C34878D82A}">
                    <a16:rowId xmlns:a16="http://schemas.microsoft.com/office/drawing/2014/main" val="10009"/>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项目助理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项目运营部经理</a:t>
                      </a:r>
                    </a:p>
                  </a:txBody>
                  <a:tcPr>
                    <a:solidFill>
                      <a:schemeClr val="accent2">
                        <a:lumMod val="20000"/>
                        <a:lumOff val="80000"/>
                        <a:alpha val="83000"/>
                      </a:schemeClr>
                    </a:solidFill>
                  </a:tcPr>
                </a:tc>
                <a:extLst>
                  <a:ext uri="{0D108BD9-81ED-4DB2-BD59-A6C34878D82A}">
                    <a16:rowId xmlns:a16="http://schemas.microsoft.com/office/drawing/2014/main" val="10010"/>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项目运营部工程师</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项目经理</a:t>
                      </a:r>
                    </a:p>
                  </a:txBody>
                  <a:tcPr>
                    <a:solidFill>
                      <a:schemeClr val="accent2">
                        <a:lumMod val="20000"/>
                        <a:lumOff val="80000"/>
                        <a:alpha val="83000"/>
                      </a:schemeClr>
                    </a:solidFill>
                  </a:tcPr>
                </a:tc>
                <a:extLst>
                  <a:ext uri="{0D108BD9-81ED-4DB2-BD59-A6C34878D82A}">
                    <a16:rowId xmlns:a16="http://schemas.microsoft.com/office/drawing/2014/main" val="10011"/>
                  </a:ext>
                </a:extLst>
              </a:tr>
              <a:tr h="304800">
                <a:tc row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产品运营部经理</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12"/>
                  </a:ext>
                </a:extLst>
              </a:tr>
              <a:tr h="33655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产品运营部经理</a:t>
                      </a:r>
                    </a:p>
                  </a:txBody>
                  <a:tcPr>
                    <a:solidFill>
                      <a:schemeClr val="accent2">
                        <a:lumMod val="20000"/>
                        <a:lumOff val="80000"/>
                        <a:alpha val="83000"/>
                      </a:schemeClr>
                    </a:solidFill>
                  </a:tcPr>
                </a:tc>
                <a:extLst>
                  <a:ext uri="{0D108BD9-81ED-4DB2-BD59-A6C34878D82A}">
                    <a16:rowId xmlns:a16="http://schemas.microsoft.com/office/drawing/2014/main" val="10013"/>
                  </a:ext>
                </a:extLst>
              </a:tr>
              <a:tr h="33655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产品销售一部</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二部主管</a:t>
                      </a:r>
                    </a:p>
                  </a:txBody>
                  <a:tcPr>
                    <a:solidFill>
                      <a:schemeClr val="accent2">
                        <a:lumMod val="20000"/>
                        <a:lumOff val="80000"/>
                        <a:alpha val="83000"/>
                      </a:schemeClr>
                    </a:solidFill>
                  </a:tcPr>
                </a:tc>
                <a:extLst>
                  <a:ext uri="{0D108BD9-81ED-4DB2-BD59-A6C34878D82A}">
                    <a16:rowId xmlns:a16="http://schemas.microsoft.com/office/drawing/2014/main" val="10014"/>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15"/>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产品技术部主管</a:t>
                      </a:r>
                    </a:p>
                  </a:txBody>
                  <a:tcPr>
                    <a:solidFill>
                      <a:schemeClr val="accent2">
                        <a:lumMod val="20000"/>
                        <a:lumOff val="80000"/>
                        <a:alpha val="83000"/>
                      </a:schemeClr>
                    </a:solidFill>
                  </a:tcPr>
                </a:tc>
                <a:extLst>
                  <a:ext uri="{0D108BD9-81ED-4DB2-BD59-A6C34878D82A}">
                    <a16:rowId xmlns:a16="http://schemas.microsoft.com/office/drawing/2014/main" val="10016"/>
                  </a:ext>
                </a:extLst>
              </a:tr>
              <a:tr h="304800">
                <a:tc row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a:t>
                      </a:r>
                    </a:p>
                  </a:txBody>
                  <a:tcPr anchor="ct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生产加工部主管</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总经办</a:t>
                      </a:r>
                    </a:p>
                  </a:txBody>
                  <a:tcPr>
                    <a:solidFill>
                      <a:schemeClr val="accent2">
                        <a:lumMod val="20000"/>
                        <a:lumOff val="80000"/>
                        <a:alpha val="83000"/>
                      </a:schemeClr>
                    </a:solidFill>
                  </a:tcPr>
                </a:tc>
                <a:extLst>
                  <a:ext uri="{0D108BD9-81ED-4DB2-BD59-A6C34878D82A}">
                    <a16:rowId xmlns:a16="http://schemas.microsoft.com/office/drawing/2014/main" val="10017"/>
                  </a:ext>
                </a:extLst>
              </a:tr>
              <a:tr h="304800">
                <a:tc v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生产加工部员工</a:t>
                      </a:r>
                    </a:p>
                  </a:txBody>
                  <a:tcPr>
                    <a:solidFill>
                      <a:schemeClr val="accent2">
                        <a:lumMod val="20000"/>
                        <a:lumOff val="80000"/>
                        <a:alpha val="83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400">
                          <a:latin typeface="微软雅黑" panose="020B0503020204020204" charset="-122"/>
                          <a:ea typeface="微软雅黑" panose="020B0503020204020204" charset="-122"/>
                        </a:rPr>
                        <a:t>生产加工部主管</a:t>
                      </a:r>
                    </a:p>
                  </a:txBody>
                  <a:tcPr>
                    <a:solidFill>
                      <a:schemeClr val="accent2">
                        <a:lumMod val="20000"/>
                        <a:lumOff val="80000"/>
                        <a:alpha val="83000"/>
                      </a:schemeClr>
                    </a:solidFill>
                  </a:tcPr>
                </a:tc>
                <a:extLst>
                  <a:ext uri="{0D108BD9-81ED-4DB2-BD59-A6C34878D82A}">
                    <a16:rowId xmlns:a16="http://schemas.microsoft.com/office/drawing/2014/main" val="10018"/>
                  </a:ext>
                </a:extLst>
              </a:tr>
            </a:tbl>
          </a:graphicData>
        </a:graphic>
      </p:graphicFrame>
      <p:grpSp>
        <p:nvGrpSpPr>
          <p:cNvPr id="9" name="组合 8"/>
          <p:cNvGrpSpPr/>
          <p:nvPr/>
        </p:nvGrpSpPr>
        <p:grpSpPr>
          <a:xfrm>
            <a:off x="823843" y="776605"/>
            <a:ext cx="4550410" cy="5394960"/>
            <a:chOff x="1296" y="1223"/>
            <a:chExt cx="7166" cy="8496"/>
          </a:xfrm>
        </p:grpSpPr>
        <p:grpSp>
          <p:nvGrpSpPr>
            <p:cNvPr id="6" name="组合 5"/>
            <p:cNvGrpSpPr/>
            <p:nvPr/>
          </p:nvGrpSpPr>
          <p:grpSpPr>
            <a:xfrm>
              <a:off x="1296" y="1223"/>
              <a:ext cx="7166" cy="8496"/>
              <a:chOff x="1224" y="1223"/>
              <a:chExt cx="7166" cy="8496"/>
            </a:xfrm>
          </p:grpSpPr>
          <p:sp>
            <p:nvSpPr>
              <p:cNvPr id="4" name="矩形 3"/>
              <p:cNvSpPr/>
              <p:nvPr/>
            </p:nvSpPr>
            <p:spPr>
              <a:xfrm>
                <a:off x="1224" y="1223"/>
                <a:ext cx="7152" cy="8496"/>
              </a:xfrm>
              <a:prstGeom prst="rect">
                <a:avLst/>
              </a:prstGeom>
              <a:noFill/>
              <a:ln w="38100">
                <a:solidFill>
                  <a:srgbClr val="F2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77" name="TextBox 6"/>
              <p:cNvSpPr/>
              <p:nvPr/>
            </p:nvSpPr>
            <p:spPr>
              <a:xfrm>
                <a:off x="1248" y="1281"/>
                <a:ext cx="7142" cy="5163"/>
              </a:xfrm>
              <a:prstGeom prst="rect">
                <a:avLst/>
              </a:prstGeom>
              <a:noFill/>
              <a:ln w="9525">
                <a:noFill/>
              </a:ln>
            </p:spPr>
            <p:txBody>
              <a:bodyPr wrap="square" anchor="t">
                <a:spAutoFit/>
              </a:bodyPr>
              <a:lstStyle/>
              <a:p>
                <a:pPr>
                  <a:lnSpc>
                    <a:spcPct val="130000"/>
                  </a:lnSpc>
                </a:pP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我公司绩效考核方式是由直接上级考核直接下级，并由总经办最终评定。     </a:t>
                </a: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p>
              <a:p>
                <a:pPr>
                  <a:lnSpc>
                    <a:spcPct val="130000"/>
                  </a:lnSpc>
                </a:pPr>
                <a:r>
                  <a:rPr lang="zh-CN" altLang="en-US" b="1" dirty="0">
                    <a:solidFill>
                      <a:srgbClr val="3B79CE"/>
                    </a:solidFill>
                    <a:latin typeface="微软雅黑" panose="020B0503020204020204" charset="-122"/>
                    <a:ea typeface="微软雅黑" panose="020B0503020204020204" charset="-122"/>
                    <a:sym typeface="微软雅黑" panose="020B0503020204020204" charset="-122"/>
                  </a:rPr>
                  <a:t>　　</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具体考核方式为：</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总经办考核各部门总负责人；</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部门总负责人考核部门分负责人；</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部门分负责人考核所属员工；</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由总经办最终评定，管理部负责公司所有员工的考核统计工作及监督工作；</a:t>
                </a:r>
              </a:p>
              <a:p>
                <a:pPr marL="342900" indent="-342900" fontAlgn="auto">
                  <a:lnSpc>
                    <a:spcPts val="2180"/>
                  </a:lnSpc>
                  <a:buFont typeface="+mj-lt"/>
                  <a:buAutoNum type="arabicPeriod"/>
                </a:pP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劳务期、试用期、实习期员工的考核办法同上。</a:t>
                </a:r>
              </a:p>
              <a:p>
                <a:pPr marL="342900" indent="-342900">
                  <a:lnSpc>
                    <a:spcPct val="200000"/>
                  </a:lnSpc>
                </a:pPr>
                <a:endParaRPr lang="zh-CN" altLang="en-US" sz="1400" dirty="0">
                  <a:solidFill>
                    <a:schemeClr val="tx1"/>
                  </a:solidFill>
                  <a:latin typeface="微软雅黑" panose="020B0503020204020204" charset="-122"/>
                  <a:ea typeface="微软雅黑" panose="020B0503020204020204" charset="-122"/>
                  <a:sym typeface="微软雅黑" panose="020B0503020204020204" charset="-122"/>
                </a:endParaRP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 y="5775"/>
              <a:ext cx="4971" cy="3728"/>
            </a:xfrm>
            <a:prstGeom prst="rect">
              <a:avLst/>
            </a:prstGeom>
          </p:spPr>
        </p:pic>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Effect transition="in" filter="plus(in)">
                                      <p:cBhvr>
                                        <p:cTn id="18" dur="2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981323" y="802640"/>
            <a:ext cx="3390900" cy="368300"/>
          </a:xfrm>
          <a:prstGeom prst="rect">
            <a:avLst/>
          </a:prstGeom>
          <a:noFill/>
        </p:spPr>
        <p:txBody>
          <a:bodyPr wrap="square" rtlCol="0">
            <a:spAutoFit/>
          </a:bodyPr>
          <a:lstStyle/>
          <a:p>
            <a:pPr algn="l"/>
            <a:r>
              <a:rPr lang="zh-CN" altLang="en-US">
                <a:solidFill>
                  <a:schemeClr val="tx1"/>
                </a:solidFill>
                <a:latin typeface="微软雅黑" panose="020B0503020204020204" charset="-122"/>
                <a:ea typeface="微软雅黑" panose="020B0503020204020204" charset="-122"/>
                <a:sym typeface="微软雅黑" panose="020B0503020204020204" charset="-122"/>
              </a:rPr>
              <a:t>对于考核成绩采取强制分类法：</a:t>
            </a:r>
            <a:endParaRPr lang="zh-CN" altLang="en-US"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9" name="文本框 18"/>
          <p:cNvSpPr txBox="1"/>
          <p:nvPr/>
        </p:nvSpPr>
        <p:spPr>
          <a:xfrm>
            <a:off x="11778761" y="49162"/>
            <a:ext cx="494330" cy="306705"/>
          </a:xfrm>
          <a:prstGeom prst="rect">
            <a:avLst/>
          </a:prstGeom>
          <a:noFill/>
        </p:spPr>
        <p:txBody>
          <a:bodyPr wrap="square" rtlCol="0">
            <a:spAutoFit/>
          </a:bodyPr>
          <a:lstStyle/>
          <a:p>
            <a:r>
              <a:rPr lang="en-US" altLang="zh-CN" sz="1400" b="1" dirty="0">
                <a:solidFill>
                  <a:schemeClr val="bg1"/>
                </a:solidFill>
              </a:rPr>
              <a:t>24</a:t>
            </a:r>
            <a:endParaRPr lang="zh-CN" altLang="en-US" sz="1400" b="1" dirty="0">
              <a:solidFill>
                <a:schemeClr val="bg1"/>
              </a:solidFill>
            </a:endParaRPr>
          </a:p>
        </p:txBody>
      </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评分方式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9703" name="表格 29702"/>
          <p:cNvGraphicFramePr/>
          <p:nvPr/>
        </p:nvGraphicFramePr>
        <p:xfrm>
          <a:off x="967671" y="1493838"/>
          <a:ext cx="4364355" cy="4451985"/>
        </p:xfrm>
        <a:graphic>
          <a:graphicData uri="http://schemas.openxmlformats.org/drawingml/2006/table">
            <a:tbl>
              <a:tblPr firstRow="1">
                <a:tableStyleId>{21E4AEA4-8DFA-4A89-87EB-49C32662AFE0}</a:tableStyleId>
              </a:tblPr>
              <a:tblGrid>
                <a:gridCol w="1393825">
                  <a:extLst>
                    <a:ext uri="{9D8B030D-6E8A-4147-A177-3AD203B41FA5}">
                      <a16:colId xmlns:a16="http://schemas.microsoft.com/office/drawing/2014/main" val="20000"/>
                    </a:ext>
                  </a:extLst>
                </a:gridCol>
                <a:gridCol w="1393825">
                  <a:extLst>
                    <a:ext uri="{9D8B030D-6E8A-4147-A177-3AD203B41FA5}">
                      <a16:colId xmlns:a16="http://schemas.microsoft.com/office/drawing/2014/main" val="20001"/>
                    </a:ext>
                  </a:extLst>
                </a:gridCol>
                <a:gridCol w="1576705">
                  <a:extLst>
                    <a:ext uri="{9D8B030D-6E8A-4147-A177-3AD203B41FA5}">
                      <a16:colId xmlns:a16="http://schemas.microsoft.com/office/drawing/2014/main" val="20002"/>
                    </a:ext>
                  </a:extLst>
                </a:gridCol>
              </a:tblGrid>
              <a:tr h="58166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类别</a:t>
                      </a:r>
                    </a:p>
                  </a:txBody>
                  <a:tcPr marL="90170" marR="90170" marT="46990" marB="46990" anchor="ctr">
                    <a:solidFill>
                      <a:srgbClr val="FA8A1E">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分数</a:t>
                      </a:r>
                    </a:p>
                  </a:txBody>
                  <a:tcPr marL="90170" marR="90170" marT="46990" marB="46990" anchor="ctr">
                    <a:solidFill>
                      <a:srgbClr val="FA8A1E">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绩效考核奖金核算分数</a:t>
                      </a:r>
                    </a:p>
                  </a:txBody>
                  <a:tcPr marL="90170" marR="90170" marT="46990" marB="46990" anchor="ctr">
                    <a:solidFill>
                      <a:srgbClr val="FA8A1E">
                        <a:alpha val="66000"/>
                      </a:srgbClr>
                    </a:solidFill>
                  </a:tcPr>
                </a:tc>
                <a:extLst>
                  <a:ext uri="{0D108BD9-81ED-4DB2-BD59-A6C34878D82A}">
                    <a16:rowId xmlns:a16="http://schemas.microsoft.com/office/drawing/2014/main" val="10000"/>
                  </a:ext>
                </a:extLst>
              </a:tr>
              <a:tr h="10668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特优</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100</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以实际分数核算绩效奖金</a:t>
                      </a:r>
                    </a:p>
                  </a:txBody>
                  <a:tcPr anchor="ctr">
                    <a:solidFill>
                      <a:schemeClr val="accent2">
                        <a:tint val="20000"/>
                        <a:alpha val="66000"/>
                      </a:schemeClr>
                    </a:solidFill>
                  </a:tcPr>
                </a:tc>
                <a:extLst>
                  <a:ext uri="{0D108BD9-81ED-4DB2-BD59-A6C34878D82A}">
                    <a16:rowId xmlns:a16="http://schemas.microsoft.com/office/drawing/2014/main" val="10001"/>
                  </a:ext>
                </a:extLst>
              </a:tr>
              <a:tr h="579437">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优</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95.10-100</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100</a:t>
                      </a:r>
                    </a:p>
                  </a:txBody>
                  <a:tcPr anchor="ctr">
                    <a:solidFill>
                      <a:schemeClr val="accent2">
                        <a:tint val="20000"/>
                        <a:alpha val="66000"/>
                      </a:schemeClr>
                    </a:solidFill>
                  </a:tcPr>
                </a:tc>
                <a:extLst>
                  <a:ext uri="{0D108BD9-81ED-4DB2-BD59-A6C34878D82A}">
                    <a16:rowId xmlns:a16="http://schemas.microsoft.com/office/drawing/2014/main" val="10002"/>
                  </a:ext>
                </a:extLst>
              </a:tr>
              <a:tr h="57785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良</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90.10-95</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95</a:t>
                      </a:r>
                    </a:p>
                  </a:txBody>
                  <a:tcPr anchor="ctr">
                    <a:solidFill>
                      <a:schemeClr val="accent2">
                        <a:tint val="20000"/>
                        <a:alpha val="66000"/>
                      </a:schemeClr>
                    </a:solidFill>
                  </a:tcPr>
                </a:tc>
                <a:extLst>
                  <a:ext uri="{0D108BD9-81ED-4DB2-BD59-A6C34878D82A}">
                    <a16:rowId xmlns:a16="http://schemas.microsoft.com/office/drawing/2014/main" val="10003"/>
                  </a:ext>
                </a:extLst>
              </a:tr>
              <a:tr h="579438">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及格</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85.10-90</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90</a:t>
                      </a:r>
                    </a:p>
                  </a:txBody>
                  <a:tcPr anchor="ctr">
                    <a:solidFill>
                      <a:schemeClr val="accent2">
                        <a:tint val="20000"/>
                        <a:alpha val="66000"/>
                      </a:schemeClr>
                    </a:solidFill>
                  </a:tcPr>
                </a:tc>
                <a:extLst>
                  <a:ext uri="{0D108BD9-81ED-4DB2-BD59-A6C34878D82A}">
                    <a16:rowId xmlns:a16="http://schemas.microsoft.com/office/drawing/2014/main" val="10004"/>
                  </a:ext>
                </a:extLst>
              </a:tr>
              <a:tr h="10668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不及格</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en-US" altLang="zh-CN" sz="1600">
                          <a:latin typeface="微软雅黑" panose="020B0503020204020204" charset="-122"/>
                          <a:ea typeface="微软雅黑" panose="020B0503020204020204" charset="-122"/>
                        </a:rPr>
                        <a:t>85</a:t>
                      </a:r>
                    </a:p>
                  </a:txBody>
                  <a:tcPr anchor="ctr">
                    <a:solidFill>
                      <a:schemeClr val="accent2">
                        <a:tint val="2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spcBef>
                          <a:spcPct val="0"/>
                        </a:spcBef>
                        <a:buNone/>
                      </a:pPr>
                      <a:r>
                        <a:rPr lang="zh-CN" altLang="en-US" sz="1600">
                          <a:latin typeface="微软雅黑" panose="020B0503020204020204" charset="-122"/>
                          <a:ea typeface="微软雅黑" panose="020B0503020204020204" charset="-122"/>
                        </a:rPr>
                        <a:t>以实际分数核算绩效奖金</a:t>
                      </a:r>
                    </a:p>
                  </a:txBody>
                  <a:tcPr anchor="ctr">
                    <a:solidFill>
                      <a:schemeClr val="accent2">
                        <a:tint val="20000"/>
                        <a:alpha val="66000"/>
                      </a:schemeClr>
                    </a:solidFill>
                  </a:tcPr>
                </a:tc>
                <a:extLst>
                  <a:ext uri="{0D108BD9-81ED-4DB2-BD59-A6C34878D82A}">
                    <a16:rowId xmlns:a16="http://schemas.microsoft.com/office/drawing/2014/main" val="10005"/>
                  </a:ext>
                </a:extLst>
              </a:tr>
            </a:tbl>
          </a:graphicData>
        </a:graphic>
      </p:graphicFrame>
      <p:sp>
        <p:nvSpPr>
          <p:cNvPr id="29732" name="文本框 29766"/>
          <p:cNvSpPr txBox="1"/>
          <p:nvPr/>
        </p:nvSpPr>
        <p:spPr>
          <a:xfrm>
            <a:off x="6070848" y="1262380"/>
            <a:ext cx="5080000" cy="1260475"/>
          </a:xfrm>
          <a:prstGeom prst="rect">
            <a:avLst/>
          </a:prstGeom>
          <a:noFill/>
          <a:ln w="9525">
            <a:noFill/>
          </a:ln>
        </p:spPr>
        <p:txBody>
          <a:bodyPr anchor="t">
            <a:spAutoFit/>
          </a:bodyPr>
          <a:lstStyle/>
          <a:p>
            <a:pPr fontAlgn="auto">
              <a:lnSpc>
                <a:spcPts val="2280"/>
              </a:lnSpc>
            </a:pPr>
            <a:r>
              <a:rPr lang="en-US" altLang="zh-CN" sz="140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1400">
                <a:solidFill>
                  <a:schemeClr val="tx1"/>
                </a:solidFill>
                <a:latin typeface="微软雅黑" panose="020B0503020204020204" charset="-122"/>
                <a:ea typeface="微软雅黑" panose="020B0503020204020204" charset="-122"/>
                <a:sym typeface="微软雅黑" panose="020B0503020204020204" charset="-122"/>
              </a:rPr>
              <a:t>注：若员工连续</a:t>
            </a:r>
            <a:r>
              <a:rPr lang="en-US" altLang="zh-CN" sz="1400">
                <a:solidFill>
                  <a:schemeClr val="tx1"/>
                </a:solidFill>
                <a:latin typeface="微软雅黑" panose="020B0503020204020204" charset="-122"/>
                <a:ea typeface="微软雅黑" panose="020B0503020204020204" charset="-122"/>
                <a:sym typeface="微软雅黑" panose="020B0503020204020204" charset="-122"/>
              </a:rPr>
              <a:t>2</a:t>
            </a:r>
            <a:r>
              <a:rPr lang="zh-CN" altLang="en-US" sz="1400">
                <a:solidFill>
                  <a:schemeClr val="tx1"/>
                </a:solidFill>
                <a:latin typeface="微软雅黑" panose="020B0503020204020204" charset="-122"/>
                <a:ea typeface="微软雅黑" panose="020B0503020204020204" charset="-122"/>
                <a:sym typeface="微软雅黑" panose="020B0503020204020204" charset="-122"/>
              </a:rPr>
              <a:t>月绩效考核结果为不及格，则该员工进入考核期观察期，由总经办及部门负责人与被考核者进行面谈，制定详细整改措施，帮助该员工进行工作改进。若下一考核期考核结果仍为不及格则公司将按制度给予相应的处罚。</a:t>
            </a:r>
          </a:p>
        </p:txBody>
      </p:sp>
      <p:pic>
        <p:nvPicPr>
          <p:cNvPr id="29733"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308" y="3090545"/>
            <a:ext cx="4698444" cy="3127375"/>
          </a:xfrm>
          <a:prstGeom prst="rect">
            <a:avLst/>
          </a:prstGeom>
          <a:noFill/>
          <a:ln w="28575" cap="flat" cmpd="sng">
            <a:noFill/>
            <a:prstDash val="solid"/>
            <a:miter/>
            <a:headEnd type="none" w="med" len="med"/>
            <a:tailEnd type="none" w="med" len="med"/>
          </a:ln>
          <a:effectLst>
            <a:outerShdw blurRad="50800" dist="38100" dir="2700000" algn="tl" rotWithShape="0">
              <a:prstClr val="black">
                <a:alpha val="40000"/>
              </a:prstClr>
            </a:outerShdw>
          </a:effectLst>
        </p:spPr>
      </p:pic>
      <p:cxnSp>
        <p:nvCxnSpPr>
          <p:cNvPr id="3" name="直接连接符 2"/>
          <p:cNvCxnSpPr/>
          <p:nvPr/>
        </p:nvCxnSpPr>
        <p:spPr>
          <a:xfrm>
            <a:off x="5898763" y="2757805"/>
            <a:ext cx="5486400" cy="0"/>
          </a:xfrm>
          <a:prstGeom prst="line">
            <a:avLst/>
          </a:prstGeom>
          <a:ln>
            <a:solidFill>
              <a:srgbClr val="FA8A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up)">
                                      <p:cBhvr>
                                        <p:cTn id="14" dur="500"/>
                                        <p:tgtEl>
                                          <p:spTgt spid="29"/>
                                        </p:tgtEl>
                                      </p:cBhvr>
                                    </p:animEffect>
                                  </p:childTnLst>
                                </p:cTn>
                              </p:par>
                              <p:par>
                                <p:cTn id="15" presetID="12" presetClass="entr" presetSubtype="4" fill="hold" nodeType="withEffect">
                                  <p:stCondLst>
                                    <p:cond delay="0"/>
                                  </p:stCondLst>
                                  <p:childTnLst>
                                    <p:set>
                                      <p:cBhvr>
                                        <p:cTn id="16" dur="1" fill="hold">
                                          <p:stCondLst>
                                            <p:cond delay="0"/>
                                          </p:stCondLst>
                                        </p:cTn>
                                        <p:tgtEl>
                                          <p:spTgt spid="29703"/>
                                        </p:tgtEl>
                                        <p:attrNameLst>
                                          <p:attrName>style.visibility</p:attrName>
                                        </p:attrNameLst>
                                      </p:cBhvr>
                                      <p:to>
                                        <p:strVal val="visible"/>
                                      </p:to>
                                    </p:set>
                                    <p:anim calcmode="lin" valueType="num">
                                      <p:cBhvr additive="base">
                                        <p:cTn id="17" dur="500"/>
                                        <p:tgtEl>
                                          <p:spTgt spid="29703"/>
                                        </p:tgtEl>
                                        <p:attrNameLst>
                                          <p:attrName>ppt_y</p:attrName>
                                        </p:attrNameLst>
                                      </p:cBhvr>
                                      <p:tavLst>
                                        <p:tav tm="0">
                                          <p:val>
                                            <p:strVal val="#ppt_y+#ppt_h*1.125000"/>
                                          </p:val>
                                        </p:tav>
                                        <p:tav tm="100000">
                                          <p:val>
                                            <p:strVal val="#ppt_y"/>
                                          </p:val>
                                        </p:tav>
                                      </p:tavLst>
                                    </p:anim>
                                    <p:animEffect transition="in" filter="wipe(up)">
                                      <p:cBhvr>
                                        <p:cTn id="18" dur="500"/>
                                        <p:tgtEl>
                                          <p:spTgt spid="2970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9732"/>
                                        </p:tgtEl>
                                        <p:attrNameLst>
                                          <p:attrName>style.visibility</p:attrName>
                                        </p:attrNameLst>
                                      </p:cBhvr>
                                      <p:to>
                                        <p:strVal val="visible"/>
                                      </p:to>
                                    </p:set>
                                    <p:anim calcmode="lin" valueType="num">
                                      <p:cBhvr additive="base">
                                        <p:cTn id="23" dur="500" fill="hold"/>
                                        <p:tgtEl>
                                          <p:spTgt spid="29732"/>
                                        </p:tgtEl>
                                        <p:attrNameLst>
                                          <p:attrName>ppt_x</p:attrName>
                                        </p:attrNameLst>
                                      </p:cBhvr>
                                      <p:tavLst>
                                        <p:tav tm="0">
                                          <p:val>
                                            <p:strVal val="1+#ppt_w/2"/>
                                          </p:val>
                                        </p:tav>
                                        <p:tav tm="100000">
                                          <p:val>
                                            <p:strVal val="#ppt_x"/>
                                          </p:val>
                                        </p:tav>
                                      </p:tavLst>
                                    </p:anim>
                                    <p:anim calcmode="lin" valueType="num">
                                      <p:cBhvr additive="base">
                                        <p:cTn id="24" dur="500" fill="hold"/>
                                        <p:tgtEl>
                                          <p:spTgt spid="2973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9733"/>
                                        </p:tgtEl>
                                        <p:attrNameLst>
                                          <p:attrName>style.visibility</p:attrName>
                                        </p:attrNameLst>
                                      </p:cBhvr>
                                      <p:to>
                                        <p:strVal val="visible"/>
                                      </p:to>
                                    </p:set>
                                    <p:anim calcmode="lin" valueType="num">
                                      <p:cBhvr additive="base">
                                        <p:cTn id="34" dur="500" fill="hold"/>
                                        <p:tgtEl>
                                          <p:spTgt spid="29733"/>
                                        </p:tgtEl>
                                        <p:attrNameLst>
                                          <p:attrName>ppt_x</p:attrName>
                                        </p:attrNameLst>
                                      </p:cBhvr>
                                      <p:tavLst>
                                        <p:tav tm="0">
                                          <p:val>
                                            <p:strVal val="1+#ppt_w/2"/>
                                          </p:val>
                                        </p:tav>
                                        <p:tav tm="100000">
                                          <p:val>
                                            <p:strVal val="#ppt_x"/>
                                          </p:val>
                                        </p:tav>
                                      </p:tavLst>
                                    </p:anim>
                                    <p:anim calcmode="lin" valueType="num">
                                      <p:cBhvr additive="base">
                                        <p:cTn id="35" dur="500" fill="hold"/>
                                        <p:tgtEl>
                                          <p:spTgt spid="29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7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考核时间程序</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0726" name="表格 30725"/>
          <p:cNvGraphicFramePr/>
          <p:nvPr/>
        </p:nvGraphicFramePr>
        <p:xfrm>
          <a:off x="940366" y="1171575"/>
          <a:ext cx="10312400" cy="2263458"/>
        </p:xfrm>
        <a:graphic>
          <a:graphicData uri="http://schemas.openxmlformats.org/drawingml/2006/table">
            <a:tbl>
              <a:tblPr firstRow="1">
                <a:tableStyleId>{21E4AEA4-8DFA-4A89-87EB-49C32662AFE0}</a:tableStyleId>
              </a:tblPr>
              <a:tblGrid>
                <a:gridCol w="909955">
                  <a:extLst>
                    <a:ext uri="{9D8B030D-6E8A-4147-A177-3AD203B41FA5}">
                      <a16:colId xmlns:a16="http://schemas.microsoft.com/office/drawing/2014/main" val="20000"/>
                    </a:ext>
                  </a:extLst>
                </a:gridCol>
                <a:gridCol w="907415">
                  <a:extLst>
                    <a:ext uri="{9D8B030D-6E8A-4147-A177-3AD203B41FA5}">
                      <a16:colId xmlns:a16="http://schemas.microsoft.com/office/drawing/2014/main" val="20001"/>
                    </a:ext>
                  </a:extLst>
                </a:gridCol>
                <a:gridCol w="1144905">
                  <a:extLst>
                    <a:ext uri="{9D8B030D-6E8A-4147-A177-3AD203B41FA5}">
                      <a16:colId xmlns:a16="http://schemas.microsoft.com/office/drawing/2014/main" val="20002"/>
                    </a:ext>
                  </a:extLst>
                </a:gridCol>
                <a:gridCol w="1704975">
                  <a:extLst>
                    <a:ext uri="{9D8B030D-6E8A-4147-A177-3AD203B41FA5}">
                      <a16:colId xmlns:a16="http://schemas.microsoft.com/office/drawing/2014/main" val="20003"/>
                    </a:ext>
                  </a:extLst>
                </a:gridCol>
                <a:gridCol w="1652905">
                  <a:extLst>
                    <a:ext uri="{9D8B030D-6E8A-4147-A177-3AD203B41FA5}">
                      <a16:colId xmlns:a16="http://schemas.microsoft.com/office/drawing/2014/main" val="20004"/>
                    </a:ext>
                  </a:extLst>
                </a:gridCol>
                <a:gridCol w="623570">
                  <a:extLst>
                    <a:ext uri="{9D8B030D-6E8A-4147-A177-3AD203B41FA5}">
                      <a16:colId xmlns:a16="http://schemas.microsoft.com/office/drawing/2014/main" val="20005"/>
                    </a:ext>
                  </a:extLst>
                </a:gridCol>
                <a:gridCol w="2181225">
                  <a:extLst>
                    <a:ext uri="{9D8B030D-6E8A-4147-A177-3AD203B41FA5}">
                      <a16:colId xmlns:a16="http://schemas.microsoft.com/office/drawing/2014/main" val="20006"/>
                    </a:ext>
                  </a:extLst>
                </a:gridCol>
                <a:gridCol w="1187450">
                  <a:extLst>
                    <a:ext uri="{9D8B030D-6E8A-4147-A177-3AD203B41FA5}">
                      <a16:colId xmlns:a16="http://schemas.microsoft.com/office/drawing/2014/main" val="20007"/>
                    </a:ext>
                  </a:extLst>
                </a:gridCol>
              </a:tblGrid>
              <a:tr h="57912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1</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2</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3</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4</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5</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28</a:t>
                      </a:r>
                      <a:r>
                        <a:rPr lang="zh-CN" altLang="en-US" sz="1600" u="none">
                          <a:latin typeface="微软雅黑" panose="020B0503020204020204" charset="-122"/>
                          <a:ea typeface="微软雅黑" panose="020B0503020204020204" charset="-122"/>
                        </a:rPr>
                        <a:t>日</a:t>
                      </a:r>
                    </a:p>
                  </a:txBody>
                  <a:tcPr anchor="ctr">
                    <a:solidFill>
                      <a:srgbClr val="FA8A1E">
                        <a:alpha val="64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每月最后一天</a:t>
                      </a:r>
                    </a:p>
                  </a:txBody>
                  <a:tcPr anchor="ctr">
                    <a:solidFill>
                      <a:srgbClr val="FA8A1E">
                        <a:alpha val="64000"/>
                      </a:srgbClr>
                    </a:solidFill>
                  </a:tcPr>
                </a:tc>
                <a:extLst>
                  <a:ext uri="{0D108BD9-81ED-4DB2-BD59-A6C34878D82A}">
                    <a16:rowId xmlns:a16="http://schemas.microsoft.com/office/drawing/2014/main" val="10000"/>
                  </a:ext>
                </a:extLst>
              </a:tr>
              <a:tr h="579120">
                <a:tc gridSpan="3">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提交上月绩效考核结果</a:t>
                      </a:r>
                    </a:p>
                  </a:txBody>
                  <a:tcPr anchor="ctr">
                    <a:solidFill>
                      <a:schemeClr val="accent2">
                        <a:tint val="20000"/>
                        <a:alpha val="64000"/>
                      </a:schemeClr>
                    </a:solidFill>
                  </a:tcPr>
                </a:tc>
                <a:tc hMerge="1">
                  <a:txBody>
                    <a:bodyPr/>
                    <a:lstStyle/>
                    <a:p>
                      <a:endParaRPr lang="zh-CN"/>
                    </a:p>
                  </a:txBody>
                  <a:tcPr/>
                </a:tc>
                <a:tc hMerge="1">
                  <a:txBody>
                    <a:bodyPr/>
                    <a:lstStyle/>
                    <a:p>
                      <a:endParaRPr lang="zh-CN"/>
                    </a:p>
                  </a:txBody>
                  <a:tcPr/>
                </a:tc>
                <a:tc grid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上月绩效考核结果沟通及确定期</a:t>
                      </a:r>
                    </a:p>
                  </a:txBody>
                  <a:tcPr anchor="ctr">
                    <a:solidFill>
                      <a:schemeClr val="accent2">
                        <a:tint val="20000"/>
                        <a:alpha val="64000"/>
                      </a:schemeClr>
                    </a:solidFill>
                  </a:tcPr>
                </a:tc>
                <a:tc h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p>
                  </a:txBody>
                  <a:tcPr anchor="ctr">
                    <a:solidFill>
                      <a:schemeClr val="accent2">
                        <a:tint val="20000"/>
                        <a:alpha val="64000"/>
                      </a:schemeClr>
                    </a:solidFill>
                  </a:tcPr>
                </a:tc>
                <a:tc gridSpan="2">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提交下月绩效考核计划</a:t>
                      </a:r>
                    </a:p>
                  </a:txBody>
                  <a:tcPr anchor="ctr">
                    <a:solidFill>
                      <a:schemeClr val="accent2">
                        <a:tint val="20000"/>
                        <a:alpha val="64000"/>
                      </a:schemeClr>
                    </a:solidFill>
                  </a:tcPr>
                </a:tc>
                <a:tc hMerge="1">
                  <a:txBody>
                    <a:bodyPr/>
                    <a:lstStyle/>
                    <a:p>
                      <a:endParaRPr lang="zh-CN"/>
                    </a:p>
                  </a:txBody>
                  <a:tcPr/>
                </a:tc>
                <a:extLst>
                  <a:ext uri="{0D108BD9-81ED-4DB2-BD59-A6C34878D82A}">
                    <a16:rowId xmlns:a16="http://schemas.microsoft.com/office/drawing/2014/main" val="10001"/>
                  </a:ext>
                </a:extLst>
              </a:tr>
              <a:tr h="769938">
                <a:tc gridSpan="5">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下月绩效考核计划沟通及确定期</a:t>
                      </a:r>
                    </a:p>
                  </a:txBody>
                  <a:tcPr anchor="ctr">
                    <a:solidFill>
                      <a:schemeClr val="accent2">
                        <a:tint val="20000"/>
                        <a:alpha val="64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p>
                  </a:txBody>
                  <a:tcPr anchor="ctr">
                    <a:solidFill>
                      <a:schemeClr val="accent2">
                        <a:tint val="20000"/>
                        <a:alpha val="64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提交部门满意度调查表</a:t>
                      </a:r>
                    </a:p>
                  </a:txBody>
                  <a:tcPr anchor="ctr">
                    <a:solidFill>
                      <a:schemeClr val="accent2">
                        <a:tint val="20000"/>
                        <a:alpha val="64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en-US" altLang="zh-CN" sz="1600" u="none">
                          <a:latin typeface="微软雅黑" panose="020B0503020204020204" charset="-122"/>
                          <a:ea typeface="微软雅黑" panose="020B0503020204020204" charset="-122"/>
                        </a:rPr>
                        <a:t> </a:t>
                      </a:r>
                    </a:p>
                  </a:txBody>
                  <a:tcPr anchor="ctr">
                    <a:solidFill>
                      <a:schemeClr val="accent2">
                        <a:tint val="20000"/>
                        <a:alpha val="64000"/>
                      </a:schemeClr>
                    </a:solidFill>
                  </a:tcPr>
                </a:tc>
                <a:extLst>
                  <a:ext uri="{0D108BD9-81ED-4DB2-BD59-A6C34878D82A}">
                    <a16:rowId xmlns:a16="http://schemas.microsoft.com/office/drawing/2014/main" val="10002"/>
                  </a:ext>
                </a:extLst>
              </a:tr>
              <a:tr h="334962">
                <a:tc gridSpan="8">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600" u="none">
                          <a:latin typeface="微软雅黑" panose="020B0503020204020204" charset="-122"/>
                          <a:ea typeface="微软雅黑" panose="020B0503020204020204" charset="-122"/>
                        </a:rPr>
                        <a:t>绩效考核期</a:t>
                      </a:r>
                    </a:p>
                  </a:txBody>
                  <a:tcPr anchor="ctr">
                    <a:solidFill>
                      <a:schemeClr val="accent2">
                        <a:tint val="20000"/>
                        <a:alpha val="64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bl>
          </a:graphicData>
        </a:graphic>
      </p:graphicFrame>
      <p:grpSp>
        <p:nvGrpSpPr>
          <p:cNvPr id="6" name="组合 5"/>
          <p:cNvGrpSpPr/>
          <p:nvPr/>
        </p:nvGrpSpPr>
        <p:grpSpPr>
          <a:xfrm>
            <a:off x="940683" y="3576955"/>
            <a:ext cx="10312400" cy="2571750"/>
            <a:chOff x="1480" y="5633"/>
            <a:chExt cx="16240" cy="4050"/>
          </a:xfrm>
          <a:blipFill dpi="0" rotWithShape="1">
            <a:blip r:embed="rId3">
              <a:extLst>
                <a:ext uri="{28A0092B-C50C-407E-A947-70E740481C1C}">
                  <a14:useLocalDpi xmlns:a14="http://schemas.microsoft.com/office/drawing/2010/main" val="0"/>
                </a:ext>
              </a:extLst>
            </a:blip>
            <a:srcRect/>
            <a:stretch>
              <a:fillRect/>
            </a:stretch>
          </a:blipFill>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 y="5678"/>
              <a:ext cx="5977" cy="3961"/>
            </a:xfrm>
            <a:prstGeom prst="rect">
              <a:avLst/>
            </a:prstGeom>
            <a:grpFill/>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7" y="5633"/>
              <a:ext cx="6193" cy="4050"/>
            </a:xfrm>
            <a:prstGeom prst="rect">
              <a:avLst/>
            </a:prstGeom>
            <a:grpFill/>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7" y="5678"/>
              <a:ext cx="4069" cy="3961"/>
            </a:xfrm>
            <a:prstGeom prst="rect">
              <a:avLst/>
            </a:prstGeom>
            <a:grpFill/>
          </p:spPr>
        </p:pic>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p:cTn id="13" dur="500" fill="hold"/>
                                        <p:tgtEl>
                                          <p:spTgt spid="30726"/>
                                        </p:tgtEl>
                                        <p:attrNameLst>
                                          <p:attrName>ppt_w</p:attrName>
                                        </p:attrNameLst>
                                      </p:cBhvr>
                                      <p:tavLst>
                                        <p:tav tm="0">
                                          <p:val>
                                            <p:fltVal val="0"/>
                                          </p:val>
                                        </p:tav>
                                        <p:tav tm="100000">
                                          <p:val>
                                            <p:strVal val="#ppt_w"/>
                                          </p:val>
                                        </p:tav>
                                      </p:tavLst>
                                    </p:anim>
                                    <p:anim calcmode="lin" valueType="num">
                                      <p:cBhvr>
                                        <p:cTn id="14" dur="500" fill="hold"/>
                                        <p:tgtEl>
                                          <p:spTgt spid="30726"/>
                                        </p:tgtEl>
                                        <p:attrNameLst>
                                          <p:attrName>ppt_h</p:attrName>
                                        </p:attrNameLst>
                                      </p:cBhvr>
                                      <p:tavLst>
                                        <p:tav tm="0">
                                          <p:val>
                                            <p:fltVal val="0"/>
                                          </p:val>
                                        </p:tav>
                                        <p:tav tm="100000">
                                          <p:val>
                                            <p:strVal val="#ppt_h"/>
                                          </p:val>
                                        </p:tav>
                                      </p:tavLst>
                                    </p:anim>
                                    <p:animEffect transition="in" filter="fade">
                                      <p:cBhvr>
                                        <p:cTn id="15" dur="500"/>
                                        <p:tgtEl>
                                          <p:spTgt spid="307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30477" y="1805940"/>
            <a:ext cx="4970156" cy="1060450"/>
            <a:chOff x="9023" y="2844"/>
            <a:chExt cx="7827" cy="1670"/>
          </a:xfrm>
        </p:grpSpPr>
        <p:sp>
          <p:nvSpPr>
            <p:cNvPr id="14" name="文本框 13"/>
            <p:cNvSpPr txBox="1"/>
            <p:nvPr/>
          </p:nvSpPr>
          <p:spPr>
            <a:xfrm>
              <a:off x="10543" y="2844"/>
              <a:ext cx="6307" cy="1670"/>
            </a:xfrm>
            <a:prstGeom prst="rect">
              <a:avLst/>
            </a:prstGeom>
            <a:noFill/>
          </p:spPr>
          <p:txBody>
            <a:bodyPr wrap="square" rtlCol="0">
              <a:spAutoFit/>
            </a:bodyPr>
            <a:lstStyle/>
            <a:p>
              <a:pPr>
                <a:lnSpc>
                  <a:spcPct val="150000"/>
                </a:lnSpc>
              </a:pPr>
              <a:r>
                <a:rPr lang="zh-CN" altLang="en-US" sz="1400">
                  <a:solidFill>
                    <a:schemeClr val="tx1"/>
                  </a:solidFill>
                  <a:latin typeface="微软雅黑" panose="020B0503020204020204" charset="-122"/>
                  <a:ea typeface="微软雅黑" panose="020B0503020204020204" charset="-122"/>
                  <a:sym typeface="华康俪金黑W8(P)" pitchFamily="2" charset="-122"/>
                </a:rPr>
                <a:t>考评者与被考评者每月在考核成绩确定后进行一次考评沟通（即面谈），由被考评者直接上级记录，被考评者签字确认。</a:t>
              </a:r>
              <a:endParaRPr lang="zh-CN" altLang="en-US" sz="1400" dirty="0">
                <a:solidFill>
                  <a:schemeClr val="tx1"/>
                </a:solidFill>
                <a:latin typeface="微软雅黑" panose="020B0503020204020204" charset="-122"/>
                <a:ea typeface="微软雅黑" panose="020B0503020204020204" charset="-122"/>
                <a:cs typeface="Arial" panose="020B0604020202020204" pitchFamily="34" charset="0"/>
                <a:sym typeface="华康俪金黑W8(P)" pitchFamily="2" charset="-122"/>
              </a:endParaRPr>
            </a:p>
          </p:txBody>
        </p:sp>
        <p:grpSp>
          <p:nvGrpSpPr>
            <p:cNvPr id="29" name="组合 28"/>
            <p:cNvGrpSpPr/>
            <p:nvPr/>
          </p:nvGrpSpPr>
          <p:grpSpPr>
            <a:xfrm>
              <a:off x="9023" y="3064"/>
              <a:ext cx="1212" cy="1229"/>
              <a:chOff x="5000507" y="2547378"/>
              <a:chExt cx="769434" cy="780585"/>
            </a:xfrm>
          </p:grpSpPr>
          <p:sp>
            <p:nvSpPr>
              <p:cNvPr id="30" name="矩形: 圆角 29"/>
              <p:cNvSpPr/>
              <p:nvPr/>
            </p:nvSpPr>
            <p:spPr>
              <a:xfrm>
                <a:off x="5000507" y="2547378"/>
                <a:ext cx="769434" cy="780585"/>
              </a:xfrm>
              <a:prstGeom prst="roundRect">
                <a:avLst/>
              </a:prstGeom>
              <a:solidFill>
                <a:srgbClr val="F4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raining_344094"/>
              <p:cNvSpPr>
                <a:spLocks noChangeAspect="1"/>
              </p:cNvSpPr>
              <p:nvPr/>
            </p:nvSpPr>
            <p:spPr bwMode="auto">
              <a:xfrm>
                <a:off x="5186946" y="2741095"/>
                <a:ext cx="424446" cy="360988"/>
              </a:xfrm>
              <a:custGeom>
                <a:avLst/>
                <a:gdLst>
                  <a:gd name="T0" fmla="*/ 5653 w 5760"/>
                  <a:gd name="T1" fmla="*/ 4693 h 4906"/>
                  <a:gd name="T2" fmla="*/ 5333 w 5760"/>
                  <a:gd name="T3" fmla="*/ 4693 h 4906"/>
                  <a:gd name="T4" fmla="*/ 5333 w 5760"/>
                  <a:gd name="T5" fmla="*/ 320 h 4906"/>
                  <a:gd name="T6" fmla="*/ 5013 w 5760"/>
                  <a:gd name="T7" fmla="*/ 0 h 4906"/>
                  <a:gd name="T8" fmla="*/ 4160 w 5760"/>
                  <a:gd name="T9" fmla="*/ 0 h 4906"/>
                  <a:gd name="T10" fmla="*/ 3840 w 5760"/>
                  <a:gd name="T11" fmla="*/ 320 h 4906"/>
                  <a:gd name="T12" fmla="*/ 3840 w 5760"/>
                  <a:gd name="T13" fmla="*/ 4693 h 4906"/>
                  <a:gd name="T14" fmla="*/ 3627 w 5760"/>
                  <a:gd name="T15" fmla="*/ 4693 h 4906"/>
                  <a:gd name="T16" fmla="*/ 3627 w 5760"/>
                  <a:gd name="T17" fmla="*/ 1813 h 4906"/>
                  <a:gd name="T18" fmla="*/ 3307 w 5760"/>
                  <a:gd name="T19" fmla="*/ 1493 h 4906"/>
                  <a:gd name="T20" fmla="*/ 2453 w 5760"/>
                  <a:gd name="T21" fmla="*/ 1493 h 4906"/>
                  <a:gd name="T22" fmla="*/ 2133 w 5760"/>
                  <a:gd name="T23" fmla="*/ 1813 h 4906"/>
                  <a:gd name="T24" fmla="*/ 2133 w 5760"/>
                  <a:gd name="T25" fmla="*/ 4693 h 4906"/>
                  <a:gd name="T26" fmla="*/ 1920 w 5760"/>
                  <a:gd name="T27" fmla="*/ 4693 h 4906"/>
                  <a:gd name="T28" fmla="*/ 1920 w 5760"/>
                  <a:gd name="T29" fmla="*/ 3306 h 4906"/>
                  <a:gd name="T30" fmla="*/ 1600 w 5760"/>
                  <a:gd name="T31" fmla="*/ 2986 h 4906"/>
                  <a:gd name="T32" fmla="*/ 747 w 5760"/>
                  <a:gd name="T33" fmla="*/ 2986 h 4906"/>
                  <a:gd name="T34" fmla="*/ 427 w 5760"/>
                  <a:gd name="T35" fmla="*/ 3306 h 4906"/>
                  <a:gd name="T36" fmla="*/ 427 w 5760"/>
                  <a:gd name="T37" fmla="*/ 4693 h 4906"/>
                  <a:gd name="T38" fmla="*/ 107 w 5760"/>
                  <a:gd name="T39" fmla="*/ 4693 h 4906"/>
                  <a:gd name="T40" fmla="*/ 0 w 5760"/>
                  <a:gd name="T41" fmla="*/ 4800 h 4906"/>
                  <a:gd name="T42" fmla="*/ 107 w 5760"/>
                  <a:gd name="T43" fmla="*/ 4906 h 4906"/>
                  <a:gd name="T44" fmla="*/ 5653 w 5760"/>
                  <a:gd name="T45" fmla="*/ 4906 h 4906"/>
                  <a:gd name="T46" fmla="*/ 5760 w 5760"/>
                  <a:gd name="T47" fmla="*/ 4800 h 4906"/>
                  <a:gd name="T48" fmla="*/ 5653 w 5760"/>
                  <a:gd name="T49" fmla="*/ 4693 h 4906"/>
                  <a:gd name="T50" fmla="*/ 1707 w 5760"/>
                  <a:gd name="T51" fmla="*/ 4693 h 4906"/>
                  <a:gd name="T52" fmla="*/ 640 w 5760"/>
                  <a:gd name="T53" fmla="*/ 4693 h 4906"/>
                  <a:gd name="T54" fmla="*/ 640 w 5760"/>
                  <a:gd name="T55" fmla="*/ 3306 h 4906"/>
                  <a:gd name="T56" fmla="*/ 747 w 5760"/>
                  <a:gd name="T57" fmla="*/ 3200 h 4906"/>
                  <a:gd name="T58" fmla="*/ 1600 w 5760"/>
                  <a:gd name="T59" fmla="*/ 3200 h 4906"/>
                  <a:gd name="T60" fmla="*/ 1707 w 5760"/>
                  <a:gd name="T61" fmla="*/ 3306 h 4906"/>
                  <a:gd name="T62" fmla="*/ 1707 w 5760"/>
                  <a:gd name="T63" fmla="*/ 4693 h 4906"/>
                  <a:gd name="T64" fmla="*/ 3413 w 5760"/>
                  <a:gd name="T65" fmla="*/ 4693 h 4906"/>
                  <a:gd name="T66" fmla="*/ 2347 w 5760"/>
                  <a:gd name="T67" fmla="*/ 4693 h 4906"/>
                  <a:gd name="T68" fmla="*/ 2347 w 5760"/>
                  <a:gd name="T69" fmla="*/ 1813 h 4906"/>
                  <a:gd name="T70" fmla="*/ 2453 w 5760"/>
                  <a:gd name="T71" fmla="*/ 1706 h 4906"/>
                  <a:gd name="T72" fmla="*/ 3307 w 5760"/>
                  <a:gd name="T73" fmla="*/ 1706 h 4906"/>
                  <a:gd name="T74" fmla="*/ 3413 w 5760"/>
                  <a:gd name="T75" fmla="*/ 1813 h 4906"/>
                  <a:gd name="T76" fmla="*/ 3413 w 5760"/>
                  <a:gd name="T77" fmla="*/ 4693 h 4906"/>
                  <a:gd name="T78" fmla="*/ 5120 w 5760"/>
                  <a:gd name="T79" fmla="*/ 4693 h 4906"/>
                  <a:gd name="T80" fmla="*/ 4053 w 5760"/>
                  <a:gd name="T81" fmla="*/ 4693 h 4906"/>
                  <a:gd name="T82" fmla="*/ 4053 w 5760"/>
                  <a:gd name="T83" fmla="*/ 320 h 4906"/>
                  <a:gd name="T84" fmla="*/ 4160 w 5760"/>
                  <a:gd name="T85" fmla="*/ 213 h 4906"/>
                  <a:gd name="T86" fmla="*/ 5013 w 5760"/>
                  <a:gd name="T87" fmla="*/ 213 h 4906"/>
                  <a:gd name="T88" fmla="*/ 5120 w 5760"/>
                  <a:gd name="T89" fmla="*/ 320 h 4906"/>
                  <a:gd name="T90" fmla="*/ 5120 w 5760"/>
                  <a:gd name="T91" fmla="*/ 4693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0" h="4906">
                    <a:moveTo>
                      <a:pt x="5653" y="4693"/>
                    </a:moveTo>
                    <a:lnTo>
                      <a:pt x="5333" y="4693"/>
                    </a:lnTo>
                    <a:lnTo>
                      <a:pt x="5333" y="320"/>
                    </a:lnTo>
                    <a:cubicBezTo>
                      <a:pt x="5333" y="144"/>
                      <a:pt x="5189" y="0"/>
                      <a:pt x="5013" y="0"/>
                    </a:cubicBezTo>
                    <a:lnTo>
                      <a:pt x="4160" y="0"/>
                    </a:lnTo>
                    <a:cubicBezTo>
                      <a:pt x="3984" y="0"/>
                      <a:pt x="3840" y="144"/>
                      <a:pt x="3840" y="320"/>
                    </a:cubicBezTo>
                    <a:lnTo>
                      <a:pt x="3840" y="4693"/>
                    </a:lnTo>
                    <a:lnTo>
                      <a:pt x="3627" y="4693"/>
                    </a:lnTo>
                    <a:lnTo>
                      <a:pt x="3627" y="1813"/>
                    </a:lnTo>
                    <a:cubicBezTo>
                      <a:pt x="3627" y="1637"/>
                      <a:pt x="3483" y="1493"/>
                      <a:pt x="3307" y="1493"/>
                    </a:cubicBezTo>
                    <a:lnTo>
                      <a:pt x="2453" y="1493"/>
                    </a:lnTo>
                    <a:cubicBezTo>
                      <a:pt x="2277" y="1493"/>
                      <a:pt x="2133" y="1637"/>
                      <a:pt x="2133" y="1813"/>
                    </a:cubicBezTo>
                    <a:lnTo>
                      <a:pt x="2133" y="4693"/>
                    </a:lnTo>
                    <a:lnTo>
                      <a:pt x="1920" y="4693"/>
                    </a:lnTo>
                    <a:lnTo>
                      <a:pt x="1920" y="3306"/>
                    </a:lnTo>
                    <a:cubicBezTo>
                      <a:pt x="1920" y="3130"/>
                      <a:pt x="1776" y="2986"/>
                      <a:pt x="1600" y="2986"/>
                    </a:cubicBezTo>
                    <a:lnTo>
                      <a:pt x="747" y="2986"/>
                    </a:lnTo>
                    <a:cubicBezTo>
                      <a:pt x="571" y="2986"/>
                      <a:pt x="427" y="3130"/>
                      <a:pt x="427" y="3306"/>
                    </a:cubicBezTo>
                    <a:lnTo>
                      <a:pt x="427" y="4693"/>
                    </a:lnTo>
                    <a:lnTo>
                      <a:pt x="107" y="4693"/>
                    </a:lnTo>
                    <a:cubicBezTo>
                      <a:pt x="48" y="4693"/>
                      <a:pt x="0" y="4741"/>
                      <a:pt x="0" y="4800"/>
                    </a:cubicBezTo>
                    <a:cubicBezTo>
                      <a:pt x="0" y="4858"/>
                      <a:pt x="48" y="4906"/>
                      <a:pt x="107" y="4906"/>
                    </a:cubicBezTo>
                    <a:lnTo>
                      <a:pt x="5653" y="4906"/>
                    </a:lnTo>
                    <a:cubicBezTo>
                      <a:pt x="5712" y="4906"/>
                      <a:pt x="5760" y="4858"/>
                      <a:pt x="5760" y="4800"/>
                    </a:cubicBezTo>
                    <a:cubicBezTo>
                      <a:pt x="5760" y="4741"/>
                      <a:pt x="5712" y="4693"/>
                      <a:pt x="5653" y="4693"/>
                    </a:cubicBezTo>
                    <a:close/>
                    <a:moveTo>
                      <a:pt x="1707" y="4693"/>
                    </a:moveTo>
                    <a:lnTo>
                      <a:pt x="640" y="4693"/>
                    </a:lnTo>
                    <a:lnTo>
                      <a:pt x="640" y="3306"/>
                    </a:lnTo>
                    <a:cubicBezTo>
                      <a:pt x="640" y="3248"/>
                      <a:pt x="688" y="3200"/>
                      <a:pt x="747" y="3200"/>
                    </a:cubicBezTo>
                    <a:lnTo>
                      <a:pt x="1600" y="3200"/>
                    </a:lnTo>
                    <a:cubicBezTo>
                      <a:pt x="1659" y="3200"/>
                      <a:pt x="1707" y="3248"/>
                      <a:pt x="1707" y="3306"/>
                    </a:cubicBezTo>
                    <a:lnTo>
                      <a:pt x="1707" y="4693"/>
                    </a:lnTo>
                    <a:close/>
                    <a:moveTo>
                      <a:pt x="3413" y="4693"/>
                    </a:moveTo>
                    <a:lnTo>
                      <a:pt x="2347" y="4693"/>
                    </a:lnTo>
                    <a:lnTo>
                      <a:pt x="2347" y="1813"/>
                    </a:lnTo>
                    <a:cubicBezTo>
                      <a:pt x="2347" y="1754"/>
                      <a:pt x="2395" y="1706"/>
                      <a:pt x="2453" y="1706"/>
                    </a:cubicBezTo>
                    <a:lnTo>
                      <a:pt x="3307" y="1706"/>
                    </a:lnTo>
                    <a:cubicBezTo>
                      <a:pt x="3365" y="1706"/>
                      <a:pt x="3413" y="1754"/>
                      <a:pt x="3413" y="1813"/>
                    </a:cubicBezTo>
                    <a:lnTo>
                      <a:pt x="3413" y="4693"/>
                    </a:lnTo>
                    <a:close/>
                    <a:moveTo>
                      <a:pt x="5120" y="4693"/>
                    </a:moveTo>
                    <a:lnTo>
                      <a:pt x="4053" y="4693"/>
                    </a:lnTo>
                    <a:lnTo>
                      <a:pt x="4053" y="320"/>
                    </a:lnTo>
                    <a:cubicBezTo>
                      <a:pt x="4053" y="261"/>
                      <a:pt x="4101" y="213"/>
                      <a:pt x="4160" y="213"/>
                    </a:cubicBezTo>
                    <a:lnTo>
                      <a:pt x="5013" y="213"/>
                    </a:lnTo>
                    <a:cubicBezTo>
                      <a:pt x="5072" y="213"/>
                      <a:pt x="5120" y="261"/>
                      <a:pt x="5120" y="320"/>
                    </a:cubicBezTo>
                    <a:lnTo>
                      <a:pt x="5120" y="4693"/>
                    </a:lnTo>
                    <a:close/>
                  </a:path>
                </a:pathLst>
              </a:custGeom>
              <a:solidFill>
                <a:schemeClr val="bg1"/>
              </a:solidFill>
              <a:ln>
                <a:noFill/>
              </a:ln>
            </p:spPr>
            <p:txBody>
              <a:bodyPr/>
              <a:lstStyle/>
              <a:p>
                <a:endParaRPr lang="zh-CN" altLang="en-US"/>
              </a:p>
            </p:txBody>
          </p:sp>
        </p:grpSp>
      </p:grpSp>
      <p:grpSp>
        <p:nvGrpSpPr>
          <p:cNvPr id="6" name="组合 5"/>
          <p:cNvGrpSpPr/>
          <p:nvPr/>
        </p:nvGrpSpPr>
        <p:grpSpPr>
          <a:xfrm>
            <a:off x="5730477" y="3097530"/>
            <a:ext cx="4970156" cy="1060450"/>
            <a:chOff x="9023" y="4878"/>
            <a:chExt cx="7827" cy="1670"/>
          </a:xfrm>
        </p:grpSpPr>
        <p:sp>
          <p:nvSpPr>
            <p:cNvPr id="17" name="文本框 16"/>
            <p:cNvSpPr txBox="1"/>
            <p:nvPr/>
          </p:nvSpPr>
          <p:spPr>
            <a:xfrm>
              <a:off x="10543" y="4878"/>
              <a:ext cx="6307" cy="1670"/>
            </a:xfrm>
            <a:prstGeom prst="rect">
              <a:avLst/>
            </a:prstGeom>
            <a:noFill/>
          </p:spPr>
          <p:txBody>
            <a:bodyPr wrap="square" rtlCol="0">
              <a:spAutoFit/>
            </a:bodyPr>
            <a:lstStyle/>
            <a:p>
              <a:pPr lvl="0" algn="l">
                <a:lnSpc>
                  <a:spcPct val="150000"/>
                </a:lnSpc>
              </a:pPr>
              <a:r>
                <a:rPr lang="zh-CN" altLang="en-US" sz="1400">
                  <a:latin typeface="微软雅黑" panose="020B0503020204020204" charset="-122"/>
                  <a:ea typeface="微软雅黑" panose="020B0503020204020204" charset="-122"/>
                  <a:sym typeface="华康俪金黑W8(P)" pitchFamily="2" charset="-122"/>
                </a:rPr>
                <a:t>对考评结果有异议者应逐级沟通或直接上报到管理部，考核组将重新进行复核考评。复议决定后的结果即为最后核定的绩效考核成绩。</a:t>
              </a:r>
            </a:p>
          </p:txBody>
        </p:sp>
        <p:grpSp>
          <p:nvGrpSpPr>
            <p:cNvPr id="32" name="组合 31"/>
            <p:cNvGrpSpPr/>
            <p:nvPr/>
          </p:nvGrpSpPr>
          <p:grpSpPr>
            <a:xfrm>
              <a:off x="9023" y="4947"/>
              <a:ext cx="1212" cy="1229"/>
              <a:chOff x="5000507" y="3743011"/>
              <a:chExt cx="769434" cy="780585"/>
            </a:xfrm>
          </p:grpSpPr>
          <p:sp>
            <p:nvSpPr>
              <p:cNvPr id="33" name="矩形: 圆角 32"/>
              <p:cNvSpPr/>
              <p:nvPr/>
            </p:nvSpPr>
            <p:spPr>
              <a:xfrm>
                <a:off x="5000507" y="3743011"/>
                <a:ext cx="769434" cy="780585"/>
              </a:xfrm>
              <a:prstGeom prst="roundRect">
                <a:avLst/>
              </a:prstGeom>
              <a:solidFill>
                <a:srgbClr val="F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raining_344094"/>
              <p:cNvSpPr>
                <a:spLocks noChangeAspect="1"/>
              </p:cNvSpPr>
              <p:nvPr/>
            </p:nvSpPr>
            <p:spPr bwMode="auto">
              <a:xfrm>
                <a:off x="5208208" y="3913363"/>
                <a:ext cx="366813" cy="424446"/>
              </a:xfrm>
              <a:custGeom>
                <a:avLst/>
                <a:gdLst>
                  <a:gd name="connsiteX0" fmla="*/ 175915 w 516045"/>
                  <a:gd name="connsiteY0" fmla="*/ 339632 h 597125"/>
                  <a:gd name="connsiteX1" fmla="*/ 340129 w 516045"/>
                  <a:gd name="connsiteY1" fmla="*/ 339632 h 597125"/>
                  <a:gd name="connsiteX2" fmla="*/ 351768 w 516045"/>
                  <a:gd name="connsiteY2" fmla="*/ 351276 h 597125"/>
                  <a:gd name="connsiteX3" fmla="*/ 340129 w 516045"/>
                  <a:gd name="connsiteY3" fmla="*/ 362919 h 597125"/>
                  <a:gd name="connsiteX4" fmla="*/ 175915 w 516045"/>
                  <a:gd name="connsiteY4" fmla="*/ 362919 h 597125"/>
                  <a:gd name="connsiteX5" fmla="*/ 164276 w 516045"/>
                  <a:gd name="connsiteY5" fmla="*/ 351276 h 597125"/>
                  <a:gd name="connsiteX6" fmla="*/ 175915 w 516045"/>
                  <a:gd name="connsiteY6" fmla="*/ 339632 h 597125"/>
                  <a:gd name="connsiteX7" fmla="*/ 363433 w 516045"/>
                  <a:gd name="connsiteY7" fmla="*/ 128876 h 597125"/>
                  <a:gd name="connsiteX8" fmla="*/ 351791 w 516045"/>
                  <a:gd name="connsiteY8" fmla="*/ 140500 h 597125"/>
                  <a:gd name="connsiteX9" fmla="*/ 363433 w 516045"/>
                  <a:gd name="connsiteY9" fmla="*/ 152124 h 597125"/>
                  <a:gd name="connsiteX10" fmla="*/ 375328 w 516045"/>
                  <a:gd name="connsiteY10" fmla="*/ 140500 h 597125"/>
                  <a:gd name="connsiteX11" fmla="*/ 363433 w 516045"/>
                  <a:gd name="connsiteY11" fmla="*/ 128876 h 597125"/>
                  <a:gd name="connsiteX12" fmla="*/ 152359 w 516045"/>
                  <a:gd name="connsiteY12" fmla="*/ 128876 h 597125"/>
                  <a:gd name="connsiteX13" fmla="*/ 140717 w 516045"/>
                  <a:gd name="connsiteY13" fmla="*/ 140500 h 597125"/>
                  <a:gd name="connsiteX14" fmla="*/ 152359 w 516045"/>
                  <a:gd name="connsiteY14" fmla="*/ 152124 h 597125"/>
                  <a:gd name="connsiteX15" fmla="*/ 164254 w 516045"/>
                  <a:gd name="connsiteY15" fmla="*/ 140500 h 597125"/>
                  <a:gd name="connsiteX16" fmla="*/ 152359 w 516045"/>
                  <a:gd name="connsiteY16" fmla="*/ 128876 h 597125"/>
                  <a:gd name="connsiteX17" fmla="*/ 48087 w 516045"/>
                  <a:gd name="connsiteY17" fmla="*/ 93751 h 597125"/>
                  <a:gd name="connsiteX18" fmla="*/ 24043 w 516045"/>
                  <a:gd name="connsiteY18" fmla="*/ 573624 h 597125"/>
                  <a:gd name="connsiteX19" fmla="*/ 492002 w 516045"/>
                  <a:gd name="connsiteY19" fmla="*/ 573624 h 597125"/>
                  <a:gd name="connsiteX20" fmla="*/ 467705 w 516045"/>
                  <a:gd name="connsiteY20" fmla="*/ 93751 h 597125"/>
                  <a:gd name="connsiteX21" fmla="*/ 390514 w 516045"/>
                  <a:gd name="connsiteY21" fmla="*/ 93751 h 597125"/>
                  <a:gd name="connsiteX22" fmla="*/ 398613 w 516045"/>
                  <a:gd name="connsiteY22" fmla="*/ 140500 h 597125"/>
                  <a:gd name="connsiteX23" fmla="*/ 363433 w 516045"/>
                  <a:gd name="connsiteY23" fmla="*/ 175625 h 597125"/>
                  <a:gd name="connsiteX24" fmla="*/ 328254 w 516045"/>
                  <a:gd name="connsiteY24" fmla="*/ 140500 h 597125"/>
                  <a:gd name="connsiteX25" fmla="*/ 363433 w 516045"/>
                  <a:gd name="connsiteY25" fmla="*/ 105375 h 597125"/>
                  <a:gd name="connsiteX26" fmla="*/ 370014 w 516045"/>
                  <a:gd name="connsiteY26" fmla="*/ 106133 h 597125"/>
                  <a:gd name="connsiteX27" fmla="*/ 365458 w 516045"/>
                  <a:gd name="connsiteY27" fmla="*/ 93751 h 597125"/>
                  <a:gd name="connsiteX28" fmla="*/ 150587 w 516045"/>
                  <a:gd name="connsiteY28" fmla="*/ 93751 h 597125"/>
                  <a:gd name="connsiteX29" fmla="*/ 146031 w 516045"/>
                  <a:gd name="connsiteY29" fmla="*/ 106133 h 597125"/>
                  <a:gd name="connsiteX30" fmla="*/ 152359 w 516045"/>
                  <a:gd name="connsiteY30" fmla="*/ 105375 h 597125"/>
                  <a:gd name="connsiteX31" fmla="*/ 187538 w 516045"/>
                  <a:gd name="connsiteY31" fmla="*/ 140500 h 597125"/>
                  <a:gd name="connsiteX32" fmla="*/ 152359 w 516045"/>
                  <a:gd name="connsiteY32" fmla="*/ 175625 h 597125"/>
                  <a:gd name="connsiteX33" fmla="*/ 117179 w 516045"/>
                  <a:gd name="connsiteY33" fmla="*/ 140500 h 597125"/>
                  <a:gd name="connsiteX34" fmla="*/ 125531 w 516045"/>
                  <a:gd name="connsiteY34" fmla="*/ 93751 h 597125"/>
                  <a:gd name="connsiteX35" fmla="*/ 257896 w 516045"/>
                  <a:gd name="connsiteY35" fmla="*/ 23501 h 597125"/>
                  <a:gd name="connsiteX36" fmla="*/ 164507 w 516045"/>
                  <a:gd name="connsiteY36" fmla="*/ 70250 h 597125"/>
                  <a:gd name="connsiteX37" fmla="*/ 351538 w 516045"/>
                  <a:gd name="connsiteY37" fmla="*/ 70250 h 597125"/>
                  <a:gd name="connsiteX38" fmla="*/ 257896 w 516045"/>
                  <a:gd name="connsiteY38" fmla="*/ 23501 h 597125"/>
                  <a:gd name="connsiteX39" fmla="*/ 257896 w 516045"/>
                  <a:gd name="connsiteY39" fmla="*/ 0 h 597125"/>
                  <a:gd name="connsiteX40" fmla="*/ 379631 w 516045"/>
                  <a:gd name="connsiteY40" fmla="*/ 70250 h 597125"/>
                  <a:gd name="connsiteX41" fmla="*/ 478841 w 516045"/>
                  <a:gd name="connsiteY41" fmla="*/ 70250 h 597125"/>
                  <a:gd name="connsiteX42" fmla="*/ 490736 w 516045"/>
                  <a:gd name="connsiteY42" fmla="*/ 81369 h 597125"/>
                  <a:gd name="connsiteX43" fmla="*/ 516045 w 516045"/>
                  <a:gd name="connsiteY43" fmla="*/ 584743 h 597125"/>
                  <a:gd name="connsiteX44" fmla="*/ 512755 w 516045"/>
                  <a:gd name="connsiteY44" fmla="*/ 593335 h 597125"/>
                  <a:gd name="connsiteX45" fmla="*/ 504150 w 516045"/>
                  <a:gd name="connsiteY45" fmla="*/ 597125 h 597125"/>
                  <a:gd name="connsiteX46" fmla="*/ 11642 w 516045"/>
                  <a:gd name="connsiteY46" fmla="*/ 597125 h 597125"/>
                  <a:gd name="connsiteX47" fmla="*/ 3290 w 516045"/>
                  <a:gd name="connsiteY47" fmla="*/ 593335 h 597125"/>
                  <a:gd name="connsiteX48" fmla="*/ 0 w 516045"/>
                  <a:gd name="connsiteY48" fmla="*/ 584743 h 597125"/>
                  <a:gd name="connsiteX49" fmla="*/ 25309 w 516045"/>
                  <a:gd name="connsiteY49" fmla="*/ 81369 h 597125"/>
                  <a:gd name="connsiteX50" fmla="*/ 36951 w 516045"/>
                  <a:gd name="connsiteY50" fmla="*/ 70250 h 597125"/>
                  <a:gd name="connsiteX51" fmla="*/ 136414 w 516045"/>
                  <a:gd name="connsiteY51" fmla="*/ 70250 h 597125"/>
                  <a:gd name="connsiteX52" fmla="*/ 257896 w 516045"/>
                  <a:gd name="connsiteY52" fmla="*/ 0 h 5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6045" h="597125">
                    <a:moveTo>
                      <a:pt x="175915" y="339632"/>
                    </a:moveTo>
                    <a:lnTo>
                      <a:pt x="340129" y="339632"/>
                    </a:lnTo>
                    <a:cubicBezTo>
                      <a:pt x="346454" y="339632"/>
                      <a:pt x="351768" y="344694"/>
                      <a:pt x="351768" y="351276"/>
                    </a:cubicBezTo>
                    <a:cubicBezTo>
                      <a:pt x="351768" y="357603"/>
                      <a:pt x="346454" y="362919"/>
                      <a:pt x="340129" y="362919"/>
                    </a:cubicBezTo>
                    <a:lnTo>
                      <a:pt x="175915" y="362919"/>
                    </a:lnTo>
                    <a:cubicBezTo>
                      <a:pt x="169337" y="362919"/>
                      <a:pt x="164276" y="357603"/>
                      <a:pt x="164276" y="351276"/>
                    </a:cubicBezTo>
                    <a:cubicBezTo>
                      <a:pt x="164276" y="344694"/>
                      <a:pt x="169337" y="339632"/>
                      <a:pt x="175915" y="339632"/>
                    </a:cubicBezTo>
                    <a:close/>
                    <a:moveTo>
                      <a:pt x="363433" y="128876"/>
                    </a:moveTo>
                    <a:cubicBezTo>
                      <a:pt x="357106" y="128876"/>
                      <a:pt x="351791" y="133930"/>
                      <a:pt x="351791" y="140500"/>
                    </a:cubicBezTo>
                    <a:cubicBezTo>
                      <a:pt x="351791" y="146817"/>
                      <a:pt x="357106" y="152124"/>
                      <a:pt x="363433" y="152124"/>
                    </a:cubicBezTo>
                    <a:cubicBezTo>
                      <a:pt x="370014" y="152124"/>
                      <a:pt x="375328" y="146817"/>
                      <a:pt x="375328" y="140500"/>
                    </a:cubicBezTo>
                    <a:cubicBezTo>
                      <a:pt x="375328" y="133930"/>
                      <a:pt x="370014" y="128876"/>
                      <a:pt x="363433" y="128876"/>
                    </a:cubicBezTo>
                    <a:close/>
                    <a:moveTo>
                      <a:pt x="152359" y="128876"/>
                    </a:moveTo>
                    <a:cubicBezTo>
                      <a:pt x="146031" y="128876"/>
                      <a:pt x="140717" y="133930"/>
                      <a:pt x="140717" y="140500"/>
                    </a:cubicBezTo>
                    <a:cubicBezTo>
                      <a:pt x="140717" y="146817"/>
                      <a:pt x="146031" y="152124"/>
                      <a:pt x="152359" y="152124"/>
                    </a:cubicBezTo>
                    <a:cubicBezTo>
                      <a:pt x="158939" y="152124"/>
                      <a:pt x="164254" y="146817"/>
                      <a:pt x="164254" y="140500"/>
                    </a:cubicBezTo>
                    <a:cubicBezTo>
                      <a:pt x="164254" y="133930"/>
                      <a:pt x="158939" y="128876"/>
                      <a:pt x="152359" y="128876"/>
                    </a:cubicBezTo>
                    <a:close/>
                    <a:moveTo>
                      <a:pt x="48087" y="93751"/>
                    </a:moveTo>
                    <a:lnTo>
                      <a:pt x="24043" y="573624"/>
                    </a:lnTo>
                    <a:lnTo>
                      <a:pt x="492002" y="573624"/>
                    </a:lnTo>
                    <a:lnTo>
                      <a:pt x="467705" y="93751"/>
                    </a:lnTo>
                    <a:lnTo>
                      <a:pt x="390514" y="93751"/>
                    </a:lnTo>
                    <a:cubicBezTo>
                      <a:pt x="395575" y="108407"/>
                      <a:pt x="398613" y="124075"/>
                      <a:pt x="398613" y="140500"/>
                    </a:cubicBezTo>
                    <a:cubicBezTo>
                      <a:pt x="398613" y="159958"/>
                      <a:pt x="382921" y="175625"/>
                      <a:pt x="363433" y="175625"/>
                    </a:cubicBezTo>
                    <a:cubicBezTo>
                      <a:pt x="344199" y="175625"/>
                      <a:pt x="328254" y="159958"/>
                      <a:pt x="328254" y="140500"/>
                    </a:cubicBezTo>
                    <a:cubicBezTo>
                      <a:pt x="328254" y="121042"/>
                      <a:pt x="344199" y="105375"/>
                      <a:pt x="363433" y="105375"/>
                    </a:cubicBezTo>
                    <a:cubicBezTo>
                      <a:pt x="365711" y="105375"/>
                      <a:pt x="367989" y="105628"/>
                      <a:pt x="370014" y="106133"/>
                    </a:cubicBezTo>
                    <a:cubicBezTo>
                      <a:pt x="368748" y="101837"/>
                      <a:pt x="367230" y="97794"/>
                      <a:pt x="365458" y="93751"/>
                    </a:cubicBezTo>
                    <a:lnTo>
                      <a:pt x="150587" y="93751"/>
                    </a:lnTo>
                    <a:cubicBezTo>
                      <a:pt x="148815" y="97794"/>
                      <a:pt x="147297" y="101837"/>
                      <a:pt x="146031" y="106133"/>
                    </a:cubicBezTo>
                    <a:cubicBezTo>
                      <a:pt x="148056" y="105628"/>
                      <a:pt x="150334" y="105375"/>
                      <a:pt x="152359" y="105375"/>
                    </a:cubicBezTo>
                    <a:cubicBezTo>
                      <a:pt x="171846" y="105375"/>
                      <a:pt x="187538" y="121042"/>
                      <a:pt x="187538" y="140500"/>
                    </a:cubicBezTo>
                    <a:cubicBezTo>
                      <a:pt x="187538" y="159958"/>
                      <a:pt x="171846" y="175625"/>
                      <a:pt x="152359" y="175625"/>
                    </a:cubicBezTo>
                    <a:cubicBezTo>
                      <a:pt x="133124" y="175625"/>
                      <a:pt x="117179" y="159958"/>
                      <a:pt x="117179" y="140500"/>
                    </a:cubicBezTo>
                    <a:cubicBezTo>
                      <a:pt x="117179" y="124075"/>
                      <a:pt x="120216" y="108407"/>
                      <a:pt x="125531" y="93751"/>
                    </a:cubicBezTo>
                    <a:close/>
                    <a:moveTo>
                      <a:pt x="257896" y="23501"/>
                    </a:moveTo>
                    <a:cubicBezTo>
                      <a:pt x="219680" y="23501"/>
                      <a:pt x="185766" y="41948"/>
                      <a:pt x="164507" y="70250"/>
                    </a:cubicBezTo>
                    <a:lnTo>
                      <a:pt x="351538" y="70250"/>
                    </a:lnTo>
                    <a:cubicBezTo>
                      <a:pt x="330026" y="41948"/>
                      <a:pt x="296112" y="23501"/>
                      <a:pt x="257896" y="23501"/>
                    </a:cubicBezTo>
                    <a:close/>
                    <a:moveTo>
                      <a:pt x="257896" y="0"/>
                    </a:moveTo>
                    <a:cubicBezTo>
                      <a:pt x="310032" y="0"/>
                      <a:pt x="355335" y="28302"/>
                      <a:pt x="379631" y="70250"/>
                    </a:cubicBezTo>
                    <a:lnTo>
                      <a:pt x="478841" y="70250"/>
                    </a:lnTo>
                    <a:cubicBezTo>
                      <a:pt x="485168" y="70250"/>
                      <a:pt x="490230" y="75051"/>
                      <a:pt x="490736" y="81369"/>
                    </a:cubicBezTo>
                    <a:lnTo>
                      <a:pt x="516045" y="584743"/>
                    </a:lnTo>
                    <a:cubicBezTo>
                      <a:pt x="516045" y="588028"/>
                      <a:pt x="515033" y="591060"/>
                      <a:pt x="512755" y="593335"/>
                    </a:cubicBezTo>
                    <a:cubicBezTo>
                      <a:pt x="510477" y="595862"/>
                      <a:pt x="507440" y="597125"/>
                      <a:pt x="504150" y="597125"/>
                    </a:cubicBezTo>
                    <a:lnTo>
                      <a:pt x="11642" y="597125"/>
                    </a:lnTo>
                    <a:cubicBezTo>
                      <a:pt x="8605" y="597125"/>
                      <a:pt x="5568" y="595862"/>
                      <a:pt x="3290" y="593335"/>
                    </a:cubicBezTo>
                    <a:cubicBezTo>
                      <a:pt x="1012" y="591060"/>
                      <a:pt x="0" y="588028"/>
                      <a:pt x="0" y="584743"/>
                    </a:cubicBezTo>
                    <a:lnTo>
                      <a:pt x="25309" y="81369"/>
                    </a:lnTo>
                    <a:cubicBezTo>
                      <a:pt x="25562" y="75051"/>
                      <a:pt x="30877" y="70250"/>
                      <a:pt x="36951" y="70250"/>
                    </a:cubicBezTo>
                    <a:lnTo>
                      <a:pt x="136414" y="70250"/>
                    </a:lnTo>
                    <a:cubicBezTo>
                      <a:pt x="160710" y="28302"/>
                      <a:pt x="206013" y="0"/>
                      <a:pt x="25789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 name="组合 6"/>
          <p:cNvGrpSpPr/>
          <p:nvPr/>
        </p:nvGrpSpPr>
        <p:grpSpPr>
          <a:xfrm>
            <a:off x="5730477" y="4337208"/>
            <a:ext cx="4863476" cy="780585"/>
            <a:chOff x="9023" y="6830"/>
            <a:chExt cx="7659" cy="1229"/>
          </a:xfrm>
        </p:grpSpPr>
        <p:sp>
          <p:nvSpPr>
            <p:cNvPr id="27" name="文本框 26"/>
            <p:cNvSpPr txBox="1"/>
            <p:nvPr/>
          </p:nvSpPr>
          <p:spPr>
            <a:xfrm>
              <a:off x="10543" y="6864"/>
              <a:ext cx="6139" cy="1161"/>
            </a:xfrm>
            <a:prstGeom prst="rect">
              <a:avLst/>
            </a:prstGeom>
            <a:noFill/>
          </p:spPr>
          <p:txBody>
            <a:bodyPr wrap="square" rtlCol="0">
              <a:spAutoFit/>
            </a:bodyPr>
            <a:lstStyle/>
            <a:p>
              <a:pPr lvl="0" algn="l">
                <a:lnSpc>
                  <a:spcPct val="150000"/>
                </a:lnSpc>
              </a:pPr>
              <a:r>
                <a:rPr lang="zh-CN" altLang="en-US" sz="1400">
                  <a:latin typeface="微软雅黑" panose="020B0503020204020204" charset="-122"/>
                  <a:ea typeface="微软雅黑" panose="020B0503020204020204" charset="-122"/>
                  <a:sym typeface="华康俪金黑W8(P)" pitchFamily="2" charset="-122"/>
                </a:rPr>
                <a:t>面谈后由管理部进行绩效考核表收取及整理并报总经办审阅，经总经办审阅后进行归档留存。</a:t>
              </a:r>
            </a:p>
          </p:txBody>
        </p:sp>
        <p:grpSp>
          <p:nvGrpSpPr>
            <p:cNvPr id="35" name="组合 34"/>
            <p:cNvGrpSpPr/>
            <p:nvPr/>
          </p:nvGrpSpPr>
          <p:grpSpPr>
            <a:xfrm>
              <a:off x="9023" y="6830"/>
              <a:ext cx="1212" cy="1229"/>
              <a:chOff x="5000507" y="4938644"/>
              <a:chExt cx="769434" cy="780585"/>
            </a:xfrm>
          </p:grpSpPr>
          <p:sp>
            <p:nvSpPr>
              <p:cNvPr id="36" name="矩形: 圆角 35"/>
              <p:cNvSpPr/>
              <p:nvPr/>
            </p:nvSpPr>
            <p:spPr>
              <a:xfrm>
                <a:off x="5000507" y="4938644"/>
                <a:ext cx="769434" cy="780585"/>
              </a:xfrm>
              <a:prstGeom prst="roundRect">
                <a:avLst/>
              </a:prstGeom>
              <a:solidFill>
                <a:srgbClr val="FF7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raining_344094"/>
              <p:cNvSpPr>
                <a:spLocks noChangeAspect="1"/>
              </p:cNvSpPr>
              <p:nvPr/>
            </p:nvSpPr>
            <p:spPr bwMode="auto">
              <a:xfrm>
                <a:off x="5160687" y="5129202"/>
                <a:ext cx="424446" cy="423065"/>
              </a:xfrm>
              <a:custGeom>
                <a:avLst/>
                <a:gdLst>
                  <a:gd name="connsiteX0" fmla="*/ 111387 w 607639"/>
                  <a:gd name="connsiteY0" fmla="*/ 484361 h 605663"/>
                  <a:gd name="connsiteX1" fmla="*/ 121513 w 607639"/>
                  <a:gd name="connsiteY1" fmla="*/ 494417 h 605663"/>
                  <a:gd name="connsiteX2" fmla="*/ 111387 w 607639"/>
                  <a:gd name="connsiteY2" fmla="*/ 504473 h 605663"/>
                  <a:gd name="connsiteX3" fmla="*/ 101261 w 607639"/>
                  <a:gd name="connsiteY3" fmla="*/ 494417 h 605663"/>
                  <a:gd name="connsiteX4" fmla="*/ 111387 w 607639"/>
                  <a:gd name="connsiteY4" fmla="*/ 484361 h 605663"/>
                  <a:gd name="connsiteX5" fmla="*/ 141767 w 607639"/>
                  <a:gd name="connsiteY5" fmla="*/ 453947 h 605663"/>
                  <a:gd name="connsiteX6" fmla="*/ 151929 w 607639"/>
                  <a:gd name="connsiteY6" fmla="*/ 464073 h 605663"/>
                  <a:gd name="connsiteX7" fmla="*/ 141767 w 607639"/>
                  <a:gd name="connsiteY7" fmla="*/ 474199 h 605663"/>
                  <a:gd name="connsiteX8" fmla="*/ 131605 w 607639"/>
                  <a:gd name="connsiteY8" fmla="*/ 464073 h 605663"/>
                  <a:gd name="connsiteX9" fmla="*/ 141767 w 607639"/>
                  <a:gd name="connsiteY9" fmla="*/ 453947 h 605663"/>
                  <a:gd name="connsiteX10" fmla="*/ 172144 w 607639"/>
                  <a:gd name="connsiteY10" fmla="*/ 423604 h 605663"/>
                  <a:gd name="connsiteX11" fmla="*/ 182270 w 607639"/>
                  <a:gd name="connsiteY11" fmla="*/ 433730 h 605663"/>
                  <a:gd name="connsiteX12" fmla="*/ 172144 w 607639"/>
                  <a:gd name="connsiteY12" fmla="*/ 443856 h 605663"/>
                  <a:gd name="connsiteX13" fmla="*/ 162018 w 607639"/>
                  <a:gd name="connsiteY13" fmla="*/ 433730 h 605663"/>
                  <a:gd name="connsiteX14" fmla="*/ 172144 w 607639"/>
                  <a:gd name="connsiteY14" fmla="*/ 423604 h 605663"/>
                  <a:gd name="connsiteX15" fmla="*/ 111387 w 607639"/>
                  <a:gd name="connsiteY15" fmla="*/ 423604 h 605663"/>
                  <a:gd name="connsiteX16" fmla="*/ 121513 w 607639"/>
                  <a:gd name="connsiteY16" fmla="*/ 433730 h 605663"/>
                  <a:gd name="connsiteX17" fmla="*/ 111387 w 607639"/>
                  <a:gd name="connsiteY17" fmla="*/ 443856 h 605663"/>
                  <a:gd name="connsiteX18" fmla="*/ 101261 w 607639"/>
                  <a:gd name="connsiteY18" fmla="*/ 433730 h 605663"/>
                  <a:gd name="connsiteX19" fmla="*/ 111387 w 607639"/>
                  <a:gd name="connsiteY19" fmla="*/ 423604 h 605663"/>
                  <a:gd name="connsiteX20" fmla="*/ 202523 w 607639"/>
                  <a:gd name="connsiteY20" fmla="*/ 393332 h 605663"/>
                  <a:gd name="connsiteX21" fmla="*/ 212614 w 607639"/>
                  <a:gd name="connsiteY21" fmla="*/ 403423 h 605663"/>
                  <a:gd name="connsiteX22" fmla="*/ 202523 w 607639"/>
                  <a:gd name="connsiteY22" fmla="*/ 413514 h 605663"/>
                  <a:gd name="connsiteX23" fmla="*/ 192432 w 607639"/>
                  <a:gd name="connsiteY23" fmla="*/ 403423 h 605663"/>
                  <a:gd name="connsiteX24" fmla="*/ 202523 w 607639"/>
                  <a:gd name="connsiteY24" fmla="*/ 393332 h 605663"/>
                  <a:gd name="connsiteX25" fmla="*/ 141767 w 607639"/>
                  <a:gd name="connsiteY25" fmla="*/ 393332 h 605663"/>
                  <a:gd name="connsiteX26" fmla="*/ 151929 w 607639"/>
                  <a:gd name="connsiteY26" fmla="*/ 403423 h 605663"/>
                  <a:gd name="connsiteX27" fmla="*/ 141767 w 607639"/>
                  <a:gd name="connsiteY27" fmla="*/ 413514 h 605663"/>
                  <a:gd name="connsiteX28" fmla="*/ 131605 w 607639"/>
                  <a:gd name="connsiteY28" fmla="*/ 403423 h 605663"/>
                  <a:gd name="connsiteX29" fmla="*/ 141767 w 607639"/>
                  <a:gd name="connsiteY29" fmla="*/ 393332 h 605663"/>
                  <a:gd name="connsiteX30" fmla="*/ 81010 w 607639"/>
                  <a:gd name="connsiteY30" fmla="*/ 393332 h 605663"/>
                  <a:gd name="connsiteX31" fmla="*/ 91172 w 607639"/>
                  <a:gd name="connsiteY31" fmla="*/ 403423 h 605663"/>
                  <a:gd name="connsiteX32" fmla="*/ 81010 w 607639"/>
                  <a:gd name="connsiteY32" fmla="*/ 413514 h 605663"/>
                  <a:gd name="connsiteX33" fmla="*/ 70848 w 607639"/>
                  <a:gd name="connsiteY33" fmla="*/ 403423 h 605663"/>
                  <a:gd name="connsiteX34" fmla="*/ 81010 w 607639"/>
                  <a:gd name="connsiteY34" fmla="*/ 393332 h 605663"/>
                  <a:gd name="connsiteX35" fmla="*/ 172144 w 607639"/>
                  <a:gd name="connsiteY35" fmla="*/ 362918 h 605663"/>
                  <a:gd name="connsiteX36" fmla="*/ 182270 w 607639"/>
                  <a:gd name="connsiteY36" fmla="*/ 373044 h 605663"/>
                  <a:gd name="connsiteX37" fmla="*/ 172144 w 607639"/>
                  <a:gd name="connsiteY37" fmla="*/ 383170 h 605663"/>
                  <a:gd name="connsiteX38" fmla="*/ 162018 w 607639"/>
                  <a:gd name="connsiteY38" fmla="*/ 373044 h 605663"/>
                  <a:gd name="connsiteX39" fmla="*/ 172144 w 607639"/>
                  <a:gd name="connsiteY39" fmla="*/ 362918 h 605663"/>
                  <a:gd name="connsiteX40" fmla="*/ 111387 w 607639"/>
                  <a:gd name="connsiteY40" fmla="*/ 362918 h 605663"/>
                  <a:gd name="connsiteX41" fmla="*/ 121513 w 607639"/>
                  <a:gd name="connsiteY41" fmla="*/ 373044 h 605663"/>
                  <a:gd name="connsiteX42" fmla="*/ 111387 w 607639"/>
                  <a:gd name="connsiteY42" fmla="*/ 383170 h 605663"/>
                  <a:gd name="connsiteX43" fmla="*/ 101261 w 607639"/>
                  <a:gd name="connsiteY43" fmla="*/ 373044 h 605663"/>
                  <a:gd name="connsiteX44" fmla="*/ 111387 w 607639"/>
                  <a:gd name="connsiteY44" fmla="*/ 362918 h 605663"/>
                  <a:gd name="connsiteX45" fmla="*/ 50631 w 607639"/>
                  <a:gd name="connsiteY45" fmla="*/ 362918 h 605663"/>
                  <a:gd name="connsiteX46" fmla="*/ 60757 w 607639"/>
                  <a:gd name="connsiteY46" fmla="*/ 373044 h 605663"/>
                  <a:gd name="connsiteX47" fmla="*/ 50631 w 607639"/>
                  <a:gd name="connsiteY47" fmla="*/ 383170 h 605663"/>
                  <a:gd name="connsiteX48" fmla="*/ 40505 w 607639"/>
                  <a:gd name="connsiteY48" fmla="*/ 373044 h 605663"/>
                  <a:gd name="connsiteX49" fmla="*/ 50631 w 607639"/>
                  <a:gd name="connsiteY49" fmla="*/ 362918 h 605663"/>
                  <a:gd name="connsiteX50" fmla="*/ 202523 w 607639"/>
                  <a:gd name="connsiteY50" fmla="*/ 332645 h 605663"/>
                  <a:gd name="connsiteX51" fmla="*/ 212614 w 607639"/>
                  <a:gd name="connsiteY51" fmla="*/ 342771 h 605663"/>
                  <a:gd name="connsiteX52" fmla="*/ 202523 w 607639"/>
                  <a:gd name="connsiteY52" fmla="*/ 352897 h 605663"/>
                  <a:gd name="connsiteX53" fmla="*/ 192432 w 607639"/>
                  <a:gd name="connsiteY53" fmla="*/ 342771 h 605663"/>
                  <a:gd name="connsiteX54" fmla="*/ 202523 w 607639"/>
                  <a:gd name="connsiteY54" fmla="*/ 332645 h 605663"/>
                  <a:gd name="connsiteX55" fmla="*/ 141767 w 607639"/>
                  <a:gd name="connsiteY55" fmla="*/ 332645 h 605663"/>
                  <a:gd name="connsiteX56" fmla="*/ 151929 w 607639"/>
                  <a:gd name="connsiteY56" fmla="*/ 342771 h 605663"/>
                  <a:gd name="connsiteX57" fmla="*/ 141767 w 607639"/>
                  <a:gd name="connsiteY57" fmla="*/ 352897 h 605663"/>
                  <a:gd name="connsiteX58" fmla="*/ 131605 w 607639"/>
                  <a:gd name="connsiteY58" fmla="*/ 342771 h 605663"/>
                  <a:gd name="connsiteX59" fmla="*/ 141767 w 607639"/>
                  <a:gd name="connsiteY59" fmla="*/ 332645 h 605663"/>
                  <a:gd name="connsiteX60" fmla="*/ 81010 w 607639"/>
                  <a:gd name="connsiteY60" fmla="*/ 332645 h 605663"/>
                  <a:gd name="connsiteX61" fmla="*/ 91172 w 607639"/>
                  <a:gd name="connsiteY61" fmla="*/ 342771 h 605663"/>
                  <a:gd name="connsiteX62" fmla="*/ 81010 w 607639"/>
                  <a:gd name="connsiteY62" fmla="*/ 352897 h 605663"/>
                  <a:gd name="connsiteX63" fmla="*/ 70848 w 607639"/>
                  <a:gd name="connsiteY63" fmla="*/ 342771 h 605663"/>
                  <a:gd name="connsiteX64" fmla="*/ 81010 w 607639"/>
                  <a:gd name="connsiteY64" fmla="*/ 332645 h 605663"/>
                  <a:gd name="connsiteX65" fmla="*/ 232937 w 607639"/>
                  <a:gd name="connsiteY65" fmla="*/ 302302 h 605663"/>
                  <a:gd name="connsiteX66" fmla="*/ 243099 w 607639"/>
                  <a:gd name="connsiteY66" fmla="*/ 312393 h 605663"/>
                  <a:gd name="connsiteX67" fmla="*/ 232937 w 607639"/>
                  <a:gd name="connsiteY67" fmla="*/ 322484 h 605663"/>
                  <a:gd name="connsiteX68" fmla="*/ 222775 w 607639"/>
                  <a:gd name="connsiteY68" fmla="*/ 312393 h 605663"/>
                  <a:gd name="connsiteX69" fmla="*/ 232937 w 607639"/>
                  <a:gd name="connsiteY69" fmla="*/ 302302 h 605663"/>
                  <a:gd name="connsiteX70" fmla="*/ 172144 w 607639"/>
                  <a:gd name="connsiteY70" fmla="*/ 302302 h 605663"/>
                  <a:gd name="connsiteX71" fmla="*/ 182270 w 607639"/>
                  <a:gd name="connsiteY71" fmla="*/ 312393 h 605663"/>
                  <a:gd name="connsiteX72" fmla="*/ 172144 w 607639"/>
                  <a:gd name="connsiteY72" fmla="*/ 322484 h 605663"/>
                  <a:gd name="connsiteX73" fmla="*/ 162018 w 607639"/>
                  <a:gd name="connsiteY73" fmla="*/ 312393 h 605663"/>
                  <a:gd name="connsiteX74" fmla="*/ 172144 w 607639"/>
                  <a:gd name="connsiteY74" fmla="*/ 302302 h 605663"/>
                  <a:gd name="connsiteX75" fmla="*/ 111387 w 607639"/>
                  <a:gd name="connsiteY75" fmla="*/ 302302 h 605663"/>
                  <a:gd name="connsiteX76" fmla="*/ 121513 w 607639"/>
                  <a:gd name="connsiteY76" fmla="*/ 312393 h 605663"/>
                  <a:gd name="connsiteX77" fmla="*/ 111387 w 607639"/>
                  <a:gd name="connsiteY77" fmla="*/ 322484 h 605663"/>
                  <a:gd name="connsiteX78" fmla="*/ 101261 w 607639"/>
                  <a:gd name="connsiteY78" fmla="*/ 312393 h 605663"/>
                  <a:gd name="connsiteX79" fmla="*/ 111387 w 607639"/>
                  <a:gd name="connsiteY79" fmla="*/ 302302 h 605663"/>
                  <a:gd name="connsiteX80" fmla="*/ 50631 w 607639"/>
                  <a:gd name="connsiteY80" fmla="*/ 302302 h 605663"/>
                  <a:gd name="connsiteX81" fmla="*/ 60757 w 607639"/>
                  <a:gd name="connsiteY81" fmla="*/ 312393 h 605663"/>
                  <a:gd name="connsiteX82" fmla="*/ 50631 w 607639"/>
                  <a:gd name="connsiteY82" fmla="*/ 322484 h 605663"/>
                  <a:gd name="connsiteX83" fmla="*/ 40505 w 607639"/>
                  <a:gd name="connsiteY83" fmla="*/ 312393 h 605663"/>
                  <a:gd name="connsiteX84" fmla="*/ 50631 w 607639"/>
                  <a:gd name="connsiteY84" fmla="*/ 302302 h 605663"/>
                  <a:gd name="connsiteX85" fmla="*/ 263280 w 607639"/>
                  <a:gd name="connsiteY85" fmla="*/ 271889 h 605663"/>
                  <a:gd name="connsiteX86" fmla="*/ 273401 w 607639"/>
                  <a:gd name="connsiteY86" fmla="*/ 282010 h 605663"/>
                  <a:gd name="connsiteX87" fmla="*/ 273401 w 607639"/>
                  <a:gd name="connsiteY87" fmla="*/ 282066 h 605663"/>
                  <a:gd name="connsiteX88" fmla="*/ 273401 w 607639"/>
                  <a:gd name="connsiteY88" fmla="*/ 282092 h 605663"/>
                  <a:gd name="connsiteX89" fmla="*/ 263280 w 607639"/>
                  <a:gd name="connsiteY89" fmla="*/ 292213 h 605663"/>
                  <a:gd name="connsiteX90" fmla="*/ 253118 w 607639"/>
                  <a:gd name="connsiteY90" fmla="*/ 282051 h 605663"/>
                  <a:gd name="connsiteX91" fmla="*/ 263280 w 607639"/>
                  <a:gd name="connsiteY91" fmla="*/ 271889 h 605663"/>
                  <a:gd name="connsiteX92" fmla="*/ 202523 w 607639"/>
                  <a:gd name="connsiteY92" fmla="*/ 271889 h 605663"/>
                  <a:gd name="connsiteX93" fmla="*/ 212614 w 607639"/>
                  <a:gd name="connsiteY93" fmla="*/ 282051 h 605663"/>
                  <a:gd name="connsiteX94" fmla="*/ 202523 w 607639"/>
                  <a:gd name="connsiteY94" fmla="*/ 292213 h 605663"/>
                  <a:gd name="connsiteX95" fmla="*/ 192432 w 607639"/>
                  <a:gd name="connsiteY95" fmla="*/ 282051 h 605663"/>
                  <a:gd name="connsiteX96" fmla="*/ 202523 w 607639"/>
                  <a:gd name="connsiteY96" fmla="*/ 271889 h 605663"/>
                  <a:gd name="connsiteX97" fmla="*/ 141767 w 607639"/>
                  <a:gd name="connsiteY97" fmla="*/ 271889 h 605663"/>
                  <a:gd name="connsiteX98" fmla="*/ 151929 w 607639"/>
                  <a:gd name="connsiteY98" fmla="*/ 282051 h 605663"/>
                  <a:gd name="connsiteX99" fmla="*/ 141767 w 607639"/>
                  <a:gd name="connsiteY99" fmla="*/ 292213 h 605663"/>
                  <a:gd name="connsiteX100" fmla="*/ 131605 w 607639"/>
                  <a:gd name="connsiteY100" fmla="*/ 282051 h 605663"/>
                  <a:gd name="connsiteX101" fmla="*/ 141767 w 607639"/>
                  <a:gd name="connsiteY101" fmla="*/ 271889 h 605663"/>
                  <a:gd name="connsiteX102" fmla="*/ 81010 w 607639"/>
                  <a:gd name="connsiteY102" fmla="*/ 271889 h 605663"/>
                  <a:gd name="connsiteX103" fmla="*/ 91172 w 607639"/>
                  <a:gd name="connsiteY103" fmla="*/ 282051 h 605663"/>
                  <a:gd name="connsiteX104" fmla="*/ 81010 w 607639"/>
                  <a:gd name="connsiteY104" fmla="*/ 292213 h 605663"/>
                  <a:gd name="connsiteX105" fmla="*/ 70848 w 607639"/>
                  <a:gd name="connsiteY105" fmla="*/ 282051 h 605663"/>
                  <a:gd name="connsiteX106" fmla="*/ 81010 w 607639"/>
                  <a:gd name="connsiteY106" fmla="*/ 271889 h 605663"/>
                  <a:gd name="connsiteX107" fmla="*/ 232937 w 607639"/>
                  <a:gd name="connsiteY107" fmla="*/ 241616 h 605663"/>
                  <a:gd name="connsiteX108" fmla="*/ 243099 w 607639"/>
                  <a:gd name="connsiteY108" fmla="*/ 251742 h 605663"/>
                  <a:gd name="connsiteX109" fmla="*/ 232937 w 607639"/>
                  <a:gd name="connsiteY109" fmla="*/ 261868 h 605663"/>
                  <a:gd name="connsiteX110" fmla="*/ 222775 w 607639"/>
                  <a:gd name="connsiteY110" fmla="*/ 251742 h 605663"/>
                  <a:gd name="connsiteX111" fmla="*/ 232937 w 607639"/>
                  <a:gd name="connsiteY111" fmla="*/ 241616 h 605663"/>
                  <a:gd name="connsiteX112" fmla="*/ 172144 w 607639"/>
                  <a:gd name="connsiteY112" fmla="*/ 241616 h 605663"/>
                  <a:gd name="connsiteX113" fmla="*/ 182270 w 607639"/>
                  <a:gd name="connsiteY113" fmla="*/ 251742 h 605663"/>
                  <a:gd name="connsiteX114" fmla="*/ 172144 w 607639"/>
                  <a:gd name="connsiteY114" fmla="*/ 261868 h 605663"/>
                  <a:gd name="connsiteX115" fmla="*/ 162018 w 607639"/>
                  <a:gd name="connsiteY115" fmla="*/ 251742 h 605663"/>
                  <a:gd name="connsiteX116" fmla="*/ 172144 w 607639"/>
                  <a:gd name="connsiteY116" fmla="*/ 241616 h 605663"/>
                  <a:gd name="connsiteX117" fmla="*/ 111387 w 607639"/>
                  <a:gd name="connsiteY117" fmla="*/ 241616 h 605663"/>
                  <a:gd name="connsiteX118" fmla="*/ 121513 w 607639"/>
                  <a:gd name="connsiteY118" fmla="*/ 251742 h 605663"/>
                  <a:gd name="connsiteX119" fmla="*/ 111387 w 607639"/>
                  <a:gd name="connsiteY119" fmla="*/ 261868 h 605663"/>
                  <a:gd name="connsiteX120" fmla="*/ 101261 w 607639"/>
                  <a:gd name="connsiteY120" fmla="*/ 251742 h 605663"/>
                  <a:gd name="connsiteX121" fmla="*/ 111387 w 607639"/>
                  <a:gd name="connsiteY121" fmla="*/ 241616 h 605663"/>
                  <a:gd name="connsiteX122" fmla="*/ 50631 w 607639"/>
                  <a:gd name="connsiteY122" fmla="*/ 241616 h 605663"/>
                  <a:gd name="connsiteX123" fmla="*/ 60757 w 607639"/>
                  <a:gd name="connsiteY123" fmla="*/ 251742 h 605663"/>
                  <a:gd name="connsiteX124" fmla="*/ 50631 w 607639"/>
                  <a:gd name="connsiteY124" fmla="*/ 261868 h 605663"/>
                  <a:gd name="connsiteX125" fmla="*/ 40505 w 607639"/>
                  <a:gd name="connsiteY125" fmla="*/ 251742 h 605663"/>
                  <a:gd name="connsiteX126" fmla="*/ 50631 w 607639"/>
                  <a:gd name="connsiteY126" fmla="*/ 241616 h 605663"/>
                  <a:gd name="connsiteX127" fmla="*/ 263280 w 607639"/>
                  <a:gd name="connsiteY127" fmla="*/ 211343 h 605663"/>
                  <a:gd name="connsiteX128" fmla="*/ 273401 w 607639"/>
                  <a:gd name="connsiteY128" fmla="*/ 221359 h 605663"/>
                  <a:gd name="connsiteX129" fmla="*/ 273401 w 607639"/>
                  <a:gd name="connsiteY129" fmla="*/ 221370 h 605663"/>
                  <a:gd name="connsiteX130" fmla="*/ 273401 w 607639"/>
                  <a:gd name="connsiteY130" fmla="*/ 221440 h 605663"/>
                  <a:gd name="connsiteX131" fmla="*/ 263280 w 607639"/>
                  <a:gd name="connsiteY131" fmla="*/ 231455 h 605663"/>
                  <a:gd name="connsiteX132" fmla="*/ 253118 w 607639"/>
                  <a:gd name="connsiteY132" fmla="*/ 221399 h 605663"/>
                  <a:gd name="connsiteX133" fmla="*/ 263280 w 607639"/>
                  <a:gd name="connsiteY133" fmla="*/ 211343 h 605663"/>
                  <a:gd name="connsiteX134" fmla="*/ 202523 w 607639"/>
                  <a:gd name="connsiteY134" fmla="*/ 211343 h 605663"/>
                  <a:gd name="connsiteX135" fmla="*/ 212614 w 607639"/>
                  <a:gd name="connsiteY135" fmla="*/ 221399 h 605663"/>
                  <a:gd name="connsiteX136" fmla="*/ 202523 w 607639"/>
                  <a:gd name="connsiteY136" fmla="*/ 231455 h 605663"/>
                  <a:gd name="connsiteX137" fmla="*/ 192432 w 607639"/>
                  <a:gd name="connsiteY137" fmla="*/ 221399 h 605663"/>
                  <a:gd name="connsiteX138" fmla="*/ 202523 w 607639"/>
                  <a:gd name="connsiteY138" fmla="*/ 211343 h 605663"/>
                  <a:gd name="connsiteX139" fmla="*/ 141767 w 607639"/>
                  <a:gd name="connsiteY139" fmla="*/ 211343 h 605663"/>
                  <a:gd name="connsiteX140" fmla="*/ 151929 w 607639"/>
                  <a:gd name="connsiteY140" fmla="*/ 221399 h 605663"/>
                  <a:gd name="connsiteX141" fmla="*/ 141767 w 607639"/>
                  <a:gd name="connsiteY141" fmla="*/ 231455 h 605663"/>
                  <a:gd name="connsiteX142" fmla="*/ 131605 w 607639"/>
                  <a:gd name="connsiteY142" fmla="*/ 221399 h 605663"/>
                  <a:gd name="connsiteX143" fmla="*/ 141767 w 607639"/>
                  <a:gd name="connsiteY143" fmla="*/ 211343 h 605663"/>
                  <a:gd name="connsiteX144" fmla="*/ 81010 w 607639"/>
                  <a:gd name="connsiteY144" fmla="*/ 211343 h 605663"/>
                  <a:gd name="connsiteX145" fmla="*/ 91172 w 607639"/>
                  <a:gd name="connsiteY145" fmla="*/ 221399 h 605663"/>
                  <a:gd name="connsiteX146" fmla="*/ 81010 w 607639"/>
                  <a:gd name="connsiteY146" fmla="*/ 231455 h 605663"/>
                  <a:gd name="connsiteX147" fmla="*/ 70848 w 607639"/>
                  <a:gd name="connsiteY147" fmla="*/ 221399 h 605663"/>
                  <a:gd name="connsiteX148" fmla="*/ 81010 w 607639"/>
                  <a:gd name="connsiteY148" fmla="*/ 211343 h 605663"/>
                  <a:gd name="connsiteX149" fmla="*/ 232937 w 607639"/>
                  <a:gd name="connsiteY149" fmla="*/ 180930 h 605663"/>
                  <a:gd name="connsiteX150" fmla="*/ 243099 w 607639"/>
                  <a:gd name="connsiteY150" fmla="*/ 191056 h 605663"/>
                  <a:gd name="connsiteX151" fmla="*/ 232937 w 607639"/>
                  <a:gd name="connsiteY151" fmla="*/ 201182 h 605663"/>
                  <a:gd name="connsiteX152" fmla="*/ 222775 w 607639"/>
                  <a:gd name="connsiteY152" fmla="*/ 191056 h 605663"/>
                  <a:gd name="connsiteX153" fmla="*/ 232937 w 607639"/>
                  <a:gd name="connsiteY153" fmla="*/ 180930 h 605663"/>
                  <a:gd name="connsiteX154" fmla="*/ 172144 w 607639"/>
                  <a:gd name="connsiteY154" fmla="*/ 180930 h 605663"/>
                  <a:gd name="connsiteX155" fmla="*/ 182270 w 607639"/>
                  <a:gd name="connsiteY155" fmla="*/ 191056 h 605663"/>
                  <a:gd name="connsiteX156" fmla="*/ 172144 w 607639"/>
                  <a:gd name="connsiteY156" fmla="*/ 201182 h 605663"/>
                  <a:gd name="connsiteX157" fmla="*/ 162018 w 607639"/>
                  <a:gd name="connsiteY157" fmla="*/ 191056 h 605663"/>
                  <a:gd name="connsiteX158" fmla="*/ 172144 w 607639"/>
                  <a:gd name="connsiteY158" fmla="*/ 180930 h 605663"/>
                  <a:gd name="connsiteX159" fmla="*/ 111387 w 607639"/>
                  <a:gd name="connsiteY159" fmla="*/ 180930 h 605663"/>
                  <a:gd name="connsiteX160" fmla="*/ 121513 w 607639"/>
                  <a:gd name="connsiteY160" fmla="*/ 191056 h 605663"/>
                  <a:gd name="connsiteX161" fmla="*/ 111387 w 607639"/>
                  <a:gd name="connsiteY161" fmla="*/ 201182 h 605663"/>
                  <a:gd name="connsiteX162" fmla="*/ 101261 w 607639"/>
                  <a:gd name="connsiteY162" fmla="*/ 191056 h 605663"/>
                  <a:gd name="connsiteX163" fmla="*/ 111387 w 607639"/>
                  <a:gd name="connsiteY163" fmla="*/ 180930 h 605663"/>
                  <a:gd name="connsiteX164" fmla="*/ 263280 w 607639"/>
                  <a:gd name="connsiteY164" fmla="*/ 150587 h 605663"/>
                  <a:gd name="connsiteX165" fmla="*/ 273401 w 607639"/>
                  <a:gd name="connsiteY165" fmla="*/ 160672 h 605663"/>
                  <a:gd name="connsiteX166" fmla="*/ 273401 w 607639"/>
                  <a:gd name="connsiteY166" fmla="*/ 160754 h 605663"/>
                  <a:gd name="connsiteX167" fmla="*/ 263280 w 607639"/>
                  <a:gd name="connsiteY167" fmla="*/ 170839 h 605663"/>
                  <a:gd name="connsiteX168" fmla="*/ 253118 w 607639"/>
                  <a:gd name="connsiteY168" fmla="*/ 160713 h 605663"/>
                  <a:gd name="connsiteX169" fmla="*/ 263280 w 607639"/>
                  <a:gd name="connsiteY169" fmla="*/ 150587 h 605663"/>
                  <a:gd name="connsiteX170" fmla="*/ 202523 w 607639"/>
                  <a:gd name="connsiteY170" fmla="*/ 150587 h 605663"/>
                  <a:gd name="connsiteX171" fmla="*/ 212614 w 607639"/>
                  <a:gd name="connsiteY171" fmla="*/ 160713 h 605663"/>
                  <a:gd name="connsiteX172" fmla="*/ 202523 w 607639"/>
                  <a:gd name="connsiteY172" fmla="*/ 170839 h 605663"/>
                  <a:gd name="connsiteX173" fmla="*/ 192432 w 607639"/>
                  <a:gd name="connsiteY173" fmla="*/ 160713 h 605663"/>
                  <a:gd name="connsiteX174" fmla="*/ 202523 w 607639"/>
                  <a:gd name="connsiteY174" fmla="*/ 150587 h 605663"/>
                  <a:gd name="connsiteX175" fmla="*/ 141767 w 607639"/>
                  <a:gd name="connsiteY175" fmla="*/ 150587 h 605663"/>
                  <a:gd name="connsiteX176" fmla="*/ 151929 w 607639"/>
                  <a:gd name="connsiteY176" fmla="*/ 160713 h 605663"/>
                  <a:gd name="connsiteX177" fmla="*/ 141767 w 607639"/>
                  <a:gd name="connsiteY177" fmla="*/ 170839 h 605663"/>
                  <a:gd name="connsiteX178" fmla="*/ 131605 w 607639"/>
                  <a:gd name="connsiteY178" fmla="*/ 160713 h 605663"/>
                  <a:gd name="connsiteX179" fmla="*/ 141767 w 607639"/>
                  <a:gd name="connsiteY179" fmla="*/ 150587 h 605663"/>
                  <a:gd name="connsiteX180" fmla="*/ 81010 w 607639"/>
                  <a:gd name="connsiteY180" fmla="*/ 150587 h 605663"/>
                  <a:gd name="connsiteX181" fmla="*/ 91172 w 607639"/>
                  <a:gd name="connsiteY181" fmla="*/ 160713 h 605663"/>
                  <a:gd name="connsiteX182" fmla="*/ 81010 w 607639"/>
                  <a:gd name="connsiteY182" fmla="*/ 170839 h 605663"/>
                  <a:gd name="connsiteX183" fmla="*/ 70848 w 607639"/>
                  <a:gd name="connsiteY183" fmla="*/ 160713 h 605663"/>
                  <a:gd name="connsiteX184" fmla="*/ 81010 w 607639"/>
                  <a:gd name="connsiteY184" fmla="*/ 150587 h 605663"/>
                  <a:gd name="connsiteX185" fmla="*/ 232937 w 607639"/>
                  <a:gd name="connsiteY185" fmla="*/ 120314 h 605663"/>
                  <a:gd name="connsiteX186" fmla="*/ 243099 w 607639"/>
                  <a:gd name="connsiteY186" fmla="*/ 130405 h 605663"/>
                  <a:gd name="connsiteX187" fmla="*/ 232937 w 607639"/>
                  <a:gd name="connsiteY187" fmla="*/ 140496 h 605663"/>
                  <a:gd name="connsiteX188" fmla="*/ 222775 w 607639"/>
                  <a:gd name="connsiteY188" fmla="*/ 130405 h 605663"/>
                  <a:gd name="connsiteX189" fmla="*/ 232937 w 607639"/>
                  <a:gd name="connsiteY189" fmla="*/ 120314 h 605663"/>
                  <a:gd name="connsiteX190" fmla="*/ 172144 w 607639"/>
                  <a:gd name="connsiteY190" fmla="*/ 120314 h 605663"/>
                  <a:gd name="connsiteX191" fmla="*/ 182270 w 607639"/>
                  <a:gd name="connsiteY191" fmla="*/ 130405 h 605663"/>
                  <a:gd name="connsiteX192" fmla="*/ 172144 w 607639"/>
                  <a:gd name="connsiteY192" fmla="*/ 140496 h 605663"/>
                  <a:gd name="connsiteX193" fmla="*/ 162018 w 607639"/>
                  <a:gd name="connsiteY193" fmla="*/ 130405 h 605663"/>
                  <a:gd name="connsiteX194" fmla="*/ 172144 w 607639"/>
                  <a:gd name="connsiteY194" fmla="*/ 120314 h 605663"/>
                  <a:gd name="connsiteX195" fmla="*/ 111387 w 607639"/>
                  <a:gd name="connsiteY195" fmla="*/ 120314 h 605663"/>
                  <a:gd name="connsiteX196" fmla="*/ 121513 w 607639"/>
                  <a:gd name="connsiteY196" fmla="*/ 130405 h 605663"/>
                  <a:gd name="connsiteX197" fmla="*/ 111387 w 607639"/>
                  <a:gd name="connsiteY197" fmla="*/ 140496 h 605663"/>
                  <a:gd name="connsiteX198" fmla="*/ 101261 w 607639"/>
                  <a:gd name="connsiteY198" fmla="*/ 130405 h 605663"/>
                  <a:gd name="connsiteX199" fmla="*/ 111387 w 607639"/>
                  <a:gd name="connsiteY199" fmla="*/ 120314 h 605663"/>
                  <a:gd name="connsiteX200" fmla="*/ 263280 w 607639"/>
                  <a:gd name="connsiteY200" fmla="*/ 89900 h 605663"/>
                  <a:gd name="connsiteX201" fmla="*/ 273401 w 607639"/>
                  <a:gd name="connsiteY201" fmla="*/ 99985 h 605663"/>
                  <a:gd name="connsiteX202" fmla="*/ 273401 w 607639"/>
                  <a:gd name="connsiteY202" fmla="*/ 100065 h 605663"/>
                  <a:gd name="connsiteX203" fmla="*/ 273401 w 607639"/>
                  <a:gd name="connsiteY203" fmla="*/ 100067 h 605663"/>
                  <a:gd name="connsiteX204" fmla="*/ 263280 w 607639"/>
                  <a:gd name="connsiteY204" fmla="*/ 110152 h 605663"/>
                  <a:gd name="connsiteX205" fmla="*/ 253118 w 607639"/>
                  <a:gd name="connsiteY205" fmla="*/ 100026 h 605663"/>
                  <a:gd name="connsiteX206" fmla="*/ 263280 w 607639"/>
                  <a:gd name="connsiteY206" fmla="*/ 89900 h 605663"/>
                  <a:gd name="connsiteX207" fmla="*/ 202523 w 607639"/>
                  <a:gd name="connsiteY207" fmla="*/ 89900 h 605663"/>
                  <a:gd name="connsiteX208" fmla="*/ 212614 w 607639"/>
                  <a:gd name="connsiteY208" fmla="*/ 100026 h 605663"/>
                  <a:gd name="connsiteX209" fmla="*/ 202523 w 607639"/>
                  <a:gd name="connsiteY209" fmla="*/ 110152 h 605663"/>
                  <a:gd name="connsiteX210" fmla="*/ 192432 w 607639"/>
                  <a:gd name="connsiteY210" fmla="*/ 100026 h 605663"/>
                  <a:gd name="connsiteX211" fmla="*/ 202523 w 607639"/>
                  <a:gd name="connsiteY211" fmla="*/ 89900 h 605663"/>
                  <a:gd name="connsiteX212" fmla="*/ 141767 w 607639"/>
                  <a:gd name="connsiteY212" fmla="*/ 89900 h 605663"/>
                  <a:gd name="connsiteX213" fmla="*/ 151929 w 607639"/>
                  <a:gd name="connsiteY213" fmla="*/ 100026 h 605663"/>
                  <a:gd name="connsiteX214" fmla="*/ 141767 w 607639"/>
                  <a:gd name="connsiteY214" fmla="*/ 110152 h 605663"/>
                  <a:gd name="connsiteX215" fmla="*/ 131605 w 607639"/>
                  <a:gd name="connsiteY215" fmla="*/ 100026 h 605663"/>
                  <a:gd name="connsiteX216" fmla="*/ 141767 w 607639"/>
                  <a:gd name="connsiteY216" fmla="*/ 89900 h 605663"/>
                  <a:gd name="connsiteX217" fmla="*/ 232937 w 607639"/>
                  <a:gd name="connsiteY217" fmla="*/ 59628 h 605663"/>
                  <a:gd name="connsiteX218" fmla="*/ 243099 w 607639"/>
                  <a:gd name="connsiteY218" fmla="*/ 69754 h 605663"/>
                  <a:gd name="connsiteX219" fmla="*/ 232937 w 607639"/>
                  <a:gd name="connsiteY219" fmla="*/ 79880 h 605663"/>
                  <a:gd name="connsiteX220" fmla="*/ 222775 w 607639"/>
                  <a:gd name="connsiteY220" fmla="*/ 69754 h 605663"/>
                  <a:gd name="connsiteX221" fmla="*/ 232937 w 607639"/>
                  <a:gd name="connsiteY221" fmla="*/ 59628 h 605663"/>
                  <a:gd name="connsiteX222" fmla="*/ 172144 w 607639"/>
                  <a:gd name="connsiteY222" fmla="*/ 59628 h 605663"/>
                  <a:gd name="connsiteX223" fmla="*/ 182270 w 607639"/>
                  <a:gd name="connsiteY223" fmla="*/ 69754 h 605663"/>
                  <a:gd name="connsiteX224" fmla="*/ 172144 w 607639"/>
                  <a:gd name="connsiteY224" fmla="*/ 79880 h 605663"/>
                  <a:gd name="connsiteX225" fmla="*/ 162018 w 607639"/>
                  <a:gd name="connsiteY225" fmla="*/ 69754 h 605663"/>
                  <a:gd name="connsiteX226" fmla="*/ 172144 w 607639"/>
                  <a:gd name="connsiteY226" fmla="*/ 59628 h 605663"/>
                  <a:gd name="connsiteX227" fmla="*/ 263280 w 607639"/>
                  <a:gd name="connsiteY227" fmla="*/ 29285 h 605663"/>
                  <a:gd name="connsiteX228" fmla="*/ 273401 w 607639"/>
                  <a:gd name="connsiteY228" fmla="*/ 39336 h 605663"/>
                  <a:gd name="connsiteX229" fmla="*/ 273401 w 607639"/>
                  <a:gd name="connsiteY229" fmla="*/ 39369 h 605663"/>
                  <a:gd name="connsiteX230" fmla="*/ 273401 w 607639"/>
                  <a:gd name="connsiteY230" fmla="*/ 39417 h 605663"/>
                  <a:gd name="connsiteX231" fmla="*/ 263280 w 607639"/>
                  <a:gd name="connsiteY231" fmla="*/ 49467 h 605663"/>
                  <a:gd name="connsiteX232" fmla="*/ 253118 w 607639"/>
                  <a:gd name="connsiteY232" fmla="*/ 39376 h 605663"/>
                  <a:gd name="connsiteX233" fmla="*/ 263280 w 607639"/>
                  <a:gd name="connsiteY233" fmla="*/ 29285 h 605663"/>
                  <a:gd name="connsiteX234" fmla="*/ 334198 w 607639"/>
                  <a:gd name="connsiteY234" fmla="*/ 21241 h 605663"/>
                  <a:gd name="connsiteX235" fmla="*/ 334198 w 607639"/>
                  <a:gd name="connsiteY235" fmla="*/ 312385 h 605663"/>
                  <a:gd name="connsiteX236" fmla="*/ 333130 w 607639"/>
                  <a:gd name="connsiteY236" fmla="*/ 317451 h 605663"/>
                  <a:gd name="connsiteX237" fmla="*/ 196409 w 607639"/>
                  <a:gd name="connsiteY237" fmla="*/ 564160 h 605663"/>
                  <a:gd name="connsiteX238" fmla="*/ 303756 w 607639"/>
                  <a:gd name="connsiteY238" fmla="*/ 585400 h 605663"/>
                  <a:gd name="connsiteX239" fmla="*/ 587345 w 607639"/>
                  <a:gd name="connsiteY239" fmla="*/ 302343 h 605663"/>
                  <a:gd name="connsiteX240" fmla="*/ 334198 w 607639"/>
                  <a:gd name="connsiteY240" fmla="*/ 21241 h 605663"/>
                  <a:gd name="connsiteX241" fmla="*/ 273401 w 607639"/>
                  <a:gd name="connsiteY241" fmla="*/ 21240 h 605663"/>
                  <a:gd name="connsiteX242" fmla="*/ 211726 w 607639"/>
                  <a:gd name="connsiteY242" fmla="*/ 34925 h 605663"/>
                  <a:gd name="connsiteX243" fmla="*/ 212616 w 607639"/>
                  <a:gd name="connsiteY243" fmla="*/ 39369 h 605663"/>
                  <a:gd name="connsiteX244" fmla="*/ 202559 w 607639"/>
                  <a:gd name="connsiteY244" fmla="*/ 49500 h 605663"/>
                  <a:gd name="connsiteX245" fmla="*/ 192680 w 607639"/>
                  <a:gd name="connsiteY245" fmla="*/ 42212 h 605663"/>
                  <a:gd name="connsiteX246" fmla="*/ 47614 w 607639"/>
                  <a:gd name="connsiteY246" fmla="*/ 181290 h 605663"/>
                  <a:gd name="connsiteX247" fmla="*/ 50640 w 607639"/>
                  <a:gd name="connsiteY247" fmla="*/ 180935 h 605663"/>
                  <a:gd name="connsiteX248" fmla="*/ 60786 w 607639"/>
                  <a:gd name="connsiteY248" fmla="*/ 191066 h 605663"/>
                  <a:gd name="connsiteX249" fmla="*/ 50640 w 607639"/>
                  <a:gd name="connsiteY249" fmla="*/ 201197 h 605663"/>
                  <a:gd name="connsiteX250" fmla="*/ 41384 w 607639"/>
                  <a:gd name="connsiteY250" fmla="*/ 195509 h 605663"/>
                  <a:gd name="connsiteX251" fmla="*/ 21893 w 607639"/>
                  <a:gd name="connsiteY251" fmla="*/ 272113 h 605663"/>
                  <a:gd name="connsiteX252" fmla="*/ 30348 w 607639"/>
                  <a:gd name="connsiteY252" fmla="*/ 282066 h 605663"/>
                  <a:gd name="connsiteX253" fmla="*/ 20470 w 607639"/>
                  <a:gd name="connsiteY253" fmla="*/ 292197 h 605663"/>
                  <a:gd name="connsiteX254" fmla="*/ 20292 w 607639"/>
                  <a:gd name="connsiteY254" fmla="*/ 302328 h 605663"/>
                  <a:gd name="connsiteX255" fmla="*/ 21715 w 607639"/>
                  <a:gd name="connsiteY255" fmla="*/ 332721 h 605663"/>
                  <a:gd name="connsiteX256" fmla="*/ 30348 w 607639"/>
                  <a:gd name="connsiteY256" fmla="*/ 342763 h 605663"/>
                  <a:gd name="connsiteX257" fmla="*/ 24118 w 607639"/>
                  <a:gd name="connsiteY257" fmla="*/ 352183 h 605663"/>
                  <a:gd name="connsiteX258" fmla="*/ 46012 w 607639"/>
                  <a:gd name="connsiteY258" fmla="*/ 424522 h 605663"/>
                  <a:gd name="connsiteX259" fmla="*/ 50640 w 607639"/>
                  <a:gd name="connsiteY259" fmla="*/ 423633 h 605663"/>
                  <a:gd name="connsiteX260" fmla="*/ 60786 w 607639"/>
                  <a:gd name="connsiteY260" fmla="*/ 433764 h 605663"/>
                  <a:gd name="connsiteX261" fmla="*/ 55446 w 607639"/>
                  <a:gd name="connsiteY261" fmla="*/ 442828 h 605663"/>
                  <a:gd name="connsiteX262" fmla="*/ 71287 w 607639"/>
                  <a:gd name="connsiteY262" fmla="*/ 467267 h 605663"/>
                  <a:gd name="connsiteX263" fmla="*/ 70842 w 607639"/>
                  <a:gd name="connsiteY263" fmla="*/ 464068 h 605663"/>
                  <a:gd name="connsiteX264" fmla="*/ 80988 w 607639"/>
                  <a:gd name="connsiteY264" fmla="*/ 453937 h 605663"/>
                  <a:gd name="connsiteX265" fmla="*/ 91134 w 607639"/>
                  <a:gd name="connsiteY265" fmla="*/ 464068 h 605663"/>
                  <a:gd name="connsiteX266" fmla="*/ 80988 w 607639"/>
                  <a:gd name="connsiteY266" fmla="*/ 474199 h 605663"/>
                  <a:gd name="connsiteX267" fmla="*/ 75470 w 607639"/>
                  <a:gd name="connsiteY267" fmla="*/ 472777 h 605663"/>
                  <a:gd name="connsiteX268" fmla="*/ 138748 w 607639"/>
                  <a:gd name="connsiteY268" fmla="*/ 530807 h 605663"/>
                  <a:gd name="connsiteX269" fmla="*/ 162243 w 607639"/>
                  <a:gd name="connsiteY269" fmla="*/ 492239 h 605663"/>
                  <a:gd name="connsiteX270" fmla="*/ 165892 w 607639"/>
                  <a:gd name="connsiteY270" fmla="*/ 486196 h 605663"/>
                  <a:gd name="connsiteX271" fmla="*/ 228903 w 607639"/>
                  <a:gd name="connsiteY271" fmla="*/ 382487 h 605663"/>
                  <a:gd name="connsiteX272" fmla="*/ 222762 w 607639"/>
                  <a:gd name="connsiteY272" fmla="*/ 373067 h 605663"/>
                  <a:gd name="connsiteX273" fmla="*/ 232907 w 607639"/>
                  <a:gd name="connsiteY273" fmla="*/ 362936 h 605663"/>
                  <a:gd name="connsiteX274" fmla="*/ 239493 w 607639"/>
                  <a:gd name="connsiteY274" fmla="*/ 365069 h 605663"/>
                  <a:gd name="connsiteX275" fmla="*/ 253110 w 607639"/>
                  <a:gd name="connsiteY275" fmla="*/ 342674 h 605663"/>
                  <a:gd name="connsiteX276" fmla="*/ 258717 w 607639"/>
                  <a:gd name="connsiteY276" fmla="*/ 333521 h 605663"/>
                  <a:gd name="connsiteX277" fmla="*/ 273401 w 607639"/>
                  <a:gd name="connsiteY277" fmla="*/ 309349 h 605663"/>
                  <a:gd name="connsiteX278" fmla="*/ 273401 w 607639"/>
                  <a:gd name="connsiteY278" fmla="*/ 282092 h 605663"/>
                  <a:gd name="connsiteX279" fmla="*/ 273442 w 607639"/>
                  <a:gd name="connsiteY279" fmla="*/ 282051 h 605663"/>
                  <a:gd name="connsiteX280" fmla="*/ 273401 w 607639"/>
                  <a:gd name="connsiteY280" fmla="*/ 282010 h 605663"/>
                  <a:gd name="connsiteX281" fmla="*/ 273401 w 607639"/>
                  <a:gd name="connsiteY281" fmla="*/ 221440 h 605663"/>
                  <a:gd name="connsiteX282" fmla="*/ 273442 w 607639"/>
                  <a:gd name="connsiteY282" fmla="*/ 221399 h 605663"/>
                  <a:gd name="connsiteX283" fmla="*/ 273401 w 607639"/>
                  <a:gd name="connsiteY283" fmla="*/ 221359 h 605663"/>
                  <a:gd name="connsiteX284" fmla="*/ 273401 w 607639"/>
                  <a:gd name="connsiteY284" fmla="*/ 160762 h 605663"/>
                  <a:gd name="connsiteX285" fmla="*/ 273401 w 607639"/>
                  <a:gd name="connsiteY285" fmla="*/ 160754 h 605663"/>
                  <a:gd name="connsiteX286" fmla="*/ 273442 w 607639"/>
                  <a:gd name="connsiteY286" fmla="*/ 160713 h 605663"/>
                  <a:gd name="connsiteX287" fmla="*/ 273401 w 607639"/>
                  <a:gd name="connsiteY287" fmla="*/ 160672 h 605663"/>
                  <a:gd name="connsiteX288" fmla="*/ 273401 w 607639"/>
                  <a:gd name="connsiteY288" fmla="*/ 100067 h 605663"/>
                  <a:gd name="connsiteX289" fmla="*/ 273442 w 607639"/>
                  <a:gd name="connsiteY289" fmla="*/ 100026 h 605663"/>
                  <a:gd name="connsiteX290" fmla="*/ 273401 w 607639"/>
                  <a:gd name="connsiteY290" fmla="*/ 99985 h 605663"/>
                  <a:gd name="connsiteX291" fmla="*/ 273401 w 607639"/>
                  <a:gd name="connsiteY291" fmla="*/ 39417 h 605663"/>
                  <a:gd name="connsiteX292" fmla="*/ 273442 w 607639"/>
                  <a:gd name="connsiteY292" fmla="*/ 39376 h 605663"/>
                  <a:gd name="connsiteX293" fmla="*/ 273401 w 607639"/>
                  <a:gd name="connsiteY293" fmla="*/ 39336 h 605663"/>
                  <a:gd name="connsiteX294" fmla="*/ 325030 w 607639"/>
                  <a:gd name="connsiteY294" fmla="*/ 0 h 605663"/>
                  <a:gd name="connsiteX295" fmla="*/ 607639 w 607639"/>
                  <a:gd name="connsiteY295" fmla="*/ 302343 h 605663"/>
                  <a:gd name="connsiteX296" fmla="*/ 303756 w 607639"/>
                  <a:gd name="connsiteY296" fmla="*/ 605663 h 605663"/>
                  <a:gd name="connsiteX297" fmla="*/ 178162 w 607639"/>
                  <a:gd name="connsiteY297" fmla="*/ 578380 h 605663"/>
                  <a:gd name="connsiteX298" fmla="*/ 173177 w 607639"/>
                  <a:gd name="connsiteY298" fmla="*/ 572336 h 605663"/>
                  <a:gd name="connsiteX299" fmla="*/ 174156 w 607639"/>
                  <a:gd name="connsiteY299" fmla="*/ 564160 h 605663"/>
                  <a:gd name="connsiteX300" fmla="*/ 313903 w 607639"/>
                  <a:gd name="connsiteY300" fmla="*/ 309364 h 605663"/>
                  <a:gd name="connsiteX301" fmla="*/ 313903 w 607639"/>
                  <a:gd name="connsiteY301" fmla="*/ 10043 h 605663"/>
                  <a:gd name="connsiteX302" fmla="*/ 316930 w 607639"/>
                  <a:gd name="connsiteY302" fmla="*/ 3022 h 605663"/>
                  <a:gd name="connsiteX303" fmla="*/ 325030 w 607639"/>
                  <a:gd name="connsiteY303" fmla="*/ 0 h 605663"/>
                  <a:gd name="connsiteX304" fmla="*/ 282479 w 607639"/>
                  <a:gd name="connsiteY304" fmla="*/ 0 h 605663"/>
                  <a:gd name="connsiteX305" fmla="*/ 290578 w 607639"/>
                  <a:gd name="connsiteY305" fmla="*/ 3022 h 605663"/>
                  <a:gd name="connsiteX306" fmla="*/ 293693 w 607639"/>
                  <a:gd name="connsiteY306" fmla="*/ 10042 h 605663"/>
                  <a:gd name="connsiteX307" fmla="*/ 293693 w 607639"/>
                  <a:gd name="connsiteY307" fmla="*/ 312370 h 605663"/>
                  <a:gd name="connsiteX308" fmla="*/ 292625 w 607639"/>
                  <a:gd name="connsiteY308" fmla="*/ 317436 h 605663"/>
                  <a:gd name="connsiteX309" fmla="*/ 150851 w 607639"/>
                  <a:gd name="connsiteY309" fmla="*/ 550003 h 605663"/>
                  <a:gd name="connsiteX310" fmla="*/ 144800 w 607639"/>
                  <a:gd name="connsiteY310" fmla="*/ 555068 h 605663"/>
                  <a:gd name="connsiteX311" fmla="*/ 141774 w 607639"/>
                  <a:gd name="connsiteY311" fmla="*/ 555068 h 605663"/>
                  <a:gd name="connsiteX312" fmla="*/ 136701 w 607639"/>
                  <a:gd name="connsiteY312" fmla="*/ 554091 h 605663"/>
                  <a:gd name="connsiteX313" fmla="*/ 0 w 607639"/>
                  <a:gd name="connsiteY313" fmla="*/ 302328 h 605663"/>
                  <a:gd name="connsiteX314" fmla="*/ 282479 w 607639"/>
                  <a:gd name="connsiteY314"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607639" h="605663">
                    <a:moveTo>
                      <a:pt x="111387" y="484361"/>
                    </a:moveTo>
                    <a:cubicBezTo>
                      <a:pt x="116979" y="484361"/>
                      <a:pt x="121513" y="488863"/>
                      <a:pt x="121513" y="494417"/>
                    </a:cubicBezTo>
                    <a:cubicBezTo>
                      <a:pt x="121513" y="499971"/>
                      <a:pt x="116979" y="504473"/>
                      <a:pt x="111387" y="504473"/>
                    </a:cubicBezTo>
                    <a:cubicBezTo>
                      <a:pt x="105795" y="504473"/>
                      <a:pt x="101261" y="499971"/>
                      <a:pt x="101261" y="494417"/>
                    </a:cubicBezTo>
                    <a:cubicBezTo>
                      <a:pt x="101261" y="488863"/>
                      <a:pt x="105795" y="484361"/>
                      <a:pt x="111387" y="484361"/>
                    </a:cubicBezTo>
                    <a:close/>
                    <a:moveTo>
                      <a:pt x="141767" y="453947"/>
                    </a:moveTo>
                    <a:cubicBezTo>
                      <a:pt x="147379" y="453947"/>
                      <a:pt x="151929" y="458481"/>
                      <a:pt x="151929" y="464073"/>
                    </a:cubicBezTo>
                    <a:cubicBezTo>
                      <a:pt x="151929" y="469665"/>
                      <a:pt x="147379" y="474199"/>
                      <a:pt x="141767" y="474199"/>
                    </a:cubicBezTo>
                    <a:cubicBezTo>
                      <a:pt x="136155" y="474199"/>
                      <a:pt x="131605" y="469665"/>
                      <a:pt x="131605" y="464073"/>
                    </a:cubicBezTo>
                    <a:cubicBezTo>
                      <a:pt x="131605" y="458481"/>
                      <a:pt x="136155" y="453947"/>
                      <a:pt x="141767" y="453947"/>
                    </a:cubicBezTo>
                    <a:close/>
                    <a:moveTo>
                      <a:pt x="172144" y="423604"/>
                    </a:moveTo>
                    <a:cubicBezTo>
                      <a:pt x="177736" y="423604"/>
                      <a:pt x="182270" y="428138"/>
                      <a:pt x="182270" y="433730"/>
                    </a:cubicBezTo>
                    <a:cubicBezTo>
                      <a:pt x="182270" y="439322"/>
                      <a:pt x="177736" y="443856"/>
                      <a:pt x="172144" y="443856"/>
                    </a:cubicBezTo>
                    <a:cubicBezTo>
                      <a:pt x="166552" y="443856"/>
                      <a:pt x="162018" y="439322"/>
                      <a:pt x="162018" y="433730"/>
                    </a:cubicBezTo>
                    <a:cubicBezTo>
                      <a:pt x="162018" y="428138"/>
                      <a:pt x="166552" y="423604"/>
                      <a:pt x="172144" y="423604"/>
                    </a:cubicBezTo>
                    <a:close/>
                    <a:moveTo>
                      <a:pt x="111387" y="423604"/>
                    </a:moveTo>
                    <a:cubicBezTo>
                      <a:pt x="116979" y="423604"/>
                      <a:pt x="121513" y="428138"/>
                      <a:pt x="121513" y="433730"/>
                    </a:cubicBezTo>
                    <a:cubicBezTo>
                      <a:pt x="121513" y="439322"/>
                      <a:pt x="116979" y="443856"/>
                      <a:pt x="111387" y="443856"/>
                    </a:cubicBezTo>
                    <a:cubicBezTo>
                      <a:pt x="105795" y="443856"/>
                      <a:pt x="101261" y="439322"/>
                      <a:pt x="101261" y="433730"/>
                    </a:cubicBezTo>
                    <a:cubicBezTo>
                      <a:pt x="101261" y="428138"/>
                      <a:pt x="105795" y="423604"/>
                      <a:pt x="111387" y="423604"/>
                    </a:cubicBezTo>
                    <a:close/>
                    <a:moveTo>
                      <a:pt x="202523" y="393332"/>
                    </a:moveTo>
                    <a:cubicBezTo>
                      <a:pt x="208096" y="393332"/>
                      <a:pt x="212614" y="397850"/>
                      <a:pt x="212614" y="403423"/>
                    </a:cubicBezTo>
                    <a:cubicBezTo>
                      <a:pt x="212614" y="408996"/>
                      <a:pt x="208096" y="413514"/>
                      <a:pt x="202523" y="413514"/>
                    </a:cubicBezTo>
                    <a:cubicBezTo>
                      <a:pt x="196950" y="413514"/>
                      <a:pt x="192432" y="408996"/>
                      <a:pt x="192432" y="403423"/>
                    </a:cubicBezTo>
                    <a:cubicBezTo>
                      <a:pt x="192432" y="397850"/>
                      <a:pt x="196950" y="393332"/>
                      <a:pt x="202523" y="393332"/>
                    </a:cubicBezTo>
                    <a:close/>
                    <a:moveTo>
                      <a:pt x="141767" y="393332"/>
                    </a:moveTo>
                    <a:cubicBezTo>
                      <a:pt x="147379" y="393332"/>
                      <a:pt x="151929" y="397850"/>
                      <a:pt x="151929" y="403423"/>
                    </a:cubicBezTo>
                    <a:cubicBezTo>
                      <a:pt x="151929" y="408996"/>
                      <a:pt x="147379" y="413514"/>
                      <a:pt x="141767" y="413514"/>
                    </a:cubicBezTo>
                    <a:cubicBezTo>
                      <a:pt x="136155" y="413514"/>
                      <a:pt x="131605" y="408996"/>
                      <a:pt x="131605" y="403423"/>
                    </a:cubicBezTo>
                    <a:cubicBezTo>
                      <a:pt x="131605" y="397850"/>
                      <a:pt x="136155" y="393332"/>
                      <a:pt x="141767" y="393332"/>
                    </a:cubicBezTo>
                    <a:close/>
                    <a:moveTo>
                      <a:pt x="81010" y="393332"/>
                    </a:moveTo>
                    <a:cubicBezTo>
                      <a:pt x="86622" y="393332"/>
                      <a:pt x="91172" y="397850"/>
                      <a:pt x="91172" y="403423"/>
                    </a:cubicBezTo>
                    <a:cubicBezTo>
                      <a:pt x="91172" y="408996"/>
                      <a:pt x="86622" y="413514"/>
                      <a:pt x="81010" y="413514"/>
                    </a:cubicBezTo>
                    <a:cubicBezTo>
                      <a:pt x="75398" y="413514"/>
                      <a:pt x="70848" y="408996"/>
                      <a:pt x="70848" y="403423"/>
                    </a:cubicBezTo>
                    <a:cubicBezTo>
                      <a:pt x="70848" y="397850"/>
                      <a:pt x="75398" y="393332"/>
                      <a:pt x="81010" y="393332"/>
                    </a:cubicBezTo>
                    <a:close/>
                    <a:moveTo>
                      <a:pt x="172144" y="362918"/>
                    </a:moveTo>
                    <a:cubicBezTo>
                      <a:pt x="177736" y="362918"/>
                      <a:pt x="182270" y="367452"/>
                      <a:pt x="182270" y="373044"/>
                    </a:cubicBezTo>
                    <a:cubicBezTo>
                      <a:pt x="182270" y="378636"/>
                      <a:pt x="177736" y="383170"/>
                      <a:pt x="172144" y="383170"/>
                    </a:cubicBezTo>
                    <a:cubicBezTo>
                      <a:pt x="166552" y="383170"/>
                      <a:pt x="162018" y="378636"/>
                      <a:pt x="162018" y="373044"/>
                    </a:cubicBezTo>
                    <a:cubicBezTo>
                      <a:pt x="162018" y="367452"/>
                      <a:pt x="166552" y="362918"/>
                      <a:pt x="172144" y="362918"/>
                    </a:cubicBezTo>
                    <a:close/>
                    <a:moveTo>
                      <a:pt x="111387" y="362918"/>
                    </a:moveTo>
                    <a:cubicBezTo>
                      <a:pt x="116979" y="362918"/>
                      <a:pt x="121513" y="367452"/>
                      <a:pt x="121513" y="373044"/>
                    </a:cubicBezTo>
                    <a:cubicBezTo>
                      <a:pt x="121513" y="378636"/>
                      <a:pt x="116979" y="383170"/>
                      <a:pt x="111387" y="383170"/>
                    </a:cubicBezTo>
                    <a:cubicBezTo>
                      <a:pt x="105795" y="383170"/>
                      <a:pt x="101261" y="378636"/>
                      <a:pt x="101261" y="373044"/>
                    </a:cubicBezTo>
                    <a:cubicBezTo>
                      <a:pt x="101261" y="367452"/>
                      <a:pt x="105795" y="362918"/>
                      <a:pt x="111387" y="362918"/>
                    </a:cubicBezTo>
                    <a:close/>
                    <a:moveTo>
                      <a:pt x="50631" y="362918"/>
                    </a:moveTo>
                    <a:cubicBezTo>
                      <a:pt x="56223" y="362918"/>
                      <a:pt x="60757" y="367452"/>
                      <a:pt x="60757" y="373044"/>
                    </a:cubicBezTo>
                    <a:cubicBezTo>
                      <a:pt x="60757" y="378636"/>
                      <a:pt x="56223" y="383170"/>
                      <a:pt x="50631" y="383170"/>
                    </a:cubicBezTo>
                    <a:cubicBezTo>
                      <a:pt x="45039" y="383170"/>
                      <a:pt x="40505" y="378636"/>
                      <a:pt x="40505" y="373044"/>
                    </a:cubicBezTo>
                    <a:cubicBezTo>
                      <a:pt x="40505" y="367452"/>
                      <a:pt x="45039" y="362918"/>
                      <a:pt x="50631" y="362918"/>
                    </a:cubicBezTo>
                    <a:close/>
                    <a:moveTo>
                      <a:pt x="202523" y="332645"/>
                    </a:moveTo>
                    <a:cubicBezTo>
                      <a:pt x="208096" y="332645"/>
                      <a:pt x="212614" y="337179"/>
                      <a:pt x="212614" y="342771"/>
                    </a:cubicBezTo>
                    <a:cubicBezTo>
                      <a:pt x="212614" y="348363"/>
                      <a:pt x="208096" y="352897"/>
                      <a:pt x="202523" y="352897"/>
                    </a:cubicBezTo>
                    <a:cubicBezTo>
                      <a:pt x="196950" y="352897"/>
                      <a:pt x="192432" y="348363"/>
                      <a:pt x="192432" y="342771"/>
                    </a:cubicBezTo>
                    <a:cubicBezTo>
                      <a:pt x="192432" y="337179"/>
                      <a:pt x="196950" y="332645"/>
                      <a:pt x="202523" y="332645"/>
                    </a:cubicBezTo>
                    <a:close/>
                    <a:moveTo>
                      <a:pt x="141767" y="332645"/>
                    </a:moveTo>
                    <a:cubicBezTo>
                      <a:pt x="147379" y="332645"/>
                      <a:pt x="151929" y="337179"/>
                      <a:pt x="151929" y="342771"/>
                    </a:cubicBezTo>
                    <a:cubicBezTo>
                      <a:pt x="151929" y="348363"/>
                      <a:pt x="147379" y="352897"/>
                      <a:pt x="141767" y="352897"/>
                    </a:cubicBezTo>
                    <a:cubicBezTo>
                      <a:pt x="136155" y="352897"/>
                      <a:pt x="131605" y="348363"/>
                      <a:pt x="131605" y="342771"/>
                    </a:cubicBezTo>
                    <a:cubicBezTo>
                      <a:pt x="131605" y="337179"/>
                      <a:pt x="136155" y="332645"/>
                      <a:pt x="141767" y="332645"/>
                    </a:cubicBezTo>
                    <a:close/>
                    <a:moveTo>
                      <a:pt x="81010" y="332645"/>
                    </a:moveTo>
                    <a:cubicBezTo>
                      <a:pt x="86622" y="332645"/>
                      <a:pt x="91172" y="337179"/>
                      <a:pt x="91172" y="342771"/>
                    </a:cubicBezTo>
                    <a:cubicBezTo>
                      <a:pt x="91172" y="348363"/>
                      <a:pt x="86622" y="352897"/>
                      <a:pt x="81010" y="352897"/>
                    </a:cubicBezTo>
                    <a:cubicBezTo>
                      <a:pt x="75398" y="352897"/>
                      <a:pt x="70848" y="348363"/>
                      <a:pt x="70848" y="342771"/>
                    </a:cubicBezTo>
                    <a:cubicBezTo>
                      <a:pt x="70848" y="337179"/>
                      <a:pt x="75398" y="332645"/>
                      <a:pt x="81010" y="332645"/>
                    </a:cubicBezTo>
                    <a:close/>
                    <a:moveTo>
                      <a:pt x="232937" y="302302"/>
                    </a:moveTo>
                    <a:cubicBezTo>
                      <a:pt x="238549" y="302302"/>
                      <a:pt x="243099" y="306820"/>
                      <a:pt x="243099" y="312393"/>
                    </a:cubicBezTo>
                    <a:cubicBezTo>
                      <a:pt x="243099" y="317966"/>
                      <a:pt x="238549" y="322484"/>
                      <a:pt x="232937" y="322484"/>
                    </a:cubicBezTo>
                    <a:cubicBezTo>
                      <a:pt x="227325" y="322484"/>
                      <a:pt x="222775" y="317966"/>
                      <a:pt x="222775" y="312393"/>
                    </a:cubicBezTo>
                    <a:cubicBezTo>
                      <a:pt x="222775" y="306820"/>
                      <a:pt x="227325" y="302302"/>
                      <a:pt x="232937" y="302302"/>
                    </a:cubicBezTo>
                    <a:close/>
                    <a:moveTo>
                      <a:pt x="172144" y="302302"/>
                    </a:moveTo>
                    <a:cubicBezTo>
                      <a:pt x="177736" y="302302"/>
                      <a:pt x="182270" y="306820"/>
                      <a:pt x="182270" y="312393"/>
                    </a:cubicBezTo>
                    <a:cubicBezTo>
                      <a:pt x="182270" y="317966"/>
                      <a:pt x="177736" y="322484"/>
                      <a:pt x="172144" y="322484"/>
                    </a:cubicBezTo>
                    <a:cubicBezTo>
                      <a:pt x="166552" y="322484"/>
                      <a:pt x="162018" y="317966"/>
                      <a:pt x="162018" y="312393"/>
                    </a:cubicBezTo>
                    <a:cubicBezTo>
                      <a:pt x="162018" y="306820"/>
                      <a:pt x="166552" y="302302"/>
                      <a:pt x="172144" y="302302"/>
                    </a:cubicBezTo>
                    <a:close/>
                    <a:moveTo>
                      <a:pt x="111387" y="302302"/>
                    </a:moveTo>
                    <a:cubicBezTo>
                      <a:pt x="116979" y="302302"/>
                      <a:pt x="121513" y="306820"/>
                      <a:pt x="121513" y="312393"/>
                    </a:cubicBezTo>
                    <a:cubicBezTo>
                      <a:pt x="121513" y="317966"/>
                      <a:pt x="116979" y="322484"/>
                      <a:pt x="111387" y="322484"/>
                    </a:cubicBezTo>
                    <a:cubicBezTo>
                      <a:pt x="105795" y="322484"/>
                      <a:pt x="101261" y="317966"/>
                      <a:pt x="101261" y="312393"/>
                    </a:cubicBezTo>
                    <a:cubicBezTo>
                      <a:pt x="101261" y="306820"/>
                      <a:pt x="105795" y="302302"/>
                      <a:pt x="111387" y="302302"/>
                    </a:cubicBezTo>
                    <a:close/>
                    <a:moveTo>
                      <a:pt x="50631" y="302302"/>
                    </a:moveTo>
                    <a:cubicBezTo>
                      <a:pt x="56223" y="302302"/>
                      <a:pt x="60757" y="306820"/>
                      <a:pt x="60757" y="312393"/>
                    </a:cubicBezTo>
                    <a:cubicBezTo>
                      <a:pt x="60757" y="317966"/>
                      <a:pt x="56223" y="322484"/>
                      <a:pt x="50631" y="322484"/>
                    </a:cubicBezTo>
                    <a:cubicBezTo>
                      <a:pt x="45039" y="322484"/>
                      <a:pt x="40505" y="317966"/>
                      <a:pt x="40505" y="312393"/>
                    </a:cubicBezTo>
                    <a:cubicBezTo>
                      <a:pt x="40505" y="306820"/>
                      <a:pt x="45039" y="302302"/>
                      <a:pt x="50631" y="302302"/>
                    </a:cubicBezTo>
                    <a:close/>
                    <a:moveTo>
                      <a:pt x="263280" y="271889"/>
                    </a:moveTo>
                    <a:lnTo>
                      <a:pt x="273401" y="282010"/>
                    </a:lnTo>
                    <a:lnTo>
                      <a:pt x="273401" y="282066"/>
                    </a:lnTo>
                    <a:lnTo>
                      <a:pt x="273401" y="282092"/>
                    </a:lnTo>
                    <a:lnTo>
                      <a:pt x="263280" y="292213"/>
                    </a:lnTo>
                    <a:cubicBezTo>
                      <a:pt x="257668" y="292213"/>
                      <a:pt x="253118" y="287663"/>
                      <a:pt x="253118" y="282051"/>
                    </a:cubicBezTo>
                    <a:cubicBezTo>
                      <a:pt x="253118" y="276439"/>
                      <a:pt x="257668" y="271889"/>
                      <a:pt x="263280" y="271889"/>
                    </a:cubicBezTo>
                    <a:close/>
                    <a:moveTo>
                      <a:pt x="202523" y="271889"/>
                    </a:moveTo>
                    <a:cubicBezTo>
                      <a:pt x="208096" y="271889"/>
                      <a:pt x="212614" y="276439"/>
                      <a:pt x="212614" y="282051"/>
                    </a:cubicBezTo>
                    <a:cubicBezTo>
                      <a:pt x="212614" y="287663"/>
                      <a:pt x="208096" y="292213"/>
                      <a:pt x="202523" y="292213"/>
                    </a:cubicBezTo>
                    <a:cubicBezTo>
                      <a:pt x="196950" y="292213"/>
                      <a:pt x="192432" y="287663"/>
                      <a:pt x="192432" y="282051"/>
                    </a:cubicBezTo>
                    <a:cubicBezTo>
                      <a:pt x="192432" y="276439"/>
                      <a:pt x="196950" y="271889"/>
                      <a:pt x="202523" y="271889"/>
                    </a:cubicBezTo>
                    <a:close/>
                    <a:moveTo>
                      <a:pt x="141767" y="271889"/>
                    </a:moveTo>
                    <a:cubicBezTo>
                      <a:pt x="147379" y="271889"/>
                      <a:pt x="151929" y="276439"/>
                      <a:pt x="151929" y="282051"/>
                    </a:cubicBezTo>
                    <a:cubicBezTo>
                      <a:pt x="151929" y="287663"/>
                      <a:pt x="147379" y="292213"/>
                      <a:pt x="141767" y="292213"/>
                    </a:cubicBezTo>
                    <a:cubicBezTo>
                      <a:pt x="136155" y="292213"/>
                      <a:pt x="131605" y="287663"/>
                      <a:pt x="131605" y="282051"/>
                    </a:cubicBezTo>
                    <a:cubicBezTo>
                      <a:pt x="131605" y="276439"/>
                      <a:pt x="136155" y="271889"/>
                      <a:pt x="141767" y="271889"/>
                    </a:cubicBezTo>
                    <a:close/>
                    <a:moveTo>
                      <a:pt x="81010" y="271889"/>
                    </a:moveTo>
                    <a:cubicBezTo>
                      <a:pt x="86622" y="271889"/>
                      <a:pt x="91172" y="276439"/>
                      <a:pt x="91172" y="282051"/>
                    </a:cubicBezTo>
                    <a:cubicBezTo>
                      <a:pt x="91172" y="287663"/>
                      <a:pt x="86622" y="292213"/>
                      <a:pt x="81010" y="292213"/>
                    </a:cubicBezTo>
                    <a:cubicBezTo>
                      <a:pt x="75398" y="292213"/>
                      <a:pt x="70848" y="287663"/>
                      <a:pt x="70848" y="282051"/>
                    </a:cubicBezTo>
                    <a:cubicBezTo>
                      <a:pt x="70848" y="276439"/>
                      <a:pt x="75398" y="271889"/>
                      <a:pt x="81010" y="271889"/>
                    </a:cubicBezTo>
                    <a:close/>
                    <a:moveTo>
                      <a:pt x="232937" y="241616"/>
                    </a:moveTo>
                    <a:cubicBezTo>
                      <a:pt x="238549" y="241616"/>
                      <a:pt x="243099" y="246150"/>
                      <a:pt x="243099" y="251742"/>
                    </a:cubicBezTo>
                    <a:cubicBezTo>
                      <a:pt x="243099" y="257334"/>
                      <a:pt x="238549" y="261868"/>
                      <a:pt x="232937" y="261868"/>
                    </a:cubicBezTo>
                    <a:cubicBezTo>
                      <a:pt x="227325" y="261868"/>
                      <a:pt x="222775" y="257334"/>
                      <a:pt x="222775" y="251742"/>
                    </a:cubicBezTo>
                    <a:cubicBezTo>
                      <a:pt x="222775" y="246150"/>
                      <a:pt x="227325" y="241616"/>
                      <a:pt x="232937" y="241616"/>
                    </a:cubicBezTo>
                    <a:close/>
                    <a:moveTo>
                      <a:pt x="172144" y="241616"/>
                    </a:moveTo>
                    <a:cubicBezTo>
                      <a:pt x="177736" y="241616"/>
                      <a:pt x="182270" y="246150"/>
                      <a:pt x="182270" y="251742"/>
                    </a:cubicBezTo>
                    <a:cubicBezTo>
                      <a:pt x="182270" y="257334"/>
                      <a:pt x="177736" y="261868"/>
                      <a:pt x="172144" y="261868"/>
                    </a:cubicBezTo>
                    <a:cubicBezTo>
                      <a:pt x="166552" y="261868"/>
                      <a:pt x="162018" y="257334"/>
                      <a:pt x="162018" y="251742"/>
                    </a:cubicBezTo>
                    <a:cubicBezTo>
                      <a:pt x="162018" y="246150"/>
                      <a:pt x="166552" y="241616"/>
                      <a:pt x="172144" y="241616"/>
                    </a:cubicBezTo>
                    <a:close/>
                    <a:moveTo>
                      <a:pt x="111387" y="241616"/>
                    </a:moveTo>
                    <a:cubicBezTo>
                      <a:pt x="116979" y="241616"/>
                      <a:pt x="121513" y="246150"/>
                      <a:pt x="121513" y="251742"/>
                    </a:cubicBezTo>
                    <a:cubicBezTo>
                      <a:pt x="121513" y="257334"/>
                      <a:pt x="116979" y="261868"/>
                      <a:pt x="111387" y="261868"/>
                    </a:cubicBezTo>
                    <a:cubicBezTo>
                      <a:pt x="105795" y="261868"/>
                      <a:pt x="101261" y="257334"/>
                      <a:pt x="101261" y="251742"/>
                    </a:cubicBezTo>
                    <a:cubicBezTo>
                      <a:pt x="101261" y="246150"/>
                      <a:pt x="105795" y="241616"/>
                      <a:pt x="111387" y="241616"/>
                    </a:cubicBezTo>
                    <a:close/>
                    <a:moveTo>
                      <a:pt x="50631" y="241616"/>
                    </a:moveTo>
                    <a:cubicBezTo>
                      <a:pt x="56223" y="241616"/>
                      <a:pt x="60757" y="246150"/>
                      <a:pt x="60757" y="251742"/>
                    </a:cubicBezTo>
                    <a:cubicBezTo>
                      <a:pt x="60757" y="257334"/>
                      <a:pt x="56223" y="261868"/>
                      <a:pt x="50631" y="261868"/>
                    </a:cubicBezTo>
                    <a:cubicBezTo>
                      <a:pt x="45039" y="261868"/>
                      <a:pt x="40505" y="257334"/>
                      <a:pt x="40505" y="251742"/>
                    </a:cubicBezTo>
                    <a:cubicBezTo>
                      <a:pt x="40505" y="246150"/>
                      <a:pt x="45039" y="241616"/>
                      <a:pt x="50631" y="241616"/>
                    </a:cubicBezTo>
                    <a:close/>
                    <a:moveTo>
                      <a:pt x="263280" y="211343"/>
                    </a:moveTo>
                    <a:lnTo>
                      <a:pt x="273401" y="221359"/>
                    </a:lnTo>
                    <a:lnTo>
                      <a:pt x="273401" y="221370"/>
                    </a:lnTo>
                    <a:lnTo>
                      <a:pt x="273401" y="221440"/>
                    </a:lnTo>
                    <a:lnTo>
                      <a:pt x="263280" y="231455"/>
                    </a:lnTo>
                    <a:cubicBezTo>
                      <a:pt x="257668" y="231455"/>
                      <a:pt x="253118" y="226953"/>
                      <a:pt x="253118" y="221399"/>
                    </a:cubicBezTo>
                    <a:cubicBezTo>
                      <a:pt x="253118" y="215845"/>
                      <a:pt x="257668" y="211343"/>
                      <a:pt x="263280" y="211343"/>
                    </a:cubicBezTo>
                    <a:close/>
                    <a:moveTo>
                      <a:pt x="202523" y="211343"/>
                    </a:moveTo>
                    <a:cubicBezTo>
                      <a:pt x="208096" y="211343"/>
                      <a:pt x="212614" y="215845"/>
                      <a:pt x="212614" y="221399"/>
                    </a:cubicBezTo>
                    <a:cubicBezTo>
                      <a:pt x="212614" y="226953"/>
                      <a:pt x="208096" y="231455"/>
                      <a:pt x="202523" y="231455"/>
                    </a:cubicBezTo>
                    <a:cubicBezTo>
                      <a:pt x="196950" y="231455"/>
                      <a:pt x="192432" y="226953"/>
                      <a:pt x="192432" y="221399"/>
                    </a:cubicBezTo>
                    <a:cubicBezTo>
                      <a:pt x="192432" y="215845"/>
                      <a:pt x="196950" y="211343"/>
                      <a:pt x="202523" y="211343"/>
                    </a:cubicBezTo>
                    <a:close/>
                    <a:moveTo>
                      <a:pt x="141767" y="211343"/>
                    </a:moveTo>
                    <a:cubicBezTo>
                      <a:pt x="147379" y="211343"/>
                      <a:pt x="151929" y="215845"/>
                      <a:pt x="151929" y="221399"/>
                    </a:cubicBezTo>
                    <a:cubicBezTo>
                      <a:pt x="151929" y="226953"/>
                      <a:pt x="147379" y="231455"/>
                      <a:pt x="141767" y="231455"/>
                    </a:cubicBezTo>
                    <a:cubicBezTo>
                      <a:pt x="136155" y="231455"/>
                      <a:pt x="131605" y="226953"/>
                      <a:pt x="131605" y="221399"/>
                    </a:cubicBezTo>
                    <a:cubicBezTo>
                      <a:pt x="131605" y="215845"/>
                      <a:pt x="136155" y="211343"/>
                      <a:pt x="141767" y="211343"/>
                    </a:cubicBezTo>
                    <a:close/>
                    <a:moveTo>
                      <a:pt x="81010" y="211343"/>
                    </a:moveTo>
                    <a:cubicBezTo>
                      <a:pt x="86622" y="211343"/>
                      <a:pt x="91172" y="215845"/>
                      <a:pt x="91172" y="221399"/>
                    </a:cubicBezTo>
                    <a:cubicBezTo>
                      <a:pt x="91172" y="226953"/>
                      <a:pt x="86622" y="231455"/>
                      <a:pt x="81010" y="231455"/>
                    </a:cubicBezTo>
                    <a:cubicBezTo>
                      <a:pt x="75398" y="231455"/>
                      <a:pt x="70848" y="226953"/>
                      <a:pt x="70848" y="221399"/>
                    </a:cubicBezTo>
                    <a:cubicBezTo>
                      <a:pt x="70848" y="215845"/>
                      <a:pt x="75398" y="211343"/>
                      <a:pt x="81010" y="211343"/>
                    </a:cubicBezTo>
                    <a:close/>
                    <a:moveTo>
                      <a:pt x="232937" y="180930"/>
                    </a:moveTo>
                    <a:cubicBezTo>
                      <a:pt x="238549" y="180930"/>
                      <a:pt x="243099" y="185464"/>
                      <a:pt x="243099" y="191056"/>
                    </a:cubicBezTo>
                    <a:cubicBezTo>
                      <a:pt x="243099" y="196648"/>
                      <a:pt x="238549" y="201182"/>
                      <a:pt x="232937" y="201182"/>
                    </a:cubicBezTo>
                    <a:cubicBezTo>
                      <a:pt x="227325" y="201182"/>
                      <a:pt x="222775" y="196648"/>
                      <a:pt x="222775" y="191056"/>
                    </a:cubicBezTo>
                    <a:cubicBezTo>
                      <a:pt x="222775" y="185464"/>
                      <a:pt x="227325" y="180930"/>
                      <a:pt x="232937" y="180930"/>
                    </a:cubicBezTo>
                    <a:close/>
                    <a:moveTo>
                      <a:pt x="172144" y="180930"/>
                    </a:moveTo>
                    <a:cubicBezTo>
                      <a:pt x="177736" y="180930"/>
                      <a:pt x="182270" y="185464"/>
                      <a:pt x="182270" y="191056"/>
                    </a:cubicBezTo>
                    <a:cubicBezTo>
                      <a:pt x="182270" y="196648"/>
                      <a:pt x="177736" y="201182"/>
                      <a:pt x="172144" y="201182"/>
                    </a:cubicBezTo>
                    <a:cubicBezTo>
                      <a:pt x="166552" y="201182"/>
                      <a:pt x="162018" y="196648"/>
                      <a:pt x="162018" y="191056"/>
                    </a:cubicBezTo>
                    <a:cubicBezTo>
                      <a:pt x="162018" y="185464"/>
                      <a:pt x="166552" y="180930"/>
                      <a:pt x="172144" y="180930"/>
                    </a:cubicBezTo>
                    <a:close/>
                    <a:moveTo>
                      <a:pt x="111387" y="180930"/>
                    </a:moveTo>
                    <a:cubicBezTo>
                      <a:pt x="116979" y="180930"/>
                      <a:pt x="121513" y="185464"/>
                      <a:pt x="121513" y="191056"/>
                    </a:cubicBezTo>
                    <a:cubicBezTo>
                      <a:pt x="121513" y="196648"/>
                      <a:pt x="116979" y="201182"/>
                      <a:pt x="111387" y="201182"/>
                    </a:cubicBezTo>
                    <a:cubicBezTo>
                      <a:pt x="105795" y="201182"/>
                      <a:pt x="101261" y="196648"/>
                      <a:pt x="101261" y="191056"/>
                    </a:cubicBezTo>
                    <a:cubicBezTo>
                      <a:pt x="101261" y="185464"/>
                      <a:pt x="105795" y="180930"/>
                      <a:pt x="111387" y="180930"/>
                    </a:cubicBezTo>
                    <a:close/>
                    <a:moveTo>
                      <a:pt x="263280" y="150587"/>
                    </a:moveTo>
                    <a:lnTo>
                      <a:pt x="273401" y="160672"/>
                    </a:lnTo>
                    <a:lnTo>
                      <a:pt x="273401" y="160754"/>
                    </a:lnTo>
                    <a:lnTo>
                      <a:pt x="263280" y="170839"/>
                    </a:lnTo>
                    <a:cubicBezTo>
                      <a:pt x="257668" y="170839"/>
                      <a:pt x="253118" y="166305"/>
                      <a:pt x="253118" y="160713"/>
                    </a:cubicBezTo>
                    <a:cubicBezTo>
                      <a:pt x="253118" y="155121"/>
                      <a:pt x="257668" y="150587"/>
                      <a:pt x="263280" y="150587"/>
                    </a:cubicBezTo>
                    <a:close/>
                    <a:moveTo>
                      <a:pt x="202523" y="150587"/>
                    </a:moveTo>
                    <a:cubicBezTo>
                      <a:pt x="208096" y="150587"/>
                      <a:pt x="212614" y="155121"/>
                      <a:pt x="212614" y="160713"/>
                    </a:cubicBezTo>
                    <a:cubicBezTo>
                      <a:pt x="212614" y="166305"/>
                      <a:pt x="208096" y="170839"/>
                      <a:pt x="202523" y="170839"/>
                    </a:cubicBezTo>
                    <a:cubicBezTo>
                      <a:pt x="196950" y="170839"/>
                      <a:pt x="192432" y="166305"/>
                      <a:pt x="192432" y="160713"/>
                    </a:cubicBezTo>
                    <a:cubicBezTo>
                      <a:pt x="192432" y="155121"/>
                      <a:pt x="196950" y="150587"/>
                      <a:pt x="202523" y="150587"/>
                    </a:cubicBezTo>
                    <a:close/>
                    <a:moveTo>
                      <a:pt x="141767" y="150587"/>
                    </a:moveTo>
                    <a:cubicBezTo>
                      <a:pt x="147379" y="150587"/>
                      <a:pt x="151929" y="155121"/>
                      <a:pt x="151929" y="160713"/>
                    </a:cubicBezTo>
                    <a:cubicBezTo>
                      <a:pt x="151929" y="166305"/>
                      <a:pt x="147379" y="170839"/>
                      <a:pt x="141767" y="170839"/>
                    </a:cubicBezTo>
                    <a:cubicBezTo>
                      <a:pt x="136155" y="170839"/>
                      <a:pt x="131605" y="166305"/>
                      <a:pt x="131605" y="160713"/>
                    </a:cubicBezTo>
                    <a:cubicBezTo>
                      <a:pt x="131605" y="155121"/>
                      <a:pt x="136155" y="150587"/>
                      <a:pt x="141767" y="150587"/>
                    </a:cubicBezTo>
                    <a:close/>
                    <a:moveTo>
                      <a:pt x="81010" y="150587"/>
                    </a:moveTo>
                    <a:cubicBezTo>
                      <a:pt x="86622" y="150587"/>
                      <a:pt x="91172" y="155121"/>
                      <a:pt x="91172" y="160713"/>
                    </a:cubicBezTo>
                    <a:cubicBezTo>
                      <a:pt x="91172" y="166305"/>
                      <a:pt x="86622" y="170839"/>
                      <a:pt x="81010" y="170839"/>
                    </a:cubicBezTo>
                    <a:cubicBezTo>
                      <a:pt x="75398" y="170839"/>
                      <a:pt x="70848" y="166305"/>
                      <a:pt x="70848" y="160713"/>
                    </a:cubicBezTo>
                    <a:cubicBezTo>
                      <a:pt x="70848" y="155121"/>
                      <a:pt x="75398" y="150587"/>
                      <a:pt x="81010" y="150587"/>
                    </a:cubicBezTo>
                    <a:close/>
                    <a:moveTo>
                      <a:pt x="232937" y="120314"/>
                    </a:moveTo>
                    <a:cubicBezTo>
                      <a:pt x="238549" y="120314"/>
                      <a:pt x="243099" y="124832"/>
                      <a:pt x="243099" y="130405"/>
                    </a:cubicBezTo>
                    <a:cubicBezTo>
                      <a:pt x="243099" y="135978"/>
                      <a:pt x="238549" y="140496"/>
                      <a:pt x="232937" y="140496"/>
                    </a:cubicBezTo>
                    <a:cubicBezTo>
                      <a:pt x="227325" y="140496"/>
                      <a:pt x="222775" y="135978"/>
                      <a:pt x="222775" y="130405"/>
                    </a:cubicBezTo>
                    <a:cubicBezTo>
                      <a:pt x="222775" y="124832"/>
                      <a:pt x="227325" y="120314"/>
                      <a:pt x="232937" y="120314"/>
                    </a:cubicBezTo>
                    <a:close/>
                    <a:moveTo>
                      <a:pt x="172144" y="120314"/>
                    </a:moveTo>
                    <a:cubicBezTo>
                      <a:pt x="177736" y="120314"/>
                      <a:pt x="182270" y="124832"/>
                      <a:pt x="182270" y="130405"/>
                    </a:cubicBezTo>
                    <a:cubicBezTo>
                      <a:pt x="182270" y="135978"/>
                      <a:pt x="177736" y="140496"/>
                      <a:pt x="172144" y="140496"/>
                    </a:cubicBezTo>
                    <a:cubicBezTo>
                      <a:pt x="166552" y="140496"/>
                      <a:pt x="162018" y="135978"/>
                      <a:pt x="162018" y="130405"/>
                    </a:cubicBezTo>
                    <a:cubicBezTo>
                      <a:pt x="162018" y="124832"/>
                      <a:pt x="166552" y="120314"/>
                      <a:pt x="172144" y="120314"/>
                    </a:cubicBezTo>
                    <a:close/>
                    <a:moveTo>
                      <a:pt x="111387" y="120314"/>
                    </a:moveTo>
                    <a:cubicBezTo>
                      <a:pt x="116979" y="120314"/>
                      <a:pt x="121513" y="124832"/>
                      <a:pt x="121513" y="130405"/>
                    </a:cubicBezTo>
                    <a:cubicBezTo>
                      <a:pt x="121513" y="135978"/>
                      <a:pt x="116979" y="140496"/>
                      <a:pt x="111387" y="140496"/>
                    </a:cubicBezTo>
                    <a:cubicBezTo>
                      <a:pt x="105795" y="140496"/>
                      <a:pt x="101261" y="135978"/>
                      <a:pt x="101261" y="130405"/>
                    </a:cubicBezTo>
                    <a:cubicBezTo>
                      <a:pt x="101261" y="124832"/>
                      <a:pt x="105795" y="120314"/>
                      <a:pt x="111387" y="120314"/>
                    </a:cubicBezTo>
                    <a:close/>
                    <a:moveTo>
                      <a:pt x="263280" y="89900"/>
                    </a:moveTo>
                    <a:lnTo>
                      <a:pt x="273401" y="99985"/>
                    </a:lnTo>
                    <a:lnTo>
                      <a:pt x="273401" y="100065"/>
                    </a:lnTo>
                    <a:lnTo>
                      <a:pt x="273401" y="100067"/>
                    </a:lnTo>
                    <a:lnTo>
                      <a:pt x="263280" y="110152"/>
                    </a:lnTo>
                    <a:cubicBezTo>
                      <a:pt x="257668" y="110152"/>
                      <a:pt x="253118" y="105618"/>
                      <a:pt x="253118" y="100026"/>
                    </a:cubicBezTo>
                    <a:cubicBezTo>
                      <a:pt x="253118" y="94434"/>
                      <a:pt x="257668" y="89900"/>
                      <a:pt x="263280" y="89900"/>
                    </a:cubicBezTo>
                    <a:close/>
                    <a:moveTo>
                      <a:pt x="202523" y="89900"/>
                    </a:moveTo>
                    <a:cubicBezTo>
                      <a:pt x="208096" y="89900"/>
                      <a:pt x="212614" y="94434"/>
                      <a:pt x="212614" y="100026"/>
                    </a:cubicBezTo>
                    <a:cubicBezTo>
                      <a:pt x="212614" y="105618"/>
                      <a:pt x="208096" y="110152"/>
                      <a:pt x="202523" y="110152"/>
                    </a:cubicBezTo>
                    <a:cubicBezTo>
                      <a:pt x="196950" y="110152"/>
                      <a:pt x="192432" y="105618"/>
                      <a:pt x="192432" y="100026"/>
                    </a:cubicBezTo>
                    <a:cubicBezTo>
                      <a:pt x="192432" y="94434"/>
                      <a:pt x="196950" y="89900"/>
                      <a:pt x="202523" y="89900"/>
                    </a:cubicBezTo>
                    <a:close/>
                    <a:moveTo>
                      <a:pt x="141767" y="89900"/>
                    </a:moveTo>
                    <a:cubicBezTo>
                      <a:pt x="147379" y="89900"/>
                      <a:pt x="151929" y="94434"/>
                      <a:pt x="151929" y="100026"/>
                    </a:cubicBezTo>
                    <a:cubicBezTo>
                      <a:pt x="151929" y="105618"/>
                      <a:pt x="147379" y="110152"/>
                      <a:pt x="141767" y="110152"/>
                    </a:cubicBezTo>
                    <a:cubicBezTo>
                      <a:pt x="136155" y="110152"/>
                      <a:pt x="131605" y="105618"/>
                      <a:pt x="131605" y="100026"/>
                    </a:cubicBezTo>
                    <a:cubicBezTo>
                      <a:pt x="131605" y="94434"/>
                      <a:pt x="136155" y="89900"/>
                      <a:pt x="141767" y="89900"/>
                    </a:cubicBezTo>
                    <a:close/>
                    <a:moveTo>
                      <a:pt x="232937" y="59628"/>
                    </a:moveTo>
                    <a:cubicBezTo>
                      <a:pt x="238549" y="59628"/>
                      <a:pt x="243099" y="64162"/>
                      <a:pt x="243099" y="69754"/>
                    </a:cubicBezTo>
                    <a:cubicBezTo>
                      <a:pt x="243099" y="75346"/>
                      <a:pt x="238549" y="79880"/>
                      <a:pt x="232937" y="79880"/>
                    </a:cubicBezTo>
                    <a:cubicBezTo>
                      <a:pt x="227325" y="79880"/>
                      <a:pt x="222775" y="75346"/>
                      <a:pt x="222775" y="69754"/>
                    </a:cubicBezTo>
                    <a:cubicBezTo>
                      <a:pt x="222775" y="64162"/>
                      <a:pt x="227325" y="59628"/>
                      <a:pt x="232937" y="59628"/>
                    </a:cubicBezTo>
                    <a:close/>
                    <a:moveTo>
                      <a:pt x="172144" y="59628"/>
                    </a:moveTo>
                    <a:cubicBezTo>
                      <a:pt x="177736" y="59628"/>
                      <a:pt x="182270" y="64162"/>
                      <a:pt x="182270" y="69754"/>
                    </a:cubicBezTo>
                    <a:cubicBezTo>
                      <a:pt x="182270" y="75346"/>
                      <a:pt x="177736" y="79880"/>
                      <a:pt x="172144" y="79880"/>
                    </a:cubicBezTo>
                    <a:cubicBezTo>
                      <a:pt x="166552" y="79880"/>
                      <a:pt x="162018" y="75346"/>
                      <a:pt x="162018" y="69754"/>
                    </a:cubicBezTo>
                    <a:cubicBezTo>
                      <a:pt x="162018" y="64162"/>
                      <a:pt x="166552" y="59628"/>
                      <a:pt x="172144" y="59628"/>
                    </a:cubicBezTo>
                    <a:close/>
                    <a:moveTo>
                      <a:pt x="263280" y="29285"/>
                    </a:moveTo>
                    <a:lnTo>
                      <a:pt x="273401" y="39336"/>
                    </a:lnTo>
                    <a:lnTo>
                      <a:pt x="273401" y="39369"/>
                    </a:lnTo>
                    <a:lnTo>
                      <a:pt x="273401" y="39417"/>
                    </a:lnTo>
                    <a:lnTo>
                      <a:pt x="263280" y="49467"/>
                    </a:lnTo>
                    <a:cubicBezTo>
                      <a:pt x="257668" y="49467"/>
                      <a:pt x="253118" y="44949"/>
                      <a:pt x="253118" y="39376"/>
                    </a:cubicBezTo>
                    <a:cubicBezTo>
                      <a:pt x="253118" y="33803"/>
                      <a:pt x="257668" y="29285"/>
                      <a:pt x="263280" y="29285"/>
                    </a:cubicBezTo>
                    <a:close/>
                    <a:moveTo>
                      <a:pt x="334198" y="21241"/>
                    </a:moveTo>
                    <a:lnTo>
                      <a:pt x="334198" y="312385"/>
                    </a:lnTo>
                    <a:cubicBezTo>
                      <a:pt x="334198" y="314430"/>
                      <a:pt x="334198" y="315496"/>
                      <a:pt x="333130" y="317451"/>
                    </a:cubicBezTo>
                    <a:lnTo>
                      <a:pt x="196409" y="564160"/>
                    </a:lnTo>
                    <a:cubicBezTo>
                      <a:pt x="230856" y="578380"/>
                      <a:pt x="266282" y="585400"/>
                      <a:pt x="303756" y="585400"/>
                    </a:cubicBezTo>
                    <a:cubicBezTo>
                      <a:pt x="459792" y="585400"/>
                      <a:pt x="587345" y="458047"/>
                      <a:pt x="587345" y="302343"/>
                    </a:cubicBezTo>
                    <a:cubicBezTo>
                      <a:pt x="587345" y="157748"/>
                      <a:pt x="476971" y="36349"/>
                      <a:pt x="334198" y="21241"/>
                    </a:cubicBezTo>
                    <a:close/>
                    <a:moveTo>
                      <a:pt x="273401" y="21240"/>
                    </a:moveTo>
                    <a:cubicBezTo>
                      <a:pt x="252042" y="23461"/>
                      <a:pt x="231394" y="28171"/>
                      <a:pt x="211726" y="34925"/>
                    </a:cubicBezTo>
                    <a:cubicBezTo>
                      <a:pt x="212349" y="36258"/>
                      <a:pt x="212616" y="37769"/>
                      <a:pt x="212616" y="39369"/>
                    </a:cubicBezTo>
                    <a:cubicBezTo>
                      <a:pt x="212616" y="45501"/>
                      <a:pt x="208611" y="49500"/>
                      <a:pt x="202559" y="49500"/>
                    </a:cubicBezTo>
                    <a:cubicBezTo>
                      <a:pt x="197397" y="49500"/>
                      <a:pt x="193748" y="46656"/>
                      <a:pt x="192680" y="42212"/>
                    </a:cubicBezTo>
                    <a:cubicBezTo>
                      <a:pt x="128958" y="69406"/>
                      <a:pt x="77250" y="119261"/>
                      <a:pt x="47614" y="181290"/>
                    </a:cubicBezTo>
                    <a:cubicBezTo>
                      <a:pt x="48593" y="181113"/>
                      <a:pt x="49572" y="180935"/>
                      <a:pt x="50640" y="180935"/>
                    </a:cubicBezTo>
                    <a:cubicBezTo>
                      <a:pt x="56692" y="180935"/>
                      <a:pt x="60786" y="185023"/>
                      <a:pt x="60786" y="191066"/>
                    </a:cubicBezTo>
                    <a:cubicBezTo>
                      <a:pt x="60786" y="197109"/>
                      <a:pt x="56692" y="201197"/>
                      <a:pt x="50640" y="201197"/>
                    </a:cubicBezTo>
                    <a:cubicBezTo>
                      <a:pt x="46190" y="201197"/>
                      <a:pt x="42808" y="199064"/>
                      <a:pt x="41384" y="195509"/>
                    </a:cubicBezTo>
                    <a:cubicBezTo>
                      <a:pt x="31416" y="219592"/>
                      <a:pt x="24741" y="245275"/>
                      <a:pt x="21893" y="272113"/>
                    </a:cubicBezTo>
                    <a:cubicBezTo>
                      <a:pt x="27055" y="272735"/>
                      <a:pt x="30348" y="276557"/>
                      <a:pt x="30348" y="282066"/>
                    </a:cubicBezTo>
                    <a:cubicBezTo>
                      <a:pt x="30348" y="288109"/>
                      <a:pt x="26432" y="292109"/>
                      <a:pt x="20470" y="292197"/>
                    </a:cubicBezTo>
                    <a:cubicBezTo>
                      <a:pt x="20292" y="295574"/>
                      <a:pt x="20292" y="298951"/>
                      <a:pt x="20292" y="302328"/>
                    </a:cubicBezTo>
                    <a:cubicBezTo>
                      <a:pt x="20292" y="312637"/>
                      <a:pt x="20737" y="322768"/>
                      <a:pt x="21715" y="332721"/>
                    </a:cubicBezTo>
                    <a:cubicBezTo>
                      <a:pt x="26966" y="333343"/>
                      <a:pt x="30348" y="337164"/>
                      <a:pt x="30348" y="342763"/>
                    </a:cubicBezTo>
                    <a:cubicBezTo>
                      <a:pt x="30348" y="347384"/>
                      <a:pt x="28034" y="350850"/>
                      <a:pt x="24118" y="352183"/>
                    </a:cubicBezTo>
                    <a:cubicBezTo>
                      <a:pt x="28212" y="377955"/>
                      <a:pt x="35599" y="402127"/>
                      <a:pt x="46012" y="424522"/>
                    </a:cubicBezTo>
                    <a:cubicBezTo>
                      <a:pt x="47347" y="423988"/>
                      <a:pt x="48949" y="423633"/>
                      <a:pt x="50640" y="423633"/>
                    </a:cubicBezTo>
                    <a:cubicBezTo>
                      <a:pt x="56692" y="423633"/>
                      <a:pt x="60786" y="427721"/>
                      <a:pt x="60786" y="433764"/>
                    </a:cubicBezTo>
                    <a:cubicBezTo>
                      <a:pt x="60786" y="438029"/>
                      <a:pt x="58739" y="441229"/>
                      <a:pt x="55446" y="442828"/>
                    </a:cubicBezTo>
                    <a:cubicBezTo>
                      <a:pt x="60252" y="451271"/>
                      <a:pt x="65502" y="459447"/>
                      <a:pt x="71287" y="467267"/>
                    </a:cubicBezTo>
                    <a:cubicBezTo>
                      <a:pt x="71020" y="466289"/>
                      <a:pt x="70842" y="465223"/>
                      <a:pt x="70842" y="464068"/>
                    </a:cubicBezTo>
                    <a:cubicBezTo>
                      <a:pt x="70842" y="458025"/>
                      <a:pt x="74936" y="453937"/>
                      <a:pt x="80988" y="453937"/>
                    </a:cubicBezTo>
                    <a:cubicBezTo>
                      <a:pt x="87040" y="453937"/>
                      <a:pt x="91134" y="458025"/>
                      <a:pt x="91134" y="464068"/>
                    </a:cubicBezTo>
                    <a:cubicBezTo>
                      <a:pt x="91134" y="470111"/>
                      <a:pt x="87040" y="474199"/>
                      <a:pt x="80988" y="474199"/>
                    </a:cubicBezTo>
                    <a:cubicBezTo>
                      <a:pt x="78852" y="474199"/>
                      <a:pt x="76983" y="473665"/>
                      <a:pt x="75470" y="472777"/>
                    </a:cubicBezTo>
                    <a:cubicBezTo>
                      <a:pt x="92736" y="494994"/>
                      <a:pt x="113828" y="514456"/>
                      <a:pt x="138748" y="530807"/>
                    </a:cubicBezTo>
                    <a:lnTo>
                      <a:pt x="162243" y="492239"/>
                    </a:lnTo>
                    <a:cubicBezTo>
                      <a:pt x="162688" y="489662"/>
                      <a:pt x="163934" y="487529"/>
                      <a:pt x="165892" y="486196"/>
                    </a:cubicBezTo>
                    <a:lnTo>
                      <a:pt x="228903" y="382487"/>
                    </a:lnTo>
                    <a:cubicBezTo>
                      <a:pt x="225165" y="381154"/>
                      <a:pt x="222762" y="377688"/>
                      <a:pt x="222762" y="373067"/>
                    </a:cubicBezTo>
                    <a:cubicBezTo>
                      <a:pt x="222762" y="367024"/>
                      <a:pt x="226856" y="362936"/>
                      <a:pt x="232907" y="362936"/>
                    </a:cubicBezTo>
                    <a:cubicBezTo>
                      <a:pt x="235577" y="362936"/>
                      <a:pt x="237802" y="363736"/>
                      <a:pt x="239493" y="365069"/>
                    </a:cubicBezTo>
                    <a:lnTo>
                      <a:pt x="253110" y="342674"/>
                    </a:lnTo>
                    <a:cubicBezTo>
                      <a:pt x="253199" y="338320"/>
                      <a:pt x="255246" y="335032"/>
                      <a:pt x="258717" y="333521"/>
                    </a:cubicBezTo>
                    <a:lnTo>
                      <a:pt x="273401" y="309349"/>
                    </a:lnTo>
                    <a:lnTo>
                      <a:pt x="273401" y="282092"/>
                    </a:lnTo>
                    <a:lnTo>
                      <a:pt x="273442" y="282051"/>
                    </a:lnTo>
                    <a:lnTo>
                      <a:pt x="273401" y="282010"/>
                    </a:lnTo>
                    <a:lnTo>
                      <a:pt x="273401" y="221440"/>
                    </a:lnTo>
                    <a:lnTo>
                      <a:pt x="273442" y="221399"/>
                    </a:lnTo>
                    <a:lnTo>
                      <a:pt x="273401" y="221359"/>
                    </a:lnTo>
                    <a:lnTo>
                      <a:pt x="273401" y="160762"/>
                    </a:lnTo>
                    <a:lnTo>
                      <a:pt x="273401" y="160754"/>
                    </a:lnTo>
                    <a:lnTo>
                      <a:pt x="273442" y="160713"/>
                    </a:lnTo>
                    <a:lnTo>
                      <a:pt x="273401" y="160672"/>
                    </a:lnTo>
                    <a:lnTo>
                      <a:pt x="273401" y="100067"/>
                    </a:lnTo>
                    <a:lnTo>
                      <a:pt x="273442" y="100026"/>
                    </a:lnTo>
                    <a:lnTo>
                      <a:pt x="273401" y="99985"/>
                    </a:lnTo>
                    <a:lnTo>
                      <a:pt x="273401" y="39417"/>
                    </a:lnTo>
                    <a:lnTo>
                      <a:pt x="273442" y="39376"/>
                    </a:lnTo>
                    <a:lnTo>
                      <a:pt x="273401" y="39336"/>
                    </a:lnTo>
                    <a:close/>
                    <a:moveTo>
                      <a:pt x="325030" y="0"/>
                    </a:moveTo>
                    <a:cubicBezTo>
                      <a:pt x="483024" y="10043"/>
                      <a:pt x="607639" y="143529"/>
                      <a:pt x="607639" y="302343"/>
                    </a:cubicBezTo>
                    <a:cubicBezTo>
                      <a:pt x="607639" y="469156"/>
                      <a:pt x="470918" y="605663"/>
                      <a:pt x="303756" y="605663"/>
                    </a:cubicBezTo>
                    <a:cubicBezTo>
                      <a:pt x="260230" y="605663"/>
                      <a:pt x="217683" y="596598"/>
                      <a:pt x="178162" y="578380"/>
                    </a:cubicBezTo>
                    <a:cubicBezTo>
                      <a:pt x="175135" y="577313"/>
                      <a:pt x="174156" y="575358"/>
                      <a:pt x="173177" y="572336"/>
                    </a:cubicBezTo>
                    <a:cubicBezTo>
                      <a:pt x="172109" y="569226"/>
                      <a:pt x="172109" y="566204"/>
                      <a:pt x="174156" y="564160"/>
                    </a:cubicBezTo>
                    <a:lnTo>
                      <a:pt x="313903" y="309364"/>
                    </a:lnTo>
                    <a:lnTo>
                      <a:pt x="313903" y="10043"/>
                    </a:lnTo>
                    <a:cubicBezTo>
                      <a:pt x="313903" y="7021"/>
                      <a:pt x="314882" y="5066"/>
                      <a:pt x="316930" y="3022"/>
                    </a:cubicBezTo>
                    <a:cubicBezTo>
                      <a:pt x="318977" y="978"/>
                      <a:pt x="322003" y="0"/>
                      <a:pt x="325030" y="0"/>
                    </a:cubicBezTo>
                    <a:close/>
                    <a:moveTo>
                      <a:pt x="282479" y="0"/>
                    </a:moveTo>
                    <a:cubicBezTo>
                      <a:pt x="285594" y="0"/>
                      <a:pt x="287552" y="978"/>
                      <a:pt x="290578" y="3022"/>
                    </a:cubicBezTo>
                    <a:cubicBezTo>
                      <a:pt x="292625" y="3999"/>
                      <a:pt x="293693" y="7021"/>
                      <a:pt x="293693" y="10042"/>
                    </a:cubicBezTo>
                    <a:lnTo>
                      <a:pt x="293693" y="312370"/>
                    </a:lnTo>
                    <a:cubicBezTo>
                      <a:pt x="293693" y="314414"/>
                      <a:pt x="292625" y="316458"/>
                      <a:pt x="292625" y="317436"/>
                    </a:cubicBezTo>
                    <a:lnTo>
                      <a:pt x="150851" y="550003"/>
                    </a:lnTo>
                    <a:cubicBezTo>
                      <a:pt x="149872" y="552047"/>
                      <a:pt x="146846" y="554091"/>
                      <a:pt x="144800" y="555068"/>
                    </a:cubicBezTo>
                    <a:lnTo>
                      <a:pt x="141774" y="555068"/>
                    </a:lnTo>
                    <a:cubicBezTo>
                      <a:pt x="139727" y="555068"/>
                      <a:pt x="137680" y="555068"/>
                      <a:pt x="136701" y="554091"/>
                    </a:cubicBezTo>
                    <a:cubicBezTo>
                      <a:pt x="48593" y="499437"/>
                      <a:pt x="0" y="410480"/>
                      <a:pt x="0" y="302328"/>
                    </a:cubicBezTo>
                    <a:cubicBezTo>
                      <a:pt x="0" y="143522"/>
                      <a:pt x="124508" y="10042"/>
                      <a:pt x="28247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4" name="组合 3"/>
          <p:cNvGrpSpPr/>
          <p:nvPr/>
        </p:nvGrpSpPr>
        <p:grpSpPr>
          <a:xfrm>
            <a:off x="1180078" y="889635"/>
            <a:ext cx="3891280" cy="5198110"/>
            <a:chOff x="1857" y="1401"/>
            <a:chExt cx="6128" cy="8186"/>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658" t="46231" r="37793" b="4561"/>
            <a:stretch>
              <a:fillRect/>
            </a:stretch>
          </p:blipFill>
          <p:spPr>
            <a:xfrm>
              <a:off x="1857" y="1401"/>
              <a:ext cx="6129" cy="8187"/>
            </a:xfrm>
            <a:prstGeom prst="rect">
              <a:avLst/>
            </a:prstGeom>
          </p:spPr>
        </p:pic>
        <p:sp>
          <p:nvSpPr>
            <p:cNvPr id="2" name="矩形 1"/>
            <p:cNvSpPr/>
            <p:nvPr/>
          </p:nvSpPr>
          <p:spPr>
            <a:xfrm>
              <a:off x="2785" y="2387"/>
              <a:ext cx="4649" cy="613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endParaRPr lang="zh-CN" altLang="en-US" dirty="0"/>
            </a:p>
          </p:txBody>
        </p:sp>
      </p:grpSp>
      <p:grpSp>
        <p:nvGrpSpPr>
          <p:cNvPr id="8" name="组合 7"/>
          <p:cNvGrpSpPr/>
          <p:nvPr/>
        </p:nvGrpSpPr>
        <p:grpSpPr>
          <a:xfrm>
            <a:off x="-5467" y="-1270"/>
            <a:ext cx="6170295" cy="422910"/>
            <a:chOff x="-10" y="-2"/>
            <a:chExt cx="9717" cy="666"/>
          </a:xfrm>
        </p:grpSpPr>
        <p:sp>
          <p:nvSpPr>
            <p:cNvPr id="5135" name="矩形 2"/>
            <p:cNvSpPr/>
            <p:nvPr/>
          </p:nvSpPr>
          <p:spPr>
            <a:xfrm>
              <a:off x="704" y="-2"/>
              <a:ext cx="9003" cy="628"/>
            </a:xfrm>
            <a:prstGeom prst="rect">
              <a:avLst/>
            </a:prstGeom>
            <a:noFill/>
            <a:ln w="9525">
              <a:noFill/>
            </a:ln>
          </p:spPr>
          <p:txBody>
            <a:bodyPr wrap="square" anchor="t">
              <a:spAutoFit/>
            </a:bodyPr>
            <a:lstStyle/>
            <a:p>
              <a:pPr marL="285750" lvl="0" indent="-285750" algn="l"/>
              <a:r>
                <a:rPr lang="zh-CN" altLang="en-US" sz="2000" b="1" dirty="0">
                  <a:solidFill>
                    <a:schemeClr val="tx1"/>
                  </a:solidFill>
                  <a:latin typeface="微软雅黑" panose="020B0503020204020204" charset="-122"/>
                  <a:ea typeface="微软雅黑" panose="020B0503020204020204" charset="-122"/>
                  <a:sym typeface="华康俪金黑W8(P)" pitchFamily="2" charset="-122"/>
                </a:rPr>
                <a:t>考核面谈</a:t>
              </a:r>
              <a:endParaRPr lang="zh-CN" altLang="en-US" sz="2000" b="1" spc="150" dirty="0">
                <a:solidFill>
                  <a:schemeClr val="tx1"/>
                </a:solidFill>
                <a:uFillTx/>
                <a:latin typeface="微软雅黑" panose="020B0503020204020204" charset="-122"/>
                <a:ea typeface="微软雅黑" panose="020B0503020204020204" charset="-122"/>
                <a:sym typeface="华康俪金黑W8(P)" pitchFamily="2" charset="-122"/>
              </a:endParaRPr>
            </a:p>
          </p:txBody>
        </p:sp>
        <p:sp>
          <p:nvSpPr>
            <p:cNvPr id="3" name="矩形 2"/>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08289" y="425513"/>
            <a:ext cx="11362099" cy="600244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610098" y="1517015"/>
            <a:ext cx="6973570" cy="382397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custDataLst>
              <p:tags r:id="rId1"/>
            </p:custDataLst>
          </p:nvPr>
        </p:nvSpPr>
        <p:spPr>
          <a:xfrm>
            <a:off x="2610733" y="3149600"/>
            <a:ext cx="6972935" cy="1346200"/>
          </a:xfrm>
        </p:spPr>
        <p:txBody>
          <a:bodyPr/>
          <a:lstStyle/>
          <a:p>
            <a:pPr algn="ctr"/>
            <a:r>
              <a:rPr lang="zh-CN" altLang="en-US" sz="5400" b="1" dirty="0">
                <a:latin typeface="微软雅黑" panose="020B0503020204020204" charset="-122"/>
                <a:ea typeface="微软雅黑" panose="020B0503020204020204" charset="-122"/>
              </a:rPr>
              <a:t>谢谢您的观看</a:t>
            </a:r>
            <a:endParaRPr lang="en-US" altLang="zh-CN" sz="5400" b="1" dirty="0">
              <a:latin typeface="微软雅黑" panose="020B0503020204020204" charset="-122"/>
              <a:ea typeface="微软雅黑" panose="020B0503020204020204" charset="-122"/>
            </a:endParaRPr>
          </a:p>
        </p:txBody>
      </p:sp>
      <p:sp>
        <p:nvSpPr>
          <p:cNvPr id="20" name="文本框 19"/>
          <p:cNvSpPr txBox="1"/>
          <p:nvPr>
            <p:custDataLst>
              <p:tags r:id="rId2"/>
            </p:custDataLst>
          </p:nvPr>
        </p:nvSpPr>
        <p:spPr>
          <a:xfrm>
            <a:off x="2827268" y="4351020"/>
            <a:ext cx="6755765" cy="508635"/>
          </a:xfrm>
          <a:prstGeom prst="rect">
            <a:avLst/>
          </a:prstGeom>
          <a:noFill/>
        </p:spPr>
        <p:txBody>
          <a:bodyPr wrap="square" rtlCol="0">
            <a:normAutofit/>
          </a:bodyPr>
          <a:lstStyle/>
          <a:p>
            <a:pPr algn="ctr"/>
            <a:r>
              <a:rPr lang="zh-CN" altLang="en-US" sz="1800" dirty="0">
                <a:solidFill>
                  <a:schemeClr val="tx1">
                    <a:lumMod val="65000"/>
                    <a:lumOff val="35000"/>
                  </a:schemeClr>
                </a:solidFill>
                <a:sym typeface="+mn-lt"/>
              </a:rPr>
              <a:t>Lorem ipsum dolor sit amet, consectetur adipisicing elit.</a:t>
            </a:r>
          </a:p>
        </p:txBody>
      </p:sp>
      <p:grpSp>
        <p:nvGrpSpPr>
          <p:cNvPr id="15" name="组合 14"/>
          <p:cNvGrpSpPr/>
          <p:nvPr userDrawn="1"/>
        </p:nvGrpSpPr>
        <p:grpSpPr>
          <a:xfrm>
            <a:off x="4176008" y="2027555"/>
            <a:ext cx="4057650" cy="1106805"/>
            <a:chOff x="6405" y="2881"/>
            <a:chExt cx="6390" cy="1743"/>
          </a:xfrm>
        </p:grpSpPr>
        <p:sp>
          <p:nvSpPr>
            <p:cNvPr id="6" name="矩形 5"/>
            <p:cNvSpPr/>
            <p:nvPr/>
          </p:nvSpPr>
          <p:spPr>
            <a:xfrm>
              <a:off x="8124" y="2881"/>
              <a:ext cx="2954" cy="1743"/>
            </a:xfrm>
            <a:prstGeom prst="rect">
              <a:avLst/>
            </a:prstGeom>
          </p:spPr>
          <p:txBody>
            <a:bodyPr wrap="none">
              <a:spAutoFit/>
            </a:bodyPr>
            <a:lstStyle/>
            <a:p>
              <a:pPr algn="ctr"/>
              <a:r>
                <a:rPr lang="en-US" altLang="zh-CN" sz="6600" dirty="0">
                  <a:solidFill>
                    <a:schemeClr val="tx1"/>
                  </a:solidFill>
                  <a:latin typeface="+mj-lt"/>
                  <a:cs typeface="+mn-ea"/>
                  <a:sym typeface="+mn-lt"/>
                </a:rPr>
                <a:t>END</a:t>
              </a:r>
            </a:p>
          </p:txBody>
        </p:sp>
        <p:cxnSp>
          <p:nvCxnSpPr>
            <p:cNvPr id="13" name="直接连接符 12"/>
            <p:cNvCxnSpPr/>
            <p:nvPr/>
          </p:nvCxnSpPr>
          <p:spPr>
            <a:xfrm>
              <a:off x="640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65" y="3870"/>
              <a:ext cx="1530" cy="0"/>
            </a:xfrm>
            <a:prstGeom prst="line">
              <a:avLst/>
            </a:prstGeom>
            <a:ln w="25400">
              <a:solidFill>
                <a:srgbClr val="F29E1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98" y="463550"/>
            <a:ext cx="11359128" cy="5884545"/>
          </a:xfrm>
          <a:prstGeom prst="rect">
            <a:avLst/>
          </a:prstGeom>
        </p:spPr>
      </p:pic>
      <p:grpSp>
        <p:nvGrpSpPr>
          <p:cNvPr id="2" name="组合 1"/>
          <p:cNvGrpSpPr/>
          <p:nvPr/>
        </p:nvGrpSpPr>
        <p:grpSpPr>
          <a:xfrm>
            <a:off x="412363" y="4626610"/>
            <a:ext cx="11369040" cy="1383665"/>
            <a:chOff x="648" y="7286"/>
            <a:chExt cx="17904" cy="2179"/>
          </a:xfrm>
        </p:grpSpPr>
        <p:sp>
          <p:nvSpPr>
            <p:cNvPr id="5" name="标题 6"/>
            <p:cNvSpPr>
              <a:spLocks noGrp="1"/>
            </p:cNvSpPr>
            <p:nvPr>
              <p:custDataLst>
                <p:tags r:id="rId1"/>
              </p:custDataLst>
            </p:nvPr>
          </p:nvSpPr>
          <p:spPr>
            <a:xfrm>
              <a:off x="6329" y="7334"/>
              <a:ext cx="8003" cy="962"/>
            </a:xfrm>
            <a:prstGeom prst="rect">
              <a:avLst/>
            </a:prstGeom>
          </p:spPr>
          <p:txBody>
            <a:bodyPr vert="horz" lIns="90000" tIns="46800" rIns="90000" bIns="46800" rtlCol="0" anchor="ctr"/>
            <a:lstStyle>
              <a:lvl1pPr algn="ctr" defTabSz="914400" rtl="0" eaLnBrk="1" latinLnBrk="0" hangingPunct="1">
                <a:lnSpc>
                  <a:spcPct val="120000"/>
                </a:lnSpc>
                <a:spcBef>
                  <a:spcPct val="0"/>
                </a:spcBef>
                <a:buNone/>
                <a:defRPr sz="6000" kern="1200">
                  <a:solidFill>
                    <a:srgbClr val="4271A9"/>
                  </a:solidFill>
                  <a:latin typeface="Arial" panose="020B0604020202020204" pitchFamily="34" charset="0"/>
                  <a:ea typeface="+mn-ea"/>
                  <a:cs typeface="+mn-ea"/>
                </a:defRPr>
              </a:lvl1pPr>
            </a:lstStyle>
            <a:p>
              <a:pPr algn="l"/>
              <a:r>
                <a:rPr lang="zh-CN" altLang="en-US" sz="3200" dirty="0">
                  <a:solidFill>
                    <a:schemeClr val="tx1"/>
                  </a:solidFill>
                  <a:latin typeface="微软雅黑" panose="020B0503020204020204" charset="-122"/>
                  <a:ea typeface="微软雅黑" panose="020B0503020204020204" charset="-122"/>
                </a:rPr>
                <a:t>绩效管理概述</a:t>
              </a:r>
            </a:p>
          </p:txBody>
        </p:sp>
        <p:grpSp>
          <p:nvGrpSpPr>
            <p:cNvPr id="14" name="组合 13"/>
            <p:cNvGrpSpPr/>
            <p:nvPr/>
          </p:nvGrpSpPr>
          <p:grpSpPr>
            <a:xfrm>
              <a:off x="6089" y="8621"/>
              <a:ext cx="11552" cy="628"/>
              <a:chOff x="6089" y="8837"/>
              <a:chExt cx="11552" cy="628"/>
            </a:xfrm>
          </p:grpSpPr>
          <p:sp>
            <p:nvSpPr>
              <p:cNvPr id="5135" name="矩形 2"/>
              <p:cNvSpPr/>
              <p:nvPr/>
            </p:nvSpPr>
            <p:spPr>
              <a:xfrm>
                <a:off x="6089" y="8837"/>
                <a:ext cx="3988" cy="628"/>
              </a:xfrm>
              <a:prstGeom prst="rect">
                <a:avLst/>
              </a:prstGeom>
              <a:noFill/>
              <a:ln w="9525">
                <a:noFill/>
              </a:ln>
            </p:spPr>
            <p:txBody>
              <a:bodyPr wrap="square" anchor="t">
                <a:spAutoFit/>
              </a:bodyPr>
              <a:lstStyle/>
              <a:p>
                <a:pPr marL="342900" lvl="0" indent="-342900" algn="l">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什么是绩效管理</a:t>
                </a:r>
              </a:p>
            </p:txBody>
          </p:sp>
          <p:sp>
            <p:nvSpPr>
              <p:cNvPr id="5136" name="矩形 3"/>
              <p:cNvSpPr/>
              <p:nvPr/>
            </p:nvSpPr>
            <p:spPr>
              <a:xfrm>
                <a:off x="9957" y="8837"/>
                <a:ext cx="3658" cy="628"/>
              </a:xfrm>
              <a:prstGeom prst="rect">
                <a:avLst/>
              </a:prstGeom>
              <a:noFill/>
              <a:ln w="9525">
                <a:noFill/>
              </a:ln>
            </p:spPr>
            <p:txBody>
              <a:bodyPr wrap="square" anchor="t">
                <a:spAutoFit/>
              </a:bodyPr>
              <a:lstStyle/>
              <a:p>
                <a:pPr marL="342900" indent="-342900">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绩效管理的误区</a:t>
                </a:r>
              </a:p>
            </p:txBody>
          </p:sp>
          <p:sp>
            <p:nvSpPr>
              <p:cNvPr id="5138" name="矩形 5"/>
              <p:cNvSpPr/>
              <p:nvPr/>
            </p:nvSpPr>
            <p:spPr>
              <a:xfrm>
                <a:off x="13932" y="8837"/>
                <a:ext cx="3709" cy="628"/>
              </a:xfrm>
              <a:prstGeom prst="rect">
                <a:avLst/>
              </a:prstGeom>
              <a:noFill/>
              <a:ln w="9525">
                <a:noFill/>
              </a:ln>
            </p:spPr>
            <p:txBody>
              <a:bodyPr wrap="square" anchor="t">
                <a:spAutoFit/>
              </a:bodyPr>
              <a:lstStyle/>
              <a:p>
                <a:pPr marL="342900" lvl="0" indent="-342900" algn="l">
                  <a:buFont typeface="Arial" panose="020B0604020202020204" pitchFamily="34" charset="0"/>
                  <a:buChar char="•"/>
                </a:pPr>
                <a:r>
                  <a:rPr lang="zh-CN" altLang="en-US" sz="2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绩效指标的制定</a:t>
                </a:r>
              </a:p>
            </p:txBody>
          </p:sp>
        </p:grpSp>
        <p:cxnSp>
          <p:nvCxnSpPr>
            <p:cNvPr id="15" name="直接连接符 14"/>
            <p:cNvCxnSpPr/>
            <p:nvPr/>
          </p:nvCxnSpPr>
          <p:spPr>
            <a:xfrm>
              <a:off x="648" y="8376"/>
              <a:ext cx="17904" cy="0"/>
            </a:xfrm>
            <a:prstGeom prst="line">
              <a:avLst/>
            </a:prstGeom>
            <a:ln w="31750">
              <a:solidFill>
                <a:srgbClr val="F29E17"/>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1366" y="7286"/>
              <a:ext cx="4331" cy="2179"/>
            </a:xfrm>
            <a:prstGeom prst="rect">
              <a:avLst/>
            </a:prstGeom>
            <a:solidFill>
              <a:srgbClr val="F29E17"/>
            </a:solidFill>
            <a:ln w="9525" algn="ctr">
              <a:noFill/>
              <a:miter lim="800000"/>
            </a:ln>
            <a:effectLst/>
          </p:spPr>
          <p:txBody>
            <a:bodyPr wrap="none" anchor="ctr"/>
            <a:lstStyle/>
            <a:p>
              <a:pPr algn="ctr"/>
              <a:r>
                <a:rPr lang="en-US" altLang="zh-CN"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PART  01</a:t>
              </a:r>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effectLst/>
                  <a:uFillTx/>
                  <a:latin typeface="微软雅黑" panose="020B0503020204020204" charset="-122"/>
                  <a:ea typeface="微软雅黑" panose="020B0503020204020204" charset="-122"/>
                  <a:sym typeface="微软雅黑" panose="020B0503020204020204" charset="-122"/>
                </a:rPr>
                <a:t>什么是绩效管理</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8" name="TextBox 6"/>
          <p:cNvSpPr/>
          <p:nvPr/>
        </p:nvSpPr>
        <p:spPr>
          <a:xfrm>
            <a:off x="6853803" y="1544955"/>
            <a:ext cx="4632325" cy="730885"/>
          </a:xfrm>
          <a:prstGeom prst="rect">
            <a:avLst/>
          </a:prstGeom>
          <a:noFill/>
          <a:ln w="9525">
            <a:noFill/>
          </a:ln>
        </p:spPr>
        <p:txBody>
          <a:bodyPr wrap="square" anchor="t">
            <a:spAutoFit/>
          </a:bodyPr>
          <a:lstStyle/>
          <a:p>
            <a:pPr>
              <a:lnSpc>
                <a:spcPct val="13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微软雅黑" panose="020B0503020204020204" charset="-122"/>
              </a:rPr>
              <a:t>在实施绩效管理之前，大家对绩效管理的认识五花八门。但究竟绩效管理的定义是什么呢？</a:t>
            </a:r>
          </a:p>
        </p:txBody>
      </p:sp>
      <p:sp>
        <p:nvSpPr>
          <p:cNvPr id="6150" name="TextBox 6"/>
          <p:cNvSpPr/>
          <p:nvPr/>
        </p:nvSpPr>
        <p:spPr>
          <a:xfrm>
            <a:off x="6909048" y="2581275"/>
            <a:ext cx="4660265" cy="730885"/>
          </a:xfrm>
          <a:prstGeom prst="rect">
            <a:avLst/>
          </a:prstGeom>
          <a:noFill/>
          <a:ln w="9525">
            <a:noFill/>
          </a:ln>
        </p:spPr>
        <p:txBody>
          <a:bodyPr wrap="square" anchor="t">
            <a:spAutoFit/>
          </a:bodyPr>
          <a:lstStyle/>
          <a:p>
            <a:pPr lvl="0" algn="l">
              <a:lnSpc>
                <a:spcPct val="130000"/>
              </a:lnSpc>
            </a:pPr>
            <a:r>
              <a:rPr lang="zh-CN" altLang="en-US" sz="1600" b="1" dirty="0">
                <a:solidFill>
                  <a:srgbClr val="F07E09"/>
                </a:solidFill>
                <a:latin typeface="微软雅黑" panose="020B0503020204020204" charset="-122"/>
                <a:ea typeface="微软雅黑" panose="020B0503020204020204" charset="-122"/>
                <a:sym typeface="微软雅黑" panose="020B0503020204020204" charset="-122"/>
              </a:rPr>
              <a:t>既关注过程，又关注结果的管理方式，就是绩效管理方式。</a:t>
            </a:r>
          </a:p>
        </p:txBody>
      </p:sp>
      <p:sp>
        <p:nvSpPr>
          <p:cNvPr id="6151" name="TextBox 6"/>
          <p:cNvSpPr/>
          <p:nvPr/>
        </p:nvSpPr>
        <p:spPr>
          <a:xfrm>
            <a:off x="6900158" y="3524885"/>
            <a:ext cx="4538980" cy="1965325"/>
          </a:xfrm>
          <a:prstGeom prst="rect">
            <a:avLst/>
          </a:prstGeom>
          <a:noFill/>
          <a:ln w="9525">
            <a:noFill/>
          </a:ln>
        </p:spPr>
        <p:txBody>
          <a:bodyPr wrap="square" anchor="t">
            <a:spAutoFit/>
          </a:bodyPr>
          <a:lstStyle/>
          <a:p>
            <a:pPr>
              <a:lnSpc>
                <a:spcPct val="130000"/>
              </a:lnSpc>
              <a:spcAft>
                <a:spcPts val="600"/>
              </a:spcAft>
            </a:pPr>
            <a:r>
              <a:rPr lang="zh-CN" altLang="en-US" sz="1600" b="1" u="sng" dirty="0">
                <a:solidFill>
                  <a:schemeClr val="tx1"/>
                </a:solidFill>
                <a:latin typeface="微软雅黑" panose="020B0503020204020204" charset="-122"/>
                <a:ea typeface="微软雅黑" panose="020B0503020204020204" charset="-122"/>
                <a:sym typeface="微软雅黑" panose="020B0503020204020204" charset="-122"/>
              </a:rPr>
              <a:t>我们总结为：</a:t>
            </a:r>
          </a:p>
          <a:p>
            <a:pPr>
              <a:lnSpc>
                <a:spcPct val="150000"/>
              </a:lnSpc>
            </a:pPr>
            <a:r>
              <a:rPr lang="zh-CN" altLang="en-US" sz="1600" b="1" dirty="0">
                <a:solidFill>
                  <a:srgbClr val="E67819"/>
                </a:solidFill>
                <a:latin typeface="微软雅黑" panose="020B0503020204020204" charset="-122"/>
                <a:ea typeface="微软雅黑" panose="020B0503020204020204" charset="-122"/>
                <a:sym typeface="微软雅黑" panose="020B0503020204020204" charset="-122"/>
              </a:rPr>
              <a:t>企业的绩效管理就是一种</a:t>
            </a:r>
            <a:r>
              <a:rPr lang="zh-CN" altLang="en-US" sz="1600" b="1" dirty="0">
                <a:solidFill>
                  <a:srgbClr val="F07E09"/>
                </a:solidFill>
                <a:latin typeface="微软雅黑" panose="020B0503020204020204" charset="-122"/>
                <a:ea typeface="微软雅黑" panose="020B0503020204020204" charset="-122"/>
                <a:sym typeface="微软雅黑" panose="020B0503020204020204" charset="-122"/>
              </a:rPr>
              <a:t>由上而下</a:t>
            </a:r>
            <a:r>
              <a:rPr lang="zh-CN" altLang="en-US" sz="1600" b="1" dirty="0">
                <a:solidFill>
                  <a:srgbClr val="E67819"/>
                </a:solidFill>
                <a:latin typeface="微软雅黑" panose="020B0503020204020204" charset="-122"/>
                <a:ea typeface="微软雅黑" panose="020B0503020204020204" charset="-122"/>
                <a:sym typeface="微软雅黑" panose="020B0503020204020204" charset="-122"/>
              </a:rPr>
              <a:t>的目标分解部署，通过每个人的行为产生的结果，实现部门目标；再由部门目标的实现，最终实现企业的整体目标的管理方式。</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43" y="590550"/>
            <a:ext cx="6146800" cy="5699125"/>
          </a:xfrm>
          <a:prstGeom prst="rect">
            <a:avLst/>
          </a:prstGeom>
          <a:effectLst>
            <a:outerShdw blurRad="50800" dist="38100" dir="2700000" algn="tl" rotWithShape="0">
              <a:prstClr val="black">
                <a:alpha val="40000"/>
              </a:prstClr>
            </a:outerShdw>
          </a:effectLst>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decel="100000" fill="hold" grpId="0"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500" fill="hold"/>
                                        <p:tgtEl>
                                          <p:spTgt spid="6148"/>
                                        </p:tgtEl>
                                        <p:attrNameLst>
                                          <p:attrName>ppt_x</p:attrName>
                                        </p:attrNameLst>
                                      </p:cBhvr>
                                      <p:tavLst>
                                        <p:tav tm="0">
                                          <p:val>
                                            <p:strVal val="#ppt_x"/>
                                          </p:val>
                                        </p:tav>
                                        <p:tav tm="100000">
                                          <p:val>
                                            <p:strVal val="#ppt_x"/>
                                          </p:val>
                                        </p:tav>
                                      </p:tavLst>
                                    </p:anim>
                                    <p:anim calcmode="lin" valueType="num">
                                      <p:cBhvr>
                                        <p:cTn id="19" dur="500" fill="hold"/>
                                        <p:tgtEl>
                                          <p:spTgt spid="614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grpId="0"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p:cTn id="24" dur="500" fill="hold"/>
                                        <p:tgtEl>
                                          <p:spTgt spid="6150"/>
                                        </p:tgtEl>
                                        <p:attrNameLst>
                                          <p:attrName>ppt_x</p:attrName>
                                        </p:attrNameLst>
                                      </p:cBhvr>
                                      <p:tavLst>
                                        <p:tav tm="0">
                                          <p:val>
                                            <p:strVal val="0-#ppt_w/2"/>
                                          </p:val>
                                        </p:tav>
                                        <p:tav tm="100000">
                                          <p:val>
                                            <p:strVal val="#ppt_x"/>
                                          </p:val>
                                        </p:tav>
                                      </p:tavLst>
                                    </p:anim>
                                    <p:anim calcmode="lin" valueType="num">
                                      <p:cBhvr>
                                        <p:cTn id="25"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decel="100000" fill="hold" grpId="0" nodeType="click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p:cTn id="30" dur="500" fill="hold"/>
                                        <p:tgtEl>
                                          <p:spTgt spid="6151"/>
                                        </p:tgtEl>
                                        <p:attrNameLst>
                                          <p:attrName>ppt_x</p:attrName>
                                        </p:attrNameLst>
                                      </p:cBhvr>
                                      <p:tavLst>
                                        <p:tav tm="0">
                                          <p:val>
                                            <p:strVal val="1+#ppt_w/2"/>
                                          </p:val>
                                        </p:tav>
                                        <p:tav tm="100000">
                                          <p:val>
                                            <p:strVal val="#ppt_x"/>
                                          </p:val>
                                        </p:tav>
                                      </p:tavLst>
                                    </p:anim>
                                    <p:anim calcmode="lin" valueType="num">
                                      <p:cBhvr>
                                        <p:cTn id="31"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p:bldP spid="6150" grpId="0" bldLvl="0"/>
      <p:bldP spid="6151"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6"/>
          <p:cNvSpPr/>
          <p:nvPr/>
        </p:nvSpPr>
        <p:spPr>
          <a:xfrm>
            <a:off x="907028" y="951230"/>
            <a:ext cx="3433445" cy="5139055"/>
          </a:xfrm>
          <a:prstGeom prst="rect">
            <a:avLst/>
          </a:prstGeom>
          <a:noFill/>
          <a:ln w="9525">
            <a:noFill/>
          </a:ln>
        </p:spPr>
        <p:txBody>
          <a:bodyPr wrap="square" anchor="t">
            <a:spAutoFit/>
          </a:bodyPr>
          <a:lstStyle/>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绩效管理方式，是从</a:t>
            </a:r>
            <a:r>
              <a:rPr lang="zh-CN" altLang="en-US" sz="1600" dirty="0">
                <a:solidFill>
                  <a:srgbClr val="F07E09"/>
                </a:solidFill>
                <a:latin typeface="微软雅黑" panose="020B0503020204020204" charset="-122"/>
                <a:ea typeface="微软雅黑" panose="020B0503020204020204" charset="-122"/>
              </a:rPr>
              <a:t>企业最高层开始，</a:t>
            </a:r>
            <a:r>
              <a:rPr lang="zh-CN" altLang="en-US" sz="1600" dirty="0">
                <a:solidFill>
                  <a:srgbClr val="F07E09"/>
                </a:solidFill>
                <a:latin typeface="微软雅黑" panose="020B0503020204020204" charset="-122"/>
                <a:ea typeface="微软雅黑" panose="020B0503020204020204" charset="-122"/>
                <a:sym typeface="Arial" panose="020B0604020202020204" charset="-122"/>
              </a:rPr>
              <a:t>逐级</a:t>
            </a:r>
            <a:r>
              <a:rPr lang="zh-CN" altLang="en-US" sz="1600" dirty="0">
                <a:solidFill>
                  <a:schemeClr val="tx1"/>
                </a:solidFill>
                <a:latin typeface="微软雅黑" panose="020B0503020204020204" charset="-122"/>
                <a:ea typeface="微软雅黑" panose="020B0503020204020204" charset="-122"/>
              </a:rPr>
              <a:t>将期望的目标分解到每个部门，每个岗位和每个人的行为之中。</a:t>
            </a:r>
          </a:p>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每一个员工的行为结果是企业目标实现的“基础”，使企业努力的去要求每一个员工的行为与企业的整个目标相一致，并且这种一致性的要求，也会因为企业的目标调整而调整。</a:t>
            </a:r>
          </a:p>
          <a:p>
            <a:pPr fontAlgn="auto">
              <a:lnSpc>
                <a:spcPts val="2460"/>
              </a:lnSpc>
              <a:spcAft>
                <a:spcPts val="0"/>
              </a:spcAft>
            </a:pPr>
            <a:r>
              <a:rPr lang="zh-CN" altLang="en-US" sz="1600" dirty="0">
                <a:solidFill>
                  <a:schemeClr val="tx1"/>
                </a:solidFill>
                <a:latin typeface="微软雅黑" panose="020B0503020204020204" charset="-122"/>
                <a:ea typeface="微软雅黑" panose="020B0503020204020204" charset="-122"/>
              </a:rPr>
              <a:t>    这就引出了一个难题，即一个成年人的行为习惯已经形成一种惯性。要想改变这种惯性，需要管理者</a:t>
            </a:r>
            <a:r>
              <a:rPr lang="zh-CN" altLang="en-US" sz="1600" dirty="0">
                <a:solidFill>
                  <a:srgbClr val="F29E17"/>
                </a:solidFill>
                <a:latin typeface="微软雅黑" panose="020B0503020204020204" charset="-122"/>
                <a:ea typeface="微软雅黑" panose="020B0503020204020204" charset="-122"/>
              </a:rPr>
              <a:t>不断地培训，不断地引导，不断的纠正</a:t>
            </a:r>
            <a:r>
              <a:rPr lang="zh-CN" altLang="en-US" sz="1600" dirty="0">
                <a:solidFill>
                  <a:schemeClr val="tx1"/>
                </a:solidFill>
                <a:latin typeface="微软雅黑" panose="020B0503020204020204" charset="-122"/>
                <a:ea typeface="微软雅黑" panose="020B0503020204020204" charset="-122"/>
              </a:rPr>
              <a:t>，才能形成企业认为可行的行为结果。</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403" y="1017561"/>
            <a:ext cx="7209155" cy="4734612"/>
          </a:xfrm>
          <a:prstGeom prst="rect">
            <a:avLst/>
          </a:prstGeom>
          <a:effectLst>
            <a:outerShdw blurRad="50800" dist="38100" dir="10800000" algn="r" rotWithShape="0">
              <a:prstClr val="black">
                <a:alpha val="40000"/>
              </a:prstClr>
            </a:outerShdw>
          </a:effectLst>
        </p:spPr>
      </p:pic>
      <p:grpSp>
        <p:nvGrpSpPr>
          <p:cNvPr id="3" name="组合 2"/>
          <p:cNvGrpSpPr/>
          <p:nvPr/>
        </p:nvGrpSpPr>
        <p:grpSpPr>
          <a:xfrm>
            <a:off x="-5344" y="-1270"/>
            <a:ext cx="2955167" cy="422787"/>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什么是绩效管理</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ou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3670" y="420329"/>
            <a:ext cx="3775587" cy="59411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01" name="TextBox 6"/>
          <p:cNvSpPr/>
          <p:nvPr/>
        </p:nvSpPr>
        <p:spPr>
          <a:xfrm>
            <a:off x="8224133" y="798195"/>
            <a:ext cx="3462655" cy="5262245"/>
          </a:xfrm>
          <a:prstGeom prst="rect">
            <a:avLst/>
          </a:prstGeom>
          <a:noFill/>
          <a:ln w="9525">
            <a:noFill/>
          </a:ln>
        </p:spPr>
        <p:txBody>
          <a:bodyPr wrap="square" anchor="t">
            <a:spAutoFit/>
          </a:bodyPr>
          <a:lstStyle/>
          <a:p>
            <a:pPr>
              <a:lnSpc>
                <a:spcPct val="200000"/>
              </a:lnSpc>
              <a:spcAft>
                <a:spcPts val="600"/>
              </a:spcAft>
            </a:pP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绩效管理</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：是基于全体</a:t>
            </a: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管理者</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和</a:t>
            </a:r>
            <a:r>
              <a:rPr lang="zh-CN" altLang="en-US" sz="1400" spc="100" dirty="0">
                <a:solidFill>
                  <a:srgbClr val="F29E17"/>
                </a:solidFill>
                <a:latin typeface="微软雅黑" panose="020B0503020204020204" charset="-122"/>
                <a:ea typeface="微软雅黑" panose="020B0503020204020204" charset="-122"/>
                <a:sym typeface="微软雅黑" panose="020B0503020204020204" charset="-122"/>
              </a:rPr>
              <a:t>全体员工</a:t>
            </a:r>
            <a:r>
              <a:rPr lang="zh-CN" altLang="en-US" sz="1400" spc="100" dirty="0">
                <a:solidFill>
                  <a:schemeClr val="tx1"/>
                </a:solidFill>
                <a:latin typeface="微软雅黑" panose="020B0503020204020204" charset="-122"/>
                <a:ea typeface="微软雅黑" panose="020B0503020204020204" charset="-122"/>
                <a:sym typeface="微软雅黑" panose="020B0503020204020204" charset="-122"/>
              </a:rPr>
              <a:t>对于绩效管理的认识之上的。问题在于，公司上下都认为绩效管理就是绩效考核，没有办法统一大家对于绩效管理的认识，如果绩效管理是从绩效考核开始的，那么绩效管理工作注定将会走向失败。就像案例中，如果第一步不是问清楚约会地点在哪里，而是直接找辆车就走，那么，即使这辆车朝反方向开的，你也全然不知。其结果是越努力，目的地越远，等发现错了再掉头，迟到就在所难免了。</a:t>
            </a:r>
          </a:p>
        </p:txBody>
      </p:sp>
      <p:grpSp>
        <p:nvGrpSpPr>
          <p:cNvPr id="4" name="组合 3"/>
          <p:cNvGrpSpPr/>
          <p:nvPr/>
        </p:nvGrpSpPr>
        <p:grpSpPr>
          <a:xfrm>
            <a:off x="4199257" y="420329"/>
            <a:ext cx="3775587" cy="5941142"/>
            <a:chOff x="6612" y="662"/>
            <a:chExt cx="5946" cy="9356"/>
          </a:xfrm>
        </p:grpSpPr>
        <p:sp>
          <p:nvSpPr>
            <p:cNvPr id="18" name="矩形 17"/>
            <p:cNvSpPr/>
            <p:nvPr/>
          </p:nvSpPr>
          <p:spPr>
            <a:xfrm>
              <a:off x="6612" y="662"/>
              <a:ext cx="5946" cy="93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4"/>
            <p:cNvSpPr/>
            <p:nvPr/>
          </p:nvSpPr>
          <p:spPr>
            <a:xfrm>
              <a:off x="7698" y="662"/>
              <a:ext cx="4660" cy="1452"/>
            </a:xfrm>
            <a:prstGeom prst="rect">
              <a:avLst/>
            </a:prstGeom>
            <a:noFill/>
            <a:ln w="9525">
              <a:noFill/>
            </a:ln>
          </p:spPr>
          <p:txBody>
            <a:bodyPr wrap="square" anchor="t">
              <a:spAutoFit/>
            </a:bodyPr>
            <a:lstStyle/>
            <a:p>
              <a:pPr fontAlgn="auto">
                <a:lnSpc>
                  <a:spcPct val="150000"/>
                </a:lnSpc>
              </a:pPr>
              <a:r>
                <a:rPr lang="zh-CN" altLang="en-US" dirty="0">
                  <a:solidFill>
                    <a:schemeClr val="bg1"/>
                  </a:solidFill>
                  <a:latin typeface="微软雅黑" panose="020B0503020204020204" charset="-122"/>
                  <a:ea typeface="微软雅黑" panose="020B0503020204020204" charset="-122"/>
                  <a:sym typeface="Impact" panose="020B0806030902050204" pitchFamily="2" charset="0"/>
                </a:rPr>
                <a:t>误区一：</a:t>
              </a:r>
            </a:p>
            <a:p>
              <a:pPr fontAlgn="auto">
                <a:lnSpc>
                  <a:spcPct val="150000"/>
                </a:lnSpc>
              </a:pPr>
              <a:r>
                <a:rPr lang="zh-CN" altLang="en-US" dirty="0">
                  <a:solidFill>
                    <a:schemeClr val="bg1"/>
                  </a:solidFill>
                  <a:latin typeface="微软雅黑" panose="020B0503020204020204" charset="-122"/>
                  <a:ea typeface="微软雅黑" panose="020B0503020204020204" charset="-122"/>
                  <a:sym typeface="Impact" panose="020B0806030902050204" pitchFamily="2" charset="0"/>
                </a:rPr>
                <a:t>绩效管理就是绩效考核</a:t>
              </a:r>
            </a:p>
          </p:txBody>
        </p:sp>
        <p:sp>
          <p:nvSpPr>
            <p:cNvPr id="5" name="矩形 4"/>
            <p:cNvSpPr/>
            <p:nvPr/>
          </p:nvSpPr>
          <p:spPr>
            <a:xfrm>
              <a:off x="6930" y="2706"/>
              <a:ext cx="5280" cy="7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90" y="2351"/>
              <a:ext cx="1632" cy="696"/>
            </a:xfrm>
            <a:prstGeom prst="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charset="-122"/>
                  <a:ea typeface="微软雅黑" panose="020B0503020204020204" charset="-122"/>
                </a:rPr>
                <a:t>案  例</a:t>
              </a:r>
            </a:p>
          </p:txBody>
        </p:sp>
        <p:sp>
          <p:nvSpPr>
            <p:cNvPr id="7" name="文本框 6"/>
            <p:cNvSpPr txBox="1"/>
            <p:nvPr/>
          </p:nvSpPr>
          <p:spPr>
            <a:xfrm>
              <a:off x="7125" y="3167"/>
              <a:ext cx="5085" cy="1489"/>
            </a:xfrm>
            <a:prstGeom prst="rect">
              <a:avLst/>
            </a:prstGeom>
            <a:noFill/>
          </p:spPr>
          <p:txBody>
            <a:bodyPr wrap="square" rtlCol="0">
              <a:spAutoFit/>
            </a:bodyPr>
            <a:lstStyle/>
            <a:p>
              <a:pPr fontAlgn="auto">
                <a:lnSpc>
                  <a:spcPts val="2220"/>
                </a:lnSpc>
              </a:pPr>
              <a:r>
                <a:rPr lang="zh-CN" altLang="en-US" sz="1400" dirty="0">
                  <a:solidFill>
                    <a:srgbClr val="FFFFFF"/>
                  </a:solidFill>
                  <a:latin typeface="微软雅黑" panose="020B0503020204020204" charset="-122"/>
                  <a:ea typeface="微软雅黑" panose="020B0503020204020204" charset="-122"/>
                  <a:sym typeface="华康俪金黑W8(P)" pitchFamily="2" charset="-122"/>
                </a:rPr>
                <a:t>与朋友约会，从家里出发，这件事你怎么做？请选择下列一种方式，（仅限一种方式）</a:t>
              </a:r>
            </a:p>
          </p:txBody>
        </p:sp>
        <p:sp>
          <p:nvSpPr>
            <p:cNvPr id="8199" name="TextBox 6"/>
            <p:cNvSpPr/>
            <p:nvPr/>
          </p:nvSpPr>
          <p:spPr>
            <a:xfrm>
              <a:off x="6975" y="4824"/>
              <a:ext cx="5114" cy="4789"/>
            </a:xfrm>
            <a:prstGeom prst="rect">
              <a:avLst/>
            </a:prstGeom>
            <a:noFill/>
            <a:ln w="9525">
              <a:noFill/>
            </a:ln>
          </p:spPr>
          <p:txBody>
            <a:bodyPr wrap="square" anchor="t">
              <a:spAutoFit/>
            </a:bodyPr>
            <a:lstStyle/>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A.只知道约会地方的名称，不知道具体地点，随便做什么车，能到就行，迟到无所谓；</a:t>
              </a:r>
            </a:p>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B.知道约会地方名称、地点，或自驾车，或搭别人车，或打车，保证不迟到就行；</a:t>
              </a:r>
            </a:p>
            <a:p>
              <a:pPr fontAlgn="auto">
                <a:lnSpc>
                  <a:spcPct val="130000"/>
                </a:lnSpc>
                <a:spcBef>
                  <a:spcPts val="60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C.问清楚约会地方名称、地点在哪里—问清楚最便利的交通路线有哪些—选择最近的交通线路及最廉价的交通工具—做好启程前的准备—排除可能迟到的因素。</a:t>
              </a:r>
            </a:p>
          </p:txBody>
        </p:sp>
        <p:sp>
          <p:nvSpPr>
            <p:cNvPr id="9" name="等腰三角形 8"/>
            <p:cNvSpPr/>
            <p:nvPr/>
          </p:nvSpPr>
          <p:spPr>
            <a:xfrm>
              <a:off x="7170" y="894"/>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p:tgtEl>
                                          <p:spTgt spid="8201"/>
                                        </p:tgtEl>
                                        <p:attrNameLst>
                                          <p:attrName>ppt_y</p:attrName>
                                        </p:attrNameLst>
                                      </p:cBhvr>
                                      <p:tavLst>
                                        <p:tav tm="0">
                                          <p:val>
                                            <p:strVal val="#ppt_y+#ppt_h*1.125000"/>
                                          </p:val>
                                        </p:tav>
                                        <p:tav tm="100000">
                                          <p:val>
                                            <p:strVal val="#ppt_y"/>
                                          </p:val>
                                        </p:tav>
                                      </p:tavLst>
                                    </p:anim>
                                    <p:animEffect transition="in" filter="wipe(up)">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20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2" name="矩形 1"/>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224" name="表格 9223"/>
          <p:cNvGraphicFramePr/>
          <p:nvPr/>
        </p:nvGraphicFramePr>
        <p:xfrm>
          <a:off x="727323" y="2125345"/>
          <a:ext cx="10799445" cy="3600767"/>
        </p:xfrm>
        <a:graphic>
          <a:graphicData uri="http://schemas.openxmlformats.org/drawingml/2006/table">
            <a:tbl>
              <a:tblPr firstRow="1">
                <a:tableStyleId>{00A15C55-8517-42AA-B614-E9B94910E393}</a:tableStyleId>
              </a:tblPr>
              <a:tblGrid>
                <a:gridCol w="2159000">
                  <a:extLst>
                    <a:ext uri="{9D8B030D-6E8A-4147-A177-3AD203B41FA5}">
                      <a16:colId xmlns:a16="http://schemas.microsoft.com/office/drawing/2014/main" val="20000"/>
                    </a:ext>
                  </a:extLst>
                </a:gridCol>
                <a:gridCol w="2160905">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2157730">
                  <a:extLst>
                    <a:ext uri="{9D8B030D-6E8A-4147-A177-3AD203B41FA5}">
                      <a16:colId xmlns:a16="http://schemas.microsoft.com/office/drawing/2014/main" val="20003"/>
                    </a:ext>
                  </a:extLst>
                </a:gridCol>
                <a:gridCol w="2162175">
                  <a:extLst>
                    <a:ext uri="{9D8B030D-6E8A-4147-A177-3AD203B41FA5}">
                      <a16:colId xmlns:a16="http://schemas.microsoft.com/office/drawing/2014/main" val="20004"/>
                    </a:ext>
                  </a:extLst>
                </a:gridCol>
              </a:tblGrid>
              <a:tr h="700405">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分类</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过程完整性</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管理侧重点</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主体和对象的地位</a:t>
                      </a:r>
                    </a:p>
                  </a:txBody>
                  <a:tcPr anchor="ctr">
                    <a:solidFill>
                      <a:srgbClr val="F29E17">
                        <a:alpha val="66000"/>
                      </a:srgb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出现的阶段</a:t>
                      </a:r>
                    </a:p>
                  </a:txBody>
                  <a:tcPr anchor="ctr">
                    <a:solidFill>
                      <a:srgbClr val="F29E17">
                        <a:alpha val="66000"/>
                      </a:srgbClr>
                    </a:solidFill>
                  </a:tcPr>
                </a:tc>
                <a:extLst>
                  <a:ext uri="{0D108BD9-81ED-4DB2-BD59-A6C34878D82A}">
                    <a16:rowId xmlns:a16="http://schemas.microsoft.com/office/drawing/2014/main" val="10000"/>
                  </a:ext>
                </a:extLst>
              </a:tr>
              <a:tr h="1600200">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绩效管理</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一个完整的管理过程</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侧重于事先沟通与绩效提高，强调事先沟通、承诺与促进</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评估人与被评估人共同努力以达到预定目标，被评估人处于主动地位</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伴随着管理的全过程（事前、事中、事后）</a:t>
                      </a:r>
                    </a:p>
                  </a:txBody>
                  <a:tcPr anchor="ctr">
                    <a:solidFill>
                      <a:schemeClr val="accent2">
                        <a:lumMod val="20000"/>
                        <a:lumOff val="80000"/>
                        <a:alpha val="66000"/>
                      </a:schemeClr>
                    </a:solidFill>
                  </a:tcPr>
                </a:tc>
                <a:extLst>
                  <a:ext uri="{0D108BD9-81ED-4DB2-BD59-A6C34878D82A}">
                    <a16:rowId xmlns:a16="http://schemas.microsoft.com/office/drawing/2014/main" val="10001"/>
                  </a:ext>
                </a:extLst>
              </a:tr>
              <a:tr h="1300162">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lgn="ctr">
                        <a:buNone/>
                      </a:pPr>
                      <a:r>
                        <a:rPr lang="zh-CN" altLang="en-US" sz="1800" dirty="0">
                          <a:latin typeface="微软雅黑" panose="020B0503020204020204" charset="-122"/>
                          <a:ea typeface="微软雅黑" panose="020B0503020204020204" charset="-122"/>
                        </a:rPr>
                        <a:t>绩效考核</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管理过程中的局部</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侧重于判断和评估，强调事后的评价与威胁</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评估人对被评估人做出评价，被评估人处于被动地位</a:t>
                      </a:r>
                    </a:p>
                  </a:txBody>
                  <a:tcPr anchor="ctr">
                    <a:solidFill>
                      <a:schemeClr val="accent2">
                        <a:lumMod val="20000"/>
                        <a:lumOff val="80000"/>
                        <a:alpha val="66000"/>
                      </a:schemeClr>
                    </a:solidFill>
                  </a:tcPr>
                </a:tc>
                <a:tc>
                  <a:txBody>
                    <a:bodyPr/>
                    <a:lstStyle>
                      <a:lvl1pPr marL="342900" lvl="0" indent="-342900" algn="l" defTabSz="914400" eaLnBrk="1" fontAlgn="base" latinLnBrk="0" hangingPunct="1">
                        <a:lnSpc>
                          <a:spcPct val="100000"/>
                        </a:lnSpc>
                        <a:spcBef>
                          <a:spcPct val="20000"/>
                        </a:spcBef>
                        <a:buFont typeface="Arial" panose="020B0604020202020204" charset="-122"/>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Calibri" panose="020F0502020204030204" charset="0"/>
                          <a:ea typeface="宋体" panose="02010600030101010101" pitchFamily="2"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Calibri" panose="020F0502020204030204" charset="0"/>
                          <a:ea typeface="宋体" panose="02010600030101010101" pitchFamily="2"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Calibri" panose="020F0502020204030204" charset="0"/>
                          <a:ea typeface="宋体" panose="02010600030101010101" pitchFamily="2" charset="-122"/>
                          <a:sym typeface="Calibri" panose="020F0502020204030204" charset="0"/>
                        </a:defRPr>
                      </a:lvl5pPr>
                    </a:lstStyle>
                    <a:p>
                      <a:pPr marL="0" lvl="0" indent="0">
                        <a:buNone/>
                      </a:pPr>
                      <a:r>
                        <a:rPr lang="zh-CN" altLang="en-US" sz="1800" dirty="0">
                          <a:latin typeface="微软雅黑" panose="020B0503020204020204" charset="-122"/>
                          <a:ea typeface="微软雅黑" panose="020B0503020204020204" charset="-122"/>
                        </a:rPr>
                        <a:t>只出现在特定的时期（事后）</a:t>
                      </a:r>
                    </a:p>
                  </a:txBody>
                  <a:tcPr anchor="ctr">
                    <a:solidFill>
                      <a:schemeClr val="accent2">
                        <a:lumMod val="20000"/>
                        <a:lumOff val="80000"/>
                        <a:alpha val="66000"/>
                      </a:schemeClr>
                    </a:solidFill>
                  </a:tcPr>
                </a:tc>
                <a:extLst>
                  <a:ext uri="{0D108BD9-81ED-4DB2-BD59-A6C34878D82A}">
                    <a16:rowId xmlns:a16="http://schemas.microsoft.com/office/drawing/2014/main" val="10002"/>
                  </a:ext>
                </a:extLst>
              </a:tr>
            </a:tbl>
          </a:graphicData>
        </a:graphic>
      </p:graphicFrame>
      <p:grpSp>
        <p:nvGrpSpPr>
          <p:cNvPr id="3" name="组合 2"/>
          <p:cNvGrpSpPr/>
          <p:nvPr/>
        </p:nvGrpSpPr>
        <p:grpSpPr>
          <a:xfrm>
            <a:off x="4068693" y="1026795"/>
            <a:ext cx="4574540" cy="398780"/>
            <a:chOff x="6406" y="1617"/>
            <a:chExt cx="7204" cy="628"/>
          </a:xfrm>
        </p:grpSpPr>
        <p:sp>
          <p:nvSpPr>
            <p:cNvPr id="9218" name="TextBox 4"/>
            <p:cNvSpPr/>
            <p:nvPr/>
          </p:nvSpPr>
          <p:spPr>
            <a:xfrm>
              <a:off x="7030" y="1617"/>
              <a:ext cx="6580" cy="628"/>
            </a:xfrm>
            <a:prstGeom prst="rect">
              <a:avLst/>
            </a:prstGeom>
            <a:noFill/>
            <a:ln w="9525">
              <a:noFill/>
            </a:ln>
          </p:spPr>
          <p:txBody>
            <a:bodyPr wrap="square" anchor="t">
              <a:spAutoFit/>
            </a:bodyPr>
            <a:lstStyle/>
            <a:p>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误区一：绩效管理就是绩效考核</a:t>
              </a:r>
            </a:p>
          </p:txBody>
        </p:sp>
        <p:sp>
          <p:nvSpPr>
            <p:cNvPr id="4" name="等腰三角形 3"/>
            <p:cNvSpPr/>
            <p:nvPr/>
          </p:nvSpPr>
          <p:spPr>
            <a:xfrm>
              <a:off x="6406" y="1715"/>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dissolve">
                                      <p:cBhvr>
                                        <p:cTn id="19"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9869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38" y="724434"/>
            <a:ext cx="5668010" cy="3772736"/>
          </a:xfrm>
          <a:prstGeom prst="rect">
            <a:avLst/>
          </a:prstGeom>
          <a:effectLst>
            <a:outerShdw blurRad="50800" dist="38100" dir="2700000" algn="tl" rotWithShape="0">
              <a:prstClr val="black">
                <a:alpha val="40000"/>
              </a:prstClr>
            </a:outerShdw>
          </a:effectLst>
        </p:spPr>
      </p:pic>
      <p:grpSp>
        <p:nvGrpSpPr>
          <p:cNvPr id="7" name="组合 6"/>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1266"/>
              <a:ext cx="288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01. </a:t>
              </a:r>
              <a:r>
                <a:rPr lang="zh-CN" altLang="en-US" b="1" dirty="0">
                  <a:solidFill>
                    <a:schemeClr val="tx1"/>
                  </a:solidFill>
                  <a:effectLst/>
                  <a:latin typeface="微软雅黑" panose="020B0503020204020204" charset="-122"/>
                  <a:ea typeface="微软雅黑" panose="020B0503020204020204" charset="-122"/>
                </a:rPr>
                <a:t>期望原则</a:t>
              </a:r>
            </a:p>
          </p:txBody>
        </p:sp>
      </p:grpSp>
      <p:sp>
        <p:nvSpPr>
          <p:cNvPr id="46" name="文本框 45"/>
          <p:cNvSpPr txBox="1"/>
          <p:nvPr/>
        </p:nvSpPr>
        <p:spPr>
          <a:xfrm>
            <a:off x="6547098" y="1463040"/>
            <a:ext cx="4984115" cy="624840"/>
          </a:xfrm>
          <a:prstGeom prst="rect">
            <a:avLst/>
          </a:prstGeom>
          <a:noFill/>
        </p:spPr>
        <p:txBody>
          <a:bodyPr wrap="square" rtlCol="0">
            <a:spAutoFit/>
          </a:bodyPr>
          <a:lstStyle/>
          <a:p>
            <a:pPr indent="355600" fontAlgn="auto">
              <a:lnSpc>
                <a:spcPts val="2080"/>
              </a:lnSpc>
              <a:extLst>
                <a:ext uri="{35155182-B16C-46BC-9424-99874614C6A1}">
                  <wpsdc:indentchars xmlns:wpsdc="http://www.wps.cn/officeDocument/2018/drawingmlCustomData" xmlns="" val="200" checksum="3837665281"/>
                </a:ext>
              </a:extLst>
            </a:pPr>
            <a:r>
              <a:rPr lang="zh-CN" altLang="en-US" sz="1400" dirty="0">
                <a:solidFill>
                  <a:schemeClr val="tx1"/>
                </a:solidFill>
                <a:latin typeface="微软雅黑" panose="020B0503020204020204" charset="-122"/>
                <a:ea typeface="微软雅黑" panose="020B0503020204020204" charset="-122"/>
                <a:sym typeface="华康俪金黑W8(P)" pitchFamily="2" charset="-122"/>
              </a:rPr>
              <a:t>即</a:t>
            </a:r>
            <a:r>
              <a:rPr lang="zh-CN" altLang="en-US" sz="1400" dirty="0">
                <a:solidFill>
                  <a:schemeClr val="tx1"/>
                </a:solidFill>
                <a:latin typeface="微软雅黑" panose="020B0503020204020204" charset="-122"/>
                <a:ea typeface="微软雅黑" panose="020B0503020204020204" charset="-122"/>
                <a:sym typeface="+mn-ea"/>
              </a:rPr>
              <a:t>企业的期望是否明确？是否与全体员工的期望统一？期望是否合理？经过努力是否可以达到？</a:t>
            </a:r>
            <a:endParaRPr lang="zh-CN" altLang="en-US" sz="1400" dirty="0">
              <a:solidFill>
                <a:schemeClr val="tx1"/>
              </a:solidFill>
              <a:effectLst>
                <a:outerShdw blurRad="88900" algn="ctr" rotWithShape="0">
                  <a:prstClr val="black">
                    <a:alpha val="40000"/>
                  </a:prst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52" name="文本框 51"/>
          <p:cNvSpPr txBox="1"/>
          <p:nvPr/>
        </p:nvSpPr>
        <p:spPr>
          <a:xfrm>
            <a:off x="6622663" y="4425950"/>
            <a:ext cx="4908550" cy="1691640"/>
          </a:xfrm>
          <a:prstGeom prst="rect">
            <a:avLst/>
          </a:prstGeom>
          <a:noFill/>
        </p:spPr>
        <p:txBody>
          <a:bodyPr wrap="square" rtlCol="0">
            <a:spAutoFit/>
          </a:bodyPr>
          <a:lstStyle/>
          <a:p>
            <a:pPr lvl="0" indent="355600" algn="l" fontAlgn="auto">
              <a:lnSpc>
                <a:spcPts val="20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如果不把企业的目标与全体员工分享，高层忙规划，基层忙业务，全体员工也不知道自己的努力方向是什么；或者企业明确了目标，无论是管理者，还是基层员工都认为那是不可实现的，这些情况，是做不好绩效管理的，只会出现“你说你的，他做他的”的局面。</a:t>
            </a:r>
          </a:p>
          <a:p>
            <a:pPr lvl="0" indent="355600" algn="l" fontAlgn="auto">
              <a:lnSpc>
                <a:spcPts val="20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期望原则告诉我们，绩效管理是与员工有关的。</a:t>
            </a:r>
          </a:p>
        </p:txBody>
      </p:sp>
      <p:pic>
        <p:nvPicPr>
          <p:cNvPr id="6"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522" y="2179320"/>
            <a:ext cx="3083257" cy="2155825"/>
          </a:xfrm>
          <a:prstGeom prst="rect">
            <a:avLst/>
          </a:prstGeom>
          <a:noFill/>
          <a:ln w="12700" cap="flat" cmpd="sng">
            <a:noFill/>
            <a:prstDash val="solid"/>
            <a:miter/>
            <a:headEnd type="none" w="med" len="med"/>
            <a:tailEnd type="none" w="med" len="med"/>
          </a:ln>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5" name="等腰三角形 4"/>
            <p:cNvSpPr/>
            <p:nvPr/>
          </p:nvSpPr>
          <p:spPr>
            <a:xfrm>
              <a:off x="3574"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1"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ppt_x</p:attrName>
                                        </p:attrNameLst>
                                      </p:cBhvr>
                                      <p:tavLst>
                                        <p:tav tm="0">
                                          <p:val>
                                            <p:strVal val="#ppt_x-.2"/>
                                          </p:val>
                                        </p:tav>
                                        <p:tav tm="100000">
                                          <p:val>
                                            <p:strVal val="#ppt_x"/>
                                          </p:val>
                                        </p:tav>
                                      </p:tavLst>
                                    </p:anim>
                                    <p:anim calcmode="lin" valueType="num">
                                      <p:cBhvr>
                                        <p:cTn id="3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6"/>
                                        </p:tgtEl>
                                      </p:cBhvr>
                                    </p:animEffect>
                                  </p:childTnLst>
                                </p:cTn>
                              </p:par>
                              <p:par>
                                <p:cTn id="34" presetID="2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gtEl>
                                      </p:cBhvr>
                                    </p:animEffect>
                                  </p:childTnLst>
                                </p:cTn>
                              </p:par>
                              <p:par>
                                <p:cTn id="39" presetID="29" presetClass="entr" presetSubtype="0" fill="hold" grpId="1"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1000" fill="hold"/>
                                        <p:tgtEl>
                                          <p:spTgt spid="52"/>
                                        </p:tgtEl>
                                        <p:attrNameLst>
                                          <p:attrName>ppt_x</p:attrName>
                                        </p:attrNameLst>
                                      </p:cBhvr>
                                      <p:tavLst>
                                        <p:tav tm="0">
                                          <p:val>
                                            <p:strVal val="#ppt_x-.2"/>
                                          </p:val>
                                        </p:tav>
                                        <p:tav tm="100000">
                                          <p:val>
                                            <p:strVal val="#ppt_x"/>
                                          </p:val>
                                        </p:tav>
                                      </p:tavLst>
                                    </p:anim>
                                    <p:anim calcmode="lin" valueType="num">
                                      <p:cBhvr>
                                        <p:cTn id="4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52" grpId="0"/>
      <p:bldP spid="5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38" y="4783455"/>
            <a:ext cx="5668010" cy="157670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0578" y="793750"/>
            <a:ext cx="2305685" cy="378460"/>
            <a:chOff x="10157" y="1250"/>
            <a:chExt cx="3631" cy="596"/>
          </a:xfrm>
        </p:grpSpPr>
        <p:sp>
          <p:nvSpPr>
            <p:cNvPr id="27" name="checked-box_59006"/>
            <p:cNvSpPr>
              <a:spLocks noChangeAspect="1"/>
            </p:cNvSpPr>
            <p:nvPr/>
          </p:nvSpPr>
          <p:spPr bwMode="auto">
            <a:xfrm>
              <a:off x="10157" y="1250"/>
              <a:ext cx="703" cy="596"/>
            </a:xfrm>
            <a:custGeom>
              <a:avLst/>
              <a:gdLst>
                <a:gd name="connsiteX0" fmla="*/ 547942 w 604873"/>
                <a:gd name="connsiteY0" fmla="*/ 48205 h 512847"/>
                <a:gd name="connsiteX1" fmla="*/ 556470 w 604873"/>
                <a:gd name="connsiteY1" fmla="*/ 52003 h 512847"/>
                <a:gd name="connsiteX2" fmla="*/ 601185 w 604873"/>
                <a:gd name="connsiteY2" fmla="*/ 96199 h 512847"/>
                <a:gd name="connsiteX3" fmla="*/ 604873 w 604873"/>
                <a:gd name="connsiteY3" fmla="*/ 104947 h 512847"/>
                <a:gd name="connsiteX4" fmla="*/ 601185 w 604873"/>
                <a:gd name="connsiteY4" fmla="*/ 113694 h 512847"/>
                <a:gd name="connsiteX5" fmla="*/ 319062 w 604873"/>
                <a:gd name="connsiteY5" fmla="*/ 395445 h 512847"/>
                <a:gd name="connsiteX6" fmla="*/ 310304 w 604873"/>
                <a:gd name="connsiteY6" fmla="*/ 399128 h 512847"/>
                <a:gd name="connsiteX7" fmla="*/ 301545 w 604873"/>
                <a:gd name="connsiteY7" fmla="*/ 395445 h 512847"/>
                <a:gd name="connsiteX8" fmla="*/ 166476 w 604873"/>
                <a:gd name="connsiteY8" fmla="*/ 260554 h 512847"/>
                <a:gd name="connsiteX9" fmla="*/ 163249 w 604873"/>
                <a:gd name="connsiteY9" fmla="*/ 252267 h 512847"/>
                <a:gd name="connsiteX10" fmla="*/ 166476 w 604873"/>
                <a:gd name="connsiteY10" fmla="*/ 243520 h 512847"/>
                <a:gd name="connsiteX11" fmla="*/ 211192 w 604873"/>
                <a:gd name="connsiteY11" fmla="*/ 198864 h 512847"/>
                <a:gd name="connsiteX12" fmla="*/ 228709 w 604873"/>
                <a:gd name="connsiteY12" fmla="*/ 198864 h 512847"/>
                <a:gd name="connsiteX13" fmla="*/ 310304 w 604873"/>
                <a:gd name="connsiteY13" fmla="*/ 280351 h 512847"/>
                <a:gd name="connsiteX14" fmla="*/ 539413 w 604873"/>
                <a:gd name="connsiteY14" fmla="*/ 52003 h 512847"/>
                <a:gd name="connsiteX15" fmla="*/ 547942 w 604873"/>
                <a:gd name="connsiteY15" fmla="*/ 48205 h 512847"/>
                <a:gd name="connsiteX16" fmla="*/ 12448 w 604873"/>
                <a:gd name="connsiteY16" fmla="*/ 0 h 512847"/>
                <a:gd name="connsiteX17" fmla="*/ 501600 w 604873"/>
                <a:gd name="connsiteY17" fmla="*/ 0 h 512847"/>
                <a:gd name="connsiteX18" fmla="*/ 513587 w 604873"/>
                <a:gd name="connsiteY18" fmla="*/ 11969 h 512847"/>
                <a:gd name="connsiteX19" fmla="*/ 461491 w 604873"/>
                <a:gd name="connsiteY19" fmla="*/ 61229 h 512847"/>
                <a:gd name="connsiteX20" fmla="*/ 61317 w 604873"/>
                <a:gd name="connsiteY20" fmla="*/ 61229 h 512847"/>
                <a:gd name="connsiteX21" fmla="*/ 61317 w 604873"/>
                <a:gd name="connsiteY21" fmla="*/ 451618 h 512847"/>
                <a:gd name="connsiteX22" fmla="*/ 452270 w 604873"/>
                <a:gd name="connsiteY22" fmla="*/ 451618 h 512847"/>
                <a:gd name="connsiteX23" fmla="*/ 452270 w 604873"/>
                <a:gd name="connsiteY23" fmla="*/ 332384 h 512847"/>
                <a:gd name="connsiteX24" fmla="*/ 513587 w 604873"/>
                <a:gd name="connsiteY24" fmla="*/ 267933 h 512847"/>
                <a:gd name="connsiteX25" fmla="*/ 513587 w 604873"/>
                <a:gd name="connsiteY25" fmla="*/ 500417 h 512847"/>
                <a:gd name="connsiteX26" fmla="*/ 501600 w 604873"/>
                <a:gd name="connsiteY26" fmla="*/ 512847 h 512847"/>
                <a:gd name="connsiteX27" fmla="*/ 12448 w 604873"/>
                <a:gd name="connsiteY27" fmla="*/ 512847 h 512847"/>
                <a:gd name="connsiteX28" fmla="*/ 0 w 604873"/>
                <a:gd name="connsiteY28" fmla="*/ 500417 h 512847"/>
                <a:gd name="connsiteX29" fmla="*/ 0 w 604873"/>
                <a:gd name="connsiteY29" fmla="*/ 11969 h 512847"/>
                <a:gd name="connsiteX30" fmla="*/ 12448 w 604873"/>
                <a:gd name="connsiteY30" fmla="*/ 0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873" h="512847">
                  <a:moveTo>
                    <a:pt x="547942" y="48205"/>
                  </a:moveTo>
                  <a:cubicBezTo>
                    <a:pt x="551053" y="48205"/>
                    <a:pt x="554165" y="49471"/>
                    <a:pt x="556470" y="52003"/>
                  </a:cubicBezTo>
                  <a:lnTo>
                    <a:pt x="601185" y="96199"/>
                  </a:lnTo>
                  <a:cubicBezTo>
                    <a:pt x="603490" y="98501"/>
                    <a:pt x="604873" y="101724"/>
                    <a:pt x="604873" y="104947"/>
                  </a:cubicBezTo>
                  <a:cubicBezTo>
                    <a:pt x="604873" y="108169"/>
                    <a:pt x="603490" y="111392"/>
                    <a:pt x="601185" y="113694"/>
                  </a:cubicBezTo>
                  <a:lnTo>
                    <a:pt x="319062" y="395445"/>
                  </a:lnTo>
                  <a:cubicBezTo>
                    <a:pt x="316296" y="397747"/>
                    <a:pt x="313530" y="399128"/>
                    <a:pt x="310304" y="399128"/>
                  </a:cubicBezTo>
                  <a:cubicBezTo>
                    <a:pt x="307077" y="399128"/>
                    <a:pt x="303850" y="397747"/>
                    <a:pt x="301545" y="395445"/>
                  </a:cubicBezTo>
                  <a:lnTo>
                    <a:pt x="166476" y="260554"/>
                  </a:lnTo>
                  <a:cubicBezTo>
                    <a:pt x="164171" y="258252"/>
                    <a:pt x="163249" y="255490"/>
                    <a:pt x="163249" y="252267"/>
                  </a:cubicBezTo>
                  <a:cubicBezTo>
                    <a:pt x="163249" y="249045"/>
                    <a:pt x="164171" y="245822"/>
                    <a:pt x="166476" y="243520"/>
                  </a:cubicBezTo>
                  <a:lnTo>
                    <a:pt x="211192" y="198864"/>
                  </a:lnTo>
                  <a:cubicBezTo>
                    <a:pt x="215802" y="194260"/>
                    <a:pt x="223638" y="194260"/>
                    <a:pt x="228709" y="198864"/>
                  </a:cubicBezTo>
                  <a:lnTo>
                    <a:pt x="310304" y="280351"/>
                  </a:lnTo>
                  <a:lnTo>
                    <a:pt x="539413" y="52003"/>
                  </a:lnTo>
                  <a:cubicBezTo>
                    <a:pt x="541718" y="49471"/>
                    <a:pt x="544830" y="48205"/>
                    <a:pt x="547942" y="48205"/>
                  </a:cubicBezTo>
                  <a:close/>
                  <a:moveTo>
                    <a:pt x="12448" y="0"/>
                  </a:moveTo>
                  <a:lnTo>
                    <a:pt x="501600" y="0"/>
                  </a:lnTo>
                  <a:cubicBezTo>
                    <a:pt x="508055" y="0"/>
                    <a:pt x="513587" y="5524"/>
                    <a:pt x="513587" y="11969"/>
                  </a:cubicBezTo>
                  <a:lnTo>
                    <a:pt x="461491" y="61229"/>
                  </a:lnTo>
                  <a:lnTo>
                    <a:pt x="61317" y="61229"/>
                  </a:lnTo>
                  <a:lnTo>
                    <a:pt x="61317" y="451618"/>
                  </a:lnTo>
                  <a:lnTo>
                    <a:pt x="452270" y="451618"/>
                  </a:lnTo>
                  <a:lnTo>
                    <a:pt x="452270" y="332384"/>
                  </a:lnTo>
                  <a:lnTo>
                    <a:pt x="513587" y="267933"/>
                  </a:lnTo>
                  <a:lnTo>
                    <a:pt x="513587" y="500417"/>
                  </a:lnTo>
                  <a:cubicBezTo>
                    <a:pt x="513587" y="507323"/>
                    <a:pt x="508516" y="512847"/>
                    <a:pt x="501600" y="512847"/>
                  </a:cubicBezTo>
                  <a:lnTo>
                    <a:pt x="12448" y="512847"/>
                  </a:lnTo>
                  <a:cubicBezTo>
                    <a:pt x="5533" y="512847"/>
                    <a:pt x="0" y="507323"/>
                    <a:pt x="0" y="500417"/>
                  </a:cubicBezTo>
                  <a:lnTo>
                    <a:pt x="0" y="11969"/>
                  </a:lnTo>
                  <a:cubicBezTo>
                    <a:pt x="0" y="5524"/>
                    <a:pt x="5533" y="0"/>
                    <a:pt x="12448" y="0"/>
                  </a:cubicBezTo>
                  <a:close/>
                </a:path>
              </a:pathLst>
            </a:custGeom>
            <a:solidFill>
              <a:srgbClr val="F19C1F"/>
            </a:solidFill>
            <a:ln>
              <a:noFill/>
            </a:ln>
          </p:spPr>
        </p:sp>
        <p:sp>
          <p:nvSpPr>
            <p:cNvPr id="44" name="文本框 43"/>
            <p:cNvSpPr txBox="1"/>
            <p:nvPr/>
          </p:nvSpPr>
          <p:spPr>
            <a:xfrm>
              <a:off x="10908" y="1266"/>
              <a:ext cx="2880" cy="580"/>
            </a:xfrm>
            <a:prstGeom prst="rect">
              <a:avLst/>
            </a:prstGeom>
            <a:noFill/>
          </p:spPr>
          <p:txBody>
            <a:bodyPr wrap="square" rtlCol="0">
              <a:spAutoFit/>
            </a:bodyPr>
            <a:lstStyle/>
            <a:p>
              <a:r>
                <a:rPr lang="en-US" altLang="zh-CN" b="1" dirty="0">
                  <a:solidFill>
                    <a:schemeClr val="tx1"/>
                  </a:solidFill>
                  <a:effectLst/>
                  <a:latin typeface="微软雅黑" panose="020B0503020204020204" charset="-122"/>
                  <a:ea typeface="微软雅黑" panose="020B0503020204020204" charset="-122"/>
                </a:rPr>
                <a:t>02. </a:t>
              </a:r>
              <a:r>
                <a:rPr lang="zh-CN" altLang="en-US" b="1" dirty="0">
                  <a:solidFill>
                    <a:schemeClr val="tx1"/>
                  </a:solidFill>
                  <a:effectLst/>
                  <a:latin typeface="微软雅黑" panose="020B0503020204020204" charset="-122"/>
                  <a:ea typeface="微软雅黑" panose="020B0503020204020204" charset="-122"/>
                </a:rPr>
                <a:t>参与原则</a:t>
              </a:r>
            </a:p>
          </p:txBody>
        </p:sp>
      </p:grpSp>
      <p:sp>
        <p:nvSpPr>
          <p:cNvPr id="46" name="文本框 45"/>
          <p:cNvSpPr txBox="1"/>
          <p:nvPr/>
        </p:nvSpPr>
        <p:spPr>
          <a:xfrm>
            <a:off x="6547098" y="1463040"/>
            <a:ext cx="4984115" cy="650240"/>
          </a:xfrm>
          <a:prstGeom prst="rect">
            <a:avLst/>
          </a:prstGeom>
          <a:noFill/>
        </p:spPr>
        <p:txBody>
          <a:bodyPr wrap="square" rtlCol="0">
            <a:spAutoFit/>
          </a:bodyPr>
          <a:lstStyle/>
          <a:p>
            <a:pPr indent="355600" fontAlgn="auto">
              <a:lnSpc>
                <a:spcPts val="21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华康俪金黑W8(P)" pitchFamily="2" charset="-122"/>
              </a:rPr>
              <a:t>即</a:t>
            </a:r>
            <a:r>
              <a:rPr lang="zh-CN" altLang="en-US" sz="1400" dirty="0">
                <a:latin typeface="微软雅黑" panose="020B0503020204020204" charset="-122"/>
                <a:ea typeface="微软雅黑" panose="020B0503020204020204" charset="-122"/>
                <a:sym typeface="+mn-ea"/>
              </a:rPr>
              <a:t>员工不仅仅是被管理者，也是参与管理的一份子，并且是从计划到改进整个过程管理的参与者。</a:t>
            </a:r>
            <a:endParaRPr lang="zh-CN" altLang="en-US" sz="1400" dirty="0">
              <a:solidFill>
                <a:schemeClr val="tx1"/>
              </a:solidFill>
              <a:effectLst>
                <a:outerShdw blurRad="88900" algn="ctr" rotWithShape="0">
                  <a:prstClr val="black">
                    <a:alpha val="40000"/>
                  </a:prstClr>
                </a:outerShdw>
              </a:effectLst>
              <a:latin typeface="微软雅黑" panose="020B0503020204020204" charset="-122"/>
              <a:ea typeface="微软雅黑" panose="020B0503020204020204" charset="-122"/>
              <a:cs typeface="Arial" panose="020B0604020202020204" pitchFamily="34" charset="0"/>
              <a:sym typeface="+mn-ea"/>
            </a:endParaRPr>
          </a:p>
        </p:txBody>
      </p:sp>
      <p:sp>
        <p:nvSpPr>
          <p:cNvPr id="52" name="文本框 51"/>
          <p:cNvSpPr txBox="1"/>
          <p:nvPr/>
        </p:nvSpPr>
        <p:spPr>
          <a:xfrm>
            <a:off x="6584563" y="2243455"/>
            <a:ext cx="4908550" cy="929640"/>
          </a:xfrm>
          <a:prstGeom prst="rect">
            <a:avLst/>
          </a:prstGeom>
          <a:noFill/>
        </p:spPr>
        <p:txBody>
          <a:bodyPr wrap="square" rtlCol="0">
            <a:spAutoFit/>
          </a:bodyPr>
          <a:lstStyle/>
          <a:p>
            <a:pPr lvl="0" indent="355600" algn="l" fontAlgn="auto">
              <a:lnSpc>
                <a:spcPts val="2180"/>
              </a:lnSpc>
              <a:extLst>
                <a:ext uri="{35155182-B16C-46BC-9424-99874614C6A1}">
                  <wpsdc:indentchars xmlns:wpsdc="http://www.wps.cn/officeDocument/2018/drawingmlCustomData" xmlns="" val="200" checksum="3837665281"/>
                </a:ext>
              </a:extLst>
            </a:pPr>
            <a:r>
              <a:rPr lang="zh-CN" altLang="en-US" sz="1400" dirty="0">
                <a:latin typeface="微软雅黑" panose="020B0503020204020204" charset="-122"/>
                <a:ea typeface="微软雅黑" panose="020B0503020204020204" charset="-122"/>
                <a:sym typeface="+mn-ea"/>
              </a:rPr>
              <a:t>我们很多的绩效管理之所以进行不下去，恰恰是因为把全体员工晾在一边，顶多是把他们作为被考评对象。于是企业的绩效管理，就是在被员工本能的拒绝中宣告失败。</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38" y="770381"/>
            <a:ext cx="5668010" cy="3706878"/>
          </a:xfrm>
          <a:prstGeom prst="rect">
            <a:avLst/>
          </a:prstGeom>
          <a:effectLst>
            <a:outerShdw blurRad="50800" dist="38100" dir="2700000" algn="tl" rotWithShape="0">
              <a:prstClr val="black">
                <a:alpha val="40000"/>
              </a:prstClr>
            </a:outerShdw>
          </a:effec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381" y="3397250"/>
            <a:ext cx="3319318" cy="2628900"/>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5467" y="-1270"/>
            <a:ext cx="2955290" cy="422910"/>
            <a:chOff x="-10" y="-2"/>
            <a:chExt cx="4654" cy="666"/>
          </a:xfrm>
        </p:grpSpPr>
        <p:sp>
          <p:nvSpPr>
            <p:cNvPr id="5135" name="矩形 2"/>
            <p:cNvSpPr/>
            <p:nvPr/>
          </p:nvSpPr>
          <p:spPr>
            <a:xfrm>
              <a:off x="656" y="-2"/>
              <a:ext cx="3988" cy="628"/>
            </a:xfrm>
            <a:prstGeom prst="rect">
              <a:avLst/>
            </a:prstGeom>
            <a:noFill/>
            <a:ln w="9525">
              <a:noFill/>
            </a:ln>
          </p:spPr>
          <p:txBody>
            <a:bodyPr wrap="square" anchor="t">
              <a:spAutoFit/>
            </a:bodyPr>
            <a:lstStyle/>
            <a:p>
              <a:pPr marL="285750" lvl="0" indent="-285750" algn="l"/>
              <a:r>
                <a:rPr lang="zh-CN" altLang="en-US" sz="2000" b="1" spc="150" dirty="0">
                  <a:solidFill>
                    <a:schemeClr val="tx1">
                      <a:lumMod val="85000"/>
                      <a:lumOff val="15000"/>
                    </a:schemeClr>
                  </a:solidFill>
                  <a:uFillTx/>
                  <a:latin typeface="微软雅黑" panose="020B0503020204020204" charset="-122"/>
                  <a:ea typeface="微软雅黑" panose="020B0503020204020204" charset="-122"/>
                  <a:sym typeface="微软雅黑" panose="020B0503020204020204" charset="-122"/>
                </a:rPr>
                <a:t>绩效管理的误区</a:t>
              </a:r>
            </a:p>
          </p:txBody>
        </p:sp>
        <p:sp>
          <p:nvSpPr>
            <p:cNvPr id="4" name="矩形 3"/>
            <p:cNvSpPr/>
            <p:nvPr userDrawn="1"/>
          </p:nvSpPr>
          <p:spPr>
            <a:xfrm>
              <a:off x="-10" y="-2"/>
              <a:ext cx="666" cy="666"/>
            </a:xfrm>
            <a:prstGeom prst="rect">
              <a:avLst/>
            </a:prstGeom>
            <a:solidFill>
              <a:srgbClr val="F29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518408" y="4887595"/>
            <a:ext cx="5426710" cy="1403350"/>
            <a:chOff x="815" y="7697"/>
            <a:chExt cx="8546" cy="2210"/>
          </a:xfrm>
        </p:grpSpPr>
        <p:sp>
          <p:nvSpPr>
            <p:cNvPr id="38" name="文本框 37"/>
            <p:cNvSpPr txBox="1"/>
            <p:nvPr/>
          </p:nvSpPr>
          <p:spPr>
            <a:xfrm>
              <a:off x="1225" y="7697"/>
              <a:ext cx="8040" cy="1113"/>
            </a:xfrm>
            <a:prstGeom prst="rect">
              <a:avLst/>
            </a:prstGeom>
            <a:noFill/>
          </p:spPr>
          <p:txBody>
            <a:bodyPr wrap="square" rtlCol="0">
              <a:spAutoFit/>
            </a:bodyPr>
            <a:lstStyle/>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误区二：</a:t>
              </a:r>
            </a:p>
            <a:p>
              <a:pPr algn="ctr"/>
              <a:r>
                <a:rPr lang="zh-CN" altLang="en-US" sz="2000" dirty="0">
                  <a:solidFill>
                    <a:schemeClr val="tx1"/>
                  </a:solidFill>
                  <a:latin typeface="微软雅黑" panose="020B0503020204020204" charset="-122"/>
                  <a:ea typeface="微软雅黑" panose="020B0503020204020204" charset="-122"/>
                  <a:sym typeface="Impact" panose="020B0806030902050204" pitchFamily="2" charset="0"/>
                </a:rPr>
                <a:t>绩效管理是管理者的事情，与下属无关。</a:t>
              </a:r>
              <a:endParaRPr lang="zh-CN" altLang="en-US" sz="2000" b="1" dirty="0">
                <a:solidFill>
                  <a:schemeClr val="tx1"/>
                </a:solidFill>
                <a:latin typeface="微软雅黑" panose="020B0503020204020204" charset="-122"/>
                <a:ea typeface="微软雅黑" panose="020B0503020204020204" charset="-122"/>
                <a:sym typeface="Impact" panose="020B0806030902050204" pitchFamily="2" charset="0"/>
              </a:endParaRPr>
            </a:p>
          </p:txBody>
        </p:sp>
        <p:sp>
          <p:nvSpPr>
            <p:cNvPr id="39" name="矩形 38"/>
            <p:cNvSpPr/>
            <p:nvPr/>
          </p:nvSpPr>
          <p:spPr>
            <a:xfrm>
              <a:off x="815" y="8834"/>
              <a:ext cx="8546" cy="1073"/>
            </a:xfrm>
            <a:prstGeom prst="rect">
              <a:avLst/>
            </a:prstGeom>
          </p:spPr>
          <p:txBody>
            <a:bodyPr wrap="square">
              <a:spAutoFit/>
            </a:bodyPr>
            <a:lstStyle/>
            <a:p>
              <a:pPr algn="ctr">
                <a:lnSpc>
                  <a:spcPct val="12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绩效管理工作是否有效，就看企业在进行绩效管理过程中是否坚持了三个原则：</a:t>
              </a:r>
              <a:endParaRPr lang="zh-CN" altLang="en-US" sz="1600" dirty="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5" name="等腰三角形 4"/>
            <p:cNvSpPr/>
            <p:nvPr/>
          </p:nvSpPr>
          <p:spPr>
            <a:xfrm>
              <a:off x="3598" y="7697"/>
              <a:ext cx="624" cy="432"/>
            </a:xfrm>
            <a:prstGeom prst="triangle">
              <a:avLst/>
            </a:prstGeom>
            <a:solidFill>
              <a:srgbClr val="F1A012"/>
            </a:solidFill>
            <a:ln>
              <a:solidFill>
                <a:srgbClr val="F1A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2"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900" decel="100000" fill="hold"/>
                                        <p:tgtEl>
                                          <p:spTgt spid="4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4" presetID="37" presetClass="entr" presetSubtype="0" fill="hold" grpId="2"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900" decel="100000" fill="hold"/>
                                        <p:tgtEl>
                                          <p:spTgt spid="5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P spid="52" grpId="0"/>
      <p:bldP spid="52" grpId="1"/>
      <p:bldP spid="52"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风公司绩效管理培训PPT模板"/>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0"/>
  <p:tag name="KSO_WM_TEMPLATE_CATEGORY" val="diagram"/>
  <p:tag name="KSO_WM_TEMPLATE_INDEX" val="160596"/>
  <p:tag name="KSO_WM_TAG_VERSION" val="1.0"/>
  <p:tag name="KSO_WM_UNIT_INDEX" val="1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15"/>
  <p:tag name="KSO_WM_TEMPLATE_CATEGORY" val="diagram"/>
  <p:tag name="KSO_WM_TEMPLATE_INDEX" val="160596"/>
  <p:tag name="KSO_WM_TAG_VERSION" val="1.0"/>
  <p:tag name="KSO_WM_UNIT_INDEX" val="15"/>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20"/>
  <p:tag name="KSO_WM_TEMPLATE_CATEGORY" val="diagram"/>
  <p:tag name="KSO_WM_TEMPLATE_INDEX" val="160596"/>
  <p:tag name="KSO_WM_TAG_VERSION" val="1.0"/>
  <p:tag name="KSO_WM_UNIT_INDEX" val="2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25"/>
  <p:tag name="KSO_WM_TEMPLATE_CATEGORY" val="diagram"/>
  <p:tag name="KSO_WM_TEMPLATE_INDEX" val="160596"/>
  <p:tag name="KSO_WM_TAG_VERSION" val="1.0"/>
  <p:tag name="KSO_WM_UNIT_INDEX" val="25"/>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1_1"/>
  <p:tag name="KSO_WM_UNIT_ID" val="257*n_h_f*1_1_1"/>
  <p:tag name="KSO_WM_UNIT_CLEAR" val="1"/>
  <p:tag name="KSO_WM_UNIT_LAYERLEVEL" val="1_1_1"/>
  <p:tag name="KSO_WM_UNIT_VALUE" val="45"/>
  <p:tag name="KSO_WM_UNIT_HIGHLIGHT" val="0"/>
  <p:tag name="KSO_WM_UNIT_COMPATIBLE" val="0"/>
  <p:tag name="KSO_WM_UNIT_PRESET_TEXT" val="LOREM IPSUM LOREM IPSUM"/>
  <p:tag name="KSO_WM_BEAUTIFY_FLAG" val="#wm#"/>
  <p:tag name="KSO_WM_DIAGRAM_GROUP_CODE" val="n1-1"/>
  <p:tag name="KSO_WM_TAG_VERSION" val="1.0"/>
  <p:tag name="KSO_WM_UNIT_FILL_FORE_SCHEMECOLOR_INDEX" val="5"/>
  <p:tag name="KSO_WM_UNI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6"/>
  <p:tag name="KSO_WM_UNIT_ID" val="257*n_i*1_6"/>
  <p:tag name="KSO_WM_UNIT_CLEAR" val="1"/>
  <p:tag name="KSO_WM_UNIT_LAYERLEVEL" val="1_1"/>
  <p:tag name="KSO_WM_BEAUTIFY_FLAG" val="#wm#"/>
  <p:tag name="KSO_WM_DIAGRAM_GROUP_CODE" val="n1-1"/>
  <p:tag name="KSO_WM_TAG_VERSION" val="1.0"/>
  <p:tag name="KSO_WM_UNIT_FILL_FORE_SCHEMECOLOR_INDEX" val="10"/>
  <p:tag name="KSO_WM_UNI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6"/>
  <p:tag name="KSO_WM_UNIT_ID" val="257*n_h_f*1_2_6"/>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5"/>
  <p:tag name="KSO_WM_UNIT_ID" val="257*n_i*1_5"/>
  <p:tag name="KSO_WM_UNIT_CLEAR" val="1"/>
  <p:tag name="KSO_WM_UNIT_LAYERLEVEL" val="1_1"/>
  <p:tag name="KSO_WM_BEAUTIFY_FLAG" val="#wm#"/>
  <p:tag name="KSO_WM_DIAGRAM_GROUP_CODE" val="n1-1"/>
  <p:tag name="KSO_WM_TAG_VERSION" val="1.0"/>
  <p:tag name="KSO_WM_UNIT_FILL_FORE_SCHEMECOLOR_INDEX" val="9"/>
  <p:tag name="KSO_WM_UNI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5"/>
  <p:tag name="KSO_WM_UNIT_ID" val="257*n_h_f*1_2_5"/>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4"/>
  <p:tag name="KSO_WM_UNIT_ID" val="257*n_i*1_4"/>
  <p:tag name="KSO_WM_UNIT_CLEAR" val="1"/>
  <p:tag name="KSO_WM_UNIT_LAYERLEVEL" val="1_1"/>
  <p:tag name="KSO_WM_BEAUTIFY_FLAG" val="#wm#"/>
  <p:tag name="KSO_WM_DIAGRAM_GROUP_CODE" val="n1-1"/>
  <p:tag name="KSO_WM_TAG_VERSION" val="1.0"/>
  <p:tag name="KSO_WM_UNIT_FILL_FORE_SCHEMECOLOR_INDEX" val="8"/>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4"/>
  <p:tag name="KSO_WM_UNIT_ID" val="257*n_h_f*1_2_4"/>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3"/>
  <p:tag name="KSO_WM_UNIT_ID" val="257*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3"/>
  <p:tag name="KSO_WM_UNIT_ID" val="257*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2"/>
  <p:tag name="KSO_WM_UNIT_ID" val="257*n_i*1_2"/>
  <p:tag name="KSO_WM_UNIT_CLEAR" val="1"/>
  <p:tag name="KSO_WM_UNIT_LAYERLEVEL" val="1_1"/>
  <p:tag name="KSO_WM_BEAUTIFY_FLAG" val="#wm#"/>
  <p:tag name="KSO_WM_DIAGRAM_GROUP_CODE" val="n1-1"/>
  <p:tag name="KSO_WM_TAG_VERSION" val="1.0"/>
  <p:tag name="KSO_WM_UNIT_FILL_FORE_SCHEMECOLOR_INDEX" val="6"/>
  <p:tag name="KSO_WM_UNI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2"/>
  <p:tag name="KSO_WM_UNIT_ID" val="257*n_h_f*1_2_2"/>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h_f"/>
  <p:tag name="KSO_WM_UNIT_INDEX" val="1_2_1"/>
  <p:tag name="KSO_WM_UNIT_ID" val="257*n_h_f*1_2_1"/>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96"/>
  <p:tag name="KSO_WM_UNIT_TYPE" val="n_i"/>
  <p:tag name="KSO_WM_UNIT_INDEX" val="1_1"/>
  <p:tag name="KSO_WM_UNIT_ID" val="257*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0"/>
  <p:tag name="KSO_WM_TEMPLATE_CATEGORY" val="diagram"/>
  <p:tag name="KSO_WM_TEMPLATE_INDEX" val="160083"/>
  <p:tag name="KSO_WM_UNIT_INDEX"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23"/>
  <p:tag name="KSO_WM_TEMPLATE_CATEGORY" val="diagram"/>
  <p:tag name="KSO_WM_TEMPLATE_INDEX" val="160083"/>
  <p:tag name="KSO_WM_UNIT_INDEX" val="23"/>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9"/>
  <p:tag name="KSO_WM_UNIT_ID" val="diagram160083_3*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3_1"/>
  <p:tag name="KSO_WM_UNIT_ID" val="diagram160083_3*m_h_f*1_3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0"/>
  <p:tag name="KSO_WM_UNIT_ID" val="diagram160083_3*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1"/>
  <p:tag name="KSO_WM_UNIT_ID" val="diagram160083_3*m_i*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14"/>
  <p:tag name="KSO_WM_TEMPLATE_CATEGORY" val="diagram"/>
  <p:tag name="KSO_WM_TEMPLATE_INDEX" val="160083"/>
  <p:tag name="KSO_WM_UNIT_INDEX" val="14"/>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6"/>
  <p:tag name="KSO_WM_UNIT_ID" val="diagram160083_3*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2_1"/>
  <p:tag name="KSO_WM_UNIT_ID" val="diagram160083_3*m_h_f*1_2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7"/>
  <p:tag name="KSO_WM_UNIT_ID" val="diagram160083_3*m_i*1_7"/>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8"/>
  <p:tag name="KSO_WM_UNIT_ID" val="diagram160083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5"/>
  <p:tag name="KSO_WM_TEMPLATE_CATEGORY" val="diagram"/>
  <p:tag name="KSO_WM_TEMPLATE_INDEX" val="160083"/>
  <p:tag name="KSO_WM_UNIT_INDEX" val="5"/>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3"/>
  <p:tag name="KSO_WM_UNIT_ID" val="diagram160083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1_1"/>
  <p:tag name="KSO_WM_UNIT_ID" val="diagram160083_3*m_h_f*1_1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4"/>
  <p:tag name="KSO_WM_UNIT_ID" val="diagram160083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5"/>
  <p:tag name="KSO_WM_UNIT_ID" val="diagram160083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
  <p:tag name="KSO_WM_UNIT_ID" val="diagram160083_3*m_i*1_1"/>
  <p:tag name="KSO_WM_UNIT_CLEAR" val="1"/>
  <p:tag name="KSO_WM_UNIT_LAYERLEVEL" val="1_1"/>
  <p:tag name="KSO_WM_DIAGRAM_GROUP_CODE" val="m1-1"/>
  <p:tag name="KSO_WM_UNIT_LINE_FORE_SCHEMECOLOR_INDEX" val="5"/>
  <p:tag name="KSO_WM_UNIT_LINE_FILL_TYPE" val="2"/>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2"/>
  <p:tag name="KSO_WM_UNIT_ID" val="diagram160083_3*m_i*1_2"/>
  <p:tag name="KSO_WM_UNIT_CLEAR" val="1"/>
  <p:tag name="KSO_WM_UNIT_LAYERLEVEL" val="1_1"/>
  <p:tag name="KSO_WM_DIAGRAM_GROUP_CODE" val="m1-1"/>
  <p:tag name="KSO_WM_UNIT_LINE_FORE_SCHEMECOLOR_INDEX" val="5"/>
  <p:tag name="KSO_WM_UNIT_LINE_FILL_TYPE" val="2"/>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0"/>
  <p:tag name="KSO_WM_TEMPLATE_CATEGORY" val="diagram"/>
  <p:tag name="KSO_WM_TEMPLATE_INDEX" val="160083"/>
  <p:tag name="KSO_WM_UNIT_INDEX"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23"/>
  <p:tag name="KSO_WM_TEMPLATE_CATEGORY" val="diagram"/>
  <p:tag name="KSO_WM_TEMPLATE_INDEX" val="160083"/>
  <p:tag name="KSO_WM_UNIT_INDEX" val="23"/>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9"/>
  <p:tag name="KSO_WM_UNIT_ID" val="diagram160083_3*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3_1"/>
  <p:tag name="KSO_WM_UNIT_ID" val="diagram160083_3*m_h_f*1_3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0"/>
  <p:tag name="KSO_WM_UNIT_ID" val="diagram160083_3*m_i*1_10"/>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1"/>
  <p:tag name="KSO_WM_UNIT_ID" val="diagram160083_3*m_i*1_1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14"/>
  <p:tag name="KSO_WM_TEMPLATE_CATEGORY" val="diagram"/>
  <p:tag name="KSO_WM_TEMPLATE_INDEX" val="160083"/>
  <p:tag name="KSO_WM_UNIT_INDEX" val="14"/>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6"/>
  <p:tag name="KSO_WM_UNIT_ID" val="diagram160083_3*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2_1"/>
  <p:tag name="KSO_WM_UNIT_ID" val="diagram160083_3*m_h_f*1_2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7"/>
  <p:tag name="KSO_WM_UNIT_ID" val="diagram160083_3*m_i*1_7"/>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8"/>
  <p:tag name="KSO_WM_UNIT_ID" val="diagram160083_3*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83_3*i*5"/>
  <p:tag name="KSO_WM_TEMPLATE_CATEGORY" val="diagram"/>
  <p:tag name="KSO_WM_TEMPLATE_INDEX" val="160083"/>
  <p:tag name="KSO_WM_UNIT_INDEX" val="5"/>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3"/>
  <p:tag name="KSO_WM_UNIT_ID" val="diagram160083_3*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h_f"/>
  <p:tag name="KSO_WM_UNIT_INDEX" val="1_1_1"/>
  <p:tag name="KSO_WM_UNIT_ID" val="diagram160083_3*m_h_f*1_1_1"/>
  <p:tag name="KSO_WM_UNIT_CLEAR" val="1"/>
  <p:tag name="KSO_WM_UNIT_LAYERLEVEL" val="1_1_1"/>
  <p:tag name="KSO_WM_UNIT_VALUE" val="20"/>
  <p:tag name="KSO_WM_UNIT_HIGHLIGHT" val="0"/>
  <p:tag name="KSO_WM_UNIT_COMPATIBLE" val="0"/>
  <p:tag name="KSO_WM_UNIT_PRESET_TEXT_INDEX" val="4"/>
  <p:tag name="KSO_WM_UNIT_PRESET_TEXT_LEN" val="35"/>
  <p:tag name="KSO_WM_DIAGRAM_GROUP_CODE" val="m1-1"/>
  <p:tag name="KSO_WM_UNIT_TEXT_FILL_FORE_SCHEMECOLOR_INDEX" val="5"/>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4"/>
  <p:tag name="KSO_WM_UNIT_ID" val="diagram160083_3*m_i*1_4"/>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5"/>
  <p:tag name="KSO_WM_UNIT_ID" val="diagram160083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1"/>
  <p:tag name="KSO_WM_UNIT_ID" val="diagram160083_3*m_i*1_1"/>
  <p:tag name="KSO_WM_UNIT_CLEAR" val="1"/>
  <p:tag name="KSO_WM_UNIT_LAYERLEVEL" val="1_1"/>
  <p:tag name="KSO_WM_DIAGRAM_GROUP_CODE" val="m1-1"/>
  <p:tag name="KSO_WM_UNIT_LINE_FORE_SCHEMECOLOR_INDEX" val="5"/>
  <p:tag name="KSO_WM_UNIT_LINE_FILL_TYPE" val="2"/>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83"/>
  <p:tag name="KSO_WM_UNIT_TYPE" val="m_i"/>
  <p:tag name="KSO_WM_UNIT_INDEX" val="1_2"/>
  <p:tag name="KSO_WM_UNIT_ID" val="diagram160083_3*m_i*1_2"/>
  <p:tag name="KSO_WM_UNIT_CLEAR" val="1"/>
  <p:tag name="KSO_WM_UNIT_LAYERLEVEL" val="1_1"/>
  <p:tag name="KSO_WM_DIAGRAM_GROUP_CODE" val="m1-1"/>
  <p:tag name="KSO_WM_UNIT_LINE_FORE_SCHEMECOLOR_INDEX" val="5"/>
  <p:tag name="KSO_WM_UNIT_LINE_FILL_TYPE" val="2"/>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841"/>
  <p:tag name="KSO_WM_UNIT_TYPE" val="a"/>
  <p:tag name="KSO_WM_UNIT_INDEX" val="1"/>
  <p:tag name="KSO_WM_UNIT_ID" val="custom20182841_21*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841"/>
  <p:tag name="KSO_WM_UNIT_TYPE" val="f"/>
  <p:tag name="KSO_WM_UNIT_INDEX" val="1"/>
  <p:tag name="KSO_WM_UNIT_ID" val="custom20182841_21*f*1"/>
  <p:tag name="KSO_WM_UNIT_LAYERLEVEL" val="1"/>
  <p:tag name="KSO_WM_UNIT_VALUE" val="46"/>
  <p:tag name="KSO_WM_UNIT_HIGHLIGHT" val="0"/>
  <p:tag name="KSO_WM_UNIT_COMPATIBLE" val="0"/>
  <p:tag name="KSO_WM_UNIT_CLEAR" val="0"/>
  <p:tag name="KSO_WM_UNIT_PRESET_TEXT_INDEX" val="4"/>
  <p:tag name="KSO_WM_UNIT_PRESET_TEXT_LEN" val="57"/>
  <p:tag name="KSO_WM_BEAUTIFY_FLAG" val="#wm#"/>
  <p:tag name="KSO_WM_TAG_VERSION" val="1.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74449"/>
  <p:tag name="KSO_WM_UNIT_TYPE" val="a"/>
  <p:tag name="KSO_WM_UNIT_INDEX" val="1"/>
  <p:tag name="KSO_WM_UNIT_LAYERLEVEL" val="1"/>
  <p:tag name="KSO_WM_UNIT_VALUE" val="13"/>
  <p:tag name="KSO_WM_UNIT_ISCONTENTSTITLE" val="0"/>
  <p:tag name="KSO_WM_UNIT_HIGHLIGHT" val="0"/>
  <p:tag name="KSO_WM_UNIT_COMPATIBLE" val="0"/>
  <p:tag name="KSO_WM_UNIT_CLEAR" val="0"/>
  <p:tag name="KSO_WM_UNIT_PRESET_TEXT_INDEX" val="3"/>
  <p:tag name="KSO_WM_UNIT_PRESET_TEXT_LEN" val="12"/>
  <p:tag name="KSO_WM_UNIT_ID" val="custom20174449_12*a*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0"/>
  <p:tag name="KSO_WM_TEMPLATE_CATEGORY" val="diagram"/>
  <p:tag name="KSO_WM_TEMPLATE_INDEX" val="160596"/>
  <p:tag name="KSO_WM_TAG_VERSION" val="1.0"/>
  <p:tag name="KSO_WM_UNIT_INDEX" val="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96_6*i*5"/>
  <p:tag name="KSO_WM_TEMPLATE_CATEGORY" val="diagram"/>
  <p:tag name="KSO_WM_TEMPLATE_INDEX" val="160596"/>
  <p:tag name="KSO_WM_TAG_VERSION" val="1.0"/>
  <p:tag name="KSO_WM_UNIT_INDEX"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3921</Words>
  <Application>Microsoft Office PowerPoint</Application>
  <PresentationFormat>宽屏</PresentationFormat>
  <Paragraphs>349</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MS PGothic</vt:lpstr>
      <vt:lpstr>华康俪金黑W8(P)</vt:lpstr>
      <vt:lpstr>宋体</vt:lpstr>
      <vt:lpstr>微软雅黑</vt:lpstr>
      <vt:lpstr>Arial</vt:lpstr>
      <vt:lpstr>Calibri</vt:lpstr>
      <vt:lpstr>Century Gothic</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谢谢您的观看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http:/www.ypppt.com</cp:keywords>
  <dc:description>www.ppt818.com-提供资源下载</dc:description>
  <cp:lastModifiedBy>Windows 用户</cp:lastModifiedBy>
  <cp:revision>14</cp:revision>
  <dcterms:created xsi:type="dcterms:W3CDTF">2015-05-05T08:02:00Z</dcterms:created>
  <dcterms:modified xsi:type="dcterms:W3CDTF">2023-04-17T02:19:10Z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