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3" r:id="rId3"/>
    <p:sldId id="294" r:id="rId4"/>
    <p:sldId id="329" r:id="rId5"/>
    <p:sldId id="262" r:id="rId6"/>
    <p:sldId id="330" r:id="rId7"/>
    <p:sldId id="300" r:id="rId8"/>
    <p:sldId id="331" r:id="rId9"/>
    <p:sldId id="268" r:id="rId10"/>
    <p:sldId id="332" r:id="rId11"/>
    <p:sldId id="277" r:id="rId12"/>
    <p:sldId id="265" r:id="rId13"/>
    <p:sldId id="275" r:id="rId14"/>
    <p:sldId id="333" r:id="rId15"/>
    <p:sldId id="272" r:id="rId16"/>
    <p:sldId id="273" r:id="rId17"/>
    <p:sldId id="276" r:id="rId18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20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80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49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69972" y="-2487826"/>
            <a:ext cx="6690156" cy="118872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8675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不得将觅知网的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PPT</a:t>
            </a:r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模板、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PPT</a:t>
            </a:r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endParaRPr lang="zh-CN" altLang="en-US">
              <a:solidFill>
                <a:schemeClr val="bg1">
                  <a:lumMod val="8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6177337-1161-4CB2-8B69-3E24C9ADD51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2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tags" Target="../tags/tag4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8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18.xml"/><Relationship Id="rId7" Type="http://schemas.openxmlformats.org/officeDocument/2006/relationships/image" Target="../media/image38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tags" Target="../tags/tag26.xml"/><Relationship Id="rId7" Type="http://schemas.openxmlformats.org/officeDocument/2006/relationships/image" Target="../media/image49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2.png"/><Relationship Id="rId4" Type="http://schemas.openxmlformats.org/officeDocument/2006/relationships/tags" Target="../tags/tag27.xml"/><Relationship Id="rId9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8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6240" y="4440132"/>
            <a:ext cx="1203017" cy="240545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822" y="685058"/>
            <a:ext cx="2104626" cy="2706362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6181" r="100000">
                        <a14:foregroundMark x1="67108" y1="9296" x2="79691" y2="80423"/>
                        <a14:backgroundMark x1="53201" y1="90986" x2="59823" y2="914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0162" y="3868154"/>
            <a:ext cx="1885056" cy="2953688"/>
          </a:xfrm>
          <a:prstGeom prst="rect">
            <a:avLst/>
          </a:prstGeom>
        </p:spPr>
      </p:pic>
      <p:pic>
        <p:nvPicPr>
          <p:cNvPr id="81" name="图片 8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746515"/>
            <a:ext cx="1422070" cy="955734"/>
          </a:xfrm>
          <a:prstGeom prst="rect">
            <a:avLst/>
          </a:prstGeom>
        </p:spPr>
      </p:pic>
      <p:pic>
        <p:nvPicPr>
          <p:cNvPr id="83" name="图片 8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4245809" y="3868154"/>
            <a:ext cx="355141" cy="540104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165346" y="483130"/>
            <a:ext cx="635377" cy="934641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05728" y="3583573"/>
            <a:ext cx="635377" cy="934641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36310" y="5195366"/>
            <a:ext cx="635377" cy="934641"/>
          </a:xfrm>
          <a:prstGeom prst="rect">
            <a:avLst/>
          </a:prstGeom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  <p:pic>
        <p:nvPicPr>
          <p:cNvPr id="2" name="PA-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2007" y="1829785"/>
            <a:ext cx="2085013" cy="1822862"/>
          </a:xfrm>
          <a:prstGeom prst="rect">
            <a:avLst/>
          </a:prstGeom>
        </p:spPr>
      </p:pic>
      <p:pic>
        <p:nvPicPr>
          <p:cNvPr id="3" name="PA-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558" y="1577175"/>
            <a:ext cx="2054530" cy="2072820"/>
          </a:xfrm>
          <a:prstGeom prst="rect">
            <a:avLst/>
          </a:prstGeom>
        </p:spPr>
      </p:pic>
      <p:pic>
        <p:nvPicPr>
          <p:cNvPr id="4" name="PA-图片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1973" y="1675378"/>
            <a:ext cx="2426418" cy="2048434"/>
          </a:xfrm>
          <a:prstGeom prst="rect">
            <a:avLst/>
          </a:prstGeom>
        </p:spPr>
      </p:pic>
      <p:pic>
        <p:nvPicPr>
          <p:cNvPr id="75" name="图片 74"/>
          <p:cNvPicPr>
            <a:picLocks noChangeAspect="1"/>
          </p:cNvPicPr>
          <p:nvPr/>
        </p:nvPicPr>
        <p:blipFill>
          <a:blip r:embed="rId1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88742">
                        <a14:foregroundMark x1="60486" y1="12254" x2="69095" y2="74085"/>
                        <a14:foregroundMark x1="49227" y1="40845" x2="49227" y2="36620"/>
                        <a14:backgroundMark x1="57837" y1="91408" x2="63797" y2="91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9413" y="3868154"/>
            <a:ext cx="1885056" cy="2953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765175" y="436880"/>
            <a:ext cx="5309235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开火车回答问题</a:t>
            </a:r>
          </a:p>
        </p:txBody>
      </p:sp>
      <p:sp>
        <p:nvSpPr>
          <p:cNvPr id="2" name="矩形 1"/>
          <p:cNvSpPr/>
          <p:nvPr/>
        </p:nvSpPr>
        <p:spPr>
          <a:xfrm>
            <a:off x="1024084" y="1065686"/>
            <a:ext cx="6777148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师：小火车，开起来！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生：咕噜咕噜开起来！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师：火车头在哪里？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生：火车头在这里！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师：这排火车横着开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/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竖着开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/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倒着开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遇到学生卡壳的情况：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师：火车火车谁来修？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生：火车火车我来修！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1100" y="1496361"/>
            <a:ext cx="4533900" cy="4224066"/>
          </a:xfrm>
          <a:prstGeom prst="rect">
            <a:avLst/>
          </a:prstGeom>
        </p:spPr>
      </p:pic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6485255" y="2483485"/>
            <a:ext cx="384048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要发言，先举手。</a:t>
            </a:r>
          </a:p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人站直，声音响。</a:t>
            </a:r>
          </a:p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吐字清，大家明。</a:t>
            </a:r>
          </a:p>
          <a:p>
            <a:pPr algn="ctr">
              <a:lnSpc>
                <a:spcPct val="150000"/>
              </a:lnSpc>
            </a:pPr>
            <a:endParaRPr lang="zh-CN" altLang="en-US" sz="3200" spc="60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81480" y="764666"/>
            <a:ext cx="2926080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举手发言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043" y="973325"/>
            <a:ext cx="962564" cy="130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4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4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00" y="3801105"/>
            <a:ext cx="4775200" cy="28917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4342" y="1677757"/>
            <a:ext cx="2091215" cy="189971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506864" y="2249842"/>
            <a:ext cx="1124131" cy="755497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1"/>
            </p:custDataLst>
          </p:nvPr>
        </p:nvSpPr>
        <p:spPr>
          <a:xfrm>
            <a:off x="1580515" y="702310"/>
            <a:ext cx="3506470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下课</a:t>
            </a:r>
          </a:p>
        </p:txBody>
      </p:sp>
      <p:sp>
        <p:nvSpPr>
          <p:cNvPr id="3" name="矩形 2"/>
          <p:cNvSpPr/>
          <p:nvPr/>
        </p:nvSpPr>
        <p:spPr>
          <a:xfrm>
            <a:off x="5694045" y="2201545"/>
            <a:ext cx="5050790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师：下课！</a:t>
            </a: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生：起立，老师再见！</a:t>
            </a: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师：同学们再见！请坐！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232" y="627816"/>
            <a:ext cx="4308716" cy="54467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9" y="2441489"/>
            <a:ext cx="4568330" cy="4119109"/>
          </a:xfrm>
          <a:prstGeom prst="rect">
            <a:avLst/>
          </a:prstGeom>
        </p:spPr>
      </p:pic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7180895" y="1199659"/>
            <a:ext cx="24180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上课口令</a:t>
            </a:r>
          </a:p>
        </p:txBody>
      </p:sp>
      <p:sp>
        <p:nvSpPr>
          <p:cNvPr id="7" name="PA-矩形 6"/>
          <p:cNvSpPr/>
          <p:nvPr>
            <p:custDataLst>
              <p:tags r:id="rId2"/>
            </p:custDataLst>
          </p:nvPr>
        </p:nvSpPr>
        <p:spPr>
          <a:xfrm>
            <a:off x="6983295" y="1969100"/>
            <a:ext cx="2838680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小眼睛，看老师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小耳朵，仔细听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小嘴巴，闭起来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小小手，放桌上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小脚丫，要放平</a:t>
            </a:r>
          </a:p>
        </p:txBody>
      </p:sp>
      <p:grpSp>
        <p:nvGrpSpPr>
          <p:cNvPr id="11" name="PA-组合 10"/>
          <p:cNvGrpSpPr/>
          <p:nvPr>
            <p:custDataLst>
              <p:tags r:id="rId3"/>
            </p:custDataLst>
          </p:nvPr>
        </p:nvGrpSpPr>
        <p:grpSpPr>
          <a:xfrm>
            <a:off x="947451" y="-166936"/>
            <a:ext cx="1447975" cy="2136037"/>
            <a:chOff x="947451" y="-166936"/>
            <a:chExt cx="1447975" cy="2136037"/>
          </a:xfrm>
        </p:grpSpPr>
        <p:pic>
          <p:nvPicPr>
            <p:cNvPr id="6" name="PA-图片 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7451" y="760165"/>
              <a:ext cx="1422574" cy="1208936"/>
            </a:xfrm>
            <a:prstGeom prst="rect">
              <a:avLst/>
            </a:prstGeom>
          </p:spPr>
        </p:pic>
        <p:sp>
          <p:nvSpPr>
            <p:cNvPr id="10" name="PA-任意多边形 9"/>
            <p:cNvSpPr/>
            <p:nvPr>
              <p:custDataLst>
                <p:tags r:id="rId5"/>
              </p:custDataLst>
            </p:nvPr>
          </p:nvSpPr>
          <p:spPr>
            <a:xfrm>
              <a:off x="947451" y="-166936"/>
              <a:ext cx="1447975" cy="2136037"/>
            </a:xfrm>
            <a:custGeom>
              <a:avLst/>
              <a:gdLst/>
              <a:ahLst/>
              <a:cxnLst/>
              <a:rect l="0" t="0" r="0" b="0"/>
              <a:pathLst>
                <a:path w="1447975" h="2136037">
                  <a:moveTo>
                    <a:pt x="0" y="0"/>
                  </a:moveTo>
                  <a:lnTo>
                    <a:pt x="1447974" y="0"/>
                  </a:lnTo>
                  <a:lnTo>
                    <a:pt x="1447974" y="2136036"/>
                  </a:lnTo>
                  <a:lnTo>
                    <a:pt x="0" y="2136036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8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68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27998"/>
            <a:ext cx="4630626" cy="5292143"/>
            <a:chOff x="3882285" y="1527998"/>
            <a:chExt cx="4630626" cy="5292143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2285" y="1527998"/>
              <a:ext cx="4630626" cy="5292143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学习方法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786" y="1161143"/>
            <a:ext cx="6910358" cy="50364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280" y="2144532"/>
            <a:ext cx="4377159" cy="3571763"/>
          </a:xfrm>
          <a:prstGeom prst="rect">
            <a:avLst/>
          </a:prstGeom>
        </p:spPr>
      </p:pic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707155" y="1759812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我会用眼睛学习</a:t>
            </a:r>
          </a:p>
        </p:txBody>
      </p:sp>
      <p:sp>
        <p:nvSpPr>
          <p:cNvPr id="4" name="矩形 3"/>
          <p:cNvSpPr/>
          <p:nvPr/>
        </p:nvSpPr>
        <p:spPr>
          <a:xfrm>
            <a:off x="1234388" y="2571804"/>
            <a:ext cx="5135880" cy="2861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老师讲话，眼睛看着老师；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老师写字，眼睛看着黑板；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同学们发言，眼睛看着同学；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读书时，眼睛看着书本。</a:t>
            </a:r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 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9860" y="1098162"/>
            <a:ext cx="1354986" cy="14310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2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72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4981" y="2028115"/>
            <a:ext cx="3823672" cy="2801770"/>
            <a:chOff x="694981" y="2028115"/>
            <a:chExt cx="3823672" cy="280177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205932" y="1517164"/>
              <a:ext cx="2801770" cy="382367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1104900" y="2801381"/>
              <a:ext cx="3132286" cy="1306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 dirty="0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老师讲课用心听，同学回答仔细听。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673347" y="2028115"/>
            <a:ext cx="3823672" cy="2801770"/>
            <a:chOff x="7673347" y="2028115"/>
            <a:chExt cx="3823672" cy="280177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8184298" y="1517164"/>
              <a:ext cx="2801770" cy="3823672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8141233" y="2801381"/>
              <a:ext cx="3132286" cy="1306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边听边想动脑筋，认认真真学本领。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186" y="1908810"/>
            <a:ext cx="3782271" cy="4702883"/>
          </a:xfrm>
          <a:prstGeom prst="rect">
            <a:avLst/>
          </a:prstGeom>
        </p:spPr>
      </p:pic>
      <p:sp>
        <p:nvSpPr>
          <p:cNvPr id="11" name="PA-矩形 10"/>
          <p:cNvSpPr/>
          <p:nvPr>
            <p:custDataLst>
              <p:tags r:id="rId1"/>
            </p:custDataLst>
          </p:nvPr>
        </p:nvSpPr>
        <p:spPr>
          <a:xfrm>
            <a:off x="3579926" y="687593"/>
            <a:ext cx="50321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我会用耳朵学习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964876" y="592716"/>
            <a:ext cx="1514055" cy="11130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430144"/>
            <a:ext cx="12192001" cy="24278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2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2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4464783" y="726152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上课要做到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137410" y="2536922"/>
            <a:ext cx="2139129" cy="508924"/>
            <a:chOff x="2137410" y="2740122"/>
            <a:chExt cx="2139129" cy="508924"/>
          </a:xfrm>
        </p:grpSpPr>
        <p:sp>
          <p:nvSpPr>
            <p:cNvPr id="18" name="矩形: 圆角 17"/>
            <p:cNvSpPr/>
            <p:nvPr/>
          </p:nvSpPr>
          <p:spPr>
            <a:xfrm>
              <a:off x="2137410" y="2740122"/>
              <a:ext cx="1994955" cy="508924"/>
            </a:xfrm>
            <a:prstGeom prst="roundRect">
              <a:avLst/>
            </a:prstGeom>
            <a:solidFill>
              <a:srgbClr val="E67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245214" y="2740122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眼睛注意看，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848600" y="2536922"/>
            <a:ext cx="2343902" cy="508924"/>
            <a:chOff x="7848600" y="2740122"/>
            <a:chExt cx="2343902" cy="508924"/>
          </a:xfrm>
        </p:grpSpPr>
        <p:sp>
          <p:nvSpPr>
            <p:cNvPr id="19" name="矩形: 圆角 18"/>
            <p:cNvSpPr/>
            <p:nvPr/>
          </p:nvSpPr>
          <p:spPr>
            <a:xfrm>
              <a:off x="7848600" y="2740122"/>
              <a:ext cx="2280402" cy="508924"/>
            </a:xfrm>
            <a:prstGeom prst="roundRect">
              <a:avLst/>
            </a:prstGeom>
            <a:solidFill>
              <a:srgbClr val="E053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61177" y="276607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耳朵仔细听，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103148" y="4875530"/>
            <a:ext cx="2244785" cy="508924"/>
            <a:chOff x="2103148" y="5078730"/>
            <a:chExt cx="2244785" cy="508924"/>
          </a:xfrm>
        </p:grpSpPr>
        <p:sp>
          <p:nvSpPr>
            <p:cNvPr id="21" name="矩形: 圆角 20"/>
            <p:cNvSpPr/>
            <p:nvPr/>
          </p:nvSpPr>
          <p:spPr>
            <a:xfrm>
              <a:off x="2103148" y="5078730"/>
              <a:ext cx="1994955" cy="508924"/>
            </a:xfrm>
            <a:prstGeom prst="roundRect">
              <a:avLst/>
            </a:prstGeom>
            <a:solidFill>
              <a:srgbClr val="80B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316608" y="5113430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脑子跟着动，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034190" y="4875530"/>
            <a:ext cx="2171012" cy="508924"/>
            <a:chOff x="8034190" y="5078730"/>
            <a:chExt cx="2171012" cy="508924"/>
          </a:xfrm>
        </p:grpSpPr>
        <p:sp>
          <p:nvSpPr>
            <p:cNvPr id="20" name="矩形: 圆角 19"/>
            <p:cNvSpPr/>
            <p:nvPr/>
          </p:nvSpPr>
          <p:spPr>
            <a:xfrm>
              <a:off x="8034190" y="5078730"/>
              <a:ext cx="1994955" cy="508924"/>
            </a:xfrm>
            <a:prstGeom prst="roundRect">
              <a:avLst/>
            </a:prstGeom>
            <a:solidFill>
              <a:srgbClr val="D8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173877" y="5102000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精神要集中。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605" y="1981825"/>
            <a:ext cx="844448" cy="142393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285" y="1964549"/>
            <a:ext cx="844448" cy="142393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605" y="4284243"/>
            <a:ext cx="844448" cy="142393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285" y="4266967"/>
            <a:ext cx="844448" cy="1423930"/>
          </a:xfrm>
          <a:prstGeom prst="rect">
            <a:avLst/>
          </a:prstGeom>
        </p:spPr>
      </p:pic>
      <p:grpSp>
        <p:nvGrpSpPr>
          <p:cNvPr id="30" name="PA-组合 29"/>
          <p:cNvGrpSpPr/>
          <p:nvPr>
            <p:custDataLst>
              <p:tags r:id="rId2"/>
            </p:custDataLst>
          </p:nvPr>
        </p:nvGrpSpPr>
        <p:grpSpPr>
          <a:xfrm>
            <a:off x="3057791" y="43693"/>
            <a:ext cx="1406992" cy="1428360"/>
            <a:chOff x="3057791" y="43693"/>
            <a:chExt cx="1406992" cy="1428360"/>
          </a:xfrm>
        </p:grpSpPr>
        <p:pic>
          <p:nvPicPr>
            <p:cNvPr id="28" name="PA-图片 2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0392" y="589794"/>
              <a:ext cx="924391" cy="882259"/>
            </a:xfrm>
            <a:prstGeom prst="rect">
              <a:avLst/>
            </a:prstGeom>
          </p:spPr>
        </p:pic>
        <p:sp>
          <p:nvSpPr>
            <p:cNvPr id="29" name="PA-任意多边形 28"/>
            <p:cNvSpPr/>
            <p:nvPr>
              <p:custDataLst>
                <p:tags r:id="rId4"/>
              </p:custDataLst>
            </p:nvPr>
          </p:nvSpPr>
          <p:spPr>
            <a:xfrm>
              <a:off x="3057791" y="43693"/>
              <a:ext cx="1406992" cy="1428360"/>
            </a:xfrm>
            <a:custGeom>
              <a:avLst/>
              <a:gdLst/>
              <a:ahLst/>
              <a:cxnLst/>
              <a:rect l="0" t="0" r="0" b="0"/>
              <a:pathLst>
                <a:path w="1406992" h="1428360">
                  <a:moveTo>
                    <a:pt x="0" y="0"/>
                  </a:moveTo>
                  <a:lnTo>
                    <a:pt x="1406991" y="0"/>
                  </a:lnTo>
                  <a:lnTo>
                    <a:pt x="1406991" y="1428359"/>
                  </a:lnTo>
                  <a:lnTo>
                    <a:pt x="0" y="142835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0069" y="2096689"/>
            <a:ext cx="3081352" cy="41002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3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73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3855810" y="3466457"/>
            <a:ext cx="800100" cy="1774779"/>
            <a:chOff x="1524476" y="3466457"/>
            <a:chExt cx="800100" cy="1774779"/>
          </a:xfrm>
        </p:grpSpPr>
        <p:sp>
          <p:nvSpPr>
            <p:cNvPr id="36" name="矩形: 圆角 35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62637" y="3571461"/>
              <a:ext cx="553998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学前小知识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5975" y="0"/>
            <a:ext cx="8020050" cy="24106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1924" y="167845"/>
            <a:ext cx="4248152" cy="47527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276725" y="972871"/>
            <a:ext cx="3638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郑庆科黄油体Regular" panose="02000603000000000000" pitchFamily="2" charset="-122"/>
                <a:ea typeface="郑庆科黄油体Regular" panose="02000603000000000000" pitchFamily="2" charset="-122"/>
              </a:rPr>
              <a:t>目  录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437890" y="2616937"/>
            <a:ext cx="658936" cy="2777223"/>
            <a:chOff x="1066800" y="2616937"/>
            <a:chExt cx="658936" cy="2777223"/>
          </a:xfrm>
        </p:grpSpPr>
        <p:grpSp>
          <p:nvGrpSpPr>
            <p:cNvPr id="34" name="组合 33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33" name="任意多边形: 形状 32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: 圆角 28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: 圆角 29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第一部分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004652" y="3466457"/>
            <a:ext cx="800100" cy="1774779"/>
            <a:chOff x="1524476" y="3466457"/>
            <a:chExt cx="800100" cy="1774779"/>
          </a:xfrm>
        </p:grpSpPr>
        <p:sp>
          <p:nvSpPr>
            <p:cNvPr id="39" name="矩形: 圆角 38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1764820" y="3571461"/>
              <a:ext cx="551815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 课堂常规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586732" y="2616937"/>
            <a:ext cx="658936" cy="2777223"/>
            <a:chOff x="1066800" y="2616937"/>
            <a:chExt cx="658936" cy="2777223"/>
          </a:xfrm>
        </p:grpSpPr>
        <p:grpSp>
          <p:nvGrpSpPr>
            <p:cNvPr id="42" name="组合 41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44" name="任意多边形: 形状 43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: 圆角 45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任意多边形: 形状 47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3" name="矩形 42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第二部分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8153494" y="3466457"/>
            <a:ext cx="800100" cy="1774779"/>
            <a:chOff x="1524476" y="3466457"/>
            <a:chExt cx="800100" cy="1774779"/>
          </a:xfrm>
        </p:grpSpPr>
        <p:sp>
          <p:nvSpPr>
            <p:cNvPr id="50" name="矩形: 圆角 49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1764820" y="3571461"/>
              <a:ext cx="551815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 学习方法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735574" y="2616937"/>
            <a:ext cx="658936" cy="2777223"/>
            <a:chOff x="1066800" y="2616937"/>
            <a:chExt cx="658936" cy="2777223"/>
          </a:xfrm>
        </p:grpSpPr>
        <p:grpSp>
          <p:nvGrpSpPr>
            <p:cNvPr id="53" name="组合 52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55" name="任意多边形: 形状 54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: 形状 58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矩形 53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第三部分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34501" y="2787588"/>
            <a:ext cx="1669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107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4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5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02555"/>
            <a:ext cx="4630626" cy="5343029"/>
            <a:chOff x="3882285" y="1502555"/>
            <a:chExt cx="4630626" cy="5343029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2285" y="1502555"/>
              <a:ext cx="4630626" cy="5343029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学前小知识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40" y="-1329"/>
            <a:ext cx="8194736" cy="358913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07680" y="983855"/>
            <a:ext cx="666256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   </a:t>
            </a:r>
            <a:r>
              <a:rPr lang="zh-CN" altLang="en-US" sz="28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从今天开始，每一个小朋友就正式成为一名小学生了，你们一定很高兴吧？老师向你们表示热烈的祝贺！</a:t>
            </a:r>
          </a:p>
        </p:txBody>
      </p:sp>
      <p:sp>
        <p:nvSpPr>
          <p:cNvPr id="18" name="PA-矩形 17"/>
          <p:cNvSpPr/>
          <p:nvPr>
            <p:custDataLst>
              <p:tags r:id="rId1"/>
            </p:custDataLst>
          </p:nvPr>
        </p:nvSpPr>
        <p:spPr>
          <a:xfrm>
            <a:off x="2812352" y="4236412"/>
            <a:ext cx="4463091" cy="142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今天早上来上学，小朋友们是自己来的，还是爸爸妈妈送来的？你们觉得小学和幼儿园有什么不一样的地方？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8671" y="1126075"/>
            <a:ext cx="3086947" cy="46820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597" y="4567122"/>
            <a:ext cx="4762403" cy="23288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464" y="4311370"/>
            <a:ext cx="2140362" cy="18492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4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94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4515" y="455295"/>
            <a:ext cx="6864985" cy="462153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712585" y="1029335"/>
            <a:ext cx="229362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老师介绍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62" y="4701447"/>
            <a:ext cx="12192000" cy="215655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528" y="3977193"/>
            <a:ext cx="686343" cy="77664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999" y="695326"/>
            <a:ext cx="3819141" cy="51399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6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6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7558" y="455157"/>
            <a:ext cx="7480440" cy="503573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744339" y="1029466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自我介绍</a:t>
            </a:r>
          </a:p>
        </p:txBody>
      </p:sp>
      <p:sp>
        <p:nvSpPr>
          <p:cNvPr id="11" name="PA-矩形 10"/>
          <p:cNvSpPr/>
          <p:nvPr>
            <p:custDataLst>
              <p:tags r:id="rId1"/>
            </p:custDataLst>
          </p:nvPr>
        </p:nvSpPr>
        <p:spPr>
          <a:xfrm>
            <a:off x="4389807" y="2217606"/>
            <a:ext cx="5401893" cy="224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大家好，我叫（    ），我最喜欢看的书是（    ），我还喜欢（下围棋、跳舞、歌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……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），希望能和你们成为好朋友！谢谢！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1" y="1607310"/>
            <a:ext cx="2494750" cy="430100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62" y="4701447"/>
            <a:ext cx="12192000" cy="215655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528" y="3977193"/>
            <a:ext cx="686343" cy="7766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6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6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375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27998"/>
            <a:ext cx="4630626" cy="5292143"/>
            <a:chOff x="3882285" y="1527998"/>
            <a:chExt cx="4630626" cy="5292143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2285" y="1527998"/>
              <a:ext cx="4630626" cy="5292143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课堂常规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73020" y="1819037"/>
            <a:ext cx="6096000" cy="21228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师：上课！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生：起立，老师您好！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师：同学们好！请坐！</a:t>
            </a:r>
          </a:p>
        </p:txBody>
      </p:sp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866775" y="640080"/>
            <a:ext cx="3506470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1069340" y="634365"/>
            <a:ext cx="5379085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课堂调控</a:t>
            </a:r>
          </a:p>
        </p:txBody>
      </p:sp>
      <p:sp>
        <p:nvSpPr>
          <p:cNvPr id="2" name="矩形 1"/>
          <p:cNvSpPr/>
          <p:nvPr/>
        </p:nvSpPr>
        <p:spPr>
          <a:xfrm>
            <a:off x="2637155" y="1562497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师：一二三四！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生：端正坐姿！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师：五六七八！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生：闭上嘴巴！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VjYjkwOWI0YTQyNWQzZTU1ZDQ4M2I3M2VkNjBjYzMifQ=="/>
  <p:tag name="KSO_WPP_MARK_KEY" val="2a2276f5-9927-4bbe-894b-262c8d04e7b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heme/theme1.xml><?xml version="1.0" encoding="utf-8"?>
<a:theme xmlns:a="http://schemas.openxmlformats.org/drawingml/2006/main" name="第一PPT模板网-WWW.1PPT.COM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E6406"/>
      </a:accent1>
      <a:accent2>
        <a:srgbClr val="FF7E2F"/>
      </a:accent2>
      <a:accent3>
        <a:srgbClr val="FC670C"/>
      </a:accent3>
      <a:accent4>
        <a:srgbClr val="EA8908"/>
      </a:accent4>
      <a:accent5>
        <a:srgbClr val="E55A0D"/>
      </a:accent5>
      <a:accent6>
        <a:srgbClr val="CF4507"/>
      </a:accent6>
      <a:hlink>
        <a:srgbClr val="FE6406"/>
      </a:hlink>
      <a:folHlink>
        <a:srgbClr val="BFBFBF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FE6406"/>
    </a:accent1>
    <a:accent2>
      <a:srgbClr val="FF7E2F"/>
    </a:accent2>
    <a:accent3>
      <a:srgbClr val="FC670C"/>
    </a:accent3>
    <a:accent4>
      <a:srgbClr val="EA8908"/>
    </a:accent4>
    <a:accent5>
      <a:srgbClr val="E55A0D"/>
    </a:accent5>
    <a:accent6>
      <a:srgbClr val="CF4507"/>
    </a:accent6>
    <a:hlink>
      <a:srgbClr val="FE640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360</Words>
  <Application>Microsoft Office PowerPoint</Application>
  <PresentationFormat>宽屏</PresentationFormat>
  <Paragraphs>65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等线</vt:lpstr>
      <vt:lpstr>迷你简卡通</vt:lpstr>
      <vt:lpstr>思源黑体 CN Bold</vt:lpstr>
      <vt:lpstr>宋体</vt:lpstr>
      <vt:lpstr>郑庆科黄油体Regular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2022-10-29T11:58:22Z</cp:lastPrinted>
  <dcterms:created xsi:type="dcterms:W3CDTF">2022-10-29T11:58:22Z</dcterms:created>
  <dcterms:modified xsi:type="dcterms:W3CDTF">2023-04-17T05:37:59Z</dcterms:modified>
</cp:coreProperties>
</file>