
<file path=[Content_Types].xml><?xml version="1.0" encoding="utf-8"?>
<Types xmlns="http://schemas.openxmlformats.org/package/2006/content-types">
  <Default Extension="png" ContentType="image/png"/>
  <Default Extension="svg" ContentType="image/sv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8"/>
  </p:notesMasterIdLst>
  <p:sldIdLst>
    <p:sldId id="256" r:id="rId3"/>
    <p:sldId id="277" r:id="rId4"/>
    <p:sldId id="301" r:id="rId5"/>
    <p:sldId id="302" r:id="rId6"/>
    <p:sldId id="293" r:id="rId7"/>
    <p:sldId id="294" r:id="rId8"/>
    <p:sldId id="295" r:id="rId9"/>
    <p:sldId id="296" r:id="rId10"/>
    <p:sldId id="297" r:id="rId11"/>
    <p:sldId id="298" r:id="rId12"/>
    <p:sldId id="304" r:id="rId13"/>
    <p:sldId id="306" r:id="rId14"/>
    <p:sldId id="328" r:id="rId15"/>
    <p:sldId id="305" r:id="rId16"/>
    <p:sldId id="299" r:id="rId17"/>
    <p:sldId id="307" r:id="rId18"/>
    <p:sldId id="300" r:id="rId19"/>
    <p:sldId id="308" r:id="rId20"/>
    <p:sldId id="316" r:id="rId21"/>
    <p:sldId id="310" r:id="rId22"/>
    <p:sldId id="327" r:id="rId23"/>
    <p:sldId id="313" r:id="rId24"/>
    <p:sldId id="311" r:id="rId25"/>
    <p:sldId id="315" r:id="rId26"/>
    <p:sldId id="275" r:id="rId27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0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54" y="114"/>
      </p:cViewPr>
      <p:guideLst>
        <p:guide orient="horz" pos="22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8934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0465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3505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B31-767D-405C-9BA1-BD12C57114E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0A6F-D84F-4FE9-AB6E-D06967A744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B31-767D-405C-9BA1-BD12C57114E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0A6F-D84F-4FE9-AB6E-D06967A744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B31-767D-405C-9BA1-BD12C57114E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0A6F-D84F-4FE9-AB6E-D06967A744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B31-767D-405C-9BA1-BD12C57114E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0A6F-D84F-4FE9-AB6E-D06967A744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B31-767D-405C-9BA1-BD12C57114E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0A6F-D84F-4FE9-AB6E-D06967A744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B31-767D-405C-9BA1-BD12C57114E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0A6F-D84F-4FE9-AB6E-D06967A744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B31-767D-405C-9BA1-BD12C57114E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0A6F-D84F-4FE9-AB6E-D06967A744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B31-767D-405C-9BA1-BD12C57114E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0A6F-D84F-4FE9-AB6E-D06967A744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B31-767D-405C-9BA1-BD12C57114E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0A6F-D84F-4FE9-AB6E-D06967A744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B31-767D-405C-9BA1-BD12C57114E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0A6F-D84F-4FE9-AB6E-D06967A744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B31-767D-405C-9BA1-BD12C57114E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0A6F-D84F-4FE9-AB6E-D06967A744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B31-767D-405C-9BA1-BD12C57114E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0A6F-D84F-4FE9-AB6E-D06967A744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B31-767D-405C-9BA1-BD12C57114E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0A6F-D84F-4FE9-AB6E-D06967A744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B31-767D-405C-9BA1-BD12C57114E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0A6F-D84F-4FE9-AB6E-D06967A744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B31-767D-405C-9BA1-BD12C57114E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0A6F-D84F-4FE9-AB6E-D06967A744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B31-767D-405C-9BA1-BD12C57114E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0A6F-D84F-4FE9-AB6E-D06967A744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B31-767D-405C-9BA1-BD12C57114E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0A6F-D84F-4FE9-AB6E-D06967A744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B31-767D-405C-9BA1-BD12C57114E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0A6F-D84F-4FE9-AB6E-D06967A744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B31-767D-405C-9BA1-BD12C57114E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0A6F-D84F-4FE9-AB6E-D06967A744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B31-767D-405C-9BA1-BD12C57114E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0A6F-D84F-4FE9-AB6E-D06967A744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B31-767D-405C-9BA1-BD12C57114E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0A6F-D84F-4FE9-AB6E-D06967A744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DB31-767D-405C-9BA1-BD12C57114E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0A6F-D84F-4FE9-AB6E-D06967A744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9DB31-767D-405C-9BA1-BD12C57114E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B0A6F-D84F-4FE9-AB6E-D06967A7448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9DB31-767D-405C-9BA1-BD12C57114E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B0A6F-D84F-4FE9-AB6E-D06967A7448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1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4.png"/><Relationship Id="rId5" Type="http://schemas.openxmlformats.org/officeDocument/2006/relationships/image" Target="../media/image23.jpe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1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6.png"/><Relationship Id="rId5" Type="http://schemas.openxmlformats.org/officeDocument/2006/relationships/image" Target="../media/image25.svg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1.png"/><Relationship Id="rId5" Type="http://schemas.openxmlformats.org/officeDocument/2006/relationships/image" Target="../media/image31.sv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0.png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4.png"/><Relationship Id="rId4" Type="http://schemas.openxmlformats.org/officeDocument/2006/relationships/image" Target="../media/image3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5.png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1.png"/><Relationship Id="rId5" Type="http://schemas.openxmlformats.org/officeDocument/2006/relationships/image" Target="../media/image37.svg"/><Relationship Id="rId4" Type="http://schemas.openxmlformats.org/officeDocument/2006/relationships/image" Target="../media/image3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5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0" y="1601470"/>
            <a:ext cx="12192000" cy="5256530"/>
            <a:chOff x="0" y="2522"/>
            <a:chExt cx="19200" cy="8278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7217"/>
              <a:ext cx="19200" cy="3583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072" y="2661"/>
              <a:ext cx="5604" cy="5730"/>
            </a:xfrm>
            <a:prstGeom prst="rect">
              <a:avLst/>
            </a:prstGeom>
          </p:spPr>
        </p:pic>
        <p:sp>
          <p:nvSpPr>
            <p:cNvPr id="10" name="文本框 9"/>
            <p:cNvSpPr txBox="1"/>
            <p:nvPr/>
          </p:nvSpPr>
          <p:spPr>
            <a:xfrm>
              <a:off x="1452" y="2522"/>
              <a:ext cx="10483" cy="17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5D939A"/>
                  </a:solidFill>
                  <a:effectLst/>
                  <a:uLnTx/>
                  <a:uFillTx/>
                  <a:latin typeface="Aa甜甜圈" panose="020B0400000000000000" pitchFamily="34" charset="-122"/>
                  <a:ea typeface="Aa甜甜圈" panose="020B0400000000000000" pitchFamily="34" charset="-122"/>
                </a:rPr>
                <a:t>生活需要使命感</a:t>
              </a:r>
            </a:p>
          </p:txBody>
        </p:sp>
      </p:grpSp>
      <p:sp>
        <p:nvSpPr>
          <p:cNvPr id="7" name="矩形 6"/>
          <p:cNvSpPr/>
          <p:nvPr/>
        </p:nvSpPr>
        <p:spPr>
          <a:xfrm>
            <a:off x="1628751" y="3906495"/>
            <a:ext cx="45815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PPT818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580" y="243840"/>
            <a:ext cx="445135" cy="45593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4854575" y="1157605"/>
            <a:ext cx="4658360" cy="2042160"/>
            <a:chOff x="1752" y="2100"/>
            <a:chExt cx="7336" cy="3216"/>
          </a:xfrm>
        </p:grpSpPr>
        <p:sp>
          <p:nvSpPr>
            <p:cNvPr id="2" name="椭圆形标注 1"/>
            <p:cNvSpPr/>
            <p:nvPr/>
          </p:nvSpPr>
          <p:spPr>
            <a:xfrm>
              <a:off x="1752" y="2100"/>
              <a:ext cx="7336" cy="3216"/>
            </a:xfrm>
            <a:prstGeom prst="wedgeEllipseCallout">
              <a:avLst/>
            </a:prstGeom>
            <a:solidFill>
              <a:srgbClr val="FFB6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2544" y="2932"/>
              <a:ext cx="5753" cy="1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生活为什么需要使命感？</a:t>
              </a:r>
            </a:p>
          </p:txBody>
        </p:sp>
      </p:grpSp>
      <p:pic>
        <p:nvPicPr>
          <p:cNvPr id="5" name="图片 4" descr="51miz-E1231214-F4F5171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5940" y="2585085"/>
            <a:ext cx="3551555" cy="3551555"/>
          </a:xfrm>
          <a:prstGeom prst="rect">
            <a:avLst/>
          </a:prstGeom>
        </p:spPr>
      </p:pic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087755" y="353060"/>
            <a:ext cx="515239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zh-CN" altLang="en-US" sz="2400" b="1">
                <a:solidFill>
                  <a:srgbClr val="FFB67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第二部分：为什么生活需要使命感？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580" y="243840"/>
            <a:ext cx="445135" cy="45593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4825" y="1158875"/>
            <a:ext cx="1252220" cy="1778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185670" y="1158875"/>
            <a:ext cx="8955405" cy="1843405"/>
          </a:xfrm>
          <a:prstGeom prst="rect">
            <a:avLst/>
          </a:prstGeom>
          <a:solidFill>
            <a:schemeClr val="bg1"/>
          </a:solidFill>
          <a:ln w="38100">
            <a:solidFill>
              <a:srgbClr val="5E5E5E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rgbClr val="5E5E5E"/>
              </a:solidFill>
              <a:effectLst/>
              <a:uLnTx/>
              <a:uFillTx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317750" y="1331595"/>
            <a:ext cx="8690610" cy="1260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000" b="1" kern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在2020年的寒假，</a:t>
            </a: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如果钟南山院士和医护人员选择和大多数人一样，在家里和亲人团聚过一个温馨的春节，我们国家的疫情会是怎样的？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60" y="3890010"/>
            <a:ext cx="1658620" cy="10541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186305" y="3724275"/>
            <a:ext cx="8955405" cy="1433830"/>
          </a:xfrm>
          <a:prstGeom prst="rect">
            <a:avLst/>
          </a:prstGeom>
          <a:solidFill>
            <a:schemeClr val="bg1"/>
          </a:solidFill>
          <a:ln w="38100">
            <a:solidFill>
              <a:srgbClr val="ED7D31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rgbClr val="5E5E5E"/>
              </a:solidFill>
              <a:effectLst/>
              <a:uLnTx/>
              <a:uFillTx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318385" y="3810635"/>
            <a:ext cx="8690610" cy="1260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如果已78岁高龄的任正非先生，选择安稳度过余生，我们中国的5G技术发展是怎样的？华为当前还能生存下去吗？</a:t>
            </a:r>
          </a:p>
        </p:txBody>
      </p:sp>
      <p:pic>
        <p:nvPicPr>
          <p:cNvPr id="13" name="图片 12" descr="51miz-E1267241-60F7039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22180" y="4765675"/>
            <a:ext cx="2715895" cy="2715895"/>
          </a:xfrm>
          <a:prstGeom prst="rect">
            <a:avLst/>
          </a:prstGeom>
        </p:spPr>
      </p:pic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087755" y="353060"/>
            <a:ext cx="515239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zh-CN" altLang="en-US" sz="2400" b="1">
                <a:solidFill>
                  <a:srgbClr val="FFB67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第二部分：为什么生活需要使命感？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580" y="243840"/>
            <a:ext cx="445135" cy="455930"/>
          </a:xfrm>
          <a:prstGeom prst="rect">
            <a:avLst/>
          </a:prstGeom>
        </p:spPr>
      </p:pic>
      <p:sp>
        <p:nvSpPr>
          <p:cNvPr id="13" name="圆角矩形 12"/>
          <p:cNvSpPr/>
          <p:nvPr/>
        </p:nvSpPr>
        <p:spPr>
          <a:xfrm>
            <a:off x="2849880" y="1752600"/>
            <a:ext cx="9093200" cy="3352800"/>
          </a:xfrm>
          <a:prstGeom prst="roundRect">
            <a:avLst/>
          </a:prstGeom>
          <a:solidFill>
            <a:srgbClr val="8BD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3323590" y="2259965"/>
            <a:ext cx="8619490" cy="2195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年轻一代面临的最大挑战，是创造一个人人都有使命感的社会，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这是社会进步最好的途径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。使命感可以让我们在学习、生活、工作中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更有激情与动力，使我们更加努力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8120" y="1818005"/>
            <a:ext cx="2405380" cy="2906395"/>
          </a:xfrm>
          <a:prstGeom prst="rect">
            <a:avLst/>
          </a:prstGeom>
        </p:spPr>
      </p:pic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087755" y="353060"/>
            <a:ext cx="515239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zh-CN" altLang="en-US" sz="2400" b="1">
                <a:solidFill>
                  <a:srgbClr val="FFB67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第二部分：为什么生活需要使命感？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580" y="243840"/>
            <a:ext cx="445135" cy="45593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2340610" y="1313815"/>
            <a:ext cx="9589135" cy="4230370"/>
            <a:chOff x="2341" y="2151"/>
            <a:chExt cx="15101" cy="6662"/>
          </a:xfrm>
        </p:grpSpPr>
        <p:sp>
          <p:nvSpPr>
            <p:cNvPr id="13" name="圆角矩形 12"/>
            <p:cNvSpPr/>
            <p:nvPr/>
          </p:nvSpPr>
          <p:spPr>
            <a:xfrm>
              <a:off x="2341" y="2151"/>
              <a:ext cx="15101" cy="6662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3287" y="2764"/>
              <a:ext cx="13574" cy="5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“使命”不一定是要去创造历史，报效国家，做出杰出的成就，或登上多高的位置。它可能就是你必须面对的生活，也可能是你必须坚守的内心。它可能存在于你每天繁忙的学习生活内，存在于你每次参加的微小的活动中，存在于我们每个人扮演的角色里。</a:t>
              </a:r>
            </a:p>
          </p:txBody>
        </p:sp>
      </p:grp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087755" y="353060"/>
            <a:ext cx="515239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zh-CN" altLang="en-US" sz="2400" b="1" dirty="0">
                <a:solidFill>
                  <a:srgbClr val="FFB67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第二部分：为什么生活需要使命感？</a:t>
            </a:r>
          </a:p>
        </p:txBody>
      </p:sp>
      <p:pic>
        <p:nvPicPr>
          <p:cNvPr id="2" name="图片 1" descr="51miz-E1240910-8F1D633B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73990" y="3448050"/>
            <a:ext cx="3236595" cy="323659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580" y="243840"/>
            <a:ext cx="445135" cy="45593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226945" y="1118235"/>
            <a:ext cx="8723630" cy="4621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5E5E5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狗以看家为使命；猫以捕鼠为使命；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5E5E5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鸡以司晨为使命；蜂以酿蜜为使命。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5E5E5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牛，拉车负重，这就是它的使命；</a:t>
            </a:r>
          </a:p>
          <a:p>
            <a:pPr>
              <a:lnSpc>
                <a:spcPct val="140000"/>
              </a:lnSpc>
            </a:pPr>
            <a:r>
              <a:rPr lang="zh-CN" altLang="en-US" sz="3200" b="1" dirty="0">
                <a:solidFill>
                  <a:srgbClr val="5E5E5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马，日行千里，这也是它的使命。</a:t>
            </a:r>
          </a:p>
          <a:p>
            <a:pPr>
              <a:lnSpc>
                <a:spcPct val="140000"/>
              </a:lnSpc>
            </a:pPr>
            <a:r>
              <a:rPr lang="zh-CN" altLang="en-US" sz="3200" b="1" dirty="0">
                <a:solidFill>
                  <a:srgbClr val="5E5E5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我们既然生而为人，怎么能没有使命感呢？</a:t>
            </a:r>
          </a:p>
          <a:p>
            <a:pPr algn="r">
              <a:lnSpc>
                <a:spcPct val="190000"/>
              </a:lnSpc>
            </a:pPr>
            <a:r>
              <a:rPr lang="en-US" altLang="zh-CN" sz="3200" b="1" dirty="0">
                <a:solidFill>
                  <a:srgbClr val="5E5E5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— —</a:t>
            </a:r>
            <a:r>
              <a:rPr lang="zh-CN" altLang="en-US" sz="3200" b="1" dirty="0">
                <a:solidFill>
                  <a:srgbClr val="5E5E5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摘自《迷悟之间》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087755" y="353060"/>
            <a:ext cx="515239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zh-CN" altLang="en-US" sz="2400" b="1">
                <a:solidFill>
                  <a:srgbClr val="FFB67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第二部分：为什么生活需要使命感？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0" y="243840"/>
            <a:ext cx="11555730" cy="6615430"/>
            <a:chOff x="0" y="384"/>
            <a:chExt cx="18198" cy="10418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8" y="384"/>
              <a:ext cx="701" cy="718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03" y="2600"/>
              <a:ext cx="5791" cy="3882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2" y="2600"/>
              <a:ext cx="7275" cy="3881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794" y="2819"/>
              <a:ext cx="4404" cy="4404"/>
            </a:xfrm>
            <a:prstGeom prst="rect">
              <a:avLst/>
            </a:prstGeom>
          </p:spPr>
        </p:pic>
        <p:pic>
          <p:nvPicPr>
            <p:cNvPr id="10" name="图片 9" descr="51miz-E1265050-1B670EB1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0" y="8258"/>
              <a:ext cx="2544" cy="2544"/>
            </a:xfrm>
            <a:prstGeom prst="rect">
              <a:avLst/>
            </a:prstGeom>
          </p:spPr>
        </p:pic>
        <p:grpSp>
          <p:nvGrpSpPr>
            <p:cNvPr id="11" name="组合 10"/>
            <p:cNvGrpSpPr/>
            <p:nvPr/>
          </p:nvGrpSpPr>
          <p:grpSpPr>
            <a:xfrm>
              <a:off x="3279" y="7561"/>
              <a:ext cx="13461" cy="1646"/>
              <a:chOff x="5252" y="8511"/>
              <a:chExt cx="13461" cy="1646"/>
            </a:xfrm>
          </p:grpSpPr>
          <p:sp>
            <p:nvSpPr>
              <p:cNvPr id="12" name="剪去单角的矩形 11"/>
              <p:cNvSpPr/>
              <p:nvPr/>
            </p:nvSpPr>
            <p:spPr>
              <a:xfrm>
                <a:off x="5252" y="8511"/>
                <a:ext cx="13461" cy="1645"/>
              </a:xfrm>
              <a:prstGeom prst="snip1Rect">
                <a:avLst/>
              </a:prstGeom>
              <a:solidFill>
                <a:srgbClr val="FFB6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5425" y="8656"/>
                <a:ext cx="13116" cy="15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B67B"/>
                    </a:solidFill>
                  </a14:hiddenFill>
                </a:ext>
              </a:extLst>
            </p:spPr>
            <p:txBody>
              <a:bodyPr wrap="square" rtlCol="0">
                <a:sp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当你处于这些状态时，要警醒自己，可能你的生活缺少使命感了！</a:t>
                </a:r>
              </a:p>
            </p:txBody>
          </p:sp>
        </p:grpSp>
        <p:sp>
          <p:nvSpPr>
            <p:cNvPr id="15" name="矩形 14"/>
            <p:cNvSpPr>
              <a:spLocks noChangeArrowheads="1"/>
            </p:cNvSpPr>
            <p:nvPr/>
          </p:nvSpPr>
          <p:spPr bwMode="auto">
            <a:xfrm>
              <a:off x="1713" y="556"/>
              <a:ext cx="8114" cy="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r>
                <a:rPr lang="zh-CN" altLang="en-US" sz="2400" b="1">
                  <a:solidFill>
                    <a:srgbClr val="FFB67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第二部分：为什么生活需要使命感？</a:t>
              </a:r>
            </a:p>
          </p:txBody>
        </p:sp>
      </p:grp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580" y="243840"/>
            <a:ext cx="445135" cy="45593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70" y="2712085"/>
            <a:ext cx="4277995" cy="3215005"/>
          </a:xfrm>
          <a:prstGeom prst="rect">
            <a:avLst/>
          </a:prstGeom>
        </p:spPr>
      </p:pic>
      <p:sp>
        <p:nvSpPr>
          <p:cNvPr id="2" name="圆角矩形 1"/>
          <p:cNvSpPr/>
          <p:nvPr/>
        </p:nvSpPr>
        <p:spPr>
          <a:xfrm>
            <a:off x="4243705" y="1477010"/>
            <a:ext cx="7193280" cy="2230755"/>
          </a:xfrm>
          <a:prstGeom prst="roundRect">
            <a:avLst/>
          </a:prstGeom>
          <a:solidFill>
            <a:srgbClr val="FFB6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499610" y="2189480"/>
            <a:ext cx="64985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如何寻找你的生活使命？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87120" y="321945"/>
            <a:ext cx="5974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>
                <a:solidFill>
                  <a:srgbClr val="5E5E5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第三部分：绘制生命平衡轮，找到生活使命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0" y="243840"/>
            <a:ext cx="11399520" cy="6615430"/>
            <a:chOff x="0" y="384"/>
            <a:chExt cx="17952" cy="10418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8" y="384"/>
              <a:ext cx="701" cy="718"/>
            </a:xfrm>
            <a:prstGeom prst="rect">
              <a:avLst/>
            </a:prstGeom>
          </p:spPr>
        </p:pic>
        <p:grpSp>
          <p:nvGrpSpPr>
            <p:cNvPr id="22" name="组合 21"/>
            <p:cNvGrpSpPr/>
            <p:nvPr/>
          </p:nvGrpSpPr>
          <p:grpSpPr>
            <a:xfrm>
              <a:off x="784" y="1232"/>
              <a:ext cx="17168" cy="7666"/>
              <a:chOff x="856" y="925"/>
              <a:chExt cx="17168" cy="7666"/>
            </a:xfrm>
          </p:grpSpPr>
          <p:grpSp>
            <p:nvGrpSpPr>
              <p:cNvPr id="18" name="组合 17"/>
              <p:cNvGrpSpPr/>
              <p:nvPr/>
            </p:nvGrpSpPr>
            <p:grpSpPr>
              <a:xfrm>
                <a:off x="856" y="925"/>
                <a:ext cx="17168" cy="7666"/>
                <a:chOff x="881" y="925"/>
                <a:chExt cx="17168" cy="8146"/>
              </a:xfrm>
            </p:grpSpPr>
            <p:pic>
              <p:nvPicPr>
                <p:cNvPr id="14" name="图形 3" descr="H:\稻壳儿相关资料\稻壳儿非模板资源\扁平\扁平设计22-20.svg扁平设计22-20"/>
                <p:cNvPicPr>
                  <a:picLocks noChangeAspect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/>
                    </a:ext>
                    <a:ext uri="{96DAC541-7B7A-43D3-8B79-37D633B846F1}">
      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5"/>
                    </a:ext>
                  </a:extLst>
                </a:blip>
                <a:srcRect/>
                <a:stretch>
                  <a:fillRect/>
                </a:stretch>
              </p:blipFill>
              <p:spPr>
                <a:xfrm>
                  <a:off x="881" y="925"/>
                  <a:ext cx="17169" cy="8146"/>
                </a:xfrm>
                <a:prstGeom prst="rect">
                  <a:avLst/>
                </a:prstGeom>
              </p:spPr>
            </p:pic>
            <p:pic>
              <p:nvPicPr>
                <p:cNvPr id="17" name="图片 16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624" y="3378"/>
                  <a:ext cx="10108" cy="4524"/>
                </a:xfrm>
                <a:prstGeom prst="rect">
                  <a:avLst/>
                </a:prstGeom>
              </p:spPr>
            </p:pic>
          </p:grpSp>
          <p:sp>
            <p:nvSpPr>
              <p:cNvPr id="13" name="文本框 12"/>
              <p:cNvSpPr txBox="1"/>
              <p:nvPr/>
            </p:nvSpPr>
            <p:spPr>
              <a:xfrm>
                <a:off x="1624" y="3630"/>
                <a:ext cx="15632" cy="4021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50000"/>
                  </a:lnSpc>
                </a:pPr>
                <a:r>
                  <a:rPr lang="zh-CN" altLang="en-US" sz="3200" b="1">
                    <a:solidFill>
                      <a:srgbClr val="5E5E5E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汉仪刚艺体-35W" panose="00020600040101010101" charset="-122"/>
                  </a:rPr>
                  <a:t>吾十有五而志于学，三十而立，四十而不惑，五十而知天命，六十而耳顺，七十而从心所欲，不逾矩。</a:t>
                </a:r>
              </a:p>
              <a:p>
                <a:pPr algn="ctr"/>
                <a:endParaRPr lang="en-US" altLang="zh-CN" sz="3200" b="1">
                  <a:solidFill>
                    <a:srgbClr val="5E5E5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汉仪刚艺体-35W" panose="00020600040101010101" charset="-122"/>
                </a:endParaRPr>
              </a:p>
              <a:p>
                <a:pPr algn="r"/>
                <a:r>
                  <a:rPr lang="en-US" altLang="zh-CN" sz="3200" b="1">
                    <a:solidFill>
                      <a:srgbClr val="5E5E5E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汉仪刚艺体-35W" panose="00020600040101010101" charset="-122"/>
                  </a:rPr>
                  <a:t>— — 《论语·为政篇》</a:t>
                </a:r>
              </a:p>
            </p:txBody>
          </p:sp>
        </p:grpSp>
        <p:pic>
          <p:nvPicPr>
            <p:cNvPr id="19" name="图片 18" descr="51miz-E1265050-1B670EB1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0" y="8258"/>
              <a:ext cx="2544" cy="2544"/>
            </a:xfrm>
            <a:prstGeom prst="rect">
              <a:avLst/>
            </a:prstGeom>
          </p:spPr>
        </p:pic>
        <p:sp>
          <p:nvSpPr>
            <p:cNvPr id="20" name="文本框 19"/>
            <p:cNvSpPr txBox="1"/>
            <p:nvPr/>
          </p:nvSpPr>
          <p:spPr>
            <a:xfrm>
              <a:off x="1712" y="507"/>
              <a:ext cx="9408" cy="725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zh-CN" altLang="en-US" sz="2400" b="1">
                  <a:solidFill>
                    <a:srgbClr val="5E5E5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第三部分：绘制生命平衡轮，找到生活使命</a:t>
              </a:r>
            </a:p>
          </p:txBody>
        </p:sp>
      </p:grp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580" y="243840"/>
            <a:ext cx="445135" cy="455930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106045" y="1122045"/>
            <a:ext cx="5120640" cy="863600"/>
            <a:chOff x="224" y="1620"/>
            <a:chExt cx="8064" cy="1360"/>
          </a:xfrm>
        </p:grpSpPr>
        <p:sp>
          <p:nvSpPr>
            <p:cNvPr id="4" name="圆角矩形 3"/>
            <p:cNvSpPr/>
            <p:nvPr/>
          </p:nvSpPr>
          <p:spPr>
            <a:xfrm>
              <a:off x="224" y="1620"/>
              <a:ext cx="8064" cy="1360"/>
            </a:xfrm>
            <a:prstGeom prst="roundRect">
              <a:avLst/>
            </a:prstGeom>
            <a:solidFill>
              <a:srgbClr val="FFB6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565" y="1889"/>
              <a:ext cx="7438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在日常生活中存在的使命可能是：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0795" y="2341245"/>
            <a:ext cx="11848465" cy="3341370"/>
            <a:chOff x="1" y="4119"/>
            <a:chExt cx="18659" cy="5262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9" y="4160"/>
              <a:ext cx="4083" cy="4083"/>
            </a:xfrm>
            <a:prstGeom prst="rect">
              <a:avLst/>
            </a:prstGeom>
          </p:spPr>
        </p:pic>
        <p:sp>
          <p:nvSpPr>
            <p:cNvPr id="10" name="文本框 9"/>
            <p:cNvSpPr txBox="1"/>
            <p:nvPr/>
          </p:nvSpPr>
          <p:spPr>
            <a:xfrm>
              <a:off x="1" y="8753"/>
              <a:ext cx="5916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r>
                <a:rPr lang="zh-CN" altLang="en-US" sz="2000" b="1">
                  <a:solidFill>
                    <a:srgbClr val="5E5E5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精心为父母准备的生日礼物的你</a:t>
              </a:r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109" y="4119"/>
              <a:ext cx="5430" cy="4166"/>
            </a:xfrm>
            <a:prstGeom prst="rect">
              <a:avLst/>
            </a:prstGeom>
          </p:spPr>
        </p:pic>
        <p:sp>
          <p:nvSpPr>
            <p:cNvPr id="9" name="文本框 8"/>
            <p:cNvSpPr txBox="1"/>
            <p:nvPr/>
          </p:nvSpPr>
          <p:spPr>
            <a:xfrm>
              <a:off x="6299" y="8740"/>
              <a:ext cx="5673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r>
                <a:rPr lang="zh-CN" altLang="en-US" sz="2000" b="1">
                  <a:solidFill>
                    <a:srgbClr val="5E5E5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朝着自己的目标努力奋斗的你</a:t>
              </a:r>
            </a:p>
          </p:txBody>
        </p:sp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355" y="4119"/>
              <a:ext cx="6235" cy="4166"/>
            </a:xfrm>
            <a:prstGeom prst="rect">
              <a:avLst/>
            </a:prstGeom>
          </p:spPr>
        </p:pic>
        <p:sp>
          <p:nvSpPr>
            <p:cNvPr id="39" name="TextBox 13"/>
            <p:cNvSpPr txBox="1"/>
            <p:nvPr/>
          </p:nvSpPr>
          <p:spPr>
            <a:xfrm>
              <a:off x="11780" y="8714"/>
              <a:ext cx="6880" cy="654"/>
            </a:xfrm>
            <a:prstGeom prst="rect">
              <a:avLst/>
            </a:prstGeom>
            <a:noFill/>
          </p:spPr>
          <p:txBody>
            <a:bodyPr wrap="none" lIns="480000" tIns="0" rIns="0" bIns="0" anchor="b" anchorCtr="0">
              <a:noAutofit/>
            </a:bodyPr>
            <a:lstStyle/>
            <a:p>
              <a:pPr lvl="0" algn="ctr">
                <a:defRPr/>
              </a:pPr>
              <a:r>
                <a:rPr lang="zh-CN" altLang="en-US" sz="2000" b="1">
                  <a:solidFill>
                    <a:srgbClr val="5E5E5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力所能及地去帮助身边人的你</a:t>
              </a: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1087120" y="321945"/>
            <a:ext cx="5974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>
                <a:solidFill>
                  <a:srgbClr val="5E5E5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第三部分：绘制生命平衡轮，找到生活使命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580" y="243840"/>
            <a:ext cx="445135" cy="45593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5847080"/>
            <a:ext cx="12191365" cy="1010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 descr="横着 - 2_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5"/>
              </a:ext>
            </a:extLst>
          </a:blip>
          <a:srcRect l="2001" r="2006"/>
          <a:stretch>
            <a:fillRect/>
          </a:stretch>
        </p:blipFill>
        <p:spPr>
          <a:xfrm>
            <a:off x="149225" y="1067435"/>
            <a:ext cx="11605895" cy="507555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5590" y="1486535"/>
            <a:ext cx="3627120" cy="1542415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1330325" y="2414270"/>
            <a:ext cx="10192385" cy="2030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2800" b="1" dirty="0">
                <a:solidFill>
                  <a:srgbClr val="5E5E5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刚艺体-35W" panose="00020600040101010101" charset="-122"/>
              </a:rPr>
              <a:t>   </a:t>
            </a:r>
            <a:r>
              <a:rPr lang="zh-CN" altLang="en-US" sz="2800" b="1" dirty="0">
                <a:solidFill>
                  <a:srgbClr val="5E5E5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刚艺体-35W" panose="00020600040101010101" charset="-122"/>
              </a:rPr>
              <a:t>我们不一定要去做那个拯救世界的人，但依然可以做到</a:t>
            </a:r>
          </a:p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5E5E5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刚艺体-35W" panose="00020600040101010101" charset="-122"/>
              </a:rPr>
              <a:t>对自己的人生负责，认认真真地去做好每一件事情，</a:t>
            </a:r>
          </a:p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5E5E5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刚艺体-35W" panose="00020600040101010101" charset="-122"/>
              </a:rPr>
              <a:t>带着“使命感”去完成生活与生命交付的任务。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87120" y="321945"/>
            <a:ext cx="5974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>
                <a:solidFill>
                  <a:srgbClr val="5E5E5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第三部分：绘制生命平衡轮，找到生活使命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18745" y="518795"/>
            <a:ext cx="12073255" cy="4898390"/>
            <a:chOff x="187" y="817"/>
            <a:chExt cx="19013" cy="7714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7" y="3647"/>
              <a:ext cx="4586" cy="4690"/>
            </a:xfrm>
            <a:prstGeom prst="rect">
              <a:avLst/>
            </a:prstGeom>
          </p:spPr>
        </p:pic>
        <p:grpSp>
          <p:nvGrpSpPr>
            <p:cNvPr id="6" name="组合 5"/>
            <p:cNvGrpSpPr/>
            <p:nvPr/>
          </p:nvGrpSpPr>
          <p:grpSpPr>
            <a:xfrm>
              <a:off x="5462" y="4467"/>
              <a:ext cx="13738" cy="4065"/>
              <a:chOff x="7370" y="4279"/>
              <a:chExt cx="13738" cy="4065"/>
            </a:xfrm>
          </p:grpSpPr>
          <p:sp>
            <p:nvSpPr>
              <p:cNvPr id="12" name="矩形 11"/>
              <p:cNvSpPr>
                <a:spLocks noChangeArrowheads="1"/>
              </p:cNvSpPr>
              <p:nvPr/>
            </p:nvSpPr>
            <p:spPr bwMode="auto">
              <a:xfrm>
                <a:off x="8567" y="4279"/>
                <a:ext cx="10058" cy="9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/>
                </a:pPr>
                <a:r>
                  <a:rPr lang="zh-CN" altLang="en-US" sz="3200" b="1">
                    <a:solidFill>
                      <a:srgbClr val="5D939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第一部分   隐藏在人群中的使命感</a:t>
                </a:r>
              </a:p>
            </p:txBody>
          </p:sp>
          <p:sp>
            <p:nvSpPr>
              <p:cNvPr id="13" name="矩形 12"/>
              <p:cNvSpPr>
                <a:spLocks noChangeArrowheads="1"/>
              </p:cNvSpPr>
              <p:nvPr/>
            </p:nvSpPr>
            <p:spPr bwMode="auto">
              <a:xfrm>
                <a:off x="8567" y="7425"/>
                <a:ext cx="12541" cy="9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/>
                </a:pPr>
                <a:r>
                  <a:rPr lang="zh-CN" altLang="en-US" sz="3200" b="1">
                    <a:solidFill>
                      <a:srgbClr val="5E5E5E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第三部分   绘制生命平衡轮，找到生活使命</a:t>
                </a:r>
              </a:p>
            </p:txBody>
          </p:sp>
          <p:sp>
            <p:nvSpPr>
              <p:cNvPr id="11" name="矩形 10"/>
              <p:cNvSpPr>
                <a:spLocks noChangeArrowheads="1"/>
              </p:cNvSpPr>
              <p:nvPr/>
            </p:nvSpPr>
            <p:spPr bwMode="auto">
              <a:xfrm>
                <a:off x="8567" y="5928"/>
                <a:ext cx="11332" cy="9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/>
                </a:pPr>
                <a:r>
                  <a:rPr lang="zh-CN" altLang="en-US" sz="3200" b="1">
                    <a:solidFill>
                      <a:srgbClr val="F7815E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第二部分  为什么生活需要使命感？</a:t>
                </a:r>
              </a:p>
            </p:txBody>
          </p:sp>
          <p:grpSp>
            <p:nvGrpSpPr>
              <p:cNvPr id="14" name="组合 13"/>
              <p:cNvGrpSpPr/>
              <p:nvPr/>
            </p:nvGrpSpPr>
            <p:grpSpPr>
              <a:xfrm>
                <a:off x="7411" y="4474"/>
                <a:ext cx="766" cy="528"/>
                <a:chOff x="5868144" y="627534"/>
                <a:chExt cx="360040" cy="288032"/>
              </a:xfrm>
              <a:solidFill>
                <a:srgbClr val="5D939A"/>
              </a:solidFill>
            </p:grpSpPr>
            <p:sp>
              <p:nvSpPr>
                <p:cNvPr id="15" name="燕尾形 39"/>
                <p:cNvSpPr/>
                <p:nvPr/>
              </p:nvSpPr>
              <p:spPr>
                <a:xfrm>
                  <a:off x="6012160" y="627534"/>
                  <a:ext cx="216024" cy="288032"/>
                </a:xfrm>
                <a:prstGeom prst="chevron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5E5E5E"/>
                    </a:solidFill>
                    <a:effectLst/>
                    <a:uLnTx/>
                    <a:uFillTx/>
                    <a:latin typeface="Calibri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" name="燕尾形 40"/>
                <p:cNvSpPr/>
                <p:nvPr/>
              </p:nvSpPr>
              <p:spPr>
                <a:xfrm>
                  <a:off x="5868144" y="627534"/>
                  <a:ext cx="216024" cy="288032"/>
                </a:xfrm>
                <a:prstGeom prst="chevron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5E5E5E"/>
                    </a:solidFill>
                    <a:effectLst/>
                    <a:uLnTx/>
                    <a:uFillTx/>
                    <a:latin typeface="Calibri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7" name="组合 16"/>
              <p:cNvGrpSpPr/>
              <p:nvPr/>
            </p:nvGrpSpPr>
            <p:grpSpPr>
              <a:xfrm>
                <a:off x="7370" y="6123"/>
                <a:ext cx="766" cy="528"/>
                <a:chOff x="5868144" y="627534"/>
                <a:chExt cx="360040" cy="288032"/>
              </a:xfrm>
              <a:solidFill>
                <a:srgbClr val="ED7D31"/>
              </a:solidFill>
            </p:grpSpPr>
            <p:sp>
              <p:nvSpPr>
                <p:cNvPr id="18" name="燕尾形 42"/>
                <p:cNvSpPr/>
                <p:nvPr/>
              </p:nvSpPr>
              <p:spPr>
                <a:xfrm>
                  <a:off x="6012160" y="627534"/>
                  <a:ext cx="216024" cy="288032"/>
                </a:xfrm>
                <a:prstGeom prst="chevron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5E5E5E"/>
                    </a:solidFill>
                    <a:effectLst/>
                    <a:uLnTx/>
                    <a:uFillTx/>
                    <a:latin typeface="Calibri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9" name="燕尾形 43"/>
                <p:cNvSpPr/>
                <p:nvPr/>
              </p:nvSpPr>
              <p:spPr>
                <a:xfrm>
                  <a:off x="5868144" y="627534"/>
                  <a:ext cx="216024" cy="288032"/>
                </a:xfrm>
                <a:prstGeom prst="chevron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5E5E5E"/>
                    </a:solidFill>
                    <a:effectLst/>
                    <a:uLnTx/>
                    <a:uFillTx/>
                    <a:latin typeface="Calibri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0" name="组合 19"/>
              <p:cNvGrpSpPr/>
              <p:nvPr/>
            </p:nvGrpSpPr>
            <p:grpSpPr>
              <a:xfrm>
                <a:off x="7370" y="7621"/>
                <a:ext cx="766" cy="528"/>
                <a:chOff x="5868144" y="627534"/>
                <a:chExt cx="360040" cy="288032"/>
              </a:xfrm>
              <a:solidFill>
                <a:srgbClr val="5E5E5E"/>
              </a:solidFill>
            </p:grpSpPr>
            <p:sp>
              <p:nvSpPr>
                <p:cNvPr id="21" name="燕尾形 45"/>
                <p:cNvSpPr/>
                <p:nvPr/>
              </p:nvSpPr>
              <p:spPr>
                <a:xfrm>
                  <a:off x="6012160" y="627534"/>
                  <a:ext cx="216024" cy="288032"/>
                </a:xfrm>
                <a:prstGeom prst="chevron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5E5E5E"/>
                    </a:solidFill>
                    <a:effectLst/>
                    <a:uLnTx/>
                    <a:uFillTx/>
                    <a:latin typeface="Calibri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2" name="燕尾形 46"/>
                <p:cNvSpPr/>
                <p:nvPr/>
              </p:nvSpPr>
              <p:spPr>
                <a:xfrm>
                  <a:off x="5868144" y="627534"/>
                  <a:ext cx="216024" cy="288032"/>
                </a:xfrm>
                <a:prstGeom prst="chevron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5E5E5E"/>
                    </a:solidFill>
                    <a:effectLst/>
                    <a:uLnTx/>
                    <a:uFillTx/>
                    <a:latin typeface="Calibri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23" name="矩形 22"/>
            <p:cNvSpPr>
              <a:spLocks noChangeArrowheads="1"/>
            </p:cNvSpPr>
            <p:nvPr/>
          </p:nvSpPr>
          <p:spPr bwMode="auto">
            <a:xfrm>
              <a:off x="12742" y="817"/>
              <a:ext cx="2742" cy="1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4000" b="1">
                  <a:solidFill>
                    <a:srgbClr val="5E5E5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</a:p>
          </p:txBody>
        </p:sp>
        <p:cxnSp>
          <p:nvCxnSpPr>
            <p:cNvPr id="24" name="直接连接符 23"/>
            <p:cNvCxnSpPr>
              <a:cxnSpLocks noChangeShapeType="1"/>
            </p:cNvCxnSpPr>
            <p:nvPr/>
          </p:nvCxnSpPr>
          <p:spPr bwMode="auto">
            <a:xfrm flipH="1">
              <a:off x="14785" y="936"/>
              <a:ext cx="19" cy="801"/>
            </a:xfrm>
            <a:prstGeom prst="line">
              <a:avLst/>
            </a:prstGeom>
            <a:noFill/>
            <a:ln w="6350" algn="ctr">
              <a:solidFill>
                <a:srgbClr val="5E5E5E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矩形 24"/>
            <p:cNvSpPr>
              <a:spLocks noChangeArrowheads="1"/>
            </p:cNvSpPr>
            <p:nvPr/>
          </p:nvSpPr>
          <p:spPr bwMode="auto">
            <a:xfrm>
              <a:off x="14816" y="1204"/>
              <a:ext cx="3160" cy="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2400" b="1">
                  <a:solidFill>
                    <a:srgbClr val="5E5E5E"/>
                  </a:solidFill>
                  <a:latin typeface="Bodoni MT Black" panose="02070A03080606020203" pitchFamily="18" charset="0"/>
                  <a:ea typeface="微软雅黑" panose="020B0503020204020204" pitchFamily="34" charset="-122"/>
                </a:rPr>
                <a:t>CONTENTS</a:t>
              </a: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2290439" y="941033"/>
            <a:ext cx="1690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smtClean="0">
                <a:solidFill>
                  <a:srgbClr val="FFFFFF"/>
                </a:solidFill>
              </a:rPr>
              <a:t>https://www.PPT818.com/</a:t>
            </a:r>
            <a:endParaRPr lang="zh-CN" altLang="en-US" sz="105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580" y="243840"/>
            <a:ext cx="445135" cy="455930"/>
          </a:xfrm>
          <a:prstGeom prst="rect">
            <a:avLst/>
          </a:prstGeom>
        </p:spPr>
      </p:pic>
      <p:pic>
        <p:nvPicPr>
          <p:cNvPr id="19" name="图片 18" descr="51miz-E1265050-1B670EB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243830"/>
            <a:ext cx="1615440" cy="16154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370" y="2712085"/>
            <a:ext cx="4277995" cy="3215005"/>
          </a:xfrm>
          <a:prstGeom prst="rect">
            <a:avLst/>
          </a:prstGeom>
        </p:spPr>
      </p:pic>
      <p:sp>
        <p:nvSpPr>
          <p:cNvPr id="2" name="圆角矩形 1"/>
          <p:cNvSpPr/>
          <p:nvPr/>
        </p:nvSpPr>
        <p:spPr>
          <a:xfrm>
            <a:off x="4318000" y="1130935"/>
            <a:ext cx="6888480" cy="2726690"/>
          </a:xfrm>
          <a:prstGeom prst="roundRect">
            <a:avLst/>
          </a:prstGeom>
          <a:solidFill>
            <a:srgbClr val="FC7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219700" y="1617980"/>
            <a:ext cx="508444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你当下或未来的使命是什么？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87120" y="321945"/>
            <a:ext cx="5974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>
                <a:solidFill>
                  <a:srgbClr val="5E5E5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第三部分：绘制生命平衡轮，找到生活使命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580" y="243840"/>
            <a:ext cx="445135" cy="45593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635" y="5715000"/>
            <a:ext cx="12192635" cy="1143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030855" y="6147435"/>
            <a:ext cx="5252085" cy="460375"/>
          </a:xfrm>
          <a:prstGeom prst="rect">
            <a:avLst/>
          </a:prstGeom>
          <a:solidFill>
            <a:srgbClr val="FFB67B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生命平衡轮 </a:t>
            </a:r>
            <a:r>
              <a: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（Michael Heppell） 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2031365" y="951230"/>
            <a:ext cx="7004685" cy="4763770"/>
            <a:chOff x="3510" y="1310"/>
            <a:chExt cx="10892" cy="7406"/>
          </a:xfrm>
        </p:grpSpPr>
        <p:pic>
          <p:nvPicPr>
            <p:cNvPr id="64" name="图片 6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3050" t="1253" r="12290"/>
            <a:stretch>
              <a:fillRect/>
            </a:stretch>
          </p:blipFill>
          <p:spPr>
            <a:xfrm>
              <a:off x="5275" y="1310"/>
              <a:ext cx="7472" cy="7406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11473" y="1628"/>
              <a:ext cx="2929" cy="524"/>
            </a:xfrm>
            <a:prstGeom prst="rect">
              <a:avLst/>
            </a:prstGeom>
            <a:noFill/>
            <a:ln w="38100">
              <a:solidFill>
                <a:srgbClr val="FC6F65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>
                  <a:solidFill>
                    <a:srgbClr val="E9452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自我发展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1473" y="7436"/>
              <a:ext cx="2929" cy="524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>
                  <a:solidFill>
                    <a:schemeClr val="accent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人际交往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510" y="7436"/>
              <a:ext cx="2929" cy="52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rgbClr val="FCE7E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>
                  <a:solidFill>
                    <a:srgbClr val="FCE7E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生活健康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510" y="1628"/>
              <a:ext cx="2929" cy="524"/>
            </a:xfrm>
            <a:prstGeom prst="rect">
              <a:avLst/>
            </a:prstGeom>
            <a:noFill/>
            <a:ln w="38100">
              <a:solidFill>
                <a:srgbClr val="56CA95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>
                  <a:solidFill>
                    <a:srgbClr val="56CA9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学业发展</a:t>
              </a: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982980" y="241300"/>
            <a:ext cx="5974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>
                <a:solidFill>
                  <a:srgbClr val="5E5E5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第三部分：绘制生命平衡轮，找到生活使命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580" y="243840"/>
            <a:ext cx="445135" cy="45593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635" y="5715000"/>
            <a:ext cx="12192635" cy="1143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57530" y="5581650"/>
            <a:ext cx="4133215" cy="460375"/>
          </a:xfrm>
          <a:prstGeom prst="rect">
            <a:avLst/>
          </a:prstGeom>
          <a:solidFill>
            <a:srgbClr val="FFB67B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转动我的生命平衡轮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322580" y="1879600"/>
            <a:ext cx="4556760" cy="3098800"/>
            <a:chOff x="3510" y="1310"/>
            <a:chExt cx="10892" cy="7406"/>
          </a:xfrm>
        </p:grpSpPr>
        <p:pic>
          <p:nvPicPr>
            <p:cNvPr id="64" name="图片 6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275" y="1310"/>
              <a:ext cx="7472" cy="7406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11473" y="1628"/>
              <a:ext cx="2929" cy="806"/>
            </a:xfrm>
            <a:prstGeom prst="rect">
              <a:avLst/>
            </a:prstGeom>
            <a:noFill/>
            <a:ln w="38100">
              <a:solidFill>
                <a:srgbClr val="FC6F65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>
                  <a:solidFill>
                    <a:srgbClr val="E9452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自我发展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1473" y="7436"/>
              <a:ext cx="2929" cy="806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>
                  <a:solidFill>
                    <a:schemeClr val="accent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人际交往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510" y="7436"/>
              <a:ext cx="2929" cy="80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rgbClr val="FCE7E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>
                  <a:solidFill>
                    <a:srgbClr val="FCE7E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生活健康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510" y="1628"/>
              <a:ext cx="2929" cy="806"/>
            </a:xfrm>
            <a:prstGeom prst="rect">
              <a:avLst/>
            </a:prstGeom>
            <a:noFill/>
            <a:ln w="38100">
              <a:solidFill>
                <a:srgbClr val="56CA95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>
                  <a:solidFill>
                    <a:srgbClr val="56CA9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学业发展</a:t>
              </a: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5081905" y="1625600"/>
            <a:ext cx="6967220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200000"/>
              </a:lnSpc>
              <a:buFont typeface="Wingdings" panose="05000000000000000000" charset="0"/>
              <a:buChar char="l"/>
            </a:pPr>
            <a:r>
              <a:rPr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准备工具：拿出一张A4纸，在纸的中心拿笔画个圆，将圆进行8等份，准备四种颜色的笔，来描绘当前你在学业、自我、人际、生活四个方面的状态。每个方面各占两份，一份表示你当前的真实状态，另一份表示你希望可以达到的理想状态。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charset="0"/>
              <a:buChar char="l"/>
            </a:pPr>
            <a:r>
              <a:rPr b="1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给当前状态满意度打分：如果十分是满分，你给当前在学业、自我、人际、生活四个方面的真实状态满意度打几分</a:t>
            </a:r>
            <a:r>
              <a:rPr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charset="0"/>
              <a:buChar char="l"/>
            </a:pPr>
            <a:r>
              <a:rPr b="1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给希望达到的状态满意度打分：你希望在学业、自我、人际、生活四个方面可以达到几分</a:t>
            </a:r>
            <a:r>
              <a:rPr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charset="0"/>
              <a:buChar char="l"/>
            </a:pPr>
            <a:r>
              <a:rPr b="1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为达到希望的状态满意度，在当下你需要采取哪些行动呢</a:t>
            </a:r>
            <a:r>
              <a:rPr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5283835" y="882650"/>
            <a:ext cx="2805430" cy="599440"/>
            <a:chOff x="8107" y="1099"/>
            <a:chExt cx="4418" cy="944"/>
          </a:xfrm>
        </p:grpSpPr>
        <p:sp>
          <p:nvSpPr>
            <p:cNvPr id="13" name="圆角矩形 12"/>
            <p:cNvSpPr/>
            <p:nvPr/>
          </p:nvSpPr>
          <p:spPr>
            <a:xfrm>
              <a:off x="8107" y="1099"/>
              <a:ext cx="4418" cy="945"/>
            </a:xfrm>
            <a:prstGeom prst="roundRect">
              <a:avLst/>
            </a:prstGeom>
            <a:solidFill>
              <a:srgbClr val="FFB6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8303" y="1258"/>
              <a:ext cx="4146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生命平衡轮完成步骤</a:t>
              </a:r>
              <a:r>
                <a:rPr lang="en-US" altLang="zh-CN" sz="2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:</a:t>
              </a: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982980" y="241300"/>
            <a:ext cx="5974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 dirty="0">
                <a:solidFill>
                  <a:srgbClr val="5E5E5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第三部分：绘制生命平衡轮，找到生活使命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580" y="243840"/>
            <a:ext cx="445135" cy="455930"/>
          </a:xfrm>
          <a:prstGeom prst="rect">
            <a:avLst/>
          </a:prstGeom>
        </p:spPr>
      </p:pic>
      <p:pic>
        <p:nvPicPr>
          <p:cNvPr id="19" name="图片 18" descr="51miz-E1265050-1B670EB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243830"/>
            <a:ext cx="1615440" cy="161544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087120" y="321945"/>
            <a:ext cx="5974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>
                <a:solidFill>
                  <a:srgbClr val="5E5E5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第三部分：绘制生命平衡轮，找到生活使命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714" y="1035050"/>
            <a:ext cx="10738486" cy="453669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580" y="243840"/>
            <a:ext cx="445135" cy="45593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5847080"/>
            <a:ext cx="12191365" cy="1010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 descr="横着 - 2_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5"/>
              </a:ext>
            </a:extLst>
          </a:blip>
          <a:srcRect/>
          <a:stretch>
            <a:fillRect/>
          </a:stretch>
        </p:blipFill>
        <p:spPr>
          <a:xfrm>
            <a:off x="-369570" y="1850390"/>
            <a:ext cx="13046075" cy="500761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5590" y="1486535"/>
            <a:ext cx="3627120" cy="1542415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1087120" y="1850390"/>
            <a:ext cx="10192385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60000"/>
                    <a:lumOff val="40000"/>
                  </a:schemeClr>
                </a:solidFill>
              </a14:hiddenFill>
            </a:ext>
          </a:extLst>
        </p:spPr>
        <p:txBody>
          <a:bodyPr wrap="square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刚艺体-35W" panose="00020600040101010101" charset="-122"/>
              </a:rPr>
              <a:t>       </a:t>
            </a:r>
            <a:r>
              <a:rPr lang="zh-CN" altLang="en-US" sz="28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刚艺体-35W" panose="00020600040101010101" charset="-122"/>
              </a:rPr>
              <a:t>我们背负使命前行，也许是为了保护家人，让他们每天夜里都能安心入睡；也许是为了保护朋友，在面对重大挑战时，能够携手并进、化险为夷；亦或许是为了努力实现自我价值，通过努力学习，为这个世界的运转贡献更多的力量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87120" y="321945"/>
            <a:ext cx="5974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>
                <a:solidFill>
                  <a:srgbClr val="5E5E5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第三部分：绘制生命平衡轮，找到生活使命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82886"/>
            <a:ext cx="12192000" cy="227511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5720" y="1689497"/>
            <a:ext cx="3558637" cy="3638643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68935" y="1471930"/>
            <a:ext cx="849693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ED7D3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祝愿屏幕前的每个同学都能觉察、挖掘自己的使命，践行自己的使命，让生命丰盈而无悔！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322580" y="243840"/>
            <a:ext cx="11430000" cy="5530215"/>
            <a:chOff x="508" y="384"/>
            <a:chExt cx="18000" cy="8709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8" y="384"/>
              <a:ext cx="701" cy="718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1608" y="520"/>
              <a:ext cx="9451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r>
                <a:rPr lang="zh-CN" altLang="en-US" sz="2400" b="1" dirty="0">
                  <a:solidFill>
                    <a:srgbClr val="5D9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第一部分：隐藏在人群中的使命感</a:t>
              </a: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2034" y="8369"/>
              <a:ext cx="3644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r>
                <a:rPr lang="zh-CN" altLang="en-US" sz="2400" b="1">
                  <a:solidFill>
                    <a:srgbClr val="5E5E5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美国队长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3704" y="8369"/>
              <a:ext cx="3644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r>
                <a:rPr lang="zh-CN" altLang="en-US" sz="2400" b="1">
                  <a:solidFill>
                    <a:srgbClr val="5E5E5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任正非</a:t>
              </a:r>
            </a:p>
          </p:txBody>
        </p:sp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09" y="1926"/>
              <a:ext cx="4212" cy="5619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968" y="3390"/>
              <a:ext cx="6540" cy="4155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159" y="2007"/>
              <a:ext cx="3900" cy="5538"/>
            </a:xfrm>
            <a:prstGeom prst="rect">
              <a:avLst/>
            </a:prstGeom>
          </p:spPr>
        </p:pic>
        <p:sp>
          <p:nvSpPr>
            <p:cNvPr id="15" name="文本框 14"/>
            <p:cNvSpPr txBox="1"/>
            <p:nvPr/>
          </p:nvSpPr>
          <p:spPr>
            <a:xfrm>
              <a:off x="7287" y="8369"/>
              <a:ext cx="3644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r>
                <a:rPr lang="zh-CN" altLang="en-US" sz="2400" b="1">
                  <a:solidFill>
                    <a:srgbClr val="5E5E5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钟南山</a:t>
              </a:r>
            </a:p>
          </p:txBody>
        </p:sp>
      </p:grp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163830" y="243840"/>
            <a:ext cx="12150090" cy="5668645"/>
            <a:chOff x="258" y="384"/>
            <a:chExt cx="19134" cy="8927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8" y="384"/>
              <a:ext cx="701" cy="718"/>
            </a:xfrm>
            <a:prstGeom prst="rect">
              <a:avLst/>
            </a:prstGeom>
          </p:spPr>
        </p:pic>
        <p:grpSp>
          <p:nvGrpSpPr>
            <p:cNvPr id="13" name="组合 12"/>
            <p:cNvGrpSpPr/>
            <p:nvPr/>
          </p:nvGrpSpPr>
          <p:grpSpPr>
            <a:xfrm>
              <a:off x="258" y="1969"/>
              <a:ext cx="19134" cy="5808"/>
              <a:chOff x="66" y="3190"/>
              <a:chExt cx="19134" cy="5808"/>
            </a:xfrm>
          </p:grpSpPr>
          <p:pic>
            <p:nvPicPr>
              <p:cNvPr id="3" name="图片 2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08" y="3190"/>
                <a:ext cx="5725" cy="4298"/>
              </a:xfrm>
              <a:prstGeom prst="rect">
                <a:avLst/>
              </a:prstGeom>
            </p:spPr>
          </p:pic>
          <p:pic>
            <p:nvPicPr>
              <p:cNvPr id="5" name="图片 4"/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039" y="3190"/>
                <a:ext cx="5729" cy="4297"/>
              </a:xfrm>
              <a:prstGeom prst="rect">
                <a:avLst/>
              </a:prstGeom>
            </p:spPr>
          </p:pic>
          <p:sp>
            <p:nvSpPr>
              <p:cNvPr id="10" name="文本框 9"/>
              <p:cNvSpPr txBox="1"/>
              <p:nvPr/>
            </p:nvSpPr>
            <p:spPr>
              <a:xfrm>
                <a:off x="66" y="8273"/>
                <a:ext cx="6609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/>
                </a:pPr>
                <a:r>
                  <a:rPr lang="zh-CN" altLang="en-US" sz="2400" b="1">
                    <a:solidFill>
                      <a:srgbClr val="5E5E5E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微笑和你说早安的安保人员</a:t>
                </a:r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7446" y="8273"/>
                <a:ext cx="4915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/>
                </a:pPr>
                <a:r>
                  <a:rPr lang="zh-CN" altLang="en-US" sz="2400" b="1">
                    <a:solidFill>
                      <a:srgbClr val="5E5E5E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唱着歌在打扫的阿姨</a:t>
                </a:r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13397" y="8273"/>
                <a:ext cx="5803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/>
                </a:pPr>
                <a:r>
                  <a:rPr lang="zh-CN" altLang="en-US" sz="2400" b="1">
                    <a:solidFill>
                      <a:srgbClr val="5E5E5E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诲人不倦的老师</a:t>
                </a: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3035" y="8199"/>
              <a:ext cx="13461" cy="1113"/>
              <a:chOff x="5252" y="8511"/>
              <a:chExt cx="13461" cy="1113"/>
            </a:xfrm>
          </p:grpSpPr>
          <p:sp>
            <p:nvSpPr>
              <p:cNvPr id="15" name="剪去单角的矩形 14"/>
              <p:cNvSpPr/>
              <p:nvPr/>
            </p:nvSpPr>
            <p:spPr>
              <a:xfrm>
                <a:off x="5252" y="8511"/>
                <a:ext cx="13461" cy="1113"/>
              </a:xfrm>
              <a:prstGeom prst="snip1Rect">
                <a:avLst/>
              </a:prstGeom>
              <a:solidFill>
                <a:srgbClr val="FFB6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5425" y="8705"/>
                <a:ext cx="13116" cy="7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B67B"/>
                    </a:solidFill>
                  </a14:hiddenFill>
                </a:ext>
              </a:extLst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sz="2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他们都在完成自己的使命，在自己的岗位上发光发热</a:t>
                </a:r>
              </a:p>
            </p:txBody>
          </p:sp>
        </p:grpSp>
        <p:pic>
          <p:nvPicPr>
            <p:cNvPr id="17" name="图片 16" descr="51miz-E1279861-D9FB38E4-1920x2880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033" y="1969"/>
              <a:ext cx="3284" cy="4927"/>
            </a:xfrm>
            <a:prstGeom prst="rect">
              <a:avLst/>
            </a:prstGeom>
          </p:spPr>
        </p:pic>
        <p:sp>
          <p:nvSpPr>
            <p:cNvPr id="18" name="文本框 17"/>
            <p:cNvSpPr txBox="1"/>
            <p:nvPr/>
          </p:nvSpPr>
          <p:spPr>
            <a:xfrm>
              <a:off x="1608" y="520"/>
              <a:ext cx="9451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r>
                <a:rPr lang="zh-CN" altLang="en-US" sz="2400" b="1">
                  <a:solidFill>
                    <a:srgbClr val="5D9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第一部分：隐藏在人群中的使命感</a:t>
              </a:r>
            </a:p>
          </p:txBody>
        </p: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39370" y="243840"/>
            <a:ext cx="11313795" cy="5683250"/>
            <a:chOff x="62" y="384"/>
            <a:chExt cx="17817" cy="8950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8" y="384"/>
              <a:ext cx="701" cy="718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" y="4271"/>
              <a:ext cx="6737" cy="5063"/>
            </a:xfrm>
            <a:prstGeom prst="rect">
              <a:avLst/>
            </a:prstGeom>
          </p:spPr>
        </p:pic>
        <p:sp>
          <p:nvSpPr>
            <p:cNvPr id="2" name="圆角矩形 1"/>
            <p:cNvSpPr/>
            <p:nvPr/>
          </p:nvSpPr>
          <p:spPr>
            <a:xfrm>
              <a:off x="6320" y="1800"/>
              <a:ext cx="11328" cy="4603"/>
            </a:xfrm>
            <a:prstGeom prst="roundRect">
              <a:avLst/>
            </a:prstGeom>
            <a:solidFill>
              <a:srgbClr val="8DD0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6799" y="3376"/>
              <a:ext cx="11080" cy="1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5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什么是使命与使命感？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608" y="520"/>
              <a:ext cx="9451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r>
                <a:rPr lang="zh-CN" altLang="en-US" sz="2400" b="1">
                  <a:solidFill>
                    <a:srgbClr val="5D9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第一部分：隐藏在人群中的使命感</a:t>
              </a:r>
            </a:p>
          </p:txBody>
        </p: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322580" y="243840"/>
            <a:ext cx="11559540" cy="5866765"/>
            <a:chOff x="508" y="384"/>
            <a:chExt cx="18204" cy="9239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8" y="384"/>
              <a:ext cx="701" cy="718"/>
            </a:xfrm>
            <a:prstGeom prst="rect">
              <a:avLst/>
            </a:prstGeom>
          </p:spPr>
        </p:pic>
        <p:sp>
          <p:nvSpPr>
            <p:cNvPr id="2" name="文本框 1"/>
            <p:cNvSpPr txBox="1"/>
            <p:nvPr/>
          </p:nvSpPr>
          <p:spPr>
            <a:xfrm>
              <a:off x="859" y="2916"/>
              <a:ext cx="17481" cy="5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5E5E5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有</a:t>
              </a:r>
              <a:r>
                <a:rPr kumimoji="0" lang="en-US" altLang="zh-CN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5E5E5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5E5E5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个工匠一起盖房子，行人路过，分别问他们在做什么：</a:t>
              </a:r>
            </a:p>
            <a:p>
              <a:pPr marL="0" marR="0" lvl="0" indent="0" defTabSz="914400" eaLnBrk="1" fontAlgn="auto" latinLnBrk="0" hangingPunct="1">
                <a:lnSpc>
                  <a:spcPct val="1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5E5E5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第一个工匠一脸茫然地说：“没看到我在忙吗？工头安排我来砌砖。”</a:t>
              </a:r>
            </a:p>
            <a:p>
              <a:pPr marL="0" marR="0" lvl="0" indent="0" defTabSz="914400" eaLnBrk="1" fontAlgn="auto" latinLnBrk="0" hangingPunct="1">
                <a:lnSpc>
                  <a:spcPct val="1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5E5E5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第二个工匠非常自豪地说：“我感觉我有一种使命，我要让这座城市变得更美丽。我要争取将来盖更多更漂亮的建筑，让来到这个城市里的每一个人都称赞我们的城市是最漂亮的。这是我这辈子一定要做的事情！”</a:t>
              </a:r>
            </a:p>
            <a:p>
              <a:pPr marL="0" marR="0" lvl="0" indent="0" defTabSz="914400" eaLnBrk="1" fontAlgn="auto" latinLnBrk="0" hangingPunct="1">
                <a:lnSpc>
                  <a:spcPct val="1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5E5E5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10 年以后……</a:t>
              </a:r>
            </a:p>
          </p:txBody>
        </p:sp>
        <p:sp>
          <p:nvSpPr>
            <p:cNvPr id="4" name="剪去单角的矩形 3"/>
            <p:cNvSpPr/>
            <p:nvPr/>
          </p:nvSpPr>
          <p:spPr>
            <a:xfrm>
              <a:off x="508" y="1803"/>
              <a:ext cx="4439" cy="1113"/>
            </a:xfrm>
            <a:prstGeom prst="snip1Rect">
              <a:avLst/>
            </a:prstGeom>
            <a:solidFill>
              <a:srgbClr val="8DD0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058" y="1948"/>
              <a:ext cx="3339" cy="8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B67B"/>
                  </a:solidFill>
                </a14:hiddenFill>
              </a:ext>
            </a:extLst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故事感悟</a:t>
              </a: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5252" y="8511"/>
              <a:ext cx="13461" cy="1113"/>
              <a:chOff x="5252" y="8511"/>
              <a:chExt cx="13461" cy="1113"/>
            </a:xfrm>
          </p:grpSpPr>
          <p:sp>
            <p:nvSpPr>
              <p:cNvPr id="5" name="剪去单角的矩形 4"/>
              <p:cNvSpPr/>
              <p:nvPr/>
            </p:nvSpPr>
            <p:spPr>
              <a:xfrm>
                <a:off x="5252" y="8511"/>
                <a:ext cx="13461" cy="1113"/>
              </a:xfrm>
              <a:prstGeom prst="snip1Rect">
                <a:avLst/>
              </a:prstGeom>
              <a:solidFill>
                <a:srgbClr val="FFB6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5425" y="8705"/>
                <a:ext cx="13116" cy="7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B67B"/>
                    </a:solidFill>
                  </a14:hiddenFill>
                </a:ext>
              </a:extLst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0" cap="none" spc="0" normalizeH="0" baseline="0" noProof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请同学们猜想一下这</a:t>
                </a:r>
                <a:r>
                  <a:rPr kumimoji="0" lang="en-US" altLang="zh-CN" sz="2400" b="1" i="0" u="none" strike="noStrike" kern="0" cap="none" spc="0" normalizeH="0" baseline="0" noProof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r>
                  <a:rPr kumimoji="0" lang="zh-CN" altLang="en-US" sz="2400" b="1" i="0" u="none" strike="noStrike" kern="0" cap="none" spc="0" normalizeH="0" baseline="0" noProof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个工匠十年以后的生活是什么样的？</a:t>
                </a:r>
              </a:p>
            </p:txBody>
          </p:sp>
        </p:grpSp>
        <p:sp>
          <p:nvSpPr>
            <p:cNvPr id="11" name="文本框 10"/>
            <p:cNvSpPr txBox="1"/>
            <p:nvPr/>
          </p:nvSpPr>
          <p:spPr>
            <a:xfrm>
              <a:off x="1608" y="520"/>
              <a:ext cx="9451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r>
                <a:rPr lang="zh-CN" altLang="en-US" sz="2400" b="1">
                  <a:solidFill>
                    <a:srgbClr val="5D9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第一部分：隐藏在人群中的使命感</a:t>
              </a:r>
            </a:p>
          </p:txBody>
        </p: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22580" y="243840"/>
            <a:ext cx="11819255" cy="6477000"/>
            <a:chOff x="508" y="384"/>
            <a:chExt cx="18613" cy="10200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8" y="384"/>
              <a:ext cx="701" cy="718"/>
            </a:xfrm>
            <a:prstGeom prst="rect">
              <a:avLst/>
            </a:prstGeom>
          </p:spPr>
        </p:pic>
        <p:sp>
          <p:nvSpPr>
            <p:cNvPr id="2" name="文本框 1"/>
            <p:cNvSpPr txBox="1"/>
            <p:nvPr/>
          </p:nvSpPr>
          <p:spPr>
            <a:xfrm>
              <a:off x="7338" y="4332"/>
              <a:ext cx="11783" cy="3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5E5E5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第一个工匠还是一名普通的工匠，仍在埋头砌砖。</a:t>
              </a:r>
            </a:p>
            <a:p>
              <a:pPr marL="0" marR="0" lvl="0" indent="0" defTabSz="914400" eaLnBrk="1" fontAlgn="auto" latinLnBrk="0" hangingPunct="1">
                <a:lnSpc>
                  <a:spcPct val="1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5E5E5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第二个工匠当上了这座城市的设计师，在他的规划下，</a:t>
              </a:r>
            </a:p>
            <a:p>
              <a:pPr marL="0" marR="0" lvl="0" indent="0" defTabSz="914400" eaLnBrk="1" fontAlgn="auto" latinLnBrk="0" hangingPunct="1">
                <a:lnSpc>
                  <a:spcPct val="1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5E5E5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这座城市变得越来越漂亮。</a:t>
              </a:r>
            </a:p>
          </p:txBody>
        </p:sp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8" y="4332"/>
              <a:ext cx="6278" cy="3925"/>
            </a:xfrm>
            <a:prstGeom prst="rect">
              <a:avLst/>
            </a:prstGeom>
          </p:spPr>
        </p:pic>
        <p:grpSp>
          <p:nvGrpSpPr>
            <p:cNvPr id="11" name="组合 10"/>
            <p:cNvGrpSpPr/>
            <p:nvPr/>
          </p:nvGrpSpPr>
          <p:grpSpPr>
            <a:xfrm>
              <a:off x="5210" y="1850"/>
              <a:ext cx="7158" cy="1452"/>
              <a:chOff x="6313" y="2160"/>
              <a:chExt cx="6558" cy="1692"/>
            </a:xfrm>
          </p:grpSpPr>
          <p:sp>
            <p:nvSpPr>
              <p:cNvPr id="4" name="圆角矩形 3"/>
              <p:cNvSpPr/>
              <p:nvPr/>
            </p:nvSpPr>
            <p:spPr>
              <a:xfrm>
                <a:off x="6313" y="2160"/>
                <a:ext cx="6558" cy="1692"/>
              </a:xfrm>
              <a:prstGeom prst="roundRect">
                <a:avLst/>
              </a:prstGeom>
              <a:solidFill>
                <a:srgbClr val="FFB6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" name="文本框 4"/>
              <p:cNvSpPr txBox="1"/>
              <p:nvPr/>
            </p:nvSpPr>
            <p:spPr>
              <a:xfrm>
                <a:off x="7408" y="2470"/>
                <a:ext cx="4369" cy="1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十年后的他们</a:t>
                </a:r>
              </a:p>
            </p:txBody>
          </p:sp>
        </p:grpSp>
        <p:pic>
          <p:nvPicPr>
            <p:cNvPr id="10" name="图片 9" descr="51miz-E1265050-1B670EB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625" y="8088"/>
              <a:ext cx="2496" cy="2496"/>
            </a:xfrm>
            <a:prstGeom prst="rect">
              <a:avLst/>
            </a:prstGeom>
          </p:spPr>
        </p:pic>
        <p:sp>
          <p:nvSpPr>
            <p:cNvPr id="13" name="文本框 12"/>
            <p:cNvSpPr txBox="1"/>
            <p:nvPr/>
          </p:nvSpPr>
          <p:spPr>
            <a:xfrm>
              <a:off x="1608" y="520"/>
              <a:ext cx="9451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r>
                <a:rPr lang="zh-CN" altLang="en-US" sz="2400" b="1">
                  <a:solidFill>
                    <a:srgbClr val="5D9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第一部分：隐藏在人群中的使命感</a:t>
              </a:r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08350" y="572770"/>
            <a:ext cx="4519295" cy="571246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580" y="243840"/>
            <a:ext cx="445135" cy="45593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45465" y="1265555"/>
            <a:ext cx="11100435" cy="3319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2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l"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第一个工匠每天只是在为生存和“混口饭吃”而忙碌，从来没有想过树立自己的使命，也不会发现工作背后的意义，于是工作起来没有动力。时间一天天过去了，他始终是一名普通的工匠。</a:t>
            </a:r>
          </a:p>
          <a:p>
            <a:pPr marL="342900" marR="0" lvl="0" indent="-342900" defTabSz="914400" eaLnBrk="1" fontAlgn="auto" latinLnBrk="0" hangingPunct="1">
              <a:lnSpc>
                <a:spcPct val="2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l"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在第二个工匠的心中，他看到了当下人们的需求，看到了未来建筑对整个城市的作用。因为有了这个使命，他就有了明确的目标，并为此不断地付出努力。这样年复一年，他在实践使命的过程中，为自己赢得了精彩的人生。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3255645" y="5151755"/>
            <a:ext cx="8547735" cy="706755"/>
            <a:chOff x="5252" y="8511"/>
            <a:chExt cx="13461" cy="1113"/>
          </a:xfrm>
        </p:grpSpPr>
        <p:sp>
          <p:nvSpPr>
            <p:cNvPr id="5" name="剪去单角的矩形 4"/>
            <p:cNvSpPr/>
            <p:nvPr/>
          </p:nvSpPr>
          <p:spPr>
            <a:xfrm>
              <a:off x="5252" y="8511"/>
              <a:ext cx="13461" cy="1113"/>
            </a:xfrm>
            <a:prstGeom prst="snip1Rect">
              <a:avLst/>
            </a:prstGeom>
            <a:solidFill>
              <a:srgbClr val="FFB6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5425" y="8656"/>
              <a:ext cx="13116" cy="8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B67B"/>
                  </a:solidFill>
                </a14:hiddenFill>
              </a:ext>
            </a:extLst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通过这个故事，你觉察到什么是使命与使命感了吗？</a:t>
              </a:r>
            </a:p>
          </p:txBody>
        </p:sp>
      </p:grpSp>
      <p:pic>
        <p:nvPicPr>
          <p:cNvPr id="4" name="图片 3" descr="51miz-E1265050-1B670EB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243830"/>
            <a:ext cx="1615440" cy="161544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021080" y="330200"/>
            <a:ext cx="60013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zh-CN" altLang="en-US" sz="2400" b="1">
                <a:solidFill>
                  <a:srgbClr val="5D939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第一部分：隐藏在人群中的使命感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580" y="243840"/>
            <a:ext cx="445135" cy="455930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2540000" y="1172210"/>
            <a:ext cx="9432925" cy="4338955"/>
            <a:chOff x="3651" y="2253"/>
            <a:chExt cx="14855" cy="6833"/>
          </a:xfrm>
        </p:grpSpPr>
        <p:sp>
          <p:nvSpPr>
            <p:cNvPr id="2" name="剪去单角的矩形 1"/>
            <p:cNvSpPr/>
            <p:nvPr/>
          </p:nvSpPr>
          <p:spPr>
            <a:xfrm>
              <a:off x="3651" y="2253"/>
              <a:ext cx="14855" cy="6833"/>
            </a:xfrm>
            <a:prstGeom prst="snip1Rect">
              <a:avLst/>
            </a:prstGeom>
            <a:solidFill>
              <a:srgbClr val="8AD3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3838" y="2253"/>
              <a:ext cx="14086" cy="6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使命：</a:t>
              </a:r>
              <a:r>
                <a: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就是使上命也要去完成的目标，并且这个目标对自己、对周围人或对国家、世界是有意义的。</a:t>
              </a:r>
            </a:p>
            <a:p>
              <a:pPr marL="0" marR="0" lvl="0" indent="0" defTabSz="914400" eaLnBrk="1" fontAlgn="auto" latinLnBrk="0" hangingPunct="1">
                <a:lnSpc>
                  <a:spcPct val="1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使命感：</a:t>
              </a:r>
              <a:r>
                <a: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就是一个人对自己来到人世间的使命的认识。更简单的解释就是</a:t>
              </a:r>
              <a:r>
                <a: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清晰地知道自己在做什么，以及这样做的意义，无论给予自己的任务有多困难，都有一定要完成的坚强信念。</a:t>
              </a:r>
            </a:p>
          </p:txBody>
        </p:sp>
      </p:grpSp>
      <p:pic>
        <p:nvPicPr>
          <p:cNvPr id="4" name="图片 3" descr="51miz-E1247391-51C03BA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062990" y="1754505"/>
            <a:ext cx="3880485" cy="528891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021080" y="330200"/>
            <a:ext cx="60013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zh-CN" altLang="en-US" sz="2400" b="1">
                <a:solidFill>
                  <a:srgbClr val="5D939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第一部分：隐藏在人群中的使命感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jb3VudCI6MSwiaGRpZCI6ImUzYjJiYzBlMjAzYTBiNDI5ZWU3ODkxNzg0YzkwYzFkIiwidXNlckNvdW50IjoxfQ=="/>
</p:tagLst>
</file>

<file path=ppt/theme/theme1.xml><?xml version="1.0" encoding="utf-8"?>
<a:theme xmlns:a="http://schemas.openxmlformats.org/drawingml/2006/main" name="第一PPT模板网-WWW.1PPT.COM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1269</Words>
  <Application>Microsoft Office PowerPoint</Application>
  <PresentationFormat>宽屏</PresentationFormat>
  <Paragraphs>97</Paragraphs>
  <Slides>25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7" baseType="lpstr">
      <vt:lpstr>Aa甜甜圈</vt:lpstr>
      <vt:lpstr>等线</vt:lpstr>
      <vt:lpstr>等线 Light</vt:lpstr>
      <vt:lpstr>汉仪刚艺体-35W</vt:lpstr>
      <vt:lpstr>宋体</vt:lpstr>
      <vt:lpstr>微软雅黑</vt:lpstr>
      <vt:lpstr>Arial</vt:lpstr>
      <vt:lpstr>Bodoni MT Black</vt:lpstr>
      <vt:lpstr>Calibri</vt:lpstr>
      <vt:lpstr>Wingdings</vt:lpstr>
      <vt:lpstr>第一PPT模板网-WWW.1PPT.COM​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48</cp:revision>
  <dcterms:created xsi:type="dcterms:W3CDTF">2016-11-04T01:58:00Z</dcterms:created>
  <dcterms:modified xsi:type="dcterms:W3CDTF">2023-04-17T05:51:35Z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81641911A24B4ADC900BF3A3D00497F1</vt:lpwstr>
  </property>
  <property fmtid="{D5CDD505-2E9C-101B-9397-08002B2CF9AE}" pid="3" name="KSOProductBuildVer">
    <vt:lpwstr>2052-11.1.0.12019</vt:lpwstr>
  </property>
  <property fmtid="{D5CDD505-2E9C-101B-9397-08002B2CF9AE}" pid="4" name="KSOTemplateUUID">
    <vt:lpwstr>v1.0_mb_+ehIihGXeIdIophigGOLgA==</vt:lpwstr>
  </property>
</Properties>
</file>