
<file path=[Content_Types].xml><?xml version="1.0" encoding="utf-8"?>
<Types xmlns="http://schemas.openxmlformats.org/package/2006/content-types">
  <Default Extension="png" ContentType="image/png"/>
  <Default Extension="svg" ContentType="image/sv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62" r:id="rId2"/>
    <p:sldId id="426" r:id="rId3"/>
    <p:sldId id="304" r:id="rId4"/>
    <p:sldId id="331" r:id="rId5"/>
    <p:sldId id="427" r:id="rId6"/>
    <p:sldId id="428" r:id="rId7"/>
    <p:sldId id="429" r:id="rId8"/>
    <p:sldId id="430" r:id="rId9"/>
    <p:sldId id="431" r:id="rId10"/>
    <p:sldId id="434" r:id="rId11"/>
    <p:sldId id="435" r:id="rId12"/>
    <p:sldId id="436" r:id="rId13"/>
    <p:sldId id="437" r:id="rId14"/>
    <p:sldId id="438" r:id="rId15"/>
    <p:sldId id="439" r:id="rId16"/>
    <p:sldId id="440" r:id="rId17"/>
    <p:sldId id="432" r:id="rId18"/>
    <p:sldId id="441" r:id="rId19"/>
    <p:sldId id="442" r:id="rId20"/>
    <p:sldId id="443" r:id="rId21"/>
    <p:sldId id="433" r:id="rId22"/>
    <p:sldId id="444" r:id="rId23"/>
    <p:sldId id="445" r:id="rId24"/>
    <p:sldId id="446" r:id="rId25"/>
    <p:sldId id="447" r:id="rId26"/>
    <p:sldId id="448" r:id="rId27"/>
    <p:sldId id="449" r:id="rId28"/>
  </p:sldIdLst>
  <p:sldSz cx="12192000" cy="6858000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B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54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17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2415D-B239-43E1-93D0-D52CA48227F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0896E-2BC7-4087-8903-2B73D6707D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5639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4597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561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0642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3149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4698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15682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2859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0525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27395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5842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51"/>
          <a:stretch>
            <a:fillRect/>
          </a:stretch>
        </p:blipFill>
        <p:spPr>
          <a:xfrm>
            <a:off x="0" y="-635"/>
            <a:ext cx="12189460" cy="6858635"/>
          </a:xfrm>
          <a:prstGeom prst="rect">
            <a:avLst/>
          </a:prstGeom>
        </p:spPr>
      </p:pic>
      <p:sp>
        <p:nvSpPr>
          <p:cNvPr id="5" name="矩形 4"/>
          <p:cNvSpPr/>
          <p:nvPr userDrawn="1"/>
        </p:nvSpPr>
        <p:spPr>
          <a:xfrm>
            <a:off x="779780" y="626745"/>
            <a:ext cx="10633075" cy="5581015"/>
          </a:xfrm>
          <a:prstGeom prst="rect">
            <a:avLst/>
          </a:prstGeom>
          <a:solidFill>
            <a:srgbClr val="F4EB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缺角矩形 9"/>
          <p:cNvSpPr/>
          <p:nvPr userDrawn="1"/>
        </p:nvSpPr>
        <p:spPr>
          <a:xfrm>
            <a:off x="949325" y="808355"/>
            <a:ext cx="10290175" cy="5218430"/>
          </a:xfrm>
          <a:prstGeom prst="plaque">
            <a:avLst>
              <a:gd name="adj" fmla="val 5279"/>
            </a:avLst>
          </a:prstGeom>
          <a:noFill/>
          <a:ln w="31750">
            <a:solidFill>
              <a:srgbClr val="B4283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 userDrawn="1"/>
        </p:nvSpPr>
        <p:spPr>
          <a:xfrm>
            <a:off x="11071225" y="485775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考</a:t>
            </a:r>
          </a:p>
        </p:txBody>
      </p:sp>
      <p:sp>
        <p:nvSpPr>
          <p:cNvPr id="16" name="椭圆 15"/>
          <p:cNvSpPr/>
          <p:nvPr userDrawn="1"/>
        </p:nvSpPr>
        <p:spPr>
          <a:xfrm>
            <a:off x="621030" y="485775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</a:rPr>
              <a:t>逢</a:t>
            </a:r>
          </a:p>
        </p:txBody>
      </p:sp>
      <p:sp>
        <p:nvSpPr>
          <p:cNvPr id="17" name="椭圆 16"/>
          <p:cNvSpPr/>
          <p:nvPr userDrawn="1"/>
        </p:nvSpPr>
        <p:spPr>
          <a:xfrm>
            <a:off x="11071225" y="5861050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胜</a:t>
            </a:r>
          </a:p>
        </p:txBody>
      </p:sp>
      <p:sp>
        <p:nvSpPr>
          <p:cNvPr id="18" name="椭圆 17"/>
          <p:cNvSpPr/>
          <p:nvPr userDrawn="1"/>
        </p:nvSpPr>
        <p:spPr>
          <a:xfrm>
            <a:off x="621030" y="5861050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必</a:t>
            </a:r>
          </a:p>
        </p:txBody>
      </p:sp>
      <p:pic>
        <p:nvPicPr>
          <p:cNvPr id="19" name="图片 18" descr="4"/>
          <p:cNvPicPr>
            <a:picLocks noChangeAspect="1"/>
          </p:cNvPicPr>
          <p:nvPr userDrawn="1"/>
        </p:nvPicPr>
        <p:blipFill>
          <a:blip r:embed="rId3" cstate="email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40690" y="1475105"/>
            <a:ext cx="1096010" cy="3715385"/>
          </a:xfrm>
          <a:prstGeom prst="rect">
            <a:avLst/>
          </a:prstGeom>
          <a:ln>
            <a:noFill/>
          </a:ln>
        </p:spPr>
      </p:pic>
      <p:pic>
        <p:nvPicPr>
          <p:cNvPr id="20" name="图片 19" descr="4"/>
          <p:cNvPicPr>
            <a:picLocks noChangeAspect="1"/>
          </p:cNvPicPr>
          <p:nvPr userDrawn="1"/>
        </p:nvPicPr>
        <p:blipFill>
          <a:blip r:embed="rId3" cstate="email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41990" y="1475105"/>
            <a:ext cx="1096010" cy="3715385"/>
          </a:xfrm>
          <a:prstGeom prst="rect">
            <a:avLst/>
          </a:prstGeom>
          <a:ln>
            <a:noFill/>
          </a:ln>
        </p:spPr>
      </p:pic>
      <p:pic>
        <p:nvPicPr>
          <p:cNvPr id="36" name="图片 35" descr="51miz-E1240792-DAB13C4F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635" y="5938520"/>
            <a:ext cx="1343025" cy="927100"/>
          </a:xfrm>
          <a:prstGeom prst="rect">
            <a:avLst/>
          </a:prstGeom>
        </p:spPr>
      </p:pic>
      <p:pic>
        <p:nvPicPr>
          <p:cNvPr id="37" name="图片 36" descr="51miz-E1240792-DAB13C4F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047095" y="6124575"/>
            <a:ext cx="1144905" cy="745490"/>
          </a:xfrm>
          <a:prstGeom prst="rect">
            <a:avLst/>
          </a:prstGeom>
        </p:spPr>
      </p:pic>
      <p:pic>
        <p:nvPicPr>
          <p:cNvPr id="39" name="图片 38" descr="51miz-E1245102-705E0ECC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040370" y="4746625"/>
            <a:ext cx="2588260" cy="2123440"/>
          </a:xfrm>
          <a:prstGeom prst="rect">
            <a:avLst/>
          </a:prstGeom>
        </p:spPr>
      </p:pic>
      <p:pic>
        <p:nvPicPr>
          <p:cNvPr id="40" name="图片 39" descr="51miz-E1173849-9419FEF4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506220" y="4692015"/>
            <a:ext cx="2124075" cy="2155825"/>
          </a:xfrm>
          <a:prstGeom prst="rect">
            <a:avLst/>
          </a:prstGeom>
        </p:spPr>
      </p:pic>
      <p:sp>
        <p:nvSpPr>
          <p:cNvPr id="42" name="文本框 41"/>
          <p:cNvSpPr txBox="1"/>
          <p:nvPr userDrawn="1"/>
        </p:nvSpPr>
        <p:spPr>
          <a:xfrm>
            <a:off x="676910" y="2007870"/>
            <a:ext cx="428625" cy="26136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1600">
                <a:solidFill>
                  <a:schemeClr val="accent4">
                    <a:lumMod val="40000"/>
                    <a:lumOff val="60000"/>
                  </a:schemeClr>
                </a:solidFill>
                <a:latin typeface="印品灵秀体（非商用）" panose="02000000000000000000" charset="-122"/>
                <a:ea typeface="印品灵秀体（非商用）" panose="02000000000000000000" charset="-122"/>
              </a:rPr>
              <a:t>轻松心情进考场</a:t>
            </a:r>
          </a:p>
        </p:txBody>
      </p:sp>
      <p:sp>
        <p:nvSpPr>
          <p:cNvPr id="44" name="文本框 43"/>
          <p:cNvSpPr txBox="1"/>
          <p:nvPr userDrawn="1"/>
        </p:nvSpPr>
        <p:spPr>
          <a:xfrm>
            <a:off x="11085830" y="2007870"/>
            <a:ext cx="428625" cy="26136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1600">
                <a:solidFill>
                  <a:schemeClr val="accent4">
                    <a:lumMod val="40000"/>
                    <a:lumOff val="60000"/>
                  </a:schemeClr>
                </a:solidFill>
                <a:latin typeface="印品灵秀体（非商用）" panose="02000000000000000000" charset="-122"/>
                <a:ea typeface="印品灵秀体（非商用）" panose="02000000000000000000" charset="-122"/>
              </a:rPr>
              <a:t>胜利喜悦回家门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51"/>
          <a:stretch>
            <a:fillRect/>
          </a:stretch>
        </p:blipFill>
        <p:spPr>
          <a:xfrm>
            <a:off x="0" y="-1905"/>
            <a:ext cx="12189460" cy="6859905"/>
          </a:xfrm>
          <a:prstGeom prst="rect">
            <a:avLst/>
          </a:prstGeom>
        </p:spPr>
      </p:pic>
      <p:sp>
        <p:nvSpPr>
          <p:cNvPr id="5" name="矩形 4"/>
          <p:cNvSpPr/>
          <p:nvPr userDrawn="1"/>
        </p:nvSpPr>
        <p:spPr>
          <a:xfrm>
            <a:off x="779780" y="626745"/>
            <a:ext cx="10633075" cy="5581015"/>
          </a:xfrm>
          <a:prstGeom prst="rect">
            <a:avLst/>
          </a:prstGeom>
          <a:solidFill>
            <a:srgbClr val="F4EB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缺角矩形 9"/>
          <p:cNvSpPr/>
          <p:nvPr userDrawn="1"/>
        </p:nvSpPr>
        <p:spPr>
          <a:xfrm>
            <a:off x="949325" y="808355"/>
            <a:ext cx="10290175" cy="5218430"/>
          </a:xfrm>
          <a:prstGeom prst="plaque">
            <a:avLst>
              <a:gd name="adj" fmla="val 5279"/>
            </a:avLst>
          </a:prstGeom>
          <a:noFill/>
          <a:ln w="31750">
            <a:solidFill>
              <a:srgbClr val="B4283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 userDrawn="1"/>
        </p:nvSpPr>
        <p:spPr>
          <a:xfrm>
            <a:off x="11071225" y="485775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考</a:t>
            </a:r>
          </a:p>
        </p:txBody>
      </p:sp>
      <p:sp>
        <p:nvSpPr>
          <p:cNvPr id="16" name="椭圆 15"/>
          <p:cNvSpPr/>
          <p:nvPr userDrawn="1"/>
        </p:nvSpPr>
        <p:spPr>
          <a:xfrm>
            <a:off x="621030" y="485775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</a:rPr>
              <a:t>逢</a:t>
            </a:r>
          </a:p>
        </p:txBody>
      </p:sp>
      <p:sp>
        <p:nvSpPr>
          <p:cNvPr id="17" name="椭圆 16"/>
          <p:cNvSpPr/>
          <p:nvPr userDrawn="1"/>
        </p:nvSpPr>
        <p:spPr>
          <a:xfrm>
            <a:off x="11071225" y="5861050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胜</a:t>
            </a:r>
          </a:p>
        </p:txBody>
      </p:sp>
      <p:sp>
        <p:nvSpPr>
          <p:cNvPr id="18" name="椭圆 17"/>
          <p:cNvSpPr/>
          <p:nvPr userDrawn="1"/>
        </p:nvSpPr>
        <p:spPr>
          <a:xfrm>
            <a:off x="621030" y="5861050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必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51"/>
          <a:stretch>
            <a:fillRect/>
          </a:stretch>
        </p:blipFill>
        <p:spPr>
          <a:xfrm>
            <a:off x="0" y="-1905"/>
            <a:ext cx="12189460" cy="6859905"/>
          </a:xfrm>
          <a:prstGeom prst="rect">
            <a:avLst/>
          </a:prstGeom>
        </p:spPr>
      </p:pic>
      <p:sp>
        <p:nvSpPr>
          <p:cNvPr id="5" name="矩形 4"/>
          <p:cNvSpPr/>
          <p:nvPr userDrawn="1"/>
        </p:nvSpPr>
        <p:spPr>
          <a:xfrm>
            <a:off x="779780" y="626745"/>
            <a:ext cx="10633075" cy="5581015"/>
          </a:xfrm>
          <a:prstGeom prst="rect">
            <a:avLst/>
          </a:prstGeom>
          <a:solidFill>
            <a:srgbClr val="F4EB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缺角矩形 3"/>
          <p:cNvSpPr/>
          <p:nvPr userDrawn="1"/>
        </p:nvSpPr>
        <p:spPr>
          <a:xfrm>
            <a:off x="949325" y="808355"/>
            <a:ext cx="10290175" cy="5218430"/>
          </a:xfrm>
          <a:prstGeom prst="plaque">
            <a:avLst>
              <a:gd name="adj" fmla="val 5279"/>
            </a:avLst>
          </a:prstGeom>
          <a:noFill/>
          <a:ln w="31750">
            <a:solidFill>
              <a:srgbClr val="B4283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 userDrawn="1"/>
        </p:nvSpPr>
        <p:spPr>
          <a:xfrm>
            <a:off x="11071225" y="485775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考</a:t>
            </a:r>
          </a:p>
        </p:txBody>
      </p:sp>
      <p:sp>
        <p:nvSpPr>
          <p:cNvPr id="16" name="椭圆 15"/>
          <p:cNvSpPr/>
          <p:nvPr userDrawn="1"/>
        </p:nvSpPr>
        <p:spPr>
          <a:xfrm>
            <a:off x="621030" y="485775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</a:rPr>
              <a:t>逢</a:t>
            </a:r>
          </a:p>
        </p:txBody>
      </p:sp>
      <p:sp>
        <p:nvSpPr>
          <p:cNvPr id="17" name="椭圆 16"/>
          <p:cNvSpPr/>
          <p:nvPr userDrawn="1"/>
        </p:nvSpPr>
        <p:spPr>
          <a:xfrm>
            <a:off x="11071225" y="5861050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胜</a:t>
            </a:r>
          </a:p>
        </p:txBody>
      </p:sp>
      <p:sp>
        <p:nvSpPr>
          <p:cNvPr id="18" name="椭圆 17"/>
          <p:cNvSpPr/>
          <p:nvPr userDrawn="1"/>
        </p:nvSpPr>
        <p:spPr>
          <a:xfrm>
            <a:off x="621030" y="5861050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必</a:t>
            </a: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3018155" y="1189355"/>
            <a:ext cx="615188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3600">
                <a:solidFill>
                  <a:srgbClr val="B42835"/>
                </a:solidFill>
                <a:latin typeface="字体管家棉花糖" panose="00020600040101010101" charset="-122"/>
                <a:ea typeface="字体管家棉花糖" panose="00020600040101010101" charset="-122"/>
                <a:sym typeface="+mn-ea"/>
              </a:rPr>
              <a:t>树立正确考试信念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51"/>
          <a:stretch>
            <a:fillRect/>
          </a:stretch>
        </p:blipFill>
        <p:spPr>
          <a:xfrm>
            <a:off x="0" y="-1905"/>
            <a:ext cx="12189460" cy="6859905"/>
          </a:xfrm>
          <a:prstGeom prst="rect">
            <a:avLst/>
          </a:prstGeom>
        </p:spPr>
      </p:pic>
      <p:sp>
        <p:nvSpPr>
          <p:cNvPr id="5" name="矩形 4"/>
          <p:cNvSpPr/>
          <p:nvPr userDrawn="1"/>
        </p:nvSpPr>
        <p:spPr>
          <a:xfrm>
            <a:off x="779780" y="626745"/>
            <a:ext cx="10633075" cy="5581015"/>
          </a:xfrm>
          <a:prstGeom prst="rect">
            <a:avLst/>
          </a:prstGeom>
          <a:solidFill>
            <a:srgbClr val="F4EB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缺角矩形 3"/>
          <p:cNvSpPr/>
          <p:nvPr userDrawn="1"/>
        </p:nvSpPr>
        <p:spPr>
          <a:xfrm>
            <a:off x="949325" y="808355"/>
            <a:ext cx="10290175" cy="5218430"/>
          </a:xfrm>
          <a:prstGeom prst="plaque">
            <a:avLst>
              <a:gd name="adj" fmla="val 5279"/>
            </a:avLst>
          </a:prstGeom>
          <a:noFill/>
          <a:ln w="31750">
            <a:solidFill>
              <a:srgbClr val="B4283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 userDrawn="1"/>
        </p:nvSpPr>
        <p:spPr>
          <a:xfrm>
            <a:off x="11071225" y="485775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考</a:t>
            </a:r>
          </a:p>
        </p:txBody>
      </p:sp>
      <p:sp>
        <p:nvSpPr>
          <p:cNvPr id="16" name="椭圆 15"/>
          <p:cNvSpPr/>
          <p:nvPr userDrawn="1"/>
        </p:nvSpPr>
        <p:spPr>
          <a:xfrm>
            <a:off x="621030" y="485775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</a:rPr>
              <a:t>逢</a:t>
            </a:r>
          </a:p>
        </p:txBody>
      </p:sp>
      <p:sp>
        <p:nvSpPr>
          <p:cNvPr id="17" name="椭圆 16"/>
          <p:cNvSpPr/>
          <p:nvPr userDrawn="1"/>
        </p:nvSpPr>
        <p:spPr>
          <a:xfrm>
            <a:off x="11071225" y="5861050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胜</a:t>
            </a:r>
          </a:p>
        </p:txBody>
      </p:sp>
      <p:sp>
        <p:nvSpPr>
          <p:cNvPr id="18" name="椭圆 17"/>
          <p:cNvSpPr/>
          <p:nvPr userDrawn="1"/>
        </p:nvSpPr>
        <p:spPr>
          <a:xfrm>
            <a:off x="621030" y="5861050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必</a:t>
            </a: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3018155" y="1189355"/>
            <a:ext cx="615188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3600">
                <a:solidFill>
                  <a:srgbClr val="B42835"/>
                </a:solidFill>
                <a:latin typeface="字体管家棉花糖" panose="00020600040101010101" charset="-122"/>
                <a:ea typeface="字体管家棉花糖" panose="00020600040101010101" charset="-122"/>
                <a:sym typeface="+mn-ea"/>
              </a:rPr>
              <a:t>考试前充分准备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51"/>
          <a:stretch>
            <a:fillRect/>
          </a:stretch>
        </p:blipFill>
        <p:spPr>
          <a:xfrm>
            <a:off x="0" y="-1905"/>
            <a:ext cx="12189460" cy="6859905"/>
          </a:xfrm>
          <a:prstGeom prst="rect">
            <a:avLst/>
          </a:prstGeom>
        </p:spPr>
      </p:pic>
      <p:sp>
        <p:nvSpPr>
          <p:cNvPr id="5" name="矩形 4"/>
          <p:cNvSpPr/>
          <p:nvPr userDrawn="1"/>
        </p:nvSpPr>
        <p:spPr>
          <a:xfrm>
            <a:off x="779780" y="626745"/>
            <a:ext cx="10633075" cy="5581015"/>
          </a:xfrm>
          <a:prstGeom prst="rect">
            <a:avLst/>
          </a:prstGeom>
          <a:solidFill>
            <a:srgbClr val="F4EB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缺角矩形 3"/>
          <p:cNvSpPr/>
          <p:nvPr userDrawn="1"/>
        </p:nvSpPr>
        <p:spPr>
          <a:xfrm>
            <a:off x="949325" y="808355"/>
            <a:ext cx="10290175" cy="5218430"/>
          </a:xfrm>
          <a:prstGeom prst="plaque">
            <a:avLst>
              <a:gd name="adj" fmla="val 5279"/>
            </a:avLst>
          </a:prstGeom>
          <a:noFill/>
          <a:ln w="31750">
            <a:solidFill>
              <a:srgbClr val="B4283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 userDrawn="1"/>
        </p:nvSpPr>
        <p:spPr>
          <a:xfrm>
            <a:off x="11071225" y="485775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考</a:t>
            </a:r>
          </a:p>
        </p:txBody>
      </p:sp>
      <p:sp>
        <p:nvSpPr>
          <p:cNvPr id="16" name="椭圆 15"/>
          <p:cNvSpPr/>
          <p:nvPr userDrawn="1"/>
        </p:nvSpPr>
        <p:spPr>
          <a:xfrm>
            <a:off x="621030" y="485775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</a:rPr>
              <a:t>逢</a:t>
            </a:r>
          </a:p>
        </p:txBody>
      </p:sp>
      <p:sp>
        <p:nvSpPr>
          <p:cNvPr id="17" name="椭圆 16"/>
          <p:cNvSpPr/>
          <p:nvPr userDrawn="1"/>
        </p:nvSpPr>
        <p:spPr>
          <a:xfrm>
            <a:off x="11071225" y="5861050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胜</a:t>
            </a:r>
          </a:p>
        </p:txBody>
      </p:sp>
      <p:sp>
        <p:nvSpPr>
          <p:cNvPr id="18" name="椭圆 17"/>
          <p:cNvSpPr/>
          <p:nvPr userDrawn="1"/>
        </p:nvSpPr>
        <p:spPr>
          <a:xfrm>
            <a:off x="621030" y="5861050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必</a:t>
            </a: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3018155" y="1189355"/>
            <a:ext cx="615188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3600">
                <a:solidFill>
                  <a:srgbClr val="B42835"/>
                </a:solidFill>
                <a:latin typeface="字体管家棉花糖" panose="00020600040101010101" charset="-122"/>
                <a:ea typeface="字体管家棉花糖" panose="00020600040101010101" charset="-122"/>
                <a:sym typeface="+mn-ea"/>
              </a:rPr>
              <a:t>考试中稳定发挥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51"/>
          <a:stretch>
            <a:fillRect/>
          </a:stretch>
        </p:blipFill>
        <p:spPr>
          <a:xfrm>
            <a:off x="0" y="-1905"/>
            <a:ext cx="12189460" cy="6859905"/>
          </a:xfrm>
          <a:prstGeom prst="rect">
            <a:avLst/>
          </a:prstGeom>
        </p:spPr>
      </p:pic>
      <p:sp>
        <p:nvSpPr>
          <p:cNvPr id="5" name="矩形 4"/>
          <p:cNvSpPr/>
          <p:nvPr userDrawn="1"/>
        </p:nvSpPr>
        <p:spPr>
          <a:xfrm>
            <a:off x="779780" y="626745"/>
            <a:ext cx="10633075" cy="5581015"/>
          </a:xfrm>
          <a:prstGeom prst="rect">
            <a:avLst/>
          </a:prstGeom>
          <a:solidFill>
            <a:srgbClr val="F4EB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缺角矩形 3"/>
          <p:cNvSpPr/>
          <p:nvPr userDrawn="1"/>
        </p:nvSpPr>
        <p:spPr>
          <a:xfrm>
            <a:off x="949325" y="808355"/>
            <a:ext cx="10290175" cy="5218430"/>
          </a:xfrm>
          <a:prstGeom prst="plaque">
            <a:avLst>
              <a:gd name="adj" fmla="val 5279"/>
            </a:avLst>
          </a:prstGeom>
          <a:noFill/>
          <a:ln w="31750">
            <a:solidFill>
              <a:srgbClr val="B4283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 userDrawn="1"/>
        </p:nvSpPr>
        <p:spPr>
          <a:xfrm>
            <a:off x="11071225" y="485775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考</a:t>
            </a:r>
          </a:p>
        </p:txBody>
      </p:sp>
      <p:sp>
        <p:nvSpPr>
          <p:cNvPr id="16" name="椭圆 15"/>
          <p:cNvSpPr/>
          <p:nvPr userDrawn="1"/>
        </p:nvSpPr>
        <p:spPr>
          <a:xfrm>
            <a:off x="621030" y="485775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</a:rPr>
              <a:t>逢</a:t>
            </a:r>
          </a:p>
        </p:txBody>
      </p:sp>
      <p:sp>
        <p:nvSpPr>
          <p:cNvPr id="17" name="椭圆 16"/>
          <p:cNvSpPr/>
          <p:nvPr userDrawn="1"/>
        </p:nvSpPr>
        <p:spPr>
          <a:xfrm>
            <a:off x="11071225" y="5861050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胜</a:t>
            </a:r>
          </a:p>
        </p:txBody>
      </p:sp>
      <p:sp>
        <p:nvSpPr>
          <p:cNvPr id="18" name="椭圆 17"/>
          <p:cNvSpPr/>
          <p:nvPr userDrawn="1"/>
        </p:nvSpPr>
        <p:spPr>
          <a:xfrm>
            <a:off x="621030" y="5861050"/>
            <a:ext cx="474345" cy="474345"/>
          </a:xfrm>
          <a:prstGeom prst="ellipse">
            <a:avLst/>
          </a:prstGeom>
          <a:solidFill>
            <a:srgbClr val="F4EBE8"/>
          </a:solidFill>
          <a:ln w="28575">
            <a:solidFill>
              <a:srgbClr val="B428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zh-CN">
                <a:solidFill>
                  <a:srgbClr val="B42835"/>
                </a:solidFill>
                <a:latin typeface="思源黑体 Bold" panose="020B0800000000000000" charset="-122"/>
                <a:ea typeface="思源黑体 Bold" panose="020B0800000000000000" charset="-122"/>
                <a:sym typeface="+mn-ea"/>
              </a:rPr>
              <a:t>必</a:t>
            </a: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3018155" y="1189355"/>
            <a:ext cx="615188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3600">
                <a:solidFill>
                  <a:srgbClr val="B42835"/>
                </a:solidFill>
                <a:latin typeface="字体管家棉花糖" panose="00020600040101010101" charset="-122"/>
                <a:ea typeface="字体管家棉花糖" panose="00020600040101010101" charset="-122"/>
                <a:sym typeface="+mn-ea"/>
              </a:rPr>
              <a:t>考试后积极调整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 userDrawn="1"/>
        </p:nvSpPr>
        <p:spPr>
          <a:xfrm>
            <a:off x="1482725" y="735330"/>
            <a:ext cx="469011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zh-CN" altLang="en-US" sz="4400" dirty="0">
                <a:gradFill>
                  <a:gsLst>
                    <a:gs pos="70000">
                      <a:srgbClr val="FC213A"/>
                    </a:gs>
                    <a:gs pos="0">
                      <a:srgbClr val="FAA259"/>
                    </a:gs>
                  </a:gsLst>
                  <a:lin ang="5400000" scaled="0"/>
                </a:gradFill>
                <a:latin typeface="Aa新华复兴体" panose="02010600010101010101" charset="-122"/>
                <a:ea typeface="Aa新华复兴体" panose="02010600010101010101" charset="-122"/>
                <a:cs typeface="思源黑体 CN Normal" panose="020B0400000000000000" charset="-122"/>
                <a:sym typeface="+mn-ea"/>
              </a:rPr>
              <a:t>树立正确考试信念</a:t>
            </a:r>
          </a:p>
        </p:txBody>
      </p:sp>
      <p:pic>
        <p:nvPicPr>
          <p:cNvPr id="26" name="图片 25" descr="51miz-E1258387-E3C03B6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82625" y="761365"/>
            <a:ext cx="754380" cy="6769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file:///D:\qq&#25991;&#20214;\712321467\Image\C2C\Image2\%7b75232B38-A165-1FB7-499C-2E1C792CACB5%7d.png" TargetMode="Externa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link="rId11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custDataLst>
      <p:tags r:id="rId10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8.svg"/><Relationship Id="rId4" Type="http://schemas.openxmlformats.org/officeDocument/2006/relationships/image" Target="../media/image17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png"/><Relationship Id="rId4" Type="http://schemas.openxmlformats.org/officeDocument/2006/relationships/image" Target="../media/image20.sv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sv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png"/><Relationship Id="rId4" Type="http://schemas.openxmlformats.org/officeDocument/2006/relationships/image" Target="../media/image27.sv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png"/><Relationship Id="rId4" Type="http://schemas.openxmlformats.org/officeDocument/2006/relationships/image" Target="../media/image27.sv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png"/><Relationship Id="rId4" Type="http://schemas.openxmlformats.org/officeDocument/2006/relationships/image" Target="../media/image27.sv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开路设计9-1"/>
          <p:cNvSpPr txBox="1"/>
          <p:nvPr/>
        </p:nvSpPr>
        <p:spPr>
          <a:xfrm>
            <a:off x="2108545" y="2330514"/>
            <a:ext cx="810958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dirty="0">
                <a:solidFill>
                  <a:srgbClr val="B42835"/>
                </a:solidFill>
                <a:latin typeface="华康海报体W12(P)" pitchFamily="82" charset="-122"/>
                <a:ea typeface="华康海报体W12(P)" pitchFamily="82" charset="-122"/>
                <a:sym typeface="Times New Roman"/>
              </a:rPr>
              <a:t>期中考试总动员</a:t>
            </a:r>
          </a:p>
        </p:txBody>
      </p:sp>
      <p:sp>
        <p:nvSpPr>
          <p:cNvPr id="22" name="开路设计11"/>
          <p:cNvSpPr txBox="1"/>
          <p:nvPr/>
        </p:nvSpPr>
        <p:spPr>
          <a:xfrm>
            <a:off x="2613949" y="3984625"/>
            <a:ext cx="6872605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sz="2600" dirty="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中小学备战期中考试动员主题班会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3818018" y="1660208"/>
            <a:ext cx="4524240" cy="483054"/>
            <a:chOff x="6159" y="-1156"/>
            <a:chExt cx="5601" cy="598"/>
          </a:xfrm>
          <a:noFill/>
        </p:grpSpPr>
        <p:sp>
          <p:nvSpPr>
            <p:cNvPr id="6" name="文本框 5"/>
            <p:cNvSpPr txBox="1"/>
            <p:nvPr/>
          </p:nvSpPr>
          <p:spPr>
            <a:xfrm>
              <a:off x="6159" y="-1128"/>
              <a:ext cx="5601" cy="57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zh-CN" sz="2400" dirty="0">
                  <a:solidFill>
                    <a:srgbClr val="B42835"/>
                  </a:solidFill>
                  <a:latin typeface="Times New Roman"/>
                  <a:ea typeface="微软雅黑"/>
                  <a:sym typeface="Times New Roman"/>
                </a:rPr>
                <a:t>点</a:t>
              </a:r>
              <a:r>
                <a:rPr lang="zh-CN" altLang="zh-CN" sz="2400" dirty="0" smtClean="0">
                  <a:solidFill>
                    <a:srgbClr val="B42835"/>
                  </a:solidFill>
                  <a:latin typeface="Times New Roman"/>
                  <a:ea typeface="微软雅黑"/>
                  <a:sym typeface="Times New Roman"/>
                </a:rPr>
                <a:t>燃激情</a:t>
              </a:r>
              <a:r>
                <a:rPr lang="zh-CN" altLang="zh-CN" sz="2400" dirty="0">
                  <a:solidFill>
                    <a:srgbClr val="B42835"/>
                  </a:solidFill>
                  <a:latin typeface="Times New Roman"/>
                  <a:ea typeface="微软雅黑"/>
                  <a:sym typeface="Times New Roman"/>
                </a:rPr>
                <a:t>备战期中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6196" y="-1156"/>
              <a:ext cx="567" cy="567"/>
            </a:xfrm>
            <a:prstGeom prst="rect">
              <a:avLst/>
            </a:prstGeom>
            <a:grpFill/>
            <a:ln>
              <a:solidFill>
                <a:srgbClr val="B428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solidFill>
                  <a:srgbClr val="B42835"/>
                </a:solidFill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6903" y="-1156"/>
              <a:ext cx="566" cy="567"/>
            </a:xfrm>
            <a:prstGeom prst="rect">
              <a:avLst/>
            </a:prstGeom>
            <a:grpFill/>
            <a:ln>
              <a:solidFill>
                <a:srgbClr val="B428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solidFill>
                  <a:srgbClr val="B42835"/>
                </a:solidFill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7609" y="-1156"/>
              <a:ext cx="566" cy="567"/>
            </a:xfrm>
            <a:prstGeom prst="rect">
              <a:avLst/>
            </a:prstGeom>
            <a:grpFill/>
            <a:ln>
              <a:solidFill>
                <a:srgbClr val="B428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solidFill>
                  <a:srgbClr val="B42835"/>
                </a:solidFill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8315" y="-1156"/>
              <a:ext cx="566" cy="567"/>
            </a:xfrm>
            <a:prstGeom prst="rect">
              <a:avLst/>
            </a:prstGeom>
            <a:grpFill/>
            <a:ln>
              <a:solidFill>
                <a:srgbClr val="B428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solidFill>
                  <a:srgbClr val="B42835"/>
                </a:solidFill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9021" y="-1156"/>
              <a:ext cx="566" cy="567"/>
            </a:xfrm>
            <a:prstGeom prst="rect">
              <a:avLst/>
            </a:prstGeom>
            <a:grpFill/>
            <a:ln>
              <a:solidFill>
                <a:srgbClr val="B428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solidFill>
                  <a:srgbClr val="B42835"/>
                </a:solidFill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9727" y="-1156"/>
              <a:ext cx="566" cy="567"/>
            </a:xfrm>
            <a:prstGeom prst="rect">
              <a:avLst/>
            </a:prstGeom>
            <a:grpFill/>
            <a:ln>
              <a:solidFill>
                <a:srgbClr val="B428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solidFill>
                  <a:srgbClr val="B42835"/>
                </a:solidFill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10433" y="-1156"/>
              <a:ext cx="566" cy="567"/>
            </a:xfrm>
            <a:prstGeom prst="rect">
              <a:avLst/>
            </a:prstGeom>
            <a:grpFill/>
            <a:ln>
              <a:solidFill>
                <a:srgbClr val="B428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solidFill>
                  <a:srgbClr val="B42835"/>
                </a:solidFill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11139" y="-1156"/>
              <a:ext cx="566" cy="567"/>
            </a:xfrm>
            <a:prstGeom prst="rect">
              <a:avLst/>
            </a:prstGeom>
            <a:grpFill/>
            <a:ln>
              <a:solidFill>
                <a:srgbClr val="B428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solidFill>
                  <a:srgbClr val="B42835"/>
                </a:solidFill>
                <a:latin typeface="Times New Roman"/>
                <a:ea typeface="微软雅黑"/>
                <a:sym typeface="Times New Roman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2837312" y="1785620"/>
            <a:ext cx="786765" cy="229235"/>
            <a:chOff x="17564" y="760"/>
            <a:chExt cx="1870" cy="536"/>
          </a:xfrm>
          <a:gradFill>
            <a:gsLst>
              <a:gs pos="33000">
                <a:srgbClr val="B42835"/>
              </a:gs>
              <a:gs pos="28000">
                <a:srgbClr val="FF0000">
                  <a:alpha val="0"/>
                </a:srgbClr>
              </a:gs>
              <a:gs pos="100000">
                <a:srgbClr val="D72A31"/>
              </a:gs>
            </a:gsLst>
            <a:lin ang="19200000" scaled="0"/>
          </a:gradFill>
        </p:grpSpPr>
        <p:sp>
          <p:nvSpPr>
            <p:cNvPr id="12" name="圆角矩形 11"/>
            <p:cNvSpPr/>
            <p:nvPr>
              <p:custDataLst>
                <p:tags r:id="rId5"/>
              </p:custDataLst>
            </p:nvPr>
          </p:nvSpPr>
          <p:spPr>
            <a:xfrm>
              <a:off x="17564" y="760"/>
              <a:ext cx="1871" cy="5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B42835"/>
                </a:solidFill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14" name="圆角矩形 13"/>
            <p:cNvSpPr/>
            <p:nvPr>
              <p:custDataLst>
                <p:tags r:id="rId6"/>
              </p:custDataLst>
            </p:nvPr>
          </p:nvSpPr>
          <p:spPr>
            <a:xfrm>
              <a:off x="17564" y="1000"/>
              <a:ext cx="1871" cy="5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B42835"/>
                </a:solidFill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16" name="圆角矩形 15"/>
            <p:cNvSpPr/>
            <p:nvPr>
              <p:custDataLst>
                <p:tags r:id="rId7"/>
              </p:custDataLst>
            </p:nvPr>
          </p:nvSpPr>
          <p:spPr>
            <a:xfrm>
              <a:off x="17564" y="1240"/>
              <a:ext cx="1871" cy="5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B42835"/>
                </a:solidFill>
                <a:latin typeface="Times New Roman"/>
                <a:ea typeface="微软雅黑"/>
                <a:sym typeface="Times New Roman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 flipH="1">
            <a:off x="8513577" y="1785620"/>
            <a:ext cx="788670" cy="229235"/>
            <a:chOff x="17564" y="760"/>
            <a:chExt cx="1870" cy="536"/>
          </a:xfrm>
          <a:gradFill>
            <a:gsLst>
              <a:gs pos="33000">
                <a:srgbClr val="B42835"/>
              </a:gs>
              <a:gs pos="28000">
                <a:srgbClr val="FF0000">
                  <a:alpha val="0"/>
                </a:srgbClr>
              </a:gs>
              <a:gs pos="100000">
                <a:srgbClr val="B42835"/>
              </a:gs>
            </a:gsLst>
            <a:lin ang="19200000" scaled="0"/>
          </a:gradFill>
        </p:grpSpPr>
        <p:sp>
          <p:nvSpPr>
            <p:cNvPr id="18" name="圆角矩形 17"/>
            <p:cNvSpPr/>
            <p:nvPr>
              <p:custDataLst>
                <p:tags r:id="rId2"/>
              </p:custDataLst>
            </p:nvPr>
          </p:nvSpPr>
          <p:spPr>
            <a:xfrm>
              <a:off x="17564" y="760"/>
              <a:ext cx="1871" cy="5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19" name="圆角矩形 18"/>
            <p:cNvSpPr/>
            <p:nvPr>
              <p:custDataLst>
                <p:tags r:id="rId3"/>
              </p:custDataLst>
            </p:nvPr>
          </p:nvSpPr>
          <p:spPr>
            <a:xfrm>
              <a:off x="17564" y="1000"/>
              <a:ext cx="1871" cy="5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20" name="圆角矩形 19"/>
            <p:cNvSpPr/>
            <p:nvPr>
              <p:custDataLst>
                <p:tags r:id="rId4"/>
              </p:custDataLst>
            </p:nvPr>
          </p:nvSpPr>
          <p:spPr>
            <a:xfrm>
              <a:off x="17564" y="1240"/>
              <a:ext cx="1871" cy="5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Times New Roman"/>
                <a:ea typeface="微软雅黑"/>
                <a:sym typeface="Times New Roman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4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  <p:cond evt="onBegin" delay="0">
                          <p:tn val="16"/>
                        </p:cond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942465" y="2418080"/>
            <a:ext cx="435610" cy="304165"/>
            <a:chOff x="1814" y="3483"/>
            <a:chExt cx="975" cy="680"/>
          </a:xfrm>
          <a:solidFill>
            <a:srgbClr val="B42835"/>
          </a:solidFill>
        </p:grpSpPr>
        <p:sp>
          <p:nvSpPr>
            <p:cNvPr id="7" name="圆角矩形 6"/>
            <p:cNvSpPr/>
            <p:nvPr/>
          </p:nvSpPr>
          <p:spPr>
            <a:xfrm>
              <a:off x="1814" y="3483"/>
              <a:ext cx="680" cy="680"/>
            </a:xfrm>
            <a:prstGeom prst="roundRect">
              <a:avLst>
                <a:gd name="adj" fmla="val 11489"/>
              </a:avLst>
            </a:prstGeom>
            <a:grpFill/>
            <a:ln w="12700" cap="flat" cmpd="sng" algn="ctr">
              <a:noFill/>
              <a:prstDash val="solid"/>
            </a:ln>
            <a:effectLst/>
          </p:spPr>
          <p:txBody>
            <a:bodyPr lIns="0" tIns="0" rIns="0" bIns="71755" rtlCol="0" anchor="ctr"/>
            <a:lstStyle/>
            <a:p>
              <a:pPr lvl="0" algn="ctr" fontAlgn="auto">
                <a:lnSpc>
                  <a:spcPct val="150000"/>
                </a:lnSpc>
              </a:pPr>
              <a:r>
                <a:rPr lang="en-US" altLang="zh-CN" sz="1600">
                  <a:solidFill>
                    <a:schemeClr val="bg1"/>
                  </a:solidFill>
                  <a:latin typeface="Times New Roman"/>
                  <a:ea typeface="微软雅黑"/>
                  <a:sym typeface="Times New Roman"/>
                </a:rPr>
                <a:t>01</a:t>
              </a:r>
            </a:p>
          </p:txBody>
        </p:sp>
        <p:sp>
          <p:nvSpPr>
            <p:cNvPr id="6" name="任意多边形 5"/>
            <p:cNvSpPr/>
            <p:nvPr/>
          </p:nvSpPr>
          <p:spPr>
            <a:xfrm rot="18900000" flipH="1">
              <a:off x="2507" y="3699"/>
              <a:ext cx="283" cy="283"/>
            </a:xfrm>
            <a:custGeom>
              <a:avLst/>
              <a:gdLst>
                <a:gd name="connsiteX0" fmla="*/ 0 w 304899"/>
                <a:gd name="connsiteY0" fmla="*/ 0 h 304899"/>
                <a:gd name="connsiteX1" fmla="*/ 3059 w 304899"/>
                <a:gd name="connsiteY1" fmla="*/ 10322 h 304899"/>
                <a:gd name="connsiteX2" fmla="*/ 119391 w 304899"/>
                <a:gd name="connsiteY2" fmla="*/ 185508 h 304899"/>
                <a:gd name="connsiteX3" fmla="*/ 294577 w 304899"/>
                <a:gd name="connsiteY3" fmla="*/ 301840 h 304899"/>
                <a:gd name="connsiteX4" fmla="*/ 304899 w 304899"/>
                <a:gd name="connsiteY4" fmla="*/ 304899 h 304899"/>
                <a:gd name="connsiteX5" fmla="*/ 0 w 304899"/>
                <a:gd name="connsiteY5" fmla="*/ 304899 h 304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99" h="304899">
                  <a:moveTo>
                    <a:pt x="0" y="0"/>
                  </a:moveTo>
                  <a:lnTo>
                    <a:pt x="3059" y="10322"/>
                  </a:lnTo>
                  <a:cubicBezTo>
                    <a:pt x="28910" y="74072"/>
                    <a:pt x="67688" y="133805"/>
                    <a:pt x="119391" y="185508"/>
                  </a:cubicBezTo>
                  <a:cubicBezTo>
                    <a:pt x="171094" y="237211"/>
                    <a:pt x="230827" y="275989"/>
                    <a:pt x="294577" y="301840"/>
                  </a:cubicBezTo>
                  <a:lnTo>
                    <a:pt x="304899" y="304899"/>
                  </a:lnTo>
                  <a:lnTo>
                    <a:pt x="0" y="304899"/>
                  </a:ln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lIns="68580" tIns="34290" rIns="68580" bIns="3429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微软雅黑"/>
                <a:sym typeface="Times New Roman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2406650" y="2390775"/>
            <a:ext cx="477964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2000" dirty="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试卷上答对的题不一定能说明你会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900555" y="2758440"/>
            <a:ext cx="8416290" cy="35913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hangingPunct="0">
              <a:lnSpc>
                <a:spcPct val="168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也可能是超常发挥,再做一次你未必能得分,所以教师讲评时别盯着自己的“√”号就不听了。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920875" y="3347085"/>
            <a:ext cx="435610" cy="304165"/>
            <a:chOff x="1814" y="3483"/>
            <a:chExt cx="975" cy="680"/>
          </a:xfrm>
          <a:solidFill>
            <a:srgbClr val="B42835"/>
          </a:solidFill>
        </p:grpSpPr>
        <p:sp>
          <p:nvSpPr>
            <p:cNvPr id="8" name="圆角矩形 7"/>
            <p:cNvSpPr/>
            <p:nvPr/>
          </p:nvSpPr>
          <p:spPr>
            <a:xfrm>
              <a:off x="1814" y="3483"/>
              <a:ext cx="680" cy="680"/>
            </a:xfrm>
            <a:prstGeom prst="roundRect">
              <a:avLst>
                <a:gd name="adj" fmla="val 11489"/>
              </a:avLst>
            </a:prstGeom>
            <a:grpFill/>
            <a:ln w="12700" cap="flat" cmpd="sng" algn="ctr">
              <a:noFill/>
              <a:prstDash val="solid"/>
            </a:ln>
            <a:effectLst/>
          </p:spPr>
          <p:txBody>
            <a:bodyPr lIns="0" tIns="0" rIns="0" bIns="71755" rtlCol="0" anchor="ctr"/>
            <a:lstStyle/>
            <a:p>
              <a:pPr lvl="0" algn="ctr" fontAlgn="auto">
                <a:lnSpc>
                  <a:spcPct val="150000"/>
                </a:lnSpc>
              </a:pPr>
              <a:r>
                <a:rPr lang="en-US" altLang="zh-CN" sz="1600">
                  <a:solidFill>
                    <a:schemeClr val="bg1"/>
                  </a:solidFill>
                  <a:latin typeface="Times New Roman"/>
                  <a:ea typeface="微软雅黑"/>
                  <a:sym typeface="Times New Roman"/>
                </a:rPr>
                <a:t>02</a:t>
              </a:r>
            </a:p>
          </p:txBody>
        </p:sp>
        <p:sp>
          <p:nvSpPr>
            <p:cNvPr id="9" name="任意多边形 8"/>
            <p:cNvSpPr/>
            <p:nvPr/>
          </p:nvSpPr>
          <p:spPr>
            <a:xfrm rot="18900000" flipH="1">
              <a:off x="2507" y="3699"/>
              <a:ext cx="283" cy="283"/>
            </a:xfrm>
            <a:custGeom>
              <a:avLst/>
              <a:gdLst>
                <a:gd name="connsiteX0" fmla="*/ 0 w 304899"/>
                <a:gd name="connsiteY0" fmla="*/ 0 h 304899"/>
                <a:gd name="connsiteX1" fmla="*/ 3059 w 304899"/>
                <a:gd name="connsiteY1" fmla="*/ 10322 h 304899"/>
                <a:gd name="connsiteX2" fmla="*/ 119391 w 304899"/>
                <a:gd name="connsiteY2" fmla="*/ 185508 h 304899"/>
                <a:gd name="connsiteX3" fmla="*/ 294577 w 304899"/>
                <a:gd name="connsiteY3" fmla="*/ 301840 h 304899"/>
                <a:gd name="connsiteX4" fmla="*/ 304899 w 304899"/>
                <a:gd name="connsiteY4" fmla="*/ 304899 h 304899"/>
                <a:gd name="connsiteX5" fmla="*/ 0 w 304899"/>
                <a:gd name="connsiteY5" fmla="*/ 304899 h 304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99" h="304899">
                  <a:moveTo>
                    <a:pt x="0" y="0"/>
                  </a:moveTo>
                  <a:lnTo>
                    <a:pt x="3059" y="10322"/>
                  </a:lnTo>
                  <a:cubicBezTo>
                    <a:pt x="28910" y="74072"/>
                    <a:pt x="67688" y="133805"/>
                    <a:pt x="119391" y="185508"/>
                  </a:cubicBezTo>
                  <a:cubicBezTo>
                    <a:pt x="171094" y="237211"/>
                    <a:pt x="230827" y="275989"/>
                    <a:pt x="294577" y="301840"/>
                  </a:cubicBezTo>
                  <a:lnTo>
                    <a:pt x="304899" y="304899"/>
                  </a:lnTo>
                  <a:lnTo>
                    <a:pt x="0" y="304899"/>
                  </a:ln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lIns="68580" tIns="34290" rIns="68580" bIns="3429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微软雅黑"/>
                <a:sym typeface="Times New Roman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2385060" y="3319780"/>
            <a:ext cx="477964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粗心不一定是个小问题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878965" y="3687445"/>
            <a:ext cx="8416290" cy="77277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fontAlgn="auto" hangingPunct="0">
              <a:lnSpc>
                <a:spcPct val="168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有很多人一辈子也没能改掉这个坏毛病,所以你必须给予足够重视。</a:t>
            </a:r>
          </a:p>
          <a:p>
            <a:pPr lvl="0" algn="just" fontAlgn="auto" hangingPunct="0">
              <a:lnSpc>
                <a:spcPct val="168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在做每一道习题时都要认真,像正规考试一样对待。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1920875" y="4630420"/>
            <a:ext cx="435610" cy="304165"/>
            <a:chOff x="1814" y="3483"/>
            <a:chExt cx="975" cy="680"/>
          </a:xfrm>
          <a:solidFill>
            <a:srgbClr val="B42835"/>
          </a:solidFill>
        </p:grpSpPr>
        <p:sp>
          <p:nvSpPr>
            <p:cNvPr id="13" name="圆角矩形 12"/>
            <p:cNvSpPr/>
            <p:nvPr/>
          </p:nvSpPr>
          <p:spPr>
            <a:xfrm>
              <a:off x="1814" y="3483"/>
              <a:ext cx="680" cy="680"/>
            </a:xfrm>
            <a:prstGeom prst="roundRect">
              <a:avLst>
                <a:gd name="adj" fmla="val 11489"/>
              </a:avLst>
            </a:prstGeom>
            <a:grpFill/>
            <a:ln w="12700" cap="flat" cmpd="sng" algn="ctr">
              <a:noFill/>
              <a:prstDash val="solid"/>
            </a:ln>
            <a:effectLst/>
          </p:spPr>
          <p:txBody>
            <a:bodyPr lIns="0" tIns="0" rIns="0" bIns="71755" rtlCol="0" anchor="ctr"/>
            <a:lstStyle/>
            <a:p>
              <a:pPr lvl="0" algn="ctr" fontAlgn="auto">
                <a:lnSpc>
                  <a:spcPct val="150000"/>
                </a:lnSpc>
              </a:pPr>
              <a:r>
                <a:rPr lang="en-US" altLang="zh-CN" sz="1600">
                  <a:solidFill>
                    <a:schemeClr val="bg1"/>
                  </a:solidFill>
                  <a:latin typeface="Times New Roman"/>
                  <a:ea typeface="微软雅黑"/>
                  <a:sym typeface="Times New Roman"/>
                </a:rPr>
                <a:t>03</a:t>
              </a:r>
            </a:p>
          </p:txBody>
        </p:sp>
        <p:sp>
          <p:nvSpPr>
            <p:cNvPr id="14" name="任意多边形 13"/>
            <p:cNvSpPr/>
            <p:nvPr/>
          </p:nvSpPr>
          <p:spPr>
            <a:xfrm rot="18900000" flipH="1">
              <a:off x="2507" y="3699"/>
              <a:ext cx="283" cy="283"/>
            </a:xfrm>
            <a:custGeom>
              <a:avLst/>
              <a:gdLst>
                <a:gd name="connsiteX0" fmla="*/ 0 w 304899"/>
                <a:gd name="connsiteY0" fmla="*/ 0 h 304899"/>
                <a:gd name="connsiteX1" fmla="*/ 3059 w 304899"/>
                <a:gd name="connsiteY1" fmla="*/ 10322 h 304899"/>
                <a:gd name="connsiteX2" fmla="*/ 119391 w 304899"/>
                <a:gd name="connsiteY2" fmla="*/ 185508 h 304899"/>
                <a:gd name="connsiteX3" fmla="*/ 294577 w 304899"/>
                <a:gd name="connsiteY3" fmla="*/ 301840 h 304899"/>
                <a:gd name="connsiteX4" fmla="*/ 304899 w 304899"/>
                <a:gd name="connsiteY4" fmla="*/ 304899 h 304899"/>
                <a:gd name="connsiteX5" fmla="*/ 0 w 304899"/>
                <a:gd name="connsiteY5" fmla="*/ 304899 h 304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99" h="304899">
                  <a:moveTo>
                    <a:pt x="0" y="0"/>
                  </a:moveTo>
                  <a:lnTo>
                    <a:pt x="3059" y="10322"/>
                  </a:lnTo>
                  <a:cubicBezTo>
                    <a:pt x="28910" y="74072"/>
                    <a:pt x="67688" y="133805"/>
                    <a:pt x="119391" y="185508"/>
                  </a:cubicBezTo>
                  <a:cubicBezTo>
                    <a:pt x="171094" y="237211"/>
                    <a:pt x="230827" y="275989"/>
                    <a:pt x="294577" y="301840"/>
                  </a:cubicBezTo>
                  <a:lnTo>
                    <a:pt x="304899" y="304899"/>
                  </a:lnTo>
                  <a:lnTo>
                    <a:pt x="0" y="304899"/>
                  </a:ln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lIns="68580" tIns="34290" rIns="68580" bIns="3429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微软雅黑"/>
                <a:sym typeface="Times New Roman"/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2385060" y="4603115"/>
            <a:ext cx="477964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废寝忘食不一定是好事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878965" y="4970780"/>
            <a:ext cx="8416290" cy="77277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hangingPunct="0">
              <a:lnSpc>
                <a:spcPct val="168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不会休息的人也不会工作,为了学习而进行的休息很值得。</a:t>
            </a:r>
          </a:p>
          <a:p>
            <a:pPr lvl="0" algn="just" hangingPunct="0">
              <a:lnSpc>
                <a:spcPct val="168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现在,做到吃好、睡好、锻炼好,学习才会好。</a:t>
            </a: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1843405" y="1762760"/>
            <a:ext cx="2894965" cy="542925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zh-CN" altLang="en-US" sz="2800" dirty="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六个</a:t>
            </a:r>
            <a:r>
              <a:rPr lang="en-US" altLang="zh-CN" sz="2800" dirty="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“</a:t>
            </a:r>
            <a:r>
              <a:rPr lang="zh-CN" altLang="en-US" sz="2800" dirty="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不一定</a:t>
            </a:r>
            <a:r>
              <a:rPr lang="en-US" altLang="zh-CN" sz="2800" dirty="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”</a:t>
            </a:r>
          </a:p>
        </p:txBody>
      </p:sp>
      <p:pic>
        <p:nvPicPr>
          <p:cNvPr id="18" name="图片 17" descr="51miz-E1284096-EA6E870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5960" y="3006725"/>
            <a:ext cx="3566795" cy="3566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  <p:bldP spid="11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164715" y="2249170"/>
            <a:ext cx="435610" cy="304165"/>
            <a:chOff x="1814" y="3483"/>
            <a:chExt cx="975" cy="680"/>
          </a:xfrm>
          <a:solidFill>
            <a:srgbClr val="B42835"/>
          </a:solidFill>
        </p:grpSpPr>
        <p:sp>
          <p:nvSpPr>
            <p:cNvPr id="7" name="圆角矩形 6"/>
            <p:cNvSpPr/>
            <p:nvPr/>
          </p:nvSpPr>
          <p:spPr>
            <a:xfrm>
              <a:off x="1814" y="3483"/>
              <a:ext cx="680" cy="680"/>
            </a:xfrm>
            <a:prstGeom prst="roundRect">
              <a:avLst>
                <a:gd name="adj" fmla="val 11489"/>
              </a:avLst>
            </a:prstGeom>
            <a:grpFill/>
            <a:ln w="12700" cap="flat" cmpd="sng" algn="ctr">
              <a:noFill/>
              <a:prstDash val="solid"/>
            </a:ln>
            <a:effectLst/>
          </p:spPr>
          <p:txBody>
            <a:bodyPr lIns="0" tIns="0" rIns="0" bIns="71755" rtlCol="0" anchor="ctr"/>
            <a:lstStyle/>
            <a:p>
              <a:pPr lvl="0" algn="ctr" fontAlgn="auto">
                <a:lnSpc>
                  <a:spcPct val="150000"/>
                </a:lnSpc>
              </a:pPr>
              <a:r>
                <a:rPr lang="en-US" altLang="zh-CN" sz="1600">
                  <a:solidFill>
                    <a:schemeClr val="bg1"/>
                  </a:solidFill>
                  <a:latin typeface="Times New Roman"/>
                  <a:ea typeface="微软雅黑"/>
                  <a:sym typeface="Times New Roman"/>
                </a:rPr>
                <a:t>04</a:t>
              </a:r>
            </a:p>
          </p:txBody>
        </p:sp>
        <p:sp>
          <p:nvSpPr>
            <p:cNvPr id="6" name="任意多边形 5"/>
            <p:cNvSpPr/>
            <p:nvPr/>
          </p:nvSpPr>
          <p:spPr>
            <a:xfrm rot="18900000" flipH="1">
              <a:off x="2507" y="3699"/>
              <a:ext cx="283" cy="283"/>
            </a:xfrm>
            <a:custGeom>
              <a:avLst/>
              <a:gdLst>
                <a:gd name="connsiteX0" fmla="*/ 0 w 304899"/>
                <a:gd name="connsiteY0" fmla="*/ 0 h 304899"/>
                <a:gd name="connsiteX1" fmla="*/ 3059 w 304899"/>
                <a:gd name="connsiteY1" fmla="*/ 10322 h 304899"/>
                <a:gd name="connsiteX2" fmla="*/ 119391 w 304899"/>
                <a:gd name="connsiteY2" fmla="*/ 185508 h 304899"/>
                <a:gd name="connsiteX3" fmla="*/ 294577 w 304899"/>
                <a:gd name="connsiteY3" fmla="*/ 301840 h 304899"/>
                <a:gd name="connsiteX4" fmla="*/ 304899 w 304899"/>
                <a:gd name="connsiteY4" fmla="*/ 304899 h 304899"/>
                <a:gd name="connsiteX5" fmla="*/ 0 w 304899"/>
                <a:gd name="connsiteY5" fmla="*/ 304899 h 304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99" h="304899">
                  <a:moveTo>
                    <a:pt x="0" y="0"/>
                  </a:moveTo>
                  <a:lnTo>
                    <a:pt x="3059" y="10322"/>
                  </a:lnTo>
                  <a:cubicBezTo>
                    <a:pt x="28910" y="74072"/>
                    <a:pt x="67688" y="133805"/>
                    <a:pt x="119391" y="185508"/>
                  </a:cubicBezTo>
                  <a:cubicBezTo>
                    <a:pt x="171094" y="237211"/>
                    <a:pt x="230827" y="275989"/>
                    <a:pt x="294577" y="301840"/>
                  </a:cubicBezTo>
                  <a:lnTo>
                    <a:pt x="304899" y="304899"/>
                  </a:lnTo>
                  <a:lnTo>
                    <a:pt x="0" y="304899"/>
                  </a:ln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lIns="68580" tIns="34290" rIns="68580" bIns="3429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微软雅黑"/>
                <a:sym typeface="Times New Roman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2628900" y="2221865"/>
            <a:ext cx="477964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心情紧张不一定是坏事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122805" y="2589530"/>
            <a:ext cx="8416290" cy="82445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fontAlgn="auto" hangingPunct="0">
              <a:lnSpc>
                <a:spcPct val="180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试越来越近,一点也不紧张才不正常。</a:t>
            </a:r>
          </a:p>
          <a:p>
            <a:pPr lvl="0" algn="just" fontAlgn="auto" hangingPunct="0">
              <a:lnSpc>
                <a:spcPct val="180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不过度关注“紧张”,做你眼前的事,紧张是不会伤害你的。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2152015" y="3798570"/>
            <a:ext cx="435610" cy="304165"/>
            <a:chOff x="1814" y="3483"/>
            <a:chExt cx="975" cy="680"/>
          </a:xfrm>
          <a:solidFill>
            <a:srgbClr val="B42835"/>
          </a:solidFill>
        </p:grpSpPr>
        <p:sp>
          <p:nvSpPr>
            <p:cNvPr id="19" name="圆角矩形 18"/>
            <p:cNvSpPr/>
            <p:nvPr/>
          </p:nvSpPr>
          <p:spPr>
            <a:xfrm>
              <a:off x="1814" y="3483"/>
              <a:ext cx="680" cy="680"/>
            </a:xfrm>
            <a:prstGeom prst="roundRect">
              <a:avLst>
                <a:gd name="adj" fmla="val 11489"/>
              </a:avLst>
            </a:prstGeom>
            <a:grpFill/>
            <a:ln w="12700" cap="flat" cmpd="sng" algn="ctr">
              <a:noFill/>
              <a:prstDash val="solid"/>
            </a:ln>
            <a:effectLst/>
          </p:spPr>
          <p:txBody>
            <a:bodyPr lIns="0" tIns="0" rIns="0" bIns="71755" rtlCol="0" anchor="ctr"/>
            <a:lstStyle/>
            <a:p>
              <a:pPr lvl="0" algn="ctr" fontAlgn="auto">
                <a:lnSpc>
                  <a:spcPct val="150000"/>
                </a:lnSpc>
              </a:pPr>
              <a:r>
                <a:rPr lang="en-US" altLang="zh-CN" sz="1600">
                  <a:solidFill>
                    <a:schemeClr val="bg1"/>
                  </a:solidFill>
                  <a:latin typeface="Times New Roman"/>
                  <a:ea typeface="微软雅黑"/>
                  <a:sym typeface="Times New Roman"/>
                </a:rPr>
                <a:t>05</a:t>
              </a:r>
            </a:p>
          </p:txBody>
        </p:sp>
        <p:sp>
          <p:nvSpPr>
            <p:cNvPr id="20" name="任意多边形 19"/>
            <p:cNvSpPr/>
            <p:nvPr/>
          </p:nvSpPr>
          <p:spPr>
            <a:xfrm rot="18900000" flipH="1">
              <a:off x="2507" y="3699"/>
              <a:ext cx="283" cy="283"/>
            </a:xfrm>
            <a:custGeom>
              <a:avLst/>
              <a:gdLst>
                <a:gd name="connsiteX0" fmla="*/ 0 w 304899"/>
                <a:gd name="connsiteY0" fmla="*/ 0 h 304899"/>
                <a:gd name="connsiteX1" fmla="*/ 3059 w 304899"/>
                <a:gd name="connsiteY1" fmla="*/ 10322 h 304899"/>
                <a:gd name="connsiteX2" fmla="*/ 119391 w 304899"/>
                <a:gd name="connsiteY2" fmla="*/ 185508 h 304899"/>
                <a:gd name="connsiteX3" fmla="*/ 294577 w 304899"/>
                <a:gd name="connsiteY3" fmla="*/ 301840 h 304899"/>
                <a:gd name="connsiteX4" fmla="*/ 304899 w 304899"/>
                <a:gd name="connsiteY4" fmla="*/ 304899 h 304899"/>
                <a:gd name="connsiteX5" fmla="*/ 0 w 304899"/>
                <a:gd name="connsiteY5" fmla="*/ 304899 h 304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99" h="304899">
                  <a:moveTo>
                    <a:pt x="0" y="0"/>
                  </a:moveTo>
                  <a:lnTo>
                    <a:pt x="3059" y="10322"/>
                  </a:lnTo>
                  <a:cubicBezTo>
                    <a:pt x="28910" y="74072"/>
                    <a:pt x="67688" y="133805"/>
                    <a:pt x="119391" y="185508"/>
                  </a:cubicBezTo>
                  <a:cubicBezTo>
                    <a:pt x="171094" y="237211"/>
                    <a:pt x="230827" y="275989"/>
                    <a:pt x="294577" y="301840"/>
                  </a:cubicBezTo>
                  <a:lnTo>
                    <a:pt x="304899" y="304899"/>
                  </a:lnTo>
                  <a:lnTo>
                    <a:pt x="0" y="304899"/>
                  </a:ln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lIns="68580" tIns="34290" rIns="68580" bIns="3429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微软雅黑"/>
                <a:sym typeface="Times New Roman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2616200" y="3771265"/>
            <a:ext cx="477964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帮助别人解决问题不一定影响你的学习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2110105" y="4138930"/>
            <a:ext cx="8416290" cy="38125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fontAlgn="auto" hangingPunct="0">
              <a:lnSpc>
                <a:spcPct val="180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只要对方是真诚的求教,不会和你乱扯,帮助他人利于调整你的心境，深化你的知识。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164715" y="4953635"/>
            <a:ext cx="435610" cy="304165"/>
            <a:chOff x="1814" y="3483"/>
            <a:chExt cx="975" cy="680"/>
          </a:xfrm>
          <a:solidFill>
            <a:srgbClr val="B42835"/>
          </a:solidFill>
        </p:grpSpPr>
        <p:sp>
          <p:nvSpPr>
            <p:cNvPr id="24" name="圆角矩形 23"/>
            <p:cNvSpPr/>
            <p:nvPr/>
          </p:nvSpPr>
          <p:spPr>
            <a:xfrm>
              <a:off x="1814" y="3483"/>
              <a:ext cx="680" cy="680"/>
            </a:xfrm>
            <a:prstGeom prst="roundRect">
              <a:avLst>
                <a:gd name="adj" fmla="val 11489"/>
              </a:avLst>
            </a:prstGeom>
            <a:grpFill/>
            <a:ln w="12700" cap="flat" cmpd="sng" algn="ctr">
              <a:noFill/>
              <a:prstDash val="solid"/>
            </a:ln>
            <a:effectLst/>
          </p:spPr>
          <p:txBody>
            <a:bodyPr lIns="0" tIns="0" rIns="0" bIns="71755" rtlCol="0" anchor="ctr"/>
            <a:lstStyle/>
            <a:p>
              <a:pPr lvl="0" algn="ctr" fontAlgn="auto">
                <a:lnSpc>
                  <a:spcPct val="150000"/>
                </a:lnSpc>
              </a:pPr>
              <a:r>
                <a:rPr lang="en-US" altLang="zh-CN" sz="1600">
                  <a:solidFill>
                    <a:schemeClr val="bg1"/>
                  </a:solidFill>
                  <a:latin typeface="Times New Roman"/>
                  <a:ea typeface="微软雅黑"/>
                  <a:sym typeface="Times New Roman"/>
                </a:rPr>
                <a:t>06</a:t>
              </a:r>
            </a:p>
          </p:txBody>
        </p:sp>
        <p:sp>
          <p:nvSpPr>
            <p:cNvPr id="25" name="任意多边形 24"/>
            <p:cNvSpPr/>
            <p:nvPr/>
          </p:nvSpPr>
          <p:spPr>
            <a:xfrm rot="18900000" flipH="1">
              <a:off x="2507" y="3699"/>
              <a:ext cx="283" cy="283"/>
            </a:xfrm>
            <a:custGeom>
              <a:avLst/>
              <a:gdLst>
                <a:gd name="connsiteX0" fmla="*/ 0 w 304899"/>
                <a:gd name="connsiteY0" fmla="*/ 0 h 304899"/>
                <a:gd name="connsiteX1" fmla="*/ 3059 w 304899"/>
                <a:gd name="connsiteY1" fmla="*/ 10322 h 304899"/>
                <a:gd name="connsiteX2" fmla="*/ 119391 w 304899"/>
                <a:gd name="connsiteY2" fmla="*/ 185508 h 304899"/>
                <a:gd name="connsiteX3" fmla="*/ 294577 w 304899"/>
                <a:gd name="connsiteY3" fmla="*/ 301840 h 304899"/>
                <a:gd name="connsiteX4" fmla="*/ 304899 w 304899"/>
                <a:gd name="connsiteY4" fmla="*/ 304899 h 304899"/>
                <a:gd name="connsiteX5" fmla="*/ 0 w 304899"/>
                <a:gd name="connsiteY5" fmla="*/ 304899 h 304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99" h="304899">
                  <a:moveTo>
                    <a:pt x="0" y="0"/>
                  </a:moveTo>
                  <a:lnTo>
                    <a:pt x="3059" y="10322"/>
                  </a:lnTo>
                  <a:cubicBezTo>
                    <a:pt x="28910" y="74072"/>
                    <a:pt x="67688" y="133805"/>
                    <a:pt x="119391" y="185508"/>
                  </a:cubicBezTo>
                  <a:cubicBezTo>
                    <a:pt x="171094" y="237211"/>
                    <a:pt x="230827" y="275989"/>
                    <a:pt x="294577" y="301840"/>
                  </a:cubicBezTo>
                  <a:lnTo>
                    <a:pt x="304899" y="304899"/>
                  </a:lnTo>
                  <a:lnTo>
                    <a:pt x="0" y="304899"/>
                  </a:lnTo>
                  <a:close/>
                </a:path>
              </a:pathLst>
            </a:custGeom>
            <a:grpFill/>
            <a:ln w="25400" cap="flat" cmpd="sng" algn="ctr">
              <a:noFill/>
              <a:prstDash val="solid"/>
            </a:ln>
            <a:effectLst/>
          </p:spPr>
          <p:txBody>
            <a:bodyPr lIns="68580" tIns="34290" rIns="68580" bIns="3429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微软雅黑"/>
                <a:sym typeface="Times New Roman"/>
              </a:endParaRP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2628900" y="4926330"/>
            <a:ext cx="477964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资料没有做完不一定是复习不全面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2122805" y="5293995"/>
            <a:ext cx="8416290" cy="38125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fontAlgn="auto" hangingPunct="0">
              <a:lnSpc>
                <a:spcPct val="180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考试临近了，没做完的题就从心中拿下，要在思想上不带包袱，不留遗憾，轻松上考场。</a:t>
            </a:r>
          </a:p>
        </p:txBody>
      </p:sp>
      <p:pic>
        <p:nvPicPr>
          <p:cNvPr id="29" name="图片 28" descr="51miz-E1249446-ED045BE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7240" y="1704340"/>
            <a:ext cx="2398395" cy="23983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1" grpId="0"/>
      <p:bldP spid="22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331085" y="2770505"/>
            <a:ext cx="263715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1.让课本为自己加分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979295" y="3147060"/>
            <a:ext cx="8047355" cy="91063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fontAlgn="auto" hangingPunct="0">
              <a:lnSpc>
                <a:spcPct val="200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这个时段能给自己加分的砝码就是回归课本,回归基础,把课本读薄。</a:t>
            </a:r>
          </a:p>
          <a:p>
            <a:pPr lvl="0" algn="just" fontAlgn="auto" hangingPunct="0">
              <a:lnSpc>
                <a:spcPct val="200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要对课本里的知识点一一加以回顾,加深对基本概念、基本方法的记忆,该背过的必须背过。</a:t>
            </a: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1917065" y="2108200"/>
            <a:ext cx="3051175" cy="542925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sz="28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复习的“五大砝码”</a:t>
            </a:r>
          </a:p>
        </p:txBody>
      </p:sp>
      <p:pic>
        <p:nvPicPr>
          <p:cNvPr id="19" name="图片 18" descr="333639373139373b343435303835393bd1a7cfb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4"/>
              </a:ext>
            </a:extLst>
          </a:blip>
          <a:stretch>
            <a:fillRect/>
          </a:stretch>
        </p:blipFill>
        <p:spPr>
          <a:xfrm>
            <a:off x="2005965" y="2797175"/>
            <a:ext cx="325120" cy="325120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2337435" y="4358005"/>
            <a:ext cx="299339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2.利用笔记本为自己加分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985645" y="4734560"/>
            <a:ext cx="7760970" cy="91063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fontAlgn="auto" hangingPunct="0">
              <a:lnSpc>
                <a:spcPct val="200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平时各科的笔记,一般都是学科中的精华。</a:t>
            </a:r>
          </a:p>
          <a:p>
            <a:pPr lvl="0" algn="just" fontAlgn="auto" hangingPunct="0">
              <a:lnSpc>
                <a:spcPct val="200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在最后的时间里,利用笔记本来进一步回顾知识、梳理知识,可以收到事半功倍的效果。</a:t>
            </a:r>
          </a:p>
        </p:txBody>
      </p:sp>
      <p:pic>
        <p:nvPicPr>
          <p:cNvPr id="22" name="图片 21" descr="333639373139373b343435303835393bd1a7cfb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5"/>
              </a:ext>
            </a:extLst>
          </a:blip>
          <a:stretch>
            <a:fillRect/>
          </a:stretch>
        </p:blipFill>
        <p:spPr>
          <a:xfrm>
            <a:off x="2012315" y="4384675"/>
            <a:ext cx="325120" cy="325120"/>
          </a:xfrm>
          <a:prstGeom prst="rect">
            <a:avLst/>
          </a:prstGeom>
        </p:spPr>
      </p:pic>
      <p:pic>
        <p:nvPicPr>
          <p:cNvPr id="23" name="图片 22" descr="51miz-E1173813-2D30693D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1270" y="1838325"/>
            <a:ext cx="2263140" cy="22631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195195" y="1932305"/>
            <a:ext cx="291020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3.让错题本为自己加分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843405" y="2308860"/>
            <a:ext cx="8676005" cy="77277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fontAlgn="auto" hangingPunct="0">
              <a:lnSpc>
                <a:spcPct val="168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我们反复提倡的各科错题本,可以说是每个学生的知识漏洞集。</a:t>
            </a:r>
          </a:p>
          <a:p>
            <a:pPr lvl="0" algn="just" fontAlgn="auto" hangingPunct="0">
              <a:lnSpc>
                <a:spcPct val="168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利用考前时间,进一步把这些漏洞集中填补好,保证考试不再犯同样的错误,这是加分的明智选择。</a:t>
            </a:r>
          </a:p>
        </p:txBody>
      </p:sp>
      <p:pic>
        <p:nvPicPr>
          <p:cNvPr id="19" name="图片 18" descr="333639373139373b343435303835393bd1a7cfb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4"/>
              </a:ext>
            </a:extLst>
          </a:blip>
          <a:stretch>
            <a:fillRect/>
          </a:stretch>
        </p:blipFill>
        <p:spPr>
          <a:xfrm>
            <a:off x="1870075" y="1958975"/>
            <a:ext cx="325120" cy="32512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195195" y="3269615"/>
            <a:ext cx="353949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4.集中考卷,让常考易错点增分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843405" y="3646170"/>
            <a:ext cx="8676005" cy="77277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hangingPunct="0">
              <a:lnSpc>
                <a:spcPct val="168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把有分量的所有考试卷集中起来,找出“常考易错点”,进一步强化矫正,补好缺漏。</a:t>
            </a:r>
          </a:p>
          <a:p>
            <a:pPr lvl="0" algn="just" hangingPunct="0">
              <a:lnSpc>
                <a:spcPct val="168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凡应知应会的而又经常出错的点,要进一步打牢夯实,保证不再出错。</a:t>
            </a:r>
          </a:p>
        </p:txBody>
      </p:sp>
      <p:pic>
        <p:nvPicPr>
          <p:cNvPr id="6" name="图片 5" descr="333639373139373b343435303835393bd1a7cfb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4"/>
              </a:ext>
            </a:extLst>
          </a:blip>
          <a:stretch>
            <a:fillRect/>
          </a:stretch>
        </p:blipFill>
        <p:spPr>
          <a:xfrm>
            <a:off x="1870075" y="3296285"/>
            <a:ext cx="325120" cy="32512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195195" y="4621530"/>
            <a:ext cx="353949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5.向答题规范和评分标准要分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843405" y="4998085"/>
            <a:ext cx="7929245" cy="77277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hangingPunct="0">
              <a:lnSpc>
                <a:spcPct val="168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在考前冲刺时,每天都要进行一些热身训练,但不要求新、求奇、求难,而要注重寻求答题规范,向答题规范要分,要做到“会题满分”。要知道,只有平时的规范,才会有战时的得分。 </a:t>
            </a:r>
          </a:p>
        </p:txBody>
      </p:sp>
      <p:pic>
        <p:nvPicPr>
          <p:cNvPr id="9" name="图片 8" descr="333639373139373b343435303835393bd1a7cfb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4"/>
              </a:ext>
            </a:extLst>
          </a:blip>
          <a:stretch>
            <a:fillRect/>
          </a:stretch>
        </p:blipFill>
        <p:spPr>
          <a:xfrm>
            <a:off x="1870075" y="4648200"/>
            <a:ext cx="325120" cy="325120"/>
          </a:xfrm>
          <a:prstGeom prst="rect">
            <a:avLst/>
          </a:prstGeom>
        </p:spPr>
      </p:pic>
      <p:pic>
        <p:nvPicPr>
          <p:cNvPr id="28" name="图片 27" descr="51miz-E1258387-E3C03B6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0000" y="3400425"/>
            <a:ext cx="1629410" cy="15868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标题 1"/>
          <p:cNvSpPr>
            <a:spLocks noGrp="1"/>
          </p:cNvSpPr>
          <p:nvPr/>
        </p:nvSpPr>
        <p:spPr>
          <a:xfrm>
            <a:off x="4647565" y="2244090"/>
            <a:ext cx="2894965" cy="542925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28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合理安排时间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456690" y="3061335"/>
            <a:ext cx="1615440" cy="2107565"/>
            <a:chOff x="3717" y="4593"/>
            <a:chExt cx="2544" cy="3319"/>
          </a:xfrm>
        </p:grpSpPr>
        <p:sp>
          <p:nvSpPr>
            <p:cNvPr id="4" name="圆角矩形 3"/>
            <p:cNvSpPr/>
            <p:nvPr/>
          </p:nvSpPr>
          <p:spPr>
            <a:xfrm>
              <a:off x="3717" y="4593"/>
              <a:ext cx="2544" cy="3319"/>
            </a:xfrm>
            <a:prstGeom prst="roundRect">
              <a:avLst/>
            </a:prstGeom>
            <a:noFill/>
            <a:ln w="12700">
              <a:solidFill>
                <a:srgbClr val="B428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4615" y="5010"/>
              <a:ext cx="747" cy="747"/>
            </a:xfrm>
            <a:prstGeom prst="ellipse">
              <a:avLst/>
            </a:prstGeom>
            <a:solidFill>
              <a:srgbClr val="B42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600">
                  <a:latin typeface="Times New Roman"/>
                  <a:ea typeface="微软雅黑"/>
                  <a:sym typeface="Times New Roman"/>
                </a:rPr>
                <a:t>01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837" y="5813"/>
              <a:ext cx="2302" cy="157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 fontAlgn="auto">
                <a:lnSpc>
                  <a:spcPct val="200000"/>
                </a:lnSpc>
              </a:pPr>
              <a:r>
                <a:rPr lang="zh-CN" altLang="en-US" sz="1600">
                  <a:latin typeface="Times New Roman"/>
                  <a:ea typeface="微软雅黑"/>
                  <a:sym typeface="Times New Roman"/>
                </a:rPr>
                <a:t>计划恰当</a:t>
              </a:r>
            </a:p>
            <a:p>
              <a:pPr algn="ctr" fontAlgn="auto">
                <a:lnSpc>
                  <a:spcPct val="200000"/>
                </a:lnSpc>
              </a:pPr>
              <a:r>
                <a:rPr lang="zh-CN" altLang="en-US" sz="1600">
                  <a:latin typeface="Times New Roman"/>
                  <a:ea typeface="微软雅黑"/>
                  <a:sym typeface="Times New Roman"/>
                </a:rPr>
                <a:t>有的放矢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371850" y="3061335"/>
            <a:ext cx="1615440" cy="2107565"/>
            <a:chOff x="3717" y="4593"/>
            <a:chExt cx="2544" cy="3319"/>
          </a:xfrm>
        </p:grpSpPr>
        <p:sp>
          <p:nvSpPr>
            <p:cNvPr id="9" name="圆角矩形 8"/>
            <p:cNvSpPr/>
            <p:nvPr/>
          </p:nvSpPr>
          <p:spPr>
            <a:xfrm>
              <a:off x="3717" y="4593"/>
              <a:ext cx="2544" cy="3319"/>
            </a:xfrm>
            <a:prstGeom prst="roundRect">
              <a:avLst/>
            </a:prstGeom>
            <a:noFill/>
            <a:ln w="12700">
              <a:solidFill>
                <a:srgbClr val="B428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4615" y="5010"/>
              <a:ext cx="747" cy="747"/>
            </a:xfrm>
            <a:prstGeom prst="ellipse">
              <a:avLst/>
            </a:prstGeom>
            <a:solidFill>
              <a:srgbClr val="B42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en-US" altLang="zh-CN" sz="1600">
                  <a:latin typeface="Times New Roman"/>
                  <a:ea typeface="微软雅黑"/>
                  <a:sym typeface="Times New Roman"/>
                </a:rPr>
                <a:t>02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3837" y="5813"/>
              <a:ext cx="2302" cy="157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 fontAlgn="auto">
                <a:lnSpc>
                  <a:spcPct val="200000"/>
                </a:lnSpc>
              </a:pPr>
              <a:r>
                <a:rPr lang="zh-CN" altLang="en-US" sz="1600">
                  <a:latin typeface="Times New Roman"/>
                  <a:ea typeface="微软雅黑"/>
                  <a:sym typeface="Times New Roman"/>
                </a:rPr>
                <a:t>见缝插针</a:t>
              </a:r>
            </a:p>
            <a:p>
              <a:pPr algn="ctr" fontAlgn="auto">
                <a:lnSpc>
                  <a:spcPct val="200000"/>
                </a:lnSpc>
              </a:pPr>
              <a:r>
                <a:rPr lang="zh-CN" altLang="en-US" sz="1600">
                  <a:latin typeface="Times New Roman"/>
                  <a:ea typeface="微软雅黑"/>
                  <a:sym typeface="Times New Roman"/>
                </a:rPr>
                <a:t>积少成多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287010" y="3061335"/>
            <a:ext cx="1615440" cy="2107565"/>
            <a:chOff x="3717" y="4593"/>
            <a:chExt cx="2544" cy="3319"/>
          </a:xfrm>
        </p:grpSpPr>
        <p:sp>
          <p:nvSpPr>
            <p:cNvPr id="13" name="圆角矩形 12"/>
            <p:cNvSpPr/>
            <p:nvPr/>
          </p:nvSpPr>
          <p:spPr>
            <a:xfrm>
              <a:off x="3717" y="4593"/>
              <a:ext cx="2544" cy="3319"/>
            </a:xfrm>
            <a:prstGeom prst="roundRect">
              <a:avLst/>
            </a:prstGeom>
            <a:noFill/>
            <a:ln w="12700">
              <a:solidFill>
                <a:srgbClr val="B428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4615" y="5010"/>
              <a:ext cx="747" cy="747"/>
            </a:xfrm>
            <a:prstGeom prst="ellipse">
              <a:avLst/>
            </a:prstGeom>
            <a:solidFill>
              <a:srgbClr val="B42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en-US" altLang="zh-CN" sz="1600">
                  <a:latin typeface="Times New Roman"/>
                  <a:ea typeface="微软雅黑"/>
                  <a:sym typeface="Times New Roman"/>
                </a:rPr>
                <a:t>03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3837" y="5813"/>
              <a:ext cx="2302" cy="157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 fontAlgn="auto">
                <a:lnSpc>
                  <a:spcPct val="200000"/>
                </a:lnSpc>
              </a:pPr>
              <a:r>
                <a:rPr lang="zh-CN" altLang="en-US" sz="1600">
                  <a:latin typeface="Times New Roman"/>
                  <a:ea typeface="微软雅黑"/>
                  <a:sym typeface="Times New Roman"/>
                </a:rPr>
                <a:t>分门别类</a:t>
              </a:r>
            </a:p>
            <a:p>
              <a:pPr algn="ctr" fontAlgn="auto">
                <a:lnSpc>
                  <a:spcPct val="200000"/>
                </a:lnSpc>
              </a:pPr>
              <a:r>
                <a:rPr lang="zh-CN" altLang="en-US" sz="1600">
                  <a:latin typeface="Times New Roman"/>
                  <a:ea typeface="微软雅黑"/>
                  <a:sym typeface="Times New Roman"/>
                </a:rPr>
                <a:t>提高效率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7202170" y="3061335"/>
            <a:ext cx="1615440" cy="2107565"/>
            <a:chOff x="3717" y="4593"/>
            <a:chExt cx="2544" cy="3319"/>
          </a:xfrm>
        </p:grpSpPr>
        <p:sp>
          <p:nvSpPr>
            <p:cNvPr id="18" name="圆角矩形 17"/>
            <p:cNvSpPr/>
            <p:nvPr/>
          </p:nvSpPr>
          <p:spPr>
            <a:xfrm>
              <a:off x="3717" y="4593"/>
              <a:ext cx="2544" cy="3319"/>
            </a:xfrm>
            <a:prstGeom prst="roundRect">
              <a:avLst/>
            </a:prstGeom>
            <a:noFill/>
            <a:ln w="12700">
              <a:solidFill>
                <a:srgbClr val="B428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4608" y="5010"/>
              <a:ext cx="754" cy="747"/>
            </a:xfrm>
            <a:prstGeom prst="ellipse">
              <a:avLst/>
            </a:prstGeom>
            <a:solidFill>
              <a:srgbClr val="B42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en-US" altLang="zh-CN" sz="1600">
                  <a:latin typeface="Times New Roman"/>
                  <a:ea typeface="微软雅黑"/>
                  <a:sym typeface="Times New Roman"/>
                </a:rPr>
                <a:t>04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837" y="5813"/>
              <a:ext cx="2302" cy="157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 fontAlgn="auto">
                <a:lnSpc>
                  <a:spcPct val="200000"/>
                </a:lnSpc>
              </a:pPr>
              <a:r>
                <a:rPr lang="zh-CN" altLang="en-US" sz="1600">
                  <a:latin typeface="Times New Roman"/>
                  <a:ea typeface="微软雅黑"/>
                  <a:sym typeface="Times New Roman"/>
                </a:rPr>
                <a:t>知难而进</a:t>
              </a:r>
            </a:p>
            <a:p>
              <a:pPr algn="ctr" fontAlgn="auto">
                <a:lnSpc>
                  <a:spcPct val="200000"/>
                </a:lnSpc>
              </a:pPr>
              <a:r>
                <a:rPr lang="zh-CN" altLang="en-US" sz="1600">
                  <a:latin typeface="Times New Roman"/>
                  <a:ea typeface="微软雅黑"/>
                  <a:sym typeface="Times New Roman"/>
                </a:rPr>
                <a:t>请教有方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9117330" y="3061335"/>
            <a:ext cx="1615440" cy="2107565"/>
            <a:chOff x="3717" y="4593"/>
            <a:chExt cx="2544" cy="3319"/>
          </a:xfrm>
        </p:grpSpPr>
        <p:sp>
          <p:nvSpPr>
            <p:cNvPr id="26" name="圆角矩形 25"/>
            <p:cNvSpPr/>
            <p:nvPr/>
          </p:nvSpPr>
          <p:spPr>
            <a:xfrm>
              <a:off x="3717" y="4593"/>
              <a:ext cx="2544" cy="3319"/>
            </a:xfrm>
            <a:prstGeom prst="roundRect">
              <a:avLst/>
            </a:prstGeom>
            <a:noFill/>
            <a:ln w="12700">
              <a:solidFill>
                <a:srgbClr val="B428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4615" y="5010"/>
              <a:ext cx="747" cy="747"/>
            </a:xfrm>
            <a:prstGeom prst="ellipse">
              <a:avLst/>
            </a:prstGeom>
            <a:solidFill>
              <a:srgbClr val="B42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en-US" altLang="zh-CN" sz="1600">
                  <a:latin typeface="Times New Roman"/>
                  <a:ea typeface="微软雅黑"/>
                  <a:sym typeface="Times New Roman"/>
                </a:rPr>
                <a:t>05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3837" y="5813"/>
              <a:ext cx="2302" cy="157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 fontAlgn="auto">
                <a:lnSpc>
                  <a:spcPct val="200000"/>
                </a:lnSpc>
              </a:pPr>
              <a:r>
                <a:rPr lang="zh-CN" altLang="en-US" sz="1600">
                  <a:latin typeface="Times New Roman"/>
                  <a:ea typeface="微软雅黑"/>
                  <a:sym typeface="Times New Roman"/>
                </a:rPr>
                <a:t>克服</a:t>
              </a:r>
            </a:p>
            <a:p>
              <a:pPr algn="ctr" fontAlgn="auto">
                <a:lnSpc>
                  <a:spcPct val="200000"/>
                </a:lnSpc>
              </a:pPr>
              <a:r>
                <a:rPr lang="zh-CN" altLang="en-US" sz="1600">
                  <a:latin typeface="Times New Roman"/>
                  <a:ea typeface="微软雅黑"/>
                  <a:sym typeface="Times New Roman"/>
                </a:rPr>
                <a:t>拖沓现象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679575" y="2675255"/>
            <a:ext cx="1478915" cy="398780"/>
          </a:xfrm>
          <a:prstGeom prst="rect">
            <a:avLst/>
          </a:prstGeom>
          <a:solidFill>
            <a:srgbClr val="B42835"/>
          </a:solidFill>
        </p:spPr>
        <p:txBody>
          <a:bodyPr wrap="squar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000">
                <a:solidFill>
                  <a:schemeClr val="lt1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1.趁热打铁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39570" y="3065145"/>
            <a:ext cx="6156960" cy="82445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fontAlgn="auto" hangingPunct="0">
              <a:lnSpc>
                <a:spcPct val="180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根据艾宾浩斯的遗忘曲线,遗忘的速度不均衡,是先快后慢,先多后少。</a:t>
            </a:r>
          </a:p>
          <a:p>
            <a:pPr lvl="0" algn="just" fontAlgn="auto" hangingPunct="0">
              <a:lnSpc>
                <a:spcPct val="180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所以,复习必须及时,学习中当堂复习,温故知新是很有必要的。</a:t>
            </a: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1576705" y="2037715"/>
            <a:ext cx="2934970" cy="542925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sz="28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四招攻克记忆关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661795" y="4118610"/>
            <a:ext cx="1478915" cy="398780"/>
          </a:xfrm>
          <a:prstGeom prst="rect">
            <a:avLst/>
          </a:prstGeom>
          <a:solidFill>
            <a:srgbClr val="B42835"/>
          </a:solidFill>
        </p:spPr>
        <p:txBody>
          <a:bodyPr wrap="squar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000">
                <a:solidFill>
                  <a:schemeClr val="lt1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2.分割记忆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638935" y="4508500"/>
            <a:ext cx="8949690" cy="126765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fontAlgn="auto" hangingPunct="0">
              <a:lnSpc>
                <a:spcPct val="180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大量的实验都证明了分散复习的效果比集中复习好得多。</a:t>
            </a:r>
          </a:p>
          <a:p>
            <a:pPr lvl="0" algn="just" fontAlgn="auto" hangingPunct="0">
              <a:lnSpc>
                <a:spcPct val="180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由于集中复习比较单调,刺激物千篇一律地多次作用于大脑,容易引起大脑皮层的疲劳;分散复习可以使大脑神经细胞得到休息,从而保持旺盛的精力。需要注意的是分散复习的间隔时间并不是越长越好。</a:t>
            </a:r>
          </a:p>
        </p:txBody>
      </p:sp>
      <p:pic>
        <p:nvPicPr>
          <p:cNvPr id="7" name="图片 6" descr="51miz-E1261236-7FDA7A5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1415" y="2142490"/>
            <a:ext cx="2910840" cy="2910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12925" y="2550795"/>
            <a:ext cx="1478915" cy="398780"/>
          </a:xfrm>
          <a:prstGeom prst="rect">
            <a:avLst/>
          </a:prstGeom>
          <a:solidFill>
            <a:srgbClr val="B42835"/>
          </a:solidFill>
        </p:spPr>
        <p:txBody>
          <a:bodyPr wrap="squar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000">
                <a:solidFill>
                  <a:schemeClr val="lt1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3.避免干扰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72920" y="2967355"/>
            <a:ext cx="6156960" cy="82445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fontAlgn="auto" hangingPunct="0">
              <a:lnSpc>
                <a:spcPct val="180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研究显示,相似程度在50%时,干扰最大。</a:t>
            </a:r>
          </a:p>
          <a:p>
            <a:pPr lvl="0" algn="just" fontAlgn="auto" hangingPunct="0">
              <a:lnSpc>
                <a:spcPct val="180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因此,在新知识学习时尽量不要将内容相似的材料放在一起学习。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795145" y="4136390"/>
            <a:ext cx="1478915" cy="398780"/>
          </a:xfrm>
          <a:prstGeom prst="rect">
            <a:avLst/>
          </a:prstGeom>
          <a:solidFill>
            <a:srgbClr val="B42835"/>
          </a:solidFill>
        </p:spPr>
        <p:txBody>
          <a:bodyPr wrap="squar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000">
                <a:solidFill>
                  <a:schemeClr val="lt1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4.多样记忆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772285" y="4552950"/>
            <a:ext cx="6532880" cy="82445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fontAlgn="auto" hangingPunct="0">
              <a:lnSpc>
                <a:spcPct val="180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长时间用一种方式记忆,会感觉枯燥、乏味,并且效率低。</a:t>
            </a:r>
          </a:p>
          <a:p>
            <a:pPr lvl="0" algn="just" fontAlgn="auto" hangingPunct="0">
              <a:lnSpc>
                <a:spcPct val="180000"/>
              </a:lnSpc>
              <a:buClrTx/>
              <a:buSzTx/>
              <a:buFontTx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多种记忆方式并用,能激发学习的积极性,避免产生厌烦情绪和疲劳现象。</a:t>
            </a:r>
          </a:p>
        </p:txBody>
      </p:sp>
      <p:pic>
        <p:nvPicPr>
          <p:cNvPr id="12" name="图片 11" descr="51miz-E1258389-FADBA0F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4585" y="2192020"/>
            <a:ext cx="3224530" cy="31191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 txBox="1">
            <a:spLocks noGrp="1"/>
          </p:cNvSpPr>
          <p:nvPr/>
        </p:nvSpPr>
        <p:spPr>
          <a:xfrm>
            <a:off x="3649345" y="4074795"/>
            <a:ext cx="4893945" cy="398780"/>
          </a:xfrm>
          <a:noFill/>
        </p:spPr>
        <p:txBody>
          <a:bodyPr wrap="square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algn="dist">
              <a:lnSpc>
                <a:spcPct val="100000"/>
              </a:lnSpc>
              <a:buClrTx/>
              <a:buSzTx/>
              <a:buFontTx/>
              <a:buNone/>
            </a:pPr>
            <a:r>
              <a:rPr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中小学期中考试成绩分析家长会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947285" y="1880235"/>
            <a:ext cx="2250440" cy="610235"/>
            <a:chOff x="8061" y="6183"/>
            <a:chExt cx="3544" cy="961"/>
          </a:xfrm>
          <a:solidFill>
            <a:srgbClr val="B42835"/>
          </a:solidFill>
        </p:grpSpPr>
        <p:sp>
          <p:nvSpPr>
            <p:cNvPr id="10" name="椭圆 9"/>
            <p:cNvSpPr/>
            <p:nvPr/>
          </p:nvSpPr>
          <p:spPr>
            <a:xfrm>
              <a:off x="8096" y="6248"/>
              <a:ext cx="794" cy="7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endParaRPr lang="en-US" altLang="zh-CN" sz="2800">
                <a:latin typeface="Times New Roman"/>
                <a:ea typeface="微软雅黑"/>
                <a:cs typeface="Aa圆式物语 (非商业使用)" panose="02010600010101010101" charset="-122"/>
                <a:sym typeface="Times New Roman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8972" y="6248"/>
              <a:ext cx="793" cy="7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endParaRPr lang="en-US" altLang="zh-CN" sz="2800">
                <a:latin typeface="Times New Roman"/>
                <a:ea typeface="微软雅黑"/>
                <a:cs typeface="Aa圆式物语 (非商业使用)" panose="02010600010101010101" charset="-122"/>
                <a:sym typeface="Times New Roman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9847" y="6248"/>
              <a:ext cx="793" cy="7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endParaRPr lang="en-US" altLang="zh-CN" sz="2800">
                <a:latin typeface="Times New Roman"/>
                <a:ea typeface="微软雅黑"/>
                <a:cs typeface="Aa圆式物语 (非商业使用)" panose="02010600010101010101" charset="-122"/>
                <a:sym typeface="Times New Roman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0722" y="6248"/>
              <a:ext cx="793" cy="7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endParaRPr lang="en-US" altLang="zh-CN" sz="2800">
                <a:latin typeface="Times New Roman"/>
                <a:ea typeface="微软雅黑"/>
                <a:cs typeface="Aa圆式物语 (非商业使用)" panose="02010600010101010101" charset="-122"/>
                <a:sym typeface="Times New Roman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8061" y="6183"/>
              <a:ext cx="3544" cy="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r>
                <a:rPr lang="en-US" altLang="zh-CN" sz="2800">
                  <a:latin typeface="Times New Roman"/>
                  <a:ea typeface="微软雅黑"/>
                  <a:cs typeface="Aa圆式物语 (非商业使用)" panose="02010600010101010101" charset="-122"/>
                  <a:sym typeface="Times New Roman"/>
                </a:rPr>
                <a:t>第</a:t>
              </a:r>
              <a:r>
                <a:rPr lang="zh-CN" altLang="en-US" sz="2800">
                  <a:latin typeface="Times New Roman"/>
                  <a:ea typeface="微软雅黑"/>
                  <a:cs typeface="Aa圆式物语 (非商业使用)" panose="02010600010101010101" charset="-122"/>
                  <a:sym typeface="Times New Roman"/>
                </a:rPr>
                <a:t>三</a:t>
              </a:r>
              <a:r>
                <a:rPr lang="en-US" altLang="zh-CN" sz="2800">
                  <a:latin typeface="Times New Roman"/>
                  <a:ea typeface="微软雅黑"/>
                  <a:cs typeface="Aa圆式物语 (非商业使用)" panose="02010600010101010101" charset="-122"/>
                  <a:sym typeface="Times New Roman"/>
                </a:rPr>
                <a:t>部分</a:t>
              </a:r>
            </a:p>
          </p:txBody>
        </p:sp>
      </p:grpSp>
      <p:sp>
        <p:nvSpPr>
          <p:cNvPr id="19" name="矩形 18"/>
          <p:cNvSpPr/>
          <p:nvPr/>
        </p:nvSpPr>
        <p:spPr bwMode="auto">
          <a:xfrm>
            <a:off x="1942465" y="2829560"/>
            <a:ext cx="8307705" cy="1198880"/>
          </a:xfrm>
          <a:prstGeom prst="rect">
            <a:avLst/>
          </a:prstGeom>
        </p:spPr>
        <p:txBody>
          <a:bodyPr vert="horz" wrap="squar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7200">
                <a:ln w="19050">
                  <a:solidFill>
                    <a:schemeClr val="bg1"/>
                  </a:solidFill>
                </a:ln>
                <a:solidFill>
                  <a:srgbClr val="B42835"/>
                </a:solidFill>
                <a:effectLst>
                  <a:outerShdw blurRad="12700" dist="12700" sx="101000" sy="101000" algn="ctr" rotWithShape="0">
                    <a:srgbClr val="FA4242">
                      <a:alpha val="40000"/>
                    </a:srgbClr>
                  </a:outerShdw>
                </a:effectLst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考试中稳定发挥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5041265" y="2326640"/>
            <a:ext cx="2109470" cy="428625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buClrTx/>
              <a:buSzTx/>
              <a:buFontTx/>
            </a:pPr>
            <a:r>
              <a:rPr sz="24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考试前后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898650" y="3016885"/>
            <a:ext cx="1835150" cy="2100580"/>
            <a:chOff x="2990" y="4751"/>
            <a:chExt cx="2890" cy="3308"/>
          </a:xfrm>
        </p:grpSpPr>
        <p:sp>
          <p:nvSpPr>
            <p:cNvPr id="7" name="圆角矩形 6"/>
            <p:cNvSpPr/>
            <p:nvPr/>
          </p:nvSpPr>
          <p:spPr>
            <a:xfrm>
              <a:off x="4134" y="5615"/>
              <a:ext cx="604" cy="604"/>
            </a:xfrm>
            <a:prstGeom prst="roundRect">
              <a:avLst/>
            </a:prstGeom>
            <a:solidFill>
              <a:srgbClr val="B42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990" y="4751"/>
              <a:ext cx="2891" cy="3309"/>
            </a:xfrm>
            <a:prstGeom prst="rect">
              <a:avLst/>
            </a:prstGeom>
            <a:noFill/>
            <a:ln>
              <a:solidFill>
                <a:srgbClr val="B42835"/>
              </a:solidFill>
            </a:ln>
          </p:spPr>
          <p:txBody>
            <a:bodyPr wrap="square" lIns="0" tIns="0" rIns="0" bIns="144145" rtlCol="0" anchor="ctr" anchorCtr="0">
              <a:noAutofit/>
            </a:bodyPr>
            <a:lstStyle/>
            <a:p>
              <a:pPr lvl="0" algn="ctr" fontAlgn="auto" hangingPunct="0">
                <a:lnSpc>
                  <a:spcPct val="200000"/>
                </a:lnSpc>
                <a:spcAft>
                  <a:spcPts val="1200"/>
                </a:spcAft>
                <a:buClrTx/>
                <a:buSzTx/>
                <a:buFontTx/>
              </a:pPr>
              <a:r>
                <a:rPr lang="zh-CN" altLang="en-US">
                  <a:solidFill>
                    <a:schemeClr val="bg1"/>
                  </a:solidFill>
                  <a:latin typeface="Times New Roman"/>
                  <a:ea typeface="微软雅黑"/>
                  <a:cs typeface="思源黑体 CN Normal" panose="020B0400000000000000" charset="-122"/>
                  <a:sym typeface="Times New Roman"/>
                </a:rPr>
                <a:t>①</a:t>
              </a:r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endParaRPr>
            </a:p>
            <a:p>
              <a:pPr lvl="0" algn="ctr" fontAlgn="auto" hangingPunct="0">
                <a:lnSpc>
                  <a:spcPct val="200000"/>
                </a:lnSpc>
                <a:spcAft>
                  <a:spcPts val="1200"/>
                </a:spcAft>
                <a:buClrTx/>
                <a:buSzTx/>
                <a:buFontTx/>
              </a:pP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/>
                  <a:ea typeface="微软雅黑"/>
                  <a:cs typeface="思源黑体 CN Normal" panose="020B0400000000000000" charset="-122"/>
                  <a:sym typeface="Times New Roman"/>
                </a:rPr>
                <a:t>检查必备物品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107180" y="3016885"/>
            <a:ext cx="1835150" cy="2100580"/>
            <a:chOff x="2990" y="4751"/>
            <a:chExt cx="2890" cy="3308"/>
          </a:xfrm>
        </p:grpSpPr>
        <p:sp>
          <p:nvSpPr>
            <p:cNvPr id="10" name="圆角矩形 9"/>
            <p:cNvSpPr/>
            <p:nvPr/>
          </p:nvSpPr>
          <p:spPr>
            <a:xfrm>
              <a:off x="4134" y="5615"/>
              <a:ext cx="604" cy="604"/>
            </a:xfrm>
            <a:prstGeom prst="roundRect">
              <a:avLst/>
            </a:prstGeom>
            <a:solidFill>
              <a:srgbClr val="B42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2990" y="4751"/>
              <a:ext cx="2891" cy="3309"/>
            </a:xfrm>
            <a:prstGeom prst="rect">
              <a:avLst/>
            </a:prstGeom>
            <a:noFill/>
            <a:ln>
              <a:solidFill>
                <a:srgbClr val="B42835"/>
              </a:solidFill>
            </a:ln>
          </p:spPr>
          <p:txBody>
            <a:bodyPr wrap="square" lIns="0" tIns="0" rIns="0" bIns="144145" rtlCol="0" anchor="ctr" anchorCtr="0">
              <a:noAutofit/>
            </a:bodyPr>
            <a:lstStyle/>
            <a:p>
              <a:pPr lvl="0" algn="ctr" fontAlgn="auto" hangingPunct="0">
                <a:lnSpc>
                  <a:spcPct val="200000"/>
                </a:lnSpc>
                <a:spcAft>
                  <a:spcPts val="1200"/>
                </a:spcAft>
                <a:buClrTx/>
                <a:buSzTx/>
                <a:buFontTx/>
              </a:pPr>
              <a:r>
                <a:rPr lang="zh-CN" altLang="en-US">
                  <a:solidFill>
                    <a:schemeClr val="bg1"/>
                  </a:solidFill>
                  <a:latin typeface="Times New Roman"/>
                  <a:ea typeface="微软雅黑"/>
                  <a:cs typeface="思源黑体 CN Normal" panose="020B0400000000000000" charset="-122"/>
                  <a:sym typeface="Times New Roman"/>
                </a:rPr>
                <a:t>②</a:t>
              </a:r>
            </a:p>
            <a:p>
              <a:pPr lvl="0" algn="ctr" fontAlgn="auto" hangingPunct="0">
                <a:lnSpc>
                  <a:spcPct val="200000"/>
                </a:lnSpc>
                <a:spcAft>
                  <a:spcPts val="1200"/>
                </a:spcAft>
                <a:buClrTx/>
                <a:buSzTx/>
                <a:buFontTx/>
              </a:pP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/>
                  <a:ea typeface="微软雅黑"/>
                  <a:cs typeface="思源黑体 CN Normal" panose="020B0400000000000000" charset="-122"/>
                  <a:sym typeface="Times New Roman"/>
                </a:rPr>
                <a:t>进行考前放松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315710" y="3016885"/>
            <a:ext cx="1835150" cy="2100580"/>
            <a:chOff x="2990" y="4751"/>
            <a:chExt cx="2890" cy="3308"/>
          </a:xfrm>
        </p:grpSpPr>
        <p:sp>
          <p:nvSpPr>
            <p:cNvPr id="13" name="圆角矩形 12"/>
            <p:cNvSpPr/>
            <p:nvPr/>
          </p:nvSpPr>
          <p:spPr>
            <a:xfrm>
              <a:off x="4134" y="5615"/>
              <a:ext cx="604" cy="604"/>
            </a:xfrm>
            <a:prstGeom prst="roundRect">
              <a:avLst/>
            </a:prstGeom>
            <a:solidFill>
              <a:srgbClr val="B42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990" y="4751"/>
              <a:ext cx="2891" cy="3309"/>
            </a:xfrm>
            <a:prstGeom prst="rect">
              <a:avLst/>
            </a:prstGeom>
            <a:noFill/>
            <a:ln>
              <a:solidFill>
                <a:srgbClr val="B42835"/>
              </a:solidFill>
            </a:ln>
          </p:spPr>
          <p:txBody>
            <a:bodyPr wrap="square" lIns="0" tIns="0" rIns="0" bIns="144145" rtlCol="0" anchor="ctr" anchorCtr="0">
              <a:noAutofit/>
            </a:bodyPr>
            <a:lstStyle/>
            <a:p>
              <a:pPr lvl="0" algn="ctr" fontAlgn="auto" hangingPunct="0">
                <a:lnSpc>
                  <a:spcPct val="200000"/>
                </a:lnSpc>
                <a:spcAft>
                  <a:spcPts val="1200"/>
                </a:spcAft>
                <a:buClrTx/>
                <a:buSzTx/>
                <a:buFontTx/>
              </a:pPr>
              <a:r>
                <a:rPr lang="zh-CN" altLang="en-US">
                  <a:solidFill>
                    <a:schemeClr val="bg1"/>
                  </a:solidFill>
                  <a:latin typeface="Times New Roman"/>
                  <a:ea typeface="微软雅黑"/>
                  <a:cs typeface="思源黑体 CN Normal" panose="020B0400000000000000" charset="-122"/>
                  <a:sym typeface="Times New Roman"/>
                </a:rPr>
                <a:t>③</a:t>
              </a:r>
            </a:p>
            <a:p>
              <a:pPr lvl="0" algn="ctr" fontAlgn="auto" hangingPunct="0">
                <a:lnSpc>
                  <a:spcPct val="200000"/>
                </a:lnSpc>
                <a:spcAft>
                  <a:spcPts val="1200"/>
                </a:spcAft>
                <a:buClrTx/>
                <a:buSzTx/>
                <a:buFontTx/>
              </a:pP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/>
                  <a:ea typeface="微软雅黑"/>
                  <a:cs typeface="思源黑体 CN Normal" panose="020B0400000000000000" charset="-122"/>
                  <a:sym typeface="Times New Roman"/>
                </a:rPr>
                <a:t>学会积极等待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8524240" y="3016885"/>
            <a:ext cx="1835150" cy="2100580"/>
            <a:chOff x="2990" y="4751"/>
            <a:chExt cx="2890" cy="3308"/>
          </a:xfrm>
        </p:grpSpPr>
        <p:sp>
          <p:nvSpPr>
            <p:cNvPr id="16" name="圆角矩形 15"/>
            <p:cNvSpPr/>
            <p:nvPr/>
          </p:nvSpPr>
          <p:spPr>
            <a:xfrm>
              <a:off x="4134" y="5615"/>
              <a:ext cx="604" cy="604"/>
            </a:xfrm>
            <a:prstGeom prst="roundRect">
              <a:avLst/>
            </a:prstGeom>
            <a:solidFill>
              <a:srgbClr val="B428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/>
                <a:ea typeface="微软雅黑"/>
                <a:sym typeface="Times New Roman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990" y="4751"/>
              <a:ext cx="2891" cy="3309"/>
            </a:xfrm>
            <a:prstGeom prst="rect">
              <a:avLst/>
            </a:prstGeom>
            <a:noFill/>
            <a:ln>
              <a:solidFill>
                <a:srgbClr val="B42835"/>
              </a:solidFill>
            </a:ln>
          </p:spPr>
          <p:txBody>
            <a:bodyPr wrap="square" lIns="0" tIns="0" rIns="0" bIns="144145" rtlCol="0" anchor="ctr" anchorCtr="0">
              <a:noAutofit/>
            </a:bodyPr>
            <a:lstStyle/>
            <a:p>
              <a:pPr lvl="0" algn="ctr" fontAlgn="auto" hangingPunct="0">
                <a:lnSpc>
                  <a:spcPct val="200000"/>
                </a:lnSpc>
                <a:spcAft>
                  <a:spcPts val="1200"/>
                </a:spcAft>
                <a:buClrTx/>
                <a:buSzTx/>
                <a:buFontTx/>
              </a:pPr>
              <a:r>
                <a:rPr lang="zh-CN" altLang="en-US">
                  <a:solidFill>
                    <a:schemeClr val="bg1"/>
                  </a:solidFill>
                  <a:latin typeface="Times New Roman"/>
                  <a:ea typeface="微软雅黑"/>
                  <a:cs typeface="思源黑体 CN Normal" panose="020B0400000000000000" charset="-122"/>
                  <a:sym typeface="Times New Roman"/>
                </a:rPr>
                <a:t>④</a:t>
              </a:r>
            </a:p>
            <a:p>
              <a:pPr lvl="0" algn="ctr" fontAlgn="auto" hangingPunct="0">
                <a:lnSpc>
                  <a:spcPct val="200000"/>
                </a:lnSpc>
                <a:spcAft>
                  <a:spcPts val="1200"/>
                </a:spcAft>
                <a:buClrTx/>
                <a:buSzTx/>
                <a:buFontTx/>
              </a:pP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/>
                  <a:ea typeface="微软雅黑"/>
                  <a:cs typeface="思源黑体 CN Normal" panose="020B0400000000000000" charset="-122"/>
                  <a:sym typeface="Times New Roman"/>
                </a:rPr>
                <a:t>接受生理紧张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 idx="4294967295"/>
          </p:nvPr>
        </p:nvSpPr>
        <p:spPr>
          <a:xfrm>
            <a:off x="1864360" y="2446020"/>
            <a:ext cx="2058035" cy="424180"/>
          </a:xfrm>
          <a:prstGeom prst="parallelogram">
            <a:avLst/>
          </a:prstGeom>
          <a:solidFill>
            <a:srgbClr val="B42835"/>
          </a:solidFill>
        </p:spPr>
        <p:txBody>
          <a:bodyPr wrap="square" rtlCol="0" anchor="ctr" anchorCtr="0">
            <a:noAutofit/>
          </a:bodyPr>
          <a:lstStyle/>
          <a:p>
            <a:pPr lvl="0" algn="ctr">
              <a:lnSpc>
                <a:spcPct val="100000"/>
              </a:lnSpc>
              <a:buClrTx/>
              <a:buSzTx/>
              <a:buFontTx/>
            </a:pPr>
            <a:r>
              <a:rPr lang="zh-CN" altLang="en-US" sz="2400" b="0">
                <a:solidFill>
                  <a:schemeClr val="lt1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友情提示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55775" y="3207385"/>
            <a:ext cx="2826385" cy="441514"/>
          </a:xfrm>
          <a:prstGeom prst="roundRect">
            <a:avLst/>
          </a:prstGeom>
          <a:noFill/>
        </p:spPr>
        <p:txBody>
          <a:bodyPr vert="horz" wrap="square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buClrTx/>
              <a:buSzTx/>
              <a:buFontTx/>
            </a:pPr>
            <a:r>
              <a:rPr lang="zh-CN" altLang="en-US"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1、克服粗心的毛病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744980" y="3726815"/>
            <a:ext cx="6718935" cy="51007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 fontAlgn="auto">
              <a:lnSpc>
                <a:spcPct val="200000"/>
              </a:lnSpc>
            </a:pPr>
            <a:r>
              <a:rPr lang="zh-CN" altLang="en-US" sz="1600">
                <a:latin typeface="Times New Roman"/>
                <a:ea typeface="微软雅黑"/>
                <a:sym typeface="Times New Roman"/>
              </a:rPr>
              <a:t>防止粗心最好的办法：一是认真，二是要养成事后认真检查的习惯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744980" y="4490085"/>
            <a:ext cx="3235325" cy="441514"/>
          </a:xfrm>
          <a:prstGeom prst="roundRect">
            <a:avLst/>
          </a:prstGeom>
          <a:noFill/>
        </p:spPr>
        <p:txBody>
          <a:bodyPr vert="horz" wrap="square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buClrTx/>
              <a:buSzTx/>
              <a:buFontTx/>
            </a:pPr>
            <a:r>
              <a:rPr lang="zh-CN" altLang="en-US"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2、以良好的心态参加考试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725295" y="5005705"/>
            <a:ext cx="7421880" cy="51007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 fontAlgn="auto">
              <a:lnSpc>
                <a:spcPct val="200000"/>
              </a:lnSpc>
            </a:pPr>
            <a:r>
              <a:rPr lang="zh-CN" altLang="en-US" sz="1600">
                <a:latin typeface="Times New Roman"/>
                <a:ea typeface="微软雅黑"/>
                <a:sym typeface="Times New Roman"/>
              </a:rPr>
              <a:t>用一颗平常心去干事情才会干的最好，考试也一样，正常发挥就是最好了。</a:t>
            </a:r>
          </a:p>
        </p:txBody>
      </p:sp>
      <p:sp>
        <p:nvSpPr>
          <p:cNvPr id="7" name="矩形 6"/>
          <p:cNvSpPr/>
          <p:nvPr/>
        </p:nvSpPr>
        <p:spPr>
          <a:xfrm>
            <a:off x="1855470" y="3700145"/>
            <a:ext cx="1044000" cy="72000"/>
          </a:xfrm>
          <a:prstGeom prst="rect">
            <a:avLst/>
          </a:prstGeom>
          <a:solidFill>
            <a:srgbClr val="B42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/>
              <a:ea typeface="微软雅黑"/>
              <a:sym typeface="Times New Roman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838960" y="4979035"/>
            <a:ext cx="1044000" cy="72000"/>
          </a:xfrm>
          <a:prstGeom prst="rect">
            <a:avLst/>
          </a:prstGeom>
          <a:solidFill>
            <a:srgbClr val="B42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/>
              <a:ea typeface="微软雅黑"/>
              <a:sym typeface="Times New Roman"/>
            </a:endParaRPr>
          </a:p>
        </p:txBody>
      </p:sp>
      <p:pic>
        <p:nvPicPr>
          <p:cNvPr id="13" name="图片 12" descr="51miz-E1258392-233832AB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9080" y="2509520"/>
            <a:ext cx="2709545" cy="28422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3438525" y="2495550"/>
            <a:ext cx="5314315" cy="2196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/>
            </a:lvl1pPr>
          </a:lstStyle>
          <a:p>
            <a:pPr algn="dist" fontAlgn="auto">
              <a:lnSpc>
                <a:spcPct val="200000"/>
              </a:lnSpc>
            </a:pPr>
            <a:r>
              <a:rPr sz="2400" dirty="0" err="1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时光飞逝,不经意间</a:t>
            </a:r>
            <a:r>
              <a:rPr sz="2400" dirty="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, </a:t>
            </a:r>
            <a:r>
              <a:rPr sz="2400" dirty="0" err="1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半个学期已经过去了，同学们迎来了学习成果的一次大检阅</a:t>
            </a:r>
            <a:r>
              <a:rPr sz="2400" dirty="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——</a:t>
            </a:r>
            <a:r>
              <a:rPr sz="2400" dirty="0" err="1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期中考试。大家准备好了吗</a:t>
            </a:r>
            <a:endParaRPr sz="2400" dirty="0">
              <a:solidFill>
                <a:srgbClr val="B42835"/>
              </a:solidFill>
              <a:latin typeface="Times New Roman"/>
              <a:ea typeface="微软雅黑"/>
              <a:cs typeface="印品灵秀体（非商用）" panose="02000000000000000000" charset="-122"/>
              <a:sym typeface="Times New Roman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5136197" y="1412875"/>
            <a:ext cx="1918970" cy="1106805"/>
          </a:xfrm>
          <a:prstGeom prst="rect">
            <a:avLst/>
          </a:prstGeom>
        </p:spPr>
        <p:txBody>
          <a:bodyPr vert="horz" wrap="square" rtlCol="0" anchor="t">
            <a:sp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6600" dirty="0">
                <a:ln w="19050">
                  <a:solidFill>
                    <a:schemeClr val="bg1"/>
                  </a:solidFill>
                </a:ln>
                <a:solidFill>
                  <a:srgbClr val="B42835"/>
                </a:solidFill>
                <a:effectLst>
                  <a:outerShdw blurRad="12700" dist="12700" sx="101000" sy="101000" algn="ctr" rotWithShape="0">
                    <a:srgbClr val="FA4242">
                      <a:alpha val="40000"/>
                    </a:srgbClr>
                  </a:outerShdw>
                </a:effectLst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前言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59619" y="1491449"/>
            <a:ext cx="15003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smtClean="0">
                <a:solidFill>
                  <a:srgbClr val="F4EBE8"/>
                </a:solidFill>
              </a:rPr>
              <a:t>https://www.PPT818.com/</a:t>
            </a:r>
            <a:endParaRPr lang="zh-CN" altLang="en-US" sz="900" dirty="0">
              <a:solidFill>
                <a:srgbClr val="F4EBE8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1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995805" y="2812415"/>
            <a:ext cx="3464560" cy="442212"/>
          </a:xfrm>
          <a:prstGeom prst="roundRect">
            <a:avLst/>
          </a:prstGeom>
          <a:noFill/>
        </p:spPr>
        <p:txBody>
          <a:bodyPr vert="horz" wrap="square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buClrTx/>
              <a:buSzTx/>
              <a:buFontTx/>
            </a:pPr>
            <a:r>
              <a:rPr lang="zh-CN" altLang="en-US"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3、要养成认真检查的习惯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993900" y="3411855"/>
            <a:ext cx="5523865" cy="149496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 fontAlgn="auto">
              <a:lnSpc>
                <a:spcPct val="200000"/>
              </a:lnSpc>
            </a:pPr>
            <a:r>
              <a:rPr lang="zh-CN" altLang="en-US" sz="1600">
                <a:latin typeface="Times New Roman"/>
                <a:ea typeface="微软雅黑"/>
                <a:sym typeface="Times New Roman"/>
              </a:rPr>
              <a:t>当我们考完一门课后，要认真检查，有如没有因为粗心而导致的错误，这样，那些因为粗心而导致的错误就会被纠正。</a:t>
            </a:r>
          </a:p>
          <a:p>
            <a:pPr algn="just" fontAlgn="auto">
              <a:lnSpc>
                <a:spcPct val="200000"/>
              </a:lnSpc>
            </a:pPr>
            <a:r>
              <a:rPr lang="zh-CN" altLang="en-US" sz="1600">
                <a:latin typeface="Times New Roman"/>
                <a:ea typeface="微软雅黑"/>
                <a:sym typeface="Times New Roman"/>
              </a:rPr>
              <a:t>认真检查一下有没有错别字，核对有没有抄错或写错数字等。</a:t>
            </a:r>
          </a:p>
        </p:txBody>
      </p:sp>
      <p:sp>
        <p:nvSpPr>
          <p:cNvPr id="7" name="矩形 6"/>
          <p:cNvSpPr/>
          <p:nvPr/>
        </p:nvSpPr>
        <p:spPr>
          <a:xfrm>
            <a:off x="2122170" y="3349625"/>
            <a:ext cx="1044000" cy="72000"/>
          </a:xfrm>
          <a:prstGeom prst="rect">
            <a:avLst/>
          </a:prstGeom>
          <a:solidFill>
            <a:srgbClr val="B42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/>
              <a:ea typeface="微软雅黑"/>
              <a:sym typeface="Times New Roman"/>
            </a:endParaRPr>
          </a:p>
        </p:txBody>
      </p:sp>
      <p:pic>
        <p:nvPicPr>
          <p:cNvPr id="9" name="图片 8" descr="51miz-E1125175-AA848C9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22870" y="2402205"/>
            <a:ext cx="2700020" cy="27000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 txBox="1">
            <a:spLocks noGrp="1"/>
          </p:cNvSpPr>
          <p:nvPr/>
        </p:nvSpPr>
        <p:spPr>
          <a:xfrm>
            <a:off x="3649345" y="4074795"/>
            <a:ext cx="4893945" cy="398780"/>
          </a:xfrm>
          <a:noFill/>
        </p:spPr>
        <p:txBody>
          <a:bodyPr wrap="square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algn="dist">
              <a:lnSpc>
                <a:spcPct val="100000"/>
              </a:lnSpc>
              <a:buClrTx/>
              <a:buSzTx/>
              <a:buFontTx/>
              <a:buNone/>
            </a:pPr>
            <a:r>
              <a:rPr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中小学期中考试成绩分析家长会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947285" y="1880235"/>
            <a:ext cx="2250440" cy="610235"/>
            <a:chOff x="8061" y="6183"/>
            <a:chExt cx="3544" cy="961"/>
          </a:xfrm>
          <a:solidFill>
            <a:srgbClr val="B42835"/>
          </a:solidFill>
        </p:grpSpPr>
        <p:sp>
          <p:nvSpPr>
            <p:cNvPr id="10" name="椭圆 9"/>
            <p:cNvSpPr/>
            <p:nvPr/>
          </p:nvSpPr>
          <p:spPr>
            <a:xfrm>
              <a:off x="8096" y="6248"/>
              <a:ext cx="794" cy="7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endParaRPr lang="en-US" altLang="zh-CN" sz="2800">
                <a:latin typeface="Times New Roman"/>
                <a:ea typeface="微软雅黑"/>
                <a:cs typeface="Aa圆式物语 (非商业使用)" panose="02010600010101010101" charset="-122"/>
                <a:sym typeface="Times New Roman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8972" y="6248"/>
              <a:ext cx="793" cy="7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endParaRPr lang="en-US" altLang="zh-CN" sz="2800">
                <a:latin typeface="Times New Roman"/>
                <a:ea typeface="微软雅黑"/>
                <a:cs typeface="Aa圆式物语 (非商业使用)" panose="02010600010101010101" charset="-122"/>
                <a:sym typeface="Times New Roman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9847" y="6248"/>
              <a:ext cx="793" cy="7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endParaRPr lang="en-US" altLang="zh-CN" sz="2800">
                <a:latin typeface="Times New Roman"/>
                <a:ea typeface="微软雅黑"/>
                <a:cs typeface="Aa圆式物语 (非商业使用)" panose="02010600010101010101" charset="-122"/>
                <a:sym typeface="Times New Roman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0722" y="6248"/>
              <a:ext cx="793" cy="7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endParaRPr lang="en-US" altLang="zh-CN" sz="2800">
                <a:latin typeface="Times New Roman"/>
                <a:ea typeface="微软雅黑"/>
                <a:cs typeface="Aa圆式物语 (非商业使用)" panose="02010600010101010101" charset="-122"/>
                <a:sym typeface="Times New Roman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8061" y="6183"/>
              <a:ext cx="3544" cy="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r>
                <a:rPr lang="en-US" altLang="zh-CN" sz="2800">
                  <a:latin typeface="Times New Roman"/>
                  <a:ea typeface="微软雅黑"/>
                  <a:cs typeface="Aa圆式物语 (非商业使用)" panose="02010600010101010101" charset="-122"/>
                  <a:sym typeface="Times New Roman"/>
                </a:rPr>
                <a:t>第</a:t>
              </a:r>
              <a:r>
                <a:rPr lang="zh-CN" altLang="en-US" sz="2800">
                  <a:latin typeface="Times New Roman"/>
                  <a:ea typeface="微软雅黑"/>
                  <a:cs typeface="Aa圆式物语 (非商业使用)" panose="02010600010101010101" charset="-122"/>
                  <a:sym typeface="Times New Roman"/>
                </a:rPr>
                <a:t>四</a:t>
              </a:r>
              <a:r>
                <a:rPr lang="en-US" altLang="zh-CN" sz="2800">
                  <a:latin typeface="Times New Roman"/>
                  <a:ea typeface="微软雅黑"/>
                  <a:cs typeface="Aa圆式物语 (非商业使用)" panose="02010600010101010101" charset="-122"/>
                  <a:sym typeface="Times New Roman"/>
                </a:rPr>
                <a:t>部分</a:t>
              </a:r>
            </a:p>
          </p:txBody>
        </p:sp>
      </p:grpSp>
      <p:sp>
        <p:nvSpPr>
          <p:cNvPr id="19" name="矩形 18"/>
          <p:cNvSpPr/>
          <p:nvPr/>
        </p:nvSpPr>
        <p:spPr bwMode="auto">
          <a:xfrm>
            <a:off x="1942465" y="2829560"/>
            <a:ext cx="8307705" cy="1198880"/>
          </a:xfrm>
          <a:prstGeom prst="rect">
            <a:avLst/>
          </a:prstGeom>
        </p:spPr>
        <p:txBody>
          <a:bodyPr vert="horz" wrap="squar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7200" dirty="0">
                <a:ln w="19050">
                  <a:solidFill>
                    <a:schemeClr val="bg1"/>
                  </a:solidFill>
                </a:ln>
                <a:solidFill>
                  <a:srgbClr val="B42835"/>
                </a:solidFill>
                <a:effectLst>
                  <a:outerShdw blurRad="12700" dist="12700" sx="101000" sy="101000" algn="ctr" rotWithShape="0">
                    <a:srgbClr val="FA4242">
                      <a:alpha val="40000"/>
                    </a:srgbClr>
                  </a:outerShdw>
                </a:effectLst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考试后积极调整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512570" y="3542030"/>
            <a:ext cx="1938020" cy="196977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dist" hangingPunct="0">
              <a:lnSpc>
                <a:spcPct val="200000"/>
              </a:lnSpc>
              <a:buClrTx/>
              <a:buSzTx/>
              <a:buFontTx/>
            </a:pPr>
            <a:r>
              <a:rPr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学习的过程就是不断发现问题并解决问题的过程,其中考试是暴露问题的最佳时刻</a:t>
            </a:r>
            <a:r>
              <a:rPr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441450" y="2261870"/>
            <a:ext cx="2618105" cy="686359"/>
          </a:xfrm>
          <a:prstGeom prst="roundRect">
            <a:avLst/>
          </a:prstGeom>
          <a:noFill/>
        </p:spPr>
        <p:txBody>
          <a:bodyPr vert="horz" wrap="square" bIns="45720" numCol="1" spcCol="0" rtlCol="0" fromWordArt="0" anchor="t" anchorCtr="0" forceAA="0" compatLnSpc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buClrTx/>
              <a:buSzTx/>
              <a:buFontTx/>
            </a:pPr>
            <a:r>
              <a:rPr lang="zh-CN" altLang="en-US" sz="2400" dirty="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1.正确看待成绩</a:t>
            </a:r>
          </a:p>
        </p:txBody>
      </p:sp>
      <p:pic>
        <p:nvPicPr>
          <p:cNvPr id="2" name="图片 1" descr="templates\docerresourceshop\icons\\333639373235323b333635353433353bcea2d0a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3"/>
              </a:ext>
            </a:extLst>
          </a:blip>
          <a:stretch>
            <a:fillRect/>
          </a:stretch>
        </p:blipFill>
        <p:spPr>
          <a:xfrm>
            <a:off x="2215515" y="3009900"/>
            <a:ext cx="532130" cy="53213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3681095" y="3542030"/>
            <a:ext cx="3752215" cy="189551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dist" hangingPunct="0">
              <a:lnSpc>
                <a:spcPct val="200000"/>
              </a:lnSpc>
              <a:buClrTx/>
              <a:buSzTx/>
              <a:buFontTx/>
            </a:pPr>
            <a:r>
              <a:rPr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成绩不理想的背后是出现了不该出现的错误。这些问题的暴露,如立即采取措施加以改正,必然会带来成绩的提高。那么这次的不理想就是下一次提高成绩的催化剂。</a:t>
            </a:r>
          </a:p>
        </p:txBody>
      </p:sp>
      <p:pic>
        <p:nvPicPr>
          <p:cNvPr id="11" name="图片 10" descr="templates\docerresourceshop\icons\\333639373235323b333635353433353bcea2d0a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4"/>
              </a:ext>
            </a:extLst>
          </a:blip>
          <a:stretch>
            <a:fillRect/>
          </a:stretch>
        </p:blipFill>
        <p:spPr>
          <a:xfrm>
            <a:off x="5264785" y="3009900"/>
            <a:ext cx="532130" cy="53213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7689850" y="3542030"/>
            <a:ext cx="3197225" cy="196977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dist" hangingPunct="0">
              <a:lnSpc>
                <a:spcPct val="200000"/>
              </a:lnSpc>
              <a:buClrTx/>
              <a:buSzTx/>
              <a:buFontTx/>
            </a:pPr>
            <a:r>
              <a:rPr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相反,本来自己学得不好,却由于这次考得很好,使得很多问题被掩盖了。自己还以为没问题了,从而放松学习,必然会导致下一次的落败</a:t>
            </a:r>
            <a:r>
              <a:rPr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。</a:t>
            </a:r>
          </a:p>
        </p:txBody>
      </p:sp>
      <p:pic>
        <p:nvPicPr>
          <p:cNvPr id="13" name="图片 12" descr="templates\docerresourceshop\icons\\333639373235323b333635353433353bcea2d0a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4"/>
              </a:ext>
            </a:extLst>
          </a:blip>
          <a:stretch>
            <a:fillRect/>
          </a:stretch>
        </p:blipFill>
        <p:spPr>
          <a:xfrm>
            <a:off x="8978265" y="3009900"/>
            <a:ext cx="532130" cy="5321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9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468755" y="3911600"/>
            <a:ext cx="3752850" cy="140307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dist" hangingPunct="0">
              <a:lnSpc>
                <a:spcPct val="200000"/>
              </a:lnSpc>
              <a:buClrTx/>
              <a:buSzTx/>
              <a:buFontTx/>
            </a:pPr>
            <a:r>
              <a:rPr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对丢的每一分按如下原因归类:粗心马虎、审题不严、概念不清、基本技能不过关、时间不够、过程不完整、能力不及等等</a:t>
            </a:r>
            <a:r>
              <a:rPr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397635" y="2551430"/>
            <a:ext cx="4355465" cy="686359"/>
          </a:xfrm>
          <a:prstGeom prst="roundRect">
            <a:avLst/>
          </a:prstGeom>
          <a:noFill/>
        </p:spPr>
        <p:txBody>
          <a:bodyPr vert="horz" wrap="square" bIns="45720" numCol="1" spcCol="0" rtlCol="0" fromWordArt="0" anchor="t" anchorCtr="0" forceAA="0" compatLnSpc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buClrTx/>
              <a:buSzTx/>
              <a:buFontTx/>
            </a:pPr>
            <a:r>
              <a:rPr lang="zh-CN" altLang="en-US" sz="2400" dirty="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2.对试卷中的问题应仔细归类</a:t>
            </a:r>
          </a:p>
        </p:txBody>
      </p:sp>
      <p:pic>
        <p:nvPicPr>
          <p:cNvPr id="2" name="图片 1" descr="templates\docerresourceshop\icons\\333639373235323b333635353433353bcea2d0a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3"/>
              </a:ext>
            </a:extLst>
          </a:blip>
          <a:stretch>
            <a:fillRect/>
          </a:stretch>
        </p:blipFill>
        <p:spPr>
          <a:xfrm>
            <a:off x="3079115" y="3379470"/>
            <a:ext cx="532130" cy="53213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5420360" y="3911600"/>
            <a:ext cx="2320290" cy="140307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dist" hangingPunct="0">
              <a:lnSpc>
                <a:spcPct val="200000"/>
              </a:lnSpc>
              <a:buClrTx/>
              <a:buSzTx/>
              <a:buFontTx/>
            </a:pPr>
            <a:r>
              <a:rPr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经过认真的分析,你就会发现你的真正弱项,也就找到了下一步的努力方向</a:t>
            </a:r>
            <a:r>
              <a:rPr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。</a:t>
            </a:r>
          </a:p>
        </p:txBody>
      </p:sp>
      <p:pic>
        <p:nvPicPr>
          <p:cNvPr id="11" name="图片 10" descr="templates\docerresourceshop\icons\\333639373235323b333635353433353bcea2d0a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4"/>
              </a:ext>
            </a:extLst>
          </a:blip>
          <a:stretch>
            <a:fillRect/>
          </a:stretch>
        </p:blipFill>
        <p:spPr>
          <a:xfrm>
            <a:off x="6314440" y="3379470"/>
            <a:ext cx="532130" cy="532130"/>
          </a:xfrm>
          <a:prstGeom prst="rect">
            <a:avLst/>
          </a:prstGeom>
        </p:spPr>
      </p:pic>
      <p:pic>
        <p:nvPicPr>
          <p:cNvPr id="8" name="图片 7" descr="51miz-E1258388-C2228BC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9405" y="2468245"/>
            <a:ext cx="2718435" cy="28181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771015" y="3804920"/>
            <a:ext cx="2459355" cy="140307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dist" hangingPunct="0">
              <a:lnSpc>
                <a:spcPct val="200000"/>
              </a:lnSpc>
              <a:buClrTx/>
              <a:buSzTx/>
              <a:buFontTx/>
            </a:pPr>
            <a:r>
              <a:rPr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如果每个人都想一直保持原来在班上的名次是不可能的,不是进步就是退步了</a:t>
            </a:r>
            <a:r>
              <a:rPr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699895" y="2444750"/>
            <a:ext cx="4355465" cy="686359"/>
          </a:xfrm>
          <a:prstGeom prst="roundRect">
            <a:avLst/>
          </a:prstGeom>
          <a:noFill/>
        </p:spPr>
        <p:txBody>
          <a:bodyPr vert="horz" wrap="square" bIns="45720" numCol="1" spcCol="0" rtlCol="0" fromWordArt="0" anchor="t" anchorCtr="0" forceAA="0" compatLnSpc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buClrTx/>
              <a:buSzTx/>
              <a:buFontTx/>
            </a:pPr>
            <a:r>
              <a:rPr lang="zh-CN" altLang="en-US" sz="24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3.学会辩证地看名次</a:t>
            </a:r>
          </a:p>
        </p:txBody>
      </p:sp>
      <p:pic>
        <p:nvPicPr>
          <p:cNvPr id="2" name="图片 1" descr="templates\docerresourceshop\icons\\333639373235323b333635353433353bcea2d0a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3"/>
              </a:ext>
            </a:extLst>
          </a:blip>
          <a:stretch>
            <a:fillRect/>
          </a:stretch>
        </p:blipFill>
        <p:spPr>
          <a:xfrm>
            <a:off x="2473960" y="3272790"/>
            <a:ext cx="532130" cy="53213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4422775" y="3804920"/>
            <a:ext cx="3977005" cy="140307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dist" hangingPunct="0">
              <a:lnSpc>
                <a:spcPct val="200000"/>
              </a:lnSpc>
              <a:buClrTx/>
              <a:buSzTx/>
              <a:buFontTx/>
            </a:pPr>
            <a:r>
              <a:rPr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要理智。不论排在最前面、排在后面的 都要多角度看名次，学会对自己进行纵向比较，而不要将自己的目光只放在眼前的名次上。</a:t>
            </a:r>
          </a:p>
        </p:txBody>
      </p:sp>
      <p:pic>
        <p:nvPicPr>
          <p:cNvPr id="11" name="图片 10" descr="templates\docerresourceshop\icons\\333639373235323b333635353433353bcea2d0a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4"/>
              </a:ext>
            </a:extLst>
          </a:blip>
          <a:stretch>
            <a:fillRect/>
          </a:stretch>
        </p:blipFill>
        <p:spPr>
          <a:xfrm>
            <a:off x="6145530" y="3272790"/>
            <a:ext cx="532130" cy="532130"/>
          </a:xfrm>
          <a:prstGeom prst="rect">
            <a:avLst/>
          </a:prstGeom>
        </p:spPr>
      </p:pic>
      <p:pic>
        <p:nvPicPr>
          <p:cNvPr id="3" name="图片 2" descr="51miz-E1245334-1DA78D8A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7810" y="2235835"/>
            <a:ext cx="3190875" cy="31908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423670" y="3595370"/>
            <a:ext cx="2065655" cy="196977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dist" hangingPunct="0">
              <a:lnSpc>
                <a:spcPct val="200000"/>
              </a:lnSpc>
              <a:buClrTx/>
              <a:buSzTx/>
              <a:buFontTx/>
            </a:pPr>
            <a:r>
              <a:rPr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调整好心态后，根据自己的具体情况制定一个可行的计划，安排好下一阶段的学习和生活。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352550" y="2315210"/>
            <a:ext cx="3511550" cy="686359"/>
          </a:xfrm>
          <a:prstGeom prst="roundRect">
            <a:avLst/>
          </a:prstGeom>
          <a:noFill/>
        </p:spPr>
        <p:txBody>
          <a:bodyPr vert="horz" wrap="square" bIns="45720" numCol="1" spcCol="0" rtlCol="0" fromWordArt="0" anchor="t" anchorCtr="0" forceAA="0" compatLnSpc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buClrTx/>
              <a:buSzTx/>
              <a:buFontTx/>
            </a:pPr>
            <a:r>
              <a:rPr lang="zh-CN" altLang="en-US" sz="24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4.制定可行的调整计划</a:t>
            </a:r>
          </a:p>
        </p:txBody>
      </p:sp>
      <p:pic>
        <p:nvPicPr>
          <p:cNvPr id="2" name="图片 1" descr="templates\docerresourceshop\icons\\333639373235323b333635353433353bcea2d0a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3"/>
              </a:ext>
            </a:extLst>
          </a:blip>
          <a:stretch>
            <a:fillRect/>
          </a:stretch>
        </p:blipFill>
        <p:spPr>
          <a:xfrm>
            <a:off x="2126615" y="3063240"/>
            <a:ext cx="532130" cy="53213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3697605" y="3595370"/>
            <a:ext cx="2466975" cy="196977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dist" hangingPunct="0">
              <a:lnSpc>
                <a:spcPct val="200000"/>
              </a:lnSpc>
              <a:buClrTx/>
              <a:buSzTx/>
              <a:buFontTx/>
            </a:pPr>
            <a:r>
              <a:rPr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在制定计划时不能急于求成，要有短期的目标，能使自己有成功的体验，从而增强学习、考试的信心。</a:t>
            </a:r>
          </a:p>
        </p:txBody>
      </p:sp>
      <p:pic>
        <p:nvPicPr>
          <p:cNvPr id="11" name="图片 10" descr="templates\docerresourceshop\icons\\333639373235323b333635353433353bcea2d0a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4"/>
              </a:ext>
            </a:extLst>
          </a:blip>
          <a:stretch>
            <a:fillRect/>
          </a:stretch>
        </p:blipFill>
        <p:spPr>
          <a:xfrm>
            <a:off x="4665345" y="3063240"/>
            <a:ext cx="532130" cy="53213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6388100" y="3595370"/>
            <a:ext cx="2653665" cy="196977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dist" hangingPunct="0">
              <a:lnSpc>
                <a:spcPct val="200000"/>
              </a:lnSpc>
              <a:buClrTx/>
              <a:buSzTx/>
              <a:buFontTx/>
            </a:pPr>
            <a:r>
              <a:rPr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同时还要有远期的目标，让自己看到希望，增强动力。目标定得太高或太低，都会失去目标与计划的实际意义。</a:t>
            </a:r>
          </a:p>
        </p:txBody>
      </p:sp>
      <p:pic>
        <p:nvPicPr>
          <p:cNvPr id="13" name="图片 12" descr="templates\docerresourceshop\icons\\333639373235323b333635353433353bcea2d0a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4"/>
              </a:ext>
            </a:extLst>
          </a:blip>
          <a:stretch>
            <a:fillRect/>
          </a:stretch>
        </p:blipFill>
        <p:spPr>
          <a:xfrm>
            <a:off x="7448550" y="3063240"/>
            <a:ext cx="532130" cy="532130"/>
          </a:xfrm>
          <a:prstGeom prst="rect">
            <a:avLst/>
          </a:prstGeom>
        </p:spPr>
      </p:pic>
      <p:pic>
        <p:nvPicPr>
          <p:cNvPr id="6" name="图片 5" descr="51miz-E1267984-A65722E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3635" y="2889250"/>
            <a:ext cx="2845435" cy="28454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9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229735" y="2423160"/>
            <a:ext cx="3973830" cy="304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200000"/>
              </a:lnSpc>
            </a:pPr>
            <a:r>
              <a:rPr lang="zh-CN" altLang="en-US" sz="1600" i="0" dirty="0">
                <a:effectLst/>
                <a:latin typeface="Times New Roman"/>
                <a:ea typeface="微软雅黑"/>
                <a:sym typeface="Times New Roman"/>
              </a:rPr>
              <a:t>不负父母的期望！不负恩师的厚望！</a:t>
            </a:r>
          </a:p>
          <a:p>
            <a:pPr algn="just" fontAlgn="auto">
              <a:lnSpc>
                <a:spcPct val="200000"/>
              </a:lnSpc>
            </a:pPr>
            <a:r>
              <a:rPr lang="zh-CN" altLang="en-US" sz="1600" i="0" dirty="0">
                <a:effectLst/>
                <a:latin typeface="Times New Roman"/>
                <a:ea typeface="微软雅黑"/>
                <a:sym typeface="Times New Roman"/>
              </a:rPr>
              <a:t>不负天赐的智慧！不负青春的理想！</a:t>
            </a:r>
          </a:p>
          <a:p>
            <a:pPr algn="just" fontAlgn="auto">
              <a:lnSpc>
                <a:spcPct val="200000"/>
              </a:lnSpc>
            </a:pPr>
            <a:r>
              <a:rPr lang="zh-CN" altLang="en-US" sz="1600" i="0" dirty="0">
                <a:effectLst/>
                <a:latin typeface="Times New Roman"/>
                <a:ea typeface="微软雅黑"/>
                <a:sym typeface="Times New Roman"/>
              </a:rPr>
              <a:t>竭尽全力，铸无悔青春！</a:t>
            </a:r>
          </a:p>
          <a:p>
            <a:pPr algn="just" fontAlgn="auto">
              <a:lnSpc>
                <a:spcPct val="200000"/>
              </a:lnSpc>
            </a:pPr>
            <a:r>
              <a:rPr lang="zh-CN" altLang="en-US" sz="1600" i="0" dirty="0">
                <a:effectLst/>
                <a:latin typeface="Times New Roman"/>
                <a:ea typeface="微软雅黑"/>
                <a:sym typeface="Times New Roman"/>
              </a:rPr>
              <a:t>挖掘潜能，创一班神话！</a:t>
            </a:r>
          </a:p>
          <a:p>
            <a:pPr algn="just" fontAlgn="auto">
              <a:lnSpc>
                <a:spcPct val="200000"/>
              </a:lnSpc>
            </a:pPr>
            <a:r>
              <a:rPr lang="zh-CN" altLang="en-US" sz="1600" i="0" dirty="0">
                <a:effectLst/>
                <a:latin typeface="Times New Roman"/>
                <a:ea typeface="微软雅黑"/>
                <a:sym typeface="Times New Roman"/>
              </a:rPr>
              <a:t>奋斗十天 让理想在十一月展翅飞翔！</a:t>
            </a:r>
          </a:p>
          <a:p>
            <a:pPr algn="just" fontAlgn="auto">
              <a:lnSpc>
                <a:spcPct val="200000"/>
              </a:lnSpc>
            </a:pPr>
            <a:r>
              <a:rPr lang="zh-CN" altLang="en-US" sz="1600" i="0" dirty="0">
                <a:effectLst/>
                <a:latin typeface="Times New Roman"/>
                <a:ea typeface="微软雅黑"/>
                <a:sym typeface="Times New Roman"/>
              </a:rPr>
              <a:t>拼搏十天 让我们创造一班的辉煌！</a:t>
            </a:r>
          </a:p>
        </p:txBody>
      </p:sp>
      <p:sp>
        <p:nvSpPr>
          <p:cNvPr id="11" name="矩形: 圆角 10"/>
          <p:cNvSpPr txBox="1"/>
          <p:nvPr/>
        </p:nvSpPr>
        <p:spPr>
          <a:xfrm>
            <a:off x="1538605" y="2821940"/>
            <a:ext cx="2567940" cy="2567940"/>
          </a:xfrm>
          <a:prstGeom prst="ellipse">
            <a:avLst/>
          </a:prstGeom>
          <a:solidFill>
            <a:srgbClr val="B42835"/>
          </a:solidFill>
        </p:spPr>
        <p:txBody>
          <a:bodyPr wrap="square" tIns="504190" rtlCol="0" anchor="ctr" anchorCtr="0">
            <a:noAutofit/>
          </a:bodyPr>
          <a:lstStyle/>
          <a:p>
            <a:pPr lvl="0" algn="ctr" fontAlgn="auto">
              <a:lnSpc>
                <a:spcPct val="200000"/>
              </a:lnSpc>
              <a:buClrTx/>
              <a:buSzTx/>
              <a:buFontTx/>
            </a:pPr>
            <a:r>
              <a:rPr lang="zh-CN" altLang="en-US" sz="2800">
                <a:solidFill>
                  <a:schemeClr val="lt1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集体宣誓</a:t>
            </a:r>
          </a:p>
        </p:txBody>
      </p:sp>
      <p:pic>
        <p:nvPicPr>
          <p:cNvPr id="6" name="图片 5" descr="templates\docerresourceshop\icons\\343538343130363b343538383331343bb7dcb6b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3"/>
              </a:ext>
            </a:extLst>
          </a:blip>
          <a:stretch>
            <a:fillRect/>
          </a:stretch>
        </p:blipFill>
        <p:spPr>
          <a:xfrm>
            <a:off x="2593340" y="3448050"/>
            <a:ext cx="458470" cy="458470"/>
          </a:xfrm>
          <a:prstGeom prst="rect">
            <a:avLst/>
          </a:prstGeom>
        </p:spPr>
      </p:pic>
      <p:pic>
        <p:nvPicPr>
          <p:cNvPr id="7" name="图片 6" descr="51miz-E1280233-239B633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5750" y="2146935"/>
            <a:ext cx="4940300" cy="37052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Grp="1" noRot="1" noChangeArrowheads="1"/>
          </p:cNvSpPr>
          <p:nvPr/>
        </p:nvSpPr>
        <p:spPr>
          <a:xfrm>
            <a:off x="1788160" y="3252470"/>
            <a:ext cx="5671185" cy="2061210"/>
          </a:xfr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dist" fontAlgn="auto"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en-US" sz="1600" dirty="0">
                <a:latin typeface="Times New Roman"/>
                <a:ea typeface="微软雅黑"/>
                <a:sym typeface="Times New Roman"/>
              </a:rPr>
              <a:t>同学们，诚信考试，诚实做人，亮出真实的成绩，亮出真实的自己相信：一分汗水、一分收获，老师真诚祝愿大家在本次期中考试开始的时候，带着成功的信心走进考场，以自己扎实的学识和诚实的态度，考出好成绩！为自己加油,为班级添彩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910080" y="2711450"/>
            <a:ext cx="5441315" cy="509905"/>
          </a:xfrm>
          <a:prstGeom prst="roundRect">
            <a:avLst/>
          </a:prstGeom>
          <a:solidFill>
            <a:srgbClr val="B42835"/>
          </a:solidFill>
        </p:spPr>
        <p:txBody>
          <a:bodyPr vert="horz" wrap="square" bIns="45720" numCol="1" spcCol="0" rtlCol="0" fromWordArt="0" anchor="ctr" anchorCtr="0" forceAA="0" compatLnSpc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solidFill>
                  <a:schemeClr val="lt1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亲爱的同学们，考试的号角已经吹响</a:t>
            </a:r>
          </a:p>
        </p:txBody>
      </p:sp>
      <p:pic>
        <p:nvPicPr>
          <p:cNvPr id="4" name="图片 3" descr="51miz-E1245332-CAA2428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8680" y="2031365"/>
            <a:ext cx="3566795" cy="3566795"/>
          </a:xfrm>
          <a:prstGeom prst="rect">
            <a:avLst/>
          </a:prstGeom>
        </p:spPr>
      </p:pic>
      <p:pic>
        <p:nvPicPr>
          <p:cNvPr id="172036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0985500" y="11353800"/>
            <a:ext cx="355600" cy="266700"/>
          </a:xfrm>
          <a:prstGeom prst="cube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2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5015905" y="1691005"/>
            <a:ext cx="571055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buClrTx/>
              <a:buSzTx/>
              <a:buFontTx/>
            </a:pPr>
            <a:r>
              <a:rPr sz="3600" dirty="0" err="1">
                <a:ln w="19050">
                  <a:noFill/>
                </a:ln>
                <a:solidFill>
                  <a:srgbClr val="B42835"/>
                </a:solidFill>
                <a:effectLst/>
                <a:latin typeface="Times New Roman"/>
                <a:ea typeface="微软雅黑"/>
                <a:cs typeface="卢文辉经典粗黑简体" panose="02000000000000000000" charset="-122"/>
                <a:sym typeface="Times New Roman"/>
              </a:rPr>
              <a:t>树立正确考试信念</a:t>
            </a:r>
            <a:endParaRPr sz="3600" dirty="0">
              <a:ln w="19050">
                <a:noFill/>
              </a:ln>
              <a:solidFill>
                <a:srgbClr val="B42835"/>
              </a:solidFill>
              <a:effectLst/>
              <a:latin typeface="Times New Roman"/>
              <a:ea typeface="微软雅黑"/>
              <a:cs typeface="卢文辉经典粗黑简体" panose="02000000000000000000" charset="-122"/>
              <a:sym typeface="Times New Roman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15905" y="2552700"/>
            <a:ext cx="558228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buClrTx/>
              <a:buSzTx/>
              <a:buFontTx/>
            </a:pPr>
            <a:r>
              <a:rPr sz="3600" dirty="0" err="1">
                <a:ln w="19050">
                  <a:noFill/>
                </a:ln>
                <a:solidFill>
                  <a:srgbClr val="B42835"/>
                </a:solidFill>
                <a:effectLst/>
                <a:latin typeface="Times New Roman"/>
                <a:ea typeface="微软雅黑"/>
                <a:cs typeface="卢文辉经典粗黑简体" panose="02000000000000000000" charset="-122"/>
                <a:sym typeface="Times New Roman"/>
              </a:rPr>
              <a:t>考试前充分准备</a:t>
            </a:r>
            <a:endParaRPr sz="3600" dirty="0">
              <a:ln w="19050">
                <a:noFill/>
              </a:ln>
              <a:solidFill>
                <a:srgbClr val="B42835"/>
              </a:solidFill>
              <a:effectLst/>
              <a:latin typeface="Times New Roman"/>
              <a:ea typeface="微软雅黑"/>
              <a:cs typeface="卢文辉经典粗黑简体" panose="02000000000000000000" charset="-122"/>
              <a:sym typeface="Times New Roman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2700655" y="2159635"/>
            <a:ext cx="1290320" cy="2306955"/>
          </a:xfrm>
          <a:prstGeom prst="rect">
            <a:avLst/>
          </a:prstGeom>
        </p:spPr>
        <p:txBody>
          <a:bodyPr vert="horz" wrap="squar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7200">
                <a:ln w="25400">
                  <a:solidFill>
                    <a:schemeClr val="bg1"/>
                  </a:solidFill>
                </a:ln>
                <a:solidFill>
                  <a:srgbClr val="B42835"/>
                </a:solidFill>
                <a:effectLst>
                  <a:outerShdw blurRad="12700" dist="12700" algn="ctr" rotWithShape="0">
                    <a:srgbClr val="EC0404">
                      <a:alpha val="40000"/>
                    </a:srgbClr>
                  </a:outerShdw>
                </a:effectLst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目录</a:t>
            </a:r>
          </a:p>
        </p:txBody>
      </p:sp>
      <p:sp>
        <p:nvSpPr>
          <p:cNvPr id="3" name="椭圆 2"/>
          <p:cNvSpPr/>
          <p:nvPr/>
        </p:nvSpPr>
        <p:spPr>
          <a:xfrm>
            <a:off x="4285655" y="1661795"/>
            <a:ext cx="599440" cy="599440"/>
          </a:xfrm>
          <a:prstGeom prst="ellipse">
            <a:avLst/>
          </a:prstGeom>
          <a:solidFill>
            <a:srgbClr val="B42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2400">
                <a:solidFill>
                  <a:schemeClr val="bg1"/>
                </a:solidFill>
                <a:latin typeface="Times New Roman"/>
                <a:ea typeface="微软雅黑"/>
                <a:sym typeface="Times New Roman"/>
              </a:rPr>
              <a:t>01</a:t>
            </a:r>
          </a:p>
        </p:txBody>
      </p:sp>
      <p:sp>
        <p:nvSpPr>
          <p:cNvPr id="11" name="椭圆 10"/>
          <p:cNvSpPr/>
          <p:nvPr/>
        </p:nvSpPr>
        <p:spPr>
          <a:xfrm>
            <a:off x="4285655" y="2526665"/>
            <a:ext cx="599440" cy="599440"/>
          </a:xfrm>
          <a:prstGeom prst="ellipse">
            <a:avLst/>
          </a:prstGeom>
          <a:solidFill>
            <a:srgbClr val="B42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2400">
                <a:solidFill>
                  <a:schemeClr val="bg1"/>
                </a:solidFill>
                <a:latin typeface="Times New Roman"/>
                <a:ea typeface="微软雅黑"/>
                <a:sym typeface="Times New Roman"/>
              </a:rPr>
              <a:t>02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015905" y="3414395"/>
            <a:ext cx="588264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buClrTx/>
              <a:buSzTx/>
              <a:buFontTx/>
            </a:pPr>
            <a:r>
              <a:rPr sz="3600">
                <a:ln w="19050">
                  <a:noFill/>
                </a:ln>
                <a:solidFill>
                  <a:srgbClr val="B42835"/>
                </a:solidFill>
                <a:effectLst/>
                <a:latin typeface="Times New Roman"/>
                <a:ea typeface="微软雅黑"/>
                <a:cs typeface="卢文辉经典粗黑简体" panose="02000000000000000000" charset="-122"/>
                <a:sym typeface="Times New Roman"/>
              </a:rPr>
              <a:t>考试中稳定发挥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015904" y="4276548"/>
            <a:ext cx="5830887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buClrTx/>
              <a:buSzTx/>
              <a:buFontTx/>
            </a:pPr>
            <a:r>
              <a:rPr sz="3600">
                <a:ln w="19050">
                  <a:noFill/>
                </a:ln>
                <a:solidFill>
                  <a:srgbClr val="B42835"/>
                </a:solidFill>
                <a:effectLst/>
                <a:latin typeface="Times New Roman"/>
                <a:ea typeface="微软雅黑"/>
                <a:cs typeface="卢文辉经典粗黑简体" panose="02000000000000000000" charset="-122"/>
                <a:sym typeface="Times New Roman"/>
              </a:rPr>
              <a:t>考试后积极调整</a:t>
            </a:r>
          </a:p>
        </p:txBody>
      </p:sp>
      <p:sp>
        <p:nvSpPr>
          <p:cNvPr id="15" name="椭圆 14"/>
          <p:cNvSpPr/>
          <p:nvPr/>
        </p:nvSpPr>
        <p:spPr>
          <a:xfrm>
            <a:off x="4285655" y="3391535"/>
            <a:ext cx="599440" cy="599440"/>
          </a:xfrm>
          <a:prstGeom prst="ellipse">
            <a:avLst/>
          </a:prstGeom>
          <a:solidFill>
            <a:srgbClr val="B42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2400">
                <a:solidFill>
                  <a:schemeClr val="bg1"/>
                </a:solidFill>
                <a:latin typeface="Times New Roman"/>
                <a:ea typeface="微软雅黑"/>
                <a:sym typeface="Times New Roman"/>
              </a:rPr>
              <a:t>03</a:t>
            </a:r>
          </a:p>
        </p:txBody>
      </p:sp>
      <p:sp>
        <p:nvSpPr>
          <p:cNvPr id="16" name="椭圆 15"/>
          <p:cNvSpPr/>
          <p:nvPr/>
        </p:nvSpPr>
        <p:spPr>
          <a:xfrm>
            <a:off x="4285655" y="4256405"/>
            <a:ext cx="599440" cy="599440"/>
          </a:xfrm>
          <a:prstGeom prst="ellipse">
            <a:avLst/>
          </a:prstGeom>
          <a:solidFill>
            <a:srgbClr val="B42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2400">
                <a:solidFill>
                  <a:schemeClr val="bg1"/>
                </a:solidFill>
                <a:latin typeface="Times New Roman"/>
                <a:ea typeface="微软雅黑"/>
                <a:sym typeface="Times New Roman"/>
              </a:rPr>
              <a:t>04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  <p:cond evt="onBegin" delay="0">
                          <p:tn val="16"/>
                        </p:cond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  <p:cond evt="onBegin" delay="0">
                          <p:tn val="23"/>
                        </p:cond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  <p:cond evt="onBegin" delay="0">
                          <p:tn val="35"/>
                        </p:cond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  <p:cond evt="onBegin" delay="0">
                          <p:tn val="42"/>
                        </p:cond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  <p:cond evt="onBegin" delay="0">
                          <p:tn val="49"/>
                        </p:cond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/>
      <p:bldP spid="35" grpId="0"/>
      <p:bldP spid="3" grpId="0" animBg="1"/>
      <p:bldP spid="11" grpId="0" animBg="1"/>
      <p:bldP spid="12" grpId="0"/>
      <p:bldP spid="13" grpId="0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 txBox="1">
            <a:spLocks noGrp="1"/>
          </p:cNvSpPr>
          <p:nvPr/>
        </p:nvSpPr>
        <p:spPr>
          <a:xfrm>
            <a:off x="3649345" y="4074795"/>
            <a:ext cx="4893945" cy="398780"/>
          </a:xfrm>
          <a:noFill/>
        </p:spPr>
        <p:txBody>
          <a:bodyPr wrap="square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algn="dist">
              <a:lnSpc>
                <a:spcPct val="100000"/>
              </a:lnSpc>
              <a:buClrTx/>
              <a:buSzTx/>
              <a:buFontTx/>
              <a:buNone/>
            </a:pPr>
            <a:r>
              <a:rPr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中小学期中考试成绩分析家长会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947285" y="1880235"/>
            <a:ext cx="2250440" cy="610235"/>
            <a:chOff x="8061" y="6183"/>
            <a:chExt cx="3544" cy="961"/>
          </a:xfrm>
          <a:solidFill>
            <a:srgbClr val="B42835"/>
          </a:solidFill>
        </p:grpSpPr>
        <p:sp>
          <p:nvSpPr>
            <p:cNvPr id="10" name="椭圆 9"/>
            <p:cNvSpPr/>
            <p:nvPr/>
          </p:nvSpPr>
          <p:spPr>
            <a:xfrm>
              <a:off x="8096" y="6248"/>
              <a:ext cx="794" cy="7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endParaRPr lang="en-US" altLang="zh-CN" sz="2800">
                <a:latin typeface="Times New Roman"/>
                <a:ea typeface="微软雅黑"/>
                <a:cs typeface="Aa圆式物语 (非商业使用)" panose="02010600010101010101" charset="-122"/>
                <a:sym typeface="Times New Roman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8972" y="6248"/>
              <a:ext cx="793" cy="7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endParaRPr lang="en-US" altLang="zh-CN" sz="2800">
                <a:latin typeface="Times New Roman"/>
                <a:ea typeface="微软雅黑"/>
                <a:cs typeface="Aa圆式物语 (非商业使用)" panose="02010600010101010101" charset="-122"/>
                <a:sym typeface="Times New Roman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9847" y="6248"/>
              <a:ext cx="793" cy="7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endParaRPr lang="en-US" altLang="zh-CN" sz="2800">
                <a:latin typeface="Times New Roman"/>
                <a:ea typeface="微软雅黑"/>
                <a:cs typeface="Aa圆式物语 (非商业使用)" panose="02010600010101010101" charset="-122"/>
                <a:sym typeface="Times New Roman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0722" y="6248"/>
              <a:ext cx="793" cy="7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endParaRPr lang="en-US" altLang="zh-CN" sz="2800">
                <a:latin typeface="Times New Roman"/>
                <a:ea typeface="微软雅黑"/>
                <a:cs typeface="Aa圆式物语 (非商业使用)" panose="02010600010101010101" charset="-122"/>
                <a:sym typeface="Times New Roman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8061" y="6183"/>
              <a:ext cx="3544" cy="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r>
                <a:rPr lang="en-US" altLang="zh-CN" sz="2800">
                  <a:latin typeface="Times New Roman"/>
                  <a:ea typeface="微软雅黑"/>
                  <a:cs typeface="Aa圆式物语 (非商业使用)" panose="02010600010101010101" charset="-122"/>
                  <a:sym typeface="Times New Roman"/>
                </a:rPr>
                <a:t>第</a:t>
              </a:r>
              <a:r>
                <a:rPr lang="zh-CN" altLang="en-US" sz="2800">
                  <a:latin typeface="Times New Roman"/>
                  <a:ea typeface="微软雅黑"/>
                  <a:cs typeface="Aa圆式物语 (非商业使用)" panose="02010600010101010101" charset="-122"/>
                  <a:sym typeface="Times New Roman"/>
                </a:rPr>
                <a:t>一</a:t>
              </a:r>
              <a:r>
                <a:rPr lang="en-US" altLang="zh-CN" sz="2800">
                  <a:latin typeface="Times New Roman"/>
                  <a:ea typeface="微软雅黑"/>
                  <a:cs typeface="Aa圆式物语 (非商业使用)" panose="02010600010101010101" charset="-122"/>
                  <a:sym typeface="Times New Roman"/>
                </a:rPr>
                <a:t>部分</a:t>
              </a:r>
            </a:p>
          </p:txBody>
        </p:sp>
      </p:grpSp>
      <p:sp>
        <p:nvSpPr>
          <p:cNvPr id="19" name="矩形 18"/>
          <p:cNvSpPr/>
          <p:nvPr/>
        </p:nvSpPr>
        <p:spPr bwMode="auto">
          <a:xfrm>
            <a:off x="1942465" y="2829560"/>
            <a:ext cx="8307705" cy="1198880"/>
          </a:xfrm>
          <a:prstGeom prst="rect">
            <a:avLst/>
          </a:prstGeom>
        </p:spPr>
        <p:txBody>
          <a:bodyPr vert="horz" wrap="squar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7200" dirty="0">
                <a:ln w="19050">
                  <a:solidFill>
                    <a:schemeClr val="bg1"/>
                  </a:solidFill>
                </a:ln>
                <a:solidFill>
                  <a:srgbClr val="B42835"/>
                </a:solidFill>
                <a:effectLst>
                  <a:outerShdw blurRad="12700" dist="12700" sx="101000" sy="101000" algn="ctr" rotWithShape="0">
                    <a:srgbClr val="FA4242">
                      <a:alpha val="40000"/>
                    </a:srgbClr>
                  </a:outerShdw>
                </a:effectLst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树立正确考试信念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959610" y="2981960"/>
            <a:ext cx="3319780" cy="246189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hangingPunct="0">
              <a:lnSpc>
                <a:spcPct val="200000"/>
              </a:lnSpc>
              <a:buClrTx/>
              <a:buSzTx/>
              <a:buFontTx/>
            </a:pPr>
            <a:r>
              <a:rPr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期中考试，一个令我们烦恼的现实</a:t>
            </a:r>
            <a:r>
              <a:rPr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,</a:t>
            </a:r>
          </a:p>
          <a:p>
            <a:pPr lvl="0" algn="just" hangingPunct="0">
              <a:lnSpc>
                <a:spcPct val="200000"/>
              </a:lnSpc>
              <a:buClrTx/>
              <a:buSzTx/>
              <a:buFontTx/>
            </a:pPr>
            <a:r>
              <a:rPr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奥运会，一个放松，展示自我的机会</a:t>
            </a:r>
            <a:endParaRPr sz="1600" dirty="0">
              <a:solidFill>
                <a:schemeClr val="tx1">
                  <a:lumMod val="85000"/>
                  <a:lumOff val="15000"/>
                </a:schemeClr>
              </a:solidFill>
              <a:latin typeface="Times New Roman"/>
              <a:ea typeface="微软雅黑"/>
              <a:cs typeface="思源黑体 CN Normal" panose="020B0400000000000000" charset="-122"/>
              <a:sym typeface="Times New Roman"/>
            </a:endParaRPr>
          </a:p>
          <a:p>
            <a:pPr lvl="0" algn="just" hangingPunct="0">
              <a:lnSpc>
                <a:spcPct val="200000"/>
              </a:lnSpc>
              <a:buClrTx/>
              <a:buSzTx/>
              <a:buFontTx/>
            </a:pPr>
            <a:r>
              <a:rPr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是的，它们本质上不同</a:t>
            </a:r>
            <a:endParaRPr sz="1600" dirty="0">
              <a:solidFill>
                <a:schemeClr val="tx1">
                  <a:lumMod val="85000"/>
                  <a:lumOff val="15000"/>
                </a:schemeClr>
              </a:solidFill>
              <a:latin typeface="Times New Roman"/>
              <a:ea typeface="微软雅黑"/>
              <a:cs typeface="思源黑体 CN Normal" panose="020B0400000000000000" charset="-122"/>
              <a:sym typeface="Times New Roman"/>
            </a:endParaRPr>
          </a:p>
          <a:p>
            <a:pPr lvl="0" algn="just" hangingPunct="0">
              <a:lnSpc>
                <a:spcPct val="200000"/>
              </a:lnSpc>
              <a:buClrTx/>
              <a:buSzTx/>
              <a:buFontTx/>
            </a:pPr>
            <a:r>
              <a:rPr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但，它们又如此相似</a:t>
            </a:r>
            <a:endParaRPr sz="1600" dirty="0">
              <a:solidFill>
                <a:schemeClr val="tx1">
                  <a:lumMod val="85000"/>
                  <a:lumOff val="15000"/>
                </a:schemeClr>
              </a:solidFill>
              <a:latin typeface="Times New Roman"/>
              <a:ea typeface="微软雅黑"/>
              <a:cs typeface="思源黑体 CN Normal" panose="020B0400000000000000" charset="-122"/>
              <a:sym typeface="Times New Roman"/>
            </a:endParaRPr>
          </a:p>
          <a:p>
            <a:pPr lvl="0" algn="just" hangingPunct="0">
              <a:lnSpc>
                <a:spcPct val="200000"/>
              </a:lnSpc>
              <a:buClrTx/>
              <a:buSzTx/>
              <a:buFontTx/>
            </a:pPr>
            <a:r>
              <a:rPr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厮杀，拼搏，永争上游，永不服输</a:t>
            </a:r>
            <a:endParaRPr sz="1600" dirty="0">
              <a:solidFill>
                <a:schemeClr val="tx1">
                  <a:lumMod val="85000"/>
                  <a:lumOff val="15000"/>
                </a:schemeClr>
              </a:solidFill>
              <a:latin typeface="Times New Roman"/>
              <a:ea typeface="微软雅黑"/>
              <a:cs typeface="思源黑体 CN Normal" panose="020B0400000000000000" charset="-122"/>
              <a:sym typeface="Times New Roman"/>
            </a:endParaRPr>
          </a:p>
        </p:txBody>
      </p:sp>
      <p:sp>
        <p:nvSpPr>
          <p:cNvPr id="10" name="燕尾形 9"/>
          <p:cNvSpPr/>
          <p:nvPr/>
        </p:nvSpPr>
        <p:spPr>
          <a:xfrm>
            <a:off x="2005965" y="2388235"/>
            <a:ext cx="2949575" cy="460375"/>
          </a:xfrm>
          <a:prstGeom prst="chevron">
            <a:avLst/>
          </a:prstGeom>
          <a:solidFill>
            <a:srgbClr val="B4283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bIns="144145" numCol="1" spcCol="0" rtlCol="0" fromWordArt="0" anchor="ctr" anchorCtr="0" forceAA="0" compatLnSpc="1">
            <a:noAutofit/>
          </a:bodyPr>
          <a:lstStyle/>
          <a:p>
            <a:pPr lvl="0" algn="ctr">
              <a:lnSpc>
                <a:spcPct val="150000"/>
              </a:lnSpc>
              <a:buClrTx/>
              <a:buSzTx/>
              <a:buFontTx/>
            </a:pPr>
            <a:r>
              <a:rPr lang="zh-CN" altLang="en-US" sz="2200" dirty="0"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态度，决定一切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382260" y="2981960"/>
            <a:ext cx="5053965" cy="246189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hangingPunct="0">
              <a:lnSpc>
                <a:spcPct val="200000"/>
              </a:lnSpc>
              <a:buClrTx/>
              <a:buSzTx/>
              <a:buFontTx/>
            </a:pPr>
            <a:r>
              <a:rPr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有什么不同?</a:t>
            </a:r>
          </a:p>
          <a:p>
            <a:pPr lvl="0" algn="just" hangingPunct="0">
              <a:lnSpc>
                <a:spcPct val="200000"/>
              </a:lnSpc>
              <a:buClrTx/>
              <a:buSzTx/>
              <a:buFontTx/>
            </a:pPr>
            <a:r>
              <a:rPr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只是心态的各异</a:t>
            </a:r>
          </a:p>
          <a:p>
            <a:pPr lvl="0" algn="just" hangingPunct="0">
              <a:lnSpc>
                <a:spcPct val="200000"/>
              </a:lnSpc>
              <a:buClrTx/>
              <a:buSzTx/>
              <a:buFontTx/>
            </a:pPr>
            <a:r>
              <a:rPr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态度，决定一切</a:t>
            </a:r>
          </a:p>
          <a:p>
            <a:pPr lvl="0" algn="just" hangingPunct="0">
              <a:lnSpc>
                <a:spcPct val="200000"/>
              </a:lnSpc>
              <a:buClrTx/>
              <a:buSzTx/>
              <a:buFontTx/>
            </a:pPr>
            <a:r>
              <a:rPr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让我们用冲击金牌的热情，全身心投入到期中考试复习</a:t>
            </a:r>
          </a:p>
          <a:p>
            <a:pPr lvl="0" algn="just" hangingPunct="0">
              <a:lnSpc>
                <a:spcPct val="200000"/>
              </a:lnSpc>
              <a:buClrTx/>
              <a:buSzTx/>
              <a:buFontTx/>
            </a:pPr>
            <a:r>
              <a:rPr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你会发现，学习同样充满乐趣</a:t>
            </a:r>
          </a:p>
        </p:txBody>
      </p:sp>
      <p:pic>
        <p:nvPicPr>
          <p:cNvPr id="5" name="图片 4" descr="51miz-E1125174-420B1C3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7530" y="1953260"/>
            <a:ext cx="2479040" cy="2479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128520" y="2813685"/>
            <a:ext cx="7184390" cy="91063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hangingPunct="0">
              <a:lnSpc>
                <a:spcPct val="200000"/>
              </a:lnSpc>
              <a:buClrTx/>
              <a:buSzTx/>
              <a:buFontTx/>
            </a:pPr>
            <a:r>
              <a:rPr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从现在做起，基础知识要扎实，重点知识要夯实，难点知识要务实。兵家云：知己知彼，方能百战不殆。“以己之长，攻人之短”“取人之长，补己之短”。</a:t>
            </a:r>
          </a:p>
        </p:txBody>
      </p:sp>
      <p:sp>
        <p:nvSpPr>
          <p:cNvPr id="10" name="燕尾形 9"/>
          <p:cNvSpPr/>
          <p:nvPr/>
        </p:nvSpPr>
        <p:spPr>
          <a:xfrm>
            <a:off x="2174875" y="2219960"/>
            <a:ext cx="3563620" cy="460375"/>
          </a:xfrm>
          <a:prstGeom prst="chevron">
            <a:avLst/>
          </a:prstGeom>
          <a:solidFill>
            <a:srgbClr val="B4283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bIns="144145" numCol="1" spcCol="0" rtlCol="0" fromWordArt="0" anchor="ctr" anchorCtr="0" forceAA="0" compatLnSpc="1">
            <a:noAutofit/>
          </a:bodyPr>
          <a:lstStyle/>
          <a:p>
            <a:pPr lvl="0" algn="ctr">
              <a:lnSpc>
                <a:spcPct val="150000"/>
              </a:lnSpc>
              <a:buClrTx/>
              <a:buSzTx/>
              <a:buFontTx/>
            </a:pPr>
            <a:r>
              <a:rPr lang="zh-CN" altLang="en-US" sz="2200" dirty="0"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争分夺秒，抢占制高点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128519" y="4765040"/>
            <a:ext cx="5520056" cy="98488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hangingPunct="0">
              <a:lnSpc>
                <a:spcPct val="200000"/>
              </a:lnSpc>
              <a:buClrTx/>
              <a:buSzTx/>
              <a:buFontTx/>
            </a:pPr>
            <a:r>
              <a:rPr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锲而不舍，金石可镂；坚持到底，不懈追求，一切皆有可能。只有踏踏实实的学习，才能拥有期中考试的辉煌</a:t>
            </a:r>
            <a:r>
              <a:rPr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。</a:t>
            </a:r>
          </a:p>
        </p:txBody>
      </p:sp>
      <p:sp>
        <p:nvSpPr>
          <p:cNvPr id="3" name="燕尾形 2"/>
          <p:cNvSpPr/>
          <p:nvPr/>
        </p:nvSpPr>
        <p:spPr>
          <a:xfrm>
            <a:off x="2174875" y="4171315"/>
            <a:ext cx="3563620" cy="460375"/>
          </a:xfrm>
          <a:prstGeom prst="chevron">
            <a:avLst/>
          </a:prstGeom>
          <a:solidFill>
            <a:srgbClr val="B4283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bIns="144145" numCol="1" spcCol="0" rtlCol="0" fromWordArt="0" anchor="ctr" anchorCtr="0" forceAA="0" compatLnSpc="1">
            <a:noAutofit/>
          </a:bodyPr>
          <a:lstStyle/>
          <a:p>
            <a:pPr lvl="0" algn="ctr">
              <a:lnSpc>
                <a:spcPct val="150000"/>
              </a:lnSpc>
              <a:buClrTx/>
              <a:buSzTx/>
              <a:buFontTx/>
            </a:pPr>
            <a:r>
              <a:rPr lang="zh-CN" altLang="en-US" sz="2200"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锲而不舍，铁树也开花</a:t>
            </a:r>
          </a:p>
        </p:txBody>
      </p:sp>
      <p:pic>
        <p:nvPicPr>
          <p:cNvPr id="16" name="图片 15" descr="51miz-E1284709-07A5940B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9382" y="3691890"/>
            <a:ext cx="3107055" cy="23304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128520" y="2813685"/>
            <a:ext cx="7184390" cy="91063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hangingPunct="0">
              <a:lnSpc>
                <a:spcPct val="200000"/>
              </a:lnSpc>
              <a:buClrTx/>
              <a:buSzTx/>
              <a:buFontTx/>
            </a:pPr>
            <a:r>
              <a:rPr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临近考试，放下背上的包袱，以平和积极的心态，坦然迎接考试。</a:t>
            </a:r>
          </a:p>
          <a:p>
            <a:pPr lvl="0" algn="just" hangingPunct="0">
              <a:lnSpc>
                <a:spcPct val="200000"/>
              </a:lnSpc>
              <a:buClrTx/>
              <a:buSzTx/>
              <a:buFontTx/>
            </a:pPr>
            <a:r>
              <a:rPr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运筹帷幄，决胜千里之外；啸傲考场，人生处处精彩。</a:t>
            </a:r>
          </a:p>
        </p:txBody>
      </p:sp>
      <p:sp>
        <p:nvSpPr>
          <p:cNvPr id="10" name="燕尾形 9"/>
          <p:cNvSpPr/>
          <p:nvPr/>
        </p:nvSpPr>
        <p:spPr>
          <a:xfrm>
            <a:off x="2174875" y="2219960"/>
            <a:ext cx="3563620" cy="460375"/>
          </a:xfrm>
          <a:prstGeom prst="chevron">
            <a:avLst/>
          </a:prstGeom>
          <a:solidFill>
            <a:srgbClr val="B4283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bIns="144145" numCol="1" spcCol="0" rtlCol="0" fromWordArt="0" anchor="ctr" anchorCtr="0" forceAA="0" compatLnSpc="1">
            <a:noAutofit/>
          </a:bodyPr>
          <a:lstStyle/>
          <a:p>
            <a:pPr lvl="0" algn="ctr">
              <a:lnSpc>
                <a:spcPct val="150000"/>
              </a:lnSpc>
              <a:buClrTx/>
              <a:buSzTx/>
              <a:buFontTx/>
            </a:pPr>
            <a:r>
              <a:rPr lang="zh-CN" altLang="en-US" sz="2200"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平和心态，决胜千里外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128520" y="4765040"/>
            <a:ext cx="8041640" cy="91063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just" hangingPunct="0">
              <a:lnSpc>
                <a:spcPct val="200000"/>
              </a:lnSpc>
              <a:buClrTx/>
              <a:buSzTx/>
              <a:buFontTx/>
            </a:pPr>
            <a:r>
              <a:rPr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历次考试中，每个人拥有一种“文明考试，诚信做人”的意识。我们要以饱满的热情和积极的姿态投入到复习备考中，公平竞争，诚信考试，杜绝作弊，争创佳绩。</a:t>
            </a:r>
          </a:p>
        </p:txBody>
      </p:sp>
      <p:sp>
        <p:nvSpPr>
          <p:cNvPr id="3" name="燕尾形 2"/>
          <p:cNvSpPr/>
          <p:nvPr/>
        </p:nvSpPr>
        <p:spPr>
          <a:xfrm>
            <a:off x="2174875" y="4171315"/>
            <a:ext cx="3563620" cy="460375"/>
          </a:xfrm>
          <a:prstGeom prst="chevron">
            <a:avLst/>
          </a:prstGeom>
          <a:solidFill>
            <a:srgbClr val="B4283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bIns="144145" numCol="1" spcCol="0" rtlCol="0" fromWordArt="0" anchor="ctr" anchorCtr="0" forceAA="0" compatLnSpc="1">
            <a:noAutofit/>
          </a:bodyPr>
          <a:lstStyle/>
          <a:p>
            <a:pPr lvl="0" algn="ctr">
              <a:lnSpc>
                <a:spcPct val="150000"/>
              </a:lnSpc>
              <a:buClrTx/>
              <a:buSzTx/>
              <a:buFontTx/>
            </a:pPr>
            <a:r>
              <a:rPr lang="zh-CN" altLang="en-US" sz="2200"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诚信考场，成功的人生</a:t>
            </a:r>
          </a:p>
        </p:txBody>
      </p:sp>
      <p:pic>
        <p:nvPicPr>
          <p:cNvPr id="20" name="图片 19" descr="51miz-E1258243-D387DEC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8435" y="1609090"/>
            <a:ext cx="2836545" cy="28365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362200" y="3549015"/>
            <a:ext cx="4150995" cy="140307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dist" hangingPunct="0">
              <a:lnSpc>
                <a:spcPct val="200000"/>
              </a:lnSpc>
              <a:buClrTx/>
              <a:buSzTx/>
              <a:buFontTx/>
            </a:pPr>
            <a:r>
              <a:rPr sz="16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天生我材必有用，挥斥方遒谱新篇，坚持不懈人不知，一举夺魁刮目见。考出个人的最佳水平，考出班级的综合水平，考出我校风采。</a:t>
            </a:r>
          </a:p>
        </p:txBody>
      </p:sp>
      <p:sp>
        <p:nvSpPr>
          <p:cNvPr id="10" name="燕尾形 9"/>
          <p:cNvSpPr/>
          <p:nvPr/>
        </p:nvSpPr>
        <p:spPr>
          <a:xfrm>
            <a:off x="2408555" y="2955290"/>
            <a:ext cx="3563620" cy="460375"/>
          </a:xfrm>
          <a:prstGeom prst="chevron">
            <a:avLst/>
          </a:prstGeom>
          <a:solidFill>
            <a:srgbClr val="B4283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bIns="144145" numCol="1" spcCol="0" rtlCol="0" fromWordArt="0" anchor="ctr" anchorCtr="0" forceAA="0" compatLnSpc="1">
            <a:noAutofit/>
          </a:bodyPr>
          <a:lstStyle/>
          <a:p>
            <a:pPr lvl="0" algn="ctr">
              <a:lnSpc>
                <a:spcPct val="150000"/>
              </a:lnSpc>
              <a:buClrTx/>
              <a:buSzTx/>
              <a:buFontTx/>
            </a:pPr>
            <a:r>
              <a:rPr lang="zh-CN" altLang="en-US" sz="2200"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充满自信，谱写新篇章</a:t>
            </a:r>
          </a:p>
        </p:txBody>
      </p:sp>
      <p:pic>
        <p:nvPicPr>
          <p:cNvPr id="19" name="图片 18" descr="51miz-E1258283-F080A5F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92595" y="2320925"/>
            <a:ext cx="3347085" cy="33470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 txBox="1">
            <a:spLocks noGrp="1"/>
          </p:cNvSpPr>
          <p:nvPr/>
        </p:nvSpPr>
        <p:spPr>
          <a:xfrm>
            <a:off x="3649345" y="4074795"/>
            <a:ext cx="4893945" cy="398780"/>
          </a:xfrm>
          <a:noFill/>
        </p:spPr>
        <p:txBody>
          <a:bodyPr wrap="square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algn="dist">
              <a:lnSpc>
                <a:spcPct val="100000"/>
              </a:lnSpc>
              <a:buClrTx/>
              <a:buSzTx/>
              <a:buFontTx/>
              <a:buNone/>
            </a:pPr>
            <a:r>
              <a:rPr sz="2000">
                <a:solidFill>
                  <a:srgbClr val="B42835"/>
                </a:solidFill>
                <a:latin typeface="Times New Roman"/>
                <a:ea typeface="微软雅黑"/>
                <a:cs typeface="印品灵秀体（非商用）" panose="02000000000000000000" charset="-122"/>
                <a:sym typeface="Times New Roman"/>
              </a:rPr>
              <a:t>中小学期中考试成绩分析家长会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947285" y="1880235"/>
            <a:ext cx="2250440" cy="610235"/>
            <a:chOff x="8061" y="6183"/>
            <a:chExt cx="3544" cy="961"/>
          </a:xfrm>
          <a:solidFill>
            <a:srgbClr val="B42835"/>
          </a:solidFill>
        </p:grpSpPr>
        <p:sp>
          <p:nvSpPr>
            <p:cNvPr id="10" name="椭圆 9"/>
            <p:cNvSpPr/>
            <p:nvPr/>
          </p:nvSpPr>
          <p:spPr>
            <a:xfrm>
              <a:off x="8096" y="6248"/>
              <a:ext cx="794" cy="7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endParaRPr lang="en-US" altLang="zh-CN" sz="2800">
                <a:latin typeface="Times New Roman"/>
                <a:ea typeface="微软雅黑"/>
                <a:cs typeface="Aa圆式物语 (非商业使用)" panose="02010600010101010101" charset="-122"/>
                <a:sym typeface="Times New Roman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8972" y="6248"/>
              <a:ext cx="793" cy="7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endParaRPr lang="en-US" altLang="zh-CN" sz="2800">
                <a:latin typeface="Times New Roman"/>
                <a:ea typeface="微软雅黑"/>
                <a:cs typeface="Aa圆式物语 (非商业使用)" panose="02010600010101010101" charset="-122"/>
                <a:sym typeface="Times New Roman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9847" y="6248"/>
              <a:ext cx="793" cy="7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endParaRPr lang="en-US" altLang="zh-CN" sz="2800">
                <a:latin typeface="Times New Roman"/>
                <a:ea typeface="微软雅黑"/>
                <a:cs typeface="Aa圆式物语 (非商业使用)" panose="02010600010101010101" charset="-122"/>
                <a:sym typeface="Times New Roman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0722" y="6248"/>
              <a:ext cx="793" cy="7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endParaRPr lang="en-US" altLang="zh-CN" sz="2800">
                <a:latin typeface="Times New Roman"/>
                <a:ea typeface="微软雅黑"/>
                <a:cs typeface="Aa圆式物语 (非商业使用)" panose="02010600010101010101" charset="-122"/>
                <a:sym typeface="Times New Roman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8061" y="6183"/>
              <a:ext cx="3544" cy="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tIns="107950" bIns="71755" numCol="1" spcCol="0" rtlCol="0" fromWordArt="0" anchor="ctr" anchorCtr="0" forceAA="0" compatLnSpc="1">
              <a:noAutofit/>
            </a:bodyPr>
            <a:lstStyle/>
            <a:p>
              <a:pPr lvl="0" algn="dist">
                <a:buClrTx/>
                <a:buSzTx/>
                <a:buFontTx/>
              </a:pPr>
              <a:r>
                <a:rPr lang="en-US" altLang="zh-CN" sz="2800">
                  <a:latin typeface="Times New Roman"/>
                  <a:ea typeface="微软雅黑"/>
                  <a:cs typeface="Aa圆式物语 (非商业使用)" panose="02010600010101010101" charset="-122"/>
                  <a:sym typeface="Times New Roman"/>
                </a:rPr>
                <a:t>第</a:t>
              </a:r>
              <a:r>
                <a:rPr lang="zh-CN" altLang="en-US" sz="2800">
                  <a:latin typeface="Times New Roman"/>
                  <a:ea typeface="微软雅黑"/>
                  <a:cs typeface="Aa圆式物语 (非商业使用)" panose="02010600010101010101" charset="-122"/>
                  <a:sym typeface="Times New Roman"/>
                </a:rPr>
                <a:t>二</a:t>
              </a:r>
              <a:r>
                <a:rPr lang="en-US" altLang="zh-CN" sz="2800">
                  <a:latin typeface="Times New Roman"/>
                  <a:ea typeface="微软雅黑"/>
                  <a:cs typeface="Aa圆式物语 (非商业使用)" panose="02010600010101010101" charset="-122"/>
                  <a:sym typeface="Times New Roman"/>
                </a:rPr>
                <a:t>部分</a:t>
              </a:r>
            </a:p>
          </p:txBody>
        </p:sp>
      </p:grpSp>
      <p:sp>
        <p:nvSpPr>
          <p:cNvPr id="19" name="矩形 18"/>
          <p:cNvSpPr/>
          <p:nvPr/>
        </p:nvSpPr>
        <p:spPr bwMode="auto">
          <a:xfrm>
            <a:off x="1942465" y="2829560"/>
            <a:ext cx="8307705" cy="1198880"/>
          </a:xfrm>
          <a:prstGeom prst="rect">
            <a:avLst/>
          </a:prstGeom>
        </p:spPr>
        <p:txBody>
          <a:bodyPr vert="horz" wrap="squar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7200" dirty="0">
                <a:ln w="19050">
                  <a:solidFill>
                    <a:schemeClr val="bg1"/>
                  </a:solidFill>
                </a:ln>
                <a:solidFill>
                  <a:srgbClr val="B42835"/>
                </a:solidFill>
                <a:effectLst>
                  <a:outerShdw blurRad="12700" dist="12700" sx="101000" sy="101000" algn="ctr" rotWithShape="0">
                    <a:srgbClr val="FA4242">
                      <a:alpha val="40000"/>
                    </a:srgbClr>
                  </a:outerShdw>
                </a:effectLst>
                <a:latin typeface="Times New Roman"/>
                <a:ea typeface="微软雅黑"/>
                <a:cs typeface="思源黑体 CN Normal" panose="020B0400000000000000" charset="-122"/>
                <a:sym typeface="Times New Roman"/>
              </a:rPr>
              <a:t>考试前充分准备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OTU2NDY0Mzg2NGY2ZGIwNmM2NGY3ODE5NjVlNzU1ZjIifQ=="/>
  <p:tag name="KSO_WPP_MARK_KEY" val="6d16b304-7c4d-4ac9-ae5d-78ac14e433c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176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5176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176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2"/>
  <p:tag name="KSO_WM_UNIT_TEXT_FILL_FORE_SCHEMECOLOR_INDEX_BRIGHTNESS" val="0"/>
  <p:tag name="KSO_WM_UNIT_TEXT_FILL_TYP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2"/>
  <p:tag name="KSO_WM_UNIT_TEXT_FILL_FORE_SCHEMECOLOR_INDEX_BRIGHTNESS" val="0"/>
  <p:tag name="KSO_WM_UNIT_TEXT_FILL_TYPE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2"/>
  <p:tag name="KSO_WM_UNIT_TEXT_FILL_FORE_SCHEMECOLOR_INDEX_BRIGHTNESS" val="0"/>
  <p:tag name="KSO_WM_UNIT_TEXT_FILL_TYPE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2"/>
  <p:tag name="KSO_WM_UNIT_TEXT_FILL_FORE_SCHEMECOLOR_INDEX_BRIGHTNESS" val="0"/>
  <p:tag name="KSO_WM_UNIT_TEXT_FILL_TYP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2"/>
  <p:tag name="KSO_WM_UNIT_TEXT_FILL_FORE_SCHEMECOLOR_INDEX_BRIGHTNESS" val="0"/>
  <p:tag name="KSO_WM_UNIT_TEXT_FILL_TYP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" val="2"/>
  <p:tag name="KSO_WM_UNIT_TEXT_FILL_FORE_SCHEMECOLOR_INDEX_BRIGHTNESS" val="0"/>
  <p:tag name="KSO_WM_UNIT_TEXT_FILL_TYPE" val="1"/>
</p:tagLst>
</file>

<file path=ppt/theme/theme1.xml><?xml version="1.0" encoding="utf-8"?>
<a:theme xmlns:a="http://schemas.openxmlformats.org/drawingml/2006/main" name="第一PPT模板网-WWW.1PPT.COM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1348</Words>
  <Application>Microsoft Office PowerPoint</Application>
  <PresentationFormat>宽屏</PresentationFormat>
  <Paragraphs>156</Paragraphs>
  <Slides>27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43" baseType="lpstr">
      <vt:lpstr>Aa新华复兴体</vt:lpstr>
      <vt:lpstr>Aa圆式物语 (非商业使用)</vt:lpstr>
      <vt:lpstr>等线</vt:lpstr>
      <vt:lpstr>华康海报体W12(P)</vt:lpstr>
      <vt:lpstr>卢文辉经典粗黑简体</vt:lpstr>
      <vt:lpstr>思源黑体 Bold</vt:lpstr>
      <vt:lpstr>思源黑体 CN Normal</vt:lpstr>
      <vt:lpstr>宋体</vt:lpstr>
      <vt:lpstr>微软雅黑</vt:lpstr>
      <vt:lpstr>印品灵秀体（非商用）</vt:lpstr>
      <vt:lpstr>字体管家棉花糖</vt:lpstr>
      <vt:lpstr>Arial</vt:lpstr>
      <vt:lpstr>Calibri</vt:lpstr>
      <vt:lpstr>Times New Roman</vt:lpstr>
      <vt:lpstr>Wingdings</vt:lpstr>
      <vt:lpstr>第一PPT模板网-WWW.1PPT.COM​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考试前后</vt:lpstr>
      <vt:lpstr>友情提示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7</cp:revision>
  <cp:lastPrinted>2022-11-09T20:22:17Z</cp:lastPrinted>
  <dcterms:created xsi:type="dcterms:W3CDTF">2022-11-09T20:22:17Z</dcterms:created>
  <dcterms:modified xsi:type="dcterms:W3CDTF">2023-04-17T05:51:47Z</dcterms:modified>
</cp:coreProperties>
</file>