
<file path=[Content_Types].xml><?xml version="1.0" encoding="utf-8"?>
<Types xmlns="http://schemas.openxmlformats.org/package/2006/content-types">
  <Default Extension="png" ContentType="image/png"/>
  <Default Extension="svg" ContentType="image/sv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8" r:id="rId2"/>
  </p:sldMasterIdLst>
  <p:notesMasterIdLst>
    <p:notesMasterId r:id="rId25"/>
  </p:notesMasterIdLst>
  <p:handoutMasterIdLst>
    <p:handoutMasterId r:id="rId26"/>
  </p:handoutMasterIdLst>
  <p:sldIdLst>
    <p:sldId id="602" r:id="rId3"/>
    <p:sldId id="603" r:id="rId4"/>
    <p:sldId id="604" r:id="rId5"/>
    <p:sldId id="557" r:id="rId6"/>
    <p:sldId id="558" r:id="rId7"/>
    <p:sldId id="559" r:id="rId8"/>
    <p:sldId id="560" r:id="rId9"/>
    <p:sldId id="605" r:id="rId10"/>
    <p:sldId id="562" r:id="rId11"/>
    <p:sldId id="563" r:id="rId12"/>
    <p:sldId id="564" r:id="rId13"/>
    <p:sldId id="565" r:id="rId14"/>
    <p:sldId id="606" r:id="rId15"/>
    <p:sldId id="567" r:id="rId16"/>
    <p:sldId id="568" r:id="rId17"/>
    <p:sldId id="569" r:id="rId18"/>
    <p:sldId id="571" r:id="rId19"/>
    <p:sldId id="574" r:id="rId20"/>
    <p:sldId id="575" r:id="rId21"/>
    <p:sldId id="607" r:id="rId22"/>
    <p:sldId id="577" r:id="rId23"/>
    <p:sldId id="578" r:id="rId24"/>
  </p:sldIdLst>
  <p:sldSz cx="9144000" cy="5143500" type="screen16x9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0" autoAdjust="0"/>
  </p:normalViewPr>
  <p:slideViewPr>
    <p:cSldViewPr>
      <p:cViewPr varScale="1">
        <p:scale>
          <a:sx n="141" d="100"/>
          <a:sy n="141" d="100"/>
        </p:scale>
        <p:origin x="744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77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1015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DD754-F49E-4351-AAFE-19D83F43501C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6036-E835-44CB-A25A-34C755DFD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7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8695B-2B5C-4B14-B60D-630EB92AB14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5341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8695B-2B5C-4B14-B60D-630EB92AB14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5523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8695B-2B5C-4B14-B60D-630EB92AB14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5787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8695B-2B5C-4B14-B60D-630EB92AB14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7361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F6036-E835-44CB-A25A-34C755DFD5D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92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8695B-2B5C-4B14-B60D-630EB92AB14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9764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8695B-2B5C-4B14-B60D-630EB92AB14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2113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544158" y="25931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mtClean="0">
                <a:solidFill>
                  <a:srgbClr val="FFFFFF"/>
                </a:solidFill>
              </a:rPr>
              <a:t>企业与品牌</a:t>
            </a:r>
          </a:p>
        </p:txBody>
      </p:sp>
      <p:sp>
        <p:nvSpPr>
          <p:cNvPr id="2" name="矩形 1"/>
          <p:cNvSpPr/>
          <p:nvPr userDrawn="1"/>
        </p:nvSpPr>
        <p:spPr>
          <a:xfrm>
            <a:off x="193638" y="796066"/>
            <a:ext cx="8778240" cy="4173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" name="椭圆 4"/>
          <p:cNvSpPr/>
          <p:nvPr userDrawn="1"/>
        </p:nvSpPr>
        <p:spPr>
          <a:xfrm>
            <a:off x="270890" y="307351"/>
            <a:ext cx="273268" cy="273268"/>
          </a:xfrm>
          <a:prstGeom prst="ellipse">
            <a:avLst/>
          </a:prstGeom>
          <a:solidFill>
            <a:srgbClr val="FFD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544158" y="25931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mtClean="0">
                <a:solidFill>
                  <a:srgbClr val="FFFFFF"/>
                </a:solidFill>
              </a:rPr>
              <a:t>团队与产品</a:t>
            </a:r>
          </a:p>
        </p:txBody>
      </p:sp>
      <p:sp>
        <p:nvSpPr>
          <p:cNvPr id="2" name="矩形 1"/>
          <p:cNvSpPr/>
          <p:nvPr userDrawn="1"/>
        </p:nvSpPr>
        <p:spPr>
          <a:xfrm>
            <a:off x="193638" y="796066"/>
            <a:ext cx="8778240" cy="4173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椭圆 9"/>
          <p:cNvSpPr/>
          <p:nvPr userDrawn="1"/>
        </p:nvSpPr>
        <p:spPr>
          <a:xfrm>
            <a:off x="270890" y="307351"/>
            <a:ext cx="273268" cy="273268"/>
          </a:xfrm>
          <a:prstGeom prst="ellipse">
            <a:avLst/>
          </a:prstGeom>
          <a:solidFill>
            <a:srgbClr val="FFD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544158" y="25931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mtClean="0">
                <a:solidFill>
                  <a:srgbClr val="FFFFFF"/>
                </a:solidFill>
              </a:rPr>
              <a:t>推广计划</a:t>
            </a:r>
          </a:p>
        </p:txBody>
      </p:sp>
      <p:sp>
        <p:nvSpPr>
          <p:cNvPr id="2" name="矩形 1"/>
          <p:cNvSpPr/>
          <p:nvPr userDrawn="1"/>
        </p:nvSpPr>
        <p:spPr>
          <a:xfrm>
            <a:off x="193638" y="796066"/>
            <a:ext cx="8778240" cy="4173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椭圆 9"/>
          <p:cNvSpPr/>
          <p:nvPr userDrawn="1"/>
        </p:nvSpPr>
        <p:spPr>
          <a:xfrm>
            <a:off x="270890" y="307351"/>
            <a:ext cx="273268" cy="273268"/>
          </a:xfrm>
          <a:prstGeom prst="ellipse">
            <a:avLst/>
          </a:prstGeom>
          <a:solidFill>
            <a:srgbClr val="FFD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 userDrawn="1"/>
        </p:nvSpPr>
        <p:spPr>
          <a:xfrm>
            <a:off x="544158" y="25931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mtClean="0">
                <a:solidFill>
                  <a:srgbClr val="FFFFFF"/>
                </a:solidFill>
              </a:rPr>
              <a:t>服务体系</a:t>
            </a:r>
          </a:p>
        </p:txBody>
      </p:sp>
      <p:sp>
        <p:nvSpPr>
          <p:cNvPr id="2" name="矩形 1"/>
          <p:cNvSpPr/>
          <p:nvPr userDrawn="1"/>
        </p:nvSpPr>
        <p:spPr>
          <a:xfrm>
            <a:off x="193638" y="796066"/>
            <a:ext cx="8778240" cy="4173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椭圆 9"/>
          <p:cNvSpPr/>
          <p:nvPr userDrawn="1"/>
        </p:nvSpPr>
        <p:spPr>
          <a:xfrm>
            <a:off x="270890" y="307351"/>
            <a:ext cx="273268" cy="273268"/>
          </a:xfrm>
          <a:prstGeom prst="ellipse">
            <a:avLst/>
          </a:prstGeom>
          <a:solidFill>
            <a:srgbClr val="FFD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193638" y="796066"/>
            <a:ext cx="8778240" cy="4173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2023-04-17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228875" y="285750"/>
            <a:ext cx="1678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中国有多么缺水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节标题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228875" y="285750"/>
            <a:ext cx="1678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节约用水的方法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节标题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305075" y="285750"/>
            <a:ext cx="1678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生活环节的节水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节标题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228875" y="285750"/>
            <a:ext cx="1678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节约用水广告语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节标题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5DE3-3A91-49F3-83B6-C8EB99693F1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55A2D-0743-4FD7-A220-9FA28E1591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14:prism isContent="1"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file:///D:\qq&#25991;&#20214;\712321467\Image\C2C\Image2\%7b75232B38-A165-1FB7-499C-2E1C792CACB5%7d.png" TargetMode="Externa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B1B6A-AEF1-4ACD-BD61-958570690F5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B991-6BD3-42F2-8A94-1903E9425430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000249" y="-2000248"/>
            <a:ext cx="5143501" cy="9143999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189138" y="175532"/>
            <a:ext cx="8783411" cy="47965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印品丫丫体-D版" panose="02010601030101010101" pitchFamily="2" charset="-122"/>
              <a:ea typeface="印品丫丫体-D版" panose="02010601030101010101" pitchFamily="2" charset="-122"/>
            </a:endParaRPr>
          </a:p>
        </p:txBody>
      </p:sp>
      <p:pic>
        <p:nvPicPr>
          <p:cNvPr id="9" name="图片 1073743875" descr="学科网 zxxk.com"/>
          <p:cNvPicPr>
            <a:picLocks noChangeAspect="1"/>
          </p:cNvPicPr>
          <p:nvPr/>
        </p:nvPicPr>
        <p:blipFill>
          <a:blip r:embed="rId12"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B1B6A-AEF1-4ACD-BD61-958570690F55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2023-04-17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B991-6BD3-42F2-8A94-1903E9425430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9" r:link="rId10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000249" y="-2000248"/>
            <a:ext cx="5143501" cy="914399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89138" y="175531"/>
            <a:ext cx="8783411" cy="47965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印品丫丫体-D版" panose="02010601030101010101" pitchFamily="2" charset="-122"/>
              <a:ea typeface="印品丫丫体-D版" panose="02010601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303440" y="279872"/>
            <a:ext cx="8554811" cy="4587403"/>
          </a:xfrm>
          <a:prstGeom prst="rect">
            <a:avLst/>
          </a:prstGeom>
          <a:noFill/>
          <a:ln w="19050">
            <a:gradFill>
              <a:gsLst>
                <a:gs pos="0">
                  <a:srgbClr val="12CCF2"/>
                </a:gs>
                <a:gs pos="100000">
                  <a:srgbClr val="556DD7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印品丫丫体-D版" panose="02010601030101010101" pitchFamily="2" charset="-122"/>
              <a:ea typeface="印品丫丫体-D版" panose="02010601030101010101" pitchFamily="2" charset="-122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598" y="161891"/>
            <a:ext cx="1076214" cy="147501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59" y="1314766"/>
            <a:ext cx="3164500" cy="2682324"/>
          </a:xfrm>
          <a:prstGeom prst="rect">
            <a:avLst/>
          </a:prstGeom>
        </p:spPr>
      </p:pic>
      <p:sp>
        <p:nvSpPr>
          <p:cNvPr id="3" name="TextBox 4"/>
          <p:cNvSpPr txBox="1"/>
          <p:nvPr/>
        </p:nvSpPr>
        <p:spPr>
          <a:xfrm>
            <a:off x="4114800" y="1657495"/>
            <a:ext cx="4626809" cy="854027"/>
          </a:xfrm>
          <a:prstGeom prst="rect">
            <a:avLst/>
          </a:prstGeom>
          <a:noFill/>
        </p:spPr>
        <p:txBody>
          <a:bodyPr wrap="none" lIns="68531" tIns="34264" rIns="68531" bIns="34264" rtlCol="0">
            <a:spAutoFit/>
            <a:scene3d>
              <a:camera prst="orthographicFront"/>
              <a:lightRig rig="flat" dir="t"/>
            </a:scene3d>
            <a:sp3d extrusionH="38100">
              <a:extrusionClr>
                <a:srgbClr val="FBD04E"/>
              </a:extrusionClr>
            </a:sp3d>
          </a:bodyPr>
          <a:lstStyle>
            <a:defPPr>
              <a:defRPr lang="zh-CN"/>
            </a:defPPr>
            <a:lvl1pPr algn="ctr">
              <a:defRPr sz="4000" b="1">
                <a:gradFill flip="none" rotWithShape="1">
                  <a:gsLst>
                    <a:gs pos="0">
                      <a:srgbClr val="FBD04E">
                        <a:lumMod val="65000"/>
                        <a:lumOff val="35000"/>
                      </a:srgbClr>
                    </a:gs>
                    <a:gs pos="51000">
                      <a:srgbClr val="B87600">
                        <a:lumMod val="98000"/>
                        <a:lumOff val="2000"/>
                      </a:srgbClr>
                    </a:gs>
                    <a:gs pos="78000">
                      <a:srgbClr val="F4CF68">
                        <a:lumMod val="90000"/>
                        <a:lumOff val="10000"/>
                      </a:srgbClr>
                    </a:gs>
                    <a:gs pos="28000">
                      <a:srgbClr val="F4CF68">
                        <a:lumMod val="93000"/>
                        <a:lumOff val="7000"/>
                      </a:srgbClr>
                    </a:gs>
                    <a:gs pos="100000">
                      <a:srgbClr val="FBD04E">
                        <a:lumMod val="64000"/>
                        <a:lumOff val="36000"/>
                      </a:srgbClr>
                    </a:gs>
                  </a:gsLst>
                  <a:lin ang="2700000" scaled="1"/>
                </a:gradFill>
                <a:effectLst>
                  <a:outerShdw blurRad="317500" dist="38100" dir="2700000" algn="tl" rotWithShape="0">
                    <a:prstClr val="black">
                      <a:alpha val="59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 defTabSz="685165">
              <a:defRPr/>
            </a:pPr>
            <a:r>
              <a:rPr lang="zh-CN" altLang="en-US" sz="4400" b="0" kern="0" dirty="0">
                <a:solidFill>
                  <a:srgbClr val="0406A3"/>
                </a:solidFill>
                <a:effectLst/>
                <a:latin typeface="汉仪粗圆简" panose="02010600000101010101" pitchFamily="2" charset="-122"/>
                <a:ea typeface="汉仪粗圆简" panose="02010600000101010101" pitchFamily="2" charset="-122"/>
              </a:rPr>
              <a:t>珍惜</a:t>
            </a:r>
            <a:r>
              <a:rPr lang="zh-CN" altLang="en-US" sz="5100" b="0" kern="0" dirty="0">
                <a:solidFill>
                  <a:schemeClr val="accent2"/>
                </a:solidFill>
                <a:effectLst/>
                <a:latin typeface="汉仪粗圆简" panose="02010600000101010101" pitchFamily="2" charset="-122"/>
                <a:ea typeface="汉仪粗圆简" panose="02010600000101010101" pitchFamily="2" charset="-122"/>
              </a:rPr>
              <a:t>水源</a:t>
            </a:r>
            <a:r>
              <a:rPr lang="zh-CN" altLang="en-US" b="0" kern="0" dirty="0">
                <a:solidFill>
                  <a:srgbClr val="0406A3"/>
                </a:solidFill>
                <a:effectLst/>
                <a:latin typeface="汉仪粗圆简" panose="02010600000101010101" pitchFamily="2" charset="-122"/>
                <a:ea typeface="汉仪粗圆简" panose="02010600000101010101" pitchFamily="2" charset="-122"/>
              </a:rPr>
              <a:t>从我做起</a:t>
            </a:r>
          </a:p>
        </p:txBody>
      </p:sp>
      <p:sp>
        <p:nvSpPr>
          <p:cNvPr id="4" name="矩形 3"/>
          <p:cNvSpPr/>
          <p:nvPr/>
        </p:nvSpPr>
        <p:spPr>
          <a:xfrm>
            <a:off x="4267232" y="2571485"/>
            <a:ext cx="4538645" cy="495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050" smtClean="0">
                <a:solidFill>
                  <a:schemeClr val="accent1"/>
                </a:solidFill>
                <a:latin typeface="+mn-ea"/>
              </a:rPr>
              <a:t>importance and implementation of basic concepts </a:t>
            </a:r>
            <a:r>
              <a:rPr lang="en-US" altLang="zh-CN" sz="1050">
                <a:solidFill>
                  <a:schemeClr val="accent1"/>
                </a:solidFill>
                <a:latin typeface="+mn-ea"/>
              </a:rPr>
              <a:t>importance and implementation of basic </a:t>
            </a:r>
            <a:r>
              <a:rPr lang="en-US" altLang="zh-CN" sz="1050" smtClean="0">
                <a:solidFill>
                  <a:schemeClr val="accent1"/>
                </a:solidFill>
                <a:latin typeface="+mn-ea"/>
              </a:rPr>
              <a:t>concepts</a:t>
            </a:r>
            <a:endParaRPr lang="zh-CN" altLang="en-US" sz="105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933010" y="3233640"/>
            <a:ext cx="912429" cy="3631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6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PPT818</a:t>
            </a:r>
            <a:endParaRPr lang="en-US" altLang="zh-CN" sz="16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  <p:cond evt="onBegin" delay="0">
                          <p:tn val="16"/>
                        </p:cond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  <p:cond evt="onBegin" delay="0">
                          <p:tn val="24"/>
                        </p:cond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867400" y="1962150"/>
            <a:ext cx="2298568" cy="1962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其次，尽可能先从头到脚淋湿，然后就全身涂肥皂搓洗，最后一次冲洗干净。家中多人需要淋浴，可一个接一个排队洗澡，能节省热水流出前的冷水流失量。</a:t>
            </a:r>
          </a:p>
        </p:txBody>
      </p:sp>
      <p:sp>
        <p:nvSpPr>
          <p:cNvPr id="4" name="矩形 3"/>
          <p:cNvSpPr/>
          <p:nvPr/>
        </p:nvSpPr>
        <p:spPr>
          <a:xfrm>
            <a:off x="1121060" y="1809750"/>
            <a:ext cx="1935145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50">
                <a:solidFill>
                  <a:schemeClr val="accent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节水效率：★★★★</a:t>
            </a:r>
          </a:p>
        </p:txBody>
      </p:sp>
      <p:sp>
        <p:nvSpPr>
          <p:cNvPr id="13" name="矩形 12"/>
          <p:cNvSpPr/>
          <p:nvPr/>
        </p:nvSpPr>
        <p:spPr>
          <a:xfrm>
            <a:off x="1075005" y="2074713"/>
            <a:ext cx="2277795" cy="1962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首先，洗澡应提倡淋浴，淋浴比盆浴更为省水一些。选用淋浴时不要让水自始至终地开着，应该选择低流量莲蓬头，并要学会调节冷热水比例。</a:t>
            </a:r>
            <a:endParaRPr lang="en-US" altLang="zh-CN" sz="1350" dirty="0">
              <a:solidFill>
                <a:schemeClr val="tx1">
                  <a:lumMod val="85000"/>
                  <a:lumOff val="1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pic>
        <p:nvPicPr>
          <p:cNvPr id="42" name="图形 4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3"/>
              </a:ext>
            </a:extLst>
          </a:blip>
          <a:stretch>
            <a:fillRect/>
          </a:stretch>
        </p:blipFill>
        <p:spPr>
          <a:xfrm>
            <a:off x="3962400" y="2332355"/>
            <a:ext cx="1312545" cy="14465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120775" y="1710055"/>
            <a:ext cx="7032625" cy="1033780"/>
            <a:chOff x="4161158" y="2280323"/>
            <a:chExt cx="6630879" cy="1378212"/>
          </a:xfrm>
        </p:grpSpPr>
        <p:sp>
          <p:nvSpPr>
            <p:cNvPr id="5" name="圆角矩形 4"/>
            <p:cNvSpPr/>
            <p:nvPr/>
          </p:nvSpPr>
          <p:spPr>
            <a:xfrm>
              <a:off x="4161158" y="2280323"/>
              <a:ext cx="6630879" cy="1378212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4388671" y="2488688"/>
              <a:ext cx="6175851" cy="9828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如果觉得厕所的水箱过大，可以在水箱里竖放一块砖头或一只装满水的大可乐瓶，以减少每一次的冲水量。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092200" y="2930525"/>
            <a:ext cx="7032625" cy="1212850"/>
            <a:chOff x="4202305" y="4070054"/>
            <a:chExt cx="6630879" cy="1617353"/>
          </a:xfrm>
        </p:grpSpPr>
        <p:sp>
          <p:nvSpPr>
            <p:cNvPr id="9" name="矩形 8"/>
            <p:cNvSpPr/>
            <p:nvPr/>
          </p:nvSpPr>
          <p:spPr>
            <a:xfrm>
              <a:off x="4429818" y="4140066"/>
              <a:ext cx="6175852" cy="9831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也可将水箱内溢流管上的扇形支撑架降至离球阀</a:t>
              </a:r>
              <a:r>
                <a:rPr lang="en-US" altLang="zh-CN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20</a:t>
              </a:r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毫米处，即球阀只允许上升到</a:t>
              </a:r>
              <a:r>
                <a:rPr lang="en-US" altLang="zh-CN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20</a:t>
              </a:r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毫米或在橡皮球阀上开几个小洞，可控制水箱的出水。</a:t>
              </a:r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4202305" y="4070054"/>
              <a:ext cx="6630879" cy="1617353"/>
            </a:xfrm>
            <a:prstGeom prst="round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95400" y="1733550"/>
            <a:ext cx="4191000" cy="2273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把漂洗衣物的水用于下一次洗衣或冲洗马桶等</a:t>
            </a:r>
            <a:r>
              <a:rPr lang="zh-CN" altLang="en-US" sz="13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；还</a:t>
            </a:r>
            <a:r>
              <a:rPr lang="zh-CN" altLang="en-US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可以用淘米水、煮面水洗碗筷，去油又节水</a:t>
            </a:r>
            <a:r>
              <a:rPr lang="zh-CN" altLang="en-US" sz="13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；用</a:t>
            </a:r>
            <a:r>
              <a:rPr lang="zh-CN" altLang="en-US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洗菜水、洗衣</a:t>
            </a:r>
            <a:r>
              <a:rPr lang="zh-CN" altLang="en-US" sz="13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水</a:t>
            </a:r>
            <a:endParaRPr lang="en-US" altLang="zh-CN" sz="1350" dirty="0" smtClean="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350" dirty="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3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洗碗</a:t>
            </a:r>
            <a:r>
              <a:rPr lang="zh-CN" altLang="en-US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水及洗澡水等清洗用水来浇花、洗车；养鱼的水用来浇花（还能促进花木生长）</a:t>
            </a:r>
            <a:r>
              <a:rPr lang="zh-CN" altLang="en-US" sz="13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；洗脸</a:t>
            </a:r>
            <a:r>
              <a:rPr lang="zh-CN" altLang="en-US" sz="135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水用后可以洗脚，然后冲厕所等。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0800" y="1914525"/>
            <a:ext cx="1275080" cy="19126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000249" y="-2000248"/>
            <a:ext cx="5143501" cy="914399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89138" y="175532"/>
            <a:ext cx="8783411" cy="47965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印品丫丫体-D版" panose="02010601030101010101" pitchFamily="2" charset="-122"/>
              <a:ea typeface="印品丫丫体-D版" panose="02010601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303440" y="279872"/>
            <a:ext cx="8554811" cy="4587403"/>
          </a:xfrm>
          <a:prstGeom prst="rect">
            <a:avLst/>
          </a:prstGeom>
          <a:noFill/>
          <a:ln w="19050">
            <a:gradFill>
              <a:gsLst>
                <a:gs pos="0">
                  <a:srgbClr val="12CCF2"/>
                </a:gs>
                <a:gs pos="100000">
                  <a:srgbClr val="556DD7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印品丫丫体-D版" panose="02010601030101010101" pitchFamily="2" charset="-122"/>
              <a:ea typeface="印品丫丫体-D版" panose="02010601030101010101" pitchFamily="2" charset="-122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598" y="161891"/>
            <a:ext cx="1076214" cy="147501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59" y="1314766"/>
            <a:ext cx="3164500" cy="2682324"/>
          </a:xfrm>
          <a:prstGeom prst="rect">
            <a:avLst/>
          </a:prstGeom>
        </p:spPr>
      </p:pic>
      <p:sp>
        <p:nvSpPr>
          <p:cNvPr id="22" name="TextBox 48"/>
          <p:cNvSpPr txBox="1"/>
          <p:nvPr/>
        </p:nvSpPr>
        <p:spPr>
          <a:xfrm>
            <a:off x="4571999" y="2217195"/>
            <a:ext cx="4572000" cy="7073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/>
            <a:r>
              <a:rPr lang="zh-CN" altLang="en-US" sz="4600" b="1" dirty="0">
                <a:solidFill>
                  <a:schemeClr val="accent1"/>
                </a:solidFill>
                <a:latin typeface="+mj-ea"/>
                <a:ea typeface="+mj-ea"/>
                <a:cs typeface="+mn-ea"/>
                <a:sym typeface="+mn-lt"/>
              </a:rPr>
              <a:t>生活环节的节水</a:t>
            </a:r>
          </a:p>
        </p:txBody>
      </p:sp>
      <p:sp>
        <p:nvSpPr>
          <p:cNvPr id="23" name="TextBox 48"/>
          <p:cNvSpPr txBox="1"/>
          <p:nvPr/>
        </p:nvSpPr>
        <p:spPr>
          <a:xfrm>
            <a:off x="4572000" y="1591072"/>
            <a:ext cx="2667000" cy="6153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/>
            <a:r>
              <a:rPr lang="zh-CN" altLang="en-US" sz="4000" spc="600" smtClean="0">
                <a:solidFill>
                  <a:schemeClr val="accent1"/>
                </a:solidFill>
                <a:latin typeface="+mn-ea"/>
                <a:cs typeface="+mn-ea"/>
                <a:sym typeface="+mn-lt"/>
              </a:rPr>
              <a:t>第三部分</a:t>
            </a:r>
            <a:endParaRPr lang="en-US" altLang="zh-CN" sz="4000" spc="600">
              <a:solidFill>
                <a:schemeClr val="accent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495800" y="2933382"/>
            <a:ext cx="419099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000" smtClean="0">
                <a:solidFill>
                  <a:schemeClr val="accent1"/>
                </a:solidFill>
                <a:latin typeface="+mn-ea"/>
              </a:rPr>
              <a:t>performance in workplace execution comes from careful execution workplace </a:t>
            </a:r>
            <a:r>
              <a:rPr lang="en-US" altLang="zh-CN" sz="1000">
                <a:solidFill>
                  <a:schemeClr val="accent1"/>
                </a:solidFill>
                <a:latin typeface="+mn-ea"/>
              </a:rPr>
              <a:t>execution comes from </a:t>
            </a:r>
            <a:r>
              <a:rPr lang="en-US" altLang="zh-CN" sz="1000" smtClean="0">
                <a:solidFill>
                  <a:schemeClr val="accent1"/>
                </a:solidFill>
                <a:latin typeface="+mn-ea"/>
              </a:rPr>
              <a:t>performance</a:t>
            </a:r>
            <a:endParaRPr lang="zh-CN" altLang="en-US" sz="1000">
              <a:solidFill>
                <a:schemeClr val="accent1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  <p:cond evt="onBegin" delay="0">
                          <p:tn val="26"/>
                        </p:cond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407409" y="1892810"/>
            <a:ext cx="3822191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不管是手洗还是机洗，用水量主要发生在漂洗阶段，为了在漂洗过程中达到既干净又节水的目的，有如下几个小窍门：</a:t>
            </a:r>
          </a:p>
          <a:p>
            <a:pPr>
              <a:lnSpc>
                <a:spcPct val="150000"/>
              </a:lnSpc>
            </a:pPr>
            <a:r>
              <a:rPr lang="en-US" altLang="zh-CN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1</a:t>
            </a: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 提前浸泡减水耗</a:t>
            </a:r>
          </a:p>
          <a:p>
            <a:pPr>
              <a:lnSpc>
                <a:spcPct val="150000"/>
              </a:lnSpc>
            </a:pPr>
            <a:r>
              <a:rPr lang="en-US" altLang="zh-CN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2</a:t>
            </a: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 适量配放洗衣粉</a:t>
            </a:r>
          </a:p>
          <a:p>
            <a:pPr>
              <a:lnSpc>
                <a:spcPct val="150000"/>
              </a:lnSpc>
            </a:pPr>
            <a:r>
              <a:rPr lang="en-US" altLang="zh-CN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3</a:t>
            </a:r>
            <a:r>
              <a:rPr lang="zh-CN" altLang="en-US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、 衣服集中一起洗</a:t>
            </a:r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" y="1428750"/>
            <a:ext cx="2827020" cy="25914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43000" y="1733550"/>
            <a:ext cx="7035165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洗菜：控制水龙头流量，改不间断冲洗为间断冲洗。洗菜时应该一盆一盆地洗，不要开着龙头冲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。蔬菜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先用淘米水洗一遍，再用清水清洗，不仅节约水，而且能有效清除蔬菜上的残存农药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；家庭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浇花，宜用淘米水、茶水、洗衣水等</a:t>
            </a:r>
            <a:r>
              <a:rPr lang="zh-CN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；</a:t>
            </a:r>
            <a:endParaRPr lang="en-US" altLang="zh-CN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将卫生间里水箱的浮球向下调整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2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厘米，每次冲洗可节水近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3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升，按家庭每天使用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4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次算，一年可节约水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4380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升；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水龙头使用时间长有漏水现象，用装青霉素的小药瓶的橡胶盖剪一个与原来一样的垫圈放进去，可以保证滴水不漏。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46996" y="1833086"/>
            <a:ext cx="43778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洗碗：炊具、食具上的剩菜、油污、尽量刮净擦除后，再放入池水中清洗，可达到节水的目的。</a:t>
            </a:r>
          </a:p>
        </p:txBody>
      </p:sp>
      <p:sp>
        <p:nvSpPr>
          <p:cNvPr id="17" name="矩形 16"/>
          <p:cNvSpPr/>
          <p:nvPr/>
        </p:nvSpPr>
        <p:spPr>
          <a:xfrm>
            <a:off x="3505200" y="3028950"/>
            <a:ext cx="443031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淘米水：淘米水用途很大，可以用来洗碗、洗菜和浇花，且能去污、解毒。如将蔬菜、瓜果放在淘米水中浸泡几分钟，可去除大部分或全部毒性，有益健康。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" y="1885950"/>
            <a:ext cx="2036445" cy="29400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29000" y="1813965"/>
            <a:ext cx="472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擦地：尽量放弃使用传统的：“墩布”，现在市场上出售的节水型拖把省力又方便，或用旧毛巾做成套子套在平板拖把头上，擦脏了时再取下来放在水盆里清洗，可以大量节水。</a:t>
            </a:r>
          </a:p>
        </p:txBody>
      </p:sp>
      <p:sp>
        <p:nvSpPr>
          <p:cNvPr id="17" name="矩形 16"/>
          <p:cNvSpPr/>
          <p:nvPr/>
        </p:nvSpPr>
        <p:spPr>
          <a:xfrm>
            <a:off x="990600" y="3185565"/>
            <a:ext cx="472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洗脸：如果放弃使用流水洗脸，改用脸盆洗脸、洗手，同时采用快开式陶瓷阀芯水嘴，并经常检查水管是否漏水，可达到明显的节水效果。水龙头漏水，应及时更换龙头内的橡皮垫圈。</a:t>
            </a:r>
          </a:p>
        </p:txBody>
      </p:sp>
      <p:pic>
        <p:nvPicPr>
          <p:cNvPr id="28" name="图形 2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3"/>
              </a:ext>
            </a:extLst>
          </a:blip>
          <a:stretch>
            <a:fillRect/>
          </a:stretch>
        </p:blipFill>
        <p:spPr>
          <a:xfrm>
            <a:off x="990600" y="1428750"/>
            <a:ext cx="1588135" cy="1398270"/>
          </a:xfrm>
          <a:prstGeom prst="rect">
            <a:avLst/>
          </a:prstGeom>
        </p:spPr>
      </p:pic>
      <p:pic>
        <p:nvPicPr>
          <p:cNvPr id="5" name="图形 2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3"/>
              </a:ext>
            </a:extLst>
          </a:blip>
          <a:stretch>
            <a:fillRect/>
          </a:stretch>
        </p:blipFill>
        <p:spPr>
          <a:xfrm>
            <a:off x="6324600" y="2827020"/>
            <a:ext cx="1588135" cy="13982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85850" y="1849725"/>
            <a:ext cx="386803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淋浴：淋浴器可安装节水龙头或使用小流。应该提前用盆接凉水，等热了以后再调兑水温洗澡。擦肥皂时，关掉水龙头</a:t>
            </a:r>
            <a:r>
              <a:rPr lang="zh-CN" altLang="en-US" sz="1500" smtClean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。</a:t>
            </a:r>
            <a:endParaRPr lang="en-US" altLang="zh-CN" sz="1500" smtClean="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50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500" smtClean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淋浴</a:t>
            </a:r>
            <a:r>
              <a:rPr lang="zh-CN" altLang="en-US" sz="150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水还可以储存下来，可用于冲洗厕所、拖地等。</a:t>
            </a:r>
          </a:p>
        </p:txBody>
      </p:sp>
      <p:sp>
        <p:nvSpPr>
          <p:cNvPr id="11" name="Rectangle 62"/>
          <p:cNvSpPr/>
          <p:nvPr/>
        </p:nvSpPr>
        <p:spPr>
          <a:xfrm>
            <a:off x="5410503" y="1809571"/>
            <a:ext cx="2856891" cy="2316853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 fontAlgn="base">
              <a:spcBef>
                <a:spcPct val="0"/>
              </a:spcBef>
              <a:spcAft>
                <a:spcPct val="0"/>
              </a:spcAft>
            </a:pPr>
            <a:endParaRPr lang="id-ID" sz="1800">
              <a:solidFill>
                <a:prstClr val="white"/>
              </a:solidFill>
              <a:latin typeface="印品丫丫体-D版" panose="02010601030101010101" pitchFamily="2" charset="-122"/>
              <a:cs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10000" y="1688701"/>
            <a:ext cx="4419600" cy="2273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35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马桶：应安装可随手控制出水量的马桶配件，大便、小便可用不同的水量冲洗。未采用节水配件的普通马桶，可在水箱中放入一支可乐瓶或将浮球杆向下弯</a:t>
            </a:r>
            <a:r>
              <a:rPr lang="en-US" altLang="zh-CN" sz="135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15</a:t>
            </a:r>
            <a:r>
              <a:rPr lang="zh-CN" altLang="en-US" sz="1350" smtClean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度</a:t>
            </a:r>
            <a:endParaRPr lang="en-US" altLang="zh-CN" sz="1350" smtClean="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350">
              <a:solidFill>
                <a:schemeClr val="tx1">
                  <a:lumMod val="65000"/>
                  <a:lumOff val="3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350" smtClean="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可</a:t>
            </a:r>
            <a:r>
              <a:rPr lang="zh-CN" altLang="en-US" sz="1350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减少水箱的储水量，进而减少每次冲水量。不要把烟灰、剩饭、废纸等倒入马桶，因为用水冲掉它们可能要冲几次。</a:t>
            </a:r>
          </a:p>
        </p:txBody>
      </p:sp>
      <p:pic>
        <p:nvPicPr>
          <p:cNvPr id="4" name="图形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3"/>
              </a:ext>
            </a:extLst>
          </a:blip>
          <a:stretch>
            <a:fillRect/>
          </a:stretch>
        </p:blipFill>
        <p:spPr>
          <a:xfrm>
            <a:off x="1066800" y="1657350"/>
            <a:ext cx="2010410" cy="20370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000249" y="-2000248"/>
            <a:ext cx="5143501" cy="914399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89138" y="175532"/>
            <a:ext cx="8783411" cy="47965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印品丫丫体-D版" panose="02010601030101010101" pitchFamily="2" charset="-122"/>
              <a:ea typeface="印品丫丫体-D版" panose="02010601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303440" y="279872"/>
            <a:ext cx="8554811" cy="4587403"/>
          </a:xfrm>
          <a:prstGeom prst="rect">
            <a:avLst/>
          </a:prstGeom>
          <a:noFill/>
          <a:ln w="19050">
            <a:gradFill>
              <a:gsLst>
                <a:gs pos="0">
                  <a:srgbClr val="12CCF2"/>
                </a:gs>
                <a:gs pos="100000">
                  <a:srgbClr val="556DD7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印品丫丫体-D版" panose="02010601030101010101" pitchFamily="2" charset="-122"/>
              <a:ea typeface="印品丫丫体-D版" panose="02010601030101010101" pitchFamily="2" charset="-122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993" y="175226"/>
            <a:ext cx="1076214" cy="147501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59" y="1314766"/>
            <a:ext cx="3164500" cy="2682324"/>
          </a:xfrm>
          <a:prstGeom prst="rect">
            <a:avLst/>
          </a:prstGeom>
        </p:spPr>
      </p:pic>
      <p:sp>
        <p:nvSpPr>
          <p:cNvPr id="25" name="标题 1"/>
          <p:cNvSpPr txBox="1"/>
          <p:nvPr/>
        </p:nvSpPr>
        <p:spPr>
          <a:xfrm>
            <a:off x="7449911" y="276225"/>
            <a:ext cx="1494065" cy="585436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000" b="1">
                <a:solidFill>
                  <a:srgbClr val="12CCF2"/>
                </a:solidFill>
              </a:rPr>
              <a:t>LOGO</a:t>
            </a:r>
            <a:endParaRPr lang="zh-CN" altLang="en-US" sz="3000" b="1">
              <a:solidFill>
                <a:srgbClr val="12CCF2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19600" y="1885712"/>
            <a:ext cx="815608" cy="1418828"/>
          </a:xfrm>
          <a:prstGeom prst="rect">
            <a:avLst/>
          </a:prstGeom>
        </p:spPr>
        <p:txBody>
          <a:bodyPr vert="eaVert" wrap="square" lIns="68580" tIns="34290" rIns="68580" bIns="34290">
            <a:spAutoFit/>
          </a:bodyPr>
          <a:lstStyle/>
          <a:p>
            <a:pPr defTabSz="685800">
              <a:defRPr/>
            </a:pPr>
            <a:r>
              <a:rPr lang="zh-CN" altLang="en-US" sz="4400" b="1" spc="225" smtClean="0">
                <a:solidFill>
                  <a:schemeClr val="accent1"/>
                </a:solidFill>
                <a:latin typeface="+mj-ea"/>
                <a:ea typeface="+mj-ea"/>
                <a:cs typeface="+mn-ea"/>
                <a:sym typeface="+mn-lt"/>
              </a:rPr>
              <a:t>目录</a:t>
            </a:r>
            <a:endParaRPr sz="4400" b="1" spc="225">
              <a:solidFill>
                <a:schemeClr val="accent1"/>
              </a:solidFill>
              <a:latin typeface="+mj-ea"/>
              <a:ea typeface="+mj-ea"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562602" y="1475978"/>
            <a:ext cx="2789555" cy="321730"/>
            <a:chOff x="3113365" y="1214277"/>
            <a:chExt cx="2961424" cy="321730"/>
          </a:xfrm>
        </p:grpSpPr>
        <p:sp>
          <p:nvSpPr>
            <p:cNvPr id="15" name="文本框 7"/>
            <p:cNvSpPr txBox="1"/>
            <p:nvPr/>
          </p:nvSpPr>
          <p:spPr>
            <a:xfrm>
              <a:off x="3113365" y="1220536"/>
              <a:ext cx="489752" cy="3154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68580" tIns="34290" rIns="68580" bIns="34290" rtlCol="0">
              <a:spAutoFit/>
            </a:bodyPr>
            <a:lstStyle/>
            <a:p>
              <a:pPr algn="ctr" defTabSz="685800"/>
              <a:r>
                <a:rPr lang="en-US" altLang="zh-CN" sz="1600" smtClean="0">
                  <a:solidFill>
                    <a:schemeClr val="bg1"/>
                  </a:solidFill>
                  <a:latin typeface="+mn-ea"/>
                  <a:cs typeface="+mn-ea"/>
                  <a:sym typeface="+mn-lt"/>
                </a:rPr>
                <a:t>01</a:t>
              </a:r>
              <a:endParaRPr lang="en-US" altLang="zh-CN" sz="1600">
                <a:solidFill>
                  <a:schemeClr val="bg1"/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3679629" y="1214277"/>
              <a:ext cx="2395160" cy="3143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lIns="68580" tIns="34290" rIns="68580" bIns="34290" rtlCol="0">
              <a:spAutoFit/>
            </a:bodyPr>
            <a:lstStyle/>
            <a:p>
              <a:pPr algn="ctr" defTabSz="685800"/>
              <a:r>
                <a:rPr lang="zh-CN" altLang="en-US" sz="1600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中国有</a:t>
              </a:r>
              <a:r>
                <a:rPr lang="zh-CN" altLang="en-US" sz="1600" smtClean="0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多么缺</a:t>
              </a:r>
              <a:r>
                <a:rPr lang="zh-CN" altLang="en-US" sz="1600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水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562602" y="2070125"/>
            <a:ext cx="2810510" cy="321730"/>
            <a:chOff x="3113365" y="1214277"/>
            <a:chExt cx="2983670" cy="321730"/>
          </a:xfrm>
        </p:grpSpPr>
        <p:sp>
          <p:nvSpPr>
            <p:cNvPr id="19" name="文本框 7"/>
            <p:cNvSpPr txBox="1"/>
            <p:nvPr/>
          </p:nvSpPr>
          <p:spPr>
            <a:xfrm>
              <a:off x="3113365" y="1220536"/>
              <a:ext cx="489752" cy="3154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square" lIns="68580" tIns="34290" rIns="68580" bIns="34290" rtlCol="0">
              <a:spAutoFit/>
            </a:bodyPr>
            <a:lstStyle/>
            <a:p>
              <a:pPr algn="ctr" defTabSz="685800"/>
              <a:r>
                <a:rPr lang="en-US" altLang="zh-CN" sz="1600" smtClean="0">
                  <a:solidFill>
                    <a:schemeClr val="bg1"/>
                  </a:solidFill>
                  <a:latin typeface="+mn-ea"/>
                  <a:cs typeface="+mn-ea"/>
                  <a:sym typeface="+mn-lt"/>
                </a:rPr>
                <a:t>02</a:t>
              </a:r>
              <a:endParaRPr lang="en-US" altLang="zh-CN" sz="1600">
                <a:solidFill>
                  <a:schemeClr val="bg1"/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21" name="文本框 15"/>
            <p:cNvSpPr txBox="1"/>
            <p:nvPr/>
          </p:nvSpPr>
          <p:spPr>
            <a:xfrm>
              <a:off x="3679629" y="1214277"/>
              <a:ext cx="2417406" cy="3143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lIns="68580" tIns="34290" rIns="68580" bIns="34290" rtlCol="0">
              <a:spAutoFit/>
            </a:bodyPr>
            <a:lstStyle/>
            <a:p>
              <a:pPr algn="ctr" defTabSz="685800"/>
              <a:r>
                <a:rPr lang="zh-CN" altLang="en-US" sz="1600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节约</a:t>
              </a:r>
              <a:r>
                <a:rPr lang="zh-CN" altLang="en-US" sz="1600" smtClean="0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用水的方法</a:t>
              </a:r>
              <a:endParaRPr lang="zh-CN" altLang="en-US" sz="1600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562602" y="2665543"/>
            <a:ext cx="2810510" cy="321730"/>
            <a:chOff x="3113365" y="1214277"/>
            <a:chExt cx="2983670" cy="321730"/>
          </a:xfrm>
        </p:grpSpPr>
        <p:sp>
          <p:nvSpPr>
            <p:cNvPr id="27" name="文本框 7"/>
            <p:cNvSpPr txBox="1"/>
            <p:nvPr/>
          </p:nvSpPr>
          <p:spPr>
            <a:xfrm>
              <a:off x="3113365" y="1220536"/>
              <a:ext cx="489752" cy="3154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68580" tIns="34290" rIns="68580" bIns="34290" rtlCol="0">
              <a:spAutoFit/>
            </a:bodyPr>
            <a:lstStyle/>
            <a:p>
              <a:pPr algn="ctr" defTabSz="685800"/>
              <a:r>
                <a:rPr lang="en-US" altLang="zh-CN" sz="1600" smtClean="0">
                  <a:solidFill>
                    <a:schemeClr val="bg1"/>
                  </a:solidFill>
                  <a:latin typeface="+mn-ea"/>
                  <a:cs typeface="+mn-ea"/>
                  <a:sym typeface="+mn-lt"/>
                </a:rPr>
                <a:t>03</a:t>
              </a:r>
              <a:endParaRPr lang="en-US" altLang="zh-CN" sz="1600">
                <a:solidFill>
                  <a:schemeClr val="bg1"/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28" name="文本框 15"/>
            <p:cNvSpPr txBox="1"/>
            <p:nvPr/>
          </p:nvSpPr>
          <p:spPr>
            <a:xfrm>
              <a:off x="3679629" y="1214277"/>
              <a:ext cx="2417406" cy="3143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lIns="68580" tIns="34290" rIns="68580" bIns="34290" rtlCol="0">
              <a:spAutoFit/>
            </a:bodyPr>
            <a:lstStyle/>
            <a:p>
              <a:pPr algn="ctr" defTabSz="685800"/>
              <a:r>
                <a:rPr lang="zh-CN" altLang="en-US" sz="1600" smtClean="0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生活环节的节水</a:t>
              </a:r>
              <a:endParaRPr lang="zh-CN" altLang="en-US" sz="1600">
                <a:solidFill>
                  <a:schemeClr val="accent1"/>
                </a:solidFill>
                <a:latin typeface="+mn-ea"/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562602" y="3260326"/>
            <a:ext cx="2824480" cy="321730"/>
            <a:chOff x="3113365" y="1214277"/>
            <a:chExt cx="2998501" cy="321730"/>
          </a:xfrm>
        </p:grpSpPr>
        <p:sp>
          <p:nvSpPr>
            <p:cNvPr id="30" name="文本框 7"/>
            <p:cNvSpPr txBox="1"/>
            <p:nvPr/>
          </p:nvSpPr>
          <p:spPr>
            <a:xfrm>
              <a:off x="3113365" y="1220536"/>
              <a:ext cx="489752" cy="3154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square" lIns="68580" tIns="34290" rIns="68580" bIns="34290" rtlCol="0">
              <a:spAutoFit/>
            </a:bodyPr>
            <a:lstStyle/>
            <a:p>
              <a:pPr algn="ctr" defTabSz="685800"/>
              <a:r>
                <a:rPr lang="en-US" altLang="zh-CN" sz="1600" smtClean="0">
                  <a:solidFill>
                    <a:schemeClr val="bg1"/>
                  </a:solidFill>
                  <a:latin typeface="+mn-ea"/>
                  <a:cs typeface="+mn-ea"/>
                  <a:sym typeface="+mn-lt"/>
                </a:rPr>
                <a:t>04</a:t>
              </a:r>
              <a:endParaRPr lang="en-US" altLang="zh-CN" sz="1600">
                <a:solidFill>
                  <a:schemeClr val="bg1"/>
                </a:solidFill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1" name="文本框 15"/>
            <p:cNvSpPr txBox="1"/>
            <p:nvPr/>
          </p:nvSpPr>
          <p:spPr>
            <a:xfrm>
              <a:off x="3679629" y="1214277"/>
              <a:ext cx="2432237" cy="3143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lIns="68580" tIns="34290" rIns="68580" bIns="34290" rtlCol="0">
              <a:spAutoFit/>
            </a:bodyPr>
            <a:lstStyle/>
            <a:p>
              <a:pPr algn="ctr" defTabSz="685800"/>
              <a:r>
                <a:rPr lang="zh-CN" altLang="en-US" sz="1600" smtClean="0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节约用水广告</a:t>
              </a:r>
              <a:r>
                <a:rPr lang="zh-CN" altLang="en-US" sz="1600">
                  <a:solidFill>
                    <a:schemeClr val="accent1"/>
                  </a:solidFill>
                  <a:latin typeface="+mn-ea"/>
                  <a:cs typeface="+mn-ea"/>
                  <a:sym typeface="+mn-lt"/>
                </a:rPr>
                <a:t>语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3429000" y="666750"/>
            <a:ext cx="1143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smtClean="0">
                <a:solidFill>
                  <a:srgbClr val="FFFFFF"/>
                </a:solidFill>
              </a:rPr>
              <a:t>https://www.PPT818.com/</a:t>
            </a:r>
            <a:endParaRPr lang="zh-CN" altLang="en-US" sz="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  <p:cond evt="onBegin" delay="0">
                          <p:tn val="27"/>
                        </p:cond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000249" y="-2000248"/>
            <a:ext cx="5143501" cy="914399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89138" y="175532"/>
            <a:ext cx="8783411" cy="47965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印品丫丫体-D版" panose="02010601030101010101" pitchFamily="2" charset="-122"/>
              <a:ea typeface="印品丫丫体-D版" panose="02010601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303440" y="279872"/>
            <a:ext cx="8554811" cy="4587403"/>
          </a:xfrm>
          <a:prstGeom prst="rect">
            <a:avLst/>
          </a:prstGeom>
          <a:noFill/>
          <a:ln w="19050">
            <a:gradFill>
              <a:gsLst>
                <a:gs pos="0">
                  <a:srgbClr val="12CCF2"/>
                </a:gs>
                <a:gs pos="100000">
                  <a:srgbClr val="556DD7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印品丫丫体-D版" panose="02010601030101010101" pitchFamily="2" charset="-122"/>
              <a:ea typeface="印品丫丫体-D版" panose="02010601030101010101" pitchFamily="2" charset="-122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598" y="161891"/>
            <a:ext cx="1076214" cy="147501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59" y="1314766"/>
            <a:ext cx="3164500" cy="2682324"/>
          </a:xfrm>
          <a:prstGeom prst="rect">
            <a:avLst/>
          </a:prstGeom>
        </p:spPr>
      </p:pic>
      <p:sp>
        <p:nvSpPr>
          <p:cNvPr id="22" name="TextBox 48"/>
          <p:cNvSpPr txBox="1"/>
          <p:nvPr/>
        </p:nvSpPr>
        <p:spPr>
          <a:xfrm>
            <a:off x="4571999" y="2217195"/>
            <a:ext cx="4572000" cy="7073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/>
            <a:r>
              <a:rPr lang="zh-CN" altLang="en-US" sz="4600" b="1" dirty="0">
                <a:solidFill>
                  <a:schemeClr val="accent1"/>
                </a:solidFill>
                <a:latin typeface="+mj-ea"/>
                <a:ea typeface="+mj-ea"/>
                <a:cs typeface="+mn-ea"/>
                <a:sym typeface="+mn-lt"/>
              </a:rPr>
              <a:t>节约用水广告语</a:t>
            </a:r>
          </a:p>
        </p:txBody>
      </p:sp>
      <p:sp>
        <p:nvSpPr>
          <p:cNvPr id="23" name="TextBox 48"/>
          <p:cNvSpPr txBox="1"/>
          <p:nvPr/>
        </p:nvSpPr>
        <p:spPr>
          <a:xfrm>
            <a:off x="4572000" y="1591072"/>
            <a:ext cx="2667000" cy="6153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/>
            <a:r>
              <a:rPr lang="zh-CN" altLang="en-US" sz="4000" spc="600" smtClean="0">
                <a:solidFill>
                  <a:schemeClr val="accent1"/>
                </a:solidFill>
                <a:latin typeface="+mn-ea"/>
                <a:cs typeface="+mn-ea"/>
                <a:sym typeface="+mn-lt"/>
              </a:rPr>
              <a:t>第四部分</a:t>
            </a:r>
            <a:endParaRPr lang="en-US" altLang="zh-CN" sz="4000" spc="600">
              <a:solidFill>
                <a:schemeClr val="accent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495800" y="2933382"/>
            <a:ext cx="419099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000" smtClean="0">
                <a:solidFill>
                  <a:schemeClr val="accent1"/>
                </a:solidFill>
                <a:latin typeface="+mn-ea"/>
              </a:rPr>
              <a:t>performance in workplace execution comes from careful execution workplace </a:t>
            </a:r>
            <a:r>
              <a:rPr lang="en-US" altLang="zh-CN" sz="1000">
                <a:solidFill>
                  <a:schemeClr val="accent1"/>
                </a:solidFill>
                <a:latin typeface="+mn-ea"/>
              </a:rPr>
              <a:t>execution comes from </a:t>
            </a:r>
            <a:r>
              <a:rPr lang="en-US" altLang="zh-CN" sz="1000" smtClean="0">
                <a:solidFill>
                  <a:schemeClr val="accent1"/>
                </a:solidFill>
                <a:latin typeface="+mn-ea"/>
              </a:rPr>
              <a:t>performance</a:t>
            </a:r>
            <a:endParaRPr lang="zh-CN" altLang="en-US" sz="1000">
              <a:solidFill>
                <a:schemeClr val="accent1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  <p:cond evt="onBegin" delay="0">
                          <p:tn val="26"/>
                        </p:cond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897890" y="1628140"/>
            <a:ext cx="7000875" cy="1514458"/>
            <a:chOff x="1931682" y="1213383"/>
            <a:chExt cx="5317258" cy="2019445"/>
          </a:xfrm>
        </p:grpSpPr>
        <p:sp>
          <p:nvSpPr>
            <p:cNvPr id="2" name="矩形 1"/>
            <p:cNvSpPr/>
            <p:nvPr/>
          </p:nvSpPr>
          <p:spPr>
            <a:xfrm>
              <a:off x="1931682" y="1213383"/>
              <a:ext cx="5317257" cy="451443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水是地球的母亲，地球是我们的母亲。</a:t>
              </a:r>
            </a:p>
          </p:txBody>
        </p:sp>
        <p:sp>
          <p:nvSpPr>
            <p:cNvPr id="3" name="矩形 2"/>
            <p:cNvSpPr/>
            <p:nvPr/>
          </p:nvSpPr>
          <p:spPr>
            <a:xfrm>
              <a:off x="1931685" y="2013308"/>
              <a:ext cx="5317255" cy="451443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小小水滴，用途大大；人人珍惜，回馈丰丰。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1931683" y="2781385"/>
              <a:ext cx="5317255" cy="451443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节约水， 不仅是一句口号， 更是一种行动。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97890" y="3404236"/>
            <a:ext cx="7000875" cy="905446"/>
            <a:chOff x="4944955" y="4369321"/>
            <a:chExt cx="5317256" cy="1207153"/>
          </a:xfrm>
        </p:grpSpPr>
        <p:sp>
          <p:nvSpPr>
            <p:cNvPr id="5" name="矩形 4"/>
            <p:cNvSpPr/>
            <p:nvPr/>
          </p:nvSpPr>
          <p:spPr>
            <a:xfrm>
              <a:off x="4944955" y="4369321"/>
              <a:ext cx="5317256" cy="451365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一花一草一世界，一水一河一地球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4944955" y="5125109"/>
              <a:ext cx="5317256" cy="451365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>
                  <a:solidFill>
                    <a:schemeClr val="bg1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</a:rPr>
                <a:t>一人节水一小步，人人节水一大步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90600" y="3080146"/>
            <a:ext cx="3657600" cy="30777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饮水思源知感恩，节水环保力躬行</a:t>
            </a:r>
          </a:p>
        </p:txBody>
      </p:sp>
      <p:sp>
        <p:nvSpPr>
          <p:cNvPr id="3" name="矩形 2"/>
          <p:cNvSpPr/>
          <p:nvPr/>
        </p:nvSpPr>
        <p:spPr>
          <a:xfrm>
            <a:off x="990600" y="3550523"/>
            <a:ext cx="3657600" cy="30777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珍惜生命的泉源，节约用每一滴水</a:t>
            </a:r>
          </a:p>
        </p:txBody>
      </p:sp>
      <p:sp>
        <p:nvSpPr>
          <p:cNvPr id="4" name="矩形 3"/>
          <p:cNvSpPr/>
          <p:nvPr/>
        </p:nvSpPr>
        <p:spPr>
          <a:xfrm>
            <a:off x="990600" y="4107418"/>
            <a:ext cx="7315200" cy="37741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b="1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不要等翅膀断了，才盼望蓝天；不要等水源干枯了，才知道珍贵。</a:t>
            </a:r>
          </a:p>
        </p:txBody>
      </p:sp>
      <p:sp>
        <p:nvSpPr>
          <p:cNvPr id="5" name="矩形 4"/>
          <p:cNvSpPr/>
          <p:nvPr/>
        </p:nvSpPr>
        <p:spPr>
          <a:xfrm>
            <a:off x="990600" y="1669018"/>
            <a:ext cx="3657600" cy="30777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滴水可贵，人人节约；资源有限，人人珍惜</a:t>
            </a:r>
          </a:p>
        </p:txBody>
      </p:sp>
      <p:sp>
        <p:nvSpPr>
          <p:cNvPr id="6" name="矩形 5"/>
          <p:cNvSpPr/>
          <p:nvPr/>
        </p:nvSpPr>
        <p:spPr>
          <a:xfrm>
            <a:off x="990600" y="2139394"/>
            <a:ext cx="3657600" cy="30777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君子用水，用之有度；君子爱水，惜之每滴</a:t>
            </a:r>
          </a:p>
        </p:txBody>
      </p:sp>
      <p:sp>
        <p:nvSpPr>
          <p:cNvPr id="7" name="矩形 6"/>
          <p:cNvSpPr/>
          <p:nvPr/>
        </p:nvSpPr>
        <p:spPr>
          <a:xfrm>
            <a:off x="990600" y="2609770"/>
            <a:ext cx="3657600" cy="30777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400" b="1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丰沛不知节水旱，干涸方悔惜源迟</a:t>
            </a:r>
          </a:p>
        </p:txBody>
      </p:sp>
      <p:sp>
        <p:nvSpPr>
          <p:cNvPr id="11" name="Rectangle 62"/>
          <p:cNvSpPr/>
          <p:nvPr/>
        </p:nvSpPr>
        <p:spPr>
          <a:xfrm>
            <a:off x="5334303" y="1580971"/>
            <a:ext cx="2856891" cy="2316853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765" fontAlgn="base">
              <a:spcBef>
                <a:spcPct val="0"/>
              </a:spcBef>
              <a:spcAft>
                <a:spcPct val="0"/>
              </a:spcAft>
            </a:pPr>
            <a:endParaRPr lang="id-ID" sz="2000">
              <a:solidFill>
                <a:prstClr val="white"/>
              </a:solidFill>
              <a:latin typeface="印品丫丫体-D版" panose="02010601030101010101" pitchFamily="2" charset="-122"/>
              <a:cs typeface="+mn-lt"/>
            </a:endParaRPr>
          </a:p>
        </p:txBody>
      </p:sp>
      <p:pic>
        <p:nvPicPr>
          <p:cNvPr id="12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2369800" y="12115800"/>
            <a:ext cx="368300" cy="266700"/>
          </a:xfrm>
          <a:prstGeom prst="cube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000249" y="-2000248"/>
            <a:ext cx="5143501" cy="914399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89138" y="175532"/>
            <a:ext cx="8783411" cy="47965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印品丫丫体-D版" panose="02010601030101010101" pitchFamily="2" charset="-122"/>
              <a:ea typeface="印品丫丫体-D版" panose="02010601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303440" y="279872"/>
            <a:ext cx="8554811" cy="4587403"/>
          </a:xfrm>
          <a:prstGeom prst="rect">
            <a:avLst/>
          </a:prstGeom>
          <a:noFill/>
          <a:ln w="19050">
            <a:gradFill>
              <a:gsLst>
                <a:gs pos="0">
                  <a:srgbClr val="12CCF2"/>
                </a:gs>
                <a:gs pos="100000">
                  <a:srgbClr val="556DD7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印品丫丫体-D版" panose="02010601030101010101" pitchFamily="2" charset="-122"/>
              <a:ea typeface="印品丫丫体-D版" panose="02010601030101010101" pitchFamily="2" charset="-122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598" y="161891"/>
            <a:ext cx="1076214" cy="147501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59" y="1314766"/>
            <a:ext cx="3164500" cy="2682324"/>
          </a:xfrm>
          <a:prstGeom prst="rect">
            <a:avLst/>
          </a:prstGeom>
        </p:spPr>
      </p:pic>
      <p:sp>
        <p:nvSpPr>
          <p:cNvPr id="22" name="TextBox 48"/>
          <p:cNvSpPr txBox="1"/>
          <p:nvPr/>
        </p:nvSpPr>
        <p:spPr>
          <a:xfrm>
            <a:off x="4571999" y="2217195"/>
            <a:ext cx="4572000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/>
            <a:r>
              <a:rPr lang="zh-CN" altLang="en-US" sz="4600" b="1" dirty="0">
                <a:solidFill>
                  <a:schemeClr val="accent1"/>
                </a:solidFill>
                <a:latin typeface="+mj-ea"/>
                <a:ea typeface="+mj-ea"/>
                <a:cs typeface="+mn-ea"/>
                <a:sym typeface="+mn-lt"/>
              </a:rPr>
              <a:t>中国有多么缺水</a:t>
            </a:r>
          </a:p>
        </p:txBody>
      </p:sp>
      <p:sp>
        <p:nvSpPr>
          <p:cNvPr id="23" name="TextBox 48"/>
          <p:cNvSpPr txBox="1"/>
          <p:nvPr/>
        </p:nvSpPr>
        <p:spPr>
          <a:xfrm>
            <a:off x="4572000" y="1591072"/>
            <a:ext cx="266700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/>
            <a:r>
              <a:rPr lang="zh-CN" altLang="en-US" sz="4000" spc="600" smtClean="0">
                <a:solidFill>
                  <a:schemeClr val="accent1"/>
                </a:solidFill>
                <a:latin typeface="+mn-ea"/>
                <a:cs typeface="+mn-ea"/>
                <a:sym typeface="+mn-lt"/>
              </a:rPr>
              <a:t>第一部分</a:t>
            </a:r>
            <a:endParaRPr lang="en-US" altLang="zh-CN" sz="4000" spc="600">
              <a:solidFill>
                <a:schemeClr val="accent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495800" y="2933382"/>
            <a:ext cx="419099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000" smtClean="0">
                <a:solidFill>
                  <a:schemeClr val="accent1"/>
                </a:solidFill>
                <a:latin typeface="+mn-ea"/>
              </a:rPr>
              <a:t>performance in workplace execution comes from careful execution workplace </a:t>
            </a:r>
            <a:r>
              <a:rPr lang="en-US" altLang="zh-CN" sz="1000">
                <a:solidFill>
                  <a:schemeClr val="accent1"/>
                </a:solidFill>
                <a:latin typeface="+mn-ea"/>
              </a:rPr>
              <a:t>execution comes from </a:t>
            </a:r>
            <a:r>
              <a:rPr lang="en-US" altLang="zh-CN" sz="1000" smtClean="0">
                <a:solidFill>
                  <a:schemeClr val="accent1"/>
                </a:solidFill>
                <a:latin typeface="+mn-ea"/>
              </a:rPr>
              <a:t>performance</a:t>
            </a:r>
            <a:endParaRPr lang="zh-CN" altLang="en-US" sz="1000">
              <a:solidFill>
                <a:schemeClr val="accent1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  <p:cond evt="onBegin" delay="0">
                          <p:tn val="26"/>
                        </p:cond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19200" y="1809750"/>
            <a:ext cx="4419600" cy="1958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125" dirty="0">
                <a:solidFill>
                  <a:schemeClr val="accent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水是生命之源。</a:t>
            </a:r>
          </a:p>
          <a:p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有了水，我们的星球才有了蔚蓝。</a:t>
            </a:r>
          </a:p>
          <a:p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有了水，我们的世界才能生机盎然。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7800" y="1400175"/>
            <a:ext cx="3155950" cy="23679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197896" y="3463320"/>
            <a:ext cx="7260304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就全世界来说，地球表面的 </a:t>
            </a:r>
            <a:r>
              <a:rPr lang="en-US" altLang="zh-CN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70% </a:t>
            </a:r>
            <a:r>
              <a:rPr lang="zh-CN" alt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被水覆盖</a:t>
            </a:r>
            <a:r>
              <a:rPr lang="zh-CN" altLang="en-US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。在</a:t>
            </a:r>
            <a:r>
              <a:rPr lang="zh-CN" alt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全球范围内，每年有</a:t>
            </a:r>
            <a:r>
              <a:rPr lang="en-US" altLang="zh-CN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84.2</a:t>
            </a:r>
            <a:r>
              <a:rPr lang="zh-CN" alt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万人口因不安全饮用水而死亡，</a:t>
            </a:r>
            <a:r>
              <a:rPr lang="en-US" altLang="zh-CN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18</a:t>
            </a:r>
            <a:r>
              <a:rPr lang="zh-CN" alt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亿人饮用受排泄物污染的水。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066800" y="1657350"/>
            <a:ext cx="1644809" cy="1611086"/>
            <a:chOff x="1595151" y="2017486"/>
            <a:chExt cx="2193078" cy="2148114"/>
          </a:xfrm>
        </p:grpSpPr>
        <p:sp>
          <p:nvSpPr>
            <p:cNvPr id="2" name="椭圆 1"/>
            <p:cNvSpPr/>
            <p:nvPr/>
          </p:nvSpPr>
          <p:spPr>
            <a:xfrm>
              <a:off x="1595151" y="2017486"/>
              <a:ext cx="2193078" cy="214811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958156" y="2506642"/>
              <a:ext cx="1562821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875" b="1">
                  <a:solidFill>
                    <a:schemeClr val="bg1"/>
                  </a:solidFill>
                  <a:latin typeface="+mn-ea"/>
                </a:rPr>
                <a:t>淡水资源</a:t>
              </a:r>
              <a:endParaRPr lang="zh-CN" altLang="en-US" sz="1875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2045520" y="3157382"/>
              <a:ext cx="1329852" cy="6617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625" b="1">
                  <a:solidFill>
                    <a:schemeClr val="bg1"/>
                  </a:solidFill>
                  <a:latin typeface="+mn-ea"/>
                </a:rPr>
                <a:t>2.5%</a:t>
              </a:r>
              <a:endParaRPr lang="zh-CN" altLang="en-US" sz="2625" b="1">
                <a:solidFill>
                  <a:schemeClr val="bg1"/>
                </a:solidFill>
                <a:latin typeface="+mn-ea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2949039" y="1680226"/>
            <a:ext cx="1644809" cy="1611086"/>
            <a:chOff x="1595151" y="2017486"/>
            <a:chExt cx="2193078" cy="2148114"/>
          </a:xfrm>
        </p:grpSpPr>
        <p:sp>
          <p:nvSpPr>
            <p:cNvPr id="53" name="椭圆 52"/>
            <p:cNvSpPr/>
            <p:nvPr/>
          </p:nvSpPr>
          <p:spPr>
            <a:xfrm>
              <a:off x="1595151" y="2017486"/>
              <a:ext cx="2193078" cy="214811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1910279" y="2506642"/>
              <a:ext cx="1562822" cy="892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875" b="1">
                  <a:solidFill>
                    <a:schemeClr val="bg1"/>
                  </a:solidFill>
                  <a:latin typeface="+mn-ea"/>
                </a:rPr>
                <a:t>可以为</a:t>
              </a:r>
              <a:endParaRPr lang="en-US" altLang="zh-CN" sz="1875" b="1">
                <a:solidFill>
                  <a:schemeClr val="bg1"/>
                </a:solidFill>
                <a:latin typeface="+mn-ea"/>
              </a:endParaRPr>
            </a:p>
            <a:p>
              <a:pPr algn="ctr"/>
              <a:r>
                <a:rPr lang="zh-CN" altLang="en-US" sz="1875" b="1">
                  <a:solidFill>
                    <a:schemeClr val="bg1"/>
                  </a:solidFill>
                  <a:latin typeface="+mn-ea"/>
                </a:rPr>
                <a:t>人类所用</a:t>
              </a:r>
            </a:p>
          </p:txBody>
        </p:sp>
        <p:sp>
          <p:nvSpPr>
            <p:cNvPr id="55" name="矩形 54"/>
            <p:cNvSpPr/>
            <p:nvPr/>
          </p:nvSpPr>
          <p:spPr>
            <a:xfrm>
              <a:off x="2118456" y="3373534"/>
              <a:ext cx="1193062" cy="6617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625" b="1">
                  <a:solidFill>
                    <a:schemeClr val="bg1"/>
                  </a:solidFill>
                  <a:latin typeface="+mn-ea"/>
                </a:rPr>
                <a:t>&lt;1%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7800" y="1428750"/>
            <a:ext cx="1750695" cy="17506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19200" y="3834808"/>
            <a:ext cx="66953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在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32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个百万人口以上的特大城市中，有</a:t>
            </a:r>
            <a:r>
              <a: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30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个城市长期受缺水困扰。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143000" y="1777408"/>
            <a:ext cx="3733800" cy="844826"/>
            <a:chOff x="1605178" y="4018999"/>
            <a:chExt cx="3911392" cy="1126435"/>
          </a:xfrm>
        </p:grpSpPr>
        <p:sp>
          <p:nvSpPr>
            <p:cNvPr id="11" name="矩形 10"/>
            <p:cNvSpPr/>
            <p:nvPr/>
          </p:nvSpPr>
          <p:spPr>
            <a:xfrm>
              <a:off x="1605178" y="4018999"/>
              <a:ext cx="3882887" cy="112643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3987946" y="4343688"/>
              <a:ext cx="1528624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875">
                  <a:solidFill>
                    <a:schemeClr val="bg1"/>
                  </a:solidFill>
                  <a:latin typeface="+mn-ea"/>
                </a:rPr>
                <a:t>供水不足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1663271" y="4266744"/>
              <a:ext cx="2413481" cy="6617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625" b="1">
                  <a:solidFill>
                    <a:schemeClr val="bg1"/>
                  </a:solidFill>
                  <a:latin typeface="+mn-ea"/>
                </a:rPr>
                <a:t>400</a:t>
              </a:r>
              <a:r>
                <a:rPr lang="zh-CN" altLang="en-US" sz="2625" b="1">
                  <a:solidFill>
                    <a:schemeClr val="bg1"/>
                  </a:solidFill>
                  <a:latin typeface="+mn-ea"/>
                </a:rPr>
                <a:t>座城市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158035" y="2802480"/>
            <a:ext cx="3733800" cy="844826"/>
            <a:chOff x="1605178" y="4018999"/>
            <a:chExt cx="3911392" cy="1126435"/>
          </a:xfrm>
        </p:grpSpPr>
        <p:sp>
          <p:nvSpPr>
            <p:cNvPr id="15" name="矩形 14"/>
            <p:cNvSpPr/>
            <p:nvPr/>
          </p:nvSpPr>
          <p:spPr>
            <a:xfrm>
              <a:off x="1605178" y="4018999"/>
              <a:ext cx="3882887" cy="112643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3987946" y="4343688"/>
              <a:ext cx="1528624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875">
                  <a:solidFill>
                    <a:schemeClr val="bg1"/>
                  </a:solidFill>
                  <a:latin typeface="+mn-ea"/>
                </a:rPr>
                <a:t>严重缺水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1663271" y="4266744"/>
              <a:ext cx="2413481" cy="6617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625" b="1">
                  <a:solidFill>
                    <a:schemeClr val="bg1"/>
                  </a:solidFill>
                  <a:latin typeface="+mn-ea"/>
                </a:rPr>
                <a:t>110</a:t>
              </a:r>
              <a:r>
                <a:rPr lang="zh-CN" altLang="en-US" sz="2625" b="1">
                  <a:solidFill>
                    <a:schemeClr val="bg1"/>
                  </a:solidFill>
                  <a:latin typeface="+mn-ea"/>
                </a:rPr>
                <a:t>座城市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1600" y="1657350"/>
            <a:ext cx="2840355" cy="1837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066800" y="1528286"/>
            <a:ext cx="71911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北京、天津、青岛、大连等城市缺水最为严重。但人均水资源量仅为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2220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立方米，是世界平均水平的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1/4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，列全球第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88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位，属于“缺水国家”。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905000" y="2723899"/>
            <a:ext cx="2354039" cy="548944"/>
            <a:chOff x="1898025" y="4053909"/>
            <a:chExt cx="2427518" cy="731925"/>
          </a:xfrm>
        </p:grpSpPr>
        <p:sp>
          <p:nvSpPr>
            <p:cNvPr id="11" name="矩形 10"/>
            <p:cNvSpPr/>
            <p:nvPr/>
          </p:nvSpPr>
          <p:spPr>
            <a:xfrm>
              <a:off x="1898025" y="4053909"/>
              <a:ext cx="2427518" cy="73192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+mn-ea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040016" y="4181344"/>
              <a:ext cx="2204022" cy="5078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875">
                  <a:solidFill>
                    <a:schemeClr val="bg1"/>
                  </a:solidFill>
                  <a:latin typeface="+mn-ea"/>
                </a:rPr>
                <a:t>46</a:t>
              </a:r>
              <a:r>
                <a:rPr lang="zh-CN" altLang="en-US" sz="1875">
                  <a:solidFill>
                    <a:schemeClr val="bg1"/>
                  </a:solidFill>
                  <a:latin typeface="+mn-ea"/>
                </a:rPr>
                <a:t>个重点城市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495800" y="2735439"/>
            <a:ext cx="2354039" cy="548944"/>
            <a:chOff x="1898025" y="4053909"/>
            <a:chExt cx="2427518" cy="731925"/>
          </a:xfrm>
        </p:grpSpPr>
        <p:sp>
          <p:nvSpPr>
            <p:cNvPr id="23" name="矩形 22"/>
            <p:cNvSpPr/>
            <p:nvPr/>
          </p:nvSpPr>
          <p:spPr>
            <a:xfrm>
              <a:off x="1898025" y="4053909"/>
              <a:ext cx="2427518" cy="73192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+mn-ea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2378250" y="4181344"/>
              <a:ext cx="1528624" cy="5078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875">
                  <a:solidFill>
                    <a:schemeClr val="bg1"/>
                  </a:solidFill>
                  <a:latin typeface="+mn-ea"/>
                </a:rPr>
                <a:t>水质较差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905000" y="3598131"/>
            <a:ext cx="2354039" cy="548944"/>
            <a:chOff x="1898025" y="4053909"/>
            <a:chExt cx="2427518" cy="731925"/>
          </a:xfrm>
        </p:grpSpPr>
        <p:sp>
          <p:nvSpPr>
            <p:cNvPr id="36" name="矩形 35"/>
            <p:cNvSpPr/>
            <p:nvPr/>
          </p:nvSpPr>
          <p:spPr>
            <a:xfrm>
              <a:off x="1898025" y="4053909"/>
              <a:ext cx="2427518" cy="73192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+mn-ea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1979102" y="4219816"/>
              <a:ext cx="2327987" cy="430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500">
                  <a:solidFill>
                    <a:schemeClr val="bg1"/>
                  </a:solidFill>
                  <a:latin typeface="+mn-ea"/>
                </a:rPr>
                <a:t>14</a:t>
              </a:r>
              <a:r>
                <a:rPr lang="zh-CN" altLang="en-US" sz="1500">
                  <a:solidFill>
                    <a:schemeClr val="bg1"/>
                  </a:solidFill>
                  <a:latin typeface="+mn-ea"/>
                </a:rPr>
                <a:t>个沿海开放城市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495800" y="3609671"/>
            <a:ext cx="2354039" cy="548944"/>
            <a:chOff x="1898025" y="4053909"/>
            <a:chExt cx="2427518" cy="731925"/>
          </a:xfrm>
        </p:grpSpPr>
        <p:sp>
          <p:nvSpPr>
            <p:cNvPr id="34" name="矩形 33"/>
            <p:cNvSpPr/>
            <p:nvPr/>
          </p:nvSpPr>
          <p:spPr>
            <a:xfrm>
              <a:off x="1898025" y="4053909"/>
              <a:ext cx="2427518" cy="731925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+mn-ea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2378250" y="4181344"/>
              <a:ext cx="1528624" cy="5078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875">
                  <a:solidFill>
                    <a:schemeClr val="bg1"/>
                  </a:solidFill>
                  <a:latin typeface="+mn-ea"/>
                </a:rPr>
                <a:t>严重缺水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000249" y="-2000248"/>
            <a:ext cx="5143501" cy="914399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89138" y="175532"/>
            <a:ext cx="8783411" cy="47965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印品丫丫体-D版" panose="02010601030101010101" pitchFamily="2" charset="-122"/>
              <a:ea typeface="印品丫丫体-D版" panose="02010601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303440" y="279872"/>
            <a:ext cx="8554811" cy="4587403"/>
          </a:xfrm>
          <a:prstGeom prst="rect">
            <a:avLst/>
          </a:prstGeom>
          <a:noFill/>
          <a:ln w="19050">
            <a:gradFill>
              <a:gsLst>
                <a:gs pos="0">
                  <a:srgbClr val="12CCF2"/>
                </a:gs>
                <a:gs pos="100000">
                  <a:srgbClr val="556DD7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印品丫丫体-D版" panose="02010601030101010101" pitchFamily="2" charset="-122"/>
              <a:ea typeface="印品丫丫体-D版" panose="02010601030101010101" pitchFamily="2" charset="-122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598" y="161891"/>
            <a:ext cx="1076214" cy="147501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659" y="1314766"/>
            <a:ext cx="3164500" cy="2682324"/>
          </a:xfrm>
          <a:prstGeom prst="rect">
            <a:avLst/>
          </a:prstGeom>
        </p:spPr>
      </p:pic>
      <p:sp>
        <p:nvSpPr>
          <p:cNvPr id="22" name="TextBox 48"/>
          <p:cNvSpPr txBox="1"/>
          <p:nvPr/>
        </p:nvSpPr>
        <p:spPr>
          <a:xfrm>
            <a:off x="4571999" y="2217195"/>
            <a:ext cx="4572000" cy="7073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/>
            <a:r>
              <a:rPr lang="zh-CN" altLang="en-US" sz="4600" b="1" dirty="0">
                <a:solidFill>
                  <a:schemeClr val="accent1"/>
                </a:solidFill>
                <a:latin typeface="+mj-ea"/>
                <a:ea typeface="+mj-ea"/>
                <a:cs typeface="+mn-ea"/>
                <a:sym typeface="+mn-lt"/>
              </a:rPr>
              <a:t>节约用水的方法</a:t>
            </a:r>
          </a:p>
        </p:txBody>
      </p:sp>
      <p:sp>
        <p:nvSpPr>
          <p:cNvPr id="23" name="TextBox 48"/>
          <p:cNvSpPr txBox="1"/>
          <p:nvPr/>
        </p:nvSpPr>
        <p:spPr>
          <a:xfrm>
            <a:off x="4572000" y="1591072"/>
            <a:ext cx="2667000" cy="6153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/>
            <a:r>
              <a:rPr lang="zh-CN" altLang="en-US" sz="4000" spc="600" smtClean="0">
                <a:solidFill>
                  <a:schemeClr val="accent1"/>
                </a:solidFill>
                <a:latin typeface="+mn-ea"/>
                <a:cs typeface="+mn-ea"/>
                <a:sym typeface="+mn-lt"/>
              </a:rPr>
              <a:t>第二部分</a:t>
            </a:r>
            <a:endParaRPr lang="en-US" altLang="zh-CN" sz="4000" spc="600">
              <a:solidFill>
                <a:schemeClr val="accent1"/>
              </a:solidFill>
              <a:latin typeface="+mn-ea"/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495800" y="2933382"/>
            <a:ext cx="419099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000" smtClean="0">
                <a:solidFill>
                  <a:schemeClr val="accent1"/>
                </a:solidFill>
                <a:latin typeface="+mn-ea"/>
              </a:rPr>
              <a:t>performance in workplace execution comes from careful execution workplace </a:t>
            </a:r>
            <a:r>
              <a:rPr lang="en-US" altLang="zh-CN" sz="1000">
                <a:solidFill>
                  <a:schemeClr val="accent1"/>
                </a:solidFill>
                <a:latin typeface="+mn-ea"/>
              </a:rPr>
              <a:t>execution comes from </a:t>
            </a:r>
            <a:r>
              <a:rPr lang="en-US" altLang="zh-CN" sz="1000" smtClean="0">
                <a:solidFill>
                  <a:schemeClr val="accent1"/>
                </a:solidFill>
                <a:latin typeface="+mn-ea"/>
              </a:rPr>
              <a:t>performance</a:t>
            </a:r>
            <a:endParaRPr lang="zh-CN" altLang="en-US" sz="1000">
              <a:solidFill>
                <a:schemeClr val="accent1"/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  <p:cond evt="onBegin" delay="0">
                          <p:tn val="26"/>
                        </p:cond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97711" y="1768301"/>
            <a:ext cx="4631889" cy="2273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洗衣是家庭用水“大户”。为了节水，衣服尽量不要一件一件地分开洗，小件、小量衣物提倡手洗，可节约大量水。若嫌一件件手洗麻烦，可以多积一点脏衣服一起扔进洗衣机。因为，洗衣机洗少量衣服时，水位定得太高，衣服在里面漂来漂去，互相之间缺少摩擦，反而洗不干净，还浪费水。另外，如果将漂洗的水留下来作为下一批衣服的洗涤用水，一次可以省下</a:t>
            </a:r>
            <a:r>
              <a:rPr lang="en-US" altLang="zh-CN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30</a:t>
            </a:r>
            <a:r>
              <a:rPr lang="zh-CN" altLang="en-US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－</a:t>
            </a:r>
            <a:r>
              <a:rPr lang="en-US" altLang="zh-CN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40</a:t>
            </a:r>
            <a:r>
              <a:rPr lang="zh-CN" altLang="en-US" sz="135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升清水。</a:t>
            </a:r>
          </a:p>
        </p:txBody>
      </p:sp>
      <p:sp>
        <p:nvSpPr>
          <p:cNvPr id="4" name="矩形 3"/>
          <p:cNvSpPr/>
          <p:nvPr/>
        </p:nvSpPr>
        <p:spPr>
          <a:xfrm>
            <a:off x="1221677" y="1768301"/>
            <a:ext cx="1935145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50">
                <a:solidFill>
                  <a:schemeClr val="accent1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t>节水效率：★★★★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00" y="2419350"/>
            <a:ext cx="2281555" cy="12230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NWQ3NDg3NDY4NTliZWNlMmVmYzk2MjI4YzYyMWYyMzkifQ=="/>
  <p:tag name="ISPRING_FIRST_PUBLISH" val="1"/>
  <p:tag name="ISPRING_OUTPUT_FOLDER" val="F:\我图VIP设计PPT上传\10月份上传文件\298"/>
  <p:tag name="ISPRING_PLAYERS_CUSTOMIZATION" val="UEsDBBQAAgAIAJCuo0gOaiROYgQAAAURAAAdAAAAdW5pdmVyc2FsL2NvbW1vbl9tZXNzYWdlcy5sbmetWG1v2zYQ/l6g/4EQUGADtrQd0KIYEge0xNhEZMmV6DjZMAiMxNhEKDHVi9vs037Nfth+yY6UncR9gaQkgG2YlO+54909d0cfHn/JFdqIspK6OHLeHrxxkChSnclideQs2MmvHxxU1bzIuNKFOHIK7aDj0csXh4oXq4avBHx/+QKhw1xUFSyrkVndr5HMjpz5OHHD2RwHF4kfTsJkTCfOyNX5DS9uka9X+qff3n/48vbd+58PX2/l+sDEM+z7+0DIIr170wMoYFHoJ4BG/CQg58wZmc9hcuGC+TQgzmj7ZZj0PCJnzsh8dsotoogELIl96pGExkkQMusLnzDiOaML3aA13whUa7SR4jOq1wLiWMtSoErJzD5INWwUjehS5oUzTIMkIjGLqMtoGDijWJfl7S8Wljf1WpegrkKZrPilEpnVCRljn9+UogLVvIaMQvCq1xJ+qXMui4NO1RFe0mCSsDD044QE3m7HGZEiQ17JjZqBKBGOSQQAJa9E+QjZxGaZFUdYqWEIUzqZ+vBmxoSpXK0VvOuhdswJxGAuii4pyBESQXbF8TKMPOM0UIU4uuFV9VmX2V5+PAxUFzAN3BBS0GUPwJnB2AFDjCXUjbIUad0FNiNxjCckGYfnkMjAu3CIRHgKdDsdInFBYqAIibtkAnxGJ9gkvKHYLv93/Eq5SWd1i3iagpxx30bqpoId41JggWVadTBMTUw+LiBsFPs/oHGLCt61q5XcCLCjzETZqQgqi0s8k0UfF/SP5ARTn3gJpJUXLhNmS57RmPNbVOga8WzDi1SgS5HyBnL9Fp5lMrPPTJyt/k+N/BvxeltVXm0LUuCR81dD7dmrYd8xq6nAproW+U3dpdo4bGv+Y6wwOf1DE/oc/XH6Y5cEOKLh80Smknmj2qr75PjcWTY0Rp1GPNFT/aP13JbEbW0dUyhYY6n7SxDopqZ/QANU/aVocAKK5m2JhhpOi6sBOoNwCxBo9FiMM3DVngln4MIB8ksyjimD2WgpLitZd44dlo1tgL4f2hTmPCVqcU/GS3GlYcJRgm/a6QO6kI10Z0AfDDd7rYJR5oPJAQCu2uQBSCVzsD/rgbmYkZ0H2gK/d5KlblRmyavktS3y4NsmF9+OTVelzu2u4tUuedsmc/wUK9rDRa3S+YD2f8e/3vF5QL/HRykmOHKniYsDl5hB33BV9RQCChhX+CxOfDw24sCFnNfpGprplW6KrCdQO6t75AQD2PbMseBluv7vn397YnxlSbuLtru/DwIBYpsqSO7A/gx0Laq/ukAYHu/L2UUfqe3dZifX86rDKGThs9wheNtacp3D1kG3XkjybdAwY9idzoAHsU173ZQwug1BmOHoFGqZncKd0YyX11AImdZqEIp1tUnAepj2++tlUytZiCGyT2sl5sCMzhPsefauDeRTMr1ue2YGN4p0e+lWcOnuC+ZOcQB19is8kcl6IKBtTbsqBERv1/c033zbqe5Wlf3D4vD1g/8v/gdQSwMEFAACAAgAkK6jSAh+CyMpAwAAhgwAACcAAAB1bml2ZXJzYWwvZmxhc2hfcHVibGlzaGluZ19zZXR0aW5ncy54bWzVV91u2jAUvucpLE+9LGk7unYooaoKaNVaQIVt7VVlYkOsOnYW21B6tafZg+1JdhwDBbXr0h+kTQgRn5/v/J+Y8Og2FWjCcs2VjPBudQcjJmNFuRxH+MugvX2IkTZEUiKUZBGWCqOjRiXM7FBwnfSZMSCqEcBIXc9MhBNjsnoQTKfTKtdZ7rhKWAP4uhqrNMhyppk0LA8yQWbwY2YZ03iOUAIAvqmSc7VGpYJQ6JHOFbWCIU7Bc8ldUES0BdEJDrzYkMQ341xZSU+UUDnKx8MIvzs8dp+FjIdq8pRJlxPdAKIjmzqhlDsviOjzO4YSxscJuHtQw2jKqUkivFdzKCAdPEQpsH3oxKGcKMiBNHP4lBlCiSH+6O0Zdmv0guBJdCZJyuMBcJCLP8LNwfWnq17r4uy08/l60O2eDU573olCJ1jHCYN1QyE4pGwes6WdkBhD4gT8Bp0REZqFwSppITZScs05d0ZDJSD3hRa0UTpktENStlKN/g2XbZDcxWgEgYhZhI9zTgRG3BDB46WytkNtuCmq3l6VRIAF7cnQeR/fm/fZiROSa7bq1oKjXc7jxjdlBUUzZZHgNwwZhSB+m8JTwtBqcdAoV2lBhfYxSAsOFiecTRk9KnI6B/yToSswkVrQhF7NBDPewnfL79CQjVQOuIxMoLOBzrXHrz4LOCNa34OShY9b/bPTZuv6tNNsXW65AAmdEBk/ExwKztLMbASfzJBUZqEH6YiJ1awoCuW04JWJrfryMmieWuHL/NbFWIHeYEk2Y+U5hfmrB6XNJmRSDKIbrgIaRpBDSTwmMGJYF1xaVhYwJhIpKWaIxLDWtBvrCVdWA8UPsIfWL/fQ6yMui9MYVhtYzCnLS0Hu7O69r+1/ODj8WK8Gv3783H5Sab7we4I4c37jnzy58pdr/+E2DAO3pR9f2ia3/+bO7l20vpbJa6d1OShV0la/FFy3jFT3cxmpC/+S6a28YEq5AEtp7IcM1pLgKTeMvmWLvaBNXvVu9z22mTbZYMyvGY3/JmR/Wl4T1+6FYfDoxdVxUi55ColwK3F5223s13bgpvkoq1IBtPX/Do3Kb1BLAwQUAAIACACQrqNItfwJZLoCAABVCgAAIQAAAHVuaXZlcnNhbC9mbGFzaF9za2luX3NldHRpbmdzLnhtbJVWbW/iMAz+fr8Ccd/p7pWd1CExxkmTdrfpNu172po2Ik2qJGXHv784TdYEKPSwJhH7eWzHsc1StaV88WEySXPBhHwGrSkvFWq8bkKLm2nWai34LBdcA9czLmRN2HTx8af9pIlFXmKJHcixnA3JoQ8zt58xFBfj2xxliJCLuiF8/yBKMctIvi2laHlxMbVq34BklG8N8urHfLUeDMCo0vca6iin9TXKOEojQSnAlL6vUS6yGMmA+UhX9jOS04c6f/sD2o4qqi1t+QlliNaQEuIiXy9RhvHceI9fZY5ynqDhrzbQL59RBqGM7EHGzu++ogwyRNM2/9MjjRQlFjTmnH/Edw4TpDDjh1ldoVwk4IUw0MVXcOWxd70LQO5rOPcpjqsU7AnrerAQ8NEzBgstW0gTf+psqhJvj6028wGLDWHKAEJVD3oyST+RVnk3sa7H/YE3yovQl9P0kFfB2hpWXcKBu1jf41erW7srQqfvuiBDCTunDFLslT3yt6nrETJQ9shnRgt45Gx/nMGhqSP5R74l7jnP199YgRNzLJzVn7wVIz3g6KogVafwmFoUsFCYzgutAd8tTayuSyk5yinlZEdLoqngvxCX7e1lVJocGFyvne6sVFPN4FTD2RzNmg7LZc9xPzpr3JDdz0J/ue480WaL30yJ1iSvavOzpKYTxzNjYgozTU4zcE8aOMh7vhEBx8YeItVEbkG+CMHGhuFCgxrrXnTDNQRPk6AGaXK6yqlzcqr8vK0zkGvzahSUr3Ks7IAVLStm/vQrhTcoDhgD1o6qK+OPE/rel4HCNQEQmVe+a7tDZ6lbpimDHfjhDxT2ykN3S5Xp0qGGW+oH2Oiw5ZxmVE+6XdH3SrxDAv0J/KtJK3J8YBnR9ppkyt4smny/hvtcosXs1xk2X7jJ7Nn1UuTY2I8raJT47+Q/UEsDBBQAAgAIAJCuo0gqlg9n/gIAAJcLAAAmAAAAdW5pdmVyc2FsL2h0bWxfcHVibGlzaGluZ19zZXR0aW5ncy54bWzNlm9PGjEYwN/zKZouvpRT56YjdxgjGIlOiLBNX5lyLVxjr721PfB8tU+zD7ZPsqdXQIiOnUaWhRDo0z6/51/7tOHRfSrQhGnDlYzwbn0HIyZjRbkcR/jL4HT7ECNjiaREKMkiLBVGR81amOVDwU3SZ9bCUoMAI00jsxFOrM0aQTCdTuvcZNrNKpFb4Jt6rNIg08wwaZkOMkEK+LFFxgyeESoA4JsqOVNr1moIhZ70WdFcMMQpeC65C4qIM5sKHPhVQxLfjbXKJT1RQmmkx8MIvzs8dp/5Gk9q8ZRJlxLTBKET2wahlDsniOjzB4YSxscJeHuwj9GUU5tEeG/fUWB18JRSsn3kxFFOFKRA2hk+ZZZQYokfenuW3VszF3gRLSRJeTyAGeTCj3BrcHt202tfXXQuz28H3e7FoNPzTpQ6wSonDFYNheCQynXMFnZCYi2JE/AbdEZEGBYGy6L5spGSK865MRoqAakvtTAagaeiiPCx5kRgxC0RPF7MWqLHzJ5yATE43d36SFr8CPTxxgnRhi0bms8Yl8W4+U3lgqJC5UjwO4asQhBRnsK/hKHldKORVmkpFcRYZASnDE04mzJ6VGZpBvyToRswkeagCZsvE8x6C99z/oCGbKQ0cBmZwFYFOTeeX38ROCPGPELJ3Met/kWn1b7tXLba11suQEInRMYvhEMJWZrZjfBJgaSycz1IR0xyw8qiUE7LuSqx1V9fBsPTXPgyv3UxltAbLMlmrLykMH/1oLLZhEzKg+gOV4mGI8ihJJ4JEzEcdy5zVhUYE4mUFAUiMTQq4471hKvcgMQfYI82r/fQ6yMuy9EYbg6wqCnTlZA7u3vv9z98PDj81KgHv3783F6rNGvhPUGcOd/DT9Y28UUjf9oNw8D1zufbsNX5v+rCvav21yqZumxfDyoVqd2vhOtWWdU9r7Lqyl8bvaUro5IL0GbG/thAoxE85ZbRt9w0ryj8+vvXb4s3KvwGo1i7ff/fIPxo8dxaeV+FwbMPwBrIVx/TzdpvUEsDBBQAAgAIAJCuo0hocVKRmgEAAB8GAAAfAAAAdW5pdmVyc2FsL2h0bWxfc2tpbl9zZXR0aW5ncy5qc42UTW/CMAyG7/wKlF0nxD5hu6HBpEkcJo3btEMoplSkSZWkHR3iv68OX03qjsUX8vLkdewq3na61WIR6z53t+6327/7e6cBalbncO3rokVPUWdGJAuYJSmIRAILkOJ49CTvzgRlzKQznZcfaGtqfkzhP0suTB3PCAtNaIY6XBDgN6FtqMM/J7FTq2tfU63R89xaJXuRkhak7UmlU+4YdvXqVr3EAFYF6AvokkfgmQ7caiPPjg8DjDoXqTTjspyqWPXmPFrHWuVy0ZZ/VWagq0++3gP9p8HLxLMTibFvFtIw8WSI0U5mGoyBQ97HCQYJCz4HUfPtu/UH6hk3CwroIjGJPdKjG4w6nfEYGl0ajjB8TFZejW4OMJqchY3dE3e3GB4heAm6YTW+x/BAleXZPz5gplWMHWmgzZ6fUKH4IpHxIXUfg+Twsmjb1r1zoe76Y+Y9IRU8oRX1/NK22RGChgCtN5aOeU2Qd0rZCUqURA5FaNS0Kug5YsM5gvvPLuPW8miVVuOhGo5VG7heg54pJarbf126Z5irs/sFUEsDBBQAAgAIAJCuo0g9PC/RwQAAAOUBAAAaAAAAdW5pdmVyc2FsL2kxOG5fcHJlc2V0cy54bWydkbEKwjAQhvc+RbjdxG6lJHUT3Bx0lpqmGmkvJZdaH9+UinSRgEMg//F9PyQnd6++Y0/jyTpUkPMtMIPaNRZvCs6n/aYARqHGpu4cGgXogO2qTNq8wKM3ZAKxWIGk4B7CUAoxTRO3NPjYQK4bQywmrl0v4ukditkUw6LC4pb2L/szgyrLGJPX0XbhgFW8x7QgjLxWMDsXjdxi60D8AhqTAEyqwVACaH0CeAwJwI8rQIrvm+ekRwrxo2KQYrWeKnsDUEsDBBQAAgAIAJCuo0izv7NQbQAAAHIAAAAcAAAAdW5pdmVyc2FsL2xvY2FsX3NldHRpbmdzLnhtbA3MPQ6DMAxA4Z1TWJ7K0L+NgcDGWFUqPYAVLITk2CixqnJ7sr3h0+vHfxL4cS6bacDn7YHAGm3ZdA34nadrh1CcdCEx5YBqCOPQ9GKR5MPuFRbYhQ7OM6cazi9KVb4zF1Ynr2e4RNuPFu9DcwJQSwMEFAACAAgARJRXRyO0Tvv7AgAAsAgAABQAAAB1bml2ZXJzYWwvcGxheWVyLnhtbK1V30/bMBB+LtL+h8jv2C0dA6oExJDQHsaE1LHtrTKJm3hN4sx2COWv39nO76VsSHtolZzv++58993Fv3rOUu+JScVFHqAFniOP5aGIeB4H6OHr7fE5urp8d+QXKd0z6fEoQGXODYCmyIuYCiUvNIDvqU4C1DNgYEZeIbmQXO+B+xS420gnS/TuaAYuuQpQonWxIqSqKswVIPJYibQ0JAqHIiOFZIrlmkni0kBeg13pv6Phl4mc6H3BVA9Z6LcHrklajmfFByTVEgsZk5P5fEF+3H1ehwnL6DHPlaZ5yJAHlZzZUj7ScHcnojJlythmvktyzbQ2SVjbzNcrvjjPPSXDADmHTcaUojFTOM1jRByWTID9bUpVUvOoAa3hVTte81q/jXnfNG62c6RzLsrHlKsEjvqQzjoJ9Mkwqp/Z61oFPTQKujVMyJPsV8kli+zrt1aM8wVyAVvF2TyxqkI4gKdbGmoh9zcAAxXVHcRt07BrGraglgO30dcdBWpuu2VUl5I1pZr5Tzxi4guVkhpZXGpZMp+MjDWWDME+cVeum9Q1xE90lp7+Q2+M36g1P9VrnbGA/9GYT0DU1oTnEXu+5eCjWQY11QyKbWxYFyk2MbucVPmY9XQ9MLkc66bARTxNZcxgDCOqKens5BCUSarAJSzlCNs7OAhOeJyk8NOTDOPTgzQZlbtJht7BQXAqwt0EtDW3ZSTjOo7E1CrIJxPrxA9LpUXGX6w8B3tGr6wOXxu55ui64O3B2fyPURzEaAZziyZWl3nq7avm8N7MqVadz6ZwloFaYR6YLgvn1cxCWYx8IralZapv+jk1+7AHHeU8NR3TXN9B76Ja8xfmVTwyX7rF0tQkYUYzAfpwvuwxQD9huwzCW9OhiFuRN3XAmNg3928r2mz5unWu64c67EMNnzirHMbN1EdQRyxFmUejHuKi+4ioFHbatWTUS9kWbrQ4AZGKIkDv4aG+88XpRXfls8VFg7V53bvALpc3rPQ64U5BpNZ1exG/3g3w+BtQSwMEFAACAAgAkK6jSIyYS/o+CAAAjyAAACkAAAB1bml2ZXJzYWwvc2tpbl9jdXN0b21pemF0aW9uX3NldHRpbmdzLnhtbLVa627iShL+v0/RYnWks9IqXMwtK4aVL01iDTEc7CQzu1qhBneCFdvNsRtmOOLHPs0+2D7JVrftYBMgdmYWT6JxddVX1XXrCxnEL16ob2LOAu8Pwj0W2pRzL3yOh39CaLBkPoumEY0pj+sHyqMXuuybGT4xQQNqzEnoksjVxWg8bKCR/KB+T+0bfXhra+0W6rVxC/eRgTs6jF0rxrWiw5jRauqD+hFEghvRJQ35adRBvTD6VsAMYxpxM3Tp96FS5M4PFWdwExHXA7542G2LZ59p3Rtt8aB2s9Pr4H1LVRSli/SO0TQa+17vuqc2EW60Ow1lr/VbSktBzU6ned3dN3utjgJvo+suoLTxdRe1e+12y9i3cAukkapqRkvf95TrZlMFbbh/re9HI63XaKBms6m0jX2nq4y0BgJuBTBUpS8cqBiKpnT3qqY2+woa6SNt1N5jA3f1Duq3cLfR2Lc1TWk0Ds49zC7vrgO19HQyd74DeDIEJ0dFbtVPJNdguYkiYHZosPYJpygkAf1UkzkZcpmx6NclW+/+UksTVCZzxp7ZVaQmRCALsOEJrEFdjmRs0q58YeTpyHM/1RYbzll4tWQhB6irkEUB8WvDPye5k86sjCTb0qiK3BNZ0oO6nvyUFUt1QT7Dc0loyYI1CXdj9syuFmT58hyxTeiWMnO1W9PI98IX4G5c93R8UZHvxdzkNCjYh/viKS+2hnjGVJjXxeIpJemTBfUzjQ35qSB3UPm+R45Et17scSmqNsVzSXRNnmkxAH1VPJdlQtBSjFpPPO8LcfqdA7siyr91kd0nOxoVlSTt8qIUW2/WVfNpHbFn4eyi3PuBfpXzGXSf8FlY2BBPKSExQaGwVJRSt8n5G0eM6etxLxkEoAWCm28uKUlCTrW5PrmbqtbX+XhyM5lr5k1tqCdViURZ/trq9r83O13oXKlcSST7Th2Pi1hIgnUa5bAsZzYZzwEQj+cW/uLUhuJ3ZdHJvTM2LVwbpv+pDDCd4YfaUPwuI3o/m2HLmdtj08Bz055bE0f6ZYwdbNSGX9kGrciWIs7Q1qPfEF9RBO3ZiyiKfc+VA6Jle+GGltBnTO5U05rPsO3MTN0xJ1ZtaLMo2v1VIpMNX0HyrEiMXC8mC5+6Ui2kiBxf51co+MdXHnCygHjhVRntM/XRtG7mzmQytufYMjJKbYhDFxkREZqqA81UG88AIyKwjn9MfC6zTyIg1fcrg9yaN7dj+HGEIbfe88qHH/4Ba6YYQjKlYQlBSBw8g6yz7cfJzBA+BIWIoDWJ428scgtJkw9dCWzT0ieQmrqTw3cETIYNgffCJaQOXfISeHfYttUbPNcmXyDHoTYnFYUmn6EkP1cU+optqCFslxCz1AfzRhUVIcowK5CsBpdE5Lu/Q2S5BDnhza3HNjFQhIehTGQ1xleVNdn4t3sIpKmOz1R7AgzOlm/P3paCKZELy1wJXdCGdGyI7Prt3vzHfKSaY2zMId2MyePckV1SKA3IDoWMI+JuSbikaEGXZAOVsIMx13PlmIi8NOH3jfcHIjztP7+krcsy8JdfPmBSoeGdsAz2y6AMtilr/p524bZ0Bh80ROT6WSvKOODDJtg6ttSZOfk5IYq9YOMnXfpnBOrVuKrBeteOH/dX+bD9H4yxkxasmdDRNI9VEsKwEoslBxZPv5KgaY1AXXpYhIYvTqiVAKxJimEx9AMwD+C5giEP4NFqEI9Ys00HNluPdCFOHyWEZa0mUTsdb3FG9Ckc0F9LdUGfGOyXfEq2yUYG1i4Z/jJRzm2VCkuLYzpjMNwCzOckqQDV9wJxhioHe3+HM1ckq0FhPo9s47uyun3vRa4I4OdNQN/uw54iFkiqT+Isr5NF6e8/aEgyxVmid1ptA/FaoKVjlavPH4qYjdWZfjvXVUvH4kQh6tkvLwfVIXwyduz5WNUEApRJQPhyBavwkzjnlcdKTgQGHqmAl07epiRarv777/+UhzmyJ6GilPq3qjhQ/KJr4le8f1qM0/hfJXAcVSuKypeSgumBKhMtf75yTEjQn3JkIcmyFLBAXHGVUg0lkIZRdRxVv72DKrFlUbBNBHvBiiB36uwzND65168N70j0Ao3TYcyvCiQ9L3KTV7bhcMTdcN8LaUXxH16JxOQdczpXDUOe/aFGfW/5kiy/Lhxg0ms+5LPnKnj6rWpBdz6CpK7Hq2PKxS3rWtASkvdDQ9ieXOteCYcLFZ9AD+eF+5mQR8yfiputt1e5wCAu4iCNhzwSR/rsLc8Rr9i3NHbDJ+LHwJYnHbNOwYap2CymkEXaMfdM1I6bx00px4wPzId1QU+mk4Mu0o+ldF2TN795Ba+0N5bDMSsdypl+IB7zW/Q7f8OfIx7z22JNmcC57q1Nx0N50ew6TiNRnl4mdsBDQ9mlUp7srcgjLBiLa9k4N5GUUOQMmEuHcm10vICm5SxoeYPrZywehK/blzshs9jJacfia4fCwCF965fzd8A97tPzyS3nASWYd7V8P1UBKc+pEki+Pjh2RkJFfLemn2pwECHLlej0cQ2lGJ9qwp3JNzTn5NZZPxPtLCcprbksGsh+Ltt5JZWh6OLVVLGk2C8LDepv/DSoX4rQIIU9H8BwEyxohCEHPOhyaYSKxDz7KrsKe5A70iO5M6N5AL4C7BDOSFkl5AiFxJLbqqxakpf8OOwtuefTLc1aVY6Qc87l+Q9iqI7Lya3yMX3i+fROKZWrIO11h1ws9sAc/ayUPJHllRyNVCw6ThaxnP2JbpUtPgcbTyxHWZsW6Z7v0IwfRb1+QhXwnvP+oJ5fZqFHvfmW9ZgGooB39m8O/gdQSwMEFAACAAgAkK6jSCqKN+aHEQAA8GEAABcAAAB1bml2ZXJzYWwvdW5pdmVyc2FsLnBuZ+3d+VeS2f8AcEszJ2eizcwsbZq0xQXUGjMXWmzSkXKd1FLR1GwzNTMUWVKnsUUldcpdmlzaJW3S3MAlJdSgCZXSlAqFEJUQkR0+9J2az4x+5g/4nvNwDni49znPva/73NUf3lzyOrDvm0WrF2lpaX3j7ubqo6WlA9PS0o7T09WkqHZb7tP8mRfvs2+3VhV1DVfzRSdq1/5dWlrVOH1F2ALN969i3QLjtbQWt396zyPH3I7Q0gq74O66yy8xZGIIfuVBpJIsUOajtJzPH9AGteV+tHya9SNk04+uznrL59ssmXgGKf/ouv5F2jL9+Xt0Lnl5KrRTkJWBFJlobZNiSH7uQT2fdujRUcI2JuOX/fUcWml9FaOnNIlP6yE+LlBIpume9vxm8TC7BDFcL5Gyi2Jk3K9XhZ6fp/v3j7c/rF6lLDvkti2bizvMgrpI3qYZS7uuuNw01P4a0qL194/7Nl7REYoneuamWEV1wM2Vtv/MhrTsTNbucxsjP6BB1U3KsPt3YCb7MiNmlXcjPeWEWd0Y72xQIk4fQZss+Gf2+ZRI7b4fTyuVfKwhDFY1p7rnU8Df+FnUV1ha5ZlFjWTMzv8QuRPivcTAVXd2Rr7REliTd2LZnPvNay1n/PwsogdtN0tz1fghxHvpT3Nv9RBCuZezjNMzt+yWNte9fkuNZpfR0lbuv9R355D97Batn6e/3MB7b8ScOunnNm3ZHEfNmG0P0bWE+bkaZM++XpOMNLBZ0AsgAASAABAAAkAACAABIAAEgAAQAAJAAAgAASAABIAAEAACQAAIAAEgAASAABAAAkAACAABIAAEgAAQAAJAAAgAASAABIAAEAACQAAIAAEgAASAABAAAkAACAABIAAEgAAQAAJAAAgAASAABIAAEAACQAAIAAEgAASAABAA4v8RIkXaNvKI5jIo+R/RAs+nqO1ju8MS0+bG0dM9bb8uP+BVwCqb2WEBW3rOh77PbDNeMCeioJ750YNHD85OhcT+e/v+W/I12ObIOXV9dh5MmWc+v2zn3RezylirKTr1Umib1uwq+QucYS7SkdznHuDm35OmKBvtcU5Tz9gpC0221+NFZ/q6/cFRzU1rx/IY3qP/LNDaHqJEzayA5gXLbfs4jSJhHUkZPe0Q06wSbWVxGSrMLUkiWVUMDclHSd6lF5mqJeSNhm7WjU3IJN7oTFa7qck/YynCtflE+SRFVaH+dtdNF84DRjTlnDO1Hu1CYgedgFSzRfAdeGk7K3TqTTyt5CdLo/TDYARy+0kT9QXDkFe9tG04ebupKlZIdeSjJuLgaFHfczBGcOUKnuYiH7/LecwWC7d3Y5c0CTqN4SVKPlYtH6RikGBRYiP10eSpN0yoWkobNAE3M4J/qHovDkAGmqCn/3geSeD8VlqFLDi6t3Zc/sJROE3N//L0c1JkHtO+ykWXtnmHcuNKk9gFHTQzXtz1Ulq9S9PkzN30ZXEQB8bqn8Din0jVjI3ViKEERsfG7pOl4mbxsPwx+d4rH1IIvphBi8EIiwzVjWxpUnG7WuveI4KXT5SqmY/mv1cz6g9KViG8QY3yyUZEZxWyAVmMHEA2xYFHb65/qgcWqfMmTxVlC2rWTiUHzdT08g4R9gS6XG8OB9PvP1uMPRxQw333V4Wpr3cqR4dYOCgmPLz14hoPxNkqm4iJ7mAE6hoz57vF5ifhL3xRTWZOlHbe8h7ZyBMVYj/kTiSl1jP/pDdEuSHhvlZOXgdrUpzO0PuWpTgR7J1drkrW+UXw8HJ4gr+IaVDfWZL51taE4JTR4b3gIvf9iDFT0tn/wbb0XF42GotDru28ya3JqwjhvJMGtI7suH6cfCg7ST7An+iud7D/3K+2m2mLmq08BfG99zAF16mKu1iSLwqTwPDgPJx5l0opZX6VhOK2DbR442NppJHwQbPA/CCmqSWrO6hS7BX2myrZpGbLhgzRvguEpXu3pMLwmMTbXjbwKxlmf1TZU4N/mFE6j4ktbnmAuy9u8QAzBxBbBk34n2oSkL12akfyAC/58Ll+auGXDm7nxRx8vwJaDe3s/n26NjaDKewt5QzwOTVnD4piWyNoobaLEdGQO6RWPBZ7RbqgbyM3vOMhe8qJGoaFnGpsXApjC0JXw2oXXK9Pj8aRVmw4Z2QEphNJ5IG8SO6o49PBhOblziOR07+nNzs7QDnkz2Ph1rEbRCeWOZaZIyW/9kDEBpvmMbnMW8StUVzLfqcgSH1laM1Esm+G/t2rPiBDjyoxqMBX37wxQ8+cp349tY0/7UQVEUscYjjPP98Q8bJlv8r81uDNpy8DmdyrcSUkrJJO8eBUT8e2jqxOdUdvplbx432qy4mGXYUxeg1nC0xKlWF+8IN2mX50fpgPyUXJwFUy2yOQVJGZHx0rPYYC5coeC5RenSz4jDPM2u7MB371TGQ1hKJITI4P+WsaPG6cOPGYMYDanBUja1CCA+FYpSjtJmWtvnnRa9zx4w3jYekr7oQ37TksNHPIU8Y/EF1KWpArIIz0qk/Lb6XjBDUIbGkC1cCmU1xWgHH368hpyFt06LsTmedtlZUE+q07HLvM9QY7Kj3tQJvoQritbduBqWQYicsrzBvtTaWYqj6mP8C29MnTg/kLG4pmZPiZhdGTZOXnKRetm6UkbDWZSuLa4M9RXtlg+b6o4XTVycJUSop+ruznxAbXV7pnGXmHMsAdd9I9sdbOpAr7+SC4OusJtYE4UoHJ2mlLJazvSAyw2tdJ8NQUe3EzS1CJsH//g/P93V2R6vnPX+ad6uu+rjJhFRH7u5vZkfWWA2tObEniBPJ7hzHyiSunGya4OrkiIqjZ3pN///NC9jbomzVTnnoM+JvnWNWYP0k2Fk6XPUmSfTSEo+KEvb6e0RiVEM+cEfBqOb6kGYWQBkddaJWohbgkXlJf+xg2F1fGi8ubtEBjRBKRZk7Yjh4Q2PbzvEkhBHoVo84khOMPwpeGK5HOTJlItiaUQecnr2SNOo/IC/TMF+rmml01mQQZ6bocVmYRhwUYGfcWPLOH3f1IFtP6dPDXus1/BdK11YxVi5mvtFnH2XABRJXsmibLT2Dg7Jko4T1mMoPVC1/cz9/mMlmivpLDJ6lVHblZq7KbrD1ijCnCQjx561u/p7dNWYxOeOLp5BKe1A9211S0A8eoe++uXMWpFnqpxeeDecLHBBqRSXOFLIWttBh5aVySLtc+SWmJ5D+zTiZvyn/4OKK73Sjs8/p3J6VuGMm7EWCrSj2NWgY9uITuOb4PUoBZBo9jaSY+otVZGP7oILkdq+TBwSbYhuHbHF/olsL7mfPo5MPI5FecpCwcgycy9iRZ5AfNKMj0Xl7wHxE6ZUmrVnMcm9PQIZNS+q+ZFcICaJCmPke2brbF8UHVe1IpAb/2qBGDwojMbX+F/a1LuSfxj6u9kFUtu43bVbcgVyaCqgS4ugfW1zXXB8NYbh25Mm/4+xrPDQFTJJqwWLWAc9FVrpMrayY7ZO3tqh19Vp3q/jpgh2mr67pL2eW3nTB8aHntECm07Wex/l9jLGHVq416Pfijlk5jy8Uyh91uVusrW8tduKZMRLhqe/idmuj9zpk64ddsiWqK3iIhmB4oR1qVCAY4dnAkg3cIfLikVaKyEDVYod2pKDPb9d7OE2erbZXKLAPYmPhT4Rv0zDUrN/R7kmIUDN4Jw/YT+tpfts9IVFc/nNgJCSPdQxPs5X9WJ4iQgk5tqQ2tsTqbEROww+U30+oyk7rdu9HqHG5eXgaccAyidAjGZbzwUTsS19wiRkQyGeGUQRcawjKykxdM4FRdoCgSHjBOypIPkFZEMfLe6JnDMazOzW1JrQOih2jrRKfny0oFHy9/e0GkkvOZTjOvwos2lia+r8WDoIqP7EamcrKDpbeRIV8cO7EW2URvMGwd+X2yfTBd/mWHVHTibfY+k9eO32fgAjn6uVLSQTt1TvFSEDsulOtxZkxchLHrFYxuF2LdzaVrErkhuZxtzril9p3iYCO4jx0839JZfdkqPNhWrbJiHccZwLo6X0oD8i0tYS6yD2XPxSS1cv/e7NQGHofuCUULtoueiLZyW5NRWLcE21g3SAGxzITeGUwj0AuQwc2gsC9bKeLpt9f8Q+pzQs+8tl8zpJlSO/Ne9qivFW9jPjnb4PdaFLnF49sjE26hE8LXM2YOopP0C89qwZT6cSmj5qhr+fFNher4HvIi88jv0EWC/fCoeRX9G0AukrcV1RGrvcfieMdfpoklqvO8iNAJR7Y3h9x2SpV1CCI4R+dOdPK6HP9cJeRGiZrdH+iyuUf31WD1j1TJqnP3rc9peoXTzYxId2cVqqJmhvWBt8hcJM/ALk48DCnAuh9QIhZky8YyZDUVAmevMWkGI1kFnr/2u/xfL6GHS3Vy3SFJrEx7a2Ivu0azkUgfiqc5F2meEaKIpJyIwZS+NlKw7Un1kpcWUAR+V3PaIKeke/p4DmJatPiMYnn4YGnVsM3h/HFxa/tv4g/cks8V/bo4LcVTs2U98lU26usd6DeyDeqaWG9TUwarR21WtEiLZdzaLxxcCeok7MeSLn/FYnDUT0/LdlgOecoUnTwbKE72snjpnrG4sXeNIcwdBNmVP5CSabxX1S1jWpQs0o2FAmXuYyVY6Uce4Z6qdQ6CFGiG5NEqkbMH27vcWuyJldE7aDK1MB06/WJPEV4xsvEIpaAjZ+mTpzmjob/THPPQaZR82UQheJG5i5djb9mtqIufu17M2wd1wwOO+ePLDQ6MHr9+Ct/VnVQCJvMIJKK/5Z1HTeGaXRHo2IQTV7MNbpREZVfuKl/0CuXgQ/oeXVwoRskHmSthOrnGjX6BSHLj9EceMhmOdHBSsLGxI1lDNp8b52ttcPO0T+OxmhF1g4s19BqTU88pHXS8rmf+iA8/w28WY6Kda3jdp9gWuTFo3mHNmWB9/riksoshWhzPBemBxPNWfNmSv+hu0Uyaw1sKLaXEKly35zvxHaxBFBPcYcQ5FmYr1fGEcKXOASh3KlfTS4j80DzV+Y8fQ0zX1ceIv2w9TDGSd7uYtAgmzoPfS7cqIPmCGSUSNBMtHkrrN1tp/oj0DfNTj9Y0rkWuVGwjMHPgrD2kk8tamLuHyO0fQFSJki2V8969czl25MtgkRnd5odVz4R3xWObzJgclewBWgpPnnhsIX3T0haxbP8YfuHwzH44HCMdJdx0V6qjmdOPVUlhmi6d9Mvy1hFJaznxXOyEYx3alP+C4Bkka+9ol6NjR6lDDn/W2Z7ckoByauCTq/2lZz2OEqbEO/o4Cdfwhk81z0dVKVm1kMSOwasVHCgcBbo8jTdQURHER1IRAWuVX/xODJF2w1Vnwkn8Zz9duGGqeLtwIeN1uOe3vIlGDK4Cuk7zvFAvWNZDZp9buVx3zEI7S1DPvuNEk5Wu9YjywcVvAfNtQrIaWBV2biYmC3PjreJPWtBxmOmy5+0gaNOOwl5WP31D+mRcczxfs1f85eMqrFufsOkywXM8cWNIFP/KlyUoNyVcbTZsM3/nlBMDRU2uwtMIDunhCrMTa2DUpYFnYj8Fy68k5lE+9WmPMsp/p6yS4T8Sg5WtXX8/KHKO3VDdnAginXhfc+zhTPxwvAKFibZ06ITf7GwtH96UJbLvOLl4PboYrZqpn++GhubKfH6WMaV5HxTjUdBGiW0WMj/gPehyvCKtrbvH6r/HPn9tzrR0vJCGpdOSGkmqS/LmVPcp42IhizjVZVG0zxR91lf95uN0lPKQ83gx3B7cCF03+8j/KnonpEBJb3uYmN4654Cr6eFHNrfPSbbTZNgvilkx5ywOAZmrZQzSmsv2X+vO/fEAj/8L1i9nqs+tG970b8H6RR2G8O1L/se9W1rydO9eezOg4Kdfu8RX8Rx32s25IsowsxwTpJlzBJo+ts/dZ/mcf3DceJBy4jsW2b+1HPNOs+Dw2UIaNCYZ8mNhYdfs3yeAavftvnsJhlWYFhB7mn9T60K1NC/3vQdcq3aHpv4HUEsDBBQAAgAIAJCuo0iV7pF+SwAAAGsAAAAbAAAAdW5pdmVyc2FsL3VuaXZlcnNhbC5wbmcueG1ss7GvyM1RKEstKs7Mz7NVMtQzULK34+WyKShKLctMLVeoAIoBBSFASaESyDVCcMszU0oygEIG5mYIwYzUzPSMElslCwNzuKA+0EwAUEsBAgAAFAACAAgAkK6jSA5qJE5iBAAABREAAB0AAAAAAAAAAQAAAAAAAAAAAHVuaXZlcnNhbC9jb21tb25fbWVzc2FnZXMubG5nUEsBAgAAFAACAAgAkK6jSAh+CyMpAwAAhgwAACcAAAAAAAAAAQAAAAAAnQQAAHVuaXZlcnNhbC9mbGFzaF9wdWJsaXNoaW5nX3NldHRpbmdzLnhtbFBLAQIAABQAAgAIAJCuo0i1/AlkugIAAFUKAAAhAAAAAAAAAAEAAAAAAAsIAAB1bml2ZXJzYWwvZmxhc2hfc2tpbl9zZXR0aW5ncy54bWxQSwECAAAUAAIACACQrqNIKpYPZ/4CAACXCwAAJgAAAAAAAAABAAAAAAAECwAAdW5pdmVyc2FsL2h0bWxfcHVibGlzaGluZ19zZXR0aW5ncy54bWxQSwECAAAUAAIACACQrqNIaHFSkZoBAAAfBgAAHwAAAAAAAAABAAAAAABGDgAAdW5pdmVyc2FsL2h0bWxfc2tpbl9zZXR0aW5ncy5qc1BLAQIAABQAAgAIAJCuo0g9PC/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/o+CAAAjyAAACkAAAAAAAAAAQAAAAAA6hQAAHVuaXZlcnNhbC9za2luX2N1c3RvbWl6YXRpb25fc2V0dGluZ3MueG1sUEsBAgAAFAACAAgAkK6jSCqKN+aHEQAA8GEAABcAAAAAAAAAAAAAAAAAbx0AAHVuaXZlcnNhbC91bml2ZXJzYWwucG5nUEsBAgAAFAACAAgAkK6jSJXukX5LAAAAawAAABsAAAAAAAAAAQAAAAAAKy8AAHVuaXZlcnNhbC91bml2ZXJzYWwucG5nLnhtbFBLBQYAAAAACwALAEkDAACvLwAAAAA="/>
  <p:tag name="ISPRING_PRESENTATION_TITLE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PASSING_SCORE" val="100.000000"/>
  <p:tag name="ISPRING_SCORM_RATE_QUIZZES" val="0"/>
  <p:tag name="ISPRING_SCORM_RATE_SLIDES" val="1"/>
  <p:tag name="ISPRING_ULTRA_SCORM_COURSE_ID" val="82ADB108-2F67-4B4E-A97E-19ABB6FAC58E"/>
  <p:tag name="ISPRINGCLOUDFOLDERID" val="0"/>
  <p:tag name="ISPRINGCLOUDFOLDERPATH" val="Repository"/>
  <p:tag name="ISPRINGONLINEFOLDERID" val="0"/>
  <p:tag name="ISPRINGONLINEFOLDERPATH" val="Content List"/>
</p:tagLst>
</file>

<file path=ppt/theme/theme1.xml><?xml version="1.0" encoding="utf-8"?>
<a:theme xmlns:a="http://schemas.openxmlformats.org/drawingml/2006/main" name="第一PPT模板网-WWW.1PPT.COM">
  <a:themeElements>
    <a:clrScheme name="自定义 6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406A3"/>
      </a:accent1>
      <a:accent2>
        <a:srgbClr val="00B0F0"/>
      </a:accent2>
      <a:accent3>
        <a:srgbClr val="0406A3"/>
      </a:accent3>
      <a:accent4>
        <a:srgbClr val="00B0F0"/>
      </a:accent4>
      <a:accent5>
        <a:srgbClr val="0406A3"/>
      </a:accent5>
      <a:accent6>
        <a:srgbClr val="00B0F0"/>
      </a:accent6>
      <a:hlink>
        <a:srgbClr val="0406A3"/>
      </a:hlink>
      <a:folHlink>
        <a:srgbClr val="00B0F0"/>
      </a:folHlink>
    </a:clrScheme>
    <a:fontScheme name="自定义 1">
      <a:majorFont>
        <a:latin typeface="Calibri Light"/>
        <a:ea typeface="思源黑体 CN Bold"/>
        <a:cs typeface="Arial"/>
      </a:majorFont>
      <a:minorFont>
        <a:latin typeface="Calibri"/>
        <a:ea typeface="思源黑体 CN Regular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自定义 106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5DE6"/>
      </a:accent1>
      <a:accent2>
        <a:srgbClr val="FFC000"/>
      </a:accent2>
      <a:accent3>
        <a:srgbClr val="005DE6"/>
      </a:accent3>
      <a:accent4>
        <a:srgbClr val="FFC000"/>
      </a:accent4>
      <a:accent5>
        <a:srgbClr val="005DE6"/>
      </a:accent5>
      <a:accent6>
        <a:srgbClr val="FFC000"/>
      </a:accent6>
      <a:hlink>
        <a:srgbClr val="005DE6"/>
      </a:hlink>
      <a:folHlink>
        <a:srgbClr val="FFC000"/>
      </a:folHlink>
    </a:clrScheme>
    <a:fontScheme name="自定义 1">
      <a:majorFont>
        <a:latin typeface="Arial Black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1298</Words>
  <Application>Microsoft Office PowerPoint</Application>
  <PresentationFormat>全屏显示(16:9)</PresentationFormat>
  <Paragraphs>94</Paragraphs>
  <Slides>22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35" baseType="lpstr">
      <vt:lpstr>汉仪粗圆简</vt:lpstr>
      <vt:lpstr>思源黑体</vt:lpstr>
      <vt:lpstr>思源黑体 CN Bold</vt:lpstr>
      <vt:lpstr>思源黑体 CN Regular</vt:lpstr>
      <vt:lpstr>宋体</vt:lpstr>
      <vt:lpstr>微软雅黑</vt:lpstr>
      <vt:lpstr>印品丫丫体-D版</vt:lpstr>
      <vt:lpstr>Arial</vt:lpstr>
      <vt:lpstr>Arial Black</vt:lpstr>
      <vt:lpstr>Calibri</vt:lpstr>
      <vt:lpstr>Calibri Light</vt:lpstr>
      <vt:lpstr>第一PPT模板网-WWW.1PPT.COM</vt:lpstr>
      <vt:lpstr>第一PPT模板网-WWW.1PPT.COM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cp:lastPrinted>2022-07-27T21:30:23Z</cp:lastPrinted>
  <dcterms:created xsi:type="dcterms:W3CDTF">2022-07-27T21:30:23Z</dcterms:created>
  <dcterms:modified xsi:type="dcterms:W3CDTF">2023-04-17T05:53:28Z</dcterms:modified>
</cp:coreProperties>
</file>