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Lst>
  <p:notesMasterIdLst>
    <p:notesMasterId r:id="rId32"/>
  </p:notesMasterIdLst>
  <p:sldIdLst>
    <p:sldId id="257" r:id="rId3"/>
    <p:sldId id="258" r:id="rId4"/>
    <p:sldId id="259" r:id="rId5"/>
    <p:sldId id="260" r:id="rId6"/>
    <p:sldId id="261" r:id="rId7"/>
    <p:sldId id="274" r:id="rId8"/>
    <p:sldId id="273" r:id="rId9"/>
    <p:sldId id="262" r:id="rId10"/>
    <p:sldId id="266" r:id="rId11"/>
    <p:sldId id="275" r:id="rId12"/>
    <p:sldId id="276" r:id="rId13"/>
    <p:sldId id="263" r:id="rId14"/>
    <p:sldId id="267" r:id="rId15"/>
    <p:sldId id="283" r:id="rId16"/>
    <p:sldId id="284" r:id="rId17"/>
    <p:sldId id="285" r:id="rId18"/>
    <p:sldId id="281" r:id="rId19"/>
    <p:sldId id="289" r:id="rId20"/>
    <p:sldId id="290" r:id="rId21"/>
    <p:sldId id="291" r:id="rId22"/>
    <p:sldId id="288" r:id="rId23"/>
    <p:sldId id="264" r:id="rId24"/>
    <p:sldId id="268" r:id="rId25"/>
    <p:sldId id="286" r:id="rId26"/>
    <p:sldId id="287" r:id="rId27"/>
    <p:sldId id="265" r:id="rId28"/>
    <p:sldId id="278" r:id="rId29"/>
    <p:sldId id="277" r:id="rId30"/>
    <p:sldId id="292"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66">
          <p15:clr>
            <a:srgbClr val="A4A3A4"/>
          </p15:clr>
        </p15:guide>
        <p15:guide id="2" pos="30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showGuides="1">
      <p:cViewPr varScale="1">
        <p:scale>
          <a:sx n="108" d="100"/>
          <a:sy n="108" d="100"/>
        </p:scale>
        <p:origin x="714" y="114"/>
      </p:cViewPr>
      <p:guideLst>
        <p:guide orient="horz" pos="3566"/>
        <p:guide pos="302"/>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A041D-5A53-436D-9F6A-3E20F1A42F24}"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643F37-8EC9-4E6A-AFDC-633E247EEC45}" type="slidenum">
              <a:rPr lang="zh-CN" altLang="en-US" smtClean="0"/>
              <a:t>‹#›</a:t>
            </a:fld>
            <a:endParaRPr lang="zh-CN" altLang="en-US"/>
          </a:p>
        </p:txBody>
      </p:sp>
    </p:spTree>
    <p:extLst>
      <p:ext uri="{BB962C8B-B14F-4D97-AF65-F5344CB8AC3E}">
        <p14:creationId xmlns:p14="http://schemas.microsoft.com/office/powerpoint/2010/main" val="830261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4F643F37-8EC9-4E6A-AFDC-633E247EEC45}" type="slidenum">
              <a:rPr lang="zh-CN" altLang="en-US" smtClean="0"/>
              <a:t>15</a:t>
            </a:fld>
            <a:endParaRPr lang="zh-CN" altLang="en-US"/>
          </a:p>
        </p:txBody>
      </p:sp>
    </p:spTree>
    <p:extLst>
      <p:ext uri="{BB962C8B-B14F-4D97-AF65-F5344CB8AC3E}">
        <p14:creationId xmlns:p14="http://schemas.microsoft.com/office/powerpoint/2010/main" val="542226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封底">
    <p:bg>
      <p:bgPr>
        <a:blipFill dpi="0" rotWithShape="1">
          <a:blip r:embed="rId2"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5" name="矩形 14"/>
          <p:cNvSpPr/>
          <p:nvPr userDrawn="1"/>
        </p:nvSpPr>
        <p:spPr>
          <a:xfrm>
            <a:off x="0" y="-12558"/>
            <a:ext cx="12192000" cy="6883117"/>
          </a:xfrm>
          <a:prstGeom prst="rect">
            <a:avLst/>
          </a:prstGeom>
          <a:gradFill flip="none" rotWithShape="1">
            <a:gsLst>
              <a:gs pos="0">
                <a:srgbClr val="A10001">
                  <a:alpha val="54000"/>
                </a:srgbClr>
              </a:gs>
              <a:gs pos="70000">
                <a:srgbClr val="A1000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anose="02010609060101010101" pitchFamily="49" charset="-122"/>
            </a:endParaRPr>
          </a:p>
        </p:txBody>
      </p:sp>
      <p:pic>
        <p:nvPicPr>
          <p:cNvPr id="16" name="图片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5275" y="-34170"/>
            <a:ext cx="3636725" cy="2109713"/>
          </a:xfrm>
          <a:prstGeom prst="rect">
            <a:avLst/>
          </a:prstGeom>
        </p:spPr>
      </p:pic>
      <p:pic>
        <p:nvPicPr>
          <p:cNvPr id="22" name="图片 2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0" y="2075543"/>
            <a:ext cx="12192000" cy="3469773"/>
          </a:xfrm>
          <a:prstGeom prst="rect">
            <a:avLst/>
          </a:prstGeom>
        </p:spPr>
      </p:pic>
      <p:pic>
        <p:nvPicPr>
          <p:cNvPr id="19" name="图片 18"/>
          <p:cNvPicPr>
            <a:picLocks noChangeAspect="1"/>
          </p:cNvPicPr>
          <p:nvPr userDrawn="1"/>
        </p:nvPicPr>
        <p:blipFill>
          <a:blip r:embed="rId5"/>
          <a:stretch>
            <a:fillRect/>
          </a:stretch>
        </p:blipFill>
        <p:spPr>
          <a:xfrm>
            <a:off x="-1" y="-30566"/>
            <a:ext cx="2662883" cy="6919132"/>
          </a:xfrm>
          <a:prstGeom prst="rect">
            <a:avLst/>
          </a:prstGeom>
          <a:effectLst>
            <a:softEdge rad="31750"/>
          </a:effectLst>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2023-04-17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2023-04-17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雷锋PPT网www.LFPPT.com">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2023-04-17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2023-04-17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2023-04-17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2023-04-17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2023-04-17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前言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V="1">
            <a:off x="5334000" y="0"/>
            <a:ext cx="6858000" cy="6858000"/>
          </a:xfrm>
          <a:prstGeom prst="rect">
            <a:avLst/>
          </a:prstGeom>
        </p:spPr>
      </p:pic>
      <p:pic>
        <p:nvPicPr>
          <p:cNvPr id="4" name="图片 3"/>
          <p:cNvPicPr>
            <a:picLocks noChangeAspect="1"/>
          </p:cNvPicPr>
          <p:nvPr userDrawn="1"/>
        </p:nvPicPr>
        <p:blipFill>
          <a:blip r:embed="rId3"/>
          <a:stretch>
            <a:fillRect/>
          </a:stretch>
        </p:blipFill>
        <p:spPr>
          <a:xfrm>
            <a:off x="244188" y="0"/>
            <a:ext cx="1655164" cy="2367686"/>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flipV="1">
            <a:off x="8077200" y="0"/>
            <a:ext cx="4114800" cy="6849590"/>
          </a:xfrm>
          <a:prstGeom prst="rect">
            <a:avLst/>
          </a:prstGeom>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2" name="矩形 1"/>
          <p:cNvSpPr/>
          <p:nvPr userDrawn="1"/>
        </p:nvSpPr>
        <p:spPr>
          <a:xfrm>
            <a:off x="0" y="4419600"/>
            <a:ext cx="12192000" cy="243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2" name="矩形 1"/>
          <p:cNvSpPr/>
          <p:nvPr userDrawn="1"/>
        </p:nvSpPr>
        <p:spPr>
          <a:xfrm>
            <a:off x="0" y="6534150"/>
            <a:ext cx="1219200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2023-04-17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2023-04-17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2023-04-17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99B9EB2-0717-409A-B1C1-EC7F80FF8E51}" type="datetimeFigureOut">
              <a:rPr lang="zh-CN" altLang="en-US" smtClean="0"/>
              <a:t>2023-04-17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62DDA3C-55E3-436C-8907-1B92F441DF6A}"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file:///D:\qq&#25991;&#20214;\712321467\Image\C2C\Image2\%7b75232B38-A165-1FB7-499C-2E1C792CACB5%7d.png" TargetMode="External"/><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file:///D:\qq&#25991;&#20214;\712321467\Image\C2C\Image2\%7b75232B38-A165-1FB7-499C-2E1C792CACB5%7d.png" TargetMode="Externa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楷体" panose="02010609060101010101" pitchFamily="49" charset="-122"/>
              </a:defRPr>
            </a:lvl1pPr>
          </a:lstStyle>
          <a:p>
            <a:fld id="{CE9BFF92-3C35-4CDC-84A8-03301138CCDE}" type="datetimeFigureOut">
              <a:rPr lang="zh-CN" altLang="en-US" smtClean="0"/>
              <a:t>2023-04-17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楷体" panose="02010609060101010101" pitchFamily="49"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楷体" panose="02010609060101010101" pitchFamily="49" charset="-122"/>
              </a:defRPr>
            </a:lvl1pPr>
          </a:lstStyle>
          <a:p>
            <a:fld id="{50C5ABB5-3CEE-40C5-9829-DE87F265C562}" type="slidenum">
              <a:rPr lang="zh-CN" altLang="en-US" smtClean="0"/>
              <a:t>‹#›</a:t>
            </a:fld>
            <a:endParaRPr lang="zh-CN" altLang="en-US"/>
          </a:p>
        </p:txBody>
      </p:sp>
      <p:pic>
        <p:nvPicPr>
          <p:cNvPr id="7" name="图片 1073743875" descr="学科网 zxxk.com"/>
          <p:cNvPicPr>
            <a:picLocks noChangeAspect="1"/>
          </p:cNvPicPr>
          <p:nvPr/>
        </p:nvPicPr>
        <p:blipFill>
          <a:blip r:link="rId8"/>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xStyles>
    <p:titleStyle>
      <a:lvl1pPr algn="l" defTabSz="914400" rtl="0" eaLnBrk="1" latinLnBrk="0" hangingPunct="1">
        <a:lnSpc>
          <a:spcPct val="90000"/>
        </a:lnSpc>
        <a:spcBef>
          <a:spcPct val="0"/>
        </a:spcBef>
        <a:buNone/>
        <a:defRPr sz="4400" kern="1200">
          <a:solidFill>
            <a:schemeClr val="tx1"/>
          </a:solidFill>
          <a:latin typeface="楷体" panose="02010609060101010101" pitchFamily="49"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楷体" panose="02010609060101010101" pitchFamily="49"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楷体" panose="02010609060101010101" pitchFamily="49"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楷体" panose="02010609060101010101" pitchFamily="49"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楷体" panose="02010609060101010101" pitchFamily="49"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楷体" panose="02010609060101010101" pitchFamily="49"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0" y="8235"/>
            <a:ext cx="678628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 雷锋</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a:t>
            </a:r>
          </a:p>
          <a:p>
            <a:pPr marL="0" marR="0" lvl="0" indent="0" algn="l" defTabSz="914400" rtl="0" eaLnBrk="1" fontAlgn="auto" latinLnBrk="0" hangingPunct="1">
              <a:lnSpc>
                <a:spcPct val="100000"/>
              </a:lnSpc>
              <a:spcBef>
                <a:spcPct val="0"/>
              </a:spcBef>
              <a:spcAft>
                <a:spcPct val="0"/>
              </a:spcAft>
              <a:buClrTx/>
              <a:buSzTx/>
              <a:buFontTx/>
              <a:buNone/>
              <a:defRPr/>
            </a:pP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 </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a:t>
            </a:r>
          </a:p>
          <a:p>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免费</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模板下载</a:t>
            </a:r>
            <a:endPar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a:t>
            </a:r>
            <a:endPar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模板下载</a:t>
            </a:r>
            <a:endPar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模板免费下载</a:t>
            </a:r>
            <a:endPar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教程</a:t>
            </a:r>
            <a:endPar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素材</a:t>
            </a:r>
            <a:endPar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课件</a:t>
            </a:r>
            <a:endParaRPr lang="en-US" altLang="zh-CN" sz="1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altLang="zh-CN" sz="10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altLang="zh-CN" sz="10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altLang="zh-CN" sz="10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altLang="zh-CN" sz="10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endParaRPr lang="en-US" altLang="zh-CN" sz="100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p:txBody>
      </p:sp>
      <p:pic>
        <p:nvPicPr>
          <p:cNvPr id="8" name="图片 1073743875" descr="学科网 zxxk.com"/>
          <p:cNvPicPr>
            <a:picLocks noChangeAspect="1"/>
          </p:cNvPicPr>
          <p:nvPr/>
        </p:nvPicPr>
        <p:blipFill>
          <a:blip r:link="rId13"/>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p:cNvGrpSpPr/>
          <p:nvPr/>
        </p:nvGrpSpPr>
        <p:grpSpPr>
          <a:xfrm>
            <a:off x="4486360" y="807236"/>
            <a:ext cx="3092476" cy="4246989"/>
            <a:chOff x="4254180" y="1311426"/>
            <a:chExt cx="2718662" cy="3766638"/>
          </a:xfrm>
        </p:grpSpPr>
        <p:sp>
          <p:nvSpPr>
            <p:cNvPr id="63" name="矩形 62"/>
            <p:cNvSpPr/>
            <p:nvPr/>
          </p:nvSpPr>
          <p:spPr>
            <a:xfrm>
              <a:off x="4254180" y="1311426"/>
              <a:ext cx="1614419" cy="1965354"/>
            </a:xfrm>
            <a:prstGeom prst="rect">
              <a:avLst/>
            </a:prstGeom>
            <a:effectLst>
              <a:outerShdw blurRad="50800" dist="50800" dir="5400000" algn="ctr" rotWithShape="0">
                <a:sysClr val="windowText" lastClr="000000">
                  <a:alpha val="78000"/>
                </a:sysClr>
              </a:outerShdw>
            </a:effectLst>
          </p:spPr>
          <p:txBody>
            <a:bodyPr wrap="none">
              <a:spAutoFit/>
            </a:bodyPr>
            <a:lstStyle/>
            <a:p>
              <a:pPr marR="0" lvl="0" indent="0" algn="ctr" fontAlgn="auto">
                <a:lnSpc>
                  <a:spcPct val="100000"/>
                </a:lnSpc>
                <a:spcBef>
                  <a:spcPct val="0"/>
                </a:spcBef>
                <a:spcAft>
                  <a:spcPct val="0"/>
                </a:spcAft>
                <a:buClrTx/>
                <a:buSzTx/>
                <a:buFontTx/>
                <a:buNone/>
                <a:defRPr/>
              </a:pPr>
              <a:r>
                <a:rPr lang="zh-CN" altLang="en-US" sz="13800" kern="2400" spc="-920" dirty="0">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latin typeface="庞门正道粗书体6.0" panose="02010600030101010101" pitchFamily="2" charset="-122"/>
                  <a:ea typeface="庞门正道粗书体6.0" panose="02010600030101010101" pitchFamily="2" charset="-122"/>
                  <a:cs typeface="+mn-ea"/>
                  <a:sym typeface="+mn-lt"/>
                </a:rPr>
                <a:t>抗</a:t>
              </a:r>
              <a:endParaRPr lang="zh-CN" altLang="en-US" sz="11500" kern="2400" spc="-920" dirty="0">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latin typeface="庞门正道粗书体6.0" panose="02010600030101010101" pitchFamily="2" charset="-122"/>
                <a:ea typeface="庞门正道粗书体6.0" panose="02010600030101010101" pitchFamily="2" charset="-122"/>
                <a:cs typeface="+mn-ea"/>
                <a:sym typeface="+mn-lt"/>
              </a:endParaRPr>
            </a:p>
          </p:txBody>
        </p:sp>
        <p:sp>
          <p:nvSpPr>
            <p:cNvPr id="64" name="矩形 63"/>
            <p:cNvSpPr/>
            <p:nvPr/>
          </p:nvSpPr>
          <p:spPr>
            <a:xfrm>
              <a:off x="5679141" y="2066451"/>
              <a:ext cx="972981" cy="1282939"/>
            </a:xfrm>
            <a:prstGeom prst="rect">
              <a:avLst/>
            </a:prstGeom>
            <a:effectLst>
              <a:outerShdw blurRad="50800" dist="50800" dir="5400000" algn="ctr" rotWithShape="0">
                <a:sysClr val="windowText" lastClr="000000">
                  <a:alpha val="78000"/>
                </a:sysClr>
              </a:outerShdw>
            </a:effectLst>
          </p:spPr>
          <p:txBody>
            <a:bodyPr wrap="square">
              <a:spAutoFit/>
            </a:bodyPr>
            <a:lstStyle/>
            <a:p>
              <a:pPr algn="ctr">
                <a:defRPr/>
              </a:pPr>
              <a:r>
                <a:rPr lang="zh-CN" altLang="en-US" sz="8800" kern="2400" spc="-920">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latin typeface="庞门正道粗书体6.0" panose="02010600030101010101" pitchFamily="2" charset="-122"/>
                  <a:ea typeface="庞门正道粗书体6.0" panose="02010600030101010101" pitchFamily="2" charset="-122"/>
                  <a:cs typeface="+mn-ea"/>
                  <a:sym typeface="+mn-lt"/>
                </a:rPr>
                <a:t>美</a:t>
              </a:r>
            </a:p>
          </p:txBody>
        </p:sp>
        <p:sp>
          <p:nvSpPr>
            <p:cNvPr id="65" name="矩形 64"/>
            <p:cNvSpPr/>
            <p:nvPr/>
          </p:nvSpPr>
          <p:spPr>
            <a:xfrm>
              <a:off x="4780810" y="2790640"/>
              <a:ext cx="1050726" cy="1282939"/>
            </a:xfrm>
            <a:prstGeom prst="rect">
              <a:avLst/>
            </a:prstGeom>
            <a:effectLst>
              <a:outerShdw blurRad="50800" dist="50800" dir="5400000" algn="ctr" rotWithShape="0">
                <a:sysClr val="windowText" lastClr="000000">
                  <a:alpha val="78000"/>
                </a:sysClr>
              </a:outerShdw>
            </a:effectLst>
          </p:spPr>
          <p:txBody>
            <a:bodyPr wrap="none">
              <a:spAutoFit/>
            </a:bodyPr>
            <a:lstStyle/>
            <a:p>
              <a:pPr marR="0" lvl="0" indent="0" algn="ctr" fontAlgn="auto">
                <a:lnSpc>
                  <a:spcPct val="100000"/>
                </a:lnSpc>
                <a:spcBef>
                  <a:spcPct val="0"/>
                </a:spcBef>
                <a:spcAft>
                  <a:spcPct val="0"/>
                </a:spcAft>
                <a:buClrTx/>
                <a:buSzTx/>
                <a:buFontTx/>
                <a:buNone/>
                <a:defRPr/>
              </a:pPr>
              <a:r>
                <a:rPr lang="zh-CN" altLang="en-US" sz="8800" kern="2400" spc="-920">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latin typeface="庞门正道粗书体6.0" panose="02010600030101010101" pitchFamily="2" charset="-122"/>
                  <a:ea typeface="庞门正道粗书体6.0" panose="02010600030101010101" pitchFamily="2" charset="-122"/>
                  <a:cs typeface="+mn-ea"/>
                  <a:sym typeface="+mn-lt"/>
                </a:rPr>
                <a:t>援</a:t>
              </a:r>
            </a:p>
          </p:txBody>
        </p:sp>
        <p:sp>
          <p:nvSpPr>
            <p:cNvPr id="66" name="矩形 65"/>
            <p:cNvSpPr/>
            <p:nvPr/>
          </p:nvSpPr>
          <p:spPr>
            <a:xfrm>
              <a:off x="5358423" y="3112710"/>
              <a:ext cx="1614419" cy="1965354"/>
            </a:xfrm>
            <a:prstGeom prst="rect">
              <a:avLst/>
            </a:prstGeom>
            <a:effectLst>
              <a:outerShdw blurRad="50800" dist="50800" dir="5400000" algn="ctr" rotWithShape="0">
                <a:sysClr val="windowText" lastClr="000000">
                  <a:alpha val="78000"/>
                </a:sysClr>
              </a:outerShdw>
            </a:effectLst>
          </p:spPr>
          <p:txBody>
            <a:bodyPr wrap="none">
              <a:spAutoFit/>
            </a:bodyPr>
            <a:lstStyle/>
            <a:p>
              <a:pPr algn="ctr">
                <a:defRPr/>
              </a:pPr>
              <a:r>
                <a:rPr lang="zh-CN" altLang="en-US" sz="13800" kern="2400" spc="-920" dirty="0">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latin typeface="庞门正道粗书体6.0" panose="02010600030101010101" pitchFamily="2" charset="-122"/>
                  <a:ea typeface="庞门正道粗书体6.0" panose="02010600030101010101" pitchFamily="2" charset="-122"/>
                  <a:cs typeface="+mn-ea"/>
                  <a:sym typeface="+mn-lt"/>
                </a:rPr>
                <a:t>朝</a:t>
              </a:r>
            </a:p>
          </p:txBody>
        </p:sp>
      </p:grpSp>
      <p:sp>
        <p:nvSpPr>
          <p:cNvPr id="2" name="文本框 1"/>
          <p:cNvSpPr txBox="1"/>
          <p:nvPr/>
        </p:nvSpPr>
        <p:spPr>
          <a:xfrm>
            <a:off x="4559682" y="4904740"/>
            <a:ext cx="3526155" cy="584775"/>
          </a:xfrm>
          <a:prstGeom prst="rect">
            <a:avLst/>
          </a:prstGeom>
          <a:noFill/>
        </p:spPr>
        <p:txBody>
          <a:bodyPr wrap="square" rtlCol="0">
            <a:spAutoFit/>
          </a:bodyPr>
          <a:lstStyle/>
          <a:p>
            <a:pPr algn="ctr">
              <a:defRPr/>
            </a:pPr>
            <a:r>
              <a:rPr lang="zh-CN" sz="3200" b="1" kern="2400" dirty="0">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cs typeface="+mn-ea"/>
                <a:sym typeface="+mn-lt"/>
              </a:rPr>
              <a:t>学习抗美援朝</a:t>
            </a:r>
            <a:r>
              <a:rPr lang="zh-CN" sz="3200" b="1" kern="2400" dirty="0" smtClean="0">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cs typeface="+mn-ea"/>
                <a:sym typeface="+mn-lt"/>
              </a:rPr>
              <a:t>精神</a:t>
            </a:r>
            <a:endParaRPr lang="zh-CN" sz="3200" b="1" kern="2400" dirty="0">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cs typeface="+mn-ea"/>
              <a:sym typeface="+mn-lt"/>
            </a:endParaRPr>
          </a:p>
        </p:txBody>
      </p:sp>
      <p:sp>
        <p:nvSpPr>
          <p:cNvPr id="8" name="LFPPT网 www.Lfppt.com"/>
          <p:cNvSpPr txBox="1"/>
          <p:nvPr/>
        </p:nvSpPr>
        <p:spPr>
          <a:xfrm>
            <a:off x="4035752" y="88077"/>
            <a:ext cx="4120495" cy="369332"/>
          </a:xfrm>
          <a:prstGeom prst="rect">
            <a:avLst/>
          </a:prstGeom>
          <a:noFill/>
        </p:spPr>
        <p:txBody>
          <a:bodyPr wrap="square" rtlCol="0">
            <a:spAutoFit/>
          </a:bodyPr>
          <a:lstStyle/>
          <a:p>
            <a:pPr algn="ctr">
              <a:defRPr/>
            </a:pPr>
            <a:r>
              <a:rPr lang="zh-CN" altLang="en-US" b="1" kern="2400" spc="300">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cs typeface="+mn-ea"/>
                <a:sym typeface="+mn-lt"/>
              </a:rPr>
              <a:t>致敬人民英雄 牢记初心使命</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p:cNvGrpSpPr/>
          <p:nvPr/>
        </p:nvGrpSpPr>
        <p:grpSpPr>
          <a:xfrm>
            <a:off x="548773" y="288371"/>
            <a:ext cx="5818586" cy="568107"/>
            <a:chOff x="1659173" y="2045137"/>
            <a:chExt cx="5818586" cy="568107"/>
          </a:xfrm>
        </p:grpSpPr>
        <p:sp>
          <p:nvSpPr>
            <p:cNvPr id="1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文本框 14"/>
            <p:cNvSpPr txBox="1"/>
            <p:nvPr/>
          </p:nvSpPr>
          <p:spPr>
            <a:xfrm>
              <a:off x="2239324" y="2136575"/>
              <a:ext cx="371443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为什么要打抗美援朝战争</a:t>
              </a:r>
            </a:p>
          </p:txBody>
        </p:sp>
        <p:sp>
          <p:nvSpPr>
            <p:cNvPr id="16" name="文本框 1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2</a:t>
              </a:r>
              <a:endParaRPr lang="zh-CN" altLang="en-US">
                <a:solidFill>
                  <a:schemeClr val="bg1"/>
                </a:solidFill>
                <a:cs typeface="+mn-ea"/>
                <a:sym typeface="+mn-lt"/>
              </a:endParaRPr>
            </a:p>
          </p:txBody>
        </p:sp>
      </p:grpSp>
      <p:grpSp>
        <p:nvGrpSpPr>
          <p:cNvPr id="17" name="组合"/>
          <p:cNvGrpSpPr/>
          <p:nvPr/>
        </p:nvGrpSpPr>
        <p:grpSpPr>
          <a:xfrm>
            <a:off x="431338" y="1651300"/>
            <a:ext cx="11244725" cy="1152662"/>
            <a:chOff x="431338" y="1848074"/>
            <a:chExt cx="11244725" cy="1152662"/>
          </a:xfrm>
        </p:grpSpPr>
        <p:sp>
          <p:nvSpPr>
            <p:cNvPr id="18" name="文本框 17"/>
            <p:cNvSpPr txBox="1"/>
            <p:nvPr/>
          </p:nvSpPr>
          <p:spPr>
            <a:xfrm>
              <a:off x="442913" y="1848074"/>
              <a:ext cx="5547609" cy="412613"/>
            </a:xfrm>
            <a:prstGeom prst="rect">
              <a:avLst/>
            </a:prstGeom>
            <a:noFill/>
          </p:spPr>
          <p:txBody>
            <a:bodyPr wrap="square" rtlCol="0">
              <a:spAutoFit/>
            </a:bodyPr>
            <a:lstStyle/>
            <a:p>
              <a:pPr>
                <a:lnSpc>
                  <a:spcPct val="120000"/>
                </a:lnSpc>
              </a:pPr>
              <a:r>
                <a:rPr lang="zh-CN" altLang="en-US" sz="2000" b="1">
                  <a:solidFill>
                    <a:schemeClr val="accent1"/>
                  </a:solidFill>
                  <a:cs typeface="+mn-ea"/>
                  <a:sym typeface="+mn-lt"/>
                </a:rPr>
                <a:t>安全利益</a:t>
              </a:r>
            </a:p>
          </p:txBody>
        </p:sp>
        <p:sp>
          <p:nvSpPr>
            <p:cNvPr id="19" name="文本框 18"/>
            <p:cNvSpPr txBox="1"/>
            <p:nvPr/>
          </p:nvSpPr>
          <p:spPr>
            <a:xfrm>
              <a:off x="431338" y="2287784"/>
              <a:ext cx="11244725" cy="712952"/>
            </a:xfrm>
            <a:prstGeom prst="rect">
              <a:avLst/>
            </a:prstGeom>
            <a:noFill/>
          </p:spPr>
          <p:txBody>
            <a:bodyPr wrap="square" rtlCol="0">
              <a:spAutoFit/>
            </a:bodyPr>
            <a:lstStyle/>
            <a:p>
              <a:pPr>
                <a:lnSpc>
                  <a:spcPct val="120000"/>
                </a:lnSpc>
              </a:pPr>
              <a:r>
                <a:rPr lang="zh-CN" altLang="en-US" dirty="0">
                  <a:solidFill>
                    <a:schemeClr val="tx1">
                      <a:lumMod val="75000"/>
                      <a:lumOff val="25000"/>
                    </a:schemeClr>
                  </a:solidFill>
                  <a:cs typeface="+mn-ea"/>
                  <a:sym typeface="+mn-lt"/>
                </a:rPr>
                <a:t>美国已经把战火延伸到中国了，如果朝鲜沦陷中国东北肯定会受到影响，美国侵略朝鲜也是其野心的一部分，美国最主要的目标还是在亚洲建立属于自己的势力。如不参战会威胁我国的长治久安。</a:t>
              </a:r>
            </a:p>
          </p:txBody>
        </p:sp>
      </p:grpSp>
      <p:grpSp>
        <p:nvGrpSpPr>
          <p:cNvPr id="4" name="组合"/>
          <p:cNvGrpSpPr/>
          <p:nvPr/>
        </p:nvGrpSpPr>
        <p:grpSpPr>
          <a:xfrm>
            <a:off x="1272709" y="3108770"/>
            <a:ext cx="9673146" cy="2762942"/>
            <a:chOff x="1272709" y="2726805"/>
            <a:chExt cx="9673146" cy="2762942"/>
          </a:xfrm>
        </p:grpSpPr>
        <p:grpSp>
          <p:nvGrpSpPr>
            <p:cNvPr id="28" name="组合"/>
            <p:cNvGrpSpPr/>
            <p:nvPr/>
          </p:nvGrpSpPr>
          <p:grpSpPr>
            <a:xfrm>
              <a:off x="4285181" y="4173333"/>
              <a:ext cx="406742" cy="236398"/>
              <a:chOff x="3967163" y="3657514"/>
              <a:chExt cx="488982" cy="284195"/>
            </a:xfrm>
            <a:gradFill>
              <a:gsLst>
                <a:gs pos="0">
                  <a:schemeClr val="accent1"/>
                </a:gs>
                <a:gs pos="100000">
                  <a:schemeClr val="accent1">
                    <a:lumMod val="20000"/>
                    <a:lumOff val="80000"/>
                  </a:schemeClr>
                </a:gs>
              </a:gsLst>
              <a:lin ang="0" scaled="0"/>
            </a:gradFill>
          </p:grpSpPr>
          <p:sp>
            <p:nvSpPr>
              <p:cNvPr id="35" name="箭头: V 形 34"/>
              <p:cNvSpPr/>
              <p:nvPr/>
            </p:nvSpPr>
            <p:spPr>
              <a:xfrm>
                <a:off x="4171950" y="3657514"/>
                <a:ext cx="284195" cy="284195"/>
              </a:xfrm>
              <a:prstGeom prst="chevron">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38180"/>
                  </a:solidFill>
                  <a:effectLst/>
                  <a:uLnTx/>
                  <a:uFillTx/>
                  <a:cs typeface="+mn-ea"/>
                  <a:sym typeface="+mn-lt"/>
                </a:endParaRPr>
              </a:p>
            </p:txBody>
          </p:sp>
          <p:sp>
            <p:nvSpPr>
              <p:cNvPr id="36" name="箭头: V 形 35"/>
              <p:cNvSpPr/>
              <p:nvPr/>
            </p:nvSpPr>
            <p:spPr>
              <a:xfrm>
                <a:off x="3967163" y="3657514"/>
                <a:ext cx="284195" cy="284195"/>
              </a:xfrm>
              <a:prstGeom prst="chevron">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38180"/>
                  </a:solidFill>
                  <a:effectLst/>
                  <a:uLnTx/>
                  <a:uFillTx/>
                  <a:cs typeface="+mn-ea"/>
                  <a:sym typeface="+mn-lt"/>
                </a:endParaRPr>
              </a:p>
            </p:txBody>
          </p:sp>
        </p:grpSp>
        <p:grpSp>
          <p:nvGrpSpPr>
            <p:cNvPr id="3" name="组合"/>
            <p:cNvGrpSpPr/>
            <p:nvPr/>
          </p:nvGrpSpPr>
          <p:grpSpPr>
            <a:xfrm>
              <a:off x="1272709" y="2726806"/>
              <a:ext cx="2819999" cy="2762941"/>
              <a:chOff x="1639644" y="2098425"/>
              <a:chExt cx="2819999" cy="2762941"/>
            </a:xfrm>
          </p:grpSpPr>
          <p:sp>
            <p:nvSpPr>
              <p:cNvPr id="11" name="圆角矩形 3"/>
              <p:cNvSpPr/>
              <p:nvPr/>
            </p:nvSpPr>
            <p:spPr>
              <a:xfrm>
                <a:off x="1846766" y="2493273"/>
                <a:ext cx="2612877" cy="2368093"/>
              </a:xfrm>
              <a:prstGeom prst="roundRect">
                <a:avLst>
                  <a:gd name="adj" fmla="val 2600"/>
                </a:avLst>
              </a:prstGeom>
              <a:solidFill>
                <a:schemeClr val="bg1">
                  <a:alpha val="61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0" name="椭圆 26"/>
              <p:cNvSpPr/>
              <p:nvPr>
                <p:custDataLst>
                  <p:tags r:id="rId3"/>
                </p:custDataLst>
              </p:nvPr>
            </p:nvSpPr>
            <p:spPr>
              <a:xfrm rot="20260116">
                <a:off x="1669639" y="2098425"/>
                <a:ext cx="982075" cy="915945"/>
              </a:xfrm>
              <a:prstGeom prst="ellipse">
                <a:avLst/>
              </a:prstGeom>
              <a:gradFill flip="none" rotWithShape="1">
                <a:gsLst>
                  <a:gs pos="0">
                    <a:schemeClr val="accent1">
                      <a:alpha val="67000"/>
                    </a:schemeClr>
                  </a:gs>
                  <a:gs pos="58000">
                    <a:schemeClr val="accent1">
                      <a:alpha val="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1" name="文本框 20"/>
              <p:cNvSpPr txBox="1"/>
              <p:nvPr/>
            </p:nvSpPr>
            <p:spPr>
              <a:xfrm>
                <a:off x="1639644" y="2363959"/>
                <a:ext cx="2278441" cy="341632"/>
              </a:xfrm>
              <a:prstGeom prst="rect">
                <a:avLst/>
              </a:prstGeom>
              <a:noFill/>
            </p:spPr>
            <p:txBody>
              <a:bodyPr wrap="square" rtlCol="0">
                <a:spAutoFit/>
              </a:bodyPr>
              <a:lstStyle/>
              <a:p>
                <a:pPr marL="0" marR="0" lvl="0" indent="0" algn="ctr" defTabSz="914400" eaLnBrk="1" fontAlgn="auto" latinLnBrk="0" hangingPunct="1">
                  <a:lnSpc>
                    <a:spcPct val="90000"/>
                  </a:lnSpc>
                  <a:spcBef>
                    <a:spcPts val="1000"/>
                  </a:spcBef>
                  <a:spcAft>
                    <a:spcPct val="0"/>
                  </a:spcAft>
                  <a:buClrTx/>
                  <a:buSzTx/>
                  <a:buFontTx/>
                  <a:buNone/>
                  <a:defRPr/>
                </a:pPr>
                <a:r>
                  <a:rPr kumimoji="0" lang="en-US" altLang="zh-CN" b="1" i="1" u="none" strike="noStrike" kern="0" cap="none" spc="0" normalizeH="0" baseline="0" noProof="0">
                    <a:ln>
                      <a:noFill/>
                    </a:ln>
                    <a:solidFill>
                      <a:schemeClr val="accent1"/>
                    </a:solidFill>
                    <a:effectLst/>
                    <a:uLnTx/>
                    <a:uFillTx/>
                    <a:cs typeface="+mn-ea"/>
                    <a:sym typeface="+mn-lt"/>
                  </a:rPr>
                  <a:t>No.1-</a:t>
                </a:r>
                <a:r>
                  <a:rPr kumimoji="0" lang="zh-CN" altLang="en-US" b="1" i="0" u="none" strike="noStrike" kern="0" cap="none" spc="0" normalizeH="0" baseline="0" noProof="0">
                    <a:ln>
                      <a:noFill/>
                    </a:ln>
                    <a:solidFill>
                      <a:schemeClr val="accent1"/>
                    </a:solidFill>
                    <a:effectLst/>
                    <a:uLnTx/>
                    <a:uFillTx/>
                    <a:cs typeface="+mn-ea"/>
                    <a:sym typeface="+mn-lt"/>
                  </a:rPr>
                  <a:t>东南方向</a:t>
                </a:r>
              </a:p>
            </p:txBody>
          </p:sp>
          <p:sp>
            <p:nvSpPr>
              <p:cNvPr id="30" name="文本框 29"/>
              <p:cNvSpPr txBox="1"/>
              <p:nvPr/>
            </p:nvSpPr>
            <p:spPr>
              <a:xfrm>
                <a:off x="2039239" y="2883607"/>
                <a:ext cx="2229819" cy="955518"/>
              </a:xfrm>
              <a:prstGeom prst="rect">
                <a:avLst/>
              </a:prstGeom>
              <a:noFill/>
            </p:spPr>
            <p:txBody>
              <a:bodyPr wrap="square" rtlCol="0">
                <a:spAutoFit/>
              </a:bodyPr>
              <a:lstStyle/>
              <a:p>
                <a:pPr>
                  <a:lnSpc>
                    <a:spcPct val="120000"/>
                  </a:lnSpc>
                </a:pPr>
                <a:r>
                  <a:rPr lang="zh-CN" altLang="en-US" sz="1600" dirty="0">
                    <a:solidFill>
                      <a:schemeClr val="tx1">
                        <a:lumMod val="75000"/>
                        <a:lumOff val="25000"/>
                      </a:schemeClr>
                    </a:solidFill>
                    <a:cs typeface="+mn-ea"/>
                    <a:sym typeface="+mn-lt"/>
                  </a:rPr>
                  <a:t>美海军第</a:t>
                </a:r>
                <a:r>
                  <a:rPr lang="en-US" altLang="zh-CN" sz="1600" dirty="0">
                    <a:solidFill>
                      <a:schemeClr val="tx1">
                        <a:lumMod val="75000"/>
                        <a:lumOff val="25000"/>
                      </a:schemeClr>
                    </a:solidFill>
                    <a:cs typeface="+mn-ea"/>
                    <a:sym typeface="+mn-lt"/>
                  </a:rPr>
                  <a:t>7</a:t>
                </a:r>
                <a:r>
                  <a:rPr lang="zh-CN" altLang="en-US" sz="1600" dirty="0">
                    <a:solidFill>
                      <a:schemeClr val="tx1">
                        <a:lumMod val="75000"/>
                        <a:lumOff val="25000"/>
                      </a:schemeClr>
                    </a:solidFill>
                    <a:cs typeface="+mn-ea"/>
                    <a:sym typeface="+mn-lt"/>
                  </a:rPr>
                  <a:t>舰队封锁台湾海峡，阻止我军解放台湾</a:t>
                </a:r>
                <a:r>
                  <a:rPr lang="en-US" altLang="zh-CN" sz="1600" dirty="0">
                    <a:solidFill>
                      <a:schemeClr val="tx1">
                        <a:lumMod val="75000"/>
                        <a:lumOff val="25000"/>
                      </a:schemeClr>
                    </a:solidFill>
                    <a:cs typeface="+mn-ea"/>
                    <a:sym typeface="+mn-lt"/>
                  </a:rPr>
                  <a:t>;</a:t>
                </a:r>
              </a:p>
            </p:txBody>
          </p:sp>
        </p:grpSp>
        <p:grpSp>
          <p:nvGrpSpPr>
            <p:cNvPr id="2" name="组合"/>
            <p:cNvGrpSpPr/>
            <p:nvPr/>
          </p:nvGrpSpPr>
          <p:grpSpPr>
            <a:xfrm>
              <a:off x="4699283" y="2726805"/>
              <a:ext cx="2819999" cy="2762942"/>
              <a:chOff x="5453918" y="2098425"/>
              <a:chExt cx="2819999" cy="2762942"/>
            </a:xfrm>
          </p:grpSpPr>
          <p:sp>
            <p:nvSpPr>
              <p:cNvPr id="37" name="圆角矩形 3"/>
              <p:cNvSpPr/>
              <p:nvPr/>
            </p:nvSpPr>
            <p:spPr>
              <a:xfrm>
                <a:off x="5661040" y="2493274"/>
                <a:ext cx="2612877" cy="2368093"/>
              </a:xfrm>
              <a:prstGeom prst="roundRect">
                <a:avLst>
                  <a:gd name="adj" fmla="val 2600"/>
                </a:avLst>
              </a:prstGeom>
              <a:solidFill>
                <a:schemeClr val="bg1">
                  <a:alpha val="61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8" name="椭圆 26"/>
              <p:cNvSpPr/>
              <p:nvPr>
                <p:custDataLst>
                  <p:tags r:id="rId2"/>
                </p:custDataLst>
              </p:nvPr>
            </p:nvSpPr>
            <p:spPr>
              <a:xfrm rot="20260116">
                <a:off x="5483913" y="2098425"/>
                <a:ext cx="982075" cy="915945"/>
              </a:xfrm>
              <a:prstGeom prst="ellipse">
                <a:avLst/>
              </a:prstGeom>
              <a:gradFill flip="none" rotWithShape="1">
                <a:gsLst>
                  <a:gs pos="0">
                    <a:schemeClr val="accent1">
                      <a:alpha val="67000"/>
                    </a:schemeClr>
                  </a:gs>
                  <a:gs pos="58000">
                    <a:schemeClr val="accent1">
                      <a:alpha val="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9" name="文本框 38"/>
              <p:cNvSpPr txBox="1"/>
              <p:nvPr/>
            </p:nvSpPr>
            <p:spPr>
              <a:xfrm>
                <a:off x="5453918" y="2363959"/>
                <a:ext cx="2278441" cy="341632"/>
              </a:xfrm>
              <a:prstGeom prst="rect">
                <a:avLst/>
              </a:prstGeom>
              <a:noFill/>
            </p:spPr>
            <p:txBody>
              <a:bodyPr wrap="square" rtlCol="0">
                <a:spAutoFit/>
              </a:bodyPr>
              <a:lstStyle/>
              <a:p>
                <a:pPr marL="0" marR="0" lvl="0" indent="0" algn="ctr" defTabSz="914400" eaLnBrk="1" fontAlgn="auto" latinLnBrk="0" hangingPunct="1">
                  <a:lnSpc>
                    <a:spcPct val="90000"/>
                  </a:lnSpc>
                  <a:spcBef>
                    <a:spcPts val="1000"/>
                  </a:spcBef>
                  <a:spcAft>
                    <a:spcPct val="0"/>
                  </a:spcAft>
                  <a:buClrTx/>
                  <a:buSzTx/>
                  <a:buFontTx/>
                  <a:buNone/>
                  <a:defRPr/>
                </a:pPr>
                <a:r>
                  <a:rPr kumimoji="0" lang="en-US" altLang="zh-CN" b="1" i="1" u="none" strike="noStrike" kern="0" cap="none" spc="0" normalizeH="0" baseline="0" noProof="0">
                    <a:ln>
                      <a:noFill/>
                    </a:ln>
                    <a:solidFill>
                      <a:schemeClr val="accent1"/>
                    </a:solidFill>
                    <a:effectLst/>
                    <a:uLnTx/>
                    <a:uFillTx/>
                    <a:cs typeface="+mn-ea"/>
                    <a:sym typeface="+mn-lt"/>
                  </a:rPr>
                  <a:t>No.2-</a:t>
                </a:r>
                <a:r>
                  <a:rPr kumimoji="0" lang="zh-CN" altLang="en-US" b="1" i="0" u="none" strike="noStrike" kern="0" cap="none" spc="0" normalizeH="0" baseline="0" noProof="0">
                    <a:ln>
                      <a:noFill/>
                    </a:ln>
                    <a:solidFill>
                      <a:schemeClr val="accent1"/>
                    </a:solidFill>
                    <a:effectLst/>
                    <a:uLnTx/>
                    <a:uFillTx/>
                    <a:cs typeface="+mn-ea"/>
                    <a:sym typeface="+mn-lt"/>
                  </a:rPr>
                  <a:t>东北方向</a:t>
                </a:r>
              </a:p>
            </p:txBody>
          </p:sp>
          <p:sp>
            <p:nvSpPr>
              <p:cNvPr id="40" name="文本框 39"/>
              <p:cNvSpPr txBox="1"/>
              <p:nvPr/>
            </p:nvSpPr>
            <p:spPr>
              <a:xfrm>
                <a:off x="5853513" y="2883609"/>
                <a:ext cx="2229819" cy="1841914"/>
              </a:xfrm>
              <a:prstGeom prst="rect">
                <a:avLst/>
              </a:prstGeom>
              <a:noFill/>
            </p:spPr>
            <p:txBody>
              <a:bodyPr wrap="square" rtlCol="0">
                <a:spAutoFit/>
              </a:bodyPr>
              <a:lstStyle/>
              <a:p>
                <a:pPr>
                  <a:lnSpc>
                    <a:spcPct val="120000"/>
                  </a:lnSpc>
                </a:pPr>
                <a:r>
                  <a:rPr lang="zh-CN" altLang="en-US" sz="1600">
                    <a:solidFill>
                      <a:schemeClr val="tx1">
                        <a:lumMod val="75000"/>
                        <a:lumOff val="25000"/>
                      </a:schemeClr>
                    </a:solidFill>
                    <a:cs typeface="+mn-ea"/>
                    <a:sym typeface="+mn-lt"/>
                  </a:rPr>
                  <a:t>以美国为首的“联合国军”击溃朝鲜人民军主力，占领几乎整个朝鲜，部分部队进至鸭绿江边，对江对岸中国居民开炮射击和轰炸</a:t>
                </a:r>
                <a:r>
                  <a:rPr lang="en-US" altLang="zh-CN" sz="1600">
                    <a:solidFill>
                      <a:schemeClr val="tx1">
                        <a:lumMod val="75000"/>
                        <a:lumOff val="25000"/>
                      </a:schemeClr>
                    </a:solidFill>
                    <a:cs typeface="+mn-ea"/>
                    <a:sym typeface="+mn-lt"/>
                  </a:rPr>
                  <a:t>;</a:t>
                </a:r>
              </a:p>
            </p:txBody>
          </p:sp>
        </p:grpSp>
        <p:grpSp>
          <p:nvGrpSpPr>
            <p:cNvPr id="41" name="组合"/>
            <p:cNvGrpSpPr/>
            <p:nvPr/>
          </p:nvGrpSpPr>
          <p:grpSpPr>
            <a:xfrm>
              <a:off x="8125856" y="2726805"/>
              <a:ext cx="2819999" cy="2762942"/>
              <a:chOff x="5453918" y="2098425"/>
              <a:chExt cx="2819999" cy="2762942"/>
            </a:xfrm>
          </p:grpSpPr>
          <p:sp>
            <p:nvSpPr>
              <p:cNvPr id="42" name="圆角矩形 3"/>
              <p:cNvSpPr/>
              <p:nvPr/>
            </p:nvSpPr>
            <p:spPr>
              <a:xfrm>
                <a:off x="5661040" y="2493274"/>
                <a:ext cx="2612877" cy="2368093"/>
              </a:xfrm>
              <a:prstGeom prst="roundRect">
                <a:avLst>
                  <a:gd name="adj" fmla="val 2600"/>
                </a:avLst>
              </a:prstGeom>
              <a:solidFill>
                <a:schemeClr val="bg1">
                  <a:alpha val="61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43" name="椭圆 26"/>
              <p:cNvSpPr/>
              <p:nvPr>
                <p:custDataLst>
                  <p:tags r:id="rId1"/>
                </p:custDataLst>
              </p:nvPr>
            </p:nvSpPr>
            <p:spPr>
              <a:xfrm rot="20260116">
                <a:off x="5483913" y="2098425"/>
                <a:ext cx="982075" cy="915945"/>
              </a:xfrm>
              <a:prstGeom prst="ellipse">
                <a:avLst/>
              </a:prstGeom>
              <a:gradFill flip="none" rotWithShape="1">
                <a:gsLst>
                  <a:gs pos="0">
                    <a:schemeClr val="accent1">
                      <a:alpha val="67000"/>
                    </a:schemeClr>
                  </a:gs>
                  <a:gs pos="58000">
                    <a:schemeClr val="accent1">
                      <a:alpha val="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44" name="文本框 43"/>
              <p:cNvSpPr txBox="1"/>
              <p:nvPr/>
            </p:nvSpPr>
            <p:spPr>
              <a:xfrm>
                <a:off x="5453918" y="2363959"/>
                <a:ext cx="2278441" cy="341632"/>
              </a:xfrm>
              <a:prstGeom prst="rect">
                <a:avLst/>
              </a:prstGeom>
              <a:noFill/>
            </p:spPr>
            <p:txBody>
              <a:bodyPr wrap="square" rtlCol="0">
                <a:spAutoFit/>
              </a:bodyPr>
              <a:lstStyle/>
              <a:p>
                <a:pPr marL="0" marR="0" lvl="0" indent="0" algn="ctr" defTabSz="914400" eaLnBrk="1" fontAlgn="auto" latinLnBrk="0" hangingPunct="1">
                  <a:lnSpc>
                    <a:spcPct val="90000"/>
                  </a:lnSpc>
                  <a:spcBef>
                    <a:spcPts val="1000"/>
                  </a:spcBef>
                  <a:spcAft>
                    <a:spcPct val="0"/>
                  </a:spcAft>
                  <a:buClrTx/>
                  <a:buSzTx/>
                  <a:buFontTx/>
                  <a:buNone/>
                  <a:defRPr/>
                </a:pPr>
                <a:r>
                  <a:rPr kumimoji="0" lang="en-US" altLang="zh-CN" b="1" i="1" u="none" strike="noStrike" kern="0" cap="none" spc="0" normalizeH="0" baseline="0" noProof="0">
                    <a:ln>
                      <a:noFill/>
                    </a:ln>
                    <a:solidFill>
                      <a:schemeClr val="accent1"/>
                    </a:solidFill>
                    <a:effectLst/>
                    <a:uLnTx/>
                    <a:uFillTx/>
                    <a:cs typeface="+mn-ea"/>
                    <a:sym typeface="+mn-lt"/>
                  </a:rPr>
                  <a:t>No.3-</a:t>
                </a:r>
                <a:r>
                  <a:rPr lang="zh-CN" altLang="en-US" b="1" kern="0">
                    <a:solidFill>
                      <a:schemeClr val="accent1"/>
                    </a:solidFill>
                    <a:cs typeface="+mn-ea"/>
                    <a:sym typeface="+mn-lt"/>
                  </a:rPr>
                  <a:t>正南</a:t>
                </a:r>
                <a:r>
                  <a:rPr kumimoji="0" lang="zh-CN" altLang="en-US" b="1" i="0" u="none" strike="noStrike" kern="0" cap="none" spc="0" normalizeH="0" baseline="0" noProof="0">
                    <a:ln>
                      <a:noFill/>
                    </a:ln>
                    <a:solidFill>
                      <a:schemeClr val="accent1"/>
                    </a:solidFill>
                    <a:effectLst/>
                    <a:uLnTx/>
                    <a:uFillTx/>
                    <a:cs typeface="+mn-ea"/>
                    <a:sym typeface="+mn-lt"/>
                  </a:rPr>
                  <a:t>方向</a:t>
                </a:r>
              </a:p>
            </p:txBody>
          </p:sp>
          <p:sp>
            <p:nvSpPr>
              <p:cNvPr id="45" name="文本框 44"/>
              <p:cNvSpPr txBox="1"/>
              <p:nvPr/>
            </p:nvSpPr>
            <p:spPr>
              <a:xfrm>
                <a:off x="5853513" y="2883609"/>
                <a:ext cx="2229819" cy="955518"/>
              </a:xfrm>
              <a:prstGeom prst="rect">
                <a:avLst/>
              </a:prstGeom>
              <a:noFill/>
            </p:spPr>
            <p:txBody>
              <a:bodyPr wrap="square" rtlCol="0">
                <a:spAutoFit/>
              </a:bodyPr>
              <a:lstStyle/>
              <a:p>
                <a:pPr>
                  <a:lnSpc>
                    <a:spcPct val="120000"/>
                  </a:lnSpc>
                </a:pPr>
                <a:r>
                  <a:rPr lang="zh-CN" altLang="en-US" sz="1600">
                    <a:solidFill>
                      <a:schemeClr val="tx1">
                        <a:lumMod val="75000"/>
                        <a:lumOff val="25000"/>
                      </a:schemeClr>
                    </a:solidFill>
                    <a:cs typeface="+mn-ea"/>
                    <a:sym typeface="+mn-lt"/>
                  </a:rPr>
                  <a:t>美军直接介入和援助法国越南殖民当局，支持法国在越南的殖民战争。</a:t>
                </a:r>
              </a:p>
            </p:txBody>
          </p:sp>
        </p:grpSp>
        <p:grpSp>
          <p:nvGrpSpPr>
            <p:cNvPr id="46" name="组合"/>
            <p:cNvGrpSpPr/>
            <p:nvPr/>
          </p:nvGrpSpPr>
          <p:grpSpPr>
            <a:xfrm>
              <a:off x="7690616" y="4173333"/>
              <a:ext cx="406742" cy="236398"/>
              <a:chOff x="3967163" y="3657514"/>
              <a:chExt cx="488982" cy="284195"/>
            </a:xfrm>
            <a:gradFill>
              <a:gsLst>
                <a:gs pos="0">
                  <a:schemeClr val="accent1"/>
                </a:gs>
                <a:gs pos="100000">
                  <a:schemeClr val="accent1">
                    <a:lumMod val="20000"/>
                    <a:lumOff val="80000"/>
                  </a:schemeClr>
                </a:gs>
              </a:gsLst>
              <a:lin ang="0" scaled="0"/>
            </a:gradFill>
          </p:grpSpPr>
          <p:sp>
            <p:nvSpPr>
              <p:cNvPr id="47" name="箭头: V 形 46"/>
              <p:cNvSpPr/>
              <p:nvPr/>
            </p:nvSpPr>
            <p:spPr>
              <a:xfrm>
                <a:off x="4171950" y="3657514"/>
                <a:ext cx="284195" cy="284195"/>
              </a:xfrm>
              <a:prstGeom prst="chevron">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38180"/>
                  </a:solidFill>
                  <a:effectLst/>
                  <a:uLnTx/>
                  <a:uFillTx/>
                  <a:cs typeface="+mn-ea"/>
                  <a:sym typeface="+mn-lt"/>
                </a:endParaRPr>
              </a:p>
            </p:txBody>
          </p:sp>
          <p:sp>
            <p:nvSpPr>
              <p:cNvPr id="48" name="箭头: V 形 47"/>
              <p:cNvSpPr/>
              <p:nvPr/>
            </p:nvSpPr>
            <p:spPr>
              <a:xfrm>
                <a:off x="3967163" y="3657514"/>
                <a:ext cx="284195" cy="284195"/>
              </a:xfrm>
              <a:prstGeom prst="chevron">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238180"/>
                  </a:solidFill>
                  <a:effectLst/>
                  <a:uLnTx/>
                  <a:uFillTx/>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p:cNvGrpSpPr/>
          <p:nvPr/>
        </p:nvGrpSpPr>
        <p:grpSpPr>
          <a:xfrm>
            <a:off x="548773" y="288371"/>
            <a:ext cx="5818586" cy="568107"/>
            <a:chOff x="1659173" y="2045137"/>
            <a:chExt cx="5818586" cy="568107"/>
          </a:xfrm>
        </p:grpSpPr>
        <p:sp>
          <p:nvSpPr>
            <p:cNvPr id="1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文本框 14"/>
            <p:cNvSpPr txBox="1"/>
            <p:nvPr/>
          </p:nvSpPr>
          <p:spPr>
            <a:xfrm>
              <a:off x="2239324" y="2136575"/>
              <a:ext cx="371443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为什么要打抗美援朝战争</a:t>
              </a:r>
            </a:p>
          </p:txBody>
        </p:sp>
        <p:sp>
          <p:nvSpPr>
            <p:cNvPr id="16" name="文本框 1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2</a:t>
              </a:r>
              <a:endParaRPr lang="zh-CN" altLang="en-US">
                <a:solidFill>
                  <a:schemeClr val="bg1"/>
                </a:solidFill>
                <a:cs typeface="+mn-ea"/>
                <a:sym typeface="+mn-lt"/>
              </a:endParaRPr>
            </a:p>
          </p:txBody>
        </p:sp>
      </p:grpSp>
      <p:sp>
        <p:nvSpPr>
          <p:cNvPr id="38" name="矩形"/>
          <p:cNvSpPr/>
          <p:nvPr/>
        </p:nvSpPr>
        <p:spPr>
          <a:xfrm>
            <a:off x="537199" y="1787790"/>
            <a:ext cx="11138864" cy="45546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39" name="三角形"/>
          <p:cNvSpPr/>
          <p:nvPr/>
        </p:nvSpPr>
        <p:spPr>
          <a:xfrm rot="10800000">
            <a:off x="537198" y="2243253"/>
            <a:ext cx="70235" cy="14345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cxnSp>
        <p:nvCxnSpPr>
          <p:cNvPr id="40" name="直接连接符 39"/>
          <p:cNvCxnSpPr/>
          <p:nvPr/>
        </p:nvCxnSpPr>
        <p:spPr>
          <a:xfrm flipH="1">
            <a:off x="594116" y="1984173"/>
            <a:ext cx="0" cy="4212000"/>
          </a:xfrm>
          <a:prstGeom prst="line">
            <a:avLst/>
          </a:prstGeom>
          <a:ln>
            <a:gradFill>
              <a:gsLst>
                <a:gs pos="54000">
                  <a:schemeClr val="accent1"/>
                </a:gs>
                <a:gs pos="0">
                  <a:schemeClr val="accent1">
                    <a:alpha val="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5" name="Freeform 66"/>
          <p:cNvSpPr>
            <a:spLocks noEditPoints="1"/>
          </p:cNvSpPr>
          <p:nvPr/>
        </p:nvSpPr>
        <p:spPr>
          <a:xfrm>
            <a:off x="767316" y="1839349"/>
            <a:ext cx="407731" cy="357927"/>
          </a:xfrm>
          <a:custGeom>
            <a:avLst/>
            <a:gdLst>
              <a:gd name="T0" fmla="*/ 133 w 260"/>
              <a:gd name="T1" fmla="*/ 181 h 228"/>
              <a:gd name="T2" fmla="*/ 11 w 260"/>
              <a:gd name="T3" fmla="*/ 125 h 228"/>
              <a:gd name="T4" fmla="*/ 123 w 260"/>
              <a:gd name="T5" fmla="*/ 172 h 228"/>
              <a:gd name="T6" fmla="*/ 133 w 260"/>
              <a:gd name="T7" fmla="*/ 81 h 228"/>
              <a:gd name="T8" fmla="*/ 82 w 260"/>
              <a:gd name="T9" fmla="*/ 68 h 228"/>
              <a:gd name="T10" fmla="*/ 29 w 260"/>
              <a:gd name="T11" fmla="*/ 58 h 228"/>
              <a:gd name="T12" fmla="*/ 11 w 260"/>
              <a:gd name="T13" fmla="*/ 84 h 228"/>
              <a:gd name="T14" fmla="*/ 55 w 260"/>
              <a:gd name="T15" fmla="*/ 122 h 228"/>
              <a:gd name="T16" fmla="*/ 0 w 260"/>
              <a:gd name="T17" fmla="*/ 100 h 228"/>
              <a:gd name="T18" fmla="*/ 72 w 260"/>
              <a:gd name="T19" fmla="*/ 150 h 228"/>
              <a:gd name="T20" fmla="*/ 150 w 260"/>
              <a:gd name="T21" fmla="*/ 56 h 228"/>
              <a:gd name="T22" fmla="*/ 55 w 260"/>
              <a:gd name="T23" fmla="*/ 122 h 228"/>
              <a:gd name="T24" fmla="*/ 245 w 260"/>
              <a:gd name="T25" fmla="*/ 183 h 228"/>
              <a:gd name="T26" fmla="*/ 166 w 260"/>
              <a:gd name="T27" fmla="*/ 162 h 228"/>
              <a:gd name="T28" fmla="*/ 195 w 260"/>
              <a:gd name="T29" fmla="*/ 7 h 228"/>
              <a:gd name="T30" fmla="*/ 259 w 260"/>
              <a:gd name="T31" fmla="*/ 154 h 228"/>
              <a:gd name="T32" fmla="*/ 231 w 260"/>
              <a:gd name="T33" fmla="*/ 38 h 228"/>
              <a:gd name="T34" fmla="*/ 248 w 260"/>
              <a:gd name="T35" fmla="*/ 72 h 228"/>
              <a:gd name="T36" fmla="*/ 231 w 260"/>
              <a:gd name="T37" fmla="*/ 157 h 228"/>
              <a:gd name="T38" fmla="*/ 248 w 260"/>
              <a:gd name="T39" fmla="*/ 90 h 228"/>
              <a:gd name="T40" fmla="*/ 231 w 260"/>
              <a:gd name="T41" fmla="*/ 157 h 228"/>
              <a:gd name="T42" fmla="*/ 194 w 260"/>
              <a:gd name="T43" fmla="*/ 34 h 228"/>
              <a:gd name="T44" fmla="*/ 245 w 260"/>
              <a:gd name="T45" fmla="*/ 27 h 228"/>
              <a:gd name="T46" fmla="*/ 196 w 260"/>
              <a:gd name="T47" fmla="*/ 155 h 228"/>
              <a:gd name="T48" fmla="*/ 227 w 260"/>
              <a:gd name="T49" fmla="*/ 90 h 228"/>
              <a:gd name="T50" fmla="*/ 196 w 260"/>
              <a:gd name="T51" fmla="*/ 155 h 228"/>
              <a:gd name="T52" fmla="*/ 226 w 260"/>
              <a:gd name="T53" fmla="*/ 39 h 228"/>
              <a:gd name="T54" fmla="*/ 197 w 260"/>
              <a:gd name="T55" fmla="*/ 73 h 228"/>
              <a:gd name="T56" fmla="*/ 176 w 260"/>
              <a:gd name="T57" fmla="*/ 74 h 228"/>
              <a:gd name="T58" fmla="*/ 192 w 260"/>
              <a:gd name="T59" fmla="*/ 36 h 228"/>
              <a:gd name="T60" fmla="*/ 176 w 260"/>
              <a:gd name="T61" fmla="*/ 74 h 228"/>
              <a:gd name="T62" fmla="*/ 230 w 260"/>
              <a:gd name="T63" fmla="*/ 162 h 228"/>
              <a:gd name="T64" fmla="*/ 180 w 260"/>
              <a:gd name="T65" fmla="*/ 158 h 228"/>
              <a:gd name="T66" fmla="*/ 194 w 260"/>
              <a:gd name="T67" fmla="*/ 90 h 228"/>
              <a:gd name="T68" fmla="*/ 176 w 260"/>
              <a:gd name="T69" fmla="*/ 145 h 228"/>
              <a:gd name="T70" fmla="*/ 223 w 260"/>
              <a:gd name="T71"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0" h="228">
                <a:moveTo>
                  <a:pt x="133" y="81"/>
                </a:moveTo>
                <a:cubicBezTo>
                  <a:pt x="132" y="115"/>
                  <a:pt x="134" y="148"/>
                  <a:pt x="133" y="181"/>
                </a:cubicBezTo>
                <a:cubicBezTo>
                  <a:pt x="92" y="182"/>
                  <a:pt x="51" y="184"/>
                  <a:pt x="10" y="180"/>
                </a:cubicBezTo>
                <a:cubicBezTo>
                  <a:pt x="10" y="162"/>
                  <a:pt x="10" y="144"/>
                  <a:pt x="11" y="125"/>
                </a:cubicBezTo>
                <a:cubicBezTo>
                  <a:pt x="24" y="138"/>
                  <a:pt x="19" y="156"/>
                  <a:pt x="20" y="172"/>
                </a:cubicBezTo>
                <a:cubicBezTo>
                  <a:pt x="54" y="172"/>
                  <a:pt x="89" y="172"/>
                  <a:pt x="123" y="172"/>
                </a:cubicBezTo>
                <a:cubicBezTo>
                  <a:pt x="123" y="143"/>
                  <a:pt x="123" y="115"/>
                  <a:pt x="123" y="87"/>
                </a:cubicBezTo>
                <a:cubicBezTo>
                  <a:pt x="126" y="85"/>
                  <a:pt x="131" y="83"/>
                  <a:pt x="133" y="81"/>
                </a:cubicBezTo>
                <a:close/>
                <a:moveTo>
                  <a:pt x="23" y="68"/>
                </a:moveTo>
                <a:cubicBezTo>
                  <a:pt x="43" y="68"/>
                  <a:pt x="62" y="69"/>
                  <a:pt x="82" y="68"/>
                </a:cubicBezTo>
                <a:cubicBezTo>
                  <a:pt x="91" y="69"/>
                  <a:pt x="97" y="63"/>
                  <a:pt x="104" y="59"/>
                </a:cubicBezTo>
                <a:cubicBezTo>
                  <a:pt x="79" y="59"/>
                  <a:pt x="54" y="58"/>
                  <a:pt x="29" y="58"/>
                </a:cubicBezTo>
                <a:cubicBezTo>
                  <a:pt x="23" y="59"/>
                  <a:pt x="15" y="57"/>
                  <a:pt x="10" y="63"/>
                </a:cubicBezTo>
                <a:cubicBezTo>
                  <a:pt x="10" y="70"/>
                  <a:pt x="10" y="77"/>
                  <a:pt x="11" y="84"/>
                </a:cubicBezTo>
                <a:cubicBezTo>
                  <a:pt x="16" y="80"/>
                  <a:pt x="19" y="74"/>
                  <a:pt x="23" y="68"/>
                </a:cubicBezTo>
                <a:close/>
                <a:moveTo>
                  <a:pt x="55" y="122"/>
                </a:moveTo>
                <a:cubicBezTo>
                  <a:pt x="41" y="111"/>
                  <a:pt x="29" y="98"/>
                  <a:pt x="19" y="85"/>
                </a:cubicBezTo>
                <a:cubicBezTo>
                  <a:pt x="11" y="88"/>
                  <a:pt x="5" y="93"/>
                  <a:pt x="0" y="100"/>
                </a:cubicBezTo>
                <a:cubicBezTo>
                  <a:pt x="14" y="120"/>
                  <a:pt x="28" y="140"/>
                  <a:pt x="48" y="154"/>
                </a:cubicBezTo>
                <a:cubicBezTo>
                  <a:pt x="56" y="160"/>
                  <a:pt x="67" y="158"/>
                  <a:pt x="72" y="150"/>
                </a:cubicBezTo>
                <a:cubicBezTo>
                  <a:pt x="81" y="136"/>
                  <a:pt x="87" y="120"/>
                  <a:pt x="97" y="107"/>
                </a:cubicBezTo>
                <a:cubicBezTo>
                  <a:pt x="111" y="86"/>
                  <a:pt x="132" y="73"/>
                  <a:pt x="150" y="56"/>
                </a:cubicBezTo>
                <a:cubicBezTo>
                  <a:pt x="147" y="55"/>
                  <a:pt x="142" y="52"/>
                  <a:pt x="140" y="51"/>
                </a:cubicBezTo>
                <a:cubicBezTo>
                  <a:pt x="103" y="61"/>
                  <a:pt x="73" y="89"/>
                  <a:pt x="55" y="122"/>
                </a:cubicBezTo>
                <a:close/>
                <a:moveTo>
                  <a:pt x="259" y="154"/>
                </a:moveTo>
                <a:cubicBezTo>
                  <a:pt x="260" y="166"/>
                  <a:pt x="251" y="174"/>
                  <a:pt x="245" y="183"/>
                </a:cubicBezTo>
                <a:cubicBezTo>
                  <a:pt x="234" y="198"/>
                  <a:pt x="226" y="215"/>
                  <a:pt x="212" y="228"/>
                </a:cubicBezTo>
                <a:cubicBezTo>
                  <a:pt x="195" y="208"/>
                  <a:pt x="180" y="185"/>
                  <a:pt x="166" y="162"/>
                </a:cubicBezTo>
                <a:cubicBezTo>
                  <a:pt x="164" y="123"/>
                  <a:pt x="166" y="83"/>
                  <a:pt x="165" y="43"/>
                </a:cubicBezTo>
                <a:cubicBezTo>
                  <a:pt x="164" y="25"/>
                  <a:pt x="179" y="12"/>
                  <a:pt x="195" y="7"/>
                </a:cubicBezTo>
                <a:cubicBezTo>
                  <a:pt x="218" y="0"/>
                  <a:pt x="253" y="8"/>
                  <a:pt x="259" y="36"/>
                </a:cubicBezTo>
                <a:cubicBezTo>
                  <a:pt x="260" y="75"/>
                  <a:pt x="259" y="115"/>
                  <a:pt x="259" y="154"/>
                </a:cubicBezTo>
                <a:close/>
                <a:moveTo>
                  <a:pt x="246" y="31"/>
                </a:moveTo>
                <a:cubicBezTo>
                  <a:pt x="241" y="33"/>
                  <a:pt x="236" y="35"/>
                  <a:pt x="231" y="38"/>
                </a:cubicBezTo>
                <a:cubicBezTo>
                  <a:pt x="230" y="50"/>
                  <a:pt x="231" y="61"/>
                  <a:pt x="231" y="72"/>
                </a:cubicBezTo>
                <a:cubicBezTo>
                  <a:pt x="236" y="72"/>
                  <a:pt x="244" y="72"/>
                  <a:pt x="248" y="72"/>
                </a:cubicBezTo>
                <a:cubicBezTo>
                  <a:pt x="248" y="58"/>
                  <a:pt x="248" y="44"/>
                  <a:pt x="246" y="31"/>
                </a:cubicBezTo>
                <a:close/>
                <a:moveTo>
                  <a:pt x="231" y="157"/>
                </a:moveTo>
                <a:cubicBezTo>
                  <a:pt x="236" y="154"/>
                  <a:pt x="242" y="152"/>
                  <a:pt x="248" y="149"/>
                </a:cubicBezTo>
                <a:cubicBezTo>
                  <a:pt x="248" y="129"/>
                  <a:pt x="248" y="110"/>
                  <a:pt x="248" y="90"/>
                </a:cubicBezTo>
                <a:cubicBezTo>
                  <a:pt x="244" y="90"/>
                  <a:pt x="235" y="90"/>
                  <a:pt x="231" y="90"/>
                </a:cubicBezTo>
                <a:cubicBezTo>
                  <a:pt x="231" y="112"/>
                  <a:pt x="231" y="134"/>
                  <a:pt x="231" y="157"/>
                </a:cubicBezTo>
                <a:close/>
                <a:moveTo>
                  <a:pt x="180" y="25"/>
                </a:moveTo>
                <a:cubicBezTo>
                  <a:pt x="184" y="28"/>
                  <a:pt x="189" y="31"/>
                  <a:pt x="194" y="34"/>
                </a:cubicBezTo>
                <a:cubicBezTo>
                  <a:pt x="206" y="30"/>
                  <a:pt x="218" y="29"/>
                  <a:pt x="230" y="34"/>
                </a:cubicBezTo>
                <a:cubicBezTo>
                  <a:pt x="233" y="32"/>
                  <a:pt x="241" y="29"/>
                  <a:pt x="245" y="27"/>
                </a:cubicBezTo>
                <a:cubicBezTo>
                  <a:pt x="226" y="11"/>
                  <a:pt x="199" y="13"/>
                  <a:pt x="180" y="25"/>
                </a:cubicBezTo>
                <a:close/>
                <a:moveTo>
                  <a:pt x="196" y="155"/>
                </a:moveTo>
                <a:cubicBezTo>
                  <a:pt x="206" y="151"/>
                  <a:pt x="217" y="151"/>
                  <a:pt x="227" y="154"/>
                </a:cubicBezTo>
                <a:cubicBezTo>
                  <a:pt x="227" y="133"/>
                  <a:pt x="228" y="111"/>
                  <a:pt x="227" y="90"/>
                </a:cubicBezTo>
                <a:cubicBezTo>
                  <a:pt x="217" y="90"/>
                  <a:pt x="207" y="90"/>
                  <a:pt x="197" y="90"/>
                </a:cubicBezTo>
                <a:cubicBezTo>
                  <a:pt x="197" y="111"/>
                  <a:pt x="198" y="133"/>
                  <a:pt x="196" y="155"/>
                </a:cubicBezTo>
                <a:close/>
                <a:moveTo>
                  <a:pt x="228" y="73"/>
                </a:moveTo>
                <a:cubicBezTo>
                  <a:pt x="227" y="62"/>
                  <a:pt x="228" y="50"/>
                  <a:pt x="226" y="39"/>
                </a:cubicBezTo>
                <a:cubicBezTo>
                  <a:pt x="221" y="28"/>
                  <a:pt x="206" y="36"/>
                  <a:pt x="196" y="37"/>
                </a:cubicBezTo>
                <a:cubicBezTo>
                  <a:pt x="197" y="49"/>
                  <a:pt x="197" y="61"/>
                  <a:pt x="197" y="73"/>
                </a:cubicBezTo>
                <a:cubicBezTo>
                  <a:pt x="207" y="73"/>
                  <a:pt x="218" y="73"/>
                  <a:pt x="228" y="73"/>
                </a:cubicBezTo>
                <a:close/>
                <a:moveTo>
                  <a:pt x="176" y="74"/>
                </a:moveTo>
                <a:cubicBezTo>
                  <a:pt x="180" y="73"/>
                  <a:pt x="190" y="72"/>
                  <a:pt x="194" y="72"/>
                </a:cubicBezTo>
                <a:cubicBezTo>
                  <a:pt x="194" y="60"/>
                  <a:pt x="193" y="48"/>
                  <a:pt x="192" y="36"/>
                </a:cubicBezTo>
                <a:cubicBezTo>
                  <a:pt x="189" y="35"/>
                  <a:pt x="182" y="33"/>
                  <a:pt x="178" y="32"/>
                </a:cubicBezTo>
                <a:cubicBezTo>
                  <a:pt x="176" y="46"/>
                  <a:pt x="176" y="60"/>
                  <a:pt x="176" y="74"/>
                </a:cubicBezTo>
                <a:close/>
                <a:moveTo>
                  <a:pt x="250" y="152"/>
                </a:moveTo>
                <a:cubicBezTo>
                  <a:pt x="243" y="155"/>
                  <a:pt x="236" y="158"/>
                  <a:pt x="230" y="162"/>
                </a:cubicBezTo>
                <a:cubicBezTo>
                  <a:pt x="219" y="154"/>
                  <a:pt x="206" y="152"/>
                  <a:pt x="195" y="161"/>
                </a:cubicBezTo>
                <a:cubicBezTo>
                  <a:pt x="190" y="160"/>
                  <a:pt x="185" y="159"/>
                  <a:pt x="180" y="158"/>
                </a:cubicBezTo>
                <a:cubicBezTo>
                  <a:pt x="183" y="157"/>
                  <a:pt x="189" y="155"/>
                  <a:pt x="192" y="155"/>
                </a:cubicBezTo>
                <a:cubicBezTo>
                  <a:pt x="195" y="133"/>
                  <a:pt x="194" y="111"/>
                  <a:pt x="194" y="90"/>
                </a:cubicBezTo>
                <a:cubicBezTo>
                  <a:pt x="190" y="90"/>
                  <a:pt x="181" y="90"/>
                  <a:pt x="176" y="90"/>
                </a:cubicBezTo>
                <a:cubicBezTo>
                  <a:pt x="176" y="108"/>
                  <a:pt x="176" y="127"/>
                  <a:pt x="176" y="145"/>
                </a:cubicBezTo>
                <a:cubicBezTo>
                  <a:pt x="175" y="166"/>
                  <a:pt x="192" y="180"/>
                  <a:pt x="202" y="197"/>
                </a:cubicBezTo>
                <a:cubicBezTo>
                  <a:pt x="209" y="197"/>
                  <a:pt x="216" y="197"/>
                  <a:pt x="223" y="197"/>
                </a:cubicBezTo>
                <a:cubicBezTo>
                  <a:pt x="232" y="182"/>
                  <a:pt x="243" y="169"/>
                  <a:pt x="250" y="152"/>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6" name="文本框 45"/>
          <p:cNvSpPr txBox="1"/>
          <p:nvPr/>
        </p:nvSpPr>
        <p:spPr>
          <a:xfrm>
            <a:off x="1199523" y="1769430"/>
            <a:ext cx="1411534" cy="424155"/>
          </a:xfrm>
          <a:prstGeom prst="rect">
            <a:avLst/>
          </a:prstGeom>
          <a:noFill/>
        </p:spPr>
        <p:txBody>
          <a:bodyPr wrap="square" rtlCol="0">
            <a:spAutoFit/>
          </a:bodyPr>
          <a:lstStyle/>
          <a:p>
            <a:pPr marL="0" marR="0" lvl="0" indent="0" algn="l" defTabSz="914400" rtl="0" eaLnBrk="1" fontAlgn="auto" latinLnBrk="0" hangingPunct="1">
              <a:lnSpc>
                <a:spcPct val="125000"/>
              </a:lnSpc>
              <a:spcBef>
                <a:spcPct val="0"/>
              </a:spcBef>
              <a:spcAft>
                <a:spcPct val="0"/>
              </a:spcAft>
              <a:buClrTx/>
              <a:buSzTx/>
              <a:buFontTx/>
              <a:buNone/>
              <a:defRPr/>
            </a:pPr>
            <a:r>
              <a:rPr kumimoji="0" lang="zh-CN" altLang="en-US" sz="2000" b="1" u="none" strike="noStrike" kern="1200" cap="none" spc="0" normalizeH="0" baseline="0" noProof="0" dirty="0">
                <a:ln>
                  <a:noFill/>
                </a:ln>
                <a:solidFill>
                  <a:prstClr val="white"/>
                </a:solidFill>
                <a:effectLst/>
                <a:uLnTx/>
                <a:uFillTx/>
                <a:cs typeface="+mn-ea"/>
                <a:sym typeface="+mn-lt"/>
              </a:rPr>
              <a:t>经济利益</a:t>
            </a:r>
          </a:p>
        </p:txBody>
      </p:sp>
      <p:grpSp>
        <p:nvGrpSpPr>
          <p:cNvPr id="2" name="组合"/>
          <p:cNvGrpSpPr/>
          <p:nvPr/>
        </p:nvGrpSpPr>
        <p:grpSpPr>
          <a:xfrm>
            <a:off x="558116" y="2479164"/>
            <a:ext cx="11267782" cy="712952"/>
            <a:chOff x="558116" y="2479164"/>
            <a:chExt cx="11267782" cy="712952"/>
          </a:xfrm>
        </p:grpSpPr>
        <p:sp>
          <p:nvSpPr>
            <p:cNvPr id="41" name="椭圆 40"/>
            <p:cNvSpPr/>
            <p:nvPr/>
          </p:nvSpPr>
          <p:spPr>
            <a:xfrm>
              <a:off x="558116" y="279964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5" name="文本框 54"/>
            <p:cNvSpPr txBox="1"/>
            <p:nvPr/>
          </p:nvSpPr>
          <p:spPr>
            <a:xfrm>
              <a:off x="687034" y="2479164"/>
              <a:ext cx="11138864" cy="712952"/>
            </a:xfrm>
            <a:prstGeom prst="rect">
              <a:avLst/>
            </a:prstGeom>
            <a:noFill/>
          </p:spPr>
          <p:txBody>
            <a:bodyPr wrap="square" rtlCol="0">
              <a:spAutoFit/>
            </a:bodyPr>
            <a:lstStyle/>
            <a:p>
              <a:pPr>
                <a:lnSpc>
                  <a:spcPct val="120000"/>
                </a:lnSpc>
              </a:pPr>
              <a:r>
                <a:rPr lang="zh-CN" altLang="en-US" dirty="0">
                  <a:solidFill>
                    <a:schemeClr val="tx1">
                      <a:lumMod val="75000"/>
                      <a:lumOff val="25000"/>
                    </a:schemeClr>
                  </a:solidFill>
                  <a:cs typeface="+mn-ea"/>
                  <a:sym typeface="+mn-lt"/>
                </a:rPr>
                <a:t>经济实力是综合国力的支柱。朝鲜战争爆发时，新中国刚刚成立半年多，半数国土还尚待解放，全国只有东北有比较完整的工业基础；</a:t>
              </a:r>
              <a:endParaRPr lang="en-US" altLang="zh-CN" dirty="0">
                <a:solidFill>
                  <a:schemeClr val="tx1">
                    <a:lumMod val="75000"/>
                    <a:lumOff val="25000"/>
                  </a:schemeClr>
                </a:solidFill>
                <a:cs typeface="+mn-ea"/>
                <a:sym typeface="+mn-lt"/>
              </a:endParaRPr>
            </a:p>
          </p:txBody>
        </p:sp>
      </p:grpSp>
      <p:grpSp>
        <p:nvGrpSpPr>
          <p:cNvPr id="56" name="组合"/>
          <p:cNvGrpSpPr/>
          <p:nvPr/>
        </p:nvGrpSpPr>
        <p:grpSpPr>
          <a:xfrm>
            <a:off x="572315" y="3428026"/>
            <a:ext cx="11267782" cy="712952"/>
            <a:chOff x="558116" y="2479164"/>
            <a:chExt cx="11267782" cy="712952"/>
          </a:xfrm>
        </p:grpSpPr>
        <p:sp>
          <p:nvSpPr>
            <p:cNvPr id="57" name="椭圆 56"/>
            <p:cNvSpPr/>
            <p:nvPr/>
          </p:nvSpPr>
          <p:spPr>
            <a:xfrm>
              <a:off x="558116" y="279964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8" name="文本框 57"/>
            <p:cNvSpPr txBox="1"/>
            <p:nvPr/>
          </p:nvSpPr>
          <p:spPr>
            <a:xfrm>
              <a:off x="687034" y="2479164"/>
              <a:ext cx="11138864" cy="712952"/>
            </a:xfrm>
            <a:prstGeom prst="rect">
              <a:avLst/>
            </a:prstGeom>
            <a:noFill/>
          </p:spPr>
          <p:txBody>
            <a:bodyPr wrap="square" rtlCol="0">
              <a:spAutoFit/>
            </a:bodyPr>
            <a:lstStyle/>
            <a:p>
              <a:pPr>
                <a:lnSpc>
                  <a:spcPct val="120000"/>
                </a:lnSpc>
              </a:pPr>
              <a:r>
                <a:rPr lang="zh-CN" altLang="en-US" dirty="0">
                  <a:solidFill>
                    <a:schemeClr val="tx1">
                      <a:lumMod val="75000"/>
                      <a:lumOff val="25000"/>
                    </a:schemeClr>
                  </a:solidFill>
                  <a:cs typeface="+mn-ea"/>
                  <a:sym typeface="+mn-lt"/>
                </a:rPr>
                <a:t>全国的重工业都在东北，而东北的重工业又都集中在南满，仅鞍山钢铁厂一地的钢产量就占全国的</a:t>
              </a:r>
              <a:r>
                <a:rPr lang="en-US" altLang="zh-CN" dirty="0">
                  <a:solidFill>
                    <a:schemeClr val="tx1">
                      <a:lumMod val="75000"/>
                      <a:lumOff val="25000"/>
                    </a:schemeClr>
                  </a:solidFill>
                  <a:cs typeface="+mn-ea"/>
                  <a:sym typeface="+mn-lt"/>
                </a:rPr>
                <a:t>50%</a:t>
              </a:r>
              <a:r>
                <a:rPr lang="zh-CN" altLang="en-US" dirty="0">
                  <a:solidFill>
                    <a:schemeClr val="tx1">
                      <a:lumMod val="75000"/>
                      <a:lumOff val="25000"/>
                    </a:schemeClr>
                  </a:solidFill>
                  <a:cs typeface="+mn-ea"/>
                  <a:sym typeface="+mn-lt"/>
                </a:rPr>
                <a:t>，这一地区的沈阳、鞍山、抚顺、本溪距离鸭绿江中朝边境不到</a:t>
              </a:r>
              <a:r>
                <a:rPr lang="en-US" altLang="zh-CN" dirty="0">
                  <a:solidFill>
                    <a:schemeClr val="tx1">
                      <a:lumMod val="75000"/>
                      <a:lumOff val="25000"/>
                    </a:schemeClr>
                  </a:solidFill>
                  <a:cs typeface="+mn-ea"/>
                  <a:sym typeface="+mn-lt"/>
                </a:rPr>
                <a:t>200</a:t>
              </a:r>
              <a:r>
                <a:rPr lang="zh-CN" altLang="en-US" dirty="0">
                  <a:solidFill>
                    <a:schemeClr val="tx1">
                      <a:lumMod val="75000"/>
                      <a:lumOff val="25000"/>
                    </a:schemeClr>
                  </a:solidFill>
                  <a:cs typeface="+mn-ea"/>
                  <a:sym typeface="+mn-lt"/>
                </a:rPr>
                <a:t>公里；</a:t>
              </a:r>
            </a:p>
          </p:txBody>
        </p:sp>
      </p:grpSp>
      <p:grpSp>
        <p:nvGrpSpPr>
          <p:cNvPr id="59" name="组合"/>
          <p:cNvGrpSpPr/>
          <p:nvPr/>
        </p:nvGrpSpPr>
        <p:grpSpPr>
          <a:xfrm>
            <a:off x="572315" y="4542741"/>
            <a:ext cx="11267782" cy="712952"/>
            <a:chOff x="558116" y="2479164"/>
            <a:chExt cx="11267782" cy="712952"/>
          </a:xfrm>
        </p:grpSpPr>
        <p:sp>
          <p:nvSpPr>
            <p:cNvPr id="60" name="椭圆 59"/>
            <p:cNvSpPr/>
            <p:nvPr/>
          </p:nvSpPr>
          <p:spPr>
            <a:xfrm>
              <a:off x="558116" y="279964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1" name="文本框 60"/>
            <p:cNvSpPr txBox="1"/>
            <p:nvPr/>
          </p:nvSpPr>
          <p:spPr>
            <a:xfrm>
              <a:off x="687034" y="2479164"/>
              <a:ext cx="11138864" cy="712952"/>
            </a:xfrm>
            <a:prstGeom prst="rect">
              <a:avLst/>
            </a:prstGeom>
            <a:noFill/>
          </p:spPr>
          <p:txBody>
            <a:bodyPr wrap="square" rtlCol="0">
              <a:spAutoFit/>
            </a:bodyPr>
            <a:lstStyle/>
            <a:p>
              <a:pPr>
                <a:lnSpc>
                  <a:spcPct val="120000"/>
                </a:lnSpc>
              </a:pPr>
              <a:r>
                <a:rPr lang="zh-CN" altLang="en-US" dirty="0">
                  <a:solidFill>
                    <a:schemeClr val="tx1">
                      <a:lumMod val="75000"/>
                      <a:lumOff val="25000"/>
                    </a:schemeClr>
                  </a:solidFill>
                  <a:cs typeface="+mn-ea"/>
                  <a:sym typeface="+mn-lt"/>
                </a:rPr>
                <a:t>如果采取消极防御，与美军对峙于鸭绿江两岸，则必然导致东北工业基地无法建设，新中国的工业化发展必然会受到严重影响。</a:t>
              </a:r>
            </a:p>
          </p:txBody>
        </p:sp>
      </p:grpSp>
      <p:pic>
        <p:nvPicPr>
          <p:cNvPr id="62" name="图片 61"/>
          <p:cNvPicPr>
            <a:picLocks noChangeAspect="1"/>
          </p:cNvPicPr>
          <p:nvPr/>
        </p:nvPicPr>
        <p:blipFill>
          <a:blip r:embed="rId2" cstate="email">
            <a:extLst>
              <a:ext uri="{28A0092B-C50C-407E-A947-70E740481C1C}">
                <a14:useLocalDpi xmlns:a14="http://schemas.microsoft.com/office/drawing/2010/main"/>
              </a:ext>
            </a:extLst>
          </a:blip>
          <a:srcRect t="69843"/>
          <a:stretch>
            <a:fillRect/>
          </a:stretch>
        </p:blipFill>
        <p:spPr>
          <a:xfrm>
            <a:off x="0" y="5293360"/>
            <a:ext cx="12192000" cy="1564640"/>
          </a:xfrm>
          <a:custGeom>
            <a:avLst/>
            <a:gdLst>
              <a:gd name="connsiteX0" fmla="*/ 1950423 w 12192000"/>
              <a:gd name="connsiteY0" fmla="*/ 690718 h 1564640"/>
              <a:gd name="connsiteX1" fmla="*/ 1878171 w 12192000"/>
              <a:gd name="connsiteY1" fmla="*/ 986177 h 1564640"/>
              <a:gd name="connsiteX2" fmla="*/ 2164377 w 12192000"/>
              <a:gd name="connsiteY2" fmla="*/ 1056167 h 1564640"/>
              <a:gd name="connsiteX3" fmla="*/ 2236630 w 12192000"/>
              <a:gd name="connsiteY3" fmla="*/ 760708 h 1564640"/>
              <a:gd name="connsiteX4" fmla="*/ 0 w 12192000"/>
              <a:gd name="connsiteY4" fmla="*/ 0 h 1564640"/>
              <a:gd name="connsiteX5" fmla="*/ 12192000 w 12192000"/>
              <a:gd name="connsiteY5" fmla="*/ 0 h 1564640"/>
              <a:gd name="connsiteX6" fmla="*/ 12192000 w 12192000"/>
              <a:gd name="connsiteY6" fmla="*/ 1564640 h 1564640"/>
              <a:gd name="connsiteX7" fmla="*/ 0 w 12192000"/>
              <a:gd name="connsiteY7" fmla="*/ 1564640 h 156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564640">
                <a:moveTo>
                  <a:pt x="1950423" y="690718"/>
                </a:moveTo>
                <a:lnTo>
                  <a:pt x="1878171" y="986177"/>
                </a:lnTo>
                <a:lnTo>
                  <a:pt x="2164377" y="1056167"/>
                </a:lnTo>
                <a:lnTo>
                  <a:pt x="2236630" y="760708"/>
                </a:lnTo>
                <a:close/>
                <a:moveTo>
                  <a:pt x="0" y="0"/>
                </a:moveTo>
                <a:lnTo>
                  <a:pt x="12192000" y="0"/>
                </a:lnTo>
                <a:lnTo>
                  <a:pt x="12192000" y="1564640"/>
                </a:lnTo>
                <a:lnTo>
                  <a:pt x="0" y="1564640"/>
                </a:lnTo>
                <a:close/>
              </a:path>
            </a:pathLst>
          </a:cu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900425" y="1664048"/>
            <a:ext cx="2391150" cy="2391142"/>
          </a:xfrm>
          <a:prstGeom prst="ellipse">
            <a:avLst/>
          </a:prstGeom>
          <a:gradFill flip="none" rotWithShape="1">
            <a:gsLst>
              <a:gs pos="0">
                <a:schemeClr val="accent1">
                  <a:alpha val="67000"/>
                </a:schemeClr>
              </a:gs>
              <a:gs pos="58000">
                <a:schemeClr val="accent1">
                  <a:alpha val="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 name="文本框 3"/>
          <p:cNvSpPr txBox="1"/>
          <p:nvPr/>
        </p:nvSpPr>
        <p:spPr>
          <a:xfrm>
            <a:off x="4120030" y="2050919"/>
            <a:ext cx="3975298" cy="1107996"/>
          </a:xfrm>
          <a:prstGeom prst="rect">
            <a:avLst/>
          </a:prstGeom>
          <a:noFill/>
        </p:spPr>
        <p:txBody>
          <a:bodyPr wrap="square" rtlCol="0">
            <a:spAutoFit/>
          </a:bodyPr>
          <a:lstStyle/>
          <a:p>
            <a:pPr marL="0" marR="0" lvl="0" indent="0" algn="ctr" defTabSz="548640" rtl="0" eaLnBrk="1" fontAlgn="auto" latinLnBrk="0" hangingPunct="1">
              <a:lnSpc>
                <a:spcPct val="100000"/>
              </a:lnSpc>
              <a:spcBef>
                <a:spcPct val="0"/>
              </a:spcBef>
              <a:spcAft>
                <a:spcPct val="0"/>
              </a:spcAft>
              <a:buClrTx/>
              <a:buSzTx/>
              <a:buFontTx/>
              <a:buNone/>
              <a:defRPr/>
            </a:pPr>
            <a:r>
              <a:rPr kumimoji="0" lang="zh-CN" altLang="en-US" sz="660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cs typeface="+mn-ea"/>
                <a:sym typeface="+mn-lt"/>
              </a:rPr>
              <a:t>叁</a:t>
            </a:r>
          </a:p>
        </p:txBody>
      </p:sp>
      <p:sp>
        <p:nvSpPr>
          <p:cNvPr id="5" name="椭圆 4"/>
          <p:cNvSpPr/>
          <p:nvPr/>
        </p:nvSpPr>
        <p:spPr>
          <a:xfrm rot="1016045">
            <a:off x="6848506" y="1393522"/>
            <a:ext cx="579256" cy="579255"/>
          </a:xfrm>
          <a:prstGeom prst="ellipse">
            <a:avLst/>
          </a:prstGeom>
          <a:gradFill flip="none" rotWithShape="1">
            <a:gsLst>
              <a:gs pos="0">
                <a:schemeClr val="accent1">
                  <a:alpha val="69000"/>
                </a:schemeClr>
              </a:gs>
              <a:gs pos="100000">
                <a:schemeClr val="accent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 name="文本框 5"/>
          <p:cNvSpPr txBox="1"/>
          <p:nvPr/>
        </p:nvSpPr>
        <p:spPr>
          <a:xfrm>
            <a:off x="2433234" y="3506065"/>
            <a:ext cx="7325532" cy="646331"/>
          </a:xfrm>
          <a:prstGeom prst="rect">
            <a:avLst/>
          </a:prstGeom>
          <a:noFill/>
        </p:spPr>
        <p:txBody>
          <a:bodyPr wrap="square">
            <a:spAutoFit/>
          </a:bodyPr>
          <a:lstStyle/>
          <a:p>
            <a:pPr algn="ctr"/>
            <a:r>
              <a:rPr lang="zh-CN" altLang="en-US" sz="3600" b="1" dirty="0">
                <a:solidFill>
                  <a:schemeClr val="accent1"/>
                </a:solidFill>
                <a:cs typeface="+mn-ea"/>
                <a:sym typeface="+mn-lt"/>
              </a:rPr>
              <a:t>抗美援朝的过程</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p:cNvGrpSpPr/>
          <p:nvPr/>
        </p:nvGrpSpPr>
        <p:grpSpPr>
          <a:xfrm>
            <a:off x="548773" y="283856"/>
            <a:ext cx="5818586" cy="568107"/>
            <a:chOff x="1659173" y="2045137"/>
            <a:chExt cx="5818586" cy="568107"/>
          </a:xfrm>
        </p:grpSpPr>
        <p:sp>
          <p:nvSpPr>
            <p:cNvPr id="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2239324" y="2136575"/>
              <a:ext cx="266795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抗美援朝的过程</a:t>
              </a:r>
            </a:p>
          </p:txBody>
        </p:sp>
        <p:sp>
          <p:nvSpPr>
            <p:cNvPr id="6" name="文本框 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3</a:t>
              </a:r>
              <a:endParaRPr lang="zh-CN" altLang="en-US">
                <a:solidFill>
                  <a:schemeClr val="bg1"/>
                </a:solidFill>
                <a:cs typeface="+mn-ea"/>
                <a:sym typeface="+mn-lt"/>
              </a:endParaRPr>
            </a:p>
          </p:txBody>
        </p:sp>
      </p:grpSp>
      <p:grpSp>
        <p:nvGrpSpPr>
          <p:cNvPr id="15" name="组合"/>
          <p:cNvGrpSpPr/>
          <p:nvPr/>
        </p:nvGrpSpPr>
        <p:grpSpPr>
          <a:xfrm>
            <a:off x="537198" y="1548637"/>
            <a:ext cx="11138865" cy="1770382"/>
            <a:chOff x="537198" y="1919029"/>
            <a:chExt cx="11138865" cy="1770382"/>
          </a:xfrm>
        </p:grpSpPr>
        <p:sp>
          <p:nvSpPr>
            <p:cNvPr id="8" name="任意多边形: 形状 7"/>
            <p:cNvSpPr/>
            <p:nvPr/>
          </p:nvSpPr>
          <p:spPr>
            <a:xfrm>
              <a:off x="537198" y="2017222"/>
              <a:ext cx="3287067" cy="502307"/>
            </a:xfrm>
            <a:custGeom>
              <a:avLst/>
              <a:gdLst>
                <a:gd name="connsiteX0" fmla="*/ 928451 w 2944400"/>
                <a:gd name="connsiteY0" fmla="*/ 0 h 449943"/>
                <a:gd name="connsiteX1" fmla="*/ 2869408 w 2944400"/>
                <a:gd name="connsiteY1" fmla="*/ 0 h 449943"/>
                <a:gd name="connsiteX2" fmla="*/ 2944400 w 2944400"/>
                <a:gd name="connsiteY2" fmla="*/ 74992 h 449943"/>
                <a:gd name="connsiteX3" fmla="*/ 2944400 w 2944400"/>
                <a:gd name="connsiteY3" fmla="*/ 374951 h 449943"/>
                <a:gd name="connsiteX4" fmla="*/ 2869408 w 2944400"/>
                <a:gd name="connsiteY4" fmla="*/ 449943 h 449943"/>
                <a:gd name="connsiteX5" fmla="*/ 928450 w 2944400"/>
                <a:gd name="connsiteY5" fmla="*/ 449943 h 449943"/>
                <a:gd name="connsiteX6" fmla="*/ 951008 w 2944400"/>
                <a:gd name="connsiteY6" fmla="*/ 422602 h 449943"/>
                <a:gd name="connsiteX7" fmla="*/ 1011376 w 2944400"/>
                <a:gd name="connsiteY7" fmla="*/ 224971 h 449943"/>
                <a:gd name="connsiteX8" fmla="*/ 951008 w 2944400"/>
                <a:gd name="connsiteY8" fmla="*/ 27340 h 449943"/>
                <a:gd name="connsiteX9" fmla="*/ 74992 w 2944400"/>
                <a:gd name="connsiteY9" fmla="*/ 0 h 449943"/>
                <a:gd name="connsiteX10" fmla="*/ 387351 w 2944400"/>
                <a:gd name="connsiteY10" fmla="*/ 0 h 449943"/>
                <a:gd name="connsiteX11" fmla="*/ 364794 w 2944400"/>
                <a:gd name="connsiteY11" fmla="*/ 27340 h 449943"/>
                <a:gd name="connsiteX12" fmla="*/ 304426 w 2944400"/>
                <a:gd name="connsiteY12" fmla="*/ 224971 h 449943"/>
                <a:gd name="connsiteX13" fmla="*/ 364794 w 2944400"/>
                <a:gd name="connsiteY13" fmla="*/ 422602 h 449943"/>
                <a:gd name="connsiteX14" fmla="*/ 387352 w 2944400"/>
                <a:gd name="connsiteY14" fmla="*/ 449943 h 449943"/>
                <a:gd name="connsiteX15" fmla="*/ 74992 w 2944400"/>
                <a:gd name="connsiteY15" fmla="*/ 449943 h 449943"/>
                <a:gd name="connsiteX16" fmla="*/ 0 w 2944400"/>
                <a:gd name="connsiteY16" fmla="*/ 374951 h 449943"/>
                <a:gd name="connsiteX17" fmla="*/ 0 w 2944400"/>
                <a:gd name="connsiteY17" fmla="*/ 74992 h 449943"/>
                <a:gd name="connsiteX18" fmla="*/ 74992 w 2944400"/>
                <a:gd name="connsiteY18" fmla="*/ 0 h 44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44400" h="449942">
                  <a:moveTo>
                    <a:pt x="928451" y="0"/>
                  </a:moveTo>
                  <a:lnTo>
                    <a:pt x="2869408" y="0"/>
                  </a:lnTo>
                  <a:cubicBezTo>
                    <a:pt x="2910825" y="0"/>
                    <a:pt x="2944400" y="33575"/>
                    <a:pt x="2944400" y="74992"/>
                  </a:cubicBezTo>
                  <a:lnTo>
                    <a:pt x="2944400" y="374951"/>
                  </a:lnTo>
                  <a:cubicBezTo>
                    <a:pt x="2944400" y="416368"/>
                    <a:pt x="2910825" y="449943"/>
                    <a:pt x="2869408" y="449943"/>
                  </a:cubicBezTo>
                  <a:lnTo>
                    <a:pt x="928450" y="449943"/>
                  </a:lnTo>
                  <a:lnTo>
                    <a:pt x="951008" y="422602"/>
                  </a:lnTo>
                  <a:cubicBezTo>
                    <a:pt x="989121" y="366187"/>
                    <a:pt x="1011376" y="298178"/>
                    <a:pt x="1011376" y="224971"/>
                  </a:cubicBezTo>
                  <a:cubicBezTo>
                    <a:pt x="1011376" y="151764"/>
                    <a:pt x="989121" y="83755"/>
                    <a:pt x="951008" y="27340"/>
                  </a:cubicBezTo>
                  <a:close/>
                  <a:moveTo>
                    <a:pt x="74992" y="0"/>
                  </a:moveTo>
                  <a:lnTo>
                    <a:pt x="387351" y="0"/>
                  </a:lnTo>
                  <a:lnTo>
                    <a:pt x="364794" y="27340"/>
                  </a:lnTo>
                  <a:cubicBezTo>
                    <a:pt x="326681" y="83755"/>
                    <a:pt x="304426" y="151764"/>
                    <a:pt x="304426" y="224971"/>
                  </a:cubicBezTo>
                  <a:cubicBezTo>
                    <a:pt x="304426" y="298178"/>
                    <a:pt x="326681" y="366187"/>
                    <a:pt x="364794" y="422602"/>
                  </a:cubicBezTo>
                  <a:lnTo>
                    <a:pt x="387352" y="449943"/>
                  </a:lnTo>
                  <a:lnTo>
                    <a:pt x="74992" y="449943"/>
                  </a:lnTo>
                  <a:cubicBezTo>
                    <a:pt x="33575" y="449943"/>
                    <a:pt x="0" y="416368"/>
                    <a:pt x="0" y="374951"/>
                  </a:cubicBezTo>
                  <a:lnTo>
                    <a:pt x="0" y="74992"/>
                  </a:lnTo>
                  <a:cubicBezTo>
                    <a:pt x="0" y="33575"/>
                    <a:pt x="33575" y="0"/>
                    <a:pt x="7499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 name="椭圆 8"/>
            <p:cNvSpPr/>
            <p:nvPr/>
          </p:nvSpPr>
          <p:spPr>
            <a:xfrm>
              <a:off x="909816" y="1919029"/>
              <a:ext cx="706949" cy="70694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文本框 9"/>
            <p:cNvSpPr txBox="1"/>
            <p:nvPr/>
          </p:nvSpPr>
          <p:spPr>
            <a:xfrm>
              <a:off x="1628340" y="2079038"/>
              <a:ext cx="2236408" cy="40011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Tx/>
                <a:buSzTx/>
                <a:buFontTx/>
                <a:buNone/>
                <a:defRPr/>
              </a:pPr>
              <a:r>
                <a:rPr lang="zh-CN" altLang="en-US" sz="2000" b="1" dirty="0">
                  <a:solidFill>
                    <a:prstClr val="white"/>
                  </a:solidFill>
                  <a:cs typeface="+mn-ea"/>
                  <a:sym typeface="+mn-lt"/>
                </a:rPr>
                <a:t>抗美援朝</a:t>
              </a:r>
              <a:r>
                <a:rPr kumimoji="0" lang="zh-CN" altLang="en-US" sz="2000" b="1" i="0" u="none" strike="noStrike" kern="1200" cap="none" spc="0" normalizeH="0" baseline="0" noProof="0" dirty="0">
                  <a:ln>
                    <a:noFill/>
                  </a:ln>
                  <a:solidFill>
                    <a:prstClr val="white"/>
                  </a:solidFill>
                  <a:effectLst/>
                  <a:uLnTx/>
                  <a:uFillTx/>
                  <a:cs typeface="+mn-ea"/>
                  <a:sym typeface="+mn-lt"/>
                </a:rPr>
                <a:t>第一阶段</a:t>
              </a:r>
            </a:p>
          </p:txBody>
        </p:sp>
        <p:sp>
          <p:nvSpPr>
            <p:cNvPr id="11" name="矩形 10"/>
            <p:cNvSpPr/>
            <p:nvPr/>
          </p:nvSpPr>
          <p:spPr>
            <a:xfrm>
              <a:off x="909815" y="2625978"/>
              <a:ext cx="10766248" cy="1063433"/>
            </a:xfrm>
            <a:prstGeom prst="rect">
              <a:avLst/>
            </a:prstGeom>
          </p:spPr>
          <p:txBody>
            <a:bodyPr wrap="square">
              <a:spAutoFit/>
            </a:bodyPr>
            <a:lstStyle/>
            <a:p>
              <a:pPr marL="285750" marR="0" lvl="0" indent="-285750" algn="l" defTabSz="914400" rtl="0" eaLnBrk="1" fontAlgn="auto" latinLnBrk="0" hangingPunct="1">
                <a:lnSpc>
                  <a:spcPct val="120000"/>
                </a:lnSpc>
                <a:spcBef>
                  <a:spcPct val="0"/>
                </a:spcBef>
                <a:spcAft>
                  <a:spcPct val="0"/>
                </a:spcAft>
                <a:buClr>
                  <a:schemeClr val="accent1"/>
                </a:buClr>
                <a:buSzTx/>
                <a:buFont typeface="Arial" panose="020B0604020202020204" pitchFamily="34" charset="0"/>
                <a:buChar char="•"/>
                <a:defRPr/>
              </a:pPr>
              <a:r>
                <a:rPr kumimoji="0" lang="zh-CN" altLang="en-US" b="0" i="0" u="none" strike="noStrike" kern="1200" cap="none" spc="0" normalizeH="0" baseline="0" noProof="0" dirty="0">
                  <a:ln>
                    <a:noFill/>
                  </a:ln>
                  <a:solidFill>
                    <a:schemeClr val="tx1">
                      <a:lumMod val="75000"/>
                      <a:lumOff val="25000"/>
                    </a:schemeClr>
                  </a:solidFill>
                  <a:effectLst/>
                  <a:uLnTx/>
                  <a:uFillTx/>
                  <a:cs typeface="+mn-ea"/>
                  <a:sym typeface="+mn-lt"/>
                </a:rPr>
                <a:t>这个阶段，中国人民志愿军和朝鲜人民军采取以运动战为主，与部分阵地战、游击战相结合的方针，连续进行了五次战略性战役；</a:t>
              </a:r>
              <a:endParaRPr kumimoji="0" lang="en-US" altLang="zh-CN" b="0" i="0" u="none" strike="noStrike" kern="1200" cap="none" spc="0" normalizeH="0" baseline="0" noProof="0" dirty="0">
                <a:ln>
                  <a:noFill/>
                </a:ln>
                <a:solidFill>
                  <a:schemeClr val="tx1">
                    <a:lumMod val="75000"/>
                    <a:lumOff val="25000"/>
                  </a:schemeClr>
                </a:solidFill>
                <a:effectLst/>
                <a:uLnTx/>
                <a:uFillTx/>
                <a:cs typeface="+mn-ea"/>
                <a:sym typeface="+mn-lt"/>
              </a:endParaRPr>
            </a:p>
            <a:p>
              <a:pPr marL="285750" marR="0" lvl="0" indent="-285750" algn="l" defTabSz="914400" rtl="0" eaLnBrk="1" fontAlgn="auto" latinLnBrk="0" hangingPunct="1">
                <a:lnSpc>
                  <a:spcPct val="120000"/>
                </a:lnSpc>
                <a:spcBef>
                  <a:spcPct val="0"/>
                </a:spcBef>
                <a:spcAft>
                  <a:spcPct val="0"/>
                </a:spcAft>
                <a:buClr>
                  <a:schemeClr val="accent1"/>
                </a:buClr>
                <a:buSzTx/>
                <a:buFont typeface="Arial" panose="020B0604020202020204" pitchFamily="34" charset="0"/>
                <a:buChar char="•"/>
                <a:defRPr/>
              </a:pPr>
              <a:r>
                <a:rPr kumimoji="0" lang="zh-CN" altLang="en-US" b="0" i="0" u="none" strike="noStrike" kern="1200" cap="none" spc="0" normalizeH="0" baseline="0" noProof="0" dirty="0">
                  <a:ln>
                    <a:noFill/>
                  </a:ln>
                  <a:solidFill>
                    <a:schemeClr val="tx1">
                      <a:lumMod val="75000"/>
                      <a:lumOff val="25000"/>
                    </a:schemeClr>
                  </a:solidFill>
                  <a:effectLst/>
                  <a:uLnTx/>
                  <a:uFillTx/>
                  <a:cs typeface="+mn-ea"/>
                  <a:sym typeface="+mn-lt"/>
                </a:rPr>
                <a:t>特点是：战役规模的夜间作战和很少有战役间隙的连续作战，攻防转换频繁，战局变化急剧。</a:t>
              </a:r>
              <a:endParaRPr kumimoji="0" lang="en-US" altLang="zh-CN"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3" name="freeform2"/>
            <p:cNvSpPr/>
            <p:nvPr/>
          </p:nvSpPr>
          <p:spPr>
            <a:xfrm>
              <a:off x="1071018" y="2066197"/>
              <a:ext cx="384545" cy="412612"/>
            </a:xfrm>
            <a:custGeom>
              <a:avLst/>
              <a:gdLst>
                <a:gd name="connsiteX0" fmla="*/ 278980 w 560198"/>
                <a:gd name="connsiteY0" fmla="*/ 131394 h 601084"/>
                <a:gd name="connsiteX1" fmla="*/ 290602 w 560198"/>
                <a:gd name="connsiteY1" fmla="*/ 143017 h 601084"/>
                <a:gd name="connsiteX2" fmla="*/ 290602 w 560198"/>
                <a:gd name="connsiteY2" fmla="*/ 272166 h 601084"/>
                <a:gd name="connsiteX3" fmla="*/ 431353 w 560198"/>
                <a:gd name="connsiteY3" fmla="*/ 272166 h 601084"/>
                <a:gd name="connsiteX4" fmla="*/ 442974 w 560198"/>
                <a:gd name="connsiteY4" fmla="*/ 283790 h 601084"/>
                <a:gd name="connsiteX5" fmla="*/ 431353 w 560198"/>
                <a:gd name="connsiteY5" fmla="*/ 295413 h 601084"/>
                <a:gd name="connsiteX6" fmla="*/ 278980 w 560198"/>
                <a:gd name="connsiteY6" fmla="*/ 295413 h 601084"/>
                <a:gd name="connsiteX7" fmla="*/ 276397 w 560198"/>
                <a:gd name="connsiteY7" fmla="*/ 295413 h 601084"/>
                <a:gd name="connsiteX8" fmla="*/ 267358 w 560198"/>
                <a:gd name="connsiteY8" fmla="*/ 283790 h 601084"/>
                <a:gd name="connsiteX9" fmla="*/ 267358 w 560198"/>
                <a:gd name="connsiteY9" fmla="*/ 143017 h 601084"/>
                <a:gd name="connsiteX10" fmla="*/ 278980 w 560198"/>
                <a:gd name="connsiteY10" fmla="*/ 131394 h 601084"/>
                <a:gd name="connsiteX11" fmla="*/ 267395 w 560198"/>
                <a:gd name="connsiteY11" fmla="*/ 51464 h 601084"/>
                <a:gd name="connsiteX12" fmla="*/ 46503 w 560198"/>
                <a:gd name="connsiteY12" fmla="*/ 272086 h 601084"/>
                <a:gd name="connsiteX13" fmla="*/ 85256 w 560198"/>
                <a:gd name="connsiteY13" fmla="*/ 272086 h 601084"/>
                <a:gd name="connsiteX14" fmla="*/ 98174 w 560198"/>
                <a:gd name="connsiteY14" fmla="*/ 283698 h 601084"/>
                <a:gd name="connsiteX15" fmla="*/ 85256 w 560198"/>
                <a:gd name="connsiteY15" fmla="*/ 295309 h 601084"/>
                <a:gd name="connsiteX16" fmla="*/ 46503 w 560198"/>
                <a:gd name="connsiteY16" fmla="*/ 295309 h 601084"/>
                <a:gd name="connsiteX17" fmla="*/ 267395 w 560198"/>
                <a:gd name="connsiteY17" fmla="*/ 517222 h 601084"/>
                <a:gd name="connsiteX18" fmla="*/ 267395 w 560198"/>
                <a:gd name="connsiteY18" fmla="*/ 474646 h 601084"/>
                <a:gd name="connsiteX19" fmla="*/ 279020 w 560198"/>
                <a:gd name="connsiteY19" fmla="*/ 463034 h 601084"/>
                <a:gd name="connsiteX20" fmla="*/ 290646 w 560198"/>
                <a:gd name="connsiteY20" fmla="*/ 474646 h 601084"/>
                <a:gd name="connsiteX21" fmla="*/ 290646 w 560198"/>
                <a:gd name="connsiteY21" fmla="*/ 517222 h 601084"/>
                <a:gd name="connsiteX22" fmla="*/ 511537 w 560198"/>
                <a:gd name="connsiteY22" fmla="*/ 295309 h 601084"/>
                <a:gd name="connsiteX23" fmla="*/ 471493 w 560198"/>
                <a:gd name="connsiteY23" fmla="*/ 295309 h 601084"/>
                <a:gd name="connsiteX24" fmla="*/ 459867 w 560198"/>
                <a:gd name="connsiteY24" fmla="*/ 283698 h 601084"/>
                <a:gd name="connsiteX25" fmla="*/ 471493 w 560198"/>
                <a:gd name="connsiteY25" fmla="*/ 272086 h 601084"/>
                <a:gd name="connsiteX26" fmla="*/ 511537 w 560198"/>
                <a:gd name="connsiteY26" fmla="*/ 272086 h 601084"/>
                <a:gd name="connsiteX27" fmla="*/ 290646 w 560198"/>
                <a:gd name="connsiteY27" fmla="*/ 51464 h 601084"/>
                <a:gd name="connsiteX28" fmla="*/ 290646 w 560198"/>
                <a:gd name="connsiteY28" fmla="*/ 95330 h 601084"/>
                <a:gd name="connsiteX29" fmla="*/ 279020 w 560198"/>
                <a:gd name="connsiteY29" fmla="*/ 106942 h 601084"/>
                <a:gd name="connsiteX30" fmla="*/ 267395 w 560198"/>
                <a:gd name="connsiteY30" fmla="*/ 95330 h 601084"/>
                <a:gd name="connsiteX31" fmla="*/ 130286 w 560198"/>
                <a:gd name="connsiteY31" fmla="*/ 623 h 601084"/>
                <a:gd name="connsiteX32" fmla="*/ 149844 w 560198"/>
                <a:gd name="connsiteY32" fmla="*/ 10178 h 601084"/>
                <a:gd name="connsiteX33" fmla="*/ 158886 w 560198"/>
                <a:gd name="connsiteY33" fmla="*/ 32111 h 601084"/>
                <a:gd name="connsiteX34" fmla="*/ 279020 w 560198"/>
                <a:gd name="connsiteY34" fmla="*/ 5017 h 601084"/>
                <a:gd name="connsiteX35" fmla="*/ 413363 w 560198"/>
                <a:gd name="connsiteY35" fmla="*/ 38562 h 601084"/>
                <a:gd name="connsiteX36" fmla="*/ 422406 w 560198"/>
                <a:gd name="connsiteY36" fmla="*/ 10178 h 601084"/>
                <a:gd name="connsiteX37" fmla="*/ 523163 w 560198"/>
                <a:gd name="connsiteY37" fmla="*/ 37272 h 601084"/>
                <a:gd name="connsiteX38" fmla="*/ 550290 w 560198"/>
                <a:gd name="connsiteY38" fmla="*/ 136616 h 601084"/>
                <a:gd name="connsiteX39" fmla="*/ 521871 w 560198"/>
                <a:gd name="connsiteY39" fmla="*/ 146938 h 601084"/>
                <a:gd name="connsiteX40" fmla="*/ 558041 w 560198"/>
                <a:gd name="connsiteY40" fmla="*/ 283698 h 601084"/>
                <a:gd name="connsiteX41" fmla="*/ 445657 w 560198"/>
                <a:gd name="connsiteY41" fmla="*/ 508190 h 601084"/>
                <a:gd name="connsiteX42" fmla="*/ 505078 w 560198"/>
                <a:gd name="connsiteY42" fmla="*/ 566249 h 601084"/>
                <a:gd name="connsiteX43" fmla="*/ 470201 w 560198"/>
                <a:gd name="connsiteY43" fmla="*/ 601084 h 601084"/>
                <a:gd name="connsiteX44" fmla="*/ 403029 w 560198"/>
                <a:gd name="connsiteY44" fmla="*/ 533994 h 601084"/>
                <a:gd name="connsiteX45" fmla="*/ 279020 w 560198"/>
                <a:gd name="connsiteY45" fmla="*/ 562378 h 601084"/>
                <a:gd name="connsiteX46" fmla="*/ 155011 w 560198"/>
                <a:gd name="connsiteY46" fmla="*/ 533994 h 601084"/>
                <a:gd name="connsiteX47" fmla="*/ 87839 w 560198"/>
                <a:gd name="connsiteY47" fmla="*/ 601084 h 601084"/>
                <a:gd name="connsiteX48" fmla="*/ 52962 w 560198"/>
                <a:gd name="connsiteY48" fmla="*/ 566249 h 601084"/>
                <a:gd name="connsiteX49" fmla="*/ 112383 w 560198"/>
                <a:gd name="connsiteY49" fmla="*/ 506900 h 601084"/>
                <a:gd name="connsiteX50" fmla="*/ 0 w 560198"/>
                <a:gd name="connsiteY50" fmla="*/ 283698 h 601084"/>
                <a:gd name="connsiteX51" fmla="*/ 37461 w 560198"/>
                <a:gd name="connsiteY51" fmla="*/ 145648 h 601084"/>
                <a:gd name="connsiteX52" fmla="*/ 21960 w 560198"/>
                <a:gd name="connsiteY52" fmla="*/ 136616 h 601084"/>
                <a:gd name="connsiteX53" fmla="*/ 49087 w 560198"/>
                <a:gd name="connsiteY53" fmla="*/ 37272 h 601084"/>
                <a:gd name="connsiteX54" fmla="*/ 130286 w 560198"/>
                <a:gd name="connsiteY54" fmla="*/ 623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60198" h="601084">
                  <a:moveTo>
                    <a:pt x="278980" y="131394"/>
                  </a:moveTo>
                  <a:cubicBezTo>
                    <a:pt x="285436" y="131394"/>
                    <a:pt x="290602" y="136560"/>
                    <a:pt x="290602" y="143017"/>
                  </a:cubicBezTo>
                  <a:lnTo>
                    <a:pt x="290602" y="272166"/>
                  </a:lnTo>
                  <a:lnTo>
                    <a:pt x="431353" y="272166"/>
                  </a:lnTo>
                  <a:cubicBezTo>
                    <a:pt x="437809" y="272166"/>
                    <a:pt x="442974" y="277332"/>
                    <a:pt x="442974" y="283790"/>
                  </a:cubicBezTo>
                  <a:cubicBezTo>
                    <a:pt x="442974" y="290247"/>
                    <a:pt x="437809" y="295413"/>
                    <a:pt x="431353" y="295413"/>
                  </a:cubicBezTo>
                  <a:lnTo>
                    <a:pt x="278980" y="295413"/>
                  </a:lnTo>
                  <a:cubicBezTo>
                    <a:pt x="277689" y="295413"/>
                    <a:pt x="277689" y="295413"/>
                    <a:pt x="276397" y="295413"/>
                  </a:cubicBezTo>
                  <a:cubicBezTo>
                    <a:pt x="271232" y="294122"/>
                    <a:pt x="267358" y="290247"/>
                    <a:pt x="267358" y="283790"/>
                  </a:cubicBezTo>
                  <a:lnTo>
                    <a:pt x="267358" y="143017"/>
                  </a:lnTo>
                  <a:cubicBezTo>
                    <a:pt x="267358" y="136560"/>
                    <a:pt x="272523" y="131394"/>
                    <a:pt x="278980" y="131394"/>
                  </a:cubicBezTo>
                  <a:close/>
                  <a:moveTo>
                    <a:pt x="267395" y="51464"/>
                  </a:moveTo>
                  <a:cubicBezTo>
                    <a:pt x="147260" y="56625"/>
                    <a:pt x="51670" y="152099"/>
                    <a:pt x="46503" y="272086"/>
                  </a:cubicBezTo>
                  <a:lnTo>
                    <a:pt x="85256" y="272086"/>
                  </a:lnTo>
                  <a:cubicBezTo>
                    <a:pt x="93006" y="272086"/>
                    <a:pt x="98174" y="277247"/>
                    <a:pt x="98174" y="283698"/>
                  </a:cubicBezTo>
                  <a:cubicBezTo>
                    <a:pt x="98174" y="290149"/>
                    <a:pt x="93006" y="295309"/>
                    <a:pt x="85256" y="295309"/>
                  </a:cubicBezTo>
                  <a:lnTo>
                    <a:pt x="46503" y="295309"/>
                  </a:lnTo>
                  <a:cubicBezTo>
                    <a:pt x="51670" y="415297"/>
                    <a:pt x="147260" y="510771"/>
                    <a:pt x="267395" y="517222"/>
                  </a:cubicBezTo>
                  <a:lnTo>
                    <a:pt x="267395" y="474646"/>
                  </a:lnTo>
                  <a:cubicBezTo>
                    <a:pt x="267395" y="468195"/>
                    <a:pt x="272562" y="463034"/>
                    <a:pt x="279020" y="463034"/>
                  </a:cubicBezTo>
                  <a:cubicBezTo>
                    <a:pt x="285479" y="463034"/>
                    <a:pt x="290646" y="468195"/>
                    <a:pt x="290646" y="474646"/>
                  </a:cubicBezTo>
                  <a:lnTo>
                    <a:pt x="290646" y="517222"/>
                  </a:lnTo>
                  <a:cubicBezTo>
                    <a:pt x="410780" y="510771"/>
                    <a:pt x="506370" y="415297"/>
                    <a:pt x="511537" y="295309"/>
                  </a:cubicBezTo>
                  <a:lnTo>
                    <a:pt x="471493" y="295309"/>
                  </a:lnTo>
                  <a:cubicBezTo>
                    <a:pt x="465034" y="295309"/>
                    <a:pt x="459867" y="290149"/>
                    <a:pt x="459867" y="283698"/>
                  </a:cubicBezTo>
                  <a:cubicBezTo>
                    <a:pt x="459867" y="277247"/>
                    <a:pt x="465034" y="272086"/>
                    <a:pt x="471493" y="272086"/>
                  </a:cubicBezTo>
                  <a:lnTo>
                    <a:pt x="511537" y="272086"/>
                  </a:lnTo>
                  <a:cubicBezTo>
                    <a:pt x="506370" y="152099"/>
                    <a:pt x="410780" y="56625"/>
                    <a:pt x="290646" y="51464"/>
                  </a:cubicBezTo>
                  <a:lnTo>
                    <a:pt x="290646" y="95330"/>
                  </a:lnTo>
                  <a:cubicBezTo>
                    <a:pt x="290646" y="101781"/>
                    <a:pt x="285479" y="106942"/>
                    <a:pt x="279020" y="106942"/>
                  </a:cubicBezTo>
                  <a:cubicBezTo>
                    <a:pt x="272562" y="106942"/>
                    <a:pt x="267395" y="101781"/>
                    <a:pt x="267395" y="95330"/>
                  </a:cubicBezTo>
                  <a:close/>
                  <a:moveTo>
                    <a:pt x="130286" y="623"/>
                  </a:moveTo>
                  <a:cubicBezTo>
                    <a:pt x="137976" y="1872"/>
                    <a:pt x="144677" y="5017"/>
                    <a:pt x="149844" y="10178"/>
                  </a:cubicBezTo>
                  <a:cubicBezTo>
                    <a:pt x="155011" y="15339"/>
                    <a:pt x="158886" y="23080"/>
                    <a:pt x="158886" y="32111"/>
                  </a:cubicBezTo>
                  <a:cubicBezTo>
                    <a:pt x="195056" y="15339"/>
                    <a:pt x="236392" y="5017"/>
                    <a:pt x="279020" y="5017"/>
                  </a:cubicBezTo>
                  <a:cubicBezTo>
                    <a:pt x="328107" y="5017"/>
                    <a:pt x="373319" y="17919"/>
                    <a:pt x="413363" y="38562"/>
                  </a:cubicBezTo>
                  <a:cubicBezTo>
                    <a:pt x="412072" y="26950"/>
                    <a:pt x="415947" y="16629"/>
                    <a:pt x="422406" y="10178"/>
                  </a:cubicBezTo>
                  <a:cubicBezTo>
                    <a:pt x="443074" y="-10465"/>
                    <a:pt x="488286" y="1147"/>
                    <a:pt x="523163" y="37272"/>
                  </a:cubicBezTo>
                  <a:cubicBezTo>
                    <a:pt x="558041" y="72107"/>
                    <a:pt x="570958" y="117264"/>
                    <a:pt x="550290" y="136616"/>
                  </a:cubicBezTo>
                  <a:cubicBezTo>
                    <a:pt x="543831" y="144358"/>
                    <a:pt x="533497" y="146938"/>
                    <a:pt x="521871" y="146938"/>
                  </a:cubicBezTo>
                  <a:cubicBezTo>
                    <a:pt x="545123" y="186934"/>
                    <a:pt x="558041" y="233380"/>
                    <a:pt x="558041" y="283698"/>
                  </a:cubicBezTo>
                  <a:cubicBezTo>
                    <a:pt x="558041" y="375301"/>
                    <a:pt x="514121" y="456583"/>
                    <a:pt x="445657" y="508190"/>
                  </a:cubicBezTo>
                  <a:lnTo>
                    <a:pt x="505078" y="566249"/>
                  </a:lnTo>
                  <a:lnTo>
                    <a:pt x="470201" y="601084"/>
                  </a:lnTo>
                  <a:lnTo>
                    <a:pt x="403029" y="533994"/>
                  </a:lnTo>
                  <a:cubicBezTo>
                    <a:pt x="365568" y="552057"/>
                    <a:pt x="324232" y="562378"/>
                    <a:pt x="279020" y="562378"/>
                  </a:cubicBezTo>
                  <a:cubicBezTo>
                    <a:pt x="233808" y="562378"/>
                    <a:pt x="192472" y="552057"/>
                    <a:pt x="155011" y="533994"/>
                  </a:cubicBezTo>
                  <a:lnTo>
                    <a:pt x="87839" y="601084"/>
                  </a:lnTo>
                  <a:lnTo>
                    <a:pt x="52962" y="566249"/>
                  </a:lnTo>
                  <a:lnTo>
                    <a:pt x="112383" y="506900"/>
                  </a:lnTo>
                  <a:cubicBezTo>
                    <a:pt x="43920" y="456583"/>
                    <a:pt x="0" y="375301"/>
                    <a:pt x="0" y="283698"/>
                  </a:cubicBezTo>
                  <a:cubicBezTo>
                    <a:pt x="0" y="233380"/>
                    <a:pt x="12917" y="185644"/>
                    <a:pt x="37461" y="145648"/>
                  </a:cubicBezTo>
                  <a:cubicBezTo>
                    <a:pt x="31002" y="143067"/>
                    <a:pt x="25835" y="141777"/>
                    <a:pt x="21960" y="136616"/>
                  </a:cubicBezTo>
                  <a:cubicBezTo>
                    <a:pt x="1292" y="117264"/>
                    <a:pt x="14209" y="72107"/>
                    <a:pt x="49087" y="37272"/>
                  </a:cubicBezTo>
                  <a:cubicBezTo>
                    <a:pt x="75245" y="10178"/>
                    <a:pt x="107216" y="-3127"/>
                    <a:pt x="130286" y="6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4" name="文本框 13"/>
            <p:cNvSpPr txBox="1"/>
            <p:nvPr/>
          </p:nvSpPr>
          <p:spPr>
            <a:xfrm>
              <a:off x="3876323" y="2055615"/>
              <a:ext cx="4249105" cy="412613"/>
            </a:xfrm>
            <a:prstGeom prst="rect">
              <a:avLst/>
            </a:prstGeom>
            <a:noFill/>
          </p:spPr>
          <p:txBody>
            <a:bodyPr wrap="square" rtlCol="0">
              <a:spAutoFit/>
            </a:bodyPr>
            <a:lstStyle/>
            <a:p>
              <a:pPr>
                <a:lnSpc>
                  <a:spcPct val="120000"/>
                </a:lnSpc>
              </a:pPr>
              <a:r>
                <a:rPr lang="en-US" altLang="zh-CN" sz="2000">
                  <a:solidFill>
                    <a:schemeClr val="accent1"/>
                  </a:solidFill>
                  <a:cs typeface="+mn-ea"/>
                  <a:sym typeface="+mn-lt"/>
                </a:rPr>
                <a:t>1950</a:t>
              </a:r>
              <a:r>
                <a:rPr lang="zh-CN" altLang="en-US" sz="2000">
                  <a:solidFill>
                    <a:schemeClr val="accent1"/>
                  </a:solidFill>
                  <a:cs typeface="+mn-ea"/>
                  <a:sym typeface="+mn-lt"/>
                </a:rPr>
                <a:t>年</a:t>
              </a:r>
              <a:r>
                <a:rPr lang="en-US" altLang="zh-CN" sz="2000">
                  <a:solidFill>
                    <a:schemeClr val="accent1"/>
                  </a:solidFill>
                  <a:cs typeface="+mn-ea"/>
                  <a:sym typeface="+mn-lt"/>
                </a:rPr>
                <a:t>10</a:t>
              </a:r>
              <a:r>
                <a:rPr lang="zh-CN" altLang="en-US" sz="2000">
                  <a:solidFill>
                    <a:schemeClr val="accent1"/>
                  </a:solidFill>
                  <a:cs typeface="+mn-ea"/>
                  <a:sym typeface="+mn-lt"/>
                </a:rPr>
                <a:t>月</a:t>
              </a:r>
              <a:r>
                <a:rPr lang="en-US" altLang="zh-CN" sz="2000">
                  <a:solidFill>
                    <a:schemeClr val="accent1"/>
                  </a:solidFill>
                  <a:cs typeface="+mn-ea"/>
                  <a:sym typeface="+mn-lt"/>
                </a:rPr>
                <a:t>25</a:t>
              </a:r>
              <a:r>
                <a:rPr lang="zh-CN" altLang="en-US" sz="2000">
                  <a:solidFill>
                    <a:schemeClr val="accent1"/>
                  </a:solidFill>
                  <a:cs typeface="+mn-ea"/>
                  <a:sym typeface="+mn-lt"/>
                </a:rPr>
                <a:t>日至</a:t>
              </a:r>
              <a:r>
                <a:rPr lang="en-US" altLang="zh-CN" sz="2000">
                  <a:solidFill>
                    <a:schemeClr val="accent1"/>
                  </a:solidFill>
                  <a:cs typeface="+mn-ea"/>
                  <a:sym typeface="+mn-lt"/>
                </a:rPr>
                <a:t>1951</a:t>
              </a:r>
              <a:r>
                <a:rPr lang="zh-CN" altLang="en-US" sz="2000">
                  <a:solidFill>
                    <a:schemeClr val="accent1"/>
                  </a:solidFill>
                  <a:cs typeface="+mn-ea"/>
                  <a:sym typeface="+mn-lt"/>
                </a:rPr>
                <a:t>年</a:t>
              </a:r>
              <a:r>
                <a:rPr lang="en-US" altLang="zh-CN" sz="2000">
                  <a:solidFill>
                    <a:schemeClr val="accent1"/>
                  </a:solidFill>
                  <a:cs typeface="+mn-ea"/>
                  <a:sym typeface="+mn-lt"/>
                </a:rPr>
                <a:t>6</a:t>
              </a:r>
              <a:r>
                <a:rPr lang="zh-CN" altLang="en-US" sz="2000">
                  <a:solidFill>
                    <a:schemeClr val="accent1"/>
                  </a:solidFill>
                  <a:cs typeface="+mn-ea"/>
                  <a:sym typeface="+mn-lt"/>
                </a:rPr>
                <a:t>月</a:t>
              </a:r>
              <a:r>
                <a:rPr lang="en-US" altLang="zh-CN" sz="2000">
                  <a:solidFill>
                    <a:schemeClr val="accent1"/>
                  </a:solidFill>
                  <a:cs typeface="+mn-ea"/>
                  <a:sym typeface="+mn-lt"/>
                </a:rPr>
                <a:t>10</a:t>
              </a:r>
              <a:r>
                <a:rPr lang="zh-CN" altLang="en-US" sz="2000">
                  <a:solidFill>
                    <a:schemeClr val="accent1"/>
                  </a:solidFill>
                  <a:cs typeface="+mn-ea"/>
                  <a:sym typeface="+mn-lt"/>
                </a:rPr>
                <a:t>日</a:t>
              </a:r>
            </a:p>
          </p:txBody>
        </p:sp>
      </p:grpSp>
      <p:grpSp>
        <p:nvGrpSpPr>
          <p:cNvPr id="16" name="组合"/>
          <p:cNvGrpSpPr/>
          <p:nvPr/>
        </p:nvGrpSpPr>
        <p:grpSpPr>
          <a:xfrm>
            <a:off x="537198" y="3648991"/>
            <a:ext cx="11138865" cy="2102780"/>
            <a:chOff x="537198" y="1919029"/>
            <a:chExt cx="11138865" cy="2102780"/>
          </a:xfrm>
        </p:grpSpPr>
        <p:sp>
          <p:nvSpPr>
            <p:cNvPr id="17" name="任意多边形: 形状 16"/>
            <p:cNvSpPr/>
            <p:nvPr/>
          </p:nvSpPr>
          <p:spPr>
            <a:xfrm>
              <a:off x="537198" y="2017222"/>
              <a:ext cx="3287067" cy="502307"/>
            </a:xfrm>
            <a:custGeom>
              <a:avLst/>
              <a:gdLst>
                <a:gd name="connsiteX0" fmla="*/ 928451 w 2944400"/>
                <a:gd name="connsiteY0" fmla="*/ 0 h 449943"/>
                <a:gd name="connsiteX1" fmla="*/ 2869408 w 2944400"/>
                <a:gd name="connsiteY1" fmla="*/ 0 h 449943"/>
                <a:gd name="connsiteX2" fmla="*/ 2944400 w 2944400"/>
                <a:gd name="connsiteY2" fmla="*/ 74992 h 449943"/>
                <a:gd name="connsiteX3" fmla="*/ 2944400 w 2944400"/>
                <a:gd name="connsiteY3" fmla="*/ 374951 h 449943"/>
                <a:gd name="connsiteX4" fmla="*/ 2869408 w 2944400"/>
                <a:gd name="connsiteY4" fmla="*/ 449943 h 449943"/>
                <a:gd name="connsiteX5" fmla="*/ 928450 w 2944400"/>
                <a:gd name="connsiteY5" fmla="*/ 449943 h 449943"/>
                <a:gd name="connsiteX6" fmla="*/ 951008 w 2944400"/>
                <a:gd name="connsiteY6" fmla="*/ 422602 h 449943"/>
                <a:gd name="connsiteX7" fmla="*/ 1011376 w 2944400"/>
                <a:gd name="connsiteY7" fmla="*/ 224971 h 449943"/>
                <a:gd name="connsiteX8" fmla="*/ 951008 w 2944400"/>
                <a:gd name="connsiteY8" fmla="*/ 27340 h 449943"/>
                <a:gd name="connsiteX9" fmla="*/ 74992 w 2944400"/>
                <a:gd name="connsiteY9" fmla="*/ 0 h 449943"/>
                <a:gd name="connsiteX10" fmla="*/ 387351 w 2944400"/>
                <a:gd name="connsiteY10" fmla="*/ 0 h 449943"/>
                <a:gd name="connsiteX11" fmla="*/ 364794 w 2944400"/>
                <a:gd name="connsiteY11" fmla="*/ 27340 h 449943"/>
                <a:gd name="connsiteX12" fmla="*/ 304426 w 2944400"/>
                <a:gd name="connsiteY12" fmla="*/ 224971 h 449943"/>
                <a:gd name="connsiteX13" fmla="*/ 364794 w 2944400"/>
                <a:gd name="connsiteY13" fmla="*/ 422602 h 449943"/>
                <a:gd name="connsiteX14" fmla="*/ 387352 w 2944400"/>
                <a:gd name="connsiteY14" fmla="*/ 449943 h 449943"/>
                <a:gd name="connsiteX15" fmla="*/ 74992 w 2944400"/>
                <a:gd name="connsiteY15" fmla="*/ 449943 h 449943"/>
                <a:gd name="connsiteX16" fmla="*/ 0 w 2944400"/>
                <a:gd name="connsiteY16" fmla="*/ 374951 h 449943"/>
                <a:gd name="connsiteX17" fmla="*/ 0 w 2944400"/>
                <a:gd name="connsiteY17" fmla="*/ 74992 h 449943"/>
                <a:gd name="connsiteX18" fmla="*/ 74992 w 2944400"/>
                <a:gd name="connsiteY18" fmla="*/ 0 h 44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44400" h="449942">
                  <a:moveTo>
                    <a:pt x="928451" y="0"/>
                  </a:moveTo>
                  <a:lnTo>
                    <a:pt x="2869408" y="0"/>
                  </a:lnTo>
                  <a:cubicBezTo>
                    <a:pt x="2910825" y="0"/>
                    <a:pt x="2944400" y="33575"/>
                    <a:pt x="2944400" y="74992"/>
                  </a:cubicBezTo>
                  <a:lnTo>
                    <a:pt x="2944400" y="374951"/>
                  </a:lnTo>
                  <a:cubicBezTo>
                    <a:pt x="2944400" y="416368"/>
                    <a:pt x="2910825" y="449943"/>
                    <a:pt x="2869408" y="449943"/>
                  </a:cubicBezTo>
                  <a:lnTo>
                    <a:pt x="928450" y="449943"/>
                  </a:lnTo>
                  <a:lnTo>
                    <a:pt x="951008" y="422602"/>
                  </a:lnTo>
                  <a:cubicBezTo>
                    <a:pt x="989121" y="366187"/>
                    <a:pt x="1011376" y="298178"/>
                    <a:pt x="1011376" y="224971"/>
                  </a:cubicBezTo>
                  <a:cubicBezTo>
                    <a:pt x="1011376" y="151764"/>
                    <a:pt x="989121" y="83755"/>
                    <a:pt x="951008" y="27340"/>
                  </a:cubicBezTo>
                  <a:close/>
                  <a:moveTo>
                    <a:pt x="74992" y="0"/>
                  </a:moveTo>
                  <a:lnTo>
                    <a:pt x="387351" y="0"/>
                  </a:lnTo>
                  <a:lnTo>
                    <a:pt x="364794" y="27340"/>
                  </a:lnTo>
                  <a:cubicBezTo>
                    <a:pt x="326681" y="83755"/>
                    <a:pt x="304426" y="151764"/>
                    <a:pt x="304426" y="224971"/>
                  </a:cubicBezTo>
                  <a:cubicBezTo>
                    <a:pt x="304426" y="298178"/>
                    <a:pt x="326681" y="366187"/>
                    <a:pt x="364794" y="422602"/>
                  </a:cubicBezTo>
                  <a:lnTo>
                    <a:pt x="387352" y="449943"/>
                  </a:lnTo>
                  <a:lnTo>
                    <a:pt x="74992" y="449943"/>
                  </a:lnTo>
                  <a:cubicBezTo>
                    <a:pt x="33575" y="449943"/>
                    <a:pt x="0" y="416368"/>
                    <a:pt x="0" y="374951"/>
                  </a:cubicBezTo>
                  <a:lnTo>
                    <a:pt x="0" y="74992"/>
                  </a:lnTo>
                  <a:cubicBezTo>
                    <a:pt x="0" y="33575"/>
                    <a:pt x="33575" y="0"/>
                    <a:pt x="7499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椭圆 17"/>
            <p:cNvSpPr/>
            <p:nvPr/>
          </p:nvSpPr>
          <p:spPr>
            <a:xfrm>
              <a:off x="909816" y="1919029"/>
              <a:ext cx="706949" cy="70694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9" name="文本框 18"/>
            <p:cNvSpPr txBox="1"/>
            <p:nvPr/>
          </p:nvSpPr>
          <p:spPr>
            <a:xfrm>
              <a:off x="1628340" y="2079038"/>
              <a:ext cx="2236408" cy="40011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Tx/>
                <a:buSzTx/>
                <a:buFontTx/>
                <a:buNone/>
                <a:defRPr/>
              </a:pPr>
              <a:r>
                <a:rPr lang="zh-CN" altLang="en-US" sz="2000" b="1">
                  <a:solidFill>
                    <a:prstClr val="white"/>
                  </a:solidFill>
                  <a:cs typeface="+mn-ea"/>
                  <a:sym typeface="+mn-lt"/>
                </a:rPr>
                <a:t>抗美援朝</a:t>
              </a:r>
              <a:r>
                <a:rPr kumimoji="0" lang="zh-CN" altLang="en-US" sz="2000" b="1" i="0" u="none" strike="noStrike" kern="1200" cap="none" spc="0" normalizeH="0" baseline="0" noProof="0">
                  <a:ln>
                    <a:noFill/>
                  </a:ln>
                  <a:solidFill>
                    <a:prstClr val="white"/>
                  </a:solidFill>
                  <a:effectLst/>
                  <a:uLnTx/>
                  <a:uFillTx/>
                  <a:cs typeface="+mn-ea"/>
                  <a:sym typeface="+mn-lt"/>
                </a:rPr>
                <a:t>第二阶段</a:t>
              </a:r>
            </a:p>
          </p:txBody>
        </p:sp>
        <p:sp>
          <p:nvSpPr>
            <p:cNvPr id="20" name="矩形 19"/>
            <p:cNvSpPr/>
            <p:nvPr/>
          </p:nvSpPr>
          <p:spPr>
            <a:xfrm>
              <a:off x="909815" y="2625978"/>
              <a:ext cx="10766248" cy="1395831"/>
            </a:xfrm>
            <a:prstGeom prst="rect">
              <a:avLst/>
            </a:prstGeom>
          </p:spPr>
          <p:txBody>
            <a:bodyPr wrap="square">
              <a:spAutoFit/>
            </a:bodyPr>
            <a:lstStyle/>
            <a:p>
              <a:pPr marL="285750" marR="0" lvl="0" indent="-285750" algn="l" defTabSz="914400" rtl="0" eaLnBrk="1" fontAlgn="auto" latinLnBrk="0" hangingPunct="1">
                <a:lnSpc>
                  <a:spcPct val="120000"/>
                </a:lnSpc>
                <a:spcBef>
                  <a:spcPct val="0"/>
                </a:spcBef>
                <a:spcAft>
                  <a:spcPct val="0"/>
                </a:spcAft>
                <a:buClr>
                  <a:schemeClr val="accent1"/>
                </a:buClr>
                <a:buSzTx/>
                <a:buFont typeface="Arial" panose="020B0604020202020204" pitchFamily="34" charset="0"/>
                <a:buChar char="•"/>
                <a:defRPr/>
              </a:pPr>
              <a:r>
                <a:rPr kumimoji="0" lang="zh-CN" altLang="en-US" b="0" i="0" u="none" strike="noStrike" kern="1200" cap="none" spc="0" normalizeH="0" baseline="0" noProof="0">
                  <a:ln>
                    <a:noFill/>
                  </a:ln>
                  <a:solidFill>
                    <a:prstClr val="black">
                      <a:lumMod val="75000"/>
                      <a:lumOff val="25000"/>
                    </a:prstClr>
                  </a:solidFill>
                  <a:effectLst/>
                  <a:uLnTx/>
                  <a:uFillTx/>
                  <a:cs typeface="+mn-ea"/>
                  <a:sym typeface="+mn-lt"/>
                </a:rPr>
                <a:t>这个阶段，中朝人民军队执行“持久作战、积极防御”的战略方针，以阵地战为主要作战形式，进行持久的积极防御作战。</a:t>
              </a:r>
              <a:endParaRPr kumimoji="0" lang="en-US" altLang="zh-CN" b="0" i="0" u="none" strike="noStrike" kern="1200" cap="none" spc="0" normalizeH="0" baseline="0" noProof="0">
                <a:ln>
                  <a:noFill/>
                </a:ln>
                <a:solidFill>
                  <a:prstClr val="black">
                    <a:lumMod val="75000"/>
                    <a:lumOff val="25000"/>
                  </a:prstClr>
                </a:solidFill>
                <a:effectLst/>
                <a:uLnTx/>
                <a:uFillTx/>
                <a:cs typeface="+mn-ea"/>
                <a:sym typeface="+mn-lt"/>
              </a:endParaRPr>
            </a:p>
            <a:p>
              <a:pPr marL="285750" marR="0" lvl="0" indent="-285750" algn="l" defTabSz="914400" rtl="0" eaLnBrk="1" fontAlgn="auto" latinLnBrk="0" hangingPunct="1">
                <a:lnSpc>
                  <a:spcPct val="120000"/>
                </a:lnSpc>
                <a:spcBef>
                  <a:spcPct val="0"/>
                </a:spcBef>
                <a:spcAft>
                  <a:spcPct val="0"/>
                </a:spcAft>
                <a:buClr>
                  <a:schemeClr val="accent1"/>
                </a:buClr>
                <a:buSzTx/>
                <a:buFont typeface="Arial" panose="020B0604020202020204" pitchFamily="34" charset="0"/>
                <a:buChar char="•"/>
                <a:defRPr/>
              </a:pPr>
              <a:r>
                <a:rPr kumimoji="0" lang="zh-CN" altLang="en-US" b="0" i="0" u="none" strike="noStrike" kern="1200" cap="none" spc="0" normalizeH="0" baseline="0" noProof="0">
                  <a:ln>
                    <a:noFill/>
                  </a:ln>
                  <a:solidFill>
                    <a:prstClr val="black">
                      <a:lumMod val="75000"/>
                      <a:lumOff val="25000"/>
                    </a:prstClr>
                  </a:solidFill>
                  <a:effectLst/>
                  <a:uLnTx/>
                  <a:uFillTx/>
                  <a:cs typeface="+mn-ea"/>
                  <a:sym typeface="+mn-lt"/>
                </a:rPr>
                <a:t>特点是：军事行动与停战谈判密切配合，边打边谈，以打促谈，斗争尖锐复杂；战线相对稳定，局部性攻防作战频繁；战争双方都力图争取主动，打破僵局，谋求于自己更有利的地位。</a:t>
              </a:r>
              <a:endParaRPr kumimoji="0" lang="en-US" altLang="zh-CN"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21" name="freeform3"/>
            <p:cNvSpPr/>
            <p:nvPr/>
          </p:nvSpPr>
          <p:spPr>
            <a:xfrm>
              <a:off x="1071018" y="2066197"/>
              <a:ext cx="384545" cy="412612"/>
            </a:xfrm>
            <a:custGeom>
              <a:avLst/>
              <a:gdLst>
                <a:gd name="connsiteX0" fmla="*/ 278980 w 560198"/>
                <a:gd name="connsiteY0" fmla="*/ 131394 h 601084"/>
                <a:gd name="connsiteX1" fmla="*/ 290602 w 560198"/>
                <a:gd name="connsiteY1" fmla="*/ 143017 h 601084"/>
                <a:gd name="connsiteX2" fmla="*/ 290602 w 560198"/>
                <a:gd name="connsiteY2" fmla="*/ 272166 h 601084"/>
                <a:gd name="connsiteX3" fmla="*/ 431353 w 560198"/>
                <a:gd name="connsiteY3" fmla="*/ 272166 h 601084"/>
                <a:gd name="connsiteX4" fmla="*/ 442974 w 560198"/>
                <a:gd name="connsiteY4" fmla="*/ 283790 h 601084"/>
                <a:gd name="connsiteX5" fmla="*/ 431353 w 560198"/>
                <a:gd name="connsiteY5" fmla="*/ 295413 h 601084"/>
                <a:gd name="connsiteX6" fmla="*/ 278980 w 560198"/>
                <a:gd name="connsiteY6" fmla="*/ 295413 h 601084"/>
                <a:gd name="connsiteX7" fmla="*/ 276397 w 560198"/>
                <a:gd name="connsiteY7" fmla="*/ 295413 h 601084"/>
                <a:gd name="connsiteX8" fmla="*/ 267358 w 560198"/>
                <a:gd name="connsiteY8" fmla="*/ 283790 h 601084"/>
                <a:gd name="connsiteX9" fmla="*/ 267358 w 560198"/>
                <a:gd name="connsiteY9" fmla="*/ 143017 h 601084"/>
                <a:gd name="connsiteX10" fmla="*/ 278980 w 560198"/>
                <a:gd name="connsiteY10" fmla="*/ 131394 h 601084"/>
                <a:gd name="connsiteX11" fmla="*/ 267395 w 560198"/>
                <a:gd name="connsiteY11" fmla="*/ 51464 h 601084"/>
                <a:gd name="connsiteX12" fmla="*/ 46503 w 560198"/>
                <a:gd name="connsiteY12" fmla="*/ 272086 h 601084"/>
                <a:gd name="connsiteX13" fmla="*/ 85256 w 560198"/>
                <a:gd name="connsiteY13" fmla="*/ 272086 h 601084"/>
                <a:gd name="connsiteX14" fmla="*/ 98174 w 560198"/>
                <a:gd name="connsiteY14" fmla="*/ 283698 h 601084"/>
                <a:gd name="connsiteX15" fmla="*/ 85256 w 560198"/>
                <a:gd name="connsiteY15" fmla="*/ 295309 h 601084"/>
                <a:gd name="connsiteX16" fmla="*/ 46503 w 560198"/>
                <a:gd name="connsiteY16" fmla="*/ 295309 h 601084"/>
                <a:gd name="connsiteX17" fmla="*/ 267395 w 560198"/>
                <a:gd name="connsiteY17" fmla="*/ 517222 h 601084"/>
                <a:gd name="connsiteX18" fmla="*/ 267395 w 560198"/>
                <a:gd name="connsiteY18" fmla="*/ 474646 h 601084"/>
                <a:gd name="connsiteX19" fmla="*/ 279020 w 560198"/>
                <a:gd name="connsiteY19" fmla="*/ 463034 h 601084"/>
                <a:gd name="connsiteX20" fmla="*/ 290646 w 560198"/>
                <a:gd name="connsiteY20" fmla="*/ 474646 h 601084"/>
                <a:gd name="connsiteX21" fmla="*/ 290646 w 560198"/>
                <a:gd name="connsiteY21" fmla="*/ 517222 h 601084"/>
                <a:gd name="connsiteX22" fmla="*/ 511537 w 560198"/>
                <a:gd name="connsiteY22" fmla="*/ 295309 h 601084"/>
                <a:gd name="connsiteX23" fmla="*/ 471493 w 560198"/>
                <a:gd name="connsiteY23" fmla="*/ 295309 h 601084"/>
                <a:gd name="connsiteX24" fmla="*/ 459867 w 560198"/>
                <a:gd name="connsiteY24" fmla="*/ 283698 h 601084"/>
                <a:gd name="connsiteX25" fmla="*/ 471493 w 560198"/>
                <a:gd name="connsiteY25" fmla="*/ 272086 h 601084"/>
                <a:gd name="connsiteX26" fmla="*/ 511537 w 560198"/>
                <a:gd name="connsiteY26" fmla="*/ 272086 h 601084"/>
                <a:gd name="connsiteX27" fmla="*/ 290646 w 560198"/>
                <a:gd name="connsiteY27" fmla="*/ 51464 h 601084"/>
                <a:gd name="connsiteX28" fmla="*/ 290646 w 560198"/>
                <a:gd name="connsiteY28" fmla="*/ 95330 h 601084"/>
                <a:gd name="connsiteX29" fmla="*/ 279020 w 560198"/>
                <a:gd name="connsiteY29" fmla="*/ 106942 h 601084"/>
                <a:gd name="connsiteX30" fmla="*/ 267395 w 560198"/>
                <a:gd name="connsiteY30" fmla="*/ 95330 h 601084"/>
                <a:gd name="connsiteX31" fmla="*/ 130286 w 560198"/>
                <a:gd name="connsiteY31" fmla="*/ 623 h 601084"/>
                <a:gd name="connsiteX32" fmla="*/ 149844 w 560198"/>
                <a:gd name="connsiteY32" fmla="*/ 10178 h 601084"/>
                <a:gd name="connsiteX33" fmla="*/ 158886 w 560198"/>
                <a:gd name="connsiteY33" fmla="*/ 32111 h 601084"/>
                <a:gd name="connsiteX34" fmla="*/ 279020 w 560198"/>
                <a:gd name="connsiteY34" fmla="*/ 5017 h 601084"/>
                <a:gd name="connsiteX35" fmla="*/ 413363 w 560198"/>
                <a:gd name="connsiteY35" fmla="*/ 38562 h 601084"/>
                <a:gd name="connsiteX36" fmla="*/ 422406 w 560198"/>
                <a:gd name="connsiteY36" fmla="*/ 10178 h 601084"/>
                <a:gd name="connsiteX37" fmla="*/ 523163 w 560198"/>
                <a:gd name="connsiteY37" fmla="*/ 37272 h 601084"/>
                <a:gd name="connsiteX38" fmla="*/ 550290 w 560198"/>
                <a:gd name="connsiteY38" fmla="*/ 136616 h 601084"/>
                <a:gd name="connsiteX39" fmla="*/ 521871 w 560198"/>
                <a:gd name="connsiteY39" fmla="*/ 146938 h 601084"/>
                <a:gd name="connsiteX40" fmla="*/ 558041 w 560198"/>
                <a:gd name="connsiteY40" fmla="*/ 283698 h 601084"/>
                <a:gd name="connsiteX41" fmla="*/ 445657 w 560198"/>
                <a:gd name="connsiteY41" fmla="*/ 508190 h 601084"/>
                <a:gd name="connsiteX42" fmla="*/ 505078 w 560198"/>
                <a:gd name="connsiteY42" fmla="*/ 566249 h 601084"/>
                <a:gd name="connsiteX43" fmla="*/ 470201 w 560198"/>
                <a:gd name="connsiteY43" fmla="*/ 601084 h 601084"/>
                <a:gd name="connsiteX44" fmla="*/ 403029 w 560198"/>
                <a:gd name="connsiteY44" fmla="*/ 533994 h 601084"/>
                <a:gd name="connsiteX45" fmla="*/ 279020 w 560198"/>
                <a:gd name="connsiteY45" fmla="*/ 562378 h 601084"/>
                <a:gd name="connsiteX46" fmla="*/ 155011 w 560198"/>
                <a:gd name="connsiteY46" fmla="*/ 533994 h 601084"/>
                <a:gd name="connsiteX47" fmla="*/ 87839 w 560198"/>
                <a:gd name="connsiteY47" fmla="*/ 601084 h 601084"/>
                <a:gd name="connsiteX48" fmla="*/ 52962 w 560198"/>
                <a:gd name="connsiteY48" fmla="*/ 566249 h 601084"/>
                <a:gd name="connsiteX49" fmla="*/ 112383 w 560198"/>
                <a:gd name="connsiteY49" fmla="*/ 506900 h 601084"/>
                <a:gd name="connsiteX50" fmla="*/ 0 w 560198"/>
                <a:gd name="connsiteY50" fmla="*/ 283698 h 601084"/>
                <a:gd name="connsiteX51" fmla="*/ 37461 w 560198"/>
                <a:gd name="connsiteY51" fmla="*/ 145648 h 601084"/>
                <a:gd name="connsiteX52" fmla="*/ 21960 w 560198"/>
                <a:gd name="connsiteY52" fmla="*/ 136616 h 601084"/>
                <a:gd name="connsiteX53" fmla="*/ 49087 w 560198"/>
                <a:gd name="connsiteY53" fmla="*/ 37272 h 601084"/>
                <a:gd name="connsiteX54" fmla="*/ 130286 w 560198"/>
                <a:gd name="connsiteY54" fmla="*/ 623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60198" h="601084">
                  <a:moveTo>
                    <a:pt x="278980" y="131394"/>
                  </a:moveTo>
                  <a:cubicBezTo>
                    <a:pt x="285436" y="131394"/>
                    <a:pt x="290602" y="136560"/>
                    <a:pt x="290602" y="143017"/>
                  </a:cubicBezTo>
                  <a:lnTo>
                    <a:pt x="290602" y="272166"/>
                  </a:lnTo>
                  <a:lnTo>
                    <a:pt x="431353" y="272166"/>
                  </a:lnTo>
                  <a:cubicBezTo>
                    <a:pt x="437809" y="272166"/>
                    <a:pt x="442974" y="277332"/>
                    <a:pt x="442974" y="283790"/>
                  </a:cubicBezTo>
                  <a:cubicBezTo>
                    <a:pt x="442974" y="290247"/>
                    <a:pt x="437809" y="295413"/>
                    <a:pt x="431353" y="295413"/>
                  </a:cubicBezTo>
                  <a:lnTo>
                    <a:pt x="278980" y="295413"/>
                  </a:lnTo>
                  <a:cubicBezTo>
                    <a:pt x="277689" y="295413"/>
                    <a:pt x="277689" y="295413"/>
                    <a:pt x="276397" y="295413"/>
                  </a:cubicBezTo>
                  <a:cubicBezTo>
                    <a:pt x="271232" y="294122"/>
                    <a:pt x="267358" y="290247"/>
                    <a:pt x="267358" y="283790"/>
                  </a:cubicBezTo>
                  <a:lnTo>
                    <a:pt x="267358" y="143017"/>
                  </a:lnTo>
                  <a:cubicBezTo>
                    <a:pt x="267358" y="136560"/>
                    <a:pt x="272523" y="131394"/>
                    <a:pt x="278980" y="131394"/>
                  </a:cubicBezTo>
                  <a:close/>
                  <a:moveTo>
                    <a:pt x="267395" y="51464"/>
                  </a:moveTo>
                  <a:cubicBezTo>
                    <a:pt x="147260" y="56625"/>
                    <a:pt x="51670" y="152099"/>
                    <a:pt x="46503" y="272086"/>
                  </a:cubicBezTo>
                  <a:lnTo>
                    <a:pt x="85256" y="272086"/>
                  </a:lnTo>
                  <a:cubicBezTo>
                    <a:pt x="93006" y="272086"/>
                    <a:pt x="98174" y="277247"/>
                    <a:pt x="98174" y="283698"/>
                  </a:cubicBezTo>
                  <a:cubicBezTo>
                    <a:pt x="98174" y="290149"/>
                    <a:pt x="93006" y="295309"/>
                    <a:pt x="85256" y="295309"/>
                  </a:cubicBezTo>
                  <a:lnTo>
                    <a:pt x="46503" y="295309"/>
                  </a:lnTo>
                  <a:cubicBezTo>
                    <a:pt x="51670" y="415297"/>
                    <a:pt x="147260" y="510771"/>
                    <a:pt x="267395" y="517222"/>
                  </a:cubicBezTo>
                  <a:lnTo>
                    <a:pt x="267395" y="474646"/>
                  </a:lnTo>
                  <a:cubicBezTo>
                    <a:pt x="267395" y="468195"/>
                    <a:pt x="272562" y="463034"/>
                    <a:pt x="279020" y="463034"/>
                  </a:cubicBezTo>
                  <a:cubicBezTo>
                    <a:pt x="285479" y="463034"/>
                    <a:pt x="290646" y="468195"/>
                    <a:pt x="290646" y="474646"/>
                  </a:cubicBezTo>
                  <a:lnTo>
                    <a:pt x="290646" y="517222"/>
                  </a:lnTo>
                  <a:cubicBezTo>
                    <a:pt x="410780" y="510771"/>
                    <a:pt x="506370" y="415297"/>
                    <a:pt x="511537" y="295309"/>
                  </a:cubicBezTo>
                  <a:lnTo>
                    <a:pt x="471493" y="295309"/>
                  </a:lnTo>
                  <a:cubicBezTo>
                    <a:pt x="465034" y="295309"/>
                    <a:pt x="459867" y="290149"/>
                    <a:pt x="459867" y="283698"/>
                  </a:cubicBezTo>
                  <a:cubicBezTo>
                    <a:pt x="459867" y="277247"/>
                    <a:pt x="465034" y="272086"/>
                    <a:pt x="471493" y="272086"/>
                  </a:cubicBezTo>
                  <a:lnTo>
                    <a:pt x="511537" y="272086"/>
                  </a:lnTo>
                  <a:cubicBezTo>
                    <a:pt x="506370" y="152099"/>
                    <a:pt x="410780" y="56625"/>
                    <a:pt x="290646" y="51464"/>
                  </a:cubicBezTo>
                  <a:lnTo>
                    <a:pt x="290646" y="95330"/>
                  </a:lnTo>
                  <a:cubicBezTo>
                    <a:pt x="290646" y="101781"/>
                    <a:pt x="285479" y="106942"/>
                    <a:pt x="279020" y="106942"/>
                  </a:cubicBezTo>
                  <a:cubicBezTo>
                    <a:pt x="272562" y="106942"/>
                    <a:pt x="267395" y="101781"/>
                    <a:pt x="267395" y="95330"/>
                  </a:cubicBezTo>
                  <a:close/>
                  <a:moveTo>
                    <a:pt x="130286" y="623"/>
                  </a:moveTo>
                  <a:cubicBezTo>
                    <a:pt x="137976" y="1872"/>
                    <a:pt x="144677" y="5017"/>
                    <a:pt x="149844" y="10178"/>
                  </a:cubicBezTo>
                  <a:cubicBezTo>
                    <a:pt x="155011" y="15339"/>
                    <a:pt x="158886" y="23080"/>
                    <a:pt x="158886" y="32111"/>
                  </a:cubicBezTo>
                  <a:cubicBezTo>
                    <a:pt x="195056" y="15339"/>
                    <a:pt x="236392" y="5017"/>
                    <a:pt x="279020" y="5017"/>
                  </a:cubicBezTo>
                  <a:cubicBezTo>
                    <a:pt x="328107" y="5017"/>
                    <a:pt x="373319" y="17919"/>
                    <a:pt x="413363" y="38562"/>
                  </a:cubicBezTo>
                  <a:cubicBezTo>
                    <a:pt x="412072" y="26950"/>
                    <a:pt x="415947" y="16629"/>
                    <a:pt x="422406" y="10178"/>
                  </a:cubicBezTo>
                  <a:cubicBezTo>
                    <a:pt x="443074" y="-10465"/>
                    <a:pt x="488286" y="1147"/>
                    <a:pt x="523163" y="37272"/>
                  </a:cubicBezTo>
                  <a:cubicBezTo>
                    <a:pt x="558041" y="72107"/>
                    <a:pt x="570958" y="117264"/>
                    <a:pt x="550290" y="136616"/>
                  </a:cubicBezTo>
                  <a:cubicBezTo>
                    <a:pt x="543831" y="144358"/>
                    <a:pt x="533497" y="146938"/>
                    <a:pt x="521871" y="146938"/>
                  </a:cubicBezTo>
                  <a:cubicBezTo>
                    <a:pt x="545123" y="186934"/>
                    <a:pt x="558041" y="233380"/>
                    <a:pt x="558041" y="283698"/>
                  </a:cubicBezTo>
                  <a:cubicBezTo>
                    <a:pt x="558041" y="375301"/>
                    <a:pt x="514121" y="456583"/>
                    <a:pt x="445657" y="508190"/>
                  </a:cubicBezTo>
                  <a:lnTo>
                    <a:pt x="505078" y="566249"/>
                  </a:lnTo>
                  <a:lnTo>
                    <a:pt x="470201" y="601084"/>
                  </a:lnTo>
                  <a:lnTo>
                    <a:pt x="403029" y="533994"/>
                  </a:lnTo>
                  <a:cubicBezTo>
                    <a:pt x="365568" y="552057"/>
                    <a:pt x="324232" y="562378"/>
                    <a:pt x="279020" y="562378"/>
                  </a:cubicBezTo>
                  <a:cubicBezTo>
                    <a:pt x="233808" y="562378"/>
                    <a:pt x="192472" y="552057"/>
                    <a:pt x="155011" y="533994"/>
                  </a:cubicBezTo>
                  <a:lnTo>
                    <a:pt x="87839" y="601084"/>
                  </a:lnTo>
                  <a:lnTo>
                    <a:pt x="52962" y="566249"/>
                  </a:lnTo>
                  <a:lnTo>
                    <a:pt x="112383" y="506900"/>
                  </a:lnTo>
                  <a:cubicBezTo>
                    <a:pt x="43920" y="456583"/>
                    <a:pt x="0" y="375301"/>
                    <a:pt x="0" y="283698"/>
                  </a:cubicBezTo>
                  <a:cubicBezTo>
                    <a:pt x="0" y="233380"/>
                    <a:pt x="12917" y="185644"/>
                    <a:pt x="37461" y="145648"/>
                  </a:cubicBezTo>
                  <a:cubicBezTo>
                    <a:pt x="31002" y="143067"/>
                    <a:pt x="25835" y="141777"/>
                    <a:pt x="21960" y="136616"/>
                  </a:cubicBezTo>
                  <a:cubicBezTo>
                    <a:pt x="1292" y="117264"/>
                    <a:pt x="14209" y="72107"/>
                    <a:pt x="49087" y="37272"/>
                  </a:cubicBezTo>
                  <a:cubicBezTo>
                    <a:pt x="75245" y="10178"/>
                    <a:pt x="107216" y="-3127"/>
                    <a:pt x="130286" y="6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2" name="文本框 21"/>
            <p:cNvSpPr txBox="1"/>
            <p:nvPr/>
          </p:nvSpPr>
          <p:spPr>
            <a:xfrm>
              <a:off x="3876323" y="2055615"/>
              <a:ext cx="4249105" cy="412613"/>
            </a:xfrm>
            <a:prstGeom prst="rect">
              <a:avLst/>
            </a:prstGeom>
            <a:noFill/>
          </p:spPr>
          <p:txBody>
            <a:bodyPr wrap="square" rtlCol="0">
              <a:spAutoFit/>
            </a:bodyPr>
            <a:lstStyle/>
            <a:p>
              <a:pPr>
                <a:lnSpc>
                  <a:spcPct val="120000"/>
                </a:lnSpc>
              </a:pPr>
              <a:r>
                <a:rPr lang="en-US" altLang="zh-CN" sz="2000">
                  <a:solidFill>
                    <a:schemeClr val="accent1"/>
                  </a:solidFill>
                  <a:cs typeface="+mn-ea"/>
                  <a:sym typeface="+mn-lt"/>
                </a:rPr>
                <a:t>1951</a:t>
              </a:r>
              <a:r>
                <a:rPr lang="zh-CN" altLang="en-US" sz="2000">
                  <a:solidFill>
                    <a:schemeClr val="accent1"/>
                  </a:solidFill>
                  <a:cs typeface="+mn-ea"/>
                  <a:sym typeface="+mn-lt"/>
                </a:rPr>
                <a:t>年</a:t>
              </a:r>
              <a:r>
                <a:rPr lang="en-US" altLang="zh-CN" sz="2000">
                  <a:solidFill>
                    <a:schemeClr val="accent1"/>
                  </a:solidFill>
                  <a:cs typeface="+mn-ea"/>
                  <a:sym typeface="+mn-lt"/>
                </a:rPr>
                <a:t>6</a:t>
              </a:r>
              <a:r>
                <a:rPr lang="zh-CN" altLang="en-US" sz="2000">
                  <a:solidFill>
                    <a:schemeClr val="accent1"/>
                  </a:solidFill>
                  <a:cs typeface="+mn-ea"/>
                  <a:sym typeface="+mn-lt"/>
                </a:rPr>
                <a:t>月</a:t>
              </a:r>
              <a:r>
                <a:rPr lang="en-US" altLang="zh-CN" sz="2000">
                  <a:solidFill>
                    <a:schemeClr val="accent1"/>
                  </a:solidFill>
                  <a:cs typeface="+mn-ea"/>
                  <a:sym typeface="+mn-lt"/>
                </a:rPr>
                <a:t>11</a:t>
              </a:r>
              <a:r>
                <a:rPr lang="zh-CN" altLang="en-US" sz="2000">
                  <a:solidFill>
                    <a:schemeClr val="accent1"/>
                  </a:solidFill>
                  <a:cs typeface="+mn-ea"/>
                  <a:sym typeface="+mn-lt"/>
                </a:rPr>
                <a:t>日至</a:t>
              </a:r>
              <a:r>
                <a:rPr lang="en-US" altLang="zh-CN" sz="2000">
                  <a:solidFill>
                    <a:schemeClr val="accent1"/>
                  </a:solidFill>
                  <a:cs typeface="+mn-ea"/>
                  <a:sym typeface="+mn-lt"/>
                </a:rPr>
                <a:t>1953</a:t>
              </a:r>
              <a:r>
                <a:rPr lang="zh-CN" altLang="en-US" sz="2000">
                  <a:solidFill>
                    <a:schemeClr val="accent1"/>
                  </a:solidFill>
                  <a:cs typeface="+mn-ea"/>
                  <a:sym typeface="+mn-lt"/>
                </a:rPr>
                <a:t>年</a:t>
              </a:r>
              <a:r>
                <a:rPr lang="en-US" altLang="zh-CN" sz="2000">
                  <a:solidFill>
                    <a:schemeClr val="accent1"/>
                  </a:solidFill>
                  <a:cs typeface="+mn-ea"/>
                  <a:sym typeface="+mn-lt"/>
                </a:rPr>
                <a:t>7</a:t>
              </a:r>
              <a:r>
                <a:rPr lang="zh-CN" altLang="en-US" sz="2000">
                  <a:solidFill>
                    <a:schemeClr val="accent1"/>
                  </a:solidFill>
                  <a:cs typeface="+mn-ea"/>
                  <a:sym typeface="+mn-lt"/>
                </a:rPr>
                <a:t>月</a:t>
              </a:r>
              <a:r>
                <a:rPr lang="en-US" altLang="zh-CN" sz="2000">
                  <a:solidFill>
                    <a:schemeClr val="accent1"/>
                  </a:solidFill>
                  <a:cs typeface="+mn-ea"/>
                  <a:sym typeface="+mn-lt"/>
                </a:rPr>
                <a:t>27</a:t>
              </a:r>
              <a:r>
                <a:rPr lang="zh-CN" altLang="en-US" sz="2000">
                  <a:solidFill>
                    <a:schemeClr val="accent1"/>
                  </a:solidFill>
                  <a:cs typeface="+mn-ea"/>
                  <a:sym typeface="+mn-lt"/>
                </a:rPr>
                <a:t>日</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p:cNvGrpSpPr/>
          <p:nvPr/>
        </p:nvGrpSpPr>
        <p:grpSpPr>
          <a:xfrm>
            <a:off x="548773" y="283856"/>
            <a:ext cx="5818586" cy="568107"/>
            <a:chOff x="1659173" y="2045137"/>
            <a:chExt cx="5818586" cy="568107"/>
          </a:xfrm>
        </p:grpSpPr>
        <p:sp>
          <p:nvSpPr>
            <p:cNvPr id="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2239324" y="2136575"/>
              <a:ext cx="266795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抗美援朝的过程</a:t>
              </a:r>
            </a:p>
          </p:txBody>
        </p:sp>
        <p:sp>
          <p:nvSpPr>
            <p:cNvPr id="6" name="文本框 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3</a:t>
              </a:r>
              <a:endParaRPr lang="zh-CN" altLang="en-US">
                <a:solidFill>
                  <a:schemeClr val="bg1"/>
                </a:solidFill>
                <a:cs typeface="+mn-ea"/>
                <a:sym typeface="+mn-lt"/>
              </a:endParaRPr>
            </a:p>
          </p:txBody>
        </p:sp>
      </p:grpSp>
      <p:sp>
        <p:nvSpPr>
          <p:cNvPr id="7" name="文本框 6"/>
          <p:cNvSpPr txBox="1"/>
          <p:nvPr/>
        </p:nvSpPr>
        <p:spPr>
          <a:xfrm>
            <a:off x="442913" y="1385082"/>
            <a:ext cx="2543355" cy="412613"/>
          </a:xfrm>
          <a:prstGeom prst="rect">
            <a:avLst/>
          </a:prstGeom>
          <a:noFill/>
        </p:spPr>
        <p:txBody>
          <a:bodyPr wrap="square" rtlCol="0">
            <a:spAutoFit/>
          </a:bodyPr>
          <a:lstStyle/>
          <a:p>
            <a:pPr>
              <a:lnSpc>
                <a:spcPct val="120000"/>
              </a:lnSpc>
            </a:pPr>
            <a:r>
              <a:rPr lang="zh-CN" altLang="en-US" sz="2000" b="1">
                <a:solidFill>
                  <a:schemeClr val="accent1"/>
                </a:solidFill>
                <a:cs typeface="+mn-ea"/>
                <a:sym typeface="+mn-lt"/>
              </a:rPr>
              <a:t>五次战略性战役</a:t>
            </a:r>
          </a:p>
        </p:txBody>
      </p:sp>
      <p:cxnSp>
        <p:nvCxnSpPr>
          <p:cNvPr id="8" name="直接连接符"/>
          <p:cNvCxnSpPr/>
          <p:nvPr/>
        </p:nvCxnSpPr>
        <p:spPr>
          <a:xfrm>
            <a:off x="0" y="4281170"/>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组合"/>
          <p:cNvGrpSpPr/>
          <p:nvPr/>
        </p:nvGrpSpPr>
        <p:grpSpPr>
          <a:xfrm>
            <a:off x="580571" y="4088251"/>
            <a:ext cx="385838" cy="385838"/>
            <a:chOff x="580571" y="3579567"/>
            <a:chExt cx="385838" cy="385838"/>
          </a:xfrm>
        </p:grpSpPr>
        <p:sp>
          <p:nvSpPr>
            <p:cNvPr id="10" name="椭圆"/>
            <p:cNvSpPr/>
            <p:nvPr/>
          </p:nvSpPr>
          <p:spPr>
            <a:xfrm>
              <a:off x="580571" y="3579567"/>
              <a:ext cx="385838" cy="385838"/>
            </a:xfrm>
            <a:prstGeom prst="ellipse">
              <a:avLst/>
            </a:prstGeom>
            <a:solidFill>
              <a:schemeClr val="accent1">
                <a:alpha val="2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cs typeface="+mn-ea"/>
                <a:sym typeface="+mn-lt"/>
              </a:endParaRPr>
            </a:p>
          </p:txBody>
        </p:sp>
        <p:sp>
          <p:nvSpPr>
            <p:cNvPr id="11" name="椭圆"/>
            <p:cNvSpPr/>
            <p:nvPr/>
          </p:nvSpPr>
          <p:spPr>
            <a:xfrm>
              <a:off x="656331" y="3655327"/>
              <a:ext cx="234319" cy="2343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100" b="1">
                  <a:solidFill>
                    <a:schemeClr val="bg1"/>
                  </a:solidFill>
                  <a:cs typeface="+mn-ea"/>
                  <a:sym typeface="+mn-lt"/>
                </a:rPr>
                <a:t>1</a:t>
              </a:r>
              <a:endParaRPr lang="zh-CN" altLang="en-US" sz="1100" b="1">
                <a:solidFill>
                  <a:schemeClr val="bg1"/>
                </a:solidFill>
                <a:cs typeface="+mn-ea"/>
                <a:sym typeface="+mn-lt"/>
              </a:endParaRPr>
            </a:p>
          </p:txBody>
        </p:sp>
      </p:grpSp>
      <p:sp>
        <p:nvSpPr>
          <p:cNvPr id="15" name="文本框 14"/>
          <p:cNvSpPr txBox="1"/>
          <p:nvPr/>
        </p:nvSpPr>
        <p:spPr>
          <a:xfrm>
            <a:off x="1111005" y="3122693"/>
            <a:ext cx="7859375" cy="953018"/>
          </a:xfrm>
          <a:prstGeom prst="rect">
            <a:avLst/>
          </a:prstGeom>
          <a:noFill/>
        </p:spPr>
        <p:txBody>
          <a:bodyPr wrap="square" lIns="0" tIns="0" rIns="0" bIns="0" rtlCol="0">
            <a:spAutoFit/>
          </a:bodyPr>
          <a:lstStyle/>
          <a:p>
            <a:pPr marL="285750" indent="-285750">
              <a:lnSpc>
                <a:spcPct val="120000"/>
              </a:lnSpc>
              <a:buClr>
                <a:schemeClr val="accent1"/>
              </a:buClr>
              <a:buFont typeface="Arial" panose="020B0604020202020204" pitchFamily="34" charset="0"/>
              <a:buChar char="•"/>
            </a:pPr>
            <a:r>
              <a:rPr lang="zh-CN" altLang="en-US">
                <a:solidFill>
                  <a:schemeClr val="tx1">
                    <a:lumMod val="75000"/>
                    <a:lumOff val="25000"/>
                  </a:schemeClr>
                </a:solidFill>
                <a:cs typeface="+mn-ea"/>
                <a:sym typeface="+mn-lt"/>
              </a:rPr>
              <a:t>中国人民志愿军于</a:t>
            </a:r>
            <a:r>
              <a:rPr lang="en-US" altLang="zh-CN">
                <a:solidFill>
                  <a:schemeClr val="tx1">
                    <a:lumMod val="75000"/>
                    <a:lumOff val="25000"/>
                  </a:schemeClr>
                </a:solidFill>
                <a:cs typeface="+mn-ea"/>
                <a:sym typeface="+mn-lt"/>
              </a:rPr>
              <a:t>1950</a:t>
            </a:r>
            <a:r>
              <a:rPr lang="zh-CN" altLang="en-US">
                <a:solidFill>
                  <a:schemeClr val="tx1">
                    <a:lumMod val="75000"/>
                    <a:lumOff val="25000"/>
                  </a:schemeClr>
                </a:solidFill>
                <a:cs typeface="+mn-ea"/>
                <a:sym typeface="+mn-lt"/>
              </a:rPr>
              <a:t>年</a:t>
            </a:r>
            <a:r>
              <a:rPr lang="en-US" altLang="zh-CN">
                <a:solidFill>
                  <a:schemeClr val="tx1">
                    <a:lumMod val="75000"/>
                    <a:lumOff val="25000"/>
                  </a:schemeClr>
                </a:solidFill>
                <a:cs typeface="+mn-ea"/>
                <a:sym typeface="+mn-lt"/>
              </a:rPr>
              <a:t>10</a:t>
            </a:r>
            <a:r>
              <a:rPr lang="zh-CN" altLang="en-US">
                <a:solidFill>
                  <a:schemeClr val="tx1">
                    <a:lumMod val="75000"/>
                    <a:lumOff val="25000"/>
                  </a:schemeClr>
                </a:solidFill>
                <a:cs typeface="+mn-ea"/>
                <a:sym typeface="+mn-lt"/>
              </a:rPr>
              <a:t>月</a:t>
            </a:r>
            <a:r>
              <a:rPr lang="en-US" altLang="zh-CN">
                <a:solidFill>
                  <a:schemeClr val="tx1">
                    <a:lumMod val="75000"/>
                    <a:lumOff val="25000"/>
                  </a:schemeClr>
                </a:solidFill>
                <a:cs typeface="+mn-ea"/>
                <a:sym typeface="+mn-lt"/>
              </a:rPr>
              <a:t>25</a:t>
            </a:r>
            <a:r>
              <a:rPr lang="zh-CN" altLang="en-US">
                <a:solidFill>
                  <a:schemeClr val="tx1">
                    <a:lumMod val="75000"/>
                    <a:lumOff val="25000"/>
                  </a:schemeClr>
                </a:solidFill>
                <a:cs typeface="+mn-ea"/>
                <a:sym typeface="+mn-lt"/>
              </a:rPr>
              <a:t>日至</a:t>
            </a:r>
            <a:r>
              <a:rPr lang="en-US" altLang="zh-CN">
                <a:solidFill>
                  <a:schemeClr val="tx1">
                    <a:lumMod val="75000"/>
                    <a:lumOff val="25000"/>
                  </a:schemeClr>
                </a:solidFill>
                <a:cs typeface="+mn-ea"/>
                <a:sym typeface="+mn-lt"/>
              </a:rPr>
              <a:t>11</a:t>
            </a:r>
            <a:r>
              <a:rPr lang="zh-CN" altLang="en-US">
                <a:solidFill>
                  <a:schemeClr val="tx1">
                    <a:lumMod val="75000"/>
                    <a:lumOff val="25000"/>
                  </a:schemeClr>
                </a:solidFill>
                <a:cs typeface="+mn-ea"/>
                <a:sym typeface="+mn-lt"/>
              </a:rPr>
              <a:t>月</a:t>
            </a:r>
            <a:r>
              <a:rPr lang="en-US" altLang="zh-CN">
                <a:solidFill>
                  <a:schemeClr val="tx1">
                    <a:lumMod val="75000"/>
                    <a:lumOff val="25000"/>
                  </a:schemeClr>
                </a:solidFill>
                <a:cs typeface="+mn-ea"/>
                <a:sym typeface="+mn-lt"/>
              </a:rPr>
              <a:t>5</a:t>
            </a:r>
            <a:r>
              <a:rPr lang="zh-CN" altLang="en-US">
                <a:solidFill>
                  <a:schemeClr val="tx1">
                    <a:lumMod val="75000"/>
                    <a:lumOff val="25000"/>
                  </a:schemeClr>
                </a:solidFill>
                <a:cs typeface="+mn-ea"/>
                <a:sym typeface="+mn-lt"/>
              </a:rPr>
              <a:t>日，在朝鲜人民军配合下，在朝中边境及其附近地区，对美国为首的“联合国军”及其指挥的韩国国军突然发起的进攻战役。</a:t>
            </a:r>
          </a:p>
        </p:txBody>
      </p:sp>
      <p:grpSp>
        <p:nvGrpSpPr>
          <p:cNvPr id="41" name="组合"/>
          <p:cNvGrpSpPr/>
          <p:nvPr/>
        </p:nvGrpSpPr>
        <p:grpSpPr>
          <a:xfrm>
            <a:off x="725715" y="2116086"/>
            <a:ext cx="2612564" cy="882747"/>
            <a:chOff x="725715" y="2116086"/>
            <a:chExt cx="2612564" cy="882747"/>
          </a:xfrm>
        </p:grpSpPr>
        <p:sp>
          <p:nvSpPr>
            <p:cNvPr id="17" name="任意多边形"/>
            <p:cNvSpPr/>
            <p:nvPr/>
          </p:nvSpPr>
          <p:spPr>
            <a:xfrm>
              <a:off x="725715" y="2123005"/>
              <a:ext cx="2612564" cy="875828"/>
            </a:xfrm>
            <a:custGeom>
              <a:avLst/>
              <a:gdLst>
                <a:gd name="connsiteX0" fmla="*/ 80049 w 2867245"/>
                <a:gd name="connsiteY0" fmla="*/ 0 h 1755860"/>
                <a:gd name="connsiteX1" fmla="*/ 2787196 w 2867245"/>
                <a:gd name="connsiteY1" fmla="*/ 0 h 1755860"/>
                <a:gd name="connsiteX2" fmla="*/ 2867245 w 2867245"/>
                <a:gd name="connsiteY2" fmla="*/ 80049 h 1755860"/>
                <a:gd name="connsiteX3" fmla="*/ 2867245 w 2867245"/>
                <a:gd name="connsiteY3" fmla="*/ 1477937 h 1755860"/>
                <a:gd name="connsiteX4" fmla="*/ 2787196 w 2867245"/>
                <a:gd name="connsiteY4" fmla="*/ 1557986 h 1755860"/>
                <a:gd name="connsiteX5" fmla="*/ 247650 w 2867245"/>
                <a:gd name="connsiteY5" fmla="*/ 1557986 h 1755860"/>
                <a:gd name="connsiteX6" fmla="*/ 0 w 2867245"/>
                <a:gd name="connsiteY6" fmla="*/ 1755860 h 1755860"/>
                <a:gd name="connsiteX7" fmla="*/ 0 w 2867245"/>
                <a:gd name="connsiteY7" fmla="*/ 1477937 h 1755860"/>
                <a:gd name="connsiteX8" fmla="*/ 0 w 2867245"/>
                <a:gd name="connsiteY8" fmla="*/ 1360112 h 1755860"/>
                <a:gd name="connsiteX9" fmla="*/ 0 w 2867245"/>
                <a:gd name="connsiteY9" fmla="*/ 80049 h 1755860"/>
                <a:gd name="connsiteX10" fmla="*/ 80049 w 2867245"/>
                <a:gd name="connsiteY10" fmla="*/ 0 h 175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7245" h="1755860">
                  <a:moveTo>
                    <a:pt x="80049" y="0"/>
                  </a:moveTo>
                  <a:lnTo>
                    <a:pt x="2787196" y="0"/>
                  </a:lnTo>
                  <a:cubicBezTo>
                    <a:pt x="2831406" y="0"/>
                    <a:pt x="2867245" y="35839"/>
                    <a:pt x="2867245" y="80049"/>
                  </a:cubicBezTo>
                  <a:lnTo>
                    <a:pt x="2867245" y="1477937"/>
                  </a:lnTo>
                  <a:cubicBezTo>
                    <a:pt x="2867245" y="1522147"/>
                    <a:pt x="2831406" y="1557986"/>
                    <a:pt x="2787196" y="1557986"/>
                  </a:cubicBezTo>
                  <a:lnTo>
                    <a:pt x="247650" y="1557986"/>
                  </a:lnTo>
                  <a:lnTo>
                    <a:pt x="0" y="1755860"/>
                  </a:lnTo>
                  <a:lnTo>
                    <a:pt x="0" y="1477937"/>
                  </a:lnTo>
                  <a:lnTo>
                    <a:pt x="0" y="1360112"/>
                  </a:lnTo>
                  <a:lnTo>
                    <a:pt x="0" y="80049"/>
                  </a:lnTo>
                  <a:cubicBezTo>
                    <a:pt x="0" y="35839"/>
                    <a:pt x="35839" y="0"/>
                    <a:pt x="80049" y="0"/>
                  </a:cubicBezTo>
                  <a:close/>
                </a:path>
              </a:pathLst>
            </a:custGeom>
            <a:noFill/>
            <a:ln>
              <a:solidFill>
                <a:schemeClr val="accent1">
                  <a:alpha val="90000"/>
                </a:schemeClr>
              </a:solidFill>
            </a:ln>
            <a:effectLst>
              <a:outerShdw blurRad="190500" dir="5400000" algn="ctr" rotWithShape="0">
                <a:schemeClr val="accent1">
                  <a:lumMod val="20000"/>
                  <a:lumOff val="8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cs typeface="+mn-ea"/>
                <a:sym typeface="+mn-lt"/>
              </a:endParaRPr>
            </a:p>
          </p:txBody>
        </p:sp>
        <p:sp>
          <p:nvSpPr>
            <p:cNvPr id="18" name="矩形"/>
            <p:cNvSpPr/>
            <p:nvPr/>
          </p:nvSpPr>
          <p:spPr>
            <a:xfrm>
              <a:off x="725715" y="2116086"/>
              <a:ext cx="2612564" cy="45719"/>
            </a:xfrm>
            <a:prstGeom prst="rect">
              <a:avLst/>
            </a:prstGeom>
            <a:solidFill>
              <a:schemeClr val="accent1">
                <a:alpha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p:cNvGrpSpPr/>
            <p:nvPr/>
          </p:nvGrpSpPr>
          <p:grpSpPr>
            <a:xfrm>
              <a:off x="1191358" y="2350813"/>
              <a:ext cx="1681279" cy="369332"/>
              <a:chOff x="1004048" y="2350813"/>
              <a:chExt cx="1681279" cy="369332"/>
            </a:xfrm>
          </p:grpSpPr>
          <p:grpSp>
            <p:nvGrpSpPr>
              <p:cNvPr id="19" name="组合 18"/>
              <p:cNvGrpSpPr/>
              <p:nvPr/>
            </p:nvGrpSpPr>
            <p:grpSpPr>
              <a:xfrm>
                <a:off x="1004048" y="2451952"/>
                <a:ext cx="216018" cy="167054"/>
                <a:chOff x="1467073" y="4995308"/>
                <a:chExt cx="216018" cy="167054"/>
              </a:xfrm>
              <a:solidFill>
                <a:srgbClr val="007E8B"/>
              </a:solidFill>
            </p:grpSpPr>
            <p:sp>
              <p:nvSpPr>
                <p:cNvPr id="21" name="等腰三角形"/>
                <p:cNvSpPr/>
                <p:nvPr/>
              </p:nvSpPr>
              <p:spPr>
                <a:xfrm rot="5400000">
                  <a:off x="1455552" y="5006829"/>
                  <a:ext cx="167054" cy="144012"/>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normalizeH="0" baseline="0" noProof="0">
                    <a:ln>
                      <a:noFill/>
                    </a:ln>
                    <a:solidFill>
                      <a:prstClr val="white"/>
                    </a:solidFill>
                    <a:effectLst/>
                    <a:uLnTx/>
                    <a:uFillTx/>
                    <a:cs typeface="+mn-ea"/>
                    <a:sym typeface="+mn-lt"/>
                  </a:endParaRPr>
                </a:p>
              </p:txBody>
            </p:sp>
            <p:sp>
              <p:nvSpPr>
                <p:cNvPr id="22" name="等腰三角形"/>
                <p:cNvSpPr/>
                <p:nvPr/>
              </p:nvSpPr>
              <p:spPr>
                <a:xfrm rot="5400000">
                  <a:off x="1527558" y="5006829"/>
                  <a:ext cx="167054" cy="14401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normalizeH="0" baseline="0" noProof="0">
                    <a:ln>
                      <a:noFill/>
                    </a:ln>
                    <a:solidFill>
                      <a:prstClr val="white"/>
                    </a:solidFill>
                    <a:effectLst/>
                    <a:uLnTx/>
                    <a:uFillTx/>
                    <a:cs typeface="+mn-ea"/>
                    <a:sym typeface="+mn-lt"/>
                  </a:endParaRPr>
                </a:p>
              </p:txBody>
            </p:sp>
          </p:grpSp>
          <p:sp>
            <p:nvSpPr>
              <p:cNvPr id="20" name="文本框"/>
              <p:cNvSpPr txBox="1"/>
              <p:nvPr/>
            </p:nvSpPr>
            <p:spPr>
              <a:xfrm>
                <a:off x="1289171" y="2350813"/>
                <a:ext cx="1396156" cy="369332"/>
              </a:xfrm>
              <a:prstGeom prst="rect">
                <a:avLst/>
              </a:prstGeom>
              <a:noFill/>
            </p:spPr>
            <p:txBody>
              <a:bodyPr wrap="square" rtlCol="0">
                <a:spAutoFit/>
              </a:bodyPr>
              <a:lstStyle/>
              <a:p>
                <a:r>
                  <a:rPr lang="zh-CN" altLang="en-US" b="1">
                    <a:solidFill>
                      <a:schemeClr val="accent1"/>
                    </a:solidFill>
                    <a:cs typeface="+mn-ea"/>
                    <a:sym typeface="+mn-lt"/>
                  </a:rPr>
                  <a:t>第一次战役</a:t>
                </a:r>
              </a:p>
            </p:txBody>
          </p:sp>
        </p:grpSp>
      </p:grpSp>
      <p:grpSp>
        <p:nvGrpSpPr>
          <p:cNvPr id="24" name="组合"/>
          <p:cNvGrpSpPr/>
          <p:nvPr/>
        </p:nvGrpSpPr>
        <p:grpSpPr>
          <a:xfrm>
            <a:off x="4228996" y="4088251"/>
            <a:ext cx="385838" cy="385838"/>
            <a:chOff x="580571" y="3579567"/>
            <a:chExt cx="385838" cy="385838"/>
          </a:xfrm>
        </p:grpSpPr>
        <p:sp>
          <p:nvSpPr>
            <p:cNvPr id="25" name="椭圆"/>
            <p:cNvSpPr/>
            <p:nvPr/>
          </p:nvSpPr>
          <p:spPr>
            <a:xfrm>
              <a:off x="580571" y="3579567"/>
              <a:ext cx="385838" cy="385838"/>
            </a:xfrm>
            <a:prstGeom prst="ellipse">
              <a:avLst/>
            </a:prstGeom>
            <a:solidFill>
              <a:schemeClr val="accent1">
                <a:alpha val="2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cs typeface="+mn-ea"/>
                <a:sym typeface="+mn-lt"/>
              </a:endParaRPr>
            </a:p>
          </p:txBody>
        </p:sp>
        <p:sp>
          <p:nvSpPr>
            <p:cNvPr id="26" name="椭圆"/>
            <p:cNvSpPr/>
            <p:nvPr/>
          </p:nvSpPr>
          <p:spPr>
            <a:xfrm>
              <a:off x="656331" y="3655327"/>
              <a:ext cx="234319" cy="2343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100" b="1">
                  <a:solidFill>
                    <a:schemeClr val="bg1"/>
                  </a:solidFill>
                  <a:cs typeface="+mn-ea"/>
                  <a:sym typeface="+mn-lt"/>
                </a:rPr>
                <a:t>2</a:t>
              </a:r>
              <a:endParaRPr lang="zh-CN" altLang="en-US" sz="1100" b="1">
                <a:solidFill>
                  <a:schemeClr val="bg1"/>
                </a:solidFill>
                <a:cs typeface="+mn-ea"/>
                <a:sym typeface="+mn-lt"/>
              </a:endParaRPr>
            </a:p>
          </p:txBody>
        </p:sp>
      </p:grpSp>
      <p:grpSp>
        <p:nvGrpSpPr>
          <p:cNvPr id="42" name="组合"/>
          <p:cNvGrpSpPr/>
          <p:nvPr/>
        </p:nvGrpSpPr>
        <p:grpSpPr>
          <a:xfrm>
            <a:off x="1805650" y="4667008"/>
            <a:ext cx="2549828" cy="882744"/>
            <a:chOff x="1805650" y="4667008"/>
            <a:chExt cx="2549828" cy="882744"/>
          </a:xfrm>
        </p:grpSpPr>
        <p:grpSp>
          <p:nvGrpSpPr>
            <p:cNvPr id="28" name="组合"/>
            <p:cNvGrpSpPr/>
            <p:nvPr/>
          </p:nvGrpSpPr>
          <p:grpSpPr>
            <a:xfrm flipH="1" flipV="1">
              <a:off x="1805650" y="4667008"/>
              <a:ext cx="2549828" cy="882744"/>
              <a:chOff x="725715" y="1629951"/>
              <a:chExt cx="2549828" cy="882744"/>
            </a:xfrm>
          </p:grpSpPr>
          <p:sp>
            <p:nvSpPr>
              <p:cNvPr id="33" name="任意多边形"/>
              <p:cNvSpPr/>
              <p:nvPr/>
            </p:nvSpPr>
            <p:spPr>
              <a:xfrm>
                <a:off x="725716" y="1636867"/>
                <a:ext cx="2549827" cy="875828"/>
              </a:xfrm>
              <a:custGeom>
                <a:avLst/>
                <a:gdLst>
                  <a:gd name="connsiteX0" fmla="*/ 80049 w 2867245"/>
                  <a:gd name="connsiteY0" fmla="*/ 0 h 1755860"/>
                  <a:gd name="connsiteX1" fmla="*/ 2787196 w 2867245"/>
                  <a:gd name="connsiteY1" fmla="*/ 0 h 1755860"/>
                  <a:gd name="connsiteX2" fmla="*/ 2867245 w 2867245"/>
                  <a:gd name="connsiteY2" fmla="*/ 80049 h 1755860"/>
                  <a:gd name="connsiteX3" fmla="*/ 2867245 w 2867245"/>
                  <a:gd name="connsiteY3" fmla="*/ 1477937 h 1755860"/>
                  <a:gd name="connsiteX4" fmla="*/ 2787196 w 2867245"/>
                  <a:gd name="connsiteY4" fmla="*/ 1557986 h 1755860"/>
                  <a:gd name="connsiteX5" fmla="*/ 247650 w 2867245"/>
                  <a:gd name="connsiteY5" fmla="*/ 1557986 h 1755860"/>
                  <a:gd name="connsiteX6" fmla="*/ 0 w 2867245"/>
                  <a:gd name="connsiteY6" fmla="*/ 1755860 h 1755860"/>
                  <a:gd name="connsiteX7" fmla="*/ 0 w 2867245"/>
                  <a:gd name="connsiteY7" fmla="*/ 1477937 h 1755860"/>
                  <a:gd name="connsiteX8" fmla="*/ 0 w 2867245"/>
                  <a:gd name="connsiteY8" fmla="*/ 1360112 h 1755860"/>
                  <a:gd name="connsiteX9" fmla="*/ 0 w 2867245"/>
                  <a:gd name="connsiteY9" fmla="*/ 80049 h 1755860"/>
                  <a:gd name="connsiteX10" fmla="*/ 80049 w 2867245"/>
                  <a:gd name="connsiteY10" fmla="*/ 0 h 175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7245" h="1755860">
                    <a:moveTo>
                      <a:pt x="80049" y="0"/>
                    </a:moveTo>
                    <a:lnTo>
                      <a:pt x="2787196" y="0"/>
                    </a:lnTo>
                    <a:cubicBezTo>
                      <a:pt x="2831406" y="0"/>
                      <a:pt x="2867245" y="35839"/>
                      <a:pt x="2867245" y="80049"/>
                    </a:cubicBezTo>
                    <a:lnTo>
                      <a:pt x="2867245" y="1477937"/>
                    </a:lnTo>
                    <a:cubicBezTo>
                      <a:pt x="2867245" y="1522147"/>
                      <a:pt x="2831406" y="1557986"/>
                      <a:pt x="2787196" y="1557986"/>
                    </a:cubicBezTo>
                    <a:lnTo>
                      <a:pt x="247650" y="1557986"/>
                    </a:lnTo>
                    <a:lnTo>
                      <a:pt x="0" y="1755860"/>
                    </a:lnTo>
                    <a:lnTo>
                      <a:pt x="0" y="1477937"/>
                    </a:lnTo>
                    <a:lnTo>
                      <a:pt x="0" y="1360112"/>
                    </a:lnTo>
                    <a:lnTo>
                      <a:pt x="0" y="80049"/>
                    </a:lnTo>
                    <a:cubicBezTo>
                      <a:pt x="0" y="35839"/>
                      <a:pt x="35839" y="0"/>
                      <a:pt x="80049" y="0"/>
                    </a:cubicBezTo>
                    <a:close/>
                  </a:path>
                </a:pathLst>
              </a:custGeom>
              <a:noFill/>
              <a:ln>
                <a:solidFill>
                  <a:schemeClr val="accent1">
                    <a:alpha val="90000"/>
                  </a:schemeClr>
                </a:solidFill>
              </a:ln>
              <a:effectLst>
                <a:outerShdw blurRad="190500" dir="5400000" algn="ctr" rotWithShape="0">
                  <a:schemeClr val="accent1">
                    <a:lumMod val="20000"/>
                    <a:lumOff val="8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cs typeface="+mn-ea"/>
                  <a:sym typeface="+mn-lt"/>
                </a:endParaRPr>
              </a:p>
            </p:txBody>
          </p:sp>
          <p:sp>
            <p:nvSpPr>
              <p:cNvPr id="34" name="矩形"/>
              <p:cNvSpPr/>
              <p:nvPr/>
            </p:nvSpPr>
            <p:spPr>
              <a:xfrm>
                <a:off x="725715" y="1629951"/>
                <a:ext cx="2549828" cy="67445"/>
              </a:xfrm>
              <a:prstGeom prst="rect">
                <a:avLst/>
              </a:prstGeom>
              <a:solidFill>
                <a:schemeClr val="accent1">
                  <a:alpha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5" name="组合"/>
            <p:cNvGrpSpPr/>
            <p:nvPr/>
          </p:nvGrpSpPr>
          <p:grpSpPr>
            <a:xfrm>
              <a:off x="2239925" y="4974750"/>
              <a:ext cx="1681279" cy="369332"/>
              <a:chOff x="1004048" y="2350813"/>
              <a:chExt cx="1681279" cy="369332"/>
            </a:xfrm>
          </p:grpSpPr>
          <p:grpSp>
            <p:nvGrpSpPr>
              <p:cNvPr id="36" name="组合 35"/>
              <p:cNvGrpSpPr/>
              <p:nvPr/>
            </p:nvGrpSpPr>
            <p:grpSpPr>
              <a:xfrm>
                <a:off x="1004048" y="2451952"/>
                <a:ext cx="216018" cy="167054"/>
                <a:chOff x="1467073" y="4995308"/>
                <a:chExt cx="216018" cy="167054"/>
              </a:xfrm>
              <a:solidFill>
                <a:srgbClr val="007E8B"/>
              </a:solidFill>
            </p:grpSpPr>
            <p:sp>
              <p:nvSpPr>
                <p:cNvPr id="38" name="等腰三角形"/>
                <p:cNvSpPr/>
                <p:nvPr/>
              </p:nvSpPr>
              <p:spPr>
                <a:xfrm rot="5400000">
                  <a:off x="1455552" y="5006829"/>
                  <a:ext cx="167054" cy="144012"/>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normalizeH="0" baseline="0" noProof="0">
                    <a:ln>
                      <a:noFill/>
                    </a:ln>
                    <a:solidFill>
                      <a:prstClr val="white"/>
                    </a:solidFill>
                    <a:effectLst/>
                    <a:uLnTx/>
                    <a:uFillTx/>
                    <a:cs typeface="+mn-ea"/>
                    <a:sym typeface="+mn-lt"/>
                  </a:endParaRPr>
                </a:p>
              </p:txBody>
            </p:sp>
            <p:sp>
              <p:nvSpPr>
                <p:cNvPr id="39" name="等腰三角形"/>
                <p:cNvSpPr/>
                <p:nvPr/>
              </p:nvSpPr>
              <p:spPr>
                <a:xfrm rot="5400000">
                  <a:off x="1527558" y="5006829"/>
                  <a:ext cx="167054" cy="14401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normalizeH="0" baseline="0" noProof="0">
                    <a:ln>
                      <a:noFill/>
                    </a:ln>
                    <a:solidFill>
                      <a:prstClr val="white"/>
                    </a:solidFill>
                    <a:effectLst/>
                    <a:uLnTx/>
                    <a:uFillTx/>
                    <a:cs typeface="+mn-ea"/>
                    <a:sym typeface="+mn-lt"/>
                  </a:endParaRPr>
                </a:p>
              </p:txBody>
            </p:sp>
          </p:grpSp>
          <p:sp>
            <p:nvSpPr>
              <p:cNvPr id="37" name="文本框"/>
              <p:cNvSpPr txBox="1"/>
              <p:nvPr/>
            </p:nvSpPr>
            <p:spPr>
              <a:xfrm>
                <a:off x="1289171" y="2350813"/>
                <a:ext cx="1396156" cy="369332"/>
              </a:xfrm>
              <a:prstGeom prst="rect">
                <a:avLst/>
              </a:prstGeom>
              <a:noFill/>
            </p:spPr>
            <p:txBody>
              <a:bodyPr wrap="square" rtlCol="0">
                <a:spAutoFit/>
              </a:bodyPr>
              <a:lstStyle/>
              <a:p>
                <a:r>
                  <a:rPr lang="zh-CN" altLang="en-US" b="1">
                    <a:solidFill>
                      <a:schemeClr val="accent1"/>
                    </a:solidFill>
                    <a:cs typeface="+mn-ea"/>
                    <a:sym typeface="+mn-lt"/>
                  </a:rPr>
                  <a:t>第二次战役</a:t>
                </a:r>
              </a:p>
            </p:txBody>
          </p:sp>
        </p:grpSp>
      </p:grpSp>
      <p:sp>
        <p:nvSpPr>
          <p:cNvPr id="40" name="文本框 39"/>
          <p:cNvSpPr txBox="1"/>
          <p:nvPr/>
        </p:nvSpPr>
        <p:spPr>
          <a:xfrm>
            <a:off x="4614834" y="4711358"/>
            <a:ext cx="6948275" cy="953018"/>
          </a:xfrm>
          <a:prstGeom prst="rect">
            <a:avLst/>
          </a:prstGeom>
          <a:noFill/>
        </p:spPr>
        <p:txBody>
          <a:bodyPr wrap="square" lIns="0" tIns="0" rIns="0" bIns="0" rtlCol="0">
            <a:spAutoFit/>
          </a:bodyPr>
          <a:lstStyle/>
          <a:p>
            <a:pPr marL="285750" indent="-285750">
              <a:lnSpc>
                <a:spcPct val="120000"/>
              </a:lnSpc>
              <a:buClr>
                <a:schemeClr val="accent1"/>
              </a:buClr>
              <a:buFont typeface="Arial" panose="020B0604020202020204" pitchFamily="34" charset="0"/>
              <a:buChar char="•"/>
            </a:pPr>
            <a:r>
              <a:rPr lang="zh-CN" altLang="en-US">
                <a:solidFill>
                  <a:schemeClr val="tx1">
                    <a:lumMod val="75000"/>
                    <a:lumOff val="25000"/>
                  </a:schemeClr>
                </a:solidFill>
                <a:cs typeface="+mn-ea"/>
                <a:sym typeface="+mn-lt"/>
              </a:rPr>
              <a:t>中国人民志愿军于</a:t>
            </a:r>
            <a:r>
              <a:rPr lang="en-US" altLang="zh-CN">
                <a:solidFill>
                  <a:schemeClr val="tx1">
                    <a:lumMod val="75000"/>
                    <a:lumOff val="25000"/>
                  </a:schemeClr>
                </a:solidFill>
                <a:cs typeface="+mn-ea"/>
                <a:sym typeface="+mn-lt"/>
              </a:rPr>
              <a:t>1950</a:t>
            </a:r>
            <a:r>
              <a:rPr lang="zh-CN" altLang="en-US">
                <a:solidFill>
                  <a:schemeClr val="tx1">
                    <a:lumMod val="75000"/>
                    <a:lumOff val="25000"/>
                  </a:schemeClr>
                </a:solidFill>
                <a:cs typeface="+mn-ea"/>
                <a:sym typeface="+mn-lt"/>
              </a:rPr>
              <a:t>年</a:t>
            </a:r>
            <a:r>
              <a:rPr lang="en-US" altLang="zh-CN">
                <a:solidFill>
                  <a:schemeClr val="tx1">
                    <a:lumMod val="75000"/>
                    <a:lumOff val="25000"/>
                  </a:schemeClr>
                </a:solidFill>
                <a:cs typeface="+mn-ea"/>
                <a:sym typeface="+mn-lt"/>
              </a:rPr>
              <a:t>11</a:t>
            </a:r>
            <a:r>
              <a:rPr lang="zh-CN" altLang="en-US">
                <a:solidFill>
                  <a:schemeClr val="tx1">
                    <a:lumMod val="75000"/>
                    <a:lumOff val="25000"/>
                  </a:schemeClr>
                </a:solidFill>
                <a:cs typeface="+mn-ea"/>
                <a:sym typeface="+mn-lt"/>
              </a:rPr>
              <a:t>月</a:t>
            </a:r>
            <a:r>
              <a:rPr lang="en-US" altLang="zh-CN">
                <a:solidFill>
                  <a:schemeClr val="tx1">
                    <a:lumMod val="75000"/>
                    <a:lumOff val="25000"/>
                  </a:schemeClr>
                </a:solidFill>
                <a:cs typeface="+mn-ea"/>
                <a:sym typeface="+mn-lt"/>
              </a:rPr>
              <a:t>7</a:t>
            </a:r>
            <a:r>
              <a:rPr lang="zh-CN" altLang="en-US">
                <a:solidFill>
                  <a:schemeClr val="tx1">
                    <a:lumMod val="75000"/>
                    <a:lumOff val="25000"/>
                  </a:schemeClr>
                </a:solidFill>
                <a:cs typeface="+mn-ea"/>
                <a:sym typeface="+mn-lt"/>
              </a:rPr>
              <a:t>日至</a:t>
            </a:r>
            <a:r>
              <a:rPr lang="en-US" altLang="zh-CN">
                <a:solidFill>
                  <a:schemeClr val="tx1">
                    <a:lumMod val="75000"/>
                    <a:lumOff val="25000"/>
                  </a:schemeClr>
                </a:solidFill>
                <a:cs typeface="+mn-ea"/>
                <a:sym typeface="+mn-lt"/>
              </a:rPr>
              <a:t>12</a:t>
            </a:r>
            <a:r>
              <a:rPr lang="zh-CN" altLang="en-US">
                <a:solidFill>
                  <a:schemeClr val="tx1">
                    <a:lumMod val="75000"/>
                    <a:lumOff val="25000"/>
                  </a:schemeClr>
                </a:solidFill>
                <a:cs typeface="+mn-ea"/>
                <a:sym typeface="+mn-lt"/>
              </a:rPr>
              <a:t>月</a:t>
            </a:r>
            <a:r>
              <a:rPr lang="en-US" altLang="zh-CN">
                <a:solidFill>
                  <a:schemeClr val="tx1">
                    <a:lumMod val="75000"/>
                    <a:lumOff val="25000"/>
                  </a:schemeClr>
                </a:solidFill>
                <a:cs typeface="+mn-ea"/>
                <a:sym typeface="+mn-lt"/>
              </a:rPr>
              <a:t>24</a:t>
            </a:r>
            <a:r>
              <a:rPr lang="zh-CN" altLang="en-US">
                <a:solidFill>
                  <a:schemeClr val="tx1">
                    <a:lumMod val="75000"/>
                    <a:lumOff val="25000"/>
                  </a:schemeClr>
                </a:solidFill>
                <a:cs typeface="+mn-ea"/>
                <a:sym typeface="+mn-lt"/>
              </a:rPr>
              <a:t>日，在朝鲜人民军配合下，将美国为首的“联合国军”及其指挥的韩国国军诱至预定战场后，对其突然发起反击的战役，是扭转朝鲜战局的一次战役。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p:cNvGrpSpPr/>
          <p:nvPr/>
        </p:nvGrpSpPr>
        <p:grpSpPr>
          <a:xfrm>
            <a:off x="548773" y="283856"/>
            <a:ext cx="5818586" cy="568107"/>
            <a:chOff x="1659173" y="2045137"/>
            <a:chExt cx="5818586" cy="568107"/>
          </a:xfrm>
        </p:grpSpPr>
        <p:sp>
          <p:nvSpPr>
            <p:cNvPr id="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2239324" y="2136575"/>
              <a:ext cx="266795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抗美援朝的过程</a:t>
              </a:r>
            </a:p>
          </p:txBody>
        </p:sp>
        <p:sp>
          <p:nvSpPr>
            <p:cNvPr id="6" name="文本框 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3</a:t>
              </a:r>
              <a:endParaRPr lang="zh-CN" altLang="en-US">
                <a:solidFill>
                  <a:schemeClr val="bg1"/>
                </a:solidFill>
                <a:cs typeface="+mn-ea"/>
                <a:sym typeface="+mn-lt"/>
              </a:endParaRPr>
            </a:p>
          </p:txBody>
        </p:sp>
      </p:grpSp>
      <p:sp>
        <p:nvSpPr>
          <p:cNvPr id="7" name="文本框 6"/>
          <p:cNvSpPr txBox="1"/>
          <p:nvPr/>
        </p:nvSpPr>
        <p:spPr>
          <a:xfrm>
            <a:off x="442913" y="1385082"/>
            <a:ext cx="2543355" cy="412613"/>
          </a:xfrm>
          <a:prstGeom prst="rect">
            <a:avLst/>
          </a:prstGeom>
          <a:noFill/>
        </p:spPr>
        <p:txBody>
          <a:bodyPr wrap="square" rtlCol="0">
            <a:spAutoFit/>
          </a:bodyPr>
          <a:lstStyle/>
          <a:p>
            <a:pPr>
              <a:lnSpc>
                <a:spcPct val="120000"/>
              </a:lnSpc>
            </a:pPr>
            <a:r>
              <a:rPr lang="zh-CN" altLang="en-US" sz="2000" b="1">
                <a:solidFill>
                  <a:schemeClr val="accent1"/>
                </a:solidFill>
                <a:cs typeface="+mn-ea"/>
                <a:sym typeface="+mn-lt"/>
              </a:rPr>
              <a:t>五次战略性战役</a:t>
            </a:r>
          </a:p>
        </p:txBody>
      </p:sp>
      <p:cxnSp>
        <p:nvCxnSpPr>
          <p:cNvPr id="8" name="直接连接符"/>
          <p:cNvCxnSpPr/>
          <p:nvPr/>
        </p:nvCxnSpPr>
        <p:spPr>
          <a:xfrm>
            <a:off x="0" y="4281170"/>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组合"/>
          <p:cNvGrpSpPr/>
          <p:nvPr/>
        </p:nvGrpSpPr>
        <p:grpSpPr>
          <a:xfrm>
            <a:off x="1633868" y="4088251"/>
            <a:ext cx="385838" cy="385838"/>
            <a:chOff x="580571" y="3579567"/>
            <a:chExt cx="385838" cy="385838"/>
          </a:xfrm>
        </p:grpSpPr>
        <p:sp>
          <p:nvSpPr>
            <p:cNvPr id="10" name="椭圆"/>
            <p:cNvSpPr/>
            <p:nvPr/>
          </p:nvSpPr>
          <p:spPr>
            <a:xfrm>
              <a:off x="580571" y="3579567"/>
              <a:ext cx="385838" cy="385838"/>
            </a:xfrm>
            <a:prstGeom prst="ellipse">
              <a:avLst/>
            </a:prstGeom>
            <a:solidFill>
              <a:schemeClr val="accent1">
                <a:alpha val="2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cs typeface="+mn-ea"/>
                <a:sym typeface="+mn-lt"/>
              </a:endParaRPr>
            </a:p>
          </p:txBody>
        </p:sp>
        <p:sp>
          <p:nvSpPr>
            <p:cNvPr id="11" name="椭圆"/>
            <p:cNvSpPr/>
            <p:nvPr/>
          </p:nvSpPr>
          <p:spPr>
            <a:xfrm>
              <a:off x="656331" y="3655327"/>
              <a:ext cx="234319" cy="2343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100" b="1">
                  <a:solidFill>
                    <a:schemeClr val="bg1"/>
                  </a:solidFill>
                  <a:cs typeface="+mn-ea"/>
                  <a:sym typeface="+mn-lt"/>
                </a:rPr>
                <a:t>3</a:t>
              </a:r>
              <a:endParaRPr lang="zh-CN" altLang="en-US" sz="1100" b="1">
                <a:solidFill>
                  <a:schemeClr val="bg1"/>
                </a:solidFill>
                <a:cs typeface="+mn-ea"/>
                <a:sym typeface="+mn-lt"/>
              </a:endParaRPr>
            </a:p>
          </p:txBody>
        </p:sp>
      </p:grpSp>
      <p:sp>
        <p:nvSpPr>
          <p:cNvPr id="15" name="文本框 14"/>
          <p:cNvSpPr txBox="1"/>
          <p:nvPr/>
        </p:nvSpPr>
        <p:spPr>
          <a:xfrm>
            <a:off x="2164302" y="3122693"/>
            <a:ext cx="8125592" cy="953018"/>
          </a:xfrm>
          <a:prstGeom prst="rect">
            <a:avLst/>
          </a:prstGeom>
          <a:noFill/>
        </p:spPr>
        <p:txBody>
          <a:bodyPr wrap="square" lIns="0" tIns="0" rIns="0" bIns="0" rtlCol="0">
            <a:spAutoFit/>
          </a:bodyPr>
          <a:lstStyle/>
          <a:p>
            <a:pPr marL="285750" indent="-285750">
              <a:lnSpc>
                <a:spcPct val="120000"/>
              </a:lnSpc>
              <a:buClr>
                <a:schemeClr val="accent1"/>
              </a:buClr>
              <a:buFont typeface="Arial" panose="020B0604020202020204" pitchFamily="34" charset="0"/>
              <a:buChar char="•"/>
            </a:pPr>
            <a:r>
              <a:rPr lang="zh-CN" altLang="en-US">
                <a:solidFill>
                  <a:schemeClr val="tx1">
                    <a:lumMod val="75000"/>
                    <a:lumOff val="25000"/>
                  </a:schemeClr>
                </a:solidFill>
                <a:cs typeface="+mn-ea"/>
                <a:sym typeface="+mn-lt"/>
              </a:rPr>
              <a:t>中国人民志愿军和朝鲜人民军于</a:t>
            </a:r>
            <a:r>
              <a:rPr lang="en-US" altLang="zh-CN">
                <a:solidFill>
                  <a:schemeClr val="tx1">
                    <a:lumMod val="75000"/>
                    <a:lumOff val="25000"/>
                  </a:schemeClr>
                </a:solidFill>
                <a:cs typeface="+mn-ea"/>
                <a:sym typeface="+mn-lt"/>
              </a:rPr>
              <a:t>1950</a:t>
            </a:r>
            <a:r>
              <a:rPr lang="zh-CN" altLang="en-US">
                <a:solidFill>
                  <a:schemeClr val="tx1">
                    <a:lumMod val="75000"/>
                    <a:lumOff val="25000"/>
                  </a:schemeClr>
                </a:solidFill>
                <a:cs typeface="+mn-ea"/>
                <a:sym typeface="+mn-lt"/>
              </a:rPr>
              <a:t>年</a:t>
            </a:r>
            <a:r>
              <a:rPr lang="en-US" altLang="zh-CN">
                <a:solidFill>
                  <a:schemeClr val="tx1">
                    <a:lumMod val="75000"/>
                    <a:lumOff val="25000"/>
                  </a:schemeClr>
                </a:solidFill>
                <a:cs typeface="+mn-ea"/>
                <a:sym typeface="+mn-lt"/>
              </a:rPr>
              <a:t>12</a:t>
            </a:r>
            <a:r>
              <a:rPr lang="zh-CN" altLang="en-US">
                <a:solidFill>
                  <a:schemeClr val="tx1">
                    <a:lumMod val="75000"/>
                    <a:lumOff val="25000"/>
                  </a:schemeClr>
                </a:solidFill>
                <a:cs typeface="+mn-ea"/>
                <a:sym typeface="+mn-lt"/>
              </a:rPr>
              <a:t>月</a:t>
            </a:r>
            <a:r>
              <a:rPr lang="en-US" altLang="zh-CN">
                <a:solidFill>
                  <a:schemeClr val="tx1">
                    <a:lumMod val="75000"/>
                    <a:lumOff val="25000"/>
                  </a:schemeClr>
                </a:solidFill>
                <a:cs typeface="+mn-ea"/>
                <a:sym typeface="+mn-lt"/>
              </a:rPr>
              <a:t>31</a:t>
            </a:r>
            <a:r>
              <a:rPr lang="zh-CN" altLang="en-US">
                <a:solidFill>
                  <a:schemeClr val="tx1">
                    <a:lumMod val="75000"/>
                    <a:lumOff val="25000"/>
                  </a:schemeClr>
                </a:solidFill>
                <a:cs typeface="+mn-ea"/>
                <a:sym typeface="+mn-lt"/>
              </a:rPr>
              <a:t>日至</a:t>
            </a:r>
            <a:r>
              <a:rPr lang="en-US" altLang="zh-CN">
                <a:solidFill>
                  <a:schemeClr val="tx1">
                    <a:lumMod val="75000"/>
                    <a:lumOff val="25000"/>
                  </a:schemeClr>
                </a:solidFill>
                <a:cs typeface="+mn-ea"/>
                <a:sym typeface="+mn-lt"/>
              </a:rPr>
              <a:t>1951</a:t>
            </a:r>
            <a:r>
              <a:rPr lang="zh-CN" altLang="en-US">
                <a:solidFill>
                  <a:schemeClr val="tx1">
                    <a:lumMod val="75000"/>
                    <a:lumOff val="25000"/>
                  </a:schemeClr>
                </a:solidFill>
                <a:cs typeface="+mn-ea"/>
                <a:sym typeface="+mn-lt"/>
              </a:rPr>
              <a:t>年</a:t>
            </a:r>
            <a:r>
              <a:rPr lang="en-US" altLang="zh-CN">
                <a:solidFill>
                  <a:schemeClr val="tx1">
                    <a:lumMod val="75000"/>
                    <a:lumOff val="25000"/>
                  </a:schemeClr>
                </a:solidFill>
                <a:cs typeface="+mn-ea"/>
                <a:sym typeface="+mn-lt"/>
              </a:rPr>
              <a:t>1</a:t>
            </a:r>
            <a:r>
              <a:rPr lang="zh-CN" altLang="en-US">
                <a:solidFill>
                  <a:schemeClr val="tx1">
                    <a:lumMod val="75000"/>
                    <a:lumOff val="25000"/>
                  </a:schemeClr>
                </a:solidFill>
                <a:cs typeface="+mn-ea"/>
                <a:sym typeface="+mn-lt"/>
              </a:rPr>
              <a:t>月</a:t>
            </a:r>
            <a:r>
              <a:rPr lang="en-US" altLang="zh-CN">
                <a:solidFill>
                  <a:schemeClr val="tx1">
                    <a:lumMod val="75000"/>
                    <a:lumOff val="25000"/>
                  </a:schemeClr>
                </a:solidFill>
                <a:cs typeface="+mn-ea"/>
                <a:sym typeface="+mn-lt"/>
              </a:rPr>
              <a:t>8</a:t>
            </a:r>
            <a:r>
              <a:rPr lang="zh-CN" altLang="en-US">
                <a:solidFill>
                  <a:schemeClr val="tx1">
                    <a:lumMod val="75000"/>
                    <a:lumOff val="25000"/>
                  </a:schemeClr>
                </a:solidFill>
                <a:cs typeface="+mn-ea"/>
                <a:sym typeface="+mn-lt"/>
              </a:rPr>
              <a:t>日，为打破美国政府“先停火，后谈判”，争取喘息时间，卷土重来的阴谋，突破“三八线”，对美国为首的“联合国军”及其指挥的韩国国军进行的进攻战役。</a:t>
            </a:r>
          </a:p>
        </p:txBody>
      </p:sp>
      <p:grpSp>
        <p:nvGrpSpPr>
          <p:cNvPr id="13" name="组合"/>
          <p:cNvGrpSpPr/>
          <p:nvPr/>
        </p:nvGrpSpPr>
        <p:grpSpPr>
          <a:xfrm>
            <a:off x="1779012" y="2116086"/>
            <a:ext cx="2612564" cy="882747"/>
            <a:chOff x="725715" y="2116086"/>
            <a:chExt cx="2612564" cy="882747"/>
          </a:xfrm>
        </p:grpSpPr>
        <p:sp>
          <p:nvSpPr>
            <p:cNvPr id="17" name="任意多边形"/>
            <p:cNvSpPr/>
            <p:nvPr/>
          </p:nvSpPr>
          <p:spPr>
            <a:xfrm>
              <a:off x="725715" y="2123005"/>
              <a:ext cx="2612564" cy="875828"/>
            </a:xfrm>
            <a:custGeom>
              <a:avLst/>
              <a:gdLst>
                <a:gd name="connsiteX0" fmla="*/ 80049 w 2867245"/>
                <a:gd name="connsiteY0" fmla="*/ 0 h 1755860"/>
                <a:gd name="connsiteX1" fmla="*/ 2787196 w 2867245"/>
                <a:gd name="connsiteY1" fmla="*/ 0 h 1755860"/>
                <a:gd name="connsiteX2" fmla="*/ 2867245 w 2867245"/>
                <a:gd name="connsiteY2" fmla="*/ 80049 h 1755860"/>
                <a:gd name="connsiteX3" fmla="*/ 2867245 w 2867245"/>
                <a:gd name="connsiteY3" fmla="*/ 1477937 h 1755860"/>
                <a:gd name="connsiteX4" fmla="*/ 2787196 w 2867245"/>
                <a:gd name="connsiteY4" fmla="*/ 1557986 h 1755860"/>
                <a:gd name="connsiteX5" fmla="*/ 247650 w 2867245"/>
                <a:gd name="connsiteY5" fmla="*/ 1557986 h 1755860"/>
                <a:gd name="connsiteX6" fmla="*/ 0 w 2867245"/>
                <a:gd name="connsiteY6" fmla="*/ 1755860 h 1755860"/>
                <a:gd name="connsiteX7" fmla="*/ 0 w 2867245"/>
                <a:gd name="connsiteY7" fmla="*/ 1477937 h 1755860"/>
                <a:gd name="connsiteX8" fmla="*/ 0 w 2867245"/>
                <a:gd name="connsiteY8" fmla="*/ 1360112 h 1755860"/>
                <a:gd name="connsiteX9" fmla="*/ 0 w 2867245"/>
                <a:gd name="connsiteY9" fmla="*/ 80049 h 1755860"/>
                <a:gd name="connsiteX10" fmla="*/ 80049 w 2867245"/>
                <a:gd name="connsiteY10" fmla="*/ 0 h 175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7245" h="1755860">
                  <a:moveTo>
                    <a:pt x="80049" y="0"/>
                  </a:moveTo>
                  <a:lnTo>
                    <a:pt x="2787196" y="0"/>
                  </a:lnTo>
                  <a:cubicBezTo>
                    <a:pt x="2831406" y="0"/>
                    <a:pt x="2867245" y="35839"/>
                    <a:pt x="2867245" y="80049"/>
                  </a:cubicBezTo>
                  <a:lnTo>
                    <a:pt x="2867245" y="1477937"/>
                  </a:lnTo>
                  <a:cubicBezTo>
                    <a:pt x="2867245" y="1522147"/>
                    <a:pt x="2831406" y="1557986"/>
                    <a:pt x="2787196" y="1557986"/>
                  </a:cubicBezTo>
                  <a:lnTo>
                    <a:pt x="247650" y="1557986"/>
                  </a:lnTo>
                  <a:lnTo>
                    <a:pt x="0" y="1755860"/>
                  </a:lnTo>
                  <a:lnTo>
                    <a:pt x="0" y="1477937"/>
                  </a:lnTo>
                  <a:lnTo>
                    <a:pt x="0" y="1360112"/>
                  </a:lnTo>
                  <a:lnTo>
                    <a:pt x="0" y="80049"/>
                  </a:lnTo>
                  <a:cubicBezTo>
                    <a:pt x="0" y="35839"/>
                    <a:pt x="35839" y="0"/>
                    <a:pt x="80049" y="0"/>
                  </a:cubicBezTo>
                  <a:close/>
                </a:path>
              </a:pathLst>
            </a:custGeom>
            <a:noFill/>
            <a:ln>
              <a:solidFill>
                <a:schemeClr val="accent1">
                  <a:alpha val="90000"/>
                </a:schemeClr>
              </a:solidFill>
            </a:ln>
            <a:effectLst>
              <a:outerShdw blurRad="190500" dir="5400000" algn="ctr" rotWithShape="0">
                <a:schemeClr val="accent1">
                  <a:lumMod val="20000"/>
                  <a:lumOff val="8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cs typeface="+mn-ea"/>
                <a:sym typeface="+mn-lt"/>
              </a:endParaRPr>
            </a:p>
          </p:txBody>
        </p:sp>
        <p:sp>
          <p:nvSpPr>
            <p:cNvPr id="18" name="矩形"/>
            <p:cNvSpPr/>
            <p:nvPr/>
          </p:nvSpPr>
          <p:spPr>
            <a:xfrm>
              <a:off x="725715" y="2116086"/>
              <a:ext cx="2612564" cy="45719"/>
            </a:xfrm>
            <a:prstGeom prst="rect">
              <a:avLst/>
            </a:prstGeom>
            <a:solidFill>
              <a:schemeClr val="accent1">
                <a:alpha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p:cNvGrpSpPr/>
            <p:nvPr/>
          </p:nvGrpSpPr>
          <p:grpSpPr>
            <a:xfrm>
              <a:off x="1191358" y="2350813"/>
              <a:ext cx="1681279" cy="369332"/>
              <a:chOff x="1004048" y="2350813"/>
              <a:chExt cx="1681279" cy="369332"/>
            </a:xfrm>
          </p:grpSpPr>
          <p:grpSp>
            <p:nvGrpSpPr>
              <p:cNvPr id="19" name="组合 18"/>
              <p:cNvGrpSpPr/>
              <p:nvPr/>
            </p:nvGrpSpPr>
            <p:grpSpPr>
              <a:xfrm>
                <a:off x="1004048" y="2451952"/>
                <a:ext cx="216018" cy="167054"/>
                <a:chOff x="1467073" y="4995308"/>
                <a:chExt cx="216018" cy="167054"/>
              </a:xfrm>
              <a:solidFill>
                <a:srgbClr val="007E8B"/>
              </a:solidFill>
            </p:grpSpPr>
            <p:sp>
              <p:nvSpPr>
                <p:cNvPr id="21" name="等腰三角形"/>
                <p:cNvSpPr/>
                <p:nvPr/>
              </p:nvSpPr>
              <p:spPr>
                <a:xfrm rot="5400000">
                  <a:off x="1455552" y="5006829"/>
                  <a:ext cx="167054" cy="144012"/>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normalizeH="0" baseline="0" noProof="0">
                    <a:ln>
                      <a:noFill/>
                    </a:ln>
                    <a:solidFill>
                      <a:prstClr val="white"/>
                    </a:solidFill>
                    <a:effectLst/>
                    <a:uLnTx/>
                    <a:uFillTx/>
                    <a:cs typeface="+mn-ea"/>
                    <a:sym typeface="+mn-lt"/>
                  </a:endParaRPr>
                </a:p>
              </p:txBody>
            </p:sp>
            <p:sp>
              <p:nvSpPr>
                <p:cNvPr id="22" name="等腰三角形"/>
                <p:cNvSpPr/>
                <p:nvPr/>
              </p:nvSpPr>
              <p:spPr>
                <a:xfrm rot="5400000">
                  <a:off x="1527558" y="5006829"/>
                  <a:ext cx="167054" cy="14401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normalizeH="0" baseline="0" noProof="0">
                    <a:ln>
                      <a:noFill/>
                    </a:ln>
                    <a:solidFill>
                      <a:prstClr val="white"/>
                    </a:solidFill>
                    <a:effectLst/>
                    <a:uLnTx/>
                    <a:uFillTx/>
                    <a:cs typeface="+mn-ea"/>
                    <a:sym typeface="+mn-lt"/>
                  </a:endParaRPr>
                </a:p>
              </p:txBody>
            </p:sp>
          </p:grpSp>
          <p:sp>
            <p:nvSpPr>
              <p:cNvPr id="20" name="文本框"/>
              <p:cNvSpPr txBox="1"/>
              <p:nvPr/>
            </p:nvSpPr>
            <p:spPr>
              <a:xfrm>
                <a:off x="1289171" y="2350813"/>
                <a:ext cx="1396156" cy="369332"/>
              </a:xfrm>
              <a:prstGeom prst="rect">
                <a:avLst/>
              </a:prstGeom>
              <a:noFill/>
            </p:spPr>
            <p:txBody>
              <a:bodyPr wrap="square" rtlCol="0">
                <a:spAutoFit/>
              </a:bodyPr>
              <a:lstStyle/>
              <a:p>
                <a:r>
                  <a:rPr lang="zh-CN" altLang="en-US" b="1">
                    <a:solidFill>
                      <a:schemeClr val="accent1"/>
                    </a:solidFill>
                    <a:cs typeface="+mn-ea"/>
                    <a:sym typeface="+mn-lt"/>
                  </a:rPr>
                  <a:t>第三次战役</a:t>
                </a:r>
              </a:p>
            </p:txBody>
          </p:sp>
        </p:grpSp>
      </p:grpSp>
      <p:grpSp>
        <p:nvGrpSpPr>
          <p:cNvPr id="24" name="组合"/>
          <p:cNvGrpSpPr/>
          <p:nvPr/>
        </p:nvGrpSpPr>
        <p:grpSpPr>
          <a:xfrm>
            <a:off x="4159549" y="4088251"/>
            <a:ext cx="385838" cy="385838"/>
            <a:chOff x="580571" y="3579567"/>
            <a:chExt cx="385838" cy="385838"/>
          </a:xfrm>
        </p:grpSpPr>
        <p:sp>
          <p:nvSpPr>
            <p:cNvPr id="25" name="椭圆"/>
            <p:cNvSpPr/>
            <p:nvPr/>
          </p:nvSpPr>
          <p:spPr>
            <a:xfrm>
              <a:off x="580571" y="3579567"/>
              <a:ext cx="385838" cy="385838"/>
            </a:xfrm>
            <a:prstGeom prst="ellipse">
              <a:avLst/>
            </a:prstGeom>
            <a:solidFill>
              <a:schemeClr val="accent1">
                <a:alpha val="2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cs typeface="+mn-ea"/>
                <a:sym typeface="+mn-lt"/>
              </a:endParaRPr>
            </a:p>
          </p:txBody>
        </p:sp>
        <p:sp>
          <p:nvSpPr>
            <p:cNvPr id="26" name="椭圆"/>
            <p:cNvSpPr/>
            <p:nvPr/>
          </p:nvSpPr>
          <p:spPr>
            <a:xfrm>
              <a:off x="656331" y="3655327"/>
              <a:ext cx="234319" cy="2343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100" b="1">
                  <a:solidFill>
                    <a:schemeClr val="bg1"/>
                  </a:solidFill>
                  <a:cs typeface="+mn-ea"/>
                  <a:sym typeface="+mn-lt"/>
                </a:rPr>
                <a:t>4</a:t>
              </a:r>
              <a:endParaRPr lang="zh-CN" altLang="en-US" sz="1100" b="1">
                <a:solidFill>
                  <a:schemeClr val="bg1"/>
                </a:solidFill>
                <a:cs typeface="+mn-ea"/>
                <a:sym typeface="+mn-lt"/>
              </a:endParaRPr>
            </a:p>
          </p:txBody>
        </p:sp>
      </p:grpSp>
      <p:grpSp>
        <p:nvGrpSpPr>
          <p:cNvPr id="12" name="组合"/>
          <p:cNvGrpSpPr/>
          <p:nvPr/>
        </p:nvGrpSpPr>
        <p:grpSpPr>
          <a:xfrm>
            <a:off x="1747776" y="4667008"/>
            <a:ext cx="2549828" cy="882744"/>
            <a:chOff x="1238489" y="4667008"/>
            <a:chExt cx="2549828" cy="882744"/>
          </a:xfrm>
        </p:grpSpPr>
        <p:grpSp>
          <p:nvGrpSpPr>
            <p:cNvPr id="28" name="组合"/>
            <p:cNvGrpSpPr/>
            <p:nvPr/>
          </p:nvGrpSpPr>
          <p:grpSpPr>
            <a:xfrm flipH="1" flipV="1">
              <a:off x="1238489" y="4667008"/>
              <a:ext cx="2549828" cy="882744"/>
              <a:chOff x="725715" y="1629951"/>
              <a:chExt cx="2549828" cy="882744"/>
            </a:xfrm>
          </p:grpSpPr>
          <p:sp>
            <p:nvSpPr>
              <p:cNvPr id="33" name="任意多边形"/>
              <p:cNvSpPr/>
              <p:nvPr/>
            </p:nvSpPr>
            <p:spPr>
              <a:xfrm>
                <a:off x="725716" y="1636867"/>
                <a:ext cx="2549827" cy="875828"/>
              </a:xfrm>
              <a:custGeom>
                <a:avLst/>
                <a:gdLst>
                  <a:gd name="connsiteX0" fmla="*/ 80049 w 2867245"/>
                  <a:gd name="connsiteY0" fmla="*/ 0 h 1755860"/>
                  <a:gd name="connsiteX1" fmla="*/ 2787196 w 2867245"/>
                  <a:gd name="connsiteY1" fmla="*/ 0 h 1755860"/>
                  <a:gd name="connsiteX2" fmla="*/ 2867245 w 2867245"/>
                  <a:gd name="connsiteY2" fmla="*/ 80049 h 1755860"/>
                  <a:gd name="connsiteX3" fmla="*/ 2867245 w 2867245"/>
                  <a:gd name="connsiteY3" fmla="*/ 1477937 h 1755860"/>
                  <a:gd name="connsiteX4" fmla="*/ 2787196 w 2867245"/>
                  <a:gd name="connsiteY4" fmla="*/ 1557986 h 1755860"/>
                  <a:gd name="connsiteX5" fmla="*/ 247650 w 2867245"/>
                  <a:gd name="connsiteY5" fmla="*/ 1557986 h 1755860"/>
                  <a:gd name="connsiteX6" fmla="*/ 0 w 2867245"/>
                  <a:gd name="connsiteY6" fmla="*/ 1755860 h 1755860"/>
                  <a:gd name="connsiteX7" fmla="*/ 0 w 2867245"/>
                  <a:gd name="connsiteY7" fmla="*/ 1477937 h 1755860"/>
                  <a:gd name="connsiteX8" fmla="*/ 0 w 2867245"/>
                  <a:gd name="connsiteY8" fmla="*/ 1360112 h 1755860"/>
                  <a:gd name="connsiteX9" fmla="*/ 0 w 2867245"/>
                  <a:gd name="connsiteY9" fmla="*/ 80049 h 1755860"/>
                  <a:gd name="connsiteX10" fmla="*/ 80049 w 2867245"/>
                  <a:gd name="connsiteY10" fmla="*/ 0 h 175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7245" h="1755860">
                    <a:moveTo>
                      <a:pt x="80049" y="0"/>
                    </a:moveTo>
                    <a:lnTo>
                      <a:pt x="2787196" y="0"/>
                    </a:lnTo>
                    <a:cubicBezTo>
                      <a:pt x="2831406" y="0"/>
                      <a:pt x="2867245" y="35839"/>
                      <a:pt x="2867245" y="80049"/>
                    </a:cubicBezTo>
                    <a:lnTo>
                      <a:pt x="2867245" y="1477937"/>
                    </a:lnTo>
                    <a:cubicBezTo>
                      <a:pt x="2867245" y="1522147"/>
                      <a:pt x="2831406" y="1557986"/>
                      <a:pt x="2787196" y="1557986"/>
                    </a:cubicBezTo>
                    <a:lnTo>
                      <a:pt x="247650" y="1557986"/>
                    </a:lnTo>
                    <a:lnTo>
                      <a:pt x="0" y="1755860"/>
                    </a:lnTo>
                    <a:lnTo>
                      <a:pt x="0" y="1477937"/>
                    </a:lnTo>
                    <a:lnTo>
                      <a:pt x="0" y="1360112"/>
                    </a:lnTo>
                    <a:lnTo>
                      <a:pt x="0" y="80049"/>
                    </a:lnTo>
                    <a:cubicBezTo>
                      <a:pt x="0" y="35839"/>
                      <a:pt x="35839" y="0"/>
                      <a:pt x="80049" y="0"/>
                    </a:cubicBezTo>
                    <a:close/>
                  </a:path>
                </a:pathLst>
              </a:custGeom>
              <a:noFill/>
              <a:ln>
                <a:solidFill>
                  <a:schemeClr val="accent1">
                    <a:alpha val="90000"/>
                  </a:schemeClr>
                </a:solidFill>
              </a:ln>
              <a:effectLst>
                <a:outerShdw blurRad="190500" dir="5400000" algn="ctr" rotWithShape="0">
                  <a:schemeClr val="accent1">
                    <a:lumMod val="20000"/>
                    <a:lumOff val="8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cs typeface="+mn-ea"/>
                  <a:sym typeface="+mn-lt"/>
                </a:endParaRPr>
              </a:p>
            </p:txBody>
          </p:sp>
          <p:sp>
            <p:nvSpPr>
              <p:cNvPr id="34" name="矩形"/>
              <p:cNvSpPr/>
              <p:nvPr/>
            </p:nvSpPr>
            <p:spPr>
              <a:xfrm>
                <a:off x="725715" y="1629951"/>
                <a:ext cx="2549828" cy="67445"/>
              </a:xfrm>
              <a:prstGeom prst="rect">
                <a:avLst/>
              </a:prstGeom>
              <a:solidFill>
                <a:schemeClr val="accent1">
                  <a:alpha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5" name="组合"/>
            <p:cNvGrpSpPr/>
            <p:nvPr/>
          </p:nvGrpSpPr>
          <p:grpSpPr>
            <a:xfrm>
              <a:off x="1672764" y="4974750"/>
              <a:ext cx="1681279" cy="369332"/>
              <a:chOff x="1004048" y="2350813"/>
              <a:chExt cx="1681279" cy="369332"/>
            </a:xfrm>
          </p:grpSpPr>
          <p:grpSp>
            <p:nvGrpSpPr>
              <p:cNvPr id="36" name="组合 35"/>
              <p:cNvGrpSpPr/>
              <p:nvPr/>
            </p:nvGrpSpPr>
            <p:grpSpPr>
              <a:xfrm>
                <a:off x="1004048" y="2451952"/>
                <a:ext cx="216018" cy="167054"/>
                <a:chOff x="1467073" y="4995308"/>
                <a:chExt cx="216018" cy="167054"/>
              </a:xfrm>
              <a:solidFill>
                <a:srgbClr val="007E8B"/>
              </a:solidFill>
            </p:grpSpPr>
            <p:sp>
              <p:nvSpPr>
                <p:cNvPr id="38" name="等腰三角形"/>
                <p:cNvSpPr/>
                <p:nvPr/>
              </p:nvSpPr>
              <p:spPr>
                <a:xfrm rot="5400000">
                  <a:off x="1455552" y="5006829"/>
                  <a:ext cx="167054" cy="144012"/>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normalizeH="0" baseline="0" noProof="0">
                    <a:ln>
                      <a:noFill/>
                    </a:ln>
                    <a:solidFill>
                      <a:prstClr val="white"/>
                    </a:solidFill>
                    <a:effectLst/>
                    <a:uLnTx/>
                    <a:uFillTx/>
                    <a:cs typeface="+mn-ea"/>
                    <a:sym typeface="+mn-lt"/>
                  </a:endParaRPr>
                </a:p>
              </p:txBody>
            </p:sp>
            <p:sp>
              <p:nvSpPr>
                <p:cNvPr id="39" name="等腰三角形"/>
                <p:cNvSpPr/>
                <p:nvPr/>
              </p:nvSpPr>
              <p:spPr>
                <a:xfrm rot="5400000">
                  <a:off x="1527558" y="5006829"/>
                  <a:ext cx="167054" cy="14401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normalizeH="0" baseline="0" noProof="0">
                    <a:ln>
                      <a:noFill/>
                    </a:ln>
                    <a:solidFill>
                      <a:prstClr val="white"/>
                    </a:solidFill>
                    <a:effectLst/>
                    <a:uLnTx/>
                    <a:uFillTx/>
                    <a:cs typeface="+mn-ea"/>
                    <a:sym typeface="+mn-lt"/>
                  </a:endParaRPr>
                </a:p>
              </p:txBody>
            </p:sp>
          </p:grpSp>
          <p:sp>
            <p:nvSpPr>
              <p:cNvPr id="37" name="文本框"/>
              <p:cNvSpPr txBox="1"/>
              <p:nvPr/>
            </p:nvSpPr>
            <p:spPr>
              <a:xfrm>
                <a:off x="1289171" y="2350813"/>
                <a:ext cx="1396156" cy="369332"/>
              </a:xfrm>
              <a:prstGeom prst="rect">
                <a:avLst/>
              </a:prstGeom>
              <a:noFill/>
            </p:spPr>
            <p:txBody>
              <a:bodyPr wrap="square" rtlCol="0">
                <a:spAutoFit/>
              </a:bodyPr>
              <a:lstStyle/>
              <a:p>
                <a:r>
                  <a:rPr lang="zh-CN" altLang="en-US" b="1">
                    <a:solidFill>
                      <a:schemeClr val="accent1"/>
                    </a:solidFill>
                    <a:cs typeface="+mn-ea"/>
                    <a:sym typeface="+mn-lt"/>
                  </a:rPr>
                  <a:t>第四次战役</a:t>
                </a:r>
              </a:p>
            </p:txBody>
          </p:sp>
        </p:grpSp>
      </p:grpSp>
      <p:sp>
        <p:nvSpPr>
          <p:cNvPr id="40" name="文本框 39"/>
          <p:cNvSpPr txBox="1"/>
          <p:nvPr/>
        </p:nvSpPr>
        <p:spPr>
          <a:xfrm>
            <a:off x="4545387" y="4711358"/>
            <a:ext cx="6948275" cy="1285416"/>
          </a:xfrm>
          <a:prstGeom prst="rect">
            <a:avLst/>
          </a:prstGeom>
          <a:noFill/>
        </p:spPr>
        <p:txBody>
          <a:bodyPr wrap="square" lIns="0" tIns="0" rIns="0" bIns="0" rtlCol="0">
            <a:spAutoFit/>
          </a:bodyPr>
          <a:lstStyle/>
          <a:p>
            <a:pPr marL="285750" indent="-285750">
              <a:lnSpc>
                <a:spcPct val="120000"/>
              </a:lnSpc>
              <a:buClr>
                <a:schemeClr val="accent1"/>
              </a:buClr>
              <a:buFont typeface="Arial" panose="020B0604020202020204" pitchFamily="34" charset="0"/>
              <a:buChar char="•"/>
            </a:pPr>
            <a:r>
              <a:rPr lang="en-US" altLang="zh-CN">
                <a:solidFill>
                  <a:schemeClr val="tx1">
                    <a:lumMod val="75000"/>
                    <a:lumOff val="25000"/>
                  </a:schemeClr>
                </a:solidFill>
                <a:cs typeface="+mn-ea"/>
                <a:sym typeface="+mn-lt"/>
              </a:rPr>
              <a:t>1951</a:t>
            </a:r>
            <a:r>
              <a:rPr lang="zh-CN" altLang="en-US">
                <a:solidFill>
                  <a:schemeClr val="tx1">
                    <a:lumMod val="75000"/>
                    <a:lumOff val="25000"/>
                  </a:schemeClr>
                </a:solidFill>
                <a:cs typeface="+mn-ea"/>
                <a:sym typeface="+mn-lt"/>
              </a:rPr>
              <a:t>年</a:t>
            </a:r>
            <a:r>
              <a:rPr lang="en-US" altLang="zh-CN">
                <a:solidFill>
                  <a:schemeClr val="tx1">
                    <a:lumMod val="75000"/>
                    <a:lumOff val="25000"/>
                  </a:schemeClr>
                </a:solidFill>
                <a:cs typeface="+mn-ea"/>
                <a:sym typeface="+mn-lt"/>
              </a:rPr>
              <a:t>1</a:t>
            </a:r>
            <a:r>
              <a:rPr lang="zh-CN" altLang="en-US">
                <a:solidFill>
                  <a:schemeClr val="tx1">
                    <a:lumMod val="75000"/>
                    <a:lumOff val="25000"/>
                  </a:schemeClr>
                </a:solidFill>
                <a:cs typeface="+mn-ea"/>
                <a:sym typeface="+mn-lt"/>
              </a:rPr>
              <a:t>月</a:t>
            </a:r>
            <a:r>
              <a:rPr lang="en-US" altLang="zh-CN">
                <a:solidFill>
                  <a:schemeClr val="tx1">
                    <a:lumMod val="75000"/>
                    <a:lumOff val="25000"/>
                  </a:schemeClr>
                </a:solidFill>
                <a:cs typeface="+mn-ea"/>
                <a:sym typeface="+mn-lt"/>
              </a:rPr>
              <a:t>25</a:t>
            </a:r>
            <a:r>
              <a:rPr lang="zh-CN" altLang="en-US">
                <a:solidFill>
                  <a:schemeClr val="tx1">
                    <a:lumMod val="75000"/>
                    <a:lumOff val="25000"/>
                  </a:schemeClr>
                </a:solidFill>
                <a:cs typeface="+mn-ea"/>
                <a:sym typeface="+mn-lt"/>
              </a:rPr>
              <a:t>日至</a:t>
            </a:r>
            <a:r>
              <a:rPr lang="en-US" altLang="zh-CN">
                <a:solidFill>
                  <a:schemeClr val="tx1">
                    <a:lumMod val="75000"/>
                    <a:lumOff val="25000"/>
                  </a:schemeClr>
                </a:solidFill>
                <a:cs typeface="+mn-ea"/>
                <a:sym typeface="+mn-lt"/>
              </a:rPr>
              <a:t>4</a:t>
            </a:r>
            <a:r>
              <a:rPr lang="zh-CN" altLang="en-US">
                <a:solidFill>
                  <a:schemeClr val="tx1">
                    <a:lumMod val="75000"/>
                    <a:lumOff val="25000"/>
                  </a:schemeClr>
                </a:solidFill>
                <a:cs typeface="+mn-ea"/>
                <a:sym typeface="+mn-lt"/>
              </a:rPr>
              <a:t>月</a:t>
            </a:r>
            <a:r>
              <a:rPr lang="en-US" altLang="zh-CN">
                <a:solidFill>
                  <a:schemeClr val="tx1">
                    <a:lumMod val="75000"/>
                    <a:lumOff val="25000"/>
                  </a:schemeClr>
                </a:solidFill>
                <a:cs typeface="+mn-ea"/>
                <a:sym typeface="+mn-lt"/>
              </a:rPr>
              <a:t>21</a:t>
            </a:r>
            <a:r>
              <a:rPr lang="zh-CN" altLang="en-US">
                <a:solidFill>
                  <a:schemeClr val="tx1">
                    <a:lumMod val="75000"/>
                    <a:lumOff val="25000"/>
                  </a:schemeClr>
                </a:solidFill>
                <a:cs typeface="+mn-ea"/>
                <a:sym typeface="+mn-lt"/>
              </a:rPr>
              <a:t>日，中国人民志愿军和朝鲜人民军为制止美国为首的“联合国军”及其指挥的韩国国军发动的攻势，争取时间掩护后续兵团到达，进行反击准备，在“三八线”南北地区进行的防御战役。</a:t>
            </a: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p:cNvGrpSpPr/>
          <p:nvPr/>
        </p:nvGrpSpPr>
        <p:grpSpPr>
          <a:xfrm>
            <a:off x="548773" y="283856"/>
            <a:ext cx="5818586" cy="568107"/>
            <a:chOff x="1659173" y="2045137"/>
            <a:chExt cx="5818586" cy="568107"/>
          </a:xfrm>
        </p:grpSpPr>
        <p:sp>
          <p:nvSpPr>
            <p:cNvPr id="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2239324" y="2136575"/>
              <a:ext cx="266795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抗美援朝的过程</a:t>
              </a:r>
            </a:p>
          </p:txBody>
        </p:sp>
        <p:sp>
          <p:nvSpPr>
            <p:cNvPr id="6" name="文本框 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3</a:t>
              </a:r>
              <a:endParaRPr lang="zh-CN" altLang="en-US">
                <a:solidFill>
                  <a:schemeClr val="bg1"/>
                </a:solidFill>
                <a:cs typeface="+mn-ea"/>
                <a:sym typeface="+mn-lt"/>
              </a:endParaRPr>
            </a:p>
          </p:txBody>
        </p:sp>
      </p:grpSp>
      <p:sp>
        <p:nvSpPr>
          <p:cNvPr id="7" name="文本框 6"/>
          <p:cNvSpPr txBox="1"/>
          <p:nvPr/>
        </p:nvSpPr>
        <p:spPr>
          <a:xfrm>
            <a:off x="442913" y="1107289"/>
            <a:ext cx="2543355" cy="412613"/>
          </a:xfrm>
          <a:prstGeom prst="rect">
            <a:avLst/>
          </a:prstGeom>
          <a:noFill/>
        </p:spPr>
        <p:txBody>
          <a:bodyPr wrap="square" rtlCol="0">
            <a:spAutoFit/>
          </a:bodyPr>
          <a:lstStyle/>
          <a:p>
            <a:pPr>
              <a:lnSpc>
                <a:spcPct val="120000"/>
              </a:lnSpc>
            </a:pPr>
            <a:r>
              <a:rPr lang="zh-CN" altLang="en-US" sz="2000" b="1">
                <a:solidFill>
                  <a:schemeClr val="accent1"/>
                </a:solidFill>
                <a:cs typeface="+mn-ea"/>
                <a:sym typeface="+mn-lt"/>
              </a:rPr>
              <a:t>五次战略性战役</a:t>
            </a:r>
          </a:p>
        </p:txBody>
      </p:sp>
      <p:sp>
        <p:nvSpPr>
          <p:cNvPr id="15" name="文本框 14"/>
          <p:cNvSpPr txBox="1"/>
          <p:nvPr/>
        </p:nvSpPr>
        <p:spPr>
          <a:xfrm>
            <a:off x="1354072" y="2786292"/>
            <a:ext cx="7014423" cy="1285416"/>
          </a:xfrm>
          <a:prstGeom prst="rect">
            <a:avLst/>
          </a:prstGeom>
          <a:noFill/>
        </p:spPr>
        <p:txBody>
          <a:bodyPr wrap="square" lIns="0" tIns="0" rIns="0" bIns="0" rtlCol="0">
            <a:spAutoFit/>
          </a:bodyPr>
          <a:lstStyle/>
          <a:p>
            <a:pPr marL="285750" indent="-285750">
              <a:lnSpc>
                <a:spcPct val="120000"/>
              </a:lnSpc>
              <a:buClr>
                <a:schemeClr val="accent1"/>
              </a:buClr>
              <a:buFont typeface="Arial" panose="020B0604020202020204" pitchFamily="34" charset="0"/>
              <a:buChar char="•"/>
            </a:pPr>
            <a:r>
              <a:rPr lang="en-US" altLang="zh-CN">
                <a:solidFill>
                  <a:schemeClr val="tx1">
                    <a:lumMod val="75000"/>
                    <a:lumOff val="25000"/>
                  </a:schemeClr>
                </a:solidFill>
                <a:cs typeface="+mn-ea"/>
                <a:sym typeface="+mn-lt"/>
              </a:rPr>
              <a:t>1951</a:t>
            </a:r>
            <a:r>
              <a:rPr lang="zh-CN" altLang="en-US">
                <a:solidFill>
                  <a:schemeClr val="tx1">
                    <a:lumMod val="75000"/>
                    <a:lumOff val="25000"/>
                  </a:schemeClr>
                </a:solidFill>
                <a:cs typeface="+mn-ea"/>
                <a:sym typeface="+mn-lt"/>
              </a:rPr>
              <a:t>年</a:t>
            </a:r>
            <a:r>
              <a:rPr lang="en-US" altLang="zh-CN">
                <a:solidFill>
                  <a:schemeClr val="tx1">
                    <a:lumMod val="75000"/>
                    <a:lumOff val="25000"/>
                  </a:schemeClr>
                </a:solidFill>
                <a:cs typeface="+mn-ea"/>
                <a:sym typeface="+mn-lt"/>
              </a:rPr>
              <a:t>4</a:t>
            </a:r>
            <a:r>
              <a:rPr lang="zh-CN" altLang="en-US">
                <a:solidFill>
                  <a:schemeClr val="tx1">
                    <a:lumMod val="75000"/>
                    <a:lumOff val="25000"/>
                  </a:schemeClr>
                </a:solidFill>
                <a:cs typeface="+mn-ea"/>
                <a:sym typeface="+mn-lt"/>
              </a:rPr>
              <a:t>月</a:t>
            </a:r>
            <a:r>
              <a:rPr lang="en-US" altLang="zh-CN">
                <a:solidFill>
                  <a:schemeClr val="tx1">
                    <a:lumMod val="75000"/>
                    <a:lumOff val="25000"/>
                  </a:schemeClr>
                </a:solidFill>
                <a:cs typeface="+mn-ea"/>
                <a:sym typeface="+mn-lt"/>
              </a:rPr>
              <a:t>22</a:t>
            </a:r>
            <a:r>
              <a:rPr lang="zh-CN" altLang="en-US">
                <a:solidFill>
                  <a:schemeClr val="tx1">
                    <a:lumMod val="75000"/>
                    <a:lumOff val="25000"/>
                  </a:schemeClr>
                </a:solidFill>
                <a:cs typeface="+mn-ea"/>
                <a:sym typeface="+mn-lt"/>
              </a:rPr>
              <a:t>日发起，至</a:t>
            </a:r>
            <a:r>
              <a:rPr lang="en-US" altLang="zh-CN">
                <a:solidFill>
                  <a:schemeClr val="tx1">
                    <a:lumMod val="75000"/>
                    <a:lumOff val="25000"/>
                  </a:schemeClr>
                </a:solidFill>
                <a:cs typeface="+mn-ea"/>
                <a:sym typeface="+mn-lt"/>
              </a:rPr>
              <a:t>6</a:t>
            </a:r>
            <a:r>
              <a:rPr lang="zh-CN" altLang="en-US">
                <a:solidFill>
                  <a:schemeClr val="tx1">
                    <a:lumMod val="75000"/>
                    <a:lumOff val="25000"/>
                  </a:schemeClr>
                </a:solidFill>
                <a:cs typeface="+mn-ea"/>
                <a:sym typeface="+mn-lt"/>
              </a:rPr>
              <a:t>月</a:t>
            </a:r>
            <a:r>
              <a:rPr lang="en-US" altLang="zh-CN">
                <a:solidFill>
                  <a:schemeClr val="tx1">
                    <a:lumMod val="75000"/>
                    <a:lumOff val="25000"/>
                  </a:schemeClr>
                </a:solidFill>
                <a:cs typeface="+mn-ea"/>
                <a:sym typeface="+mn-lt"/>
              </a:rPr>
              <a:t>10</a:t>
            </a:r>
            <a:r>
              <a:rPr lang="zh-CN" altLang="en-US">
                <a:solidFill>
                  <a:schemeClr val="tx1">
                    <a:lumMod val="75000"/>
                    <a:lumOff val="25000"/>
                  </a:schemeClr>
                </a:solidFill>
                <a:cs typeface="+mn-ea"/>
                <a:sym typeface="+mn-lt"/>
              </a:rPr>
              <a:t>日前后结束，历时</a:t>
            </a:r>
            <a:r>
              <a:rPr lang="en-US" altLang="zh-CN">
                <a:solidFill>
                  <a:schemeClr val="tx1">
                    <a:lumMod val="75000"/>
                    <a:lumOff val="25000"/>
                  </a:schemeClr>
                </a:solidFill>
                <a:cs typeface="+mn-ea"/>
                <a:sym typeface="+mn-lt"/>
              </a:rPr>
              <a:t>50</a:t>
            </a:r>
            <a:r>
              <a:rPr lang="zh-CN" altLang="en-US">
                <a:solidFill>
                  <a:schemeClr val="tx1">
                    <a:lumMod val="75000"/>
                    <a:lumOff val="25000"/>
                  </a:schemeClr>
                </a:solidFill>
                <a:cs typeface="+mn-ea"/>
                <a:sym typeface="+mn-lt"/>
              </a:rPr>
              <a:t>天，战役的结果是志愿军和人民军将“联合国军”从三八线附近地区打退到汉江南岸地区，但又被“联合国军”推回到三八线南北地区，志愿军和人民军共歼灭“联合国军”</a:t>
            </a:r>
            <a:r>
              <a:rPr lang="en-US" altLang="zh-CN">
                <a:solidFill>
                  <a:schemeClr val="tx1">
                    <a:lumMod val="75000"/>
                    <a:lumOff val="25000"/>
                  </a:schemeClr>
                </a:solidFill>
                <a:cs typeface="+mn-ea"/>
                <a:sym typeface="+mn-lt"/>
              </a:rPr>
              <a:t>8.2</a:t>
            </a:r>
            <a:r>
              <a:rPr lang="zh-CN" altLang="en-US">
                <a:solidFill>
                  <a:schemeClr val="tx1">
                    <a:lumMod val="75000"/>
                    <a:lumOff val="25000"/>
                  </a:schemeClr>
                </a:solidFill>
                <a:cs typeface="+mn-ea"/>
                <a:sym typeface="+mn-lt"/>
              </a:rPr>
              <a:t>万余人，自身作战减员</a:t>
            </a:r>
            <a:r>
              <a:rPr lang="en-US" altLang="zh-CN">
                <a:solidFill>
                  <a:schemeClr val="tx1">
                    <a:lumMod val="75000"/>
                    <a:lumOff val="25000"/>
                  </a:schemeClr>
                </a:solidFill>
                <a:cs typeface="+mn-ea"/>
                <a:sym typeface="+mn-lt"/>
              </a:rPr>
              <a:t>8.5</a:t>
            </a:r>
            <a:r>
              <a:rPr lang="zh-CN" altLang="en-US">
                <a:solidFill>
                  <a:schemeClr val="tx1">
                    <a:lumMod val="75000"/>
                    <a:lumOff val="25000"/>
                  </a:schemeClr>
                </a:solidFill>
                <a:cs typeface="+mn-ea"/>
                <a:sym typeface="+mn-lt"/>
              </a:rPr>
              <a:t>万余人。</a:t>
            </a:r>
          </a:p>
        </p:txBody>
      </p:sp>
      <p:grpSp>
        <p:nvGrpSpPr>
          <p:cNvPr id="12" name="组合"/>
          <p:cNvGrpSpPr/>
          <p:nvPr/>
        </p:nvGrpSpPr>
        <p:grpSpPr>
          <a:xfrm>
            <a:off x="1128924" y="1844965"/>
            <a:ext cx="2612564" cy="882747"/>
            <a:chOff x="725715" y="2116086"/>
            <a:chExt cx="2612564" cy="882747"/>
          </a:xfrm>
        </p:grpSpPr>
        <p:sp>
          <p:nvSpPr>
            <p:cNvPr id="17" name="任意多边形"/>
            <p:cNvSpPr/>
            <p:nvPr/>
          </p:nvSpPr>
          <p:spPr>
            <a:xfrm>
              <a:off x="725715" y="2123005"/>
              <a:ext cx="2612564" cy="875828"/>
            </a:xfrm>
            <a:custGeom>
              <a:avLst/>
              <a:gdLst>
                <a:gd name="connsiteX0" fmla="*/ 80049 w 2867245"/>
                <a:gd name="connsiteY0" fmla="*/ 0 h 1755860"/>
                <a:gd name="connsiteX1" fmla="*/ 2787196 w 2867245"/>
                <a:gd name="connsiteY1" fmla="*/ 0 h 1755860"/>
                <a:gd name="connsiteX2" fmla="*/ 2867245 w 2867245"/>
                <a:gd name="connsiteY2" fmla="*/ 80049 h 1755860"/>
                <a:gd name="connsiteX3" fmla="*/ 2867245 w 2867245"/>
                <a:gd name="connsiteY3" fmla="*/ 1477937 h 1755860"/>
                <a:gd name="connsiteX4" fmla="*/ 2787196 w 2867245"/>
                <a:gd name="connsiteY4" fmla="*/ 1557986 h 1755860"/>
                <a:gd name="connsiteX5" fmla="*/ 247650 w 2867245"/>
                <a:gd name="connsiteY5" fmla="*/ 1557986 h 1755860"/>
                <a:gd name="connsiteX6" fmla="*/ 0 w 2867245"/>
                <a:gd name="connsiteY6" fmla="*/ 1755860 h 1755860"/>
                <a:gd name="connsiteX7" fmla="*/ 0 w 2867245"/>
                <a:gd name="connsiteY7" fmla="*/ 1477937 h 1755860"/>
                <a:gd name="connsiteX8" fmla="*/ 0 w 2867245"/>
                <a:gd name="connsiteY8" fmla="*/ 1360112 h 1755860"/>
                <a:gd name="connsiteX9" fmla="*/ 0 w 2867245"/>
                <a:gd name="connsiteY9" fmla="*/ 80049 h 1755860"/>
                <a:gd name="connsiteX10" fmla="*/ 80049 w 2867245"/>
                <a:gd name="connsiteY10" fmla="*/ 0 h 175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7245" h="1755860">
                  <a:moveTo>
                    <a:pt x="80049" y="0"/>
                  </a:moveTo>
                  <a:lnTo>
                    <a:pt x="2787196" y="0"/>
                  </a:lnTo>
                  <a:cubicBezTo>
                    <a:pt x="2831406" y="0"/>
                    <a:pt x="2867245" y="35839"/>
                    <a:pt x="2867245" y="80049"/>
                  </a:cubicBezTo>
                  <a:lnTo>
                    <a:pt x="2867245" y="1477937"/>
                  </a:lnTo>
                  <a:cubicBezTo>
                    <a:pt x="2867245" y="1522147"/>
                    <a:pt x="2831406" y="1557986"/>
                    <a:pt x="2787196" y="1557986"/>
                  </a:cubicBezTo>
                  <a:lnTo>
                    <a:pt x="247650" y="1557986"/>
                  </a:lnTo>
                  <a:lnTo>
                    <a:pt x="0" y="1755860"/>
                  </a:lnTo>
                  <a:lnTo>
                    <a:pt x="0" y="1477937"/>
                  </a:lnTo>
                  <a:lnTo>
                    <a:pt x="0" y="1360112"/>
                  </a:lnTo>
                  <a:lnTo>
                    <a:pt x="0" y="80049"/>
                  </a:lnTo>
                  <a:cubicBezTo>
                    <a:pt x="0" y="35839"/>
                    <a:pt x="35839" y="0"/>
                    <a:pt x="80049" y="0"/>
                  </a:cubicBezTo>
                  <a:close/>
                </a:path>
              </a:pathLst>
            </a:custGeom>
            <a:noFill/>
            <a:ln>
              <a:solidFill>
                <a:schemeClr val="accent1">
                  <a:alpha val="90000"/>
                </a:schemeClr>
              </a:solidFill>
            </a:ln>
            <a:effectLst>
              <a:outerShdw blurRad="190500" dir="5400000" algn="ctr" rotWithShape="0">
                <a:schemeClr val="accent1">
                  <a:lumMod val="20000"/>
                  <a:lumOff val="8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75000"/>
                    <a:lumOff val="25000"/>
                  </a:schemeClr>
                </a:solidFill>
                <a:cs typeface="+mn-ea"/>
                <a:sym typeface="+mn-lt"/>
              </a:endParaRPr>
            </a:p>
          </p:txBody>
        </p:sp>
        <p:sp>
          <p:nvSpPr>
            <p:cNvPr id="18" name="矩形"/>
            <p:cNvSpPr/>
            <p:nvPr/>
          </p:nvSpPr>
          <p:spPr>
            <a:xfrm>
              <a:off x="725715" y="2116086"/>
              <a:ext cx="2612564" cy="45719"/>
            </a:xfrm>
            <a:prstGeom prst="rect">
              <a:avLst/>
            </a:prstGeom>
            <a:solidFill>
              <a:schemeClr val="accent1">
                <a:alpha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p:cNvGrpSpPr/>
            <p:nvPr/>
          </p:nvGrpSpPr>
          <p:grpSpPr>
            <a:xfrm>
              <a:off x="1191358" y="2350813"/>
              <a:ext cx="1681279" cy="369332"/>
              <a:chOff x="1004048" y="2350813"/>
              <a:chExt cx="1681279" cy="369332"/>
            </a:xfrm>
          </p:grpSpPr>
          <p:grpSp>
            <p:nvGrpSpPr>
              <p:cNvPr id="19" name="组合 18"/>
              <p:cNvGrpSpPr/>
              <p:nvPr/>
            </p:nvGrpSpPr>
            <p:grpSpPr>
              <a:xfrm>
                <a:off x="1004048" y="2451952"/>
                <a:ext cx="216018" cy="167054"/>
                <a:chOff x="1467073" y="4995308"/>
                <a:chExt cx="216018" cy="167054"/>
              </a:xfrm>
              <a:solidFill>
                <a:srgbClr val="007E8B"/>
              </a:solidFill>
            </p:grpSpPr>
            <p:sp>
              <p:nvSpPr>
                <p:cNvPr id="21" name="等腰三角形"/>
                <p:cNvSpPr/>
                <p:nvPr/>
              </p:nvSpPr>
              <p:spPr>
                <a:xfrm rot="5400000">
                  <a:off x="1455552" y="5006829"/>
                  <a:ext cx="167054" cy="144012"/>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normalizeH="0" baseline="0" noProof="0">
                    <a:ln>
                      <a:noFill/>
                    </a:ln>
                    <a:solidFill>
                      <a:prstClr val="white"/>
                    </a:solidFill>
                    <a:effectLst/>
                    <a:uLnTx/>
                    <a:uFillTx/>
                    <a:cs typeface="+mn-ea"/>
                    <a:sym typeface="+mn-lt"/>
                  </a:endParaRPr>
                </a:p>
              </p:txBody>
            </p:sp>
            <p:sp>
              <p:nvSpPr>
                <p:cNvPr id="22" name="等腰三角形"/>
                <p:cNvSpPr/>
                <p:nvPr/>
              </p:nvSpPr>
              <p:spPr>
                <a:xfrm rot="5400000">
                  <a:off x="1527558" y="5006829"/>
                  <a:ext cx="167054" cy="14401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normalizeH="0" baseline="0" noProof="0">
                    <a:ln>
                      <a:noFill/>
                    </a:ln>
                    <a:solidFill>
                      <a:prstClr val="white"/>
                    </a:solidFill>
                    <a:effectLst/>
                    <a:uLnTx/>
                    <a:uFillTx/>
                    <a:cs typeface="+mn-ea"/>
                    <a:sym typeface="+mn-lt"/>
                  </a:endParaRPr>
                </a:p>
              </p:txBody>
            </p:sp>
          </p:grpSp>
          <p:sp>
            <p:nvSpPr>
              <p:cNvPr id="20" name="文本框"/>
              <p:cNvSpPr txBox="1"/>
              <p:nvPr/>
            </p:nvSpPr>
            <p:spPr>
              <a:xfrm>
                <a:off x="1289171" y="2350813"/>
                <a:ext cx="1396156" cy="369332"/>
              </a:xfrm>
              <a:prstGeom prst="rect">
                <a:avLst/>
              </a:prstGeom>
              <a:noFill/>
            </p:spPr>
            <p:txBody>
              <a:bodyPr wrap="square" rtlCol="0">
                <a:spAutoFit/>
              </a:bodyPr>
              <a:lstStyle/>
              <a:p>
                <a:r>
                  <a:rPr lang="zh-CN" altLang="en-US" b="1">
                    <a:solidFill>
                      <a:schemeClr val="accent1"/>
                    </a:solidFill>
                    <a:cs typeface="+mn-ea"/>
                    <a:sym typeface="+mn-lt"/>
                  </a:rPr>
                  <a:t>第五次战役</a:t>
                </a:r>
              </a:p>
            </p:txBody>
          </p:sp>
        </p:grpSp>
      </p:grpSp>
      <p:grpSp>
        <p:nvGrpSpPr>
          <p:cNvPr id="29" name="组合"/>
          <p:cNvGrpSpPr/>
          <p:nvPr/>
        </p:nvGrpSpPr>
        <p:grpSpPr>
          <a:xfrm>
            <a:off x="7731888" y="1834"/>
            <a:ext cx="4460871" cy="6848229"/>
            <a:chOff x="7731888" y="1834"/>
            <a:chExt cx="4460871" cy="6848229"/>
          </a:xfrm>
        </p:grpSpPr>
        <p:pic>
          <p:nvPicPr>
            <p:cNvPr id="16" name="图片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31888" y="1834"/>
              <a:ext cx="4460871" cy="6848229"/>
            </a:xfrm>
            <a:prstGeom prst="rect">
              <a:avLst/>
            </a:prstGeom>
          </p:spPr>
        </p:pic>
        <p:sp>
          <p:nvSpPr>
            <p:cNvPr id="41" name="矩形 40"/>
            <p:cNvSpPr/>
            <p:nvPr/>
          </p:nvSpPr>
          <p:spPr>
            <a:xfrm>
              <a:off x="8368494" y="7937"/>
              <a:ext cx="3823505" cy="6842126"/>
            </a:xfrm>
            <a:prstGeom prst="rect">
              <a:avLst/>
            </a:prstGeom>
            <a:gradFill flip="none" rotWithShape="1">
              <a:gsLst>
                <a:gs pos="0">
                  <a:schemeClr val="accent1">
                    <a:alpha val="0"/>
                  </a:schemeClr>
                </a:gs>
                <a:gs pos="100000">
                  <a:schemeClr val="accent1">
                    <a:alpha val="31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27" name="组合"/>
          <p:cNvGrpSpPr/>
          <p:nvPr/>
        </p:nvGrpSpPr>
        <p:grpSpPr>
          <a:xfrm>
            <a:off x="0" y="4088251"/>
            <a:ext cx="8421734" cy="385838"/>
            <a:chOff x="0" y="4088251"/>
            <a:chExt cx="8421734" cy="385838"/>
          </a:xfrm>
        </p:grpSpPr>
        <p:cxnSp>
          <p:nvCxnSpPr>
            <p:cNvPr id="8" name="直接连接符"/>
            <p:cNvCxnSpPr/>
            <p:nvPr/>
          </p:nvCxnSpPr>
          <p:spPr>
            <a:xfrm>
              <a:off x="0" y="4281170"/>
              <a:ext cx="8388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组合"/>
            <p:cNvGrpSpPr/>
            <p:nvPr/>
          </p:nvGrpSpPr>
          <p:grpSpPr>
            <a:xfrm>
              <a:off x="1182454" y="4088251"/>
              <a:ext cx="385838" cy="385838"/>
              <a:chOff x="580571" y="3579567"/>
              <a:chExt cx="385838" cy="385838"/>
            </a:xfrm>
          </p:grpSpPr>
          <p:sp>
            <p:nvSpPr>
              <p:cNvPr id="10" name="椭圆"/>
              <p:cNvSpPr/>
              <p:nvPr/>
            </p:nvSpPr>
            <p:spPr>
              <a:xfrm>
                <a:off x="580571" y="3579567"/>
                <a:ext cx="385838" cy="385838"/>
              </a:xfrm>
              <a:prstGeom prst="ellipse">
                <a:avLst/>
              </a:prstGeom>
              <a:solidFill>
                <a:schemeClr val="accent1">
                  <a:alpha val="2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cs typeface="+mn-ea"/>
                  <a:sym typeface="+mn-lt"/>
                </a:endParaRPr>
              </a:p>
            </p:txBody>
          </p:sp>
          <p:sp>
            <p:nvSpPr>
              <p:cNvPr id="11" name="椭圆"/>
              <p:cNvSpPr/>
              <p:nvPr/>
            </p:nvSpPr>
            <p:spPr>
              <a:xfrm>
                <a:off x="656331" y="3655327"/>
                <a:ext cx="234319" cy="2343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100" b="1">
                    <a:solidFill>
                      <a:schemeClr val="bg1"/>
                    </a:solidFill>
                    <a:cs typeface="+mn-ea"/>
                    <a:sym typeface="+mn-lt"/>
                  </a:rPr>
                  <a:t>5</a:t>
                </a:r>
                <a:endParaRPr lang="zh-CN" altLang="en-US" sz="1100" b="1">
                  <a:solidFill>
                    <a:schemeClr val="bg1"/>
                  </a:solidFill>
                  <a:cs typeface="+mn-ea"/>
                  <a:sym typeface="+mn-lt"/>
                </a:endParaRPr>
              </a:p>
            </p:txBody>
          </p:sp>
        </p:grpSp>
        <p:sp>
          <p:nvSpPr>
            <p:cNvPr id="42" name="椭圆"/>
            <p:cNvSpPr/>
            <p:nvPr/>
          </p:nvSpPr>
          <p:spPr>
            <a:xfrm>
              <a:off x="8313734" y="422717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100" b="1">
                <a:solidFill>
                  <a:schemeClr val="bg1"/>
                </a:solidFill>
                <a:cs typeface="+mn-ea"/>
                <a:sym typeface="+mn-lt"/>
              </a:endParaRPr>
            </a:p>
          </p:txBody>
        </p:sp>
      </p:gr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p:cNvGrpSpPr/>
          <p:nvPr/>
        </p:nvGrpSpPr>
        <p:grpSpPr>
          <a:xfrm>
            <a:off x="548773" y="283856"/>
            <a:ext cx="5818586" cy="568107"/>
            <a:chOff x="1659173" y="2045137"/>
            <a:chExt cx="5818586" cy="568107"/>
          </a:xfrm>
        </p:grpSpPr>
        <p:sp>
          <p:nvSpPr>
            <p:cNvPr id="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2239324" y="2136575"/>
              <a:ext cx="266795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抗美援朝的过程</a:t>
              </a:r>
            </a:p>
          </p:txBody>
        </p:sp>
        <p:sp>
          <p:nvSpPr>
            <p:cNvPr id="6" name="文本框 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3</a:t>
              </a:r>
              <a:endParaRPr lang="zh-CN" altLang="en-US">
                <a:solidFill>
                  <a:schemeClr val="bg1"/>
                </a:solidFill>
                <a:cs typeface="+mn-ea"/>
                <a:sym typeface="+mn-lt"/>
              </a:endParaRPr>
            </a:p>
          </p:txBody>
        </p:sp>
      </p:grpSp>
      <p:grpSp>
        <p:nvGrpSpPr>
          <p:cNvPr id="7" name="组合"/>
          <p:cNvGrpSpPr/>
          <p:nvPr/>
        </p:nvGrpSpPr>
        <p:grpSpPr>
          <a:xfrm>
            <a:off x="431338" y="1651300"/>
            <a:ext cx="11244725" cy="1485061"/>
            <a:chOff x="431338" y="1848074"/>
            <a:chExt cx="11244725" cy="1485061"/>
          </a:xfrm>
        </p:grpSpPr>
        <p:sp>
          <p:nvSpPr>
            <p:cNvPr id="8" name="文本框 7"/>
            <p:cNvSpPr txBox="1"/>
            <p:nvPr/>
          </p:nvSpPr>
          <p:spPr>
            <a:xfrm>
              <a:off x="442913" y="1848074"/>
              <a:ext cx="5547609" cy="412613"/>
            </a:xfrm>
            <a:prstGeom prst="rect">
              <a:avLst/>
            </a:prstGeom>
            <a:noFill/>
          </p:spPr>
          <p:txBody>
            <a:bodyPr wrap="square" rtlCol="0">
              <a:spAutoFit/>
            </a:bodyPr>
            <a:lstStyle/>
            <a:p>
              <a:pPr>
                <a:lnSpc>
                  <a:spcPct val="120000"/>
                </a:lnSpc>
              </a:pPr>
              <a:r>
                <a:rPr lang="zh-CN" altLang="en-US" sz="2000" b="1">
                  <a:solidFill>
                    <a:schemeClr val="accent1"/>
                  </a:solidFill>
                  <a:cs typeface="+mn-ea"/>
                  <a:sym typeface="+mn-lt"/>
                </a:rPr>
                <a:t>历时两年零九个月的抗美援朝战争</a:t>
              </a:r>
            </a:p>
          </p:txBody>
        </p:sp>
        <p:sp>
          <p:nvSpPr>
            <p:cNvPr id="9" name="文本框 8"/>
            <p:cNvSpPr txBox="1"/>
            <p:nvPr/>
          </p:nvSpPr>
          <p:spPr>
            <a:xfrm>
              <a:off x="431338" y="2287784"/>
              <a:ext cx="11244725" cy="1045351"/>
            </a:xfrm>
            <a:prstGeom prst="rect">
              <a:avLst/>
            </a:prstGeom>
            <a:noFill/>
          </p:spPr>
          <p:txBody>
            <a:bodyPr wrap="square" rtlCol="0">
              <a:spAutoFit/>
            </a:bodyPr>
            <a:lstStyle/>
            <a:p>
              <a:pPr>
                <a:lnSpc>
                  <a:spcPct val="120000"/>
                </a:lnSpc>
              </a:pPr>
              <a:r>
                <a:rPr lang="zh-CN" altLang="en-US">
                  <a:solidFill>
                    <a:schemeClr val="tx1">
                      <a:lumMod val="75000"/>
                      <a:lumOff val="25000"/>
                    </a:schemeClr>
                  </a:solidFill>
                  <a:cs typeface="+mn-ea"/>
                  <a:sym typeface="+mn-lt"/>
                </a:rPr>
                <a:t>在抗美援朝战争中，志愿军得到了解放军全军和中国全国人民的全力支持，得到了以苏联为首的社会主义阵营的配合。</a:t>
              </a:r>
              <a:r>
                <a:rPr lang="en-US" altLang="zh-CN">
                  <a:solidFill>
                    <a:schemeClr val="tx1">
                      <a:lumMod val="75000"/>
                      <a:lumOff val="25000"/>
                    </a:schemeClr>
                  </a:solidFill>
                  <a:cs typeface="+mn-ea"/>
                  <a:sym typeface="+mn-lt"/>
                </a:rPr>
                <a:t>1953</a:t>
              </a:r>
              <a:r>
                <a:rPr lang="zh-CN" altLang="en-US">
                  <a:solidFill>
                    <a:schemeClr val="tx1">
                      <a:lumMod val="75000"/>
                      <a:lumOff val="25000"/>
                    </a:schemeClr>
                  </a:solidFill>
                  <a:cs typeface="+mn-ea"/>
                  <a:sym typeface="+mn-lt"/>
                </a:rPr>
                <a:t>年</a:t>
              </a:r>
              <a:r>
                <a:rPr lang="en-US" altLang="zh-CN">
                  <a:solidFill>
                    <a:schemeClr val="tx1">
                      <a:lumMod val="75000"/>
                      <a:lumOff val="25000"/>
                    </a:schemeClr>
                  </a:solidFill>
                  <a:cs typeface="+mn-ea"/>
                  <a:sym typeface="+mn-lt"/>
                </a:rPr>
                <a:t>7</a:t>
              </a:r>
              <a:r>
                <a:rPr lang="zh-CN" altLang="en-US">
                  <a:solidFill>
                    <a:schemeClr val="tx1">
                      <a:lumMod val="75000"/>
                      <a:lumOff val="25000"/>
                    </a:schemeClr>
                  </a:solidFill>
                  <a:cs typeface="+mn-ea"/>
                  <a:sym typeface="+mn-lt"/>
                </a:rPr>
                <a:t>月，双方签订</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朝鲜停战协定</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，从此抗美援朝胜利结束。</a:t>
              </a:r>
              <a:r>
                <a:rPr lang="en-US" altLang="zh-CN">
                  <a:solidFill>
                    <a:schemeClr val="tx1">
                      <a:lumMod val="75000"/>
                      <a:lumOff val="25000"/>
                    </a:schemeClr>
                  </a:solidFill>
                  <a:cs typeface="+mn-ea"/>
                  <a:sym typeface="+mn-lt"/>
                </a:rPr>
                <a:t>1958</a:t>
              </a:r>
              <a:r>
                <a:rPr lang="zh-CN" altLang="en-US">
                  <a:solidFill>
                    <a:schemeClr val="tx1">
                      <a:lumMod val="75000"/>
                      <a:lumOff val="25000"/>
                    </a:schemeClr>
                  </a:solidFill>
                  <a:cs typeface="+mn-ea"/>
                  <a:sym typeface="+mn-lt"/>
                </a:rPr>
                <a:t>年，志愿军全部撤回中国。</a:t>
              </a:r>
              <a:r>
                <a:rPr lang="en-US" altLang="zh-CN">
                  <a:solidFill>
                    <a:schemeClr val="tx1">
                      <a:lumMod val="75000"/>
                      <a:lumOff val="25000"/>
                    </a:schemeClr>
                  </a:solidFill>
                  <a:cs typeface="+mn-ea"/>
                  <a:sym typeface="+mn-lt"/>
                </a:rPr>
                <a:t>10</a:t>
              </a:r>
              <a:r>
                <a:rPr lang="zh-CN" altLang="en-US">
                  <a:solidFill>
                    <a:schemeClr val="tx1">
                      <a:lumMod val="75000"/>
                      <a:lumOff val="25000"/>
                    </a:schemeClr>
                  </a:solidFill>
                  <a:cs typeface="+mn-ea"/>
                  <a:sym typeface="+mn-lt"/>
                </a:rPr>
                <a:t>月</a:t>
              </a:r>
              <a:r>
                <a:rPr lang="en-US" altLang="zh-CN">
                  <a:solidFill>
                    <a:schemeClr val="tx1">
                      <a:lumMod val="75000"/>
                      <a:lumOff val="25000"/>
                    </a:schemeClr>
                  </a:solidFill>
                  <a:cs typeface="+mn-ea"/>
                  <a:sym typeface="+mn-lt"/>
                </a:rPr>
                <a:t>25</a:t>
              </a:r>
              <a:r>
                <a:rPr lang="zh-CN" altLang="en-US">
                  <a:solidFill>
                    <a:schemeClr val="tx1">
                      <a:lumMod val="75000"/>
                      <a:lumOff val="25000"/>
                    </a:schemeClr>
                  </a:solidFill>
                  <a:cs typeface="+mn-ea"/>
                  <a:sym typeface="+mn-lt"/>
                </a:rPr>
                <a:t>日为抗美援朝纪念日。</a:t>
              </a:r>
            </a:p>
          </p:txBody>
        </p:sp>
      </p:grpSp>
      <p:grpSp>
        <p:nvGrpSpPr>
          <p:cNvPr id="18" name="组合"/>
          <p:cNvGrpSpPr/>
          <p:nvPr/>
        </p:nvGrpSpPr>
        <p:grpSpPr>
          <a:xfrm>
            <a:off x="0" y="3624851"/>
            <a:ext cx="12192400" cy="3233150"/>
            <a:chOff x="0" y="3624851"/>
            <a:chExt cx="12192400" cy="3233150"/>
          </a:xfrm>
        </p:grpSpPr>
        <p:pic>
          <p:nvPicPr>
            <p:cNvPr id="15" name="图片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4192" y="3624851"/>
              <a:ext cx="6428208" cy="3233149"/>
            </a:xfrm>
            <a:prstGeom prst="rect">
              <a:avLst/>
            </a:prstGeom>
          </p:spPr>
        </p:pic>
        <p:pic>
          <p:nvPicPr>
            <p:cNvPr id="16" name="图片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0" y="3626201"/>
              <a:ext cx="6664636" cy="3231800"/>
            </a:xfrm>
            <a:prstGeom prst="rect">
              <a:avLst/>
            </a:prstGeom>
          </p:spPr>
        </p:pic>
        <p:sp>
          <p:nvSpPr>
            <p:cNvPr id="17" name="矩形 16"/>
            <p:cNvSpPr/>
            <p:nvPr/>
          </p:nvSpPr>
          <p:spPr>
            <a:xfrm rot="5400000">
              <a:off x="4473870" y="-849018"/>
              <a:ext cx="3233148" cy="12180888"/>
            </a:xfrm>
            <a:prstGeom prst="rect">
              <a:avLst/>
            </a:prstGeom>
            <a:gradFill flip="none" rotWithShape="1">
              <a:gsLst>
                <a:gs pos="0">
                  <a:schemeClr val="accent1">
                    <a:alpha val="0"/>
                  </a:schemeClr>
                </a:gs>
                <a:gs pos="100000">
                  <a:schemeClr val="accent1">
                    <a:alpha val="31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p:cNvGrpSpPr/>
          <p:nvPr/>
        </p:nvGrpSpPr>
        <p:grpSpPr>
          <a:xfrm>
            <a:off x="548773" y="283856"/>
            <a:ext cx="5818586" cy="568107"/>
            <a:chOff x="1659173" y="2045137"/>
            <a:chExt cx="5818586" cy="568107"/>
          </a:xfrm>
        </p:grpSpPr>
        <p:sp>
          <p:nvSpPr>
            <p:cNvPr id="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2239324" y="2136575"/>
              <a:ext cx="266795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抗美援朝的过程</a:t>
              </a:r>
            </a:p>
          </p:txBody>
        </p:sp>
        <p:sp>
          <p:nvSpPr>
            <p:cNvPr id="6" name="文本框 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3</a:t>
              </a:r>
              <a:endParaRPr lang="zh-CN" altLang="en-US">
                <a:solidFill>
                  <a:schemeClr val="bg1"/>
                </a:solidFill>
                <a:cs typeface="+mn-ea"/>
                <a:sym typeface="+mn-lt"/>
              </a:endParaRPr>
            </a:p>
          </p:txBody>
        </p:sp>
      </p:grpSp>
      <p:sp>
        <p:nvSpPr>
          <p:cNvPr id="19" name="任意多边形: 形状 18"/>
          <p:cNvSpPr/>
          <p:nvPr/>
        </p:nvSpPr>
        <p:spPr>
          <a:xfrm>
            <a:off x="0" y="2343394"/>
            <a:ext cx="12192000" cy="4230750"/>
          </a:xfrm>
          <a:custGeom>
            <a:avLst/>
            <a:gdLst>
              <a:gd name="connsiteX0" fmla="*/ 10197730 w 10274300"/>
              <a:gd name="connsiteY0" fmla="*/ 0 h 2407337"/>
              <a:gd name="connsiteX1" fmla="*/ 10274300 w 10274300"/>
              <a:gd name="connsiteY1" fmla="*/ 0 h 2407337"/>
              <a:gd name="connsiteX2" fmla="*/ 10274300 w 10274300"/>
              <a:gd name="connsiteY2" fmla="*/ 2392878 h 2407337"/>
              <a:gd name="connsiteX3" fmla="*/ 10066729 w 10274300"/>
              <a:gd name="connsiteY3" fmla="*/ 2360904 h 2407337"/>
              <a:gd name="connsiteX4" fmla="*/ 5219701 w 10274300"/>
              <a:gd name="connsiteY4" fmla="*/ 2065995 h 2407337"/>
              <a:gd name="connsiteX5" fmla="*/ 372673 w 10274300"/>
              <a:gd name="connsiteY5" fmla="*/ 2360904 h 2407337"/>
              <a:gd name="connsiteX6" fmla="*/ 71235 w 10274300"/>
              <a:gd name="connsiteY6" fmla="*/ 2407337 h 2407337"/>
              <a:gd name="connsiteX7" fmla="*/ 0 w 10274300"/>
              <a:gd name="connsiteY7" fmla="*/ 2407337 h 2407337"/>
              <a:gd name="connsiteX8" fmla="*/ 0 w 10274300"/>
              <a:gd name="connsiteY8" fmla="*/ 11714 h 2407337"/>
              <a:gd name="connsiteX9" fmla="*/ 111460 w 10274300"/>
              <a:gd name="connsiteY9" fmla="*/ 28531 h 2407337"/>
              <a:gd name="connsiteX10" fmla="*/ 5060044 w 10274300"/>
              <a:gd name="connsiteY10" fmla="*/ 323440 h 2407337"/>
              <a:gd name="connsiteX11" fmla="*/ 10008629 w 10274300"/>
              <a:gd name="connsiteY11" fmla="*/ 28531 h 2407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74300" h="2407337">
                <a:moveTo>
                  <a:pt x="10197730" y="0"/>
                </a:moveTo>
                <a:lnTo>
                  <a:pt x="10274300" y="0"/>
                </a:lnTo>
                <a:lnTo>
                  <a:pt x="10274300" y="2392878"/>
                </a:lnTo>
                <a:lnTo>
                  <a:pt x="10066729" y="2360904"/>
                </a:lnTo>
                <a:cubicBezTo>
                  <a:pt x="8749544" y="2176668"/>
                  <a:pt x="7060881" y="2065995"/>
                  <a:pt x="5219701" y="2065995"/>
                </a:cubicBezTo>
                <a:cubicBezTo>
                  <a:pt x="3378522" y="2065995"/>
                  <a:pt x="1689859" y="2176668"/>
                  <a:pt x="372673" y="2360904"/>
                </a:cubicBezTo>
                <a:lnTo>
                  <a:pt x="71235" y="2407337"/>
                </a:lnTo>
                <a:lnTo>
                  <a:pt x="0" y="2407337"/>
                </a:lnTo>
                <a:lnTo>
                  <a:pt x="0" y="11714"/>
                </a:lnTo>
                <a:lnTo>
                  <a:pt x="111460" y="28531"/>
                </a:lnTo>
                <a:cubicBezTo>
                  <a:pt x="1456243" y="212767"/>
                  <a:pt x="3180288" y="323440"/>
                  <a:pt x="5060044" y="323440"/>
                </a:cubicBezTo>
                <a:cubicBezTo>
                  <a:pt x="6939801" y="323440"/>
                  <a:pt x="8663845" y="212767"/>
                  <a:pt x="10008629" y="28531"/>
                </a:cubicBezTo>
                <a:close/>
              </a:path>
            </a:pathLst>
          </a:custGeom>
          <a:gradFill flip="none" rotWithShape="1">
            <a:gsLst>
              <a:gs pos="0">
                <a:schemeClr val="accent1">
                  <a:alpha val="0"/>
                </a:schemeClr>
              </a:gs>
              <a:gs pos="51300">
                <a:schemeClr val="accent1">
                  <a:alpha val="38000"/>
                </a:schemeClr>
              </a:gs>
              <a:gs pos="100000">
                <a:schemeClr val="accent1">
                  <a:alpha val="0"/>
                </a:schemeClr>
              </a:gs>
            </a:gsLst>
            <a:lin ang="0" scaled="1"/>
          </a:gradFill>
          <a:ln w="12700" cap="flat" cmpd="sng" algn="ctr">
            <a:gradFill flip="none">
              <a:gsLst>
                <a:gs pos="0">
                  <a:schemeClr val="accent1">
                    <a:alpha val="0"/>
                  </a:schemeClr>
                </a:gs>
                <a:gs pos="46900">
                  <a:schemeClr val="accent1"/>
                </a:gs>
                <a:gs pos="100000">
                  <a:schemeClr val="accent1">
                    <a:alpha val="0"/>
                  </a:schemeClr>
                </a:gs>
              </a:gsLst>
              <a:lin ang="0" scaled="1"/>
            </a:gra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0" name="文本框 1"/>
          <p:cNvSpPr txBox="1"/>
          <p:nvPr/>
        </p:nvSpPr>
        <p:spPr>
          <a:xfrm>
            <a:off x="3578804" y="1727111"/>
            <a:ext cx="5034393" cy="367858"/>
          </a:xfrm>
          <a:prstGeom prst="rect">
            <a:avLst/>
          </a:prstGeom>
          <a:noFill/>
        </p:spPr>
        <p:txBody>
          <a:bodyPr wrap="square" lIns="68580" tIns="34290" rIns="68580" bIns="34290" rtlCol="0">
            <a:spAutoFit/>
          </a:bodyPr>
          <a:lstStyle/>
          <a:p>
            <a:pPr marR="0" indent="0" algn="ctr" defTabSz="914400" fontAlgn="auto">
              <a:lnSpc>
                <a:spcPct val="125000"/>
              </a:lnSpc>
              <a:spcBef>
                <a:spcPct val="0"/>
              </a:spcBef>
              <a:spcAft>
                <a:spcPct val="0"/>
              </a:spcAft>
              <a:buClrTx/>
              <a:buSzTx/>
              <a:buFontTx/>
              <a:buNone/>
              <a:defRPr/>
            </a:pPr>
            <a:r>
              <a:rPr lang="zh-CN" altLang="en-US" b="1">
                <a:solidFill>
                  <a:schemeClr val="accent1"/>
                </a:solidFill>
                <a:cs typeface="+mn-ea"/>
                <a:sym typeface="+mn-lt"/>
              </a:rPr>
              <a:t>致敬战斗英雄</a:t>
            </a:r>
            <a:r>
              <a:rPr lang="en-US" altLang="zh-CN" b="1">
                <a:solidFill>
                  <a:schemeClr val="accent1"/>
                </a:solidFill>
                <a:cs typeface="+mn-ea"/>
                <a:sym typeface="+mn-lt"/>
              </a:rPr>
              <a:t>-</a:t>
            </a:r>
            <a:r>
              <a:rPr lang="zh-CN" altLang="en-US" b="1">
                <a:solidFill>
                  <a:schemeClr val="accent1"/>
                </a:solidFill>
                <a:cs typeface="+mn-ea"/>
                <a:sym typeface="+mn-lt"/>
              </a:rPr>
              <a:t>黄继光</a:t>
            </a:r>
          </a:p>
        </p:txBody>
      </p:sp>
      <p:sp>
        <p:nvSpPr>
          <p:cNvPr id="21" name="文本框 20"/>
          <p:cNvSpPr txBox="1"/>
          <p:nvPr/>
        </p:nvSpPr>
        <p:spPr>
          <a:xfrm>
            <a:off x="902805" y="4378956"/>
            <a:ext cx="10386391" cy="1234953"/>
          </a:xfrm>
          <a:prstGeom prst="rect">
            <a:avLst/>
          </a:prstGeom>
          <a:noFill/>
        </p:spPr>
        <p:txBody>
          <a:bodyPr wrap="square">
            <a:spAutoFit/>
          </a:bodyPr>
          <a:lstStyle/>
          <a:p>
            <a:pPr algn="ctr">
              <a:lnSpc>
                <a:spcPct val="120000"/>
              </a:lnSpc>
              <a:buClr>
                <a:schemeClr val="accent1"/>
              </a:buClr>
              <a:defRPr/>
            </a:pPr>
            <a:r>
              <a:rPr lang="zh-CN" altLang="en-US" sz="1600">
                <a:solidFill>
                  <a:schemeClr val="tx1">
                    <a:lumMod val="75000"/>
                    <a:lumOff val="25000"/>
                  </a:schemeClr>
                </a:solidFill>
                <a:cs typeface="+mn-ea"/>
                <a:sym typeface="+mn-lt"/>
              </a:rPr>
              <a:t>在上甘岭战役中，他忍着重伤剧痛，艰难地爬到地堡射孔，毅然跃身而起，张开双臂，向火力点直扑上去，用胸膛堵住美军正在扫射的枪口，以自己年轻的生命，为部队冲锋扫清了道路而壮烈牺牲。</a:t>
            </a:r>
            <a:endParaRPr lang="en-US" altLang="zh-CN" sz="1600">
              <a:solidFill>
                <a:schemeClr val="tx1">
                  <a:lumMod val="75000"/>
                  <a:lumOff val="25000"/>
                </a:schemeClr>
              </a:solidFill>
              <a:cs typeface="+mn-ea"/>
              <a:sym typeface="+mn-lt"/>
            </a:endParaRPr>
          </a:p>
          <a:p>
            <a:pPr algn="ctr">
              <a:lnSpc>
                <a:spcPct val="120000"/>
              </a:lnSpc>
              <a:buClr>
                <a:schemeClr val="accent1"/>
              </a:buClr>
              <a:defRPr/>
            </a:pPr>
            <a:endParaRPr lang="en-US" altLang="zh-CN" sz="1600">
              <a:solidFill>
                <a:schemeClr val="tx1">
                  <a:lumMod val="75000"/>
                  <a:lumOff val="25000"/>
                </a:schemeClr>
              </a:solidFill>
              <a:cs typeface="+mn-ea"/>
              <a:sym typeface="+mn-lt"/>
            </a:endParaRPr>
          </a:p>
          <a:p>
            <a:pPr algn="ctr">
              <a:lnSpc>
                <a:spcPct val="120000"/>
              </a:lnSpc>
              <a:buClr>
                <a:schemeClr val="accent1"/>
              </a:buClr>
              <a:defRPr/>
            </a:pPr>
            <a:r>
              <a:rPr lang="zh-CN" altLang="en-US" sz="1600">
                <a:solidFill>
                  <a:schemeClr val="tx1">
                    <a:lumMod val="75000"/>
                    <a:lumOff val="25000"/>
                  </a:schemeClr>
                </a:solidFill>
                <a:cs typeface="+mn-ea"/>
                <a:sym typeface="+mn-lt"/>
              </a:rPr>
              <a:t>在黄继光英勇精神鼓舞下，部队迅速攻占了上甘岭高地，全歼守卫的美军两个营约</a:t>
            </a:r>
            <a:r>
              <a:rPr lang="en-US" altLang="zh-CN" sz="1600">
                <a:solidFill>
                  <a:schemeClr val="tx1">
                    <a:lumMod val="75000"/>
                    <a:lumOff val="25000"/>
                  </a:schemeClr>
                </a:solidFill>
                <a:cs typeface="+mn-ea"/>
                <a:sym typeface="+mn-lt"/>
              </a:rPr>
              <a:t>1200</a:t>
            </a:r>
            <a:r>
              <a:rPr lang="zh-CN" altLang="en-US" sz="1600">
                <a:solidFill>
                  <a:schemeClr val="tx1">
                    <a:lumMod val="75000"/>
                    <a:lumOff val="25000"/>
                  </a:schemeClr>
                </a:solidFill>
                <a:cs typeface="+mn-ea"/>
                <a:sym typeface="+mn-lt"/>
              </a:rPr>
              <a:t>多人。</a:t>
            </a:r>
          </a:p>
        </p:txBody>
      </p:sp>
      <p:grpSp>
        <p:nvGrpSpPr>
          <p:cNvPr id="23" name="组合"/>
          <p:cNvGrpSpPr/>
          <p:nvPr/>
        </p:nvGrpSpPr>
        <p:grpSpPr>
          <a:xfrm>
            <a:off x="4669989" y="3394276"/>
            <a:ext cx="400635" cy="360883"/>
            <a:chOff x="4802902" y="3187775"/>
            <a:chExt cx="400635" cy="360883"/>
          </a:xfrm>
        </p:grpSpPr>
        <p:sp>
          <p:nvSpPr>
            <p:cNvPr id="27" name="freeform53"/>
            <p:cNvSpPr>
              <a:spLocks noChangeAspect="1"/>
            </p:cNvSpPr>
            <p:nvPr/>
          </p:nvSpPr>
          <p:spPr>
            <a:xfrm>
              <a:off x="4802902" y="3187775"/>
              <a:ext cx="272525" cy="271466"/>
            </a:xfrm>
            <a:custGeom>
              <a:avLst/>
              <a:gdLst>
                <a:gd name="T0" fmla="*/ 11209 w 11256"/>
                <a:gd name="T1" fmla="*/ 4253 h 11213"/>
                <a:gd name="T2" fmla="*/ 10891 w 11256"/>
                <a:gd name="T3" fmla="*/ 3984 h 11213"/>
                <a:gd name="T4" fmla="*/ 7510 w 11256"/>
                <a:gd name="T5" fmla="*/ 3462 h 11213"/>
                <a:gd name="T6" fmla="*/ 6001 w 11256"/>
                <a:gd name="T7" fmla="*/ 230 h 11213"/>
                <a:gd name="T8" fmla="*/ 5640 w 11256"/>
                <a:gd name="T9" fmla="*/ 0 h 11213"/>
                <a:gd name="T10" fmla="*/ 5640 w 11256"/>
                <a:gd name="T11" fmla="*/ 0 h 11213"/>
                <a:gd name="T12" fmla="*/ 5279 w 11256"/>
                <a:gd name="T13" fmla="*/ 230 h 11213"/>
                <a:gd name="T14" fmla="*/ 3756 w 11256"/>
                <a:gd name="T15" fmla="*/ 3455 h 11213"/>
                <a:gd name="T16" fmla="*/ 370 w 11256"/>
                <a:gd name="T17" fmla="*/ 3965 h 11213"/>
                <a:gd name="T18" fmla="*/ 49 w 11256"/>
                <a:gd name="T19" fmla="*/ 4231 h 11213"/>
                <a:gd name="T20" fmla="*/ 142 w 11256"/>
                <a:gd name="T21" fmla="*/ 4638 h 11213"/>
                <a:gd name="T22" fmla="*/ 2597 w 11256"/>
                <a:gd name="T23" fmla="*/ 7164 h 11213"/>
                <a:gd name="T24" fmla="*/ 2010 w 11256"/>
                <a:gd name="T25" fmla="*/ 10725 h 11213"/>
                <a:gd name="T26" fmla="*/ 2174 w 11256"/>
                <a:gd name="T27" fmla="*/ 11116 h 11213"/>
                <a:gd name="T28" fmla="*/ 2597 w 11256"/>
                <a:gd name="T29" fmla="*/ 11140 h 11213"/>
                <a:gd name="T30" fmla="*/ 5620 w 11256"/>
                <a:gd name="T31" fmla="*/ 9478 h 11213"/>
                <a:gd name="T32" fmla="*/ 8637 w 11256"/>
                <a:gd name="T33" fmla="*/ 11151 h 11213"/>
                <a:gd name="T34" fmla="*/ 8831 w 11256"/>
                <a:gd name="T35" fmla="*/ 11200 h 11213"/>
                <a:gd name="T36" fmla="*/ 8839 w 11256"/>
                <a:gd name="T37" fmla="*/ 11200 h 11213"/>
                <a:gd name="T38" fmla="*/ 9239 w 11256"/>
                <a:gd name="T39" fmla="*/ 10800 h 11213"/>
                <a:gd name="T40" fmla="*/ 9213 w 11256"/>
                <a:gd name="T41" fmla="*/ 10658 h 11213"/>
                <a:gd name="T42" fmla="*/ 8652 w 11256"/>
                <a:gd name="T43" fmla="*/ 7175 h 11213"/>
                <a:gd name="T44" fmla="*/ 11114 w 11256"/>
                <a:gd name="T45" fmla="*/ 4659 h 11213"/>
                <a:gd name="T46" fmla="*/ 11209 w 11256"/>
                <a:gd name="T47" fmla="*/ 4253 h 1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56" h="11213">
                  <a:moveTo>
                    <a:pt x="11209" y="4253"/>
                  </a:moveTo>
                  <a:cubicBezTo>
                    <a:pt x="11161" y="4111"/>
                    <a:pt x="11039" y="4008"/>
                    <a:pt x="10891" y="3984"/>
                  </a:cubicBezTo>
                  <a:lnTo>
                    <a:pt x="7510" y="3462"/>
                  </a:lnTo>
                  <a:lnTo>
                    <a:pt x="6001" y="230"/>
                  </a:lnTo>
                  <a:cubicBezTo>
                    <a:pt x="5934" y="90"/>
                    <a:pt x="5795" y="0"/>
                    <a:pt x="5640" y="0"/>
                  </a:cubicBezTo>
                  <a:lnTo>
                    <a:pt x="5640" y="0"/>
                  </a:lnTo>
                  <a:cubicBezTo>
                    <a:pt x="5485" y="0"/>
                    <a:pt x="5345" y="88"/>
                    <a:pt x="5279" y="230"/>
                  </a:cubicBezTo>
                  <a:lnTo>
                    <a:pt x="3756" y="3455"/>
                  </a:lnTo>
                  <a:lnTo>
                    <a:pt x="370" y="3965"/>
                  </a:lnTo>
                  <a:cubicBezTo>
                    <a:pt x="221" y="3986"/>
                    <a:pt x="99" y="4090"/>
                    <a:pt x="49" y="4231"/>
                  </a:cubicBezTo>
                  <a:cubicBezTo>
                    <a:pt x="0" y="4373"/>
                    <a:pt x="36" y="4530"/>
                    <a:pt x="142" y="4638"/>
                  </a:cubicBezTo>
                  <a:lnTo>
                    <a:pt x="2597" y="7164"/>
                  </a:lnTo>
                  <a:lnTo>
                    <a:pt x="2010" y="10725"/>
                  </a:lnTo>
                  <a:cubicBezTo>
                    <a:pt x="1984" y="10875"/>
                    <a:pt x="2049" y="11028"/>
                    <a:pt x="2174" y="11116"/>
                  </a:cubicBezTo>
                  <a:cubicBezTo>
                    <a:pt x="2298" y="11204"/>
                    <a:pt x="2464" y="11213"/>
                    <a:pt x="2597" y="11140"/>
                  </a:cubicBezTo>
                  <a:lnTo>
                    <a:pt x="5620" y="9478"/>
                  </a:lnTo>
                  <a:lnTo>
                    <a:pt x="8637" y="11151"/>
                  </a:lnTo>
                  <a:cubicBezTo>
                    <a:pt x="8697" y="11183"/>
                    <a:pt x="8764" y="11200"/>
                    <a:pt x="8831" y="11200"/>
                  </a:cubicBezTo>
                  <a:lnTo>
                    <a:pt x="8839" y="11200"/>
                  </a:lnTo>
                  <a:cubicBezTo>
                    <a:pt x="9061" y="11200"/>
                    <a:pt x="9239" y="11022"/>
                    <a:pt x="9239" y="10800"/>
                  </a:cubicBezTo>
                  <a:cubicBezTo>
                    <a:pt x="9239" y="10751"/>
                    <a:pt x="9231" y="10703"/>
                    <a:pt x="9213" y="10658"/>
                  </a:cubicBezTo>
                  <a:lnTo>
                    <a:pt x="8652" y="7175"/>
                  </a:lnTo>
                  <a:lnTo>
                    <a:pt x="11114" y="4659"/>
                  </a:lnTo>
                  <a:cubicBezTo>
                    <a:pt x="11219" y="4552"/>
                    <a:pt x="11256" y="4395"/>
                    <a:pt x="11209" y="4253"/>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8" name="freeform53"/>
            <p:cNvSpPr>
              <a:spLocks noChangeAspect="1"/>
            </p:cNvSpPr>
            <p:nvPr/>
          </p:nvSpPr>
          <p:spPr>
            <a:xfrm>
              <a:off x="5083412" y="3429000"/>
              <a:ext cx="120125" cy="119658"/>
            </a:xfrm>
            <a:custGeom>
              <a:avLst/>
              <a:gdLst>
                <a:gd name="T0" fmla="*/ 11209 w 11256"/>
                <a:gd name="T1" fmla="*/ 4253 h 11213"/>
                <a:gd name="T2" fmla="*/ 10891 w 11256"/>
                <a:gd name="T3" fmla="*/ 3984 h 11213"/>
                <a:gd name="T4" fmla="*/ 7510 w 11256"/>
                <a:gd name="T5" fmla="*/ 3462 h 11213"/>
                <a:gd name="T6" fmla="*/ 6001 w 11256"/>
                <a:gd name="T7" fmla="*/ 230 h 11213"/>
                <a:gd name="T8" fmla="*/ 5640 w 11256"/>
                <a:gd name="T9" fmla="*/ 0 h 11213"/>
                <a:gd name="T10" fmla="*/ 5640 w 11256"/>
                <a:gd name="T11" fmla="*/ 0 h 11213"/>
                <a:gd name="T12" fmla="*/ 5279 w 11256"/>
                <a:gd name="T13" fmla="*/ 230 h 11213"/>
                <a:gd name="T14" fmla="*/ 3756 w 11256"/>
                <a:gd name="T15" fmla="*/ 3455 h 11213"/>
                <a:gd name="T16" fmla="*/ 370 w 11256"/>
                <a:gd name="T17" fmla="*/ 3965 h 11213"/>
                <a:gd name="T18" fmla="*/ 49 w 11256"/>
                <a:gd name="T19" fmla="*/ 4231 h 11213"/>
                <a:gd name="T20" fmla="*/ 142 w 11256"/>
                <a:gd name="T21" fmla="*/ 4638 h 11213"/>
                <a:gd name="T22" fmla="*/ 2597 w 11256"/>
                <a:gd name="T23" fmla="*/ 7164 h 11213"/>
                <a:gd name="T24" fmla="*/ 2010 w 11256"/>
                <a:gd name="T25" fmla="*/ 10725 h 11213"/>
                <a:gd name="T26" fmla="*/ 2174 w 11256"/>
                <a:gd name="T27" fmla="*/ 11116 h 11213"/>
                <a:gd name="T28" fmla="*/ 2597 w 11256"/>
                <a:gd name="T29" fmla="*/ 11140 h 11213"/>
                <a:gd name="T30" fmla="*/ 5620 w 11256"/>
                <a:gd name="T31" fmla="*/ 9478 h 11213"/>
                <a:gd name="T32" fmla="*/ 8637 w 11256"/>
                <a:gd name="T33" fmla="*/ 11151 h 11213"/>
                <a:gd name="T34" fmla="*/ 8831 w 11256"/>
                <a:gd name="T35" fmla="*/ 11200 h 11213"/>
                <a:gd name="T36" fmla="*/ 8839 w 11256"/>
                <a:gd name="T37" fmla="*/ 11200 h 11213"/>
                <a:gd name="T38" fmla="*/ 9239 w 11256"/>
                <a:gd name="T39" fmla="*/ 10800 h 11213"/>
                <a:gd name="T40" fmla="*/ 9213 w 11256"/>
                <a:gd name="T41" fmla="*/ 10658 h 11213"/>
                <a:gd name="T42" fmla="*/ 8652 w 11256"/>
                <a:gd name="T43" fmla="*/ 7175 h 11213"/>
                <a:gd name="T44" fmla="*/ 11114 w 11256"/>
                <a:gd name="T45" fmla="*/ 4659 h 11213"/>
                <a:gd name="T46" fmla="*/ 11209 w 11256"/>
                <a:gd name="T47" fmla="*/ 4253 h 1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56" h="11213">
                  <a:moveTo>
                    <a:pt x="11209" y="4253"/>
                  </a:moveTo>
                  <a:cubicBezTo>
                    <a:pt x="11161" y="4111"/>
                    <a:pt x="11039" y="4008"/>
                    <a:pt x="10891" y="3984"/>
                  </a:cubicBezTo>
                  <a:lnTo>
                    <a:pt x="7510" y="3462"/>
                  </a:lnTo>
                  <a:lnTo>
                    <a:pt x="6001" y="230"/>
                  </a:lnTo>
                  <a:cubicBezTo>
                    <a:pt x="5934" y="90"/>
                    <a:pt x="5795" y="0"/>
                    <a:pt x="5640" y="0"/>
                  </a:cubicBezTo>
                  <a:lnTo>
                    <a:pt x="5640" y="0"/>
                  </a:lnTo>
                  <a:cubicBezTo>
                    <a:pt x="5485" y="0"/>
                    <a:pt x="5345" y="88"/>
                    <a:pt x="5279" y="230"/>
                  </a:cubicBezTo>
                  <a:lnTo>
                    <a:pt x="3756" y="3455"/>
                  </a:lnTo>
                  <a:lnTo>
                    <a:pt x="370" y="3965"/>
                  </a:lnTo>
                  <a:cubicBezTo>
                    <a:pt x="221" y="3986"/>
                    <a:pt x="99" y="4090"/>
                    <a:pt x="49" y="4231"/>
                  </a:cubicBezTo>
                  <a:cubicBezTo>
                    <a:pt x="0" y="4373"/>
                    <a:pt x="36" y="4530"/>
                    <a:pt x="142" y="4638"/>
                  </a:cubicBezTo>
                  <a:lnTo>
                    <a:pt x="2597" y="7164"/>
                  </a:lnTo>
                  <a:lnTo>
                    <a:pt x="2010" y="10725"/>
                  </a:lnTo>
                  <a:cubicBezTo>
                    <a:pt x="1984" y="10875"/>
                    <a:pt x="2049" y="11028"/>
                    <a:pt x="2174" y="11116"/>
                  </a:cubicBezTo>
                  <a:cubicBezTo>
                    <a:pt x="2298" y="11204"/>
                    <a:pt x="2464" y="11213"/>
                    <a:pt x="2597" y="11140"/>
                  </a:cubicBezTo>
                  <a:lnTo>
                    <a:pt x="5620" y="9478"/>
                  </a:lnTo>
                  <a:lnTo>
                    <a:pt x="8637" y="11151"/>
                  </a:lnTo>
                  <a:cubicBezTo>
                    <a:pt x="8697" y="11183"/>
                    <a:pt x="8764" y="11200"/>
                    <a:pt x="8831" y="11200"/>
                  </a:cubicBezTo>
                  <a:lnTo>
                    <a:pt x="8839" y="11200"/>
                  </a:lnTo>
                  <a:cubicBezTo>
                    <a:pt x="9061" y="11200"/>
                    <a:pt x="9239" y="11022"/>
                    <a:pt x="9239" y="10800"/>
                  </a:cubicBezTo>
                  <a:cubicBezTo>
                    <a:pt x="9239" y="10751"/>
                    <a:pt x="9231" y="10703"/>
                    <a:pt x="9213" y="10658"/>
                  </a:cubicBezTo>
                  <a:lnTo>
                    <a:pt x="8652" y="7175"/>
                  </a:lnTo>
                  <a:lnTo>
                    <a:pt x="11114" y="4659"/>
                  </a:lnTo>
                  <a:cubicBezTo>
                    <a:pt x="11219" y="4552"/>
                    <a:pt x="11256" y="4395"/>
                    <a:pt x="11209" y="4253"/>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24" name="组合"/>
          <p:cNvGrpSpPr/>
          <p:nvPr/>
        </p:nvGrpSpPr>
        <p:grpSpPr>
          <a:xfrm flipH="1">
            <a:off x="7193584" y="3394276"/>
            <a:ext cx="400635" cy="360883"/>
            <a:chOff x="4802902" y="3187775"/>
            <a:chExt cx="400635" cy="360883"/>
          </a:xfrm>
        </p:grpSpPr>
        <p:sp>
          <p:nvSpPr>
            <p:cNvPr id="25" name="freeform53"/>
            <p:cNvSpPr>
              <a:spLocks noChangeAspect="1"/>
            </p:cNvSpPr>
            <p:nvPr/>
          </p:nvSpPr>
          <p:spPr>
            <a:xfrm>
              <a:off x="4802902" y="3187775"/>
              <a:ext cx="272525" cy="271466"/>
            </a:xfrm>
            <a:custGeom>
              <a:avLst/>
              <a:gdLst>
                <a:gd name="T0" fmla="*/ 11209 w 11256"/>
                <a:gd name="T1" fmla="*/ 4253 h 11213"/>
                <a:gd name="T2" fmla="*/ 10891 w 11256"/>
                <a:gd name="T3" fmla="*/ 3984 h 11213"/>
                <a:gd name="T4" fmla="*/ 7510 w 11256"/>
                <a:gd name="T5" fmla="*/ 3462 h 11213"/>
                <a:gd name="T6" fmla="*/ 6001 w 11256"/>
                <a:gd name="T7" fmla="*/ 230 h 11213"/>
                <a:gd name="T8" fmla="*/ 5640 w 11256"/>
                <a:gd name="T9" fmla="*/ 0 h 11213"/>
                <a:gd name="T10" fmla="*/ 5640 w 11256"/>
                <a:gd name="T11" fmla="*/ 0 h 11213"/>
                <a:gd name="T12" fmla="*/ 5279 w 11256"/>
                <a:gd name="T13" fmla="*/ 230 h 11213"/>
                <a:gd name="T14" fmla="*/ 3756 w 11256"/>
                <a:gd name="T15" fmla="*/ 3455 h 11213"/>
                <a:gd name="T16" fmla="*/ 370 w 11256"/>
                <a:gd name="T17" fmla="*/ 3965 h 11213"/>
                <a:gd name="T18" fmla="*/ 49 w 11256"/>
                <a:gd name="T19" fmla="*/ 4231 h 11213"/>
                <a:gd name="T20" fmla="*/ 142 w 11256"/>
                <a:gd name="T21" fmla="*/ 4638 h 11213"/>
                <a:gd name="T22" fmla="*/ 2597 w 11256"/>
                <a:gd name="T23" fmla="*/ 7164 h 11213"/>
                <a:gd name="T24" fmla="*/ 2010 w 11256"/>
                <a:gd name="T25" fmla="*/ 10725 h 11213"/>
                <a:gd name="T26" fmla="*/ 2174 w 11256"/>
                <a:gd name="T27" fmla="*/ 11116 h 11213"/>
                <a:gd name="T28" fmla="*/ 2597 w 11256"/>
                <a:gd name="T29" fmla="*/ 11140 h 11213"/>
                <a:gd name="T30" fmla="*/ 5620 w 11256"/>
                <a:gd name="T31" fmla="*/ 9478 h 11213"/>
                <a:gd name="T32" fmla="*/ 8637 w 11256"/>
                <a:gd name="T33" fmla="*/ 11151 h 11213"/>
                <a:gd name="T34" fmla="*/ 8831 w 11256"/>
                <a:gd name="T35" fmla="*/ 11200 h 11213"/>
                <a:gd name="T36" fmla="*/ 8839 w 11256"/>
                <a:gd name="T37" fmla="*/ 11200 h 11213"/>
                <a:gd name="T38" fmla="*/ 9239 w 11256"/>
                <a:gd name="T39" fmla="*/ 10800 h 11213"/>
                <a:gd name="T40" fmla="*/ 9213 w 11256"/>
                <a:gd name="T41" fmla="*/ 10658 h 11213"/>
                <a:gd name="T42" fmla="*/ 8652 w 11256"/>
                <a:gd name="T43" fmla="*/ 7175 h 11213"/>
                <a:gd name="T44" fmla="*/ 11114 w 11256"/>
                <a:gd name="T45" fmla="*/ 4659 h 11213"/>
                <a:gd name="T46" fmla="*/ 11209 w 11256"/>
                <a:gd name="T47" fmla="*/ 4253 h 1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56" h="11213">
                  <a:moveTo>
                    <a:pt x="11209" y="4253"/>
                  </a:moveTo>
                  <a:cubicBezTo>
                    <a:pt x="11161" y="4111"/>
                    <a:pt x="11039" y="4008"/>
                    <a:pt x="10891" y="3984"/>
                  </a:cubicBezTo>
                  <a:lnTo>
                    <a:pt x="7510" y="3462"/>
                  </a:lnTo>
                  <a:lnTo>
                    <a:pt x="6001" y="230"/>
                  </a:lnTo>
                  <a:cubicBezTo>
                    <a:pt x="5934" y="90"/>
                    <a:pt x="5795" y="0"/>
                    <a:pt x="5640" y="0"/>
                  </a:cubicBezTo>
                  <a:lnTo>
                    <a:pt x="5640" y="0"/>
                  </a:lnTo>
                  <a:cubicBezTo>
                    <a:pt x="5485" y="0"/>
                    <a:pt x="5345" y="88"/>
                    <a:pt x="5279" y="230"/>
                  </a:cubicBezTo>
                  <a:lnTo>
                    <a:pt x="3756" y="3455"/>
                  </a:lnTo>
                  <a:lnTo>
                    <a:pt x="370" y="3965"/>
                  </a:lnTo>
                  <a:cubicBezTo>
                    <a:pt x="221" y="3986"/>
                    <a:pt x="99" y="4090"/>
                    <a:pt x="49" y="4231"/>
                  </a:cubicBezTo>
                  <a:cubicBezTo>
                    <a:pt x="0" y="4373"/>
                    <a:pt x="36" y="4530"/>
                    <a:pt x="142" y="4638"/>
                  </a:cubicBezTo>
                  <a:lnTo>
                    <a:pt x="2597" y="7164"/>
                  </a:lnTo>
                  <a:lnTo>
                    <a:pt x="2010" y="10725"/>
                  </a:lnTo>
                  <a:cubicBezTo>
                    <a:pt x="1984" y="10875"/>
                    <a:pt x="2049" y="11028"/>
                    <a:pt x="2174" y="11116"/>
                  </a:cubicBezTo>
                  <a:cubicBezTo>
                    <a:pt x="2298" y="11204"/>
                    <a:pt x="2464" y="11213"/>
                    <a:pt x="2597" y="11140"/>
                  </a:cubicBezTo>
                  <a:lnTo>
                    <a:pt x="5620" y="9478"/>
                  </a:lnTo>
                  <a:lnTo>
                    <a:pt x="8637" y="11151"/>
                  </a:lnTo>
                  <a:cubicBezTo>
                    <a:pt x="8697" y="11183"/>
                    <a:pt x="8764" y="11200"/>
                    <a:pt x="8831" y="11200"/>
                  </a:cubicBezTo>
                  <a:lnTo>
                    <a:pt x="8839" y="11200"/>
                  </a:lnTo>
                  <a:cubicBezTo>
                    <a:pt x="9061" y="11200"/>
                    <a:pt x="9239" y="11022"/>
                    <a:pt x="9239" y="10800"/>
                  </a:cubicBezTo>
                  <a:cubicBezTo>
                    <a:pt x="9239" y="10751"/>
                    <a:pt x="9231" y="10703"/>
                    <a:pt x="9213" y="10658"/>
                  </a:cubicBezTo>
                  <a:lnTo>
                    <a:pt x="8652" y="7175"/>
                  </a:lnTo>
                  <a:lnTo>
                    <a:pt x="11114" y="4659"/>
                  </a:lnTo>
                  <a:cubicBezTo>
                    <a:pt x="11219" y="4552"/>
                    <a:pt x="11256" y="4395"/>
                    <a:pt x="11209" y="4253"/>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6" name="freeform53"/>
            <p:cNvSpPr>
              <a:spLocks noChangeAspect="1"/>
            </p:cNvSpPr>
            <p:nvPr/>
          </p:nvSpPr>
          <p:spPr>
            <a:xfrm>
              <a:off x="5083412" y="3429000"/>
              <a:ext cx="120125" cy="119658"/>
            </a:xfrm>
            <a:custGeom>
              <a:avLst/>
              <a:gdLst>
                <a:gd name="T0" fmla="*/ 11209 w 11256"/>
                <a:gd name="T1" fmla="*/ 4253 h 11213"/>
                <a:gd name="T2" fmla="*/ 10891 w 11256"/>
                <a:gd name="T3" fmla="*/ 3984 h 11213"/>
                <a:gd name="T4" fmla="*/ 7510 w 11256"/>
                <a:gd name="T5" fmla="*/ 3462 h 11213"/>
                <a:gd name="T6" fmla="*/ 6001 w 11256"/>
                <a:gd name="T7" fmla="*/ 230 h 11213"/>
                <a:gd name="T8" fmla="*/ 5640 w 11256"/>
                <a:gd name="T9" fmla="*/ 0 h 11213"/>
                <a:gd name="T10" fmla="*/ 5640 w 11256"/>
                <a:gd name="T11" fmla="*/ 0 h 11213"/>
                <a:gd name="T12" fmla="*/ 5279 w 11256"/>
                <a:gd name="T13" fmla="*/ 230 h 11213"/>
                <a:gd name="T14" fmla="*/ 3756 w 11256"/>
                <a:gd name="T15" fmla="*/ 3455 h 11213"/>
                <a:gd name="T16" fmla="*/ 370 w 11256"/>
                <a:gd name="T17" fmla="*/ 3965 h 11213"/>
                <a:gd name="T18" fmla="*/ 49 w 11256"/>
                <a:gd name="T19" fmla="*/ 4231 h 11213"/>
                <a:gd name="T20" fmla="*/ 142 w 11256"/>
                <a:gd name="T21" fmla="*/ 4638 h 11213"/>
                <a:gd name="T22" fmla="*/ 2597 w 11256"/>
                <a:gd name="T23" fmla="*/ 7164 h 11213"/>
                <a:gd name="T24" fmla="*/ 2010 w 11256"/>
                <a:gd name="T25" fmla="*/ 10725 h 11213"/>
                <a:gd name="T26" fmla="*/ 2174 w 11256"/>
                <a:gd name="T27" fmla="*/ 11116 h 11213"/>
                <a:gd name="T28" fmla="*/ 2597 w 11256"/>
                <a:gd name="T29" fmla="*/ 11140 h 11213"/>
                <a:gd name="T30" fmla="*/ 5620 w 11256"/>
                <a:gd name="T31" fmla="*/ 9478 h 11213"/>
                <a:gd name="T32" fmla="*/ 8637 w 11256"/>
                <a:gd name="T33" fmla="*/ 11151 h 11213"/>
                <a:gd name="T34" fmla="*/ 8831 w 11256"/>
                <a:gd name="T35" fmla="*/ 11200 h 11213"/>
                <a:gd name="T36" fmla="*/ 8839 w 11256"/>
                <a:gd name="T37" fmla="*/ 11200 h 11213"/>
                <a:gd name="T38" fmla="*/ 9239 w 11256"/>
                <a:gd name="T39" fmla="*/ 10800 h 11213"/>
                <a:gd name="T40" fmla="*/ 9213 w 11256"/>
                <a:gd name="T41" fmla="*/ 10658 h 11213"/>
                <a:gd name="T42" fmla="*/ 8652 w 11256"/>
                <a:gd name="T43" fmla="*/ 7175 h 11213"/>
                <a:gd name="T44" fmla="*/ 11114 w 11256"/>
                <a:gd name="T45" fmla="*/ 4659 h 11213"/>
                <a:gd name="T46" fmla="*/ 11209 w 11256"/>
                <a:gd name="T47" fmla="*/ 4253 h 1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56" h="11213">
                  <a:moveTo>
                    <a:pt x="11209" y="4253"/>
                  </a:moveTo>
                  <a:cubicBezTo>
                    <a:pt x="11161" y="4111"/>
                    <a:pt x="11039" y="4008"/>
                    <a:pt x="10891" y="3984"/>
                  </a:cubicBezTo>
                  <a:lnTo>
                    <a:pt x="7510" y="3462"/>
                  </a:lnTo>
                  <a:lnTo>
                    <a:pt x="6001" y="230"/>
                  </a:lnTo>
                  <a:cubicBezTo>
                    <a:pt x="5934" y="90"/>
                    <a:pt x="5795" y="0"/>
                    <a:pt x="5640" y="0"/>
                  </a:cubicBezTo>
                  <a:lnTo>
                    <a:pt x="5640" y="0"/>
                  </a:lnTo>
                  <a:cubicBezTo>
                    <a:pt x="5485" y="0"/>
                    <a:pt x="5345" y="88"/>
                    <a:pt x="5279" y="230"/>
                  </a:cubicBezTo>
                  <a:lnTo>
                    <a:pt x="3756" y="3455"/>
                  </a:lnTo>
                  <a:lnTo>
                    <a:pt x="370" y="3965"/>
                  </a:lnTo>
                  <a:cubicBezTo>
                    <a:pt x="221" y="3986"/>
                    <a:pt x="99" y="4090"/>
                    <a:pt x="49" y="4231"/>
                  </a:cubicBezTo>
                  <a:cubicBezTo>
                    <a:pt x="0" y="4373"/>
                    <a:pt x="36" y="4530"/>
                    <a:pt x="142" y="4638"/>
                  </a:cubicBezTo>
                  <a:lnTo>
                    <a:pt x="2597" y="7164"/>
                  </a:lnTo>
                  <a:lnTo>
                    <a:pt x="2010" y="10725"/>
                  </a:lnTo>
                  <a:cubicBezTo>
                    <a:pt x="1984" y="10875"/>
                    <a:pt x="2049" y="11028"/>
                    <a:pt x="2174" y="11116"/>
                  </a:cubicBezTo>
                  <a:cubicBezTo>
                    <a:pt x="2298" y="11204"/>
                    <a:pt x="2464" y="11213"/>
                    <a:pt x="2597" y="11140"/>
                  </a:cubicBezTo>
                  <a:lnTo>
                    <a:pt x="5620" y="9478"/>
                  </a:lnTo>
                  <a:lnTo>
                    <a:pt x="8637" y="11151"/>
                  </a:lnTo>
                  <a:cubicBezTo>
                    <a:pt x="8697" y="11183"/>
                    <a:pt x="8764" y="11200"/>
                    <a:pt x="8831" y="11200"/>
                  </a:cubicBezTo>
                  <a:lnTo>
                    <a:pt x="8839" y="11200"/>
                  </a:lnTo>
                  <a:cubicBezTo>
                    <a:pt x="9061" y="11200"/>
                    <a:pt x="9239" y="11022"/>
                    <a:pt x="9239" y="10800"/>
                  </a:cubicBezTo>
                  <a:cubicBezTo>
                    <a:pt x="9239" y="10751"/>
                    <a:pt x="9231" y="10703"/>
                    <a:pt x="9213" y="10658"/>
                  </a:cubicBezTo>
                  <a:lnTo>
                    <a:pt x="8652" y="7175"/>
                  </a:lnTo>
                  <a:lnTo>
                    <a:pt x="11114" y="4659"/>
                  </a:lnTo>
                  <a:cubicBezTo>
                    <a:pt x="11219" y="4552"/>
                    <a:pt x="11256" y="4395"/>
                    <a:pt x="11209" y="4253"/>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pic>
        <p:nvPicPr>
          <p:cNvPr id="100" name="图片 99"/>
          <p:cNvPicPr/>
          <p:nvPr/>
        </p:nvPicPr>
        <p:blipFill>
          <a:blip r:embed="rId2" cstate="email">
            <a:extLst>
              <a:ext uri="{28A0092B-C50C-407E-A947-70E740481C1C}">
                <a14:useLocalDpi xmlns:a14="http://schemas.microsoft.com/office/drawing/2010/main"/>
              </a:ext>
            </a:extLst>
          </a:blip>
          <a:stretch>
            <a:fillRect/>
          </a:stretch>
        </p:blipFill>
        <p:spPr>
          <a:xfrm>
            <a:off x="5078730" y="2479040"/>
            <a:ext cx="1956435" cy="1899920"/>
          </a:xfrm>
          <a:prstGeom prst="ellipse">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p:cNvGrpSpPr/>
          <p:nvPr/>
        </p:nvGrpSpPr>
        <p:grpSpPr>
          <a:xfrm>
            <a:off x="548773" y="283856"/>
            <a:ext cx="5818586" cy="568107"/>
            <a:chOff x="1659173" y="2045137"/>
            <a:chExt cx="5818586" cy="568107"/>
          </a:xfrm>
        </p:grpSpPr>
        <p:sp>
          <p:nvSpPr>
            <p:cNvPr id="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2239324" y="2136575"/>
              <a:ext cx="266795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抗美援朝的过程</a:t>
              </a:r>
            </a:p>
          </p:txBody>
        </p:sp>
        <p:sp>
          <p:nvSpPr>
            <p:cNvPr id="6" name="文本框 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3</a:t>
              </a:r>
              <a:endParaRPr lang="zh-CN" altLang="en-US">
                <a:solidFill>
                  <a:schemeClr val="bg1"/>
                </a:solidFill>
                <a:cs typeface="+mn-ea"/>
                <a:sym typeface="+mn-lt"/>
              </a:endParaRPr>
            </a:p>
          </p:txBody>
        </p:sp>
      </p:grpSp>
      <p:sp>
        <p:nvSpPr>
          <p:cNvPr id="19" name="任意多边形: 形状 18"/>
          <p:cNvSpPr/>
          <p:nvPr/>
        </p:nvSpPr>
        <p:spPr>
          <a:xfrm>
            <a:off x="0" y="2343394"/>
            <a:ext cx="12192000" cy="4230750"/>
          </a:xfrm>
          <a:custGeom>
            <a:avLst/>
            <a:gdLst>
              <a:gd name="connsiteX0" fmla="*/ 10197730 w 10274300"/>
              <a:gd name="connsiteY0" fmla="*/ 0 h 2407337"/>
              <a:gd name="connsiteX1" fmla="*/ 10274300 w 10274300"/>
              <a:gd name="connsiteY1" fmla="*/ 0 h 2407337"/>
              <a:gd name="connsiteX2" fmla="*/ 10274300 w 10274300"/>
              <a:gd name="connsiteY2" fmla="*/ 2392878 h 2407337"/>
              <a:gd name="connsiteX3" fmla="*/ 10066729 w 10274300"/>
              <a:gd name="connsiteY3" fmla="*/ 2360904 h 2407337"/>
              <a:gd name="connsiteX4" fmla="*/ 5219701 w 10274300"/>
              <a:gd name="connsiteY4" fmla="*/ 2065995 h 2407337"/>
              <a:gd name="connsiteX5" fmla="*/ 372673 w 10274300"/>
              <a:gd name="connsiteY5" fmla="*/ 2360904 h 2407337"/>
              <a:gd name="connsiteX6" fmla="*/ 71235 w 10274300"/>
              <a:gd name="connsiteY6" fmla="*/ 2407337 h 2407337"/>
              <a:gd name="connsiteX7" fmla="*/ 0 w 10274300"/>
              <a:gd name="connsiteY7" fmla="*/ 2407337 h 2407337"/>
              <a:gd name="connsiteX8" fmla="*/ 0 w 10274300"/>
              <a:gd name="connsiteY8" fmla="*/ 11714 h 2407337"/>
              <a:gd name="connsiteX9" fmla="*/ 111460 w 10274300"/>
              <a:gd name="connsiteY9" fmla="*/ 28531 h 2407337"/>
              <a:gd name="connsiteX10" fmla="*/ 5060044 w 10274300"/>
              <a:gd name="connsiteY10" fmla="*/ 323440 h 2407337"/>
              <a:gd name="connsiteX11" fmla="*/ 10008629 w 10274300"/>
              <a:gd name="connsiteY11" fmla="*/ 28531 h 2407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74300" h="2407337">
                <a:moveTo>
                  <a:pt x="10197730" y="0"/>
                </a:moveTo>
                <a:lnTo>
                  <a:pt x="10274300" y="0"/>
                </a:lnTo>
                <a:lnTo>
                  <a:pt x="10274300" y="2392878"/>
                </a:lnTo>
                <a:lnTo>
                  <a:pt x="10066729" y="2360904"/>
                </a:lnTo>
                <a:cubicBezTo>
                  <a:pt x="8749544" y="2176668"/>
                  <a:pt x="7060881" y="2065995"/>
                  <a:pt x="5219701" y="2065995"/>
                </a:cubicBezTo>
                <a:cubicBezTo>
                  <a:pt x="3378522" y="2065995"/>
                  <a:pt x="1689859" y="2176668"/>
                  <a:pt x="372673" y="2360904"/>
                </a:cubicBezTo>
                <a:lnTo>
                  <a:pt x="71235" y="2407337"/>
                </a:lnTo>
                <a:lnTo>
                  <a:pt x="0" y="2407337"/>
                </a:lnTo>
                <a:lnTo>
                  <a:pt x="0" y="11714"/>
                </a:lnTo>
                <a:lnTo>
                  <a:pt x="111460" y="28531"/>
                </a:lnTo>
                <a:cubicBezTo>
                  <a:pt x="1456243" y="212767"/>
                  <a:pt x="3180288" y="323440"/>
                  <a:pt x="5060044" y="323440"/>
                </a:cubicBezTo>
                <a:cubicBezTo>
                  <a:pt x="6939801" y="323440"/>
                  <a:pt x="8663845" y="212767"/>
                  <a:pt x="10008629" y="28531"/>
                </a:cubicBezTo>
                <a:close/>
              </a:path>
            </a:pathLst>
          </a:custGeom>
          <a:gradFill flip="none" rotWithShape="1">
            <a:gsLst>
              <a:gs pos="0">
                <a:schemeClr val="accent1">
                  <a:alpha val="0"/>
                </a:schemeClr>
              </a:gs>
              <a:gs pos="51300">
                <a:schemeClr val="accent1">
                  <a:alpha val="38000"/>
                </a:schemeClr>
              </a:gs>
              <a:gs pos="100000">
                <a:schemeClr val="accent1">
                  <a:alpha val="0"/>
                </a:schemeClr>
              </a:gs>
            </a:gsLst>
            <a:lin ang="0" scaled="1"/>
          </a:gradFill>
          <a:ln w="12700" cap="flat" cmpd="sng" algn="ctr">
            <a:gradFill flip="none">
              <a:gsLst>
                <a:gs pos="0">
                  <a:schemeClr val="accent1">
                    <a:alpha val="0"/>
                  </a:schemeClr>
                </a:gs>
                <a:gs pos="46900">
                  <a:schemeClr val="accent1"/>
                </a:gs>
                <a:gs pos="100000">
                  <a:schemeClr val="accent1">
                    <a:alpha val="0"/>
                  </a:schemeClr>
                </a:gs>
              </a:gsLst>
              <a:lin ang="0" scaled="1"/>
            </a:gra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0" name="文本框 1"/>
          <p:cNvSpPr txBox="1"/>
          <p:nvPr/>
        </p:nvSpPr>
        <p:spPr>
          <a:xfrm>
            <a:off x="3578804" y="1727111"/>
            <a:ext cx="5034393" cy="367858"/>
          </a:xfrm>
          <a:prstGeom prst="rect">
            <a:avLst/>
          </a:prstGeom>
          <a:noFill/>
        </p:spPr>
        <p:txBody>
          <a:bodyPr wrap="square" lIns="68580" tIns="34290" rIns="68580" bIns="34290" rtlCol="0">
            <a:spAutoFit/>
          </a:bodyPr>
          <a:lstStyle/>
          <a:p>
            <a:pPr marR="0" indent="0" algn="ctr" defTabSz="914400" fontAlgn="auto">
              <a:lnSpc>
                <a:spcPct val="125000"/>
              </a:lnSpc>
              <a:spcBef>
                <a:spcPct val="0"/>
              </a:spcBef>
              <a:spcAft>
                <a:spcPct val="0"/>
              </a:spcAft>
              <a:buClrTx/>
              <a:buSzTx/>
              <a:buFontTx/>
              <a:buNone/>
              <a:defRPr/>
            </a:pPr>
            <a:r>
              <a:rPr lang="zh-CN" altLang="en-US" b="1">
                <a:solidFill>
                  <a:schemeClr val="accent1"/>
                </a:solidFill>
                <a:cs typeface="+mn-ea"/>
                <a:sym typeface="+mn-lt"/>
              </a:rPr>
              <a:t>致敬战斗英雄</a:t>
            </a:r>
            <a:r>
              <a:rPr lang="en-US" altLang="zh-CN" b="1">
                <a:solidFill>
                  <a:schemeClr val="accent1"/>
                </a:solidFill>
                <a:cs typeface="+mn-ea"/>
                <a:sym typeface="+mn-lt"/>
              </a:rPr>
              <a:t>-</a:t>
            </a:r>
            <a:r>
              <a:rPr lang="zh-CN" altLang="en-US" b="1">
                <a:solidFill>
                  <a:schemeClr val="accent1"/>
                </a:solidFill>
                <a:cs typeface="+mn-ea"/>
                <a:sym typeface="+mn-lt"/>
              </a:rPr>
              <a:t>邱少云</a:t>
            </a:r>
          </a:p>
        </p:txBody>
      </p:sp>
      <p:sp>
        <p:nvSpPr>
          <p:cNvPr id="21" name="文本框 20"/>
          <p:cNvSpPr txBox="1"/>
          <p:nvPr/>
        </p:nvSpPr>
        <p:spPr>
          <a:xfrm>
            <a:off x="902805" y="4378956"/>
            <a:ext cx="10386391" cy="1530419"/>
          </a:xfrm>
          <a:prstGeom prst="rect">
            <a:avLst/>
          </a:prstGeom>
          <a:noFill/>
        </p:spPr>
        <p:txBody>
          <a:bodyPr wrap="square">
            <a:spAutoFit/>
          </a:bodyPr>
          <a:lstStyle/>
          <a:p>
            <a:pPr algn="ctr">
              <a:lnSpc>
                <a:spcPct val="120000"/>
              </a:lnSpc>
              <a:buClr>
                <a:schemeClr val="accent1"/>
              </a:buClr>
              <a:defRPr/>
            </a:pPr>
            <a:r>
              <a:rPr lang="zh-CN" altLang="en-US" sz="1600">
                <a:solidFill>
                  <a:schemeClr val="tx1">
                    <a:lumMod val="75000"/>
                    <a:lumOff val="25000"/>
                  </a:schemeClr>
                </a:solidFill>
                <a:cs typeface="+mn-ea"/>
                <a:sym typeface="+mn-lt"/>
              </a:rPr>
              <a:t>美军盲目发射燃烧弹，其中一发落在他潜伏点附近，草丛立即燃烧起来，火势迅速蔓延到他身上，燃着了棉衣。为了不暴露目标，确保全体潜伏人员的安全和攻击任务的完成，他放弃自救，咬紧牙关，任凭烈火烧焦头发和皮肉，坚持</a:t>
            </a:r>
            <a:r>
              <a:rPr lang="en-US" altLang="zh-CN" sz="1600">
                <a:solidFill>
                  <a:schemeClr val="tx1">
                    <a:lumMod val="75000"/>
                    <a:lumOff val="25000"/>
                  </a:schemeClr>
                </a:solidFill>
                <a:cs typeface="+mn-ea"/>
                <a:sym typeface="+mn-lt"/>
              </a:rPr>
              <a:t>30</a:t>
            </a:r>
            <a:r>
              <a:rPr lang="zh-CN" altLang="en-US" sz="1600">
                <a:solidFill>
                  <a:schemeClr val="tx1">
                    <a:lumMod val="75000"/>
                    <a:lumOff val="25000"/>
                  </a:schemeClr>
                </a:solidFill>
                <a:cs typeface="+mn-ea"/>
                <a:sym typeface="+mn-lt"/>
              </a:rPr>
              <a:t>多分钟，直至壮烈牺牲。</a:t>
            </a:r>
            <a:endParaRPr lang="en-US" altLang="zh-CN" sz="1600">
              <a:solidFill>
                <a:schemeClr val="tx1">
                  <a:lumMod val="75000"/>
                  <a:lumOff val="25000"/>
                </a:schemeClr>
              </a:solidFill>
              <a:cs typeface="+mn-ea"/>
              <a:sym typeface="+mn-lt"/>
            </a:endParaRPr>
          </a:p>
          <a:p>
            <a:pPr algn="ctr">
              <a:lnSpc>
                <a:spcPct val="120000"/>
              </a:lnSpc>
              <a:buClr>
                <a:schemeClr val="accent1"/>
              </a:buClr>
              <a:defRPr/>
            </a:pPr>
            <a:endParaRPr lang="zh-CN" altLang="en-US" sz="1600">
              <a:solidFill>
                <a:schemeClr val="tx1">
                  <a:lumMod val="75000"/>
                  <a:lumOff val="25000"/>
                </a:schemeClr>
              </a:solidFill>
              <a:cs typeface="+mn-ea"/>
              <a:sym typeface="+mn-lt"/>
            </a:endParaRPr>
          </a:p>
          <a:p>
            <a:pPr algn="ctr">
              <a:lnSpc>
                <a:spcPct val="120000"/>
              </a:lnSpc>
              <a:buClr>
                <a:schemeClr val="accent1"/>
              </a:buClr>
              <a:defRPr/>
            </a:pPr>
            <a:r>
              <a:rPr lang="zh-CN" altLang="en-US" sz="1600">
                <a:solidFill>
                  <a:schemeClr val="tx1">
                    <a:lumMod val="75000"/>
                    <a:lumOff val="25000"/>
                  </a:schemeClr>
                </a:solidFill>
                <a:cs typeface="+mn-ea"/>
                <a:sym typeface="+mn-lt"/>
              </a:rPr>
              <a:t>反击部队在邱少云伟大献身精神鼓舞下，当晚胜利攻占了</a:t>
            </a:r>
            <a:r>
              <a:rPr lang="en-US" altLang="zh-CN" sz="1600">
                <a:solidFill>
                  <a:schemeClr val="tx1">
                    <a:lumMod val="75000"/>
                    <a:lumOff val="25000"/>
                  </a:schemeClr>
                </a:solidFill>
                <a:cs typeface="+mn-ea"/>
                <a:sym typeface="+mn-lt"/>
              </a:rPr>
              <a:t>391</a:t>
            </a:r>
            <a:r>
              <a:rPr lang="zh-CN" altLang="en-US" sz="1600">
                <a:solidFill>
                  <a:schemeClr val="tx1">
                    <a:lumMod val="75000"/>
                    <a:lumOff val="25000"/>
                  </a:schemeClr>
                </a:solidFill>
                <a:cs typeface="+mn-ea"/>
                <a:sym typeface="+mn-lt"/>
              </a:rPr>
              <a:t>高地，全歼美军</a:t>
            </a:r>
            <a:r>
              <a:rPr lang="en-US" altLang="zh-CN" sz="1600">
                <a:solidFill>
                  <a:schemeClr val="tx1">
                    <a:lumMod val="75000"/>
                    <a:lumOff val="25000"/>
                  </a:schemeClr>
                </a:solidFill>
                <a:cs typeface="+mn-ea"/>
                <a:sym typeface="+mn-lt"/>
              </a:rPr>
              <a:t>1</a:t>
            </a:r>
            <a:r>
              <a:rPr lang="zh-CN" altLang="en-US" sz="1600">
                <a:solidFill>
                  <a:schemeClr val="tx1">
                    <a:lumMod val="75000"/>
                    <a:lumOff val="25000"/>
                  </a:schemeClr>
                </a:solidFill>
                <a:cs typeface="+mn-ea"/>
                <a:sym typeface="+mn-lt"/>
              </a:rPr>
              <a:t>个加强连。</a:t>
            </a:r>
          </a:p>
        </p:txBody>
      </p:sp>
      <p:grpSp>
        <p:nvGrpSpPr>
          <p:cNvPr id="23" name="组合"/>
          <p:cNvGrpSpPr/>
          <p:nvPr/>
        </p:nvGrpSpPr>
        <p:grpSpPr>
          <a:xfrm>
            <a:off x="4669989" y="3394276"/>
            <a:ext cx="400635" cy="360883"/>
            <a:chOff x="4802902" y="3187775"/>
            <a:chExt cx="400635" cy="360883"/>
          </a:xfrm>
        </p:grpSpPr>
        <p:sp>
          <p:nvSpPr>
            <p:cNvPr id="27" name="freeform53"/>
            <p:cNvSpPr>
              <a:spLocks noChangeAspect="1"/>
            </p:cNvSpPr>
            <p:nvPr/>
          </p:nvSpPr>
          <p:spPr>
            <a:xfrm>
              <a:off x="4802902" y="3187775"/>
              <a:ext cx="272525" cy="271466"/>
            </a:xfrm>
            <a:custGeom>
              <a:avLst/>
              <a:gdLst>
                <a:gd name="T0" fmla="*/ 11209 w 11256"/>
                <a:gd name="T1" fmla="*/ 4253 h 11213"/>
                <a:gd name="T2" fmla="*/ 10891 w 11256"/>
                <a:gd name="T3" fmla="*/ 3984 h 11213"/>
                <a:gd name="T4" fmla="*/ 7510 w 11256"/>
                <a:gd name="T5" fmla="*/ 3462 h 11213"/>
                <a:gd name="T6" fmla="*/ 6001 w 11256"/>
                <a:gd name="T7" fmla="*/ 230 h 11213"/>
                <a:gd name="T8" fmla="*/ 5640 w 11256"/>
                <a:gd name="T9" fmla="*/ 0 h 11213"/>
                <a:gd name="T10" fmla="*/ 5640 w 11256"/>
                <a:gd name="T11" fmla="*/ 0 h 11213"/>
                <a:gd name="T12" fmla="*/ 5279 w 11256"/>
                <a:gd name="T13" fmla="*/ 230 h 11213"/>
                <a:gd name="T14" fmla="*/ 3756 w 11256"/>
                <a:gd name="T15" fmla="*/ 3455 h 11213"/>
                <a:gd name="T16" fmla="*/ 370 w 11256"/>
                <a:gd name="T17" fmla="*/ 3965 h 11213"/>
                <a:gd name="T18" fmla="*/ 49 w 11256"/>
                <a:gd name="T19" fmla="*/ 4231 h 11213"/>
                <a:gd name="T20" fmla="*/ 142 w 11256"/>
                <a:gd name="T21" fmla="*/ 4638 h 11213"/>
                <a:gd name="T22" fmla="*/ 2597 w 11256"/>
                <a:gd name="T23" fmla="*/ 7164 h 11213"/>
                <a:gd name="T24" fmla="*/ 2010 w 11256"/>
                <a:gd name="T25" fmla="*/ 10725 h 11213"/>
                <a:gd name="T26" fmla="*/ 2174 w 11256"/>
                <a:gd name="T27" fmla="*/ 11116 h 11213"/>
                <a:gd name="T28" fmla="*/ 2597 w 11256"/>
                <a:gd name="T29" fmla="*/ 11140 h 11213"/>
                <a:gd name="T30" fmla="*/ 5620 w 11256"/>
                <a:gd name="T31" fmla="*/ 9478 h 11213"/>
                <a:gd name="T32" fmla="*/ 8637 w 11256"/>
                <a:gd name="T33" fmla="*/ 11151 h 11213"/>
                <a:gd name="T34" fmla="*/ 8831 w 11256"/>
                <a:gd name="T35" fmla="*/ 11200 h 11213"/>
                <a:gd name="T36" fmla="*/ 8839 w 11256"/>
                <a:gd name="T37" fmla="*/ 11200 h 11213"/>
                <a:gd name="T38" fmla="*/ 9239 w 11256"/>
                <a:gd name="T39" fmla="*/ 10800 h 11213"/>
                <a:gd name="T40" fmla="*/ 9213 w 11256"/>
                <a:gd name="T41" fmla="*/ 10658 h 11213"/>
                <a:gd name="T42" fmla="*/ 8652 w 11256"/>
                <a:gd name="T43" fmla="*/ 7175 h 11213"/>
                <a:gd name="T44" fmla="*/ 11114 w 11256"/>
                <a:gd name="T45" fmla="*/ 4659 h 11213"/>
                <a:gd name="T46" fmla="*/ 11209 w 11256"/>
                <a:gd name="T47" fmla="*/ 4253 h 1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56" h="11213">
                  <a:moveTo>
                    <a:pt x="11209" y="4253"/>
                  </a:moveTo>
                  <a:cubicBezTo>
                    <a:pt x="11161" y="4111"/>
                    <a:pt x="11039" y="4008"/>
                    <a:pt x="10891" y="3984"/>
                  </a:cubicBezTo>
                  <a:lnTo>
                    <a:pt x="7510" y="3462"/>
                  </a:lnTo>
                  <a:lnTo>
                    <a:pt x="6001" y="230"/>
                  </a:lnTo>
                  <a:cubicBezTo>
                    <a:pt x="5934" y="90"/>
                    <a:pt x="5795" y="0"/>
                    <a:pt x="5640" y="0"/>
                  </a:cubicBezTo>
                  <a:lnTo>
                    <a:pt x="5640" y="0"/>
                  </a:lnTo>
                  <a:cubicBezTo>
                    <a:pt x="5485" y="0"/>
                    <a:pt x="5345" y="88"/>
                    <a:pt x="5279" y="230"/>
                  </a:cubicBezTo>
                  <a:lnTo>
                    <a:pt x="3756" y="3455"/>
                  </a:lnTo>
                  <a:lnTo>
                    <a:pt x="370" y="3965"/>
                  </a:lnTo>
                  <a:cubicBezTo>
                    <a:pt x="221" y="3986"/>
                    <a:pt x="99" y="4090"/>
                    <a:pt x="49" y="4231"/>
                  </a:cubicBezTo>
                  <a:cubicBezTo>
                    <a:pt x="0" y="4373"/>
                    <a:pt x="36" y="4530"/>
                    <a:pt x="142" y="4638"/>
                  </a:cubicBezTo>
                  <a:lnTo>
                    <a:pt x="2597" y="7164"/>
                  </a:lnTo>
                  <a:lnTo>
                    <a:pt x="2010" y="10725"/>
                  </a:lnTo>
                  <a:cubicBezTo>
                    <a:pt x="1984" y="10875"/>
                    <a:pt x="2049" y="11028"/>
                    <a:pt x="2174" y="11116"/>
                  </a:cubicBezTo>
                  <a:cubicBezTo>
                    <a:pt x="2298" y="11204"/>
                    <a:pt x="2464" y="11213"/>
                    <a:pt x="2597" y="11140"/>
                  </a:cubicBezTo>
                  <a:lnTo>
                    <a:pt x="5620" y="9478"/>
                  </a:lnTo>
                  <a:lnTo>
                    <a:pt x="8637" y="11151"/>
                  </a:lnTo>
                  <a:cubicBezTo>
                    <a:pt x="8697" y="11183"/>
                    <a:pt x="8764" y="11200"/>
                    <a:pt x="8831" y="11200"/>
                  </a:cubicBezTo>
                  <a:lnTo>
                    <a:pt x="8839" y="11200"/>
                  </a:lnTo>
                  <a:cubicBezTo>
                    <a:pt x="9061" y="11200"/>
                    <a:pt x="9239" y="11022"/>
                    <a:pt x="9239" y="10800"/>
                  </a:cubicBezTo>
                  <a:cubicBezTo>
                    <a:pt x="9239" y="10751"/>
                    <a:pt x="9231" y="10703"/>
                    <a:pt x="9213" y="10658"/>
                  </a:cubicBezTo>
                  <a:lnTo>
                    <a:pt x="8652" y="7175"/>
                  </a:lnTo>
                  <a:lnTo>
                    <a:pt x="11114" y="4659"/>
                  </a:lnTo>
                  <a:cubicBezTo>
                    <a:pt x="11219" y="4552"/>
                    <a:pt x="11256" y="4395"/>
                    <a:pt x="11209" y="4253"/>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8" name="freeform53"/>
            <p:cNvSpPr>
              <a:spLocks noChangeAspect="1"/>
            </p:cNvSpPr>
            <p:nvPr/>
          </p:nvSpPr>
          <p:spPr>
            <a:xfrm>
              <a:off x="5083412" y="3429000"/>
              <a:ext cx="120125" cy="119658"/>
            </a:xfrm>
            <a:custGeom>
              <a:avLst/>
              <a:gdLst>
                <a:gd name="T0" fmla="*/ 11209 w 11256"/>
                <a:gd name="T1" fmla="*/ 4253 h 11213"/>
                <a:gd name="T2" fmla="*/ 10891 w 11256"/>
                <a:gd name="T3" fmla="*/ 3984 h 11213"/>
                <a:gd name="T4" fmla="*/ 7510 w 11256"/>
                <a:gd name="T5" fmla="*/ 3462 h 11213"/>
                <a:gd name="T6" fmla="*/ 6001 w 11256"/>
                <a:gd name="T7" fmla="*/ 230 h 11213"/>
                <a:gd name="T8" fmla="*/ 5640 w 11256"/>
                <a:gd name="T9" fmla="*/ 0 h 11213"/>
                <a:gd name="T10" fmla="*/ 5640 w 11256"/>
                <a:gd name="T11" fmla="*/ 0 h 11213"/>
                <a:gd name="T12" fmla="*/ 5279 w 11256"/>
                <a:gd name="T13" fmla="*/ 230 h 11213"/>
                <a:gd name="T14" fmla="*/ 3756 w 11256"/>
                <a:gd name="T15" fmla="*/ 3455 h 11213"/>
                <a:gd name="T16" fmla="*/ 370 w 11256"/>
                <a:gd name="T17" fmla="*/ 3965 h 11213"/>
                <a:gd name="T18" fmla="*/ 49 w 11256"/>
                <a:gd name="T19" fmla="*/ 4231 h 11213"/>
                <a:gd name="T20" fmla="*/ 142 w 11256"/>
                <a:gd name="T21" fmla="*/ 4638 h 11213"/>
                <a:gd name="T22" fmla="*/ 2597 w 11256"/>
                <a:gd name="T23" fmla="*/ 7164 h 11213"/>
                <a:gd name="T24" fmla="*/ 2010 w 11256"/>
                <a:gd name="T25" fmla="*/ 10725 h 11213"/>
                <a:gd name="T26" fmla="*/ 2174 w 11256"/>
                <a:gd name="T27" fmla="*/ 11116 h 11213"/>
                <a:gd name="T28" fmla="*/ 2597 w 11256"/>
                <a:gd name="T29" fmla="*/ 11140 h 11213"/>
                <a:gd name="T30" fmla="*/ 5620 w 11256"/>
                <a:gd name="T31" fmla="*/ 9478 h 11213"/>
                <a:gd name="T32" fmla="*/ 8637 w 11256"/>
                <a:gd name="T33" fmla="*/ 11151 h 11213"/>
                <a:gd name="T34" fmla="*/ 8831 w 11256"/>
                <a:gd name="T35" fmla="*/ 11200 h 11213"/>
                <a:gd name="T36" fmla="*/ 8839 w 11256"/>
                <a:gd name="T37" fmla="*/ 11200 h 11213"/>
                <a:gd name="T38" fmla="*/ 9239 w 11256"/>
                <a:gd name="T39" fmla="*/ 10800 h 11213"/>
                <a:gd name="T40" fmla="*/ 9213 w 11256"/>
                <a:gd name="T41" fmla="*/ 10658 h 11213"/>
                <a:gd name="T42" fmla="*/ 8652 w 11256"/>
                <a:gd name="T43" fmla="*/ 7175 h 11213"/>
                <a:gd name="T44" fmla="*/ 11114 w 11256"/>
                <a:gd name="T45" fmla="*/ 4659 h 11213"/>
                <a:gd name="T46" fmla="*/ 11209 w 11256"/>
                <a:gd name="T47" fmla="*/ 4253 h 1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56" h="11213">
                  <a:moveTo>
                    <a:pt x="11209" y="4253"/>
                  </a:moveTo>
                  <a:cubicBezTo>
                    <a:pt x="11161" y="4111"/>
                    <a:pt x="11039" y="4008"/>
                    <a:pt x="10891" y="3984"/>
                  </a:cubicBezTo>
                  <a:lnTo>
                    <a:pt x="7510" y="3462"/>
                  </a:lnTo>
                  <a:lnTo>
                    <a:pt x="6001" y="230"/>
                  </a:lnTo>
                  <a:cubicBezTo>
                    <a:pt x="5934" y="90"/>
                    <a:pt x="5795" y="0"/>
                    <a:pt x="5640" y="0"/>
                  </a:cubicBezTo>
                  <a:lnTo>
                    <a:pt x="5640" y="0"/>
                  </a:lnTo>
                  <a:cubicBezTo>
                    <a:pt x="5485" y="0"/>
                    <a:pt x="5345" y="88"/>
                    <a:pt x="5279" y="230"/>
                  </a:cubicBezTo>
                  <a:lnTo>
                    <a:pt x="3756" y="3455"/>
                  </a:lnTo>
                  <a:lnTo>
                    <a:pt x="370" y="3965"/>
                  </a:lnTo>
                  <a:cubicBezTo>
                    <a:pt x="221" y="3986"/>
                    <a:pt x="99" y="4090"/>
                    <a:pt x="49" y="4231"/>
                  </a:cubicBezTo>
                  <a:cubicBezTo>
                    <a:pt x="0" y="4373"/>
                    <a:pt x="36" y="4530"/>
                    <a:pt x="142" y="4638"/>
                  </a:cubicBezTo>
                  <a:lnTo>
                    <a:pt x="2597" y="7164"/>
                  </a:lnTo>
                  <a:lnTo>
                    <a:pt x="2010" y="10725"/>
                  </a:lnTo>
                  <a:cubicBezTo>
                    <a:pt x="1984" y="10875"/>
                    <a:pt x="2049" y="11028"/>
                    <a:pt x="2174" y="11116"/>
                  </a:cubicBezTo>
                  <a:cubicBezTo>
                    <a:pt x="2298" y="11204"/>
                    <a:pt x="2464" y="11213"/>
                    <a:pt x="2597" y="11140"/>
                  </a:cubicBezTo>
                  <a:lnTo>
                    <a:pt x="5620" y="9478"/>
                  </a:lnTo>
                  <a:lnTo>
                    <a:pt x="8637" y="11151"/>
                  </a:lnTo>
                  <a:cubicBezTo>
                    <a:pt x="8697" y="11183"/>
                    <a:pt x="8764" y="11200"/>
                    <a:pt x="8831" y="11200"/>
                  </a:cubicBezTo>
                  <a:lnTo>
                    <a:pt x="8839" y="11200"/>
                  </a:lnTo>
                  <a:cubicBezTo>
                    <a:pt x="9061" y="11200"/>
                    <a:pt x="9239" y="11022"/>
                    <a:pt x="9239" y="10800"/>
                  </a:cubicBezTo>
                  <a:cubicBezTo>
                    <a:pt x="9239" y="10751"/>
                    <a:pt x="9231" y="10703"/>
                    <a:pt x="9213" y="10658"/>
                  </a:cubicBezTo>
                  <a:lnTo>
                    <a:pt x="8652" y="7175"/>
                  </a:lnTo>
                  <a:lnTo>
                    <a:pt x="11114" y="4659"/>
                  </a:lnTo>
                  <a:cubicBezTo>
                    <a:pt x="11219" y="4552"/>
                    <a:pt x="11256" y="4395"/>
                    <a:pt x="11209" y="4253"/>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24" name="组合"/>
          <p:cNvGrpSpPr/>
          <p:nvPr/>
        </p:nvGrpSpPr>
        <p:grpSpPr>
          <a:xfrm flipH="1">
            <a:off x="7193584" y="3394276"/>
            <a:ext cx="400635" cy="360883"/>
            <a:chOff x="4802902" y="3187775"/>
            <a:chExt cx="400635" cy="360883"/>
          </a:xfrm>
        </p:grpSpPr>
        <p:sp>
          <p:nvSpPr>
            <p:cNvPr id="25" name="freeform53"/>
            <p:cNvSpPr>
              <a:spLocks noChangeAspect="1"/>
            </p:cNvSpPr>
            <p:nvPr/>
          </p:nvSpPr>
          <p:spPr>
            <a:xfrm>
              <a:off x="4802902" y="3187775"/>
              <a:ext cx="272525" cy="271466"/>
            </a:xfrm>
            <a:custGeom>
              <a:avLst/>
              <a:gdLst>
                <a:gd name="T0" fmla="*/ 11209 w 11256"/>
                <a:gd name="T1" fmla="*/ 4253 h 11213"/>
                <a:gd name="T2" fmla="*/ 10891 w 11256"/>
                <a:gd name="T3" fmla="*/ 3984 h 11213"/>
                <a:gd name="T4" fmla="*/ 7510 w 11256"/>
                <a:gd name="T5" fmla="*/ 3462 h 11213"/>
                <a:gd name="T6" fmla="*/ 6001 w 11256"/>
                <a:gd name="T7" fmla="*/ 230 h 11213"/>
                <a:gd name="T8" fmla="*/ 5640 w 11256"/>
                <a:gd name="T9" fmla="*/ 0 h 11213"/>
                <a:gd name="T10" fmla="*/ 5640 w 11256"/>
                <a:gd name="T11" fmla="*/ 0 h 11213"/>
                <a:gd name="T12" fmla="*/ 5279 w 11256"/>
                <a:gd name="T13" fmla="*/ 230 h 11213"/>
                <a:gd name="T14" fmla="*/ 3756 w 11256"/>
                <a:gd name="T15" fmla="*/ 3455 h 11213"/>
                <a:gd name="T16" fmla="*/ 370 w 11256"/>
                <a:gd name="T17" fmla="*/ 3965 h 11213"/>
                <a:gd name="T18" fmla="*/ 49 w 11256"/>
                <a:gd name="T19" fmla="*/ 4231 h 11213"/>
                <a:gd name="T20" fmla="*/ 142 w 11256"/>
                <a:gd name="T21" fmla="*/ 4638 h 11213"/>
                <a:gd name="T22" fmla="*/ 2597 w 11256"/>
                <a:gd name="T23" fmla="*/ 7164 h 11213"/>
                <a:gd name="T24" fmla="*/ 2010 w 11256"/>
                <a:gd name="T25" fmla="*/ 10725 h 11213"/>
                <a:gd name="T26" fmla="*/ 2174 w 11256"/>
                <a:gd name="T27" fmla="*/ 11116 h 11213"/>
                <a:gd name="T28" fmla="*/ 2597 w 11256"/>
                <a:gd name="T29" fmla="*/ 11140 h 11213"/>
                <a:gd name="T30" fmla="*/ 5620 w 11256"/>
                <a:gd name="T31" fmla="*/ 9478 h 11213"/>
                <a:gd name="T32" fmla="*/ 8637 w 11256"/>
                <a:gd name="T33" fmla="*/ 11151 h 11213"/>
                <a:gd name="T34" fmla="*/ 8831 w 11256"/>
                <a:gd name="T35" fmla="*/ 11200 h 11213"/>
                <a:gd name="T36" fmla="*/ 8839 w 11256"/>
                <a:gd name="T37" fmla="*/ 11200 h 11213"/>
                <a:gd name="T38" fmla="*/ 9239 w 11256"/>
                <a:gd name="T39" fmla="*/ 10800 h 11213"/>
                <a:gd name="T40" fmla="*/ 9213 w 11256"/>
                <a:gd name="T41" fmla="*/ 10658 h 11213"/>
                <a:gd name="T42" fmla="*/ 8652 w 11256"/>
                <a:gd name="T43" fmla="*/ 7175 h 11213"/>
                <a:gd name="T44" fmla="*/ 11114 w 11256"/>
                <a:gd name="T45" fmla="*/ 4659 h 11213"/>
                <a:gd name="T46" fmla="*/ 11209 w 11256"/>
                <a:gd name="T47" fmla="*/ 4253 h 1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56" h="11213">
                  <a:moveTo>
                    <a:pt x="11209" y="4253"/>
                  </a:moveTo>
                  <a:cubicBezTo>
                    <a:pt x="11161" y="4111"/>
                    <a:pt x="11039" y="4008"/>
                    <a:pt x="10891" y="3984"/>
                  </a:cubicBezTo>
                  <a:lnTo>
                    <a:pt x="7510" y="3462"/>
                  </a:lnTo>
                  <a:lnTo>
                    <a:pt x="6001" y="230"/>
                  </a:lnTo>
                  <a:cubicBezTo>
                    <a:pt x="5934" y="90"/>
                    <a:pt x="5795" y="0"/>
                    <a:pt x="5640" y="0"/>
                  </a:cubicBezTo>
                  <a:lnTo>
                    <a:pt x="5640" y="0"/>
                  </a:lnTo>
                  <a:cubicBezTo>
                    <a:pt x="5485" y="0"/>
                    <a:pt x="5345" y="88"/>
                    <a:pt x="5279" y="230"/>
                  </a:cubicBezTo>
                  <a:lnTo>
                    <a:pt x="3756" y="3455"/>
                  </a:lnTo>
                  <a:lnTo>
                    <a:pt x="370" y="3965"/>
                  </a:lnTo>
                  <a:cubicBezTo>
                    <a:pt x="221" y="3986"/>
                    <a:pt x="99" y="4090"/>
                    <a:pt x="49" y="4231"/>
                  </a:cubicBezTo>
                  <a:cubicBezTo>
                    <a:pt x="0" y="4373"/>
                    <a:pt x="36" y="4530"/>
                    <a:pt x="142" y="4638"/>
                  </a:cubicBezTo>
                  <a:lnTo>
                    <a:pt x="2597" y="7164"/>
                  </a:lnTo>
                  <a:lnTo>
                    <a:pt x="2010" y="10725"/>
                  </a:lnTo>
                  <a:cubicBezTo>
                    <a:pt x="1984" y="10875"/>
                    <a:pt x="2049" y="11028"/>
                    <a:pt x="2174" y="11116"/>
                  </a:cubicBezTo>
                  <a:cubicBezTo>
                    <a:pt x="2298" y="11204"/>
                    <a:pt x="2464" y="11213"/>
                    <a:pt x="2597" y="11140"/>
                  </a:cubicBezTo>
                  <a:lnTo>
                    <a:pt x="5620" y="9478"/>
                  </a:lnTo>
                  <a:lnTo>
                    <a:pt x="8637" y="11151"/>
                  </a:lnTo>
                  <a:cubicBezTo>
                    <a:pt x="8697" y="11183"/>
                    <a:pt x="8764" y="11200"/>
                    <a:pt x="8831" y="11200"/>
                  </a:cubicBezTo>
                  <a:lnTo>
                    <a:pt x="8839" y="11200"/>
                  </a:lnTo>
                  <a:cubicBezTo>
                    <a:pt x="9061" y="11200"/>
                    <a:pt x="9239" y="11022"/>
                    <a:pt x="9239" y="10800"/>
                  </a:cubicBezTo>
                  <a:cubicBezTo>
                    <a:pt x="9239" y="10751"/>
                    <a:pt x="9231" y="10703"/>
                    <a:pt x="9213" y="10658"/>
                  </a:cubicBezTo>
                  <a:lnTo>
                    <a:pt x="8652" y="7175"/>
                  </a:lnTo>
                  <a:lnTo>
                    <a:pt x="11114" y="4659"/>
                  </a:lnTo>
                  <a:cubicBezTo>
                    <a:pt x="11219" y="4552"/>
                    <a:pt x="11256" y="4395"/>
                    <a:pt x="11209" y="4253"/>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6" name="freeform53"/>
            <p:cNvSpPr>
              <a:spLocks noChangeAspect="1"/>
            </p:cNvSpPr>
            <p:nvPr/>
          </p:nvSpPr>
          <p:spPr>
            <a:xfrm>
              <a:off x="5083412" y="3429000"/>
              <a:ext cx="120125" cy="119658"/>
            </a:xfrm>
            <a:custGeom>
              <a:avLst/>
              <a:gdLst>
                <a:gd name="T0" fmla="*/ 11209 w 11256"/>
                <a:gd name="T1" fmla="*/ 4253 h 11213"/>
                <a:gd name="T2" fmla="*/ 10891 w 11256"/>
                <a:gd name="T3" fmla="*/ 3984 h 11213"/>
                <a:gd name="T4" fmla="*/ 7510 w 11256"/>
                <a:gd name="T5" fmla="*/ 3462 h 11213"/>
                <a:gd name="T6" fmla="*/ 6001 w 11256"/>
                <a:gd name="T7" fmla="*/ 230 h 11213"/>
                <a:gd name="T8" fmla="*/ 5640 w 11256"/>
                <a:gd name="T9" fmla="*/ 0 h 11213"/>
                <a:gd name="T10" fmla="*/ 5640 w 11256"/>
                <a:gd name="T11" fmla="*/ 0 h 11213"/>
                <a:gd name="T12" fmla="*/ 5279 w 11256"/>
                <a:gd name="T13" fmla="*/ 230 h 11213"/>
                <a:gd name="T14" fmla="*/ 3756 w 11256"/>
                <a:gd name="T15" fmla="*/ 3455 h 11213"/>
                <a:gd name="T16" fmla="*/ 370 w 11256"/>
                <a:gd name="T17" fmla="*/ 3965 h 11213"/>
                <a:gd name="T18" fmla="*/ 49 w 11256"/>
                <a:gd name="T19" fmla="*/ 4231 h 11213"/>
                <a:gd name="T20" fmla="*/ 142 w 11256"/>
                <a:gd name="T21" fmla="*/ 4638 h 11213"/>
                <a:gd name="T22" fmla="*/ 2597 w 11256"/>
                <a:gd name="T23" fmla="*/ 7164 h 11213"/>
                <a:gd name="T24" fmla="*/ 2010 w 11256"/>
                <a:gd name="T25" fmla="*/ 10725 h 11213"/>
                <a:gd name="T26" fmla="*/ 2174 w 11256"/>
                <a:gd name="T27" fmla="*/ 11116 h 11213"/>
                <a:gd name="T28" fmla="*/ 2597 w 11256"/>
                <a:gd name="T29" fmla="*/ 11140 h 11213"/>
                <a:gd name="T30" fmla="*/ 5620 w 11256"/>
                <a:gd name="T31" fmla="*/ 9478 h 11213"/>
                <a:gd name="T32" fmla="*/ 8637 w 11256"/>
                <a:gd name="T33" fmla="*/ 11151 h 11213"/>
                <a:gd name="T34" fmla="*/ 8831 w 11256"/>
                <a:gd name="T35" fmla="*/ 11200 h 11213"/>
                <a:gd name="T36" fmla="*/ 8839 w 11256"/>
                <a:gd name="T37" fmla="*/ 11200 h 11213"/>
                <a:gd name="T38" fmla="*/ 9239 w 11256"/>
                <a:gd name="T39" fmla="*/ 10800 h 11213"/>
                <a:gd name="T40" fmla="*/ 9213 w 11256"/>
                <a:gd name="T41" fmla="*/ 10658 h 11213"/>
                <a:gd name="T42" fmla="*/ 8652 w 11256"/>
                <a:gd name="T43" fmla="*/ 7175 h 11213"/>
                <a:gd name="T44" fmla="*/ 11114 w 11256"/>
                <a:gd name="T45" fmla="*/ 4659 h 11213"/>
                <a:gd name="T46" fmla="*/ 11209 w 11256"/>
                <a:gd name="T47" fmla="*/ 4253 h 1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56" h="11213">
                  <a:moveTo>
                    <a:pt x="11209" y="4253"/>
                  </a:moveTo>
                  <a:cubicBezTo>
                    <a:pt x="11161" y="4111"/>
                    <a:pt x="11039" y="4008"/>
                    <a:pt x="10891" y="3984"/>
                  </a:cubicBezTo>
                  <a:lnTo>
                    <a:pt x="7510" y="3462"/>
                  </a:lnTo>
                  <a:lnTo>
                    <a:pt x="6001" y="230"/>
                  </a:lnTo>
                  <a:cubicBezTo>
                    <a:pt x="5934" y="90"/>
                    <a:pt x="5795" y="0"/>
                    <a:pt x="5640" y="0"/>
                  </a:cubicBezTo>
                  <a:lnTo>
                    <a:pt x="5640" y="0"/>
                  </a:lnTo>
                  <a:cubicBezTo>
                    <a:pt x="5485" y="0"/>
                    <a:pt x="5345" y="88"/>
                    <a:pt x="5279" y="230"/>
                  </a:cubicBezTo>
                  <a:lnTo>
                    <a:pt x="3756" y="3455"/>
                  </a:lnTo>
                  <a:lnTo>
                    <a:pt x="370" y="3965"/>
                  </a:lnTo>
                  <a:cubicBezTo>
                    <a:pt x="221" y="3986"/>
                    <a:pt x="99" y="4090"/>
                    <a:pt x="49" y="4231"/>
                  </a:cubicBezTo>
                  <a:cubicBezTo>
                    <a:pt x="0" y="4373"/>
                    <a:pt x="36" y="4530"/>
                    <a:pt x="142" y="4638"/>
                  </a:cubicBezTo>
                  <a:lnTo>
                    <a:pt x="2597" y="7164"/>
                  </a:lnTo>
                  <a:lnTo>
                    <a:pt x="2010" y="10725"/>
                  </a:lnTo>
                  <a:cubicBezTo>
                    <a:pt x="1984" y="10875"/>
                    <a:pt x="2049" y="11028"/>
                    <a:pt x="2174" y="11116"/>
                  </a:cubicBezTo>
                  <a:cubicBezTo>
                    <a:pt x="2298" y="11204"/>
                    <a:pt x="2464" y="11213"/>
                    <a:pt x="2597" y="11140"/>
                  </a:cubicBezTo>
                  <a:lnTo>
                    <a:pt x="5620" y="9478"/>
                  </a:lnTo>
                  <a:lnTo>
                    <a:pt x="8637" y="11151"/>
                  </a:lnTo>
                  <a:cubicBezTo>
                    <a:pt x="8697" y="11183"/>
                    <a:pt x="8764" y="11200"/>
                    <a:pt x="8831" y="11200"/>
                  </a:cubicBezTo>
                  <a:lnTo>
                    <a:pt x="8839" y="11200"/>
                  </a:lnTo>
                  <a:cubicBezTo>
                    <a:pt x="9061" y="11200"/>
                    <a:pt x="9239" y="11022"/>
                    <a:pt x="9239" y="10800"/>
                  </a:cubicBezTo>
                  <a:cubicBezTo>
                    <a:pt x="9239" y="10751"/>
                    <a:pt x="9231" y="10703"/>
                    <a:pt x="9213" y="10658"/>
                  </a:cubicBezTo>
                  <a:lnTo>
                    <a:pt x="8652" y="7175"/>
                  </a:lnTo>
                  <a:lnTo>
                    <a:pt x="11114" y="4659"/>
                  </a:lnTo>
                  <a:cubicBezTo>
                    <a:pt x="11219" y="4552"/>
                    <a:pt x="11256" y="4395"/>
                    <a:pt x="11209" y="4253"/>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pic>
        <p:nvPicPr>
          <p:cNvPr id="101" name="图片 100"/>
          <p:cNvPicPr/>
          <p:nvPr/>
        </p:nvPicPr>
        <p:blipFill>
          <a:blip r:embed="rId2"/>
          <a:stretch>
            <a:fillRect/>
          </a:stretch>
        </p:blipFill>
        <p:spPr>
          <a:xfrm>
            <a:off x="5078730" y="2468880"/>
            <a:ext cx="1938655" cy="1920240"/>
          </a:xfrm>
          <a:prstGeom prst="ellipse">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0560" y="3091976"/>
            <a:ext cx="6267870" cy="2042547"/>
          </a:xfrm>
          <a:prstGeom prst="rect">
            <a:avLst/>
          </a:prstGeom>
          <a:noFill/>
        </p:spPr>
        <p:txBody>
          <a:bodyPr wrap="square" rtlCol="0">
            <a:spAutoFit/>
          </a:bodyPr>
          <a:lstStyle/>
          <a:p>
            <a:pPr>
              <a:lnSpc>
                <a:spcPct val="120000"/>
              </a:lnSpc>
            </a:pPr>
            <a:r>
              <a:rPr lang="en-US" altLang="zh-CN" dirty="0">
                <a:solidFill>
                  <a:schemeClr val="tx1">
                    <a:lumMod val="75000"/>
                    <a:lumOff val="25000"/>
                  </a:schemeClr>
                </a:solidFill>
                <a:cs typeface="+mn-ea"/>
                <a:sym typeface="+mn-lt"/>
              </a:rPr>
              <a:t>1950</a:t>
            </a:r>
            <a:r>
              <a:rPr lang="zh-CN" altLang="en-US" dirty="0">
                <a:solidFill>
                  <a:schemeClr val="tx1">
                    <a:lumMod val="75000"/>
                    <a:lumOff val="25000"/>
                  </a:schemeClr>
                </a:solidFill>
                <a:cs typeface="+mn-ea"/>
                <a:sym typeface="+mn-lt"/>
              </a:rPr>
              <a:t>年</a:t>
            </a:r>
            <a:r>
              <a:rPr lang="en-US" altLang="zh-CN" dirty="0">
                <a:solidFill>
                  <a:schemeClr val="tx1">
                    <a:lumMod val="75000"/>
                    <a:lumOff val="25000"/>
                  </a:schemeClr>
                </a:solidFill>
                <a:cs typeface="+mn-ea"/>
                <a:sym typeface="+mn-lt"/>
              </a:rPr>
              <a:t>10</a:t>
            </a:r>
            <a:r>
              <a:rPr lang="zh-CN" altLang="en-US" dirty="0">
                <a:solidFill>
                  <a:schemeClr val="tx1">
                    <a:lumMod val="75000"/>
                    <a:lumOff val="25000"/>
                  </a:schemeClr>
                </a:solidFill>
                <a:cs typeface="+mn-ea"/>
                <a:sym typeface="+mn-lt"/>
              </a:rPr>
              <a:t>月</a:t>
            </a:r>
            <a:r>
              <a:rPr lang="en-US" altLang="zh-CN" dirty="0">
                <a:solidFill>
                  <a:schemeClr val="tx1">
                    <a:lumMod val="75000"/>
                    <a:lumOff val="25000"/>
                  </a:schemeClr>
                </a:solidFill>
                <a:cs typeface="+mn-ea"/>
                <a:sym typeface="+mn-lt"/>
              </a:rPr>
              <a:t>19</a:t>
            </a:r>
            <a:r>
              <a:rPr lang="zh-CN" altLang="en-US" dirty="0">
                <a:solidFill>
                  <a:schemeClr val="tx1">
                    <a:lumMod val="75000"/>
                    <a:lumOff val="25000"/>
                  </a:schemeClr>
                </a:solidFill>
                <a:cs typeface="+mn-ea"/>
                <a:sym typeface="+mn-lt"/>
              </a:rPr>
              <a:t>日，中国人民志愿军跨过鸭绿江，踏上朝鲜战火燃烧的土地，准备迎击强大的敌人。</a:t>
            </a:r>
            <a:endParaRPr lang="en-US" altLang="zh-CN" dirty="0">
              <a:solidFill>
                <a:schemeClr val="tx1">
                  <a:lumMod val="75000"/>
                  <a:lumOff val="25000"/>
                </a:schemeClr>
              </a:solidFill>
              <a:cs typeface="+mn-ea"/>
              <a:sym typeface="+mn-lt"/>
            </a:endParaRPr>
          </a:p>
          <a:p>
            <a:pPr>
              <a:lnSpc>
                <a:spcPct val="120000"/>
              </a:lnSpc>
            </a:pPr>
            <a:endParaRPr lang="en-US" altLang="zh-CN" dirty="0">
              <a:solidFill>
                <a:schemeClr val="tx1">
                  <a:lumMod val="75000"/>
                  <a:lumOff val="25000"/>
                </a:schemeClr>
              </a:solidFill>
              <a:cs typeface="+mn-ea"/>
              <a:sym typeface="+mn-lt"/>
            </a:endParaRPr>
          </a:p>
          <a:p>
            <a:pPr>
              <a:lnSpc>
                <a:spcPct val="120000"/>
              </a:lnSpc>
            </a:pPr>
            <a:r>
              <a:rPr lang="zh-CN" altLang="en-US" dirty="0">
                <a:solidFill>
                  <a:schemeClr val="tx1">
                    <a:lumMod val="75000"/>
                    <a:lumOff val="25000"/>
                  </a:schemeClr>
                </a:solidFill>
                <a:cs typeface="+mn-ea"/>
                <a:sym typeface="+mn-lt"/>
              </a:rPr>
              <a:t>“抗美援朝，保家卫国”，一个激荡时代的口号，深刻反映出中国人民为捍卫民族独立与维护世界和平，进行了艰苦卓绝的斗争，为人类和平史册谱写了波澜壮阔的英雄史诗。</a:t>
            </a:r>
          </a:p>
        </p:txBody>
      </p:sp>
      <p:grpSp>
        <p:nvGrpSpPr>
          <p:cNvPr id="29" name="组合"/>
          <p:cNvGrpSpPr/>
          <p:nvPr/>
        </p:nvGrpSpPr>
        <p:grpSpPr>
          <a:xfrm>
            <a:off x="2230695" y="2493254"/>
            <a:ext cx="2739171" cy="476669"/>
            <a:chOff x="1458177" y="2595921"/>
            <a:chExt cx="2739171" cy="476669"/>
          </a:xfrm>
        </p:grpSpPr>
        <p:grpSp>
          <p:nvGrpSpPr>
            <p:cNvPr id="20" name="组合"/>
            <p:cNvGrpSpPr/>
            <p:nvPr/>
          </p:nvGrpSpPr>
          <p:grpSpPr>
            <a:xfrm>
              <a:off x="1458177" y="2786340"/>
              <a:ext cx="882350" cy="92315"/>
              <a:chOff x="2496662" y="3314186"/>
              <a:chExt cx="1397803" cy="146244"/>
            </a:xfrm>
          </p:grpSpPr>
          <p:sp>
            <p:nvSpPr>
              <p:cNvPr id="21" name="矩形 20"/>
              <p:cNvSpPr/>
              <p:nvPr/>
            </p:nvSpPr>
            <p:spPr>
              <a:xfrm rot="18926480" flipH="1">
                <a:off x="3711895" y="3314186"/>
                <a:ext cx="146244" cy="146244"/>
              </a:xfrm>
              <a:prstGeom prst="rect">
                <a:avLst/>
              </a:prstGeom>
              <a:noFill/>
              <a:ln w="63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2" name="矩形 21"/>
              <p:cNvSpPr/>
              <p:nvPr/>
            </p:nvSpPr>
            <p:spPr>
              <a:xfrm rot="18926480" flipH="1">
                <a:off x="3748221" y="3314186"/>
                <a:ext cx="146244" cy="146244"/>
              </a:xfrm>
              <a:prstGeom prst="rect">
                <a:avLst/>
              </a:prstGeom>
              <a:gradFill>
                <a:gsLst>
                  <a:gs pos="0">
                    <a:schemeClr val="accent1">
                      <a:lumMod val="20000"/>
                      <a:lumOff val="80000"/>
                    </a:schemeClr>
                  </a:gs>
                  <a:gs pos="61000">
                    <a:schemeClr val="accent1"/>
                  </a:gs>
                </a:gsLst>
                <a:lin ang="2700000" scaled="0"/>
              </a:gra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cxnSp>
            <p:nvCxnSpPr>
              <p:cNvPr id="23" name="直接连接符 22"/>
              <p:cNvCxnSpPr/>
              <p:nvPr/>
            </p:nvCxnSpPr>
            <p:spPr>
              <a:xfrm>
                <a:off x="2496662" y="3383104"/>
                <a:ext cx="1189539" cy="0"/>
              </a:xfrm>
              <a:prstGeom prst="line">
                <a:avLst/>
              </a:prstGeom>
              <a:noFill/>
              <a:ln w="6350" cap="flat" cmpd="sng" algn="ctr">
                <a:gradFill>
                  <a:gsLst>
                    <a:gs pos="0">
                      <a:schemeClr val="accent1">
                        <a:alpha val="0"/>
                      </a:schemeClr>
                    </a:gs>
                    <a:gs pos="100000">
                      <a:schemeClr val="accent1"/>
                    </a:gs>
                  </a:gsLst>
                  <a:lin ang="0" scaled="0"/>
                </a:gradFill>
                <a:prstDash val="solid"/>
                <a:miter lim="800000"/>
              </a:ln>
              <a:effectLst/>
            </p:spPr>
          </p:cxnSp>
        </p:grpSp>
        <p:sp>
          <p:nvSpPr>
            <p:cNvPr id="24" name="文本框 23"/>
            <p:cNvSpPr txBox="1"/>
            <p:nvPr/>
          </p:nvSpPr>
          <p:spPr>
            <a:xfrm>
              <a:off x="2360886" y="2595921"/>
              <a:ext cx="929940" cy="476669"/>
            </a:xfrm>
            <a:prstGeom prst="rect">
              <a:avLst/>
            </a:prstGeom>
            <a:noFill/>
          </p:spPr>
          <p:txBody>
            <a:bodyPr wrap="square" rtlCol="0">
              <a:spAutoFit/>
            </a:bodyPr>
            <a:lstStyle/>
            <a:p>
              <a:pPr algn="ctr">
                <a:lnSpc>
                  <a:spcPct val="120000"/>
                </a:lnSpc>
              </a:pPr>
              <a:r>
                <a:rPr lang="zh-CN" altLang="en-US" sz="2400" b="1">
                  <a:solidFill>
                    <a:schemeClr val="accent1"/>
                  </a:solidFill>
                  <a:cs typeface="+mn-ea"/>
                  <a:sym typeface="+mn-lt"/>
                </a:rPr>
                <a:t>前言</a:t>
              </a:r>
            </a:p>
          </p:txBody>
        </p:sp>
        <p:grpSp>
          <p:nvGrpSpPr>
            <p:cNvPr id="25" name="组合"/>
            <p:cNvGrpSpPr/>
            <p:nvPr/>
          </p:nvGrpSpPr>
          <p:grpSpPr>
            <a:xfrm flipH="1">
              <a:off x="3314998" y="2786340"/>
              <a:ext cx="882350" cy="92315"/>
              <a:chOff x="2496662" y="3314186"/>
              <a:chExt cx="1397803" cy="146244"/>
            </a:xfrm>
          </p:grpSpPr>
          <p:sp>
            <p:nvSpPr>
              <p:cNvPr id="26" name="矩形 25"/>
              <p:cNvSpPr/>
              <p:nvPr/>
            </p:nvSpPr>
            <p:spPr>
              <a:xfrm rot="18926480" flipH="1">
                <a:off x="3711895" y="3314186"/>
                <a:ext cx="146244" cy="146244"/>
              </a:xfrm>
              <a:prstGeom prst="rect">
                <a:avLst/>
              </a:prstGeom>
              <a:noFill/>
              <a:ln w="635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7" name="矩形 26"/>
              <p:cNvSpPr/>
              <p:nvPr/>
            </p:nvSpPr>
            <p:spPr>
              <a:xfrm rot="18926480" flipH="1">
                <a:off x="3748221" y="3314186"/>
                <a:ext cx="146244" cy="146244"/>
              </a:xfrm>
              <a:prstGeom prst="rect">
                <a:avLst/>
              </a:prstGeom>
              <a:gradFill>
                <a:gsLst>
                  <a:gs pos="0">
                    <a:schemeClr val="accent1">
                      <a:lumMod val="20000"/>
                      <a:lumOff val="80000"/>
                    </a:schemeClr>
                  </a:gs>
                  <a:gs pos="61000">
                    <a:schemeClr val="accent1"/>
                  </a:gs>
                </a:gsLst>
                <a:lin ang="2700000" scaled="0"/>
              </a:gra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cxnSp>
            <p:nvCxnSpPr>
              <p:cNvPr id="28" name="直接连接符 27"/>
              <p:cNvCxnSpPr/>
              <p:nvPr/>
            </p:nvCxnSpPr>
            <p:spPr>
              <a:xfrm>
                <a:off x="2496662" y="3383104"/>
                <a:ext cx="1189539" cy="0"/>
              </a:xfrm>
              <a:prstGeom prst="line">
                <a:avLst/>
              </a:prstGeom>
              <a:noFill/>
              <a:ln w="6350" cap="flat" cmpd="sng" algn="ctr">
                <a:gradFill>
                  <a:gsLst>
                    <a:gs pos="0">
                      <a:schemeClr val="accent1">
                        <a:alpha val="0"/>
                      </a:schemeClr>
                    </a:gs>
                    <a:gs pos="100000">
                      <a:schemeClr val="accent1"/>
                    </a:gs>
                  </a:gsLst>
                  <a:lin ang="0" scaled="0"/>
                </a:gradFill>
                <a:prstDash val="solid"/>
                <a:miter lim="800000"/>
              </a:ln>
              <a:effectLst/>
            </p:spPr>
          </p:cxnSp>
        </p:grpSp>
      </p:grpSp>
      <p:sp>
        <p:nvSpPr>
          <p:cNvPr id="3" name="文本框 2"/>
          <p:cNvSpPr txBox="1"/>
          <p:nvPr/>
        </p:nvSpPr>
        <p:spPr>
          <a:xfrm>
            <a:off x="1908699" y="5859262"/>
            <a:ext cx="1713390" cy="415498"/>
          </a:xfrm>
          <a:prstGeom prst="rect">
            <a:avLst/>
          </a:prstGeom>
          <a:noFill/>
        </p:spPr>
        <p:txBody>
          <a:bodyPr wrap="square" rtlCol="0">
            <a:spAutoFit/>
          </a:bodyPr>
          <a:lstStyle/>
          <a:p>
            <a:r>
              <a:rPr lang="en-US" altLang="zh-CN" sz="1050" smtClean="0">
                <a:solidFill>
                  <a:srgbClr val="F2F0E3"/>
                </a:solidFill>
              </a:rPr>
              <a:t>https://www.PPT818.com/</a:t>
            </a:r>
            <a:endParaRPr lang="zh-CN" altLang="en-US" sz="1050" dirty="0">
              <a:solidFill>
                <a:srgbClr val="F2F0E3"/>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p:cNvGrpSpPr/>
          <p:nvPr/>
        </p:nvGrpSpPr>
        <p:grpSpPr>
          <a:xfrm>
            <a:off x="548773" y="283856"/>
            <a:ext cx="5818586" cy="568107"/>
            <a:chOff x="1659173" y="2045137"/>
            <a:chExt cx="5818586" cy="568107"/>
          </a:xfrm>
        </p:grpSpPr>
        <p:sp>
          <p:nvSpPr>
            <p:cNvPr id="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2239324" y="2136575"/>
              <a:ext cx="266795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抗美援朝的过程</a:t>
              </a:r>
            </a:p>
          </p:txBody>
        </p:sp>
        <p:sp>
          <p:nvSpPr>
            <p:cNvPr id="6" name="文本框 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3</a:t>
              </a:r>
              <a:endParaRPr lang="zh-CN" altLang="en-US">
                <a:solidFill>
                  <a:schemeClr val="bg1"/>
                </a:solidFill>
                <a:cs typeface="+mn-ea"/>
                <a:sym typeface="+mn-lt"/>
              </a:endParaRPr>
            </a:p>
          </p:txBody>
        </p:sp>
      </p:grpSp>
      <p:sp>
        <p:nvSpPr>
          <p:cNvPr id="19" name="任意多边形: 形状 18"/>
          <p:cNvSpPr/>
          <p:nvPr/>
        </p:nvSpPr>
        <p:spPr>
          <a:xfrm>
            <a:off x="0" y="2343394"/>
            <a:ext cx="12192000" cy="4230750"/>
          </a:xfrm>
          <a:custGeom>
            <a:avLst/>
            <a:gdLst>
              <a:gd name="connsiteX0" fmla="*/ 10197730 w 10274300"/>
              <a:gd name="connsiteY0" fmla="*/ 0 h 2407337"/>
              <a:gd name="connsiteX1" fmla="*/ 10274300 w 10274300"/>
              <a:gd name="connsiteY1" fmla="*/ 0 h 2407337"/>
              <a:gd name="connsiteX2" fmla="*/ 10274300 w 10274300"/>
              <a:gd name="connsiteY2" fmla="*/ 2392878 h 2407337"/>
              <a:gd name="connsiteX3" fmla="*/ 10066729 w 10274300"/>
              <a:gd name="connsiteY3" fmla="*/ 2360904 h 2407337"/>
              <a:gd name="connsiteX4" fmla="*/ 5219701 w 10274300"/>
              <a:gd name="connsiteY4" fmla="*/ 2065995 h 2407337"/>
              <a:gd name="connsiteX5" fmla="*/ 372673 w 10274300"/>
              <a:gd name="connsiteY5" fmla="*/ 2360904 h 2407337"/>
              <a:gd name="connsiteX6" fmla="*/ 71235 w 10274300"/>
              <a:gd name="connsiteY6" fmla="*/ 2407337 h 2407337"/>
              <a:gd name="connsiteX7" fmla="*/ 0 w 10274300"/>
              <a:gd name="connsiteY7" fmla="*/ 2407337 h 2407337"/>
              <a:gd name="connsiteX8" fmla="*/ 0 w 10274300"/>
              <a:gd name="connsiteY8" fmla="*/ 11714 h 2407337"/>
              <a:gd name="connsiteX9" fmla="*/ 111460 w 10274300"/>
              <a:gd name="connsiteY9" fmla="*/ 28531 h 2407337"/>
              <a:gd name="connsiteX10" fmla="*/ 5060044 w 10274300"/>
              <a:gd name="connsiteY10" fmla="*/ 323440 h 2407337"/>
              <a:gd name="connsiteX11" fmla="*/ 10008629 w 10274300"/>
              <a:gd name="connsiteY11" fmla="*/ 28531 h 2407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74300" h="2407337">
                <a:moveTo>
                  <a:pt x="10197730" y="0"/>
                </a:moveTo>
                <a:lnTo>
                  <a:pt x="10274300" y="0"/>
                </a:lnTo>
                <a:lnTo>
                  <a:pt x="10274300" y="2392878"/>
                </a:lnTo>
                <a:lnTo>
                  <a:pt x="10066729" y="2360904"/>
                </a:lnTo>
                <a:cubicBezTo>
                  <a:pt x="8749544" y="2176668"/>
                  <a:pt x="7060881" y="2065995"/>
                  <a:pt x="5219701" y="2065995"/>
                </a:cubicBezTo>
                <a:cubicBezTo>
                  <a:pt x="3378522" y="2065995"/>
                  <a:pt x="1689859" y="2176668"/>
                  <a:pt x="372673" y="2360904"/>
                </a:cubicBezTo>
                <a:lnTo>
                  <a:pt x="71235" y="2407337"/>
                </a:lnTo>
                <a:lnTo>
                  <a:pt x="0" y="2407337"/>
                </a:lnTo>
                <a:lnTo>
                  <a:pt x="0" y="11714"/>
                </a:lnTo>
                <a:lnTo>
                  <a:pt x="111460" y="28531"/>
                </a:lnTo>
                <a:cubicBezTo>
                  <a:pt x="1456243" y="212767"/>
                  <a:pt x="3180288" y="323440"/>
                  <a:pt x="5060044" y="323440"/>
                </a:cubicBezTo>
                <a:cubicBezTo>
                  <a:pt x="6939801" y="323440"/>
                  <a:pt x="8663845" y="212767"/>
                  <a:pt x="10008629" y="28531"/>
                </a:cubicBezTo>
                <a:close/>
              </a:path>
            </a:pathLst>
          </a:custGeom>
          <a:gradFill flip="none" rotWithShape="1">
            <a:gsLst>
              <a:gs pos="0">
                <a:schemeClr val="accent1">
                  <a:alpha val="0"/>
                </a:schemeClr>
              </a:gs>
              <a:gs pos="51300">
                <a:schemeClr val="accent1">
                  <a:alpha val="38000"/>
                </a:schemeClr>
              </a:gs>
              <a:gs pos="100000">
                <a:schemeClr val="accent1">
                  <a:alpha val="0"/>
                </a:schemeClr>
              </a:gs>
            </a:gsLst>
            <a:lin ang="0" scaled="1"/>
          </a:gradFill>
          <a:ln w="12700" cap="flat" cmpd="sng" algn="ctr">
            <a:gradFill flip="none">
              <a:gsLst>
                <a:gs pos="0">
                  <a:schemeClr val="accent1">
                    <a:alpha val="0"/>
                  </a:schemeClr>
                </a:gs>
                <a:gs pos="46900">
                  <a:schemeClr val="accent1"/>
                </a:gs>
                <a:gs pos="100000">
                  <a:schemeClr val="accent1">
                    <a:alpha val="0"/>
                  </a:schemeClr>
                </a:gs>
              </a:gsLst>
              <a:lin ang="0" scaled="1"/>
            </a:gra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0" name="文本框 1"/>
          <p:cNvSpPr txBox="1"/>
          <p:nvPr/>
        </p:nvSpPr>
        <p:spPr>
          <a:xfrm>
            <a:off x="3578804" y="1727111"/>
            <a:ext cx="5034393" cy="367858"/>
          </a:xfrm>
          <a:prstGeom prst="rect">
            <a:avLst/>
          </a:prstGeom>
          <a:noFill/>
        </p:spPr>
        <p:txBody>
          <a:bodyPr wrap="square" lIns="68580" tIns="34290" rIns="68580" bIns="34290" rtlCol="0">
            <a:spAutoFit/>
          </a:bodyPr>
          <a:lstStyle/>
          <a:p>
            <a:pPr marR="0" indent="0" algn="ctr" defTabSz="914400" fontAlgn="auto">
              <a:lnSpc>
                <a:spcPct val="125000"/>
              </a:lnSpc>
              <a:spcBef>
                <a:spcPct val="0"/>
              </a:spcBef>
              <a:spcAft>
                <a:spcPct val="0"/>
              </a:spcAft>
              <a:buClrTx/>
              <a:buSzTx/>
              <a:buFontTx/>
              <a:buNone/>
              <a:defRPr/>
            </a:pPr>
            <a:r>
              <a:rPr lang="zh-CN" altLang="en-US" b="1">
                <a:solidFill>
                  <a:schemeClr val="accent1"/>
                </a:solidFill>
                <a:cs typeface="+mn-ea"/>
                <a:sym typeface="+mn-lt"/>
              </a:rPr>
              <a:t>致敬战斗英雄</a:t>
            </a:r>
            <a:r>
              <a:rPr lang="en-US" altLang="zh-CN" b="1">
                <a:solidFill>
                  <a:schemeClr val="accent1"/>
                </a:solidFill>
                <a:cs typeface="+mn-ea"/>
                <a:sym typeface="+mn-lt"/>
              </a:rPr>
              <a:t>-</a:t>
            </a:r>
            <a:r>
              <a:rPr lang="zh-CN" altLang="en-US" b="1">
                <a:solidFill>
                  <a:schemeClr val="accent1"/>
                </a:solidFill>
                <a:cs typeface="+mn-ea"/>
                <a:sym typeface="+mn-lt"/>
              </a:rPr>
              <a:t>杨育才</a:t>
            </a:r>
          </a:p>
        </p:txBody>
      </p:sp>
      <p:sp>
        <p:nvSpPr>
          <p:cNvPr id="21" name="文本框 20"/>
          <p:cNvSpPr txBox="1"/>
          <p:nvPr/>
        </p:nvSpPr>
        <p:spPr>
          <a:xfrm>
            <a:off x="902805" y="4378956"/>
            <a:ext cx="10386391" cy="644022"/>
          </a:xfrm>
          <a:prstGeom prst="rect">
            <a:avLst/>
          </a:prstGeom>
          <a:noFill/>
        </p:spPr>
        <p:txBody>
          <a:bodyPr wrap="square">
            <a:spAutoFit/>
          </a:bodyPr>
          <a:lstStyle/>
          <a:p>
            <a:pPr algn="ctr">
              <a:lnSpc>
                <a:spcPct val="120000"/>
              </a:lnSpc>
              <a:buClr>
                <a:schemeClr val="accent1"/>
              </a:buClr>
              <a:defRPr/>
            </a:pPr>
            <a:r>
              <a:rPr lang="zh-CN" altLang="en-US" sz="1600">
                <a:solidFill>
                  <a:schemeClr val="tx1">
                    <a:lumMod val="75000"/>
                    <a:lumOff val="25000"/>
                  </a:schemeClr>
                </a:solidFill>
                <a:cs typeface="+mn-ea"/>
                <a:sym typeface="+mn-lt"/>
              </a:rPr>
              <a:t>在</a:t>
            </a:r>
            <a:r>
              <a:rPr lang="en-US" altLang="zh-CN" sz="1600">
                <a:solidFill>
                  <a:schemeClr val="tx1">
                    <a:lumMod val="75000"/>
                    <a:lumOff val="25000"/>
                  </a:schemeClr>
                </a:solidFill>
                <a:cs typeface="+mn-ea"/>
                <a:sym typeface="+mn-lt"/>
              </a:rPr>
              <a:t>1953</a:t>
            </a:r>
            <a:r>
              <a:rPr lang="zh-CN" altLang="en-US" sz="1600">
                <a:solidFill>
                  <a:schemeClr val="tx1">
                    <a:lumMod val="75000"/>
                    <a:lumOff val="25000"/>
                  </a:schemeClr>
                </a:solidFill>
                <a:cs typeface="+mn-ea"/>
                <a:sym typeface="+mn-lt"/>
              </a:rPr>
              <a:t>年金城战役中，他曾率侦查排消灭敌军精锐白虎团团部。一部抗美援朝战争的英雄谱，就是一部不畏列强的英雄史诗，一座人民心中不朽丰碑！</a:t>
            </a:r>
          </a:p>
        </p:txBody>
      </p:sp>
      <p:grpSp>
        <p:nvGrpSpPr>
          <p:cNvPr id="23" name="组合"/>
          <p:cNvGrpSpPr/>
          <p:nvPr/>
        </p:nvGrpSpPr>
        <p:grpSpPr>
          <a:xfrm>
            <a:off x="4669989" y="3394276"/>
            <a:ext cx="400635" cy="360883"/>
            <a:chOff x="4802902" y="3187775"/>
            <a:chExt cx="400635" cy="360883"/>
          </a:xfrm>
        </p:grpSpPr>
        <p:sp>
          <p:nvSpPr>
            <p:cNvPr id="27" name="freeform53"/>
            <p:cNvSpPr>
              <a:spLocks noChangeAspect="1"/>
            </p:cNvSpPr>
            <p:nvPr/>
          </p:nvSpPr>
          <p:spPr>
            <a:xfrm>
              <a:off x="4802902" y="3187775"/>
              <a:ext cx="272525" cy="271466"/>
            </a:xfrm>
            <a:custGeom>
              <a:avLst/>
              <a:gdLst>
                <a:gd name="T0" fmla="*/ 11209 w 11256"/>
                <a:gd name="T1" fmla="*/ 4253 h 11213"/>
                <a:gd name="T2" fmla="*/ 10891 w 11256"/>
                <a:gd name="T3" fmla="*/ 3984 h 11213"/>
                <a:gd name="T4" fmla="*/ 7510 w 11256"/>
                <a:gd name="T5" fmla="*/ 3462 h 11213"/>
                <a:gd name="T6" fmla="*/ 6001 w 11256"/>
                <a:gd name="T7" fmla="*/ 230 h 11213"/>
                <a:gd name="T8" fmla="*/ 5640 w 11256"/>
                <a:gd name="T9" fmla="*/ 0 h 11213"/>
                <a:gd name="T10" fmla="*/ 5640 w 11256"/>
                <a:gd name="T11" fmla="*/ 0 h 11213"/>
                <a:gd name="T12" fmla="*/ 5279 w 11256"/>
                <a:gd name="T13" fmla="*/ 230 h 11213"/>
                <a:gd name="T14" fmla="*/ 3756 w 11256"/>
                <a:gd name="T15" fmla="*/ 3455 h 11213"/>
                <a:gd name="T16" fmla="*/ 370 w 11256"/>
                <a:gd name="T17" fmla="*/ 3965 h 11213"/>
                <a:gd name="T18" fmla="*/ 49 w 11256"/>
                <a:gd name="T19" fmla="*/ 4231 h 11213"/>
                <a:gd name="T20" fmla="*/ 142 w 11256"/>
                <a:gd name="T21" fmla="*/ 4638 h 11213"/>
                <a:gd name="T22" fmla="*/ 2597 w 11256"/>
                <a:gd name="T23" fmla="*/ 7164 h 11213"/>
                <a:gd name="T24" fmla="*/ 2010 w 11256"/>
                <a:gd name="T25" fmla="*/ 10725 h 11213"/>
                <a:gd name="T26" fmla="*/ 2174 w 11256"/>
                <a:gd name="T27" fmla="*/ 11116 h 11213"/>
                <a:gd name="T28" fmla="*/ 2597 w 11256"/>
                <a:gd name="T29" fmla="*/ 11140 h 11213"/>
                <a:gd name="T30" fmla="*/ 5620 w 11256"/>
                <a:gd name="T31" fmla="*/ 9478 h 11213"/>
                <a:gd name="T32" fmla="*/ 8637 w 11256"/>
                <a:gd name="T33" fmla="*/ 11151 h 11213"/>
                <a:gd name="T34" fmla="*/ 8831 w 11256"/>
                <a:gd name="T35" fmla="*/ 11200 h 11213"/>
                <a:gd name="T36" fmla="*/ 8839 w 11256"/>
                <a:gd name="T37" fmla="*/ 11200 h 11213"/>
                <a:gd name="T38" fmla="*/ 9239 w 11256"/>
                <a:gd name="T39" fmla="*/ 10800 h 11213"/>
                <a:gd name="T40" fmla="*/ 9213 w 11256"/>
                <a:gd name="T41" fmla="*/ 10658 h 11213"/>
                <a:gd name="T42" fmla="*/ 8652 w 11256"/>
                <a:gd name="T43" fmla="*/ 7175 h 11213"/>
                <a:gd name="T44" fmla="*/ 11114 w 11256"/>
                <a:gd name="T45" fmla="*/ 4659 h 11213"/>
                <a:gd name="T46" fmla="*/ 11209 w 11256"/>
                <a:gd name="T47" fmla="*/ 4253 h 1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56" h="11213">
                  <a:moveTo>
                    <a:pt x="11209" y="4253"/>
                  </a:moveTo>
                  <a:cubicBezTo>
                    <a:pt x="11161" y="4111"/>
                    <a:pt x="11039" y="4008"/>
                    <a:pt x="10891" y="3984"/>
                  </a:cubicBezTo>
                  <a:lnTo>
                    <a:pt x="7510" y="3462"/>
                  </a:lnTo>
                  <a:lnTo>
                    <a:pt x="6001" y="230"/>
                  </a:lnTo>
                  <a:cubicBezTo>
                    <a:pt x="5934" y="90"/>
                    <a:pt x="5795" y="0"/>
                    <a:pt x="5640" y="0"/>
                  </a:cubicBezTo>
                  <a:lnTo>
                    <a:pt x="5640" y="0"/>
                  </a:lnTo>
                  <a:cubicBezTo>
                    <a:pt x="5485" y="0"/>
                    <a:pt x="5345" y="88"/>
                    <a:pt x="5279" y="230"/>
                  </a:cubicBezTo>
                  <a:lnTo>
                    <a:pt x="3756" y="3455"/>
                  </a:lnTo>
                  <a:lnTo>
                    <a:pt x="370" y="3965"/>
                  </a:lnTo>
                  <a:cubicBezTo>
                    <a:pt x="221" y="3986"/>
                    <a:pt x="99" y="4090"/>
                    <a:pt x="49" y="4231"/>
                  </a:cubicBezTo>
                  <a:cubicBezTo>
                    <a:pt x="0" y="4373"/>
                    <a:pt x="36" y="4530"/>
                    <a:pt x="142" y="4638"/>
                  </a:cubicBezTo>
                  <a:lnTo>
                    <a:pt x="2597" y="7164"/>
                  </a:lnTo>
                  <a:lnTo>
                    <a:pt x="2010" y="10725"/>
                  </a:lnTo>
                  <a:cubicBezTo>
                    <a:pt x="1984" y="10875"/>
                    <a:pt x="2049" y="11028"/>
                    <a:pt x="2174" y="11116"/>
                  </a:cubicBezTo>
                  <a:cubicBezTo>
                    <a:pt x="2298" y="11204"/>
                    <a:pt x="2464" y="11213"/>
                    <a:pt x="2597" y="11140"/>
                  </a:cubicBezTo>
                  <a:lnTo>
                    <a:pt x="5620" y="9478"/>
                  </a:lnTo>
                  <a:lnTo>
                    <a:pt x="8637" y="11151"/>
                  </a:lnTo>
                  <a:cubicBezTo>
                    <a:pt x="8697" y="11183"/>
                    <a:pt x="8764" y="11200"/>
                    <a:pt x="8831" y="11200"/>
                  </a:cubicBezTo>
                  <a:lnTo>
                    <a:pt x="8839" y="11200"/>
                  </a:lnTo>
                  <a:cubicBezTo>
                    <a:pt x="9061" y="11200"/>
                    <a:pt x="9239" y="11022"/>
                    <a:pt x="9239" y="10800"/>
                  </a:cubicBezTo>
                  <a:cubicBezTo>
                    <a:pt x="9239" y="10751"/>
                    <a:pt x="9231" y="10703"/>
                    <a:pt x="9213" y="10658"/>
                  </a:cubicBezTo>
                  <a:lnTo>
                    <a:pt x="8652" y="7175"/>
                  </a:lnTo>
                  <a:lnTo>
                    <a:pt x="11114" y="4659"/>
                  </a:lnTo>
                  <a:cubicBezTo>
                    <a:pt x="11219" y="4552"/>
                    <a:pt x="11256" y="4395"/>
                    <a:pt x="11209" y="4253"/>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8" name="freeform53"/>
            <p:cNvSpPr>
              <a:spLocks noChangeAspect="1"/>
            </p:cNvSpPr>
            <p:nvPr/>
          </p:nvSpPr>
          <p:spPr>
            <a:xfrm>
              <a:off x="5083412" y="3429000"/>
              <a:ext cx="120125" cy="119658"/>
            </a:xfrm>
            <a:custGeom>
              <a:avLst/>
              <a:gdLst>
                <a:gd name="T0" fmla="*/ 11209 w 11256"/>
                <a:gd name="T1" fmla="*/ 4253 h 11213"/>
                <a:gd name="T2" fmla="*/ 10891 w 11256"/>
                <a:gd name="T3" fmla="*/ 3984 h 11213"/>
                <a:gd name="T4" fmla="*/ 7510 w 11256"/>
                <a:gd name="T5" fmla="*/ 3462 h 11213"/>
                <a:gd name="T6" fmla="*/ 6001 w 11256"/>
                <a:gd name="T7" fmla="*/ 230 h 11213"/>
                <a:gd name="T8" fmla="*/ 5640 w 11256"/>
                <a:gd name="T9" fmla="*/ 0 h 11213"/>
                <a:gd name="T10" fmla="*/ 5640 w 11256"/>
                <a:gd name="T11" fmla="*/ 0 h 11213"/>
                <a:gd name="T12" fmla="*/ 5279 w 11256"/>
                <a:gd name="T13" fmla="*/ 230 h 11213"/>
                <a:gd name="T14" fmla="*/ 3756 w 11256"/>
                <a:gd name="T15" fmla="*/ 3455 h 11213"/>
                <a:gd name="T16" fmla="*/ 370 w 11256"/>
                <a:gd name="T17" fmla="*/ 3965 h 11213"/>
                <a:gd name="T18" fmla="*/ 49 w 11256"/>
                <a:gd name="T19" fmla="*/ 4231 h 11213"/>
                <a:gd name="T20" fmla="*/ 142 w 11256"/>
                <a:gd name="T21" fmla="*/ 4638 h 11213"/>
                <a:gd name="T22" fmla="*/ 2597 w 11256"/>
                <a:gd name="T23" fmla="*/ 7164 h 11213"/>
                <a:gd name="T24" fmla="*/ 2010 w 11256"/>
                <a:gd name="T25" fmla="*/ 10725 h 11213"/>
                <a:gd name="T26" fmla="*/ 2174 w 11256"/>
                <a:gd name="T27" fmla="*/ 11116 h 11213"/>
                <a:gd name="T28" fmla="*/ 2597 w 11256"/>
                <a:gd name="T29" fmla="*/ 11140 h 11213"/>
                <a:gd name="T30" fmla="*/ 5620 w 11256"/>
                <a:gd name="T31" fmla="*/ 9478 h 11213"/>
                <a:gd name="T32" fmla="*/ 8637 w 11256"/>
                <a:gd name="T33" fmla="*/ 11151 h 11213"/>
                <a:gd name="T34" fmla="*/ 8831 w 11256"/>
                <a:gd name="T35" fmla="*/ 11200 h 11213"/>
                <a:gd name="T36" fmla="*/ 8839 w 11256"/>
                <a:gd name="T37" fmla="*/ 11200 h 11213"/>
                <a:gd name="T38" fmla="*/ 9239 w 11256"/>
                <a:gd name="T39" fmla="*/ 10800 h 11213"/>
                <a:gd name="T40" fmla="*/ 9213 w 11256"/>
                <a:gd name="T41" fmla="*/ 10658 h 11213"/>
                <a:gd name="T42" fmla="*/ 8652 w 11256"/>
                <a:gd name="T43" fmla="*/ 7175 h 11213"/>
                <a:gd name="T44" fmla="*/ 11114 w 11256"/>
                <a:gd name="T45" fmla="*/ 4659 h 11213"/>
                <a:gd name="T46" fmla="*/ 11209 w 11256"/>
                <a:gd name="T47" fmla="*/ 4253 h 1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56" h="11213">
                  <a:moveTo>
                    <a:pt x="11209" y="4253"/>
                  </a:moveTo>
                  <a:cubicBezTo>
                    <a:pt x="11161" y="4111"/>
                    <a:pt x="11039" y="4008"/>
                    <a:pt x="10891" y="3984"/>
                  </a:cubicBezTo>
                  <a:lnTo>
                    <a:pt x="7510" y="3462"/>
                  </a:lnTo>
                  <a:lnTo>
                    <a:pt x="6001" y="230"/>
                  </a:lnTo>
                  <a:cubicBezTo>
                    <a:pt x="5934" y="90"/>
                    <a:pt x="5795" y="0"/>
                    <a:pt x="5640" y="0"/>
                  </a:cubicBezTo>
                  <a:lnTo>
                    <a:pt x="5640" y="0"/>
                  </a:lnTo>
                  <a:cubicBezTo>
                    <a:pt x="5485" y="0"/>
                    <a:pt x="5345" y="88"/>
                    <a:pt x="5279" y="230"/>
                  </a:cubicBezTo>
                  <a:lnTo>
                    <a:pt x="3756" y="3455"/>
                  </a:lnTo>
                  <a:lnTo>
                    <a:pt x="370" y="3965"/>
                  </a:lnTo>
                  <a:cubicBezTo>
                    <a:pt x="221" y="3986"/>
                    <a:pt x="99" y="4090"/>
                    <a:pt x="49" y="4231"/>
                  </a:cubicBezTo>
                  <a:cubicBezTo>
                    <a:pt x="0" y="4373"/>
                    <a:pt x="36" y="4530"/>
                    <a:pt x="142" y="4638"/>
                  </a:cubicBezTo>
                  <a:lnTo>
                    <a:pt x="2597" y="7164"/>
                  </a:lnTo>
                  <a:lnTo>
                    <a:pt x="2010" y="10725"/>
                  </a:lnTo>
                  <a:cubicBezTo>
                    <a:pt x="1984" y="10875"/>
                    <a:pt x="2049" y="11028"/>
                    <a:pt x="2174" y="11116"/>
                  </a:cubicBezTo>
                  <a:cubicBezTo>
                    <a:pt x="2298" y="11204"/>
                    <a:pt x="2464" y="11213"/>
                    <a:pt x="2597" y="11140"/>
                  </a:cubicBezTo>
                  <a:lnTo>
                    <a:pt x="5620" y="9478"/>
                  </a:lnTo>
                  <a:lnTo>
                    <a:pt x="8637" y="11151"/>
                  </a:lnTo>
                  <a:cubicBezTo>
                    <a:pt x="8697" y="11183"/>
                    <a:pt x="8764" y="11200"/>
                    <a:pt x="8831" y="11200"/>
                  </a:cubicBezTo>
                  <a:lnTo>
                    <a:pt x="8839" y="11200"/>
                  </a:lnTo>
                  <a:cubicBezTo>
                    <a:pt x="9061" y="11200"/>
                    <a:pt x="9239" y="11022"/>
                    <a:pt x="9239" y="10800"/>
                  </a:cubicBezTo>
                  <a:cubicBezTo>
                    <a:pt x="9239" y="10751"/>
                    <a:pt x="9231" y="10703"/>
                    <a:pt x="9213" y="10658"/>
                  </a:cubicBezTo>
                  <a:lnTo>
                    <a:pt x="8652" y="7175"/>
                  </a:lnTo>
                  <a:lnTo>
                    <a:pt x="11114" y="4659"/>
                  </a:lnTo>
                  <a:cubicBezTo>
                    <a:pt x="11219" y="4552"/>
                    <a:pt x="11256" y="4395"/>
                    <a:pt x="11209" y="4253"/>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24" name="组合"/>
          <p:cNvGrpSpPr/>
          <p:nvPr/>
        </p:nvGrpSpPr>
        <p:grpSpPr>
          <a:xfrm flipH="1">
            <a:off x="7193584" y="3394276"/>
            <a:ext cx="400635" cy="360883"/>
            <a:chOff x="4802902" y="3187775"/>
            <a:chExt cx="400635" cy="360883"/>
          </a:xfrm>
        </p:grpSpPr>
        <p:sp>
          <p:nvSpPr>
            <p:cNvPr id="25" name="freeform53"/>
            <p:cNvSpPr>
              <a:spLocks noChangeAspect="1"/>
            </p:cNvSpPr>
            <p:nvPr/>
          </p:nvSpPr>
          <p:spPr>
            <a:xfrm>
              <a:off x="4802902" y="3187775"/>
              <a:ext cx="272525" cy="271466"/>
            </a:xfrm>
            <a:custGeom>
              <a:avLst/>
              <a:gdLst>
                <a:gd name="T0" fmla="*/ 11209 w 11256"/>
                <a:gd name="T1" fmla="*/ 4253 h 11213"/>
                <a:gd name="T2" fmla="*/ 10891 w 11256"/>
                <a:gd name="T3" fmla="*/ 3984 h 11213"/>
                <a:gd name="T4" fmla="*/ 7510 w 11256"/>
                <a:gd name="T5" fmla="*/ 3462 h 11213"/>
                <a:gd name="T6" fmla="*/ 6001 w 11256"/>
                <a:gd name="T7" fmla="*/ 230 h 11213"/>
                <a:gd name="T8" fmla="*/ 5640 w 11256"/>
                <a:gd name="T9" fmla="*/ 0 h 11213"/>
                <a:gd name="T10" fmla="*/ 5640 w 11256"/>
                <a:gd name="T11" fmla="*/ 0 h 11213"/>
                <a:gd name="T12" fmla="*/ 5279 w 11256"/>
                <a:gd name="T13" fmla="*/ 230 h 11213"/>
                <a:gd name="T14" fmla="*/ 3756 w 11256"/>
                <a:gd name="T15" fmla="*/ 3455 h 11213"/>
                <a:gd name="T16" fmla="*/ 370 w 11256"/>
                <a:gd name="T17" fmla="*/ 3965 h 11213"/>
                <a:gd name="T18" fmla="*/ 49 w 11256"/>
                <a:gd name="T19" fmla="*/ 4231 h 11213"/>
                <a:gd name="T20" fmla="*/ 142 w 11256"/>
                <a:gd name="T21" fmla="*/ 4638 h 11213"/>
                <a:gd name="T22" fmla="*/ 2597 w 11256"/>
                <a:gd name="T23" fmla="*/ 7164 h 11213"/>
                <a:gd name="T24" fmla="*/ 2010 w 11256"/>
                <a:gd name="T25" fmla="*/ 10725 h 11213"/>
                <a:gd name="T26" fmla="*/ 2174 w 11256"/>
                <a:gd name="T27" fmla="*/ 11116 h 11213"/>
                <a:gd name="T28" fmla="*/ 2597 w 11256"/>
                <a:gd name="T29" fmla="*/ 11140 h 11213"/>
                <a:gd name="T30" fmla="*/ 5620 w 11256"/>
                <a:gd name="T31" fmla="*/ 9478 h 11213"/>
                <a:gd name="T32" fmla="*/ 8637 w 11256"/>
                <a:gd name="T33" fmla="*/ 11151 h 11213"/>
                <a:gd name="T34" fmla="*/ 8831 w 11256"/>
                <a:gd name="T35" fmla="*/ 11200 h 11213"/>
                <a:gd name="T36" fmla="*/ 8839 w 11256"/>
                <a:gd name="T37" fmla="*/ 11200 h 11213"/>
                <a:gd name="T38" fmla="*/ 9239 w 11256"/>
                <a:gd name="T39" fmla="*/ 10800 h 11213"/>
                <a:gd name="T40" fmla="*/ 9213 w 11256"/>
                <a:gd name="T41" fmla="*/ 10658 h 11213"/>
                <a:gd name="T42" fmla="*/ 8652 w 11256"/>
                <a:gd name="T43" fmla="*/ 7175 h 11213"/>
                <a:gd name="T44" fmla="*/ 11114 w 11256"/>
                <a:gd name="T45" fmla="*/ 4659 h 11213"/>
                <a:gd name="T46" fmla="*/ 11209 w 11256"/>
                <a:gd name="T47" fmla="*/ 4253 h 1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56" h="11213">
                  <a:moveTo>
                    <a:pt x="11209" y="4253"/>
                  </a:moveTo>
                  <a:cubicBezTo>
                    <a:pt x="11161" y="4111"/>
                    <a:pt x="11039" y="4008"/>
                    <a:pt x="10891" y="3984"/>
                  </a:cubicBezTo>
                  <a:lnTo>
                    <a:pt x="7510" y="3462"/>
                  </a:lnTo>
                  <a:lnTo>
                    <a:pt x="6001" y="230"/>
                  </a:lnTo>
                  <a:cubicBezTo>
                    <a:pt x="5934" y="90"/>
                    <a:pt x="5795" y="0"/>
                    <a:pt x="5640" y="0"/>
                  </a:cubicBezTo>
                  <a:lnTo>
                    <a:pt x="5640" y="0"/>
                  </a:lnTo>
                  <a:cubicBezTo>
                    <a:pt x="5485" y="0"/>
                    <a:pt x="5345" y="88"/>
                    <a:pt x="5279" y="230"/>
                  </a:cubicBezTo>
                  <a:lnTo>
                    <a:pt x="3756" y="3455"/>
                  </a:lnTo>
                  <a:lnTo>
                    <a:pt x="370" y="3965"/>
                  </a:lnTo>
                  <a:cubicBezTo>
                    <a:pt x="221" y="3986"/>
                    <a:pt x="99" y="4090"/>
                    <a:pt x="49" y="4231"/>
                  </a:cubicBezTo>
                  <a:cubicBezTo>
                    <a:pt x="0" y="4373"/>
                    <a:pt x="36" y="4530"/>
                    <a:pt x="142" y="4638"/>
                  </a:cubicBezTo>
                  <a:lnTo>
                    <a:pt x="2597" y="7164"/>
                  </a:lnTo>
                  <a:lnTo>
                    <a:pt x="2010" y="10725"/>
                  </a:lnTo>
                  <a:cubicBezTo>
                    <a:pt x="1984" y="10875"/>
                    <a:pt x="2049" y="11028"/>
                    <a:pt x="2174" y="11116"/>
                  </a:cubicBezTo>
                  <a:cubicBezTo>
                    <a:pt x="2298" y="11204"/>
                    <a:pt x="2464" y="11213"/>
                    <a:pt x="2597" y="11140"/>
                  </a:cubicBezTo>
                  <a:lnTo>
                    <a:pt x="5620" y="9478"/>
                  </a:lnTo>
                  <a:lnTo>
                    <a:pt x="8637" y="11151"/>
                  </a:lnTo>
                  <a:cubicBezTo>
                    <a:pt x="8697" y="11183"/>
                    <a:pt x="8764" y="11200"/>
                    <a:pt x="8831" y="11200"/>
                  </a:cubicBezTo>
                  <a:lnTo>
                    <a:pt x="8839" y="11200"/>
                  </a:lnTo>
                  <a:cubicBezTo>
                    <a:pt x="9061" y="11200"/>
                    <a:pt x="9239" y="11022"/>
                    <a:pt x="9239" y="10800"/>
                  </a:cubicBezTo>
                  <a:cubicBezTo>
                    <a:pt x="9239" y="10751"/>
                    <a:pt x="9231" y="10703"/>
                    <a:pt x="9213" y="10658"/>
                  </a:cubicBezTo>
                  <a:lnTo>
                    <a:pt x="8652" y="7175"/>
                  </a:lnTo>
                  <a:lnTo>
                    <a:pt x="11114" y="4659"/>
                  </a:lnTo>
                  <a:cubicBezTo>
                    <a:pt x="11219" y="4552"/>
                    <a:pt x="11256" y="4395"/>
                    <a:pt x="11209" y="4253"/>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6" name="freeform53"/>
            <p:cNvSpPr>
              <a:spLocks noChangeAspect="1"/>
            </p:cNvSpPr>
            <p:nvPr/>
          </p:nvSpPr>
          <p:spPr>
            <a:xfrm>
              <a:off x="5083412" y="3429000"/>
              <a:ext cx="120125" cy="119658"/>
            </a:xfrm>
            <a:custGeom>
              <a:avLst/>
              <a:gdLst>
                <a:gd name="T0" fmla="*/ 11209 w 11256"/>
                <a:gd name="T1" fmla="*/ 4253 h 11213"/>
                <a:gd name="T2" fmla="*/ 10891 w 11256"/>
                <a:gd name="T3" fmla="*/ 3984 h 11213"/>
                <a:gd name="T4" fmla="*/ 7510 w 11256"/>
                <a:gd name="T5" fmla="*/ 3462 h 11213"/>
                <a:gd name="T6" fmla="*/ 6001 w 11256"/>
                <a:gd name="T7" fmla="*/ 230 h 11213"/>
                <a:gd name="T8" fmla="*/ 5640 w 11256"/>
                <a:gd name="T9" fmla="*/ 0 h 11213"/>
                <a:gd name="T10" fmla="*/ 5640 w 11256"/>
                <a:gd name="T11" fmla="*/ 0 h 11213"/>
                <a:gd name="T12" fmla="*/ 5279 w 11256"/>
                <a:gd name="T13" fmla="*/ 230 h 11213"/>
                <a:gd name="T14" fmla="*/ 3756 w 11256"/>
                <a:gd name="T15" fmla="*/ 3455 h 11213"/>
                <a:gd name="T16" fmla="*/ 370 w 11256"/>
                <a:gd name="T17" fmla="*/ 3965 h 11213"/>
                <a:gd name="T18" fmla="*/ 49 w 11256"/>
                <a:gd name="T19" fmla="*/ 4231 h 11213"/>
                <a:gd name="T20" fmla="*/ 142 w 11256"/>
                <a:gd name="T21" fmla="*/ 4638 h 11213"/>
                <a:gd name="T22" fmla="*/ 2597 w 11256"/>
                <a:gd name="T23" fmla="*/ 7164 h 11213"/>
                <a:gd name="T24" fmla="*/ 2010 w 11256"/>
                <a:gd name="T25" fmla="*/ 10725 h 11213"/>
                <a:gd name="T26" fmla="*/ 2174 w 11256"/>
                <a:gd name="T27" fmla="*/ 11116 h 11213"/>
                <a:gd name="T28" fmla="*/ 2597 w 11256"/>
                <a:gd name="T29" fmla="*/ 11140 h 11213"/>
                <a:gd name="T30" fmla="*/ 5620 w 11256"/>
                <a:gd name="T31" fmla="*/ 9478 h 11213"/>
                <a:gd name="T32" fmla="*/ 8637 w 11256"/>
                <a:gd name="T33" fmla="*/ 11151 h 11213"/>
                <a:gd name="T34" fmla="*/ 8831 w 11256"/>
                <a:gd name="T35" fmla="*/ 11200 h 11213"/>
                <a:gd name="T36" fmla="*/ 8839 w 11256"/>
                <a:gd name="T37" fmla="*/ 11200 h 11213"/>
                <a:gd name="T38" fmla="*/ 9239 w 11256"/>
                <a:gd name="T39" fmla="*/ 10800 h 11213"/>
                <a:gd name="T40" fmla="*/ 9213 w 11256"/>
                <a:gd name="T41" fmla="*/ 10658 h 11213"/>
                <a:gd name="T42" fmla="*/ 8652 w 11256"/>
                <a:gd name="T43" fmla="*/ 7175 h 11213"/>
                <a:gd name="T44" fmla="*/ 11114 w 11256"/>
                <a:gd name="T45" fmla="*/ 4659 h 11213"/>
                <a:gd name="T46" fmla="*/ 11209 w 11256"/>
                <a:gd name="T47" fmla="*/ 4253 h 1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56" h="11213">
                  <a:moveTo>
                    <a:pt x="11209" y="4253"/>
                  </a:moveTo>
                  <a:cubicBezTo>
                    <a:pt x="11161" y="4111"/>
                    <a:pt x="11039" y="4008"/>
                    <a:pt x="10891" y="3984"/>
                  </a:cubicBezTo>
                  <a:lnTo>
                    <a:pt x="7510" y="3462"/>
                  </a:lnTo>
                  <a:lnTo>
                    <a:pt x="6001" y="230"/>
                  </a:lnTo>
                  <a:cubicBezTo>
                    <a:pt x="5934" y="90"/>
                    <a:pt x="5795" y="0"/>
                    <a:pt x="5640" y="0"/>
                  </a:cubicBezTo>
                  <a:lnTo>
                    <a:pt x="5640" y="0"/>
                  </a:lnTo>
                  <a:cubicBezTo>
                    <a:pt x="5485" y="0"/>
                    <a:pt x="5345" y="88"/>
                    <a:pt x="5279" y="230"/>
                  </a:cubicBezTo>
                  <a:lnTo>
                    <a:pt x="3756" y="3455"/>
                  </a:lnTo>
                  <a:lnTo>
                    <a:pt x="370" y="3965"/>
                  </a:lnTo>
                  <a:cubicBezTo>
                    <a:pt x="221" y="3986"/>
                    <a:pt x="99" y="4090"/>
                    <a:pt x="49" y="4231"/>
                  </a:cubicBezTo>
                  <a:cubicBezTo>
                    <a:pt x="0" y="4373"/>
                    <a:pt x="36" y="4530"/>
                    <a:pt x="142" y="4638"/>
                  </a:cubicBezTo>
                  <a:lnTo>
                    <a:pt x="2597" y="7164"/>
                  </a:lnTo>
                  <a:lnTo>
                    <a:pt x="2010" y="10725"/>
                  </a:lnTo>
                  <a:cubicBezTo>
                    <a:pt x="1984" y="10875"/>
                    <a:pt x="2049" y="11028"/>
                    <a:pt x="2174" y="11116"/>
                  </a:cubicBezTo>
                  <a:cubicBezTo>
                    <a:pt x="2298" y="11204"/>
                    <a:pt x="2464" y="11213"/>
                    <a:pt x="2597" y="11140"/>
                  </a:cubicBezTo>
                  <a:lnTo>
                    <a:pt x="5620" y="9478"/>
                  </a:lnTo>
                  <a:lnTo>
                    <a:pt x="8637" y="11151"/>
                  </a:lnTo>
                  <a:cubicBezTo>
                    <a:pt x="8697" y="11183"/>
                    <a:pt x="8764" y="11200"/>
                    <a:pt x="8831" y="11200"/>
                  </a:cubicBezTo>
                  <a:lnTo>
                    <a:pt x="8839" y="11200"/>
                  </a:lnTo>
                  <a:cubicBezTo>
                    <a:pt x="9061" y="11200"/>
                    <a:pt x="9239" y="11022"/>
                    <a:pt x="9239" y="10800"/>
                  </a:cubicBezTo>
                  <a:cubicBezTo>
                    <a:pt x="9239" y="10751"/>
                    <a:pt x="9231" y="10703"/>
                    <a:pt x="9213" y="10658"/>
                  </a:cubicBezTo>
                  <a:lnTo>
                    <a:pt x="8652" y="7175"/>
                  </a:lnTo>
                  <a:lnTo>
                    <a:pt x="11114" y="4659"/>
                  </a:lnTo>
                  <a:cubicBezTo>
                    <a:pt x="11219" y="4552"/>
                    <a:pt x="11256" y="4395"/>
                    <a:pt x="11209" y="4253"/>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pic>
        <p:nvPicPr>
          <p:cNvPr id="102" name="图片 101"/>
          <p:cNvPicPr/>
          <p:nvPr/>
        </p:nvPicPr>
        <p:blipFill>
          <a:blip r:embed="rId2" cstate="email">
            <a:extLst>
              <a:ext uri="{28A0092B-C50C-407E-A947-70E740481C1C}">
                <a14:useLocalDpi xmlns:a14="http://schemas.microsoft.com/office/drawing/2010/main"/>
              </a:ext>
            </a:extLst>
          </a:blip>
          <a:stretch>
            <a:fillRect/>
          </a:stretch>
        </p:blipFill>
        <p:spPr>
          <a:xfrm>
            <a:off x="5078730" y="2263140"/>
            <a:ext cx="2261870" cy="2115820"/>
          </a:xfrm>
          <a:prstGeom prst="ellipse">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p:cNvGrpSpPr/>
          <p:nvPr/>
        </p:nvGrpSpPr>
        <p:grpSpPr>
          <a:xfrm>
            <a:off x="548773" y="283856"/>
            <a:ext cx="5818586" cy="568107"/>
            <a:chOff x="1659173" y="2045137"/>
            <a:chExt cx="5818586" cy="568107"/>
          </a:xfrm>
        </p:grpSpPr>
        <p:sp>
          <p:nvSpPr>
            <p:cNvPr id="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2239324" y="2136575"/>
              <a:ext cx="266795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抗美援朝的过程</a:t>
              </a:r>
            </a:p>
          </p:txBody>
        </p:sp>
        <p:sp>
          <p:nvSpPr>
            <p:cNvPr id="6" name="文本框 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3</a:t>
              </a:r>
              <a:endParaRPr lang="zh-CN" altLang="en-US">
                <a:solidFill>
                  <a:schemeClr val="bg1"/>
                </a:solidFill>
                <a:cs typeface="+mn-ea"/>
                <a:sym typeface="+mn-lt"/>
              </a:endParaRPr>
            </a:p>
          </p:txBody>
        </p:sp>
      </p:grpSp>
      <p:sp>
        <p:nvSpPr>
          <p:cNvPr id="8" name="文本框 7"/>
          <p:cNvSpPr txBox="1"/>
          <p:nvPr/>
        </p:nvSpPr>
        <p:spPr>
          <a:xfrm>
            <a:off x="442913" y="1651300"/>
            <a:ext cx="5547609" cy="412613"/>
          </a:xfrm>
          <a:prstGeom prst="rect">
            <a:avLst/>
          </a:prstGeom>
          <a:noFill/>
        </p:spPr>
        <p:txBody>
          <a:bodyPr wrap="square" rtlCol="0">
            <a:spAutoFit/>
          </a:bodyPr>
          <a:lstStyle/>
          <a:p>
            <a:pPr>
              <a:lnSpc>
                <a:spcPct val="120000"/>
              </a:lnSpc>
            </a:pPr>
            <a:r>
              <a:rPr lang="zh-CN" altLang="en-US" sz="2000" b="1">
                <a:solidFill>
                  <a:schemeClr val="accent1"/>
                </a:solidFill>
                <a:cs typeface="+mn-ea"/>
                <a:sym typeface="+mn-lt"/>
              </a:rPr>
              <a:t>抗美援朝对中国的影响</a:t>
            </a:r>
          </a:p>
        </p:txBody>
      </p:sp>
      <p:sp>
        <p:nvSpPr>
          <p:cNvPr id="10" name="Freeform 5"/>
          <p:cNvSpPr/>
          <p:nvPr/>
        </p:nvSpPr>
        <p:spPr>
          <a:xfrm>
            <a:off x="1913529" y="4546050"/>
            <a:ext cx="1168400" cy="1173163"/>
          </a:xfrm>
          <a:custGeom>
            <a:avLst/>
            <a:gdLst>
              <a:gd name="T0" fmla="*/ 3898 w 3898"/>
              <a:gd name="T1" fmla="*/ 944 h 3904"/>
              <a:gd name="T2" fmla="*/ 934 w 3898"/>
              <a:gd name="T3" fmla="*/ 3904 h 3904"/>
              <a:gd name="T4" fmla="*/ 0 w 3898"/>
              <a:gd name="T5" fmla="*/ 1642 h 3904"/>
              <a:gd name="T6" fmla="*/ 1624 w 3898"/>
              <a:gd name="T7" fmla="*/ 0 h 3904"/>
              <a:gd name="T8" fmla="*/ 3898 w 3898"/>
              <a:gd name="T9" fmla="*/ 944 h 3904"/>
            </a:gdLst>
            <a:ahLst/>
            <a:cxnLst>
              <a:cxn ang="0">
                <a:pos x="T0" y="T1"/>
              </a:cxn>
              <a:cxn ang="0">
                <a:pos x="T2" y="T3"/>
              </a:cxn>
              <a:cxn ang="0">
                <a:pos x="T4" y="T5"/>
              </a:cxn>
              <a:cxn ang="0">
                <a:pos x="T6" y="T7"/>
              </a:cxn>
              <a:cxn ang="0">
                <a:pos x="T8" y="T9"/>
              </a:cxn>
            </a:cxnLst>
            <a:rect l="0" t="0" r="r" b="b"/>
            <a:pathLst>
              <a:path w="3898" h="3904">
                <a:moveTo>
                  <a:pt x="3898" y="944"/>
                </a:moveTo>
                <a:cubicBezTo>
                  <a:pt x="3316" y="2213"/>
                  <a:pt x="2294" y="3284"/>
                  <a:pt x="934" y="3904"/>
                </a:cubicBezTo>
                <a:lnTo>
                  <a:pt x="0" y="1642"/>
                </a:lnTo>
                <a:cubicBezTo>
                  <a:pt x="734" y="1284"/>
                  <a:pt x="1292" y="696"/>
                  <a:pt x="1624" y="0"/>
                </a:cubicBezTo>
                <a:lnTo>
                  <a:pt x="3898" y="944"/>
                </a:lnTo>
                <a:close/>
              </a:path>
            </a:pathLst>
          </a:custGeom>
          <a:solidFill>
            <a:schemeClr val="accent1">
              <a:alpha val="73000"/>
            </a:schemeClr>
          </a:solidFill>
          <a:ln w="4"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lumMod val="95000"/>
                </a:prstClr>
              </a:solidFill>
              <a:effectLst/>
              <a:uLnTx/>
              <a:uFillTx/>
              <a:cs typeface="+mn-ea"/>
              <a:sym typeface="+mn-lt"/>
            </a:endParaRPr>
          </a:p>
        </p:txBody>
      </p:sp>
      <p:sp>
        <p:nvSpPr>
          <p:cNvPr id="11" name="Freeform 6"/>
          <p:cNvSpPr/>
          <p:nvPr/>
        </p:nvSpPr>
        <p:spPr>
          <a:xfrm>
            <a:off x="2446929" y="3449088"/>
            <a:ext cx="844550" cy="1258888"/>
          </a:xfrm>
          <a:custGeom>
            <a:avLst/>
            <a:gdLst>
              <a:gd name="T0" fmla="*/ 2294 w 2814"/>
              <a:gd name="T1" fmla="*/ 0 h 4189"/>
              <a:gd name="T2" fmla="*/ 2290 w 2814"/>
              <a:gd name="T3" fmla="*/ 4189 h 4189"/>
              <a:gd name="T4" fmla="*/ 12 w 2814"/>
              <a:gd name="T5" fmla="*/ 3244 h 4189"/>
              <a:gd name="T6" fmla="*/ 0 w 2814"/>
              <a:gd name="T7" fmla="*/ 948 h 4189"/>
              <a:gd name="T8" fmla="*/ 2294 w 2814"/>
              <a:gd name="T9" fmla="*/ 0 h 4189"/>
            </a:gdLst>
            <a:ahLst/>
            <a:cxnLst>
              <a:cxn ang="0">
                <a:pos x="T0" y="T1"/>
              </a:cxn>
              <a:cxn ang="0">
                <a:pos x="T2" y="T3"/>
              </a:cxn>
              <a:cxn ang="0">
                <a:pos x="T4" y="T5"/>
              </a:cxn>
              <a:cxn ang="0">
                <a:pos x="T6" y="T7"/>
              </a:cxn>
              <a:cxn ang="0">
                <a:pos x="T8" y="T9"/>
              </a:cxn>
            </a:cxnLst>
            <a:rect l="0" t="0" r="r" b="b"/>
            <a:pathLst>
              <a:path w="2814" h="4189">
                <a:moveTo>
                  <a:pt x="2294" y="0"/>
                </a:moveTo>
                <a:cubicBezTo>
                  <a:pt x="2814" y="1401"/>
                  <a:pt x="2778" y="2881"/>
                  <a:pt x="2290" y="4189"/>
                </a:cubicBezTo>
                <a:lnTo>
                  <a:pt x="12" y="3244"/>
                </a:lnTo>
                <a:cubicBezTo>
                  <a:pt x="253" y="2522"/>
                  <a:pt x="265" y="1717"/>
                  <a:pt x="0" y="948"/>
                </a:cubicBezTo>
                <a:lnTo>
                  <a:pt x="2294" y="0"/>
                </a:lnTo>
                <a:close/>
              </a:path>
            </a:pathLst>
          </a:custGeom>
          <a:solidFill>
            <a:schemeClr val="accent1">
              <a:alpha val="73000"/>
            </a:schemeClr>
          </a:solidFill>
          <a:ln w="4"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lumMod val="95000"/>
                </a:prstClr>
              </a:solidFill>
              <a:effectLst/>
              <a:uLnTx/>
              <a:uFillTx/>
              <a:cs typeface="+mn-ea"/>
              <a:sym typeface="+mn-lt"/>
            </a:endParaRPr>
          </a:p>
        </p:txBody>
      </p:sp>
      <p:sp>
        <p:nvSpPr>
          <p:cNvPr id="12" name="Freeform 7"/>
          <p:cNvSpPr/>
          <p:nvPr/>
        </p:nvSpPr>
        <p:spPr>
          <a:xfrm>
            <a:off x="1913529" y="2434675"/>
            <a:ext cx="1169988" cy="1176338"/>
          </a:xfrm>
          <a:custGeom>
            <a:avLst/>
            <a:gdLst>
              <a:gd name="T0" fmla="*/ 946 w 3906"/>
              <a:gd name="T1" fmla="*/ 0 h 3912"/>
              <a:gd name="T2" fmla="*/ 3906 w 3906"/>
              <a:gd name="T3" fmla="*/ 2964 h 3912"/>
              <a:gd name="T4" fmla="*/ 1613 w 3906"/>
              <a:gd name="T5" fmla="*/ 3912 h 3912"/>
              <a:gd name="T6" fmla="*/ 0 w 3906"/>
              <a:gd name="T7" fmla="*/ 2278 h 3912"/>
              <a:gd name="T8" fmla="*/ 946 w 3906"/>
              <a:gd name="T9" fmla="*/ 0 h 3912"/>
            </a:gdLst>
            <a:ahLst/>
            <a:cxnLst>
              <a:cxn ang="0">
                <a:pos x="T0" y="T1"/>
              </a:cxn>
              <a:cxn ang="0">
                <a:pos x="T2" y="T3"/>
              </a:cxn>
              <a:cxn ang="0">
                <a:pos x="T4" y="T5"/>
              </a:cxn>
              <a:cxn ang="0">
                <a:pos x="T6" y="T7"/>
              </a:cxn>
              <a:cxn ang="0">
                <a:pos x="T8" y="T9"/>
              </a:cxn>
            </a:cxnLst>
            <a:rect l="0" t="0" r="r" b="b"/>
            <a:pathLst>
              <a:path w="3905" h="3912">
                <a:moveTo>
                  <a:pt x="946" y="0"/>
                </a:moveTo>
                <a:cubicBezTo>
                  <a:pt x="2215" y="582"/>
                  <a:pt x="3286" y="1605"/>
                  <a:pt x="3906" y="2964"/>
                </a:cubicBezTo>
                <a:lnTo>
                  <a:pt x="1613" y="3912"/>
                </a:lnTo>
                <a:cubicBezTo>
                  <a:pt x="1257" y="3181"/>
                  <a:pt x="681" y="2620"/>
                  <a:pt x="0" y="2278"/>
                </a:cubicBezTo>
                <a:lnTo>
                  <a:pt x="946" y="0"/>
                </a:lnTo>
                <a:close/>
              </a:path>
            </a:pathLst>
          </a:custGeom>
          <a:solidFill>
            <a:schemeClr val="accent1">
              <a:alpha val="73000"/>
            </a:schemeClr>
          </a:solidFill>
          <a:ln w="4"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lumMod val="95000"/>
                </a:prstClr>
              </a:solidFill>
              <a:effectLst/>
              <a:uLnTx/>
              <a:uFillTx/>
              <a:cs typeface="+mn-ea"/>
              <a:sym typeface="+mn-lt"/>
            </a:endParaRPr>
          </a:p>
        </p:txBody>
      </p:sp>
      <p:sp>
        <p:nvSpPr>
          <p:cNvPr id="13" name="Oval 8"/>
          <p:cNvSpPr>
            <a:spLocks noChangeArrowheads="1"/>
          </p:cNvSpPr>
          <p:nvPr/>
        </p:nvSpPr>
        <p:spPr>
          <a:xfrm>
            <a:off x="529229" y="3158575"/>
            <a:ext cx="1831975" cy="1836738"/>
          </a:xfrm>
          <a:prstGeom prst="ellipse">
            <a:avLst/>
          </a:prstGeom>
          <a:solidFill>
            <a:schemeClr val="accent1">
              <a:alpha val="73000"/>
            </a:schemeClr>
          </a:solidFill>
          <a:ln w="4"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lumMod val="95000"/>
                </a:prstClr>
              </a:solidFill>
              <a:effectLst/>
              <a:uLnTx/>
              <a:uFillTx/>
              <a:cs typeface="+mn-ea"/>
              <a:sym typeface="+mn-lt"/>
            </a:endParaRPr>
          </a:p>
        </p:txBody>
      </p:sp>
      <p:cxnSp>
        <p:nvCxnSpPr>
          <p:cNvPr id="14" name="直接连接符 13"/>
          <p:cNvCxnSpPr/>
          <p:nvPr/>
        </p:nvCxnSpPr>
        <p:spPr>
          <a:xfrm>
            <a:off x="2752016" y="2863250"/>
            <a:ext cx="1395064" cy="0"/>
          </a:xfrm>
          <a:prstGeom prst="line">
            <a:avLst/>
          </a:prstGeom>
          <a:ln w="6350">
            <a:solidFill>
              <a:schemeClr val="accent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226726" y="4078532"/>
            <a:ext cx="920354" cy="0"/>
          </a:xfrm>
          <a:prstGeom prst="line">
            <a:avLst/>
          </a:prstGeom>
          <a:ln w="6350">
            <a:solidFill>
              <a:schemeClr val="accent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765331" y="5289786"/>
            <a:ext cx="1381749" cy="0"/>
          </a:xfrm>
          <a:prstGeom prst="line">
            <a:avLst/>
          </a:prstGeom>
          <a:ln w="6350">
            <a:solidFill>
              <a:schemeClr val="accent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7" name="组合"/>
          <p:cNvGrpSpPr/>
          <p:nvPr/>
        </p:nvGrpSpPr>
        <p:grpSpPr>
          <a:xfrm>
            <a:off x="1081822" y="3704974"/>
            <a:ext cx="726789" cy="743940"/>
            <a:chOff x="9967409" y="1005205"/>
            <a:chExt cx="538093" cy="550791"/>
          </a:xfrm>
          <a:solidFill>
            <a:schemeClr val="bg1"/>
          </a:solidFill>
        </p:grpSpPr>
        <p:sp>
          <p:nvSpPr>
            <p:cNvPr id="18" name="Freeform 129"/>
            <p:cNvSpPr>
              <a:spLocks noEditPoints="1"/>
            </p:cNvSpPr>
            <p:nvPr/>
          </p:nvSpPr>
          <p:spPr>
            <a:xfrm>
              <a:off x="10351535" y="1281394"/>
              <a:ext cx="153967" cy="123809"/>
            </a:xfrm>
            <a:custGeom>
              <a:avLst/>
              <a:gdLst>
                <a:gd name="T0" fmla="*/ 0 w 54"/>
                <a:gd name="T1" fmla="*/ 43 h 43"/>
                <a:gd name="T2" fmla="*/ 54 w 54"/>
                <a:gd name="T3" fmla="*/ 43 h 43"/>
                <a:gd name="T4" fmla="*/ 54 w 54"/>
                <a:gd name="T5" fmla="*/ 0 h 43"/>
                <a:gd name="T6" fmla="*/ 0 w 54"/>
                <a:gd name="T7" fmla="*/ 0 h 43"/>
                <a:gd name="T8" fmla="*/ 0 w 54"/>
                <a:gd name="T9" fmla="*/ 43 h 43"/>
                <a:gd name="T10" fmla="*/ 25 w 54"/>
                <a:gd name="T11" fmla="*/ 13 h 43"/>
                <a:gd name="T12" fmla="*/ 32 w 54"/>
                <a:gd name="T13" fmla="*/ 21 h 43"/>
                <a:gd name="T14" fmla="*/ 25 w 54"/>
                <a:gd name="T15" fmla="*/ 30 h 43"/>
                <a:gd name="T16" fmla="*/ 18 w 54"/>
                <a:gd name="T17" fmla="*/ 21 h 43"/>
                <a:gd name="T18" fmla="*/ 25 w 54"/>
                <a:gd name="T19"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3">
                  <a:moveTo>
                    <a:pt x="0" y="43"/>
                  </a:moveTo>
                  <a:cubicBezTo>
                    <a:pt x="54" y="43"/>
                    <a:pt x="54" y="43"/>
                    <a:pt x="54" y="43"/>
                  </a:cubicBezTo>
                  <a:cubicBezTo>
                    <a:pt x="54" y="0"/>
                    <a:pt x="54" y="0"/>
                    <a:pt x="54" y="0"/>
                  </a:cubicBezTo>
                  <a:cubicBezTo>
                    <a:pt x="0" y="0"/>
                    <a:pt x="0" y="0"/>
                    <a:pt x="0" y="0"/>
                  </a:cubicBezTo>
                  <a:lnTo>
                    <a:pt x="0" y="43"/>
                  </a:lnTo>
                  <a:close/>
                  <a:moveTo>
                    <a:pt x="25" y="13"/>
                  </a:moveTo>
                  <a:cubicBezTo>
                    <a:pt x="29" y="13"/>
                    <a:pt x="32" y="17"/>
                    <a:pt x="32" y="21"/>
                  </a:cubicBezTo>
                  <a:cubicBezTo>
                    <a:pt x="32" y="26"/>
                    <a:pt x="29" y="30"/>
                    <a:pt x="25" y="30"/>
                  </a:cubicBezTo>
                  <a:cubicBezTo>
                    <a:pt x="21" y="30"/>
                    <a:pt x="18" y="26"/>
                    <a:pt x="18" y="21"/>
                  </a:cubicBezTo>
                  <a:cubicBezTo>
                    <a:pt x="18" y="17"/>
                    <a:pt x="21" y="13"/>
                    <a:pt x="2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cs typeface="+mn-ea"/>
                <a:sym typeface="+mn-lt"/>
              </a:endParaRPr>
            </a:p>
          </p:txBody>
        </p:sp>
        <p:sp>
          <p:nvSpPr>
            <p:cNvPr id="19" name="Freeform 130"/>
            <p:cNvSpPr>
              <a:spLocks noEditPoints="1"/>
            </p:cNvSpPr>
            <p:nvPr/>
          </p:nvSpPr>
          <p:spPr>
            <a:xfrm>
              <a:off x="9967409" y="1005205"/>
              <a:ext cx="538092" cy="550791"/>
            </a:xfrm>
            <a:custGeom>
              <a:avLst/>
              <a:gdLst>
                <a:gd name="T0" fmla="*/ 177 w 189"/>
                <a:gd name="T1" fmla="*/ 43 h 193"/>
                <a:gd name="T2" fmla="*/ 165 w 189"/>
                <a:gd name="T3" fmla="*/ 43 h 193"/>
                <a:gd name="T4" fmla="*/ 160 w 189"/>
                <a:gd name="T5" fmla="*/ 16 h 193"/>
                <a:gd name="T6" fmla="*/ 152 w 189"/>
                <a:gd name="T7" fmla="*/ 3 h 193"/>
                <a:gd name="T8" fmla="*/ 141 w 189"/>
                <a:gd name="T9" fmla="*/ 2 h 193"/>
                <a:gd name="T10" fmla="*/ 10 w 189"/>
                <a:gd name="T11" fmla="*/ 42 h 193"/>
                <a:gd name="T12" fmla="*/ 2 w 189"/>
                <a:gd name="T13" fmla="*/ 49 h 193"/>
                <a:gd name="T14" fmla="*/ 2 w 189"/>
                <a:gd name="T15" fmla="*/ 49 h 193"/>
                <a:gd name="T16" fmla="*/ 0 w 189"/>
                <a:gd name="T17" fmla="*/ 57 h 193"/>
                <a:gd name="T18" fmla="*/ 0 w 189"/>
                <a:gd name="T19" fmla="*/ 179 h 193"/>
                <a:gd name="T20" fmla="*/ 12 w 189"/>
                <a:gd name="T21" fmla="*/ 193 h 193"/>
                <a:gd name="T22" fmla="*/ 177 w 189"/>
                <a:gd name="T23" fmla="*/ 193 h 193"/>
                <a:gd name="T24" fmla="*/ 189 w 189"/>
                <a:gd name="T25" fmla="*/ 179 h 193"/>
                <a:gd name="T26" fmla="*/ 189 w 189"/>
                <a:gd name="T27" fmla="*/ 148 h 193"/>
                <a:gd name="T28" fmla="*/ 131 w 189"/>
                <a:gd name="T29" fmla="*/ 148 h 193"/>
                <a:gd name="T30" fmla="*/ 127 w 189"/>
                <a:gd name="T31" fmla="*/ 144 h 193"/>
                <a:gd name="T32" fmla="*/ 127 w 189"/>
                <a:gd name="T33" fmla="*/ 93 h 193"/>
                <a:gd name="T34" fmla="*/ 131 w 189"/>
                <a:gd name="T35" fmla="*/ 89 h 193"/>
                <a:gd name="T36" fmla="*/ 189 w 189"/>
                <a:gd name="T37" fmla="*/ 89 h 193"/>
                <a:gd name="T38" fmla="*/ 189 w 189"/>
                <a:gd name="T39" fmla="*/ 57 h 193"/>
                <a:gd name="T40" fmla="*/ 177 w 189"/>
                <a:gd name="T41" fmla="*/ 43 h 193"/>
                <a:gd name="T42" fmla="*/ 35 w 189"/>
                <a:gd name="T43" fmla="*/ 43 h 193"/>
                <a:gd name="T44" fmla="*/ 144 w 189"/>
                <a:gd name="T45" fmla="*/ 9 h 193"/>
                <a:gd name="T46" fmla="*/ 148 w 189"/>
                <a:gd name="T47" fmla="*/ 10 h 193"/>
                <a:gd name="T48" fmla="*/ 152 w 189"/>
                <a:gd name="T49" fmla="*/ 17 h 193"/>
                <a:gd name="T50" fmla="*/ 157 w 189"/>
                <a:gd name="T51" fmla="*/ 43 h 193"/>
                <a:gd name="T52" fmla="*/ 35 w 189"/>
                <a:gd name="T53" fmla="*/ 4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 h="193">
                  <a:moveTo>
                    <a:pt x="177" y="43"/>
                  </a:moveTo>
                  <a:cubicBezTo>
                    <a:pt x="165" y="43"/>
                    <a:pt x="165" y="43"/>
                    <a:pt x="165" y="43"/>
                  </a:cubicBezTo>
                  <a:cubicBezTo>
                    <a:pt x="160" y="16"/>
                    <a:pt x="160" y="16"/>
                    <a:pt x="160" y="16"/>
                  </a:cubicBezTo>
                  <a:cubicBezTo>
                    <a:pt x="159" y="10"/>
                    <a:pt x="156" y="5"/>
                    <a:pt x="152" y="3"/>
                  </a:cubicBezTo>
                  <a:cubicBezTo>
                    <a:pt x="149" y="1"/>
                    <a:pt x="145" y="0"/>
                    <a:pt x="141" y="2"/>
                  </a:cubicBezTo>
                  <a:cubicBezTo>
                    <a:pt x="10" y="42"/>
                    <a:pt x="10" y="42"/>
                    <a:pt x="10" y="42"/>
                  </a:cubicBezTo>
                  <a:cubicBezTo>
                    <a:pt x="7" y="43"/>
                    <a:pt x="4" y="46"/>
                    <a:pt x="2" y="49"/>
                  </a:cubicBezTo>
                  <a:cubicBezTo>
                    <a:pt x="2" y="49"/>
                    <a:pt x="2" y="49"/>
                    <a:pt x="2" y="49"/>
                  </a:cubicBezTo>
                  <a:cubicBezTo>
                    <a:pt x="1" y="51"/>
                    <a:pt x="0" y="54"/>
                    <a:pt x="0" y="57"/>
                  </a:cubicBezTo>
                  <a:cubicBezTo>
                    <a:pt x="0" y="179"/>
                    <a:pt x="0" y="179"/>
                    <a:pt x="0" y="179"/>
                  </a:cubicBezTo>
                  <a:cubicBezTo>
                    <a:pt x="0" y="187"/>
                    <a:pt x="6" y="193"/>
                    <a:pt x="12" y="193"/>
                  </a:cubicBezTo>
                  <a:cubicBezTo>
                    <a:pt x="177" y="193"/>
                    <a:pt x="177" y="193"/>
                    <a:pt x="177" y="193"/>
                  </a:cubicBezTo>
                  <a:cubicBezTo>
                    <a:pt x="184" y="193"/>
                    <a:pt x="189" y="187"/>
                    <a:pt x="189" y="179"/>
                  </a:cubicBezTo>
                  <a:cubicBezTo>
                    <a:pt x="189" y="148"/>
                    <a:pt x="189" y="148"/>
                    <a:pt x="189" y="148"/>
                  </a:cubicBezTo>
                  <a:cubicBezTo>
                    <a:pt x="131" y="148"/>
                    <a:pt x="131" y="148"/>
                    <a:pt x="131" y="148"/>
                  </a:cubicBezTo>
                  <a:cubicBezTo>
                    <a:pt x="129" y="148"/>
                    <a:pt x="127" y="146"/>
                    <a:pt x="127" y="144"/>
                  </a:cubicBezTo>
                  <a:cubicBezTo>
                    <a:pt x="127" y="93"/>
                    <a:pt x="127" y="93"/>
                    <a:pt x="127" y="93"/>
                  </a:cubicBezTo>
                  <a:cubicBezTo>
                    <a:pt x="127" y="91"/>
                    <a:pt x="129" y="89"/>
                    <a:pt x="131" y="89"/>
                  </a:cubicBezTo>
                  <a:cubicBezTo>
                    <a:pt x="189" y="89"/>
                    <a:pt x="189" y="89"/>
                    <a:pt x="189" y="89"/>
                  </a:cubicBezTo>
                  <a:cubicBezTo>
                    <a:pt x="189" y="57"/>
                    <a:pt x="189" y="57"/>
                    <a:pt x="189" y="57"/>
                  </a:cubicBezTo>
                  <a:cubicBezTo>
                    <a:pt x="189" y="49"/>
                    <a:pt x="184" y="43"/>
                    <a:pt x="177" y="43"/>
                  </a:cubicBezTo>
                  <a:close/>
                  <a:moveTo>
                    <a:pt x="35" y="43"/>
                  </a:moveTo>
                  <a:cubicBezTo>
                    <a:pt x="144" y="9"/>
                    <a:pt x="144" y="9"/>
                    <a:pt x="144" y="9"/>
                  </a:cubicBezTo>
                  <a:cubicBezTo>
                    <a:pt x="145" y="9"/>
                    <a:pt x="147" y="9"/>
                    <a:pt x="148" y="10"/>
                  </a:cubicBezTo>
                  <a:cubicBezTo>
                    <a:pt x="150" y="11"/>
                    <a:pt x="152" y="14"/>
                    <a:pt x="152" y="17"/>
                  </a:cubicBezTo>
                  <a:cubicBezTo>
                    <a:pt x="157" y="43"/>
                    <a:pt x="157" y="43"/>
                    <a:pt x="157" y="43"/>
                  </a:cubicBezTo>
                  <a:lnTo>
                    <a:pt x="35"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cs typeface="+mn-ea"/>
                <a:sym typeface="+mn-lt"/>
              </a:endParaRPr>
            </a:p>
          </p:txBody>
        </p:sp>
      </p:grpSp>
      <p:sp>
        <p:nvSpPr>
          <p:cNvPr id="20" name="Freeform 66"/>
          <p:cNvSpPr>
            <a:spLocks noEditPoints="1"/>
          </p:cNvSpPr>
          <p:nvPr/>
        </p:nvSpPr>
        <p:spPr>
          <a:xfrm>
            <a:off x="2252485" y="2916446"/>
            <a:ext cx="388887" cy="341385"/>
          </a:xfrm>
          <a:custGeom>
            <a:avLst/>
            <a:gdLst>
              <a:gd name="T0" fmla="*/ 133 w 260"/>
              <a:gd name="T1" fmla="*/ 181 h 228"/>
              <a:gd name="T2" fmla="*/ 11 w 260"/>
              <a:gd name="T3" fmla="*/ 125 h 228"/>
              <a:gd name="T4" fmla="*/ 123 w 260"/>
              <a:gd name="T5" fmla="*/ 172 h 228"/>
              <a:gd name="T6" fmla="*/ 133 w 260"/>
              <a:gd name="T7" fmla="*/ 81 h 228"/>
              <a:gd name="T8" fmla="*/ 82 w 260"/>
              <a:gd name="T9" fmla="*/ 68 h 228"/>
              <a:gd name="T10" fmla="*/ 29 w 260"/>
              <a:gd name="T11" fmla="*/ 58 h 228"/>
              <a:gd name="T12" fmla="*/ 11 w 260"/>
              <a:gd name="T13" fmla="*/ 84 h 228"/>
              <a:gd name="T14" fmla="*/ 55 w 260"/>
              <a:gd name="T15" fmla="*/ 122 h 228"/>
              <a:gd name="T16" fmla="*/ 0 w 260"/>
              <a:gd name="T17" fmla="*/ 100 h 228"/>
              <a:gd name="T18" fmla="*/ 72 w 260"/>
              <a:gd name="T19" fmla="*/ 150 h 228"/>
              <a:gd name="T20" fmla="*/ 150 w 260"/>
              <a:gd name="T21" fmla="*/ 56 h 228"/>
              <a:gd name="T22" fmla="*/ 55 w 260"/>
              <a:gd name="T23" fmla="*/ 122 h 228"/>
              <a:gd name="T24" fmla="*/ 245 w 260"/>
              <a:gd name="T25" fmla="*/ 183 h 228"/>
              <a:gd name="T26" fmla="*/ 166 w 260"/>
              <a:gd name="T27" fmla="*/ 162 h 228"/>
              <a:gd name="T28" fmla="*/ 195 w 260"/>
              <a:gd name="T29" fmla="*/ 7 h 228"/>
              <a:gd name="T30" fmla="*/ 259 w 260"/>
              <a:gd name="T31" fmla="*/ 154 h 228"/>
              <a:gd name="T32" fmla="*/ 231 w 260"/>
              <a:gd name="T33" fmla="*/ 38 h 228"/>
              <a:gd name="T34" fmla="*/ 248 w 260"/>
              <a:gd name="T35" fmla="*/ 72 h 228"/>
              <a:gd name="T36" fmla="*/ 231 w 260"/>
              <a:gd name="T37" fmla="*/ 157 h 228"/>
              <a:gd name="T38" fmla="*/ 248 w 260"/>
              <a:gd name="T39" fmla="*/ 90 h 228"/>
              <a:gd name="T40" fmla="*/ 231 w 260"/>
              <a:gd name="T41" fmla="*/ 157 h 228"/>
              <a:gd name="T42" fmla="*/ 194 w 260"/>
              <a:gd name="T43" fmla="*/ 34 h 228"/>
              <a:gd name="T44" fmla="*/ 245 w 260"/>
              <a:gd name="T45" fmla="*/ 27 h 228"/>
              <a:gd name="T46" fmla="*/ 196 w 260"/>
              <a:gd name="T47" fmla="*/ 155 h 228"/>
              <a:gd name="T48" fmla="*/ 227 w 260"/>
              <a:gd name="T49" fmla="*/ 90 h 228"/>
              <a:gd name="T50" fmla="*/ 196 w 260"/>
              <a:gd name="T51" fmla="*/ 155 h 228"/>
              <a:gd name="T52" fmla="*/ 226 w 260"/>
              <a:gd name="T53" fmla="*/ 39 h 228"/>
              <a:gd name="T54" fmla="*/ 197 w 260"/>
              <a:gd name="T55" fmla="*/ 73 h 228"/>
              <a:gd name="T56" fmla="*/ 176 w 260"/>
              <a:gd name="T57" fmla="*/ 74 h 228"/>
              <a:gd name="T58" fmla="*/ 192 w 260"/>
              <a:gd name="T59" fmla="*/ 36 h 228"/>
              <a:gd name="T60" fmla="*/ 176 w 260"/>
              <a:gd name="T61" fmla="*/ 74 h 228"/>
              <a:gd name="T62" fmla="*/ 230 w 260"/>
              <a:gd name="T63" fmla="*/ 162 h 228"/>
              <a:gd name="T64" fmla="*/ 180 w 260"/>
              <a:gd name="T65" fmla="*/ 158 h 228"/>
              <a:gd name="T66" fmla="*/ 194 w 260"/>
              <a:gd name="T67" fmla="*/ 90 h 228"/>
              <a:gd name="T68" fmla="*/ 176 w 260"/>
              <a:gd name="T69" fmla="*/ 145 h 228"/>
              <a:gd name="T70" fmla="*/ 223 w 260"/>
              <a:gd name="T71"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0" h="228">
                <a:moveTo>
                  <a:pt x="133" y="81"/>
                </a:moveTo>
                <a:cubicBezTo>
                  <a:pt x="132" y="115"/>
                  <a:pt x="134" y="148"/>
                  <a:pt x="133" y="181"/>
                </a:cubicBezTo>
                <a:cubicBezTo>
                  <a:pt x="92" y="182"/>
                  <a:pt x="51" y="184"/>
                  <a:pt x="10" y="180"/>
                </a:cubicBezTo>
                <a:cubicBezTo>
                  <a:pt x="10" y="162"/>
                  <a:pt x="10" y="144"/>
                  <a:pt x="11" y="125"/>
                </a:cubicBezTo>
                <a:cubicBezTo>
                  <a:pt x="24" y="138"/>
                  <a:pt x="19" y="156"/>
                  <a:pt x="20" y="172"/>
                </a:cubicBezTo>
                <a:cubicBezTo>
                  <a:pt x="54" y="172"/>
                  <a:pt x="89" y="172"/>
                  <a:pt x="123" y="172"/>
                </a:cubicBezTo>
                <a:cubicBezTo>
                  <a:pt x="123" y="143"/>
                  <a:pt x="123" y="115"/>
                  <a:pt x="123" y="87"/>
                </a:cubicBezTo>
                <a:cubicBezTo>
                  <a:pt x="126" y="85"/>
                  <a:pt x="131" y="83"/>
                  <a:pt x="133" y="81"/>
                </a:cubicBezTo>
                <a:close/>
                <a:moveTo>
                  <a:pt x="23" y="68"/>
                </a:moveTo>
                <a:cubicBezTo>
                  <a:pt x="43" y="68"/>
                  <a:pt x="62" y="69"/>
                  <a:pt x="82" y="68"/>
                </a:cubicBezTo>
                <a:cubicBezTo>
                  <a:pt x="91" y="69"/>
                  <a:pt x="97" y="63"/>
                  <a:pt x="104" y="59"/>
                </a:cubicBezTo>
                <a:cubicBezTo>
                  <a:pt x="79" y="59"/>
                  <a:pt x="54" y="58"/>
                  <a:pt x="29" y="58"/>
                </a:cubicBezTo>
                <a:cubicBezTo>
                  <a:pt x="23" y="59"/>
                  <a:pt x="15" y="57"/>
                  <a:pt x="10" y="63"/>
                </a:cubicBezTo>
                <a:cubicBezTo>
                  <a:pt x="10" y="70"/>
                  <a:pt x="10" y="77"/>
                  <a:pt x="11" y="84"/>
                </a:cubicBezTo>
                <a:cubicBezTo>
                  <a:pt x="16" y="80"/>
                  <a:pt x="19" y="74"/>
                  <a:pt x="23" y="68"/>
                </a:cubicBezTo>
                <a:close/>
                <a:moveTo>
                  <a:pt x="55" y="122"/>
                </a:moveTo>
                <a:cubicBezTo>
                  <a:pt x="41" y="111"/>
                  <a:pt x="29" y="98"/>
                  <a:pt x="19" y="85"/>
                </a:cubicBezTo>
                <a:cubicBezTo>
                  <a:pt x="11" y="88"/>
                  <a:pt x="5" y="93"/>
                  <a:pt x="0" y="100"/>
                </a:cubicBezTo>
                <a:cubicBezTo>
                  <a:pt x="14" y="120"/>
                  <a:pt x="28" y="140"/>
                  <a:pt x="48" y="154"/>
                </a:cubicBezTo>
                <a:cubicBezTo>
                  <a:pt x="56" y="160"/>
                  <a:pt x="67" y="158"/>
                  <a:pt x="72" y="150"/>
                </a:cubicBezTo>
                <a:cubicBezTo>
                  <a:pt x="81" y="136"/>
                  <a:pt x="87" y="120"/>
                  <a:pt x="97" y="107"/>
                </a:cubicBezTo>
                <a:cubicBezTo>
                  <a:pt x="111" y="86"/>
                  <a:pt x="132" y="73"/>
                  <a:pt x="150" y="56"/>
                </a:cubicBezTo>
                <a:cubicBezTo>
                  <a:pt x="147" y="55"/>
                  <a:pt x="142" y="52"/>
                  <a:pt x="140" y="51"/>
                </a:cubicBezTo>
                <a:cubicBezTo>
                  <a:pt x="103" y="61"/>
                  <a:pt x="73" y="89"/>
                  <a:pt x="55" y="122"/>
                </a:cubicBezTo>
                <a:close/>
                <a:moveTo>
                  <a:pt x="259" y="154"/>
                </a:moveTo>
                <a:cubicBezTo>
                  <a:pt x="260" y="166"/>
                  <a:pt x="251" y="174"/>
                  <a:pt x="245" y="183"/>
                </a:cubicBezTo>
                <a:cubicBezTo>
                  <a:pt x="234" y="198"/>
                  <a:pt x="226" y="215"/>
                  <a:pt x="212" y="228"/>
                </a:cubicBezTo>
                <a:cubicBezTo>
                  <a:pt x="195" y="208"/>
                  <a:pt x="180" y="185"/>
                  <a:pt x="166" y="162"/>
                </a:cubicBezTo>
                <a:cubicBezTo>
                  <a:pt x="164" y="123"/>
                  <a:pt x="166" y="83"/>
                  <a:pt x="165" y="43"/>
                </a:cubicBezTo>
                <a:cubicBezTo>
                  <a:pt x="164" y="25"/>
                  <a:pt x="179" y="12"/>
                  <a:pt x="195" y="7"/>
                </a:cubicBezTo>
                <a:cubicBezTo>
                  <a:pt x="218" y="0"/>
                  <a:pt x="253" y="8"/>
                  <a:pt x="259" y="36"/>
                </a:cubicBezTo>
                <a:cubicBezTo>
                  <a:pt x="260" y="75"/>
                  <a:pt x="259" y="115"/>
                  <a:pt x="259" y="154"/>
                </a:cubicBezTo>
                <a:close/>
                <a:moveTo>
                  <a:pt x="246" y="31"/>
                </a:moveTo>
                <a:cubicBezTo>
                  <a:pt x="241" y="33"/>
                  <a:pt x="236" y="35"/>
                  <a:pt x="231" y="38"/>
                </a:cubicBezTo>
                <a:cubicBezTo>
                  <a:pt x="230" y="50"/>
                  <a:pt x="231" y="61"/>
                  <a:pt x="231" y="72"/>
                </a:cubicBezTo>
                <a:cubicBezTo>
                  <a:pt x="236" y="72"/>
                  <a:pt x="244" y="72"/>
                  <a:pt x="248" y="72"/>
                </a:cubicBezTo>
                <a:cubicBezTo>
                  <a:pt x="248" y="58"/>
                  <a:pt x="248" y="44"/>
                  <a:pt x="246" y="31"/>
                </a:cubicBezTo>
                <a:close/>
                <a:moveTo>
                  <a:pt x="231" y="157"/>
                </a:moveTo>
                <a:cubicBezTo>
                  <a:pt x="236" y="154"/>
                  <a:pt x="242" y="152"/>
                  <a:pt x="248" y="149"/>
                </a:cubicBezTo>
                <a:cubicBezTo>
                  <a:pt x="248" y="129"/>
                  <a:pt x="248" y="110"/>
                  <a:pt x="248" y="90"/>
                </a:cubicBezTo>
                <a:cubicBezTo>
                  <a:pt x="244" y="90"/>
                  <a:pt x="235" y="90"/>
                  <a:pt x="231" y="90"/>
                </a:cubicBezTo>
                <a:cubicBezTo>
                  <a:pt x="231" y="112"/>
                  <a:pt x="231" y="134"/>
                  <a:pt x="231" y="157"/>
                </a:cubicBezTo>
                <a:close/>
                <a:moveTo>
                  <a:pt x="180" y="25"/>
                </a:moveTo>
                <a:cubicBezTo>
                  <a:pt x="184" y="28"/>
                  <a:pt x="189" y="31"/>
                  <a:pt x="194" y="34"/>
                </a:cubicBezTo>
                <a:cubicBezTo>
                  <a:pt x="206" y="30"/>
                  <a:pt x="218" y="29"/>
                  <a:pt x="230" y="34"/>
                </a:cubicBezTo>
                <a:cubicBezTo>
                  <a:pt x="233" y="32"/>
                  <a:pt x="241" y="29"/>
                  <a:pt x="245" y="27"/>
                </a:cubicBezTo>
                <a:cubicBezTo>
                  <a:pt x="226" y="11"/>
                  <a:pt x="199" y="13"/>
                  <a:pt x="180" y="25"/>
                </a:cubicBezTo>
                <a:close/>
                <a:moveTo>
                  <a:pt x="196" y="155"/>
                </a:moveTo>
                <a:cubicBezTo>
                  <a:pt x="206" y="151"/>
                  <a:pt x="217" y="151"/>
                  <a:pt x="227" y="154"/>
                </a:cubicBezTo>
                <a:cubicBezTo>
                  <a:pt x="227" y="133"/>
                  <a:pt x="228" y="111"/>
                  <a:pt x="227" y="90"/>
                </a:cubicBezTo>
                <a:cubicBezTo>
                  <a:pt x="217" y="90"/>
                  <a:pt x="207" y="90"/>
                  <a:pt x="197" y="90"/>
                </a:cubicBezTo>
                <a:cubicBezTo>
                  <a:pt x="197" y="111"/>
                  <a:pt x="198" y="133"/>
                  <a:pt x="196" y="155"/>
                </a:cubicBezTo>
                <a:close/>
                <a:moveTo>
                  <a:pt x="228" y="73"/>
                </a:moveTo>
                <a:cubicBezTo>
                  <a:pt x="227" y="62"/>
                  <a:pt x="228" y="50"/>
                  <a:pt x="226" y="39"/>
                </a:cubicBezTo>
                <a:cubicBezTo>
                  <a:pt x="221" y="28"/>
                  <a:pt x="206" y="36"/>
                  <a:pt x="196" y="37"/>
                </a:cubicBezTo>
                <a:cubicBezTo>
                  <a:pt x="197" y="49"/>
                  <a:pt x="197" y="61"/>
                  <a:pt x="197" y="73"/>
                </a:cubicBezTo>
                <a:cubicBezTo>
                  <a:pt x="207" y="73"/>
                  <a:pt x="218" y="73"/>
                  <a:pt x="228" y="73"/>
                </a:cubicBezTo>
                <a:close/>
                <a:moveTo>
                  <a:pt x="176" y="74"/>
                </a:moveTo>
                <a:cubicBezTo>
                  <a:pt x="180" y="73"/>
                  <a:pt x="190" y="72"/>
                  <a:pt x="194" y="72"/>
                </a:cubicBezTo>
                <a:cubicBezTo>
                  <a:pt x="194" y="60"/>
                  <a:pt x="193" y="48"/>
                  <a:pt x="192" y="36"/>
                </a:cubicBezTo>
                <a:cubicBezTo>
                  <a:pt x="189" y="35"/>
                  <a:pt x="182" y="33"/>
                  <a:pt x="178" y="32"/>
                </a:cubicBezTo>
                <a:cubicBezTo>
                  <a:pt x="176" y="46"/>
                  <a:pt x="176" y="60"/>
                  <a:pt x="176" y="74"/>
                </a:cubicBezTo>
                <a:close/>
                <a:moveTo>
                  <a:pt x="250" y="152"/>
                </a:moveTo>
                <a:cubicBezTo>
                  <a:pt x="243" y="155"/>
                  <a:pt x="236" y="158"/>
                  <a:pt x="230" y="162"/>
                </a:cubicBezTo>
                <a:cubicBezTo>
                  <a:pt x="219" y="154"/>
                  <a:pt x="206" y="152"/>
                  <a:pt x="195" y="161"/>
                </a:cubicBezTo>
                <a:cubicBezTo>
                  <a:pt x="190" y="160"/>
                  <a:pt x="185" y="159"/>
                  <a:pt x="180" y="158"/>
                </a:cubicBezTo>
                <a:cubicBezTo>
                  <a:pt x="183" y="157"/>
                  <a:pt x="189" y="155"/>
                  <a:pt x="192" y="155"/>
                </a:cubicBezTo>
                <a:cubicBezTo>
                  <a:pt x="195" y="133"/>
                  <a:pt x="194" y="111"/>
                  <a:pt x="194" y="90"/>
                </a:cubicBezTo>
                <a:cubicBezTo>
                  <a:pt x="190" y="90"/>
                  <a:pt x="181" y="90"/>
                  <a:pt x="176" y="90"/>
                </a:cubicBezTo>
                <a:cubicBezTo>
                  <a:pt x="176" y="108"/>
                  <a:pt x="176" y="127"/>
                  <a:pt x="176" y="145"/>
                </a:cubicBezTo>
                <a:cubicBezTo>
                  <a:pt x="175" y="166"/>
                  <a:pt x="192" y="180"/>
                  <a:pt x="202" y="197"/>
                </a:cubicBezTo>
                <a:cubicBezTo>
                  <a:pt x="209" y="197"/>
                  <a:pt x="216" y="197"/>
                  <a:pt x="223" y="197"/>
                </a:cubicBezTo>
                <a:cubicBezTo>
                  <a:pt x="232" y="182"/>
                  <a:pt x="243" y="169"/>
                  <a:pt x="250" y="152"/>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1" name="Freeform 66"/>
          <p:cNvSpPr>
            <a:spLocks noEditPoints="1"/>
          </p:cNvSpPr>
          <p:nvPr/>
        </p:nvSpPr>
        <p:spPr>
          <a:xfrm>
            <a:off x="2674760" y="3911746"/>
            <a:ext cx="388887" cy="341385"/>
          </a:xfrm>
          <a:custGeom>
            <a:avLst/>
            <a:gdLst>
              <a:gd name="T0" fmla="*/ 133 w 260"/>
              <a:gd name="T1" fmla="*/ 181 h 228"/>
              <a:gd name="T2" fmla="*/ 11 w 260"/>
              <a:gd name="T3" fmla="*/ 125 h 228"/>
              <a:gd name="T4" fmla="*/ 123 w 260"/>
              <a:gd name="T5" fmla="*/ 172 h 228"/>
              <a:gd name="T6" fmla="*/ 133 w 260"/>
              <a:gd name="T7" fmla="*/ 81 h 228"/>
              <a:gd name="T8" fmla="*/ 82 w 260"/>
              <a:gd name="T9" fmla="*/ 68 h 228"/>
              <a:gd name="T10" fmla="*/ 29 w 260"/>
              <a:gd name="T11" fmla="*/ 58 h 228"/>
              <a:gd name="T12" fmla="*/ 11 w 260"/>
              <a:gd name="T13" fmla="*/ 84 h 228"/>
              <a:gd name="T14" fmla="*/ 55 w 260"/>
              <a:gd name="T15" fmla="*/ 122 h 228"/>
              <a:gd name="T16" fmla="*/ 0 w 260"/>
              <a:gd name="T17" fmla="*/ 100 h 228"/>
              <a:gd name="T18" fmla="*/ 72 w 260"/>
              <a:gd name="T19" fmla="*/ 150 h 228"/>
              <a:gd name="T20" fmla="*/ 150 w 260"/>
              <a:gd name="T21" fmla="*/ 56 h 228"/>
              <a:gd name="T22" fmla="*/ 55 w 260"/>
              <a:gd name="T23" fmla="*/ 122 h 228"/>
              <a:gd name="T24" fmla="*/ 245 w 260"/>
              <a:gd name="T25" fmla="*/ 183 h 228"/>
              <a:gd name="T26" fmla="*/ 166 w 260"/>
              <a:gd name="T27" fmla="*/ 162 h 228"/>
              <a:gd name="T28" fmla="*/ 195 w 260"/>
              <a:gd name="T29" fmla="*/ 7 h 228"/>
              <a:gd name="T30" fmla="*/ 259 w 260"/>
              <a:gd name="T31" fmla="*/ 154 h 228"/>
              <a:gd name="T32" fmla="*/ 231 w 260"/>
              <a:gd name="T33" fmla="*/ 38 h 228"/>
              <a:gd name="T34" fmla="*/ 248 w 260"/>
              <a:gd name="T35" fmla="*/ 72 h 228"/>
              <a:gd name="T36" fmla="*/ 231 w 260"/>
              <a:gd name="T37" fmla="*/ 157 h 228"/>
              <a:gd name="T38" fmla="*/ 248 w 260"/>
              <a:gd name="T39" fmla="*/ 90 h 228"/>
              <a:gd name="T40" fmla="*/ 231 w 260"/>
              <a:gd name="T41" fmla="*/ 157 h 228"/>
              <a:gd name="T42" fmla="*/ 194 w 260"/>
              <a:gd name="T43" fmla="*/ 34 h 228"/>
              <a:gd name="T44" fmla="*/ 245 w 260"/>
              <a:gd name="T45" fmla="*/ 27 h 228"/>
              <a:gd name="T46" fmla="*/ 196 w 260"/>
              <a:gd name="T47" fmla="*/ 155 h 228"/>
              <a:gd name="T48" fmla="*/ 227 w 260"/>
              <a:gd name="T49" fmla="*/ 90 h 228"/>
              <a:gd name="T50" fmla="*/ 196 w 260"/>
              <a:gd name="T51" fmla="*/ 155 h 228"/>
              <a:gd name="T52" fmla="*/ 226 w 260"/>
              <a:gd name="T53" fmla="*/ 39 h 228"/>
              <a:gd name="T54" fmla="*/ 197 w 260"/>
              <a:gd name="T55" fmla="*/ 73 h 228"/>
              <a:gd name="T56" fmla="*/ 176 w 260"/>
              <a:gd name="T57" fmla="*/ 74 h 228"/>
              <a:gd name="T58" fmla="*/ 192 w 260"/>
              <a:gd name="T59" fmla="*/ 36 h 228"/>
              <a:gd name="T60" fmla="*/ 176 w 260"/>
              <a:gd name="T61" fmla="*/ 74 h 228"/>
              <a:gd name="T62" fmla="*/ 230 w 260"/>
              <a:gd name="T63" fmla="*/ 162 h 228"/>
              <a:gd name="T64" fmla="*/ 180 w 260"/>
              <a:gd name="T65" fmla="*/ 158 h 228"/>
              <a:gd name="T66" fmla="*/ 194 w 260"/>
              <a:gd name="T67" fmla="*/ 90 h 228"/>
              <a:gd name="T68" fmla="*/ 176 w 260"/>
              <a:gd name="T69" fmla="*/ 145 h 228"/>
              <a:gd name="T70" fmla="*/ 223 w 260"/>
              <a:gd name="T71"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0" h="228">
                <a:moveTo>
                  <a:pt x="133" y="81"/>
                </a:moveTo>
                <a:cubicBezTo>
                  <a:pt x="132" y="115"/>
                  <a:pt x="134" y="148"/>
                  <a:pt x="133" y="181"/>
                </a:cubicBezTo>
                <a:cubicBezTo>
                  <a:pt x="92" y="182"/>
                  <a:pt x="51" y="184"/>
                  <a:pt x="10" y="180"/>
                </a:cubicBezTo>
                <a:cubicBezTo>
                  <a:pt x="10" y="162"/>
                  <a:pt x="10" y="144"/>
                  <a:pt x="11" y="125"/>
                </a:cubicBezTo>
                <a:cubicBezTo>
                  <a:pt x="24" y="138"/>
                  <a:pt x="19" y="156"/>
                  <a:pt x="20" y="172"/>
                </a:cubicBezTo>
                <a:cubicBezTo>
                  <a:pt x="54" y="172"/>
                  <a:pt x="89" y="172"/>
                  <a:pt x="123" y="172"/>
                </a:cubicBezTo>
                <a:cubicBezTo>
                  <a:pt x="123" y="143"/>
                  <a:pt x="123" y="115"/>
                  <a:pt x="123" y="87"/>
                </a:cubicBezTo>
                <a:cubicBezTo>
                  <a:pt x="126" y="85"/>
                  <a:pt x="131" y="83"/>
                  <a:pt x="133" y="81"/>
                </a:cubicBezTo>
                <a:close/>
                <a:moveTo>
                  <a:pt x="23" y="68"/>
                </a:moveTo>
                <a:cubicBezTo>
                  <a:pt x="43" y="68"/>
                  <a:pt x="62" y="69"/>
                  <a:pt x="82" y="68"/>
                </a:cubicBezTo>
                <a:cubicBezTo>
                  <a:pt x="91" y="69"/>
                  <a:pt x="97" y="63"/>
                  <a:pt x="104" y="59"/>
                </a:cubicBezTo>
                <a:cubicBezTo>
                  <a:pt x="79" y="59"/>
                  <a:pt x="54" y="58"/>
                  <a:pt x="29" y="58"/>
                </a:cubicBezTo>
                <a:cubicBezTo>
                  <a:pt x="23" y="59"/>
                  <a:pt x="15" y="57"/>
                  <a:pt x="10" y="63"/>
                </a:cubicBezTo>
                <a:cubicBezTo>
                  <a:pt x="10" y="70"/>
                  <a:pt x="10" y="77"/>
                  <a:pt x="11" y="84"/>
                </a:cubicBezTo>
                <a:cubicBezTo>
                  <a:pt x="16" y="80"/>
                  <a:pt x="19" y="74"/>
                  <a:pt x="23" y="68"/>
                </a:cubicBezTo>
                <a:close/>
                <a:moveTo>
                  <a:pt x="55" y="122"/>
                </a:moveTo>
                <a:cubicBezTo>
                  <a:pt x="41" y="111"/>
                  <a:pt x="29" y="98"/>
                  <a:pt x="19" y="85"/>
                </a:cubicBezTo>
                <a:cubicBezTo>
                  <a:pt x="11" y="88"/>
                  <a:pt x="5" y="93"/>
                  <a:pt x="0" y="100"/>
                </a:cubicBezTo>
                <a:cubicBezTo>
                  <a:pt x="14" y="120"/>
                  <a:pt x="28" y="140"/>
                  <a:pt x="48" y="154"/>
                </a:cubicBezTo>
                <a:cubicBezTo>
                  <a:pt x="56" y="160"/>
                  <a:pt x="67" y="158"/>
                  <a:pt x="72" y="150"/>
                </a:cubicBezTo>
                <a:cubicBezTo>
                  <a:pt x="81" y="136"/>
                  <a:pt x="87" y="120"/>
                  <a:pt x="97" y="107"/>
                </a:cubicBezTo>
                <a:cubicBezTo>
                  <a:pt x="111" y="86"/>
                  <a:pt x="132" y="73"/>
                  <a:pt x="150" y="56"/>
                </a:cubicBezTo>
                <a:cubicBezTo>
                  <a:pt x="147" y="55"/>
                  <a:pt x="142" y="52"/>
                  <a:pt x="140" y="51"/>
                </a:cubicBezTo>
                <a:cubicBezTo>
                  <a:pt x="103" y="61"/>
                  <a:pt x="73" y="89"/>
                  <a:pt x="55" y="122"/>
                </a:cubicBezTo>
                <a:close/>
                <a:moveTo>
                  <a:pt x="259" y="154"/>
                </a:moveTo>
                <a:cubicBezTo>
                  <a:pt x="260" y="166"/>
                  <a:pt x="251" y="174"/>
                  <a:pt x="245" y="183"/>
                </a:cubicBezTo>
                <a:cubicBezTo>
                  <a:pt x="234" y="198"/>
                  <a:pt x="226" y="215"/>
                  <a:pt x="212" y="228"/>
                </a:cubicBezTo>
                <a:cubicBezTo>
                  <a:pt x="195" y="208"/>
                  <a:pt x="180" y="185"/>
                  <a:pt x="166" y="162"/>
                </a:cubicBezTo>
                <a:cubicBezTo>
                  <a:pt x="164" y="123"/>
                  <a:pt x="166" y="83"/>
                  <a:pt x="165" y="43"/>
                </a:cubicBezTo>
                <a:cubicBezTo>
                  <a:pt x="164" y="25"/>
                  <a:pt x="179" y="12"/>
                  <a:pt x="195" y="7"/>
                </a:cubicBezTo>
                <a:cubicBezTo>
                  <a:pt x="218" y="0"/>
                  <a:pt x="253" y="8"/>
                  <a:pt x="259" y="36"/>
                </a:cubicBezTo>
                <a:cubicBezTo>
                  <a:pt x="260" y="75"/>
                  <a:pt x="259" y="115"/>
                  <a:pt x="259" y="154"/>
                </a:cubicBezTo>
                <a:close/>
                <a:moveTo>
                  <a:pt x="246" y="31"/>
                </a:moveTo>
                <a:cubicBezTo>
                  <a:pt x="241" y="33"/>
                  <a:pt x="236" y="35"/>
                  <a:pt x="231" y="38"/>
                </a:cubicBezTo>
                <a:cubicBezTo>
                  <a:pt x="230" y="50"/>
                  <a:pt x="231" y="61"/>
                  <a:pt x="231" y="72"/>
                </a:cubicBezTo>
                <a:cubicBezTo>
                  <a:pt x="236" y="72"/>
                  <a:pt x="244" y="72"/>
                  <a:pt x="248" y="72"/>
                </a:cubicBezTo>
                <a:cubicBezTo>
                  <a:pt x="248" y="58"/>
                  <a:pt x="248" y="44"/>
                  <a:pt x="246" y="31"/>
                </a:cubicBezTo>
                <a:close/>
                <a:moveTo>
                  <a:pt x="231" y="157"/>
                </a:moveTo>
                <a:cubicBezTo>
                  <a:pt x="236" y="154"/>
                  <a:pt x="242" y="152"/>
                  <a:pt x="248" y="149"/>
                </a:cubicBezTo>
                <a:cubicBezTo>
                  <a:pt x="248" y="129"/>
                  <a:pt x="248" y="110"/>
                  <a:pt x="248" y="90"/>
                </a:cubicBezTo>
                <a:cubicBezTo>
                  <a:pt x="244" y="90"/>
                  <a:pt x="235" y="90"/>
                  <a:pt x="231" y="90"/>
                </a:cubicBezTo>
                <a:cubicBezTo>
                  <a:pt x="231" y="112"/>
                  <a:pt x="231" y="134"/>
                  <a:pt x="231" y="157"/>
                </a:cubicBezTo>
                <a:close/>
                <a:moveTo>
                  <a:pt x="180" y="25"/>
                </a:moveTo>
                <a:cubicBezTo>
                  <a:pt x="184" y="28"/>
                  <a:pt x="189" y="31"/>
                  <a:pt x="194" y="34"/>
                </a:cubicBezTo>
                <a:cubicBezTo>
                  <a:pt x="206" y="30"/>
                  <a:pt x="218" y="29"/>
                  <a:pt x="230" y="34"/>
                </a:cubicBezTo>
                <a:cubicBezTo>
                  <a:pt x="233" y="32"/>
                  <a:pt x="241" y="29"/>
                  <a:pt x="245" y="27"/>
                </a:cubicBezTo>
                <a:cubicBezTo>
                  <a:pt x="226" y="11"/>
                  <a:pt x="199" y="13"/>
                  <a:pt x="180" y="25"/>
                </a:cubicBezTo>
                <a:close/>
                <a:moveTo>
                  <a:pt x="196" y="155"/>
                </a:moveTo>
                <a:cubicBezTo>
                  <a:pt x="206" y="151"/>
                  <a:pt x="217" y="151"/>
                  <a:pt x="227" y="154"/>
                </a:cubicBezTo>
                <a:cubicBezTo>
                  <a:pt x="227" y="133"/>
                  <a:pt x="228" y="111"/>
                  <a:pt x="227" y="90"/>
                </a:cubicBezTo>
                <a:cubicBezTo>
                  <a:pt x="217" y="90"/>
                  <a:pt x="207" y="90"/>
                  <a:pt x="197" y="90"/>
                </a:cubicBezTo>
                <a:cubicBezTo>
                  <a:pt x="197" y="111"/>
                  <a:pt x="198" y="133"/>
                  <a:pt x="196" y="155"/>
                </a:cubicBezTo>
                <a:close/>
                <a:moveTo>
                  <a:pt x="228" y="73"/>
                </a:moveTo>
                <a:cubicBezTo>
                  <a:pt x="227" y="62"/>
                  <a:pt x="228" y="50"/>
                  <a:pt x="226" y="39"/>
                </a:cubicBezTo>
                <a:cubicBezTo>
                  <a:pt x="221" y="28"/>
                  <a:pt x="206" y="36"/>
                  <a:pt x="196" y="37"/>
                </a:cubicBezTo>
                <a:cubicBezTo>
                  <a:pt x="197" y="49"/>
                  <a:pt x="197" y="61"/>
                  <a:pt x="197" y="73"/>
                </a:cubicBezTo>
                <a:cubicBezTo>
                  <a:pt x="207" y="73"/>
                  <a:pt x="218" y="73"/>
                  <a:pt x="228" y="73"/>
                </a:cubicBezTo>
                <a:close/>
                <a:moveTo>
                  <a:pt x="176" y="74"/>
                </a:moveTo>
                <a:cubicBezTo>
                  <a:pt x="180" y="73"/>
                  <a:pt x="190" y="72"/>
                  <a:pt x="194" y="72"/>
                </a:cubicBezTo>
                <a:cubicBezTo>
                  <a:pt x="194" y="60"/>
                  <a:pt x="193" y="48"/>
                  <a:pt x="192" y="36"/>
                </a:cubicBezTo>
                <a:cubicBezTo>
                  <a:pt x="189" y="35"/>
                  <a:pt x="182" y="33"/>
                  <a:pt x="178" y="32"/>
                </a:cubicBezTo>
                <a:cubicBezTo>
                  <a:pt x="176" y="46"/>
                  <a:pt x="176" y="60"/>
                  <a:pt x="176" y="74"/>
                </a:cubicBezTo>
                <a:close/>
                <a:moveTo>
                  <a:pt x="250" y="152"/>
                </a:moveTo>
                <a:cubicBezTo>
                  <a:pt x="243" y="155"/>
                  <a:pt x="236" y="158"/>
                  <a:pt x="230" y="162"/>
                </a:cubicBezTo>
                <a:cubicBezTo>
                  <a:pt x="219" y="154"/>
                  <a:pt x="206" y="152"/>
                  <a:pt x="195" y="161"/>
                </a:cubicBezTo>
                <a:cubicBezTo>
                  <a:pt x="190" y="160"/>
                  <a:pt x="185" y="159"/>
                  <a:pt x="180" y="158"/>
                </a:cubicBezTo>
                <a:cubicBezTo>
                  <a:pt x="183" y="157"/>
                  <a:pt x="189" y="155"/>
                  <a:pt x="192" y="155"/>
                </a:cubicBezTo>
                <a:cubicBezTo>
                  <a:pt x="195" y="133"/>
                  <a:pt x="194" y="111"/>
                  <a:pt x="194" y="90"/>
                </a:cubicBezTo>
                <a:cubicBezTo>
                  <a:pt x="190" y="90"/>
                  <a:pt x="181" y="90"/>
                  <a:pt x="176" y="90"/>
                </a:cubicBezTo>
                <a:cubicBezTo>
                  <a:pt x="176" y="108"/>
                  <a:pt x="176" y="127"/>
                  <a:pt x="176" y="145"/>
                </a:cubicBezTo>
                <a:cubicBezTo>
                  <a:pt x="175" y="166"/>
                  <a:pt x="192" y="180"/>
                  <a:pt x="202" y="197"/>
                </a:cubicBezTo>
                <a:cubicBezTo>
                  <a:pt x="209" y="197"/>
                  <a:pt x="216" y="197"/>
                  <a:pt x="223" y="197"/>
                </a:cubicBezTo>
                <a:cubicBezTo>
                  <a:pt x="232" y="182"/>
                  <a:pt x="243" y="169"/>
                  <a:pt x="250" y="152"/>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2" name="Freeform 66"/>
          <p:cNvSpPr>
            <a:spLocks noEditPoints="1"/>
          </p:cNvSpPr>
          <p:nvPr/>
        </p:nvSpPr>
        <p:spPr>
          <a:xfrm>
            <a:off x="2256991" y="4899541"/>
            <a:ext cx="388887" cy="341385"/>
          </a:xfrm>
          <a:custGeom>
            <a:avLst/>
            <a:gdLst>
              <a:gd name="T0" fmla="*/ 133 w 260"/>
              <a:gd name="T1" fmla="*/ 181 h 228"/>
              <a:gd name="T2" fmla="*/ 11 w 260"/>
              <a:gd name="T3" fmla="*/ 125 h 228"/>
              <a:gd name="T4" fmla="*/ 123 w 260"/>
              <a:gd name="T5" fmla="*/ 172 h 228"/>
              <a:gd name="T6" fmla="*/ 133 w 260"/>
              <a:gd name="T7" fmla="*/ 81 h 228"/>
              <a:gd name="T8" fmla="*/ 82 w 260"/>
              <a:gd name="T9" fmla="*/ 68 h 228"/>
              <a:gd name="T10" fmla="*/ 29 w 260"/>
              <a:gd name="T11" fmla="*/ 58 h 228"/>
              <a:gd name="T12" fmla="*/ 11 w 260"/>
              <a:gd name="T13" fmla="*/ 84 h 228"/>
              <a:gd name="T14" fmla="*/ 55 w 260"/>
              <a:gd name="T15" fmla="*/ 122 h 228"/>
              <a:gd name="T16" fmla="*/ 0 w 260"/>
              <a:gd name="T17" fmla="*/ 100 h 228"/>
              <a:gd name="T18" fmla="*/ 72 w 260"/>
              <a:gd name="T19" fmla="*/ 150 h 228"/>
              <a:gd name="T20" fmla="*/ 150 w 260"/>
              <a:gd name="T21" fmla="*/ 56 h 228"/>
              <a:gd name="T22" fmla="*/ 55 w 260"/>
              <a:gd name="T23" fmla="*/ 122 h 228"/>
              <a:gd name="T24" fmla="*/ 245 w 260"/>
              <a:gd name="T25" fmla="*/ 183 h 228"/>
              <a:gd name="T26" fmla="*/ 166 w 260"/>
              <a:gd name="T27" fmla="*/ 162 h 228"/>
              <a:gd name="T28" fmla="*/ 195 w 260"/>
              <a:gd name="T29" fmla="*/ 7 h 228"/>
              <a:gd name="T30" fmla="*/ 259 w 260"/>
              <a:gd name="T31" fmla="*/ 154 h 228"/>
              <a:gd name="T32" fmla="*/ 231 w 260"/>
              <a:gd name="T33" fmla="*/ 38 h 228"/>
              <a:gd name="T34" fmla="*/ 248 w 260"/>
              <a:gd name="T35" fmla="*/ 72 h 228"/>
              <a:gd name="T36" fmla="*/ 231 w 260"/>
              <a:gd name="T37" fmla="*/ 157 h 228"/>
              <a:gd name="T38" fmla="*/ 248 w 260"/>
              <a:gd name="T39" fmla="*/ 90 h 228"/>
              <a:gd name="T40" fmla="*/ 231 w 260"/>
              <a:gd name="T41" fmla="*/ 157 h 228"/>
              <a:gd name="T42" fmla="*/ 194 w 260"/>
              <a:gd name="T43" fmla="*/ 34 h 228"/>
              <a:gd name="T44" fmla="*/ 245 w 260"/>
              <a:gd name="T45" fmla="*/ 27 h 228"/>
              <a:gd name="T46" fmla="*/ 196 w 260"/>
              <a:gd name="T47" fmla="*/ 155 h 228"/>
              <a:gd name="T48" fmla="*/ 227 w 260"/>
              <a:gd name="T49" fmla="*/ 90 h 228"/>
              <a:gd name="T50" fmla="*/ 196 w 260"/>
              <a:gd name="T51" fmla="*/ 155 h 228"/>
              <a:gd name="T52" fmla="*/ 226 w 260"/>
              <a:gd name="T53" fmla="*/ 39 h 228"/>
              <a:gd name="T54" fmla="*/ 197 w 260"/>
              <a:gd name="T55" fmla="*/ 73 h 228"/>
              <a:gd name="T56" fmla="*/ 176 w 260"/>
              <a:gd name="T57" fmla="*/ 74 h 228"/>
              <a:gd name="T58" fmla="*/ 192 w 260"/>
              <a:gd name="T59" fmla="*/ 36 h 228"/>
              <a:gd name="T60" fmla="*/ 176 w 260"/>
              <a:gd name="T61" fmla="*/ 74 h 228"/>
              <a:gd name="T62" fmla="*/ 230 w 260"/>
              <a:gd name="T63" fmla="*/ 162 h 228"/>
              <a:gd name="T64" fmla="*/ 180 w 260"/>
              <a:gd name="T65" fmla="*/ 158 h 228"/>
              <a:gd name="T66" fmla="*/ 194 w 260"/>
              <a:gd name="T67" fmla="*/ 90 h 228"/>
              <a:gd name="T68" fmla="*/ 176 w 260"/>
              <a:gd name="T69" fmla="*/ 145 h 228"/>
              <a:gd name="T70" fmla="*/ 223 w 260"/>
              <a:gd name="T71"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0" h="228">
                <a:moveTo>
                  <a:pt x="133" y="81"/>
                </a:moveTo>
                <a:cubicBezTo>
                  <a:pt x="132" y="115"/>
                  <a:pt x="134" y="148"/>
                  <a:pt x="133" y="181"/>
                </a:cubicBezTo>
                <a:cubicBezTo>
                  <a:pt x="92" y="182"/>
                  <a:pt x="51" y="184"/>
                  <a:pt x="10" y="180"/>
                </a:cubicBezTo>
                <a:cubicBezTo>
                  <a:pt x="10" y="162"/>
                  <a:pt x="10" y="144"/>
                  <a:pt x="11" y="125"/>
                </a:cubicBezTo>
                <a:cubicBezTo>
                  <a:pt x="24" y="138"/>
                  <a:pt x="19" y="156"/>
                  <a:pt x="20" y="172"/>
                </a:cubicBezTo>
                <a:cubicBezTo>
                  <a:pt x="54" y="172"/>
                  <a:pt x="89" y="172"/>
                  <a:pt x="123" y="172"/>
                </a:cubicBezTo>
                <a:cubicBezTo>
                  <a:pt x="123" y="143"/>
                  <a:pt x="123" y="115"/>
                  <a:pt x="123" y="87"/>
                </a:cubicBezTo>
                <a:cubicBezTo>
                  <a:pt x="126" y="85"/>
                  <a:pt x="131" y="83"/>
                  <a:pt x="133" y="81"/>
                </a:cubicBezTo>
                <a:close/>
                <a:moveTo>
                  <a:pt x="23" y="68"/>
                </a:moveTo>
                <a:cubicBezTo>
                  <a:pt x="43" y="68"/>
                  <a:pt x="62" y="69"/>
                  <a:pt x="82" y="68"/>
                </a:cubicBezTo>
                <a:cubicBezTo>
                  <a:pt x="91" y="69"/>
                  <a:pt x="97" y="63"/>
                  <a:pt x="104" y="59"/>
                </a:cubicBezTo>
                <a:cubicBezTo>
                  <a:pt x="79" y="59"/>
                  <a:pt x="54" y="58"/>
                  <a:pt x="29" y="58"/>
                </a:cubicBezTo>
                <a:cubicBezTo>
                  <a:pt x="23" y="59"/>
                  <a:pt x="15" y="57"/>
                  <a:pt x="10" y="63"/>
                </a:cubicBezTo>
                <a:cubicBezTo>
                  <a:pt x="10" y="70"/>
                  <a:pt x="10" y="77"/>
                  <a:pt x="11" y="84"/>
                </a:cubicBezTo>
                <a:cubicBezTo>
                  <a:pt x="16" y="80"/>
                  <a:pt x="19" y="74"/>
                  <a:pt x="23" y="68"/>
                </a:cubicBezTo>
                <a:close/>
                <a:moveTo>
                  <a:pt x="55" y="122"/>
                </a:moveTo>
                <a:cubicBezTo>
                  <a:pt x="41" y="111"/>
                  <a:pt x="29" y="98"/>
                  <a:pt x="19" y="85"/>
                </a:cubicBezTo>
                <a:cubicBezTo>
                  <a:pt x="11" y="88"/>
                  <a:pt x="5" y="93"/>
                  <a:pt x="0" y="100"/>
                </a:cubicBezTo>
                <a:cubicBezTo>
                  <a:pt x="14" y="120"/>
                  <a:pt x="28" y="140"/>
                  <a:pt x="48" y="154"/>
                </a:cubicBezTo>
                <a:cubicBezTo>
                  <a:pt x="56" y="160"/>
                  <a:pt x="67" y="158"/>
                  <a:pt x="72" y="150"/>
                </a:cubicBezTo>
                <a:cubicBezTo>
                  <a:pt x="81" y="136"/>
                  <a:pt x="87" y="120"/>
                  <a:pt x="97" y="107"/>
                </a:cubicBezTo>
                <a:cubicBezTo>
                  <a:pt x="111" y="86"/>
                  <a:pt x="132" y="73"/>
                  <a:pt x="150" y="56"/>
                </a:cubicBezTo>
                <a:cubicBezTo>
                  <a:pt x="147" y="55"/>
                  <a:pt x="142" y="52"/>
                  <a:pt x="140" y="51"/>
                </a:cubicBezTo>
                <a:cubicBezTo>
                  <a:pt x="103" y="61"/>
                  <a:pt x="73" y="89"/>
                  <a:pt x="55" y="122"/>
                </a:cubicBezTo>
                <a:close/>
                <a:moveTo>
                  <a:pt x="259" y="154"/>
                </a:moveTo>
                <a:cubicBezTo>
                  <a:pt x="260" y="166"/>
                  <a:pt x="251" y="174"/>
                  <a:pt x="245" y="183"/>
                </a:cubicBezTo>
                <a:cubicBezTo>
                  <a:pt x="234" y="198"/>
                  <a:pt x="226" y="215"/>
                  <a:pt x="212" y="228"/>
                </a:cubicBezTo>
                <a:cubicBezTo>
                  <a:pt x="195" y="208"/>
                  <a:pt x="180" y="185"/>
                  <a:pt x="166" y="162"/>
                </a:cubicBezTo>
                <a:cubicBezTo>
                  <a:pt x="164" y="123"/>
                  <a:pt x="166" y="83"/>
                  <a:pt x="165" y="43"/>
                </a:cubicBezTo>
                <a:cubicBezTo>
                  <a:pt x="164" y="25"/>
                  <a:pt x="179" y="12"/>
                  <a:pt x="195" y="7"/>
                </a:cubicBezTo>
                <a:cubicBezTo>
                  <a:pt x="218" y="0"/>
                  <a:pt x="253" y="8"/>
                  <a:pt x="259" y="36"/>
                </a:cubicBezTo>
                <a:cubicBezTo>
                  <a:pt x="260" y="75"/>
                  <a:pt x="259" y="115"/>
                  <a:pt x="259" y="154"/>
                </a:cubicBezTo>
                <a:close/>
                <a:moveTo>
                  <a:pt x="246" y="31"/>
                </a:moveTo>
                <a:cubicBezTo>
                  <a:pt x="241" y="33"/>
                  <a:pt x="236" y="35"/>
                  <a:pt x="231" y="38"/>
                </a:cubicBezTo>
                <a:cubicBezTo>
                  <a:pt x="230" y="50"/>
                  <a:pt x="231" y="61"/>
                  <a:pt x="231" y="72"/>
                </a:cubicBezTo>
                <a:cubicBezTo>
                  <a:pt x="236" y="72"/>
                  <a:pt x="244" y="72"/>
                  <a:pt x="248" y="72"/>
                </a:cubicBezTo>
                <a:cubicBezTo>
                  <a:pt x="248" y="58"/>
                  <a:pt x="248" y="44"/>
                  <a:pt x="246" y="31"/>
                </a:cubicBezTo>
                <a:close/>
                <a:moveTo>
                  <a:pt x="231" y="157"/>
                </a:moveTo>
                <a:cubicBezTo>
                  <a:pt x="236" y="154"/>
                  <a:pt x="242" y="152"/>
                  <a:pt x="248" y="149"/>
                </a:cubicBezTo>
                <a:cubicBezTo>
                  <a:pt x="248" y="129"/>
                  <a:pt x="248" y="110"/>
                  <a:pt x="248" y="90"/>
                </a:cubicBezTo>
                <a:cubicBezTo>
                  <a:pt x="244" y="90"/>
                  <a:pt x="235" y="90"/>
                  <a:pt x="231" y="90"/>
                </a:cubicBezTo>
                <a:cubicBezTo>
                  <a:pt x="231" y="112"/>
                  <a:pt x="231" y="134"/>
                  <a:pt x="231" y="157"/>
                </a:cubicBezTo>
                <a:close/>
                <a:moveTo>
                  <a:pt x="180" y="25"/>
                </a:moveTo>
                <a:cubicBezTo>
                  <a:pt x="184" y="28"/>
                  <a:pt x="189" y="31"/>
                  <a:pt x="194" y="34"/>
                </a:cubicBezTo>
                <a:cubicBezTo>
                  <a:pt x="206" y="30"/>
                  <a:pt x="218" y="29"/>
                  <a:pt x="230" y="34"/>
                </a:cubicBezTo>
                <a:cubicBezTo>
                  <a:pt x="233" y="32"/>
                  <a:pt x="241" y="29"/>
                  <a:pt x="245" y="27"/>
                </a:cubicBezTo>
                <a:cubicBezTo>
                  <a:pt x="226" y="11"/>
                  <a:pt x="199" y="13"/>
                  <a:pt x="180" y="25"/>
                </a:cubicBezTo>
                <a:close/>
                <a:moveTo>
                  <a:pt x="196" y="155"/>
                </a:moveTo>
                <a:cubicBezTo>
                  <a:pt x="206" y="151"/>
                  <a:pt x="217" y="151"/>
                  <a:pt x="227" y="154"/>
                </a:cubicBezTo>
                <a:cubicBezTo>
                  <a:pt x="227" y="133"/>
                  <a:pt x="228" y="111"/>
                  <a:pt x="227" y="90"/>
                </a:cubicBezTo>
                <a:cubicBezTo>
                  <a:pt x="217" y="90"/>
                  <a:pt x="207" y="90"/>
                  <a:pt x="197" y="90"/>
                </a:cubicBezTo>
                <a:cubicBezTo>
                  <a:pt x="197" y="111"/>
                  <a:pt x="198" y="133"/>
                  <a:pt x="196" y="155"/>
                </a:cubicBezTo>
                <a:close/>
                <a:moveTo>
                  <a:pt x="228" y="73"/>
                </a:moveTo>
                <a:cubicBezTo>
                  <a:pt x="227" y="62"/>
                  <a:pt x="228" y="50"/>
                  <a:pt x="226" y="39"/>
                </a:cubicBezTo>
                <a:cubicBezTo>
                  <a:pt x="221" y="28"/>
                  <a:pt x="206" y="36"/>
                  <a:pt x="196" y="37"/>
                </a:cubicBezTo>
                <a:cubicBezTo>
                  <a:pt x="197" y="49"/>
                  <a:pt x="197" y="61"/>
                  <a:pt x="197" y="73"/>
                </a:cubicBezTo>
                <a:cubicBezTo>
                  <a:pt x="207" y="73"/>
                  <a:pt x="218" y="73"/>
                  <a:pt x="228" y="73"/>
                </a:cubicBezTo>
                <a:close/>
                <a:moveTo>
                  <a:pt x="176" y="74"/>
                </a:moveTo>
                <a:cubicBezTo>
                  <a:pt x="180" y="73"/>
                  <a:pt x="190" y="72"/>
                  <a:pt x="194" y="72"/>
                </a:cubicBezTo>
                <a:cubicBezTo>
                  <a:pt x="194" y="60"/>
                  <a:pt x="193" y="48"/>
                  <a:pt x="192" y="36"/>
                </a:cubicBezTo>
                <a:cubicBezTo>
                  <a:pt x="189" y="35"/>
                  <a:pt x="182" y="33"/>
                  <a:pt x="178" y="32"/>
                </a:cubicBezTo>
                <a:cubicBezTo>
                  <a:pt x="176" y="46"/>
                  <a:pt x="176" y="60"/>
                  <a:pt x="176" y="74"/>
                </a:cubicBezTo>
                <a:close/>
                <a:moveTo>
                  <a:pt x="250" y="152"/>
                </a:moveTo>
                <a:cubicBezTo>
                  <a:pt x="243" y="155"/>
                  <a:pt x="236" y="158"/>
                  <a:pt x="230" y="162"/>
                </a:cubicBezTo>
                <a:cubicBezTo>
                  <a:pt x="219" y="154"/>
                  <a:pt x="206" y="152"/>
                  <a:pt x="195" y="161"/>
                </a:cubicBezTo>
                <a:cubicBezTo>
                  <a:pt x="190" y="160"/>
                  <a:pt x="185" y="159"/>
                  <a:pt x="180" y="158"/>
                </a:cubicBezTo>
                <a:cubicBezTo>
                  <a:pt x="183" y="157"/>
                  <a:pt x="189" y="155"/>
                  <a:pt x="192" y="155"/>
                </a:cubicBezTo>
                <a:cubicBezTo>
                  <a:pt x="195" y="133"/>
                  <a:pt x="194" y="111"/>
                  <a:pt x="194" y="90"/>
                </a:cubicBezTo>
                <a:cubicBezTo>
                  <a:pt x="190" y="90"/>
                  <a:pt x="181" y="90"/>
                  <a:pt x="176" y="90"/>
                </a:cubicBezTo>
                <a:cubicBezTo>
                  <a:pt x="176" y="108"/>
                  <a:pt x="176" y="127"/>
                  <a:pt x="176" y="145"/>
                </a:cubicBezTo>
                <a:cubicBezTo>
                  <a:pt x="175" y="166"/>
                  <a:pt x="192" y="180"/>
                  <a:pt x="202" y="197"/>
                </a:cubicBezTo>
                <a:cubicBezTo>
                  <a:pt x="209" y="197"/>
                  <a:pt x="216" y="197"/>
                  <a:pt x="223" y="197"/>
                </a:cubicBezTo>
                <a:cubicBezTo>
                  <a:pt x="232" y="182"/>
                  <a:pt x="243" y="169"/>
                  <a:pt x="250" y="152"/>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23" name="组合"/>
          <p:cNvGrpSpPr/>
          <p:nvPr/>
        </p:nvGrpSpPr>
        <p:grpSpPr>
          <a:xfrm>
            <a:off x="4276932" y="2251807"/>
            <a:ext cx="7385839" cy="1007902"/>
            <a:chOff x="4822495" y="1943876"/>
            <a:chExt cx="7385839" cy="1007902"/>
          </a:xfrm>
        </p:grpSpPr>
        <p:sp>
          <p:nvSpPr>
            <p:cNvPr id="24" name="文本框 23"/>
            <p:cNvSpPr txBox="1"/>
            <p:nvPr/>
          </p:nvSpPr>
          <p:spPr>
            <a:xfrm>
              <a:off x="4822495" y="1943876"/>
              <a:ext cx="1713590" cy="369332"/>
            </a:xfrm>
            <a:prstGeom prst="rect">
              <a:avLst/>
            </a:prstGeom>
            <a:noFill/>
          </p:spPr>
          <p:txBody>
            <a:bodyPr wrap="square">
              <a:spAutoFit/>
            </a:bodyPr>
            <a:lstStyle/>
            <a:p>
              <a:r>
                <a:rPr lang="zh-CN" altLang="en-US" b="1">
                  <a:solidFill>
                    <a:schemeClr val="accent1"/>
                  </a:solidFill>
                  <a:cs typeface="+mn-ea"/>
                  <a:sym typeface="+mn-lt"/>
                </a:rPr>
                <a:t>国内经济</a:t>
              </a:r>
            </a:p>
          </p:txBody>
        </p:sp>
        <p:sp>
          <p:nvSpPr>
            <p:cNvPr id="25" name="矩形 24"/>
            <p:cNvSpPr/>
            <p:nvPr/>
          </p:nvSpPr>
          <p:spPr>
            <a:xfrm>
              <a:off x="4822495" y="2220744"/>
              <a:ext cx="7385839" cy="731034"/>
            </a:xfrm>
            <a:prstGeom prst="rect">
              <a:avLst/>
            </a:prstGeom>
          </p:spPr>
          <p:txBody>
            <a:bodyPr wrap="square">
              <a:spAutoFit/>
            </a:bodyPr>
            <a:lstStyle/>
            <a:p>
              <a:pPr>
                <a:lnSpc>
                  <a:spcPct val="120000"/>
                </a:lnSpc>
                <a:buClr>
                  <a:schemeClr val="accent1"/>
                </a:buClr>
              </a:pPr>
              <a:r>
                <a:rPr lang="zh-CN" altLang="en-US" dirty="0">
                  <a:solidFill>
                    <a:schemeClr val="tx1">
                      <a:lumMod val="75000"/>
                      <a:lumOff val="25000"/>
                    </a:schemeClr>
                  </a:solidFill>
                  <a:cs typeface="+mn-ea"/>
                  <a:sym typeface="+mn-lt"/>
                </a:rPr>
                <a:t>抗美援朝对于中国恢复国民经济和开展各项建设事业直接起到了保障的作用。为中国争取到了相当长时期的和平建设的环境。</a:t>
              </a:r>
              <a:endParaRPr lang="en-US" altLang="zh-CN" dirty="0">
                <a:solidFill>
                  <a:schemeClr val="tx1">
                    <a:lumMod val="75000"/>
                    <a:lumOff val="25000"/>
                  </a:schemeClr>
                </a:solidFill>
                <a:cs typeface="+mn-ea"/>
                <a:sym typeface="+mn-lt"/>
              </a:endParaRPr>
            </a:p>
          </p:txBody>
        </p:sp>
      </p:grpSp>
      <p:grpSp>
        <p:nvGrpSpPr>
          <p:cNvPr id="32" name="组合"/>
          <p:cNvGrpSpPr/>
          <p:nvPr/>
        </p:nvGrpSpPr>
        <p:grpSpPr>
          <a:xfrm>
            <a:off x="4276932" y="3537362"/>
            <a:ext cx="7385839" cy="1007902"/>
            <a:chOff x="4822495" y="1943876"/>
            <a:chExt cx="7385839" cy="1007902"/>
          </a:xfrm>
        </p:grpSpPr>
        <p:sp>
          <p:nvSpPr>
            <p:cNvPr id="33" name="文本框 32"/>
            <p:cNvSpPr txBox="1"/>
            <p:nvPr/>
          </p:nvSpPr>
          <p:spPr>
            <a:xfrm>
              <a:off x="4822495" y="1943876"/>
              <a:ext cx="1713590" cy="369332"/>
            </a:xfrm>
            <a:prstGeom prst="rect">
              <a:avLst/>
            </a:prstGeom>
            <a:noFill/>
          </p:spPr>
          <p:txBody>
            <a:bodyPr wrap="square">
              <a:spAutoFit/>
            </a:bodyPr>
            <a:lstStyle/>
            <a:p>
              <a:r>
                <a:rPr lang="zh-CN" altLang="en-US" b="1">
                  <a:solidFill>
                    <a:schemeClr val="accent1"/>
                  </a:solidFill>
                  <a:cs typeface="+mn-ea"/>
                  <a:sym typeface="+mn-lt"/>
                </a:rPr>
                <a:t>军事建设</a:t>
              </a:r>
            </a:p>
          </p:txBody>
        </p:sp>
        <p:sp>
          <p:nvSpPr>
            <p:cNvPr id="34" name="矩形 33"/>
            <p:cNvSpPr/>
            <p:nvPr/>
          </p:nvSpPr>
          <p:spPr>
            <a:xfrm>
              <a:off x="4822495" y="2220744"/>
              <a:ext cx="7385839" cy="731034"/>
            </a:xfrm>
            <a:prstGeom prst="rect">
              <a:avLst/>
            </a:prstGeom>
          </p:spPr>
          <p:txBody>
            <a:bodyPr wrap="square">
              <a:spAutoFit/>
            </a:bodyPr>
            <a:lstStyle/>
            <a:p>
              <a:pPr>
                <a:lnSpc>
                  <a:spcPct val="120000"/>
                </a:lnSpc>
                <a:buClr>
                  <a:schemeClr val="accent1"/>
                </a:buClr>
              </a:pPr>
              <a:r>
                <a:rPr lang="zh-CN" altLang="en-US">
                  <a:solidFill>
                    <a:schemeClr val="tx1">
                      <a:lumMod val="75000"/>
                      <a:lumOff val="25000"/>
                    </a:schemeClr>
                  </a:solidFill>
                  <a:cs typeface="+mn-ea"/>
                  <a:sym typeface="+mn-lt"/>
                </a:rPr>
                <a:t>部队合同作战能力大幅提高，战略战术更加丰富；抗美援朝战争期间，通过轮番作战和轮换作战，先后赴朝鲜参战的部队达</a:t>
              </a:r>
              <a:r>
                <a:rPr lang="en-US" altLang="zh-CN">
                  <a:solidFill>
                    <a:schemeClr val="tx1">
                      <a:lumMod val="75000"/>
                      <a:lumOff val="25000"/>
                    </a:schemeClr>
                  </a:solidFill>
                  <a:cs typeface="+mn-ea"/>
                  <a:sym typeface="+mn-lt"/>
                </a:rPr>
                <a:t>290</a:t>
              </a:r>
              <a:r>
                <a:rPr lang="zh-CN" altLang="en-US">
                  <a:solidFill>
                    <a:schemeClr val="tx1">
                      <a:lumMod val="75000"/>
                      <a:lumOff val="25000"/>
                    </a:schemeClr>
                  </a:solidFill>
                  <a:cs typeface="+mn-ea"/>
                  <a:sym typeface="+mn-lt"/>
                </a:rPr>
                <a:t>多万人。</a:t>
              </a:r>
              <a:endParaRPr lang="en-US" altLang="zh-CN">
                <a:solidFill>
                  <a:schemeClr val="tx1">
                    <a:lumMod val="75000"/>
                    <a:lumOff val="25000"/>
                  </a:schemeClr>
                </a:solidFill>
                <a:cs typeface="+mn-ea"/>
                <a:sym typeface="+mn-lt"/>
              </a:endParaRPr>
            </a:p>
          </p:txBody>
        </p:sp>
      </p:grpSp>
      <p:grpSp>
        <p:nvGrpSpPr>
          <p:cNvPr id="35" name="组合"/>
          <p:cNvGrpSpPr/>
          <p:nvPr/>
        </p:nvGrpSpPr>
        <p:grpSpPr>
          <a:xfrm>
            <a:off x="4276932" y="4822918"/>
            <a:ext cx="7385839" cy="1007902"/>
            <a:chOff x="4822495" y="1943876"/>
            <a:chExt cx="7385839" cy="1007902"/>
          </a:xfrm>
        </p:grpSpPr>
        <p:sp>
          <p:nvSpPr>
            <p:cNvPr id="36" name="文本框 35"/>
            <p:cNvSpPr txBox="1"/>
            <p:nvPr/>
          </p:nvSpPr>
          <p:spPr>
            <a:xfrm>
              <a:off x="4822495" y="1943876"/>
              <a:ext cx="1713590" cy="369332"/>
            </a:xfrm>
            <a:prstGeom prst="rect">
              <a:avLst/>
            </a:prstGeom>
            <a:noFill/>
          </p:spPr>
          <p:txBody>
            <a:bodyPr wrap="square">
              <a:spAutoFit/>
            </a:bodyPr>
            <a:lstStyle/>
            <a:p>
              <a:r>
                <a:rPr lang="zh-CN" altLang="en-US" b="1">
                  <a:solidFill>
                    <a:schemeClr val="accent1"/>
                  </a:solidFill>
                  <a:cs typeface="+mn-ea"/>
                  <a:sym typeface="+mn-lt"/>
                </a:rPr>
                <a:t>对台关系</a:t>
              </a:r>
            </a:p>
          </p:txBody>
        </p:sp>
        <p:sp>
          <p:nvSpPr>
            <p:cNvPr id="37" name="矩形 36"/>
            <p:cNvSpPr/>
            <p:nvPr/>
          </p:nvSpPr>
          <p:spPr>
            <a:xfrm>
              <a:off x="4822495" y="2220744"/>
              <a:ext cx="7385839" cy="731034"/>
            </a:xfrm>
            <a:prstGeom prst="rect">
              <a:avLst/>
            </a:prstGeom>
          </p:spPr>
          <p:txBody>
            <a:bodyPr wrap="square">
              <a:spAutoFit/>
            </a:bodyPr>
            <a:lstStyle/>
            <a:p>
              <a:pPr>
                <a:lnSpc>
                  <a:spcPct val="120000"/>
                </a:lnSpc>
                <a:buClr>
                  <a:schemeClr val="accent1"/>
                </a:buClr>
              </a:pPr>
              <a:r>
                <a:rPr lang="zh-CN" altLang="en-US">
                  <a:solidFill>
                    <a:schemeClr val="tx1">
                      <a:lumMod val="75000"/>
                      <a:lumOff val="25000"/>
                    </a:schemeClr>
                  </a:solidFill>
                  <a:cs typeface="+mn-ea"/>
                  <a:sym typeface="+mn-lt"/>
                </a:rPr>
                <a:t>杜鲁门抛出“台湾地位未定”论，美国海军第七舰队借机进驻台湾海峡。美国的对华政策已经出现了根本转变，也彻底中断了解放台湾的战役。</a:t>
              </a:r>
              <a:endParaRPr lang="en-US" altLang="zh-CN">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900425" y="1664048"/>
            <a:ext cx="2391150" cy="2391142"/>
          </a:xfrm>
          <a:prstGeom prst="ellipse">
            <a:avLst/>
          </a:prstGeom>
          <a:gradFill flip="none" rotWithShape="1">
            <a:gsLst>
              <a:gs pos="0">
                <a:schemeClr val="accent1">
                  <a:alpha val="67000"/>
                </a:schemeClr>
              </a:gs>
              <a:gs pos="58000">
                <a:schemeClr val="accent1">
                  <a:alpha val="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 name="文本框 3"/>
          <p:cNvSpPr txBox="1"/>
          <p:nvPr/>
        </p:nvSpPr>
        <p:spPr>
          <a:xfrm>
            <a:off x="4120030" y="2050919"/>
            <a:ext cx="3975298" cy="1107996"/>
          </a:xfrm>
          <a:prstGeom prst="rect">
            <a:avLst/>
          </a:prstGeom>
          <a:noFill/>
        </p:spPr>
        <p:txBody>
          <a:bodyPr wrap="square" rtlCol="0">
            <a:spAutoFit/>
          </a:bodyPr>
          <a:lstStyle/>
          <a:p>
            <a:pPr marL="0" marR="0" lvl="0" indent="0" algn="ctr" defTabSz="548640" rtl="0" eaLnBrk="1" fontAlgn="auto" latinLnBrk="0" hangingPunct="1">
              <a:lnSpc>
                <a:spcPct val="100000"/>
              </a:lnSpc>
              <a:spcBef>
                <a:spcPct val="0"/>
              </a:spcBef>
              <a:spcAft>
                <a:spcPct val="0"/>
              </a:spcAft>
              <a:buClrTx/>
              <a:buSzTx/>
              <a:buFontTx/>
              <a:buNone/>
              <a:defRPr/>
            </a:pPr>
            <a:r>
              <a:rPr kumimoji="0" lang="zh-CN" altLang="en-US" sz="660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cs typeface="+mn-ea"/>
                <a:sym typeface="+mn-lt"/>
              </a:rPr>
              <a:t>肆</a:t>
            </a:r>
          </a:p>
        </p:txBody>
      </p:sp>
      <p:sp>
        <p:nvSpPr>
          <p:cNvPr id="5" name="椭圆 4"/>
          <p:cNvSpPr/>
          <p:nvPr/>
        </p:nvSpPr>
        <p:spPr>
          <a:xfrm rot="1016045">
            <a:off x="6848506" y="1393522"/>
            <a:ext cx="579256" cy="579255"/>
          </a:xfrm>
          <a:prstGeom prst="ellipse">
            <a:avLst/>
          </a:prstGeom>
          <a:gradFill flip="none" rotWithShape="1">
            <a:gsLst>
              <a:gs pos="0">
                <a:schemeClr val="accent1">
                  <a:alpha val="69000"/>
                </a:schemeClr>
              </a:gs>
              <a:gs pos="100000">
                <a:schemeClr val="accent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 name="文本框 5"/>
          <p:cNvSpPr txBox="1"/>
          <p:nvPr/>
        </p:nvSpPr>
        <p:spPr>
          <a:xfrm>
            <a:off x="2433234" y="3506065"/>
            <a:ext cx="7325532" cy="646331"/>
          </a:xfrm>
          <a:prstGeom prst="rect">
            <a:avLst/>
          </a:prstGeom>
          <a:noFill/>
        </p:spPr>
        <p:txBody>
          <a:bodyPr wrap="square">
            <a:spAutoFit/>
          </a:bodyPr>
          <a:lstStyle/>
          <a:p>
            <a:pPr algn="ctr"/>
            <a:r>
              <a:rPr lang="zh-CN" altLang="en-US" sz="3600" b="1" dirty="0">
                <a:solidFill>
                  <a:schemeClr val="accent1"/>
                </a:solidFill>
                <a:cs typeface="+mn-ea"/>
                <a:sym typeface="+mn-lt"/>
              </a:rPr>
              <a:t>抗美援朝战争的伟大意义</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p:cNvGrpSpPr/>
          <p:nvPr/>
        </p:nvGrpSpPr>
        <p:grpSpPr>
          <a:xfrm>
            <a:off x="539088" y="283856"/>
            <a:ext cx="5818586" cy="568107"/>
            <a:chOff x="1659173" y="2045137"/>
            <a:chExt cx="5818586" cy="568107"/>
          </a:xfrm>
        </p:grpSpPr>
        <p:sp>
          <p:nvSpPr>
            <p:cNvPr id="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2239324" y="2136575"/>
              <a:ext cx="361283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抗美援朝战争的伟大意义</a:t>
              </a:r>
            </a:p>
          </p:txBody>
        </p:sp>
        <p:sp>
          <p:nvSpPr>
            <p:cNvPr id="6" name="文本框 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4</a:t>
              </a:r>
              <a:endParaRPr lang="zh-CN" altLang="en-US">
                <a:solidFill>
                  <a:schemeClr val="bg1"/>
                </a:solidFill>
                <a:cs typeface="+mn-ea"/>
                <a:sym typeface="+mn-lt"/>
              </a:endParaRPr>
            </a:p>
          </p:txBody>
        </p:sp>
      </p:grpSp>
      <p:grpSp>
        <p:nvGrpSpPr>
          <p:cNvPr id="30" name="组合"/>
          <p:cNvGrpSpPr/>
          <p:nvPr/>
        </p:nvGrpSpPr>
        <p:grpSpPr>
          <a:xfrm>
            <a:off x="2917443" y="1660630"/>
            <a:ext cx="6357115" cy="588521"/>
            <a:chOff x="2917443" y="1660630"/>
            <a:chExt cx="6357115" cy="588521"/>
          </a:xfrm>
        </p:grpSpPr>
        <p:sp>
          <p:nvSpPr>
            <p:cNvPr id="13" name="文本框"/>
            <p:cNvSpPr txBox="1"/>
            <p:nvPr/>
          </p:nvSpPr>
          <p:spPr>
            <a:xfrm>
              <a:off x="2917443" y="1660630"/>
              <a:ext cx="6357115" cy="400110"/>
            </a:xfrm>
            <a:prstGeom prst="rect">
              <a:avLst/>
            </a:prstGeom>
            <a:noFill/>
          </p:spPr>
          <p:txBody>
            <a:bodyPr wrap="square" rtlCol="0">
              <a:spAutoFit/>
            </a:bodyPr>
            <a:lstStyle/>
            <a:p>
              <a:pPr algn="ctr"/>
              <a:r>
                <a:rPr lang="zh-CN" altLang="en-US" sz="2000" b="1">
                  <a:solidFill>
                    <a:schemeClr val="accent1"/>
                  </a:solidFill>
                  <a:cs typeface="+mn-ea"/>
                  <a:sym typeface="+mn-lt"/>
                </a:rPr>
                <a:t>敢于担当，打出了中华人民共和国的大国形象</a:t>
              </a:r>
            </a:p>
          </p:txBody>
        </p:sp>
        <p:grpSp>
          <p:nvGrpSpPr>
            <p:cNvPr id="29" name="组合"/>
            <p:cNvGrpSpPr/>
            <p:nvPr/>
          </p:nvGrpSpPr>
          <p:grpSpPr>
            <a:xfrm>
              <a:off x="4760650" y="2102848"/>
              <a:ext cx="2578100" cy="146303"/>
              <a:chOff x="4732075" y="2102848"/>
              <a:chExt cx="2578100" cy="146303"/>
            </a:xfrm>
          </p:grpSpPr>
          <p:grpSp>
            <p:nvGrpSpPr>
              <p:cNvPr id="28" name="组合 27"/>
              <p:cNvGrpSpPr/>
              <p:nvPr/>
            </p:nvGrpSpPr>
            <p:grpSpPr>
              <a:xfrm>
                <a:off x="4732075" y="2107265"/>
                <a:ext cx="990420" cy="137468"/>
                <a:chOff x="4732075" y="2094828"/>
                <a:chExt cx="990420" cy="137468"/>
              </a:xfrm>
            </p:grpSpPr>
            <p:cxnSp>
              <p:nvCxnSpPr>
                <p:cNvPr id="20" name="直接连接符 19"/>
                <p:cNvCxnSpPr/>
                <p:nvPr/>
              </p:nvCxnSpPr>
              <p:spPr>
                <a:xfrm>
                  <a:off x="4888150" y="2094828"/>
                  <a:ext cx="50408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082405" y="2166284"/>
                  <a:ext cx="64009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732075" y="2232296"/>
                  <a:ext cx="50408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6319755" y="2107265"/>
                <a:ext cx="990420" cy="137468"/>
                <a:chOff x="6319755" y="2094828"/>
                <a:chExt cx="990420" cy="137468"/>
              </a:xfrm>
            </p:grpSpPr>
            <p:cxnSp>
              <p:nvCxnSpPr>
                <p:cNvPr id="17" name="直接连接符 16"/>
                <p:cNvCxnSpPr/>
                <p:nvPr/>
              </p:nvCxnSpPr>
              <p:spPr>
                <a:xfrm flipH="1">
                  <a:off x="6650020" y="2094828"/>
                  <a:ext cx="50408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6319755" y="2166284"/>
                  <a:ext cx="64009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806095" y="2232296"/>
                  <a:ext cx="50408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5872246" y="2102848"/>
                <a:ext cx="409335" cy="146303"/>
                <a:chOff x="3108003" y="2896504"/>
                <a:chExt cx="757634" cy="270791"/>
              </a:xfrm>
              <a:effectLst/>
            </p:grpSpPr>
            <p:sp>
              <p:nvSpPr>
                <p:cNvPr id="23" name="星"/>
                <p:cNvSpPr>
                  <a:spLocks noChangeAspect="1"/>
                </p:cNvSpPr>
                <p:nvPr/>
              </p:nvSpPr>
              <p:spPr>
                <a:xfrm>
                  <a:off x="3344252" y="2896504"/>
                  <a:ext cx="285137" cy="270791"/>
                </a:xfrm>
                <a:custGeom>
                  <a:avLst/>
                  <a:gdLst>
                    <a:gd name="T0" fmla="*/ 2009 w 3786"/>
                    <a:gd name="T1" fmla="*/ 129 h 3601"/>
                    <a:gd name="T2" fmla="*/ 2389 w 3786"/>
                    <a:gd name="T3" fmla="*/ 899 h 3601"/>
                    <a:gd name="T4" fmla="*/ 2762 w 3786"/>
                    <a:gd name="T5" fmla="*/ 1170 h 3601"/>
                    <a:gd name="T6" fmla="*/ 3612 w 3786"/>
                    <a:gd name="T7" fmla="*/ 1294 h 3601"/>
                    <a:gd name="T8" fmla="*/ 3683 w 3786"/>
                    <a:gd name="T9" fmla="*/ 1513 h 3601"/>
                    <a:gd name="T10" fmla="*/ 3068 w 3786"/>
                    <a:gd name="T11" fmla="*/ 2113 h 3601"/>
                    <a:gd name="T12" fmla="*/ 2926 w 3786"/>
                    <a:gd name="T13" fmla="*/ 2551 h 3601"/>
                    <a:gd name="T14" fmla="*/ 3071 w 3786"/>
                    <a:gd name="T15" fmla="*/ 3398 h 3601"/>
                    <a:gd name="T16" fmla="*/ 2884 w 3786"/>
                    <a:gd name="T17" fmla="*/ 3534 h 3601"/>
                    <a:gd name="T18" fmla="*/ 2124 w 3786"/>
                    <a:gd name="T19" fmla="*/ 3134 h 3601"/>
                    <a:gd name="T20" fmla="*/ 1663 w 3786"/>
                    <a:gd name="T21" fmla="*/ 3134 h 3601"/>
                    <a:gd name="T22" fmla="*/ 902 w 3786"/>
                    <a:gd name="T23" fmla="*/ 3534 h 3601"/>
                    <a:gd name="T24" fmla="*/ 716 w 3786"/>
                    <a:gd name="T25" fmla="*/ 3398 h 3601"/>
                    <a:gd name="T26" fmla="*/ 861 w 3786"/>
                    <a:gd name="T27" fmla="*/ 2551 h 3601"/>
                    <a:gd name="T28" fmla="*/ 719 w 3786"/>
                    <a:gd name="T29" fmla="*/ 2113 h 3601"/>
                    <a:gd name="T30" fmla="*/ 103 w 3786"/>
                    <a:gd name="T31" fmla="*/ 1513 h 3601"/>
                    <a:gd name="T32" fmla="*/ 175 w 3786"/>
                    <a:gd name="T33" fmla="*/ 1294 h 3601"/>
                    <a:gd name="T34" fmla="*/ 1025 w 3786"/>
                    <a:gd name="T35" fmla="*/ 1170 h 3601"/>
                    <a:gd name="T36" fmla="*/ 1398 w 3786"/>
                    <a:gd name="T37" fmla="*/ 899 h 3601"/>
                    <a:gd name="T38" fmla="*/ 1778 w 3786"/>
                    <a:gd name="T39" fmla="*/ 129 h 3601"/>
                    <a:gd name="T40" fmla="*/ 2009 w 3786"/>
                    <a:gd name="T41" fmla="*/ 129 h 3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6" h="3601">
                      <a:moveTo>
                        <a:pt x="2009" y="129"/>
                      </a:moveTo>
                      <a:lnTo>
                        <a:pt x="2389" y="899"/>
                      </a:lnTo>
                      <a:cubicBezTo>
                        <a:pt x="2452" y="1028"/>
                        <a:pt x="2619" y="1150"/>
                        <a:pt x="2762" y="1170"/>
                      </a:cubicBezTo>
                      <a:lnTo>
                        <a:pt x="3612" y="1294"/>
                      </a:lnTo>
                      <a:cubicBezTo>
                        <a:pt x="3754" y="1314"/>
                        <a:pt x="3786" y="1413"/>
                        <a:pt x="3683" y="1513"/>
                      </a:cubicBezTo>
                      <a:lnTo>
                        <a:pt x="3068" y="2113"/>
                      </a:lnTo>
                      <a:cubicBezTo>
                        <a:pt x="2965" y="2213"/>
                        <a:pt x="2901" y="2409"/>
                        <a:pt x="2926" y="2551"/>
                      </a:cubicBezTo>
                      <a:lnTo>
                        <a:pt x="3071" y="3398"/>
                      </a:lnTo>
                      <a:cubicBezTo>
                        <a:pt x="3095" y="3540"/>
                        <a:pt x="3012" y="3601"/>
                        <a:pt x="2884" y="3534"/>
                      </a:cubicBezTo>
                      <a:lnTo>
                        <a:pt x="2124" y="3134"/>
                      </a:lnTo>
                      <a:cubicBezTo>
                        <a:pt x="1997" y="3067"/>
                        <a:pt x="1790" y="3067"/>
                        <a:pt x="1663" y="3134"/>
                      </a:cubicBezTo>
                      <a:lnTo>
                        <a:pt x="902" y="3534"/>
                      </a:lnTo>
                      <a:cubicBezTo>
                        <a:pt x="775" y="3600"/>
                        <a:pt x="692" y="3540"/>
                        <a:pt x="716" y="3398"/>
                      </a:cubicBezTo>
                      <a:lnTo>
                        <a:pt x="861" y="2551"/>
                      </a:lnTo>
                      <a:cubicBezTo>
                        <a:pt x="885" y="2409"/>
                        <a:pt x="822" y="2213"/>
                        <a:pt x="719" y="2113"/>
                      </a:cubicBezTo>
                      <a:lnTo>
                        <a:pt x="103" y="1513"/>
                      </a:lnTo>
                      <a:cubicBezTo>
                        <a:pt x="0" y="1413"/>
                        <a:pt x="32" y="1314"/>
                        <a:pt x="175" y="1294"/>
                      </a:cubicBezTo>
                      <a:lnTo>
                        <a:pt x="1025" y="1170"/>
                      </a:lnTo>
                      <a:cubicBezTo>
                        <a:pt x="1167" y="1150"/>
                        <a:pt x="1334" y="1028"/>
                        <a:pt x="1398" y="899"/>
                      </a:cubicBezTo>
                      <a:lnTo>
                        <a:pt x="1778" y="129"/>
                      </a:lnTo>
                      <a:cubicBezTo>
                        <a:pt x="1842" y="0"/>
                        <a:pt x="1945" y="0"/>
                        <a:pt x="2009" y="129"/>
                      </a:cubicBezTo>
                      <a:close/>
                    </a:path>
                  </a:pathLst>
                </a:custGeom>
                <a:solidFill>
                  <a:srgbClr val="B1050A"/>
                </a:solidFill>
                <a:ln>
                  <a:noFill/>
                </a:ln>
                <a:effectLst/>
              </p:spPr>
              <p:txBody>
                <a:bodyPr/>
                <a:lstStyle/>
                <a:p>
                  <a:endParaRPr lang="zh-CN" altLang="en-US">
                    <a:cs typeface="+mn-ea"/>
                    <a:sym typeface="+mn-lt"/>
                  </a:endParaRPr>
                </a:p>
              </p:txBody>
            </p:sp>
            <p:sp>
              <p:nvSpPr>
                <p:cNvPr id="24" name="星"/>
                <p:cNvSpPr>
                  <a:spLocks noChangeAspect="1"/>
                </p:cNvSpPr>
                <p:nvPr/>
              </p:nvSpPr>
              <p:spPr>
                <a:xfrm>
                  <a:off x="3108003" y="2942630"/>
                  <a:ext cx="162937" cy="154739"/>
                </a:xfrm>
                <a:custGeom>
                  <a:avLst/>
                  <a:gdLst>
                    <a:gd name="T0" fmla="*/ 2009 w 3786"/>
                    <a:gd name="T1" fmla="*/ 129 h 3601"/>
                    <a:gd name="T2" fmla="*/ 2389 w 3786"/>
                    <a:gd name="T3" fmla="*/ 899 h 3601"/>
                    <a:gd name="T4" fmla="*/ 2762 w 3786"/>
                    <a:gd name="T5" fmla="*/ 1170 h 3601"/>
                    <a:gd name="T6" fmla="*/ 3612 w 3786"/>
                    <a:gd name="T7" fmla="*/ 1294 h 3601"/>
                    <a:gd name="T8" fmla="*/ 3683 w 3786"/>
                    <a:gd name="T9" fmla="*/ 1513 h 3601"/>
                    <a:gd name="T10" fmla="*/ 3068 w 3786"/>
                    <a:gd name="T11" fmla="*/ 2113 h 3601"/>
                    <a:gd name="T12" fmla="*/ 2926 w 3786"/>
                    <a:gd name="T13" fmla="*/ 2551 h 3601"/>
                    <a:gd name="T14" fmla="*/ 3071 w 3786"/>
                    <a:gd name="T15" fmla="*/ 3398 h 3601"/>
                    <a:gd name="T16" fmla="*/ 2884 w 3786"/>
                    <a:gd name="T17" fmla="*/ 3534 h 3601"/>
                    <a:gd name="T18" fmla="*/ 2124 w 3786"/>
                    <a:gd name="T19" fmla="*/ 3134 h 3601"/>
                    <a:gd name="T20" fmla="*/ 1663 w 3786"/>
                    <a:gd name="T21" fmla="*/ 3134 h 3601"/>
                    <a:gd name="T22" fmla="*/ 902 w 3786"/>
                    <a:gd name="T23" fmla="*/ 3534 h 3601"/>
                    <a:gd name="T24" fmla="*/ 716 w 3786"/>
                    <a:gd name="T25" fmla="*/ 3398 h 3601"/>
                    <a:gd name="T26" fmla="*/ 861 w 3786"/>
                    <a:gd name="T27" fmla="*/ 2551 h 3601"/>
                    <a:gd name="T28" fmla="*/ 719 w 3786"/>
                    <a:gd name="T29" fmla="*/ 2113 h 3601"/>
                    <a:gd name="T30" fmla="*/ 103 w 3786"/>
                    <a:gd name="T31" fmla="*/ 1513 h 3601"/>
                    <a:gd name="T32" fmla="*/ 175 w 3786"/>
                    <a:gd name="T33" fmla="*/ 1294 h 3601"/>
                    <a:gd name="T34" fmla="*/ 1025 w 3786"/>
                    <a:gd name="T35" fmla="*/ 1170 h 3601"/>
                    <a:gd name="T36" fmla="*/ 1398 w 3786"/>
                    <a:gd name="T37" fmla="*/ 899 h 3601"/>
                    <a:gd name="T38" fmla="*/ 1778 w 3786"/>
                    <a:gd name="T39" fmla="*/ 129 h 3601"/>
                    <a:gd name="T40" fmla="*/ 2009 w 3786"/>
                    <a:gd name="T41" fmla="*/ 129 h 3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6" h="3601">
                      <a:moveTo>
                        <a:pt x="2009" y="129"/>
                      </a:moveTo>
                      <a:lnTo>
                        <a:pt x="2389" y="899"/>
                      </a:lnTo>
                      <a:cubicBezTo>
                        <a:pt x="2452" y="1028"/>
                        <a:pt x="2619" y="1150"/>
                        <a:pt x="2762" y="1170"/>
                      </a:cubicBezTo>
                      <a:lnTo>
                        <a:pt x="3612" y="1294"/>
                      </a:lnTo>
                      <a:cubicBezTo>
                        <a:pt x="3754" y="1314"/>
                        <a:pt x="3786" y="1413"/>
                        <a:pt x="3683" y="1513"/>
                      </a:cubicBezTo>
                      <a:lnTo>
                        <a:pt x="3068" y="2113"/>
                      </a:lnTo>
                      <a:cubicBezTo>
                        <a:pt x="2965" y="2213"/>
                        <a:pt x="2901" y="2409"/>
                        <a:pt x="2926" y="2551"/>
                      </a:cubicBezTo>
                      <a:lnTo>
                        <a:pt x="3071" y="3398"/>
                      </a:lnTo>
                      <a:cubicBezTo>
                        <a:pt x="3095" y="3540"/>
                        <a:pt x="3012" y="3601"/>
                        <a:pt x="2884" y="3534"/>
                      </a:cubicBezTo>
                      <a:lnTo>
                        <a:pt x="2124" y="3134"/>
                      </a:lnTo>
                      <a:cubicBezTo>
                        <a:pt x="1997" y="3067"/>
                        <a:pt x="1790" y="3067"/>
                        <a:pt x="1663" y="3134"/>
                      </a:cubicBezTo>
                      <a:lnTo>
                        <a:pt x="902" y="3534"/>
                      </a:lnTo>
                      <a:cubicBezTo>
                        <a:pt x="775" y="3600"/>
                        <a:pt x="692" y="3540"/>
                        <a:pt x="716" y="3398"/>
                      </a:cubicBezTo>
                      <a:lnTo>
                        <a:pt x="861" y="2551"/>
                      </a:lnTo>
                      <a:cubicBezTo>
                        <a:pt x="885" y="2409"/>
                        <a:pt x="822" y="2213"/>
                        <a:pt x="719" y="2113"/>
                      </a:cubicBezTo>
                      <a:lnTo>
                        <a:pt x="103" y="1513"/>
                      </a:lnTo>
                      <a:cubicBezTo>
                        <a:pt x="0" y="1413"/>
                        <a:pt x="32" y="1314"/>
                        <a:pt x="175" y="1294"/>
                      </a:cubicBezTo>
                      <a:lnTo>
                        <a:pt x="1025" y="1170"/>
                      </a:lnTo>
                      <a:cubicBezTo>
                        <a:pt x="1167" y="1150"/>
                        <a:pt x="1334" y="1028"/>
                        <a:pt x="1398" y="899"/>
                      </a:cubicBezTo>
                      <a:lnTo>
                        <a:pt x="1778" y="129"/>
                      </a:lnTo>
                      <a:cubicBezTo>
                        <a:pt x="1842" y="0"/>
                        <a:pt x="1945" y="0"/>
                        <a:pt x="2009" y="129"/>
                      </a:cubicBezTo>
                      <a:close/>
                    </a:path>
                  </a:pathLst>
                </a:custGeom>
                <a:solidFill>
                  <a:srgbClr val="B1050A"/>
                </a:solidFill>
                <a:ln>
                  <a:noFill/>
                </a:ln>
                <a:effectLst/>
              </p:spPr>
              <p:txBody>
                <a:bodyPr/>
                <a:lstStyle/>
                <a:p>
                  <a:endParaRPr lang="zh-CN" altLang="en-US">
                    <a:cs typeface="+mn-ea"/>
                    <a:sym typeface="+mn-lt"/>
                  </a:endParaRPr>
                </a:p>
              </p:txBody>
            </p:sp>
            <p:sp>
              <p:nvSpPr>
                <p:cNvPr id="25" name="星"/>
                <p:cNvSpPr>
                  <a:spLocks noChangeAspect="1"/>
                </p:cNvSpPr>
                <p:nvPr/>
              </p:nvSpPr>
              <p:spPr>
                <a:xfrm>
                  <a:off x="3702700" y="2947952"/>
                  <a:ext cx="162937" cy="154739"/>
                </a:xfrm>
                <a:custGeom>
                  <a:avLst/>
                  <a:gdLst>
                    <a:gd name="T0" fmla="*/ 2009 w 3786"/>
                    <a:gd name="T1" fmla="*/ 129 h 3601"/>
                    <a:gd name="T2" fmla="*/ 2389 w 3786"/>
                    <a:gd name="T3" fmla="*/ 899 h 3601"/>
                    <a:gd name="T4" fmla="*/ 2762 w 3786"/>
                    <a:gd name="T5" fmla="*/ 1170 h 3601"/>
                    <a:gd name="T6" fmla="*/ 3612 w 3786"/>
                    <a:gd name="T7" fmla="*/ 1294 h 3601"/>
                    <a:gd name="T8" fmla="*/ 3683 w 3786"/>
                    <a:gd name="T9" fmla="*/ 1513 h 3601"/>
                    <a:gd name="T10" fmla="*/ 3068 w 3786"/>
                    <a:gd name="T11" fmla="*/ 2113 h 3601"/>
                    <a:gd name="T12" fmla="*/ 2926 w 3786"/>
                    <a:gd name="T13" fmla="*/ 2551 h 3601"/>
                    <a:gd name="T14" fmla="*/ 3071 w 3786"/>
                    <a:gd name="T15" fmla="*/ 3398 h 3601"/>
                    <a:gd name="T16" fmla="*/ 2884 w 3786"/>
                    <a:gd name="T17" fmla="*/ 3534 h 3601"/>
                    <a:gd name="T18" fmla="*/ 2124 w 3786"/>
                    <a:gd name="T19" fmla="*/ 3134 h 3601"/>
                    <a:gd name="T20" fmla="*/ 1663 w 3786"/>
                    <a:gd name="T21" fmla="*/ 3134 h 3601"/>
                    <a:gd name="T22" fmla="*/ 902 w 3786"/>
                    <a:gd name="T23" fmla="*/ 3534 h 3601"/>
                    <a:gd name="T24" fmla="*/ 716 w 3786"/>
                    <a:gd name="T25" fmla="*/ 3398 h 3601"/>
                    <a:gd name="T26" fmla="*/ 861 w 3786"/>
                    <a:gd name="T27" fmla="*/ 2551 h 3601"/>
                    <a:gd name="T28" fmla="*/ 719 w 3786"/>
                    <a:gd name="T29" fmla="*/ 2113 h 3601"/>
                    <a:gd name="T30" fmla="*/ 103 w 3786"/>
                    <a:gd name="T31" fmla="*/ 1513 h 3601"/>
                    <a:gd name="T32" fmla="*/ 175 w 3786"/>
                    <a:gd name="T33" fmla="*/ 1294 h 3601"/>
                    <a:gd name="T34" fmla="*/ 1025 w 3786"/>
                    <a:gd name="T35" fmla="*/ 1170 h 3601"/>
                    <a:gd name="T36" fmla="*/ 1398 w 3786"/>
                    <a:gd name="T37" fmla="*/ 899 h 3601"/>
                    <a:gd name="T38" fmla="*/ 1778 w 3786"/>
                    <a:gd name="T39" fmla="*/ 129 h 3601"/>
                    <a:gd name="T40" fmla="*/ 2009 w 3786"/>
                    <a:gd name="T41" fmla="*/ 129 h 3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6" h="3601">
                      <a:moveTo>
                        <a:pt x="2009" y="129"/>
                      </a:moveTo>
                      <a:lnTo>
                        <a:pt x="2389" y="899"/>
                      </a:lnTo>
                      <a:cubicBezTo>
                        <a:pt x="2452" y="1028"/>
                        <a:pt x="2619" y="1150"/>
                        <a:pt x="2762" y="1170"/>
                      </a:cubicBezTo>
                      <a:lnTo>
                        <a:pt x="3612" y="1294"/>
                      </a:lnTo>
                      <a:cubicBezTo>
                        <a:pt x="3754" y="1314"/>
                        <a:pt x="3786" y="1413"/>
                        <a:pt x="3683" y="1513"/>
                      </a:cubicBezTo>
                      <a:lnTo>
                        <a:pt x="3068" y="2113"/>
                      </a:lnTo>
                      <a:cubicBezTo>
                        <a:pt x="2965" y="2213"/>
                        <a:pt x="2901" y="2409"/>
                        <a:pt x="2926" y="2551"/>
                      </a:cubicBezTo>
                      <a:lnTo>
                        <a:pt x="3071" y="3398"/>
                      </a:lnTo>
                      <a:cubicBezTo>
                        <a:pt x="3095" y="3540"/>
                        <a:pt x="3012" y="3601"/>
                        <a:pt x="2884" y="3534"/>
                      </a:cubicBezTo>
                      <a:lnTo>
                        <a:pt x="2124" y="3134"/>
                      </a:lnTo>
                      <a:cubicBezTo>
                        <a:pt x="1997" y="3067"/>
                        <a:pt x="1790" y="3067"/>
                        <a:pt x="1663" y="3134"/>
                      </a:cubicBezTo>
                      <a:lnTo>
                        <a:pt x="902" y="3534"/>
                      </a:lnTo>
                      <a:cubicBezTo>
                        <a:pt x="775" y="3600"/>
                        <a:pt x="692" y="3540"/>
                        <a:pt x="716" y="3398"/>
                      </a:cubicBezTo>
                      <a:lnTo>
                        <a:pt x="861" y="2551"/>
                      </a:lnTo>
                      <a:cubicBezTo>
                        <a:pt x="885" y="2409"/>
                        <a:pt x="822" y="2213"/>
                        <a:pt x="719" y="2113"/>
                      </a:cubicBezTo>
                      <a:lnTo>
                        <a:pt x="103" y="1513"/>
                      </a:lnTo>
                      <a:cubicBezTo>
                        <a:pt x="0" y="1413"/>
                        <a:pt x="32" y="1314"/>
                        <a:pt x="175" y="1294"/>
                      </a:cubicBezTo>
                      <a:lnTo>
                        <a:pt x="1025" y="1170"/>
                      </a:lnTo>
                      <a:cubicBezTo>
                        <a:pt x="1167" y="1150"/>
                        <a:pt x="1334" y="1028"/>
                        <a:pt x="1398" y="899"/>
                      </a:cubicBezTo>
                      <a:lnTo>
                        <a:pt x="1778" y="129"/>
                      </a:lnTo>
                      <a:cubicBezTo>
                        <a:pt x="1842" y="0"/>
                        <a:pt x="1945" y="0"/>
                        <a:pt x="2009" y="129"/>
                      </a:cubicBezTo>
                      <a:close/>
                    </a:path>
                  </a:pathLst>
                </a:custGeom>
                <a:solidFill>
                  <a:srgbClr val="B1050A"/>
                </a:solidFill>
                <a:ln>
                  <a:noFill/>
                </a:ln>
                <a:effectLst/>
              </p:spPr>
              <p:txBody>
                <a:bodyPr/>
                <a:lstStyle/>
                <a:p>
                  <a:endParaRPr lang="zh-CN" altLang="en-US">
                    <a:cs typeface="+mn-ea"/>
                    <a:sym typeface="+mn-lt"/>
                  </a:endParaRPr>
                </a:p>
              </p:txBody>
            </p:sp>
          </p:grpSp>
        </p:grpSp>
      </p:grpSp>
      <p:grpSp>
        <p:nvGrpSpPr>
          <p:cNvPr id="48" name="组合"/>
          <p:cNvGrpSpPr/>
          <p:nvPr/>
        </p:nvGrpSpPr>
        <p:grpSpPr>
          <a:xfrm>
            <a:off x="1170425" y="2628531"/>
            <a:ext cx="3110682" cy="3452392"/>
            <a:chOff x="962079" y="2654650"/>
            <a:chExt cx="3110682" cy="3452392"/>
          </a:xfrm>
        </p:grpSpPr>
        <p:sp>
          <p:nvSpPr>
            <p:cNvPr id="44" name="圆角矩形 7"/>
            <p:cNvSpPr/>
            <p:nvPr/>
          </p:nvSpPr>
          <p:spPr>
            <a:xfrm>
              <a:off x="980538" y="2674767"/>
              <a:ext cx="3071560" cy="3406156"/>
            </a:xfrm>
            <a:prstGeom prst="roundRect">
              <a:avLst>
                <a:gd name="adj" fmla="val 2187"/>
              </a:avLst>
            </a:pr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任意多边形: 形状 44"/>
            <p:cNvSpPr/>
            <p:nvPr/>
          </p:nvSpPr>
          <p:spPr>
            <a:xfrm>
              <a:off x="3832150" y="2654650"/>
              <a:ext cx="240611" cy="230496"/>
            </a:xfrm>
            <a:custGeom>
              <a:avLst/>
              <a:gdLst>
                <a:gd name="connsiteX0" fmla="*/ 330849 w 510820"/>
                <a:gd name="connsiteY0" fmla="*/ 0 h 543669"/>
                <a:gd name="connsiteX1" fmla="*/ 509668 w 510820"/>
                <a:gd name="connsiteY1" fmla="*/ 183669 h 543669"/>
                <a:gd name="connsiteX2" fmla="*/ 510820 w 510820"/>
                <a:gd name="connsiteY2" fmla="*/ 183669 h 543669"/>
                <a:gd name="connsiteX3" fmla="*/ 510820 w 510820"/>
                <a:gd name="connsiteY3" fmla="*/ 543669 h 543669"/>
                <a:gd name="connsiteX4" fmla="*/ 420820 w 510820"/>
                <a:gd name="connsiteY4" fmla="*/ 543669 h 543669"/>
                <a:gd name="connsiteX5" fmla="*/ 420820 w 510820"/>
                <a:gd name="connsiteY5" fmla="*/ 183669 h 543669"/>
                <a:gd name="connsiteX6" fmla="*/ 420261 w 510820"/>
                <a:gd name="connsiteY6" fmla="*/ 183669 h 543669"/>
                <a:gd name="connsiteX7" fmla="*/ 365653 w 510820"/>
                <a:gd name="connsiteY7" fmla="*/ 99051 h 543669"/>
                <a:gd name="connsiteX8" fmla="*/ 332202 w 510820"/>
                <a:gd name="connsiteY8" fmla="*/ 92114 h 543669"/>
                <a:gd name="connsiteX9" fmla="*/ 0 w 510820"/>
                <a:gd name="connsiteY9" fmla="*/ 92114 h 543669"/>
                <a:gd name="connsiteX10" fmla="*/ 0 w 510820"/>
                <a:gd name="connsiteY10" fmla="*/ 1338 h 543669"/>
                <a:gd name="connsiteX11" fmla="*/ 330849 w 510820"/>
                <a:gd name="connsiteY11" fmla="*/ 1338 h 54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820" h="543669">
                  <a:moveTo>
                    <a:pt x="330849" y="0"/>
                  </a:moveTo>
                  <a:cubicBezTo>
                    <a:pt x="429608" y="0"/>
                    <a:pt x="509668" y="82232"/>
                    <a:pt x="509668" y="183669"/>
                  </a:cubicBezTo>
                  <a:lnTo>
                    <a:pt x="510820" y="183669"/>
                  </a:lnTo>
                  <a:lnTo>
                    <a:pt x="510820" y="543669"/>
                  </a:lnTo>
                  <a:lnTo>
                    <a:pt x="420820" y="543669"/>
                  </a:lnTo>
                  <a:lnTo>
                    <a:pt x="420820" y="183669"/>
                  </a:lnTo>
                  <a:lnTo>
                    <a:pt x="420261" y="183669"/>
                  </a:lnTo>
                  <a:cubicBezTo>
                    <a:pt x="420261" y="145630"/>
                    <a:pt x="397744" y="112992"/>
                    <a:pt x="365653" y="99051"/>
                  </a:cubicBezTo>
                  <a:lnTo>
                    <a:pt x="332202" y="92114"/>
                  </a:lnTo>
                  <a:lnTo>
                    <a:pt x="0" y="92114"/>
                  </a:lnTo>
                  <a:lnTo>
                    <a:pt x="0" y="1338"/>
                  </a:lnTo>
                  <a:lnTo>
                    <a:pt x="330849" y="133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6" name="任意多边形: 形状 45"/>
            <p:cNvSpPr/>
            <p:nvPr/>
          </p:nvSpPr>
          <p:spPr>
            <a:xfrm rot="16200000" flipH="1">
              <a:off x="958665" y="5871518"/>
              <a:ext cx="238938" cy="232110"/>
            </a:xfrm>
            <a:custGeom>
              <a:avLst/>
              <a:gdLst>
                <a:gd name="connsiteX0" fmla="*/ 330849 w 510820"/>
                <a:gd name="connsiteY0" fmla="*/ 0 h 543669"/>
                <a:gd name="connsiteX1" fmla="*/ 509668 w 510820"/>
                <a:gd name="connsiteY1" fmla="*/ 183669 h 543669"/>
                <a:gd name="connsiteX2" fmla="*/ 510820 w 510820"/>
                <a:gd name="connsiteY2" fmla="*/ 183669 h 543669"/>
                <a:gd name="connsiteX3" fmla="*/ 510820 w 510820"/>
                <a:gd name="connsiteY3" fmla="*/ 543669 h 543669"/>
                <a:gd name="connsiteX4" fmla="*/ 420820 w 510820"/>
                <a:gd name="connsiteY4" fmla="*/ 543669 h 543669"/>
                <a:gd name="connsiteX5" fmla="*/ 420820 w 510820"/>
                <a:gd name="connsiteY5" fmla="*/ 183669 h 543669"/>
                <a:gd name="connsiteX6" fmla="*/ 420261 w 510820"/>
                <a:gd name="connsiteY6" fmla="*/ 183669 h 543669"/>
                <a:gd name="connsiteX7" fmla="*/ 365653 w 510820"/>
                <a:gd name="connsiteY7" fmla="*/ 99051 h 543669"/>
                <a:gd name="connsiteX8" fmla="*/ 332202 w 510820"/>
                <a:gd name="connsiteY8" fmla="*/ 92114 h 543669"/>
                <a:gd name="connsiteX9" fmla="*/ 0 w 510820"/>
                <a:gd name="connsiteY9" fmla="*/ 92114 h 543669"/>
                <a:gd name="connsiteX10" fmla="*/ 0 w 510820"/>
                <a:gd name="connsiteY10" fmla="*/ 1338 h 543669"/>
                <a:gd name="connsiteX11" fmla="*/ 330849 w 510820"/>
                <a:gd name="connsiteY11" fmla="*/ 1338 h 54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820" h="543669">
                  <a:moveTo>
                    <a:pt x="330849" y="0"/>
                  </a:moveTo>
                  <a:cubicBezTo>
                    <a:pt x="429608" y="0"/>
                    <a:pt x="509668" y="82232"/>
                    <a:pt x="509668" y="183669"/>
                  </a:cubicBezTo>
                  <a:lnTo>
                    <a:pt x="510820" y="183669"/>
                  </a:lnTo>
                  <a:lnTo>
                    <a:pt x="510820" y="543669"/>
                  </a:lnTo>
                  <a:lnTo>
                    <a:pt x="420820" y="543669"/>
                  </a:lnTo>
                  <a:lnTo>
                    <a:pt x="420820" y="183669"/>
                  </a:lnTo>
                  <a:lnTo>
                    <a:pt x="420261" y="183669"/>
                  </a:lnTo>
                  <a:cubicBezTo>
                    <a:pt x="420261" y="145630"/>
                    <a:pt x="397744" y="112992"/>
                    <a:pt x="365653" y="99051"/>
                  </a:cubicBezTo>
                  <a:lnTo>
                    <a:pt x="332202" y="92114"/>
                  </a:lnTo>
                  <a:lnTo>
                    <a:pt x="0" y="92114"/>
                  </a:lnTo>
                  <a:lnTo>
                    <a:pt x="0" y="1338"/>
                  </a:lnTo>
                  <a:lnTo>
                    <a:pt x="330849" y="133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38" name="组合"/>
            <p:cNvGrpSpPr/>
            <p:nvPr/>
          </p:nvGrpSpPr>
          <p:grpSpPr>
            <a:xfrm>
              <a:off x="1064879" y="2739629"/>
              <a:ext cx="2779292" cy="707886"/>
              <a:chOff x="741077" y="3011003"/>
              <a:chExt cx="2779292" cy="707886"/>
            </a:xfrm>
          </p:grpSpPr>
          <p:sp>
            <p:nvSpPr>
              <p:cNvPr id="39" name="文本框 38"/>
              <p:cNvSpPr txBox="1"/>
              <p:nvPr/>
            </p:nvSpPr>
            <p:spPr>
              <a:xfrm>
                <a:off x="1412489" y="3247069"/>
                <a:ext cx="2107880" cy="369332"/>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b="1" i="0" u="none" strike="noStrike" kern="1200" cap="none" spc="110" normalizeH="0" baseline="0" noProof="0">
                    <a:ln>
                      <a:noFill/>
                    </a:ln>
                    <a:solidFill>
                      <a:srgbClr val="B81C22"/>
                    </a:solidFill>
                    <a:effectLst/>
                    <a:uLnTx/>
                    <a:uFillTx/>
                    <a:cs typeface="+mn-ea"/>
                    <a:sym typeface="+mn-lt"/>
                  </a:rPr>
                  <a:t>树立国威军威</a:t>
                </a:r>
                <a:endParaRPr kumimoji="1" lang="en-US" altLang="zh-CN" b="1" i="0" u="none" strike="noStrike" kern="1200" cap="none" spc="110" normalizeH="0" baseline="0" noProof="0">
                  <a:ln>
                    <a:noFill/>
                  </a:ln>
                  <a:solidFill>
                    <a:srgbClr val="B81C22"/>
                  </a:solidFill>
                  <a:effectLst/>
                  <a:uLnTx/>
                  <a:uFillTx/>
                  <a:cs typeface="+mn-ea"/>
                  <a:sym typeface="+mn-lt"/>
                </a:endParaRPr>
              </a:p>
            </p:txBody>
          </p:sp>
          <p:grpSp>
            <p:nvGrpSpPr>
              <p:cNvPr id="40" name="组合 39"/>
              <p:cNvGrpSpPr/>
              <p:nvPr/>
            </p:nvGrpSpPr>
            <p:grpSpPr>
              <a:xfrm>
                <a:off x="741077" y="3011003"/>
                <a:ext cx="1948647" cy="707886"/>
                <a:chOff x="6215863" y="4875902"/>
                <a:chExt cx="1948647" cy="707886"/>
              </a:xfrm>
            </p:grpSpPr>
            <p:sp>
              <p:nvSpPr>
                <p:cNvPr id="41" name="文本框 40"/>
                <p:cNvSpPr txBox="1"/>
                <p:nvPr/>
              </p:nvSpPr>
              <p:spPr>
                <a:xfrm>
                  <a:off x="6215863" y="4875902"/>
                  <a:ext cx="8719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en-US" altLang="zh-CN" sz="4000" b="1" i="1" u="none" strike="noStrike" kern="1200" cap="none" spc="0" normalizeH="0" baseline="0" noProof="0">
                      <a:ln>
                        <a:noFill/>
                      </a:ln>
                      <a:gradFill>
                        <a:gsLst>
                          <a:gs pos="0">
                            <a:srgbClr val="B18449"/>
                          </a:gs>
                          <a:gs pos="85000">
                            <a:srgbClr val="B18449">
                              <a:alpha val="10000"/>
                            </a:srgbClr>
                          </a:gs>
                        </a:gsLst>
                        <a:lin ang="5400000" scaled="0"/>
                      </a:gradFill>
                      <a:effectLst/>
                      <a:uLnTx/>
                      <a:uFillTx/>
                      <a:cs typeface="+mn-ea"/>
                      <a:sym typeface="+mn-lt"/>
                    </a:rPr>
                    <a:t>01</a:t>
                  </a:r>
                </a:p>
              </p:txBody>
            </p:sp>
            <p:cxnSp>
              <p:nvCxnSpPr>
                <p:cNvPr id="42" name="直线连接符 49"/>
                <p:cNvCxnSpPr/>
                <p:nvPr/>
              </p:nvCxnSpPr>
              <p:spPr>
                <a:xfrm flipH="1">
                  <a:off x="6876225" y="5515910"/>
                  <a:ext cx="1288285" cy="0"/>
                </a:xfrm>
                <a:prstGeom prst="line">
                  <a:avLst/>
                </a:prstGeom>
                <a:ln w="19050" cap="rnd">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grpSp>
        <p:sp>
          <p:nvSpPr>
            <p:cNvPr id="47" name="文本框 46"/>
            <p:cNvSpPr txBox="1"/>
            <p:nvPr/>
          </p:nvSpPr>
          <p:spPr>
            <a:xfrm>
              <a:off x="1174848" y="3447515"/>
              <a:ext cx="2657302" cy="2374946"/>
            </a:xfrm>
            <a:prstGeom prst="rect">
              <a:avLst/>
            </a:prstGeom>
            <a:noFill/>
          </p:spPr>
          <p:txBody>
            <a:bodyPr wrap="square">
              <a:spAutoFit/>
            </a:bodyPr>
            <a:lstStyle/>
            <a:p>
              <a:pPr marL="285750" marR="0" lvl="0" indent="-285750" algn="just" defTabSz="914400" rtl="0" eaLnBrk="1" fontAlgn="auto" latinLnBrk="0" hangingPunct="1">
                <a:lnSpc>
                  <a:spcPct val="120000"/>
                </a:lnSpc>
                <a:spcBef>
                  <a:spcPct val="0"/>
                </a:spcBef>
                <a:spcAft>
                  <a:spcPct val="0"/>
                </a:spcAft>
                <a:buClr>
                  <a:schemeClr val="accent1"/>
                </a:buClr>
                <a:buSzTx/>
                <a:buFont typeface="Arial" panose="020B0604020202020204" pitchFamily="34" charset="0"/>
                <a:buChar char="•"/>
                <a:defRPr/>
              </a:pPr>
              <a:r>
                <a:rPr kumimoji="1" lang="zh-CN" altLang="en-US" b="0" i="0" u="none" strike="noStrike" kern="1200" cap="none" normalizeH="0" baseline="0" noProof="0" dirty="0">
                  <a:ln>
                    <a:noFill/>
                  </a:ln>
                  <a:solidFill>
                    <a:schemeClr val="tx1">
                      <a:lumMod val="75000"/>
                      <a:lumOff val="25000"/>
                    </a:schemeClr>
                  </a:solidFill>
                  <a:effectLst/>
                  <a:uLnTx/>
                  <a:uFillTx/>
                  <a:cs typeface="+mn-ea"/>
                  <a:sym typeface="+mn-lt"/>
                </a:rPr>
                <a:t>抗美援朝战争的伟大胜利，极大震动了国际社会，让全世界重新认识了中国。</a:t>
              </a:r>
              <a:endParaRPr kumimoji="1" lang="en-US" altLang="zh-CN" b="0" i="0" u="none" strike="noStrike" kern="1200" cap="none" normalizeH="0" baseline="0" noProof="0" dirty="0">
                <a:ln>
                  <a:noFill/>
                </a:ln>
                <a:solidFill>
                  <a:schemeClr val="tx1">
                    <a:lumMod val="75000"/>
                    <a:lumOff val="25000"/>
                  </a:schemeClr>
                </a:solidFill>
                <a:effectLst/>
                <a:uLnTx/>
                <a:uFillTx/>
                <a:cs typeface="+mn-ea"/>
                <a:sym typeface="+mn-lt"/>
              </a:endParaRPr>
            </a:p>
            <a:p>
              <a:pPr marL="285750" marR="0" lvl="0" indent="-285750" algn="just" defTabSz="914400" rtl="0" eaLnBrk="1" fontAlgn="auto" latinLnBrk="0" hangingPunct="1">
                <a:lnSpc>
                  <a:spcPct val="120000"/>
                </a:lnSpc>
                <a:spcBef>
                  <a:spcPct val="0"/>
                </a:spcBef>
                <a:spcAft>
                  <a:spcPct val="0"/>
                </a:spcAft>
                <a:buClr>
                  <a:schemeClr val="accent1"/>
                </a:buClr>
                <a:buSzTx/>
                <a:buFont typeface="Arial" panose="020B0604020202020204" pitchFamily="34" charset="0"/>
                <a:buChar char="•"/>
                <a:defRPr/>
              </a:pPr>
              <a:r>
                <a:rPr kumimoji="1" lang="zh-CN" altLang="en-US" b="0" i="0" u="none" strike="noStrike" kern="1200" cap="none" normalizeH="0" baseline="0" noProof="0" dirty="0">
                  <a:ln>
                    <a:noFill/>
                  </a:ln>
                  <a:solidFill>
                    <a:schemeClr val="tx1">
                      <a:lumMod val="75000"/>
                      <a:lumOff val="25000"/>
                    </a:schemeClr>
                  </a:solidFill>
                  <a:effectLst/>
                  <a:uLnTx/>
                  <a:uFillTx/>
                  <a:cs typeface="+mn-ea"/>
                  <a:sym typeface="+mn-lt"/>
                </a:rPr>
                <a:t>提高了新中国的国际地位，极大增强中华民族的自信心自豪感</a:t>
              </a:r>
              <a:r>
                <a:rPr kumimoji="1" lang="zh-CN" altLang="en-US" dirty="0">
                  <a:solidFill>
                    <a:schemeClr val="tx1">
                      <a:lumMod val="75000"/>
                      <a:lumOff val="25000"/>
                    </a:schemeClr>
                  </a:solidFill>
                  <a:cs typeface="+mn-ea"/>
                  <a:sym typeface="+mn-lt"/>
                </a:rPr>
                <a:t>。</a:t>
              </a:r>
              <a:endParaRPr kumimoji="1" lang="zh-CN" altLang="en-US" b="0" i="0" u="none" strike="noStrike" kern="1200" cap="none" normalizeH="0" baseline="0" noProof="0" dirty="0">
                <a:ln>
                  <a:noFill/>
                </a:ln>
                <a:solidFill>
                  <a:schemeClr val="tx1">
                    <a:lumMod val="75000"/>
                    <a:lumOff val="25000"/>
                  </a:schemeClr>
                </a:solidFill>
                <a:effectLst/>
                <a:uLnTx/>
                <a:uFillTx/>
                <a:cs typeface="+mn-ea"/>
                <a:sym typeface="+mn-lt"/>
              </a:endParaRPr>
            </a:p>
          </p:txBody>
        </p:sp>
      </p:grpSp>
      <p:grpSp>
        <p:nvGrpSpPr>
          <p:cNvPr id="49" name="组合"/>
          <p:cNvGrpSpPr/>
          <p:nvPr/>
        </p:nvGrpSpPr>
        <p:grpSpPr>
          <a:xfrm>
            <a:off x="4553826" y="2628531"/>
            <a:ext cx="3110682" cy="3452392"/>
            <a:chOff x="962079" y="2654650"/>
            <a:chExt cx="3110682" cy="3452392"/>
          </a:xfrm>
        </p:grpSpPr>
        <p:sp>
          <p:nvSpPr>
            <p:cNvPr id="50" name="圆角矩形 7"/>
            <p:cNvSpPr/>
            <p:nvPr/>
          </p:nvSpPr>
          <p:spPr>
            <a:xfrm>
              <a:off x="980538" y="2674767"/>
              <a:ext cx="3071560" cy="3406156"/>
            </a:xfrm>
            <a:prstGeom prst="roundRect">
              <a:avLst>
                <a:gd name="adj" fmla="val 2187"/>
              </a:avLst>
            </a:pr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任意多边形: 形状 50"/>
            <p:cNvSpPr/>
            <p:nvPr/>
          </p:nvSpPr>
          <p:spPr>
            <a:xfrm>
              <a:off x="3832150" y="2654650"/>
              <a:ext cx="240611" cy="230496"/>
            </a:xfrm>
            <a:custGeom>
              <a:avLst/>
              <a:gdLst>
                <a:gd name="connsiteX0" fmla="*/ 330849 w 510820"/>
                <a:gd name="connsiteY0" fmla="*/ 0 h 543669"/>
                <a:gd name="connsiteX1" fmla="*/ 509668 w 510820"/>
                <a:gd name="connsiteY1" fmla="*/ 183669 h 543669"/>
                <a:gd name="connsiteX2" fmla="*/ 510820 w 510820"/>
                <a:gd name="connsiteY2" fmla="*/ 183669 h 543669"/>
                <a:gd name="connsiteX3" fmla="*/ 510820 w 510820"/>
                <a:gd name="connsiteY3" fmla="*/ 543669 h 543669"/>
                <a:gd name="connsiteX4" fmla="*/ 420820 w 510820"/>
                <a:gd name="connsiteY4" fmla="*/ 543669 h 543669"/>
                <a:gd name="connsiteX5" fmla="*/ 420820 w 510820"/>
                <a:gd name="connsiteY5" fmla="*/ 183669 h 543669"/>
                <a:gd name="connsiteX6" fmla="*/ 420261 w 510820"/>
                <a:gd name="connsiteY6" fmla="*/ 183669 h 543669"/>
                <a:gd name="connsiteX7" fmla="*/ 365653 w 510820"/>
                <a:gd name="connsiteY7" fmla="*/ 99051 h 543669"/>
                <a:gd name="connsiteX8" fmla="*/ 332202 w 510820"/>
                <a:gd name="connsiteY8" fmla="*/ 92114 h 543669"/>
                <a:gd name="connsiteX9" fmla="*/ 0 w 510820"/>
                <a:gd name="connsiteY9" fmla="*/ 92114 h 543669"/>
                <a:gd name="connsiteX10" fmla="*/ 0 w 510820"/>
                <a:gd name="connsiteY10" fmla="*/ 1338 h 543669"/>
                <a:gd name="connsiteX11" fmla="*/ 330849 w 510820"/>
                <a:gd name="connsiteY11" fmla="*/ 1338 h 54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820" h="543669">
                  <a:moveTo>
                    <a:pt x="330849" y="0"/>
                  </a:moveTo>
                  <a:cubicBezTo>
                    <a:pt x="429608" y="0"/>
                    <a:pt x="509668" y="82232"/>
                    <a:pt x="509668" y="183669"/>
                  </a:cubicBezTo>
                  <a:lnTo>
                    <a:pt x="510820" y="183669"/>
                  </a:lnTo>
                  <a:lnTo>
                    <a:pt x="510820" y="543669"/>
                  </a:lnTo>
                  <a:lnTo>
                    <a:pt x="420820" y="543669"/>
                  </a:lnTo>
                  <a:lnTo>
                    <a:pt x="420820" y="183669"/>
                  </a:lnTo>
                  <a:lnTo>
                    <a:pt x="420261" y="183669"/>
                  </a:lnTo>
                  <a:cubicBezTo>
                    <a:pt x="420261" y="145630"/>
                    <a:pt x="397744" y="112992"/>
                    <a:pt x="365653" y="99051"/>
                  </a:cubicBezTo>
                  <a:lnTo>
                    <a:pt x="332202" y="92114"/>
                  </a:lnTo>
                  <a:lnTo>
                    <a:pt x="0" y="92114"/>
                  </a:lnTo>
                  <a:lnTo>
                    <a:pt x="0" y="1338"/>
                  </a:lnTo>
                  <a:lnTo>
                    <a:pt x="330849" y="133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2" name="任意多边形: 形状 51"/>
            <p:cNvSpPr/>
            <p:nvPr/>
          </p:nvSpPr>
          <p:spPr>
            <a:xfrm rot="16200000" flipH="1">
              <a:off x="958665" y="5871518"/>
              <a:ext cx="238938" cy="232110"/>
            </a:xfrm>
            <a:custGeom>
              <a:avLst/>
              <a:gdLst>
                <a:gd name="connsiteX0" fmla="*/ 330849 w 510820"/>
                <a:gd name="connsiteY0" fmla="*/ 0 h 543669"/>
                <a:gd name="connsiteX1" fmla="*/ 509668 w 510820"/>
                <a:gd name="connsiteY1" fmla="*/ 183669 h 543669"/>
                <a:gd name="connsiteX2" fmla="*/ 510820 w 510820"/>
                <a:gd name="connsiteY2" fmla="*/ 183669 h 543669"/>
                <a:gd name="connsiteX3" fmla="*/ 510820 w 510820"/>
                <a:gd name="connsiteY3" fmla="*/ 543669 h 543669"/>
                <a:gd name="connsiteX4" fmla="*/ 420820 w 510820"/>
                <a:gd name="connsiteY4" fmla="*/ 543669 h 543669"/>
                <a:gd name="connsiteX5" fmla="*/ 420820 w 510820"/>
                <a:gd name="connsiteY5" fmla="*/ 183669 h 543669"/>
                <a:gd name="connsiteX6" fmla="*/ 420261 w 510820"/>
                <a:gd name="connsiteY6" fmla="*/ 183669 h 543669"/>
                <a:gd name="connsiteX7" fmla="*/ 365653 w 510820"/>
                <a:gd name="connsiteY7" fmla="*/ 99051 h 543669"/>
                <a:gd name="connsiteX8" fmla="*/ 332202 w 510820"/>
                <a:gd name="connsiteY8" fmla="*/ 92114 h 543669"/>
                <a:gd name="connsiteX9" fmla="*/ 0 w 510820"/>
                <a:gd name="connsiteY9" fmla="*/ 92114 h 543669"/>
                <a:gd name="connsiteX10" fmla="*/ 0 w 510820"/>
                <a:gd name="connsiteY10" fmla="*/ 1338 h 543669"/>
                <a:gd name="connsiteX11" fmla="*/ 330849 w 510820"/>
                <a:gd name="connsiteY11" fmla="*/ 1338 h 54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820" h="543669">
                  <a:moveTo>
                    <a:pt x="330849" y="0"/>
                  </a:moveTo>
                  <a:cubicBezTo>
                    <a:pt x="429608" y="0"/>
                    <a:pt x="509668" y="82232"/>
                    <a:pt x="509668" y="183669"/>
                  </a:cubicBezTo>
                  <a:lnTo>
                    <a:pt x="510820" y="183669"/>
                  </a:lnTo>
                  <a:lnTo>
                    <a:pt x="510820" y="543669"/>
                  </a:lnTo>
                  <a:lnTo>
                    <a:pt x="420820" y="543669"/>
                  </a:lnTo>
                  <a:lnTo>
                    <a:pt x="420820" y="183669"/>
                  </a:lnTo>
                  <a:lnTo>
                    <a:pt x="420261" y="183669"/>
                  </a:lnTo>
                  <a:cubicBezTo>
                    <a:pt x="420261" y="145630"/>
                    <a:pt x="397744" y="112992"/>
                    <a:pt x="365653" y="99051"/>
                  </a:cubicBezTo>
                  <a:lnTo>
                    <a:pt x="332202" y="92114"/>
                  </a:lnTo>
                  <a:lnTo>
                    <a:pt x="0" y="92114"/>
                  </a:lnTo>
                  <a:lnTo>
                    <a:pt x="0" y="1338"/>
                  </a:lnTo>
                  <a:lnTo>
                    <a:pt x="330849" y="133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53" name="组合"/>
            <p:cNvGrpSpPr/>
            <p:nvPr/>
          </p:nvGrpSpPr>
          <p:grpSpPr>
            <a:xfrm>
              <a:off x="1064879" y="2739629"/>
              <a:ext cx="2779292" cy="707886"/>
              <a:chOff x="741077" y="3011003"/>
              <a:chExt cx="2779292" cy="707886"/>
            </a:xfrm>
          </p:grpSpPr>
          <p:sp>
            <p:nvSpPr>
              <p:cNvPr id="55" name="文本框 54"/>
              <p:cNvSpPr txBox="1"/>
              <p:nvPr/>
            </p:nvSpPr>
            <p:spPr>
              <a:xfrm>
                <a:off x="1412489" y="3247069"/>
                <a:ext cx="2107880" cy="369332"/>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b="1" i="0" u="none" strike="noStrike" kern="1200" cap="none" spc="110" normalizeH="0" baseline="0" noProof="0">
                    <a:ln>
                      <a:noFill/>
                    </a:ln>
                    <a:solidFill>
                      <a:srgbClr val="B81C22"/>
                    </a:solidFill>
                    <a:effectLst/>
                    <a:uLnTx/>
                    <a:uFillTx/>
                    <a:cs typeface="+mn-ea"/>
                    <a:sym typeface="+mn-lt"/>
                  </a:rPr>
                  <a:t>奠定国际地位</a:t>
                </a:r>
                <a:endParaRPr kumimoji="1" lang="en-US" altLang="zh-CN" b="1" i="0" u="none" strike="noStrike" kern="1200" cap="none" spc="110" normalizeH="0" baseline="0" noProof="0">
                  <a:ln>
                    <a:noFill/>
                  </a:ln>
                  <a:solidFill>
                    <a:srgbClr val="B81C22"/>
                  </a:solidFill>
                  <a:effectLst/>
                  <a:uLnTx/>
                  <a:uFillTx/>
                  <a:cs typeface="+mn-ea"/>
                  <a:sym typeface="+mn-lt"/>
                </a:endParaRPr>
              </a:p>
            </p:txBody>
          </p:sp>
          <p:grpSp>
            <p:nvGrpSpPr>
              <p:cNvPr id="56" name="组合 55"/>
              <p:cNvGrpSpPr/>
              <p:nvPr/>
            </p:nvGrpSpPr>
            <p:grpSpPr>
              <a:xfrm>
                <a:off x="741077" y="3011003"/>
                <a:ext cx="1948647" cy="707886"/>
                <a:chOff x="6215863" y="4875902"/>
                <a:chExt cx="1948647" cy="707886"/>
              </a:xfrm>
            </p:grpSpPr>
            <p:sp>
              <p:nvSpPr>
                <p:cNvPr id="57" name="文本框 56"/>
                <p:cNvSpPr txBox="1"/>
                <p:nvPr/>
              </p:nvSpPr>
              <p:spPr>
                <a:xfrm>
                  <a:off x="6215863" y="4875902"/>
                  <a:ext cx="8719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en-US" altLang="zh-CN" sz="4000" b="1" i="1" u="none" strike="noStrike" kern="1200" cap="none" spc="0" normalizeH="0" baseline="0" noProof="0">
                      <a:ln>
                        <a:noFill/>
                      </a:ln>
                      <a:gradFill>
                        <a:gsLst>
                          <a:gs pos="0">
                            <a:srgbClr val="B18449"/>
                          </a:gs>
                          <a:gs pos="85000">
                            <a:srgbClr val="B18449">
                              <a:alpha val="10000"/>
                            </a:srgbClr>
                          </a:gs>
                        </a:gsLst>
                        <a:lin ang="5400000" scaled="0"/>
                      </a:gradFill>
                      <a:effectLst/>
                      <a:uLnTx/>
                      <a:uFillTx/>
                      <a:cs typeface="+mn-ea"/>
                      <a:sym typeface="+mn-lt"/>
                    </a:rPr>
                    <a:t>02</a:t>
                  </a:r>
                </a:p>
              </p:txBody>
            </p:sp>
            <p:cxnSp>
              <p:nvCxnSpPr>
                <p:cNvPr id="58" name="直线连接符 49"/>
                <p:cNvCxnSpPr/>
                <p:nvPr/>
              </p:nvCxnSpPr>
              <p:spPr>
                <a:xfrm flipH="1">
                  <a:off x="6876225" y="5515910"/>
                  <a:ext cx="1288285" cy="0"/>
                </a:xfrm>
                <a:prstGeom prst="line">
                  <a:avLst/>
                </a:prstGeom>
                <a:ln w="19050" cap="rnd">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grpSp>
        <p:sp>
          <p:nvSpPr>
            <p:cNvPr id="54" name="文本框 53"/>
            <p:cNvSpPr txBox="1"/>
            <p:nvPr/>
          </p:nvSpPr>
          <p:spPr>
            <a:xfrm>
              <a:off x="1174848" y="3447515"/>
              <a:ext cx="2657302" cy="2374946"/>
            </a:xfrm>
            <a:prstGeom prst="rect">
              <a:avLst/>
            </a:prstGeom>
            <a:noFill/>
          </p:spPr>
          <p:txBody>
            <a:bodyPr wrap="square">
              <a:spAutoFit/>
            </a:bodyPr>
            <a:lstStyle/>
            <a:p>
              <a:pPr marL="285750" marR="0" lvl="0" indent="-285750" algn="just" defTabSz="914400" rtl="0" eaLnBrk="1" fontAlgn="auto" latinLnBrk="0" hangingPunct="1">
                <a:lnSpc>
                  <a:spcPct val="120000"/>
                </a:lnSpc>
                <a:spcBef>
                  <a:spcPct val="0"/>
                </a:spcBef>
                <a:spcAft>
                  <a:spcPct val="0"/>
                </a:spcAft>
                <a:buClr>
                  <a:schemeClr val="accent1"/>
                </a:buClr>
                <a:buSzTx/>
                <a:buFont typeface="Arial" panose="020B0604020202020204" pitchFamily="34" charset="0"/>
                <a:buChar char="•"/>
                <a:defRPr/>
              </a:pPr>
              <a:r>
                <a:rPr kumimoji="1" lang="zh-CN" altLang="en-US" b="0" i="0" u="none" strike="noStrike" kern="1200" cap="none" normalizeH="0" baseline="0" noProof="0">
                  <a:ln>
                    <a:noFill/>
                  </a:ln>
                  <a:solidFill>
                    <a:schemeClr val="tx1">
                      <a:lumMod val="75000"/>
                      <a:lumOff val="25000"/>
                    </a:schemeClr>
                  </a:solidFill>
                  <a:effectLst/>
                  <a:uLnTx/>
                  <a:uFillTx/>
                  <a:cs typeface="+mn-ea"/>
                  <a:sym typeface="+mn-lt"/>
                </a:rPr>
                <a:t>震动了全世界，奠定了新中国在亚洲和国际事务中的重要地位，彰显了新中国的大国地位。</a:t>
              </a:r>
              <a:endParaRPr kumimoji="1" lang="en-US" altLang="zh-CN" b="0" i="0" u="none" strike="noStrike" kern="1200" cap="none" normalizeH="0" baseline="0" noProof="0">
                <a:ln>
                  <a:noFill/>
                </a:ln>
                <a:solidFill>
                  <a:schemeClr val="tx1">
                    <a:lumMod val="75000"/>
                    <a:lumOff val="25000"/>
                  </a:schemeClr>
                </a:solidFill>
                <a:effectLst/>
                <a:uLnTx/>
                <a:uFillTx/>
                <a:cs typeface="+mn-ea"/>
                <a:sym typeface="+mn-lt"/>
              </a:endParaRPr>
            </a:p>
            <a:p>
              <a:pPr marL="285750" marR="0" lvl="0" indent="-285750" algn="just" defTabSz="914400" rtl="0" eaLnBrk="1" fontAlgn="auto" latinLnBrk="0" hangingPunct="1">
                <a:lnSpc>
                  <a:spcPct val="120000"/>
                </a:lnSpc>
                <a:spcBef>
                  <a:spcPct val="0"/>
                </a:spcBef>
                <a:spcAft>
                  <a:spcPct val="0"/>
                </a:spcAft>
                <a:buClr>
                  <a:schemeClr val="accent1"/>
                </a:buClr>
                <a:buSzTx/>
                <a:buFont typeface="Arial" panose="020B0604020202020204" pitchFamily="34" charset="0"/>
                <a:buChar char="•"/>
                <a:defRPr/>
              </a:pPr>
              <a:r>
                <a:rPr kumimoji="1" lang="zh-CN" altLang="en-US" b="0" i="0" u="none" strike="noStrike" kern="1200" cap="none" normalizeH="0" baseline="0" noProof="0">
                  <a:ln>
                    <a:noFill/>
                  </a:ln>
                  <a:solidFill>
                    <a:schemeClr val="tx1">
                      <a:lumMod val="75000"/>
                      <a:lumOff val="25000"/>
                    </a:schemeClr>
                  </a:solidFill>
                  <a:effectLst/>
                  <a:uLnTx/>
                  <a:uFillTx/>
                  <a:cs typeface="+mn-ea"/>
                  <a:sym typeface="+mn-lt"/>
                </a:rPr>
                <a:t>充分展示了人民维护和平的坚定决心！</a:t>
              </a:r>
              <a:endParaRPr kumimoji="1" lang="en-US" altLang="zh-CN" b="0" i="0" u="none" strike="noStrike" kern="1200" cap="none" normalizeH="0" baseline="0" noProof="0">
                <a:ln>
                  <a:noFill/>
                </a:ln>
                <a:solidFill>
                  <a:schemeClr val="tx1">
                    <a:lumMod val="75000"/>
                    <a:lumOff val="25000"/>
                  </a:schemeClr>
                </a:solidFill>
                <a:effectLst/>
                <a:uLnTx/>
                <a:uFillTx/>
                <a:cs typeface="+mn-ea"/>
                <a:sym typeface="+mn-lt"/>
              </a:endParaRPr>
            </a:p>
          </p:txBody>
        </p:sp>
      </p:grpSp>
      <p:grpSp>
        <p:nvGrpSpPr>
          <p:cNvPr id="59" name="组合"/>
          <p:cNvGrpSpPr/>
          <p:nvPr/>
        </p:nvGrpSpPr>
        <p:grpSpPr>
          <a:xfrm>
            <a:off x="7983796" y="2628531"/>
            <a:ext cx="3110682" cy="3452392"/>
            <a:chOff x="962079" y="2654650"/>
            <a:chExt cx="3110682" cy="3452392"/>
          </a:xfrm>
        </p:grpSpPr>
        <p:sp>
          <p:nvSpPr>
            <p:cNvPr id="60" name="圆角矩形 7"/>
            <p:cNvSpPr/>
            <p:nvPr/>
          </p:nvSpPr>
          <p:spPr>
            <a:xfrm>
              <a:off x="980538" y="2674767"/>
              <a:ext cx="3071560" cy="3406156"/>
            </a:xfrm>
            <a:prstGeom prst="roundRect">
              <a:avLst>
                <a:gd name="adj" fmla="val 2187"/>
              </a:avLst>
            </a:pr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任意多边形: 形状 60"/>
            <p:cNvSpPr/>
            <p:nvPr/>
          </p:nvSpPr>
          <p:spPr>
            <a:xfrm>
              <a:off x="3832150" y="2654650"/>
              <a:ext cx="240611" cy="230496"/>
            </a:xfrm>
            <a:custGeom>
              <a:avLst/>
              <a:gdLst>
                <a:gd name="connsiteX0" fmla="*/ 330849 w 510820"/>
                <a:gd name="connsiteY0" fmla="*/ 0 h 543669"/>
                <a:gd name="connsiteX1" fmla="*/ 509668 w 510820"/>
                <a:gd name="connsiteY1" fmla="*/ 183669 h 543669"/>
                <a:gd name="connsiteX2" fmla="*/ 510820 w 510820"/>
                <a:gd name="connsiteY2" fmla="*/ 183669 h 543669"/>
                <a:gd name="connsiteX3" fmla="*/ 510820 w 510820"/>
                <a:gd name="connsiteY3" fmla="*/ 543669 h 543669"/>
                <a:gd name="connsiteX4" fmla="*/ 420820 w 510820"/>
                <a:gd name="connsiteY4" fmla="*/ 543669 h 543669"/>
                <a:gd name="connsiteX5" fmla="*/ 420820 w 510820"/>
                <a:gd name="connsiteY5" fmla="*/ 183669 h 543669"/>
                <a:gd name="connsiteX6" fmla="*/ 420261 w 510820"/>
                <a:gd name="connsiteY6" fmla="*/ 183669 h 543669"/>
                <a:gd name="connsiteX7" fmla="*/ 365653 w 510820"/>
                <a:gd name="connsiteY7" fmla="*/ 99051 h 543669"/>
                <a:gd name="connsiteX8" fmla="*/ 332202 w 510820"/>
                <a:gd name="connsiteY8" fmla="*/ 92114 h 543669"/>
                <a:gd name="connsiteX9" fmla="*/ 0 w 510820"/>
                <a:gd name="connsiteY9" fmla="*/ 92114 h 543669"/>
                <a:gd name="connsiteX10" fmla="*/ 0 w 510820"/>
                <a:gd name="connsiteY10" fmla="*/ 1338 h 543669"/>
                <a:gd name="connsiteX11" fmla="*/ 330849 w 510820"/>
                <a:gd name="connsiteY11" fmla="*/ 1338 h 54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820" h="543669">
                  <a:moveTo>
                    <a:pt x="330849" y="0"/>
                  </a:moveTo>
                  <a:cubicBezTo>
                    <a:pt x="429608" y="0"/>
                    <a:pt x="509668" y="82232"/>
                    <a:pt x="509668" y="183669"/>
                  </a:cubicBezTo>
                  <a:lnTo>
                    <a:pt x="510820" y="183669"/>
                  </a:lnTo>
                  <a:lnTo>
                    <a:pt x="510820" y="543669"/>
                  </a:lnTo>
                  <a:lnTo>
                    <a:pt x="420820" y="543669"/>
                  </a:lnTo>
                  <a:lnTo>
                    <a:pt x="420820" y="183669"/>
                  </a:lnTo>
                  <a:lnTo>
                    <a:pt x="420261" y="183669"/>
                  </a:lnTo>
                  <a:cubicBezTo>
                    <a:pt x="420261" y="145630"/>
                    <a:pt x="397744" y="112992"/>
                    <a:pt x="365653" y="99051"/>
                  </a:cubicBezTo>
                  <a:lnTo>
                    <a:pt x="332202" y="92114"/>
                  </a:lnTo>
                  <a:lnTo>
                    <a:pt x="0" y="92114"/>
                  </a:lnTo>
                  <a:lnTo>
                    <a:pt x="0" y="1338"/>
                  </a:lnTo>
                  <a:lnTo>
                    <a:pt x="330849" y="133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2" name="任意多边形: 形状 61"/>
            <p:cNvSpPr/>
            <p:nvPr/>
          </p:nvSpPr>
          <p:spPr>
            <a:xfrm rot="16200000" flipH="1">
              <a:off x="958665" y="5871518"/>
              <a:ext cx="238938" cy="232110"/>
            </a:xfrm>
            <a:custGeom>
              <a:avLst/>
              <a:gdLst>
                <a:gd name="connsiteX0" fmla="*/ 330849 w 510820"/>
                <a:gd name="connsiteY0" fmla="*/ 0 h 543669"/>
                <a:gd name="connsiteX1" fmla="*/ 509668 w 510820"/>
                <a:gd name="connsiteY1" fmla="*/ 183669 h 543669"/>
                <a:gd name="connsiteX2" fmla="*/ 510820 w 510820"/>
                <a:gd name="connsiteY2" fmla="*/ 183669 h 543669"/>
                <a:gd name="connsiteX3" fmla="*/ 510820 w 510820"/>
                <a:gd name="connsiteY3" fmla="*/ 543669 h 543669"/>
                <a:gd name="connsiteX4" fmla="*/ 420820 w 510820"/>
                <a:gd name="connsiteY4" fmla="*/ 543669 h 543669"/>
                <a:gd name="connsiteX5" fmla="*/ 420820 w 510820"/>
                <a:gd name="connsiteY5" fmla="*/ 183669 h 543669"/>
                <a:gd name="connsiteX6" fmla="*/ 420261 w 510820"/>
                <a:gd name="connsiteY6" fmla="*/ 183669 h 543669"/>
                <a:gd name="connsiteX7" fmla="*/ 365653 w 510820"/>
                <a:gd name="connsiteY7" fmla="*/ 99051 h 543669"/>
                <a:gd name="connsiteX8" fmla="*/ 332202 w 510820"/>
                <a:gd name="connsiteY8" fmla="*/ 92114 h 543669"/>
                <a:gd name="connsiteX9" fmla="*/ 0 w 510820"/>
                <a:gd name="connsiteY9" fmla="*/ 92114 h 543669"/>
                <a:gd name="connsiteX10" fmla="*/ 0 w 510820"/>
                <a:gd name="connsiteY10" fmla="*/ 1338 h 543669"/>
                <a:gd name="connsiteX11" fmla="*/ 330849 w 510820"/>
                <a:gd name="connsiteY11" fmla="*/ 1338 h 54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820" h="543669">
                  <a:moveTo>
                    <a:pt x="330849" y="0"/>
                  </a:moveTo>
                  <a:cubicBezTo>
                    <a:pt x="429608" y="0"/>
                    <a:pt x="509668" y="82232"/>
                    <a:pt x="509668" y="183669"/>
                  </a:cubicBezTo>
                  <a:lnTo>
                    <a:pt x="510820" y="183669"/>
                  </a:lnTo>
                  <a:lnTo>
                    <a:pt x="510820" y="543669"/>
                  </a:lnTo>
                  <a:lnTo>
                    <a:pt x="420820" y="543669"/>
                  </a:lnTo>
                  <a:lnTo>
                    <a:pt x="420820" y="183669"/>
                  </a:lnTo>
                  <a:lnTo>
                    <a:pt x="420261" y="183669"/>
                  </a:lnTo>
                  <a:cubicBezTo>
                    <a:pt x="420261" y="145630"/>
                    <a:pt x="397744" y="112992"/>
                    <a:pt x="365653" y="99051"/>
                  </a:cubicBezTo>
                  <a:lnTo>
                    <a:pt x="332202" y="92114"/>
                  </a:lnTo>
                  <a:lnTo>
                    <a:pt x="0" y="92114"/>
                  </a:lnTo>
                  <a:lnTo>
                    <a:pt x="0" y="1338"/>
                  </a:lnTo>
                  <a:lnTo>
                    <a:pt x="330849" y="133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63" name="组合"/>
            <p:cNvGrpSpPr/>
            <p:nvPr/>
          </p:nvGrpSpPr>
          <p:grpSpPr>
            <a:xfrm>
              <a:off x="1064879" y="2739629"/>
              <a:ext cx="2779292" cy="707886"/>
              <a:chOff x="741077" y="3011003"/>
              <a:chExt cx="2779292" cy="707886"/>
            </a:xfrm>
          </p:grpSpPr>
          <p:sp>
            <p:nvSpPr>
              <p:cNvPr id="65" name="文本框 64"/>
              <p:cNvSpPr txBox="1"/>
              <p:nvPr/>
            </p:nvSpPr>
            <p:spPr>
              <a:xfrm>
                <a:off x="1412489" y="3247069"/>
                <a:ext cx="2107880" cy="369332"/>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b="1" i="0" u="none" strike="noStrike" kern="1200" cap="none" spc="110" normalizeH="0" baseline="0" noProof="0">
                    <a:ln>
                      <a:noFill/>
                    </a:ln>
                    <a:solidFill>
                      <a:srgbClr val="B81C22"/>
                    </a:solidFill>
                    <a:effectLst/>
                    <a:uLnTx/>
                    <a:uFillTx/>
                    <a:cs typeface="+mn-ea"/>
                    <a:sym typeface="+mn-lt"/>
                  </a:rPr>
                  <a:t>复兴的里程碑</a:t>
                </a:r>
                <a:endParaRPr kumimoji="1" lang="en-US" altLang="zh-CN" b="1" i="0" u="none" strike="noStrike" kern="1200" cap="none" spc="110" normalizeH="0" baseline="0" noProof="0">
                  <a:ln>
                    <a:noFill/>
                  </a:ln>
                  <a:solidFill>
                    <a:srgbClr val="B81C22"/>
                  </a:solidFill>
                  <a:effectLst/>
                  <a:uLnTx/>
                  <a:uFillTx/>
                  <a:cs typeface="+mn-ea"/>
                  <a:sym typeface="+mn-lt"/>
                </a:endParaRPr>
              </a:p>
            </p:txBody>
          </p:sp>
          <p:grpSp>
            <p:nvGrpSpPr>
              <p:cNvPr id="66" name="组合 65"/>
              <p:cNvGrpSpPr/>
              <p:nvPr/>
            </p:nvGrpSpPr>
            <p:grpSpPr>
              <a:xfrm>
                <a:off x="741077" y="3011003"/>
                <a:ext cx="1948647" cy="707886"/>
                <a:chOff x="6215863" y="4875902"/>
                <a:chExt cx="1948647" cy="707886"/>
              </a:xfrm>
            </p:grpSpPr>
            <p:sp>
              <p:nvSpPr>
                <p:cNvPr id="67" name="文本框 66"/>
                <p:cNvSpPr txBox="1"/>
                <p:nvPr/>
              </p:nvSpPr>
              <p:spPr>
                <a:xfrm>
                  <a:off x="6215863" y="4875902"/>
                  <a:ext cx="8719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en-US" altLang="zh-CN" sz="4000" b="1" i="1" u="none" strike="noStrike" kern="1200" cap="none" spc="0" normalizeH="0" baseline="0" noProof="0">
                      <a:ln>
                        <a:noFill/>
                      </a:ln>
                      <a:gradFill>
                        <a:gsLst>
                          <a:gs pos="0">
                            <a:srgbClr val="B18449"/>
                          </a:gs>
                          <a:gs pos="85000">
                            <a:srgbClr val="B18449">
                              <a:alpha val="10000"/>
                            </a:srgbClr>
                          </a:gs>
                        </a:gsLst>
                        <a:lin ang="5400000" scaled="0"/>
                      </a:gradFill>
                      <a:effectLst/>
                      <a:uLnTx/>
                      <a:uFillTx/>
                      <a:cs typeface="+mn-ea"/>
                      <a:sym typeface="+mn-lt"/>
                    </a:rPr>
                    <a:t>03</a:t>
                  </a:r>
                </a:p>
              </p:txBody>
            </p:sp>
            <p:cxnSp>
              <p:nvCxnSpPr>
                <p:cNvPr id="68" name="直线连接符 49"/>
                <p:cNvCxnSpPr/>
                <p:nvPr/>
              </p:nvCxnSpPr>
              <p:spPr>
                <a:xfrm flipH="1">
                  <a:off x="6876225" y="5515910"/>
                  <a:ext cx="1288285" cy="0"/>
                </a:xfrm>
                <a:prstGeom prst="line">
                  <a:avLst/>
                </a:prstGeom>
                <a:ln w="19050" cap="rnd">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grpSp>
        <p:sp>
          <p:nvSpPr>
            <p:cNvPr id="64" name="文本框 63"/>
            <p:cNvSpPr txBox="1"/>
            <p:nvPr/>
          </p:nvSpPr>
          <p:spPr>
            <a:xfrm>
              <a:off x="1174848" y="3447515"/>
              <a:ext cx="2657302" cy="2374946"/>
            </a:xfrm>
            <a:prstGeom prst="rect">
              <a:avLst/>
            </a:prstGeom>
            <a:noFill/>
          </p:spPr>
          <p:txBody>
            <a:bodyPr wrap="square">
              <a:spAutoFit/>
            </a:bodyPr>
            <a:lstStyle/>
            <a:p>
              <a:pPr marL="285750" marR="0" lvl="0" indent="-285750" algn="just" defTabSz="914400" rtl="0" eaLnBrk="1" fontAlgn="auto" latinLnBrk="0" hangingPunct="1">
                <a:lnSpc>
                  <a:spcPct val="120000"/>
                </a:lnSpc>
                <a:spcBef>
                  <a:spcPct val="0"/>
                </a:spcBef>
                <a:spcAft>
                  <a:spcPct val="0"/>
                </a:spcAft>
                <a:buClr>
                  <a:schemeClr val="accent1"/>
                </a:buClr>
                <a:buSzTx/>
                <a:buFont typeface="Arial" panose="020B0604020202020204" pitchFamily="34" charset="0"/>
                <a:buChar char="•"/>
                <a:defRPr/>
              </a:pPr>
              <a:r>
                <a:rPr kumimoji="1" lang="zh-CN" altLang="en-US" b="0" i="0" u="none" strike="noStrike" kern="1200" cap="none" normalizeH="0" baseline="0" noProof="0">
                  <a:ln>
                    <a:noFill/>
                  </a:ln>
                  <a:solidFill>
                    <a:schemeClr val="tx1">
                      <a:lumMod val="75000"/>
                      <a:lumOff val="25000"/>
                    </a:schemeClr>
                  </a:solidFill>
                  <a:effectLst/>
                  <a:uLnTx/>
                  <a:uFillTx/>
                  <a:cs typeface="+mn-ea"/>
                  <a:sym typeface="+mn-lt"/>
                </a:rPr>
                <a:t>粉碎了侵略者陈兵国门、进而将新中国扼杀在摇篮之中的图谋，</a:t>
              </a:r>
              <a:endParaRPr kumimoji="1" lang="en-US" altLang="zh-CN" b="0" i="0" u="none" strike="noStrike" kern="1200" cap="none" normalizeH="0" baseline="0" noProof="0">
                <a:ln>
                  <a:noFill/>
                </a:ln>
                <a:solidFill>
                  <a:schemeClr val="tx1">
                    <a:lumMod val="75000"/>
                    <a:lumOff val="25000"/>
                  </a:schemeClr>
                </a:solidFill>
                <a:effectLst/>
                <a:uLnTx/>
                <a:uFillTx/>
                <a:cs typeface="+mn-ea"/>
                <a:sym typeface="+mn-lt"/>
              </a:endParaRPr>
            </a:p>
            <a:p>
              <a:pPr marL="285750" marR="0" lvl="0" indent="-285750" algn="just" defTabSz="914400" rtl="0" eaLnBrk="1" fontAlgn="auto" latinLnBrk="0" hangingPunct="1">
                <a:lnSpc>
                  <a:spcPct val="120000"/>
                </a:lnSpc>
                <a:spcBef>
                  <a:spcPct val="0"/>
                </a:spcBef>
                <a:spcAft>
                  <a:spcPct val="0"/>
                </a:spcAft>
                <a:buClr>
                  <a:schemeClr val="accent1"/>
                </a:buClr>
                <a:buSzTx/>
                <a:buFont typeface="Arial" panose="020B0604020202020204" pitchFamily="34" charset="0"/>
                <a:buChar char="•"/>
                <a:defRPr/>
              </a:pPr>
              <a:r>
                <a:rPr kumimoji="1" lang="zh-CN" altLang="en-US" b="0" i="0" u="none" strike="noStrike" kern="1200" cap="none" normalizeH="0" baseline="0" noProof="0">
                  <a:ln>
                    <a:noFill/>
                  </a:ln>
                  <a:solidFill>
                    <a:schemeClr val="tx1">
                      <a:lumMod val="75000"/>
                      <a:lumOff val="25000"/>
                    </a:schemeClr>
                  </a:solidFill>
                  <a:effectLst/>
                  <a:uLnTx/>
                  <a:uFillTx/>
                  <a:cs typeface="+mn-ea"/>
                  <a:sym typeface="+mn-lt"/>
                </a:rPr>
                <a:t>帝国主义再也不敢作出武力进犯新中国的尝试，新中国真正站稳了脚跟。</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p:cNvGrpSpPr/>
          <p:nvPr/>
        </p:nvGrpSpPr>
        <p:grpSpPr>
          <a:xfrm>
            <a:off x="539088" y="283856"/>
            <a:ext cx="5818586" cy="568107"/>
            <a:chOff x="1659173" y="2045137"/>
            <a:chExt cx="5818586" cy="568107"/>
          </a:xfrm>
        </p:grpSpPr>
        <p:sp>
          <p:nvSpPr>
            <p:cNvPr id="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2239324" y="2136575"/>
              <a:ext cx="361283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抗美援朝战争的伟大意义</a:t>
              </a:r>
            </a:p>
          </p:txBody>
        </p:sp>
        <p:sp>
          <p:nvSpPr>
            <p:cNvPr id="6" name="文本框 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4</a:t>
              </a:r>
              <a:endParaRPr lang="zh-CN" altLang="en-US">
                <a:solidFill>
                  <a:schemeClr val="bg1"/>
                </a:solidFill>
                <a:cs typeface="+mn-ea"/>
                <a:sym typeface="+mn-lt"/>
              </a:endParaRPr>
            </a:p>
          </p:txBody>
        </p:sp>
      </p:grpSp>
      <p:grpSp>
        <p:nvGrpSpPr>
          <p:cNvPr id="30" name="组合"/>
          <p:cNvGrpSpPr/>
          <p:nvPr/>
        </p:nvGrpSpPr>
        <p:grpSpPr>
          <a:xfrm>
            <a:off x="2917443" y="1660630"/>
            <a:ext cx="6357115" cy="588521"/>
            <a:chOff x="2917443" y="1660630"/>
            <a:chExt cx="6357115" cy="588521"/>
          </a:xfrm>
        </p:grpSpPr>
        <p:sp>
          <p:nvSpPr>
            <p:cNvPr id="13" name="文本框"/>
            <p:cNvSpPr txBox="1"/>
            <p:nvPr/>
          </p:nvSpPr>
          <p:spPr>
            <a:xfrm>
              <a:off x="2917443" y="1660630"/>
              <a:ext cx="6357115" cy="400110"/>
            </a:xfrm>
            <a:prstGeom prst="rect">
              <a:avLst/>
            </a:prstGeom>
            <a:noFill/>
          </p:spPr>
          <p:txBody>
            <a:bodyPr wrap="square" rtlCol="0">
              <a:spAutoFit/>
            </a:bodyPr>
            <a:lstStyle/>
            <a:p>
              <a:pPr algn="ctr"/>
              <a:r>
                <a:rPr lang="zh-CN" altLang="en-US" sz="2000" b="1" dirty="0">
                  <a:solidFill>
                    <a:schemeClr val="accent1"/>
                  </a:solidFill>
                  <a:cs typeface="+mn-ea"/>
                  <a:sym typeface="+mn-lt"/>
                </a:rPr>
                <a:t>敢于斗争，打破了美国不可战胜的“神话”</a:t>
              </a:r>
            </a:p>
          </p:txBody>
        </p:sp>
        <p:grpSp>
          <p:nvGrpSpPr>
            <p:cNvPr id="29" name="组合"/>
            <p:cNvGrpSpPr/>
            <p:nvPr/>
          </p:nvGrpSpPr>
          <p:grpSpPr>
            <a:xfrm>
              <a:off x="4760650" y="2102848"/>
              <a:ext cx="2578100" cy="146303"/>
              <a:chOff x="4732075" y="2102848"/>
              <a:chExt cx="2578100" cy="146303"/>
            </a:xfrm>
          </p:grpSpPr>
          <p:grpSp>
            <p:nvGrpSpPr>
              <p:cNvPr id="28" name="组合 27"/>
              <p:cNvGrpSpPr/>
              <p:nvPr/>
            </p:nvGrpSpPr>
            <p:grpSpPr>
              <a:xfrm>
                <a:off x="4732075" y="2107265"/>
                <a:ext cx="990420" cy="137468"/>
                <a:chOff x="4732075" y="2094828"/>
                <a:chExt cx="990420" cy="137468"/>
              </a:xfrm>
            </p:grpSpPr>
            <p:cxnSp>
              <p:nvCxnSpPr>
                <p:cNvPr id="20" name="直接连接符 19"/>
                <p:cNvCxnSpPr/>
                <p:nvPr/>
              </p:nvCxnSpPr>
              <p:spPr>
                <a:xfrm>
                  <a:off x="4888150" y="2094828"/>
                  <a:ext cx="50408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082405" y="2166284"/>
                  <a:ext cx="64009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732075" y="2232296"/>
                  <a:ext cx="50408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6319755" y="2107265"/>
                <a:ext cx="990420" cy="137468"/>
                <a:chOff x="6319755" y="2094828"/>
                <a:chExt cx="990420" cy="137468"/>
              </a:xfrm>
            </p:grpSpPr>
            <p:cxnSp>
              <p:nvCxnSpPr>
                <p:cNvPr id="17" name="直接连接符 16"/>
                <p:cNvCxnSpPr/>
                <p:nvPr/>
              </p:nvCxnSpPr>
              <p:spPr>
                <a:xfrm flipH="1">
                  <a:off x="6650020" y="2094828"/>
                  <a:ext cx="50408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6319755" y="2166284"/>
                  <a:ext cx="64009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806095" y="2232296"/>
                  <a:ext cx="50408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5872246" y="2102848"/>
                <a:ext cx="409335" cy="146303"/>
                <a:chOff x="3108003" y="2896504"/>
                <a:chExt cx="757634" cy="270791"/>
              </a:xfrm>
              <a:effectLst/>
            </p:grpSpPr>
            <p:sp>
              <p:nvSpPr>
                <p:cNvPr id="23" name="星"/>
                <p:cNvSpPr>
                  <a:spLocks noChangeAspect="1"/>
                </p:cNvSpPr>
                <p:nvPr/>
              </p:nvSpPr>
              <p:spPr>
                <a:xfrm>
                  <a:off x="3344252" y="2896504"/>
                  <a:ext cx="285137" cy="270791"/>
                </a:xfrm>
                <a:custGeom>
                  <a:avLst/>
                  <a:gdLst>
                    <a:gd name="T0" fmla="*/ 2009 w 3786"/>
                    <a:gd name="T1" fmla="*/ 129 h 3601"/>
                    <a:gd name="T2" fmla="*/ 2389 w 3786"/>
                    <a:gd name="T3" fmla="*/ 899 h 3601"/>
                    <a:gd name="T4" fmla="*/ 2762 w 3786"/>
                    <a:gd name="T5" fmla="*/ 1170 h 3601"/>
                    <a:gd name="T6" fmla="*/ 3612 w 3786"/>
                    <a:gd name="T7" fmla="*/ 1294 h 3601"/>
                    <a:gd name="T8" fmla="*/ 3683 w 3786"/>
                    <a:gd name="T9" fmla="*/ 1513 h 3601"/>
                    <a:gd name="T10" fmla="*/ 3068 w 3786"/>
                    <a:gd name="T11" fmla="*/ 2113 h 3601"/>
                    <a:gd name="T12" fmla="*/ 2926 w 3786"/>
                    <a:gd name="T13" fmla="*/ 2551 h 3601"/>
                    <a:gd name="T14" fmla="*/ 3071 w 3786"/>
                    <a:gd name="T15" fmla="*/ 3398 h 3601"/>
                    <a:gd name="T16" fmla="*/ 2884 w 3786"/>
                    <a:gd name="T17" fmla="*/ 3534 h 3601"/>
                    <a:gd name="T18" fmla="*/ 2124 w 3786"/>
                    <a:gd name="T19" fmla="*/ 3134 h 3601"/>
                    <a:gd name="T20" fmla="*/ 1663 w 3786"/>
                    <a:gd name="T21" fmla="*/ 3134 h 3601"/>
                    <a:gd name="T22" fmla="*/ 902 w 3786"/>
                    <a:gd name="T23" fmla="*/ 3534 h 3601"/>
                    <a:gd name="T24" fmla="*/ 716 w 3786"/>
                    <a:gd name="T25" fmla="*/ 3398 h 3601"/>
                    <a:gd name="T26" fmla="*/ 861 w 3786"/>
                    <a:gd name="T27" fmla="*/ 2551 h 3601"/>
                    <a:gd name="T28" fmla="*/ 719 w 3786"/>
                    <a:gd name="T29" fmla="*/ 2113 h 3601"/>
                    <a:gd name="T30" fmla="*/ 103 w 3786"/>
                    <a:gd name="T31" fmla="*/ 1513 h 3601"/>
                    <a:gd name="T32" fmla="*/ 175 w 3786"/>
                    <a:gd name="T33" fmla="*/ 1294 h 3601"/>
                    <a:gd name="T34" fmla="*/ 1025 w 3786"/>
                    <a:gd name="T35" fmla="*/ 1170 h 3601"/>
                    <a:gd name="T36" fmla="*/ 1398 w 3786"/>
                    <a:gd name="T37" fmla="*/ 899 h 3601"/>
                    <a:gd name="T38" fmla="*/ 1778 w 3786"/>
                    <a:gd name="T39" fmla="*/ 129 h 3601"/>
                    <a:gd name="T40" fmla="*/ 2009 w 3786"/>
                    <a:gd name="T41" fmla="*/ 129 h 3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6" h="3601">
                      <a:moveTo>
                        <a:pt x="2009" y="129"/>
                      </a:moveTo>
                      <a:lnTo>
                        <a:pt x="2389" y="899"/>
                      </a:lnTo>
                      <a:cubicBezTo>
                        <a:pt x="2452" y="1028"/>
                        <a:pt x="2619" y="1150"/>
                        <a:pt x="2762" y="1170"/>
                      </a:cubicBezTo>
                      <a:lnTo>
                        <a:pt x="3612" y="1294"/>
                      </a:lnTo>
                      <a:cubicBezTo>
                        <a:pt x="3754" y="1314"/>
                        <a:pt x="3786" y="1413"/>
                        <a:pt x="3683" y="1513"/>
                      </a:cubicBezTo>
                      <a:lnTo>
                        <a:pt x="3068" y="2113"/>
                      </a:lnTo>
                      <a:cubicBezTo>
                        <a:pt x="2965" y="2213"/>
                        <a:pt x="2901" y="2409"/>
                        <a:pt x="2926" y="2551"/>
                      </a:cubicBezTo>
                      <a:lnTo>
                        <a:pt x="3071" y="3398"/>
                      </a:lnTo>
                      <a:cubicBezTo>
                        <a:pt x="3095" y="3540"/>
                        <a:pt x="3012" y="3601"/>
                        <a:pt x="2884" y="3534"/>
                      </a:cubicBezTo>
                      <a:lnTo>
                        <a:pt x="2124" y="3134"/>
                      </a:lnTo>
                      <a:cubicBezTo>
                        <a:pt x="1997" y="3067"/>
                        <a:pt x="1790" y="3067"/>
                        <a:pt x="1663" y="3134"/>
                      </a:cubicBezTo>
                      <a:lnTo>
                        <a:pt x="902" y="3534"/>
                      </a:lnTo>
                      <a:cubicBezTo>
                        <a:pt x="775" y="3600"/>
                        <a:pt x="692" y="3540"/>
                        <a:pt x="716" y="3398"/>
                      </a:cubicBezTo>
                      <a:lnTo>
                        <a:pt x="861" y="2551"/>
                      </a:lnTo>
                      <a:cubicBezTo>
                        <a:pt x="885" y="2409"/>
                        <a:pt x="822" y="2213"/>
                        <a:pt x="719" y="2113"/>
                      </a:cubicBezTo>
                      <a:lnTo>
                        <a:pt x="103" y="1513"/>
                      </a:lnTo>
                      <a:cubicBezTo>
                        <a:pt x="0" y="1413"/>
                        <a:pt x="32" y="1314"/>
                        <a:pt x="175" y="1294"/>
                      </a:cubicBezTo>
                      <a:lnTo>
                        <a:pt x="1025" y="1170"/>
                      </a:lnTo>
                      <a:cubicBezTo>
                        <a:pt x="1167" y="1150"/>
                        <a:pt x="1334" y="1028"/>
                        <a:pt x="1398" y="899"/>
                      </a:cubicBezTo>
                      <a:lnTo>
                        <a:pt x="1778" y="129"/>
                      </a:lnTo>
                      <a:cubicBezTo>
                        <a:pt x="1842" y="0"/>
                        <a:pt x="1945" y="0"/>
                        <a:pt x="2009" y="129"/>
                      </a:cubicBezTo>
                      <a:close/>
                    </a:path>
                  </a:pathLst>
                </a:custGeom>
                <a:solidFill>
                  <a:srgbClr val="B1050A"/>
                </a:solidFill>
                <a:ln>
                  <a:noFill/>
                </a:ln>
                <a:effectLst/>
              </p:spPr>
              <p:txBody>
                <a:bodyPr/>
                <a:lstStyle/>
                <a:p>
                  <a:endParaRPr lang="zh-CN" altLang="en-US">
                    <a:cs typeface="+mn-ea"/>
                    <a:sym typeface="+mn-lt"/>
                  </a:endParaRPr>
                </a:p>
              </p:txBody>
            </p:sp>
            <p:sp>
              <p:nvSpPr>
                <p:cNvPr id="24" name="星"/>
                <p:cNvSpPr>
                  <a:spLocks noChangeAspect="1"/>
                </p:cNvSpPr>
                <p:nvPr/>
              </p:nvSpPr>
              <p:spPr>
                <a:xfrm>
                  <a:off x="3108003" y="2942630"/>
                  <a:ext cx="162937" cy="154739"/>
                </a:xfrm>
                <a:custGeom>
                  <a:avLst/>
                  <a:gdLst>
                    <a:gd name="T0" fmla="*/ 2009 w 3786"/>
                    <a:gd name="T1" fmla="*/ 129 h 3601"/>
                    <a:gd name="T2" fmla="*/ 2389 w 3786"/>
                    <a:gd name="T3" fmla="*/ 899 h 3601"/>
                    <a:gd name="T4" fmla="*/ 2762 w 3786"/>
                    <a:gd name="T5" fmla="*/ 1170 h 3601"/>
                    <a:gd name="T6" fmla="*/ 3612 w 3786"/>
                    <a:gd name="T7" fmla="*/ 1294 h 3601"/>
                    <a:gd name="T8" fmla="*/ 3683 w 3786"/>
                    <a:gd name="T9" fmla="*/ 1513 h 3601"/>
                    <a:gd name="T10" fmla="*/ 3068 w 3786"/>
                    <a:gd name="T11" fmla="*/ 2113 h 3601"/>
                    <a:gd name="T12" fmla="*/ 2926 w 3786"/>
                    <a:gd name="T13" fmla="*/ 2551 h 3601"/>
                    <a:gd name="T14" fmla="*/ 3071 w 3786"/>
                    <a:gd name="T15" fmla="*/ 3398 h 3601"/>
                    <a:gd name="T16" fmla="*/ 2884 w 3786"/>
                    <a:gd name="T17" fmla="*/ 3534 h 3601"/>
                    <a:gd name="T18" fmla="*/ 2124 w 3786"/>
                    <a:gd name="T19" fmla="*/ 3134 h 3601"/>
                    <a:gd name="T20" fmla="*/ 1663 w 3786"/>
                    <a:gd name="T21" fmla="*/ 3134 h 3601"/>
                    <a:gd name="T22" fmla="*/ 902 w 3786"/>
                    <a:gd name="T23" fmla="*/ 3534 h 3601"/>
                    <a:gd name="T24" fmla="*/ 716 w 3786"/>
                    <a:gd name="T25" fmla="*/ 3398 h 3601"/>
                    <a:gd name="T26" fmla="*/ 861 w 3786"/>
                    <a:gd name="T27" fmla="*/ 2551 h 3601"/>
                    <a:gd name="T28" fmla="*/ 719 w 3786"/>
                    <a:gd name="T29" fmla="*/ 2113 h 3601"/>
                    <a:gd name="T30" fmla="*/ 103 w 3786"/>
                    <a:gd name="T31" fmla="*/ 1513 h 3601"/>
                    <a:gd name="T32" fmla="*/ 175 w 3786"/>
                    <a:gd name="T33" fmla="*/ 1294 h 3601"/>
                    <a:gd name="T34" fmla="*/ 1025 w 3786"/>
                    <a:gd name="T35" fmla="*/ 1170 h 3601"/>
                    <a:gd name="T36" fmla="*/ 1398 w 3786"/>
                    <a:gd name="T37" fmla="*/ 899 h 3601"/>
                    <a:gd name="T38" fmla="*/ 1778 w 3786"/>
                    <a:gd name="T39" fmla="*/ 129 h 3601"/>
                    <a:gd name="T40" fmla="*/ 2009 w 3786"/>
                    <a:gd name="T41" fmla="*/ 129 h 3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6" h="3601">
                      <a:moveTo>
                        <a:pt x="2009" y="129"/>
                      </a:moveTo>
                      <a:lnTo>
                        <a:pt x="2389" y="899"/>
                      </a:lnTo>
                      <a:cubicBezTo>
                        <a:pt x="2452" y="1028"/>
                        <a:pt x="2619" y="1150"/>
                        <a:pt x="2762" y="1170"/>
                      </a:cubicBezTo>
                      <a:lnTo>
                        <a:pt x="3612" y="1294"/>
                      </a:lnTo>
                      <a:cubicBezTo>
                        <a:pt x="3754" y="1314"/>
                        <a:pt x="3786" y="1413"/>
                        <a:pt x="3683" y="1513"/>
                      </a:cubicBezTo>
                      <a:lnTo>
                        <a:pt x="3068" y="2113"/>
                      </a:lnTo>
                      <a:cubicBezTo>
                        <a:pt x="2965" y="2213"/>
                        <a:pt x="2901" y="2409"/>
                        <a:pt x="2926" y="2551"/>
                      </a:cubicBezTo>
                      <a:lnTo>
                        <a:pt x="3071" y="3398"/>
                      </a:lnTo>
                      <a:cubicBezTo>
                        <a:pt x="3095" y="3540"/>
                        <a:pt x="3012" y="3601"/>
                        <a:pt x="2884" y="3534"/>
                      </a:cubicBezTo>
                      <a:lnTo>
                        <a:pt x="2124" y="3134"/>
                      </a:lnTo>
                      <a:cubicBezTo>
                        <a:pt x="1997" y="3067"/>
                        <a:pt x="1790" y="3067"/>
                        <a:pt x="1663" y="3134"/>
                      </a:cubicBezTo>
                      <a:lnTo>
                        <a:pt x="902" y="3534"/>
                      </a:lnTo>
                      <a:cubicBezTo>
                        <a:pt x="775" y="3600"/>
                        <a:pt x="692" y="3540"/>
                        <a:pt x="716" y="3398"/>
                      </a:cubicBezTo>
                      <a:lnTo>
                        <a:pt x="861" y="2551"/>
                      </a:lnTo>
                      <a:cubicBezTo>
                        <a:pt x="885" y="2409"/>
                        <a:pt x="822" y="2213"/>
                        <a:pt x="719" y="2113"/>
                      </a:cubicBezTo>
                      <a:lnTo>
                        <a:pt x="103" y="1513"/>
                      </a:lnTo>
                      <a:cubicBezTo>
                        <a:pt x="0" y="1413"/>
                        <a:pt x="32" y="1314"/>
                        <a:pt x="175" y="1294"/>
                      </a:cubicBezTo>
                      <a:lnTo>
                        <a:pt x="1025" y="1170"/>
                      </a:lnTo>
                      <a:cubicBezTo>
                        <a:pt x="1167" y="1150"/>
                        <a:pt x="1334" y="1028"/>
                        <a:pt x="1398" y="899"/>
                      </a:cubicBezTo>
                      <a:lnTo>
                        <a:pt x="1778" y="129"/>
                      </a:lnTo>
                      <a:cubicBezTo>
                        <a:pt x="1842" y="0"/>
                        <a:pt x="1945" y="0"/>
                        <a:pt x="2009" y="129"/>
                      </a:cubicBezTo>
                      <a:close/>
                    </a:path>
                  </a:pathLst>
                </a:custGeom>
                <a:solidFill>
                  <a:srgbClr val="B1050A"/>
                </a:solidFill>
                <a:ln>
                  <a:noFill/>
                </a:ln>
                <a:effectLst/>
              </p:spPr>
              <p:txBody>
                <a:bodyPr/>
                <a:lstStyle/>
                <a:p>
                  <a:endParaRPr lang="zh-CN" altLang="en-US">
                    <a:cs typeface="+mn-ea"/>
                    <a:sym typeface="+mn-lt"/>
                  </a:endParaRPr>
                </a:p>
              </p:txBody>
            </p:sp>
            <p:sp>
              <p:nvSpPr>
                <p:cNvPr id="25" name="星"/>
                <p:cNvSpPr>
                  <a:spLocks noChangeAspect="1"/>
                </p:cNvSpPr>
                <p:nvPr/>
              </p:nvSpPr>
              <p:spPr>
                <a:xfrm>
                  <a:off x="3702700" y="2947952"/>
                  <a:ext cx="162937" cy="154739"/>
                </a:xfrm>
                <a:custGeom>
                  <a:avLst/>
                  <a:gdLst>
                    <a:gd name="T0" fmla="*/ 2009 w 3786"/>
                    <a:gd name="T1" fmla="*/ 129 h 3601"/>
                    <a:gd name="T2" fmla="*/ 2389 w 3786"/>
                    <a:gd name="T3" fmla="*/ 899 h 3601"/>
                    <a:gd name="T4" fmla="*/ 2762 w 3786"/>
                    <a:gd name="T5" fmla="*/ 1170 h 3601"/>
                    <a:gd name="T6" fmla="*/ 3612 w 3786"/>
                    <a:gd name="T7" fmla="*/ 1294 h 3601"/>
                    <a:gd name="T8" fmla="*/ 3683 w 3786"/>
                    <a:gd name="T9" fmla="*/ 1513 h 3601"/>
                    <a:gd name="T10" fmla="*/ 3068 w 3786"/>
                    <a:gd name="T11" fmla="*/ 2113 h 3601"/>
                    <a:gd name="T12" fmla="*/ 2926 w 3786"/>
                    <a:gd name="T13" fmla="*/ 2551 h 3601"/>
                    <a:gd name="T14" fmla="*/ 3071 w 3786"/>
                    <a:gd name="T15" fmla="*/ 3398 h 3601"/>
                    <a:gd name="T16" fmla="*/ 2884 w 3786"/>
                    <a:gd name="T17" fmla="*/ 3534 h 3601"/>
                    <a:gd name="T18" fmla="*/ 2124 w 3786"/>
                    <a:gd name="T19" fmla="*/ 3134 h 3601"/>
                    <a:gd name="T20" fmla="*/ 1663 w 3786"/>
                    <a:gd name="T21" fmla="*/ 3134 h 3601"/>
                    <a:gd name="T22" fmla="*/ 902 w 3786"/>
                    <a:gd name="T23" fmla="*/ 3534 h 3601"/>
                    <a:gd name="T24" fmla="*/ 716 w 3786"/>
                    <a:gd name="T25" fmla="*/ 3398 h 3601"/>
                    <a:gd name="T26" fmla="*/ 861 w 3786"/>
                    <a:gd name="T27" fmla="*/ 2551 h 3601"/>
                    <a:gd name="T28" fmla="*/ 719 w 3786"/>
                    <a:gd name="T29" fmla="*/ 2113 h 3601"/>
                    <a:gd name="T30" fmla="*/ 103 w 3786"/>
                    <a:gd name="T31" fmla="*/ 1513 h 3601"/>
                    <a:gd name="T32" fmla="*/ 175 w 3786"/>
                    <a:gd name="T33" fmla="*/ 1294 h 3601"/>
                    <a:gd name="T34" fmla="*/ 1025 w 3786"/>
                    <a:gd name="T35" fmla="*/ 1170 h 3601"/>
                    <a:gd name="T36" fmla="*/ 1398 w 3786"/>
                    <a:gd name="T37" fmla="*/ 899 h 3601"/>
                    <a:gd name="T38" fmla="*/ 1778 w 3786"/>
                    <a:gd name="T39" fmla="*/ 129 h 3601"/>
                    <a:gd name="T40" fmla="*/ 2009 w 3786"/>
                    <a:gd name="T41" fmla="*/ 129 h 3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6" h="3601">
                      <a:moveTo>
                        <a:pt x="2009" y="129"/>
                      </a:moveTo>
                      <a:lnTo>
                        <a:pt x="2389" y="899"/>
                      </a:lnTo>
                      <a:cubicBezTo>
                        <a:pt x="2452" y="1028"/>
                        <a:pt x="2619" y="1150"/>
                        <a:pt x="2762" y="1170"/>
                      </a:cubicBezTo>
                      <a:lnTo>
                        <a:pt x="3612" y="1294"/>
                      </a:lnTo>
                      <a:cubicBezTo>
                        <a:pt x="3754" y="1314"/>
                        <a:pt x="3786" y="1413"/>
                        <a:pt x="3683" y="1513"/>
                      </a:cubicBezTo>
                      <a:lnTo>
                        <a:pt x="3068" y="2113"/>
                      </a:lnTo>
                      <a:cubicBezTo>
                        <a:pt x="2965" y="2213"/>
                        <a:pt x="2901" y="2409"/>
                        <a:pt x="2926" y="2551"/>
                      </a:cubicBezTo>
                      <a:lnTo>
                        <a:pt x="3071" y="3398"/>
                      </a:lnTo>
                      <a:cubicBezTo>
                        <a:pt x="3095" y="3540"/>
                        <a:pt x="3012" y="3601"/>
                        <a:pt x="2884" y="3534"/>
                      </a:cubicBezTo>
                      <a:lnTo>
                        <a:pt x="2124" y="3134"/>
                      </a:lnTo>
                      <a:cubicBezTo>
                        <a:pt x="1997" y="3067"/>
                        <a:pt x="1790" y="3067"/>
                        <a:pt x="1663" y="3134"/>
                      </a:cubicBezTo>
                      <a:lnTo>
                        <a:pt x="902" y="3534"/>
                      </a:lnTo>
                      <a:cubicBezTo>
                        <a:pt x="775" y="3600"/>
                        <a:pt x="692" y="3540"/>
                        <a:pt x="716" y="3398"/>
                      </a:cubicBezTo>
                      <a:lnTo>
                        <a:pt x="861" y="2551"/>
                      </a:lnTo>
                      <a:cubicBezTo>
                        <a:pt x="885" y="2409"/>
                        <a:pt x="822" y="2213"/>
                        <a:pt x="719" y="2113"/>
                      </a:cubicBezTo>
                      <a:lnTo>
                        <a:pt x="103" y="1513"/>
                      </a:lnTo>
                      <a:cubicBezTo>
                        <a:pt x="0" y="1413"/>
                        <a:pt x="32" y="1314"/>
                        <a:pt x="175" y="1294"/>
                      </a:cubicBezTo>
                      <a:lnTo>
                        <a:pt x="1025" y="1170"/>
                      </a:lnTo>
                      <a:cubicBezTo>
                        <a:pt x="1167" y="1150"/>
                        <a:pt x="1334" y="1028"/>
                        <a:pt x="1398" y="899"/>
                      </a:cubicBezTo>
                      <a:lnTo>
                        <a:pt x="1778" y="129"/>
                      </a:lnTo>
                      <a:cubicBezTo>
                        <a:pt x="1842" y="0"/>
                        <a:pt x="1945" y="0"/>
                        <a:pt x="2009" y="129"/>
                      </a:cubicBezTo>
                      <a:close/>
                    </a:path>
                  </a:pathLst>
                </a:custGeom>
                <a:solidFill>
                  <a:srgbClr val="B1050A"/>
                </a:solidFill>
                <a:ln>
                  <a:noFill/>
                </a:ln>
                <a:effectLst/>
              </p:spPr>
              <p:txBody>
                <a:bodyPr/>
                <a:lstStyle/>
                <a:p>
                  <a:endParaRPr lang="zh-CN" altLang="en-US">
                    <a:cs typeface="+mn-ea"/>
                    <a:sym typeface="+mn-lt"/>
                  </a:endParaRPr>
                </a:p>
              </p:txBody>
            </p:sp>
          </p:grpSp>
        </p:grpSp>
      </p:grpSp>
      <p:grpSp>
        <p:nvGrpSpPr>
          <p:cNvPr id="11" name="组合"/>
          <p:cNvGrpSpPr/>
          <p:nvPr/>
        </p:nvGrpSpPr>
        <p:grpSpPr>
          <a:xfrm>
            <a:off x="474694" y="2174295"/>
            <a:ext cx="11201368" cy="4346766"/>
            <a:chOff x="474694" y="2174295"/>
            <a:chExt cx="11201368" cy="4346766"/>
          </a:xfrm>
        </p:grpSpPr>
        <p:sp>
          <p:nvSpPr>
            <p:cNvPr id="31" name="梯形 8"/>
            <p:cNvSpPr/>
            <p:nvPr/>
          </p:nvSpPr>
          <p:spPr>
            <a:xfrm rot="5400000" flipH="1" flipV="1">
              <a:off x="1073407" y="3912717"/>
              <a:ext cx="4346766" cy="869921"/>
            </a:xfrm>
            <a:custGeom>
              <a:avLst/>
              <a:gdLst>
                <a:gd name="connsiteX0" fmla="*/ 0 w 7396224"/>
                <a:gd name="connsiteY0" fmla="*/ 858347 h 858347"/>
                <a:gd name="connsiteX1" fmla="*/ 2055157 w 7396224"/>
                <a:gd name="connsiteY1" fmla="*/ 0 h 858347"/>
                <a:gd name="connsiteX2" fmla="*/ 5341067 w 7396224"/>
                <a:gd name="connsiteY2" fmla="*/ 0 h 858347"/>
                <a:gd name="connsiteX3" fmla="*/ 7396224 w 7396224"/>
                <a:gd name="connsiteY3" fmla="*/ 858347 h 858347"/>
                <a:gd name="connsiteX4" fmla="*/ 0 w 7396224"/>
                <a:gd name="connsiteY4" fmla="*/ 858347 h 858347"/>
                <a:gd name="connsiteX0dup0" fmla="*/ 0 w 7396224"/>
                <a:gd name="connsiteY0dup0" fmla="*/ 869921 h 869921"/>
                <a:gd name="connsiteX1dup0" fmla="*/ 2055157 w 7396224"/>
                <a:gd name="connsiteY1dup0" fmla="*/ 11574 h 869921"/>
                <a:gd name="connsiteX2dup0" fmla="*/ 3685887 w 7396224"/>
                <a:gd name="connsiteY2dup0" fmla="*/ 0 h 869921"/>
                <a:gd name="connsiteX3dup0" fmla="*/ 7396224 w 7396224"/>
                <a:gd name="connsiteY3dup0" fmla="*/ 869921 h 869921"/>
                <a:gd name="connsiteX4dup0" fmla="*/ 0 w 7396224"/>
                <a:gd name="connsiteY4dup0" fmla="*/ 869921 h 869921"/>
                <a:gd name="connsiteX0dup0dup1" fmla="*/ 0 w 7396224"/>
                <a:gd name="connsiteY0dup0dup1" fmla="*/ 869921 h 869921"/>
                <a:gd name="connsiteX1dup0dup1" fmla="*/ 3685887 w 7396224"/>
                <a:gd name="connsiteY1dup0dup1" fmla="*/ 0 h 869921"/>
                <a:gd name="connsiteX2dup0dup1" fmla="*/ 7396224 w 7396224"/>
                <a:gd name="connsiteY2dup0dup1" fmla="*/ 869921 h 869921"/>
                <a:gd name="connsiteX3dup0dup1" fmla="*/ 0 w 7396224"/>
                <a:gd name="connsiteY3dup0dup1" fmla="*/ 869921 h 869921"/>
              </a:gdLst>
              <a:ahLst/>
              <a:cxnLst>
                <a:cxn ang="0">
                  <a:pos x="connsiteX0dup0dup1" y="connsiteY0dup0dup1"/>
                </a:cxn>
                <a:cxn ang="0">
                  <a:pos x="connsiteX1dup0dup1" y="connsiteY1dup0dup1"/>
                </a:cxn>
                <a:cxn ang="0">
                  <a:pos x="connsiteX2dup0dup1" y="connsiteY2dup0dup1"/>
                </a:cxn>
                <a:cxn ang="0">
                  <a:pos x="connsiteX3dup0dup1" y="connsiteY3dup0dup1"/>
                </a:cxn>
              </a:cxnLst>
              <a:rect l="l" t="t" r="r" b="b"/>
              <a:pathLst>
                <a:path w="7396223" h="869921">
                  <a:moveTo>
                    <a:pt x="0" y="869921"/>
                  </a:moveTo>
                  <a:lnTo>
                    <a:pt x="3685887" y="0"/>
                  </a:lnTo>
                  <a:lnTo>
                    <a:pt x="7396224" y="869921"/>
                  </a:lnTo>
                  <a:lnTo>
                    <a:pt x="0" y="869921"/>
                  </a:lnTo>
                  <a:close/>
                </a:path>
              </a:pathLst>
            </a:custGeom>
            <a:gradFill>
              <a:gsLst>
                <a:gs pos="52000">
                  <a:schemeClr val="accent1">
                    <a:alpha val="20000"/>
                  </a:schemeClr>
                </a:gs>
                <a:gs pos="0">
                  <a:schemeClr val="accent1">
                    <a:alpha val="50000"/>
                  </a:schemeClr>
                </a:gs>
                <a:gs pos="97000">
                  <a:schemeClr val="accent1">
                    <a:alpha val="0"/>
                  </a:schemeClr>
                </a:gs>
              </a:gsLst>
              <a:lin ang="5400000" scaled="1"/>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grpSp>
          <p:nvGrpSpPr>
            <p:cNvPr id="8" name="组合"/>
            <p:cNvGrpSpPr/>
            <p:nvPr/>
          </p:nvGrpSpPr>
          <p:grpSpPr>
            <a:xfrm>
              <a:off x="3915359" y="2566102"/>
              <a:ext cx="7760703" cy="3563151"/>
              <a:chOff x="3915359" y="2636733"/>
              <a:chExt cx="7760703" cy="3563151"/>
            </a:xfrm>
          </p:grpSpPr>
          <p:grpSp>
            <p:nvGrpSpPr>
              <p:cNvPr id="7" name="组合 6"/>
              <p:cNvGrpSpPr/>
              <p:nvPr/>
            </p:nvGrpSpPr>
            <p:grpSpPr>
              <a:xfrm>
                <a:off x="3915359" y="2636733"/>
                <a:ext cx="7760703" cy="1062341"/>
                <a:chOff x="3915359" y="2636733"/>
                <a:chExt cx="7760703" cy="1062341"/>
              </a:xfrm>
            </p:grpSpPr>
            <p:sp>
              <p:nvSpPr>
                <p:cNvPr id="44" name="矩形 43"/>
                <p:cNvSpPr/>
                <p:nvPr/>
              </p:nvSpPr>
              <p:spPr>
                <a:xfrm>
                  <a:off x="3915359" y="2699903"/>
                  <a:ext cx="72000" cy="9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48" name="组合 47"/>
                <p:cNvGrpSpPr/>
                <p:nvPr/>
              </p:nvGrpSpPr>
              <p:grpSpPr>
                <a:xfrm>
                  <a:off x="3987359" y="2636733"/>
                  <a:ext cx="7688703" cy="1062341"/>
                  <a:chOff x="8048650" y="4133733"/>
                  <a:chExt cx="7688703" cy="1062341"/>
                </a:xfrm>
              </p:grpSpPr>
              <p:sp>
                <p:nvSpPr>
                  <p:cNvPr id="49" name="文本框 48"/>
                  <p:cNvSpPr txBox="1"/>
                  <p:nvPr/>
                </p:nvSpPr>
                <p:spPr>
                  <a:xfrm>
                    <a:off x="8048650" y="4133733"/>
                    <a:ext cx="2879425" cy="390941"/>
                  </a:xfrm>
                  <a:prstGeom prst="rect">
                    <a:avLst/>
                  </a:prstGeom>
                  <a:noFill/>
                </p:spPr>
                <p:txBody>
                  <a:bodyPr wrap="square" rtlCol="0">
                    <a:spAutoFit/>
                  </a:bodyPr>
                  <a:lstStyle/>
                  <a:p>
                    <a:pPr marL="0" marR="0" lvl="0" indent="0" algn="l" defTabSz="914400" rtl="0" eaLnBrk="1" fontAlgn="auto" latinLnBrk="0" hangingPunct="1">
                      <a:lnSpc>
                        <a:spcPct val="125000"/>
                      </a:lnSpc>
                      <a:spcBef>
                        <a:spcPct val="0"/>
                      </a:spcBef>
                      <a:spcAft>
                        <a:spcPct val="0"/>
                      </a:spcAft>
                      <a:buClrTx/>
                      <a:buSzTx/>
                      <a:buFontTx/>
                      <a:buNone/>
                      <a:defRPr/>
                    </a:pPr>
                    <a:r>
                      <a:rPr kumimoji="0" lang="zh-CN" altLang="en-US" b="1" i="0" u="none" strike="noStrike" kern="1200" cap="none" spc="0" normalizeH="0" baseline="0" noProof="0">
                        <a:ln>
                          <a:noFill/>
                        </a:ln>
                        <a:solidFill>
                          <a:schemeClr val="accent1"/>
                        </a:solidFill>
                        <a:effectLst/>
                        <a:uLnTx/>
                        <a:uFillTx/>
                        <a:cs typeface="+mn-ea"/>
                        <a:sym typeface="+mn-lt"/>
                      </a:rPr>
                      <a:t>实力对比悬殊的较量</a:t>
                    </a:r>
                  </a:p>
                </p:txBody>
              </p:sp>
              <p:sp>
                <p:nvSpPr>
                  <p:cNvPr id="50" name="矩形 49"/>
                  <p:cNvSpPr/>
                  <p:nvPr/>
                </p:nvSpPr>
                <p:spPr>
                  <a:xfrm>
                    <a:off x="8048652" y="4465040"/>
                    <a:ext cx="7688701" cy="731034"/>
                  </a:xfrm>
                  <a:prstGeom prst="rect">
                    <a:avLst/>
                  </a:prstGeom>
                </p:spPr>
                <p:txBody>
                  <a:bodyPr wrap="square">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b="0" i="0" u="none" strike="noStrike" kern="1200" cap="none" spc="0" normalizeH="0" baseline="0" noProof="0" dirty="0">
                        <a:ln>
                          <a:noFill/>
                        </a:ln>
                        <a:solidFill>
                          <a:prstClr val="black">
                            <a:lumMod val="75000"/>
                            <a:lumOff val="25000"/>
                          </a:prstClr>
                        </a:solidFill>
                        <a:effectLst/>
                        <a:uLnTx/>
                        <a:uFillTx/>
                        <a:cs typeface="+mn-ea"/>
                        <a:sym typeface="+mn-lt"/>
                      </a:rPr>
                      <a:t>美国军队武器装备先进，出动陆海空三军联合立体作战，动用了除核武器以外所有新式武器，掌握着战场的制空权和制海权，地面部队全部机械化。</a:t>
                    </a:r>
                  </a:p>
                </p:txBody>
              </p:sp>
            </p:grpSp>
          </p:grpSp>
          <p:grpSp>
            <p:nvGrpSpPr>
              <p:cNvPr id="51" name="组合 50"/>
              <p:cNvGrpSpPr/>
              <p:nvPr/>
            </p:nvGrpSpPr>
            <p:grpSpPr>
              <a:xfrm>
                <a:off x="3915359" y="3887138"/>
                <a:ext cx="7760703" cy="1062341"/>
                <a:chOff x="3915359" y="2636733"/>
                <a:chExt cx="7760703" cy="1062341"/>
              </a:xfrm>
            </p:grpSpPr>
            <p:sp>
              <p:nvSpPr>
                <p:cNvPr id="52" name="矩形 51"/>
                <p:cNvSpPr/>
                <p:nvPr/>
              </p:nvSpPr>
              <p:spPr>
                <a:xfrm>
                  <a:off x="3915359" y="2699903"/>
                  <a:ext cx="72000" cy="9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53" name="组合 52"/>
                <p:cNvGrpSpPr/>
                <p:nvPr/>
              </p:nvGrpSpPr>
              <p:grpSpPr>
                <a:xfrm>
                  <a:off x="3987359" y="2636733"/>
                  <a:ext cx="7688703" cy="1062341"/>
                  <a:chOff x="8048650" y="4133733"/>
                  <a:chExt cx="7688703" cy="1062341"/>
                </a:xfrm>
              </p:grpSpPr>
              <p:sp>
                <p:nvSpPr>
                  <p:cNvPr id="54" name="文本框 53"/>
                  <p:cNvSpPr txBox="1"/>
                  <p:nvPr/>
                </p:nvSpPr>
                <p:spPr>
                  <a:xfrm>
                    <a:off x="8048650" y="4133733"/>
                    <a:ext cx="2879425" cy="390941"/>
                  </a:xfrm>
                  <a:prstGeom prst="rect">
                    <a:avLst/>
                  </a:prstGeom>
                  <a:noFill/>
                </p:spPr>
                <p:txBody>
                  <a:bodyPr wrap="square" rtlCol="0">
                    <a:spAutoFit/>
                  </a:bodyPr>
                  <a:lstStyle/>
                  <a:p>
                    <a:pPr marL="0" marR="0" lvl="0" indent="0" algn="l" defTabSz="914400" rtl="0" eaLnBrk="1" fontAlgn="auto" latinLnBrk="0" hangingPunct="1">
                      <a:lnSpc>
                        <a:spcPct val="125000"/>
                      </a:lnSpc>
                      <a:spcBef>
                        <a:spcPct val="0"/>
                      </a:spcBef>
                      <a:spcAft>
                        <a:spcPct val="0"/>
                      </a:spcAft>
                      <a:buClrTx/>
                      <a:buSzTx/>
                      <a:buFontTx/>
                      <a:buNone/>
                      <a:defRPr/>
                    </a:pPr>
                    <a:r>
                      <a:rPr kumimoji="0" lang="zh-CN" altLang="en-US" b="1" i="0" u="none" strike="noStrike" kern="1200" cap="none" spc="0" normalizeH="0" baseline="0" noProof="0">
                        <a:ln>
                          <a:noFill/>
                        </a:ln>
                        <a:solidFill>
                          <a:schemeClr val="accent1"/>
                        </a:solidFill>
                        <a:effectLst/>
                        <a:uLnTx/>
                        <a:uFillTx/>
                        <a:cs typeface="+mn-ea"/>
                        <a:sym typeface="+mn-lt"/>
                      </a:rPr>
                      <a:t>中国面临战争创伤</a:t>
                    </a:r>
                  </a:p>
                </p:txBody>
              </p:sp>
              <p:sp>
                <p:nvSpPr>
                  <p:cNvPr id="55" name="矩形 54"/>
                  <p:cNvSpPr/>
                  <p:nvPr/>
                </p:nvSpPr>
                <p:spPr>
                  <a:xfrm>
                    <a:off x="8048652" y="4465040"/>
                    <a:ext cx="7688701" cy="731034"/>
                  </a:xfrm>
                  <a:prstGeom prst="rect">
                    <a:avLst/>
                  </a:prstGeom>
                </p:spPr>
                <p:txBody>
                  <a:bodyPr wrap="square">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b="0" i="0" u="none" strike="noStrike" kern="1200" cap="none" spc="0" normalizeH="0" baseline="0" noProof="0">
                        <a:ln>
                          <a:noFill/>
                        </a:ln>
                        <a:solidFill>
                          <a:prstClr val="black">
                            <a:lumMod val="75000"/>
                            <a:lumOff val="25000"/>
                          </a:prstClr>
                        </a:solidFill>
                        <a:effectLst/>
                        <a:uLnTx/>
                        <a:uFillTx/>
                        <a:cs typeface="+mn-ea"/>
                        <a:sym typeface="+mn-lt"/>
                      </a:rPr>
                      <a:t>中国人民志愿军武器装备相当落后，基本上是陆军在少量坦克和炮兵支援下的单一地面作战。</a:t>
                    </a:r>
                  </a:p>
                </p:txBody>
              </p:sp>
            </p:grpSp>
          </p:grpSp>
          <p:grpSp>
            <p:nvGrpSpPr>
              <p:cNvPr id="56" name="组合 55"/>
              <p:cNvGrpSpPr/>
              <p:nvPr/>
            </p:nvGrpSpPr>
            <p:grpSpPr>
              <a:xfrm>
                <a:off x="3915359" y="5137543"/>
                <a:ext cx="7760703" cy="1062341"/>
                <a:chOff x="3915359" y="2636733"/>
                <a:chExt cx="7760703" cy="1062341"/>
              </a:xfrm>
            </p:grpSpPr>
            <p:sp>
              <p:nvSpPr>
                <p:cNvPr id="57" name="矩形 56"/>
                <p:cNvSpPr/>
                <p:nvPr/>
              </p:nvSpPr>
              <p:spPr>
                <a:xfrm>
                  <a:off x="3915359" y="2699903"/>
                  <a:ext cx="72000" cy="9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58" name="组合 57"/>
                <p:cNvGrpSpPr/>
                <p:nvPr/>
              </p:nvGrpSpPr>
              <p:grpSpPr>
                <a:xfrm>
                  <a:off x="3987359" y="2636733"/>
                  <a:ext cx="7688703" cy="1062341"/>
                  <a:chOff x="8048650" y="4133733"/>
                  <a:chExt cx="7688703" cy="1062341"/>
                </a:xfrm>
              </p:grpSpPr>
              <p:sp>
                <p:nvSpPr>
                  <p:cNvPr id="59" name="文本框 58"/>
                  <p:cNvSpPr txBox="1"/>
                  <p:nvPr/>
                </p:nvSpPr>
                <p:spPr>
                  <a:xfrm>
                    <a:off x="8048650" y="4133733"/>
                    <a:ext cx="5781674" cy="390941"/>
                  </a:xfrm>
                  <a:prstGeom prst="rect">
                    <a:avLst/>
                  </a:prstGeom>
                  <a:noFill/>
                </p:spPr>
                <p:txBody>
                  <a:bodyPr wrap="square" rtlCol="0">
                    <a:spAutoFit/>
                  </a:bodyPr>
                  <a:lstStyle/>
                  <a:p>
                    <a:pPr marL="0" marR="0" lvl="0" indent="0" algn="l" defTabSz="914400" rtl="0" eaLnBrk="1" fontAlgn="auto" latinLnBrk="0" hangingPunct="1">
                      <a:lnSpc>
                        <a:spcPct val="125000"/>
                      </a:lnSpc>
                      <a:spcBef>
                        <a:spcPct val="0"/>
                      </a:spcBef>
                      <a:spcAft>
                        <a:spcPct val="0"/>
                      </a:spcAft>
                      <a:buClrTx/>
                      <a:buSzTx/>
                      <a:buFontTx/>
                      <a:buNone/>
                      <a:defRPr/>
                    </a:pPr>
                    <a:r>
                      <a:rPr kumimoji="0" lang="zh-CN" altLang="en-US" b="1" i="0" u="none" strike="noStrike" kern="1200" cap="none" spc="0" normalizeH="0" baseline="0" noProof="0">
                        <a:ln>
                          <a:noFill/>
                        </a:ln>
                        <a:solidFill>
                          <a:schemeClr val="accent1"/>
                        </a:solidFill>
                        <a:effectLst/>
                        <a:uLnTx/>
                        <a:uFillTx/>
                        <a:cs typeface="+mn-ea"/>
                        <a:sym typeface="+mn-lt"/>
                      </a:rPr>
                      <a:t>中国人民志愿军构筑纵深防御阵地</a:t>
                    </a:r>
                  </a:p>
                </p:txBody>
              </p:sp>
              <p:sp>
                <p:nvSpPr>
                  <p:cNvPr id="60" name="矩形 59"/>
                  <p:cNvSpPr/>
                  <p:nvPr/>
                </p:nvSpPr>
                <p:spPr>
                  <a:xfrm>
                    <a:off x="8048652" y="4465040"/>
                    <a:ext cx="7688701" cy="731034"/>
                  </a:xfrm>
                  <a:prstGeom prst="rect">
                    <a:avLst/>
                  </a:prstGeom>
                </p:spPr>
                <p:txBody>
                  <a:bodyPr wrap="square">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b="0" i="0" u="none" strike="noStrike" kern="1200" cap="none" spc="0" normalizeH="0" baseline="0" noProof="0">
                        <a:ln>
                          <a:noFill/>
                        </a:ln>
                        <a:solidFill>
                          <a:prstClr val="black">
                            <a:lumMod val="75000"/>
                            <a:lumOff val="25000"/>
                          </a:prstClr>
                        </a:solidFill>
                        <a:effectLst/>
                        <a:uLnTx/>
                        <a:uFillTx/>
                        <a:cs typeface="+mn-ea"/>
                        <a:sym typeface="+mn-lt"/>
                      </a:rPr>
                      <a:t>在粉碎敌人的重点进攻和细菌战后，还进行了多次进攻战役，迫使侵略者停战谈判。</a:t>
                    </a:r>
                  </a:p>
                </p:txBody>
              </p:sp>
            </p:grpSp>
          </p:grpSp>
        </p:grpSp>
        <p:pic>
          <p:nvPicPr>
            <p:cNvPr id="10" name="图片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4694" y="3486215"/>
              <a:ext cx="2191907" cy="1847281"/>
            </a:xfrm>
            <a:prstGeom prst="ellipse">
              <a:avLst/>
            </a:prstGeom>
            <a:ln>
              <a:solidFill>
                <a:schemeClr val="accent1"/>
              </a:solid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p:cNvGrpSpPr/>
          <p:nvPr/>
        </p:nvGrpSpPr>
        <p:grpSpPr>
          <a:xfrm>
            <a:off x="539088" y="283856"/>
            <a:ext cx="5818586" cy="568107"/>
            <a:chOff x="1659173" y="2045137"/>
            <a:chExt cx="5818586" cy="568107"/>
          </a:xfrm>
        </p:grpSpPr>
        <p:sp>
          <p:nvSpPr>
            <p:cNvPr id="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2239324" y="2136575"/>
              <a:ext cx="361283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抗美援朝战争的伟大意义</a:t>
              </a:r>
            </a:p>
          </p:txBody>
        </p:sp>
        <p:sp>
          <p:nvSpPr>
            <p:cNvPr id="6" name="文本框 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4</a:t>
              </a:r>
              <a:endParaRPr lang="zh-CN" altLang="en-US">
                <a:solidFill>
                  <a:schemeClr val="bg1"/>
                </a:solidFill>
                <a:cs typeface="+mn-ea"/>
                <a:sym typeface="+mn-lt"/>
              </a:endParaRPr>
            </a:p>
          </p:txBody>
        </p:sp>
      </p:grpSp>
      <p:grpSp>
        <p:nvGrpSpPr>
          <p:cNvPr id="30" name="组合"/>
          <p:cNvGrpSpPr/>
          <p:nvPr/>
        </p:nvGrpSpPr>
        <p:grpSpPr>
          <a:xfrm>
            <a:off x="2917443" y="1660630"/>
            <a:ext cx="6357115" cy="588521"/>
            <a:chOff x="2917443" y="1660630"/>
            <a:chExt cx="6357115" cy="588521"/>
          </a:xfrm>
        </p:grpSpPr>
        <p:sp>
          <p:nvSpPr>
            <p:cNvPr id="13" name="文本框"/>
            <p:cNvSpPr txBox="1"/>
            <p:nvPr/>
          </p:nvSpPr>
          <p:spPr>
            <a:xfrm>
              <a:off x="2917443" y="1660630"/>
              <a:ext cx="6357115" cy="400110"/>
            </a:xfrm>
            <a:prstGeom prst="rect">
              <a:avLst/>
            </a:prstGeom>
            <a:noFill/>
          </p:spPr>
          <p:txBody>
            <a:bodyPr wrap="square" rtlCol="0">
              <a:spAutoFit/>
            </a:bodyPr>
            <a:lstStyle/>
            <a:p>
              <a:pPr algn="ctr"/>
              <a:r>
                <a:rPr lang="zh-CN" altLang="en-US" sz="2000" b="1">
                  <a:solidFill>
                    <a:schemeClr val="accent1"/>
                  </a:solidFill>
                  <a:cs typeface="+mn-ea"/>
                  <a:sym typeface="+mn-lt"/>
                </a:rPr>
                <a:t>敢于牺牲，打造了伟大的抗美援朝精神</a:t>
              </a:r>
            </a:p>
          </p:txBody>
        </p:sp>
        <p:grpSp>
          <p:nvGrpSpPr>
            <p:cNvPr id="29" name="组合"/>
            <p:cNvGrpSpPr/>
            <p:nvPr/>
          </p:nvGrpSpPr>
          <p:grpSpPr>
            <a:xfrm>
              <a:off x="4760650" y="2102848"/>
              <a:ext cx="2578100" cy="146303"/>
              <a:chOff x="4732075" y="2102848"/>
              <a:chExt cx="2578100" cy="146303"/>
            </a:xfrm>
          </p:grpSpPr>
          <p:grpSp>
            <p:nvGrpSpPr>
              <p:cNvPr id="28" name="组合 27"/>
              <p:cNvGrpSpPr/>
              <p:nvPr/>
            </p:nvGrpSpPr>
            <p:grpSpPr>
              <a:xfrm>
                <a:off x="4732075" y="2107265"/>
                <a:ext cx="990420" cy="137468"/>
                <a:chOff x="4732075" y="2094828"/>
                <a:chExt cx="990420" cy="137468"/>
              </a:xfrm>
            </p:grpSpPr>
            <p:cxnSp>
              <p:nvCxnSpPr>
                <p:cNvPr id="20" name="直接连接符 19"/>
                <p:cNvCxnSpPr/>
                <p:nvPr/>
              </p:nvCxnSpPr>
              <p:spPr>
                <a:xfrm>
                  <a:off x="4888150" y="2094828"/>
                  <a:ext cx="50408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082405" y="2166284"/>
                  <a:ext cx="64009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732075" y="2232296"/>
                  <a:ext cx="50408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6319755" y="2107265"/>
                <a:ext cx="990420" cy="137468"/>
                <a:chOff x="6319755" y="2094828"/>
                <a:chExt cx="990420" cy="137468"/>
              </a:xfrm>
            </p:grpSpPr>
            <p:cxnSp>
              <p:nvCxnSpPr>
                <p:cNvPr id="17" name="直接连接符 16"/>
                <p:cNvCxnSpPr/>
                <p:nvPr/>
              </p:nvCxnSpPr>
              <p:spPr>
                <a:xfrm flipH="1">
                  <a:off x="6650020" y="2094828"/>
                  <a:ext cx="50408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6319755" y="2166284"/>
                  <a:ext cx="64009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806095" y="2232296"/>
                  <a:ext cx="504080" cy="0"/>
                </a:xfrm>
                <a:prstGeom prst="line">
                  <a:avLst/>
                </a:prstGeom>
                <a:ln w="9525" cap="rnd">
                  <a:gradFill flip="none">
                    <a:gsLst>
                      <a:gs pos="0">
                        <a:schemeClr val="accent1"/>
                      </a:gs>
                      <a:gs pos="93000">
                        <a:schemeClr val="accent1">
                          <a:alpha val="0"/>
                        </a:schemeClr>
                      </a:gs>
                    </a:gsLst>
                    <a:lin ang="0" scaled="1"/>
                  </a:gra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5872246" y="2102848"/>
                <a:ext cx="409335" cy="146303"/>
                <a:chOff x="3108003" y="2896504"/>
                <a:chExt cx="757634" cy="270791"/>
              </a:xfrm>
              <a:effectLst/>
            </p:grpSpPr>
            <p:sp>
              <p:nvSpPr>
                <p:cNvPr id="23" name="星"/>
                <p:cNvSpPr>
                  <a:spLocks noChangeAspect="1"/>
                </p:cNvSpPr>
                <p:nvPr/>
              </p:nvSpPr>
              <p:spPr>
                <a:xfrm>
                  <a:off x="3344252" y="2896504"/>
                  <a:ext cx="285137" cy="270791"/>
                </a:xfrm>
                <a:custGeom>
                  <a:avLst/>
                  <a:gdLst>
                    <a:gd name="T0" fmla="*/ 2009 w 3786"/>
                    <a:gd name="T1" fmla="*/ 129 h 3601"/>
                    <a:gd name="T2" fmla="*/ 2389 w 3786"/>
                    <a:gd name="T3" fmla="*/ 899 h 3601"/>
                    <a:gd name="T4" fmla="*/ 2762 w 3786"/>
                    <a:gd name="T5" fmla="*/ 1170 h 3601"/>
                    <a:gd name="T6" fmla="*/ 3612 w 3786"/>
                    <a:gd name="T7" fmla="*/ 1294 h 3601"/>
                    <a:gd name="T8" fmla="*/ 3683 w 3786"/>
                    <a:gd name="T9" fmla="*/ 1513 h 3601"/>
                    <a:gd name="T10" fmla="*/ 3068 w 3786"/>
                    <a:gd name="T11" fmla="*/ 2113 h 3601"/>
                    <a:gd name="T12" fmla="*/ 2926 w 3786"/>
                    <a:gd name="T13" fmla="*/ 2551 h 3601"/>
                    <a:gd name="T14" fmla="*/ 3071 w 3786"/>
                    <a:gd name="T15" fmla="*/ 3398 h 3601"/>
                    <a:gd name="T16" fmla="*/ 2884 w 3786"/>
                    <a:gd name="T17" fmla="*/ 3534 h 3601"/>
                    <a:gd name="T18" fmla="*/ 2124 w 3786"/>
                    <a:gd name="T19" fmla="*/ 3134 h 3601"/>
                    <a:gd name="T20" fmla="*/ 1663 w 3786"/>
                    <a:gd name="T21" fmla="*/ 3134 h 3601"/>
                    <a:gd name="T22" fmla="*/ 902 w 3786"/>
                    <a:gd name="T23" fmla="*/ 3534 h 3601"/>
                    <a:gd name="T24" fmla="*/ 716 w 3786"/>
                    <a:gd name="T25" fmla="*/ 3398 h 3601"/>
                    <a:gd name="T26" fmla="*/ 861 w 3786"/>
                    <a:gd name="T27" fmla="*/ 2551 h 3601"/>
                    <a:gd name="T28" fmla="*/ 719 w 3786"/>
                    <a:gd name="T29" fmla="*/ 2113 h 3601"/>
                    <a:gd name="T30" fmla="*/ 103 w 3786"/>
                    <a:gd name="T31" fmla="*/ 1513 h 3601"/>
                    <a:gd name="T32" fmla="*/ 175 w 3786"/>
                    <a:gd name="T33" fmla="*/ 1294 h 3601"/>
                    <a:gd name="T34" fmla="*/ 1025 w 3786"/>
                    <a:gd name="T35" fmla="*/ 1170 h 3601"/>
                    <a:gd name="T36" fmla="*/ 1398 w 3786"/>
                    <a:gd name="T37" fmla="*/ 899 h 3601"/>
                    <a:gd name="T38" fmla="*/ 1778 w 3786"/>
                    <a:gd name="T39" fmla="*/ 129 h 3601"/>
                    <a:gd name="T40" fmla="*/ 2009 w 3786"/>
                    <a:gd name="T41" fmla="*/ 129 h 3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6" h="3601">
                      <a:moveTo>
                        <a:pt x="2009" y="129"/>
                      </a:moveTo>
                      <a:lnTo>
                        <a:pt x="2389" y="899"/>
                      </a:lnTo>
                      <a:cubicBezTo>
                        <a:pt x="2452" y="1028"/>
                        <a:pt x="2619" y="1150"/>
                        <a:pt x="2762" y="1170"/>
                      </a:cubicBezTo>
                      <a:lnTo>
                        <a:pt x="3612" y="1294"/>
                      </a:lnTo>
                      <a:cubicBezTo>
                        <a:pt x="3754" y="1314"/>
                        <a:pt x="3786" y="1413"/>
                        <a:pt x="3683" y="1513"/>
                      </a:cubicBezTo>
                      <a:lnTo>
                        <a:pt x="3068" y="2113"/>
                      </a:lnTo>
                      <a:cubicBezTo>
                        <a:pt x="2965" y="2213"/>
                        <a:pt x="2901" y="2409"/>
                        <a:pt x="2926" y="2551"/>
                      </a:cubicBezTo>
                      <a:lnTo>
                        <a:pt x="3071" y="3398"/>
                      </a:lnTo>
                      <a:cubicBezTo>
                        <a:pt x="3095" y="3540"/>
                        <a:pt x="3012" y="3601"/>
                        <a:pt x="2884" y="3534"/>
                      </a:cubicBezTo>
                      <a:lnTo>
                        <a:pt x="2124" y="3134"/>
                      </a:lnTo>
                      <a:cubicBezTo>
                        <a:pt x="1997" y="3067"/>
                        <a:pt x="1790" y="3067"/>
                        <a:pt x="1663" y="3134"/>
                      </a:cubicBezTo>
                      <a:lnTo>
                        <a:pt x="902" y="3534"/>
                      </a:lnTo>
                      <a:cubicBezTo>
                        <a:pt x="775" y="3600"/>
                        <a:pt x="692" y="3540"/>
                        <a:pt x="716" y="3398"/>
                      </a:cubicBezTo>
                      <a:lnTo>
                        <a:pt x="861" y="2551"/>
                      </a:lnTo>
                      <a:cubicBezTo>
                        <a:pt x="885" y="2409"/>
                        <a:pt x="822" y="2213"/>
                        <a:pt x="719" y="2113"/>
                      </a:cubicBezTo>
                      <a:lnTo>
                        <a:pt x="103" y="1513"/>
                      </a:lnTo>
                      <a:cubicBezTo>
                        <a:pt x="0" y="1413"/>
                        <a:pt x="32" y="1314"/>
                        <a:pt x="175" y="1294"/>
                      </a:cubicBezTo>
                      <a:lnTo>
                        <a:pt x="1025" y="1170"/>
                      </a:lnTo>
                      <a:cubicBezTo>
                        <a:pt x="1167" y="1150"/>
                        <a:pt x="1334" y="1028"/>
                        <a:pt x="1398" y="899"/>
                      </a:cubicBezTo>
                      <a:lnTo>
                        <a:pt x="1778" y="129"/>
                      </a:lnTo>
                      <a:cubicBezTo>
                        <a:pt x="1842" y="0"/>
                        <a:pt x="1945" y="0"/>
                        <a:pt x="2009" y="129"/>
                      </a:cubicBezTo>
                      <a:close/>
                    </a:path>
                  </a:pathLst>
                </a:custGeom>
                <a:solidFill>
                  <a:srgbClr val="B1050A"/>
                </a:solidFill>
                <a:ln>
                  <a:noFill/>
                </a:ln>
                <a:effectLst/>
              </p:spPr>
              <p:txBody>
                <a:bodyPr/>
                <a:lstStyle/>
                <a:p>
                  <a:endParaRPr lang="zh-CN" altLang="en-US">
                    <a:cs typeface="+mn-ea"/>
                    <a:sym typeface="+mn-lt"/>
                  </a:endParaRPr>
                </a:p>
              </p:txBody>
            </p:sp>
            <p:sp>
              <p:nvSpPr>
                <p:cNvPr id="24" name="星"/>
                <p:cNvSpPr>
                  <a:spLocks noChangeAspect="1"/>
                </p:cNvSpPr>
                <p:nvPr/>
              </p:nvSpPr>
              <p:spPr>
                <a:xfrm>
                  <a:off x="3108003" y="2942630"/>
                  <a:ext cx="162937" cy="154739"/>
                </a:xfrm>
                <a:custGeom>
                  <a:avLst/>
                  <a:gdLst>
                    <a:gd name="T0" fmla="*/ 2009 w 3786"/>
                    <a:gd name="T1" fmla="*/ 129 h 3601"/>
                    <a:gd name="T2" fmla="*/ 2389 w 3786"/>
                    <a:gd name="T3" fmla="*/ 899 h 3601"/>
                    <a:gd name="T4" fmla="*/ 2762 w 3786"/>
                    <a:gd name="T5" fmla="*/ 1170 h 3601"/>
                    <a:gd name="T6" fmla="*/ 3612 w 3786"/>
                    <a:gd name="T7" fmla="*/ 1294 h 3601"/>
                    <a:gd name="T8" fmla="*/ 3683 w 3786"/>
                    <a:gd name="T9" fmla="*/ 1513 h 3601"/>
                    <a:gd name="T10" fmla="*/ 3068 w 3786"/>
                    <a:gd name="T11" fmla="*/ 2113 h 3601"/>
                    <a:gd name="T12" fmla="*/ 2926 w 3786"/>
                    <a:gd name="T13" fmla="*/ 2551 h 3601"/>
                    <a:gd name="T14" fmla="*/ 3071 w 3786"/>
                    <a:gd name="T15" fmla="*/ 3398 h 3601"/>
                    <a:gd name="T16" fmla="*/ 2884 w 3786"/>
                    <a:gd name="T17" fmla="*/ 3534 h 3601"/>
                    <a:gd name="T18" fmla="*/ 2124 w 3786"/>
                    <a:gd name="T19" fmla="*/ 3134 h 3601"/>
                    <a:gd name="T20" fmla="*/ 1663 w 3786"/>
                    <a:gd name="T21" fmla="*/ 3134 h 3601"/>
                    <a:gd name="T22" fmla="*/ 902 w 3786"/>
                    <a:gd name="T23" fmla="*/ 3534 h 3601"/>
                    <a:gd name="T24" fmla="*/ 716 w 3786"/>
                    <a:gd name="T25" fmla="*/ 3398 h 3601"/>
                    <a:gd name="T26" fmla="*/ 861 w 3786"/>
                    <a:gd name="T27" fmla="*/ 2551 h 3601"/>
                    <a:gd name="T28" fmla="*/ 719 w 3786"/>
                    <a:gd name="T29" fmla="*/ 2113 h 3601"/>
                    <a:gd name="T30" fmla="*/ 103 w 3786"/>
                    <a:gd name="T31" fmla="*/ 1513 h 3601"/>
                    <a:gd name="T32" fmla="*/ 175 w 3786"/>
                    <a:gd name="T33" fmla="*/ 1294 h 3601"/>
                    <a:gd name="T34" fmla="*/ 1025 w 3786"/>
                    <a:gd name="T35" fmla="*/ 1170 h 3601"/>
                    <a:gd name="T36" fmla="*/ 1398 w 3786"/>
                    <a:gd name="T37" fmla="*/ 899 h 3601"/>
                    <a:gd name="T38" fmla="*/ 1778 w 3786"/>
                    <a:gd name="T39" fmla="*/ 129 h 3601"/>
                    <a:gd name="T40" fmla="*/ 2009 w 3786"/>
                    <a:gd name="T41" fmla="*/ 129 h 3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6" h="3601">
                      <a:moveTo>
                        <a:pt x="2009" y="129"/>
                      </a:moveTo>
                      <a:lnTo>
                        <a:pt x="2389" y="899"/>
                      </a:lnTo>
                      <a:cubicBezTo>
                        <a:pt x="2452" y="1028"/>
                        <a:pt x="2619" y="1150"/>
                        <a:pt x="2762" y="1170"/>
                      </a:cubicBezTo>
                      <a:lnTo>
                        <a:pt x="3612" y="1294"/>
                      </a:lnTo>
                      <a:cubicBezTo>
                        <a:pt x="3754" y="1314"/>
                        <a:pt x="3786" y="1413"/>
                        <a:pt x="3683" y="1513"/>
                      </a:cubicBezTo>
                      <a:lnTo>
                        <a:pt x="3068" y="2113"/>
                      </a:lnTo>
                      <a:cubicBezTo>
                        <a:pt x="2965" y="2213"/>
                        <a:pt x="2901" y="2409"/>
                        <a:pt x="2926" y="2551"/>
                      </a:cubicBezTo>
                      <a:lnTo>
                        <a:pt x="3071" y="3398"/>
                      </a:lnTo>
                      <a:cubicBezTo>
                        <a:pt x="3095" y="3540"/>
                        <a:pt x="3012" y="3601"/>
                        <a:pt x="2884" y="3534"/>
                      </a:cubicBezTo>
                      <a:lnTo>
                        <a:pt x="2124" y="3134"/>
                      </a:lnTo>
                      <a:cubicBezTo>
                        <a:pt x="1997" y="3067"/>
                        <a:pt x="1790" y="3067"/>
                        <a:pt x="1663" y="3134"/>
                      </a:cubicBezTo>
                      <a:lnTo>
                        <a:pt x="902" y="3534"/>
                      </a:lnTo>
                      <a:cubicBezTo>
                        <a:pt x="775" y="3600"/>
                        <a:pt x="692" y="3540"/>
                        <a:pt x="716" y="3398"/>
                      </a:cubicBezTo>
                      <a:lnTo>
                        <a:pt x="861" y="2551"/>
                      </a:lnTo>
                      <a:cubicBezTo>
                        <a:pt x="885" y="2409"/>
                        <a:pt x="822" y="2213"/>
                        <a:pt x="719" y="2113"/>
                      </a:cubicBezTo>
                      <a:lnTo>
                        <a:pt x="103" y="1513"/>
                      </a:lnTo>
                      <a:cubicBezTo>
                        <a:pt x="0" y="1413"/>
                        <a:pt x="32" y="1314"/>
                        <a:pt x="175" y="1294"/>
                      </a:cubicBezTo>
                      <a:lnTo>
                        <a:pt x="1025" y="1170"/>
                      </a:lnTo>
                      <a:cubicBezTo>
                        <a:pt x="1167" y="1150"/>
                        <a:pt x="1334" y="1028"/>
                        <a:pt x="1398" y="899"/>
                      </a:cubicBezTo>
                      <a:lnTo>
                        <a:pt x="1778" y="129"/>
                      </a:lnTo>
                      <a:cubicBezTo>
                        <a:pt x="1842" y="0"/>
                        <a:pt x="1945" y="0"/>
                        <a:pt x="2009" y="129"/>
                      </a:cubicBezTo>
                      <a:close/>
                    </a:path>
                  </a:pathLst>
                </a:custGeom>
                <a:solidFill>
                  <a:srgbClr val="B1050A"/>
                </a:solidFill>
                <a:ln>
                  <a:noFill/>
                </a:ln>
                <a:effectLst/>
              </p:spPr>
              <p:txBody>
                <a:bodyPr/>
                <a:lstStyle/>
                <a:p>
                  <a:endParaRPr lang="zh-CN" altLang="en-US">
                    <a:cs typeface="+mn-ea"/>
                    <a:sym typeface="+mn-lt"/>
                  </a:endParaRPr>
                </a:p>
              </p:txBody>
            </p:sp>
            <p:sp>
              <p:nvSpPr>
                <p:cNvPr id="25" name="星"/>
                <p:cNvSpPr>
                  <a:spLocks noChangeAspect="1"/>
                </p:cNvSpPr>
                <p:nvPr/>
              </p:nvSpPr>
              <p:spPr>
                <a:xfrm>
                  <a:off x="3702700" y="2947952"/>
                  <a:ext cx="162937" cy="154739"/>
                </a:xfrm>
                <a:custGeom>
                  <a:avLst/>
                  <a:gdLst>
                    <a:gd name="T0" fmla="*/ 2009 w 3786"/>
                    <a:gd name="T1" fmla="*/ 129 h 3601"/>
                    <a:gd name="T2" fmla="*/ 2389 w 3786"/>
                    <a:gd name="T3" fmla="*/ 899 h 3601"/>
                    <a:gd name="T4" fmla="*/ 2762 w 3786"/>
                    <a:gd name="T5" fmla="*/ 1170 h 3601"/>
                    <a:gd name="T6" fmla="*/ 3612 w 3786"/>
                    <a:gd name="T7" fmla="*/ 1294 h 3601"/>
                    <a:gd name="T8" fmla="*/ 3683 w 3786"/>
                    <a:gd name="T9" fmla="*/ 1513 h 3601"/>
                    <a:gd name="T10" fmla="*/ 3068 w 3786"/>
                    <a:gd name="T11" fmla="*/ 2113 h 3601"/>
                    <a:gd name="T12" fmla="*/ 2926 w 3786"/>
                    <a:gd name="T13" fmla="*/ 2551 h 3601"/>
                    <a:gd name="T14" fmla="*/ 3071 w 3786"/>
                    <a:gd name="T15" fmla="*/ 3398 h 3601"/>
                    <a:gd name="T16" fmla="*/ 2884 w 3786"/>
                    <a:gd name="T17" fmla="*/ 3534 h 3601"/>
                    <a:gd name="T18" fmla="*/ 2124 w 3786"/>
                    <a:gd name="T19" fmla="*/ 3134 h 3601"/>
                    <a:gd name="T20" fmla="*/ 1663 w 3786"/>
                    <a:gd name="T21" fmla="*/ 3134 h 3601"/>
                    <a:gd name="T22" fmla="*/ 902 w 3786"/>
                    <a:gd name="T23" fmla="*/ 3534 h 3601"/>
                    <a:gd name="T24" fmla="*/ 716 w 3786"/>
                    <a:gd name="T25" fmla="*/ 3398 h 3601"/>
                    <a:gd name="T26" fmla="*/ 861 w 3786"/>
                    <a:gd name="T27" fmla="*/ 2551 h 3601"/>
                    <a:gd name="T28" fmla="*/ 719 w 3786"/>
                    <a:gd name="T29" fmla="*/ 2113 h 3601"/>
                    <a:gd name="T30" fmla="*/ 103 w 3786"/>
                    <a:gd name="T31" fmla="*/ 1513 h 3601"/>
                    <a:gd name="T32" fmla="*/ 175 w 3786"/>
                    <a:gd name="T33" fmla="*/ 1294 h 3601"/>
                    <a:gd name="T34" fmla="*/ 1025 w 3786"/>
                    <a:gd name="T35" fmla="*/ 1170 h 3601"/>
                    <a:gd name="T36" fmla="*/ 1398 w 3786"/>
                    <a:gd name="T37" fmla="*/ 899 h 3601"/>
                    <a:gd name="T38" fmla="*/ 1778 w 3786"/>
                    <a:gd name="T39" fmla="*/ 129 h 3601"/>
                    <a:gd name="T40" fmla="*/ 2009 w 3786"/>
                    <a:gd name="T41" fmla="*/ 129 h 3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6" h="3601">
                      <a:moveTo>
                        <a:pt x="2009" y="129"/>
                      </a:moveTo>
                      <a:lnTo>
                        <a:pt x="2389" y="899"/>
                      </a:lnTo>
                      <a:cubicBezTo>
                        <a:pt x="2452" y="1028"/>
                        <a:pt x="2619" y="1150"/>
                        <a:pt x="2762" y="1170"/>
                      </a:cubicBezTo>
                      <a:lnTo>
                        <a:pt x="3612" y="1294"/>
                      </a:lnTo>
                      <a:cubicBezTo>
                        <a:pt x="3754" y="1314"/>
                        <a:pt x="3786" y="1413"/>
                        <a:pt x="3683" y="1513"/>
                      </a:cubicBezTo>
                      <a:lnTo>
                        <a:pt x="3068" y="2113"/>
                      </a:lnTo>
                      <a:cubicBezTo>
                        <a:pt x="2965" y="2213"/>
                        <a:pt x="2901" y="2409"/>
                        <a:pt x="2926" y="2551"/>
                      </a:cubicBezTo>
                      <a:lnTo>
                        <a:pt x="3071" y="3398"/>
                      </a:lnTo>
                      <a:cubicBezTo>
                        <a:pt x="3095" y="3540"/>
                        <a:pt x="3012" y="3601"/>
                        <a:pt x="2884" y="3534"/>
                      </a:cubicBezTo>
                      <a:lnTo>
                        <a:pt x="2124" y="3134"/>
                      </a:lnTo>
                      <a:cubicBezTo>
                        <a:pt x="1997" y="3067"/>
                        <a:pt x="1790" y="3067"/>
                        <a:pt x="1663" y="3134"/>
                      </a:cubicBezTo>
                      <a:lnTo>
                        <a:pt x="902" y="3534"/>
                      </a:lnTo>
                      <a:cubicBezTo>
                        <a:pt x="775" y="3600"/>
                        <a:pt x="692" y="3540"/>
                        <a:pt x="716" y="3398"/>
                      </a:cubicBezTo>
                      <a:lnTo>
                        <a:pt x="861" y="2551"/>
                      </a:lnTo>
                      <a:cubicBezTo>
                        <a:pt x="885" y="2409"/>
                        <a:pt x="822" y="2213"/>
                        <a:pt x="719" y="2113"/>
                      </a:cubicBezTo>
                      <a:lnTo>
                        <a:pt x="103" y="1513"/>
                      </a:lnTo>
                      <a:cubicBezTo>
                        <a:pt x="0" y="1413"/>
                        <a:pt x="32" y="1314"/>
                        <a:pt x="175" y="1294"/>
                      </a:cubicBezTo>
                      <a:lnTo>
                        <a:pt x="1025" y="1170"/>
                      </a:lnTo>
                      <a:cubicBezTo>
                        <a:pt x="1167" y="1150"/>
                        <a:pt x="1334" y="1028"/>
                        <a:pt x="1398" y="899"/>
                      </a:cubicBezTo>
                      <a:lnTo>
                        <a:pt x="1778" y="129"/>
                      </a:lnTo>
                      <a:cubicBezTo>
                        <a:pt x="1842" y="0"/>
                        <a:pt x="1945" y="0"/>
                        <a:pt x="2009" y="129"/>
                      </a:cubicBezTo>
                      <a:close/>
                    </a:path>
                  </a:pathLst>
                </a:custGeom>
                <a:solidFill>
                  <a:srgbClr val="B1050A"/>
                </a:solidFill>
                <a:ln>
                  <a:noFill/>
                </a:ln>
                <a:effectLst/>
              </p:spPr>
              <p:txBody>
                <a:bodyPr/>
                <a:lstStyle/>
                <a:p>
                  <a:endParaRPr lang="zh-CN" altLang="en-US">
                    <a:cs typeface="+mn-ea"/>
                    <a:sym typeface="+mn-lt"/>
                  </a:endParaRPr>
                </a:p>
              </p:txBody>
            </p:sp>
          </p:grpSp>
        </p:grpSp>
      </p:grpSp>
      <p:grpSp>
        <p:nvGrpSpPr>
          <p:cNvPr id="7" name="组合"/>
          <p:cNvGrpSpPr/>
          <p:nvPr/>
        </p:nvGrpSpPr>
        <p:grpSpPr>
          <a:xfrm>
            <a:off x="4630767" y="3321931"/>
            <a:ext cx="2930467" cy="2844801"/>
            <a:chOff x="4210774" y="3142709"/>
            <a:chExt cx="3687405" cy="3579611"/>
          </a:xfrm>
        </p:grpSpPr>
        <p:sp>
          <p:nvSpPr>
            <p:cNvPr id="32" name="五边形 31"/>
            <p:cNvSpPr/>
            <p:nvPr/>
          </p:nvSpPr>
          <p:spPr>
            <a:xfrm>
              <a:off x="5120255" y="4122426"/>
              <a:ext cx="1840374" cy="1752737"/>
            </a:xfrm>
            <a:prstGeom prst="pentagon">
              <a:avLst/>
            </a:pr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3" name="五边形 32"/>
            <p:cNvSpPr/>
            <p:nvPr/>
          </p:nvSpPr>
          <p:spPr>
            <a:xfrm>
              <a:off x="4736554" y="3756995"/>
              <a:ext cx="2607776" cy="2483598"/>
            </a:xfrm>
            <a:prstGeom prst="pentagon">
              <a:avLst/>
            </a:prstGeom>
            <a:noFill/>
            <a:ln w="28575">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4" name="五边形 33"/>
            <p:cNvSpPr/>
            <p:nvPr/>
          </p:nvSpPr>
          <p:spPr>
            <a:xfrm>
              <a:off x="4422592" y="3457983"/>
              <a:ext cx="3235700" cy="3081622"/>
            </a:xfrm>
            <a:prstGeom prst="pentagon">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5" name="椭圆 34"/>
            <p:cNvSpPr/>
            <p:nvPr/>
          </p:nvSpPr>
          <p:spPr>
            <a:xfrm>
              <a:off x="7550938" y="4504526"/>
              <a:ext cx="196770" cy="196770"/>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6" name="椭圆 35"/>
            <p:cNvSpPr/>
            <p:nvPr/>
          </p:nvSpPr>
          <p:spPr>
            <a:xfrm>
              <a:off x="7400467" y="4354055"/>
              <a:ext cx="497712" cy="497712"/>
            </a:xfrm>
            <a:prstGeom prst="ellipse">
              <a:avLst/>
            </a:prstGeom>
            <a:noFill/>
            <a:ln w="9525">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7" name="椭圆 36"/>
            <p:cNvSpPr/>
            <p:nvPr/>
          </p:nvSpPr>
          <p:spPr>
            <a:xfrm>
              <a:off x="5942057" y="3293180"/>
              <a:ext cx="196770" cy="196770"/>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8" name="椭圆 37"/>
            <p:cNvSpPr/>
            <p:nvPr/>
          </p:nvSpPr>
          <p:spPr>
            <a:xfrm>
              <a:off x="5791586" y="3142709"/>
              <a:ext cx="497712" cy="497712"/>
            </a:xfrm>
            <a:prstGeom prst="ellipse">
              <a:avLst/>
            </a:prstGeom>
            <a:noFill/>
            <a:ln w="9525">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9" name="椭圆 38"/>
            <p:cNvSpPr/>
            <p:nvPr/>
          </p:nvSpPr>
          <p:spPr>
            <a:xfrm>
              <a:off x="4361245" y="4507419"/>
              <a:ext cx="196770" cy="196770"/>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0" name="椭圆 39"/>
            <p:cNvSpPr/>
            <p:nvPr/>
          </p:nvSpPr>
          <p:spPr>
            <a:xfrm>
              <a:off x="4210774" y="4356948"/>
              <a:ext cx="497712" cy="497712"/>
            </a:xfrm>
            <a:prstGeom prst="ellipse">
              <a:avLst/>
            </a:prstGeom>
            <a:noFill/>
            <a:ln w="9525">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1" name="椭圆 40"/>
            <p:cNvSpPr/>
            <p:nvPr/>
          </p:nvSpPr>
          <p:spPr>
            <a:xfrm>
              <a:off x="4896187" y="6357167"/>
              <a:ext cx="196770" cy="196770"/>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2" name="椭圆 41"/>
            <p:cNvSpPr/>
            <p:nvPr/>
          </p:nvSpPr>
          <p:spPr>
            <a:xfrm>
              <a:off x="4745716" y="6206696"/>
              <a:ext cx="497712" cy="497712"/>
            </a:xfrm>
            <a:prstGeom prst="ellipse">
              <a:avLst/>
            </a:prstGeom>
            <a:noFill/>
            <a:ln w="9525">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3" name="椭圆 42"/>
            <p:cNvSpPr/>
            <p:nvPr/>
          </p:nvSpPr>
          <p:spPr>
            <a:xfrm>
              <a:off x="6966994" y="6375079"/>
              <a:ext cx="196770" cy="196770"/>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4" name="椭圆 43"/>
            <p:cNvSpPr/>
            <p:nvPr/>
          </p:nvSpPr>
          <p:spPr>
            <a:xfrm>
              <a:off x="6816523" y="6224608"/>
              <a:ext cx="497712" cy="497712"/>
            </a:xfrm>
            <a:prstGeom prst="ellipse">
              <a:avLst/>
            </a:prstGeom>
            <a:noFill/>
            <a:ln w="9525">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45" name="组合"/>
            <p:cNvGrpSpPr/>
            <p:nvPr/>
          </p:nvGrpSpPr>
          <p:grpSpPr>
            <a:xfrm>
              <a:off x="5681207" y="4830503"/>
              <a:ext cx="718469" cy="604459"/>
              <a:chOff x="5730978" y="3793598"/>
              <a:chExt cx="718469" cy="604459"/>
            </a:xfrm>
          </p:grpSpPr>
          <p:sp>
            <p:nvSpPr>
              <p:cNvPr id="56" name="Oval 18"/>
              <p:cNvSpPr>
                <a:spLocks noChangeArrowheads="1"/>
              </p:cNvSpPr>
              <p:nvPr/>
            </p:nvSpPr>
            <p:spPr>
              <a:xfrm>
                <a:off x="5969751" y="3793598"/>
                <a:ext cx="240924" cy="24164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57" name="Freeform 19"/>
              <p:cNvSpPr/>
              <p:nvPr/>
            </p:nvSpPr>
            <p:spPr>
              <a:xfrm>
                <a:off x="5895896" y="4054598"/>
                <a:ext cx="388633" cy="343459"/>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58" name="Freeform 20"/>
              <p:cNvSpPr/>
              <p:nvPr/>
            </p:nvSpPr>
            <p:spPr>
              <a:xfrm>
                <a:off x="6071570" y="4043125"/>
                <a:ext cx="38720" cy="22945"/>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59" name="Freeform 21"/>
              <p:cNvSpPr/>
              <p:nvPr/>
            </p:nvSpPr>
            <p:spPr>
              <a:xfrm>
                <a:off x="6068701" y="4069656"/>
                <a:ext cx="43022" cy="58797"/>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60" name="Freeform 22"/>
              <p:cNvSpPr/>
              <p:nvPr/>
            </p:nvSpPr>
            <p:spPr>
              <a:xfrm>
                <a:off x="5860044" y="4091884"/>
                <a:ext cx="32267" cy="43739"/>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61" name="Freeform 23"/>
              <p:cNvSpPr/>
              <p:nvPr/>
            </p:nvSpPr>
            <p:spPr>
              <a:xfrm>
                <a:off x="5730978" y="4080411"/>
                <a:ext cx="210091" cy="256698"/>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62" name="Freeform 24"/>
              <p:cNvSpPr/>
              <p:nvPr/>
            </p:nvSpPr>
            <p:spPr>
              <a:xfrm>
                <a:off x="5862912" y="4071090"/>
                <a:ext cx="27965" cy="18643"/>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63" name="Oval 25"/>
              <p:cNvSpPr>
                <a:spLocks noChangeArrowheads="1"/>
              </p:cNvSpPr>
              <p:nvPr/>
            </p:nvSpPr>
            <p:spPr>
              <a:xfrm>
                <a:off x="5785473" y="3883944"/>
                <a:ext cx="181410" cy="182126"/>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64" name="Freeform 26"/>
              <p:cNvSpPr/>
              <p:nvPr/>
            </p:nvSpPr>
            <p:spPr>
              <a:xfrm>
                <a:off x="6290982" y="4071090"/>
                <a:ext cx="27965" cy="18643"/>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65" name="Freeform 27"/>
              <p:cNvSpPr/>
              <p:nvPr/>
            </p:nvSpPr>
            <p:spPr>
              <a:xfrm>
                <a:off x="6288114" y="4091884"/>
                <a:ext cx="32267" cy="43739"/>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66" name="Oval 28"/>
              <p:cNvSpPr>
                <a:spLocks noChangeArrowheads="1"/>
              </p:cNvSpPr>
              <p:nvPr/>
            </p:nvSpPr>
            <p:spPr>
              <a:xfrm>
                <a:off x="6213542" y="3883944"/>
                <a:ext cx="182127" cy="182126"/>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67" name="Freeform 29"/>
              <p:cNvSpPr/>
              <p:nvPr/>
            </p:nvSpPr>
            <p:spPr>
              <a:xfrm>
                <a:off x="6239356" y="4080411"/>
                <a:ext cx="210091" cy="256698"/>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grpSp>
      </p:grpSp>
      <p:grpSp>
        <p:nvGrpSpPr>
          <p:cNvPr id="11" name="组合"/>
          <p:cNvGrpSpPr/>
          <p:nvPr/>
        </p:nvGrpSpPr>
        <p:grpSpPr>
          <a:xfrm>
            <a:off x="7338750" y="5143663"/>
            <a:ext cx="3517959" cy="1207765"/>
            <a:chOff x="7464706" y="6047707"/>
            <a:chExt cx="3517959" cy="1207765"/>
          </a:xfrm>
        </p:grpSpPr>
        <p:sp>
          <p:nvSpPr>
            <p:cNvPr id="46" name="文本框 45"/>
            <p:cNvSpPr txBox="1"/>
            <p:nvPr/>
          </p:nvSpPr>
          <p:spPr>
            <a:xfrm>
              <a:off x="7464706" y="6047707"/>
              <a:ext cx="2879425" cy="390941"/>
            </a:xfrm>
            <a:prstGeom prst="rect">
              <a:avLst/>
            </a:prstGeom>
            <a:noFill/>
          </p:spPr>
          <p:txBody>
            <a:bodyPr wrap="square" rtlCol="0">
              <a:spAutoFit/>
            </a:bodyPr>
            <a:lstStyle/>
            <a:p>
              <a:pPr marL="0" marR="0" lvl="0" indent="0" algn="l" defTabSz="914400" rtl="0" eaLnBrk="1" fontAlgn="auto" latinLnBrk="0" hangingPunct="1">
                <a:lnSpc>
                  <a:spcPct val="125000"/>
                </a:lnSpc>
                <a:spcBef>
                  <a:spcPct val="0"/>
                </a:spcBef>
                <a:spcAft>
                  <a:spcPct val="0"/>
                </a:spcAft>
                <a:buClrTx/>
                <a:buSzTx/>
                <a:buFontTx/>
                <a:buNone/>
                <a:defRPr/>
              </a:pPr>
              <a:r>
                <a:rPr kumimoji="0" lang="zh-CN" altLang="en-US" b="1" i="0" u="none" strike="noStrike" kern="1200" cap="none" spc="0" normalizeH="0" baseline="0" noProof="0">
                  <a:ln>
                    <a:noFill/>
                  </a:ln>
                  <a:solidFill>
                    <a:schemeClr val="accent1"/>
                  </a:solidFill>
                  <a:effectLst/>
                  <a:uLnTx/>
                  <a:uFillTx/>
                  <a:cs typeface="+mn-ea"/>
                  <a:sym typeface="+mn-lt"/>
                </a:rPr>
                <a:t>革命忠诚精神</a:t>
              </a:r>
            </a:p>
          </p:txBody>
        </p:sp>
        <p:sp>
          <p:nvSpPr>
            <p:cNvPr id="47" name="矩形 46"/>
            <p:cNvSpPr/>
            <p:nvPr/>
          </p:nvSpPr>
          <p:spPr>
            <a:xfrm>
              <a:off x="7464708" y="6379014"/>
              <a:ext cx="3517957" cy="876458"/>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b="0" i="0" u="none" strike="noStrike" kern="1200" cap="none" spc="0" normalizeH="0" baseline="0" noProof="0">
                  <a:ln>
                    <a:noFill/>
                  </a:ln>
                  <a:solidFill>
                    <a:prstClr val="black">
                      <a:lumMod val="75000"/>
                      <a:lumOff val="25000"/>
                    </a:prstClr>
                  </a:solidFill>
                  <a:effectLst/>
                  <a:uLnTx/>
                  <a:uFillTx/>
                  <a:cs typeface="+mn-ea"/>
                  <a:sym typeface="+mn-lt"/>
                </a:rPr>
                <a:t>为完成祖国和人民赋予的使命、慷慨奉献自己一切。</a:t>
              </a:r>
            </a:p>
          </p:txBody>
        </p:sp>
      </p:grpSp>
      <p:grpSp>
        <p:nvGrpSpPr>
          <p:cNvPr id="9" name="组合"/>
          <p:cNvGrpSpPr/>
          <p:nvPr/>
        </p:nvGrpSpPr>
        <p:grpSpPr>
          <a:xfrm>
            <a:off x="7805580" y="3873025"/>
            <a:ext cx="3053285" cy="774185"/>
            <a:chOff x="8048650" y="4133733"/>
            <a:chExt cx="3053285" cy="774185"/>
          </a:xfrm>
        </p:grpSpPr>
        <p:sp>
          <p:nvSpPr>
            <p:cNvPr id="48" name="文本框 47"/>
            <p:cNvSpPr txBox="1"/>
            <p:nvPr/>
          </p:nvSpPr>
          <p:spPr>
            <a:xfrm>
              <a:off x="8048650" y="4133733"/>
              <a:ext cx="2879425" cy="390941"/>
            </a:xfrm>
            <a:prstGeom prst="rect">
              <a:avLst/>
            </a:prstGeom>
            <a:noFill/>
          </p:spPr>
          <p:txBody>
            <a:bodyPr wrap="square" rtlCol="0">
              <a:spAutoFit/>
            </a:bodyPr>
            <a:lstStyle/>
            <a:p>
              <a:pPr marL="0" marR="0" lvl="0" indent="0" algn="l" defTabSz="914400" rtl="0" eaLnBrk="1" fontAlgn="auto" latinLnBrk="0" hangingPunct="1">
                <a:lnSpc>
                  <a:spcPct val="125000"/>
                </a:lnSpc>
                <a:spcBef>
                  <a:spcPct val="0"/>
                </a:spcBef>
                <a:spcAft>
                  <a:spcPct val="0"/>
                </a:spcAft>
                <a:buClrTx/>
                <a:buSzTx/>
                <a:buFontTx/>
                <a:buNone/>
                <a:defRPr/>
              </a:pPr>
              <a:r>
                <a:rPr kumimoji="0" lang="zh-CN" altLang="en-US" b="1" i="0" u="none" strike="noStrike" kern="1200" cap="none" spc="0" normalizeH="0" baseline="0" noProof="0">
                  <a:ln>
                    <a:noFill/>
                  </a:ln>
                  <a:solidFill>
                    <a:schemeClr val="accent1"/>
                  </a:solidFill>
                  <a:effectLst/>
                  <a:uLnTx/>
                  <a:uFillTx/>
                  <a:cs typeface="+mn-ea"/>
                  <a:sym typeface="+mn-lt"/>
                </a:rPr>
                <a:t>革命英雄主义精神</a:t>
              </a:r>
            </a:p>
          </p:txBody>
        </p:sp>
        <p:sp>
          <p:nvSpPr>
            <p:cNvPr id="49" name="矩形 48"/>
            <p:cNvSpPr/>
            <p:nvPr/>
          </p:nvSpPr>
          <p:spPr>
            <a:xfrm>
              <a:off x="8048653" y="4465040"/>
              <a:ext cx="3053282" cy="442878"/>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b="0" i="0" u="none" strike="noStrike" kern="1200" cap="none" spc="0" normalizeH="0" baseline="0" noProof="0">
                  <a:ln>
                    <a:noFill/>
                  </a:ln>
                  <a:solidFill>
                    <a:prstClr val="black">
                      <a:lumMod val="75000"/>
                      <a:lumOff val="25000"/>
                    </a:prstClr>
                  </a:solidFill>
                  <a:effectLst/>
                  <a:uLnTx/>
                  <a:uFillTx/>
                  <a:cs typeface="+mn-ea"/>
                  <a:sym typeface="+mn-lt"/>
                </a:rPr>
                <a:t>英勇顽强、舍生忘死的精神；</a:t>
              </a:r>
            </a:p>
          </p:txBody>
        </p:sp>
      </p:grpSp>
      <p:grpSp>
        <p:nvGrpSpPr>
          <p:cNvPr id="8" name="组合"/>
          <p:cNvGrpSpPr/>
          <p:nvPr/>
        </p:nvGrpSpPr>
        <p:grpSpPr>
          <a:xfrm>
            <a:off x="1022130" y="3873025"/>
            <a:ext cx="3517957" cy="774185"/>
            <a:chOff x="699707" y="4133733"/>
            <a:chExt cx="3517957" cy="774185"/>
          </a:xfrm>
        </p:grpSpPr>
        <p:sp>
          <p:nvSpPr>
            <p:cNvPr id="50" name="文本框 49"/>
            <p:cNvSpPr txBox="1"/>
            <p:nvPr/>
          </p:nvSpPr>
          <p:spPr>
            <a:xfrm>
              <a:off x="1373915" y="4133733"/>
              <a:ext cx="2777084" cy="390941"/>
            </a:xfrm>
            <a:prstGeom prst="rect">
              <a:avLst/>
            </a:prstGeom>
            <a:noFill/>
          </p:spPr>
          <p:txBody>
            <a:bodyPr wrap="square" rtlCol="0">
              <a:spAutoFit/>
            </a:bodyPr>
            <a:lstStyle/>
            <a:p>
              <a:pPr marL="0" marR="0" lvl="0" indent="0" algn="r" defTabSz="914400" rtl="0" eaLnBrk="1" fontAlgn="auto" latinLnBrk="0" hangingPunct="1">
                <a:lnSpc>
                  <a:spcPct val="125000"/>
                </a:lnSpc>
                <a:spcBef>
                  <a:spcPct val="0"/>
                </a:spcBef>
                <a:spcAft>
                  <a:spcPct val="0"/>
                </a:spcAft>
                <a:buClrTx/>
                <a:buSzTx/>
                <a:buFontTx/>
                <a:buNone/>
                <a:defRPr/>
              </a:pPr>
              <a:r>
                <a:rPr kumimoji="0" lang="zh-CN" altLang="en-US" b="1" i="0" u="none" strike="noStrike" kern="1200" cap="none" spc="0" normalizeH="0" baseline="0" noProof="0">
                  <a:ln>
                    <a:noFill/>
                  </a:ln>
                  <a:solidFill>
                    <a:schemeClr val="accent1"/>
                  </a:solidFill>
                  <a:effectLst/>
                  <a:uLnTx/>
                  <a:uFillTx/>
                  <a:cs typeface="+mn-ea"/>
                  <a:sym typeface="+mn-lt"/>
                </a:rPr>
                <a:t>国际主义精神</a:t>
              </a:r>
            </a:p>
          </p:txBody>
        </p:sp>
        <p:sp>
          <p:nvSpPr>
            <p:cNvPr id="51" name="矩形 50"/>
            <p:cNvSpPr/>
            <p:nvPr/>
          </p:nvSpPr>
          <p:spPr>
            <a:xfrm>
              <a:off x="699707" y="4465040"/>
              <a:ext cx="3517957" cy="442878"/>
            </a:xfrm>
            <a:prstGeom prst="rect">
              <a:avLst/>
            </a:prstGeom>
          </p:spPr>
          <p:txBody>
            <a:bodyPr wrap="square">
              <a:spAutoFit/>
            </a:bodyPr>
            <a:lstStyle/>
            <a:p>
              <a:pPr marL="0" marR="0" lvl="0" indent="0" algn="r" defTabSz="914400" rtl="0" eaLnBrk="1" fontAlgn="auto" latinLnBrk="0" hangingPunct="1">
                <a:lnSpc>
                  <a:spcPct val="150000"/>
                </a:lnSpc>
                <a:spcBef>
                  <a:spcPct val="0"/>
                </a:spcBef>
                <a:spcAft>
                  <a:spcPct val="0"/>
                </a:spcAft>
                <a:buClrTx/>
                <a:buSzTx/>
                <a:buFontTx/>
                <a:buNone/>
                <a:defRPr/>
              </a:pPr>
              <a:r>
                <a:rPr kumimoji="0" lang="zh-CN" altLang="en-US" b="0" i="0" u="none" strike="noStrike" kern="1200" cap="none" spc="0" normalizeH="0" baseline="0" noProof="0">
                  <a:ln>
                    <a:noFill/>
                  </a:ln>
                  <a:solidFill>
                    <a:prstClr val="black">
                      <a:lumMod val="75000"/>
                      <a:lumOff val="25000"/>
                    </a:prstClr>
                  </a:solidFill>
                  <a:effectLst/>
                  <a:uLnTx/>
                  <a:uFillTx/>
                  <a:cs typeface="+mn-ea"/>
                  <a:sym typeface="+mn-lt"/>
                </a:rPr>
                <a:t>为了人类和平与正义事业而奋斗；</a:t>
              </a:r>
            </a:p>
          </p:txBody>
        </p:sp>
      </p:grpSp>
      <p:grpSp>
        <p:nvGrpSpPr>
          <p:cNvPr id="10" name="组合"/>
          <p:cNvGrpSpPr/>
          <p:nvPr/>
        </p:nvGrpSpPr>
        <p:grpSpPr>
          <a:xfrm>
            <a:off x="1886752" y="5143663"/>
            <a:ext cx="3039638" cy="1207765"/>
            <a:chOff x="1571814" y="6047707"/>
            <a:chExt cx="3039638" cy="1207765"/>
          </a:xfrm>
        </p:grpSpPr>
        <p:sp>
          <p:nvSpPr>
            <p:cNvPr id="52" name="文本框 51"/>
            <p:cNvSpPr txBox="1"/>
            <p:nvPr/>
          </p:nvSpPr>
          <p:spPr>
            <a:xfrm>
              <a:off x="2059877" y="6047707"/>
              <a:ext cx="2497310" cy="390941"/>
            </a:xfrm>
            <a:prstGeom prst="rect">
              <a:avLst/>
            </a:prstGeom>
            <a:noFill/>
          </p:spPr>
          <p:txBody>
            <a:bodyPr wrap="square" rtlCol="0">
              <a:spAutoFit/>
            </a:bodyPr>
            <a:lstStyle/>
            <a:p>
              <a:pPr marL="0" marR="0" lvl="0" indent="0" algn="r" defTabSz="914400" rtl="0" eaLnBrk="1" fontAlgn="auto" latinLnBrk="0" hangingPunct="1">
                <a:lnSpc>
                  <a:spcPct val="125000"/>
                </a:lnSpc>
                <a:spcBef>
                  <a:spcPct val="0"/>
                </a:spcBef>
                <a:spcAft>
                  <a:spcPct val="0"/>
                </a:spcAft>
                <a:buClrTx/>
                <a:buSzTx/>
                <a:buFontTx/>
                <a:buNone/>
                <a:defRPr/>
              </a:pPr>
              <a:r>
                <a:rPr kumimoji="0" lang="zh-CN" altLang="en-US" b="1" i="0" u="none" strike="noStrike" kern="1200" cap="none" spc="0" normalizeH="0" baseline="0" noProof="0">
                  <a:ln>
                    <a:noFill/>
                  </a:ln>
                  <a:solidFill>
                    <a:schemeClr val="accent1"/>
                  </a:solidFill>
                  <a:effectLst/>
                  <a:uLnTx/>
                  <a:uFillTx/>
                  <a:cs typeface="+mn-ea"/>
                  <a:sym typeface="+mn-lt"/>
                </a:rPr>
                <a:t>革命乐观主义精神</a:t>
              </a:r>
            </a:p>
          </p:txBody>
        </p:sp>
        <p:sp>
          <p:nvSpPr>
            <p:cNvPr id="53" name="矩形 52"/>
            <p:cNvSpPr/>
            <p:nvPr/>
          </p:nvSpPr>
          <p:spPr>
            <a:xfrm>
              <a:off x="1571814" y="6379014"/>
              <a:ext cx="3039638" cy="876458"/>
            </a:xfrm>
            <a:prstGeom prst="rect">
              <a:avLst/>
            </a:prstGeom>
          </p:spPr>
          <p:txBody>
            <a:bodyPr wrap="square">
              <a:spAutoFit/>
            </a:bodyPr>
            <a:lstStyle/>
            <a:p>
              <a:pPr marL="0" marR="0" lvl="0" indent="0" algn="r" defTabSz="914400" rtl="0" eaLnBrk="1" fontAlgn="auto" latinLnBrk="0" hangingPunct="1">
                <a:lnSpc>
                  <a:spcPct val="150000"/>
                </a:lnSpc>
                <a:spcBef>
                  <a:spcPct val="0"/>
                </a:spcBef>
                <a:spcAft>
                  <a:spcPct val="0"/>
                </a:spcAft>
                <a:buClrTx/>
                <a:buSzTx/>
                <a:buFontTx/>
                <a:buNone/>
                <a:defRPr/>
              </a:pPr>
              <a:r>
                <a:rPr kumimoji="0" lang="zh-CN" altLang="en-US" b="0" i="0" u="none" strike="noStrike" kern="1200" cap="none" spc="0" normalizeH="0" baseline="0" noProof="0">
                  <a:ln>
                    <a:noFill/>
                  </a:ln>
                  <a:solidFill>
                    <a:prstClr val="black">
                      <a:lumMod val="75000"/>
                      <a:lumOff val="25000"/>
                    </a:prstClr>
                  </a:solidFill>
                  <a:effectLst/>
                  <a:uLnTx/>
                  <a:uFillTx/>
                  <a:cs typeface="+mn-ea"/>
                  <a:sym typeface="+mn-lt"/>
                </a:rPr>
                <a:t>不畏艰难困苦、始终保持高昂士气；</a:t>
              </a:r>
            </a:p>
          </p:txBody>
        </p:sp>
      </p:grpSp>
      <p:grpSp>
        <p:nvGrpSpPr>
          <p:cNvPr id="12" name="组合"/>
          <p:cNvGrpSpPr/>
          <p:nvPr/>
        </p:nvGrpSpPr>
        <p:grpSpPr>
          <a:xfrm>
            <a:off x="2324916" y="2428727"/>
            <a:ext cx="7442626" cy="794063"/>
            <a:chOff x="2324916" y="2428727"/>
            <a:chExt cx="7442626" cy="794063"/>
          </a:xfrm>
        </p:grpSpPr>
        <p:sp>
          <p:nvSpPr>
            <p:cNvPr id="54" name="文本框 53"/>
            <p:cNvSpPr txBox="1"/>
            <p:nvPr/>
          </p:nvSpPr>
          <p:spPr>
            <a:xfrm>
              <a:off x="4894569" y="2428727"/>
              <a:ext cx="2303320" cy="390941"/>
            </a:xfrm>
            <a:prstGeom prst="rect">
              <a:avLst/>
            </a:prstGeom>
            <a:noFill/>
          </p:spPr>
          <p:txBody>
            <a:bodyPr wrap="square" rtlCol="0">
              <a:spAutoFit/>
            </a:bodyPr>
            <a:lstStyle/>
            <a:p>
              <a:pPr marL="0" marR="0" lvl="0" indent="0" algn="ctr" defTabSz="914400" rtl="0" eaLnBrk="1" fontAlgn="auto" latinLnBrk="0" hangingPunct="1">
                <a:lnSpc>
                  <a:spcPct val="125000"/>
                </a:lnSpc>
                <a:spcBef>
                  <a:spcPct val="0"/>
                </a:spcBef>
                <a:spcAft>
                  <a:spcPct val="0"/>
                </a:spcAft>
                <a:buClrTx/>
                <a:buSzTx/>
                <a:buFontTx/>
                <a:buNone/>
                <a:defRPr/>
              </a:pPr>
              <a:r>
                <a:rPr kumimoji="0" lang="zh-CN" altLang="en-US" b="1" i="0" u="none" strike="noStrike" kern="1200" cap="none" spc="0" normalizeH="0" baseline="0" noProof="0">
                  <a:ln>
                    <a:noFill/>
                  </a:ln>
                  <a:solidFill>
                    <a:schemeClr val="accent1"/>
                  </a:solidFill>
                  <a:effectLst/>
                  <a:uLnTx/>
                  <a:uFillTx/>
                  <a:cs typeface="+mn-ea"/>
                  <a:sym typeface="+mn-lt"/>
                </a:rPr>
                <a:t>爱国主义精神</a:t>
              </a:r>
            </a:p>
          </p:txBody>
        </p:sp>
        <p:sp>
          <p:nvSpPr>
            <p:cNvPr id="55" name="矩形 54"/>
            <p:cNvSpPr/>
            <p:nvPr/>
          </p:nvSpPr>
          <p:spPr>
            <a:xfrm>
              <a:off x="2324916" y="2779912"/>
              <a:ext cx="7442626" cy="442878"/>
            </a:xfrm>
            <a:prstGeom prst="rect">
              <a:avLst/>
            </a:prstGeom>
          </p:spPr>
          <p:txBody>
            <a:bodyPr wrap="square">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b="0" i="0" u="none" strike="noStrike" kern="1200" cap="none" spc="0" normalizeH="0" baseline="0" noProof="0">
                  <a:ln>
                    <a:noFill/>
                  </a:ln>
                  <a:solidFill>
                    <a:prstClr val="black">
                      <a:lumMod val="75000"/>
                      <a:lumOff val="25000"/>
                    </a:prstClr>
                  </a:solidFill>
                  <a:effectLst/>
                  <a:uLnTx/>
                  <a:uFillTx/>
                  <a:cs typeface="+mn-ea"/>
                  <a:sym typeface="+mn-lt"/>
                </a:rPr>
                <a:t>祖国和人民利益高于一切、为了祖国和民族的尊严而奋不顾身的精神</a:t>
              </a:r>
              <a:r>
                <a:rPr lang="zh-CN" altLang="en-US">
                  <a:solidFill>
                    <a:prstClr val="black">
                      <a:lumMod val="75000"/>
                      <a:lumOff val="25000"/>
                    </a:prstClr>
                  </a:solidFill>
                  <a:cs typeface="+mn-ea"/>
                  <a:sym typeface="+mn-lt"/>
                </a:rPr>
                <a:t>；</a:t>
              </a:r>
              <a:endParaRPr kumimoji="0" lang="zh-CN" altLang="en-US" b="0" i="0" u="none" strike="noStrike" kern="1200" cap="none" spc="0" normalizeH="0" baseline="0" noProof="0">
                <a:ln>
                  <a:noFill/>
                </a:ln>
                <a:solidFill>
                  <a:prstClr val="black">
                    <a:lumMod val="75000"/>
                    <a:lumOff val="25000"/>
                  </a:prstClr>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900425" y="1664048"/>
            <a:ext cx="2391150" cy="2391142"/>
          </a:xfrm>
          <a:prstGeom prst="ellipse">
            <a:avLst/>
          </a:prstGeom>
          <a:gradFill flip="none" rotWithShape="1">
            <a:gsLst>
              <a:gs pos="0">
                <a:schemeClr val="accent1">
                  <a:alpha val="67000"/>
                </a:schemeClr>
              </a:gs>
              <a:gs pos="58000">
                <a:schemeClr val="accent1">
                  <a:alpha val="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 name="文本框 3"/>
          <p:cNvSpPr txBox="1"/>
          <p:nvPr/>
        </p:nvSpPr>
        <p:spPr>
          <a:xfrm>
            <a:off x="4120030" y="2050919"/>
            <a:ext cx="3975298" cy="1107996"/>
          </a:xfrm>
          <a:prstGeom prst="rect">
            <a:avLst/>
          </a:prstGeom>
          <a:noFill/>
        </p:spPr>
        <p:txBody>
          <a:bodyPr wrap="square" rtlCol="0">
            <a:spAutoFit/>
          </a:bodyPr>
          <a:lstStyle/>
          <a:p>
            <a:pPr marL="0" marR="0" lvl="0" indent="0" algn="ctr" defTabSz="548640" rtl="0" eaLnBrk="1" fontAlgn="auto" latinLnBrk="0" hangingPunct="1">
              <a:lnSpc>
                <a:spcPct val="100000"/>
              </a:lnSpc>
              <a:spcBef>
                <a:spcPct val="0"/>
              </a:spcBef>
              <a:spcAft>
                <a:spcPct val="0"/>
              </a:spcAft>
              <a:buClrTx/>
              <a:buSzTx/>
              <a:buFontTx/>
              <a:buNone/>
              <a:defRPr/>
            </a:pPr>
            <a:r>
              <a:rPr kumimoji="0" lang="zh-CN" altLang="en-US" sz="660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cs typeface="+mn-ea"/>
                <a:sym typeface="+mn-lt"/>
              </a:rPr>
              <a:t>伍</a:t>
            </a:r>
          </a:p>
        </p:txBody>
      </p:sp>
      <p:sp>
        <p:nvSpPr>
          <p:cNvPr id="5" name="椭圆 4"/>
          <p:cNvSpPr/>
          <p:nvPr/>
        </p:nvSpPr>
        <p:spPr>
          <a:xfrm rot="1016045">
            <a:off x="6848506" y="1393522"/>
            <a:ext cx="579256" cy="579255"/>
          </a:xfrm>
          <a:prstGeom prst="ellipse">
            <a:avLst/>
          </a:prstGeom>
          <a:gradFill flip="none" rotWithShape="1">
            <a:gsLst>
              <a:gs pos="0">
                <a:schemeClr val="accent1">
                  <a:alpha val="69000"/>
                </a:schemeClr>
              </a:gs>
              <a:gs pos="100000">
                <a:schemeClr val="accent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 name="文本框 5"/>
          <p:cNvSpPr txBox="1"/>
          <p:nvPr/>
        </p:nvSpPr>
        <p:spPr>
          <a:xfrm>
            <a:off x="2433234" y="3506065"/>
            <a:ext cx="7325532" cy="646331"/>
          </a:xfrm>
          <a:prstGeom prst="rect">
            <a:avLst/>
          </a:prstGeom>
          <a:noFill/>
        </p:spPr>
        <p:txBody>
          <a:bodyPr wrap="square">
            <a:spAutoFit/>
          </a:bodyPr>
          <a:lstStyle/>
          <a:p>
            <a:pPr algn="ctr"/>
            <a:r>
              <a:rPr lang="zh-CN" altLang="en-US" sz="3600" b="1" dirty="0">
                <a:solidFill>
                  <a:schemeClr val="accent1"/>
                </a:solidFill>
                <a:cs typeface="+mn-ea"/>
                <a:sym typeface="+mn-lt"/>
              </a:rPr>
              <a:t>传承和发扬伟大的抗美援朝精神</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p:cNvGrpSpPr/>
          <p:nvPr/>
        </p:nvGrpSpPr>
        <p:grpSpPr>
          <a:xfrm>
            <a:off x="548772" y="288371"/>
            <a:ext cx="5818586" cy="568107"/>
            <a:chOff x="1659173" y="2045137"/>
            <a:chExt cx="5818586" cy="568107"/>
          </a:xfrm>
        </p:grpSpPr>
        <p:sp>
          <p:nvSpPr>
            <p:cNvPr id="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2239324" y="2136575"/>
              <a:ext cx="487267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传承和发扬伟大的抗美援朝精神</a:t>
              </a:r>
            </a:p>
          </p:txBody>
        </p:sp>
        <p:sp>
          <p:nvSpPr>
            <p:cNvPr id="6" name="文本框 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5</a:t>
              </a:r>
              <a:endParaRPr lang="zh-CN" altLang="en-US">
                <a:solidFill>
                  <a:schemeClr val="bg1"/>
                </a:solidFill>
                <a:cs typeface="+mn-ea"/>
                <a:sym typeface="+mn-lt"/>
              </a:endParaRPr>
            </a:p>
          </p:txBody>
        </p:sp>
      </p:grpSp>
      <p:grpSp>
        <p:nvGrpSpPr>
          <p:cNvPr id="19" name="组合"/>
          <p:cNvGrpSpPr/>
          <p:nvPr/>
        </p:nvGrpSpPr>
        <p:grpSpPr>
          <a:xfrm>
            <a:off x="2837081" y="1468044"/>
            <a:ext cx="6703032" cy="567387"/>
            <a:chOff x="2837081" y="1468044"/>
            <a:chExt cx="6703032" cy="567387"/>
          </a:xfrm>
        </p:grpSpPr>
        <p:grpSp>
          <p:nvGrpSpPr>
            <p:cNvPr id="8" name="组合"/>
            <p:cNvGrpSpPr/>
            <p:nvPr/>
          </p:nvGrpSpPr>
          <p:grpSpPr>
            <a:xfrm>
              <a:off x="2837081" y="1468044"/>
              <a:ext cx="240165" cy="567387"/>
              <a:chOff x="2369789" y="1534303"/>
              <a:chExt cx="240165" cy="567387"/>
            </a:xfrm>
          </p:grpSpPr>
          <p:sp>
            <p:nvSpPr>
              <p:cNvPr id="16" name="椭圆 15"/>
              <p:cNvSpPr/>
              <p:nvPr/>
            </p:nvSpPr>
            <p:spPr>
              <a:xfrm>
                <a:off x="2369789" y="1940778"/>
                <a:ext cx="160912" cy="160912"/>
              </a:xfrm>
              <a:prstGeom prst="ellipse">
                <a:avLst/>
              </a:prstGeom>
              <a:gradFill flip="none" rotWithShape="1">
                <a:gsLst>
                  <a:gs pos="0">
                    <a:schemeClr val="accent1">
                      <a:lumMod val="5000"/>
                      <a:lumOff val="95000"/>
                      <a:alpha val="95000"/>
                    </a:schemeClr>
                  </a:gs>
                  <a:gs pos="68000">
                    <a:schemeClr val="accent1">
                      <a:alpha val="50000"/>
                    </a:schemeClr>
                  </a:gs>
                  <a:gs pos="98000">
                    <a:schemeClr val="accent1">
                      <a:alpha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7" name="椭圆 16"/>
              <p:cNvSpPr/>
              <p:nvPr/>
            </p:nvSpPr>
            <p:spPr>
              <a:xfrm>
                <a:off x="2534954" y="1659008"/>
                <a:ext cx="75000" cy="75000"/>
              </a:xfrm>
              <a:prstGeom prst="ellipse">
                <a:avLst/>
              </a:prstGeom>
              <a:gradFill flip="none" rotWithShape="1">
                <a:gsLst>
                  <a:gs pos="0">
                    <a:schemeClr val="accent1">
                      <a:lumMod val="5000"/>
                      <a:lumOff val="95000"/>
                      <a:alpha val="95000"/>
                    </a:schemeClr>
                  </a:gs>
                  <a:gs pos="68000">
                    <a:schemeClr val="accent1">
                      <a:alpha val="50000"/>
                    </a:schemeClr>
                  </a:gs>
                  <a:gs pos="98000">
                    <a:schemeClr val="accent1">
                      <a:alpha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 name="椭圆 17"/>
              <p:cNvSpPr/>
              <p:nvPr/>
            </p:nvSpPr>
            <p:spPr>
              <a:xfrm>
                <a:off x="2376139" y="1534303"/>
                <a:ext cx="128497" cy="128497"/>
              </a:xfrm>
              <a:prstGeom prst="ellipse">
                <a:avLst/>
              </a:prstGeom>
              <a:gradFill flip="none" rotWithShape="1">
                <a:gsLst>
                  <a:gs pos="0">
                    <a:schemeClr val="accent1">
                      <a:lumMod val="5000"/>
                      <a:lumOff val="95000"/>
                      <a:alpha val="95000"/>
                    </a:schemeClr>
                  </a:gs>
                  <a:gs pos="68000">
                    <a:schemeClr val="accent1">
                      <a:alpha val="50000"/>
                    </a:schemeClr>
                  </a:gs>
                  <a:gs pos="98000">
                    <a:schemeClr val="accent1">
                      <a:alpha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0" name="组合"/>
            <p:cNvGrpSpPr/>
            <p:nvPr/>
          </p:nvGrpSpPr>
          <p:grpSpPr>
            <a:xfrm flipH="1">
              <a:off x="9299948" y="1468044"/>
              <a:ext cx="240165" cy="567387"/>
              <a:chOff x="2369789" y="1534303"/>
              <a:chExt cx="240165" cy="567387"/>
            </a:xfrm>
          </p:grpSpPr>
          <p:sp>
            <p:nvSpPr>
              <p:cNvPr id="13" name="椭圆 12"/>
              <p:cNvSpPr/>
              <p:nvPr/>
            </p:nvSpPr>
            <p:spPr>
              <a:xfrm>
                <a:off x="2369789" y="1940778"/>
                <a:ext cx="160912" cy="160912"/>
              </a:xfrm>
              <a:prstGeom prst="ellipse">
                <a:avLst/>
              </a:prstGeom>
              <a:gradFill flip="none" rotWithShape="1">
                <a:gsLst>
                  <a:gs pos="0">
                    <a:schemeClr val="accent1">
                      <a:lumMod val="5000"/>
                      <a:lumOff val="95000"/>
                      <a:alpha val="95000"/>
                    </a:schemeClr>
                  </a:gs>
                  <a:gs pos="68000">
                    <a:schemeClr val="accent1">
                      <a:alpha val="50000"/>
                    </a:schemeClr>
                  </a:gs>
                  <a:gs pos="98000">
                    <a:schemeClr val="accent1">
                      <a:alpha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椭圆 13"/>
              <p:cNvSpPr/>
              <p:nvPr/>
            </p:nvSpPr>
            <p:spPr>
              <a:xfrm>
                <a:off x="2534954" y="1659008"/>
                <a:ext cx="75000" cy="75000"/>
              </a:xfrm>
              <a:prstGeom prst="ellipse">
                <a:avLst/>
              </a:prstGeom>
              <a:gradFill flip="none" rotWithShape="1">
                <a:gsLst>
                  <a:gs pos="0">
                    <a:schemeClr val="accent1">
                      <a:lumMod val="5000"/>
                      <a:lumOff val="95000"/>
                      <a:alpha val="95000"/>
                    </a:schemeClr>
                  </a:gs>
                  <a:gs pos="68000">
                    <a:schemeClr val="accent1">
                      <a:alpha val="50000"/>
                    </a:schemeClr>
                  </a:gs>
                  <a:gs pos="98000">
                    <a:schemeClr val="accent1">
                      <a:alpha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 name="椭圆 14"/>
              <p:cNvSpPr/>
              <p:nvPr/>
            </p:nvSpPr>
            <p:spPr>
              <a:xfrm>
                <a:off x="2376139" y="1534303"/>
                <a:ext cx="128497" cy="128497"/>
              </a:xfrm>
              <a:prstGeom prst="ellipse">
                <a:avLst/>
              </a:prstGeom>
              <a:gradFill flip="none" rotWithShape="1">
                <a:gsLst>
                  <a:gs pos="0">
                    <a:schemeClr val="accent1">
                      <a:lumMod val="5000"/>
                      <a:lumOff val="95000"/>
                      <a:alpha val="95000"/>
                    </a:schemeClr>
                  </a:gs>
                  <a:gs pos="68000">
                    <a:schemeClr val="accent1">
                      <a:alpha val="50000"/>
                    </a:schemeClr>
                  </a:gs>
                  <a:gs pos="98000">
                    <a:schemeClr val="accent1">
                      <a:alpha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1" name="矩形: 圆角 10"/>
            <p:cNvSpPr/>
            <p:nvPr/>
          </p:nvSpPr>
          <p:spPr>
            <a:xfrm flipH="1">
              <a:off x="3306758" y="1559115"/>
              <a:ext cx="3390614" cy="385245"/>
            </a:xfrm>
            <a:prstGeom prst="roundRect">
              <a:avLst>
                <a:gd name="adj" fmla="val 50000"/>
              </a:avLst>
            </a:prstGeom>
            <a:gradFill>
              <a:gsLst>
                <a:gs pos="39000">
                  <a:schemeClr val="accent1">
                    <a:alpha val="0"/>
                  </a:schemeClr>
                </a:gs>
                <a:gs pos="100000">
                  <a:schemeClr val="accent1">
                    <a:alpha val="15000"/>
                  </a:schemeClr>
                </a:gs>
              </a:gsLst>
              <a:lin ang="0" scaled="1"/>
            </a:gra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圆角 11"/>
            <p:cNvSpPr/>
            <p:nvPr/>
          </p:nvSpPr>
          <p:spPr>
            <a:xfrm>
              <a:off x="5582569" y="1559115"/>
              <a:ext cx="3390614" cy="385245"/>
            </a:xfrm>
            <a:prstGeom prst="roundRect">
              <a:avLst>
                <a:gd name="adj" fmla="val 50000"/>
              </a:avLst>
            </a:prstGeom>
            <a:gradFill>
              <a:gsLst>
                <a:gs pos="39000">
                  <a:schemeClr val="accent1">
                    <a:alpha val="0"/>
                  </a:schemeClr>
                </a:gs>
                <a:gs pos="100000">
                  <a:schemeClr val="accent1">
                    <a:alpha val="15000"/>
                  </a:schemeClr>
                </a:gs>
              </a:gsLst>
              <a:lin ang="0" scaled="1"/>
            </a:gra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p:cNvSpPr txBox="1"/>
            <p:nvPr/>
          </p:nvSpPr>
          <p:spPr>
            <a:xfrm>
              <a:off x="3555120" y="1551682"/>
              <a:ext cx="5081761" cy="400110"/>
            </a:xfrm>
            <a:prstGeom prst="rect">
              <a:avLst/>
            </a:prstGeom>
            <a:noFill/>
          </p:spPr>
          <p:txBody>
            <a:bodyPr wrap="square" rtlCol="0">
              <a:spAutoFit/>
            </a:bodyPr>
            <a:lstStyle/>
            <a:p>
              <a:pPr algn="ctr"/>
              <a:r>
                <a:rPr lang="zh-CN" altLang="en-US" sz="2000" b="1">
                  <a:solidFill>
                    <a:schemeClr val="accent1"/>
                  </a:solidFill>
                  <a:cs typeface="+mn-ea"/>
                  <a:sym typeface="+mn-lt"/>
                </a:rPr>
                <a:t>深刻理解伟大抗美援朝精神的时代内涵</a:t>
              </a:r>
            </a:p>
          </p:txBody>
        </p:sp>
      </p:grpSp>
      <p:grpSp>
        <p:nvGrpSpPr>
          <p:cNvPr id="20" name="组合"/>
          <p:cNvGrpSpPr/>
          <p:nvPr/>
        </p:nvGrpSpPr>
        <p:grpSpPr>
          <a:xfrm>
            <a:off x="785618" y="2419334"/>
            <a:ext cx="10620765" cy="2370193"/>
            <a:chOff x="874391" y="1736426"/>
            <a:chExt cx="10620765" cy="2370193"/>
          </a:xfrm>
        </p:grpSpPr>
        <p:sp>
          <p:nvSpPr>
            <p:cNvPr id="21" name="虚线"/>
            <p:cNvSpPr/>
            <p:nvPr/>
          </p:nvSpPr>
          <p:spPr>
            <a:xfrm>
              <a:off x="6231349" y="2317224"/>
              <a:ext cx="1" cy="1437958"/>
            </a:xfrm>
            <a:prstGeom prst="line">
              <a:avLst/>
            </a:prstGeom>
            <a:ln w="6350">
              <a:solidFill>
                <a:sysClr val="window" lastClr="FFFFFF">
                  <a:lumMod val="65000"/>
                </a:sysClr>
              </a:solidFill>
              <a:prstDash val="dash"/>
              <a:miter lim="400000"/>
            </a:ln>
          </p:spPr>
          <p:txBody>
            <a:bodyPr lIns="0" tIns="0" rIns="0" bIns="0"/>
            <a:lstStyle/>
            <a:p>
              <a:pPr marL="0" marR="0" lvl="0" indent="0" algn="l" defTabSz="241300" rtl="0" eaLnBrk="1" fontAlgn="base" latinLnBrk="0" hangingPunct="1">
                <a:lnSpc>
                  <a:spcPct val="100000"/>
                </a:lnSpc>
                <a:spcBef>
                  <a:spcPct val="0"/>
                </a:spcBef>
                <a:spcAft>
                  <a:spcPct val="0"/>
                </a:spcAft>
                <a:buClrTx/>
                <a:buSzTx/>
                <a:buFontTx/>
                <a:buNone/>
                <a:defRPr sz="1200">
                  <a:solidFill>
                    <a:srgbClr val="000000"/>
                  </a:solidFill>
                  <a:latin typeface="Helvetica"/>
                  <a:ea typeface="Helvetica"/>
                  <a:cs typeface="Helvetica"/>
                  <a:sym typeface="Helvetica"/>
                </a:defRPr>
              </a:pPr>
              <a:endParaRPr kumimoji="0" sz="600" b="0" i="0" u="none" strike="noStrike" kern="0" cap="none" spc="0" normalizeH="0" baseline="0" noProof="0">
                <a:ln>
                  <a:noFill/>
                </a:ln>
                <a:solidFill>
                  <a:srgbClr val="000000"/>
                </a:solidFill>
                <a:uLnTx/>
                <a:uFillTx/>
                <a:cs typeface="+mn-ea"/>
                <a:sym typeface="+mn-lt"/>
              </a:endParaRPr>
            </a:p>
          </p:txBody>
        </p:sp>
        <p:sp>
          <p:nvSpPr>
            <p:cNvPr id="22" name="虚线"/>
            <p:cNvSpPr/>
            <p:nvPr/>
          </p:nvSpPr>
          <p:spPr>
            <a:xfrm>
              <a:off x="6231347" y="2317226"/>
              <a:ext cx="4364259" cy="1430195"/>
            </a:xfrm>
            <a:prstGeom prst="line">
              <a:avLst/>
            </a:prstGeom>
            <a:ln w="6350">
              <a:solidFill>
                <a:sysClr val="window" lastClr="FFFFFF">
                  <a:lumMod val="65000"/>
                </a:sysClr>
              </a:solidFill>
              <a:prstDash val="dash"/>
              <a:miter lim="400000"/>
            </a:ln>
          </p:spPr>
          <p:txBody>
            <a:bodyPr lIns="0" tIns="0" rIns="0" bIns="0"/>
            <a:lstStyle/>
            <a:p>
              <a:pPr marL="0" marR="0" lvl="0" indent="0" algn="l" defTabSz="241300" rtl="0" eaLnBrk="1" fontAlgn="base" latinLnBrk="0" hangingPunct="1">
                <a:lnSpc>
                  <a:spcPct val="100000"/>
                </a:lnSpc>
                <a:spcBef>
                  <a:spcPct val="0"/>
                </a:spcBef>
                <a:spcAft>
                  <a:spcPct val="0"/>
                </a:spcAft>
                <a:buClrTx/>
                <a:buSzTx/>
                <a:buFontTx/>
                <a:buNone/>
                <a:defRPr sz="1200">
                  <a:solidFill>
                    <a:srgbClr val="000000"/>
                  </a:solidFill>
                  <a:latin typeface="Helvetica"/>
                  <a:ea typeface="Helvetica"/>
                  <a:cs typeface="Helvetica"/>
                  <a:sym typeface="Helvetica"/>
                </a:defRPr>
              </a:pPr>
              <a:endParaRPr kumimoji="0" sz="600" b="0" i="0" u="none" strike="noStrike" kern="0" cap="none" spc="0" normalizeH="0" baseline="0" noProof="0">
                <a:ln>
                  <a:noFill/>
                </a:ln>
                <a:solidFill>
                  <a:srgbClr val="000000"/>
                </a:solidFill>
                <a:uLnTx/>
                <a:uFillTx/>
                <a:cs typeface="+mn-ea"/>
                <a:sym typeface="+mn-lt"/>
              </a:endParaRPr>
            </a:p>
          </p:txBody>
        </p:sp>
        <p:sp>
          <p:nvSpPr>
            <p:cNvPr id="23" name="虚线"/>
            <p:cNvSpPr/>
            <p:nvPr/>
          </p:nvSpPr>
          <p:spPr>
            <a:xfrm>
              <a:off x="6237606" y="2317224"/>
              <a:ext cx="2195274" cy="1430197"/>
            </a:xfrm>
            <a:prstGeom prst="line">
              <a:avLst/>
            </a:prstGeom>
            <a:ln w="6350">
              <a:solidFill>
                <a:sysClr val="window" lastClr="FFFFFF">
                  <a:lumMod val="65000"/>
                </a:sysClr>
              </a:solidFill>
              <a:prstDash val="dash"/>
              <a:miter lim="400000"/>
            </a:ln>
          </p:spPr>
          <p:txBody>
            <a:bodyPr lIns="0" tIns="0" rIns="0" bIns="0"/>
            <a:lstStyle/>
            <a:p>
              <a:pPr marL="0" marR="0" lvl="0" indent="0" algn="l" defTabSz="241300" rtl="0" eaLnBrk="1" fontAlgn="base" latinLnBrk="0" hangingPunct="1">
                <a:lnSpc>
                  <a:spcPct val="100000"/>
                </a:lnSpc>
                <a:spcBef>
                  <a:spcPct val="0"/>
                </a:spcBef>
                <a:spcAft>
                  <a:spcPct val="0"/>
                </a:spcAft>
                <a:buClrTx/>
                <a:buSzTx/>
                <a:buFontTx/>
                <a:buNone/>
                <a:defRPr sz="1200">
                  <a:solidFill>
                    <a:srgbClr val="000000"/>
                  </a:solidFill>
                  <a:latin typeface="Helvetica"/>
                  <a:ea typeface="Helvetica"/>
                  <a:cs typeface="Helvetica"/>
                  <a:sym typeface="Helvetica"/>
                </a:defRPr>
              </a:pPr>
              <a:endParaRPr kumimoji="0" sz="600" b="0" i="0" u="none" strike="noStrike" kern="0" cap="none" spc="0" normalizeH="0" baseline="0" noProof="0">
                <a:ln>
                  <a:noFill/>
                </a:ln>
                <a:solidFill>
                  <a:srgbClr val="000000"/>
                </a:solidFill>
                <a:uLnTx/>
                <a:uFillTx/>
                <a:cs typeface="+mn-ea"/>
                <a:sym typeface="+mn-lt"/>
              </a:endParaRPr>
            </a:p>
          </p:txBody>
        </p:sp>
        <p:sp>
          <p:nvSpPr>
            <p:cNvPr id="24" name="虚线"/>
            <p:cNvSpPr/>
            <p:nvPr/>
          </p:nvSpPr>
          <p:spPr>
            <a:xfrm flipH="1">
              <a:off x="4045337" y="2317224"/>
              <a:ext cx="2186813" cy="1422435"/>
            </a:xfrm>
            <a:prstGeom prst="line">
              <a:avLst/>
            </a:prstGeom>
            <a:ln w="6350">
              <a:solidFill>
                <a:sysClr val="window" lastClr="FFFFFF">
                  <a:lumMod val="65000"/>
                </a:sysClr>
              </a:solidFill>
              <a:prstDash val="dash"/>
              <a:miter lim="400000"/>
            </a:ln>
          </p:spPr>
          <p:txBody>
            <a:bodyPr lIns="0" tIns="0" rIns="0" bIns="0"/>
            <a:lstStyle/>
            <a:p>
              <a:pPr marL="0" marR="0" lvl="0" indent="0" algn="l" defTabSz="241300" rtl="0" eaLnBrk="1" fontAlgn="base" latinLnBrk="0" hangingPunct="1">
                <a:lnSpc>
                  <a:spcPct val="100000"/>
                </a:lnSpc>
                <a:spcBef>
                  <a:spcPct val="0"/>
                </a:spcBef>
                <a:spcAft>
                  <a:spcPct val="0"/>
                </a:spcAft>
                <a:buClrTx/>
                <a:buSzTx/>
                <a:buFontTx/>
                <a:buNone/>
                <a:defRPr sz="1200">
                  <a:solidFill>
                    <a:srgbClr val="000000"/>
                  </a:solidFill>
                  <a:latin typeface="Helvetica"/>
                  <a:ea typeface="Helvetica"/>
                  <a:cs typeface="Helvetica"/>
                  <a:sym typeface="Helvetica"/>
                </a:defRPr>
              </a:pPr>
              <a:endParaRPr kumimoji="0" sz="600" b="0" i="0" u="none" strike="noStrike" kern="0" cap="none" spc="0" normalizeH="0" baseline="0" noProof="0">
                <a:ln>
                  <a:noFill/>
                </a:ln>
                <a:solidFill>
                  <a:srgbClr val="000000"/>
                </a:solidFill>
                <a:uLnTx/>
                <a:uFillTx/>
                <a:cs typeface="+mn-ea"/>
                <a:sym typeface="+mn-lt"/>
              </a:endParaRPr>
            </a:p>
          </p:txBody>
        </p:sp>
        <p:sp>
          <p:nvSpPr>
            <p:cNvPr id="25" name="虚线"/>
            <p:cNvSpPr/>
            <p:nvPr/>
          </p:nvSpPr>
          <p:spPr>
            <a:xfrm flipH="1">
              <a:off x="1859328" y="2317224"/>
              <a:ext cx="4372020" cy="1437958"/>
            </a:xfrm>
            <a:prstGeom prst="line">
              <a:avLst/>
            </a:prstGeom>
            <a:ln w="6350">
              <a:solidFill>
                <a:sysClr val="window" lastClr="FFFFFF">
                  <a:lumMod val="65000"/>
                </a:sysClr>
              </a:solidFill>
              <a:prstDash val="dash"/>
              <a:miter lim="400000"/>
            </a:ln>
          </p:spPr>
          <p:txBody>
            <a:bodyPr lIns="0" tIns="0" rIns="0" bIns="0"/>
            <a:lstStyle/>
            <a:p>
              <a:pPr marL="0" marR="0" lvl="0" indent="0" algn="l" defTabSz="241300" rtl="0" eaLnBrk="1" fontAlgn="base" latinLnBrk="0" hangingPunct="1">
                <a:lnSpc>
                  <a:spcPct val="100000"/>
                </a:lnSpc>
                <a:spcBef>
                  <a:spcPct val="0"/>
                </a:spcBef>
                <a:spcAft>
                  <a:spcPct val="0"/>
                </a:spcAft>
                <a:buClrTx/>
                <a:buSzTx/>
                <a:buFontTx/>
                <a:buNone/>
                <a:defRPr sz="1200">
                  <a:solidFill>
                    <a:srgbClr val="000000"/>
                  </a:solidFill>
                  <a:latin typeface="Helvetica"/>
                  <a:ea typeface="Helvetica"/>
                  <a:cs typeface="Helvetica"/>
                  <a:sym typeface="Helvetica"/>
                </a:defRPr>
              </a:pPr>
              <a:endParaRPr kumimoji="0" sz="600" b="0" i="0" u="none" strike="noStrike" kern="0" cap="none" spc="0" normalizeH="0" baseline="0" noProof="0">
                <a:ln>
                  <a:noFill/>
                </a:ln>
                <a:solidFill>
                  <a:srgbClr val="000000"/>
                </a:solidFill>
                <a:uLnTx/>
                <a:uFillTx/>
                <a:cs typeface="+mn-ea"/>
                <a:sym typeface="+mn-lt"/>
              </a:endParaRPr>
            </a:p>
          </p:txBody>
        </p:sp>
        <p:sp>
          <p:nvSpPr>
            <p:cNvPr id="26" name="圆角矩形"/>
            <p:cNvSpPr/>
            <p:nvPr/>
          </p:nvSpPr>
          <p:spPr>
            <a:xfrm>
              <a:off x="874391" y="3485473"/>
              <a:ext cx="1995392" cy="621146"/>
            </a:xfrm>
            <a:prstGeom prst="roundRect">
              <a:avLst>
                <a:gd name="adj" fmla="val 50000"/>
              </a:avLst>
            </a:prstGeom>
            <a:solidFill>
              <a:schemeClr val="accent1"/>
            </a:solidFill>
            <a:ln w="12700">
              <a:miter lim="400000"/>
            </a:ln>
          </p:spPr>
          <p:txBody>
            <a:bodyPr lIns="20090" tIns="20090" rIns="20090" bIns="20090" anchor="ctr"/>
            <a:lstStyle/>
            <a:p>
              <a:pPr marL="0" marR="0" lvl="0" indent="0" algn="l" defTabSz="914400" rtl="0" eaLnBrk="1" fontAlgn="base" latinLnBrk="0" hangingPunct="1">
                <a:lnSpc>
                  <a:spcPct val="120000"/>
                </a:lnSpc>
                <a:spcBef>
                  <a:spcPct val="0"/>
                </a:spcBef>
                <a:spcAft>
                  <a:spcPct val="0"/>
                </a:spcAft>
                <a:buClrTx/>
                <a:buSzTx/>
                <a:buFontTx/>
                <a:buNone/>
                <a:defRPr/>
              </a:pPr>
              <a:endParaRPr kumimoji="0" sz="1600" b="0" i="0" u="none" strike="noStrike" kern="0" cap="none" spc="0" normalizeH="0" baseline="0" noProof="0">
                <a:ln>
                  <a:noFill/>
                </a:ln>
                <a:solidFill>
                  <a:prstClr val="black"/>
                </a:solidFill>
                <a:uLnTx/>
                <a:uFillTx/>
                <a:cs typeface="+mn-ea"/>
                <a:sym typeface="+mn-lt"/>
              </a:endParaRPr>
            </a:p>
          </p:txBody>
        </p:sp>
        <p:sp>
          <p:nvSpPr>
            <p:cNvPr id="27" name="圆角矩形"/>
            <p:cNvSpPr/>
            <p:nvPr/>
          </p:nvSpPr>
          <p:spPr>
            <a:xfrm>
              <a:off x="3049460" y="3485473"/>
              <a:ext cx="1995392" cy="621146"/>
            </a:xfrm>
            <a:prstGeom prst="roundRect">
              <a:avLst>
                <a:gd name="adj" fmla="val 50000"/>
              </a:avLst>
            </a:prstGeom>
            <a:solidFill>
              <a:schemeClr val="accent1"/>
            </a:solidFill>
            <a:ln w="12700">
              <a:miter lim="400000"/>
            </a:ln>
          </p:spPr>
          <p:txBody>
            <a:bodyPr lIns="20090" tIns="20090" rIns="20090" bIns="20090" anchor="ctr"/>
            <a:lstStyle/>
            <a:p>
              <a:pPr marL="0" marR="0" lvl="0" indent="0" algn="l" defTabSz="914400" rtl="0" eaLnBrk="1" fontAlgn="base" latinLnBrk="0" hangingPunct="1">
                <a:lnSpc>
                  <a:spcPct val="120000"/>
                </a:lnSpc>
                <a:spcBef>
                  <a:spcPct val="0"/>
                </a:spcBef>
                <a:spcAft>
                  <a:spcPct val="0"/>
                </a:spcAft>
                <a:buClrTx/>
                <a:buSzTx/>
                <a:buFontTx/>
                <a:buNone/>
                <a:defRPr/>
              </a:pPr>
              <a:endParaRPr kumimoji="0" sz="1600" b="0" i="0" u="none" strike="noStrike" kern="0" cap="none" spc="0" normalizeH="0" baseline="0" noProof="0">
                <a:ln>
                  <a:noFill/>
                </a:ln>
                <a:solidFill>
                  <a:prstClr val="black"/>
                </a:solidFill>
                <a:uLnTx/>
                <a:uFillTx/>
                <a:cs typeface="+mn-ea"/>
                <a:sym typeface="+mn-lt"/>
              </a:endParaRPr>
            </a:p>
          </p:txBody>
        </p:sp>
        <p:sp>
          <p:nvSpPr>
            <p:cNvPr id="28" name="圆角矩形"/>
            <p:cNvSpPr/>
            <p:nvPr/>
          </p:nvSpPr>
          <p:spPr>
            <a:xfrm>
              <a:off x="5209237" y="3485473"/>
              <a:ext cx="1995392" cy="621146"/>
            </a:xfrm>
            <a:prstGeom prst="roundRect">
              <a:avLst>
                <a:gd name="adj" fmla="val 50000"/>
              </a:avLst>
            </a:prstGeom>
            <a:solidFill>
              <a:schemeClr val="accent1"/>
            </a:solidFill>
            <a:ln w="12700">
              <a:miter lim="400000"/>
            </a:ln>
          </p:spPr>
          <p:txBody>
            <a:bodyPr lIns="20090" tIns="20090" rIns="20090" bIns="20090" anchor="ctr"/>
            <a:lstStyle/>
            <a:p>
              <a:pPr marL="0" marR="0" lvl="0" indent="0" algn="l" defTabSz="914400" rtl="0" eaLnBrk="1" fontAlgn="base" latinLnBrk="0" hangingPunct="1">
                <a:lnSpc>
                  <a:spcPct val="120000"/>
                </a:lnSpc>
                <a:spcBef>
                  <a:spcPct val="0"/>
                </a:spcBef>
                <a:spcAft>
                  <a:spcPct val="0"/>
                </a:spcAft>
                <a:buClrTx/>
                <a:buSzTx/>
                <a:buFontTx/>
                <a:buNone/>
                <a:defRPr/>
              </a:pPr>
              <a:endParaRPr kumimoji="0" sz="1600" b="0" i="0" u="none" strike="noStrike" kern="0" cap="none" spc="0" normalizeH="0" baseline="0" noProof="0">
                <a:ln>
                  <a:noFill/>
                </a:ln>
                <a:solidFill>
                  <a:prstClr val="black"/>
                </a:solidFill>
                <a:uLnTx/>
                <a:uFillTx/>
                <a:cs typeface="+mn-ea"/>
                <a:sym typeface="+mn-lt"/>
              </a:endParaRPr>
            </a:p>
          </p:txBody>
        </p:sp>
        <p:sp>
          <p:nvSpPr>
            <p:cNvPr id="29" name="圆角矩形"/>
            <p:cNvSpPr/>
            <p:nvPr/>
          </p:nvSpPr>
          <p:spPr>
            <a:xfrm>
              <a:off x="7341636" y="3485473"/>
              <a:ext cx="1995392" cy="621146"/>
            </a:xfrm>
            <a:prstGeom prst="roundRect">
              <a:avLst>
                <a:gd name="adj" fmla="val 50000"/>
              </a:avLst>
            </a:prstGeom>
            <a:solidFill>
              <a:schemeClr val="accent1"/>
            </a:solidFill>
            <a:ln w="12700">
              <a:miter lim="400000"/>
            </a:ln>
          </p:spPr>
          <p:txBody>
            <a:bodyPr lIns="20090" tIns="20090" rIns="20090" bIns="20090" anchor="ctr"/>
            <a:lstStyle/>
            <a:p>
              <a:pPr marL="0" marR="0" lvl="0" indent="0" algn="l" defTabSz="914400" rtl="0" eaLnBrk="1" fontAlgn="base" latinLnBrk="0" hangingPunct="1">
                <a:lnSpc>
                  <a:spcPct val="120000"/>
                </a:lnSpc>
                <a:spcBef>
                  <a:spcPct val="0"/>
                </a:spcBef>
                <a:spcAft>
                  <a:spcPct val="0"/>
                </a:spcAft>
                <a:buClrTx/>
                <a:buSzTx/>
                <a:buFontTx/>
                <a:buNone/>
                <a:defRPr/>
              </a:pPr>
              <a:endParaRPr kumimoji="0" sz="1600" b="0" i="0" u="none" strike="noStrike" kern="0" cap="none" spc="0" normalizeH="0" baseline="0" noProof="0">
                <a:ln>
                  <a:noFill/>
                </a:ln>
                <a:solidFill>
                  <a:prstClr val="black"/>
                </a:solidFill>
                <a:uLnTx/>
                <a:uFillTx/>
                <a:cs typeface="+mn-ea"/>
                <a:sym typeface="+mn-lt"/>
              </a:endParaRPr>
            </a:p>
          </p:txBody>
        </p:sp>
        <p:sp>
          <p:nvSpPr>
            <p:cNvPr id="30" name="圆角矩形"/>
            <p:cNvSpPr/>
            <p:nvPr/>
          </p:nvSpPr>
          <p:spPr>
            <a:xfrm>
              <a:off x="9499764" y="3485473"/>
              <a:ext cx="1995392" cy="621146"/>
            </a:xfrm>
            <a:prstGeom prst="roundRect">
              <a:avLst>
                <a:gd name="adj" fmla="val 50000"/>
              </a:avLst>
            </a:prstGeom>
            <a:solidFill>
              <a:schemeClr val="accent1"/>
            </a:solidFill>
            <a:ln w="12700">
              <a:miter lim="400000"/>
            </a:ln>
          </p:spPr>
          <p:txBody>
            <a:bodyPr lIns="20090" tIns="20090" rIns="20090" bIns="20090" anchor="ctr"/>
            <a:lstStyle/>
            <a:p>
              <a:pPr marL="0" marR="0" lvl="0" indent="0" algn="l" defTabSz="914400" rtl="0" eaLnBrk="1" fontAlgn="base" latinLnBrk="0" hangingPunct="1">
                <a:lnSpc>
                  <a:spcPct val="120000"/>
                </a:lnSpc>
                <a:spcBef>
                  <a:spcPct val="0"/>
                </a:spcBef>
                <a:spcAft>
                  <a:spcPct val="0"/>
                </a:spcAft>
                <a:buClrTx/>
                <a:buSzTx/>
                <a:buFontTx/>
                <a:buNone/>
                <a:defRPr/>
              </a:pPr>
              <a:endParaRPr kumimoji="0" sz="1600" b="0" i="0" u="none" strike="noStrike" kern="0" cap="none" spc="0" normalizeH="0" baseline="0" noProof="0">
                <a:ln>
                  <a:noFill/>
                </a:ln>
                <a:solidFill>
                  <a:prstClr val="black"/>
                </a:solidFill>
                <a:uLnTx/>
                <a:uFillTx/>
                <a:cs typeface="+mn-ea"/>
                <a:sym typeface="+mn-lt"/>
              </a:endParaRPr>
            </a:p>
          </p:txBody>
        </p:sp>
        <p:grpSp>
          <p:nvGrpSpPr>
            <p:cNvPr id="31" name="组合"/>
            <p:cNvGrpSpPr/>
            <p:nvPr/>
          </p:nvGrpSpPr>
          <p:grpSpPr>
            <a:xfrm>
              <a:off x="5596578" y="1736426"/>
              <a:ext cx="1256144" cy="1256144"/>
              <a:chOff x="5526407" y="1696816"/>
              <a:chExt cx="1191141" cy="1191141"/>
            </a:xfrm>
          </p:grpSpPr>
          <p:sp>
            <p:nvSpPr>
              <p:cNvPr id="37" name="圆形"/>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26787" tIns="26787" rIns="26787" bIns="26787" anchor="ctr"/>
              <a:lstStyle/>
              <a:p>
                <a:pPr marL="0" marR="0" lvl="0" indent="0" algn="l" defTabSz="914400" rtl="0" eaLnBrk="1" fontAlgn="base" latinLnBrk="0" hangingPunct="1">
                  <a:lnSpc>
                    <a:spcPct val="12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uLnTx/>
                  <a:uFillTx/>
                  <a:cs typeface="+mn-ea"/>
                  <a:sym typeface="+mn-lt"/>
                </a:endParaRPr>
              </a:p>
            </p:txBody>
          </p:sp>
          <p:sp>
            <p:nvSpPr>
              <p:cNvPr id="38" name="freeform"/>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marL="0" marR="0" lvl="0" indent="0" algn="l" defTabSz="914400" rtl="0" eaLnBrk="1" fontAlgn="base" latinLnBrk="0" hangingPunct="1">
                  <a:lnSpc>
                    <a:spcPct val="120000"/>
                  </a:lnSpc>
                  <a:spcBef>
                    <a:spcPct val="0"/>
                  </a:spcBef>
                  <a:spcAft>
                    <a:spcPct val="0"/>
                  </a:spcAft>
                  <a:buClrTx/>
                  <a:buSzTx/>
                  <a:buFontTx/>
                  <a:buNone/>
                  <a:defRPr/>
                </a:pPr>
                <a:endParaRPr kumimoji="0" sz="1800" b="0" i="0" u="none" strike="noStrike" kern="0" cap="none" spc="0" normalizeH="0" baseline="0" noProof="0">
                  <a:ln>
                    <a:noFill/>
                  </a:ln>
                  <a:solidFill>
                    <a:prstClr val="black"/>
                  </a:solidFill>
                  <a:uLnTx/>
                  <a:uFillTx/>
                  <a:cs typeface="+mn-ea"/>
                  <a:sym typeface="+mn-lt"/>
                </a:endParaRPr>
              </a:p>
            </p:txBody>
          </p:sp>
        </p:grpSp>
        <p:sp>
          <p:nvSpPr>
            <p:cNvPr id="32" name="文本框"/>
            <p:cNvSpPr txBox="1"/>
            <p:nvPr/>
          </p:nvSpPr>
          <p:spPr>
            <a:xfrm>
              <a:off x="3057635" y="3580522"/>
              <a:ext cx="1979038" cy="431051"/>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100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prstClr val="white"/>
                  </a:solidFill>
                  <a:uLnTx/>
                  <a:uFillTx/>
                  <a:cs typeface="+mn-ea"/>
                  <a:sym typeface="+mn-lt"/>
                </a:rPr>
                <a:t>国际主义精神</a:t>
              </a:r>
              <a:endParaRPr kumimoji="0" lang="en-GB" altLang="zh-CN" sz="2000" b="0" i="0" u="none" strike="noStrike" kern="1200" cap="none" spc="0" normalizeH="0" baseline="0" noProof="0">
                <a:ln>
                  <a:noFill/>
                </a:ln>
                <a:solidFill>
                  <a:prstClr val="white"/>
                </a:solidFill>
                <a:uLnTx/>
                <a:uFillTx/>
                <a:cs typeface="+mn-ea"/>
                <a:sym typeface="+mn-lt"/>
              </a:endParaRPr>
            </a:p>
          </p:txBody>
        </p:sp>
        <p:sp>
          <p:nvSpPr>
            <p:cNvPr id="33" name="文本框"/>
            <p:cNvSpPr txBox="1"/>
            <p:nvPr/>
          </p:nvSpPr>
          <p:spPr>
            <a:xfrm>
              <a:off x="5217410" y="3580522"/>
              <a:ext cx="1979038" cy="431051"/>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100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prstClr val="white"/>
                  </a:solidFill>
                  <a:uLnTx/>
                  <a:uFillTx/>
                  <a:latin typeface="+mn-lt"/>
                  <a:ea typeface="+mn-ea"/>
                  <a:cs typeface="+mn-ea"/>
                  <a:sym typeface="+mn-lt"/>
                </a:rPr>
                <a:t>革命英雄主义精神</a:t>
              </a:r>
              <a:endParaRPr kumimoji="0" lang="en-GB" altLang="zh-CN" sz="2000" b="0" i="0" u="none" strike="noStrike" kern="1200" cap="none" spc="0" normalizeH="0" baseline="0" noProof="0">
                <a:ln>
                  <a:noFill/>
                </a:ln>
                <a:solidFill>
                  <a:prstClr val="white"/>
                </a:solidFill>
                <a:uLnTx/>
                <a:uFillTx/>
                <a:latin typeface="+mn-lt"/>
                <a:ea typeface="+mn-ea"/>
                <a:cs typeface="+mn-ea"/>
                <a:sym typeface="+mn-lt"/>
              </a:endParaRPr>
            </a:p>
          </p:txBody>
        </p:sp>
        <p:sp>
          <p:nvSpPr>
            <p:cNvPr id="34" name="文本框"/>
            <p:cNvSpPr txBox="1"/>
            <p:nvPr/>
          </p:nvSpPr>
          <p:spPr>
            <a:xfrm>
              <a:off x="7349810" y="3580522"/>
              <a:ext cx="1979038" cy="431051"/>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100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prstClr val="white"/>
                  </a:solidFill>
                  <a:uLnTx/>
                  <a:uFillTx/>
                  <a:latin typeface="+mn-lt"/>
                  <a:ea typeface="+mn-ea"/>
                  <a:cs typeface="+mn-ea"/>
                  <a:sym typeface="+mn-lt"/>
                </a:rPr>
                <a:t>革命乐观主义精神</a:t>
              </a:r>
              <a:endParaRPr kumimoji="0" lang="en-GB" altLang="zh-CN" sz="2000" b="0" i="0" u="none" strike="noStrike" kern="1200" cap="none" spc="0" normalizeH="0" baseline="0" noProof="0">
                <a:ln>
                  <a:noFill/>
                </a:ln>
                <a:solidFill>
                  <a:prstClr val="white"/>
                </a:solidFill>
                <a:uLnTx/>
                <a:uFillTx/>
                <a:latin typeface="+mn-lt"/>
                <a:ea typeface="+mn-ea"/>
                <a:cs typeface="+mn-ea"/>
                <a:sym typeface="+mn-lt"/>
              </a:endParaRPr>
            </a:p>
          </p:txBody>
        </p:sp>
        <p:sp>
          <p:nvSpPr>
            <p:cNvPr id="35" name="文本框"/>
            <p:cNvSpPr txBox="1"/>
            <p:nvPr/>
          </p:nvSpPr>
          <p:spPr>
            <a:xfrm>
              <a:off x="899125" y="3580522"/>
              <a:ext cx="1979038" cy="43105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100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prstClr val="white"/>
                  </a:solidFill>
                  <a:uLnTx/>
                  <a:uFillTx/>
                  <a:latin typeface="+mn-lt"/>
                  <a:ea typeface="+mn-ea"/>
                  <a:cs typeface="+mn-ea"/>
                  <a:sym typeface="+mn-lt"/>
                </a:rPr>
                <a:t>爱国主义精神</a:t>
              </a:r>
              <a:endParaRPr kumimoji="0" lang="en-GB" altLang="zh-CN" sz="2000" b="0" i="0" u="none" strike="noStrike" kern="1200" cap="none" spc="0" normalizeH="0" baseline="0" noProof="0">
                <a:ln>
                  <a:noFill/>
                </a:ln>
                <a:solidFill>
                  <a:prstClr val="white"/>
                </a:solidFill>
                <a:uLnTx/>
                <a:uFillTx/>
                <a:latin typeface="+mn-lt"/>
                <a:ea typeface="+mn-ea"/>
                <a:cs typeface="+mn-ea"/>
                <a:sym typeface="+mn-lt"/>
              </a:endParaRPr>
            </a:p>
          </p:txBody>
        </p:sp>
        <p:sp>
          <p:nvSpPr>
            <p:cNvPr id="36" name="文本框"/>
            <p:cNvSpPr txBox="1"/>
            <p:nvPr/>
          </p:nvSpPr>
          <p:spPr>
            <a:xfrm>
              <a:off x="9514635" y="3579510"/>
              <a:ext cx="1979038" cy="43105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1000"/>
                </a:spcBef>
                <a:spcAft>
                  <a:spcPct val="0"/>
                </a:spcAft>
                <a:buClrTx/>
                <a:buSzTx/>
                <a:buFont typeface="Arial" panose="020B0604020202020204" pitchFamily="34" charset="0"/>
                <a:buNone/>
                <a:defRPr/>
              </a:pPr>
              <a:r>
                <a:rPr kumimoji="0" lang="zh-CN" altLang="en-US" sz="2000" b="0" i="0" u="none" strike="noStrike" kern="1200" cap="none" spc="0" normalizeH="0" baseline="0" noProof="0">
                  <a:ln>
                    <a:noFill/>
                  </a:ln>
                  <a:solidFill>
                    <a:prstClr val="white"/>
                  </a:solidFill>
                  <a:uLnTx/>
                  <a:uFillTx/>
                  <a:latin typeface="+mn-lt"/>
                  <a:ea typeface="+mn-ea"/>
                  <a:cs typeface="+mn-ea"/>
                  <a:sym typeface="+mn-lt"/>
                </a:rPr>
                <a:t>革命忠诚精神</a:t>
              </a:r>
              <a:endParaRPr kumimoji="0" lang="en-GB" altLang="zh-CN" sz="2000" b="0" i="0" u="none" strike="noStrike" kern="1200" cap="none" spc="0" normalizeH="0" baseline="0" noProof="0">
                <a:ln>
                  <a:noFill/>
                </a:ln>
                <a:solidFill>
                  <a:prstClr val="white"/>
                </a:solidFill>
                <a:uLnTx/>
                <a:uFillTx/>
                <a:latin typeface="+mn-lt"/>
                <a:ea typeface="+mn-ea"/>
                <a:cs typeface="+mn-ea"/>
                <a:sym typeface="+mn-lt"/>
              </a:endParaRPr>
            </a:p>
          </p:txBody>
        </p:sp>
      </p:grpSp>
      <p:sp>
        <p:nvSpPr>
          <p:cNvPr id="39" name="矩形 38"/>
          <p:cNvSpPr/>
          <p:nvPr/>
        </p:nvSpPr>
        <p:spPr>
          <a:xfrm>
            <a:off x="548772" y="5282430"/>
            <a:ext cx="11127291" cy="731034"/>
          </a:xfrm>
          <a:prstGeom prst="rect">
            <a:avLst/>
          </a:prstGeom>
        </p:spPr>
        <p:txBody>
          <a:bodyPr wrap="square">
            <a:spAutoFit/>
          </a:bodyPr>
          <a:lstStyle/>
          <a:p>
            <a:pPr algn="ctr">
              <a:lnSpc>
                <a:spcPct val="120000"/>
              </a:lnSpc>
            </a:pPr>
            <a:r>
              <a:rPr lang="zh-CN" altLang="en-US">
                <a:solidFill>
                  <a:schemeClr val="tx1">
                    <a:lumMod val="75000"/>
                    <a:lumOff val="25000"/>
                  </a:schemeClr>
                </a:solidFill>
                <a:cs typeface="+mn-ea"/>
                <a:sym typeface="+mn-lt"/>
              </a:rPr>
              <a:t>一个民族的精神，可以在日常生产生活中稳步成长，更能在生与死、血与火的考验中凝聚升华。抗美援朝精神作为中华民族精神的重要内容，具有深邃的思想内涵、深厚的历史底蕴、深远的启迪意义。</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p:cNvGrpSpPr/>
          <p:nvPr/>
        </p:nvGrpSpPr>
        <p:grpSpPr>
          <a:xfrm>
            <a:off x="548772" y="288371"/>
            <a:ext cx="5818586" cy="568107"/>
            <a:chOff x="1659173" y="2045137"/>
            <a:chExt cx="5818586" cy="568107"/>
          </a:xfrm>
        </p:grpSpPr>
        <p:sp>
          <p:nvSpPr>
            <p:cNvPr id="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2239324" y="2136575"/>
              <a:ext cx="487267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传承和发扬伟大的抗美援朝精神</a:t>
              </a:r>
            </a:p>
          </p:txBody>
        </p:sp>
        <p:sp>
          <p:nvSpPr>
            <p:cNvPr id="6" name="文本框 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5</a:t>
              </a:r>
              <a:endParaRPr lang="zh-CN" altLang="en-US">
                <a:solidFill>
                  <a:schemeClr val="bg1"/>
                </a:solidFill>
                <a:cs typeface="+mn-ea"/>
                <a:sym typeface="+mn-lt"/>
              </a:endParaRPr>
            </a:p>
          </p:txBody>
        </p:sp>
      </p:grpSp>
      <p:grpSp>
        <p:nvGrpSpPr>
          <p:cNvPr id="58" name="组合"/>
          <p:cNvGrpSpPr/>
          <p:nvPr/>
        </p:nvGrpSpPr>
        <p:grpSpPr>
          <a:xfrm>
            <a:off x="2362519" y="1468044"/>
            <a:ext cx="7466962" cy="567387"/>
            <a:chOff x="2339897" y="3551487"/>
            <a:chExt cx="7466962" cy="567387"/>
          </a:xfrm>
        </p:grpSpPr>
        <p:grpSp>
          <p:nvGrpSpPr>
            <p:cNvPr id="48" name="组合"/>
            <p:cNvGrpSpPr/>
            <p:nvPr/>
          </p:nvGrpSpPr>
          <p:grpSpPr>
            <a:xfrm>
              <a:off x="2339897" y="3551487"/>
              <a:ext cx="240165" cy="567387"/>
              <a:chOff x="2369789" y="1534303"/>
              <a:chExt cx="240165" cy="567387"/>
            </a:xfrm>
          </p:grpSpPr>
          <p:sp>
            <p:nvSpPr>
              <p:cNvPr id="45" name="椭圆 44"/>
              <p:cNvSpPr/>
              <p:nvPr/>
            </p:nvSpPr>
            <p:spPr>
              <a:xfrm>
                <a:off x="2369789" y="1940778"/>
                <a:ext cx="160912" cy="160912"/>
              </a:xfrm>
              <a:prstGeom prst="ellipse">
                <a:avLst/>
              </a:prstGeom>
              <a:gradFill flip="none" rotWithShape="1">
                <a:gsLst>
                  <a:gs pos="0">
                    <a:schemeClr val="accent1">
                      <a:lumMod val="5000"/>
                      <a:lumOff val="95000"/>
                      <a:alpha val="95000"/>
                    </a:schemeClr>
                  </a:gs>
                  <a:gs pos="68000">
                    <a:schemeClr val="accent1">
                      <a:alpha val="50000"/>
                    </a:schemeClr>
                  </a:gs>
                  <a:gs pos="98000">
                    <a:schemeClr val="accent1">
                      <a:alpha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6" name="椭圆 45"/>
              <p:cNvSpPr/>
              <p:nvPr/>
            </p:nvSpPr>
            <p:spPr>
              <a:xfrm>
                <a:off x="2534954" y="1659008"/>
                <a:ext cx="75000" cy="75000"/>
              </a:xfrm>
              <a:prstGeom prst="ellipse">
                <a:avLst/>
              </a:prstGeom>
              <a:gradFill flip="none" rotWithShape="1">
                <a:gsLst>
                  <a:gs pos="0">
                    <a:schemeClr val="accent1">
                      <a:lumMod val="5000"/>
                      <a:lumOff val="95000"/>
                      <a:alpha val="95000"/>
                    </a:schemeClr>
                  </a:gs>
                  <a:gs pos="68000">
                    <a:schemeClr val="accent1">
                      <a:alpha val="50000"/>
                    </a:schemeClr>
                  </a:gs>
                  <a:gs pos="98000">
                    <a:schemeClr val="accent1">
                      <a:alpha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7" name="椭圆 46"/>
              <p:cNvSpPr/>
              <p:nvPr/>
            </p:nvSpPr>
            <p:spPr>
              <a:xfrm>
                <a:off x="2376139" y="1534303"/>
                <a:ext cx="128497" cy="128497"/>
              </a:xfrm>
              <a:prstGeom prst="ellipse">
                <a:avLst/>
              </a:prstGeom>
              <a:gradFill flip="none" rotWithShape="1">
                <a:gsLst>
                  <a:gs pos="0">
                    <a:schemeClr val="accent1">
                      <a:lumMod val="5000"/>
                      <a:lumOff val="95000"/>
                      <a:alpha val="95000"/>
                    </a:schemeClr>
                  </a:gs>
                  <a:gs pos="68000">
                    <a:schemeClr val="accent1">
                      <a:alpha val="50000"/>
                    </a:schemeClr>
                  </a:gs>
                  <a:gs pos="98000">
                    <a:schemeClr val="accent1">
                      <a:alpha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50" name="文本框"/>
            <p:cNvSpPr txBox="1"/>
            <p:nvPr/>
          </p:nvSpPr>
          <p:spPr>
            <a:xfrm>
              <a:off x="2950792" y="3635125"/>
              <a:ext cx="6101613" cy="400110"/>
            </a:xfrm>
            <a:prstGeom prst="rect">
              <a:avLst/>
            </a:prstGeom>
            <a:noFill/>
          </p:spPr>
          <p:txBody>
            <a:bodyPr wrap="square" rtlCol="0">
              <a:spAutoFit/>
            </a:bodyPr>
            <a:lstStyle/>
            <a:p>
              <a:pPr algn="ctr"/>
              <a:r>
                <a:rPr lang="zh-CN" altLang="en-US" sz="2000" b="1">
                  <a:solidFill>
                    <a:schemeClr val="accent1"/>
                  </a:solidFill>
                  <a:cs typeface="+mn-ea"/>
                  <a:sym typeface="+mn-lt"/>
                </a:rPr>
                <a:t>把新时代中国特色社会主义伟大事业不断推向前进</a:t>
              </a:r>
            </a:p>
          </p:txBody>
        </p:sp>
        <p:grpSp>
          <p:nvGrpSpPr>
            <p:cNvPr id="51" name="组合"/>
            <p:cNvGrpSpPr/>
            <p:nvPr/>
          </p:nvGrpSpPr>
          <p:grpSpPr>
            <a:xfrm flipH="1">
              <a:off x="9566694" y="3551487"/>
              <a:ext cx="240165" cy="567387"/>
              <a:chOff x="2369789" y="1534303"/>
              <a:chExt cx="240165" cy="567387"/>
            </a:xfrm>
          </p:grpSpPr>
          <p:sp>
            <p:nvSpPr>
              <p:cNvPr id="52" name="椭圆 51"/>
              <p:cNvSpPr/>
              <p:nvPr/>
            </p:nvSpPr>
            <p:spPr>
              <a:xfrm>
                <a:off x="2369789" y="1940778"/>
                <a:ext cx="160912" cy="160912"/>
              </a:xfrm>
              <a:prstGeom prst="ellipse">
                <a:avLst/>
              </a:prstGeom>
              <a:gradFill flip="none" rotWithShape="1">
                <a:gsLst>
                  <a:gs pos="0">
                    <a:schemeClr val="accent1">
                      <a:lumMod val="5000"/>
                      <a:lumOff val="95000"/>
                      <a:alpha val="95000"/>
                    </a:schemeClr>
                  </a:gs>
                  <a:gs pos="68000">
                    <a:schemeClr val="accent1">
                      <a:alpha val="50000"/>
                    </a:schemeClr>
                  </a:gs>
                  <a:gs pos="98000">
                    <a:schemeClr val="accent1">
                      <a:alpha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3" name="椭圆 52"/>
              <p:cNvSpPr/>
              <p:nvPr/>
            </p:nvSpPr>
            <p:spPr>
              <a:xfrm>
                <a:off x="2534954" y="1659008"/>
                <a:ext cx="75000" cy="75000"/>
              </a:xfrm>
              <a:prstGeom prst="ellipse">
                <a:avLst/>
              </a:prstGeom>
              <a:gradFill flip="none" rotWithShape="1">
                <a:gsLst>
                  <a:gs pos="0">
                    <a:schemeClr val="accent1">
                      <a:lumMod val="5000"/>
                      <a:lumOff val="95000"/>
                      <a:alpha val="95000"/>
                    </a:schemeClr>
                  </a:gs>
                  <a:gs pos="68000">
                    <a:schemeClr val="accent1">
                      <a:alpha val="50000"/>
                    </a:schemeClr>
                  </a:gs>
                  <a:gs pos="98000">
                    <a:schemeClr val="accent1">
                      <a:alpha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4" name="椭圆 53"/>
              <p:cNvSpPr/>
              <p:nvPr/>
            </p:nvSpPr>
            <p:spPr>
              <a:xfrm>
                <a:off x="2376139" y="1534303"/>
                <a:ext cx="128497" cy="128497"/>
              </a:xfrm>
              <a:prstGeom prst="ellipse">
                <a:avLst/>
              </a:prstGeom>
              <a:gradFill flip="none" rotWithShape="1">
                <a:gsLst>
                  <a:gs pos="0">
                    <a:schemeClr val="accent1">
                      <a:lumMod val="5000"/>
                      <a:lumOff val="95000"/>
                      <a:alpha val="95000"/>
                    </a:schemeClr>
                  </a:gs>
                  <a:gs pos="68000">
                    <a:schemeClr val="accent1">
                      <a:alpha val="50000"/>
                    </a:schemeClr>
                  </a:gs>
                  <a:gs pos="98000">
                    <a:schemeClr val="accent1">
                      <a:alpha val="9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56" name="矩形: 圆角 55"/>
            <p:cNvSpPr/>
            <p:nvPr/>
          </p:nvSpPr>
          <p:spPr>
            <a:xfrm flipH="1">
              <a:off x="2705386" y="3642558"/>
              <a:ext cx="3390614" cy="385245"/>
            </a:xfrm>
            <a:prstGeom prst="roundRect">
              <a:avLst>
                <a:gd name="adj" fmla="val 50000"/>
              </a:avLst>
            </a:prstGeom>
            <a:gradFill>
              <a:gsLst>
                <a:gs pos="39000">
                  <a:schemeClr val="accent1">
                    <a:alpha val="0"/>
                  </a:schemeClr>
                </a:gs>
                <a:gs pos="100000">
                  <a:schemeClr val="accent1">
                    <a:alpha val="15000"/>
                  </a:schemeClr>
                </a:gs>
              </a:gsLst>
              <a:lin ang="0" scaled="1"/>
            </a:gra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矩形: 圆角 56"/>
            <p:cNvSpPr/>
            <p:nvPr/>
          </p:nvSpPr>
          <p:spPr>
            <a:xfrm>
              <a:off x="5907197" y="3642558"/>
              <a:ext cx="3390614" cy="385245"/>
            </a:xfrm>
            <a:prstGeom prst="roundRect">
              <a:avLst>
                <a:gd name="adj" fmla="val 50000"/>
              </a:avLst>
            </a:prstGeom>
            <a:gradFill>
              <a:gsLst>
                <a:gs pos="39000">
                  <a:schemeClr val="accent1">
                    <a:alpha val="0"/>
                  </a:schemeClr>
                </a:gs>
                <a:gs pos="100000">
                  <a:schemeClr val="accent1">
                    <a:alpha val="15000"/>
                  </a:schemeClr>
                </a:gs>
              </a:gsLst>
              <a:lin ang="0" scaled="1"/>
            </a:gra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59" name="直线"/>
          <p:cNvCxnSpPr/>
          <p:nvPr/>
        </p:nvCxnSpPr>
        <p:spPr>
          <a:xfrm rot="5400000">
            <a:off x="143200" y="4124952"/>
            <a:ext cx="2880000" cy="211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0" name="组合"/>
          <p:cNvGrpSpPr/>
          <p:nvPr/>
        </p:nvGrpSpPr>
        <p:grpSpPr>
          <a:xfrm>
            <a:off x="1276248" y="2307263"/>
            <a:ext cx="591304" cy="591304"/>
            <a:chOff x="4424562" y="1603177"/>
            <a:chExt cx="591304" cy="591304"/>
          </a:xfrm>
        </p:grpSpPr>
        <p:sp>
          <p:nvSpPr>
            <p:cNvPr id="61" name="Oval 9"/>
            <p:cNvSpPr/>
            <p:nvPr/>
          </p:nvSpPr>
          <p:spPr>
            <a:xfrm>
              <a:off x="4424562" y="1603177"/>
              <a:ext cx="591304" cy="5913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endParaRPr lang="en-US" sz="3190">
                <a:solidFill>
                  <a:prstClr val="white"/>
                </a:solidFill>
                <a:cs typeface="+mn-ea"/>
                <a:sym typeface="+mn-lt"/>
              </a:endParaRPr>
            </a:p>
          </p:txBody>
        </p:sp>
        <p:grpSp>
          <p:nvGrpSpPr>
            <p:cNvPr id="62" name="组合"/>
            <p:cNvGrpSpPr/>
            <p:nvPr/>
          </p:nvGrpSpPr>
          <p:grpSpPr>
            <a:xfrm rot="5400000">
              <a:off x="4584243" y="1739571"/>
              <a:ext cx="271942" cy="318516"/>
              <a:chOff x="9425957" y="3092978"/>
              <a:chExt cx="271941" cy="318516"/>
            </a:xfrm>
            <a:solidFill>
              <a:schemeClr val="bg1"/>
            </a:solidFill>
            <a:effectLst>
              <a:outerShdw blurRad="63500" sx="102000" sy="102000" algn="ctr" rotWithShape="0">
                <a:prstClr val="black">
                  <a:alpha val="40000"/>
                </a:prstClr>
              </a:outerShdw>
            </a:effectLst>
          </p:grpSpPr>
          <p:sp>
            <p:nvSpPr>
              <p:cNvPr id="63" name="Freeform 222"/>
              <p:cNvSpPr/>
              <p:nvPr/>
            </p:nvSpPr>
            <p:spPr>
              <a:xfrm>
                <a:off x="9425957" y="3222188"/>
                <a:ext cx="271941" cy="189306"/>
              </a:xfrm>
              <a:custGeom>
                <a:avLst/>
                <a:gdLst>
                  <a:gd name="T0" fmla="*/ 206 w 247"/>
                  <a:gd name="T1" fmla="*/ 0 h 172"/>
                  <a:gd name="T2" fmla="*/ 180 w 247"/>
                  <a:gd name="T3" fmla="*/ 0 h 172"/>
                  <a:gd name="T4" fmla="*/ 180 w 247"/>
                  <a:gd name="T5" fmla="*/ 31 h 172"/>
                  <a:gd name="T6" fmla="*/ 206 w 247"/>
                  <a:gd name="T7" fmla="*/ 31 h 172"/>
                  <a:gd name="T8" fmla="*/ 216 w 247"/>
                  <a:gd name="T9" fmla="*/ 41 h 172"/>
                  <a:gd name="T10" fmla="*/ 216 w 247"/>
                  <a:gd name="T11" fmla="*/ 131 h 172"/>
                  <a:gd name="T12" fmla="*/ 206 w 247"/>
                  <a:gd name="T13" fmla="*/ 141 h 172"/>
                  <a:gd name="T14" fmla="*/ 41 w 247"/>
                  <a:gd name="T15" fmla="*/ 141 h 172"/>
                  <a:gd name="T16" fmla="*/ 31 w 247"/>
                  <a:gd name="T17" fmla="*/ 131 h 172"/>
                  <a:gd name="T18" fmla="*/ 31 w 247"/>
                  <a:gd name="T19" fmla="*/ 41 h 172"/>
                  <a:gd name="T20" fmla="*/ 41 w 247"/>
                  <a:gd name="T21" fmla="*/ 31 h 172"/>
                  <a:gd name="T22" fmla="*/ 67 w 247"/>
                  <a:gd name="T23" fmla="*/ 31 h 172"/>
                  <a:gd name="T24" fmla="*/ 67 w 247"/>
                  <a:gd name="T25" fmla="*/ 0 h 172"/>
                  <a:gd name="T26" fmla="*/ 41 w 247"/>
                  <a:gd name="T27" fmla="*/ 0 h 172"/>
                  <a:gd name="T28" fmla="*/ 0 w 247"/>
                  <a:gd name="T29" fmla="*/ 41 h 172"/>
                  <a:gd name="T30" fmla="*/ 0 w 247"/>
                  <a:gd name="T31" fmla="*/ 131 h 172"/>
                  <a:gd name="T32" fmla="*/ 41 w 247"/>
                  <a:gd name="T33" fmla="*/ 172 h 172"/>
                  <a:gd name="T34" fmla="*/ 206 w 247"/>
                  <a:gd name="T35" fmla="*/ 172 h 172"/>
                  <a:gd name="T36" fmla="*/ 247 w 247"/>
                  <a:gd name="T37" fmla="*/ 131 h 172"/>
                  <a:gd name="T38" fmla="*/ 247 w 247"/>
                  <a:gd name="T39" fmla="*/ 41 h 172"/>
                  <a:gd name="T40" fmla="*/ 206 w 247"/>
                  <a:gd name="T4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6" h="172">
                    <a:moveTo>
                      <a:pt x="206" y="0"/>
                    </a:moveTo>
                    <a:cubicBezTo>
                      <a:pt x="180" y="0"/>
                      <a:pt x="180" y="0"/>
                      <a:pt x="180" y="0"/>
                    </a:cubicBezTo>
                    <a:cubicBezTo>
                      <a:pt x="180" y="31"/>
                      <a:pt x="180" y="31"/>
                      <a:pt x="180" y="31"/>
                    </a:cubicBezTo>
                    <a:cubicBezTo>
                      <a:pt x="206" y="31"/>
                      <a:pt x="206" y="31"/>
                      <a:pt x="206" y="31"/>
                    </a:cubicBezTo>
                    <a:cubicBezTo>
                      <a:pt x="212" y="31"/>
                      <a:pt x="216" y="36"/>
                      <a:pt x="216" y="41"/>
                    </a:cubicBezTo>
                    <a:cubicBezTo>
                      <a:pt x="216" y="131"/>
                      <a:pt x="216" y="131"/>
                      <a:pt x="216" y="131"/>
                    </a:cubicBezTo>
                    <a:cubicBezTo>
                      <a:pt x="216" y="136"/>
                      <a:pt x="212" y="141"/>
                      <a:pt x="206" y="141"/>
                    </a:cubicBezTo>
                    <a:cubicBezTo>
                      <a:pt x="41" y="141"/>
                      <a:pt x="41" y="141"/>
                      <a:pt x="41" y="141"/>
                    </a:cubicBezTo>
                    <a:cubicBezTo>
                      <a:pt x="36" y="141"/>
                      <a:pt x="31" y="136"/>
                      <a:pt x="31" y="131"/>
                    </a:cubicBezTo>
                    <a:cubicBezTo>
                      <a:pt x="31" y="41"/>
                      <a:pt x="31" y="41"/>
                      <a:pt x="31" y="41"/>
                    </a:cubicBezTo>
                    <a:cubicBezTo>
                      <a:pt x="31" y="36"/>
                      <a:pt x="36" y="31"/>
                      <a:pt x="41" y="31"/>
                    </a:cubicBezTo>
                    <a:cubicBezTo>
                      <a:pt x="67" y="31"/>
                      <a:pt x="67" y="31"/>
                      <a:pt x="67" y="31"/>
                    </a:cubicBezTo>
                    <a:cubicBezTo>
                      <a:pt x="67" y="0"/>
                      <a:pt x="67" y="0"/>
                      <a:pt x="67" y="0"/>
                    </a:cubicBezTo>
                    <a:cubicBezTo>
                      <a:pt x="41" y="0"/>
                      <a:pt x="41" y="0"/>
                      <a:pt x="41" y="0"/>
                    </a:cubicBezTo>
                    <a:cubicBezTo>
                      <a:pt x="19" y="0"/>
                      <a:pt x="0" y="19"/>
                      <a:pt x="0" y="41"/>
                    </a:cubicBezTo>
                    <a:cubicBezTo>
                      <a:pt x="0" y="131"/>
                      <a:pt x="0" y="131"/>
                      <a:pt x="0" y="131"/>
                    </a:cubicBezTo>
                    <a:cubicBezTo>
                      <a:pt x="0" y="153"/>
                      <a:pt x="19" y="172"/>
                      <a:pt x="41" y="172"/>
                    </a:cubicBezTo>
                    <a:cubicBezTo>
                      <a:pt x="206" y="172"/>
                      <a:pt x="206" y="172"/>
                      <a:pt x="206" y="172"/>
                    </a:cubicBezTo>
                    <a:cubicBezTo>
                      <a:pt x="229" y="172"/>
                      <a:pt x="247" y="153"/>
                      <a:pt x="247" y="131"/>
                    </a:cubicBezTo>
                    <a:cubicBezTo>
                      <a:pt x="247" y="41"/>
                      <a:pt x="247" y="41"/>
                      <a:pt x="247" y="41"/>
                    </a:cubicBezTo>
                    <a:cubicBezTo>
                      <a:pt x="247" y="19"/>
                      <a:pt x="229" y="0"/>
                      <a:pt x="20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cs typeface="+mn-ea"/>
                  <a:sym typeface="+mn-lt"/>
                </a:endParaRPr>
              </a:p>
            </p:txBody>
          </p:sp>
          <p:sp>
            <p:nvSpPr>
              <p:cNvPr id="64" name="Freeform 223"/>
              <p:cNvSpPr/>
              <p:nvPr/>
            </p:nvSpPr>
            <p:spPr>
              <a:xfrm>
                <a:off x="9474035" y="3092978"/>
                <a:ext cx="175785" cy="226868"/>
              </a:xfrm>
              <a:custGeom>
                <a:avLst/>
                <a:gdLst>
                  <a:gd name="T0" fmla="*/ 44 w 117"/>
                  <a:gd name="T1" fmla="*/ 151 h 151"/>
                  <a:gd name="T2" fmla="*/ 73 w 117"/>
                  <a:gd name="T3" fmla="*/ 151 h 151"/>
                  <a:gd name="T4" fmla="*/ 73 w 117"/>
                  <a:gd name="T5" fmla="*/ 68 h 151"/>
                  <a:gd name="T6" fmla="*/ 117 w 117"/>
                  <a:gd name="T7" fmla="*/ 68 h 151"/>
                  <a:gd name="T8" fmla="*/ 58 w 117"/>
                  <a:gd name="T9" fmla="*/ 0 h 151"/>
                  <a:gd name="T10" fmla="*/ 0 w 117"/>
                  <a:gd name="T11" fmla="*/ 68 h 151"/>
                  <a:gd name="T12" fmla="*/ 44 w 117"/>
                  <a:gd name="T13" fmla="*/ 68 h 151"/>
                  <a:gd name="T14" fmla="*/ 44 w 117"/>
                  <a:gd name="T15" fmla="*/ 151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51">
                    <a:moveTo>
                      <a:pt x="44" y="151"/>
                    </a:moveTo>
                    <a:lnTo>
                      <a:pt x="73" y="151"/>
                    </a:lnTo>
                    <a:lnTo>
                      <a:pt x="73" y="68"/>
                    </a:lnTo>
                    <a:lnTo>
                      <a:pt x="117" y="68"/>
                    </a:lnTo>
                    <a:lnTo>
                      <a:pt x="58" y="0"/>
                    </a:lnTo>
                    <a:lnTo>
                      <a:pt x="0" y="68"/>
                    </a:lnTo>
                    <a:lnTo>
                      <a:pt x="44" y="68"/>
                    </a:lnTo>
                    <a:lnTo>
                      <a:pt x="4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cs typeface="+mn-ea"/>
                  <a:sym typeface="+mn-lt"/>
                </a:endParaRPr>
              </a:p>
            </p:txBody>
          </p:sp>
        </p:grpSp>
      </p:grpSp>
      <p:grpSp>
        <p:nvGrpSpPr>
          <p:cNvPr id="65" name="组合"/>
          <p:cNvGrpSpPr/>
          <p:nvPr/>
        </p:nvGrpSpPr>
        <p:grpSpPr>
          <a:xfrm>
            <a:off x="1276248" y="3777854"/>
            <a:ext cx="591304" cy="591304"/>
            <a:chOff x="4424562" y="3222853"/>
            <a:chExt cx="591304" cy="591304"/>
          </a:xfrm>
        </p:grpSpPr>
        <p:sp>
          <p:nvSpPr>
            <p:cNvPr id="66" name="Oval 11"/>
            <p:cNvSpPr/>
            <p:nvPr/>
          </p:nvSpPr>
          <p:spPr>
            <a:xfrm>
              <a:off x="4424562" y="3222853"/>
              <a:ext cx="591304" cy="5913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endParaRPr lang="en-US" sz="3190">
                <a:solidFill>
                  <a:prstClr val="white"/>
                </a:solidFill>
                <a:cs typeface="+mn-ea"/>
                <a:sym typeface="+mn-lt"/>
              </a:endParaRPr>
            </a:p>
          </p:txBody>
        </p:sp>
        <p:grpSp>
          <p:nvGrpSpPr>
            <p:cNvPr id="67" name="组合"/>
            <p:cNvGrpSpPr/>
            <p:nvPr/>
          </p:nvGrpSpPr>
          <p:grpSpPr>
            <a:xfrm rot="5400000">
              <a:off x="4584243" y="3359247"/>
              <a:ext cx="271942" cy="318516"/>
              <a:chOff x="9425957" y="3092978"/>
              <a:chExt cx="271941" cy="318516"/>
            </a:xfrm>
            <a:solidFill>
              <a:schemeClr val="bg1"/>
            </a:solidFill>
            <a:effectLst>
              <a:outerShdw blurRad="63500" sx="102000" sy="102000" algn="ctr" rotWithShape="0">
                <a:prstClr val="black">
                  <a:alpha val="40000"/>
                </a:prstClr>
              </a:outerShdw>
            </a:effectLst>
          </p:grpSpPr>
          <p:sp>
            <p:nvSpPr>
              <p:cNvPr id="68" name="Freeform 222"/>
              <p:cNvSpPr/>
              <p:nvPr/>
            </p:nvSpPr>
            <p:spPr>
              <a:xfrm>
                <a:off x="9425957" y="3222188"/>
                <a:ext cx="271941" cy="189306"/>
              </a:xfrm>
              <a:custGeom>
                <a:avLst/>
                <a:gdLst>
                  <a:gd name="T0" fmla="*/ 206 w 247"/>
                  <a:gd name="T1" fmla="*/ 0 h 172"/>
                  <a:gd name="T2" fmla="*/ 180 w 247"/>
                  <a:gd name="T3" fmla="*/ 0 h 172"/>
                  <a:gd name="T4" fmla="*/ 180 w 247"/>
                  <a:gd name="T5" fmla="*/ 31 h 172"/>
                  <a:gd name="T6" fmla="*/ 206 w 247"/>
                  <a:gd name="T7" fmla="*/ 31 h 172"/>
                  <a:gd name="T8" fmla="*/ 216 w 247"/>
                  <a:gd name="T9" fmla="*/ 41 h 172"/>
                  <a:gd name="T10" fmla="*/ 216 w 247"/>
                  <a:gd name="T11" fmla="*/ 131 h 172"/>
                  <a:gd name="T12" fmla="*/ 206 w 247"/>
                  <a:gd name="T13" fmla="*/ 141 h 172"/>
                  <a:gd name="T14" fmla="*/ 41 w 247"/>
                  <a:gd name="T15" fmla="*/ 141 h 172"/>
                  <a:gd name="T16" fmla="*/ 31 w 247"/>
                  <a:gd name="T17" fmla="*/ 131 h 172"/>
                  <a:gd name="T18" fmla="*/ 31 w 247"/>
                  <a:gd name="T19" fmla="*/ 41 h 172"/>
                  <a:gd name="T20" fmla="*/ 41 w 247"/>
                  <a:gd name="T21" fmla="*/ 31 h 172"/>
                  <a:gd name="T22" fmla="*/ 67 w 247"/>
                  <a:gd name="T23" fmla="*/ 31 h 172"/>
                  <a:gd name="T24" fmla="*/ 67 w 247"/>
                  <a:gd name="T25" fmla="*/ 0 h 172"/>
                  <a:gd name="T26" fmla="*/ 41 w 247"/>
                  <a:gd name="T27" fmla="*/ 0 h 172"/>
                  <a:gd name="T28" fmla="*/ 0 w 247"/>
                  <a:gd name="T29" fmla="*/ 41 h 172"/>
                  <a:gd name="T30" fmla="*/ 0 w 247"/>
                  <a:gd name="T31" fmla="*/ 131 h 172"/>
                  <a:gd name="T32" fmla="*/ 41 w 247"/>
                  <a:gd name="T33" fmla="*/ 172 h 172"/>
                  <a:gd name="T34" fmla="*/ 206 w 247"/>
                  <a:gd name="T35" fmla="*/ 172 h 172"/>
                  <a:gd name="T36" fmla="*/ 247 w 247"/>
                  <a:gd name="T37" fmla="*/ 131 h 172"/>
                  <a:gd name="T38" fmla="*/ 247 w 247"/>
                  <a:gd name="T39" fmla="*/ 41 h 172"/>
                  <a:gd name="T40" fmla="*/ 206 w 247"/>
                  <a:gd name="T4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6" h="172">
                    <a:moveTo>
                      <a:pt x="206" y="0"/>
                    </a:moveTo>
                    <a:cubicBezTo>
                      <a:pt x="180" y="0"/>
                      <a:pt x="180" y="0"/>
                      <a:pt x="180" y="0"/>
                    </a:cubicBezTo>
                    <a:cubicBezTo>
                      <a:pt x="180" y="31"/>
                      <a:pt x="180" y="31"/>
                      <a:pt x="180" y="31"/>
                    </a:cubicBezTo>
                    <a:cubicBezTo>
                      <a:pt x="206" y="31"/>
                      <a:pt x="206" y="31"/>
                      <a:pt x="206" y="31"/>
                    </a:cubicBezTo>
                    <a:cubicBezTo>
                      <a:pt x="212" y="31"/>
                      <a:pt x="216" y="36"/>
                      <a:pt x="216" y="41"/>
                    </a:cubicBezTo>
                    <a:cubicBezTo>
                      <a:pt x="216" y="131"/>
                      <a:pt x="216" y="131"/>
                      <a:pt x="216" y="131"/>
                    </a:cubicBezTo>
                    <a:cubicBezTo>
                      <a:pt x="216" y="136"/>
                      <a:pt x="212" y="141"/>
                      <a:pt x="206" y="141"/>
                    </a:cubicBezTo>
                    <a:cubicBezTo>
                      <a:pt x="41" y="141"/>
                      <a:pt x="41" y="141"/>
                      <a:pt x="41" y="141"/>
                    </a:cubicBezTo>
                    <a:cubicBezTo>
                      <a:pt x="36" y="141"/>
                      <a:pt x="31" y="136"/>
                      <a:pt x="31" y="131"/>
                    </a:cubicBezTo>
                    <a:cubicBezTo>
                      <a:pt x="31" y="41"/>
                      <a:pt x="31" y="41"/>
                      <a:pt x="31" y="41"/>
                    </a:cubicBezTo>
                    <a:cubicBezTo>
                      <a:pt x="31" y="36"/>
                      <a:pt x="36" y="31"/>
                      <a:pt x="41" y="31"/>
                    </a:cubicBezTo>
                    <a:cubicBezTo>
                      <a:pt x="67" y="31"/>
                      <a:pt x="67" y="31"/>
                      <a:pt x="67" y="31"/>
                    </a:cubicBezTo>
                    <a:cubicBezTo>
                      <a:pt x="67" y="0"/>
                      <a:pt x="67" y="0"/>
                      <a:pt x="67" y="0"/>
                    </a:cubicBezTo>
                    <a:cubicBezTo>
                      <a:pt x="41" y="0"/>
                      <a:pt x="41" y="0"/>
                      <a:pt x="41" y="0"/>
                    </a:cubicBezTo>
                    <a:cubicBezTo>
                      <a:pt x="19" y="0"/>
                      <a:pt x="0" y="19"/>
                      <a:pt x="0" y="41"/>
                    </a:cubicBezTo>
                    <a:cubicBezTo>
                      <a:pt x="0" y="131"/>
                      <a:pt x="0" y="131"/>
                      <a:pt x="0" y="131"/>
                    </a:cubicBezTo>
                    <a:cubicBezTo>
                      <a:pt x="0" y="153"/>
                      <a:pt x="19" y="172"/>
                      <a:pt x="41" y="172"/>
                    </a:cubicBezTo>
                    <a:cubicBezTo>
                      <a:pt x="206" y="172"/>
                      <a:pt x="206" y="172"/>
                      <a:pt x="206" y="172"/>
                    </a:cubicBezTo>
                    <a:cubicBezTo>
                      <a:pt x="229" y="172"/>
                      <a:pt x="247" y="153"/>
                      <a:pt x="247" y="131"/>
                    </a:cubicBezTo>
                    <a:cubicBezTo>
                      <a:pt x="247" y="41"/>
                      <a:pt x="247" y="41"/>
                      <a:pt x="247" y="41"/>
                    </a:cubicBezTo>
                    <a:cubicBezTo>
                      <a:pt x="247" y="19"/>
                      <a:pt x="229" y="0"/>
                      <a:pt x="20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cs typeface="+mn-ea"/>
                  <a:sym typeface="+mn-lt"/>
                </a:endParaRPr>
              </a:p>
            </p:txBody>
          </p:sp>
          <p:sp>
            <p:nvSpPr>
              <p:cNvPr id="69" name="Freeform 223"/>
              <p:cNvSpPr/>
              <p:nvPr/>
            </p:nvSpPr>
            <p:spPr>
              <a:xfrm>
                <a:off x="9474035" y="3092978"/>
                <a:ext cx="175785" cy="226868"/>
              </a:xfrm>
              <a:custGeom>
                <a:avLst/>
                <a:gdLst>
                  <a:gd name="T0" fmla="*/ 44 w 117"/>
                  <a:gd name="T1" fmla="*/ 151 h 151"/>
                  <a:gd name="T2" fmla="*/ 73 w 117"/>
                  <a:gd name="T3" fmla="*/ 151 h 151"/>
                  <a:gd name="T4" fmla="*/ 73 w 117"/>
                  <a:gd name="T5" fmla="*/ 68 h 151"/>
                  <a:gd name="T6" fmla="*/ 117 w 117"/>
                  <a:gd name="T7" fmla="*/ 68 h 151"/>
                  <a:gd name="T8" fmla="*/ 58 w 117"/>
                  <a:gd name="T9" fmla="*/ 0 h 151"/>
                  <a:gd name="T10" fmla="*/ 0 w 117"/>
                  <a:gd name="T11" fmla="*/ 68 h 151"/>
                  <a:gd name="T12" fmla="*/ 44 w 117"/>
                  <a:gd name="T13" fmla="*/ 68 h 151"/>
                  <a:gd name="T14" fmla="*/ 44 w 117"/>
                  <a:gd name="T15" fmla="*/ 151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51">
                    <a:moveTo>
                      <a:pt x="44" y="151"/>
                    </a:moveTo>
                    <a:lnTo>
                      <a:pt x="73" y="151"/>
                    </a:lnTo>
                    <a:lnTo>
                      <a:pt x="73" y="68"/>
                    </a:lnTo>
                    <a:lnTo>
                      <a:pt x="117" y="68"/>
                    </a:lnTo>
                    <a:lnTo>
                      <a:pt x="58" y="0"/>
                    </a:lnTo>
                    <a:lnTo>
                      <a:pt x="0" y="68"/>
                    </a:lnTo>
                    <a:lnTo>
                      <a:pt x="44" y="68"/>
                    </a:lnTo>
                    <a:lnTo>
                      <a:pt x="4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cs typeface="+mn-ea"/>
                  <a:sym typeface="+mn-lt"/>
                </a:endParaRPr>
              </a:p>
            </p:txBody>
          </p:sp>
        </p:grpSp>
      </p:grpSp>
      <p:grpSp>
        <p:nvGrpSpPr>
          <p:cNvPr id="70" name="组合"/>
          <p:cNvGrpSpPr/>
          <p:nvPr/>
        </p:nvGrpSpPr>
        <p:grpSpPr>
          <a:xfrm>
            <a:off x="1276248" y="5355346"/>
            <a:ext cx="591304" cy="591304"/>
            <a:chOff x="4424562" y="4949430"/>
            <a:chExt cx="591304" cy="591304"/>
          </a:xfrm>
        </p:grpSpPr>
        <p:sp>
          <p:nvSpPr>
            <p:cNvPr id="71" name="Oval 10"/>
            <p:cNvSpPr/>
            <p:nvPr/>
          </p:nvSpPr>
          <p:spPr>
            <a:xfrm>
              <a:off x="4424562" y="4949430"/>
              <a:ext cx="591304" cy="5913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endParaRPr lang="en-US" sz="3190">
                <a:solidFill>
                  <a:prstClr val="white"/>
                </a:solidFill>
                <a:cs typeface="+mn-ea"/>
                <a:sym typeface="+mn-lt"/>
              </a:endParaRPr>
            </a:p>
          </p:txBody>
        </p:sp>
        <p:grpSp>
          <p:nvGrpSpPr>
            <p:cNvPr id="72" name="组合"/>
            <p:cNvGrpSpPr/>
            <p:nvPr/>
          </p:nvGrpSpPr>
          <p:grpSpPr>
            <a:xfrm rot="5400000">
              <a:off x="4584243" y="5085824"/>
              <a:ext cx="271942" cy="318516"/>
              <a:chOff x="9425957" y="3092978"/>
              <a:chExt cx="271941" cy="318516"/>
            </a:xfrm>
            <a:solidFill>
              <a:schemeClr val="bg1"/>
            </a:solidFill>
            <a:effectLst>
              <a:outerShdw blurRad="63500" sx="102000" sy="102000" algn="ctr" rotWithShape="0">
                <a:prstClr val="black">
                  <a:alpha val="40000"/>
                </a:prstClr>
              </a:outerShdw>
            </a:effectLst>
          </p:grpSpPr>
          <p:sp>
            <p:nvSpPr>
              <p:cNvPr id="73" name="Freeform 222"/>
              <p:cNvSpPr/>
              <p:nvPr/>
            </p:nvSpPr>
            <p:spPr>
              <a:xfrm>
                <a:off x="9425957" y="3222188"/>
                <a:ext cx="271941" cy="189306"/>
              </a:xfrm>
              <a:custGeom>
                <a:avLst/>
                <a:gdLst>
                  <a:gd name="T0" fmla="*/ 206 w 247"/>
                  <a:gd name="T1" fmla="*/ 0 h 172"/>
                  <a:gd name="T2" fmla="*/ 180 w 247"/>
                  <a:gd name="T3" fmla="*/ 0 h 172"/>
                  <a:gd name="T4" fmla="*/ 180 w 247"/>
                  <a:gd name="T5" fmla="*/ 31 h 172"/>
                  <a:gd name="T6" fmla="*/ 206 w 247"/>
                  <a:gd name="T7" fmla="*/ 31 h 172"/>
                  <a:gd name="T8" fmla="*/ 216 w 247"/>
                  <a:gd name="T9" fmla="*/ 41 h 172"/>
                  <a:gd name="T10" fmla="*/ 216 w 247"/>
                  <a:gd name="T11" fmla="*/ 131 h 172"/>
                  <a:gd name="T12" fmla="*/ 206 w 247"/>
                  <a:gd name="T13" fmla="*/ 141 h 172"/>
                  <a:gd name="T14" fmla="*/ 41 w 247"/>
                  <a:gd name="T15" fmla="*/ 141 h 172"/>
                  <a:gd name="T16" fmla="*/ 31 w 247"/>
                  <a:gd name="T17" fmla="*/ 131 h 172"/>
                  <a:gd name="T18" fmla="*/ 31 w 247"/>
                  <a:gd name="T19" fmla="*/ 41 h 172"/>
                  <a:gd name="T20" fmla="*/ 41 w 247"/>
                  <a:gd name="T21" fmla="*/ 31 h 172"/>
                  <a:gd name="T22" fmla="*/ 67 w 247"/>
                  <a:gd name="T23" fmla="*/ 31 h 172"/>
                  <a:gd name="T24" fmla="*/ 67 w 247"/>
                  <a:gd name="T25" fmla="*/ 0 h 172"/>
                  <a:gd name="T26" fmla="*/ 41 w 247"/>
                  <a:gd name="T27" fmla="*/ 0 h 172"/>
                  <a:gd name="T28" fmla="*/ 0 w 247"/>
                  <a:gd name="T29" fmla="*/ 41 h 172"/>
                  <a:gd name="T30" fmla="*/ 0 w 247"/>
                  <a:gd name="T31" fmla="*/ 131 h 172"/>
                  <a:gd name="T32" fmla="*/ 41 w 247"/>
                  <a:gd name="T33" fmla="*/ 172 h 172"/>
                  <a:gd name="T34" fmla="*/ 206 w 247"/>
                  <a:gd name="T35" fmla="*/ 172 h 172"/>
                  <a:gd name="T36" fmla="*/ 247 w 247"/>
                  <a:gd name="T37" fmla="*/ 131 h 172"/>
                  <a:gd name="T38" fmla="*/ 247 w 247"/>
                  <a:gd name="T39" fmla="*/ 41 h 172"/>
                  <a:gd name="T40" fmla="*/ 206 w 247"/>
                  <a:gd name="T4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6" h="172">
                    <a:moveTo>
                      <a:pt x="206" y="0"/>
                    </a:moveTo>
                    <a:cubicBezTo>
                      <a:pt x="180" y="0"/>
                      <a:pt x="180" y="0"/>
                      <a:pt x="180" y="0"/>
                    </a:cubicBezTo>
                    <a:cubicBezTo>
                      <a:pt x="180" y="31"/>
                      <a:pt x="180" y="31"/>
                      <a:pt x="180" y="31"/>
                    </a:cubicBezTo>
                    <a:cubicBezTo>
                      <a:pt x="206" y="31"/>
                      <a:pt x="206" y="31"/>
                      <a:pt x="206" y="31"/>
                    </a:cubicBezTo>
                    <a:cubicBezTo>
                      <a:pt x="212" y="31"/>
                      <a:pt x="216" y="36"/>
                      <a:pt x="216" y="41"/>
                    </a:cubicBezTo>
                    <a:cubicBezTo>
                      <a:pt x="216" y="131"/>
                      <a:pt x="216" y="131"/>
                      <a:pt x="216" y="131"/>
                    </a:cubicBezTo>
                    <a:cubicBezTo>
                      <a:pt x="216" y="136"/>
                      <a:pt x="212" y="141"/>
                      <a:pt x="206" y="141"/>
                    </a:cubicBezTo>
                    <a:cubicBezTo>
                      <a:pt x="41" y="141"/>
                      <a:pt x="41" y="141"/>
                      <a:pt x="41" y="141"/>
                    </a:cubicBezTo>
                    <a:cubicBezTo>
                      <a:pt x="36" y="141"/>
                      <a:pt x="31" y="136"/>
                      <a:pt x="31" y="131"/>
                    </a:cubicBezTo>
                    <a:cubicBezTo>
                      <a:pt x="31" y="41"/>
                      <a:pt x="31" y="41"/>
                      <a:pt x="31" y="41"/>
                    </a:cubicBezTo>
                    <a:cubicBezTo>
                      <a:pt x="31" y="36"/>
                      <a:pt x="36" y="31"/>
                      <a:pt x="41" y="31"/>
                    </a:cubicBezTo>
                    <a:cubicBezTo>
                      <a:pt x="67" y="31"/>
                      <a:pt x="67" y="31"/>
                      <a:pt x="67" y="31"/>
                    </a:cubicBezTo>
                    <a:cubicBezTo>
                      <a:pt x="67" y="0"/>
                      <a:pt x="67" y="0"/>
                      <a:pt x="67" y="0"/>
                    </a:cubicBezTo>
                    <a:cubicBezTo>
                      <a:pt x="41" y="0"/>
                      <a:pt x="41" y="0"/>
                      <a:pt x="41" y="0"/>
                    </a:cubicBezTo>
                    <a:cubicBezTo>
                      <a:pt x="19" y="0"/>
                      <a:pt x="0" y="19"/>
                      <a:pt x="0" y="41"/>
                    </a:cubicBezTo>
                    <a:cubicBezTo>
                      <a:pt x="0" y="131"/>
                      <a:pt x="0" y="131"/>
                      <a:pt x="0" y="131"/>
                    </a:cubicBezTo>
                    <a:cubicBezTo>
                      <a:pt x="0" y="153"/>
                      <a:pt x="19" y="172"/>
                      <a:pt x="41" y="172"/>
                    </a:cubicBezTo>
                    <a:cubicBezTo>
                      <a:pt x="206" y="172"/>
                      <a:pt x="206" y="172"/>
                      <a:pt x="206" y="172"/>
                    </a:cubicBezTo>
                    <a:cubicBezTo>
                      <a:pt x="229" y="172"/>
                      <a:pt x="247" y="153"/>
                      <a:pt x="247" y="131"/>
                    </a:cubicBezTo>
                    <a:cubicBezTo>
                      <a:pt x="247" y="41"/>
                      <a:pt x="247" y="41"/>
                      <a:pt x="247" y="41"/>
                    </a:cubicBezTo>
                    <a:cubicBezTo>
                      <a:pt x="247" y="19"/>
                      <a:pt x="229" y="0"/>
                      <a:pt x="20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cs typeface="+mn-ea"/>
                  <a:sym typeface="+mn-lt"/>
                </a:endParaRPr>
              </a:p>
            </p:txBody>
          </p:sp>
          <p:sp>
            <p:nvSpPr>
              <p:cNvPr id="74" name="Freeform 223"/>
              <p:cNvSpPr/>
              <p:nvPr/>
            </p:nvSpPr>
            <p:spPr>
              <a:xfrm>
                <a:off x="9474035" y="3092978"/>
                <a:ext cx="175785" cy="226868"/>
              </a:xfrm>
              <a:custGeom>
                <a:avLst/>
                <a:gdLst>
                  <a:gd name="T0" fmla="*/ 44 w 117"/>
                  <a:gd name="T1" fmla="*/ 151 h 151"/>
                  <a:gd name="T2" fmla="*/ 73 w 117"/>
                  <a:gd name="T3" fmla="*/ 151 h 151"/>
                  <a:gd name="T4" fmla="*/ 73 w 117"/>
                  <a:gd name="T5" fmla="*/ 68 h 151"/>
                  <a:gd name="T6" fmla="*/ 117 w 117"/>
                  <a:gd name="T7" fmla="*/ 68 h 151"/>
                  <a:gd name="T8" fmla="*/ 58 w 117"/>
                  <a:gd name="T9" fmla="*/ 0 h 151"/>
                  <a:gd name="T10" fmla="*/ 0 w 117"/>
                  <a:gd name="T11" fmla="*/ 68 h 151"/>
                  <a:gd name="T12" fmla="*/ 44 w 117"/>
                  <a:gd name="T13" fmla="*/ 68 h 151"/>
                  <a:gd name="T14" fmla="*/ 44 w 117"/>
                  <a:gd name="T15" fmla="*/ 151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51">
                    <a:moveTo>
                      <a:pt x="44" y="151"/>
                    </a:moveTo>
                    <a:lnTo>
                      <a:pt x="73" y="151"/>
                    </a:lnTo>
                    <a:lnTo>
                      <a:pt x="73" y="68"/>
                    </a:lnTo>
                    <a:lnTo>
                      <a:pt x="117" y="68"/>
                    </a:lnTo>
                    <a:lnTo>
                      <a:pt x="58" y="0"/>
                    </a:lnTo>
                    <a:lnTo>
                      <a:pt x="0" y="68"/>
                    </a:lnTo>
                    <a:lnTo>
                      <a:pt x="44" y="68"/>
                    </a:lnTo>
                    <a:lnTo>
                      <a:pt x="4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cs typeface="+mn-ea"/>
                  <a:sym typeface="+mn-lt"/>
                </a:endParaRPr>
              </a:p>
            </p:txBody>
          </p:sp>
        </p:grpSp>
      </p:grpSp>
      <p:grpSp>
        <p:nvGrpSpPr>
          <p:cNvPr id="75" name="组合"/>
          <p:cNvGrpSpPr/>
          <p:nvPr/>
        </p:nvGrpSpPr>
        <p:grpSpPr>
          <a:xfrm>
            <a:off x="1693596" y="2313409"/>
            <a:ext cx="9942256" cy="1067060"/>
            <a:chOff x="4919763" y="1847859"/>
            <a:chExt cx="9942256" cy="1067060"/>
          </a:xfrm>
        </p:grpSpPr>
        <p:cxnSp>
          <p:nvCxnSpPr>
            <p:cNvPr id="76" name="直线"/>
            <p:cNvCxnSpPr/>
            <p:nvPr/>
          </p:nvCxnSpPr>
          <p:spPr>
            <a:xfrm>
              <a:off x="6358868" y="2046858"/>
              <a:ext cx="912614" cy="2113"/>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7" name="文本框 76"/>
            <p:cNvSpPr txBox="1"/>
            <p:nvPr/>
          </p:nvSpPr>
          <p:spPr>
            <a:xfrm>
              <a:off x="4919763" y="1847859"/>
              <a:ext cx="1441282" cy="369332"/>
            </a:xfrm>
            <a:prstGeom prst="rect">
              <a:avLst/>
            </a:prstGeom>
            <a:noFill/>
          </p:spPr>
          <p:txBody>
            <a:bodyPr wrap="square" rtlCol="0">
              <a:spAutoFit/>
            </a:bodyPr>
            <a:lstStyle/>
            <a:p>
              <a:pPr algn="ctr"/>
              <a:r>
                <a:rPr lang="zh-CN" altLang="en-US">
                  <a:solidFill>
                    <a:schemeClr val="accent1"/>
                  </a:solidFill>
                  <a:cs typeface="+mn-ea"/>
                  <a:sym typeface="+mn-lt"/>
                </a:rPr>
                <a:t>激励作用</a:t>
              </a:r>
            </a:p>
          </p:txBody>
        </p:sp>
        <p:sp>
          <p:nvSpPr>
            <p:cNvPr id="78" name="矩形 77"/>
            <p:cNvSpPr/>
            <p:nvPr/>
          </p:nvSpPr>
          <p:spPr>
            <a:xfrm>
              <a:off x="5040581" y="2183885"/>
              <a:ext cx="9821438" cy="731034"/>
            </a:xfrm>
            <a:prstGeom prst="rect">
              <a:avLst/>
            </a:prstGeom>
          </p:spPr>
          <p:txBody>
            <a:bodyPr wrap="square">
              <a:spAutoFit/>
            </a:bodyPr>
            <a:lstStyle/>
            <a:p>
              <a:pPr>
                <a:lnSpc>
                  <a:spcPct val="120000"/>
                </a:lnSpc>
              </a:pPr>
              <a:r>
                <a:rPr lang="zh-CN" altLang="en-US" dirty="0">
                  <a:solidFill>
                    <a:schemeClr val="tx1">
                      <a:lumMod val="75000"/>
                      <a:lumOff val="25000"/>
                    </a:schemeClr>
                  </a:solidFill>
                  <a:cs typeface="+mn-ea"/>
                  <a:sym typeface="+mn-lt"/>
                </a:rPr>
                <a:t>我们必须传承发扬伟大抗美援朝精神，敢于斗争、善于斗争，知难而进、坚韧向前，把新时代中国特色社会主义伟大事业不断推向前进。</a:t>
              </a:r>
            </a:p>
          </p:txBody>
        </p:sp>
        <p:sp>
          <p:nvSpPr>
            <p:cNvPr id="79" name="文本框 78"/>
            <p:cNvSpPr txBox="1"/>
            <p:nvPr/>
          </p:nvSpPr>
          <p:spPr>
            <a:xfrm>
              <a:off x="7387980" y="1878637"/>
              <a:ext cx="1332789" cy="369332"/>
            </a:xfrm>
            <a:prstGeom prst="rect">
              <a:avLst/>
            </a:prstGeom>
            <a:noFill/>
          </p:spPr>
          <p:txBody>
            <a:bodyPr wrap="square" rtlCol="0">
              <a:spAutoFit/>
            </a:bodyPr>
            <a:lstStyle/>
            <a:p>
              <a:r>
                <a:rPr lang="zh-CN" altLang="en-US" dirty="0">
                  <a:solidFill>
                    <a:schemeClr val="accent1"/>
                  </a:solidFill>
                  <a:cs typeface="+mn-ea"/>
                  <a:sym typeface="+mn-lt"/>
                </a:rPr>
                <a:t>精神力量</a:t>
              </a:r>
            </a:p>
          </p:txBody>
        </p:sp>
      </p:grpSp>
      <p:grpSp>
        <p:nvGrpSpPr>
          <p:cNvPr id="90" name="组合"/>
          <p:cNvGrpSpPr/>
          <p:nvPr/>
        </p:nvGrpSpPr>
        <p:grpSpPr>
          <a:xfrm>
            <a:off x="1693596" y="3759385"/>
            <a:ext cx="9942256" cy="1067060"/>
            <a:chOff x="4919763" y="1847859"/>
            <a:chExt cx="9942256" cy="1067060"/>
          </a:xfrm>
        </p:grpSpPr>
        <p:cxnSp>
          <p:nvCxnSpPr>
            <p:cNvPr id="91" name="直线"/>
            <p:cNvCxnSpPr/>
            <p:nvPr/>
          </p:nvCxnSpPr>
          <p:spPr>
            <a:xfrm>
              <a:off x="6358868" y="2046858"/>
              <a:ext cx="912614" cy="2113"/>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2" name="文本框 91"/>
            <p:cNvSpPr txBox="1"/>
            <p:nvPr/>
          </p:nvSpPr>
          <p:spPr>
            <a:xfrm>
              <a:off x="4919763" y="1847859"/>
              <a:ext cx="1441282" cy="369332"/>
            </a:xfrm>
            <a:prstGeom prst="rect">
              <a:avLst/>
            </a:prstGeom>
            <a:noFill/>
          </p:spPr>
          <p:txBody>
            <a:bodyPr wrap="square" rtlCol="0">
              <a:spAutoFit/>
            </a:bodyPr>
            <a:lstStyle/>
            <a:p>
              <a:pPr algn="ctr"/>
              <a:r>
                <a:rPr lang="zh-CN" altLang="en-US">
                  <a:solidFill>
                    <a:schemeClr val="accent1"/>
                  </a:solidFill>
                  <a:cs typeface="+mn-ea"/>
                  <a:sym typeface="+mn-lt"/>
                </a:rPr>
                <a:t>民族风骨</a:t>
              </a:r>
            </a:p>
          </p:txBody>
        </p:sp>
        <p:sp>
          <p:nvSpPr>
            <p:cNvPr id="93" name="矩形 92"/>
            <p:cNvSpPr/>
            <p:nvPr/>
          </p:nvSpPr>
          <p:spPr>
            <a:xfrm>
              <a:off x="5040581" y="2183885"/>
              <a:ext cx="9821438" cy="731034"/>
            </a:xfrm>
            <a:prstGeom prst="rect">
              <a:avLst/>
            </a:prstGeom>
          </p:spPr>
          <p:txBody>
            <a:bodyPr wrap="square">
              <a:spAutoFit/>
            </a:bodyPr>
            <a:lstStyle/>
            <a:p>
              <a:pPr>
                <a:lnSpc>
                  <a:spcPct val="120000"/>
                </a:lnSpc>
              </a:pPr>
              <a:r>
                <a:rPr lang="zh-CN" altLang="en-US">
                  <a:solidFill>
                    <a:schemeClr val="tx1">
                      <a:lumMod val="75000"/>
                      <a:lumOff val="25000"/>
                    </a:schemeClr>
                  </a:solidFill>
                  <a:cs typeface="+mn-ea"/>
                  <a:sym typeface="+mn-lt"/>
                </a:rPr>
                <a:t>新时代，我们必须传承发扬伟大抗美援朝精神，砥砺不畏强暴、反抗强权的民族风骨，敢于战胜任何困难和风险。</a:t>
              </a:r>
            </a:p>
          </p:txBody>
        </p:sp>
        <p:sp>
          <p:nvSpPr>
            <p:cNvPr id="94" name="文本框 93"/>
            <p:cNvSpPr txBox="1"/>
            <p:nvPr/>
          </p:nvSpPr>
          <p:spPr>
            <a:xfrm>
              <a:off x="7387980" y="1878637"/>
              <a:ext cx="1332789" cy="369332"/>
            </a:xfrm>
            <a:prstGeom prst="rect">
              <a:avLst/>
            </a:prstGeom>
            <a:noFill/>
          </p:spPr>
          <p:txBody>
            <a:bodyPr wrap="square" rtlCol="0">
              <a:spAutoFit/>
            </a:bodyPr>
            <a:lstStyle/>
            <a:p>
              <a:r>
                <a:rPr lang="zh-CN" altLang="en-US">
                  <a:solidFill>
                    <a:schemeClr val="accent1"/>
                  </a:solidFill>
                  <a:cs typeface="+mn-ea"/>
                  <a:sym typeface="+mn-lt"/>
                </a:rPr>
                <a:t>精神支柱</a:t>
              </a:r>
            </a:p>
          </p:txBody>
        </p:sp>
      </p:grpSp>
      <p:grpSp>
        <p:nvGrpSpPr>
          <p:cNvPr id="95" name="组合"/>
          <p:cNvGrpSpPr/>
          <p:nvPr/>
        </p:nvGrpSpPr>
        <p:grpSpPr>
          <a:xfrm>
            <a:off x="1693596" y="5205361"/>
            <a:ext cx="9942256" cy="1067060"/>
            <a:chOff x="4919763" y="1847859"/>
            <a:chExt cx="9942256" cy="1067060"/>
          </a:xfrm>
        </p:grpSpPr>
        <p:cxnSp>
          <p:nvCxnSpPr>
            <p:cNvPr id="96" name="直线"/>
            <p:cNvCxnSpPr/>
            <p:nvPr/>
          </p:nvCxnSpPr>
          <p:spPr>
            <a:xfrm>
              <a:off x="6358868" y="2046858"/>
              <a:ext cx="912614" cy="2113"/>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4919763" y="1847859"/>
              <a:ext cx="1441282" cy="369332"/>
            </a:xfrm>
            <a:prstGeom prst="rect">
              <a:avLst/>
            </a:prstGeom>
            <a:noFill/>
          </p:spPr>
          <p:txBody>
            <a:bodyPr wrap="square" rtlCol="0">
              <a:spAutoFit/>
            </a:bodyPr>
            <a:lstStyle/>
            <a:p>
              <a:pPr algn="ctr"/>
              <a:r>
                <a:rPr lang="zh-CN" altLang="en-US">
                  <a:solidFill>
                    <a:schemeClr val="accent1"/>
                  </a:solidFill>
                  <a:cs typeface="+mn-ea"/>
                  <a:sym typeface="+mn-lt"/>
                </a:rPr>
                <a:t>舍生忘死</a:t>
              </a:r>
            </a:p>
          </p:txBody>
        </p:sp>
        <p:sp>
          <p:nvSpPr>
            <p:cNvPr id="98" name="矩形 97"/>
            <p:cNvSpPr/>
            <p:nvPr/>
          </p:nvSpPr>
          <p:spPr>
            <a:xfrm>
              <a:off x="5040581" y="2183885"/>
              <a:ext cx="9821438" cy="731034"/>
            </a:xfrm>
            <a:prstGeom prst="rect">
              <a:avLst/>
            </a:prstGeom>
          </p:spPr>
          <p:txBody>
            <a:bodyPr wrap="square">
              <a:spAutoFit/>
            </a:bodyPr>
            <a:lstStyle/>
            <a:p>
              <a:pPr>
                <a:lnSpc>
                  <a:spcPct val="120000"/>
                </a:lnSpc>
              </a:pPr>
              <a:r>
                <a:rPr lang="zh-CN" altLang="en-US">
                  <a:solidFill>
                    <a:schemeClr val="tx1">
                      <a:lumMod val="75000"/>
                      <a:lumOff val="25000"/>
                    </a:schemeClr>
                  </a:solidFill>
                  <a:cs typeface="+mn-ea"/>
                  <a:sym typeface="+mn-lt"/>
                </a:rPr>
                <a:t>新时代传承发扬伟大抗美援朝精神，就要深入学习宣传中国人民志愿军的英雄事迹和革命精神，引导大家学好党史，更好展现新时代青年的新气象新作为。</a:t>
              </a:r>
            </a:p>
          </p:txBody>
        </p:sp>
        <p:sp>
          <p:nvSpPr>
            <p:cNvPr id="99" name="文本框 98"/>
            <p:cNvSpPr txBox="1"/>
            <p:nvPr/>
          </p:nvSpPr>
          <p:spPr>
            <a:xfrm>
              <a:off x="7387980" y="1878637"/>
              <a:ext cx="1332789" cy="369332"/>
            </a:xfrm>
            <a:prstGeom prst="rect">
              <a:avLst/>
            </a:prstGeom>
            <a:noFill/>
          </p:spPr>
          <p:txBody>
            <a:bodyPr wrap="square" rtlCol="0">
              <a:spAutoFit/>
            </a:bodyPr>
            <a:lstStyle/>
            <a:p>
              <a:r>
                <a:rPr lang="zh-CN" altLang="en-US">
                  <a:solidFill>
                    <a:schemeClr val="accent1"/>
                  </a:solidFill>
                  <a:cs typeface="+mn-ea"/>
                  <a:sym typeface="+mn-lt"/>
                </a:rPr>
                <a:t>民族血性</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p:cNvGrpSpPr/>
          <p:nvPr/>
        </p:nvGrpSpPr>
        <p:grpSpPr>
          <a:xfrm>
            <a:off x="4486359" y="1102511"/>
            <a:ext cx="3092476" cy="4440449"/>
            <a:chOff x="4254179" y="1311426"/>
            <a:chExt cx="2718662" cy="3938217"/>
          </a:xfrm>
        </p:grpSpPr>
        <p:sp>
          <p:nvSpPr>
            <p:cNvPr id="63" name="矩形 62"/>
            <p:cNvSpPr/>
            <p:nvPr/>
          </p:nvSpPr>
          <p:spPr>
            <a:xfrm>
              <a:off x="4254179" y="1311426"/>
              <a:ext cx="1614419" cy="1965354"/>
            </a:xfrm>
            <a:prstGeom prst="rect">
              <a:avLst/>
            </a:prstGeom>
            <a:effectLst>
              <a:outerShdw blurRad="50800" dist="50800" dir="5400000" algn="ctr" rotWithShape="0">
                <a:sysClr val="windowText" lastClr="000000">
                  <a:alpha val="78000"/>
                </a:sysClr>
              </a:outerShdw>
            </a:effectLst>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3800" kern="2400" spc="-920">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latin typeface="庞门正道粗书体6.0" panose="02010600030101010101" pitchFamily="2" charset="-122"/>
                  <a:ea typeface="庞门正道粗书体6.0" panose="02010600030101010101" pitchFamily="2" charset="-122"/>
                  <a:cs typeface="+mn-ea"/>
                  <a:sym typeface="+mn-lt"/>
                </a:rPr>
                <a:t>感</a:t>
              </a:r>
              <a:endParaRPr kumimoji="0" lang="zh-CN" altLang="en-US" sz="11500" b="0" i="0" u="none" strike="noStrike" kern="2400" cap="none" spc="-920" normalizeH="0" baseline="0" noProof="0">
                <a:ln>
                  <a:noFill/>
                </a:ln>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uLnTx/>
                <a:uFillTx/>
                <a:latin typeface="庞门正道粗书体6.0" panose="02010600030101010101" pitchFamily="2" charset="-122"/>
                <a:ea typeface="庞门正道粗书体6.0" panose="02010600030101010101" pitchFamily="2" charset="-122"/>
                <a:cs typeface="+mn-ea"/>
                <a:sym typeface="+mn-lt"/>
              </a:endParaRPr>
            </a:p>
          </p:txBody>
        </p:sp>
        <p:sp>
          <p:nvSpPr>
            <p:cNvPr id="64" name="矩形 63"/>
            <p:cNvSpPr/>
            <p:nvPr/>
          </p:nvSpPr>
          <p:spPr>
            <a:xfrm>
              <a:off x="5656385" y="2243410"/>
              <a:ext cx="972981" cy="1282939"/>
            </a:xfrm>
            <a:prstGeom prst="rect">
              <a:avLst/>
            </a:prstGeom>
            <a:effectLst>
              <a:outerShdw blurRad="50800" dist="50800" dir="5400000" algn="ctr" rotWithShape="0">
                <a:sysClr val="windowText" lastClr="000000">
                  <a:alpha val="78000"/>
                </a:sysClr>
              </a:outerShdw>
            </a:effectLst>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8800" b="0" i="0" u="none" strike="noStrike" kern="2400" cap="none" spc="-920" normalizeH="0" baseline="0" noProof="0">
                  <a:ln>
                    <a:noFill/>
                  </a:ln>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uLnTx/>
                  <a:uFillTx/>
                  <a:latin typeface="庞门正道粗书体6.0" panose="02010600030101010101" pitchFamily="2" charset="-122"/>
                  <a:ea typeface="庞门正道粗书体6.0" panose="02010600030101010101" pitchFamily="2" charset="-122"/>
                  <a:cs typeface="+mn-ea"/>
                  <a:sym typeface="+mn-lt"/>
                </a:rPr>
                <a:t>谢</a:t>
              </a:r>
            </a:p>
          </p:txBody>
        </p:sp>
        <p:sp>
          <p:nvSpPr>
            <p:cNvPr id="65" name="矩形 64"/>
            <p:cNvSpPr/>
            <p:nvPr/>
          </p:nvSpPr>
          <p:spPr>
            <a:xfrm>
              <a:off x="4684272" y="2884879"/>
              <a:ext cx="1050725" cy="1282940"/>
            </a:xfrm>
            <a:prstGeom prst="rect">
              <a:avLst/>
            </a:prstGeom>
            <a:effectLst>
              <a:outerShdw blurRad="50800" dist="50800" dir="5400000" algn="ctr" rotWithShape="0">
                <a:sysClr val="windowText" lastClr="000000">
                  <a:alpha val="78000"/>
                </a:sysClr>
              </a:outerShdw>
            </a:effectLst>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8800" b="0" i="0" u="none" strike="noStrike" kern="2400" cap="none" spc="-920" normalizeH="0" baseline="0" noProof="0">
                  <a:ln>
                    <a:noFill/>
                  </a:ln>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uLnTx/>
                  <a:uFillTx/>
                  <a:latin typeface="庞门正道粗书体6.0" panose="02010600030101010101" pitchFamily="2" charset="-122"/>
                  <a:ea typeface="庞门正道粗书体6.0" panose="02010600030101010101" pitchFamily="2" charset="-122"/>
                  <a:cs typeface="+mn-ea"/>
                  <a:sym typeface="+mn-lt"/>
                </a:rPr>
                <a:t>聆</a:t>
              </a:r>
            </a:p>
          </p:txBody>
        </p:sp>
        <p:sp>
          <p:nvSpPr>
            <p:cNvPr id="66" name="矩形 65"/>
            <p:cNvSpPr/>
            <p:nvPr/>
          </p:nvSpPr>
          <p:spPr>
            <a:xfrm>
              <a:off x="5358421" y="3284289"/>
              <a:ext cx="1614420" cy="1965354"/>
            </a:xfrm>
            <a:prstGeom prst="rect">
              <a:avLst/>
            </a:prstGeom>
            <a:effectLst>
              <a:outerShdw blurRad="50800" dist="50800" dir="5400000" algn="ctr" rotWithShape="0">
                <a:sysClr val="windowText" lastClr="000000">
                  <a:alpha val="78000"/>
                </a:sysClr>
              </a:outerShdw>
            </a:effectLst>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3800" b="0" i="0" u="none" strike="noStrike" kern="2400" cap="none" spc="-920" normalizeH="0" baseline="0" noProof="0">
                  <a:ln>
                    <a:noFill/>
                  </a:ln>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uLnTx/>
                  <a:uFillTx/>
                  <a:latin typeface="庞门正道粗书体6.0" panose="02010600030101010101" pitchFamily="2" charset="-122"/>
                  <a:ea typeface="庞门正道粗书体6.0" panose="02010600030101010101" pitchFamily="2" charset="-122"/>
                  <a:cs typeface="+mn-ea"/>
                  <a:sym typeface="+mn-lt"/>
                </a:rPr>
                <a:t>听</a:t>
              </a:r>
            </a:p>
          </p:txBody>
        </p:sp>
      </p:grpSp>
      <p:sp>
        <p:nvSpPr>
          <p:cNvPr id="8" name="文本框 7"/>
          <p:cNvSpPr txBox="1"/>
          <p:nvPr/>
        </p:nvSpPr>
        <p:spPr>
          <a:xfrm>
            <a:off x="4035752" y="88077"/>
            <a:ext cx="41204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2400" cap="none" spc="300" normalizeH="0" baseline="0" noProof="0">
                <a:ln>
                  <a:noFill/>
                </a:ln>
                <a:gradFill flip="none" rotWithShape="1">
                  <a:gsLst>
                    <a:gs pos="0">
                      <a:srgbClr val="DFA659"/>
                    </a:gs>
                    <a:gs pos="100000">
                      <a:srgbClr val="DFA659"/>
                    </a:gs>
                    <a:gs pos="50000">
                      <a:srgbClr val="FCE295"/>
                    </a:gs>
                  </a:gsLst>
                  <a:lin ang="0" scaled="1"/>
                </a:gra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mn-ea"/>
                <a:sym typeface="+mn-lt"/>
              </a:rPr>
              <a:t>致敬人民英雄 牢记初心使命</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799924" y="858530"/>
            <a:ext cx="4473116" cy="769441"/>
          </a:xfrm>
          <a:prstGeom prst="rect">
            <a:avLst/>
          </a:prstGeom>
          <a:noFill/>
        </p:spPr>
        <p:txBody>
          <a:bodyPr wrap="square" rtlCol="0">
            <a:spAutoFit/>
          </a:bodyPr>
          <a:lstStyle/>
          <a:p>
            <a:pPr>
              <a:defRPr/>
            </a:pPr>
            <a:r>
              <a:rPr lang="zh-CN" altLang="en-US" sz="4400" kern="100" spc="300">
                <a:solidFill>
                  <a:schemeClr val="accent1"/>
                </a:solidFill>
                <a:cs typeface="+mn-ea"/>
                <a:sym typeface="+mn-lt"/>
              </a:rPr>
              <a:t>目录</a:t>
            </a:r>
            <a:r>
              <a:rPr lang="en-US" altLang="zh-CN" sz="4400" kern="100" spc="300">
                <a:solidFill>
                  <a:schemeClr val="accent1"/>
                </a:solidFill>
                <a:cs typeface="+mn-ea"/>
                <a:sym typeface="+mn-lt"/>
              </a:rPr>
              <a:t>-Contents</a:t>
            </a:r>
            <a:endParaRPr lang="zh-CN" altLang="en-US" sz="4400" kern="100" spc="300">
              <a:solidFill>
                <a:schemeClr val="accent1"/>
              </a:solidFill>
              <a:cs typeface="+mn-ea"/>
              <a:sym typeface="+mn-lt"/>
            </a:endParaRPr>
          </a:p>
        </p:txBody>
      </p:sp>
      <p:grpSp>
        <p:nvGrpSpPr>
          <p:cNvPr id="3" name="组合"/>
          <p:cNvGrpSpPr/>
          <p:nvPr/>
        </p:nvGrpSpPr>
        <p:grpSpPr>
          <a:xfrm>
            <a:off x="1903013" y="2024817"/>
            <a:ext cx="5818586" cy="568107"/>
            <a:chOff x="1659173" y="2045137"/>
            <a:chExt cx="5818586" cy="568107"/>
          </a:xfrm>
        </p:grpSpPr>
        <p:sp>
          <p:nvSpPr>
            <p:cNvPr id="18"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1" name="文本框 20"/>
            <p:cNvSpPr txBox="1"/>
            <p:nvPr/>
          </p:nvSpPr>
          <p:spPr>
            <a:xfrm>
              <a:off x="2239324" y="2136575"/>
              <a:ext cx="3130558" cy="476669"/>
            </a:xfrm>
            <a:prstGeom prst="rect">
              <a:avLst/>
            </a:prstGeom>
            <a:noFill/>
          </p:spPr>
          <p:txBody>
            <a:bodyPr wrap="square" rtlCol="0">
              <a:spAutoFit/>
            </a:bodyPr>
            <a:lstStyle/>
            <a:p>
              <a:pPr>
                <a:lnSpc>
                  <a:spcPct val="120000"/>
                </a:lnSpc>
              </a:pPr>
              <a:r>
                <a:rPr lang="zh-CN" altLang="en-US" sz="2400" b="1" dirty="0">
                  <a:solidFill>
                    <a:schemeClr val="accent1"/>
                  </a:solidFill>
                  <a:cs typeface="+mn-ea"/>
                  <a:sym typeface="+mn-lt"/>
                </a:rPr>
                <a:t>抗美援朝的历史背景</a:t>
              </a:r>
            </a:p>
          </p:txBody>
        </p:sp>
        <p:sp>
          <p:nvSpPr>
            <p:cNvPr id="22" name="文本框 21"/>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1</a:t>
              </a:r>
              <a:endParaRPr lang="zh-CN" altLang="en-US">
                <a:solidFill>
                  <a:schemeClr val="bg1"/>
                </a:solidFill>
                <a:cs typeface="+mn-ea"/>
                <a:sym typeface="+mn-lt"/>
              </a:endParaRPr>
            </a:p>
          </p:txBody>
        </p:sp>
      </p:grpSp>
      <p:grpSp>
        <p:nvGrpSpPr>
          <p:cNvPr id="23" name="组合"/>
          <p:cNvGrpSpPr/>
          <p:nvPr/>
        </p:nvGrpSpPr>
        <p:grpSpPr>
          <a:xfrm>
            <a:off x="1903013" y="2803297"/>
            <a:ext cx="5818586" cy="568107"/>
            <a:chOff x="1659173" y="2045137"/>
            <a:chExt cx="5818586" cy="568107"/>
          </a:xfrm>
        </p:grpSpPr>
        <p:sp>
          <p:nvSpPr>
            <p:cNvPr id="24"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6" name="文本框 25"/>
            <p:cNvSpPr txBox="1"/>
            <p:nvPr/>
          </p:nvSpPr>
          <p:spPr>
            <a:xfrm>
              <a:off x="2239324" y="2136575"/>
              <a:ext cx="371443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为什么要打抗美援朝战争</a:t>
              </a:r>
            </a:p>
          </p:txBody>
        </p:sp>
        <p:sp>
          <p:nvSpPr>
            <p:cNvPr id="27" name="文本框 26"/>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2</a:t>
              </a:r>
              <a:endParaRPr lang="zh-CN" altLang="en-US">
                <a:solidFill>
                  <a:schemeClr val="bg1"/>
                </a:solidFill>
                <a:cs typeface="+mn-ea"/>
                <a:sym typeface="+mn-lt"/>
              </a:endParaRPr>
            </a:p>
          </p:txBody>
        </p:sp>
      </p:grpSp>
      <p:grpSp>
        <p:nvGrpSpPr>
          <p:cNvPr id="28" name="组合"/>
          <p:cNvGrpSpPr/>
          <p:nvPr/>
        </p:nvGrpSpPr>
        <p:grpSpPr>
          <a:xfrm>
            <a:off x="1903013" y="3581777"/>
            <a:ext cx="5818586" cy="568107"/>
            <a:chOff x="1659173" y="2045137"/>
            <a:chExt cx="5818586" cy="568107"/>
          </a:xfrm>
        </p:grpSpPr>
        <p:sp>
          <p:nvSpPr>
            <p:cNvPr id="29"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1" name="文本框 30"/>
            <p:cNvSpPr txBox="1"/>
            <p:nvPr/>
          </p:nvSpPr>
          <p:spPr>
            <a:xfrm>
              <a:off x="2239324" y="2136575"/>
              <a:ext cx="266795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抗美援朝的过程</a:t>
              </a:r>
            </a:p>
          </p:txBody>
        </p:sp>
        <p:sp>
          <p:nvSpPr>
            <p:cNvPr id="32" name="文本框 31"/>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3</a:t>
              </a:r>
              <a:endParaRPr lang="zh-CN" altLang="en-US">
                <a:solidFill>
                  <a:schemeClr val="bg1"/>
                </a:solidFill>
                <a:cs typeface="+mn-ea"/>
                <a:sym typeface="+mn-lt"/>
              </a:endParaRPr>
            </a:p>
          </p:txBody>
        </p:sp>
      </p:grpSp>
      <p:grpSp>
        <p:nvGrpSpPr>
          <p:cNvPr id="33" name="组合"/>
          <p:cNvGrpSpPr/>
          <p:nvPr/>
        </p:nvGrpSpPr>
        <p:grpSpPr>
          <a:xfrm>
            <a:off x="1903013" y="4360257"/>
            <a:ext cx="5818586" cy="568107"/>
            <a:chOff x="1659173" y="2045137"/>
            <a:chExt cx="5818586" cy="568107"/>
          </a:xfrm>
        </p:grpSpPr>
        <p:sp>
          <p:nvSpPr>
            <p:cNvPr id="34"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6" name="文本框 35"/>
            <p:cNvSpPr txBox="1"/>
            <p:nvPr/>
          </p:nvSpPr>
          <p:spPr>
            <a:xfrm>
              <a:off x="2239324" y="2136575"/>
              <a:ext cx="361283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抗美援朝战争的伟大意义</a:t>
              </a:r>
            </a:p>
          </p:txBody>
        </p:sp>
        <p:sp>
          <p:nvSpPr>
            <p:cNvPr id="37" name="文本框 36"/>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4</a:t>
              </a:r>
              <a:endParaRPr lang="zh-CN" altLang="en-US">
                <a:solidFill>
                  <a:schemeClr val="bg1"/>
                </a:solidFill>
                <a:cs typeface="+mn-ea"/>
                <a:sym typeface="+mn-lt"/>
              </a:endParaRPr>
            </a:p>
          </p:txBody>
        </p:sp>
      </p:grpSp>
      <p:grpSp>
        <p:nvGrpSpPr>
          <p:cNvPr id="38" name="组合"/>
          <p:cNvGrpSpPr/>
          <p:nvPr/>
        </p:nvGrpSpPr>
        <p:grpSpPr>
          <a:xfrm>
            <a:off x="1903013" y="5138738"/>
            <a:ext cx="5818586" cy="568107"/>
            <a:chOff x="1659173" y="2045137"/>
            <a:chExt cx="5818586" cy="568107"/>
          </a:xfrm>
        </p:grpSpPr>
        <p:sp>
          <p:nvSpPr>
            <p:cNvPr id="39"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1" name="文本框 40"/>
            <p:cNvSpPr txBox="1"/>
            <p:nvPr/>
          </p:nvSpPr>
          <p:spPr>
            <a:xfrm>
              <a:off x="2239324" y="2136575"/>
              <a:ext cx="487267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传承和发扬伟大的抗美援朝精神</a:t>
              </a:r>
            </a:p>
          </p:txBody>
        </p:sp>
        <p:sp>
          <p:nvSpPr>
            <p:cNvPr id="42" name="文本框 41"/>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5</a:t>
              </a:r>
              <a:endParaRPr lang="zh-CN" altLang="en-US">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900425" y="1664048"/>
            <a:ext cx="2391150" cy="2391142"/>
          </a:xfrm>
          <a:prstGeom prst="ellipse">
            <a:avLst/>
          </a:prstGeom>
          <a:gradFill flip="none" rotWithShape="1">
            <a:gsLst>
              <a:gs pos="0">
                <a:schemeClr val="accent1">
                  <a:alpha val="67000"/>
                </a:schemeClr>
              </a:gs>
              <a:gs pos="58000">
                <a:schemeClr val="accent1">
                  <a:alpha val="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 name="文本框 3"/>
          <p:cNvSpPr txBox="1"/>
          <p:nvPr/>
        </p:nvSpPr>
        <p:spPr>
          <a:xfrm>
            <a:off x="4120030" y="2050919"/>
            <a:ext cx="3975298" cy="1107996"/>
          </a:xfrm>
          <a:prstGeom prst="rect">
            <a:avLst/>
          </a:prstGeom>
          <a:noFill/>
        </p:spPr>
        <p:txBody>
          <a:bodyPr wrap="square" rtlCol="0">
            <a:spAutoFit/>
          </a:bodyPr>
          <a:lstStyle/>
          <a:p>
            <a:pPr marL="0" marR="0" lvl="0" indent="0" algn="ctr" defTabSz="548640" rtl="0" eaLnBrk="1" fontAlgn="auto" latinLnBrk="0" hangingPunct="1">
              <a:lnSpc>
                <a:spcPct val="100000"/>
              </a:lnSpc>
              <a:spcBef>
                <a:spcPct val="0"/>
              </a:spcBef>
              <a:spcAft>
                <a:spcPct val="0"/>
              </a:spcAft>
              <a:buClrTx/>
              <a:buSzTx/>
              <a:buFontTx/>
              <a:buNone/>
              <a:defRPr/>
            </a:pPr>
            <a:r>
              <a:rPr kumimoji="0" lang="zh-CN" altLang="en-US" sz="660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cs typeface="+mn-ea"/>
                <a:sym typeface="+mn-lt"/>
              </a:rPr>
              <a:t>壹</a:t>
            </a:r>
          </a:p>
        </p:txBody>
      </p:sp>
      <p:sp>
        <p:nvSpPr>
          <p:cNvPr id="5" name="椭圆 4"/>
          <p:cNvSpPr/>
          <p:nvPr/>
        </p:nvSpPr>
        <p:spPr>
          <a:xfrm rot="1016045">
            <a:off x="6848506" y="1393522"/>
            <a:ext cx="579256" cy="579255"/>
          </a:xfrm>
          <a:prstGeom prst="ellipse">
            <a:avLst/>
          </a:prstGeom>
          <a:gradFill flip="none" rotWithShape="1">
            <a:gsLst>
              <a:gs pos="0">
                <a:schemeClr val="accent1">
                  <a:alpha val="69000"/>
                </a:schemeClr>
              </a:gs>
              <a:gs pos="100000">
                <a:schemeClr val="accent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 name="文本框 5"/>
          <p:cNvSpPr txBox="1"/>
          <p:nvPr/>
        </p:nvSpPr>
        <p:spPr>
          <a:xfrm>
            <a:off x="2433234" y="3506065"/>
            <a:ext cx="7325532" cy="646331"/>
          </a:xfrm>
          <a:prstGeom prst="rect">
            <a:avLst/>
          </a:prstGeom>
          <a:noFill/>
        </p:spPr>
        <p:txBody>
          <a:bodyPr wrap="square">
            <a:spAutoFit/>
          </a:bodyPr>
          <a:lstStyle/>
          <a:p>
            <a:pPr algn="ctr"/>
            <a:r>
              <a:rPr lang="zh-CN" altLang="en-US" sz="3600" b="1" dirty="0">
                <a:solidFill>
                  <a:schemeClr val="accent1"/>
                </a:solidFill>
                <a:cs typeface="+mn-ea"/>
                <a:sym typeface="+mn-lt"/>
              </a:rPr>
              <a:t>抗美援朝的历史背景</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p:cNvGrpSpPr/>
          <p:nvPr/>
        </p:nvGrpSpPr>
        <p:grpSpPr>
          <a:xfrm>
            <a:off x="548773" y="288371"/>
            <a:ext cx="5818586" cy="568107"/>
            <a:chOff x="1659173" y="2045137"/>
            <a:chExt cx="5818586" cy="568107"/>
          </a:xfrm>
        </p:grpSpPr>
        <p:sp>
          <p:nvSpPr>
            <p:cNvPr id="8"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文本框 9"/>
            <p:cNvSpPr txBox="1"/>
            <p:nvPr/>
          </p:nvSpPr>
          <p:spPr>
            <a:xfrm>
              <a:off x="2239324" y="2136575"/>
              <a:ext cx="3130558"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抗美援朝的历史背景</a:t>
              </a:r>
            </a:p>
          </p:txBody>
        </p:sp>
        <p:sp>
          <p:nvSpPr>
            <p:cNvPr id="11" name="文本框 10"/>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1</a:t>
              </a:r>
              <a:endParaRPr lang="zh-CN" altLang="en-US">
                <a:solidFill>
                  <a:schemeClr val="bg1"/>
                </a:solidFill>
                <a:cs typeface="+mn-ea"/>
                <a:sym typeface="+mn-lt"/>
              </a:endParaRPr>
            </a:p>
          </p:txBody>
        </p:sp>
      </p:grpSp>
      <p:grpSp>
        <p:nvGrpSpPr>
          <p:cNvPr id="34" name="组合"/>
          <p:cNvGrpSpPr/>
          <p:nvPr/>
        </p:nvGrpSpPr>
        <p:grpSpPr>
          <a:xfrm>
            <a:off x="431338" y="1616575"/>
            <a:ext cx="11244725" cy="1152662"/>
            <a:chOff x="431338" y="1848074"/>
            <a:chExt cx="11244725" cy="1152662"/>
          </a:xfrm>
        </p:grpSpPr>
        <p:sp>
          <p:nvSpPr>
            <p:cNvPr id="14" name="文本框 13"/>
            <p:cNvSpPr txBox="1"/>
            <p:nvPr/>
          </p:nvSpPr>
          <p:spPr>
            <a:xfrm>
              <a:off x="442913" y="1848074"/>
              <a:ext cx="5547609" cy="412613"/>
            </a:xfrm>
            <a:prstGeom prst="rect">
              <a:avLst/>
            </a:prstGeom>
            <a:noFill/>
          </p:spPr>
          <p:txBody>
            <a:bodyPr wrap="square" rtlCol="0">
              <a:spAutoFit/>
            </a:bodyPr>
            <a:lstStyle/>
            <a:p>
              <a:pPr>
                <a:lnSpc>
                  <a:spcPct val="120000"/>
                </a:lnSpc>
              </a:pPr>
              <a:r>
                <a:rPr lang="zh-CN" altLang="en-US" sz="2000" b="1" dirty="0">
                  <a:solidFill>
                    <a:schemeClr val="accent1"/>
                  </a:solidFill>
                  <a:cs typeface="+mn-ea"/>
                  <a:sym typeface="+mn-lt"/>
                </a:rPr>
                <a:t>抗美援朝</a:t>
              </a:r>
              <a:r>
                <a:rPr lang="en-US" altLang="zh-CN" sz="2000" b="1" dirty="0">
                  <a:solidFill>
                    <a:schemeClr val="accent1"/>
                  </a:solidFill>
                  <a:cs typeface="+mn-ea"/>
                  <a:sym typeface="+mn-lt"/>
                </a:rPr>
                <a:t>-</a:t>
              </a:r>
              <a:r>
                <a:rPr lang="zh-CN" altLang="en-US" sz="2000" b="1" dirty="0">
                  <a:solidFill>
                    <a:schemeClr val="accent1"/>
                  </a:solidFill>
                  <a:cs typeface="+mn-ea"/>
                  <a:sym typeface="+mn-lt"/>
                </a:rPr>
                <a:t>东方雄狮的绝地反击</a:t>
              </a:r>
            </a:p>
          </p:txBody>
        </p:sp>
        <p:sp>
          <p:nvSpPr>
            <p:cNvPr id="15" name="文本框 14"/>
            <p:cNvSpPr txBox="1"/>
            <p:nvPr/>
          </p:nvSpPr>
          <p:spPr>
            <a:xfrm>
              <a:off x="431338" y="2287784"/>
              <a:ext cx="11244725" cy="712952"/>
            </a:xfrm>
            <a:prstGeom prst="rect">
              <a:avLst/>
            </a:prstGeom>
            <a:noFill/>
          </p:spPr>
          <p:txBody>
            <a:bodyPr wrap="square" rtlCol="0">
              <a:spAutoFit/>
            </a:bodyPr>
            <a:lstStyle/>
            <a:p>
              <a:pPr>
                <a:lnSpc>
                  <a:spcPct val="120000"/>
                </a:lnSpc>
              </a:pPr>
              <a:r>
                <a:rPr lang="zh-CN" altLang="en-US" dirty="0">
                  <a:solidFill>
                    <a:schemeClr val="tx1">
                      <a:lumMod val="75000"/>
                      <a:lumOff val="25000"/>
                    </a:schemeClr>
                  </a:solidFill>
                  <a:cs typeface="+mn-ea"/>
                  <a:sym typeface="+mn-lt"/>
                </a:rPr>
                <a:t>抗美援朝，又称抗美援朝运动或抗美援朝战争，是</a:t>
              </a:r>
              <a:r>
                <a:rPr lang="en-US" altLang="zh-CN" dirty="0">
                  <a:solidFill>
                    <a:schemeClr val="tx1">
                      <a:lumMod val="75000"/>
                      <a:lumOff val="25000"/>
                    </a:schemeClr>
                  </a:solidFill>
                  <a:cs typeface="+mn-ea"/>
                  <a:sym typeface="+mn-lt"/>
                </a:rPr>
                <a:t>20</a:t>
              </a:r>
              <a:r>
                <a:rPr lang="zh-CN" altLang="en-US" dirty="0">
                  <a:solidFill>
                    <a:schemeClr val="tx1">
                      <a:lumMod val="75000"/>
                      <a:lumOff val="25000"/>
                    </a:schemeClr>
                  </a:solidFill>
                  <a:cs typeface="+mn-ea"/>
                  <a:sym typeface="+mn-lt"/>
                </a:rPr>
                <a:t>世纪</a:t>
              </a:r>
              <a:r>
                <a:rPr lang="en-US" altLang="zh-CN" dirty="0">
                  <a:solidFill>
                    <a:schemeClr val="tx1">
                      <a:lumMod val="75000"/>
                      <a:lumOff val="25000"/>
                    </a:schemeClr>
                  </a:solidFill>
                  <a:cs typeface="+mn-ea"/>
                  <a:sym typeface="+mn-lt"/>
                </a:rPr>
                <a:t>50</a:t>
              </a:r>
              <a:r>
                <a:rPr lang="zh-CN" altLang="en-US" dirty="0">
                  <a:solidFill>
                    <a:schemeClr val="tx1">
                      <a:lumMod val="75000"/>
                      <a:lumOff val="25000"/>
                    </a:schemeClr>
                  </a:solidFill>
                  <a:cs typeface="+mn-ea"/>
                  <a:sym typeface="+mn-lt"/>
                </a:rPr>
                <a:t>年代初爆发的朝鲜战争的一部分，仅指中国人民志愿军参战的阶段，也包括中国人民支援朝鲜人民抗击美国侵略的群众性运动。</a:t>
              </a:r>
            </a:p>
          </p:txBody>
        </p:sp>
      </p:grpSp>
      <p:grpSp>
        <p:nvGrpSpPr>
          <p:cNvPr id="33" name="组合"/>
          <p:cNvGrpSpPr/>
          <p:nvPr/>
        </p:nvGrpSpPr>
        <p:grpSpPr>
          <a:xfrm>
            <a:off x="6979538" y="3028431"/>
            <a:ext cx="4699321" cy="3233994"/>
            <a:chOff x="6748041" y="2824224"/>
            <a:chExt cx="4928022" cy="3391382"/>
          </a:xfrm>
        </p:grpSpPr>
        <p:grpSp>
          <p:nvGrpSpPr>
            <p:cNvPr id="19" name="组合"/>
            <p:cNvGrpSpPr/>
            <p:nvPr/>
          </p:nvGrpSpPr>
          <p:grpSpPr>
            <a:xfrm>
              <a:off x="6748041" y="2824224"/>
              <a:ext cx="4928022" cy="3391382"/>
              <a:chOff x="4366297" y="972191"/>
              <a:chExt cx="7927829" cy="1925570"/>
            </a:xfrm>
          </p:grpSpPr>
          <p:grpSp>
            <p:nvGrpSpPr>
              <p:cNvPr id="23" name="组合 22"/>
              <p:cNvGrpSpPr/>
              <p:nvPr/>
            </p:nvGrpSpPr>
            <p:grpSpPr>
              <a:xfrm rot="5400000">
                <a:off x="7367427" y="-2028939"/>
                <a:ext cx="1925570" cy="7927829"/>
                <a:chOff x="1877935" y="1295568"/>
                <a:chExt cx="3667221" cy="4929012"/>
              </a:xfrm>
            </p:grpSpPr>
            <p:sp>
              <p:nvSpPr>
                <p:cNvPr id="25" name="矩形: 圆角 24"/>
                <p:cNvSpPr/>
                <p:nvPr/>
              </p:nvSpPr>
              <p:spPr>
                <a:xfrm>
                  <a:off x="1877935" y="1295568"/>
                  <a:ext cx="3667221" cy="4929012"/>
                </a:xfrm>
                <a:prstGeom prst="roundRect">
                  <a:avLst>
                    <a:gd name="adj" fmla="val 4749"/>
                  </a:avLst>
                </a:prstGeom>
                <a:solidFill>
                  <a:schemeClr val="accent1">
                    <a:lumMod val="20000"/>
                    <a:lumOff val="80000"/>
                    <a:alpha val="15000"/>
                  </a:schemeClr>
                </a:solidFill>
                <a:ln>
                  <a:noFill/>
                </a:ln>
                <a:effectLst>
                  <a:outerShdw blurRad="254000" sx="102000" sy="102000" algn="ctr" rotWithShape="0">
                    <a:schemeClr val="accent1">
                      <a:lumMod val="40000"/>
                      <a:lumOff val="6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26" name="组合 25"/>
                <p:cNvGrpSpPr/>
                <p:nvPr/>
              </p:nvGrpSpPr>
              <p:grpSpPr>
                <a:xfrm>
                  <a:off x="1877937" y="1295569"/>
                  <a:ext cx="3667219" cy="4929011"/>
                  <a:chOff x="2091879" y="1627526"/>
                  <a:chExt cx="3177550" cy="4270859"/>
                </a:xfrm>
              </p:grpSpPr>
              <p:grpSp>
                <p:nvGrpSpPr>
                  <p:cNvPr id="27" name="组合 26"/>
                  <p:cNvGrpSpPr/>
                  <p:nvPr/>
                </p:nvGrpSpPr>
                <p:grpSpPr>
                  <a:xfrm>
                    <a:off x="2091879" y="1627526"/>
                    <a:ext cx="3177550" cy="504341"/>
                    <a:chOff x="2091879" y="1627526"/>
                    <a:chExt cx="3177550" cy="504341"/>
                  </a:xfrm>
                </p:grpSpPr>
                <p:sp>
                  <p:nvSpPr>
                    <p:cNvPr id="31" name="任意多边形: 形状 30"/>
                    <p:cNvSpPr/>
                    <p:nvPr/>
                  </p:nvSpPr>
                  <p:spPr>
                    <a:xfrm>
                      <a:off x="2091879" y="1627526"/>
                      <a:ext cx="493667" cy="504341"/>
                    </a:xfrm>
                    <a:custGeom>
                      <a:avLst/>
                      <a:gdLst>
                        <a:gd name="connsiteX0" fmla="*/ 157053 w 493667"/>
                        <a:gd name="connsiteY0" fmla="*/ 0 h 504341"/>
                        <a:gd name="connsiteX1" fmla="*/ 493667 w 493667"/>
                        <a:gd name="connsiteY1" fmla="*/ 0 h 504341"/>
                        <a:gd name="connsiteX2" fmla="*/ 493667 w 493667"/>
                        <a:gd name="connsiteY2" fmla="*/ 504341 h 504341"/>
                        <a:gd name="connsiteX3" fmla="*/ 0 w 493667"/>
                        <a:gd name="connsiteY3" fmla="*/ 504341 h 504341"/>
                        <a:gd name="connsiteX4" fmla="*/ 0 w 493667"/>
                        <a:gd name="connsiteY4" fmla="*/ 157053 h 504341"/>
                        <a:gd name="connsiteX5" fmla="*/ 157053 w 493667"/>
                        <a:gd name="connsiteY5" fmla="*/ 0 h 50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667" h="504340">
                          <a:moveTo>
                            <a:pt x="157053" y="0"/>
                          </a:moveTo>
                          <a:lnTo>
                            <a:pt x="493667" y="0"/>
                          </a:lnTo>
                          <a:lnTo>
                            <a:pt x="493667" y="504341"/>
                          </a:lnTo>
                          <a:lnTo>
                            <a:pt x="0" y="504341"/>
                          </a:lnTo>
                          <a:lnTo>
                            <a:pt x="0" y="157053"/>
                          </a:lnTo>
                          <a:cubicBezTo>
                            <a:pt x="0" y="70315"/>
                            <a:pt x="70315" y="0"/>
                            <a:pt x="157053" y="0"/>
                          </a:cubicBezTo>
                          <a:close/>
                        </a:path>
                      </a:pathLst>
                    </a:custGeom>
                    <a:noFill/>
                    <a:ln>
                      <a:gradFill flip="none">
                        <a:gsLst>
                          <a:gs pos="0">
                            <a:schemeClr val="accent1">
                              <a:lumMod val="40000"/>
                              <a:lumOff val="60000"/>
                            </a:schemeClr>
                          </a:gs>
                          <a:gs pos="42000">
                            <a:schemeClr val="accent1">
                              <a:lumMod val="40000"/>
                              <a:lumOff val="60000"/>
                              <a:alpha val="0"/>
                            </a:schemeClr>
                          </a:gs>
                        </a:gsLst>
                        <a:lin ang="2700000" scaled="1"/>
                      </a:gradFill>
                    </a:ln>
                    <a:effectLst>
                      <a:outerShdw blurRad="254000" sx="102000" sy="102000" algn="ctr" rotWithShape="0">
                        <a:schemeClr val="accent1">
                          <a:lumMod val="40000"/>
                          <a:lumOff val="6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2" name="任意多边形: 形状 31"/>
                    <p:cNvSpPr/>
                    <p:nvPr/>
                  </p:nvSpPr>
                  <p:spPr>
                    <a:xfrm flipH="1">
                      <a:off x="4775762" y="1627526"/>
                      <a:ext cx="493667" cy="504341"/>
                    </a:xfrm>
                    <a:custGeom>
                      <a:avLst/>
                      <a:gdLst>
                        <a:gd name="connsiteX0" fmla="*/ 157053 w 493667"/>
                        <a:gd name="connsiteY0" fmla="*/ 0 h 504341"/>
                        <a:gd name="connsiteX1" fmla="*/ 493667 w 493667"/>
                        <a:gd name="connsiteY1" fmla="*/ 0 h 504341"/>
                        <a:gd name="connsiteX2" fmla="*/ 493667 w 493667"/>
                        <a:gd name="connsiteY2" fmla="*/ 504341 h 504341"/>
                        <a:gd name="connsiteX3" fmla="*/ 0 w 493667"/>
                        <a:gd name="connsiteY3" fmla="*/ 504341 h 504341"/>
                        <a:gd name="connsiteX4" fmla="*/ 0 w 493667"/>
                        <a:gd name="connsiteY4" fmla="*/ 157053 h 504341"/>
                        <a:gd name="connsiteX5" fmla="*/ 157053 w 493667"/>
                        <a:gd name="connsiteY5" fmla="*/ 0 h 50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667" h="504340">
                          <a:moveTo>
                            <a:pt x="157053" y="0"/>
                          </a:moveTo>
                          <a:lnTo>
                            <a:pt x="493667" y="0"/>
                          </a:lnTo>
                          <a:lnTo>
                            <a:pt x="493667" y="504341"/>
                          </a:lnTo>
                          <a:lnTo>
                            <a:pt x="0" y="504341"/>
                          </a:lnTo>
                          <a:lnTo>
                            <a:pt x="0" y="157053"/>
                          </a:lnTo>
                          <a:cubicBezTo>
                            <a:pt x="0" y="70315"/>
                            <a:pt x="70315" y="0"/>
                            <a:pt x="157053" y="0"/>
                          </a:cubicBezTo>
                          <a:close/>
                        </a:path>
                      </a:pathLst>
                    </a:custGeom>
                    <a:noFill/>
                    <a:ln>
                      <a:gradFill flip="none">
                        <a:gsLst>
                          <a:gs pos="0">
                            <a:schemeClr val="accent1">
                              <a:lumMod val="40000"/>
                              <a:lumOff val="60000"/>
                            </a:schemeClr>
                          </a:gs>
                          <a:gs pos="42000">
                            <a:schemeClr val="accent1">
                              <a:lumMod val="40000"/>
                              <a:lumOff val="60000"/>
                              <a:alpha val="0"/>
                            </a:schemeClr>
                          </a:gs>
                        </a:gsLst>
                        <a:lin ang="2700000" scaled="1"/>
                      </a:gradFill>
                    </a:ln>
                    <a:effectLst>
                      <a:outerShdw blurRad="254000" sx="102000" sy="102000" algn="ctr" rotWithShape="0">
                        <a:schemeClr val="accent1">
                          <a:lumMod val="40000"/>
                          <a:lumOff val="6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28" name="组合 27"/>
                  <p:cNvGrpSpPr/>
                  <p:nvPr/>
                </p:nvGrpSpPr>
                <p:grpSpPr>
                  <a:xfrm flipV="1">
                    <a:off x="2091879" y="5394044"/>
                    <a:ext cx="3177550" cy="504341"/>
                    <a:chOff x="2091879" y="1627526"/>
                    <a:chExt cx="3177550" cy="504341"/>
                  </a:xfrm>
                </p:grpSpPr>
                <p:sp>
                  <p:nvSpPr>
                    <p:cNvPr id="29" name="任意多边形: 形状 28"/>
                    <p:cNvSpPr/>
                    <p:nvPr/>
                  </p:nvSpPr>
                  <p:spPr>
                    <a:xfrm>
                      <a:off x="2091879" y="1627526"/>
                      <a:ext cx="493667" cy="504341"/>
                    </a:xfrm>
                    <a:custGeom>
                      <a:avLst/>
                      <a:gdLst>
                        <a:gd name="connsiteX0" fmla="*/ 157053 w 493667"/>
                        <a:gd name="connsiteY0" fmla="*/ 0 h 504341"/>
                        <a:gd name="connsiteX1" fmla="*/ 493667 w 493667"/>
                        <a:gd name="connsiteY1" fmla="*/ 0 h 504341"/>
                        <a:gd name="connsiteX2" fmla="*/ 493667 w 493667"/>
                        <a:gd name="connsiteY2" fmla="*/ 504341 h 504341"/>
                        <a:gd name="connsiteX3" fmla="*/ 0 w 493667"/>
                        <a:gd name="connsiteY3" fmla="*/ 504341 h 504341"/>
                        <a:gd name="connsiteX4" fmla="*/ 0 w 493667"/>
                        <a:gd name="connsiteY4" fmla="*/ 157053 h 504341"/>
                        <a:gd name="connsiteX5" fmla="*/ 157053 w 493667"/>
                        <a:gd name="connsiteY5" fmla="*/ 0 h 50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667" h="504340">
                          <a:moveTo>
                            <a:pt x="157053" y="0"/>
                          </a:moveTo>
                          <a:lnTo>
                            <a:pt x="493667" y="0"/>
                          </a:lnTo>
                          <a:lnTo>
                            <a:pt x="493667" y="504341"/>
                          </a:lnTo>
                          <a:lnTo>
                            <a:pt x="0" y="504341"/>
                          </a:lnTo>
                          <a:lnTo>
                            <a:pt x="0" y="157053"/>
                          </a:lnTo>
                          <a:cubicBezTo>
                            <a:pt x="0" y="70315"/>
                            <a:pt x="70315" y="0"/>
                            <a:pt x="157053" y="0"/>
                          </a:cubicBezTo>
                          <a:close/>
                        </a:path>
                      </a:pathLst>
                    </a:custGeom>
                    <a:noFill/>
                    <a:ln>
                      <a:gradFill flip="none">
                        <a:gsLst>
                          <a:gs pos="0">
                            <a:schemeClr val="accent1">
                              <a:lumMod val="40000"/>
                              <a:lumOff val="60000"/>
                            </a:schemeClr>
                          </a:gs>
                          <a:gs pos="42000">
                            <a:schemeClr val="accent1">
                              <a:lumMod val="40000"/>
                              <a:lumOff val="60000"/>
                              <a:alpha val="0"/>
                            </a:schemeClr>
                          </a:gs>
                        </a:gsLst>
                        <a:lin ang="2700000" scaled="1"/>
                      </a:gradFill>
                    </a:ln>
                    <a:effectLst>
                      <a:outerShdw blurRad="254000" sx="102000" sy="102000" algn="ctr" rotWithShape="0">
                        <a:schemeClr val="accent1">
                          <a:lumMod val="40000"/>
                          <a:lumOff val="6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0" name="任意多边形: 形状 29"/>
                    <p:cNvSpPr/>
                    <p:nvPr/>
                  </p:nvSpPr>
                  <p:spPr>
                    <a:xfrm flipH="1">
                      <a:off x="4775762" y="1627526"/>
                      <a:ext cx="493667" cy="504341"/>
                    </a:xfrm>
                    <a:custGeom>
                      <a:avLst/>
                      <a:gdLst>
                        <a:gd name="connsiteX0" fmla="*/ 157053 w 493667"/>
                        <a:gd name="connsiteY0" fmla="*/ 0 h 504341"/>
                        <a:gd name="connsiteX1" fmla="*/ 493667 w 493667"/>
                        <a:gd name="connsiteY1" fmla="*/ 0 h 504341"/>
                        <a:gd name="connsiteX2" fmla="*/ 493667 w 493667"/>
                        <a:gd name="connsiteY2" fmla="*/ 504341 h 504341"/>
                        <a:gd name="connsiteX3" fmla="*/ 0 w 493667"/>
                        <a:gd name="connsiteY3" fmla="*/ 504341 h 504341"/>
                        <a:gd name="connsiteX4" fmla="*/ 0 w 493667"/>
                        <a:gd name="connsiteY4" fmla="*/ 157053 h 504341"/>
                        <a:gd name="connsiteX5" fmla="*/ 157053 w 493667"/>
                        <a:gd name="connsiteY5" fmla="*/ 0 h 50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667" h="504340">
                          <a:moveTo>
                            <a:pt x="157053" y="0"/>
                          </a:moveTo>
                          <a:lnTo>
                            <a:pt x="493667" y="0"/>
                          </a:lnTo>
                          <a:lnTo>
                            <a:pt x="493667" y="504341"/>
                          </a:lnTo>
                          <a:lnTo>
                            <a:pt x="0" y="504341"/>
                          </a:lnTo>
                          <a:lnTo>
                            <a:pt x="0" y="157053"/>
                          </a:lnTo>
                          <a:cubicBezTo>
                            <a:pt x="0" y="70315"/>
                            <a:pt x="70315" y="0"/>
                            <a:pt x="157053" y="0"/>
                          </a:cubicBezTo>
                          <a:close/>
                        </a:path>
                      </a:pathLst>
                    </a:custGeom>
                    <a:noFill/>
                    <a:ln>
                      <a:gradFill flip="none">
                        <a:gsLst>
                          <a:gs pos="0">
                            <a:schemeClr val="accent1">
                              <a:lumMod val="40000"/>
                              <a:lumOff val="60000"/>
                            </a:schemeClr>
                          </a:gs>
                          <a:gs pos="42000">
                            <a:schemeClr val="accent1">
                              <a:lumMod val="40000"/>
                              <a:lumOff val="60000"/>
                              <a:alpha val="0"/>
                            </a:schemeClr>
                          </a:gs>
                        </a:gsLst>
                        <a:lin ang="2700000" scaled="1"/>
                      </a:gradFill>
                    </a:ln>
                    <a:effectLst>
                      <a:outerShdw blurRad="254000" sx="102000" sy="102000" algn="ctr" rotWithShape="0">
                        <a:schemeClr val="accent1">
                          <a:lumMod val="40000"/>
                          <a:lumOff val="6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grpSp>
          <p:sp>
            <p:nvSpPr>
              <p:cNvPr id="24" name="矩形: 圆角 23"/>
              <p:cNvSpPr/>
              <p:nvPr/>
            </p:nvSpPr>
            <p:spPr>
              <a:xfrm rot="5400000">
                <a:off x="7493905" y="-1878651"/>
                <a:ext cx="1672614" cy="7627252"/>
              </a:xfrm>
              <a:prstGeom prst="roundRect">
                <a:avLst>
                  <a:gd name="adj" fmla="val 4749"/>
                </a:avLst>
              </a:prstGeom>
              <a:gradFill>
                <a:gsLst>
                  <a:gs pos="13000">
                    <a:schemeClr val="accent1">
                      <a:alpha val="36000"/>
                    </a:schemeClr>
                  </a:gs>
                  <a:gs pos="100000">
                    <a:schemeClr val="accent1">
                      <a:alpha val="19000"/>
                    </a:schemeClr>
                  </a:gs>
                </a:gsLst>
                <a:lin ang="5400000" scaled="1"/>
              </a:gradFill>
              <a:ln w="4167" cap="flat">
                <a:noFill/>
                <a:prstDash val="solid"/>
                <a:miter/>
              </a:ln>
            </p:spPr>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pic>
          <p:nvPicPr>
            <p:cNvPr id="17" name="图片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56279" y="3205198"/>
              <a:ext cx="4311545" cy="2629435"/>
            </a:xfrm>
            <a:prstGeom prst="rect">
              <a:avLst/>
            </a:prstGeom>
          </p:spPr>
        </p:pic>
      </p:grpSp>
      <p:grpSp>
        <p:nvGrpSpPr>
          <p:cNvPr id="38" name="组合"/>
          <p:cNvGrpSpPr/>
          <p:nvPr/>
        </p:nvGrpSpPr>
        <p:grpSpPr>
          <a:xfrm>
            <a:off x="536289" y="3074730"/>
            <a:ext cx="6315713" cy="3021573"/>
            <a:chOff x="536289" y="3074730"/>
            <a:chExt cx="6315713" cy="3021573"/>
          </a:xfrm>
        </p:grpSpPr>
        <p:sp>
          <p:nvSpPr>
            <p:cNvPr id="35" name="任意多边形: 形状 34"/>
            <p:cNvSpPr/>
            <p:nvPr/>
          </p:nvSpPr>
          <p:spPr>
            <a:xfrm flipH="1">
              <a:off x="536289" y="3074730"/>
              <a:ext cx="6315713" cy="3021573"/>
            </a:xfrm>
            <a:custGeom>
              <a:avLst/>
              <a:gdLst>
                <a:gd name="connsiteX0" fmla="*/ 395155 w 5860961"/>
                <a:gd name="connsiteY0" fmla="*/ 0 h 2736304"/>
                <a:gd name="connsiteX1" fmla="*/ 5860961 w 5860961"/>
                <a:gd name="connsiteY1" fmla="*/ 0 h 2736304"/>
                <a:gd name="connsiteX2" fmla="*/ 5860961 w 5860961"/>
                <a:gd name="connsiteY2" fmla="*/ 2736304 h 2736304"/>
                <a:gd name="connsiteX3" fmla="*/ 395155 w 5860961"/>
                <a:gd name="connsiteY3" fmla="*/ 2736304 h 2736304"/>
                <a:gd name="connsiteX4" fmla="*/ 395155 w 5860961"/>
                <a:gd name="connsiteY4" fmla="*/ 1142470 h 2736304"/>
                <a:gd name="connsiteX5" fmla="*/ 0 w 5860961"/>
                <a:gd name="connsiteY5" fmla="*/ 747315 h 2736304"/>
                <a:gd name="connsiteX6" fmla="*/ 395155 w 5860961"/>
                <a:gd name="connsiteY6" fmla="*/ 747315 h 273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0961" h="2736304">
                  <a:moveTo>
                    <a:pt x="395155" y="0"/>
                  </a:moveTo>
                  <a:lnTo>
                    <a:pt x="5860961" y="0"/>
                  </a:lnTo>
                  <a:lnTo>
                    <a:pt x="5860961" y="2736304"/>
                  </a:lnTo>
                  <a:lnTo>
                    <a:pt x="395155" y="2736304"/>
                  </a:lnTo>
                  <a:lnTo>
                    <a:pt x="395155" y="1142470"/>
                  </a:lnTo>
                  <a:lnTo>
                    <a:pt x="0" y="747315"/>
                  </a:lnTo>
                  <a:lnTo>
                    <a:pt x="395155" y="747315"/>
                  </a:lnTo>
                  <a:close/>
                </a:path>
              </a:pathLst>
            </a:custGeom>
            <a:noFill/>
            <a:ln w="41275">
              <a:gradFill>
                <a:gsLst>
                  <a:gs pos="0">
                    <a:schemeClr val="accent1"/>
                  </a:gs>
                  <a:gs pos="84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6" name="LFPPT网 www.Lfppt.com"/>
            <p:cNvSpPr/>
            <p:nvPr/>
          </p:nvSpPr>
          <p:spPr>
            <a:xfrm>
              <a:off x="4642960" y="5425734"/>
              <a:ext cx="1531189" cy="380553"/>
            </a:xfrm>
            <a:prstGeom prst="rect">
              <a:avLst/>
            </a:prstGeom>
          </p:spPr>
          <p:txBody>
            <a:bodyPr wrap="none">
              <a:spAutoFit/>
            </a:bodyPr>
            <a:lstStyle/>
            <a:p>
              <a:pPr marL="0" marR="0" lvl="0" indent="0" algn="r" defTabSz="914400" rtl="0" eaLnBrk="1" fontAlgn="auto" latinLnBrk="0" hangingPunct="1">
                <a:lnSpc>
                  <a:spcPct val="120000"/>
                </a:lnSpc>
                <a:spcBef>
                  <a:spcPct val="0"/>
                </a:spcBef>
                <a:spcAft>
                  <a:spcPct val="0"/>
                </a:spcAft>
                <a:buClrTx/>
                <a:buSzTx/>
                <a:buFontTx/>
                <a:buNone/>
                <a:defRPr/>
              </a:pPr>
              <a:r>
                <a:rPr kumimoji="0" lang="en-US" altLang="zh-CN" i="0" u="none" strike="noStrike" kern="1200" cap="none" spc="300" normalizeH="0" baseline="0" noProof="0">
                  <a:ln>
                    <a:noFill/>
                  </a:ln>
                  <a:solidFill>
                    <a:schemeClr val="tx1">
                      <a:lumMod val="75000"/>
                      <a:lumOff val="25000"/>
                    </a:schemeClr>
                  </a:solidFill>
                  <a:effectLst/>
                  <a:uLnTx/>
                  <a:uFillTx/>
                  <a:cs typeface="+mn-ea"/>
                  <a:sym typeface="+mn-lt"/>
                </a:rPr>
                <a:t>——</a:t>
              </a:r>
              <a:r>
                <a:rPr kumimoji="0" lang="zh-CN" altLang="en-US" i="0" u="none" strike="noStrike" kern="1200" cap="none" spc="300" normalizeH="0" baseline="0" noProof="0">
                  <a:ln>
                    <a:noFill/>
                  </a:ln>
                  <a:solidFill>
                    <a:schemeClr val="tx1">
                      <a:lumMod val="75000"/>
                      <a:lumOff val="25000"/>
                    </a:schemeClr>
                  </a:solidFill>
                  <a:effectLst/>
                  <a:uLnTx/>
                  <a:uFillTx/>
                  <a:cs typeface="+mn-ea"/>
                  <a:sym typeface="+mn-lt"/>
                </a:rPr>
                <a:t>毛泽东</a:t>
              </a:r>
            </a:p>
          </p:txBody>
        </p:sp>
        <p:sp>
          <p:nvSpPr>
            <p:cNvPr id="37" name="LFPPT网 www.Lfppt.com"/>
            <p:cNvSpPr txBox="1"/>
            <p:nvPr/>
          </p:nvSpPr>
          <p:spPr>
            <a:xfrm>
              <a:off x="855003" y="3403645"/>
              <a:ext cx="5070182" cy="1520609"/>
            </a:xfrm>
            <a:prstGeom prst="rect">
              <a:avLst/>
            </a:prstGeom>
            <a:noFill/>
          </p:spPr>
          <p:txBody>
            <a:bodyPr wrap="square" rtlCol="0">
              <a:spAutoFit/>
            </a:bodyPr>
            <a:lstStyle/>
            <a:p>
              <a:pPr>
                <a:lnSpc>
                  <a:spcPct val="120000"/>
                </a:lnSpc>
              </a:pPr>
              <a:r>
                <a:rPr lang="zh-CN" altLang="en-US" sz="2000">
                  <a:solidFill>
                    <a:schemeClr val="accent1"/>
                  </a:solidFill>
                  <a:cs typeface="+mn-ea"/>
                  <a:sym typeface="+mn-lt"/>
                </a:rPr>
                <a:t>美帝国主义愿意打多少年，我们也就准备跟他打多少年，一直打到美帝国主义愿意罢手的时候为止，一直打到中朝人民完全胜利的时候为止！</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p:cNvGrpSpPr/>
          <p:nvPr/>
        </p:nvGrpSpPr>
        <p:grpSpPr>
          <a:xfrm>
            <a:off x="548773" y="288371"/>
            <a:ext cx="5818586" cy="568107"/>
            <a:chOff x="1659173" y="2045137"/>
            <a:chExt cx="5818586" cy="568107"/>
          </a:xfrm>
        </p:grpSpPr>
        <p:sp>
          <p:nvSpPr>
            <p:cNvPr id="8"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文本框 9"/>
            <p:cNvSpPr txBox="1"/>
            <p:nvPr/>
          </p:nvSpPr>
          <p:spPr>
            <a:xfrm>
              <a:off x="2239324" y="2136575"/>
              <a:ext cx="3130558"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抗美援朝的历史背景</a:t>
              </a:r>
            </a:p>
          </p:txBody>
        </p:sp>
        <p:sp>
          <p:nvSpPr>
            <p:cNvPr id="11" name="文本框 10"/>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1</a:t>
              </a:r>
              <a:endParaRPr lang="zh-CN" altLang="en-US">
                <a:solidFill>
                  <a:schemeClr val="bg1"/>
                </a:solidFill>
                <a:cs typeface="+mn-ea"/>
                <a:sym typeface="+mn-lt"/>
              </a:endParaRPr>
            </a:p>
          </p:txBody>
        </p:sp>
      </p:grpSp>
      <p:sp>
        <p:nvSpPr>
          <p:cNvPr id="12" name="矩形 11"/>
          <p:cNvSpPr/>
          <p:nvPr/>
        </p:nvSpPr>
        <p:spPr>
          <a:xfrm>
            <a:off x="887609" y="2274205"/>
            <a:ext cx="10784228" cy="1728230"/>
          </a:xfrm>
          <a:prstGeom prst="rect">
            <a:avLst/>
          </a:prstGeom>
        </p:spPr>
        <p:txBody>
          <a:bodyPr wrap="square">
            <a:spAutoFit/>
          </a:bodyPr>
          <a:lstStyle/>
          <a:p>
            <a:pPr marL="285750" marR="0" lvl="0" indent="-285750" algn="l" defTabSz="914400" rtl="0" eaLnBrk="1" fontAlgn="auto" latinLnBrk="0" hangingPunct="1">
              <a:lnSpc>
                <a:spcPct val="120000"/>
              </a:lnSpc>
              <a:spcBef>
                <a:spcPts val="600"/>
              </a:spcBef>
              <a:spcAft>
                <a:spcPct val="0"/>
              </a:spcAft>
              <a:buClr>
                <a:schemeClr val="accent1"/>
              </a:buClr>
              <a:buSzTx/>
              <a:buFont typeface="Wingdings" panose="05000000000000000000" pitchFamily="2" charset="2"/>
              <a:buChar char="Ø"/>
              <a:defRPr/>
            </a:pPr>
            <a:r>
              <a:rPr kumimoji="0" lang="zh-CN" altLang="en-US" b="1" i="0" u="none" strike="noStrike" kern="1200" cap="none" spc="0" normalizeH="0" baseline="0" noProof="0" dirty="0">
                <a:ln>
                  <a:noFill/>
                </a:ln>
                <a:solidFill>
                  <a:schemeClr val="accent1"/>
                </a:solidFill>
                <a:effectLst/>
                <a:uLnTx/>
                <a:uFillTx/>
                <a:cs typeface="+mn-ea"/>
                <a:sym typeface="+mn-lt"/>
              </a:rPr>
              <a:t>导语：</a:t>
            </a:r>
            <a:r>
              <a:rPr kumimoji="0" lang="zh-CN" altLang="en-US" b="0" i="0" u="none" strike="noStrike" kern="1200" cap="none" spc="0" normalizeH="0" baseline="0" noProof="0" dirty="0">
                <a:ln>
                  <a:noFill/>
                </a:ln>
                <a:solidFill>
                  <a:prstClr val="black">
                    <a:lumMod val="75000"/>
                    <a:lumOff val="25000"/>
                  </a:prstClr>
                </a:solidFill>
                <a:effectLst/>
                <a:uLnTx/>
                <a:uFillTx/>
                <a:cs typeface="+mn-ea"/>
                <a:sym typeface="+mn-lt"/>
              </a:rPr>
              <a:t>在二战结束后，美苏两国都分别占领南北朝鲜，并各自推行独立的政策，朝鲜被以“三八线”分为南北两大部分。美国和苏联都在朝鲜有自己统治势力的代理人，然而美国则是首先支持南朝鲜成立国民政府，由李承晚担任南朝鲜总统。在南朝鲜成立韩国民国后，在美国的支持下对北朝鲜采取措施，随后北朝鲜也成立统一朝鲜，一同对抗南朝鲜韩国，从此朝鲜半岛的矛盾愈演愈烈，双方时间都围绕着国家统一展开一系列的斗争。</a:t>
            </a:r>
          </a:p>
        </p:txBody>
      </p:sp>
      <p:sp>
        <p:nvSpPr>
          <p:cNvPr id="13" name="Freeform 6"/>
          <p:cNvSpPr>
            <a:spLocks noEditPoints="1"/>
          </p:cNvSpPr>
          <p:nvPr/>
        </p:nvSpPr>
        <p:spPr>
          <a:xfrm>
            <a:off x="520163" y="2366301"/>
            <a:ext cx="320675" cy="320675"/>
          </a:xfrm>
          <a:custGeom>
            <a:avLst/>
            <a:gdLst/>
            <a:ahLst/>
            <a:cxnLst>
              <a:cxn ang="0">
                <a:pos x="234198" y="163108"/>
              </a:cxn>
              <a:cxn ang="0">
                <a:pos x="234198" y="119663"/>
              </a:cxn>
              <a:cxn ang="0">
                <a:pos x="214428" y="119663"/>
              </a:cxn>
              <a:cxn ang="0">
                <a:pos x="214428" y="163108"/>
              </a:cxn>
              <a:cxn ang="0">
                <a:pos x="161961" y="216461"/>
              </a:cxn>
              <a:cxn ang="0">
                <a:pos x="160441" y="216461"/>
              </a:cxn>
              <a:cxn ang="0">
                <a:pos x="160441" y="216461"/>
              </a:cxn>
              <a:cxn ang="0">
                <a:pos x="160441" y="216461"/>
              </a:cxn>
              <a:cxn ang="0">
                <a:pos x="158920" y="216461"/>
              </a:cxn>
              <a:cxn ang="0">
                <a:pos x="106453" y="163108"/>
              </a:cxn>
              <a:cxn ang="0">
                <a:pos x="106453" y="119663"/>
              </a:cxn>
              <a:cxn ang="0">
                <a:pos x="86683" y="119663"/>
              </a:cxn>
              <a:cxn ang="0">
                <a:pos x="86683" y="163108"/>
              </a:cxn>
              <a:cxn ang="0">
                <a:pos x="149035" y="235516"/>
              </a:cxn>
              <a:cxn ang="0">
                <a:pos x="149035" y="266766"/>
              </a:cxn>
              <a:cxn ang="0">
                <a:pos x="104933" y="279723"/>
              </a:cxn>
              <a:cxn ang="0">
                <a:pos x="216709" y="279723"/>
              </a:cxn>
              <a:cxn ang="0">
                <a:pos x="171846" y="266766"/>
              </a:cxn>
              <a:cxn ang="0">
                <a:pos x="171846" y="235516"/>
              </a:cxn>
              <a:cxn ang="0">
                <a:pos x="234198" y="163108"/>
              </a:cxn>
              <a:cxn ang="0">
                <a:pos x="159680" y="198169"/>
              </a:cxn>
              <a:cxn ang="0">
                <a:pos x="160441" y="198169"/>
              </a:cxn>
              <a:cxn ang="0">
                <a:pos x="161201" y="198169"/>
              </a:cxn>
              <a:cxn ang="0">
                <a:pos x="196178" y="162346"/>
              </a:cxn>
              <a:cxn ang="0">
                <a:pos x="196178" y="76981"/>
              </a:cxn>
              <a:cxn ang="0">
                <a:pos x="161201" y="41920"/>
              </a:cxn>
              <a:cxn ang="0">
                <a:pos x="160441" y="41920"/>
              </a:cxn>
              <a:cxn ang="0">
                <a:pos x="159680" y="41920"/>
              </a:cxn>
              <a:cxn ang="0">
                <a:pos x="124703" y="76981"/>
              </a:cxn>
              <a:cxn ang="0">
                <a:pos x="124703" y="162346"/>
              </a:cxn>
              <a:cxn ang="0">
                <a:pos x="159680" y="198169"/>
              </a:cxn>
              <a:cxn ang="0">
                <a:pos x="160441" y="0"/>
              </a:cxn>
              <a:cxn ang="0">
                <a:pos x="320881" y="160822"/>
              </a:cxn>
              <a:cxn ang="0">
                <a:pos x="160441" y="320881"/>
              </a:cxn>
              <a:cxn ang="0">
                <a:pos x="0" y="160822"/>
              </a:cxn>
              <a:cxn ang="0">
                <a:pos x="160441" y="0"/>
              </a:cxn>
            </a:cxnLst>
            <a:rect l="0" t="0" r="0" b="0"/>
            <a:pathLst>
              <a:path w="422" h="421">
                <a:moveTo>
                  <a:pt x="308" y="214"/>
                </a:moveTo>
                <a:lnTo>
                  <a:pt x="308" y="157"/>
                </a:lnTo>
                <a:cubicBezTo>
                  <a:pt x="308" y="141"/>
                  <a:pt x="282" y="141"/>
                  <a:pt x="282" y="157"/>
                </a:cubicBezTo>
                <a:lnTo>
                  <a:pt x="282" y="214"/>
                </a:lnTo>
                <a:cubicBezTo>
                  <a:pt x="282" y="253"/>
                  <a:pt x="251" y="284"/>
                  <a:pt x="213" y="284"/>
                </a:cubicBezTo>
                <a:cubicBezTo>
                  <a:pt x="212" y="284"/>
                  <a:pt x="212" y="284"/>
                  <a:pt x="211" y="284"/>
                </a:cubicBezTo>
                <a:lnTo>
                  <a:pt x="211" y="284"/>
                </a:lnTo>
                <a:lnTo>
                  <a:pt x="211" y="284"/>
                </a:lnTo>
                <a:cubicBezTo>
                  <a:pt x="210" y="284"/>
                  <a:pt x="210" y="284"/>
                  <a:pt x="209" y="284"/>
                </a:cubicBezTo>
                <a:cubicBezTo>
                  <a:pt x="171" y="284"/>
                  <a:pt x="140" y="253"/>
                  <a:pt x="140" y="214"/>
                </a:cubicBezTo>
                <a:lnTo>
                  <a:pt x="140" y="157"/>
                </a:lnTo>
                <a:cubicBezTo>
                  <a:pt x="140" y="141"/>
                  <a:pt x="114" y="141"/>
                  <a:pt x="114" y="157"/>
                </a:cubicBezTo>
                <a:cubicBezTo>
                  <a:pt x="114" y="165"/>
                  <a:pt x="114" y="214"/>
                  <a:pt x="114" y="214"/>
                </a:cubicBezTo>
                <a:cubicBezTo>
                  <a:pt x="114" y="263"/>
                  <a:pt x="149" y="302"/>
                  <a:pt x="196" y="309"/>
                </a:cubicBezTo>
                <a:lnTo>
                  <a:pt x="196" y="350"/>
                </a:lnTo>
                <a:lnTo>
                  <a:pt x="138" y="367"/>
                </a:lnTo>
                <a:lnTo>
                  <a:pt x="285" y="367"/>
                </a:lnTo>
                <a:lnTo>
                  <a:pt x="226" y="350"/>
                </a:lnTo>
                <a:lnTo>
                  <a:pt x="226" y="309"/>
                </a:lnTo>
                <a:cubicBezTo>
                  <a:pt x="273" y="303"/>
                  <a:pt x="308" y="263"/>
                  <a:pt x="308" y="214"/>
                </a:cubicBezTo>
                <a:close/>
                <a:moveTo>
                  <a:pt x="210" y="260"/>
                </a:moveTo>
                <a:cubicBezTo>
                  <a:pt x="210" y="260"/>
                  <a:pt x="211" y="260"/>
                  <a:pt x="211" y="260"/>
                </a:cubicBezTo>
                <a:cubicBezTo>
                  <a:pt x="211" y="260"/>
                  <a:pt x="212" y="260"/>
                  <a:pt x="212" y="260"/>
                </a:cubicBezTo>
                <a:cubicBezTo>
                  <a:pt x="238" y="260"/>
                  <a:pt x="258" y="239"/>
                  <a:pt x="258" y="213"/>
                </a:cubicBezTo>
                <a:lnTo>
                  <a:pt x="258" y="101"/>
                </a:lnTo>
                <a:cubicBezTo>
                  <a:pt x="258" y="76"/>
                  <a:pt x="238" y="55"/>
                  <a:pt x="212" y="55"/>
                </a:cubicBezTo>
                <a:cubicBezTo>
                  <a:pt x="212" y="55"/>
                  <a:pt x="211" y="55"/>
                  <a:pt x="211" y="55"/>
                </a:cubicBezTo>
                <a:cubicBezTo>
                  <a:pt x="211" y="55"/>
                  <a:pt x="210" y="55"/>
                  <a:pt x="210" y="55"/>
                </a:cubicBezTo>
                <a:cubicBezTo>
                  <a:pt x="185" y="55"/>
                  <a:pt x="164" y="76"/>
                  <a:pt x="164" y="101"/>
                </a:cubicBezTo>
                <a:lnTo>
                  <a:pt x="164" y="213"/>
                </a:lnTo>
                <a:cubicBezTo>
                  <a:pt x="164" y="239"/>
                  <a:pt x="185" y="260"/>
                  <a:pt x="210" y="260"/>
                </a:cubicBezTo>
                <a:close/>
                <a:moveTo>
                  <a:pt x="211" y="0"/>
                </a:moveTo>
                <a:cubicBezTo>
                  <a:pt x="327" y="0"/>
                  <a:pt x="422" y="94"/>
                  <a:pt x="422" y="211"/>
                </a:cubicBezTo>
                <a:cubicBezTo>
                  <a:pt x="422" y="327"/>
                  <a:pt x="327" y="421"/>
                  <a:pt x="211" y="421"/>
                </a:cubicBezTo>
                <a:cubicBezTo>
                  <a:pt x="95" y="421"/>
                  <a:pt x="0" y="327"/>
                  <a:pt x="0" y="211"/>
                </a:cubicBezTo>
                <a:cubicBezTo>
                  <a:pt x="0" y="94"/>
                  <a:pt x="95" y="0"/>
                  <a:pt x="21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prstClr val="white"/>
              </a:solidFill>
              <a:effectLst/>
              <a:uLnTx/>
              <a:uFillTx/>
              <a:cs typeface="+mn-ea"/>
              <a:sym typeface="+mn-lt"/>
            </a:endParaRPr>
          </a:p>
        </p:txBody>
      </p:sp>
      <p:sp>
        <p:nvSpPr>
          <p:cNvPr id="14" name="文本框 13"/>
          <p:cNvSpPr txBox="1"/>
          <p:nvPr/>
        </p:nvSpPr>
        <p:spPr>
          <a:xfrm>
            <a:off x="414425" y="1741726"/>
            <a:ext cx="114005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150" normalizeH="0" baseline="0" noProof="0">
                <a:ln>
                  <a:noFill/>
                </a:ln>
                <a:solidFill>
                  <a:schemeClr val="accent1"/>
                </a:solidFill>
                <a:effectLst/>
                <a:uLnTx/>
                <a:uFillTx/>
                <a:cs typeface="+mn-ea"/>
                <a:sym typeface="+mn-lt"/>
              </a:rPr>
              <a:t>历史背景</a:t>
            </a:r>
          </a:p>
        </p:txBody>
      </p:sp>
      <p:cxnSp>
        <p:nvCxnSpPr>
          <p:cNvPr id="15" name="直接连接符 14"/>
          <p:cNvCxnSpPr/>
          <p:nvPr/>
        </p:nvCxnSpPr>
        <p:spPr>
          <a:xfrm flipH="1">
            <a:off x="1727604" y="1724889"/>
            <a:ext cx="0" cy="46976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778901" y="1792237"/>
            <a:ext cx="1569660" cy="369332"/>
          </a:xfrm>
          <a:prstGeom prst="rect">
            <a:avLst/>
          </a:prstGeom>
        </p:spPr>
        <p:txBody>
          <a:bodyPr wrap="none">
            <a:spAutoFit/>
          </a:bodyPr>
          <a:lstStyle>
            <a:defPPr>
              <a:defRPr lang="zh-CN"/>
            </a:defPPr>
            <a:lvl1pPr marL="0" algn="l" defTabSz="800735" rtl="0" eaLnBrk="1" latinLnBrk="0" hangingPunct="1">
              <a:defRPr sz="1575" kern="1200">
                <a:solidFill>
                  <a:schemeClr val="tx1"/>
                </a:solidFill>
                <a:latin typeface="+mn-lt"/>
                <a:ea typeface="+mn-ea"/>
                <a:cs typeface="+mn-cs"/>
              </a:defRPr>
            </a:lvl1pPr>
            <a:lvl2pPr marL="400685" algn="l" defTabSz="800735" rtl="0" eaLnBrk="1" latinLnBrk="0" hangingPunct="1">
              <a:defRPr sz="1575" kern="1200">
                <a:solidFill>
                  <a:schemeClr val="tx1"/>
                </a:solidFill>
                <a:latin typeface="+mn-lt"/>
                <a:ea typeface="+mn-ea"/>
                <a:cs typeface="+mn-cs"/>
              </a:defRPr>
            </a:lvl2pPr>
            <a:lvl3pPr marL="800735" algn="l" defTabSz="800735" rtl="0" eaLnBrk="1" latinLnBrk="0" hangingPunct="1">
              <a:defRPr sz="1575" kern="1200">
                <a:solidFill>
                  <a:schemeClr val="tx1"/>
                </a:solidFill>
                <a:latin typeface="+mn-lt"/>
                <a:ea typeface="+mn-ea"/>
                <a:cs typeface="+mn-cs"/>
              </a:defRPr>
            </a:lvl3pPr>
            <a:lvl4pPr marL="1201420" algn="l" defTabSz="800735" rtl="0" eaLnBrk="1" latinLnBrk="0" hangingPunct="1">
              <a:defRPr sz="1575" kern="1200">
                <a:solidFill>
                  <a:schemeClr val="tx1"/>
                </a:solidFill>
                <a:latin typeface="+mn-lt"/>
                <a:ea typeface="+mn-ea"/>
                <a:cs typeface="+mn-cs"/>
              </a:defRPr>
            </a:lvl4pPr>
            <a:lvl5pPr marL="1602105" algn="l" defTabSz="800735" rtl="0" eaLnBrk="1" latinLnBrk="0" hangingPunct="1">
              <a:defRPr sz="1575" kern="1200">
                <a:solidFill>
                  <a:schemeClr val="tx1"/>
                </a:solidFill>
                <a:latin typeface="+mn-lt"/>
                <a:ea typeface="+mn-ea"/>
                <a:cs typeface="+mn-cs"/>
              </a:defRPr>
            </a:lvl5pPr>
            <a:lvl6pPr marL="2002790" algn="l" defTabSz="800735" rtl="0" eaLnBrk="1" latinLnBrk="0" hangingPunct="1">
              <a:defRPr sz="1575" kern="1200">
                <a:solidFill>
                  <a:schemeClr val="tx1"/>
                </a:solidFill>
                <a:latin typeface="+mn-lt"/>
                <a:ea typeface="+mn-ea"/>
                <a:cs typeface="+mn-cs"/>
              </a:defRPr>
            </a:lvl6pPr>
            <a:lvl7pPr marL="2402840" algn="l" defTabSz="800735" rtl="0" eaLnBrk="1" latinLnBrk="0" hangingPunct="1">
              <a:defRPr sz="1575" kern="1200">
                <a:solidFill>
                  <a:schemeClr val="tx1"/>
                </a:solidFill>
                <a:latin typeface="+mn-lt"/>
                <a:ea typeface="+mn-ea"/>
                <a:cs typeface="+mn-cs"/>
              </a:defRPr>
            </a:lvl7pPr>
            <a:lvl8pPr marL="2803525" algn="l" defTabSz="800735" rtl="0" eaLnBrk="1" latinLnBrk="0" hangingPunct="1">
              <a:defRPr sz="1575" kern="1200">
                <a:solidFill>
                  <a:schemeClr val="tx1"/>
                </a:solidFill>
                <a:latin typeface="+mn-lt"/>
                <a:ea typeface="+mn-ea"/>
                <a:cs typeface="+mn-cs"/>
              </a:defRPr>
            </a:lvl8pPr>
            <a:lvl9pPr marL="3204210" algn="l" defTabSz="800735" rtl="0" eaLnBrk="1" latinLnBrk="0" hangingPunct="1">
              <a:defRPr sz="1575" kern="1200">
                <a:solidFill>
                  <a:schemeClr val="tx1"/>
                </a:solidFill>
                <a:latin typeface="+mn-lt"/>
                <a:ea typeface="+mn-ea"/>
                <a:cs typeface="+mn-cs"/>
              </a:defRPr>
            </a:lvl9pPr>
          </a:lstStyle>
          <a:p>
            <a:pPr marL="0" marR="0" lvl="0" indent="0" algn="l" defTabSz="800735" rtl="0" eaLnBrk="1" fontAlgn="auto" latinLnBrk="0" hangingPunct="1">
              <a:lnSpc>
                <a:spcPct val="100000"/>
              </a:lnSpc>
              <a:spcBef>
                <a:spcPct val="0"/>
              </a:spcBef>
              <a:spcAft>
                <a:spcPct val="0"/>
              </a:spcAft>
              <a:buClrTx/>
              <a:buSzTx/>
              <a:buFontTx/>
              <a:buNone/>
              <a:defRPr/>
            </a:pPr>
            <a:r>
              <a:rPr lang="zh-CN" altLang="en-US" sz="1800" dirty="0">
                <a:solidFill>
                  <a:prstClr val="black">
                    <a:lumMod val="75000"/>
                    <a:lumOff val="25000"/>
                  </a:prstClr>
                </a:solidFill>
                <a:cs typeface="+mn-ea"/>
                <a:sym typeface="+mn-lt"/>
              </a:rPr>
              <a:t>朝鲜战争形势</a:t>
            </a:r>
            <a:endPar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endParaRPr>
          </a:p>
        </p:txBody>
      </p:sp>
      <p:pic>
        <p:nvPicPr>
          <p:cNvPr id="3" name="图片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280255"/>
            <a:ext cx="3198741" cy="2029694"/>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6090" y="4280255"/>
            <a:ext cx="2976019" cy="2029694"/>
          </a:xfrm>
          <a:prstGeom prst="rect">
            <a:avLst/>
          </a:prstGeom>
        </p:spPr>
      </p:pic>
      <p:pic>
        <p:nvPicPr>
          <p:cNvPr id="24" name="图片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89458" y="4280255"/>
            <a:ext cx="3778551" cy="2029694"/>
          </a:xfrm>
          <a:prstGeom prst="rect">
            <a:avLst/>
          </a:prstGeom>
        </p:spPr>
      </p:pic>
      <p:pic>
        <p:nvPicPr>
          <p:cNvPr id="32" name="图片 31"/>
          <p:cNvPicPr>
            <a:picLocks noChangeAspect="1"/>
          </p:cNvPicPr>
          <p:nvPr/>
        </p:nvPicPr>
        <p:blipFill>
          <a:blip r:embed="rId5" cstate="email">
            <a:extLst>
              <a:ext uri="{28A0092B-C50C-407E-A947-70E740481C1C}">
                <a14:useLocalDpi xmlns:a14="http://schemas.microsoft.com/office/drawing/2010/main"/>
              </a:ext>
            </a:extLst>
          </a:blip>
          <a:srcRect r="12970" b="-668"/>
          <a:stretch>
            <a:fillRect/>
          </a:stretch>
        </p:blipFill>
        <p:spPr>
          <a:xfrm>
            <a:off x="10275357" y="4279902"/>
            <a:ext cx="1916643" cy="2030400"/>
          </a:xfrm>
          <a:prstGeom prst="rect">
            <a:avLst/>
          </a:prstGeom>
        </p:spPr>
      </p:pic>
      <p:sp>
        <p:nvSpPr>
          <p:cNvPr id="30" name="矩形 29"/>
          <p:cNvSpPr/>
          <p:nvPr/>
        </p:nvSpPr>
        <p:spPr>
          <a:xfrm>
            <a:off x="0" y="4286773"/>
            <a:ext cx="12192000" cy="2021952"/>
          </a:xfrm>
          <a:prstGeom prst="rect">
            <a:avLst/>
          </a:prstGeom>
          <a:gradFill flip="none" rotWithShape="1">
            <a:gsLst>
              <a:gs pos="0">
                <a:schemeClr val="accent1">
                  <a:alpha val="0"/>
                </a:schemeClr>
              </a:gs>
              <a:gs pos="100000">
                <a:schemeClr val="accent1">
                  <a:alpha val="64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p:cNvGrpSpPr/>
          <p:nvPr/>
        </p:nvGrpSpPr>
        <p:grpSpPr>
          <a:xfrm>
            <a:off x="548773" y="288371"/>
            <a:ext cx="5818586" cy="568107"/>
            <a:chOff x="1659173" y="2045137"/>
            <a:chExt cx="5818586" cy="568107"/>
          </a:xfrm>
        </p:grpSpPr>
        <p:sp>
          <p:nvSpPr>
            <p:cNvPr id="8"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0" name="文本框 9"/>
            <p:cNvSpPr txBox="1"/>
            <p:nvPr/>
          </p:nvSpPr>
          <p:spPr>
            <a:xfrm>
              <a:off x="2239324" y="2136575"/>
              <a:ext cx="3130558" cy="476669"/>
            </a:xfrm>
            <a:prstGeom prst="rect">
              <a:avLst/>
            </a:prstGeom>
            <a:noFill/>
          </p:spPr>
          <p:txBody>
            <a:bodyPr wrap="square" rtlCol="0">
              <a:spAutoFit/>
            </a:bodyPr>
            <a:lstStyle/>
            <a:p>
              <a:pPr>
                <a:lnSpc>
                  <a:spcPct val="120000"/>
                </a:lnSpc>
              </a:pPr>
              <a:r>
                <a:rPr lang="zh-CN" altLang="en-US" sz="2400" b="1" dirty="0">
                  <a:solidFill>
                    <a:schemeClr val="accent1"/>
                  </a:solidFill>
                  <a:cs typeface="+mn-ea"/>
                  <a:sym typeface="+mn-lt"/>
                </a:rPr>
                <a:t>抗美援朝的历史背景</a:t>
              </a:r>
            </a:p>
          </p:txBody>
        </p:sp>
        <p:sp>
          <p:nvSpPr>
            <p:cNvPr id="11" name="LFPPT网 www.Lfppt.com"/>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1</a:t>
              </a:r>
              <a:endParaRPr lang="zh-CN" altLang="en-US">
                <a:solidFill>
                  <a:schemeClr val="bg1"/>
                </a:solidFill>
                <a:cs typeface="+mn-ea"/>
                <a:sym typeface="+mn-lt"/>
              </a:endParaRPr>
            </a:p>
          </p:txBody>
        </p:sp>
      </p:grpSp>
      <p:sp>
        <p:nvSpPr>
          <p:cNvPr id="14" name="LFPPT网 www.Lfppt.com"/>
          <p:cNvSpPr txBox="1"/>
          <p:nvPr/>
        </p:nvSpPr>
        <p:spPr>
          <a:xfrm>
            <a:off x="6096000" y="1720619"/>
            <a:ext cx="5580063" cy="3704540"/>
          </a:xfrm>
          <a:prstGeom prst="rect">
            <a:avLst/>
          </a:prstGeom>
          <a:noFill/>
        </p:spPr>
        <p:txBody>
          <a:bodyPr wrap="square" rtlCol="0">
            <a:spAutoFit/>
          </a:bodyPr>
          <a:lstStyle/>
          <a:p>
            <a:pPr>
              <a:lnSpc>
                <a:spcPct val="120000"/>
              </a:lnSpc>
            </a:pPr>
            <a:r>
              <a:rPr lang="zh-CN" altLang="en-US" dirty="0">
                <a:solidFill>
                  <a:schemeClr val="tx1">
                    <a:lumMod val="75000"/>
                    <a:lumOff val="25000"/>
                  </a:schemeClr>
                </a:solidFill>
                <a:cs typeface="+mn-ea"/>
                <a:sym typeface="+mn-lt"/>
              </a:rPr>
              <a:t>在南北朝鲜成立后不到一年的时间里，在“三八线”附近就前后共发生</a:t>
            </a:r>
            <a:r>
              <a:rPr lang="en-US" altLang="zh-CN" dirty="0">
                <a:solidFill>
                  <a:schemeClr val="tx1">
                    <a:lumMod val="75000"/>
                    <a:lumOff val="25000"/>
                  </a:schemeClr>
                </a:solidFill>
                <a:cs typeface="+mn-ea"/>
                <a:sym typeface="+mn-lt"/>
              </a:rPr>
              <a:t>2000</a:t>
            </a:r>
            <a:r>
              <a:rPr lang="zh-CN" altLang="en-US" dirty="0">
                <a:solidFill>
                  <a:schemeClr val="tx1">
                    <a:lumMod val="75000"/>
                    <a:lumOff val="25000"/>
                  </a:schemeClr>
                </a:solidFill>
                <a:cs typeface="+mn-ea"/>
                <a:sym typeface="+mn-lt"/>
              </a:rPr>
              <a:t>多起冲突，双方之间的矛盾越来越深，终于在</a:t>
            </a:r>
            <a:r>
              <a:rPr lang="en-US" altLang="zh-CN" dirty="0">
                <a:solidFill>
                  <a:schemeClr val="tx1">
                    <a:lumMod val="75000"/>
                    <a:lumOff val="25000"/>
                  </a:schemeClr>
                </a:solidFill>
                <a:cs typeface="+mn-ea"/>
                <a:sym typeface="+mn-lt"/>
              </a:rPr>
              <a:t>1950</a:t>
            </a:r>
            <a:r>
              <a:rPr lang="zh-CN" altLang="en-US" dirty="0">
                <a:solidFill>
                  <a:schemeClr val="tx1">
                    <a:lumMod val="75000"/>
                    <a:lumOff val="25000"/>
                  </a:schemeClr>
                </a:solidFill>
                <a:cs typeface="+mn-ea"/>
                <a:sym typeface="+mn-lt"/>
              </a:rPr>
              <a:t>年</a:t>
            </a:r>
            <a:r>
              <a:rPr lang="en-US" altLang="zh-CN" dirty="0">
                <a:solidFill>
                  <a:schemeClr val="tx1">
                    <a:lumMod val="75000"/>
                    <a:lumOff val="25000"/>
                  </a:schemeClr>
                </a:solidFill>
                <a:cs typeface="+mn-ea"/>
                <a:sym typeface="+mn-lt"/>
              </a:rPr>
              <a:t>6</a:t>
            </a:r>
            <a:r>
              <a:rPr lang="zh-CN" altLang="en-US" dirty="0">
                <a:solidFill>
                  <a:schemeClr val="tx1">
                    <a:lumMod val="75000"/>
                    <a:lumOff val="25000"/>
                  </a:schemeClr>
                </a:solidFill>
                <a:cs typeface="+mn-ea"/>
                <a:sym typeface="+mn-lt"/>
              </a:rPr>
              <a:t>月这种民族矛盾达到了顶峰，在“三八线”附近爆发大规模的武装斗争，标志着朝鲜战争爆发。</a:t>
            </a:r>
            <a:endParaRPr lang="en-US" altLang="zh-CN" dirty="0">
              <a:solidFill>
                <a:schemeClr val="tx1">
                  <a:lumMod val="75000"/>
                  <a:lumOff val="25000"/>
                </a:schemeClr>
              </a:solidFill>
              <a:cs typeface="+mn-ea"/>
              <a:sym typeface="+mn-lt"/>
            </a:endParaRPr>
          </a:p>
          <a:p>
            <a:pPr>
              <a:lnSpc>
                <a:spcPct val="120000"/>
              </a:lnSpc>
            </a:pPr>
            <a:endParaRPr lang="en-US" altLang="zh-CN" dirty="0">
              <a:solidFill>
                <a:schemeClr val="tx1">
                  <a:lumMod val="75000"/>
                  <a:lumOff val="25000"/>
                </a:schemeClr>
              </a:solidFill>
              <a:cs typeface="+mn-ea"/>
              <a:sym typeface="+mn-lt"/>
            </a:endParaRPr>
          </a:p>
          <a:p>
            <a:pPr>
              <a:lnSpc>
                <a:spcPct val="120000"/>
              </a:lnSpc>
            </a:pPr>
            <a:r>
              <a:rPr lang="zh-CN" altLang="en-US" dirty="0">
                <a:solidFill>
                  <a:schemeClr val="tx1">
                    <a:lumMod val="75000"/>
                    <a:lumOff val="25000"/>
                  </a:schemeClr>
                </a:solidFill>
                <a:cs typeface="+mn-ea"/>
                <a:sym typeface="+mn-lt"/>
              </a:rPr>
              <a:t>在朝鲜战争爆发之时，美国用联合国的名义组建“联合国军”，大规模的进攻北朝鲜，公然干涉北朝鲜的内政，在“联合国军”的猛烈攻击之下，朝鲜军队节节溃败。随后中国应朝鲜国家的请求，成立志愿军对抗美国的联合军队。</a:t>
            </a:r>
          </a:p>
        </p:txBody>
      </p:sp>
      <p:grpSp>
        <p:nvGrpSpPr>
          <p:cNvPr id="5" name="组合"/>
          <p:cNvGrpSpPr/>
          <p:nvPr/>
        </p:nvGrpSpPr>
        <p:grpSpPr>
          <a:xfrm>
            <a:off x="833186" y="1861474"/>
            <a:ext cx="4828923" cy="3422830"/>
            <a:chOff x="833186" y="1827728"/>
            <a:chExt cx="4828923" cy="3422830"/>
          </a:xfrm>
        </p:grpSpPr>
        <p:sp>
          <p:nvSpPr>
            <p:cNvPr id="17" name="半闭框 16"/>
            <p:cNvSpPr/>
            <p:nvPr/>
          </p:nvSpPr>
          <p:spPr>
            <a:xfrm>
              <a:off x="833186" y="1827728"/>
              <a:ext cx="295014" cy="295014"/>
            </a:xfrm>
            <a:prstGeom prst="half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8" name="半闭框 17"/>
            <p:cNvSpPr/>
            <p:nvPr/>
          </p:nvSpPr>
          <p:spPr>
            <a:xfrm rot="10800000">
              <a:off x="5367095" y="4955544"/>
              <a:ext cx="295014" cy="295014"/>
            </a:xfrm>
            <a:prstGeom prst="half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764" y="2061982"/>
              <a:ext cx="4528856" cy="3021813"/>
            </a:xfrm>
            <a:prstGeom prst="rect">
              <a:avLst/>
            </a:prstGeom>
            <a:ln>
              <a:solidFill>
                <a:schemeClr val="accent1"/>
              </a:solid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900425" y="1664048"/>
            <a:ext cx="2391150" cy="2391142"/>
          </a:xfrm>
          <a:prstGeom prst="ellipse">
            <a:avLst/>
          </a:prstGeom>
          <a:gradFill flip="none" rotWithShape="1">
            <a:gsLst>
              <a:gs pos="0">
                <a:schemeClr val="accent1">
                  <a:alpha val="67000"/>
                </a:schemeClr>
              </a:gs>
              <a:gs pos="58000">
                <a:schemeClr val="accent1">
                  <a:alpha val="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 name="文本框 3"/>
          <p:cNvSpPr txBox="1"/>
          <p:nvPr/>
        </p:nvSpPr>
        <p:spPr>
          <a:xfrm>
            <a:off x="4120030" y="2050919"/>
            <a:ext cx="3975298" cy="1107996"/>
          </a:xfrm>
          <a:prstGeom prst="rect">
            <a:avLst/>
          </a:prstGeom>
          <a:noFill/>
        </p:spPr>
        <p:txBody>
          <a:bodyPr wrap="square" rtlCol="0">
            <a:spAutoFit/>
          </a:bodyPr>
          <a:lstStyle/>
          <a:p>
            <a:pPr marL="0" marR="0" lvl="0" indent="0" algn="ctr" defTabSz="548640" rtl="0" eaLnBrk="1" fontAlgn="auto" latinLnBrk="0" hangingPunct="1">
              <a:lnSpc>
                <a:spcPct val="100000"/>
              </a:lnSpc>
              <a:spcBef>
                <a:spcPct val="0"/>
              </a:spcBef>
              <a:spcAft>
                <a:spcPct val="0"/>
              </a:spcAft>
              <a:buClrTx/>
              <a:buSzTx/>
              <a:buFontTx/>
              <a:buNone/>
              <a:defRPr/>
            </a:pPr>
            <a:r>
              <a:rPr kumimoji="0" lang="zh-CN" altLang="en-US" sz="6600"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cs typeface="+mn-ea"/>
                <a:sym typeface="+mn-lt"/>
              </a:rPr>
              <a:t>贰</a:t>
            </a:r>
          </a:p>
        </p:txBody>
      </p:sp>
      <p:sp>
        <p:nvSpPr>
          <p:cNvPr id="5" name="椭圆 4"/>
          <p:cNvSpPr/>
          <p:nvPr/>
        </p:nvSpPr>
        <p:spPr>
          <a:xfrm rot="1016045">
            <a:off x="6848506" y="1393522"/>
            <a:ext cx="579256" cy="579255"/>
          </a:xfrm>
          <a:prstGeom prst="ellipse">
            <a:avLst/>
          </a:prstGeom>
          <a:gradFill flip="none" rotWithShape="1">
            <a:gsLst>
              <a:gs pos="0">
                <a:schemeClr val="accent1">
                  <a:alpha val="69000"/>
                </a:schemeClr>
              </a:gs>
              <a:gs pos="100000">
                <a:schemeClr val="accent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 name="文本框 5"/>
          <p:cNvSpPr txBox="1"/>
          <p:nvPr/>
        </p:nvSpPr>
        <p:spPr>
          <a:xfrm>
            <a:off x="2433234" y="3506065"/>
            <a:ext cx="7325532" cy="646331"/>
          </a:xfrm>
          <a:prstGeom prst="rect">
            <a:avLst/>
          </a:prstGeom>
          <a:noFill/>
        </p:spPr>
        <p:txBody>
          <a:bodyPr wrap="square">
            <a:spAutoFit/>
          </a:bodyPr>
          <a:lstStyle/>
          <a:p>
            <a:pPr algn="ctr"/>
            <a:r>
              <a:rPr lang="zh-CN" altLang="en-US" sz="3600" b="1" dirty="0">
                <a:solidFill>
                  <a:schemeClr val="accent1"/>
                </a:solidFill>
                <a:cs typeface="+mn-ea"/>
                <a:sym typeface="+mn-lt"/>
              </a:rPr>
              <a:t>为什么要打抗美援朝战争</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图片 9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50680" y="3088482"/>
            <a:ext cx="2946384" cy="2946384"/>
          </a:xfrm>
          <a:prstGeom prst="rect">
            <a:avLst/>
          </a:prstGeom>
        </p:spPr>
      </p:pic>
      <p:grpSp>
        <p:nvGrpSpPr>
          <p:cNvPr id="12" name="组合"/>
          <p:cNvGrpSpPr/>
          <p:nvPr/>
        </p:nvGrpSpPr>
        <p:grpSpPr>
          <a:xfrm>
            <a:off x="548773" y="288371"/>
            <a:ext cx="5818586" cy="568107"/>
            <a:chOff x="1659173" y="2045137"/>
            <a:chExt cx="5818586" cy="568107"/>
          </a:xfrm>
        </p:grpSpPr>
        <p:sp>
          <p:nvSpPr>
            <p:cNvPr id="13" name="平行四边形 16"/>
            <p:cNvSpPr/>
            <p:nvPr/>
          </p:nvSpPr>
          <p:spPr>
            <a:xfrm>
              <a:off x="1743804" y="2173535"/>
              <a:ext cx="5733955" cy="412612"/>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平行四边形 14"/>
            <p:cNvSpPr/>
            <p:nvPr/>
          </p:nvSpPr>
          <p:spPr>
            <a:xfrm>
              <a:off x="1659173" y="2078470"/>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文本框 14"/>
            <p:cNvSpPr txBox="1"/>
            <p:nvPr/>
          </p:nvSpPr>
          <p:spPr>
            <a:xfrm>
              <a:off x="2239324" y="2136575"/>
              <a:ext cx="3714436" cy="476669"/>
            </a:xfrm>
            <a:prstGeom prst="rect">
              <a:avLst/>
            </a:prstGeom>
            <a:noFill/>
          </p:spPr>
          <p:txBody>
            <a:bodyPr wrap="square" rtlCol="0">
              <a:spAutoFit/>
            </a:bodyPr>
            <a:lstStyle/>
            <a:p>
              <a:pPr>
                <a:lnSpc>
                  <a:spcPct val="120000"/>
                </a:lnSpc>
              </a:pPr>
              <a:r>
                <a:rPr lang="zh-CN" altLang="en-US" sz="2400" b="1">
                  <a:solidFill>
                    <a:schemeClr val="accent1"/>
                  </a:solidFill>
                  <a:cs typeface="+mn-ea"/>
                  <a:sym typeface="+mn-lt"/>
                </a:rPr>
                <a:t>为什么要打抗美援朝战争</a:t>
              </a:r>
            </a:p>
          </p:txBody>
        </p:sp>
        <p:sp>
          <p:nvSpPr>
            <p:cNvPr id="16" name="文本框 15"/>
            <p:cNvSpPr txBox="1"/>
            <p:nvPr/>
          </p:nvSpPr>
          <p:spPr>
            <a:xfrm>
              <a:off x="1662653" y="2045137"/>
              <a:ext cx="422991" cy="380553"/>
            </a:xfrm>
            <a:prstGeom prst="rect">
              <a:avLst/>
            </a:prstGeom>
            <a:noFill/>
          </p:spPr>
          <p:txBody>
            <a:bodyPr wrap="square" rtlCol="0">
              <a:spAutoFit/>
            </a:bodyPr>
            <a:lstStyle/>
            <a:p>
              <a:pPr algn="ctr">
                <a:lnSpc>
                  <a:spcPct val="120000"/>
                </a:lnSpc>
              </a:pPr>
              <a:r>
                <a:rPr lang="en-US" altLang="zh-CN">
                  <a:solidFill>
                    <a:schemeClr val="bg1"/>
                  </a:solidFill>
                  <a:cs typeface="+mn-ea"/>
                  <a:sym typeface="+mn-lt"/>
                </a:rPr>
                <a:t>2</a:t>
              </a:r>
              <a:endParaRPr lang="zh-CN" altLang="en-US">
                <a:solidFill>
                  <a:schemeClr val="bg1"/>
                </a:solidFill>
                <a:cs typeface="+mn-ea"/>
                <a:sym typeface="+mn-lt"/>
              </a:endParaRPr>
            </a:p>
          </p:txBody>
        </p:sp>
      </p:grpSp>
      <p:grpSp>
        <p:nvGrpSpPr>
          <p:cNvPr id="17" name="组合"/>
          <p:cNvGrpSpPr/>
          <p:nvPr/>
        </p:nvGrpSpPr>
        <p:grpSpPr>
          <a:xfrm>
            <a:off x="431338" y="1396653"/>
            <a:ext cx="11244725" cy="1152662"/>
            <a:chOff x="431338" y="1848074"/>
            <a:chExt cx="11244725" cy="1152662"/>
          </a:xfrm>
        </p:grpSpPr>
        <p:sp>
          <p:nvSpPr>
            <p:cNvPr id="18" name="文本框 17"/>
            <p:cNvSpPr txBox="1"/>
            <p:nvPr/>
          </p:nvSpPr>
          <p:spPr>
            <a:xfrm>
              <a:off x="442913" y="1848074"/>
              <a:ext cx="5547609" cy="412613"/>
            </a:xfrm>
            <a:prstGeom prst="rect">
              <a:avLst/>
            </a:prstGeom>
            <a:noFill/>
          </p:spPr>
          <p:txBody>
            <a:bodyPr wrap="square" rtlCol="0">
              <a:spAutoFit/>
            </a:bodyPr>
            <a:lstStyle/>
            <a:p>
              <a:pPr>
                <a:lnSpc>
                  <a:spcPct val="120000"/>
                </a:lnSpc>
              </a:pPr>
              <a:r>
                <a:rPr lang="zh-CN" altLang="en-US" sz="2000" b="1">
                  <a:solidFill>
                    <a:schemeClr val="accent1"/>
                  </a:solidFill>
                  <a:cs typeface="+mn-ea"/>
                  <a:sym typeface="+mn-lt"/>
                </a:rPr>
                <a:t>中国为什么要参战？</a:t>
              </a:r>
            </a:p>
          </p:txBody>
        </p:sp>
        <p:sp>
          <p:nvSpPr>
            <p:cNvPr id="19" name="文本框 18"/>
            <p:cNvSpPr txBox="1"/>
            <p:nvPr/>
          </p:nvSpPr>
          <p:spPr>
            <a:xfrm>
              <a:off x="431338" y="2287784"/>
              <a:ext cx="11244725" cy="712952"/>
            </a:xfrm>
            <a:prstGeom prst="rect">
              <a:avLst/>
            </a:prstGeom>
            <a:noFill/>
          </p:spPr>
          <p:txBody>
            <a:bodyPr wrap="square" rtlCol="0">
              <a:spAutoFit/>
            </a:bodyPr>
            <a:lstStyle/>
            <a:p>
              <a:pPr>
                <a:lnSpc>
                  <a:spcPct val="120000"/>
                </a:lnSpc>
              </a:pPr>
              <a:r>
                <a:rPr lang="zh-CN" altLang="en-US" dirty="0">
                  <a:solidFill>
                    <a:schemeClr val="tx1">
                      <a:lumMod val="75000"/>
                      <a:lumOff val="25000"/>
                    </a:schemeClr>
                  </a:solidFill>
                  <a:cs typeface="+mn-ea"/>
                  <a:sym typeface="+mn-lt"/>
                </a:rPr>
                <a:t>根本原因是新中国的国家利益已经受到空前的威胁，已经到了除战争手段外无法有效解决的地步。安全利益是国家利益的核心，是实现其他国家利益的前提条件。</a:t>
              </a:r>
            </a:p>
          </p:txBody>
        </p:sp>
      </p:grpSp>
      <p:grpSp>
        <p:nvGrpSpPr>
          <p:cNvPr id="5" name="组合"/>
          <p:cNvGrpSpPr/>
          <p:nvPr/>
        </p:nvGrpSpPr>
        <p:grpSpPr>
          <a:xfrm>
            <a:off x="527846" y="2645123"/>
            <a:ext cx="9935664" cy="1175935"/>
            <a:chOff x="527846" y="2645123"/>
            <a:chExt cx="9935664" cy="1175935"/>
          </a:xfrm>
        </p:grpSpPr>
        <p:sp>
          <p:nvSpPr>
            <p:cNvPr id="31" name="圆角矩形 7"/>
            <p:cNvSpPr/>
            <p:nvPr/>
          </p:nvSpPr>
          <p:spPr>
            <a:xfrm>
              <a:off x="547688" y="2696011"/>
              <a:ext cx="9360242" cy="1091808"/>
            </a:xfrm>
            <a:prstGeom prst="roundRect">
              <a:avLst>
                <a:gd name="adj" fmla="val 2187"/>
              </a:avLst>
            </a:pr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任意多边形: 形状 31"/>
            <p:cNvSpPr/>
            <p:nvPr/>
          </p:nvSpPr>
          <p:spPr>
            <a:xfrm>
              <a:off x="9707511" y="2675894"/>
              <a:ext cx="240611" cy="230496"/>
            </a:xfrm>
            <a:custGeom>
              <a:avLst/>
              <a:gdLst>
                <a:gd name="connsiteX0" fmla="*/ 330849 w 510820"/>
                <a:gd name="connsiteY0" fmla="*/ 0 h 543669"/>
                <a:gd name="connsiteX1" fmla="*/ 509668 w 510820"/>
                <a:gd name="connsiteY1" fmla="*/ 183669 h 543669"/>
                <a:gd name="connsiteX2" fmla="*/ 510820 w 510820"/>
                <a:gd name="connsiteY2" fmla="*/ 183669 h 543669"/>
                <a:gd name="connsiteX3" fmla="*/ 510820 w 510820"/>
                <a:gd name="connsiteY3" fmla="*/ 543669 h 543669"/>
                <a:gd name="connsiteX4" fmla="*/ 420820 w 510820"/>
                <a:gd name="connsiteY4" fmla="*/ 543669 h 543669"/>
                <a:gd name="connsiteX5" fmla="*/ 420820 w 510820"/>
                <a:gd name="connsiteY5" fmla="*/ 183669 h 543669"/>
                <a:gd name="connsiteX6" fmla="*/ 420261 w 510820"/>
                <a:gd name="connsiteY6" fmla="*/ 183669 h 543669"/>
                <a:gd name="connsiteX7" fmla="*/ 365653 w 510820"/>
                <a:gd name="connsiteY7" fmla="*/ 99051 h 543669"/>
                <a:gd name="connsiteX8" fmla="*/ 332202 w 510820"/>
                <a:gd name="connsiteY8" fmla="*/ 92114 h 543669"/>
                <a:gd name="connsiteX9" fmla="*/ 0 w 510820"/>
                <a:gd name="connsiteY9" fmla="*/ 92114 h 543669"/>
                <a:gd name="connsiteX10" fmla="*/ 0 w 510820"/>
                <a:gd name="connsiteY10" fmla="*/ 1338 h 543669"/>
                <a:gd name="connsiteX11" fmla="*/ 330849 w 510820"/>
                <a:gd name="connsiteY11" fmla="*/ 1338 h 54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820" h="543669">
                  <a:moveTo>
                    <a:pt x="330849" y="0"/>
                  </a:moveTo>
                  <a:cubicBezTo>
                    <a:pt x="429608" y="0"/>
                    <a:pt x="509668" y="82232"/>
                    <a:pt x="509668" y="183669"/>
                  </a:cubicBezTo>
                  <a:lnTo>
                    <a:pt x="510820" y="183669"/>
                  </a:lnTo>
                  <a:lnTo>
                    <a:pt x="510820" y="543669"/>
                  </a:lnTo>
                  <a:lnTo>
                    <a:pt x="420820" y="543669"/>
                  </a:lnTo>
                  <a:lnTo>
                    <a:pt x="420820" y="183669"/>
                  </a:lnTo>
                  <a:lnTo>
                    <a:pt x="420261" y="183669"/>
                  </a:lnTo>
                  <a:cubicBezTo>
                    <a:pt x="420261" y="145630"/>
                    <a:pt x="397744" y="112992"/>
                    <a:pt x="365653" y="99051"/>
                  </a:cubicBezTo>
                  <a:lnTo>
                    <a:pt x="332202" y="92114"/>
                  </a:lnTo>
                  <a:lnTo>
                    <a:pt x="0" y="92114"/>
                  </a:lnTo>
                  <a:lnTo>
                    <a:pt x="0" y="1338"/>
                  </a:lnTo>
                  <a:lnTo>
                    <a:pt x="330849" y="133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25" name="组合"/>
            <p:cNvGrpSpPr/>
            <p:nvPr/>
          </p:nvGrpSpPr>
          <p:grpSpPr>
            <a:xfrm>
              <a:off x="632029" y="2645123"/>
              <a:ext cx="2825592" cy="707886"/>
              <a:chOff x="741077" y="3011003"/>
              <a:chExt cx="2825592" cy="707886"/>
            </a:xfrm>
          </p:grpSpPr>
          <p:sp>
            <p:nvSpPr>
              <p:cNvPr id="26" name="文本框 25"/>
              <p:cNvSpPr txBox="1"/>
              <p:nvPr/>
            </p:nvSpPr>
            <p:spPr>
              <a:xfrm>
                <a:off x="1458789" y="3212344"/>
                <a:ext cx="2107880" cy="40011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2000" b="1" i="0" u="none" strike="noStrike" kern="1200" cap="none" spc="110" normalizeH="0" baseline="0" noProof="0" dirty="0">
                    <a:ln>
                      <a:noFill/>
                    </a:ln>
                    <a:solidFill>
                      <a:srgbClr val="B81C22"/>
                    </a:solidFill>
                    <a:effectLst/>
                    <a:uLnTx/>
                    <a:uFillTx/>
                    <a:cs typeface="+mn-ea"/>
                    <a:sym typeface="+mn-lt"/>
                  </a:rPr>
                  <a:t>根本原因</a:t>
                </a:r>
                <a:endParaRPr kumimoji="1" lang="en-US" altLang="zh-CN" sz="2000" b="1" i="0" u="none" strike="noStrike" kern="1200" cap="none" spc="110" normalizeH="0" baseline="0" noProof="0" dirty="0">
                  <a:ln>
                    <a:noFill/>
                  </a:ln>
                  <a:solidFill>
                    <a:srgbClr val="B81C22"/>
                  </a:solidFill>
                  <a:effectLst/>
                  <a:uLnTx/>
                  <a:uFillTx/>
                  <a:cs typeface="+mn-ea"/>
                  <a:sym typeface="+mn-lt"/>
                </a:endParaRPr>
              </a:p>
            </p:txBody>
          </p:sp>
          <p:grpSp>
            <p:nvGrpSpPr>
              <p:cNvPr id="27" name="组合 26"/>
              <p:cNvGrpSpPr/>
              <p:nvPr/>
            </p:nvGrpSpPr>
            <p:grpSpPr>
              <a:xfrm>
                <a:off x="741077" y="3011003"/>
                <a:ext cx="1948647" cy="707886"/>
                <a:chOff x="6215863" y="4875902"/>
                <a:chExt cx="1948647" cy="707886"/>
              </a:xfrm>
            </p:grpSpPr>
            <p:sp>
              <p:nvSpPr>
                <p:cNvPr id="28" name="文本框 27"/>
                <p:cNvSpPr txBox="1"/>
                <p:nvPr/>
              </p:nvSpPr>
              <p:spPr>
                <a:xfrm>
                  <a:off x="6215863" y="4875902"/>
                  <a:ext cx="8719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en-US" altLang="zh-CN" sz="4000" b="1" i="1" u="none" strike="noStrike" kern="1200" cap="none" spc="0" normalizeH="0" baseline="0" noProof="0">
                      <a:ln>
                        <a:noFill/>
                      </a:ln>
                      <a:gradFill>
                        <a:gsLst>
                          <a:gs pos="0">
                            <a:srgbClr val="B18449"/>
                          </a:gs>
                          <a:gs pos="85000">
                            <a:srgbClr val="B18449">
                              <a:alpha val="10000"/>
                            </a:srgbClr>
                          </a:gs>
                        </a:gsLst>
                        <a:lin ang="5400000" scaled="0"/>
                      </a:gradFill>
                      <a:effectLst/>
                      <a:uLnTx/>
                      <a:uFillTx/>
                      <a:cs typeface="+mn-ea"/>
                      <a:sym typeface="+mn-lt"/>
                    </a:rPr>
                    <a:t>01</a:t>
                  </a:r>
                </a:p>
              </p:txBody>
            </p:sp>
            <p:cxnSp>
              <p:nvCxnSpPr>
                <p:cNvPr id="29" name="直线连接符 49"/>
                <p:cNvCxnSpPr/>
                <p:nvPr/>
              </p:nvCxnSpPr>
              <p:spPr>
                <a:xfrm flipH="1">
                  <a:off x="6876225" y="5515910"/>
                  <a:ext cx="1288285" cy="0"/>
                </a:xfrm>
                <a:prstGeom prst="line">
                  <a:avLst/>
                </a:prstGeom>
                <a:ln w="19050" cap="rnd">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grpSp>
        <p:sp>
          <p:nvSpPr>
            <p:cNvPr id="24" name="文本框 23"/>
            <p:cNvSpPr txBox="1"/>
            <p:nvPr/>
          </p:nvSpPr>
          <p:spPr>
            <a:xfrm>
              <a:off x="710931" y="3384604"/>
              <a:ext cx="9752579" cy="380553"/>
            </a:xfrm>
            <a:prstGeom prst="rect">
              <a:avLst/>
            </a:prstGeom>
            <a:noFill/>
          </p:spPr>
          <p:txBody>
            <a:bodyPr wrap="square">
              <a:spAutoFit/>
            </a:bodyPr>
            <a:lstStyle/>
            <a:p>
              <a:pPr marL="285750" marR="0" lvl="0" indent="-285750" algn="just" defTabSz="914400" rtl="0" eaLnBrk="1" fontAlgn="auto" latinLnBrk="0" hangingPunct="1">
                <a:lnSpc>
                  <a:spcPct val="120000"/>
                </a:lnSpc>
                <a:spcBef>
                  <a:spcPct val="0"/>
                </a:spcBef>
                <a:spcAft>
                  <a:spcPct val="0"/>
                </a:spcAft>
                <a:buClr>
                  <a:schemeClr val="accent1"/>
                </a:buClr>
                <a:buSzTx/>
                <a:buFont typeface="Arial" panose="020B0604020202020204" pitchFamily="34" charset="0"/>
                <a:buChar char="•"/>
                <a:defRPr/>
              </a:pPr>
              <a:r>
                <a:rPr kumimoji="1" lang="zh-CN" altLang="en-US" b="0" i="0" u="none" strike="noStrike" kern="1200" cap="none" normalizeH="0" baseline="0" noProof="0" dirty="0">
                  <a:ln>
                    <a:noFill/>
                  </a:ln>
                  <a:solidFill>
                    <a:schemeClr val="tx1">
                      <a:lumMod val="75000"/>
                      <a:lumOff val="25000"/>
                    </a:schemeClr>
                  </a:solidFill>
                  <a:effectLst/>
                  <a:uLnTx/>
                  <a:uFillTx/>
                  <a:cs typeface="+mn-ea"/>
                  <a:sym typeface="+mn-lt"/>
                </a:rPr>
                <a:t>以美国为首的联合国军向朝中边境推进、轰炸中国丹东地区，严重威胁新中国的安全；</a:t>
              </a:r>
              <a:endParaRPr kumimoji="1" lang="en-US" altLang="zh-CN" b="0" i="0" u="none" strike="noStrike" kern="1200" cap="none" normalizeH="0" baseline="0" noProof="0" dirty="0">
                <a:ln>
                  <a:noFill/>
                </a:ln>
                <a:solidFill>
                  <a:schemeClr val="tx1">
                    <a:lumMod val="75000"/>
                    <a:lumOff val="25000"/>
                  </a:schemeClr>
                </a:solidFill>
                <a:effectLst/>
                <a:uLnTx/>
                <a:uFillTx/>
                <a:cs typeface="+mn-ea"/>
                <a:sym typeface="+mn-lt"/>
              </a:endParaRPr>
            </a:p>
          </p:txBody>
        </p:sp>
        <p:sp>
          <p:nvSpPr>
            <p:cNvPr id="33" name="任意多边形: 形状 32"/>
            <p:cNvSpPr/>
            <p:nvPr/>
          </p:nvSpPr>
          <p:spPr>
            <a:xfrm rot="16200000" flipH="1">
              <a:off x="524432" y="3585534"/>
              <a:ext cx="238938" cy="232110"/>
            </a:xfrm>
            <a:custGeom>
              <a:avLst/>
              <a:gdLst>
                <a:gd name="connsiteX0" fmla="*/ 330849 w 510820"/>
                <a:gd name="connsiteY0" fmla="*/ 0 h 543669"/>
                <a:gd name="connsiteX1" fmla="*/ 509668 w 510820"/>
                <a:gd name="connsiteY1" fmla="*/ 183669 h 543669"/>
                <a:gd name="connsiteX2" fmla="*/ 510820 w 510820"/>
                <a:gd name="connsiteY2" fmla="*/ 183669 h 543669"/>
                <a:gd name="connsiteX3" fmla="*/ 510820 w 510820"/>
                <a:gd name="connsiteY3" fmla="*/ 543669 h 543669"/>
                <a:gd name="connsiteX4" fmla="*/ 420820 w 510820"/>
                <a:gd name="connsiteY4" fmla="*/ 543669 h 543669"/>
                <a:gd name="connsiteX5" fmla="*/ 420820 w 510820"/>
                <a:gd name="connsiteY5" fmla="*/ 183669 h 543669"/>
                <a:gd name="connsiteX6" fmla="*/ 420261 w 510820"/>
                <a:gd name="connsiteY6" fmla="*/ 183669 h 543669"/>
                <a:gd name="connsiteX7" fmla="*/ 365653 w 510820"/>
                <a:gd name="connsiteY7" fmla="*/ 99051 h 543669"/>
                <a:gd name="connsiteX8" fmla="*/ 332202 w 510820"/>
                <a:gd name="connsiteY8" fmla="*/ 92114 h 543669"/>
                <a:gd name="connsiteX9" fmla="*/ 0 w 510820"/>
                <a:gd name="connsiteY9" fmla="*/ 92114 h 543669"/>
                <a:gd name="connsiteX10" fmla="*/ 0 w 510820"/>
                <a:gd name="connsiteY10" fmla="*/ 1338 h 543669"/>
                <a:gd name="connsiteX11" fmla="*/ 330849 w 510820"/>
                <a:gd name="connsiteY11" fmla="*/ 1338 h 54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820" h="543669">
                  <a:moveTo>
                    <a:pt x="330849" y="0"/>
                  </a:moveTo>
                  <a:cubicBezTo>
                    <a:pt x="429608" y="0"/>
                    <a:pt x="509668" y="82232"/>
                    <a:pt x="509668" y="183669"/>
                  </a:cubicBezTo>
                  <a:lnTo>
                    <a:pt x="510820" y="183669"/>
                  </a:lnTo>
                  <a:lnTo>
                    <a:pt x="510820" y="543669"/>
                  </a:lnTo>
                  <a:lnTo>
                    <a:pt x="420820" y="543669"/>
                  </a:lnTo>
                  <a:lnTo>
                    <a:pt x="420820" y="183669"/>
                  </a:lnTo>
                  <a:lnTo>
                    <a:pt x="420261" y="183669"/>
                  </a:lnTo>
                  <a:cubicBezTo>
                    <a:pt x="420261" y="145630"/>
                    <a:pt x="397744" y="112992"/>
                    <a:pt x="365653" y="99051"/>
                  </a:cubicBezTo>
                  <a:lnTo>
                    <a:pt x="332202" y="92114"/>
                  </a:lnTo>
                  <a:lnTo>
                    <a:pt x="0" y="92114"/>
                  </a:lnTo>
                  <a:lnTo>
                    <a:pt x="0" y="1338"/>
                  </a:lnTo>
                  <a:lnTo>
                    <a:pt x="330849" y="133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94" name="组合"/>
          <p:cNvGrpSpPr/>
          <p:nvPr/>
        </p:nvGrpSpPr>
        <p:grpSpPr>
          <a:xfrm>
            <a:off x="527846" y="3871136"/>
            <a:ext cx="9935664" cy="1175935"/>
            <a:chOff x="527846" y="3871136"/>
            <a:chExt cx="9935664" cy="1175935"/>
          </a:xfrm>
        </p:grpSpPr>
        <p:sp>
          <p:nvSpPr>
            <p:cNvPr id="75" name="圆角矩形 7"/>
            <p:cNvSpPr/>
            <p:nvPr/>
          </p:nvSpPr>
          <p:spPr>
            <a:xfrm>
              <a:off x="547688" y="3922024"/>
              <a:ext cx="9360242" cy="1091808"/>
            </a:xfrm>
            <a:prstGeom prst="roundRect">
              <a:avLst>
                <a:gd name="adj" fmla="val 2187"/>
              </a:avLst>
            </a:pr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任意多边形: 形状 75"/>
            <p:cNvSpPr/>
            <p:nvPr/>
          </p:nvSpPr>
          <p:spPr>
            <a:xfrm>
              <a:off x="9707511" y="3901907"/>
              <a:ext cx="240611" cy="230496"/>
            </a:xfrm>
            <a:custGeom>
              <a:avLst/>
              <a:gdLst>
                <a:gd name="connsiteX0" fmla="*/ 330849 w 510820"/>
                <a:gd name="connsiteY0" fmla="*/ 0 h 543669"/>
                <a:gd name="connsiteX1" fmla="*/ 509668 w 510820"/>
                <a:gd name="connsiteY1" fmla="*/ 183669 h 543669"/>
                <a:gd name="connsiteX2" fmla="*/ 510820 w 510820"/>
                <a:gd name="connsiteY2" fmla="*/ 183669 h 543669"/>
                <a:gd name="connsiteX3" fmla="*/ 510820 w 510820"/>
                <a:gd name="connsiteY3" fmla="*/ 543669 h 543669"/>
                <a:gd name="connsiteX4" fmla="*/ 420820 w 510820"/>
                <a:gd name="connsiteY4" fmla="*/ 543669 h 543669"/>
                <a:gd name="connsiteX5" fmla="*/ 420820 w 510820"/>
                <a:gd name="connsiteY5" fmla="*/ 183669 h 543669"/>
                <a:gd name="connsiteX6" fmla="*/ 420261 w 510820"/>
                <a:gd name="connsiteY6" fmla="*/ 183669 h 543669"/>
                <a:gd name="connsiteX7" fmla="*/ 365653 w 510820"/>
                <a:gd name="connsiteY7" fmla="*/ 99051 h 543669"/>
                <a:gd name="connsiteX8" fmla="*/ 332202 w 510820"/>
                <a:gd name="connsiteY8" fmla="*/ 92114 h 543669"/>
                <a:gd name="connsiteX9" fmla="*/ 0 w 510820"/>
                <a:gd name="connsiteY9" fmla="*/ 92114 h 543669"/>
                <a:gd name="connsiteX10" fmla="*/ 0 w 510820"/>
                <a:gd name="connsiteY10" fmla="*/ 1338 h 543669"/>
                <a:gd name="connsiteX11" fmla="*/ 330849 w 510820"/>
                <a:gd name="connsiteY11" fmla="*/ 1338 h 54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820" h="543669">
                  <a:moveTo>
                    <a:pt x="330849" y="0"/>
                  </a:moveTo>
                  <a:cubicBezTo>
                    <a:pt x="429608" y="0"/>
                    <a:pt x="509668" y="82232"/>
                    <a:pt x="509668" y="183669"/>
                  </a:cubicBezTo>
                  <a:lnTo>
                    <a:pt x="510820" y="183669"/>
                  </a:lnTo>
                  <a:lnTo>
                    <a:pt x="510820" y="543669"/>
                  </a:lnTo>
                  <a:lnTo>
                    <a:pt x="420820" y="543669"/>
                  </a:lnTo>
                  <a:lnTo>
                    <a:pt x="420820" y="183669"/>
                  </a:lnTo>
                  <a:lnTo>
                    <a:pt x="420261" y="183669"/>
                  </a:lnTo>
                  <a:cubicBezTo>
                    <a:pt x="420261" y="145630"/>
                    <a:pt x="397744" y="112992"/>
                    <a:pt x="365653" y="99051"/>
                  </a:cubicBezTo>
                  <a:lnTo>
                    <a:pt x="332202" y="92114"/>
                  </a:lnTo>
                  <a:lnTo>
                    <a:pt x="0" y="92114"/>
                  </a:lnTo>
                  <a:lnTo>
                    <a:pt x="0" y="1338"/>
                  </a:lnTo>
                  <a:lnTo>
                    <a:pt x="330849" y="133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77" name="组合"/>
            <p:cNvGrpSpPr/>
            <p:nvPr/>
          </p:nvGrpSpPr>
          <p:grpSpPr>
            <a:xfrm>
              <a:off x="632029" y="3871136"/>
              <a:ext cx="2825592" cy="707886"/>
              <a:chOff x="741077" y="3011003"/>
              <a:chExt cx="2825592" cy="707886"/>
            </a:xfrm>
          </p:grpSpPr>
          <p:sp>
            <p:nvSpPr>
              <p:cNvPr id="80" name="文本框 79"/>
              <p:cNvSpPr txBox="1"/>
              <p:nvPr/>
            </p:nvSpPr>
            <p:spPr>
              <a:xfrm>
                <a:off x="1458789" y="3212344"/>
                <a:ext cx="2107880" cy="40011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2000" b="1" i="0" u="none" strike="noStrike" kern="1200" cap="none" spc="110" normalizeH="0" baseline="0" noProof="0">
                    <a:ln>
                      <a:noFill/>
                    </a:ln>
                    <a:solidFill>
                      <a:srgbClr val="B81C22"/>
                    </a:solidFill>
                    <a:effectLst/>
                    <a:uLnTx/>
                    <a:uFillTx/>
                    <a:cs typeface="+mn-ea"/>
                    <a:sym typeface="+mn-lt"/>
                  </a:rPr>
                  <a:t>直接原因</a:t>
                </a:r>
                <a:endParaRPr kumimoji="1" lang="en-US" altLang="zh-CN" sz="2000" b="1" i="0" u="none" strike="noStrike" kern="1200" cap="none" spc="110" normalizeH="0" baseline="0" noProof="0">
                  <a:ln>
                    <a:noFill/>
                  </a:ln>
                  <a:solidFill>
                    <a:srgbClr val="B81C22"/>
                  </a:solidFill>
                  <a:effectLst/>
                  <a:uLnTx/>
                  <a:uFillTx/>
                  <a:cs typeface="+mn-ea"/>
                  <a:sym typeface="+mn-lt"/>
                </a:endParaRPr>
              </a:p>
            </p:txBody>
          </p:sp>
          <p:grpSp>
            <p:nvGrpSpPr>
              <p:cNvPr id="81" name="组合 80"/>
              <p:cNvGrpSpPr/>
              <p:nvPr/>
            </p:nvGrpSpPr>
            <p:grpSpPr>
              <a:xfrm>
                <a:off x="741077" y="3011003"/>
                <a:ext cx="1948647" cy="707886"/>
                <a:chOff x="6215863" y="4875902"/>
                <a:chExt cx="1948647" cy="707886"/>
              </a:xfrm>
            </p:grpSpPr>
            <p:sp>
              <p:nvSpPr>
                <p:cNvPr id="82" name="文本框 81"/>
                <p:cNvSpPr txBox="1"/>
                <p:nvPr/>
              </p:nvSpPr>
              <p:spPr>
                <a:xfrm>
                  <a:off x="6215863" y="4875902"/>
                  <a:ext cx="8719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en-US" altLang="zh-CN" sz="4000" b="1" i="1" u="none" strike="noStrike" kern="1200" cap="none" spc="0" normalizeH="0" baseline="0" noProof="0">
                      <a:ln>
                        <a:noFill/>
                      </a:ln>
                      <a:gradFill>
                        <a:gsLst>
                          <a:gs pos="0">
                            <a:srgbClr val="B18449"/>
                          </a:gs>
                          <a:gs pos="85000">
                            <a:srgbClr val="B18449">
                              <a:alpha val="10000"/>
                            </a:srgbClr>
                          </a:gs>
                        </a:gsLst>
                        <a:lin ang="5400000" scaled="0"/>
                      </a:gradFill>
                      <a:effectLst/>
                      <a:uLnTx/>
                      <a:uFillTx/>
                      <a:cs typeface="+mn-ea"/>
                      <a:sym typeface="+mn-lt"/>
                    </a:rPr>
                    <a:t>02</a:t>
                  </a:r>
                </a:p>
              </p:txBody>
            </p:sp>
            <p:cxnSp>
              <p:nvCxnSpPr>
                <p:cNvPr id="83" name="直线连接符 49"/>
                <p:cNvCxnSpPr/>
                <p:nvPr/>
              </p:nvCxnSpPr>
              <p:spPr>
                <a:xfrm flipH="1">
                  <a:off x="6876225" y="5515910"/>
                  <a:ext cx="1288285" cy="0"/>
                </a:xfrm>
                <a:prstGeom prst="line">
                  <a:avLst/>
                </a:prstGeom>
                <a:ln w="19050" cap="rnd">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grpSp>
        <p:sp>
          <p:nvSpPr>
            <p:cNvPr id="78" name="文本框 77"/>
            <p:cNvSpPr txBox="1"/>
            <p:nvPr/>
          </p:nvSpPr>
          <p:spPr>
            <a:xfrm>
              <a:off x="710931" y="4610617"/>
              <a:ext cx="9752579" cy="380553"/>
            </a:xfrm>
            <a:prstGeom prst="rect">
              <a:avLst/>
            </a:prstGeom>
            <a:noFill/>
          </p:spPr>
          <p:txBody>
            <a:bodyPr wrap="square">
              <a:spAutoFit/>
            </a:bodyPr>
            <a:lstStyle/>
            <a:p>
              <a:pPr marL="285750" marR="0" lvl="0" indent="-285750" algn="just" defTabSz="914400" rtl="0" eaLnBrk="1" fontAlgn="auto" latinLnBrk="0" hangingPunct="1">
                <a:lnSpc>
                  <a:spcPct val="120000"/>
                </a:lnSpc>
                <a:spcBef>
                  <a:spcPct val="0"/>
                </a:spcBef>
                <a:spcAft>
                  <a:spcPct val="0"/>
                </a:spcAft>
                <a:buClr>
                  <a:schemeClr val="accent1"/>
                </a:buClr>
                <a:buSzTx/>
                <a:buFont typeface="Arial" panose="020B0604020202020204" pitchFamily="34" charset="0"/>
                <a:buChar char="•"/>
                <a:defRPr/>
              </a:pPr>
              <a:r>
                <a:rPr kumimoji="1" lang="zh-CN" altLang="en-US" b="0" i="0" u="none" strike="noStrike" kern="1200" cap="none" normalizeH="0" baseline="0" noProof="0">
                  <a:ln>
                    <a:noFill/>
                  </a:ln>
                  <a:solidFill>
                    <a:schemeClr val="tx1">
                      <a:lumMod val="75000"/>
                      <a:lumOff val="25000"/>
                    </a:schemeClr>
                  </a:solidFill>
                  <a:effectLst/>
                  <a:uLnTx/>
                  <a:uFillTx/>
                  <a:cs typeface="+mn-ea"/>
                  <a:sym typeface="+mn-lt"/>
                </a:rPr>
                <a:t>美国第七舰队开进台湾海峡，武力干涉中国的国内统一；</a:t>
              </a:r>
              <a:endParaRPr kumimoji="1" lang="en-US" altLang="zh-CN" b="0" i="0" u="none" strike="noStrike" kern="1200" cap="none" normalizeH="0" baseline="0" noProof="0">
                <a:ln>
                  <a:noFill/>
                </a:ln>
                <a:solidFill>
                  <a:schemeClr val="tx1">
                    <a:lumMod val="75000"/>
                    <a:lumOff val="25000"/>
                  </a:schemeClr>
                </a:solidFill>
                <a:effectLst/>
                <a:uLnTx/>
                <a:uFillTx/>
                <a:cs typeface="+mn-ea"/>
                <a:sym typeface="+mn-lt"/>
              </a:endParaRPr>
            </a:p>
          </p:txBody>
        </p:sp>
        <p:sp>
          <p:nvSpPr>
            <p:cNvPr id="79" name="任意多边形: 形状 78"/>
            <p:cNvSpPr/>
            <p:nvPr/>
          </p:nvSpPr>
          <p:spPr>
            <a:xfrm rot="16200000" flipH="1">
              <a:off x="524432" y="4811547"/>
              <a:ext cx="238938" cy="232110"/>
            </a:xfrm>
            <a:custGeom>
              <a:avLst/>
              <a:gdLst>
                <a:gd name="connsiteX0" fmla="*/ 330849 w 510820"/>
                <a:gd name="connsiteY0" fmla="*/ 0 h 543669"/>
                <a:gd name="connsiteX1" fmla="*/ 509668 w 510820"/>
                <a:gd name="connsiteY1" fmla="*/ 183669 h 543669"/>
                <a:gd name="connsiteX2" fmla="*/ 510820 w 510820"/>
                <a:gd name="connsiteY2" fmla="*/ 183669 h 543669"/>
                <a:gd name="connsiteX3" fmla="*/ 510820 w 510820"/>
                <a:gd name="connsiteY3" fmla="*/ 543669 h 543669"/>
                <a:gd name="connsiteX4" fmla="*/ 420820 w 510820"/>
                <a:gd name="connsiteY4" fmla="*/ 543669 h 543669"/>
                <a:gd name="connsiteX5" fmla="*/ 420820 w 510820"/>
                <a:gd name="connsiteY5" fmla="*/ 183669 h 543669"/>
                <a:gd name="connsiteX6" fmla="*/ 420261 w 510820"/>
                <a:gd name="connsiteY6" fmla="*/ 183669 h 543669"/>
                <a:gd name="connsiteX7" fmla="*/ 365653 w 510820"/>
                <a:gd name="connsiteY7" fmla="*/ 99051 h 543669"/>
                <a:gd name="connsiteX8" fmla="*/ 332202 w 510820"/>
                <a:gd name="connsiteY8" fmla="*/ 92114 h 543669"/>
                <a:gd name="connsiteX9" fmla="*/ 0 w 510820"/>
                <a:gd name="connsiteY9" fmla="*/ 92114 h 543669"/>
                <a:gd name="connsiteX10" fmla="*/ 0 w 510820"/>
                <a:gd name="connsiteY10" fmla="*/ 1338 h 543669"/>
                <a:gd name="connsiteX11" fmla="*/ 330849 w 510820"/>
                <a:gd name="connsiteY11" fmla="*/ 1338 h 54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820" h="543669">
                  <a:moveTo>
                    <a:pt x="330849" y="0"/>
                  </a:moveTo>
                  <a:cubicBezTo>
                    <a:pt x="429608" y="0"/>
                    <a:pt x="509668" y="82232"/>
                    <a:pt x="509668" y="183669"/>
                  </a:cubicBezTo>
                  <a:lnTo>
                    <a:pt x="510820" y="183669"/>
                  </a:lnTo>
                  <a:lnTo>
                    <a:pt x="510820" y="543669"/>
                  </a:lnTo>
                  <a:lnTo>
                    <a:pt x="420820" y="543669"/>
                  </a:lnTo>
                  <a:lnTo>
                    <a:pt x="420820" y="183669"/>
                  </a:lnTo>
                  <a:lnTo>
                    <a:pt x="420261" y="183669"/>
                  </a:lnTo>
                  <a:cubicBezTo>
                    <a:pt x="420261" y="145630"/>
                    <a:pt x="397744" y="112992"/>
                    <a:pt x="365653" y="99051"/>
                  </a:cubicBezTo>
                  <a:lnTo>
                    <a:pt x="332202" y="92114"/>
                  </a:lnTo>
                  <a:lnTo>
                    <a:pt x="0" y="92114"/>
                  </a:lnTo>
                  <a:lnTo>
                    <a:pt x="0" y="1338"/>
                  </a:lnTo>
                  <a:lnTo>
                    <a:pt x="330849" y="133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6" name="组合"/>
          <p:cNvGrpSpPr/>
          <p:nvPr/>
        </p:nvGrpSpPr>
        <p:grpSpPr>
          <a:xfrm>
            <a:off x="527846" y="5097149"/>
            <a:ext cx="9935664" cy="1175935"/>
            <a:chOff x="527846" y="5097149"/>
            <a:chExt cx="9935664" cy="1175935"/>
          </a:xfrm>
        </p:grpSpPr>
        <p:sp>
          <p:nvSpPr>
            <p:cNvPr id="85" name="圆角矩形 7"/>
            <p:cNvSpPr/>
            <p:nvPr/>
          </p:nvSpPr>
          <p:spPr>
            <a:xfrm>
              <a:off x="547688" y="5148037"/>
              <a:ext cx="9360242" cy="1091808"/>
            </a:xfrm>
            <a:prstGeom prst="roundRect">
              <a:avLst>
                <a:gd name="adj" fmla="val 2187"/>
              </a:avLst>
            </a:prstGeom>
            <a:solidFill>
              <a:schemeClr val="accent1">
                <a:alpha val="8000"/>
              </a:schemeClr>
            </a:solidFill>
            <a:ln w="6350">
              <a:gradFill flip="none">
                <a:gsLst>
                  <a:gs pos="39000">
                    <a:schemeClr val="accent1">
                      <a:alpha val="0"/>
                    </a:schemeClr>
                  </a:gs>
                  <a:gs pos="100000">
                    <a:schemeClr val="accent1">
                      <a:alpha val="70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任意多边形: 形状 85"/>
            <p:cNvSpPr/>
            <p:nvPr/>
          </p:nvSpPr>
          <p:spPr>
            <a:xfrm>
              <a:off x="9707511" y="5127920"/>
              <a:ext cx="240611" cy="230496"/>
            </a:xfrm>
            <a:custGeom>
              <a:avLst/>
              <a:gdLst>
                <a:gd name="connsiteX0" fmla="*/ 330849 w 510820"/>
                <a:gd name="connsiteY0" fmla="*/ 0 h 543669"/>
                <a:gd name="connsiteX1" fmla="*/ 509668 w 510820"/>
                <a:gd name="connsiteY1" fmla="*/ 183669 h 543669"/>
                <a:gd name="connsiteX2" fmla="*/ 510820 w 510820"/>
                <a:gd name="connsiteY2" fmla="*/ 183669 h 543669"/>
                <a:gd name="connsiteX3" fmla="*/ 510820 w 510820"/>
                <a:gd name="connsiteY3" fmla="*/ 543669 h 543669"/>
                <a:gd name="connsiteX4" fmla="*/ 420820 w 510820"/>
                <a:gd name="connsiteY4" fmla="*/ 543669 h 543669"/>
                <a:gd name="connsiteX5" fmla="*/ 420820 w 510820"/>
                <a:gd name="connsiteY5" fmla="*/ 183669 h 543669"/>
                <a:gd name="connsiteX6" fmla="*/ 420261 w 510820"/>
                <a:gd name="connsiteY6" fmla="*/ 183669 h 543669"/>
                <a:gd name="connsiteX7" fmla="*/ 365653 w 510820"/>
                <a:gd name="connsiteY7" fmla="*/ 99051 h 543669"/>
                <a:gd name="connsiteX8" fmla="*/ 332202 w 510820"/>
                <a:gd name="connsiteY8" fmla="*/ 92114 h 543669"/>
                <a:gd name="connsiteX9" fmla="*/ 0 w 510820"/>
                <a:gd name="connsiteY9" fmla="*/ 92114 h 543669"/>
                <a:gd name="connsiteX10" fmla="*/ 0 w 510820"/>
                <a:gd name="connsiteY10" fmla="*/ 1338 h 543669"/>
                <a:gd name="connsiteX11" fmla="*/ 330849 w 510820"/>
                <a:gd name="connsiteY11" fmla="*/ 1338 h 54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820" h="543669">
                  <a:moveTo>
                    <a:pt x="330849" y="0"/>
                  </a:moveTo>
                  <a:cubicBezTo>
                    <a:pt x="429608" y="0"/>
                    <a:pt x="509668" y="82232"/>
                    <a:pt x="509668" y="183669"/>
                  </a:cubicBezTo>
                  <a:lnTo>
                    <a:pt x="510820" y="183669"/>
                  </a:lnTo>
                  <a:lnTo>
                    <a:pt x="510820" y="543669"/>
                  </a:lnTo>
                  <a:lnTo>
                    <a:pt x="420820" y="543669"/>
                  </a:lnTo>
                  <a:lnTo>
                    <a:pt x="420820" y="183669"/>
                  </a:lnTo>
                  <a:lnTo>
                    <a:pt x="420261" y="183669"/>
                  </a:lnTo>
                  <a:cubicBezTo>
                    <a:pt x="420261" y="145630"/>
                    <a:pt x="397744" y="112992"/>
                    <a:pt x="365653" y="99051"/>
                  </a:cubicBezTo>
                  <a:lnTo>
                    <a:pt x="332202" y="92114"/>
                  </a:lnTo>
                  <a:lnTo>
                    <a:pt x="0" y="92114"/>
                  </a:lnTo>
                  <a:lnTo>
                    <a:pt x="0" y="1338"/>
                  </a:lnTo>
                  <a:lnTo>
                    <a:pt x="330849" y="133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87" name="组合"/>
            <p:cNvGrpSpPr/>
            <p:nvPr/>
          </p:nvGrpSpPr>
          <p:grpSpPr>
            <a:xfrm>
              <a:off x="632029" y="5097149"/>
              <a:ext cx="2825592" cy="707886"/>
              <a:chOff x="741077" y="3011003"/>
              <a:chExt cx="2825592" cy="707886"/>
            </a:xfrm>
          </p:grpSpPr>
          <p:sp>
            <p:nvSpPr>
              <p:cNvPr id="90" name="文本框 89"/>
              <p:cNvSpPr txBox="1"/>
              <p:nvPr/>
            </p:nvSpPr>
            <p:spPr>
              <a:xfrm>
                <a:off x="1458789" y="3212344"/>
                <a:ext cx="2107880" cy="40011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zh-CN" altLang="en-US" sz="2000" b="1" spc="110">
                    <a:solidFill>
                      <a:srgbClr val="B81C22"/>
                    </a:solidFill>
                    <a:cs typeface="+mn-ea"/>
                    <a:sym typeface="+mn-lt"/>
                  </a:rPr>
                  <a:t>重要</a:t>
                </a:r>
                <a:r>
                  <a:rPr kumimoji="1" lang="zh-CN" altLang="en-US" sz="2000" b="1" i="0" u="none" strike="noStrike" kern="1200" cap="none" spc="110" normalizeH="0" baseline="0" noProof="0">
                    <a:ln>
                      <a:noFill/>
                    </a:ln>
                    <a:solidFill>
                      <a:srgbClr val="B81C22"/>
                    </a:solidFill>
                    <a:effectLst/>
                    <a:uLnTx/>
                    <a:uFillTx/>
                    <a:cs typeface="+mn-ea"/>
                    <a:sym typeface="+mn-lt"/>
                  </a:rPr>
                  <a:t>原因</a:t>
                </a:r>
                <a:endParaRPr kumimoji="1" lang="en-US" altLang="zh-CN" sz="2000" b="1" i="0" u="none" strike="noStrike" kern="1200" cap="none" spc="110" normalizeH="0" baseline="0" noProof="0">
                  <a:ln>
                    <a:noFill/>
                  </a:ln>
                  <a:solidFill>
                    <a:srgbClr val="B81C22"/>
                  </a:solidFill>
                  <a:effectLst/>
                  <a:uLnTx/>
                  <a:uFillTx/>
                  <a:cs typeface="+mn-ea"/>
                  <a:sym typeface="+mn-lt"/>
                </a:endParaRPr>
              </a:p>
            </p:txBody>
          </p:sp>
          <p:grpSp>
            <p:nvGrpSpPr>
              <p:cNvPr id="91" name="组合 90"/>
              <p:cNvGrpSpPr/>
              <p:nvPr/>
            </p:nvGrpSpPr>
            <p:grpSpPr>
              <a:xfrm>
                <a:off x="741077" y="3011003"/>
                <a:ext cx="1948647" cy="707886"/>
                <a:chOff x="6215863" y="4875902"/>
                <a:chExt cx="1948647" cy="707886"/>
              </a:xfrm>
            </p:grpSpPr>
            <p:sp>
              <p:nvSpPr>
                <p:cNvPr id="92" name="文本框 91"/>
                <p:cNvSpPr txBox="1"/>
                <p:nvPr/>
              </p:nvSpPr>
              <p:spPr>
                <a:xfrm>
                  <a:off x="6215863" y="4875902"/>
                  <a:ext cx="8719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1" lang="en-US" altLang="zh-CN" sz="4000" b="1" i="1" u="none" strike="noStrike" kern="1200" cap="none" spc="0" normalizeH="0" baseline="0" noProof="0">
                      <a:ln>
                        <a:noFill/>
                      </a:ln>
                      <a:gradFill>
                        <a:gsLst>
                          <a:gs pos="0">
                            <a:srgbClr val="B18449"/>
                          </a:gs>
                          <a:gs pos="85000">
                            <a:srgbClr val="B18449">
                              <a:alpha val="10000"/>
                            </a:srgbClr>
                          </a:gs>
                        </a:gsLst>
                        <a:lin ang="5400000" scaled="0"/>
                      </a:gradFill>
                      <a:effectLst/>
                      <a:uLnTx/>
                      <a:uFillTx/>
                      <a:cs typeface="+mn-ea"/>
                      <a:sym typeface="+mn-lt"/>
                    </a:rPr>
                    <a:t>03</a:t>
                  </a:r>
                </a:p>
              </p:txBody>
            </p:sp>
            <p:cxnSp>
              <p:nvCxnSpPr>
                <p:cNvPr id="93" name="直线连接符 49"/>
                <p:cNvCxnSpPr/>
                <p:nvPr/>
              </p:nvCxnSpPr>
              <p:spPr>
                <a:xfrm flipH="1">
                  <a:off x="6876225" y="5515910"/>
                  <a:ext cx="1288285" cy="0"/>
                </a:xfrm>
                <a:prstGeom prst="line">
                  <a:avLst/>
                </a:prstGeom>
                <a:ln w="19050" cap="rnd">
                  <a:gradFill>
                    <a:gsLst>
                      <a:gs pos="0">
                        <a:schemeClr val="accent1"/>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grpSp>
        <p:sp>
          <p:nvSpPr>
            <p:cNvPr id="88" name="文本框 87"/>
            <p:cNvSpPr txBox="1"/>
            <p:nvPr/>
          </p:nvSpPr>
          <p:spPr>
            <a:xfrm>
              <a:off x="710931" y="5836630"/>
              <a:ext cx="9752579" cy="380553"/>
            </a:xfrm>
            <a:prstGeom prst="rect">
              <a:avLst/>
            </a:prstGeom>
            <a:noFill/>
          </p:spPr>
          <p:txBody>
            <a:bodyPr wrap="square">
              <a:spAutoFit/>
            </a:bodyPr>
            <a:lstStyle/>
            <a:p>
              <a:pPr marL="285750" marR="0" lvl="0" indent="-285750" algn="just" defTabSz="914400" rtl="0" eaLnBrk="1" fontAlgn="auto" latinLnBrk="0" hangingPunct="1">
                <a:lnSpc>
                  <a:spcPct val="120000"/>
                </a:lnSpc>
                <a:spcBef>
                  <a:spcPct val="0"/>
                </a:spcBef>
                <a:spcAft>
                  <a:spcPct val="0"/>
                </a:spcAft>
                <a:buClr>
                  <a:schemeClr val="accent1"/>
                </a:buClr>
                <a:buSzTx/>
                <a:buFont typeface="Arial" panose="020B0604020202020204" pitchFamily="34" charset="0"/>
                <a:buChar char="•"/>
                <a:defRPr/>
              </a:pPr>
              <a:r>
                <a:rPr kumimoji="1" lang="zh-CN" altLang="en-US" b="0" i="0" u="none" strike="noStrike" kern="1200" cap="none" normalizeH="0" baseline="0" noProof="0">
                  <a:ln>
                    <a:noFill/>
                  </a:ln>
                  <a:solidFill>
                    <a:schemeClr val="tx1">
                      <a:lumMod val="75000"/>
                      <a:lumOff val="25000"/>
                    </a:schemeClr>
                  </a:solidFill>
                  <a:effectLst/>
                  <a:uLnTx/>
                  <a:uFillTx/>
                  <a:cs typeface="+mn-ea"/>
                  <a:sym typeface="+mn-lt"/>
                </a:rPr>
                <a:t>朝鲜政府提出请求，出兵可以展现中国人民的国际主义精神；</a:t>
              </a:r>
              <a:endParaRPr kumimoji="1" lang="en-US" altLang="zh-CN" b="0" i="0" u="none" strike="noStrike" kern="1200" cap="none" normalizeH="0" baseline="0" noProof="0">
                <a:ln>
                  <a:noFill/>
                </a:ln>
                <a:solidFill>
                  <a:schemeClr val="tx1">
                    <a:lumMod val="75000"/>
                    <a:lumOff val="25000"/>
                  </a:schemeClr>
                </a:solidFill>
                <a:effectLst/>
                <a:uLnTx/>
                <a:uFillTx/>
                <a:cs typeface="+mn-ea"/>
                <a:sym typeface="+mn-lt"/>
              </a:endParaRPr>
            </a:p>
          </p:txBody>
        </p:sp>
        <p:sp>
          <p:nvSpPr>
            <p:cNvPr id="89" name="任意多边形: 形状 88"/>
            <p:cNvSpPr/>
            <p:nvPr/>
          </p:nvSpPr>
          <p:spPr>
            <a:xfrm rot="16200000" flipH="1">
              <a:off x="524432" y="6037560"/>
              <a:ext cx="238938" cy="232110"/>
            </a:xfrm>
            <a:custGeom>
              <a:avLst/>
              <a:gdLst>
                <a:gd name="connsiteX0" fmla="*/ 330849 w 510820"/>
                <a:gd name="connsiteY0" fmla="*/ 0 h 543669"/>
                <a:gd name="connsiteX1" fmla="*/ 509668 w 510820"/>
                <a:gd name="connsiteY1" fmla="*/ 183669 h 543669"/>
                <a:gd name="connsiteX2" fmla="*/ 510820 w 510820"/>
                <a:gd name="connsiteY2" fmla="*/ 183669 h 543669"/>
                <a:gd name="connsiteX3" fmla="*/ 510820 w 510820"/>
                <a:gd name="connsiteY3" fmla="*/ 543669 h 543669"/>
                <a:gd name="connsiteX4" fmla="*/ 420820 w 510820"/>
                <a:gd name="connsiteY4" fmla="*/ 543669 h 543669"/>
                <a:gd name="connsiteX5" fmla="*/ 420820 w 510820"/>
                <a:gd name="connsiteY5" fmla="*/ 183669 h 543669"/>
                <a:gd name="connsiteX6" fmla="*/ 420261 w 510820"/>
                <a:gd name="connsiteY6" fmla="*/ 183669 h 543669"/>
                <a:gd name="connsiteX7" fmla="*/ 365653 w 510820"/>
                <a:gd name="connsiteY7" fmla="*/ 99051 h 543669"/>
                <a:gd name="connsiteX8" fmla="*/ 332202 w 510820"/>
                <a:gd name="connsiteY8" fmla="*/ 92114 h 543669"/>
                <a:gd name="connsiteX9" fmla="*/ 0 w 510820"/>
                <a:gd name="connsiteY9" fmla="*/ 92114 h 543669"/>
                <a:gd name="connsiteX10" fmla="*/ 0 w 510820"/>
                <a:gd name="connsiteY10" fmla="*/ 1338 h 543669"/>
                <a:gd name="connsiteX11" fmla="*/ 330849 w 510820"/>
                <a:gd name="connsiteY11" fmla="*/ 1338 h 54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820" h="543669">
                  <a:moveTo>
                    <a:pt x="330849" y="0"/>
                  </a:moveTo>
                  <a:cubicBezTo>
                    <a:pt x="429608" y="0"/>
                    <a:pt x="509668" y="82232"/>
                    <a:pt x="509668" y="183669"/>
                  </a:cubicBezTo>
                  <a:lnTo>
                    <a:pt x="510820" y="183669"/>
                  </a:lnTo>
                  <a:lnTo>
                    <a:pt x="510820" y="543669"/>
                  </a:lnTo>
                  <a:lnTo>
                    <a:pt x="420820" y="543669"/>
                  </a:lnTo>
                  <a:lnTo>
                    <a:pt x="420820" y="183669"/>
                  </a:lnTo>
                  <a:lnTo>
                    <a:pt x="420261" y="183669"/>
                  </a:lnTo>
                  <a:cubicBezTo>
                    <a:pt x="420261" y="145630"/>
                    <a:pt x="397744" y="112992"/>
                    <a:pt x="365653" y="99051"/>
                  </a:cubicBezTo>
                  <a:lnTo>
                    <a:pt x="332202" y="92114"/>
                  </a:lnTo>
                  <a:lnTo>
                    <a:pt x="0" y="92114"/>
                  </a:lnTo>
                  <a:lnTo>
                    <a:pt x="0" y="1338"/>
                  </a:lnTo>
                  <a:lnTo>
                    <a:pt x="330849" y="133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Unix 3.10 unknown"/>
  <p:tag name="AS_RELEASE_DATE" val="2020.11.30"/>
  <p:tag name="AS_TITLE" val="Aspose.Slides for Java"/>
  <p:tag name="AS_VERSION" val="20.11"/>
  <p:tag name="COMMONDATA" val="eyJjb3VudCI6MywiaGRpZCI6IjliZjdjMmU3ZTg4MmQwMTM4YmZmMGFmYjNkYTM4MWQ4IiwidXNlckNvdW50IjoyfQ=="/>
  <p:tag name="KSO_WPP_MARK_KEY" val="9da4b088-54ed-4393-b05a-b238e2c6c3eb"/>
</p:tagLst>
</file>

<file path=ppt/tags/tag2.xml><?xml version="1.0" encoding="utf-8"?>
<p:tagLst xmlns:a="http://schemas.openxmlformats.org/drawingml/2006/main" xmlns:r="http://schemas.openxmlformats.org/officeDocument/2006/relationships" xmlns:p="http://schemas.openxmlformats.org/presentationml/2006/main">
  <p:tag name="PA" val="v5.1.1"/>
</p:tagLst>
</file>

<file path=ppt/tags/tag3.xml><?xml version="1.0" encoding="utf-8"?>
<p:tagLst xmlns:a="http://schemas.openxmlformats.org/drawingml/2006/main" xmlns:r="http://schemas.openxmlformats.org/officeDocument/2006/relationships" xmlns:p="http://schemas.openxmlformats.org/presentationml/2006/main">
  <p:tag name="PA" val="v5.1.1"/>
</p:tagLst>
</file>

<file path=ppt/tags/tag4.xml><?xml version="1.0" encoding="utf-8"?>
<p:tagLst xmlns:a="http://schemas.openxmlformats.org/drawingml/2006/main" xmlns:r="http://schemas.openxmlformats.org/officeDocument/2006/relationships" xmlns:p="http://schemas.openxmlformats.org/presentationml/2006/main">
  <p:tag name="PA" val="v5.1.1"/>
</p:tagLst>
</file>

<file path=ppt/tags/tag5.xml><?xml version="1.0" encoding="utf-8"?>
<p:tagLst xmlns:a="http://schemas.openxmlformats.org/drawingml/2006/main" xmlns:r="http://schemas.openxmlformats.org/officeDocument/2006/relationships" xmlns:p="http://schemas.openxmlformats.org/presentationml/2006/main">
  <p:tag name="ISLIDE.ICON" val="#15073;"/>
</p:tagLst>
</file>

<file path=ppt/theme/theme1.xml><?xml version="1.0" encoding="utf-8"?>
<a:theme xmlns:a="http://schemas.openxmlformats.org/drawingml/2006/main" name="第一PPT模板网-WWW.1PPT.COM">
  <a:themeElements>
    <a:clrScheme name="自定义 458">
      <a:dk1>
        <a:sysClr val="windowText" lastClr="000000"/>
      </a:dk1>
      <a:lt1>
        <a:sysClr val="window" lastClr="FFFFFF"/>
      </a:lt1>
      <a:dk2>
        <a:srgbClr val="44546A"/>
      </a:dk2>
      <a:lt2>
        <a:srgbClr val="E7E6E6"/>
      </a:lt2>
      <a:accent1>
        <a:srgbClr val="B1050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zkstg1g4">
      <a:majorFont>
        <a:latin typeface="楷体"/>
        <a:ea typeface="楷体"/>
        <a:cs typeface="Arial"/>
      </a:majorFont>
      <a:minorFont>
        <a:latin typeface="楷体"/>
        <a:ea typeface="楷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雷锋PPT网www.LFPPT.com">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2305</Words>
  <Application>Microsoft Office PowerPoint</Application>
  <PresentationFormat>宽屏</PresentationFormat>
  <Paragraphs>205</Paragraphs>
  <Slides>29</Slides>
  <Notes>1</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29</vt:i4>
      </vt:variant>
    </vt:vector>
  </HeadingPairs>
  <TitlesOfParts>
    <vt:vector size="41" baseType="lpstr">
      <vt:lpstr>等线</vt:lpstr>
      <vt:lpstr>等线 Light</vt:lpstr>
      <vt:lpstr>楷体</vt:lpstr>
      <vt:lpstr>庞门正道粗书体6.0</vt:lpstr>
      <vt:lpstr>宋体</vt:lpstr>
      <vt:lpstr>微软雅黑</vt:lpstr>
      <vt:lpstr>Arial</vt:lpstr>
      <vt:lpstr>Calibri</vt:lpstr>
      <vt:lpstr>Helvetica</vt:lpstr>
      <vt:lpstr>Wingdings</vt:lpstr>
      <vt:lpstr>第一PPT模板网-WWW.1PPT.COM</vt:lpstr>
      <vt:lpstr>雷锋PPT网www.LFPPT.com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346</cp:revision>
  <dcterms:created xsi:type="dcterms:W3CDTF">2021-11-11T04:51:00Z</dcterms:created>
  <dcterms:modified xsi:type="dcterms:W3CDTF">2023-04-17T05:54:19Z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3DEBA3B7031E473698476EDB4B5668EB</vt:lpwstr>
  </property>
  <property fmtid="{D5CDD505-2E9C-101B-9397-08002B2CF9AE}" pid="3" name="KSOProductBuildVer">
    <vt:lpwstr>2052-11.1.0.12598</vt:lpwstr>
  </property>
  <property fmtid="{D5CDD505-2E9C-101B-9397-08002B2CF9AE}" pid="4" name="KSOTemplateUUID">
    <vt:lpwstr>v1.0_mb_vYWiniR8gqaXa/4uSGtk1Q==</vt:lpwstr>
  </property>
</Properties>
</file>