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5219" r:id="rId2"/>
    <p:sldId id="1817239649" r:id="rId3"/>
    <p:sldId id="333" r:id="rId4"/>
    <p:sldId id="557" r:id="rId5"/>
    <p:sldId id="1817239650" r:id="rId6"/>
    <p:sldId id="559" r:id="rId7"/>
    <p:sldId id="560" r:id="rId8"/>
    <p:sldId id="562" r:id="rId9"/>
    <p:sldId id="563" r:id="rId10"/>
    <p:sldId id="1817239651" r:id="rId11"/>
    <p:sldId id="565" r:id="rId12"/>
    <p:sldId id="566" r:id="rId13"/>
    <p:sldId id="567" r:id="rId14"/>
    <p:sldId id="569" r:id="rId15"/>
    <p:sldId id="570" r:id="rId16"/>
    <p:sldId id="1817239652" r:id="rId17"/>
    <p:sldId id="572" r:id="rId18"/>
    <p:sldId id="573"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showGuides="1">
      <p:cViewPr varScale="1">
        <p:scale>
          <a:sx n="108" d="100"/>
          <a:sy n="108" d="100"/>
        </p:scale>
        <p:origin x="714" y="114"/>
      </p:cViewPr>
      <p:guideLst>
        <p:guide orient="horz" pos="2160"/>
        <p:guide pos="3840"/>
        <p:guide orient="horz" pos="2183"/>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8338F-595A-4BCE-A8DB-FC7F7C0BB65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1F9A1-0B6A-4B6C-997A-641E85F6C5B7}" type="slidenum">
              <a:rPr lang="zh-CN" altLang="en-US" smtClean="0"/>
              <a:t>‹#›</a:t>
            </a:fld>
            <a:endParaRPr lang="zh-CN" altLang="en-US"/>
          </a:p>
        </p:txBody>
      </p:sp>
    </p:spTree>
    <p:extLst>
      <p:ext uri="{BB962C8B-B14F-4D97-AF65-F5344CB8AC3E}">
        <p14:creationId xmlns:p14="http://schemas.microsoft.com/office/powerpoint/2010/main" val="157899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7772158-D703-42A3-8746-7C58551F9EEF}" type="slidenum">
              <a:rPr lang="zh-CN" altLang="en-US" smtClean="0"/>
              <a:t>1</a:t>
            </a:fld>
            <a:endParaRPr lang="zh-CN" altLang="en-US"/>
          </a:p>
        </p:txBody>
      </p:sp>
    </p:spTree>
    <p:extLst>
      <p:ext uri="{BB962C8B-B14F-4D97-AF65-F5344CB8AC3E}">
        <p14:creationId xmlns:p14="http://schemas.microsoft.com/office/powerpoint/2010/main" val="45097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2</a:t>
            </a:fld>
            <a:endParaRPr lang="zh-CN" altLang="en-US"/>
          </a:p>
        </p:txBody>
      </p:sp>
    </p:spTree>
    <p:extLst>
      <p:ext uri="{BB962C8B-B14F-4D97-AF65-F5344CB8AC3E}">
        <p14:creationId xmlns:p14="http://schemas.microsoft.com/office/powerpoint/2010/main" val="3655850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3</a:t>
            </a:fld>
            <a:endParaRPr lang="zh-CN" altLang="en-US"/>
          </a:p>
        </p:txBody>
      </p:sp>
    </p:spTree>
    <p:extLst>
      <p:ext uri="{BB962C8B-B14F-4D97-AF65-F5344CB8AC3E}">
        <p14:creationId xmlns:p14="http://schemas.microsoft.com/office/powerpoint/2010/main" val="160566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5</a:t>
            </a:fld>
            <a:endParaRPr lang="zh-CN" altLang="en-US"/>
          </a:p>
        </p:txBody>
      </p:sp>
    </p:spTree>
    <p:extLst>
      <p:ext uri="{BB962C8B-B14F-4D97-AF65-F5344CB8AC3E}">
        <p14:creationId xmlns:p14="http://schemas.microsoft.com/office/powerpoint/2010/main" val="54498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0D1F9A1-0B6A-4B6C-997A-641E85F6C5B7}" type="slidenum">
              <a:rPr lang="zh-CN" altLang="en-US" smtClean="0"/>
              <a:t>9</a:t>
            </a:fld>
            <a:endParaRPr lang="zh-CN" altLang="en-US"/>
          </a:p>
        </p:txBody>
      </p:sp>
    </p:spTree>
    <p:extLst>
      <p:ext uri="{BB962C8B-B14F-4D97-AF65-F5344CB8AC3E}">
        <p14:creationId xmlns:p14="http://schemas.microsoft.com/office/powerpoint/2010/main" val="2605930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10</a:t>
            </a:fld>
            <a:endParaRPr lang="zh-CN" altLang="en-US"/>
          </a:p>
        </p:txBody>
      </p:sp>
    </p:spTree>
    <p:extLst>
      <p:ext uri="{BB962C8B-B14F-4D97-AF65-F5344CB8AC3E}">
        <p14:creationId xmlns:p14="http://schemas.microsoft.com/office/powerpoint/2010/main" val="1544304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16</a:t>
            </a:fld>
            <a:endParaRPr lang="zh-CN" altLang="en-US"/>
          </a:p>
        </p:txBody>
      </p:sp>
    </p:spTree>
    <p:extLst>
      <p:ext uri="{BB962C8B-B14F-4D97-AF65-F5344CB8AC3E}">
        <p14:creationId xmlns:p14="http://schemas.microsoft.com/office/powerpoint/2010/main" val="1346564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7FC7CE6C-EB67-8FA0-BD2E-E00FFCB73D5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7">
            <a:extLst>
              <a:ext uri="{FF2B5EF4-FFF2-40B4-BE49-F238E27FC236}">
                <a16:creationId xmlns:a16="http://schemas.microsoft.com/office/drawing/2014/main" id="{3E46C481-E8EC-667A-EC75-EB6467790972}"/>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6548283" y="1721976"/>
            <a:ext cx="5643717" cy="5460487"/>
          </a:xfrm>
          <a:prstGeom prst="rect">
            <a:avLst/>
          </a:prstGeom>
        </p:spPr>
      </p:pic>
      <p:pic>
        <p:nvPicPr>
          <p:cNvPr id="9" name="图片 8">
            <a:extLst>
              <a:ext uri="{FF2B5EF4-FFF2-40B4-BE49-F238E27FC236}">
                <a16:creationId xmlns:a16="http://schemas.microsoft.com/office/drawing/2014/main" id="{BFD05E29-F615-2AAF-12B9-891FA511742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10" name="图片 9">
            <a:extLst>
              <a:ext uri="{FF2B5EF4-FFF2-40B4-BE49-F238E27FC236}">
                <a16:creationId xmlns:a16="http://schemas.microsoft.com/office/drawing/2014/main" id="{D2C42728-B82A-F3A6-84E7-32FB32321923}"/>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272972769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A25D9A-E16F-7FBD-7533-70B842AD5C7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F083351-BE53-B52C-3868-A2A6F2F8BFD5}"/>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28ABF04-1297-83A3-C01B-B220BBC55860}"/>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E4CE7C2B-0A64-C0B8-2C20-49B664DA051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7F6764BF-5ADC-9AC5-B6C1-2FFC50E4CA46}"/>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260179654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E6DAF3C-D61C-B21F-2E29-92A6725A4E3F}"/>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10137AC-A771-1079-DFF0-D3DEFE08575F}"/>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5495898-82AB-B8CF-9C99-1FE31A7BB195}"/>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54FE773A-9C28-1347-5A4B-01E6E529818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F8D9A3D3-B00C-49CF-7278-8EB76B3B1B19}"/>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84499349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833029"/>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E573DDE9-4EC2-C8F8-3AA7-00B65359CE9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0" name="图片 9">
            <a:extLst>
              <a:ext uri="{FF2B5EF4-FFF2-40B4-BE49-F238E27FC236}">
                <a16:creationId xmlns:a16="http://schemas.microsoft.com/office/drawing/2014/main" id="{906A7731-CA77-FB82-A45B-B29D70E3667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11" name="图片 10">
            <a:extLst>
              <a:ext uri="{FF2B5EF4-FFF2-40B4-BE49-F238E27FC236}">
                <a16:creationId xmlns:a16="http://schemas.microsoft.com/office/drawing/2014/main" id="{8516959E-A812-E547-DE50-66A3528DBD76}"/>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362593516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E3561541-4D3C-3638-8EDB-C119E67CB12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7">
            <a:extLst>
              <a:ext uri="{FF2B5EF4-FFF2-40B4-BE49-F238E27FC236}">
                <a16:creationId xmlns:a16="http://schemas.microsoft.com/office/drawing/2014/main" id="{FEDA768D-20B6-23EA-CDE9-9C239F21796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9" name="图片 8">
            <a:extLst>
              <a:ext uri="{FF2B5EF4-FFF2-40B4-BE49-F238E27FC236}">
                <a16:creationId xmlns:a16="http://schemas.microsoft.com/office/drawing/2014/main" id="{5457800A-6A49-2162-9682-C9D7145D645B}"/>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386739963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F4482A-7996-7D6F-6550-F457AB2E421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8E26C17-42B5-ECF0-05AE-825AD1C25334}"/>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5414F64-8749-5B77-08A3-AC0C33E2D73A}"/>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1001536-B8D7-E10B-38BA-9751805F7F4B}"/>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303C29D6-36CE-71F6-4833-729C067BD29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E0C5D1F3-E19E-C092-DC7F-B7AAAF5B5A6D}"/>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5006858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C9F1A4-5D05-B401-E133-2D99215139BC}"/>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F730B46-4A3A-D7E8-127D-08F74021E4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03B87DC-F40F-E46E-03B3-8EF78EB2EFCD}"/>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3A7A698-D272-3FB7-AF9D-4CF6A9562C0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4C870BA-5C22-4A2A-CDBC-EF8AF6FFC539}"/>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F41A0B2-B9F0-CC49-73F2-DC918923C1E0}"/>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44848D83-B163-FA09-84D6-032A125DE08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AE37817E-E944-C5B2-F2B4-E0536FB2396E}"/>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26996922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DB07D0-76B3-965B-470B-52693D86E80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4A87C5D-2367-DA68-85CF-1953FA116D0A}"/>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201146D1-3163-0059-46C0-DC381C951E8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40944DFB-5AFE-45F2-82E3-CD5DCF159D22}"/>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78789724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832B0950-5347-3F20-326A-9E0F4CBE46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a:extLst>
              <a:ext uri="{FF2B5EF4-FFF2-40B4-BE49-F238E27FC236}">
                <a16:creationId xmlns:a16="http://schemas.microsoft.com/office/drawing/2014/main" id="{E2ECBC30-F7FA-C87D-17F7-05417A72DC15}"/>
              </a:ext>
            </a:extLst>
          </p:cNvPr>
          <p:cNvSpPr/>
          <p:nvPr userDrawn="1"/>
        </p:nvSpPr>
        <p:spPr>
          <a:xfrm>
            <a:off x="542925" y="476250"/>
            <a:ext cx="11106150" cy="590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6B88EA39-FF4D-0B8B-F690-4D3222E5E5AB}"/>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600455"/>
            <a:ext cx="3448050" cy="1966078"/>
          </a:xfrm>
          <a:prstGeom prst="rect">
            <a:avLst/>
          </a:prstGeom>
        </p:spPr>
      </p:pic>
      <p:pic>
        <p:nvPicPr>
          <p:cNvPr id="10" name="图片 9">
            <a:extLst>
              <a:ext uri="{FF2B5EF4-FFF2-40B4-BE49-F238E27FC236}">
                <a16:creationId xmlns:a16="http://schemas.microsoft.com/office/drawing/2014/main" id="{90A78ABB-AC26-F8E3-70D8-331E3B9FFE38}"/>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525000" y="4746189"/>
            <a:ext cx="2667000" cy="1966078"/>
          </a:xfrm>
          <a:prstGeom prst="rect">
            <a:avLst/>
          </a:prstGeom>
        </p:spPr>
      </p:pic>
      <p:pic>
        <p:nvPicPr>
          <p:cNvPr id="8" name="图片 7">
            <a:extLst>
              <a:ext uri="{FF2B5EF4-FFF2-40B4-BE49-F238E27FC236}">
                <a16:creationId xmlns:a16="http://schemas.microsoft.com/office/drawing/2014/main" id="{CA359379-4738-E3CF-50E8-8DBFBE8563E0}"/>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10292286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7A9803-9A04-6E7D-AC81-3FBA7BE432C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8C5284B-AA28-6FB3-1551-F3892A30A14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6F213CF4-66D2-879A-99BA-2D1A778879A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09CDA4C-F354-FB8A-0B80-B0E69B85F141}"/>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8F137C9C-153F-C166-00C3-1206C4FE47B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9AAF3184-E35F-8D48-DB36-406B2D358BFF}"/>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1455462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675EC5-D2D8-2A6A-34A1-626A164A807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851CF3D-7D4A-21D7-4AB0-1FC44AC8675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FBE61D9-E5AF-33E3-3F81-33D319C38A4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1ED37AB-1F3D-DE8A-6A51-54118344D8AF}"/>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BAC45B88-BAE4-D2EB-CFF1-DDAC3D78237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AD55039D-E04E-1AC9-3F28-63D4134FCEED}"/>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10599297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152802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a:extLst>
              <a:ext uri="{FF2B5EF4-FFF2-40B4-BE49-F238E27FC236}">
                <a16:creationId xmlns:a16="http://schemas.microsoft.com/office/drawing/2014/main" id="{4F1AFFBB-B007-7E0C-83F1-7ED8E1291FB0}"/>
              </a:ext>
            </a:extLst>
          </p:cNvPr>
          <p:cNvGrpSpPr/>
          <p:nvPr/>
        </p:nvGrpSpPr>
        <p:grpSpPr>
          <a:xfrm>
            <a:off x="1084858" y="1734516"/>
            <a:ext cx="5771257" cy="1107996"/>
            <a:chOff x="720239" y="2825667"/>
            <a:chExt cx="5771257" cy="1107996"/>
          </a:xfrm>
        </p:grpSpPr>
        <p:sp>
          <p:nvSpPr>
            <p:cNvPr id="27" name="文本框 26">
              <a:extLst>
                <a:ext uri="{FF2B5EF4-FFF2-40B4-BE49-F238E27FC236}">
                  <a16:creationId xmlns:a16="http://schemas.microsoft.com/office/drawing/2014/main" id="{9C223656-ED6E-7648-E319-95BCA1BE8D98}"/>
                </a:ext>
              </a:extLst>
            </p:cNvPr>
            <p:cNvSpPr txBox="1"/>
            <p:nvPr/>
          </p:nvSpPr>
          <p:spPr>
            <a:xfrm>
              <a:off x="2898432" y="2825667"/>
              <a:ext cx="3593064" cy="1107996"/>
            </a:xfrm>
            <a:prstGeom prst="rect">
              <a:avLst/>
            </a:prstGeom>
            <a:noFill/>
          </p:spPr>
          <p:txBody>
            <a:bodyPr wrap="square" rtlCol="0">
              <a:spAutoFit/>
            </a:bodyPr>
            <a:lstStyle/>
            <a:p>
              <a:pPr algn="dist"/>
              <a:r>
                <a:rPr lang="zh-CN" altLang="en-US" sz="6600" kern="0">
                  <a:ln w="25400">
                    <a:noFill/>
                    <a:prstDash val="solid"/>
                  </a:ln>
                  <a:solidFill>
                    <a:schemeClr val="tx1">
                      <a:lumMod val="75000"/>
                      <a:lumOff val="25000"/>
                    </a:schemeClr>
                  </a:solidFill>
                  <a:latin typeface="思源黑体 CN Medium" panose="020B0600000000000000" pitchFamily="34" charset="-122"/>
                  <a:ea typeface="思源黑体 CN Medium" panose="020B0600000000000000" pitchFamily="34" charset="-122"/>
                  <a:sym typeface="思源黑体 CN Regular" panose="020B0500000000000000" pitchFamily="34" charset="-122"/>
                </a:rPr>
                <a:t>协定解读</a:t>
              </a:r>
              <a:endParaRPr lang="zh-CN" altLang="en-US" sz="6600">
                <a:solidFill>
                  <a:schemeClr val="tx1">
                    <a:lumMod val="75000"/>
                    <a:lumOff val="25000"/>
                  </a:schemeClr>
                </a:solidFill>
                <a:latin typeface="思源黑体 CN Medium" panose="020B0600000000000000" pitchFamily="34" charset="-122"/>
                <a:ea typeface="思源黑体 CN Medium" panose="020B0600000000000000" pitchFamily="34" charset="-122"/>
              </a:endParaRPr>
            </a:p>
          </p:txBody>
        </p:sp>
        <p:sp>
          <p:nvSpPr>
            <p:cNvPr id="36" name="椭圆 35">
              <a:extLst>
                <a:ext uri="{FF2B5EF4-FFF2-40B4-BE49-F238E27FC236}">
                  <a16:creationId xmlns:a16="http://schemas.microsoft.com/office/drawing/2014/main" id="{4F5C2B0C-8DE6-7E8F-FB13-505F550E68D1}"/>
                </a:ext>
              </a:extLst>
            </p:cNvPr>
            <p:cNvSpPr/>
            <p:nvPr/>
          </p:nvSpPr>
          <p:spPr>
            <a:xfrm>
              <a:off x="720239" y="2847043"/>
              <a:ext cx="1065243" cy="1065244"/>
            </a:xfrm>
            <a:prstGeom prst="ellipse">
              <a:avLst/>
            </a:prstGeom>
            <a:solidFill>
              <a:srgbClr val="26A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zh-CN" altLang="en-US" sz="7200" dirty="0">
                  <a:solidFill>
                    <a:schemeClr val="bg1"/>
                  </a:solidFill>
                  <a:latin typeface="字魂125号-九州真书" panose="00000500000000000000" pitchFamily="2" charset="-122"/>
                  <a:ea typeface="字魂125号-九州真书" panose="00000500000000000000" pitchFamily="2" charset="-122"/>
                </a:rPr>
                <a:t>气</a:t>
              </a:r>
            </a:p>
          </p:txBody>
        </p:sp>
        <p:sp>
          <p:nvSpPr>
            <p:cNvPr id="39" name="椭圆 38">
              <a:extLst>
                <a:ext uri="{FF2B5EF4-FFF2-40B4-BE49-F238E27FC236}">
                  <a16:creationId xmlns:a16="http://schemas.microsoft.com/office/drawing/2014/main" id="{5B30A56E-843C-6313-1644-75477296A67A}"/>
                </a:ext>
              </a:extLst>
            </p:cNvPr>
            <p:cNvSpPr/>
            <p:nvPr/>
          </p:nvSpPr>
          <p:spPr>
            <a:xfrm>
              <a:off x="1809335" y="2847043"/>
              <a:ext cx="1065243" cy="1065244"/>
            </a:xfrm>
            <a:prstGeom prst="ellipse">
              <a:avLst/>
            </a:prstGeom>
            <a:solidFill>
              <a:srgbClr val="26A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zh-CN" altLang="en-US" sz="7200">
                  <a:solidFill>
                    <a:schemeClr val="bg1"/>
                  </a:solidFill>
                  <a:latin typeface="字魂125号-九州真书" panose="00000500000000000000" pitchFamily="2" charset="-122"/>
                  <a:ea typeface="字魂125号-九州真书" panose="00000500000000000000" pitchFamily="2" charset="-122"/>
                </a:rPr>
                <a:t>候</a:t>
              </a:r>
            </a:p>
          </p:txBody>
        </p:sp>
      </p:grpSp>
      <p:sp>
        <p:nvSpPr>
          <p:cNvPr id="42" name="矩形 41">
            <a:extLst>
              <a:ext uri="{FF2B5EF4-FFF2-40B4-BE49-F238E27FC236}">
                <a16:creationId xmlns:a16="http://schemas.microsoft.com/office/drawing/2014/main" id="{415132DB-32F5-2D55-B87C-84B782CAC5E8}"/>
              </a:ext>
            </a:extLst>
          </p:cNvPr>
          <p:cNvSpPr/>
          <p:nvPr/>
        </p:nvSpPr>
        <p:spPr>
          <a:xfrm>
            <a:off x="1058354" y="3746661"/>
            <a:ext cx="5718661" cy="722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grpSp>
        <p:nvGrpSpPr>
          <p:cNvPr id="54" name="组合 53">
            <a:extLst>
              <a:ext uri="{FF2B5EF4-FFF2-40B4-BE49-F238E27FC236}">
                <a16:creationId xmlns:a16="http://schemas.microsoft.com/office/drawing/2014/main" id="{C96A5187-6547-2296-8C5C-0DF0CAFF0319}"/>
              </a:ext>
            </a:extLst>
          </p:cNvPr>
          <p:cNvGrpSpPr/>
          <p:nvPr/>
        </p:nvGrpSpPr>
        <p:grpSpPr>
          <a:xfrm>
            <a:off x="1858655" y="4229866"/>
            <a:ext cx="4373723" cy="327001"/>
            <a:chOff x="1331567" y="4623690"/>
            <a:chExt cx="5022971" cy="327001"/>
          </a:xfrm>
        </p:grpSpPr>
        <p:sp>
          <p:nvSpPr>
            <p:cNvPr id="44" name="矩形: 圆角 43">
              <a:extLst>
                <a:ext uri="{FF2B5EF4-FFF2-40B4-BE49-F238E27FC236}">
                  <a16:creationId xmlns:a16="http://schemas.microsoft.com/office/drawing/2014/main" id="{A15FC0DC-401D-73C9-1C90-50AFD28B3F50}"/>
                </a:ext>
              </a:extLst>
            </p:cNvPr>
            <p:cNvSpPr/>
            <p:nvPr/>
          </p:nvSpPr>
          <p:spPr>
            <a:xfrm>
              <a:off x="1331567"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endParaRPr lang="zh-CN" altLang="en-US" sz="1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5" name="矩形: 圆角 44">
              <a:extLst>
                <a:ext uri="{FF2B5EF4-FFF2-40B4-BE49-F238E27FC236}">
                  <a16:creationId xmlns:a16="http://schemas.microsoft.com/office/drawing/2014/main" id="{2DB815E3-A9C1-2EE6-CF05-14444A7BE4CA}"/>
                </a:ext>
              </a:extLst>
            </p:cNvPr>
            <p:cNvSpPr/>
            <p:nvPr/>
          </p:nvSpPr>
          <p:spPr>
            <a:xfrm>
              <a:off x="2625698"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内容解析</a:t>
              </a:r>
              <a:endParaRPr lang="zh-CN" altLang="en-US" sz="1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6" name="矩形: 圆角 45">
              <a:extLst>
                <a:ext uri="{FF2B5EF4-FFF2-40B4-BE49-F238E27FC236}">
                  <a16:creationId xmlns:a16="http://schemas.microsoft.com/office/drawing/2014/main" id="{27F9D014-D865-CFFB-B378-FE16668FFFE2}"/>
                </a:ext>
              </a:extLst>
            </p:cNvPr>
            <p:cNvSpPr/>
            <p:nvPr/>
          </p:nvSpPr>
          <p:spPr>
            <a:xfrm>
              <a:off x="3944941"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sz="14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endParaRPr lang="zh-CN" altLang="en-US" sz="1400" dirty="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7" name="矩形: 圆角 46">
              <a:extLst>
                <a:ext uri="{FF2B5EF4-FFF2-40B4-BE49-F238E27FC236}">
                  <a16:creationId xmlns:a16="http://schemas.microsoft.com/office/drawing/2014/main" id="{0872D065-3582-A99F-F15F-C296672A16CB}"/>
                </a:ext>
              </a:extLst>
            </p:cNvPr>
            <p:cNvSpPr/>
            <p:nvPr/>
          </p:nvSpPr>
          <p:spPr>
            <a:xfrm>
              <a:off x="5289295"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Arial" panose="020B0604020202020204" pitchFamily="34" charset="0"/>
                <a:buNone/>
                <a:defRPr/>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a:t>
              </a:r>
            </a:p>
          </p:txBody>
        </p:sp>
      </p:grpSp>
      <p:sp>
        <p:nvSpPr>
          <p:cNvPr id="49" name="文本框 48">
            <a:extLst>
              <a:ext uri="{FF2B5EF4-FFF2-40B4-BE49-F238E27FC236}">
                <a16:creationId xmlns:a16="http://schemas.microsoft.com/office/drawing/2014/main" id="{C50B574C-D394-E68D-629E-0382127E655F}"/>
              </a:ext>
            </a:extLst>
          </p:cNvPr>
          <p:cNvSpPr txBox="1"/>
          <p:nvPr/>
        </p:nvSpPr>
        <p:spPr>
          <a:xfrm>
            <a:off x="917015" y="3480512"/>
            <a:ext cx="6183443" cy="646331"/>
          </a:xfrm>
          <a:prstGeom prst="rect">
            <a:avLst/>
          </a:prstGeom>
          <a:noFill/>
        </p:spPr>
        <p:txBody>
          <a:bodyPr wrap="square">
            <a:spAutoFit/>
          </a:bodyPr>
          <a:lstStyle/>
          <a:p>
            <a:pPr algn="ctr"/>
            <a:r>
              <a:rPr lang="zh-CN" altLang="en-US"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自主确定目标协定不强制分配温室</a:t>
            </a:r>
            <a:endParaRPr lang="en-US" altLang="zh-CN"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gn="ctr"/>
            <a:r>
              <a:rPr lang="zh-CN" altLang="en-US"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气体减排量</a:t>
            </a:r>
          </a:p>
        </p:txBody>
      </p:sp>
      <p:sp>
        <p:nvSpPr>
          <p:cNvPr id="60" name="文本框 59">
            <a:extLst>
              <a:ext uri="{FF2B5EF4-FFF2-40B4-BE49-F238E27FC236}">
                <a16:creationId xmlns:a16="http://schemas.microsoft.com/office/drawing/2014/main" id="{0A9B26EF-8AB6-9228-F97C-A26DE81C2A75}"/>
              </a:ext>
            </a:extLst>
          </p:cNvPr>
          <p:cNvSpPr txBox="1"/>
          <p:nvPr/>
        </p:nvSpPr>
        <p:spPr>
          <a:xfrm>
            <a:off x="1005758" y="2894023"/>
            <a:ext cx="6005958" cy="483466"/>
          </a:xfrm>
          <a:prstGeom prst="rect">
            <a:avLst/>
          </a:prstGeom>
          <a:noFill/>
        </p:spPr>
        <p:txBody>
          <a:bodyPr wrap="square" rtlCol="0">
            <a:spAutoFit/>
          </a:bodyPr>
          <a:lstStyle/>
          <a:p>
            <a:pPr algn="ctr">
              <a:lnSpc>
                <a:spcPct val="150000"/>
              </a:lnSpc>
            </a:pPr>
            <a:r>
              <a:rPr lang="en-US" altLang="zh-CN" sz="900" spc="200">
                <a:solidFill>
                  <a:schemeClr val="tx1">
                    <a:lumMod val="75000"/>
                    <a:lumOff val="25000"/>
                  </a:schemeClr>
                </a:solidFill>
                <a:latin typeface="思源宋体 CN Medium" panose="02020500000000000000" pitchFamily="18" charset="-122"/>
                <a:ea typeface="思源宋体 CN Medium" panose="02020500000000000000" pitchFamily="18" charset="-122"/>
              </a:rPr>
              <a:t>WORK REPORT BUSINESS REPORT GENERAL BUSINESS STYLE MONTHLY REPORT ANNUAL REPORT BUSINESS PLAN PROJECT PLAN </a:t>
            </a:r>
            <a:endParaRPr lang="zh-CN" altLang="en-US" sz="900" spc="2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Tree>
    <p:extLst>
      <p:ext uri="{BB962C8B-B14F-4D97-AF65-F5344CB8AC3E}">
        <p14:creationId xmlns:p14="http://schemas.microsoft.com/office/powerpoint/2010/main" val="216829963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500"/>
                                        <p:tgtEl>
                                          <p:spTgt spid="43"/>
                                        </p:tgtEl>
                                      </p:cBhvr>
                                    </p:animEffect>
                                  </p:childTnLst>
                                </p:cTn>
                              </p:par>
                            </p:childTnLst>
                          </p:cTn>
                        </p:par>
                        <p:par>
                          <p:cTn id="8" fill="hold" nodeType="afterGroup">
                            <p:stCondLst>
                              <p:cond delay="500"/>
                            </p:stCondLst>
                            <p:childTnLst>
                              <p:par>
                                <p:cTn id="9" presetID="2" presetClass="entr" presetSubtype="4" fill="hold" grpId="1" nodeType="afterEffect">
                                  <p:stCondLst>
                                    <p:cond delay="50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53" presetClass="entr" presetSubtype="0" fill="hold" grpId="0" nodeType="afterEffect">
                                  <p:stCondLst>
                                    <p:cond delay="1000"/>
                                  </p:stCondLst>
                                  <p:childTnLst>
                                    <p:set>
                                      <p:cBhvr>
                                        <p:cTn id="15" dur="1" fill="hold">
                                          <p:stCondLst>
                                            <p:cond delay="0"/>
                                          </p:stCondLst>
                                        </p:cTn>
                                        <p:tgtEl>
                                          <p:spTgt spid="49"/>
                                        </p:tgtEl>
                                        <p:attrNameLst>
                                          <p:attrName>style.visibility</p:attrName>
                                        </p:attrNameLst>
                                      </p:cBhvr>
                                      <p:to>
                                        <p:strVal val="visible"/>
                                      </p:to>
                                    </p:set>
                                    <p:anim calcmode="lin" valueType="num">
                                      <p:cBhvr>
                                        <p:cTn id="16" dur="500" fill="hold"/>
                                        <p:tgtEl>
                                          <p:spTgt spid="49"/>
                                        </p:tgtEl>
                                        <p:attrNameLst>
                                          <p:attrName>ppt_w</p:attrName>
                                        </p:attrNameLst>
                                      </p:cBhvr>
                                      <p:tavLst>
                                        <p:tav tm="0">
                                          <p:val>
                                            <p:fltVal val="0"/>
                                          </p:val>
                                        </p:tav>
                                        <p:tav tm="100000">
                                          <p:val>
                                            <p:strVal val="#ppt_w"/>
                                          </p:val>
                                        </p:tav>
                                      </p:tavLst>
                                    </p:anim>
                                    <p:anim calcmode="lin" valueType="num">
                                      <p:cBhvr>
                                        <p:cTn id="17" dur="500" fill="hold"/>
                                        <p:tgtEl>
                                          <p:spTgt spid="49"/>
                                        </p:tgtEl>
                                        <p:attrNameLst>
                                          <p:attrName>ppt_h</p:attrName>
                                        </p:attrNameLst>
                                      </p:cBhvr>
                                      <p:tavLst>
                                        <p:tav tm="0">
                                          <p:val>
                                            <p:fltVal val="0"/>
                                          </p:val>
                                        </p:tav>
                                        <p:tav tm="100000">
                                          <p:val>
                                            <p:strVal val="#ppt_h"/>
                                          </p:val>
                                        </p:tav>
                                      </p:tavLst>
                                    </p:anim>
                                    <p:animEffect transition="in" filter="fade">
                                      <p:cBhvr>
                                        <p:cTn id="18" dur="500"/>
                                        <p:tgtEl>
                                          <p:spTgt spid="49"/>
                                        </p:tgtEl>
                                      </p:cBhvr>
                                    </p:animEffect>
                                  </p:childTnLst>
                                </p:cTn>
                              </p:par>
                              <p:par>
                                <p:cTn id="19" presetID="2" presetClass="entr" presetSubtype="4" fill="hold" nodeType="withEffect">
                                  <p:stCondLst>
                                    <p:cond delay="100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ppt_x"/>
                                          </p:val>
                                        </p:tav>
                                        <p:tav tm="100000">
                                          <p:val>
                                            <p:strVal val="#ppt_x"/>
                                          </p:val>
                                        </p:tav>
                                      </p:tavLst>
                                    </p:anim>
                                    <p:anim calcmode="lin" valueType="num">
                                      <p:cBhvr additive="base">
                                        <p:cTn id="2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6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a:t>
            </a: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6077576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219200" y="2209800"/>
            <a:ext cx="9956800" cy="63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25000"/>
              </a:lnSpc>
            </a:pPr>
            <a:r>
              <a:rPr sz="2133"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2020年11月4日，美国正式退出旨在应对全球气候变化的《巴黎协定》，</a:t>
            </a:r>
            <a:r>
              <a:rPr sz="2133"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成为迄今为止唯一一个退出这个重要国际协定的缔约方</a:t>
            </a:r>
            <a:endParaRPr sz="2133"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New shape"/>
          <p:cNvSpPr/>
          <p:nvPr/>
        </p:nvSpPr>
        <p:spPr>
          <a:xfrm>
            <a:off x="1320800" y="3479800"/>
            <a:ext cx="5093252" cy="2590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2017年，上台不久的特朗普政府擅自撕毁承诺，取消了奥巴马政府时期的清洁能源计划，持续放松化石能源行业发展相关环境约束，废止了美行政部门应对气候变化相关政策举措，在减排和环保问题上大开倒车</a:t>
            </a:r>
          </a:p>
        </p:txBody>
      </p:sp>
      <p:pic>
        <p:nvPicPr>
          <p:cNvPr id="7" name="图片 6">
            <a:extLst>
              <a:ext uri="{FF2B5EF4-FFF2-40B4-BE49-F238E27FC236}">
                <a16:creationId xmlns:a16="http://schemas.microsoft.com/office/drawing/2014/main" id="{2CAD8A82-DA78-C1AE-9ADA-8718880CD6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74834" y="2552487"/>
            <a:ext cx="3796365" cy="3480032"/>
          </a:xfrm>
          <a:prstGeom prst="rect">
            <a:avLst/>
          </a:prstGeom>
        </p:spPr>
      </p:pic>
    </p:spTree>
    <p:extLst>
      <p:ext uri="{BB962C8B-B14F-4D97-AF65-F5344CB8AC3E}">
        <p14:creationId xmlns:p14="http://schemas.microsoft.com/office/powerpoint/2010/main" val="130717724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320800" y="2209800"/>
            <a:ext cx="5994400" cy="190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美国政策的倒退首先伤害的是自己。美国国家海洋和大气管理局的最新数据显示，仅今年以来，美国就已经发生了16起由气候变化导致的灾难，每起灾难造成的损失至少在10亿美元以上</a:t>
            </a:r>
          </a:p>
        </p:txBody>
      </p:sp>
      <p:sp>
        <p:nvSpPr>
          <p:cNvPr id="16" name="New shape"/>
          <p:cNvSpPr/>
          <p:nvPr/>
        </p:nvSpPr>
        <p:spPr>
          <a:xfrm>
            <a:off x="1425575" y="4114800"/>
            <a:ext cx="5994400" cy="190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美国拒不履行《巴黎协定》义务，更是背叛和伤害了广大亟需援助的弱小国家，特别是那些排放温室气体最少、却受气候变化危害最重的小岛屿国家。而对它们的相关资金支持主要来自绿色气候基金（GCF）</a:t>
            </a:r>
          </a:p>
        </p:txBody>
      </p:sp>
      <p:pic>
        <p:nvPicPr>
          <p:cNvPr id="4" name="图片 3">
            <a:extLst>
              <a:ext uri="{FF2B5EF4-FFF2-40B4-BE49-F238E27FC236}">
                <a16:creationId xmlns:a16="http://schemas.microsoft.com/office/drawing/2014/main" id="{29187D9C-1EA0-0804-3335-DB3A624F019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24750" y="2247900"/>
            <a:ext cx="3733800" cy="3733800"/>
          </a:xfrm>
          <a:prstGeom prst="rect">
            <a:avLst/>
          </a:prstGeom>
        </p:spPr>
      </p:pic>
    </p:spTree>
    <p:extLst>
      <p:ext uri="{BB962C8B-B14F-4D97-AF65-F5344CB8AC3E}">
        <p14:creationId xmlns:p14="http://schemas.microsoft.com/office/powerpoint/2010/main" val="338800060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4064000" y="2413000"/>
            <a:ext cx="7010400" cy="3594101"/>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奥巴马政府曾承诺向GCF捐资30亿美元，并在任期结束前兑现了其中10亿美元。但特朗普政府上台后，却拒绝兑现剩余的20亿美元。</a:t>
            </a: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2019年，GCF开启第一轮增资谈判，在多数发达国家均提高认捐额度的情况下，特朗普政府仍拒绝捐款，致使包括小岛屿国家在内的广大发展中国家面临巨大资金缺口</a:t>
            </a:r>
          </a:p>
        </p:txBody>
      </p:sp>
      <p:cxnSp>
        <p:nvCxnSpPr>
          <p:cNvPr id="4" name="直接连接符 3"/>
          <p:cNvCxnSpPr/>
          <p:nvPr/>
        </p:nvCxnSpPr>
        <p:spPr>
          <a:xfrm>
            <a:off x="4116594" y="3858409"/>
            <a:ext cx="6770145"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a16="http://schemas.microsoft.com/office/drawing/2014/main" id="{5518AE4E-37D0-AA7D-7634-CB354484B7F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356" y="1778151"/>
            <a:ext cx="4228950" cy="4228950"/>
          </a:xfrm>
          <a:prstGeom prst="rect">
            <a:avLst/>
          </a:prstGeom>
        </p:spPr>
      </p:pic>
    </p:spTree>
    <p:extLst>
      <p:ext uri="{BB962C8B-B14F-4D97-AF65-F5344CB8AC3E}">
        <p14:creationId xmlns:p14="http://schemas.microsoft.com/office/powerpoint/2010/main" val="119579340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3962400" y="2384165"/>
            <a:ext cx="7112000" cy="16129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而在这个过程中，美欧双方存在明显的气候博弈↓美国学者罗伯特·基欧汉(RobertO. Keohane)认为，大国博弈不遵循类似经济中的自由主义原则，而是倾向于现实主义逻辑，占据主导地位是在大国博弈中实现目标的最有效路径</a:t>
            </a:r>
          </a:p>
        </p:txBody>
      </p:sp>
      <p:sp>
        <p:nvSpPr>
          <p:cNvPr id="16" name="New shape"/>
          <p:cNvSpPr/>
          <p:nvPr/>
        </p:nvSpPr>
        <p:spPr>
          <a:xfrm>
            <a:off x="1320800" y="4356101"/>
            <a:ext cx="9855200" cy="1206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尽管美欧两大经济体气候战略的主要目的是落实《巴黎协定》既定承诺，最终实现全球净零破排放，但美欧两大经济体依据自身不同的发展阶段和利益诉伐，制定了不同的气候装型战略，这背后体现的是在不同价值观导向下对全球领导力的追求</a:t>
            </a:r>
          </a:p>
        </p:txBody>
      </p:sp>
      <p:pic>
        <p:nvPicPr>
          <p:cNvPr id="4" name="图片 3">
            <a:extLst>
              <a:ext uri="{FF2B5EF4-FFF2-40B4-BE49-F238E27FC236}">
                <a16:creationId xmlns:a16="http://schemas.microsoft.com/office/drawing/2014/main" id="{912F1D17-3E87-4251-2B26-42AAB3417E1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6750" y="1435100"/>
            <a:ext cx="3009900" cy="3009900"/>
          </a:xfrm>
          <a:prstGeom prst="rect">
            <a:avLst/>
          </a:prstGeom>
        </p:spPr>
      </p:pic>
    </p:spTree>
    <p:extLst>
      <p:ext uri="{BB962C8B-B14F-4D97-AF65-F5344CB8AC3E}">
        <p14:creationId xmlns:p14="http://schemas.microsoft.com/office/powerpoint/2010/main" val="342257973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488557" y="2449173"/>
            <a:ext cx="6400800" cy="1716883"/>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a:bodyPr>
          <a:lstStyle/>
          <a:p>
            <a:pPr>
              <a:lnSpc>
                <a:spcPct val="125000"/>
              </a:lnSpc>
            </a:pPr>
            <a:r>
              <a:rPr sz="2133">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从大国战略博弈角度来看，拜登政府通过将气受变化作为外交政策规划和国家安全考量的中心，极力恢复和巩固二战后美国主导的“自由主义秩序”</a:t>
            </a:r>
          </a:p>
        </p:txBody>
      </p:sp>
      <p:sp>
        <p:nvSpPr>
          <p:cNvPr id="16" name="New shape"/>
          <p:cNvSpPr/>
          <p:nvPr/>
        </p:nvSpPr>
        <p:spPr>
          <a:xfrm>
            <a:off x="1488557" y="4379573"/>
            <a:ext cx="6400801" cy="1107283"/>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133"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欧盟以《欧洲绿色协议》为框架打造善碳欧洲，展示了欧盟气候战略的全球领导力</a:t>
            </a:r>
          </a:p>
        </p:txBody>
      </p:sp>
      <p:pic>
        <p:nvPicPr>
          <p:cNvPr id="4" name="图片 3">
            <a:extLst>
              <a:ext uri="{FF2B5EF4-FFF2-40B4-BE49-F238E27FC236}">
                <a16:creationId xmlns:a16="http://schemas.microsoft.com/office/drawing/2014/main" id="{E07D06BA-1C5B-E85F-AA49-D60F4168BDB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81900" y="2057400"/>
            <a:ext cx="4800600" cy="4800600"/>
          </a:xfrm>
          <a:prstGeom prst="rect">
            <a:avLst/>
          </a:prstGeom>
        </p:spPr>
      </p:pic>
    </p:spTree>
    <p:extLst>
      <p:ext uri="{BB962C8B-B14F-4D97-AF65-F5344CB8AC3E}">
        <p14:creationId xmlns:p14="http://schemas.microsoft.com/office/powerpoint/2010/main" val="343005896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意义问题</a:t>
            </a:r>
          </a:p>
        </p:txBody>
      </p:sp>
      <p:cxnSp>
        <p:nvCxnSpPr>
          <p:cNvPr id="24" name="直接连接符 23">
            <a:extLst>
              <a:ext uri="{FF2B5EF4-FFF2-40B4-BE49-F238E27FC236}">
                <a16:creationId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107809446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2"/>
          <p:cNvSpPr txBox="1"/>
          <p:nvPr/>
        </p:nvSpPr>
        <p:spPr>
          <a:xfrm>
            <a:off x="1117603" y="2076559"/>
            <a:ext cx="6411045" cy="830997"/>
          </a:xfrm>
          <a:prstGeom prst="rect">
            <a:avLst/>
          </a:prstGeom>
          <a:noFill/>
        </p:spPr>
        <p:txBody>
          <a:bodyPr wrap="square" rtlCol="0" anchor="ctr">
            <a:spAutoFit/>
          </a:bodyPr>
          <a:lstStyle/>
          <a:p>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首先，推动各方以“自主贡献”的方式参与全球应对气候变化行动，积极向绿色可持续的增长方式转型，避免过去几十年严重依赖石化产品的增长模式继续对自然生态系统构成威胁</a:t>
            </a:r>
          </a:p>
        </p:txBody>
      </p:sp>
      <p:sp>
        <p:nvSpPr>
          <p:cNvPr id="27" name="TextBox 24"/>
          <p:cNvSpPr txBox="1"/>
          <p:nvPr/>
        </p:nvSpPr>
        <p:spPr>
          <a:xfrm>
            <a:off x="1117602" y="3463035"/>
            <a:ext cx="6411045" cy="830997"/>
          </a:xfrm>
          <a:prstGeom prst="rect">
            <a:avLst/>
          </a:prstGeom>
          <a:noFill/>
        </p:spPr>
        <p:txBody>
          <a:bodyPr wrap="square" rtlCol="0" anchor="ctr">
            <a:spAutoFit/>
          </a:bodyPr>
          <a:lstStyle/>
          <a:p>
            <a:pPr lvl="0"/>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其次，促进发达国家继续带头减排并加强对发展中国家提供财力支持，在技术周期的不同阶段强化技术发展和技术转让的合作行为，帮助后者减缓和适应气候变化</a:t>
            </a:r>
          </a:p>
        </p:txBody>
      </p:sp>
      <p:sp>
        <p:nvSpPr>
          <p:cNvPr id="29" name="TextBox 24"/>
          <p:cNvSpPr txBox="1"/>
          <p:nvPr/>
        </p:nvSpPr>
        <p:spPr>
          <a:xfrm>
            <a:off x="1117600" y="4849512"/>
            <a:ext cx="9753600" cy="830997"/>
          </a:xfrm>
          <a:prstGeom prst="rect">
            <a:avLst/>
          </a:prstGeom>
          <a:noFill/>
        </p:spPr>
        <p:txBody>
          <a:bodyPr wrap="square" rtlCol="0" anchor="ctr">
            <a:spAutoFit/>
          </a:bodyPr>
          <a:lstStyle/>
          <a:p>
            <a:pPr lvl="0"/>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再次，通过市场和非市场双重手段，进行国际间合作，通过适宜的减缓、顺应、融资、技术转让和能力建设等方式，推动所有缔约方共同履行减排贡献。此外，根据《巴黎协定》的内在逻辑，在资本市场上，全球投资偏好未来将进一步向绿色能源、低碳经济、环境治理等领域倾斜</a:t>
            </a:r>
          </a:p>
        </p:txBody>
      </p:sp>
      <p:pic>
        <p:nvPicPr>
          <p:cNvPr id="4" name="图片 3">
            <a:extLst>
              <a:ext uri="{FF2B5EF4-FFF2-40B4-BE49-F238E27FC236}">
                <a16:creationId xmlns:a16="http://schemas.microsoft.com/office/drawing/2014/main" id="{FA7F2AC7-749C-7C4B-B890-730C5776D1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1091" y="1177491"/>
            <a:ext cx="3543306" cy="3543306"/>
          </a:xfrm>
          <a:prstGeom prst="rect">
            <a:avLst/>
          </a:prstGeom>
        </p:spPr>
      </p:pic>
    </p:spTree>
    <p:extLst>
      <p:ext uri="{BB962C8B-B14F-4D97-AF65-F5344CB8AC3E}">
        <p14:creationId xmlns:p14="http://schemas.microsoft.com/office/powerpoint/2010/main" val="412787602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2"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1"/>
      <p:bldP spid="29"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422400" y="2628901"/>
            <a:ext cx="5689600" cy="30353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问题：反馈机制很难解决向发展中国家提供资金和技术支持的问题，发展中国家很可能因为资金和技术不足难以有效实施和提供国家自主贡献。如果发展中国家因此而无法提高行动力度，可以想象很多发达国家也将不愿意主动提高自己的行动力度，《巴黎协定》建立的“自下而上”机制就将面临无法实现最终目标的风险</a:t>
            </a:r>
          </a:p>
        </p:txBody>
      </p:sp>
      <p:pic>
        <p:nvPicPr>
          <p:cNvPr id="3" name="图片 2">
            <a:extLst>
              <a:ext uri="{FF2B5EF4-FFF2-40B4-BE49-F238E27FC236}">
                <a16:creationId xmlns:a16="http://schemas.microsoft.com/office/drawing/2014/main" id="{CB4402BE-11B4-26D9-BB12-E03665E5539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4200" y="1431925"/>
            <a:ext cx="4781550" cy="4781550"/>
          </a:xfrm>
          <a:prstGeom prst="rect">
            <a:avLst/>
          </a:prstGeom>
        </p:spPr>
      </p:pic>
    </p:spTree>
    <p:extLst>
      <p:ext uri="{BB962C8B-B14F-4D97-AF65-F5344CB8AC3E}">
        <p14:creationId xmlns:p14="http://schemas.microsoft.com/office/powerpoint/2010/main" val="421607903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971E6EF9-D3CE-D40E-61A1-68E784A07E28}"/>
              </a:ext>
            </a:extLst>
          </p:cNvPr>
          <p:cNvGrpSpPr/>
          <p:nvPr/>
        </p:nvGrpSpPr>
        <p:grpSpPr>
          <a:xfrm>
            <a:off x="2033411" y="2578615"/>
            <a:ext cx="3883162" cy="886898"/>
            <a:chOff x="3417782" y="1807724"/>
            <a:chExt cx="3883162" cy="886898"/>
          </a:xfrm>
        </p:grpSpPr>
        <p:sp>
          <p:nvSpPr>
            <p:cNvPr id="111" name="椭圆 110">
              <a:extLst>
                <a:ext uri="{FF2B5EF4-FFF2-40B4-BE49-F238E27FC236}">
                  <a16:creationId xmlns:a16="http://schemas.microsoft.com/office/drawing/2014/main" id="{58E24891-B242-A0D5-8332-BAF68F8043B5}"/>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110" name="椭圆 109">
              <a:extLst>
                <a:ext uri="{FF2B5EF4-FFF2-40B4-BE49-F238E27FC236}">
                  <a16:creationId xmlns:a16="http://schemas.microsoft.com/office/drawing/2014/main" id="{FBFB3034-88F5-973B-C220-DC7B1DD6C8AC}"/>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11" name="文本框 10">
              <a:extLst>
                <a:ext uri="{FF2B5EF4-FFF2-40B4-BE49-F238E27FC236}">
                  <a16:creationId xmlns:a16="http://schemas.microsoft.com/office/drawing/2014/main" id="{EC916FAE-0CE8-3D6E-E72D-2C1D40FCB74D}"/>
                </a:ext>
              </a:extLst>
            </p:cNvPr>
            <p:cNvSpPr txBox="1"/>
            <p:nvPr/>
          </p:nvSpPr>
          <p:spPr>
            <a:xfrm>
              <a:off x="4346289" y="2048291"/>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概述</a:t>
              </a:r>
            </a:p>
          </p:txBody>
        </p:sp>
      </p:grpSp>
      <p:grpSp>
        <p:nvGrpSpPr>
          <p:cNvPr id="66" name="组合 65">
            <a:extLst>
              <a:ext uri="{FF2B5EF4-FFF2-40B4-BE49-F238E27FC236}">
                <a16:creationId xmlns:a16="http://schemas.microsoft.com/office/drawing/2014/main" id="{345189C6-D03D-B0A6-8388-AC117AB4064E}"/>
              </a:ext>
            </a:extLst>
          </p:cNvPr>
          <p:cNvGrpSpPr/>
          <p:nvPr/>
        </p:nvGrpSpPr>
        <p:grpSpPr>
          <a:xfrm>
            <a:off x="2033411" y="4100420"/>
            <a:ext cx="3883162" cy="810413"/>
            <a:chOff x="3417782" y="1807724"/>
            <a:chExt cx="3883162" cy="810413"/>
          </a:xfrm>
        </p:grpSpPr>
        <p:sp>
          <p:nvSpPr>
            <p:cNvPr id="67" name="椭圆 66">
              <a:extLst>
                <a:ext uri="{FF2B5EF4-FFF2-40B4-BE49-F238E27FC236}">
                  <a16:creationId xmlns:a16="http://schemas.microsoft.com/office/drawing/2014/main" id="{B3509E21-68FB-DDE1-1D4D-2C4856CA9A4F}"/>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68" name="椭圆 67">
              <a:extLst>
                <a:ext uri="{FF2B5EF4-FFF2-40B4-BE49-F238E27FC236}">
                  <a16:creationId xmlns:a16="http://schemas.microsoft.com/office/drawing/2014/main" id="{86B0DAEC-E3FA-FAFC-51E0-2808E1F6DFFA}"/>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69" name="文本框 68">
              <a:extLst>
                <a:ext uri="{FF2B5EF4-FFF2-40B4-BE49-F238E27FC236}">
                  <a16:creationId xmlns:a16="http://schemas.microsoft.com/office/drawing/2014/main" id="{A422AED0-18D8-C801-88E0-CDC8513701BB}"/>
                </a:ext>
              </a:extLst>
            </p:cNvPr>
            <p:cNvSpPr txBox="1"/>
            <p:nvPr/>
          </p:nvSpPr>
          <p:spPr>
            <a:xfrm>
              <a:off x="4346289" y="1873977"/>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主要内容解析</a:t>
              </a:r>
            </a:p>
          </p:txBody>
        </p:sp>
      </p:grpSp>
      <p:grpSp>
        <p:nvGrpSpPr>
          <p:cNvPr id="70" name="组合 69">
            <a:extLst>
              <a:ext uri="{FF2B5EF4-FFF2-40B4-BE49-F238E27FC236}">
                <a16:creationId xmlns:a16="http://schemas.microsoft.com/office/drawing/2014/main" id="{FC1348E0-BA3F-7404-67B6-07A57FA483AA}"/>
              </a:ext>
            </a:extLst>
          </p:cNvPr>
          <p:cNvGrpSpPr/>
          <p:nvPr/>
        </p:nvGrpSpPr>
        <p:grpSpPr>
          <a:xfrm>
            <a:off x="6579614" y="2578615"/>
            <a:ext cx="3933146" cy="810413"/>
            <a:chOff x="3417782" y="1807724"/>
            <a:chExt cx="3933146" cy="810413"/>
          </a:xfrm>
        </p:grpSpPr>
        <p:sp>
          <p:nvSpPr>
            <p:cNvPr id="71" name="椭圆 70">
              <a:extLst>
                <a:ext uri="{FF2B5EF4-FFF2-40B4-BE49-F238E27FC236}">
                  <a16:creationId xmlns:a16="http://schemas.microsoft.com/office/drawing/2014/main" id="{F07C3A00-0C80-D12A-882F-20381AB43D52}"/>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2" name="椭圆 71">
              <a:extLst>
                <a:ext uri="{FF2B5EF4-FFF2-40B4-BE49-F238E27FC236}">
                  <a16:creationId xmlns:a16="http://schemas.microsoft.com/office/drawing/2014/main" id="{CD89F368-86BB-32F3-8EA9-20EA748E4A88}"/>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3" name="文本框 72">
              <a:extLst>
                <a:ext uri="{FF2B5EF4-FFF2-40B4-BE49-F238E27FC236}">
                  <a16:creationId xmlns:a16="http://schemas.microsoft.com/office/drawing/2014/main" id="{09390F78-E417-3835-AC68-1719AD2B0BD7}"/>
                </a:ext>
              </a:extLst>
            </p:cNvPr>
            <p:cNvSpPr txBox="1"/>
            <p:nvPr/>
          </p:nvSpPr>
          <p:spPr>
            <a:xfrm>
              <a:off x="4396273" y="1971806"/>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a:t>
              </a: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p>
          </p:txBody>
        </p:sp>
      </p:grpSp>
      <p:grpSp>
        <p:nvGrpSpPr>
          <p:cNvPr id="74" name="组合 73">
            <a:extLst>
              <a:ext uri="{FF2B5EF4-FFF2-40B4-BE49-F238E27FC236}">
                <a16:creationId xmlns:a16="http://schemas.microsoft.com/office/drawing/2014/main" id="{F718EDD9-2D2E-B74C-8305-D575BF6B6344}"/>
              </a:ext>
            </a:extLst>
          </p:cNvPr>
          <p:cNvGrpSpPr/>
          <p:nvPr/>
        </p:nvGrpSpPr>
        <p:grpSpPr>
          <a:xfrm>
            <a:off x="6579614" y="4100420"/>
            <a:ext cx="3869696" cy="810413"/>
            <a:chOff x="3417782" y="1807724"/>
            <a:chExt cx="3869696" cy="810413"/>
          </a:xfrm>
        </p:grpSpPr>
        <p:sp>
          <p:nvSpPr>
            <p:cNvPr id="75" name="椭圆 74">
              <a:extLst>
                <a:ext uri="{FF2B5EF4-FFF2-40B4-BE49-F238E27FC236}">
                  <a16:creationId xmlns:a16="http://schemas.microsoft.com/office/drawing/2014/main" id="{22B84B9C-C01D-41E8-9316-0B62A1E6DF9F}"/>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6" name="椭圆 75">
              <a:extLst>
                <a:ext uri="{FF2B5EF4-FFF2-40B4-BE49-F238E27FC236}">
                  <a16:creationId xmlns:a16="http://schemas.microsoft.com/office/drawing/2014/main" id="{324450E4-B675-0082-AE7E-34F3862F20D9}"/>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7" name="文本框 76">
              <a:extLst>
                <a:ext uri="{FF2B5EF4-FFF2-40B4-BE49-F238E27FC236}">
                  <a16:creationId xmlns:a16="http://schemas.microsoft.com/office/drawing/2014/main" id="{7CE319AC-F439-741F-0CE2-2194338997CF}"/>
                </a:ext>
              </a:extLst>
            </p:cNvPr>
            <p:cNvSpPr txBox="1"/>
            <p:nvPr/>
          </p:nvSpPr>
          <p:spPr>
            <a:xfrm>
              <a:off x="4332823" y="1909636"/>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意义问题</a:t>
              </a:r>
            </a:p>
          </p:txBody>
        </p:sp>
      </p:grpSp>
      <p:sp>
        <p:nvSpPr>
          <p:cNvPr id="13" name="文本框 12">
            <a:extLst>
              <a:ext uri="{FF2B5EF4-FFF2-40B4-BE49-F238E27FC236}">
                <a16:creationId xmlns:a16="http://schemas.microsoft.com/office/drawing/2014/main" id="{E4B85FCC-D9B3-B221-126B-BE25D21C53E3}"/>
              </a:ext>
            </a:extLst>
          </p:cNvPr>
          <p:cNvSpPr txBox="1"/>
          <p:nvPr/>
        </p:nvSpPr>
        <p:spPr>
          <a:xfrm>
            <a:off x="5147663" y="397887"/>
            <a:ext cx="1896673" cy="1015663"/>
          </a:xfrm>
          <a:prstGeom prst="rect">
            <a:avLst/>
          </a:prstGeom>
          <a:noFill/>
        </p:spPr>
        <p:txBody>
          <a:bodyPr wrap="none" rtlCol="0">
            <a:spAutoFit/>
          </a:bodyPr>
          <a:lstStyle/>
          <a:p>
            <a:pPr algn="ctr"/>
            <a:r>
              <a:rPr lang="zh-CN" altLang="en-US" sz="6000">
                <a:solidFill>
                  <a:schemeClr val="tx1">
                    <a:lumMod val="75000"/>
                    <a:lumOff val="25000"/>
                  </a:schemeClr>
                </a:solidFill>
                <a:latin typeface="思源黑体 CN Regular" panose="020B0500000000000000" pitchFamily="34" charset="-122"/>
                <a:ea typeface="思源黑体 CN Regular" panose="020B0500000000000000" pitchFamily="34" charset="-122"/>
              </a:rPr>
              <a:t>目 录</a:t>
            </a:r>
          </a:p>
        </p:txBody>
      </p:sp>
      <p:sp>
        <p:nvSpPr>
          <p:cNvPr id="14" name="文本框 13">
            <a:extLst>
              <a:ext uri="{FF2B5EF4-FFF2-40B4-BE49-F238E27FC236}">
                <a16:creationId xmlns:a16="http://schemas.microsoft.com/office/drawing/2014/main" id="{1712DB5B-3CF6-3B87-54DC-0A4142041927}"/>
              </a:ext>
            </a:extLst>
          </p:cNvPr>
          <p:cNvSpPr txBox="1"/>
          <p:nvPr/>
        </p:nvSpPr>
        <p:spPr>
          <a:xfrm>
            <a:off x="3076575" y="1370226"/>
            <a:ext cx="6038850" cy="369332"/>
          </a:xfrm>
          <a:prstGeom prst="rect">
            <a:avLst/>
          </a:prstGeom>
          <a:noFill/>
        </p:spPr>
        <p:txBody>
          <a:bodyPr wrap="square" rtlCol="0">
            <a:spAutoFit/>
          </a:bodyPr>
          <a:lstStyle/>
          <a:p>
            <a:pPr algn="dist"/>
            <a:r>
              <a:rPr lang="en-US" altLang="zh-CN">
                <a:solidFill>
                  <a:schemeClr val="tx1">
                    <a:lumMod val="75000"/>
                    <a:lumOff val="25000"/>
                  </a:schemeClr>
                </a:solidFill>
                <a:latin typeface="思源黑体 CN Regular" panose="020B0500000000000000" pitchFamily="34" charset="-122"/>
                <a:ea typeface="思源黑体 CN Regular" panose="020B0500000000000000" pitchFamily="34" charset="-122"/>
              </a:rPr>
              <a:t>CONTENTS</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30361376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nodeType="afterGroup">
                            <p:stCondLst>
                              <p:cond delay="500"/>
                            </p:stCondLst>
                            <p:childTnLst>
                              <p:par>
                                <p:cTn id="11" presetID="16" presetClass="entr" presetSubtype="21" fill="hold" grpId="1" nodeType="after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3000"/>
                            </p:stCondLst>
                            <p:childTnLst>
                              <p:par>
                                <p:cTn id="20" presetID="2" presetClass="entr" presetSubtype="4" fill="hold" nodeType="afterEffect">
                                  <p:stCondLst>
                                    <p:cond delay="150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500" fill="hold"/>
                                        <p:tgtEl>
                                          <p:spTgt spid="66"/>
                                        </p:tgtEl>
                                        <p:attrNameLst>
                                          <p:attrName>ppt_x</p:attrName>
                                        </p:attrNameLst>
                                      </p:cBhvr>
                                      <p:tavLst>
                                        <p:tav tm="0">
                                          <p:val>
                                            <p:strVal val="#ppt_x"/>
                                          </p:val>
                                        </p:tav>
                                        <p:tav tm="100000">
                                          <p:val>
                                            <p:strVal val="#ppt_x"/>
                                          </p:val>
                                        </p:tav>
                                      </p:tavLst>
                                    </p:anim>
                                    <p:anim calcmode="lin" valueType="num">
                                      <p:cBhvr additive="base">
                                        <p:cTn id="23" dur="500" fill="hold"/>
                                        <p:tgtEl>
                                          <p:spTgt spid="6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0"/>
                            </p:stCondLst>
                            <p:childTnLst>
                              <p:par>
                                <p:cTn id="25" presetID="2" presetClass="entr" presetSubtype="4" fill="hold" nodeType="afterEffect">
                                  <p:stCondLst>
                                    <p:cond delay="2000"/>
                                  </p:stCondLst>
                                  <p:childTnLst>
                                    <p:set>
                                      <p:cBhvr>
                                        <p:cTn id="26" dur="1" fill="hold">
                                          <p:stCondLst>
                                            <p:cond delay="0"/>
                                          </p:stCondLst>
                                        </p:cTn>
                                        <p:tgtEl>
                                          <p:spTgt spid="70"/>
                                        </p:tgtEl>
                                        <p:attrNameLst>
                                          <p:attrName>style.visibility</p:attrName>
                                        </p:attrNameLst>
                                      </p:cBhvr>
                                      <p:to>
                                        <p:strVal val="visible"/>
                                      </p:to>
                                    </p:set>
                                    <p:anim calcmode="lin" valueType="num">
                                      <p:cBhvr additive="base">
                                        <p:cTn id="27" dur="500" fill="hold"/>
                                        <p:tgtEl>
                                          <p:spTgt spid="70"/>
                                        </p:tgtEl>
                                        <p:attrNameLst>
                                          <p:attrName>ppt_x</p:attrName>
                                        </p:attrNameLst>
                                      </p:cBhvr>
                                      <p:tavLst>
                                        <p:tav tm="0">
                                          <p:val>
                                            <p:strVal val="#ppt_x"/>
                                          </p:val>
                                        </p:tav>
                                        <p:tav tm="100000">
                                          <p:val>
                                            <p:strVal val="#ppt_x"/>
                                          </p:val>
                                        </p:tav>
                                      </p:tavLst>
                                    </p:anim>
                                    <p:anim calcmode="lin" valueType="num">
                                      <p:cBhvr additive="base">
                                        <p:cTn id="28" dur="500" fill="hold"/>
                                        <p:tgtEl>
                                          <p:spTgt spid="70"/>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7500"/>
                            </p:stCondLst>
                            <p:childTnLst>
                              <p:par>
                                <p:cTn id="30" presetID="2" presetClass="entr" presetSubtype="4" fill="hold" nodeType="afterEffect">
                                  <p:stCondLst>
                                    <p:cond delay="25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fontAlgn="base">
              <a:spcBef>
                <a:spcPct val="0"/>
              </a:spcBef>
              <a:spcAft>
                <a:spcPct val="0"/>
              </a:spcAft>
              <a:buFont typeface="Arial" panose="020B0604020202020204" pitchFamily="34" charset="0"/>
              <a:buNone/>
              <a:defRP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概述</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26423990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506072" y="2260601"/>
            <a:ext cx="5097929" cy="1676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lnSpcReduction="100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巴黎协定</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巴黎协定</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》（The Paris Agreement），是由全世界178个缔约方共同签署的气候变化协定，是对2020年后全球应对气候变化的行动做出的统一安排。该协定由“第-/cp.21号决议草案”和“协定”两部分组成</a:t>
            </a:r>
          </a:p>
        </p:txBody>
      </p:sp>
      <p:sp>
        <p:nvSpPr>
          <p:cNvPr id="16" name="New shape"/>
          <p:cNvSpPr/>
          <p:nvPr/>
        </p:nvSpPr>
        <p:spPr>
          <a:xfrm>
            <a:off x="1524002" y="4521200"/>
            <a:ext cx="5079999" cy="1041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875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决议草案由通过、国家自主贡献、实施本协定的决定、2020年之前的强化行动、非缔约方利害关系方行政和预算事务六部分组成。具体内容29条</a:t>
            </a:r>
          </a:p>
        </p:txBody>
      </p:sp>
      <p:cxnSp>
        <p:nvCxnSpPr>
          <p:cNvPr id="3" name="直接连接符 2"/>
          <p:cNvCxnSpPr/>
          <p:nvPr/>
        </p:nvCxnSpPr>
        <p:spPr>
          <a:xfrm>
            <a:off x="1580179" y="4191001"/>
            <a:ext cx="4934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a16="http://schemas.microsoft.com/office/drawing/2014/main" id="{49B2B179-0EBA-BDCE-40E6-316690B7A3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25050" y="1684526"/>
            <a:ext cx="4504949" cy="4504949"/>
          </a:xfrm>
          <a:prstGeom prst="rect">
            <a:avLst/>
          </a:prstGeom>
        </p:spPr>
      </p:pic>
      <p:sp>
        <p:nvSpPr>
          <p:cNvPr id="2" name="文本框 1"/>
          <p:cNvSpPr txBox="1"/>
          <p:nvPr/>
        </p:nvSpPr>
        <p:spPr>
          <a:xfrm>
            <a:off x="2734322" y="949911"/>
            <a:ext cx="1740024" cy="261610"/>
          </a:xfrm>
          <a:prstGeom prst="rect">
            <a:avLst/>
          </a:prstGeom>
          <a:noFill/>
        </p:spPr>
        <p:txBody>
          <a:bodyPr wrap="square" rtlCol="0">
            <a:spAutoFit/>
          </a:bodyPr>
          <a:lstStyle/>
          <a:p>
            <a:r>
              <a:rPr lang="en-US" altLang="zh-CN" sz="1050" smtClean="0">
                <a:solidFill>
                  <a:srgbClr val="FFFFFF"/>
                </a:solidFill>
              </a:rPr>
              <a:t>https://www.PPT818.com/</a:t>
            </a:r>
            <a:endParaRPr lang="zh-CN" altLang="en-US" sz="1050" dirty="0">
              <a:solidFill>
                <a:srgbClr val="FFFFFF"/>
              </a:solidFill>
            </a:endParaRPr>
          </a:p>
        </p:txBody>
      </p:sp>
    </p:spTree>
    <p:extLst>
      <p:ext uri="{BB962C8B-B14F-4D97-AF65-F5344CB8AC3E}">
        <p14:creationId xmlns:p14="http://schemas.microsoft.com/office/powerpoint/2010/main" val="427418730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主要内容解析</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223852525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219200" y="2108200"/>
            <a:ext cx="9855200" cy="914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协定总体目标是要将全球平均气温升幅控制在工业化前水平以上低于2℃之内，并努力将气温升幅限制在工业化前水平以上1.5℃之内</a:t>
            </a:r>
          </a:p>
        </p:txBody>
      </p:sp>
      <p:sp>
        <p:nvSpPr>
          <p:cNvPr id="16" name="New shape"/>
          <p:cNvSpPr/>
          <p:nvPr/>
        </p:nvSpPr>
        <p:spPr>
          <a:xfrm>
            <a:off x="4775200" y="3441701"/>
            <a:ext cx="6299200" cy="2222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国家自主贡献</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——开展缔约方自主贡献减排合作模式，各国格局本国的发展阶段、国家能力和社会责任，自主确定目标，协定不强制分配温室气体减排量，自主确定行动。并根据国情逐渐增加国家自主贡献，尽可能最大化减排</a:t>
            </a:r>
          </a:p>
        </p:txBody>
      </p:sp>
      <p:pic>
        <p:nvPicPr>
          <p:cNvPr id="4" name="图片 3">
            <a:extLst>
              <a:ext uri="{FF2B5EF4-FFF2-40B4-BE49-F238E27FC236}">
                <a16:creationId xmlns:a16="http://schemas.microsoft.com/office/drawing/2014/main" id="{63814B2E-2360-811F-C1DB-36E33BFA37F1}"/>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00978" y="3286123"/>
            <a:ext cx="4074222" cy="2533656"/>
          </a:xfrm>
          <a:prstGeom prst="rect">
            <a:avLst/>
          </a:prstGeom>
        </p:spPr>
      </p:pic>
    </p:spTree>
    <p:extLst>
      <p:ext uri="{BB962C8B-B14F-4D97-AF65-F5344CB8AC3E}">
        <p14:creationId xmlns:p14="http://schemas.microsoft.com/office/powerpoint/2010/main" val="364387736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ew shape"/>
          <p:cNvSpPr/>
          <p:nvPr/>
        </p:nvSpPr>
        <p:spPr>
          <a:xfrm>
            <a:off x="4572000" y="2616200"/>
            <a:ext cx="5791200" cy="1422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重申吁请发达国家缔约方、资金机制经营实体及其他任何有能力的组织为可能需要此种支持的缔约方提供拟定和通报国家自主贡献方面的支持</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 name="New shape"/>
          <p:cNvSpPr/>
          <p:nvPr/>
        </p:nvSpPr>
        <p:spPr>
          <a:xfrm>
            <a:off x="4572000" y="4038600"/>
            <a:ext cx="5892800" cy="63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2500" lnSpcReduction="10000"/>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在这方面，还注意到许多发展中国家缔约方在其国家自主贡献中表示的适应需要</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New shape"/>
          <p:cNvSpPr/>
          <p:nvPr/>
        </p:nvSpPr>
        <p:spPr>
          <a:xfrm>
            <a:off x="4470400" y="5156200"/>
            <a:ext cx="6299200" cy="304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由此可见，新模式开展下减排、适应等都是国家自主决定的</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4" name="图片 3">
            <a:extLst>
              <a:ext uri="{FF2B5EF4-FFF2-40B4-BE49-F238E27FC236}">
                <a16:creationId xmlns:a16="http://schemas.microsoft.com/office/drawing/2014/main" id="{BD0BDEC5-CCD3-6B6C-D4B9-01039EA1A0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7850" y="2460625"/>
            <a:ext cx="3790950" cy="3790950"/>
          </a:xfrm>
          <a:prstGeom prst="rect">
            <a:avLst/>
          </a:prstGeom>
        </p:spPr>
      </p:pic>
    </p:spTree>
    <p:extLst>
      <p:ext uri="{BB962C8B-B14F-4D97-AF65-F5344CB8AC3E}">
        <p14:creationId xmlns:p14="http://schemas.microsoft.com/office/powerpoint/2010/main" val="361852294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1"/>
          <p:cNvSpPr/>
          <p:nvPr/>
        </p:nvSpPr>
        <p:spPr>
          <a:xfrm>
            <a:off x="1569385" y="2313669"/>
            <a:ext cx="9376919" cy="1339406"/>
          </a:xfrm>
          <a:prstGeom prst="rect">
            <a:avLst/>
          </a:prstGeom>
        </p:spPr>
        <p:txBody>
          <a:bodyPr wrap="square" anchor="ctr">
            <a:spAutoFit/>
          </a:bodyPr>
          <a:lstStyle/>
          <a:p>
            <a:pPr>
              <a:lnSpc>
                <a:spcPct val="150000"/>
              </a:lnSpc>
              <a:defRPr/>
            </a:pP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敦促那些根据第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1/CP.20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号决定提出的国家自主贡献内包含至</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2025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年的时间框架的缔约方最晚在</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年通报一次新的国家自主贡献，并根据本协定第四条第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9款此后每五年通报一次</a:t>
            </a:r>
          </a:p>
        </p:txBody>
      </p:sp>
      <p:sp>
        <p:nvSpPr>
          <p:cNvPr id="8" name="1"/>
          <p:cNvSpPr/>
          <p:nvPr/>
        </p:nvSpPr>
        <p:spPr>
          <a:xfrm>
            <a:off x="5384801" y="3957260"/>
            <a:ext cx="5358303" cy="1770421"/>
          </a:xfrm>
          <a:prstGeom prst="rect">
            <a:avLst/>
          </a:prstGeom>
        </p:spPr>
        <p:txBody>
          <a:bodyPr wrap="square" anchor="ctr">
            <a:spAutoFit/>
          </a:bodyPr>
          <a:lstStyle/>
          <a:p>
            <a:pPr>
              <a:lnSpc>
                <a:spcPct val="150000"/>
              </a:lnSpc>
              <a:defRPr/>
            </a:pP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请那些根据第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1/CP.20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号决定提出的国家自主贡献内包含至</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2030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年的时间框架的缔约方最晚在</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年通报或更新它们的国家自主贡献，并根据本协定第四条第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款，此后每五年通报一次</a:t>
            </a:r>
            <a:endPar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9" name="图片 8">
            <a:extLst>
              <a:ext uri="{FF2B5EF4-FFF2-40B4-BE49-F238E27FC236}">
                <a16:creationId xmlns:a16="http://schemas.microsoft.com/office/drawing/2014/main" id="{E3D68A85-1B49-C72C-73E8-FB7FD7891A1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69385" y="3465513"/>
            <a:ext cx="3384132" cy="2781756"/>
          </a:xfrm>
          <a:prstGeom prst="rect">
            <a:avLst/>
          </a:prstGeom>
        </p:spPr>
      </p:pic>
    </p:spTree>
    <p:extLst>
      <p:ext uri="{BB962C8B-B14F-4D97-AF65-F5344CB8AC3E}">
        <p14:creationId xmlns:p14="http://schemas.microsoft.com/office/powerpoint/2010/main" val="36098373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625600" y="2286001"/>
            <a:ext cx="4673600" cy="35433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50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协定确立了定期盘点机制，从2023年起，每五年对缔约国进行自主贡献盘点，有利于监督各国更好的实施目标计划，各国之间信息共享、友好切磋有助于敦促各国提高自主减排力度，完成自主减排目标，这是一种和以往相比较更时代化的创新和推进</a:t>
            </a:r>
          </a:p>
        </p:txBody>
      </p:sp>
      <p:pic>
        <p:nvPicPr>
          <p:cNvPr id="4" name="图片 3">
            <a:extLst>
              <a:ext uri="{FF2B5EF4-FFF2-40B4-BE49-F238E27FC236}">
                <a16:creationId xmlns:a16="http://schemas.microsoft.com/office/drawing/2014/main" id="{E082077A-522E-D337-627F-F017D1B8D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9200" y="1144589"/>
            <a:ext cx="5359977" cy="4913312"/>
          </a:xfrm>
          <a:prstGeom prst="rect">
            <a:avLst/>
          </a:prstGeom>
        </p:spPr>
      </p:pic>
    </p:spTree>
    <p:extLst>
      <p:ext uri="{BB962C8B-B14F-4D97-AF65-F5344CB8AC3E}">
        <p14:creationId xmlns:p14="http://schemas.microsoft.com/office/powerpoint/2010/main" val="8689326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自定义 964">
      <a:dk1>
        <a:sysClr val="windowText" lastClr="000000"/>
      </a:dk1>
      <a:lt1>
        <a:sysClr val="window" lastClr="FFFFFF"/>
      </a:lt1>
      <a:dk2>
        <a:srgbClr val="44546A"/>
      </a:dk2>
      <a:lt2>
        <a:srgbClr val="E7E6E6"/>
      </a:lt2>
      <a:accent1>
        <a:srgbClr val="26ABC4"/>
      </a:accent1>
      <a:accent2>
        <a:srgbClr val="26ABC4"/>
      </a:accent2>
      <a:accent3>
        <a:srgbClr val="26ABC4"/>
      </a:accent3>
      <a:accent4>
        <a:srgbClr val="26ABC4"/>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535</Words>
  <Application>Microsoft Office PowerPoint</Application>
  <PresentationFormat>宽屏</PresentationFormat>
  <Paragraphs>71</Paragraphs>
  <Slides>18</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Open Sans</vt:lpstr>
      <vt:lpstr>等线</vt:lpstr>
      <vt:lpstr>等线 Light</vt:lpstr>
      <vt:lpstr>思源黑体 CN Medium</vt:lpstr>
      <vt:lpstr>思源黑体 CN Regular</vt:lpstr>
      <vt:lpstr>思源宋体 CN Medium</vt:lpstr>
      <vt:lpstr>字魂125号-九州真书</vt:lpstr>
      <vt:lpstr>Arial</vt:lpstr>
      <vt:lpstr>Roboto Light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2022-06-15T21:37:42Z</cp:lastPrinted>
  <dcterms:created xsi:type="dcterms:W3CDTF">2022-06-15T21:37:42Z</dcterms:created>
  <dcterms:modified xsi:type="dcterms:W3CDTF">2023-04-17T05:55:59Z</dcterms:modified>
</cp:coreProperties>
</file>