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6"/>
  </p:notesMasterIdLst>
  <p:sldIdLst>
    <p:sldId id="553" r:id="rId2"/>
    <p:sldId id="567" r:id="rId3"/>
    <p:sldId id="568" r:id="rId4"/>
    <p:sldId id="557" r:id="rId5"/>
    <p:sldId id="572" r:id="rId6"/>
    <p:sldId id="569" r:id="rId7"/>
    <p:sldId id="559" r:id="rId8"/>
    <p:sldId id="560" r:id="rId9"/>
    <p:sldId id="561" r:id="rId10"/>
    <p:sldId id="570" r:id="rId11"/>
    <p:sldId id="563" r:id="rId12"/>
    <p:sldId id="564" r:id="rId13"/>
    <p:sldId id="565" r:id="rId14"/>
    <p:sldId id="566" r:id="rId15"/>
  </p:sldIdLst>
  <p:sldSz cx="9144000" cy="5143500" type="screen16x9"/>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a:t>
            </a:fld>
            <a:endParaRPr lang="zh-CN" altLang="en-US"/>
          </a:p>
        </p:txBody>
      </p:sp>
    </p:spTree>
    <p:extLst>
      <p:ext uri="{BB962C8B-B14F-4D97-AF65-F5344CB8AC3E}">
        <p14:creationId xmlns:p14="http://schemas.microsoft.com/office/powerpoint/2010/main" val="63741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2</a:t>
            </a:fld>
            <a:endParaRPr lang="zh-CN" altLang="en-US"/>
          </a:p>
        </p:txBody>
      </p:sp>
    </p:spTree>
    <p:extLst>
      <p:ext uri="{BB962C8B-B14F-4D97-AF65-F5344CB8AC3E}">
        <p14:creationId xmlns:p14="http://schemas.microsoft.com/office/powerpoint/2010/main" val="988760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3</a:t>
            </a:fld>
            <a:endParaRPr lang="zh-CN" altLang="en-US"/>
          </a:p>
        </p:txBody>
      </p:sp>
    </p:spTree>
    <p:extLst>
      <p:ext uri="{BB962C8B-B14F-4D97-AF65-F5344CB8AC3E}">
        <p14:creationId xmlns:p14="http://schemas.microsoft.com/office/powerpoint/2010/main" val="934772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6</a:t>
            </a:fld>
            <a:endParaRPr lang="zh-CN" altLang="en-US"/>
          </a:p>
        </p:txBody>
      </p:sp>
    </p:spTree>
    <p:extLst>
      <p:ext uri="{BB962C8B-B14F-4D97-AF65-F5344CB8AC3E}">
        <p14:creationId xmlns:p14="http://schemas.microsoft.com/office/powerpoint/2010/main" val="309046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7</a:t>
            </a:fld>
            <a:endParaRPr lang="en-US"/>
          </a:p>
        </p:txBody>
      </p:sp>
    </p:spTree>
    <p:extLst>
      <p:ext uri="{BB962C8B-B14F-4D97-AF65-F5344CB8AC3E}">
        <p14:creationId xmlns:p14="http://schemas.microsoft.com/office/powerpoint/2010/main" val="1868261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10</a:t>
            </a:fld>
            <a:endParaRPr lang="zh-CN" altLang="en-US"/>
          </a:p>
        </p:txBody>
      </p:sp>
    </p:spTree>
    <p:extLst>
      <p:ext uri="{BB962C8B-B14F-4D97-AF65-F5344CB8AC3E}">
        <p14:creationId xmlns:p14="http://schemas.microsoft.com/office/powerpoint/2010/main" val="316240031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Tree>
    <p:extLst>
      <p:ext uri="{BB962C8B-B14F-4D97-AF65-F5344CB8AC3E}">
        <p14:creationId xmlns:p14="http://schemas.microsoft.com/office/powerpoint/2010/main" val="171758933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accent1"/>
        </a:solidFill>
        <a:effectLst/>
      </p:bgPr>
    </p:bg>
    <p:spTree>
      <p:nvGrpSpPr>
        <p:cNvPr id="1" name=""/>
        <p:cNvGrpSpPr/>
        <p:nvPr/>
      </p:nvGrpSpPr>
      <p:grpSpPr>
        <a:xfrm>
          <a:off x="0" y="0"/>
          <a:ext cx="0" cy="0"/>
          <a:chOff x="0" y="0"/>
          <a:chExt cx="0" cy="0"/>
        </a:xfrm>
      </p:grpSpPr>
      <p:pic>
        <p:nvPicPr>
          <p:cNvPr id="15" name="图片 14"/>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accent1"/>
                </a:solidFill>
              </a:rPr>
              <a:t>为什么要学马克思</a:t>
            </a:r>
          </a:p>
        </p:txBody>
      </p:sp>
      <p:sp>
        <p:nvSpPr>
          <p:cNvPr id="2" name="菱形 1"/>
          <p:cNvSpPr/>
          <p:nvPr userDrawn="1"/>
        </p:nvSpPr>
        <p:spPr>
          <a:xfrm>
            <a:off x="218022" y="476498"/>
            <a:ext cx="239178" cy="23917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 name="矩形 2"/>
          <p:cNvSpPr/>
          <p:nvPr userDrawn="1"/>
        </p:nvSpPr>
        <p:spPr>
          <a:xfrm>
            <a:off x="189914" y="780757"/>
            <a:ext cx="8769151" cy="4206240"/>
          </a:xfrm>
          <a:prstGeom prst="rect">
            <a:avLst/>
          </a:prstGeom>
          <a:solidFill>
            <a:schemeClr val="bg1">
              <a:alpha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906642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accent1"/>
        </a:solidFill>
        <a:effectLst/>
      </p:bgPr>
    </p:bg>
    <p:spTree>
      <p:nvGrpSpPr>
        <p:cNvPr id="1" name=""/>
        <p:cNvGrpSpPr/>
        <p:nvPr/>
      </p:nvGrpSpPr>
      <p:grpSpPr>
        <a:xfrm>
          <a:off x="0" y="0"/>
          <a:ext cx="0" cy="0"/>
          <a:chOff x="0" y="0"/>
          <a:chExt cx="0" cy="0"/>
        </a:xfrm>
      </p:grpSpPr>
      <p:pic>
        <p:nvPicPr>
          <p:cNvPr id="15" name="图片 14"/>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accent1"/>
                </a:solidFill>
              </a:rPr>
              <a:t>著名长江三峡工程</a:t>
            </a:r>
          </a:p>
        </p:txBody>
      </p:sp>
      <p:sp>
        <p:nvSpPr>
          <p:cNvPr id="2" name="菱形 1"/>
          <p:cNvSpPr/>
          <p:nvPr userDrawn="1"/>
        </p:nvSpPr>
        <p:spPr>
          <a:xfrm>
            <a:off x="218022" y="476498"/>
            <a:ext cx="239178" cy="23917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 name="矩形 2"/>
          <p:cNvSpPr/>
          <p:nvPr userDrawn="1"/>
        </p:nvSpPr>
        <p:spPr>
          <a:xfrm>
            <a:off x="189914" y="780757"/>
            <a:ext cx="8769151" cy="4206240"/>
          </a:xfrm>
          <a:prstGeom prst="rect">
            <a:avLst/>
          </a:prstGeom>
          <a:solidFill>
            <a:schemeClr val="bg1">
              <a:alpha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522381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accent1"/>
        </a:solidFill>
        <a:effectLst/>
      </p:bgPr>
    </p:bg>
    <p:spTree>
      <p:nvGrpSpPr>
        <p:cNvPr id="1" name=""/>
        <p:cNvGrpSpPr/>
        <p:nvPr/>
      </p:nvGrpSpPr>
      <p:grpSpPr>
        <a:xfrm>
          <a:off x="0" y="0"/>
          <a:ext cx="0" cy="0"/>
          <a:chOff x="0" y="0"/>
          <a:chExt cx="0" cy="0"/>
        </a:xfrm>
      </p:grpSpPr>
      <p:pic>
        <p:nvPicPr>
          <p:cNvPr id="15" name="图片 14"/>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accent1"/>
                </a:solidFill>
              </a:rPr>
              <a:t>日常生活中的应用</a:t>
            </a:r>
          </a:p>
        </p:txBody>
      </p:sp>
      <p:sp>
        <p:nvSpPr>
          <p:cNvPr id="2" name="菱形 1"/>
          <p:cNvSpPr/>
          <p:nvPr userDrawn="1"/>
        </p:nvSpPr>
        <p:spPr>
          <a:xfrm>
            <a:off x="218022" y="476498"/>
            <a:ext cx="239178" cy="23917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 name="矩形 2"/>
          <p:cNvSpPr/>
          <p:nvPr userDrawn="1"/>
        </p:nvSpPr>
        <p:spPr>
          <a:xfrm>
            <a:off x="189914" y="780757"/>
            <a:ext cx="8769151" cy="4206240"/>
          </a:xfrm>
          <a:prstGeom prst="rect">
            <a:avLst/>
          </a:prstGeom>
          <a:solidFill>
            <a:schemeClr val="bg1">
              <a:alpha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0008783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accent1"/>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
        <p:nvSpPr>
          <p:cNvPr id="5" name="矩形 4"/>
          <p:cNvSpPr/>
          <p:nvPr userDrawn="1"/>
        </p:nvSpPr>
        <p:spPr>
          <a:xfrm>
            <a:off x="189914" y="780757"/>
            <a:ext cx="8769151" cy="4206240"/>
          </a:xfrm>
          <a:prstGeom prst="rect">
            <a:avLst/>
          </a:prstGeom>
          <a:solidFill>
            <a:schemeClr val="bg1">
              <a:alpha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940764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2023-04-17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embed="rId7" r:link="rId8"/>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3420558747"/>
      </p:ext>
    </p:extLst>
  </p:cSld>
  <p:clrMap bg1="lt1" tx1="dk1" bg2="lt2" tx2="dk2" accent1="accent1" accent2="accent2" accent3="accent3" accent4="accent4" accent5="accent5" accent6="accent6" hlink="hlink" folHlink="folHlink"/>
  <p:sldLayoutIdLst>
    <p:sldLayoutId id="2147483740" r:id="rId1"/>
    <p:sldLayoutId id="2147483676" r:id="rId2"/>
    <p:sldLayoutId id="2147483757" r:id="rId3"/>
    <p:sldLayoutId id="2147483758" r:id="rId4"/>
    <p:sldLayoutId id="2147483755" r:id="rId5"/>
  </p:sldLayoutIdLst>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microsoft.com/office/2007/relationships/hdphoto" Target="../media/hdphoto3.wdp"/><Relationship Id="rId4" Type="http://schemas.microsoft.com/office/2007/relationships/hdphoto" Target="../media/hdphoto2.wdp"/><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76199" y="2675148"/>
            <a:ext cx="2133600" cy="2133600"/>
          </a:xfrm>
          <a:prstGeom prst="rect">
            <a:avLst/>
          </a:prstGeom>
        </p:spPr>
      </p:pic>
      <p:pic>
        <p:nvPicPr>
          <p:cNvPr id="13" name="图片 1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162800" y="3094820"/>
            <a:ext cx="1777620" cy="1697301"/>
          </a:xfrm>
          <a:prstGeom prst="rect">
            <a:avLst/>
          </a:prstGeom>
        </p:spPr>
      </p:pic>
      <p:sp>
        <p:nvSpPr>
          <p:cNvPr id="7" name="TextBox 4">
            <a:extLst>
              <a:ext uri="{FF2B5EF4-FFF2-40B4-BE49-F238E27FC236}">
                <a16:creationId xmlns:a16="http://schemas.microsoft.com/office/drawing/2014/main" id="{D5EED0B1-5278-428F-9845-EA290F429A74}"/>
              </a:ext>
            </a:extLst>
          </p:cNvPr>
          <p:cNvSpPr txBox="1"/>
          <p:nvPr/>
        </p:nvSpPr>
        <p:spPr>
          <a:xfrm>
            <a:off x="1779320" y="908405"/>
            <a:ext cx="5714999" cy="807861"/>
          </a:xfrm>
          <a:prstGeom prst="rect">
            <a:avLst/>
          </a:prstGeom>
          <a:noFill/>
        </p:spPr>
        <p:txBody>
          <a:bodyPr wrap="square" lIns="68531" tIns="34264" rIns="68531" bIns="34264" rtlCol="0">
            <a:spAutoFit/>
            <a:scene3d>
              <a:camera prst="orthographicFront"/>
              <a:lightRig rig="flat" dir="t"/>
            </a:scene3d>
            <a:sp3d extrusionH="38100">
              <a:extrusionClr>
                <a:srgbClr val="FBD04E"/>
              </a:extrusionClr>
            </a:sp3d>
          </a:bodyPr>
          <a:lstStyle>
            <a:defPPr>
              <a:defRPr lang="zh-CN"/>
            </a:defPPr>
            <a:lvl1pPr algn="ctr">
              <a:defRPr sz="4000" b="1">
                <a:gradFill flip="none" rotWithShape="1">
                  <a:gsLst>
                    <a:gs pos="0">
                      <a:srgbClr val="FBD04E">
                        <a:lumMod val="65000"/>
                        <a:lumOff val="35000"/>
                      </a:srgbClr>
                    </a:gs>
                    <a:gs pos="51000">
                      <a:srgbClr val="B87600">
                        <a:lumMod val="98000"/>
                        <a:lumOff val="2000"/>
                      </a:srgbClr>
                    </a:gs>
                    <a:gs pos="78000">
                      <a:srgbClr val="F4CF68">
                        <a:lumMod val="90000"/>
                        <a:lumOff val="10000"/>
                      </a:srgbClr>
                    </a:gs>
                    <a:gs pos="28000">
                      <a:srgbClr val="F4CF68">
                        <a:lumMod val="93000"/>
                        <a:lumOff val="7000"/>
                      </a:srgbClr>
                    </a:gs>
                    <a:gs pos="100000">
                      <a:srgbClr val="FBD04E">
                        <a:lumMod val="64000"/>
                        <a:lumOff val="36000"/>
                      </a:srgbClr>
                    </a:gs>
                  </a:gsLst>
                  <a:lin ang="2700000" scaled="1"/>
                </a:gradFill>
                <a:effectLst>
                  <a:outerShdw blurRad="317500" dist="38100" dir="2700000" algn="tl" rotWithShape="0">
                    <a:prstClr val="black">
                      <a:alpha val="59000"/>
                    </a:prstClr>
                  </a:outerShdw>
                </a:effectLst>
                <a:latin typeface="微软雅黑" pitchFamily="34" charset="-122"/>
                <a:ea typeface="微软雅黑" pitchFamily="34" charset="-122"/>
              </a:defRPr>
            </a:lvl1pPr>
          </a:lstStyle>
          <a:p>
            <a:pPr algn="l" defTabSz="685319">
              <a:defRPr/>
            </a:pPr>
            <a:r>
              <a:rPr lang="zh-CN" altLang="en-US" sz="4800" b="0" kern="0" dirty="0" smtClean="0">
                <a:solidFill>
                  <a:schemeClr val="accent1"/>
                </a:solidFill>
                <a:effectLst/>
                <a:latin typeface="汉仪菱心体简" pitchFamily="49" charset="-122"/>
                <a:ea typeface="汉仪菱心体简" pitchFamily="49" charset="-122"/>
              </a:rPr>
              <a:t>马克思主义学习交流</a:t>
            </a:r>
            <a:endParaRPr lang="zh-CN" altLang="en-US" sz="4800" b="0" kern="0" dirty="0">
              <a:solidFill>
                <a:schemeClr val="accent1"/>
              </a:solidFill>
              <a:effectLst/>
              <a:latin typeface="汉仪菱心体简" pitchFamily="49" charset="-122"/>
              <a:ea typeface="汉仪菱心体简" pitchFamily="49" charset="-122"/>
            </a:endParaRPr>
          </a:p>
        </p:txBody>
      </p:sp>
      <p:sp>
        <p:nvSpPr>
          <p:cNvPr id="8" name="矩形 7">
            <a:extLst>
              <a:ext uri="{FF2B5EF4-FFF2-40B4-BE49-F238E27FC236}">
                <a16:creationId xmlns:a16="http://schemas.microsoft.com/office/drawing/2014/main" id="{8EF5F4DE-6E7E-4B6F-93C6-6CEB3477D818}"/>
              </a:ext>
            </a:extLst>
          </p:cNvPr>
          <p:cNvSpPr/>
          <p:nvPr/>
        </p:nvSpPr>
        <p:spPr>
          <a:xfrm flipH="1">
            <a:off x="1855519" y="2051405"/>
            <a:ext cx="5486400" cy="415498"/>
          </a:xfrm>
          <a:prstGeom prst="rect">
            <a:avLst/>
          </a:prstGeom>
        </p:spPr>
        <p:txBody>
          <a:bodyPr wrap="square">
            <a:spAutoFit/>
          </a:bodyPr>
          <a:lstStyle/>
          <a:p>
            <a:pPr algn="dist"/>
            <a:r>
              <a:rPr lang="zh-CN" altLang="en-US" sz="2100" spc="600">
                <a:solidFill>
                  <a:schemeClr val="accent1"/>
                </a:solidFill>
                <a:latin typeface="微软雅黑" pitchFamily="34" charset="-122"/>
                <a:ea typeface="微软雅黑" pitchFamily="34" charset="-122"/>
              </a:rPr>
              <a:t>马克思主义与现实生活</a:t>
            </a:r>
          </a:p>
        </p:txBody>
      </p:sp>
      <p:sp>
        <p:nvSpPr>
          <p:cNvPr id="9" name="矩形 8"/>
          <p:cNvSpPr/>
          <p:nvPr/>
        </p:nvSpPr>
        <p:spPr>
          <a:xfrm>
            <a:off x="1828087" y="2810428"/>
            <a:ext cx="5513832" cy="430887"/>
          </a:xfrm>
          <a:prstGeom prst="rect">
            <a:avLst/>
          </a:prstGeom>
        </p:spPr>
        <p:txBody>
          <a:bodyPr wrap="square">
            <a:spAutoFit/>
          </a:bodyPr>
          <a:lstStyle/>
          <a:p>
            <a:pPr algn="ct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endParaRPr lang="zh-CN" altLang="en-US" sz="1100" dirty="0">
              <a:solidFill>
                <a:schemeClr val="accent1"/>
              </a:solidFill>
              <a:latin typeface="+mn-ea"/>
            </a:endParaRPr>
          </a:p>
        </p:txBody>
      </p:sp>
      <p:cxnSp>
        <p:nvCxnSpPr>
          <p:cNvPr id="11" name="直接连接符 10"/>
          <p:cNvCxnSpPr/>
          <p:nvPr/>
        </p:nvCxnSpPr>
        <p:spPr>
          <a:xfrm>
            <a:off x="1855519" y="2661005"/>
            <a:ext cx="54102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pic>
        <p:nvPicPr>
          <p:cNvPr id="15" name="图片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0"/>
            <a:ext cx="1950447" cy="2276631"/>
          </a:xfrm>
          <a:prstGeom prst="rect">
            <a:avLst/>
          </a:prstGeom>
        </p:spPr>
      </p:pic>
      <p:pic>
        <p:nvPicPr>
          <p:cNvPr id="16" name="图片 15"/>
          <p:cNvPicPr>
            <a:picLocks noChangeAspect="1"/>
          </p:cNvPicPr>
          <p:nvPr/>
        </p:nvPicPr>
        <p:blipFill>
          <a:blip r:embed="rId9" cstate="email">
            <a:extLst>
              <a:ext uri="{BEBA8EAE-BF5A-486C-A8C5-ECC9F3942E4B}">
                <a14:imgProps xmlns:a14="http://schemas.microsoft.com/office/drawing/2010/main">
                  <a14:imgLayer r:embed="rId10">
                    <a14:imgEffect>
                      <a14:brightnessContrast contrast="40000"/>
                    </a14:imgEffect>
                  </a14:imgLayer>
                </a14:imgProps>
              </a:ext>
              <a:ext uri="{28A0092B-C50C-407E-A947-70E740481C1C}">
                <a14:useLocalDpi xmlns:a14="http://schemas.microsoft.com/office/drawing/2010/main"/>
              </a:ext>
            </a:extLst>
          </a:blip>
          <a:srcRect t="-11084" r="-3494"/>
          <a:stretch>
            <a:fillRect/>
          </a:stretch>
        </p:blipFill>
        <p:spPr>
          <a:xfrm flipH="1">
            <a:off x="7696200" y="742950"/>
            <a:ext cx="914400" cy="775055"/>
          </a:xfrm>
          <a:prstGeom prst="rect">
            <a:avLst/>
          </a:prstGeom>
        </p:spPr>
      </p:pic>
    </p:spTree>
    <p:extLst>
      <p:ext uri="{BB962C8B-B14F-4D97-AF65-F5344CB8AC3E}">
        <p14:creationId xmlns:p14="http://schemas.microsoft.com/office/powerpoint/2010/main" val="3785917029"/>
      </p:ext>
    </p:extLst>
  </p:cSld>
  <p:clrMapOvr>
    <a:masterClrMapping/>
  </p:clrMapOvr>
  <mc:AlternateContent xmlns:mc="http://schemas.openxmlformats.org/markup-compatibility/2006" xmlns:p14="http://schemas.microsoft.com/office/powerpoint/2010/main">
    <mc:Choice Requires="p14">
      <p:transition p14:dur="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cond evt="onBegin" delay="0">
                          <p:tn val="20"/>
                        </p:cond>
                      </p:stCondLst>
                      <p:childTnLst>
                        <p:par>
                          <p:cTn id="22" fill="hold" nodeType="after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cond evt="onBegin" delay="0">
                          <p:tn val="30"/>
                        </p:cond>
                      </p:stCondLst>
                      <p:childTnLst>
                        <p:par>
                          <p:cTn id="32" fill="hold" nodeType="afterGroup">
                            <p:stCondLst>
                              <p:cond delay="0"/>
                            </p:stCondLst>
                            <p:childTnLst>
                              <p:par>
                                <p:cTn id="33" presetID="56" presetClass="entr" presetSubtype="0" fill="hold" grpId="0" nodeType="clickEffect">
                                  <p:stCondLst>
                                    <p:cond delay="0"/>
                                  </p:stCondLst>
                                  <p:iterate type="lt">
                                    <p:tmPct val="10000"/>
                                  </p:iterate>
                                  <p:childTnLst>
                                    <p:set>
                                      <p:cBhvr>
                                        <p:cTn id="34" dur="1" fill="hold">
                                          <p:stCondLst>
                                            <p:cond delay="0"/>
                                          </p:stCondLst>
                                        </p:cTn>
                                        <p:tgtEl>
                                          <p:spTgt spid="7"/>
                                        </p:tgtEl>
                                        <p:attrNameLst>
                                          <p:attrName>style.visibility</p:attrName>
                                        </p:attrNameLst>
                                      </p:cBhvr>
                                      <p:to>
                                        <p:strVal val="visible"/>
                                      </p:to>
                                    </p:set>
                                    <p:anim by="(-#ppt_w*2)" calcmode="lin" valueType="num">
                                      <p:cBhvr rctx="PPT">
                                        <p:cTn id="35" dur="500" autoRev="1" fill="hold">
                                          <p:stCondLst>
                                            <p:cond delay="0"/>
                                          </p:stCondLst>
                                        </p:cTn>
                                        <p:tgtEl>
                                          <p:spTgt spid="7"/>
                                        </p:tgtEl>
                                        <p:attrNameLst>
                                          <p:attrName>ppt_w</p:attrName>
                                        </p:attrNameLst>
                                      </p:cBhvr>
                                    </p:anim>
                                    <p:anim by="(#ppt_w*0.50)" calcmode="lin" valueType="num">
                                      <p:cBhvr>
                                        <p:cTn id="36" dur="500" decel="50000" autoRev="1" fill="hold">
                                          <p:stCondLst>
                                            <p:cond delay="0"/>
                                          </p:stCondLst>
                                        </p:cTn>
                                        <p:tgtEl>
                                          <p:spTgt spid="7"/>
                                        </p:tgtEl>
                                        <p:attrNameLst>
                                          <p:attrName>ppt_x</p:attrName>
                                        </p:attrNameLst>
                                      </p:cBhvr>
                                    </p:anim>
                                    <p:anim from="(-#ppt_h/2)" to="(#ppt_y)" calcmode="lin" valueType="num">
                                      <p:cBhvr>
                                        <p:cTn id="37" dur="1000" fill="hold">
                                          <p:stCondLst>
                                            <p:cond delay="0"/>
                                          </p:stCondLst>
                                        </p:cTn>
                                        <p:tgtEl>
                                          <p:spTgt spid="7"/>
                                        </p:tgtEl>
                                        <p:attrNameLst>
                                          <p:attrName>ppt_y</p:attrName>
                                        </p:attrNameLst>
                                      </p:cBhvr>
                                    </p:anim>
                                    <p:animRot by="21600000">
                                      <p:cBhvr>
                                        <p:cTn id="38" dur="1000" fill="hold">
                                          <p:stCondLst>
                                            <p:cond delay="0"/>
                                          </p:stCondLst>
                                        </p:cTn>
                                        <p:tgtEl>
                                          <p:spTgt spid="7"/>
                                        </p:tgtEl>
                                        <p:attrNameLst>
                                          <p:attrName>r</p:attrName>
                                        </p:attrNameLst>
                                      </p:cBhvr>
                                    </p:animRot>
                                  </p:childTnLst>
                                </p:cTn>
                              </p:par>
                            </p:childTnLst>
                          </p:cTn>
                        </p:par>
                      </p:childTnLst>
                    </p:cTn>
                  </p:par>
                  <p:par>
                    <p:cTn id="39" fill="hold" nodeType="clickPar">
                      <p:stCondLst>
                        <p:cond delay="indefinite"/>
                        <p:cond evt="onBegin" delay="0">
                          <p:tn val="38"/>
                        </p:cond>
                      </p:stCondLst>
                      <p:childTnLst>
                        <p:par>
                          <p:cTn id="40" fill="hold" nodeType="afterGroup">
                            <p:stCondLst>
                              <p:cond delay="0"/>
                            </p:stCondLst>
                            <p:childTnLst>
                              <p:par>
                                <p:cTn id="41" presetID="16" presetClass="entr" presetSubtype="21"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par>
                                <p:cTn id="44" presetID="16" presetClass="entr" presetSubtype="21" fill="hold" grpId="1"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barn(inVertical)">
                                      <p:cBhvr>
                                        <p:cTn id="46" dur="500"/>
                                        <p:tgtEl>
                                          <p:spTgt spid="8"/>
                                        </p:tgtEl>
                                      </p:cBhvr>
                                    </p:animEffect>
                                  </p:childTnLst>
                                </p:cTn>
                              </p:par>
                            </p:childTnLst>
                          </p:cTn>
                        </p:par>
                      </p:childTnLst>
                    </p:cTn>
                  </p:par>
                  <p:par>
                    <p:cTn id="47" fill="hold" nodeType="clickPar">
                      <p:stCondLst>
                        <p:cond delay="indefinite"/>
                        <p:cond evt="onBegin" delay="0">
                          <p:tn val="46"/>
                        </p:cond>
                      </p:stCondLst>
                      <p:childTnLst>
                        <p:par>
                          <p:cTn id="48" fill="hold" nodeType="afterGroup">
                            <p:stCondLst>
                              <p:cond delay="0"/>
                            </p:stCondLst>
                            <p:childTnLst>
                              <p:par>
                                <p:cTn id="49" presetID="53" presetClass="entr" presetSubtype="0" fill="hold" grpId="2"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1"/>
      <p:bldP spid="9"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81000" y="3333750"/>
            <a:ext cx="1447800" cy="1543992"/>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81600" y="1767206"/>
            <a:ext cx="3811555" cy="2918223"/>
          </a:xfrm>
          <a:prstGeom prst="rect">
            <a:avLst/>
          </a:prstGeom>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sp>
        <p:nvSpPr>
          <p:cNvPr id="27" name="TextBox 48"/>
          <p:cNvSpPr txBox="1"/>
          <p:nvPr/>
        </p:nvSpPr>
        <p:spPr>
          <a:xfrm>
            <a:off x="1066799" y="1885950"/>
            <a:ext cx="4876800" cy="707886"/>
          </a:xfrm>
          <a:prstGeom prst="rect">
            <a:avLst/>
          </a:prstGeom>
          <a:noFill/>
        </p:spPr>
        <p:txBody>
          <a:bodyPr wrap="square" lIns="0" tIns="0" rIns="0" bIns="0" rtlCol="0">
            <a:spAutoFit/>
          </a:bodyPr>
          <a:lstStyle/>
          <a:p>
            <a:pPr defTabSz="685800"/>
            <a:r>
              <a:rPr lang="zh-CN" altLang="en-US" sz="4600" b="1" dirty="0">
                <a:solidFill>
                  <a:schemeClr val="accent1"/>
                </a:solidFill>
                <a:latin typeface="+mj-ea"/>
                <a:ea typeface="+mj-ea"/>
                <a:cs typeface="+mn-ea"/>
                <a:sym typeface="+mn-lt"/>
              </a:rPr>
              <a:t>日常生活中的应用</a:t>
            </a:r>
          </a:p>
        </p:txBody>
      </p:sp>
      <p:sp>
        <p:nvSpPr>
          <p:cNvPr id="28" name="TextBox 48"/>
          <p:cNvSpPr txBox="1"/>
          <p:nvPr/>
        </p:nvSpPr>
        <p:spPr>
          <a:xfrm>
            <a:off x="1066799" y="1130478"/>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第三部分</a:t>
            </a:r>
            <a:endParaRPr lang="en-US" altLang="zh-CN" sz="4000" spc="600">
              <a:solidFill>
                <a:schemeClr val="accent1"/>
              </a:solidFill>
              <a:latin typeface="+mn-ea"/>
              <a:cs typeface="+mn-ea"/>
              <a:sym typeface="+mn-lt"/>
            </a:endParaRPr>
          </a:p>
        </p:txBody>
      </p:sp>
      <p:sp>
        <p:nvSpPr>
          <p:cNvPr id="29" name="矩形 28"/>
          <p:cNvSpPr/>
          <p:nvPr/>
        </p:nvSpPr>
        <p:spPr>
          <a:xfrm>
            <a:off x="990600" y="2688907"/>
            <a:ext cx="48767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 from performance</a:t>
            </a:r>
            <a:endParaRPr lang="zh-CN" altLang="en-US" sz="1000">
              <a:solidFill>
                <a:schemeClr val="accent1"/>
              </a:solidFill>
              <a:latin typeface="+mn-ea"/>
            </a:endParaRPr>
          </a:p>
        </p:txBody>
      </p:sp>
      <p:pic>
        <p:nvPicPr>
          <p:cNvPr id="30" name="图片 29"/>
          <p:cNvPicPr>
            <a:picLocks noChangeAspect="1"/>
          </p:cNvPicPr>
          <p:nvPr/>
        </p:nvPicPr>
        <p:blipFill>
          <a:blip r:embed="rId7" cstate="email">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t="-11084" r="-3494"/>
          <a:stretch>
            <a:fillRect/>
          </a:stretch>
        </p:blipFill>
        <p:spPr>
          <a:xfrm flipH="1">
            <a:off x="4191000" y="882295"/>
            <a:ext cx="914400" cy="775055"/>
          </a:xfrm>
          <a:prstGeom prst="rect">
            <a:avLst/>
          </a:prstGeom>
        </p:spPr>
      </p:pic>
    </p:spTree>
    <p:extLst>
      <p:ext uri="{BB962C8B-B14F-4D97-AF65-F5344CB8AC3E}">
        <p14:creationId xmlns:p14="http://schemas.microsoft.com/office/powerpoint/2010/main" val="17598146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00"/>
                            </p:stCondLst>
                            <p:childTnLst>
                              <p:par>
                                <p:cTn id="24" presetID="53" presetClass="entr" presetSubtype="0" fill="hold" grpId="1" nodeType="afterEffect">
                                  <p:stCondLst>
                                    <p:cond delay="50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ppt_w</p:attrName>
                                        </p:attrNameLst>
                                      </p:cBhvr>
                                      <p:tavLst>
                                        <p:tav tm="0">
                                          <p:val>
                                            <p:fltVal val="0"/>
                                          </p:val>
                                        </p:tav>
                                        <p:tav tm="100000">
                                          <p:val>
                                            <p:strVal val="#ppt_w"/>
                                          </p:val>
                                        </p:tav>
                                      </p:tavLst>
                                    </p:anim>
                                    <p:anim calcmode="lin" valueType="num">
                                      <p:cBhvr>
                                        <p:cTn id="27" dur="500" fill="hold"/>
                                        <p:tgtEl>
                                          <p:spTgt spid="28"/>
                                        </p:tgtEl>
                                        <p:attrNameLst>
                                          <p:attrName>ppt_h</p:attrName>
                                        </p:attrNameLst>
                                      </p:cBhvr>
                                      <p:tavLst>
                                        <p:tav tm="0">
                                          <p:val>
                                            <p:fltVal val="0"/>
                                          </p:val>
                                        </p:tav>
                                        <p:tav tm="100000">
                                          <p:val>
                                            <p:strVal val="#ppt_h"/>
                                          </p:val>
                                        </p:tav>
                                      </p:tavLst>
                                    </p:anim>
                                    <p:animEffect transition="in" filter="fade">
                                      <p:cBhvr>
                                        <p:cTn id="28" dur="500"/>
                                        <p:tgtEl>
                                          <p:spTgt spid="28"/>
                                        </p:tgtEl>
                                      </p:cBhvr>
                                    </p:animEffect>
                                  </p:childTnLst>
                                </p:cTn>
                              </p:par>
                              <p:par>
                                <p:cTn id="29" presetID="2" presetClass="entr" presetSubtype="3" fill="hold" nodeType="withEffect">
                                  <p:stCondLst>
                                    <p:cond delay="50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1+#ppt_w/2"/>
                                          </p:val>
                                        </p:tav>
                                        <p:tav tm="100000">
                                          <p:val>
                                            <p:strVal val="#ppt_x"/>
                                          </p:val>
                                        </p:tav>
                                      </p:tavLst>
                                    </p:anim>
                                    <p:anim calcmode="lin" valueType="num">
                                      <p:cBhvr additive="base">
                                        <p:cTn id="32" dur="500" fill="hold"/>
                                        <p:tgtEl>
                                          <p:spTgt spid="30"/>
                                        </p:tgtEl>
                                        <p:attrNameLst>
                                          <p:attrName>ppt_y</p:attrName>
                                        </p:attrNameLst>
                                      </p:cBhvr>
                                      <p:tavLst>
                                        <p:tav tm="0">
                                          <p:val>
                                            <p:strVal val="0-#ppt_h/2"/>
                                          </p:val>
                                        </p:tav>
                                        <p:tav tm="100000">
                                          <p:val>
                                            <p:strVal val="#ppt_y"/>
                                          </p:val>
                                        </p:tav>
                                      </p:tavLst>
                                    </p:anim>
                                  </p:childTnLst>
                                </p:cTn>
                              </p:par>
                            </p:childTnLst>
                          </p:cTn>
                        </p:par>
                        <p:par>
                          <p:cTn id="33" fill="hold" nodeType="afterGroup">
                            <p:stCondLst>
                              <p:cond delay="1500"/>
                            </p:stCondLst>
                            <p:childTnLst>
                              <p:par>
                                <p:cTn id="34" presetID="22" presetClass="entr" presetSubtype="8" fill="hold" grpId="0" nodeType="afterEffect">
                                  <p:stCondLst>
                                    <p:cond delay="100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500"/>
                                        <p:tgtEl>
                                          <p:spTgt spid="27"/>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2"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1"/>
      <p:bldP spid="29"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914400" y="1866900"/>
            <a:ext cx="5086350" cy="238125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1500" dirty="0">
                <a:solidFill>
                  <a:srgbClr val="000000"/>
                </a:solidFill>
                <a:latin typeface="思源黑体 CN Regular" panose="020B0500000000000000" pitchFamily="34" charset="-122"/>
              </a:rPr>
              <a:t>每个人生活中都会摊上一大堆事情，有感情的、事业的、生活的、工作的等等。这时候要用矛盾论：抓住主要矛盾。比如，学生的主要矛盾在于好好学习，学习搞上去去了，其他很多矛盾自然而然就解决了；职员的主要矛盾看认真分析，是选好岗位？选好发展方向？是和老板搞好关系？是努力干活？是多挣钱？抓好主要矛盾，其他一切都是浮云。但从另一方面，“物质是运动的”，所以次要矛盾也可能上升到主要矛盾，所以不要以为只解决主要矛盾就行</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24600" y="1809750"/>
            <a:ext cx="1752600" cy="2494374"/>
          </a:xfrm>
          <a:prstGeom prst="rect">
            <a:avLst/>
          </a:prstGeom>
        </p:spPr>
      </p:pic>
    </p:spTree>
    <p:extLst>
      <p:ext uri="{BB962C8B-B14F-4D97-AF65-F5344CB8AC3E}">
        <p14:creationId xmlns:p14="http://schemas.microsoft.com/office/powerpoint/2010/main" val="22256973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343025" y="2190751"/>
            <a:ext cx="4371975" cy="28575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ctr">
            <a:normAutofit fontScale="85000" lnSpcReduction="20000"/>
          </a:bodyPr>
          <a:lstStyle/>
          <a:p>
            <a:r>
              <a:rPr sz="2550" b="1" dirty="0" err="1">
                <a:solidFill>
                  <a:srgbClr val="000000"/>
                </a:solidFill>
                <a:latin typeface="思源黑体 CN Regular" panose="020B0500000000000000" pitchFamily="34" charset="-122"/>
              </a:rPr>
              <a:t>世界是物质的</a:t>
            </a:r>
            <a:endParaRPr sz="2550" b="1" dirty="0">
              <a:solidFill>
                <a:srgbClr val="000000"/>
              </a:solidFill>
              <a:latin typeface="思源黑体 CN Regular" panose="020B0500000000000000" pitchFamily="34" charset="-122"/>
            </a:endParaRPr>
          </a:p>
        </p:txBody>
      </p:sp>
      <p:sp>
        <p:nvSpPr>
          <p:cNvPr id="9" name="New shape"/>
          <p:cNvSpPr/>
          <p:nvPr/>
        </p:nvSpPr>
        <p:spPr>
          <a:xfrm>
            <a:off x="1343025" y="2609851"/>
            <a:ext cx="3990975" cy="9525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Autofit/>
          </a:bodyPr>
          <a:lstStyle/>
          <a:p>
            <a:pPr>
              <a:lnSpc>
                <a:spcPct val="150000"/>
              </a:lnSpc>
            </a:pPr>
            <a:r>
              <a:rPr dirty="0" err="1">
                <a:solidFill>
                  <a:srgbClr val="000000"/>
                </a:solidFill>
                <a:latin typeface="思源黑体 CN Regular" panose="020B0500000000000000" pitchFamily="34" charset="-122"/>
              </a:rPr>
              <a:t>这句话直接决定着你是个有神论还是无神论。凡是宣传鬼神的、宣传超自然现象的，宣传唯心的，都是于此相悖</a:t>
            </a:r>
            <a:endParaRPr dirty="0">
              <a:solidFill>
                <a:srgbClr val="000000"/>
              </a:solidFill>
              <a:latin typeface="思源黑体 CN Regular" panose="020B0500000000000000" pitchFamily="34" charset="-122"/>
            </a:endParaRPr>
          </a:p>
        </p:txBody>
      </p:sp>
      <p:sp>
        <p:nvSpPr>
          <p:cNvPr id="3" name="矩形 2"/>
          <p:cNvSpPr/>
          <p:nvPr/>
        </p:nvSpPr>
        <p:spPr>
          <a:xfrm>
            <a:off x="990600" y="1809751"/>
            <a:ext cx="4572000" cy="2362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5867400" y="1809750"/>
            <a:ext cx="2133600" cy="2365525"/>
          </a:xfrm>
          <a:prstGeom prst="rect">
            <a:avLst/>
          </a:prstGeom>
        </p:spPr>
      </p:pic>
    </p:spTree>
    <p:extLst>
      <p:ext uri="{BB962C8B-B14F-4D97-AF65-F5344CB8AC3E}">
        <p14:creationId xmlns:p14="http://schemas.microsoft.com/office/powerpoint/2010/main" val="37626332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1" animBg="1"/>
      <p:bldP spid="3"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971550" y="1885950"/>
            <a:ext cx="4133850" cy="238125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1500" dirty="0">
                <a:solidFill>
                  <a:srgbClr val="000000"/>
                </a:solidFill>
                <a:latin typeface="思源黑体 CN Regular" panose="020B0500000000000000" pitchFamily="34" charset="-122"/>
              </a:rPr>
              <a:t>有些人、有些事、有些方法，你以前都清楚，但是过了一阵子后，是可能改变的，要充分认识到这一点，不能用老眼光看问题。某则要吃亏的。有些人以前是知心朋友，但过了几年不见后，这个人很可能已经变质了；有些人上学的时候不好好学习，但到了社会上混的风生水起，你不要再看不起人家，因为人、环境都是变化的，不存在永恒不变的东西</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5257800" y="1888236"/>
            <a:ext cx="3048000" cy="2083689"/>
          </a:xfrm>
          <a:prstGeom prst="rect">
            <a:avLst/>
          </a:prstGeom>
        </p:spPr>
      </p:pic>
    </p:spTree>
    <p:extLst>
      <p:ext uri="{BB962C8B-B14F-4D97-AF65-F5344CB8AC3E}">
        <p14:creationId xmlns:p14="http://schemas.microsoft.com/office/powerpoint/2010/main" val="10746328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3886200" y="1962150"/>
            <a:ext cx="4343400" cy="22098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10000"/>
          </a:bodyPr>
          <a:lstStyle/>
          <a:p>
            <a:pPr>
              <a:lnSpc>
                <a:spcPct val="125000"/>
              </a:lnSpc>
            </a:pPr>
            <a:r>
              <a:rPr sz="1500" dirty="0" err="1">
                <a:solidFill>
                  <a:srgbClr val="000000"/>
                </a:solidFill>
                <a:latin typeface="思源黑体 CN Regular" panose="020B0500000000000000" pitchFamily="34" charset="-122"/>
              </a:rPr>
              <a:t>人们是可以掌握了利用这些规律的。高考模式在一直在变，教材也一直在变；参加工作后，企业在不停的改革，所以一切在变化</a:t>
            </a:r>
            <a:endParaRPr lang="en-US" sz="1500" dirty="0">
              <a:solidFill>
                <a:srgbClr val="000000"/>
              </a:solidFill>
              <a:latin typeface="思源黑体 CN Regular" panose="020B0500000000000000" pitchFamily="34" charset="-122"/>
            </a:endParaRPr>
          </a:p>
          <a:p>
            <a:pPr>
              <a:lnSpc>
                <a:spcPct val="125000"/>
              </a:lnSpc>
            </a:pPr>
            <a:endParaRPr lang="en-US" sz="1500" dirty="0">
              <a:solidFill>
                <a:srgbClr val="000000"/>
              </a:solidFill>
              <a:latin typeface="思源黑体 CN Regular" panose="020B0500000000000000" pitchFamily="34" charset="-122"/>
            </a:endParaRPr>
          </a:p>
          <a:p>
            <a:pPr>
              <a:lnSpc>
                <a:spcPct val="125000"/>
              </a:lnSpc>
            </a:pPr>
            <a:endParaRPr lang="en-US" sz="1500" dirty="0">
              <a:solidFill>
                <a:srgbClr val="000000"/>
              </a:solidFill>
              <a:latin typeface="思源黑体 CN Regular" panose="020B0500000000000000" pitchFamily="34" charset="-122"/>
            </a:endParaRPr>
          </a:p>
          <a:p>
            <a:pPr>
              <a:lnSpc>
                <a:spcPct val="125000"/>
              </a:lnSpc>
            </a:pPr>
            <a:r>
              <a:rPr sz="1500" dirty="0" err="1">
                <a:solidFill>
                  <a:srgbClr val="000000"/>
                </a:solidFill>
                <a:latin typeface="思源黑体 CN Regular" panose="020B0500000000000000" pitchFamily="34" charset="-122"/>
              </a:rPr>
              <a:t>但这种变化不是没有规律的，不是随意的。认真分析，掌握规律，在变化之前就调整好自己，则永远站在时代前列，无往不胜</a:t>
            </a:r>
            <a:endParaRPr sz="1500" dirty="0">
              <a:solidFill>
                <a:srgbClr val="000000"/>
              </a:solidFill>
              <a:latin typeface="思源黑体 CN Regular" panose="020B0500000000000000" pitchFamily="34" charset="-122"/>
            </a:endParaRP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14400" y="1962150"/>
            <a:ext cx="2712892" cy="2259330"/>
          </a:xfrm>
          <a:prstGeom prst="rect">
            <a:avLst/>
          </a:prstGeom>
        </p:spPr>
      </p:pic>
    </p:spTree>
    <p:extLst>
      <p:ext uri="{BB962C8B-B14F-4D97-AF65-F5344CB8AC3E}">
        <p14:creationId xmlns:p14="http://schemas.microsoft.com/office/powerpoint/2010/main" val="28668515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57200" y="2749305"/>
            <a:ext cx="1295400" cy="1985285"/>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6781800" y="3079311"/>
            <a:ext cx="2158620" cy="1549840"/>
          </a:xfrm>
          <a:prstGeom prst="rect">
            <a:avLst/>
          </a:prstGeom>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pic>
        <p:nvPicPr>
          <p:cNvPr id="15" name="图片 1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5400000">
            <a:off x="7030461" y="-163092"/>
            <a:ext cx="1950447" cy="2276631"/>
          </a:xfrm>
          <a:prstGeom prst="rect">
            <a:avLst/>
          </a:prstGeom>
        </p:spPr>
      </p:pic>
      <p:sp>
        <p:nvSpPr>
          <p:cNvPr id="17" name="矩形 16"/>
          <p:cNvSpPr/>
          <p:nvPr/>
        </p:nvSpPr>
        <p:spPr>
          <a:xfrm>
            <a:off x="1546592" y="971550"/>
            <a:ext cx="815608" cy="1418828"/>
          </a:xfrm>
          <a:prstGeom prst="rect">
            <a:avLst/>
          </a:prstGeom>
        </p:spPr>
        <p:txBody>
          <a:bodyPr vert="eaVert" wrap="square" lIns="68580" tIns="34290" rIns="68580" bIns="34290">
            <a:spAutoFit/>
          </a:bodyPr>
          <a:lstStyle/>
          <a:p>
            <a:pPr defTabSz="685800">
              <a:defRPr/>
            </a:pPr>
            <a:r>
              <a:rPr lang="zh-CN" altLang="en-US" sz="4400" b="1" spc="225">
                <a:solidFill>
                  <a:schemeClr val="accent1"/>
                </a:solidFill>
                <a:latin typeface="+mj-ea"/>
                <a:ea typeface="+mj-ea"/>
                <a:cs typeface="+mn-ea"/>
                <a:sym typeface="+mn-lt"/>
              </a:rPr>
              <a:t>目录</a:t>
            </a:r>
            <a:endParaRPr sz="4400" b="1" spc="225">
              <a:solidFill>
                <a:schemeClr val="accent1"/>
              </a:solidFill>
              <a:latin typeface="+mj-ea"/>
              <a:ea typeface="+mj-ea"/>
              <a:cs typeface="+mn-ea"/>
              <a:sym typeface="+mn-lt"/>
            </a:endParaRPr>
          </a:p>
        </p:txBody>
      </p:sp>
      <p:grpSp>
        <p:nvGrpSpPr>
          <p:cNvPr id="18" name="组合 17"/>
          <p:cNvGrpSpPr/>
          <p:nvPr/>
        </p:nvGrpSpPr>
        <p:grpSpPr>
          <a:xfrm>
            <a:off x="2438400" y="1082273"/>
            <a:ext cx="4190998" cy="321730"/>
            <a:chOff x="3113365" y="1214277"/>
            <a:chExt cx="4449212" cy="321730"/>
          </a:xfrm>
        </p:grpSpPr>
        <p:sp>
          <p:nvSpPr>
            <p:cNvPr id="19"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01</a:t>
              </a:r>
            </a:p>
          </p:txBody>
        </p:sp>
        <p:sp>
          <p:nvSpPr>
            <p:cNvPr id="20"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为什么要学马克思</a:t>
              </a:r>
            </a:p>
          </p:txBody>
        </p:sp>
      </p:grpSp>
      <p:grpSp>
        <p:nvGrpSpPr>
          <p:cNvPr id="21" name="组合 20"/>
          <p:cNvGrpSpPr/>
          <p:nvPr/>
        </p:nvGrpSpPr>
        <p:grpSpPr>
          <a:xfrm>
            <a:off x="2438400" y="2134256"/>
            <a:ext cx="4190998" cy="321730"/>
            <a:chOff x="3113365" y="1214277"/>
            <a:chExt cx="4449212" cy="321730"/>
          </a:xfrm>
        </p:grpSpPr>
        <p:sp>
          <p:nvSpPr>
            <p:cNvPr id="22"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02</a:t>
              </a:r>
            </a:p>
          </p:txBody>
        </p:sp>
        <p:sp>
          <p:nvSpPr>
            <p:cNvPr id="23"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著名长江三峡工程</a:t>
              </a:r>
            </a:p>
          </p:txBody>
        </p:sp>
      </p:grpSp>
      <p:grpSp>
        <p:nvGrpSpPr>
          <p:cNvPr id="24" name="组合 23"/>
          <p:cNvGrpSpPr/>
          <p:nvPr/>
        </p:nvGrpSpPr>
        <p:grpSpPr>
          <a:xfrm>
            <a:off x="2438400" y="3186238"/>
            <a:ext cx="4190998" cy="321730"/>
            <a:chOff x="3113365" y="1214277"/>
            <a:chExt cx="4449212" cy="321730"/>
          </a:xfrm>
        </p:grpSpPr>
        <p:sp>
          <p:nvSpPr>
            <p:cNvPr id="25"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03</a:t>
              </a:r>
            </a:p>
          </p:txBody>
        </p:sp>
        <p:sp>
          <p:nvSpPr>
            <p:cNvPr id="26"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日常生活中的应用</a:t>
              </a:r>
            </a:p>
          </p:txBody>
        </p:sp>
      </p:grpSp>
    </p:spTree>
    <p:extLst>
      <p:ext uri="{BB962C8B-B14F-4D97-AF65-F5344CB8AC3E}">
        <p14:creationId xmlns:p14="http://schemas.microsoft.com/office/powerpoint/2010/main" val="142706369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1+#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8"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0-#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81000" y="3333750"/>
            <a:ext cx="1447800" cy="1543992"/>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81600" y="1767206"/>
            <a:ext cx="3811555" cy="2918223"/>
          </a:xfrm>
          <a:prstGeom prst="rect">
            <a:avLst/>
          </a:prstGeom>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sp>
        <p:nvSpPr>
          <p:cNvPr id="27" name="TextBox 48"/>
          <p:cNvSpPr txBox="1"/>
          <p:nvPr/>
        </p:nvSpPr>
        <p:spPr>
          <a:xfrm>
            <a:off x="1066799" y="1885950"/>
            <a:ext cx="4876800" cy="707886"/>
          </a:xfrm>
          <a:prstGeom prst="rect">
            <a:avLst/>
          </a:prstGeom>
          <a:noFill/>
        </p:spPr>
        <p:txBody>
          <a:bodyPr wrap="square" lIns="0" tIns="0" rIns="0" bIns="0" rtlCol="0">
            <a:spAutoFit/>
          </a:bodyPr>
          <a:lstStyle/>
          <a:p>
            <a:pPr defTabSz="685800"/>
            <a:r>
              <a:rPr lang="zh-CN" altLang="en-US" sz="4600" b="1" dirty="0">
                <a:solidFill>
                  <a:schemeClr val="accent1"/>
                </a:solidFill>
                <a:latin typeface="+mj-ea"/>
                <a:ea typeface="+mj-ea"/>
                <a:cs typeface="+mn-ea"/>
                <a:sym typeface="+mn-lt"/>
              </a:rPr>
              <a:t>为什么要学马克思</a:t>
            </a:r>
          </a:p>
        </p:txBody>
      </p:sp>
      <p:sp>
        <p:nvSpPr>
          <p:cNvPr id="28" name="TextBox 48"/>
          <p:cNvSpPr txBox="1"/>
          <p:nvPr/>
        </p:nvSpPr>
        <p:spPr>
          <a:xfrm>
            <a:off x="1066799" y="1130478"/>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第一部分</a:t>
            </a:r>
            <a:endParaRPr lang="en-US" altLang="zh-CN" sz="4000" spc="600">
              <a:solidFill>
                <a:schemeClr val="accent1"/>
              </a:solidFill>
              <a:latin typeface="+mn-ea"/>
              <a:cs typeface="+mn-ea"/>
              <a:sym typeface="+mn-lt"/>
            </a:endParaRPr>
          </a:p>
        </p:txBody>
      </p:sp>
      <p:sp>
        <p:nvSpPr>
          <p:cNvPr id="29" name="矩形 28"/>
          <p:cNvSpPr/>
          <p:nvPr/>
        </p:nvSpPr>
        <p:spPr>
          <a:xfrm>
            <a:off x="990600" y="2688907"/>
            <a:ext cx="48767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 from performance</a:t>
            </a:r>
            <a:endParaRPr lang="zh-CN" altLang="en-US" sz="1000">
              <a:solidFill>
                <a:schemeClr val="accent1"/>
              </a:solidFill>
              <a:latin typeface="+mn-ea"/>
            </a:endParaRPr>
          </a:p>
        </p:txBody>
      </p:sp>
      <p:pic>
        <p:nvPicPr>
          <p:cNvPr id="30" name="图片 29"/>
          <p:cNvPicPr>
            <a:picLocks noChangeAspect="1"/>
          </p:cNvPicPr>
          <p:nvPr/>
        </p:nvPicPr>
        <p:blipFill>
          <a:blip r:embed="rId7" cstate="email">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t="-11084" r="-3494"/>
          <a:stretch>
            <a:fillRect/>
          </a:stretch>
        </p:blipFill>
        <p:spPr>
          <a:xfrm flipH="1">
            <a:off x="4191000" y="882295"/>
            <a:ext cx="914400" cy="775055"/>
          </a:xfrm>
          <a:prstGeom prst="rect">
            <a:avLst/>
          </a:prstGeom>
        </p:spPr>
      </p:pic>
    </p:spTree>
    <p:extLst>
      <p:ext uri="{BB962C8B-B14F-4D97-AF65-F5344CB8AC3E}">
        <p14:creationId xmlns:p14="http://schemas.microsoft.com/office/powerpoint/2010/main" val="24976487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00"/>
                            </p:stCondLst>
                            <p:childTnLst>
                              <p:par>
                                <p:cTn id="24" presetID="53" presetClass="entr" presetSubtype="0" fill="hold" grpId="1" nodeType="afterEffect">
                                  <p:stCondLst>
                                    <p:cond delay="50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ppt_w</p:attrName>
                                        </p:attrNameLst>
                                      </p:cBhvr>
                                      <p:tavLst>
                                        <p:tav tm="0">
                                          <p:val>
                                            <p:fltVal val="0"/>
                                          </p:val>
                                        </p:tav>
                                        <p:tav tm="100000">
                                          <p:val>
                                            <p:strVal val="#ppt_w"/>
                                          </p:val>
                                        </p:tav>
                                      </p:tavLst>
                                    </p:anim>
                                    <p:anim calcmode="lin" valueType="num">
                                      <p:cBhvr>
                                        <p:cTn id="27" dur="500" fill="hold"/>
                                        <p:tgtEl>
                                          <p:spTgt spid="28"/>
                                        </p:tgtEl>
                                        <p:attrNameLst>
                                          <p:attrName>ppt_h</p:attrName>
                                        </p:attrNameLst>
                                      </p:cBhvr>
                                      <p:tavLst>
                                        <p:tav tm="0">
                                          <p:val>
                                            <p:fltVal val="0"/>
                                          </p:val>
                                        </p:tav>
                                        <p:tav tm="100000">
                                          <p:val>
                                            <p:strVal val="#ppt_h"/>
                                          </p:val>
                                        </p:tav>
                                      </p:tavLst>
                                    </p:anim>
                                    <p:animEffect transition="in" filter="fade">
                                      <p:cBhvr>
                                        <p:cTn id="28" dur="500"/>
                                        <p:tgtEl>
                                          <p:spTgt spid="28"/>
                                        </p:tgtEl>
                                      </p:cBhvr>
                                    </p:animEffect>
                                  </p:childTnLst>
                                </p:cTn>
                              </p:par>
                              <p:par>
                                <p:cTn id="29" presetID="2" presetClass="entr" presetSubtype="3" fill="hold" nodeType="withEffect">
                                  <p:stCondLst>
                                    <p:cond delay="50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1+#ppt_w/2"/>
                                          </p:val>
                                        </p:tav>
                                        <p:tav tm="100000">
                                          <p:val>
                                            <p:strVal val="#ppt_x"/>
                                          </p:val>
                                        </p:tav>
                                      </p:tavLst>
                                    </p:anim>
                                    <p:anim calcmode="lin" valueType="num">
                                      <p:cBhvr additive="base">
                                        <p:cTn id="32" dur="500" fill="hold"/>
                                        <p:tgtEl>
                                          <p:spTgt spid="30"/>
                                        </p:tgtEl>
                                        <p:attrNameLst>
                                          <p:attrName>ppt_y</p:attrName>
                                        </p:attrNameLst>
                                      </p:cBhvr>
                                      <p:tavLst>
                                        <p:tav tm="0">
                                          <p:val>
                                            <p:strVal val="0-#ppt_h/2"/>
                                          </p:val>
                                        </p:tav>
                                        <p:tav tm="100000">
                                          <p:val>
                                            <p:strVal val="#ppt_y"/>
                                          </p:val>
                                        </p:tav>
                                      </p:tavLst>
                                    </p:anim>
                                  </p:childTnLst>
                                </p:cTn>
                              </p:par>
                            </p:childTnLst>
                          </p:cTn>
                        </p:par>
                        <p:par>
                          <p:cTn id="33" fill="hold" nodeType="afterGroup">
                            <p:stCondLst>
                              <p:cond delay="1500"/>
                            </p:stCondLst>
                            <p:childTnLst>
                              <p:par>
                                <p:cTn id="34" presetID="22" presetClass="entr" presetSubtype="8" fill="hold" grpId="0" nodeType="afterEffect">
                                  <p:stCondLst>
                                    <p:cond delay="100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500"/>
                                        <p:tgtEl>
                                          <p:spTgt spid="27"/>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2"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1"/>
      <p:bldP spid="29"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2"/>
          <p:cNvSpPr txBox="1"/>
          <p:nvPr/>
        </p:nvSpPr>
        <p:spPr>
          <a:xfrm>
            <a:off x="1066800" y="1809750"/>
            <a:ext cx="3665286" cy="741550"/>
          </a:xfrm>
          <a:prstGeom prst="rect">
            <a:avLst/>
          </a:prstGeom>
          <a:noFill/>
        </p:spPr>
        <p:txBody>
          <a:bodyPr wrap="square" rtlCol="0" anchor="ctr">
            <a:spAutoFit/>
          </a:bodyPr>
          <a:lstStyle/>
          <a:p>
            <a:pPr>
              <a:lnSpc>
                <a:spcPct val="150000"/>
              </a:lnSpc>
            </a:pPr>
            <a:r>
              <a:rPr lang="en-US" altLang="zh-CN" sz="1500" dirty="0" err="1">
                <a:solidFill>
                  <a:schemeClr val="tx1">
                    <a:lumMod val="85000"/>
                    <a:lumOff val="15000"/>
                  </a:schemeClr>
                </a:solidFill>
                <a:latin typeface="思源黑体 CN Normal"/>
                <a:ea typeface="微软雅黑" pitchFamily="34" charset="-122"/>
                <a:cs typeface="Open Sans" panose="020B0606030504020204" pitchFamily="34" charset="0"/>
              </a:rPr>
              <a:t>青年大学生学习马克思主义，可以把握方向、明辨是非</a:t>
            </a:r>
            <a:endParaRPr lang="en-US" altLang="zh-CN" sz="1500" dirty="0">
              <a:solidFill>
                <a:schemeClr val="tx1">
                  <a:lumMod val="85000"/>
                  <a:lumOff val="15000"/>
                </a:schemeClr>
              </a:solidFill>
              <a:latin typeface="思源黑体 CN Normal"/>
              <a:ea typeface="微软雅黑" pitchFamily="34" charset="-122"/>
              <a:cs typeface="Open Sans" panose="020B0606030504020204" pitchFamily="34" charset="0"/>
            </a:endParaRPr>
          </a:p>
        </p:txBody>
      </p:sp>
      <p:sp>
        <p:nvSpPr>
          <p:cNvPr id="27" name="TextBox 24"/>
          <p:cNvSpPr txBox="1"/>
          <p:nvPr/>
        </p:nvSpPr>
        <p:spPr>
          <a:xfrm>
            <a:off x="1066800" y="3063702"/>
            <a:ext cx="3665285" cy="1087798"/>
          </a:xfrm>
          <a:prstGeom prst="rect">
            <a:avLst/>
          </a:prstGeom>
          <a:noFill/>
        </p:spPr>
        <p:txBody>
          <a:bodyPr wrap="square" rtlCol="0" anchor="ctr">
            <a:spAutoFit/>
          </a:bodyPr>
          <a:lstStyle/>
          <a:p>
            <a:pPr lvl="0">
              <a:lnSpc>
                <a:spcPct val="150000"/>
              </a:lnSpc>
            </a:pPr>
            <a:r>
              <a:rPr lang="en-US" altLang="zh-CN" sz="1500" dirty="0" err="1">
                <a:solidFill>
                  <a:schemeClr val="tx1">
                    <a:lumMod val="85000"/>
                    <a:lumOff val="15000"/>
                  </a:schemeClr>
                </a:solidFill>
                <a:latin typeface="思源黑体 CN Normal"/>
                <a:ea typeface="微软雅黑" pitchFamily="34" charset="-122"/>
                <a:cs typeface="Open Sans" panose="020B0606030504020204" pitchFamily="34" charset="0"/>
              </a:rPr>
              <a:t>青年大学生学习马克思主义，可以获得正确认识世界的思维方法。提供许多科学的辩证法，正确掌握和应用思维工具</a:t>
            </a:r>
            <a:endParaRPr lang="en-US" altLang="zh-CN" sz="1500" dirty="0">
              <a:solidFill>
                <a:schemeClr val="tx1">
                  <a:lumMod val="85000"/>
                  <a:lumOff val="15000"/>
                </a:schemeClr>
              </a:solidFill>
              <a:latin typeface="思源黑体 CN Normal"/>
              <a:ea typeface="微软雅黑" pitchFamily="34" charset="-122"/>
              <a:cs typeface="Open Sans" panose="020B0606030504020204" pitchFamily="34" charset="0"/>
            </a:endParaRP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53000" y="1809750"/>
            <a:ext cx="3167252" cy="2287948"/>
          </a:xfrm>
          <a:prstGeom prst="rect">
            <a:avLst/>
          </a:prstGeom>
        </p:spPr>
      </p:pic>
      <p:sp>
        <p:nvSpPr>
          <p:cNvPr id="3" name="文本框 2"/>
          <p:cNvSpPr txBox="1"/>
          <p:nvPr/>
        </p:nvSpPr>
        <p:spPr>
          <a:xfrm>
            <a:off x="1524000" y="1123950"/>
            <a:ext cx="1143000" cy="169277"/>
          </a:xfrm>
          <a:prstGeom prst="rect">
            <a:avLst/>
          </a:prstGeom>
          <a:noFill/>
        </p:spPr>
        <p:txBody>
          <a:bodyPr wrap="square" rtlCol="0">
            <a:spAutoFit/>
          </a:bodyPr>
          <a:lstStyle/>
          <a:p>
            <a:r>
              <a:rPr lang="en-US" altLang="zh-CN" sz="500" smtClean="0">
                <a:solidFill>
                  <a:srgbClr val="FEFEFE"/>
                </a:solidFill>
              </a:rPr>
              <a:t>https://www.PPT818.com/</a:t>
            </a:r>
            <a:endParaRPr lang="zh-CN" altLang="en-US" sz="500" dirty="0">
              <a:solidFill>
                <a:srgbClr val="FEFEFE"/>
              </a:solidFill>
            </a:endParaRPr>
          </a:p>
        </p:txBody>
      </p:sp>
    </p:spTree>
    <p:extLst>
      <p:ext uri="{BB962C8B-B14F-4D97-AF65-F5344CB8AC3E}">
        <p14:creationId xmlns:p14="http://schemas.microsoft.com/office/powerpoint/2010/main" val="123087329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2"/>
          <p:cNvSpPr txBox="1"/>
          <p:nvPr/>
        </p:nvSpPr>
        <p:spPr>
          <a:xfrm>
            <a:off x="990600" y="1669271"/>
            <a:ext cx="7094285" cy="1131079"/>
          </a:xfrm>
          <a:prstGeom prst="rect">
            <a:avLst/>
          </a:prstGeom>
          <a:noFill/>
        </p:spPr>
        <p:txBody>
          <a:bodyPr wrap="square" rtlCol="0" anchor="ctr">
            <a:spAutoFit/>
          </a:bodyPr>
          <a:lstStyle/>
          <a:p>
            <a:pPr>
              <a:lnSpc>
                <a:spcPct val="150000"/>
              </a:lnSpc>
            </a:pPr>
            <a:r>
              <a:rPr lang="zh-CN" altLang="en-US" sz="1500" dirty="0">
                <a:solidFill>
                  <a:schemeClr val="tx1">
                    <a:lumMod val="85000"/>
                    <a:lumOff val="15000"/>
                  </a:schemeClr>
                </a:solidFill>
                <a:latin typeface="思源黑体 CN Normal"/>
                <a:ea typeface="微软雅黑" pitchFamily="34" charset="-122"/>
                <a:cs typeface="Open Sans" panose="020B0606030504020204" pitchFamily="34" charset="0"/>
              </a:rPr>
              <a:t>青年大学生学习马克思主义，可以获得为人民服务的思想素质。提高思想政治素质解决为谁工作的问题，通过学习培养“以为人民服务为荣，以背离人民为耻”的思想政治素质</a:t>
            </a:r>
          </a:p>
        </p:txBody>
      </p:sp>
      <p:sp>
        <p:nvSpPr>
          <p:cNvPr id="7" name="TextBox 24"/>
          <p:cNvSpPr txBox="1"/>
          <p:nvPr/>
        </p:nvSpPr>
        <p:spPr>
          <a:xfrm>
            <a:off x="4419600" y="2952750"/>
            <a:ext cx="3665285" cy="1087798"/>
          </a:xfrm>
          <a:prstGeom prst="rect">
            <a:avLst/>
          </a:prstGeom>
          <a:noFill/>
        </p:spPr>
        <p:txBody>
          <a:bodyPr wrap="square" rtlCol="0" anchor="ctr">
            <a:spAutoFit/>
          </a:bodyPr>
          <a:lstStyle/>
          <a:p>
            <a:pPr lvl="0">
              <a:lnSpc>
                <a:spcPct val="150000"/>
              </a:lnSpc>
            </a:pPr>
            <a:r>
              <a:rPr lang="zh-CN" altLang="en-US" sz="1500" dirty="0">
                <a:solidFill>
                  <a:schemeClr val="tx1">
                    <a:lumMod val="85000"/>
                    <a:lumOff val="15000"/>
                  </a:schemeClr>
                </a:solidFill>
                <a:latin typeface="思源黑体 CN Normal"/>
                <a:ea typeface="微软雅黑" pitchFamily="34" charset="-122"/>
                <a:cs typeface="Open Sans" panose="020B0606030504020204" pitchFamily="34" charset="0"/>
              </a:rPr>
              <a:t>青年大学生学习马克思主义，可以获得不断奋斗前行的动力。理想与信念是人不断前行的动力</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5839" y="3028950"/>
            <a:ext cx="3169677" cy="990600"/>
          </a:xfrm>
          <a:prstGeom prst="rect">
            <a:avLst/>
          </a:prstGeom>
        </p:spPr>
      </p:pic>
    </p:spTree>
    <p:extLst>
      <p:ext uri="{BB962C8B-B14F-4D97-AF65-F5344CB8AC3E}">
        <p14:creationId xmlns:p14="http://schemas.microsoft.com/office/powerpoint/2010/main" val="1276112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1"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81000" y="3333750"/>
            <a:ext cx="1447800" cy="1543992"/>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81600" y="1767206"/>
            <a:ext cx="3811555" cy="2918223"/>
          </a:xfrm>
          <a:prstGeom prst="rect">
            <a:avLst/>
          </a:prstGeom>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sp>
        <p:nvSpPr>
          <p:cNvPr id="27" name="TextBox 48"/>
          <p:cNvSpPr txBox="1"/>
          <p:nvPr/>
        </p:nvSpPr>
        <p:spPr>
          <a:xfrm>
            <a:off x="1066799" y="1885950"/>
            <a:ext cx="4876800" cy="707886"/>
          </a:xfrm>
          <a:prstGeom prst="rect">
            <a:avLst/>
          </a:prstGeom>
          <a:noFill/>
        </p:spPr>
        <p:txBody>
          <a:bodyPr wrap="square" lIns="0" tIns="0" rIns="0" bIns="0" rtlCol="0">
            <a:spAutoFit/>
          </a:bodyPr>
          <a:lstStyle/>
          <a:p>
            <a:pPr defTabSz="685800"/>
            <a:r>
              <a:rPr lang="zh-CN" altLang="en-US" sz="4600" b="1" dirty="0">
                <a:solidFill>
                  <a:schemeClr val="accent1"/>
                </a:solidFill>
                <a:latin typeface="+mj-ea"/>
                <a:ea typeface="+mj-ea"/>
                <a:cs typeface="+mn-ea"/>
                <a:sym typeface="+mn-lt"/>
              </a:rPr>
              <a:t>著名长江三峡工程</a:t>
            </a:r>
          </a:p>
        </p:txBody>
      </p:sp>
      <p:sp>
        <p:nvSpPr>
          <p:cNvPr id="28" name="TextBox 48"/>
          <p:cNvSpPr txBox="1"/>
          <p:nvPr/>
        </p:nvSpPr>
        <p:spPr>
          <a:xfrm>
            <a:off x="1066799" y="1130478"/>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第二部分</a:t>
            </a:r>
            <a:endParaRPr lang="en-US" altLang="zh-CN" sz="4000" spc="600">
              <a:solidFill>
                <a:schemeClr val="accent1"/>
              </a:solidFill>
              <a:latin typeface="+mn-ea"/>
              <a:cs typeface="+mn-ea"/>
              <a:sym typeface="+mn-lt"/>
            </a:endParaRPr>
          </a:p>
        </p:txBody>
      </p:sp>
      <p:sp>
        <p:nvSpPr>
          <p:cNvPr id="29" name="矩形 28"/>
          <p:cNvSpPr/>
          <p:nvPr/>
        </p:nvSpPr>
        <p:spPr>
          <a:xfrm>
            <a:off x="990600" y="2688907"/>
            <a:ext cx="48767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 from performance</a:t>
            </a:r>
            <a:endParaRPr lang="zh-CN" altLang="en-US" sz="1000">
              <a:solidFill>
                <a:schemeClr val="accent1"/>
              </a:solidFill>
              <a:latin typeface="+mn-ea"/>
            </a:endParaRPr>
          </a:p>
        </p:txBody>
      </p:sp>
      <p:pic>
        <p:nvPicPr>
          <p:cNvPr id="30" name="图片 29"/>
          <p:cNvPicPr>
            <a:picLocks noChangeAspect="1"/>
          </p:cNvPicPr>
          <p:nvPr/>
        </p:nvPicPr>
        <p:blipFill>
          <a:blip r:embed="rId7" cstate="email">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t="-11084" r="-3494"/>
          <a:stretch>
            <a:fillRect/>
          </a:stretch>
        </p:blipFill>
        <p:spPr>
          <a:xfrm flipH="1">
            <a:off x="4191000" y="882295"/>
            <a:ext cx="914400" cy="775055"/>
          </a:xfrm>
          <a:prstGeom prst="rect">
            <a:avLst/>
          </a:prstGeom>
        </p:spPr>
      </p:pic>
    </p:spTree>
    <p:extLst>
      <p:ext uri="{BB962C8B-B14F-4D97-AF65-F5344CB8AC3E}">
        <p14:creationId xmlns:p14="http://schemas.microsoft.com/office/powerpoint/2010/main" val="243769898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00"/>
                            </p:stCondLst>
                            <p:childTnLst>
                              <p:par>
                                <p:cTn id="24" presetID="53" presetClass="entr" presetSubtype="0" fill="hold" grpId="1" nodeType="afterEffect">
                                  <p:stCondLst>
                                    <p:cond delay="50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ppt_w</p:attrName>
                                        </p:attrNameLst>
                                      </p:cBhvr>
                                      <p:tavLst>
                                        <p:tav tm="0">
                                          <p:val>
                                            <p:fltVal val="0"/>
                                          </p:val>
                                        </p:tav>
                                        <p:tav tm="100000">
                                          <p:val>
                                            <p:strVal val="#ppt_w"/>
                                          </p:val>
                                        </p:tav>
                                      </p:tavLst>
                                    </p:anim>
                                    <p:anim calcmode="lin" valueType="num">
                                      <p:cBhvr>
                                        <p:cTn id="27" dur="500" fill="hold"/>
                                        <p:tgtEl>
                                          <p:spTgt spid="28"/>
                                        </p:tgtEl>
                                        <p:attrNameLst>
                                          <p:attrName>ppt_h</p:attrName>
                                        </p:attrNameLst>
                                      </p:cBhvr>
                                      <p:tavLst>
                                        <p:tav tm="0">
                                          <p:val>
                                            <p:fltVal val="0"/>
                                          </p:val>
                                        </p:tav>
                                        <p:tav tm="100000">
                                          <p:val>
                                            <p:strVal val="#ppt_h"/>
                                          </p:val>
                                        </p:tav>
                                      </p:tavLst>
                                    </p:anim>
                                    <p:animEffect transition="in" filter="fade">
                                      <p:cBhvr>
                                        <p:cTn id="28" dur="500"/>
                                        <p:tgtEl>
                                          <p:spTgt spid="28"/>
                                        </p:tgtEl>
                                      </p:cBhvr>
                                    </p:animEffect>
                                  </p:childTnLst>
                                </p:cTn>
                              </p:par>
                              <p:par>
                                <p:cTn id="29" presetID="2" presetClass="entr" presetSubtype="3" fill="hold" nodeType="withEffect">
                                  <p:stCondLst>
                                    <p:cond delay="50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1+#ppt_w/2"/>
                                          </p:val>
                                        </p:tav>
                                        <p:tav tm="100000">
                                          <p:val>
                                            <p:strVal val="#ppt_x"/>
                                          </p:val>
                                        </p:tav>
                                      </p:tavLst>
                                    </p:anim>
                                    <p:anim calcmode="lin" valueType="num">
                                      <p:cBhvr additive="base">
                                        <p:cTn id="32" dur="500" fill="hold"/>
                                        <p:tgtEl>
                                          <p:spTgt spid="30"/>
                                        </p:tgtEl>
                                        <p:attrNameLst>
                                          <p:attrName>ppt_y</p:attrName>
                                        </p:attrNameLst>
                                      </p:cBhvr>
                                      <p:tavLst>
                                        <p:tav tm="0">
                                          <p:val>
                                            <p:strVal val="0-#ppt_h/2"/>
                                          </p:val>
                                        </p:tav>
                                        <p:tav tm="100000">
                                          <p:val>
                                            <p:strVal val="#ppt_y"/>
                                          </p:val>
                                        </p:tav>
                                      </p:tavLst>
                                    </p:anim>
                                  </p:childTnLst>
                                </p:cTn>
                              </p:par>
                            </p:childTnLst>
                          </p:cTn>
                        </p:par>
                        <p:par>
                          <p:cTn id="33" fill="hold" nodeType="afterGroup">
                            <p:stCondLst>
                              <p:cond delay="1500"/>
                            </p:stCondLst>
                            <p:childTnLst>
                              <p:par>
                                <p:cTn id="34" presetID="22" presetClass="entr" presetSubtype="8" fill="hold" grpId="0" nodeType="afterEffect">
                                  <p:stCondLst>
                                    <p:cond delay="100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500"/>
                                        <p:tgtEl>
                                          <p:spTgt spid="27"/>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2"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1"/>
      <p:bldP spid="29"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914400" y="1657350"/>
            <a:ext cx="4648200" cy="2790825"/>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1500" dirty="0">
                <a:solidFill>
                  <a:srgbClr val="000000"/>
                </a:solidFill>
                <a:latin typeface="思源黑体 CN Regular" panose="020B0500000000000000" pitchFamily="34" charset="-122"/>
              </a:rPr>
              <a:t>长江三峡工程是经过长期考察和论证才决定兴建的.其可行性方案充分考察了工程建成后所带来的巨大经济效益和社会效益,从设计到施工、监理、移民等方面都作了科学预见</a:t>
            </a:r>
            <a:endParaRPr lang="en-US" sz="1500" dirty="0">
              <a:solidFill>
                <a:srgbClr val="000000"/>
              </a:solidFill>
              <a:latin typeface="思源黑体 CN Regular" panose="020B0500000000000000" pitchFamily="34" charset="-122"/>
            </a:endParaRPr>
          </a:p>
          <a:p>
            <a:pPr>
              <a:lnSpc>
                <a:spcPct val="125000"/>
              </a:lnSpc>
            </a:pPr>
            <a:endParaRPr lang="en-US" sz="1500" dirty="0">
              <a:solidFill>
                <a:srgbClr val="000000"/>
              </a:solidFill>
              <a:latin typeface="思源黑体 CN Regular" panose="020B0500000000000000" pitchFamily="34" charset="-122"/>
            </a:endParaRPr>
          </a:p>
          <a:p>
            <a:pPr>
              <a:lnSpc>
                <a:spcPct val="125000"/>
              </a:lnSpc>
            </a:pPr>
            <a:endParaRPr lang="en-US" sz="1500" dirty="0">
              <a:solidFill>
                <a:srgbClr val="000000"/>
              </a:solidFill>
              <a:latin typeface="思源黑体 CN Regular" panose="020B0500000000000000" pitchFamily="34" charset="-122"/>
            </a:endParaRPr>
          </a:p>
          <a:p>
            <a:pPr>
              <a:lnSpc>
                <a:spcPct val="125000"/>
              </a:lnSpc>
            </a:pPr>
            <a:r>
              <a:rPr sz="1500" dirty="0">
                <a:solidFill>
                  <a:srgbClr val="000000"/>
                </a:solidFill>
                <a:latin typeface="思源黑体 CN Regular" panose="020B0500000000000000" pitchFamily="34" charset="-122"/>
              </a:rPr>
              <a:t>工程建成后年发电量可达847亿千瓦时,可为华中、华东地区及四川省、重庆市提供大量电力能源,促进这些地区经济发展,也有利于整个社会经济的发展</a:t>
            </a:r>
          </a:p>
        </p:txBody>
      </p:sp>
      <p:cxnSp>
        <p:nvCxnSpPr>
          <p:cNvPr id="3" name="直接连接符 2"/>
          <p:cNvCxnSpPr/>
          <p:nvPr/>
        </p:nvCxnSpPr>
        <p:spPr>
          <a:xfrm>
            <a:off x="914400" y="3028950"/>
            <a:ext cx="4477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43600" y="1677924"/>
            <a:ext cx="2057400" cy="2584938"/>
          </a:xfrm>
          <a:prstGeom prst="rect">
            <a:avLst/>
          </a:prstGeom>
        </p:spPr>
      </p:pic>
    </p:spTree>
    <p:extLst>
      <p:ext uri="{BB962C8B-B14F-4D97-AF65-F5344CB8AC3E}">
        <p14:creationId xmlns:p14="http://schemas.microsoft.com/office/powerpoint/2010/main" val="34214352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ew shape"/>
          <p:cNvSpPr/>
          <p:nvPr/>
        </p:nvSpPr>
        <p:spPr>
          <a:xfrm>
            <a:off x="3429000" y="1657350"/>
            <a:ext cx="4648200" cy="2790825"/>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lang="zh-CN" altLang="en-US" sz="1500">
                <a:solidFill>
                  <a:srgbClr val="000000"/>
                </a:solidFill>
                <a:latin typeface="思源黑体 CN Regular" panose="020B0500000000000000" pitchFamily="34" charset="-122"/>
              </a:rPr>
              <a:t>从马克思主义相关原理来看</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长江三峡工程的作用体现了因果关系</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因果关系是先行后续的关系</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也是引起与被引起的关系</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经过长期考查、论证</a:t>
            </a:r>
            <a:endParaRPr lang="en-US" altLang="zh-CN" sz="1500">
              <a:solidFill>
                <a:srgbClr val="000000"/>
              </a:solidFill>
              <a:latin typeface="思源黑体 CN Regular" panose="020B0500000000000000" pitchFamily="34" charset="-122"/>
            </a:endParaRPr>
          </a:p>
          <a:p>
            <a:pPr>
              <a:lnSpc>
                <a:spcPct val="125000"/>
              </a:lnSpc>
            </a:pPr>
            <a:endParaRPr lang="en-US" altLang="zh-CN" sz="1500">
              <a:solidFill>
                <a:srgbClr val="000000"/>
              </a:solidFill>
              <a:latin typeface="思源黑体 CN Regular" panose="020B0500000000000000" pitchFamily="34" charset="-122"/>
            </a:endParaRPr>
          </a:p>
          <a:p>
            <a:pPr>
              <a:lnSpc>
                <a:spcPct val="125000"/>
              </a:lnSpc>
            </a:pPr>
            <a:endParaRPr lang="en-US" altLang="zh-CN" sz="1500">
              <a:solidFill>
                <a:srgbClr val="000000"/>
              </a:solidFill>
              <a:latin typeface="思源黑体 CN Regular" panose="020B0500000000000000" pitchFamily="34" charset="-122"/>
            </a:endParaRPr>
          </a:p>
          <a:p>
            <a:pPr>
              <a:lnSpc>
                <a:spcPct val="125000"/>
              </a:lnSpc>
            </a:pPr>
            <a:r>
              <a:rPr lang="zh-CN" altLang="en-US" sz="1500">
                <a:solidFill>
                  <a:srgbClr val="000000"/>
                </a:solidFill>
                <a:latin typeface="思源黑体 CN Regular" panose="020B0500000000000000" pitchFamily="34" charset="-122"/>
              </a:rPr>
              <a:t>预测到工程建成后带来</a:t>
            </a:r>
            <a:r>
              <a:rPr lang="en-US" altLang="zh-CN" sz="1500">
                <a:solidFill>
                  <a:srgbClr val="000000"/>
                </a:solidFill>
                <a:latin typeface="思源黑体 CN Regular" panose="020B0500000000000000" pitchFamily="34" charset="-122"/>
              </a:rPr>
              <a:t>847</a:t>
            </a:r>
            <a:r>
              <a:rPr lang="zh-CN" altLang="en-US" sz="1500">
                <a:solidFill>
                  <a:srgbClr val="000000"/>
                </a:solidFill>
                <a:latin typeface="思源黑体 CN Regular" panose="020B0500000000000000" pitchFamily="34" charset="-122"/>
              </a:rPr>
              <a:t>亿千瓦时的发电量</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能带动地区经济和社会效益的提高</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是原因（先行、引起）</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决定建设三峡工程是结果</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而建设三峡工程不是原因</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工程建成后</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带来的巨大经济效益和社会效益不是结果</a:t>
            </a:r>
          </a:p>
        </p:txBody>
      </p:sp>
      <p:cxnSp>
        <p:nvCxnSpPr>
          <p:cNvPr id="13" name="直接连接符 12"/>
          <p:cNvCxnSpPr/>
          <p:nvPr/>
        </p:nvCxnSpPr>
        <p:spPr>
          <a:xfrm>
            <a:off x="3429000" y="2876550"/>
            <a:ext cx="4477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29731" y="1684020"/>
            <a:ext cx="1994469" cy="2584938"/>
          </a:xfrm>
          <a:prstGeom prst="rect">
            <a:avLst/>
          </a:prstGeom>
        </p:spPr>
      </p:pic>
    </p:spTree>
    <p:extLst>
      <p:ext uri="{BB962C8B-B14F-4D97-AF65-F5344CB8AC3E}">
        <p14:creationId xmlns:p14="http://schemas.microsoft.com/office/powerpoint/2010/main" val="16458527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53"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500" fill="hold"/>
                                        <p:tgtEl>
                                          <p:spTgt spid="13"/>
                                        </p:tgtEl>
                                        <p:attrNameLst>
                                          <p:attrName>ppt_w</p:attrName>
                                        </p:attrNameLst>
                                      </p:cBhvr>
                                      <p:tavLst>
                                        <p:tav tm="0">
                                          <p:val>
                                            <p:fltVal val="0"/>
                                          </p:val>
                                        </p:tav>
                                        <p:tav tm="100000">
                                          <p:val>
                                            <p:strVal val="#ppt_w"/>
                                          </p:val>
                                        </p:tav>
                                      </p:tavLst>
                                    </p:anim>
                                    <p:anim calcmode="lin" valueType="num">
                                      <p:cBhvr>
                                        <p:cTn id="19" dur="500" fill="hold"/>
                                        <p:tgtEl>
                                          <p:spTgt spid="13"/>
                                        </p:tgtEl>
                                        <p:attrNameLst>
                                          <p:attrName>ppt_h</p:attrName>
                                        </p:attrNameLst>
                                      </p:cBhvr>
                                      <p:tavLst>
                                        <p:tav tm="0">
                                          <p:val>
                                            <p:fltVal val="0"/>
                                          </p:val>
                                        </p:tav>
                                        <p:tav tm="100000">
                                          <p:val>
                                            <p:strVal val="#ppt_h"/>
                                          </p:val>
                                        </p:tav>
                                      </p:tavLst>
                                    </p:anim>
                                    <p:animEffect transition="in" filter="fad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ew shape"/>
          <p:cNvSpPr/>
          <p:nvPr/>
        </p:nvSpPr>
        <p:spPr>
          <a:xfrm>
            <a:off x="990600" y="1657350"/>
            <a:ext cx="4648200" cy="2790825"/>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lnSpcReduction="10000"/>
          </a:bodyPr>
          <a:lstStyle/>
          <a:p>
            <a:pPr>
              <a:lnSpc>
                <a:spcPct val="125000"/>
              </a:lnSpc>
            </a:pPr>
            <a:r>
              <a:rPr lang="zh-CN" altLang="en-US" sz="1500">
                <a:solidFill>
                  <a:srgbClr val="000000"/>
                </a:solidFill>
                <a:latin typeface="思源黑体 CN Regular" panose="020B0500000000000000" pitchFamily="34" charset="-122"/>
              </a:rPr>
              <a:t>人有主观能动性</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规律具有客观性</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发挥主观能动性必须以尊重客观规律为前提</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新生客观规律又要求充分发挥主观能动性</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长期考查和分析、综合、科学运算、论证</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并预见到三峡工程建成后能带来相当可观</a:t>
            </a:r>
            <a:endParaRPr lang="en-US" altLang="zh-CN" sz="1500">
              <a:solidFill>
                <a:srgbClr val="000000"/>
              </a:solidFill>
              <a:latin typeface="思源黑体 CN Regular" panose="020B0500000000000000" pitchFamily="34" charset="-122"/>
            </a:endParaRPr>
          </a:p>
          <a:p>
            <a:pPr>
              <a:lnSpc>
                <a:spcPct val="125000"/>
              </a:lnSpc>
            </a:pPr>
            <a:endParaRPr lang="en-US" altLang="zh-CN" sz="1500">
              <a:solidFill>
                <a:srgbClr val="000000"/>
              </a:solidFill>
              <a:latin typeface="思源黑体 CN Regular" panose="020B0500000000000000" pitchFamily="34" charset="-122"/>
            </a:endParaRPr>
          </a:p>
          <a:p>
            <a:pPr>
              <a:lnSpc>
                <a:spcPct val="125000"/>
              </a:lnSpc>
            </a:pPr>
            <a:endParaRPr lang="en-US" altLang="zh-CN" sz="1500">
              <a:solidFill>
                <a:srgbClr val="000000"/>
              </a:solidFill>
              <a:latin typeface="思源黑体 CN Regular" panose="020B0500000000000000" pitchFamily="34" charset="-122"/>
            </a:endParaRPr>
          </a:p>
          <a:p>
            <a:pPr>
              <a:lnSpc>
                <a:spcPct val="125000"/>
              </a:lnSpc>
            </a:pPr>
            <a:r>
              <a:rPr lang="zh-CN" altLang="en-US" sz="1500">
                <a:solidFill>
                  <a:srgbClr val="000000"/>
                </a:solidFill>
                <a:latin typeface="思源黑体 CN Regular" panose="020B0500000000000000" pitchFamily="34" charset="-122"/>
              </a:rPr>
              <a:t>（</a:t>
            </a:r>
            <a:r>
              <a:rPr lang="en-US" altLang="zh-CN" sz="1500">
                <a:solidFill>
                  <a:srgbClr val="000000"/>
                </a:solidFill>
                <a:latin typeface="思源黑体 CN Regular" panose="020B0500000000000000" pitchFamily="34" charset="-122"/>
              </a:rPr>
              <a:t>847</a:t>
            </a:r>
            <a:r>
              <a:rPr lang="zh-CN" altLang="en-US" sz="1500">
                <a:solidFill>
                  <a:srgbClr val="000000"/>
                </a:solidFill>
                <a:latin typeface="思源黑体 CN Regular" panose="020B0500000000000000" pitchFamily="34" charset="-122"/>
              </a:rPr>
              <a:t>亿千瓦时的发电量）的社会经济效益是发挥主观能动性的表现</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并且是在尊重客观规律（尊重万有引力、固定力学等规律）基础上充分发挥人的抽象思维</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作出了科学预见</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从而指导人们的行动</a:t>
            </a:r>
          </a:p>
        </p:txBody>
      </p:sp>
      <p:cxnSp>
        <p:nvCxnSpPr>
          <p:cNvPr id="13" name="直接连接符 12"/>
          <p:cNvCxnSpPr/>
          <p:nvPr/>
        </p:nvCxnSpPr>
        <p:spPr>
          <a:xfrm>
            <a:off x="990600" y="3028950"/>
            <a:ext cx="4477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6000" y="1677924"/>
            <a:ext cx="1828800" cy="2584938"/>
          </a:xfrm>
          <a:prstGeom prst="rect">
            <a:avLst/>
          </a:prstGeom>
        </p:spPr>
      </p:pic>
    </p:spTree>
    <p:extLst>
      <p:ext uri="{BB962C8B-B14F-4D97-AF65-F5344CB8AC3E}">
        <p14:creationId xmlns:p14="http://schemas.microsoft.com/office/powerpoint/2010/main" val="1092126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53"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Calibri Light"/>
        <a:ea typeface="思源黑体 CN Bold"/>
        <a:cs typeface="Arial"/>
      </a:majorFont>
      <a:minorFont>
        <a:latin typeface="Calibri"/>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516</Words>
  <Application>Microsoft Office PowerPoint</Application>
  <PresentationFormat>全屏显示(16:9)</PresentationFormat>
  <Paragraphs>51</Paragraphs>
  <Slides>14</Slides>
  <Notes>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14</vt:i4>
      </vt:variant>
    </vt:vector>
  </HeadingPairs>
  <TitlesOfParts>
    <vt:vector size="25" baseType="lpstr">
      <vt:lpstr>Open Sans</vt:lpstr>
      <vt:lpstr>汉仪菱心体简</vt:lpstr>
      <vt:lpstr>思源黑体 CN Bold</vt:lpstr>
      <vt:lpstr>思源黑体 CN Normal</vt:lpstr>
      <vt:lpstr>思源黑体 CN Regular</vt:lpstr>
      <vt:lpstr>宋体</vt:lpstr>
      <vt:lpstr>微软雅黑</vt:lpstr>
      <vt:lpstr>Arial</vt:lpstr>
      <vt:lpstr>Calibri</vt:lpstr>
      <vt:lpstr>Calibri Light</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cp:lastPrinted>2022-06-14T21:19:40Z</cp:lastPrinted>
  <dcterms:created xsi:type="dcterms:W3CDTF">2022-06-14T21:19:40Z</dcterms:created>
  <dcterms:modified xsi:type="dcterms:W3CDTF">2023-04-17T05:58:58Z</dcterms:modified>
</cp:coreProperties>
</file>