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8.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1.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730" r:id="rId2"/>
    <p:sldId id="665" r:id="rId3"/>
    <p:sldId id="718" r:id="rId4"/>
    <p:sldId id="666" r:id="rId5"/>
    <p:sldId id="664" r:id="rId6"/>
    <p:sldId id="719" r:id="rId7"/>
    <p:sldId id="720" r:id="rId8"/>
    <p:sldId id="721" r:id="rId9"/>
    <p:sldId id="697" r:id="rId10"/>
    <p:sldId id="722" r:id="rId11"/>
    <p:sldId id="724" r:id="rId12"/>
    <p:sldId id="698" r:id="rId13"/>
    <p:sldId id="726" r:id="rId14"/>
    <p:sldId id="727" r:id="rId15"/>
    <p:sldId id="699" r:id="rId16"/>
    <p:sldId id="728" r:id="rId17"/>
    <p:sldId id="729"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1">
          <p15:clr>
            <a:srgbClr val="A4A3A4"/>
          </p15:clr>
        </p15:guide>
        <p15:guide id="2" pos="38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91"/>
        <p:guide pos="382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D10BE-9431-4867-BEA9-B3B1D2FE361B}"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D9106-6166-43D1-AA97-3D3C8CB9E253}" type="slidenum">
              <a:rPr lang="zh-CN" altLang="en-US" smtClean="0"/>
              <a:t>‹#›</a:t>
            </a:fld>
            <a:endParaRPr lang="zh-CN" altLang="en-US"/>
          </a:p>
        </p:txBody>
      </p:sp>
    </p:spTree>
    <p:extLst>
      <p:ext uri="{BB962C8B-B14F-4D97-AF65-F5344CB8AC3E}">
        <p14:creationId xmlns:p14="http://schemas.microsoft.com/office/powerpoint/2010/main" val="244590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2</a:t>
            </a:fld>
            <a:endParaRPr lang="zh-CN" altLang="en-US"/>
          </a:p>
        </p:txBody>
      </p:sp>
    </p:spTree>
    <p:extLst>
      <p:ext uri="{BB962C8B-B14F-4D97-AF65-F5344CB8AC3E}">
        <p14:creationId xmlns:p14="http://schemas.microsoft.com/office/powerpoint/2010/main" val="3324294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14</a:t>
            </a:fld>
            <a:endParaRPr lang="zh-CN" altLang="en-US"/>
          </a:p>
        </p:txBody>
      </p:sp>
    </p:spTree>
    <p:extLst>
      <p:ext uri="{BB962C8B-B14F-4D97-AF65-F5344CB8AC3E}">
        <p14:creationId xmlns:p14="http://schemas.microsoft.com/office/powerpoint/2010/main" val="407434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16</a:t>
            </a:fld>
            <a:endParaRPr lang="zh-CN" altLang="en-US"/>
          </a:p>
        </p:txBody>
      </p:sp>
    </p:spTree>
    <p:extLst>
      <p:ext uri="{BB962C8B-B14F-4D97-AF65-F5344CB8AC3E}">
        <p14:creationId xmlns:p14="http://schemas.microsoft.com/office/powerpoint/2010/main" val="3253996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17</a:t>
            </a:fld>
            <a:endParaRPr lang="zh-CN" altLang="en-US"/>
          </a:p>
        </p:txBody>
      </p:sp>
    </p:spTree>
    <p:extLst>
      <p:ext uri="{BB962C8B-B14F-4D97-AF65-F5344CB8AC3E}">
        <p14:creationId xmlns:p14="http://schemas.microsoft.com/office/powerpoint/2010/main" val="357286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3</a:t>
            </a:fld>
            <a:endParaRPr lang="zh-CN" altLang="en-US"/>
          </a:p>
        </p:txBody>
      </p:sp>
    </p:spTree>
    <p:extLst>
      <p:ext uri="{BB962C8B-B14F-4D97-AF65-F5344CB8AC3E}">
        <p14:creationId xmlns:p14="http://schemas.microsoft.com/office/powerpoint/2010/main" val="50350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6</a:t>
            </a:fld>
            <a:endParaRPr lang="zh-CN" altLang="en-US"/>
          </a:p>
        </p:txBody>
      </p:sp>
    </p:spTree>
    <p:extLst>
      <p:ext uri="{BB962C8B-B14F-4D97-AF65-F5344CB8AC3E}">
        <p14:creationId xmlns:p14="http://schemas.microsoft.com/office/powerpoint/2010/main" val="192308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7</a:t>
            </a:fld>
            <a:endParaRPr lang="zh-CN" altLang="en-US"/>
          </a:p>
        </p:txBody>
      </p:sp>
    </p:spTree>
    <p:extLst>
      <p:ext uri="{BB962C8B-B14F-4D97-AF65-F5344CB8AC3E}">
        <p14:creationId xmlns:p14="http://schemas.microsoft.com/office/powerpoint/2010/main" val="854199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8</a:t>
            </a:fld>
            <a:endParaRPr lang="zh-CN" altLang="en-US"/>
          </a:p>
        </p:txBody>
      </p:sp>
    </p:spTree>
    <p:extLst>
      <p:ext uri="{BB962C8B-B14F-4D97-AF65-F5344CB8AC3E}">
        <p14:creationId xmlns:p14="http://schemas.microsoft.com/office/powerpoint/2010/main" val="137858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37D9106-6166-43D1-AA97-3D3C8CB9E253}" type="slidenum">
              <a:rPr lang="zh-CN" altLang="en-US" smtClean="0"/>
              <a:t>9</a:t>
            </a:fld>
            <a:endParaRPr lang="zh-CN" altLang="en-US"/>
          </a:p>
        </p:txBody>
      </p:sp>
    </p:spTree>
    <p:extLst>
      <p:ext uri="{BB962C8B-B14F-4D97-AF65-F5344CB8AC3E}">
        <p14:creationId xmlns:p14="http://schemas.microsoft.com/office/powerpoint/2010/main" val="2498487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10</a:t>
            </a:fld>
            <a:endParaRPr lang="zh-CN" altLang="en-US"/>
          </a:p>
        </p:txBody>
      </p:sp>
    </p:spTree>
    <p:extLst>
      <p:ext uri="{BB962C8B-B14F-4D97-AF65-F5344CB8AC3E}">
        <p14:creationId xmlns:p14="http://schemas.microsoft.com/office/powerpoint/2010/main" val="2595147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11</a:t>
            </a:fld>
            <a:endParaRPr lang="zh-CN" altLang="en-US"/>
          </a:p>
        </p:txBody>
      </p:sp>
    </p:spTree>
    <p:extLst>
      <p:ext uri="{BB962C8B-B14F-4D97-AF65-F5344CB8AC3E}">
        <p14:creationId xmlns:p14="http://schemas.microsoft.com/office/powerpoint/2010/main" val="38221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13</a:t>
            </a:fld>
            <a:endParaRPr lang="zh-CN" altLang="en-US"/>
          </a:p>
        </p:txBody>
      </p:sp>
    </p:spTree>
    <p:extLst>
      <p:ext uri="{BB962C8B-B14F-4D97-AF65-F5344CB8AC3E}">
        <p14:creationId xmlns:p14="http://schemas.microsoft.com/office/powerpoint/2010/main" val="238311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pic>
        <p:nvPicPr>
          <p:cNvPr id="12" name="图片 1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0"/>
            <a:ext cx="12216130" cy="6834505"/>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sp>
        <p:nvSpPr>
          <p:cNvPr id="8" name="TextBox 21"/>
          <p:cNvSpPr txBox="1"/>
          <p:nvPr userDrawn="1"/>
        </p:nvSpPr>
        <p:spPr>
          <a:xfrm>
            <a:off x="1117785" y="340304"/>
            <a:ext cx="8308813" cy="491490"/>
          </a:xfrm>
          <a:prstGeom prst="rect">
            <a:avLst/>
          </a:prstGeom>
          <a:noFill/>
        </p:spPr>
        <p:txBody>
          <a:bodyPr wrap="square" rtlCol="0">
            <a:spAutoFit/>
          </a:bodyPr>
          <a:lstStyle/>
          <a:p>
            <a:endParaRPr kumimoji="1" lang="zh-CN" altLang="en-US" sz="2600" b="1">
              <a:solidFill>
                <a:srgbClr val="C0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版式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525" y="95665"/>
            <a:ext cx="1299145" cy="893162"/>
          </a:xfrm>
          <a:prstGeom prst="rect">
            <a:avLst/>
          </a:prstGeom>
        </p:spPr>
      </p:pic>
      <p:cxnSp>
        <p:nvCxnSpPr>
          <p:cNvPr id="7" name="直接连接符 6"/>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file:///D:\qq&#25991;&#20214;\712321467\Image\C2C\Image2\%7b75232B38-A165-1FB7-499C-2E1C792CACB5%7d.png"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DF8"/>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1"/>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image" Target="../media/image8.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slideLayout" Target="../slideLayouts/slideLayout1.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s/_rels/slide13.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10.png"/><Relationship Id="rId5" Type="http://schemas.openxmlformats.org/officeDocument/2006/relationships/notesSlide" Target="../notesSlides/notesSlide9.xml"/><Relationship Id="rId4"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11.png"/><Relationship Id="rId5" Type="http://schemas.openxmlformats.org/officeDocument/2006/relationships/notesSlide" Target="../notesSlides/notesSlide10.xml"/><Relationship Id="rId4"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image" Target="../media/image8.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slideLayout" Target="../slideLayouts/slideLayout1.xml"/><Relationship Id="rId5" Type="http://schemas.openxmlformats.org/officeDocument/2006/relationships/tags" Target="../tags/tag80.xml"/><Relationship Id="rId10" Type="http://schemas.openxmlformats.org/officeDocument/2006/relationships/tags" Target="../tags/tag85.xml"/><Relationship Id="rId4" Type="http://schemas.openxmlformats.org/officeDocument/2006/relationships/tags" Target="../tags/tag79.xml"/><Relationship Id="rId9" Type="http://schemas.openxmlformats.org/officeDocument/2006/relationships/tags" Target="../tags/tag8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8.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slideLayout" Target="../slideLayouts/slideLayout1.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6.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tags" Target="../tags/tag16.xml"/><Relationship Id="rId21" Type="http://schemas.openxmlformats.org/officeDocument/2006/relationships/slideLayout" Target="../slideLayouts/slideLayout9.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tags" Target="../tags/tag28.xml"/><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36.xml"/><Relationship Id="rId7" Type="http://schemas.openxmlformats.org/officeDocument/2006/relationships/slideLayout" Target="../slideLayouts/slideLayout9.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2.xml"/><Relationship Id="rId7" Type="http://schemas.openxmlformats.org/officeDocument/2006/relationships/slideLayout" Target="../slideLayouts/slideLayout9.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9.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9.pn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notesSlide" Target="../notesSlides/notesSlide6.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slideLayout" Target="../slideLayouts/slideLayout1.xml"/><Relationship Id="rId5" Type="http://schemas.openxmlformats.org/officeDocument/2006/relationships/tags" Target="../tags/tag50.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884522" y="4383609"/>
            <a:ext cx="3430607" cy="416934"/>
            <a:chOff x="3963749" y="4383613"/>
            <a:chExt cx="3430607" cy="416934"/>
          </a:xfrm>
        </p:grpSpPr>
        <p:grpSp>
          <p:nvGrpSpPr>
            <p:cNvPr id="3" name="组合 2"/>
            <p:cNvGrpSpPr/>
            <p:nvPr/>
          </p:nvGrpSpPr>
          <p:grpSpPr>
            <a:xfrm>
              <a:off x="3963749" y="4383613"/>
              <a:ext cx="416937" cy="416934"/>
              <a:chOff x="891974" y="4415843"/>
              <a:chExt cx="450443" cy="450443"/>
            </a:xfrm>
          </p:grpSpPr>
          <p:sp>
            <p:nvSpPr>
              <p:cNvPr id="9" name="椭圆 8"/>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
            <p:nvSpPr>
              <p:cNvPr id="10"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grpSp>
        <p:sp>
          <p:nvSpPr>
            <p:cNvPr id="4" name="文本框 105"/>
            <p:cNvSpPr txBox="1"/>
            <p:nvPr/>
          </p:nvSpPr>
          <p:spPr>
            <a:xfrm>
              <a:off x="4434556" y="4422803"/>
              <a:ext cx="595035" cy="338554"/>
            </a:xfrm>
            <a:prstGeom prst="rect">
              <a:avLst/>
            </a:prstGeom>
            <a:noFill/>
          </p:spPr>
          <p:txBody>
            <a:bodyPr wrap="none" rtlCol="0">
              <a:spAutoFit/>
              <a:scene3d>
                <a:camera prst="orthographicFront"/>
                <a:lightRig rig="threePt" dir="t"/>
              </a:scene3d>
              <a:sp3d contourW="12700"/>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ea"/>
                  <a:sym typeface="思源黑体 CN Normal" panose="020B0400000000000000" pitchFamily="34" charset="-122"/>
                </a:rPr>
                <a:t>学校</a:t>
              </a:r>
              <a:endParaRPr kumimoji="0" lang="en-US" altLang="zh-CN"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ea"/>
                <a:sym typeface="思源黑体 CN Normal" panose="020B0400000000000000" pitchFamily="34" charset="-122"/>
              </a:endParaRPr>
            </a:p>
          </p:txBody>
        </p:sp>
        <p:grpSp>
          <p:nvGrpSpPr>
            <p:cNvPr id="5" name="组合 4"/>
            <p:cNvGrpSpPr/>
            <p:nvPr/>
          </p:nvGrpSpPr>
          <p:grpSpPr>
            <a:xfrm>
              <a:off x="6328514" y="4383613"/>
              <a:ext cx="416937" cy="416934"/>
              <a:chOff x="891974" y="4415843"/>
              <a:chExt cx="450443" cy="450443"/>
            </a:xfrm>
          </p:grpSpPr>
          <p:sp>
            <p:nvSpPr>
              <p:cNvPr id="7" name="椭圆 6"/>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
            <p:nvSpPr>
              <p:cNvPr id="8"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grpSp>
        <p:sp>
          <p:nvSpPr>
            <p:cNvPr id="6" name="文本框 109"/>
            <p:cNvSpPr txBox="1"/>
            <p:nvPr/>
          </p:nvSpPr>
          <p:spPr>
            <a:xfrm>
              <a:off x="6799321" y="4422803"/>
              <a:ext cx="595035" cy="338554"/>
            </a:xfrm>
            <a:prstGeom prst="rect">
              <a:avLst/>
            </a:prstGeom>
            <a:noFill/>
          </p:spPr>
          <p:txBody>
            <a:bodyPr wrap="none" rtlCol="0">
              <a:spAutoFit/>
              <a:scene3d>
                <a:camera prst="orthographicFront"/>
                <a:lightRig rig="threePt" dir="t"/>
              </a:scene3d>
              <a:sp3d contourW="12700"/>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rPr>
                <a:t>班级</a:t>
              </a:r>
              <a:endParaRPr kumimoji="0" lang="en-US" altLang="zh-CN"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endParaRPr>
            </a:p>
          </p:txBody>
        </p:sp>
      </p:grpSp>
      <p:sp>
        <p:nvSpPr>
          <p:cNvPr id="11" name="矩形 10"/>
          <p:cNvSpPr/>
          <p:nvPr/>
        </p:nvSpPr>
        <p:spPr>
          <a:xfrm>
            <a:off x="1466215" y="1270635"/>
            <a:ext cx="9258935" cy="2553335"/>
          </a:xfrm>
          <a:prstGeom prst="rect">
            <a:avLst/>
          </a:prstGeom>
          <a:noFill/>
        </p:spPr>
        <p:txBody>
          <a:bodyPr wrap="square" rtlCol="0">
            <a:spAutoFit/>
          </a:bodyPr>
          <a:lstStyle/>
          <a:p>
            <a:pPr algn="ctr"/>
            <a:r>
              <a:rPr kumimoji="1" sz="8000" b="1" spc="400">
                <a:solidFill>
                  <a:srgbClr val="DE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rPr>
              <a:t>增强历史自觉</a:t>
            </a:r>
          </a:p>
          <a:p>
            <a:pPr algn="ctr"/>
            <a:r>
              <a:rPr kumimoji="1" sz="8000" b="1" spc="400">
                <a:solidFill>
                  <a:srgbClr val="DE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rPr>
              <a:t>坚定文化自信</a:t>
            </a:r>
          </a:p>
        </p:txBody>
      </p:sp>
      <p:pic>
        <p:nvPicPr>
          <p:cNvPr id="12" name="Picture 11"/>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481955" y="184032"/>
            <a:ext cx="957580" cy="969645"/>
          </a:xfrm>
          <a:prstGeom prst="rect">
            <a:avLst/>
          </a:prstGeom>
          <a:noFill/>
          <a:extLst>
            <a:ext uri="{909E8E84-426E-40DD-AFC4-6F175D3DCCD1}">
              <a14:hiddenFill xmlns:a14="http://schemas.microsoft.com/office/drawing/2010/main">
                <a:solidFill>
                  <a:srgbClr val="FFFFFF"/>
                </a:solidFill>
              </a14:hiddenFill>
            </a:ext>
          </a:extLst>
        </p:spPr>
      </p:pic>
      <p:sp>
        <p:nvSpPr>
          <p:cNvPr id="13" name="矩形 12"/>
          <p:cNvSpPr/>
          <p:nvPr/>
        </p:nvSpPr>
        <p:spPr>
          <a:xfrm>
            <a:off x="1337310" y="3766185"/>
            <a:ext cx="9258935" cy="521970"/>
          </a:xfrm>
          <a:prstGeom prst="rect">
            <a:avLst/>
          </a:prstGeom>
          <a:noFill/>
        </p:spPr>
        <p:txBody>
          <a:bodyPr wrap="square" rtlCol="0">
            <a:spAutoFit/>
          </a:bodyPr>
          <a:lstStyle/>
          <a:p>
            <a:pPr algn="ctr"/>
            <a:r>
              <a:rPr kumimoji="1"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a:t>
            </a:r>
            <a:r>
              <a:rPr kumimoji="1" lang="zh-CN" altLang="en-US"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党员干部党建</a:t>
            </a:r>
            <a:r>
              <a:rPr kumimoji="1" lang="zh-CN" altLang="en-US"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主题</a:t>
            </a:r>
            <a:r>
              <a:rPr kumimoji="1" lang="zh-CN" altLang="en-US"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学习课件</a:t>
            </a:r>
            <a:r>
              <a:rPr kumimoji="1"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sym typeface="+mn-ea"/>
              </a:rPr>
              <a:t>—</a:t>
            </a:r>
            <a:endParaRPr kumimoji="1"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endParaRPr>
          </a:p>
        </p:txBody>
      </p:sp>
    </p:spTree>
    <p:extLst>
      <p:ext uri="{BB962C8B-B14F-4D97-AF65-F5344CB8AC3E}">
        <p14:creationId xmlns:p14="http://schemas.microsoft.com/office/powerpoint/2010/main" val="3512910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6*min(max(#ppt_w*#ppt_h,.3),1)-7.4)/-.7*#ppt_w"/>
                                          </p:val>
                                        </p:tav>
                                        <p:tav tm="100000">
                                          <p:val>
                                            <p:strVal val="#ppt_w"/>
                                          </p:val>
                                        </p:tav>
                                      </p:tavLst>
                                    </p:anim>
                                    <p:anim calcmode="lin" valueType="num">
                                      <p:cBhvr>
                                        <p:cTn id="8" dur="500" fill="hold"/>
                                        <p:tgtEl>
                                          <p:spTgt spid="11"/>
                                        </p:tgtEl>
                                        <p:attrNameLst>
                                          <p:attrName>ppt_h</p:attrName>
                                        </p:attrNameLst>
                                      </p:cBhvr>
                                      <p:tavLst>
                                        <p:tav tm="0">
                                          <p:val>
                                            <p:strVal val="(6*min(max(#ppt_w*#ppt_h,.3),1)-7.4)/-.7*#ppt_h"/>
                                          </p:val>
                                        </p:tav>
                                        <p:tav tm="100000">
                                          <p:val>
                                            <p:strVal val="#ppt_h"/>
                                          </p:val>
                                        </p:tav>
                                      </p:tavLst>
                                    </p:anim>
                                    <p:anim calcmode="lin" valueType="num">
                                      <p:cBhvr>
                                        <p:cTn id="9" dur="500" fill="hold"/>
                                        <p:tgtEl>
                                          <p:spTgt spid="11"/>
                                        </p:tgtEl>
                                        <p:attrNameLst>
                                          <p:attrName>ppt_x</p:attrName>
                                        </p:attrNameLst>
                                      </p:cBhvr>
                                      <p:tavLst>
                                        <p:tav tm="0">
                                          <p:val>
                                            <p:fltVal val="0.5"/>
                                          </p:val>
                                        </p:tav>
                                        <p:tav tm="100000">
                                          <p:val>
                                            <p:strVal val="#ppt_x"/>
                                          </p:val>
                                        </p:tav>
                                      </p:tavLst>
                                    </p:anim>
                                    <p:anim calcmode="lin" valueType="num">
                                      <p:cBhvr>
                                        <p:cTn id="10"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23" presetClass="entr" presetSubtype="3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strVal val="(6*min(max(#ppt_w*#ppt_h,.3),1)-7.4)/-.7*#ppt_w"/>
                                          </p:val>
                                        </p:tav>
                                        <p:tav tm="100000">
                                          <p:val>
                                            <p:strVal val="#ppt_w"/>
                                          </p:val>
                                        </p:tav>
                                      </p:tavLst>
                                    </p:anim>
                                    <p:anim calcmode="lin" valueType="num">
                                      <p:cBhvr>
                                        <p:cTn id="21" dur="500" fill="hold"/>
                                        <p:tgtEl>
                                          <p:spTgt spid="13"/>
                                        </p:tgtEl>
                                        <p:attrNameLst>
                                          <p:attrName>ppt_h</p:attrName>
                                        </p:attrNameLst>
                                      </p:cBhvr>
                                      <p:tavLst>
                                        <p:tav tm="0">
                                          <p:val>
                                            <p:strVal val="(6*min(max(#ppt_w*#ppt_h,.3),1)-7.4)/-.7*#ppt_h"/>
                                          </p:val>
                                        </p:tav>
                                        <p:tav tm="100000">
                                          <p:val>
                                            <p:strVal val="#ppt_h"/>
                                          </p:val>
                                        </p:tav>
                                      </p:tavLst>
                                    </p:anim>
                                    <p:anim calcmode="lin" valueType="num">
                                      <p:cBhvr>
                                        <p:cTn id="22" dur="500" fill="hold"/>
                                        <p:tgtEl>
                                          <p:spTgt spid="13"/>
                                        </p:tgtEl>
                                        <p:attrNameLst>
                                          <p:attrName>ppt_x</p:attrName>
                                        </p:attrNameLst>
                                      </p:cBhvr>
                                      <p:tavLst>
                                        <p:tav tm="0">
                                          <p:val>
                                            <p:fltVal val="0.5"/>
                                          </p:val>
                                        </p:tav>
                                        <p:tav tm="100000">
                                          <p:val>
                                            <p:strVal val="#ppt_x"/>
                                          </p:val>
                                        </p:tav>
                                      </p:tavLst>
                                    </p:anim>
                                    <p:anim calcmode="lin" valueType="num">
                                      <p:cBhvr>
                                        <p:cTn id="23"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97992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文化自信的文明渊源</a:t>
            </a:r>
          </a:p>
        </p:txBody>
      </p:sp>
      <p:sp>
        <p:nvSpPr>
          <p:cNvPr id="5" name="矩形: 圆角 27"/>
          <p:cNvSpPr/>
          <p:nvPr/>
        </p:nvSpPr>
        <p:spPr>
          <a:xfrm>
            <a:off x="2506345" y="1373505"/>
            <a:ext cx="6566535"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800" dirty="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中华民族有五千多年的文明史</a:t>
            </a:r>
          </a:p>
        </p:txBody>
      </p:sp>
      <p:grpSp>
        <p:nvGrpSpPr>
          <p:cNvPr id="6" name="组合 5"/>
          <p:cNvGrpSpPr/>
          <p:nvPr/>
        </p:nvGrpSpPr>
        <p:grpSpPr>
          <a:xfrm>
            <a:off x="1502238" y="132438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81994" y="2054817"/>
            <a:ext cx="8322704" cy="4154170"/>
          </a:xfrm>
          <a:prstGeom prst="rect">
            <a:avLst/>
          </a:prstGeom>
        </p:spPr>
        <p:txBody>
          <a:bodyPr wrap="square">
            <a:spAutoFit/>
          </a:bodyPr>
          <a:lstStyle/>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在漫长的历史长河中可以探寻出文化自信的生成轨迹：从旧石器时代和新石器时代中华文明的萌芽，到夏商周时期中华文明的初现，再到封建时代中华文明的逐渐成熟并引领世界文明潮流，辉煌中华文明历史积淀下形成的历史自觉赋予了我们无比强大的对中华文明的自信心。</a:t>
            </a:r>
          </a:p>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近代以来是中华文明蒙难蒙尘的时代，但是从太平天国运动、洋务运动，到百日维新、辛亥革命，再到新文化运动，从对西方文明器物和制度层面的学习，到对西方文化层面的借鉴，无数仁人志士以高度的历史自觉，为了中华文明的复兴进行了艰辛探索，也印证了兼收并蓄、开放包容的文明特质是中华文明保持旺盛生命力的关键所在。中国共产党登上历史舞台后，中华文明的复兴有了真正的主心骨。</a:t>
            </a:r>
          </a:p>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中国共产党以高度的历史自觉，带领历经磨难的中国人民和中华民族迎来了从站起来、富起来到强起来的历史性飞跃，文化自信有了更加坚实的历史根基。</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97992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文化自信的文明渊源</a:t>
            </a:r>
          </a:p>
        </p:txBody>
      </p:sp>
      <p:sp>
        <p:nvSpPr>
          <p:cNvPr id="5" name="矩形: 圆角 27"/>
          <p:cNvSpPr/>
          <p:nvPr/>
        </p:nvSpPr>
        <p:spPr>
          <a:xfrm>
            <a:off x="2506345" y="1373505"/>
            <a:ext cx="6566535"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8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从文明的延续性层面看</a:t>
            </a:r>
          </a:p>
        </p:txBody>
      </p:sp>
      <p:grpSp>
        <p:nvGrpSpPr>
          <p:cNvPr id="6" name="组合 5"/>
          <p:cNvGrpSpPr/>
          <p:nvPr/>
        </p:nvGrpSpPr>
        <p:grpSpPr>
          <a:xfrm>
            <a:off x="1502238" y="132438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1214755" y="2054860"/>
            <a:ext cx="9605010" cy="4154170"/>
          </a:xfrm>
          <a:prstGeom prst="rect">
            <a:avLst/>
          </a:prstGeom>
        </p:spPr>
        <p:txBody>
          <a:bodyPr wrap="square">
            <a:spAutoFit/>
          </a:bodyPr>
          <a:lstStyle/>
          <a:p>
            <a:pPr lvl="0" indent="0" algn="just">
              <a:lnSpc>
                <a:spcPct val="150000"/>
              </a:lnSpc>
              <a:buClr>
                <a:srgbClr val="C00000"/>
              </a:buClr>
              <a:buFont typeface="Wingdings" panose="05000000000000000000" charset="0"/>
              <a:buNone/>
              <a:defRPr/>
            </a:pPr>
            <a:r>
              <a:rPr sz="160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中华文明是四大文明古国中唯一没有出现文化断层的文明形态。</a:t>
            </a:r>
            <a:r>
              <a:rPr sz="16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古印度、古埃及和古巴比伦的文化都因为外族入侵而沉睡或覆灭，中华文明虽然经历了数千年的王朝更迭，内忧外患频仍，却从未中断过，始终保持着顽强的生命伟力。两千多年来，中国一直作为一个文明国家而存在，中华文明塑造了现在的中国。中华民族对自己国家和民族的历史、文化及未来，始终有着坚定的自信。近代以来，强烈的国家认同、民族认同，曾经在内心深处极大地激发了一代又一代爱国志士深信中国不会亡、中华民族不会亡。抗日战争时期，即使敌我双方在经济、军事、政治组织能力和综合国力对比非常悬殊的条件下，我们仍然相信，最后的胜利是中国的。如今的中国是历史之中国的延续，如今的文明是历史之文明的传承。习近平总书记指出，“在五千多年漫长文明发展史中，中国人民创造了璀璨夺目的中华文明，为人类文明进步事业作出了重大贡献。”今天，在中外文明交流对话时，我们也依然保持对自身文明的自信和定力。我们创造了伟大的中华文明，我们也能够继续拓展和走好适合中国国情的发展道路，为人类探索出中国式现代化道路，形成人类文明新形态，对人类文明作出更大的贡献。</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742440" y="3079750"/>
            <a:ext cx="8706485"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文化自信的历史担当</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第三部分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2127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文化自信的历史担当</a:t>
            </a:r>
          </a:p>
        </p:txBody>
      </p:sp>
      <p:sp>
        <p:nvSpPr>
          <p:cNvPr id="21" name="PA-1022127"/>
          <p:cNvSpPr>
            <a:spLocks noChangeArrowheads="1"/>
          </p:cNvSpPr>
          <p:nvPr>
            <p:custDataLst>
              <p:tags r:id="rId3"/>
            </p:custDataLst>
          </p:nvPr>
        </p:nvSpPr>
        <p:spPr bwMode="auto">
          <a:xfrm>
            <a:off x="1216025" y="1203960"/>
            <a:ext cx="1035748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eaLnBrk="1">
              <a:lnSpc>
                <a:spcPct val="150000"/>
              </a:lnSpc>
              <a:buClr>
                <a:srgbClr val="FF0000"/>
              </a:buClr>
            </a:pPr>
            <a:r>
              <a:rPr lang="zh-CN" altLang="en-US" b="1">
                <a:solidFill>
                  <a:srgbClr val="C00000"/>
                </a:solidFill>
                <a:latin typeface="思源黑体 CN Heavy" panose="020B0A00000000000000" pitchFamily="34" charset="-122"/>
                <a:ea typeface="思源黑体 CN Heavy" panose="020B0A00000000000000" pitchFamily="34" charset="-122"/>
              </a:rPr>
              <a:t>担当中华民族伟大复兴的历史自觉。近代以后，西方文明的蓬勃发展与中华文明的停滞不前形成鲜明对比，中华文明开始落后于西方。因此，中国共产党面临着复兴中华文化，让历史上的中国重新焕发生机与活力的历史重任。习近平总书记强调的“没有高度的文化自信，没有文化的繁荣兴盛，就没有中华民族伟大复兴”，诠释了中华文化复兴和中华民族伟大复兴相互融通、内在一致。</a:t>
            </a:r>
          </a:p>
        </p:txBody>
      </p:sp>
      <p:pic>
        <p:nvPicPr>
          <p:cNvPr id="42" name="Aitds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45795" y="3281680"/>
            <a:ext cx="1442720" cy="1351280"/>
          </a:xfrm>
          <a:prstGeom prst="rect">
            <a:avLst/>
          </a:prstGeom>
        </p:spPr>
      </p:pic>
      <p:sp>
        <p:nvSpPr>
          <p:cNvPr id="43" name="Aitds8"/>
          <p:cNvSpPr/>
          <p:nvPr/>
        </p:nvSpPr>
        <p:spPr>
          <a:xfrm>
            <a:off x="2201545" y="3346450"/>
            <a:ext cx="9292590" cy="2990850"/>
          </a:xfrm>
          <a:prstGeom prst="roundRect">
            <a:avLst>
              <a:gd name="adj" fmla="val 9269"/>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阿里巴巴普惠体" panose="00020600040101010101" pitchFamily="18" charset="-122"/>
              <a:ea typeface="阿里巴巴普惠体" panose="00020600040101010101" pitchFamily="18" charset="-122"/>
              <a:cs typeface="+mn-ea"/>
              <a:sym typeface="+mn-lt"/>
            </a:endParaRPr>
          </a:p>
        </p:txBody>
      </p:sp>
      <p:sp>
        <p:nvSpPr>
          <p:cNvPr id="44" name="Aitds9"/>
          <p:cNvSpPr/>
          <p:nvPr/>
        </p:nvSpPr>
        <p:spPr>
          <a:xfrm>
            <a:off x="2439670" y="3454400"/>
            <a:ext cx="8870315" cy="2219960"/>
          </a:xfrm>
          <a:prstGeom prst="rect">
            <a:avLst/>
          </a:prstGeom>
        </p:spPr>
        <p:txBody>
          <a:bodyPr wrap="square" lIns="63498" tIns="31749" rIns="63498" bIns="31749">
            <a:spAutoFit/>
          </a:bodyPr>
          <a:lstStyle/>
          <a:p>
            <a:pPr lvl="0" algn="just">
              <a:lnSpc>
                <a:spcPct val="130000"/>
              </a:lnSpc>
              <a:buClr>
                <a:srgbClr val="C00000"/>
              </a:buClr>
              <a:defRPr/>
            </a:pPr>
            <a:r>
              <a:rPr>
                <a:sym typeface="+mn-lt"/>
              </a:rPr>
              <a:t>一方面，文化复兴是民族复兴的基础和前提。文化是一个民族的基因与血脉，是一个民族历史的见证与传承，更是一个民族的灵魂与未来。另一方面，文化是民族的文化，文化复兴代表了民族的重新崛起。文化复兴能够增强民族复兴的精神凝聚力、社会号召力、团结向心力、国际竞争力。因此，推动中华民族的伟大复兴，是文化自信的一种历史担当，也是一种历史自觉的体现。进入新时代，“实现中华民族伟大复兴进入了不可逆转的历史进程”，也可以说，中华文化复兴同样进入了“不可逆转的历史进程”。</a:t>
            </a:r>
          </a:p>
        </p:txBody>
      </p:sp>
    </p:spTree>
  </p:cSld>
  <p:clrMapOvr>
    <a:masterClrMapping/>
  </p:clrMapOvr>
  <p:transition spd="slow" advClick="0" advTm="9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1000"/>
                                        <p:tgtEl>
                                          <p:spTgt spid="42"/>
                                        </p:tgtEl>
                                      </p:cBhvr>
                                    </p:animEffect>
                                    <p:anim calcmode="lin" valueType="num">
                                      <p:cBhvr>
                                        <p:cTn id="12" dur="1000" fill="hold"/>
                                        <p:tgtEl>
                                          <p:spTgt spid="42"/>
                                        </p:tgtEl>
                                        <p:attrNameLst>
                                          <p:attrName>ppt_x</p:attrName>
                                        </p:attrNameLst>
                                      </p:cBhvr>
                                      <p:tavLst>
                                        <p:tav tm="0">
                                          <p:val>
                                            <p:strVal val="#ppt_x"/>
                                          </p:val>
                                        </p:tav>
                                        <p:tav tm="100000">
                                          <p:val>
                                            <p:strVal val="#ppt_x"/>
                                          </p:val>
                                        </p:tav>
                                      </p:tavLst>
                                    </p:anim>
                                    <p:anim calcmode="lin" valueType="num">
                                      <p:cBhvr>
                                        <p:cTn id="13" dur="1000" fill="hold"/>
                                        <p:tgtEl>
                                          <p:spTgt spid="4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randombar(horizontal)">
                                      <p:cBhvr>
                                        <p:cTn id="17" dur="500"/>
                                        <p:tgtEl>
                                          <p:spTgt spid="44"/>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randombar(horizontal)">
                                      <p:cBhvr>
                                        <p:cTn id="2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3" grpId="0" animBg="1"/>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932833" y="696036"/>
            <a:ext cx="3259167" cy="6161965"/>
          </a:xfrm>
          <a:prstGeom prst="rect">
            <a:avLst/>
          </a:prstGeom>
        </p:spPr>
      </p:pic>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3"/>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文化自信的历史担当</a:t>
            </a:r>
          </a:p>
        </p:txBody>
      </p:sp>
      <p:sp>
        <p:nvSpPr>
          <p:cNvPr id="43" name="Aitds8"/>
          <p:cNvSpPr/>
          <p:nvPr/>
        </p:nvSpPr>
        <p:spPr>
          <a:xfrm>
            <a:off x="824230" y="1638300"/>
            <a:ext cx="8378825" cy="4853940"/>
          </a:xfrm>
          <a:prstGeom prst="roundRect">
            <a:avLst>
              <a:gd name="adj" fmla="val 9269"/>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阿里巴巴普惠体" panose="00020600040101010101" pitchFamily="18" charset="-122"/>
              <a:ea typeface="阿里巴巴普惠体" panose="00020600040101010101" pitchFamily="18" charset="-122"/>
              <a:cs typeface="+mn-ea"/>
              <a:sym typeface="+mn-lt"/>
            </a:endParaRPr>
          </a:p>
        </p:txBody>
      </p:sp>
      <p:sp>
        <p:nvSpPr>
          <p:cNvPr id="44" name="Aitds9"/>
          <p:cNvSpPr/>
          <p:nvPr/>
        </p:nvSpPr>
        <p:spPr>
          <a:xfrm>
            <a:off x="1070864" y="1748716"/>
            <a:ext cx="7989433" cy="4632325"/>
          </a:xfrm>
          <a:prstGeom prst="rect">
            <a:avLst/>
          </a:prstGeom>
        </p:spPr>
        <p:txBody>
          <a:bodyPr wrap="square" lIns="63498" tIns="31749" rIns="63498" bIns="31749">
            <a:spAutoFit/>
          </a:bodyPr>
          <a:lstStyle/>
          <a:p>
            <a:pPr lvl="0" algn="just">
              <a:lnSpc>
                <a:spcPct val="150000"/>
              </a:lnSpc>
              <a:buClr>
                <a:srgbClr val="C00000"/>
              </a:buClr>
              <a:defRPr/>
            </a:pPr>
            <a:r>
              <a:rPr>
                <a:solidFill>
                  <a:srgbClr val="DE0000"/>
                </a:solidFill>
                <a:sym typeface="+mn-lt"/>
              </a:rPr>
              <a:t>担当引领人类文明进步潮流的历史自觉。</a:t>
            </a:r>
            <a:r>
              <a:rPr>
                <a:sym typeface="+mn-lt"/>
              </a:rPr>
              <a:t>从中华文明和西方文明的比较来看，中华文明素有讲仁爱、重民本、守诚信、崇正义、尚和合、求大同的精神特质和发展形态。中华文明历来重视民族团结，由此形成一个和谐统一的多民族大家庭。中华文明是亚欧大陆东部兴起的原生文明，尊崇的是文明和平发展之路，具有内生性特征；西方文明随着大航海时代的来临而逐渐兴起，形成了西方文明与生俱来的对外扩张禀性，决定了西方外生性的文明发展之路。新时代的中国以构建人类命运共同体为引领，擘画出了人类未来的美好愿景，这既是一种应对全球挑战的全新解决方案，也是一种立足自身、面向全球的新型文明观。“以文明交流超越文明隔阂、文明互鉴超越文明冲突、文明共存超越文明优越”，日益走近世界舞台中央的中国，拥有了更好担当引领人类文明进步潮流的历史主动和历史自觉。</a:t>
            </a:r>
          </a:p>
        </p:txBody>
      </p:sp>
    </p:spTree>
  </p:cSld>
  <p:clrMapOvr>
    <a:masterClrMapping/>
  </p:clrMapOvr>
  <p:transition spd="slow" advClick="0" advTm="7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randombar(horizontal)">
                                      <p:cBhvr>
                                        <p:cTn id="7" dur="500"/>
                                        <p:tgtEl>
                                          <p:spTgt spid="4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randombar(horizontal)">
                                      <p:cBhvr>
                                        <p:cTn id="10" dur="500"/>
                                        <p:tgtEl>
                                          <p:spTgt spid="43"/>
                                        </p:tgtEl>
                                      </p:cBhvr>
                                    </p:animEffect>
                                  </p:childTnLst>
                                </p:cTn>
                              </p:par>
                            </p:childTnLst>
                          </p:cTn>
                        </p:par>
                        <p:par>
                          <p:cTn id="11" fill="hold" nodeType="afterGroup">
                            <p:stCondLst>
                              <p:cond delay="500"/>
                            </p:stCondLst>
                            <p:childTnLst>
                              <p:par>
                                <p:cTn id="12" presetID="4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708150" y="3079750"/>
            <a:ext cx="8706485"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以高度的历史自觉坚定文化自信</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第四部分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4032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4450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以高度的历史自觉坚定文化自信</a:t>
            </a:r>
          </a:p>
        </p:txBody>
      </p:sp>
      <p:sp>
        <p:nvSpPr>
          <p:cNvPr id="5" name="矩形: 圆角 27"/>
          <p:cNvSpPr/>
          <p:nvPr/>
        </p:nvSpPr>
        <p:spPr>
          <a:xfrm>
            <a:off x="2474595" y="1214755"/>
            <a:ext cx="640334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以高度的历史自觉推动历史文化遗产保护利用工作。</a:t>
            </a:r>
          </a:p>
        </p:txBody>
      </p:sp>
      <p:grpSp>
        <p:nvGrpSpPr>
          <p:cNvPr id="6" name="组合 5"/>
          <p:cNvGrpSpPr/>
          <p:nvPr/>
        </p:nvGrpSpPr>
        <p:grpSpPr>
          <a:xfrm>
            <a:off x="1470488" y="116563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50244" y="1896067"/>
            <a:ext cx="8137525" cy="1706880"/>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习近平总书记强调要把历史文化遗产保护利用工作摆到更加突出的位置。要综合运用大数据、物联网、云计算和人工智能等高新科技，为历史文化遗产保护利用赋能，使越来越多的历史文化遗产不仅“留下来”，更能“活起来”，还能“走出去”。要做好宣传工作，将中华文明探源工程等研究成果在全国进行普及推广，增强全国人民对中华文化的自信心和自豪感，教育引导青少年将目光放在灿烂的中华文明上，增强做中国人的志气、骨气、底气。</a:t>
            </a:r>
          </a:p>
        </p:txBody>
      </p:sp>
      <p:sp>
        <p:nvSpPr>
          <p:cNvPr id="10" name="矩形: 圆角 27"/>
          <p:cNvSpPr/>
          <p:nvPr/>
        </p:nvSpPr>
        <p:spPr>
          <a:xfrm>
            <a:off x="2506345" y="3816985"/>
            <a:ext cx="828167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以高度的历史自觉推动中华优秀传统文化创造性转化、创新性发展。</a:t>
            </a:r>
          </a:p>
        </p:txBody>
      </p:sp>
      <p:grpSp>
        <p:nvGrpSpPr>
          <p:cNvPr id="11" name="组合 10"/>
          <p:cNvGrpSpPr/>
          <p:nvPr/>
        </p:nvGrpSpPr>
        <p:grpSpPr>
          <a:xfrm>
            <a:off x="1502238" y="3768066"/>
            <a:ext cx="720000" cy="720000"/>
            <a:chOff x="2052609" y="1752600"/>
            <a:chExt cx="720000" cy="720000"/>
          </a:xfrm>
        </p:grpSpPr>
        <p:sp>
          <p:nvSpPr>
            <p:cNvPr id="12"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13"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14" name="矩形 13"/>
          <p:cNvSpPr/>
          <p:nvPr/>
        </p:nvSpPr>
        <p:spPr>
          <a:xfrm>
            <a:off x="2681994" y="4488066"/>
            <a:ext cx="8137525" cy="2030095"/>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要以马克思主义为指导，精准提炼、熔铸和重塑中华优秀传统文化中的时代精华，实现马克思主义基本原理和中华优秀传统文化相结合，让中华优秀传统文化在新时代焕发出新的生机活力。要坚持与时俱进，实现中华优秀传统文化与社会主义现代化国家建设相契合，建立中华民族独特的精神标识，向世界讲好中国故事、讲明中国立场、讲清中华文明。要实现中华文明探源工程等研究成果的有效利用和转化，全面、完整和精准地向中国人民讲好中华文明史，提升全民族的文化自信心，充分发扬以史育人、以史铸魂的作用。</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par>
                          <p:cTn id="18" fill="hold" nodeType="afterGroup">
                            <p:stCondLst>
                              <p:cond delay="1500"/>
                            </p:stCondLst>
                            <p:childTnLst>
                              <p:par>
                                <p:cTn id="19" presetID="53"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nodeType="afterGroup">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nodeType="afterGroup">
                            <p:stCondLst>
                              <p:cond delay="2500"/>
                            </p:stCondLst>
                            <p:childTnLst>
                              <p:par>
                                <p:cTn id="29" presetID="14" presetClass="entr" presetSubtype="1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4450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以高度的历史自觉坚定文化自信</a:t>
            </a:r>
          </a:p>
        </p:txBody>
      </p:sp>
      <p:sp>
        <p:nvSpPr>
          <p:cNvPr id="5" name="矩形: 圆角 27"/>
          <p:cNvSpPr/>
          <p:nvPr/>
        </p:nvSpPr>
        <p:spPr>
          <a:xfrm>
            <a:off x="2474595" y="1214755"/>
            <a:ext cx="640334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以高度历史自觉弘扬中华文化的时代价值</a:t>
            </a:r>
          </a:p>
        </p:txBody>
      </p:sp>
      <p:grpSp>
        <p:nvGrpSpPr>
          <p:cNvPr id="6" name="组合 5"/>
          <p:cNvGrpSpPr/>
          <p:nvPr/>
        </p:nvGrpSpPr>
        <p:grpSpPr>
          <a:xfrm>
            <a:off x="1470488" y="116563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50244" y="1896067"/>
            <a:ext cx="8137525" cy="2030095"/>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抗击新冠肺炎疫情的过程中，“人民至上”“生命至上”与“资本至上”“利益至上”形成鲜明对比，“爱国主义”“集体主义”与“个人主义”“孤立主义”形成鲜明对比，凸显了中华文明的深厚底蕴和历史传承。中国共产党和中国人民在抗击疫情的过程中，向世界展示出的中国精神、中国力量、中国智慧、中国担当，正是源于对中华文明的充分自信。抗疫精神与中华民族长期形成的特质禀赋和文化基因一脉相承，进一步彰显了中华优秀传统文化的时代价值，中国共产党和中国人民的文化自信也在抗疫进程中得到彰显和升华。</a:t>
            </a:r>
          </a:p>
        </p:txBody>
      </p:sp>
      <p:sp>
        <p:nvSpPr>
          <p:cNvPr id="10" name="矩形: 圆角 27"/>
          <p:cNvSpPr/>
          <p:nvPr/>
        </p:nvSpPr>
        <p:spPr>
          <a:xfrm>
            <a:off x="2506345" y="4091305"/>
            <a:ext cx="8281670" cy="180911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在实现中华民族伟大复兴的战略全局和世界百年未有之大变局相互交织下，需要我们更为深入地探源中华文明，继承和弘扬中华优秀传统文化这个中华文明的根和魂，建立高度的历史自觉，发扬历史主动精神，坚定中华文化自信。</a:t>
            </a:r>
          </a:p>
        </p:txBody>
      </p:sp>
      <p:grpSp>
        <p:nvGrpSpPr>
          <p:cNvPr id="11" name="组合 10"/>
          <p:cNvGrpSpPr/>
          <p:nvPr/>
        </p:nvGrpSpPr>
        <p:grpSpPr>
          <a:xfrm>
            <a:off x="1471123" y="4644366"/>
            <a:ext cx="720000" cy="720000"/>
            <a:chOff x="2052609" y="1752600"/>
            <a:chExt cx="720000" cy="720000"/>
          </a:xfrm>
        </p:grpSpPr>
        <p:sp>
          <p:nvSpPr>
            <p:cNvPr id="12"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13"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par>
                          <p:cTn id="18" fill="hold" nodeType="afterGroup">
                            <p:stCondLst>
                              <p:cond delay="1500"/>
                            </p:stCondLst>
                            <p:childTnLst>
                              <p:par>
                                <p:cTn id="19" presetID="53"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nodeType="afterGroup">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102242"/>
          <p:cNvSpPr>
            <a:spLocks noChangeArrowheads="1"/>
          </p:cNvSpPr>
          <p:nvPr>
            <p:custDataLst>
              <p:tags r:id="rId1"/>
            </p:custDataLst>
          </p:nvPr>
        </p:nvSpPr>
        <p:spPr bwMode="auto">
          <a:xfrm>
            <a:off x="2401570" y="2212975"/>
            <a:ext cx="8858250" cy="228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457200">
              <a:lnSpc>
                <a:spcPct val="150000"/>
              </a:lnSpc>
            </a:pPr>
            <a:r>
              <a:rPr sz="1900" dirty="0">
                <a:latin typeface="字魂58号-创中黑-Regular" panose="00000500000000000000" pitchFamily="2" charset="-122"/>
                <a:ea typeface="字魂58号-创中黑-Regular" panose="00000500000000000000" pitchFamily="2" charset="-122"/>
              </a:rPr>
              <a:t>5月27日，习近平总书记在中共中央政治局就深化中华文明探源工程进行第三十九次集体学习时发表重要讲话指出，要深入了解中华文明五千多年发展史，把中国文明历史研究引向深入，推动全党全社会增强历史自觉、坚定文化自信。习近平总书记重要讲话深刻指出了开展中华文明探源、弘扬中华优秀传统文化的重大意义，也深刻阐明了历史自觉与文化自信的历史逻辑。</a:t>
            </a:r>
          </a:p>
        </p:txBody>
      </p:sp>
      <p:sp>
        <p:nvSpPr>
          <p:cNvPr id="32" name="TextBox 10"/>
          <p:cNvSpPr txBox="1"/>
          <p:nvPr/>
        </p:nvSpPr>
        <p:spPr>
          <a:xfrm>
            <a:off x="2233043" y="1053604"/>
            <a:ext cx="1341060" cy="70675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前言</a:t>
            </a:r>
          </a:p>
        </p:txBody>
      </p:sp>
      <p:sp>
        <p:nvSpPr>
          <p:cNvPr id="33" name="TextBox 10"/>
          <p:cNvSpPr txBox="1"/>
          <p:nvPr/>
        </p:nvSpPr>
        <p:spPr>
          <a:xfrm>
            <a:off x="3310795" y="1309062"/>
            <a:ext cx="2046689" cy="46037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40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PERFACE</a:t>
            </a:r>
          </a:p>
        </p:txBody>
      </p:sp>
      <p:cxnSp>
        <p:nvCxnSpPr>
          <p:cNvPr id="5" name="直接连接符 4"/>
          <p:cNvCxnSpPr/>
          <p:nvPr/>
        </p:nvCxnSpPr>
        <p:spPr bwMode="auto">
          <a:xfrm>
            <a:off x="2199640" y="1858010"/>
            <a:ext cx="8028305" cy="0"/>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
        <p:nvSpPr>
          <p:cNvPr id="2" name="文本框 1"/>
          <p:cNvSpPr txBox="1"/>
          <p:nvPr/>
        </p:nvSpPr>
        <p:spPr>
          <a:xfrm>
            <a:off x="4436198" y="380246"/>
            <a:ext cx="1628052" cy="400110"/>
          </a:xfrm>
          <a:prstGeom prst="rect">
            <a:avLst/>
          </a:prstGeom>
          <a:noFill/>
        </p:spPr>
        <p:txBody>
          <a:bodyPr wrap="square" rtlCol="0">
            <a:spAutoFit/>
          </a:bodyPr>
          <a:lstStyle/>
          <a:p>
            <a:r>
              <a:rPr lang="en-US" altLang="zh-CN" sz="1000" smtClean="0"/>
              <a:t>https://www.PPT818.com/</a:t>
            </a:r>
            <a:endParaRPr lang="zh-CN" altLang="en-US" sz="100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400" fill="hold"/>
                                        <p:tgtEl>
                                          <p:spTgt spid="32"/>
                                        </p:tgtEl>
                                        <p:attrNameLst>
                                          <p:attrName>ppt_w</p:attrName>
                                        </p:attrNameLst>
                                      </p:cBhvr>
                                      <p:tavLst>
                                        <p:tav tm="0">
                                          <p:val>
                                            <p:fltVal val="0"/>
                                          </p:val>
                                        </p:tav>
                                        <p:tav tm="100000">
                                          <p:val>
                                            <p:strVal val="#ppt_w"/>
                                          </p:val>
                                        </p:tav>
                                      </p:tavLst>
                                    </p:anim>
                                    <p:anim calcmode="lin" valueType="num">
                                      <p:cBhvr>
                                        <p:cTn id="12" dur="400" fill="hold"/>
                                        <p:tgtEl>
                                          <p:spTgt spid="32"/>
                                        </p:tgtEl>
                                        <p:attrNameLst>
                                          <p:attrName>ppt_h</p:attrName>
                                        </p:attrNameLst>
                                      </p:cBhvr>
                                      <p:tavLst>
                                        <p:tav tm="0">
                                          <p:val>
                                            <p:fltVal val="0"/>
                                          </p:val>
                                        </p:tav>
                                        <p:tav tm="100000">
                                          <p:val>
                                            <p:strVal val="#ppt_h"/>
                                          </p:val>
                                        </p:tav>
                                      </p:tavLst>
                                    </p:anim>
                                    <p:anim calcmode="lin" valueType="num">
                                      <p:cBhvr>
                                        <p:cTn id="13" dur="400" fill="hold"/>
                                        <p:tgtEl>
                                          <p:spTgt spid="32"/>
                                        </p:tgtEl>
                                        <p:attrNameLst>
                                          <p:attrName>style.rotation</p:attrName>
                                        </p:attrNameLst>
                                      </p:cBhvr>
                                      <p:tavLst>
                                        <p:tav tm="0">
                                          <p:val>
                                            <p:fltVal val="90"/>
                                          </p:val>
                                        </p:tav>
                                        <p:tav tm="100000">
                                          <p:val>
                                            <p:fltVal val="0"/>
                                          </p:val>
                                        </p:tav>
                                      </p:tavLst>
                                    </p:anim>
                                    <p:animEffect transition="in" filter="fade">
                                      <p:cBhvr>
                                        <p:cTn id="14" dur="400"/>
                                        <p:tgtEl>
                                          <p:spTgt spid="32"/>
                                        </p:tgtEl>
                                      </p:cBhvr>
                                    </p:animEffect>
                                  </p:childTnLst>
                                </p:cTn>
                              </p:par>
                            </p:childTnLst>
                          </p:cTn>
                        </p:par>
                        <p:par>
                          <p:cTn id="15" fill="hold" nodeType="afterGroup">
                            <p:stCondLst>
                              <p:cond delay="900"/>
                            </p:stCondLst>
                            <p:childTnLst>
                              <p:par>
                                <p:cTn id="16" presetID="22" presetClass="entr" presetSubtype="8"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left)">
                                      <p:cBhvr>
                                        <p:cTn id="18" dur="500"/>
                                        <p:tgtEl>
                                          <p:spTgt spid="33"/>
                                        </p:tgtEl>
                                      </p:cBhvr>
                                    </p:animEffect>
                                  </p:childTnLst>
                                </p:cTn>
                              </p:par>
                            </p:childTnLst>
                          </p:cTn>
                        </p:par>
                        <p:par>
                          <p:cTn id="19" fill="hold" nodeType="afterGroup">
                            <p:stCondLst>
                              <p:cond delay="14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1900"/>
                            </p:stCondLst>
                            <p:childTnLst>
                              <p:par>
                                <p:cTn id="24" presetID="1"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par>
                                <p:cTn id="26"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27" dur="1000" spd="-100000" fill="hold"/>
                                        <p:tgtEl>
                                          <p:spTgt spid="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102242"/>
          <p:cNvSpPr>
            <a:spLocks noChangeArrowheads="1"/>
          </p:cNvSpPr>
          <p:nvPr>
            <p:custDataLst>
              <p:tags r:id="rId1"/>
            </p:custDataLst>
          </p:nvPr>
        </p:nvSpPr>
        <p:spPr bwMode="auto">
          <a:xfrm>
            <a:off x="1961515" y="941705"/>
            <a:ext cx="8268970" cy="359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457200">
              <a:lnSpc>
                <a:spcPct val="150000"/>
              </a:lnSpc>
            </a:pPr>
            <a:r>
              <a:rPr sz="1900">
                <a:latin typeface="字魂58号-创中黑-Regular" panose="00000500000000000000" pitchFamily="2" charset="-122"/>
                <a:ea typeface="字魂58号-创中黑-Regular" panose="00000500000000000000" pitchFamily="2" charset="-122"/>
              </a:rPr>
              <a:t>文化自信体现为一个民族、一个国家和一个政党对自身文化的认知、认同和践行，以及对自身文化生命力的坚定信心。历史自觉主要体现为从历史的维度，站在历史活动实践主体的高度，深刻洞察和把握我们党、国家和民族的历史使命，以高度的历史主动性牢牢掌握自己的前途命运，具体体现为深邃的历史情怀、深刻的历史观照、强烈的历史担当等。文化自信与历史自觉在历史的深度和文明的高度达到辩证统一，文化自信的树立离不开历史自觉，同时也要以高度的文化自信把握历史主动。文化自信的背后，是深厚的历史根基、高度的文明传承自觉、强烈的历史担当自觉。</a:t>
            </a:r>
          </a:p>
        </p:txBody>
      </p:sp>
      <p:sp>
        <p:nvSpPr>
          <p:cNvPr id="32" name="TextBox 10"/>
          <p:cNvSpPr txBox="1"/>
          <p:nvPr/>
        </p:nvSpPr>
        <p:spPr>
          <a:xfrm>
            <a:off x="628015" y="941705"/>
            <a:ext cx="822325" cy="1322070"/>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前</a:t>
            </a:r>
          </a:p>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言</a:t>
            </a:r>
          </a:p>
        </p:txBody>
      </p:sp>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400" fill="hold"/>
                                        <p:tgtEl>
                                          <p:spTgt spid="32"/>
                                        </p:tgtEl>
                                        <p:attrNameLst>
                                          <p:attrName>ppt_w</p:attrName>
                                        </p:attrNameLst>
                                      </p:cBhvr>
                                      <p:tavLst>
                                        <p:tav tm="0">
                                          <p:val>
                                            <p:fltVal val="0"/>
                                          </p:val>
                                        </p:tav>
                                        <p:tav tm="100000">
                                          <p:val>
                                            <p:strVal val="#ppt_w"/>
                                          </p:val>
                                        </p:tav>
                                      </p:tavLst>
                                    </p:anim>
                                    <p:anim calcmode="lin" valueType="num">
                                      <p:cBhvr>
                                        <p:cTn id="12" dur="400" fill="hold"/>
                                        <p:tgtEl>
                                          <p:spTgt spid="32"/>
                                        </p:tgtEl>
                                        <p:attrNameLst>
                                          <p:attrName>ppt_h</p:attrName>
                                        </p:attrNameLst>
                                      </p:cBhvr>
                                      <p:tavLst>
                                        <p:tav tm="0">
                                          <p:val>
                                            <p:fltVal val="0"/>
                                          </p:val>
                                        </p:tav>
                                        <p:tav tm="100000">
                                          <p:val>
                                            <p:strVal val="#ppt_h"/>
                                          </p:val>
                                        </p:tav>
                                      </p:tavLst>
                                    </p:anim>
                                    <p:anim calcmode="lin" valueType="num">
                                      <p:cBhvr>
                                        <p:cTn id="13" dur="400" fill="hold"/>
                                        <p:tgtEl>
                                          <p:spTgt spid="32"/>
                                        </p:tgtEl>
                                        <p:attrNameLst>
                                          <p:attrName>style.rotation</p:attrName>
                                        </p:attrNameLst>
                                      </p:cBhvr>
                                      <p:tavLst>
                                        <p:tav tm="0">
                                          <p:val>
                                            <p:fltVal val="90"/>
                                          </p:val>
                                        </p:tav>
                                        <p:tav tm="100000">
                                          <p:val>
                                            <p:fltVal val="0"/>
                                          </p:val>
                                        </p:tav>
                                      </p:tavLst>
                                    </p:anim>
                                    <p:animEffect transition="in" filter="fade">
                                      <p:cBhvr>
                                        <p:cTn id="14" dur="400"/>
                                        <p:tgtEl>
                                          <p:spTgt spid="32"/>
                                        </p:tgtEl>
                                      </p:cBhvr>
                                    </p:animEffect>
                                  </p:childTnLst>
                                </p:cTn>
                              </p:par>
                            </p:childTnLst>
                          </p:cTn>
                        </p:par>
                        <p:par>
                          <p:cTn id="15" fill="hold" nodeType="afterGroup">
                            <p:stCondLst>
                              <p:cond delay="900"/>
                            </p:stCondLst>
                            <p:childTnLst>
                              <p:par>
                                <p:cTn id="16" presetID="1" presetClass="entr" presetSubtype="0" fill="hold" nodeType="afterEffect">
                                  <p:stCondLst>
                                    <p:cond delay="0"/>
                                  </p:stCondLst>
                                  <p:childTnLst>
                                    <p:set>
                                      <p:cBhvr>
                                        <p:cTn id="17" dur="1" fill="hold">
                                          <p:stCondLst>
                                            <p:cond delay="0"/>
                                          </p:stCondLst>
                                        </p:cTn>
                                        <p:tgtEl>
                                          <p:spTgt spid="37"/>
                                        </p:tgtEl>
                                        <p:attrNameLst>
                                          <p:attrName>style.visibility</p:attrName>
                                        </p:attrNameLst>
                                      </p:cBhvr>
                                      <p:to>
                                        <p:strVal val="visible"/>
                                      </p:to>
                                    </p:set>
                                  </p:childTnLst>
                                </p:cTn>
                              </p:par>
                              <p:par>
                                <p:cTn id="18"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19" dur="1000" spd="-100000" fill="hold"/>
                                        <p:tgtEl>
                                          <p:spTgt spid="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任意多边形 93"/>
          <p:cNvSpPr/>
          <p:nvPr/>
        </p:nvSpPr>
        <p:spPr>
          <a:xfrm rot="18900000" flipH="1">
            <a:off x="3421902" y="2575894"/>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0" name="组合 29"/>
          <p:cNvGrpSpPr/>
          <p:nvPr/>
        </p:nvGrpSpPr>
        <p:grpSpPr>
          <a:xfrm>
            <a:off x="2900990" y="2397441"/>
            <a:ext cx="561595" cy="561592"/>
            <a:chOff x="5656078" y="2390367"/>
            <a:chExt cx="836520" cy="836519"/>
          </a:xfrm>
        </p:grpSpPr>
        <p:sp>
          <p:nvSpPr>
            <p:cNvPr id="31" name="椭圆 30"/>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32" name="TextBox 20"/>
            <p:cNvSpPr txBox="1"/>
            <p:nvPr/>
          </p:nvSpPr>
          <p:spPr>
            <a:xfrm>
              <a:off x="5818852" y="2588629"/>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01</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33" name="圆角矩形 105"/>
          <p:cNvSpPr/>
          <p:nvPr/>
        </p:nvSpPr>
        <p:spPr>
          <a:xfrm>
            <a:off x="3788460" y="2358620"/>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文化自信的历史根基</a:t>
            </a:r>
            <a:endParaRPr sz="2600" kern="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34" name="任意多边形 93"/>
          <p:cNvSpPr/>
          <p:nvPr/>
        </p:nvSpPr>
        <p:spPr>
          <a:xfrm rot="18900000" flipH="1">
            <a:off x="3421902" y="3362840"/>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5" name="组合 34"/>
          <p:cNvGrpSpPr/>
          <p:nvPr/>
        </p:nvGrpSpPr>
        <p:grpSpPr>
          <a:xfrm>
            <a:off x="2900990" y="3184387"/>
            <a:ext cx="561595" cy="561592"/>
            <a:chOff x="5656078" y="2390367"/>
            <a:chExt cx="836520" cy="836519"/>
          </a:xfrm>
        </p:grpSpPr>
        <p:sp>
          <p:nvSpPr>
            <p:cNvPr id="36" name="椭圆 35"/>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37" name="TextBox 20"/>
            <p:cNvSpPr txBox="1"/>
            <p:nvPr/>
          </p:nvSpPr>
          <p:spPr>
            <a:xfrm>
              <a:off x="5818851" y="2541114"/>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02</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38" name="圆角矩形 105"/>
          <p:cNvSpPr/>
          <p:nvPr/>
        </p:nvSpPr>
        <p:spPr>
          <a:xfrm>
            <a:off x="3788460" y="3145566"/>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文化自信的文明渊源</a:t>
            </a:r>
          </a:p>
        </p:txBody>
      </p:sp>
      <p:sp>
        <p:nvSpPr>
          <p:cNvPr id="39" name="任意多边形 93"/>
          <p:cNvSpPr/>
          <p:nvPr/>
        </p:nvSpPr>
        <p:spPr>
          <a:xfrm rot="18900000" flipH="1">
            <a:off x="3421902" y="4130369"/>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0" name="组合 39"/>
          <p:cNvGrpSpPr/>
          <p:nvPr/>
        </p:nvGrpSpPr>
        <p:grpSpPr>
          <a:xfrm>
            <a:off x="2900990" y="3951916"/>
            <a:ext cx="561595" cy="561592"/>
            <a:chOff x="5656078" y="2390367"/>
            <a:chExt cx="836520" cy="836519"/>
          </a:xfrm>
        </p:grpSpPr>
        <p:sp>
          <p:nvSpPr>
            <p:cNvPr id="41" name="椭圆 40"/>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42" name="TextBox 20"/>
            <p:cNvSpPr txBox="1"/>
            <p:nvPr/>
          </p:nvSpPr>
          <p:spPr>
            <a:xfrm>
              <a:off x="5818851" y="2588629"/>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03</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43" name="圆角矩形 105"/>
          <p:cNvSpPr/>
          <p:nvPr/>
        </p:nvSpPr>
        <p:spPr>
          <a:xfrm>
            <a:off x="3788460" y="3913095"/>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文化自信的历史担当</a:t>
            </a:r>
          </a:p>
        </p:txBody>
      </p:sp>
      <p:sp>
        <p:nvSpPr>
          <p:cNvPr id="44" name="任意多边形 93"/>
          <p:cNvSpPr/>
          <p:nvPr/>
        </p:nvSpPr>
        <p:spPr>
          <a:xfrm rot="18900000" flipH="1">
            <a:off x="3421902" y="4904488"/>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5" name="组合 44"/>
          <p:cNvGrpSpPr/>
          <p:nvPr/>
        </p:nvGrpSpPr>
        <p:grpSpPr>
          <a:xfrm>
            <a:off x="2900990" y="4726035"/>
            <a:ext cx="561595" cy="561592"/>
            <a:chOff x="5656078" y="2390367"/>
            <a:chExt cx="836520" cy="836519"/>
          </a:xfrm>
        </p:grpSpPr>
        <p:sp>
          <p:nvSpPr>
            <p:cNvPr id="46" name="椭圆 45"/>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47" name="TextBox 20"/>
            <p:cNvSpPr txBox="1"/>
            <p:nvPr/>
          </p:nvSpPr>
          <p:spPr>
            <a:xfrm>
              <a:off x="5818851" y="2541114"/>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04</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48" name="圆角矩形 105"/>
          <p:cNvSpPr/>
          <p:nvPr/>
        </p:nvSpPr>
        <p:spPr>
          <a:xfrm>
            <a:off x="3788460" y="4687214"/>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以高度的历史自觉坚定文化自信</a:t>
            </a:r>
          </a:p>
        </p:txBody>
      </p:sp>
      <p:sp>
        <p:nvSpPr>
          <p:cNvPr id="3" name="TextBox 10"/>
          <p:cNvSpPr txBox="1"/>
          <p:nvPr/>
        </p:nvSpPr>
        <p:spPr>
          <a:xfrm>
            <a:off x="2233043" y="1053604"/>
            <a:ext cx="1341060" cy="70675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目录</a:t>
            </a:r>
          </a:p>
        </p:txBody>
      </p:sp>
      <p:sp>
        <p:nvSpPr>
          <p:cNvPr id="4" name="TextBox 10"/>
          <p:cNvSpPr txBox="1"/>
          <p:nvPr/>
        </p:nvSpPr>
        <p:spPr>
          <a:xfrm>
            <a:off x="3310795" y="1309062"/>
            <a:ext cx="2046689" cy="46037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40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CONTENTS</a:t>
            </a:r>
          </a:p>
        </p:txBody>
      </p:sp>
      <p:cxnSp>
        <p:nvCxnSpPr>
          <p:cNvPr id="5" name="直接连接符 4"/>
          <p:cNvCxnSpPr/>
          <p:nvPr/>
        </p:nvCxnSpPr>
        <p:spPr bwMode="auto">
          <a:xfrm>
            <a:off x="2199640" y="1858010"/>
            <a:ext cx="8028305" cy="0"/>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anim calcmode="lin" valueType="num">
                                      <p:cBhvr>
                                        <p:cTn id="10" dur="500" fill="hold"/>
                                        <p:tgtEl>
                                          <p:spTgt spid="30"/>
                                        </p:tgtEl>
                                        <p:attrNameLst>
                                          <p:attrName>ppt_x</p:attrName>
                                        </p:attrNameLst>
                                      </p:cBhvr>
                                      <p:tavLst>
                                        <p:tav tm="0">
                                          <p:val>
                                            <p:fltVal val="0.5"/>
                                          </p:val>
                                        </p:tav>
                                        <p:tav tm="100000">
                                          <p:val>
                                            <p:strVal val="#ppt_x"/>
                                          </p:val>
                                        </p:tav>
                                      </p:tavLst>
                                    </p:anim>
                                    <p:anim calcmode="lin" valueType="num">
                                      <p:cBhvr>
                                        <p:cTn id="11" dur="500" fill="hold"/>
                                        <p:tgtEl>
                                          <p:spTgt spid="30"/>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p:tgtEl>
                                          <p:spTgt spid="29"/>
                                        </p:tgtEl>
                                        <p:attrNameLst>
                                          <p:attrName>ppt_x</p:attrName>
                                        </p:attrNameLst>
                                      </p:cBhvr>
                                      <p:tavLst>
                                        <p:tav tm="0">
                                          <p:val>
                                            <p:strVal val="#ppt_x-#ppt_w*1.125000"/>
                                          </p:val>
                                        </p:tav>
                                        <p:tav tm="100000">
                                          <p:val>
                                            <p:strVal val="#ppt_x"/>
                                          </p:val>
                                        </p:tav>
                                      </p:tavLst>
                                    </p:anim>
                                    <p:animEffect transition="in" filter="wipe(right)">
                                      <p:cBhvr>
                                        <p:cTn id="16" dur="500"/>
                                        <p:tgtEl>
                                          <p:spTgt spid="29"/>
                                        </p:tgtEl>
                                      </p:cBhvr>
                                    </p:animEffect>
                                  </p:childTnLst>
                                </p:cTn>
                              </p:par>
                            </p:childTnLst>
                          </p:cTn>
                        </p:par>
                        <p:par>
                          <p:cTn id="17" fill="hold" nodeType="afterGroup">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1000"/>
                                        <p:tgtEl>
                                          <p:spTgt spid="33"/>
                                        </p:tgtEl>
                                      </p:cBhvr>
                                    </p:animEffect>
                                  </p:childTnLst>
                                </p:cTn>
                              </p:par>
                              <p:par>
                                <p:cTn id="21" presetID="53" presetClass="entr" presetSubtype="0" fill="hold" grpId="1"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1000" fill="hold"/>
                                        <p:tgtEl>
                                          <p:spTgt spid="33"/>
                                        </p:tgtEl>
                                        <p:attrNameLst>
                                          <p:attrName>ppt_w</p:attrName>
                                        </p:attrNameLst>
                                      </p:cBhvr>
                                      <p:tavLst>
                                        <p:tav tm="0">
                                          <p:val>
                                            <p:fltVal val="0"/>
                                          </p:val>
                                        </p:tav>
                                        <p:tav tm="100000">
                                          <p:val>
                                            <p:strVal val="#ppt_w"/>
                                          </p:val>
                                        </p:tav>
                                      </p:tavLst>
                                    </p:anim>
                                    <p:anim calcmode="lin" valueType="num">
                                      <p:cBhvr>
                                        <p:cTn id="24" dur="1000" fill="hold"/>
                                        <p:tgtEl>
                                          <p:spTgt spid="33"/>
                                        </p:tgtEl>
                                        <p:attrNameLst>
                                          <p:attrName>ppt_h</p:attrName>
                                        </p:attrNameLst>
                                      </p:cBhvr>
                                      <p:tavLst>
                                        <p:tav tm="0">
                                          <p:val>
                                            <p:fltVal val="0"/>
                                          </p:val>
                                        </p:tav>
                                        <p:tav tm="100000">
                                          <p:val>
                                            <p:strVal val="#ppt_h"/>
                                          </p:val>
                                        </p:tav>
                                      </p:tavLst>
                                    </p:anim>
                                    <p:animEffect transition="in" filter="fade">
                                      <p:cBhvr>
                                        <p:cTn id="25" dur="1000"/>
                                        <p:tgtEl>
                                          <p:spTgt spid="33"/>
                                        </p:tgtEl>
                                      </p:cBhvr>
                                    </p:animEffect>
                                  </p:childTnLst>
                                </p:cTn>
                              </p:par>
                              <p:par>
                                <p:cTn id="26" presetID="35" presetClass="path" presetSubtype="0" accel="50000" decel="50000" fill="hold" grpId="2" nodeType="withEffect">
                                  <p:stCondLst>
                                    <p:cond delay="0"/>
                                  </p:stCondLst>
                                  <p:childTnLst>
                                    <p:animMotion origin="layout" path="M -8.33333E-07 2.96296E-06 L -0.10456 2.96296E-06" pathEditMode="relative" rAng="0" ptsTypes="AA">
                                      <p:cBhvr>
                                        <p:cTn id="27" dur="1000" spd="-100000" fill="hold"/>
                                        <p:tgtEl>
                                          <p:spTgt spid="33"/>
                                        </p:tgtEl>
                                        <p:attrNameLst>
                                          <p:attrName>ppt_x</p:attrName>
                                          <p:attrName>ppt_y</p:attrName>
                                        </p:attrNameLst>
                                      </p:cBhvr>
                                      <p:rCtr x="-5234" y="0"/>
                                    </p:animMotion>
                                  </p:childTnLst>
                                </p:cTn>
                              </p:par>
                            </p:childTnLst>
                          </p:cTn>
                        </p:par>
                        <p:par>
                          <p:cTn id="28" fill="hold" nodeType="afterGroup">
                            <p:stCondLst>
                              <p:cond delay="2000"/>
                            </p:stCondLst>
                            <p:childTnLst>
                              <p:par>
                                <p:cTn id="29" presetID="53" presetClass="entr" presetSubtype="0"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nodeType="afterGroup">
                            <p:stCondLst>
                              <p:cond delay="2500"/>
                            </p:stCondLst>
                            <p:childTnLst>
                              <p:par>
                                <p:cTn id="37" presetID="12" presetClass="entr" presetSubtype="8"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p:tgtEl>
                                          <p:spTgt spid="34"/>
                                        </p:tgtEl>
                                        <p:attrNameLst>
                                          <p:attrName>ppt_x</p:attrName>
                                        </p:attrNameLst>
                                      </p:cBhvr>
                                      <p:tavLst>
                                        <p:tav tm="0">
                                          <p:val>
                                            <p:strVal val="#ppt_x-#ppt_w*1.125000"/>
                                          </p:val>
                                        </p:tav>
                                        <p:tav tm="100000">
                                          <p:val>
                                            <p:strVal val="#ppt_x"/>
                                          </p:val>
                                        </p:tav>
                                      </p:tavLst>
                                    </p:anim>
                                    <p:animEffect transition="in" filter="wipe(right)">
                                      <p:cBhvr>
                                        <p:cTn id="40" dur="500"/>
                                        <p:tgtEl>
                                          <p:spTgt spid="34"/>
                                        </p:tgtEl>
                                      </p:cBhvr>
                                    </p:animEffect>
                                  </p:childTnLst>
                                </p:cTn>
                              </p:par>
                            </p:childTnLst>
                          </p:cTn>
                        </p:par>
                        <p:par>
                          <p:cTn id="41" fill="hold" nodeType="afterGroup">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childTnLst>
                                </p:cTn>
                              </p:par>
                              <p:par>
                                <p:cTn id="45" presetID="53" presetClass="entr" presetSubtype="0" fill="hold" grpId="1"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1000" fill="hold"/>
                                        <p:tgtEl>
                                          <p:spTgt spid="38"/>
                                        </p:tgtEl>
                                        <p:attrNameLst>
                                          <p:attrName>ppt_w</p:attrName>
                                        </p:attrNameLst>
                                      </p:cBhvr>
                                      <p:tavLst>
                                        <p:tav tm="0">
                                          <p:val>
                                            <p:fltVal val="0"/>
                                          </p:val>
                                        </p:tav>
                                        <p:tav tm="100000">
                                          <p:val>
                                            <p:strVal val="#ppt_w"/>
                                          </p:val>
                                        </p:tav>
                                      </p:tavLst>
                                    </p:anim>
                                    <p:anim calcmode="lin" valueType="num">
                                      <p:cBhvr>
                                        <p:cTn id="48" dur="1000" fill="hold"/>
                                        <p:tgtEl>
                                          <p:spTgt spid="38"/>
                                        </p:tgtEl>
                                        <p:attrNameLst>
                                          <p:attrName>ppt_h</p:attrName>
                                        </p:attrNameLst>
                                      </p:cBhvr>
                                      <p:tavLst>
                                        <p:tav tm="0">
                                          <p:val>
                                            <p:fltVal val="0"/>
                                          </p:val>
                                        </p:tav>
                                        <p:tav tm="100000">
                                          <p:val>
                                            <p:strVal val="#ppt_h"/>
                                          </p:val>
                                        </p:tav>
                                      </p:tavLst>
                                    </p:anim>
                                    <p:animEffect transition="in" filter="fade">
                                      <p:cBhvr>
                                        <p:cTn id="49" dur="1000"/>
                                        <p:tgtEl>
                                          <p:spTgt spid="38"/>
                                        </p:tgtEl>
                                      </p:cBhvr>
                                    </p:animEffect>
                                  </p:childTnLst>
                                </p:cTn>
                              </p:par>
                              <p:par>
                                <p:cTn id="50" presetID="35" presetClass="path" presetSubtype="0" accel="50000" decel="50000" fill="hold" grpId="2" nodeType="withEffect">
                                  <p:stCondLst>
                                    <p:cond delay="0"/>
                                  </p:stCondLst>
                                  <p:childTnLst>
                                    <p:animMotion origin="layout" path="M -8.33333E-07 -1.85185E-06 L -0.10456 -1.85185E-06" pathEditMode="relative" rAng="0" ptsTypes="AA">
                                      <p:cBhvr>
                                        <p:cTn id="51" dur="1000" spd="-100000" fill="hold"/>
                                        <p:tgtEl>
                                          <p:spTgt spid="38"/>
                                        </p:tgtEl>
                                        <p:attrNameLst>
                                          <p:attrName>ppt_x</p:attrName>
                                          <p:attrName>ppt_y</p:attrName>
                                        </p:attrNameLst>
                                      </p:cBhvr>
                                      <p:rCtr x="-5234" y="0"/>
                                    </p:animMotion>
                                  </p:childTnLst>
                                </p:cTn>
                              </p:par>
                            </p:childTnLst>
                          </p:cTn>
                        </p:par>
                        <p:par>
                          <p:cTn id="52" fill="hold" nodeType="afterGroup">
                            <p:stCondLst>
                              <p:cond delay="4000"/>
                            </p:stCondLst>
                            <p:childTnLst>
                              <p:par>
                                <p:cTn id="53" presetID="53" presetClass="entr" presetSubtype="0"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anim calcmode="lin" valueType="num">
                                      <p:cBhvr>
                                        <p:cTn id="58" dur="500" fill="hold"/>
                                        <p:tgtEl>
                                          <p:spTgt spid="40"/>
                                        </p:tgtEl>
                                        <p:attrNameLst>
                                          <p:attrName>ppt_x</p:attrName>
                                        </p:attrNameLst>
                                      </p:cBhvr>
                                      <p:tavLst>
                                        <p:tav tm="0">
                                          <p:val>
                                            <p:fltVal val="0.5"/>
                                          </p:val>
                                        </p:tav>
                                        <p:tav tm="100000">
                                          <p:val>
                                            <p:strVal val="#ppt_x"/>
                                          </p:val>
                                        </p:tav>
                                      </p:tavLst>
                                    </p:anim>
                                    <p:anim calcmode="lin" valueType="num">
                                      <p:cBhvr>
                                        <p:cTn id="59" dur="500" fill="hold"/>
                                        <p:tgtEl>
                                          <p:spTgt spid="40"/>
                                        </p:tgtEl>
                                        <p:attrNameLst>
                                          <p:attrName>ppt_y</p:attrName>
                                        </p:attrNameLst>
                                      </p:cBhvr>
                                      <p:tavLst>
                                        <p:tav tm="0">
                                          <p:val>
                                            <p:fltVal val="0.5"/>
                                          </p:val>
                                        </p:tav>
                                        <p:tav tm="100000">
                                          <p:val>
                                            <p:strVal val="#ppt_y"/>
                                          </p:val>
                                        </p:tav>
                                      </p:tavLst>
                                    </p:anim>
                                  </p:childTnLst>
                                </p:cTn>
                              </p:par>
                            </p:childTnLst>
                          </p:cTn>
                        </p:par>
                        <p:par>
                          <p:cTn id="60" fill="hold" nodeType="afterGroup">
                            <p:stCondLst>
                              <p:cond delay="4500"/>
                            </p:stCondLst>
                            <p:childTnLst>
                              <p:par>
                                <p:cTn id="61" presetID="12" presetClass="entr" presetSubtype="8"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p:tgtEl>
                                          <p:spTgt spid="39"/>
                                        </p:tgtEl>
                                        <p:attrNameLst>
                                          <p:attrName>ppt_x</p:attrName>
                                        </p:attrNameLst>
                                      </p:cBhvr>
                                      <p:tavLst>
                                        <p:tav tm="0">
                                          <p:val>
                                            <p:strVal val="#ppt_x-#ppt_w*1.125000"/>
                                          </p:val>
                                        </p:tav>
                                        <p:tav tm="100000">
                                          <p:val>
                                            <p:strVal val="#ppt_x"/>
                                          </p:val>
                                        </p:tav>
                                      </p:tavLst>
                                    </p:anim>
                                    <p:animEffect transition="in" filter="wipe(right)">
                                      <p:cBhvr>
                                        <p:cTn id="64" dur="500"/>
                                        <p:tgtEl>
                                          <p:spTgt spid="39"/>
                                        </p:tgtEl>
                                      </p:cBhvr>
                                    </p:animEffect>
                                  </p:childTnLst>
                                </p:cTn>
                              </p:par>
                            </p:childTnLst>
                          </p:cTn>
                        </p:par>
                        <p:par>
                          <p:cTn id="65" fill="hold" nodeType="afterGroup">
                            <p:stCondLst>
                              <p:cond delay="5000"/>
                            </p:stCondLst>
                            <p:childTnLst>
                              <p:par>
                                <p:cTn id="66" presetID="10"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childTnLst>
                                </p:cTn>
                              </p:par>
                              <p:par>
                                <p:cTn id="69" presetID="53" presetClass="entr" presetSubtype="0" fill="hold" grpId="1" nodeType="with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p:cTn id="71" dur="1000" fill="hold"/>
                                        <p:tgtEl>
                                          <p:spTgt spid="43"/>
                                        </p:tgtEl>
                                        <p:attrNameLst>
                                          <p:attrName>ppt_w</p:attrName>
                                        </p:attrNameLst>
                                      </p:cBhvr>
                                      <p:tavLst>
                                        <p:tav tm="0">
                                          <p:val>
                                            <p:fltVal val="0"/>
                                          </p:val>
                                        </p:tav>
                                        <p:tav tm="100000">
                                          <p:val>
                                            <p:strVal val="#ppt_w"/>
                                          </p:val>
                                        </p:tav>
                                      </p:tavLst>
                                    </p:anim>
                                    <p:anim calcmode="lin" valueType="num">
                                      <p:cBhvr>
                                        <p:cTn id="72" dur="1000" fill="hold"/>
                                        <p:tgtEl>
                                          <p:spTgt spid="43"/>
                                        </p:tgtEl>
                                        <p:attrNameLst>
                                          <p:attrName>ppt_h</p:attrName>
                                        </p:attrNameLst>
                                      </p:cBhvr>
                                      <p:tavLst>
                                        <p:tav tm="0">
                                          <p:val>
                                            <p:fltVal val="0"/>
                                          </p:val>
                                        </p:tav>
                                        <p:tav tm="100000">
                                          <p:val>
                                            <p:strVal val="#ppt_h"/>
                                          </p:val>
                                        </p:tav>
                                      </p:tavLst>
                                    </p:anim>
                                    <p:animEffect transition="in" filter="fade">
                                      <p:cBhvr>
                                        <p:cTn id="73" dur="1000"/>
                                        <p:tgtEl>
                                          <p:spTgt spid="43"/>
                                        </p:tgtEl>
                                      </p:cBhvr>
                                    </p:animEffect>
                                  </p:childTnLst>
                                </p:cTn>
                              </p:par>
                              <p:par>
                                <p:cTn id="74" presetID="35" presetClass="path" presetSubtype="0" accel="50000" decel="50000" fill="hold" grpId="2" nodeType="withEffect">
                                  <p:stCondLst>
                                    <p:cond delay="0"/>
                                  </p:stCondLst>
                                  <p:childTnLst>
                                    <p:animMotion origin="layout" path="M -8.33333E-07 2.59259E-06 L -0.10456 2.59259E-06" pathEditMode="relative" rAng="0" ptsTypes="AA">
                                      <p:cBhvr>
                                        <p:cTn id="75" dur="1000" spd="-100000" fill="hold"/>
                                        <p:tgtEl>
                                          <p:spTgt spid="43"/>
                                        </p:tgtEl>
                                        <p:attrNameLst>
                                          <p:attrName>ppt_x</p:attrName>
                                          <p:attrName>ppt_y</p:attrName>
                                        </p:attrNameLst>
                                      </p:cBhvr>
                                      <p:rCtr x="-5234" y="0"/>
                                    </p:animMotion>
                                  </p:childTnLst>
                                </p:cTn>
                              </p:par>
                            </p:childTnLst>
                          </p:cTn>
                        </p:par>
                        <p:par>
                          <p:cTn id="76" fill="hold" nodeType="afterGroup">
                            <p:stCondLst>
                              <p:cond delay="6000"/>
                            </p:stCondLst>
                            <p:childTnLst>
                              <p:par>
                                <p:cTn id="77" presetID="53" presetClass="entr" presetSubtype="0"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nodeType="afterGroup">
                            <p:stCondLst>
                              <p:cond delay="6500"/>
                            </p:stCondLst>
                            <p:childTnLst>
                              <p:par>
                                <p:cTn id="85" presetID="12" presetClass="entr" presetSubtype="8" fill="hold" grpId="0" nodeType="afterEffect">
                                  <p:stCondLst>
                                    <p:cond delay="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p:tgtEl>
                                          <p:spTgt spid="44"/>
                                        </p:tgtEl>
                                        <p:attrNameLst>
                                          <p:attrName>ppt_x</p:attrName>
                                        </p:attrNameLst>
                                      </p:cBhvr>
                                      <p:tavLst>
                                        <p:tav tm="0">
                                          <p:val>
                                            <p:strVal val="#ppt_x-#ppt_w*1.125000"/>
                                          </p:val>
                                        </p:tav>
                                        <p:tav tm="100000">
                                          <p:val>
                                            <p:strVal val="#ppt_x"/>
                                          </p:val>
                                        </p:tav>
                                      </p:tavLst>
                                    </p:anim>
                                    <p:animEffect transition="in" filter="wipe(right)">
                                      <p:cBhvr>
                                        <p:cTn id="88" dur="500"/>
                                        <p:tgtEl>
                                          <p:spTgt spid="44"/>
                                        </p:tgtEl>
                                      </p:cBhvr>
                                    </p:animEffect>
                                  </p:childTnLst>
                                </p:cTn>
                              </p:par>
                            </p:childTnLst>
                          </p:cTn>
                        </p:par>
                        <p:par>
                          <p:cTn id="89" fill="hold" nodeType="afterGroup">
                            <p:stCondLst>
                              <p:cond delay="7000"/>
                            </p:stCondLst>
                            <p:childTnLst>
                              <p:par>
                                <p:cTn id="90" presetID="10" presetClass="entr" presetSubtype="0"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1000"/>
                                        <p:tgtEl>
                                          <p:spTgt spid="48"/>
                                        </p:tgtEl>
                                      </p:cBhvr>
                                    </p:animEffect>
                                  </p:childTnLst>
                                </p:cTn>
                              </p:par>
                              <p:par>
                                <p:cTn id="93" presetID="53" presetClass="entr" presetSubtype="0" fill="hold" grpId="1" nodeType="with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p:cTn id="95" dur="1000" fill="hold"/>
                                        <p:tgtEl>
                                          <p:spTgt spid="48"/>
                                        </p:tgtEl>
                                        <p:attrNameLst>
                                          <p:attrName>ppt_w</p:attrName>
                                        </p:attrNameLst>
                                      </p:cBhvr>
                                      <p:tavLst>
                                        <p:tav tm="0">
                                          <p:val>
                                            <p:fltVal val="0"/>
                                          </p:val>
                                        </p:tav>
                                        <p:tav tm="100000">
                                          <p:val>
                                            <p:strVal val="#ppt_w"/>
                                          </p:val>
                                        </p:tav>
                                      </p:tavLst>
                                    </p:anim>
                                    <p:anim calcmode="lin" valueType="num">
                                      <p:cBhvr>
                                        <p:cTn id="96" dur="1000" fill="hold"/>
                                        <p:tgtEl>
                                          <p:spTgt spid="48"/>
                                        </p:tgtEl>
                                        <p:attrNameLst>
                                          <p:attrName>ppt_h</p:attrName>
                                        </p:attrNameLst>
                                      </p:cBhvr>
                                      <p:tavLst>
                                        <p:tav tm="0">
                                          <p:val>
                                            <p:fltVal val="0"/>
                                          </p:val>
                                        </p:tav>
                                        <p:tav tm="100000">
                                          <p:val>
                                            <p:strVal val="#ppt_h"/>
                                          </p:val>
                                        </p:tav>
                                      </p:tavLst>
                                    </p:anim>
                                    <p:animEffect transition="in" filter="fade">
                                      <p:cBhvr>
                                        <p:cTn id="97" dur="1000"/>
                                        <p:tgtEl>
                                          <p:spTgt spid="48"/>
                                        </p:tgtEl>
                                      </p:cBhvr>
                                    </p:animEffect>
                                  </p:childTnLst>
                                </p:cTn>
                              </p:par>
                              <p:par>
                                <p:cTn id="98" presetID="35" presetClass="path" presetSubtype="0" accel="50000" decel="50000" fill="hold" grpId="2" nodeType="withEffect">
                                  <p:stCondLst>
                                    <p:cond delay="0"/>
                                  </p:stCondLst>
                                  <p:childTnLst>
                                    <p:animMotion origin="layout" path="M -8.33333E-07 -3.7037E-07 L -0.10456 -3.7037E-07" pathEditMode="relative" rAng="0" ptsTypes="AA">
                                      <p:cBhvr>
                                        <p:cTn id="99" dur="1000" spd="-100000" fill="hold"/>
                                        <p:tgtEl>
                                          <p:spTgt spid="48"/>
                                        </p:tgtEl>
                                        <p:attrNameLst>
                                          <p:attrName>ppt_x</p:attrName>
                                          <p:attrName>ppt_y</p:attrName>
                                        </p:attrNameLst>
                                      </p:cBhvr>
                                      <p:rCtr x="-5234" y="0"/>
                                    </p:animMotion>
                                  </p:childTnLst>
                                </p:cTn>
                              </p:par>
                            </p:childTnLst>
                          </p:cTn>
                        </p:par>
                        <p:par>
                          <p:cTn id="100" fill="hold" nodeType="afterGroup">
                            <p:stCondLst>
                              <p:cond delay="8000"/>
                            </p:stCondLst>
                            <p:childTnLst>
                              <p:par>
                                <p:cTn id="101" presetID="31" presetClass="entr" presetSubtype="0" fill="hold" grpId="0" nodeType="afterEffect">
                                  <p:stCondLst>
                                    <p:cond delay="0"/>
                                  </p:stCondLst>
                                  <p:childTnLst>
                                    <p:set>
                                      <p:cBhvr>
                                        <p:cTn id="102" dur="1" fill="hold">
                                          <p:stCondLst>
                                            <p:cond delay="0"/>
                                          </p:stCondLst>
                                        </p:cTn>
                                        <p:tgtEl>
                                          <p:spTgt spid="3"/>
                                        </p:tgtEl>
                                        <p:attrNameLst>
                                          <p:attrName>style.visibility</p:attrName>
                                        </p:attrNameLst>
                                      </p:cBhvr>
                                      <p:to>
                                        <p:strVal val="visible"/>
                                      </p:to>
                                    </p:set>
                                    <p:anim calcmode="lin" valueType="num">
                                      <p:cBhvr>
                                        <p:cTn id="103" dur="400" fill="hold"/>
                                        <p:tgtEl>
                                          <p:spTgt spid="3"/>
                                        </p:tgtEl>
                                        <p:attrNameLst>
                                          <p:attrName>ppt_w</p:attrName>
                                        </p:attrNameLst>
                                      </p:cBhvr>
                                      <p:tavLst>
                                        <p:tav tm="0">
                                          <p:val>
                                            <p:fltVal val="0"/>
                                          </p:val>
                                        </p:tav>
                                        <p:tav tm="100000">
                                          <p:val>
                                            <p:strVal val="#ppt_w"/>
                                          </p:val>
                                        </p:tav>
                                      </p:tavLst>
                                    </p:anim>
                                    <p:anim calcmode="lin" valueType="num">
                                      <p:cBhvr>
                                        <p:cTn id="104" dur="400" fill="hold"/>
                                        <p:tgtEl>
                                          <p:spTgt spid="3"/>
                                        </p:tgtEl>
                                        <p:attrNameLst>
                                          <p:attrName>ppt_h</p:attrName>
                                        </p:attrNameLst>
                                      </p:cBhvr>
                                      <p:tavLst>
                                        <p:tav tm="0">
                                          <p:val>
                                            <p:fltVal val="0"/>
                                          </p:val>
                                        </p:tav>
                                        <p:tav tm="100000">
                                          <p:val>
                                            <p:strVal val="#ppt_h"/>
                                          </p:val>
                                        </p:tav>
                                      </p:tavLst>
                                    </p:anim>
                                    <p:anim calcmode="lin" valueType="num">
                                      <p:cBhvr>
                                        <p:cTn id="105" dur="400" fill="hold"/>
                                        <p:tgtEl>
                                          <p:spTgt spid="3"/>
                                        </p:tgtEl>
                                        <p:attrNameLst>
                                          <p:attrName>style.rotation</p:attrName>
                                        </p:attrNameLst>
                                      </p:cBhvr>
                                      <p:tavLst>
                                        <p:tav tm="0">
                                          <p:val>
                                            <p:fltVal val="90"/>
                                          </p:val>
                                        </p:tav>
                                        <p:tav tm="100000">
                                          <p:val>
                                            <p:fltVal val="0"/>
                                          </p:val>
                                        </p:tav>
                                      </p:tavLst>
                                    </p:anim>
                                    <p:animEffect transition="in" filter="fade">
                                      <p:cBhvr>
                                        <p:cTn id="106" dur="400"/>
                                        <p:tgtEl>
                                          <p:spTgt spid="3"/>
                                        </p:tgtEl>
                                      </p:cBhvr>
                                    </p:animEffect>
                                  </p:childTnLst>
                                </p:cTn>
                              </p:par>
                            </p:childTnLst>
                          </p:cTn>
                        </p:par>
                        <p:par>
                          <p:cTn id="107" fill="hold" nodeType="afterGroup">
                            <p:stCondLst>
                              <p:cond delay="8400"/>
                            </p:stCondLst>
                            <p:childTnLst>
                              <p:par>
                                <p:cTn id="108" presetID="22" presetClass="entr" presetSubtype="8" fill="hold" grpId="0" nodeType="afterEffect">
                                  <p:stCondLst>
                                    <p:cond delay="0"/>
                                  </p:stCondLst>
                                  <p:childTnLst>
                                    <p:set>
                                      <p:cBhvr>
                                        <p:cTn id="109" dur="1" fill="hold">
                                          <p:stCondLst>
                                            <p:cond delay="0"/>
                                          </p:stCondLst>
                                        </p:cTn>
                                        <p:tgtEl>
                                          <p:spTgt spid="4"/>
                                        </p:tgtEl>
                                        <p:attrNameLst>
                                          <p:attrName>style.visibility</p:attrName>
                                        </p:attrNameLst>
                                      </p:cBhvr>
                                      <p:to>
                                        <p:strVal val="visible"/>
                                      </p:to>
                                    </p:set>
                                    <p:animEffect transition="in" filter="wipe(left)">
                                      <p:cBhvr>
                                        <p:cTn id="110" dur="500"/>
                                        <p:tgtEl>
                                          <p:spTgt spid="4"/>
                                        </p:tgtEl>
                                      </p:cBhvr>
                                    </p:animEffect>
                                  </p:childTnLst>
                                </p:cTn>
                              </p:par>
                            </p:childTnLst>
                          </p:cTn>
                        </p:par>
                        <p:par>
                          <p:cTn id="111" fill="hold" nodeType="afterGroup">
                            <p:stCondLst>
                              <p:cond delay="8900"/>
                            </p:stCondLst>
                            <p:childTnLst>
                              <p:par>
                                <p:cTn id="112" presetID="22" presetClass="entr" presetSubtype="8" fill="hold" nodeType="afterEffect">
                                  <p:stCondLst>
                                    <p:cond delay="0"/>
                                  </p:stCondLst>
                                  <p:childTnLst>
                                    <p:set>
                                      <p:cBhvr>
                                        <p:cTn id="113" dur="1" fill="hold">
                                          <p:stCondLst>
                                            <p:cond delay="0"/>
                                          </p:stCondLst>
                                        </p:cTn>
                                        <p:tgtEl>
                                          <p:spTgt spid="5"/>
                                        </p:tgtEl>
                                        <p:attrNameLst>
                                          <p:attrName>style.visibility</p:attrName>
                                        </p:attrNameLst>
                                      </p:cBhvr>
                                      <p:to>
                                        <p:strVal val="visible"/>
                                      </p:to>
                                    </p:set>
                                    <p:animEffect transition="in" filter="wipe(left)">
                                      <p:cBhvr>
                                        <p:cTn id="114" dur="500"/>
                                        <p:tgtEl>
                                          <p:spTgt spid="5"/>
                                        </p:tgtEl>
                                      </p:cBhvr>
                                    </p:animEffect>
                                  </p:childTnLst>
                                </p:cTn>
                              </p:par>
                            </p:childTnLst>
                          </p:cTn>
                        </p:par>
                        <p:par>
                          <p:cTn id="115" fill="hold" nodeType="afterGroup">
                            <p:stCondLst>
                              <p:cond delay="9400"/>
                            </p:stCondLst>
                            <p:childTnLst>
                              <p:par>
                                <p:cTn id="116" presetID="1" presetClass="entr" presetSubtype="0" fill="hold" nodeType="afterEffect">
                                  <p:stCondLst>
                                    <p:cond delay="0"/>
                                  </p:stCondLst>
                                  <p:childTnLst>
                                    <p:set>
                                      <p:cBhvr>
                                        <p:cTn id="117" dur="1" fill="hold">
                                          <p:stCondLst>
                                            <p:cond delay="0"/>
                                          </p:stCondLst>
                                        </p:cTn>
                                        <p:tgtEl>
                                          <p:spTgt spid="6"/>
                                        </p:tgtEl>
                                        <p:attrNameLst>
                                          <p:attrName>style.visibility</p:attrName>
                                        </p:attrNameLst>
                                      </p:cBhvr>
                                      <p:to>
                                        <p:strVal val="visible"/>
                                      </p:to>
                                    </p:set>
                                  </p:childTnLst>
                                </p:cTn>
                              </p:par>
                              <p:par>
                                <p:cTn id="118"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119" dur="1000" spd="-100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3" grpId="1" animBg="1"/>
      <p:bldP spid="33" grpId="2" animBg="1"/>
      <p:bldP spid="34" grpId="0" animBg="1"/>
      <p:bldP spid="38" grpId="0" animBg="1"/>
      <p:bldP spid="38" grpId="1" animBg="1"/>
      <p:bldP spid="38" grpId="2" animBg="1"/>
      <p:bldP spid="39" grpId="0" animBg="1"/>
      <p:bldP spid="43" grpId="0" animBg="1"/>
      <p:bldP spid="43" grpId="1" animBg="1"/>
      <p:bldP spid="43" grpId="2" animBg="1"/>
      <p:bldP spid="44" grpId="0" animBg="1"/>
      <p:bldP spid="48" grpId="0" animBg="1"/>
      <p:bldP spid="48" grpId="1" animBg="1"/>
      <p:bldP spid="48" grpId="2" animBg="1"/>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2101215" y="3079115"/>
            <a:ext cx="7920990"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文化自信的历史根基</a:t>
            </a:r>
          </a:p>
        </p:txBody>
      </p:sp>
      <p:sp>
        <p:nvSpPr>
          <p:cNvPr id="67" name="PA-102224"/>
          <p:cNvSpPr/>
          <p:nvPr>
            <p:custDataLst>
              <p:tags r:id="rId3"/>
            </p:custDataLst>
          </p:nvPr>
        </p:nvSpPr>
        <p:spPr>
          <a:xfrm>
            <a:off x="4333936" y="1811300"/>
            <a:ext cx="3461205" cy="769441"/>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第一部分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2127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grpSp>
        <p:nvGrpSpPr>
          <p:cNvPr id="7" name="PA-1022153"/>
          <p:cNvGrpSpPr>
            <a:grpSpLocks noChangeAspect="1"/>
          </p:cNvGrpSpPr>
          <p:nvPr>
            <p:custDataLst>
              <p:tags r:id="rId5"/>
            </p:custDataLst>
          </p:nvPr>
        </p:nvGrpSpPr>
        <p:grpSpPr>
          <a:xfrm>
            <a:off x="9251535" y="1799193"/>
            <a:ext cx="1077908" cy="360000"/>
            <a:chOff x="9450358" y="1258085"/>
            <a:chExt cx="1710027" cy="571116"/>
          </a:xfrm>
          <a:solidFill>
            <a:srgbClr val="C00000"/>
          </a:solidFill>
          <a:effectLst/>
        </p:grpSpPr>
        <p:sp>
          <p:nvSpPr>
            <p:cNvPr id="8" name="PA-星形: 五角 55"/>
            <p:cNvSpPr/>
            <p:nvPr>
              <p:custDataLst>
                <p:tags r:id="rId16"/>
              </p:custDataLst>
            </p:nvPr>
          </p:nvSpPr>
          <p:spPr>
            <a:xfrm>
              <a:off x="9450358" y="1258085"/>
              <a:ext cx="571118" cy="57111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9" name="PA-星形: 五角 56"/>
            <p:cNvSpPr/>
            <p:nvPr>
              <p:custDataLst>
                <p:tags r:id="rId17"/>
              </p:custDataLst>
            </p:nvPr>
          </p:nvSpPr>
          <p:spPr>
            <a:xfrm>
              <a:off x="10491960" y="1406255"/>
              <a:ext cx="274777" cy="274777"/>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0" name="PA-星形: 五角 57"/>
            <p:cNvSpPr/>
            <p:nvPr>
              <p:custDataLst>
                <p:tags r:id="rId18"/>
              </p:custDataLst>
            </p:nvPr>
          </p:nvSpPr>
          <p:spPr>
            <a:xfrm>
              <a:off x="10785969" y="1431601"/>
              <a:ext cx="224086" cy="224084"/>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1" name="PA-星形: 五角 58"/>
            <p:cNvSpPr/>
            <p:nvPr>
              <p:custDataLst>
                <p:tags r:id="rId19"/>
              </p:custDataLst>
            </p:nvPr>
          </p:nvSpPr>
          <p:spPr>
            <a:xfrm>
              <a:off x="10051071" y="1337940"/>
              <a:ext cx="411408" cy="41140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2" name="PA-星形: 五角 59"/>
            <p:cNvSpPr/>
            <p:nvPr>
              <p:custDataLst>
                <p:tags r:id="rId20"/>
              </p:custDataLst>
            </p:nvPr>
          </p:nvSpPr>
          <p:spPr>
            <a:xfrm>
              <a:off x="11022996" y="1474949"/>
              <a:ext cx="137389" cy="137389"/>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grpSp>
      <p:grpSp>
        <p:nvGrpSpPr>
          <p:cNvPr id="13" name="PA-1022154"/>
          <p:cNvGrpSpPr>
            <a:grpSpLocks noChangeAspect="1"/>
          </p:cNvGrpSpPr>
          <p:nvPr>
            <p:custDataLst>
              <p:tags r:id="rId6"/>
            </p:custDataLst>
          </p:nvPr>
        </p:nvGrpSpPr>
        <p:grpSpPr>
          <a:xfrm flipH="1">
            <a:off x="1978521" y="1799193"/>
            <a:ext cx="1077908" cy="360000"/>
            <a:chOff x="9450358" y="1258085"/>
            <a:chExt cx="1710027" cy="571116"/>
          </a:xfrm>
          <a:solidFill>
            <a:srgbClr val="C00000"/>
          </a:solidFill>
          <a:effectLst/>
        </p:grpSpPr>
        <p:sp>
          <p:nvSpPr>
            <p:cNvPr id="14" name="PA-星形: 五角 55"/>
            <p:cNvSpPr/>
            <p:nvPr>
              <p:custDataLst>
                <p:tags r:id="rId11"/>
              </p:custDataLst>
            </p:nvPr>
          </p:nvSpPr>
          <p:spPr>
            <a:xfrm>
              <a:off x="9450358" y="1258085"/>
              <a:ext cx="571118" cy="57111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5" name="PA-星形: 五角 56"/>
            <p:cNvSpPr/>
            <p:nvPr>
              <p:custDataLst>
                <p:tags r:id="rId12"/>
              </p:custDataLst>
            </p:nvPr>
          </p:nvSpPr>
          <p:spPr>
            <a:xfrm>
              <a:off x="10491960" y="1406255"/>
              <a:ext cx="274777" cy="274777"/>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6" name="PA-星形: 五角 57"/>
            <p:cNvSpPr/>
            <p:nvPr>
              <p:custDataLst>
                <p:tags r:id="rId13"/>
              </p:custDataLst>
            </p:nvPr>
          </p:nvSpPr>
          <p:spPr>
            <a:xfrm>
              <a:off x="10785969" y="1431601"/>
              <a:ext cx="224086" cy="224084"/>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7" name="PA-星形: 五角 58"/>
            <p:cNvSpPr/>
            <p:nvPr>
              <p:custDataLst>
                <p:tags r:id="rId14"/>
              </p:custDataLst>
            </p:nvPr>
          </p:nvSpPr>
          <p:spPr>
            <a:xfrm>
              <a:off x="10051071" y="1337940"/>
              <a:ext cx="411408" cy="41140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8" name="PA-星形: 五角 59"/>
            <p:cNvSpPr/>
            <p:nvPr>
              <p:custDataLst>
                <p:tags r:id="rId15"/>
              </p:custDataLst>
            </p:nvPr>
          </p:nvSpPr>
          <p:spPr>
            <a:xfrm>
              <a:off x="11022996" y="1474949"/>
              <a:ext cx="137389" cy="137389"/>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grpSp>
      <p:sp>
        <p:nvSpPr>
          <p:cNvPr id="20" name="PA-1022156"/>
          <p:cNvSpPr/>
          <p:nvPr>
            <p:custDataLst>
              <p:tags r:id="rId7"/>
            </p:custDataLst>
          </p:nvPr>
        </p:nvSpPr>
        <p:spPr>
          <a:xfrm>
            <a:off x="1499235" y="2686050"/>
            <a:ext cx="9149715" cy="2584450"/>
          </a:xfrm>
          <a:prstGeom prst="rect">
            <a:avLst/>
          </a:prstGeom>
        </p:spPr>
        <p:txBody>
          <a:bodyPr wrap="square">
            <a:spAutoFit/>
          </a:bodyPr>
          <a:lstStyle/>
          <a:p>
            <a:pPr algn="just">
              <a:lnSpc>
                <a:spcPct val="150000"/>
              </a:lnSpc>
            </a:pPr>
            <a:r>
              <a:rPr lang="zh-CN" altLang="en-US" dirty="0">
                <a:latin typeface="微软雅黑" panose="020B0503020204020204" pitchFamily="34" charset="-122"/>
                <a:ea typeface="微软雅黑" panose="020B0503020204020204" pitchFamily="34" charset="-122"/>
                <a:sym typeface="+mn-lt"/>
              </a:rPr>
              <a:t>文化自信来自对自身历史的正确认识、认知和认同，五千多年的历史文化积淀，为中国共产党和中国人民的文化自信奠定了根基。文化自信源于“古”而成于“今”，源于“古”即“源自中华民族五千多年文明历史所孕育的中华优秀传统文化”。正如习近平总书记强调的，“在长期演进过程中，形成了中国人看待世界、看待社会、看待人生的独特价值体系、文化内涵和精神品质，这是我们区别于其他国家和民族的根本特征，也铸就了中华民族博采众长的文化自信。”</a:t>
            </a:r>
          </a:p>
        </p:txBody>
      </p:sp>
      <p:cxnSp>
        <p:nvCxnSpPr>
          <p:cNvPr id="21" name="PA-1022157"/>
          <p:cNvCxnSpPr/>
          <p:nvPr>
            <p:custDataLst>
              <p:tags r:id="rId8"/>
            </p:custDataLst>
          </p:nvPr>
        </p:nvCxnSpPr>
        <p:spPr>
          <a:xfrm>
            <a:off x="1500080" y="2477384"/>
            <a:ext cx="9148689"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2" name="PA-1022158"/>
          <p:cNvSpPr/>
          <p:nvPr>
            <p:custDataLst>
              <p:tags r:id="rId9"/>
            </p:custDataLst>
          </p:nvPr>
        </p:nvSpPr>
        <p:spPr>
          <a:xfrm>
            <a:off x="4154430" y="1801936"/>
            <a:ext cx="4161790" cy="460375"/>
          </a:xfrm>
          <a:prstGeom prst="rect">
            <a:avLst/>
          </a:prstGeom>
        </p:spPr>
        <p:txBody>
          <a:bodyPr wrap="none">
            <a:spAutoFit/>
          </a:bodyPr>
          <a:lstStyle/>
          <a:p>
            <a:pPr lvl="0" algn="ctr">
              <a:defRPr/>
            </a:pPr>
            <a:r>
              <a:rPr lang="zh-CN" altLang="en-US" sz="2400" b="1" kern="100" dirty="0">
                <a:solidFill>
                  <a:srgbClr val="C00000"/>
                </a:solidFill>
                <a:latin typeface="思源黑体 CN Heavy" panose="020B0A00000000000000" pitchFamily="34" charset="-122"/>
                <a:ea typeface="思源黑体 CN Heavy" panose="020B0A00000000000000" pitchFamily="34" charset="-122"/>
                <a:cs typeface="+mn-ea"/>
                <a:sym typeface="+mn-lt"/>
              </a:rPr>
              <a:t>中华民族博采众长的文化自信</a:t>
            </a:r>
          </a:p>
        </p:txBody>
      </p:sp>
      <p:sp>
        <p:nvSpPr>
          <p:cNvPr id="19" name="PA-1022158"/>
          <p:cNvSpPr/>
          <p:nvPr>
            <p:custDataLst>
              <p:tags r:id="rId10"/>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2"/>
                                        </p:tgtEl>
                                        <p:attrNameLst>
                                          <p:attrName>ppt_y</p:attrName>
                                        </p:attrNameLst>
                                      </p:cBhvr>
                                      <p:tavLst>
                                        <p:tav tm="0">
                                          <p:val>
                                            <p:strVal val="#ppt_y"/>
                                          </p:val>
                                        </p:tav>
                                        <p:tav tm="100000">
                                          <p:val>
                                            <p:strVal val="#ppt_y"/>
                                          </p:val>
                                        </p:tav>
                                      </p:tavLst>
                                    </p:anim>
                                    <p:anim calcmode="lin" valueType="num">
                                      <p:cBhvr>
                                        <p:cTn id="1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2"/>
                                        </p:tgtEl>
                                      </p:cBhvr>
                                    </p:animEffect>
                                  </p:childTnLst>
                                </p:cTn>
                              </p:par>
                            </p:childTnLst>
                          </p:cTn>
                        </p:par>
                        <p:par>
                          <p:cTn id="18" fill="hold" nodeType="afterGroup">
                            <p:stCondLst>
                              <p:cond delay="1500"/>
                            </p:stCondLst>
                            <p:childTnLst>
                              <p:par>
                                <p:cTn id="19" presetID="22" presetClass="entr" presetSubtype="2"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right)">
                                      <p:cBhvr>
                                        <p:cTn id="21" dur="500"/>
                                        <p:tgtEl>
                                          <p:spTgt spid="13"/>
                                        </p:tgtEl>
                                      </p:cBhvr>
                                    </p:animEffect>
                                  </p:childTnLst>
                                </p:cTn>
                              </p:par>
                              <p:par>
                                <p:cTn id="22" presetID="22" presetClass="entr" presetSubtype="8"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nodeType="afterGroup">
                            <p:stCondLst>
                              <p:cond delay="2000"/>
                            </p:stCondLst>
                            <p:childTnLst>
                              <p:par>
                                <p:cTn id="26" presetID="10" presetClass="entr" presetSubtype="0"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par>
                          <p:cTn id="29" fill="hold" nodeType="afterGroup">
                            <p:stCondLst>
                              <p:cond delay="2500"/>
                            </p:stCondLst>
                            <p:childTnLst>
                              <p:par>
                                <p:cTn id="30" presetID="53" presetClass="entr" presetSubtype="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childTnLst>
                          </p:cTn>
                        </p:par>
                        <p:par>
                          <p:cTn id="35" fill="hold" nodeType="afterGroup">
                            <p:stCondLst>
                              <p:cond delay="30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19"/>
                                        </p:tgtEl>
                                        <p:attrNameLst>
                                          <p:attrName>ppt_y</p:attrName>
                                        </p:attrNameLst>
                                      </p:cBhvr>
                                      <p:tavLst>
                                        <p:tav tm="0">
                                          <p:val>
                                            <p:strVal val="#ppt_y"/>
                                          </p:val>
                                        </p:tav>
                                        <p:tav tm="100000">
                                          <p:val>
                                            <p:strVal val="#ppt_y"/>
                                          </p:val>
                                        </p:tav>
                                      </p:tavLst>
                                    </p:anim>
                                    <p:anim calcmode="lin" valueType="num">
                                      <p:cBhvr>
                                        <p:cTn id="4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22"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sp>
        <p:nvSpPr>
          <p:cNvPr id="20" name="PA-1022156"/>
          <p:cNvSpPr/>
          <p:nvPr>
            <p:custDataLst>
              <p:tags r:id="rId5"/>
            </p:custDataLst>
          </p:nvPr>
        </p:nvSpPr>
        <p:spPr>
          <a:xfrm>
            <a:off x="1520825" y="1795145"/>
            <a:ext cx="9149715" cy="3830955"/>
          </a:xfrm>
          <a:prstGeom prst="rect">
            <a:avLst/>
          </a:prstGeom>
        </p:spPr>
        <p:txBody>
          <a:bodyPr wrap="square">
            <a:spAutoFit/>
          </a:bodyPr>
          <a:lstStyle/>
          <a:p>
            <a:pPr algn="just">
              <a:lnSpc>
                <a:spcPct val="150000"/>
              </a:lnSpc>
            </a:pPr>
            <a:r>
              <a:rPr lang="zh-CN" altLang="en-US" dirty="0">
                <a:solidFill>
                  <a:srgbClr val="FF0000"/>
                </a:solidFill>
                <a:latin typeface="微软雅黑" panose="020B0503020204020204" pitchFamily="34" charset="-122"/>
                <a:ea typeface="微软雅黑" panose="020B0503020204020204" pitchFamily="34" charset="-122"/>
                <a:sym typeface="+mn-lt"/>
              </a:rPr>
              <a:t>中华优秀传统文化是中华民族的根与魂。</a:t>
            </a:r>
            <a:r>
              <a:rPr lang="zh-CN" altLang="en-US" dirty="0">
                <a:latin typeface="微软雅黑" panose="020B0503020204020204" pitchFamily="34" charset="-122"/>
                <a:ea typeface="微软雅黑" panose="020B0503020204020204" pitchFamily="34" charset="-122"/>
                <a:sym typeface="+mn-lt"/>
              </a:rPr>
              <a:t>五千多年的沧桑岁月，中华民族在连绵不断的历史中创造了博大精深的中华文化，闪耀着永恒的光芒。如“天人合一”的生态观念；“得天下英才而教育之”的教育主张；“天下为公”的政治理想；“人视水见形，视民知治不”的民本思想；“天行健，君子以自强不息”的自强精神；“要留清白在人间”的清白之风；“苟利社稷，死生以之”的担当精神；“先天下之忧而忧，后天下之乐而乐”的爱国情怀；“不患寡而患不均”的公平意识；“祸兮福之所倚，福兮祸之所伏”的辩证法思维；“物有甘苦，尝之者识；道有夷险，履之者知”的实践精神；“见贤思齐焉，见不贤而内自省也”的自省品格……中华优秀传统文化是中华民族的精神命脉，不断挖掘中华优秀传统文化的思想观念、人文精神、道德规范，是当代中国人身上肩负的重要历史使命。</a:t>
            </a:r>
          </a:p>
        </p:txBody>
      </p:sp>
      <p:sp>
        <p:nvSpPr>
          <p:cNvPr id="19" name="PA-1022158"/>
          <p:cNvSpPr/>
          <p:nvPr>
            <p:custDataLst>
              <p:tags r:id="rId6"/>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nodeType="afterGroup">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9"/>
                                        </p:tgtEl>
                                        <p:attrNameLst>
                                          <p:attrName>ppt_y</p:attrName>
                                        </p:attrNameLst>
                                      </p:cBhvr>
                                      <p:tavLst>
                                        <p:tav tm="0">
                                          <p:val>
                                            <p:strVal val="#ppt_y"/>
                                          </p:val>
                                        </p:tav>
                                        <p:tav tm="100000">
                                          <p:val>
                                            <p:strVal val="#ppt_y"/>
                                          </p:val>
                                        </p:tav>
                                      </p:tavLst>
                                    </p:anim>
                                    <p:anim calcmode="lin" valueType="num">
                                      <p:cBhvr>
                                        <p:cTn id="21"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sp>
        <p:nvSpPr>
          <p:cNvPr id="20" name="PA-1022156"/>
          <p:cNvSpPr/>
          <p:nvPr>
            <p:custDataLst>
              <p:tags r:id="rId5"/>
            </p:custDataLst>
          </p:nvPr>
        </p:nvSpPr>
        <p:spPr>
          <a:xfrm>
            <a:off x="1520825" y="1795145"/>
            <a:ext cx="9149715" cy="3415030"/>
          </a:xfrm>
          <a:prstGeom prst="rect">
            <a:avLst/>
          </a:prstGeom>
        </p:spPr>
        <p:txBody>
          <a:bodyPr wrap="square">
            <a:spAutoFit/>
          </a:bodyPr>
          <a:lstStyle/>
          <a:p>
            <a:pPr algn="just">
              <a:lnSpc>
                <a:spcPct val="150000"/>
              </a:lnSpc>
            </a:pPr>
            <a:r>
              <a:rPr lang="zh-CN" altLang="en-US" dirty="0">
                <a:latin typeface="微软雅黑" panose="020B0503020204020204" pitchFamily="34" charset="-122"/>
                <a:ea typeface="微软雅黑" panose="020B0503020204020204" pitchFamily="34" charset="-122"/>
                <a:sym typeface="+mn-lt"/>
              </a:rPr>
              <a:t>中国共产党自诞生之日起，始终是中华优秀传统文化的忠实继承者、弘扬者和建设者。毛泽东提出，</a:t>
            </a:r>
            <a:r>
              <a:rPr lang="zh-CN" altLang="en-US" dirty="0">
                <a:solidFill>
                  <a:srgbClr val="FF0000"/>
                </a:solidFill>
                <a:latin typeface="微软雅黑" panose="020B0503020204020204" pitchFamily="34" charset="-122"/>
                <a:ea typeface="微软雅黑" panose="020B0503020204020204" pitchFamily="34" charset="-122"/>
                <a:sym typeface="+mn-lt"/>
              </a:rPr>
              <a:t>“从孔夫子到孙中山，我们应当给以总结，承继这一份珍贵的遗产。”</a:t>
            </a:r>
            <a:r>
              <a:rPr lang="zh-CN" altLang="en-US" dirty="0">
                <a:latin typeface="微软雅黑" panose="020B0503020204020204" pitchFamily="34" charset="-122"/>
                <a:ea typeface="微软雅黑" panose="020B0503020204020204" pitchFamily="34" charset="-122"/>
                <a:sym typeface="+mn-lt"/>
              </a:rPr>
              <a:t>习近平总书记明确指出，我们坚定文化自信的坚实根基和突出优势，就在于中华优秀传统文化。中国共产党百年征程是马克思主义与中国具体实际、中华优秀传统文化相结合的历程。博大精深的中华优秀传统文化、中国人几千年来积累的知识智慧和理性思辨，是我们最深厚的软实力。今天，中华优秀传统文化仍然是中国特色社会主义植根的文化沃土、涵养社会主义核心价值观的重要源泉、治国理政的重要思想文化资源、实现中华民族伟大复兴中国梦的重要精神支撑，是我们在世界文化激荡中站稳脚跟的坚实根基。</a:t>
            </a:r>
          </a:p>
        </p:txBody>
      </p:sp>
      <p:sp>
        <p:nvSpPr>
          <p:cNvPr id="19" name="PA-1022158"/>
          <p:cNvSpPr/>
          <p:nvPr>
            <p:custDataLst>
              <p:tags r:id="rId6"/>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nodeType="afterGroup">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9"/>
                                        </p:tgtEl>
                                        <p:attrNameLst>
                                          <p:attrName>ppt_y</p:attrName>
                                        </p:attrNameLst>
                                      </p:cBhvr>
                                      <p:tavLst>
                                        <p:tav tm="0">
                                          <p:val>
                                            <p:strVal val="#ppt_y"/>
                                          </p:val>
                                        </p:tav>
                                        <p:tav tm="100000">
                                          <p:val>
                                            <p:strVal val="#ppt_y"/>
                                          </p:val>
                                        </p:tav>
                                      </p:tavLst>
                                    </p:anim>
                                    <p:anim calcmode="lin" valueType="num">
                                      <p:cBhvr>
                                        <p:cTn id="21"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972310" y="3079115"/>
            <a:ext cx="8248015" cy="798830"/>
          </a:xfrm>
          <a:prstGeom prst="rect">
            <a:avLst/>
          </a:prstGeom>
        </p:spPr>
        <p:txBody>
          <a:bodyPr wrap="square">
            <a:spAutoFit/>
          </a:bodyPr>
          <a:lstStyle/>
          <a:p>
            <a:pPr algn="ctr"/>
            <a:r>
              <a:rPr lang="zh-CN" altLang="en-US" sz="4600" dirty="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文化自信的文明渊源</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第二部分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3" cstate="email">
            <a:extLst>
              <a:ext uri="{28A0092B-C50C-407E-A947-70E740481C1C}">
                <a14:useLocalDpi xmlns:a14="http://schemas.microsoft.com/office/drawing/2010/main"/>
              </a:ext>
            </a:extLst>
          </a:blip>
          <a:stretch>
            <a:fillRect/>
          </a:stretch>
        </p:blipFill>
        <p:spPr bwMode="auto">
          <a:xfrm>
            <a:off x="585470" y="431800"/>
            <a:ext cx="846455" cy="857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TliN2VlMDhhMzhmZWI1NTZkODFjMGUyMTgzZmE4YjU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5"/>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5"/>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PA" val="v5.2.5"/>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5"/>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39.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5"/>
</p:tagLst>
</file>

<file path=ppt/tags/tag43.xml><?xml version="1.0" encoding="utf-8"?>
<p:tagLst xmlns:a="http://schemas.openxmlformats.org/drawingml/2006/main" xmlns:r="http://schemas.openxmlformats.org/officeDocument/2006/relationships" xmlns:p="http://schemas.openxmlformats.org/presentationml/2006/main">
  <p:tag name="PA" val="v5.2.5"/>
</p:tagLst>
</file>

<file path=ppt/tags/tag44.xml><?xml version="1.0" encoding="utf-8"?>
<p:tagLst xmlns:a="http://schemas.openxmlformats.org/drawingml/2006/main" xmlns:r="http://schemas.openxmlformats.org/officeDocument/2006/relationships" xmlns:p="http://schemas.openxmlformats.org/presentationml/2006/main">
  <p:tag name="PA" val="v5.2.5"/>
</p:tagLst>
</file>

<file path=ppt/tags/tag45.xml><?xml version="1.0" encoding="utf-8"?>
<p:tagLst xmlns:a="http://schemas.openxmlformats.org/drawingml/2006/main" xmlns:r="http://schemas.openxmlformats.org/officeDocument/2006/relationships" xmlns:p="http://schemas.openxmlformats.org/presentationml/2006/main">
  <p:tag name="PA" val="v5.2.5"/>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8"/>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8"/>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5"/>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75.xml><?xml version="1.0" encoding="utf-8"?>
<p:tagLst xmlns:a="http://schemas.openxmlformats.org/drawingml/2006/main" xmlns:r="http://schemas.openxmlformats.org/officeDocument/2006/relationships" xmlns:p="http://schemas.openxmlformats.org/presentationml/2006/main">
  <p:tag name="PA" val="v5.2.8"/>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涂豆思">
      <a:dk1>
        <a:sysClr val="windowText" lastClr="000000"/>
      </a:dk1>
      <a:lt1>
        <a:sysClr val="window" lastClr="FFFFFF"/>
      </a:lt1>
      <a:dk2>
        <a:srgbClr val="44546A"/>
      </a:dk2>
      <a:lt2>
        <a:srgbClr val="E7E6E6"/>
      </a:lt2>
      <a:accent1>
        <a:srgbClr val="C00000"/>
      </a:accent1>
      <a:accent2>
        <a:srgbClr val="FFEDC2"/>
      </a:accent2>
      <a:accent3>
        <a:srgbClr val="A5A5A5"/>
      </a:accent3>
      <a:accent4>
        <a:srgbClr val="C00000"/>
      </a:accent4>
      <a:accent5>
        <a:srgbClr val="7F7F7F"/>
      </a:accent5>
      <a:accent6>
        <a:srgbClr val="FFEDC2"/>
      </a:accent6>
      <a:hlink>
        <a:srgbClr val="C00000"/>
      </a:hlink>
      <a:folHlink>
        <a:srgbClr val="C00000"/>
      </a:folHlink>
    </a:clrScheme>
    <a:fontScheme name="Temp">
      <a:majorFont>
        <a:latin typeface="字魂58号-创中黑-Regular"/>
        <a:ea typeface="字魂58号-创中黑-Regular"/>
        <a:cs typeface="Arial"/>
      </a:majorFont>
      <a:minorFont>
        <a:latin typeface="字魂58号-创中黑-Regular"/>
        <a:ea typeface="字魂58号-创中黑-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0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1253</Words>
  <Application>Microsoft Office PowerPoint</Application>
  <PresentationFormat>宽屏</PresentationFormat>
  <Paragraphs>72</Paragraphs>
  <Slides>17</Slides>
  <Notes>12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17</vt:i4>
      </vt:variant>
    </vt:vector>
  </HeadingPairs>
  <TitlesOfParts>
    <vt:vector size="34" baseType="lpstr">
      <vt:lpstr>阿里巴巴普惠体</vt:lpstr>
      <vt:lpstr>阿里巴巴普惠体 B</vt:lpstr>
      <vt:lpstr>等线</vt:lpstr>
      <vt:lpstr>方正大黑简体</vt:lpstr>
      <vt:lpstr>方正黑体简体</vt:lpstr>
      <vt:lpstr>黑体</vt:lpstr>
      <vt:lpstr>三极韵黑 简体</vt:lpstr>
      <vt:lpstr>思源黑体 CN Heavy</vt:lpstr>
      <vt:lpstr>思源黑体 CN Normal</vt:lpstr>
      <vt:lpstr>思源宋体 Heavy</vt:lpstr>
      <vt:lpstr>微软雅黑</vt:lpstr>
      <vt:lpstr>字魂35号-经典雅黑</vt:lpstr>
      <vt:lpstr>字魂58号-创中黑-Regular</vt:lpstr>
      <vt:lpstr>Arial</vt:lpstr>
      <vt:lpstr>Times New Roman</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2022-06-26T21:49:04Z</cp:lastPrinted>
  <dcterms:created xsi:type="dcterms:W3CDTF">2022-06-26T21:49:04Z</dcterms:created>
  <dcterms:modified xsi:type="dcterms:W3CDTF">2023-04-17T05:59:29Z</dcterms:modified>
</cp:coreProperties>
</file>