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166" r:id="rId2"/>
    <p:sldId id="2011" r:id="rId3"/>
    <p:sldId id="2012" r:id="rId4"/>
    <p:sldId id="1348" r:id="rId5"/>
    <p:sldId id="2013" r:id="rId6"/>
    <p:sldId id="1599" r:id="rId7"/>
    <p:sldId id="1975" r:id="rId8"/>
    <p:sldId id="1976" r:id="rId9"/>
    <p:sldId id="1987" r:id="rId10"/>
    <p:sldId id="1988" r:id="rId11"/>
    <p:sldId id="1989" r:id="rId12"/>
    <p:sldId id="1990" r:id="rId13"/>
    <p:sldId id="1977" r:id="rId14"/>
    <p:sldId id="1978" r:id="rId15"/>
    <p:sldId id="1979" r:id="rId16"/>
    <p:sldId id="1991" r:id="rId17"/>
    <p:sldId id="1992" r:id="rId18"/>
    <p:sldId id="1993" r:id="rId19"/>
    <p:sldId id="1980" r:id="rId20"/>
    <p:sldId id="3167" r:id="rId21"/>
    <p:sldId id="1986" r:id="rId22"/>
    <p:sldId id="1995" r:id="rId23"/>
    <p:sldId id="1994" r:id="rId24"/>
    <p:sldId id="1997" r:id="rId25"/>
    <p:sldId id="1998" r:id="rId26"/>
    <p:sldId id="3168" r:id="rId27"/>
    <p:sldId id="1996" r:id="rId28"/>
    <p:sldId id="1999" r:id="rId29"/>
    <p:sldId id="2000" r:id="rId30"/>
    <p:sldId id="2016" r:id="rId31"/>
    <p:sldId id="3169"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069">
          <p15:clr>
            <a:srgbClr val="A4A3A4"/>
          </p15:clr>
        </p15:guide>
        <p15:guide id="3" orient="horz" pos="3729">
          <p15:clr>
            <a:srgbClr val="A4A3A4"/>
          </p15:clr>
        </p15:guide>
        <p15:guide id="4" orient="horz" pos="1661" userDrawn="1">
          <p15:clr>
            <a:srgbClr val="A4A3A4"/>
          </p15:clr>
        </p15:guide>
        <p15:guide id="5" pos="382">
          <p15:clr>
            <a:srgbClr val="A4A3A4"/>
          </p15:clr>
        </p15:guide>
        <p15:guide id="6" pos="7310">
          <p15:clr>
            <a:srgbClr val="A4A3A4"/>
          </p15:clr>
        </p15:guide>
        <p15:guide id="7" pos="392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314" autoAdjust="0"/>
  </p:normalViewPr>
  <p:slideViewPr>
    <p:cSldViewPr snapToGrid="0" showGuides="1">
      <p:cViewPr varScale="1">
        <p:scale>
          <a:sx n="108" d="100"/>
          <a:sy n="108" d="100"/>
        </p:scale>
        <p:origin x="720" y="78"/>
      </p:cViewPr>
      <p:guideLst>
        <p:guide orient="horz" pos="2160"/>
        <p:guide orient="horz" pos="2069"/>
        <p:guide orient="horz" pos="3729"/>
        <p:guide orient="horz" pos="1661"/>
        <p:guide pos="382"/>
        <p:guide pos="7310"/>
        <p:guide pos="3926"/>
      </p:guideLst>
    </p:cSldViewPr>
  </p:slideViewPr>
  <p:notesTextViewPr>
    <p:cViewPr>
      <p:scale>
        <a:sx n="1" d="1"/>
        <a:sy n="1" d="1"/>
      </p:scale>
      <p:origin x="0" y="0"/>
    </p:cViewPr>
  </p:notesTextViewPr>
  <p:notesViewPr>
    <p:cSldViewPr snapToGrid="0" showGuides="1">
      <p:cViewPr varScale="1">
        <p:scale>
          <a:sx n="81" d="100"/>
          <a:sy n="81" d="100"/>
        </p:scale>
        <p:origin x="29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14746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F4F39D6B-3B0B-46FE-B8BE-0F0A56ED4D23}"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F051B22D-B9B7-460C-AFF5-E4A2A2B766A2}" type="slidenum">
              <a:rPr lang="zh-CN" altLang="en-US" smtClean="0"/>
              <a:t>‹#›</a:t>
            </a:fld>
            <a:endParaRPr lang="zh-CN" altLang="en-US"/>
          </a:p>
        </p:txBody>
      </p:sp>
    </p:spTree>
    <p:extLst>
      <p:ext uri="{BB962C8B-B14F-4D97-AF65-F5344CB8AC3E}">
        <p14:creationId xmlns:p14="http://schemas.microsoft.com/office/powerpoint/2010/main" val="38323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70AB6B-172D-46C9-AB95-1771A0C4C64C}" type="slidenum">
              <a:rPr lang="zh-CN" altLang="en-US" smtClean="0"/>
              <a:t>7</a:t>
            </a:fld>
            <a:endParaRPr lang="zh-CN" altLang="en-US"/>
          </a:p>
        </p:txBody>
      </p:sp>
    </p:spTree>
    <p:extLst>
      <p:ext uri="{BB962C8B-B14F-4D97-AF65-F5344CB8AC3E}">
        <p14:creationId xmlns:p14="http://schemas.microsoft.com/office/powerpoint/2010/main" val="12543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051B22D-B9B7-460C-AFF5-E4A2A2B766A2}" type="slidenum">
              <a:rPr lang="zh-CN" altLang="en-US" smtClean="0"/>
              <a:t>15</a:t>
            </a:fld>
            <a:endParaRPr lang="zh-CN" altLang="en-US"/>
          </a:p>
        </p:txBody>
      </p:sp>
    </p:spTree>
    <p:extLst>
      <p:ext uri="{BB962C8B-B14F-4D97-AF65-F5344CB8AC3E}">
        <p14:creationId xmlns:p14="http://schemas.microsoft.com/office/powerpoint/2010/main" val="94839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 name="图片 1" descr="背景图案&#10;&#10;描述已自动生成"/>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47" y="-34305"/>
            <a:ext cx="12236247" cy="6858000"/>
          </a:xfrm>
          <a:prstGeom prst="rect">
            <a:avLst/>
          </a:prstGeom>
        </p:spPr>
      </p:pic>
      <p:pic>
        <p:nvPicPr>
          <p:cNvPr id="3" name="图片 2" descr="夜晚躺在床上&#10;&#10;中度可信度描述已自动生成"/>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247" y="762000"/>
            <a:ext cx="12236247" cy="6096000"/>
          </a:xfrm>
          <a:prstGeom prst="rect">
            <a:avLst/>
          </a:prstGeom>
        </p:spPr>
      </p:pic>
      <p:pic>
        <p:nvPicPr>
          <p:cNvPr id="4" name="图片 3" descr="卡通人物&#10;&#10;低可信度描述已自动生成"/>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897390" y="3600290"/>
            <a:ext cx="6311899" cy="4192716"/>
          </a:xfrm>
          <a:prstGeom prst="rect">
            <a:avLst/>
          </a:prstGeom>
        </p:spPr>
      </p:pic>
      <p:pic>
        <p:nvPicPr>
          <p:cNvPr id="6" name="图片 5" descr="卡通人物&#10;&#10;低可信度描述已自动生成"/>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94255" y="-871642"/>
            <a:ext cx="4129746" cy="4114812"/>
          </a:xfrm>
          <a:prstGeom prst="rect">
            <a:avLst/>
          </a:prstGeom>
        </p:spPr>
      </p:pic>
      <p:pic>
        <p:nvPicPr>
          <p:cNvPr id="7" name="图片 6" descr="在黑暗中&#10;&#10;中度可信度描述已自动生成"/>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86371" y="-516504"/>
            <a:ext cx="3366969" cy="3354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42"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421180" y="440406"/>
            <a:ext cx="3274127" cy="400110"/>
          </a:xfrm>
          <a:prstGeom prst="rect">
            <a:avLst/>
          </a:prstGeom>
        </p:spPr>
        <p:txBody>
          <a:bodyPr wrap="square">
            <a:spAutoFit/>
          </a:bodyPr>
          <a:lstStyle/>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r>
              <a:rPr lang="en-US" altLang="zh-CN" sz="2000" kern="0">
                <a:solidFill>
                  <a:schemeClr val="tx1">
                    <a:lumMod val="95000"/>
                    <a:lumOff val="5000"/>
                  </a:schemeClr>
                </a:solidFill>
                <a:latin typeface="+mj-ea"/>
                <a:ea typeface="+mj-ea"/>
                <a:sym typeface="字魂58号-创中黑-Regular" panose="00000500000000000000" pitchFamily="2" charset="-122"/>
              </a:rPr>
              <a:t>01 </a:t>
            </a:r>
            <a:r>
              <a:rPr lang="zh-CN" altLang="en-US" sz="2000" kern="0">
                <a:solidFill>
                  <a:schemeClr val="tx1">
                    <a:lumMod val="95000"/>
                    <a:lumOff val="5000"/>
                  </a:schemeClr>
                </a:solidFill>
                <a:latin typeface="+mj-ea"/>
                <a:ea typeface="+mj-ea"/>
                <a:sym typeface="字魂59号-创粗黑" panose="00000500000000000000" pitchFamily="2" charset="-122"/>
              </a:rPr>
              <a:t>抗美援朝战争综述</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421180" y="440406"/>
            <a:ext cx="3802028" cy="400110"/>
          </a:xfrm>
          <a:prstGeom prst="rect">
            <a:avLst/>
          </a:prstGeom>
        </p:spPr>
        <p:txBody>
          <a:bodyPr wrap="square">
            <a:spAutoFit/>
          </a:bodyPr>
          <a:lstStyle/>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r>
              <a:rPr lang="en-US" altLang="zh-CN" sz="2000" kern="0">
                <a:solidFill>
                  <a:schemeClr val="tx1">
                    <a:lumMod val="95000"/>
                    <a:lumOff val="5000"/>
                  </a:schemeClr>
                </a:solidFill>
                <a:latin typeface="+mj-ea"/>
                <a:ea typeface="+mj-ea"/>
                <a:sym typeface="字魂58号-创中黑-Regular" panose="00000500000000000000" pitchFamily="2" charset="-122"/>
              </a:rPr>
              <a:t>02 </a:t>
            </a:r>
            <a:r>
              <a:rPr lang="zh-CN" altLang="en-US" sz="2000" kern="0">
                <a:solidFill>
                  <a:schemeClr val="tx1">
                    <a:lumMod val="95000"/>
                    <a:lumOff val="5000"/>
                  </a:schemeClr>
                </a:solidFill>
                <a:latin typeface="+mj-ea"/>
                <a:ea typeface="+mj-ea"/>
                <a:sym typeface="字魂58号-创中黑-Regular" panose="00000500000000000000" pitchFamily="2" charset="-122"/>
              </a:rPr>
              <a:t>抗美援朝精神的丰富内涵</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421180" y="440406"/>
            <a:ext cx="3896296" cy="707886"/>
          </a:xfrm>
          <a:prstGeom prst="rect">
            <a:avLst/>
          </a:prstGeom>
        </p:spPr>
        <p:txBody>
          <a:bodyPr wrap="square">
            <a:spAutoFit/>
          </a:bodyPr>
          <a:lstStyle/>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r>
              <a:rPr lang="en-US" altLang="zh-CN" sz="2000" kern="0">
                <a:solidFill>
                  <a:schemeClr val="tx1">
                    <a:lumMod val="95000"/>
                    <a:lumOff val="5000"/>
                  </a:schemeClr>
                </a:solidFill>
                <a:latin typeface="+mj-ea"/>
                <a:ea typeface="+mj-ea"/>
                <a:sym typeface="字魂58号-创中黑-Regular" panose="00000500000000000000" pitchFamily="2" charset="-122"/>
              </a:rPr>
              <a:t>03 </a:t>
            </a:r>
            <a:r>
              <a:rPr lang="zh-CN" altLang="en-US" sz="2000" kern="0">
                <a:solidFill>
                  <a:schemeClr val="tx1">
                    <a:lumMod val="95000"/>
                    <a:lumOff val="5000"/>
                  </a:schemeClr>
                </a:solidFill>
                <a:latin typeface="+mj-ea"/>
                <a:ea typeface="+mj-ea"/>
                <a:sym typeface="字魂58号-创中黑-Regular" panose="00000500000000000000" pitchFamily="2" charset="-122"/>
              </a:rPr>
              <a:t>抗美援朝精神的时代价值</a:t>
            </a:r>
          </a:p>
          <a:p>
            <a:pPr marL="342900" marR="0" lvl="0" indent="-342900" algn="dist" defTabSz="914400" rtl="0" eaLnBrk="1" fontAlgn="auto" latinLnBrk="0" hangingPunct="1">
              <a:lnSpc>
                <a:spcPct val="100000"/>
              </a:lnSpc>
              <a:spcBef>
                <a:spcPct val="0"/>
              </a:spcBef>
              <a:spcAft>
                <a:spcPct val="0"/>
              </a:spcAft>
              <a:buClr>
                <a:schemeClr val="accent1"/>
              </a:buClr>
              <a:buSzTx/>
              <a:buFont typeface="Wingdings" panose="05000000000000000000" pitchFamily="2" charset="2"/>
              <a:buChar char="u"/>
              <a:defRPr/>
            </a:pPr>
            <a:endParaRPr lang="zh-CN" altLang="en-US" sz="2000" kern="0">
              <a:solidFill>
                <a:schemeClr val="tx1">
                  <a:lumMod val="95000"/>
                  <a:lumOff val="5000"/>
                </a:schemeClr>
              </a:solidFill>
              <a:latin typeface="+mj-ea"/>
              <a:ea typeface="+mj-ea"/>
              <a:sym typeface="字魂59号-创粗黑" panose="00000500000000000000"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descr="背景图案&#10;&#10;描述已自动生成"/>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矩形: 圆角 3"/>
          <p:cNvSpPr/>
          <p:nvPr userDrawn="1"/>
        </p:nvSpPr>
        <p:spPr>
          <a:xfrm>
            <a:off x="362857" y="371474"/>
            <a:ext cx="11466286" cy="6257925"/>
          </a:xfrm>
          <a:prstGeom prst="roundRect">
            <a:avLst>
              <a:gd name="adj" fmla="val 25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图片包含 橙子, 游戏机&#10;&#10;描述已自动生成"/>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5886450"/>
            <a:ext cx="12192000" cy="971550"/>
          </a:xfrm>
          <a:prstGeom prst="rect">
            <a:avLst/>
          </a:prstGeom>
        </p:spPr>
      </p:pic>
      <p:pic>
        <p:nvPicPr>
          <p:cNvPr id="6" name="图片 1073743875" descr="学科网 zxxk.com"/>
          <p:cNvPicPr>
            <a:picLocks noChangeAspect="1"/>
          </p:cNvPicPr>
          <p:nvPr/>
        </p:nvPicPr>
        <p:blipFill>
          <a:blip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slideLayout" Target="../slideLayouts/slideLayout3.xml"/><Relationship Id="rId4" Type="http://schemas.openxmlformats.org/officeDocument/2006/relationships/tags" Target="../tags/tag7.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背景图案&#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3" name="图片 32" descr="形状&#10;&#10;中度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451100"/>
            <a:ext cx="12192000" cy="4406900"/>
          </a:xfrm>
          <a:prstGeom prst="rect">
            <a:avLst/>
          </a:prstGeom>
        </p:spPr>
      </p:pic>
      <p:pic>
        <p:nvPicPr>
          <p:cNvPr id="29" name="图片 28" descr="黑暗中有太阳&#10;&#10;中度可信度描述已自动生成"/>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0" y="0"/>
            <a:ext cx="4115313" cy="3143830"/>
          </a:xfrm>
          <a:prstGeom prst="rect">
            <a:avLst/>
          </a:prstGeom>
        </p:spPr>
      </p:pic>
      <p:pic>
        <p:nvPicPr>
          <p:cNvPr id="37" name="图片 36" descr="图片包含 建筑, 桌子, 男人, 电话&#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220972" y="4546012"/>
            <a:ext cx="2481411" cy="2748653"/>
          </a:xfrm>
          <a:prstGeom prst="rect">
            <a:avLst/>
          </a:prstGeom>
        </p:spPr>
      </p:pic>
      <p:pic>
        <p:nvPicPr>
          <p:cNvPr id="39" name="图片 38" descr="卡通人物&#10;&#10;中度可信度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443086"/>
            <a:ext cx="4015619" cy="2007810"/>
          </a:xfrm>
          <a:prstGeom prst="rect">
            <a:avLst/>
          </a:prstGeom>
        </p:spPr>
      </p:pic>
      <p:pic>
        <p:nvPicPr>
          <p:cNvPr id="43" name="图片 42" descr="在黑暗中&#10;&#10;中度可信度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42257" y="2647438"/>
            <a:ext cx="1834470" cy="1834470"/>
          </a:xfrm>
          <a:prstGeom prst="rect">
            <a:avLst/>
          </a:prstGeom>
        </p:spPr>
      </p:pic>
      <p:grpSp>
        <p:nvGrpSpPr>
          <p:cNvPr id="22" name="组合 21"/>
          <p:cNvGrpSpPr/>
          <p:nvPr/>
        </p:nvGrpSpPr>
        <p:grpSpPr>
          <a:xfrm>
            <a:off x="2550786" y="3151853"/>
            <a:ext cx="7090429" cy="1496695"/>
            <a:chOff x="2315776" y="3570953"/>
            <a:chExt cx="7090429" cy="1496695"/>
          </a:xfrm>
        </p:grpSpPr>
        <p:grpSp>
          <p:nvGrpSpPr>
            <p:cNvPr id="15" name="组合 14"/>
            <p:cNvGrpSpPr/>
            <p:nvPr/>
          </p:nvGrpSpPr>
          <p:grpSpPr>
            <a:xfrm>
              <a:off x="2315776" y="3570953"/>
              <a:ext cx="7090429" cy="1496695"/>
              <a:chOff x="2315776" y="3570953"/>
              <a:chExt cx="7090429" cy="1496695"/>
            </a:xfrm>
          </p:grpSpPr>
          <p:sp>
            <p:nvSpPr>
              <p:cNvPr id="14" name="矩形: 圆角 13"/>
              <p:cNvSpPr/>
              <p:nvPr/>
            </p:nvSpPr>
            <p:spPr>
              <a:xfrm>
                <a:off x="2315776" y="3618698"/>
                <a:ext cx="7090429" cy="565410"/>
              </a:xfrm>
              <a:prstGeom prst="roundRect">
                <a:avLst/>
              </a:prstGeom>
              <a:gradFill>
                <a:gsLst>
                  <a:gs pos="10000">
                    <a:srgbClr val="C00000"/>
                  </a:gs>
                  <a:gs pos="70000">
                    <a:srgbClr val="FA9C3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a:xfrm>
                <a:off x="3791309" y="3570953"/>
                <a:ext cx="4139363" cy="1496695"/>
              </a:xfrm>
              <a:prstGeom prst="rect">
                <a:avLst/>
              </a:prstGeom>
            </p:spPr>
            <p:txBody>
              <a:bodyPr>
                <a:noAutofit/>
              </a:bodyPr>
              <a:lstStyle>
                <a:defPPr>
                  <a:defRPr lang="zh-CN"/>
                </a:defPPr>
                <a:lvl1pPr lvl="0" algn="ctr" defTabSz="1219200">
                  <a:spcBef>
                    <a:spcPct val="0"/>
                  </a:spcBef>
                  <a:buNone/>
                  <a:defRPr sz="8000" b="0">
                    <a:solidFill>
                      <a:srgbClr val="C00000"/>
                    </a:solidFill>
                    <a:effectLst>
                      <a:glow rad="101600">
                        <a:srgbClr val="FFFFFF">
                          <a:alpha val="60000"/>
                        </a:srgbClr>
                      </a:glow>
                    </a:effectLst>
                    <a:latin typeface="字魂35号-经典雅黑" panose="02000000000000000000" pitchFamily="2" charset="-122"/>
                    <a:ea typeface="字魂35号-经典雅黑" panose="02000000000000000000" pitchFamily="2" charset="-122"/>
                    <a:cs typeface="+mj-cs"/>
                  </a:defRPr>
                </a:lvl1pPr>
              </a:lstStyle>
              <a:p>
                <a:pPr algn="dist" defTabSz="1212850">
                  <a:buSzPct val="80000"/>
                </a:pPr>
                <a:r>
                  <a:rPr lang="zh-CN" altLang="en-US" sz="3600" b="1" spc="-150">
                    <a:solidFill>
                      <a:schemeClr val="bg1"/>
                    </a:solidFill>
                    <a:effectLst/>
                    <a:latin typeface="Arial"/>
                    <a:ea typeface="微软雅黑" panose="020B0503020204020204" pitchFamily="34" charset="-122"/>
                  </a:rPr>
                  <a:t>精神专题</a:t>
                </a:r>
              </a:p>
            </p:txBody>
          </p:sp>
        </p:grpSp>
        <p:grpSp>
          <p:nvGrpSpPr>
            <p:cNvPr id="21" name="组合 20"/>
            <p:cNvGrpSpPr/>
            <p:nvPr/>
          </p:nvGrpSpPr>
          <p:grpSpPr>
            <a:xfrm>
              <a:off x="3314700" y="3680460"/>
              <a:ext cx="5182245" cy="408537"/>
              <a:chOff x="3314700" y="3680460"/>
              <a:chExt cx="5182245" cy="408537"/>
            </a:xfrm>
          </p:grpSpPr>
          <p:sp>
            <p:nvSpPr>
              <p:cNvPr id="16" name="星形: 五角 15"/>
              <p:cNvSpPr/>
              <p:nvPr/>
            </p:nvSpPr>
            <p:spPr>
              <a:xfrm>
                <a:off x="3314700"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p:cNvSpPr/>
              <p:nvPr/>
            </p:nvSpPr>
            <p:spPr>
              <a:xfrm>
                <a:off x="4508127"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p:cNvSpPr/>
              <p:nvPr/>
            </p:nvSpPr>
            <p:spPr>
              <a:xfrm>
                <a:off x="5701554"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p:cNvSpPr/>
              <p:nvPr/>
            </p:nvSpPr>
            <p:spPr>
              <a:xfrm>
                <a:off x="6894981"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p:cNvSpPr/>
              <p:nvPr/>
            </p:nvSpPr>
            <p:spPr>
              <a:xfrm>
                <a:off x="8088408"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2" name="图片 11" descr="卡通人物&#10;&#10;低可信度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5882" y="520239"/>
            <a:ext cx="7900236" cy="3950119"/>
          </a:xfrm>
          <a:prstGeom prst="rect">
            <a:avLst/>
          </a:prstGeom>
        </p:spPr>
      </p:pic>
      <p:sp>
        <p:nvSpPr>
          <p:cNvPr id="11" name="文本框 8"/>
          <p:cNvSpPr txBox="1"/>
          <p:nvPr/>
        </p:nvSpPr>
        <p:spPr>
          <a:xfrm>
            <a:off x="3544368" y="342901"/>
            <a:ext cx="8238824" cy="335915"/>
          </a:xfrm>
          <a:prstGeom prst="rect">
            <a:avLst/>
          </a:prstGeom>
          <a:noFill/>
        </p:spPr>
        <p:txBody>
          <a:bodyPr wrap="square" lIns="121873" tIns="60936" rIns="121873" bIns="60936">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600" normalizeH="0" baseline="0" noProof="0" dirty="0" smtClean="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20XX</a:t>
            </a:r>
            <a:r>
              <a:rPr kumimoji="0" lang="zh-CN" altLang="en-US" sz="1400" b="0" i="0" u="none" strike="noStrike" kern="0" cap="none" spc="600" normalizeH="0" baseline="0" noProof="0" dirty="0" smtClean="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年</a:t>
            </a:r>
            <a:r>
              <a:rPr kumimoji="0" lang="zh-CN" altLang="en-US" sz="1400" b="0" i="0" u="none" strike="noStrike" kern="0" cap="none" spc="600" normalizeH="0" baseline="0" noProof="0" dirty="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党史知识专题学习</a:t>
            </a:r>
            <a:endParaRPr kumimoji="0" lang="en-US" altLang="zh-CN" sz="1400" b="0" i="0" u="none" strike="noStrike" kern="0" cap="none" spc="600" normalizeH="0" baseline="0" noProof="0" dirty="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endParaRPr>
          </a:p>
        </p:txBody>
      </p:sp>
      <p:sp>
        <p:nvSpPr>
          <p:cNvPr id="24" name="文本框 23"/>
          <p:cNvSpPr txBox="1"/>
          <p:nvPr>
            <p:custDataLst>
              <p:tags r:id="rId1"/>
            </p:custDataLst>
          </p:nvPr>
        </p:nvSpPr>
        <p:spPr>
          <a:xfrm>
            <a:off x="2466752" y="3922525"/>
            <a:ext cx="7258496" cy="398780"/>
          </a:xfrm>
          <a:prstGeom prst="rect">
            <a:avLst/>
          </a:prstGeom>
          <a:noFill/>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庆祝建党</a:t>
            </a:r>
            <a:r>
              <a:rPr kumimoji="0" lang="en-US" altLang="zh-CN"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10X</a:t>
            </a:r>
            <a:r>
              <a:rPr kumimoji="0" lang="zh-CN" altLang="en-US"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周年</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中国精神系列学习</a:t>
            </a: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nodeType="afterGroup">
                            <p:stCondLst>
                              <p:cond delay="750"/>
                            </p:stCondLst>
                            <p:childTnLst>
                              <p:par>
                                <p:cTn id="9" presetID="42" presetClass="entr" presetSubtype="0" fill="hold" nodeType="afterEffect">
                                  <p:stCondLst>
                                    <p:cond delay="10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750"/>
                                        <p:tgtEl>
                                          <p:spTgt spid="37"/>
                                        </p:tgtEl>
                                      </p:cBhvr>
                                    </p:animEffect>
                                    <p:anim calcmode="lin" valueType="num">
                                      <p:cBhvr>
                                        <p:cTn id="12" dur="750" fill="hold"/>
                                        <p:tgtEl>
                                          <p:spTgt spid="37"/>
                                        </p:tgtEl>
                                        <p:attrNameLst>
                                          <p:attrName>ppt_x</p:attrName>
                                        </p:attrNameLst>
                                      </p:cBhvr>
                                      <p:tavLst>
                                        <p:tav tm="0">
                                          <p:val>
                                            <p:strVal val="#ppt_x"/>
                                          </p:val>
                                        </p:tav>
                                        <p:tav tm="100000">
                                          <p:val>
                                            <p:strVal val="#ppt_x"/>
                                          </p:val>
                                        </p:tav>
                                      </p:tavLst>
                                    </p:anim>
                                    <p:anim calcmode="lin" valueType="num">
                                      <p:cBhvr>
                                        <p:cTn id="13" dur="750" fill="hold"/>
                                        <p:tgtEl>
                                          <p:spTgt spid="3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20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250"/>
                            </p:stCondLst>
                            <p:childTnLst>
                              <p:par>
                                <p:cTn id="20" presetID="53" presetClass="entr" presetSubtype="0" fill="hold" nodeType="after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par>
                          <p:cTn id="25" fill="hold" nodeType="afterGroup">
                            <p:stCondLst>
                              <p:cond delay="9000"/>
                            </p:stCondLst>
                            <p:childTnLst>
                              <p:par>
                                <p:cTn id="26" presetID="10" presetClass="entr" presetSubtype="0" fill="hold" grpId="0" nodeType="afterEffect">
                                  <p:stCondLst>
                                    <p:cond delay="4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childTnLst>
                          </p:cTn>
                        </p:par>
                        <p:par>
                          <p:cTn id="29" fill="hold" nodeType="afterGroup">
                            <p:stCondLst>
                              <p:cond delay="13750"/>
                            </p:stCondLst>
                            <p:childTnLst>
                              <p:par>
                                <p:cTn id="30" presetID="22" presetClass="entr" presetSubtype="4" fill="hold" nodeType="afterEffect">
                                  <p:stCondLst>
                                    <p:cond delay="500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750"/>
                                        <p:tgtEl>
                                          <p:spTgt spid="22"/>
                                        </p:tgtEl>
                                      </p:cBhvr>
                                    </p:animEffect>
                                  </p:childTnLst>
                                </p:cTn>
                              </p:par>
                            </p:childTnLst>
                          </p:cTn>
                        </p:par>
                        <p:par>
                          <p:cTn id="33" fill="hold" nodeType="afterGroup">
                            <p:stCondLst>
                              <p:cond delay="19500"/>
                            </p:stCondLst>
                            <p:childTnLst>
                              <p:par>
                                <p:cTn id="34" presetID="16" presetClass="entr" presetSubtype="21" fill="hold" grpId="1" nodeType="afterEffect">
                                  <p:stCondLst>
                                    <p:cond delay="600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750"/>
                                        <p:tgtEl>
                                          <p:spTgt spid="24"/>
                                        </p:tgtEl>
                                      </p:cBhvr>
                                    </p:animEffect>
                                  </p:childTnLst>
                                </p:cTn>
                              </p:par>
                            </p:childTnLst>
                          </p:cTn>
                        </p:par>
                        <p:par>
                          <p:cTn id="37" fill="hold" nodeType="afterGroup">
                            <p:stCondLst>
                              <p:cond delay="26250"/>
                            </p:stCondLst>
                            <p:childTnLst>
                              <p:par>
                                <p:cTn id="38" presetID="42" presetClass="entr" presetSubtype="0" fill="hold" nodeType="afterEffect">
                                  <p:stCondLst>
                                    <p:cond delay="800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750"/>
                                        <p:tgtEl>
                                          <p:spTgt spid="43"/>
                                        </p:tgtEl>
                                      </p:cBhvr>
                                    </p:animEffect>
                                    <p:anim calcmode="lin" valueType="num">
                                      <p:cBhvr>
                                        <p:cTn id="41" dur="750" fill="hold"/>
                                        <p:tgtEl>
                                          <p:spTgt spid="43"/>
                                        </p:tgtEl>
                                        <p:attrNameLst>
                                          <p:attrName>ppt_x</p:attrName>
                                        </p:attrNameLst>
                                      </p:cBhvr>
                                      <p:tavLst>
                                        <p:tav tm="0">
                                          <p:val>
                                            <p:strVal val="#ppt_x"/>
                                          </p:val>
                                        </p:tav>
                                        <p:tav tm="100000">
                                          <p:val>
                                            <p:strVal val="#ppt_x"/>
                                          </p:val>
                                        </p:tav>
                                      </p:tavLst>
                                    </p:anim>
                                    <p:anim calcmode="lin" valueType="num">
                                      <p:cBhvr>
                                        <p:cTn id="42" dur="7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772945" y="2827582"/>
            <a:ext cx="5160947" cy="3022935"/>
          </a:xfrm>
          <a:prstGeom prst="rect">
            <a:avLst/>
          </a:prstGeom>
          <a:noFill/>
          <a:ln w="9525">
            <a:noFill/>
            <a:miter lim="800000"/>
          </a:ln>
        </p:spPr>
        <p:txBody>
          <a:bodyPr wrap="square" lIns="91431" tIns="45716" rIns="91431" bIns="45716">
            <a:spAutoFit/>
          </a:bodyPr>
          <a:lstStyle/>
          <a:p>
            <a:pPr lvl="0" defTabSz="913130" fontAlgn="base">
              <a:lnSpc>
                <a:spcPts val="29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“联合国军”遭到志愿军两次打击后，退守“三八线”，企图玩弄“先停火，后谈判”的阴谋，争取时间，整顿败局，准备卷土重来。中朝军队为了不给敌人以喘息机会，于</a:t>
            </a: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年除夕</a:t>
            </a:r>
            <a:r>
              <a:rPr lang="en-US" altLang="zh-CN" sz="1600">
                <a:solidFill>
                  <a:srgbClr val="E7E6E6">
                    <a:lumMod val="25000"/>
                  </a:srgbClr>
                </a:solidFill>
                <a:latin typeface="Arial"/>
                <a:ea typeface="微软雅黑" panose="020B0503020204020204" pitchFamily="34" charset="-122"/>
              </a:rPr>
              <a:t>——12</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31</a:t>
            </a:r>
            <a:r>
              <a:rPr lang="zh-CN" altLang="en-US" sz="1600">
                <a:solidFill>
                  <a:srgbClr val="E7E6E6">
                    <a:lumMod val="25000"/>
                  </a:srgbClr>
                </a:solidFill>
                <a:latin typeface="Arial"/>
                <a:ea typeface="微软雅黑" panose="020B0503020204020204" pitchFamily="34" charset="-122"/>
              </a:rPr>
              <a:t>日发起全线进攻，一举突破“联合国军”既设阵地，把战线推进到“三七线”附近。此役战至</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8</a:t>
            </a:r>
            <a:r>
              <a:rPr lang="zh-CN" altLang="en-US" sz="1600">
                <a:solidFill>
                  <a:srgbClr val="E7E6E6">
                    <a:lumMod val="25000"/>
                  </a:srgbClr>
                </a:solidFill>
                <a:latin typeface="Arial"/>
                <a:ea typeface="微软雅黑" panose="020B0503020204020204" pitchFamily="34" charset="-122"/>
              </a:rPr>
              <a:t>日结束，共歼敌</a:t>
            </a:r>
            <a:r>
              <a:rPr lang="en-US" altLang="zh-CN" sz="1600">
                <a:solidFill>
                  <a:srgbClr val="E7E6E6">
                    <a:lumMod val="25000"/>
                  </a:srgbClr>
                </a:solidFill>
                <a:latin typeface="Arial"/>
                <a:ea typeface="微软雅黑" panose="020B0503020204020204" pitchFamily="34" charset="-122"/>
              </a:rPr>
              <a:t>1.9</a:t>
            </a:r>
            <a:r>
              <a:rPr lang="zh-CN" altLang="en-US" sz="1600">
                <a:solidFill>
                  <a:srgbClr val="E7E6E6">
                    <a:lumMod val="25000"/>
                  </a:srgbClr>
                </a:solidFill>
                <a:latin typeface="Arial"/>
                <a:ea typeface="微软雅黑" panose="020B0503020204020204" pitchFamily="34" charset="-122"/>
              </a:rPr>
              <a:t>万余人。第三次战役的胜利，加剧了“联合国军”参战国之间的矛盾，扩大了中朝方面在国际上的政治影响。</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269685"/>
            <a:ext cx="7042517" cy="461665"/>
          </a:xfrm>
          <a:prstGeom prst="rect">
            <a:avLst/>
          </a:prstGeom>
        </p:spPr>
        <p:txBody>
          <a:bodyPr wrap="square">
            <a:spAutoFit/>
          </a:bodyPr>
          <a:lstStyle/>
          <a:p>
            <a:pPr algn="ctr"/>
            <a:r>
              <a:rPr lang="en-US" altLang="zh-CN" sz="2400">
                <a:solidFill>
                  <a:srgbClr val="C60A04"/>
                </a:solidFill>
                <a:latin typeface="Arial"/>
                <a:ea typeface="微软雅黑" panose="020B0503020204020204" pitchFamily="34" charset="-122"/>
              </a:rPr>
              <a:t>1950</a:t>
            </a:r>
            <a:r>
              <a:rPr lang="zh-CN" altLang="en-US" sz="2400">
                <a:solidFill>
                  <a:srgbClr val="C60A04"/>
                </a:solidFill>
                <a:latin typeface="Arial"/>
                <a:ea typeface="微软雅黑" panose="020B0503020204020204" pitchFamily="34" charset="-122"/>
              </a:rPr>
              <a:t>年除夕</a:t>
            </a:r>
            <a:r>
              <a:rPr lang="en-US" altLang="zh-CN" sz="2400">
                <a:solidFill>
                  <a:srgbClr val="C60A04"/>
                </a:solidFill>
                <a:latin typeface="Arial"/>
                <a:ea typeface="微软雅黑" panose="020B0503020204020204" pitchFamily="34" charset="-122"/>
              </a:rPr>
              <a:t>——12</a:t>
            </a:r>
            <a:r>
              <a:rPr lang="zh-CN" altLang="en-US" sz="2400">
                <a:solidFill>
                  <a:srgbClr val="C60A04"/>
                </a:solidFill>
                <a:latin typeface="Arial"/>
                <a:ea typeface="微软雅黑" panose="020B0503020204020204" pitchFamily="34" charset="-122"/>
              </a:rPr>
              <a:t>月</a:t>
            </a:r>
            <a:r>
              <a:rPr lang="en-US" altLang="zh-CN" sz="2400">
                <a:solidFill>
                  <a:srgbClr val="C60A04"/>
                </a:solidFill>
                <a:latin typeface="Arial"/>
                <a:ea typeface="微软雅黑" panose="020B0503020204020204" pitchFamily="34" charset="-122"/>
              </a:rPr>
              <a:t>31</a:t>
            </a:r>
            <a:r>
              <a:rPr lang="zh-CN" altLang="en-US" sz="2400">
                <a:solidFill>
                  <a:srgbClr val="C60A04"/>
                </a:solidFill>
                <a:latin typeface="Arial"/>
                <a:ea typeface="微软雅黑" panose="020B0503020204020204" pitchFamily="34" charset="-122"/>
              </a:rPr>
              <a:t>日发起全线进攻</a:t>
            </a:r>
          </a:p>
        </p:txBody>
      </p:sp>
      <p:grpSp>
        <p:nvGrpSpPr>
          <p:cNvPr id="23" name="组合 22"/>
          <p:cNvGrpSpPr/>
          <p:nvPr/>
        </p:nvGrpSpPr>
        <p:grpSpPr>
          <a:xfrm>
            <a:off x="3106251" y="1253273"/>
            <a:ext cx="5649298" cy="752523"/>
            <a:chOff x="3106251" y="12532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6"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第三次战役</a:t>
              </a:r>
            </a:p>
          </p:txBody>
        </p:sp>
      </p:grpSp>
      <p:grpSp>
        <p:nvGrpSpPr>
          <p:cNvPr id="17" name="组合 16"/>
          <p:cNvGrpSpPr/>
          <p:nvPr/>
        </p:nvGrpSpPr>
        <p:grpSpPr>
          <a:xfrm>
            <a:off x="6559549" y="3017489"/>
            <a:ext cx="4392000" cy="2833028"/>
            <a:chOff x="6096000" y="3480983"/>
            <a:chExt cx="4392000" cy="2833028"/>
          </a:xfrm>
        </p:grpSpPr>
        <p:pic>
          <p:nvPicPr>
            <p:cNvPr id="18" name="图片 17"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91306" y="3480983"/>
              <a:ext cx="1951787" cy="2040808"/>
            </a:xfrm>
            <a:prstGeom prst="rect">
              <a:avLst/>
            </a:prstGeom>
          </p:spPr>
        </p:pic>
        <p:grpSp>
          <p:nvGrpSpPr>
            <p:cNvPr id="19" name="组合 18"/>
            <p:cNvGrpSpPr/>
            <p:nvPr/>
          </p:nvGrpSpPr>
          <p:grpSpPr>
            <a:xfrm>
              <a:off x="6096000" y="5666011"/>
              <a:ext cx="4392000" cy="648000"/>
              <a:chOff x="-370532" y="3685954"/>
              <a:chExt cx="2842550" cy="317846"/>
            </a:xfrm>
          </p:grpSpPr>
          <p:sp>
            <p:nvSpPr>
              <p:cNvPr id="20" name="矩形 19"/>
              <p:cNvSpPr/>
              <p:nvPr/>
            </p:nvSpPr>
            <p:spPr>
              <a:xfrm>
                <a:off x="-370532" y="3685954"/>
                <a:ext cx="2842550" cy="317846"/>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345876" y="3697622"/>
                <a:ext cx="2795950" cy="286834"/>
              </a:xfrm>
              <a:prstGeom prst="rect">
                <a:avLst/>
              </a:prstGeom>
              <a:solidFill>
                <a:schemeClr val="bg1"/>
              </a:solidFill>
            </p:spPr>
            <p:txBody>
              <a:bodyPr wrap="square">
                <a:spAutoFit/>
              </a:bodyPr>
              <a:lstStyle/>
              <a:p>
                <a:pPr lvl="0" algn="ctr">
                  <a:defRPr/>
                </a:pPr>
                <a:r>
                  <a:rPr lang="zh-CN" altLang="en-US" sz="1600" kern="0">
                    <a:solidFill>
                      <a:schemeClr val="tx1">
                        <a:lumMod val="95000"/>
                        <a:lumOff val="5000"/>
                      </a:schemeClr>
                    </a:solidFill>
                    <a:latin typeface="Arial"/>
                    <a:ea typeface="微软雅黑" panose="020B0503020204020204" pitchFamily="34" charset="-122"/>
                    <a:cs typeface="+mn-ea"/>
                  </a:rPr>
                  <a:t>志愿军第九兵团冒着</a:t>
                </a:r>
                <a:endParaRPr lang="en-US" altLang="zh-CN" sz="1600" kern="0">
                  <a:solidFill>
                    <a:schemeClr val="tx1">
                      <a:lumMod val="95000"/>
                      <a:lumOff val="5000"/>
                    </a:schemeClr>
                  </a:solidFill>
                  <a:latin typeface="Arial"/>
                  <a:ea typeface="微软雅黑" panose="020B0503020204020204" pitchFamily="34" charset="-122"/>
                  <a:cs typeface="+mn-ea"/>
                </a:endParaRPr>
              </a:p>
              <a:p>
                <a:pPr lvl="0" algn="ctr">
                  <a:defRPr/>
                </a:pPr>
                <a:r>
                  <a:rPr lang="zh-CN" altLang="en-US" sz="1600" kern="0">
                    <a:solidFill>
                      <a:schemeClr val="tx1">
                        <a:lumMod val="95000"/>
                        <a:lumOff val="5000"/>
                      </a:schemeClr>
                    </a:solidFill>
                    <a:latin typeface="Arial"/>
                    <a:ea typeface="微软雅黑" panose="020B0503020204020204" pitchFamily="34" charset="-122"/>
                    <a:cs typeface="+mn-ea"/>
                  </a:rPr>
                  <a:t>零下</a:t>
                </a:r>
                <a:r>
                  <a:rPr lang="en-US" altLang="zh-CN" sz="1600" kern="0">
                    <a:solidFill>
                      <a:schemeClr val="tx1">
                        <a:lumMod val="95000"/>
                        <a:lumOff val="5000"/>
                      </a:schemeClr>
                    </a:solidFill>
                    <a:latin typeface="Arial"/>
                    <a:ea typeface="微软雅黑" panose="020B0503020204020204" pitchFamily="34" charset="-122"/>
                    <a:cs typeface="+mn-ea"/>
                  </a:rPr>
                  <a:t>30</a:t>
                </a:r>
                <a:r>
                  <a:rPr lang="zh-CN" altLang="en-US" sz="1600" kern="0">
                    <a:solidFill>
                      <a:schemeClr val="tx1">
                        <a:lumMod val="95000"/>
                        <a:lumOff val="5000"/>
                      </a:schemeClr>
                    </a:solidFill>
                    <a:latin typeface="Arial"/>
                    <a:ea typeface="微软雅黑" panose="020B0503020204020204" pitchFamily="34" charset="-122"/>
                    <a:cs typeface="+mn-ea"/>
                  </a:rPr>
                  <a:t>多度的严寒设置伏击圈</a:t>
                </a:r>
              </a:p>
            </p:txBody>
          </p:sp>
        </p:grpSp>
        <p:pic>
          <p:nvPicPr>
            <p:cNvPr id="22" name="图片 21"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14584" y="3480983"/>
              <a:ext cx="1951787" cy="2040808"/>
            </a:xfrm>
            <a:prstGeom prst="rect">
              <a:avLst/>
            </a:prstGeom>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16" presetClass="entr" presetSubtype="21"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nodeType="afterGroup">
                            <p:stCondLst>
                              <p:cond delay="3000"/>
                            </p:stCondLst>
                            <p:childTnLst>
                              <p:par>
                                <p:cTn id="17" presetID="53" presetClass="entr" presetSubtype="0" fill="hold" nodeType="after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4633543" y="3005978"/>
            <a:ext cx="6555158" cy="2651039"/>
          </a:xfrm>
          <a:prstGeom prst="rect">
            <a:avLst/>
          </a:prstGeom>
          <a:noFill/>
          <a:ln w="9525">
            <a:noFill/>
            <a:miter lim="800000"/>
          </a:ln>
        </p:spPr>
        <p:txBody>
          <a:bodyPr wrap="square" lIns="91431" tIns="45716" rIns="91431" bIns="45716">
            <a:spAutoFit/>
          </a:bodyPr>
          <a:lstStyle/>
          <a:p>
            <a:pPr lvl="0" defTabSz="913130" fontAlgn="base">
              <a:lnSpc>
                <a:spcPts val="29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美国为挽回败局，缓和内部矛盾，急速从美国本土及驻扎在欧洲、日本的美军中抽调部队，补充到朝鲜战场。</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25</a:t>
            </a:r>
            <a:r>
              <a:rPr lang="zh-CN" altLang="en-US" sz="1600">
                <a:solidFill>
                  <a:srgbClr val="E7E6E6">
                    <a:lumMod val="25000"/>
                  </a:srgbClr>
                </a:solidFill>
                <a:latin typeface="Arial"/>
                <a:ea typeface="微软雅黑" panose="020B0503020204020204" pitchFamily="34" charset="-122"/>
              </a:rPr>
              <a:t>日，“联合国军”开始发动大规模进攻。中朝部队在粮食、弹药、兵员补给极端困难的情况下，为遏制敌人前进，稳步打开战局，以英勇顽强的精神，进行了汉江南岸阻击战、横城地区反击战和宽大正面逐山逐水的机动防御作战。将敌人阻止在“三八线”附近。此役历时</a:t>
            </a:r>
            <a:r>
              <a:rPr lang="en-US" altLang="zh-CN" sz="1600">
                <a:solidFill>
                  <a:srgbClr val="E7E6E6">
                    <a:lumMod val="25000"/>
                  </a:srgbClr>
                </a:solidFill>
                <a:latin typeface="Arial"/>
                <a:ea typeface="微软雅黑" panose="020B0503020204020204" pitchFamily="34" charset="-122"/>
              </a:rPr>
              <a:t>87</a:t>
            </a:r>
            <a:r>
              <a:rPr lang="zh-CN" altLang="en-US" sz="1600">
                <a:solidFill>
                  <a:srgbClr val="E7E6E6">
                    <a:lumMod val="25000"/>
                  </a:srgbClr>
                </a:solidFill>
                <a:latin typeface="Arial"/>
                <a:ea typeface="微软雅黑" panose="020B0503020204020204" pitchFamily="34" charset="-122"/>
              </a:rPr>
              <a:t>天，歼敌</a:t>
            </a:r>
            <a:r>
              <a:rPr lang="en-US" altLang="zh-CN" sz="1600">
                <a:solidFill>
                  <a:srgbClr val="E7E6E6">
                    <a:lumMod val="25000"/>
                  </a:srgbClr>
                </a:solidFill>
                <a:latin typeface="Arial"/>
                <a:ea typeface="微软雅黑" panose="020B0503020204020204" pitchFamily="34" charset="-122"/>
              </a:rPr>
              <a:t>7.8</a:t>
            </a:r>
            <a:r>
              <a:rPr lang="zh-CN" altLang="en-US" sz="1600">
                <a:solidFill>
                  <a:srgbClr val="E7E6E6">
                    <a:lumMod val="25000"/>
                  </a:srgbClr>
                </a:solidFill>
                <a:latin typeface="Arial"/>
                <a:ea typeface="微软雅黑" panose="020B0503020204020204" pitchFamily="34" charset="-122"/>
              </a:rPr>
              <a:t>万余人，掩护了战略预备队的集结和展开，为进行第五次战役创造了有利条件。</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279210"/>
            <a:ext cx="7042517" cy="461665"/>
          </a:xfrm>
          <a:prstGeom prst="rect">
            <a:avLst/>
          </a:prstGeom>
        </p:spPr>
        <p:txBody>
          <a:bodyPr wrap="square">
            <a:spAutoFit/>
          </a:bodyPr>
          <a:lstStyle/>
          <a:p>
            <a:pPr algn="ctr"/>
            <a:r>
              <a:rPr lang="zh-CN" altLang="en-US" sz="2400">
                <a:solidFill>
                  <a:srgbClr val="C60A04"/>
                </a:solidFill>
                <a:latin typeface="Arial"/>
                <a:ea typeface="微软雅黑" panose="020B0503020204020204" pitchFamily="34" charset="-122"/>
              </a:rPr>
              <a:t>将敌人阻止在“三八线”附近</a:t>
            </a:r>
          </a:p>
        </p:txBody>
      </p:sp>
      <p:grpSp>
        <p:nvGrpSpPr>
          <p:cNvPr id="22" name="组合 21"/>
          <p:cNvGrpSpPr/>
          <p:nvPr/>
        </p:nvGrpSpPr>
        <p:grpSpPr>
          <a:xfrm>
            <a:off x="3106251" y="1253273"/>
            <a:ext cx="5649298" cy="752523"/>
            <a:chOff x="3106251" y="12532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6"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第四次战役</a:t>
              </a:r>
            </a:p>
          </p:txBody>
        </p:sp>
      </p:grpSp>
      <p:grpSp>
        <p:nvGrpSpPr>
          <p:cNvPr id="17" name="组合 16"/>
          <p:cNvGrpSpPr/>
          <p:nvPr/>
        </p:nvGrpSpPr>
        <p:grpSpPr>
          <a:xfrm>
            <a:off x="1139175" y="3104107"/>
            <a:ext cx="3118500" cy="2561804"/>
            <a:chOff x="7654275" y="3527129"/>
            <a:chExt cx="3118500" cy="2561804"/>
          </a:xfrm>
        </p:grpSpPr>
        <p:pic>
          <p:nvPicPr>
            <p:cNvPr id="18" name="图片 17"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681977" y="3527129"/>
              <a:ext cx="3090798" cy="2369593"/>
            </a:xfrm>
            <a:prstGeom prst="rect">
              <a:avLst/>
            </a:prstGeom>
          </p:spPr>
        </p:pic>
        <p:grpSp>
          <p:nvGrpSpPr>
            <p:cNvPr id="19" name="组合 18"/>
            <p:cNvGrpSpPr/>
            <p:nvPr/>
          </p:nvGrpSpPr>
          <p:grpSpPr>
            <a:xfrm>
              <a:off x="7654275" y="5666014"/>
              <a:ext cx="3118500" cy="422919"/>
              <a:chOff x="638001" y="3685954"/>
              <a:chExt cx="2018328" cy="207443"/>
            </a:xfrm>
          </p:grpSpPr>
          <p:sp>
            <p:nvSpPr>
              <p:cNvPr id="20" name="矩形 19"/>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672034" y="3703851"/>
                <a:ext cx="1968191" cy="150966"/>
              </a:xfrm>
              <a:prstGeom prst="rect">
                <a:avLst/>
              </a:prstGeom>
              <a:solidFill>
                <a:schemeClr val="bg1"/>
              </a:solidFill>
            </p:spPr>
            <p:txBody>
              <a:bodyPr wrap="square">
                <a:spAutoFit/>
              </a:bodyPr>
              <a:lstStyle/>
              <a:p>
                <a:pPr lvl="0" algn="ctr">
                  <a:defRPr/>
                </a:pPr>
                <a:r>
                  <a:rPr lang="zh-CN" altLang="en-US" sz="1400" kern="0">
                    <a:solidFill>
                      <a:schemeClr val="tx1">
                        <a:lumMod val="95000"/>
                        <a:lumOff val="5000"/>
                      </a:schemeClr>
                    </a:solidFill>
                    <a:latin typeface="Arial"/>
                    <a:ea typeface="微软雅黑" panose="020B0503020204020204" pitchFamily="34" charset="-122"/>
                    <a:cs typeface="+mn-ea"/>
                  </a:rPr>
                  <a:t>“联合国军”开始发动大规模进攻</a:t>
                </a: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grpId="0" nodeType="afterEffect">
                                  <p:stCondLst>
                                    <p:cond delay="15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106251" y="1253273"/>
            <a:ext cx="5649298" cy="752523"/>
            <a:chOff x="3106251" y="12532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4"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第五次战役</a:t>
              </a:r>
              <a:endParaRPr kumimoji="0" lang="zh-CN" altLang="en-US" sz="4000" b="0" i="0" u="none" strike="noStrike" kern="1200" cap="none" spc="0" normalizeH="0" baseline="0" noProof="0">
                <a:ln>
                  <a:noFill/>
                </a:ln>
                <a:solidFill>
                  <a:schemeClr val="bg1"/>
                </a:solidFill>
                <a:effectLst/>
                <a:uLnTx/>
                <a:uFillTx/>
                <a:latin typeface="Arial"/>
                <a:ea typeface="微软雅黑" panose="020B0503020204020204" pitchFamily="34" charset="-122"/>
              </a:endParaRPr>
            </a:p>
          </p:txBody>
        </p:sp>
      </p:grpSp>
      <p:sp>
        <p:nvSpPr>
          <p:cNvPr id="13" name="矩形 12"/>
          <p:cNvSpPr>
            <a:spLocks noChangeArrowheads="1"/>
          </p:cNvSpPr>
          <p:nvPr/>
        </p:nvSpPr>
        <p:spPr bwMode="auto">
          <a:xfrm>
            <a:off x="744553" y="3073110"/>
            <a:ext cx="5503847" cy="2651039"/>
          </a:xfrm>
          <a:prstGeom prst="rect">
            <a:avLst/>
          </a:prstGeom>
          <a:noFill/>
          <a:ln w="9525">
            <a:noFill/>
            <a:miter lim="800000"/>
          </a:ln>
        </p:spPr>
        <p:txBody>
          <a:bodyPr wrap="square" lIns="91431" tIns="45716" rIns="91431" bIns="45716">
            <a:spAutoFit/>
          </a:bodyPr>
          <a:lstStyle/>
          <a:p>
            <a:pPr lvl="0" defTabSz="913130" fontAlgn="base">
              <a:lnSpc>
                <a:spcPct val="150000"/>
              </a:lnSpc>
              <a:spcBef>
                <a:spcPct val="0"/>
              </a:spcBef>
              <a:spcAft>
                <a:spcPts val="500"/>
              </a:spcAft>
              <a:defRPr/>
            </a:pP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3</a:t>
            </a:r>
            <a:r>
              <a:rPr lang="zh-CN" altLang="en-US" sz="1600">
                <a:solidFill>
                  <a:srgbClr val="E7E6E6">
                    <a:lumMod val="25000"/>
                  </a:srgbClr>
                </a:solidFill>
                <a:latin typeface="Arial"/>
                <a:ea typeface="微软雅黑" panose="020B0503020204020204" pitchFamily="34" charset="-122"/>
              </a:rPr>
              <a:t>月，“联合国军”将战线推至“三八线”附近地区，并计划以侧后登陆配合正面进攻，企图将战线推到三十九度线附近，“在朝鲜的蜂腰部建立新防线”。中朝部队为了粉碎敌人的企图，于</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4</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22</a:t>
            </a:r>
            <a:r>
              <a:rPr lang="zh-CN" altLang="en-US" sz="1600">
                <a:solidFill>
                  <a:srgbClr val="E7E6E6">
                    <a:lumMod val="25000"/>
                  </a:srgbClr>
                </a:solidFill>
                <a:latin typeface="Arial"/>
                <a:ea typeface="微软雅黑" panose="020B0503020204020204" pitchFamily="34" charset="-122"/>
              </a:rPr>
              <a:t>日，发起了第五次战役。此役我军连续奋战</a:t>
            </a:r>
            <a:r>
              <a:rPr lang="en-US" altLang="zh-CN" sz="1600">
                <a:solidFill>
                  <a:srgbClr val="E7E6E6">
                    <a:lumMod val="25000"/>
                  </a:srgbClr>
                </a:solidFill>
                <a:latin typeface="Arial"/>
                <a:ea typeface="微软雅黑" panose="020B0503020204020204" pitchFamily="34" charset="-122"/>
              </a:rPr>
              <a:t>50</a:t>
            </a:r>
            <a:r>
              <a:rPr lang="zh-CN" altLang="en-US" sz="1600">
                <a:solidFill>
                  <a:srgbClr val="E7E6E6">
                    <a:lumMod val="25000"/>
                  </a:srgbClr>
                </a:solidFill>
                <a:latin typeface="Arial"/>
                <a:ea typeface="微软雅黑" panose="020B0503020204020204" pitchFamily="34" charset="-122"/>
              </a:rPr>
              <a:t>天，歼敌</a:t>
            </a:r>
            <a:r>
              <a:rPr lang="en-US" altLang="zh-CN" sz="1600">
                <a:solidFill>
                  <a:srgbClr val="E7E6E6">
                    <a:lumMod val="25000"/>
                  </a:srgbClr>
                </a:solidFill>
                <a:latin typeface="Arial"/>
                <a:ea typeface="微软雅黑" panose="020B0503020204020204" pitchFamily="34" charset="-122"/>
              </a:rPr>
              <a:t>8.2</a:t>
            </a:r>
            <a:r>
              <a:rPr lang="zh-CN" altLang="en-US" sz="1600">
                <a:solidFill>
                  <a:srgbClr val="E7E6E6">
                    <a:lumMod val="25000"/>
                  </a:srgbClr>
                </a:solidFill>
                <a:latin typeface="Arial"/>
                <a:ea typeface="微软雅黑" panose="020B0503020204020204" pitchFamily="34" charset="-122"/>
              </a:rPr>
              <a:t>万余人，把战线稳定在“三八线”附近地区。从此，交战双方形成战略相峙，抗美援朝战争运动战阶段结束，阵地战阶段开始。</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304610"/>
            <a:ext cx="7042517" cy="461665"/>
          </a:xfrm>
          <a:prstGeom prst="rect">
            <a:avLst/>
          </a:prstGeom>
        </p:spPr>
        <p:txBody>
          <a:bodyPr wrap="square">
            <a:spAutoFit/>
          </a:bodyPr>
          <a:lstStyle/>
          <a:p>
            <a:pPr algn="ctr"/>
            <a:r>
              <a:rPr lang="zh-CN" altLang="en-US" sz="2400">
                <a:solidFill>
                  <a:srgbClr val="C60A04"/>
                </a:solidFill>
                <a:latin typeface="Arial"/>
                <a:ea typeface="微软雅黑" panose="020B0503020204020204" pitchFamily="34" charset="-122"/>
              </a:rPr>
              <a:t>战略相峙，抗美援朝战争运动战阶段结束</a:t>
            </a:r>
          </a:p>
        </p:txBody>
      </p:sp>
      <p:grpSp>
        <p:nvGrpSpPr>
          <p:cNvPr id="16" name="组合 15"/>
          <p:cNvGrpSpPr/>
          <p:nvPr/>
        </p:nvGrpSpPr>
        <p:grpSpPr>
          <a:xfrm>
            <a:off x="6559549" y="3017489"/>
            <a:ext cx="4392000" cy="2833028"/>
            <a:chOff x="6096000" y="3480983"/>
            <a:chExt cx="4392000" cy="2833028"/>
          </a:xfrm>
        </p:grpSpPr>
        <p:pic>
          <p:nvPicPr>
            <p:cNvPr id="17" name="图片 16"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91306" y="3480983"/>
              <a:ext cx="1951787" cy="2040808"/>
            </a:xfrm>
            <a:prstGeom prst="rect">
              <a:avLst/>
            </a:prstGeom>
          </p:spPr>
        </p:pic>
        <p:grpSp>
          <p:nvGrpSpPr>
            <p:cNvPr id="18" name="组合 17"/>
            <p:cNvGrpSpPr/>
            <p:nvPr/>
          </p:nvGrpSpPr>
          <p:grpSpPr>
            <a:xfrm>
              <a:off x="6096000" y="5666011"/>
              <a:ext cx="4392000" cy="648000"/>
              <a:chOff x="-370532" y="3685954"/>
              <a:chExt cx="2842550" cy="317846"/>
            </a:xfrm>
          </p:grpSpPr>
          <p:sp>
            <p:nvSpPr>
              <p:cNvPr id="20" name="矩形 19"/>
              <p:cNvSpPr/>
              <p:nvPr/>
            </p:nvSpPr>
            <p:spPr>
              <a:xfrm>
                <a:off x="-370532" y="3685954"/>
                <a:ext cx="2842550" cy="317846"/>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345876" y="3759915"/>
                <a:ext cx="2795950" cy="166062"/>
              </a:xfrm>
              <a:prstGeom prst="rect">
                <a:avLst/>
              </a:prstGeom>
              <a:solidFill>
                <a:schemeClr val="bg1"/>
              </a:solidFill>
            </p:spPr>
            <p:txBody>
              <a:bodyPr wrap="square">
                <a:spAutoFit/>
              </a:bodyPr>
              <a:lstStyle/>
              <a:p>
                <a:pPr lvl="0" algn="ctr">
                  <a:defRPr/>
                </a:pPr>
                <a:r>
                  <a:rPr lang="zh-CN" altLang="en-US" sz="1600" kern="0">
                    <a:solidFill>
                      <a:schemeClr val="tx1">
                        <a:lumMod val="95000"/>
                        <a:lumOff val="5000"/>
                      </a:schemeClr>
                    </a:solidFill>
                    <a:latin typeface="Arial"/>
                    <a:ea typeface="微软雅黑" panose="020B0503020204020204" pitchFamily="34" charset="-122"/>
                    <a:cs typeface="+mn-ea"/>
                  </a:rPr>
                  <a:t>上甘岭战斗</a:t>
                </a:r>
              </a:p>
            </p:txBody>
          </p:sp>
        </p:grpSp>
        <p:pic>
          <p:nvPicPr>
            <p:cNvPr id="19" name="图片 18"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14584" y="3480983"/>
              <a:ext cx="1951787" cy="2040808"/>
            </a:xfrm>
            <a:prstGeom prst="rect">
              <a:avLst/>
            </a:prstGeom>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nodeType="afterEffect">
                                  <p:stCondLst>
                                    <p:cond delay="15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030457" y="1563135"/>
            <a:ext cx="6131087" cy="755700"/>
            <a:chOff x="3030457" y="1563135"/>
            <a:chExt cx="6131087" cy="755700"/>
          </a:xfrm>
        </p:grpSpPr>
        <p:grpSp>
          <p:nvGrpSpPr>
            <p:cNvPr id="2" name="组合 1"/>
            <p:cNvGrpSpPr/>
            <p:nvPr/>
          </p:nvGrpSpPr>
          <p:grpSpPr>
            <a:xfrm>
              <a:off x="3030457" y="1563135"/>
              <a:ext cx="6131087" cy="755700"/>
              <a:chOff x="2666207" y="1006298"/>
              <a:chExt cx="6857998" cy="756148"/>
            </a:xfrm>
          </p:grpSpPr>
          <p:grpSp>
            <p:nvGrpSpPr>
              <p:cNvPr id="3" name="组合 2"/>
              <p:cNvGrpSpPr/>
              <p:nvPr/>
            </p:nvGrpSpPr>
            <p:grpSpPr>
              <a:xfrm>
                <a:off x="2666207" y="1006298"/>
                <a:ext cx="6857998" cy="756148"/>
                <a:chOff x="2941287" y="1516670"/>
                <a:chExt cx="6111972" cy="792192"/>
              </a:xfrm>
            </p:grpSpPr>
            <p:grpSp>
              <p:nvGrpSpPr>
                <p:cNvPr id="6" name="组合 5"/>
                <p:cNvGrpSpPr/>
                <p:nvPr/>
              </p:nvGrpSpPr>
              <p:grpSpPr>
                <a:xfrm>
                  <a:off x="2941287" y="1516670"/>
                  <a:ext cx="6111972" cy="620064"/>
                  <a:chOff x="2966481" y="2546362"/>
                  <a:chExt cx="6495347" cy="620064"/>
                </a:xfrm>
              </p:grpSpPr>
              <p:sp>
                <p:nvSpPr>
                  <p:cNvPr id="12" name="等腰三角形 11"/>
                  <p:cNvSpPr/>
                  <p:nvPr/>
                </p:nvSpPr>
                <p:spPr>
                  <a:xfrm>
                    <a:off x="9141437" y="2546362"/>
                    <a:ext cx="320391"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sp>
                <p:nvSpPr>
                  <p:cNvPr id="13" name="等腰三角形 12"/>
                  <p:cNvSpPr/>
                  <p:nvPr/>
                </p:nvSpPr>
                <p:spPr>
                  <a:xfrm>
                    <a:off x="2966481" y="2546362"/>
                    <a:ext cx="320390"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grpSp>
            <p:sp>
              <p:nvSpPr>
                <p:cNvPr id="11" name="流程图: 离页连接符 10"/>
                <p:cNvSpPr/>
                <p:nvPr/>
              </p:nvSpPr>
              <p:spPr>
                <a:xfrm>
                  <a:off x="3092027" y="1532443"/>
                  <a:ext cx="5810493" cy="776419"/>
                </a:xfrm>
                <a:prstGeom prst="flowChartOffpageConnector">
                  <a:avLst/>
                </a:prstGeom>
                <a:solidFill>
                  <a:srgbClr val="C00000"/>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srgbClr val="F2F0D9"/>
                    </a:solidFill>
                    <a:latin typeface="Arial"/>
                    <a:ea typeface="微软雅黑" panose="020B0503020204020204" pitchFamily="34" charset="-122"/>
                  </a:endParaRPr>
                </a:p>
              </p:txBody>
            </p:sp>
          </p:grpSp>
          <p:sp>
            <p:nvSpPr>
              <p:cNvPr id="4" name="文本框 3"/>
              <p:cNvSpPr txBox="1"/>
              <p:nvPr/>
            </p:nvSpPr>
            <p:spPr>
              <a:xfrm>
                <a:off x="3686047" y="1155586"/>
                <a:ext cx="4818321" cy="535724"/>
              </a:xfrm>
              <a:prstGeom prst="rect">
                <a:avLst/>
              </a:prstGeom>
              <a:noFill/>
            </p:spPr>
            <p:txBody>
              <a:bodyPr wrap="square" rtlCol="0">
                <a:spAutoFit/>
              </a:bodyPr>
              <a:lstStyle/>
              <a:p>
                <a:pPr algn="dist">
                  <a:lnSpc>
                    <a:spcPct val="90000"/>
                  </a:lnSpc>
                  <a:defRPr/>
                </a:pPr>
                <a:endParaRPr lang="zh-CN" altLang="en-US" sz="3200" b="1">
                  <a:solidFill>
                    <a:srgbClr val="EDC555"/>
                  </a:solidFill>
                  <a:latin typeface="Arial"/>
                  <a:ea typeface="微软雅黑" panose="020B0503020204020204" pitchFamily="34" charset="-122"/>
                </a:endParaRPr>
              </a:p>
            </p:txBody>
          </p:sp>
        </p:grpSp>
        <p:sp>
          <p:nvSpPr>
            <p:cNvPr id="8" name="Rectangle 3"/>
            <p:cNvSpPr/>
            <p:nvPr/>
          </p:nvSpPr>
          <p:spPr>
            <a:xfrm>
              <a:off x="3896813" y="1581142"/>
              <a:ext cx="4398375" cy="646331"/>
            </a:xfrm>
            <a:prstGeom prst="rect">
              <a:avLst/>
            </a:prstGeom>
            <a:noFill/>
          </p:spPr>
          <p:txBody>
            <a:bodyPr wrap="square" rtlCol="0">
              <a:spAutoFit/>
            </a:bodyPr>
            <a:lstStyle/>
            <a:p>
              <a:pPr lvl="0" algn="dist">
                <a:defRPr/>
              </a:pPr>
              <a:r>
                <a:rPr lang="zh-CN" altLang="en-US" sz="3600">
                  <a:solidFill>
                    <a:schemeClr val="bg1"/>
                  </a:solidFill>
                  <a:latin typeface="Arial"/>
                  <a:ea typeface="微软雅黑" panose="020B0503020204020204" pitchFamily="34" charset="-122"/>
                </a:rPr>
                <a:t>朝鲜停战谈判开始</a:t>
              </a:r>
              <a:endParaRPr kumimoji="0" lang="zh-CN" altLang="en-US" sz="3600" b="0" i="0" u="none" strike="noStrike" kern="120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14" name="组合 13"/>
          <p:cNvGrpSpPr/>
          <p:nvPr/>
        </p:nvGrpSpPr>
        <p:grpSpPr>
          <a:xfrm>
            <a:off x="623887" y="2800178"/>
            <a:ext cx="7042518" cy="3112704"/>
            <a:chOff x="623887" y="2622378"/>
            <a:chExt cx="7042518" cy="3112704"/>
          </a:xfrm>
        </p:grpSpPr>
        <p:sp>
          <p:nvSpPr>
            <p:cNvPr id="9" name="矩形 8"/>
            <p:cNvSpPr>
              <a:spLocks noChangeArrowheads="1"/>
            </p:cNvSpPr>
            <p:nvPr/>
          </p:nvSpPr>
          <p:spPr bwMode="auto">
            <a:xfrm>
              <a:off x="623887" y="3084043"/>
              <a:ext cx="7042517" cy="2651039"/>
            </a:xfrm>
            <a:prstGeom prst="rect">
              <a:avLst/>
            </a:prstGeom>
            <a:noFill/>
            <a:ln w="9525">
              <a:noFill/>
              <a:miter lim="800000"/>
            </a:ln>
          </p:spPr>
          <p:txBody>
            <a:bodyPr wrap="square" lIns="91431" tIns="45716" rIns="91431" bIns="45716">
              <a:spAutoFit/>
            </a:bodyPr>
            <a:lstStyle/>
            <a:p>
              <a:pPr lvl="0" defTabSz="913130" fontAlgn="base">
                <a:lnSpc>
                  <a:spcPts val="29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朝鲜停战谈判开始。在连续进行了五次战役后，将以美国为首的“联合国军”从鸭绿江边赶到“三八线”附近，“联合国军”损失兵力</a:t>
              </a:r>
              <a:r>
                <a:rPr lang="en-US" altLang="zh-CN" sz="1600">
                  <a:solidFill>
                    <a:srgbClr val="E7E6E6">
                      <a:lumMod val="25000"/>
                    </a:srgbClr>
                  </a:solidFill>
                  <a:latin typeface="Arial"/>
                  <a:ea typeface="微软雅黑" panose="020B0503020204020204" pitchFamily="34" charset="-122"/>
                </a:rPr>
                <a:t>23</a:t>
              </a:r>
              <a:r>
                <a:rPr lang="zh-CN" altLang="en-US" sz="1600">
                  <a:solidFill>
                    <a:srgbClr val="E7E6E6">
                      <a:lumMod val="25000"/>
                    </a:srgbClr>
                  </a:solidFill>
                  <a:latin typeface="Arial"/>
                  <a:ea typeface="微软雅黑" panose="020B0503020204020204" pitchFamily="34" charset="-122"/>
                </a:rPr>
                <a:t>万余人，参战国内部矛盾日益增长，世界各国人民要求和平的呼声日益强烈。由于美国的战略重点在欧洲，不想把主要人力、物力长期陷于朝鲜。迫于内外压力，美国政府不得不调整战略，同朝中方面进行停战谈判。</a:t>
              </a:r>
              <a:r>
                <a:rPr lang="en-US" altLang="zh-CN" sz="1600">
                  <a:solidFill>
                    <a:srgbClr val="E7E6E6">
                      <a:lumMod val="25000"/>
                    </a:srgbClr>
                  </a:solidFill>
                  <a:latin typeface="Arial"/>
                  <a:ea typeface="微软雅黑" panose="020B0503020204020204" pitchFamily="34" charset="-122"/>
                </a:rPr>
                <a:t>1951</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7</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10</a:t>
              </a:r>
              <a:r>
                <a:rPr lang="zh-CN" altLang="en-US" sz="1600">
                  <a:solidFill>
                    <a:srgbClr val="E7E6E6">
                      <a:lumMod val="25000"/>
                    </a:srgbClr>
                  </a:solidFill>
                  <a:latin typeface="Arial"/>
                  <a:ea typeface="微软雅黑" panose="020B0503020204020204" pitchFamily="34" charset="-122"/>
                </a:rPr>
                <a:t>日，朝鲜停战谈判在开城举行，朝鲜战争开始了长达两年之久的军事斗争与外交斗争交织进行的边打边谈的局面，抗美援朝战争进入第二阶段。</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0" name="矩形 9"/>
            <p:cNvSpPr/>
            <p:nvPr/>
          </p:nvSpPr>
          <p:spPr>
            <a:xfrm>
              <a:off x="623888" y="2622378"/>
              <a:ext cx="7042517" cy="461665"/>
            </a:xfrm>
            <a:prstGeom prst="rect">
              <a:avLst/>
            </a:prstGeom>
          </p:spPr>
          <p:txBody>
            <a:bodyPr wrap="square">
              <a:spAutoFit/>
            </a:bodyPr>
            <a:lstStyle/>
            <a:p>
              <a:pPr algn="dist"/>
              <a:r>
                <a:rPr lang="en-US" altLang="zh-CN" sz="2400" b="1">
                  <a:solidFill>
                    <a:srgbClr val="C60A04"/>
                  </a:solidFill>
                  <a:latin typeface="Arial"/>
                  <a:ea typeface="微软雅黑" panose="020B0503020204020204" pitchFamily="34" charset="-122"/>
                </a:rPr>
                <a:t>1951</a:t>
              </a:r>
              <a:r>
                <a:rPr lang="zh-CN" altLang="en-US" sz="2400" b="1">
                  <a:solidFill>
                    <a:srgbClr val="C60A04"/>
                  </a:solidFill>
                  <a:latin typeface="Arial"/>
                  <a:ea typeface="微软雅黑" panose="020B0503020204020204" pitchFamily="34" charset="-122"/>
                </a:rPr>
                <a:t>年</a:t>
              </a:r>
              <a:r>
                <a:rPr lang="en-US" altLang="zh-CN" sz="2400" b="1">
                  <a:solidFill>
                    <a:srgbClr val="C60A04"/>
                  </a:solidFill>
                  <a:latin typeface="Arial"/>
                  <a:ea typeface="微软雅黑" panose="020B0503020204020204" pitchFamily="34" charset="-122"/>
                </a:rPr>
                <a:t>7</a:t>
              </a:r>
              <a:r>
                <a:rPr lang="zh-CN" altLang="en-US" sz="2400" b="1">
                  <a:solidFill>
                    <a:srgbClr val="C60A04"/>
                  </a:solidFill>
                  <a:latin typeface="Arial"/>
                  <a:ea typeface="微软雅黑" panose="020B0503020204020204" pitchFamily="34" charset="-122"/>
                </a:rPr>
                <a:t>月</a:t>
              </a:r>
              <a:r>
                <a:rPr lang="en-US" altLang="zh-CN" sz="2400" b="1">
                  <a:solidFill>
                    <a:srgbClr val="C60A04"/>
                  </a:solidFill>
                  <a:latin typeface="Arial"/>
                  <a:ea typeface="微软雅黑" panose="020B0503020204020204" pitchFamily="34" charset="-122"/>
                </a:rPr>
                <a:t>10</a:t>
              </a:r>
              <a:r>
                <a:rPr lang="zh-CN" altLang="en-US" sz="2400" b="1">
                  <a:solidFill>
                    <a:srgbClr val="C60A04"/>
                  </a:solidFill>
                  <a:latin typeface="Arial"/>
                  <a:ea typeface="微软雅黑" panose="020B0503020204020204" pitchFamily="34" charset="-122"/>
                </a:rPr>
                <a:t>日朝鲜停战谈判在开城举行</a:t>
              </a:r>
            </a:p>
          </p:txBody>
        </p:sp>
      </p:grpSp>
      <p:pic>
        <p:nvPicPr>
          <p:cNvPr id="16" name="图片 15" descr="中横"/>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46603" y="2919617"/>
            <a:ext cx="2862697" cy="299326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表格 8"/>
          <p:cNvGraphicFramePr>
            <a:graphicFrameLocks noGrp="1"/>
          </p:cNvGraphicFramePr>
          <p:nvPr/>
        </p:nvGraphicFramePr>
        <p:xfrm>
          <a:off x="718958" y="1456782"/>
          <a:ext cx="10754085" cy="724984"/>
        </p:xfrm>
        <a:graphic>
          <a:graphicData uri="http://schemas.openxmlformats.org/drawingml/2006/table">
            <a:tbl>
              <a:tblPr firstRow="1" bandRow="1">
                <a:tableStyleId>{5C22544A-7EE6-4342-B048-85BDC9FD1C3A}</a:tableStyleId>
              </a:tblPr>
              <a:tblGrid>
                <a:gridCol w="1269493">
                  <a:extLst>
                    <a:ext uri="{9D8B030D-6E8A-4147-A177-3AD203B41FA5}">
                      <a16:colId xmlns:a16="http://schemas.microsoft.com/office/drawing/2014/main" val="20000"/>
                    </a:ext>
                  </a:extLst>
                </a:gridCol>
                <a:gridCol w="3599549">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4602343">
                  <a:extLst>
                    <a:ext uri="{9D8B030D-6E8A-4147-A177-3AD203B41FA5}">
                      <a16:colId xmlns:a16="http://schemas.microsoft.com/office/drawing/2014/main" val="20003"/>
                    </a:ext>
                  </a:extLst>
                </a:gridCol>
              </a:tblGrid>
              <a:tr h="724984">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50" name="组合 49"/>
          <p:cNvGrpSpPr/>
          <p:nvPr/>
        </p:nvGrpSpPr>
        <p:grpSpPr>
          <a:xfrm>
            <a:off x="792206" y="1590783"/>
            <a:ext cx="10381185" cy="470257"/>
            <a:chOff x="792206" y="1514583"/>
            <a:chExt cx="10381185" cy="470257"/>
          </a:xfrm>
        </p:grpSpPr>
        <p:grpSp>
          <p:nvGrpSpPr>
            <p:cNvPr id="51" name="组合 50"/>
            <p:cNvGrpSpPr/>
            <p:nvPr/>
          </p:nvGrpSpPr>
          <p:grpSpPr>
            <a:xfrm>
              <a:off x="792206" y="1514583"/>
              <a:ext cx="5708019" cy="470257"/>
              <a:chOff x="1109555" y="1995063"/>
              <a:chExt cx="7225772" cy="423480"/>
            </a:xfrm>
          </p:grpSpPr>
          <p:sp>
            <p:nvSpPr>
              <p:cNvPr id="53" name="文本框 52"/>
              <p:cNvSpPr txBox="1"/>
              <p:nvPr/>
            </p:nvSpPr>
            <p:spPr>
              <a:xfrm>
                <a:off x="1109555" y="2029477"/>
                <a:ext cx="1402612" cy="338022"/>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第二阶段</a:t>
                </a:r>
              </a:p>
            </p:txBody>
          </p:sp>
          <p:sp>
            <p:nvSpPr>
              <p:cNvPr id="54" name="文本框 53"/>
              <p:cNvSpPr txBox="1"/>
              <p:nvPr/>
            </p:nvSpPr>
            <p:spPr>
              <a:xfrm>
                <a:off x="2175714" y="1995063"/>
                <a:ext cx="5376516" cy="423480"/>
              </a:xfrm>
              <a:prstGeom prst="rect">
                <a:avLst/>
              </a:prstGeom>
              <a:noFill/>
            </p:spPr>
            <p:txBody>
              <a:bodyPr wrap="square" rtlCol="0">
                <a:spAutoFit/>
              </a:bodyPr>
              <a:lstStyle/>
              <a:p>
                <a:pPr lvl="0" algn="ctr">
                  <a:lnSpc>
                    <a:spcPct val="110000"/>
                  </a:lnSpc>
                  <a:defRPr/>
                </a:pPr>
                <a:r>
                  <a:rPr lang="zh-CN" altLang="en-US" sz="2400" kern="0">
                    <a:solidFill>
                      <a:srgbClr val="C61A19"/>
                    </a:solidFill>
                    <a:latin typeface="Arial"/>
                    <a:ea typeface="微软雅黑" panose="020B0503020204020204" pitchFamily="34" charset="-122"/>
                  </a:rPr>
                  <a:t>主要作战形式是阵地战</a:t>
                </a:r>
              </a:p>
            </p:txBody>
          </p:sp>
          <p:sp>
            <p:nvSpPr>
              <p:cNvPr id="55" name="文本框 54"/>
              <p:cNvSpPr txBox="1"/>
              <p:nvPr/>
            </p:nvSpPr>
            <p:spPr>
              <a:xfrm>
                <a:off x="7517136" y="2035010"/>
                <a:ext cx="818191" cy="338022"/>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时间</a:t>
                </a:r>
              </a:p>
            </p:txBody>
          </p:sp>
        </p:grpSp>
        <p:sp>
          <p:nvSpPr>
            <p:cNvPr id="52" name="文本框 51"/>
            <p:cNvSpPr txBox="1"/>
            <p:nvPr/>
          </p:nvSpPr>
          <p:spPr>
            <a:xfrm>
              <a:off x="7224874" y="1558765"/>
              <a:ext cx="3948517" cy="406778"/>
            </a:xfrm>
            <a:prstGeom prst="rect">
              <a:avLst/>
            </a:prstGeom>
            <a:noFill/>
          </p:spPr>
          <p:txBody>
            <a:bodyPr wrap="none" rtlCol="0">
              <a:spAutoFit/>
            </a:bodyPr>
            <a:lstStyle/>
            <a:p>
              <a:pPr lvl="0" algn="ctr">
                <a:lnSpc>
                  <a:spcPct val="110000"/>
                </a:lnSpc>
                <a:defRPr/>
              </a:pPr>
              <a:r>
                <a:rPr lang="en-US" altLang="zh-CN" sz="2000">
                  <a:solidFill>
                    <a:srgbClr val="C60A04"/>
                  </a:solidFill>
                  <a:latin typeface="Arial"/>
                  <a:ea typeface="微软雅黑" panose="020B0503020204020204" pitchFamily="34" charset="-122"/>
                </a:rPr>
                <a:t>1951</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6</a:t>
              </a:r>
              <a:r>
                <a:rPr lang="zh-CN" altLang="en-US" sz="2000">
                  <a:solidFill>
                    <a:srgbClr val="C60A04"/>
                  </a:solidFill>
                  <a:latin typeface="Arial"/>
                  <a:ea typeface="微软雅黑" panose="020B0503020204020204" pitchFamily="34" charset="-122"/>
                </a:rPr>
                <a:t>月中旬至</a:t>
              </a:r>
              <a:r>
                <a:rPr lang="en-US" altLang="zh-CN" sz="2000">
                  <a:solidFill>
                    <a:srgbClr val="C60A04"/>
                  </a:solidFill>
                  <a:latin typeface="Arial"/>
                  <a:ea typeface="微软雅黑" panose="020B0503020204020204" pitchFamily="34" charset="-122"/>
                </a:rPr>
                <a:t>1953</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7</a:t>
              </a:r>
              <a:r>
                <a:rPr lang="zh-CN" altLang="en-US" sz="2000">
                  <a:solidFill>
                    <a:srgbClr val="C60A04"/>
                  </a:solidFill>
                  <a:latin typeface="Arial"/>
                  <a:ea typeface="微软雅黑" panose="020B0503020204020204" pitchFamily="34" charset="-122"/>
                </a:rPr>
                <a:t>月</a:t>
              </a:r>
              <a:r>
                <a:rPr lang="en-US" altLang="zh-CN" sz="2000">
                  <a:solidFill>
                    <a:srgbClr val="C60A04"/>
                  </a:solidFill>
                  <a:latin typeface="Arial"/>
                  <a:ea typeface="微软雅黑" panose="020B0503020204020204" pitchFamily="34" charset="-122"/>
                </a:rPr>
                <a:t>27</a:t>
              </a:r>
              <a:r>
                <a:rPr lang="zh-CN" altLang="en-US" sz="2000">
                  <a:solidFill>
                    <a:srgbClr val="C60A04"/>
                  </a:solidFill>
                  <a:latin typeface="Arial"/>
                  <a:ea typeface="微软雅黑" panose="020B0503020204020204" pitchFamily="34" charset="-122"/>
                </a:rPr>
                <a:t>日</a:t>
              </a:r>
            </a:p>
          </p:txBody>
        </p:sp>
      </p:grpSp>
      <p:cxnSp>
        <p:nvCxnSpPr>
          <p:cNvPr id="56" name="直接连接符 55"/>
          <p:cNvCxnSpPr/>
          <p:nvPr/>
        </p:nvCxnSpPr>
        <p:spPr>
          <a:xfrm>
            <a:off x="486228" y="6581973"/>
            <a:ext cx="11219543" cy="0"/>
          </a:xfrm>
          <a:prstGeom prst="line">
            <a:avLst/>
          </a:prstGeom>
          <a:ln w="76200">
            <a:solidFill>
              <a:srgbClr val="D31813"/>
            </a:solidFill>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1177457" y="2932743"/>
            <a:ext cx="9837085" cy="2871156"/>
            <a:chOff x="1177457" y="2932743"/>
            <a:chExt cx="9837085" cy="2871156"/>
          </a:xfrm>
        </p:grpSpPr>
        <p:grpSp>
          <p:nvGrpSpPr>
            <p:cNvPr id="57" name="组合 56"/>
            <p:cNvGrpSpPr/>
            <p:nvPr/>
          </p:nvGrpSpPr>
          <p:grpSpPr>
            <a:xfrm>
              <a:off x="7119876" y="5157449"/>
              <a:ext cx="3666140" cy="646450"/>
              <a:chOff x="638001" y="3685954"/>
              <a:chExt cx="2018328" cy="420914"/>
            </a:xfrm>
          </p:grpSpPr>
          <p:sp>
            <p:nvSpPr>
              <p:cNvPr id="58" name="矩形 57"/>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59" name="矩形 58"/>
              <p:cNvSpPr/>
              <p:nvPr/>
            </p:nvSpPr>
            <p:spPr>
              <a:xfrm>
                <a:off x="672034" y="3783867"/>
                <a:ext cx="1968191" cy="189255"/>
              </a:xfrm>
              <a:prstGeom prst="rect">
                <a:avLst/>
              </a:prstGeom>
            </p:spPr>
            <p:txBody>
              <a:bodyPr wrap="square">
                <a:spAutoFit/>
              </a:bodyPr>
              <a:lstStyle/>
              <a:p>
                <a:pPr lvl="0" algn="ctr">
                  <a:defRPr/>
                </a:pPr>
                <a:r>
                  <a:rPr lang="en-US" altLang="zh-CN" sz="2000" kern="0">
                    <a:solidFill>
                      <a:prstClr val="white"/>
                    </a:solidFill>
                    <a:latin typeface="Arial"/>
                    <a:ea typeface="微软雅黑" panose="020B0503020204020204" pitchFamily="34" charset="-122"/>
                    <a:cs typeface="+mn-ea"/>
                  </a:rPr>
                  <a:t>1953</a:t>
                </a:r>
                <a:r>
                  <a:rPr lang="zh-CN" altLang="en-US" sz="2000" kern="0">
                    <a:solidFill>
                      <a:prstClr val="white"/>
                    </a:solidFill>
                    <a:latin typeface="Arial"/>
                    <a:ea typeface="微软雅黑" panose="020B0503020204020204" pitchFamily="34" charset="-122"/>
                    <a:cs typeface="+mn-ea"/>
                  </a:rPr>
                  <a:t>年</a:t>
                </a:r>
                <a:r>
                  <a:rPr lang="en-US" altLang="zh-CN" sz="2000" kern="0">
                    <a:solidFill>
                      <a:prstClr val="white"/>
                    </a:solidFill>
                    <a:latin typeface="Arial"/>
                    <a:ea typeface="微软雅黑" panose="020B0503020204020204" pitchFamily="34" charset="-122"/>
                    <a:cs typeface="+mn-ea"/>
                  </a:rPr>
                  <a:t>7</a:t>
                </a:r>
                <a:r>
                  <a:rPr lang="zh-CN" altLang="en-US" sz="2000" kern="0">
                    <a:solidFill>
                      <a:prstClr val="white"/>
                    </a:solidFill>
                    <a:latin typeface="Arial"/>
                    <a:ea typeface="微软雅黑" panose="020B0503020204020204" pitchFamily="34" charset="-122"/>
                    <a:cs typeface="+mn-ea"/>
                  </a:rPr>
                  <a:t>月</a:t>
                </a:r>
                <a:r>
                  <a:rPr lang="en-US" altLang="zh-CN" sz="2000" kern="0">
                    <a:solidFill>
                      <a:prstClr val="white"/>
                    </a:solidFill>
                    <a:latin typeface="Arial"/>
                    <a:ea typeface="微软雅黑" panose="020B0503020204020204" pitchFamily="34" charset="-122"/>
                    <a:cs typeface="+mn-ea"/>
                  </a:rPr>
                  <a:t>,</a:t>
                </a:r>
                <a:r>
                  <a:rPr lang="zh-CN" altLang="en-US" sz="2000" kern="0">
                    <a:solidFill>
                      <a:prstClr val="white"/>
                    </a:solidFill>
                    <a:latin typeface="Arial"/>
                    <a:ea typeface="微软雅黑" panose="020B0503020204020204" pitchFamily="34" charset="-122"/>
                    <a:cs typeface="+mn-ea"/>
                  </a:rPr>
                  <a:t>朝鲜板门店谈判</a:t>
                </a:r>
              </a:p>
            </p:txBody>
          </p:sp>
        </p:grpSp>
        <p:grpSp>
          <p:nvGrpSpPr>
            <p:cNvPr id="60" name="组合 59"/>
            <p:cNvGrpSpPr/>
            <p:nvPr/>
          </p:nvGrpSpPr>
          <p:grpSpPr>
            <a:xfrm>
              <a:off x="1177457" y="2932743"/>
              <a:ext cx="9837085" cy="2704450"/>
              <a:chOff x="1212836" y="2691442"/>
              <a:chExt cx="9837085" cy="2704450"/>
            </a:xfrm>
          </p:grpSpPr>
          <p:grpSp>
            <p:nvGrpSpPr>
              <p:cNvPr id="61" name="组合 60"/>
              <p:cNvGrpSpPr/>
              <p:nvPr/>
            </p:nvGrpSpPr>
            <p:grpSpPr>
              <a:xfrm>
                <a:off x="1212836" y="2691442"/>
                <a:ext cx="4008394" cy="2704450"/>
                <a:chOff x="843006" y="2870256"/>
                <a:chExt cx="4008394" cy="2704450"/>
              </a:xfrm>
            </p:grpSpPr>
            <p:sp>
              <p:nvSpPr>
                <p:cNvPr id="67" name="矩形 66"/>
                <p:cNvSpPr>
                  <a:spLocks noChangeArrowheads="1"/>
                </p:cNvSpPr>
                <p:nvPr/>
              </p:nvSpPr>
              <p:spPr bwMode="auto">
                <a:xfrm>
                  <a:off x="843006" y="3573036"/>
                  <a:ext cx="4008394" cy="2001670"/>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敌我相持，战线稳定；边打边谈，打谈结合；局部性的攻防作战频繁；敌军愈来愈被动，我军愈战愈强；我军进行阵地进攻作战的规模也愈来愈大。</a:t>
                  </a:r>
                </a:p>
              </p:txBody>
            </p:sp>
            <p:grpSp>
              <p:nvGrpSpPr>
                <p:cNvPr id="68" name="组合 67"/>
                <p:cNvGrpSpPr/>
                <p:nvPr/>
              </p:nvGrpSpPr>
              <p:grpSpPr>
                <a:xfrm>
                  <a:off x="956733" y="2870256"/>
                  <a:ext cx="3666140" cy="558744"/>
                  <a:chOff x="1032741" y="2575434"/>
                  <a:chExt cx="3666140" cy="558744"/>
                </a:xfrm>
              </p:grpSpPr>
              <p:sp>
                <p:nvSpPr>
                  <p:cNvPr id="69" name="矩形 68"/>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主要特点</a:t>
                    </a:r>
                    <a:endParaRPr lang="zh-CN" altLang="en-US" sz="1200">
                      <a:solidFill>
                        <a:srgbClr val="C00000"/>
                      </a:solidFill>
                      <a:latin typeface="Arial"/>
                      <a:ea typeface="微软雅黑" panose="020B0503020204020204" pitchFamily="34" charset="-122"/>
                    </a:endParaRPr>
                  </a:p>
                </p:txBody>
              </p:sp>
              <p:sp>
                <p:nvSpPr>
                  <p:cNvPr id="70" name="矩形 69"/>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1</a:t>
                    </a:r>
                    <a:endParaRPr lang="zh-CN" altLang="en-US">
                      <a:latin typeface="Arial"/>
                      <a:ea typeface="微软雅黑" panose="020B0503020204020204" pitchFamily="34" charset="-122"/>
                    </a:endParaRPr>
                  </a:p>
                </p:txBody>
              </p:sp>
            </p:grpSp>
          </p:grpSp>
          <p:grpSp>
            <p:nvGrpSpPr>
              <p:cNvPr id="62" name="组合 61"/>
              <p:cNvGrpSpPr/>
              <p:nvPr/>
            </p:nvGrpSpPr>
            <p:grpSpPr>
              <a:xfrm>
                <a:off x="7041527" y="2691442"/>
                <a:ext cx="4008394" cy="2212007"/>
                <a:chOff x="843006" y="2870256"/>
                <a:chExt cx="4008394" cy="2212007"/>
              </a:xfrm>
            </p:grpSpPr>
            <p:sp>
              <p:nvSpPr>
                <p:cNvPr id="63" name="矩形 62"/>
                <p:cNvSpPr>
                  <a:spLocks noChangeArrowheads="1"/>
                </p:cNvSpPr>
                <p:nvPr/>
              </p:nvSpPr>
              <p:spPr bwMode="auto">
                <a:xfrm>
                  <a:off x="843006" y="3573036"/>
                  <a:ext cx="4008394" cy="1509227"/>
                </a:xfrm>
                <a:prstGeom prst="rect">
                  <a:avLst/>
                </a:prstGeom>
              </p:spPr>
              <p:txBody>
                <a:bodyPr wrap="square" lIns="105571" tIns="52784" rIns="105571" bIns="52784">
                  <a:spAutoFit/>
                </a:bodyPr>
                <a:lstStyle/>
                <a:p>
                  <a:pPr>
                    <a:lnSpc>
                      <a:spcPct val="200000"/>
                    </a:lnSpc>
                  </a:pPr>
                  <a:r>
                    <a:rPr lang="en-US" altLang="zh-CN" sz="1600">
                      <a:solidFill>
                        <a:schemeClr val="bg2">
                          <a:lumMod val="25000"/>
                        </a:schemeClr>
                      </a:solidFill>
                      <a:latin typeface="Arial"/>
                      <a:ea typeface="微软雅黑" panose="020B0503020204020204" pitchFamily="34" charset="-122"/>
                    </a:rPr>
                    <a:t>1953</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7</a:t>
                  </a:r>
                  <a:r>
                    <a:rPr lang="zh-CN" altLang="en-US" sz="1600">
                      <a:solidFill>
                        <a:schemeClr val="bg2">
                          <a:lumMod val="25000"/>
                        </a:schemeClr>
                      </a:solidFill>
                      <a:latin typeface="Arial"/>
                      <a:ea typeface="微软雅黑" panose="020B0503020204020204" pitchFamily="34" charset="-122"/>
                    </a:rPr>
                    <a:t>月，美方在走投无路的情况下不得不同意签订停战协定。抗美援朝战争随之胜利结束。</a:t>
                  </a:r>
                </a:p>
              </p:txBody>
            </p:sp>
            <p:grpSp>
              <p:nvGrpSpPr>
                <p:cNvPr id="64" name="组合 63"/>
                <p:cNvGrpSpPr/>
                <p:nvPr/>
              </p:nvGrpSpPr>
              <p:grpSpPr>
                <a:xfrm>
                  <a:off x="956733" y="2870256"/>
                  <a:ext cx="3666140" cy="558744"/>
                  <a:chOff x="1032741" y="2575434"/>
                  <a:chExt cx="3666140" cy="558744"/>
                </a:xfrm>
              </p:grpSpPr>
              <p:sp>
                <p:nvSpPr>
                  <p:cNvPr id="65" name="矩形 64"/>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作战结果</a:t>
                    </a:r>
                  </a:p>
                </p:txBody>
              </p:sp>
              <p:sp>
                <p:nvSpPr>
                  <p:cNvPr id="66" name="矩形 65"/>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2</a:t>
                    </a:r>
                    <a:endParaRPr lang="zh-CN" altLang="en-US">
                      <a:latin typeface="Arial"/>
                      <a:ea typeface="微软雅黑" panose="020B0503020204020204" pitchFamily="34" charset="-122"/>
                    </a:endParaRPr>
                  </a:p>
                </p:txBody>
              </p:sp>
            </p:grpSp>
          </p:gr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829505" y="1965423"/>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朝鲜停战谈判开始后，美国妄图在谈判桌上得到在战场上得不到的东西，提出种种无理要求。中朝代表针锋相对，严正拒绝。</a:t>
            </a:r>
            <a:r>
              <a:rPr lang="en-US" altLang="zh-CN" sz="1600">
                <a:solidFill>
                  <a:schemeClr val="bg2">
                    <a:lumMod val="25000"/>
                  </a:schemeClr>
                </a:solidFill>
                <a:latin typeface="Arial"/>
                <a:ea typeface="微软雅黑" panose="020B0503020204020204" pitchFamily="34" charset="-122"/>
              </a:rPr>
              <a:t>1951</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8</a:t>
            </a:r>
            <a:r>
              <a:rPr lang="zh-CN" altLang="en-US" sz="1600">
                <a:solidFill>
                  <a:schemeClr val="bg2">
                    <a:lumMod val="25000"/>
                  </a:schemeClr>
                </a:solidFill>
                <a:latin typeface="Arial"/>
                <a:ea typeface="微软雅黑" panose="020B0503020204020204" pitchFamily="34" charset="-122"/>
              </a:rPr>
              <a:t>月和</a:t>
            </a:r>
            <a:r>
              <a:rPr lang="en-US" altLang="zh-CN" sz="1600">
                <a:solidFill>
                  <a:schemeClr val="bg2">
                    <a:lumMod val="25000"/>
                  </a:schemeClr>
                </a:solidFill>
                <a:latin typeface="Arial"/>
                <a:ea typeface="微软雅黑" panose="020B0503020204020204" pitchFamily="34" charset="-122"/>
              </a:rPr>
              <a:t>9</a:t>
            </a:r>
            <a:r>
              <a:rPr lang="zh-CN" altLang="en-US" sz="1600">
                <a:solidFill>
                  <a:schemeClr val="bg2">
                    <a:lumMod val="25000"/>
                  </a:schemeClr>
                </a:solidFill>
                <a:latin typeface="Arial"/>
                <a:ea typeface="微软雅黑" panose="020B0503020204020204" pitchFamily="34" charset="-122"/>
              </a:rPr>
              <a:t>月，“联合国军”向中朝军队发动“夏季攻势”和“秋季攻势”。中朝军队英勇作战，粉碎了敌人的两次大规模攻势，并发起多次局部反击。共歼敌</a:t>
            </a:r>
            <a:r>
              <a:rPr lang="en-US" altLang="zh-CN" sz="1600">
                <a:solidFill>
                  <a:schemeClr val="bg2">
                    <a:lumMod val="25000"/>
                  </a:schemeClr>
                </a:solidFill>
                <a:latin typeface="Arial"/>
                <a:ea typeface="微软雅黑" panose="020B0503020204020204" pitchFamily="34" charset="-122"/>
              </a:rPr>
              <a:t>16.8</a:t>
            </a:r>
            <a:r>
              <a:rPr lang="zh-CN" altLang="en-US" sz="1600">
                <a:solidFill>
                  <a:schemeClr val="bg2">
                    <a:lumMod val="25000"/>
                  </a:schemeClr>
                </a:solidFill>
                <a:latin typeface="Arial"/>
                <a:ea typeface="微软雅黑" panose="020B0503020204020204" pitchFamily="34" charset="-122"/>
              </a:rPr>
              <a:t>万余人，取得了夏季防御战役与秋季防御战役的胜利，迫使敌人重新回到谈判桌上来。</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829505" y="4242352"/>
            <a:ext cx="10532991" cy="1595300"/>
          </a:xfrm>
          <a:prstGeom prst="rect">
            <a:avLst/>
          </a:prstGeom>
          <a:noFill/>
          <a:ln w="9525">
            <a:noFill/>
            <a:miter lim="800000"/>
          </a:ln>
        </p:spPr>
        <p:txBody>
          <a:bodyPr wrap="square" lIns="91431" tIns="45716" rIns="91431" bIns="45716">
            <a:spAutoFit/>
          </a:bodyPr>
          <a:lstStyle/>
          <a:p>
            <a:pPr defTabSz="913130" fontAlgn="base">
              <a:lnSpc>
                <a:spcPts val="24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1951</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8</a:t>
            </a:r>
            <a:r>
              <a:rPr lang="zh-CN" altLang="en-US" sz="1600">
                <a:solidFill>
                  <a:schemeClr val="bg2">
                    <a:lumMod val="25000"/>
                  </a:schemeClr>
                </a:solidFill>
                <a:latin typeface="Arial"/>
                <a:ea typeface="微软雅黑" panose="020B0503020204020204" pitchFamily="34" charset="-122"/>
              </a:rPr>
              <a:t>月，“联合国军”在正面战线发动进攻的同时，凭借其“空中优势” ，发动了以攻击铁路线为主要目标的“绞杀战”，对朝鲜北部的交通运输线实施全面轰炸和封锁，妄图摧毁中朝军队后方运输补给线，使其陷于弹尽粮绝的困境。中朝军队在中朝人民的全力支持下，以无比的英勇和无穷的智慧，战胜一切困难，粉碎了敌人实施的“绞杀战”。志愿军后方勤务司令部。经过各军、兵种部队的共同努力，中国人民志愿军建立了一条“打不烂炸不断的钢铁运输线”保证作战物资的补给运输问题，粉碎了敌人的“绞杀战”。</a:t>
            </a:r>
            <a:endParaRPr lang="zh-CN" altLang="en-US" sz="14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00860" y="1376287"/>
            <a:ext cx="10314161" cy="652636"/>
            <a:chOff x="800860" y="1376287"/>
            <a:chExt cx="10314161" cy="652636"/>
          </a:xfrm>
        </p:grpSpPr>
        <p:sp>
          <p:nvSpPr>
            <p:cNvPr id="2" name="Rectangle 3"/>
            <p:cNvSpPr/>
            <p:nvPr/>
          </p:nvSpPr>
          <p:spPr>
            <a:xfrm>
              <a:off x="103580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　粉碎“联合国军”的夏季攻势与秋季攻势</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1</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0" name="组合 9"/>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00860" y="3589716"/>
            <a:ext cx="10314161" cy="650238"/>
            <a:chOff x="800860" y="3589716"/>
            <a:chExt cx="10314161" cy="650238"/>
          </a:xfrm>
        </p:grpSpPr>
        <p:sp>
          <p:nvSpPr>
            <p:cNvPr id="6" name="Rectangle 3"/>
            <p:cNvSpPr/>
            <p:nvPr/>
          </p:nvSpPr>
          <p:spPr>
            <a:xfrm>
              <a:off x="1270759" y="3589716"/>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粉碎美军“绞杀战”  建立钢铁运输线</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632176"/>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2</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3976331"/>
              <a:ext cx="9856962" cy="263623"/>
              <a:chOff x="1258059" y="1765300"/>
              <a:chExt cx="9856962" cy="263623"/>
            </a:xfrm>
          </p:grpSpPr>
          <p:cxnSp>
            <p:nvCxnSpPr>
              <p:cNvPr id="14" name="直接连接符 13"/>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808095" y="2028923"/>
            <a:ext cx="10532991" cy="1156399"/>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初，侵朝美军不顾国际公法，在朝鲜北半部和我国东北地区，秘密进行了细菌战，妄图以此达到削弱中朝部队有生力量的目的。中朝人民和军队在全世界人民的声援下，团结战斗，在揭露敌人进行细菌战罪行的同时，展开了空前浩大的群众性防疫卫生运动，彻底粉碎了美军的细菌战。</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808095" y="4206822"/>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中朝部队粉碎敌人夏秋季攻势以后，为了有效地保存有生力量，进行持久防御作战，在横跨朝鲜半岛</a:t>
            </a:r>
            <a:r>
              <a:rPr lang="en-US" altLang="zh-CN" sz="1600">
                <a:solidFill>
                  <a:schemeClr val="bg2">
                    <a:lumMod val="25000"/>
                  </a:schemeClr>
                </a:solidFill>
                <a:latin typeface="Arial"/>
                <a:ea typeface="微软雅黑" panose="020B0503020204020204" pitchFamily="34" charset="-122"/>
              </a:rPr>
              <a:t>250</a:t>
            </a:r>
            <a:r>
              <a:rPr lang="zh-CN" altLang="en-US" sz="1600">
                <a:solidFill>
                  <a:schemeClr val="bg2">
                    <a:lumMod val="25000"/>
                  </a:schemeClr>
                </a:solidFill>
                <a:latin typeface="Arial"/>
                <a:ea typeface="微软雅黑" panose="020B0503020204020204" pitchFamily="34" charset="-122"/>
              </a:rPr>
              <a:t>公里防御正面，逐步筑成一道能防、能攻、能机动、能生活的以坑道工事为骨干、支撑点式的防御体系</a:t>
            </a:r>
            <a:r>
              <a:rPr lang="en-US" altLang="zh-CN" sz="1600">
                <a:solidFill>
                  <a:schemeClr val="bg2">
                    <a:lumMod val="25000"/>
                  </a:schemeClr>
                </a:solidFill>
                <a:latin typeface="Arial"/>
                <a:ea typeface="微软雅黑" panose="020B0503020204020204" pitchFamily="34" charset="-122"/>
              </a:rPr>
              <a:t>——</a:t>
            </a:r>
            <a:r>
              <a:rPr lang="zh-CN" altLang="en-US" sz="1600">
                <a:solidFill>
                  <a:schemeClr val="bg2">
                    <a:lumMod val="25000"/>
                  </a:schemeClr>
                </a:solidFill>
                <a:latin typeface="Arial"/>
                <a:ea typeface="微软雅黑" panose="020B0503020204020204" pitchFamily="34" charset="-122"/>
              </a:rPr>
              <a:t>地下长城。并以此为依托，与敌人进行了灵活多样的攻防作战，使阵地获得空前巩固，增强了防御的稳定性，取得了战场上的主动地位。</a:t>
            </a:r>
            <a:endParaRPr lang="zh-CN" altLang="en-US" sz="1400">
              <a:solidFill>
                <a:schemeClr val="bg2">
                  <a:lumMod val="25000"/>
                </a:schemeClr>
              </a:solidFill>
              <a:latin typeface="Arial"/>
              <a:ea typeface="微软雅黑" panose="020B0503020204020204" pitchFamily="34" charset="-122"/>
            </a:endParaRPr>
          </a:p>
        </p:txBody>
      </p:sp>
      <p:grpSp>
        <p:nvGrpSpPr>
          <p:cNvPr id="17" name="组合 16"/>
          <p:cNvGrpSpPr/>
          <p:nvPr/>
        </p:nvGrpSpPr>
        <p:grpSpPr>
          <a:xfrm>
            <a:off x="800860" y="1376287"/>
            <a:ext cx="10314161" cy="652636"/>
            <a:chOff x="800860" y="1376287"/>
            <a:chExt cx="10314161" cy="652636"/>
          </a:xfrm>
        </p:grpSpPr>
        <p:sp>
          <p:nvSpPr>
            <p:cNvPr id="2" name="Rectangle 3"/>
            <p:cNvSpPr/>
            <p:nvPr/>
          </p:nvSpPr>
          <p:spPr>
            <a:xfrm>
              <a:off x="103580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　粉碎美军细菌战</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3</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800860" y="3490686"/>
            <a:ext cx="10314161" cy="647668"/>
            <a:chOff x="800860" y="3490686"/>
            <a:chExt cx="10314161" cy="647668"/>
          </a:xfrm>
        </p:grpSpPr>
        <p:sp>
          <p:nvSpPr>
            <p:cNvPr id="6" name="Rectangle 3"/>
            <p:cNvSpPr/>
            <p:nvPr/>
          </p:nvSpPr>
          <p:spPr>
            <a:xfrm>
              <a:off x="1270759" y="3490686"/>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构筑坑道工事</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533146"/>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4</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4" name="组合 13"/>
            <p:cNvGrpSpPr/>
            <p:nvPr/>
          </p:nvGrpSpPr>
          <p:grpSpPr>
            <a:xfrm>
              <a:off x="1258059" y="3874731"/>
              <a:ext cx="9856962" cy="263623"/>
              <a:chOff x="1258059" y="1765300"/>
              <a:chExt cx="9856962" cy="263623"/>
            </a:xfrm>
          </p:grpSpPr>
          <p:cxnSp>
            <p:nvCxnSpPr>
              <p:cNvPr id="15" name="直接连接符 14"/>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afterGroup">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nodeType="afterGroup">
                            <p:stCondLst>
                              <p:cond delay="3000"/>
                            </p:stCondLst>
                            <p:childTnLst>
                              <p:par>
                                <p:cTn id="17" presetID="16" presetClass="entr" presetSubtype="21" fill="hold" nodeType="afterEffect">
                                  <p:stCondLst>
                                    <p:cond delay="15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001327" y="1914623"/>
            <a:ext cx="10189346" cy="1156399"/>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为了削弱敌人，锻炼部队，取得阵地攻坚战的经验，中朝部队于</a:t>
            </a: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9</a:t>
            </a:r>
            <a:r>
              <a:rPr lang="zh-CN" altLang="en-US" sz="1600">
                <a:solidFill>
                  <a:schemeClr val="bg2">
                    <a:lumMod val="25000"/>
                  </a:schemeClr>
                </a:solidFill>
                <a:latin typeface="Arial"/>
                <a:ea typeface="微软雅黑" panose="020B0503020204020204" pitchFamily="34" charset="-122"/>
              </a:rPr>
              <a:t>月中旬至</a:t>
            </a:r>
            <a:r>
              <a:rPr lang="en-US" altLang="zh-CN" sz="1600">
                <a:solidFill>
                  <a:schemeClr val="bg2">
                    <a:lumMod val="25000"/>
                  </a:schemeClr>
                </a:solidFill>
                <a:latin typeface="Arial"/>
                <a:ea typeface="微软雅黑" panose="020B0503020204020204" pitchFamily="34" charset="-122"/>
              </a:rPr>
              <a:t>10</a:t>
            </a:r>
            <a:r>
              <a:rPr lang="zh-CN" altLang="en-US" sz="1600">
                <a:solidFill>
                  <a:schemeClr val="bg2">
                    <a:lumMod val="25000"/>
                  </a:schemeClr>
                </a:solidFill>
                <a:latin typeface="Arial"/>
                <a:ea typeface="微软雅黑" panose="020B0503020204020204" pitchFamily="34" charset="-122"/>
              </a:rPr>
              <a:t>月底，对全线敌军发起有计划的战术性反击作战。这次反击作战，贯彻了积极防御的思想，以及打小歼灭战、积小胜为大胜的原则，经过充分准备，采取突然动作，给敌人以歼灭性打击。经过</a:t>
            </a:r>
            <a:r>
              <a:rPr lang="en-US" altLang="zh-CN" sz="1600">
                <a:solidFill>
                  <a:schemeClr val="bg2">
                    <a:lumMod val="25000"/>
                  </a:schemeClr>
                </a:solidFill>
                <a:latin typeface="Arial"/>
                <a:ea typeface="微软雅黑" panose="020B0503020204020204" pitchFamily="34" charset="-122"/>
              </a:rPr>
              <a:t>44</a:t>
            </a:r>
            <a:r>
              <a:rPr lang="zh-CN" altLang="en-US" sz="1600">
                <a:solidFill>
                  <a:schemeClr val="bg2">
                    <a:lumMod val="25000"/>
                  </a:schemeClr>
                </a:solidFill>
                <a:latin typeface="Arial"/>
                <a:ea typeface="微软雅黑" panose="020B0503020204020204" pitchFamily="34" charset="-122"/>
              </a:rPr>
              <a:t>天的作战，共歼敌</a:t>
            </a:r>
            <a:r>
              <a:rPr lang="en-US" altLang="zh-CN" sz="1600">
                <a:solidFill>
                  <a:schemeClr val="bg2">
                    <a:lumMod val="25000"/>
                  </a:schemeClr>
                </a:solidFill>
                <a:latin typeface="Arial"/>
                <a:ea typeface="微软雅黑" panose="020B0503020204020204" pitchFamily="34" charset="-122"/>
              </a:rPr>
              <a:t>2.7</a:t>
            </a:r>
            <a:r>
              <a:rPr lang="zh-CN" altLang="en-US" sz="1600">
                <a:solidFill>
                  <a:schemeClr val="bg2">
                    <a:lumMod val="25000"/>
                  </a:schemeClr>
                </a:solidFill>
                <a:latin typeface="Arial"/>
                <a:ea typeface="微软雅黑" panose="020B0503020204020204" pitchFamily="34" charset="-122"/>
              </a:rPr>
              <a:t>万余人，有力地打击了敌人。</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910787" y="3711522"/>
            <a:ext cx="10370426" cy="2264394"/>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10</a:t>
            </a:r>
            <a:r>
              <a:rPr lang="zh-CN" altLang="en-US" sz="1600">
                <a:solidFill>
                  <a:schemeClr val="bg2">
                    <a:lumMod val="25000"/>
                  </a:schemeClr>
                </a:solidFill>
                <a:latin typeface="Arial"/>
                <a:ea typeface="微软雅黑" panose="020B0503020204020204" pitchFamily="34" charset="-122"/>
              </a:rPr>
              <a:t>月中旬，美国侵略者为了扭转战场上的被动局面，谋求在谈判中的有利地位，片面宣布停战谈判无限期休会。接着向我军防御战线中部的上甘岭两个连据守的只有</a:t>
            </a:r>
            <a:r>
              <a:rPr lang="en-US" altLang="zh-CN" sz="1600">
                <a:solidFill>
                  <a:schemeClr val="bg2">
                    <a:lumMod val="25000"/>
                  </a:schemeClr>
                </a:solidFill>
                <a:latin typeface="Arial"/>
                <a:ea typeface="微软雅黑" panose="020B0503020204020204" pitchFamily="34" charset="-122"/>
              </a:rPr>
              <a:t>3.7</a:t>
            </a:r>
            <a:r>
              <a:rPr lang="zh-CN" altLang="en-US" sz="1600">
                <a:solidFill>
                  <a:schemeClr val="bg2">
                    <a:lumMod val="25000"/>
                  </a:schemeClr>
                </a:solidFill>
                <a:latin typeface="Arial"/>
                <a:ea typeface="微软雅黑" panose="020B0503020204020204" pitchFamily="34" charset="-122"/>
              </a:rPr>
              <a:t>平方公里的狭小地区，发起强大攻势，即所谓的“金化攻势”。敌军先后投入约</a:t>
            </a:r>
            <a:r>
              <a:rPr lang="en-US" altLang="zh-CN" sz="1600">
                <a:solidFill>
                  <a:schemeClr val="bg2">
                    <a:lumMod val="25000"/>
                  </a:schemeClr>
                </a:solidFill>
                <a:latin typeface="Arial"/>
                <a:ea typeface="微软雅黑" panose="020B0503020204020204" pitchFamily="34" charset="-122"/>
              </a:rPr>
              <a:t>6 </a:t>
            </a:r>
            <a:r>
              <a:rPr lang="zh-CN" altLang="en-US" sz="1600">
                <a:solidFill>
                  <a:schemeClr val="bg2">
                    <a:lumMod val="25000"/>
                  </a:schemeClr>
                </a:solidFill>
                <a:latin typeface="Arial"/>
                <a:ea typeface="微软雅黑" panose="020B0503020204020204" pitchFamily="34" charset="-122"/>
              </a:rPr>
              <a:t>万余人，妄图分割我防御体系，迫我后退。守卫这一地区的志愿军也陆续投入兵力</a:t>
            </a:r>
            <a:r>
              <a:rPr lang="en-US" altLang="zh-CN" sz="1600">
                <a:solidFill>
                  <a:schemeClr val="bg2">
                    <a:lumMod val="25000"/>
                  </a:schemeClr>
                </a:solidFill>
                <a:latin typeface="Arial"/>
                <a:ea typeface="微软雅黑" panose="020B0503020204020204" pitchFamily="34" charset="-122"/>
              </a:rPr>
              <a:t>4</a:t>
            </a:r>
            <a:r>
              <a:rPr lang="zh-CN" altLang="en-US" sz="1600">
                <a:solidFill>
                  <a:schemeClr val="bg2">
                    <a:lumMod val="25000"/>
                  </a:schemeClr>
                </a:solidFill>
                <a:latin typeface="Arial"/>
                <a:ea typeface="微软雅黑" panose="020B0503020204020204" pitchFamily="34" charset="-122"/>
              </a:rPr>
              <a:t>万余人，在诸兵种协同下，依托坚固的坑道工事，发扬高度的革命英雄主义精神，坚决固守、寸土必争。至</a:t>
            </a:r>
            <a:r>
              <a:rPr lang="en-US" altLang="zh-CN" sz="1600">
                <a:solidFill>
                  <a:schemeClr val="bg2">
                    <a:lumMod val="25000"/>
                  </a:schemeClr>
                </a:solidFill>
                <a:latin typeface="Arial"/>
                <a:ea typeface="微软雅黑" panose="020B0503020204020204" pitchFamily="34" charset="-122"/>
              </a:rPr>
              <a:t>11</a:t>
            </a:r>
            <a:r>
              <a:rPr lang="zh-CN" altLang="en-US" sz="1600">
                <a:solidFill>
                  <a:schemeClr val="bg2">
                    <a:lumMod val="25000"/>
                  </a:schemeClr>
                </a:solidFill>
                <a:latin typeface="Arial"/>
                <a:ea typeface="微软雅黑" panose="020B0503020204020204" pitchFamily="34" charset="-122"/>
              </a:rPr>
              <a:t>月</a:t>
            </a:r>
            <a:r>
              <a:rPr lang="en-US" altLang="zh-CN" sz="1600">
                <a:solidFill>
                  <a:schemeClr val="bg2">
                    <a:lumMod val="25000"/>
                  </a:schemeClr>
                </a:solidFill>
                <a:latin typeface="Arial"/>
                <a:ea typeface="微软雅黑" panose="020B0503020204020204" pitchFamily="34" charset="-122"/>
              </a:rPr>
              <a:t>25</a:t>
            </a:r>
            <a:r>
              <a:rPr lang="zh-CN" altLang="en-US" sz="1600">
                <a:solidFill>
                  <a:schemeClr val="bg2">
                    <a:lumMod val="25000"/>
                  </a:schemeClr>
                </a:solidFill>
                <a:latin typeface="Arial"/>
                <a:ea typeface="微软雅黑" panose="020B0503020204020204" pitchFamily="34" charset="-122"/>
              </a:rPr>
              <a:t>日上甘岭战役结束，经过</a:t>
            </a:r>
            <a:r>
              <a:rPr lang="en-US" altLang="zh-CN" sz="1600">
                <a:solidFill>
                  <a:schemeClr val="bg2">
                    <a:lumMod val="25000"/>
                  </a:schemeClr>
                </a:solidFill>
                <a:latin typeface="Arial"/>
                <a:ea typeface="微软雅黑" panose="020B0503020204020204" pitchFamily="34" charset="-122"/>
              </a:rPr>
              <a:t>43</a:t>
            </a:r>
            <a:r>
              <a:rPr lang="zh-CN" altLang="en-US" sz="1600">
                <a:solidFill>
                  <a:schemeClr val="bg2">
                    <a:lumMod val="25000"/>
                  </a:schemeClr>
                </a:solidFill>
                <a:latin typeface="Arial"/>
                <a:ea typeface="微软雅黑" panose="020B0503020204020204" pitchFamily="34" charset="-122"/>
              </a:rPr>
              <a:t>昼夜空前激烈战斗，打退敌人大小</a:t>
            </a:r>
            <a:r>
              <a:rPr lang="en-US" altLang="zh-CN" sz="1600">
                <a:solidFill>
                  <a:schemeClr val="bg2">
                    <a:lumMod val="25000"/>
                  </a:schemeClr>
                </a:solidFill>
                <a:latin typeface="Arial"/>
                <a:ea typeface="微软雅黑" panose="020B0503020204020204" pitchFamily="34" charset="-122"/>
              </a:rPr>
              <a:t>600</a:t>
            </a:r>
            <a:r>
              <a:rPr lang="zh-CN" altLang="en-US" sz="1600">
                <a:solidFill>
                  <a:schemeClr val="bg2">
                    <a:lumMod val="25000"/>
                  </a:schemeClr>
                </a:solidFill>
                <a:latin typeface="Arial"/>
                <a:ea typeface="微软雅黑" panose="020B0503020204020204" pitchFamily="34" charset="-122"/>
              </a:rPr>
              <a:t>多次冲击，并行进行数十次反击，歼敌</a:t>
            </a:r>
            <a:r>
              <a:rPr lang="en-US" altLang="zh-CN" sz="1600">
                <a:solidFill>
                  <a:schemeClr val="bg2">
                    <a:lumMod val="25000"/>
                  </a:schemeClr>
                </a:solidFill>
                <a:latin typeface="Arial"/>
                <a:ea typeface="微软雅黑" panose="020B0503020204020204" pitchFamily="34" charset="-122"/>
              </a:rPr>
              <a:t>2.5</a:t>
            </a:r>
            <a:r>
              <a:rPr lang="zh-CN" altLang="en-US" sz="1600">
                <a:solidFill>
                  <a:schemeClr val="bg2">
                    <a:lumMod val="25000"/>
                  </a:schemeClr>
                </a:solidFill>
                <a:latin typeface="Arial"/>
                <a:ea typeface="微软雅黑" panose="020B0503020204020204" pitchFamily="34" charset="-122"/>
              </a:rPr>
              <a:t>万余人，守住了阵地。</a:t>
            </a:r>
            <a:endParaRPr lang="zh-CN" altLang="en-US" sz="14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00860" y="1376287"/>
            <a:ext cx="10314161" cy="652636"/>
            <a:chOff x="800860" y="1376287"/>
            <a:chExt cx="10314161" cy="652636"/>
          </a:xfrm>
        </p:grpSpPr>
        <p:sp>
          <p:nvSpPr>
            <p:cNvPr id="2" name="Rectangle 3"/>
            <p:cNvSpPr/>
            <p:nvPr/>
          </p:nvSpPr>
          <p:spPr>
            <a:xfrm>
              <a:off x="127075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全线战术性反击作战</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5</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0" name="组合 9"/>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00860" y="3147786"/>
            <a:ext cx="10314161" cy="647668"/>
            <a:chOff x="800860" y="3147786"/>
            <a:chExt cx="10314161" cy="647668"/>
          </a:xfrm>
        </p:grpSpPr>
        <p:sp>
          <p:nvSpPr>
            <p:cNvPr id="6" name="Rectangle 3"/>
            <p:cNvSpPr/>
            <p:nvPr/>
          </p:nvSpPr>
          <p:spPr>
            <a:xfrm>
              <a:off x="1270759" y="3147786"/>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上甘岭战役</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190246"/>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6</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3531831"/>
              <a:ext cx="9856962" cy="263623"/>
              <a:chOff x="1258059" y="1765300"/>
              <a:chExt cx="9856962" cy="263623"/>
            </a:xfrm>
          </p:grpSpPr>
          <p:cxnSp>
            <p:nvCxnSpPr>
              <p:cNvPr id="14" name="直接连接符 13"/>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nodeType="afterGroup">
                            <p:stCondLst>
                              <p:cond delay="3000"/>
                            </p:stCondLst>
                            <p:childTnLst>
                              <p:par>
                                <p:cTn id="17" presetID="16" presetClass="entr" presetSubtype="21" fill="hold" grpId="1"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808095" y="2028923"/>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en-US" altLang="zh-CN" sz="1600">
                <a:solidFill>
                  <a:schemeClr val="bg2">
                    <a:lumMod val="25000"/>
                  </a:schemeClr>
                </a:solidFill>
                <a:latin typeface="Arial"/>
                <a:ea typeface="微软雅黑" panose="020B0503020204020204" pitchFamily="34" charset="-122"/>
              </a:rPr>
              <a:t>1952</a:t>
            </a:r>
            <a:r>
              <a:rPr lang="zh-CN" altLang="en-US" sz="1600">
                <a:solidFill>
                  <a:schemeClr val="bg2">
                    <a:lumMod val="25000"/>
                  </a:schemeClr>
                </a:solidFill>
                <a:latin typeface="Arial"/>
                <a:ea typeface="微软雅黑" panose="020B0503020204020204" pitchFamily="34" charset="-122"/>
              </a:rPr>
              <a:t>年冬，朝鲜战局继续处于对峙状态，停战谈判因美方的破坏而长期中断。美国当选总统艾森豪威尔和军事当局急于结束朝鲜战争，策划在我军侧后实施大规模登陆作战。对此，中朝人民军队在东西海岸加强兵力，调整部署，构筑永久性工事，囤积大量粮食和物资。充分作好抗敌登陆作战的准备，同时在正面战线继续打击敌人。此时志愿军和朝鲜人民军总兵力达</a:t>
            </a:r>
            <a:r>
              <a:rPr lang="en-US" altLang="zh-CN" sz="1600">
                <a:solidFill>
                  <a:schemeClr val="bg2">
                    <a:lumMod val="25000"/>
                  </a:schemeClr>
                </a:solidFill>
                <a:latin typeface="Arial"/>
                <a:ea typeface="微软雅黑" panose="020B0503020204020204" pitchFamily="34" charset="-122"/>
              </a:rPr>
              <a:t>130</a:t>
            </a:r>
            <a:r>
              <a:rPr lang="zh-CN" altLang="en-US" sz="1600">
                <a:solidFill>
                  <a:schemeClr val="bg2">
                    <a:lumMod val="25000"/>
                  </a:schemeClr>
                </a:solidFill>
                <a:latin typeface="Arial"/>
                <a:ea typeface="微软雅黑" panose="020B0503020204020204" pitchFamily="34" charset="-122"/>
              </a:rPr>
              <a:t>万，迫使敌人不得不放弃在我侧后登陆的企图，同朝中方面恢复停战谈判。</a:t>
            </a:r>
            <a:endParaRPr lang="zh-CN" altLang="en-US" sz="1400">
              <a:solidFill>
                <a:schemeClr val="bg2">
                  <a:lumMod val="25000"/>
                </a:schemeClr>
              </a:solidFill>
              <a:latin typeface="Arial"/>
              <a:ea typeface="微软雅黑" panose="020B0503020204020204" pitchFamily="34" charset="-122"/>
            </a:endParaRPr>
          </a:p>
        </p:txBody>
      </p:sp>
      <p:sp>
        <p:nvSpPr>
          <p:cNvPr id="9" name="矩形 8"/>
          <p:cNvSpPr>
            <a:spLocks noChangeArrowheads="1"/>
          </p:cNvSpPr>
          <p:nvPr/>
        </p:nvSpPr>
        <p:spPr bwMode="auto">
          <a:xfrm>
            <a:off x="808095" y="4415465"/>
            <a:ext cx="10532991" cy="1525731"/>
          </a:xfrm>
          <a:prstGeom prst="rect">
            <a:avLst/>
          </a:prstGeom>
          <a:noFill/>
          <a:ln w="9525">
            <a:noFill/>
            <a:miter lim="800000"/>
          </a:ln>
        </p:spPr>
        <p:txBody>
          <a:bodyPr wrap="square" lIns="91431" tIns="45716" rIns="91431" bIns="45716">
            <a:spAutoFit/>
          </a:bodyPr>
          <a:lstStyle/>
          <a:p>
            <a:pPr defTabSz="913130" fontAlgn="base">
              <a:lnSpc>
                <a:spcPct val="150000"/>
              </a:lnSpc>
              <a:spcBef>
                <a:spcPct val="0"/>
              </a:spcBef>
              <a:spcAft>
                <a:spcPts val="500"/>
              </a:spcAft>
              <a:defRPr/>
            </a:pPr>
            <a:r>
              <a:rPr lang="zh-CN" altLang="en-US" sz="1600">
                <a:solidFill>
                  <a:schemeClr val="bg2">
                    <a:lumMod val="25000"/>
                  </a:schemeClr>
                </a:solidFill>
                <a:latin typeface="Arial"/>
                <a:ea typeface="微软雅黑" panose="020B0503020204020204" pitchFamily="34" charset="-122"/>
              </a:rPr>
              <a:t>经过反敌登陆作战准备，我军在战略上日趋主动。为促进朝鲜停战实现，中朝部队从</a:t>
            </a:r>
            <a:r>
              <a:rPr lang="en-US" altLang="zh-CN" sz="1600">
                <a:solidFill>
                  <a:schemeClr val="bg2">
                    <a:lumMod val="25000"/>
                  </a:schemeClr>
                </a:solidFill>
                <a:latin typeface="Arial"/>
                <a:ea typeface="微软雅黑" panose="020B0503020204020204" pitchFamily="34" charset="-122"/>
              </a:rPr>
              <a:t>1953</a:t>
            </a:r>
            <a:r>
              <a:rPr lang="zh-CN" altLang="en-US" sz="1600">
                <a:solidFill>
                  <a:schemeClr val="bg2">
                    <a:lumMod val="25000"/>
                  </a:schemeClr>
                </a:solidFill>
                <a:latin typeface="Arial"/>
                <a:ea typeface="微软雅黑" panose="020B0503020204020204" pitchFamily="34" charset="-122"/>
              </a:rPr>
              <a:t>年</a:t>
            </a:r>
            <a:r>
              <a:rPr lang="en-US" altLang="zh-CN" sz="1600">
                <a:solidFill>
                  <a:schemeClr val="bg2">
                    <a:lumMod val="25000"/>
                  </a:schemeClr>
                </a:solidFill>
                <a:latin typeface="Arial"/>
                <a:ea typeface="微软雅黑" panose="020B0503020204020204" pitchFamily="34" charset="-122"/>
              </a:rPr>
              <a:t>5</a:t>
            </a:r>
            <a:r>
              <a:rPr lang="zh-CN" altLang="en-US" sz="1600">
                <a:solidFill>
                  <a:schemeClr val="bg2">
                    <a:lumMod val="25000"/>
                  </a:schemeClr>
                </a:solidFill>
                <a:latin typeface="Arial"/>
                <a:ea typeface="微软雅黑" panose="020B0503020204020204" pitchFamily="34" charset="-122"/>
              </a:rPr>
              <a:t>月</a:t>
            </a:r>
            <a:r>
              <a:rPr lang="en-US" altLang="zh-CN" sz="1600">
                <a:solidFill>
                  <a:schemeClr val="bg2">
                    <a:lumMod val="25000"/>
                  </a:schemeClr>
                </a:solidFill>
                <a:latin typeface="Arial"/>
                <a:ea typeface="微软雅黑" panose="020B0503020204020204" pitchFamily="34" charset="-122"/>
              </a:rPr>
              <a:t>13</a:t>
            </a:r>
            <a:r>
              <a:rPr lang="zh-CN" altLang="en-US" sz="1600">
                <a:solidFill>
                  <a:schemeClr val="bg2">
                    <a:lumMod val="25000"/>
                  </a:schemeClr>
                </a:solidFill>
                <a:latin typeface="Arial"/>
                <a:ea typeface="微软雅黑" panose="020B0503020204020204" pitchFamily="34" charset="-122"/>
              </a:rPr>
              <a:t>日开始，发动了强大的夏季反击战役。这次战役分三个阶段进行，采取“稳扎稳打，由小到大”的方针，根据美国和南朝鲜对停战的不同态度，确定各阶段重点打击对象。到战役第三阶段金城地区反击战中，志愿军一举突破坚固设防的南朝鲜军四个师的阵地，收复土地</a:t>
            </a:r>
            <a:r>
              <a:rPr lang="en-US" altLang="zh-CN" sz="1600">
                <a:solidFill>
                  <a:schemeClr val="bg2">
                    <a:lumMod val="25000"/>
                  </a:schemeClr>
                </a:solidFill>
                <a:latin typeface="Arial"/>
                <a:ea typeface="微软雅黑" panose="020B0503020204020204" pitchFamily="34" charset="-122"/>
              </a:rPr>
              <a:t>240</a:t>
            </a:r>
            <a:r>
              <a:rPr lang="zh-CN" altLang="en-US" sz="1600">
                <a:solidFill>
                  <a:schemeClr val="bg2">
                    <a:lumMod val="25000"/>
                  </a:schemeClr>
                </a:solidFill>
                <a:latin typeface="Arial"/>
                <a:ea typeface="微软雅黑" panose="020B0503020204020204" pitchFamily="34" charset="-122"/>
              </a:rPr>
              <a:t>平方公里。整个战役共进行了</a:t>
            </a:r>
            <a:r>
              <a:rPr lang="en-US" altLang="zh-CN" sz="1600">
                <a:solidFill>
                  <a:schemeClr val="bg2">
                    <a:lumMod val="25000"/>
                  </a:schemeClr>
                </a:solidFill>
                <a:latin typeface="Arial"/>
                <a:ea typeface="微软雅黑" panose="020B0503020204020204" pitchFamily="34" charset="-122"/>
              </a:rPr>
              <a:t>139</a:t>
            </a:r>
            <a:r>
              <a:rPr lang="zh-CN" altLang="en-US" sz="1600">
                <a:solidFill>
                  <a:schemeClr val="bg2">
                    <a:lumMod val="25000"/>
                  </a:schemeClr>
                </a:solidFill>
                <a:latin typeface="Arial"/>
                <a:ea typeface="微软雅黑" panose="020B0503020204020204" pitchFamily="34" charset="-122"/>
              </a:rPr>
              <a:t>次进攻，歼敌</a:t>
            </a:r>
            <a:r>
              <a:rPr lang="en-US" altLang="zh-CN" sz="1600">
                <a:solidFill>
                  <a:schemeClr val="bg2">
                    <a:lumMod val="25000"/>
                  </a:schemeClr>
                </a:solidFill>
                <a:latin typeface="Arial"/>
                <a:ea typeface="微软雅黑" panose="020B0503020204020204" pitchFamily="34" charset="-122"/>
              </a:rPr>
              <a:t>12</a:t>
            </a:r>
            <a:r>
              <a:rPr lang="zh-CN" altLang="en-US" sz="1600">
                <a:solidFill>
                  <a:schemeClr val="bg2">
                    <a:lumMod val="25000"/>
                  </a:schemeClr>
                </a:solidFill>
                <a:latin typeface="Arial"/>
                <a:ea typeface="微软雅黑" panose="020B0503020204020204" pitchFamily="34" charset="-122"/>
              </a:rPr>
              <a:t>万余人，有力地促进了朝鲜停战的实现。</a:t>
            </a:r>
            <a:endParaRPr lang="zh-CN" altLang="en-US" sz="14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00860" y="1376287"/>
            <a:ext cx="10314161" cy="652636"/>
            <a:chOff x="800860" y="1376287"/>
            <a:chExt cx="10314161" cy="652636"/>
          </a:xfrm>
        </p:grpSpPr>
        <p:sp>
          <p:nvSpPr>
            <p:cNvPr id="2" name="Rectangle 3"/>
            <p:cNvSpPr/>
            <p:nvPr/>
          </p:nvSpPr>
          <p:spPr>
            <a:xfrm>
              <a:off x="1270759" y="1376287"/>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反敌登陆作战准备</a:t>
              </a:r>
              <a:endParaRPr lang="zh-CN" altLang="en-US" sz="2800">
                <a:solidFill>
                  <a:srgbClr val="5F0F05"/>
                </a:solidFill>
                <a:latin typeface="Arial"/>
                <a:ea typeface="微软雅黑" panose="020B0503020204020204" pitchFamily="34" charset="-122"/>
              </a:endParaRPr>
            </a:p>
          </p:txBody>
        </p:sp>
        <p:sp>
          <p:nvSpPr>
            <p:cNvPr id="3" name="矩形 2"/>
            <p:cNvSpPr/>
            <p:nvPr/>
          </p:nvSpPr>
          <p:spPr>
            <a:xfrm>
              <a:off x="800860" y="1418747"/>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7</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0" name="组合 9"/>
            <p:cNvGrpSpPr/>
            <p:nvPr/>
          </p:nvGrpSpPr>
          <p:grpSpPr>
            <a:xfrm>
              <a:off x="1258059" y="1765300"/>
              <a:ext cx="9856962" cy="263623"/>
              <a:chOff x="1258059" y="1765300"/>
              <a:chExt cx="9856962" cy="263623"/>
            </a:xfrm>
          </p:grpSpPr>
          <p:cxnSp>
            <p:nvCxnSpPr>
              <p:cNvPr id="11" name="直接连接符 10"/>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800860" y="3737429"/>
            <a:ext cx="10314161" cy="654925"/>
            <a:chOff x="800860" y="3737429"/>
            <a:chExt cx="10314161" cy="654925"/>
          </a:xfrm>
        </p:grpSpPr>
        <p:sp>
          <p:nvSpPr>
            <p:cNvPr id="6" name="Rectangle 3"/>
            <p:cNvSpPr/>
            <p:nvPr/>
          </p:nvSpPr>
          <p:spPr>
            <a:xfrm>
              <a:off x="1270759" y="3737429"/>
              <a:ext cx="7288118" cy="523220"/>
            </a:xfrm>
            <a:prstGeom prst="rect">
              <a:avLst/>
            </a:prstGeom>
            <a:noFill/>
          </p:spPr>
          <p:txBody>
            <a:bodyPr wrap="square" rtlCol="0">
              <a:spAutoFit/>
            </a:bodyPr>
            <a:lstStyle/>
            <a:p>
              <a:r>
                <a:rPr lang="zh-CN" altLang="en-US" sz="2800">
                  <a:solidFill>
                    <a:srgbClr val="C00000"/>
                  </a:solidFill>
                  <a:latin typeface="Arial"/>
                  <a:ea typeface="微软雅黑" panose="020B0503020204020204" pitchFamily="34" charset="-122"/>
                </a:rPr>
                <a:t>夏季反击战役</a:t>
              </a:r>
              <a:endParaRPr lang="zh-CN" altLang="en-US" sz="2800">
                <a:solidFill>
                  <a:srgbClr val="5F0F05"/>
                </a:solidFill>
                <a:latin typeface="Arial"/>
                <a:ea typeface="微软雅黑" panose="020B0503020204020204" pitchFamily="34" charset="-122"/>
              </a:endParaRPr>
            </a:p>
          </p:txBody>
        </p:sp>
        <p:sp>
          <p:nvSpPr>
            <p:cNvPr id="7" name="矩形 6"/>
            <p:cNvSpPr/>
            <p:nvPr/>
          </p:nvSpPr>
          <p:spPr>
            <a:xfrm>
              <a:off x="800860" y="3779889"/>
              <a:ext cx="469899" cy="46989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a:noFill/>
                  </a:ln>
                  <a:solidFill>
                    <a:prstClr val="white"/>
                  </a:solidFill>
                  <a:effectLst/>
                  <a:uLnTx/>
                  <a:uFillTx/>
                  <a:latin typeface="Arial"/>
                  <a:ea typeface="微软雅黑" panose="020B0503020204020204" pitchFamily="34" charset="-122"/>
                </a:rPr>
                <a:t>8</a:t>
              </a:r>
              <a:endParaRPr kumimoji="0" lang="zh-CN" altLang="en-US" sz="3200" b="0" i="0" u="none" strike="noStrike" kern="0" cap="none" spc="0" normalizeH="0" baseline="0" noProof="0">
                <a:ln>
                  <a:noFill/>
                </a:ln>
                <a:solidFill>
                  <a:prstClr val="white"/>
                </a:solidFill>
                <a:effectLst/>
                <a:uLnTx/>
                <a:uFillTx/>
                <a:latin typeface="Arial"/>
                <a:ea typeface="微软雅黑" panose="020B0503020204020204" pitchFamily="34" charset="-122"/>
              </a:endParaRPr>
            </a:p>
          </p:txBody>
        </p:sp>
        <p:grpSp>
          <p:nvGrpSpPr>
            <p:cNvPr id="13" name="组合 12"/>
            <p:cNvGrpSpPr/>
            <p:nvPr/>
          </p:nvGrpSpPr>
          <p:grpSpPr>
            <a:xfrm>
              <a:off x="1258059" y="4128731"/>
              <a:ext cx="9856962" cy="263623"/>
              <a:chOff x="1258059" y="1765300"/>
              <a:chExt cx="9856962" cy="263623"/>
            </a:xfrm>
          </p:grpSpPr>
          <p:cxnSp>
            <p:nvCxnSpPr>
              <p:cNvPr id="14" name="直接连接符 13"/>
              <p:cNvCxnSpPr/>
              <p:nvPr/>
            </p:nvCxnSpPr>
            <p:spPr>
              <a:xfrm>
                <a:off x="1258059" y="1875946"/>
                <a:ext cx="975284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0851398" y="1765300"/>
                <a:ext cx="263623" cy="2636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nodeType="afterGroup">
                            <p:stCondLst>
                              <p:cond delay="3000"/>
                            </p:stCondLst>
                            <p:childTnLst>
                              <p:par>
                                <p:cTn id="17" presetID="16" presetClass="entr" presetSubtype="21" fill="hold" grpId="0" nodeType="after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39700" y="2820670"/>
            <a:ext cx="8678693" cy="3092211"/>
            <a:chOff x="0" y="2820670"/>
            <a:chExt cx="8678693" cy="3092211"/>
          </a:xfrm>
        </p:grpSpPr>
        <p:sp>
          <p:nvSpPr>
            <p:cNvPr id="4" name="矩形 3"/>
            <p:cNvSpPr/>
            <p:nvPr/>
          </p:nvSpPr>
          <p:spPr>
            <a:xfrm>
              <a:off x="753632" y="3518796"/>
              <a:ext cx="7292971" cy="2394085"/>
            </a:xfrm>
            <a:prstGeom prst="rect">
              <a:avLst/>
            </a:prstGeom>
          </p:spPr>
          <p:txBody>
            <a:bodyPr wrap="square" lIns="105571" tIns="52784" rIns="105571" bIns="52784">
              <a:spAutoFit/>
            </a:bodyPr>
            <a:lstStyle/>
            <a:p>
              <a:pPr marL="285750" lvl="0" indent="-285750">
                <a:lnSpc>
                  <a:spcPct val="150000"/>
                </a:lnSpc>
                <a:buFont typeface="Wingdings" panose="05000000000000000000" pitchFamily="2" charset="2"/>
                <a:buChar char="Ø"/>
                <a:defRPr/>
              </a:pPr>
              <a:r>
                <a:rPr lang="zh-CN" altLang="en-US" sz="1600">
                  <a:solidFill>
                    <a:schemeClr val="tx1">
                      <a:lumMod val="95000"/>
                      <a:lumOff val="5000"/>
                    </a:schemeClr>
                  </a:solidFill>
                  <a:latin typeface="Arial"/>
                  <a:ea typeface="微软雅黑" panose="020B0503020204020204" pitchFamily="34" charset="-122"/>
                </a:rPr>
                <a:t>朝鲜停战实现了，中朝人民和军队取得了伟大胜利。为促进朝鲜的和平统一，中国人民志愿军响应中朝两国政府关于一切外国军队撤出朝鲜的建议，于一九五八年三月至十月，分批全部撤出朝鲜。</a:t>
              </a:r>
              <a:endParaRPr lang="en-US" altLang="zh-CN" sz="1600">
                <a:solidFill>
                  <a:schemeClr val="tx1">
                    <a:lumMod val="95000"/>
                    <a:lumOff val="5000"/>
                  </a:schemeClr>
                </a:solidFill>
                <a:latin typeface="Arial"/>
                <a:ea typeface="微软雅黑" panose="020B0503020204020204" pitchFamily="34" charset="-122"/>
              </a:endParaRPr>
            </a:p>
            <a:p>
              <a:pPr marL="285750" lvl="0" indent="-285750">
                <a:lnSpc>
                  <a:spcPct val="150000"/>
                </a:lnSpc>
                <a:buFont typeface="Wingdings" panose="05000000000000000000" pitchFamily="2" charset="2"/>
                <a:buChar char="Ø"/>
                <a:defRPr/>
              </a:pPr>
              <a:endParaRPr lang="en-US" altLang="zh-CN" sz="500">
                <a:solidFill>
                  <a:schemeClr val="tx1">
                    <a:lumMod val="95000"/>
                    <a:lumOff val="5000"/>
                  </a:schemeClr>
                </a:solidFill>
                <a:latin typeface="Arial"/>
                <a:ea typeface="微软雅黑" panose="020B0503020204020204" pitchFamily="34" charset="-122"/>
              </a:endParaRPr>
            </a:p>
            <a:p>
              <a:pPr marL="285750" lvl="0" indent="-285750">
                <a:lnSpc>
                  <a:spcPct val="150000"/>
                </a:lnSpc>
                <a:buFont typeface="Wingdings" panose="05000000000000000000" pitchFamily="2" charset="2"/>
                <a:buChar char="Ø"/>
                <a:defRPr/>
              </a:pPr>
              <a:r>
                <a:rPr lang="zh-CN" altLang="en-US" sz="1600">
                  <a:solidFill>
                    <a:schemeClr val="tx1">
                      <a:lumMod val="95000"/>
                      <a:lumOff val="5000"/>
                    </a:schemeClr>
                  </a:solidFill>
                  <a:latin typeface="Arial"/>
                  <a:ea typeface="微软雅黑" panose="020B0503020204020204" pitchFamily="34" charset="-122"/>
                </a:rPr>
                <a:t>在伟大的抗美援朝战争中，中国人民志愿军卓越地完成了祖国人民赋予的光荣使命。在抗美援朝、保家卫国的崇高事业中，志愿军所建立的丰功伟绩，将永远与日月同辉。</a:t>
              </a:r>
              <a:endParaRPr kumimoji="0" lang="zh-CN" altLang="en-US" sz="1000" b="0" i="0" u="none" strike="noStrike" kern="1200" cap="none" spc="0" normalizeH="0" baseline="0" noProof="0">
                <a:ln>
                  <a:noFill/>
                </a:ln>
                <a:solidFill>
                  <a:schemeClr val="tx1">
                    <a:lumMod val="95000"/>
                    <a:lumOff val="5000"/>
                  </a:schemeClr>
                </a:solidFill>
                <a:effectLst/>
                <a:uLnTx/>
                <a:uFillTx/>
                <a:latin typeface="Arial"/>
                <a:ea typeface="微软雅黑" panose="020B0503020204020204" pitchFamily="34" charset="-122"/>
              </a:endParaRPr>
            </a:p>
          </p:txBody>
        </p:sp>
        <p:sp>
          <p:nvSpPr>
            <p:cNvPr id="5" name="矩形 4"/>
            <p:cNvSpPr/>
            <p:nvPr/>
          </p:nvSpPr>
          <p:spPr>
            <a:xfrm>
              <a:off x="0" y="2820670"/>
              <a:ext cx="8678693" cy="516968"/>
            </a:xfrm>
            <a:prstGeom prst="rect">
              <a:avLst/>
            </a:prstGeom>
          </p:spPr>
          <p:txBody>
            <a:bodyPr wrap="square" lIns="105571" tIns="52784" rIns="105571" bIns="52784">
              <a:spAutoFit/>
            </a:bodyPr>
            <a:lstStyle/>
            <a:p>
              <a:pPr lvl="0" algn="ctr">
                <a:lnSpc>
                  <a:spcPts val="3700"/>
                </a:lnSpc>
                <a:buClr>
                  <a:srgbClr val="C00000"/>
                </a:buClr>
                <a:defRPr/>
              </a:pPr>
              <a:r>
                <a:rPr lang="en-US" altLang="zh-CN" b="1">
                  <a:solidFill>
                    <a:srgbClr val="C60A04"/>
                  </a:solidFill>
                  <a:latin typeface="Arial"/>
                  <a:ea typeface="微软雅黑" panose="020B0503020204020204" pitchFamily="34" charset="-122"/>
                </a:rPr>
                <a:t>1953</a:t>
              </a:r>
              <a:r>
                <a:rPr lang="zh-CN" altLang="en-US" b="1">
                  <a:solidFill>
                    <a:srgbClr val="C60A04"/>
                  </a:solidFill>
                  <a:latin typeface="Arial"/>
                  <a:ea typeface="微软雅黑" panose="020B0503020204020204" pitchFamily="34" charset="-122"/>
                </a:rPr>
                <a:t>年</a:t>
              </a:r>
              <a:r>
                <a:rPr lang="en-US" altLang="zh-CN" b="1">
                  <a:solidFill>
                    <a:srgbClr val="C60A04"/>
                  </a:solidFill>
                  <a:latin typeface="Arial"/>
                  <a:ea typeface="微软雅黑" panose="020B0503020204020204" pitchFamily="34" charset="-122"/>
                </a:rPr>
                <a:t>7</a:t>
              </a:r>
              <a:r>
                <a:rPr lang="zh-CN" altLang="en-US" b="1">
                  <a:solidFill>
                    <a:srgbClr val="C60A04"/>
                  </a:solidFill>
                  <a:latin typeface="Arial"/>
                  <a:ea typeface="微软雅黑" panose="020B0503020204020204" pitchFamily="34" charset="-122"/>
                </a:rPr>
                <a:t>月</a:t>
              </a:r>
              <a:r>
                <a:rPr lang="en-US" altLang="zh-CN" b="1">
                  <a:solidFill>
                    <a:srgbClr val="C60A04"/>
                  </a:solidFill>
                  <a:latin typeface="Arial"/>
                  <a:ea typeface="微软雅黑" panose="020B0503020204020204" pitchFamily="34" charset="-122"/>
                </a:rPr>
                <a:t>27</a:t>
              </a:r>
              <a:r>
                <a:rPr lang="zh-CN" altLang="en-US" b="1">
                  <a:solidFill>
                    <a:srgbClr val="C60A04"/>
                  </a:solidFill>
                  <a:latin typeface="Arial"/>
                  <a:ea typeface="微软雅黑" panose="020B0503020204020204" pitchFamily="34" charset="-122"/>
                </a:rPr>
                <a:t>日，朝中方面和“联合国军”方面在朝鲜停战协定上签字</a:t>
              </a:r>
              <a:endParaRPr kumimoji="0" lang="zh-CN" altLang="en-US" sz="4800" b="1" i="0" u="none" strike="noStrike" kern="1200" cap="none" spc="0" normalizeH="0" baseline="0" noProof="0">
                <a:ln>
                  <a:noFill/>
                </a:ln>
                <a:solidFill>
                  <a:srgbClr val="C60A04"/>
                </a:solidFill>
                <a:effectLst/>
                <a:uLnTx/>
                <a:uFillTx/>
                <a:latin typeface="Arial"/>
                <a:ea typeface="微软雅黑" panose="020B0503020204020204" pitchFamily="34" charset="-122"/>
                <a:cs typeface="+mn-ea"/>
              </a:endParaRPr>
            </a:p>
          </p:txBody>
        </p:sp>
      </p:grpSp>
      <p:grpSp>
        <p:nvGrpSpPr>
          <p:cNvPr id="16" name="组合 15"/>
          <p:cNvGrpSpPr/>
          <p:nvPr/>
        </p:nvGrpSpPr>
        <p:grpSpPr>
          <a:xfrm>
            <a:off x="3030457" y="1563135"/>
            <a:ext cx="6131087" cy="755700"/>
            <a:chOff x="3030457" y="1563135"/>
            <a:chExt cx="6131087" cy="755700"/>
          </a:xfrm>
        </p:grpSpPr>
        <p:grpSp>
          <p:nvGrpSpPr>
            <p:cNvPr id="6" name="组合 5"/>
            <p:cNvGrpSpPr/>
            <p:nvPr/>
          </p:nvGrpSpPr>
          <p:grpSpPr>
            <a:xfrm>
              <a:off x="3030457" y="1563135"/>
              <a:ext cx="6131087" cy="755700"/>
              <a:chOff x="2666207" y="1006298"/>
              <a:chExt cx="6857998" cy="756148"/>
            </a:xfrm>
          </p:grpSpPr>
          <p:grpSp>
            <p:nvGrpSpPr>
              <p:cNvPr id="7" name="组合 6"/>
              <p:cNvGrpSpPr/>
              <p:nvPr/>
            </p:nvGrpSpPr>
            <p:grpSpPr>
              <a:xfrm>
                <a:off x="2666207" y="1006298"/>
                <a:ext cx="6857998" cy="756148"/>
                <a:chOff x="2941287" y="1516670"/>
                <a:chExt cx="6111972" cy="792192"/>
              </a:xfrm>
            </p:grpSpPr>
            <p:grpSp>
              <p:nvGrpSpPr>
                <p:cNvPr id="9" name="组合 8"/>
                <p:cNvGrpSpPr/>
                <p:nvPr/>
              </p:nvGrpSpPr>
              <p:grpSpPr>
                <a:xfrm>
                  <a:off x="2941287" y="1516670"/>
                  <a:ext cx="6111972" cy="620064"/>
                  <a:chOff x="2966481" y="2546362"/>
                  <a:chExt cx="6495347" cy="620064"/>
                </a:xfrm>
              </p:grpSpPr>
              <p:sp>
                <p:nvSpPr>
                  <p:cNvPr id="11" name="等腰三角形 10"/>
                  <p:cNvSpPr/>
                  <p:nvPr/>
                </p:nvSpPr>
                <p:spPr>
                  <a:xfrm>
                    <a:off x="9141437" y="2546362"/>
                    <a:ext cx="320391"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sp>
                <p:nvSpPr>
                  <p:cNvPr id="12" name="等腰三角形 11"/>
                  <p:cNvSpPr/>
                  <p:nvPr/>
                </p:nvSpPr>
                <p:spPr>
                  <a:xfrm>
                    <a:off x="2966481" y="2546362"/>
                    <a:ext cx="320390" cy="620064"/>
                  </a:xfrm>
                  <a:prstGeom prst="triangle">
                    <a:avLst/>
                  </a:prstGeom>
                  <a:solidFill>
                    <a:srgbClr val="751515"/>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prstClr val="white"/>
                      </a:solidFill>
                      <a:latin typeface="Arial"/>
                      <a:ea typeface="微软雅黑" panose="020B0503020204020204" pitchFamily="34" charset="-122"/>
                    </a:endParaRPr>
                  </a:p>
                </p:txBody>
              </p:sp>
            </p:grpSp>
            <p:sp>
              <p:nvSpPr>
                <p:cNvPr id="10" name="流程图: 离页连接符 9"/>
                <p:cNvSpPr/>
                <p:nvPr/>
              </p:nvSpPr>
              <p:spPr>
                <a:xfrm>
                  <a:off x="3092027" y="1532443"/>
                  <a:ext cx="5810493" cy="776419"/>
                </a:xfrm>
                <a:prstGeom prst="flowChartOffpageConnector">
                  <a:avLst/>
                </a:prstGeom>
                <a:solidFill>
                  <a:srgbClr val="C00000"/>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135" b="1" kern="0">
                    <a:solidFill>
                      <a:srgbClr val="F2F0D9"/>
                    </a:solidFill>
                    <a:latin typeface="Arial"/>
                    <a:ea typeface="微软雅黑" panose="020B0503020204020204" pitchFamily="34" charset="-122"/>
                  </a:endParaRPr>
                </a:p>
              </p:txBody>
            </p:sp>
          </p:grpSp>
          <p:sp>
            <p:nvSpPr>
              <p:cNvPr id="8" name="文本框 7"/>
              <p:cNvSpPr txBox="1"/>
              <p:nvPr/>
            </p:nvSpPr>
            <p:spPr>
              <a:xfrm>
                <a:off x="3686047" y="1155586"/>
                <a:ext cx="4818321" cy="535724"/>
              </a:xfrm>
              <a:prstGeom prst="rect">
                <a:avLst/>
              </a:prstGeom>
              <a:noFill/>
            </p:spPr>
            <p:txBody>
              <a:bodyPr wrap="square" rtlCol="0">
                <a:spAutoFit/>
              </a:bodyPr>
              <a:lstStyle/>
              <a:p>
                <a:pPr algn="dist">
                  <a:lnSpc>
                    <a:spcPct val="90000"/>
                  </a:lnSpc>
                  <a:defRPr/>
                </a:pPr>
                <a:endParaRPr lang="zh-CN" altLang="en-US" sz="3200" b="1">
                  <a:solidFill>
                    <a:srgbClr val="EDC555"/>
                  </a:solidFill>
                  <a:latin typeface="Arial"/>
                  <a:ea typeface="微软雅黑" panose="020B0503020204020204" pitchFamily="34" charset="-122"/>
                </a:endParaRPr>
              </a:p>
            </p:txBody>
          </p:sp>
        </p:grpSp>
        <p:sp>
          <p:nvSpPr>
            <p:cNvPr id="13" name="Rectangle 3"/>
            <p:cNvSpPr/>
            <p:nvPr/>
          </p:nvSpPr>
          <p:spPr>
            <a:xfrm>
              <a:off x="3896813" y="1581142"/>
              <a:ext cx="4398375" cy="646331"/>
            </a:xfrm>
            <a:prstGeom prst="rect">
              <a:avLst/>
            </a:prstGeom>
            <a:noFill/>
          </p:spPr>
          <p:txBody>
            <a:bodyPr wrap="square" rtlCol="0">
              <a:spAutoFit/>
            </a:bodyPr>
            <a:lstStyle/>
            <a:p>
              <a:pPr lvl="0" algn="dist">
                <a:defRPr/>
              </a:pPr>
              <a:r>
                <a:rPr lang="zh-CN" altLang="en-US" sz="3600">
                  <a:solidFill>
                    <a:schemeClr val="bg1"/>
                  </a:solidFill>
                  <a:latin typeface="Arial"/>
                  <a:ea typeface="微软雅黑" panose="020B0503020204020204" pitchFamily="34" charset="-122"/>
                </a:rPr>
                <a:t>实现朝鲜停战</a:t>
              </a:r>
            </a:p>
          </p:txBody>
        </p:sp>
      </p:grpSp>
      <p:pic>
        <p:nvPicPr>
          <p:cNvPr id="14" name="图片 13" descr="中横"/>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389504" y="3079154"/>
            <a:ext cx="2659496" cy="2780796"/>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背景图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组合 9"/>
          <p:cNvGrpSpPr/>
          <p:nvPr/>
        </p:nvGrpSpPr>
        <p:grpSpPr>
          <a:xfrm>
            <a:off x="7279636" y="973772"/>
            <a:ext cx="4324989" cy="1106805"/>
            <a:chOff x="-224159" y="568325"/>
            <a:chExt cx="4324989" cy="1106805"/>
          </a:xfrm>
        </p:grpSpPr>
        <p:sp>
          <p:nvSpPr>
            <p:cNvPr id="17" name="文本框 16"/>
            <p:cNvSpPr txBox="1"/>
            <p:nvPr/>
          </p:nvSpPr>
          <p:spPr>
            <a:xfrm>
              <a:off x="1147445" y="568325"/>
              <a:ext cx="2953385" cy="1106805"/>
            </a:xfrm>
            <a:prstGeom prst="rect">
              <a:avLst/>
            </a:prstGeom>
            <a:noFill/>
          </p:spPr>
          <p:txBody>
            <a:bodyPr vert="horz" wrap="square" rtlCol="0">
              <a:spAutoFit/>
            </a:bodyPr>
            <a:lstStyle/>
            <a:p>
              <a:r>
                <a:rPr lang="zh-CN" altLang="en-US" sz="6600" b="1" spc="-1700">
                  <a:solidFill>
                    <a:schemeClr val="tx1">
                      <a:lumMod val="95000"/>
                      <a:lumOff val="5000"/>
                    </a:schemeClr>
                  </a:solidFill>
                  <a:latin typeface="Arial"/>
                  <a:ea typeface="微软雅黑" panose="020B0503020204020204" pitchFamily="34" charset="-122"/>
                </a:rPr>
                <a:t>前</a:t>
              </a:r>
              <a:r>
                <a:rPr lang="en-US" altLang="zh-CN" sz="6600" b="1" spc="-1700">
                  <a:solidFill>
                    <a:schemeClr val="tx1">
                      <a:lumMod val="95000"/>
                      <a:lumOff val="5000"/>
                    </a:schemeClr>
                  </a:solidFill>
                  <a:latin typeface="Arial"/>
                  <a:ea typeface="微软雅黑" panose="020B0503020204020204" pitchFamily="34" charset="-122"/>
                </a:rPr>
                <a:t>          </a:t>
              </a:r>
              <a:r>
                <a:rPr lang="zh-CN" altLang="en-US" sz="6600" b="1" spc="-1700">
                  <a:solidFill>
                    <a:schemeClr val="tx1">
                      <a:lumMod val="95000"/>
                      <a:lumOff val="5000"/>
                    </a:schemeClr>
                  </a:solidFill>
                  <a:latin typeface="Arial"/>
                  <a:ea typeface="微软雅黑" panose="020B0503020204020204" pitchFamily="34" charset="-122"/>
                </a:rPr>
                <a:t>言</a:t>
              </a:r>
            </a:p>
          </p:txBody>
        </p:sp>
        <p:sp>
          <p:nvSpPr>
            <p:cNvPr id="18" name="文本框 17"/>
            <p:cNvSpPr txBox="1"/>
            <p:nvPr/>
          </p:nvSpPr>
          <p:spPr>
            <a:xfrm>
              <a:off x="-224159" y="1176446"/>
              <a:ext cx="1480476" cy="400110"/>
            </a:xfrm>
            <a:prstGeom prst="rect">
              <a:avLst/>
            </a:prstGeom>
            <a:noFill/>
          </p:spPr>
          <p:txBody>
            <a:bodyPr vert="horz" wrap="square" rtlCol="0">
              <a:spAutoFit/>
            </a:bodyPr>
            <a:lstStyle/>
            <a:p>
              <a:r>
                <a:rPr lang="en-US" altLang="zh-CN" sz="2000">
                  <a:solidFill>
                    <a:schemeClr val="tx1">
                      <a:lumMod val="95000"/>
                      <a:lumOff val="5000"/>
                    </a:schemeClr>
                  </a:solidFill>
                  <a:latin typeface="Arial"/>
                  <a:ea typeface="微软雅黑" panose="020B0503020204020204" pitchFamily="34" charset="-122"/>
                </a:rPr>
                <a:t>QIAN YAN/ </a:t>
              </a:r>
            </a:p>
          </p:txBody>
        </p:sp>
      </p:grpSp>
      <p:sp>
        <p:nvSpPr>
          <p:cNvPr id="4" name="矩形 3"/>
          <p:cNvSpPr/>
          <p:nvPr/>
        </p:nvSpPr>
        <p:spPr>
          <a:xfrm>
            <a:off x="1706880" y="2208212"/>
            <a:ext cx="8778240" cy="326910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gn="just">
              <a:lnSpc>
                <a:spcPct val="150000"/>
              </a:lnSpc>
              <a:defRPr/>
            </a:pPr>
            <a:r>
              <a:rPr lang="en-US" altLang="zh-CN" sz="2000">
                <a:solidFill>
                  <a:schemeClr val="tx1">
                    <a:lumMod val="95000"/>
                    <a:lumOff val="5000"/>
                  </a:schemeClr>
                </a:solidFill>
                <a:latin typeface="Arial"/>
                <a:ea typeface="微软雅黑" panose="020B0503020204020204" pitchFamily="34" charset="-122"/>
              </a:rPr>
              <a:t>        </a:t>
            </a:r>
            <a:r>
              <a:rPr lang="zh-CN" altLang="en-US" sz="2000">
                <a:solidFill>
                  <a:schemeClr val="tx1">
                    <a:lumMod val="95000"/>
                    <a:lumOff val="5000"/>
                  </a:schemeClr>
                </a:solidFill>
                <a:latin typeface="Arial"/>
                <a:ea typeface="微软雅黑" panose="020B0503020204020204" pitchFamily="34" charset="-122"/>
              </a:rPr>
              <a:t>伟大的抗美援朝战争</a:t>
            </a:r>
            <a:r>
              <a:rPr lang="en-US" altLang="zh-CN" sz="2000">
                <a:solidFill>
                  <a:schemeClr val="tx1">
                    <a:lumMod val="95000"/>
                    <a:lumOff val="5000"/>
                  </a:schemeClr>
                </a:solidFill>
                <a:latin typeface="Arial"/>
                <a:ea typeface="微软雅黑" panose="020B0503020204020204" pitchFamily="34" charset="-122"/>
              </a:rPr>
              <a:t>,</a:t>
            </a:r>
            <a:r>
              <a:rPr lang="zh-CN" altLang="en-US" sz="2000">
                <a:solidFill>
                  <a:schemeClr val="tx1">
                    <a:lumMod val="95000"/>
                    <a:lumOff val="5000"/>
                  </a:schemeClr>
                </a:solidFill>
                <a:latin typeface="Arial"/>
                <a:ea typeface="微软雅黑" panose="020B0503020204020204" pitchFamily="34" charset="-122"/>
              </a:rPr>
              <a:t>是中国人民在取得国内革命战争胜利之后</a:t>
            </a:r>
            <a:r>
              <a:rPr lang="en-US" altLang="zh-CN" sz="2000">
                <a:solidFill>
                  <a:schemeClr val="tx1">
                    <a:lumMod val="95000"/>
                    <a:lumOff val="5000"/>
                  </a:schemeClr>
                </a:solidFill>
                <a:latin typeface="Arial"/>
                <a:ea typeface="微软雅黑" panose="020B0503020204020204" pitchFamily="34" charset="-122"/>
              </a:rPr>
              <a:t>,</a:t>
            </a:r>
            <a:r>
              <a:rPr lang="zh-CN" altLang="en-US" sz="2000">
                <a:solidFill>
                  <a:schemeClr val="tx1">
                    <a:lumMod val="95000"/>
                    <a:lumOff val="5000"/>
                  </a:schemeClr>
                </a:solidFill>
                <a:latin typeface="Arial"/>
                <a:ea typeface="微软雅黑" panose="020B0503020204020204" pitchFamily="34" charset="-122"/>
              </a:rPr>
              <a:t>为着抗美援朝、保家卫国，为着维护东方与世界和平，而进行的一场反侵略的正义战争。　肩负伟大历史使命的中国人民志愿军，在中国共产党和毛泽东主席领导下，在彭德怀司令员率领下，高举国际主义和爱国主义旗帜，紧紧依靠中朝两国人民，以无比的勇敢精神和智慧，同朝鲜人民军并肩作战，打败了以美国为首的“联合国军”和南朝鲜军队，赢得了战争的胜利，为维护世界和平、促进人类进步事业做出了重大贡献。</a:t>
            </a:r>
          </a:p>
        </p:txBody>
      </p:sp>
      <p:pic>
        <p:nvPicPr>
          <p:cNvPr id="7" name="图片 6" descr="图片包含 橙子, 游戏机&#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4626864"/>
            <a:ext cx="12192000" cy="2231136"/>
          </a:xfrm>
          <a:prstGeom prst="rect">
            <a:avLst/>
          </a:prstGeom>
        </p:spPr>
      </p:pic>
      <p:pic>
        <p:nvPicPr>
          <p:cNvPr id="9" name="图片 8" descr="黑暗中有太阳&#10;&#10;中度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0" y="0"/>
            <a:ext cx="4115313" cy="3143830"/>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22" presetClass="entr" presetSubtype="4"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707187" y="2935794"/>
            <a:ext cx="8777626" cy="913070"/>
          </a:xfrm>
          <a:prstGeom prst="rect">
            <a:avLst/>
          </a:prstGeom>
          <a:noFill/>
        </p:spPr>
        <p:txBody>
          <a:bodyPr wrap="square" rtlCol="0">
            <a:spAutoFit/>
          </a:bodyPr>
          <a:lstStyle/>
          <a:p>
            <a:pPr algn="dist">
              <a:lnSpc>
                <a:spcPts val="6400"/>
              </a:lnSpc>
              <a:buSzPct val="80000"/>
              <a:defRPr/>
            </a:pPr>
            <a:r>
              <a:rPr lang="zh-CN" altLang="en-US" sz="6000" b="1" dirty="0">
                <a:solidFill>
                  <a:schemeClr val="tx1">
                    <a:lumMod val="85000"/>
                    <a:lumOff val="15000"/>
                  </a:schemeClr>
                </a:solidFill>
                <a:latin typeface="Arial"/>
                <a:ea typeface="微软雅黑" panose="020B0503020204020204" pitchFamily="34" charset="-122"/>
              </a:rPr>
              <a:t>抗美援朝精神的丰富内涵</a:t>
            </a:r>
          </a:p>
        </p:txBody>
      </p:sp>
      <p:grpSp>
        <p:nvGrpSpPr>
          <p:cNvPr id="9" name="组合 8"/>
          <p:cNvGrpSpPr/>
          <p:nvPr/>
        </p:nvGrpSpPr>
        <p:grpSpPr>
          <a:xfrm>
            <a:off x="4989285" y="1087379"/>
            <a:ext cx="2213429" cy="1437194"/>
            <a:chOff x="4989285" y="1087379"/>
            <a:chExt cx="2213429" cy="1437194"/>
          </a:xfrm>
        </p:grpSpPr>
        <p:sp>
          <p:nvSpPr>
            <p:cNvPr id="8" name="椭圆 7"/>
            <p:cNvSpPr/>
            <p:nvPr/>
          </p:nvSpPr>
          <p:spPr>
            <a:xfrm>
              <a:off x="5377403" y="1087379"/>
              <a:ext cx="1437194" cy="14371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9285" y="1112091"/>
              <a:ext cx="2213429" cy="1299715"/>
            </a:xfrm>
            <a:prstGeom prst="rect">
              <a:avLst/>
            </a:prstGeom>
            <a:noFill/>
          </p:spPr>
          <p:txBody>
            <a:bodyPr wrap="square" lIns="91440" tIns="45720" rIns="91440" bIns="45720" rtlCol="0">
              <a:spAutoFit/>
            </a:bodyPr>
            <a:lstStyle/>
            <a:p>
              <a:pPr algn="ctr">
                <a:lnSpc>
                  <a:spcPct val="120000"/>
                </a:lnSpc>
                <a:spcAft>
                  <a:spcPts val="600"/>
                </a:spcAft>
                <a:defRPr/>
              </a:pPr>
              <a:r>
                <a:rPr lang="en-US" altLang="zh-CN" sz="7200" b="1" spc="80">
                  <a:ln w="12700">
                    <a:noFill/>
                    <a:miter lim="800000"/>
                  </a:ln>
                  <a:solidFill>
                    <a:schemeClr val="bg1"/>
                  </a:solidFill>
                  <a:latin typeface="Arial"/>
                  <a:ea typeface="微软雅黑" panose="020B0503020204020204" pitchFamily="34" charset="-122"/>
                </a:rPr>
                <a:t>02</a:t>
              </a:r>
            </a:p>
          </p:txBody>
        </p:sp>
      </p:grpSp>
      <p:sp>
        <p:nvSpPr>
          <p:cNvPr id="12" name="文本框 8"/>
          <p:cNvSpPr txBox="1"/>
          <p:nvPr/>
        </p:nvSpPr>
        <p:spPr>
          <a:xfrm>
            <a:off x="1384300" y="3882622"/>
            <a:ext cx="9410700" cy="366395"/>
          </a:xfrm>
          <a:prstGeom prst="rect">
            <a:avLst/>
          </a:prstGeom>
          <a:noFill/>
        </p:spPr>
        <p:txBody>
          <a:bodyPr wrap="square" lIns="121873" tIns="60936" rIns="121873" bIns="60936">
            <a:spAutoFit/>
          </a:bodyPr>
          <a:lstStyle/>
          <a:p>
            <a:pPr algn="ctr">
              <a:defRPr/>
            </a:pP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庆祝建党</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101</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周年中国精神系列学习</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党支部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团支部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企事业单位</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2022</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年党史知识专题辅导</a:t>
            </a:r>
          </a:p>
        </p:txBody>
      </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nodeType="afterGroup">
                            <p:stCondLst>
                              <p:cond delay="1500"/>
                            </p:stCondLst>
                            <p:childTnLst>
                              <p:par>
                                <p:cTn id="15" presetID="22" presetClass="entr" presetSubtype="4" fill="hold" grpId="1"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0339" y="1404736"/>
            <a:ext cx="10411322" cy="818070"/>
            <a:chOff x="1209875" y="2041911"/>
            <a:chExt cx="10411322" cy="818070"/>
          </a:xfrm>
        </p:grpSpPr>
        <p:sp>
          <p:nvSpPr>
            <p:cNvPr id="4" name="文本框 3"/>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dirty="0">
                  <a:solidFill>
                    <a:schemeClr val="bg1"/>
                  </a:solidFill>
                  <a:latin typeface="Arial"/>
                  <a:ea typeface="微软雅黑" panose="020B0503020204020204" pitchFamily="34" charset="-122"/>
                </a:rPr>
                <a:t>弘扬和光大了祖国和人民利益高于一切、为了祖国和民族的尊严</a:t>
              </a:r>
              <a:endParaRPr lang="en-US" altLang="zh-CN" sz="2400" kern="0" dirty="0">
                <a:solidFill>
                  <a:schemeClr val="bg1"/>
                </a:solidFill>
                <a:latin typeface="Arial"/>
                <a:ea typeface="微软雅黑" panose="020B0503020204020204" pitchFamily="34" charset="-122"/>
              </a:endParaRPr>
            </a:p>
            <a:p>
              <a:pPr lvl="0" algn="ctr">
                <a:defRPr/>
              </a:pPr>
              <a:r>
                <a:rPr lang="zh-CN" altLang="en-US" sz="2400" kern="0" dirty="0">
                  <a:solidFill>
                    <a:schemeClr val="bg1"/>
                  </a:solidFill>
                  <a:latin typeface="Arial"/>
                  <a:ea typeface="微软雅黑" panose="020B0503020204020204" pitchFamily="34" charset="-122"/>
                </a:rPr>
                <a:t>而奋不顾身的爱国主义精神、天下兴亡，匹夫有责</a:t>
              </a:r>
            </a:p>
          </p:txBody>
        </p:sp>
        <p:sp>
          <p:nvSpPr>
            <p:cNvPr id="5" name="文本框 4"/>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01</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sp>
        <p:nvSpPr>
          <p:cNvPr id="12" name="矩形 11"/>
          <p:cNvSpPr/>
          <p:nvPr/>
        </p:nvSpPr>
        <p:spPr>
          <a:xfrm>
            <a:off x="970405" y="2662822"/>
            <a:ext cx="10251190" cy="2986555"/>
          </a:xfrm>
          <a:prstGeom prst="rect">
            <a:avLst/>
          </a:prstGeom>
        </p:spPr>
        <p:txBody>
          <a:bodyPr wrap="square" lIns="105571" tIns="52784" rIns="105571" bIns="52784">
            <a:spAutoFit/>
          </a:bodyPr>
          <a:lstStyle/>
          <a:p>
            <a:pPr>
              <a:lnSpc>
                <a:spcPct val="200000"/>
              </a:lnSpc>
            </a:pPr>
            <a:r>
              <a:rPr lang="zh-CN" altLang="en-US" sz="1600" dirty="0">
                <a:solidFill>
                  <a:schemeClr val="bg2">
                    <a:lumMod val="25000"/>
                  </a:schemeClr>
                </a:solidFill>
                <a:latin typeface="Arial"/>
                <a:ea typeface="微软雅黑" panose="020B0503020204020204" pitchFamily="34" charset="-122"/>
              </a:rPr>
              <a:t>爱国主义精神是抗美援朝精神的根本，是派生出抗美援朝精神中其他几种精神的本源。爱国，既是对国家和人民利益的坚定维护，也是对生养自己的土地和人民的真挚热爱；既是对祖国和民族尊严的认同与自豪，也是对国家前途、民族命运和人民幸福的使命与责任。内心升腾着爱国主义精神，就会深深植根革命忠诚精神，昂扬起革命英雄主义精神和革命乐观主义精神。历时两年零九个月的抗美援朝战争，从决定出兵到胜利收兵，自始至终高扬着中国共产党、中国人民志愿军和中国人民的爱国主义精神，有力维护了祖国和人民利益，打出了国威军威，使刚成立不久的社会主义新中国能够顶天立地地立足于世界舞台。</a:t>
            </a:r>
            <a:endParaRPr lang="zh-CN" altLang="en-US" sz="1000" dirty="0">
              <a:solidFill>
                <a:schemeClr val="bg2">
                  <a:lumMod val="25000"/>
                </a:schemeClr>
              </a:solidFill>
              <a:latin typeface="Arial"/>
              <a:ea typeface="微软雅黑" panose="020B0503020204020204"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53"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01620" y="2843884"/>
            <a:ext cx="5205186" cy="3003161"/>
          </a:xfrm>
          <a:prstGeom prst="rect">
            <a:avLst/>
          </a:prstGeom>
        </p:spPr>
        <p:txBody>
          <a:bodyPr wrap="square" lIns="105571" tIns="52784" rIns="105571" bIns="52784">
            <a:spAutoFit/>
          </a:bodyPr>
          <a:lstStyle/>
          <a:p>
            <a:pPr>
              <a:lnSpc>
                <a:spcPts val="3300"/>
              </a:lnSpc>
            </a:pPr>
            <a:r>
              <a:rPr lang="zh-CN" altLang="en-US" sz="1600" dirty="0">
                <a:solidFill>
                  <a:schemeClr val="bg2">
                    <a:lumMod val="25000"/>
                  </a:schemeClr>
                </a:solidFill>
                <a:latin typeface="Arial"/>
                <a:ea typeface="微软雅黑" panose="020B0503020204020204" pitchFamily="34" charset="-122"/>
              </a:rPr>
              <a:t>具有震撼人心的硬核力量。自古以来，革命英雄主义就植根于中华民族的精神血脉，中华大地上“一时多少豪杰”。在抗美援朝战争中，更是涌现了数不胜数的英雄，昂扬起气壮山河的革命英雄主义精神。杨根思、黄继光、邱少云等</a:t>
            </a:r>
            <a:r>
              <a:rPr lang="en-US" altLang="zh-CN" sz="1600" dirty="0">
                <a:solidFill>
                  <a:schemeClr val="bg2">
                    <a:lumMod val="25000"/>
                  </a:schemeClr>
                </a:solidFill>
                <a:latin typeface="Arial"/>
                <a:ea typeface="微软雅黑" panose="020B0503020204020204" pitchFamily="34" charset="-122"/>
              </a:rPr>
              <a:t>30</a:t>
            </a:r>
            <a:r>
              <a:rPr lang="zh-CN" altLang="en-US" sz="1600" dirty="0">
                <a:solidFill>
                  <a:schemeClr val="bg2">
                    <a:lumMod val="25000"/>
                  </a:schemeClr>
                </a:solidFill>
                <a:latin typeface="Arial"/>
                <a:ea typeface="微软雅黑" panose="020B0503020204020204" pitchFamily="34" charset="-122"/>
              </a:rPr>
              <a:t>多万名英雄功臣和近</a:t>
            </a:r>
            <a:r>
              <a:rPr lang="en-US" altLang="zh-CN" sz="1600" dirty="0">
                <a:solidFill>
                  <a:schemeClr val="bg2">
                    <a:lumMod val="25000"/>
                  </a:schemeClr>
                </a:solidFill>
                <a:latin typeface="Arial"/>
                <a:ea typeface="微软雅黑" panose="020B0503020204020204" pitchFamily="34" charset="-122"/>
              </a:rPr>
              <a:t>6000</a:t>
            </a:r>
            <a:r>
              <a:rPr lang="zh-CN" altLang="en-US" sz="1600" dirty="0">
                <a:solidFill>
                  <a:schemeClr val="bg2">
                    <a:lumMod val="25000"/>
                  </a:schemeClr>
                </a:solidFill>
                <a:latin typeface="Arial"/>
                <a:ea typeface="微软雅黑" panose="020B0503020204020204" pitchFamily="34" charset="-122"/>
              </a:rPr>
              <a:t>个功臣集体，铸就了革命英雄主义的精神丰碑。</a:t>
            </a:r>
          </a:p>
          <a:p>
            <a:pPr>
              <a:lnSpc>
                <a:spcPts val="3300"/>
              </a:lnSpc>
            </a:pPr>
            <a:r>
              <a:rPr lang="zh-CN" altLang="en-US" sz="1600" dirty="0">
                <a:solidFill>
                  <a:schemeClr val="bg2">
                    <a:lumMod val="25000"/>
                  </a:schemeClr>
                </a:solidFill>
                <a:latin typeface="Arial"/>
                <a:ea typeface="微软雅黑" panose="020B0503020204020204" pitchFamily="34" charset="-122"/>
              </a:rPr>
              <a:t>　　</a:t>
            </a:r>
            <a:endParaRPr lang="zh-CN" altLang="en-US" sz="1000" dirty="0">
              <a:solidFill>
                <a:schemeClr val="bg2">
                  <a:lumMod val="25000"/>
                </a:schemeClr>
              </a:solidFill>
              <a:latin typeface="Arial"/>
              <a:ea typeface="微软雅黑" panose="020B0503020204020204" pitchFamily="34" charset="-122"/>
            </a:endParaRPr>
          </a:p>
        </p:txBody>
      </p:sp>
      <p:grpSp>
        <p:nvGrpSpPr>
          <p:cNvPr id="26" name="组合 25"/>
          <p:cNvGrpSpPr/>
          <p:nvPr/>
        </p:nvGrpSpPr>
        <p:grpSpPr>
          <a:xfrm>
            <a:off x="890339" y="1404736"/>
            <a:ext cx="10411322" cy="818070"/>
            <a:chOff x="1209875" y="2041911"/>
            <a:chExt cx="10411322" cy="818070"/>
          </a:xfrm>
        </p:grpSpPr>
        <p:sp>
          <p:nvSpPr>
            <p:cNvPr id="27" name="文本框 26"/>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dirty="0">
                  <a:solidFill>
                    <a:schemeClr val="bg1"/>
                  </a:solidFill>
                  <a:latin typeface="Arial"/>
                  <a:ea typeface="微软雅黑" panose="020B0503020204020204" pitchFamily="34" charset="-122"/>
                </a:rPr>
                <a:t>弘扬和光大了英勇顽强、舍生忘死的革命英雄主义精神</a:t>
              </a:r>
              <a:endParaRPr lang="en-US" altLang="zh-CN" sz="2400" kern="0" dirty="0">
                <a:solidFill>
                  <a:schemeClr val="bg1"/>
                </a:solidFill>
                <a:latin typeface="Arial"/>
                <a:ea typeface="微软雅黑" panose="020B0503020204020204" pitchFamily="34" charset="-122"/>
              </a:endParaRPr>
            </a:p>
            <a:p>
              <a:pPr lvl="0" algn="ctr">
                <a:defRPr/>
              </a:pPr>
              <a:r>
                <a:rPr lang="zh-CN" altLang="en-US" sz="2400" kern="0" dirty="0">
                  <a:solidFill>
                    <a:schemeClr val="bg1"/>
                  </a:solidFill>
                  <a:latin typeface="Arial"/>
                  <a:ea typeface="微软雅黑" panose="020B0503020204020204" pitchFamily="34" charset="-122"/>
                </a:rPr>
                <a:t>革命英雄主义精神是抗美援朝精神的精髓</a:t>
              </a:r>
            </a:p>
          </p:txBody>
        </p:sp>
        <p:sp>
          <p:nvSpPr>
            <p:cNvPr id="28" name="文本框 27"/>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02</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35" name="组合 34"/>
          <p:cNvGrpSpPr/>
          <p:nvPr/>
        </p:nvGrpSpPr>
        <p:grpSpPr>
          <a:xfrm>
            <a:off x="6612444" y="3031585"/>
            <a:ext cx="4293435" cy="2175281"/>
            <a:chOff x="6612444" y="3031585"/>
            <a:chExt cx="4293435" cy="2175281"/>
          </a:xfrm>
        </p:grpSpPr>
        <p:grpSp>
          <p:nvGrpSpPr>
            <p:cNvPr id="14" name="组合 13"/>
            <p:cNvGrpSpPr/>
            <p:nvPr/>
          </p:nvGrpSpPr>
          <p:grpSpPr>
            <a:xfrm>
              <a:off x="6615392" y="4837533"/>
              <a:ext cx="2001170" cy="369333"/>
              <a:chOff x="638001" y="3657145"/>
              <a:chExt cx="2018328" cy="247823"/>
            </a:xfrm>
          </p:grpSpPr>
          <p:sp>
            <p:nvSpPr>
              <p:cNvPr id="16" name="矩形 15"/>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7" name="矩形 16"/>
              <p:cNvSpPr/>
              <p:nvPr/>
            </p:nvSpPr>
            <p:spPr>
              <a:xfrm>
                <a:off x="672034" y="3657145"/>
                <a:ext cx="1968191" cy="247823"/>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杨根思</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9" name="组合 18"/>
            <p:cNvGrpSpPr/>
            <p:nvPr/>
          </p:nvGrpSpPr>
          <p:grpSpPr>
            <a:xfrm>
              <a:off x="8901761" y="4824092"/>
              <a:ext cx="2001170" cy="369333"/>
              <a:chOff x="638001" y="3648126"/>
              <a:chExt cx="2018328" cy="247823"/>
            </a:xfrm>
          </p:grpSpPr>
          <p:sp>
            <p:nvSpPr>
              <p:cNvPr id="21" name="矩形 20"/>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2" name="矩形 21"/>
              <p:cNvSpPr/>
              <p:nvPr/>
            </p:nvSpPr>
            <p:spPr>
              <a:xfrm>
                <a:off x="672034" y="3648126"/>
                <a:ext cx="1968191" cy="247823"/>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黄继光</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9" name="组合 8"/>
            <p:cNvGrpSpPr/>
            <p:nvPr/>
          </p:nvGrpSpPr>
          <p:grpSpPr>
            <a:xfrm>
              <a:off x="6612444" y="3031585"/>
              <a:ext cx="2007066" cy="1585555"/>
              <a:chOff x="928914" y="2636610"/>
              <a:chExt cx="2206171" cy="1742846"/>
            </a:xfrm>
          </p:grpSpPr>
          <p:sp>
            <p:nvSpPr>
              <p:cNvPr id="10" name="六边形 9"/>
              <p:cNvSpPr/>
              <p:nvPr/>
            </p:nvSpPr>
            <p:spPr>
              <a:xfrm>
                <a:off x="928914" y="2636610"/>
                <a:ext cx="2206171" cy="174284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11" name="椭圆 10"/>
              <p:cNvSpPr/>
              <p:nvPr/>
            </p:nvSpPr>
            <p:spPr>
              <a:xfrm>
                <a:off x="1546890" y="3022718"/>
                <a:ext cx="1021893" cy="102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3" name="椭圆 22"/>
              <p:cNvSpPr/>
              <p:nvPr/>
            </p:nvSpPr>
            <p:spPr>
              <a:xfrm>
                <a:off x="1944913" y="3172505"/>
                <a:ext cx="261257" cy="2612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4" name="任意多边形: 形状 23"/>
              <p:cNvSpPr/>
              <p:nvPr/>
            </p:nvSpPr>
            <p:spPr>
              <a:xfrm>
                <a:off x="1757441" y="3505303"/>
                <a:ext cx="611363" cy="309092"/>
              </a:xfrm>
              <a:custGeom>
                <a:avLst/>
                <a:gdLst>
                  <a:gd name="connsiteX0" fmla="*/ 293262 w 611363"/>
                  <a:gd name="connsiteY0" fmla="*/ 0 h 309092"/>
                  <a:gd name="connsiteX1" fmla="*/ 574948 w 611363"/>
                  <a:gd name="connsiteY1" fmla="*/ 125638 h 309092"/>
                  <a:gd name="connsiteX2" fmla="*/ 611363 w 611363"/>
                  <a:gd name="connsiteY2" fmla="*/ 169509 h 309092"/>
                  <a:gd name="connsiteX3" fmla="*/ 599787 w 611363"/>
                  <a:gd name="connsiteY3" fmla="*/ 183454 h 309092"/>
                  <a:gd name="connsiteX4" fmla="*/ 318101 w 611363"/>
                  <a:gd name="connsiteY4" fmla="*/ 309092 h 309092"/>
                  <a:gd name="connsiteX5" fmla="*/ 36415 w 611363"/>
                  <a:gd name="connsiteY5" fmla="*/ 183454 h 309092"/>
                  <a:gd name="connsiteX6" fmla="*/ 0 w 611363"/>
                  <a:gd name="connsiteY6" fmla="*/ 139584 h 309092"/>
                  <a:gd name="connsiteX7" fmla="*/ 11576 w 611363"/>
                  <a:gd name="connsiteY7" fmla="*/ 125638 h 309092"/>
                  <a:gd name="connsiteX8" fmla="*/ 293262 w 611363"/>
                  <a:gd name="connsiteY8" fmla="*/ 0 h 3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3" h="309092">
                    <a:moveTo>
                      <a:pt x="293262" y="0"/>
                    </a:moveTo>
                    <a:cubicBezTo>
                      <a:pt x="397605" y="0"/>
                      <a:pt x="494539" y="46317"/>
                      <a:pt x="574948" y="125638"/>
                    </a:cubicBezTo>
                    <a:lnTo>
                      <a:pt x="611363" y="169509"/>
                    </a:lnTo>
                    <a:lnTo>
                      <a:pt x="599787" y="183454"/>
                    </a:lnTo>
                    <a:cubicBezTo>
                      <a:pt x="519378" y="262775"/>
                      <a:pt x="422444" y="309092"/>
                      <a:pt x="318101" y="309092"/>
                    </a:cubicBezTo>
                    <a:cubicBezTo>
                      <a:pt x="213758" y="309092"/>
                      <a:pt x="116824" y="262775"/>
                      <a:pt x="36415" y="183454"/>
                    </a:cubicBezTo>
                    <a:lnTo>
                      <a:pt x="0" y="139584"/>
                    </a:lnTo>
                    <a:lnTo>
                      <a:pt x="11576" y="125638"/>
                    </a:lnTo>
                    <a:cubicBezTo>
                      <a:pt x="91985" y="46317"/>
                      <a:pt x="188919" y="0"/>
                      <a:pt x="293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panose="020B0503020204020204" pitchFamily="34" charset="-122"/>
                </a:endParaRPr>
              </a:p>
            </p:txBody>
          </p:sp>
        </p:grpSp>
        <p:grpSp>
          <p:nvGrpSpPr>
            <p:cNvPr id="29" name="组合 28"/>
            <p:cNvGrpSpPr/>
            <p:nvPr/>
          </p:nvGrpSpPr>
          <p:grpSpPr>
            <a:xfrm>
              <a:off x="8898813" y="3031585"/>
              <a:ext cx="2007066" cy="1585555"/>
              <a:chOff x="928914" y="2636610"/>
              <a:chExt cx="2206171" cy="1742846"/>
            </a:xfrm>
          </p:grpSpPr>
          <p:sp>
            <p:nvSpPr>
              <p:cNvPr id="30" name="六边形 29"/>
              <p:cNvSpPr/>
              <p:nvPr/>
            </p:nvSpPr>
            <p:spPr>
              <a:xfrm>
                <a:off x="928914" y="2636610"/>
                <a:ext cx="2206171" cy="174284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1" name="椭圆 30"/>
              <p:cNvSpPr/>
              <p:nvPr/>
            </p:nvSpPr>
            <p:spPr>
              <a:xfrm>
                <a:off x="1546890" y="3022718"/>
                <a:ext cx="1021893" cy="102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2" name="椭圆 31"/>
              <p:cNvSpPr/>
              <p:nvPr/>
            </p:nvSpPr>
            <p:spPr>
              <a:xfrm>
                <a:off x="1944913" y="3172505"/>
                <a:ext cx="261257" cy="2612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3" name="任意多边形: 形状 32"/>
              <p:cNvSpPr/>
              <p:nvPr/>
            </p:nvSpPr>
            <p:spPr>
              <a:xfrm>
                <a:off x="1757441" y="3505303"/>
                <a:ext cx="611363" cy="309092"/>
              </a:xfrm>
              <a:custGeom>
                <a:avLst/>
                <a:gdLst>
                  <a:gd name="connsiteX0" fmla="*/ 293262 w 611363"/>
                  <a:gd name="connsiteY0" fmla="*/ 0 h 309092"/>
                  <a:gd name="connsiteX1" fmla="*/ 574948 w 611363"/>
                  <a:gd name="connsiteY1" fmla="*/ 125638 h 309092"/>
                  <a:gd name="connsiteX2" fmla="*/ 611363 w 611363"/>
                  <a:gd name="connsiteY2" fmla="*/ 169509 h 309092"/>
                  <a:gd name="connsiteX3" fmla="*/ 599787 w 611363"/>
                  <a:gd name="connsiteY3" fmla="*/ 183454 h 309092"/>
                  <a:gd name="connsiteX4" fmla="*/ 318101 w 611363"/>
                  <a:gd name="connsiteY4" fmla="*/ 309092 h 309092"/>
                  <a:gd name="connsiteX5" fmla="*/ 36415 w 611363"/>
                  <a:gd name="connsiteY5" fmla="*/ 183454 h 309092"/>
                  <a:gd name="connsiteX6" fmla="*/ 0 w 611363"/>
                  <a:gd name="connsiteY6" fmla="*/ 139584 h 309092"/>
                  <a:gd name="connsiteX7" fmla="*/ 11576 w 611363"/>
                  <a:gd name="connsiteY7" fmla="*/ 125638 h 309092"/>
                  <a:gd name="connsiteX8" fmla="*/ 293262 w 611363"/>
                  <a:gd name="connsiteY8" fmla="*/ 0 h 3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3" h="309092">
                    <a:moveTo>
                      <a:pt x="293262" y="0"/>
                    </a:moveTo>
                    <a:cubicBezTo>
                      <a:pt x="397605" y="0"/>
                      <a:pt x="494539" y="46317"/>
                      <a:pt x="574948" y="125638"/>
                    </a:cubicBezTo>
                    <a:lnTo>
                      <a:pt x="611363" y="169509"/>
                    </a:lnTo>
                    <a:lnTo>
                      <a:pt x="599787" y="183454"/>
                    </a:lnTo>
                    <a:cubicBezTo>
                      <a:pt x="519378" y="262775"/>
                      <a:pt x="422444" y="309092"/>
                      <a:pt x="318101" y="309092"/>
                    </a:cubicBezTo>
                    <a:cubicBezTo>
                      <a:pt x="213758" y="309092"/>
                      <a:pt x="116824" y="262775"/>
                      <a:pt x="36415" y="183454"/>
                    </a:cubicBezTo>
                    <a:lnTo>
                      <a:pt x="0" y="139584"/>
                    </a:lnTo>
                    <a:lnTo>
                      <a:pt x="11576" y="125638"/>
                    </a:lnTo>
                    <a:cubicBezTo>
                      <a:pt x="91985" y="46317"/>
                      <a:pt x="188919" y="0"/>
                      <a:pt x="293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panose="020B0503020204020204" pitchFamily="34" charset="-122"/>
                </a:endParaRP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nodeType="afterGroup">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4" fill="hold" nodeType="afterEffect">
                                  <p:stCondLst>
                                    <p:cond delay="100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50470" y="3077440"/>
            <a:ext cx="5045529" cy="2165176"/>
          </a:xfrm>
          <a:prstGeom prst="rect">
            <a:avLst/>
          </a:prstGeom>
        </p:spPr>
        <p:txBody>
          <a:bodyPr wrap="square" lIns="105571" tIns="52784" rIns="105571" bIns="52784">
            <a:spAutoFit/>
          </a:bodyPr>
          <a:lstStyle/>
          <a:p>
            <a:pPr>
              <a:lnSpc>
                <a:spcPts val="3300"/>
              </a:lnSpc>
            </a:pPr>
            <a:r>
              <a:rPr lang="zh-CN" altLang="en-US" sz="1600">
                <a:solidFill>
                  <a:schemeClr val="bg2">
                    <a:lumMod val="25000"/>
                  </a:schemeClr>
                </a:solidFill>
                <a:latin typeface="Arial"/>
                <a:ea typeface="微软雅黑" panose="020B0503020204020204" pitchFamily="34" charset="-122"/>
              </a:rPr>
              <a:t>是抗美援朝精神最具标识性的精神内核。在前进的征途上，中华民族曾经遇到这样那样的矛盾和问题、困难和风险，但总是心怀希望、不懈追求，激流勇进，最终战胜千难万险，同时也锻造了敢于压倒一切困难而不被任何困难所压倒的自强品格和必胜信念。</a:t>
            </a:r>
            <a:r>
              <a:rPr lang="en-US" altLang="zh-CN" sz="1600">
                <a:solidFill>
                  <a:schemeClr val="bg2">
                    <a:lumMod val="25000"/>
                  </a:schemeClr>
                </a:solidFill>
                <a:latin typeface="Arial"/>
                <a:ea typeface="微软雅黑" panose="020B0503020204020204" pitchFamily="34" charset="-122"/>
              </a:rPr>
              <a:t> </a:t>
            </a:r>
            <a:endParaRPr lang="zh-CN" altLang="en-US" sz="1000">
              <a:solidFill>
                <a:schemeClr val="bg2">
                  <a:lumMod val="25000"/>
                </a:schemeClr>
              </a:solidFill>
              <a:latin typeface="Arial"/>
              <a:ea typeface="微软雅黑" panose="020B0503020204020204" pitchFamily="34" charset="-122"/>
            </a:endParaRPr>
          </a:p>
        </p:txBody>
      </p:sp>
      <p:grpSp>
        <p:nvGrpSpPr>
          <p:cNvPr id="16" name="组合 15"/>
          <p:cNvGrpSpPr/>
          <p:nvPr/>
        </p:nvGrpSpPr>
        <p:grpSpPr>
          <a:xfrm>
            <a:off x="890339" y="1404736"/>
            <a:ext cx="10411322" cy="818070"/>
            <a:chOff x="1209875" y="2041911"/>
            <a:chExt cx="10411322" cy="818070"/>
          </a:xfrm>
        </p:grpSpPr>
        <p:sp>
          <p:nvSpPr>
            <p:cNvPr id="17" name="文本框 16"/>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弘扬和光大了不畏艰难困苦、始终保持高昂士气的革命乐观主义精神　革命乐观主义精神是抗美援朝精神的特质</a:t>
              </a:r>
            </a:p>
          </p:txBody>
        </p:sp>
        <p:sp>
          <p:nvSpPr>
            <p:cNvPr id="18" name="文本框 17"/>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03</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22" name="组合 21"/>
          <p:cNvGrpSpPr/>
          <p:nvPr/>
        </p:nvGrpSpPr>
        <p:grpSpPr>
          <a:xfrm>
            <a:off x="6491794" y="3064704"/>
            <a:ext cx="4337952" cy="2929089"/>
            <a:chOff x="6491794" y="3064704"/>
            <a:chExt cx="4337952" cy="2929089"/>
          </a:xfrm>
        </p:grpSpPr>
        <p:grpSp>
          <p:nvGrpSpPr>
            <p:cNvPr id="11" name="组合 10"/>
            <p:cNvGrpSpPr/>
            <p:nvPr/>
          </p:nvGrpSpPr>
          <p:grpSpPr>
            <a:xfrm>
              <a:off x="6491794" y="5437466"/>
              <a:ext cx="4337952" cy="556327"/>
              <a:chOff x="638001" y="3685954"/>
              <a:chExt cx="2018328" cy="420914"/>
            </a:xfrm>
          </p:grpSpPr>
          <p:sp>
            <p:nvSpPr>
              <p:cNvPr id="13" name="矩形 12"/>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4" name="矩形 13"/>
              <p:cNvSpPr/>
              <p:nvPr/>
            </p:nvSpPr>
            <p:spPr>
              <a:xfrm>
                <a:off x="672034" y="3783867"/>
                <a:ext cx="1968191" cy="279435"/>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长津湖战役</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21" name="组合 20"/>
            <p:cNvGrpSpPr/>
            <p:nvPr/>
          </p:nvGrpSpPr>
          <p:grpSpPr>
            <a:xfrm>
              <a:off x="6645724" y="3064704"/>
              <a:ext cx="4093304" cy="2177912"/>
              <a:chOff x="6491794" y="3064704"/>
              <a:chExt cx="4093304" cy="2177912"/>
            </a:xfrm>
          </p:grpSpPr>
          <p:pic>
            <p:nvPicPr>
              <p:cNvPr id="19" name="图片 18"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94" y="3064704"/>
                <a:ext cx="1924328" cy="2177912"/>
              </a:xfrm>
              <a:prstGeom prst="rect">
                <a:avLst/>
              </a:prstGeom>
            </p:spPr>
          </p:pic>
          <p:pic>
            <p:nvPicPr>
              <p:cNvPr id="20" name="图片 19"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0770" y="3064704"/>
                <a:ext cx="1924328" cy="2177912"/>
              </a:xfrm>
              <a:prstGeom prst="rect">
                <a:avLst/>
              </a:prstGeom>
            </p:spPr>
          </p:pic>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465136" y="2779441"/>
            <a:ext cx="7803919" cy="2986555"/>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是支撑起志愿军将士革命英雄主义精神和革命乐观主义精神的深层次因素。有对党和人民的“革命忠诚”，才会有大无畏的英雄气概和坚毅决绝的伟大壮举。这个“革命忠诚”，是绝对忠诚，是“唯一的、彻底的、无条件的、不掺任何杂质的、没有任何水分的忠诚”，是“捧着一颗心来，不带半根草去”的铁血丹心。我军是党缔造和领导的人民军队，同时也是始终保持着革命本色的军队。“革命”二字，体现的是对初心使命的坚守，对理想信念的笃定，对崇高责任的担当。</a:t>
            </a:r>
            <a:endParaRPr lang="zh-CN" altLang="en-US" sz="1000">
              <a:solidFill>
                <a:schemeClr val="bg2">
                  <a:lumMod val="25000"/>
                </a:schemeClr>
              </a:solidFill>
              <a:latin typeface="Arial"/>
              <a:ea typeface="微软雅黑" panose="020B0503020204020204" pitchFamily="34" charset="-122"/>
            </a:endParaRPr>
          </a:p>
        </p:txBody>
      </p:sp>
      <p:grpSp>
        <p:nvGrpSpPr>
          <p:cNvPr id="15" name="组合 14"/>
          <p:cNvGrpSpPr/>
          <p:nvPr/>
        </p:nvGrpSpPr>
        <p:grpSpPr>
          <a:xfrm>
            <a:off x="890339" y="1404736"/>
            <a:ext cx="10411322" cy="818070"/>
            <a:chOff x="1209875" y="2041911"/>
            <a:chExt cx="10411322" cy="818070"/>
          </a:xfrm>
        </p:grpSpPr>
        <p:sp>
          <p:nvSpPr>
            <p:cNvPr id="16" name="文本框 15"/>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弘扬和光大了为完成祖国和人民赋予的使命、慷慨奉献自己一切</a:t>
              </a:r>
              <a:endParaRPr lang="en-US" altLang="zh-CN" sz="2400" kern="0">
                <a:solidFill>
                  <a:schemeClr val="bg1"/>
                </a:solidFill>
                <a:latin typeface="Arial"/>
                <a:ea typeface="微软雅黑" panose="020B0503020204020204" pitchFamily="34" charset="-122"/>
              </a:endParaRPr>
            </a:p>
            <a:p>
              <a:pPr lvl="0" algn="ctr">
                <a:defRPr/>
              </a:pPr>
              <a:r>
                <a:rPr lang="zh-CN" altLang="en-US" sz="2400" kern="0">
                  <a:solidFill>
                    <a:schemeClr val="bg1"/>
                  </a:solidFill>
                  <a:latin typeface="Arial"/>
                  <a:ea typeface="微软雅黑" panose="020B0503020204020204" pitchFamily="34" charset="-122"/>
                </a:rPr>
                <a:t>的革命忠诚精神、革命忠诚精神是抗美援朝精神的底蕴</a:t>
              </a:r>
            </a:p>
          </p:txBody>
        </p:sp>
        <p:sp>
          <p:nvSpPr>
            <p:cNvPr id="17" name="文本框 16"/>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04</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23" name="组合 22"/>
          <p:cNvGrpSpPr/>
          <p:nvPr/>
        </p:nvGrpSpPr>
        <p:grpSpPr>
          <a:xfrm>
            <a:off x="859897" y="3080418"/>
            <a:ext cx="2133163" cy="2449479"/>
            <a:chOff x="859897" y="3080418"/>
            <a:chExt cx="2133163" cy="2449479"/>
          </a:xfrm>
        </p:grpSpPr>
        <p:grpSp>
          <p:nvGrpSpPr>
            <p:cNvPr id="11" name="组合 10"/>
            <p:cNvGrpSpPr/>
            <p:nvPr/>
          </p:nvGrpSpPr>
          <p:grpSpPr>
            <a:xfrm>
              <a:off x="859897" y="4973570"/>
              <a:ext cx="2133163" cy="556327"/>
              <a:chOff x="638001" y="3685954"/>
              <a:chExt cx="2018328" cy="420914"/>
            </a:xfrm>
          </p:grpSpPr>
          <p:sp>
            <p:nvSpPr>
              <p:cNvPr id="13" name="矩形 12"/>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4" name="矩形 13"/>
              <p:cNvSpPr/>
              <p:nvPr/>
            </p:nvSpPr>
            <p:spPr>
              <a:xfrm>
                <a:off x="672034" y="3783867"/>
                <a:ext cx="1968191" cy="279435"/>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彭德怀</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8" name="组合 17"/>
            <p:cNvGrpSpPr/>
            <p:nvPr/>
          </p:nvGrpSpPr>
          <p:grpSpPr>
            <a:xfrm>
              <a:off x="922945" y="3080418"/>
              <a:ext cx="2007066" cy="1585555"/>
              <a:chOff x="928914" y="2636610"/>
              <a:chExt cx="2206171" cy="1742846"/>
            </a:xfrm>
          </p:grpSpPr>
          <p:sp>
            <p:nvSpPr>
              <p:cNvPr id="19" name="六边形 18"/>
              <p:cNvSpPr/>
              <p:nvPr/>
            </p:nvSpPr>
            <p:spPr>
              <a:xfrm>
                <a:off x="928914" y="2636610"/>
                <a:ext cx="2206171" cy="174284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0" name="椭圆 19"/>
              <p:cNvSpPr/>
              <p:nvPr/>
            </p:nvSpPr>
            <p:spPr>
              <a:xfrm>
                <a:off x="1546890" y="3022718"/>
                <a:ext cx="1021893" cy="102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1" name="椭圆 20"/>
              <p:cNvSpPr/>
              <p:nvPr/>
            </p:nvSpPr>
            <p:spPr>
              <a:xfrm>
                <a:off x="1944913" y="3172505"/>
                <a:ext cx="261257" cy="2612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2" name="任意多边形: 形状 21"/>
              <p:cNvSpPr/>
              <p:nvPr/>
            </p:nvSpPr>
            <p:spPr>
              <a:xfrm>
                <a:off x="1757441" y="3505303"/>
                <a:ext cx="611363" cy="309092"/>
              </a:xfrm>
              <a:custGeom>
                <a:avLst/>
                <a:gdLst>
                  <a:gd name="connsiteX0" fmla="*/ 293262 w 611363"/>
                  <a:gd name="connsiteY0" fmla="*/ 0 h 309092"/>
                  <a:gd name="connsiteX1" fmla="*/ 574948 w 611363"/>
                  <a:gd name="connsiteY1" fmla="*/ 125638 h 309092"/>
                  <a:gd name="connsiteX2" fmla="*/ 611363 w 611363"/>
                  <a:gd name="connsiteY2" fmla="*/ 169509 h 309092"/>
                  <a:gd name="connsiteX3" fmla="*/ 599787 w 611363"/>
                  <a:gd name="connsiteY3" fmla="*/ 183454 h 309092"/>
                  <a:gd name="connsiteX4" fmla="*/ 318101 w 611363"/>
                  <a:gd name="connsiteY4" fmla="*/ 309092 h 309092"/>
                  <a:gd name="connsiteX5" fmla="*/ 36415 w 611363"/>
                  <a:gd name="connsiteY5" fmla="*/ 183454 h 309092"/>
                  <a:gd name="connsiteX6" fmla="*/ 0 w 611363"/>
                  <a:gd name="connsiteY6" fmla="*/ 139584 h 309092"/>
                  <a:gd name="connsiteX7" fmla="*/ 11576 w 611363"/>
                  <a:gd name="connsiteY7" fmla="*/ 125638 h 309092"/>
                  <a:gd name="connsiteX8" fmla="*/ 293262 w 611363"/>
                  <a:gd name="connsiteY8" fmla="*/ 0 h 30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363" h="309092">
                    <a:moveTo>
                      <a:pt x="293262" y="0"/>
                    </a:moveTo>
                    <a:cubicBezTo>
                      <a:pt x="397605" y="0"/>
                      <a:pt x="494539" y="46317"/>
                      <a:pt x="574948" y="125638"/>
                    </a:cubicBezTo>
                    <a:lnTo>
                      <a:pt x="611363" y="169509"/>
                    </a:lnTo>
                    <a:lnTo>
                      <a:pt x="599787" y="183454"/>
                    </a:lnTo>
                    <a:cubicBezTo>
                      <a:pt x="519378" y="262775"/>
                      <a:pt x="422444" y="309092"/>
                      <a:pt x="318101" y="309092"/>
                    </a:cubicBezTo>
                    <a:cubicBezTo>
                      <a:pt x="213758" y="309092"/>
                      <a:pt x="116824" y="262775"/>
                      <a:pt x="36415" y="183454"/>
                    </a:cubicBezTo>
                    <a:lnTo>
                      <a:pt x="0" y="139584"/>
                    </a:lnTo>
                    <a:lnTo>
                      <a:pt x="11576" y="125638"/>
                    </a:lnTo>
                    <a:cubicBezTo>
                      <a:pt x="91985" y="46317"/>
                      <a:pt x="188919" y="0"/>
                      <a:pt x="293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a:ea typeface="微软雅黑" panose="020B0503020204020204" pitchFamily="34" charset="-122"/>
                </a:endParaRP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53"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nodeType="afterGroup">
                            <p:stCondLst>
                              <p:cond delay="1500"/>
                            </p:stCondLst>
                            <p:childTnLst>
                              <p:par>
                                <p:cTn id="15" presetID="2" presetClass="entr" presetSubtype="4" fill="hold" nodeType="afterEffect">
                                  <p:stCondLst>
                                    <p:cond delay="100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2381766" y="-101600"/>
            <a:ext cx="9378434" cy="0"/>
          </a:xfrm>
          <a:prstGeom prst="line">
            <a:avLst/>
          </a:prstGeom>
          <a:noFill/>
          <a:ln w="15875" cap="rnd" cmpd="sng" algn="ctr">
            <a:gradFill flip="none" rotWithShape="1">
              <a:gsLst>
                <a:gs pos="0">
                  <a:srgbClr val="D21305"/>
                </a:gs>
                <a:gs pos="100000">
                  <a:srgbClr val="FE862C">
                    <a:alpha val="0"/>
                  </a:srgbClr>
                </a:gs>
              </a:gsLst>
              <a:lin ang="0" scaled="1"/>
            </a:gradFill>
            <a:prstDash val="solid"/>
            <a:round/>
          </a:ln>
          <a:effectLst/>
        </p:spPr>
      </p:cxnSp>
      <p:sp>
        <p:nvSpPr>
          <p:cNvPr id="9" name="矩形 8"/>
          <p:cNvSpPr/>
          <p:nvPr/>
        </p:nvSpPr>
        <p:spPr>
          <a:xfrm>
            <a:off x="5317500" y="2738077"/>
            <a:ext cx="5915140" cy="3029835"/>
          </a:xfrm>
          <a:prstGeom prst="rect">
            <a:avLst/>
          </a:prstGeom>
        </p:spPr>
        <p:txBody>
          <a:bodyPr wrap="square" lIns="105571" tIns="52784" rIns="105571" bIns="52784">
            <a:spAutoFit/>
          </a:bodyPr>
          <a:lstStyle/>
          <a:p>
            <a:pPr>
              <a:lnSpc>
                <a:spcPts val="2900"/>
              </a:lnSpc>
            </a:pPr>
            <a:r>
              <a:rPr lang="zh-CN" altLang="en-US" sz="1600">
                <a:solidFill>
                  <a:schemeClr val="bg2">
                    <a:lumMod val="25000"/>
                  </a:schemeClr>
                </a:solidFill>
                <a:latin typeface="Arial"/>
                <a:ea typeface="微软雅黑" panose="020B0503020204020204" pitchFamily="34" charset="-122"/>
              </a:rPr>
              <a:t>是激励中国人民志愿军奔赴朝鲜战场的重要动因。和衷共济、和合共生是中华民族的历史基因，“和平、发展、公平、正义、民主、自由”是中国共产党坚持和倡导的全人类共同价值。中国共产党既坚持为中国人民谋幸福，又坚持为人类进步事业而奋斗；既肩负起实现中华民族伟大复兴的历史使命，又始终把为人类作出新的更大的贡献作为自己的使命。朝鲜半岛同中国山水相连，抗美援朝既从中国的安全和发展利益出发，也从朝鲜人民的民族解放事业需要考虑，更着眼于维护和促进世界的和平。</a:t>
            </a:r>
            <a:endParaRPr lang="zh-CN" altLang="en-US" sz="1000">
              <a:solidFill>
                <a:schemeClr val="bg2">
                  <a:lumMod val="25000"/>
                </a:schemeClr>
              </a:solidFill>
              <a:latin typeface="Arial"/>
              <a:ea typeface="微软雅黑" panose="020B0503020204020204" pitchFamily="34" charset="-122"/>
            </a:endParaRPr>
          </a:p>
        </p:txBody>
      </p:sp>
      <p:grpSp>
        <p:nvGrpSpPr>
          <p:cNvPr id="15" name="组合 14"/>
          <p:cNvGrpSpPr/>
          <p:nvPr/>
        </p:nvGrpSpPr>
        <p:grpSpPr>
          <a:xfrm>
            <a:off x="890339" y="1404736"/>
            <a:ext cx="10411322" cy="818070"/>
            <a:chOff x="1209875" y="2041911"/>
            <a:chExt cx="10411322" cy="818070"/>
          </a:xfrm>
        </p:grpSpPr>
        <p:sp>
          <p:nvSpPr>
            <p:cNvPr id="16" name="文本框 15"/>
            <p:cNvSpPr txBox="1"/>
            <p:nvPr>
              <p:custDataLst>
                <p:tags r:id="rId1"/>
              </p:custDataLst>
            </p:nvPr>
          </p:nvSpPr>
          <p:spPr>
            <a:xfrm>
              <a:off x="2242763" y="2041911"/>
              <a:ext cx="9378434" cy="818070"/>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弘扬和光大了为人类和平与正义事业而奋斗的国际主义精神</a:t>
              </a:r>
              <a:endParaRPr lang="en-US" altLang="zh-CN" sz="2400" kern="0">
                <a:solidFill>
                  <a:schemeClr val="bg1"/>
                </a:solidFill>
                <a:latin typeface="Arial"/>
                <a:ea typeface="微软雅黑" panose="020B0503020204020204" pitchFamily="34" charset="-122"/>
              </a:endParaRPr>
            </a:p>
            <a:p>
              <a:pPr lvl="0" algn="ctr">
                <a:defRPr/>
              </a:pPr>
              <a:r>
                <a:rPr lang="zh-CN" altLang="en-US" sz="2400" kern="0">
                  <a:solidFill>
                    <a:schemeClr val="bg1"/>
                  </a:solidFill>
                  <a:latin typeface="Arial"/>
                  <a:ea typeface="微软雅黑" panose="020B0503020204020204" pitchFamily="34" charset="-122"/>
                </a:rPr>
                <a:t>国际主义精神是抗美援朝精神的有机组成</a:t>
              </a:r>
            </a:p>
          </p:txBody>
        </p:sp>
        <p:sp>
          <p:nvSpPr>
            <p:cNvPr id="17" name="文本框 16"/>
            <p:cNvSpPr txBox="1"/>
            <p:nvPr>
              <p:custDataLst>
                <p:tags r:id="rId2"/>
              </p:custDataLst>
            </p:nvPr>
          </p:nvSpPr>
          <p:spPr>
            <a:xfrm>
              <a:off x="1209875" y="2072689"/>
              <a:ext cx="835131" cy="756514"/>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a:ln>
                    <a:noFill/>
                  </a:ln>
                  <a:solidFill>
                    <a:schemeClr val="bg1"/>
                  </a:solidFill>
                  <a:effectLst/>
                  <a:uLnTx/>
                  <a:uFillTx/>
                  <a:latin typeface="Arial"/>
                  <a:ea typeface="微软雅黑" panose="020B0503020204020204" pitchFamily="34" charset="-122"/>
                </a:rPr>
                <a:t>05</a:t>
              </a:r>
              <a:endParaRPr kumimoji="0" lang="zh-CN" altLang="en-US" sz="44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nvGrpSpPr>
          <p:cNvPr id="21" name="组合 20"/>
          <p:cNvGrpSpPr/>
          <p:nvPr/>
        </p:nvGrpSpPr>
        <p:grpSpPr>
          <a:xfrm>
            <a:off x="890339" y="2884664"/>
            <a:ext cx="4093304" cy="2870548"/>
            <a:chOff x="890339" y="2884664"/>
            <a:chExt cx="4093304" cy="2870548"/>
          </a:xfrm>
        </p:grpSpPr>
        <p:grpSp>
          <p:nvGrpSpPr>
            <p:cNvPr id="11" name="组合 10"/>
            <p:cNvGrpSpPr/>
            <p:nvPr/>
          </p:nvGrpSpPr>
          <p:grpSpPr>
            <a:xfrm>
              <a:off x="890339" y="5198885"/>
              <a:ext cx="4093304" cy="556327"/>
              <a:chOff x="638001" y="3685954"/>
              <a:chExt cx="2018328" cy="420914"/>
            </a:xfrm>
          </p:grpSpPr>
          <p:sp>
            <p:nvSpPr>
              <p:cNvPr id="13" name="矩形 12"/>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4" name="矩形 13"/>
              <p:cNvSpPr/>
              <p:nvPr/>
            </p:nvSpPr>
            <p:spPr>
              <a:xfrm>
                <a:off x="672034" y="3783867"/>
                <a:ext cx="1968191" cy="279435"/>
              </a:xfrm>
              <a:prstGeom prst="rect">
                <a:avLst/>
              </a:prstGeom>
            </p:spPr>
            <p:txBody>
              <a:bodyPr wrap="square">
                <a:spAutoFit/>
              </a:bodyPr>
              <a:lstStyle/>
              <a:p>
                <a:pPr lvl="0" algn="ctr">
                  <a:defRPr/>
                </a:pPr>
                <a:r>
                  <a:rPr lang="zh-CN" altLang="en-US" kern="0">
                    <a:solidFill>
                      <a:prstClr val="white"/>
                    </a:solidFill>
                    <a:latin typeface="Arial"/>
                    <a:ea typeface="微软雅黑" panose="020B0503020204020204" pitchFamily="34" charset="-122"/>
                    <a:cs typeface="+mn-ea"/>
                  </a:rPr>
                  <a:t>朝鲜人民欢庆胜利</a:t>
                </a: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8" name="组合 17"/>
            <p:cNvGrpSpPr/>
            <p:nvPr/>
          </p:nvGrpSpPr>
          <p:grpSpPr>
            <a:xfrm>
              <a:off x="890339" y="2884664"/>
              <a:ext cx="4093304" cy="2177912"/>
              <a:chOff x="6491794" y="3064704"/>
              <a:chExt cx="4093304" cy="2177912"/>
            </a:xfrm>
          </p:grpSpPr>
          <p:pic>
            <p:nvPicPr>
              <p:cNvPr id="19" name="图片 18"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794" y="3064704"/>
                <a:ext cx="1924328" cy="2177912"/>
              </a:xfrm>
              <a:prstGeom prst="rect">
                <a:avLst/>
              </a:prstGeom>
            </p:spPr>
          </p:pic>
          <p:pic>
            <p:nvPicPr>
              <p:cNvPr id="20" name="图片 19" descr="中横"/>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0770" y="3064704"/>
                <a:ext cx="1924328" cy="2177912"/>
              </a:xfrm>
              <a:prstGeom prst="rect">
                <a:avLst/>
              </a:prstGeom>
            </p:spPr>
          </p:pic>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4"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685925" y="2935794"/>
            <a:ext cx="8820150" cy="913070"/>
          </a:xfrm>
          <a:prstGeom prst="rect">
            <a:avLst/>
          </a:prstGeom>
          <a:noFill/>
        </p:spPr>
        <p:txBody>
          <a:bodyPr wrap="square" rtlCol="0">
            <a:spAutoFit/>
          </a:bodyPr>
          <a:lstStyle/>
          <a:p>
            <a:pPr algn="dist">
              <a:lnSpc>
                <a:spcPts val="6400"/>
              </a:lnSpc>
              <a:buSzPct val="80000"/>
              <a:defRPr/>
            </a:pPr>
            <a:r>
              <a:rPr lang="zh-CN" altLang="en-US" sz="6000" b="1">
                <a:solidFill>
                  <a:schemeClr val="tx1">
                    <a:lumMod val="85000"/>
                    <a:lumOff val="15000"/>
                  </a:schemeClr>
                </a:solidFill>
                <a:latin typeface="Arial"/>
                <a:ea typeface="微软雅黑" panose="020B0503020204020204" pitchFamily="34" charset="-122"/>
              </a:rPr>
              <a:t>抗美援朝精神的时代价值</a:t>
            </a:r>
          </a:p>
        </p:txBody>
      </p:sp>
      <p:grpSp>
        <p:nvGrpSpPr>
          <p:cNvPr id="9" name="组合 8"/>
          <p:cNvGrpSpPr/>
          <p:nvPr/>
        </p:nvGrpSpPr>
        <p:grpSpPr>
          <a:xfrm>
            <a:off x="4989285" y="1087379"/>
            <a:ext cx="2213429" cy="1437194"/>
            <a:chOff x="4989285" y="1087379"/>
            <a:chExt cx="2213429" cy="1437194"/>
          </a:xfrm>
        </p:grpSpPr>
        <p:sp>
          <p:nvSpPr>
            <p:cNvPr id="8" name="椭圆 7"/>
            <p:cNvSpPr/>
            <p:nvPr/>
          </p:nvSpPr>
          <p:spPr>
            <a:xfrm>
              <a:off x="5377403" y="1087379"/>
              <a:ext cx="1437194" cy="14371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9285" y="1112091"/>
              <a:ext cx="2213429" cy="1299715"/>
            </a:xfrm>
            <a:prstGeom prst="rect">
              <a:avLst/>
            </a:prstGeom>
            <a:noFill/>
          </p:spPr>
          <p:txBody>
            <a:bodyPr wrap="square" lIns="91440" tIns="45720" rIns="91440" bIns="45720" rtlCol="0">
              <a:spAutoFit/>
            </a:bodyPr>
            <a:lstStyle/>
            <a:p>
              <a:pPr algn="ctr">
                <a:lnSpc>
                  <a:spcPct val="120000"/>
                </a:lnSpc>
                <a:spcAft>
                  <a:spcPts val="600"/>
                </a:spcAft>
                <a:defRPr/>
              </a:pPr>
              <a:r>
                <a:rPr lang="en-US" altLang="zh-CN" sz="7200" b="1" spc="80">
                  <a:ln w="12700">
                    <a:noFill/>
                    <a:miter lim="800000"/>
                  </a:ln>
                  <a:solidFill>
                    <a:schemeClr val="bg1"/>
                  </a:solidFill>
                  <a:latin typeface="Arial"/>
                  <a:ea typeface="微软雅黑" panose="020B0503020204020204" pitchFamily="34" charset="-122"/>
                </a:rPr>
                <a:t>03</a:t>
              </a:r>
            </a:p>
          </p:txBody>
        </p:sp>
      </p:grpSp>
      <p:sp>
        <p:nvSpPr>
          <p:cNvPr id="12" name="文本框 8"/>
          <p:cNvSpPr txBox="1"/>
          <p:nvPr/>
        </p:nvSpPr>
        <p:spPr>
          <a:xfrm>
            <a:off x="1384300" y="3882622"/>
            <a:ext cx="9410700" cy="366395"/>
          </a:xfrm>
          <a:prstGeom prst="rect">
            <a:avLst/>
          </a:prstGeom>
          <a:noFill/>
        </p:spPr>
        <p:txBody>
          <a:bodyPr wrap="square" lIns="121873" tIns="60936" rIns="121873" bIns="60936">
            <a:spAutoFit/>
          </a:bodyPr>
          <a:lstStyle/>
          <a:p>
            <a:pPr algn="ctr">
              <a:defRPr/>
            </a:pP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庆祝建党</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101</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周年中国精神系列学习</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党支部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团支部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企事业单位</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2022</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年党史知识专题辅导</a:t>
            </a:r>
          </a:p>
        </p:txBody>
      </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nodeType="afterGroup">
                            <p:stCondLst>
                              <p:cond delay="1500"/>
                            </p:stCondLst>
                            <p:childTnLst>
                              <p:par>
                                <p:cTn id="15" presetID="22" presetClass="entr" presetSubtype="4" fill="hold" grpId="1"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4140200" y="2449685"/>
            <a:ext cx="7288461" cy="3478997"/>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 伟大的抗美援朝战争淬炼的爱国主义精神，深刻地教育了一代又一代的中华儿女，内化为中国人民的精神标识。当代中国，爱国主义的本质就是坚持爱国和爱党、爱社会主义高度统一。要热爱中华人民共和国。有国才有家，国是最大的家，家是最小的国。古往今来，爱国主义精神深深流淌在中华民族的血脉中，是激励中国人民战胜强敌、保家卫国的强大精神力量。人民有信仰，国家有力量，民族有希望。只要永怀爱国之心、报国之志，中国人民就能凝聚起实现中华民族伟大复兴的磅礴力量。</a:t>
            </a:r>
          </a:p>
        </p:txBody>
      </p:sp>
      <p:grpSp>
        <p:nvGrpSpPr>
          <p:cNvPr id="18" name="组合 17"/>
          <p:cNvGrpSpPr/>
          <p:nvPr/>
        </p:nvGrpSpPr>
        <p:grpSpPr>
          <a:xfrm>
            <a:off x="890339" y="1420125"/>
            <a:ext cx="10411322" cy="516577"/>
            <a:chOff x="890339" y="1420125"/>
            <a:chExt cx="10411322" cy="516577"/>
          </a:xfrm>
        </p:grpSpPr>
        <p:sp>
          <p:nvSpPr>
            <p:cNvPr id="17" name="矩形 16"/>
            <p:cNvSpPr/>
            <p:nvPr/>
          </p:nvSpPr>
          <p:spPr>
            <a:xfrm>
              <a:off x="1897827" y="1425502"/>
              <a:ext cx="9378434" cy="5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90339" y="1420125"/>
              <a:ext cx="10411322" cy="510293"/>
              <a:chOff x="1209875" y="2057300"/>
              <a:chExt cx="10411322" cy="510293"/>
            </a:xfrm>
          </p:grpSpPr>
          <p:sp>
            <p:nvSpPr>
              <p:cNvPr id="13" name="文本框 12"/>
              <p:cNvSpPr txBox="1"/>
              <p:nvPr>
                <p:custDataLst>
                  <p:tags r:id="rId2"/>
                </p:custDataLst>
              </p:nvPr>
            </p:nvSpPr>
            <p:spPr>
              <a:xfrm>
                <a:off x="2242763" y="2088077"/>
                <a:ext cx="9378434" cy="448738"/>
              </a:xfrm>
              <a:prstGeom prst="rect">
                <a:avLst/>
              </a:prstGeom>
              <a:solidFill>
                <a:schemeClr val="accent1"/>
              </a:solidFill>
              <a:effectLst/>
            </p:spPr>
            <p:txBody>
              <a:bodyPr wrap="square" lIns="78638" tIns="39319" rIns="78638" bIns="39319" rtlCol="0">
                <a:spAutoFit/>
              </a:bodyPr>
              <a:lstStyle/>
              <a:p>
                <a:pPr lvl="0" algn="ctr">
                  <a:defRPr/>
                </a:pPr>
                <a:r>
                  <a:rPr lang="zh-CN" altLang="en-US" sz="2400" kern="0">
                    <a:solidFill>
                      <a:schemeClr val="bg1"/>
                    </a:solidFill>
                    <a:latin typeface="Arial"/>
                    <a:ea typeface="微软雅黑" panose="020B0503020204020204" pitchFamily="34" charset="-122"/>
                  </a:rPr>
                  <a:t>伟大的抗美援朝精神为我们大力弘扬爱国主义精神提供了强大动力</a:t>
                </a:r>
              </a:p>
            </p:txBody>
          </p:sp>
          <p:sp>
            <p:nvSpPr>
              <p:cNvPr id="14" name="文本框 13"/>
              <p:cNvSpPr txBox="1"/>
              <p:nvPr>
                <p:custDataLst>
                  <p:tags r:id="rId3"/>
                </p:custDataLst>
              </p:nvPr>
            </p:nvSpPr>
            <p:spPr>
              <a:xfrm>
                <a:off x="1209875" y="2057300"/>
                <a:ext cx="835131" cy="510293"/>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bg1"/>
                    </a:solidFill>
                    <a:effectLst/>
                    <a:uLnTx/>
                    <a:uFillTx/>
                    <a:latin typeface="Arial"/>
                    <a:ea typeface="微软雅黑" panose="020B0503020204020204" pitchFamily="34" charset="-122"/>
                  </a:rPr>
                  <a:t>01</a:t>
                </a:r>
                <a:endParaRPr kumimoji="0" lang="zh-CN" altLang="en-US" sz="28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grpSp>
        <p:nvGrpSpPr>
          <p:cNvPr id="19" name="组合 18"/>
          <p:cNvGrpSpPr/>
          <p:nvPr/>
        </p:nvGrpSpPr>
        <p:grpSpPr>
          <a:xfrm>
            <a:off x="890339" y="2926168"/>
            <a:ext cx="2754630" cy="2526030"/>
            <a:chOff x="1577340" y="1885950"/>
            <a:chExt cx="2754630" cy="2526030"/>
          </a:xfrm>
        </p:grpSpPr>
        <p:sp>
          <p:nvSpPr>
            <p:cNvPr id="20" name="矩形 19"/>
            <p:cNvSpPr/>
            <p:nvPr/>
          </p:nvSpPr>
          <p:spPr>
            <a:xfrm>
              <a:off x="1577340" y="1885950"/>
              <a:ext cx="2754630" cy="2526030"/>
            </a:xfrm>
            <a:prstGeom prst="rect">
              <a:avLst/>
            </a:prstGeom>
            <a:solidFill>
              <a:srgbClr val="E50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21" name="矩形 20"/>
            <p:cNvSpPr/>
            <p:nvPr/>
          </p:nvSpPr>
          <p:spPr>
            <a:xfrm>
              <a:off x="1674774" y="1982473"/>
              <a:ext cx="2565756" cy="2303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65000"/>
                      <a:lumOff val="35000"/>
                    </a:schemeClr>
                  </a:solidFill>
                  <a:latin typeface="+mn-ea"/>
                </a:rPr>
                <a:t>插入图片</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nodeType="afterGroup">
                            <p:stCondLst>
                              <p:cond delay="500"/>
                            </p:stCondLst>
                            <p:childTnLst>
                              <p:par>
                                <p:cTn id="9" presetID="2" presetClass="entr" presetSubtype="4"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hidden="1"/>
          <p:cNvSpPr/>
          <p:nvPr/>
        </p:nvSpPr>
        <p:spPr>
          <a:xfrm>
            <a:off x="4393667" y="2652626"/>
            <a:ext cx="7439473" cy="2731677"/>
          </a:xfrm>
          <a:prstGeom prst="rect">
            <a:avLst/>
          </a:prstGeom>
        </p:spPr>
        <p:txBody>
          <a:bodyPr wrap="square" lIns="105571" tIns="52784" rIns="105571" bIns="52784">
            <a:spAutoFit/>
          </a:bodyPr>
          <a:lstStyle/>
          <a:p>
            <a:pPr lvl="0">
              <a:lnSpc>
                <a:spcPts val="2600"/>
              </a:lnSpc>
              <a:defRPr/>
            </a:pPr>
            <a:r>
              <a:rPr lang="zh-CN" altLang="en-US" sz="1600">
                <a:solidFill>
                  <a:srgbClr val="E7E6E6">
                    <a:lumMod val="10000"/>
                  </a:srgbClr>
                </a:solidFill>
                <a:latin typeface="Arial"/>
                <a:ea typeface="微软雅黑" panose="020B0503020204020204" pitchFamily="34" charset="-122"/>
              </a:rPr>
              <a:t> 在实现中华民族伟大复兴的征途中，肯定会遇到各种各样的困难，必须进行具有许多新的历史特点的伟大斗争，正如党的十九大报告指出：“实现伟大梦想，必须进行伟大斗争。”共产党人的斗争是有方向、有立场、有原则的，大方向就是坚持中国共产党领导和我国社会主义制度不动摇。凡是危害中国共产党领导和我国社会主义制度的各种风险挑战，凡是危害我国主权、安全、发展利益的各种风险挑战，凡是危害我国核心利益和重大原则的各种风险挑战，凡是危害我国人民根本利益的各种风险挑战，凡是危害我国实现“两个一百年”奋斗目标、实现中华民族伟大复兴的各种风险挑战，只要来了，我们就必须进行坚决斗争。</a:t>
            </a:r>
            <a:endParaRPr kumimoji="0" lang="zh-CN" altLang="en-US" sz="1600" b="1" i="0" u="none" strike="noStrike" kern="1200" cap="none" spc="0" normalizeH="0" baseline="0" noProof="0">
              <a:ln>
                <a:noFill/>
              </a:ln>
              <a:solidFill>
                <a:srgbClr val="E7E6E6">
                  <a:lumMod val="10000"/>
                </a:srgbClr>
              </a:solidFill>
              <a:effectLst/>
              <a:uLnTx/>
              <a:uFillTx/>
              <a:latin typeface="Arial"/>
              <a:ea typeface="微软雅黑" panose="020B0503020204020204" pitchFamily="34" charset="-122"/>
            </a:endParaRPr>
          </a:p>
        </p:txBody>
      </p:sp>
      <p:grpSp>
        <p:nvGrpSpPr>
          <p:cNvPr id="22" name="组合 21"/>
          <p:cNvGrpSpPr/>
          <p:nvPr/>
        </p:nvGrpSpPr>
        <p:grpSpPr>
          <a:xfrm>
            <a:off x="890339" y="1420125"/>
            <a:ext cx="10411322" cy="516577"/>
            <a:chOff x="890339" y="1420125"/>
            <a:chExt cx="10411322" cy="516577"/>
          </a:xfrm>
        </p:grpSpPr>
        <p:sp>
          <p:nvSpPr>
            <p:cNvPr id="23" name="矩形 22"/>
            <p:cNvSpPr/>
            <p:nvPr/>
          </p:nvSpPr>
          <p:spPr>
            <a:xfrm>
              <a:off x="1897827" y="1425502"/>
              <a:ext cx="9378434" cy="5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890339" y="1420125"/>
              <a:ext cx="10411322" cy="510293"/>
              <a:chOff x="1209875" y="2057300"/>
              <a:chExt cx="10411322" cy="510293"/>
            </a:xfrm>
          </p:grpSpPr>
          <p:sp>
            <p:nvSpPr>
              <p:cNvPr id="25" name="文本框 24"/>
              <p:cNvSpPr txBox="1"/>
              <p:nvPr>
                <p:custDataLst>
                  <p:tags r:id="rId6"/>
                </p:custDataLst>
              </p:nvPr>
            </p:nvSpPr>
            <p:spPr>
              <a:xfrm>
                <a:off x="2242763" y="2126177"/>
                <a:ext cx="9378434" cy="387183"/>
              </a:xfrm>
              <a:prstGeom prst="rect">
                <a:avLst/>
              </a:prstGeom>
              <a:solidFill>
                <a:schemeClr val="accent1"/>
              </a:solidFill>
              <a:effectLst/>
            </p:spPr>
            <p:txBody>
              <a:bodyPr wrap="square" lIns="78638" tIns="39319" rIns="78638" bIns="39319" rtlCol="0">
                <a:spAutoFit/>
              </a:bodyPr>
              <a:lstStyle/>
              <a:p>
                <a:pPr lvl="0" algn="ctr">
                  <a:defRPr/>
                </a:pPr>
                <a:r>
                  <a:rPr lang="zh-CN" altLang="en-US" sz="2000" kern="0">
                    <a:solidFill>
                      <a:schemeClr val="bg1"/>
                    </a:solidFill>
                    <a:latin typeface="Arial"/>
                    <a:ea typeface="微软雅黑" panose="020B0503020204020204" pitchFamily="34" charset="-122"/>
                  </a:rPr>
                  <a:t>伟大的抗美援朝精神为我们进行具有许多新的历史特点的伟大斗争提供了强大动力</a:t>
                </a:r>
              </a:p>
            </p:txBody>
          </p:sp>
          <p:sp>
            <p:nvSpPr>
              <p:cNvPr id="26" name="文本框 25"/>
              <p:cNvSpPr txBox="1"/>
              <p:nvPr>
                <p:custDataLst>
                  <p:tags r:id="rId7"/>
                </p:custDataLst>
              </p:nvPr>
            </p:nvSpPr>
            <p:spPr>
              <a:xfrm>
                <a:off x="1209875" y="2057300"/>
                <a:ext cx="835131" cy="510293"/>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bg1"/>
                    </a:solidFill>
                    <a:effectLst/>
                    <a:uLnTx/>
                    <a:uFillTx/>
                    <a:latin typeface="Arial"/>
                    <a:ea typeface="微软雅黑" panose="020B0503020204020204" pitchFamily="34" charset="-122"/>
                  </a:rPr>
                  <a:t>02</a:t>
                </a:r>
                <a:endParaRPr kumimoji="0" lang="zh-CN" altLang="en-US" sz="28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sp>
        <p:nvSpPr>
          <p:cNvPr id="27" name="矩形 26"/>
          <p:cNvSpPr/>
          <p:nvPr/>
        </p:nvSpPr>
        <p:spPr>
          <a:xfrm>
            <a:off x="1006860" y="2306077"/>
            <a:ext cx="10178280" cy="2986555"/>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sym typeface="+mn-ea"/>
              </a:rPr>
              <a:t> 在实现中华民族伟大复兴的征途中，肯定会遇到各种各样的困难，必须进行具有许多新的历史特点的伟大斗争，正如党的十九大报告指出：“实现伟大梦想，必须进行伟大斗争。”共产党人的斗争是有方向、有立场、有原则的，大方向就是坚持中国共产党领导和我国社会主义制度不动摇。凡是危害中国共产党领导和我国社会主义制度的各种风险挑战，凡是危害我国主权、安全、发展利益的各种风险挑战，凡是危害我国核心利益和重大原则的各种风险挑战，凡是危害我国人民根本利益的各种风险挑战，凡是危害我国实现“两个一百年”奋斗目标、实现中华民族伟大复兴的各种风险挑战，只要来了，我们就必须进行坚决斗争。</a:t>
            </a:r>
          </a:p>
        </p:txBody>
      </p:sp>
      <p:grpSp>
        <p:nvGrpSpPr>
          <p:cNvPr id="28" name="组合 27"/>
          <p:cNvGrpSpPr/>
          <p:nvPr/>
        </p:nvGrpSpPr>
        <p:grpSpPr>
          <a:xfrm>
            <a:off x="1694314" y="5529754"/>
            <a:ext cx="8803372" cy="340128"/>
            <a:chOff x="1694314" y="2043982"/>
            <a:chExt cx="8803372" cy="340128"/>
          </a:xfrm>
          <a:solidFill>
            <a:schemeClr val="accent1"/>
          </a:solidFill>
        </p:grpSpPr>
        <p:grpSp>
          <p:nvGrpSpPr>
            <p:cNvPr id="29" name="组合 28"/>
            <p:cNvGrpSpPr/>
            <p:nvPr/>
          </p:nvGrpSpPr>
          <p:grpSpPr>
            <a:xfrm>
              <a:off x="5504159" y="2043982"/>
              <a:ext cx="1183683" cy="340128"/>
              <a:chOff x="3965502" y="1879809"/>
              <a:chExt cx="1193100" cy="342834"/>
            </a:xfrm>
            <a:grpFill/>
          </p:grpSpPr>
          <p:sp>
            <p:nvSpPr>
              <p:cNvPr id="33" name="PA-dark-star-shape_15445"/>
              <p:cNvSpPr>
                <a:spLocks noChangeAspect="1"/>
              </p:cNvSpPr>
              <p:nvPr>
                <p:custDataLst>
                  <p:tags r:id="rId1"/>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4" name="PA-dark-star-shape_15445"/>
              <p:cNvSpPr>
                <a:spLocks noChangeAspect="1"/>
              </p:cNvSpPr>
              <p:nvPr>
                <p:custDataLst>
                  <p:tags r:id="rId2"/>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5" name="PA-dark-star-shape_15445"/>
              <p:cNvSpPr>
                <a:spLocks noChangeAspect="1"/>
              </p:cNvSpPr>
              <p:nvPr>
                <p:custDataLst>
                  <p:tags r:id="rId3"/>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6" name="PA-dark-star-shape_15445"/>
              <p:cNvSpPr>
                <a:spLocks noChangeAspect="1"/>
              </p:cNvSpPr>
              <p:nvPr>
                <p:custDataLst>
                  <p:tags r:id="rId4"/>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sp>
            <p:nvSpPr>
              <p:cNvPr id="37" name="PA-dark-star-shape_15445"/>
              <p:cNvSpPr>
                <a:spLocks noChangeAspect="1"/>
              </p:cNvSpPr>
              <p:nvPr>
                <p:custDataLst>
                  <p:tags r:id="rId5"/>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chemeClr val="accent1"/>
                </a:solidFill>
              </a:ln>
            </p:spPr>
            <p:txBody>
              <a:bodyPr/>
              <a:lstStyle/>
              <a:p>
                <a:endParaRPr lang="zh-CN" altLang="en-US">
                  <a:latin typeface="Arial"/>
                  <a:ea typeface="微软雅黑" panose="020B0503020204020204" pitchFamily="34" charset="-122"/>
                  <a:cs typeface="+mn-ea"/>
                </a:endParaRPr>
              </a:p>
            </p:txBody>
          </p:sp>
        </p:grpSp>
        <p:grpSp>
          <p:nvGrpSpPr>
            <p:cNvPr id="30" name="组合 29"/>
            <p:cNvGrpSpPr/>
            <p:nvPr/>
          </p:nvGrpSpPr>
          <p:grpSpPr>
            <a:xfrm>
              <a:off x="1694314" y="2214046"/>
              <a:ext cx="8803372" cy="12563"/>
              <a:chOff x="1645194" y="2214046"/>
              <a:chExt cx="8803372" cy="12563"/>
            </a:xfrm>
            <a:grpFill/>
          </p:grpSpPr>
          <p:cxnSp>
            <p:nvCxnSpPr>
              <p:cNvPr id="31" name="直接连接符 30"/>
              <p:cNvCxnSpPr/>
              <p:nvPr/>
            </p:nvCxnSpPr>
            <p:spPr>
              <a:xfrm>
                <a:off x="1645194" y="2214046"/>
                <a:ext cx="3600000" cy="0"/>
              </a:xfrm>
              <a:prstGeom prst="line">
                <a:avLst/>
              </a:prstGeom>
              <a:grpFill/>
              <a:ln w="6350" cap="sq">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848566" y="2226609"/>
                <a:ext cx="3600000" cy="0"/>
              </a:xfrm>
              <a:prstGeom prst="line">
                <a:avLst/>
              </a:prstGeom>
              <a:grpFill/>
              <a:ln w="6350" cap="sq">
                <a:solidFill>
                  <a:schemeClr val="accent1"/>
                </a:solidFill>
                <a:roun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nodeType="afterGroup">
                            <p:stCondLst>
                              <p:cond delay="1500"/>
                            </p:stCondLst>
                            <p:childTnLst>
                              <p:par>
                                <p:cTn id="13" presetID="16" presetClass="entr" presetSubtype="21" fill="hold" grpId="1" nodeType="afterEffect">
                                  <p:stCondLst>
                                    <p:cond delay="100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par>
                          <p:cTn id="16" fill="hold" nodeType="afterGroup">
                            <p:stCondLst>
                              <p:cond delay="3000"/>
                            </p:stCondLst>
                            <p:childTnLst>
                              <p:par>
                                <p:cTn id="17" presetID="2" presetClass="entr" presetSubtype="4" fill="hold" nodeType="afterEffect">
                                  <p:stCondLst>
                                    <p:cond delay="1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53527" y="2335682"/>
            <a:ext cx="7122074" cy="3478997"/>
          </a:xfrm>
          <a:prstGeom prst="rect">
            <a:avLst/>
          </a:prstGeom>
        </p:spPr>
        <p:txBody>
          <a:bodyPr wrap="square" lIns="105571" tIns="52784" rIns="105571" bIns="52784">
            <a:spAutoFit/>
          </a:bodyPr>
          <a:lstStyle/>
          <a:p>
            <a:pPr>
              <a:lnSpc>
                <a:spcPct val="200000"/>
              </a:lnSpc>
            </a:pPr>
            <a:r>
              <a:rPr lang="zh-CN" altLang="en-US" sz="1600">
                <a:solidFill>
                  <a:schemeClr val="bg2">
                    <a:lumMod val="25000"/>
                  </a:schemeClr>
                </a:solidFill>
                <a:latin typeface="Arial"/>
                <a:ea typeface="微软雅黑" panose="020B0503020204020204" pitchFamily="34" charset="-122"/>
              </a:rPr>
              <a:t>抗美援朝战争沉重打击了不可一世的帝国主义，粉碎了美帝国主义不可战胜的“神话”，使得美国陆军上将克拉克成为“美国历史上第一个在没有取得胜利的停战协定书上签字的将军”，打出了中国的国威军威，大大提升了中国人民解放军的威望和中国的国际地位。当前，世界充满了不确定性。虽然和平与发展依然是世界的主题，但局部性冲突、摩擦、动荡此起彼伏，战争的幽灵并未走远，种族主义、难民危机、全球性流行病等，给“大发展、大变革、大调整”中的世界带来严重影响，维护世界和平与人类进步事业任重而道远。</a:t>
            </a:r>
          </a:p>
        </p:txBody>
      </p:sp>
      <p:grpSp>
        <p:nvGrpSpPr>
          <p:cNvPr id="16" name="组合 15"/>
          <p:cNvGrpSpPr/>
          <p:nvPr/>
        </p:nvGrpSpPr>
        <p:grpSpPr>
          <a:xfrm>
            <a:off x="890339" y="1420125"/>
            <a:ext cx="10411322" cy="516577"/>
            <a:chOff x="890339" y="1420125"/>
            <a:chExt cx="10411322" cy="516577"/>
          </a:xfrm>
        </p:grpSpPr>
        <p:sp>
          <p:nvSpPr>
            <p:cNvPr id="17" name="矩形 16"/>
            <p:cNvSpPr/>
            <p:nvPr/>
          </p:nvSpPr>
          <p:spPr>
            <a:xfrm>
              <a:off x="1897827" y="1425502"/>
              <a:ext cx="9378434" cy="5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90339" y="1420125"/>
              <a:ext cx="10411322" cy="510293"/>
              <a:chOff x="1209875" y="2057300"/>
              <a:chExt cx="10411322" cy="510293"/>
            </a:xfrm>
          </p:grpSpPr>
          <p:sp>
            <p:nvSpPr>
              <p:cNvPr id="19" name="文本框 18"/>
              <p:cNvSpPr txBox="1"/>
              <p:nvPr>
                <p:custDataLst>
                  <p:tags r:id="rId1"/>
                </p:custDataLst>
              </p:nvPr>
            </p:nvSpPr>
            <p:spPr>
              <a:xfrm>
                <a:off x="2242763" y="2126177"/>
                <a:ext cx="9378434" cy="417960"/>
              </a:xfrm>
              <a:prstGeom prst="rect">
                <a:avLst/>
              </a:prstGeom>
              <a:solidFill>
                <a:schemeClr val="accent1"/>
              </a:solidFill>
              <a:effectLst/>
            </p:spPr>
            <p:txBody>
              <a:bodyPr wrap="square" lIns="78638" tIns="39319" rIns="78638" bIns="39319" rtlCol="0">
                <a:spAutoFit/>
              </a:bodyPr>
              <a:lstStyle/>
              <a:p>
                <a:pPr lvl="0" algn="ctr">
                  <a:defRPr/>
                </a:pPr>
                <a:r>
                  <a:rPr lang="zh-CN" altLang="en-US" sz="2200" kern="0">
                    <a:solidFill>
                      <a:schemeClr val="bg1"/>
                    </a:solidFill>
                    <a:latin typeface="Arial"/>
                    <a:ea typeface="微软雅黑" panose="020B0503020204020204" pitchFamily="34" charset="-122"/>
                  </a:rPr>
                  <a:t>伟大的抗美援朝精神为我们维护世界和平与人类进步事业提供了强大动力</a:t>
                </a:r>
              </a:p>
            </p:txBody>
          </p:sp>
          <p:sp>
            <p:nvSpPr>
              <p:cNvPr id="20" name="文本框 19"/>
              <p:cNvSpPr txBox="1"/>
              <p:nvPr>
                <p:custDataLst>
                  <p:tags r:id="rId2"/>
                </p:custDataLst>
              </p:nvPr>
            </p:nvSpPr>
            <p:spPr>
              <a:xfrm>
                <a:off x="1209875" y="2057300"/>
                <a:ext cx="835131" cy="510293"/>
              </a:xfrm>
              <a:prstGeom prst="rect">
                <a:avLst/>
              </a:prstGeom>
              <a:solidFill>
                <a:schemeClr val="accent1"/>
              </a:solidFill>
              <a:effectLst/>
            </p:spPr>
            <p:txBody>
              <a:bodyPr wrap="square" lIns="78638" tIns="39319" rIns="78638" bIns="39319"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chemeClr val="bg1"/>
                    </a:solidFill>
                    <a:effectLst/>
                    <a:uLnTx/>
                    <a:uFillTx/>
                    <a:latin typeface="Arial"/>
                    <a:ea typeface="微软雅黑" panose="020B0503020204020204" pitchFamily="34" charset="-122"/>
                  </a:rPr>
                  <a:t>03</a:t>
                </a:r>
                <a:endParaRPr kumimoji="0" lang="zh-CN" altLang="en-US" sz="2800" b="0" i="0" u="none" strike="noStrike" kern="0" cap="none" spc="0" normalizeH="0" baseline="0" noProof="0">
                  <a:ln>
                    <a:noFill/>
                  </a:ln>
                  <a:solidFill>
                    <a:schemeClr val="bg1"/>
                  </a:solidFill>
                  <a:effectLst/>
                  <a:uLnTx/>
                  <a:uFillTx/>
                  <a:latin typeface="Arial"/>
                  <a:ea typeface="微软雅黑" panose="020B0503020204020204" pitchFamily="34" charset="-122"/>
                </a:endParaRPr>
              </a:p>
            </p:txBody>
          </p:sp>
        </p:grpSp>
      </p:grpSp>
      <p:grpSp>
        <p:nvGrpSpPr>
          <p:cNvPr id="21" name="组合 20"/>
          <p:cNvGrpSpPr/>
          <p:nvPr/>
        </p:nvGrpSpPr>
        <p:grpSpPr>
          <a:xfrm>
            <a:off x="8243639" y="2672168"/>
            <a:ext cx="3032622" cy="3042832"/>
            <a:chOff x="1577340" y="1885950"/>
            <a:chExt cx="2754630" cy="2526030"/>
          </a:xfrm>
        </p:grpSpPr>
        <p:sp>
          <p:nvSpPr>
            <p:cNvPr id="22" name="矩形 21"/>
            <p:cNvSpPr/>
            <p:nvPr/>
          </p:nvSpPr>
          <p:spPr>
            <a:xfrm>
              <a:off x="1577340" y="1885950"/>
              <a:ext cx="2754630" cy="2526030"/>
            </a:xfrm>
            <a:prstGeom prst="rect">
              <a:avLst/>
            </a:prstGeom>
            <a:solidFill>
              <a:srgbClr val="E50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mn-ea"/>
              </a:endParaRPr>
            </a:p>
          </p:txBody>
        </p:sp>
        <p:sp>
          <p:nvSpPr>
            <p:cNvPr id="23" name="矩形 22"/>
            <p:cNvSpPr/>
            <p:nvPr/>
          </p:nvSpPr>
          <p:spPr>
            <a:xfrm>
              <a:off x="1674774" y="1982472"/>
              <a:ext cx="2565756" cy="233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65000"/>
                      <a:lumOff val="35000"/>
                    </a:schemeClr>
                  </a:solidFill>
                  <a:latin typeface="+mn-ea"/>
                </a:rPr>
                <a:t>插入</a:t>
              </a:r>
              <a:endParaRPr lang="en-US" altLang="zh-CN" sz="2400" b="1">
                <a:solidFill>
                  <a:schemeClr val="tx1">
                    <a:lumMod val="65000"/>
                    <a:lumOff val="35000"/>
                  </a:schemeClr>
                </a:solidFill>
                <a:latin typeface="+mn-ea"/>
              </a:endParaRPr>
            </a:p>
            <a:p>
              <a:pPr algn="ctr"/>
              <a:r>
                <a:rPr lang="zh-CN" altLang="en-US" sz="2400" b="1">
                  <a:solidFill>
                    <a:schemeClr val="tx1">
                      <a:lumMod val="65000"/>
                      <a:lumOff val="35000"/>
                    </a:schemeClr>
                  </a:solidFill>
                  <a:latin typeface="+mn-ea"/>
                </a:rPr>
                <a:t>图片</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nodeType="afterGroup">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53" presetClass="entr" presetSubtype="0" fill="hold" nodeType="afterEffect">
                                  <p:stCondLst>
                                    <p:cond delay="10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图案&#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矩形 5"/>
          <p:cNvSpPr/>
          <p:nvPr/>
        </p:nvSpPr>
        <p:spPr>
          <a:xfrm>
            <a:off x="916782" y="1280276"/>
            <a:ext cx="10358437" cy="53110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descr="卡通人物&#10;&#10;低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206330"/>
            <a:ext cx="12192000" cy="3651670"/>
          </a:xfrm>
          <a:prstGeom prst="rect">
            <a:avLst/>
          </a:prstGeom>
        </p:spPr>
      </p:pic>
      <p:sp>
        <p:nvSpPr>
          <p:cNvPr id="14" name="Aitds2"/>
          <p:cNvSpPr/>
          <p:nvPr>
            <p:custDataLst>
              <p:tags r:id="rId1"/>
            </p:custDataLst>
          </p:nvPr>
        </p:nvSpPr>
        <p:spPr>
          <a:xfrm>
            <a:off x="2511100" y="975899"/>
            <a:ext cx="7169800" cy="688563"/>
          </a:xfrm>
          <a:prstGeom prst="rect">
            <a:avLst/>
          </a:prstGeom>
          <a:solidFill>
            <a:schemeClr val="accent1"/>
          </a:solidFill>
          <a:ln w="25400" cap="flat" cmpd="sng" algn="ctr">
            <a:noFill/>
            <a:prstDash val="solid"/>
          </a:ln>
          <a:effectLst/>
        </p:spPr>
        <p:txBody>
          <a:bodyPr rtlCol="0" anchor="ctr"/>
          <a:lstStyle/>
          <a:p>
            <a:pPr algn="ctr"/>
            <a:r>
              <a:rPr lang="zh-CN" altLang="en-US" sz="3200" b="1" dirty="0">
                <a:solidFill>
                  <a:prstClr val="white"/>
                </a:solidFill>
                <a:latin typeface="Arial"/>
                <a:ea typeface="微软雅黑" panose="020B0503020204020204" pitchFamily="34" charset="-122"/>
              </a:rPr>
              <a:t>抗美援朝精神</a:t>
            </a:r>
          </a:p>
        </p:txBody>
      </p:sp>
      <p:sp>
        <p:nvSpPr>
          <p:cNvPr id="3" name="文本框 2"/>
          <p:cNvSpPr txBox="1"/>
          <p:nvPr/>
        </p:nvSpPr>
        <p:spPr>
          <a:xfrm>
            <a:off x="1932941" y="2327275"/>
            <a:ext cx="8326119" cy="2345770"/>
          </a:xfrm>
          <a:prstGeom prst="rect">
            <a:avLst/>
          </a:prstGeom>
          <a:noFill/>
        </p:spPr>
        <p:txBody>
          <a:bodyPr wrap="square" rtlCol="0">
            <a:spAutoFit/>
          </a:bodyPr>
          <a:lstStyle/>
          <a:p>
            <a:pPr lvl="0" algn="l">
              <a:lnSpc>
                <a:spcPct val="150000"/>
              </a:lnSpc>
            </a:pPr>
            <a:r>
              <a:rPr lang="zh-CN" altLang="en-US" sz="2000" dirty="0">
                <a:solidFill>
                  <a:schemeClr val="tx1">
                    <a:lumMod val="95000"/>
                    <a:lumOff val="5000"/>
                  </a:schemeClr>
                </a:solidFill>
                <a:latin typeface="Arial"/>
                <a:ea typeface="微软雅黑" panose="020B0503020204020204" pitchFamily="34" charset="-122"/>
              </a:rPr>
              <a:t>祖国和人民利益高于一切、为了祖国和民族的尊严而奋不顾身的爱国主义精神，英勇顽强、舍生忘死的革命英雄主义精神，不畏艰难困苦、始终保持高昂士气的革命乐观主义精神，为完成祖国和人民赋予的使命、慷慨奉献自己一切的革命忠诚精神，以及为了人类和平与正义事业而奋斗的国际主义精神</a:t>
            </a:r>
            <a:endParaRPr kumimoji="0" lang="zh-CN" altLang="en-US" i="0" u="none" strike="noStrike" kern="1200" cap="none" spc="0" normalizeH="0" baseline="0" noProof="0" dirty="0">
              <a:ln>
                <a:noFill/>
              </a:ln>
              <a:solidFill>
                <a:schemeClr val="tx1">
                  <a:lumMod val="95000"/>
                  <a:lumOff val="5000"/>
                </a:schemeClr>
              </a:solidFill>
              <a:effectLst/>
              <a:uLnTx/>
              <a:uFillTx/>
              <a:latin typeface="Arial"/>
              <a:ea typeface="微软雅黑" panose="020B0503020204020204" pitchFamily="34" charset="-122"/>
            </a:endParaRPr>
          </a:p>
        </p:txBody>
      </p:sp>
      <p:grpSp>
        <p:nvGrpSpPr>
          <p:cNvPr id="4" name="组合 3"/>
          <p:cNvGrpSpPr/>
          <p:nvPr/>
        </p:nvGrpSpPr>
        <p:grpSpPr>
          <a:xfrm>
            <a:off x="2143760" y="4904947"/>
            <a:ext cx="7904480" cy="648000"/>
            <a:chOff x="2143760" y="4904947"/>
            <a:chExt cx="7904480" cy="648000"/>
          </a:xfrm>
        </p:grpSpPr>
        <p:sp>
          <p:nvSpPr>
            <p:cNvPr id="8" name="文本框 7"/>
            <p:cNvSpPr txBox="1"/>
            <p:nvPr/>
          </p:nvSpPr>
          <p:spPr>
            <a:xfrm>
              <a:off x="3164753" y="5005658"/>
              <a:ext cx="5713730" cy="416909"/>
            </a:xfrm>
            <a:prstGeom prst="rect">
              <a:avLst/>
            </a:prstGeom>
            <a:noFill/>
          </p:spPr>
          <p:txBody>
            <a:bodyPr wrap="square" rtlCol="0">
              <a:spAutoFit/>
            </a:bodyPr>
            <a:lstStyle/>
            <a:p>
              <a:pPr lvl="0" algn="ctr">
                <a:lnSpc>
                  <a:spcPct val="130000"/>
                </a:lnSpc>
              </a:pPr>
              <a:r>
                <a:rPr lang="zh-CN" altLang="en-US" b="1">
                  <a:solidFill>
                    <a:schemeClr val="tx1">
                      <a:lumMod val="95000"/>
                      <a:lumOff val="5000"/>
                    </a:schemeClr>
                  </a:solidFill>
                  <a:latin typeface="Arial"/>
                  <a:ea typeface="微软雅黑" panose="020B0503020204020204" pitchFamily="34" charset="-122"/>
                </a:rPr>
                <a:t>在纪念中国人民志愿军抗美援朝出国作战</a:t>
              </a:r>
              <a:r>
                <a:rPr lang="en-US" altLang="zh-CN" b="1">
                  <a:solidFill>
                    <a:schemeClr val="tx1">
                      <a:lumMod val="95000"/>
                      <a:lumOff val="5000"/>
                    </a:schemeClr>
                  </a:solidFill>
                  <a:latin typeface="Arial"/>
                  <a:ea typeface="微软雅黑" panose="020B0503020204020204" pitchFamily="34" charset="-122"/>
                </a:rPr>
                <a:t>60</a:t>
              </a:r>
              <a:r>
                <a:rPr lang="zh-CN" altLang="en-US" b="1">
                  <a:solidFill>
                    <a:schemeClr val="tx1">
                      <a:lumMod val="95000"/>
                      <a:lumOff val="5000"/>
                    </a:schemeClr>
                  </a:solidFill>
                  <a:latin typeface="Arial"/>
                  <a:ea typeface="微软雅黑" panose="020B0503020204020204" pitchFamily="34" charset="-122"/>
                </a:rPr>
                <a:t>周年座谈会</a:t>
              </a:r>
            </a:p>
          </p:txBody>
        </p:sp>
        <p:grpSp>
          <p:nvGrpSpPr>
            <p:cNvPr id="30" name="组合 29"/>
            <p:cNvGrpSpPr/>
            <p:nvPr/>
          </p:nvGrpSpPr>
          <p:grpSpPr>
            <a:xfrm>
              <a:off x="2143760" y="4904947"/>
              <a:ext cx="7904480" cy="648000"/>
              <a:chOff x="2143760" y="4904947"/>
              <a:chExt cx="7904480" cy="648000"/>
            </a:xfrm>
          </p:grpSpPr>
          <p:grpSp>
            <p:nvGrpSpPr>
              <p:cNvPr id="9" name="组合 8"/>
              <p:cNvGrpSpPr/>
              <p:nvPr/>
            </p:nvGrpSpPr>
            <p:grpSpPr>
              <a:xfrm>
                <a:off x="2143760" y="4904947"/>
                <a:ext cx="977205" cy="648000"/>
                <a:chOff x="2400821" y="2193525"/>
                <a:chExt cx="977205" cy="648000"/>
              </a:xfrm>
            </p:grpSpPr>
            <p:sp>
              <p:nvSpPr>
                <p:cNvPr id="11" name="任意多边形: 形状 5"/>
                <p:cNvSpPr/>
                <p:nvPr/>
              </p:nvSpPr>
              <p:spPr>
                <a:xfrm flipH="1">
                  <a:off x="3378026"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nvGrpSpPr>
                <p:cNvPr id="12" name="组合 11"/>
                <p:cNvGrpSpPr/>
                <p:nvPr/>
              </p:nvGrpSpPr>
              <p:grpSpPr>
                <a:xfrm>
                  <a:off x="2400821" y="2357926"/>
                  <a:ext cx="860233" cy="319198"/>
                  <a:chOff x="2583142" y="2140640"/>
                  <a:chExt cx="677912" cy="251546"/>
                </a:xfrm>
              </p:grpSpPr>
              <p:sp>
                <p:nvSpPr>
                  <p:cNvPr id="13" name="星形: 五角 6"/>
                  <p:cNvSpPr/>
                  <p:nvPr/>
                </p:nvSpPr>
                <p:spPr>
                  <a:xfrm>
                    <a:off x="3009508"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0" name="星形: 五角 8"/>
                  <p:cNvSpPr/>
                  <p:nvPr/>
                </p:nvSpPr>
                <p:spPr>
                  <a:xfrm>
                    <a:off x="2766765"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3" name="星形: 五角 9"/>
                  <p:cNvSpPr/>
                  <p:nvPr/>
                </p:nvSpPr>
                <p:spPr>
                  <a:xfrm>
                    <a:off x="2583142"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grpSp>
          <p:grpSp>
            <p:nvGrpSpPr>
              <p:cNvPr id="24" name="组合 23"/>
              <p:cNvGrpSpPr/>
              <p:nvPr/>
            </p:nvGrpSpPr>
            <p:grpSpPr>
              <a:xfrm flipH="1">
                <a:off x="9071035" y="4904947"/>
                <a:ext cx="977205" cy="648000"/>
                <a:chOff x="2400821" y="2193525"/>
                <a:chExt cx="977205" cy="648000"/>
              </a:xfrm>
            </p:grpSpPr>
            <p:sp>
              <p:nvSpPr>
                <p:cNvPr id="25" name="任意多边形: 形状 5"/>
                <p:cNvSpPr/>
                <p:nvPr/>
              </p:nvSpPr>
              <p:spPr>
                <a:xfrm flipH="1">
                  <a:off x="3378026"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nvGrpSpPr>
                <p:cNvPr id="26" name="组合 25"/>
                <p:cNvGrpSpPr/>
                <p:nvPr/>
              </p:nvGrpSpPr>
              <p:grpSpPr>
                <a:xfrm>
                  <a:off x="2400821" y="2357926"/>
                  <a:ext cx="860233" cy="319198"/>
                  <a:chOff x="2583142" y="2140640"/>
                  <a:chExt cx="677912" cy="251546"/>
                </a:xfrm>
              </p:grpSpPr>
              <p:sp>
                <p:nvSpPr>
                  <p:cNvPr id="27" name="星形: 五角 6"/>
                  <p:cNvSpPr/>
                  <p:nvPr/>
                </p:nvSpPr>
                <p:spPr>
                  <a:xfrm>
                    <a:off x="3009508"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8" name="星形: 五角 8"/>
                  <p:cNvSpPr/>
                  <p:nvPr/>
                </p:nvSpPr>
                <p:spPr>
                  <a:xfrm>
                    <a:off x="2766765"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29" name="星形: 五角 9"/>
                  <p:cNvSpPr/>
                  <p:nvPr/>
                </p:nvSpPr>
                <p:spPr>
                  <a:xfrm>
                    <a:off x="2583142"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grpSp>
        </p:grpSp>
      </p:grpSp>
      <p:sp>
        <p:nvSpPr>
          <p:cNvPr id="2" name="文本框 1"/>
          <p:cNvSpPr txBox="1"/>
          <p:nvPr/>
        </p:nvSpPr>
        <p:spPr>
          <a:xfrm>
            <a:off x="1580225" y="1908699"/>
            <a:ext cx="1296140" cy="200055"/>
          </a:xfrm>
          <a:prstGeom prst="rect">
            <a:avLst/>
          </a:prstGeom>
          <a:noFill/>
        </p:spPr>
        <p:txBody>
          <a:bodyPr wrap="square" rtlCol="0">
            <a:spAutoFit/>
          </a:bodyPr>
          <a:lstStyle/>
          <a:p>
            <a:r>
              <a:rPr lang="en-US" altLang="zh-CN" sz="700" smtClean="0">
                <a:solidFill>
                  <a:srgbClr val="FFFFFF"/>
                </a:solidFill>
              </a:rPr>
              <a:t>https://www.PPT818.com/</a:t>
            </a:r>
            <a:endParaRPr lang="zh-CN" altLang="en-US" sz="700" dirty="0">
              <a:solidFill>
                <a:srgbClr val="FFFFFF"/>
              </a:solidFill>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1" nodeType="after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nodeType="afterGroup">
                            <p:stCondLst>
                              <p:cond delay="1500"/>
                            </p:stCondLst>
                            <p:childTnLst>
                              <p:par>
                                <p:cTn id="15" presetID="22" presetClass="entr" presetSubtype="4" fill="hold" grpId="2"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nodeType="afterGroup">
                            <p:stCondLst>
                              <p:cond delay="3000"/>
                            </p:stCondLst>
                            <p:childTnLst>
                              <p:par>
                                <p:cTn id="19" presetID="16" presetClass="entr" presetSubtype="21" fill="hold" nodeType="afterEffect">
                                  <p:stCondLst>
                                    <p:cond delay="15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1" animBg="1"/>
      <p:bldP spid="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631814" y="1208657"/>
            <a:ext cx="4721843" cy="1232606"/>
            <a:chOff x="4631814" y="1005457"/>
            <a:chExt cx="4721843" cy="1232606"/>
          </a:xfrm>
        </p:grpSpPr>
        <p:grpSp>
          <p:nvGrpSpPr>
            <p:cNvPr id="14" name="组合 13"/>
            <p:cNvGrpSpPr/>
            <p:nvPr/>
          </p:nvGrpSpPr>
          <p:grpSpPr>
            <a:xfrm>
              <a:off x="4631814" y="1005457"/>
              <a:ext cx="2953385" cy="1232606"/>
              <a:chOff x="4631814" y="1005457"/>
              <a:chExt cx="2953385" cy="1232606"/>
            </a:xfrm>
          </p:grpSpPr>
          <p:grpSp>
            <p:nvGrpSpPr>
              <p:cNvPr id="6" name="组合 5"/>
              <p:cNvGrpSpPr/>
              <p:nvPr/>
            </p:nvGrpSpPr>
            <p:grpSpPr>
              <a:xfrm>
                <a:off x="4631814" y="1005457"/>
                <a:ext cx="1232156" cy="1232606"/>
                <a:chOff x="4281714" y="1436914"/>
                <a:chExt cx="1190172" cy="1190172"/>
              </a:xfrm>
            </p:grpSpPr>
            <p:sp>
              <p:nvSpPr>
                <p:cNvPr id="7" name="矩形: 圆角 5"/>
                <p:cNvSpPr/>
                <p:nvPr/>
              </p:nvSpPr>
              <p:spPr>
                <a:xfrm>
                  <a:off x="4281714" y="1436914"/>
                  <a:ext cx="1190172" cy="1190172"/>
                </a:xfrm>
                <a:prstGeom prst="roundRect">
                  <a:avLst>
                    <a:gd name="adj" fmla="val 569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Arial"/>
                    <a:ea typeface="微软雅黑" panose="020B0503020204020204" pitchFamily="34" charset="-122"/>
                  </a:endParaRPr>
                </a:p>
              </p:txBody>
            </p:sp>
            <p:cxnSp>
              <p:nvCxnSpPr>
                <p:cNvPr id="8" name="直接连接符 7"/>
                <p:cNvCxnSpPr>
                  <a:stCxn id="7" idx="0"/>
                  <a:endCxn id="7" idx="2"/>
                </p:cNvCxnSpPr>
                <p:nvPr/>
              </p:nvCxnSpPr>
              <p:spPr>
                <a:xfrm flipH="1">
                  <a:off x="4876800" y="1436914"/>
                  <a:ext cx="0" cy="1190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7" idx="1"/>
                  <a:endCxn id="7" idx="3"/>
                </p:cNvCxnSpPr>
                <p:nvPr/>
              </p:nvCxnSpPr>
              <p:spPr>
                <a:xfrm>
                  <a:off x="4281714" y="2032000"/>
                  <a:ext cx="11901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353043" y="1005457"/>
                <a:ext cx="1232156" cy="1232606"/>
                <a:chOff x="4281714" y="1436914"/>
                <a:chExt cx="1190172" cy="1190172"/>
              </a:xfrm>
            </p:grpSpPr>
            <p:sp>
              <p:nvSpPr>
                <p:cNvPr id="11" name="矩形: 圆角 5"/>
                <p:cNvSpPr/>
                <p:nvPr/>
              </p:nvSpPr>
              <p:spPr>
                <a:xfrm>
                  <a:off x="4281714" y="1436914"/>
                  <a:ext cx="1190172" cy="1190172"/>
                </a:xfrm>
                <a:prstGeom prst="roundRect">
                  <a:avLst>
                    <a:gd name="adj" fmla="val 569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C00000"/>
                    </a:solidFill>
                    <a:effectLst/>
                    <a:uLnTx/>
                    <a:uFillTx/>
                    <a:latin typeface="Arial"/>
                    <a:ea typeface="微软雅黑" panose="020B0503020204020204" pitchFamily="34" charset="-122"/>
                  </a:endParaRPr>
                </a:p>
              </p:txBody>
            </p:sp>
            <p:cxnSp>
              <p:nvCxnSpPr>
                <p:cNvPr id="12" name="直接连接符 11"/>
                <p:cNvCxnSpPr>
                  <a:stCxn id="11" idx="0"/>
                  <a:endCxn id="11" idx="2"/>
                </p:cNvCxnSpPr>
                <p:nvPr/>
              </p:nvCxnSpPr>
              <p:spPr>
                <a:xfrm flipH="1">
                  <a:off x="4876800" y="1436914"/>
                  <a:ext cx="0" cy="1190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1" idx="1"/>
                  <a:endCxn id="11" idx="3"/>
                </p:cNvCxnSpPr>
                <p:nvPr/>
              </p:nvCxnSpPr>
              <p:spPr>
                <a:xfrm>
                  <a:off x="4281714" y="2032000"/>
                  <a:ext cx="11901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7" name="文本框 16"/>
            <p:cNvSpPr txBox="1"/>
            <p:nvPr/>
          </p:nvSpPr>
          <p:spPr>
            <a:xfrm>
              <a:off x="4737103" y="1081657"/>
              <a:ext cx="2520000" cy="1106805"/>
            </a:xfrm>
            <a:prstGeom prst="rect">
              <a:avLst/>
            </a:prstGeom>
            <a:noFill/>
          </p:spPr>
          <p:txBody>
            <a:bodyPr vert="horz" wrap="square" rtlCol="0">
              <a:spAutoFit/>
            </a:bodyPr>
            <a:lstStyle/>
            <a:p>
              <a:pPr algn="dist"/>
              <a:r>
                <a:rPr lang="zh-CN" altLang="en-US" sz="6600" b="1" spc="-1700">
                  <a:solidFill>
                    <a:schemeClr val="tx1">
                      <a:lumMod val="95000"/>
                      <a:lumOff val="5000"/>
                    </a:schemeClr>
                  </a:solidFill>
                  <a:latin typeface="Arial"/>
                  <a:ea typeface="微软雅黑" panose="020B0503020204020204" pitchFamily="34" charset="-122"/>
                </a:rPr>
                <a:t>结</a:t>
              </a:r>
              <a:r>
                <a:rPr lang="en-US" altLang="zh-CN" sz="6600" b="1" spc="-1700">
                  <a:solidFill>
                    <a:schemeClr val="tx1">
                      <a:lumMod val="95000"/>
                      <a:lumOff val="5000"/>
                    </a:schemeClr>
                  </a:solidFill>
                  <a:latin typeface="Arial"/>
                  <a:ea typeface="微软雅黑" panose="020B0503020204020204" pitchFamily="34" charset="-122"/>
                </a:rPr>
                <a:t>         </a:t>
              </a:r>
              <a:r>
                <a:rPr lang="zh-CN" altLang="en-US" sz="6600" b="1" spc="-1700">
                  <a:solidFill>
                    <a:schemeClr val="tx1">
                      <a:lumMod val="95000"/>
                      <a:lumOff val="5000"/>
                    </a:schemeClr>
                  </a:solidFill>
                  <a:latin typeface="Arial"/>
                  <a:ea typeface="微软雅黑" panose="020B0503020204020204" pitchFamily="34" charset="-122"/>
                </a:rPr>
                <a:t>语</a:t>
              </a:r>
            </a:p>
          </p:txBody>
        </p:sp>
        <p:sp>
          <p:nvSpPr>
            <p:cNvPr id="18" name="文本框 17"/>
            <p:cNvSpPr txBox="1"/>
            <p:nvPr/>
          </p:nvSpPr>
          <p:spPr>
            <a:xfrm>
              <a:off x="7873181" y="1830364"/>
              <a:ext cx="1480476" cy="398780"/>
            </a:xfrm>
            <a:prstGeom prst="rect">
              <a:avLst/>
            </a:prstGeom>
            <a:noFill/>
          </p:spPr>
          <p:txBody>
            <a:bodyPr vert="horz" wrap="square" rtlCol="0">
              <a:spAutoFit/>
            </a:bodyPr>
            <a:lstStyle/>
            <a:p>
              <a:r>
                <a:rPr lang="en-US" altLang="zh-CN" sz="2000">
                  <a:solidFill>
                    <a:schemeClr val="tx1">
                      <a:lumMod val="95000"/>
                      <a:lumOff val="5000"/>
                    </a:schemeClr>
                  </a:solidFill>
                  <a:latin typeface="Arial"/>
                  <a:ea typeface="微软雅黑" panose="020B0503020204020204" pitchFamily="34" charset="-122"/>
                </a:rPr>
                <a:t>/JIE YU</a:t>
              </a:r>
            </a:p>
          </p:txBody>
        </p:sp>
      </p:grpSp>
      <p:sp>
        <p:nvSpPr>
          <p:cNvPr id="4" name="矩形 3"/>
          <p:cNvSpPr/>
          <p:nvPr/>
        </p:nvSpPr>
        <p:spPr>
          <a:xfrm>
            <a:off x="1416846" y="2665730"/>
            <a:ext cx="9358308" cy="2792591"/>
          </a:xfrm>
          <a:prstGeom prst="rect">
            <a:avLst/>
          </a:prstGeom>
        </p:spPr>
        <p:txBody>
          <a:bodyPr wrap="square" lIns="105571" tIns="52784" rIns="105571" bIns="52784">
            <a:spAutoFit/>
          </a:bodyPr>
          <a:lstStyle/>
          <a:p>
            <a:pPr>
              <a:lnSpc>
                <a:spcPct val="200000"/>
              </a:lnSpc>
            </a:pPr>
            <a:r>
              <a:rPr lang="zh-CN" altLang="en-US">
                <a:solidFill>
                  <a:schemeClr val="bg2">
                    <a:lumMod val="25000"/>
                  </a:schemeClr>
                </a:solidFill>
                <a:latin typeface="Arial"/>
                <a:ea typeface="微软雅黑" panose="020B0503020204020204" pitchFamily="34" charset="-122"/>
              </a:rPr>
              <a:t>伟大的抗美援朝战争体现的国际主义精神，激励着世界各国人民加强国际合作，超越地区与民族的狭隘性，齐心协力，共同维护人类和平与正义事业。中华民族向来是爱好和平的民族，中国决不会以牺牲别国利益为代价来发展自己，也决不放弃自己的正当权益。中国奉行防御性的国防政策，中国发展不对任何国家构成威胁。中国无论发展到什么程度都永远不称霸。习近平总书记指出：“中国人是讲爱国主义的，同时我们也是具有国际视野和国际胸怀的。”</a:t>
            </a: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53"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背景图案&#10;&#10;描述已自动生成"/>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9" name="图片 28" descr="黑暗中有太阳&#10;&#10;中度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0"/>
            <a:ext cx="4115313" cy="3143830"/>
          </a:xfrm>
          <a:prstGeom prst="rect">
            <a:avLst/>
          </a:prstGeom>
        </p:spPr>
      </p:pic>
      <p:pic>
        <p:nvPicPr>
          <p:cNvPr id="35" name="图片 34" descr="建筑的摆设布局&#10;&#10;中度可信度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6468" y="4411535"/>
            <a:ext cx="12192000" cy="2748653"/>
          </a:xfrm>
          <a:prstGeom prst="rect">
            <a:avLst/>
          </a:prstGeom>
        </p:spPr>
      </p:pic>
      <p:pic>
        <p:nvPicPr>
          <p:cNvPr id="33" name="图片 32" descr="形状&#10;&#10;中度可信度描述已自动生成"/>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451100"/>
            <a:ext cx="12192000" cy="4406900"/>
          </a:xfrm>
          <a:prstGeom prst="rect">
            <a:avLst/>
          </a:prstGeom>
        </p:spPr>
      </p:pic>
      <p:pic>
        <p:nvPicPr>
          <p:cNvPr id="37" name="图片 36" descr="图片包含 建筑, 桌子, 男人, 电话&#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220972" y="4546012"/>
            <a:ext cx="2481411" cy="2748653"/>
          </a:xfrm>
          <a:prstGeom prst="rect">
            <a:avLst/>
          </a:prstGeom>
        </p:spPr>
      </p:pic>
      <p:pic>
        <p:nvPicPr>
          <p:cNvPr id="39" name="图片 38" descr="卡通人物&#10;&#10;中度可信度描述已自动生成"/>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443086"/>
            <a:ext cx="4015619" cy="2007810"/>
          </a:xfrm>
          <a:prstGeom prst="rect">
            <a:avLst/>
          </a:prstGeom>
        </p:spPr>
      </p:pic>
      <p:pic>
        <p:nvPicPr>
          <p:cNvPr id="43" name="图片 42" descr="在黑暗中&#10;&#10;中度可信度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42257" y="2647438"/>
            <a:ext cx="1834470" cy="1834470"/>
          </a:xfrm>
          <a:prstGeom prst="rect">
            <a:avLst/>
          </a:prstGeom>
        </p:spPr>
      </p:pic>
      <p:grpSp>
        <p:nvGrpSpPr>
          <p:cNvPr id="22" name="组合 21"/>
          <p:cNvGrpSpPr/>
          <p:nvPr/>
        </p:nvGrpSpPr>
        <p:grpSpPr>
          <a:xfrm>
            <a:off x="2550786" y="3151853"/>
            <a:ext cx="7090429" cy="1496695"/>
            <a:chOff x="2315776" y="3570953"/>
            <a:chExt cx="7090429" cy="1496695"/>
          </a:xfrm>
        </p:grpSpPr>
        <p:grpSp>
          <p:nvGrpSpPr>
            <p:cNvPr id="15" name="组合 14"/>
            <p:cNvGrpSpPr/>
            <p:nvPr/>
          </p:nvGrpSpPr>
          <p:grpSpPr>
            <a:xfrm>
              <a:off x="2315776" y="3570953"/>
              <a:ext cx="7090429" cy="1496695"/>
              <a:chOff x="2315776" y="3570953"/>
              <a:chExt cx="7090429" cy="1496695"/>
            </a:xfrm>
          </p:grpSpPr>
          <p:sp>
            <p:nvSpPr>
              <p:cNvPr id="14" name="矩形: 圆角 13"/>
              <p:cNvSpPr/>
              <p:nvPr/>
            </p:nvSpPr>
            <p:spPr>
              <a:xfrm>
                <a:off x="2315776" y="3618698"/>
                <a:ext cx="7090429" cy="565410"/>
              </a:xfrm>
              <a:prstGeom prst="roundRect">
                <a:avLst/>
              </a:prstGeom>
              <a:gradFill>
                <a:gsLst>
                  <a:gs pos="10000">
                    <a:srgbClr val="C00000"/>
                  </a:gs>
                  <a:gs pos="70000">
                    <a:srgbClr val="FA9C3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p:nvPr/>
            </p:nvSpPr>
            <p:spPr>
              <a:xfrm>
                <a:off x="3791309" y="3570953"/>
                <a:ext cx="4139363" cy="1496695"/>
              </a:xfrm>
              <a:prstGeom prst="rect">
                <a:avLst/>
              </a:prstGeom>
            </p:spPr>
            <p:txBody>
              <a:bodyPr>
                <a:noAutofit/>
              </a:bodyPr>
              <a:lstStyle>
                <a:defPPr>
                  <a:defRPr lang="zh-CN"/>
                </a:defPPr>
                <a:lvl1pPr lvl="0" algn="ctr" defTabSz="1219200">
                  <a:spcBef>
                    <a:spcPct val="0"/>
                  </a:spcBef>
                  <a:buNone/>
                  <a:defRPr sz="8000" b="0">
                    <a:solidFill>
                      <a:srgbClr val="C00000"/>
                    </a:solidFill>
                    <a:effectLst>
                      <a:glow rad="101600">
                        <a:srgbClr val="FFFFFF">
                          <a:alpha val="60000"/>
                        </a:srgbClr>
                      </a:glow>
                    </a:effectLst>
                    <a:latin typeface="字魂35号-经典雅黑" panose="02000000000000000000" pitchFamily="2" charset="-122"/>
                    <a:ea typeface="字魂35号-经典雅黑" panose="02000000000000000000" pitchFamily="2" charset="-122"/>
                    <a:cs typeface="+mj-cs"/>
                  </a:defRPr>
                </a:lvl1pPr>
              </a:lstStyle>
              <a:p>
                <a:pPr algn="dist" defTabSz="1212850">
                  <a:buSzPct val="80000"/>
                </a:pPr>
                <a:r>
                  <a:rPr lang="zh-CN" altLang="en-US" sz="3600" b="1" spc="-150">
                    <a:solidFill>
                      <a:schemeClr val="bg1"/>
                    </a:solidFill>
                    <a:effectLst/>
                    <a:latin typeface="Arial"/>
                    <a:ea typeface="微软雅黑" panose="020B0503020204020204" pitchFamily="34" charset="-122"/>
                  </a:rPr>
                  <a:t>精神专题</a:t>
                </a:r>
              </a:p>
            </p:txBody>
          </p:sp>
        </p:grpSp>
        <p:grpSp>
          <p:nvGrpSpPr>
            <p:cNvPr id="21" name="组合 20"/>
            <p:cNvGrpSpPr/>
            <p:nvPr/>
          </p:nvGrpSpPr>
          <p:grpSpPr>
            <a:xfrm>
              <a:off x="3314700" y="3680460"/>
              <a:ext cx="5182245" cy="408537"/>
              <a:chOff x="3314700" y="3680460"/>
              <a:chExt cx="5182245" cy="408537"/>
            </a:xfrm>
          </p:grpSpPr>
          <p:sp>
            <p:nvSpPr>
              <p:cNvPr id="16" name="星形: 五角 15"/>
              <p:cNvSpPr/>
              <p:nvPr/>
            </p:nvSpPr>
            <p:spPr>
              <a:xfrm>
                <a:off x="3314700"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星形: 五角 16"/>
              <p:cNvSpPr/>
              <p:nvPr/>
            </p:nvSpPr>
            <p:spPr>
              <a:xfrm>
                <a:off x="4508127"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星形: 五角 17"/>
              <p:cNvSpPr/>
              <p:nvPr/>
            </p:nvSpPr>
            <p:spPr>
              <a:xfrm>
                <a:off x="5701554"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星形: 五角 18"/>
              <p:cNvSpPr/>
              <p:nvPr/>
            </p:nvSpPr>
            <p:spPr>
              <a:xfrm>
                <a:off x="6894981"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星形: 五角 19"/>
              <p:cNvSpPr/>
              <p:nvPr/>
            </p:nvSpPr>
            <p:spPr>
              <a:xfrm>
                <a:off x="8088408" y="3680460"/>
                <a:ext cx="408537" cy="408537"/>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4602780" y="4669562"/>
            <a:ext cx="3022468" cy="307777"/>
            <a:chOff x="4391146" y="3887967"/>
            <a:chExt cx="3307863" cy="307777"/>
          </a:xfrm>
        </p:grpSpPr>
        <p:sp>
          <p:nvSpPr>
            <p:cNvPr id="9" name="矩形 8"/>
            <p:cNvSpPr/>
            <p:nvPr/>
          </p:nvSpPr>
          <p:spPr>
            <a:xfrm>
              <a:off x="4391146" y="3887967"/>
              <a:ext cx="1356561" cy="306705"/>
            </a:xfrm>
            <a:prstGeom prst="rect">
              <a:avLst/>
            </a:prstGeom>
            <a:noFill/>
          </p:spPr>
          <p:txBody>
            <a:bodyPr wrap="none" rtlCol="0">
              <a:spAutoFit/>
            </a:bodyPr>
            <a:lstStyle/>
            <a:p>
              <a:pPr marL="285750" indent="-285750" algn="ctr" defTabSz="1219200">
                <a:buFont typeface="Arial" panose="020B0604020202020204" pitchFamily="34" charset="0"/>
                <a:buChar char="•"/>
              </a:pPr>
              <a:r>
                <a:rPr lang="zh-CN" altLang="en-US" sz="1400">
                  <a:solidFill>
                    <a:schemeClr val="tx1">
                      <a:lumMod val="95000"/>
                      <a:lumOff val="5000"/>
                    </a:schemeClr>
                  </a:solidFill>
                  <a:latin typeface="Arial"/>
                  <a:ea typeface="微软雅黑" panose="020B0503020204020204" pitchFamily="34" charset="-122"/>
                  <a:cs typeface="+mn-ea"/>
                </a:rPr>
                <a:t>教师   xxx</a:t>
              </a:r>
            </a:p>
          </p:txBody>
        </p:sp>
        <p:sp>
          <p:nvSpPr>
            <p:cNvPr id="7" name="矩形 6"/>
            <p:cNvSpPr/>
            <p:nvPr/>
          </p:nvSpPr>
          <p:spPr>
            <a:xfrm>
              <a:off x="6198675" y="3887967"/>
              <a:ext cx="1500334" cy="307777"/>
            </a:xfrm>
            <a:prstGeom prst="rect">
              <a:avLst/>
            </a:prstGeom>
            <a:noFill/>
          </p:spPr>
          <p:txBody>
            <a:bodyPr wrap="none" rtlCol="0">
              <a:spAutoFit/>
            </a:bodyPr>
            <a:lstStyle/>
            <a:p>
              <a:pPr marL="285750" indent="-285750" algn="ctr" defTabSz="1219200">
                <a:buFont typeface="Arial" panose="020B0604020202020204" pitchFamily="34" charset="0"/>
                <a:buChar char="•"/>
              </a:pPr>
              <a:r>
                <a:rPr lang="zh-CN" altLang="en-US" sz="1400" dirty="0">
                  <a:solidFill>
                    <a:schemeClr val="tx1">
                      <a:lumMod val="95000"/>
                      <a:lumOff val="5000"/>
                    </a:schemeClr>
                  </a:solidFill>
                  <a:latin typeface="Arial"/>
                  <a:ea typeface="微软雅黑" panose="020B0503020204020204" pitchFamily="34" charset="-122"/>
                  <a:cs typeface="+mn-ea"/>
                </a:rPr>
                <a:t>时间  </a:t>
              </a:r>
              <a:r>
                <a:rPr lang="zh-CN" altLang="en-US" sz="1400" dirty="0" smtClean="0">
                  <a:solidFill>
                    <a:schemeClr val="tx1">
                      <a:lumMod val="95000"/>
                      <a:lumOff val="5000"/>
                    </a:schemeClr>
                  </a:solidFill>
                  <a:latin typeface="Arial"/>
                  <a:ea typeface="微软雅黑" panose="020B0503020204020204" pitchFamily="34" charset="-122"/>
                  <a:cs typeface="+mn-ea"/>
                </a:rPr>
                <a:t>20</a:t>
              </a:r>
              <a:r>
                <a:rPr lang="en-US" altLang="zh-CN" sz="1400" dirty="0" smtClean="0">
                  <a:solidFill>
                    <a:schemeClr val="tx1">
                      <a:lumMod val="95000"/>
                      <a:lumOff val="5000"/>
                    </a:schemeClr>
                  </a:solidFill>
                  <a:latin typeface="Arial"/>
                  <a:ea typeface="微软雅黑" panose="020B0503020204020204" pitchFamily="34" charset="-122"/>
                  <a:cs typeface="+mn-ea"/>
                </a:rPr>
                <a:t>XX</a:t>
              </a:r>
              <a:endParaRPr lang="en-US" altLang="zh-CN" sz="1400" dirty="0">
                <a:solidFill>
                  <a:schemeClr val="tx1">
                    <a:lumMod val="95000"/>
                    <a:lumOff val="5000"/>
                  </a:schemeClr>
                </a:solidFill>
                <a:latin typeface="Arial"/>
                <a:ea typeface="微软雅黑" panose="020B0503020204020204" pitchFamily="34" charset="-122"/>
                <a:cs typeface="+mn-ea"/>
              </a:endParaRPr>
            </a:p>
          </p:txBody>
        </p:sp>
      </p:grpSp>
      <p:pic>
        <p:nvPicPr>
          <p:cNvPr id="12" name="图片 11" descr="卡通人物&#10;&#10;低可信度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45882" y="520239"/>
            <a:ext cx="7900236" cy="3950119"/>
          </a:xfrm>
          <a:prstGeom prst="rect">
            <a:avLst/>
          </a:prstGeom>
        </p:spPr>
      </p:pic>
      <p:sp>
        <p:nvSpPr>
          <p:cNvPr id="11" name="文本框 8"/>
          <p:cNvSpPr txBox="1"/>
          <p:nvPr/>
        </p:nvSpPr>
        <p:spPr>
          <a:xfrm>
            <a:off x="3544368" y="342901"/>
            <a:ext cx="8238824" cy="335915"/>
          </a:xfrm>
          <a:prstGeom prst="rect">
            <a:avLst/>
          </a:prstGeom>
          <a:noFill/>
        </p:spPr>
        <p:txBody>
          <a:bodyPr wrap="square" lIns="121873" tIns="60936" rIns="121873" bIns="60936">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0" cap="none" spc="600" normalizeH="0" baseline="0" noProof="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2022</a:t>
            </a:r>
            <a:r>
              <a:rPr kumimoji="0" lang="zh-CN" altLang="en-US" sz="1400" b="0" i="0" u="none" strike="noStrike" kern="0" cap="none" spc="600" normalizeH="0" baseline="0" noProof="0">
                <a:ln>
                  <a:noFill/>
                </a:ln>
                <a:solidFill>
                  <a:srgbClr val="E7E6E6">
                    <a:lumMod val="25000"/>
                  </a:srgbClr>
                </a:solidFill>
                <a:effectLst/>
                <a:uLnTx/>
                <a:uFillTx/>
                <a:latin typeface="Arial"/>
                <a:ea typeface="微软雅黑" panose="020B0503020204020204" pitchFamily="34" charset="-122"/>
                <a:cs typeface="阿里巴巴普惠体 R" panose="00020600040101010101" charset="-122"/>
              </a:rPr>
              <a:t>年党史知识专题学习</a:t>
            </a:r>
          </a:p>
        </p:txBody>
      </p:sp>
      <p:sp>
        <p:nvSpPr>
          <p:cNvPr id="24" name="文本框 23"/>
          <p:cNvSpPr txBox="1"/>
          <p:nvPr/>
        </p:nvSpPr>
        <p:spPr>
          <a:xfrm>
            <a:off x="2466752" y="3922525"/>
            <a:ext cx="7258496" cy="398780"/>
          </a:xfrm>
          <a:prstGeom prst="rect">
            <a:avLst/>
          </a:prstGeom>
          <a:noFill/>
        </p:spPr>
        <p:txBody>
          <a:bodyPr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庆祝建党</a:t>
            </a:r>
            <a:r>
              <a:rPr kumimoji="0" lang="en-US" altLang="zh-CN"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10X</a:t>
            </a:r>
            <a:r>
              <a:rPr kumimoji="0" lang="zh-CN" altLang="en-US" sz="2000" b="1" i="0" u="none" strike="noStrike" kern="0" cap="none" spc="600" normalizeH="0" baseline="0" noProof="0" dirty="0" smtClean="0">
                <a:ln>
                  <a:noFill/>
                </a:ln>
                <a:solidFill>
                  <a:schemeClr val="accent1"/>
                </a:solidFill>
                <a:effectLst/>
                <a:uLnTx/>
                <a:uFillTx/>
                <a:latin typeface="Arial"/>
                <a:ea typeface="微软雅黑" panose="020B0503020204020204" pitchFamily="34" charset="-122"/>
                <a:cs typeface="阿里巴巴普惠体 R" panose="00020600040101010101" charset="-122"/>
              </a:rPr>
              <a:t>周年</a:t>
            </a:r>
            <a:r>
              <a:rPr kumimoji="0" lang="zh-CN" altLang="en-US"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中国精神系列学习</a:t>
            </a:r>
            <a:r>
              <a:rPr kumimoji="0" lang="en-US" altLang="zh-CN" sz="2000" b="1" i="0" u="none" strike="noStrike" kern="0" cap="none" spc="600" normalizeH="0" baseline="0" noProof="0" dirty="0">
                <a:ln>
                  <a:noFill/>
                </a:ln>
                <a:solidFill>
                  <a:schemeClr val="accent1"/>
                </a:solidFill>
                <a:effectLst/>
                <a:uLnTx/>
                <a:uFillTx/>
                <a:latin typeface="Arial"/>
                <a:ea typeface="微软雅黑" panose="020B0503020204020204" pitchFamily="34" charset="-122"/>
                <a:cs typeface="阿里巴巴普惠体 R" panose="00020600040101010101" charset="-122"/>
              </a:rPr>
              <a:t>】</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750"/>
                                        <p:tgtEl>
                                          <p:spTgt spid="29"/>
                                        </p:tgtEl>
                                      </p:cBhvr>
                                    </p:animEffect>
                                  </p:childTnLst>
                                </p:cTn>
                              </p:par>
                            </p:childTnLst>
                          </p:cTn>
                        </p:par>
                        <p:par>
                          <p:cTn id="8" fill="hold" nodeType="afterGroup">
                            <p:stCondLst>
                              <p:cond delay="750"/>
                            </p:stCondLst>
                            <p:childTnLst>
                              <p:par>
                                <p:cTn id="9" presetID="42" presetClass="entr" presetSubtype="0" fill="hold" nodeType="afterEffect">
                                  <p:stCondLst>
                                    <p:cond delay="10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750"/>
                                        <p:tgtEl>
                                          <p:spTgt spid="37"/>
                                        </p:tgtEl>
                                      </p:cBhvr>
                                    </p:animEffect>
                                    <p:anim calcmode="lin" valueType="num">
                                      <p:cBhvr>
                                        <p:cTn id="12" dur="750" fill="hold"/>
                                        <p:tgtEl>
                                          <p:spTgt spid="37"/>
                                        </p:tgtEl>
                                        <p:attrNameLst>
                                          <p:attrName>ppt_x</p:attrName>
                                        </p:attrNameLst>
                                      </p:cBhvr>
                                      <p:tavLst>
                                        <p:tav tm="0">
                                          <p:val>
                                            <p:strVal val="#ppt_x"/>
                                          </p:val>
                                        </p:tav>
                                        <p:tav tm="100000">
                                          <p:val>
                                            <p:strVal val="#ppt_x"/>
                                          </p:val>
                                        </p:tav>
                                      </p:tavLst>
                                    </p:anim>
                                    <p:anim calcmode="lin" valueType="num">
                                      <p:cBhvr>
                                        <p:cTn id="13" dur="750" fill="hold"/>
                                        <p:tgtEl>
                                          <p:spTgt spid="3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20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0-#ppt_w/2"/>
                                          </p:val>
                                        </p:tav>
                                        <p:tav tm="100000">
                                          <p:val>
                                            <p:strVal val="#ppt_x"/>
                                          </p:val>
                                        </p:tav>
                                      </p:tavLst>
                                    </p:anim>
                                    <p:anim calcmode="lin" valueType="num">
                                      <p:cBhvr additive="base">
                                        <p:cTn id="18" dur="750" fill="hold"/>
                                        <p:tgtEl>
                                          <p:spTgt spid="3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250"/>
                            </p:stCondLst>
                            <p:childTnLst>
                              <p:par>
                                <p:cTn id="20" presetID="53" presetClass="entr" presetSubtype="0" fill="hold" nodeType="afterEffect">
                                  <p:stCondLst>
                                    <p:cond delay="3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par>
                          <p:cTn id="25" fill="hold" nodeType="afterGroup">
                            <p:stCondLst>
                              <p:cond delay="9000"/>
                            </p:stCondLst>
                            <p:childTnLst>
                              <p:par>
                                <p:cTn id="26" presetID="10" presetClass="entr" presetSubtype="0" fill="hold" grpId="0" nodeType="afterEffect">
                                  <p:stCondLst>
                                    <p:cond delay="4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childTnLst>
                          </p:cTn>
                        </p:par>
                        <p:par>
                          <p:cTn id="29" fill="hold" nodeType="afterGroup">
                            <p:stCondLst>
                              <p:cond delay="13750"/>
                            </p:stCondLst>
                            <p:childTnLst>
                              <p:par>
                                <p:cTn id="30" presetID="22" presetClass="entr" presetSubtype="4" fill="hold" nodeType="afterEffect">
                                  <p:stCondLst>
                                    <p:cond delay="500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750"/>
                                        <p:tgtEl>
                                          <p:spTgt spid="22"/>
                                        </p:tgtEl>
                                      </p:cBhvr>
                                    </p:animEffect>
                                  </p:childTnLst>
                                </p:cTn>
                              </p:par>
                            </p:childTnLst>
                          </p:cTn>
                        </p:par>
                        <p:par>
                          <p:cTn id="33" fill="hold" nodeType="afterGroup">
                            <p:stCondLst>
                              <p:cond delay="19500"/>
                            </p:stCondLst>
                            <p:childTnLst>
                              <p:par>
                                <p:cTn id="34" presetID="16" presetClass="entr" presetSubtype="21" fill="hold" grpId="1" nodeType="afterEffect">
                                  <p:stCondLst>
                                    <p:cond delay="600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750"/>
                                        <p:tgtEl>
                                          <p:spTgt spid="24"/>
                                        </p:tgtEl>
                                      </p:cBhvr>
                                    </p:animEffect>
                                  </p:childTnLst>
                                </p:cTn>
                              </p:par>
                            </p:childTnLst>
                          </p:cTn>
                        </p:par>
                        <p:par>
                          <p:cTn id="37" fill="hold" nodeType="afterGroup">
                            <p:stCondLst>
                              <p:cond delay="26250"/>
                            </p:stCondLst>
                            <p:childTnLst>
                              <p:par>
                                <p:cTn id="38" presetID="42" presetClass="entr" presetSubtype="0" fill="hold" nodeType="afterEffect">
                                  <p:stCondLst>
                                    <p:cond delay="70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750"/>
                                        <p:tgtEl>
                                          <p:spTgt spid="3"/>
                                        </p:tgtEl>
                                      </p:cBhvr>
                                    </p:animEffect>
                                    <p:anim calcmode="lin" valueType="num">
                                      <p:cBhvr>
                                        <p:cTn id="41" dur="750" fill="hold"/>
                                        <p:tgtEl>
                                          <p:spTgt spid="3"/>
                                        </p:tgtEl>
                                        <p:attrNameLst>
                                          <p:attrName>ppt_x</p:attrName>
                                        </p:attrNameLst>
                                      </p:cBhvr>
                                      <p:tavLst>
                                        <p:tav tm="0">
                                          <p:val>
                                            <p:strVal val="#ppt_x"/>
                                          </p:val>
                                        </p:tav>
                                        <p:tav tm="100000">
                                          <p:val>
                                            <p:strVal val="#ppt_x"/>
                                          </p:val>
                                        </p:tav>
                                      </p:tavLst>
                                    </p:anim>
                                    <p:anim calcmode="lin" valueType="num">
                                      <p:cBhvr>
                                        <p:cTn id="42" dur="750" fill="hold"/>
                                        <p:tgtEl>
                                          <p:spTgt spid="3"/>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4000"/>
                            </p:stCondLst>
                            <p:childTnLst>
                              <p:par>
                                <p:cTn id="44" presetID="42" presetClass="entr" presetSubtype="0" fill="hold" nodeType="afterEffect">
                                  <p:stCondLst>
                                    <p:cond delay="8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750"/>
                                        <p:tgtEl>
                                          <p:spTgt spid="43"/>
                                        </p:tgtEl>
                                      </p:cBhvr>
                                    </p:animEffect>
                                    <p:anim calcmode="lin" valueType="num">
                                      <p:cBhvr>
                                        <p:cTn id="47" dur="750" fill="hold"/>
                                        <p:tgtEl>
                                          <p:spTgt spid="43"/>
                                        </p:tgtEl>
                                        <p:attrNameLst>
                                          <p:attrName>ppt_x</p:attrName>
                                        </p:attrNameLst>
                                      </p:cBhvr>
                                      <p:tavLst>
                                        <p:tav tm="0">
                                          <p:val>
                                            <p:strVal val="#ppt_x"/>
                                          </p:val>
                                        </p:tav>
                                        <p:tav tm="100000">
                                          <p:val>
                                            <p:strVal val="#ppt_x"/>
                                          </p:val>
                                        </p:tav>
                                      </p:tavLst>
                                    </p:anim>
                                    <p:anim calcmode="lin" valueType="num">
                                      <p:cBhvr>
                                        <p:cTn id="48" dur="7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背景图案&#10;&#10;描述已自动生成"/>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矩形 20"/>
          <p:cNvSpPr/>
          <p:nvPr/>
        </p:nvSpPr>
        <p:spPr>
          <a:xfrm>
            <a:off x="916782" y="988176"/>
            <a:ext cx="10358437" cy="531102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438629" y="2242309"/>
            <a:ext cx="6511375" cy="2373383"/>
            <a:chOff x="4362429" y="2502659"/>
            <a:chExt cx="6511375" cy="2373383"/>
          </a:xfrm>
        </p:grpSpPr>
        <p:grpSp>
          <p:nvGrpSpPr>
            <p:cNvPr id="31" name="组合 30"/>
            <p:cNvGrpSpPr/>
            <p:nvPr/>
          </p:nvGrpSpPr>
          <p:grpSpPr>
            <a:xfrm>
              <a:off x="4362429" y="2502659"/>
              <a:ext cx="6511375" cy="475566"/>
              <a:chOff x="2454704" y="1802399"/>
              <a:chExt cx="6511375" cy="475566"/>
            </a:xfrm>
          </p:grpSpPr>
          <p:sp>
            <p:nvSpPr>
              <p:cNvPr id="32" name="TextBox 35"/>
              <p:cNvSpPr txBox="1"/>
              <p:nvPr/>
            </p:nvSpPr>
            <p:spPr>
              <a:xfrm rot="16200000">
                <a:off x="5206194" y="-565855"/>
                <a:ext cx="448412" cy="5184920"/>
              </a:xfrm>
              <a:prstGeom prst="rect">
                <a:avLst/>
              </a:prstGeom>
              <a:solidFill>
                <a:schemeClr val="bg1"/>
              </a:solidFill>
              <a:ln w="9525" cap="flat" cmpd="sng" algn="ctr">
                <a:solidFill>
                  <a:srgbClr val="C00000"/>
                </a:solidFill>
                <a:prstDash val="solid"/>
                <a:miter lim="800000"/>
              </a:ln>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Arial"/>
                    <a:ea typeface="微软雅黑" panose="020B0503020204020204" pitchFamily="34" charset="-122"/>
                  </a:rPr>
                  <a:t> </a:t>
                </a:r>
              </a:p>
            </p:txBody>
          </p:sp>
          <p:sp>
            <p:nvSpPr>
              <p:cNvPr id="34" name="TextBox 20"/>
              <p:cNvSpPr txBox="1"/>
              <p:nvPr/>
            </p:nvSpPr>
            <p:spPr>
              <a:xfrm>
                <a:off x="2837939" y="1805906"/>
                <a:ext cx="649192" cy="449580"/>
              </a:xfrm>
              <a:prstGeom prst="rect">
                <a:avLst/>
              </a:prstGeom>
              <a:solidFill>
                <a:schemeClr val="accent1"/>
              </a:soli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a:solidFill>
                      <a:schemeClr val="bg1"/>
                    </a:solidFill>
                    <a:latin typeface="Arial"/>
                    <a:ea typeface="微软雅黑" panose="020B0503020204020204" pitchFamily="34" charset="-122"/>
                  </a:rPr>
                  <a:t> </a:t>
                </a:r>
                <a:endParaRPr lang="zh-CN" altLang="en-US" sz="2800">
                  <a:solidFill>
                    <a:schemeClr val="bg1"/>
                  </a:solidFill>
                  <a:latin typeface="Arial"/>
                  <a:ea typeface="微软雅黑" panose="020B0503020204020204" pitchFamily="34" charset="-122"/>
                </a:endParaRPr>
              </a:p>
            </p:txBody>
          </p:sp>
          <p:sp>
            <p:nvSpPr>
              <p:cNvPr id="35"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r>
                  <a:rPr lang="en-US" altLang="zh-CN" sz="2000" b="1">
                    <a:solidFill>
                      <a:schemeClr val="bg1"/>
                    </a:solidFill>
                    <a:latin typeface="Arial"/>
                    <a:ea typeface="微软雅黑" panose="020B0503020204020204" pitchFamily="34" charset="-122"/>
                    <a:cs typeface="+mn-ea"/>
                  </a:rPr>
                  <a:t>01</a:t>
                </a:r>
                <a:endParaRPr lang="zh-CN" altLang="en-US" sz="2000" b="1">
                  <a:solidFill>
                    <a:schemeClr val="bg1"/>
                  </a:solidFill>
                  <a:latin typeface="Arial"/>
                  <a:ea typeface="微软雅黑" panose="020B0503020204020204" pitchFamily="34" charset="-122"/>
                  <a:cs typeface="+mn-ea"/>
                </a:endParaRPr>
              </a:p>
            </p:txBody>
          </p:sp>
          <p:sp>
            <p:nvSpPr>
              <p:cNvPr id="36" name="文本框 21"/>
              <p:cNvSpPr txBox="1">
                <a:spLocks noChangeArrowheads="1"/>
              </p:cNvSpPr>
              <p:nvPr/>
            </p:nvSpPr>
            <p:spPr bwMode="auto">
              <a:xfrm>
                <a:off x="2454704" y="1816300"/>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zh-CN" altLang="en-US" sz="2400" kern="0" spc="600" dirty="0">
                    <a:solidFill>
                      <a:srgbClr val="C00000"/>
                    </a:solidFill>
                    <a:latin typeface="Arial"/>
                    <a:ea typeface="微软雅黑" panose="020B0503020204020204" pitchFamily="34" charset="-122"/>
                  </a:rPr>
                  <a:t>抗美援朝战争综述</a:t>
                </a:r>
              </a:p>
            </p:txBody>
          </p:sp>
        </p:grpSp>
        <p:grpSp>
          <p:nvGrpSpPr>
            <p:cNvPr id="39" name="组合 38"/>
            <p:cNvGrpSpPr/>
            <p:nvPr/>
          </p:nvGrpSpPr>
          <p:grpSpPr>
            <a:xfrm>
              <a:off x="4362429" y="3452117"/>
              <a:ext cx="6511375" cy="476262"/>
              <a:chOff x="2454704" y="1802399"/>
              <a:chExt cx="6511375" cy="476262"/>
            </a:xfrm>
          </p:grpSpPr>
          <p:sp>
            <p:nvSpPr>
              <p:cNvPr id="40" name="TextBox 35"/>
              <p:cNvSpPr txBox="1"/>
              <p:nvPr/>
            </p:nvSpPr>
            <p:spPr>
              <a:xfrm rot="16200000">
                <a:off x="5206195" y="-565855"/>
                <a:ext cx="448412" cy="5184920"/>
              </a:xfrm>
              <a:prstGeom prst="rect">
                <a:avLst/>
              </a:prstGeom>
              <a:solidFill>
                <a:schemeClr val="bg1"/>
              </a:solidFill>
              <a:ln w="9525" cap="flat" cmpd="sng" algn="ctr">
                <a:solidFill>
                  <a:srgbClr val="C00000"/>
                </a:solidFill>
                <a:prstDash val="solid"/>
                <a:miter lim="800000"/>
              </a:ln>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Arial"/>
                    <a:ea typeface="微软雅黑" panose="020B0503020204020204" pitchFamily="34" charset="-122"/>
                  </a:rPr>
                  <a:t> </a:t>
                </a:r>
              </a:p>
            </p:txBody>
          </p:sp>
          <p:sp>
            <p:nvSpPr>
              <p:cNvPr id="42" name="TextBox 20"/>
              <p:cNvSpPr txBox="1"/>
              <p:nvPr/>
            </p:nvSpPr>
            <p:spPr>
              <a:xfrm>
                <a:off x="2837939" y="1805906"/>
                <a:ext cx="649192" cy="449580"/>
              </a:xfrm>
              <a:prstGeom prst="rect">
                <a:avLst/>
              </a:prstGeom>
              <a:solidFill>
                <a:schemeClr val="accent1"/>
              </a:soli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a:solidFill>
                      <a:schemeClr val="bg1"/>
                    </a:solidFill>
                    <a:latin typeface="Arial"/>
                    <a:ea typeface="微软雅黑" panose="020B0503020204020204" pitchFamily="34" charset="-122"/>
                  </a:rPr>
                  <a:t> </a:t>
                </a:r>
                <a:endParaRPr lang="zh-CN" altLang="en-US" sz="2800">
                  <a:solidFill>
                    <a:schemeClr val="bg1"/>
                  </a:solidFill>
                  <a:latin typeface="Arial"/>
                  <a:ea typeface="微软雅黑" panose="020B0503020204020204" pitchFamily="34" charset="-122"/>
                </a:endParaRPr>
              </a:p>
            </p:txBody>
          </p:sp>
          <p:sp>
            <p:nvSpPr>
              <p:cNvPr id="44"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r>
                  <a:rPr lang="en-US" altLang="zh-CN" sz="2000" b="1">
                    <a:solidFill>
                      <a:schemeClr val="bg1"/>
                    </a:solidFill>
                    <a:latin typeface="Arial"/>
                    <a:ea typeface="微软雅黑" panose="020B0503020204020204" pitchFamily="34" charset="-122"/>
                    <a:cs typeface="+mn-ea"/>
                  </a:rPr>
                  <a:t>02</a:t>
                </a:r>
                <a:endParaRPr lang="zh-CN" altLang="en-US" sz="2000" b="1">
                  <a:solidFill>
                    <a:schemeClr val="bg1"/>
                  </a:solidFill>
                  <a:latin typeface="Arial"/>
                  <a:ea typeface="微软雅黑" panose="020B0503020204020204" pitchFamily="34" charset="-122"/>
                  <a:cs typeface="+mn-ea"/>
                </a:endParaRPr>
              </a:p>
            </p:txBody>
          </p:sp>
          <p:sp>
            <p:nvSpPr>
              <p:cNvPr id="45" name="文本框 21"/>
              <p:cNvSpPr txBox="1">
                <a:spLocks noChangeArrowheads="1"/>
              </p:cNvSpPr>
              <p:nvPr/>
            </p:nvSpPr>
            <p:spPr bwMode="auto">
              <a:xfrm>
                <a:off x="2454704" y="1816996"/>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zh-CN" altLang="en-US" sz="2400" kern="0">
                    <a:solidFill>
                      <a:srgbClr val="C00000"/>
                    </a:solidFill>
                    <a:latin typeface="Arial"/>
                    <a:ea typeface="微软雅黑" panose="020B0503020204020204" pitchFamily="34" charset="-122"/>
                  </a:rPr>
                  <a:t>抗美援朝精神的丰富内涵</a:t>
                </a:r>
              </a:p>
            </p:txBody>
          </p:sp>
        </p:grpSp>
        <p:grpSp>
          <p:nvGrpSpPr>
            <p:cNvPr id="62" name="组合 61"/>
            <p:cNvGrpSpPr/>
            <p:nvPr/>
          </p:nvGrpSpPr>
          <p:grpSpPr>
            <a:xfrm>
              <a:off x="4362429" y="4402271"/>
              <a:ext cx="6511375" cy="473771"/>
              <a:chOff x="2454704" y="1802399"/>
              <a:chExt cx="6511375" cy="473771"/>
            </a:xfrm>
          </p:grpSpPr>
          <p:sp>
            <p:nvSpPr>
              <p:cNvPr id="63" name="TextBox 35"/>
              <p:cNvSpPr txBox="1"/>
              <p:nvPr/>
            </p:nvSpPr>
            <p:spPr>
              <a:xfrm rot="16200000">
                <a:off x="5206196" y="-565855"/>
                <a:ext cx="448412" cy="5184919"/>
              </a:xfrm>
              <a:prstGeom prst="rect">
                <a:avLst/>
              </a:prstGeom>
              <a:solidFill>
                <a:schemeClr val="bg1"/>
              </a:solidFill>
              <a:ln w="9525" cap="flat" cmpd="sng" algn="ctr">
                <a:solidFill>
                  <a:srgbClr val="C00000"/>
                </a:solidFill>
                <a:prstDash val="solid"/>
                <a:miter lim="800000"/>
              </a:ln>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Arial"/>
                    <a:ea typeface="微软雅黑" panose="020B0503020204020204" pitchFamily="34" charset="-122"/>
                  </a:rPr>
                  <a:t> </a:t>
                </a:r>
              </a:p>
            </p:txBody>
          </p:sp>
          <p:sp>
            <p:nvSpPr>
              <p:cNvPr id="65" name="TextBox 20"/>
              <p:cNvSpPr txBox="1"/>
              <p:nvPr/>
            </p:nvSpPr>
            <p:spPr>
              <a:xfrm>
                <a:off x="2837939" y="1805906"/>
                <a:ext cx="649192" cy="449580"/>
              </a:xfrm>
              <a:prstGeom prst="rect">
                <a:avLst/>
              </a:prstGeom>
              <a:solidFill>
                <a:schemeClr val="accent1"/>
              </a:soli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a:solidFill>
                      <a:schemeClr val="bg1"/>
                    </a:solidFill>
                    <a:latin typeface="Arial"/>
                    <a:ea typeface="微软雅黑" panose="020B0503020204020204" pitchFamily="34" charset="-122"/>
                  </a:rPr>
                  <a:t> </a:t>
                </a:r>
                <a:endParaRPr lang="zh-CN" altLang="en-US" sz="2800">
                  <a:solidFill>
                    <a:schemeClr val="bg1"/>
                  </a:solidFill>
                  <a:latin typeface="Arial"/>
                  <a:ea typeface="微软雅黑" panose="020B0503020204020204" pitchFamily="34" charset="-122"/>
                </a:endParaRPr>
              </a:p>
            </p:txBody>
          </p:sp>
          <p:sp>
            <p:nvSpPr>
              <p:cNvPr id="66"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r>
                  <a:rPr lang="en-US" altLang="zh-CN" sz="2000" b="1">
                    <a:solidFill>
                      <a:schemeClr val="bg1"/>
                    </a:solidFill>
                    <a:latin typeface="Arial"/>
                    <a:ea typeface="微软雅黑" panose="020B0503020204020204" pitchFamily="34" charset="-122"/>
                    <a:cs typeface="+mn-ea"/>
                  </a:rPr>
                  <a:t>03</a:t>
                </a:r>
                <a:endParaRPr lang="zh-CN" altLang="en-US" sz="2000" b="1">
                  <a:solidFill>
                    <a:schemeClr val="bg1"/>
                  </a:solidFill>
                  <a:latin typeface="Arial"/>
                  <a:ea typeface="微软雅黑" panose="020B0503020204020204" pitchFamily="34" charset="-122"/>
                  <a:cs typeface="+mn-ea"/>
                </a:endParaRPr>
              </a:p>
            </p:txBody>
          </p:sp>
          <p:sp>
            <p:nvSpPr>
              <p:cNvPr id="67" name="文本框 21"/>
              <p:cNvSpPr txBox="1">
                <a:spLocks noChangeArrowheads="1"/>
              </p:cNvSpPr>
              <p:nvPr/>
            </p:nvSpPr>
            <p:spPr bwMode="auto">
              <a:xfrm>
                <a:off x="2454704" y="1814505"/>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zh-CN" altLang="en-US" sz="2400" kern="0">
                    <a:solidFill>
                      <a:srgbClr val="C00000"/>
                    </a:solidFill>
                    <a:latin typeface="Arial"/>
                    <a:ea typeface="微软雅黑" panose="020B0503020204020204" pitchFamily="34" charset="-122"/>
                  </a:rPr>
                  <a:t>抗美援朝精神的时代价值</a:t>
                </a:r>
              </a:p>
            </p:txBody>
          </p:sp>
        </p:grpSp>
      </p:grpSp>
      <p:grpSp>
        <p:nvGrpSpPr>
          <p:cNvPr id="6" name="组合 5"/>
          <p:cNvGrpSpPr/>
          <p:nvPr/>
        </p:nvGrpSpPr>
        <p:grpSpPr>
          <a:xfrm>
            <a:off x="1906440" y="1507083"/>
            <a:ext cx="1732522" cy="3843835"/>
            <a:chOff x="1422259" y="1080801"/>
            <a:chExt cx="1732522" cy="3843835"/>
          </a:xfrm>
        </p:grpSpPr>
        <p:cxnSp>
          <p:nvCxnSpPr>
            <p:cNvPr id="15" name="Aitds4"/>
            <p:cNvCxnSpPr/>
            <p:nvPr>
              <p:custDataLst>
                <p:tags r:id="rId1"/>
              </p:custDataLst>
            </p:nvPr>
          </p:nvCxnSpPr>
          <p:spPr>
            <a:xfrm>
              <a:off x="3144825" y="1080801"/>
              <a:ext cx="9956" cy="3843835"/>
            </a:xfrm>
            <a:prstGeom prst="line">
              <a:avLst/>
            </a:prstGeom>
            <a:noFill/>
            <a:ln w="41275" cap="flat" cmpd="sng" algn="ctr">
              <a:solidFill>
                <a:srgbClr val="C00000"/>
              </a:solidFill>
              <a:prstDash val="solid"/>
            </a:ln>
            <a:effectLst/>
          </p:spPr>
        </p:cxnSp>
        <p:grpSp>
          <p:nvGrpSpPr>
            <p:cNvPr id="16" name="组合 15"/>
            <p:cNvGrpSpPr/>
            <p:nvPr/>
          </p:nvGrpSpPr>
          <p:grpSpPr>
            <a:xfrm>
              <a:off x="1422259" y="1296316"/>
              <a:ext cx="1383511" cy="3170560"/>
              <a:chOff x="1129829" y="1107066"/>
              <a:chExt cx="1383510" cy="3170560"/>
            </a:xfrm>
          </p:grpSpPr>
          <p:sp>
            <p:nvSpPr>
              <p:cNvPr id="17" name="Aitds5"/>
              <p:cNvSpPr txBox="1"/>
              <p:nvPr>
                <p:custDataLst>
                  <p:tags r:id="rId2"/>
                </p:custDataLst>
              </p:nvPr>
            </p:nvSpPr>
            <p:spPr>
              <a:xfrm>
                <a:off x="1129829" y="1107066"/>
                <a:ext cx="1054501" cy="1188575"/>
              </a:xfrm>
              <a:prstGeom prst="rect">
                <a:avLst/>
              </a:prstGeom>
              <a:noFill/>
            </p:spPr>
            <p:txBody>
              <a:bodyPr vert="eaVert" wrap="square" rtlCol="0" anchor="ctr" anchorCtr="0">
                <a:noAutofit/>
              </a:bodyPr>
              <a:lstStyle/>
              <a:p>
                <a:pPr eaLnBrk="0" fontAlgn="base" hangingPunct="0">
                  <a:spcBef>
                    <a:spcPct val="0"/>
                  </a:spcBef>
                  <a:spcAft>
                    <a:spcPct val="0"/>
                  </a:spcAft>
                </a:pPr>
                <a:r>
                  <a:rPr lang="en-US" altLang="zh-CN" sz="8000">
                    <a:solidFill>
                      <a:srgbClr val="C00000"/>
                    </a:solidFill>
                    <a:latin typeface="Arial"/>
                    <a:ea typeface="微软雅黑" panose="020B0503020204020204" pitchFamily="34" charset="-122"/>
                    <a:cs typeface="阿里巴巴普惠体" panose="00020600040101010101" pitchFamily="18" charset="-122"/>
                  </a:rPr>
                  <a:t>C</a:t>
                </a:r>
                <a:endParaRPr lang="zh-CN" altLang="en-US" sz="4000">
                  <a:solidFill>
                    <a:srgbClr val="C00000"/>
                  </a:solidFill>
                  <a:latin typeface="Arial"/>
                  <a:ea typeface="微软雅黑" panose="020B0503020204020204" pitchFamily="34" charset="-122"/>
                  <a:cs typeface="阿里巴巴普惠体" panose="00020600040101010101" pitchFamily="18" charset="-122"/>
                </a:endParaRPr>
              </a:p>
            </p:txBody>
          </p:sp>
          <p:sp>
            <p:nvSpPr>
              <p:cNvPr id="18" name="Aitds6"/>
              <p:cNvSpPr txBox="1"/>
              <p:nvPr>
                <p:custDataLst>
                  <p:tags r:id="rId3"/>
                </p:custDataLst>
              </p:nvPr>
            </p:nvSpPr>
            <p:spPr>
              <a:xfrm>
                <a:off x="1819446" y="2779163"/>
                <a:ext cx="693893" cy="1498463"/>
              </a:xfrm>
              <a:prstGeom prst="rect">
                <a:avLst/>
              </a:prstGeom>
              <a:noFill/>
            </p:spPr>
            <p:txBody>
              <a:bodyPr vert="horz" wrap="square" rtlCol="0" anchor="ctr" anchorCtr="0">
                <a:noAutofit/>
              </a:bodyPr>
              <a:lstStyle/>
              <a:p>
                <a:pPr algn="ctr" eaLnBrk="0" fontAlgn="base" hangingPunct="0">
                  <a:spcBef>
                    <a:spcPct val="0"/>
                  </a:spcBef>
                  <a:spcAft>
                    <a:spcPct val="0"/>
                  </a:spcAft>
                </a:pPr>
                <a:r>
                  <a:rPr lang="zh-CN" altLang="en-US" sz="4800">
                    <a:solidFill>
                      <a:srgbClr val="C00000"/>
                    </a:solidFill>
                    <a:latin typeface="Arial"/>
                    <a:ea typeface="微软雅黑" panose="020B0503020204020204" pitchFamily="34" charset="-122"/>
                    <a:cs typeface="阿里巴巴普惠体" panose="00020600040101010101" pitchFamily="18" charset="-122"/>
                  </a:rPr>
                  <a:t>目</a:t>
                </a:r>
                <a:endParaRPr lang="en-US" altLang="zh-CN" sz="4800">
                  <a:solidFill>
                    <a:srgbClr val="C00000"/>
                  </a:solidFill>
                  <a:latin typeface="Arial"/>
                  <a:ea typeface="微软雅黑" panose="020B0503020204020204" pitchFamily="34" charset="-122"/>
                  <a:cs typeface="阿里巴巴普惠体" panose="00020600040101010101" pitchFamily="18" charset="-122"/>
                </a:endParaRPr>
              </a:p>
              <a:p>
                <a:pPr algn="ctr" eaLnBrk="0" fontAlgn="base" hangingPunct="0">
                  <a:spcBef>
                    <a:spcPct val="0"/>
                  </a:spcBef>
                  <a:spcAft>
                    <a:spcPct val="0"/>
                  </a:spcAft>
                </a:pPr>
                <a:r>
                  <a:rPr lang="zh-CN" altLang="en-US" sz="4800">
                    <a:solidFill>
                      <a:srgbClr val="C00000"/>
                    </a:solidFill>
                    <a:latin typeface="Arial"/>
                    <a:ea typeface="微软雅黑" panose="020B0503020204020204" pitchFamily="34" charset="-122"/>
                    <a:cs typeface="阿里巴巴普惠体" panose="00020600040101010101" pitchFamily="18" charset="-122"/>
                  </a:rPr>
                  <a:t>录</a:t>
                </a:r>
              </a:p>
            </p:txBody>
          </p:sp>
          <p:sp>
            <p:nvSpPr>
              <p:cNvPr id="19" name="Aitds7"/>
              <p:cNvSpPr/>
              <p:nvPr>
                <p:custDataLst>
                  <p:tags r:id="rId4"/>
                </p:custDataLst>
              </p:nvPr>
            </p:nvSpPr>
            <p:spPr>
              <a:xfrm>
                <a:off x="1349304" y="1657565"/>
                <a:ext cx="615553" cy="2360871"/>
              </a:xfrm>
              <a:prstGeom prst="rect">
                <a:avLst/>
              </a:prstGeom>
            </p:spPr>
            <p:txBody>
              <a:bodyPr vert="eaVert" wrap="square">
                <a:noAutofit/>
              </a:bodyPr>
              <a:lstStyle/>
              <a:p>
                <a:pPr eaLnBrk="0" fontAlgn="base" hangingPunct="0">
                  <a:spcBef>
                    <a:spcPct val="0"/>
                  </a:spcBef>
                  <a:spcAft>
                    <a:spcPct val="0"/>
                  </a:spcAft>
                </a:pPr>
                <a:r>
                  <a:rPr lang="en-US" altLang="zh-CN" sz="2400" spc="667">
                    <a:solidFill>
                      <a:srgbClr val="C00000"/>
                    </a:solidFill>
                    <a:latin typeface="Arial"/>
                    <a:ea typeface="微软雅黑" panose="020B0503020204020204" pitchFamily="34" charset="-122"/>
                    <a:cs typeface="阿里巴巴普惠体" panose="00020600040101010101" pitchFamily="18" charset="-122"/>
                  </a:rPr>
                  <a:t>ONTENTS</a:t>
                </a:r>
                <a:endParaRPr lang="zh-CN" altLang="en-US" sz="2400" spc="667">
                  <a:solidFill>
                    <a:srgbClr val="C00000"/>
                  </a:solidFill>
                  <a:latin typeface="Arial"/>
                  <a:ea typeface="微软雅黑" panose="020B0503020204020204" pitchFamily="34" charset="-122"/>
                  <a:cs typeface="阿里巴巴普惠体" panose="00020600040101010101" pitchFamily="18" charset="-122"/>
                </a:endParaRPr>
              </a:p>
            </p:txBody>
          </p:sp>
        </p:grpSp>
      </p:grpSp>
      <p:pic>
        <p:nvPicPr>
          <p:cNvPr id="29" name="图片 28" descr="建筑的摆设布局&#10;&#10;中度可信度描述已自动生成"/>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4411535"/>
            <a:ext cx="12192000" cy="2748653"/>
          </a:xfrm>
          <a:prstGeom prst="rect">
            <a:avLst/>
          </a:prstGeom>
        </p:spPr>
      </p:pic>
      <p:pic>
        <p:nvPicPr>
          <p:cNvPr id="28" name="图片 27" descr="形状&#10;&#10;中度可信度描述已自动生成"/>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2451100"/>
            <a:ext cx="12192000" cy="4406900"/>
          </a:xfrm>
          <a:prstGeom prst="rect">
            <a:avLst/>
          </a:prstGeom>
        </p:spPr>
      </p:pic>
      <p:pic>
        <p:nvPicPr>
          <p:cNvPr id="30" name="图片 29" descr="黑暗中有太阳&#10;&#10;中度可信度描述已自动生成"/>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 y="0"/>
            <a:ext cx="3303791" cy="2523880"/>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nodeType="afterGroup">
                            <p:stCondLst>
                              <p:cond delay="500"/>
                            </p:stCondLst>
                            <p:childTnLst>
                              <p:par>
                                <p:cTn id="9" presetID="22" presetClass="entr" presetSubtype="4"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nodeType="afterGroup">
                            <p:stCondLst>
                              <p:cond delay="1500"/>
                            </p:stCondLst>
                            <p:childTnLst>
                              <p:par>
                                <p:cTn id="13" presetID="22" presetClass="entr" presetSubtype="8" fill="hold"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017374" y="2935794"/>
            <a:ext cx="8178582" cy="911860"/>
          </a:xfrm>
          <a:prstGeom prst="rect">
            <a:avLst/>
          </a:prstGeom>
          <a:noFill/>
        </p:spPr>
        <p:txBody>
          <a:bodyPr wrap="square" rtlCol="0">
            <a:spAutoFit/>
          </a:bodyPr>
          <a:lstStyle/>
          <a:p>
            <a:pPr algn="dist">
              <a:lnSpc>
                <a:spcPts val="6400"/>
              </a:lnSpc>
              <a:buSzPct val="80000"/>
              <a:defRPr/>
            </a:pPr>
            <a:r>
              <a:rPr lang="zh-CN" altLang="en-US" sz="6600" b="1">
                <a:solidFill>
                  <a:schemeClr val="tx1">
                    <a:lumMod val="85000"/>
                    <a:lumOff val="15000"/>
                  </a:schemeClr>
                </a:solidFill>
                <a:latin typeface="Arial"/>
                <a:ea typeface="微软雅黑" panose="020B0503020204020204" pitchFamily="34" charset="-122"/>
              </a:rPr>
              <a:t>抗美援朝战争综述</a:t>
            </a:r>
          </a:p>
        </p:txBody>
      </p:sp>
      <p:grpSp>
        <p:nvGrpSpPr>
          <p:cNvPr id="9" name="组合 8"/>
          <p:cNvGrpSpPr/>
          <p:nvPr/>
        </p:nvGrpSpPr>
        <p:grpSpPr>
          <a:xfrm>
            <a:off x="4989285" y="1087379"/>
            <a:ext cx="2213429" cy="1437194"/>
            <a:chOff x="4989285" y="1087379"/>
            <a:chExt cx="2213429" cy="1437194"/>
          </a:xfrm>
        </p:grpSpPr>
        <p:sp>
          <p:nvSpPr>
            <p:cNvPr id="8" name="椭圆 7"/>
            <p:cNvSpPr/>
            <p:nvPr/>
          </p:nvSpPr>
          <p:spPr>
            <a:xfrm>
              <a:off x="5377403" y="1087379"/>
              <a:ext cx="1437194" cy="143719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989285" y="1112091"/>
              <a:ext cx="2213429" cy="1299715"/>
            </a:xfrm>
            <a:prstGeom prst="rect">
              <a:avLst/>
            </a:prstGeom>
            <a:noFill/>
          </p:spPr>
          <p:txBody>
            <a:bodyPr wrap="square" lIns="91440" tIns="45720" rIns="91440" bIns="45720" rtlCol="0">
              <a:spAutoFit/>
            </a:bodyPr>
            <a:lstStyle/>
            <a:p>
              <a:pPr algn="ctr">
                <a:lnSpc>
                  <a:spcPct val="120000"/>
                </a:lnSpc>
                <a:spcAft>
                  <a:spcPts val="600"/>
                </a:spcAft>
                <a:defRPr/>
              </a:pPr>
              <a:r>
                <a:rPr lang="en-US" altLang="zh-CN" sz="7200" b="1" spc="80">
                  <a:ln w="12700">
                    <a:noFill/>
                    <a:miter lim="800000"/>
                  </a:ln>
                  <a:solidFill>
                    <a:schemeClr val="bg1"/>
                  </a:solidFill>
                  <a:latin typeface="Arial"/>
                  <a:ea typeface="微软雅黑" panose="020B0503020204020204" pitchFamily="34" charset="-122"/>
                </a:rPr>
                <a:t>01</a:t>
              </a:r>
            </a:p>
          </p:txBody>
        </p:sp>
      </p:grpSp>
      <p:sp>
        <p:nvSpPr>
          <p:cNvPr id="12" name="文本框 8"/>
          <p:cNvSpPr txBox="1"/>
          <p:nvPr/>
        </p:nvSpPr>
        <p:spPr>
          <a:xfrm>
            <a:off x="1384300" y="3882622"/>
            <a:ext cx="9410700" cy="366395"/>
          </a:xfrm>
          <a:prstGeom prst="rect">
            <a:avLst/>
          </a:prstGeom>
          <a:noFill/>
        </p:spPr>
        <p:txBody>
          <a:bodyPr wrap="square" lIns="121873" tIns="60936" rIns="121873" bIns="60936">
            <a:spAutoFit/>
          </a:bodyPr>
          <a:lstStyle/>
          <a:p>
            <a:pPr algn="ctr">
              <a:defRPr/>
            </a:pP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庆祝建党</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101</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周年中国精神系列学习</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党支部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团支部</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企事业单位</a:t>
            </a:r>
            <a:r>
              <a:rPr lang="en-US" altLang="zh-CN" sz="1600" kern="0">
                <a:solidFill>
                  <a:srgbClr val="E7E6E6">
                    <a:lumMod val="25000"/>
                  </a:srgbClr>
                </a:solidFill>
                <a:latin typeface="Arial"/>
                <a:ea typeface="微软雅黑" panose="020B0503020204020204" pitchFamily="34" charset="-122"/>
                <a:cs typeface="阿里巴巴普惠体 R" panose="00020600040101010101" charset="-122"/>
              </a:rPr>
              <a:t>2022</a:t>
            </a:r>
            <a:r>
              <a:rPr lang="zh-CN" altLang="en-US" sz="1600" kern="0">
                <a:solidFill>
                  <a:srgbClr val="E7E6E6">
                    <a:lumMod val="25000"/>
                  </a:srgbClr>
                </a:solidFill>
                <a:latin typeface="Arial"/>
                <a:ea typeface="微软雅黑" panose="020B0503020204020204" pitchFamily="34" charset="-122"/>
                <a:cs typeface="阿里巴巴普惠体 R" panose="00020600040101010101" charset="-122"/>
              </a:rPr>
              <a:t>年党史知识专题辅导</a:t>
            </a:r>
          </a:p>
        </p:txBody>
      </p:sp>
    </p:spTree>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nodeType="afterGroup">
                            <p:stCondLst>
                              <p:cond delay="1500"/>
                            </p:stCondLst>
                            <p:childTnLst>
                              <p:par>
                                <p:cTn id="15" presetID="22" presetClass="entr" presetSubtype="4" fill="hold" grpId="1" nodeType="after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99904" y="1393371"/>
            <a:ext cx="7509713" cy="707886"/>
            <a:chOff x="877932" y="1393371"/>
            <a:chExt cx="7509713" cy="707886"/>
          </a:xfrm>
        </p:grpSpPr>
        <p:sp>
          <p:nvSpPr>
            <p:cNvPr id="38" name="星形: 五角 37"/>
            <p:cNvSpPr/>
            <p:nvPr/>
          </p:nvSpPr>
          <p:spPr>
            <a:xfrm>
              <a:off x="877932" y="1436913"/>
              <a:ext cx="584019" cy="584019"/>
            </a:xfrm>
            <a:prstGeom prst="star5">
              <a:avLst>
                <a:gd name="adj" fmla="val 23859"/>
                <a:gd name="hf" fmla="val 105146"/>
                <a:gd name="vf" fmla="val 110557"/>
              </a:avLst>
            </a:prstGeom>
            <a:solidFill>
              <a:srgbClr val="D31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sp>
          <p:nvSpPr>
            <p:cNvPr id="39" name="Rectangle 3"/>
            <p:cNvSpPr/>
            <p:nvPr/>
          </p:nvSpPr>
          <p:spPr>
            <a:xfrm>
              <a:off x="1184455" y="1393371"/>
              <a:ext cx="6979146" cy="707886"/>
            </a:xfrm>
            <a:prstGeom prst="rect">
              <a:avLst/>
            </a:prstGeom>
            <a:noFill/>
          </p:spPr>
          <p:txBody>
            <a:bodyPr wrap="square" rtlCol="0">
              <a:spAutoFit/>
            </a:bodyPr>
            <a:lstStyle/>
            <a:p>
              <a:pPr lvl="0" algn="ctr">
                <a:defRPr/>
              </a:pPr>
              <a:r>
                <a:rPr kumimoji="0" lang="zh-CN" altLang="en-US" sz="4000" b="0" i="0" u="none" strike="noStrike" kern="1200" cap="none" spc="0" normalizeH="0" baseline="0" noProof="0">
                  <a:ln>
                    <a:noFill/>
                  </a:ln>
                  <a:solidFill>
                    <a:srgbClr val="C00000"/>
                  </a:solidFill>
                  <a:effectLst/>
                  <a:uLnTx/>
                  <a:uFillTx/>
                  <a:latin typeface="Arial"/>
                  <a:ea typeface="微软雅黑" panose="020B0503020204020204" pitchFamily="34" charset="-122"/>
                </a:rPr>
                <a:t>抗美援朝战争的两个阶段</a:t>
              </a:r>
            </a:p>
          </p:txBody>
        </p:sp>
        <p:sp>
          <p:nvSpPr>
            <p:cNvPr id="2" name="星形: 五角 1"/>
            <p:cNvSpPr/>
            <p:nvPr/>
          </p:nvSpPr>
          <p:spPr>
            <a:xfrm>
              <a:off x="7803626" y="1436913"/>
              <a:ext cx="584019" cy="584019"/>
            </a:xfrm>
            <a:prstGeom prst="star5">
              <a:avLst>
                <a:gd name="adj" fmla="val 23859"/>
                <a:gd name="hf" fmla="val 105146"/>
                <a:gd name="vf" fmla="val 110557"/>
              </a:avLst>
            </a:prstGeom>
            <a:solidFill>
              <a:srgbClr val="D31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panose="020B0503020204020204" pitchFamily="34" charset="-122"/>
              </a:endParaRPr>
            </a:p>
          </p:txBody>
        </p:sp>
      </p:grpSp>
      <p:graphicFrame>
        <p:nvGraphicFramePr>
          <p:cNvPr id="3" name="表格 8"/>
          <p:cNvGraphicFramePr>
            <a:graphicFrameLocks noGrp="1"/>
          </p:cNvGraphicFramePr>
          <p:nvPr/>
        </p:nvGraphicFramePr>
        <p:xfrm>
          <a:off x="718958" y="2307682"/>
          <a:ext cx="10754085" cy="724984"/>
        </p:xfrm>
        <a:graphic>
          <a:graphicData uri="http://schemas.openxmlformats.org/drawingml/2006/table">
            <a:tbl>
              <a:tblPr firstRow="1" bandRow="1">
                <a:tableStyleId>{5C22544A-7EE6-4342-B048-85BDC9FD1C3A}</a:tableStyleId>
              </a:tblPr>
              <a:tblGrid>
                <a:gridCol w="1269493">
                  <a:extLst>
                    <a:ext uri="{9D8B030D-6E8A-4147-A177-3AD203B41FA5}">
                      <a16:colId xmlns:a16="http://schemas.microsoft.com/office/drawing/2014/main" val="20000"/>
                    </a:ext>
                  </a:extLst>
                </a:gridCol>
                <a:gridCol w="3599549">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4602343">
                  <a:extLst>
                    <a:ext uri="{9D8B030D-6E8A-4147-A177-3AD203B41FA5}">
                      <a16:colId xmlns:a16="http://schemas.microsoft.com/office/drawing/2014/main" val="20003"/>
                    </a:ext>
                  </a:extLst>
                </a:gridCol>
              </a:tblGrid>
              <a:tr h="724984">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21" name="组合 20"/>
          <p:cNvGrpSpPr/>
          <p:nvPr/>
        </p:nvGrpSpPr>
        <p:grpSpPr>
          <a:xfrm>
            <a:off x="785550" y="2308242"/>
            <a:ext cx="9737021" cy="710992"/>
            <a:chOff x="785550" y="2308242"/>
            <a:chExt cx="9737021" cy="710992"/>
          </a:xfrm>
        </p:grpSpPr>
        <p:grpSp>
          <p:nvGrpSpPr>
            <p:cNvPr id="4" name="组合 3"/>
            <p:cNvGrpSpPr/>
            <p:nvPr/>
          </p:nvGrpSpPr>
          <p:grpSpPr>
            <a:xfrm>
              <a:off x="785550" y="2339175"/>
              <a:ext cx="9737021" cy="680059"/>
              <a:chOff x="785550" y="1412075"/>
              <a:chExt cx="9737021" cy="680059"/>
            </a:xfrm>
          </p:grpSpPr>
          <p:grpSp>
            <p:nvGrpSpPr>
              <p:cNvPr id="5" name="组合 4"/>
              <p:cNvGrpSpPr/>
              <p:nvPr/>
            </p:nvGrpSpPr>
            <p:grpSpPr>
              <a:xfrm>
                <a:off x="785550" y="1412075"/>
                <a:ext cx="5235765" cy="680059"/>
                <a:chOff x="1101129" y="1902751"/>
                <a:chExt cx="6627947" cy="612412"/>
              </a:xfrm>
            </p:grpSpPr>
            <p:sp>
              <p:nvSpPr>
                <p:cNvPr id="7" name="文本框 6"/>
                <p:cNvSpPr txBox="1"/>
                <p:nvPr/>
              </p:nvSpPr>
              <p:spPr>
                <a:xfrm>
                  <a:off x="1101129" y="1902751"/>
                  <a:ext cx="1467546" cy="612412"/>
                </a:xfrm>
                <a:prstGeom prst="rect">
                  <a:avLst/>
                </a:prstGeom>
                <a:noFill/>
              </p:spPr>
              <p:txBody>
                <a:bodyPr wrap="none" rtlCol="0">
                  <a:spAutoFit/>
                </a:bodyPr>
                <a:lstStyle/>
                <a:p>
                  <a:pPr lvl="0" algn="ctr">
                    <a:lnSpc>
                      <a:spcPct val="110000"/>
                    </a:lnSpc>
                    <a:defRPr/>
                  </a:pPr>
                  <a:r>
                    <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rPr>
                    <a:t>1950</a:t>
                  </a: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年</a:t>
                  </a:r>
                  <a:endPar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endParaRPr>
                </a:p>
                <a:p>
                  <a:pPr lvl="0" algn="ctr">
                    <a:lnSpc>
                      <a:spcPct val="110000"/>
                    </a:lnSpc>
                    <a:defRPr/>
                  </a:pPr>
                  <a:r>
                    <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rPr>
                    <a:t>10</a:t>
                  </a: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月</a:t>
                  </a:r>
                  <a:r>
                    <a:rPr kumimoji="0" lang="en-US" altLang="zh-CN" sz="1800" b="1" i="0" u="none" strike="noStrike" kern="0" cap="none" spc="0" normalizeH="0" baseline="0" noProof="0">
                      <a:ln>
                        <a:noFill/>
                      </a:ln>
                      <a:solidFill>
                        <a:schemeClr val="bg1"/>
                      </a:solidFill>
                      <a:effectLst/>
                      <a:uLnTx/>
                      <a:uFillTx/>
                      <a:latin typeface="Arial"/>
                      <a:ea typeface="微软雅黑" panose="020B0503020204020204" pitchFamily="34" charset="-122"/>
                    </a:rPr>
                    <a:t>25</a:t>
                  </a: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日</a:t>
                  </a:r>
                </a:p>
              </p:txBody>
            </p:sp>
            <p:sp>
              <p:nvSpPr>
                <p:cNvPr id="8" name="文本框 7"/>
                <p:cNvSpPr txBox="1"/>
                <p:nvPr/>
              </p:nvSpPr>
              <p:spPr>
                <a:xfrm>
                  <a:off x="2352560" y="1977665"/>
                  <a:ext cx="5376516" cy="422903"/>
                </a:xfrm>
                <a:prstGeom prst="rect">
                  <a:avLst/>
                </a:prstGeom>
                <a:noFill/>
              </p:spPr>
              <p:txBody>
                <a:bodyPr wrap="square" rtlCol="0">
                  <a:spAutoFit/>
                </a:bodyPr>
                <a:lstStyle/>
                <a:p>
                  <a:pPr lvl="0" algn="ctr">
                    <a:lnSpc>
                      <a:spcPct val="110000"/>
                    </a:lnSpc>
                    <a:defRPr/>
                  </a:pPr>
                  <a:r>
                    <a:rPr lang="zh-CN" altLang="en-US" sz="2400" kern="0">
                      <a:solidFill>
                        <a:schemeClr val="tx1">
                          <a:lumMod val="95000"/>
                          <a:lumOff val="5000"/>
                        </a:schemeClr>
                      </a:solidFill>
                      <a:latin typeface="Arial"/>
                      <a:ea typeface="微软雅黑" panose="020B0503020204020204" pitchFamily="34" charset="-122"/>
                    </a:rPr>
                    <a:t>志愿军开赴“三八线”</a:t>
                  </a:r>
                </a:p>
              </p:txBody>
            </p:sp>
          </p:grpSp>
          <p:sp>
            <p:nvSpPr>
              <p:cNvPr id="6" name="文本框 5"/>
              <p:cNvSpPr txBox="1"/>
              <p:nvPr/>
            </p:nvSpPr>
            <p:spPr>
              <a:xfrm>
                <a:off x="7875693" y="1495265"/>
                <a:ext cx="2646878" cy="469616"/>
              </a:xfrm>
              <a:prstGeom prst="rect">
                <a:avLst/>
              </a:prstGeom>
              <a:noFill/>
            </p:spPr>
            <p:txBody>
              <a:bodyPr wrap="none" rtlCol="0">
                <a:spAutoFit/>
              </a:bodyPr>
              <a:lstStyle/>
              <a:p>
                <a:pPr lvl="0" algn="ctr">
                  <a:lnSpc>
                    <a:spcPct val="110000"/>
                  </a:lnSpc>
                  <a:defRPr/>
                </a:pPr>
                <a:r>
                  <a:rPr lang="zh-CN" altLang="en-US" sz="2400">
                    <a:solidFill>
                      <a:schemeClr val="tx1">
                        <a:lumMod val="95000"/>
                        <a:lumOff val="5000"/>
                      </a:schemeClr>
                    </a:solidFill>
                    <a:latin typeface="Arial"/>
                    <a:ea typeface="微软雅黑" panose="020B0503020204020204" pitchFamily="34" charset="-122"/>
                  </a:rPr>
                  <a:t>抗美援朝战争胜利</a:t>
                </a:r>
              </a:p>
            </p:txBody>
          </p:sp>
        </p:grpSp>
        <p:sp>
          <p:nvSpPr>
            <p:cNvPr id="9" name="文本框 8"/>
            <p:cNvSpPr txBox="1"/>
            <p:nvPr/>
          </p:nvSpPr>
          <p:spPr>
            <a:xfrm>
              <a:off x="5699634" y="2308242"/>
              <a:ext cx="1031051" cy="680058"/>
            </a:xfrm>
            <a:prstGeom prst="rect">
              <a:avLst/>
            </a:prstGeom>
            <a:noFill/>
          </p:spPr>
          <p:txBody>
            <a:bodyPr wrap="none" rtlCol="0">
              <a:spAutoFit/>
            </a:bodyPr>
            <a:lstStyle/>
            <a:p>
              <a:pPr lvl="0" algn="ctr">
                <a:lnSpc>
                  <a:spcPct val="110000"/>
                </a:lnSpc>
                <a:defRPr/>
              </a:pPr>
              <a:r>
                <a:rPr lang="en-US" altLang="zh-CN" b="1" kern="0">
                  <a:solidFill>
                    <a:schemeClr val="bg1"/>
                  </a:solidFill>
                  <a:latin typeface="Arial"/>
                  <a:ea typeface="微软雅黑" panose="020B0503020204020204" pitchFamily="34" charset="-122"/>
                </a:rPr>
                <a:t>1953</a:t>
              </a:r>
              <a:r>
                <a:rPr lang="zh-CN" altLang="en-US" b="1" kern="0">
                  <a:solidFill>
                    <a:schemeClr val="bg1"/>
                  </a:solidFill>
                  <a:latin typeface="Arial"/>
                  <a:ea typeface="微软雅黑" panose="020B0503020204020204" pitchFamily="34" charset="-122"/>
                </a:rPr>
                <a:t>年</a:t>
              </a:r>
              <a:endParaRPr lang="en-US" altLang="zh-CN" b="1" kern="0">
                <a:solidFill>
                  <a:schemeClr val="bg1"/>
                </a:solidFill>
                <a:latin typeface="Arial"/>
                <a:ea typeface="微软雅黑" panose="020B0503020204020204" pitchFamily="34" charset="-122"/>
              </a:endParaRPr>
            </a:p>
            <a:p>
              <a:pPr lvl="0" algn="ctr">
                <a:lnSpc>
                  <a:spcPct val="110000"/>
                </a:lnSpc>
                <a:defRPr/>
              </a:pPr>
              <a:r>
                <a:rPr lang="en-US" altLang="zh-CN" b="1" kern="0">
                  <a:solidFill>
                    <a:schemeClr val="bg1"/>
                  </a:solidFill>
                  <a:latin typeface="Arial"/>
                  <a:ea typeface="微软雅黑" panose="020B0503020204020204" pitchFamily="34" charset="-122"/>
                </a:rPr>
                <a:t>7</a:t>
              </a:r>
              <a:r>
                <a:rPr lang="zh-CN" altLang="en-US" b="1" kern="0">
                  <a:solidFill>
                    <a:schemeClr val="bg1"/>
                  </a:solidFill>
                  <a:latin typeface="Arial"/>
                  <a:ea typeface="微软雅黑" panose="020B0503020204020204" pitchFamily="34" charset="-122"/>
                </a:rPr>
                <a:t>月</a:t>
              </a:r>
              <a:r>
                <a:rPr lang="en-US" altLang="zh-CN" b="1" kern="0">
                  <a:solidFill>
                    <a:schemeClr val="bg1"/>
                  </a:solidFill>
                  <a:latin typeface="Arial"/>
                  <a:ea typeface="微软雅黑" panose="020B0503020204020204" pitchFamily="34" charset="-122"/>
                </a:rPr>
                <a:t>27</a:t>
              </a:r>
              <a:r>
                <a:rPr lang="zh-CN" altLang="en-US" b="1" kern="0">
                  <a:solidFill>
                    <a:schemeClr val="bg1"/>
                  </a:solidFill>
                  <a:latin typeface="Arial"/>
                  <a:ea typeface="微软雅黑" panose="020B0503020204020204" pitchFamily="34" charset="-122"/>
                </a:rPr>
                <a:t>日</a:t>
              </a:r>
            </a:p>
          </p:txBody>
        </p:sp>
      </p:grpSp>
      <p:grpSp>
        <p:nvGrpSpPr>
          <p:cNvPr id="20" name="组合 19"/>
          <p:cNvGrpSpPr/>
          <p:nvPr/>
        </p:nvGrpSpPr>
        <p:grpSpPr>
          <a:xfrm>
            <a:off x="718958" y="3463515"/>
            <a:ext cx="10754084" cy="2379289"/>
            <a:chOff x="718958" y="3463515"/>
            <a:chExt cx="10754084" cy="2379289"/>
          </a:xfrm>
        </p:grpSpPr>
        <p:sp>
          <p:nvSpPr>
            <p:cNvPr id="43" name="矩形 42"/>
            <p:cNvSpPr>
              <a:spLocks noChangeArrowheads="1"/>
            </p:cNvSpPr>
            <p:nvPr/>
          </p:nvSpPr>
          <p:spPr bwMode="auto">
            <a:xfrm>
              <a:off x="803686" y="4699101"/>
              <a:ext cx="10584628" cy="1143703"/>
            </a:xfrm>
            <a:prstGeom prst="rect">
              <a:avLst/>
            </a:prstGeom>
            <a:noFill/>
            <a:ln w="9525">
              <a:noFill/>
              <a:miter lim="800000"/>
            </a:ln>
          </p:spPr>
          <p:txBody>
            <a:bodyPr wrap="square" lIns="91431" tIns="45716" rIns="91431" bIns="45716">
              <a:spAutoFit/>
            </a:bodyPr>
            <a:lstStyle/>
            <a:p>
              <a:pPr lvl="0" defTabSz="913130" fontAlgn="base">
                <a:lnSpc>
                  <a:spcPts val="2800"/>
                </a:lnSpc>
                <a:spcBef>
                  <a:spcPct val="0"/>
                </a:spcBef>
                <a:spcAft>
                  <a:spcPts val="500"/>
                </a:spcAft>
                <a:defRPr/>
              </a:pPr>
              <a:r>
                <a:rPr lang="zh-CN" altLang="en-US" sz="1600" dirty="0">
                  <a:solidFill>
                    <a:schemeClr val="tx1">
                      <a:lumMod val="95000"/>
                      <a:lumOff val="5000"/>
                    </a:schemeClr>
                  </a:solidFill>
                  <a:latin typeface="Arial"/>
                  <a:ea typeface="微软雅黑" panose="020B0503020204020204" pitchFamily="34" charset="-122"/>
                </a:rPr>
                <a:t>这场战争，是美国侵略者强加给中国人民的，是中国人民在美国武装侵略朝鲜并入侵我国领土台湾、朝鲜民主主义人民共和国处境危急、我国安全受到严重威胁的情况下被迫进行的。它不仅取得了中朝两国人民的积极拥护和全力支援，而且取得了社会主义国家、人民民主国家和全世界人民的广泛同情和支持。</a:t>
              </a:r>
              <a:endParaRPr kumimoji="0" lang="zh-CN" altLang="en-US" sz="1050" b="0" i="0" u="none" strike="noStrike" kern="1200" cap="none" spc="0" normalizeH="0" baseline="0" noProof="0" dirty="0">
                <a:ln>
                  <a:noFill/>
                </a:ln>
                <a:solidFill>
                  <a:schemeClr val="tx1">
                    <a:lumMod val="95000"/>
                    <a:lumOff val="5000"/>
                  </a:schemeClr>
                </a:solidFill>
                <a:effectLst/>
                <a:uLnTx/>
                <a:uFillTx/>
                <a:latin typeface="Arial"/>
                <a:ea typeface="微软雅黑" panose="020B0503020204020204" pitchFamily="34" charset="-122"/>
              </a:endParaRPr>
            </a:p>
          </p:txBody>
        </p:sp>
        <p:grpSp>
          <p:nvGrpSpPr>
            <p:cNvPr id="11" name="组合 10"/>
            <p:cNvGrpSpPr/>
            <p:nvPr/>
          </p:nvGrpSpPr>
          <p:grpSpPr>
            <a:xfrm>
              <a:off x="718958" y="3463515"/>
              <a:ext cx="10754083" cy="393801"/>
              <a:chOff x="718958" y="3476215"/>
              <a:chExt cx="10754083" cy="393801"/>
            </a:xfrm>
          </p:grpSpPr>
          <p:grpSp>
            <p:nvGrpSpPr>
              <p:cNvPr id="68" name="组合 67"/>
              <p:cNvGrpSpPr/>
              <p:nvPr/>
            </p:nvGrpSpPr>
            <p:grpSpPr>
              <a:xfrm>
                <a:off x="718958" y="3476215"/>
                <a:ext cx="10754083" cy="393801"/>
                <a:chOff x="827520" y="2023765"/>
                <a:chExt cx="19088374" cy="393801"/>
              </a:xfrm>
            </p:grpSpPr>
            <p:sp>
              <p:nvSpPr>
                <p:cNvPr id="74" name="文本框 73"/>
                <p:cNvSpPr txBox="1"/>
                <p:nvPr/>
              </p:nvSpPr>
              <p:spPr>
                <a:xfrm>
                  <a:off x="827520" y="2029476"/>
                  <a:ext cx="2175930" cy="375809"/>
                </a:xfrm>
                <a:prstGeom prst="rect">
                  <a:avLst/>
                </a:prstGeom>
                <a:solidFill>
                  <a:schemeClr val="accent1"/>
                </a:solidFill>
              </p:spPr>
              <p:txBody>
                <a:bodyPr wrap="squar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第一阶段</a:t>
                  </a:r>
                </a:p>
              </p:txBody>
            </p:sp>
            <p:grpSp>
              <p:nvGrpSpPr>
                <p:cNvPr id="70" name="组合 69"/>
                <p:cNvGrpSpPr/>
                <p:nvPr/>
              </p:nvGrpSpPr>
              <p:grpSpPr>
                <a:xfrm>
                  <a:off x="2728736" y="2023765"/>
                  <a:ext cx="17187159" cy="393801"/>
                  <a:chOff x="1290835" y="3879024"/>
                  <a:chExt cx="8472473" cy="514158"/>
                </a:xfrm>
              </p:grpSpPr>
              <p:sp>
                <p:nvSpPr>
                  <p:cNvPr id="71" name="矩形 70"/>
                  <p:cNvSpPr/>
                  <p:nvPr/>
                </p:nvSpPr>
                <p:spPr>
                  <a:xfrm>
                    <a:off x="1290835" y="3879024"/>
                    <a:ext cx="2770861"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sp>
                <p:nvSpPr>
                  <p:cNvPr id="72" name="文本框 71"/>
                  <p:cNvSpPr txBox="1"/>
                  <p:nvPr/>
                </p:nvSpPr>
                <p:spPr>
                  <a:xfrm>
                    <a:off x="1351079" y="3883847"/>
                    <a:ext cx="2650373" cy="509335"/>
                  </a:xfrm>
                  <a:prstGeom prst="rect">
                    <a:avLst/>
                  </a:prstGeom>
                  <a:noFill/>
                </p:spPr>
                <p:txBody>
                  <a:bodyPr wrap="square" rtlCol="0">
                    <a:spAutoFit/>
                  </a:bodyPr>
                  <a:lstStyle/>
                  <a:p>
                    <a:pPr lvl="0" algn="ctr">
                      <a:lnSpc>
                        <a:spcPct val="110000"/>
                      </a:lnSpc>
                      <a:defRPr/>
                    </a:pPr>
                    <a:r>
                      <a:rPr lang="zh-CN" altLang="en-US" kern="0" dirty="0">
                        <a:solidFill>
                          <a:schemeClr val="tx1">
                            <a:lumMod val="95000"/>
                            <a:lumOff val="5000"/>
                          </a:schemeClr>
                        </a:solidFill>
                        <a:latin typeface="Arial"/>
                        <a:ea typeface="微软雅黑" panose="020B0503020204020204" pitchFamily="34" charset="-122"/>
                      </a:rPr>
                      <a:t>实施战略反攻</a:t>
                    </a:r>
                    <a:endParaRPr kumimoji="0" lang="zh-CN" altLang="en-US" sz="1800" b="0" i="0" u="none" strike="noStrike" kern="0" cap="none" spc="0" normalizeH="0" baseline="0" noProof="0" dirty="0">
                      <a:ln>
                        <a:noFill/>
                      </a:ln>
                      <a:solidFill>
                        <a:schemeClr val="tx1">
                          <a:lumMod val="95000"/>
                          <a:lumOff val="5000"/>
                        </a:schemeClr>
                      </a:solidFill>
                      <a:effectLst/>
                      <a:uLnTx/>
                      <a:uFillTx/>
                      <a:latin typeface="Arial"/>
                      <a:ea typeface="微软雅黑" panose="020B0503020204020204" pitchFamily="34" charset="-122"/>
                    </a:endParaRPr>
                  </a:p>
                </p:txBody>
              </p:sp>
              <p:sp>
                <p:nvSpPr>
                  <p:cNvPr id="10" name="矩形 9"/>
                  <p:cNvSpPr/>
                  <p:nvPr/>
                </p:nvSpPr>
                <p:spPr>
                  <a:xfrm>
                    <a:off x="4053991" y="3881258"/>
                    <a:ext cx="5709317"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grpSp>
          </p:grpSp>
          <p:sp>
            <p:nvSpPr>
              <p:cNvPr id="75" name="矩形 74"/>
              <p:cNvSpPr/>
              <p:nvPr/>
            </p:nvSpPr>
            <p:spPr>
              <a:xfrm>
                <a:off x="6184972" y="3490974"/>
                <a:ext cx="4051109" cy="369332"/>
              </a:xfrm>
              <a:prstGeom prst="rect">
                <a:avLst/>
              </a:prstGeom>
            </p:spPr>
            <p:txBody>
              <a:bodyPr wrap="none">
                <a:spAutoFit/>
              </a:bodyPr>
              <a:lstStyle/>
              <a:p>
                <a:r>
                  <a:rPr lang="zh-CN" altLang="en-US">
                    <a:solidFill>
                      <a:schemeClr val="tx1">
                        <a:lumMod val="95000"/>
                        <a:lumOff val="5000"/>
                      </a:schemeClr>
                    </a:solidFill>
                    <a:latin typeface="Arial"/>
                    <a:ea typeface="微软雅黑" panose="020B0503020204020204" pitchFamily="34" charset="-122"/>
                  </a:rPr>
                  <a:t>从</a:t>
                </a:r>
                <a:r>
                  <a:rPr lang="en-US" altLang="zh-CN">
                    <a:solidFill>
                      <a:schemeClr val="tx1">
                        <a:lumMod val="95000"/>
                        <a:lumOff val="5000"/>
                      </a:schemeClr>
                    </a:solidFill>
                    <a:latin typeface="Arial"/>
                    <a:ea typeface="微软雅黑" panose="020B0503020204020204" pitchFamily="34" charset="-122"/>
                  </a:rPr>
                  <a:t>1950</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10</a:t>
                </a:r>
                <a:r>
                  <a:rPr lang="zh-CN" altLang="en-US">
                    <a:solidFill>
                      <a:schemeClr val="tx1">
                        <a:lumMod val="95000"/>
                        <a:lumOff val="5000"/>
                      </a:schemeClr>
                    </a:solidFill>
                    <a:latin typeface="Arial"/>
                    <a:ea typeface="微软雅黑" panose="020B0503020204020204" pitchFamily="34" charset="-122"/>
                  </a:rPr>
                  <a:t>月</a:t>
                </a:r>
                <a:r>
                  <a:rPr lang="en-US" altLang="zh-CN">
                    <a:solidFill>
                      <a:schemeClr val="tx1">
                        <a:lumMod val="95000"/>
                        <a:lumOff val="5000"/>
                      </a:schemeClr>
                    </a:solidFill>
                    <a:latin typeface="Arial"/>
                    <a:ea typeface="微软雅黑" panose="020B0503020204020204" pitchFamily="34" charset="-122"/>
                  </a:rPr>
                  <a:t>25</a:t>
                </a:r>
                <a:r>
                  <a:rPr lang="zh-CN" altLang="en-US">
                    <a:solidFill>
                      <a:schemeClr val="tx1">
                        <a:lumMod val="95000"/>
                        <a:lumOff val="5000"/>
                      </a:schemeClr>
                    </a:solidFill>
                    <a:latin typeface="Arial"/>
                    <a:ea typeface="微软雅黑" panose="020B0503020204020204" pitchFamily="34" charset="-122"/>
                  </a:rPr>
                  <a:t>日至</a:t>
                </a:r>
                <a:r>
                  <a:rPr lang="en-US" altLang="zh-CN">
                    <a:solidFill>
                      <a:schemeClr val="tx1">
                        <a:lumMod val="95000"/>
                        <a:lumOff val="5000"/>
                      </a:schemeClr>
                    </a:solidFill>
                    <a:latin typeface="Arial"/>
                    <a:ea typeface="微软雅黑" panose="020B0503020204020204" pitchFamily="34" charset="-122"/>
                  </a:rPr>
                  <a:t>1951</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7</a:t>
                </a:r>
                <a:r>
                  <a:rPr lang="zh-CN" altLang="en-US">
                    <a:solidFill>
                      <a:schemeClr val="tx1">
                        <a:lumMod val="95000"/>
                        <a:lumOff val="5000"/>
                      </a:schemeClr>
                    </a:solidFill>
                    <a:latin typeface="Arial"/>
                    <a:ea typeface="微软雅黑" panose="020B0503020204020204" pitchFamily="34" charset="-122"/>
                  </a:rPr>
                  <a:t>月</a:t>
                </a:r>
                <a:r>
                  <a:rPr lang="en-US" altLang="zh-CN">
                    <a:solidFill>
                      <a:schemeClr val="tx1">
                        <a:lumMod val="95000"/>
                        <a:lumOff val="5000"/>
                      </a:schemeClr>
                    </a:solidFill>
                    <a:latin typeface="Arial"/>
                    <a:ea typeface="微软雅黑" panose="020B0503020204020204" pitchFamily="34" charset="-122"/>
                  </a:rPr>
                  <a:t>10</a:t>
                </a:r>
                <a:r>
                  <a:rPr lang="zh-CN" altLang="en-US">
                    <a:solidFill>
                      <a:schemeClr val="tx1">
                        <a:lumMod val="95000"/>
                        <a:lumOff val="5000"/>
                      </a:schemeClr>
                    </a:solidFill>
                    <a:latin typeface="Arial"/>
                    <a:ea typeface="微软雅黑" panose="020B0503020204020204" pitchFamily="34" charset="-122"/>
                  </a:rPr>
                  <a:t>日</a:t>
                </a:r>
              </a:p>
            </p:txBody>
          </p:sp>
        </p:grpSp>
        <p:grpSp>
          <p:nvGrpSpPr>
            <p:cNvPr id="12" name="组合 11"/>
            <p:cNvGrpSpPr/>
            <p:nvPr/>
          </p:nvGrpSpPr>
          <p:grpSpPr>
            <a:xfrm>
              <a:off x="718959" y="4081308"/>
              <a:ext cx="10754083" cy="393801"/>
              <a:chOff x="718958" y="3476215"/>
              <a:chExt cx="10754083" cy="393801"/>
            </a:xfrm>
          </p:grpSpPr>
          <p:grpSp>
            <p:nvGrpSpPr>
              <p:cNvPr id="13" name="组合 12"/>
              <p:cNvGrpSpPr/>
              <p:nvPr/>
            </p:nvGrpSpPr>
            <p:grpSpPr>
              <a:xfrm>
                <a:off x="718958" y="3476215"/>
                <a:ext cx="10754083" cy="393801"/>
                <a:chOff x="827520" y="2023765"/>
                <a:chExt cx="19088374" cy="393801"/>
              </a:xfrm>
            </p:grpSpPr>
            <p:sp>
              <p:nvSpPr>
                <p:cNvPr id="15" name="文本框 14"/>
                <p:cNvSpPr txBox="1"/>
                <p:nvPr/>
              </p:nvSpPr>
              <p:spPr>
                <a:xfrm>
                  <a:off x="827520" y="2029476"/>
                  <a:ext cx="2175930" cy="375359"/>
                </a:xfrm>
                <a:prstGeom prst="rect">
                  <a:avLst/>
                </a:prstGeom>
                <a:solidFill>
                  <a:schemeClr val="accent1"/>
                </a:solidFill>
              </p:spPr>
              <p:txBody>
                <a:bodyPr wrap="squar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第二阶段</a:t>
                  </a:r>
                </a:p>
              </p:txBody>
            </p:sp>
            <p:grpSp>
              <p:nvGrpSpPr>
                <p:cNvPr id="16" name="组合 15"/>
                <p:cNvGrpSpPr/>
                <p:nvPr/>
              </p:nvGrpSpPr>
              <p:grpSpPr>
                <a:xfrm>
                  <a:off x="2728736" y="2023765"/>
                  <a:ext cx="17187159" cy="393801"/>
                  <a:chOff x="1290835" y="3879024"/>
                  <a:chExt cx="8472473" cy="514158"/>
                </a:xfrm>
              </p:grpSpPr>
              <p:sp>
                <p:nvSpPr>
                  <p:cNvPr id="17" name="矩形 16"/>
                  <p:cNvSpPr/>
                  <p:nvPr/>
                </p:nvSpPr>
                <p:spPr>
                  <a:xfrm>
                    <a:off x="1290835" y="3879024"/>
                    <a:ext cx="2770861"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sp>
                <p:nvSpPr>
                  <p:cNvPr id="18" name="文本框 17"/>
                  <p:cNvSpPr txBox="1"/>
                  <p:nvPr/>
                </p:nvSpPr>
                <p:spPr>
                  <a:xfrm>
                    <a:off x="1451089" y="3883847"/>
                    <a:ext cx="2650373" cy="509335"/>
                  </a:xfrm>
                  <a:prstGeom prst="rect">
                    <a:avLst/>
                  </a:prstGeom>
                  <a:noFill/>
                </p:spPr>
                <p:txBody>
                  <a:bodyPr wrap="square" rtlCol="0">
                    <a:spAutoFit/>
                  </a:bodyPr>
                  <a:lstStyle/>
                  <a:p>
                    <a:pPr lvl="0" algn="ctr">
                      <a:lnSpc>
                        <a:spcPct val="110000"/>
                      </a:lnSpc>
                      <a:defRPr/>
                    </a:pPr>
                    <a:r>
                      <a:rPr lang="zh-CN" altLang="en-US" kern="0">
                        <a:solidFill>
                          <a:schemeClr val="tx1">
                            <a:lumMod val="95000"/>
                            <a:lumOff val="5000"/>
                          </a:schemeClr>
                        </a:solidFill>
                        <a:latin typeface="Arial"/>
                        <a:ea typeface="微软雅黑" panose="020B0503020204020204" pitchFamily="34" charset="-122"/>
                      </a:rPr>
                      <a:t>主要作战形式是阵地战</a:t>
                    </a:r>
                  </a:p>
                </p:txBody>
              </p:sp>
              <p:sp>
                <p:nvSpPr>
                  <p:cNvPr id="19" name="矩形 18"/>
                  <p:cNvSpPr/>
                  <p:nvPr/>
                </p:nvSpPr>
                <p:spPr>
                  <a:xfrm>
                    <a:off x="4053991" y="3881258"/>
                    <a:ext cx="5709317" cy="482212"/>
                  </a:xfrm>
                  <a:prstGeom prst="rect">
                    <a:avLst/>
                  </a:prstGeom>
                  <a:noFill/>
                  <a:ln w="9525"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endParaRPr>
                  </a:p>
                </p:txBody>
              </p:sp>
            </p:grpSp>
          </p:grpSp>
          <p:sp>
            <p:nvSpPr>
              <p:cNvPr id="14" name="矩形 13"/>
              <p:cNvSpPr/>
              <p:nvPr/>
            </p:nvSpPr>
            <p:spPr>
              <a:xfrm>
                <a:off x="5963757" y="3490974"/>
                <a:ext cx="4493538" cy="369332"/>
              </a:xfrm>
              <a:prstGeom prst="rect">
                <a:avLst/>
              </a:prstGeom>
            </p:spPr>
            <p:txBody>
              <a:bodyPr wrap="none">
                <a:spAutoFit/>
              </a:bodyPr>
              <a:lstStyle/>
              <a:p>
                <a:r>
                  <a:rPr lang="en-US" altLang="zh-CN">
                    <a:solidFill>
                      <a:schemeClr val="tx1">
                        <a:lumMod val="95000"/>
                        <a:lumOff val="5000"/>
                      </a:schemeClr>
                    </a:solidFill>
                    <a:latin typeface="Arial"/>
                    <a:ea typeface="微软雅黑" panose="020B0503020204020204" pitchFamily="34" charset="-122"/>
                  </a:rPr>
                  <a:t>1951</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6</a:t>
                </a:r>
                <a:r>
                  <a:rPr lang="zh-CN" altLang="en-US">
                    <a:solidFill>
                      <a:schemeClr val="tx1">
                        <a:lumMod val="95000"/>
                        <a:lumOff val="5000"/>
                      </a:schemeClr>
                    </a:solidFill>
                    <a:latin typeface="Arial"/>
                    <a:ea typeface="微软雅黑" panose="020B0503020204020204" pitchFamily="34" charset="-122"/>
                  </a:rPr>
                  <a:t>月中旬至</a:t>
                </a:r>
                <a:r>
                  <a:rPr lang="en-US" altLang="zh-CN">
                    <a:solidFill>
                      <a:schemeClr val="tx1">
                        <a:lumMod val="95000"/>
                        <a:lumOff val="5000"/>
                      </a:schemeClr>
                    </a:solidFill>
                    <a:latin typeface="Arial"/>
                    <a:ea typeface="微软雅黑" panose="020B0503020204020204" pitchFamily="34" charset="-122"/>
                  </a:rPr>
                  <a:t>1953</a:t>
                </a:r>
                <a:r>
                  <a:rPr lang="zh-CN" altLang="en-US">
                    <a:solidFill>
                      <a:schemeClr val="tx1">
                        <a:lumMod val="95000"/>
                        <a:lumOff val="5000"/>
                      </a:schemeClr>
                    </a:solidFill>
                    <a:latin typeface="Arial"/>
                    <a:ea typeface="微软雅黑" panose="020B0503020204020204" pitchFamily="34" charset="-122"/>
                  </a:rPr>
                  <a:t>年</a:t>
                </a:r>
                <a:r>
                  <a:rPr lang="en-US" altLang="zh-CN">
                    <a:solidFill>
                      <a:schemeClr val="tx1">
                        <a:lumMod val="95000"/>
                        <a:lumOff val="5000"/>
                      </a:schemeClr>
                    </a:solidFill>
                    <a:latin typeface="Arial"/>
                    <a:ea typeface="微软雅黑" panose="020B0503020204020204" pitchFamily="34" charset="-122"/>
                  </a:rPr>
                  <a:t>7</a:t>
                </a:r>
                <a:r>
                  <a:rPr lang="zh-CN" altLang="en-US">
                    <a:solidFill>
                      <a:schemeClr val="tx1">
                        <a:lumMod val="95000"/>
                        <a:lumOff val="5000"/>
                      </a:schemeClr>
                    </a:solidFill>
                    <a:latin typeface="Arial"/>
                    <a:ea typeface="微软雅黑" panose="020B0503020204020204" pitchFamily="34" charset="-122"/>
                  </a:rPr>
                  <a:t>月</a:t>
                </a:r>
                <a:r>
                  <a:rPr lang="en-US" altLang="zh-CN">
                    <a:solidFill>
                      <a:schemeClr val="tx1">
                        <a:lumMod val="95000"/>
                        <a:lumOff val="5000"/>
                      </a:schemeClr>
                    </a:solidFill>
                    <a:latin typeface="Arial"/>
                    <a:ea typeface="微软雅黑" panose="020B0503020204020204" pitchFamily="34" charset="-122"/>
                  </a:rPr>
                  <a:t>27</a:t>
                </a:r>
                <a:r>
                  <a:rPr lang="zh-CN" altLang="en-US">
                    <a:solidFill>
                      <a:schemeClr val="tx1">
                        <a:lumMod val="95000"/>
                        <a:lumOff val="5000"/>
                      </a:schemeClr>
                    </a:solidFill>
                    <a:latin typeface="Arial"/>
                    <a:ea typeface="微软雅黑" panose="020B0503020204020204" pitchFamily="34" charset="-122"/>
                  </a:rPr>
                  <a:t>日战争结束</a:t>
                </a: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nodeType="afterGroup">
                            <p:stCondLst>
                              <p:cond delay="1500"/>
                            </p:stCondLst>
                            <p:childTnLst>
                              <p:par>
                                <p:cTn id="13" presetID="16" presetClass="entr" presetSubtype="21"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nodeType="afterGroup">
                            <p:stCondLst>
                              <p:cond delay="3000"/>
                            </p:stCondLst>
                            <p:childTnLst>
                              <p:par>
                                <p:cTn id="17" presetID="2" presetClass="entr" presetSubtype="4" fill="hold" nodeType="after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8"/>
          <p:cNvGraphicFramePr>
            <a:graphicFrameLocks noGrp="1"/>
          </p:cNvGraphicFramePr>
          <p:nvPr/>
        </p:nvGraphicFramePr>
        <p:xfrm>
          <a:off x="718958" y="1456782"/>
          <a:ext cx="10754085" cy="724984"/>
        </p:xfrm>
        <a:graphic>
          <a:graphicData uri="http://schemas.openxmlformats.org/drawingml/2006/table">
            <a:tbl>
              <a:tblPr firstRow="1" bandRow="1">
                <a:tableStyleId>{5C22544A-7EE6-4342-B048-85BDC9FD1C3A}</a:tableStyleId>
              </a:tblPr>
              <a:tblGrid>
                <a:gridCol w="1269493">
                  <a:extLst>
                    <a:ext uri="{9D8B030D-6E8A-4147-A177-3AD203B41FA5}">
                      <a16:colId xmlns:a16="http://schemas.microsoft.com/office/drawing/2014/main" val="20000"/>
                    </a:ext>
                  </a:extLst>
                </a:gridCol>
                <a:gridCol w="3599549">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4602343">
                  <a:extLst>
                    <a:ext uri="{9D8B030D-6E8A-4147-A177-3AD203B41FA5}">
                      <a16:colId xmlns:a16="http://schemas.microsoft.com/office/drawing/2014/main" val="20003"/>
                    </a:ext>
                  </a:extLst>
                </a:gridCol>
              </a:tblGrid>
              <a:tr h="724984">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a:p>
                  </a:txBody>
                  <a:tcP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cxnSp>
        <p:nvCxnSpPr>
          <p:cNvPr id="114" name="直接连接符 113"/>
          <p:cNvCxnSpPr/>
          <p:nvPr/>
        </p:nvCxnSpPr>
        <p:spPr>
          <a:xfrm>
            <a:off x="486228" y="6581973"/>
            <a:ext cx="11219543" cy="0"/>
          </a:xfrm>
          <a:prstGeom prst="line">
            <a:avLst/>
          </a:prstGeom>
          <a:ln w="76200">
            <a:solidFill>
              <a:srgbClr val="D3181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792206" y="1590783"/>
            <a:ext cx="10564729" cy="470257"/>
            <a:chOff x="792206" y="1514583"/>
            <a:chExt cx="10564729" cy="470257"/>
          </a:xfrm>
        </p:grpSpPr>
        <p:grpSp>
          <p:nvGrpSpPr>
            <p:cNvPr id="67" name="组合 66"/>
            <p:cNvGrpSpPr/>
            <p:nvPr/>
          </p:nvGrpSpPr>
          <p:grpSpPr>
            <a:xfrm>
              <a:off x="792206" y="1514583"/>
              <a:ext cx="5254509" cy="470257"/>
              <a:chOff x="1109555" y="1995063"/>
              <a:chExt cx="6651675" cy="423480"/>
            </a:xfrm>
          </p:grpSpPr>
          <p:sp>
            <p:nvSpPr>
              <p:cNvPr id="90" name="文本框 89"/>
              <p:cNvSpPr txBox="1"/>
              <p:nvPr/>
            </p:nvSpPr>
            <p:spPr>
              <a:xfrm>
                <a:off x="1109555" y="2029477"/>
                <a:ext cx="1402611" cy="338427"/>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第一阶段</a:t>
                </a:r>
              </a:p>
            </p:txBody>
          </p:sp>
          <p:sp>
            <p:nvSpPr>
              <p:cNvPr id="88" name="文本框 87"/>
              <p:cNvSpPr txBox="1"/>
              <p:nvPr/>
            </p:nvSpPr>
            <p:spPr>
              <a:xfrm>
                <a:off x="2384714" y="1995063"/>
                <a:ext cx="5376516" cy="423480"/>
              </a:xfrm>
              <a:prstGeom prst="rect">
                <a:avLst/>
              </a:prstGeom>
              <a:noFill/>
            </p:spPr>
            <p:txBody>
              <a:bodyPr wrap="square" rtlCol="0">
                <a:spAutoFit/>
              </a:bodyPr>
              <a:lstStyle/>
              <a:p>
                <a:pPr lvl="0" algn="ctr">
                  <a:lnSpc>
                    <a:spcPct val="110000"/>
                  </a:lnSpc>
                  <a:defRPr/>
                </a:pPr>
                <a:r>
                  <a:rPr lang="zh-CN" altLang="en-US" sz="2400" kern="0">
                    <a:solidFill>
                      <a:srgbClr val="C61A19"/>
                    </a:solidFill>
                    <a:latin typeface="Arial"/>
                    <a:ea typeface="微软雅黑" panose="020B0503020204020204" pitchFamily="34" charset="-122"/>
                  </a:rPr>
                  <a:t>实施战略反攻</a:t>
                </a:r>
              </a:p>
            </p:txBody>
          </p:sp>
        </p:grpSp>
        <p:sp>
          <p:nvSpPr>
            <p:cNvPr id="7" name="文本框 6"/>
            <p:cNvSpPr txBox="1"/>
            <p:nvPr/>
          </p:nvSpPr>
          <p:spPr>
            <a:xfrm>
              <a:off x="7041330" y="1558765"/>
              <a:ext cx="4315605" cy="407291"/>
            </a:xfrm>
            <a:prstGeom prst="rect">
              <a:avLst/>
            </a:prstGeom>
            <a:noFill/>
          </p:spPr>
          <p:txBody>
            <a:bodyPr wrap="none" rtlCol="0">
              <a:spAutoFit/>
            </a:bodyPr>
            <a:lstStyle/>
            <a:p>
              <a:pPr lvl="0" algn="ctr">
                <a:lnSpc>
                  <a:spcPct val="110000"/>
                </a:lnSpc>
                <a:defRPr/>
              </a:pPr>
              <a:r>
                <a:rPr lang="zh-CN" altLang="en-US" sz="2000">
                  <a:solidFill>
                    <a:srgbClr val="C60A04"/>
                  </a:solidFill>
                  <a:latin typeface="Arial"/>
                  <a:ea typeface="微软雅黑" panose="020B0503020204020204" pitchFamily="34" charset="-122"/>
                </a:rPr>
                <a:t> </a:t>
              </a:r>
              <a:r>
                <a:rPr lang="en-US" altLang="zh-CN" sz="2000">
                  <a:solidFill>
                    <a:srgbClr val="C60A04"/>
                  </a:solidFill>
                  <a:latin typeface="Arial"/>
                  <a:ea typeface="微软雅黑" panose="020B0503020204020204" pitchFamily="34" charset="-122"/>
                </a:rPr>
                <a:t>1950</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10</a:t>
              </a:r>
              <a:r>
                <a:rPr lang="zh-CN" altLang="en-US" sz="2000">
                  <a:solidFill>
                    <a:srgbClr val="C60A04"/>
                  </a:solidFill>
                  <a:latin typeface="Arial"/>
                  <a:ea typeface="微软雅黑" panose="020B0503020204020204" pitchFamily="34" charset="-122"/>
                </a:rPr>
                <a:t>月</a:t>
              </a:r>
              <a:r>
                <a:rPr lang="en-US" altLang="zh-CN" sz="2000">
                  <a:solidFill>
                    <a:srgbClr val="C60A04"/>
                  </a:solidFill>
                  <a:latin typeface="Arial"/>
                  <a:ea typeface="微软雅黑" panose="020B0503020204020204" pitchFamily="34" charset="-122"/>
                </a:rPr>
                <a:t>25</a:t>
              </a:r>
              <a:r>
                <a:rPr lang="zh-CN" altLang="en-US" sz="2000">
                  <a:solidFill>
                    <a:srgbClr val="C60A04"/>
                  </a:solidFill>
                  <a:latin typeface="Arial"/>
                  <a:ea typeface="微软雅黑" panose="020B0503020204020204" pitchFamily="34" charset="-122"/>
                </a:rPr>
                <a:t>日至</a:t>
              </a:r>
              <a:r>
                <a:rPr lang="en-US" altLang="zh-CN" sz="2000">
                  <a:solidFill>
                    <a:srgbClr val="C60A04"/>
                  </a:solidFill>
                  <a:latin typeface="Arial"/>
                  <a:ea typeface="微软雅黑" panose="020B0503020204020204" pitchFamily="34" charset="-122"/>
                </a:rPr>
                <a:t>1951</a:t>
              </a:r>
              <a:r>
                <a:rPr lang="zh-CN" altLang="en-US" sz="2000">
                  <a:solidFill>
                    <a:srgbClr val="C60A04"/>
                  </a:solidFill>
                  <a:latin typeface="Arial"/>
                  <a:ea typeface="微软雅黑" panose="020B0503020204020204" pitchFamily="34" charset="-122"/>
                </a:rPr>
                <a:t>年</a:t>
              </a:r>
              <a:r>
                <a:rPr lang="en-US" altLang="zh-CN" sz="2000">
                  <a:solidFill>
                    <a:srgbClr val="C60A04"/>
                  </a:solidFill>
                  <a:latin typeface="Arial"/>
                  <a:ea typeface="微软雅黑" panose="020B0503020204020204" pitchFamily="34" charset="-122"/>
                </a:rPr>
                <a:t>7</a:t>
              </a:r>
              <a:r>
                <a:rPr lang="zh-CN" altLang="en-US" sz="2000">
                  <a:solidFill>
                    <a:srgbClr val="C60A04"/>
                  </a:solidFill>
                  <a:latin typeface="Arial"/>
                  <a:ea typeface="微软雅黑" panose="020B0503020204020204" pitchFamily="34" charset="-122"/>
                </a:rPr>
                <a:t>月</a:t>
              </a:r>
              <a:r>
                <a:rPr lang="en-US" altLang="zh-CN" sz="2000">
                  <a:solidFill>
                    <a:srgbClr val="C60A04"/>
                  </a:solidFill>
                  <a:latin typeface="Arial"/>
                  <a:ea typeface="微软雅黑" panose="020B0503020204020204" pitchFamily="34" charset="-122"/>
                </a:rPr>
                <a:t>10</a:t>
              </a:r>
              <a:r>
                <a:rPr lang="zh-CN" altLang="en-US" sz="2000">
                  <a:solidFill>
                    <a:srgbClr val="C60A04"/>
                  </a:solidFill>
                  <a:latin typeface="Arial"/>
                  <a:ea typeface="微软雅黑" panose="020B0503020204020204" pitchFamily="34" charset="-122"/>
                </a:rPr>
                <a:t>日</a:t>
              </a:r>
            </a:p>
          </p:txBody>
        </p:sp>
      </p:grpSp>
      <p:sp>
        <p:nvSpPr>
          <p:cNvPr id="10" name="文本框 9"/>
          <p:cNvSpPr txBox="1"/>
          <p:nvPr/>
        </p:nvSpPr>
        <p:spPr>
          <a:xfrm>
            <a:off x="5853893" y="1635142"/>
            <a:ext cx="646332" cy="375359"/>
          </a:xfrm>
          <a:prstGeom prst="rect">
            <a:avLst/>
          </a:prstGeom>
          <a:noFill/>
        </p:spPr>
        <p:txBody>
          <a:bodyPr wrap="none" rtlCol="0">
            <a:spAutoFit/>
          </a:bodyPr>
          <a:lstStyle/>
          <a:p>
            <a:pPr lvl="0" algn="ctr">
              <a:lnSpc>
                <a:spcPct val="110000"/>
              </a:lnSpc>
              <a:defRPr/>
            </a:pPr>
            <a:r>
              <a:rPr kumimoji="0" lang="zh-CN" altLang="en-US" sz="1800" b="1" i="0" u="none" strike="noStrike" kern="0" cap="none" spc="0" normalizeH="0" baseline="0" noProof="0">
                <a:ln>
                  <a:noFill/>
                </a:ln>
                <a:solidFill>
                  <a:schemeClr val="bg1"/>
                </a:solidFill>
                <a:effectLst/>
                <a:uLnTx/>
                <a:uFillTx/>
                <a:latin typeface="Arial"/>
                <a:ea typeface="微软雅黑" panose="020B0503020204020204" pitchFamily="34" charset="-122"/>
              </a:rPr>
              <a:t>时间</a:t>
            </a:r>
          </a:p>
        </p:txBody>
      </p:sp>
      <p:grpSp>
        <p:nvGrpSpPr>
          <p:cNvPr id="21" name="组合 20"/>
          <p:cNvGrpSpPr/>
          <p:nvPr/>
        </p:nvGrpSpPr>
        <p:grpSpPr>
          <a:xfrm>
            <a:off x="1177457" y="2691442"/>
            <a:ext cx="9837086" cy="4141573"/>
            <a:chOff x="1177457" y="2691442"/>
            <a:chExt cx="9837086" cy="4141573"/>
          </a:xfrm>
        </p:grpSpPr>
        <p:grpSp>
          <p:nvGrpSpPr>
            <p:cNvPr id="20" name="组合 19"/>
            <p:cNvGrpSpPr/>
            <p:nvPr/>
          </p:nvGrpSpPr>
          <p:grpSpPr>
            <a:xfrm>
              <a:off x="1177458" y="2691442"/>
              <a:ext cx="9837085" cy="3197959"/>
              <a:chOff x="1177458" y="2691442"/>
              <a:chExt cx="9837085" cy="3197959"/>
            </a:xfrm>
          </p:grpSpPr>
          <p:grpSp>
            <p:nvGrpSpPr>
              <p:cNvPr id="125" name="组合 124"/>
              <p:cNvGrpSpPr/>
              <p:nvPr/>
            </p:nvGrpSpPr>
            <p:grpSpPr>
              <a:xfrm>
                <a:off x="7119876" y="4999533"/>
                <a:ext cx="3666140" cy="889868"/>
                <a:chOff x="638001" y="3685954"/>
                <a:chExt cx="2018328" cy="420914"/>
              </a:xfrm>
            </p:grpSpPr>
            <p:sp>
              <p:nvSpPr>
                <p:cNvPr id="127" name="矩形 126"/>
                <p:cNvSpPr/>
                <p:nvPr/>
              </p:nvSpPr>
              <p:spPr>
                <a:xfrm>
                  <a:off x="638001" y="3685954"/>
                  <a:ext cx="2018328" cy="42091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28" name="矩形 127"/>
                <p:cNvSpPr/>
                <p:nvPr/>
              </p:nvSpPr>
              <p:spPr>
                <a:xfrm>
                  <a:off x="672034" y="3783867"/>
                  <a:ext cx="1968191" cy="218371"/>
                </a:xfrm>
                <a:prstGeom prst="rect">
                  <a:avLst/>
                </a:prstGeom>
              </p:spPr>
              <p:txBody>
                <a:bodyPr wrap="square">
                  <a:spAutoFit/>
                </a:bodyPr>
                <a:lstStyle/>
                <a:p>
                  <a:pPr lvl="0" algn="ctr">
                    <a:defRPr/>
                  </a:pPr>
                  <a:r>
                    <a:rPr lang="zh-CN" altLang="en-US" sz="2400" kern="0">
                      <a:solidFill>
                        <a:prstClr val="white"/>
                      </a:solidFill>
                      <a:latin typeface="Arial"/>
                      <a:ea typeface="微软雅黑" panose="020B0503020204020204" pitchFamily="34" charset="-122"/>
                      <a:cs typeface="+mn-ea"/>
                    </a:rPr>
                    <a:t>志愿军秘密入朝鲜</a:t>
                  </a:r>
                  <a:endParaRPr kumimoji="0" lang="zh-CN" altLang="en-US" sz="2400" b="0" i="0" u="none" strike="noStrike" kern="0" cap="none" spc="0" normalizeH="0" baseline="0" noProof="0">
                    <a:ln>
                      <a:noFill/>
                    </a:ln>
                    <a:solidFill>
                      <a:prstClr val="white"/>
                    </a:solidFill>
                    <a:effectLst/>
                    <a:uLnTx/>
                    <a:uFillTx/>
                    <a:latin typeface="Arial"/>
                    <a:ea typeface="微软雅黑" panose="020B0503020204020204" pitchFamily="34" charset="-122"/>
                    <a:cs typeface="+mn-ea"/>
                  </a:endParaRPr>
                </a:p>
              </p:txBody>
            </p:sp>
          </p:grpSp>
          <p:grpSp>
            <p:nvGrpSpPr>
              <p:cNvPr id="17" name="组合 16"/>
              <p:cNvGrpSpPr/>
              <p:nvPr/>
            </p:nvGrpSpPr>
            <p:grpSpPr>
              <a:xfrm>
                <a:off x="1177458" y="2691442"/>
                <a:ext cx="9837085" cy="2141185"/>
                <a:chOff x="1212836" y="2691442"/>
                <a:chExt cx="9837085" cy="2141185"/>
              </a:xfrm>
            </p:grpSpPr>
            <p:grpSp>
              <p:nvGrpSpPr>
                <p:cNvPr id="11" name="组合 10"/>
                <p:cNvGrpSpPr/>
                <p:nvPr/>
              </p:nvGrpSpPr>
              <p:grpSpPr>
                <a:xfrm>
                  <a:off x="1212836" y="2691442"/>
                  <a:ext cx="4008394" cy="1402521"/>
                  <a:chOff x="843006" y="2870256"/>
                  <a:chExt cx="4008394" cy="1402521"/>
                </a:xfrm>
              </p:grpSpPr>
              <p:sp>
                <p:nvSpPr>
                  <p:cNvPr id="115" name="矩形 114"/>
                  <p:cNvSpPr>
                    <a:spLocks noChangeArrowheads="1"/>
                  </p:cNvSpPr>
                  <p:nvPr/>
                </p:nvSpPr>
                <p:spPr bwMode="auto">
                  <a:xfrm>
                    <a:off x="843006" y="3471436"/>
                    <a:ext cx="4008394" cy="801341"/>
                  </a:xfrm>
                  <a:prstGeom prst="rect">
                    <a:avLst/>
                  </a:prstGeom>
                </p:spPr>
                <p:txBody>
                  <a:bodyPr wrap="square" lIns="105571" tIns="52784" rIns="105571" bIns="52784">
                    <a:spAutoFit/>
                  </a:bodyPr>
                  <a:lstStyle/>
                  <a:p>
                    <a:pPr>
                      <a:lnSpc>
                        <a:spcPct val="150000"/>
                      </a:lnSpc>
                    </a:pPr>
                    <a:r>
                      <a:rPr lang="zh-CN" altLang="en-US" sz="1600">
                        <a:solidFill>
                          <a:schemeClr val="bg2">
                            <a:lumMod val="25000"/>
                          </a:schemeClr>
                        </a:solidFill>
                        <a:latin typeface="Arial"/>
                        <a:ea typeface="微软雅黑" panose="020B0503020204020204" pitchFamily="34" charset="-122"/>
                      </a:rPr>
                      <a:t>战役规模的夜间进攻和很少有战役间隙的连续作战，攻防转换频繁，战局变化急剧。</a:t>
                    </a:r>
                  </a:p>
                </p:txBody>
              </p:sp>
              <p:grpSp>
                <p:nvGrpSpPr>
                  <p:cNvPr id="105" name="组合 104"/>
                  <p:cNvGrpSpPr/>
                  <p:nvPr/>
                </p:nvGrpSpPr>
                <p:grpSpPr>
                  <a:xfrm>
                    <a:off x="956733" y="2870256"/>
                    <a:ext cx="3666140" cy="558744"/>
                    <a:chOff x="1032741" y="2575434"/>
                    <a:chExt cx="3666140" cy="558744"/>
                  </a:xfrm>
                </p:grpSpPr>
                <p:sp>
                  <p:nvSpPr>
                    <p:cNvPr id="111" name="矩形 110"/>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主要特点</a:t>
                      </a:r>
                      <a:endParaRPr lang="zh-CN" altLang="en-US" sz="1200">
                        <a:solidFill>
                          <a:srgbClr val="C00000"/>
                        </a:solidFill>
                        <a:latin typeface="Arial"/>
                        <a:ea typeface="微软雅黑" panose="020B0503020204020204" pitchFamily="34" charset="-122"/>
                      </a:endParaRPr>
                    </a:p>
                  </p:txBody>
                </p:sp>
                <p:sp>
                  <p:nvSpPr>
                    <p:cNvPr id="107" name="矩形 106"/>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1</a:t>
                      </a:r>
                      <a:endParaRPr lang="zh-CN" altLang="en-US">
                        <a:latin typeface="Arial"/>
                        <a:ea typeface="微软雅黑" panose="020B0503020204020204" pitchFamily="34" charset="-122"/>
                      </a:endParaRPr>
                    </a:p>
                  </p:txBody>
                </p:sp>
              </p:grpSp>
            </p:grpSp>
            <p:grpSp>
              <p:nvGrpSpPr>
                <p:cNvPr id="12" name="组合 11"/>
                <p:cNvGrpSpPr/>
                <p:nvPr/>
              </p:nvGrpSpPr>
              <p:grpSpPr>
                <a:xfrm>
                  <a:off x="7041527" y="2691442"/>
                  <a:ext cx="4008394" cy="2141185"/>
                  <a:chOff x="843006" y="2870256"/>
                  <a:chExt cx="4008394" cy="2141185"/>
                </a:xfrm>
              </p:grpSpPr>
              <p:sp>
                <p:nvSpPr>
                  <p:cNvPr id="13" name="矩形 12"/>
                  <p:cNvSpPr>
                    <a:spLocks noChangeArrowheads="1"/>
                  </p:cNvSpPr>
                  <p:nvPr/>
                </p:nvSpPr>
                <p:spPr bwMode="auto">
                  <a:xfrm>
                    <a:off x="843006" y="3471436"/>
                    <a:ext cx="4008394" cy="1540005"/>
                  </a:xfrm>
                  <a:prstGeom prst="rect">
                    <a:avLst/>
                  </a:prstGeom>
                </p:spPr>
                <p:txBody>
                  <a:bodyPr wrap="square" lIns="105571" tIns="52784" rIns="105571" bIns="52784">
                    <a:spAutoFit/>
                  </a:bodyPr>
                  <a:lstStyle/>
                  <a:p>
                    <a:pPr>
                      <a:lnSpc>
                        <a:spcPct val="150000"/>
                      </a:lnSpc>
                    </a:pPr>
                    <a:r>
                      <a:rPr lang="zh-CN" altLang="en-US" sz="1600">
                        <a:solidFill>
                          <a:schemeClr val="bg2">
                            <a:lumMod val="25000"/>
                          </a:schemeClr>
                        </a:solidFill>
                        <a:latin typeface="Arial"/>
                        <a:ea typeface="微软雅黑" panose="020B0503020204020204" pitchFamily="34" charset="-122"/>
                      </a:rPr>
                      <a:t>中朝人民军队将敌军从鸭绿江边赶回到“三八线”，并把战线稳定在“三八线”南北地区，迫使敌军转入战略防御，</a:t>
                    </a:r>
                    <a:endParaRPr lang="en-US" altLang="zh-CN" sz="1600">
                      <a:solidFill>
                        <a:schemeClr val="bg2">
                          <a:lumMod val="25000"/>
                        </a:schemeClr>
                      </a:solidFill>
                      <a:latin typeface="Arial"/>
                      <a:ea typeface="微软雅黑" panose="020B0503020204020204" pitchFamily="34" charset="-122"/>
                    </a:endParaRPr>
                  </a:p>
                  <a:p>
                    <a:pPr>
                      <a:lnSpc>
                        <a:spcPct val="150000"/>
                      </a:lnSpc>
                    </a:pPr>
                    <a:r>
                      <a:rPr lang="zh-CN" altLang="en-US" sz="1600">
                        <a:solidFill>
                          <a:schemeClr val="bg2">
                            <a:lumMod val="25000"/>
                          </a:schemeClr>
                        </a:solidFill>
                        <a:latin typeface="Arial"/>
                        <a:ea typeface="微软雅黑" panose="020B0503020204020204" pitchFamily="34" charset="-122"/>
                      </a:rPr>
                      <a:t>接受了停战谈判。</a:t>
                    </a:r>
                  </a:p>
                </p:txBody>
              </p:sp>
              <p:grpSp>
                <p:nvGrpSpPr>
                  <p:cNvPr id="14" name="组合 13"/>
                  <p:cNvGrpSpPr/>
                  <p:nvPr/>
                </p:nvGrpSpPr>
                <p:grpSpPr>
                  <a:xfrm>
                    <a:off x="956733" y="2870256"/>
                    <a:ext cx="3666140" cy="558744"/>
                    <a:chOff x="1032741" y="2575434"/>
                    <a:chExt cx="3666140" cy="558744"/>
                  </a:xfrm>
                </p:grpSpPr>
                <p:sp>
                  <p:nvSpPr>
                    <p:cNvPr id="15" name="矩形 14"/>
                    <p:cNvSpPr/>
                    <p:nvPr/>
                  </p:nvSpPr>
                  <p:spPr>
                    <a:xfrm>
                      <a:off x="1439729" y="2623378"/>
                      <a:ext cx="3259152" cy="468365"/>
                    </a:xfrm>
                    <a:prstGeom prst="rect">
                      <a:avLst/>
                    </a:prstGeom>
                  </p:spPr>
                  <p:txBody>
                    <a:bodyPr wrap="square" lIns="105571" tIns="52784" rIns="105571" bIns="52784">
                      <a:spAutoFit/>
                    </a:bodyPr>
                    <a:lstStyle/>
                    <a:p>
                      <a:pPr>
                        <a:lnSpc>
                          <a:spcPts val="3000"/>
                        </a:lnSpc>
                      </a:pPr>
                      <a:r>
                        <a:rPr lang="zh-CN" altLang="en-US" sz="2400">
                          <a:solidFill>
                            <a:srgbClr val="C00000"/>
                          </a:solidFill>
                          <a:latin typeface="Arial"/>
                          <a:ea typeface="微软雅黑" panose="020B0503020204020204" pitchFamily="34" charset="-122"/>
                        </a:rPr>
                        <a:t>作战结果</a:t>
                      </a:r>
                    </a:p>
                  </p:txBody>
                </p:sp>
                <p:sp>
                  <p:nvSpPr>
                    <p:cNvPr id="16" name="矩形 15"/>
                    <p:cNvSpPr/>
                    <p:nvPr/>
                  </p:nvSpPr>
                  <p:spPr>
                    <a:xfrm>
                      <a:off x="1032741" y="2575434"/>
                      <a:ext cx="361338" cy="55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Arial"/>
                          <a:ea typeface="微软雅黑" panose="020B0503020204020204" pitchFamily="34" charset="-122"/>
                        </a:rPr>
                        <a:t>2</a:t>
                      </a:r>
                      <a:endParaRPr lang="zh-CN" altLang="en-US">
                        <a:latin typeface="Arial"/>
                        <a:ea typeface="微软雅黑" panose="020B0503020204020204" pitchFamily="34" charset="-122"/>
                      </a:endParaRPr>
                    </a:p>
                  </p:txBody>
                </p:sp>
              </p:grpSp>
            </p:grpSp>
          </p:grpSp>
        </p:grpSp>
        <p:pic>
          <p:nvPicPr>
            <p:cNvPr id="19" name="图片 18" descr="卡通人物&#10;&#10;低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457" y="3437876"/>
              <a:ext cx="5092709" cy="3395139"/>
            </a:xfrm>
            <a:prstGeom prst="rect">
              <a:avLst/>
            </a:prstGeom>
          </p:spPr>
        </p:pic>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16" presetClass="entr" presetSubtype="21"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500"/>
                            </p:stCondLst>
                            <p:childTnLst>
                              <p:par>
                                <p:cTn id="13" presetID="2" presetClass="entr" presetSubtype="4"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654275" y="3124200"/>
            <a:ext cx="3118500" cy="2659933"/>
            <a:chOff x="7654275" y="3429000"/>
            <a:chExt cx="3118500" cy="2659933"/>
          </a:xfrm>
        </p:grpSpPr>
        <p:pic>
          <p:nvPicPr>
            <p:cNvPr id="15" name="图片 14" descr="中横"/>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30142" y="3429000"/>
              <a:ext cx="2394468" cy="2503679"/>
            </a:xfrm>
            <a:prstGeom prst="rect">
              <a:avLst/>
            </a:prstGeom>
          </p:spPr>
        </p:pic>
        <p:grpSp>
          <p:nvGrpSpPr>
            <p:cNvPr id="9" name="组合 8"/>
            <p:cNvGrpSpPr/>
            <p:nvPr/>
          </p:nvGrpSpPr>
          <p:grpSpPr>
            <a:xfrm>
              <a:off x="7654275" y="5666014"/>
              <a:ext cx="3118500" cy="422919"/>
              <a:chOff x="638001" y="3685954"/>
              <a:chExt cx="2018328" cy="207443"/>
            </a:xfrm>
          </p:grpSpPr>
          <p:sp>
            <p:nvSpPr>
              <p:cNvPr id="11" name="矩形 10"/>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12" name="矩形 11"/>
              <p:cNvSpPr/>
              <p:nvPr/>
            </p:nvSpPr>
            <p:spPr>
              <a:xfrm>
                <a:off x="672034" y="3697622"/>
                <a:ext cx="1968191" cy="181159"/>
              </a:xfrm>
              <a:prstGeom prst="rect">
                <a:avLst/>
              </a:prstGeom>
              <a:solidFill>
                <a:schemeClr val="bg1"/>
              </a:solidFill>
            </p:spPr>
            <p:txBody>
              <a:bodyPr wrap="square">
                <a:spAutoFit/>
              </a:bodyPr>
              <a:lstStyle/>
              <a:p>
                <a:pPr lvl="0" algn="ctr">
                  <a:defRPr/>
                </a:pPr>
                <a:r>
                  <a:rPr lang="en-US" altLang="zh-CN" kern="0">
                    <a:solidFill>
                      <a:schemeClr val="tx1">
                        <a:lumMod val="95000"/>
                        <a:lumOff val="5000"/>
                      </a:schemeClr>
                    </a:solidFill>
                    <a:latin typeface="Arial"/>
                    <a:ea typeface="微软雅黑" panose="020B0503020204020204" pitchFamily="34" charset="-122"/>
                    <a:cs typeface="+mn-ea"/>
                  </a:rPr>
                  <a:t>42</a:t>
                </a:r>
                <a:r>
                  <a:rPr lang="zh-CN" altLang="en-US" kern="0">
                    <a:solidFill>
                      <a:schemeClr val="tx1">
                        <a:lumMod val="95000"/>
                        <a:lumOff val="5000"/>
                      </a:schemeClr>
                    </a:solidFill>
                    <a:latin typeface="Arial"/>
                    <a:ea typeface="微软雅黑" panose="020B0503020204020204" pitchFamily="34" charset="-122"/>
                    <a:cs typeface="+mn-ea"/>
                  </a:rPr>
                  <a:t>军坚守黄草岭</a:t>
                </a:r>
                <a:r>
                  <a:rPr lang="en-US" altLang="zh-CN" kern="0">
                    <a:solidFill>
                      <a:schemeClr val="tx1">
                        <a:lumMod val="95000"/>
                        <a:lumOff val="5000"/>
                      </a:schemeClr>
                    </a:solidFill>
                    <a:latin typeface="Arial"/>
                    <a:ea typeface="微软雅黑" panose="020B0503020204020204" pitchFamily="34" charset="-122"/>
                    <a:cs typeface="+mn-ea"/>
                  </a:rPr>
                  <a:t>13</a:t>
                </a:r>
                <a:r>
                  <a:rPr lang="zh-CN" altLang="en-US" kern="0">
                    <a:solidFill>
                      <a:schemeClr val="tx1">
                        <a:lumMod val="95000"/>
                        <a:lumOff val="5000"/>
                      </a:schemeClr>
                    </a:solidFill>
                    <a:latin typeface="Arial"/>
                    <a:ea typeface="微软雅黑" panose="020B0503020204020204" pitchFamily="34" charset="-122"/>
                    <a:cs typeface="+mn-ea"/>
                  </a:rPr>
                  <a:t>昼夜 </a:t>
                </a:r>
                <a:endParaRPr kumimoji="0" lang="zh-CN" altLang="en-US" sz="1800" b="0" i="0" u="none" strike="noStrike" kern="0" cap="none" spc="0" normalizeH="0" baseline="0" noProof="0">
                  <a:ln>
                    <a:noFill/>
                  </a:ln>
                  <a:solidFill>
                    <a:schemeClr val="tx1">
                      <a:lumMod val="95000"/>
                      <a:lumOff val="5000"/>
                    </a:schemeClr>
                  </a:solidFill>
                  <a:effectLst/>
                  <a:uLnTx/>
                  <a:uFillTx/>
                  <a:latin typeface="Arial"/>
                  <a:ea typeface="微软雅黑" panose="020B0503020204020204" pitchFamily="34" charset="-122"/>
                  <a:cs typeface="+mn-ea"/>
                </a:endParaRPr>
              </a:p>
            </p:txBody>
          </p:sp>
        </p:grpSp>
      </p:grpSp>
      <p:sp>
        <p:nvSpPr>
          <p:cNvPr id="13" name="矩形 12"/>
          <p:cNvSpPr>
            <a:spLocks noChangeArrowheads="1"/>
          </p:cNvSpPr>
          <p:nvPr/>
        </p:nvSpPr>
        <p:spPr bwMode="auto">
          <a:xfrm>
            <a:off x="717389" y="2792360"/>
            <a:ext cx="6581061" cy="2916175"/>
          </a:xfrm>
          <a:prstGeom prst="rect">
            <a:avLst/>
          </a:prstGeom>
          <a:noFill/>
          <a:ln w="9525">
            <a:noFill/>
            <a:miter lim="800000"/>
          </a:ln>
        </p:spPr>
        <p:txBody>
          <a:bodyPr wrap="square" lIns="91431" tIns="45716" rIns="91431" bIns="45716">
            <a:spAutoFit/>
          </a:bodyPr>
          <a:lstStyle/>
          <a:p>
            <a:pPr lvl="0" defTabSz="913130" fontAlgn="base">
              <a:lnSpc>
                <a:spcPts val="2800"/>
              </a:lnSpc>
              <a:spcBef>
                <a:spcPct val="0"/>
              </a:spcBef>
              <a:spcAft>
                <a:spcPts val="500"/>
              </a:spcAft>
              <a:defRPr/>
            </a:pPr>
            <a:r>
              <a:rPr lang="zh-CN" altLang="en-US" sz="1600">
                <a:solidFill>
                  <a:srgbClr val="E7E6E6">
                    <a:lumMod val="25000"/>
                  </a:srgbClr>
                </a:solidFill>
                <a:latin typeface="Arial"/>
                <a:ea typeface="微软雅黑" panose="020B0503020204020204" pitchFamily="34" charset="-122"/>
              </a:rPr>
              <a:t> 此时，正值“联合国军”大举北犯，企图在感恩节前占领全朝鲜。志愿军抓住敌人分兵冒进的弱点，采取隐蔽待机，在运动中各个歼灭敌人的方针，给敌以迎头痛击。</a:t>
            </a: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10</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25</a:t>
            </a:r>
            <a:r>
              <a:rPr lang="zh-CN" altLang="en-US" sz="1600">
                <a:solidFill>
                  <a:srgbClr val="E7E6E6">
                    <a:lumMod val="25000"/>
                  </a:srgbClr>
                </a:solidFill>
                <a:latin typeface="Arial"/>
                <a:ea typeface="微软雅黑" panose="020B0503020204020204" pitchFamily="34" charset="-122"/>
              </a:rPr>
              <a:t>日，志愿军先头部队在利洞、两水洞、黄草岭地区与敌遭遇，从此揭开抗美援朝战争序幕。接着，在云山战斗中志愿军首次与美军交战，重创美骑兵第一师。东线部队将“联合国军”阻滞于黄草岭以南地区。此役西线</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5</a:t>
            </a:r>
            <a:r>
              <a:rPr lang="zh-CN" altLang="en-US" sz="1600">
                <a:solidFill>
                  <a:srgbClr val="E7E6E6">
                    <a:lumMod val="25000"/>
                  </a:srgbClr>
                </a:solidFill>
                <a:latin typeface="Arial"/>
                <a:ea typeface="微软雅黑" panose="020B0503020204020204" pitchFamily="34" charset="-122"/>
              </a:rPr>
              <a:t>日结束，东线</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7</a:t>
            </a:r>
            <a:r>
              <a:rPr lang="zh-CN" altLang="en-US" sz="1600">
                <a:solidFill>
                  <a:srgbClr val="E7E6E6">
                    <a:lumMod val="25000"/>
                  </a:srgbClr>
                </a:solidFill>
                <a:latin typeface="Arial"/>
                <a:ea typeface="微软雅黑" panose="020B0503020204020204" pitchFamily="34" charset="-122"/>
              </a:rPr>
              <a:t>日结束，共歼敌</a:t>
            </a:r>
            <a:r>
              <a:rPr lang="en-US" altLang="zh-CN" sz="1600">
                <a:solidFill>
                  <a:srgbClr val="E7E6E6">
                    <a:lumMod val="25000"/>
                  </a:srgbClr>
                </a:solidFill>
                <a:latin typeface="Arial"/>
                <a:ea typeface="微软雅黑" panose="020B0503020204020204" pitchFamily="34" charset="-122"/>
              </a:rPr>
              <a:t>1.5</a:t>
            </a:r>
            <a:r>
              <a:rPr lang="zh-CN" altLang="en-US" sz="1600">
                <a:solidFill>
                  <a:srgbClr val="E7E6E6">
                    <a:lumMod val="25000"/>
                  </a:srgbClr>
                </a:solidFill>
                <a:latin typeface="Arial"/>
                <a:ea typeface="微软雅黑" panose="020B0503020204020204" pitchFamily="34" charset="-122"/>
              </a:rPr>
              <a:t>万余人，将敌人从鸭绿江边赶回到清川江以南地区。志愿军首战胜利，站稳了脚跟，为继续作战创造了条件。</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2" y="2269685"/>
            <a:ext cx="7042517" cy="461665"/>
          </a:xfrm>
          <a:prstGeom prst="rect">
            <a:avLst/>
          </a:prstGeom>
        </p:spPr>
        <p:txBody>
          <a:bodyPr wrap="square">
            <a:spAutoFit/>
          </a:bodyPr>
          <a:lstStyle/>
          <a:p>
            <a:pPr algn="r"/>
            <a:r>
              <a:rPr lang="en-US" altLang="zh-CN" sz="2400">
                <a:solidFill>
                  <a:srgbClr val="C60A04"/>
                </a:solidFill>
                <a:latin typeface="Arial"/>
                <a:ea typeface="微软雅黑" panose="020B0503020204020204" pitchFamily="34" charset="-122"/>
              </a:rPr>
              <a:t>1950</a:t>
            </a:r>
            <a:r>
              <a:rPr lang="zh-CN" altLang="en-US" sz="2400">
                <a:solidFill>
                  <a:srgbClr val="C60A04"/>
                </a:solidFill>
                <a:latin typeface="Arial"/>
                <a:ea typeface="微软雅黑" panose="020B0503020204020204" pitchFamily="34" charset="-122"/>
              </a:rPr>
              <a:t>年</a:t>
            </a:r>
            <a:r>
              <a:rPr lang="en-US" altLang="zh-CN" sz="2400">
                <a:solidFill>
                  <a:srgbClr val="C60A04"/>
                </a:solidFill>
                <a:latin typeface="Arial"/>
                <a:ea typeface="微软雅黑" panose="020B0503020204020204" pitchFamily="34" charset="-122"/>
              </a:rPr>
              <a:t>10</a:t>
            </a:r>
            <a:r>
              <a:rPr lang="zh-CN" altLang="en-US" sz="2400">
                <a:solidFill>
                  <a:srgbClr val="C60A04"/>
                </a:solidFill>
                <a:latin typeface="Arial"/>
                <a:ea typeface="微软雅黑" panose="020B0503020204020204" pitchFamily="34" charset="-122"/>
              </a:rPr>
              <a:t>月</a:t>
            </a:r>
            <a:r>
              <a:rPr lang="en-US" altLang="zh-CN" sz="2400">
                <a:solidFill>
                  <a:srgbClr val="C60A04"/>
                </a:solidFill>
                <a:latin typeface="Arial"/>
                <a:ea typeface="微软雅黑" panose="020B0503020204020204" pitchFamily="34" charset="-122"/>
              </a:rPr>
              <a:t>19</a:t>
            </a:r>
            <a:r>
              <a:rPr lang="zh-CN" altLang="en-US" sz="2400">
                <a:solidFill>
                  <a:srgbClr val="C60A04"/>
                </a:solidFill>
                <a:latin typeface="Arial"/>
                <a:ea typeface="微软雅黑" panose="020B0503020204020204" pitchFamily="34" charset="-122"/>
              </a:rPr>
              <a:t>日，中国人民志愿军秘密入朝鲜</a:t>
            </a:r>
          </a:p>
        </p:txBody>
      </p:sp>
      <p:grpSp>
        <p:nvGrpSpPr>
          <p:cNvPr id="19" name="组合 18"/>
          <p:cNvGrpSpPr/>
          <p:nvPr/>
        </p:nvGrpSpPr>
        <p:grpSpPr>
          <a:xfrm>
            <a:off x="3106251" y="1253273"/>
            <a:ext cx="5649298" cy="752523"/>
            <a:chOff x="3106251" y="1253273"/>
            <a:chExt cx="5649298" cy="752523"/>
          </a:xfrm>
        </p:grpSpPr>
        <p:pic>
          <p:nvPicPr>
            <p:cNvPr id="16" name="图片 15"/>
            <p:cNvPicPr>
              <a:picLocks noChangeAspect="1"/>
            </p:cNvPicPr>
            <p:nvPr/>
          </p:nvPicPr>
          <p:blipFill>
            <a:blip r:embed="rId3"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532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7" name="Rectangle 3"/>
            <p:cNvSpPr/>
            <p:nvPr/>
          </p:nvSpPr>
          <p:spPr>
            <a:xfrm>
              <a:off x="4329656" y="12624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第一次战役</a:t>
              </a:r>
            </a:p>
          </p:txBody>
        </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nodeType="afterEffect">
                                  <p:stCondLst>
                                    <p:cond delay="15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a:spLocks noChangeArrowheads="1"/>
          </p:cNvSpPr>
          <p:nvPr/>
        </p:nvSpPr>
        <p:spPr bwMode="auto">
          <a:xfrm>
            <a:off x="744553" y="2857210"/>
            <a:ext cx="6561557" cy="3134183"/>
          </a:xfrm>
          <a:prstGeom prst="rect">
            <a:avLst/>
          </a:prstGeom>
          <a:noFill/>
          <a:ln w="9525">
            <a:noFill/>
            <a:miter lim="800000"/>
          </a:ln>
        </p:spPr>
        <p:txBody>
          <a:bodyPr wrap="square" lIns="91431" tIns="45716" rIns="91431" bIns="45716">
            <a:spAutoFit/>
          </a:bodyPr>
          <a:lstStyle/>
          <a:p>
            <a:pPr lvl="0" defTabSz="913130" fontAlgn="base">
              <a:lnSpc>
                <a:spcPts val="2400"/>
              </a:lnSpc>
              <a:spcBef>
                <a:spcPct val="0"/>
              </a:spcBef>
              <a:spcAft>
                <a:spcPts val="500"/>
              </a:spcAft>
              <a:defRPr/>
            </a:pP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月，以美国为首的“联合国军”遭志愿军第一次战役打击后，误认为中国是象征性出兵，仍气焰嚣张。</a:t>
            </a:r>
            <a:r>
              <a:rPr lang="en-US" altLang="zh-CN" sz="1600">
                <a:solidFill>
                  <a:srgbClr val="E7E6E6">
                    <a:lumMod val="25000"/>
                  </a:srgbClr>
                </a:solidFill>
                <a:latin typeface="Arial"/>
                <a:ea typeface="微软雅黑" panose="020B0503020204020204" pitchFamily="34" charset="-122"/>
              </a:rPr>
              <a:t>1950</a:t>
            </a:r>
            <a:r>
              <a:rPr lang="zh-CN" altLang="en-US" sz="1600">
                <a:solidFill>
                  <a:srgbClr val="E7E6E6">
                    <a:lumMod val="25000"/>
                  </a:srgbClr>
                </a:solidFill>
                <a:latin typeface="Arial"/>
                <a:ea typeface="微软雅黑" panose="020B0503020204020204" pitchFamily="34" charset="-122"/>
              </a:rPr>
              <a:t>年</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24</a:t>
            </a:r>
            <a:r>
              <a:rPr lang="zh-CN" altLang="en-US" sz="1600">
                <a:solidFill>
                  <a:srgbClr val="E7E6E6">
                    <a:lumMod val="25000"/>
                  </a:srgbClr>
                </a:solidFill>
                <a:latin typeface="Arial"/>
                <a:ea typeface="微软雅黑" panose="020B0503020204020204" pitchFamily="34" charset="-122"/>
              </a:rPr>
              <a:t>日，“联合国军”发起“圣诞节结束朝鲜战争的总攻势”。志愿军利用敌人恃强骄傲的心理，采取诱敌深入，实施双层战役迂回的方针，向敌展开了强大反击。</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25</a:t>
            </a:r>
            <a:r>
              <a:rPr lang="zh-CN" altLang="en-US" sz="1600">
                <a:solidFill>
                  <a:srgbClr val="E7E6E6">
                    <a:lumMod val="25000"/>
                  </a:srgbClr>
                </a:solidFill>
                <a:latin typeface="Arial"/>
                <a:ea typeface="微软雅黑" panose="020B0503020204020204" pitchFamily="34" charset="-122"/>
              </a:rPr>
              <a:t>日西线部队以一部迂回穿插敌纵深，截断敌人退路。正面战场以</a:t>
            </a:r>
            <a:r>
              <a:rPr lang="en-US" altLang="zh-CN" sz="1600">
                <a:solidFill>
                  <a:srgbClr val="E7E6E6">
                    <a:lumMod val="25000"/>
                  </a:srgbClr>
                </a:solidFill>
                <a:latin typeface="Arial"/>
                <a:ea typeface="微软雅黑" panose="020B0503020204020204" pitchFamily="34" charset="-122"/>
              </a:rPr>
              <a:t>4</a:t>
            </a:r>
            <a:r>
              <a:rPr lang="zh-CN" altLang="en-US" sz="1600">
                <a:solidFill>
                  <a:srgbClr val="E7E6E6">
                    <a:lumMod val="25000"/>
                  </a:srgbClr>
                </a:solidFill>
                <a:latin typeface="Arial"/>
                <a:ea typeface="微软雅黑" panose="020B0503020204020204" pitchFamily="34" charset="-122"/>
              </a:rPr>
              <a:t>个军的兵力全线突击，在运动中大量歼敌。东线部队于</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27</a:t>
            </a:r>
            <a:r>
              <a:rPr lang="zh-CN" altLang="en-US" sz="1600">
                <a:solidFill>
                  <a:srgbClr val="E7E6E6">
                    <a:lumMod val="25000"/>
                  </a:srgbClr>
                </a:solidFill>
                <a:latin typeface="Arial"/>
                <a:ea typeface="微软雅黑" panose="020B0503020204020204" pitchFamily="34" charset="-122"/>
              </a:rPr>
              <a:t>日向长津湖地区的美军发起猛烈反击，给美军以沉重打击。此役西线</a:t>
            </a:r>
            <a:r>
              <a:rPr lang="en-US" altLang="zh-CN" sz="1600">
                <a:solidFill>
                  <a:srgbClr val="E7E6E6">
                    <a:lumMod val="25000"/>
                  </a:srgbClr>
                </a:solidFill>
                <a:latin typeface="Arial"/>
                <a:ea typeface="微软雅黑" panose="020B0503020204020204" pitchFamily="34" charset="-122"/>
              </a:rPr>
              <a:t>12</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1</a:t>
            </a:r>
            <a:r>
              <a:rPr lang="zh-CN" altLang="en-US" sz="1600">
                <a:solidFill>
                  <a:srgbClr val="E7E6E6">
                    <a:lumMod val="25000"/>
                  </a:srgbClr>
                </a:solidFill>
                <a:latin typeface="Arial"/>
                <a:ea typeface="微软雅黑" panose="020B0503020204020204" pitchFamily="34" charset="-122"/>
              </a:rPr>
              <a:t>日结束，东线</a:t>
            </a:r>
            <a:r>
              <a:rPr lang="en-US" altLang="zh-CN" sz="1600">
                <a:solidFill>
                  <a:srgbClr val="E7E6E6">
                    <a:lumMod val="25000"/>
                  </a:srgbClr>
                </a:solidFill>
                <a:latin typeface="Arial"/>
                <a:ea typeface="微软雅黑" panose="020B0503020204020204" pitchFamily="34" charset="-122"/>
              </a:rPr>
              <a:t>11</a:t>
            </a:r>
            <a:r>
              <a:rPr lang="zh-CN" altLang="en-US" sz="1600">
                <a:solidFill>
                  <a:srgbClr val="E7E6E6">
                    <a:lumMod val="25000"/>
                  </a:srgbClr>
                </a:solidFill>
                <a:latin typeface="Arial"/>
                <a:ea typeface="微软雅黑" panose="020B0503020204020204" pitchFamily="34" charset="-122"/>
              </a:rPr>
              <a:t>月</a:t>
            </a:r>
            <a:r>
              <a:rPr lang="en-US" altLang="zh-CN" sz="1600">
                <a:solidFill>
                  <a:srgbClr val="E7E6E6">
                    <a:lumMod val="25000"/>
                  </a:srgbClr>
                </a:solidFill>
                <a:latin typeface="Arial"/>
                <a:ea typeface="微软雅黑" panose="020B0503020204020204" pitchFamily="34" charset="-122"/>
              </a:rPr>
              <a:t>24</a:t>
            </a:r>
            <a:r>
              <a:rPr lang="zh-CN" altLang="en-US" sz="1600">
                <a:solidFill>
                  <a:srgbClr val="E7E6E6">
                    <a:lumMod val="25000"/>
                  </a:srgbClr>
                </a:solidFill>
                <a:latin typeface="Arial"/>
                <a:ea typeface="微软雅黑" panose="020B0503020204020204" pitchFamily="34" charset="-122"/>
              </a:rPr>
              <a:t>日结束，共歼敌</a:t>
            </a:r>
            <a:r>
              <a:rPr lang="en-US" altLang="zh-CN" sz="1600">
                <a:solidFill>
                  <a:srgbClr val="E7E6E6">
                    <a:lumMod val="25000"/>
                  </a:srgbClr>
                </a:solidFill>
                <a:latin typeface="Arial"/>
                <a:ea typeface="微软雅黑" panose="020B0503020204020204" pitchFamily="34" charset="-122"/>
              </a:rPr>
              <a:t>3.6</a:t>
            </a:r>
            <a:r>
              <a:rPr lang="zh-CN" altLang="en-US" sz="1600">
                <a:solidFill>
                  <a:srgbClr val="E7E6E6">
                    <a:lumMod val="25000"/>
                  </a:srgbClr>
                </a:solidFill>
                <a:latin typeface="Arial"/>
                <a:ea typeface="微软雅黑" panose="020B0503020204020204" pitchFamily="34" charset="-122"/>
              </a:rPr>
              <a:t>万余人，收复平壤，粉碎了敌人占领全部朝鲜的企图，使麦克阿瑟所吹嘘的“总攻势”变为总退却。“联合国军”由战略进攻转为战略防御，一举扭转了朝鲜战局。</a:t>
            </a:r>
            <a:endParaRPr kumimoji="0" lang="zh-CN" altLang="en-US" sz="1400" b="0" i="0" u="none" strike="noStrike" kern="1200" cap="none" spc="0" normalizeH="0" baseline="0" noProof="0">
              <a:ln>
                <a:noFill/>
              </a:ln>
              <a:solidFill>
                <a:srgbClr val="E7E6E6">
                  <a:lumMod val="25000"/>
                </a:srgbClr>
              </a:solidFill>
              <a:effectLst/>
              <a:uLnTx/>
              <a:uFillTx/>
              <a:latin typeface="Arial"/>
              <a:ea typeface="微软雅黑" panose="020B0503020204020204" pitchFamily="34" charset="-122"/>
            </a:endParaRPr>
          </a:p>
        </p:txBody>
      </p:sp>
      <p:sp>
        <p:nvSpPr>
          <p:cNvPr id="14" name="矩形 13"/>
          <p:cNvSpPr/>
          <p:nvPr/>
        </p:nvSpPr>
        <p:spPr>
          <a:xfrm>
            <a:off x="2574741" y="2284420"/>
            <a:ext cx="7042517" cy="461665"/>
          </a:xfrm>
          <a:prstGeom prst="rect">
            <a:avLst/>
          </a:prstGeom>
        </p:spPr>
        <p:txBody>
          <a:bodyPr wrap="square">
            <a:spAutoFit/>
          </a:bodyPr>
          <a:lstStyle/>
          <a:p>
            <a:pPr algn="ctr"/>
            <a:r>
              <a:rPr lang="zh-CN" altLang="en-US" sz="2400">
                <a:solidFill>
                  <a:srgbClr val="C60A04"/>
                </a:solidFill>
                <a:latin typeface="Arial"/>
                <a:ea typeface="微软雅黑" panose="020B0503020204020204" pitchFamily="34" charset="-122"/>
              </a:rPr>
              <a:t>收复平壤，粉碎了敌人占领全部朝鲜的企图</a:t>
            </a:r>
          </a:p>
        </p:txBody>
      </p:sp>
      <p:grpSp>
        <p:nvGrpSpPr>
          <p:cNvPr id="22" name="组合 21"/>
          <p:cNvGrpSpPr/>
          <p:nvPr/>
        </p:nvGrpSpPr>
        <p:grpSpPr>
          <a:xfrm>
            <a:off x="3106251" y="1265973"/>
            <a:ext cx="5649298" cy="752523"/>
            <a:chOff x="3106251" y="1265973"/>
            <a:chExt cx="5649298" cy="752523"/>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106251" y="1265973"/>
              <a:ext cx="5649298" cy="752523"/>
            </a:xfrm>
            <a:custGeom>
              <a:avLst/>
              <a:gdLst>
                <a:gd name="connsiteX0" fmla="*/ 0 w 5649298"/>
                <a:gd name="connsiteY0" fmla="*/ 0 h 752523"/>
                <a:gd name="connsiteX1" fmla="*/ 5336474 w 5649298"/>
                <a:gd name="connsiteY1" fmla="*/ 0 h 752523"/>
                <a:gd name="connsiteX2" fmla="*/ 5649298 w 5649298"/>
                <a:gd name="connsiteY2" fmla="*/ 752523 h 752523"/>
                <a:gd name="connsiteX3" fmla="*/ 0 w 5649298"/>
                <a:gd name="connsiteY3" fmla="*/ 752523 h 752523"/>
              </a:gdLst>
              <a:ahLst/>
              <a:cxnLst>
                <a:cxn ang="0">
                  <a:pos x="connsiteX0" y="connsiteY0"/>
                </a:cxn>
                <a:cxn ang="0">
                  <a:pos x="connsiteX1" y="connsiteY1"/>
                </a:cxn>
                <a:cxn ang="0">
                  <a:pos x="connsiteX2" y="connsiteY2"/>
                </a:cxn>
                <a:cxn ang="0">
                  <a:pos x="connsiteX3" y="connsiteY3"/>
                </a:cxn>
              </a:cxnLst>
              <a:rect l="l" t="t" r="r" b="b"/>
              <a:pathLst>
                <a:path w="5649298" h="752523">
                  <a:moveTo>
                    <a:pt x="0" y="0"/>
                  </a:moveTo>
                  <a:lnTo>
                    <a:pt x="5336474" y="0"/>
                  </a:lnTo>
                  <a:lnTo>
                    <a:pt x="5649298" y="752523"/>
                  </a:lnTo>
                  <a:lnTo>
                    <a:pt x="0" y="752523"/>
                  </a:lnTo>
                  <a:close/>
                </a:path>
              </a:pathLst>
            </a:custGeom>
          </p:spPr>
        </p:pic>
        <p:sp>
          <p:nvSpPr>
            <p:cNvPr id="16" name="Rectangle 3"/>
            <p:cNvSpPr/>
            <p:nvPr/>
          </p:nvSpPr>
          <p:spPr>
            <a:xfrm>
              <a:off x="4329656" y="1275134"/>
              <a:ext cx="3532688" cy="707886"/>
            </a:xfrm>
            <a:prstGeom prst="rect">
              <a:avLst/>
            </a:prstGeom>
            <a:noFill/>
          </p:spPr>
          <p:txBody>
            <a:bodyPr wrap="square" rtlCol="0">
              <a:spAutoFit/>
            </a:bodyPr>
            <a:lstStyle/>
            <a:p>
              <a:pPr lvl="0">
                <a:defRPr/>
              </a:pPr>
              <a:r>
                <a:rPr lang="zh-CN" altLang="en-US" sz="4000">
                  <a:solidFill>
                    <a:schemeClr val="bg1"/>
                  </a:solidFill>
                  <a:latin typeface="Arial"/>
                  <a:ea typeface="微软雅黑" panose="020B0503020204020204" pitchFamily="34" charset="-122"/>
                </a:rPr>
                <a:t>　第二次战役</a:t>
              </a:r>
            </a:p>
          </p:txBody>
        </p:sp>
      </p:grpSp>
      <p:grpSp>
        <p:nvGrpSpPr>
          <p:cNvPr id="17" name="组合 16"/>
          <p:cNvGrpSpPr/>
          <p:nvPr/>
        </p:nvGrpSpPr>
        <p:grpSpPr>
          <a:xfrm>
            <a:off x="7654275" y="3136900"/>
            <a:ext cx="3118500" cy="2659933"/>
            <a:chOff x="7654275" y="3429000"/>
            <a:chExt cx="3118500" cy="2659933"/>
          </a:xfrm>
        </p:grpSpPr>
        <p:pic>
          <p:nvPicPr>
            <p:cNvPr id="18" name="图片 17" descr="中横"/>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30142" y="3429000"/>
              <a:ext cx="2394468" cy="2503679"/>
            </a:xfrm>
            <a:prstGeom prst="rect">
              <a:avLst/>
            </a:prstGeom>
          </p:spPr>
        </p:pic>
        <p:grpSp>
          <p:nvGrpSpPr>
            <p:cNvPr id="19" name="组合 18"/>
            <p:cNvGrpSpPr/>
            <p:nvPr/>
          </p:nvGrpSpPr>
          <p:grpSpPr>
            <a:xfrm>
              <a:off x="7654275" y="5666014"/>
              <a:ext cx="3118500" cy="422919"/>
              <a:chOff x="638001" y="3685954"/>
              <a:chExt cx="2018328" cy="207443"/>
            </a:xfrm>
          </p:grpSpPr>
          <p:sp>
            <p:nvSpPr>
              <p:cNvPr id="20" name="矩形 19"/>
              <p:cNvSpPr/>
              <p:nvPr/>
            </p:nvSpPr>
            <p:spPr>
              <a:xfrm>
                <a:off x="638001" y="3685954"/>
                <a:ext cx="2018328" cy="207443"/>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panose="020B0503020204020204" pitchFamily="34" charset="-122"/>
                </a:endParaRPr>
              </a:p>
            </p:txBody>
          </p:sp>
          <p:sp>
            <p:nvSpPr>
              <p:cNvPr id="21" name="矩形 20"/>
              <p:cNvSpPr/>
              <p:nvPr/>
            </p:nvSpPr>
            <p:spPr>
              <a:xfrm>
                <a:off x="672034" y="3697622"/>
                <a:ext cx="1968191" cy="181159"/>
              </a:xfrm>
              <a:prstGeom prst="rect">
                <a:avLst/>
              </a:prstGeom>
              <a:solidFill>
                <a:schemeClr val="bg1"/>
              </a:solidFill>
            </p:spPr>
            <p:txBody>
              <a:bodyPr wrap="square">
                <a:spAutoFit/>
              </a:bodyPr>
              <a:lstStyle/>
              <a:p>
                <a:pPr lvl="0" algn="ctr">
                  <a:defRPr/>
                </a:pPr>
                <a:r>
                  <a:rPr lang="zh-CN" altLang="en-US" kern="0">
                    <a:solidFill>
                      <a:schemeClr val="tx1">
                        <a:lumMod val="95000"/>
                        <a:lumOff val="5000"/>
                      </a:schemeClr>
                    </a:solidFill>
                    <a:latin typeface="Arial"/>
                    <a:ea typeface="微软雅黑" panose="020B0503020204020204" pitchFamily="34" charset="-122"/>
                    <a:cs typeface="+mn-ea"/>
                  </a:rPr>
                  <a:t>协助朝鲜军队收复了平壤 </a:t>
                </a:r>
              </a:p>
            </p:txBody>
          </p:sp>
        </p:grpSp>
      </p:gr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nodeType="afterGroup">
                            <p:stCondLst>
                              <p:cond delay="500"/>
                            </p:stCondLst>
                            <p:childTnLst>
                              <p:par>
                                <p:cTn id="9" presetID="16" presetClass="entr" presetSubtype="21" fill="hold" grpId="1"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nodeType="afterGroup">
                            <p:stCondLst>
                              <p:cond delay="1500"/>
                            </p:stCondLst>
                            <p:childTnLst>
                              <p:par>
                                <p:cTn id="13" presetID="2"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3000"/>
                            </p:stCondLst>
                            <p:childTnLst>
                              <p:par>
                                <p:cTn id="18" presetID="53" presetClass="entr" presetSubtype="0" fill="hold" nodeType="afterEffect">
                                  <p:stCondLst>
                                    <p:cond delay="15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 name="COMMONDATA" val="eyJoZGlkIjoiMGViMWRiMmMyYjQxOWVjNDI3OGI1ODQ4ZmViYjE5YTUifQ=="/>
</p:tagLst>
</file>

<file path=ppt/tags/tag10.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1.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2.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3.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4.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5.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6.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17.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18.xml><?xml version="1.0" encoding="utf-8"?>
<p:tagLst xmlns:a="http://schemas.openxmlformats.org/drawingml/2006/main" xmlns:r="http://schemas.openxmlformats.org/officeDocument/2006/relationships" xmlns:p="http://schemas.openxmlformats.org/presentationml/2006/main">
  <p:tag name="FONTSIZE" val="20.22"/>
  <p:tag name="HEIGHT" val="100.7653"/>
  <p:tag name="LEFT" val="453.0359"/>
  <p:tag name="LINERULEAFTER" val="0"/>
  <p:tag name="MARGINBOTTOM" val="4.043543"/>
  <p:tag name="MARGINLEFT" val="8.087008"/>
  <p:tag name="MARGINRIGHT" val="8.087008"/>
  <p:tag name="MARGINTOP" val="4.043543"/>
  <p:tag name="TOP" val="298.2717"/>
  <p:tag name="WIDTH" val="482.2139"/>
</p:tagLst>
</file>

<file path=ppt/tags/tag19.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30.0944881889764,&quot;width&quot;:11430.702362204724}"/>
</p:tagLst>
</file>

<file path=ppt/tags/tag20.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27.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28.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29.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5.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6.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7.xml><?xml version="1.0" encoding="utf-8"?>
<p:tagLst xmlns:a="http://schemas.openxmlformats.org/drawingml/2006/main" xmlns:r="http://schemas.openxmlformats.org/officeDocument/2006/relationships" xmlns:p="http://schemas.openxmlformats.org/presentationml/2006/main">
  <p:tag name="ID" val="545841"/>
  <p:tag name="MH" val="20170920151100"/>
  <p:tag name="MH_LIBRARY" val="CONTENTS"/>
  <p:tag name="MH_TYPE" val="OTHERS"/>
</p:tagLst>
</file>

<file path=ppt/tags/tag8.xml><?xml version="1.0" encoding="utf-8"?>
<p:tagLst xmlns:a="http://schemas.openxmlformats.org/drawingml/2006/main" xmlns:r="http://schemas.openxmlformats.org/officeDocument/2006/relationships" xmlns:p="http://schemas.openxmlformats.org/presentationml/2006/main">
  <p:tag name="FONTSIZE" val="32"/>
  <p:tag name="HEIGHT" val="46.04528"/>
  <p:tag name="LEFT" val="205.8258"/>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3.2375"/>
  <p:tag name="WIDTH" val="249.1201"/>
</p:tagLst>
</file>

<file path=ppt/tags/tag9.xml><?xml version="1.0" encoding="utf-8"?>
<p:tagLst xmlns:a="http://schemas.openxmlformats.org/drawingml/2006/main" xmlns:r="http://schemas.openxmlformats.org/officeDocument/2006/relationships" xmlns:p="http://schemas.openxmlformats.org/presentationml/2006/main">
  <p:tag name="FONTSIZE" val="36"/>
  <p:tag name="HEIGHT" val="50.8922"/>
  <p:tag name="LEFT" val="148.1303"/>
  <p:tag name="LINERULEAFTER" val="0"/>
  <p:tag name="MARGINBOTTOM" val="3.6"/>
  <p:tag name="MARGINLEFT" val="7.2"/>
  <p:tag name="MARGINRIGHT" val="7.2"/>
  <p:tag name="MARGINTOP" val="3.6"/>
  <p:tag name="SHAPEGLOW" val="0"/>
  <p:tag name="SHAPEREFLECTION" val="-2.147484E+09"/>
  <p:tag name="SOFTEDGE" val="0"/>
  <p:tag name="TEXTGLOW" val="0"/>
  <p:tag name="TEXTREFLECTION" val="-2.147484E+09"/>
  <p:tag name="TOP" val="150.7081"/>
  <p:tag name="WIDTH" val="76.46315"/>
</p:tagLst>
</file>

<file path=ppt/theme/theme1.xml><?xml version="1.0" encoding="utf-8"?>
<a:theme xmlns:a="http://schemas.openxmlformats.org/drawingml/2006/main" name="第一PPT模板网-WWW.1PPT.COM">
  <a:themeElements>
    <a:clrScheme name="自定义 1679">
      <a:dk1>
        <a:sysClr val="windowText" lastClr="000000"/>
      </a:dk1>
      <a:lt1>
        <a:sysClr val="window" lastClr="FFFFFF"/>
      </a:lt1>
      <a:dk2>
        <a:srgbClr val="44546A"/>
      </a:dk2>
      <a:lt2>
        <a:srgbClr val="E7E6E6"/>
      </a:lt2>
      <a:accent1>
        <a:srgbClr val="C00000"/>
      </a:accent1>
      <a:accent2>
        <a:srgbClr val="F05327"/>
      </a:accent2>
      <a:accent3>
        <a:srgbClr val="34A471"/>
      </a:accent3>
      <a:accent4>
        <a:srgbClr val="FFC000"/>
      </a:accent4>
      <a:accent5>
        <a:srgbClr val="5B9BD5"/>
      </a:accent5>
      <a:accent6>
        <a:srgbClr val="70AD47"/>
      </a:accent6>
      <a:hlink>
        <a:srgbClr val="0563C1"/>
      </a:hlink>
      <a:folHlink>
        <a:srgbClr val="954F72"/>
      </a:folHlink>
    </a:clrScheme>
    <a:fontScheme name="ldquxcel">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3982</Words>
  <Application>Microsoft Office PowerPoint</Application>
  <PresentationFormat>宽屏</PresentationFormat>
  <Paragraphs>174</Paragraphs>
  <Slides>31</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阿里巴巴普惠体</vt:lpstr>
      <vt:lpstr>阿里巴巴普惠体 R</vt:lpstr>
      <vt:lpstr>宋体</vt:lpstr>
      <vt:lpstr>微软雅黑</vt:lpstr>
      <vt:lpstr>字魂58号-创中黑-Regular</vt:lpstr>
      <vt:lpstr>字魂59号-创粗黑</vt:lpstr>
      <vt:lpstr>Arial</vt:lpstr>
      <vt:lpstr>Calibri</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8</cp:revision>
  <dcterms:created xsi:type="dcterms:W3CDTF">2021-03-10T11:26:00Z</dcterms:created>
  <dcterms:modified xsi:type="dcterms:W3CDTF">2023-04-17T06:00:38Z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2E9ED7C3AD4E4A2088975820D3F1E90B</vt:lpwstr>
  </property>
  <property fmtid="{D5CDD505-2E9C-101B-9397-08002B2CF9AE}" pid="3" name="KSOProductBuildVer">
    <vt:lpwstr>2052-11.1.0.12302</vt:lpwstr>
  </property>
</Properties>
</file>