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259" r:id="rId3"/>
    <p:sldId id="260" r:id="rId4"/>
    <p:sldId id="261" r:id="rId5"/>
    <p:sldId id="262" r:id="rId6"/>
    <p:sldId id="266" r:id="rId7"/>
    <p:sldId id="267" r:id="rId8"/>
    <p:sldId id="268" r:id="rId9"/>
    <p:sldId id="269" r:id="rId10"/>
    <p:sldId id="270" r:id="rId11"/>
    <p:sldId id="271" r:id="rId12"/>
    <p:sldId id="272" r:id="rId13"/>
    <p:sldId id="273" r:id="rId14"/>
    <p:sldId id="274" r:id="rId15"/>
    <p:sldId id="263" r:id="rId16"/>
    <p:sldId id="275" r:id="rId17"/>
    <p:sldId id="276" r:id="rId18"/>
    <p:sldId id="277" r:id="rId19"/>
    <p:sldId id="278" r:id="rId20"/>
    <p:sldId id="279" r:id="rId21"/>
    <p:sldId id="280" r:id="rId22"/>
    <p:sldId id="281" r:id="rId23"/>
    <p:sldId id="282" r:id="rId24"/>
    <p:sldId id="283" r:id="rId25"/>
    <p:sldId id="264" r:id="rId26"/>
    <p:sldId id="284" r:id="rId27"/>
    <p:sldId id="285" r:id="rId28"/>
    <p:sldId id="286" r:id="rId29"/>
    <p:sldId id="287" r:id="rId30"/>
    <p:sldId id="265" r:id="rId31"/>
    <p:sldId id="288" r:id="rId32"/>
    <p:sldId id="289" r:id="rId33"/>
    <p:sldId id="290" r:id="rId34"/>
    <p:sldId id="292" r:id="rId35"/>
    <p:sldId id="293" r:id="rId36"/>
    <p:sldId id="294" r:id="rId37"/>
    <p:sldId id="295" r:id="rId38"/>
    <p:sldId id="296" r:id="rId39"/>
    <p:sldId id="297" r:id="rId40"/>
    <p:sldId id="298" r:id="rId41"/>
    <p:sldId id="299" r:id="rId42"/>
    <p:sldId id="300" r:id="rId43"/>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6">
          <p15:clr>
            <a:srgbClr val="A4A3A4"/>
          </p15:clr>
        </p15:guide>
        <p15:guide id="2" orient="horz" pos="3834">
          <p15:clr>
            <a:srgbClr val="A4A3A4"/>
          </p15:clr>
        </p15:guide>
        <p15:guide id="3" pos="361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5" autoAdjust="0"/>
    <p:restoredTop sz="96314" autoAdjust="0"/>
  </p:normalViewPr>
  <p:slideViewPr>
    <p:cSldViewPr snapToGrid="0">
      <p:cViewPr varScale="1">
        <p:scale>
          <a:sx n="108" d="100"/>
          <a:sy n="108" d="100"/>
        </p:scale>
        <p:origin x="726" y="114"/>
      </p:cViewPr>
      <p:guideLst>
        <p:guide pos="406"/>
        <p:guide orient="horz" pos="3834"/>
        <p:guide pos="3613"/>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2023-04-17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1843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50388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
        <p:nvSpPr>
          <p:cNvPr id="7" name="页面-上"/>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073743875" descr="学科网 zxxk.com"/>
          <p:cNvPicPr>
            <a:picLocks noChangeAspect="1"/>
          </p:cNvPicPr>
          <p:nvPr/>
        </p:nvPicPr>
        <p:blipFill>
          <a:blip r:link="rId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16.jpe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1.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36.png"/><Relationship Id="rId4" Type="http://schemas.openxmlformats.org/officeDocument/2006/relationships/image" Target="../media/image16.jpe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9.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9.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8.jpeg"/><Relationship Id="rId2" Type="http://schemas.openxmlformats.org/officeDocument/2006/relationships/tags" Target="../tags/tag7.xml"/><Relationship Id="rId16" Type="http://schemas.openxmlformats.org/officeDocument/2006/relationships/image" Target="../media/image11.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2.xml"/><Relationship Id="rId5" Type="http://schemas.openxmlformats.org/officeDocument/2006/relationships/tags" Target="../tags/tag10.xml"/><Relationship Id="rId15" Type="http://schemas.openxmlformats.org/officeDocument/2006/relationships/image" Target="../media/image10.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6.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6.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Layout" Target="../slideLayouts/slideLayout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2" name="图片 5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3206309"/>
            <a:ext cx="12191931" cy="3651691"/>
          </a:xfrm>
          <a:custGeom>
            <a:avLst/>
            <a:gdLst>
              <a:gd name="connsiteX0" fmla="*/ 0 w 12191931"/>
              <a:gd name="connsiteY0" fmla="*/ 0 h 3651691"/>
              <a:gd name="connsiteX1" fmla="*/ 12191931 w 12191931"/>
              <a:gd name="connsiteY1" fmla="*/ 0 h 3651691"/>
              <a:gd name="connsiteX2" fmla="*/ 12191931 w 12191931"/>
              <a:gd name="connsiteY2" fmla="*/ 3651691 h 3651691"/>
              <a:gd name="connsiteX3" fmla="*/ 0 w 12191931"/>
              <a:gd name="connsiteY3" fmla="*/ 3651691 h 3651691"/>
            </a:gdLst>
            <a:ahLst/>
            <a:cxnLst>
              <a:cxn ang="0">
                <a:pos x="connsiteX0" y="connsiteY0"/>
              </a:cxn>
              <a:cxn ang="0">
                <a:pos x="connsiteX1" y="connsiteY1"/>
              </a:cxn>
              <a:cxn ang="0">
                <a:pos x="connsiteX2" y="connsiteY2"/>
              </a:cxn>
              <a:cxn ang="0">
                <a:pos x="connsiteX3" y="connsiteY3"/>
              </a:cxn>
            </a:cxnLst>
            <a:rect l="l" t="t" r="r" b="b"/>
            <a:pathLst>
              <a:path w="12191931" h="3651691">
                <a:moveTo>
                  <a:pt x="0" y="0"/>
                </a:moveTo>
                <a:lnTo>
                  <a:pt x="12191931" y="0"/>
                </a:lnTo>
                <a:lnTo>
                  <a:pt x="12191931" y="3651691"/>
                </a:lnTo>
                <a:lnTo>
                  <a:pt x="0" y="3651691"/>
                </a:lnTo>
                <a:close/>
              </a:path>
            </a:pathLst>
          </a:custGeom>
        </p:spPr>
      </p:pic>
      <p:pic>
        <p:nvPicPr>
          <p:cNvPr id="24" name="图片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12680" y="5032154"/>
            <a:ext cx="3079252" cy="1825846"/>
          </a:xfrm>
          <a:prstGeom prst="rect">
            <a:avLst/>
          </a:prstGeom>
        </p:spPr>
      </p:pic>
      <p:sp>
        <p:nvSpPr>
          <p:cNvPr id="35" name="矩形: 圆角 34"/>
          <p:cNvSpPr/>
          <p:nvPr/>
        </p:nvSpPr>
        <p:spPr>
          <a:xfrm>
            <a:off x="3952240" y="3071495"/>
            <a:ext cx="4006850" cy="368935"/>
          </a:xfrm>
          <a:prstGeom prst="roundRect">
            <a:avLst>
              <a:gd name="adj" fmla="val 5000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H="1">
            <a:off x="2306102" y="662078"/>
            <a:ext cx="6855656" cy="369332"/>
          </a:xfrm>
          <a:prstGeom prst="rect">
            <a:avLst/>
          </a:prstGeom>
        </p:spPr>
        <p:txBody>
          <a:bodyPr wrap="square" lIns="0" tIns="0" rIns="0" bIns="0">
            <a:spAutoFit/>
          </a:bodyPr>
          <a:lstStyle/>
          <a:p>
            <a:pPr algn="dist" fontAlgn="base">
              <a:lnSpc>
                <a:spcPct val="120000"/>
              </a:lnSpc>
            </a:pPr>
            <a:r>
              <a:rPr lang="en-US" altLang="zh-CN" sz="2000" dirty="0" smtClean="0">
                <a:solidFill>
                  <a:schemeClr val="bg1"/>
                </a:solidFill>
                <a:latin typeface="思源黑体 CN Bold" panose="020B0800000000000000" pitchFamily="34" charset="-122"/>
                <a:ea typeface="思源黑体 CN Bold" panose="020B0800000000000000" pitchFamily="34" charset="-122"/>
                <a:cs typeface="+mn-ea"/>
                <a:sym typeface="+mn-lt"/>
              </a:rPr>
              <a:t>20XX</a:t>
            </a:r>
            <a:r>
              <a:rPr lang="zh-CN" altLang="en-US" sz="2000" dirty="0" smtClean="0">
                <a:solidFill>
                  <a:schemeClr val="bg1"/>
                </a:solidFill>
                <a:latin typeface="思源黑体 CN Bold" panose="020B0800000000000000" pitchFamily="34" charset="-122"/>
                <a:ea typeface="思源黑体 CN Bold" panose="020B0800000000000000" pitchFamily="34" charset="-122"/>
                <a:cs typeface="+mn-ea"/>
                <a:sym typeface="+mn-lt"/>
              </a:rPr>
              <a:t>年消防</a:t>
            </a:r>
            <a:r>
              <a:rPr lang="zh-CN" altLang="en-US" sz="2000" dirty="0">
                <a:solidFill>
                  <a:schemeClr val="bg1"/>
                </a:solidFill>
                <a:latin typeface="思源黑体 CN Bold" panose="020B0800000000000000" pitchFamily="34" charset="-122"/>
                <a:ea typeface="思源黑体 CN Bold" panose="020B0800000000000000" pitchFamily="34" charset="-122"/>
                <a:cs typeface="+mn-ea"/>
                <a:sym typeface="+mn-lt"/>
              </a:rPr>
              <a:t>知识宣传</a:t>
            </a:r>
          </a:p>
        </p:txBody>
      </p:sp>
      <p:sp>
        <p:nvSpPr>
          <p:cNvPr id="29" name="矩形: 圆角 28"/>
          <p:cNvSpPr/>
          <p:nvPr/>
        </p:nvSpPr>
        <p:spPr>
          <a:xfrm>
            <a:off x="8902699" y="1637808"/>
            <a:ext cx="1790700" cy="901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rgbClr val="C00000"/>
                </a:solidFill>
                <a:latin typeface="汉仪大宋简" pitchFamily="49" charset="-122"/>
                <a:ea typeface="汉仪大宋简" pitchFamily="49" charset="-122"/>
              </a:rPr>
              <a:t>班会</a:t>
            </a:r>
          </a:p>
        </p:txBody>
      </p:sp>
      <p:sp>
        <p:nvSpPr>
          <p:cNvPr id="31" name="PA_文本框 14"/>
          <p:cNvSpPr txBox="1"/>
          <p:nvPr>
            <p:custDataLst>
              <p:tags r:id="rId2"/>
            </p:custDataLst>
          </p:nvPr>
        </p:nvSpPr>
        <p:spPr>
          <a:xfrm>
            <a:off x="1257300" y="1360750"/>
            <a:ext cx="7874000" cy="1354217"/>
          </a:xfrm>
          <a:prstGeom prst="rect">
            <a:avLst/>
          </a:prstGeom>
          <a:noFill/>
          <a:effectLst/>
        </p:spPr>
        <p:txBody>
          <a:bodyPr wrap="square" lIns="0" tIns="0" rIns="0" bIns="0" rtlCol="0">
            <a:spAutoFit/>
          </a:bodyPr>
          <a:lstStyle/>
          <a:p>
            <a:pPr algn="ctr"/>
            <a:r>
              <a:rPr lang="zh-CN" altLang="en-US" sz="8800" dirty="0">
                <a:solidFill>
                  <a:schemeClr val="bg1"/>
                </a:solidFill>
                <a:latin typeface="汉仪方叠体简" pitchFamily="49" charset="-122"/>
                <a:ea typeface="汉仪方叠体简" pitchFamily="49" charset="-122"/>
                <a:cs typeface="+mn-ea"/>
                <a:sym typeface="+mn-lt"/>
              </a:rPr>
              <a:t>公共消防知识</a:t>
            </a:r>
          </a:p>
        </p:txBody>
      </p:sp>
      <p:pic>
        <p:nvPicPr>
          <p:cNvPr id="33" name="图片 3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1220232" y="541181"/>
            <a:ext cx="516168" cy="649444"/>
          </a:xfrm>
          <a:prstGeom prst="rect">
            <a:avLst/>
          </a:prstGeom>
        </p:spPr>
      </p:pic>
      <p:sp>
        <p:nvSpPr>
          <p:cNvPr id="37" name="矩形 36"/>
          <p:cNvSpPr/>
          <p:nvPr/>
        </p:nvSpPr>
        <p:spPr>
          <a:xfrm flipH="1">
            <a:off x="4450262" y="4768070"/>
            <a:ext cx="1777999" cy="294640"/>
          </a:xfrm>
          <a:prstGeom prst="rect">
            <a:avLst/>
          </a:prstGeom>
        </p:spPr>
        <p:txBody>
          <a:bodyPr wrap="square" lIns="0" tIns="0" rIns="0" bIns="0">
            <a:spAutoFit/>
          </a:bodyPr>
          <a:lstStyle/>
          <a:p>
            <a:pPr algn="l" fontAlgn="base">
              <a:lnSpc>
                <a:spcPct val="120000"/>
              </a:lnSpc>
            </a:pPr>
            <a:r>
              <a:rPr lang="zh-CN" altLang="en-US" sz="1600">
                <a:solidFill>
                  <a:schemeClr val="bg1"/>
                </a:solidFill>
                <a:latin typeface="思源黑体 CN Bold" panose="020B0800000000000000" pitchFamily="34" charset="-122"/>
                <a:ea typeface="思源黑体 CN Bold" panose="020B0800000000000000" pitchFamily="34" charset="-122"/>
                <a:cs typeface="+mn-ea"/>
                <a:sym typeface="+mn-lt"/>
              </a:rPr>
              <a:t>学校</a:t>
            </a:r>
          </a:p>
        </p:txBody>
      </p:sp>
      <p:sp>
        <p:nvSpPr>
          <p:cNvPr id="38" name="矩形 37"/>
          <p:cNvSpPr/>
          <p:nvPr/>
        </p:nvSpPr>
        <p:spPr>
          <a:xfrm flipH="1">
            <a:off x="6065339" y="4768070"/>
            <a:ext cx="1777999" cy="294640"/>
          </a:xfrm>
          <a:prstGeom prst="rect">
            <a:avLst/>
          </a:prstGeom>
        </p:spPr>
        <p:txBody>
          <a:bodyPr wrap="square" lIns="0" tIns="0" rIns="0" bIns="0">
            <a:spAutoFit/>
          </a:bodyPr>
          <a:lstStyle/>
          <a:p>
            <a:pPr algn="l" fontAlgn="base">
              <a:lnSpc>
                <a:spcPct val="120000"/>
              </a:lnSpc>
            </a:pPr>
            <a:r>
              <a:rPr lang="zh-CN" sz="1600" dirty="0">
                <a:solidFill>
                  <a:schemeClr val="bg1"/>
                </a:solidFill>
                <a:latin typeface="思源黑体 CN Bold" panose="020B0800000000000000" pitchFamily="34" charset="-122"/>
                <a:ea typeface="思源黑体 CN Bold" panose="020B0800000000000000" pitchFamily="34" charset="-122"/>
                <a:cs typeface="+mn-ea"/>
                <a:sym typeface="+mn-lt"/>
              </a:rPr>
              <a:t>班级</a:t>
            </a:r>
          </a:p>
        </p:txBody>
      </p:sp>
      <p:grpSp>
        <p:nvGrpSpPr>
          <p:cNvPr id="42" name="组合 41"/>
          <p:cNvGrpSpPr/>
          <p:nvPr/>
        </p:nvGrpSpPr>
        <p:grpSpPr>
          <a:xfrm>
            <a:off x="429176" y="1734447"/>
            <a:ext cx="431821" cy="431821"/>
            <a:chOff x="3092547" y="-1174771"/>
            <a:chExt cx="736600" cy="736600"/>
          </a:xfrm>
        </p:grpSpPr>
        <p:sp>
          <p:nvSpPr>
            <p:cNvPr id="41" name="椭圆 40"/>
            <p:cNvSpPr/>
            <p:nvPr/>
          </p:nvSpPr>
          <p:spPr>
            <a:xfrm>
              <a:off x="3092547" y="-1174771"/>
              <a:ext cx="736600" cy="736600"/>
            </a:xfrm>
            <a:prstGeom prst="ellipse">
              <a:avLst/>
            </a:prstGeom>
            <a:solidFill>
              <a:srgbClr val="FFE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ire-extinguisher_62743"/>
            <p:cNvSpPr/>
            <p:nvPr/>
          </p:nvSpPr>
          <p:spPr>
            <a:xfrm>
              <a:off x="3272232" y="-1060491"/>
              <a:ext cx="267694" cy="488992"/>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455839 w 606244"/>
                <a:gd name="T45" fmla="*/ 455839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3" h="5989">
                  <a:moveTo>
                    <a:pt x="3186" y="5337"/>
                  </a:moveTo>
                  <a:lnTo>
                    <a:pt x="3127" y="5337"/>
                  </a:lnTo>
                  <a:lnTo>
                    <a:pt x="3127" y="1923"/>
                  </a:lnTo>
                  <a:cubicBezTo>
                    <a:pt x="3127" y="1503"/>
                    <a:pt x="2848" y="1129"/>
                    <a:pt x="2448" y="1008"/>
                  </a:cubicBezTo>
                  <a:lnTo>
                    <a:pt x="2448" y="684"/>
                  </a:lnTo>
                  <a:lnTo>
                    <a:pt x="2887" y="684"/>
                  </a:lnTo>
                  <a:cubicBezTo>
                    <a:pt x="2935" y="684"/>
                    <a:pt x="2974" y="645"/>
                    <a:pt x="2974" y="597"/>
                  </a:cubicBezTo>
                  <a:lnTo>
                    <a:pt x="2974" y="236"/>
                  </a:lnTo>
                  <a:cubicBezTo>
                    <a:pt x="2974" y="188"/>
                    <a:pt x="2935" y="149"/>
                    <a:pt x="2887" y="149"/>
                  </a:cubicBezTo>
                  <a:lnTo>
                    <a:pt x="2448" y="149"/>
                  </a:lnTo>
                  <a:lnTo>
                    <a:pt x="2448" y="87"/>
                  </a:lnTo>
                  <a:cubicBezTo>
                    <a:pt x="2448" y="39"/>
                    <a:pt x="2409" y="0"/>
                    <a:pt x="2361" y="0"/>
                  </a:cubicBezTo>
                  <a:lnTo>
                    <a:pt x="1981" y="0"/>
                  </a:lnTo>
                  <a:cubicBezTo>
                    <a:pt x="1941" y="0"/>
                    <a:pt x="1908" y="26"/>
                    <a:pt x="1898" y="62"/>
                  </a:cubicBezTo>
                  <a:lnTo>
                    <a:pt x="1475" y="62"/>
                  </a:lnTo>
                  <a:cubicBezTo>
                    <a:pt x="1462" y="62"/>
                    <a:pt x="1450" y="65"/>
                    <a:pt x="1439" y="70"/>
                  </a:cubicBezTo>
                  <a:lnTo>
                    <a:pt x="179" y="634"/>
                  </a:lnTo>
                  <a:cubicBezTo>
                    <a:pt x="162" y="641"/>
                    <a:pt x="148" y="654"/>
                    <a:pt x="139" y="670"/>
                  </a:cubicBezTo>
                  <a:lnTo>
                    <a:pt x="21" y="874"/>
                  </a:lnTo>
                  <a:cubicBezTo>
                    <a:pt x="0" y="911"/>
                    <a:pt x="9" y="959"/>
                    <a:pt x="44" y="986"/>
                  </a:cubicBezTo>
                  <a:lnTo>
                    <a:pt x="139" y="1059"/>
                  </a:lnTo>
                  <a:cubicBezTo>
                    <a:pt x="173" y="1085"/>
                    <a:pt x="222" y="1082"/>
                    <a:pt x="253" y="1052"/>
                  </a:cubicBezTo>
                  <a:lnTo>
                    <a:pt x="372" y="933"/>
                  </a:lnTo>
                  <a:lnTo>
                    <a:pt x="999" y="661"/>
                  </a:lnTo>
                  <a:lnTo>
                    <a:pt x="598" y="1191"/>
                  </a:lnTo>
                  <a:cubicBezTo>
                    <a:pt x="587" y="1206"/>
                    <a:pt x="581" y="1225"/>
                    <a:pt x="581" y="1243"/>
                  </a:cubicBezTo>
                  <a:lnTo>
                    <a:pt x="581" y="1491"/>
                  </a:lnTo>
                  <a:cubicBezTo>
                    <a:pt x="581" y="1514"/>
                    <a:pt x="590" y="1536"/>
                    <a:pt x="606" y="1553"/>
                  </a:cubicBezTo>
                  <a:cubicBezTo>
                    <a:pt x="622" y="1569"/>
                    <a:pt x="644" y="1578"/>
                    <a:pt x="667" y="1578"/>
                  </a:cubicBezTo>
                  <a:lnTo>
                    <a:pt x="852" y="1578"/>
                  </a:lnTo>
                  <a:cubicBezTo>
                    <a:pt x="900" y="1578"/>
                    <a:pt x="939" y="1539"/>
                    <a:pt x="939" y="1492"/>
                  </a:cubicBezTo>
                  <a:lnTo>
                    <a:pt x="939" y="1350"/>
                  </a:lnTo>
                  <a:lnTo>
                    <a:pt x="1729" y="755"/>
                  </a:lnTo>
                  <a:lnTo>
                    <a:pt x="1894" y="755"/>
                  </a:lnTo>
                  <a:lnTo>
                    <a:pt x="1894" y="1008"/>
                  </a:lnTo>
                  <a:cubicBezTo>
                    <a:pt x="1494" y="1129"/>
                    <a:pt x="1215" y="1503"/>
                    <a:pt x="1215" y="1923"/>
                  </a:cubicBezTo>
                  <a:lnTo>
                    <a:pt x="1215" y="5337"/>
                  </a:lnTo>
                  <a:lnTo>
                    <a:pt x="1156" y="5337"/>
                  </a:lnTo>
                  <a:cubicBezTo>
                    <a:pt x="1108" y="5337"/>
                    <a:pt x="1069" y="5376"/>
                    <a:pt x="1069" y="5424"/>
                  </a:cubicBezTo>
                  <a:lnTo>
                    <a:pt x="1069" y="5902"/>
                  </a:lnTo>
                  <a:cubicBezTo>
                    <a:pt x="1069" y="5950"/>
                    <a:pt x="1108" y="5989"/>
                    <a:pt x="1156" y="5989"/>
                  </a:cubicBezTo>
                  <a:lnTo>
                    <a:pt x="3186" y="5989"/>
                  </a:lnTo>
                  <a:cubicBezTo>
                    <a:pt x="3234" y="5989"/>
                    <a:pt x="3273" y="5950"/>
                    <a:pt x="3273" y="5902"/>
                  </a:cubicBezTo>
                  <a:lnTo>
                    <a:pt x="3273" y="5424"/>
                  </a:lnTo>
                  <a:cubicBezTo>
                    <a:pt x="3273" y="5376"/>
                    <a:pt x="3234" y="5337"/>
                    <a:pt x="3186" y="5337"/>
                  </a:cubicBezTo>
                  <a:close/>
                  <a:moveTo>
                    <a:pt x="2053" y="3955"/>
                  </a:moveTo>
                  <a:cubicBezTo>
                    <a:pt x="2053" y="3847"/>
                    <a:pt x="2108" y="3754"/>
                    <a:pt x="2220" y="3610"/>
                  </a:cubicBezTo>
                  <a:cubicBezTo>
                    <a:pt x="2311" y="3725"/>
                    <a:pt x="2350" y="3835"/>
                    <a:pt x="2343" y="3953"/>
                  </a:cubicBezTo>
                  <a:cubicBezTo>
                    <a:pt x="2343" y="3956"/>
                    <a:pt x="2343" y="3960"/>
                    <a:pt x="2343" y="3963"/>
                  </a:cubicBezTo>
                  <a:lnTo>
                    <a:pt x="2053" y="3963"/>
                  </a:lnTo>
                  <a:cubicBezTo>
                    <a:pt x="2053" y="3960"/>
                    <a:pt x="2053" y="3957"/>
                    <a:pt x="2053" y="3955"/>
                  </a:cubicBezTo>
                  <a:close/>
                  <a:moveTo>
                    <a:pt x="2771" y="3963"/>
                  </a:moveTo>
                  <a:lnTo>
                    <a:pt x="2575" y="3963"/>
                  </a:lnTo>
                  <a:cubicBezTo>
                    <a:pt x="2604" y="3886"/>
                    <a:pt x="2613" y="3803"/>
                    <a:pt x="2602" y="3720"/>
                  </a:cubicBezTo>
                  <a:cubicBezTo>
                    <a:pt x="2565" y="3438"/>
                    <a:pt x="2365" y="3243"/>
                    <a:pt x="2248" y="3152"/>
                  </a:cubicBezTo>
                  <a:cubicBezTo>
                    <a:pt x="2220" y="3130"/>
                    <a:pt x="2182" y="3123"/>
                    <a:pt x="2147" y="3133"/>
                  </a:cubicBezTo>
                  <a:cubicBezTo>
                    <a:pt x="2112" y="3144"/>
                    <a:pt x="2084" y="3171"/>
                    <a:pt x="2073" y="3206"/>
                  </a:cubicBezTo>
                  <a:cubicBezTo>
                    <a:pt x="2047" y="3283"/>
                    <a:pt x="1992" y="3362"/>
                    <a:pt x="1940" y="3438"/>
                  </a:cubicBezTo>
                  <a:cubicBezTo>
                    <a:pt x="1908" y="3484"/>
                    <a:pt x="1878" y="3527"/>
                    <a:pt x="1856" y="3569"/>
                  </a:cubicBezTo>
                  <a:cubicBezTo>
                    <a:pt x="1787" y="3702"/>
                    <a:pt x="1774" y="3840"/>
                    <a:pt x="1818" y="3963"/>
                  </a:cubicBezTo>
                  <a:lnTo>
                    <a:pt x="1572" y="3963"/>
                  </a:lnTo>
                  <a:lnTo>
                    <a:pt x="1572" y="3015"/>
                  </a:lnTo>
                  <a:lnTo>
                    <a:pt x="2771" y="3015"/>
                  </a:lnTo>
                  <a:lnTo>
                    <a:pt x="2771" y="3963"/>
                  </a:lnTo>
                  <a:lnTo>
                    <a:pt x="2771" y="3963"/>
                  </a:lnTo>
                  <a:close/>
                </a:path>
              </a:pathLst>
            </a:custGeom>
            <a:solidFill>
              <a:srgbClr val="A3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图片 54"/>
          <p:cNvPicPr>
            <a:picLocks noChangeAspect="1"/>
          </p:cNvPicPr>
          <p:nvPr/>
        </p:nvPicPr>
        <p:blipFill>
          <a:blip r:embed="rId8"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a:fillRect/>
          </a:stretch>
        </p:blipFill>
        <p:spPr>
          <a:xfrm rot="2783471">
            <a:off x="392633" y="5314499"/>
            <a:ext cx="936727" cy="1425523"/>
          </a:xfrm>
          <a:prstGeom prst="rect">
            <a:avLst/>
          </a:prstGeom>
        </p:spPr>
      </p:pic>
      <p:sp>
        <p:nvSpPr>
          <p:cNvPr id="10" name="文本框 9"/>
          <p:cNvSpPr txBox="1"/>
          <p:nvPr/>
        </p:nvSpPr>
        <p:spPr>
          <a:xfrm>
            <a:off x="4168578" y="3072130"/>
            <a:ext cx="3605474" cy="369332"/>
          </a:xfrm>
          <a:prstGeom prst="rect">
            <a:avLst/>
          </a:prstGeom>
          <a:noFill/>
        </p:spPr>
        <p:txBody>
          <a:bodyPr wrap="none" rtlCol="0" anchor="t">
            <a:spAutoFit/>
          </a:bodyPr>
          <a:lstStyle/>
          <a:p>
            <a:r>
              <a:rPr lang="zh-CN" altLang="en-US" dirty="0">
                <a:sym typeface="+mn-ea"/>
              </a:rPr>
              <a:t>关注消防安全知识</a:t>
            </a:r>
            <a:r>
              <a:rPr lang="en-US" altLang="zh-CN" dirty="0">
                <a:sym typeface="+mn-ea"/>
              </a:rPr>
              <a:t> </a:t>
            </a:r>
            <a:r>
              <a:rPr lang="zh-CN" altLang="en-US" dirty="0">
                <a:sym typeface="+mn-ea"/>
              </a:rPr>
              <a:t>掌握逃生</a:t>
            </a:r>
            <a:r>
              <a:rPr lang="zh-CN" altLang="en-US" dirty="0" smtClean="0">
                <a:sym typeface="+mn-ea"/>
              </a:rPr>
              <a:t>技能</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5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decel="10000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stCondLst>
                                            <p:cond delay="0"/>
                                          </p:stCondLst>
                                        </p:cTn>
                                        <p:tgtEl>
                                          <p:spTgt spid="24"/>
                                        </p:tgtEl>
                                      </p:cBhvr>
                                    </p:animEffect>
                                    <p:anim to="0" calcmode="lin" valueType="num">
                                      <p:cBhvr>
                                        <p:cTn id="2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27" presetID="16" presetClass="entr" presetSubtype="21"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1" grpId="0"/>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2" name="组合 11"/>
          <p:cNvGrpSpPr/>
          <p:nvPr/>
        </p:nvGrpSpPr>
        <p:grpSpPr>
          <a:xfrm>
            <a:off x="945407" y="1981200"/>
            <a:ext cx="8744693" cy="446002"/>
            <a:chOff x="446644" y="3159516"/>
            <a:chExt cx="8744693" cy="446002"/>
          </a:xfrm>
        </p:grpSpPr>
        <p:sp>
          <p:nvSpPr>
            <p:cNvPr id="50" name="文本框 8"/>
            <p:cNvSpPr txBox="1"/>
            <p:nvPr/>
          </p:nvSpPr>
          <p:spPr>
            <a:xfrm>
              <a:off x="3109356" y="3196344"/>
              <a:ext cx="6081981"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着火源、可燃物、助燃物，三者构成燃烧三角链。 </a:t>
              </a:r>
            </a:p>
          </p:txBody>
        </p:sp>
        <p:sp>
          <p:nvSpPr>
            <p:cNvPr id="16" name="矩形: 圆角 15"/>
            <p:cNvSpPr/>
            <p:nvPr/>
          </p:nvSpPr>
          <p:spPr>
            <a:xfrm>
              <a:off x="446644" y="3159516"/>
              <a:ext cx="2435102" cy="44600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燃烧的三要素：</a:t>
              </a:r>
            </a:p>
          </p:txBody>
        </p:sp>
      </p:grpSp>
      <p:sp>
        <p:nvSpPr>
          <p:cNvPr id="73" name="文本框 8"/>
          <p:cNvSpPr txBox="1"/>
          <p:nvPr/>
        </p:nvSpPr>
        <p:spPr>
          <a:xfrm>
            <a:off x="1166091" y="2834425"/>
            <a:ext cx="7317509" cy="371768"/>
          </a:xfrm>
          <a:prstGeom prst="rect">
            <a:avLst/>
          </a:prstGeom>
          <a:noFill/>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灭火原理即破坏燃烧三角链</a:t>
            </a:r>
          </a:p>
        </p:txBody>
      </p:sp>
      <p:sp>
        <p:nvSpPr>
          <p:cNvPr id="53" name="文本框 8"/>
          <p:cNvSpPr txBox="1"/>
          <p:nvPr/>
        </p:nvSpPr>
        <p:spPr>
          <a:xfrm>
            <a:off x="1166091" y="3357692"/>
            <a:ext cx="7317509" cy="371768"/>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着火源失控是导致火灾事故的主要因素</a:t>
            </a:r>
          </a:p>
        </p:txBody>
      </p:sp>
      <p:grpSp>
        <p:nvGrpSpPr>
          <p:cNvPr id="15" name="组合 14"/>
          <p:cNvGrpSpPr/>
          <p:nvPr/>
        </p:nvGrpSpPr>
        <p:grpSpPr>
          <a:xfrm>
            <a:off x="1271566" y="4230584"/>
            <a:ext cx="1695449" cy="1466849"/>
            <a:chOff x="1314450" y="4191000"/>
            <a:chExt cx="1695449" cy="1466849"/>
          </a:xfrm>
        </p:grpSpPr>
        <p:sp>
          <p:nvSpPr>
            <p:cNvPr id="55" name="椭圆 54"/>
            <p:cNvSpPr/>
            <p:nvPr/>
          </p:nvSpPr>
          <p:spPr>
            <a:xfrm>
              <a:off x="1685924" y="4333874"/>
              <a:ext cx="1323975" cy="1323975"/>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可燃物</a:t>
              </a:r>
            </a:p>
          </p:txBody>
        </p:sp>
        <p:sp>
          <p:nvSpPr>
            <p:cNvPr id="13" name="椭圆 12"/>
            <p:cNvSpPr/>
            <p:nvPr/>
          </p:nvSpPr>
          <p:spPr>
            <a:xfrm>
              <a:off x="1314450" y="4191000"/>
              <a:ext cx="704850" cy="70485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01</a:t>
              </a:r>
              <a:endParaRPr lang="zh-CN" altLang="en-US">
                <a:latin typeface="思源黑体 CN Bold" panose="020B0800000000000000" pitchFamily="34" charset="-122"/>
                <a:ea typeface="思源黑体 CN Bold" panose="020B0800000000000000" pitchFamily="34" charset="-122"/>
              </a:endParaRPr>
            </a:p>
          </p:txBody>
        </p:sp>
      </p:grpSp>
      <p:grpSp>
        <p:nvGrpSpPr>
          <p:cNvPr id="59" name="组合 58"/>
          <p:cNvGrpSpPr/>
          <p:nvPr/>
        </p:nvGrpSpPr>
        <p:grpSpPr>
          <a:xfrm>
            <a:off x="3347080" y="4230584"/>
            <a:ext cx="1695449" cy="1466849"/>
            <a:chOff x="1314450" y="4191000"/>
            <a:chExt cx="1695449" cy="1466849"/>
          </a:xfrm>
        </p:grpSpPr>
        <p:sp>
          <p:nvSpPr>
            <p:cNvPr id="60" name="椭圆 59"/>
            <p:cNvSpPr/>
            <p:nvPr/>
          </p:nvSpPr>
          <p:spPr>
            <a:xfrm>
              <a:off x="1685924" y="4333874"/>
              <a:ext cx="1323975" cy="1323975"/>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助燃物</a:t>
              </a:r>
            </a:p>
          </p:txBody>
        </p:sp>
        <p:sp>
          <p:nvSpPr>
            <p:cNvPr id="61" name="椭圆 60"/>
            <p:cNvSpPr/>
            <p:nvPr/>
          </p:nvSpPr>
          <p:spPr>
            <a:xfrm>
              <a:off x="1314450" y="4191000"/>
              <a:ext cx="704850" cy="70485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02</a:t>
              </a:r>
              <a:endParaRPr lang="zh-CN" altLang="en-US">
                <a:latin typeface="思源黑体 CN Bold" panose="020B0800000000000000" pitchFamily="34" charset="-122"/>
                <a:ea typeface="思源黑体 CN Bold" panose="020B0800000000000000" pitchFamily="34" charset="-122"/>
              </a:endParaRPr>
            </a:p>
          </p:txBody>
        </p:sp>
      </p:grpSp>
      <p:grpSp>
        <p:nvGrpSpPr>
          <p:cNvPr id="62" name="组合 61"/>
          <p:cNvGrpSpPr/>
          <p:nvPr/>
        </p:nvGrpSpPr>
        <p:grpSpPr>
          <a:xfrm>
            <a:off x="5422594" y="4230584"/>
            <a:ext cx="1695449" cy="1466849"/>
            <a:chOff x="1314450" y="4191000"/>
            <a:chExt cx="1695449" cy="1466849"/>
          </a:xfrm>
        </p:grpSpPr>
        <p:sp>
          <p:nvSpPr>
            <p:cNvPr id="63" name="椭圆 62"/>
            <p:cNvSpPr/>
            <p:nvPr/>
          </p:nvSpPr>
          <p:spPr>
            <a:xfrm>
              <a:off x="1685924" y="4333874"/>
              <a:ext cx="1323975" cy="1323975"/>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点火源</a:t>
              </a:r>
            </a:p>
          </p:txBody>
        </p:sp>
        <p:sp>
          <p:nvSpPr>
            <p:cNvPr id="64" name="椭圆 63"/>
            <p:cNvSpPr/>
            <p:nvPr/>
          </p:nvSpPr>
          <p:spPr>
            <a:xfrm>
              <a:off x="1314450" y="4191000"/>
              <a:ext cx="704850" cy="70485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03</a:t>
              </a:r>
              <a:endParaRPr lang="zh-CN" altLang="en-US">
                <a:latin typeface="思源黑体 CN Bold" panose="020B0800000000000000" pitchFamily="34" charset="-122"/>
                <a:ea typeface="思源黑体 CN Bold" panose="020B0800000000000000" pitchFamily="34" charset="-122"/>
              </a:endParaRPr>
            </a:p>
          </p:txBody>
        </p:sp>
      </p:grpSp>
      <p:grpSp>
        <p:nvGrpSpPr>
          <p:cNvPr id="24" name="组合 23"/>
          <p:cNvGrpSpPr/>
          <p:nvPr/>
        </p:nvGrpSpPr>
        <p:grpSpPr>
          <a:xfrm>
            <a:off x="7625442" y="2379039"/>
            <a:ext cx="4114800" cy="3153068"/>
            <a:chOff x="7683500" y="2364525"/>
            <a:chExt cx="4114800" cy="3153068"/>
          </a:xfrm>
        </p:grpSpPr>
        <p:grpSp>
          <p:nvGrpSpPr>
            <p:cNvPr id="20" name="组合 19"/>
            <p:cNvGrpSpPr/>
            <p:nvPr/>
          </p:nvGrpSpPr>
          <p:grpSpPr>
            <a:xfrm>
              <a:off x="7683500" y="2364525"/>
              <a:ext cx="4114800" cy="3153068"/>
              <a:chOff x="7531100" y="2783625"/>
              <a:chExt cx="4114800" cy="3153068"/>
            </a:xfrm>
          </p:grpSpPr>
          <p:sp>
            <p:nvSpPr>
              <p:cNvPr id="18" name="等腰三角形 17"/>
              <p:cNvSpPr/>
              <p:nvPr/>
            </p:nvSpPr>
            <p:spPr>
              <a:xfrm>
                <a:off x="8629650" y="3397250"/>
                <a:ext cx="2253996" cy="1943100"/>
              </a:xfrm>
              <a:prstGeom prst="triangl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A40202"/>
                  </a:solidFill>
                  <a:latin typeface="思源黑体 CN Bold" panose="020B0800000000000000" pitchFamily="34" charset="-122"/>
                  <a:ea typeface="思源黑体 CN Bold" panose="020B0800000000000000" pitchFamily="34" charset="-122"/>
                </a:endParaRPr>
              </a:p>
            </p:txBody>
          </p:sp>
          <p:sp>
            <p:nvSpPr>
              <p:cNvPr id="66" name="文本框 8"/>
              <p:cNvSpPr txBox="1"/>
              <p:nvPr/>
            </p:nvSpPr>
            <p:spPr>
              <a:xfrm>
                <a:off x="9017000" y="2783625"/>
                <a:ext cx="1498600" cy="371768"/>
              </a:xfrm>
              <a:prstGeom prst="rect">
                <a:avLst/>
              </a:prstGeom>
              <a:noFill/>
            </p:spPr>
            <p:txBody>
              <a:bodyPr wrap="square" lIns="0" tIns="0" rIns="0" bIns="0">
                <a:spAutoFit/>
              </a:bodyPr>
              <a:lstStyle/>
              <a:p>
                <a:pPr marL="285750" indent="-285750" algn="ctr">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可燃物</a:t>
                </a:r>
              </a:p>
            </p:txBody>
          </p:sp>
          <p:sp>
            <p:nvSpPr>
              <p:cNvPr id="68" name="文本框 8"/>
              <p:cNvSpPr txBox="1"/>
              <p:nvPr/>
            </p:nvSpPr>
            <p:spPr>
              <a:xfrm>
                <a:off x="7531100" y="5564925"/>
                <a:ext cx="1498600" cy="371768"/>
              </a:xfrm>
              <a:prstGeom prst="rect">
                <a:avLst/>
              </a:prstGeom>
              <a:noFill/>
            </p:spPr>
            <p:txBody>
              <a:bodyPr wrap="square" lIns="0" tIns="0" rIns="0" bIns="0">
                <a:spAutoFit/>
              </a:bodyPr>
              <a:lstStyle/>
              <a:p>
                <a:pPr marL="285750" indent="-285750" algn="ctr">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助燃物</a:t>
                </a:r>
              </a:p>
            </p:txBody>
          </p:sp>
          <p:sp>
            <p:nvSpPr>
              <p:cNvPr id="69" name="文本框 8"/>
              <p:cNvSpPr txBox="1"/>
              <p:nvPr/>
            </p:nvSpPr>
            <p:spPr>
              <a:xfrm>
                <a:off x="10147300" y="5564925"/>
                <a:ext cx="1498600" cy="371768"/>
              </a:xfrm>
              <a:prstGeom prst="rect">
                <a:avLst/>
              </a:prstGeom>
              <a:noFill/>
            </p:spPr>
            <p:txBody>
              <a:bodyPr wrap="square" lIns="0" tIns="0" rIns="0" bIns="0">
                <a:spAutoFit/>
              </a:bodyPr>
              <a:lstStyle/>
              <a:p>
                <a:pPr marL="285750" indent="-285750" algn="ctr">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点火源</a:t>
                </a:r>
              </a:p>
            </p:txBody>
          </p:sp>
        </p:grpSp>
        <p:pic>
          <p:nvPicPr>
            <p:cNvPr id="23" name="图片 2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467445" y="3771931"/>
              <a:ext cx="915440" cy="940316"/>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down)">
                                      <p:cBhvr>
                                        <p:cTn id="20" dur="500"/>
                                        <p:tgtEl>
                                          <p:spTgt spid="7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par>
                          <p:cTn id="29" fill="hold" nodeType="afterGroup">
                            <p:stCondLst>
                              <p:cond delay="500"/>
                            </p:stCondLst>
                            <p:childTnLst>
                              <p:par>
                                <p:cTn id="30" presetID="3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par>
                          <p:cTn id="36" fill="hold" nodeType="afterGroup">
                            <p:stCondLst>
                              <p:cond delay="1500"/>
                            </p:stCondLst>
                            <p:childTnLst>
                              <p:par>
                                <p:cTn id="37" presetID="31" presetClass="entr" presetSubtype="0"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1000" fill="hold"/>
                                        <p:tgtEl>
                                          <p:spTgt spid="59"/>
                                        </p:tgtEl>
                                        <p:attrNameLst>
                                          <p:attrName>ppt_w</p:attrName>
                                        </p:attrNameLst>
                                      </p:cBhvr>
                                      <p:tavLst>
                                        <p:tav tm="0">
                                          <p:val>
                                            <p:fltVal val="0"/>
                                          </p:val>
                                        </p:tav>
                                        <p:tav tm="100000">
                                          <p:val>
                                            <p:strVal val="#ppt_w"/>
                                          </p:val>
                                        </p:tav>
                                      </p:tavLst>
                                    </p:anim>
                                    <p:anim calcmode="lin" valueType="num">
                                      <p:cBhvr>
                                        <p:cTn id="40" dur="1000" fill="hold"/>
                                        <p:tgtEl>
                                          <p:spTgt spid="59"/>
                                        </p:tgtEl>
                                        <p:attrNameLst>
                                          <p:attrName>ppt_h</p:attrName>
                                        </p:attrNameLst>
                                      </p:cBhvr>
                                      <p:tavLst>
                                        <p:tav tm="0">
                                          <p:val>
                                            <p:fltVal val="0"/>
                                          </p:val>
                                        </p:tav>
                                        <p:tav tm="100000">
                                          <p:val>
                                            <p:strVal val="#ppt_h"/>
                                          </p:val>
                                        </p:tav>
                                      </p:tavLst>
                                    </p:anim>
                                    <p:anim calcmode="lin" valueType="num">
                                      <p:cBhvr>
                                        <p:cTn id="41" dur="1000" fill="hold"/>
                                        <p:tgtEl>
                                          <p:spTgt spid="59"/>
                                        </p:tgtEl>
                                        <p:attrNameLst>
                                          <p:attrName>style.rotation</p:attrName>
                                        </p:attrNameLst>
                                      </p:cBhvr>
                                      <p:tavLst>
                                        <p:tav tm="0">
                                          <p:val>
                                            <p:fltVal val="90"/>
                                          </p:val>
                                        </p:tav>
                                        <p:tav tm="100000">
                                          <p:val>
                                            <p:fltVal val="0"/>
                                          </p:val>
                                        </p:tav>
                                      </p:tavLst>
                                    </p:anim>
                                    <p:animEffect transition="in" filter="fade">
                                      <p:cBhvr>
                                        <p:cTn id="42" dur="1000"/>
                                        <p:tgtEl>
                                          <p:spTgt spid="59"/>
                                        </p:tgtEl>
                                      </p:cBhvr>
                                    </p:animEffect>
                                  </p:childTnLst>
                                </p:cTn>
                              </p:par>
                            </p:childTnLst>
                          </p:cTn>
                        </p:par>
                        <p:par>
                          <p:cTn id="43" fill="hold" nodeType="afterGroup">
                            <p:stCondLst>
                              <p:cond delay="2500"/>
                            </p:stCondLst>
                            <p:childTnLst>
                              <p:par>
                                <p:cTn id="44" presetID="31" presetClass="entr" presetSubtype="0"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p:cTn id="46" dur="1000" fill="hold"/>
                                        <p:tgtEl>
                                          <p:spTgt spid="62"/>
                                        </p:tgtEl>
                                        <p:attrNameLst>
                                          <p:attrName>ppt_w</p:attrName>
                                        </p:attrNameLst>
                                      </p:cBhvr>
                                      <p:tavLst>
                                        <p:tav tm="0">
                                          <p:val>
                                            <p:fltVal val="0"/>
                                          </p:val>
                                        </p:tav>
                                        <p:tav tm="100000">
                                          <p:val>
                                            <p:strVal val="#ppt_w"/>
                                          </p:val>
                                        </p:tav>
                                      </p:tavLst>
                                    </p:anim>
                                    <p:anim calcmode="lin" valueType="num">
                                      <p:cBhvr>
                                        <p:cTn id="47" dur="1000" fill="hold"/>
                                        <p:tgtEl>
                                          <p:spTgt spid="62"/>
                                        </p:tgtEl>
                                        <p:attrNameLst>
                                          <p:attrName>ppt_h</p:attrName>
                                        </p:attrNameLst>
                                      </p:cBhvr>
                                      <p:tavLst>
                                        <p:tav tm="0">
                                          <p:val>
                                            <p:fltVal val="0"/>
                                          </p:val>
                                        </p:tav>
                                        <p:tav tm="100000">
                                          <p:val>
                                            <p:strVal val="#ppt_h"/>
                                          </p:val>
                                        </p:tav>
                                      </p:tavLst>
                                    </p:anim>
                                    <p:anim calcmode="lin" valueType="num">
                                      <p:cBhvr>
                                        <p:cTn id="48" dur="1000" fill="hold"/>
                                        <p:tgtEl>
                                          <p:spTgt spid="62"/>
                                        </p:tgtEl>
                                        <p:attrNameLst>
                                          <p:attrName>style.rotation</p:attrName>
                                        </p:attrNameLst>
                                      </p:cBhvr>
                                      <p:tavLst>
                                        <p:tav tm="0">
                                          <p:val>
                                            <p:fltVal val="90"/>
                                          </p:val>
                                        </p:tav>
                                        <p:tav tm="100000">
                                          <p:val>
                                            <p:fltVal val="0"/>
                                          </p:val>
                                        </p:tav>
                                      </p:tavLst>
                                    </p:anim>
                                    <p:animEffect transition="in" filter="fade">
                                      <p:cBhvr>
                                        <p:cTn id="49"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722746" y="4281215"/>
            <a:ext cx="1039254" cy="787267"/>
          </a:xfrm>
          <a:prstGeom prst="rect">
            <a:avLst/>
          </a:prstGeom>
          <a:noFill/>
        </p:spPr>
        <p:txBody>
          <a:bodyPr wrap="square" lIns="0" tIns="0" rIns="0" bIns="0">
            <a:spAutoFit/>
          </a:bodyPr>
          <a:lstStyle/>
          <a:p>
            <a:pPr algn="just">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按火灾</a:t>
            </a:r>
            <a:endParaRPr lang="en-US" altLang="zh-CN"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gn="just">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等级分类</a:t>
            </a:r>
          </a:p>
        </p:txBody>
      </p:sp>
      <p:grpSp>
        <p:nvGrpSpPr>
          <p:cNvPr id="87" name="组合 86"/>
          <p:cNvGrpSpPr/>
          <p:nvPr/>
        </p:nvGrpSpPr>
        <p:grpSpPr>
          <a:xfrm>
            <a:off x="1127893" y="1817729"/>
            <a:ext cx="10191271" cy="1160768"/>
            <a:chOff x="670693" y="2410671"/>
            <a:chExt cx="10191271" cy="1160768"/>
          </a:xfrm>
        </p:grpSpPr>
        <p:grpSp>
          <p:nvGrpSpPr>
            <p:cNvPr id="88" name="组合 87"/>
            <p:cNvGrpSpPr/>
            <p:nvPr/>
          </p:nvGrpSpPr>
          <p:grpSpPr>
            <a:xfrm>
              <a:off x="1194790" y="2410671"/>
              <a:ext cx="9667174" cy="1160768"/>
              <a:chOff x="1194790" y="2826327"/>
              <a:chExt cx="9667174" cy="1160768"/>
            </a:xfrm>
          </p:grpSpPr>
          <p:sp>
            <p:nvSpPr>
              <p:cNvPr id="90" name="文本框 8"/>
              <p:cNvSpPr txBox="1"/>
              <p:nvPr/>
            </p:nvSpPr>
            <p:spPr>
              <a:xfrm>
                <a:off x="2776846" y="2871885"/>
                <a:ext cx="8085118"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凡是能与空气中的氧或其他氧化剂起燃烧化学反应的物质称为可燃物。可燃物按其物理状态分为气体可燃物、液体可燃物和固体可燃物三种类别。可燃烧物质大多是含碳和氢的化合物，某些金属如镁、铝、钙等在某些条件下也可以燃烧。</a:t>
                </a:r>
              </a:p>
            </p:txBody>
          </p:sp>
          <p:sp>
            <p:nvSpPr>
              <p:cNvPr id="91" name="矩形: 圆角 90"/>
              <p:cNvSpPr/>
              <p:nvPr/>
            </p:nvSpPr>
            <p:spPr>
              <a:xfrm>
                <a:off x="1194790" y="2826327"/>
                <a:ext cx="1349828" cy="116076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火灾的分类</a:t>
                </a:r>
              </a:p>
            </p:txBody>
          </p:sp>
        </p:grpSp>
        <p:sp>
          <p:nvSpPr>
            <p:cNvPr id="89" name="椭圆 88"/>
            <p:cNvSpPr/>
            <p:nvPr/>
          </p:nvSpPr>
          <p:spPr>
            <a:xfrm>
              <a:off x="670693" y="2654456"/>
              <a:ext cx="673198" cy="673198"/>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03</a:t>
              </a:r>
              <a:endParaRPr lang="zh-CN" altLang="en-US">
                <a:latin typeface="思源黑体 CN Bold" panose="020B0800000000000000" pitchFamily="34" charset="-122"/>
                <a:ea typeface="思源黑体 CN Bold" panose="020B0800000000000000" pitchFamily="34" charset="-122"/>
              </a:endParaRPr>
            </a:p>
          </p:txBody>
        </p:sp>
      </p:grpSp>
      <p:grpSp>
        <p:nvGrpSpPr>
          <p:cNvPr id="26" name="组合 25"/>
          <p:cNvGrpSpPr/>
          <p:nvPr/>
        </p:nvGrpSpPr>
        <p:grpSpPr>
          <a:xfrm>
            <a:off x="1911450" y="3355299"/>
            <a:ext cx="2052244" cy="2639099"/>
            <a:chOff x="1953492" y="3355299"/>
            <a:chExt cx="2052244" cy="2639099"/>
          </a:xfrm>
        </p:grpSpPr>
        <p:sp>
          <p:nvSpPr>
            <p:cNvPr id="10" name="矩形: 圆角 9"/>
            <p:cNvSpPr/>
            <p:nvPr/>
          </p:nvSpPr>
          <p:spPr>
            <a:xfrm>
              <a:off x="1953492" y="3500441"/>
              <a:ext cx="2052244" cy="249395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92" name="矩形: 圆角 91"/>
            <p:cNvSpPr/>
            <p:nvPr/>
          </p:nvSpPr>
          <p:spPr>
            <a:xfrm>
              <a:off x="2190792" y="3355299"/>
              <a:ext cx="1577644" cy="46445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特别重大火灾 </a:t>
              </a:r>
            </a:p>
          </p:txBody>
        </p:sp>
        <p:sp>
          <p:nvSpPr>
            <p:cNvPr id="104" name="文本框 8"/>
            <p:cNvSpPr txBox="1"/>
            <p:nvPr/>
          </p:nvSpPr>
          <p:spPr>
            <a:xfrm>
              <a:off x="2199801" y="3983032"/>
              <a:ext cx="1559626" cy="1808316"/>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指造成</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人以上死亡，或者</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人以上重伤，或者</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亿元以上直接财产损失的火灾；</a:t>
              </a:r>
            </a:p>
          </p:txBody>
        </p:sp>
      </p:grpSp>
      <p:grpSp>
        <p:nvGrpSpPr>
          <p:cNvPr id="27" name="组合 26"/>
          <p:cNvGrpSpPr/>
          <p:nvPr/>
        </p:nvGrpSpPr>
        <p:grpSpPr>
          <a:xfrm>
            <a:off x="4113144" y="3355299"/>
            <a:ext cx="2432614" cy="2639099"/>
            <a:chOff x="4149161" y="3355299"/>
            <a:chExt cx="2432614" cy="2639099"/>
          </a:xfrm>
        </p:grpSpPr>
        <p:sp>
          <p:nvSpPr>
            <p:cNvPr id="94" name="矩形: 圆角 93"/>
            <p:cNvSpPr/>
            <p:nvPr/>
          </p:nvSpPr>
          <p:spPr>
            <a:xfrm>
              <a:off x="4149161" y="3500441"/>
              <a:ext cx="2432614" cy="249395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95" name="矩形: 圆角 94"/>
            <p:cNvSpPr/>
            <p:nvPr/>
          </p:nvSpPr>
          <p:spPr>
            <a:xfrm>
              <a:off x="4648266" y="3355299"/>
              <a:ext cx="1577644" cy="46445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重大火灾 </a:t>
              </a:r>
            </a:p>
          </p:txBody>
        </p:sp>
        <p:sp>
          <p:nvSpPr>
            <p:cNvPr id="105" name="文本框 8"/>
            <p:cNvSpPr txBox="1"/>
            <p:nvPr/>
          </p:nvSpPr>
          <p:spPr>
            <a:xfrm>
              <a:off x="4292400" y="3983032"/>
              <a:ext cx="2146136" cy="1582293"/>
            </a:xfrm>
            <a:prstGeom prst="rect">
              <a:avLst/>
            </a:prstGeom>
            <a:noFill/>
          </p:spPr>
          <p:txBody>
            <a:bodyPr wrap="square" lIns="0" tIns="0" rIns="0" bIns="0">
              <a:spAutoFit/>
            </a:bodyPr>
            <a:lstStyle/>
            <a:p>
              <a:pPr>
                <a:lnSpc>
                  <a:spcPct val="150000"/>
                </a:lnSpc>
                <a:defRPr/>
              </a:pP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指造成</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人以下死亡，或者</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人以下重伤，或者</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5000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万元以上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亿元以下直接财产损失的火灾；</a:t>
              </a:r>
            </a:p>
          </p:txBody>
        </p:sp>
      </p:grpSp>
      <p:grpSp>
        <p:nvGrpSpPr>
          <p:cNvPr id="28" name="组合 27"/>
          <p:cNvGrpSpPr/>
          <p:nvPr/>
        </p:nvGrpSpPr>
        <p:grpSpPr>
          <a:xfrm>
            <a:off x="6695208" y="3355299"/>
            <a:ext cx="2266399" cy="2639099"/>
            <a:chOff x="6725200" y="3355299"/>
            <a:chExt cx="2266399" cy="2639099"/>
          </a:xfrm>
        </p:grpSpPr>
        <p:sp>
          <p:nvSpPr>
            <p:cNvPr id="97" name="矩形: 圆角 96"/>
            <p:cNvSpPr/>
            <p:nvPr/>
          </p:nvSpPr>
          <p:spPr>
            <a:xfrm>
              <a:off x="6725200" y="3500441"/>
              <a:ext cx="2266399" cy="249395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98" name="矩形: 圆角 97"/>
            <p:cNvSpPr/>
            <p:nvPr/>
          </p:nvSpPr>
          <p:spPr>
            <a:xfrm>
              <a:off x="7069577" y="3355299"/>
              <a:ext cx="1577644" cy="46445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较大火灾 </a:t>
              </a:r>
            </a:p>
          </p:txBody>
        </p:sp>
        <p:sp>
          <p:nvSpPr>
            <p:cNvPr id="106" name="文本框 8"/>
            <p:cNvSpPr txBox="1"/>
            <p:nvPr/>
          </p:nvSpPr>
          <p:spPr>
            <a:xfrm>
              <a:off x="6946968" y="3983032"/>
              <a:ext cx="1949863" cy="1582293"/>
            </a:xfrm>
            <a:prstGeom prst="rect">
              <a:avLst/>
            </a:prstGeom>
            <a:noFill/>
          </p:spPr>
          <p:txBody>
            <a:bodyPr wrap="square" lIns="0" tIns="0" rIns="0" bIns="0">
              <a:spAutoFit/>
            </a:bodyPr>
            <a:lstStyle/>
            <a:p>
              <a:pPr>
                <a:lnSpc>
                  <a:spcPct val="150000"/>
                </a:lnSpc>
                <a:defRPr/>
              </a:pP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指造成</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人以下死亡，或者</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人以下重伤，或者</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1000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万元以上</a:t>
              </a:r>
              <a:r>
                <a:rPr lang="en-US" altLang="zh-CN"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5000</a:t>
              </a:r>
              <a:r>
                <a:rPr lang="zh-CN" altLang="en-US" sz="14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万元以下直接财产损失的火灾； </a:t>
              </a:r>
            </a:p>
          </p:txBody>
        </p:sp>
      </p:grpSp>
      <p:grpSp>
        <p:nvGrpSpPr>
          <p:cNvPr id="29" name="组合 28"/>
          <p:cNvGrpSpPr/>
          <p:nvPr/>
        </p:nvGrpSpPr>
        <p:grpSpPr>
          <a:xfrm>
            <a:off x="9111056" y="3355299"/>
            <a:ext cx="2052244" cy="2639099"/>
            <a:chOff x="9111056" y="3355299"/>
            <a:chExt cx="2052244" cy="2639099"/>
          </a:xfrm>
        </p:grpSpPr>
        <p:sp>
          <p:nvSpPr>
            <p:cNvPr id="100" name="矩形: 圆角 99"/>
            <p:cNvSpPr/>
            <p:nvPr/>
          </p:nvSpPr>
          <p:spPr>
            <a:xfrm>
              <a:off x="9111056" y="3500441"/>
              <a:ext cx="2052244" cy="2493957"/>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101" name="矩形: 圆角 100"/>
            <p:cNvSpPr/>
            <p:nvPr/>
          </p:nvSpPr>
          <p:spPr>
            <a:xfrm>
              <a:off x="9348356" y="3355299"/>
              <a:ext cx="1577644" cy="46445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一般火灾 </a:t>
              </a:r>
            </a:p>
          </p:txBody>
        </p:sp>
        <p:sp>
          <p:nvSpPr>
            <p:cNvPr id="107" name="文本框 8"/>
            <p:cNvSpPr txBox="1"/>
            <p:nvPr/>
          </p:nvSpPr>
          <p:spPr>
            <a:xfrm>
              <a:off x="9263188" y="3983032"/>
              <a:ext cx="1747981" cy="1808316"/>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指造成</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人以下死亡，或者</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人以下重伤，或者</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1000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万元以下直接财产损失的火灾 </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left)">
                                      <p:cBhvr>
                                        <p:cTn id="21" dur="500"/>
                                        <p:tgtEl>
                                          <p:spTgt spid="73"/>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nodeType="afterGroup">
                            <p:stCondLst>
                              <p:cond delay="1500"/>
                            </p:stCondLst>
                            <p:childTnLst>
                              <p:par>
                                <p:cTn id="27" presetID="22" presetClass="entr" presetSubtype="8"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nodeType="afterGroup">
                            <p:stCondLst>
                              <p:cond delay="2000"/>
                            </p:stCondLst>
                            <p:childTnLst>
                              <p:par>
                                <p:cTn id="31" presetID="22" presetClass="entr" presetSubtype="8"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nodeType="afterGroup">
                            <p:stCondLst>
                              <p:cond delay="2500"/>
                            </p:stCondLst>
                            <p:childTnLst>
                              <p:par>
                                <p:cTn id="35" presetID="2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732639"/>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按可燃物类</a:t>
            </a:r>
          </a:p>
        </p:txBody>
      </p:sp>
      <p:sp>
        <p:nvSpPr>
          <p:cNvPr id="10" name="矩形: 圆角 9"/>
          <p:cNvSpPr/>
          <p:nvPr/>
        </p:nvSpPr>
        <p:spPr>
          <a:xfrm>
            <a:off x="638109" y="2463330"/>
            <a:ext cx="1974462" cy="312247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104" name="文本框 8"/>
          <p:cNvSpPr txBox="1"/>
          <p:nvPr/>
        </p:nvSpPr>
        <p:spPr>
          <a:xfrm>
            <a:off x="826794" y="3067541"/>
            <a:ext cx="1597092" cy="1618841"/>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普通可燃物如木制品</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纸</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布</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橡胶</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塑料</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等发生之火灾。</a:t>
            </a:r>
          </a:p>
        </p:txBody>
      </p:sp>
      <p:sp>
        <p:nvSpPr>
          <p:cNvPr id="94" name="矩形: 圆角 93"/>
          <p:cNvSpPr/>
          <p:nvPr/>
        </p:nvSpPr>
        <p:spPr>
          <a:xfrm>
            <a:off x="2725663" y="2463330"/>
            <a:ext cx="2340416" cy="312247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105" name="文本框 8"/>
          <p:cNvSpPr txBox="1"/>
          <p:nvPr/>
        </p:nvSpPr>
        <p:spPr>
          <a:xfrm>
            <a:off x="3030377" y="3067541"/>
            <a:ext cx="1818075" cy="1618841"/>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易燃液体如柴油</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油漆等有机溶剂或可燃性油脂等发生之火灾。</a:t>
            </a:r>
          </a:p>
        </p:txBody>
      </p:sp>
      <p:sp>
        <p:nvSpPr>
          <p:cNvPr id="97" name="矩形: 圆角 96"/>
          <p:cNvSpPr/>
          <p:nvPr/>
        </p:nvSpPr>
        <p:spPr>
          <a:xfrm>
            <a:off x="5166861" y="2463330"/>
            <a:ext cx="2180502" cy="312247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106" name="文本框 8"/>
          <p:cNvSpPr txBox="1"/>
          <p:nvPr/>
        </p:nvSpPr>
        <p:spPr>
          <a:xfrm>
            <a:off x="5431209" y="3067541"/>
            <a:ext cx="1651806" cy="1618841"/>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可燃性气体如煤气</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乙炔气</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甲烷</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乙烷等发生之火灾。</a:t>
            </a:r>
          </a:p>
        </p:txBody>
      </p:sp>
      <p:sp>
        <p:nvSpPr>
          <p:cNvPr id="100" name="矩形: 圆角 99"/>
          <p:cNvSpPr/>
          <p:nvPr/>
        </p:nvSpPr>
        <p:spPr>
          <a:xfrm>
            <a:off x="7470009" y="2463330"/>
            <a:ext cx="1974462" cy="312247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107" name="文本框 8"/>
          <p:cNvSpPr txBox="1"/>
          <p:nvPr/>
        </p:nvSpPr>
        <p:spPr>
          <a:xfrm>
            <a:off x="7716849" y="3067541"/>
            <a:ext cx="1480783" cy="1801629"/>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活性金属如镁</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钾</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等或其它禁水性物质燃烧引起之火灾。</a:t>
            </a:r>
          </a:p>
        </p:txBody>
      </p:sp>
      <p:sp>
        <p:nvSpPr>
          <p:cNvPr id="77" name="矩形: 圆角 76"/>
          <p:cNvSpPr/>
          <p:nvPr/>
        </p:nvSpPr>
        <p:spPr>
          <a:xfrm>
            <a:off x="9579429" y="2463330"/>
            <a:ext cx="1974462" cy="312247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A40202"/>
              </a:solidFill>
              <a:latin typeface="思源黑体 CN Bold" panose="020B0800000000000000" pitchFamily="34" charset="-122"/>
              <a:ea typeface="思源黑体 CN Bold" panose="020B0800000000000000" pitchFamily="34" charset="-122"/>
            </a:endParaRPr>
          </a:p>
        </p:txBody>
      </p:sp>
      <p:sp>
        <p:nvSpPr>
          <p:cNvPr id="79" name="文本框 8"/>
          <p:cNvSpPr txBox="1"/>
          <p:nvPr/>
        </p:nvSpPr>
        <p:spPr>
          <a:xfrm>
            <a:off x="9826269" y="3067541"/>
            <a:ext cx="1480783" cy="2264038"/>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电气火灾涉及通电中之电气设备，如电器</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变压器</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电线</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配电盘等引起之火灾。</a:t>
            </a:r>
          </a:p>
        </p:txBody>
      </p:sp>
      <p:sp>
        <p:nvSpPr>
          <p:cNvPr id="86" name="矩形: 圆角 85"/>
          <p:cNvSpPr/>
          <p:nvPr/>
        </p:nvSpPr>
        <p:spPr>
          <a:xfrm>
            <a:off x="739427" y="5048314"/>
            <a:ext cx="1771826" cy="87351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Ａ类火灾</a:t>
            </a:r>
          </a:p>
          <a:p>
            <a:pPr algn="ctr">
              <a:spcBef>
                <a:spcPct val="0"/>
              </a:spcBef>
            </a:pPr>
            <a:r>
              <a:rPr lang="zh-CN" altLang="en-US" sz="1400" b="1">
                <a:solidFill>
                  <a:schemeClr val="bg1"/>
                </a:solidFill>
                <a:latin typeface="思源黑体 CN Regular" panose="020B0500000000000000" pitchFamily="34" charset="-122"/>
                <a:ea typeface="思源黑体 CN Regular" panose="020B0500000000000000" pitchFamily="34" charset="-122"/>
                <a:cs typeface="+mn-ea"/>
              </a:rPr>
              <a:t>（固体火灾）</a:t>
            </a:r>
          </a:p>
        </p:txBody>
      </p:sp>
      <p:sp>
        <p:nvSpPr>
          <p:cNvPr id="93" name="矩形: 圆角 92"/>
          <p:cNvSpPr/>
          <p:nvPr/>
        </p:nvSpPr>
        <p:spPr>
          <a:xfrm>
            <a:off x="3009958" y="5048314"/>
            <a:ext cx="1771826" cy="87351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zh-CN" altLang="en-US" sz="1600" b="1">
                <a:solidFill>
                  <a:schemeClr val="bg1"/>
                </a:solidFill>
                <a:latin typeface="思源黑体 CN Bold" panose="020B0800000000000000" pitchFamily="34" charset="-122"/>
                <a:ea typeface="思源黑体 CN Bold" panose="020B0800000000000000" pitchFamily="34" charset="-122"/>
                <a:cs typeface="+mn-ea"/>
                <a:sym typeface="+mn-lt"/>
              </a:rPr>
              <a:t>Ｂ类火灾</a:t>
            </a:r>
          </a:p>
          <a:p>
            <a:pPr algn="ctr">
              <a:spcBef>
                <a:spcPct val="0"/>
              </a:spcBef>
            </a:pPr>
            <a:r>
              <a:rPr lang="zh-CN" altLang="en-US" sz="1400" b="1">
                <a:solidFill>
                  <a:schemeClr val="bg1"/>
                </a:solidFill>
                <a:latin typeface="思源黑体 CN Regular" panose="020B0500000000000000" pitchFamily="34" charset="-122"/>
                <a:ea typeface="思源黑体 CN Regular" panose="020B0500000000000000" pitchFamily="34" charset="-122"/>
                <a:cs typeface="+mn-ea"/>
                <a:sym typeface="+mn-lt"/>
              </a:rPr>
              <a:t>（易燃液体）</a:t>
            </a:r>
          </a:p>
        </p:txBody>
      </p:sp>
      <p:sp>
        <p:nvSpPr>
          <p:cNvPr id="96" name="矩形: 圆角 95"/>
          <p:cNvSpPr/>
          <p:nvPr/>
        </p:nvSpPr>
        <p:spPr>
          <a:xfrm>
            <a:off x="5371199" y="5048314"/>
            <a:ext cx="1771826" cy="87351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zh-CN" altLang="en-US" sz="1600" b="1">
                <a:solidFill>
                  <a:schemeClr val="bg1"/>
                </a:solidFill>
                <a:latin typeface="思源黑体 CN Bold" panose="020B0800000000000000" pitchFamily="34" charset="-122"/>
                <a:ea typeface="思源黑体 CN Bold" panose="020B0800000000000000" pitchFamily="34" charset="-122"/>
                <a:cs typeface="+mn-ea"/>
                <a:sym typeface="+mn-lt"/>
              </a:rPr>
              <a:t>Ｃ类火灾</a:t>
            </a:r>
          </a:p>
          <a:p>
            <a:pPr algn="ctr">
              <a:spcBef>
                <a:spcPct val="0"/>
              </a:spcBef>
            </a:pPr>
            <a:r>
              <a:rPr lang="zh-CN" altLang="en-US" sz="1400" b="1">
                <a:solidFill>
                  <a:schemeClr val="bg1"/>
                </a:solidFill>
                <a:latin typeface="思源黑体 CN Regular" panose="020B0500000000000000" pitchFamily="34" charset="-122"/>
                <a:ea typeface="思源黑体 CN Regular" panose="020B0500000000000000" pitchFamily="34" charset="-122"/>
                <a:cs typeface="+mn-ea"/>
                <a:sym typeface="+mn-lt"/>
              </a:rPr>
              <a:t>（可燃性气体）</a:t>
            </a:r>
          </a:p>
        </p:txBody>
      </p:sp>
      <p:sp>
        <p:nvSpPr>
          <p:cNvPr id="99" name="矩形: 圆角 98"/>
          <p:cNvSpPr/>
          <p:nvPr/>
        </p:nvSpPr>
        <p:spPr>
          <a:xfrm>
            <a:off x="7571327" y="5048314"/>
            <a:ext cx="1771826" cy="87351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zh-CN" altLang="en-US" sz="1600" b="1">
                <a:solidFill>
                  <a:schemeClr val="bg1"/>
                </a:solidFill>
                <a:latin typeface="思源黑体 CN Bold" panose="020B0800000000000000" pitchFamily="34" charset="-122"/>
                <a:ea typeface="思源黑体 CN Bold" panose="020B0800000000000000" pitchFamily="34" charset="-122"/>
                <a:cs typeface="+mn-ea"/>
                <a:sym typeface="+mn-lt"/>
              </a:rPr>
              <a:t>Ｄ类火灾</a:t>
            </a:r>
          </a:p>
          <a:p>
            <a:pPr algn="ctr">
              <a:spcBef>
                <a:spcPct val="0"/>
              </a:spcBef>
            </a:pPr>
            <a:r>
              <a:rPr lang="zh-CN" altLang="en-US" sz="1400" b="1">
                <a:solidFill>
                  <a:schemeClr val="bg1"/>
                </a:solidFill>
                <a:latin typeface="思源黑体 CN Regular" panose="020B0500000000000000" pitchFamily="34" charset="-122"/>
                <a:ea typeface="思源黑体 CN Regular" panose="020B0500000000000000" pitchFamily="34" charset="-122"/>
                <a:cs typeface="+mn-ea"/>
                <a:sym typeface="+mn-lt"/>
              </a:rPr>
              <a:t>（金属火灾）</a:t>
            </a:r>
          </a:p>
        </p:txBody>
      </p:sp>
      <p:sp>
        <p:nvSpPr>
          <p:cNvPr id="102" name="矩形: 圆角 101"/>
          <p:cNvSpPr/>
          <p:nvPr/>
        </p:nvSpPr>
        <p:spPr>
          <a:xfrm>
            <a:off x="9680747" y="5048314"/>
            <a:ext cx="1771826" cy="87351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en-US" altLang="zh-CN" sz="1600" b="1">
                <a:solidFill>
                  <a:schemeClr val="bg1"/>
                </a:solidFill>
                <a:latin typeface="思源黑体 CN Bold" panose="020B0800000000000000" pitchFamily="34" charset="-122"/>
                <a:ea typeface="思源黑体 CN Bold" panose="020B0800000000000000" pitchFamily="34" charset="-122"/>
                <a:cs typeface="+mn-ea"/>
                <a:sym typeface="+mn-lt"/>
              </a:rPr>
              <a:t>E</a:t>
            </a:r>
            <a:r>
              <a:rPr lang="zh-CN" altLang="en-US" sz="1600" b="1">
                <a:solidFill>
                  <a:schemeClr val="bg1"/>
                </a:solidFill>
                <a:latin typeface="思源黑体 CN Bold" panose="020B0800000000000000" pitchFamily="34" charset="-122"/>
                <a:ea typeface="思源黑体 CN Bold" panose="020B0800000000000000" pitchFamily="34" charset="-122"/>
                <a:cs typeface="+mn-ea"/>
                <a:sym typeface="+mn-lt"/>
              </a:rPr>
              <a:t>类</a:t>
            </a:r>
            <a:r>
              <a:rPr lang="en-US" altLang="zh-CN" sz="1600" b="1">
                <a:solidFill>
                  <a:schemeClr val="bg1"/>
                </a:solidFill>
                <a:latin typeface="思源黑体 CN Bold" panose="020B0800000000000000" pitchFamily="34" charset="-122"/>
                <a:ea typeface="思源黑体 CN Bold" panose="020B0800000000000000" pitchFamily="34" charset="-122"/>
                <a:cs typeface="+mn-ea"/>
                <a:sym typeface="+mn-lt"/>
              </a:rPr>
              <a:t>-</a:t>
            </a:r>
            <a:r>
              <a:rPr lang="zh-CN" altLang="en-US" sz="1600" b="1">
                <a:solidFill>
                  <a:schemeClr val="bg1"/>
                </a:solidFill>
                <a:latin typeface="思源黑体 CN Bold" panose="020B0800000000000000" pitchFamily="34" charset="-122"/>
                <a:ea typeface="思源黑体 CN Bold" panose="020B0800000000000000" pitchFamily="34" charset="-122"/>
                <a:cs typeface="+mn-ea"/>
                <a:sym typeface="+mn-lt"/>
              </a:rPr>
              <a:t>带电火灾</a:t>
            </a:r>
          </a:p>
          <a:p>
            <a:pPr algn="ctr" eaLnBrk="1" hangingPunct="1">
              <a:spcBef>
                <a:spcPct val="0"/>
              </a:spcBef>
              <a:buFontTx/>
              <a:buNone/>
            </a:pPr>
            <a:r>
              <a:rPr lang="zh-CN" altLang="en-US" sz="1400" b="1">
                <a:solidFill>
                  <a:schemeClr val="bg1"/>
                </a:solidFill>
                <a:latin typeface="思源黑体 CN Regular" panose="020B0500000000000000" pitchFamily="34" charset="-122"/>
                <a:ea typeface="思源黑体 CN Regular" panose="020B0500000000000000" pitchFamily="34" charset="-122"/>
                <a:cs typeface="+mn-ea"/>
                <a:sym typeface="+mn-lt"/>
              </a:rPr>
              <a:t>（电气火灾）</a:t>
            </a:r>
          </a:p>
        </p:txBody>
      </p:sp>
      <p:sp>
        <p:nvSpPr>
          <p:cNvPr id="92" name="矩形: 圆角 91"/>
          <p:cNvSpPr/>
          <p:nvPr/>
        </p:nvSpPr>
        <p:spPr>
          <a:xfrm>
            <a:off x="1219200" y="2187569"/>
            <a:ext cx="812280" cy="59507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A</a:t>
            </a:r>
          </a:p>
        </p:txBody>
      </p:sp>
      <p:sp>
        <p:nvSpPr>
          <p:cNvPr id="95" name="矩形: 圆角 94"/>
          <p:cNvSpPr/>
          <p:nvPr/>
        </p:nvSpPr>
        <p:spPr>
          <a:xfrm>
            <a:off x="3489731" y="2187569"/>
            <a:ext cx="812280" cy="59507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en-US" altLang="zh-CN" sz="3200" b="1">
                <a:solidFill>
                  <a:schemeClr val="bg1"/>
                </a:solidFill>
                <a:latin typeface="+mn-lt"/>
                <a:ea typeface="+mn-ea"/>
                <a:cs typeface="+mn-ea"/>
                <a:sym typeface="+mn-lt"/>
              </a:rPr>
              <a:t>B</a:t>
            </a:r>
            <a:endParaRPr lang="zh-CN" altLang="en-US" sz="3200" b="1">
              <a:solidFill>
                <a:schemeClr val="bg1"/>
              </a:solidFill>
              <a:latin typeface="+mn-lt"/>
              <a:ea typeface="+mn-ea"/>
              <a:cs typeface="+mn-ea"/>
              <a:sym typeface="+mn-lt"/>
            </a:endParaRPr>
          </a:p>
        </p:txBody>
      </p:sp>
      <p:sp>
        <p:nvSpPr>
          <p:cNvPr id="98" name="矩形: 圆角 97"/>
          <p:cNvSpPr/>
          <p:nvPr/>
        </p:nvSpPr>
        <p:spPr>
          <a:xfrm>
            <a:off x="5850972" y="2187569"/>
            <a:ext cx="812280" cy="59507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en-US" altLang="zh-CN" sz="3200" b="1">
                <a:solidFill>
                  <a:schemeClr val="bg1"/>
                </a:solidFill>
                <a:latin typeface="+mn-lt"/>
                <a:ea typeface="+mn-ea"/>
                <a:cs typeface="+mn-ea"/>
                <a:sym typeface="+mn-lt"/>
              </a:rPr>
              <a:t>C</a:t>
            </a:r>
            <a:endParaRPr lang="zh-CN" altLang="en-US" sz="3200" b="1">
              <a:solidFill>
                <a:schemeClr val="bg1"/>
              </a:solidFill>
              <a:latin typeface="+mn-lt"/>
              <a:ea typeface="+mn-ea"/>
              <a:cs typeface="+mn-ea"/>
              <a:sym typeface="+mn-lt"/>
            </a:endParaRPr>
          </a:p>
        </p:txBody>
      </p:sp>
      <p:sp>
        <p:nvSpPr>
          <p:cNvPr id="101" name="矩形: 圆角 100"/>
          <p:cNvSpPr/>
          <p:nvPr/>
        </p:nvSpPr>
        <p:spPr>
          <a:xfrm>
            <a:off x="8051100" y="2187569"/>
            <a:ext cx="812280" cy="59507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en-US" altLang="zh-CN" sz="3200" b="1">
                <a:solidFill>
                  <a:schemeClr val="bg1"/>
                </a:solidFill>
                <a:latin typeface="+mn-lt"/>
                <a:ea typeface="+mn-ea"/>
                <a:cs typeface="+mn-ea"/>
                <a:sym typeface="+mn-lt"/>
              </a:rPr>
              <a:t>D</a:t>
            </a:r>
            <a:endParaRPr lang="zh-CN" altLang="en-US" sz="3200" b="1">
              <a:solidFill>
                <a:schemeClr val="bg1"/>
              </a:solidFill>
              <a:latin typeface="+mn-lt"/>
              <a:ea typeface="+mn-ea"/>
              <a:cs typeface="+mn-ea"/>
              <a:sym typeface="+mn-lt"/>
            </a:endParaRPr>
          </a:p>
        </p:txBody>
      </p:sp>
      <p:sp>
        <p:nvSpPr>
          <p:cNvPr id="78" name="矩形: 圆角 77"/>
          <p:cNvSpPr/>
          <p:nvPr/>
        </p:nvSpPr>
        <p:spPr>
          <a:xfrm>
            <a:off x="10160520" y="2187569"/>
            <a:ext cx="812280" cy="595078"/>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pPr>
            <a:r>
              <a:rPr lang="en-US" altLang="zh-CN" sz="3200" b="1">
                <a:solidFill>
                  <a:schemeClr val="bg1"/>
                </a:solidFill>
                <a:latin typeface="+mn-lt"/>
                <a:ea typeface="+mn-ea"/>
                <a:cs typeface="+mn-ea"/>
                <a:sym typeface="+mn-lt"/>
              </a:rPr>
              <a:t>E</a:t>
            </a:r>
            <a:endParaRPr lang="zh-CN" altLang="en-US" sz="3200" b="1">
              <a:solidFill>
                <a:schemeClr val="bg1"/>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916418"/>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燃烧的过程</a:t>
            </a:r>
          </a:p>
        </p:txBody>
      </p:sp>
      <p:grpSp>
        <p:nvGrpSpPr>
          <p:cNvPr id="12" name="组合 11"/>
          <p:cNvGrpSpPr/>
          <p:nvPr/>
        </p:nvGrpSpPr>
        <p:grpSpPr>
          <a:xfrm>
            <a:off x="634005" y="2449257"/>
            <a:ext cx="6068946" cy="3182287"/>
            <a:chOff x="372747" y="8664999"/>
            <a:chExt cx="8284831" cy="4344199"/>
          </a:xfrm>
        </p:grpSpPr>
        <p:cxnSp>
          <p:nvCxnSpPr>
            <p:cNvPr id="37" name="直接箭头连接符 36"/>
            <p:cNvCxnSpPr/>
            <p:nvPr/>
          </p:nvCxnSpPr>
          <p:spPr>
            <a:xfrm flipH="1" flipV="1">
              <a:off x="1036320" y="8664999"/>
              <a:ext cx="0" cy="4344199"/>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1021081" y="13003400"/>
              <a:ext cx="6431282"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任意多边形: 形状 38"/>
            <p:cNvSpPr/>
            <p:nvPr/>
          </p:nvSpPr>
          <p:spPr>
            <a:xfrm>
              <a:off x="1051560" y="9729298"/>
              <a:ext cx="5745480" cy="3215640"/>
            </a:xfrm>
            <a:custGeom>
              <a:avLst/>
              <a:gdLst>
                <a:gd name="connsiteX0" fmla="*/ 0 w 5745480"/>
                <a:gd name="connsiteY0" fmla="*/ 3215640 h 3215640"/>
                <a:gd name="connsiteX1" fmla="*/ 259080 w 5745480"/>
                <a:gd name="connsiteY1" fmla="*/ 3169920 h 3215640"/>
                <a:gd name="connsiteX2" fmla="*/ 304800 w 5745480"/>
                <a:gd name="connsiteY2" fmla="*/ 3154680 h 3215640"/>
                <a:gd name="connsiteX3" fmla="*/ 396240 w 5745480"/>
                <a:gd name="connsiteY3" fmla="*/ 3108960 h 3215640"/>
                <a:gd name="connsiteX4" fmla="*/ 533400 w 5745480"/>
                <a:gd name="connsiteY4" fmla="*/ 3048000 h 3215640"/>
                <a:gd name="connsiteX5" fmla="*/ 701040 w 5745480"/>
                <a:gd name="connsiteY5" fmla="*/ 3017520 h 3215640"/>
                <a:gd name="connsiteX6" fmla="*/ 777240 w 5745480"/>
                <a:gd name="connsiteY6" fmla="*/ 3002280 h 3215640"/>
                <a:gd name="connsiteX7" fmla="*/ 914400 w 5745480"/>
                <a:gd name="connsiteY7" fmla="*/ 2987040 h 3215640"/>
                <a:gd name="connsiteX8" fmla="*/ 1036320 w 5745480"/>
                <a:gd name="connsiteY8" fmla="*/ 2971800 h 3215640"/>
                <a:gd name="connsiteX9" fmla="*/ 1082040 w 5745480"/>
                <a:gd name="connsiteY9" fmla="*/ 2956560 h 3215640"/>
                <a:gd name="connsiteX10" fmla="*/ 1143000 w 5745480"/>
                <a:gd name="connsiteY10" fmla="*/ 2941320 h 3215640"/>
                <a:gd name="connsiteX11" fmla="*/ 1188720 w 5745480"/>
                <a:gd name="connsiteY11" fmla="*/ 2910840 h 3215640"/>
                <a:gd name="connsiteX12" fmla="*/ 1341120 w 5745480"/>
                <a:gd name="connsiteY12" fmla="*/ 2895600 h 3215640"/>
                <a:gd name="connsiteX13" fmla="*/ 1432560 w 5745480"/>
                <a:gd name="connsiteY13" fmla="*/ 2865120 h 3215640"/>
                <a:gd name="connsiteX14" fmla="*/ 1478280 w 5745480"/>
                <a:gd name="connsiteY14" fmla="*/ 2849880 h 3215640"/>
                <a:gd name="connsiteX15" fmla="*/ 1569720 w 5745480"/>
                <a:gd name="connsiteY15" fmla="*/ 2804160 h 3215640"/>
                <a:gd name="connsiteX16" fmla="*/ 1615440 w 5745480"/>
                <a:gd name="connsiteY16" fmla="*/ 2773680 h 3215640"/>
                <a:gd name="connsiteX17" fmla="*/ 1691640 w 5745480"/>
                <a:gd name="connsiteY17" fmla="*/ 2758440 h 3215640"/>
                <a:gd name="connsiteX18" fmla="*/ 1737360 w 5745480"/>
                <a:gd name="connsiteY18" fmla="*/ 2743200 h 3215640"/>
                <a:gd name="connsiteX19" fmla="*/ 1935480 w 5745480"/>
                <a:gd name="connsiteY19" fmla="*/ 2697480 h 3215640"/>
                <a:gd name="connsiteX20" fmla="*/ 1996440 w 5745480"/>
                <a:gd name="connsiteY20" fmla="*/ 2606040 h 3215640"/>
                <a:gd name="connsiteX21" fmla="*/ 2026920 w 5745480"/>
                <a:gd name="connsiteY21" fmla="*/ 2514600 h 3215640"/>
                <a:gd name="connsiteX22" fmla="*/ 2042160 w 5745480"/>
                <a:gd name="connsiteY22" fmla="*/ 2468880 h 3215640"/>
                <a:gd name="connsiteX23" fmla="*/ 2133600 w 5745480"/>
                <a:gd name="connsiteY23" fmla="*/ 2377440 h 3215640"/>
                <a:gd name="connsiteX24" fmla="*/ 2209800 w 5745480"/>
                <a:gd name="connsiteY24" fmla="*/ 2240280 h 3215640"/>
                <a:gd name="connsiteX25" fmla="*/ 2240280 w 5745480"/>
                <a:gd name="connsiteY25" fmla="*/ 2194560 h 3215640"/>
                <a:gd name="connsiteX26" fmla="*/ 2270760 w 5745480"/>
                <a:gd name="connsiteY26" fmla="*/ 2148840 h 3215640"/>
                <a:gd name="connsiteX27" fmla="*/ 2301240 w 5745480"/>
                <a:gd name="connsiteY27" fmla="*/ 2087880 h 3215640"/>
                <a:gd name="connsiteX28" fmla="*/ 2331720 w 5745480"/>
                <a:gd name="connsiteY28" fmla="*/ 2042160 h 3215640"/>
                <a:gd name="connsiteX29" fmla="*/ 2346960 w 5745480"/>
                <a:gd name="connsiteY29" fmla="*/ 1996440 h 3215640"/>
                <a:gd name="connsiteX30" fmla="*/ 2377440 w 5745480"/>
                <a:gd name="connsiteY30" fmla="*/ 1844040 h 3215640"/>
                <a:gd name="connsiteX31" fmla="*/ 2392680 w 5745480"/>
                <a:gd name="connsiteY31" fmla="*/ 1767840 h 3215640"/>
                <a:gd name="connsiteX32" fmla="*/ 2423160 w 5745480"/>
                <a:gd name="connsiteY32" fmla="*/ 1676400 h 3215640"/>
                <a:gd name="connsiteX33" fmla="*/ 2484120 w 5745480"/>
                <a:gd name="connsiteY33" fmla="*/ 1584960 h 3215640"/>
                <a:gd name="connsiteX34" fmla="*/ 2529840 w 5745480"/>
                <a:gd name="connsiteY34" fmla="*/ 1493520 h 3215640"/>
                <a:gd name="connsiteX35" fmla="*/ 2575560 w 5745480"/>
                <a:gd name="connsiteY35" fmla="*/ 1402080 h 3215640"/>
                <a:gd name="connsiteX36" fmla="*/ 2621280 w 5745480"/>
                <a:gd name="connsiteY36" fmla="*/ 1295400 h 3215640"/>
                <a:gd name="connsiteX37" fmla="*/ 2636520 w 5745480"/>
                <a:gd name="connsiteY37" fmla="*/ 1249680 h 3215640"/>
                <a:gd name="connsiteX38" fmla="*/ 2667000 w 5745480"/>
                <a:gd name="connsiteY38" fmla="*/ 1203960 h 3215640"/>
                <a:gd name="connsiteX39" fmla="*/ 2682240 w 5745480"/>
                <a:gd name="connsiteY39" fmla="*/ 1158240 h 3215640"/>
                <a:gd name="connsiteX40" fmla="*/ 2712720 w 5745480"/>
                <a:gd name="connsiteY40" fmla="*/ 1097280 h 3215640"/>
                <a:gd name="connsiteX41" fmla="*/ 2743200 w 5745480"/>
                <a:gd name="connsiteY41" fmla="*/ 1005840 h 3215640"/>
                <a:gd name="connsiteX42" fmla="*/ 2758440 w 5745480"/>
                <a:gd name="connsiteY42" fmla="*/ 960120 h 3215640"/>
                <a:gd name="connsiteX43" fmla="*/ 2773680 w 5745480"/>
                <a:gd name="connsiteY43" fmla="*/ 899160 h 3215640"/>
                <a:gd name="connsiteX44" fmla="*/ 2804160 w 5745480"/>
                <a:gd name="connsiteY44" fmla="*/ 807720 h 3215640"/>
                <a:gd name="connsiteX45" fmla="*/ 2834640 w 5745480"/>
                <a:gd name="connsiteY45" fmla="*/ 762000 h 3215640"/>
                <a:gd name="connsiteX46" fmla="*/ 2880360 w 5745480"/>
                <a:gd name="connsiteY46" fmla="*/ 640080 h 3215640"/>
                <a:gd name="connsiteX47" fmla="*/ 2895600 w 5745480"/>
                <a:gd name="connsiteY47" fmla="*/ 594360 h 3215640"/>
                <a:gd name="connsiteX48" fmla="*/ 2941320 w 5745480"/>
                <a:gd name="connsiteY48" fmla="*/ 563880 h 3215640"/>
                <a:gd name="connsiteX49" fmla="*/ 3002280 w 5745480"/>
                <a:gd name="connsiteY49" fmla="*/ 487680 h 3215640"/>
                <a:gd name="connsiteX50" fmla="*/ 3063240 w 5745480"/>
                <a:gd name="connsiteY50" fmla="*/ 396240 h 3215640"/>
                <a:gd name="connsiteX51" fmla="*/ 3093720 w 5745480"/>
                <a:gd name="connsiteY51" fmla="*/ 350520 h 3215640"/>
                <a:gd name="connsiteX52" fmla="*/ 3139440 w 5745480"/>
                <a:gd name="connsiteY52" fmla="*/ 304800 h 3215640"/>
                <a:gd name="connsiteX53" fmla="*/ 3185160 w 5745480"/>
                <a:gd name="connsiteY53" fmla="*/ 243840 h 3215640"/>
                <a:gd name="connsiteX54" fmla="*/ 3291840 w 5745480"/>
                <a:gd name="connsiteY54" fmla="*/ 167640 h 3215640"/>
                <a:gd name="connsiteX55" fmla="*/ 3337560 w 5745480"/>
                <a:gd name="connsiteY55" fmla="*/ 121920 h 3215640"/>
                <a:gd name="connsiteX56" fmla="*/ 3368040 w 5745480"/>
                <a:gd name="connsiteY56" fmla="*/ 76200 h 3215640"/>
                <a:gd name="connsiteX57" fmla="*/ 3459480 w 5745480"/>
                <a:gd name="connsiteY57" fmla="*/ 45720 h 3215640"/>
                <a:gd name="connsiteX58" fmla="*/ 3505200 w 5745480"/>
                <a:gd name="connsiteY58" fmla="*/ 30480 h 3215640"/>
                <a:gd name="connsiteX59" fmla="*/ 3642360 w 5745480"/>
                <a:gd name="connsiteY59" fmla="*/ 0 h 3215640"/>
                <a:gd name="connsiteX60" fmla="*/ 4282440 w 5745480"/>
                <a:gd name="connsiteY60" fmla="*/ 15240 h 3215640"/>
                <a:gd name="connsiteX61" fmla="*/ 4328160 w 5745480"/>
                <a:gd name="connsiteY61" fmla="*/ 30480 h 3215640"/>
                <a:gd name="connsiteX62" fmla="*/ 4373880 w 5745480"/>
                <a:gd name="connsiteY62" fmla="*/ 60960 h 3215640"/>
                <a:gd name="connsiteX63" fmla="*/ 4526280 w 5745480"/>
                <a:gd name="connsiteY63" fmla="*/ 106680 h 3215640"/>
                <a:gd name="connsiteX64" fmla="*/ 4632960 w 5745480"/>
                <a:gd name="connsiteY64" fmla="*/ 167640 h 3215640"/>
                <a:gd name="connsiteX65" fmla="*/ 4678680 w 5745480"/>
                <a:gd name="connsiteY65" fmla="*/ 182880 h 3215640"/>
                <a:gd name="connsiteX66" fmla="*/ 4785360 w 5745480"/>
                <a:gd name="connsiteY66" fmla="*/ 243840 h 3215640"/>
                <a:gd name="connsiteX67" fmla="*/ 4876800 w 5745480"/>
                <a:gd name="connsiteY67" fmla="*/ 274320 h 3215640"/>
                <a:gd name="connsiteX68" fmla="*/ 4922520 w 5745480"/>
                <a:gd name="connsiteY68" fmla="*/ 289560 h 3215640"/>
                <a:gd name="connsiteX69" fmla="*/ 4968240 w 5745480"/>
                <a:gd name="connsiteY69" fmla="*/ 335280 h 3215640"/>
                <a:gd name="connsiteX70" fmla="*/ 5059680 w 5745480"/>
                <a:gd name="connsiteY70" fmla="*/ 381000 h 3215640"/>
                <a:gd name="connsiteX71" fmla="*/ 5120640 w 5745480"/>
                <a:gd name="connsiteY71" fmla="*/ 441960 h 3215640"/>
                <a:gd name="connsiteX72" fmla="*/ 5166360 w 5745480"/>
                <a:gd name="connsiteY72" fmla="*/ 472440 h 3215640"/>
                <a:gd name="connsiteX73" fmla="*/ 5212080 w 5745480"/>
                <a:gd name="connsiteY73" fmla="*/ 518160 h 3215640"/>
                <a:gd name="connsiteX74" fmla="*/ 5303520 w 5745480"/>
                <a:gd name="connsiteY74" fmla="*/ 579120 h 3215640"/>
                <a:gd name="connsiteX75" fmla="*/ 5349240 w 5745480"/>
                <a:gd name="connsiteY75" fmla="*/ 609600 h 3215640"/>
                <a:gd name="connsiteX76" fmla="*/ 5394960 w 5745480"/>
                <a:gd name="connsiteY76" fmla="*/ 640080 h 3215640"/>
                <a:gd name="connsiteX77" fmla="*/ 5471160 w 5745480"/>
                <a:gd name="connsiteY77" fmla="*/ 716280 h 3215640"/>
                <a:gd name="connsiteX78" fmla="*/ 5516880 w 5745480"/>
                <a:gd name="connsiteY78" fmla="*/ 777240 h 3215640"/>
                <a:gd name="connsiteX79" fmla="*/ 5562600 w 5745480"/>
                <a:gd name="connsiteY79" fmla="*/ 822960 h 3215640"/>
                <a:gd name="connsiteX80" fmla="*/ 5593080 w 5745480"/>
                <a:gd name="connsiteY80" fmla="*/ 868680 h 3215640"/>
                <a:gd name="connsiteX81" fmla="*/ 5638800 w 5745480"/>
                <a:gd name="connsiteY81" fmla="*/ 899160 h 3215640"/>
                <a:gd name="connsiteX82" fmla="*/ 5699760 w 5745480"/>
                <a:gd name="connsiteY82" fmla="*/ 990600 h 3215640"/>
                <a:gd name="connsiteX83" fmla="*/ 5745480 w 5745480"/>
                <a:gd name="connsiteY83" fmla="*/ 1066800 h 32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745480" h="3215640">
                  <a:moveTo>
                    <a:pt x="0" y="3215640"/>
                  </a:moveTo>
                  <a:cubicBezTo>
                    <a:pt x="199637" y="3197491"/>
                    <a:pt x="114409" y="3218144"/>
                    <a:pt x="259080" y="3169920"/>
                  </a:cubicBezTo>
                  <a:cubicBezTo>
                    <a:pt x="274320" y="3164840"/>
                    <a:pt x="291434" y="3163591"/>
                    <a:pt x="304800" y="3154680"/>
                  </a:cubicBezTo>
                  <a:cubicBezTo>
                    <a:pt x="435827" y="3067329"/>
                    <a:pt x="270047" y="3172056"/>
                    <a:pt x="396240" y="3108960"/>
                  </a:cubicBezTo>
                  <a:cubicBezTo>
                    <a:pt x="496316" y="3058922"/>
                    <a:pt x="376129" y="3087318"/>
                    <a:pt x="533400" y="3048000"/>
                  </a:cubicBezTo>
                  <a:cubicBezTo>
                    <a:pt x="650436" y="3018741"/>
                    <a:pt x="537221" y="3044823"/>
                    <a:pt x="701040" y="3017520"/>
                  </a:cubicBezTo>
                  <a:cubicBezTo>
                    <a:pt x="726591" y="3013262"/>
                    <a:pt x="751597" y="3005943"/>
                    <a:pt x="777240" y="3002280"/>
                  </a:cubicBezTo>
                  <a:cubicBezTo>
                    <a:pt x="822779" y="2995774"/>
                    <a:pt x="868714" y="2992415"/>
                    <a:pt x="914400" y="2987040"/>
                  </a:cubicBezTo>
                  <a:lnTo>
                    <a:pt x="1036320" y="2971800"/>
                  </a:lnTo>
                  <a:cubicBezTo>
                    <a:pt x="1051560" y="2966720"/>
                    <a:pt x="1066594" y="2960973"/>
                    <a:pt x="1082040" y="2956560"/>
                  </a:cubicBezTo>
                  <a:cubicBezTo>
                    <a:pt x="1102179" y="2950806"/>
                    <a:pt x="1123748" y="2949571"/>
                    <a:pt x="1143000" y="2941320"/>
                  </a:cubicBezTo>
                  <a:cubicBezTo>
                    <a:pt x="1159835" y="2934105"/>
                    <a:pt x="1170873" y="2914959"/>
                    <a:pt x="1188720" y="2910840"/>
                  </a:cubicBezTo>
                  <a:cubicBezTo>
                    <a:pt x="1238466" y="2899360"/>
                    <a:pt x="1290320" y="2900680"/>
                    <a:pt x="1341120" y="2895600"/>
                  </a:cubicBezTo>
                  <a:lnTo>
                    <a:pt x="1432560" y="2865120"/>
                  </a:lnTo>
                  <a:cubicBezTo>
                    <a:pt x="1447800" y="2860040"/>
                    <a:pt x="1464914" y="2858791"/>
                    <a:pt x="1478280" y="2849880"/>
                  </a:cubicBezTo>
                  <a:cubicBezTo>
                    <a:pt x="1609307" y="2762529"/>
                    <a:pt x="1443527" y="2867256"/>
                    <a:pt x="1569720" y="2804160"/>
                  </a:cubicBezTo>
                  <a:cubicBezTo>
                    <a:pt x="1586103" y="2795969"/>
                    <a:pt x="1598290" y="2780111"/>
                    <a:pt x="1615440" y="2773680"/>
                  </a:cubicBezTo>
                  <a:cubicBezTo>
                    <a:pt x="1639694" y="2764585"/>
                    <a:pt x="1666510" y="2764722"/>
                    <a:pt x="1691640" y="2758440"/>
                  </a:cubicBezTo>
                  <a:cubicBezTo>
                    <a:pt x="1707225" y="2754544"/>
                    <a:pt x="1721707" y="2746812"/>
                    <a:pt x="1737360" y="2743200"/>
                  </a:cubicBezTo>
                  <a:cubicBezTo>
                    <a:pt x="1955958" y="2692754"/>
                    <a:pt x="1824970" y="2734317"/>
                    <a:pt x="1935480" y="2697480"/>
                  </a:cubicBezTo>
                  <a:cubicBezTo>
                    <a:pt x="1955800" y="2667000"/>
                    <a:pt x="1984856" y="2640793"/>
                    <a:pt x="1996440" y="2606040"/>
                  </a:cubicBezTo>
                  <a:lnTo>
                    <a:pt x="2026920" y="2514600"/>
                  </a:lnTo>
                  <a:cubicBezTo>
                    <a:pt x="2032000" y="2499360"/>
                    <a:pt x="2030801" y="2480239"/>
                    <a:pt x="2042160" y="2468880"/>
                  </a:cubicBezTo>
                  <a:lnTo>
                    <a:pt x="2133600" y="2377440"/>
                  </a:lnTo>
                  <a:cubicBezTo>
                    <a:pt x="2160424" y="2296967"/>
                    <a:pt x="2139929" y="2345086"/>
                    <a:pt x="2209800" y="2240280"/>
                  </a:cubicBezTo>
                  <a:lnTo>
                    <a:pt x="2240280" y="2194560"/>
                  </a:lnTo>
                  <a:cubicBezTo>
                    <a:pt x="2250440" y="2179320"/>
                    <a:pt x="2262569" y="2165223"/>
                    <a:pt x="2270760" y="2148840"/>
                  </a:cubicBezTo>
                  <a:cubicBezTo>
                    <a:pt x="2280920" y="2128520"/>
                    <a:pt x="2289968" y="2107605"/>
                    <a:pt x="2301240" y="2087880"/>
                  </a:cubicBezTo>
                  <a:cubicBezTo>
                    <a:pt x="2310327" y="2071977"/>
                    <a:pt x="2323529" y="2058543"/>
                    <a:pt x="2331720" y="2042160"/>
                  </a:cubicBezTo>
                  <a:cubicBezTo>
                    <a:pt x="2338904" y="2027792"/>
                    <a:pt x="2343348" y="2012093"/>
                    <a:pt x="2346960" y="1996440"/>
                  </a:cubicBezTo>
                  <a:cubicBezTo>
                    <a:pt x="2358609" y="1945961"/>
                    <a:pt x="2367280" y="1894840"/>
                    <a:pt x="2377440" y="1844040"/>
                  </a:cubicBezTo>
                  <a:cubicBezTo>
                    <a:pt x="2382520" y="1818640"/>
                    <a:pt x="2384489" y="1792414"/>
                    <a:pt x="2392680" y="1767840"/>
                  </a:cubicBezTo>
                  <a:cubicBezTo>
                    <a:pt x="2402840" y="1737360"/>
                    <a:pt x="2405338" y="1703133"/>
                    <a:pt x="2423160" y="1676400"/>
                  </a:cubicBezTo>
                  <a:cubicBezTo>
                    <a:pt x="2443480" y="1645920"/>
                    <a:pt x="2472536" y="1619713"/>
                    <a:pt x="2484120" y="1584960"/>
                  </a:cubicBezTo>
                  <a:cubicBezTo>
                    <a:pt x="2522426" y="1470042"/>
                    <a:pt x="2470754" y="1611693"/>
                    <a:pt x="2529840" y="1493520"/>
                  </a:cubicBezTo>
                  <a:cubicBezTo>
                    <a:pt x="2592936" y="1367327"/>
                    <a:pt x="2488209" y="1533107"/>
                    <a:pt x="2575560" y="1402080"/>
                  </a:cubicBezTo>
                  <a:cubicBezTo>
                    <a:pt x="2607278" y="1275209"/>
                    <a:pt x="2568657" y="1400646"/>
                    <a:pt x="2621280" y="1295400"/>
                  </a:cubicBezTo>
                  <a:cubicBezTo>
                    <a:pt x="2628464" y="1281032"/>
                    <a:pt x="2629336" y="1264048"/>
                    <a:pt x="2636520" y="1249680"/>
                  </a:cubicBezTo>
                  <a:cubicBezTo>
                    <a:pt x="2644711" y="1233297"/>
                    <a:pt x="2658809" y="1220343"/>
                    <a:pt x="2667000" y="1203960"/>
                  </a:cubicBezTo>
                  <a:cubicBezTo>
                    <a:pt x="2674184" y="1189592"/>
                    <a:pt x="2675912" y="1173005"/>
                    <a:pt x="2682240" y="1158240"/>
                  </a:cubicBezTo>
                  <a:cubicBezTo>
                    <a:pt x="2691189" y="1137358"/>
                    <a:pt x="2704283" y="1118374"/>
                    <a:pt x="2712720" y="1097280"/>
                  </a:cubicBezTo>
                  <a:cubicBezTo>
                    <a:pt x="2724652" y="1067449"/>
                    <a:pt x="2733040" y="1036320"/>
                    <a:pt x="2743200" y="1005840"/>
                  </a:cubicBezTo>
                  <a:cubicBezTo>
                    <a:pt x="2748280" y="990600"/>
                    <a:pt x="2754544" y="975705"/>
                    <a:pt x="2758440" y="960120"/>
                  </a:cubicBezTo>
                  <a:cubicBezTo>
                    <a:pt x="2763520" y="939800"/>
                    <a:pt x="2767661" y="919222"/>
                    <a:pt x="2773680" y="899160"/>
                  </a:cubicBezTo>
                  <a:cubicBezTo>
                    <a:pt x="2782912" y="868386"/>
                    <a:pt x="2786338" y="834453"/>
                    <a:pt x="2804160" y="807720"/>
                  </a:cubicBezTo>
                  <a:lnTo>
                    <a:pt x="2834640" y="762000"/>
                  </a:lnTo>
                  <a:cubicBezTo>
                    <a:pt x="2864043" y="614985"/>
                    <a:pt x="2828037" y="744726"/>
                    <a:pt x="2880360" y="640080"/>
                  </a:cubicBezTo>
                  <a:cubicBezTo>
                    <a:pt x="2887544" y="625712"/>
                    <a:pt x="2885565" y="606904"/>
                    <a:pt x="2895600" y="594360"/>
                  </a:cubicBezTo>
                  <a:cubicBezTo>
                    <a:pt x="2907042" y="580057"/>
                    <a:pt x="2926080" y="574040"/>
                    <a:pt x="2941320" y="563880"/>
                  </a:cubicBezTo>
                  <a:cubicBezTo>
                    <a:pt x="2975640" y="460921"/>
                    <a:pt x="2928043" y="572522"/>
                    <a:pt x="3002280" y="487680"/>
                  </a:cubicBezTo>
                  <a:cubicBezTo>
                    <a:pt x="3026403" y="460111"/>
                    <a:pt x="3042920" y="426720"/>
                    <a:pt x="3063240" y="396240"/>
                  </a:cubicBezTo>
                  <a:cubicBezTo>
                    <a:pt x="3073400" y="381000"/>
                    <a:pt x="3080768" y="363472"/>
                    <a:pt x="3093720" y="350520"/>
                  </a:cubicBezTo>
                  <a:cubicBezTo>
                    <a:pt x="3108960" y="335280"/>
                    <a:pt x="3125414" y="321164"/>
                    <a:pt x="3139440" y="304800"/>
                  </a:cubicBezTo>
                  <a:cubicBezTo>
                    <a:pt x="3155970" y="285515"/>
                    <a:pt x="3167199" y="261801"/>
                    <a:pt x="3185160" y="243840"/>
                  </a:cubicBezTo>
                  <a:cubicBezTo>
                    <a:pt x="3240063" y="188937"/>
                    <a:pt x="3239920" y="210907"/>
                    <a:pt x="3291840" y="167640"/>
                  </a:cubicBezTo>
                  <a:cubicBezTo>
                    <a:pt x="3308397" y="153842"/>
                    <a:pt x="3323762" y="138477"/>
                    <a:pt x="3337560" y="121920"/>
                  </a:cubicBezTo>
                  <a:cubicBezTo>
                    <a:pt x="3349286" y="107849"/>
                    <a:pt x="3352508" y="85908"/>
                    <a:pt x="3368040" y="76200"/>
                  </a:cubicBezTo>
                  <a:cubicBezTo>
                    <a:pt x="3395285" y="59172"/>
                    <a:pt x="3429000" y="55880"/>
                    <a:pt x="3459480" y="45720"/>
                  </a:cubicBezTo>
                  <a:cubicBezTo>
                    <a:pt x="3474720" y="40640"/>
                    <a:pt x="3489354" y="33121"/>
                    <a:pt x="3505200" y="30480"/>
                  </a:cubicBezTo>
                  <a:cubicBezTo>
                    <a:pt x="3612486" y="12599"/>
                    <a:pt x="3567325" y="25012"/>
                    <a:pt x="3642360" y="0"/>
                  </a:cubicBezTo>
                  <a:cubicBezTo>
                    <a:pt x="3855720" y="5080"/>
                    <a:pt x="4069230" y="5764"/>
                    <a:pt x="4282440" y="15240"/>
                  </a:cubicBezTo>
                  <a:cubicBezTo>
                    <a:pt x="4298489" y="15953"/>
                    <a:pt x="4313792" y="23296"/>
                    <a:pt x="4328160" y="30480"/>
                  </a:cubicBezTo>
                  <a:cubicBezTo>
                    <a:pt x="4344543" y="38671"/>
                    <a:pt x="4357045" y="53745"/>
                    <a:pt x="4373880" y="60960"/>
                  </a:cubicBezTo>
                  <a:cubicBezTo>
                    <a:pt x="4433515" y="86518"/>
                    <a:pt x="4464814" y="65703"/>
                    <a:pt x="4526280" y="106680"/>
                  </a:cubicBezTo>
                  <a:cubicBezTo>
                    <a:pt x="4572196" y="137291"/>
                    <a:pt x="4578820" y="144437"/>
                    <a:pt x="4632960" y="167640"/>
                  </a:cubicBezTo>
                  <a:cubicBezTo>
                    <a:pt x="4647725" y="173968"/>
                    <a:pt x="4664312" y="175696"/>
                    <a:pt x="4678680" y="182880"/>
                  </a:cubicBezTo>
                  <a:cubicBezTo>
                    <a:pt x="4788652" y="237866"/>
                    <a:pt x="4651769" y="190403"/>
                    <a:pt x="4785360" y="243840"/>
                  </a:cubicBezTo>
                  <a:cubicBezTo>
                    <a:pt x="4815191" y="255772"/>
                    <a:pt x="4846320" y="264160"/>
                    <a:pt x="4876800" y="274320"/>
                  </a:cubicBezTo>
                  <a:lnTo>
                    <a:pt x="4922520" y="289560"/>
                  </a:lnTo>
                  <a:cubicBezTo>
                    <a:pt x="4937760" y="304800"/>
                    <a:pt x="4950307" y="323325"/>
                    <a:pt x="4968240" y="335280"/>
                  </a:cubicBezTo>
                  <a:cubicBezTo>
                    <a:pt x="5089933" y="416408"/>
                    <a:pt x="4933784" y="273089"/>
                    <a:pt x="5059680" y="381000"/>
                  </a:cubicBezTo>
                  <a:cubicBezTo>
                    <a:pt x="5081499" y="399702"/>
                    <a:pt x="5098821" y="423258"/>
                    <a:pt x="5120640" y="441960"/>
                  </a:cubicBezTo>
                  <a:cubicBezTo>
                    <a:pt x="5134547" y="453880"/>
                    <a:pt x="5152289" y="460714"/>
                    <a:pt x="5166360" y="472440"/>
                  </a:cubicBezTo>
                  <a:cubicBezTo>
                    <a:pt x="5182917" y="486238"/>
                    <a:pt x="5195067" y="504928"/>
                    <a:pt x="5212080" y="518160"/>
                  </a:cubicBezTo>
                  <a:cubicBezTo>
                    <a:pt x="5240996" y="540650"/>
                    <a:pt x="5273040" y="558800"/>
                    <a:pt x="5303520" y="579120"/>
                  </a:cubicBezTo>
                  <a:lnTo>
                    <a:pt x="5349240" y="609600"/>
                  </a:lnTo>
                  <a:lnTo>
                    <a:pt x="5394960" y="640080"/>
                  </a:lnTo>
                  <a:cubicBezTo>
                    <a:pt x="5476240" y="762000"/>
                    <a:pt x="5369560" y="614680"/>
                    <a:pt x="5471160" y="716280"/>
                  </a:cubicBezTo>
                  <a:cubicBezTo>
                    <a:pt x="5489121" y="734241"/>
                    <a:pt x="5500350" y="757955"/>
                    <a:pt x="5516880" y="777240"/>
                  </a:cubicBezTo>
                  <a:cubicBezTo>
                    <a:pt x="5530906" y="793604"/>
                    <a:pt x="5548802" y="806403"/>
                    <a:pt x="5562600" y="822960"/>
                  </a:cubicBezTo>
                  <a:cubicBezTo>
                    <a:pt x="5574326" y="837031"/>
                    <a:pt x="5580128" y="855728"/>
                    <a:pt x="5593080" y="868680"/>
                  </a:cubicBezTo>
                  <a:cubicBezTo>
                    <a:pt x="5606032" y="881632"/>
                    <a:pt x="5623560" y="889000"/>
                    <a:pt x="5638800" y="899160"/>
                  </a:cubicBezTo>
                  <a:cubicBezTo>
                    <a:pt x="5659120" y="929640"/>
                    <a:pt x="5688176" y="955847"/>
                    <a:pt x="5699760" y="990600"/>
                  </a:cubicBezTo>
                  <a:cubicBezTo>
                    <a:pt x="5719544" y="1049951"/>
                    <a:pt x="5703641" y="1024961"/>
                    <a:pt x="5745480" y="1066800"/>
                  </a:cubicBezTo>
                </a:path>
              </a:pathLst>
            </a:custGeom>
            <a:noFill/>
            <a:ln w="28575">
              <a:solidFill>
                <a:schemeClr val="bg2">
                  <a:lumMod val="75000"/>
                </a:schemeClr>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1400">
                <a:latin typeface="思源黑体 CN Regular" panose="020B0500000000000000" pitchFamily="34" charset="-122"/>
                <a:ea typeface="思源黑体 CN Regular" panose="020B0500000000000000" pitchFamily="34" charset="-122"/>
                <a:cs typeface="+mn-ea"/>
                <a:sym typeface="+mn-lt"/>
              </a:endParaRPr>
            </a:p>
          </p:txBody>
        </p:sp>
        <p:sp>
          <p:nvSpPr>
            <p:cNvPr id="40" name="文本占位符 1"/>
            <p:cNvSpPr txBox="1"/>
            <p:nvPr/>
          </p:nvSpPr>
          <p:spPr>
            <a:xfrm>
              <a:off x="372747" y="8701625"/>
              <a:ext cx="800734"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温度</a:t>
              </a:r>
            </a:p>
          </p:txBody>
        </p:sp>
        <p:sp>
          <p:nvSpPr>
            <p:cNvPr id="41" name="文本占位符 1"/>
            <p:cNvSpPr txBox="1"/>
            <p:nvPr/>
          </p:nvSpPr>
          <p:spPr>
            <a:xfrm>
              <a:off x="4236721" y="8676403"/>
              <a:ext cx="4420857"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充分燃烧阶段</a:t>
              </a:r>
            </a:p>
          </p:txBody>
        </p:sp>
        <p:sp>
          <p:nvSpPr>
            <p:cNvPr id="43" name="文本占位符 1"/>
            <p:cNvSpPr txBox="1"/>
            <p:nvPr/>
          </p:nvSpPr>
          <p:spPr>
            <a:xfrm>
              <a:off x="2837674" y="10205887"/>
              <a:ext cx="1399047"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猛烈阶段</a:t>
              </a:r>
            </a:p>
          </p:txBody>
        </p:sp>
        <p:sp>
          <p:nvSpPr>
            <p:cNvPr id="44" name="文本占位符 1"/>
            <p:cNvSpPr txBox="1"/>
            <p:nvPr/>
          </p:nvSpPr>
          <p:spPr>
            <a:xfrm>
              <a:off x="2138150" y="11183985"/>
              <a:ext cx="1399047"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初期阶段</a:t>
              </a:r>
            </a:p>
          </p:txBody>
        </p:sp>
        <p:sp>
          <p:nvSpPr>
            <p:cNvPr id="45" name="文本占位符 1"/>
            <p:cNvSpPr txBox="1"/>
            <p:nvPr/>
          </p:nvSpPr>
          <p:spPr>
            <a:xfrm>
              <a:off x="1173481" y="12220888"/>
              <a:ext cx="1399047"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阴燃阶段</a:t>
              </a:r>
            </a:p>
          </p:txBody>
        </p:sp>
        <p:cxnSp>
          <p:nvCxnSpPr>
            <p:cNvPr id="46" name="直接箭头连接符 45"/>
            <p:cNvCxnSpPr/>
            <p:nvPr/>
          </p:nvCxnSpPr>
          <p:spPr>
            <a:xfrm flipH="1" flipV="1">
              <a:off x="2119878" y="11665857"/>
              <a:ext cx="0" cy="1337544"/>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H="1" flipV="1">
              <a:off x="3308598" y="10730536"/>
              <a:ext cx="0" cy="2272865"/>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flipV="1">
              <a:off x="3941058" y="9310442"/>
              <a:ext cx="0" cy="3692960"/>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flipV="1">
              <a:off x="5145018" y="9310442"/>
              <a:ext cx="0" cy="3692960"/>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H="1">
              <a:off x="1051560" y="9729298"/>
              <a:ext cx="5297418" cy="0"/>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2" name="文本占位符 1"/>
            <p:cNvSpPr txBox="1"/>
            <p:nvPr/>
          </p:nvSpPr>
          <p:spPr>
            <a:xfrm>
              <a:off x="6198556" y="10730536"/>
              <a:ext cx="1399047" cy="665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500"/>
                </a:lnSpc>
                <a:buNone/>
                <a:defRPr/>
              </a:pPr>
              <a:r>
                <a:rPr lang="zh-CN" altLang="en-US" sz="1400">
                  <a:solidFill>
                    <a:srgbClr val="44546A">
                      <a:lumMod val="50000"/>
                    </a:srgbClr>
                  </a:solidFill>
                  <a:latin typeface="思源黑体 CN Regular" panose="020B0500000000000000" pitchFamily="34" charset="-122"/>
                  <a:ea typeface="思源黑体 CN Regular" panose="020B0500000000000000" pitchFamily="34" charset="-122"/>
                  <a:cs typeface="+mn-ea"/>
                  <a:sym typeface="+mn-lt"/>
                </a:rPr>
                <a:t>减弱阶段</a:t>
              </a:r>
            </a:p>
          </p:txBody>
        </p:sp>
        <p:cxnSp>
          <p:nvCxnSpPr>
            <p:cNvPr id="51" name="直接箭头连接符 50"/>
            <p:cNvCxnSpPr/>
            <p:nvPr/>
          </p:nvCxnSpPr>
          <p:spPr>
            <a:xfrm flipH="1" flipV="1">
              <a:off x="6797040" y="9976070"/>
              <a:ext cx="0" cy="3027332"/>
            </a:xfrm>
            <a:prstGeom prst="straightConnector1">
              <a:avLst/>
            </a:prstGeom>
            <a:ln w="19050">
              <a:solidFill>
                <a:schemeClr val="bg1">
                  <a:lumMod val="8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92" name="矩形: 圆角 91"/>
          <p:cNvSpPr/>
          <p:nvPr/>
        </p:nvSpPr>
        <p:spPr>
          <a:xfrm>
            <a:off x="6715081" y="2644667"/>
            <a:ext cx="1021444" cy="4865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200">
              <a:latin typeface="思源黑体 CN Bold" panose="020B0800000000000000" pitchFamily="34" charset="-122"/>
              <a:ea typeface="思源黑体 CN Bold" panose="020B0800000000000000" pitchFamily="34" charset="-122"/>
            </a:endParaRPr>
          </a:p>
        </p:txBody>
      </p:sp>
      <p:sp>
        <p:nvSpPr>
          <p:cNvPr id="64" name="文本框 8"/>
          <p:cNvSpPr txBox="1"/>
          <p:nvPr/>
        </p:nvSpPr>
        <p:spPr>
          <a:xfrm>
            <a:off x="6720003" y="2854325"/>
            <a:ext cx="4438575" cy="787844"/>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火灾通常都有一个从小到大</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逐步发展</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直到熄灭的过程</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火灾过程一般可以分为 </a:t>
            </a:r>
          </a:p>
        </p:txBody>
      </p:sp>
      <p:sp>
        <p:nvSpPr>
          <p:cNvPr id="86" name="矩形: 圆角 85"/>
          <p:cNvSpPr/>
          <p:nvPr/>
        </p:nvSpPr>
        <p:spPr>
          <a:xfrm>
            <a:off x="6672761" y="3903935"/>
            <a:ext cx="1989526" cy="511734"/>
          </a:xfrm>
          <a:prstGeom prst="roundRect">
            <a:avLst>
              <a:gd name="adj" fmla="val 22156"/>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阴燃阶段</a:t>
            </a:r>
          </a:p>
        </p:txBody>
      </p:sp>
      <p:sp>
        <p:nvSpPr>
          <p:cNvPr id="65" name="矩形: 圆角 64"/>
          <p:cNvSpPr/>
          <p:nvPr/>
        </p:nvSpPr>
        <p:spPr>
          <a:xfrm>
            <a:off x="8896598" y="3903935"/>
            <a:ext cx="1989526" cy="511734"/>
          </a:xfrm>
          <a:prstGeom prst="roundRect">
            <a:avLst>
              <a:gd name="adj" fmla="val 22156"/>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初期阶段</a:t>
            </a:r>
          </a:p>
        </p:txBody>
      </p:sp>
      <p:sp>
        <p:nvSpPr>
          <p:cNvPr id="66" name="矩形: 圆角 65"/>
          <p:cNvSpPr/>
          <p:nvPr/>
        </p:nvSpPr>
        <p:spPr>
          <a:xfrm>
            <a:off x="6672761" y="4556949"/>
            <a:ext cx="1989526" cy="511734"/>
          </a:xfrm>
          <a:prstGeom prst="roundRect">
            <a:avLst>
              <a:gd name="adj" fmla="val 22156"/>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猛烈阶段</a:t>
            </a:r>
          </a:p>
        </p:txBody>
      </p:sp>
      <p:sp>
        <p:nvSpPr>
          <p:cNvPr id="67" name="矩形: 圆角 66"/>
          <p:cNvSpPr/>
          <p:nvPr/>
        </p:nvSpPr>
        <p:spPr>
          <a:xfrm>
            <a:off x="8896598" y="4556949"/>
            <a:ext cx="1989526" cy="511734"/>
          </a:xfrm>
          <a:prstGeom prst="roundRect">
            <a:avLst>
              <a:gd name="adj" fmla="val 22156"/>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充分燃烧阶段</a:t>
            </a:r>
          </a:p>
        </p:txBody>
      </p:sp>
      <p:sp>
        <p:nvSpPr>
          <p:cNvPr id="68" name="矩形: 圆角 67"/>
          <p:cNvSpPr/>
          <p:nvPr/>
        </p:nvSpPr>
        <p:spPr>
          <a:xfrm>
            <a:off x="6672761" y="5209962"/>
            <a:ext cx="1989526" cy="511734"/>
          </a:xfrm>
          <a:prstGeom prst="roundRect">
            <a:avLst>
              <a:gd name="adj" fmla="val 22156"/>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思源黑体 CN Bold" panose="020B0800000000000000" pitchFamily="34" charset="-122"/>
                <a:ea typeface="思源黑体 CN Bold" panose="020B0800000000000000" pitchFamily="34" charset="-122"/>
              </a:rPr>
              <a:t>减弱阶段</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nodeType="afterGroup">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wipe(down)">
                                      <p:cBhvr>
                                        <p:cTn id="24" dur="500"/>
                                        <p:tgtEl>
                                          <p:spTgt spid="92"/>
                                        </p:tgtEl>
                                      </p:cBhvr>
                                    </p:animEffect>
                                  </p:childTnLst>
                                </p:cTn>
                              </p:par>
                            </p:childTnLst>
                          </p:cTn>
                        </p:par>
                        <p:par>
                          <p:cTn id="25" fill="hold" nodeType="afterGroup">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down)">
                                      <p:cBhvr>
                                        <p:cTn id="28" dur="500"/>
                                        <p:tgtEl>
                                          <p:spTgt spid="64"/>
                                        </p:tgtEl>
                                      </p:cBhvr>
                                    </p:animEffect>
                                  </p:childTnLst>
                                </p:cTn>
                              </p:par>
                            </p:childTnLst>
                          </p:cTn>
                        </p:par>
                        <p:par>
                          <p:cTn id="29" fill="hold" nodeType="afterGroup">
                            <p:stCondLst>
                              <p:cond delay="1500"/>
                            </p:stCondLst>
                            <p:childTnLst>
                              <p:par>
                                <p:cTn id="30" presetID="10" presetClass="entr" presetSubtype="0" fill="hold" grpId="0" nodeType="afterEffect">
                                  <p:stCondLst>
                                    <p:cond delay="0"/>
                                  </p:stCondLst>
                                  <p:iterate type="wd">
                                    <p:tmPct val="10000"/>
                                  </p:iterate>
                                  <p:childTnLst>
                                    <p:set>
                                      <p:cBhvr>
                                        <p:cTn id="31" dur="1" fill="hold">
                                          <p:stCondLst>
                                            <p:cond delay="0"/>
                                          </p:stCondLst>
                                        </p:cTn>
                                        <p:tgtEl>
                                          <p:spTgt spid="86"/>
                                        </p:tgtEl>
                                        <p:attrNameLst>
                                          <p:attrName>style.visibility</p:attrName>
                                        </p:attrNameLst>
                                      </p:cBhvr>
                                      <p:to>
                                        <p:strVal val="visible"/>
                                      </p:to>
                                    </p:set>
                                    <p:anim to="0" calcmode="lin" valueType="num">
                                      <p:cBhvr>
                                        <p:cTn id="32" dur="500" decel="100000" fill="hold">
                                          <p:stCondLst>
                                            <p:cond delay="0"/>
                                          </p:stCondLst>
                                        </p:cTn>
                                        <p:tgtEl>
                                          <p:spTgt spid="86"/>
                                        </p:tgtEl>
                                        <p:attrNameLst>
                                          <p:attrName>ppt_y</p:attrName>
                                        </p:attrNameLst>
                                      </p:cBhvr>
                                      <p:tavLst>
                                        <p:tav tm="0">
                                          <p:val>
                                            <p:strVal val="ppt_y-0.02"/>
                                          </p:val>
                                        </p:tav>
                                        <p:tav tm="100000">
                                          <p:val>
                                            <p:strVal val="#ppt_y"/>
                                          </p:val>
                                        </p:tav>
                                      </p:tavLst>
                                    </p:anim>
                                    <p:animEffect transition="in" filter="fade">
                                      <p:cBhvr>
                                        <p:cTn id="33" dur="500">
                                          <p:stCondLst>
                                            <p:cond delay="0"/>
                                          </p:stCondLst>
                                        </p:cTn>
                                        <p:tgtEl>
                                          <p:spTgt spid="86"/>
                                        </p:tgtEl>
                                      </p:cBhvr>
                                    </p:animEffect>
                                    <p:animScale>
                                      <p:cBhvr>
                                        <p:cTn id="34" dur="500" decel="100000" fill="hold">
                                          <p:stCondLst>
                                            <p:cond delay="0"/>
                                          </p:stCondLst>
                                        </p:cTn>
                                        <p:tgtEl>
                                          <p:spTgt spid="86"/>
                                        </p:tgtEl>
                                      </p:cBhvr>
                                      <p:by x="100000" y="100000"/>
                                      <p:from x="110000" y="110000"/>
                                      <p:to x="100000" y="100000"/>
                                    </p:animScale>
                                  </p:childTnLst>
                                </p:cTn>
                              </p:par>
                            </p:childTnLst>
                          </p:cTn>
                        </p:par>
                        <p:par>
                          <p:cTn id="35" fill="hold" nodeType="afterGroup">
                            <p:stCondLst>
                              <p:cond delay="2000"/>
                            </p:stCondLst>
                            <p:childTnLst>
                              <p:par>
                                <p:cTn id="36" presetID="10" presetClass="entr" presetSubtype="0" fill="hold" grpId="0" nodeType="afterEffect">
                                  <p:stCondLst>
                                    <p:cond delay="0"/>
                                  </p:stCondLst>
                                  <p:iterate type="wd">
                                    <p:tmPct val="10000"/>
                                  </p:iterate>
                                  <p:childTnLst>
                                    <p:set>
                                      <p:cBhvr>
                                        <p:cTn id="37" dur="1" fill="hold">
                                          <p:stCondLst>
                                            <p:cond delay="0"/>
                                          </p:stCondLst>
                                        </p:cTn>
                                        <p:tgtEl>
                                          <p:spTgt spid="65"/>
                                        </p:tgtEl>
                                        <p:attrNameLst>
                                          <p:attrName>style.visibility</p:attrName>
                                        </p:attrNameLst>
                                      </p:cBhvr>
                                      <p:to>
                                        <p:strVal val="visible"/>
                                      </p:to>
                                    </p:set>
                                    <p:anim to="0" calcmode="lin" valueType="num">
                                      <p:cBhvr>
                                        <p:cTn id="38" dur="500" decel="100000" fill="hold">
                                          <p:stCondLst>
                                            <p:cond delay="0"/>
                                          </p:stCondLst>
                                        </p:cTn>
                                        <p:tgtEl>
                                          <p:spTgt spid="65"/>
                                        </p:tgtEl>
                                        <p:attrNameLst>
                                          <p:attrName>ppt_y</p:attrName>
                                        </p:attrNameLst>
                                      </p:cBhvr>
                                      <p:tavLst>
                                        <p:tav tm="0">
                                          <p:val>
                                            <p:strVal val="ppt_y-0.02"/>
                                          </p:val>
                                        </p:tav>
                                        <p:tav tm="100000">
                                          <p:val>
                                            <p:strVal val="#ppt_y"/>
                                          </p:val>
                                        </p:tav>
                                      </p:tavLst>
                                    </p:anim>
                                    <p:animEffect transition="in" filter="fade">
                                      <p:cBhvr>
                                        <p:cTn id="39" dur="500">
                                          <p:stCondLst>
                                            <p:cond delay="0"/>
                                          </p:stCondLst>
                                        </p:cTn>
                                        <p:tgtEl>
                                          <p:spTgt spid="65"/>
                                        </p:tgtEl>
                                      </p:cBhvr>
                                    </p:animEffect>
                                    <p:animScale>
                                      <p:cBhvr>
                                        <p:cTn id="40" dur="500" decel="100000" fill="hold">
                                          <p:stCondLst>
                                            <p:cond delay="0"/>
                                          </p:stCondLst>
                                        </p:cTn>
                                        <p:tgtEl>
                                          <p:spTgt spid="65"/>
                                        </p:tgtEl>
                                      </p:cBhvr>
                                      <p:by x="100000" y="100000"/>
                                      <p:from x="110000" y="110000"/>
                                      <p:to x="100000" y="100000"/>
                                    </p:animScale>
                                  </p:childTnLst>
                                </p:cTn>
                              </p:par>
                            </p:childTnLst>
                          </p:cTn>
                        </p:par>
                        <p:par>
                          <p:cTn id="41" fill="hold" nodeType="afterGroup">
                            <p:stCondLst>
                              <p:cond delay="2500"/>
                            </p:stCondLst>
                            <p:childTnLst>
                              <p:par>
                                <p:cTn id="42" presetID="10" presetClass="entr" presetSubtype="0" fill="hold" grpId="0" nodeType="afterEffect">
                                  <p:stCondLst>
                                    <p:cond delay="0"/>
                                  </p:stCondLst>
                                  <p:iterate type="wd">
                                    <p:tmPct val="10000"/>
                                  </p:iterate>
                                  <p:childTnLst>
                                    <p:set>
                                      <p:cBhvr>
                                        <p:cTn id="43" dur="1" fill="hold">
                                          <p:stCondLst>
                                            <p:cond delay="0"/>
                                          </p:stCondLst>
                                        </p:cTn>
                                        <p:tgtEl>
                                          <p:spTgt spid="66"/>
                                        </p:tgtEl>
                                        <p:attrNameLst>
                                          <p:attrName>style.visibility</p:attrName>
                                        </p:attrNameLst>
                                      </p:cBhvr>
                                      <p:to>
                                        <p:strVal val="visible"/>
                                      </p:to>
                                    </p:set>
                                    <p:anim to="0" calcmode="lin" valueType="num">
                                      <p:cBhvr>
                                        <p:cTn id="44" dur="500" decel="100000" fill="hold">
                                          <p:stCondLst>
                                            <p:cond delay="0"/>
                                          </p:stCondLst>
                                        </p:cTn>
                                        <p:tgtEl>
                                          <p:spTgt spid="66"/>
                                        </p:tgtEl>
                                        <p:attrNameLst>
                                          <p:attrName>ppt_y</p:attrName>
                                        </p:attrNameLst>
                                      </p:cBhvr>
                                      <p:tavLst>
                                        <p:tav tm="0">
                                          <p:val>
                                            <p:strVal val="ppt_y-0.02"/>
                                          </p:val>
                                        </p:tav>
                                        <p:tav tm="100000">
                                          <p:val>
                                            <p:strVal val="#ppt_y"/>
                                          </p:val>
                                        </p:tav>
                                      </p:tavLst>
                                    </p:anim>
                                    <p:animEffect transition="in" filter="fade">
                                      <p:cBhvr>
                                        <p:cTn id="45" dur="500">
                                          <p:stCondLst>
                                            <p:cond delay="0"/>
                                          </p:stCondLst>
                                        </p:cTn>
                                        <p:tgtEl>
                                          <p:spTgt spid="66"/>
                                        </p:tgtEl>
                                      </p:cBhvr>
                                    </p:animEffect>
                                    <p:animScale>
                                      <p:cBhvr>
                                        <p:cTn id="46" dur="500" decel="100000" fill="hold">
                                          <p:stCondLst>
                                            <p:cond delay="0"/>
                                          </p:stCondLst>
                                        </p:cTn>
                                        <p:tgtEl>
                                          <p:spTgt spid="66"/>
                                        </p:tgtEl>
                                      </p:cBhvr>
                                      <p:by x="100000" y="100000"/>
                                      <p:from x="110000" y="110000"/>
                                      <p:to x="100000" y="100000"/>
                                    </p:animScale>
                                  </p:childTnLst>
                                </p:cTn>
                              </p:par>
                            </p:childTnLst>
                          </p:cTn>
                        </p:par>
                        <p:par>
                          <p:cTn id="47" fill="hold" nodeType="afterGroup">
                            <p:stCondLst>
                              <p:cond delay="3000"/>
                            </p:stCondLst>
                            <p:childTnLst>
                              <p:par>
                                <p:cTn id="48" presetID="10" presetClass="entr" presetSubtype="0" fill="hold" grpId="0" nodeType="afterEffect">
                                  <p:stCondLst>
                                    <p:cond delay="0"/>
                                  </p:stCondLst>
                                  <p:iterate type="wd">
                                    <p:tmPct val="10000"/>
                                  </p:iterate>
                                  <p:childTnLst>
                                    <p:set>
                                      <p:cBhvr>
                                        <p:cTn id="49" dur="1" fill="hold">
                                          <p:stCondLst>
                                            <p:cond delay="0"/>
                                          </p:stCondLst>
                                        </p:cTn>
                                        <p:tgtEl>
                                          <p:spTgt spid="67"/>
                                        </p:tgtEl>
                                        <p:attrNameLst>
                                          <p:attrName>style.visibility</p:attrName>
                                        </p:attrNameLst>
                                      </p:cBhvr>
                                      <p:to>
                                        <p:strVal val="visible"/>
                                      </p:to>
                                    </p:set>
                                    <p:anim to="0" calcmode="lin" valueType="num">
                                      <p:cBhvr>
                                        <p:cTn id="50" dur="500" decel="100000" fill="hold">
                                          <p:stCondLst>
                                            <p:cond delay="0"/>
                                          </p:stCondLst>
                                        </p:cTn>
                                        <p:tgtEl>
                                          <p:spTgt spid="67"/>
                                        </p:tgtEl>
                                        <p:attrNameLst>
                                          <p:attrName>ppt_y</p:attrName>
                                        </p:attrNameLst>
                                      </p:cBhvr>
                                      <p:tavLst>
                                        <p:tav tm="0">
                                          <p:val>
                                            <p:strVal val="ppt_y-0.02"/>
                                          </p:val>
                                        </p:tav>
                                        <p:tav tm="100000">
                                          <p:val>
                                            <p:strVal val="#ppt_y"/>
                                          </p:val>
                                        </p:tav>
                                      </p:tavLst>
                                    </p:anim>
                                    <p:animEffect transition="in" filter="fade">
                                      <p:cBhvr>
                                        <p:cTn id="51" dur="500">
                                          <p:stCondLst>
                                            <p:cond delay="0"/>
                                          </p:stCondLst>
                                        </p:cTn>
                                        <p:tgtEl>
                                          <p:spTgt spid="67"/>
                                        </p:tgtEl>
                                      </p:cBhvr>
                                    </p:animEffect>
                                    <p:animScale>
                                      <p:cBhvr>
                                        <p:cTn id="52" dur="500" decel="100000" fill="hold">
                                          <p:stCondLst>
                                            <p:cond delay="0"/>
                                          </p:stCondLst>
                                        </p:cTn>
                                        <p:tgtEl>
                                          <p:spTgt spid="67"/>
                                        </p:tgtEl>
                                      </p:cBhvr>
                                      <p:by x="100000" y="100000"/>
                                      <p:from x="110000" y="110000"/>
                                      <p:to x="100000" y="100000"/>
                                    </p:animScale>
                                  </p:childTnLst>
                                </p:cTn>
                              </p:par>
                            </p:childTnLst>
                          </p:cTn>
                        </p:par>
                        <p:par>
                          <p:cTn id="53" fill="hold" nodeType="afterGroup">
                            <p:stCondLst>
                              <p:cond delay="3500"/>
                            </p:stCondLst>
                            <p:childTnLst>
                              <p:par>
                                <p:cTn id="54" presetID="10" presetClass="entr" presetSubtype="0" fill="hold" grpId="0" nodeType="afterEffect">
                                  <p:stCondLst>
                                    <p:cond delay="0"/>
                                  </p:stCondLst>
                                  <p:iterate type="wd">
                                    <p:tmPct val="10000"/>
                                  </p:iterate>
                                  <p:childTnLst>
                                    <p:set>
                                      <p:cBhvr>
                                        <p:cTn id="55" dur="1" fill="hold">
                                          <p:stCondLst>
                                            <p:cond delay="0"/>
                                          </p:stCondLst>
                                        </p:cTn>
                                        <p:tgtEl>
                                          <p:spTgt spid="68"/>
                                        </p:tgtEl>
                                        <p:attrNameLst>
                                          <p:attrName>style.visibility</p:attrName>
                                        </p:attrNameLst>
                                      </p:cBhvr>
                                      <p:to>
                                        <p:strVal val="visible"/>
                                      </p:to>
                                    </p:set>
                                    <p:anim to="0" calcmode="lin" valueType="num">
                                      <p:cBhvr>
                                        <p:cTn id="56" dur="500" decel="100000" fill="hold">
                                          <p:stCondLst>
                                            <p:cond delay="0"/>
                                          </p:stCondLst>
                                        </p:cTn>
                                        <p:tgtEl>
                                          <p:spTgt spid="68"/>
                                        </p:tgtEl>
                                        <p:attrNameLst>
                                          <p:attrName>ppt_y</p:attrName>
                                        </p:attrNameLst>
                                      </p:cBhvr>
                                      <p:tavLst>
                                        <p:tav tm="0">
                                          <p:val>
                                            <p:strVal val="ppt_y-0.02"/>
                                          </p:val>
                                        </p:tav>
                                        <p:tav tm="100000">
                                          <p:val>
                                            <p:strVal val="#ppt_y"/>
                                          </p:val>
                                        </p:tav>
                                      </p:tavLst>
                                    </p:anim>
                                    <p:animEffect transition="in" filter="fade">
                                      <p:cBhvr>
                                        <p:cTn id="57" dur="500">
                                          <p:stCondLst>
                                            <p:cond delay="0"/>
                                          </p:stCondLst>
                                        </p:cTn>
                                        <p:tgtEl>
                                          <p:spTgt spid="68"/>
                                        </p:tgtEl>
                                      </p:cBhvr>
                                    </p:animEffect>
                                    <p:animScale>
                                      <p:cBhvr>
                                        <p:cTn id="58" dur="500" decel="100000" fill="hold">
                                          <p:stCondLst>
                                            <p:cond delay="0"/>
                                          </p:stCondLst>
                                        </p:cTn>
                                        <p:tgtEl>
                                          <p:spTgt spid="68"/>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92" grpId="0" animBg="1"/>
      <p:bldP spid="64" grpId="0"/>
      <p:bldP spid="86" grpId="0" animBg="1"/>
      <p:bldP spid="65" grpId="0" animBg="1"/>
      <p:bldP spid="66" grpId="0" animBg="1"/>
      <p:bldP spid="67" grpId="0" animBg="1"/>
      <p:bldP spid="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988989"/>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1" name="组合 10"/>
          <p:cNvGrpSpPr/>
          <p:nvPr/>
        </p:nvGrpSpPr>
        <p:grpSpPr>
          <a:xfrm>
            <a:off x="1184929" y="2356835"/>
            <a:ext cx="7868918" cy="486862"/>
            <a:chOff x="2189482" y="2433467"/>
            <a:chExt cx="7868918" cy="511734"/>
          </a:xfrm>
        </p:grpSpPr>
        <p:sp>
          <p:nvSpPr>
            <p:cNvPr id="64" name="文本框 8"/>
            <p:cNvSpPr txBox="1"/>
            <p:nvPr/>
          </p:nvSpPr>
          <p:spPr>
            <a:xfrm>
              <a:off x="3473096" y="2503161"/>
              <a:ext cx="6585304"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是指在时间和空间上失去控制的燃烧所造成的灾害</a:t>
              </a:r>
            </a:p>
          </p:txBody>
        </p:sp>
        <p:sp>
          <p:nvSpPr>
            <p:cNvPr id="100" name="矩形: 圆角 99"/>
            <p:cNvSpPr/>
            <p:nvPr/>
          </p:nvSpPr>
          <p:spPr>
            <a:xfrm>
              <a:off x="2189482" y="2433467"/>
              <a:ext cx="1159025" cy="51173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火    灾</a:t>
              </a:r>
            </a:p>
          </p:txBody>
        </p:sp>
      </p:grpSp>
      <p:grpSp>
        <p:nvGrpSpPr>
          <p:cNvPr id="101" name="组合 100"/>
          <p:cNvGrpSpPr/>
          <p:nvPr/>
        </p:nvGrpSpPr>
        <p:grpSpPr>
          <a:xfrm>
            <a:off x="1184929" y="3123711"/>
            <a:ext cx="7868918" cy="486862"/>
            <a:chOff x="2189482" y="2433467"/>
            <a:chExt cx="7868918" cy="511734"/>
          </a:xfrm>
        </p:grpSpPr>
        <p:sp>
          <p:nvSpPr>
            <p:cNvPr id="102" name="文本框 8"/>
            <p:cNvSpPr txBox="1"/>
            <p:nvPr/>
          </p:nvSpPr>
          <p:spPr>
            <a:xfrm>
              <a:off x="3473096" y="2503161"/>
              <a:ext cx="6585304"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液体发生闪燃的最低温度</a:t>
              </a:r>
            </a:p>
          </p:txBody>
        </p:sp>
        <p:sp>
          <p:nvSpPr>
            <p:cNvPr id="103" name="矩形: 圆角 102"/>
            <p:cNvSpPr/>
            <p:nvPr/>
          </p:nvSpPr>
          <p:spPr>
            <a:xfrm>
              <a:off x="2189482" y="2433467"/>
              <a:ext cx="1159025" cy="51173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闪   点</a:t>
              </a:r>
            </a:p>
          </p:txBody>
        </p:sp>
      </p:grpSp>
      <p:grpSp>
        <p:nvGrpSpPr>
          <p:cNvPr id="104" name="组合 103"/>
          <p:cNvGrpSpPr/>
          <p:nvPr/>
        </p:nvGrpSpPr>
        <p:grpSpPr>
          <a:xfrm>
            <a:off x="1184929" y="3890588"/>
            <a:ext cx="7868918" cy="486862"/>
            <a:chOff x="2189482" y="2433467"/>
            <a:chExt cx="7868918" cy="511734"/>
          </a:xfrm>
        </p:grpSpPr>
        <p:sp>
          <p:nvSpPr>
            <p:cNvPr id="105" name="文本框 8"/>
            <p:cNvSpPr txBox="1"/>
            <p:nvPr/>
          </p:nvSpPr>
          <p:spPr>
            <a:xfrm>
              <a:off x="3473096" y="2503161"/>
              <a:ext cx="6585304"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可燃物开始持续燃烧所需的最低温度</a:t>
              </a:r>
            </a:p>
          </p:txBody>
        </p:sp>
        <p:sp>
          <p:nvSpPr>
            <p:cNvPr id="106" name="矩形: 圆角 105"/>
            <p:cNvSpPr/>
            <p:nvPr/>
          </p:nvSpPr>
          <p:spPr>
            <a:xfrm>
              <a:off x="2189482" y="2433467"/>
              <a:ext cx="1159025" cy="51173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燃   点</a:t>
              </a:r>
            </a:p>
          </p:txBody>
        </p:sp>
      </p:grpSp>
      <p:grpSp>
        <p:nvGrpSpPr>
          <p:cNvPr id="107" name="组合 106"/>
          <p:cNvGrpSpPr/>
          <p:nvPr/>
        </p:nvGrpSpPr>
        <p:grpSpPr>
          <a:xfrm>
            <a:off x="1184929" y="4657464"/>
            <a:ext cx="7868918" cy="486862"/>
            <a:chOff x="2189482" y="2433467"/>
            <a:chExt cx="7868918" cy="511734"/>
          </a:xfrm>
        </p:grpSpPr>
        <p:sp>
          <p:nvSpPr>
            <p:cNvPr id="108" name="文本框 8"/>
            <p:cNvSpPr txBox="1"/>
            <p:nvPr/>
          </p:nvSpPr>
          <p:spPr>
            <a:xfrm>
              <a:off x="3473096" y="2503161"/>
              <a:ext cx="6585304"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可燃物在空气中受着火源的作用而发生持续燃烧的现象</a:t>
              </a:r>
            </a:p>
          </p:txBody>
        </p:sp>
        <p:sp>
          <p:nvSpPr>
            <p:cNvPr id="109" name="矩形: 圆角 108"/>
            <p:cNvSpPr/>
            <p:nvPr/>
          </p:nvSpPr>
          <p:spPr>
            <a:xfrm>
              <a:off x="2189482" y="2433467"/>
              <a:ext cx="1159025" cy="51173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着   火</a:t>
              </a:r>
            </a:p>
          </p:txBody>
        </p:sp>
      </p:grpSp>
      <p:grpSp>
        <p:nvGrpSpPr>
          <p:cNvPr id="110" name="组合 109"/>
          <p:cNvGrpSpPr/>
          <p:nvPr/>
        </p:nvGrpSpPr>
        <p:grpSpPr>
          <a:xfrm>
            <a:off x="1184929" y="5424341"/>
            <a:ext cx="8831972" cy="486862"/>
            <a:chOff x="2189482" y="2433467"/>
            <a:chExt cx="8831972" cy="511734"/>
          </a:xfrm>
        </p:grpSpPr>
        <p:sp>
          <p:nvSpPr>
            <p:cNvPr id="111" name="文本框 8"/>
            <p:cNvSpPr txBox="1"/>
            <p:nvPr/>
          </p:nvSpPr>
          <p:spPr>
            <a:xfrm>
              <a:off x="3473096" y="2503161"/>
              <a:ext cx="7548358"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可燃物在空气中没有受火的作用，靠自热或外热而发生的燃烧现象</a:t>
              </a:r>
            </a:p>
          </p:txBody>
        </p:sp>
        <p:sp>
          <p:nvSpPr>
            <p:cNvPr id="112" name="矩形: 圆角 111"/>
            <p:cNvSpPr/>
            <p:nvPr/>
          </p:nvSpPr>
          <p:spPr>
            <a:xfrm>
              <a:off x="2189482" y="2433467"/>
              <a:ext cx="1159025" cy="511734"/>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自   燃</a:t>
              </a:r>
            </a:p>
          </p:txBody>
        </p:sp>
      </p:grpSp>
      <p:pic>
        <p:nvPicPr>
          <p:cNvPr id="21" name="图片 2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flipH="1">
            <a:off x="8646358" y="3009600"/>
            <a:ext cx="2694742" cy="222054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par>
                                <p:cTn id="18" presetID="22" presetClass="entr" presetSubtype="4"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wipe(left)">
                                      <p:cBhvr>
                                        <p:cTn id="28" dur="500"/>
                                        <p:tgtEl>
                                          <p:spTgt spid="101"/>
                                        </p:tgtEl>
                                      </p:cBhvr>
                                    </p:animEffect>
                                  </p:childTnLst>
                                </p:cTn>
                              </p:par>
                            </p:childTnLst>
                          </p:cTn>
                        </p:par>
                        <p:par>
                          <p:cTn id="29" fill="hold" nodeType="afterGroup">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left)">
                                      <p:cBhvr>
                                        <p:cTn id="32" dur="500"/>
                                        <p:tgtEl>
                                          <p:spTgt spid="104"/>
                                        </p:tgtEl>
                                      </p:cBhvr>
                                    </p:animEffect>
                                  </p:childTnLst>
                                </p:cTn>
                              </p:par>
                            </p:childTnLst>
                          </p:cTn>
                        </p:par>
                        <p:par>
                          <p:cTn id="33" fill="hold" nodeType="afterGroup">
                            <p:stCondLst>
                              <p:cond delay="2000"/>
                            </p:stCondLst>
                            <p:childTnLst>
                              <p:par>
                                <p:cTn id="34" presetID="22" presetClass="entr" presetSubtype="8" fill="hold" nodeType="after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wipe(left)">
                                      <p:cBhvr>
                                        <p:cTn id="36" dur="500"/>
                                        <p:tgtEl>
                                          <p:spTgt spid="107"/>
                                        </p:tgtEl>
                                      </p:cBhvr>
                                    </p:animEffect>
                                  </p:childTnLst>
                                </p:cTn>
                              </p:par>
                            </p:childTnLst>
                          </p:cTn>
                        </p:par>
                        <p:par>
                          <p:cTn id="37" fill="hold" nodeType="afterGroup">
                            <p:stCondLst>
                              <p:cond delay="2500"/>
                            </p:stCondLst>
                            <p:childTnLst>
                              <p:par>
                                <p:cTn id="38" presetID="22" presetClass="entr" presetSubtype="8"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left)">
                                      <p:cBhvr>
                                        <p:cTn id="4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5" name="图片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3473009"/>
            <a:ext cx="12191931" cy="3384991"/>
          </a:xfrm>
          <a:custGeom>
            <a:avLst/>
            <a:gdLst>
              <a:gd name="connsiteX0" fmla="*/ 0 w 12191931"/>
              <a:gd name="connsiteY0" fmla="*/ 0 h 3384991"/>
              <a:gd name="connsiteX1" fmla="*/ 12191931 w 12191931"/>
              <a:gd name="connsiteY1" fmla="*/ 0 h 3384991"/>
              <a:gd name="connsiteX2" fmla="*/ 12191931 w 12191931"/>
              <a:gd name="connsiteY2" fmla="*/ 3384991 h 3384991"/>
              <a:gd name="connsiteX3" fmla="*/ 0 w 12191931"/>
              <a:gd name="connsiteY3" fmla="*/ 3384991 h 3384991"/>
            </a:gdLst>
            <a:ahLst/>
            <a:cxnLst>
              <a:cxn ang="0">
                <a:pos x="connsiteX0" y="connsiteY0"/>
              </a:cxn>
              <a:cxn ang="0">
                <a:pos x="connsiteX1" y="connsiteY1"/>
              </a:cxn>
              <a:cxn ang="0">
                <a:pos x="connsiteX2" y="connsiteY2"/>
              </a:cxn>
              <a:cxn ang="0">
                <a:pos x="connsiteX3" y="connsiteY3"/>
              </a:cxn>
            </a:cxnLst>
            <a:rect l="l" t="t" r="r" b="b"/>
            <a:pathLst>
              <a:path w="12191931" h="3384991">
                <a:moveTo>
                  <a:pt x="0" y="0"/>
                </a:moveTo>
                <a:lnTo>
                  <a:pt x="12191931" y="0"/>
                </a:lnTo>
                <a:lnTo>
                  <a:pt x="12191931" y="3384991"/>
                </a:lnTo>
                <a:lnTo>
                  <a:pt x="0" y="3384991"/>
                </a:lnTo>
                <a:close/>
              </a:path>
            </a:pathLst>
          </a:custGeom>
        </p:spPr>
      </p:pic>
      <p:sp>
        <p:nvSpPr>
          <p:cNvPr id="29" name="矩形: 圆角 28"/>
          <p:cNvSpPr/>
          <p:nvPr/>
        </p:nvSpPr>
        <p:spPr>
          <a:xfrm>
            <a:off x="4630057" y="1590459"/>
            <a:ext cx="2931886" cy="901700"/>
          </a:xfrm>
          <a:prstGeom prst="roundRect">
            <a:avLst>
              <a:gd name="adj" fmla="val 3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rgbClr val="C00000"/>
                </a:solidFill>
                <a:latin typeface="思源黑体 CN Bold" panose="020B0800000000000000" pitchFamily="34" charset="-122"/>
                <a:ea typeface="思源黑体 CN Bold" panose="020B0800000000000000" pitchFamily="34" charset="-122"/>
              </a:rPr>
              <a:t>PART-02</a:t>
            </a:r>
            <a:endParaRPr lang="zh-CN" altLang="en-US" sz="4400">
              <a:solidFill>
                <a:srgbClr val="C00000"/>
              </a:solidFill>
              <a:latin typeface="思源黑体 CN Bold" panose="020B0800000000000000" pitchFamily="34" charset="-122"/>
              <a:ea typeface="思源黑体 CN Bold" panose="020B0800000000000000" pitchFamily="34" charset="-122"/>
            </a:endParaRPr>
          </a:p>
        </p:txBody>
      </p:sp>
      <p:sp>
        <p:nvSpPr>
          <p:cNvPr id="31" name="PA_文本框 14"/>
          <p:cNvSpPr txBox="1"/>
          <p:nvPr>
            <p:custDataLst>
              <p:tags r:id="rId2"/>
            </p:custDataLst>
          </p:nvPr>
        </p:nvSpPr>
        <p:spPr>
          <a:xfrm>
            <a:off x="841829" y="2767286"/>
            <a:ext cx="10508342" cy="1015663"/>
          </a:xfrm>
          <a:prstGeom prst="rect">
            <a:avLst/>
          </a:prstGeom>
          <a:noFill/>
          <a:effectLst/>
        </p:spPr>
        <p:txBody>
          <a:bodyPr wrap="square" lIns="0" tIns="0" rIns="0" bIns="0" rtlCol="0">
            <a:spAutoFit/>
          </a:bodyPr>
          <a:lstStyle/>
          <a:p>
            <a:pPr algn="ctr"/>
            <a:r>
              <a:rPr lang="zh-CN" altLang="en-US" sz="6600">
                <a:solidFill>
                  <a:schemeClr val="bg1"/>
                </a:solidFill>
                <a:latin typeface="036-上首金牛体" panose="02010609000101010101" pitchFamily="49" charset="-122"/>
                <a:ea typeface="036-上首金牛体" panose="02010609000101010101" pitchFamily="49" charset="-122"/>
                <a:cs typeface="+mn-ea"/>
                <a:sym typeface="+mn-lt"/>
              </a:rPr>
              <a:t>认识消防设施器材标志</a:t>
            </a:r>
          </a:p>
        </p:txBody>
      </p:sp>
      <p:pic>
        <p:nvPicPr>
          <p:cNvPr id="33" name="图片 3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541181"/>
            <a:ext cx="516168" cy="649444"/>
          </a:xfrm>
          <a:prstGeom prst="rect">
            <a:avLst/>
          </a:prstGeom>
        </p:spPr>
      </p:pic>
      <p:sp>
        <p:nvSpPr>
          <p:cNvPr id="34" name="文本框 8"/>
          <p:cNvSpPr txBox="1"/>
          <p:nvPr/>
        </p:nvSpPr>
        <p:spPr>
          <a:xfrm>
            <a:off x="2656114" y="4058076"/>
            <a:ext cx="6879772" cy="700320"/>
          </a:xfrm>
          <a:prstGeom prst="rect">
            <a:avLst/>
          </a:prstGeom>
          <a:noFill/>
        </p:spPr>
        <p:txBody>
          <a:bodyPr wrap="square" lIns="0" tIns="0" rIns="0" bIns="0">
            <a:spAutoFit/>
          </a:bodyPr>
          <a:lstStyle/>
          <a:p>
            <a:pPr algn="ctr">
              <a:lnSpc>
                <a:spcPct val="150000"/>
              </a:lnSpc>
              <a:defRPr/>
            </a:pPr>
            <a:r>
              <a:rPr lang="zh-CN" altLang="en-US" sz="1600" kern="0">
                <a:solidFill>
                  <a:schemeClr val="bg1">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a:t>
            </a:r>
          </a:p>
        </p:txBody>
      </p:sp>
      <p:grpSp>
        <p:nvGrpSpPr>
          <p:cNvPr id="42" name="组合 41"/>
          <p:cNvGrpSpPr/>
          <p:nvPr/>
        </p:nvGrpSpPr>
        <p:grpSpPr>
          <a:xfrm>
            <a:off x="429176" y="1734447"/>
            <a:ext cx="431821" cy="431821"/>
            <a:chOff x="3092547" y="-1174771"/>
            <a:chExt cx="736600" cy="736600"/>
          </a:xfrm>
        </p:grpSpPr>
        <p:sp>
          <p:nvSpPr>
            <p:cNvPr id="41" name="椭圆 40"/>
            <p:cNvSpPr/>
            <p:nvPr/>
          </p:nvSpPr>
          <p:spPr>
            <a:xfrm>
              <a:off x="3092547" y="-1174771"/>
              <a:ext cx="736600" cy="736600"/>
            </a:xfrm>
            <a:prstGeom prst="ellipse">
              <a:avLst/>
            </a:prstGeom>
            <a:solidFill>
              <a:srgbClr val="FFE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ire-extinguisher_62743"/>
            <p:cNvSpPr/>
            <p:nvPr/>
          </p:nvSpPr>
          <p:spPr>
            <a:xfrm>
              <a:off x="3272232" y="-1060491"/>
              <a:ext cx="267694" cy="488992"/>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455839 w 606244"/>
                <a:gd name="T45" fmla="*/ 455839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3" h="5989">
                  <a:moveTo>
                    <a:pt x="3186" y="5337"/>
                  </a:moveTo>
                  <a:lnTo>
                    <a:pt x="3127" y="5337"/>
                  </a:lnTo>
                  <a:lnTo>
                    <a:pt x="3127" y="1923"/>
                  </a:lnTo>
                  <a:cubicBezTo>
                    <a:pt x="3127" y="1503"/>
                    <a:pt x="2848" y="1129"/>
                    <a:pt x="2448" y="1008"/>
                  </a:cubicBezTo>
                  <a:lnTo>
                    <a:pt x="2448" y="684"/>
                  </a:lnTo>
                  <a:lnTo>
                    <a:pt x="2887" y="684"/>
                  </a:lnTo>
                  <a:cubicBezTo>
                    <a:pt x="2935" y="684"/>
                    <a:pt x="2974" y="645"/>
                    <a:pt x="2974" y="597"/>
                  </a:cubicBezTo>
                  <a:lnTo>
                    <a:pt x="2974" y="236"/>
                  </a:lnTo>
                  <a:cubicBezTo>
                    <a:pt x="2974" y="188"/>
                    <a:pt x="2935" y="149"/>
                    <a:pt x="2887" y="149"/>
                  </a:cubicBezTo>
                  <a:lnTo>
                    <a:pt x="2448" y="149"/>
                  </a:lnTo>
                  <a:lnTo>
                    <a:pt x="2448" y="87"/>
                  </a:lnTo>
                  <a:cubicBezTo>
                    <a:pt x="2448" y="39"/>
                    <a:pt x="2409" y="0"/>
                    <a:pt x="2361" y="0"/>
                  </a:cubicBezTo>
                  <a:lnTo>
                    <a:pt x="1981" y="0"/>
                  </a:lnTo>
                  <a:cubicBezTo>
                    <a:pt x="1941" y="0"/>
                    <a:pt x="1908" y="26"/>
                    <a:pt x="1898" y="62"/>
                  </a:cubicBezTo>
                  <a:lnTo>
                    <a:pt x="1475" y="62"/>
                  </a:lnTo>
                  <a:cubicBezTo>
                    <a:pt x="1462" y="62"/>
                    <a:pt x="1450" y="65"/>
                    <a:pt x="1439" y="70"/>
                  </a:cubicBezTo>
                  <a:lnTo>
                    <a:pt x="179" y="634"/>
                  </a:lnTo>
                  <a:cubicBezTo>
                    <a:pt x="162" y="641"/>
                    <a:pt x="148" y="654"/>
                    <a:pt x="139" y="670"/>
                  </a:cubicBezTo>
                  <a:lnTo>
                    <a:pt x="21" y="874"/>
                  </a:lnTo>
                  <a:cubicBezTo>
                    <a:pt x="0" y="911"/>
                    <a:pt x="9" y="959"/>
                    <a:pt x="44" y="986"/>
                  </a:cubicBezTo>
                  <a:lnTo>
                    <a:pt x="139" y="1059"/>
                  </a:lnTo>
                  <a:cubicBezTo>
                    <a:pt x="173" y="1085"/>
                    <a:pt x="222" y="1082"/>
                    <a:pt x="253" y="1052"/>
                  </a:cubicBezTo>
                  <a:lnTo>
                    <a:pt x="372" y="933"/>
                  </a:lnTo>
                  <a:lnTo>
                    <a:pt x="999" y="661"/>
                  </a:lnTo>
                  <a:lnTo>
                    <a:pt x="598" y="1191"/>
                  </a:lnTo>
                  <a:cubicBezTo>
                    <a:pt x="587" y="1206"/>
                    <a:pt x="581" y="1225"/>
                    <a:pt x="581" y="1243"/>
                  </a:cubicBezTo>
                  <a:lnTo>
                    <a:pt x="581" y="1491"/>
                  </a:lnTo>
                  <a:cubicBezTo>
                    <a:pt x="581" y="1514"/>
                    <a:pt x="590" y="1536"/>
                    <a:pt x="606" y="1553"/>
                  </a:cubicBezTo>
                  <a:cubicBezTo>
                    <a:pt x="622" y="1569"/>
                    <a:pt x="644" y="1578"/>
                    <a:pt x="667" y="1578"/>
                  </a:cubicBezTo>
                  <a:lnTo>
                    <a:pt x="852" y="1578"/>
                  </a:lnTo>
                  <a:cubicBezTo>
                    <a:pt x="900" y="1578"/>
                    <a:pt x="939" y="1539"/>
                    <a:pt x="939" y="1492"/>
                  </a:cubicBezTo>
                  <a:lnTo>
                    <a:pt x="939" y="1350"/>
                  </a:lnTo>
                  <a:lnTo>
                    <a:pt x="1729" y="755"/>
                  </a:lnTo>
                  <a:lnTo>
                    <a:pt x="1894" y="755"/>
                  </a:lnTo>
                  <a:lnTo>
                    <a:pt x="1894" y="1008"/>
                  </a:lnTo>
                  <a:cubicBezTo>
                    <a:pt x="1494" y="1129"/>
                    <a:pt x="1215" y="1503"/>
                    <a:pt x="1215" y="1923"/>
                  </a:cubicBezTo>
                  <a:lnTo>
                    <a:pt x="1215" y="5337"/>
                  </a:lnTo>
                  <a:lnTo>
                    <a:pt x="1156" y="5337"/>
                  </a:lnTo>
                  <a:cubicBezTo>
                    <a:pt x="1108" y="5337"/>
                    <a:pt x="1069" y="5376"/>
                    <a:pt x="1069" y="5424"/>
                  </a:cubicBezTo>
                  <a:lnTo>
                    <a:pt x="1069" y="5902"/>
                  </a:lnTo>
                  <a:cubicBezTo>
                    <a:pt x="1069" y="5950"/>
                    <a:pt x="1108" y="5989"/>
                    <a:pt x="1156" y="5989"/>
                  </a:cubicBezTo>
                  <a:lnTo>
                    <a:pt x="3186" y="5989"/>
                  </a:lnTo>
                  <a:cubicBezTo>
                    <a:pt x="3234" y="5989"/>
                    <a:pt x="3273" y="5950"/>
                    <a:pt x="3273" y="5902"/>
                  </a:cubicBezTo>
                  <a:lnTo>
                    <a:pt x="3273" y="5424"/>
                  </a:lnTo>
                  <a:cubicBezTo>
                    <a:pt x="3273" y="5376"/>
                    <a:pt x="3234" y="5337"/>
                    <a:pt x="3186" y="5337"/>
                  </a:cubicBezTo>
                  <a:close/>
                  <a:moveTo>
                    <a:pt x="2053" y="3955"/>
                  </a:moveTo>
                  <a:cubicBezTo>
                    <a:pt x="2053" y="3847"/>
                    <a:pt x="2108" y="3754"/>
                    <a:pt x="2220" y="3610"/>
                  </a:cubicBezTo>
                  <a:cubicBezTo>
                    <a:pt x="2311" y="3725"/>
                    <a:pt x="2350" y="3835"/>
                    <a:pt x="2343" y="3953"/>
                  </a:cubicBezTo>
                  <a:cubicBezTo>
                    <a:pt x="2343" y="3956"/>
                    <a:pt x="2343" y="3960"/>
                    <a:pt x="2343" y="3963"/>
                  </a:cubicBezTo>
                  <a:lnTo>
                    <a:pt x="2053" y="3963"/>
                  </a:lnTo>
                  <a:cubicBezTo>
                    <a:pt x="2053" y="3960"/>
                    <a:pt x="2053" y="3957"/>
                    <a:pt x="2053" y="3955"/>
                  </a:cubicBezTo>
                  <a:close/>
                  <a:moveTo>
                    <a:pt x="2771" y="3963"/>
                  </a:moveTo>
                  <a:lnTo>
                    <a:pt x="2575" y="3963"/>
                  </a:lnTo>
                  <a:cubicBezTo>
                    <a:pt x="2604" y="3886"/>
                    <a:pt x="2613" y="3803"/>
                    <a:pt x="2602" y="3720"/>
                  </a:cubicBezTo>
                  <a:cubicBezTo>
                    <a:pt x="2565" y="3438"/>
                    <a:pt x="2365" y="3243"/>
                    <a:pt x="2248" y="3152"/>
                  </a:cubicBezTo>
                  <a:cubicBezTo>
                    <a:pt x="2220" y="3130"/>
                    <a:pt x="2182" y="3123"/>
                    <a:pt x="2147" y="3133"/>
                  </a:cubicBezTo>
                  <a:cubicBezTo>
                    <a:pt x="2112" y="3144"/>
                    <a:pt x="2084" y="3171"/>
                    <a:pt x="2073" y="3206"/>
                  </a:cubicBezTo>
                  <a:cubicBezTo>
                    <a:pt x="2047" y="3283"/>
                    <a:pt x="1992" y="3362"/>
                    <a:pt x="1940" y="3438"/>
                  </a:cubicBezTo>
                  <a:cubicBezTo>
                    <a:pt x="1908" y="3484"/>
                    <a:pt x="1878" y="3527"/>
                    <a:pt x="1856" y="3569"/>
                  </a:cubicBezTo>
                  <a:cubicBezTo>
                    <a:pt x="1787" y="3702"/>
                    <a:pt x="1774" y="3840"/>
                    <a:pt x="1818" y="3963"/>
                  </a:cubicBezTo>
                  <a:lnTo>
                    <a:pt x="1572" y="3963"/>
                  </a:lnTo>
                  <a:lnTo>
                    <a:pt x="1572" y="3015"/>
                  </a:lnTo>
                  <a:lnTo>
                    <a:pt x="2771" y="3015"/>
                  </a:lnTo>
                  <a:lnTo>
                    <a:pt x="2771" y="3963"/>
                  </a:lnTo>
                  <a:lnTo>
                    <a:pt x="2771" y="3963"/>
                  </a:lnTo>
                  <a:close/>
                </a:path>
              </a:pathLst>
            </a:custGeom>
            <a:solidFill>
              <a:srgbClr val="A3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图片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112417" y="4859382"/>
            <a:ext cx="1894300" cy="1996329"/>
          </a:xfrm>
          <a:prstGeom prst="rect">
            <a:avLst/>
          </a:prstGeom>
        </p:spPr>
      </p:pic>
      <p:pic>
        <p:nvPicPr>
          <p:cNvPr id="44" name="图片 4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flipH="1">
            <a:off x="6376893" y="5529113"/>
            <a:ext cx="1702806" cy="1401459"/>
          </a:xfrm>
          <a:custGeom>
            <a:avLst/>
            <a:gdLst>
              <a:gd name="connsiteX0" fmla="*/ 1642844 w 1642844"/>
              <a:gd name="connsiteY0" fmla="*/ 0 h 1352109"/>
              <a:gd name="connsiteX1" fmla="*/ 0 w 1642844"/>
              <a:gd name="connsiteY1" fmla="*/ 0 h 1352109"/>
              <a:gd name="connsiteX2" fmla="*/ 0 w 1642844"/>
              <a:gd name="connsiteY2" fmla="*/ 1352109 h 1352109"/>
              <a:gd name="connsiteX3" fmla="*/ 1642844 w 1642844"/>
              <a:gd name="connsiteY3" fmla="*/ 1352109 h 1352109"/>
            </a:gdLst>
            <a:ahLst/>
            <a:cxnLst>
              <a:cxn ang="0">
                <a:pos x="connsiteX0" y="connsiteY0"/>
              </a:cxn>
              <a:cxn ang="0">
                <a:pos x="connsiteX1" y="connsiteY1"/>
              </a:cxn>
              <a:cxn ang="0">
                <a:pos x="connsiteX2" y="connsiteY2"/>
              </a:cxn>
              <a:cxn ang="0">
                <a:pos x="connsiteX3" y="connsiteY3"/>
              </a:cxn>
            </a:cxnLst>
            <a:rect l="l" t="t" r="r" b="b"/>
            <a:pathLst>
              <a:path w="1642844" h="1352109">
                <a:moveTo>
                  <a:pt x="1642844" y="0"/>
                </a:moveTo>
                <a:lnTo>
                  <a:pt x="0" y="0"/>
                </a:lnTo>
                <a:lnTo>
                  <a:pt x="0" y="1352109"/>
                </a:lnTo>
                <a:lnTo>
                  <a:pt x="1642844" y="1352109"/>
                </a:lnTo>
                <a:close/>
              </a:path>
            </a:pathLst>
          </a:custGeom>
        </p:spPr>
      </p:pic>
      <p:sp>
        <p:nvSpPr>
          <p:cNvPr id="43" name="任意多边形: 形状 42"/>
          <p:cNvSpPr/>
          <p:nvPr/>
        </p:nvSpPr>
        <p:spPr>
          <a:xfrm>
            <a:off x="11287273" y="2769848"/>
            <a:ext cx="356681" cy="734265"/>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FFFFFF"/>
              </a:gs>
              <a:gs pos="100000">
                <a:srgbClr val="FFFF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2" name="矩形 21">
            <a:extLst>
              <a:ext uri="{FF2B5EF4-FFF2-40B4-BE49-F238E27FC236}">
                <a16:creationId xmlns:a16="http://schemas.microsoft.com/office/drawing/2014/main" id="{15F3CA8E-A44F-C1FE-F2BF-5BFE2D069437}"/>
              </a:ext>
            </a:extLst>
          </p:cNvPr>
          <p:cNvSpPr/>
          <p:nvPr/>
        </p:nvSpPr>
        <p:spPr>
          <a:xfrm flipH="1">
            <a:off x="2146301" y="662078"/>
            <a:ext cx="7899398" cy="368935"/>
          </a:xfrm>
          <a:prstGeom prst="rect">
            <a:avLst/>
          </a:prstGeom>
        </p:spPr>
        <p:txBody>
          <a:bodyPr wrap="square" lIns="0" tIns="0" rIns="0" bIns="0">
            <a:spAutoFit/>
          </a:bodyPr>
          <a:lstStyle/>
          <a:p>
            <a:pPr algn="dist" fontAlgn="base">
              <a:lnSpc>
                <a:spcPct val="120000"/>
              </a:lnSpc>
            </a:pPr>
            <a:r>
              <a:rPr lang="en-US" altLang="zh-CN" sz="2000">
                <a:solidFill>
                  <a:schemeClr val="bg1"/>
                </a:solidFill>
                <a:latin typeface="思源黑体 CN Bold" panose="020B0800000000000000" pitchFamily="34" charset="-122"/>
                <a:ea typeface="思源黑体 CN Bold" panose="020B0800000000000000" pitchFamily="34" charset="-122"/>
                <a:cs typeface="+mn-ea"/>
                <a:sym typeface="+mn-lt"/>
              </a:rPr>
              <a:t>2022</a:t>
            </a:r>
            <a:r>
              <a:rPr lang="zh-CN" altLang="en-US" sz="2000">
                <a:solidFill>
                  <a:schemeClr val="bg1"/>
                </a:solidFill>
                <a:latin typeface="思源黑体 CN Bold" panose="020B0800000000000000" pitchFamily="34" charset="-122"/>
                <a:ea typeface="思源黑体 CN Bold" panose="020B0800000000000000" pitchFamily="34" charset="-122"/>
                <a:cs typeface="+mn-ea"/>
                <a:sym typeface="+mn-lt"/>
              </a:rPr>
              <a:t>年高中消防知识宣传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4" grpId="0"/>
      <p:bldP spid="43"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090135"/>
            <a:ext cx="2512094" cy="486862"/>
            <a:chOff x="1455313" y="2356835"/>
            <a:chExt cx="2512094" cy="486862"/>
          </a:xfrm>
        </p:grpSpPr>
        <p:sp>
          <p:nvSpPr>
            <p:cNvPr id="100" name="矩形: 圆角 99"/>
            <p:cNvSpPr/>
            <p:nvPr/>
          </p:nvSpPr>
          <p:spPr>
            <a:xfrm>
              <a:off x="2486338" y="2356835"/>
              <a:ext cx="148106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消防栓</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01</a:t>
              </a:r>
              <a:endParaRPr lang="zh-CN" altLang="en-US">
                <a:latin typeface="思源黑体 CN Bold" panose="020B0800000000000000" pitchFamily="34" charset="-122"/>
                <a:ea typeface="思源黑体 CN Bold" panose="020B0800000000000000" pitchFamily="34" charset="-122"/>
              </a:endParaRPr>
            </a:p>
          </p:txBody>
        </p:sp>
      </p:grpSp>
      <p:sp>
        <p:nvSpPr>
          <p:cNvPr id="53" name="文本框 8"/>
          <p:cNvSpPr txBox="1"/>
          <p:nvPr/>
        </p:nvSpPr>
        <p:spPr>
          <a:xfrm>
            <a:off x="3981275" y="3289300"/>
            <a:ext cx="1657526" cy="372346"/>
          </a:xfrm>
          <a:prstGeom prst="rect">
            <a:avLst/>
          </a:prstGeom>
          <a:noFill/>
        </p:spPr>
        <p:txBody>
          <a:bodyPr wrap="square" lIns="0" tIns="0" rIns="0" bIns="0">
            <a:spAutoFit/>
          </a:bodyPr>
          <a:lstStyle/>
          <a:p>
            <a:pPr>
              <a:lnSpc>
                <a:spcPct val="150000"/>
              </a:lnSpc>
              <a:defRPr/>
            </a:pP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 </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连接水枪</a:t>
            </a:r>
          </a:p>
        </p:txBody>
      </p:sp>
      <p:sp>
        <p:nvSpPr>
          <p:cNvPr id="55" name="文本框 8"/>
          <p:cNvSpPr txBox="1"/>
          <p:nvPr/>
        </p:nvSpPr>
        <p:spPr>
          <a:xfrm>
            <a:off x="3981275" y="5120430"/>
            <a:ext cx="1657526" cy="372346"/>
          </a:xfrm>
          <a:prstGeom prst="rect">
            <a:avLst/>
          </a:prstGeom>
          <a:noFill/>
        </p:spPr>
        <p:txBody>
          <a:bodyPr wrap="square" lIns="0" tIns="0" rIns="0" bIns="0">
            <a:spAutoFit/>
          </a:bodyPr>
          <a:lstStyle/>
          <a:p>
            <a:pPr>
              <a:lnSpc>
                <a:spcPct val="150000"/>
              </a:lnSpc>
              <a:defRPr/>
            </a:pP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 </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连接水带</a:t>
            </a:r>
          </a:p>
        </p:txBody>
      </p:sp>
      <p:sp>
        <p:nvSpPr>
          <p:cNvPr id="56" name="文本框 8"/>
          <p:cNvSpPr txBox="1"/>
          <p:nvPr/>
        </p:nvSpPr>
        <p:spPr>
          <a:xfrm>
            <a:off x="8350075" y="3289300"/>
            <a:ext cx="2279826" cy="372346"/>
          </a:xfrm>
          <a:prstGeom prst="rect">
            <a:avLst/>
          </a:prstGeom>
          <a:noFill/>
        </p:spPr>
        <p:txBody>
          <a:bodyPr wrap="square" lIns="0" tIns="0" rIns="0" bIns="0">
            <a:spAutoFit/>
          </a:bodyPr>
          <a:lstStyle/>
          <a:p>
            <a:pPr>
              <a:lnSpc>
                <a:spcPct val="150000"/>
              </a:lnSpc>
              <a:defRPr/>
            </a:pP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 </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打开水阀门</a:t>
            </a:r>
          </a:p>
        </p:txBody>
      </p:sp>
      <p:sp>
        <p:nvSpPr>
          <p:cNvPr id="59" name="文本框 8"/>
          <p:cNvSpPr txBox="1"/>
          <p:nvPr/>
        </p:nvSpPr>
        <p:spPr>
          <a:xfrm>
            <a:off x="8350075" y="5120430"/>
            <a:ext cx="2279826" cy="372346"/>
          </a:xfrm>
          <a:prstGeom prst="rect">
            <a:avLst/>
          </a:prstGeom>
          <a:noFill/>
        </p:spPr>
        <p:txBody>
          <a:bodyPr wrap="square" lIns="0" tIns="0" rIns="0" bIns="0">
            <a:spAutoFit/>
          </a:bodyPr>
          <a:lstStyle/>
          <a:p>
            <a:pPr>
              <a:lnSpc>
                <a:spcPct val="150000"/>
              </a:lnSpc>
              <a:defRPr/>
            </a:pP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4. </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对火源根部灭火</a:t>
            </a:r>
          </a:p>
        </p:txBody>
      </p:sp>
      <p:sp>
        <p:nvSpPr>
          <p:cNvPr id="16" name="矩形 15"/>
          <p:cNvSpPr/>
          <p:nvPr/>
        </p:nvSpPr>
        <p:spPr>
          <a:xfrm>
            <a:off x="1793615" y="2844799"/>
            <a:ext cx="1825885" cy="1429325"/>
          </a:xfrm>
          <a:prstGeom prst="rect">
            <a:avLst/>
          </a:prstGeom>
          <a:blipFill dpi="0" rotWithShape="1">
            <a:blip r:embed="rId7" cstate="email">
              <a:extLst>
                <a:ext uri="{28A0092B-C50C-407E-A947-70E740481C1C}">
                  <a14:useLocalDpi xmlns:a14="http://schemas.microsoft.com/office/drawing/2010/main"/>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65" name="矩形 64"/>
          <p:cNvSpPr/>
          <p:nvPr/>
        </p:nvSpPr>
        <p:spPr>
          <a:xfrm>
            <a:off x="1793615" y="4483099"/>
            <a:ext cx="1825885" cy="1429325"/>
          </a:xfrm>
          <a:prstGeom prst="rect">
            <a:avLst/>
          </a:prstGeom>
          <a:blipFill dpi="0" rotWithShape="1">
            <a:blip r:embed="rId8" cstate="email">
              <a:extLst>
                <a:ext uri="{28A0092B-C50C-407E-A947-70E740481C1C}">
                  <a14:useLocalDpi xmlns:a14="http://schemas.microsoft.com/office/drawing/2010/main"/>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66" name="矩形 65"/>
          <p:cNvSpPr/>
          <p:nvPr/>
        </p:nvSpPr>
        <p:spPr>
          <a:xfrm>
            <a:off x="5901157" y="2844799"/>
            <a:ext cx="1825885" cy="1429325"/>
          </a:xfrm>
          <a:prstGeom prst="rect">
            <a:avLst/>
          </a:prstGeom>
          <a:blipFill dpi="0" rotWithShape="1">
            <a:blip r:embed="rId9" cstate="email">
              <a:extLst>
                <a:ext uri="{28A0092B-C50C-407E-A947-70E740481C1C}">
                  <a14:useLocalDpi xmlns:a14="http://schemas.microsoft.com/office/drawing/2010/main"/>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67" name="矩形 66"/>
          <p:cNvSpPr/>
          <p:nvPr/>
        </p:nvSpPr>
        <p:spPr>
          <a:xfrm>
            <a:off x="5901157" y="4483099"/>
            <a:ext cx="1825885" cy="1429325"/>
          </a:xfrm>
          <a:prstGeom prst="rect">
            <a:avLst/>
          </a:prstGeom>
          <a:blipFill dpi="0" rotWithShape="1">
            <a:blip r:embed="rId10" cstate="email">
              <a:extLst>
                <a:ext uri="{28A0092B-C50C-407E-A947-70E740481C1C}">
                  <a14:useLocalDpi xmlns:a14="http://schemas.microsoft.com/office/drawing/2010/main"/>
                </a:ext>
              </a:extLst>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000"/>
                                        <p:tgtEl>
                                          <p:spTgt spid="53"/>
                                        </p:tgtEl>
                                      </p:cBhvr>
                                    </p:animEffect>
                                    <p:anim calcmode="lin" valueType="num">
                                      <p:cBhvr>
                                        <p:cTn id="26" dur="1000" fill="hold"/>
                                        <p:tgtEl>
                                          <p:spTgt spid="53"/>
                                        </p:tgtEl>
                                        <p:attrNameLst>
                                          <p:attrName>ppt_x</p:attrName>
                                        </p:attrNameLst>
                                      </p:cBhvr>
                                      <p:tavLst>
                                        <p:tav tm="0">
                                          <p:val>
                                            <p:strVal val="#ppt_x"/>
                                          </p:val>
                                        </p:tav>
                                        <p:tav tm="100000">
                                          <p:val>
                                            <p:strVal val="#ppt_x"/>
                                          </p:val>
                                        </p:tav>
                                      </p:tavLst>
                                    </p:anim>
                                    <p:anim calcmode="lin" valueType="num">
                                      <p:cBhvr>
                                        <p:cTn id="27" dur="1000" fill="hold"/>
                                        <p:tgtEl>
                                          <p:spTgt spid="5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1000"/>
                                        <p:tgtEl>
                                          <p:spTgt spid="55"/>
                                        </p:tgtEl>
                                      </p:cBhvr>
                                    </p:animEffect>
                                    <p:anim calcmode="lin" valueType="num">
                                      <p:cBhvr>
                                        <p:cTn id="31" dur="1000" fill="hold"/>
                                        <p:tgtEl>
                                          <p:spTgt spid="55"/>
                                        </p:tgtEl>
                                        <p:attrNameLst>
                                          <p:attrName>ppt_x</p:attrName>
                                        </p:attrNameLst>
                                      </p:cBhvr>
                                      <p:tavLst>
                                        <p:tav tm="0">
                                          <p:val>
                                            <p:strVal val="#ppt_x"/>
                                          </p:val>
                                        </p:tav>
                                        <p:tav tm="100000">
                                          <p:val>
                                            <p:strVal val="#ppt_x"/>
                                          </p:val>
                                        </p:tav>
                                      </p:tavLst>
                                    </p:anim>
                                    <p:anim calcmode="lin" valueType="num">
                                      <p:cBhvr>
                                        <p:cTn id="32" dur="1000" fill="hold"/>
                                        <p:tgtEl>
                                          <p:spTgt spid="5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nodeType="afterGroup">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left)">
                                      <p:cBhvr>
                                        <p:cTn id="50" dur="500"/>
                                        <p:tgtEl>
                                          <p:spTgt spid="65"/>
                                        </p:tgtEl>
                                      </p:cBhvr>
                                    </p:animEffect>
                                  </p:childTnLst>
                                </p:cTn>
                              </p:par>
                            </p:childTnLst>
                          </p:cTn>
                        </p:par>
                        <p:par>
                          <p:cTn id="51" fill="hold" nodeType="afterGroup">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500"/>
                                        <p:tgtEl>
                                          <p:spTgt spid="66"/>
                                        </p:tgtEl>
                                      </p:cBhvr>
                                    </p:animEffect>
                                  </p:childTnLst>
                                </p:cTn>
                              </p:par>
                            </p:childTnLst>
                          </p:cTn>
                        </p:par>
                        <p:par>
                          <p:cTn id="55" fill="hold" nodeType="afterGroup">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53" grpId="0"/>
      <p:bldP spid="55" grpId="0"/>
      <p:bldP spid="56" grpId="0"/>
      <p:bldP spid="59" grpId="0"/>
      <p:bldP spid="16" grpId="0" animBg="1"/>
      <p:bldP spid="65" grpId="0" animBg="1"/>
      <p:bldP spid="66" grpId="0" animBg="1"/>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090135"/>
            <a:ext cx="3078587" cy="486862"/>
            <a:chOff x="1455313" y="2356835"/>
            <a:chExt cx="3078587" cy="486862"/>
          </a:xfrm>
        </p:grpSpPr>
        <p:sp>
          <p:nvSpPr>
            <p:cNvPr id="100" name="矩形: 圆角 99"/>
            <p:cNvSpPr/>
            <p:nvPr/>
          </p:nvSpPr>
          <p:spPr>
            <a:xfrm>
              <a:off x="2486338" y="2356835"/>
              <a:ext cx="20475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手动报警按钮</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02</a:t>
              </a:r>
              <a:endParaRPr lang="zh-CN" altLang="en-US">
                <a:latin typeface="思源黑体 CN Bold" panose="020B0800000000000000" pitchFamily="34" charset="-122"/>
                <a:ea typeface="思源黑体 CN Bold" panose="020B0800000000000000" pitchFamily="34" charset="-122"/>
              </a:endParaRPr>
            </a:p>
          </p:txBody>
        </p:sp>
      </p:grpSp>
      <p:sp>
        <p:nvSpPr>
          <p:cNvPr id="53" name="文本框 8"/>
          <p:cNvSpPr txBox="1"/>
          <p:nvPr/>
        </p:nvSpPr>
        <p:spPr>
          <a:xfrm>
            <a:off x="1784174" y="2992892"/>
            <a:ext cx="6242226" cy="1438984"/>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手动报警按钮</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圆形</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使用说明：</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遇突发火情时，按下紧急按钮，通过消防自动报警系统，自动启动消防警铃，发出警报。</a:t>
            </a:r>
          </a:p>
        </p:txBody>
      </p:sp>
      <p:sp>
        <p:nvSpPr>
          <p:cNvPr id="37" name="文本框 8"/>
          <p:cNvSpPr txBox="1"/>
          <p:nvPr/>
        </p:nvSpPr>
        <p:spPr>
          <a:xfrm>
            <a:off x="1784174" y="4619171"/>
            <a:ext cx="6242226"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手动报警按钮的作用</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手动按下（或按破）玻璃片后</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能够将报警信号反馈到消控中心消防主机上的一种始端报警装置。达到快速报警的目的。</a:t>
            </a:r>
          </a:p>
        </p:txBody>
      </p:sp>
      <p:pic>
        <p:nvPicPr>
          <p:cNvPr id="15" name="图片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77150" y="2806699"/>
            <a:ext cx="2900450" cy="290385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500"/>
                                        <p:tgtEl>
                                          <p:spTgt spid="53"/>
                                        </p:tgtEl>
                                      </p:cBhvr>
                                    </p:animEffect>
                                  </p:childTnLst>
                                </p:cTn>
                              </p:par>
                            </p:childTnLst>
                          </p:cTn>
                        </p:par>
                        <p:par>
                          <p:cTn id="34" fill="hold" nodeType="afterGroup">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53"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090135"/>
            <a:ext cx="3078587" cy="486862"/>
            <a:chOff x="1455313" y="2356835"/>
            <a:chExt cx="3078587" cy="486862"/>
          </a:xfrm>
        </p:grpSpPr>
        <p:sp>
          <p:nvSpPr>
            <p:cNvPr id="100" name="矩形: 圆角 99"/>
            <p:cNvSpPr/>
            <p:nvPr/>
          </p:nvSpPr>
          <p:spPr>
            <a:xfrm>
              <a:off x="2486338" y="2356835"/>
              <a:ext cx="20475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消防警铃</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03</a:t>
              </a:r>
              <a:endParaRPr lang="zh-CN" altLang="en-US">
                <a:latin typeface="思源黑体 CN Bold" panose="020B0800000000000000" pitchFamily="34" charset="-122"/>
                <a:ea typeface="思源黑体 CN Bold" panose="020B0800000000000000" pitchFamily="34" charset="-122"/>
              </a:endParaRPr>
            </a:p>
          </p:txBody>
        </p:sp>
      </p:grpSp>
      <p:sp>
        <p:nvSpPr>
          <p:cNvPr id="37" name="文本框 8"/>
          <p:cNvSpPr txBox="1"/>
          <p:nvPr/>
        </p:nvSpPr>
        <p:spPr>
          <a:xfrm>
            <a:off x="4933774" y="3360057"/>
            <a:ext cx="5391326" cy="2449838"/>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消防警铃</a:t>
            </a:r>
          </a:p>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直径</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15CM</a:t>
            </a:r>
          </a:p>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个</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消防栓</a:t>
            </a:r>
          </a:p>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使用说明：</a:t>
            </a:r>
            <a:endParaRPr lang="en-US" altLang="zh-CN"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当发生火灾时按下手动报警按钮，消防警铃，就会发出火警警报，提醒人们发生火灾。</a:t>
            </a:r>
          </a:p>
        </p:txBody>
      </p:sp>
      <p:pic>
        <p:nvPicPr>
          <p:cNvPr id="13" name="图片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991025" y="3033486"/>
            <a:ext cx="2059972" cy="277754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down)">
                                      <p:cBhvr>
                                        <p:cTn id="16" dur="500"/>
                                        <p:tgtEl>
                                          <p:spTgt spid="7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nodeType="afterGroup">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090135"/>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感温探测玻璃球喷头</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04</a:t>
              </a:r>
              <a:endParaRPr lang="zh-CN" altLang="en-US">
                <a:latin typeface="思源黑体 CN Bold" panose="020B0800000000000000" pitchFamily="34" charset="-122"/>
                <a:ea typeface="思源黑体 CN Bold" panose="020B0800000000000000" pitchFamily="34" charset="-122"/>
              </a:endParaRPr>
            </a:p>
          </p:txBody>
        </p:sp>
      </p:grpSp>
      <p:sp>
        <p:nvSpPr>
          <p:cNvPr id="37" name="文本框 8"/>
          <p:cNvSpPr txBox="1"/>
          <p:nvPr/>
        </p:nvSpPr>
        <p:spPr>
          <a:xfrm>
            <a:off x="1784175" y="2972438"/>
            <a:ext cx="5912025" cy="1808316"/>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感温探测玻璃球喷头</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个</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/6-7</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平方米</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使用说明：</a:t>
            </a:r>
            <a:endParaRPr lang="en-US" altLang="zh-CN"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当温度达到喷头温级时，感温探测的玻璃管就会自动爆裂。喷淋系统则启动消防喷淋，自动喷水灭火。 </a:t>
            </a:r>
          </a:p>
        </p:txBody>
      </p:sp>
      <p:sp>
        <p:nvSpPr>
          <p:cNvPr id="30" name="文本框 8"/>
          <p:cNvSpPr txBox="1"/>
          <p:nvPr/>
        </p:nvSpPr>
        <p:spPr>
          <a:xfrm>
            <a:off x="1784175" y="5101771"/>
            <a:ext cx="6737526"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喷头温级（℃） </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57 68 79 93 141 182 227 </a:t>
            </a:r>
            <a:b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b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玻璃球色别           橙 红 黄 绿 蓝   紫  黑</a:t>
            </a:r>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29594" y="2882894"/>
            <a:ext cx="3022606" cy="302260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nodeType="afterGroup">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7"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sp>
        <p:nvSpPr>
          <p:cNvPr id="18" name="椭圆 17"/>
          <p:cNvSpPr/>
          <p:nvPr/>
        </p:nvSpPr>
        <p:spPr>
          <a:xfrm>
            <a:off x="1903748" y="-1034322"/>
            <a:ext cx="479686" cy="4796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1</a:t>
            </a:r>
            <a:endParaRPr lang="zh-CN" altLang="en-US">
              <a:latin typeface="思源黑体 CN Bold" panose="020B0800000000000000" pitchFamily="34" charset="-122"/>
              <a:ea typeface="思源黑体 CN Bold" panose="020B0800000000000000" pitchFamily="34" charset="-122"/>
            </a:endParaRPr>
          </a:p>
        </p:txBody>
      </p:sp>
      <p:pic>
        <p:nvPicPr>
          <p:cNvPr id="59" name="图片 5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3448050"/>
            <a:ext cx="12192000" cy="3399250"/>
          </a:xfrm>
          <a:custGeom>
            <a:avLst/>
            <a:gdLst>
              <a:gd name="connsiteX0" fmla="*/ 0 w 12192000"/>
              <a:gd name="connsiteY0" fmla="*/ 0 h 3399250"/>
              <a:gd name="connsiteX1" fmla="*/ 12192000 w 12192000"/>
              <a:gd name="connsiteY1" fmla="*/ 0 h 3399250"/>
              <a:gd name="connsiteX2" fmla="*/ 12192000 w 12192000"/>
              <a:gd name="connsiteY2" fmla="*/ 3399250 h 3399250"/>
              <a:gd name="connsiteX3" fmla="*/ 0 w 12192000"/>
              <a:gd name="connsiteY3" fmla="*/ 3399250 h 3399250"/>
            </a:gdLst>
            <a:ahLst/>
            <a:cxnLst>
              <a:cxn ang="0">
                <a:pos x="connsiteX0" y="connsiteY0"/>
              </a:cxn>
              <a:cxn ang="0">
                <a:pos x="connsiteX1" y="connsiteY1"/>
              </a:cxn>
              <a:cxn ang="0">
                <a:pos x="connsiteX2" y="connsiteY2"/>
              </a:cxn>
              <a:cxn ang="0">
                <a:pos x="connsiteX3" y="connsiteY3"/>
              </a:cxn>
            </a:cxnLst>
            <a:rect l="l" t="t" r="r" b="b"/>
            <a:pathLst>
              <a:path w="12192000" h="3399250">
                <a:moveTo>
                  <a:pt x="0" y="0"/>
                </a:moveTo>
                <a:lnTo>
                  <a:pt x="12192000" y="0"/>
                </a:lnTo>
                <a:lnTo>
                  <a:pt x="12192000" y="3399250"/>
                </a:lnTo>
                <a:lnTo>
                  <a:pt x="0" y="3399250"/>
                </a:lnTo>
                <a:close/>
              </a:path>
            </a:pathLst>
          </a:custGeom>
        </p:spPr>
      </p:pic>
      <p:sp>
        <p:nvSpPr>
          <p:cNvPr id="50" name="文本框 8"/>
          <p:cNvSpPr txBox="1"/>
          <p:nvPr/>
        </p:nvSpPr>
        <p:spPr>
          <a:xfrm>
            <a:off x="1562100" y="1970756"/>
            <a:ext cx="9067800" cy="3645422"/>
          </a:xfrm>
          <a:prstGeom prst="rect">
            <a:avLst/>
          </a:prstGeom>
          <a:noFill/>
        </p:spPr>
        <p:txBody>
          <a:bodyPr wrap="square" lIns="0" tIns="0" rIns="0" bIns="0">
            <a:spAutoFit/>
          </a:bodyPr>
          <a:lstStyle/>
          <a:p>
            <a:pPr algn="just">
              <a:lnSpc>
                <a:spcPct val="150000"/>
              </a:lnSpc>
              <a:defRPr/>
            </a:pPr>
            <a:r>
              <a:rPr lang="zh-CN" altLang="en-US"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a:t>
            </a:r>
            <a:endParaRPr lang="en-US" altLang="zh-CN"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gn="just">
              <a:lnSpc>
                <a:spcPct val="150000"/>
              </a:lnSpc>
              <a:defRPr/>
            </a:pPr>
            <a:r>
              <a:rPr lang="zh-CN" altLang="en-US"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消防工作直接关系人民生命财产的安全和社会的稳定。</a:t>
            </a:r>
            <a:endParaRPr lang="en-US" altLang="zh-CN"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gn="just">
              <a:lnSpc>
                <a:spcPct val="150000"/>
              </a:lnSpc>
              <a:defRPr/>
            </a:pPr>
            <a:r>
              <a:rPr lang="zh-CN" altLang="en-US"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近年来我国发生的一些重特大火灾，一把火就造成几十人甚至数百人的伤亡，造成上百万、上千万甚至几亿元的经济损失，这不仅给许多家庭带来了不幸，而且还使大量的社会财富化为灰烬。</a:t>
            </a:r>
            <a:endParaRPr lang="en-US" altLang="zh-CN"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gn="just">
              <a:lnSpc>
                <a:spcPct val="150000"/>
              </a:lnSpc>
              <a:defRPr/>
            </a:pPr>
            <a:r>
              <a:rPr lang="zh-CN" altLang="en-US" sz="2000" kern="0" dirty="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消防工作是国民经济和社会发展的重要组成部分，是发展社会主义市场经济不可缺少的保障条件。消防工作直接关系人民生命财产的安全和社会的稳定。</a:t>
            </a:r>
          </a:p>
        </p:txBody>
      </p:sp>
      <p:grpSp>
        <p:nvGrpSpPr>
          <p:cNvPr id="19" name="组合 18"/>
          <p:cNvGrpSpPr/>
          <p:nvPr/>
        </p:nvGrpSpPr>
        <p:grpSpPr>
          <a:xfrm>
            <a:off x="4359640" y="594584"/>
            <a:ext cx="3472721" cy="1119181"/>
            <a:chOff x="4359640" y="463956"/>
            <a:chExt cx="3472721" cy="1119181"/>
          </a:xfrm>
        </p:grpSpPr>
        <p:sp>
          <p:nvSpPr>
            <p:cNvPr id="49" name="PA_文本框 14"/>
            <p:cNvSpPr txBox="1"/>
            <p:nvPr>
              <p:custDataLst>
                <p:tags r:id="rId2"/>
              </p:custDataLst>
            </p:nvPr>
          </p:nvSpPr>
          <p:spPr>
            <a:xfrm>
              <a:off x="4787900" y="463956"/>
              <a:ext cx="2616200" cy="830997"/>
            </a:xfrm>
            <a:prstGeom prst="rect">
              <a:avLst/>
            </a:prstGeom>
            <a:noFill/>
            <a:effectLst/>
          </p:spPr>
          <p:txBody>
            <a:bodyPr wrap="square" lIns="0" tIns="0" rIns="0" bIns="0" rtlCol="0">
              <a:spAutoFit/>
            </a:bodyPr>
            <a:lstStyle/>
            <a:p>
              <a:pPr algn="ctr"/>
              <a:r>
                <a:rPr lang="zh-CN" altLang="en-US" sz="5400" dirty="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前言</a:t>
              </a:r>
            </a:p>
          </p:txBody>
        </p:sp>
        <p:sp>
          <p:nvSpPr>
            <p:cNvPr id="54" name="文本框 8"/>
            <p:cNvSpPr txBox="1"/>
            <p:nvPr/>
          </p:nvSpPr>
          <p:spPr>
            <a:xfrm>
              <a:off x="4359640" y="1334864"/>
              <a:ext cx="3472721" cy="248273"/>
            </a:xfrm>
            <a:prstGeom prst="rect">
              <a:avLst/>
            </a:prstGeom>
            <a:noFill/>
          </p:spPr>
          <p:txBody>
            <a:bodyPr wrap="square" lIns="0" tIns="0" rIns="0" bIns="0">
              <a:spAutoFit/>
            </a:bodyPr>
            <a:lstStyle/>
            <a:p>
              <a:pPr algn="dist">
                <a:lnSpc>
                  <a:spcPct val="150000"/>
                </a:lnSpc>
                <a:defRPr/>
              </a:pPr>
              <a:r>
                <a:rPr lang="en-US" altLang="zh-CN" sz="12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PREFACE</a:t>
              </a:r>
              <a:endParaRPr lang="zh-CN" altLang="en-US" sz="12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down)">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090135"/>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烟感报警器</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05</a:t>
              </a:r>
              <a:endParaRPr lang="zh-CN" altLang="en-US">
                <a:latin typeface="思源黑体 CN Bold" panose="020B0800000000000000" pitchFamily="34" charset="-122"/>
                <a:ea typeface="思源黑体 CN Bold" panose="020B0800000000000000" pitchFamily="34" charset="-122"/>
              </a:endParaRPr>
            </a:p>
          </p:txBody>
        </p:sp>
      </p:grpSp>
      <p:sp>
        <p:nvSpPr>
          <p:cNvPr id="37" name="文本框 8"/>
          <p:cNvSpPr txBox="1"/>
          <p:nvPr/>
        </p:nvSpPr>
        <p:spPr>
          <a:xfrm>
            <a:off x="1784174" y="2865856"/>
            <a:ext cx="6712126" cy="2177647"/>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烟感报警器</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圆锥型</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个</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/50-60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平方米</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使用说明：</a:t>
            </a:r>
            <a:endParaRPr lang="en-US" altLang="zh-CN"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当空气中烟的浓度达到一定程度时，感烟探测就会自动报警，提醒人们发生火灾的位置。 </a:t>
            </a:r>
          </a:p>
        </p:txBody>
      </p:sp>
      <p:sp>
        <p:nvSpPr>
          <p:cNvPr id="30" name="文本框 8"/>
          <p:cNvSpPr txBox="1"/>
          <p:nvPr/>
        </p:nvSpPr>
        <p:spPr>
          <a:xfrm>
            <a:off x="1784174" y="5231097"/>
            <a:ext cx="9317415"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一般安装在天花板上的白色圆形物，当周围的烟雾或烟尘达到一定浓度时，探头会接收到报警信号，并把信号反馈到消防中心的火灾自动报警主机上。</a:t>
            </a:r>
          </a:p>
        </p:txBody>
      </p:sp>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99588" y="2158999"/>
            <a:ext cx="2095894" cy="21839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53"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nodeType="afterGroup">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7"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2018018"/>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235278"/>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消防应急灯</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06</a:t>
              </a:r>
              <a:endParaRPr lang="zh-CN" altLang="en-US">
                <a:latin typeface="思源黑体 CN Bold" panose="020B0800000000000000" pitchFamily="34" charset="-122"/>
                <a:ea typeface="思源黑体 CN Bold" panose="020B0800000000000000" pitchFamily="34" charset="-122"/>
              </a:endParaRPr>
            </a:p>
          </p:txBody>
        </p:sp>
      </p:grpSp>
      <p:sp>
        <p:nvSpPr>
          <p:cNvPr id="30" name="文本框 8"/>
          <p:cNvSpPr txBox="1"/>
          <p:nvPr/>
        </p:nvSpPr>
        <p:spPr>
          <a:xfrm>
            <a:off x="5209072" y="3142929"/>
            <a:ext cx="5801828" cy="2546979"/>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消防应急灯</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YD-127</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6M/</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个</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说　　明：</a:t>
            </a:r>
            <a:endParaRPr lang="en-US" altLang="zh-CN"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当发生火灾时通常会伴有停电等现象，消防应急灯是一种自动充电的照明灯，当发生火灾或停电时，消防应急灯会自动工作照明，指示人们安全通道和出口的位置，以免人们找不到安全出口撞伤。 </a:t>
            </a:r>
          </a:p>
        </p:txBody>
      </p:sp>
      <p:pic>
        <p:nvPicPr>
          <p:cNvPr id="13" name="图片 1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459507" y="3470357"/>
            <a:ext cx="3026714" cy="250771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down)">
                                      <p:cBhvr>
                                        <p:cTn id="20" dur="500"/>
                                        <p:tgtEl>
                                          <p:spTgt spid="73"/>
                                        </p:tgtEl>
                                      </p:cBhvr>
                                    </p:animEffect>
                                  </p:childTnLst>
                                </p:cTn>
                              </p:par>
                            </p:childTnLst>
                          </p:cTn>
                        </p:par>
                        <p:par>
                          <p:cTn id="21" fill="hold" nodeType="afterGroup">
                            <p:stCondLst>
                              <p:cond delay="1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13"/>
                                        </p:tgtEl>
                                        <p:attrNameLst>
                                          <p:attrName>style.visibility</p:attrName>
                                        </p:attrNameLst>
                                      </p:cBhvr>
                                      <p:to>
                                        <p:strVal val="visible"/>
                                      </p:to>
                                    </p:set>
                                    <p:anim to="0" calcmode="lin" valueType="num">
                                      <p:cBhvr>
                                        <p:cTn id="24" dur="500" decel="100000" fill="hold">
                                          <p:stCondLst>
                                            <p:cond delay="0"/>
                                          </p:stCondLst>
                                        </p:cTn>
                                        <p:tgtEl>
                                          <p:spTgt spid="13"/>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13"/>
                                        </p:tgtEl>
                                      </p:cBhvr>
                                    </p:animEffect>
                                    <p:animScale>
                                      <p:cBhvr>
                                        <p:cTn id="26" dur="500" decel="100000" fill="hold">
                                          <p:stCondLst>
                                            <p:cond delay="0"/>
                                          </p:stCondLst>
                                        </p:cTn>
                                        <p:tgtEl>
                                          <p:spTgt spid="13"/>
                                        </p:tgtEl>
                                      </p:cBhvr>
                                      <p:by x="100000" y="100000"/>
                                      <p:from x="110000" y="110000"/>
                                      <p:to x="100000" y="100000"/>
                                    </p:animScale>
                                  </p:childTnLst>
                                </p:cTn>
                              </p:par>
                            </p:childTnLst>
                          </p:cTn>
                        </p:par>
                        <p:par>
                          <p:cTn id="27" fill="hold" nodeType="afterGroup">
                            <p:stCondLst>
                              <p:cond delay="20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30"/>
                                        </p:tgtEl>
                                        <p:attrNameLst>
                                          <p:attrName>style.visibility</p:attrName>
                                        </p:attrNameLst>
                                      </p:cBhvr>
                                      <p:to>
                                        <p:strVal val="visible"/>
                                      </p:to>
                                    </p:set>
                                    <p:anim to="0" calcmode="lin" valueType="num">
                                      <p:cBhvr>
                                        <p:cTn id="30"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30"/>
                                        </p:tgtEl>
                                      </p:cBhvr>
                                    </p:animEffect>
                                    <p:animScale>
                                      <p:cBhvr>
                                        <p:cTn id="32" dur="500" decel="100000" fill="hold">
                                          <p:stCondLst>
                                            <p:cond delay="0"/>
                                          </p:stCondLst>
                                        </p:cTn>
                                        <p:tgtEl>
                                          <p:spTgt spid="30"/>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438479"/>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疏散标识</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07</a:t>
              </a:r>
              <a:endParaRPr lang="zh-CN" altLang="en-US">
                <a:latin typeface="思源黑体 CN Bold" panose="020B0800000000000000" pitchFamily="34" charset="-122"/>
                <a:ea typeface="思源黑体 CN Bold" panose="020B0800000000000000" pitchFamily="34" charset="-122"/>
              </a:endParaRPr>
            </a:p>
          </p:txBody>
        </p:sp>
      </p:grpSp>
      <p:sp>
        <p:nvSpPr>
          <p:cNvPr id="30" name="文本框 8"/>
          <p:cNvSpPr txBox="1"/>
          <p:nvPr/>
        </p:nvSpPr>
        <p:spPr>
          <a:xfrm>
            <a:off x="1784174" y="3344852"/>
            <a:ext cx="6574215" cy="2546979"/>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疏散标识</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15cm×30cm</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出入口、主通道，</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8-10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米</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个</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说　　明：</a:t>
            </a:r>
            <a:endParaRPr lang="en-US" altLang="zh-CN"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疏散标识是一种具有无限次在亮处吸光、暗处发光的消防指示牌，它可挂、可贴，主要用于在火灾发生时在黑暗场所自动发光，指示安全通道、安全门。</a:t>
            </a:r>
          </a:p>
        </p:txBody>
      </p:sp>
      <p:pic>
        <p:nvPicPr>
          <p:cNvPr id="13" name="图片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263148" y="3327400"/>
            <a:ext cx="1652683" cy="21877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nodeType="afterGroup">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667913" y="2318735"/>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消防安全门</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08</a:t>
              </a:r>
              <a:endParaRPr lang="zh-CN" altLang="en-US">
                <a:latin typeface="思源黑体 CN Bold" panose="020B0800000000000000" pitchFamily="34" charset="-122"/>
                <a:ea typeface="思源黑体 CN Bold" panose="020B0800000000000000" pitchFamily="34" charset="-122"/>
              </a:endParaRPr>
            </a:p>
          </p:txBody>
        </p:sp>
      </p:grpSp>
      <p:sp>
        <p:nvSpPr>
          <p:cNvPr id="30" name="文本框 8"/>
          <p:cNvSpPr txBox="1"/>
          <p:nvPr/>
        </p:nvSpPr>
        <p:spPr>
          <a:xfrm>
            <a:off x="1784175" y="3333199"/>
            <a:ext cx="6077126" cy="2177647"/>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名　　称：</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 防 安 全 门</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规　　格：</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1.2M×2.4M</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配置要求：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付</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逃生楼梯出口</a:t>
            </a:r>
          </a:p>
          <a:p>
            <a:pPr>
              <a:lnSpc>
                <a:spcPct val="150000"/>
              </a:lnSpc>
              <a:defRPr/>
            </a:pPr>
            <a:r>
              <a:rPr lang="zh-CN" altLang="en-US"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说　　明：</a:t>
            </a:r>
            <a:endParaRPr lang="en-US" altLang="zh-CN" sz="16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消防安全门是发生火灾时人们用来逃生用的紧急安全出口，平时严禁上锁和堵塞。</a:t>
            </a:r>
          </a:p>
        </p:txBody>
      </p:sp>
      <p:pic>
        <p:nvPicPr>
          <p:cNvPr id="13" name="图片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65904" y="3094774"/>
            <a:ext cx="2227496" cy="270619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down)">
                                      <p:cBhvr>
                                        <p:cTn id="16" dur="500"/>
                                        <p:tgtEl>
                                          <p:spTgt spid="7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nodeType="afterGroup">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认识消防设施器材标志</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73" name="文本框 8"/>
          <p:cNvSpPr txBox="1"/>
          <p:nvPr/>
        </p:nvSpPr>
        <p:spPr>
          <a:xfrm>
            <a:off x="4598681" y="1872875"/>
            <a:ext cx="2994639" cy="276999"/>
          </a:xfrm>
          <a:prstGeom prst="rect">
            <a:avLst/>
          </a:prstGeom>
          <a:noFill/>
        </p:spPr>
        <p:txBody>
          <a:bodyPr wrap="square" lIns="0" tIns="0" rIns="0" bIns="0">
            <a:spAutoFit/>
          </a:bodyPr>
          <a:lstStyle/>
          <a:p>
            <a:pPr algn="ct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关于消防的名词解释</a:t>
            </a:r>
          </a:p>
        </p:txBody>
      </p:sp>
      <p:grpSp>
        <p:nvGrpSpPr>
          <p:cNvPr id="10" name="组合 9"/>
          <p:cNvGrpSpPr/>
          <p:nvPr/>
        </p:nvGrpSpPr>
        <p:grpSpPr>
          <a:xfrm>
            <a:off x="856540" y="2322364"/>
            <a:ext cx="4005687" cy="486862"/>
            <a:chOff x="1455313" y="2356835"/>
            <a:chExt cx="4005687" cy="486862"/>
          </a:xfrm>
        </p:grpSpPr>
        <p:sp>
          <p:nvSpPr>
            <p:cNvPr id="100" name="矩形: 圆角 99"/>
            <p:cNvSpPr/>
            <p:nvPr/>
          </p:nvSpPr>
          <p:spPr>
            <a:xfrm>
              <a:off x="2486338" y="2356835"/>
              <a:ext cx="29746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灭火器的使用</a:t>
              </a:r>
            </a:p>
          </p:txBody>
        </p:sp>
        <p:sp>
          <p:nvSpPr>
            <p:cNvPr id="51" name="矩形: 圆角 50"/>
            <p:cNvSpPr/>
            <p:nvPr/>
          </p:nvSpPr>
          <p:spPr>
            <a:xfrm>
              <a:off x="1455313" y="2356835"/>
              <a:ext cx="930029"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09</a:t>
              </a:r>
              <a:endParaRPr lang="zh-CN" altLang="en-US">
                <a:latin typeface="思源黑体 CN Bold" panose="020B0800000000000000" pitchFamily="34" charset="-122"/>
                <a:ea typeface="思源黑体 CN Bold" panose="020B0800000000000000" pitchFamily="34" charset="-122"/>
              </a:endParaRPr>
            </a:p>
          </p:txBody>
        </p:sp>
      </p:grpSp>
      <p:sp>
        <p:nvSpPr>
          <p:cNvPr id="30" name="文本框 8"/>
          <p:cNvSpPr txBox="1"/>
          <p:nvPr/>
        </p:nvSpPr>
        <p:spPr>
          <a:xfrm>
            <a:off x="907398" y="3086456"/>
            <a:ext cx="4927345" cy="2916311"/>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常见的灭火器有干粉灭火器、</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CO2</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灭火器、水基型灭火器、泡沫灭火器等。</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干粉灭火器是使用范围最广泛的灭火器</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灭火器的使用方法：提起灭火器，拔掉保险销，对准火源根部，按下压把，进行扫射灭火。（手提式灭火器一般在</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5</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米内有效。）</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干粉灭火器的驱动气体是氮气；主要成分：磷酸铵盐干粉。灭火原理：窒息</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抑制法灭火。</a:t>
            </a:r>
          </a:p>
        </p:txBody>
      </p:sp>
      <p:sp>
        <p:nvSpPr>
          <p:cNvPr id="45" name="矩形 44"/>
          <p:cNvSpPr/>
          <p:nvPr/>
        </p:nvSpPr>
        <p:spPr>
          <a:xfrm>
            <a:off x="6183086" y="2654299"/>
            <a:ext cx="2206171" cy="1146629"/>
          </a:xfrm>
          <a:prstGeom prst="rect">
            <a:avLst/>
          </a:prstGeom>
          <a:blipFill dpi="0" rotWithShape="1">
            <a:blip r:embed="rId7" cstate="email">
              <a:extLst>
                <a:ext uri="{28A0092B-C50C-407E-A947-70E740481C1C}">
                  <a14:useLocalDpi xmlns:a14="http://schemas.microsoft.com/office/drawing/2010/main"/>
                </a:ext>
              </a:extLst>
            </a:blip>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44" name="矩形 43"/>
          <p:cNvSpPr/>
          <p:nvPr/>
        </p:nvSpPr>
        <p:spPr>
          <a:xfrm>
            <a:off x="8938986" y="2654299"/>
            <a:ext cx="2206171" cy="1146629"/>
          </a:xfrm>
          <a:prstGeom prst="rect">
            <a:avLst/>
          </a:prstGeom>
          <a:blipFill dpi="0" rotWithShape="1">
            <a:blip r:embed="rId8" cstate="email">
              <a:extLst>
                <a:ext uri="{28A0092B-C50C-407E-A947-70E740481C1C}">
                  <a14:useLocalDpi xmlns:a14="http://schemas.microsoft.com/office/drawing/2010/main"/>
                </a:ext>
              </a:extLst>
            </a:blip>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42" name="矩形 41"/>
          <p:cNvSpPr/>
          <p:nvPr/>
        </p:nvSpPr>
        <p:spPr>
          <a:xfrm>
            <a:off x="6183086" y="4352471"/>
            <a:ext cx="2206171" cy="1146629"/>
          </a:xfrm>
          <a:prstGeom prst="rect">
            <a:avLst/>
          </a:prstGeom>
          <a:blipFill dpi="0" rotWithShape="1">
            <a:blip r:embed="rId9" cstate="email">
              <a:extLst>
                <a:ext uri="{28A0092B-C50C-407E-A947-70E740481C1C}">
                  <a14:useLocalDpi xmlns:a14="http://schemas.microsoft.com/office/drawing/2010/main"/>
                </a:ext>
              </a:extLst>
            </a:blip>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1" name="矩形 10"/>
          <p:cNvSpPr/>
          <p:nvPr/>
        </p:nvSpPr>
        <p:spPr>
          <a:xfrm>
            <a:off x="8938986" y="4352471"/>
            <a:ext cx="2206171" cy="1146629"/>
          </a:xfrm>
          <a:prstGeom prst="rect">
            <a:avLst/>
          </a:prstGeom>
          <a:blipFill dpi="0" rotWithShape="1">
            <a:blip r:embed="rId10" cstate="email">
              <a:extLst>
                <a:ext uri="{28A0092B-C50C-407E-A947-70E740481C1C}">
                  <a14:useLocalDpi xmlns:a14="http://schemas.microsoft.com/office/drawing/2010/main"/>
                </a:ext>
              </a:extLst>
            </a:blip>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46" name="文本框 8"/>
          <p:cNvSpPr txBox="1"/>
          <p:nvPr/>
        </p:nvSpPr>
        <p:spPr>
          <a:xfrm>
            <a:off x="6255913" y="3913771"/>
            <a:ext cx="1944660" cy="330988"/>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、提起灭火器</a:t>
            </a:r>
          </a:p>
        </p:txBody>
      </p:sp>
      <p:sp>
        <p:nvSpPr>
          <p:cNvPr id="47" name="文本框 8"/>
          <p:cNvSpPr txBox="1"/>
          <p:nvPr/>
        </p:nvSpPr>
        <p:spPr>
          <a:xfrm>
            <a:off x="9171470" y="3913771"/>
            <a:ext cx="1944660" cy="330988"/>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、拔下保险销</a:t>
            </a:r>
          </a:p>
        </p:txBody>
      </p:sp>
      <p:sp>
        <p:nvSpPr>
          <p:cNvPr id="48" name="文本框 8"/>
          <p:cNvSpPr txBox="1"/>
          <p:nvPr/>
        </p:nvSpPr>
        <p:spPr>
          <a:xfrm>
            <a:off x="6255913" y="5684514"/>
            <a:ext cx="1944660" cy="330988"/>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、用力压下手柄</a:t>
            </a:r>
          </a:p>
        </p:txBody>
      </p:sp>
      <p:sp>
        <p:nvSpPr>
          <p:cNvPr id="50" name="文本框 8"/>
          <p:cNvSpPr txBox="1"/>
          <p:nvPr/>
        </p:nvSpPr>
        <p:spPr>
          <a:xfrm>
            <a:off x="9171470" y="5684514"/>
            <a:ext cx="1944660" cy="330988"/>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4</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、对准火源根部扫射</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down)">
                                      <p:cBhvr>
                                        <p:cTn id="46" dur="500"/>
                                        <p:tgtEl>
                                          <p:spTgt spid="50"/>
                                        </p:tgtEl>
                                      </p:cBhvr>
                                    </p:animEffect>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0" grpId="0"/>
      <p:bldP spid="45" grpId="0" animBg="1"/>
      <p:bldP spid="44" grpId="0" animBg="1"/>
      <p:bldP spid="42" grpId="0" animBg="1"/>
      <p:bldP spid="11" grpId="0" animBg="1"/>
      <p:bldP spid="46" grpId="0"/>
      <p:bldP spid="47" grpId="0"/>
      <p:bldP spid="48"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5" name="图片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3473009"/>
            <a:ext cx="12191931" cy="3384991"/>
          </a:xfrm>
          <a:custGeom>
            <a:avLst/>
            <a:gdLst>
              <a:gd name="connsiteX0" fmla="*/ 0 w 12191931"/>
              <a:gd name="connsiteY0" fmla="*/ 0 h 3384991"/>
              <a:gd name="connsiteX1" fmla="*/ 12191931 w 12191931"/>
              <a:gd name="connsiteY1" fmla="*/ 0 h 3384991"/>
              <a:gd name="connsiteX2" fmla="*/ 12191931 w 12191931"/>
              <a:gd name="connsiteY2" fmla="*/ 3384991 h 3384991"/>
              <a:gd name="connsiteX3" fmla="*/ 0 w 12191931"/>
              <a:gd name="connsiteY3" fmla="*/ 3384991 h 3384991"/>
            </a:gdLst>
            <a:ahLst/>
            <a:cxnLst>
              <a:cxn ang="0">
                <a:pos x="connsiteX0" y="connsiteY0"/>
              </a:cxn>
              <a:cxn ang="0">
                <a:pos x="connsiteX1" y="connsiteY1"/>
              </a:cxn>
              <a:cxn ang="0">
                <a:pos x="connsiteX2" y="connsiteY2"/>
              </a:cxn>
              <a:cxn ang="0">
                <a:pos x="connsiteX3" y="connsiteY3"/>
              </a:cxn>
            </a:cxnLst>
            <a:rect l="l" t="t" r="r" b="b"/>
            <a:pathLst>
              <a:path w="12191931" h="3384991">
                <a:moveTo>
                  <a:pt x="0" y="0"/>
                </a:moveTo>
                <a:lnTo>
                  <a:pt x="12191931" y="0"/>
                </a:lnTo>
                <a:lnTo>
                  <a:pt x="12191931" y="3384991"/>
                </a:lnTo>
                <a:lnTo>
                  <a:pt x="0" y="3384991"/>
                </a:lnTo>
                <a:close/>
              </a:path>
            </a:pathLst>
          </a:custGeom>
        </p:spPr>
      </p:pic>
      <p:sp>
        <p:nvSpPr>
          <p:cNvPr id="29" name="矩形: 圆角 28"/>
          <p:cNvSpPr/>
          <p:nvPr/>
        </p:nvSpPr>
        <p:spPr>
          <a:xfrm>
            <a:off x="4630057" y="1590459"/>
            <a:ext cx="2931886" cy="901700"/>
          </a:xfrm>
          <a:prstGeom prst="roundRect">
            <a:avLst>
              <a:gd name="adj" fmla="val 3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rgbClr val="C00000"/>
                </a:solidFill>
                <a:latin typeface="思源黑体 CN Bold" panose="020B0800000000000000" pitchFamily="34" charset="-122"/>
                <a:ea typeface="思源黑体 CN Bold" panose="020B0800000000000000" pitchFamily="34" charset="-122"/>
              </a:rPr>
              <a:t>PART-03</a:t>
            </a:r>
            <a:endParaRPr lang="zh-CN" altLang="en-US" sz="4400">
              <a:solidFill>
                <a:srgbClr val="C00000"/>
              </a:solidFill>
              <a:latin typeface="思源黑体 CN Bold" panose="020B0800000000000000" pitchFamily="34" charset="-122"/>
              <a:ea typeface="思源黑体 CN Bold" panose="020B0800000000000000" pitchFamily="34" charset="-122"/>
            </a:endParaRPr>
          </a:p>
        </p:txBody>
      </p:sp>
      <p:sp>
        <p:nvSpPr>
          <p:cNvPr id="31" name="PA_文本框 14"/>
          <p:cNvSpPr txBox="1"/>
          <p:nvPr>
            <p:custDataLst>
              <p:tags r:id="rId2"/>
            </p:custDataLst>
          </p:nvPr>
        </p:nvSpPr>
        <p:spPr>
          <a:xfrm>
            <a:off x="841829" y="2767286"/>
            <a:ext cx="10508342" cy="1015663"/>
          </a:xfrm>
          <a:prstGeom prst="rect">
            <a:avLst/>
          </a:prstGeom>
          <a:noFill/>
          <a:effectLst/>
        </p:spPr>
        <p:txBody>
          <a:bodyPr wrap="square" lIns="0" tIns="0" rIns="0" bIns="0" rtlCol="0">
            <a:spAutoFit/>
          </a:bodyPr>
          <a:lstStyle/>
          <a:p>
            <a:pPr algn="ctr"/>
            <a:r>
              <a:rPr lang="zh-CN" altLang="en-US" sz="6600">
                <a:solidFill>
                  <a:schemeClr val="bg1"/>
                </a:solidFill>
                <a:latin typeface="036-上首金牛体" panose="02010609000101010101" pitchFamily="49" charset="-122"/>
                <a:ea typeface="036-上首金牛体" panose="02010609000101010101" pitchFamily="49" charset="-122"/>
                <a:cs typeface="+mn-ea"/>
                <a:sym typeface="+mn-lt"/>
              </a:rPr>
              <a:t>四种基本灭火方法</a:t>
            </a:r>
          </a:p>
        </p:txBody>
      </p:sp>
      <p:pic>
        <p:nvPicPr>
          <p:cNvPr id="33" name="图片 3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541181"/>
            <a:ext cx="516168" cy="649444"/>
          </a:xfrm>
          <a:prstGeom prst="rect">
            <a:avLst/>
          </a:prstGeom>
        </p:spPr>
      </p:pic>
      <p:sp>
        <p:nvSpPr>
          <p:cNvPr id="34" name="文本框 8"/>
          <p:cNvSpPr txBox="1"/>
          <p:nvPr/>
        </p:nvSpPr>
        <p:spPr>
          <a:xfrm>
            <a:off x="2656114" y="4058076"/>
            <a:ext cx="6879772" cy="700320"/>
          </a:xfrm>
          <a:prstGeom prst="rect">
            <a:avLst/>
          </a:prstGeom>
          <a:noFill/>
        </p:spPr>
        <p:txBody>
          <a:bodyPr wrap="square" lIns="0" tIns="0" rIns="0" bIns="0">
            <a:spAutoFit/>
          </a:bodyPr>
          <a:lstStyle/>
          <a:p>
            <a:pPr algn="ctr">
              <a:lnSpc>
                <a:spcPct val="150000"/>
              </a:lnSpc>
              <a:defRPr/>
            </a:pPr>
            <a:r>
              <a:rPr lang="zh-CN" altLang="en-US" sz="1600" kern="0">
                <a:solidFill>
                  <a:schemeClr val="bg1">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a:t>
            </a:r>
          </a:p>
        </p:txBody>
      </p:sp>
      <p:grpSp>
        <p:nvGrpSpPr>
          <p:cNvPr id="42" name="组合 41"/>
          <p:cNvGrpSpPr/>
          <p:nvPr/>
        </p:nvGrpSpPr>
        <p:grpSpPr>
          <a:xfrm>
            <a:off x="429176" y="1734447"/>
            <a:ext cx="431821" cy="431821"/>
            <a:chOff x="3092547" y="-1174771"/>
            <a:chExt cx="736600" cy="736600"/>
          </a:xfrm>
        </p:grpSpPr>
        <p:sp>
          <p:nvSpPr>
            <p:cNvPr id="41" name="椭圆 40"/>
            <p:cNvSpPr/>
            <p:nvPr/>
          </p:nvSpPr>
          <p:spPr>
            <a:xfrm>
              <a:off x="3092547" y="-1174771"/>
              <a:ext cx="736600" cy="736600"/>
            </a:xfrm>
            <a:prstGeom prst="ellipse">
              <a:avLst/>
            </a:prstGeom>
            <a:solidFill>
              <a:srgbClr val="FFE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ire-extinguisher_62743"/>
            <p:cNvSpPr/>
            <p:nvPr/>
          </p:nvSpPr>
          <p:spPr>
            <a:xfrm>
              <a:off x="3272232" y="-1060491"/>
              <a:ext cx="267694" cy="488992"/>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455839 w 606244"/>
                <a:gd name="T45" fmla="*/ 455839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3" h="5989">
                  <a:moveTo>
                    <a:pt x="3186" y="5337"/>
                  </a:moveTo>
                  <a:lnTo>
                    <a:pt x="3127" y="5337"/>
                  </a:lnTo>
                  <a:lnTo>
                    <a:pt x="3127" y="1923"/>
                  </a:lnTo>
                  <a:cubicBezTo>
                    <a:pt x="3127" y="1503"/>
                    <a:pt x="2848" y="1129"/>
                    <a:pt x="2448" y="1008"/>
                  </a:cubicBezTo>
                  <a:lnTo>
                    <a:pt x="2448" y="684"/>
                  </a:lnTo>
                  <a:lnTo>
                    <a:pt x="2887" y="684"/>
                  </a:lnTo>
                  <a:cubicBezTo>
                    <a:pt x="2935" y="684"/>
                    <a:pt x="2974" y="645"/>
                    <a:pt x="2974" y="597"/>
                  </a:cubicBezTo>
                  <a:lnTo>
                    <a:pt x="2974" y="236"/>
                  </a:lnTo>
                  <a:cubicBezTo>
                    <a:pt x="2974" y="188"/>
                    <a:pt x="2935" y="149"/>
                    <a:pt x="2887" y="149"/>
                  </a:cubicBezTo>
                  <a:lnTo>
                    <a:pt x="2448" y="149"/>
                  </a:lnTo>
                  <a:lnTo>
                    <a:pt x="2448" y="87"/>
                  </a:lnTo>
                  <a:cubicBezTo>
                    <a:pt x="2448" y="39"/>
                    <a:pt x="2409" y="0"/>
                    <a:pt x="2361" y="0"/>
                  </a:cubicBezTo>
                  <a:lnTo>
                    <a:pt x="1981" y="0"/>
                  </a:lnTo>
                  <a:cubicBezTo>
                    <a:pt x="1941" y="0"/>
                    <a:pt x="1908" y="26"/>
                    <a:pt x="1898" y="62"/>
                  </a:cubicBezTo>
                  <a:lnTo>
                    <a:pt x="1475" y="62"/>
                  </a:lnTo>
                  <a:cubicBezTo>
                    <a:pt x="1462" y="62"/>
                    <a:pt x="1450" y="65"/>
                    <a:pt x="1439" y="70"/>
                  </a:cubicBezTo>
                  <a:lnTo>
                    <a:pt x="179" y="634"/>
                  </a:lnTo>
                  <a:cubicBezTo>
                    <a:pt x="162" y="641"/>
                    <a:pt x="148" y="654"/>
                    <a:pt x="139" y="670"/>
                  </a:cubicBezTo>
                  <a:lnTo>
                    <a:pt x="21" y="874"/>
                  </a:lnTo>
                  <a:cubicBezTo>
                    <a:pt x="0" y="911"/>
                    <a:pt x="9" y="959"/>
                    <a:pt x="44" y="986"/>
                  </a:cubicBezTo>
                  <a:lnTo>
                    <a:pt x="139" y="1059"/>
                  </a:lnTo>
                  <a:cubicBezTo>
                    <a:pt x="173" y="1085"/>
                    <a:pt x="222" y="1082"/>
                    <a:pt x="253" y="1052"/>
                  </a:cubicBezTo>
                  <a:lnTo>
                    <a:pt x="372" y="933"/>
                  </a:lnTo>
                  <a:lnTo>
                    <a:pt x="999" y="661"/>
                  </a:lnTo>
                  <a:lnTo>
                    <a:pt x="598" y="1191"/>
                  </a:lnTo>
                  <a:cubicBezTo>
                    <a:pt x="587" y="1206"/>
                    <a:pt x="581" y="1225"/>
                    <a:pt x="581" y="1243"/>
                  </a:cubicBezTo>
                  <a:lnTo>
                    <a:pt x="581" y="1491"/>
                  </a:lnTo>
                  <a:cubicBezTo>
                    <a:pt x="581" y="1514"/>
                    <a:pt x="590" y="1536"/>
                    <a:pt x="606" y="1553"/>
                  </a:cubicBezTo>
                  <a:cubicBezTo>
                    <a:pt x="622" y="1569"/>
                    <a:pt x="644" y="1578"/>
                    <a:pt x="667" y="1578"/>
                  </a:cubicBezTo>
                  <a:lnTo>
                    <a:pt x="852" y="1578"/>
                  </a:lnTo>
                  <a:cubicBezTo>
                    <a:pt x="900" y="1578"/>
                    <a:pt x="939" y="1539"/>
                    <a:pt x="939" y="1492"/>
                  </a:cubicBezTo>
                  <a:lnTo>
                    <a:pt x="939" y="1350"/>
                  </a:lnTo>
                  <a:lnTo>
                    <a:pt x="1729" y="755"/>
                  </a:lnTo>
                  <a:lnTo>
                    <a:pt x="1894" y="755"/>
                  </a:lnTo>
                  <a:lnTo>
                    <a:pt x="1894" y="1008"/>
                  </a:lnTo>
                  <a:cubicBezTo>
                    <a:pt x="1494" y="1129"/>
                    <a:pt x="1215" y="1503"/>
                    <a:pt x="1215" y="1923"/>
                  </a:cubicBezTo>
                  <a:lnTo>
                    <a:pt x="1215" y="5337"/>
                  </a:lnTo>
                  <a:lnTo>
                    <a:pt x="1156" y="5337"/>
                  </a:lnTo>
                  <a:cubicBezTo>
                    <a:pt x="1108" y="5337"/>
                    <a:pt x="1069" y="5376"/>
                    <a:pt x="1069" y="5424"/>
                  </a:cubicBezTo>
                  <a:lnTo>
                    <a:pt x="1069" y="5902"/>
                  </a:lnTo>
                  <a:cubicBezTo>
                    <a:pt x="1069" y="5950"/>
                    <a:pt x="1108" y="5989"/>
                    <a:pt x="1156" y="5989"/>
                  </a:cubicBezTo>
                  <a:lnTo>
                    <a:pt x="3186" y="5989"/>
                  </a:lnTo>
                  <a:cubicBezTo>
                    <a:pt x="3234" y="5989"/>
                    <a:pt x="3273" y="5950"/>
                    <a:pt x="3273" y="5902"/>
                  </a:cubicBezTo>
                  <a:lnTo>
                    <a:pt x="3273" y="5424"/>
                  </a:lnTo>
                  <a:cubicBezTo>
                    <a:pt x="3273" y="5376"/>
                    <a:pt x="3234" y="5337"/>
                    <a:pt x="3186" y="5337"/>
                  </a:cubicBezTo>
                  <a:close/>
                  <a:moveTo>
                    <a:pt x="2053" y="3955"/>
                  </a:moveTo>
                  <a:cubicBezTo>
                    <a:pt x="2053" y="3847"/>
                    <a:pt x="2108" y="3754"/>
                    <a:pt x="2220" y="3610"/>
                  </a:cubicBezTo>
                  <a:cubicBezTo>
                    <a:pt x="2311" y="3725"/>
                    <a:pt x="2350" y="3835"/>
                    <a:pt x="2343" y="3953"/>
                  </a:cubicBezTo>
                  <a:cubicBezTo>
                    <a:pt x="2343" y="3956"/>
                    <a:pt x="2343" y="3960"/>
                    <a:pt x="2343" y="3963"/>
                  </a:cubicBezTo>
                  <a:lnTo>
                    <a:pt x="2053" y="3963"/>
                  </a:lnTo>
                  <a:cubicBezTo>
                    <a:pt x="2053" y="3960"/>
                    <a:pt x="2053" y="3957"/>
                    <a:pt x="2053" y="3955"/>
                  </a:cubicBezTo>
                  <a:close/>
                  <a:moveTo>
                    <a:pt x="2771" y="3963"/>
                  </a:moveTo>
                  <a:lnTo>
                    <a:pt x="2575" y="3963"/>
                  </a:lnTo>
                  <a:cubicBezTo>
                    <a:pt x="2604" y="3886"/>
                    <a:pt x="2613" y="3803"/>
                    <a:pt x="2602" y="3720"/>
                  </a:cubicBezTo>
                  <a:cubicBezTo>
                    <a:pt x="2565" y="3438"/>
                    <a:pt x="2365" y="3243"/>
                    <a:pt x="2248" y="3152"/>
                  </a:cubicBezTo>
                  <a:cubicBezTo>
                    <a:pt x="2220" y="3130"/>
                    <a:pt x="2182" y="3123"/>
                    <a:pt x="2147" y="3133"/>
                  </a:cubicBezTo>
                  <a:cubicBezTo>
                    <a:pt x="2112" y="3144"/>
                    <a:pt x="2084" y="3171"/>
                    <a:pt x="2073" y="3206"/>
                  </a:cubicBezTo>
                  <a:cubicBezTo>
                    <a:pt x="2047" y="3283"/>
                    <a:pt x="1992" y="3362"/>
                    <a:pt x="1940" y="3438"/>
                  </a:cubicBezTo>
                  <a:cubicBezTo>
                    <a:pt x="1908" y="3484"/>
                    <a:pt x="1878" y="3527"/>
                    <a:pt x="1856" y="3569"/>
                  </a:cubicBezTo>
                  <a:cubicBezTo>
                    <a:pt x="1787" y="3702"/>
                    <a:pt x="1774" y="3840"/>
                    <a:pt x="1818" y="3963"/>
                  </a:cubicBezTo>
                  <a:lnTo>
                    <a:pt x="1572" y="3963"/>
                  </a:lnTo>
                  <a:lnTo>
                    <a:pt x="1572" y="3015"/>
                  </a:lnTo>
                  <a:lnTo>
                    <a:pt x="2771" y="3015"/>
                  </a:lnTo>
                  <a:lnTo>
                    <a:pt x="2771" y="3963"/>
                  </a:lnTo>
                  <a:lnTo>
                    <a:pt x="2771" y="3963"/>
                  </a:lnTo>
                  <a:close/>
                </a:path>
              </a:pathLst>
            </a:custGeom>
            <a:solidFill>
              <a:srgbClr val="A3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图片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112417" y="4859382"/>
            <a:ext cx="1894300" cy="1996329"/>
          </a:xfrm>
          <a:prstGeom prst="rect">
            <a:avLst/>
          </a:prstGeom>
        </p:spPr>
      </p:pic>
      <p:pic>
        <p:nvPicPr>
          <p:cNvPr id="44" name="图片 4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flipH="1">
            <a:off x="6376893" y="5529113"/>
            <a:ext cx="1702806" cy="1401459"/>
          </a:xfrm>
          <a:custGeom>
            <a:avLst/>
            <a:gdLst>
              <a:gd name="connsiteX0" fmla="*/ 1642844 w 1642844"/>
              <a:gd name="connsiteY0" fmla="*/ 0 h 1352109"/>
              <a:gd name="connsiteX1" fmla="*/ 0 w 1642844"/>
              <a:gd name="connsiteY1" fmla="*/ 0 h 1352109"/>
              <a:gd name="connsiteX2" fmla="*/ 0 w 1642844"/>
              <a:gd name="connsiteY2" fmla="*/ 1352109 h 1352109"/>
              <a:gd name="connsiteX3" fmla="*/ 1642844 w 1642844"/>
              <a:gd name="connsiteY3" fmla="*/ 1352109 h 1352109"/>
            </a:gdLst>
            <a:ahLst/>
            <a:cxnLst>
              <a:cxn ang="0">
                <a:pos x="connsiteX0" y="connsiteY0"/>
              </a:cxn>
              <a:cxn ang="0">
                <a:pos x="connsiteX1" y="connsiteY1"/>
              </a:cxn>
              <a:cxn ang="0">
                <a:pos x="connsiteX2" y="connsiteY2"/>
              </a:cxn>
              <a:cxn ang="0">
                <a:pos x="connsiteX3" y="connsiteY3"/>
              </a:cxn>
            </a:cxnLst>
            <a:rect l="l" t="t" r="r" b="b"/>
            <a:pathLst>
              <a:path w="1642844" h="1352109">
                <a:moveTo>
                  <a:pt x="1642844" y="0"/>
                </a:moveTo>
                <a:lnTo>
                  <a:pt x="0" y="0"/>
                </a:lnTo>
                <a:lnTo>
                  <a:pt x="0" y="1352109"/>
                </a:lnTo>
                <a:lnTo>
                  <a:pt x="1642844" y="1352109"/>
                </a:lnTo>
                <a:close/>
              </a:path>
            </a:pathLst>
          </a:custGeom>
        </p:spPr>
      </p:pic>
      <p:sp>
        <p:nvSpPr>
          <p:cNvPr id="43" name="任意多边形: 形状 42"/>
          <p:cNvSpPr/>
          <p:nvPr/>
        </p:nvSpPr>
        <p:spPr>
          <a:xfrm>
            <a:off x="11287273" y="2769848"/>
            <a:ext cx="356681" cy="734265"/>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FFFFFF"/>
              </a:gs>
              <a:gs pos="100000">
                <a:srgbClr val="FFFF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2" name="矩形 21">
            <a:extLst>
              <a:ext uri="{FF2B5EF4-FFF2-40B4-BE49-F238E27FC236}">
                <a16:creationId xmlns:a16="http://schemas.microsoft.com/office/drawing/2014/main" id="{4D5F0F4B-AB73-AF65-1D7E-A29131D6363C}"/>
              </a:ext>
            </a:extLst>
          </p:cNvPr>
          <p:cNvSpPr/>
          <p:nvPr/>
        </p:nvSpPr>
        <p:spPr>
          <a:xfrm flipH="1">
            <a:off x="2146301" y="662078"/>
            <a:ext cx="7899398" cy="368935"/>
          </a:xfrm>
          <a:prstGeom prst="rect">
            <a:avLst/>
          </a:prstGeom>
        </p:spPr>
        <p:txBody>
          <a:bodyPr wrap="square" lIns="0" tIns="0" rIns="0" bIns="0">
            <a:spAutoFit/>
          </a:bodyPr>
          <a:lstStyle/>
          <a:p>
            <a:pPr algn="dist" fontAlgn="base">
              <a:lnSpc>
                <a:spcPct val="120000"/>
              </a:lnSpc>
            </a:pPr>
            <a:r>
              <a:rPr lang="en-US" altLang="zh-CN" sz="2000">
                <a:solidFill>
                  <a:schemeClr val="bg1"/>
                </a:solidFill>
                <a:latin typeface="思源黑体 CN Bold" panose="020B0800000000000000" pitchFamily="34" charset="-122"/>
                <a:ea typeface="思源黑体 CN Bold" panose="020B0800000000000000" pitchFamily="34" charset="-122"/>
                <a:cs typeface="+mn-ea"/>
                <a:sym typeface="+mn-lt"/>
              </a:rPr>
              <a:t>2022</a:t>
            </a:r>
            <a:r>
              <a:rPr lang="zh-CN" altLang="en-US" sz="2000">
                <a:solidFill>
                  <a:schemeClr val="bg1"/>
                </a:solidFill>
                <a:latin typeface="思源黑体 CN Bold" panose="020B0800000000000000" pitchFamily="34" charset="-122"/>
                <a:ea typeface="思源黑体 CN Bold" panose="020B0800000000000000" pitchFamily="34" charset="-122"/>
                <a:cs typeface="+mn-ea"/>
                <a:sym typeface="+mn-lt"/>
              </a:rPr>
              <a:t>年高中消防知识宣传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4" grpId="0"/>
      <p:bldP spid="43"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四种基本灭火方法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8" name="组合 17"/>
          <p:cNvGrpSpPr/>
          <p:nvPr/>
        </p:nvGrpSpPr>
        <p:grpSpPr>
          <a:xfrm>
            <a:off x="1210356" y="2191735"/>
            <a:ext cx="8369073" cy="3587127"/>
            <a:chOff x="1210356" y="2191735"/>
            <a:chExt cx="8369073" cy="3587127"/>
          </a:xfrm>
        </p:grpSpPr>
        <p:grpSp>
          <p:nvGrpSpPr>
            <p:cNvPr id="13" name="组合 12"/>
            <p:cNvGrpSpPr/>
            <p:nvPr/>
          </p:nvGrpSpPr>
          <p:grpSpPr>
            <a:xfrm>
              <a:off x="1210356" y="2191735"/>
              <a:ext cx="8369073" cy="3541408"/>
              <a:chOff x="658813" y="2351392"/>
              <a:chExt cx="8369073" cy="3541408"/>
            </a:xfrm>
          </p:grpSpPr>
          <p:sp>
            <p:nvSpPr>
              <p:cNvPr id="12" name="矩形 11"/>
              <p:cNvSpPr/>
              <p:nvPr/>
            </p:nvSpPr>
            <p:spPr>
              <a:xfrm>
                <a:off x="658813" y="2554514"/>
                <a:ext cx="8369073" cy="3338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圆角 99"/>
              <p:cNvSpPr/>
              <p:nvPr/>
            </p:nvSpPr>
            <p:spPr>
              <a:xfrm>
                <a:off x="784026" y="2351392"/>
                <a:ext cx="1971362"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发生火警时</a:t>
                </a:r>
              </a:p>
            </p:txBody>
          </p:sp>
        </p:grpSp>
        <p:sp>
          <p:nvSpPr>
            <p:cNvPr id="15" name="矩形 14"/>
            <p:cNvSpPr/>
            <p:nvPr/>
          </p:nvSpPr>
          <p:spPr>
            <a:xfrm>
              <a:off x="1210356" y="5733143"/>
              <a:ext cx="8369073" cy="45719"/>
            </a:xfrm>
            <a:prstGeom prst="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pic>
        <p:nvPicPr>
          <p:cNvPr id="22" name="图片 2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472746" y="2519703"/>
            <a:ext cx="4008054" cy="3212487"/>
          </a:xfrm>
          <a:prstGeom prst="rect">
            <a:avLst/>
          </a:prstGeom>
        </p:spPr>
      </p:pic>
      <p:sp>
        <p:nvSpPr>
          <p:cNvPr id="52" name="文本框 8"/>
          <p:cNvSpPr txBox="1"/>
          <p:nvPr/>
        </p:nvSpPr>
        <p:spPr>
          <a:xfrm>
            <a:off x="1669399" y="3051985"/>
            <a:ext cx="2844546" cy="2177647"/>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不要为穿衣服或寻找贵重物品浪费时间；</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必须看清疏散标志；</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烟雾中切忌直立行走；</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不要向狭窄的角落退避；</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不要乘坐电梯；</a:t>
            </a:r>
          </a:p>
        </p:txBody>
      </p:sp>
      <p:sp>
        <p:nvSpPr>
          <p:cNvPr id="53" name="文本框 8"/>
          <p:cNvSpPr txBox="1"/>
          <p:nvPr/>
        </p:nvSpPr>
        <p:spPr>
          <a:xfrm>
            <a:off x="4806297" y="3255185"/>
            <a:ext cx="2844545" cy="1438984"/>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不要盲目跳楼；</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不可重返火场；</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切忌大吵大叫，以免引起慌乱；</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离开房间时应关好门窗。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down)">
                                      <p:cBhvr>
                                        <p:cTn id="25" dur="500"/>
                                        <p:tgtEl>
                                          <p:spTgt spid="5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down)">
                                      <p:cBhvr>
                                        <p:cTn id="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四种基本灭火方法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00" name="矩形: 圆角 99"/>
          <p:cNvSpPr/>
          <p:nvPr/>
        </p:nvSpPr>
        <p:spPr>
          <a:xfrm>
            <a:off x="1335569" y="1886935"/>
            <a:ext cx="2684888" cy="48686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火灾浓烟的毒害性</a:t>
            </a:r>
          </a:p>
        </p:txBody>
      </p:sp>
      <p:sp>
        <p:nvSpPr>
          <p:cNvPr id="15" name="矩形 14"/>
          <p:cNvSpPr/>
          <p:nvPr/>
        </p:nvSpPr>
        <p:spPr>
          <a:xfrm flipV="1">
            <a:off x="1033350" y="6050281"/>
            <a:ext cx="10125301" cy="45719"/>
          </a:xfrm>
          <a:prstGeom prst="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nvGrpSpPr>
          <p:cNvPr id="22" name="组合 21"/>
          <p:cNvGrpSpPr/>
          <p:nvPr/>
        </p:nvGrpSpPr>
        <p:grpSpPr>
          <a:xfrm>
            <a:off x="3062514" y="2801791"/>
            <a:ext cx="8113486" cy="1144644"/>
            <a:chOff x="1654628" y="2946933"/>
            <a:chExt cx="8113486" cy="1144644"/>
          </a:xfrm>
        </p:grpSpPr>
        <p:grpSp>
          <p:nvGrpSpPr>
            <p:cNvPr id="20" name="组合 19"/>
            <p:cNvGrpSpPr/>
            <p:nvPr/>
          </p:nvGrpSpPr>
          <p:grpSpPr>
            <a:xfrm>
              <a:off x="2554769" y="2946933"/>
              <a:ext cx="7213345" cy="1144644"/>
              <a:chOff x="2554769" y="2946933"/>
              <a:chExt cx="7213345" cy="1144644"/>
            </a:xfrm>
          </p:grpSpPr>
          <p:sp>
            <p:nvSpPr>
              <p:cNvPr id="41" name="文本框 8"/>
              <p:cNvSpPr txBox="1"/>
              <p:nvPr/>
            </p:nvSpPr>
            <p:spPr>
              <a:xfrm>
                <a:off x="2554769" y="2946933"/>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防止烟雾中毒 </a:t>
                </a:r>
              </a:p>
            </p:txBody>
          </p:sp>
          <p:sp>
            <p:nvSpPr>
              <p:cNvPr id="42" name="文本框 8"/>
              <p:cNvSpPr txBox="1"/>
              <p:nvPr/>
            </p:nvSpPr>
            <p:spPr>
              <a:xfrm>
                <a:off x="2554769" y="3391257"/>
                <a:ext cx="7213345"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火灾现场的空气中含有一氧化碳、氰化氢等有毒气体</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当达到一定浓度时，人吸入二三口</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若抢救不及，就有可能导致死亡。</a:t>
                </a:r>
              </a:p>
            </p:txBody>
          </p:sp>
        </p:grpSp>
        <p:sp>
          <p:nvSpPr>
            <p:cNvPr id="11" name="椭圆 10"/>
            <p:cNvSpPr/>
            <p:nvPr/>
          </p:nvSpPr>
          <p:spPr>
            <a:xfrm>
              <a:off x="1654628" y="3272512"/>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1</a:t>
              </a:r>
              <a:endParaRPr lang="zh-CN" altLang="en-US">
                <a:latin typeface="思源黑体 CN Bold" panose="020B0800000000000000" pitchFamily="34" charset="-122"/>
                <a:ea typeface="思源黑体 CN Bold" panose="020B0800000000000000" pitchFamily="34" charset="-122"/>
              </a:endParaRPr>
            </a:p>
          </p:txBody>
        </p:sp>
      </p:grpSp>
      <p:grpSp>
        <p:nvGrpSpPr>
          <p:cNvPr id="21" name="组合 20"/>
          <p:cNvGrpSpPr/>
          <p:nvPr/>
        </p:nvGrpSpPr>
        <p:grpSpPr>
          <a:xfrm>
            <a:off x="3062514" y="4345747"/>
            <a:ext cx="8113486" cy="1144644"/>
            <a:chOff x="1654628" y="4528989"/>
            <a:chExt cx="8113486" cy="1144644"/>
          </a:xfrm>
        </p:grpSpPr>
        <p:grpSp>
          <p:nvGrpSpPr>
            <p:cNvPr id="16" name="组合 15"/>
            <p:cNvGrpSpPr/>
            <p:nvPr/>
          </p:nvGrpSpPr>
          <p:grpSpPr>
            <a:xfrm>
              <a:off x="2554769" y="4528989"/>
              <a:ext cx="7213345" cy="1144644"/>
              <a:chOff x="2554769" y="4383847"/>
              <a:chExt cx="7213345" cy="1144644"/>
            </a:xfrm>
          </p:grpSpPr>
          <p:sp>
            <p:nvSpPr>
              <p:cNvPr id="43" name="文本框 8"/>
              <p:cNvSpPr txBox="1"/>
              <p:nvPr/>
            </p:nvSpPr>
            <p:spPr>
              <a:xfrm>
                <a:off x="2554769" y="4383847"/>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简易的防烟方法</a:t>
                </a:r>
              </a:p>
            </p:txBody>
          </p:sp>
          <p:sp>
            <p:nvSpPr>
              <p:cNvPr id="44" name="文本框 8"/>
              <p:cNvSpPr txBox="1"/>
              <p:nvPr/>
            </p:nvSpPr>
            <p:spPr>
              <a:xfrm>
                <a:off x="2554769" y="4828171"/>
                <a:ext cx="7213345"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用湿毛巾捂住口鼻</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湿毛巾最好多折几层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以低姿方式</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从安全出口撤离现场</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从烟火中出逃，如烟不太浓，可俯下身子行走；如为浓烟，须贴近地面匍匐行进。</a:t>
                </a:r>
              </a:p>
            </p:txBody>
          </p:sp>
        </p:grpSp>
        <p:sp>
          <p:nvSpPr>
            <p:cNvPr id="46" name="椭圆 45"/>
            <p:cNvSpPr/>
            <p:nvPr/>
          </p:nvSpPr>
          <p:spPr>
            <a:xfrm>
              <a:off x="1654628" y="4869082"/>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2</a:t>
              </a:r>
              <a:endParaRPr lang="zh-CN" altLang="en-US">
                <a:latin typeface="思源黑体 CN Bold" panose="020B0800000000000000" pitchFamily="34" charset="-122"/>
                <a:ea typeface="思源黑体 CN Bold" panose="020B0800000000000000" pitchFamily="34" charset="-122"/>
              </a:endParaRPr>
            </a:p>
          </p:txBody>
        </p:sp>
      </p:grpSp>
      <p:pic>
        <p:nvPicPr>
          <p:cNvPr id="47" name="图片 4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3500" y="3378200"/>
            <a:ext cx="1895100" cy="1895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down)">
                                      <p:cBhvr>
                                        <p:cTn id="17" dur="500"/>
                                        <p:tgtEl>
                                          <p:spTgt spid="100"/>
                                        </p:tgtEl>
                                      </p:cBhvr>
                                    </p:animEffect>
                                  </p:childTnLst>
                                </p:cTn>
                              </p:par>
                              <p:par>
                                <p:cTn id="18" presetID="22" presetClass="entr" presetSubtype="4"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四种基本灭火方法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5" name="矩形 14"/>
          <p:cNvSpPr/>
          <p:nvPr/>
        </p:nvSpPr>
        <p:spPr>
          <a:xfrm flipV="1">
            <a:off x="1033350" y="6050281"/>
            <a:ext cx="10125301" cy="45719"/>
          </a:xfrm>
          <a:prstGeom prst="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nvGrpSpPr>
          <p:cNvPr id="22" name="组合 21"/>
          <p:cNvGrpSpPr/>
          <p:nvPr/>
        </p:nvGrpSpPr>
        <p:grpSpPr>
          <a:xfrm>
            <a:off x="1343338" y="2183605"/>
            <a:ext cx="6211348" cy="1513976"/>
            <a:chOff x="1654628" y="2946933"/>
            <a:chExt cx="6211348" cy="1513976"/>
          </a:xfrm>
        </p:grpSpPr>
        <p:grpSp>
          <p:nvGrpSpPr>
            <p:cNvPr id="20" name="组合 19"/>
            <p:cNvGrpSpPr/>
            <p:nvPr/>
          </p:nvGrpSpPr>
          <p:grpSpPr>
            <a:xfrm>
              <a:off x="2554769" y="2946933"/>
              <a:ext cx="5311207" cy="1513976"/>
              <a:chOff x="2554769" y="2946933"/>
              <a:chExt cx="5311207" cy="1513976"/>
            </a:xfrm>
          </p:grpSpPr>
          <p:sp>
            <p:nvSpPr>
              <p:cNvPr id="41" name="文本框 8"/>
              <p:cNvSpPr txBox="1"/>
              <p:nvPr/>
            </p:nvSpPr>
            <p:spPr>
              <a:xfrm>
                <a:off x="2554769" y="2946933"/>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家具、被褥、纸张等起火</a:t>
                </a:r>
              </a:p>
            </p:txBody>
          </p:sp>
          <p:sp>
            <p:nvSpPr>
              <p:cNvPr id="42" name="文本框 8"/>
              <p:cNvSpPr txBox="1"/>
              <p:nvPr/>
            </p:nvSpPr>
            <p:spPr>
              <a:xfrm>
                <a:off x="2554769" y="3391257"/>
                <a:ext cx="5311207" cy="1069652"/>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可用水灭火</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用身边可盛水的物品如脸盆等向火焰上泼水</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同时把燃烧点附近的可燃物泼湿降温</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用附近配置的灭火器进行扑救</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p:txBody>
          </p:sp>
        </p:grpSp>
        <p:sp>
          <p:nvSpPr>
            <p:cNvPr id="11" name="椭圆 10"/>
            <p:cNvSpPr/>
            <p:nvPr/>
          </p:nvSpPr>
          <p:spPr>
            <a:xfrm>
              <a:off x="1654628" y="3361412"/>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3</a:t>
              </a:r>
              <a:endParaRPr lang="zh-CN" altLang="en-US">
                <a:latin typeface="思源黑体 CN Bold" panose="020B0800000000000000" pitchFamily="34" charset="-122"/>
                <a:ea typeface="思源黑体 CN Bold" panose="020B0800000000000000" pitchFamily="34" charset="-122"/>
              </a:endParaRPr>
            </a:p>
          </p:txBody>
        </p:sp>
      </p:grpSp>
      <p:grpSp>
        <p:nvGrpSpPr>
          <p:cNvPr id="21" name="组合 20"/>
          <p:cNvGrpSpPr/>
          <p:nvPr/>
        </p:nvGrpSpPr>
        <p:grpSpPr>
          <a:xfrm>
            <a:off x="1343338" y="4087633"/>
            <a:ext cx="8113486" cy="1513976"/>
            <a:chOff x="1654628" y="4528989"/>
            <a:chExt cx="8113486" cy="1513976"/>
          </a:xfrm>
        </p:grpSpPr>
        <p:grpSp>
          <p:nvGrpSpPr>
            <p:cNvPr id="16" name="组合 15"/>
            <p:cNvGrpSpPr/>
            <p:nvPr/>
          </p:nvGrpSpPr>
          <p:grpSpPr>
            <a:xfrm>
              <a:off x="2554769" y="4528989"/>
              <a:ext cx="7213345" cy="1513976"/>
              <a:chOff x="2554769" y="4383847"/>
              <a:chExt cx="7213345" cy="1513976"/>
            </a:xfrm>
          </p:grpSpPr>
          <p:sp>
            <p:nvSpPr>
              <p:cNvPr id="43" name="文本框 8"/>
              <p:cNvSpPr txBox="1"/>
              <p:nvPr/>
            </p:nvSpPr>
            <p:spPr>
              <a:xfrm>
                <a:off x="2554769" y="4383847"/>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油类、酒精等液体可燃物起火</a:t>
                </a:r>
              </a:p>
            </p:txBody>
          </p:sp>
          <p:sp>
            <p:nvSpPr>
              <p:cNvPr id="44" name="文本框 8"/>
              <p:cNvSpPr txBox="1"/>
              <p:nvPr/>
            </p:nvSpPr>
            <p:spPr>
              <a:xfrm>
                <a:off x="2554769" y="4828171"/>
                <a:ext cx="7213345" cy="1069652"/>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可使用任何一种灭火器扑救</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可以用锅盖、灭火毯、湿布或沙土覆盖</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防止蔓延</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注意：不可盲目用水扑救！</a:t>
                </a:r>
              </a:p>
            </p:txBody>
          </p:sp>
        </p:grpSp>
        <p:sp>
          <p:nvSpPr>
            <p:cNvPr id="46" name="椭圆 45"/>
            <p:cNvSpPr/>
            <p:nvPr/>
          </p:nvSpPr>
          <p:spPr>
            <a:xfrm>
              <a:off x="1654628" y="5152418"/>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4</a:t>
              </a:r>
              <a:endParaRPr lang="zh-CN" altLang="en-US">
                <a:latin typeface="思源黑体 CN Bold" panose="020B0800000000000000" pitchFamily="34" charset="-122"/>
                <a:ea typeface="思源黑体 CN Bold" panose="020B0800000000000000" pitchFamily="34" charset="-122"/>
              </a:endParaRPr>
            </a:p>
          </p:txBody>
        </p:sp>
      </p:grpSp>
      <p:pic>
        <p:nvPicPr>
          <p:cNvPr id="13" name="图片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754198" y="2961705"/>
            <a:ext cx="3224502" cy="266571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stCondLst>
                                            <p:cond delay="0"/>
                                          </p:stCondLst>
                                        </p:cTn>
                                        <p:tgtEl>
                                          <p:spTgt spid="15"/>
                                        </p:tgtEl>
                                      </p:cBhvr>
                                    </p:animEffect>
                                    <p:anim to="0" calcmode="lin" valueType="num">
                                      <p:cBhvr>
                                        <p:cTn id="16" dur="500" fill="hold">
                                          <p:stCondLst>
                                            <p:cond delay="0"/>
                                          </p:stCondLst>
                                        </p:cTn>
                                        <p:tgtEl>
                                          <p:spTgt spid="15"/>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nodeType="afterGroup">
                            <p:stCondLst>
                              <p:cond delay="500"/>
                            </p:stCondLst>
                            <p:childTnLst>
                              <p:par>
                                <p:cTn id="23" presetID="22" presetClass="entr" presetSubtype="4"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par>
                          <p:cTn id="26" fill="hold" nodeType="afterGroup">
                            <p:stCondLst>
                              <p:cond delay="1000"/>
                            </p:stCondLst>
                            <p:childTnLst>
                              <p:par>
                                <p:cTn id="27" presetID="22" presetClass="entr" presetSubtype="4"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四种基本灭火方法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5" name="矩形 14"/>
          <p:cNvSpPr/>
          <p:nvPr/>
        </p:nvSpPr>
        <p:spPr>
          <a:xfrm flipV="1">
            <a:off x="1033350" y="6050281"/>
            <a:ext cx="10125301" cy="45719"/>
          </a:xfrm>
          <a:prstGeom prst="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nvGrpSpPr>
          <p:cNvPr id="22" name="组合 21"/>
          <p:cNvGrpSpPr/>
          <p:nvPr/>
        </p:nvGrpSpPr>
        <p:grpSpPr>
          <a:xfrm>
            <a:off x="1027652" y="1878805"/>
            <a:ext cx="9510433" cy="1883308"/>
            <a:chOff x="1654628" y="2946933"/>
            <a:chExt cx="9510433" cy="1883308"/>
          </a:xfrm>
        </p:grpSpPr>
        <p:grpSp>
          <p:nvGrpSpPr>
            <p:cNvPr id="20" name="组合 19"/>
            <p:cNvGrpSpPr/>
            <p:nvPr/>
          </p:nvGrpSpPr>
          <p:grpSpPr>
            <a:xfrm>
              <a:off x="2554769" y="2946933"/>
              <a:ext cx="8610292" cy="1883308"/>
              <a:chOff x="2554769" y="2946933"/>
              <a:chExt cx="8610292" cy="1883308"/>
            </a:xfrm>
          </p:grpSpPr>
          <p:sp>
            <p:nvSpPr>
              <p:cNvPr id="41" name="文本框 8"/>
              <p:cNvSpPr txBox="1"/>
              <p:nvPr/>
            </p:nvSpPr>
            <p:spPr>
              <a:xfrm>
                <a:off x="2554769" y="2946933"/>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气体火的扑救</a:t>
                </a:r>
              </a:p>
            </p:txBody>
          </p:sp>
          <p:sp>
            <p:nvSpPr>
              <p:cNvPr id="42" name="文本框 8"/>
              <p:cNvSpPr txBox="1"/>
              <p:nvPr/>
            </p:nvSpPr>
            <p:spPr>
              <a:xfrm>
                <a:off x="2554769" y="3391257"/>
                <a:ext cx="8610292" cy="1438984"/>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关闭气阀</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可用灭火器灭火、可用灭火毯或浸湿衣被等捂盖灭火</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关闭煤气罐阀门后，立即将煤气罐搬到空旷无人的地方。</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4.</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如火势无法控制，应在疏散人员后迅速离开现场，在没有煤气泄漏的地方拨打火警电话</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119</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p:txBody>
          </p:sp>
        </p:grpSp>
        <p:sp>
          <p:nvSpPr>
            <p:cNvPr id="11" name="椭圆 10"/>
            <p:cNvSpPr/>
            <p:nvPr/>
          </p:nvSpPr>
          <p:spPr>
            <a:xfrm>
              <a:off x="1654628" y="3738784"/>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5</a:t>
              </a:r>
              <a:endParaRPr lang="zh-CN" altLang="en-US">
                <a:latin typeface="思源黑体 CN Bold" panose="020B0800000000000000" pitchFamily="34" charset="-122"/>
                <a:ea typeface="思源黑体 CN Bold" panose="020B0800000000000000" pitchFamily="34" charset="-122"/>
              </a:endParaRPr>
            </a:p>
          </p:txBody>
        </p:sp>
      </p:grpSp>
      <p:grpSp>
        <p:nvGrpSpPr>
          <p:cNvPr id="21" name="组合 20"/>
          <p:cNvGrpSpPr/>
          <p:nvPr/>
        </p:nvGrpSpPr>
        <p:grpSpPr>
          <a:xfrm>
            <a:off x="6334438" y="4218262"/>
            <a:ext cx="4594820" cy="1441405"/>
            <a:chOff x="1654628" y="4601560"/>
            <a:chExt cx="4594820" cy="1441405"/>
          </a:xfrm>
        </p:grpSpPr>
        <p:grpSp>
          <p:nvGrpSpPr>
            <p:cNvPr id="16" name="组合 15"/>
            <p:cNvGrpSpPr/>
            <p:nvPr/>
          </p:nvGrpSpPr>
          <p:grpSpPr>
            <a:xfrm>
              <a:off x="2554769" y="4601560"/>
              <a:ext cx="3694679" cy="1441405"/>
              <a:chOff x="2554769" y="4456418"/>
              <a:chExt cx="3694679" cy="1441405"/>
            </a:xfrm>
          </p:grpSpPr>
          <p:sp>
            <p:nvSpPr>
              <p:cNvPr id="43" name="文本框 8"/>
              <p:cNvSpPr txBox="1"/>
              <p:nvPr/>
            </p:nvSpPr>
            <p:spPr>
              <a:xfrm>
                <a:off x="2554769" y="4456418"/>
                <a:ext cx="2994639"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带电火的扑救</a:t>
                </a:r>
              </a:p>
            </p:txBody>
          </p:sp>
          <p:sp>
            <p:nvSpPr>
              <p:cNvPr id="44" name="文本框 8"/>
              <p:cNvSpPr txBox="1"/>
              <p:nvPr/>
            </p:nvSpPr>
            <p:spPr>
              <a:xfrm>
                <a:off x="2554770" y="4828171"/>
                <a:ext cx="3694678" cy="1069652"/>
              </a:xfrm>
              <a:prstGeom prst="rect">
                <a:avLst/>
              </a:prstGeom>
              <a:noFill/>
            </p:spPr>
            <p:txBody>
              <a:bodyPr wrap="square" lIns="0" tIns="0" rIns="0" bIns="0">
                <a:spAutoFit/>
              </a:bodyPr>
              <a:lstStyle/>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 </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切断电源</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 </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可用灭火器灭火</a:t>
                </a:r>
              </a:p>
              <a:p>
                <a:pPr>
                  <a:lnSpc>
                    <a:spcPct val="150000"/>
                  </a:lnSpc>
                  <a:defRPr/>
                </a:pP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 </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不可用水及带电灭火</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非专业人员</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p:txBody>
          </p:sp>
        </p:grpSp>
        <p:sp>
          <p:nvSpPr>
            <p:cNvPr id="46" name="椭圆 45"/>
            <p:cNvSpPr/>
            <p:nvPr/>
          </p:nvSpPr>
          <p:spPr>
            <a:xfrm>
              <a:off x="1654628" y="5152418"/>
              <a:ext cx="609600" cy="6096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6</a:t>
              </a:r>
              <a:endParaRPr lang="zh-CN" altLang="en-US">
                <a:latin typeface="思源黑体 CN Bold" panose="020B0800000000000000" pitchFamily="34" charset="-122"/>
                <a:ea typeface="思源黑体 CN Bold" panose="020B0800000000000000" pitchFamily="34" charset="-122"/>
              </a:endParaRPr>
            </a:p>
          </p:txBody>
        </p:sp>
      </p:grpSp>
      <p:pic>
        <p:nvPicPr>
          <p:cNvPr id="18" name="图片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2299" y="4162349"/>
            <a:ext cx="3318330" cy="1692349"/>
          </a:xfrm>
          <a:prstGeom prst="rect">
            <a:avLst/>
          </a:prstGeom>
        </p:spPr>
      </p:pic>
      <p:pic>
        <p:nvPicPr>
          <p:cNvPr id="25" name="图片 2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475856" y="2003297"/>
            <a:ext cx="1212085" cy="9812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16" presetClass="entr" presetSubtype="2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childTnLst>
                          </p:cTn>
                        </p:par>
                        <p:par>
                          <p:cTn id="17" fill="hold" nodeType="afterGroup">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par>
                          <p:cTn id="21" fill="hold" nodeType="afterGroup">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par>
                          <p:cTn id="25" fill="hold" nodeType="afterGroup">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par>
                          <p:cTn id="29" fill="hold" nodeType="afterGroup">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0"/>
            <a:ext cx="12192000" cy="6858000"/>
            <a:chOff x="0" y="0"/>
            <a:chExt cx="12192000" cy="6858000"/>
          </a:xfrm>
        </p:grpSpPr>
        <p:pic>
          <p:nvPicPr>
            <p:cNvPr id="142" name="图片 141"/>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0" y="0"/>
              <a:ext cx="83248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17" name="图片 1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3867150" y="0"/>
              <a:ext cx="83248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pic>
        <p:nvPicPr>
          <p:cNvPr id="40" name="图片 3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761" y="5120563"/>
            <a:ext cx="12156478" cy="1737511"/>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 name="组合 18"/>
          <p:cNvGrpSpPr/>
          <p:nvPr/>
        </p:nvGrpSpPr>
        <p:grpSpPr>
          <a:xfrm>
            <a:off x="4359640" y="641880"/>
            <a:ext cx="3472721" cy="1119181"/>
            <a:chOff x="4359640" y="463956"/>
            <a:chExt cx="3472721" cy="1119181"/>
          </a:xfrm>
        </p:grpSpPr>
        <p:sp>
          <p:nvSpPr>
            <p:cNvPr id="49" name="PA_文本框 14"/>
            <p:cNvSpPr txBox="1"/>
            <p:nvPr>
              <p:custDataLst>
                <p:tags r:id="rId10"/>
              </p:custDataLst>
            </p:nvPr>
          </p:nvSpPr>
          <p:spPr>
            <a:xfrm>
              <a:off x="4787900" y="463956"/>
              <a:ext cx="2616200" cy="830997"/>
            </a:xfrm>
            <a:prstGeom prst="rect">
              <a:avLst/>
            </a:prstGeom>
            <a:noFill/>
            <a:effectLst/>
          </p:spPr>
          <p:txBody>
            <a:bodyPr wrap="square" lIns="0" tIns="0" rIns="0" bIns="0" rtlCol="0">
              <a:spAutoFit/>
            </a:bodyPr>
            <a:lstStyle/>
            <a:p>
              <a:pPr algn="ctr"/>
              <a:r>
                <a:rPr lang="zh-CN" altLang="en-US" sz="5400">
                  <a:solidFill>
                    <a:schemeClr val="bg1"/>
                  </a:solidFill>
                  <a:latin typeface="036-上首金牛体" panose="02010609000101010101" pitchFamily="49" charset="-122"/>
                  <a:ea typeface="036-上首金牛体" panose="02010609000101010101" pitchFamily="49" charset="-122"/>
                  <a:cs typeface="+mn-ea"/>
                  <a:sym typeface="+mn-lt"/>
                </a:rPr>
                <a:t>目录</a:t>
              </a:r>
            </a:p>
          </p:txBody>
        </p:sp>
        <p:sp>
          <p:nvSpPr>
            <p:cNvPr id="54" name="文本框 8"/>
            <p:cNvSpPr txBox="1"/>
            <p:nvPr/>
          </p:nvSpPr>
          <p:spPr>
            <a:xfrm>
              <a:off x="4359640" y="1334864"/>
              <a:ext cx="3472721" cy="248273"/>
            </a:xfrm>
            <a:prstGeom prst="rect">
              <a:avLst/>
            </a:prstGeom>
            <a:noFill/>
          </p:spPr>
          <p:txBody>
            <a:bodyPr wrap="square" lIns="0" tIns="0" rIns="0" bIns="0">
              <a:spAutoFit/>
            </a:bodyPr>
            <a:lstStyle/>
            <a:p>
              <a:pPr algn="dist">
                <a:lnSpc>
                  <a:spcPct val="150000"/>
                </a:lnSpc>
                <a:defRPr/>
              </a:pPr>
              <a:r>
                <a:rPr lang="en-US" altLang="zh-CN" sz="1200" kern="0">
                  <a:solidFill>
                    <a:schemeClr val="bg1"/>
                  </a:solidFill>
                  <a:latin typeface="思源黑体 CN Regular" panose="020B0500000000000000" pitchFamily="34" charset="-122"/>
                  <a:ea typeface="思源黑体 CN Regular" panose="020B0500000000000000" pitchFamily="34" charset="-122"/>
                  <a:cs typeface="+mn-ea"/>
                  <a:sym typeface="+mn-lt"/>
                </a:rPr>
                <a:t>CATALOG</a:t>
              </a:r>
            </a:p>
          </p:txBody>
        </p:sp>
      </p:grpSp>
      <p:pic>
        <p:nvPicPr>
          <p:cNvPr id="57" name="图片 56"/>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23" name="组合 22"/>
          <p:cNvGrpSpPr/>
          <p:nvPr/>
        </p:nvGrpSpPr>
        <p:grpSpPr>
          <a:xfrm>
            <a:off x="716267" y="2377812"/>
            <a:ext cx="2616200" cy="2718390"/>
            <a:chOff x="1086757" y="2184687"/>
            <a:chExt cx="2616200" cy="2718390"/>
          </a:xfrm>
        </p:grpSpPr>
        <p:grpSp>
          <p:nvGrpSpPr>
            <p:cNvPr id="12" name="组合 11"/>
            <p:cNvGrpSpPr/>
            <p:nvPr/>
          </p:nvGrpSpPr>
          <p:grpSpPr>
            <a:xfrm>
              <a:off x="1086757" y="2184687"/>
              <a:ext cx="2616200" cy="2068673"/>
              <a:chOff x="1289957" y="2421171"/>
              <a:chExt cx="2616200" cy="2068673"/>
            </a:xfrm>
          </p:grpSpPr>
          <p:grpSp>
            <p:nvGrpSpPr>
              <p:cNvPr id="11" name="组合 10"/>
              <p:cNvGrpSpPr/>
              <p:nvPr/>
            </p:nvGrpSpPr>
            <p:grpSpPr>
              <a:xfrm>
                <a:off x="2059367" y="2421171"/>
                <a:ext cx="1077381" cy="1047244"/>
                <a:chOff x="1994208" y="2421171"/>
                <a:chExt cx="1077381" cy="1047244"/>
              </a:xfrm>
            </p:grpSpPr>
            <p:grpSp>
              <p:nvGrpSpPr>
                <p:cNvPr id="10" name="组合 9"/>
                <p:cNvGrpSpPr/>
                <p:nvPr/>
              </p:nvGrpSpPr>
              <p:grpSpPr>
                <a:xfrm>
                  <a:off x="1994208" y="2421171"/>
                  <a:ext cx="1077381" cy="1047244"/>
                  <a:chOff x="1678898" y="2263515"/>
                  <a:chExt cx="2143594" cy="2083633"/>
                </a:xfrm>
              </p:grpSpPr>
              <p:sp>
                <p:nvSpPr>
                  <p:cNvPr id="9" name="椭圆 8"/>
                  <p:cNvSpPr/>
                  <p:nvPr/>
                </p:nvSpPr>
                <p:spPr>
                  <a:xfrm>
                    <a:off x="1798820" y="2323476"/>
                    <a:ext cx="2023672" cy="2023672"/>
                  </a:xfrm>
                  <a:prstGeom prst="ellipse">
                    <a:avLst/>
                  </a:prstGeom>
                  <a:solidFill>
                    <a:srgbClr val="FFF4E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55" name="椭圆 54"/>
                  <p:cNvSpPr/>
                  <p:nvPr/>
                </p:nvSpPr>
                <p:spPr>
                  <a:xfrm>
                    <a:off x="1678898" y="2263515"/>
                    <a:ext cx="2023672" cy="2023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sp>
              <p:nvSpPr>
                <p:cNvPr id="94" name="PA_文本框 14"/>
                <p:cNvSpPr txBox="1"/>
                <p:nvPr>
                  <p:custDataLst>
                    <p:tags r:id="rId9"/>
                  </p:custDataLst>
                </p:nvPr>
              </p:nvSpPr>
              <p:spPr>
                <a:xfrm>
                  <a:off x="2172849" y="2658142"/>
                  <a:ext cx="651314" cy="615553"/>
                </a:xfrm>
                <a:prstGeom prst="rect">
                  <a:avLst/>
                </a:prstGeom>
                <a:noFill/>
                <a:effectLst/>
              </p:spPr>
              <p:txBody>
                <a:bodyPr wrap="square" lIns="0" tIns="0" rIns="0" bIns="0" rtlCol="0">
                  <a:spAutoFit/>
                </a:bodyPr>
                <a:lstStyle/>
                <a:p>
                  <a:pPr algn="ctr"/>
                  <a:r>
                    <a:rPr lang="en-US" altLang="zh-CN" sz="4000">
                      <a:solidFill>
                        <a:srgbClr val="A40202"/>
                      </a:solidFill>
                      <a:latin typeface="思源黑体 CN Bold" panose="020B0800000000000000" pitchFamily="34" charset="-122"/>
                      <a:ea typeface="思源黑体 CN Bold" panose="020B0800000000000000" pitchFamily="34" charset="-122"/>
                      <a:cs typeface="+mn-ea"/>
                      <a:sym typeface="+mn-lt"/>
                    </a:rPr>
                    <a:t>01</a:t>
                  </a:r>
                  <a:endParaRPr lang="zh-CN" altLang="en-US" sz="4000">
                    <a:solidFill>
                      <a:srgbClr val="A40202"/>
                    </a:solidFill>
                    <a:latin typeface="思源黑体 CN Bold" panose="020B0800000000000000" pitchFamily="34" charset="-122"/>
                    <a:ea typeface="思源黑体 CN Bold" panose="020B0800000000000000" pitchFamily="34" charset="-122"/>
                    <a:cs typeface="+mn-ea"/>
                    <a:sym typeface="+mn-lt"/>
                  </a:endParaRPr>
                </a:p>
              </p:txBody>
            </p:sp>
          </p:grpSp>
          <p:sp>
            <p:nvSpPr>
              <p:cNvPr id="96" name="PA_文本框 14"/>
              <p:cNvSpPr txBox="1"/>
              <p:nvPr>
                <p:custDataLst>
                  <p:tags r:id="rId8"/>
                </p:custDataLst>
              </p:nvPr>
            </p:nvSpPr>
            <p:spPr>
              <a:xfrm>
                <a:off x="1289957" y="3628070"/>
                <a:ext cx="2616200" cy="861774"/>
              </a:xfrm>
              <a:prstGeom prst="rect">
                <a:avLst/>
              </a:prstGeom>
              <a:noFill/>
              <a:effectLst/>
            </p:spPr>
            <p:txBody>
              <a:bodyPr wrap="square" lIns="0" tIns="0" rIns="0" bIns="0" rtlCol="0">
                <a:spAutoFit/>
              </a:bodyPr>
              <a:lstStyle/>
              <a:p>
                <a:pPr algn="ctr"/>
                <a:r>
                  <a:rPr lang="zh-CN" altLang="en-US" sz="2800">
                    <a:solidFill>
                      <a:schemeClr val="bg1"/>
                    </a:solidFill>
                    <a:latin typeface="思源黑体 CN Bold" panose="020B0800000000000000" pitchFamily="34" charset="-122"/>
                    <a:ea typeface="思源黑体 CN Bold" panose="020B0800000000000000" pitchFamily="34" charset="-122"/>
                    <a:cs typeface="+mn-ea"/>
                    <a:sym typeface="+mn-lt"/>
                  </a:rPr>
                  <a:t>掌握消防安全基础知识</a:t>
                </a:r>
              </a:p>
            </p:txBody>
          </p:sp>
        </p:grpSp>
        <p:grpSp>
          <p:nvGrpSpPr>
            <p:cNvPr id="20" name="组合 19"/>
            <p:cNvGrpSpPr/>
            <p:nvPr/>
          </p:nvGrpSpPr>
          <p:grpSpPr>
            <a:xfrm>
              <a:off x="1821558" y="4453551"/>
              <a:ext cx="1126430" cy="449526"/>
              <a:chOff x="1821558" y="4453551"/>
              <a:chExt cx="1126430" cy="449526"/>
            </a:xfrm>
          </p:grpSpPr>
          <p:sp>
            <p:nvSpPr>
              <p:cNvPr id="16" name="矩形: 圆角 15"/>
              <p:cNvSpPr/>
              <p:nvPr/>
            </p:nvSpPr>
            <p:spPr>
              <a:xfrm>
                <a:off x="2085229" y="4808484"/>
                <a:ext cx="599089" cy="94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20" name="文本框 8"/>
              <p:cNvSpPr txBox="1"/>
              <p:nvPr/>
            </p:nvSpPr>
            <p:spPr>
              <a:xfrm>
                <a:off x="1821558" y="4453551"/>
                <a:ext cx="1126430" cy="184666"/>
              </a:xfrm>
              <a:prstGeom prst="rect">
                <a:avLst/>
              </a:prstGeom>
              <a:noFill/>
            </p:spPr>
            <p:txBody>
              <a:bodyPr wrap="square" lIns="0" tIns="0" rIns="0" bIns="0">
                <a:spAutoFit/>
              </a:bodyPr>
              <a:lstStyle/>
              <a:p>
                <a:pPr algn="dist">
                  <a:defRPr/>
                </a:pPr>
                <a:r>
                  <a:rPr lang="en-US" altLang="zh-CN" sz="1200" kern="0">
                    <a:solidFill>
                      <a:schemeClr val="bg1">
                        <a:alpha val="70000"/>
                      </a:schemeClr>
                    </a:solidFill>
                    <a:latin typeface="思源黑体 CN Regular" panose="020B0500000000000000" pitchFamily="34" charset="-122"/>
                    <a:ea typeface="思源黑体 CN Regular" panose="020B0500000000000000" pitchFamily="34" charset="-122"/>
                    <a:cs typeface="+mn-ea"/>
                    <a:sym typeface="+mn-lt"/>
                  </a:rPr>
                  <a:t>PART</a:t>
                </a:r>
              </a:p>
            </p:txBody>
          </p:sp>
        </p:grpSp>
      </p:grpSp>
      <p:grpSp>
        <p:nvGrpSpPr>
          <p:cNvPr id="22" name="组合 21"/>
          <p:cNvGrpSpPr/>
          <p:nvPr/>
        </p:nvGrpSpPr>
        <p:grpSpPr>
          <a:xfrm>
            <a:off x="3518985" y="2377812"/>
            <a:ext cx="2616200" cy="2592265"/>
            <a:chOff x="3554186" y="3225212"/>
            <a:chExt cx="2616200" cy="2592265"/>
          </a:xfrm>
        </p:grpSpPr>
        <p:grpSp>
          <p:nvGrpSpPr>
            <p:cNvPr id="97" name="组合 96"/>
            <p:cNvGrpSpPr/>
            <p:nvPr/>
          </p:nvGrpSpPr>
          <p:grpSpPr>
            <a:xfrm>
              <a:off x="3554186" y="3225212"/>
              <a:ext cx="2616200" cy="2068673"/>
              <a:chOff x="1289957" y="2421171"/>
              <a:chExt cx="2616200" cy="2068673"/>
            </a:xfrm>
          </p:grpSpPr>
          <p:grpSp>
            <p:nvGrpSpPr>
              <p:cNvPr id="98" name="组合 97"/>
              <p:cNvGrpSpPr/>
              <p:nvPr/>
            </p:nvGrpSpPr>
            <p:grpSpPr>
              <a:xfrm>
                <a:off x="2059367" y="2421171"/>
                <a:ext cx="1077381" cy="1047244"/>
                <a:chOff x="1994208" y="2421171"/>
                <a:chExt cx="1077381" cy="1047244"/>
              </a:xfrm>
            </p:grpSpPr>
            <p:grpSp>
              <p:nvGrpSpPr>
                <p:cNvPr id="100" name="组合 99"/>
                <p:cNvGrpSpPr/>
                <p:nvPr/>
              </p:nvGrpSpPr>
              <p:grpSpPr>
                <a:xfrm>
                  <a:off x="1994208" y="2421171"/>
                  <a:ext cx="1077381" cy="1047244"/>
                  <a:chOff x="1678898" y="2263515"/>
                  <a:chExt cx="2143594" cy="2083633"/>
                </a:xfrm>
              </p:grpSpPr>
              <p:sp>
                <p:nvSpPr>
                  <p:cNvPr id="102" name="椭圆 101"/>
                  <p:cNvSpPr/>
                  <p:nvPr/>
                </p:nvSpPr>
                <p:spPr>
                  <a:xfrm>
                    <a:off x="1798820" y="2323476"/>
                    <a:ext cx="2023672" cy="2023672"/>
                  </a:xfrm>
                  <a:prstGeom prst="ellipse">
                    <a:avLst/>
                  </a:prstGeom>
                  <a:solidFill>
                    <a:srgbClr val="FFF4E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03" name="椭圆 102"/>
                  <p:cNvSpPr/>
                  <p:nvPr/>
                </p:nvSpPr>
                <p:spPr>
                  <a:xfrm>
                    <a:off x="1678898" y="2263515"/>
                    <a:ext cx="2023672" cy="2023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sp>
              <p:nvSpPr>
                <p:cNvPr id="101" name="PA_文本框 14"/>
                <p:cNvSpPr txBox="1"/>
                <p:nvPr>
                  <p:custDataLst>
                    <p:tags r:id="rId7"/>
                  </p:custDataLst>
                </p:nvPr>
              </p:nvSpPr>
              <p:spPr>
                <a:xfrm>
                  <a:off x="2172849" y="2658142"/>
                  <a:ext cx="651314" cy="615553"/>
                </a:xfrm>
                <a:prstGeom prst="rect">
                  <a:avLst/>
                </a:prstGeom>
                <a:noFill/>
                <a:effectLst/>
              </p:spPr>
              <p:txBody>
                <a:bodyPr wrap="square" lIns="0" tIns="0" rIns="0" bIns="0" rtlCol="0">
                  <a:spAutoFit/>
                </a:bodyPr>
                <a:lstStyle/>
                <a:p>
                  <a:pPr algn="ctr"/>
                  <a:r>
                    <a:rPr lang="en-US" altLang="zh-CN" sz="4000">
                      <a:solidFill>
                        <a:srgbClr val="A40202"/>
                      </a:solidFill>
                      <a:latin typeface="思源黑体 CN Bold" panose="020B0800000000000000" pitchFamily="34" charset="-122"/>
                      <a:ea typeface="思源黑体 CN Bold" panose="020B0800000000000000" pitchFamily="34" charset="-122"/>
                      <a:cs typeface="+mn-ea"/>
                      <a:sym typeface="+mn-lt"/>
                    </a:rPr>
                    <a:t>02</a:t>
                  </a:r>
                  <a:endParaRPr lang="zh-CN" altLang="en-US" sz="4000">
                    <a:solidFill>
                      <a:srgbClr val="A40202"/>
                    </a:solidFill>
                    <a:latin typeface="思源黑体 CN Bold" panose="020B0800000000000000" pitchFamily="34" charset="-122"/>
                    <a:ea typeface="思源黑体 CN Bold" panose="020B0800000000000000" pitchFamily="34" charset="-122"/>
                    <a:cs typeface="+mn-ea"/>
                    <a:sym typeface="+mn-lt"/>
                  </a:endParaRPr>
                </a:p>
              </p:txBody>
            </p:sp>
          </p:grpSp>
          <p:sp>
            <p:nvSpPr>
              <p:cNvPr id="99" name="PA_文本框 14"/>
              <p:cNvSpPr txBox="1"/>
              <p:nvPr>
                <p:custDataLst>
                  <p:tags r:id="rId6"/>
                </p:custDataLst>
              </p:nvPr>
            </p:nvSpPr>
            <p:spPr>
              <a:xfrm>
                <a:off x="1289957" y="3628070"/>
                <a:ext cx="2616200" cy="861774"/>
              </a:xfrm>
              <a:prstGeom prst="rect">
                <a:avLst/>
              </a:prstGeom>
              <a:noFill/>
              <a:effectLst/>
            </p:spPr>
            <p:txBody>
              <a:bodyPr wrap="square" lIns="0" tIns="0" rIns="0" bIns="0" rtlCol="0">
                <a:spAutoFit/>
              </a:bodyPr>
              <a:lstStyle/>
              <a:p>
                <a:pPr algn="ctr"/>
                <a:r>
                  <a:rPr lang="zh-CN" altLang="en-US" sz="2800">
                    <a:solidFill>
                      <a:schemeClr val="bg1"/>
                    </a:solidFill>
                    <a:latin typeface="思源黑体 CN Bold" panose="020B0800000000000000" pitchFamily="34" charset="-122"/>
                    <a:ea typeface="思源黑体 CN Bold" panose="020B0800000000000000" pitchFamily="34" charset="-122"/>
                    <a:cs typeface="+mn-ea"/>
                    <a:sym typeface="+mn-lt"/>
                  </a:rPr>
                  <a:t>认识消防设施器材标志</a:t>
                </a:r>
              </a:p>
            </p:txBody>
          </p:sp>
        </p:grpSp>
        <p:grpSp>
          <p:nvGrpSpPr>
            <p:cNvPr id="121" name="组合 120"/>
            <p:cNvGrpSpPr/>
            <p:nvPr/>
          </p:nvGrpSpPr>
          <p:grpSpPr>
            <a:xfrm>
              <a:off x="4299071" y="5367951"/>
              <a:ext cx="1126430" cy="449526"/>
              <a:chOff x="1821558" y="4453551"/>
              <a:chExt cx="1126430" cy="449526"/>
            </a:xfrm>
          </p:grpSpPr>
          <p:sp>
            <p:nvSpPr>
              <p:cNvPr id="122" name="矩形: 圆角 121"/>
              <p:cNvSpPr/>
              <p:nvPr/>
            </p:nvSpPr>
            <p:spPr>
              <a:xfrm>
                <a:off x="2085229" y="4808484"/>
                <a:ext cx="599089" cy="94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23" name="文本框 8"/>
              <p:cNvSpPr txBox="1"/>
              <p:nvPr/>
            </p:nvSpPr>
            <p:spPr>
              <a:xfrm>
                <a:off x="1821558" y="4453551"/>
                <a:ext cx="1126430" cy="184666"/>
              </a:xfrm>
              <a:prstGeom prst="rect">
                <a:avLst/>
              </a:prstGeom>
              <a:noFill/>
            </p:spPr>
            <p:txBody>
              <a:bodyPr wrap="square" lIns="0" tIns="0" rIns="0" bIns="0">
                <a:spAutoFit/>
              </a:bodyPr>
              <a:lstStyle/>
              <a:p>
                <a:pPr algn="dist">
                  <a:defRPr/>
                </a:pPr>
                <a:r>
                  <a:rPr lang="en-US" altLang="zh-CN" sz="1200" kern="0">
                    <a:solidFill>
                      <a:schemeClr val="bg1">
                        <a:alpha val="70000"/>
                      </a:schemeClr>
                    </a:solidFill>
                    <a:latin typeface="思源黑体 CN Regular" panose="020B0500000000000000" pitchFamily="34" charset="-122"/>
                    <a:ea typeface="思源黑体 CN Regular" panose="020B0500000000000000" pitchFamily="34" charset="-122"/>
                    <a:cs typeface="+mn-ea"/>
                    <a:sym typeface="+mn-lt"/>
                  </a:rPr>
                  <a:t>PART</a:t>
                </a:r>
              </a:p>
            </p:txBody>
          </p:sp>
        </p:grpSp>
      </p:grpSp>
      <p:grpSp>
        <p:nvGrpSpPr>
          <p:cNvPr id="24" name="组合 23"/>
          <p:cNvGrpSpPr/>
          <p:nvPr/>
        </p:nvGrpSpPr>
        <p:grpSpPr>
          <a:xfrm>
            <a:off x="6321703" y="2377812"/>
            <a:ext cx="2351312" cy="2718390"/>
            <a:chOff x="6154059" y="2184687"/>
            <a:chExt cx="2351312" cy="2718390"/>
          </a:xfrm>
        </p:grpSpPr>
        <p:grpSp>
          <p:nvGrpSpPr>
            <p:cNvPr id="104" name="组合 103"/>
            <p:cNvGrpSpPr/>
            <p:nvPr/>
          </p:nvGrpSpPr>
          <p:grpSpPr>
            <a:xfrm>
              <a:off x="6154059" y="2184687"/>
              <a:ext cx="2351312" cy="2068673"/>
              <a:chOff x="1422401" y="2421171"/>
              <a:chExt cx="2351312" cy="2068673"/>
            </a:xfrm>
          </p:grpSpPr>
          <p:grpSp>
            <p:nvGrpSpPr>
              <p:cNvPr id="105" name="组合 104"/>
              <p:cNvGrpSpPr/>
              <p:nvPr/>
            </p:nvGrpSpPr>
            <p:grpSpPr>
              <a:xfrm>
                <a:off x="2059367" y="2421171"/>
                <a:ext cx="1077381" cy="1047244"/>
                <a:chOff x="1994208" y="2421171"/>
                <a:chExt cx="1077381" cy="1047244"/>
              </a:xfrm>
            </p:grpSpPr>
            <p:grpSp>
              <p:nvGrpSpPr>
                <p:cNvPr id="107" name="组合 106"/>
                <p:cNvGrpSpPr/>
                <p:nvPr/>
              </p:nvGrpSpPr>
              <p:grpSpPr>
                <a:xfrm>
                  <a:off x="1994208" y="2421171"/>
                  <a:ext cx="1077381" cy="1047244"/>
                  <a:chOff x="1678898" y="2263515"/>
                  <a:chExt cx="2143594" cy="2083633"/>
                </a:xfrm>
              </p:grpSpPr>
              <p:sp>
                <p:nvSpPr>
                  <p:cNvPr id="109" name="椭圆 108"/>
                  <p:cNvSpPr/>
                  <p:nvPr/>
                </p:nvSpPr>
                <p:spPr>
                  <a:xfrm>
                    <a:off x="1798820" y="2323476"/>
                    <a:ext cx="2023672" cy="2023672"/>
                  </a:xfrm>
                  <a:prstGeom prst="ellipse">
                    <a:avLst/>
                  </a:prstGeom>
                  <a:solidFill>
                    <a:srgbClr val="FFF4E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10" name="椭圆 109"/>
                  <p:cNvSpPr/>
                  <p:nvPr/>
                </p:nvSpPr>
                <p:spPr>
                  <a:xfrm>
                    <a:off x="1678898" y="2263515"/>
                    <a:ext cx="2023672" cy="2023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sp>
              <p:nvSpPr>
                <p:cNvPr id="108" name="PA_文本框 14"/>
                <p:cNvSpPr txBox="1"/>
                <p:nvPr>
                  <p:custDataLst>
                    <p:tags r:id="rId5"/>
                  </p:custDataLst>
                </p:nvPr>
              </p:nvSpPr>
              <p:spPr>
                <a:xfrm>
                  <a:off x="2172849" y="2658142"/>
                  <a:ext cx="651314" cy="615553"/>
                </a:xfrm>
                <a:prstGeom prst="rect">
                  <a:avLst/>
                </a:prstGeom>
                <a:noFill/>
                <a:effectLst/>
              </p:spPr>
              <p:txBody>
                <a:bodyPr wrap="square" lIns="0" tIns="0" rIns="0" bIns="0" rtlCol="0">
                  <a:spAutoFit/>
                </a:bodyPr>
                <a:lstStyle/>
                <a:p>
                  <a:pPr algn="ctr"/>
                  <a:r>
                    <a:rPr lang="en-US" altLang="zh-CN" sz="4000">
                      <a:solidFill>
                        <a:srgbClr val="A40202"/>
                      </a:solidFill>
                      <a:latin typeface="思源黑体 CN Bold" panose="020B0800000000000000" pitchFamily="34" charset="-122"/>
                      <a:ea typeface="思源黑体 CN Bold" panose="020B0800000000000000" pitchFamily="34" charset="-122"/>
                      <a:cs typeface="+mn-ea"/>
                      <a:sym typeface="+mn-lt"/>
                    </a:rPr>
                    <a:t>03</a:t>
                  </a:r>
                  <a:endParaRPr lang="zh-CN" altLang="en-US" sz="4000">
                    <a:solidFill>
                      <a:srgbClr val="A40202"/>
                    </a:solidFill>
                    <a:latin typeface="思源黑体 CN Bold" panose="020B0800000000000000" pitchFamily="34" charset="-122"/>
                    <a:ea typeface="思源黑体 CN Bold" panose="020B0800000000000000" pitchFamily="34" charset="-122"/>
                    <a:cs typeface="+mn-ea"/>
                    <a:sym typeface="+mn-lt"/>
                  </a:endParaRPr>
                </a:p>
              </p:txBody>
            </p:sp>
          </p:grpSp>
          <p:sp>
            <p:nvSpPr>
              <p:cNvPr id="106" name="PA_文本框 14"/>
              <p:cNvSpPr txBox="1"/>
              <p:nvPr>
                <p:custDataLst>
                  <p:tags r:id="rId4"/>
                </p:custDataLst>
              </p:nvPr>
            </p:nvSpPr>
            <p:spPr>
              <a:xfrm>
                <a:off x="1422401" y="3628070"/>
                <a:ext cx="2351312" cy="861774"/>
              </a:xfrm>
              <a:prstGeom prst="rect">
                <a:avLst/>
              </a:prstGeom>
              <a:noFill/>
              <a:effectLst/>
            </p:spPr>
            <p:txBody>
              <a:bodyPr wrap="square" lIns="0" tIns="0" rIns="0" bIns="0" rtlCol="0">
                <a:spAutoFit/>
              </a:bodyPr>
              <a:lstStyle/>
              <a:p>
                <a:pPr algn="ctr"/>
                <a:r>
                  <a:rPr lang="zh-CN" altLang="en-US" sz="2800">
                    <a:solidFill>
                      <a:schemeClr val="bg1"/>
                    </a:solidFill>
                    <a:latin typeface="思源黑体 CN Bold" panose="020B0800000000000000" pitchFamily="34" charset="-122"/>
                    <a:ea typeface="思源黑体 CN Bold" panose="020B0800000000000000" pitchFamily="34" charset="-122"/>
                    <a:cs typeface="+mn-ea"/>
                    <a:sym typeface="+mn-lt"/>
                  </a:rPr>
                  <a:t>四种基本灭火方法</a:t>
                </a:r>
              </a:p>
            </p:txBody>
          </p:sp>
        </p:grpSp>
        <p:grpSp>
          <p:nvGrpSpPr>
            <p:cNvPr id="128" name="组合 127"/>
            <p:cNvGrpSpPr/>
            <p:nvPr/>
          </p:nvGrpSpPr>
          <p:grpSpPr>
            <a:xfrm>
              <a:off x="6766500" y="4453551"/>
              <a:ext cx="1126430" cy="449526"/>
              <a:chOff x="1821558" y="4453551"/>
              <a:chExt cx="1126430" cy="449526"/>
            </a:xfrm>
          </p:grpSpPr>
          <p:sp>
            <p:nvSpPr>
              <p:cNvPr id="129" name="矩形: 圆角 128"/>
              <p:cNvSpPr/>
              <p:nvPr/>
            </p:nvSpPr>
            <p:spPr>
              <a:xfrm>
                <a:off x="2085229" y="4808484"/>
                <a:ext cx="599089" cy="94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30" name="文本框 8"/>
              <p:cNvSpPr txBox="1"/>
              <p:nvPr/>
            </p:nvSpPr>
            <p:spPr>
              <a:xfrm>
                <a:off x="1821558" y="4453551"/>
                <a:ext cx="1126430" cy="184666"/>
              </a:xfrm>
              <a:prstGeom prst="rect">
                <a:avLst/>
              </a:prstGeom>
              <a:noFill/>
            </p:spPr>
            <p:txBody>
              <a:bodyPr wrap="square" lIns="0" tIns="0" rIns="0" bIns="0">
                <a:spAutoFit/>
              </a:bodyPr>
              <a:lstStyle/>
              <a:p>
                <a:pPr algn="dist">
                  <a:defRPr/>
                </a:pPr>
                <a:r>
                  <a:rPr lang="en-US" altLang="zh-CN" sz="1200" kern="0">
                    <a:solidFill>
                      <a:schemeClr val="bg1">
                        <a:alpha val="70000"/>
                      </a:schemeClr>
                    </a:solidFill>
                    <a:latin typeface="思源黑体 CN Regular" panose="020B0500000000000000" pitchFamily="34" charset="-122"/>
                    <a:ea typeface="思源黑体 CN Regular" panose="020B0500000000000000" pitchFamily="34" charset="-122"/>
                    <a:cs typeface="+mn-ea"/>
                    <a:sym typeface="+mn-lt"/>
                  </a:rPr>
                  <a:t>PART</a:t>
                </a:r>
              </a:p>
            </p:txBody>
          </p:sp>
        </p:grpSp>
      </p:grpSp>
      <p:grpSp>
        <p:nvGrpSpPr>
          <p:cNvPr id="21" name="组合 20"/>
          <p:cNvGrpSpPr/>
          <p:nvPr/>
        </p:nvGrpSpPr>
        <p:grpSpPr>
          <a:xfrm>
            <a:off x="8859533" y="2377812"/>
            <a:ext cx="2616200" cy="2592265"/>
            <a:chOff x="8489043" y="3225212"/>
            <a:chExt cx="2616200" cy="2592265"/>
          </a:xfrm>
        </p:grpSpPr>
        <p:grpSp>
          <p:nvGrpSpPr>
            <p:cNvPr id="111" name="组合 110"/>
            <p:cNvGrpSpPr/>
            <p:nvPr/>
          </p:nvGrpSpPr>
          <p:grpSpPr>
            <a:xfrm>
              <a:off x="8489043" y="3225212"/>
              <a:ext cx="2616200" cy="2068673"/>
              <a:chOff x="1289957" y="2421171"/>
              <a:chExt cx="2616200" cy="2068673"/>
            </a:xfrm>
          </p:grpSpPr>
          <p:grpSp>
            <p:nvGrpSpPr>
              <p:cNvPr id="112" name="组合 111"/>
              <p:cNvGrpSpPr/>
              <p:nvPr/>
            </p:nvGrpSpPr>
            <p:grpSpPr>
              <a:xfrm>
                <a:off x="2059367" y="2421171"/>
                <a:ext cx="1077381" cy="1047244"/>
                <a:chOff x="1994208" y="2421171"/>
                <a:chExt cx="1077381" cy="1047244"/>
              </a:xfrm>
            </p:grpSpPr>
            <p:grpSp>
              <p:nvGrpSpPr>
                <p:cNvPr id="114" name="组合 113"/>
                <p:cNvGrpSpPr/>
                <p:nvPr/>
              </p:nvGrpSpPr>
              <p:grpSpPr>
                <a:xfrm>
                  <a:off x="1994208" y="2421171"/>
                  <a:ext cx="1077381" cy="1047244"/>
                  <a:chOff x="1678898" y="2263515"/>
                  <a:chExt cx="2143594" cy="2083633"/>
                </a:xfrm>
              </p:grpSpPr>
              <p:sp>
                <p:nvSpPr>
                  <p:cNvPr id="116" name="椭圆 115"/>
                  <p:cNvSpPr/>
                  <p:nvPr/>
                </p:nvSpPr>
                <p:spPr>
                  <a:xfrm>
                    <a:off x="1798820" y="2323476"/>
                    <a:ext cx="2023672" cy="2023672"/>
                  </a:xfrm>
                  <a:prstGeom prst="ellipse">
                    <a:avLst/>
                  </a:prstGeom>
                  <a:solidFill>
                    <a:srgbClr val="FFF4E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17" name="椭圆 116"/>
                  <p:cNvSpPr/>
                  <p:nvPr/>
                </p:nvSpPr>
                <p:spPr>
                  <a:xfrm>
                    <a:off x="1678898" y="2263515"/>
                    <a:ext cx="2023672" cy="20236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sp>
              <p:nvSpPr>
                <p:cNvPr id="115" name="PA_文本框 14"/>
                <p:cNvSpPr txBox="1"/>
                <p:nvPr>
                  <p:custDataLst>
                    <p:tags r:id="rId3"/>
                  </p:custDataLst>
                </p:nvPr>
              </p:nvSpPr>
              <p:spPr>
                <a:xfrm>
                  <a:off x="2172849" y="2658142"/>
                  <a:ext cx="651314" cy="615553"/>
                </a:xfrm>
                <a:prstGeom prst="rect">
                  <a:avLst/>
                </a:prstGeom>
                <a:noFill/>
                <a:effectLst/>
              </p:spPr>
              <p:txBody>
                <a:bodyPr wrap="square" lIns="0" tIns="0" rIns="0" bIns="0" rtlCol="0">
                  <a:spAutoFit/>
                </a:bodyPr>
                <a:lstStyle/>
                <a:p>
                  <a:pPr algn="ctr"/>
                  <a:r>
                    <a:rPr lang="en-US" altLang="zh-CN" sz="4000">
                      <a:solidFill>
                        <a:srgbClr val="A40202"/>
                      </a:solidFill>
                      <a:latin typeface="思源黑体 CN Bold" panose="020B0800000000000000" pitchFamily="34" charset="-122"/>
                      <a:ea typeface="思源黑体 CN Bold" panose="020B0800000000000000" pitchFamily="34" charset="-122"/>
                      <a:cs typeface="+mn-ea"/>
                      <a:sym typeface="+mn-lt"/>
                    </a:rPr>
                    <a:t>04</a:t>
                  </a:r>
                  <a:endParaRPr lang="zh-CN" altLang="en-US" sz="4000">
                    <a:solidFill>
                      <a:srgbClr val="A40202"/>
                    </a:solidFill>
                    <a:latin typeface="思源黑体 CN Bold" panose="020B0800000000000000" pitchFamily="34" charset="-122"/>
                    <a:ea typeface="思源黑体 CN Bold" panose="020B0800000000000000" pitchFamily="34" charset="-122"/>
                    <a:cs typeface="+mn-ea"/>
                    <a:sym typeface="+mn-lt"/>
                  </a:endParaRPr>
                </a:p>
              </p:txBody>
            </p:sp>
          </p:grpSp>
          <p:sp>
            <p:nvSpPr>
              <p:cNvPr id="113" name="PA_文本框 14"/>
              <p:cNvSpPr txBox="1"/>
              <p:nvPr>
                <p:custDataLst>
                  <p:tags r:id="rId2"/>
                </p:custDataLst>
              </p:nvPr>
            </p:nvSpPr>
            <p:spPr>
              <a:xfrm>
                <a:off x="1289957" y="3628070"/>
                <a:ext cx="2616200" cy="861774"/>
              </a:xfrm>
              <a:prstGeom prst="rect">
                <a:avLst/>
              </a:prstGeom>
              <a:noFill/>
              <a:effectLst/>
            </p:spPr>
            <p:txBody>
              <a:bodyPr wrap="square" lIns="0" tIns="0" rIns="0" bIns="0" rtlCol="0">
                <a:spAutoFit/>
              </a:bodyPr>
              <a:lstStyle/>
              <a:p>
                <a:pPr algn="ctr"/>
                <a:r>
                  <a:rPr lang="zh-CN" altLang="en-US" sz="2800">
                    <a:solidFill>
                      <a:schemeClr val="bg1"/>
                    </a:solidFill>
                    <a:latin typeface="思源黑体 CN Bold" panose="020B0800000000000000" pitchFamily="34" charset="-122"/>
                    <a:ea typeface="思源黑体 CN Bold" panose="020B0800000000000000" pitchFamily="34" charset="-122"/>
                    <a:cs typeface="+mn-ea"/>
                    <a:sym typeface="+mn-lt"/>
                  </a:rPr>
                  <a:t>遇到火灾的逃生方法</a:t>
                </a:r>
              </a:p>
            </p:txBody>
          </p:sp>
        </p:grpSp>
        <p:grpSp>
          <p:nvGrpSpPr>
            <p:cNvPr id="131" name="组合 130"/>
            <p:cNvGrpSpPr/>
            <p:nvPr/>
          </p:nvGrpSpPr>
          <p:grpSpPr>
            <a:xfrm>
              <a:off x="9233928" y="5367951"/>
              <a:ext cx="1126430" cy="449526"/>
              <a:chOff x="1821558" y="4453551"/>
              <a:chExt cx="1126430" cy="449526"/>
            </a:xfrm>
          </p:grpSpPr>
          <p:sp>
            <p:nvSpPr>
              <p:cNvPr id="132" name="矩形: 圆角 131"/>
              <p:cNvSpPr/>
              <p:nvPr/>
            </p:nvSpPr>
            <p:spPr>
              <a:xfrm>
                <a:off x="2085229" y="4808484"/>
                <a:ext cx="599089" cy="945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33" name="文本框 8"/>
              <p:cNvSpPr txBox="1"/>
              <p:nvPr/>
            </p:nvSpPr>
            <p:spPr>
              <a:xfrm>
                <a:off x="1821558" y="4453551"/>
                <a:ext cx="1126430" cy="184666"/>
              </a:xfrm>
              <a:prstGeom prst="rect">
                <a:avLst/>
              </a:prstGeom>
              <a:noFill/>
            </p:spPr>
            <p:txBody>
              <a:bodyPr wrap="square" lIns="0" tIns="0" rIns="0" bIns="0">
                <a:spAutoFit/>
              </a:bodyPr>
              <a:lstStyle/>
              <a:p>
                <a:pPr algn="dist">
                  <a:defRPr/>
                </a:pPr>
                <a:r>
                  <a:rPr lang="en-US" altLang="zh-CN" sz="1200" kern="0">
                    <a:solidFill>
                      <a:schemeClr val="bg1">
                        <a:alpha val="70000"/>
                      </a:schemeClr>
                    </a:solidFill>
                    <a:latin typeface="思源黑体 CN Regular" panose="020B0500000000000000" pitchFamily="34" charset="-122"/>
                    <a:ea typeface="思源黑体 CN Regular" panose="020B0500000000000000" pitchFamily="34" charset="-122"/>
                    <a:cs typeface="+mn-ea"/>
                    <a:sym typeface="+mn-lt"/>
                  </a:rPr>
                  <a:t>PART</a:t>
                </a:r>
              </a:p>
            </p:txBody>
          </p:sp>
        </p:grpSp>
      </p:grpSp>
      <p:pic>
        <p:nvPicPr>
          <p:cNvPr id="139" name="图片 138"/>
          <p:cNvPicPr>
            <a:picLocks noChangeAspect="1"/>
          </p:cNvPicPr>
          <p:nvPr/>
        </p:nvPicPr>
        <p:blipFill>
          <a:blip r:embed="rId15"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a:fillRect/>
          </a:stretch>
        </p:blipFill>
        <p:spPr>
          <a:xfrm rot="2783471">
            <a:off x="1361199" y="650752"/>
            <a:ext cx="393889" cy="599425"/>
          </a:xfrm>
          <a:prstGeom prst="rect">
            <a:avLst/>
          </a:prstGeom>
        </p:spPr>
      </p:pic>
      <p:pic>
        <p:nvPicPr>
          <p:cNvPr id="38" name="图片 37"/>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10111407" y="5071741"/>
            <a:ext cx="1385702" cy="178625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stCondLst>
                                            <p:cond delay="0"/>
                                          </p:stCondLst>
                                        </p:cTn>
                                        <p:tgtEl>
                                          <p:spTgt spid="19"/>
                                        </p:tgtEl>
                                      </p:cBhvr>
                                    </p:animEffect>
                                    <p:anim to="0" calcmode="lin" valueType="num">
                                      <p:cBhvr>
                                        <p:cTn id="8" dur="500" fill="hold">
                                          <p:stCondLst>
                                            <p:cond delay="0"/>
                                          </p:stCondLst>
                                        </p:cTn>
                                        <p:tgtEl>
                                          <p:spTgt spid="19"/>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stCondLst>
                                            <p:cond delay="0"/>
                                          </p:stCondLst>
                                        </p:cTn>
                                        <p:tgtEl>
                                          <p:spTgt spid="57"/>
                                        </p:tgtEl>
                                      </p:cBhvr>
                                    </p:animEffect>
                                    <p:anim to="0" calcmode="lin" valueType="num">
                                      <p:cBhvr>
                                        <p:cTn id="12" dur="500" fill="hold">
                                          <p:stCondLst>
                                            <p:cond delay="0"/>
                                          </p:stCondLst>
                                        </p:cTn>
                                        <p:tgtEl>
                                          <p:spTgt spid="57"/>
                                        </p:tgtEl>
                                        <p:attrNameLst>
                                          <p:attrName>ppt_x</p:attrName>
                                        </p:attrNameLst>
                                      </p:cBhvr>
                                      <p:tavLst>
                                        <p:tav tm="0">
                                          <p:val>
                                            <p:strVal val="#ppt_x-.05"/>
                                          </p:val>
                                        </p:tav>
                                        <p:tav tm="100000">
                                          <p:val>
                                            <p:strVal val="#ppt_x"/>
                                          </p:val>
                                        </p:tav>
                                      </p:tavLst>
                                    </p:anim>
                                  </p:childTnLst>
                                </p:cTn>
                              </p:par>
                              <p:par>
                                <p:cTn id="13" presetID="10" presetClass="entr" presetSubtype="0" decel="10000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stCondLst>
                                            <p:cond delay="0"/>
                                          </p:stCondLst>
                                        </p:cTn>
                                        <p:tgtEl>
                                          <p:spTgt spid="58"/>
                                        </p:tgtEl>
                                      </p:cBhvr>
                                    </p:animEffect>
                                    <p:anim to="0" calcmode="lin" valueType="num">
                                      <p:cBhvr>
                                        <p:cTn id="16" dur="500" fill="hold">
                                          <p:stCondLst>
                                            <p:cond delay="0"/>
                                          </p:stCondLst>
                                        </p:cTn>
                                        <p:tgtEl>
                                          <p:spTgt spid="58"/>
                                        </p:tgtEl>
                                        <p:attrNameLst>
                                          <p:attrName>ppt_x</p:attrName>
                                        </p:attrNameLst>
                                      </p:cBhvr>
                                      <p:tavLst>
                                        <p:tav tm="0">
                                          <p:val>
                                            <p:strVal val="#ppt_x-.05"/>
                                          </p:val>
                                        </p:tav>
                                        <p:tav tm="100000">
                                          <p:val>
                                            <p:strVal val="#ppt_x"/>
                                          </p:val>
                                        </p:tav>
                                      </p:tavLst>
                                    </p:anim>
                                  </p:childTnLst>
                                </p:cTn>
                              </p:par>
                              <p:par>
                                <p:cTn id="17" presetID="10" presetClass="entr" presetSubtype="0" decel="100000" fill="hold" nodeType="with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fade">
                                      <p:cBhvr>
                                        <p:cTn id="19" dur="500">
                                          <p:stCondLst>
                                            <p:cond delay="0"/>
                                          </p:stCondLst>
                                        </p:cTn>
                                        <p:tgtEl>
                                          <p:spTgt spid="139"/>
                                        </p:tgtEl>
                                      </p:cBhvr>
                                    </p:animEffect>
                                    <p:anim to="0" calcmode="lin" valueType="num">
                                      <p:cBhvr>
                                        <p:cTn id="20" dur="500" fill="hold">
                                          <p:stCondLst>
                                            <p:cond delay="0"/>
                                          </p:stCondLst>
                                        </p:cTn>
                                        <p:tgtEl>
                                          <p:spTgt spid="139"/>
                                        </p:tgtEl>
                                        <p:attrNameLst>
                                          <p:attrName>ppt_x</p:attrName>
                                        </p:attrNameLst>
                                      </p:cBhvr>
                                      <p:tavLst>
                                        <p:tav tm="0">
                                          <p:val>
                                            <p:strVal val="#ppt_x-.05"/>
                                          </p:val>
                                        </p:tav>
                                        <p:tav tm="100000">
                                          <p:val>
                                            <p:strVal val="#ppt_x"/>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nodeType="afterGroup">
                            <p:stCondLst>
                              <p:cond delay="500"/>
                            </p:stCondLst>
                            <p:childTnLst>
                              <p:par>
                                <p:cTn id="30" presetID="2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par>
                          <p:cTn id="33" fill="hold" nodeType="afterGroup">
                            <p:stCondLst>
                              <p:cond delay="1000"/>
                            </p:stCondLst>
                            <p:childTnLst>
                              <p:par>
                                <p:cTn id="34" presetID="22" presetClass="entr" presetSubtype="4"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par>
                          <p:cTn id="37" fill="hold" nodeType="afterGroup">
                            <p:stCondLst>
                              <p:cond delay="1500"/>
                            </p:stCondLst>
                            <p:childTnLst>
                              <p:par>
                                <p:cTn id="38" presetID="22" presetClass="entr" presetSubtype="4"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par>
                          <p:cTn id="41" fill="hold" nodeType="afterGroup">
                            <p:stCondLst>
                              <p:cond delay="2000"/>
                            </p:stCondLst>
                            <p:childTnLst>
                              <p:par>
                                <p:cTn id="42" presetID="22" presetClass="entr" presetSubtype="4"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5" name="图片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3473009"/>
            <a:ext cx="12191931" cy="3384991"/>
          </a:xfrm>
          <a:custGeom>
            <a:avLst/>
            <a:gdLst>
              <a:gd name="connsiteX0" fmla="*/ 0 w 12191931"/>
              <a:gd name="connsiteY0" fmla="*/ 0 h 3384991"/>
              <a:gd name="connsiteX1" fmla="*/ 12191931 w 12191931"/>
              <a:gd name="connsiteY1" fmla="*/ 0 h 3384991"/>
              <a:gd name="connsiteX2" fmla="*/ 12191931 w 12191931"/>
              <a:gd name="connsiteY2" fmla="*/ 3384991 h 3384991"/>
              <a:gd name="connsiteX3" fmla="*/ 0 w 12191931"/>
              <a:gd name="connsiteY3" fmla="*/ 3384991 h 3384991"/>
            </a:gdLst>
            <a:ahLst/>
            <a:cxnLst>
              <a:cxn ang="0">
                <a:pos x="connsiteX0" y="connsiteY0"/>
              </a:cxn>
              <a:cxn ang="0">
                <a:pos x="connsiteX1" y="connsiteY1"/>
              </a:cxn>
              <a:cxn ang="0">
                <a:pos x="connsiteX2" y="connsiteY2"/>
              </a:cxn>
              <a:cxn ang="0">
                <a:pos x="connsiteX3" y="connsiteY3"/>
              </a:cxn>
            </a:cxnLst>
            <a:rect l="l" t="t" r="r" b="b"/>
            <a:pathLst>
              <a:path w="12191931" h="3384991">
                <a:moveTo>
                  <a:pt x="0" y="0"/>
                </a:moveTo>
                <a:lnTo>
                  <a:pt x="12191931" y="0"/>
                </a:lnTo>
                <a:lnTo>
                  <a:pt x="12191931" y="3384991"/>
                </a:lnTo>
                <a:lnTo>
                  <a:pt x="0" y="3384991"/>
                </a:lnTo>
                <a:close/>
              </a:path>
            </a:pathLst>
          </a:custGeom>
        </p:spPr>
      </p:pic>
      <p:sp>
        <p:nvSpPr>
          <p:cNvPr id="29" name="矩形: 圆角 28"/>
          <p:cNvSpPr/>
          <p:nvPr/>
        </p:nvSpPr>
        <p:spPr>
          <a:xfrm>
            <a:off x="4630057" y="1590459"/>
            <a:ext cx="2931886" cy="901700"/>
          </a:xfrm>
          <a:prstGeom prst="roundRect">
            <a:avLst>
              <a:gd name="adj" fmla="val 3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rgbClr val="C00000"/>
                </a:solidFill>
                <a:latin typeface="思源黑体 CN Bold" panose="020B0800000000000000" pitchFamily="34" charset="-122"/>
                <a:ea typeface="思源黑体 CN Bold" panose="020B0800000000000000" pitchFamily="34" charset="-122"/>
              </a:rPr>
              <a:t>PART-04</a:t>
            </a:r>
            <a:endParaRPr lang="zh-CN" altLang="en-US" sz="4400">
              <a:solidFill>
                <a:srgbClr val="C00000"/>
              </a:solidFill>
              <a:latin typeface="思源黑体 CN Bold" panose="020B0800000000000000" pitchFamily="34" charset="-122"/>
              <a:ea typeface="思源黑体 CN Bold" panose="020B0800000000000000" pitchFamily="34" charset="-122"/>
            </a:endParaRPr>
          </a:p>
        </p:txBody>
      </p:sp>
      <p:sp>
        <p:nvSpPr>
          <p:cNvPr id="31" name="PA_文本框 14"/>
          <p:cNvSpPr txBox="1"/>
          <p:nvPr>
            <p:custDataLst>
              <p:tags r:id="rId2"/>
            </p:custDataLst>
          </p:nvPr>
        </p:nvSpPr>
        <p:spPr>
          <a:xfrm>
            <a:off x="841829" y="2767286"/>
            <a:ext cx="10508342" cy="1015663"/>
          </a:xfrm>
          <a:prstGeom prst="rect">
            <a:avLst/>
          </a:prstGeom>
          <a:noFill/>
          <a:effectLst/>
        </p:spPr>
        <p:txBody>
          <a:bodyPr wrap="square" lIns="0" tIns="0" rIns="0" bIns="0" rtlCol="0">
            <a:spAutoFit/>
          </a:bodyPr>
          <a:lstStyle/>
          <a:p>
            <a:pPr algn="ctr"/>
            <a:r>
              <a:rPr lang="zh-CN" altLang="en-US" sz="6600">
                <a:solidFill>
                  <a:schemeClr val="bg1"/>
                </a:solidFill>
                <a:latin typeface="036-上首金牛体" panose="02010609000101010101" pitchFamily="49" charset="-122"/>
                <a:ea typeface="036-上首金牛体" panose="02010609000101010101" pitchFamily="49" charset="-122"/>
                <a:cs typeface="+mn-ea"/>
                <a:sym typeface="+mn-lt"/>
              </a:rPr>
              <a:t>遇到火灾的逃生方法</a:t>
            </a:r>
          </a:p>
        </p:txBody>
      </p:sp>
      <p:pic>
        <p:nvPicPr>
          <p:cNvPr id="33" name="图片 3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541181"/>
            <a:ext cx="516168" cy="649444"/>
          </a:xfrm>
          <a:prstGeom prst="rect">
            <a:avLst/>
          </a:prstGeom>
        </p:spPr>
      </p:pic>
      <p:sp>
        <p:nvSpPr>
          <p:cNvPr id="34" name="文本框 8"/>
          <p:cNvSpPr txBox="1"/>
          <p:nvPr/>
        </p:nvSpPr>
        <p:spPr>
          <a:xfrm>
            <a:off x="2656114" y="4058076"/>
            <a:ext cx="6879772" cy="700320"/>
          </a:xfrm>
          <a:prstGeom prst="rect">
            <a:avLst/>
          </a:prstGeom>
          <a:noFill/>
        </p:spPr>
        <p:txBody>
          <a:bodyPr wrap="square" lIns="0" tIns="0" rIns="0" bIns="0">
            <a:spAutoFit/>
          </a:bodyPr>
          <a:lstStyle/>
          <a:p>
            <a:pPr algn="ctr">
              <a:lnSpc>
                <a:spcPct val="150000"/>
              </a:lnSpc>
              <a:defRPr/>
            </a:pPr>
            <a:r>
              <a:rPr lang="zh-CN" altLang="en-US" sz="1600" kern="0">
                <a:solidFill>
                  <a:schemeClr val="bg1">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a:t>
            </a:r>
          </a:p>
        </p:txBody>
      </p:sp>
      <p:grpSp>
        <p:nvGrpSpPr>
          <p:cNvPr id="42" name="组合 41"/>
          <p:cNvGrpSpPr/>
          <p:nvPr/>
        </p:nvGrpSpPr>
        <p:grpSpPr>
          <a:xfrm>
            <a:off x="429176" y="1734447"/>
            <a:ext cx="431821" cy="431821"/>
            <a:chOff x="3092547" y="-1174771"/>
            <a:chExt cx="736600" cy="736600"/>
          </a:xfrm>
        </p:grpSpPr>
        <p:sp>
          <p:nvSpPr>
            <p:cNvPr id="41" name="椭圆 40"/>
            <p:cNvSpPr/>
            <p:nvPr/>
          </p:nvSpPr>
          <p:spPr>
            <a:xfrm>
              <a:off x="3092547" y="-1174771"/>
              <a:ext cx="736600" cy="736600"/>
            </a:xfrm>
            <a:prstGeom prst="ellipse">
              <a:avLst/>
            </a:prstGeom>
            <a:solidFill>
              <a:srgbClr val="FFE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ire-extinguisher_62743"/>
            <p:cNvSpPr/>
            <p:nvPr/>
          </p:nvSpPr>
          <p:spPr>
            <a:xfrm>
              <a:off x="3272232" y="-1060491"/>
              <a:ext cx="267694" cy="488992"/>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455839 w 606244"/>
                <a:gd name="T45" fmla="*/ 455839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3" h="5989">
                  <a:moveTo>
                    <a:pt x="3186" y="5337"/>
                  </a:moveTo>
                  <a:lnTo>
                    <a:pt x="3127" y="5337"/>
                  </a:lnTo>
                  <a:lnTo>
                    <a:pt x="3127" y="1923"/>
                  </a:lnTo>
                  <a:cubicBezTo>
                    <a:pt x="3127" y="1503"/>
                    <a:pt x="2848" y="1129"/>
                    <a:pt x="2448" y="1008"/>
                  </a:cubicBezTo>
                  <a:lnTo>
                    <a:pt x="2448" y="684"/>
                  </a:lnTo>
                  <a:lnTo>
                    <a:pt x="2887" y="684"/>
                  </a:lnTo>
                  <a:cubicBezTo>
                    <a:pt x="2935" y="684"/>
                    <a:pt x="2974" y="645"/>
                    <a:pt x="2974" y="597"/>
                  </a:cubicBezTo>
                  <a:lnTo>
                    <a:pt x="2974" y="236"/>
                  </a:lnTo>
                  <a:cubicBezTo>
                    <a:pt x="2974" y="188"/>
                    <a:pt x="2935" y="149"/>
                    <a:pt x="2887" y="149"/>
                  </a:cubicBezTo>
                  <a:lnTo>
                    <a:pt x="2448" y="149"/>
                  </a:lnTo>
                  <a:lnTo>
                    <a:pt x="2448" y="87"/>
                  </a:lnTo>
                  <a:cubicBezTo>
                    <a:pt x="2448" y="39"/>
                    <a:pt x="2409" y="0"/>
                    <a:pt x="2361" y="0"/>
                  </a:cubicBezTo>
                  <a:lnTo>
                    <a:pt x="1981" y="0"/>
                  </a:lnTo>
                  <a:cubicBezTo>
                    <a:pt x="1941" y="0"/>
                    <a:pt x="1908" y="26"/>
                    <a:pt x="1898" y="62"/>
                  </a:cubicBezTo>
                  <a:lnTo>
                    <a:pt x="1475" y="62"/>
                  </a:lnTo>
                  <a:cubicBezTo>
                    <a:pt x="1462" y="62"/>
                    <a:pt x="1450" y="65"/>
                    <a:pt x="1439" y="70"/>
                  </a:cubicBezTo>
                  <a:lnTo>
                    <a:pt x="179" y="634"/>
                  </a:lnTo>
                  <a:cubicBezTo>
                    <a:pt x="162" y="641"/>
                    <a:pt x="148" y="654"/>
                    <a:pt x="139" y="670"/>
                  </a:cubicBezTo>
                  <a:lnTo>
                    <a:pt x="21" y="874"/>
                  </a:lnTo>
                  <a:cubicBezTo>
                    <a:pt x="0" y="911"/>
                    <a:pt x="9" y="959"/>
                    <a:pt x="44" y="986"/>
                  </a:cubicBezTo>
                  <a:lnTo>
                    <a:pt x="139" y="1059"/>
                  </a:lnTo>
                  <a:cubicBezTo>
                    <a:pt x="173" y="1085"/>
                    <a:pt x="222" y="1082"/>
                    <a:pt x="253" y="1052"/>
                  </a:cubicBezTo>
                  <a:lnTo>
                    <a:pt x="372" y="933"/>
                  </a:lnTo>
                  <a:lnTo>
                    <a:pt x="999" y="661"/>
                  </a:lnTo>
                  <a:lnTo>
                    <a:pt x="598" y="1191"/>
                  </a:lnTo>
                  <a:cubicBezTo>
                    <a:pt x="587" y="1206"/>
                    <a:pt x="581" y="1225"/>
                    <a:pt x="581" y="1243"/>
                  </a:cubicBezTo>
                  <a:lnTo>
                    <a:pt x="581" y="1491"/>
                  </a:lnTo>
                  <a:cubicBezTo>
                    <a:pt x="581" y="1514"/>
                    <a:pt x="590" y="1536"/>
                    <a:pt x="606" y="1553"/>
                  </a:cubicBezTo>
                  <a:cubicBezTo>
                    <a:pt x="622" y="1569"/>
                    <a:pt x="644" y="1578"/>
                    <a:pt x="667" y="1578"/>
                  </a:cubicBezTo>
                  <a:lnTo>
                    <a:pt x="852" y="1578"/>
                  </a:lnTo>
                  <a:cubicBezTo>
                    <a:pt x="900" y="1578"/>
                    <a:pt x="939" y="1539"/>
                    <a:pt x="939" y="1492"/>
                  </a:cubicBezTo>
                  <a:lnTo>
                    <a:pt x="939" y="1350"/>
                  </a:lnTo>
                  <a:lnTo>
                    <a:pt x="1729" y="755"/>
                  </a:lnTo>
                  <a:lnTo>
                    <a:pt x="1894" y="755"/>
                  </a:lnTo>
                  <a:lnTo>
                    <a:pt x="1894" y="1008"/>
                  </a:lnTo>
                  <a:cubicBezTo>
                    <a:pt x="1494" y="1129"/>
                    <a:pt x="1215" y="1503"/>
                    <a:pt x="1215" y="1923"/>
                  </a:cubicBezTo>
                  <a:lnTo>
                    <a:pt x="1215" y="5337"/>
                  </a:lnTo>
                  <a:lnTo>
                    <a:pt x="1156" y="5337"/>
                  </a:lnTo>
                  <a:cubicBezTo>
                    <a:pt x="1108" y="5337"/>
                    <a:pt x="1069" y="5376"/>
                    <a:pt x="1069" y="5424"/>
                  </a:cubicBezTo>
                  <a:lnTo>
                    <a:pt x="1069" y="5902"/>
                  </a:lnTo>
                  <a:cubicBezTo>
                    <a:pt x="1069" y="5950"/>
                    <a:pt x="1108" y="5989"/>
                    <a:pt x="1156" y="5989"/>
                  </a:cubicBezTo>
                  <a:lnTo>
                    <a:pt x="3186" y="5989"/>
                  </a:lnTo>
                  <a:cubicBezTo>
                    <a:pt x="3234" y="5989"/>
                    <a:pt x="3273" y="5950"/>
                    <a:pt x="3273" y="5902"/>
                  </a:cubicBezTo>
                  <a:lnTo>
                    <a:pt x="3273" y="5424"/>
                  </a:lnTo>
                  <a:cubicBezTo>
                    <a:pt x="3273" y="5376"/>
                    <a:pt x="3234" y="5337"/>
                    <a:pt x="3186" y="5337"/>
                  </a:cubicBezTo>
                  <a:close/>
                  <a:moveTo>
                    <a:pt x="2053" y="3955"/>
                  </a:moveTo>
                  <a:cubicBezTo>
                    <a:pt x="2053" y="3847"/>
                    <a:pt x="2108" y="3754"/>
                    <a:pt x="2220" y="3610"/>
                  </a:cubicBezTo>
                  <a:cubicBezTo>
                    <a:pt x="2311" y="3725"/>
                    <a:pt x="2350" y="3835"/>
                    <a:pt x="2343" y="3953"/>
                  </a:cubicBezTo>
                  <a:cubicBezTo>
                    <a:pt x="2343" y="3956"/>
                    <a:pt x="2343" y="3960"/>
                    <a:pt x="2343" y="3963"/>
                  </a:cubicBezTo>
                  <a:lnTo>
                    <a:pt x="2053" y="3963"/>
                  </a:lnTo>
                  <a:cubicBezTo>
                    <a:pt x="2053" y="3960"/>
                    <a:pt x="2053" y="3957"/>
                    <a:pt x="2053" y="3955"/>
                  </a:cubicBezTo>
                  <a:close/>
                  <a:moveTo>
                    <a:pt x="2771" y="3963"/>
                  </a:moveTo>
                  <a:lnTo>
                    <a:pt x="2575" y="3963"/>
                  </a:lnTo>
                  <a:cubicBezTo>
                    <a:pt x="2604" y="3886"/>
                    <a:pt x="2613" y="3803"/>
                    <a:pt x="2602" y="3720"/>
                  </a:cubicBezTo>
                  <a:cubicBezTo>
                    <a:pt x="2565" y="3438"/>
                    <a:pt x="2365" y="3243"/>
                    <a:pt x="2248" y="3152"/>
                  </a:cubicBezTo>
                  <a:cubicBezTo>
                    <a:pt x="2220" y="3130"/>
                    <a:pt x="2182" y="3123"/>
                    <a:pt x="2147" y="3133"/>
                  </a:cubicBezTo>
                  <a:cubicBezTo>
                    <a:pt x="2112" y="3144"/>
                    <a:pt x="2084" y="3171"/>
                    <a:pt x="2073" y="3206"/>
                  </a:cubicBezTo>
                  <a:cubicBezTo>
                    <a:pt x="2047" y="3283"/>
                    <a:pt x="1992" y="3362"/>
                    <a:pt x="1940" y="3438"/>
                  </a:cubicBezTo>
                  <a:cubicBezTo>
                    <a:pt x="1908" y="3484"/>
                    <a:pt x="1878" y="3527"/>
                    <a:pt x="1856" y="3569"/>
                  </a:cubicBezTo>
                  <a:cubicBezTo>
                    <a:pt x="1787" y="3702"/>
                    <a:pt x="1774" y="3840"/>
                    <a:pt x="1818" y="3963"/>
                  </a:cubicBezTo>
                  <a:lnTo>
                    <a:pt x="1572" y="3963"/>
                  </a:lnTo>
                  <a:lnTo>
                    <a:pt x="1572" y="3015"/>
                  </a:lnTo>
                  <a:lnTo>
                    <a:pt x="2771" y="3015"/>
                  </a:lnTo>
                  <a:lnTo>
                    <a:pt x="2771" y="3963"/>
                  </a:lnTo>
                  <a:lnTo>
                    <a:pt x="2771" y="3963"/>
                  </a:lnTo>
                  <a:close/>
                </a:path>
              </a:pathLst>
            </a:custGeom>
            <a:solidFill>
              <a:srgbClr val="A3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图片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112417" y="4859382"/>
            <a:ext cx="1894300" cy="1996329"/>
          </a:xfrm>
          <a:prstGeom prst="rect">
            <a:avLst/>
          </a:prstGeom>
        </p:spPr>
      </p:pic>
      <p:pic>
        <p:nvPicPr>
          <p:cNvPr id="44" name="图片 4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flipH="1">
            <a:off x="6376893" y="5529113"/>
            <a:ext cx="1702806" cy="1401459"/>
          </a:xfrm>
          <a:custGeom>
            <a:avLst/>
            <a:gdLst>
              <a:gd name="connsiteX0" fmla="*/ 1642844 w 1642844"/>
              <a:gd name="connsiteY0" fmla="*/ 0 h 1352109"/>
              <a:gd name="connsiteX1" fmla="*/ 0 w 1642844"/>
              <a:gd name="connsiteY1" fmla="*/ 0 h 1352109"/>
              <a:gd name="connsiteX2" fmla="*/ 0 w 1642844"/>
              <a:gd name="connsiteY2" fmla="*/ 1352109 h 1352109"/>
              <a:gd name="connsiteX3" fmla="*/ 1642844 w 1642844"/>
              <a:gd name="connsiteY3" fmla="*/ 1352109 h 1352109"/>
            </a:gdLst>
            <a:ahLst/>
            <a:cxnLst>
              <a:cxn ang="0">
                <a:pos x="connsiteX0" y="connsiteY0"/>
              </a:cxn>
              <a:cxn ang="0">
                <a:pos x="connsiteX1" y="connsiteY1"/>
              </a:cxn>
              <a:cxn ang="0">
                <a:pos x="connsiteX2" y="connsiteY2"/>
              </a:cxn>
              <a:cxn ang="0">
                <a:pos x="connsiteX3" y="connsiteY3"/>
              </a:cxn>
            </a:cxnLst>
            <a:rect l="l" t="t" r="r" b="b"/>
            <a:pathLst>
              <a:path w="1642844" h="1352109">
                <a:moveTo>
                  <a:pt x="1642844" y="0"/>
                </a:moveTo>
                <a:lnTo>
                  <a:pt x="0" y="0"/>
                </a:lnTo>
                <a:lnTo>
                  <a:pt x="0" y="1352109"/>
                </a:lnTo>
                <a:lnTo>
                  <a:pt x="1642844" y="1352109"/>
                </a:lnTo>
                <a:close/>
              </a:path>
            </a:pathLst>
          </a:custGeom>
        </p:spPr>
      </p:pic>
      <p:sp>
        <p:nvSpPr>
          <p:cNvPr id="43" name="任意多边形: 形状 42"/>
          <p:cNvSpPr/>
          <p:nvPr/>
        </p:nvSpPr>
        <p:spPr>
          <a:xfrm>
            <a:off x="11287273" y="2769848"/>
            <a:ext cx="356681" cy="734265"/>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FFFFFF"/>
              </a:gs>
              <a:gs pos="100000">
                <a:srgbClr val="FFFF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2" name="矩形 21">
            <a:extLst>
              <a:ext uri="{FF2B5EF4-FFF2-40B4-BE49-F238E27FC236}">
                <a16:creationId xmlns:a16="http://schemas.microsoft.com/office/drawing/2014/main" id="{F44BBF30-6D73-348B-E4E3-439C23E320C3}"/>
              </a:ext>
            </a:extLst>
          </p:cNvPr>
          <p:cNvSpPr/>
          <p:nvPr/>
        </p:nvSpPr>
        <p:spPr>
          <a:xfrm flipH="1">
            <a:off x="2146301" y="662078"/>
            <a:ext cx="7899398" cy="368935"/>
          </a:xfrm>
          <a:prstGeom prst="rect">
            <a:avLst/>
          </a:prstGeom>
        </p:spPr>
        <p:txBody>
          <a:bodyPr wrap="square" lIns="0" tIns="0" rIns="0" bIns="0">
            <a:spAutoFit/>
          </a:bodyPr>
          <a:lstStyle/>
          <a:p>
            <a:pPr algn="dist" fontAlgn="base">
              <a:lnSpc>
                <a:spcPct val="120000"/>
              </a:lnSpc>
            </a:pPr>
            <a:r>
              <a:rPr lang="en-US" altLang="zh-CN" sz="2000">
                <a:solidFill>
                  <a:schemeClr val="bg1"/>
                </a:solidFill>
                <a:latin typeface="思源黑体 CN Bold" panose="020B0800000000000000" pitchFamily="34" charset="-122"/>
                <a:ea typeface="思源黑体 CN Bold" panose="020B0800000000000000" pitchFamily="34" charset="-122"/>
                <a:cs typeface="+mn-ea"/>
                <a:sym typeface="+mn-lt"/>
              </a:rPr>
              <a:t>2022</a:t>
            </a:r>
            <a:r>
              <a:rPr lang="zh-CN" altLang="en-US" sz="2000">
                <a:solidFill>
                  <a:schemeClr val="bg1"/>
                </a:solidFill>
                <a:latin typeface="思源黑体 CN Bold" panose="020B0800000000000000" pitchFamily="34" charset="-122"/>
                <a:ea typeface="思源黑体 CN Bold" panose="020B0800000000000000" pitchFamily="34" charset="-122"/>
                <a:cs typeface="+mn-ea"/>
                <a:sym typeface="+mn-lt"/>
              </a:rPr>
              <a:t>年高中消防知识宣传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4" grpId="0"/>
      <p:bldP spid="43"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44" name="文本框 8"/>
          <p:cNvSpPr txBox="1"/>
          <p:nvPr/>
        </p:nvSpPr>
        <p:spPr>
          <a:xfrm>
            <a:off x="658510" y="5744411"/>
            <a:ext cx="2625604" cy="330988"/>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切记：不要惊惶失措</a:t>
            </a:r>
          </a:p>
        </p:txBody>
      </p:sp>
      <p:grpSp>
        <p:nvGrpSpPr>
          <p:cNvPr id="18" name="组合 17"/>
          <p:cNvGrpSpPr/>
          <p:nvPr/>
        </p:nvGrpSpPr>
        <p:grpSpPr>
          <a:xfrm>
            <a:off x="4060891" y="2107223"/>
            <a:ext cx="6601653" cy="322868"/>
            <a:chOff x="2873223" y="2262879"/>
            <a:chExt cx="6601653" cy="322868"/>
          </a:xfrm>
        </p:grpSpPr>
        <p:sp>
          <p:nvSpPr>
            <p:cNvPr id="63" name="文本框 8"/>
            <p:cNvSpPr txBox="1"/>
            <p:nvPr/>
          </p:nvSpPr>
          <p:spPr>
            <a:xfrm>
              <a:off x="2873223" y="2277970"/>
              <a:ext cx="879627" cy="307777"/>
            </a:xfrm>
            <a:prstGeom prst="rect">
              <a:avLst/>
            </a:prstGeom>
            <a:noFill/>
          </p:spPr>
          <p:txBody>
            <a:bodyPr wrap="square" lIns="0" tIns="0" rIns="0" bIns="0">
              <a:spAutoFit/>
            </a:bodyPr>
            <a:lstStyle/>
            <a:p>
              <a:pPr>
                <a:defRPr/>
              </a:pPr>
              <a:r>
                <a:rPr lang="en-US" altLang="zh-CN"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NO-01</a:t>
              </a:r>
              <a:endPar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64" name="文本框 8"/>
            <p:cNvSpPr txBox="1"/>
            <p:nvPr/>
          </p:nvSpPr>
          <p:spPr>
            <a:xfrm>
              <a:off x="4096503" y="2262879"/>
              <a:ext cx="5378373" cy="276999"/>
            </a:xfrm>
            <a:prstGeom prst="rect">
              <a:avLst/>
            </a:prstGeom>
            <a:noFill/>
          </p:spPr>
          <p:txBody>
            <a:bodyPr wrap="square" lIns="0" tIns="0" rIns="0" bIns="0">
              <a:spAutoFit/>
            </a:bodyPr>
            <a:lstStyle/>
            <a:p>
              <a:pPr>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保持镇静，及时呼救，协助处理和控制火警现场；</a:t>
              </a:r>
            </a:p>
          </p:txBody>
        </p:sp>
        <p:sp>
          <p:nvSpPr>
            <p:cNvPr id="12" name="椭圆 11"/>
            <p:cNvSpPr/>
            <p:nvPr/>
          </p:nvSpPr>
          <p:spPr>
            <a:xfrm>
              <a:off x="3886576" y="2393758"/>
              <a:ext cx="76200" cy="762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grpSp>
        <p:nvGrpSpPr>
          <p:cNvPr id="69" name="组合 68"/>
          <p:cNvGrpSpPr/>
          <p:nvPr/>
        </p:nvGrpSpPr>
        <p:grpSpPr>
          <a:xfrm>
            <a:off x="4060891" y="2759899"/>
            <a:ext cx="6601653" cy="787844"/>
            <a:chOff x="2873223" y="1945630"/>
            <a:chExt cx="6601653" cy="787844"/>
          </a:xfrm>
        </p:grpSpPr>
        <p:sp>
          <p:nvSpPr>
            <p:cNvPr id="70" name="文本框 8"/>
            <p:cNvSpPr txBox="1"/>
            <p:nvPr/>
          </p:nvSpPr>
          <p:spPr>
            <a:xfrm>
              <a:off x="2873223" y="2277970"/>
              <a:ext cx="879627" cy="307777"/>
            </a:xfrm>
            <a:prstGeom prst="rect">
              <a:avLst/>
            </a:prstGeom>
            <a:noFill/>
          </p:spPr>
          <p:txBody>
            <a:bodyPr wrap="square" lIns="0" tIns="0" rIns="0" bIns="0">
              <a:spAutoFit/>
            </a:bodyPr>
            <a:lstStyle/>
            <a:p>
              <a:pPr>
                <a:defRPr/>
              </a:pPr>
              <a:r>
                <a:rPr lang="en-US" altLang="zh-CN"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NO-02</a:t>
              </a:r>
              <a:endPar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71" name="文本框 8"/>
            <p:cNvSpPr txBox="1"/>
            <p:nvPr/>
          </p:nvSpPr>
          <p:spPr>
            <a:xfrm>
              <a:off x="4096503" y="1945630"/>
              <a:ext cx="5378373" cy="787844"/>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立即电话通知</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119</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，清楚报出火警的具体位置，燃烧物质，火势大小</a:t>
              </a:r>
            </a:p>
          </p:txBody>
        </p:sp>
        <p:sp>
          <p:nvSpPr>
            <p:cNvPr id="72" name="椭圆 71"/>
            <p:cNvSpPr/>
            <p:nvPr/>
          </p:nvSpPr>
          <p:spPr>
            <a:xfrm>
              <a:off x="3886576" y="2393758"/>
              <a:ext cx="76200" cy="762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grpSp>
        <p:nvGrpSpPr>
          <p:cNvPr id="73" name="组合 72"/>
          <p:cNvGrpSpPr/>
          <p:nvPr/>
        </p:nvGrpSpPr>
        <p:grpSpPr>
          <a:xfrm>
            <a:off x="4060891" y="3877551"/>
            <a:ext cx="6601653" cy="787844"/>
            <a:chOff x="2873223" y="2061539"/>
            <a:chExt cx="6601653" cy="787844"/>
          </a:xfrm>
        </p:grpSpPr>
        <p:sp>
          <p:nvSpPr>
            <p:cNvPr id="74" name="文本框 8"/>
            <p:cNvSpPr txBox="1"/>
            <p:nvPr/>
          </p:nvSpPr>
          <p:spPr>
            <a:xfrm>
              <a:off x="2873223" y="2277970"/>
              <a:ext cx="879627" cy="307777"/>
            </a:xfrm>
            <a:prstGeom prst="rect">
              <a:avLst/>
            </a:prstGeom>
            <a:noFill/>
          </p:spPr>
          <p:txBody>
            <a:bodyPr wrap="square" lIns="0" tIns="0" rIns="0" bIns="0">
              <a:spAutoFit/>
            </a:bodyPr>
            <a:lstStyle/>
            <a:p>
              <a:pPr>
                <a:defRPr/>
              </a:pPr>
              <a:r>
                <a:rPr lang="en-US" altLang="zh-CN"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NO-03</a:t>
              </a:r>
              <a:endPar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75" name="文本框 8"/>
            <p:cNvSpPr txBox="1"/>
            <p:nvPr/>
          </p:nvSpPr>
          <p:spPr>
            <a:xfrm>
              <a:off x="4096503" y="2061539"/>
              <a:ext cx="5378373" cy="787844"/>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在懂得相关灭火知识的前提下，立即利用就近的灭火器材进行扑救；</a:t>
              </a:r>
            </a:p>
          </p:txBody>
        </p:sp>
        <p:sp>
          <p:nvSpPr>
            <p:cNvPr id="76" name="椭圆 75"/>
            <p:cNvSpPr/>
            <p:nvPr/>
          </p:nvSpPr>
          <p:spPr>
            <a:xfrm>
              <a:off x="3886576" y="2393758"/>
              <a:ext cx="76200" cy="762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grpSp>
        <p:nvGrpSpPr>
          <p:cNvPr id="77" name="组合 76"/>
          <p:cNvGrpSpPr/>
          <p:nvPr/>
        </p:nvGrpSpPr>
        <p:grpSpPr>
          <a:xfrm>
            <a:off x="4060891" y="4995203"/>
            <a:ext cx="6601653" cy="787844"/>
            <a:chOff x="2873223" y="2032102"/>
            <a:chExt cx="6601653" cy="787844"/>
          </a:xfrm>
        </p:grpSpPr>
        <p:sp>
          <p:nvSpPr>
            <p:cNvPr id="78" name="文本框 8"/>
            <p:cNvSpPr txBox="1"/>
            <p:nvPr/>
          </p:nvSpPr>
          <p:spPr>
            <a:xfrm>
              <a:off x="2873223" y="2277970"/>
              <a:ext cx="879627" cy="307777"/>
            </a:xfrm>
            <a:prstGeom prst="rect">
              <a:avLst/>
            </a:prstGeom>
            <a:noFill/>
          </p:spPr>
          <p:txBody>
            <a:bodyPr wrap="square" lIns="0" tIns="0" rIns="0" bIns="0">
              <a:spAutoFit/>
            </a:bodyPr>
            <a:lstStyle/>
            <a:p>
              <a:pPr>
                <a:defRPr/>
              </a:pPr>
              <a:r>
                <a:rPr lang="en-US" altLang="zh-CN"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NO-04</a:t>
              </a:r>
              <a:endPar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79" name="文本框 8"/>
            <p:cNvSpPr txBox="1"/>
            <p:nvPr/>
          </p:nvSpPr>
          <p:spPr>
            <a:xfrm>
              <a:off x="4096503" y="2032102"/>
              <a:ext cx="5378373" cy="787844"/>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采取适当措施防止火势蔓延</a:t>
              </a:r>
              <a:endPar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等待应急人员的支持。</a:t>
              </a:r>
            </a:p>
          </p:txBody>
        </p:sp>
        <p:sp>
          <p:nvSpPr>
            <p:cNvPr id="80" name="椭圆 79"/>
            <p:cNvSpPr/>
            <p:nvPr/>
          </p:nvSpPr>
          <p:spPr>
            <a:xfrm>
              <a:off x="3886576" y="2393758"/>
              <a:ext cx="76200" cy="76200"/>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grpSp>
        <p:nvGrpSpPr>
          <p:cNvPr id="23" name="组合 22"/>
          <p:cNvGrpSpPr/>
          <p:nvPr/>
        </p:nvGrpSpPr>
        <p:grpSpPr>
          <a:xfrm>
            <a:off x="1130681" y="2556336"/>
            <a:ext cx="2520021" cy="2520021"/>
            <a:chOff x="770072" y="2285540"/>
            <a:chExt cx="2578436" cy="2578436"/>
          </a:xfrm>
        </p:grpSpPr>
        <p:sp>
          <p:nvSpPr>
            <p:cNvPr id="11" name="椭圆 10"/>
            <p:cNvSpPr/>
            <p:nvPr/>
          </p:nvSpPr>
          <p:spPr>
            <a:xfrm>
              <a:off x="1117804" y="2633272"/>
              <a:ext cx="1882973" cy="1882973"/>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latin typeface="思源黑体 CN Bold" panose="020B0800000000000000" pitchFamily="34" charset="-122"/>
                  <a:ea typeface="思源黑体 CN Bold" panose="020B0800000000000000" pitchFamily="34" charset="-122"/>
                </a:rPr>
                <a:t>火灾</a:t>
              </a:r>
            </a:p>
          </p:txBody>
        </p:sp>
        <p:sp>
          <p:nvSpPr>
            <p:cNvPr id="81" name="椭圆 80"/>
            <p:cNvSpPr/>
            <p:nvPr/>
          </p:nvSpPr>
          <p:spPr>
            <a:xfrm>
              <a:off x="770072" y="2285540"/>
              <a:ext cx="2578436" cy="2578436"/>
            </a:xfrm>
            <a:prstGeom prst="ellips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思源黑体 CN Bold" panose="020B0800000000000000" pitchFamily="34" charset="-122"/>
                <a:ea typeface="思源黑体 CN Bold" panose="020B0800000000000000"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left)">
                                      <p:cBhvr>
                                        <p:cTn id="24" dur="500"/>
                                        <p:tgtEl>
                                          <p:spTgt spid="69"/>
                                        </p:tgtEl>
                                      </p:cBhvr>
                                    </p:animEffect>
                                  </p:childTnLst>
                                </p:cTn>
                              </p:par>
                            </p:childTnLst>
                          </p:cTn>
                        </p:par>
                        <p:par>
                          <p:cTn id="25" fill="hold" nodeType="afterGroup">
                            <p:stCondLst>
                              <p:cond delay="2000"/>
                            </p:stCondLst>
                            <p:childTnLst>
                              <p:par>
                                <p:cTn id="26" presetID="22" presetClass="entr" presetSubtype="8" fill="hold"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500"/>
                                        <p:tgtEl>
                                          <p:spTgt spid="73"/>
                                        </p:tgtEl>
                                      </p:cBhvr>
                                    </p:animEffect>
                                  </p:childTnLst>
                                </p:cTn>
                              </p:par>
                            </p:childTnLst>
                          </p:cTn>
                        </p:par>
                        <p:par>
                          <p:cTn id="29" fill="hold" nodeType="afterGroup">
                            <p:stCondLst>
                              <p:cond delay="2500"/>
                            </p:stCondLst>
                            <p:childTnLst>
                              <p:par>
                                <p:cTn id="30" presetID="22" presetClass="entr" presetSubtype="8"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left)">
                                      <p:cBhvr>
                                        <p:cTn id="32" dur="500"/>
                                        <p:tgtEl>
                                          <p:spTgt spid="77"/>
                                        </p:tgtEl>
                                      </p:cBhvr>
                                    </p:animEffect>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1063995" y="2206171"/>
            <a:ext cx="2267116" cy="1641692"/>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切勿慌张</a:t>
            </a:r>
            <a:endParaRPr lang="en-US" altLang="zh-CN" sz="3200">
              <a:latin typeface="思源黑体 CN Bold" panose="020B0800000000000000" pitchFamily="34" charset="-122"/>
              <a:ea typeface="思源黑体 CN Bold" panose="020B0800000000000000" pitchFamily="34" charset="-122"/>
            </a:endParaRPr>
          </a:p>
          <a:p>
            <a:pPr algn="ctr"/>
            <a:r>
              <a:rPr lang="zh-CN" altLang="en-US" sz="3200">
                <a:latin typeface="思源黑体 CN Bold" panose="020B0800000000000000" pitchFamily="34" charset="-122"/>
                <a:ea typeface="思源黑体 CN Bold" panose="020B0800000000000000" pitchFamily="34" charset="-122"/>
              </a:rPr>
              <a:t>保持镇定</a:t>
            </a:r>
          </a:p>
        </p:txBody>
      </p:sp>
      <p:sp>
        <p:nvSpPr>
          <p:cNvPr id="119" name="文本框 8"/>
          <p:cNvSpPr txBox="1"/>
          <p:nvPr/>
        </p:nvSpPr>
        <p:spPr>
          <a:xfrm>
            <a:off x="3689459" y="2106860"/>
            <a:ext cx="7438545" cy="1742208"/>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火灾发生时，如果火势不大且尚未构成威胁时，应尽快使用周围的消防器材对初起火灾进行扑救，切勿惊慌失措、乱叫乱跑，置小火于不顾而酿成大灾。</a:t>
            </a:r>
          </a:p>
          <a:p>
            <a:pPr>
              <a:lnSpc>
                <a:spcPct val="150000"/>
              </a:lnSpc>
              <a:defRPr/>
            </a:pPr>
            <a:r>
              <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平常就应积极学习消防常识，遇到火情才会不惊慌</a:t>
            </a:r>
          </a:p>
        </p:txBody>
      </p:sp>
      <p:sp>
        <p:nvSpPr>
          <p:cNvPr id="120" name="矩形: 圆角 119"/>
          <p:cNvSpPr/>
          <p:nvPr/>
        </p:nvSpPr>
        <p:spPr>
          <a:xfrm>
            <a:off x="1063995" y="4488020"/>
            <a:ext cx="3000005" cy="134611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A40202"/>
                </a:solidFill>
                <a:latin typeface="思源黑体 CN Bold" panose="020B0800000000000000" pitchFamily="34" charset="-122"/>
                <a:ea typeface="思源黑体 CN Bold" panose="020B0800000000000000" pitchFamily="34" charset="-122"/>
              </a:rPr>
              <a:t>一定要做到</a:t>
            </a:r>
          </a:p>
          <a:p>
            <a:pPr algn="ctr"/>
            <a:r>
              <a:rPr lang="zh-CN" altLang="en-US" sz="2800">
                <a:solidFill>
                  <a:srgbClr val="A40202"/>
                </a:solidFill>
                <a:latin typeface="思源黑体 CN Bold" panose="020B0800000000000000" pitchFamily="34" charset="-122"/>
                <a:ea typeface="思源黑体 CN Bold" panose="020B0800000000000000" pitchFamily="34" charset="-122"/>
              </a:rPr>
              <a:t>三同时</a:t>
            </a:r>
          </a:p>
        </p:txBody>
      </p:sp>
      <p:grpSp>
        <p:nvGrpSpPr>
          <p:cNvPr id="15" name="组合 14"/>
          <p:cNvGrpSpPr/>
          <p:nvPr/>
        </p:nvGrpSpPr>
        <p:grpSpPr>
          <a:xfrm>
            <a:off x="4662438" y="4488020"/>
            <a:ext cx="1756230" cy="1346110"/>
            <a:chOff x="4557485" y="4488020"/>
            <a:chExt cx="1756230" cy="1346110"/>
          </a:xfrm>
        </p:grpSpPr>
        <p:sp>
          <p:nvSpPr>
            <p:cNvPr id="13" name="椭圆 12"/>
            <p:cNvSpPr/>
            <p:nvPr/>
          </p:nvSpPr>
          <p:spPr>
            <a:xfrm>
              <a:off x="4557485" y="4863532"/>
              <a:ext cx="595086" cy="5950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1</a:t>
              </a:r>
              <a:endParaRPr lang="zh-CN" altLang="en-US" sz="3200">
                <a:latin typeface="思源黑体 CN Bold" panose="020B0800000000000000" pitchFamily="34" charset="-122"/>
                <a:ea typeface="思源黑体 CN Bold" panose="020B0800000000000000" pitchFamily="34" charset="-122"/>
              </a:endParaRPr>
            </a:p>
          </p:txBody>
        </p:sp>
        <p:sp>
          <p:nvSpPr>
            <p:cNvPr id="121" name="矩形: 圆角 120"/>
            <p:cNvSpPr/>
            <p:nvPr/>
          </p:nvSpPr>
          <p:spPr>
            <a:xfrm>
              <a:off x="5403767" y="4488020"/>
              <a:ext cx="909948" cy="134611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lumMod val="85000"/>
                      <a:lumOff val="15000"/>
                    </a:schemeClr>
                  </a:solidFill>
                  <a:latin typeface="思源黑体 CN Bold" panose="020B0800000000000000" pitchFamily="34" charset="-122"/>
                  <a:ea typeface="思源黑体 CN Bold" panose="020B0800000000000000" pitchFamily="34" charset="-122"/>
                </a:rPr>
                <a:t>报警</a:t>
              </a:r>
            </a:p>
          </p:txBody>
        </p:sp>
      </p:grpSp>
      <p:grpSp>
        <p:nvGrpSpPr>
          <p:cNvPr id="122" name="组合 121"/>
          <p:cNvGrpSpPr/>
          <p:nvPr/>
        </p:nvGrpSpPr>
        <p:grpSpPr>
          <a:xfrm>
            <a:off x="7017106" y="4488020"/>
            <a:ext cx="1756230" cy="1346110"/>
            <a:chOff x="4557485" y="4488020"/>
            <a:chExt cx="1756230" cy="1346110"/>
          </a:xfrm>
        </p:grpSpPr>
        <p:sp>
          <p:nvSpPr>
            <p:cNvPr id="123" name="椭圆 122"/>
            <p:cNvSpPr/>
            <p:nvPr/>
          </p:nvSpPr>
          <p:spPr>
            <a:xfrm>
              <a:off x="4557485" y="4863532"/>
              <a:ext cx="595086" cy="5950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2</a:t>
              </a:r>
              <a:endParaRPr lang="zh-CN" altLang="en-US" sz="3200">
                <a:latin typeface="思源黑体 CN Bold" panose="020B0800000000000000" pitchFamily="34" charset="-122"/>
                <a:ea typeface="思源黑体 CN Bold" panose="020B0800000000000000" pitchFamily="34" charset="-122"/>
              </a:endParaRPr>
            </a:p>
          </p:txBody>
        </p:sp>
        <p:sp>
          <p:nvSpPr>
            <p:cNvPr id="124" name="矩形: 圆角 123"/>
            <p:cNvSpPr/>
            <p:nvPr/>
          </p:nvSpPr>
          <p:spPr>
            <a:xfrm>
              <a:off x="5403767" y="4488020"/>
              <a:ext cx="909948" cy="134611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lumMod val="85000"/>
                      <a:lumOff val="15000"/>
                    </a:schemeClr>
                  </a:solidFill>
                  <a:latin typeface="思源黑体 CN Bold" panose="020B0800000000000000" pitchFamily="34" charset="-122"/>
                  <a:ea typeface="思源黑体 CN Bold" panose="020B0800000000000000" pitchFamily="34" charset="-122"/>
                </a:rPr>
                <a:t>灭火</a:t>
              </a:r>
            </a:p>
          </p:txBody>
        </p:sp>
      </p:grpSp>
      <p:grpSp>
        <p:nvGrpSpPr>
          <p:cNvPr id="125" name="组合 124"/>
          <p:cNvGrpSpPr/>
          <p:nvPr/>
        </p:nvGrpSpPr>
        <p:grpSpPr>
          <a:xfrm>
            <a:off x="9371774" y="4488020"/>
            <a:ext cx="1756230" cy="1346110"/>
            <a:chOff x="4557485" y="4488020"/>
            <a:chExt cx="1756230" cy="1346110"/>
          </a:xfrm>
        </p:grpSpPr>
        <p:sp>
          <p:nvSpPr>
            <p:cNvPr id="126" name="椭圆 125"/>
            <p:cNvSpPr/>
            <p:nvPr/>
          </p:nvSpPr>
          <p:spPr>
            <a:xfrm>
              <a:off x="4557485" y="4863532"/>
              <a:ext cx="595086" cy="5950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3</a:t>
              </a:r>
              <a:endParaRPr lang="zh-CN" altLang="en-US" sz="3200">
                <a:latin typeface="思源黑体 CN Bold" panose="020B0800000000000000" pitchFamily="34" charset="-122"/>
                <a:ea typeface="思源黑体 CN Bold" panose="020B0800000000000000" pitchFamily="34" charset="-122"/>
              </a:endParaRPr>
            </a:p>
          </p:txBody>
        </p:sp>
        <p:sp>
          <p:nvSpPr>
            <p:cNvPr id="127" name="矩形: 圆角 126"/>
            <p:cNvSpPr/>
            <p:nvPr/>
          </p:nvSpPr>
          <p:spPr>
            <a:xfrm>
              <a:off x="5403767" y="4488020"/>
              <a:ext cx="909948" cy="134611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lumMod val="85000"/>
                      <a:lumOff val="15000"/>
                    </a:schemeClr>
                  </a:solidFill>
                  <a:latin typeface="思源黑体 CN Bold" panose="020B0800000000000000" pitchFamily="34" charset="-122"/>
                  <a:ea typeface="思源黑体 CN Bold" panose="020B0800000000000000" pitchFamily="34" charset="-122"/>
                </a:rPr>
                <a:t>逃生</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wipe(down)">
                                      <p:cBhvr>
                                        <p:cTn id="20" dur="500"/>
                                        <p:tgtEl>
                                          <p:spTgt spid="119"/>
                                        </p:tgtEl>
                                      </p:cBhvr>
                                    </p:animEffect>
                                  </p:childTnLst>
                                </p:cTn>
                              </p:par>
                            </p:childTnLst>
                          </p:cTn>
                        </p:par>
                        <p:par>
                          <p:cTn id="21" fill="hold" nodeType="afterGroup">
                            <p:stCondLst>
                              <p:cond delay="500"/>
                            </p:stCondLst>
                            <p:childTnLst>
                              <p:par>
                                <p:cTn id="22" presetID="53" presetClass="entr" presetSubtype="0" fill="hold" grpId="0" nodeType="after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p:cTn id="24" dur="500" fill="hold"/>
                                        <p:tgtEl>
                                          <p:spTgt spid="120"/>
                                        </p:tgtEl>
                                        <p:attrNameLst>
                                          <p:attrName>ppt_w</p:attrName>
                                        </p:attrNameLst>
                                      </p:cBhvr>
                                      <p:tavLst>
                                        <p:tav tm="0">
                                          <p:val>
                                            <p:fltVal val="0"/>
                                          </p:val>
                                        </p:tav>
                                        <p:tav tm="100000">
                                          <p:val>
                                            <p:strVal val="#ppt_w"/>
                                          </p:val>
                                        </p:tav>
                                      </p:tavLst>
                                    </p:anim>
                                    <p:anim calcmode="lin" valueType="num">
                                      <p:cBhvr>
                                        <p:cTn id="25" dur="500" fill="hold"/>
                                        <p:tgtEl>
                                          <p:spTgt spid="120"/>
                                        </p:tgtEl>
                                        <p:attrNameLst>
                                          <p:attrName>ppt_h</p:attrName>
                                        </p:attrNameLst>
                                      </p:cBhvr>
                                      <p:tavLst>
                                        <p:tav tm="0">
                                          <p:val>
                                            <p:fltVal val="0"/>
                                          </p:val>
                                        </p:tav>
                                        <p:tav tm="100000">
                                          <p:val>
                                            <p:strVal val="#ppt_h"/>
                                          </p:val>
                                        </p:tav>
                                      </p:tavLst>
                                    </p:anim>
                                    <p:animEffect transition="in" filter="fade">
                                      <p:cBhvr>
                                        <p:cTn id="26" dur="500"/>
                                        <p:tgtEl>
                                          <p:spTgt spid="120"/>
                                        </p:tgtEl>
                                      </p:cBhvr>
                                    </p:animEffect>
                                  </p:childTnLst>
                                </p:cTn>
                              </p:par>
                            </p:childTnLst>
                          </p:cTn>
                        </p:par>
                        <p:par>
                          <p:cTn id="27" fill="hold" nodeType="afterGroup">
                            <p:stCondLst>
                              <p:cond delay="1000"/>
                            </p:stCondLst>
                            <p:childTnLst>
                              <p:par>
                                <p:cTn id="28" presetID="53"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nodeType="afterGroup">
                            <p:stCondLst>
                              <p:cond delay="1500"/>
                            </p:stCondLst>
                            <p:childTnLst>
                              <p:par>
                                <p:cTn id="34" presetID="53" presetClass="entr" presetSubtype="0" fill="hold" nodeType="afterEffect">
                                  <p:stCondLst>
                                    <p:cond delay="0"/>
                                  </p:stCondLst>
                                  <p:childTnLst>
                                    <p:set>
                                      <p:cBhvr>
                                        <p:cTn id="35" dur="1" fill="hold">
                                          <p:stCondLst>
                                            <p:cond delay="0"/>
                                          </p:stCondLst>
                                        </p:cTn>
                                        <p:tgtEl>
                                          <p:spTgt spid="122"/>
                                        </p:tgtEl>
                                        <p:attrNameLst>
                                          <p:attrName>style.visibility</p:attrName>
                                        </p:attrNameLst>
                                      </p:cBhvr>
                                      <p:to>
                                        <p:strVal val="visible"/>
                                      </p:to>
                                    </p:set>
                                    <p:anim calcmode="lin" valueType="num">
                                      <p:cBhvr>
                                        <p:cTn id="36" dur="500" fill="hold"/>
                                        <p:tgtEl>
                                          <p:spTgt spid="122"/>
                                        </p:tgtEl>
                                        <p:attrNameLst>
                                          <p:attrName>ppt_w</p:attrName>
                                        </p:attrNameLst>
                                      </p:cBhvr>
                                      <p:tavLst>
                                        <p:tav tm="0">
                                          <p:val>
                                            <p:fltVal val="0"/>
                                          </p:val>
                                        </p:tav>
                                        <p:tav tm="100000">
                                          <p:val>
                                            <p:strVal val="#ppt_w"/>
                                          </p:val>
                                        </p:tav>
                                      </p:tavLst>
                                    </p:anim>
                                    <p:anim calcmode="lin" valueType="num">
                                      <p:cBhvr>
                                        <p:cTn id="37" dur="500" fill="hold"/>
                                        <p:tgtEl>
                                          <p:spTgt spid="122"/>
                                        </p:tgtEl>
                                        <p:attrNameLst>
                                          <p:attrName>ppt_h</p:attrName>
                                        </p:attrNameLst>
                                      </p:cBhvr>
                                      <p:tavLst>
                                        <p:tav tm="0">
                                          <p:val>
                                            <p:fltVal val="0"/>
                                          </p:val>
                                        </p:tav>
                                        <p:tav tm="100000">
                                          <p:val>
                                            <p:strVal val="#ppt_h"/>
                                          </p:val>
                                        </p:tav>
                                      </p:tavLst>
                                    </p:anim>
                                    <p:animEffect transition="in" filter="fade">
                                      <p:cBhvr>
                                        <p:cTn id="38" dur="500"/>
                                        <p:tgtEl>
                                          <p:spTgt spid="122"/>
                                        </p:tgtEl>
                                      </p:cBhvr>
                                    </p:animEffect>
                                  </p:childTnLst>
                                </p:cTn>
                              </p:par>
                            </p:childTnLst>
                          </p:cTn>
                        </p:par>
                        <p:par>
                          <p:cTn id="39" fill="hold" nodeType="afterGroup">
                            <p:stCondLst>
                              <p:cond delay="2000"/>
                            </p:stCondLst>
                            <p:childTnLst>
                              <p:par>
                                <p:cTn id="40" presetID="53" presetClass="entr" presetSubtype="0" fill="hold" nodeType="after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9" grpId="0"/>
      <p:bldP spid="1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2549895" y="2090057"/>
            <a:ext cx="226711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如何报警？</a:t>
            </a:r>
          </a:p>
        </p:txBody>
      </p:sp>
      <p:grpSp>
        <p:nvGrpSpPr>
          <p:cNvPr id="10" name="组合 9"/>
          <p:cNvGrpSpPr/>
          <p:nvPr/>
        </p:nvGrpSpPr>
        <p:grpSpPr>
          <a:xfrm>
            <a:off x="5037473" y="2157096"/>
            <a:ext cx="7438545" cy="798703"/>
            <a:chOff x="3689459" y="2310060"/>
            <a:chExt cx="7438545" cy="798703"/>
          </a:xfrm>
        </p:grpSpPr>
        <p:sp>
          <p:nvSpPr>
            <p:cNvPr id="119" name="文本框 8"/>
            <p:cNvSpPr txBox="1"/>
            <p:nvPr/>
          </p:nvSpPr>
          <p:spPr>
            <a:xfrm>
              <a:off x="3689459" y="2310060"/>
              <a:ext cx="7438545" cy="372346"/>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发现火灾迅速拨打火警电话</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119</a:t>
              </a:r>
            </a:p>
          </p:txBody>
        </p:sp>
        <p:sp>
          <p:nvSpPr>
            <p:cNvPr id="44" name="文本框 8"/>
            <p:cNvSpPr txBox="1"/>
            <p:nvPr/>
          </p:nvSpPr>
          <p:spPr>
            <a:xfrm>
              <a:off x="3689459" y="2736417"/>
              <a:ext cx="7438545" cy="372346"/>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如发现有人受伤或窒息，拨打急救电话</a:t>
              </a: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120</a:t>
              </a:r>
            </a:p>
          </p:txBody>
        </p:sp>
      </p:grpSp>
      <p:sp>
        <p:nvSpPr>
          <p:cNvPr id="48" name="文本框 8"/>
          <p:cNvSpPr txBox="1"/>
          <p:nvPr/>
        </p:nvSpPr>
        <p:spPr>
          <a:xfrm>
            <a:off x="1309115" y="3673393"/>
            <a:ext cx="7438545" cy="2034339"/>
          </a:xfrm>
          <a:prstGeom prst="rect">
            <a:avLst/>
          </a:prstGeom>
          <a:noFill/>
        </p:spPr>
        <p:txBody>
          <a:bodyPr wrap="square" lIns="0" tIns="0" rIns="0" bIns="0">
            <a:spAutoFit/>
          </a:bodyPr>
          <a:lstStyle/>
          <a:p>
            <a:pPr marL="285750" indent="-285750">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报警时要讲清楚：</a:t>
            </a:r>
            <a:b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b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、详细地址</a:t>
            </a:r>
            <a:b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b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2</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、起火部位、着火物质、火势大小</a:t>
            </a:r>
            <a:b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br>
            <a:r>
              <a:rPr lang="en-US" altLang="zh-CN"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、报警人姓名及电话号码</a:t>
            </a:r>
          </a:p>
          <a:p>
            <a:pPr marL="285750" indent="-285750">
              <a:lnSpc>
                <a:spcPct val="150000"/>
              </a:lnSpc>
              <a:buFont typeface="Arial" panose="020B0604020202020204" pitchFamily="34" charset="0"/>
              <a:buChar char="•"/>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报警后派专人到路口迎接消防车，并维持路口到起火点的道路畅通</a:t>
            </a:r>
          </a:p>
        </p:txBody>
      </p:sp>
      <p:sp>
        <p:nvSpPr>
          <p:cNvPr id="50" name="矩形: 圆角 49"/>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01.</a:t>
            </a:r>
            <a:endParaRPr lang="zh-CN" altLang="en-US" sz="3200">
              <a:latin typeface="思源黑体 CN Bold" panose="020B0800000000000000" pitchFamily="34" charset="-122"/>
              <a:ea typeface="思源黑体 CN Bold" panose="020B0800000000000000" pitchFamily="34" charset="-122"/>
            </a:endParaRPr>
          </a:p>
        </p:txBody>
      </p:sp>
      <p:pic>
        <p:nvPicPr>
          <p:cNvPr id="20" name="图片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506" y="3728916"/>
            <a:ext cx="1624587" cy="192329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8"/>
                                        </p:tgtEl>
                                        <p:attrNameLst>
                                          <p:attrName>style.visibility</p:attrName>
                                        </p:attrNameLst>
                                      </p:cBhvr>
                                      <p:to>
                                        <p:strVal val="visible"/>
                                      </p:to>
                                    </p:set>
                                    <p:anim to="0" calcmode="lin" valueType="num">
                                      <p:cBhvr>
                                        <p:cTn id="27" dur="500" decel="100000" fill="hold">
                                          <p:stCondLst>
                                            <p:cond delay="0"/>
                                          </p:stCondLst>
                                        </p:cTn>
                                        <p:tgtEl>
                                          <p:spTgt spid="48"/>
                                        </p:tgtEl>
                                        <p:attrNameLst>
                                          <p:attrName>ppt_y</p:attrName>
                                        </p:attrNameLst>
                                      </p:cBhvr>
                                      <p:tavLst>
                                        <p:tav tm="0">
                                          <p:val>
                                            <p:strVal val="ppt_y-0.02"/>
                                          </p:val>
                                        </p:tav>
                                        <p:tav tm="100000">
                                          <p:val>
                                            <p:strVal val="#ppt_y"/>
                                          </p:val>
                                        </p:tav>
                                      </p:tavLst>
                                    </p:anim>
                                    <p:animEffect transition="in" filter="fade">
                                      <p:cBhvr>
                                        <p:cTn id="28" dur="500">
                                          <p:stCondLst>
                                            <p:cond delay="0"/>
                                          </p:stCondLst>
                                        </p:cTn>
                                        <p:tgtEl>
                                          <p:spTgt spid="48"/>
                                        </p:tgtEl>
                                      </p:cBhvr>
                                    </p:animEffect>
                                    <p:animScale>
                                      <p:cBhvr>
                                        <p:cTn id="29" dur="500" decel="100000" fill="hold">
                                          <p:stCondLst>
                                            <p:cond delay="0"/>
                                          </p:stCondLst>
                                        </p:cTn>
                                        <p:tgtEl>
                                          <p:spTgt spid="48"/>
                                        </p:tgtEl>
                                      </p:cBhvr>
                                      <p:by x="100000" y="100000"/>
                                      <p:from x="110000" y="110000"/>
                                      <p:to x="100000" y="100000"/>
                                    </p:animScale>
                                  </p:childTnLst>
                                </p:cTn>
                              </p:par>
                            </p:childTnLst>
                          </p:cTn>
                        </p:par>
                        <p:par>
                          <p:cTn id="30" fill="hold" nodeType="afterGroup">
                            <p:stCondLst>
                              <p:cond delay="1000"/>
                            </p:stCondLst>
                            <p:childTnLst>
                              <p:par>
                                <p:cTn id="31" presetID="10" presetClass="entr" presetSubtype="0" fill="hold" nodeType="afterEffect">
                                  <p:stCondLst>
                                    <p:cond delay="0"/>
                                  </p:stCondLst>
                                  <p:iterate type="wd">
                                    <p:tmPct val="10000"/>
                                  </p:iterate>
                                  <p:childTnLst>
                                    <p:set>
                                      <p:cBhvr>
                                        <p:cTn id="32" dur="1" fill="hold">
                                          <p:stCondLst>
                                            <p:cond delay="0"/>
                                          </p:stCondLst>
                                        </p:cTn>
                                        <p:tgtEl>
                                          <p:spTgt spid="20"/>
                                        </p:tgtEl>
                                        <p:attrNameLst>
                                          <p:attrName>style.visibility</p:attrName>
                                        </p:attrNameLst>
                                      </p:cBhvr>
                                      <p:to>
                                        <p:strVal val="visible"/>
                                      </p:to>
                                    </p:set>
                                    <p:anim to="0" calcmode="lin" valueType="num">
                                      <p:cBhvr>
                                        <p:cTn id="33" dur="500" decel="100000" fill="hold">
                                          <p:stCondLst>
                                            <p:cond delay="0"/>
                                          </p:stCondLst>
                                        </p:cTn>
                                        <p:tgtEl>
                                          <p:spTgt spid="20"/>
                                        </p:tgtEl>
                                        <p:attrNameLst>
                                          <p:attrName>ppt_y</p:attrName>
                                        </p:attrNameLst>
                                      </p:cBhvr>
                                      <p:tavLst>
                                        <p:tav tm="0">
                                          <p:val>
                                            <p:strVal val="ppt_y-0.02"/>
                                          </p:val>
                                        </p:tav>
                                        <p:tav tm="100000">
                                          <p:val>
                                            <p:strVal val="#ppt_y"/>
                                          </p:val>
                                        </p:tav>
                                      </p:tavLst>
                                    </p:anim>
                                    <p:animEffect transition="in" filter="fade">
                                      <p:cBhvr>
                                        <p:cTn id="34" dur="500">
                                          <p:stCondLst>
                                            <p:cond delay="0"/>
                                          </p:stCondLst>
                                        </p:cTn>
                                        <p:tgtEl>
                                          <p:spTgt spid="20"/>
                                        </p:tgtEl>
                                      </p:cBhvr>
                                    </p:animEffect>
                                    <p:animScale>
                                      <p:cBhvr>
                                        <p:cTn id="35" dur="500" decel="100000" fill="hold">
                                          <p:stCondLst>
                                            <p:cond delay="0"/>
                                          </p:stCondLst>
                                        </p:cTn>
                                        <p:tgtEl>
                                          <p:spTgt spid="20"/>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8" grpId="0"/>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2549895" y="2090057"/>
            <a:ext cx="226711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如何灭火？</a:t>
            </a:r>
          </a:p>
        </p:txBody>
      </p:sp>
      <p:sp>
        <p:nvSpPr>
          <p:cNvPr id="50" name="矩形: 圆角 49"/>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02.</a:t>
            </a:r>
            <a:endParaRPr lang="zh-CN" altLang="en-US" sz="3200">
              <a:latin typeface="思源黑体 CN Bold" panose="020B0800000000000000" pitchFamily="34" charset="-122"/>
              <a:ea typeface="思源黑体 CN Bold" panose="020B0800000000000000" pitchFamily="34" charset="-122"/>
            </a:endParaRPr>
          </a:p>
        </p:txBody>
      </p:sp>
      <p:grpSp>
        <p:nvGrpSpPr>
          <p:cNvPr id="16" name="组合 15"/>
          <p:cNvGrpSpPr/>
          <p:nvPr/>
        </p:nvGrpSpPr>
        <p:grpSpPr>
          <a:xfrm>
            <a:off x="1329074" y="3580328"/>
            <a:ext cx="3160464" cy="2177641"/>
            <a:chOff x="1329074" y="3387145"/>
            <a:chExt cx="3160464" cy="2177641"/>
          </a:xfrm>
        </p:grpSpPr>
        <p:sp>
          <p:nvSpPr>
            <p:cNvPr id="44" name="文本框 8"/>
            <p:cNvSpPr txBox="1"/>
            <p:nvPr/>
          </p:nvSpPr>
          <p:spPr>
            <a:xfrm>
              <a:off x="1329074" y="3387145"/>
              <a:ext cx="2499402" cy="307777"/>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含油液体起火时</a:t>
              </a:r>
            </a:p>
          </p:txBody>
        </p:sp>
        <p:sp>
          <p:nvSpPr>
            <p:cNvPr id="41" name="文本框 8"/>
            <p:cNvSpPr txBox="1"/>
            <p:nvPr/>
          </p:nvSpPr>
          <p:spPr>
            <a:xfrm>
              <a:off x="1329074" y="3945945"/>
              <a:ext cx="3160464" cy="1618841"/>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绝不能直接用水灭火可用干粉灭火器或沙土将其扑灭；如火势较小，可用浸湿的棉被、衣物等覆盖，令火窒息。</a:t>
              </a:r>
            </a:p>
          </p:txBody>
        </p:sp>
      </p:grpSp>
      <p:grpSp>
        <p:nvGrpSpPr>
          <p:cNvPr id="43" name="组合 42"/>
          <p:cNvGrpSpPr/>
          <p:nvPr/>
        </p:nvGrpSpPr>
        <p:grpSpPr>
          <a:xfrm>
            <a:off x="5419496" y="3580328"/>
            <a:ext cx="2150687" cy="1346644"/>
            <a:chOff x="5037473" y="2100853"/>
            <a:chExt cx="8139495" cy="1346644"/>
          </a:xfrm>
        </p:grpSpPr>
        <p:sp>
          <p:nvSpPr>
            <p:cNvPr id="45" name="文本框 8"/>
            <p:cNvSpPr txBox="1"/>
            <p:nvPr/>
          </p:nvSpPr>
          <p:spPr>
            <a:xfrm>
              <a:off x="5037473" y="2100853"/>
              <a:ext cx="7438545" cy="307777"/>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煤气罐着火时</a:t>
              </a:r>
            </a:p>
          </p:txBody>
        </p:sp>
        <p:sp>
          <p:nvSpPr>
            <p:cNvPr id="46" name="文本框 8"/>
            <p:cNvSpPr txBox="1"/>
            <p:nvPr/>
          </p:nvSpPr>
          <p:spPr>
            <a:xfrm>
              <a:off x="5037473" y="2659653"/>
              <a:ext cx="8139495" cy="787844"/>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要用浸湿的棉被、衣物等捂盖灭火，并将阀门关闭。</a:t>
              </a:r>
            </a:p>
          </p:txBody>
        </p:sp>
      </p:grpSp>
      <p:grpSp>
        <p:nvGrpSpPr>
          <p:cNvPr id="47" name="组合 46"/>
          <p:cNvGrpSpPr/>
          <p:nvPr/>
        </p:nvGrpSpPr>
        <p:grpSpPr>
          <a:xfrm>
            <a:off x="8500142" y="3580328"/>
            <a:ext cx="2717357" cy="2177641"/>
            <a:chOff x="5037473" y="2100853"/>
            <a:chExt cx="10284116" cy="2177641"/>
          </a:xfrm>
        </p:grpSpPr>
        <p:sp>
          <p:nvSpPr>
            <p:cNvPr id="51" name="文本框 8"/>
            <p:cNvSpPr txBox="1"/>
            <p:nvPr/>
          </p:nvSpPr>
          <p:spPr>
            <a:xfrm>
              <a:off x="5037473" y="2100853"/>
              <a:ext cx="9398477" cy="307777"/>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电器或线路着火时</a:t>
              </a:r>
            </a:p>
          </p:txBody>
        </p:sp>
        <p:sp>
          <p:nvSpPr>
            <p:cNvPr id="52" name="文本框 8"/>
            <p:cNvSpPr txBox="1"/>
            <p:nvPr/>
          </p:nvSpPr>
          <p:spPr>
            <a:xfrm>
              <a:off x="5037473" y="2659653"/>
              <a:ext cx="10284116" cy="1618841"/>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要先切断电源，再用干粉或气体灭火器灭火，不可直接泼水灭火，以防触电或电器爆炸伤人。</a:t>
              </a:r>
            </a:p>
          </p:txBody>
        </p:sp>
      </p:grpSp>
      <p:cxnSp>
        <p:nvCxnSpPr>
          <p:cNvPr id="13" name="直接连接符 12"/>
          <p:cNvCxnSpPr/>
          <p:nvPr/>
        </p:nvCxnSpPr>
        <p:spPr>
          <a:xfrm flipH="1">
            <a:off x="8035162" y="3580328"/>
            <a:ext cx="0" cy="2189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954517" y="3580328"/>
            <a:ext cx="0" cy="21894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down)">
                                      <p:cBhvr>
                                        <p:cTn id="20" dur="500"/>
                                        <p:tgtEl>
                                          <p:spTgt spid="50"/>
                                        </p:tgtEl>
                                      </p:cBhvr>
                                    </p:animEffect>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stCondLst>
                                            <p:cond delay="0"/>
                                          </p:stCondLst>
                                        </p:cTn>
                                        <p:tgtEl>
                                          <p:spTgt spid="16"/>
                                        </p:tgtEl>
                                      </p:cBhvr>
                                    </p:animEffect>
                                    <p:anim to="0" calcmode="lin" valueType="num">
                                      <p:cBhvr>
                                        <p:cTn id="25" dur="500" fill="hold">
                                          <p:stCondLst>
                                            <p:cond delay="0"/>
                                          </p:stCondLst>
                                        </p:cTn>
                                        <p:tgtEl>
                                          <p:spTgt spid="16"/>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stCondLst>
                                            <p:cond delay="0"/>
                                          </p:stCondLst>
                                        </p:cTn>
                                        <p:tgtEl>
                                          <p:spTgt spid="43"/>
                                        </p:tgtEl>
                                      </p:cBhvr>
                                    </p:animEffect>
                                    <p:anim to="0" calcmode="lin" valueType="num">
                                      <p:cBhvr>
                                        <p:cTn id="30" dur="500" fill="hold">
                                          <p:stCondLst>
                                            <p:cond delay="0"/>
                                          </p:stCondLst>
                                        </p:cTn>
                                        <p:tgtEl>
                                          <p:spTgt spid="43"/>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stCondLst>
                                            <p:cond delay="0"/>
                                          </p:stCondLst>
                                        </p:cTn>
                                        <p:tgtEl>
                                          <p:spTgt spid="47"/>
                                        </p:tgtEl>
                                      </p:cBhvr>
                                    </p:animEffect>
                                    <p:anim to="0" calcmode="lin" valueType="num">
                                      <p:cBhvr>
                                        <p:cTn id="35" dur="500" fill="hold">
                                          <p:stCondLst>
                                            <p:cond delay="0"/>
                                          </p:stCondLst>
                                        </p:cTn>
                                        <p:tgtEl>
                                          <p:spTgt spid="47"/>
                                        </p:tgtEl>
                                        <p:attrNameLst>
                                          <p:attrName>ppt_x</p:attrName>
                                        </p:attrNameLst>
                                      </p:cBhvr>
                                      <p:tavLst>
                                        <p:tav tm="0">
                                          <p:val>
                                            <p:strVal val="#ppt_x-.05"/>
                                          </p:val>
                                        </p:tav>
                                        <p:tav tm="100000">
                                          <p:val>
                                            <p:strVal val="#ppt_x"/>
                                          </p:val>
                                        </p:tav>
                                      </p:tavLst>
                                    </p:anim>
                                  </p:childTnLst>
                                </p:cTn>
                              </p:par>
                              <p:par>
                                <p:cTn id="36" presetID="10" presetClass="entr" presetSubtype="0" decel="10000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stCondLst>
                                            <p:cond delay="0"/>
                                          </p:stCondLst>
                                        </p:cTn>
                                        <p:tgtEl>
                                          <p:spTgt spid="13"/>
                                        </p:tgtEl>
                                      </p:cBhvr>
                                    </p:animEffect>
                                    <p:anim to="0" calcmode="lin" valueType="num">
                                      <p:cBhvr>
                                        <p:cTn id="39" dur="500" fill="hold">
                                          <p:stCondLst>
                                            <p:cond delay="0"/>
                                          </p:stCondLst>
                                        </p:cTn>
                                        <p:tgtEl>
                                          <p:spTgt spid="13"/>
                                        </p:tgtEl>
                                        <p:attrNameLst>
                                          <p:attrName>ppt_x</p:attrName>
                                        </p:attrNameLst>
                                      </p:cBhvr>
                                      <p:tavLst>
                                        <p:tav tm="0">
                                          <p:val>
                                            <p:strVal val="#ppt_x-.05"/>
                                          </p:val>
                                        </p:tav>
                                        <p:tav tm="100000">
                                          <p:val>
                                            <p:strVal val="#ppt_x"/>
                                          </p:val>
                                        </p:tav>
                                      </p:tavLst>
                                    </p:anim>
                                  </p:childTnLst>
                                </p:cTn>
                              </p:par>
                              <p:par>
                                <p:cTn id="40" presetID="10" presetClass="entr" presetSubtype="0" decel="10000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stCondLst>
                                            <p:cond delay="0"/>
                                          </p:stCondLst>
                                        </p:cTn>
                                        <p:tgtEl>
                                          <p:spTgt spid="53"/>
                                        </p:tgtEl>
                                      </p:cBhvr>
                                    </p:animEffect>
                                    <p:anim to="0" calcmode="lin" valueType="num">
                                      <p:cBhvr>
                                        <p:cTn id="43" dur="500" fill="hold">
                                          <p:stCondLst>
                                            <p:cond delay="0"/>
                                          </p:stCondLst>
                                        </p:cTn>
                                        <p:tgtEl>
                                          <p:spTgt spid="53"/>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4049486" y="1886857"/>
            <a:ext cx="3338286" cy="595086"/>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灭火的一般原则</a:t>
            </a:r>
          </a:p>
        </p:txBody>
      </p:sp>
      <p:grpSp>
        <p:nvGrpSpPr>
          <p:cNvPr id="18" name="组合 17"/>
          <p:cNvGrpSpPr/>
          <p:nvPr/>
        </p:nvGrpSpPr>
        <p:grpSpPr>
          <a:xfrm>
            <a:off x="1056423" y="3010126"/>
            <a:ext cx="4857759" cy="2826451"/>
            <a:chOff x="1329074" y="2795682"/>
            <a:chExt cx="5224126" cy="2826451"/>
          </a:xfrm>
        </p:grpSpPr>
        <p:sp>
          <p:nvSpPr>
            <p:cNvPr id="41" name="文本框 8"/>
            <p:cNvSpPr txBox="1"/>
            <p:nvPr/>
          </p:nvSpPr>
          <p:spPr>
            <a:xfrm>
              <a:off x="1329074" y="3444486"/>
              <a:ext cx="5224126" cy="2177647"/>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报警应沉着冷静，及时准确</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简明扼要的报出起火部门和部位、燃烧的物质、火势大小</a:t>
              </a:r>
              <a:endPar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如果拔叫</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119</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火警电话，还必须讲清楚起火单位名称、详细地址，报警电话号码，同进派人到消防车可能来到的路口接应，并主动及时的介绍燃烧的性质和火场内部情况，以便迅速组织扑救。</a:t>
              </a:r>
            </a:p>
          </p:txBody>
        </p:sp>
        <p:grpSp>
          <p:nvGrpSpPr>
            <p:cNvPr id="12" name="组合 11"/>
            <p:cNvGrpSpPr/>
            <p:nvPr/>
          </p:nvGrpSpPr>
          <p:grpSpPr>
            <a:xfrm>
              <a:off x="1329074" y="2795682"/>
              <a:ext cx="3456286" cy="397782"/>
              <a:chOff x="1329074" y="3040381"/>
              <a:chExt cx="3456286" cy="397782"/>
            </a:xfrm>
          </p:grpSpPr>
          <p:sp>
            <p:nvSpPr>
              <p:cNvPr id="10" name="矩形: 圆角 9"/>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报警早、损失少</a:t>
                </a:r>
              </a:p>
            </p:txBody>
          </p:sp>
          <p:sp>
            <p:nvSpPr>
              <p:cNvPr id="62"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原则一</a:t>
                </a:r>
              </a:p>
            </p:txBody>
          </p:sp>
        </p:grpSp>
      </p:grpSp>
      <p:grpSp>
        <p:nvGrpSpPr>
          <p:cNvPr id="15" name="组合 14"/>
          <p:cNvGrpSpPr/>
          <p:nvPr/>
        </p:nvGrpSpPr>
        <p:grpSpPr>
          <a:xfrm>
            <a:off x="6277819" y="3010126"/>
            <a:ext cx="4857759" cy="2457120"/>
            <a:chOff x="6944263" y="2795682"/>
            <a:chExt cx="5224126" cy="2457120"/>
          </a:xfrm>
        </p:grpSpPr>
        <p:sp>
          <p:nvSpPr>
            <p:cNvPr id="63" name="文本框 8"/>
            <p:cNvSpPr txBox="1"/>
            <p:nvPr/>
          </p:nvSpPr>
          <p:spPr>
            <a:xfrm>
              <a:off x="6944263" y="3444486"/>
              <a:ext cx="5224126" cy="1808316"/>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在报警同时，要及时扑救初起火，在初起阶段由于燃烧面积小，燃烧强度弱，放出的辐射热量少是扑救的有利时机，只要不错过时机，可以用很少的灭火器材，如一桶黄砂，或少量水就可以扑灭，所以，就地取材，不失时机地扑灭初起火灾是极其重要的。</a:t>
              </a:r>
            </a:p>
          </p:txBody>
        </p:sp>
        <p:grpSp>
          <p:nvGrpSpPr>
            <p:cNvPr id="64" name="组合 63"/>
            <p:cNvGrpSpPr/>
            <p:nvPr/>
          </p:nvGrpSpPr>
          <p:grpSpPr>
            <a:xfrm>
              <a:off x="6944263" y="2795682"/>
              <a:ext cx="3456286" cy="397782"/>
              <a:chOff x="1329074" y="3040381"/>
              <a:chExt cx="3456286" cy="397782"/>
            </a:xfrm>
          </p:grpSpPr>
          <p:sp>
            <p:nvSpPr>
              <p:cNvPr id="65" name="矩形: 圆角 64"/>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边报警，边扑救</a:t>
                </a:r>
              </a:p>
            </p:txBody>
          </p:sp>
          <p:sp>
            <p:nvSpPr>
              <p:cNvPr id="66"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原则二</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iterate type="wd">
                                    <p:tmPct val="10000"/>
                                  </p:iterate>
                                  <p:childTnLst>
                                    <p:set>
                                      <p:cBhvr>
                                        <p:cTn id="20" dur="1" fill="hold">
                                          <p:stCondLst>
                                            <p:cond delay="0"/>
                                          </p:stCondLst>
                                        </p:cTn>
                                        <p:tgtEl>
                                          <p:spTgt spid="18"/>
                                        </p:tgtEl>
                                        <p:attrNameLst>
                                          <p:attrName>style.visibility</p:attrName>
                                        </p:attrNameLst>
                                      </p:cBhvr>
                                      <p:to>
                                        <p:strVal val="visible"/>
                                      </p:to>
                                    </p:set>
                                    <p:anim to="0" calcmode="lin" valueType="num">
                                      <p:cBhvr>
                                        <p:cTn id="21"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2" dur="500">
                                          <p:stCondLst>
                                            <p:cond delay="0"/>
                                          </p:stCondLst>
                                        </p:cTn>
                                        <p:tgtEl>
                                          <p:spTgt spid="18"/>
                                        </p:tgtEl>
                                      </p:cBhvr>
                                    </p:animEffect>
                                    <p:animScale>
                                      <p:cBhvr>
                                        <p:cTn id="23" dur="500" decel="100000" fill="hold">
                                          <p:stCondLst>
                                            <p:cond delay="0"/>
                                          </p:stCondLst>
                                        </p:cTn>
                                        <p:tgtEl>
                                          <p:spTgt spid="18"/>
                                        </p:tgtEl>
                                      </p:cBhvr>
                                      <p:by x="100000" y="100000"/>
                                      <p:from x="110000" y="110000"/>
                                      <p:to x="100000" y="100000"/>
                                    </p:animScale>
                                  </p:childTnLst>
                                </p:cTn>
                              </p:par>
                            </p:childTnLst>
                          </p:cTn>
                        </p:par>
                        <p:par>
                          <p:cTn id="24" fill="hold" nodeType="afterGroup">
                            <p:stCondLst>
                              <p:cond delay="1000"/>
                            </p:stCondLst>
                            <p:childTnLst>
                              <p:par>
                                <p:cTn id="25" presetID="10" presetClass="entr" presetSubtype="0" fill="hold" nodeType="afterEffect">
                                  <p:stCondLst>
                                    <p:cond delay="0"/>
                                  </p:stCondLst>
                                  <p:iterate type="wd">
                                    <p:tmPct val="10000"/>
                                  </p:iterate>
                                  <p:childTnLst>
                                    <p:set>
                                      <p:cBhvr>
                                        <p:cTn id="26" dur="1" fill="hold">
                                          <p:stCondLst>
                                            <p:cond delay="0"/>
                                          </p:stCondLst>
                                        </p:cTn>
                                        <p:tgtEl>
                                          <p:spTgt spid="15"/>
                                        </p:tgtEl>
                                        <p:attrNameLst>
                                          <p:attrName>style.visibility</p:attrName>
                                        </p:attrNameLst>
                                      </p:cBhvr>
                                      <p:to>
                                        <p:strVal val="visible"/>
                                      </p:to>
                                    </p:set>
                                    <p:anim to="0" calcmode="lin" valueType="num">
                                      <p:cBhvr>
                                        <p:cTn id="27" dur="500" decel="100000" fill="hold">
                                          <p:stCondLst>
                                            <p:cond delay="0"/>
                                          </p:stCondLst>
                                        </p:cTn>
                                        <p:tgtEl>
                                          <p:spTgt spid="15"/>
                                        </p:tgtEl>
                                        <p:attrNameLst>
                                          <p:attrName>ppt_y</p:attrName>
                                        </p:attrNameLst>
                                      </p:cBhvr>
                                      <p:tavLst>
                                        <p:tav tm="0">
                                          <p:val>
                                            <p:strVal val="ppt_y-0.02"/>
                                          </p:val>
                                        </p:tav>
                                        <p:tav tm="100000">
                                          <p:val>
                                            <p:strVal val="#ppt_y"/>
                                          </p:val>
                                        </p:tav>
                                      </p:tavLst>
                                    </p:anim>
                                    <p:animEffect transition="in" filter="fade">
                                      <p:cBhvr>
                                        <p:cTn id="28" dur="500">
                                          <p:stCondLst>
                                            <p:cond delay="0"/>
                                          </p:stCondLst>
                                        </p:cTn>
                                        <p:tgtEl>
                                          <p:spTgt spid="15"/>
                                        </p:tgtEl>
                                      </p:cBhvr>
                                    </p:animEffect>
                                    <p:animScale>
                                      <p:cBhvr>
                                        <p:cTn id="29" dur="500" decel="100000" fill="hold">
                                          <p:stCondLst>
                                            <p:cond delay="0"/>
                                          </p:stCondLst>
                                        </p:cTn>
                                        <p:tgtEl>
                                          <p:spTgt spid="15"/>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4426858" y="1944915"/>
            <a:ext cx="3338286" cy="595086"/>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灭火的一般原则</a:t>
            </a:r>
          </a:p>
        </p:txBody>
      </p:sp>
      <p:grpSp>
        <p:nvGrpSpPr>
          <p:cNvPr id="18" name="组合 17"/>
          <p:cNvGrpSpPr/>
          <p:nvPr/>
        </p:nvGrpSpPr>
        <p:grpSpPr>
          <a:xfrm>
            <a:off x="1056423" y="3010126"/>
            <a:ext cx="6897406" cy="979792"/>
            <a:chOff x="1329074" y="2795682"/>
            <a:chExt cx="7417601" cy="979792"/>
          </a:xfrm>
        </p:grpSpPr>
        <p:sp>
          <p:nvSpPr>
            <p:cNvPr id="41" name="文本框 8"/>
            <p:cNvSpPr txBox="1"/>
            <p:nvPr/>
          </p:nvSpPr>
          <p:spPr>
            <a:xfrm>
              <a:off x="1329074" y="3444486"/>
              <a:ext cx="7417601" cy="330988"/>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在扑救火灾时，应首先切断可燃物来源，然后争取灭火一次成功。</a:t>
              </a:r>
            </a:p>
          </p:txBody>
        </p:sp>
        <p:grpSp>
          <p:nvGrpSpPr>
            <p:cNvPr id="12" name="组合 11"/>
            <p:cNvGrpSpPr/>
            <p:nvPr/>
          </p:nvGrpSpPr>
          <p:grpSpPr>
            <a:xfrm>
              <a:off x="1329074" y="2795682"/>
              <a:ext cx="3456286" cy="397782"/>
              <a:chOff x="1329074" y="3040381"/>
              <a:chExt cx="3456286" cy="397782"/>
            </a:xfrm>
          </p:grpSpPr>
          <p:sp>
            <p:nvSpPr>
              <p:cNvPr id="10" name="矩形: 圆角 9"/>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先控制，后灭火</a:t>
                </a:r>
              </a:p>
            </p:txBody>
          </p:sp>
          <p:sp>
            <p:nvSpPr>
              <p:cNvPr id="62"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原则三</a:t>
                </a:r>
              </a:p>
            </p:txBody>
          </p:sp>
        </p:grpSp>
      </p:grpSp>
      <p:grpSp>
        <p:nvGrpSpPr>
          <p:cNvPr id="15" name="组合 14"/>
          <p:cNvGrpSpPr/>
          <p:nvPr/>
        </p:nvGrpSpPr>
        <p:grpSpPr>
          <a:xfrm>
            <a:off x="1056423" y="4474880"/>
            <a:ext cx="8602732" cy="1349124"/>
            <a:chOff x="6944263" y="2795682"/>
            <a:chExt cx="9251541" cy="1349124"/>
          </a:xfrm>
        </p:grpSpPr>
        <p:sp>
          <p:nvSpPr>
            <p:cNvPr id="63" name="文本框 8"/>
            <p:cNvSpPr txBox="1"/>
            <p:nvPr/>
          </p:nvSpPr>
          <p:spPr>
            <a:xfrm>
              <a:off x="6944263" y="3444486"/>
              <a:ext cx="9251541"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在发生火灾时，如果人员受到火灾的威胁，人和物相比，人是主要的，应贯彻执行救人第一，救人与灭火同步进行的原则，先救人后疏散物资。</a:t>
              </a:r>
            </a:p>
          </p:txBody>
        </p:sp>
        <p:grpSp>
          <p:nvGrpSpPr>
            <p:cNvPr id="64" name="组合 63"/>
            <p:cNvGrpSpPr/>
            <p:nvPr/>
          </p:nvGrpSpPr>
          <p:grpSpPr>
            <a:xfrm>
              <a:off x="6944263" y="2795682"/>
              <a:ext cx="3456286" cy="397782"/>
              <a:chOff x="1329074" y="3040381"/>
              <a:chExt cx="3456286" cy="397782"/>
            </a:xfrm>
          </p:grpSpPr>
          <p:sp>
            <p:nvSpPr>
              <p:cNvPr id="65" name="矩形: 圆角 64"/>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先救人，后救物</a:t>
                </a:r>
              </a:p>
            </p:txBody>
          </p:sp>
          <p:sp>
            <p:nvSpPr>
              <p:cNvPr id="66"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原则四</a:t>
                </a:r>
              </a:p>
            </p:txBody>
          </p:sp>
        </p:grpSp>
      </p:grpSp>
      <p:pic>
        <p:nvPicPr>
          <p:cNvPr id="20" name="图片 1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215085" y="2955977"/>
            <a:ext cx="2844800" cy="162874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stCondLst>
                                            <p:cond delay="0"/>
                                          </p:stCondLst>
                                        </p:cTn>
                                        <p:tgtEl>
                                          <p:spTgt spid="11"/>
                                        </p:tgtEl>
                                      </p:cBhvr>
                                    </p:animEffect>
                                    <p:anim to="0" calcmode="lin" valueType="num">
                                      <p:cBhvr>
                                        <p:cTn id="16" dur="500" fill="hold">
                                          <p:stCondLst>
                                            <p:cond delay="0"/>
                                          </p:stCondLst>
                                        </p:cTn>
                                        <p:tgtEl>
                                          <p:spTgt spid="11"/>
                                        </p:tgtEl>
                                        <p:attrNameLst>
                                          <p:attrName>ppt_y</p:attrName>
                                        </p:attrNameLst>
                                      </p:cBhvr>
                                      <p:tavLst>
                                        <p:tav tm="0">
                                          <p:val>
                                            <p:strVal val="#ppt_y-.05"/>
                                          </p:val>
                                        </p:tav>
                                        <p:tav tm="100000">
                                          <p:val>
                                            <p:strVal val="#ppt_y"/>
                                          </p:val>
                                        </p:tav>
                                      </p:tavLst>
                                    </p:anim>
                                  </p:childTnLst>
                                </p:cTn>
                              </p:par>
                              <p:par>
                                <p:cTn id="17" presetID="10" presetClass="entr" presetSubtype="0" decel="10000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stCondLst>
                                            <p:cond delay="0"/>
                                          </p:stCondLst>
                                        </p:cTn>
                                        <p:tgtEl>
                                          <p:spTgt spid="20"/>
                                        </p:tgtEl>
                                      </p:cBhvr>
                                    </p:animEffect>
                                    <p:anim to="0" calcmode="lin" valueType="num">
                                      <p:cBhvr>
                                        <p:cTn id="20" dur="500" fill="hold">
                                          <p:stCondLst>
                                            <p:cond delay="0"/>
                                          </p:stCondLst>
                                        </p:cTn>
                                        <p:tgtEl>
                                          <p:spTgt spid="20"/>
                                        </p:tgtEl>
                                        <p:attrNameLst>
                                          <p:attrName>ppt_y</p:attrName>
                                        </p:attrNameLst>
                                      </p:cBhvr>
                                      <p:tavLst>
                                        <p:tav tm="0">
                                          <p:val>
                                            <p:strVal val="#ppt_y-.05"/>
                                          </p:val>
                                        </p:tav>
                                        <p:tav tm="100000">
                                          <p:val>
                                            <p:strVal val="#ppt_y"/>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18"/>
                                        </p:tgtEl>
                                        <p:attrNameLst>
                                          <p:attrName>style.visibility</p:attrName>
                                        </p:attrNameLst>
                                      </p:cBhvr>
                                      <p:to>
                                        <p:strVal val="visible"/>
                                      </p:to>
                                    </p:set>
                                    <p:anim to="0" calcmode="lin" valueType="num">
                                      <p:cBhvr>
                                        <p:cTn id="24"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18"/>
                                        </p:tgtEl>
                                      </p:cBhvr>
                                    </p:animEffect>
                                    <p:animScale>
                                      <p:cBhvr>
                                        <p:cTn id="26" dur="500" decel="100000" fill="hold">
                                          <p:stCondLst>
                                            <p:cond delay="0"/>
                                          </p:stCondLst>
                                        </p:cTn>
                                        <p:tgtEl>
                                          <p:spTgt spid="18"/>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nodeType="afterEffect">
                                  <p:stCondLst>
                                    <p:cond delay="0"/>
                                  </p:stCondLst>
                                  <p:iterate type="wd">
                                    <p:tmPct val="10000"/>
                                  </p:iterate>
                                  <p:childTnLst>
                                    <p:set>
                                      <p:cBhvr>
                                        <p:cTn id="29" dur="1" fill="hold">
                                          <p:stCondLst>
                                            <p:cond delay="0"/>
                                          </p:stCondLst>
                                        </p:cTn>
                                        <p:tgtEl>
                                          <p:spTgt spid="15"/>
                                        </p:tgtEl>
                                        <p:attrNameLst>
                                          <p:attrName>style.visibility</p:attrName>
                                        </p:attrNameLst>
                                      </p:cBhvr>
                                      <p:to>
                                        <p:strVal val="visible"/>
                                      </p:to>
                                    </p:set>
                                    <p:anim to="0" calcmode="lin" valueType="num">
                                      <p:cBhvr>
                                        <p:cTn id="30" dur="500" decel="100000" fill="hold">
                                          <p:stCondLst>
                                            <p:cond delay="0"/>
                                          </p:stCondLst>
                                        </p:cTn>
                                        <p:tgtEl>
                                          <p:spTgt spid="15"/>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15"/>
                                        </p:tgtEl>
                                      </p:cBhvr>
                                    </p:animEffect>
                                    <p:animScale>
                                      <p:cBhvr>
                                        <p:cTn id="32" dur="500" decel="100000" fill="hold">
                                          <p:stCondLst>
                                            <p:cond delay="0"/>
                                          </p:stCondLst>
                                        </p:cTn>
                                        <p:tgtEl>
                                          <p:spTgt spid="15"/>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11" name="矩形: 圆角 10"/>
          <p:cNvSpPr/>
          <p:nvPr/>
        </p:nvSpPr>
        <p:spPr>
          <a:xfrm>
            <a:off x="4426858" y="1886857"/>
            <a:ext cx="3338286" cy="595086"/>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灭火的一般原则</a:t>
            </a:r>
          </a:p>
        </p:txBody>
      </p:sp>
      <p:grpSp>
        <p:nvGrpSpPr>
          <p:cNvPr id="18" name="组合 17"/>
          <p:cNvGrpSpPr/>
          <p:nvPr/>
        </p:nvGrpSpPr>
        <p:grpSpPr>
          <a:xfrm>
            <a:off x="5207508" y="2777897"/>
            <a:ext cx="5475006" cy="1349124"/>
            <a:chOff x="1329074" y="2795682"/>
            <a:chExt cx="5887925" cy="1349124"/>
          </a:xfrm>
        </p:grpSpPr>
        <p:sp>
          <p:nvSpPr>
            <p:cNvPr id="41" name="文本框 8"/>
            <p:cNvSpPr txBox="1"/>
            <p:nvPr/>
          </p:nvSpPr>
          <p:spPr>
            <a:xfrm>
              <a:off x="1329074" y="3444486"/>
              <a:ext cx="5887925"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在扑救有毒物品时要正确选用灭火器材，尽可能站在上风向，必要时要佩戴面具，以防中毒或窒息。</a:t>
              </a:r>
            </a:p>
          </p:txBody>
        </p:sp>
        <p:grpSp>
          <p:nvGrpSpPr>
            <p:cNvPr id="12" name="组合 11"/>
            <p:cNvGrpSpPr/>
            <p:nvPr/>
          </p:nvGrpSpPr>
          <p:grpSpPr>
            <a:xfrm>
              <a:off x="1329074" y="2795682"/>
              <a:ext cx="3456286" cy="397782"/>
              <a:chOff x="1329074" y="3040381"/>
              <a:chExt cx="3456286" cy="397782"/>
            </a:xfrm>
          </p:grpSpPr>
          <p:sp>
            <p:nvSpPr>
              <p:cNvPr id="10" name="矩形: 圆角 9"/>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防中毒，防窒息</a:t>
                </a:r>
              </a:p>
            </p:txBody>
          </p:sp>
          <p:sp>
            <p:nvSpPr>
              <p:cNvPr id="62"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原则五</a:t>
                </a:r>
              </a:p>
            </p:txBody>
          </p:sp>
        </p:grpSp>
      </p:grpSp>
      <p:grpSp>
        <p:nvGrpSpPr>
          <p:cNvPr id="15" name="组合 14"/>
          <p:cNvGrpSpPr/>
          <p:nvPr/>
        </p:nvGrpSpPr>
        <p:grpSpPr>
          <a:xfrm>
            <a:off x="5207508" y="4518423"/>
            <a:ext cx="8602732" cy="1349124"/>
            <a:chOff x="6944263" y="2795682"/>
            <a:chExt cx="9251541" cy="1349124"/>
          </a:xfrm>
        </p:grpSpPr>
        <p:sp>
          <p:nvSpPr>
            <p:cNvPr id="63" name="文本框 8"/>
            <p:cNvSpPr txBox="1"/>
            <p:nvPr/>
          </p:nvSpPr>
          <p:spPr>
            <a:xfrm>
              <a:off x="6944263" y="3444486"/>
              <a:ext cx="9251541"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平时加强防火灭火知识学习</a:t>
              </a:r>
              <a:endPar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endParaRPr>
            </a:p>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并积极参与消防训练，才能做到一但发生火灾不会惊慌失措。</a:t>
              </a:r>
            </a:p>
          </p:txBody>
        </p:sp>
        <p:grpSp>
          <p:nvGrpSpPr>
            <p:cNvPr id="64" name="组合 63"/>
            <p:cNvGrpSpPr/>
            <p:nvPr/>
          </p:nvGrpSpPr>
          <p:grpSpPr>
            <a:xfrm>
              <a:off x="6944263" y="2795682"/>
              <a:ext cx="3456286" cy="397782"/>
              <a:chOff x="1329074" y="3040381"/>
              <a:chExt cx="3456286" cy="397782"/>
            </a:xfrm>
          </p:grpSpPr>
          <p:sp>
            <p:nvSpPr>
              <p:cNvPr id="65" name="矩形: 圆角 64"/>
              <p:cNvSpPr/>
              <p:nvPr/>
            </p:nvSpPr>
            <p:spPr>
              <a:xfrm>
                <a:off x="2301240" y="3040381"/>
                <a:ext cx="2484120"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听指挥，莫惊慌</a:t>
                </a:r>
              </a:p>
            </p:txBody>
          </p:sp>
          <p:sp>
            <p:nvSpPr>
              <p:cNvPr id="66" name="文本框 8"/>
              <p:cNvSpPr txBox="1"/>
              <p:nvPr/>
            </p:nvSpPr>
            <p:spPr>
              <a:xfrm>
                <a:off x="1329074" y="3085384"/>
                <a:ext cx="880726" cy="307777"/>
              </a:xfrm>
              <a:prstGeom prst="rect">
                <a:avLst/>
              </a:prstGeom>
              <a:noFill/>
            </p:spPr>
            <p:txBody>
              <a:bodyPr wrap="square" lIns="0" tIns="0" rIns="0" bIns="0">
                <a:spAutoFit/>
              </a:bodyPr>
              <a:lstStyle/>
              <a:p>
                <a:pPr>
                  <a:defRPr/>
                </a:pPr>
                <a:r>
                  <a:rPr lang="zh-CN" altLang="en-US" sz="20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原则六</a:t>
                </a:r>
              </a:p>
            </p:txBody>
          </p:sp>
        </p:grpSp>
      </p:grpSp>
      <p:pic>
        <p:nvPicPr>
          <p:cNvPr id="21" name="图片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96186" y="2960633"/>
            <a:ext cx="2703999" cy="261285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3" name="组合 12"/>
          <p:cNvGrpSpPr/>
          <p:nvPr/>
        </p:nvGrpSpPr>
        <p:grpSpPr>
          <a:xfrm>
            <a:off x="3754488" y="1821389"/>
            <a:ext cx="4425446" cy="601628"/>
            <a:chOff x="1279895" y="2090057"/>
            <a:chExt cx="4425446" cy="932780"/>
          </a:xfrm>
        </p:grpSpPr>
        <p:sp>
          <p:nvSpPr>
            <p:cNvPr id="56" name="矩形: 圆角 55"/>
            <p:cNvSpPr/>
            <p:nvPr/>
          </p:nvSpPr>
          <p:spPr>
            <a:xfrm>
              <a:off x="2549895" y="2090057"/>
              <a:ext cx="315544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八种错误的行为</a:t>
              </a:r>
            </a:p>
          </p:txBody>
        </p:sp>
        <p:sp>
          <p:nvSpPr>
            <p:cNvPr id="59" name="矩形: 圆角 58"/>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04.</a:t>
              </a:r>
              <a:endParaRPr lang="zh-CN" altLang="en-US" sz="3200">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1094269" y="2490301"/>
            <a:ext cx="10003462" cy="1651781"/>
            <a:chOff x="1056423" y="2844572"/>
            <a:chExt cx="10003462" cy="1651781"/>
          </a:xfrm>
        </p:grpSpPr>
        <p:grpSp>
          <p:nvGrpSpPr>
            <p:cNvPr id="18" name="组合 17"/>
            <p:cNvGrpSpPr/>
            <p:nvPr/>
          </p:nvGrpSpPr>
          <p:grpSpPr>
            <a:xfrm>
              <a:off x="1056423" y="2844572"/>
              <a:ext cx="7710207" cy="1651781"/>
              <a:chOff x="1329074" y="2818814"/>
              <a:chExt cx="8291703" cy="1651781"/>
            </a:xfrm>
          </p:grpSpPr>
          <p:sp>
            <p:nvSpPr>
              <p:cNvPr id="41" name="文本框 8"/>
              <p:cNvSpPr txBox="1"/>
              <p:nvPr/>
            </p:nvSpPr>
            <p:spPr>
              <a:xfrm>
                <a:off x="1329075" y="3400943"/>
                <a:ext cx="8291702"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最常见的火灾逃生行为模式。因为对大多数建筑物内部的平面布置、道路出口不熟悉，一旦发生火灾人们总是习惯沿着进来的出入口和楼道进行逃生，而当发现路被封死时，才被迫去寻找其他出入口。可此时已失去最佳逃生时间。</a:t>
                </a:r>
              </a:p>
            </p:txBody>
          </p:sp>
          <p:grpSp>
            <p:nvGrpSpPr>
              <p:cNvPr id="12" name="组合 11"/>
              <p:cNvGrpSpPr/>
              <p:nvPr/>
            </p:nvGrpSpPr>
            <p:grpSpPr>
              <a:xfrm>
                <a:off x="1329074" y="2818814"/>
                <a:ext cx="2478349" cy="397782"/>
                <a:chOff x="1329074" y="3063513"/>
                <a:chExt cx="2478349" cy="397782"/>
              </a:xfrm>
            </p:grpSpPr>
            <p:sp>
              <p:nvSpPr>
                <p:cNvPr id="10" name="矩形: 圆角 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原路脱险</a:t>
                  </a:r>
                </a:p>
              </p:txBody>
            </p:sp>
            <p:sp>
              <p:nvSpPr>
                <p:cNvPr id="62"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01</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16" name="矩形: 圆角 15"/>
            <p:cNvSpPr/>
            <p:nvPr/>
          </p:nvSpPr>
          <p:spPr>
            <a:xfrm>
              <a:off x="9056914" y="3454400"/>
              <a:ext cx="2002971"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缺点：可能失去最佳时间</a:t>
              </a:r>
            </a:p>
          </p:txBody>
        </p:sp>
      </p:grpSp>
      <p:grpSp>
        <p:nvGrpSpPr>
          <p:cNvPr id="60" name="组合 59"/>
          <p:cNvGrpSpPr/>
          <p:nvPr/>
        </p:nvGrpSpPr>
        <p:grpSpPr>
          <a:xfrm>
            <a:off x="1094269" y="4448427"/>
            <a:ext cx="10003462" cy="1651781"/>
            <a:chOff x="1056423" y="2844572"/>
            <a:chExt cx="10003462" cy="1651781"/>
          </a:xfrm>
        </p:grpSpPr>
        <p:grpSp>
          <p:nvGrpSpPr>
            <p:cNvPr id="61" name="组合 60"/>
            <p:cNvGrpSpPr/>
            <p:nvPr/>
          </p:nvGrpSpPr>
          <p:grpSpPr>
            <a:xfrm>
              <a:off x="1056423" y="2844572"/>
              <a:ext cx="7710207" cy="1651781"/>
              <a:chOff x="1329074" y="2818814"/>
              <a:chExt cx="8291703" cy="1651781"/>
            </a:xfrm>
          </p:grpSpPr>
          <p:sp>
            <p:nvSpPr>
              <p:cNvPr id="68" name="文本框 8"/>
              <p:cNvSpPr txBox="1"/>
              <p:nvPr/>
            </p:nvSpPr>
            <p:spPr>
              <a:xfrm>
                <a:off x="1329075" y="3400943"/>
                <a:ext cx="8291702"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这是在紧急危险情况下，由于人的本能、生理、心理所决定的。人们总是向着有光、明亮的方向逃生，以为光和亮就意味着生存的希望。可是，在大多情况下火场中的电源已被切断或已造成短路、跳闸等，光、亮之地正是火魔肆无忌惮地逞威之处。</a:t>
                </a:r>
              </a:p>
            </p:txBody>
          </p:sp>
          <p:grpSp>
            <p:nvGrpSpPr>
              <p:cNvPr id="69" name="组合 68"/>
              <p:cNvGrpSpPr/>
              <p:nvPr/>
            </p:nvGrpSpPr>
            <p:grpSpPr>
              <a:xfrm>
                <a:off x="1329074" y="2818814"/>
                <a:ext cx="2478349" cy="397782"/>
                <a:chOff x="1329074" y="3063513"/>
                <a:chExt cx="2478349" cy="397782"/>
              </a:xfrm>
            </p:grpSpPr>
            <p:sp>
              <p:nvSpPr>
                <p:cNvPr id="70" name="矩形: 圆角 6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向光朝亮</a:t>
                  </a:r>
                </a:p>
              </p:txBody>
            </p:sp>
            <p:sp>
              <p:nvSpPr>
                <p:cNvPr id="71"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02</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67" name="矩形: 圆角 66"/>
            <p:cNvSpPr/>
            <p:nvPr/>
          </p:nvSpPr>
          <p:spPr>
            <a:xfrm>
              <a:off x="9056914" y="3454400"/>
              <a:ext cx="2002971"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缺点：火势可能更加猛烈</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down)">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3" name="组合 12"/>
          <p:cNvGrpSpPr/>
          <p:nvPr/>
        </p:nvGrpSpPr>
        <p:grpSpPr>
          <a:xfrm>
            <a:off x="3754488" y="1821389"/>
            <a:ext cx="4425446" cy="601628"/>
            <a:chOff x="1279895" y="2090057"/>
            <a:chExt cx="4425446" cy="932780"/>
          </a:xfrm>
        </p:grpSpPr>
        <p:sp>
          <p:nvSpPr>
            <p:cNvPr id="56" name="矩形: 圆角 55"/>
            <p:cNvSpPr/>
            <p:nvPr/>
          </p:nvSpPr>
          <p:spPr>
            <a:xfrm>
              <a:off x="2549895" y="2090057"/>
              <a:ext cx="315544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八种错误的行为</a:t>
              </a:r>
            </a:p>
          </p:txBody>
        </p:sp>
        <p:sp>
          <p:nvSpPr>
            <p:cNvPr id="59" name="矩形: 圆角 58"/>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04.</a:t>
              </a:r>
              <a:endParaRPr lang="zh-CN" altLang="en-US" sz="3200">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1094269" y="2490301"/>
            <a:ext cx="10003462" cy="1651781"/>
            <a:chOff x="1056423" y="2844572"/>
            <a:chExt cx="10003462" cy="1651781"/>
          </a:xfrm>
        </p:grpSpPr>
        <p:grpSp>
          <p:nvGrpSpPr>
            <p:cNvPr id="18" name="组合 17"/>
            <p:cNvGrpSpPr/>
            <p:nvPr/>
          </p:nvGrpSpPr>
          <p:grpSpPr>
            <a:xfrm>
              <a:off x="1056423" y="2844572"/>
              <a:ext cx="7710207" cy="1651781"/>
              <a:chOff x="1329074" y="2818814"/>
              <a:chExt cx="8291703" cy="1651781"/>
            </a:xfrm>
          </p:grpSpPr>
          <p:sp>
            <p:nvSpPr>
              <p:cNvPr id="41" name="文本框 8"/>
              <p:cNvSpPr txBox="1"/>
              <p:nvPr/>
            </p:nvSpPr>
            <p:spPr>
              <a:xfrm>
                <a:off x="1329075" y="3400943"/>
                <a:ext cx="8291702"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当人的生命突然面临危险时，极易因惊慌失措而失去正常的判断思维能力，当听到或看到有人在前面跑动，第一反应就是盲目追随。常见的盲目追随行为模式有跳窗、跳楼，逃</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躲</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进厕所、浴室等。</a:t>
                </a:r>
              </a:p>
            </p:txBody>
          </p:sp>
          <p:grpSp>
            <p:nvGrpSpPr>
              <p:cNvPr id="12" name="组合 11"/>
              <p:cNvGrpSpPr/>
              <p:nvPr/>
            </p:nvGrpSpPr>
            <p:grpSpPr>
              <a:xfrm>
                <a:off x="1329074" y="2818814"/>
                <a:ext cx="2478349" cy="397782"/>
                <a:chOff x="1329074" y="3063513"/>
                <a:chExt cx="2478349" cy="397782"/>
              </a:xfrm>
            </p:grpSpPr>
            <p:sp>
              <p:nvSpPr>
                <p:cNvPr id="10" name="矩形: 圆角 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盲目追随</a:t>
                  </a:r>
                </a:p>
              </p:txBody>
            </p:sp>
            <p:sp>
              <p:nvSpPr>
                <p:cNvPr id="62"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03</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16" name="矩形: 圆角 15"/>
            <p:cNvSpPr/>
            <p:nvPr/>
          </p:nvSpPr>
          <p:spPr>
            <a:xfrm>
              <a:off x="9056914" y="3454400"/>
              <a:ext cx="2002971"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缺点：陷入群体困境 </a:t>
              </a:r>
            </a:p>
          </p:txBody>
        </p:sp>
      </p:grpSp>
      <p:grpSp>
        <p:nvGrpSpPr>
          <p:cNvPr id="60" name="组合 59"/>
          <p:cNvGrpSpPr/>
          <p:nvPr/>
        </p:nvGrpSpPr>
        <p:grpSpPr>
          <a:xfrm>
            <a:off x="1094269" y="4448427"/>
            <a:ext cx="10003462" cy="1651781"/>
            <a:chOff x="1056423" y="2844572"/>
            <a:chExt cx="10003462" cy="1651781"/>
          </a:xfrm>
        </p:grpSpPr>
        <p:grpSp>
          <p:nvGrpSpPr>
            <p:cNvPr id="61" name="组合 60"/>
            <p:cNvGrpSpPr/>
            <p:nvPr/>
          </p:nvGrpSpPr>
          <p:grpSpPr>
            <a:xfrm>
              <a:off x="1056423" y="2844572"/>
              <a:ext cx="7710207" cy="1651781"/>
              <a:chOff x="1329074" y="2818814"/>
              <a:chExt cx="8291703" cy="1651781"/>
            </a:xfrm>
          </p:grpSpPr>
          <p:sp>
            <p:nvSpPr>
              <p:cNvPr id="68" name="文本框 8"/>
              <p:cNvSpPr txBox="1"/>
              <p:nvPr/>
            </p:nvSpPr>
            <p:spPr>
              <a:xfrm>
                <a:off x="1329075" y="3400943"/>
                <a:ext cx="8291702"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当高楼大厦发生火灾，特别是高层建筑一旦失火，人们总习惯性地认为火是从下面往上着的，越高越危险，越下越安全，只有尽快逃到一层，跑出室外，才有生的希望。殊不知，有时下层可能是一片火海。</a:t>
                </a:r>
              </a:p>
            </p:txBody>
          </p:sp>
          <p:grpSp>
            <p:nvGrpSpPr>
              <p:cNvPr id="69" name="组合 68"/>
              <p:cNvGrpSpPr/>
              <p:nvPr/>
            </p:nvGrpSpPr>
            <p:grpSpPr>
              <a:xfrm>
                <a:off x="1329074" y="2818814"/>
                <a:ext cx="2478349" cy="397782"/>
                <a:chOff x="1329074" y="3063513"/>
                <a:chExt cx="2478349" cy="397782"/>
              </a:xfrm>
            </p:grpSpPr>
            <p:sp>
              <p:nvSpPr>
                <p:cNvPr id="70" name="矩形: 圆角 6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从高向下</a:t>
                  </a:r>
                </a:p>
              </p:txBody>
            </p:sp>
            <p:sp>
              <p:nvSpPr>
                <p:cNvPr id="71"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04</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67" name="矩形: 圆角 66"/>
            <p:cNvSpPr/>
            <p:nvPr/>
          </p:nvSpPr>
          <p:spPr>
            <a:xfrm>
              <a:off x="9056914" y="3454400"/>
              <a:ext cx="2002971"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缺点：往下可能更危险</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down)">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5" name="图片 4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 y="3473009"/>
            <a:ext cx="12191931" cy="3384991"/>
          </a:xfrm>
          <a:custGeom>
            <a:avLst/>
            <a:gdLst>
              <a:gd name="connsiteX0" fmla="*/ 0 w 12191931"/>
              <a:gd name="connsiteY0" fmla="*/ 0 h 3384991"/>
              <a:gd name="connsiteX1" fmla="*/ 12191931 w 12191931"/>
              <a:gd name="connsiteY1" fmla="*/ 0 h 3384991"/>
              <a:gd name="connsiteX2" fmla="*/ 12191931 w 12191931"/>
              <a:gd name="connsiteY2" fmla="*/ 3384991 h 3384991"/>
              <a:gd name="connsiteX3" fmla="*/ 0 w 12191931"/>
              <a:gd name="connsiteY3" fmla="*/ 3384991 h 3384991"/>
            </a:gdLst>
            <a:ahLst/>
            <a:cxnLst>
              <a:cxn ang="0">
                <a:pos x="connsiteX0" y="connsiteY0"/>
              </a:cxn>
              <a:cxn ang="0">
                <a:pos x="connsiteX1" y="connsiteY1"/>
              </a:cxn>
              <a:cxn ang="0">
                <a:pos x="connsiteX2" y="connsiteY2"/>
              </a:cxn>
              <a:cxn ang="0">
                <a:pos x="connsiteX3" y="connsiteY3"/>
              </a:cxn>
            </a:cxnLst>
            <a:rect l="l" t="t" r="r" b="b"/>
            <a:pathLst>
              <a:path w="12191931" h="3384991">
                <a:moveTo>
                  <a:pt x="0" y="0"/>
                </a:moveTo>
                <a:lnTo>
                  <a:pt x="12191931" y="0"/>
                </a:lnTo>
                <a:lnTo>
                  <a:pt x="12191931" y="3384991"/>
                </a:lnTo>
                <a:lnTo>
                  <a:pt x="0" y="3384991"/>
                </a:lnTo>
                <a:close/>
              </a:path>
            </a:pathLst>
          </a:custGeom>
        </p:spPr>
      </p:pic>
      <p:sp>
        <p:nvSpPr>
          <p:cNvPr id="29" name="矩形: 圆角 28"/>
          <p:cNvSpPr/>
          <p:nvPr/>
        </p:nvSpPr>
        <p:spPr>
          <a:xfrm>
            <a:off x="4630057" y="1590459"/>
            <a:ext cx="2931886" cy="901700"/>
          </a:xfrm>
          <a:prstGeom prst="roundRect">
            <a:avLst>
              <a:gd name="adj" fmla="val 3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rgbClr val="C00000"/>
                </a:solidFill>
                <a:latin typeface="思源黑体 CN Bold" panose="020B0800000000000000" pitchFamily="34" charset="-122"/>
                <a:ea typeface="思源黑体 CN Bold" panose="020B0800000000000000" pitchFamily="34" charset="-122"/>
              </a:rPr>
              <a:t>PART-01</a:t>
            </a:r>
            <a:endParaRPr lang="zh-CN" altLang="en-US" sz="4400">
              <a:solidFill>
                <a:srgbClr val="C00000"/>
              </a:solidFill>
              <a:latin typeface="思源黑体 CN Bold" panose="020B0800000000000000" pitchFamily="34" charset="-122"/>
              <a:ea typeface="思源黑体 CN Bold" panose="020B0800000000000000" pitchFamily="34" charset="-122"/>
            </a:endParaRPr>
          </a:p>
        </p:txBody>
      </p:sp>
      <p:sp>
        <p:nvSpPr>
          <p:cNvPr id="31" name="PA_文本框 14"/>
          <p:cNvSpPr txBox="1"/>
          <p:nvPr>
            <p:custDataLst>
              <p:tags r:id="rId2"/>
            </p:custDataLst>
          </p:nvPr>
        </p:nvSpPr>
        <p:spPr>
          <a:xfrm>
            <a:off x="841829" y="2767286"/>
            <a:ext cx="10508342" cy="1015663"/>
          </a:xfrm>
          <a:prstGeom prst="rect">
            <a:avLst/>
          </a:prstGeom>
          <a:noFill/>
          <a:effectLst/>
        </p:spPr>
        <p:txBody>
          <a:bodyPr wrap="square" lIns="0" tIns="0" rIns="0" bIns="0" rtlCol="0">
            <a:spAutoFit/>
          </a:bodyPr>
          <a:lstStyle/>
          <a:p>
            <a:pPr algn="ctr"/>
            <a:r>
              <a:rPr lang="zh-CN" altLang="en-US" sz="6600">
                <a:solidFill>
                  <a:schemeClr val="bg1"/>
                </a:solidFill>
                <a:latin typeface="036-上首金牛体" panose="02010609000101010101" pitchFamily="49" charset="-122"/>
                <a:ea typeface="036-上首金牛体" panose="02010609000101010101" pitchFamily="49" charset="-122"/>
                <a:cs typeface="+mn-ea"/>
                <a:sym typeface="+mn-lt"/>
              </a:rPr>
              <a:t>掌握消防安全基础知识</a:t>
            </a:r>
          </a:p>
        </p:txBody>
      </p:sp>
      <p:pic>
        <p:nvPicPr>
          <p:cNvPr id="33" name="图片 3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541181"/>
            <a:ext cx="516168" cy="649444"/>
          </a:xfrm>
          <a:prstGeom prst="rect">
            <a:avLst/>
          </a:prstGeom>
        </p:spPr>
      </p:pic>
      <p:sp>
        <p:nvSpPr>
          <p:cNvPr id="34" name="文本框 8"/>
          <p:cNvSpPr txBox="1"/>
          <p:nvPr/>
        </p:nvSpPr>
        <p:spPr>
          <a:xfrm>
            <a:off x="2656114" y="4058076"/>
            <a:ext cx="6879772" cy="700320"/>
          </a:xfrm>
          <a:prstGeom prst="rect">
            <a:avLst/>
          </a:prstGeom>
          <a:noFill/>
        </p:spPr>
        <p:txBody>
          <a:bodyPr wrap="square" lIns="0" tIns="0" rIns="0" bIns="0">
            <a:spAutoFit/>
          </a:bodyPr>
          <a:lstStyle/>
          <a:p>
            <a:pPr algn="ctr">
              <a:lnSpc>
                <a:spcPct val="150000"/>
              </a:lnSpc>
              <a:defRPr/>
            </a:pPr>
            <a:r>
              <a:rPr lang="zh-CN" altLang="en-US" sz="1600" kern="0">
                <a:solidFill>
                  <a:schemeClr val="bg1">
                    <a:alpha val="99000"/>
                  </a:schemeClr>
                </a:solidFill>
                <a:latin typeface="思源黑体 CN Regular" panose="020B0500000000000000" pitchFamily="34" charset="-122"/>
                <a:ea typeface="思源黑体 CN Regular" panose="020B0500000000000000" pitchFamily="34" charset="-122"/>
                <a:cs typeface="+mn-ea"/>
                <a:sym typeface="+mn-lt"/>
              </a:rPr>
              <a:t>消防工作是国民经济和社会发展的重要组成部分，是发展社会主义市场经济不可缺少的保障条件</a:t>
            </a:r>
          </a:p>
        </p:txBody>
      </p:sp>
      <p:grpSp>
        <p:nvGrpSpPr>
          <p:cNvPr id="42" name="组合 41"/>
          <p:cNvGrpSpPr/>
          <p:nvPr/>
        </p:nvGrpSpPr>
        <p:grpSpPr>
          <a:xfrm>
            <a:off x="429176" y="1734447"/>
            <a:ext cx="431821" cy="431821"/>
            <a:chOff x="3092547" y="-1174771"/>
            <a:chExt cx="736600" cy="736600"/>
          </a:xfrm>
        </p:grpSpPr>
        <p:sp>
          <p:nvSpPr>
            <p:cNvPr id="41" name="椭圆 40"/>
            <p:cNvSpPr/>
            <p:nvPr/>
          </p:nvSpPr>
          <p:spPr>
            <a:xfrm>
              <a:off x="3092547" y="-1174771"/>
              <a:ext cx="736600" cy="736600"/>
            </a:xfrm>
            <a:prstGeom prst="ellipse">
              <a:avLst/>
            </a:prstGeom>
            <a:solidFill>
              <a:srgbClr val="FFE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ire-extinguisher_62743"/>
            <p:cNvSpPr/>
            <p:nvPr/>
          </p:nvSpPr>
          <p:spPr>
            <a:xfrm>
              <a:off x="3272232" y="-1060491"/>
              <a:ext cx="267694" cy="488992"/>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455839 w 606244"/>
                <a:gd name="T45" fmla="*/ 455839 w 606244"/>
                <a:gd name="T46" fmla="*/ 600116 w 606244"/>
                <a:gd name="T47" fmla="*/ 600116 w 606244"/>
                <a:gd name="T48" fmla="*/ 600116 w 606244"/>
                <a:gd name="T49" fmla="*/ 600116 w 606244"/>
                <a:gd name="T50" fmla="*/ 455839 w 606244"/>
                <a:gd name="T51" fmla="*/ 455839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73" h="5989">
                  <a:moveTo>
                    <a:pt x="3186" y="5337"/>
                  </a:moveTo>
                  <a:lnTo>
                    <a:pt x="3127" y="5337"/>
                  </a:lnTo>
                  <a:lnTo>
                    <a:pt x="3127" y="1923"/>
                  </a:lnTo>
                  <a:cubicBezTo>
                    <a:pt x="3127" y="1503"/>
                    <a:pt x="2848" y="1129"/>
                    <a:pt x="2448" y="1008"/>
                  </a:cubicBezTo>
                  <a:lnTo>
                    <a:pt x="2448" y="684"/>
                  </a:lnTo>
                  <a:lnTo>
                    <a:pt x="2887" y="684"/>
                  </a:lnTo>
                  <a:cubicBezTo>
                    <a:pt x="2935" y="684"/>
                    <a:pt x="2974" y="645"/>
                    <a:pt x="2974" y="597"/>
                  </a:cubicBezTo>
                  <a:lnTo>
                    <a:pt x="2974" y="236"/>
                  </a:lnTo>
                  <a:cubicBezTo>
                    <a:pt x="2974" y="188"/>
                    <a:pt x="2935" y="149"/>
                    <a:pt x="2887" y="149"/>
                  </a:cubicBezTo>
                  <a:lnTo>
                    <a:pt x="2448" y="149"/>
                  </a:lnTo>
                  <a:lnTo>
                    <a:pt x="2448" y="87"/>
                  </a:lnTo>
                  <a:cubicBezTo>
                    <a:pt x="2448" y="39"/>
                    <a:pt x="2409" y="0"/>
                    <a:pt x="2361" y="0"/>
                  </a:cubicBezTo>
                  <a:lnTo>
                    <a:pt x="1981" y="0"/>
                  </a:lnTo>
                  <a:cubicBezTo>
                    <a:pt x="1941" y="0"/>
                    <a:pt x="1908" y="26"/>
                    <a:pt x="1898" y="62"/>
                  </a:cubicBezTo>
                  <a:lnTo>
                    <a:pt x="1475" y="62"/>
                  </a:lnTo>
                  <a:cubicBezTo>
                    <a:pt x="1462" y="62"/>
                    <a:pt x="1450" y="65"/>
                    <a:pt x="1439" y="70"/>
                  </a:cubicBezTo>
                  <a:lnTo>
                    <a:pt x="179" y="634"/>
                  </a:lnTo>
                  <a:cubicBezTo>
                    <a:pt x="162" y="641"/>
                    <a:pt x="148" y="654"/>
                    <a:pt x="139" y="670"/>
                  </a:cubicBezTo>
                  <a:lnTo>
                    <a:pt x="21" y="874"/>
                  </a:lnTo>
                  <a:cubicBezTo>
                    <a:pt x="0" y="911"/>
                    <a:pt x="9" y="959"/>
                    <a:pt x="44" y="986"/>
                  </a:cubicBezTo>
                  <a:lnTo>
                    <a:pt x="139" y="1059"/>
                  </a:lnTo>
                  <a:cubicBezTo>
                    <a:pt x="173" y="1085"/>
                    <a:pt x="222" y="1082"/>
                    <a:pt x="253" y="1052"/>
                  </a:cubicBezTo>
                  <a:lnTo>
                    <a:pt x="372" y="933"/>
                  </a:lnTo>
                  <a:lnTo>
                    <a:pt x="999" y="661"/>
                  </a:lnTo>
                  <a:lnTo>
                    <a:pt x="598" y="1191"/>
                  </a:lnTo>
                  <a:cubicBezTo>
                    <a:pt x="587" y="1206"/>
                    <a:pt x="581" y="1225"/>
                    <a:pt x="581" y="1243"/>
                  </a:cubicBezTo>
                  <a:lnTo>
                    <a:pt x="581" y="1491"/>
                  </a:lnTo>
                  <a:cubicBezTo>
                    <a:pt x="581" y="1514"/>
                    <a:pt x="590" y="1536"/>
                    <a:pt x="606" y="1553"/>
                  </a:cubicBezTo>
                  <a:cubicBezTo>
                    <a:pt x="622" y="1569"/>
                    <a:pt x="644" y="1578"/>
                    <a:pt x="667" y="1578"/>
                  </a:cubicBezTo>
                  <a:lnTo>
                    <a:pt x="852" y="1578"/>
                  </a:lnTo>
                  <a:cubicBezTo>
                    <a:pt x="900" y="1578"/>
                    <a:pt x="939" y="1539"/>
                    <a:pt x="939" y="1492"/>
                  </a:cubicBezTo>
                  <a:lnTo>
                    <a:pt x="939" y="1350"/>
                  </a:lnTo>
                  <a:lnTo>
                    <a:pt x="1729" y="755"/>
                  </a:lnTo>
                  <a:lnTo>
                    <a:pt x="1894" y="755"/>
                  </a:lnTo>
                  <a:lnTo>
                    <a:pt x="1894" y="1008"/>
                  </a:lnTo>
                  <a:cubicBezTo>
                    <a:pt x="1494" y="1129"/>
                    <a:pt x="1215" y="1503"/>
                    <a:pt x="1215" y="1923"/>
                  </a:cubicBezTo>
                  <a:lnTo>
                    <a:pt x="1215" y="5337"/>
                  </a:lnTo>
                  <a:lnTo>
                    <a:pt x="1156" y="5337"/>
                  </a:lnTo>
                  <a:cubicBezTo>
                    <a:pt x="1108" y="5337"/>
                    <a:pt x="1069" y="5376"/>
                    <a:pt x="1069" y="5424"/>
                  </a:cubicBezTo>
                  <a:lnTo>
                    <a:pt x="1069" y="5902"/>
                  </a:lnTo>
                  <a:cubicBezTo>
                    <a:pt x="1069" y="5950"/>
                    <a:pt x="1108" y="5989"/>
                    <a:pt x="1156" y="5989"/>
                  </a:cubicBezTo>
                  <a:lnTo>
                    <a:pt x="3186" y="5989"/>
                  </a:lnTo>
                  <a:cubicBezTo>
                    <a:pt x="3234" y="5989"/>
                    <a:pt x="3273" y="5950"/>
                    <a:pt x="3273" y="5902"/>
                  </a:cubicBezTo>
                  <a:lnTo>
                    <a:pt x="3273" y="5424"/>
                  </a:lnTo>
                  <a:cubicBezTo>
                    <a:pt x="3273" y="5376"/>
                    <a:pt x="3234" y="5337"/>
                    <a:pt x="3186" y="5337"/>
                  </a:cubicBezTo>
                  <a:close/>
                  <a:moveTo>
                    <a:pt x="2053" y="3955"/>
                  </a:moveTo>
                  <a:cubicBezTo>
                    <a:pt x="2053" y="3847"/>
                    <a:pt x="2108" y="3754"/>
                    <a:pt x="2220" y="3610"/>
                  </a:cubicBezTo>
                  <a:cubicBezTo>
                    <a:pt x="2311" y="3725"/>
                    <a:pt x="2350" y="3835"/>
                    <a:pt x="2343" y="3953"/>
                  </a:cubicBezTo>
                  <a:cubicBezTo>
                    <a:pt x="2343" y="3956"/>
                    <a:pt x="2343" y="3960"/>
                    <a:pt x="2343" y="3963"/>
                  </a:cubicBezTo>
                  <a:lnTo>
                    <a:pt x="2053" y="3963"/>
                  </a:lnTo>
                  <a:cubicBezTo>
                    <a:pt x="2053" y="3960"/>
                    <a:pt x="2053" y="3957"/>
                    <a:pt x="2053" y="3955"/>
                  </a:cubicBezTo>
                  <a:close/>
                  <a:moveTo>
                    <a:pt x="2771" y="3963"/>
                  </a:moveTo>
                  <a:lnTo>
                    <a:pt x="2575" y="3963"/>
                  </a:lnTo>
                  <a:cubicBezTo>
                    <a:pt x="2604" y="3886"/>
                    <a:pt x="2613" y="3803"/>
                    <a:pt x="2602" y="3720"/>
                  </a:cubicBezTo>
                  <a:cubicBezTo>
                    <a:pt x="2565" y="3438"/>
                    <a:pt x="2365" y="3243"/>
                    <a:pt x="2248" y="3152"/>
                  </a:cubicBezTo>
                  <a:cubicBezTo>
                    <a:pt x="2220" y="3130"/>
                    <a:pt x="2182" y="3123"/>
                    <a:pt x="2147" y="3133"/>
                  </a:cubicBezTo>
                  <a:cubicBezTo>
                    <a:pt x="2112" y="3144"/>
                    <a:pt x="2084" y="3171"/>
                    <a:pt x="2073" y="3206"/>
                  </a:cubicBezTo>
                  <a:cubicBezTo>
                    <a:pt x="2047" y="3283"/>
                    <a:pt x="1992" y="3362"/>
                    <a:pt x="1940" y="3438"/>
                  </a:cubicBezTo>
                  <a:cubicBezTo>
                    <a:pt x="1908" y="3484"/>
                    <a:pt x="1878" y="3527"/>
                    <a:pt x="1856" y="3569"/>
                  </a:cubicBezTo>
                  <a:cubicBezTo>
                    <a:pt x="1787" y="3702"/>
                    <a:pt x="1774" y="3840"/>
                    <a:pt x="1818" y="3963"/>
                  </a:cubicBezTo>
                  <a:lnTo>
                    <a:pt x="1572" y="3963"/>
                  </a:lnTo>
                  <a:lnTo>
                    <a:pt x="1572" y="3015"/>
                  </a:lnTo>
                  <a:lnTo>
                    <a:pt x="2771" y="3015"/>
                  </a:lnTo>
                  <a:lnTo>
                    <a:pt x="2771" y="3963"/>
                  </a:lnTo>
                  <a:lnTo>
                    <a:pt x="2771" y="3963"/>
                  </a:lnTo>
                  <a:close/>
                </a:path>
              </a:pathLst>
            </a:custGeom>
            <a:solidFill>
              <a:srgbClr val="A30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图片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112417" y="4859382"/>
            <a:ext cx="1894300" cy="1996329"/>
          </a:xfrm>
          <a:prstGeom prst="rect">
            <a:avLst/>
          </a:prstGeom>
        </p:spPr>
      </p:pic>
      <p:pic>
        <p:nvPicPr>
          <p:cNvPr id="44" name="图片 4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flipH="1">
            <a:off x="6376893" y="5529113"/>
            <a:ext cx="1702806" cy="1401459"/>
          </a:xfrm>
          <a:custGeom>
            <a:avLst/>
            <a:gdLst>
              <a:gd name="connsiteX0" fmla="*/ 1642844 w 1642844"/>
              <a:gd name="connsiteY0" fmla="*/ 0 h 1352109"/>
              <a:gd name="connsiteX1" fmla="*/ 0 w 1642844"/>
              <a:gd name="connsiteY1" fmla="*/ 0 h 1352109"/>
              <a:gd name="connsiteX2" fmla="*/ 0 w 1642844"/>
              <a:gd name="connsiteY2" fmla="*/ 1352109 h 1352109"/>
              <a:gd name="connsiteX3" fmla="*/ 1642844 w 1642844"/>
              <a:gd name="connsiteY3" fmla="*/ 1352109 h 1352109"/>
            </a:gdLst>
            <a:ahLst/>
            <a:cxnLst>
              <a:cxn ang="0">
                <a:pos x="connsiteX0" y="connsiteY0"/>
              </a:cxn>
              <a:cxn ang="0">
                <a:pos x="connsiteX1" y="connsiteY1"/>
              </a:cxn>
              <a:cxn ang="0">
                <a:pos x="connsiteX2" y="connsiteY2"/>
              </a:cxn>
              <a:cxn ang="0">
                <a:pos x="connsiteX3" y="connsiteY3"/>
              </a:cxn>
            </a:cxnLst>
            <a:rect l="l" t="t" r="r" b="b"/>
            <a:pathLst>
              <a:path w="1642844" h="1352109">
                <a:moveTo>
                  <a:pt x="1642844" y="0"/>
                </a:moveTo>
                <a:lnTo>
                  <a:pt x="0" y="0"/>
                </a:lnTo>
                <a:lnTo>
                  <a:pt x="0" y="1352109"/>
                </a:lnTo>
                <a:lnTo>
                  <a:pt x="1642844" y="1352109"/>
                </a:lnTo>
                <a:close/>
              </a:path>
            </a:pathLst>
          </a:custGeom>
        </p:spPr>
      </p:pic>
      <p:sp>
        <p:nvSpPr>
          <p:cNvPr id="43" name="任意多边形: 形状 42"/>
          <p:cNvSpPr/>
          <p:nvPr/>
        </p:nvSpPr>
        <p:spPr>
          <a:xfrm>
            <a:off x="11287273" y="2769848"/>
            <a:ext cx="356681" cy="734265"/>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FFFFFF"/>
              </a:gs>
              <a:gs pos="100000">
                <a:srgbClr val="FFFF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sp>
        <p:nvSpPr>
          <p:cNvPr id="22" name="矩形 21">
            <a:extLst>
              <a:ext uri="{FF2B5EF4-FFF2-40B4-BE49-F238E27FC236}">
                <a16:creationId xmlns:a16="http://schemas.microsoft.com/office/drawing/2014/main" id="{572AC9B6-4504-5197-E180-1710EF6D8BF9}"/>
              </a:ext>
            </a:extLst>
          </p:cNvPr>
          <p:cNvSpPr/>
          <p:nvPr/>
        </p:nvSpPr>
        <p:spPr>
          <a:xfrm flipH="1">
            <a:off x="2146301" y="662078"/>
            <a:ext cx="7899398" cy="368935"/>
          </a:xfrm>
          <a:prstGeom prst="rect">
            <a:avLst/>
          </a:prstGeom>
        </p:spPr>
        <p:txBody>
          <a:bodyPr wrap="square" lIns="0" tIns="0" rIns="0" bIns="0">
            <a:spAutoFit/>
          </a:bodyPr>
          <a:lstStyle/>
          <a:p>
            <a:pPr algn="dist" fontAlgn="base">
              <a:lnSpc>
                <a:spcPct val="120000"/>
              </a:lnSpc>
            </a:pPr>
            <a:r>
              <a:rPr lang="en-US" altLang="zh-CN" sz="2000">
                <a:solidFill>
                  <a:schemeClr val="bg1"/>
                </a:solidFill>
                <a:latin typeface="思源黑体 CN Bold" panose="020B0800000000000000" pitchFamily="34" charset="-122"/>
                <a:ea typeface="思源黑体 CN Bold" panose="020B0800000000000000" pitchFamily="34" charset="-122"/>
                <a:cs typeface="+mn-ea"/>
                <a:sym typeface="+mn-lt"/>
              </a:rPr>
              <a:t>2022</a:t>
            </a:r>
            <a:r>
              <a:rPr lang="zh-CN" altLang="en-US" sz="2000">
                <a:solidFill>
                  <a:schemeClr val="bg1"/>
                </a:solidFill>
                <a:latin typeface="思源黑体 CN Bold" panose="020B0800000000000000" pitchFamily="34" charset="-122"/>
                <a:ea typeface="思源黑体 CN Bold" panose="020B0800000000000000" pitchFamily="34" charset="-122"/>
                <a:cs typeface="+mn-ea"/>
                <a:sym typeface="+mn-lt"/>
              </a:rPr>
              <a:t>年高中消防知识宣传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4" grpId="0"/>
      <p:bldP spid="43" grpId="0" animBg="1"/>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3" name="组合 12"/>
          <p:cNvGrpSpPr/>
          <p:nvPr/>
        </p:nvGrpSpPr>
        <p:grpSpPr>
          <a:xfrm>
            <a:off x="3754488" y="1821389"/>
            <a:ext cx="4425446" cy="601628"/>
            <a:chOff x="1279895" y="2090057"/>
            <a:chExt cx="4425446" cy="932780"/>
          </a:xfrm>
        </p:grpSpPr>
        <p:sp>
          <p:nvSpPr>
            <p:cNvPr id="56" name="矩形: 圆角 55"/>
            <p:cNvSpPr/>
            <p:nvPr/>
          </p:nvSpPr>
          <p:spPr>
            <a:xfrm>
              <a:off x="2549895" y="2090057"/>
              <a:ext cx="315544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八种错误的行为</a:t>
              </a:r>
            </a:p>
          </p:txBody>
        </p:sp>
        <p:sp>
          <p:nvSpPr>
            <p:cNvPr id="59" name="矩形: 圆角 58"/>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04.</a:t>
              </a:r>
              <a:endParaRPr lang="zh-CN" altLang="en-US" sz="3200">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1094269" y="2528401"/>
            <a:ext cx="10208731" cy="1651781"/>
            <a:chOff x="1056423" y="2844572"/>
            <a:chExt cx="10208731" cy="1651781"/>
          </a:xfrm>
        </p:grpSpPr>
        <p:grpSp>
          <p:nvGrpSpPr>
            <p:cNvPr id="18" name="组合 17"/>
            <p:cNvGrpSpPr/>
            <p:nvPr/>
          </p:nvGrpSpPr>
          <p:grpSpPr>
            <a:xfrm>
              <a:off x="1056423" y="2844572"/>
              <a:ext cx="8697431" cy="1651781"/>
              <a:chOff x="1329074" y="2818814"/>
              <a:chExt cx="9353382" cy="1651781"/>
            </a:xfrm>
          </p:grpSpPr>
          <p:sp>
            <p:nvSpPr>
              <p:cNvPr id="41" name="文本框 8"/>
              <p:cNvSpPr txBox="1"/>
              <p:nvPr/>
            </p:nvSpPr>
            <p:spPr>
              <a:xfrm>
                <a:off x="1329075" y="3400943"/>
                <a:ext cx="9353381"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人们在开始发现火灾时，会立即做出第一反应。这时的反应大多还是比较理智的分析与判断。但是，当选择的逃生路线发现是判断失误，逃生之路已被大火封死，火势愈来愈大，烟雾愈来愈浓时，人们就很容易失去理智，做出跳楼、跳窗等错误判断和行为。</a:t>
                </a:r>
              </a:p>
            </p:txBody>
          </p:sp>
          <p:grpSp>
            <p:nvGrpSpPr>
              <p:cNvPr id="12" name="组合 11"/>
              <p:cNvGrpSpPr/>
              <p:nvPr/>
            </p:nvGrpSpPr>
            <p:grpSpPr>
              <a:xfrm>
                <a:off x="1329074" y="2818814"/>
                <a:ext cx="2478349" cy="397782"/>
                <a:chOff x="1329074" y="3063513"/>
                <a:chExt cx="2478349" cy="397782"/>
              </a:xfrm>
            </p:grpSpPr>
            <p:sp>
              <p:nvSpPr>
                <p:cNvPr id="10" name="矩形: 圆角 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冒险跳楼</a:t>
                  </a:r>
                </a:p>
              </p:txBody>
            </p:sp>
            <p:sp>
              <p:nvSpPr>
                <p:cNvPr id="62"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05</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16" name="矩形: 圆角 15"/>
            <p:cNvSpPr/>
            <p:nvPr/>
          </p:nvSpPr>
          <p:spPr>
            <a:xfrm>
              <a:off x="9842754" y="3454400"/>
              <a:ext cx="1422400"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缺点：失去理智的行为</a:t>
              </a:r>
            </a:p>
          </p:txBody>
        </p:sp>
      </p:grpSp>
      <p:grpSp>
        <p:nvGrpSpPr>
          <p:cNvPr id="61" name="组合 60"/>
          <p:cNvGrpSpPr/>
          <p:nvPr/>
        </p:nvGrpSpPr>
        <p:grpSpPr>
          <a:xfrm>
            <a:off x="1094269" y="4537327"/>
            <a:ext cx="5700231" cy="1282449"/>
            <a:chOff x="1329074" y="2818814"/>
            <a:chExt cx="6130137" cy="1282449"/>
          </a:xfrm>
        </p:grpSpPr>
        <p:sp>
          <p:nvSpPr>
            <p:cNvPr id="68" name="文本框 8"/>
            <p:cNvSpPr txBox="1"/>
            <p:nvPr/>
          </p:nvSpPr>
          <p:spPr>
            <a:xfrm>
              <a:off x="1329075" y="3400943"/>
              <a:ext cx="6130136"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火灾发生时，电梯有可能已经被损坏了，如果乘坐电梯，闷在里面就无法脱身了，所以，应该从楼梯逃生，尽快离开火灾现场。</a:t>
              </a:r>
            </a:p>
          </p:txBody>
        </p:sp>
        <p:grpSp>
          <p:nvGrpSpPr>
            <p:cNvPr id="69" name="组合 68"/>
            <p:cNvGrpSpPr/>
            <p:nvPr/>
          </p:nvGrpSpPr>
          <p:grpSpPr>
            <a:xfrm>
              <a:off x="1329074" y="2818814"/>
              <a:ext cx="2478349" cy="397782"/>
              <a:chOff x="1329074" y="3063513"/>
              <a:chExt cx="2478349" cy="397782"/>
            </a:xfrm>
          </p:grpSpPr>
          <p:sp>
            <p:nvSpPr>
              <p:cNvPr id="70" name="矩形: 圆角 6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乘坐电梯</a:t>
                </a:r>
              </a:p>
            </p:txBody>
          </p:sp>
          <p:sp>
            <p:nvSpPr>
              <p:cNvPr id="71"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06</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63" name="矩形: 圆角 62"/>
          <p:cNvSpPr/>
          <p:nvPr/>
        </p:nvSpPr>
        <p:spPr>
          <a:xfrm>
            <a:off x="7021201" y="5007455"/>
            <a:ext cx="4281798"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缺点：失去逃生机会</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nodeType="afterGroup">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down)">
                                      <p:cBhvr>
                                        <p:cTn id="24" dur="500"/>
                                        <p:tgtEl>
                                          <p:spTgt spid="63"/>
                                        </p:tgtEl>
                                      </p:cBhvr>
                                    </p:animEffect>
                                  </p:childTnLst>
                                </p:cTn>
                              </p:par>
                            </p:childTnLst>
                          </p:cTn>
                        </p:par>
                        <p:par>
                          <p:cTn id="25" fill="hold" nodeType="afterGroup">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3" name="组合 12"/>
          <p:cNvGrpSpPr/>
          <p:nvPr/>
        </p:nvGrpSpPr>
        <p:grpSpPr>
          <a:xfrm>
            <a:off x="3754488" y="1821389"/>
            <a:ext cx="4425446" cy="601628"/>
            <a:chOff x="1279895" y="2090057"/>
            <a:chExt cx="4425446" cy="932780"/>
          </a:xfrm>
        </p:grpSpPr>
        <p:sp>
          <p:nvSpPr>
            <p:cNvPr id="56" name="矩形: 圆角 55"/>
            <p:cNvSpPr/>
            <p:nvPr/>
          </p:nvSpPr>
          <p:spPr>
            <a:xfrm>
              <a:off x="2549895" y="2090057"/>
              <a:ext cx="3155446"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思源黑体 CN Bold" panose="020B0800000000000000" pitchFamily="34" charset="-122"/>
                  <a:ea typeface="思源黑体 CN Bold" panose="020B0800000000000000" pitchFamily="34" charset="-122"/>
                </a:rPr>
                <a:t>八种错误的行为</a:t>
              </a:r>
            </a:p>
          </p:txBody>
        </p:sp>
        <p:sp>
          <p:nvSpPr>
            <p:cNvPr id="59" name="矩形: 圆角 58"/>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思源黑体 CN Bold" panose="020B0800000000000000" pitchFamily="34" charset="-122"/>
                  <a:ea typeface="思源黑体 CN Bold" panose="020B0800000000000000" pitchFamily="34" charset="-122"/>
                </a:rPr>
                <a:t>04.</a:t>
              </a:r>
              <a:endParaRPr lang="zh-CN" altLang="en-US" sz="3200">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1094269" y="2528401"/>
            <a:ext cx="10208731" cy="1582285"/>
            <a:chOff x="1056423" y="2844572"/>
            <a:chExt cx="10208731" cy="1582285"/>
          </a:xfrm>
        </p:grpSpPr>
        <p:grpSp>
          <p:nvGrpSpPr>
            <p:cNvPr id="18" name="组合 17"/>
            <p:cNvGrpSpPr/>
            <p:nvPr/>
          </p:nvGrpSpPr>
          <p:grpSpPr>
            <a:xfrm>
              <a:off x="1056423" y="2844572"/>
              <a:ext cx="8697431" cy="1282449"/>
              <a:chOff x="1329074" y="2818814"/>
              <a:chExt cx="9353382" cy="1282449"/>
            </a:xfrm>
          </p:grpSpPr>
          <p:sp>
            <p:nvSpPr>
              <p:cNvPr id="41" name="文本框 8"/>
              <p:cNvSpPr txBox="1"/>
              <p:nvPr/>
            </p:nvSpPr>
            <p:spPr>
              <a:xfrm>
                <a:off x="1329075" y="3400943"/>
                <a:ext cx="9353381"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如果听到外面喊发火灾了，不要冒然开门，有可能火势已经蔓延到门外，一打开门，大火就会扑面而来，反而无法逃生，应先弄清火源在哪里，冷静面对，选择正确的逃生路线。</a:t>
                </a:r>
              </a:p>
            </p:txBody>
          </p:sp>
          <p:grpSp>
            <p:nvGrpSpPr>
              <p:cNvPr id="12" name="组合 11"/>
              <p:cNvGrpSpPr/>
              <p:nvPr/>
            </p:nvGrpSpPr>
            <p:grpSpPr>
              <a:xfrm>
                <a:off x="1329074" y="2818814"/>
                <a:ext cx="2478349" cy="397782"/>
                <a:chOff x="1329074" y="3063513"/>
                <a:chExt cx="2478349" cy="397782"/>
              </a:xfrm>
            </p:grpSpPr>
            <p:sp>
              <p:nvSpPr>
                <p:cNvPr id="10" name="矩形: 圆角 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冒然开门</a:t>
                  </a:r>
                </a:p>
              </p:txBody>
            </p:sp>
            <p:sp>
              <p:nvSpPr>
                <p:cNvPr id="62"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07</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16" name="矩形: 圆角 15"/>
            <p:cNvSpPr/>
            <p:nvPr/>
          </p:nvSpPr>
          <p:spPr>
            <a:xfrm>
              <a:off x="9842754" y="3454400"/>
              <a:ext cx="1422400"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缺点：增加火灾风险</a:t>
              </a:r>
            </a:p>
          </p:txBody>
        </p:sp>
      </p:grpSp>
      <p:grpSp>
        <p:nvGrpSpPr>
          <p:cNvPr id="61" name="组合 60"/>
          <p:cNvGrpSpPr/>
          <p:nvPr/>
        </p:nvGrpSpPr>
        <p:grpSpPr>
          <a:xfrm>
            <a:off x="1094269" y="4392184"/>
            <a:ext cx="5700231" cy="1282449"/>
            <a:chOff x="1329074" y="2818814"/>
            <a:chExt cx="6130137" cy="1282449"/>
          </a:xfrm>
        </p:grpSpPr>
        <p:sp>
          <p:nvSpPr>
            <p:cNvPr id="68" name="文本框 8"/>
            <p:cNvSpPr txBox="1"/>
            <p:nvPr/>
          </p:nvSpPr>
          <p:spPr>
            <a:xfrm>
              <a:off x="1329075" y="3400943"/>
              <a:ext cx="6130136"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发生火灾时，即使家中的财物再贵重，也不要先顾财物，人的生命才是最重要的，应先逃离火灾现场，保证自己的生命安全。</a:t>
              </a:r>
            </a:p>
          </p:txBody>
        </p:sp>
        <p:grpSp>
          <p:nvGrpSpPr>
            <p:cNvPr id="69" name="组合 68"/>
            <p:cNvGrpSpPr/>
            <p:nvPr/>
          </p:nvGrpSpPr>
          <p:grpSpPr>
            <a:xfrm>
              <a:off x="1329074" y="2818814"/>
              <a:ext cx="2478349" cy="397782"/>
              <a:chOff x="1329074" y="3063513"/>
              <a:chExt cx="2478349" cy="397782"/>
            </a:xfrm>
          </p:grpSpPr>
          <p:sp>
            <p:nvSpPr>
              <p:cNvPr id="70" name="矩形: 圆角 69"/>
              <p:cNvSpPr/>
              <p:nvPr/>
            </p:nvSpPr>
            <p:spPr>
              <a:xfrm>
                <a:off x="1935407" y="3063513"/>
                <a:ext cx="1872016" cy="397782"/>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先顾财物</a:t>
                </a:r>
              </a:p>
            </p:txBody>
          </p:sp>
          <p:sp>
            <p:nvSpPr>
              <p:cNvPr id="71" name="文本框 8"/>
              <p:cNvSpPr txBox="1"/>
              <p:nvPr/>
            </p:nvSpPr>
            <p:spPr>
              <a:xfrm>
                <a:off x="1329074" y="3085384"/>
                <a:ext cx="880726" cy="369332"/>
              </a:xfrm>
              <a:prstGeom prst="rect">
                <a:avLst/>
              </a:prstGeom>
              <a:noFill/>
            </p:spPr>
            <p:txBody>
              <a:bodyPr wrap="square" lIns="0" tIns="0" rIns="0" bIns="0">
                <a:spAutoFit/>
              </a:bodyPr>
              <a:lstStyle/>
              <a:p>
                <a:pPr>
                  <a:defRPr/>
                </a:pPr>
                <a:r>
                  <a:rPr lang="en-US" altLang="zh-CN"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08</a:t>
                </a:r>
                <a:endPar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endParaRPr>
              </a:p>
            </p:txBody>
          </p:sp>
        </p:grpSp>
      </p:grpSp>
      <p:sp>
        <p:nvSpPr>
          <p:cNvPr id="63" name="矩形: 圆角 62"/>
          <p:cNvSpPr/>
          <p:nvPr/>
        </p:nvSpPr>
        <p:spPr>
          <a:xfrm>
            <a:off x="7021201" y="4760712"/>
            <a:ext cx="4281798" cy="972457"/>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缺点：耽误逃生时间</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nodeType="afterGroup">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down)">
                                      <p:cBhvr>
                                        <p:cTn id="24" dur="500"/>
                                        <p:tgtEl>
                                          <p:spTgt spid="63"/>
                                        </p:tgtEl>
                                      </p:cBhvr>
                                    </p:animEffect>
                                  </p:childTnLst>
                                </p:cTn>
                              </p:par>
                            </p:childTnLst>
                          </p:cTn>
                        </p:par>
                        <p:par>
                          <p:cTn id="25" fill="hold" nodeType="afterGroup">
                            <p:stCondLst>
                              <p:cond delay="2000"/>
                            </p:stCondLst>
                            <p:childTnLst>
                              <p:par>
                                <p:cTn id="26" presetID="22" presetClass="entr" presetSubtype="4"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遇到火灾的逃生方法</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3" name="组合 12"/>
          <p:cNvGrpSpPr/>
          <p:nvPr/>
        </p:nvGrpSpPr>
        <p:grpSpPr>
          <a:xfrm>
            <a:off x="2958559" y="1707089"/>
            <a:ext cx="5588541" cy="535822"/>
            <a:chOff x="1279895" y="2090057"/>
            <a:chExt cx="6274882" cy="932780"/>
          </a:xfrm>
        </p:grpSpPr>
        <p:sp>
          <p:nvSpPr>
            <p:cNvPr id="56" name="矩形: 圆角 55"/>
            <p:cNvSpPr/>
            <p:nvPr/>
          </p:nvSpPr>
          <p:spPr>
            <a:xfrm>
              <a:off x="2549894" y="2090057"/>
              <a:ext cx="5004883"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思源黑体 CN Bold" panose="020B0800000000000000" pitchFamily="34" charset="-122"/>
                  <a:ea typeface="思源黑体 CN Bold" panose="020B0800000000000000" pitchFamily="34" charset="-122"/>
                </a:rPr>
                <a:t>遭遇火海教你</a:t>
              </a:r>
              <a:r>
                <a:rPr lang="en-US" altLang="zh-CN" sz="2800">
                  <a:latin typeface="思源黑体 CN Bold" panose="020B0800000000000000" pitchFamily="34" charset="-122"/>
                  <a:ea typeface="思源黑体 CN Bold" panose="020B0800000000000000" pitchFamily="34" charset="-122"/>
                </a:rPr>
                <a:t>"</a:t>
              </a:r>
              <a:r>
                <a:rPr lang="zh-CN" altLang="en-US" sz="2800">
                  <a:latin typeface="思源黑体 CN Bold" panose="020B0800000000000000" pitchFamily="34" charset="-122"/>
                  <a:ea typeface="思源黑体 CN Bold" panose="020B0800000000000000" pitchFamily="34" charset="-122"/>
                </a:rPr>
                <a:t>十招</a:t>
              </a:r>
              <a:r>
                <a:rPr lang="en-US" altLang="zh-CN" sz="2800">
                  <a:latin typeface="思源黑体 CN Bold" panose="020B0800000000000000" pitchFamily="34" charset="-122"/>
                  <a:ea typeface="思源黑体 CN Bold" panose="020B0800000000000000" pitchFamily="34" charset="-122"/>
                </a:rPr>
                <a:t>"</a:t>
              </a:r>
              <a:r>
                <a:rPr lang="zh-CN" altLang="en-US" sz="2800">
                  <a:latin typeface="思源黑体 CN Bold" panose="020B0800000000000000" pitchFamily="34" charset="-122"/>
                  <a:ea typeface="思源黑体 CN Bold" panose="020B0800000000000000" pitchFamily="34" charset="-122"/>
                </a:rPr>
                <a:t>避险</a:t>
              </a:r>
            </a:p>
          </p:txBody>
        </p:sp>
        <p:sp>
          <p:nvSpPr>
            <p:cNvPr id="59" name="矩形: 圆角 58"/>
            <p:cNvSpPr/>
            <p:nvPr/>
          </p:nvSpPr>
          <p:spPr>
            <a:xfrm>
              <a:off x="1279895" y="2090057"/>
              <a:ext cx="1044205" cy="93278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思源黑体 CN Bold" panose="020B0800000000000000" pitchFamily="34" charset="-122"/>
                  <a:ea typeface="思源黑体 CN Bold" panose="020B0800000000000000" pitchFamily="34" charset="-122"/>
                </a:rPr>
                <a:t>04.</a:t>
              </a:r>
              <a:endParaRPr lang="zh-CN" altLang="en-US" sz="2800">
                <a:latin typeface="思源黑体 CN Bold" panose="020B0800000000000000" pitchFamily="34" charset="-122"/>
                <a:ea typeface="思源黑体 CN Bold" panose="020B0800000000000000" pitchFamily="34" charset="-122"/>
              </a:endParaRPr>
            </a:p>
          </p:txBody>
        </p:sp>
      </p:grpSp>
      <p:grpSp>
        <p:nvGrpSpPr>
          <p:cNvPr id="30" name="组合 29"/>
          <p:cNvGrpSpPr/>
          <p:nvPr/>
        </p:nvGrpSpPr>
        <p:grpSpPr>
          <a:xfrm>
            <a:off x="1281775" y="2434550"/>
            <a:ext cx="9628450" cy="3750350"/>
            <a:chOff x="890617" y="7496811"/>
            <a:chExt cx="10410766" cy="4055068"/>
          </a:xfrm>
        </p:grpSpPr>
        <p:sp>
          <p:nvSpPr>
            <p:cNvPr id="39" name="TextBox 7"/>
            <p:cNvSpPr txBox="1">
              <a:spLocks noChangeArrowheads="1"/>
            </p:cNvSpPr>
            <p:nvPr/>
          </p:nvSpPr>
          <p:spPr bwMode="auto">
            <a:xfrm>
              <a:off x="1922369" y="7602545"/>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火灾自救，时刻留意逃生路</a:t>
              </a:r>
            </a:p>
          </p:txBody>
        </p:sp>
        <p:grpSp>
          <p:nvGrpSpPr>
            <p:cNvPr id="15" name="组合 14"/>
            <p:cNvGrpSpPr/>
            <p:nvPr/>
          </p:nvGrpSpPr>
          <p:grpSpPr>
            <a:xfrm>
              <a:off x="984211" y="7562231"/>
              <a:ext cx="752614" cy="499782"/>
              <a:chOff x="1116678" y="7603074"/>
              <a:chExt cx="609600" cy="404812"/>
            </a:xfrm>
          </p:grpSpPr>
          <p:sp>
            <p:nvSpPr>
              <p:cNvPr id="38" name="Freeform 9"/>
              <p:cNvSpPr/>
              <p:nvPr/>
            </p:nvSpPr>
            <p:spPr bwMode="auto">
              <a:xfrm>
                <a:off x="1567528" y="7717374"/>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42" name="Oval 8"/>
              <p:cNvSpPr>
                <a:spLocks noChangeArrowheads="1"/>
              </p:cNvSpPr>
              <p:nvPr/>
            </p:nvSpPr>
            <p:spPr bwMode="auto">
              <a:xfrm>
                <a:off x="1116678" y="7603074"/>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43" name="TextBox 7"/>
              <p:cNvSpPr txBox="1">
                <a:spLocks noChangeArrowheads="1"/>
              </p:cNvSpPr>
              <p:nvPr/>
            </p:nvSpPr>
            <p:spPr bwMode="auto">
              <a:xfrm>
                <a:off x="1152409" y="7619737"/>
                <a:ext cx="31611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1</a:t>
                </a:r>
                <a:endParaRPr lang="zh-CN" altLang="en-US">
                  <a:sym typeface="+mn-lt"/>
                </a:endParaRPr>
              </a:p>
            </p:txBody>
          </p:sp>
        </p:grpSp>
        <p:sp>
          <p:nvSpPr>
            <p:cNvPr id="44" name="矩形 83"/>
            <p:cNvSpPr>
              <a:spLocks noChangeArrowheads="1"/>
            </p:cNvSpPr>
            <p:nvPr/>
          </p:nvSpPr>
          <p:spPr bwMode="auto">
            <a:xfrm>
              <a:off x="890617" y="7496811"/>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46" name="TextBox 7"/>
            <p:cNvSpPr txBox="1">
              <a:spLocks noChangeArrowheads="1"/>
            </p:cNvSpPr>
            <p:nvPr/>
          </p:nvSpPr>
          <p:spPr bwMode="auto">
            <a:xfrm>
              <a:off x="7287725" y="7602545"/>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扑灭小火，惠及他人利自身</a:t>
              </a:r>
            </a:p>
          </p:txBody>
        </p:sp>
        <p:grpSp>
          <p:nvGrpSpPr>
            <p:cNvPr id="29" name="组合 28"/>
            <p:cNvGrpSpPr/>
            <p:nvPr/>
          </p:nvGrpSpPr>
          <p:grpSpPr>
            <a:xfrm>
              <a:off x="6463867" y="7562231"/>
              <a:ext cx="752614" cy="499782"/>
              <a:chOff x="6596334" y="7603074"/>
              <a:chExt cx="609600" cy="404812"/>
            </a:xfrm>
          </p:grpSpPr>
          <p:sp>
            <p:nvSpPr>
              <p:cNvPr id="45" name="Freeform 9"/>
              <p:cNvSpPr/>
              <p:nvPr/>
            </p:nvSpPr>
            <p:spPr bwMode="auto">
              <a:xfrm>
                <a:off x="7047184" y="7717374"/>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48" name="Oval 8"/>
              <p:cNvSpPr>
                <a:spLocks noChangeArrowheads="1"/>
              </p:cNvSpPr>
              <p:nvPr/>
            </p:nvSpPr>
            <p:spPr bwMode="auto">
              <a:xfrm>
                <a:off x="6596334" y="7603074"/>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50" name="TextBox 7"/>
              <p:cNvSpPr txBox="1">
                <a:spLocks noChangeArrowheads="1"/>
              </p:cNvSpPr>
              <p:nvPr/>
            </p:nvSpPr>
            <p:spPr bwMode="auto">
              <a:xfrm>
                <a:off x="6632065" y="7619737"/>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2</a:t>
                </a:r>
                <a:endParaRPr lang="zh-CN" altLang="en-US">
                  <a:sym typeface="+mn-lt"/>
                </a:endParaRPr>
              </a:p>
            </p:txBody>
          </p:sp>
        </p:grpSp>
        <p:sp>
          <p:nvSpPr>
            <p:cNvPr id="51" name="矩形 83"/>
            <p:cNvSpPr>
              <a:spLocks noChangeArrowheads="1"/>
            </p:cNvSpPr>
            <p:nvPr/>
          </p:nvSpPr>
          <p:spPr bwMode="auto">
            <a:xfrm>
              <a:off x="6255973" y="7496811"/>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53" name="TextBox 7"/>
            <p:cNvSpPr txBox="1">
              <a:spLocks noChangeArrowheads="1"/>
            </p:cNvSpPr>
            <p:nvPr/>
          </p:nvSpPr>
          <p:spPr bwMode="auto">
            <a:xfrm>
              <a:off x="1922369" y="8523366"/>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突遇火灾，保持镇静速撤离</a:t>
              </a:r>
            </a:p>
          </p:txBody>
        </p:sp>
        <p:grpSp>
          <p:nvGrpSpPr>
            <p:cNvPr id="21" name="组合 20"/>
            <p:cNvGrpSpPr/>
            <p:nvPr/>
          </p:nvGrpSpPr>
          <p:grpSpPr>
            <a:xfrm>
              <a:off x="984211" y="8483052"/>
              <a:ext cx="752614" cy="499782"/>
              <a:chOff x="1116678" y="8523895"/>
              <a:chExt cx="609600" cy="404812"/>
            </a:xfrm>
          </p:grpSpPr>
          <p:sp>
            <p:nvSpPr>
              <p:cNvPr id="52" name="Freeform 9"/>
              <p:cNvSpPr/>
              <p:nvPr/>
            </p:nvSpPr>
            <p:spPr bwMode="auto">
              <a:xfrm>
                <a:off x="1567528" y="8638195"/>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60" name="Oval 8"/>
              <p:cNvSpPr>
                <a:spLocks noChangeArrowheads="1"/>
              </p:cNvSpPr>
              <p:nvPr/>
            </p:nvSpPr>
            <p:spPr bwMode="auto">
              <a:xfrm>
                <a:off x="1116678" y="8523895"/>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64" name="TextBox 7"/>
              <p:cNvSpPr txBox="1">
                <a:spLocks noChangeArrowheads="1"/>
              </p:cNvSpPr>
              <p:nvPr/>
            </p:nvSpPr>
            <p:spPr bwMode="auto">
              <a:xfrm>
                <a:off x="1152409" y="8540558"/>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3</a:t>
                </a:r>
                <a:endParaRPr lang="zh-CN" altLang="en-US">
                  <a:sym typeface="+mn-lt"/>
                </a:endParaRPr>
              </a:p>
            </p:txBody>
          </p:sp>
        </p:grpSp>
        <p:sp>
          <p:nvSpPr>
            <p:cNvPr id="65" name="矩形 83"/>
            <p:cNvSpPr>
              <a:spLocks noChangeArrowheads="1"/>
            </p:cNvSpPr>
            <p:nvPr/>
          </p:nvSpPr>
          <p:spPr bwMode="auto">
            <a:xfrm>
              <a:off x="890617" y="8417632"/>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67" name="TextBox 7"/>
            <p:cNvSpPr txBox="1">
              <a:spLocks noChangeArrowheads="1"/>
            </p:cNvSpPr>
            <p:nvPr/>
          </p:nvSpPr>
          <p:spPr bwMode="auto">
            <a:xfrm>
              <a:off x="7147732" y="8523366"/>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尽快脱离险境，珍惜生命莫恋财</a:t>
              </a:r>
            </a:p>
          </p:txBody>
        </p:sp>
        <p:grpSp>
          <p:nvGrpSpPr>
            <p:cNvPr id="28" name="组合 27"/>
            <p:cNvGrpSpPr/>
            <p:nvPr/>
          </p:nvGrpSpPr>
          <p:grpSpPr>
            <a:xfrm>
              <a:off x="6463867" y="8483052"/>
              <a:ext cx="752614" cy="499782"/>
              <a:chOff x="6596334" y="8523895"/>
              <a:chExt cx="609600" cy="404812"/>
            </a:xfrm>
          </p:grpSpPr>
          <p:sp>
            <p:nvSpPr>
              <p:cNvPr id="66" name="Freeform 9"/>
              <p:cNvSpPr/>
              <p:nvPr/>
            </p:nvSpPr>
            <p:spPr bwMode="auto">
              <a:xfrm>
                <a:off x="7047184" y="8638195"/>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73" name="Oval 8"/>
              <p:cNvSpPr>
                <a:spLocks noChangeArrowheads="1"/>
              </p:cNvSpPr>
              <p:nvPr/>
            </p:nvSpPr>
            <p:spPr bwMode="auto">
              <a:xfrm>
                <a:off x="6596334" y="8523895"/>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74" name="TextBox 7"/>
              <p:cNvSpPr txBox="1">
                <a:spLocks noChangeArrowheads="1"/>
              </p:cNvSpPr>
              <p:nvPr/>
            </p:nvSpPr>
            <p:spPr bwMode="auto">
              <a:xfrm>
                <a:off x="6632065" y="8540558"/>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4</a:t>
                </a:r>
                <a:endParaRPr lang="zh-CN" altLang="en-US">
                  <a:sym typeface="+mn-lt"/>
                </a:endParaRPr>
              </a:p>
            </p:txBody>
          </p:sp>
        </p:grpSp>
        <p:sp>
          <p:nvSpPr>
            <p:cNvPr id="75" name="矩形 83"/>
            <p:cNvSpPr>
              <a:spLocks noChangeArrowheads="1"/>
            </p:cNvSpPr>
            <p:nvPr/>
          </p:nvSpPr>
          <p:spPr bwMode="auto">
            <a:xfrm>
              <a:off x="6255973" y="8417632"/>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77" name="TextBox 7"/>
            <p:cNvSpPr txBox="1">
              <a:spLocks noChangeArrowheads="1"/>
            </p:cNvSpPr>
            <p:nvPr/>
          </p:nvSpPr>
          <p:spPr bwMode="auto">
            <a:xfrm>
              <a:off x="1922369" y="9376974"/>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迅速撤离，匍匐前进莫站立</a:t>
              </a:r>
            </a:p>
          </p:txBody>
        </p:sp>
        <p:grpSp>
          <p:nvGrpSpPr>
            <p:cNvPr id="22" name="组合 21"/>
            <p:cNvGrpSpPr/>
            <p:nvPr/>
          </p:nvGrpSpPr>
          <p:grpSpPr>
            <a:xfrm>
              <a:off x="984211" y="9336660"/>
              <a:ext cx="752614" cy="499782"/>
              <a:chOff x="1116678" y="9377503"/>
              <a:chExt cx="609600" cy="404812"/>
            </a:xfrm>
          </p:grpSpPr>
          <p:sp>
            <p:nvSpPr>
              <p:cNvPr id="76" name="Freeform 9"/>
              <p:cNvSpPr/>
              <p:nvPr/>
            </p:nvSpPr>
            <p:spPr bwMode="auto">
              <a:xfrm>
                <a:off x="1567528" y="9491803"/>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79" name="Oval 8"/>
              <p:cNvSpPr>
                <a:spLocks noChangeArrowheads="1"/>
              </p:cNvSpPr>
              <p:nvPr/>
            </p:nvSpPr>
            <p:spPr bwMode="auto">
              <a:xfrm>
                <a:off x="1116678" y="9377503"/>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80" name="TextBox 7"/>
              <p:cNvSpPr txBox="1">
                <a:spLocks noChangeArrowheads="1"/>
              </p:cNvSpPr>
              <p:nvPr/>
            </p:nvSpPr>
            <p:spPr bwMode="auto">
              <a:xfrm>
                <a:off x="1152409" y="9394166"/>
                <a:ext cx="31611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5</a:t>
                </a:r>
                <a:endParaRPr lang="zh-CN" altLang="en-US">
                  <a:sym typeface="+mn-lt"/>
                </a:endParaRPr>
              </a:p>
            </p:txBody>
          </p:sp>
        </p:grpSp>
        <p:sp>
          <p:nvSpPr>
            <p:cNvPr id="81" name="矩形 83"/>
            <p:cNvSpPr>
              <a:spLocks noChangeArrowheads="1"/>
            </p:cNvSpPr>
            <p:nvPr/>
          </p:nvSpPr>
          <p:spPr bwMode="auto">
            <a:xfrm>
              <a:off x="890617" y="9271240"/>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83" name="TextBox 7"/>
            <p:cNvSpPr txBox="1">
              <a:spLocks noChangeArrowheads="1"/>
            </p:cNvSpPr>
            <p:nvPr/>
          </p:nvSpPr>
          <p:spPr bwMode="auto">
            <a:xfrm>
              <a:off x="7287725" y="9376974"/>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善用通道，莫入电梯走绝路</a:t>
              </a:r>
            </a:p>
          </p:txBody>
        </p:sp>
        <p:grpSp>
          <p:nvGrpSpPr>
            <p:cNvPr id="27" name="组合 26"/>
            <p:cNvGrpSpPr/>
            <p:nvPr/>
          </p:nvGrpSpPr>
          <p:grpSpPr>
            <a:xfrm>
              <a:off x="6463867" y="9336660"/>
              <a:ext cx="752614" cy="499782"/>
              <a:chOff x="6596334" y="9377503"/>
              <a:chExt cx="609600" cy="404812"/>
            </a:xfrm>
          </p:grpSpPr>
          <p:sp>
            <p:nvSpPr>
              <p:cNvPr id="82" name="Freeform 9"/>
              <p:cNvSpPr/>
              <p:nvPr/>
            </p:nvSpPr>
            <p:spPr bwMode="auto">
              <a:xfrm>
                <a:off x="7047184" y="9491803"/>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85" name="Oval 8"/>
              <p:cNvSpPr>
                <a:spLocks noChangeArrowheads="1"/>
              </p:cNvSpPr>
              <p:nvPr/>
            </p:nvSpPr>
            <p:spPr bwMode="auto">
              <a:xfrm>
                <a:off x="6596334" y="9377503"/>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86" name="TextBox 7"/>
              <p:cNvSpPr txBox="1">
                <a:spLocks noChangeArrowheads="1"/>
              </p:cNvSpPr>
              <p:nvPr/>
            </p:nvSpPr>
            <p:spPr bwMode="auto">
              <a:xfrm>
                <a:off x="6632065" y="9394166"/>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6</a:t>
                </a:r>
                <a:endParaRPr lang="zh-CN" altLang="en-US">
                  <a:sym typeface="+mn-lt"/>
                </a:endParaRPr>
              </a:p>
            </p:txBody>
          </p:sp>
        </p:grpSp>
        <p:sp>
          <p:nvSpPr>
            <p:cNvPr id="87" name="矩形 83"/>
            <p:cNvSpPr>
              <a:spLocks noChangeArrowheads="1"/>
            </p:cNvSpPr>
            <p:nvPr/>
          </p:nvSpPr>
          <p:spPr bwMode="auto">
            <a:xfrm>
              <a:off x="6255973" y="9271240"/>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89" name="TextBox 7"/>
            <p:cNvSpPr txBox="1">
              <a:spLocks noChangeArrowheads="1"/>
            </p:cNvSpPr>
            <p:nvPr/>
          </p:nvSpPr>
          <p:spPr bwMode="auto">
            <a:xfrm>
              <a:off x="1922369" y="10175804"/>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烟火围困，避险固守要得法</a:t>
              </a:r>
            </a:p>
          </p:txBody>
        </p:sp>
        <p:grpSp>
          <p:nvGrpSpPr>
            <p:cNvPr id="23" name="组合 22"/>
            <p:cNvGrpSpPr/>
            <p:nvPr/>
          </p:nvGrpSpPr>
          <p:grpSpPr>
            <a:xfrm>
              <a:off x="984211" y="10135490"/>
              <a:ext cx="752614" cy="499782"/>
              <a:chOff x="1116678" y="10176333"/>
              <a:chExt cx="609600" cy="404812"/>
            </a:xfrm>
          </p:grpSpPr>
          <p:sp>
            <p:nvSpPr>
              <p:cNvPr id="88" name="Freeform 9"/>
              <p:cNvSpPr/>
              <p:nvPr/>
            </p:nvSpPr>
            <p:spPr bwMode="auto">
              <a:xfrm>
                <a:off x="1567528" y="10290633"/>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91" name="Oval 8"/>
              <p:cNvSpPr>
                <a:spLocks noChangeArrowheads="1"/>
              </p:cNvSpPr>
              <p:nvPr/>
            </p:nvSpPr>
            <p:spPr bwMode="auto">
              <a:xfrm>
                <a:off x="1116678" y="10176333"/>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92" name="TextBox 7"/>
              <p:cNvSpPr txBox="1">
                <a:spLocks noChangeArrowheads="1"/>
              </p:cNvSpPr>
              <p:nvPr/>
            </p:nvSpPr>
            <p:spPr bwMode="auto">
              <a:xfrm>
                <a:off x="1152409" y="10192996"/>
                <a:ext cx="31611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7</a:t>
                </a:r>
                <a:endParaRPr lang="zh-CN" altLang="en-US">
                  <a:sym typeface="+mn-lt"/>
                </a:endParaRPr>
              </a:p>
            </p:txBody>
          </p:sp>
        </p:grpSp>
        <p:sp>
          <p:nvSpPr>
            <p:cNvPr id="93" name="矩形 83"/>
            <p:cNvSpPr>
              <a:spLocks noChangeArrowheads="1"/>
            </p:cNvSpPr>
            <p:nvPr/>
          </p:nvSpPr>
          <p:spPr bwMode="auto">
            <a:xfrm>
              <a:off x="890617" y="10070070"/>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95" name="TextBox 7"/>
            <p:cNvSpPr txBox="1">
              <a:spLocks noChangeArrowheads="1"/>
            </p:cNvSpPr>
            <p:nvPr/>
          </p:nvSpPr>
          <p:spPr bwMode="auto">
            <a:xfrm>
              <a:off x="7287725" y="10175804"/>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跳楼有术，保命力求不损身</a:t>
              </a:r>
            </a:p>
          </p:txBody>
        </p:sp>
        <p:grpSp>
          <p:nvGrpSpPr>
            <p:cNvPr id="26" name="组合 25"/>
            <p:cNvGrpSpPr/>
            <p:nvPr/>
          </p:nvGrpSpPr>
          <p:grpSpPr>
            <a:xfrm>
              <a:off x="6463867" y="10135490"/>
              <a:ext cx="752614" cy="499782"/>
              <a:chOff x="6596334" y="10176333"/>
              <a:chExt cx="609600" cy="404812"/>
            </a:xfrm>
          </p:grpSpPr>
          <p:sp>
            <p:nvSpPr>
              <p:cNvPr id="94" name="Freeform 9"/>
              <p:cNvSpPr/>
              <p:nvPr/>
            </p:nvSpPr>
            <p:spPr bwMode="auto">
              <a:xfrm>
                <a:off x="7047184" y="10290633"/>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97" name="Oval 8"/>
              <p:cNvSpPr>
                <a:spLocks noChangeArrowheads="1"/>
              </p:cNvSpPr>
              <p:nvPr/>
            </p:nvSpPr>
            <p:spPr bwMode="auto">
              <a:xfrm>
                <a:off x="6596334" y="10176333"/>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98" name="TextBox 7"/>
              <p:cNvSpPr txBox="1">
                <a:spLocks noChangeArrowheads="1"/>
              </p:cNvSpPr>
              <p:nvPr/>
            </p:nvSpPr>
            <p:spPr bwMode="auto">
              <a:xfrm>
                <a:off x="6632065" y="10192996"/>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8</a:t>
                </a:r>
                <a:endParaRPr lang="zh-CN" altLang="en-US">
                  <a:sym typeface="+mn-lt"/>
                </a:endParaRPr>
              </a:p>
            </p:txBody>
          </p:sp>
        </p:grpSp>
        <p:sp>
          <p:nvSpPr>
            <p:cNvPr id="99" name="矩形 83"/>
            <p:cNvSpPr>
              <a:spLocks noChangeArrowheads="1"/>
            </p:cNvSpPr>
            <p:nvPr/>
          </p:nvSpPr>
          <p:spPr bwMode="auto">
            <a:xfrm>
              <a:off x="6255973" y="10070070"/>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101" name="TextBox 7"/>
            <p:cNvSpPr txBox="1">
              <a:spLocks noChangeArrowheads="1"/>
            </p:cNvSpPr>
            <p:nvPr/>
          </p:nvSpPr>
          <p:spPr bwMode="auto">
            <a:xfrm>
              <a:off x="1922369" y="11026990"/>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火及己身，就地打滚莫惊跑</a:t>
              </a:r>
            </a:p>
          </p:txBody>
        </p:sp>
        <p:grpSp>
          <p:nvGrpSpPr>
            <p:cNvPr id="24" name="组合 23"/>
            <p:cNvGrpSpPr/>
            <p:nvPr/>
          </p:nvGrpSpPr>
          <p:grpSpPr>
            <a:xfrm>
              <a:off x="984211" y="10986676"/>
              <a:ext cx="752614" cy="499782"/>
              <a:chOff x="1116678" y="11027519"/>
              <a:chExt cx="609600" cy="404812"/>
            </a:xfrm>
          </p:grpSpPr>
          <p:sp>
            <p:nvSpPr>
              <p:cNvPr id="100" name="Freeform 9"/>
              <p:cNvSpPr/>
              <p:nvPr/>
            </p:nvSpPr>
            <p:spPr bwMode="auto">
              <a:xfrm>
                <a:off x="1567528" y="11141819"/>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103" name="Oval 8"/>
              <p:cNvSpPr>
                <a:spLocks noChangeArrowheads="1"/>
              </p:cNvSpPr>
              <p:nvPr/>
            </p:nvSpPr>
            <p:spPr bwMode="auto">
              <a:xfrm>
                <a:off x="1116678" y="11027519"/>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104" name="TextBox 7"/>
              <p:cNvSpPr txBox="1">
                <a:spLocks noChangeArrowheads="1"/>
              </p:cNvSpPr>
              <p:nvPr/>
            </p:nvSpPr>
            <p:spPr bwMode="auto">
              <a:xfrm>
                <a:off x="1152409" y="11044182"/>
                <a:ext cx="3193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9</a:t>
                </a:r>
                <a:endParaRPr lang="zh-CN" altLang="en-US">
                  <a:sym typeface="+mn-lt"/>
                </a:endParaRPr>
              </a:p>
            </p:txBody>
          </p:sp>
        </p:grpSp>
        <p:sp>
          <p:nvSpPr>
            <p:cNvPr id="105" name="矩形 83"/>
            <p:cNvSpPr>
              <a:spLocks noChangeArrowheads="1"/>
            </p:cNvSpPr>
            <p:nvPr/>
          </p:nvSpPr>
          <p:spPr bwMode="auto">
            <a:xfrm>
              <a:off x="890617" y="10921256"/>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107" name="TextBox 7"/>
            <p:cNvSpPr txBox="1">
              <a:spLocks noChangeArrowheads="1"/>
            </p:cNvSpPr>
            <p:nvPr/>
          </p:nvSpPr>
          <p:spPr bwMode="auto">
            <a:xfrm>
              <a:off x="7287725" y="11026990"/>
              <a:ext cx="4013658" cy="41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2700"/>
                </a:lnSpc>
              </a:pPr>
              <a:r>
                <a:rPr lang="zh-CN" altLang="en-US">
                  <a:solidFill>
                    <a:schemeClr val="bg2">
                      <a:lumMod val="10000"/>
                    </a:schemeClr>
                  </a:solidFill>
                  <a:latin typeface="思源黑体 CN Regular" panose="020B0500000000000000" pitchFamily="34" charset="-122"/>
                  <a:ea typeface="思源黑体 CN Regular" panose="020B0500000000000000" pitchFamily="34" charset="-122"/>
                  <a:cs typeface="+mn-ea"/>
                  <a:sym typeface="+mn-lt"/>
                </a:rPr>
                <a:t>身处险境，自救莫忘救他人</a:t>
              </a:r>
            </a:p>
          </p:txBody>
        </p:sp>
        <p:grpSp>
          <p:nvGrpSpPr>
            <p:cNvPr id="25" name="组合 24"/>
            <p:cNvGrpSpPr/>
            <p:nvPr/>
          </p:nvGrpSpPr>
          <p:grpSpPr>
            <a:xfrm>
              <a:off x="6446089" y="10986676"/>
              <a:ext cx="772258" cy="499782"/>
              <a:chOff x="6580422" y="11027519"/>
              <a:chExt cx="625512" cy="404812"/>
            </a:xfrm>
          </p:grpSpPr>
          <p:sp>
            <p:nvSpPr>
              <p:cNvPr id="106" name="Freeform 9"/>
              <p:cNvSpPr/>
              <p:nvPr/>
            </p:nvSpPr>
            <p:spPr bwMode="auto">
              <a:xfrm>
                <a:off x="7047184" y="11141819"/>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109" name="Oval 8"/>
              <p:cNvSpPr>
                <a:spLocks noChangeArrowheads="1"/>
              </p:cNvSpPr>
              <p:nvPr/>
            </p:nvSpPr>
            <p:spPr bwMode="auto">
              <a:xfrm>
                <a:off x="6596334" y="11027519"/>
                <a:ext cx="404813" cy="404812"/>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lt1"/>
                    </a:solidFill>
                    <a:latin typeface="思源黑体 CN Bold" panose="020B0800000000000000" pitchFamily="34" charset="-122"/>
                    <a:ea typeface="思源黑体 CN Bold" panose="020B0800000000000000" pitchFamily="34" charset="-122"/>
                    <a:sym typeface="+mn-lt"/>
                  </a:rPr>
                  <a:t> </a:t>
                </a:r>
                <a:endParaRPr lang="zh-CN" altLang="en-US">
                  <a:solidFill>
                    <a:schemeClr val="lt1"/>
                  </a:solidFill>
                  <a:latin typeface="思源黑体 CN Bold" panose="020B0800000000000000" pitchFamily="34" charset="-122"/>
                  <a:ea typeface="思源黑体 CN Bold" panose="020B0800000000000000" pitchFamily="34" charset="-122"/>
                  <a:sym typeface="+mn-lt"/>
                </a:endParaRPr>
              </a:p>
            </p:txBody>
          </p:sp>
          <p:sp>
            <p:nvSpPr>
              <p:cNvPr id="110" name="TextBox 7"/>
              <p:cNvSpPr txBox="1">
                <a:spLocks noChangeArrowheads="1"/>
              </p:cNvSpPr>
              <p:nvPr/>
            </p:nvSpPr>
            <p:spPr bwMode="auto">
              <a:xfrm>
                <a:off x="6580422" y="11044182"/>
                <a:ext cx="44755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思源黑体 CN Bold" panose="020B0800000000000000" pitchFamily="34" charset="-122"/>
                    <a:ea typeface="思源黑体 CN Bold" panose="020B0800000000000000"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sym typeface="+mn-lt"/>
                  </a:rPr>
                  <a:t>10</a:t>
                </a:r>
                <a:endParaRPr lang="zh-CN" altLang="en-US">
                  <a:sym typeface="+mn-lt"/>
                </a:endParaRPr>
              </a:p>
            </p:txBody>
          </p:sp>
        </p:grpSp>
        <p:sp>
          <p:nvSpPr>
            <p:cNvPr id="111" name="矩形 83"/>
            <p:cNvSpPr>
              <a:spLocks noChangeArrowheads="1"/>
            </p:cNvSpPr>
            <p:nvPr/>
          </p:nvSpPr>
          <p:spPr bwMode="auto">
            <a:xfrm>
              <a:off x="6255973" y="10921256"/>
              <a:ext cx="4677110" cy="630623"/>
            </a:xfrm>
            <a:prstGeom prst="roundRect">
              <a:avLst>
                <a:gd name="adj" fmla="val 50000"/>
              </a:avLst>
            </a:prstGeom>
            <a:noFill/>
            <a:ln w="9525">
              <a:solidFill>
                <a:schemeClr val="bg2">
                  <a:lumMod val="50000"/>
                </a:schemeClr>
              </a:solidFill>
              <a:prstDash val="lgDash"/>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452" y="329784"/>
            <a:ext cx="11920562" cy="6385810"/>
          </a:xfrm>
          <a:prstGeom prst="rect">
            <a:avLst/>
          </a:prstGeom>
        </p:spPr>
      </p:pic>
      <p:sp>
        <p:nvSpPr>
          <p:cNvPr id="50" name="文本框 8"/>
          <p:cNvSpPr txBox="1"/>
          <p:nvPr/>
        </p:nvSpPr>
        <p:spPr>
          <a:xfrm>
            <a:off x="2569028" y="2650187"/>
            <a:ext cx="8748545" cy="1438984"/>
          </a:xfrm>
          <a:prstGeom prst="rect">
            <a:avLst/>
          </a:prstGeom>
          <a:noFill/>
        </p:spPr>
        <p:txBody>
          <a:bodyPr wrap="square" lIns="0" tIns="0" rIns="0" bIns="0">
            <a:spAutoFit/>
          </a:bodyPr>
          <a:lstStyle/>
          <a:p>
            <a:pPr algn="just">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“消防”一词发源于日本。日本是一灾害多发国家，而火灾作为一种严重灾害事故，更是给以木结构房屋为主要建筑形式的日本造成严重危害。例如</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1657</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年冬，日本江户发生历史上罕见的大火，几乎烧毁了半个江户城，死亡人数达</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10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万</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7000</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多人。明治</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3</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年，东京府设立了消防局。自此，“消防”一词开始逐渐用于专指防火、灭火等活动。</a:t>
            </a:r>
          </a:p>
        </p:txBody>
      </p:sp>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5" name="组合 14"/>
          <p:cNvGrpSpPr/>
          <p:nvPr/>
        </p:nvGrpSpPr>
        <p:grpSpPr>
          <a:xfrm>
            <a:off x="975493" y="1795516"/>
            <a:ext cx="3478744" cy="576209"/>
            <a:chOff x="1017057" y="1977358"/>
            <a:chExt cx="2896006" cy="479686"/>
          </a:xfrm>
        </p:grpSpPr>
        <p:sp>
          <p:nvSpPr>
            <p:cNvPr id="18" name="椭圆 17"/>
            <p:cNvSpPr/>
            <p:nvPr/>
          </p:nvSpPr>
          <p:spPr>
            <a:xfrm>
              <a:off x="1017057" y="1977358"/>
              <a:ext cx="479686" cy="4796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1</a:t>
              </a:r>
              <a:endParaRPr lang="zh-CN" altLang="en-US">
                <a:latin typeface="思源黑体 CN Bold" panose="020B0800000000000000" pitchFamily="34" charset="-122"/>
                <a:ea typeface="思源黑体 CN Bold" panose="020B0800000000000000" pitchFamily="34" charset="-122"/>
              </a:endParaRPr>
            </a:p>
          </p:txBody>
        </p:sp>
        <p:sp>
          <p:nvSpPr>
            <p:cNvPr id="13" name="矩形: 圆角 12"/>
            <p:cNvSpPr/>
            <p:nvPr/>
          </p:nvSpPr>
          <p:spPr>
            <a:xfrm>
              <a:off x="1566016" y="1977358"/>
              <a:ext cx="2347047" cy="479686"/>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“消防”一词的由来</a:t>
              </a:r>
            </a:p>
          </p:txBody>
        </p:sp>
      </p:grpSp>
      <p:sp>
        <p:nvSpPr>
          <p:cNvPr id="51" name="文本框 8"/>
          <p:cNvSpPr txBox="1"/>
          <p:nvPr/>
        </p:nvSpPr>
        <p:spPr>
          <a:xfrm>
            <a:off x="874426" y="5227894"/>
            <a:ext cx="10443148" cy="700320"/>
          </a:xfrm>
          <a:prstGeom prst="rect">
            <a:avLst/>
          </a:prstGeom>
          <a:noFill/>
        </p:spPr>
        <p:txBody>
          <a:bodyPr wrap="square" lIns="0" tIns="0" rIns="0" bIns="0">
            <a:spAutoFit/>
          </a:bodyPr>
          <a:lstStyle/>
          <a:p>
            <a:pPr algn="just">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“消防”这一专用词汇正式在我国使用始于民国初年；但是世界最早的消防活动及消防组织则起源于我国历史上的周朝，周朝不仅设立了“火官”，而且颁布了“火禁”</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火禁是关于防火的法规</a:t>
            </a:r>
            <a:r>
              <a:rPr lang="en-US" altLang="zh-CN"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a:t>
            </a:r>
          </a:p>
        </p:txBody>
      </p:sp>
      <p:sp>
        <p:nvSpPr>
          <p:cNvPr id="16" name="矩形: 圆角 15"/>
          <p:cNvSpPr/>
          <p:nvPr/>
        </p:nvSpPr>
        <p:spPr>
          <a:xfrm>
            <a:off x="986972" y="2694765"/>
            <a:ext cx="1349828" cy="134982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A40202"/>
                </a:solidFill>
                <a:latin typeface="思源黑体 CN Bold" panose="020B0800000000000000" pitchFamily="34" charset="-122"/>
                <a:ea typeface="思源黑体 CN Bold" panose="020B0800000000000000" pitchFamily="34" charset="-122"/>
              </a:rPr>
              <a:t>消 防</a:t>
            </a:r>
          </a:p>
        </p:txBody>
      </p:sp>
      <p:grpSp>
        <p:nvGrpSpPr>
          <p:cNvPr id="48" name="组合 47"/>
          <p:cNvGrpSpPr/>
          <p:nvPr/>
        </p:nvGrpSpPr>
        <p:grpSpPr>
          <a:xfrm>
            <a:off x="986973" y="4317479"/>
            <a:ext cx="10318336" cy="586520"/>
            <a:chOff x="986973" y="4317479"/>
            <a:chExt cx="10318336" cy="586520"/>
          </a:xfrm>
        </p:grpSpPr>
        <p:grpSp>
          <p:nvGrpSpPr>
            <p:cNvPr id="44" name="组合 43"/>
            <p:cNvGrpSpPr/>
            <p:nvPr/>
          </p:nvGrpSpPr>
          <p:grpSpPr>
            <a:xfrm>
              <a:off x="986973" y="4317479"/>
              <a:ext cx="3571172" cy="586520"/>
              <a:chOff x="986973" y="4275916"/>
              <a:chExt cx="3571172" cy="586520"/>
            </a:xfrm>
          </p:grpSpPr>
          <p:grpSp>
            <p:nvGrpSpPr>
              <p:cNvPr id="43" name="组合 42"/>
              <p:cNvGrpSpPr/>
              <p:nvPr/>
            </p:nvGrpSpPr>
            <p:grpSpPr>
              <a:xfrm>
                <a:off x="986973" y="4275916"/>
                <a:ext cx="1276168" cy="586520"/>
                <a:chOff x="986972" y="4275915"/>
                <a:chExt cx="1821397" cy="837105"/>
              </a:xfrm>
            </p:grpSpPr>
            <p:sp>
              <p:nvSpPr>
                <p:cNvPr id="52" name="矩形: 圆角 51"/>
                <p:cNvSpPr/>
                <p:nvPr/>
              </p:nvSpPr>
              <p:spPr>
                <a:xfrm>
                  <a:off x="986972" y="4275915"/>
                  <a:ext cx="837105" cy="837105"/>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A40202"/>
                      </a:solidFill>
                      <a:latin typeface="思源黑体 CN Bold" panose="020B0800000000000000" pitchFamily="34" charset="-122"/>
                      <a:ea typeface="思源黑体 CN Bold" panose="020B0800000000000000" pitchFamily="34" charset="-122"/>
                    </a:rPr>
                    <a:t>火</a:t>
                  </a:r>
                </a:p>
              </p:txBody>
            </p:sp>
            <p:sp>
              <p:nvSpPr>
                <p:cNvPr id="53" name="矩形: 圆角 52"/>
                <p:cNvSpPr/>
                <p:nvPr/>
              </p:nvSpPr>
              <p:spPr>
                <a:xfrm>
                  <a:off x="1971264" y="4275915"/>
                  <a:ext cx="837105" cy="837105"/>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A40202"/>
                      </a:solidFill>
                      <a:latin typeface="思源黑体 CN Bold" panose="020B0800000000000000" pitchFamily="34" charset="-122"/>
                      <a:ea typeface="思源黑体 CN Bold" panose="020B0800000000000000" pitchFamily="34" charset="-122"/>
                    </a:rPr>
                    <a:t>禁</a:t>
                  </a:r>
                </a:p>
              </p:txBody>
            </p:sp>
          </p:grpSp>
          <p:sp>
            <p:nvSpPr>
              <p:cNvPr id="55" name="文本框 8"/>
              <p:cNvSpPr txBox="1"/>
              <p:nvPr/>
            </p:nvSpPr>
            <p:spPr>
              <a:xfrm>
                <a:off x="2576944" y="4384510"/>
                <a:ext cx="1981201" cy="369332"/>
              </a:xfrm>
              <a:prstGeom prst="rect">
                <a:avLst/>
              </a:prstGeom>
              <a:noFill/>
            </p:spPr>
            <p:txBody>
              <a:bodyPr wrap="square" lIns="0" tIns="0" rIns="0" bIns="0">
                <a:spAutoFit/>
              </a:bodyPr>
              <a:lstStyle/>
              <a:p>
                <a:pPr algn="just">
                  <a:defRPr/>
                </a:pPr>
                <a:r>
                  <a:rPr lang="zh-CN" altLang="en-US" sz="2400"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扩展小知识</a:t>
                </a:r>
              </a:p>
            </p:txBody>
          </p:sp>
        </p:grpSp>
        <p:cxnSp>
          <p:nvCxnSpPr>
            <p:cNvPr id="47" name="直接连接符 46"/>
            <p:cNvCxnSpPr/>
            <p:nvPr/>
          </p:nvCxnSpPr>
          <p:spPr>
            <a:xfrm>
              <a:off x="4350327" y="4627418"/>
              <a:ext cx="695498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9223899" y="1651247"/>
            <a:ext cx="1669002"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5" name="组合 14"/>
          <p:cNvGrpSpPr/>
          <p:nvPr/>
        </p:nvGrpSpPr>
        <p:grpSpPr>
          <a:xfrm>
            <a:off x="975493" y="1846316"/>
            <a:ext cx="3478744" cy="576209"/>
            <a:chOff x="1017057" y="1977358"/>
            <a:chExt cx="2896006" cy="479686"/>
          </a:xfrm>
        </p:grpSpPr>
        <p:sp>
          <p:nvSpPr>
            <p:cNvPr id="18" name="椭圆 17"/>
            <p:cNvSpPr/>
            <p:nvPr/>
          </p:nvSpPr>
          <p:spPr>
            <a:xfrm>
              <a:off x="1017057" y="1977358"/>
              <a:ext cx="479686" cy="479686"/>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2</a:t>
              </a:r>
              <a:endParaRPr lang="zh-CN" altLang="en-US">
                <a:latin typeface="思源黑体 CN Bold" panose="020B0800000000000000" pitchFamily="34" charset="-122"/>
                <a:ea typeface="思源黑体 CN Bold" panose="020B0800000000000000" pitchFamily="34" charset="-122"/>
              </a:endParaRPr>
            </a:p>
          </p:txBody>
        </p:sp>
        <p:sp>
          <p:nvSpPr>
            <p:cNvPr id="13" name="矩形: 圆角 12"/>
            <p:cNvSpPr/>
            <p:nvPr/>
          </p:nvSpPr>
          <p:spPr>
            <a:xfrm>
              <a:off x="1566016" y="1977358"/>
              <a:ext cx="2347047" cy="479686"/>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燃烧与火灾</a:t>
              </a:r>
            </a:p>
          </p:txBody>
        </p:sp>
      </p:grpSp>
      <p:grpSp>
        <p:nvGrpSpPr>
          <p:cNvPr id="12" name="组合 11"/>
          <p:cNvGrpSpPr/>
          <p:nvPr/>
        </p:nvGrpSpPr>
        <p:grpSpPr>
          <a:xfrm>
            <a:off x="986972" y="2927690"/>
            <a:ext cx="5121727" cy="1160768"/>
            <a:chOff x="986972" y="2826327"/>
            <a:chExt cx="5121727" cy="1160768"/>
          </a:xfrm>
        </p:grpSpPr>
        <p:sp>
          <p:nvSpPr>
            <p:cNvPr id="50" name="文本框 8"/>
            <p:cNvSpPr txBox="1"/>
            <p:nvPr/>
          </p:nvSpPr>
          <p:spPr>
            <a:xfrm>
              <a:off x="2569028" y="2871885"/>
              <a:ext cx="3539671"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燃烧是指可燃物与氧化剂作用发生的放热反应，通常伴有火焰、发光和（或）发烟现象。</a:t>
              </a:r>
            </a:p>
          </p:txBody>
        </p:sp>
        <p:sp>
          <p:nvSpPr>
            <p:cNvPr id="16" name="矩形: 圆角 15"/>
            <p:cNvSpPr/>
            <p:nvPr/>
          </p:nvSpPr>
          <p:spPr>
            <a:xfrm>
              <a:off x="986972" y="2826327"/>
              <a:ext cx="1349828" cy="116076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燃烧的概念</a:t>
              </a:r>
            </a:p>
          </p:txBody>
        </p:sp>
      </p:grpSp>
      <p:sp>
        <p:nvSpPr>
          <p:cNvPr id="64" name="文本框 8"/>
          <p:cNvSpPr txBox="1"/>
          <p:nvPr/>
        </p:nvSpPr>
        <p:spPr>
          <a:xfrm>
            <a:off x="4219827" y="4530124"/>
            <a:ext cx="3539671" cy="1160768"/>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燃烧是指可燃物与氧化剂作用发生的放热反应，通常伴有火焰、发光和（或）发烟现象。</a:t>
            </a:r>
          </a:p>
        </p:txBody>
      </p:sp>
      <p:sp>
        <p:nvSpPr>
          <p:cNvPr id="65" name="矩形: 圆角 64"/>
          <p:cNvSpPr/>
          <p:nvPr/>
        </p:nvSpPr>
        <p:spPr>
          <a:xfrm>
            <a:off x="986972" y="4530124"/>
            <a:ext cx="2819322" cy="116076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燃烧的必要条件（三要素）</a:t>
            </a:r>
          </a:p>
        </p:txBody>
      </p:sp>
      <p:sp>
        <p:nvSpPr>
          <p:cNvPr id="66" name="矩形: 圆角 65"/>
          <p:cNvSpPr/>
          <p:nvPr/>
        </p:nvSpPr>
        <p:spPr>
          <a:xfrm>
            <a:off x="7953829" y="4530124"/>
            <a:ext cx="980614" cy="1160768"/>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思源黑体 CN Bold" panose="020B0800000000000000" pitchFamily="34" charset="-122"/>
                <a:ea typeface="思源黑体 CN Bold" panose="020B0800000000000000" pitchFamily="34" charset="-122"/>
              </a:rPr>
              <a:t>可燃物</a:t>
            </a:r>
          </a:p>
        </p:txBody>
      </p:sp>
      <p:sp>
        <p:nvSpPr>
          <p:cNvPr id="67" name="矩形: 圆角 66"/>
          <p:cNvSpPr/>
          <p:nvPr/>
        </p:nvSpPr>
        <p:spPr>
          <a:xfrm>
            <a:off x="9206805" y="4530124"/>
            <a:ext cx="980614" cy="1160768"/>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思源黑体 CN Bold" panose="020B0800000000000000" pitchFamily="34" charset="-122"/>
                <a:ea typeface="思源黑体 CN Bold" panose="020B0800000000000000" pitchFamily="34" charset="-122"/>
              </a:rPr>
              <a:t>助燃物</a:t>
            </a:r>
          </a:p>
        </p:txBody>
      </p:sp>
      <p:sp>
        <p:nvSpPr>
          <p:cNvPr id="68" name="矩形: 圆角 67"/>
          <p:cNvSpPr/>
          <p:nvPr/>
        </p:nvSpPr>
        <p:spPr>
          <a:xfrm>
            <a:off x="10459781" y="4530124"/>
            <a:ext cx="980614" cy="1160768"/>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思源黑体 CN Bold" panose="020B0800000000000000" pitchFamily="34" charset="-122"/>
                <a:ea typeface="思源黑体 CN Bold" panose="020B0800000000000000" pitchFamily="34" charset="-122"/>
              </a:rPr>
              <a:t>点火源</a:t>
            </a:r>
          </a:p>
        </p:txBody>
      </p:sp>
      <p:pic>
        <p:nvPicPr>
          <p:cNvPr id="22" name="图片 2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232285" y="2116118"/>
            <a:ext cx="4156902" cy="203678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par>
                          <p:cTn id="25" fill="hold" nodeType="afterGroup">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down)">
                                      <p:cBhvr>
                                        <p:cTn id="28" dur="500"/>
                                        <p:tgtEl>
                                          <p:spTgt spid="65"/>
                                        </p:tgtEl>
                                      </p:cBhvr>
                                    </p:animEffect>
                                  </p:childTnLst>
                                </p:cTn>
                              </p:par>
                            </p:childTnLst>
                          </p:cTn>
                        </p:par>
                        <p:par>
                          <p:cTn id="29" fill="hold" nodeType="afterGroup">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down)">
                                      <p:cBhvr>
                                        <p:cTn id="32" dur="500"/>
                                        <p:tgtEl>
                                          <p:spTgt spid="64"/>
                                        </p:tgtEl>
                                      </p:cBhvr>
                                    </p:animEffect>
                                  </p:childTnLst>
                                </p:cTn>
                              </p:par>
                            </p:childTnLst>
                          </p:cTn>
                        </p:par>
                        <p:par>
                          <p:cTn id="33" fill="hold" nodeType="afterGroup">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down)">
                                      <p:cBhvr>
                                        <p:cTn id="36" dur="500"/>
                                        <p:tgtEl>
                                          <p:spTgt spid="66"/>
                                        </p:tgtEl>
                                      </p:cBhvr>
                                    </p:animEffect>
                                  </p:childTnLst>
                                </p:cTn>
                              </p:par>
                            </p:childTnLst>
                          </p:cTn>
                        </p:par>
                        <p:par>
                          <p:cTn id="37" fill="hold" nodeType="afterGroup">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childTnLst>
                          </p:cTn>
                        </p:par>
                        <p:par>
                          <p:cTn id="41" fill="hold" nodeType="afterGroup">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ipe(down)">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10"/>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20" name="组合 19"/>
          <p:cNvGrpSpPr/>
          <p:nvPr/>
        </p:nvGrpSpPr>
        <p:grpSpPr>
          <a:xfrm>
            <a:off x="1127893" y="1967325"/>
            <a:ext cx="10191271" cy="1160768"/>
            <a:chOff x="670693" y="2410671"/>
            <a:chExt cx="10191271" cy="1160768"/>
          </a:xfrm>
        </p:grpSpPr>
        <p:grpSp>
          <p:nvGrpSpPr>
            <p:cNvPr id="12" name="组合 11"/>
            <p:cNvGrpSpPr/>
            <p:nvPr/>
          </p:nvGrpSpPr>
          <p:grpSpPr>
            <a:xfrm>
              <a:off x="1194790" y="2410671"/>
              <a:ext cx="9667174" cy="1160768"/>
              <a:chOff x="1194790" y="2826327"/>
              <a:chExt cx="9667174" cy="1160768"/>
            </a:xfrm>
          </p:grpSpPr>
          <p:sp>
            <p:nvSpPr>
              <p:cNvPr id="50" name="文本框 8"/>
              <p:cNvSpPr txBox="1"/>
              <p:nvPr/>
            </p:nvSpPr>
            <p:spPr>
              <a:xfrm>
                <a:off x="2776846" y="2871885"/>
                <a:ext cx="8085118"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 凡是能与空气中的氧或其他氧化剂起燃烧化学反应的物质称为可燃物。可燃物按其物理状态分为气体可燃物、液体可燃物和固体可燃物三种类别。可燃烧物质大多是含碳和氢的化合物，某些金属如镁、铝、钙等在某些条件下也可以燃烧。</a:t>
                </a:r>
              </a:p>
            </p:txBody>
          </p:sp>
          <p:sp>
            <p:nvSpPr>
              <p:cNvPr id="16" name="矩形: 圆角 15"/>
              <p:cNvSpPr/>
              <p:nvPr/>
            </p:nvSpPr>
            <p:spPr>
              <a:xfrm>
                <a:off x="1194790" y="2826327"/>
                <a:ext cx="1349828" cy="116076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可燃物</a:t>
                </a:r>
              </a:p>
            </p:txBody>
          </p:sp>
        </p:grpSp>
        <p:sp>
          <p:nvSpPr>
            <p:cNvPr id="18" name="椭圆 17"/>
            <p:cNvSpPr/>
            <p:nvPr/>
          </p:nvSpPr>
          <p:spPr>
            <a:xfrm>
              <a:off x="670693" y="2654456"/>
              <a:ext cx="673198" cy="673198"/>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01</a:t>
              </a:r>
              <a:endParaRPr lang="zh-CN" altLang="en-US">
                <a:latin typeface="思源黑体 CN Bold" panose="020B0800000000000000" pitchFamily="34" charset="-122"/>
                <a:ea typeface="思源黑体 CN Bold" panose="020B0800000000000000" pitchFamily="34" charset="-122"/>
              </a:endParaRPr>
            </a:p>
          </p:txBody>
        </p:sp>
      </p:grpSp>
      <p:grpSp>
        <p:nvGrpSpPr>
          <p:cNvPr id="59" name="组合 58"/>
          <p:cNvGrpSpPr/>
          <p:nvPr/>
        </p:nvGrpSpPr>
        <p:grpSpPr>
          <a:xfrm>
            <a:off x="1127893" y="4627399"/>
            <a:ext cx="7531197" cy="1160768"/>
            <a:chOff x="670693" y="2410671"/>
            <a:chExt cx="7531197" cy="1160768"/>
          </a:xfrm>
        </p:grpSpPr>
        <p:grpSp>
          <p:nvGrpSpPr>
            <p:cNvPr id="60" name="组合 59"/>
            <p:cNvGrpSpPr/>
            <p:nvPr/>
          </p:nvGrpSpPr>
          <p:grpSpPr>
            <a:xfrm>
              <a:off x="1194790" y="2410671"/>
              <a:ext cx="7007100" cy="1160768"/>
              <a:chOff x="1194790" y="2826327"/>
              <a:chExt cx="7007100" cy="1160768"/>
            </a:xfrm>
          </p:grpSpPr>
          <p:sp>
            <p:nvSpPr>
              <p:cNvPr id="62" name="文本框 8"/>
              <p:cNvSpPr txBox="1"/>
              <p:nvPr/>
            </p:nvSpPr>
            <p:spPr>
              <a:xfrm>
                <a:off x="2776845" y="2871885"/>
                <a:ext cx="5425045" cy="1069652"/>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帮助和支持可燃物燃烧的物质，即能与可燃物发生氧化反应的物质称为助燃物。燃烧过程中的氧化剂主要是空气中游离的氧，另外如氟、氯等也可以作为燃烧反应的氧化剂。</a:t>
                </a:r>
              </a:p>
            </p:txBody>
          </p:sp>
          <p:sp>
            <p:nvSpPr>
              <p:cNvPr id="63" name="矩形: 圆角 62"/>
              <p:cNvSpPr/>
              <p:nvPr/>
            </p:nvSpPr>
            <p:spPr>
              <a:xfrm>
                <a:off x="1194790" y="2826327"/>
                <a:ext cx="1349828" cy="1160768"/>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助燃物</a:t>
                </a:r>
              </a:p>
            </p:txBody>
          </p:sp>
        </p:grpSp>
        <p:sp>
          <p:nvSpPr>
            <p:cNvPr id="61" name="椭圆 60"/>
            <p:cNvSpPr/>
            <p:nvPr/>
          </p:nvSpPr>
          <p:spPr>
            <a:xfrm>
              <a:off x="670693" y="2654456"/>
              <a:ext cx="673198" cy="673198"/>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02</a:t>
              </a:r>
              <a:endParaRPr lang="zh-CN" altLang="en-US">
                <a:latin typeface="思源黑体 CN Bold" panose="020B0800000000000000" pitchFamily="34" charset="-122"/>
                <a:ea typeface="思源黑体 CN Bold" panose="020B0800000000000000" pitchFamily="34" charset="-122"/>
              </a:endParaRPr>
            </a:p>
          </p:txBody>
        </p:sp>
      </p:grpSp>
      <p:sp>
        <p:nvSpPr>
          <p:cNvPr id="28" name="矩形: 圆角 27"/>
          <p:cNvSpPr/>
          <p:nvPr/>
        </p:nvSpPr>
        <p:spPr>
          <a:xfrm>
            <a:off x="1348340" y="3498273"/>
            <a:ext cx="10132459" cy="8392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2479879" y="3610122"/>
            <a:ext cx="7869381" cy="615553"/>
            <a:chOff x="3255819" y="3528862"/>
            <a:chExt cx="6012871" cy="615553"/>
          </a:xfrm>
        </p:grpSpPr>
        <p:sp>
          <p:nvSpPr>
            <p:cNvPr id="70" name="PA_文本框 14"/>
            <p:cNvSpPr txBox="1"/>
            <p:nvPr>
              <p:custDataLst>
                <p:tags r:id="rId5"/>
              </p:custDataLst>
            </p:nvPr>
          </p:nvSpPr>
          <p:spPr>
            <a:xfrm>
              <a:off x="3255819" y="3528862"/>
              <a:ext cx="554182" cy="615553"/>
            </a:xfrm>
            <a:prstGeom prst="rect">
              <a:avLst/>
            </a:prstGeom>
            <a:noFill/>
            <a:effectLst/>
          </p:spPr>
          <p:txBody>
            <a:bodyPr wrap="square" lIns="0" tIns="0" rIns="0" bIns="0" rtlCol="0">
              <a:spAutoFit/>
            </a:bodyPr>
            <a:lstStyle/>
            <a:p>
              <a:pPr algn="ctr"/>
              <a:r>
                <a:rPr lang="zh-CN" altLang="en-US" sz="4000">
                  <a:solidFill>
                    <a:srgbClr val="A40202"/>
                  </a:solidFill>
                  <a:latin typeface="036-上首金牛体" panose="02010609000101010101" pitchFamily="49" charset="-122"/>
                  <a:ea typeface="036-上首金牛体" panose="02010609000101010101" pitchFamily="49" charset="-122"/>
                  <a:cs typeface="+mn-ea"/>
                  <a:sym typeface="+mn-lt"/>
                </a:rPr>
                <a:t>镁</a:t>
              </a:r>
            </a:p>
          </p:txBody>
        </p:sp>
        <p:sp>
          <p:nvSpPr>
            <p:cNvPr id="71" name="PA_文本框 14"/>
            <p:cNvSpPr txBox="1"/>
            <p:nvPr>
              <p:custDataLst>
                <p:tags r:id="rId6"/>
              </p:custDataLst>
            </p:nvPr>
          </p:nvSpPr>
          <p:spPr>
            <a:xfrm>
              <a:off x="4457701" y="3528862"/>
              <a:ext cx="554182" cy="615553"/>
            </a:xfrm>
            <a:prstGeom prst="rect">
              <a:avLst/>
            </a:prstGeom>
            <a:noFill/>
            <a:effectLst/>
          </p:spPr>
          <p:txBody>
            <a:bodyPr wrap="square" lIns="0" tIns="0" rIns="0" bIns="0" rtlCol="0">
              <a:spAutoFit/>
            </a:bodyPr>
            <a:lstStyle/>
            <a:p>
              <a:pPr algn="ctr"/>
              <a:r>
                <a:rPr lang="zh-CN" altLang="en-US" sz="4000">
                  <a:solidFill>
                    <a:srgbClr val="A40202"/>
                  </a:solidFill>
                  <a:latin typeface="036-上首金牛体" panose="02010609000101010101" pitchFamily="49" charset="-122"/>
                  <a:ea typeface="036-上首金牛体" panose="02010609000101010101" pitchFamily="49" charset="-122"/>
                  <a:cs typeface="+mn-ea"/>
                  <a:sym typeface="+mn-lt"/>
                </a:rPr>
                <a:t>硫</a:t>
              </a:r>
            </a:p>
          </p:txBody>
        </p:sp>
        <p:sp>
          <p:nvSpPr>
            <p:cNvPr id="72" name="PA_文本框 14"/>
            <p:cNvSpPr txBox="1"/>
            <p:nvPr>
              <p:custDataLst>
                <p:tags r:id="rId7"/>
              </p:custDataLst>
            </p:nvPr>
          </p:nvSpPr>
          <p:spPr>
            <a:xfrm>
              <a:off x="5659583" y="3528862"/>
              <a:ext cx="554182" cy="615553"/>
            </a:xfrm>
            <a:prstGeom prst="rect">
              <a:avLst/>
            </a:prstGeom>
            <a:noFill/>
            <a:effectLst/>
          </p:spPr>
          <p:txBody>
            <a:bodyPr wrap="square" lIns="0" tIns="0" rIns="0" bIns="0" rtlCol="0">
              <a:spAutoFit/>
            </a:bodyPr>
            <a:lstStyle/>
            <a:p>
              <a:pPr algn="ctr"/>
              <a:r>
                <a:rPr lang="zh-CN" altLang="en-US" sz="4000">
                  <a:solidFill>
                    <a:srgbClr val="A40202"/>
                  </a:solidFill>
                  <a:latin typeface="036-上首金牛体" panose="02010609000101010101" pitchFamily="49" charset="-122"/>
                  <a:ea typeface="036-上首金牛体" panose="02010609000101010101" pitchFamily="49" charset="-122"/>
                  <a:cs typeface="+mn-ea"/>
                  <a:sym typeface="+mn-lt"/>
                </a:rPr>
                <a:t>铝</a:t>
              </a:r>
            </a:p>
          </p:txBody>
        </p:sp>
        <p:sp>
          <p:nvSpPr>
            <p:cNvPr id="73" name="PA_文本框 14"/>
            <p:cNvSpPr txBox="1"/>
            <p:nvPr>
              <p:custDataLst>
                <p:tags r:id="rId8"/>
              </p:custDataLst>
            </p:nvPr>
          </p:nvSpPr>
          <p:spPr>
            <a:xfrm>
              <a:off x="6861465" y="3528862"/>
              <a:ext cx="554182" cy="615553"/>
            </a:xfrm>
            <a:prstGeom prst="rect">
              <a:avLst/>
            </a:prstGeom>
            <a:noFill/>
            <a:effectLst/>
          </p:spPr>
          <p:txBody>
            <a:bodyPr wrap="square" lIns="0" tIns="0" rIns="0" bIns="0" rtlCol="0">
              <a:spAutoFit/>
            </a:bodyPr>
            <a:lstStyle/>
            <a:p>
              <a:pPr algn="ctr"/>
              <a:r>
                <a:rPr lang="zh-CN" altLang="en-US" sz="4000">
                  <a:solidFill>
                    <a:srgbClr val="A40202"/>
                  </a:solidFill>
                  <a:latin typeface="036-上首金牛体" panose="02010609000101010101" pitchFamily="49" charset="-122"/>
                  <a:ea typeface="036-上首金牛体" panose="02010609000101010101" pitchFamily="49" charset="-122"/>
                  <a:cs typeface="+mn-ea"/>
                  <a:sym typeface="+mn-lt"/>
                </a:rPr>
                <a:t>钙</a:t>
              </a:r>
            </a:p>
          </p:txBody>
        </p:sp>
        <p:sp>
          <p:nvSpPr>
            <p:cNvPr id="74" name="PA_文本框 14"/>
            <p:cNvSpPr txBox="1"/>
            <p:nvPr>
              <p:custDataLst>
                <p:tags r:id="rId9"/>
              </p:custDataLst>
            </p:nvPr>
          </p:nvSpPr>
          <p:spPr>
            <a:xfrm>
              <a:off x="8063347" y="3528862"/>
              <a:ext cx="1205343" cy="615553"/>
            </a:xfrm>
            <a:prstGeom prst="rect">
              <a:avLst/>
            </a:prstGeom>
            <a:noFill/>
            <a:effectLst/>
          </p:spPr>
          <p:txBody>
            <a:bodyPr wrap="square" lIns="0" tIns="0" rIns="0" bIns="0" rtlCol="0">
              <a:spAutoFit/>
            </a:bodyPr>
            <a:lstStyle/>
            <a:p>
              <a:pPr algn="ctr"/>
              <a:r>
                <a:rPr lang="zh-CN" altLang="en-US" sz="4000">
                  <a:solidFill>
                    <a:srgbClr val="A40202"/>
                  </a:solidFill>
                  <a:latin typeface="036-上首金牛体" panose="02010609000101010101" pitchFamily="49" charset="-122"/>
                  <a:ea typeface="036-上首金牛体" panose="02010609000101010101" pitchFamily="49" charset="-122"/>
                  <a:cs typeface="+mn-ea"/>
                  <a:sym typeface="+mn-lt"/>
                </a:rPr>
                <a:t>雄黄</a:t>
              </a:r>
            </a:p>
          </p:txBody>
        </p:sp>
        <p:grpSp>
          <p:nvGrpSpPr>
            <p:cNvPr id="25" name="组合 24"/>
            <p:cNvGrpSpPr/>
            <p:nvPr/>
          </p:nvGrpSpPr>
          <p:grpSpPr>
            <a:xfrm>
              <a:off x="4087091" y="3640077"/>
              <a:ext cx="3699165" cy="393122"/>
              <a:chOff x="4087091" y="3643745"/>
              <a:chExt cx="3699165" cy="540327"/>
            </a:xfrm>
          </p:grpSpPr>
          <p:cxnSp>
            <p:nvCxnSpPr>
              <p:cNvPr id="24" name="直接连接符 23"/>
              <p:cNvCxnSpPr/>
              <p:nvPr/>
            </p:nvCxnSpPr>
            <p:spPr>
              <a:xfrm flipH="1">
                <a:off x="4087091" y="3643745"/>
                <a:ext cx="0" cy="540327"/>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237019" y="3643745"/>
                <a:ext cx="0" cy="540327"/>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6456219" y="3643745"/>
                <a:ext cx="0" cy="540327"/>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7786256" y="3643745"/>
                <a:ext cx="0" cy="540327"/>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grpSp>
      </p:grpSp>
      <p:sp>
        <p:nvSpPr>
          <p:cNvPr id="79" name="PA_文本框 14"/>
          <p:cNvSpPr txBox="1"/>
          <p:nvPr>
            <p:custDataLst>
              <p:tags r:id="rId2"/>
            </p:custDataLst>
          </p:nvPr>
        </p:nvSpPr>
        <p:spPr>
          <a:xfrm>
            <a:off x="8922329" y="4900007"/>
            <a:ext cx="739568"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氧</a:t>
            </a:r>
          </a:p>
        </p:txBody>
      </p:sp>
      <p:sp>
        <p:nvSpPr>
          <p:cNvPr id="80" name="PA_文本框 14"/>
          <p:cNvSpPr txBox="1"/>
          <p:nvPr>
            <p:custDataLst>
              <p:tags r:id="rId3"/>
            </p:custDataLst>
          </p:nvPr>
        </p:nvSpPr>
        <p:spPr>
          <a:xfrm>
            <a:off x="9779331" y="4900007"/>
            <a:ext cx="739568"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氟</a:t>
            </a:r>
          </a:p>
        </p:txBody>
      </p:sp>
      <p:sp>
        <p:nvSpPr>
          <p:cNvPr id="81" name="PA_文本框 14"/>
          <p:cNvSpPr txBox="1"/>
          <p:nvPr>
            <p:custDataLst>
              <p:tags r:id="rId4"/>
            </p:custDataLst>
          </p:nvPr>
        </p:nvSpPr>
        <p:spPr>
          <a:xfrm>
            <a:off x="10636335" y="4900007"/>
            <a:ext cx="739568"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氯</a:t>
            </a:r>
          </a:p>
        </p:txBody>
      </p:sp>
      <p:cxnSp>
        <p:nvCxnSpPr>
          <p:cNvPr id="82" name="直接连接符 81"/>
          <p:cNvCxnSpPr/>
          <p:nvPr/>
        </p:nvCxnSpPr>
        <p:spPr>
          <a:xfrm flipH="1">
            <a:off x="9720614" y="5011222"/>
            <a:ext cx="0" cy="393122"/>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10577616" y="5011222"/>
            <a:ext cx="0" cy="393122"/>
          </a:xfrm>
          <a:prstGeom prst="line">
            <a:avLst/>
          </a:prstGeom>
          <a:ln w="38100">
            <a:solidFill>
              <a:srgbClr val="A40202"/>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nodeType="afterGroup">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par>
                          <p:cTn id="25" fill="hold" nodeType="afterGroup">
                            <p:stCondLst>
                              <p:cond delay="2000"/>
                            </p:stCondLst>
                            <p:childTnLst>
                              <p:par>
                                <p:cTn id="26" presetID="22" presetClass="entr" presetSubtype="4"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down)">
                                      <p:cBhvr>
                                        <p:cTn id="28" dur="500"/>
                                        <p:tgtEl>
                                          <p:spTgt spid="59"/>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wipe(down)">
                                      <p:cBhvr>
                                        <p:cTn id="33" dur="500"/>
                                        <p:tgtEl>
                                          <p:spTgt spid="7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down)">
                                      <p:cBhvr>
                                        <p:cTn id="36" dur="500"/>
                                        <p:tgtEl>
                                          <p:spTgt spid="8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par>
                                <p:cTn id="40" presetID="22" presetClass="entr" presetSubtype="4"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wipe(down)">
                                      <p:cBhvr>
                                        <p:cTn id="42" dur="500"/>
                                        <p:tgtEl>
                                          <p:spTgt spid="82"/>
                                        </p:tgtEl>
                                      </p:cBhvr>
                                    </p:animEffect>
                                  </p:childTnLst>
                                </p:cTn>
                              </p:par>
                              <p:par>
                                <p:cTn id="43" presetID="22" presetClass="entr" presetSubtype="4"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down)">
                                      <p:cBhvr>
                                        <p:cTn id="4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20" name="组合 19"/>
          <p:cNvGrpSpPr/>
          <p:nvPr/>
        </p:nvGrpSpPr>
        <p:grpSpPr>
          <a:xfrm>
            <a:off x="1127893" y="2041480"/>
            <a:ext cx="10537635" cy="751200"/>
            <a:chOff x="670693" y="2615455"/>
            <a:chExt cx="10537635" cy="751200"/>
          </a:xfrm>
        </p:grpSpPr>
        <p:grpSp>
          <p:nvGrpSpPr>
            <p:cNvPr id="12" name="组合 11"/>
            <p:cNvGrpSpPr/>
            <p:nvPr/>
          </p:nvGrpSpPr>
          <p:grpSpPr>
            <a:xfrm>
              <a:off x="1194789" y="2615455"/>
              <a:ext cx="10013539" cy="751200"/>
              <a:chOff x="1194789" y="3031111"/>
              <a:chExt cx="10013539" cy="751200"/>
            </a:xfrm>
          </p:grpSpPr>
          <p:sp>
            <p:nvSpPr>
              <p:cNvPr id="50" name="文本框 8"/>
              <p:cNvSpPr txBox="1"/>
              <p:nvPr/>
            </p:nvSpPr>
            <p:spPr>
              <a:xfrm>
                <a:off x="3123210" y="3232103"/>
                <a:ext cx="8085118" cy="372346"/>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是指供给可燃物与氧或助燃剂发生燃烧反应能量来源。</a:t>
                </a:r>
              </a:p>
            </p:txBody>
          </p:sp>
          <p:sp>
            <p:nvSpPr>
              <p:cNvPr id="16" name="矩形: 圆角 15"/>
              <p:cNvSpPr/>
              <p:nvPr/>
            </p:nvSpPr>
            <p:spPr>
              <a:xfrm>
                <a:off x="1194789" y="3031111"/>
                <a:ext cx="1728519" cy="75120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rgbClr val="A40202"/>
                    </a:solidFill>
                    <a:latin typeface="思源黑体 CN Bold" panose="020B0800000000000000" pitchFamily="34" charset="-122"/>
                    <a:ea typeface="思源黑体 CN Bold" panose="020B0800000000000000" pitchFamily="34" charset="-122"/>
                  </a:rPr>
                  <a:t>点火源</a:t>
                </a:r>
              </a:p>
            </p:txBody>
          </p:sp>
        </p:grpSp>
        <p:sp>
          <p:nvSpPr>
            <p:cNvPr id="18" name="椭圆 17"/>
            <p:cNvSpPr/>
            <p:nvPr/>
          </p:nvSpPr>
          <p:spPr>
            <a:xfrm>
              <a:off x="670693" y="2654456"/>
              <a:ext cx="673198" cy="673198"/>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思源黑体 CN Bold" panose="020B0800000000000000" pitchFamily="34" charset="-122"/>
                  <a:ea typeface="思源黑体 CN Bold" panose="020B0800000000000000" pitchFamily="34" charset="-122"/>
                </a:rPr>
                <a:t>03</a:t>
              </a:r>
              <a:endParaRPr lang="zh-CN" altLang="en-US">
                <a:latin typeface="思源黑体 CN Bold" panose="020B0800000000000000" pitchFamily="34" charset="-122"/>
                <a:ea typeface="思源黑体 CN Bold" panose="020B0800000000000000" pitchFamily="34" charset="-122"/>
              </a:endParaRPr>
            </a:p>
          </p:txBody>
        </p:sp>
      </p:grpSp>
      <p:sp>
        <p:nvSpPr>
          <p:cNvPr id="28" name="矩形: 圆角 27"/>
          <p:cNvSpPr/>
          <p:nvPr/>
        </p:nvSpPr>
        <p:spPr>
          <a:xfrm>
            <a:off x="871602" y="3266045"/>
            <a:ext cx="10448796" cy="2596207"/>
          </a:xfrm>
          <a:prstGeom prst="roundRect">
            <a:avLst>
              <a:gd name="adj" fmla="val 93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8"/>
          <p:cNvSpPr txBox="1"/>
          <p:nvPr/>
        </p:nvSpPr>
        <p:spPr>
          <a:xfrm>
            <a:off x="1387927" y="3836404"/>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明火</a:t>
            </a:r>
          </a:p>
        </p:txBody>
      </p:sp>
      <p:pic>
        <p:nvPicPr>
          <p:cNvPr id="129" name="图片 12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flipH="1">
            <a:off x="8471161" y="3526142"/>
            <a:ext cx="2681558" cy="2207002"/>
          </a:xfrm>
          <a:custGeom>
            <a:avLst/>
            <a:gdLst>
              <a:gd name="connsiteX0" fmla="*/ 1642844 w 1642844"/>
              <a:gd name="connsiteY0" fmla="*/ 0 h 1352109"/>
              <a:gd name="connsiteX1" fmla="*/ 0 w 1642844"/>
              <a:gd name="connsiteY1" fmla="*/ 0 h 1352109"/>
              <a:gd name="connsiteX2" fmla="*/ 0 w 1642844"/>
              <a:gd name="connsiteY2" fmla="*/ 1352109 h 1352109"/>
              <a:gd name="connsiteX3" fmla="*/ 1642844 w 1642844"/>
              <a:gd name="connsiteY3" fmla="*/ 1352109 h 1352109"/>
            </a:gdLst>
            <a:ahLst/>
            <a:cxnLst>
              <a:cxn ang="0">
                <a:pos x="connsiteX0" y="connsiteY0"/>
              </a:cxn>
              <a:cxn ang="0">
                <a:pos x="connsiteX1" y="connsiteY1"/>
              </a:cxn>
              <a:cxn ang="0">
                <a:pos x="connsiteX2" y="connsiteY2"/>
              </a:cxn>
              <a:cxn ang="0">
                <a:pos x="connsiteX3" y="connsiteY3"/>
              </a:cxn>
            </a:cxnLst>
            <a:rect l="l" t="t" r="r" b="b"/>
            <a:pathLst>
              <a:path w="1642844" h="1352109">
                <a:moveTo>
                  <a:pt x="1642844" y="0"/>
                </a:moveTo>
                <a:lnTo>
                  <a:pt x="0" y="0"/>
                </a:lnTo>
                <a:lnTo>
                  <a:pt x="0" y="1352109"/>
                </a:lnTo>
                <a:lnTo>
                  <a:pt x="1642844" y="1352109"/>
                </a:lnTo>
                <a:close/>
              </a:path>
            </a:pathLst>
          </a:custGeom>
        </p:spPr>
      </p:pic>
      <p:sp>
        <p:nvSpPr>
          <p:cNvPr id="130" name="文本框 8"/>
          <p:cNvSpPr txBox="1"/>
          <p:nvPr/>
        </p:nvSpPr>
        <p:spPr>
          <a:xfrm>
            <a:off x="1387927" y="4504061"/>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电火花</a:t>
            </a:r>
          </a:p>
        </p:txBody>
      </p:sp>
      <p:sp>
        <p:nvSpPr>
          <p:cNvPr id="131" name="文本框 8"/>
          <p:cNvSpPr txBox="1"/>
          <p:nvPr/>
        </p:nvSpPr>
        <p:spPr>
          <a:xfrm>
            <a:off x="1387927" y="5171718"/>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高热物及高温表面</a:t>
            </a:r>
          </a:p>
        </p:txBody>
      </p:sp>
      <p:sp>
        <p:nvSpPr>
          <p:cNvPr id="132" name="文本框 8"/>
          <p:cNvSpPr txBox="1"/>
          <p:nvPr/>
        </p:nvSpPr>
        <p:spPr>
          <a:xfrm>
            <a:off x="3971470" y="3836404"/>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静电、雷电</a:t>
            </a:r>
          </a:p>
        </p:txBody>
      </p:sp>
      <p:sp>
        <p:nvSpPr>
          <p:cNvPr id="133" name="文本框 8"/>
          <p:cNvSpPr txBox="1"/>
          <p:nvPr/>
        </p:nvSpPr>
        <p:spPr>
          <a:xfrm>
            <a:off x="3971470" y="4504061"/>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摩擦与撞击 </a:t>
            </a:r>
          </a:p>
        </p:txBody>
      </p:sp>
      <p:sp>
        <p:nvSpPr>
          <p:cNvPr id="134" name="文本框 8"/>
          <p:cNvSpPr txBox="1"/>
          <p:nvPr/>
        </p:nvSpPr>
        <p:spPr>
          <a:xfrm>
            <a:off x="3971470" y="5171718"/>
            <a:ext cx="2518231" cy="276999"/>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易燃物自行发热</a:t>
            </a:r>
          </a:p>
        </p:txBody>
      </p:sp>
      <p:sp>
        <p:nvSpPr>
          <p:cNvPr id="135" name="文本框 8"/>
          <p:cNvSpPr txBox="1"/>
          <p:nvPr/>
        </p:nvSpPr>
        <p:spPr>
          <a:xfrm>
            <a:off x="6264729" y="4692747"/>
            <a:ext cx="1738834" cy="553998"/>
          </a:xfrm>
          <a:prstGeom prst="rect">
            <a:avLst/>
          </a:prstGeom>
          <a:noFill/>
        </p:spPr>
        <p:txBody>
          <a:bodyPr wrap="square" lIns="0" tIns="0" rIns="0" bIns="0">
            <a:spAutoFit/>
          </a:bodyPr>
          <a:lstStyle/>
          <a:p>
            <a:pPr marL="285750" indent="-285750">
              <a:buFont typeface="Arial" panose="020B0604020202020204" pitchFamily="34" charset="0"/>
              <a:buChar char="•"/>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化学反应热及光线和射线</a:t>
            </a:r>
          </a:p>
        </p:txBody>
      </p:sp>
      <p:cxnSp>
        <p:nvCxnSpPr>
          <p:cNvPr id="15" name="直接连接符 14"/>
          <p:cNvCxnSpPr/>
          <p:nvPr/>
        </p:nvCxnSpPr>
        <p:spPr>
          <a:xfrm>
            <a:off x="1337128" y="4270829"/>
            <a:ext cx="6995885"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337128" y="5003801"/>
            <a:ext cx="4555672"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37" name="矩形: 圆角 136"/>
          <p:cNvSpPr/>
          <p:nvPr/>
        </p:nvSpPr>
        <p:spPr>
          <a:xfrm>
            <a:off x="4478770" y="3031672"/>
            <a:ext cx="3234460" cy="502787"/>
          </a:xfrm>
          <a:prstGeom prst="roundRect">
            <a:avLst>
              <a:gd name="adj" fmla="val 50000"/>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思源黑体 CN Bold" panose="020B0800000000000000" pitchFamily="34" charset="-122"/>
                <a:ea typeface="思源黑体 CN Bold" panose="020B0800000000000000" pitchFamily="34" charset="-122"/>
              </a:rPr>
              <a:t>点火源有以下几种：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wipe(down)">
                                      <p:cBhvr>
                                        <p:cTn id="20" dur="500"/>
                                        <p:tgtEl>
                                          <p:spTgt spid="12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down)">
                                      <p:cBhvr>
                                        <p:cTn id="26" dur="500"/>
                                        <p:tgtEl>
                                          <p:spTgt spid="12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wipe(down)">
                                      <p:cBhvr>
                                        <p:cTn id="29" dur="500"/>
                                        <p:tgtEl>
                                          <p:spTgt spid="13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wipe(down)">
                                      <p:cBhvr>
                                        <p:cTn id="32" dur="500"/>
                                        <p:tgtEl>
                                          <p:spTgt spid="13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wipe(down)">
                                      <p:cBhvr>
                                        <p:cTn id="35" dur="500"/>
                                        <p:tgtEl>
                                          <p:spTgt spid="13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animEffect transition="in" filter="wipe(down)">
                                      <p:cBhvr>
                                        <p:cTn id="38" dur="500"/>
                                        <p:tgtEl>
                                          <p:spTgt spid="13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wipe(down)">
                                      <p:cBhvr>
                                        <p:cTn id="41" dur="500"/>
                                        <p:tgtEl>
                                          <p:spTgt spid="13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5"/>
                                        </p:tgtEl>
                                        <p:attrNameLst>
                                          <p:attrName>style.visibility</p:attrName>
                                        </p:attrNameLst>
                                      </p:cBhvr>
                                      <p:to>
                                        <p:strVal val="visible"/>
                                      </p:to>
                                    </p:set>
                                    <p:animEffect transition="in" filter="wipe(down)">
                                      <p:cBhvr>
                                        <p:cTn id="44" dur="500"/>
                                        <p:tgtEl>
                                          <p:spTgt spid="135"/>
                                        </p:tgtEl>
                                      </p:cBhvr>
                                    </p:animEffect>
                                  </p:childTnLst>
                                </p:cTn>
                              </p:par>
                              <p:par>
                                <p:cTn id="45" presetID="2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nodeType="withEffect">
                                  <p:stCondLst>
                                    <p:cond delay="0"/>
                                  </p:stCondLst>
                                  <p:childTnLst>
                                    <p:set>
                                      <p:cBhvr>
                                        <p:cTn id="49" dur="1" fill="hold">
                                          <p:stCondLst>
                                            <p:cond delay="0"/>
                                          </p:stCondLst>
                                        </p:cTn>
                                        <p:tgtEl>
                                          <p:spTgt spid="136"/>
                                        </p:tgtEl>
                                        <p:attrNameLst>
                                          <p:attrName>style.visibility</p:attrName>
                                        </p:attrNameLst>
                                      </p:cBhvr>
                                      <p:to>
                                        <p:strVal val="visible"/>
                                      </p:to>
                                    </p:set>
                                    <p:animEffect transition="in" filter="wipe(down)">
                                      <p:cBhvr>
                                        <p:cTn id="50" dur="500"/>
                                        <p:tgtEl>
                                          <p:spTgt spid="13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37"/>
                                        </p:tgtEl>
                                        <p:attrNameLst>
                                          <p:attrName>style.visibility</p:attrName>
                                        </p:attrNameLst>
                                      </p:cBhvr>
                                      <p:to>
                                        <p:strVal val="visible"/>
                                      </p:to>
                                    </p:set>
                                    <p:animEffect transition="in" filter="wipe(down)">
                                      <p:cBhvr>
                                        <p:cTn id="53"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8" grpId="0"/>
      <p:bldP spid="130" grpId="0"/>
      <p:bldP spid="131" grpId="0"/>
      <p:bldP spid="132" grpId="0"/>
      <p:bldP spid="133" grpId="0"/>
      <p:bldP spid="134" grpId="0"/>
      <p:bldP spid="135"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2" y="329784"/>
            <a:ext cx="11920562" cy="6385810"/>
          </a:xfrm>
          <a:prstGeom prst="rect">
            <a:avLst/>
          </a:prstGeom>
        </p:spPr>
      </p:pic>
      <p:grpSp>
        <p:nvGrpSpPr>
          <p:cNvPr id="19" name="组合 18"/>
          <p:cNvGrpSpPr/>
          <p:nvPr/>
        </p:nvGrpSpPr>
        <p:grpSpPr>
          <a:xfrm>
            <a:off x="1653915" y="730244"/>
            <a:ext cx="8884170" cy="842238"/>
            <a:chOff x="1653915" y="740900"/>
            <a:chExt cx="8884170" cy="842238"/>
          </a:xfrm>
        </p:grpSpPr>
        <p:sp>
          <p:nvSpPr>
            <p:cNvPr id="49" name="PA_文本框 14"/>
            <p:cNvSpPr txBox="1"/>
            <p:nvPr>
              <p:custDataLst>
                <p:tags r:id="rId2"/>
              </p:custDataLst>
            </p:nvPr>
          </p:nvSpPr>
          <p:spPr>
            <a:xfrm>
              <a:off x="1653915" y="740900"/>
              <a:ext cx="8884170" cy="615553"/>
            </a:xfrm>
            <a:prstGeom prst="rect">
              <a:avLst/>
            </a:prstGeom>
            <a:noFill/>
            <a:effectLst/>
          </p:spPr>
          <p:txBody>
            <a:bodyPr wrap="square" lIns="0" tIns="0" rIns="0" bIns="0" rtlCol="0">
              <a:spAutoFit/>
            </a:bodyPr>
            <a:lstStyle/>
            <a:p>
              <a:pPr algn="ctr"/>
              <a:r>
                <a:rPr lang="zh-CN" altLang="en-US" sz="4000">
                  <a:solidFill>
                    <a:schemeClr val="tx1">
                      <a:lumMod val="85000"/>
                      <a:lumOff val="15000"/>
                    </a:schemeClr>
                  </a:solidFill>
                  <a:latin typeface="036-上首金牛体" panose="02010609000101010101" pitchFamily="49" charset="-122"/>
                  <a:ea typeface="036-上首金牛体" panose="02010609000101010101" pitchFamily="49" charset="-122"/>
                  <a:cs typeface="+mn-ea"/>
                  <a:sym typeface="+mn-lt"/>
                </a:rPr>
                <a:t>掌握消防安全基础知识</a:t>
              </a:r>
            </a:p>
          </p:txBody>
        </p:sp>
        <p:sp>
          <p:nvSpPr>
            <p:cNvPr id="54" name="文本框 8"/>
            <p:cNvSpPr txBox="1"/>
            <p:nvPr/>
          </p:nvSpPr>
          <p:spPr>
            <a:xfrm>
              <a:off x="4760627" y="1334865"/>
              <a:ext cx="2670747" cy="248273"/>
            </a:xfrm>
            <a:prstGeom prst="rect">
              <a:avLst/>
            </a:prstGeom>
            <a:noFill/>
          </p:spPr>
          <p:txBody>
            <a:bodyPr wrap="square" lIns="0" tIns="0" rIns="0" bIns="0">
              <a:spAutoFit/>
            </a:bodyPr>
            <a:lstStyle/>
            <a:p>
              <a:pPr algn="dist">
                <a:lnSpc>
                  <a:spcPct val="150000"/>
                </a:lnSpc>
                <a:defRPr/>
              </a:pPr>
              <a:r>
                <a:rPr lang="en-US" altLang="zh-CN"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rPr>
                <a:t>FIRE SAFETY</a:t>
              </a:r>
              <a:endParaRPr lang="zh-CN" altLang="en-US" sz="1200" kern="0">
                <a:solidFill>
                  <a:srgbClr val="A40202">
                    <a:alpha val="99000"/>
                  </a:srgbClr>
                </a:solidFill>
                <a:latin typeface="思源黑体 CN Regular" panose="020B0500000000000000" pitchFamily="34" charset="-122"/>
                <a:ea typeface="思源黑体 CN Regular" panose="020B0500000000000000" pitchFamily="34" charset="-122"/>
                <a:cs typeface="+mn-ea"/>
                <a:sym typeface="+mn-lt"/>
              </a:endParaRPr>
            </a:p>
          </p:txBody>
        </p:sp>
      </p:grpSp>
      <p:pic>
        <p:nvPicPr>
          <p:cNvPr id="57" name="图片 5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220232" y="601142"/>
            <a:ext cx="516168" cy="649444"/>
          </a:xfrm>
          <a:prstGeom prst="rect">
            <a:avLst/>
          </a:prstGeom>
        </p:spPr>
      </p:pic>
      <p:sp>
        <p:nvSpPr>
          <p:cNvPr id="58" name="任意多边形: 形状 57"/>
          <p:cNvSpPr/>
          <p:nvPr/>
        </p:nvSpPr>
        <p:spPr>
          <a:xfrm rot="16200000">
            <a:off x="994672" y="427915"/>
            <a:ext cx="483773" cy="995898"/>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rgbClr val="A30303"/>
              </a:gs>
              <a:gs pos="100000">
                <a:srgbClr val="A3030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endParaRPr>
          </a:p>
        </p:txBody>
      </p:sp>
      <p:grpSp>
        <p:nvGrpSpPr>
          <p:cNvPr id="12" name="组合 11"/>
          <p:cNvGrpSpPr/>
          <p:nvPr/>
        </p:nvGrpSpPr>
        <p:grpSpPr>
          <a:xfrm>
            <a:off x="945407" y="1973744"/>
            <a:ext cx="10068957" cy="751200"/>
            <a:chOff x="446644" y="3006917"/>
            <a:chExt cx="10068957" cy="751200"/>
          </a:xfrm>
        </p:grpSpPr>
        <p:sp>
          <p:nvSpPr>
            <p:cNvPr id="50" name="文本框 8"/>
            <p:cNvSpPr txBox="1"/>
            <p:nvPr/>
          </p:nvSpPr>
          <p:spPr>
            <a:xfrm>
              <a:off x="2430483" y="3032357"/>
              <a:ext cx="8085118" cy="700320"/>
            </a:xfrm>
            <a:prstGeom prst="rect">
              <a:avLst/>
            </a:prstGeom>
            <a:noFill/>
          </p:spPr>
          <p:txBody>
            <a:bodyPr wrap="square" lIns="0" tIns="0" rIns="0" bIns="0">
              <a:spAutoFit/>
            </a:bodyPr>
            <a:lstStyle/>
            <a:p>
              <a:pPr>
                <a:lnSpc>
                  <a:spcPct val="150000"/>
                </a:lnSpc>
                <a:defRPr/>
              </a:pPr>
              <a:r>
                <a:rPr lang="zh-CN" altLang="en-US" sz="1600" kern="0">
                  <a:solidFill>
                    <a:schemeClr val="tx1">
                      <a:lumMod val="85000"/>
                      <a:lumOff val="15000"/>
                      <a:alpha val="99000"/>
                    </a:schemeClr>
                  </a:solidFill>
                  <a:latin typeface="思源黑体 CN Regular" panose="020B0500000000000000" pitchFamily="34" charset="-122"/>
                  <a:ea typeface="思源黑体 CN Regular" panose="020B0500000000000000" pitchFamily="34" charset="-122"/>
                  <a:cs typeface="+mn-ea"/>
                  <a:sym typeface="+mn-lt"/>
                </a:rPr>
                <a:t>并不是上述三个条件同时存在，就一定会发生燃烧现象，还必须这三个因素相互作用才能发生燃烧。</a:t>
              </a:r>
            </a:p>
          </p:txBody>
        </p:sp>
        <p:sp>
          <p:nvSpPr>
            <p:cNvPr id="16" name="矩形: 圆角 15"/>
            <p:cNvSpPr/>
            <p:nvPr/>
          </p:nvSpPr>
          <p:spPr>
            <a:xfrm>
              <a:off x="446644" y="3006917"/>
              <a:ext cx="1728519" cy="751200"/>
            </a:xfrm>
            <a:prstGeom prst="roundRect">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思源黑体 CN Bold" panose="020B0800000000000000" pitchFamily="34" charset="-122"/>
                  <a:ea typeface="思源黑体 CN Bold" panose="020B0800000000000000" pitchFamily="34" charset="-122"/>
                </a:rPr>
                <a:t>注意</a:t>
              </a:r>
            </a:p>
          </p:txBody>
        </p:sp>
      </p:grpSp>
      <p:sp>
        <p:nvSpPr>
          <p:cNvPr id="28" name="矩形: 圆角 27"/>
          <p:cNvSpPr/>
          <p:nvPr/>
        </p:nvSpPr>
        <p:spPr>
          <a:xfrm>
            <a:off x="871602" y="3266045"/>
            <a:ext cx="10448796" cy="2596207"/>
          </a:xfrm>
          <a:prstGeom prst="roundRect">
            <a:avLst>
              <a:gd name="adj" fmla="val 93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8"/>
          <p:cNvSpPr txBox="1"/>
          <p:nvPr/>
        </p:nvSpPr>
        <p:spPr>
          <a:xfrm>
            <a:off x="2053441" y="2740083"/>
            <a:ext cx="8085118" cy="371768"/>
          </a:xfrm>
          <a:prstGeom prst="rect">
            <a:avLst/>
          </a:prstGeom>
          <a:noFill/>
        </p:spPr>
        <p:txBody>
          <a:bodyPr wrap="square" lIns="0" tIns="0" rIns="0" bIns="0">
            <a:spAutoFit/>
          </a:bodyPr>
          <a:lstStyle/>
          <a:p>
            <a:pPr algn="ct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燃烧的充分条件</a:t>
            </a:r>
          </a:p>
        </p:txBody>
      </p:sp>
      <p:sp>
        <p:nvSpPr>
          <p:cNvPr id="10" name="椭圆 9"/>
          <p:cNvSpPr/>
          <p:nvPr/>
        </p:nvSpPr>
        <p:spPr>
          <a:xfrm>
            <a:off x="1427017" y="3599436"/>
            <a:ext cx="837211" cy="837211"/>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01</a:t>
            </a:r>
            <a:endParaRPr lang="zh-CN" altLang="en-US" sz="2400">
              <a:latin typeface="思源黑体 CN Bold" panose="020B0800000000000000" pitchFamily="34" charset="-122"/>
              <a:ea typeface="思源黑体 CN Bold" panose="020B0800000000000000" pitchFamily="34" charset="-122"/>
            </a:endParaRPr>
          </a:p>
        </p:txBody>
      </p:sp>
      <p:sp>
        <p:nvSpPr>
          <p:cNvPr id="77" name="文本框 8"/>
          <p:cNvSpPr txBox="1"/>
          <p:nvPr/>
        </p:nvSpPr>
        <p:spPr>
          <a:xfrm>
            <a:off x="2544782" y="3624408"/>
            <a:ext cx="1670463" cy="787267"/>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可燃物要有一定数量</a:t>
            </a:r>
          </a:p>
        </p:txBody>
      </p:sp>
      <p:sp>
        <p:nvSpPr>
          <p:cNvPr id="82" name="椭圆 81"/>
          <p:cNvSpPr/>
          <p:nvPr/>
        </p:nvSpPr>
        <p:spPr>
          <a:xfrm>
            <a:off x="4778085" y="3599436"/>
            <a:ext cx="837211" cy="837211"/>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02</a:t>
            </a:r>
            <a:endParaRPr lang="zh-CN" altLang="en-US" sz="2400">
              <a:latin typeface="思源黑体 CN Bold" panose="020B0800000000000000" pitchFamily="34" charset="-122"/>
              <a:ea typeface="思源黑体 CN Bold" panose="020B0800000000000000" pitchFamily="34" charset="-122"/>
            </a:endParaRPr>
          </a:p>
        </p:txBody>
      </p:sp>
      <p:sp>
        <p:nvSpPr>
          <p:cNvPr id="83" name="文本框 8"/>
          <p:cNvSpPr txBox="1"/>
          <p:nvPr/>
        </p:nvSpPr>
        <p:spPr>
          <a:xfrm>
            <a:off x="5895850" y="3624408"/>
            <a:ext cx="1670463" cy="787267"/>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助燃物要有一定浓度</a:t>
            </a:r>
          </a:p>
        </p:txBody>
      </p:sp>
      <p:sp>
        <p:nvSpPr>
          <p:cNvPr id="85" name="椭圆 84"/>
          <p:cNvSpPr/>
          <p:nvPr/>
        </p:nvSpPr>
        <p:spPr>
          <a:xfrm>
            <a:off x="1427017" y="4832491"/>
            <a:ext cx="837211" cy="837211"/>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03</a:t>
            </a:r>
            <a:endParaRPr lang="zh-CN" altLang="en-US" sz="2400">
              <a:latin typeface="思源黑体 CN Bold" panose="020B0800000000000000" pitchFamily="34" charset="-122"/>
              <a:ea typeface="思源黑体 CN Bold" panose="020B0800000000000000" pitchFamily="34" charset="-122"/>
            </a:endParaRPr>
          </a:p>
        </p:txBody>
      </p:sp>
      <p:sp>
        <p:nvSpPr>
          <p:cNvPr id="86" name="文本框 8"/>
          <p:cNvSpPr txBox="1"/>
          <p:nvPr/>
        </p:nvSpPr>
        <p:spPr>
          <a:xfrm>
            <a:off x="2544782" y="4857463"/>
            <a:ext cx="1670463" cy="787267"/>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点火源要有一定能量</a:t>
            </a:r>
          </a:p>
        </p:txBody>
      </p:sp>
      <p:sp>
        <p:nvSpPr>
          <p:cNvPr id="88" name="椭圆 87"/>
          <p:cNvSpPr/>
          <p:nvPr/>
        </p:nvSpPr>
        <p:spPr>
          <a:xfrm>
            <a:off x="4778085" y="4832491"/>
            <a:ext cx="837211" cy="837211"/>
          </a:xfrm>
          <a:prstGeom prst="ellipse">
            <a:avLst/>
          </a:prstGeom>
          <a:gradFill flip="none" rotWithShape="1">
            <a:gsLst>
              <a:gs pos="0">
                <a:srgbClr val="F80303"/>
              </a:gs>
              <a:gs pos="70000">
                <a:srgbClr val="A303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04</a:t>
            </a:r>
            <a:endParaRPr lang="zh-CN" altLang="en-US" sz="2400">
              <a:latin typeface="思源黑体 CN Bold" panose="020B0800000000000000" pitchFamily="34" charset="-122"/>
              <a:ea typeface="思源黑体 CN Bold" panose="020B0800000000000000" pitchFamily="34" charset="-122"/>
            </a:endParaRPr>
          </a:p>
        </p:txBody>
      </p:sp>
      <p:sp>
        <p:nvSpPr>
          <p:cNvPr id="89" name="文本框 8"/>
          <p:cNvSpPr txBox="1"/>
          <p:nvPr/>
        </p:nvSpPr>
        <p:spPr>
          <a:xfrm>
            <a:off x="5895850" y="4857463"/>
            <a:ext cx="1670463" cy="787267"/>
          </a:xfrm>
          <a:prstGeom prst="rect">
            <a:avLst/>
          </a:prstGeom>
          <a:noFill/>
        </p:spPr>
        <p:txBody>
          <a:bodyPr wrap="square" lIns="0" tIns="0" rIns="0" bIns="0">
            <a:spAutoFit/>
          </a:bodyPr>
          <a:lstStyle/>
          <a:p>
            <a:pPr>
              <a:lnSpc>
                <a:spcPct val="150000"/>
              </a:lnSpc>
              <a:defRPr/>
            </a:pPr>
            <a:r>
              <a:rPr lang="zh-CN" altLang="en-US" kern="0">
                <a:solidFill>
                  <a:schemeClr val="tx1">
                    <a:lumMod val="85000"/>
                    <a:lumOff val="15000"/>
                    <a:alpha val="99000"/>
                  </a:schemeClr>
                </a:solidFill>
                <a:latin typeface="思源黑体 CN Bold" panose="020B0800000000000000" pitchFamily="34" charset="-122"/>
                <a:ea typeface="思源黑体 CN Bold" panose="020B0800000000000000" pitchFamily="34" charset="-122"/>
                <a:cs typeface="+mn-ea"/>
                <a:sym typeface="+mn-lt"/>
              </a:rPr>
              <a:t>未受抑制的链式反应</a:t>
            </a:r>
          </a:p>
        </p:txBody>
      </p:sp>
      <p:pic>
        <p:nvPicPr>
          <p:cNvPr id="23" name="图片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9826" y="2654300"/>
            <a:ext cx="2432145" cy="312014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down)">
                                      <p:cBhvr>
                                        <p:cTn id="22" dur="500"/>
                                        <p:tgtEl>
                                          <p:spTgt spid="73"/>
                                        </p:tgtEl>
                                      </p:cBhvr>
                                    </p:animEffect>
                                  </p:childTnLst>
                                </p:cTn>
                              </p:par>
                              <p:par>
                                <p:cTn id="23" presetID="2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nodeType="afterGroup">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nodeType="afterGroup">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wipe(down)">
                                      <p:cBhvr>
                                        <p:cTn id="36" dur="500"/>
                                        <p:tgtEl>
                                          <p:spTgt spid="77"/>
                                        </p:tgtEl>
                                      </p:cBhvr>
                                    </p:animEffect>
                                  </p:childTnLst>
                                </p:cTn>
                              </p:par>
                            </p:childTnLst>
                          </p:cTn>
                        </p:par>
                        <p:par>
                          <p:cTn id="37" fill="hold" nodeType="afterGroup">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wipe(down)">
                                      <p:cBhvr>
                                        <p:cTn id="40" dur="500"/>
                                        <p:tgtEl>
                                          <p:spTgt spid="82"/>
                                        </p:tgtEl>
                                      </p:cBhvr>
                                    </p:animEffect>
                                  </p:childTnLst>
                                </p:cTn>
                              </p:par>
                            </p:childTnLst>
                          </p:cTn>
                        </p:par>
                        <p:par>
                          <p:cTn id="41" fill="hold" nodeType="afterGroup">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wipe(down)">
                                      <p:cBhvr>
                                        <p:cTn id="44" dur="500"/>
                                        <p:tgtEl>
                                          <p:spTgt spid="83"/>
                                        </p:tgtEl>
                                      </p:cBhvr>
                                    </p:animEffect>
                                  </p:childTnLst>
                                </p:cTn>
                              </p:par>
                            </p:childTnLst>
                          </p:cTn>
                        </p:par>
                        <p:par>
                          <p:cTn id="45" fill="hold" nodeType="afterGroup">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childTnLst>
                          </p:cTn>
                        </p:par>
                        <p:par>
                          <p:cTn id="49" fill="hold" nodeType="afterGroup">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down)">
                                      <p:cBhvr>
                                        <p:cTn id="52" dur="500"/>
                                        <p:tgtEl>
                                          <p:spTgt spid="86"/>
                                        </p:tgtEl>
                                      </p:cBhvr>
                                    </p:animEffect>
                                  </p:childTnLst>
                                </p:cTn>
                              </p:par>
                            </p:childTnLst>
                          </p:cTn>
                        </p:par>
                        <p:par>
                          <p:cTn id="53" fill="hold" nodeType="afterGroup">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wipe(down)">
                                      <p:cBhvr>
                                        <p:cTn id="56" dur="500"/>
                                        <p:tgtEl>
                                          <p:spTgt spid="88"/>
                                        </p:tgtEl>
                                      </p:cBhvr>
                                    </p:animEffect>
                                  </p:childTnLst>
                                </p:cTn>
                              </p:par>
                            </p:childTnLst>
                          </p:cTn>
                        </p:par>
                        <p:par>
                          <p:cTn id="57" fill="hold" nodeType="afterGroup">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wipe(down)">
                                      <p:cBhvr>
                                        <p:cTn id="6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3" grpId="0"/>
      <p:bldP spid="10" grpId="0" animBg="1"/>
      <p:bldP spid="77" grpId="0"/>
      <p:bldP spid="82" grpId="0" animBg="1"/>
      <p:bldP spid="83" grpId="0"/>
      <p:bldP spid="85" grpId="0" animBg="1"/>
      <p:bldP spid="86" grpId="0"/>
      <p:bldP spid="88" grpId="0" animBg="1"/>
      <p:bldP spid="8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ThmZDY2NTcyNjc4NTQyMmEyMTI1MmM1NTA3Njk0YzAifQ=="/>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ISLIDE.ICON" val="#118663;"/>
</p:tagLst>
</file>

<file path=ppt/tags/tag101.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ISLIDE.ICON" val="#118663;"/>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ISLIDE.ICON" val="#118663;"/>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ISLIDE.ICON" val="#118663;"/>
</p:tagLst>
</file>

<file path=ppt/tags/tag20.xml><?xml version="1.0" encoding="utf-8"?>
<p:tagLst xmlns:a="http://schemas.openxmlformats.org/drawingml/2006/main" xmlns:r="http://schemas.openxmlformats.org/officeDocument/2006/relationships" xmlns:p="http://schemas.openxmlformats.org/presentationml/2006/main">
  <p:tag name="ISLIDE.ICON" val="#118663;"/>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ISLIDE.ICON" val="#118663;"/>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ISLIDE.ICON" val="#118663;"/>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ISLIDE.ICON" val="#118663;"/>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ISLIDE.ICON" val="#118663;"/>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ISLIDE.ICON" val="#118663;"/>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ISLIDE.ICON" val="#118663;"/>
</p:tagLst>
</file>

<file path=ppt/tags/tag40.xml><?xml version="1.0" encoding="utf-8"?>
<p:tagLst xmlns:a="http://schemas.openxmlformats.org/drawingml/2006/main" xmlns:r="http://schemas.openxmlformats.org/officeDocument/2006/relationships" xmlns:p="http://schemas.openxmlformats.org/presentationml/2006/main">
  <p:tag name="ISLIDE.ICON" val="#118663;"/>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ISLIDE.ICON" val="#118663;"/>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ISLIDE.ICON" val="#118663;"/>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ISLIDE.ICON" val="#118663;"/>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ISLIDE.ICON" val="#118663;"/>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ISLIDE.ICON" val="#118663;"/>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ISLIDE.ICON" val="#118663;"/>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ISLIDE.ICON" val="#118663;"/>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ISLIDE.ICON" val="#118663;"/>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ISLIDE.ICON" val="#118663;"/>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ISLIDE.ICON" val="#118663;"/>
</p:tagLst>
</file>

<file path=ppt/tags/tag60.xml><?xml version="1.0" encoding="utf-8"?>
<p:tagLst xmlns:a="http://schemas.openxmlformats.org/drawingml/2006/main" xmlns:r="http://schemas.openxmlformats.org/officeDocument/2006/relationships" xmlns:p="http://schemas.openxmlformats.org/presentationml/2006/main">
  <p:tag name="ISLIDE.ICON" val="#118663;"/>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ISLIDE.ICON" val="#118663;"/>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ISLIDE.ICON" val="#118663;"/>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ISLIDE.ICON" val="#118663;"/>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ISLIDE.ICON" val="#118663;"/>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ISLIDE.ICON" val="#118663;"/>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ISLIDE.ICON" val="#118663;"/>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ISLIDE.ICON" val="#118663;"/>
</p:tagLst>
</file>

<file path=ppt/tags/tag75.xml><?xml version="1.0" encoding="utf-8"?>
<p:tagLst xmlns:a="http://schemas.openxmlformats.org/drawingml/2006/main" xmlns:r="http://schemas.openxmlformats.org/officeDocument/2006/relationships" xmlns:p="http://schemas.openxmlformats.org/presentationml/2006/main">
  <p:tag name="PA" val="v3.0.1"/>
</p:tagLst>
</file>

<file path=ppt/tags/tag76.xml><?xml version="1.0" encoding="utf-8"?>
<p:tagLst xmlns:a="http://schemas.openxmlformats.org/drawingml/2006/main" xmlns:r="http://schemas.openxmlformats.org/officeDocument/2006/relationships" xmlns:p="http://schemas.openxmlformats.org/presentationml/2006/main">
  <p:tag name="ISLIDE.ICON" val="#118663;"/>
</p:tagLst>
</file>

<file path=ppt/tags/tag77.xml><?xml version="1.0" encoding="utf-8"?>
<p:tagLst xmlns:a="http://schemas.openxmlformats.org/drawingml/2006/main" xmlns:r="http://schemas.openxmlformats.org/officeDocument/2006/relationships" xmlns:p="http://schemas.openxmlformats.org/presentationml/2006/main">
  <p:tag name="PA" val="v3.0.1"/>
</p:tagLst>
</file>

<file path=ppt/tags/tag78.xml><?xml version="1.0" encoding="utf-8"?>
<p:tagLst xmlns:a="http://schemas.openxmlformats.org/drawingml/2006/main" xmlns:r="http://schemas.openxmlformats.org/officeDocument/2006/relationships" xmlns:p="http://schemas.openxmlformats.org/presentationml/2006/main">
  <p:tag name="ISLIDE.ICON" val="#118663;"/>
</p:tagLst>
</file>

<file path=ppt/tags/tag79.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ISLIDE.ICON" val="#118663;"/>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ISLIDE.ICON" val="#118663;"/>
</p:tagLst>
</file>

<file path=ppt/tags/tag83.xml><?xml version="1.0" encoding="utf-8"?>
<p:tagLst xmlns:a="http://schemas.openxmlformats.org/drawingml/2006/main" xmlns:r="http://schemas.openxmlformats.org/officeDocument/2006/relationships" xmlns:p="http://schemas.openxmlformats.org/presentationml/2006/main">
  <p:tag name="PA" val="v3.0.1"/>
</p:tagLst>
</file>

<file path=ppt/tags/tag84.xml><?xml version="1.0" encoding="utf-8"?>
<p:tagLst xmlns:a="http://schemas.openxmlformats.org/drawingml/2006/main" xmlns:r="http://schemas.openxmlformats.org/officeDocument/2006/relationships" xmlns:p="http://schemas.openxmlformats.org/presentationml/2006/main">
  <p:tag name="ISLIDE.ICON" val="#118663;"/>
</p:tagLst>
</file>

<file path=ppt/tags/tag85.xml><?xml version="1.0" encoding="utf-8"?>
<p:tagLst xmlns:a="http://schemas.openxmlformats.org/drawingml/2006/main" xmlns:r="http://schemas.openxmlformats.org/officeDocument/2006/relationships" xmlns:p="http://schemas.openxmlformats.org/presentationml/2006/main">
  <p:tag name="PA" val="v3.0.1"/>
</p:tagLst>
</file>

<file path=ppt/tags/tag86.xml><?xml version="1.0" encoding="utf-8"?>
<p:tagLst xmlns:a="http://schemas.openxmlformats.org/drawingml/2006/main" xmlns:r="http://schemas.openxmlformats.org/officeDocument/2006/relationships" xmlns:p="http://schemas.openxmlformats.org/presentationml/2006/main">
  <p:tag name="ISLIDE.ICON" val="#118663;"/>
</p:tagLst>
</file>

<file path=ppt/tags/tag87.xml><?xml version="1.0" encoding="utf-8"?>
<p:tagLst xmlns:a="http://schemas.openxmlformats.org/drawingml/2006/main" xmlns:r="http://schemas.openxmlformats.org/officeDocument/2006/relationships" xmlns:p="http://schemas.openxmlformats.org/presentationml/2006/main">
  <p:tag name="PA" val="v3.0.1"/>
</p:tagLst>
</file>

<file path=ppt/tags/tag88.xml><?xml version="1.0" encoding="utf-8"?>
<p:tagLst xmlns:a="http://schemas.openxmlformats.org/drawingml/2006/main" xmlns:r="http://schemas.openxmlformats.org/officeDocument/2006/relationships" xmlns:p="http://schemas.openxmlformats.org/presentationml/2006/main">
  <p:tag name="ISLIDE.ICON" val="#118663;"/>
</p:tagLst>
</file>

<file path=ppt/tags/tag89.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ISLIDE.ICON" val="#118663;"/>
</p:tagLst>
</file>

<file path=ppt/tags/tag91.xml><?xml version="1.0" encoding="utf-8"?>
<p:tagLst xmlns:a="http://schemas.openxmlformats.org/drawingml/2006/main" xmlns:r="http://schemas.openxmlformats.org/officeDocument/2006/relationships" xmlns:p="http://schemas.openxmlformats.org/presentationml/2006/main">
  <p:tag name="PA" val="v3.0.1"/>
</p:tagLst>
</file>

<file path=ppt/tags/tag92.xml><?xml version="1.0" encoding="utf-8"?>
<p:tagLst xmlns:a="http://schemas.openxmlformats.org/drawingml/2006/main" xmlns:r="http://schemas.openxmlformats.org/officeDocument/2006/relationships" xmlns:p="http://schemas.openxmlformats.org/presentationml/2006/main">
  <p:tag name="ISLIDE.ICON" val="#118663;"/>
</p:tagLst>
</file>

<file path=ppt/tags/tag93.xml><?xml version="1.0" encoding="utf-8"?>
<p:tagLst xmlns:a="http://schemas.openxmlformats.org/drawingml/2006/main" xmlns:r="http://schemas.openxmlformats.org/officeDocument/2006/relationships" xmlns:p="http://schemas.openxmlformats.org/presentationml/2006/main">
  <p:tag name="PA" val="v3.0.1"/>
</p:tagLst>
</file>

<file path=ppt/tags/tag94.xml><?xml version="1.0" encoding="utf-8"?>
<p:tagLst xmlns:a="http://schemas.openxmlformats.org/drawingml/2006/main" xmlns:r="http://schemas.openxmlformats.org/officeDocument/2006/relationships" xmlns:p="http://schemas.openxmlformats.org/presentationml/2006/main">
  <p:tag name="ISLIDE.ICON" val="#118663;"/>
</p:tagLst>
</file>

<file path=ppt/tags/tag95.xml><?xml version="1.0" encoding="utf-8"?>
<p:tagLst xmlns:a="http://schemas.openxmlformats.org/drawingml/2006/main" xmlns:r="http://schemas.openxmlformats.org/officeDocument/2006/relationships" xmlns:p="http://schemas.openxmlformats.org/presentationml/2006/main">
  <p:tag name="PA" val="v3.0.1"/>
</p:tagLst>
</file>

<file path=ppt/tags/tag96.xml><?xml version="1.0" encoding="utf-8"?>
<p:tagLst xmlns:a="http://schemas.openxmlformats.org/drawingml/2006/main" xmlns:r="http://schemas.openxmlformats.org/officeDocument/2006/relationships" xmlns:p="http://schemas.openxmlformats.org/presentationml/2006/main">
  <p:tag name="ISLIDE.ICON" val="#118663;"/>
</p:tagLst>
</file>

<file path=ppt/tags/tag97.xml><?xml version="1.0" encoding="utf-8"?>
<p:tagLst xmlns:a="http://schemas.openxmlformats.org/drawingml/2006/main" xmlns:r="http://schemas.openxmlformats.org/officeDocument/2006/relationships" xmlns:p="http://schemas.openxmlformats.org/presentationml/2006/main">
  <p:tag name="PA" val="v3.0.1"/>
</p:tagLst>
</file>

<file path=ppt/tags/tag98.xml><?xml version="1.0" encoding="utf-8"?>
<p:tagLst xmlns:a="http://schemas.openxmlformats.org/drawingml/2006/main" xmlns:r="http://schemas.openxmlformats.org/officeDocument/2006/relationships" xmlns:p="http://schemas.openxmlformats.org/presentationml/2006/main">
  <p:tag name="ISLIDE.ICON" val="#118663;"/>
</p:tagLst>
</file>

<file path=ppt/tags/tag9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3531</Words>
  <Application>Microsoft Office PowerPoint</Application>
  <PresentationFormat>宽屏</PresentationFormat>
  <Paragraphs>484</Paragraphs>
  <Slides>42</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42</vt:i4>
      </vt:variant>
    </vt:vector>
  </HeadingPairs>
  <TitlesOfParts>
    <vt:vector size="53" baseType="lpstr">
      <vt:lpstr>036-上首金牛体</vt:lpstr>
      <vt:lpstr>等线</vt:lpstr>
      <vt:lpstr>等线 Light</vt:lpstr>
      <vt:lpstr>汉仪大宋简</vt:lpstr>
      <vt:lpstr>汉仪方叠体简</vt:lpstr>
      <vt:lpstr>思源黑体 CN Bold</vt:lpstr>
      <vt:lpstr>思源黑体 CN Regular</vt:lpstr>
      <vt:lpstr>宋体</vt:lpstr>
      <vt:lpstr>Arial</vt:lpstr>
      <vt:lpstr>Calibri</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8</cp:revision>
  <cp:lastPrinted>2022-06-12T17:19:34Z</cp:lastPrinted>
  <dcterms:created xsi:type="dcterms:W3CDTF">2022-06-12T17:19:34Z</dcterms:created>
  <dcterms:modified xsi:type="dcterms:W3CDTF">2023-04-17T06:01:54Z</dcterms:modified>
</cp:coreProperties>
</file>