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04" r:id="rId2"/>
    <p:sldId id="305" r:id="rId3"/>
    <p:sldId id="306" r:id="rId4"/>
    <p:sldId id="258" r:id="rId5"/>
    <p:sldId id="259" r:id="rId6"/>
    <p:sldId id="260" r:id="rId7"/>
    <p:sldId id="261" r:id="rId8"/>
    <p:sldId id="262" r:id="rId9"/>
    <p:sldId id="263" r:id="rId10"/>
    <p:sldId id="307" r:id="rId11"/>
    <p:sldId id="265" r:id="rId12"/>
    <p:sldId id="266" r:id="rId13"/>
    <p:sldId id="296" r:id="rId14"/>
    <p:sldId id="297" r:id="rId15"/>
    <p:sldId id="298" r:id="rId16"/>
    <p:sldId id="308" r:id="rId17"/>
    <p:sldId id="300" r:id="rId18"/>
    <p:sldId id="301" r:id="rId19"/>
    <p:sldId id="302" r:id="rId20"/>
    <p:sldId id="303" r:id="rId21"/>
    <p:sldId id="276" r:id="rId22"/>
    <p:sldId id="309" r:id="rId23"/>
    <p:sldId id="278" r:id="rId24"/>
    <p:sldId id="279" r:id="rId25"/>
    <p:sldId id="280" r:id="rId26"/>
    <p:sldId id="281" r:id="rId27"/>
    <p:sldId id="310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11" r:id="rId39"/>
    <p:sldId id="293" r:id="rId40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50" y="10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-4344" y="-7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16FB7-6E7E-4D72-A63F-EEF5B2B363A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41FC-05E8-456C-8F02-59E8305356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73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89121-CD41-450C-BB8F-513072EDBFC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31D08-93B8-4691-9DF8-900AED650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13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31D08-93B8-4691-9DF8-900AED65006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45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B92F79-7DAC-4C07-B48E-5186717D0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1FD974-4319-46C2-97BC-83E7BA125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7EEAA0-2210-4DB1-AB1B-70DD8207D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EE95D5-9913-4332-B129-68478004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32C32-3F22-41B9-B0B1-59817D5B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04837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31108-BBD8-481B-A65D-7E9CC83E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9D2ECE-BBE4-4933-9D7C-51193DE79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73C1A4-C16F-4AB3-84BC-872671D7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B83B00-B6A9-419F-8905-7706CEF2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56ABA4-A8BE-47FF-92DA-27DC796F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47621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5500EAC-52E4-4F08-8C23-15BE0D21D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2A4348-1A1C-4063-A099-0A57B0FD6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6C3FDE-1F05-435E-85A6-1C5645B97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88497A-4522-4AE8-B1C1-52DB023E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25D7D-69F0-4D3E-A8CC-C0202132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92713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51E93B-0B6F-483B-BB86-9E49EC6D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B774EA-A9E9-4148-9AA0-023EC69D2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A57198-6C09-4640-8C1B-A026F923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B2E840-BCAF-45A7-BF86-54AB897D9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30F2DA-F432-4D80-B592-AEF9D845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72797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471200-9F8F-4E06-846F-4AF80F00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0D6AE6-EE39-423D-ABC0-493AA7A8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8D10DC-DA10-4AB3-8152-35F85245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7F7467-8AE6-4506-B4CC-792100B1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B1092E-292D-4CA5-A8AB-EB39140F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62755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CAC38D-2460-462E-86E1-DCD27F88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81E350-05EF-4818-978C-666C98DA8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3C4AEB-FE5E-454E-9D6A-4F3D6D1C9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D207E3-4066-416F-9099-9EBE7EB9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01E017-E41B-44C7-83FC-899E19F4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FD33B7-D71E-42C3-A464-02CED02E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79039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D763D-860F-4B56-8025-E6CC171B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78B9AA-FD36-4E56-A621-6DFE13B57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45E2E5-650E-4794-A2CB-C5DBCA024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DD19DE-6661-4FCE-B496-87C87E7E9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7DDF7F-1722-4E0C-93ED-907B92BB3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B5C62D-FE59-4481-8D1A-FE1AFF8C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42C6DD-49CC-47A7-B5C2-CD47765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FC69BFD-9C07-4E28-BE63-70AA7FE8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27102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47754A-F4C0-4B8C-A4E9-5FEB8857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25ECC1-7BF0-46CF-AE38-D8A88279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D0609B3-2DC5-4632-849D-2DDFF9D2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2A8BCD4-777F-4FDF-89CD-7CAF568E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90582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8A0EEF-FB92-4999-B164-1D4FD9A07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5800FF-C49E-41AA-885D-EA83D88A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4A1009-D342-4C3F-9218-C841E4E8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55077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EE1C2-1BB3-4A39-862C-82DFCB22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44646C-A142-4792-A2D5-EC186E42C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74145C-CDA8-4740-879C-98C1A117B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56BDEF-271A-4A4F-B33A-99898AF9E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00C05C-CA62-46BA-A168-8AFAE77B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EFDB69-D70A-4D08-801F-1BF8769E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41465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FA3A8F-3D6A-430C-A0C9-DFA3BE035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DD237D-8EAE-4E31-9409-62F822657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E164627-C268-4B38-950F-DB69F2495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1AE9AE-7FA5-4C5F-8DB1-FF4BC592E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BCE920-FDD5-45B3-80AF-8300719DC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919DCB-9366-4C84-AC6A-5425130C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44551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CF05016-83FB-4053-A390-EBD06F7F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AE1832-763B-4776-8A56-88FDE48D4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47531-39DB-4B0F-8609-6ADB1BEC0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8F2F79B-D0AE-40ED-B267-06FDC471B69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0C70D5-0EB7-4218-8BCF-122B19D68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30AECF-726F-4C43-B5DD-3E4CCA8B7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34FE1A3-24B5-1A54-76EF-4A1838087E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924502"/>
          </a:xfrm>
          <a:prstGeom prst="rect">
            <a:avLst/>
          </a:prstGeom>
        </p:spPr>
      </p:pic>
      <p:pic>
        <p:nvPicPr>
          <p:cNvPr id="11" name="图片 1073743875" descr="学科网 zxxk.com"/>
          <p:cNvPicPr>
            <a:picLocks noChangeAspect="1"/>
          </p:cNvPicPr>
          <p:nvPr/>
        </p:nvPicPr>
        <p:blipFill>
          <a:blip r:embed="rId14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8458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2B94ADF-FE28-4CC9-BA06-1C0A6F378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F91F42-089A-4780-A744-437C02D2F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CDD94396-1135-4E05-9C65-9B4FF799816A}"/>
              </a:ext>
            </a:extLst>
          </p:cNvPr>
          <p:cNvGrpSpPr/>
          <p:nvPr/>
        </p:nvGrpSpPr>
        <p:grpSpPr>
          <a:xfrm>
            <a:off x="1342179" y="595663"/>
            <a:ext cx="9711644" cy="5646092"/>
            <a:chOff x="2615395" y="1252418"/>
            <a:chExt cx="6909605" cy="435316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B4E9609-1CF2-4020-8B74-A66144D7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42B05C2-DD12-4E42-9181-D4E0BEDFC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70D46AC1-3950-46DC-AD6B-B712A083CD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95818" y="3161924"/>
            <a:ext cx="3504905" cy="3504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F6BFC9A-0135-4AE1-A0D3-4F1B889789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8749">
            <a:off x="9947103" y="358899"/>
            <a:ext cx="1687206" cy="1687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0AF960E-8B22-4C9D-9C8D-915C8CC0FC3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7808" y="3991033"/>
            <a:ext cx="3421286" cy="34212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937EB9D-438A-4348-861C-57DF887D16C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5188">
            <a:off x="-105441" y="165504"/>
            <a:ext cx="2472719" cy="2472719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F7AFE36B-DFE0-417E-9D50-928437A0DD4F}"/>
              </a:ext>
            </a:extLst>
          </p:cNvPr>
          <p:cNvGrpSpPr/>
          <p:nvPr/>
        </p:nvGrpSpPr>
        <p:grpSpPr>
          <a:xfrm>
            <a:off x="2489797" y="1374377"/>
            <a:ext cx="7167981" cy="2554545"/>
            <a:chOff x="2489797" y="1374377"/>
            <a:chExt cx="7167981" cy="2554545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F8152A7-8FCC-4C30-84B3-C1FED59A79A1}"/>
                </a:ext>
              </a:extLst>
            </p:cNvPr>
            <p:cNvSpPr txBox="1"/>
            <p:nvPr/>
          </p:nvSpPr>
          <p:spPr>
            <a:xfrm>
              <a:off x="2696333" y="1374377"/>
              <a:ext cx="684658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b="1" dirty="0" smtClean="0">
                  <a:solidFill>
                    <a:srgbClr val="F21712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中小学</a:t>
              </a:r>
              <a:endParaRPr lang="en-US" altLang="zh-CN" sz="8000" b="1" dirty="0" smtClean="0">
                <a:solidFill>
                  <a:srgbClr val="F21712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zh-CN" altLang="en-US" sz="8000" b="1" dirty="0" smtClean="0">
                  <a:solidFill>
                    <a:srgbClr val="F21712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</a:t>
              </a:r>
              <a:r>
                <a:rPr lang="zh-CN" altLang="en-US" sz="8000" b="1" dirty="0">
                  <a:solidFill>
                    <a:srgbClr val="F21712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安全知识</a:t>
              </a: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1EEF814-C119-45F9-8811-09F11E22E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435554" y="1479791"/>
              <a:ext cx="1222224" cy="1020889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6F05601-604A-432C-A741-C08CC5FEB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89797" y="1374377"/>
              <a:ext cx="1142289" cy="1334099"/>
            </a:xfrm>
            <a:prstGeom prst="rect">
              <a:avLst/>
            </a:prstGeom>
          </p:spPr>
        </p:pic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6547F97F-6274-4F93-8194-4DBFC4168F0B}"/>
              </a:ext>
            </a:extLst>
          </p:cNvPr>
          <p:cNvSpPr txBox="1"/>
          <p:nvPr/>
        </p:nvSpPr>
        <p:spPr>
          <a:xfrm>
            <a:off x="3328196" y="4017752"/>
            <a:ext cx="558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防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全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记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心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A7464AC-2F69-4124-AA61-F8BD378FD6EF}"/>
              </a:ext>
            </a:extLst>
          </p:cNvPr>
          <p:cNvGrpSpPr/>
          <p:nvPr/>
        </p:nvGrpSpPr>
        <p:grpSpPr>
          <a:xfrm>
            <a:off x="4168200" y="4728107"/>
            <a:ext cx="4066976" cy="369332"/>
            <a:chOff x="4167759" y="5120891"/>
            <a:chExt cx="4066976" cy="369332"/>
          </a:xfrm>
          <a:solidFill>
            <a:schemeClr val="bg1"/>
          </a:solidFill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9321C467-88C4-4F0E-BE40-9DBB6E5405C1}"/>
                </a:ext>
              </a:extLst>
            </p:cNvPr>
            <p:cNvSpPr/>
            <p:nvPr/>
          </p:nvSpPr>
          <p:spPr>
            <a:xfrm>
              <a:off x="4167759" y="5120891"/>
              <a:ext cx="1516608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学校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D19C289-CDBE-4466-9479-818B9BEA4954}"/>
                </a:ext>
              </a:extLst>
            </p:cNvPr>
            <p:cNvSpPr/>
            <p:nvPr/>
          </p:nvSpPr>
          <p:spPr>
            <a:xfrm>
              <a:off x="6416609" y="5120891"/>
              <a:ext cx="1818126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班级                 </a:t>
              </a:r>
              <a:endParaRPr kumimoji="0" lang="zh-CN" altLang="en-US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5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2B94ADF-FE28-4CC9-BA06-1C0A6F378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F91F42-089A-4780-A744-437C02D2F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CDD94396-1135-4E05-9C65-9B4FF799816A}"/>
              </a:ext>
            </a:extLst>
          </p:cNvPr>
          <p:cNvGrpSpPr/>
          <p:nvPr/>
        </p:nvGrpSpPr>
        <p:grpSpPr>
          <a:xfrm>
            <a:off x="2407831" y="887587"/>
            <a:ext cx="8707388" cy="5062244"/>
            <a:chOff x="2615395" y="1252418"/>
            <a:chExt cx="6909605" cy="435316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B4E9609-1CF2-4020-8B74-A66144D7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42B05C2-DD12-4E42-9181-D4E0BEDFC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DF6BFC9A-0135-4AE1-A0D3-4F1B889789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8749">
            <a:off x="9947103" y="358899"/>
            <a:ext cx="1687206" cy="16872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937EB9D-438A-4348-861C-57DF887D16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5188">
            <a:off x="340776" y="435341"/>
            <a:ext cx="2472719" cy="247271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6F05601-604A-432C-A741-C08CC5FEB6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02470">
            <a:off x="9916352" y="4540715"/>
            <a:ext cx="1514619" cy="17689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90D4A8-46F6-418E-8EED-3E051016C4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" y="2622339"/>
            <a:ext cx="5263156" cy="427221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CB41DE8-1AA7-4109-8649-81E24459480D}"/>
              </a:ext>
            </a:extLst>
          </p:cNvPr>
          <p:cNvSpPr txBox="1"/>
          <p:nvPr/>
        </p:nvSpPr>
        <p:spPr>
          <a:xfrm>
            <a:off x="5333713" y="1804138"/>
            <a:ext cx="2797261" cy="64761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dist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zh-CN" altLang="en-US" sz="3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二</a:t>
            </a: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</a:t>
            </a:r>
            <a:endParaRPr lang="ko-KR" altLang="en-US" sz="3600" cap="none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3DA491B-DC30-48DE-AF8F-F95B69F484A9}"/>
              </a:ext>
            </a:extLst>
          </p:cNvPr>
          <p:cNvSpPr txBox="1"/>
          <p:nvPr/>
        </p:nvSpPr>
        <p:spPr>
          <a:xfrm>
            <a:off x="3681060" y="2763692"/>
            <a:ext cx="6376488" cy="10169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ctr" defTabSz="508000" eaLnBrk="0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火灾的危害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B5E8F8-6F5F-4AAF-A5E5-9E7031A83E89}"/>
              </a:ext>
            </a:extLst>
          </p:cNvPr>
          <p:cNvSpPr txBox="1"/>
          <p:nvPr/>
        </p:nvSpPr>
        <p:spPr>
          <a:xfrm>
            <a:off x="4653295" y="4231757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9D63AE6-723F-433B-A487-6AC6C6C7EAF2}"/>
              </a:ext>
            </a:extLst>
          </p:cNvPr>
          <p:cNvSpPr txBox="1"/>
          <p:nvPr/>
        </p:nvSpPr>
        <p:spPr>
          <a:xfrm>
            <a:off x="6955059" y="4231574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61863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833D35-1340-4719-92B3-7D7C176E2D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688" y="2181555"/>
            <a:ext cx="5421511" cy="54215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5F4D98A-D06F-491A-BAAA-0A9C5E325F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28" y="2281993"/>
            <a:ext cx="4998090" cy="499809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D9F313B-3953-42B7-8A83-AF5A3A5AC4DB}"/>
              </a:ext>
            </a:extLst>
          </p:cNvPr>
          <p:cNvSpPr/>
          <p:nvPr/>
        </p:nvSpPr>
        <p:spPr>
          <a:xfrm>
            <a:off x="1741310" y="1729506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火</a:t>
            </a:r>
            <a:endParaRPr lang="zh-CN" altLang="en-US" sz="96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F000B20-38FB-4C7C-98B6-DF650A92A2A2}"/>
              </a:ext>
            </a:extLst>
          </p:cNvPr>
          <p:cNvSpPr/>
          <p:nvPr/>
        </p:nvSpPr>
        <p:spPr>
          <a:xfrm>
            <a:off x="3508768" y="1453020"/>
            <a:ext cx="7563004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人类的生存和发展离不开火，它给人类带来了文明和幸福，但同时火也给人类带来巨大的灾难。火一旦失去控制，就会烧毁人类的财富，夺去人们的健康乃至生命，造成难以挽回和弥补的损失。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C54BCB5-A579-47F5-A1B4-00DA56875DB0}"/>
              </a:ext>
            </a:extLst>
          </p:cNvPr>
          <p:cNvGrpSpPr/>
          <p:nvPr/>
        </p:nvGrpSpPr>
        <p:grpSpPr>
          <a:xfrm>
            <a:off x="4162107" y="422083"/>
            <a:ext cx="3867785" cy="575742"/>
            <a:chOff x="4285180" y="422083"/>
            <a:chExt cx="3867785" cy="575742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5AE745F-770D-4F2F-8C23-056191BF5FE3}"/>
                </a:ext>
              </a:extLst>
            </p:cNvPr>
            <p:cNvSpPr txBox="1"/>
            <p:nvPr/>
          </p:nvSpPr>
          <p:spPr>
            <a:xfrm>
              <a:off x="4285180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火灾的危害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0158457-AD7C-4FE9-9428-B9AFB4C77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A9E3740-B3C9-4C8E-B322-E0BB0C7A6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98875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3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2D62F55-1810-469C-BF1A-654C715863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193" y="2199566"/>
            <a:ext cx="3353203" cy="33532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5664A9-7343-4CD5-A7A9-255890F599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98" y="2458708"/>
            <a:ext cx="2799650" cy="27996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F33F53-557F-4640-B5C5-55579968B5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288" y="2688208"/>
            <a:ext cx="2799650" cy="2799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1526E17-4332-4360-BD7A-3913BB3595FE}"/>
              </a:ext>
            </a:extLst>
          </p:cNvPr>
          <p:cNvSpPr/>
          <p:nvPr/>
        </p:nvSpPr>
        <p:spPr>
          <a:xfrm>
            <a:off x="1711349" y="1682716"/>
            <a:ext cx="8796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我们的生活中离不开火，请大家们说出火的简单用途。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8B52A56-F759-4428-A89A-67D64F5BD5B5}"/>
              </a:ext>
            </a:extLst>
          </p:cNvPr>
          <p:cNvSpPr/>
          <p:nvPr/>
        </p:nvSpPr>
        <p:spPr>
          <a:xfrm>
            <a:off x="9205115" y="5258357"/>
            <a:ext cx="1263119" cy="510778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照明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9F2744-E59D-4A68-AA00-4FB2DD01C46A}"/>
              </a:ext>
            </a:extLst>
          </p:cNvPr>
          <p:cNvSpPr/>
          <p:nvPr/>
        </p:nvSpPr>
        <p:spPr>
          <a:xfrm>
            <a:off x="1660623" y="5258357"/>
            <a:ext cx="1263119" cy="510778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烧饭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43FE65DF-C1DE-486C-AA07-EAD035209102}"/>
              </a:ext>
            </a:extLst>
          </p:cNvPr>
          <p:cNvSpPr/>
          <p:nvPr/>
        </p:nvSpPr>
        <p:spPr>
          <a:xfrm>
            <a:off x="5555370" y="5258358"/>
            <a:ext cx="1263119" cy="510778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取暖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F63CE22-6148-4966-A7A4-09D8BBFB322F}"/>
              </a:ext>
            </a:extLst>
          </p:cNvPr>
          <p:cNvGrpSpPr/>
          <p:nvPr/>
        </p:nvGrpSpPr>
        <p:grpSpPr>
          <a:xfrm>
            <a:off x="4162107" y="422083"/>
            <a:ext cx="3867785" cy="575742"/>
            <a:chOff x="4285180" y="422083"/>
            <a:chExt cx="3867785" cy="575742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2F46960-7B9B-4675-B060-8E25BB256527}"/>
                </a:ext>
              </a:extLst>
            </p:cNvPr>
            <p:cNvSpPr txBox="1"/>
            <p:nvPr/>
          </p:nvSpPr>
          <p:spPr>
            <a:xfrm>
              <a:off x="4285180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火灾的危害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58AB0C6-4816-4EE6-A9D8-365741F05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D699E43-1A5A-4A73-97D9-D5E78093B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98875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4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B5E3ECE-A1D0-4A76-8D16-E16508AFE9E3}"/>
              </a:ext>
            </a:extLst>
          </p:cNvPr>
          <p:cNvSpPr/>
          <p:nvPr/>
        </p:nvSpPr>
        <p:spPr>
          <a:xfrm>
            <a:off x="3217090" y="1652916"/>
            <a:ext cx="5812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那么火能燃着哪些东西？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1A0751D-8043-433D-84F2-59F8C12072E4}"/>
              </a:ext>
            </a:extLst>
          </p:cNvPr>
          <p:cNvSpPr/>
          <p:nvPr/>
        </p:nvSpPr>
        <p:spPr>
          <a:xfrm>
            <a:off x="5778568" y="5065535"/>
            <a:ext cx="1082887" cy="461665"/>
          </a:xfrm>
          <a:prstGeom prst="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汽油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264018B-B868-49DE-90B6-25D6A48A73FD}"/>
              </a:ext>
            </a:extLst>
          </p:cNvPr>
          <p:cNvSpPr/>
          <p:nvPr/>
        </p:nvSpPr>
        <p:spPr>
          <a:xfrm>
            <a:off x="1607575" y="5065535"/>
            <a:ext cx="666393" cy="461665"/>
          </a:xfrm>
          <a:prstGeom prst="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布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37A5A25-D249-4DC1-9CB9-B0F2D3BCD181}"/>
              </a:ext>
            </a:extLst>
          </p:cNvPr>
          <p:cNvSpPr/>
          <p:nvPr/>
        </p:nvSpPr>
        <p:spPr>
          <a:xfrm>
            <a:off x="3691283" y="5065535"/>
            <a:ext cx="1082887" cy="461665"/>
          </a:xfrm>
          <a:prstGeom prst="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木头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82FAE1-74BF-43AC-8898-6C79205EECA8}"/>
              </a:ext>
            </a:extLst>
          </p:cNvPr>
          <p:cNvSpPr/>
          <p:nvPr/>
        </p:nvSpPr>
        <p:spPr>
          <a:xfrm>
            <a:off x="7803633" y="5065535"/>
            <a:ext cx="1082887" cy="461665"/>
          </a:xfrm>
          <a:prstGeom prst="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酒精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E469DD3-7A01-4530-98F5-95E99FE21CE8}"/>
              </a:ext>
            </a:extLst>
          </p:cNvPr>
          <p:cNvSpPr/>
          <p:nvPr/>
        </p:nvSpPr>
        <p:spPr>
          <a:xfrm>
            <a:off x="9828698" y="5065535"/>
            <a:ext cx="1082887" cy="461665"/>
          </a:xfrm>
          <a:prstGeom prst="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蜡烛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3B18D24-5628-4025-8B52-81F2DCC3FE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22" y="2437941"/>
            <a:ext cx="2211168" cy="22111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C7B044F-BB27-40E9-B4C1-3C914E1AB3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406" y="2301084"/>
            <a:ext cx="2499750" cy="24997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B2E64C1-25BE-4B05-95AE-72228CF678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212" y="2816898"/>
            <a:ext cx="1739988" cy="173998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F8966C6-F378-4626-ACB1-5A9FDD3145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756" y="2437941"/>
            <a:ext cx="2499750" cy="24997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C7EF448-810A-413A-A01A-0D0A1A502C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364" y="2543602"/>
            <a:ext cx="2013284" cy="2013284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3E942601-37C7-4516-A152-89661DC1B66D}"/>
              </a:ext>
            </a:extLst>
          </p:cNvPr>
          <p:cNvGrpSpPr/>
          <p:nvPr/>
        </p:nvGrpSpPr>
        <p:grpSpPr>
          <a:xfrm>
            <a:off x="4162107" y="422083"/>
            <a:ext cx="3867785" cy="575742"/>
            <a:chOff x="4285180" y="422083"/>
            <a:chExt cx="3867785" cy="575742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85AF443-7676-4163-9535-7A57E1ADDB34}"/>
                </a:ext>
              </a:extLst>
            </p:cNvPr>
            <p:cNvSpPr txBox="1"/>
            <p:nvPr/>
          </p:nvSpPr>
          <p:spPr>
            <a:xfrm>
              <a:off x="4285180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火灾的危害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9A5A314-F7ED-49BB-AAB2-BC76BDFAB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3075EB4E-C3E8-4A1F-9F62-020F99CAF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98875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7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467BC6D-AA9F-4632-A963-7DC8ED1BFD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807" y="1857582"/>
            <a:ext cx="3703721" cy="37037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2659DF-2467-42EB-8BF8-97DB21E6F8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193" y="2048640"/>
            <a:ext cx="3429000" cy="3429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BE808DE-03E5-4078-8853-D7C95A0F5D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71" y="2557369"/>
            <a:ext cx="3617313" cy="241154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8C07BDD-5F68-468A-9132-83485E0D17FB}"/>
              </a:ext>
            </a:extLst>
          </p:cNvPr>
          <p:cNvSpPr/>
          <p:nvPr/>
        </p:nvSpPr>
        <p:spPr>
          <a:xfrm>
            <a:off x="3099090" y="1682716"/>
            <a:ext cx="5993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火对人类有什么危害？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F4AE7625-BD63-4710-9C26-27249B567B11}"/>
              </a:ext>
            </a:extLst>
          </p:cNvPr>
          <p:cNvSpPr/>
          <p:nvPr/>
        </p:nvSpPr>
        <p:spPr>
          <a:xfrm>
            <a:off x="8809492" y="5212949"/>
            <a:ext cx="1697506" cy="510778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烧毁森林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80D61FF-20A7-4E95-AD46-CAB2E48143E3}"/>
              </a:ext>
            </a:extLst>
          </p:cNvPr>
          <p:cNvSpPr/>
          <p:nvPr/>
        </p:nvSpPr>
        <p:spPr>
          <a:xfrm>
            <a:off x="1836032" y="5212949"/>
            <a:ext cx="1697506" cy="510778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烧毁财物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065A08B-B37C-4C7F-A7F8-B24374C071B9}"/>
              </a:ext>
            </a:extLst>
          </p:cNvPr>
          <p:cNvSpPr/>
          <p:nvPr/>
        </p:nvSpPr>
        <p:spPr>
          <a:xfrm>
            <a:off x="5171533" y="5212950"/>
            <a:ext cx="1697506" cy="510778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烧毁房屋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9E8410E-8810-44B2-B303-543A7F68D1A8}"/>
              </a:ext>
            </a:extLst>
          </p:cNvPr>
          <p:cNvGrpSpPr/>
          <p:nvPr/>
        </p:nvGrpSpPr>
        <p:grpSpPr>
          <a:xfrm>
            <a:off x="4162107" y="422083"/>
            <a:ext cx="3867785" cy="575742"/>
            <a:chOff x="4285180" y="422083"/>
            <a:chExt cx="3867785" cy="575742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1AEBB1A-FC72-48B9-A91C-7D2FB02B2A74}"/>
                </a:ext>
              </a:extLst>
            </p:cNvPr>
            <p:cNvSpPr txBox="1"/>
            <p:nvPr/>
          </p:nvSpPr>
          <p:spPr>
            <a:xfrm>
              <a:off x="4285180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火灾的危害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9963D40-4A4E-4CCE-B5F4-CD30F384C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B4EF196-D5C7-4668-B905-9AB4E5C92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98875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83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442980F-580E-4871-9727-2504F90EA137}"/>
              </a:ext>
            </a:extLst>
          </p:cNvPr>
          <p:cNvSpPr/>
          <p:nvPr/>
        </p:nvSpPr>
        <p:spPr>
          <a:xfrm>
            <a:off x="958271" y="2348843"/>
            <a:ext cx="615553" cy="28082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火灾现场照片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DF4CD0A-4D75-423D-88DC-9CDB688612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7710" y="1686842"/>
            <a:ext cx="6604363" cy="39764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EAD423C-16DF-40C0-9E0B-BD8FE32684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957" y="1686842"/>
            <a:ext cx="2650958" cy="397643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388966E-A816-4E45-A7C2-73B7BF8D014B}"/>
              </a:ext>
            </a:extLst>
          </p:cNvPr>
          <p:cNvGrpSpPr/>
          <p:nvPr/>
        </p:nvGrpSpPr>
        <p:grpSpPr>
          <a:xfrm>
            <a:off x="4162107" y="422083"/>
            <a:ext cx="3867785" cy="575742"/>
            <a:chOff x="4285180" y="422083"/>
            <a:chExt cx="3867785" cy="57574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A3689F5-B8A8-42D8-915D-F07F3A7538BA}"/>
                </a:ext>
              </a:extLst>
            </p:cNvPr>
            <p:cNvSpPr txBox="1"/>
            <p:nvPr/>
          </p:nvSpPr>
          <p:spPr>
            <a:xfrm>
              <a:off x="4285180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火灾的危害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464EABD-3C99-4F93-AD0D-BD7BA11B0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AEDD09F-3ED6-4A79-9D07-F2BE4BA2B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98875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830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2B94ADF-FE28-4CC9-BA06-1C0A6F378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F91F42-089A-4780-A744-437C02D2F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CDD94396-1135-4E05-9C65-9B4FF799816A}"/>
              </a:ext>
            </a:extLst>
          </p:cNvPr>
          <p:cNvGrpSpPr/>
          <p:nvPr/>
        </p:nvGrpSpPr>
        <p:grpSpPr>
          <a:xfrm>
            <a:off x="2407831" y="887587"/>
            <a:ext cx="8707388" cy="5062244"/>
            <a:chOff x="2615395" y="1252418"/>
            <a:chExt cx="6909605" cy="435316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B4E9609-1CF2-4020-8B74-A66144D7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42B05C2-DD12-4E42-9181-D4E0BEDFC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DF6BFC9A-0135-4AE1-A0D3-4F1B889789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8749">
            <a:off x="9947103" y="358899"/>
            <a:ext cx="1687206" cy="16872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937EB9D-438A-4348-861C-57DF887D16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5188">
            <a:off x="340776" y="435341"/>
            <a:ext cx="2472719" cy="247271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6F05601-604A-432C-A741-C08CC5FEB6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02470">
            <a:off x="9916352" y="4540715"/>
            <a:ext cx="1514619" cy="17689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90D4A8-46F6-418E-8EED-3E051016C4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" y="2622339"/>
            <a:ext cx="5263156" cy="427221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CB41DE8-1AA7-4109-8649-81E24459480D}"/>
              </a:ext>
            </a:extLst>
          </p:cNvPr>
          <p:cNvSpPr txBox="1"/>
          <p:nvPr/>
        </p:nvSpPr>
        <p:spPr>
          <a:xfrm>
            <a:off x="5333713" y="1804138"/>
            <a:ext cx="2797261" cy="64761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dist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zh-CN" altLang="en-US" sz="3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</a:t>
            </a: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</a:t>
            </a:r>
            <a:endParaRPr lang="ko-KR" altLang="en-US" sz="3600" cap="none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3DA491B-DC30-48DE-AF8F-F95B69F484A9}"/>
              </a:ext>
            </a:extLst>
          </p:cNvPr>
          <p:cNvSpPr txBox="1"/>
          <p:nvPr/>
        </p:nvSpPr>
        <p:spPr>
          <a:xfrm>
            <a:off x="3681060" y="2763692"/>
            <a:ext cx="6376488" cy="10169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ctr" defTabSz="508000" eaLnBrk="0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认识消防器材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B5E8F8-6F5F-4AAF-A5E5-9E7031A83E89}"/>
              </a:ext>
            </a:extLst>
          </p:cNvPr>
          <p:cNvSpPr txBox="1"/>
          <p:nvPr/>
        </p:nvSpPr>
        <p:spPr>
          <a:xfrm>
            <a:off x="4653295" y="4231757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9D63AE6-723F-433B-A487-6AC6C6C7EAF2}"/>
              </a:ext>
            </a:extLst>
          </p:cNvPr>
          <p:cNvSpPr txBox="1"/>
          <p:nvPr/>
        </p:nvSpPr>
        <p:spPr>
          <a:xfrm>
            <a:off x="6955059" y="4231574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7506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529E90-D42E-4BF4-8031-957F66B1C8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526" y="1044834"/>
            <a:ext cx="5813166" cy="581316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BE55C6E-0E2D-415E-BB99-610D486749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80" y="1167612"/>
            <a:ext cx="4760527" cy="476052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4726E8C-55D8-430A-8FA6-7E50A67CBCE7}"/>
              </a:ext>
            </a:extLst>
          </p:cNvPr>
          <p:cNvSpPr/>
          <p:nvPr/>
        </p:nvSpPr>
        <p:spPr>
          <a:xfrm>
            <a:off x="1886268" y="3547875"/>
            <a:ext cx="3099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这是什么？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A02F579-C69D-4405-822D-FB7A2FE65FD9}"/>
              </a:ext>
            </a:extLst>
          </p:cNvPr>
          <p:cNvSpPr/>
          <p:nvPr/>
        </p:nvSpPr>
        <p:spPr>
          <a:xfrm>
            <a:off x="8159232" y="1625972"/>
            <a:ext cx="2183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灭火器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33D221E-8875-4F99-B051-CC83350FF0DD}"/>
              </a:ext>
            </a:extLst>
          </p:cNvPr>
          <p:cNvGrpSpPr/>
          <p:nvPr/>
        </p:nvGrpSpPr>
        <p:grpSpPr>
          <a:xfrm>
            <a:off x="4121243" y="422083"/>
            <a:ext cx="3796896" cy="575742"/>
            <a:chOff x="4244316" y="422083"/>
            <a:chExt cx="3796896" cy="57574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E12645C-1671-474A-84B9-48CFB936BF88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认识消防器材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C009B1B-03B3-4D7C-9A48-51003DFA6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4316" y="422083"/>
              <a:ext cx="689288" cy="57574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C44A2E2-BF06-44A9-8649-6DE22F10C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51924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500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07FA85B-356C-4491-89F5-351B94DA3E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90213"/>
            <a:ext cx="5032421" cy="503242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19DED35-DDD2-4A59-8141-EEE82ED0688A}"/>
              </a:ext>
            </a:extLst>
          </p:cNvPr>
          <p:cNvSpPr/>
          <p:nvPr/>
        </p:nvSpPr>
        <p:spPr>
          <a:xfrm>
            <a:off x="7204845" y="3806423"/>
            <a:ext cx="2814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这是什么？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B9C620B-19B9-4205-962C-B08B7C2FF712}"/>
              </a:ext>
            </a:extLst>
          </p:cNvPr>
          <p:cNvSpPr/>
          <p:nvPr/>
        </p:nvSpPr>
        <p:spPr>
          <a:xfrm>
            <a:off x="2708539" y="1508804"/>
            <a:ext cx="2454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室内消防栓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71C86C-5969-46AA-82E1-4633DB17BB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536" y="1822827"/>
            <a:ext cx="4561851" cy="456185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681688ED-0854-4ABF-A267-5035A7E46E5A}"/>
              </a:ext>
            </a:extLst>
          </p:cNvPr>
          <p:cNvGrpSpPr/>
          <p:nvPr/>
        </p:nvGrpSpPr>
        <p:grpSpPr>
          <a:xfrm>
            <a:off x="4121243" y="422083"/>
            <a:ext cx="3796896" cy="575742"/>
            <a:chOff x="4244316" y="422083"/>
            <a:chExt cx="3796896" cy="57574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2E9F7F5-6112-4FE7-931C-E9C2A9566FC0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认识消防器材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C606B1C-20E8-487A-B5EB-90028E931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4316" y="422083"/>
              <a:ext cx="689288" cy="5757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DEDE301-CE36-4156-B840-EDF1A3EE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51924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81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C27055E-35DF-4C06-9993-E5BF45BB24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088" y="1086909"/>
            <a:ext cx="5032421" cy="50324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1FC021C-4D40-41DC-8323-0D9958BBD5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531" y="1249602"/>
            <a:ext cx="5121448" cy="512144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5631FA6-3A4A-4CAF-9E34-19D33967AF38}"/>
              </a:ext>
            </a:extLst>
          </p:cNvPr>
          <p:cNvSpPr/>
          <p:nvPr/>
        </p:nvSpPr>
        <p:spPr>
          <a:xfrm>
            <a:off x="2795088" y="3548716"/>
            <a:ext cx="2364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这是什么？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42B26EC-27B0-49F9-9D01-BF3C010DABBB}"/>
              </a:ext>
            </a:extLst>
          </p:cNvPr>
          <p:cNvSpPr/>
          <p:nvPr/>
        </p:nvSpPr>
        <p:spPr>
          <a:xfrm rot="16200000">
            <a:off x="8408884" y="3992571"/>
            <a:ext cx="2646878" cy="58477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室外消防栓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560F4CD-0400-44B0-9A69-DB0AD409BEFD}"/>
              </a:ext>
            </a:extLst>
          </p:cNvPr>
          <p:cNvGrpSpPr/>
          <p:nvPr/>
        </p:nvGrpSpPr>
        <p:grpSpPr>
          <a:xfrm>
            <a:off x="4121243" y="422083"/>
            <a:ext cx="3796896" cy="575742"/>
            <a:chOff x="4244316" y="422083"/>
            <a:chExt cx="3796896" cy="57574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4A3E835-ED49-4DB8-8412-7EEB718A6BF1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认识消防器材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E6A687B-A808-4F92-B419-3D1453189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4316" y="422083"/>
              <a:ext cx="689288" cy="5757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9368388-B5F2-4DA3-B6B1-34923FD4D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51924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0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2B94ADF-FE28-4CC9-BA06-1C0A6F378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F91F42-089A-4780-A744-437C02D2F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CDD94396-1135-4E05-9C65-9B4FF799816A}"/>
              </a:ext>
            </a:extLst>
          </p:cNvPr>
          <p:cNvGrpSpPr/>
          <p:nvPr/>
        </p:nvGrpSpPr>
        <p:grpSpPr>
          <a:xfrm>
            <a:off x="3586138" y="605954"/>
            <a:ext cx="7995378" cy="5841144"/>
            <a:chOff x="2615395" y="1252418"/>
            <a:chExt cx="6909605" cy="435316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B4E9609-1CF2-4020-8B74-A66144D7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42B05C2-DD12-4E42-9181-D4E0BEDFC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DF6BFC9A-0135-4AE1-A0D3-4F1B889789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8749">
            <a:off x="9963921" y="545903"/>
            <a:ext cx="1687206" cy="168720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1EEF814-C119-45F9-8811-09F11E22E8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3902" y="1435261"/>
            <a:ext cx="689288" cy="57574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891EAA6-6680-448E-9A85-CED8E6B86A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7809" y="2898469"/>
            <a:ext cx="5320806" cy="399060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C9C11F29-D20E-4903-8FC6-F2E029598910}"/>
              </a:ext>
            </a:extLst>
          </p:cNvPr>
          <p:cNvSpPr txBox="1"/>
          <p:nvPr/>
        </p:nvSpPr>
        <p:spPr>
          <a:xfrm>
            <a:off x="6852765" y="1492653"/>
            <a:ext cx="3867785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/>
            <a:r>
              <a:rPr lang="zh-CN" altLang="en-US" sz="2800" b="1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消防安全感知认识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B275DDE-A55C-4F5E-9428-C33CB718B52C}"/>
              </a:ext>
            </a:extLst>
          </p:cNvPr>
          <p:cNvSpPr txBox="1"/>
          <p:nvPr/>
        </p:nvSpPr>
        <p:spPr>
          <a:xfrm>
            <a:off x="6118571" y="1492653"/>
            <a:ext cx="105377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ko-KR" altLang="en-US" sz="2800" cap="none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ABB4055-FFA0-4041-9B71-F9638A9A5A47}"/>
              </a:ext>
            </a:extLst>
          </p:cNvPr>
          <p:cNvSpPr txBox="1"/>
          <p:nvPr/>
        </p:nvSpPr>
        <p:spPr>
          <a:xfrm>
            <a:off x="6852765" y="2164383"/>
            <a:ext cx="3867785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/>
            <a:r>
              <a:rPr lang="zh-CN" altLang="en-US" sz="2800" b="1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火灾的危害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0F17FE3-22ED-4CC2-863E-77B668688567}"/>
              </a:ext>
            </a:extLst>
          </p:cNvPr>
          <p:cNvSpPr txBox="1"/>
          <p:nvPr/>
        </p:nvSpPr>
        <p:spPr>
          <a:xfrm>
            <a:off x="6118571" y="2164383"/>
            <a:ext cx="105377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ko-KR" altLang="en-US" sz="2800" cap="none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3604B56-0582-4CAF-A6CB-692ECDD39ACA}"/>
              </a:ext>
            </a:extLst>
          </p:cNvPr>
          <p:cNvSpPr txBox="1"/>
          <p:nvPr/>
        </p:nvSpPr>
        <p:spPr>
          <a:xfrm>
            <a:off x="6852765" y="2867396"/>
            <a:ext cx="3867785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/>
            <a:r>
              <a:rPr lang="zh-CN" altLang="en-US" sz="2800" b="1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认识消防器材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A0096AC-3737-46F5-B291-09CBB8420B85}"/>
              </a:ext>
            </a:extLst>
          </p:cNvPr>
          <p:cNvSpPr txBox="1"/>
          <p:nvPr/>
        </p:nvSpPr>
        <p:spPr>
          <a:xfrm>
            <a:off x="6118571" y="2867396"/>
            <a:ext cx="105377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ko-KR" altLang="en-US" sz="2800" cap="none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742586E-6587-454E-9005-1C6003E4B3F8}"/>
              </a:ext>
            </a:extLst>
          </p:cNvPr>
          <p:cNvSpPr txBox="1"/>
          <p:nvPr/>
        </p:nvSpPr>
        <p:spPr>
          <a:xfrm>
            <a:off x="6852765" y="3585640"/>
            <a:ext cx="3867785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/>
            <a:r>
              <a:rPr lang="zh-CN" altLang="en-US" sz="2800" b="1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认识消防标志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B889AC4-12D7-4830-808E-071B1658F710}"/>
              </a:ext>
            </a:extLst>
          </p:cNvPr>
          <p:cNvSpPr txBox="1"/>
          <p:nvPr/>
        </p:nvSpPr>
        <p:spPr>
          <a:xfrm>
            <a:off x="6118571" y="3585640"/>
            <a:ext cx="105377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ko-KR" altLang="en-US" sz="2800" cap="none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99C4480-F7B9-4137-B625-085CCCF664F4}"/>
              </a:ext>
            </a:extLst>
          </p:cNvPr>
          <p:cNvSpPr txBox="1"/>
          <p:nvPr/>
        </p:nvSpPr>
        <p:spPr>
          <a:xfrm>
            <a:off x="843977" y="704265"/>
            <a:ext cx="2718881" cy="1446550"/>
          </a:xfrm>
          <a:prstGeom prst="rect">
            <a:avLst/>
          </a:prstGeom>
          <a:noFill/>
        </p:spPr>
        <p:txBody>
          <a:bodyPr vert="horz" wrap="square" lIns="0" tIns="45720" rIns="0" bIns="45720" numCol="1" anchor="t">
            <a:spAutoFit/>
          </a:bodyPr>
          <a:lstStyle/>
          <a:p>
            <a:pPr marL="0" indent="0" algn="dist" defTabSz="9144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8800" cap="none">
                <a:ln w="6350" cap="flat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C</a:t>
            </a:r>
            <a:r>
              <a:rPr lang="en-US" altLang="ko-KR" sz="2400" cap="none">
                <a:ln w="6350" cap="flat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ONTENTS</a:t>
            </a:r>
            <a:endParaRPr lang="ko-KR" altLang="en-US" sz="2400" cap="none">
              <a:ln w="6350" cap="flat" cmpd="sng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5E54ED7-406A-4CD0-AB0F-D18692796475}"/>
              </a:ext>
            </a:extLst>
          </p:cNvPr>
          <p:cNvSpPr txBox="1"/>
          <p:nvPr/>
        </p:nvSpPr>
        <p:spPr>
          <a:xfrm>
            <a:off x="1657130" y="836421"/>
            <a:ext cx="1906161" cy="77089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4400" cap="none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目  录</a:t>
            </a:r>
            <a:endParaRPr lang="ko-KR" altLang="en-US" sz="4400" cap="none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8065378-91A7-4827-80F8-D47ABA1CECA7}"/>
              </a:ext>
            </a:extLst>
          </p:cNvPr>
          <p:cNvSpPr txBox="1"/>
          <p:nvPr/>
        </p:nvSpPr>
        <p:spPr>
          <a:xfrm>
            <a:off x="6852765" y="4249049"/>
            <a:ext cx="3867785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/>
            <a:r>
              <a:rPr lang="zh-CN" altLang="en-US" sz="2800" b="1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消防安全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4C1DE9A-86EE-4829-BEA4-3928956DE303}"/>
              </a:ext>
            </a:extLst>
          </p:cNvPr>
          <p:cNvSpPr txBox="1"/>
          <p:nvPr/>
        </p:nvSpPr>
        <p:spPr>
          <a:xfrm>
            <a:off x="6118571" y="4249049"/>
            <a:ext cx="105377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endParaRPr lang="ko-KR" altLang="en-US" sz="2800" cap="none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3434DA4-39BB-43D0-A53A-3199E75D8EE8}"/>
              </a:ext>
            </a:extLst>
          </p:cNvPr>
          <p:cNvSpPr txBox="1"/>
          <p:nvPr/>
        </p:nvSpPr>
        <p:spPr>
          <a:xfrm>
            <a:off x="6852765" y="4967293"/>
            <a:ext cx="3867785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/>
            <a:r>
              <a:rPr lang="zh-CN" altLang="en-US" sz="2800" b="1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大家讨论互动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034E45FB-35FB-4BEF-821A-958BC5D9A978}"/>
              </a:ext>
            </a:extLst>
          </p:cNvPr>
          <p:cNvSpPr txBox="1"/>
          <p:nvPr/>
        </p:nvSpPr>
        <p:spPr>
          <a:xfrm>
            <a:off x="6118571" y="4967293"/>
            <a:ext cx="105377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</a:t>
            </a:r>
            <a:endParaRPr lang="ko-KR" altLang="en-US" sz="2800" cap="none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F49B4B2F-D8A8-44CE-9BCC-04DD44D0100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3902" y="2130363"/>
            <a:ext cx="689288" cy="575742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24A2ED7F-27E7-4A9B-B029-9E564C63F5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3902" y="2825465"/>
            <a:ext cx="689288" cy="575742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B187CD63-6434-483A-AF4B-EAB08460368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3902" y="3520567"/>
            <a:ext cx="689288" cy="575742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AEFA1A3C-C09D-4CDE-9A63-3179FF3730C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3902" y="4215669"/>
            <a:ext cx="689288" cy="575742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A36DA567-2005-4782-8469-0895163D3BE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3902" y="4910771"/>
            <a:ext cx="689288" cy="5757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1AE045-E617-4E20-852E-C6596CB841A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2117" y="5129441"/>
            <a:ext cx="2812729" cy="163781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69507" y="2164383"/>
            <a:ext cx="1580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mtClean="0">
                <a:solidFill>
                  <a:srgbClr val="FFFFFF"/>
                </a:solidFill>
              </a:rPr>
              <a:t>https://www.PPT818.com/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30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8" grpId="0"/>
      <p:bldP spid="35" grpId="0"/>
      <p:bldP spid="36" grpId="0"/>
      <p:bldP spid="37" grpId="0"/>
      <p:bldP spid="38" grpId="0"/>
      <p:bldP spid="39" grpId="0"/>
      <p:bldP spid="47" grpId="0"/>
      <p:bldP spid="48" grpId="0"/>
      <p:bldP spid="49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6D3D47C-9AB9-479B-AB99-CF5E2AC21C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321" y="1722298"/>
            <a:ext cx="6284825" cy="471361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E885CEE-18E9-4D1C-B217-1EF6FB9429CB}"/>
              </a:ext>
            </a:extLst>
          </p:cNvPr>
          <p:cNvSpPr/>
          <p:nvPr/>
        </p:nvSpPr>
        <p:spPr>
          <a:xfrm>
            <a:off x="2876040" y="3270115"/>
            <a:ext cx="2107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它们用来做什么？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677BBE2-B34A-4685-815A-D814B010A1E4}"/>
              </a:ext>
            </a:extLst>
          </p:cNvPr>
          <p:cNvSpPr txBox="1"/>
          <p:nvPr/>
        </p:nvSpPr>
        <p:spPr>
          <a:xfrm>
            <a:off x="6127437" y="2623784"/>
            <a:ext cx="124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灭火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2B9727D-29F3-4571-A883-EE8C86F476DB}"/>
              </a:ext>
            </a:extLst>
          </p:cNvPr>
          <p:cNvGrpSpPr/>
          <p:nvPr/>
        </p:nvGrpSpPr>
        <p:grpSpPr>
          <a:xfrm>
            <a:off x="4121243" y="422083"/>
            <a:ext cx="3796896" cy="575742"/>
            <a:chOff x="4244316" y="422083"/>
            <a:chExt cx="3796896" cy="57574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E09ABE5-B8D1-44F3-803A-A47BD3FD6EA5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认识消防器材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3277145-9820-4648-926C-8453E8D42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4316" y="422083"/>
              <a:ext cx="689288" cy="5757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960F0D2-8A91-4F86-A71C-77B5B99F6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51924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30F779C2-0E1D-4C0F-9435-DE86270588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088" y="1086909"/>
            <a:ext cx="5032421" cy="50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94BC45F-319F-47C4-8425-4119483CC0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04" y="1207646"/>
            <a:ext cx="5192176" cy="5192176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C18A2BD1-E383-4334-9B7B-06DC60CBF99B}"/>
              </a:ext>
            </a:extLst>
          </p:cNvPr>
          <p:cNvSpPr/>
          <p:nvPr/>
        </p:nvSpPr>
        <p:spPr>
          <a:xfrm>
            <a:off x="2501355" y="3757363"/>
            <a:ext cx="2903873" cy="60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这是什么？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170D476-CC13-487A-8F1F-72B7306B04A2}"/>
              </a:ext>
            </a:extLst>
          </p:cNvPr>
          <p:cNvSpPr/>
          <p:nvPr/>
        </p:nvSpPr>
        <p:spPr>
          <a:xfrm>
            <a:off x="7060900" y="1816757"/>
            <a:ext cx="2559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应急照明灯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6117435-123B-491F-80CD-E4A337C5C393}"/>
              </a:ext>
            </a:extLst>
          </p:cNvPr>
          <p:cNvGrpSpPr/>
          <p:nvPr/>
        </p:nvGrpSpPr>
        <p:grpSpPr>
          <a:xfrm>
            <a:off x="4121243" y="422083"/>
            <a:ext cx="3796896" cy="575742"/>
            <a:chOff x="4244316" y="422083"/>
            <a:chExt cx="3796896" cy="575742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24EDC48-B9B1-4A66-9FDC-757408E9B01F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认识消防器材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E227104-2824-4734-90ED-A68652E4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4316" y="422083"/>
              <a:ext cx="689288" cy="57574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5349F0C-90B4-4487-80C4-BB9067DAE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51924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53C013C3-CDCC-424C-AF9E-D9595A6CE2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0872" y="2472612"/>
            <a:ext cx="3626143" cy="31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2B94ADF-FE28-4CC9-BA06-1C0A6F378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F91F42-089A-4780-A744-437C02D2F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CDD94396-1135-4E05-9C65-9B4FF799816A}"/>
              </a:ext>
            </a:extLst>
          </p:cNvPr>
          <p:cNvGrpSpPr/>
          <p:nvPr/>
        </p:nvGrpSpPr>
        <p:grpSpPr>
          <a:xfrm>
            <a:off x="2407831" y="887587"/>
            <a:ext cx="8707388" cy="5062244"/>
            <a:chOff x="2615395" y="1252418"/>
            <a:chExt cx="6909605" cy="435316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B4E9609-1CF2-4020-8B74-A66144D7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42B05C2-DD12-4E42-9181-D4E0BEDFC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DF6BFC9A-0135-4AE1-A0D3-4F1B889789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8749">
            <a:off x="9947103" y="358899"/>
            <a:ext cx="1687206" cy="16872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937EB9D-438A-4348-861C-57DF887D16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5188">
            <a:off x="340776" y="435341"/>
            <a:ext cx="2472719" cy="247271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6F05601-604A-432C-A741-C08CC5FEB6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02470">
            <a:off x="9916352" y="4540715"/>
            <a:ext cx="1514619" cy="17689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90D4A8-46F6-418E-8EED-3E051016C4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" y="2622339"/>
            <a:ext cx="5263156" cy="427221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CB41DE8-1AA7-4109-8649-81E24459480D}"/>
              </a:ext>
            </a:extLst>
          </p:cNvPr>
          <p:cNvSpPr txBox="1"/>
          <p:nvPr/>
        </p:nvSpPr>
        <p:spPr>
          <a:xfrm>
            <a:off x="5333713" y="1804138"/>
            <a:ext cx="2797261" cy="64761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dist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zh-CN" altLang="en-US" sz="3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四</a:t>
            </a: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</a:t>
            </a:r>
            <a:endParaRPr lang="ko-KR" altLang="en-US" sz="3600" cap="none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3DA491B-DC30-48DE-AF8F-F95B69F484A9}"/>
              </a:ext>
            </a:extLst>
          </p:cNvPr>
          <p:cNvSpPr txBox="1"/>
          <p:nvPr/>
        </p:nvSpPr>
        <p:spPr>
          <a:xfrm>
            <a:off x="3681060" y="2763692"/>
            <a:ext cx="6376488" cy="10169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ctr" defTabSz="508000" eaLnBrk="0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认识消防标志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B5E8F8-6F5F-4AAF-A5E5-9E7031A83E89}"/>
              </a:ext>
            </a:extLst>
          </p:cNvPr>
          <p:cNvSpPr txBox="1"/>
          <p:nvPr/>
        </p:nvSpPr>
        <p:spPr>
          <a:xfrm>
            <a:off x="4653295" y="4231757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9D63AE6-723F-433B-A487-6AC6C6C7EAF2}"/>
              </a:ext>
            </a:extLst>
          </p:cNvPr>
          <p:cNvSpPr txBox="1"/>
          <p:nvPr/>
        </p:nvSpPr>
        <p:spPr>
          <a:xfrm>
            <a:off x="6955059" y="4231574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028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E1B45C1-F734-4BC3-A7D4-B1B23E1C32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7139" y="1601388"/>
            <a:ext cx="5461000" cy="453471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80F2BC6-265A-45B1-B74A-DE44CE1AB3C9}"/>
              </a:ext>
            </a:extLst>
          </p:cNvPr>
          <p:cNvGrpSpPr/>
          <p:nvPr/>
        </p:nvGrpSpPr>
        <p:grpSpPr>
          <a:xfrm>
            <a:off x="4121243" y="422083"/>
            <a:ext cx="3796896" cy="575742"/>
            <a:chOff x="4244316" y="422083"/>
            <a:chExt cx="3796896" cy="575742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00B4DAE-5A10-453E-A63C-BCFBAE83A17E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认识消防标志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BDF8BEF-B809-4FB4-807E-80CB5E57C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4316" y="422083"/>
              <a:ext cx="689288" cy="57574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37A3E72-B59D-4F26-BE86-29DE6CF32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51924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60927081-1949-4F9E-9D86-D227ACF072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40" b="-5053"/>
          <a:stretch>
            <a:fillRect/>
          </a:stretch>
        </p:blipFill>
        <p:spPr>
          <a:xfrm>
            <a:off x="8116472" y="1588167"/>
            <a:ext cx="1925053" cy="22258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88B74C-77E5-4EBC-AEC7-FE7C817E80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53"/>
          <a:stretch>
            <a:fillRect/>
          </a:stretch>
        </p:blipFill>
        <p:spPr>
          <a:xfrm>
            <a:off x="8056312" y="3970420"/>
            <a:ext cx="1925053" cy="222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B6B1874-A0E9-4041-BD3A-4AD80332867A}"/>
              </a:ext>
            </a:extLst>
          </p:cNvPr>
          <p:cNvSpPr/>
          <p:nvPr/>
        </p:nvSpPr>
        <p:spPr>
          <a:xfrm>
            <a:off x="4810531" y="1483078"/>
            <a:ext cx="2559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安全出口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7D3658-FDC2-4C9E-A45B-63BBB43B74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045" y="2240286"/>
            <a:ext cx="9643151" cy="3667218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9782B235-1CEB-4017-AD0D-540A7EF5CBDA}"/>
              </a:ext>
            </a:extLst>
          </p:cNvPr>
          <p:cNvGrpSpPr/>
          <p:nvPr/>
        </p:nvGrpSpPr>
        <p:grpSpPr>
          <a:xfrm>
            <a:off x="4121243" y="422083"/>
            <a:ext cx="3796896" cy="575742"/>
            <a:chOff x="4244316" y="422083"/>
            <a:chExt cx="3796896" cy="575742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70E1C8D-9F7B-403D-9725-EFB5323209CB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认识消防标志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3AB93EA-5409-4312-8621-1606E7496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4316" y="422083"/>
              <a:ext cx="689288" cy="57574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142A2DA-C266-4925-AE7A-3AE478354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51924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C8A20E30-1DE7-4AA7-8A40-B8905C0AC2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1198" y="2292383"/>
            <a:ext cx="3333010" cy="35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D675751-19C8-42E7-B1D8-8E6E752689A2}"/>
              </a:ext>
            </a:extLst>
          </p:cNvPr>
          <p:cNvGrpSpPr/>
          <p:nvPr/>
        </p:nvGrpSpPr>
        <p:grpSpPr>
          <a:xfrm>
            <a:off x="4121243" y="422083"/>
            <a:ext cx="3796896" cy="575742"/>
            <a:chOff x="4244316" y="422083"/>
            <a:chExt cx="3796896" cy="575742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D9E963A-C1F9-4B30-AC6A-6ED340C39465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认识消防标志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384716D-0518-41FC-B04E-542E34E86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4316" y="422083"/>
              <a:ext cx="689288" cy="57574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4B6FE87-E610-4E91-B4F9-DBC976A21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51924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91" y="1390650"/>
            <a:ext cx="7743217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4AD907B-17A8-4EF8-8899-312441372A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852" y="1374003"/>
            <a:ext cx="8648627" cy="473633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DE25597-D6C7-48D1-95E1-DEB7D0B414B0}"/>
              </a:ext>
            </a:extLst>
          </p:cNvPr>
          <p:cNvGrpSpPr/>
          <p:nvPr/>
        </p:nvGrpSpPr>
        <p:grpSpPr>
          <a:xfrm>
            <a:off x="4121243" y="422083"/>
            <a:ext cx="3796896" cy="575742"/>
            <a:chOff x="4244316" y="422083"/>
            <a:chExt cx="3796896" cy="575742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ABEBA74-14C3-4E6B-A532-BE75FD013296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认识消防标志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E8024D1-1E37-43FF-A260-F72FBF886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4316" y="422083"/>
              <a:ext cx="689288" cy="57574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3BF030C-C36A-493E-8AFE-0638EBBDA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51924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2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2B94ADF-FE28-4CC9-BA06-1C0A6F378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F91F42-089A-4780-A744-437C02D2F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CDD94396-1135-4E05-9C65-9B4FF799816A}"/>
              </a:ext>
            </a:extLst>
          </p:cNvPr>
          <p:cNvGrpSpPr/>
          <p:nvPr/>
        </p:nvGrpSpPr>
        <p:grpSpPr>
          <a:xfrm>
            <a:off x="2407831" y="887587"/>
            <a:ext cx="8707388" cy="5062244"/>
            <a:chOff x="2615395" y="1252418"/>
            <a:chExt cx="6909605" cy="435316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B4E9609-1CF2-4020-8B74-A66144D7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42B05C2-DD12-4E42-9181-D4E0BEDFC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DF6BFC9A-0135-4AE1-A0D3-4F1B889789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8749">
            <a:off x="9947103" y="358899"/>
            <a:ext cx="1687206" cy="16872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937EB9D-438A-4348-861C-57DF887D16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5188">
            <a:off x="340776" y="435341"/>
            <a:ext cx="2472719" cy="247271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6F05601-604A-432C-A741-C08CC5FEB6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02470">
            <a:off x="9916352" y="4540715"/>
            <a:ext cx="1514619" cy="17689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90D4A8-46F6-418E-8EED-3E051016C4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" y="2622339"/>
            <a:ext cx="5263156" cy="427221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CB41DE8-1AA7-4109-8649-81E24459480D}"/>
              </a:ext>
            </a:extLst>
          </p:cNvPr>
          <p:cNvSpPr txBox="1"/>
          <p:nvPr/>
        </p:nvSpPr>
        <p:spPr>
          <a:xfrm>
            <a:off x="5333713" y="1804138"/>
            <a:ext cx="2797261" cy="64761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dist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zh-CN" altLang="en-US" sz="3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五</a:t>
            </a: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</a:t>
            </a:r>
            <a:endParaRPr lang="ko-KR" altLang="en-US" sz="3600" cap="none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3DA491B-DC30-48DE-AF8F-F95B69F484A9}"/>
              </a:ext>
            </a:extLst>
          </p:cNvPr>
          <p:cNvSpPr txBox="1"/>
          <p:nvPr/>
        </p:nvSpPr>
        <p:spPr>
          <a:xfrm>
            <a:off x="3681060" y="2763692"/>
            <a:ext cx="6376488" cy="10169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ctr" defTabSz="508000" eaLnBrk="0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消防安全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B5E8F8-6F5F-4AAF-A5E5-9E7031A83E89}"/>
              </a:ext>
            </a:extLst>
          </p:cNvPr>
          <p:cNvSpPr txBox="1"/>
          <p:nvPr/>
        </p:nvSpPr>
        <p:spPr>
          <a:xfrm>
            <a:off x="4653295" y="4231757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9D63AE6-723F-433B-A487-6AC6C6C7EAF2}"/>
              </a:ext>
            </a:extLst>
          </p:cNvPr>
          <p:cNvSpPr txBox="1"/>
          <p:nvPr/>
        </p:nvSpPr>
        <p:spPr>
          <a:xfrm>
            <a:off x="6955059" y="4231574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1545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0A1C883-5173-45CD-83E0-64E60DA287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763" y="997825"/>
            <a:ext cx="5897782" cy="58977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4FFD97-25CF-4ABA-8C4A-1309900E30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050" y="954425"/>
            <a:ext cx="5430253" cy="543025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A816323-AA2A-40A1-8CF5-C77ECF08C597}"/>
              </a:ext>
            </a:extLst>
          </p:cNvPr>
          <p:cNvSpPr/>
          <p:nvPr/>
        </p:nvSpPr>
        <p:spPr>
          <a:xfrm>
            <a:off x="6659493" y="2938799"/>
            <a:ext cx="3531255" cy="1230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千万别玩火，也不要随身携带火柴、打火机等火种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47D4AAE-4092-4DD6-9472-97D26183A3B8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AE27D4F-EDDF-408E-8FE9-81DF13893696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5BBB98C-C994-4EF7-A76C-6A2EFA60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41987AA-BC87-4F7B-B757-722386A96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2065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D6E32269-08D4-4E65-B527-A4CDBB26D08A}"/>
              </a:ext>
            </a:extLst>
          </p:cNvPr>
          <p:cNvSpPr/>
          <p:nvPr/>
        </p:nvSpPr>
        <p:spPr>
          <a:xfrm>
            <a:off x="6691736" y="4898716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大家，打火机能玩吗？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AFD485C-9666-4D96-8060-FFDB78FA9C86}"/>
              </a:ext>
            </a:extLst>
          </p:cNvPr>
          <p:cNvSpPr/>
          <p:nvPr/>
        </p:nvSpPr>
        <p:spPr>
          <a:xfrm>
            <a:off x="7483518" y="5598690"/>
            <a:ext cx="2214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肯定不能玩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4988508-54C9-4465-8B76-DF4A83994379}"/>
              </a:ext>
            </a:extLst>
          </p:cNvPr>
          <p:cNvSpPr/>
          <p:nvPr/>
        </p:nvSpPr>
        <p:spPr>
          <a:xfrm>
            <a:off x="1813752" y="4898717"/>
            <a:ext cx="4276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火柴能随便玩吗？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19E6E8F-60F7-4CC2-850F-0E629490C38D}"/>
              </a:ext>
            </a:extLst>
          </p:cNvPr>
          <p:cNvSpPr/>
          <p:nvPr/>
        </p:nvSpPr>
        <p:spPr>
          <a:xfrm>
            <a:off x="3328257" y="5598689"/>
            <a:ext cx="1027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不能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D1D982-F155-47E1-8617-FBB3A40C62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1203" y="1339616"/>
            <a:ext cx="2728642" cy="341756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8EFE344F-A210-455E-9C51-BFC0B93AD307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2E0F33C-F55B-48DB-9676-303F011460E6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1563A46-C4BC-409B-A08A-35E20964A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0462D31-7C5F-4AB9-A932-309BEE3A8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E629F1AB-700C-4EEC-96FE-F3C75B5601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18" r="-3850" b="-1"/>
          <a:stretch>
            <a:fillRect/>
          </a:stretch>
        </p:blipFill>
        <p:spPr>
          <a:xfrm>
            <a:off x="6422133" y="1219376"/>
            <a:ext cx="3520520" cy="35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590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2B94ADF-FE28-4CC9-BA06-1C0A6F378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F91F42-089A-4780-A744-437C02D2F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CDD94396-1135-4E05-9C65-9B4FF799816A}"/>
              </a:ext>
            </a:extLst>
          </p:cNvPr>
          <p:cNvGrpSpPr/>
          <p:nvPr/>
        </p:nvGrpSpPr>
        <p:grpSpPr>
          <a:xfrm>
            <a:off x="2407831" y="887587"/>
            <a:ext cx="8707388" cy="5062244"/>
            <a:chOff x="2615395" y="1252418"/>
            <a:chExt cx="6909605" cy="435316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B4E9609-1CF2-4020-8B74-A66144D7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42B05C2-DD12-4E42-9181-D4E0BEDFC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DF6BFC9A-0135-4AE1-A0D3-4F1B889789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8749">
            <a:off x="9947103" y="358899"/>
            <a:ext cx="1687206" cy="16872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937EB9D-438A-4348-861C-57DF887D16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5188">
            <a:off x="340776" y="435341"/>
            <a:ext cx="2472719" cy="247271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6F05601-604A-432C-A741-C08CC5FEB6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02470">
            <a:off x="9916352" y="4540715"/>
            <a:ext cx="1514619" cy="17689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90D4A8-46F6-418E-8EED-3E051016C4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" y="2622339"/>
            <a:ext cx="5263156" cy="427221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CB41DE8-1AA7-4109-8649-81E24459480D}"/>
              </a:ext>
            </a:extLst>
          </p:cNvPr>
          <p:cNvSpPr txBox="1"/>
          <p:nvPr/>
        </p:nvSpPr>
        <p:spPr>
          <a:xfrm>
            <a:off x="5333713" y="1804138"/>
            <a:ext cx="2797261" cy="64761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dist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第一部分</a:t>
            </a:r>
            <a:endParaRPr lang="ko-KR" altLang="en-US" sz="3600" cap="none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3DA491B-DC30-48DE-AF8F-F95B69F484A9}"/>
              </a:ext>
            </a:extLst>
          </p:cNvPr>
          <p:cNvSpPr txBox="1"/>
          <p:nvPr/>
        </p:nvSpPr>
        <p:spPr>
          <a:xfrm>
            <a:off x="3681060" y="2763692"/>
            <a:ext cx="6376488" cy="10169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defTabSz="508000" eaLnBrk="0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消防安全感知认识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B5E8F8-6F5F-4AAF-A5E5-9E7031A83E89}"/>
              </a:ext>
            </a:extLst>
          </p:cNvPr>
          <p:cNvSpPr txBox="1"/>
          <p:nvPr/>
        </p:nvSpPr>
        <p:spPr>
          <a:xfrm>
            <a:off x="4653295" y="4231757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9D63AE6-723F-433B-A487-6AC6C6C7EAF2}"/>
              </a:ext>
            </a:extLst>
          </p:cNvPr>
          <p:cNvSpPr txBox="1"/>
          <p:nvPr/>
        </p:nvSpPr>
        <p:spPr>
          <a:xfrm>
            <a:off x="6955059" y="4231574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55180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FFB7B7-A4AC-40F2-90DF-2D55C2F85F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472" y="1342384"/>
            <a:ext cx="3737532" cy="3737532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6A1E96FE-9E80-4963-BB4C-C52A08E44132}"/>
              </a:ext>
            </a:extLst>
          </p:cNvPr>
          <p:cNvSpPr/>
          <p:nvPr/>
        </p:nvSpPr>
        <p:spPr>
          <a:xfrm>
            <a:off x="2200398" y="5133888"/>
            <a:ext cx="3091680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不在阳台上，楼道内和其他禁放场所燃放烟花爆竹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7C7A8F13-4459-48AD-A537-94C164C340E9}"/>
              </a:ext>
            </a:extLst>
          </p:cNvPr>
          <p:cNvSpPr/>
          <p:nvPr/>
        </p:nvSpPr>
        <p:spPr>
          <a:xfrm>
            <a:off x="6139851" y="5111680"/>
            <a:ext cx="4786837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大家要在大人的陪同下，在空旷的地方，才能燃放烟花爆竹；以免发生危险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FB3878B-EC0F-4CF0-8461-20CC2846A0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223" y="661334"/>
            <a:ext cx="4786837" cy="478683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E2E12F11-DCAA-425E-911C-0CB8E54916C1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D2F5F45-5902-412F-A387-8D6768C10E4E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6750022-F817-4D2A-8499-58DCE98DE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F139AC2-4A92-49AA-A568-28185DC5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25346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7D83A-A5F6-4957-AC09-7C2BB00420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302" y="1313759"/>
            <a:ext cx="4799954" cy="47999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58F5BE-1BDA-4399-BD2A-9A4A2FC2BA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296" y="1262520"/>
            <a:ext cx="3736920" cy="373692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06B03B7-4D36-4AD6-A903-B62250321F65}"/>
              </a:ext>
            </a:extLst>
          </p:cNvPr>
          <p:cNvSpPr/>
          <p:nvPr/>
        </p:nvSpPr>
        <p:spPr>
          <a:xfrm>
            <a:off x="6589297" y="5122494"/>
            <a:ext cx="3736919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发现煤气泄漏要打开门窗，切不可点明火和开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闭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电器开关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3700E17-29EC-4A92-910B-2C3A17E8D779}"/>
              </a:ext>
            </a:extLst>
          </p:cNvPr>
          <p:cNvSpPr/>
          <p:nvPr/>
        </p:nvSpPr>
        <p:spPr>
          <a:xfrm>
            <a:off x="1840295" y="5375127"/>
            <a:ext cx="4070866" cy="44267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点燃的蚊香，灯泡等要远离可燃物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4C40188-E785-45FC-8E48-7271F3B41FEF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FB525E7-CF17-4DEE-B052-992D9ED99549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121F84B-79D6-4BFA-BF84-3C665245E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4201215-D889-4B58-967D-88A10F3BC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25302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3B9075-F288-4247-966C-B437172375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772" y="997825"/>
            <a:ext cx="4457476" cy="44574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8ACB5BF-BCA4-4A26-8CD8-CEE824AB41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706" y="1427342"/>
            <a:ext cx="3712222" cy="3712222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06B03B7-4D36-4AD6-A903-B62250321F65}"/>
              </a:ext>
            </a:extLst>
          </p:cNvPr>
          <p:cNvSpPr/>
          <p:nvPr/>
        </p:nvSpPr>
        <p:spPr>
          <a:xfrm>
            <a:off x="6575234" y="5430658"/>
            <a:ext cx="3597694" cy="44267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不乱动、不损坏公共消防器材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3700E17-29EC-4A92-910B-2C3A17E8D779}"/>
              </a:ext>
            </a:extLst>
          </p:cNvPr>
          <p:cNvSpPr/>
          <p:nvPr/>
        </p:nvSpPr>
        <p:spPr>
          <a:xfrm>
            <a:off x="1879848" y="5294692"/>
            <a:ext cx="3736919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用完电器及时拔掉插销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;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不随意拆卸电器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3A49F41-0199-4ABF-9F9F-AAABD8D66797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27E2331-C34D-45C1-BC63-A3C06E1DF1FA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D250CC7-FE7B-4CD3-9147-83328E268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6F0EF3F-67AD-4090-8811-14C4D20FB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5257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03152EB-5C20-46F3-ABDE-942AFC542D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459" y="988086"/>
            <a:ext cx="5000045" cy="44643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01D127C-72C5-4D77-9CA4-473011DE43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130" y="1457754"/>
            <a:ext cx="3869467" cy="3869467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06B03B7-4D36-4AD6-A903-B62250321F65}"/>
              </a:ext>
            </a:extLst>
          </p:cNvPr>
          <p:cNvSpPr/>
          <p:nvPr/>
        </p:nvSpPr>
        <p:spPr>
          <a:xfrm>
            <a:off x="6705369" y="5212089"/>
            <a:ext cx="3736919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发生火灾时在窗口、阳台等容易被人看见的地方呼救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3700E17-29EC-4A92-910B-2C3A17E8D779}"/>
              </a:ext>
            </a:extLst>
          </p:cNvPr>
          <p:cNvSpPr/>
          <p:nvPr/>
        </p:nvSpPr>
        <p:spPr>
          <a:xfrm>
            <a:off x="1759403" y="5212089"/>
            <a:ext cx="3398294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进入公共场所要消防安全标志、记住流散方向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B067035-3F75-43E2-85DC-34C57FADADBD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E7E5AF1-8909-4666-9FEF-0ED9F5CEB73F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8F8A6B8-BCF9-4333-9BC1-A5D18DF7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571ECDA-02EA-40C7-868B-2EACDFFC9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7347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E28CEE-36C0-4229-A7A6-E73D814C88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504" y="1319016"/>
            <a:ext cx="4171860" cy="37248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716CA6-44CA-41E3-BA94-174D04B4C9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345" y="1155033"/>
            <a:ext cx="3973080" cy="397308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06B03B7-4D36-4AD6-A903-B62250321F65}"/>
              </a:ext>
            </a:extLst>
          </p:cNvPr>
          <p:cNvSpPr/>
          <p:nvPr/>
        </p:nvSpPr>
        <p:spPr>
          <a:xfrm>
            <a:off x="6782611" y="4959671"/>
            <a:ext cx="3610599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尽快逃离火场，不能在床底下家具内躲藏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3700E17-29EC-4A92-910B-2C3A17E8D779}"/>
              </a:ext>
            </a:extLst>
          </p:cNvPr>
          <p:cNvSpPr/>
          <p:nvPr/>
        </p:nvSpPr>
        <p:spPr>
          <a:xfrm>
            <a:off x="2328485" y="4959671"/>
            <a:ext cx="3398294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关阳并封堵连通火区的房门、缝隙，泼水降温，呼救待援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8128419-2EE8-48DC-939B-B1F9B59778C3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8290DB9-C91A-40D2-829B-5FF37FE64FFF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90A1F9-23BD-4436-8FBA-BEC6BCE20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E90681F-68C3-4F58-BD2C-AA63750D9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1161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ED22EE2-72CF-41D9-82A4-565BB4AC7E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803" y="1060242"/>
            <a:ext cx="4074823" cy="40748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2B45E2-4676-4878-8D22-070C8C6C39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758" y="997825"/>
            <a:ext cx="4394881" cy="4394881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06B03B7-4D36-4AD6-A903-B62250321F65}"/>
              </a:ext>
            </a:extLst>
          </p:cNvPr>
          <p:cNvSpPr/>
          <p:nvPr/>
        </p:nvSpPr>
        <p:spPr>
          <a:xfrm>
            <a:off x="6789590" y="5135055"/>
            <a:ext cx="3736919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在老师或工作人员指挥下有秩序地撤离，不要乱跑乱藏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3700E17-29EC-4A92-910B-2C3A17E8D779}"/>
              </a:ext>
            </a:extLst>
          </p:cNvPr>
          <p:cNvSpPr/>
          <p:nvPr/>
        </p:nvSpPr>
        <p:spPr>
          <a:xfrm>
            <a:off x="1833933" y="5135055"/>
            <a:ext cx="3398294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尽快藏往楼外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不要乘电梯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不要盲目跳楼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61FF2BA-450B-493E-AC3C-B309DC7974A5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07059C8-1018-47CE-858B-01C2578D191C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FA5D7F4-8B06-4341-B82F-E71E5E2AD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28E2BB8-9D90-4925-97A6-81312F3FB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09838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39C2B34-E88F-4690-A1DC-C9E35ED218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424" y="1165471"/>
            <a:ext cx="4010295" cy="40102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0222A02-BA9C-4C36-832B-5786DFFC1F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283" y="997825"/>
            <a:ext cx="4494814" cy="4494814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06B03B7-4D36-4AD6-A903-B62250321F65}"/>
              </a:ext>
            </a:extLst>
          </p:cNvPr>
          <p:cNvSpPr/>
          <p:nvPr/>
        </p:nvSpPr>
        <p:spPr>
          <a:xfrm>
            <a:off x="6881281" y="5149370"/>
            <a:ext cx="3398295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用湿衣被等包裹头部和身体后再冲出火场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3700E17-29EC-4A92-910B-2C3A17E8D779}"/>
              </a:ext>
            </a:extLst>
          </p:cNvPr>
          <p:cNvSpPr/>
          <p:nvPr/>
        </p:nvSpPr>
        <p:spPr>
          <a:xfrm>
            <a:off x="2133996" y="5149370"/>
            <a:ext cx="3398294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逆风向逃往安全地带，或在草木很少处暂避。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04F90B8-37B4-4AF7-9053-BFB6AFB41599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D4F5A7C-F0A7-4CD9-BB55-0A542B6D48D7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9E609D4-1BD6-4B76-910E-F1266CCEB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D08BA13-1C2F-4311-9C84-D2F60EB50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91526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06B03B7-4D36-4AD6-A903-B62250321F65}"/>
              </a:ext>
            </a:extLst>
          </p:cNvPr>
          <p:cNvSpPr/>
          <p:nvPr/>
        </p:nvSpPr>
        <p:spPr>
          <a:xfrm>
            <a:off x="6350569" y="3850654"/>
            <a:ext cx="4248999" cy="1230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千万别乱跑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;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脱去着火衣服，就地打滚，用湿被捂盖或用水灭火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3700E17-29EC-4A92-910B-2C3A17E8D779}"/>
              </a:ext>
            </a:extLst>
          </p:cNvPr>
          <p:cNvSpPr/>
          <p:nvPr/>
        </p:nvSpPr>
        <p:spPr>
          <a:xfrm>
            <a:off x="6372274" y="2397203"/>
            <a:ext cx="4071736" cy="1230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用湿毛巾等捂严口、鼻、弯腰走或匍匐前进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ECA57DF-7709-482D-A03E-EC53E17DF4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73588" y="1581177"/>
            <a:ext cx="4646140" cy="464614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E0AE1EE-2C82-4D82-AF73-6FEB9C5AFCC0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7E29543-32ED-4C2E-80D4-7B20DB2EDF9A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3140769-DE43-4935-99AB-72EC8EBB0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F3C5930-44BC-417F-A7FB-99E83B296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E91AC3D1-9EFD-44AB-BDF4-4AE412529C30}"/>
              </a:ext>
            </a:extLst>
          </p:cNvPr>
          <p:cNvSpPr/>
          <p:nvPr/>
        </p:nvSpPr>
        <p:spPr>
          <a:xfrm>
            <a:off x="6025579" y="2117558"/>
            <a:ext cx="5188452" cy="3573379"/>
          </a:xfrm>
          <a:prstGeom prst="round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35421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2B94ADF-FE28-4CC9-BA06-1C0A6F378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F91F42-089A-4780-A744-437C02D2F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CDD94396-1135-4E05-9C65-9B4FF799816A}"/>
              </a:ext>
            </a:extLst>
          </p:cNvPr>
          <p:cNvGrpSpPr/>
          <p:nvPr/>
        </p:nvGrpSpPr>
        <p:grpSpPr>
          <a:xfrm>
            <a:off x="2407831" y="887587"/>
            <a:ext cx="8707388" cy="5062244"/>
            <a:chOff x="2615395" y="1252418"/>
            <a:chExt cx="6909605" cy="435316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B4E9609-1CF2-4020-8B74-A66144D7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42B05C2-DD12-4E42-9181-D4E0BEDFC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DF6BFC9A-0135-4AE1-A0D3-4F1B889789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8749">
            <a:off x="9947103" y="358899"/>
            <a:ext cx="1687206" cy="16872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937EB9D-438A-4348-861C-57DF887D16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5188">
            <a:off x="340776" y="435341"/>
            <a:ext cx="2472719" cy="247271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6F05601-604A-432C-A741-C08CC5FEB6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02470">
            <a:off x="9916352" y="4540715"/>
            <a:ext cx="1514619" cy="17689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90D4A8-46F6-418E-8EED-3E051016C4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" y="2622339"/>
            <a:ext cx="5263156" cy="427221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CB41DE8-1AA7-4109-8649-81E24459480D}"/>
              </a:ext>
            </a:extLst>
          </p:cNvPr>
          <p:cNvSpPr txBox="1"/>
          <p:nvPr/>
        </p:nvSpPr>
        <p:spPr>
          <a:xfrm>
            <a:off x="5333713" y="1804138"/>
            <a:ext cx="2797261" cy="64761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dist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zh-CN" altLang="en-US" sz="3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六</a:t>
            </a: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</a:t>
            </a:r>
            <a:endParaRPr lang="ko-KR" altLang="en-US" sz="3600" cap="none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3DA491B-DC30-48DE-AF8F-F95B69F484A9}"/>
              </a:ext>
            </a:extLst>
          </p:cNvPr>
          <p:cNvSpPr txBox="1"/>
          <p:nvPr/>
        </p:nvSpPr>
        <p:spPr>
          <a:xfrm>
            <a:off x="3681060" y="2763692"/>
            <a:ext cx="6376488" cy="10169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ctr" defTabSz="508000" eaLnBrk="0"/>
            <a:r>
              <a:rPr lang="zh-CN" alt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大家讨论互动</a:t>
            </a:r>
            <a:endParaRPr lang="ko-KR" altLang="en-US" sz="600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B5E8F8-6F5F-4AAF-A5E5-9E7031A83E89}"/>
              </a:ext>
            </a:extLst>
          </p:cNvPr>
          <p:cNvSpPr txBox="1"/>
          <p:nvPr/>
        </p:nvSpPr>
        <p:spPr>
          <a:xfrm>
            <a:off x="4653295" y="4231757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9D63AE6-723F-433B-A487-6AC6C6C7EAF2}"/>
              </a:ext>
            </a:extLst>
          </p:cNvPr>
          <p:cNvSpPr txBox="1"/>
          <p:nvPr/>
        </p:nvSpPr>
        <p:spPr>
          <a:xfrm>
            <a:off x="6955059" y="4231574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256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5D8C5826-C1F3-40BF-AB18-5B500C90B4A8}"/>
              </a:ext>
            </a:extLst>
          </p:cNvPr>
          <p:cNvSpPr/>
          <p:nvPr/>
        </p:nvSpPr>
        <p:spPr>
          <a:xfrm>
            <a:off x="3451321" y="1489142"/>
            <a:ext cx="5467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、发生火灾时，拨打什么电话号码报警？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125635D-1074-4649-92DE-0F473699E70A}"/>
              </a:ext>
            </a:extLst>
          </p:cNvPr>
          <p:cNvSpPr txBox="1"/>
          <p:nvPr/>
        </p:nvSpPr>
        <p:spPr>
          <a:xfrm>
            <a:off x="5890821" y="191382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119</a:t>
            </a:r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370BFFE-8867-427C-A91B-EDAC0BBF3E00}"/>
              </a:ext>
            </a:extLst>
          </p:cNvPr>
          <p:cNvSpPr/>
          <p:nvPr/>
        </p:nvSpPr>
        <p:spPr>
          <a:xfrm>
            <a:off x="3324509" y="2307736"/>
            <a:ext cx="5721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、着火时，你要离开有烟雾的房间，应该怎么做？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9827D72-EE8A-4D85-911C-905C1192FB64}"/>
              </a:ext>
            </a:extLst>
          </p:cNvPr>
          <p:cNvSpPr txBox="1"/>
          <p:nvPr/>
        </p:nvSpPr>
        <p:spPr>
          <a:xfrm>
            <a:off x="3632915" y="2732422"/>
            <a:ext cx="510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（用湿毛巾捂住口、鼻，尽量弯腰离开房间）；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8285BD8-5E8A-40CB-9A77-7D0A000A73D1}"/>
              </a:ext>
            </a:extLst>
          </p:cNvPr>
          <p:cNvSpPr txBox="1"/>
          <p:nvPr/>
        </p:nvSpPr>
        <p:spPr>
          <a:xfrm>
            <a:off x="4349030" y="3126330"/>
            <a:ext cx="3672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、遇到火灾能不能乘坐电梯？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EDB4D98-BBC8-495C-9D32-0D44BAD1F0B3}"/>
              </a:ext>
            </a:extLst>
          </p:cNvPr>
          <p:cNvSpPr txBox="1"/>
          <p:nvPr/>
        </p:nvSpPr>
        <p:spPr>
          <a:xfrm>
            <a:off x="2246490" y="3551016"/>
            <a:ext cx="7877284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（不能，因为一旦发生火灾，电梯就可能停电，把人困在电梯内。要沿着安全出口的方向快速逃生）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9624795-BB3B-489C-AC77-A2CBD40E02AC}"/>
              </a:ext>
            </a:extLst>
          </p:cNvPr>
          <p:cNvSpPr txBox="1"/>
          <p:nvPr/>
        </p:nvSpPr>
        <p:spPr>
          <a:xfrm>
            <a:off x="4847446" y="4450190"/>
            <a:ext cx="267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、什么东西不能玩？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AA898A3-E0ED-4F92-B64B-7C90598CC61A}"/>
              </a:ext>
            </a:extLst>
          </p:cNvPr>
          <p:cNvSpPr txBox="1"/>
          <p:nvPr/>
        </p:nvSpPr>
        <p:spPr>
          <a:xfrm>
            <a:off x="3075435" y="4874876"/>
            <a:ext cx="621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（火柴、电源插座、鞭炮、煤气灶、烟花、打火机等）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2A2FFA6-CBEE-45C5-A1BC-BC00CD4E60A1}"/>
              </a:ext>
            </a:extLst>
          </p:cNvPr>
          <p:cNvSpPr txBox="1"/>
          <p:nvPr/>
        </p:nvSpPr>
        <p:spPr>
          <a:xfrm>
            <a:off x="3991193" y="5268784"/>
            <a:ext cx="4387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、油锅着火了，可以用水来灭火吗？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1622B40-ACA5-4D30-98EF-15DD603EB487}"/>
              </a:ext>
            </a:extLst>
          </p:cNvPr>
          <p:cNvSpPr txBox="1"/>
          <p:nvPr/>
        </p:nvSpPr>
        <p:spPr>
          <a:xfrm>
            <a:off x="5031521" y="5693471"/>
            <a:ext cx="230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（不能，油比水轻）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61CE3C3-6C78-4E72-B861-016056C9E5B5}"/>
              </a:ext>
            </a:extLst>
          </p:cNvPr>
          <p:cNvGrpSpPr/>
          <p:nvPr/>
        </p:nvGrpSpPr>
        <p:grpSpPr>
          <a:xfrm>
            <a:off x="4032168" y="422083"/>
            <a:ext cx="4213578" cy="575742"/>
            <a:chOff x="4155241" y="422083"/>
            <a:chExt cx="4213578" cy="575742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D67A516-46D2-4F6B-A655-430E2F9B56F7}"/>
                </a:ext>
              </a:extLst>
            </p:cNvPr>
            <p:cNvSpPr txBox="1"/>
            <p:nvPr/>
          </p:nvSpPr>
          <p:spPr>
            <a:xfrm>
              <a:off x="4797392" y="473322"/>
              <a:ext cx="2925694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dist"/>
              <a:r>
                <a:rPr lang="zh-CN" altLang="en-US" sz="28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大家讨论互动</a:t>
              </a: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B783A68-0EC4-4F41-B658-02BBCC2BF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155241" y="422083"/>
              <a:ext cx="689288" cy="57574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72991CC4-525C-4B43-B269-A7783661C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79531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3F9A88A8-417C-485C-ABB0-9AD4DA6703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97580" y="4849187"/>
            <a:ext cx="2812729" cy="163781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03AFA59-A543-439E-AFC5-5B1A24EB98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502" y="4425614"/>
            <a:ext cx="2118958" cy="21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4" grpId="0"/>
      <p:bldP spid="12" grpId="0"/>
      <p:bldP spid="13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783DF1F-EDFE-4282-AA9C-1721E34385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739" y="884002"/>
            <a:ext cx="5553204" cy="555320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873C85B-F62A-4464-AD7F-91F58D7BC02F}"/>
              </a:ext>
            </a:extLst>
          </p:cNvPr>
          <p:cNvSpPr txBox="1"/>
          <p:nvPr/>
        </p:nvSpPr>
        <p:spPr>
          <a:xfrm>
            <a:off x="2301634" y="1638765"/>
            <a:ext cx="2983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消防车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3A53DE-DBA5-444F-A171-D2EDAFF05F5D}"/>
              </a:ext>
            </a:extLst>
          </p:cNvPr>
          <p:cNvSpPr txBox="1"/>
          <p:nvPr/>
        </p:nvSpPr>
        <p:spPr>
          <a:xfrm>
            <a:off x="7682483" y="3110702"/>
            <a:ext cx="2341312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消防车用途是什么呢？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A43E975-08AF-44FA-BA3F-A6806F97EC2F}"/>
              </a:ext>
            </a:extLst>
          </p:cNvPr>
          <p:cNvGrpSpPr/>
          <p:nvPr/>
        </p:nvGrpSpPr>
        <p:grpSpPr>
          <a:xfrm>
            <a:off x="3837624" y="422083"/>
            <a:ext cx="4516751" cy="575742"/>
            <a:chOff x="3960697" y="422083"/>
            <a:chExt cx="4516751" cy="575742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32B36DB-789D-44F0-8641-7A66A8CBC2E8}"/>
                </a:ext>
              </a:extLst>
            </p:cNvPr>
            <p:cNvSpPr txBox="1"/>
            <p:nvPr/>
          </p:nvSpPr>
          <p:spPr>
            <a:xfrm>
              <a:off x="4609663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消防安全感知认识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E5266BD-D300-49F3-AB6C-EF96656D5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60697" y="422083"/>
              <a:ext cx="689288" cy="57574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FCF8900-6D37-4EB1-8E0F-DBE29E198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42017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30AAB74-D330-ACB8-C208-529B6F252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1173" y="2054263"/>
            <a:ext cx="4094658" cy="33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12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F056337-DF49-454E-A4D6-5808128F75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58909" y="422083"/>
            <a:ext cx="6096012" cy="609601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A9E3B70-ED40-4B85-A1F0-33DB44596DB0}"/>
              </a:ext>
            </a:extLst>
          </p:cNvPr>
          <p:cNvSpPr txBox="1"/>
          <p:nvPr/>
        </p:nvSpPr>
        <p:spPr>
          <a:xfrm>
            <a:off x="6787494" y="2685259"/>
            <a:ext cx="4120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灭火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08C0A4-E1F6-4B1D-932E-6CE6402DCA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19" y="997825"/>
            <a:ext cx="4552436" cy="455243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C41BEFF-3E52-4E8A-BCAD-625F43C7D36A}"/>
              </a:ext>
            </a:extLst>
          </p:cNvPr>
          <p:cNvGrpSpPr/>
          <p:nvPr/>
        </p:nvGrpSpPr>
        <p:grpSpPr>
          <a:xfrm>
            <a:off x="3837624" y="422083"/>
            <a:ext cx="4516751" cy="575742"/>
            <a:chOff x="3960697" y="422083"/>
            <a:chExt cx="4516751" cy="575742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CB75A86-C626-423B-8D87-E35A250C5C6B}"/>
                </a:ext>
              </a:extLst>
            </p:cNvPr>
            <p:cNvSpPr txBox="1"/>
            <p:nvPr/>
          </p:nvSpPr>
          <p:spPr>
            <a:xfrm>
              <a:off x="4609663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消防安全感知认识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143F33-7586-401A-B97C-A2318DD09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60697" y="422083"/>
              <a:ext cx="689288" cy="57574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7529392-65AD-4012-A28A-FEFE6A2D7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42017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136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D76D71E-01A2-452D-AF2F-9C088AAC93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869" y="1279002"/>
            <a:ext cx="5975287" cy="597528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5473561-0CF3-4AB3-8F6F-345190E53C36}"/>
              </a:ext>
            </a:extLst>
          </p:cNvPr>
          <p:cNvSpPr txBox="1"/>
          <p:nvPr/>
        </p:nvSpPr>
        <p:spPr>
          <a:xfrm>
            <a:off x="7215410" y="3936809"/>
            <a:ext cx="283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消防车为什么涂成红色？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5C9BF15-DA48-4DD7-BB3E-191D9CD167B2}"/>
              </a:ext>
            </a:extLst>
          </p:cNvPr>
          <p:cNvGrpSpPr/>
          <p:nvPr/>
        </p:nvGrpSpPr>
        <p:grpSpPr>
          <a:xfrm>
            <a:off x="3837624" y="422083"/>
            <a:ext cx="4516751" cy="575742"/>
            <a:chOff x="3960697" y="422083"/>
            <a:chExt cx="4516751" cy="57574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426B4DC-E60A-4FB4-A30D-42C613775755}"/>
                </a:ext>
              </a:extLst>
            </p:cNvPr>
            <p:cNvSpPr txBox="1"/>
            <p:nvPr/>
          </p:nvSpPr>
          <p:spPr>
            <a:xfrm>
              <a:off x="4609663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消防安全感知认识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5A69CC7-84AD-40B2-B19E-0E3BE6416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60697" y="422083"/>
              <a:ext cx="689288" cy="57574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ED72E41-21F6-4EA1-AD72-EFF2876BE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42017" y="422083"/>
              <a:ext cx="689288" cy="575742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A172EF08-5D9F-4FC0-AF35-34FFB0C6A59F}"/>
              </a:ext>
            </a:extLst>
          </p:cNvPr>
          <p:cNvSpPr txBox="1"/>
          <p:nvPr/>
        </p:nvSpPr>
        <p:spPr>
          <a:xfrm>
            <a:off x="4318854" y="1279002"/>
            <a:ext cx="420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有谁知道吗？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42D289E-36E1-462F-8282-152FD7E515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170">
            <a:off x="1165079" y="2455181"/>
            <a:ext cx="4830568" cy="36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04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75889918-186C-489E-9474-413CE48024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733" y="727265"/>
            <a:ext cx="3532609" cy="315164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168E3A1-28A0-4206-8468-CFD5877465AA}"/>
              </a:ext>
            </a:extLst>
          </p:cNvPr>
          <p:cNvSpPr txBox="1"/>
          <p:nvPr/>
        </p:nvSpPr>
        <p:spPr>
          <a:xfrm>
            <a:off x="8354375" y="1878064"/>
            <a:ext cx="1669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因为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A766A55-37DD-4DB7-8667-EA1203412025}"/>
              </a:ext>
            </a:extLst>
          </p:cNvPr>
          <p:cNvSpPr/>
          <p:nvPr/>
        </p:nvSpPr>
        <p:spPr>
          <a:xfrm>
            <a:off x="1140691" y="1715651"/>
            <a:ext cx="5451721" cy="3808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红色容易穿过水层、雨点、灰尘和迷雾。所以消防车漆成红色是为了在大雾弥漫的天气里、尘土飞扬的环境中或是狂风暴雨时，叫人们老远就能看见它，给它让路，以便它能尽快赶到火场或需要救援的地方，救火或者开展救援。 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9FD6F70-79D0-499A-8C54-C6D99CC5B3A4}"/>
              </a:ext>
            </a:extLst>
          </p:cNvPr>
          <p:cNvGrpSpPr/>
          <p:nvPr/>
        </p:nvGrpSpPr>
        <p:grpSpPr>
          <a:xfrm>
            <a:off x="3837624" y="422083"/>
            <a:ext cx="4516751" cy="575742"/>
            <a:chOff x="3960697" y="422083"/>
            <a:chExt cx="4516751" cy="57574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AD35F41-2A63-4914-AF60-3FFC0A24A523}"/>
                </a:ext>
              </a:extLst>
            </p:cNvPr>
            <p:cNvSpPr txBox="1"/>
            <p:nvPr/>
          </p:nvSpPr>
          <p:spPr>
            <a:xfrm>
              <a:off x="4609663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消防安全感知认识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EE8ED63-D1E6-44D5-BB0F-7BA3D7672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60697" y="422083"/>
              <a:ext cx="689288" cy="5757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E4D35D5-4DB7-467B-B3AF-CFE5CD104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42017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045F23D-F518-4D8F-4931-8C738627A6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4162" y="2917276"/>
            <a:ext cx="3683750" cy="36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53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0E70C5E-6B58-4535-B3F0-B711B9ADA7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739" y="882713"/>
            <a:ext cx="5553204" cy="555320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503C905-E935-4EF3-8127-D7598CCB202F}"/>
              </a:ext>
            </a:extLst>
          </p:cNvPr>
          <p:cNvSpPr txBox="1"/>
          <p:nvPr/>
        </p:nvSpPr>
        <p:spPr>
          <a:xfrm>
            <a:off x="2596421" y="1399157"/>
            <a:ext cx="303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消防员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0EAA0B-F016-40D4-BBDC-B2EA3B10996A}"/>
              </a:ext>
            </a:extLst>
          </p:cNvPr>
          <p:cNvSpPr txBox="1"/>
          <p:nvPr/>
        </p:nvSpPr>
        <p:spPr>
          <a:xfrm>
            <a:off x="7585389" y="3116344"/>
            <a:ext cx="2342293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有人知道他们是谁吗？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7526F1D-661F-4EF6-9D0E-CD3DA7C714B8}"/>
              </a:ext>
            </a:extLst>
          </p:cNvPr>
          <p:cNvGrpSpPr/>
          <p:nvPr/>
        </p:nvGrpSpPr>
        <p:grpSpPr>
          <a:xfrm>
            <a:off x="3837624" y="422083"/>
            <a:ext cx="4516751" cy="575742"/>
            <a:chOff x="3960697" y="422083"/>
            <a:chExt cx="4516751" cy="57574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3DFC4A6-04D8-46F2-BCB1-C0B52D6386AF}"/>
                </a:ext>
              </a:extLst>
            </p:cNvPr>
            <p:cNvSpPr txBox="1"/>
            <p:nvPr/>
          </p:nvSpPr>
          <p:spPr>
            <a:xfrm>
              <a:off x="4609663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消防安全感知认识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B1544A-ECE2-43C0-BE15-66D8C5105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60697" y="422083"/>
              <a:ext cx="689288" cy="5757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3792FAD-4EF3-4469-B7DC-F4E465E8E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42017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6D3732B6-8DDD-C8F3-373E-996FA6BDFD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4318" y="2454058"/>
            <a:ext cx="3513958" cy="324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85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80B74B3-2683-47EB-B4BF-B76C77CD67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865" y="2003103"/>
            <a:ext cx="4497725" cy="4497725"/>
          </a:xfrm>
          <a:prstGeom prst="rect">
            <a:avLst/>
          </a:prstGeom>
        </p:spPr>
      </p:pic>
      <p:sp>
        <p:nvSpPr>
          <p:cNvPr id="2" name="文本框 92165">
            <a:extLst>
              <a:ext uri="{FF2B5EF4-FFF2-40B4-BE49-F238E27FC236}">
                <a16:creationId xmlns:a16="http://schemas.microsoft.com/office/drawing/2014/main" id="{0121CE56-EA37-4FFE-901D-DF1176AE5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897" y="1917690"/>
            <a:ext cx="1965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4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灭火！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6F93783-0A6B-4655-B31B-145D7B13A5B7}"/>
              </a:ext>
            </a:extLst>
          </p:cNvPr>
          <p:cNvSpPr/>
          <p:nvPr/>
        </p:nvSpPr>
        <p:spPr>
          <a:xfrm>
            <a:off x="2826485" y="1165370"/>
            <a:ext cx="6539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有人知道：消防员叔叔是做什么的？</a:t>
            </a:r>
          </a:p>
        </p:txBody>
      </p:sp>
      <p:sp>
        <p:nvSpPr>
          <p:cNvPr id="4" name="文本框 93190">
            <a:extLst>
              <a:ext uri="{FF2B5EF4-FFF2-40B4-BE49-F238E27FC236}">
                <a16:creationId xmlns:a16="http://schemas.microsoft.com/office/drawing/2014/main" id="{6C029B91-0C54-407F-AF57-6A93BA026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350" y="1984389"/>
            <a:ext cx="2661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4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抢险救援！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8FD2513-FFFE-4F00-958B-B0EB0B252B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283" y="2250057"/>
            <a:ext cx="4336184" cy="433618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F0EAF8C-91E1-4B2D-9965-63FAA873F85C}"/>
              </a:ext>
            </a:extLst>
          </p:cNvPr>
          <p:cNvGrpSpPr/>
          <p:nvPr/>
        </p:nvGrpSpPr>
        <p:grpSpPr>
          <a:xfrm>
            <a:off x="3837624" y="422083"/>
            <a:ext cx="4516751" cy="575742"/>
            <a:chOff x="3960697" y="422083"/>
            <a:chExt cx="4516751" cy="575742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6CCC25C-AC43-47D4-8730-101F436D469D}"/>
                </a:ext>
              </a:extLst>
            </p:cNvPr>
            <p:cNvSpPr txBox="1"/>
            <p:nvPr/>
          </p:nvSpPr>
          <p:spPr>
            <a:xfrm>
              <a:off x="4609663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消防安全感知认识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F732854-B93B-4C5D-81E9-7A48A8DA0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60697" y="422083"/>
              <a:ext cx="689288" cy="57574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DDA3214-32A6-4B7D-B420-5D3FC651E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42017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165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796</Words>
  <Application>Microsoft Office PowerPoint</Application>
  <PresentationFormat>宽屏</PresentationFormat>
  <Paragraphs>148</Paragraphs>
  <Slides>39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7" baseType="lpstr">
      <vt:lpstr>맑은 고딕</vt:lpstr>
      <vt:lpstr>等线</vt:lpstr>
      <vt:lpstr>宋体</vt:lpstr>
      <vt:lpstr>微软雅黑</vt:lpstr>
      <vt:lpstr>站酷快乐体2016修订版</vt:lpstr>
      <vt:lpstr>Arial</vt:lpstr>
      <vt:lpstr>Calibri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8</cp:revision>
  <cp:lastPrinted>2022-06-18T16:08:40Z</cp:lastPrinted>
  <dcterms:created xsi:type="dcterms:W3CDTF">2022-06-18T16:08:40Z</dcterms:created>
  <dcterms:modified xsi:type="dcterms:W3CDTF">2023-04-17T06:03:36Z</dcterms:modified>
</cp:coreProperties>
</file>