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notesSlides/notesSlide1.xml" ContentType="application/vnd.openxmlformats-officedocument.presentationml.notesSlide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291" r:id="rId2"/>
    <p:sldId id="292" r:id="rId3"/>
    <p:sldId id="304" r:id="rId4"/>
    <p:sldId id="258" r:id="rId5"/>
    <p:sldId id="334" r:id="rId6"/>
    <p:sldId id="336" r:id="rId7"/>
    <p:sldId id="363" r:id="rId8"/>
    <p:sldId id="337" r:id="rId9"/>
    <p:sldId id="339" r:id="rId10"/>
    <p:sldId id="340" r:id="rId11"/>
    <p:sldId id="341" r:id="rId12"/>
    <p:sldId id="342" r:id="rId13"/>
    <p:sldId id="343" r:id="rId14"/>
    <p:sldId id="344" r:id="rId15"/>
    <p:sldId id="345" r:id="rId16"/>
    <p:sldId id="346" r:id="rId17"/>
    <p:sldId id="347" r:id="rId18"/>
    <p:sldId id="364" r:id="rId19"/>
    <p:sldId id="350" r:id="rId20"/>
    <p:sldId id="351" r:id="rId21"/>
    <p:sldId id="352" r:id="rId22"/>
    <p:sldId id="353" r:id="rId23"/>
    <p:sldId id="354" r:id="rId24"/>
    <p:sldId id="356" r:id="rId25"/>
    <p:sldId id="355" r:id="rId26"/>
    <p:sldId id="357" r:id="rId27"/>
    <p:sldId id="358" r:id="rId28"/>
  </p:sldIdLst>
  <p:sldSz cx="12192000" cy="6858000"/>
  <p:notesSz cx="6858000" cy="9144000"/>
  <p:custDataLst>
    <p:tags r:id="rId30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  <p:ext uri="{1BD7E111-0CB8-44D6-8891-C1BB2F81B7CC}">
      <p1710:readonlyRecommended xmlns:p1710="http://schemas.microsoft.com/office/powerpoint/2017/10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6314" autoAdjust="0"/>
  </p:normalViewPr>
  <p:slideViewPr>
    <p:cSldViewPr snapToGrid="0">
      <p:cViewPr varScale="1">
        <p:scale>
          <a:sx n="108" d="100"/>
          <a:sy n="108" d="100"/>
        </p:scale>
        <p:origin x="654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2000" cy="720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ags" Target="tags/tag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E4C280-B1DB-445F-A484-63686992163B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E7AB89-1F02-4D4B-BFAF-3853275C1F0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664012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https://www.ypppt.com/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E7AB89-1F02-4D4B-BFAF-3853275C1F01}" type="slidenum">
              <a:rPr lang="zh-CN" altLang="en-US" smtClean="0"/>
              <a:t>13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863183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>
    <p:split dir="in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>
    <p:split dir="in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>
    <p:split dir="in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>
    <p:split dir="in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>
    <p:split dir="in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>
    <p:split dir="in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>
    <p:split dir="in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>
    <p:split dir="in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>
    <p:split dir="in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>
    <p:split dir="in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>
    <p:split dir="in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file:///D:\qq&#25991;&#20214;\712321467\Image\C2C\Image2\%7b75232B38-A165-1FB7-499C-2E1C792CACB5%7d.png" TargetMode="Externa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46DE6163-806F-7D3B-DC8E-828B086439B0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03B0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6BEE2AA4-AD5A-D8AD-61C0-19D169AD5BD8}"/>
              </a:ext>
            </a:extLst>
          </p:cNvPr>
          <p:cNvSpPr/>
          <p:nvPr userDrawn="1"/>
        </p:nvSpPr>
        <p:spPr>
          <a:xfrm>
            <a:off x="196647" y="224913"/>
            <a:ext cx="11798709" cy="640817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9" name="图片 1073743875" descr="学科网 zxxk.com"/>
          <p:cNvPicPr>
            <a:picLocks noChangeAspect="1"/>
          </p:cNvPicPr>
          <p:nvPr/>
        </p:nvPicPr>
        <p:blipFill>
          <a:blip r:link="rId13"/>
          <a:stretch>
            <a:fillRect/>
          </a:stretch>
        </p:blipFill>
        <p:spPr>
          <a:xfrm>
            <a:off x="838200" y="365127"/>
            <a:ext cx="9525" cy="952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split dir="in"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8.jpeg"/><Relationship Id="rId4" Type="http://schemas.openxmlformats.org/officeDocument/2006/relationships/image" Target="../media/image17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1.jpeg"/><Relationship Id="rId5" Type="http://schemas.openxmlformats.org/officeDocument/2006/relationships/image" Target="../media/image20.jpeg"/><Relationship Id="rId4" Type="http://schemas.openxmlformats.org/officeDocument/2006/relationships/image" Target="../media/image19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4.jpeg"/><Relationship Id="rId4" Type="http://schemas.openxmlformats.org/officeDocument/2006/relationships/image" Target="../media/image23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6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8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tags" Target="../tags/tag19.xml"/><Relationship Id="rId7" Type="http://schemas.openxmlformats.org/officeDocument/2006/relationships/image" Target="../media/image4.jpeg"/><Relationship Id="rId2" Type="http://schemas.openxmlformats.org/officeDocument/2006/relationships/tags" Target="../tags/tag18.xml"/><Relationship Id="rId1" Type="http://schemas.openxmlformats.org/officeDocument/2006/relationships/tags" Target="../tags/tag17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21.xml"/><Relationship Id="rId4" Type="http://schemas.openxmlformats.org/officeDocument/2006/relationships/tags" Target="../tags/tag20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0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6.xml"/><Relationship Id="rId7" Type="http://schemas.openxmlformats.org/officeDocument/2006/relationships/image" Target="../media/image4.jpeg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8.xml"/><Relationship Id="rId4" Type="http://schemas.openxmlformats.org/officeDocument/2006/relationships/tags" Target="../tags/tag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11.xml"/><Relationship Id="rId2" Type="http://schemas.openxmlformats.org/officeDocument/2006/relationships/tags" Target="../tags/tag10.xml"/><Relationship Id="rId1" Type="http://schemas.openxmlformats.org/officeDocument/2006/relationships/tags" Target="../tags/tag9.xml"/><Relationship Id="rId5" Type="http://schemas.openxmlformats.org/officeDocument/2006/relationships/image" Target="../media/image5.png"/><Relationship Id="rId4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14.xml"/><Relationship Id="rId7" Type="http://schemas.openxmlformats.org/officeDocument/2006/relationships/image" Target="../media/image4.jpeg"/><Relationship Id="rId2" Type="http://schemas.openxmlformats.org/officeDocument/2006/relationships/tags" Target="../tags/tag13.xml"/><Relationship Id="rId1" Type="http://schemas.openxmlformats.org/officeDocument/2006/relationships/tags" Target="../tags/tag12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6.xml"/><Relationship Id="rId4" Type="http://schemas.openxmlformats.org/officeDocument/2006/relationships/tags" Target="../tags/tag1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图片 10">
            <a:extLst>
              <a:ext uri="{FF2B5EF4-FFF2-40B4-BE49-F238E27FC236}">
                <a16:creationId xmlns:a16="http://schemas.microsoft.com/office/drawing/2014/main" id="{46864689-AF39-E3D6-6B62-5652248A02CA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3445879" y="0"/>
            <a:ext cx="8746121" cy="6858000"/>
          </a:xfrm>
          <a:prstGeom prst="rect">
            <a:avLst/>
          </a:prstGeom>
        </p:spPr>
      </p:pic>
      <p:sp>
        <p:nvSpPr>
          <p:cNvPr id="19" name="任意多边形: 形状 18">
            <a:extLst>
              <a:ext uri="{FF2B5EF4-FFF2-40B4-BE49-F238E27FC236}">
                <a16:creationId xmlns:a16="http://schemas.microsoft.com/office/drawing/2014/main" id="{22DDB37B-8EC8-85C2-0644-60B461B46BA7}"/>
              </a:ext>
            </a:extLst>
          </p:cNvPr>
          <p:cNvSpPr/>
          <p:nvPr/>
        </p:nvSpPr>
        <p:spPr>
          <a:xfrm>
            <a:off x="0" y="-7374"/>
            <a:ext cx="8185355" cy="6865374"/>
          </a:xfrm>
          <a:custGeom>
            <a:avLst/>
            <a:gdLst>
              <a:gd name="connsiteX0" fmla="*/ 0 w 8185354"/>
              <a:gd name="connsiteY0" fmla="*/ 0 h 6946490"/>
              <a:gd name="connsiteX1" fmla="*/ 29496 w 8185354"/>
              <a:gd name="connsiteY1" fmla="*/ 6946490 h 6946490"/>
              <a:gd name="connsiteX2" fmla="*/ 8185354 w 8185354"/>
              <a:gd name="connsiteY2" fmla="*/ 6931742 h 6946490"/>
              <a:gd name="connsiteX3" fmla="*/ 3510116 w 8185354"/>
              <a:gd name="connsiteY3" fmla="*/ 14748 h 6946490"/>
              <a:gd name="connsiteX4" fmla="*/ 0 w 8185354"/>
              <a:gd name="connsiteY4" fmla="*/ 0 h 69464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185354" h="6946490">
                <a:moveTo>
                  <a:pt x="0" y="0"/>
                </a:moveTo>
                <a:lnTo>
                  <a:pt x="29496" y="6946490"/>
                </a:lnTo>
                <a:lnTo>
                  <a:pt x="8185354" y="6931742"/>
                </a:lnTo>
                <a:lnTo>
                  <a:pt x="3510116" y="14748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rgbClr val="F84D4D">
                  <a:lumMod val="75000"/>
                </a:srgbClr>
              </a:gs>
              <a:gs pos="100000">
                <a:srgbClr val="FF743E">
                  <a:lumMod val="75000"/>
                </a:srgbClr>
              </a:gs>
            </a:gsLst>
            <a:lin ang="0" scaled="1"/>
          </a:gra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20" name="任意多边形: 形状 19">
            <a:extLst>
              <a:ext uri="{FF2B5EF4-FFF2-40B4-BE49-F238E27FC236}">
                <a16:creationId xmlns:a16="http://schemas.microsoft.com/office/drawing/2014/main" id="{BF59A678-E965-53AF-2803-3B6FCF5215B4}"/>
              </a:ext>
            </a:extLst>
          </p:cNvPr>
          <p:cNvSpPr/>
          <p:nvPr/>
        </p:nvSpPr>
        <p:spPr>
          <a:xfrm>
            <a:off x="-5714" y="295461"/>
            <a:ext cx="9451515" cy="5574891"/>
          </a:xfrm>
          <a:custGeom>
            <a:avLst/>
            <a:gdLst>
              <a:gd name="connsiteX0" fmla="*/ 0 w 8332839"/>
              <a:gd name="connsiteY0" fmla="*/ 0 h 5574891"/>
              <a:gd name="connsiteX1" fmla="*/ 4542503 w 8332839"/>
              <a:gd name="connsiteY1" fmla="*/ 0 h 5574891"/>
              <a:gd name="connsiteX2" fmla="*/ 8332839 w 8332839"/>
              <a:gd name="connsiteY2" fmla="*/ 5574891 h 5574891"/>
              <a:gd name="connsiteX3" fmla="*/ 0 w 8332839"/>
              <a:gd name="connsiteY3" fmla="*/ 5560142 h 55748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332839" h="5574891">
                <a:moveTo>
                  <a:pt x="0" y="0"/>
                </a:moveTo>
                <a:lnTo>
                  <a:pt x="4542503" y="0"/>
                </a:lnTo>
                <a:lnTo>
                  <a:pt x="8332839" y="5574891"/>
                </a:lnTo>
                <a:lnTo>
                  <a:pt x="0" y="5560142"/>
                </a:lnTo>
                <a:close/>
              </a:path>
            </a:pathLst>
          </a:custGeom>
          <a:solidFill>
            <a:schemeClr val="tx1">
              <a:alpha val="6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526205" y="822529"/>
            <a:ext cx="5369171" cy="3291308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zh-CN" altLang="en-US" b="1" dirty="0">
                <a:solidFill>
                  <a:schemeClr val="bg1"/>
                </a:solidFill>
                <a:latin typeface="阿里巴巴普惠体 Heavy" panose="00020600040101010101" pitchFamily="18" charset="-122"/>
                <a:ea typeface="阿里巴巴普惠体 Heavy" panose="00020600040101010101" pitchFamily="18" charset="-122"/>
                <a:cs typeface="阿里巴巴普惠体 Heavy" panose="00020600040101010101" pitchFamily="18" charset="-122"/>
              </a:rPr>
              <a:t>家庭防火</a:t>
            </a:r>
            <a:r>
              <a:rPr lang="en-US" altLang="zh-CN" sz="5400" b="1" dirty="0">
                <a:solidFill>
                  <a:schemeClr val="bg1"/>
                </a:solidFill>
                <a:latin typeface="阿里巴巴普惠体 Heavy" panose="00020600040101010101" pitchFamily="18" charset="-122"/>
                <a:ea typeface="阿里巴巴普惠体 Heavy" panose="00020600040101010101" pitchFamily="18" charset="-122"/>
                <a:cs typeface="阿里巴巴普惠体 Heavy" panose="00020600040101010101" pitchFamily="18" charset="-122"/>
              </a:rPr>
              <a:t/>
            </a:r>
            <a:br>
              <a:rPr lang="en-US" altLang="zh-CN" sz="5400" b="1" dirty="0">
                <a:solidFill>
                  <a:schemeClr val="bg1"/>
                </a:solidFill>
                <a:latin typeface="阿里巴巴普惠体 Heavy" panose="00020600040101010101" pitchFamily="18" charset="-122"/>
                <a:ea typeface="阿里巴巴普惠体 Heavy" panose="00020600040101010101" pitchFamily="18" charset="-122"/>
                <a:cs typeface="阿里巴巴普惠体 Heavy" panose="00020600040101010101" pitchFamily="18" charset="-122"/>
              </a:rPr>
            </a:br>
            <a:r>
              <a:rPr lang="zh-CN" altLang="en-US" sz="5400" b="1" spc="1200" dirty="0">
                <a:solidFill>
                  <a:schemeClr val="bg1"/>
                </a:solidFill>
                <a:latin typeface="阿里巴巴普惠体 Heavy" panose="00020600040101010101" pitchFamily="18" charset="-122"/>
                <a:ea typeface="阿里巴巴普惠体 Heavy" panose="00020600040101010101" pitchFamily="18" charset="-122"/>
                <a:cs typeface="阿里巴巴普惠体 Heavy" panose="00020600040101010101" pitchFamily="18" charset="-122"/>
              </a:rPr>
              <a:t>安全教育班会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-5715" y="5900814"/>
            <a:ext cx="7549515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en-US" altLang="zh-CN" sz="1500" dirty="0">
                <a:solidFill>
                  <a:schemeClr val="bg1"/>
                </a:solidFill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—</a:t>
            </a:r>
            <a:r>
              <a:rPr lang="zh-CN" altLang="en-US" sz="1500" dirty="0">
                <a:solidFill>
                  <a:schemeClr val="bg1"/>
                </a:solidFill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强化安全意识，共建平安家庭</a:t>
            </a:r>
            <a:r>
              <a:rPr lang="en-US" altLang="zh-CN" sz="1500" dirty="0">
                <a:solidFill>
                  <a:schemeClr val="bg1"/>
                </a:solidFill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—</a:t>
            </a:r>
            <a:endParaRPr lang="zh-CN" altLang="en-US" sz="1500" dirty="0">
              <a:solidFill>
                <a:schemeClr val="bg1"/>
              </a:solidFill>
              <a:latin typeface="阿里巴巴普惠体" panose="00020600040101010101" pitchFamily="18" charset="-122"/>
              <a:ea typeface="阿里巴巴普惠体" panose="00020600040101010101" pitchFamily="18" charset="-122"/>
              <a:cs typeface="阿里巴巴普惠体" panose="00020600040101010101" pitchFamily="18" charset="-122"/>
            </a:endParaRPr>
          </a:p>
        </p:txBody>
      </p:sp>
      <p:sp>
        <p:nvSpPr>
          <p:cNvPr id="21" name="任意多边形: 形状 20">
            <a:extLst>
              <a:ext uri="{FF2B5EF4-FFF2-40B4-BE49-F238E27FC236}">
                <a16:creationId xmlns:a16="http://schemas.microsoft.com/office/drawing/2014/main" id="{210949FD-D934-9D81-D79F-5BDAEC68FEAF}"/>
              </a:ext>
            </a:extLst>
          </p:cNvPr>
          <p:cNvSpPr/>
          <p:nvPr/>
        </p:nvSpPr>
        <p:spPr>
          <a:xfrm>
            <a:off x="526207" y="4990099"/>
            <a:ext cx="10287932" cy="604684"/>
          </a:xfrm>
          <a:custGeom>
            <a:avLst/>
            <a:gdLst>
              <a:gd name="connsiteX0" fmla="*/ 0 w 9070258"/>
              <a:gd name="connsiteY0" fmla="*/ 0 h 604684"/>
              <a:gd name="connsiteX1" fmla="*/ 8657303 w 9070258"/>
              <a:gd name="connsiteY1" fmla="*/ 14748 h 604684"/>
              <a:gd name="connsiteX2" fmla="*/ 9070258 w 9070258"/>
              <a:gd name="connsiteY2" fmla="*/ 604684 h 604684"/>
              <a:gd name="connsiteX3" fmla="*/ 0 w 9070258"/>
              <a:gd name="connsiteY3" fmla="*/ 589936 h 604684"/>
              <a:gd name="connsiteX4" fmla="*/ 0 w 9070258"/>
              <a:gd name="connsiteY4" fmla="*/ 0 h 6046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070258" h="604684">
                <a:moveTo>
                  <a:pt x="0" y="0"/>
                </a:moveTo>
                <a:lnTo>
                  <a:pt x="8657303" y="14748"/>
                </a:lnTo>
                <a:lnTo>
                  <a:pt x="9070258" y="604684"/>
                </a:lnTo>
                <a:lnTo>
                  <a:pt x="0" y="589936"/>
                </a:lnTo>
                <a:lnTo>
                  <a:pt x="0" y="0"/>
                </a:lnTo>
                <a:close/>
              </a:path>
            </a:pathLst>
          </a:custGeom>
          <a:solidFill>
            <a:schemeClr val="tx1">
              <a:alpha val="6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CN" altLang="en-US" sz="1800">
                <a:solidFill>
                  <a:schemeClr val="bg1"/>
                </a:solidFill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学校                              班级  </a:t>
            </a:r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" grpId="0"/>
      <p:bldP spid="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>
          <a:xfrm>
            <a:off x="564516" y="941707"/>
            <a:ext cx="11115675" cy="5561965"/>
          </a:xfrm>
          <a:prstGeom prst="rect">
            <a:avLst/>
          </a:prstGeom>
          <a:solidFill>
            <a:schemeClr val="bg1">
              <a:alpha val="8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矩形 5"/>
          <p:cNvSpPr/>
          <p:nvPr/>
        </p:nvSpPr>
        <p:spPr>
          <a:xfrm>
            <a:off x="0" y="6725285"/>
            <a:ext cx="12192000" cy="203200"/>
          </a:xfrm>
          <a:prstGeom prst="rect">
            <a:avLst/>
          </a:prstGeom>
          <a:solidFill>
            <a:srgbClr val="9A25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9592" y="312420"/>
            <a:ext cx="443865" cy="407670"/>
          </a:xfrm>
          <a:prstGeom prst="rect">
            <a:avLst/>
          </a:prstGeom>
        </p:spPr>
      </p:pic>
      <p:sp>
        <p:nvSpPr>
          <p:cNvPr id="8" name="矩形 7"/>
          <p:cNvSpPr/>
          <p:nvPr/>
        </p:nvSpPr>
        <p:spPr>
          <a:xfrm>
            <a:off x="1059815" y="258446"/>
            <a:ext cx="2781300" cy="516255"/>
          </a:xfrm>
          <a:prstGeom prst="rect">
            <a:avLst/>
          </a:prstGeom>
          <a:solidFill>
            <a:srgbClr val="9A25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500" b="1">
                <a:latin typeface="阿里巴巴普惠体" panose="00020600040101010101" pitchFamily="18" charset="-122"/>
                <a:ea typeface="阿里巴巴普惠体" panose="00020600040101010101" pitchFamily="18" charset="-122"/>
              </a:rPr>
              <a:t>怎样做好家庭防火</a:t>
            </a:r>
          </a:p>
        </p:txBody>
      </p:sp>
      <p:sp>
        <p:nvSpPr>
          <p:cNvPr id="25" name="矩形 24"/>
          <p:cNvSpPr/>
          <p:nvPr/>
        </p:nvSpPr>
        <p:spPr>
          <a:xfrm>
            <a:off x="3927476" y="463550"/>
            <a:ext cx="3231515" cy="3111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lnSpc>
                <a:spcPct val="130000"/>
              </a:lnSpc>
            </a:pPr>
            <a:r>
              <a:rPr lang="en-US" altLang="zh-CN" sz="110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How to do family fire prevention</a:t>
            </a:r>
          </a:p>
        </p:txBody>
      </p:sp>
      <p:sp>
        <p:nvSpPr>
          <p:cNvPr id="2" name="矩形 1"/>
          <p:cNvSpPr/>
          <p:nvPr/>
        </p:nvSpPr>
        <p:spPr>
          <a:xfrm>
            <a:off x="1059817" y="1577341"/>
            <a:ext cx="734695" cy="44386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b="1"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（</a:t>
            </a:r>
            <a:r>
              <a:rPr lang="en-US" altLang="zh-CN" b="1"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4</a:t>
            </a:r>
            <a:r>
              <a:rPr lang="zh-CN" altLang="en-US" b="1"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）</a:t>
            </a:r>
          </a:p>
        </p:txBody>
      </p:sp>
      <p:sp>
        <p:nvSpPr>
          <p:cNvPr id="4" name="矩形 3"/>
          <p:cNvSpPr/>
          <p:nvPr/>
        </p:nvSpPr>
        <p:spPr>
          <a:xfrm>
            <a:off x="1059817" y="2320290"/>
            <a:ext cx="5931535" cy="4524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lnSpc>
                <a:spcPct val="130000"/>
              </a:lnSpc>
            </a:pPr>
            <a:r>
              <a:rPr b="1" dirty="0" err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明火照明时不离人，不要用明火照明寻找物品</a:t>
            </a:r>
            <a:r>
              <a:rPr b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。</a:t>
            </a:r>
            <a:endParaRPr lang="zh-CN" altLang="en-US" b="1" dirty="0">
              <a:solidFill>
                <a:schemeClr val="tx1">
                  <a:lumMod val="75000"/>
                  <a:lumOff val="25000"/>
                </a:schemeClr>
              </a:solidFill>
              <a:uFillTx/>
              <a:latin typeface="阿里巴巴普惠体" panose="00020600040101010101" pitchFamily="18" charset="-122"/>
              <a:ea typeface="阿里巴巴普惠体" panose="00020600040101010101" pitchFamily="18" charset="-122"/>
              <a:cs typeface="阿里巴巴普惠体" panose="00020600040101010101" pitchFamily="18" charset="-122"/>
            </a:endParaRPr>
          </a:p>
        </p:txBody>
      </p:sp>
      <p:pic>
        <p:nvPicPr>
          <p:cNvPr id="17" name="图片 16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9815" y="3188335"/>
            <a:ext cx="3117851" cy="2307590"/>
          </a:xfrm>
          <a:prstGeom prst="rect">
            <a:avLst/>
          </a:prstGeom>
        </p:spPr>
      </p:pic>
      <p:pic>
        <p:nvPicPr>
          <p:cNvPr id="23" name="图片 22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68189" y="3188335"/>
            <a:ext cx="3117851" cy="2307590"/>
          </a:xfrm>
          <a:prstGeom prst="rect">
            <a:avLst/>
          </a:prstGeom>
        </p:spPr>
      </p:pic>
      <p:pic>
        <p:nvPicPr>
          <p:cNvPr id="24" name="图片 23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76565" y="3188335"/>
            <a:ext cx="3117851" cy="2307590"/>
          </a:xfrm>
          <a:prstGeom prst="rect">
            <a:avLst/>
          </a:prstGeom>
        </p:spPr>
      </p:pic>
    </p:spTree>
  </p:cSld>
  <p:clrMapOvr>
    <a:masterClrMapping/>
  </p:clrMapOvr>
  <p:transition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  <p:cond evt="onBegin" delay="0">
                          <p:tn val="20"/>
                        </p:cond>
                      </p:stCondLst>
                      <p:childTnLst>
                        <p:par>
                          <p:cTn id="2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  <p:cond evt="onBegin" delay="0">
                          <p:tn val="25"/>
                        </p:cond>
                      </p:stCondLst>
                      <p:childTnLst>
                        <p:par>
                          <p:cTn id="2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  <p:cond evt="onBegin" delay="0">
                          <p:tn val="32"/>
                        </p:cond>
                      </p:stCondLst>
                      <p:childTnLst>
                        <p:par>
                          <p:cTn id="3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8" grpId="0" animBg="1"/>
      <p:bldP spid="25" grpId="0"/>
      <p:bldP spid="2" grpId="0" animBg="1"/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>
          <a:xfrm>
            <a:off x="564516" y="941707"/>
            <a:ext cx="11115675" cy="5561965"/>
          </a:xfrm>
          <a:prstGeom prst="rect">
            <a:avLst/>
          </a:prstGeom>
          <a:solidFill>
            <a:schemeClr val="bg1">
              <a:alpha val="8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矩形 5"/>
          <p:cNvSpPr/>
          <p:nvPr/>
        </p:nvSpPr>
        <p:spPr>
          <a:xfrm>
            <a:off x="0" y="6725285"/>
            <a:ext cx="12192000" cy="203200"/>
          </a:xfrm>
          <a:prstGeom prst="rect">
            <a:avLst/>
          </a:prstGeom>
          <a:solidFill>
            <a:srgbClr val="9A25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9592" y="312420"/>
            <a:ext cx="443865" cy="407670"/>
          </a:xfrm>
          <a:prstGeom prst="rect">
            <a:avLst/>
          </a:prstGeom>
        </p:spPr>
      </p:pic>
      <p:sp>
        <p:nvSpPr>
          <p:cNvPr id="8" name="矩形 7"/>
          <p:cNvSpPr/>
          <p:nvPr/>
        </p:nvSpPr>
        <p:spPr>
          <a:xfrm>
            <a:off x="1059815" y="258446"/>
            <a:ext cx="2781300" cy="516255"/>
          </a:xfrm>
          <a:prstGeom prst="rect">
            <a:avLst/>
          </a:prstGeom>
          <a:solidFill>
            <a:srgbClr val="9A25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500" b="1">
                <a:latin typeface="阿里巴巴普惠体" panose="00020600040101010101" pitchFamily="18" charset="-122"/>
                <a:ea typeface="阿里巴巴普惠体" panose="00020600040101010101" pitchFamily="18" charset="-122"/>
              </a:rPr>
              <a:t>怎样做好家庭防火</a:t>
            </a:r>
          </a:p>
        </p:txBody>
      </p:sp>
      <p:sp>
        <p:nvSpPr>
          <p:cNvPr id="25" name="矩形 24"/>
          <p:cNvSpPr/>
          <p:nvPr/>
        </p:nvSpPr>
        <p:spPr>
          <a:xfrm>
            <a:off x="3927476" y="463550"/>
            <a:ext cx="3231515" cy="3111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lnSpc>
                <a:spcPct val="130000"/>
              </a:lnSpc>
            </a:pPr>
            <a:r>
              <a:rPr lang="en-US" altLang="zh-CN" sz="110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How to do family fire prevention</a:t>
            </a:r>
          </a:p>
        </p:txBody>
      </p:sp>
      <p:sp>
        <p:nvSpPr>
          <p:cNvPr id="2" name="矩形 1"/>
          <p:cNvSpPr/>
          <p:nvPr/>
        </p:nvSpPr>
        <p:spPr>
          <a:xfrm>
            <a:off x="6513831" y="1638935"/>
            <a:ext cx="734695" cy="44386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b="1"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（</a:t>
            </a:r>
            <a:r>
              <a:rPr lang="en-US" altLang="zh-CN" b="1"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5</a:t>
            </a:r>
            <a:r>
              <a:rPr lang="zh-CN" altLang="en-US" b="1"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）</a:t>
            </a:r>
          </a:p>
        </p:txBody>
      </p:sp>
      <p:sp>
        <p:nvSpPr>
          <p:cNvPr id="4" name="矩形 3"/>
          <p:cNvSpPr/>
          <p:nvPr/>
        </p:nvSpPr>
        <p:spPr>
          <a:xfrm>
            <a:off x="6513830" y="2421256"/>
            <a:ext cx="3668395" cy="8125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lnSpc>
                <a:spcPct val="130000"/>
              </a:lnSpc>
            </a:pPr>
            <a:r>
              <a:rPr b="1" dirty="0" err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照明电灯路线不能超负荷使用，不用铁丝、铜丝代替家庭保险丝</a:t>
            </a:r>
            <a:r>
              <a:rPr b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。</a:t>
            </a:r>
            <a:endParaRPr lang="zh-CN" altLang="en-US" b="1" dirty="0">
              <a:solidFill>
                <a:schemeClr val="tx1">
                  <a:lumMod val="75000"/>
                  <a:lumOff val="25000"/>
                </a:schemeClr>
              </a:solidFill>
              <a:uFillTx/>
              <a:latin typeface="阿里巴巴普惠体" panose="00020600040101010101" pitchFamily="18" charset="-122"/>
              <a:ea typeface="阿里巴巴普惠体" panose="00020600040101010101" pitchFamily="18" charset="-122"/>
              <a:cs typeface="阿里巴巴普惠体" panose="00020600040101010101" pitchFamily="18" charset="-122"/>
            </a:endParaRPr>
          </a:p>
        </p:txBody>
      </p:sp>
      <p:pic>
        <p:nvPicPr>
          <p:cNvPr id="17" name="图片 16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2319656" y="1521462"/>
            <a:ext cx="3585845" cy="2078355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6522086" y="3705862"/>
            <a:ext cx="3577591" cy="2078355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1844042" y="3964307"/>
            <a:ext cx="734695" cy="44386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b="1"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（</a:t>
            </a:r>
            <a:r>
              <a:rPr lang="en-US" altLang="zh-CN" b="1"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6</a:t>
            </a:r>
            <a:r>
              <a:rPr lang="zh-CN" altLang="en-US" b="1"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）</a:t>
            </a:r>
          </a:p>
        </p:txBody>
      </p:sp>
      <p:sp>
        <p:nvSpPr>
          <p:cNvPr id="9" name="矩形 8"/>
          <p:cNvSpPr/>
          <p:nvPr/>
        </p:nvSpPr>
        <p:spPr>
          <a:xfrm>
            <a:off x="1844040" y="4757421"/>
            <a:ext cx="3708400" cy="8125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lnSpc>
                <a:spcPct val="130000"/>
              </a:lnSpc>
            </a:pPr>
            <a:r>
              <a:rPr b="1" dirty="0" err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不乱接乱拉电线，电路熔断，切勿用铜、铁丝代替</a:t>
            </a:r>
            <a:r>
              <a:rPr b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。</a:t>
            </a:r>
            <a:endParaRPr lang="zh-CN" altLang="en-US" b="1" dirty="0">
              <a:solidFill>
                <a:schemeClr val="tx1">
                  <a:lumMod val="75000"/>
                  <a:lumOff val="25000"/>
                </a:schemeClr>
              </a:solidFill>
              <a:uFillTx/>
              <a:latin typeface="阿里巴巴普惠体" panose="00020600040101010101" pitchFamily="18" charset="-122"/>
              <a:ea typeface="阿里巴巴普惠体" panose="00020600040101010101" pitchFamily="18" charset="-122"/>
              <a:cs typeface="阿里巴巴普惠体" panose="00020600040101010101" pitchFamily="18" charset="-122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1844041" y="1522095"/>
            <a:ext cx="225425" cy="207772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矩形 11"/>
          <p:cNvSpPr/>
          <p:nvPr/>
        </p:nvSpPr>
        <p:spPr>
          <a:xfrm>
            <a:off x="10372726" y="3706495"/>
            <a:ext cx="225425" cy="2077720"/>
          </a:xfrm>
          <a:prstGeom prst="rect">
            <a:avLst/>
          </a:prstGeom>
          <a:solidFill>
            <a:srgbClr val="9A25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  <p:cond evt="onBegin" delay="0">
                          <p:tn val="20"/>
                        </p:cond>
                      </p:stCondLst>
                      <p:childTnLst>
                        <p:par>
                          <p:cTn id="2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  <p:cond evt="onBegin" delay="0">
                          <p:tn val="27"/>
                        </p:cond>
                      </p:stCondLst>
                      <p:childTnLst>
                        <p:par>
                          <p:cTn id="2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  <p:cond evt="onBegin" delay="0">
                          <p:tn val="32"/>
                        </p:cond>
                      </p:stCondLst>
                      <p:childTnLst>
                        <p:par>
                          <p:cTn id="3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  <p:cond evt="onBegin" delay="0">
                          <p:tn val="37"/>
                        </p:cond>
                      </p:stCondLst>
                      <p:childTnLst>
                        <p:par>
                          <p:cTn id="3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  <p:cond evt="onBegin" delay="0">
                          <p:tn val="44"/>
                        </p:cond>
                      </p:stCondLst>
                      <p:childTnLst>
                        <p:par>
                          <p:cTn id="4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  <p:cond evt="onBegin" delay="0">
                          <p:tn val="51"/>
                        </p:cond>
                      </p:stCondLst>
                      <p:childTnLst>
                        <p:par>
                          <p:cTn id="5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  <p:cond evt="onBegin" delay="0">
                          <p:tn val="56"/>
                        </p:cond>
                      </p:stCondLst>
                      <p:childTnLst>
                        <p:par>
                          <p:cTn id="5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  <p:cond evt="onBegin" delay="0">
                          <p:tn val="61"/>
                        </p:cond>
                      </p:stCondLst>
                      <p:childTnLst>
                        <p:par>
                          <p:cTn id="6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8" grpId="0" animBg="1"/>
      <p:bldP spid="25" grpId="0"/>
      <p:bldP spid="2" grpId="0" animBg="1"/>
      <p:bldP spid="4" grpId="0"/>
      <p:bldP spid="5" grpId="0" animBg="1"/>
      <p:bldP spid="9" grpId="0"/>
      <p:bldP spid="11" grpId="0" animBg="1"/>
      <p:bldP spid="1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>
          <a:xfrm>
            <a:off x="564516" y="941707"/>
            <a:ext cx="11115675" cy="5561965"/>
          </a:xfrm>
          <a:prstGeom prst="rect">
            <a:avLst/>
          </a:prstGeom>
          <a:solidFill>
            <a:schemeClr val="bg1">
              <a:alpha val="8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矩形 5"/>
          <p:cNvSpPr/>
          <p:nvPr/>
        </p:nvSpPr>
        <p:spPr>
          <a:xfrm>
            <a:off x="0" y="6725285"/>
            <a:ext cx="12192000" cy="203200"/>
          </a:xfrm>
          <a:prstGeom prst="rect">
            <a:avLst/>
          </a:prstGeom>
          <a:solidFill>
            <a:srgbClr val="9A25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9592" y="312420"/>
            <a:ext cx="443865" cy="407670"/>
          </a:xfrm>
          <a:prstGeom prst="rect">
            <a:avLst/>
          </a:prstGeom>
        </p:spPr>
      </p:pic>
      <p:sp>
        <p:nvSpPr>
          <p:cNvPr id="8" name="矩形 7"/>
          <p:cNvSpPr/>
          <p:nvPr/>
        </p:nvSpPr>
        <p:spPr>
          <a:xfrm>
            <a:off x="1059815" y="258446"/>
            <a:ext cx="2781300" cy="516255"/>
          </a:xfrm>
          <a:prstGeom prst="rect">
            <a:avLst/>
          </a:prstGeom>
          <a:solidFill>
            <a:srgbClr val="9A25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500" b="1">
                <a:latin typeface="阿里巴巴普惠体" panose="00020600040101010101" pitchFamily="18" charset="-122"/>
                <a:ea typeface="阿里巴巴普惠体" panose="00020600040101010101" pitchFamily="18" charset="-122"/>
              </a:rPr>
              <a:t>怎样做好家庭防火</a:t>
            </a:r>
          </a:p>
        </p:txBody>
      </p:sp>
      <p:sp>
        <p:nvSpPr>
          <p:cNvPr id="25" name="矩形 24"/>
          <p:cNvSpPr/>
          <p:nvPr/>
        </p:nvSpPr>
        <p:spPr>
          <a:xfrm>
            <a:off x="3927476" y="463550"/>
            <a:ext cx="3231515" cy="3111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lnSpc>
                <a:spcPct val="130000"/>
              </a:lnSpc>
            </a:pPr>
            <a:r>
              <a:rPr lang="en-US" altLang="zh-CN" sz="110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How to do family fire prevention</a:t>
            </a:r>
          </a:p>
        </p:txBody>
      </p:sp>
      <p:pic>
        <p:nvPicPr>
          <p:cNvPr id="13" name="图片 1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446531" y="1273175"/>
            <a:ext cx="2829560" cy="2000250"/>
          </a:xfrm>
          <a:prstGeom prst="rect">
            <a:avLst/>
          </a:prstGeom>
        </p:spPr>
      </p:pic>
      <p:sp>
        <p:nvSpPr>
          <p:cNvPr id="14" name="矩形 13"/>
          <p:cNvSpPr/>
          <p:nvPr/>
        </p:nvSpPr>
        <p:spPr>
          <a:xfrm>
            <a:off x="4649471" y="1273177"/>
            <a:ext cx="734695" cy="44386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b="1"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（</a:t>
            </a:r>
            <a:r>
              <a:rPr lang="en-US" altLang="zh-CN" b="1"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7</a:t>
            </a:r>
            <a:r>
              <a:rPr lang="zh-CN" altLang="en-US" b="1"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）</a:t>
            </a:r>
          </a:p>
        </p:txBody>
      </p:sp>
      <p:sp>
        <p:nvSpPr>
          <p:cNvPr id="15" name="矩形 14"/>
          <p:cNvSpPr/>
          <p:nvPr/>
        </p:nvSpPr>
        <p:spPr>
          <a:xfrm>
            <a:off x="4652011" y="1891030"/>
            <a:ext cx="3585845" cy="8125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lnSpc>
                <a:spcPct val="130000"/>
              </a:lnSpc>
            </a:pPr>
            <a:r>
              <a:rPr b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家电出现故障，应立即切断电源。</a:t>
            </a:r>
            <a:endParaRPr lang="zh-CN" altLang="en-US" b="1">
              <a:solidFill>
                <a:schemeClr val="tx1">
                  <a:lumMod val="75000"/>
                  <a:lumOff val="25000"/>
                </a:schemeClr>
              </a:solidFill>
              <a:uFillTx/>
              <a:latin typeface="阿里巴巴普惠体" panose="00020600040101010101" pitchFamily="18" charset="-122"/>
              <a:ea typeface="阿里巴巴普惠体" panose="00020600040101010101" pitchFamily="18" charset="-122"/>
              <a:cs typeface="阿里巴巴普惠体" panose="00020600040101010101" pitchFamily="18" charset="-122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6185537" y="2967357"/>
            <a:ext cx="734695" cy="44386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b="1"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（</a:t>
            </a:r>
            <a:r>
              <a:rPr lang="en-US" altLang="zh-CN" b="1"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8</a:t>
            </a:r>
            <a:r>
              <a:rPr lang="zh-CN" altLang="en-US" b="1"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）</a:t>
            </a:r>
          </a:p>
        </p:txBody>
      </p:sp>
      <p:sp>
        <p:nvSpPr>
          <p:cNvPr id="20" name="矩形 19"/>
          <p:cNvSpPr/>
          <p:nvPr/>
        </p:nvSpPr>
        <p:spPr>
          <a:xfrm>
            <a:off x="6188075" y="3585210"/>
            <a:ext cx="4302760" cy="4524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lnSpc>
                <a:spcPct val="130000"/>
              </a:lnSpc>
            </a:pPr>
            <a:r>
              <a:rPr b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发现电线的绝缘皮老化，要及时更新。</a:t>
            </a:r>
            <a:endParaRPr lang="zh-CN" altLang="en-US" b="1">
              <a:solidFill>
                <a:schemeClr val="tx1">
                  <a:lumMod val="75000"/>
                  <a:lumOff val="25000"/>
                </a:schemeClr>
              </a:solidFill>
              <a:uFillTx/>
              <a:latin typeface="阿里巴巴普惠体" panose="00020600040101010101" pitchFamily="18" charset="-122"/>
              <a:ea typeface="阿里巴巴普惠体" panose="00020600040101010101" pitchFamily="18" charset="-122"/>
              <a:cs typeface="阿里巴巴普惠体" panose="00020600040101010101" pitchFamily="18" charset="-122"/>
            </a:endParaRPr>
          </a:p>
        </p:txBody>
      </p:sp>
      <p:pic>
        <p:nvPicPr>
          <p:cNvPr id="21" name="图片 20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446531" y="4100830"/>
            <a:ext cx="2829560" cy="1885950"/>
          </a:xfrm>
          <a:prstGeom prst="rect">
            <a:avLst/>
          </a:prstGeom>
        </p:spPr>
      </p:pic>
      <p:pic>
        <p:nvPicPr>
          <p:cNvPr id="18" name="图片 17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03526" y="2555877"/>
            <a:ext cx="2983231" cy="1994535"/>
          </a:xfrm>
          <a:prstGeom prst="rect">
            <a:avLst/>
          </a:prstGeom>
        </p:spPr>
      </p:pic>
      <p:sp>
        <p:nvSpPr>
          <p:cNvPr id="22" name="矩形 21"/>
          <p:cNvSpPr/>
          <p:nvPr/>
        </p:nvSpPr>
        <p:spPr>
          <a:xfrm>
            <a:off x="4649471" y="4764407"/>
            <a:ext cx="734695" cy="44386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b="1"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（</a:t>
            </a:r>
            <a:r>
              <a:rPr lang="en-US" altLang="zh-CN" b="1"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9</a:t>
            </a:r>
            <a:r>
              <a:rPr lang="zh-CN" altLang="en-US" b="1"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）</a:t>
            </a:r>
          </a:p>
        </p:txBody>
      </p:sp>
      <p:sp>
        <p:nvSpPr>
          <p:cNvPr id="23" name="矩形 22"/>
          <p:cNvSpPr/>
          <p:nvPr/>
        </p:nvSpPr>
        <p:spPr>
          <a:xfrm>
            <a:off x="4649471" y="5389245"/>
            <a:ext cx="6299835" cy="4524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lnSpc>
                <a:spcPct val="130000"/>
              </a:lnSpc>
            </a:pPr>
            <a:r>
              <a:rPr b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打雷时，应停止使用电视机、组合音响并拔掉电源插头。</a:t>
            </a:r>
            <a:endParaRPr lang="zh-CN" altLang="en-US" b="1">
              <a:solidFill>
                <a:schemeClr val="tx1">
                  <a:lumMod val="75000"/>
                  <a:lumOff val="25000"/>
                </a:schemeClr>
              </a:solidFill>
              <a:uFillTx/>
              <a:latin typeface="阿里巴巴普惠体" panose="00020600040101010101" pitchFamily="18" charset="-122"/>
              <a:ea typeface="阿里巴巴普惠体" panose="00020600040101010101" pitchFamily="18" charset="-122"/>
              <a:cs typeface="阿里巴巴普惠体" panose="00020600040101010101" pitchFamily="18" charset="-122"/>
            </a:endParaRPr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  <p:cond evt="onBegin" delay="0">
                          <p:tn val="20"/>
                        </p:cond>
                      </p:stCondLst>
                      <p:childTnLst>
                        <p:par>
                          <p:cTn id="2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  <p:cond evt="onBegin" delay="0">
                          <p:tn val="31"/>
                        </p:cond>
                      </p:stCondLst>
                      <p:childTnLst>
                        <p:par>
                          <p:cTn id="3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  <p:cond evt="onBegin" delay="0">
                          <p:tn val="36"/>
                        </p:cond>
                      </p:stCondLst>
                      <p:childTnLst>
                        <p:par>
                          <p:cTn id="3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  <p:cond evt="onBegin" delay="0">
                          <p:tn val="43"/>
                        </p:cond>
                      </p:stCondLst>
                      <p:childTnLst>
                        <p:par>
                          <p:cTn id="4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  <p:cond evt="onBegin" delay="0">
                          <p:tn val="48"/>
                        </p:cond>
                      </p:stCondLst>
                      <p:childTnLst>
                        <p:par>
                          <p:cTn id="5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  <p:cond evt="onBegin" delay="0">
                          <p:tn val="55"/>
                        </p:cond>
                      </p:stCondLst>
                      <p:childTnLst>
                        <p:par>
                          <p:cTn id="5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  <p:cond evt="onBegin" delay="0">
                          <p:tn val="60"/>
                        </p:cond>
                      </p:stCondLst>
                      <p:childTnLst>
                        <p:par>
                          <p:cTn id="6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8" grpId="0" animBg="1"/>
      <p:bldP spid="25" grpId="0"/>
      <p:bldP spid="14" grpId="0" animBg="1"/>
      <p:bldP spid="15" grpId="0"/>
      <p:bldP spid="19" grpId="0" animBg="1"/>
      <p:bldP spid="20" grpId="0"/>
      <p:bldP spid="22" grpId="0" animBg="1"/>
      <p:bldP spid="2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>
          <a:xfrm>
            <a:off x="564516" y="941707"/>
            <a:ext cx="11115675" cy="5561965"/>
          </a:xfrm>
          <a:prstGeom prst="rect">
            <a:avLst/>
          </a:prstGeom>
          <a:solidFill>
            <a:schemeClr val="bg1">
              <a:alpha val="8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矩形 5"/>
          <p:cNvSpPr/>
          <p:nvPr/>
        </p:nvSpPr>
        <p:spPr>
          <a:xfrm>
            <a:off x="0" y="6725285"/>
            <a:ext cx="12192000" cy="203200"/>
          </a:xfrm>
          <a:prstGeom prst="rect">
            <a:avLst/>
          </a:prstGeom>
          <a:solidFill>
            <a:srgbClr val="9A25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9592" y="312420"/>
            <a:ext cx="443865" cy="407670"/>
          </a:xfrm>
          <a:prstGeom prst="rect">
            <a:avLst/>
          </a:prstGeom>
        </p:spPr>
      </p:pic>
      <p:sp>
        <p:nvSpPr>
          <p:cNvPr id="8" name="矩形 7"/>
          <p:cNvSpPr/>
          <p:nvPr/>
        </p:nvSpPr>
        <p:spPr>
          <a:xfrm>
            <a:off x="1059815" y="258446"/>
            <a:ext cx="2781300" cy="516255"/>
          </a:xfrm>
          <a:prstGeom prst="rect">
            <a:avLst/>
          </a:prstGeom>
          <a:solidFill>
            <a:srgbClr val="9A25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500" b="1">
                <a:latin typeface="阿里巴巴普惠体" panose="00020600040101010101" pitchFamily="18" charset="-122"/>
                <a:ea typeface="阿里巴巴普惠体" panose="00020600040101010101" pitchFamily="18" charset="-122"/>
              </a:rPr>
              <a:t>怎样做好家庭防火</a:t>
            </a:r>
          </a:p>
        </p:txBody>
      </p:sp>
      <p:sp>
        <p:nvSpPr>
          <p:cNvPr id="25" name="矩形 24"/>
          <p:cNvSpPr/>
          <p:nvPr/>
        </p:nvSpPr>
        <p:spPr>
          <a:xfrm>
            <a:off x="3927476" y="463550"/>
            <a:ext cx="3231515" cy="3111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lnSpc>
                <a:spcPct val="130000"/>
              </a:lnSpc>
            </a:pPr>
            <a:r>
              <a:rPr lang="en-US" altLang="zh-CN" sz="110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How to do family fire prevention</a:t>
            </a:r>
          </a:p>
        </p:txBody>
      </p:sp>
      <p:sp>
        <p:nvSpPr>
          <p:cNvPr id="2" name="矩形 1"/>
          <p:cNvSpPr/>
          <p:nvPr/>
        </p:nvSpPr>
        <p:spPr>
          <a:xfrm>
            <a:off x="932817" y="1368427"/>
            <a:ext cx="734695" cy="443865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b="1"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（</a:t>
            </a:r>
            <a:r>
              <a:rPr lang="en-US" altLang="zh-CN" b="1"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10</a:t>
            </a:r>
            <a:r>
              <a:rPr lang="zh-CN" altLang="en-US" b="1"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）</a:t>
            </a:r>
          </a:p>
        </p:txBody>
      </p:sp>
      <p:sp>
        <p:nvSpPr>
          <p:cNvPr id="3" name="矩形 2"/>
          <p:cNvSpPr/>
          <p:nvPr/>
        </p:nvSpPr>
        <p:spPr>
          <a:xfrm>
            <a:off x="1788796" y="1368425"/>
            <a:ext cx="4774565" cy="4508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lnSpc>
                <a:spcPct val="130000"/>
              </a:lnSpc>
            </a:pPr>
            <a:r>
              <a:rPr b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家用电器要防潮。</a:t>
            </a:r>
            <a:endParaRPr lang="zh-CN" altLang="en-US" b="1">
              <a:solidFill>
                <a:schemeClr val="tx1">
                  <a:lumMod val="75000"/>
                  <a:lumOff val="25000"/>
                </a:schemeClr>
              </a:solidFill>
              <a:uFillTx/>
              <a:latin typeface="阿里巴巴普惠体" panose="00020600040101010101" pitchFamily="18" charset="-122"/>
              <a:ea typeface="阿里巴巴普惠体" panose="00020600040101010101" pitchFamily="18" charset="-122"/>
              <a:cs typeface="阿里巴巴普惠体" panose="00020600040101010101" pitchFamily="18" charset="-122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932817" y="1935482"/>
            <a:ext cx="734695" cy="443865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b="1"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（</a:t>
            </a:r>
            <a:r>
              <a:rPr lang="en-US" altLang="zh-CN" b="1"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11</a:t>
            </a:r>
            <a:r>
              <a:rPr lang="zh-CN" altLang="en-US" b="1"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）</a:t>
            </a:r>
          </a:p>
        </p:txBody>
      </p:sp>
      <p:sp>
        <p:nvSpPr>
          <p:cNvPr id="5" name="矩形 4"/>
          <p:cNvSpPr/>
          <p:nvPr/>
        </p:nvSpPr>
        <p:spPr>
          <a:xfrm>
            <a:off x="1788796" y="1935480"/>
            <a:ext cx="4774565" cy="4508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lnSpc>
                <a:spcPct val="130000"/>
              </a:lnSpc>
            </a:pPr>
            <a:r>
              <a:rPr b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不乱丢烟头，不躺在床上吸烟。</a:t>
            </a:r>
            <a:endParaRPr lang="zh-CN" altLang="en-US" b="1">
              <a:solidFill>
                <a:schemeClr val="tx1">
                  <a:lumMod val="75000"/>
                  <a:lumOff val="25000"/>
                </a:schemeClr>
              </a:solidFill>
              <a:uFillTx/>
              <a:latin typeface="阿里巴巴普惠体" panose="00020600040101010101" pitchFamily="18" charset="-122"/>
              <a:ea typeface="阿里巴巴普惠体" panose="00020600040101010101" pitchFamily="18" charset="-122"/>
              <a:cs typeface="阿里巴巴普惠体" panose="00020600040101010101" pitchFamily="18" charset="-122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932817" y="2502537"/>
            <a:ext cx="734695" cy="443865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b="1"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（</a:t>
            </a:r>
            <a:r>
              <a:rPr lang="en-US" altLang="zh-CN" b="1"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12</a:t>
            </a:r>
            <a:r>
              <a:rPr lang="zh-CN" altLang="en-US" b="1"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）</a:t>
            </a:r>
          </a:p>
        </p:txBody>
      </p:sp>
      <p:sp>
        <p:nvSpPr>
          <p:cNvPr id="11" name="矩形 10"/>
          <p:cNvSpPr/>
          <p:nvPr/>
        </p:nvSpPr>
        <p:spPr>
          <a:xfrm>
            <a:off x="1788796" y="2502535"/>
            <a:ext cx="4774565" cy="4524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lnSpc>
                <a:spcPct val="130000"/>
              </a:lnSpc>
            </a:pPr>
            <a:r>
              <a:rPr b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不要同时开启多种家用电器，做到不超负荷。</a:t>
            </a:r>
            <a:endParaRPr lang="zh-CN" altLang="en-US" b="1">
              <a:solidFill>
                <a:schemeClr val="tx1">
                  <a:lumMod val="75000"/>
                  <a:lumOff val="25000"/>
                </a:schemeClr>
              </a:solidFill>
              <a:uFillTx/>
              <a:latin typeface="阿里巴巴普惠体" panose="00020600040101010101" pitchFamily="18" charset="-122"/>
              <a:ea typeface="阿里巴巴普惠体" panose="00020600040101010101" pitchFamily="18" charset="-122"/>
              <a:cs typeface="阿里巴巴普惠体" panose="00020600040101010101" pitchFamily="18" charset="-122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932817" y="3069592"/>
            <a:ext cx="734695" cy="443865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b="1"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（</a:t>
            </a:r>
            <a:r>
              <a:rPr lang="en-US" altLang="zh-CN" b="1"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13</a:t>
            </a:r>
            <a:r>
              <a:rPr lang="zh-CN" altLang="en-US" b="1"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）</a:t>
            </a:r>
          </a:p>
        </p:txBody>
      </p:sp>
      <p:sp>
        <p:nvSpPr>
          <p:cNvPr id="16" name="矩形 15"/>
          <p:cNvSpPr/>
          <p:nvPr/>
        </p:nvSpPr>
        <p:spPr>
          <a:xfrm>
            <a:off x="1788795" y="3069590"/>
            <a:ext cx="9891395" cy="4524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lnSpc>
                <a:spcPct val="130000"/>
              </a:lnSpc>
            </a:pPr>
            <a:r>
              <a:rPr b="1" dirty="0" err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使用电炉、电熨斗、电吹风等用具时，要垫上金属架、砖块等，停用时，等到完全冷却后收藏</a:t>
            </a:r>
            <a:r>
              <a:rPr b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。</a:t>
            </a:r>
            <a:endParaRPr lang="zh-CN" altLang="en-US" b="1" dirty="0">
              <a:solidFill>
                <a:schemeClr val="tx1">
                  <a:lumMod val="75000"/>
                  <a:lumOff val="25000"/>
                </a:schemeClr>
              </a:solidFill>
              <a:uFillTx/>
              <a:latin typeface="阿里巴巴普惠体" panose="00020600040101010101" pitchFamily="18" charset="-122"/>
              <a:ea typeface="阿里巴巴普惠体" panose="00020600040101010101" pitchFamily="18" charset="-122"/>
              <a:cs typeface="阿里巴巴普惠体" panose="00020600040101010101" pitchFamily="18" charset="-122"/>
            </a:endParaRPr>
          </a:p>
        </p:txBody>
      </p:sp>
      <p:pic>
        <p:nvPicPr>
          <p:cNvPr id="17" name="图片 16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21385" y="3751580"/>
            <a:ext cx="3190875" cy="2307590"/>
          </a:xfrm>
          <a:prstGeom prst="rect">
            <a:avLst/>
          </a:prstGeom>
        </p:spPr>
      </p:pic>
      <p:pic>
        <p:nvPicPr>
          <p:cNvPr id="24" name="图片 23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19295" y="3751582"/>
            <a:ext cx="3322320" cy="2308225"/>
          </a:xfrm>
          <a:prstGeom prst="rect">
            <a:avLst/>
          </a:prstGeom>
        </p:spPr>
      </p:pic>
      <p:pic>
        <p:nvPicPr>
          <p:cNvPr id="26" name="图片 25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249285" y="3750945"/>
            <a:ext cx="3117851" cy="2307590"/>
          </a:xfrm>
          <a:prstGeom prst="rect">
            <a:avLst/>
          </a:prstGeom>
        </p:spPr>
      </p:pic>
    </p:spTree>
  </p:cSld>
  <p:clrMapOvr>
    <a:masterClrMapping/>
  </p:clrMapOvr>
  <p:transition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  <p:cond evt="onBegin" delay="0">
                          <p:tn val="20"/>
                        </p:cond>
                      </p:stCondLst>
                      <p:childTnLst>
                        <p:par>
                          <p:cTn id="2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  <p:cond evt="onBegin" delay="0">
                          <p:tn val="25"/>
                        </p:cond>
                      </p:stCondLst>
                      <p:childTnLst>
                        <p:par>
                          <p:cTn id="2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  <p:cond evt="onBegin" delay="0">
                          <p:tn val="32"/>
                        </p:cond>
                      </p:stCondLst>
                      <p:childTnLst>
                        <p:par>
                          <p:cTn id="3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  <p:cond evt="onBegin" delay="0">
                          <p:tn val="37"/>
                        </p:cond>
                      </p:stCondLst>
                      <p:childTnLst>
                        <p:par>
                          <p:cTn id="3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  <p:cond evt="onBegin" delay="0">
                          <p:tn val="44"/>
                        </p:cond>
                      </p:stCondLst>
                      <p:childTnLst>
                        <p:par>
                          <p:cTn id="4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  <p:cond evt="onBegin" delay="0">
                          <p:tn val="49"/>
                        </p:cond>
                      </p:stCondLst>
                      <p:childTnLst>
                        <p:par>
                          <p:cTn id="5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  <p:cond evt="onBegin" delay="0">
                          <p:tn val="56"/>
                        </p:cond>
                      </p:stCondLst>
                      <p:childTnLst>
                        <p:par>
                          <p:cTn id="5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  <p:cond evt="onBegin" delay="0">
                          <p:tn val="61"/>
                        </p:cond>
                      </p:stCondLst>
                      <p:childTnLst>
                        <p:par>
                          <p:cTn id="6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  <p:cond evt="onBegin" delay="0">
                          <p:tn val="68"/>
                        </p:cond>
                      </p:stCondLst>
                      <p:childTnLst>
                        <p:par>
                          <p:cTn id="7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8" grpId="0" animBg="1"/>
      <p:bldP spid="25" grpId="0"/>
      <p:bldP spid="2" grpId="0" animBg="1"/>
      <p:bldP spid="3" grpId="0"/>
      <p:bldP spid="4" grpId="0" animBg="1"/>
      <p:bldP spid="5" grpId="0"/>
      <p:bldP spid="9" grpId="0" animBg="1"/>
      <p:bldP spid="11" grpId="0"/>
      <p:bldP spid="12" grpId="0" animBg="1"/>
      <p:bldP spid="1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>
          <a:xfrm>
            <a:off x="564516" y="941707"/>
            <a:ext cx="11115675" cy="5561965"/>
          </a:xfrm>
          <a:prstGeom prst="rect">
            <a:avLst/>
          </a:prstGeom>
          <a:solidFill>
            <a:schemeClr val="bg1">
              <a:alpha val="8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矩形 5"/>
          <p:cNvSpPr/>
          <p:nvPr/>
        </p:nvSpPr>
        <p:spPr>
          <a:xfrm>
            <a:off x="0" y="6725285"/>
            <a:ext cx="12192000" cy="203200"/>
          </a:xfrm>
          <a:prstGeom prst="rect">
            <a:avLst/>
          </a:prstGeom>
          <a:solidFill>
            <a:srgbClr val="9A25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9592" y="312420"/>
            <a:ext cx="443865" cy="407670"/>
          </a:xfrm>
          <a:prstGeom prst="rect">
            <a:avLst/>
          </a:prstGeom>
        </p:spPr>
      </p:pic>
      <p:sp>
        <p:nvSpPr>
          <p:cNvPr id="8" name="矩形 7"/>
          <p:cNvSpPr/>
          <p:nvPr/>
        </p:nvSpPr>
        <p:spPr>
          <a:xfrm>
            <a:off x="1059815" y="258446"/>
            <a:ext cx="2781300" cy="516255"/>
          </a:xfrm>
          <a:prstGeom prst="rect">
            <a:avLst/>
          </a:prstGeom>
          <a:solidFill>
            <a:srgbClr val="9A25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500" b="1">
                <a:latin typeface="阿里巴巴普惠体" panose="00020600040101010101" pitchFamily="18" charset="-122"/>
                <a:ea typeface="阿里巴巴普惠体" panose="00020600040101010101" pitchFamily="18" charset="-122"/>
              </a:rPr>
              <a:t>怎样做好家庭防火</a:t>
            </a:r>
          </a:p>
        </p:txBody>
      </p:sp>
      <p:sp>
        <p:nvSpPr>
          <p:cNvPr id="25" name="矩形 24"/>
          <p:cNvSpPr/>
          <p:nvPr/>
        </p:nvSpPr>
        <p:spPr>
          <a:xfrm>
            <a:off x="3927476" y="463550"/>
            <a:ext cx="3231515" cy="3111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lnSpc>
                <a:spcPct val="130000"/>
              </a:lnSpc>
            </a:pPr>
            <a:r>
              <a:rPr lang="en-US" altLang="zh-CN" sz="110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How to do family fire prevention</a:t>
            </a:r>
          </a:p>
        </p:txBody>
      </p:sp>
      <p:sp>
        <p:nvSpPr>
          <p:cNvPr id="13" name="矩形 12"/>
          <p:cNvSpPr/>
          <p:nvPr/>
        </p:nvSpPr>
        <p:spPr>
          <a:xfrm>
            <a:off x="1530986" y="1778001"/>
            <a:ext cx="734695" cy="443865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b="1"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（</a:t>
            </a:r>
            <a:r>
              <a:rPr lang="en-US" altLang="zh-CN" b="1"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14</a:t>
            </a:r>
            <a:r>
              <a:rPr lang="zh-CN" altLang="en-US" b="1"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）</a:t>
            </a:r>
          </a:p>
        </p:txBody>
      </p:sp>
      <p:sp>
        <p:nvSpPr>
          <p:cNvPr id="14" name="矩形 13"/>
          <p:cNvSpPr/>
          <p:nvPr/>
        </p:nvSpPr>
        <p:spPr>
          <a:xfrm>
            <a:off x="1530986" y="2485391"/>
            <a:ext cx="4774565" cy="8125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lnSpc>
                <a:spcPct val="130000"/>
              </a:lnSpc>
            </a:pPr>
            <a:r>
              <a:rPr b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切勿在走廊、楼梯口等处堆放杂物，要保证通道和安全出口的畅通。</a:t>
            </a:r>
            <a:endParaRPr lang="zh-CN" altLang="en-US" b="1">
              <a:solidFill>
                <a:schemeClr val="tx1">
                  <a:lumMod val="75000"/>
                  <a:lumOff val="25000"/>
                </a:schemeClr>
              </a:solidFill>
              <a:uFillTx/>
              <a:latin typeface="阿里巴巴普惠体" panose="00020600040101010101" pitchFamily="18" charset="-122"/>
              <a:ea typeface="阿里巴巴普惠体" panose="00020600040101010101" pitchFamily="18" charset="-122"/>
              <a:cs typeface="阿里巴巴普惠体" panose="00020600040101010101" pitchFamily="18" charset="-122"/>
            </a:endParaRPr>
          </a:p>
        </p:txBody>
      </p:sp>
      <p:pic>
        <p:nvPicPr>
          <p:cNvPr id="15" name="图片 1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323456" y="1671955"/>
            <a:ext cx="3190875" cy="1858010"/>
          </a:xfrm>
          <a:prstGeom prst="rect">
            <a:avLst/>
          </a:prstGeom>
        </p:spPr>
      </p:pic>
      <p:pic>
        <p:nvPicPr>
          <p:cNvPr id="19" name="图片 18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30985" y="3867150"/>
            <a:ext cx="3312160" cy="1901190"/>
          </a:xfrm>
          <a:prstGeom prst="rect">
            <a:avLst/>
          </a:prstGeom>
        </p:spPr>
      </p:pic>
      <p:pic>
        <p:nvPicPr>
          <p:cNvPr id="20" name="图片 19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66386" y="3867152"/>
            <a:ext cx="3126740" cy="1900555"/>
          </a:xfrm>
          <a:prstGeom prst="rect">
            <a:avLst/>
          </a:prstGeom>
        </p:spPr>
      </p:pic>
      <p:sp>
        <p:nvSpPr>
          <p:cNvPr id="21" name="矩形 20"/>
          <p:cNvSpPr/>
          <p:nvPr/>
        </p:nvSpPr>
        <p:spPr>
          <a:xfrm>
            <a:off x="10288906" y="3867785"/>
            <a:ext cx="225425" cy="189992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2" name="矩形 21"/>
          <p:cNvSpPr/>
          <p:nvPr/>
        </p:nvSpPr>
        <p:spPr>
          <a:xfrm>
            <a:off x="9688197" y="3868420"/>
            <a:ext cx="225425" cy="1899920"/>
          </a:xfrm>
          <a:prstGeom prst="rect">
            <a:avLst/>
          </a:prstGeom>
          <a:solidFill>
            <a:srgbClr val="9A25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" name="矩形 22"/>
          <p:cNvSpPr/>
          <p:nvPr/>
        </p:nvSpPr>
        <p:spPr>
          <a:xfrm>
            <a:off x="9017001" y="3868420"/>
            <a:ext cx="225425" cy="189992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  <p:cond evt="onBegin" delay="0">
                          <p:tn val="20"/>
                        </p:cond>
                      </p:stCondLst>
                      <p:childTnLst>
                        <p:par>
                          <p:cTn id="2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  <p:cond evt="onBegin" delay="0">
                          <p:tn val="25"/>
                        </p:cond>
                      </p:stCondLst>
                      <p:childTnLst>
                        <p:par>
                          <p:cTn id="2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  <p:cond evt="onBegin" delay="0">
                          <p:tn val="32"/>
                        </p:cond>
                      </p:stCondLst>
                      <p:childTnLst>
                        <p:par>
                          <p:cTn id="3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8" grpId="0" animBg="1"/>
      <p:bldP spid="25" grpId="0"/>
      <p:bldP spid="13" grpId="0" animBg="1"/>
      <p:bldP spid="14" grpId="0"/>
      <p:bldP spid="21" grpId="0" animBg="1"/>
      <p:bldP spid="22" grpId="0" animBg="1"/>
      <p:bldP spid="2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>
          <a:xfrm>
            <a:off x="564516" y="941707"/>
            <a:ext cx="11115675" cy="5561965"/>
          </a:xfrm>
          <a:prstGeom prst="rect">
            <a:avLst/>
          </a:prstGeom>
          <a:solidFill>
            <a:schemeClr val="bg1">
              <a:alpha val="8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矩形 5"/>
          <p:cNvSpPr/>
          <p:nvPr/>
        </p:nvSpPr>
        <p:spPr>
          <a:xfrm>
            <a:off x="0" y="6725285"/>
            <a:ext cx="12192000" cy="203200"/>
          </a:xfrm>
          <a:prstGeom prst="rect">
            <a:avLst/>
          </a:prstGeom>
          <a:solidFill>
            <a:srgbClr val="9A25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9592" y="312420"/>
            <a:ext cx="443865" cy="407670"/>
          </a:xfrm>
          <a:prstGeom prst="rect">
            <a:avLst/>
          </a:prstGeom>
        </p:spPr>
      </p:pic>
      <p:sp>
        <p:nvSpPr>
          <p:cNvPr id="8" name="矩形 7"/>
          <p:cNvSpPr/>
          <p:nvPr/>
        </p:nvSpPr>
        <p:spPr>
          <a:xfrm>
            <a:off x="1059815" y="258446"/>
            <a:ext cx="2781300" cy="516255"/>
          </a:xfrm>
          <a:prstGeom prst="rect">
            <a:avLst/>
          </a:prstGeom>
          <a:solidFill>
            <a:srgbClr val="9A25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500" b="1">
                <a:latin typeface="阿里巴巴普惠体" panose="00020600040101010101" pitchFamily="18" charset="-122"/>
                <a:ea typeface="阿里巴巴普惠体" panose="00020600040101010101" pitchFamily="18" charset="-122"/>
              </a:rPr>
              <a:t>怎样做好家庭防火</a:t>
            </a:r>
          </a:p>
        </p:txBody>
      </p:sp>
      <p:sp>
        <p:nvSpPr>
          <p:cNvPr id="25" name="矩形 24"/>
          <p:cNvSpPr/>
          <p:nvPr/>
        </p:nvSpPr>
        <p:spPr>
          <a:xfrm>
            <a:off x="3927476" y="463550"/>
            <a:ext cx="3231515" cy="3111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lnSpc>
                <a:spcPct val="130000"/>
              </a:lnSpc>
            </a:pPr>
            <a:r>
              <a:rPr lang="en-US" altLang="zh-CN" sz="110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How to do family fire prevention</a:t>
            </a:r>
          </a:p>
        </p:txBody>
      </p:sp>
      <p:sp>
        <p:nvSpPr>
          <p:cNvPr id="4" name="矩形 3"/>
          <p:cNvSpPr/>
          <p:nvPr/>
        </p:nvSpPr>
        <p:spPr>
          <a:xfrm>
            <a:off x="5102861" y="1586865"/>
            <a:ext cx="734695" cy="443865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b="1"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（</a:t>
            </a:r>
            <a:r>
              <a:rPr lang="en-US" altLang="zh-CN" b="1"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15</a:t>
            </a:r>
            <a:r>
              <a:rPr lang="zh-CN" altLang="en-US" b="1"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）</a:t>
            </a:r>
          </a:p>
        </p:txBody>
      </p:sp>
      <p:sp>
        <p:nvSpPr>
          <p:cNvPr id="5" name="矩形 4"/>
          <p:cNvSpPr/>
          <p:nvPr/>
        </p:nvSpPr>
        <p:spPr>
          <a:xfrm>
            <a:off x="1593215" y="2201546"/>
            <a:ext cx="4244340" cy="11726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fontAlgn="auto">
              <a:lnSpc>
                <a:spcPct val="130000"/>
              </a:lnSpc>
            </a:pPr>
            <a:r>
              <a:rPr b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发现燃气泄漏，要迅速关闭气源</a:t>
            </a:r>
          </a:p>
          <a:p>
            <a:pPr algn="r" fontAlgn="auto">
              <a:lnSpc>
                <a:spcPct val="130000"/>
              </a:lnSpc>
            </a:pPr>
            <a:r>
              <a:rPr b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阀门，打开门窗通风，切勿触动电器开关和使用明火，并迅速通知专业维修。</a:t>
            </a:r>
            <a:endParaRPr lang="zh-CN" altLang="en-US" b="1">
              <a:solidFill>
                <a:schemeClr val="tx1">
                  <a:lumMod val="75000"/>
                  <a:lumOff val="25000"/>
                </a:schemeClr>
              </a:solidFill>
              <a:uFillTx/>
              <a:latin typeface="阿里巴巴普惠体" panose="00020600040101010101" pitchFamily="18" charset="-122"/>
              <a:ea typeface="阿里巴巴普惠体" panose="00020600040101010101" pitchFamily="18" charset="-122"/>
              <a:cs typeface="阿里巴巴普惠体" panose="00020600040101010101" pitchFamily="18" charset="-122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6270626" y="1586865"/>
            <a:ext cx="734695" cy="443865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b="1"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（</a:t>
            </a:r>
            <a:r>
              <a:rPr lang="en-US" altLang="zh-CN" b="1"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16</a:t>
            </a:r>
            <a:r>
              <a:rPr lang="zh-CN" altLang="en-US" b="1"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）</a:t>
            </a:r>
          </a:p>
        </p:txBody>
      </p:sp>
      <p:sp>
        <p:nvSpPr>
          <p:cNvPr id="3" name="矩形 2"/>
          <p:cNvSpPr/>
          <p:nvPr/>
        </p:nvSpPr>
        <p:spPr>
          <a:xfrm>
            <a:off x="6271260" y="2381251"/>
            <a:ext cx="3950971" cy="8125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fontAlgn="auto">
              <a:lnSpc>
                <a:spcPct val="130000"/>
              </a:lnSpc>
            </a:pPr>
            <a:r>
              <a:rPr b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燃气罐着火，要用浸湿的被褥、衣物等捂盖灭火，并迅速关闭阀门。</a:t>
            </a:r>
            <a:endParaRPr lang="zh-CN" altLang="en-US" b="1">
              <a:solidFill>
                <a:schemeClr val="tx1">
                  <a:lumMod val="75000"/>
                  <a:lumOff val="25000"/>
                </a:schemeClr>
              </a:solidFill>
              <a:uFillTx/>
              <a:latin typeface="阿里巴巴普惠体" panose="00020600040101010101" pitchFamily="18" charset="-122"/>
              <a:ea typeface="阿里巴巴普惠体" panose="00020600040101010101" pitchFamily="18" charset="-122"/>
              <a:cs typeface="阿里巴巴普惠体" panose="00020600040101010101" pitchFamily="18" charset="-122"/>
            </a:endParaRPr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906271" y="3542667"/>
            <a:ext cx="3931285" cy="2174875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270626" y="3542032"/>
            <a:ext cx="3951605" cy="2174875"/>
          </a:xfrm>
          <a:prstGeom prst="rect">
            <a:avLst/>
          </a:prstGeom>
        </p:spPr>
      </p:pic>
    </p:spTree>
  </p:cSld>
  <p:clrMapOvr>
    <a:masterClrMapping/>
  </p:clrMapOvr>
  <p:transition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  <p:cond evt="onBegin" delay="0">
                          <p:tn val="20"/>
                        </p:cond>
                      </p:stCondLst>
                      <p:childTnLst>
                        <p:par>
                          <p:cTn id="2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  <p:cond evt="onBegin" delay="0">
                          <p:tn val="25"/>
                        </p:cond>
                      </p:stCondLst>
                      <p:childTnLst>
                        <p:par>
                          <p:cTn id="2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  <p:cond evt="onBegin" delay="0">
                          <p:tn val="32"/>
                        </p:cond>
                      </p:stCondLst>
                      <p:childTnLst>
                        <p:par>
                          <p:cTn id="3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  <p:cond evt="onBegin" delay="0">
                          <p:tn val="37"/>
                        </p:cond>
                      </p:stCondLst>
                      <p:childTnLst>
                        <p:par>
                          <p:cTn id="3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  <p:cond evt="onBegin" delay="0">
                          <p:tn val="42"/>
                        </p:cond>
                      </p:stCondLst>
                      <p:childTnLst>
                        <p:par>
                          <p:cTn id="4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  <p:cond evt="onBegin" delay="0">
                          <p:tn val="49"/>
                        </p:cond>
                      </p:stCondLst>
                      <p:childTnLst>
                        <p:par>
                          <p:cTn id="5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8" grpId="0" animBg="1"/>
      <p:bldP spid="25" grpId="0"/>
      <p:bldP spid="4" grpId="0" animBg="1"/>
      <p:bldP spid="5" grpId="0"/>
      <p:bldP spid="2" grpId="0" animBg="1"/>
      <p:bldP spid="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>
          <a:xfrm>
            <a:off x="564516" y="941707"/>
            <a:ext cx="11115675" cy="5561965"/>
          </a:xfrm>
          <a:prstGeom prst="rect">
            <a:avLst/>
          </a:prstGeom>
          <a:solidFill>
            <a:schemeClr val="bg1">
              <a:alpha val="8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矩形 5"/>
          <p:cNvSpPr/>
          <p:nvPr/>
        </p:nvSpPr>
        <p:spPr>
          <a:xfrm>
            <a:off x="0" y="6725285"/>
            <a:ext cx="12192000" cy="203200"/>
          </a:xfrm>
          <a:prstGeom prst="rect">
            <a:avLst/>
          </a:prstGeom>
          <a:solidFill>
            <a:srgbClr val="9A25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9592" y="312420"/>
            <a:ext cx="443865" cy="407670"/>
          </a:xfrm>
          <a:prstGeom prst="rect">
            <a:avLst/>
          </a:prstGeom>
        </p:spPr>
      </p:pic>
      <p:sp>
        <p:nvSpPr>
          <p:cNvPr id="8" name="矩形 7"/>
          <p:cNvSpPr/>
          <p:nvPr/>
        </p:nvSpPr>
        <p:spPr>
          <a:xfrm>
            <a:off x="1059815" y="258446"/>
            <a:ext cx="2781300" cy="516255"/>
          </a:xfrm>
          <a:prstGeom prst="rect">
            <a:avLst/>
          </a:prstGeom>
          <a:solidFill>
            <a:srgbClr val="9A25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500" b="1">
                <a:latin typeface="阿里巴巴普惠体" panose="00020600040101010101" pitchFamily="18" charset="-122"/>
                <a:ea typeface="阿里巴巴普惠体" panose="00020600040101010101" pitchFamily="18" charset="-122"/>
              </a:rPr>
              <a:t>怎样做好家庭防火</a:t>
            </a:r>
          </a:p>
        </p:txBody>
      </p:sp>
      <p:sp>
        <p:nvSpPr>
          <p:cNvPr id="25" name="矩形 24"/>
          <p:cNvSpPr/>
          <p:nvPr/>
        </p:nvSpPr>
        <p:spPr>
          <a:xfrm>
            <a:off x="3927476" y="463550"/>
            <a:ext cx="3231515" cy="3111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lnSpc>
                <a:spcPct val="130000"/>
              </a:lnSpc>
            </a:pPr>
            <a:r>
              <a:rPr lang="en-US" altLang="zh-CN" sz="110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How to do family fire prevention</a:t>
            </a:r>
          </a:p>
        </p:txBody>
      </p:sp>
      <p:sp>
        <p:nvSpPr>
          <p:cNvPr id="4" name="矩形 3"/>
          <p:cNvSpPr/>
          <p:nvPr/>
        </p:nvSpPr>
        <p:spPr>
          <a:xfrm>
            <a:off x="1978026" y="1648460"/>
            <a:ext cx="734695" cy="443865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b="1"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（</a:t>
            </a:r>
            <a:r>
              <a:rPr lang="en-US" altLang="zh-CN" b="1"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17</a:t>
            </a:r>
            <a:r>
              <a:rPr lang="zh-CN" altLang="en-US" b="1"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）</a:t>
            </a:r>
          </a:p>
        </p:txBody>
      </p:sp>
      <p:sp>
        <p:nvSpPr>
          <p:cNvPr id="5" name="矩形 4"/>
          <p:cNvSpPr/>
          <p:nvPr/>
        </p:nvSpPr>
        <p:spPr>
          <a:xfrm>
            <a:off x="1900555" y="2262506"/>
            <a:ext cx="3732531" cy="8125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fontAlgn="auto">
              <a:lnSpc>
                <a:spcPct val="130000"/>
              </a:lnSpc>
            </a:pPr>
            <a:r>
              <a:rPr b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电冰箱内不能存放汽油、气雾喷罐等易燃易爆危险物品。</a:t>
            </a:r>
            <a:endParaRPr lang="zh-CN" altLang="en-US" b="1">
              <a:solidFill>
                <a:schemeClr val="tx1">
                  <a:lumMod val="75000"/>
                  <a:lumOff val="25000"/>
                </a:schemeClr>
              </a:solidFill>
              <a:uFillTx/>
              <a:latin typeface="阿里巴巴普惠体" panose="00020600040101010101" pitchFamily="18" charset="-122"/>
              <a:ea typeface="阿里巴巴普惠体" panose="00020600040101010101" pitchFamily="18" charset="-122"/>
              <a:cs typeface="阿里巴巴普惠体" panose="00020600040101010101" pitchFamily="18" charset="-122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6609082" y="3984627"/>
            <a:ext cx="734695" cy="443865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b="1"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（</a:t>
            </a:r>
            <a:r>
              <a:rPr lang="en-US" altLang="zh-CN" b="1"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18</a:t>
            </a:r>
            <a:r>
              <a:rPr lang="zh-CN" altLang="en-US" b="1"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）</a:t>
            </a:r>
          </a:p>
        </p:txBody>
      </p:sp>
      <p:sp>
        <p:nvSpPr>
          <p:cNvPr id="3" name="矩形 2"/>
          <p:cNvSpPr/>
          <p:nvPr/>
        </p:nvSpPr>
        <p:spPr>
          <a:xfrm>
            <a:off x="6609080" y="4657091"/>
            <a:ext cx="3950971" cy="8125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fontAlgn="auto">
              <a:lnSpc>
                <a:spcPct val="130000"/>
              </a:lnSpc>
            </a:pPr>
            <a:r>
              <a:rPr b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家中不可存放超过0.5公升的汽油、酒精、香蕉水等易燃易爆物品。</a:t>
            </a:r>
            <a:endParaRPr lang="zh-CN" altLang="en-US" b="1">
              <a:solidFill>
                <a:schemeClr val="tx1">
                  <a:lumMod val="75000"/>
                  <a:lumOff val="25000"/>
                </a:schemeClr>
              </a:solidFill>
              <a:uFillTx/>
              <a:latin typeface="阿里巴巴普惠体" panose="00020600040101010101" pitchFamily="18" charset="-122"/>
              <a:ea typeface="阿里巴巴普惠体" panose="00020600040101010101" pitchFamily="18" charset="-122"/>
              <a:cs typeface="阿里巴巴普惠体" panose="00020600040101010101" pitchFamily="18" charset="-122"/>
            </a:endParaRPr>
          </a:p>
        </p:txBody>
      </p:sp>
      <p:pic>
        <p:nvPicPr>
          <p:cNvPr id="12" name="图片 1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33271" y="3749040"/>
            <a:ext cx="3467100" cy="2081530"/>
          </a:xfrm>
          <a:prstGeom prst="rect">
            <a:avLst/>
          </a:prstGeom>
        </p:spPr>
      </p:pic>
      <p:pic>
        <p:nvPicPr>
          <p:cNvPr id="14" name="图片 13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609082" y="1316990"/>
            <a:ext cx="3437255" cy="2081530"/>
          </a:xfrm>
          <a:prstGeom prst="rect">
            <a:avLst/>
          </a:prstGeom>
        </p:spPr>
      </p:pic>
    </p:spTree>
  </p:cSld>
  <p:clrMapOvr>
    <a:masterClrMapping/>
  </p:clrMapOvr>
  <p:transition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  <p:cond evt="onBegin" delay="0">
                          <p:tn val="20"/>
                        </p:cond>
                      </p:stCondLst>
                      <p:childTnLst>
                        <p:par>
                          <p:cTn id="2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  <p:cond evt="onBegin" delay="0">
                          <p:tn val="25"/>
                        </p:cond>
                      </p:stCondLst>
                      <p:childTnLst>
                        <p:par>
                          <p:cTn id="2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  <p:cond evt="onBegin" delay="0">
                          <p:tn val="32"/>
                        </p:cond>
                      </p:stCondLst>
                      <p:childTnLst>
                        <p:par>
                          <p:cTn id="3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  <p:cond evt="onBegin" delay="0">
                          <p:tn val="37"/>
                        </p:cond>
                      </p:stCondLst>
                      <p:childTnLst>
                        <p:par>
                          <p:cTn id="3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  <p:cond evt="onBegin" delay="0">
                          <p:tn val="42"/>
                        </p:cond>
                      </p:stCondLst>
                      <p:childTnLst>
                        <p:par>
                          <p:cTn id="4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  <p:cond evt="onBegin" delay="0">
                          <p:tn val="47"/>
                        </p:cond>
                      </p:stCondLst>
                      <p:childTnLst>
                        <p:par>
                          <p:cTn id="4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8" grpId="0" animBg="1"/>
      <p:bldP spid="25" grpId="0"/>
      <p:bldP spid="4" grpId="0" animBg="1"/>
      <p:bldP spid="5" grpId="0"/>
      <p:bldP spid="2" grpId="0" animBg="1"/>
      <p:bldP spid="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>
          <a:xfrm>
            <a:off x="564516" y="941707"/>
            <a:ext cx="11115675" cy="5561965"/>
          </a:xfrm>
          <a:prstGeom prst="rect">
            <a:avLst/>
          </a:prstGeom>
          <a:solidFill>
            <a:schemeClr val="bg1">
              <a:alpha val="8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矩形 5"/>
          <p:cNvSpPr/>
          <p:nvPr/>
        </p:nvSpPr>
        <p:spPr>
          <a:xfrm>
            <a:off x="0" y="6725285"/>
            <a:ext cx="12192000" cy="203200"/>
          </a:xfrm>
          <a:prstGeom prst="rect">
            <a:avLst/>
          </a:prstGeom>
          <a:solidFill>
            <a:srgbClr val="9A25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9592" y="312420"/>
            <a:ext cx="443865" cy="407670"/>
          </a:xfrm>
          <a:prstGeom prst="rect">
            <a:avLst/>
          </a:prstGeom>
        </p:spPr>
      </p:pic>
      <p:sp>
        <p:nvSpPr>
          <p:cNvPr id="8" name="矩形 7"/>
          <p:cNvSpPr/>
          <p:nvPr/>
        </p:nvSpPr>
        <p:spPr>
          <a:xfrm>
            <a:off x="1059815" y="258446"/>
            <a:ext cx="2781300" cy="516255"/>
          </a:xfrm>
          <a:prstGeom prst="rect">
            <a:avLst/>
          </a:prstGeom>
          <a:solidFill>
            <a:srgbClr val="9A25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500" b="1">
                <a:latin typeface="阿里巴巴普惠体" panose="00020600040101010101" pitchFamily="18" charset="-122"/>
                <a:ea typeface="阿里巴巴普惠体" panose="00020600040101010101" pitchFamily="18" charset="-122"/>
              </a:rPr>
              <a:t>怎样做好家庭防火</a:t>
            </a: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3" cstate="email">
            <a:lum bright="-42000" contrast="6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11117" y="1411606"/>
            <a:ext cx="4045585" cy="1334135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64517" y="1988187"/>
            <a:ext cx="1892935" cy="4535805"/>
          </a:xfrm>
          <a:prstGeom prst="rect">
            <a:avLst/>
          </a:prstGeom>
        </p:spPr>
      </p:pic>
      <p:sp>
        <p:nvSpPr>
          <p:cNvPr id="5" name="圆角矩形 4"/>
          <p:cNvSpPr/>
          <p:nvPr/>
        </p:nvSpPr>
        <p:spPr>
          <a:xfrm>
            <a:off x="3714117" y="3013077"/>
            <a:ext cx="6839585" cy="2872105"/>
          </a:xfrm>
          <a:prstGeom prst="roundRect">
            <a:avLst/>
          </a:prstGeom>
          <a:noFill/>
          <a:ln>
            <a:solidFill>
              <a:srgbClr val="9A252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矩形 8"/>
          <p:cNvSpPr/>
          <p:nvPr/>
        </p:nvSpPr>
        <p:spPr>
          <a:xfrm>
            <a:off x="4057017" y="3703321"/>
            <a:ext cx="6153785" cy="14927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lnSpc>
                <a:spcPct val="130000"/>
              </a:lnSpc>
            </a:pPr>
            <a:r>
              <a:rPr lang="zh-CN" sz="3500" b="1">
                <a:solidFill>
                  <a:srgbClr val="C00000"/>
                </a:solidFill>
                <a:uFillTx/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当火灾降临我们身边的时候，我们应该怎么办？</a:t>
            </a:r>
          </a:p>
        </p:txBody>
      </p:sp>
      <p:sp>
        <p:nvSpPr>
          <p:cNvPr id="25" name="矩形 24"/>
          <p:cNvSpPr/>
          <p:nvPr/>
        </p:nvSpPr>
        <p:spPr>
          <a:xfrm>
            <a:off x="3927476" y="463550"/>
            <a:ext cx="3231515" cy="3111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lnSpc>
                <a:spcPct val="130000"/>
              </a:lnSpc>
            </a:pPr>
            <a:r>
              <a:rPr lang="en-US" altLang="zh-CN" sz="110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How to do family fire prevention</a:t>
            </a:r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  <p:cond evt="onBegin" delay="0">
                          <p:tn val="20"/>
                        </p:cond>
                      </p:stCondLst>
                      <p:childTnLst>
                        <p:par>
                          <p:cTn id="2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  <p:cond evt="onBegin" delay="0">
                          <p:tn val="25"/>
                        </p:cond>
                      </p:stCondLst>
                      <p:childTnLst>
                        <p:par>
                          <p:cTn id="2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  <p:cond evt="onBegin" delay="0">
                          <p:tn val="32"/>
                        </p:cond>
                      </p:stCondLst>
                      <p:childTnLst>
                        <p:par>
                          <p:cTn id="3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  <p:cond evt="onBegin" delay="0">
                          <p:tn val="37"/>
                        </p:cond>
                      </p:stCondLst>
                      <p:childTnLst>
                        <p:par>
                          <p:cTn id="3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8" grpId="0" animBg="1"/>
      <p:bldP spid="5" grpId="0" animBg="1"/>
      <p:bldP spid="9" grpId="0"/>
      <p:bldP spid="2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组合 29">
            <a:extLst>
              <a:ext uri="{FF2B5EF4-FFF2-40B4-BE49-F238E27FC236}">
                <a16:creationId xmlns:a16="http://schemas.microsoft.com/office/drawing/2014/main" id="{E2765E8D-D243-465C-A539-D4EC29B13E11}"/>
              </a:ext>
            </a:extLst>
          </p:cNvPr>
          <p:cNvGrpSpPr/>
          <p:nvPr/>
        </p:nvGrpSpPr>
        <p:grpSpPr>
          <a:xfrm>
            <a:off x="0" y="0"/>
            <a:ext cx="12192000" cy="6873240"/>
            <a:chOff x="0" y="0"/>
            <a:chExt cx="12192000" cy="6873240"/>
          </a:xfrm>
        </p:grpSpPr>
        <p:pic>
          <p:nvPicPr>
            <p:cNvPr id="5" name="图片 4">
              <a:extLst>
                <a:ext uri="{FF2B5EF4-FFF2-40B4-BE49-F238E27FC236}">
                  <a16:creationId xmlns:a16="http://schemas.microsoft.com/office/drawing/2014/main" id="{E0C20517-5984-4F62-9539-E3BEB648AAD1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0" y="0"/>
              <a:ext cx="12192000" cy="6858000"/>
            </a:xfrm>
            <a:prstGeom prst="rect">
              <a:avLst/>
            </a:prstGeom>
          </p:spPr>
        </p:pic>
        <p:sp>
          <p:nvSpPr>
            <p:cNvPr id="6" name="矩形 5">
              <a:extLst>
                <a:ext uri="{FF2B5EF4-FFF2-40B4-BE49-F238E27FC236}">
                  <a16:creationId xmlns:a16="http://schemas.microsoft.com/office/drawing/2014/main" id="{85520F22-A6C7-4A83-A668-CA464EA0D3B5}"/>
                </a:ext>
              </a:extLst>
            </p:cNvPr>
            <p:cNvSpPr/>
            <p:nvPr/>
          </p:nvSpPr>
          <p:spPr>
            <a:xfrm>
              <a:off x="0" y="15240"/>
              <a:ext cx="12192000" cy="6858000"/>
            </a:xfrm>
            <a:prstGeom prst="rect">
              <a:avLst/>
            </a:prstGeom>
            <a:solidFill>
              <a:srgbClr val="C00000">
                <a:alpha val="7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9" name="直角三角形 8">
            <a:extLst>
              <a:ext uri="{FF2B5EF4-FFF2-40B4-BE49-F238E27FC236}">
                <a16:creationId xmlns:a16="http://schemas.microsoft.com/office/drawing/2014/main" id="{70E27A8A-0A42-456F-81E2-F07E7C3F9909}"/>
              </a:ext>
            </a:extLst>
          </p:cNvPr>
          <p:cNvSpPr/>
          <p:nvPr/>
        </p:nvSpPr>
        <p:spPr>
          <a:xfrm flipH="1" flipV="1">
            <a:off x="9990066" y="-15240"/>
            <a:ext cx="2201935" cy="3256088"/>
          </a:xfrm>
          <a:prstGeom prst="rtTriangle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>
            <a:outerShdw blurRad="2540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id="{ACEADB86-6708-4F9B-A27C-0AC1BFB8CFDE}"/>
              </a:ext>
            </a:extLst>
          </p:cNvPr>
          <p:cNvSpPr/>
          <p:nvPr/>
        </p:nvSpPr>
        <p:spPr>
          <a:xfrm>
            <a:off x="11205092" y="157920"/>
            <a:ext cx="923330" cy="1341073"/>
          </a:xfrm>
          <a:prstGeom prst="rect">
            <a:avLst/>
          </a:prstGeom>
        </p:spPr>
        <p:txBody>
          <a:bodyPr vert="eaVert" wrap="none">
            <a:spAutoFit/>
          </a:bodyPr>
          <a:lstStyle/>
          <a:p>
            <a:r>
              <a:rPr lang="zh-CN" altLang="en-US" sz="4800">
                <a:solidFill>
                  <a:schemeClr val="bg1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FIRE</a:t>
            </a:r>
          </a:p>
        </p:txBody>
      </p:sp>
      <p:sp>
        <p:nvSpPr>
          <p:cNvPr id="15" name="PA-标题 3">
            <a:extLst>
              <a:ext uri="{FF2B5EF4-FFF2-40B4-BE49-F238E27FC236}">
                <a16:creationId xmlns:a16="http://schemas.microsoft.com/office/drawing/2014/main" id="{43847480-7919-4683-B3FF-D240683449B3}"/>
              </a:ext>
            </a:extLst>
          </p:cNvPr>
          <p:cNvSpPr txBox="1"/>
          <p:nvPr>
            <p:custDataLst>
              <p:tags r:id="rId1"/>
            </p:custDataLst>
          </p:nvPr>
        </p:nvSpPr>
        <p:spPr>
          <a:xfrm>
            <a:off x="2728445" y="3276119"/>
            <a:ext cx="6654108" cy="640279"/>
          </a:xfrm>
          <a:prstGeom prst="rect">
            <a:avLst/>
          </a:prstGeom>
          <a:noFill/>
        </p:spPr>
        <p:txBody>
          <a:bodyPr/>
          <a:lstStyle>
            <a:lvl1pPr algn="l" defTabSz="914400" rtl="0" eaLnBrk="1" latinLnBrk="0" hangingPunct="1">
              <a:lnSpc>
                <a:spcPct val="70000"/>
              </a:lnSpc>
              <a:spcBef>
                <a:spcPct val="0"/>
              </a:spcBef>
              <a:buNone/>
              <a:defRPr sz="3600" b="1" i="0" kern="1200">
                <a:solidFill>
                  <a:schemeClr val="tx1"/>
                </a:solidFill>
                <a:latin typeface="Roboto Thin" charset="0"/>
                <a:ea typeface="Roboto Thin" charset="0"/>
                <a:cs typeface="Roboto Thin" charset="0"/>
              </a:defRPr>
            </a:lvl1pPr>
          </a:lstStyle>
          <a:p>
            <a:pPr algn="dist">
              <a:lnSpc>
                <a:spcPct val="80000"/>
              </a:lnSpc>
            </a:pPr>
            <a:r>
              <a:rPr lang="zh-CN" altLang="en-US" sz="6000">
                <a:solidFill>
                  <a:schemeClr val="bg1"/>
                </a:solidFill>
                <a:latin typeface="字魂59号-创粗黑" panose="00000500000000000000" pitchFamily="2" charset="-122"/>
                <a:ea typeface="思源黑体 CN Bold" panose="020B0800000000000000" pitchFamily="34" charset="-122"/>
                <a:cs typeface="Roboto Light" charset="0"/>
                <a:sym typeface="字魂100号-方方先锋体" panose="00000500000000000000" pitchFamily="2" charset="-122"/>
              </a:rPr>
              <a:t>火场逃生</a:t>
            </a:r>
            <a:endParaRPr lang="en-US" sz="6000">
              <a:solidFill>
                <a:schemeClr val="bg1"/>
              </a:solidFill>
              <a:latin typeface="字魂59号-创粗黑" panose="00000500000000000000" pitchFamily="2" charset="-122"/>
              <a:ea typeface="字魂59号-创粗黑" panose="00000500000000000000" pitchFamily="2" charset="-122"/>
              <a:cs typeface="Roboto Light" charset="0"/>
            </a:endParaRPr>
          </a:p>
        </p:txBody>
      </p:sp>
      <p:sp>
        <p:nvSpPr>
          <p:cNvPr id="16" name="PA-标题 3">
            <a:extLst>
              <a:ext uri="{FF2B5EF4-FFF2-40B4-BE49-F238E27FC236}">
                <a16:creationId xmlns:a16="http://schemas.microsoft.com/office/drawing/2014/main" id="{42244215-814C-4802-BA13-CCB1C784E40C}"/>
              </a:ext>
            </a:extLst>
          </p:cNvPr>
          <p:cNvSpPr txBox="1"/>
          <p:nvPr>
            <p:custDataLst>
              <p:tags r:id="rId2"/>
            </p:custDataLst>
          </p:nvPr>
        </p:nvSpPr>
        <p:spPr>
          <a:xfrm>
            <a:off x="4847043" y="2588401"/>
            <a:ext cx="2412173" cy="39841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70000"/>
              </a:lnSpc>
              <a:spcBef>
                <a:spcPct val="0"/>
              </a:spcBef>
              <a:buNone/>
              <a:defRPr sz="3600" b="1" i="0" kern="1200">
                <a:solidFill>
                  <a:schemeClr val="tx1"/>
                </a:solidFill>
                <a:latin typeface="Roboto Thin" charset="0"/>
                <a:ea typeface="Roboto Thin" charset="0"/>
                <a:cs typeface="Roboto Thin" charset="0"/>
              </a:defRPr>
            </a:lvl1pPr>
          </a:lstStyle>
          <a:p>
            <a:pPr algn="dist">
              <a:lnSpc>
                <a:spcPct val="80000"/>
              </a:lnSpc>
            </a:pPr>
            <a:r>
              <a:rPr lang="en-US" altLang="zh-CN" sz="2800">
                <a:solidFill>
                  <a:schemeClr val="bg1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Roboto Light" charset="0"/>
              </a:rPr>
              <a:t>PART THREE</a:t>
            </a:r>
            <a:endParaRPr lang="en-US" sz="2800">
              <a:solidFill>
                <a:schemeClr val="bg1"/>
              </a:solidFill>
              <a:latin typeface="思源黑体 CN Bold" panose="020B0800000000000000" pitchFamily="34" charset="-122"/>
              <a:ea typeface="思源黑体 CN Bold" panose="020B0800000000000000" pitchFamily="34" charset="-122"/>
              <a:cs typeface="Roboto Light" charset="0"/>
            </a:endParaRPr>
          </a:p>
        </p:txBody>
      </p:sp>
      <p:sp>
        <p:nvSpPr>
          <p:cNvPr id="17" name="Title 3">
            <a:extLst>
              <a:ext uri="{FF2B5EF4-FFF2-40B4-BE49-F238E27FC236}">
                <a16:creationId xmlns:a16="http://schemas.microsoft.com/office/drawing/2014/main" id="{4E75F167-7F5D-4F39-B30D-2AAFC1B5181D}"/>
              </a:ext>
            </a:extLst>
          </p:cNvPr>
          <p:cNvSpPr txBox="1"/>
          <p:nvPr/>
        </p:nvSpPr>
        <p:spPr>
          <a:xfrm>
            <a:off x="3147841" y="4016397"/>
            <a:ext cx="5815319" cy="55106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70000"/>
              </a:lnSpc>
              <a:spcBef>
                <a:spcPct val="0"/>
              </a:spcBef>
              <a:buNone/>
              <a:defRPr sz="3600" b="1" i="0" kern="1200">
                <a:solidFill>
                  <a:schemeClr val="tx1"/>
                </a:solidFill>
                <a:latin typeface="Roboto Thin" charset="0"/>
                <a:ea typeface="Roboto Thin" charset="0"/>
                <a:cs typeface="Roboto Thin" charset="0"/>
              </a:defRPr>
            </a:lvl1pPr>
          </a:lstStyle>
          <a:p>
            <a:pPr algn="ctr">
              <a:lnSpc>
                <a:spcPct val="150000"/>
              </a:lnSpc>
            </a:pPr>
            <a:endParaRPr lang="zh-CN" altLang="en-US" sz="1200" b="0">
              <a:solidFill>
                <a:schemeClr val="bg1"/>
              </a:solidFill>
              <a:latin typeface="思源黑体 CN Normal" panose="020B0400000000000000" pitchFamily="34" charset="-122"/>
              <a:ea typeface="思源黑体 CN Normal" panose="020B0400000000000000" pitchFamily="34" charset="-122"/>
            </a:endParaRPr>
          </a:p>
        </p:txBody>
      </p:sp>
      <p:grpSp>
        <p:nvGrpSpPr>
          <p:cNvPr id="25" name="PA-browser-writing-ember-framework-fire-applications-running-icon-multiColor-279094">
            <a:extLst>
              <a:ext uri="{FF2B5EF4-FFF2-40B4-BE49-F238E27FC236}">
                <a16:creationId xmlns:a16="http://schemas.microsoft.com/office/drawing/2014/main" id="{A252830B-1B7E-4E91-9AD5-5DD581E4CE23}"/>
              </a:ext>
            </a:extLst>
          </p:cNvPr>
          <p:cNvGrpSpPr>
            <a:grpSpLocks noChangeAspect="1"/>
          </p:cNvGrpSpPr>
          <p:nvPr>
            <p:custDataLst>
              <p:tags r:id="rId3"/>
            </p:custDataLst>
          </p:nvPr>
        </p:nvGrpSpPr>
        <p:grpSpPr>
          <a:xfrm>
            <a:off x="5579860" y="1271317"/>
            <a:ext cx="951277" cy="1071778"/>
            <a:chOff x="2836" y="957"/>
            <a:chExt cx="2242" cy="2526"/>
          </a:xfrm>
          <a:solidFill>
            <a:schemeClr val="tx1"/>
          </a:solidFill>
        </p:grpSpPr>
        <p:sp>
          <p:nvSpPr>
            <p:cNvPr id="27" name="PA-任意多边形 413">
              <a:extLst>
                <a:ext uri="{FF2B5EF4-FFF2-40B4-BE49-F238E27FC236}">
                  <a16:creationId xmlns:a16="http://schemas.microsoft.com/office/drawing/2014/main" id="{35B4AE29-790E-4281-ACF0-E6A0D382A0F0}"/>
                </a:ext>
              </a:extLst>
            </p:cNvPr>
            <p:cNvSpPr>
              <a:spLocks noEditPoints="1"/>
            </p:cNvSpPr>
            <p:nvPr>
              <p:custDataLst>
                <p:tags r:id="rId4"/>
              </p:custDataLst>
            </p:nvPr>
          </p:nvSpPr>
          <p:spPr bwMode="auto">
            <a:xfrm>
              <a:off x="2836" y="957"/>
              <a:ext cx="2242" cy="2526"/>
            </a:xfrm>
            <a:custGeom>
              <a:avLst/>
              <a:gdLst>
                <a:gd name="T0" fmla="*/ 5275 w 5955"/>
                <a:gd name="T1" fmla="*/ 2203 h 6719"/>
                <a:gd name="T2" fmla="*/ 4814 w 5955"/>
                <a:gd name="T3" fmla="*/ 2723 h 6719"/>
                <a:gd name="T4" fmla="*/ 2883 w 5955"/>
                <a:gd name="T5" fmla="*/ 0 h 6719"/>
                <a:gd name="T6" fmla="*/ 2011 w 5955"/>
                <a:gd name="T7" fmla="*/ 1221 h 6719"/>
                <a:gd name="T8" fmla="*/ 1439 w 5955"/>
                <a:gd name="T9" fmla="*/ 919 h 6719"/>
                <a:gd name="T10" fmla="*/ 1235 w 5955"/>
                <a:gd name="T11" fmla="*/ 1856 h 6719"/>
                <a:gd name="T12" fmla="*/ 506 w 5955"/>
                <a:gd name="T13" fmla="*/ 4223 h 6719"/>
                <a:gd name="T14" fmla="*/ 0 w 5955"/>
                <a:gd name="T15" fmla="*/ 3993 h 6719"/>
                <a:gd name="T16" fmla="*/ 2677 w 5955"/>
                <a:gd name="T17" fmla="*/ 6388 h 6719"/>
                <a:gd name="T18" fmla="*/ 5275 w 5955"/>
                <a:gd name="T19" fmla="*/ 2203 h 6719"/>
                <a:gd name="T20" fmla="*/ 2589 w 5955"/>
                <a:gd name="T21" fmla="*/ 5874 h 6719"/>
                <a:gd name="T22" fmla="*/ 1030 w 5955"/>
                <a:gd name="T23" fmla="*/ 3364 h 6719"/>
                <a:gd name="T24" fmla="*/ 1306 w 5955"/>
                <a:gd name="T25" fmla="*/ 3675 h 6719"/>
                <a:gd name="T26" fmla="*/ 2465 w 5955"/>
                <a:gd name="T27" fmla="*/ 2042 h 6719"/>
                <a:gd name="T28" fmla="*/ 2988 w 5955"/>
                <a:gd name="T29" fmla="*/ 2774 h 6719"/>
                <a:gd name="T30" fmla="*/ 3332 w 5955"/>
                <a:gd name="T31" fmla="*/ 2593 h 6719"/>
                <a:gd name="T32" fmla="*/ 3454 w 5955"/>
                <a:gd name="T33" fmla="*/ 3155 h 6719"/>
                <a:gd name="T34" fmla="*/ 3892 w 5955"/>
                <a:gd name="T35" fmla="*/ 4575 h 6719"/>
                <a:gd name="T36" fmla="*/ 4195 w 5955"/>
                <a:gd name="T37" fmla="*/ 4438 h 6719"/>
                <a:gd name="T38" fmla="*/ 2589 w 5955"/>
                <a:gd name="T39" fmla="*/ 5874 h 67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5955" h="6719">
                  <a:moveTo>
                    <a:pt x="5275" y="2203"/>
                  </a:moveTo>
                  <a:cubicBezTo>
                    <a:pt x="5181" y="2550"/>
                    <a:pt x="4814" y="2723"/>
                    <a:pt x="4814" y="2723"/>
                  </a:cubicBezTo>
                  <a:cubicBezTo>
                    <a:pt x="3977" y="596"/>
                    <a:pt x="2883" y="0"/>
                    <a:pt x="2883" y="0"/>
                  </a:cubicBezTo>
                  <a:cubicBezTo>
                    <a:pt x="2836" y="683"/>
                    <a:pt x="2011" y="1221"/>
                    <a:pt x="2011" y="1221"/>
                  </a:cubicBezTo>
                  <a:lnTo>
                    <a:pt x="1439" y="919"/>
                  </a:lnTo>
                  <a:cubicBezTo>
                    <a:pt x="1531" y="1403"/>
                    <a:pt x="1235" y="1856"/>
                    <a:pt x="1235" y="1856"/>
                  </a:cubicBezTo>
                  <a:cubicBezTo>
                    <a:pt x="49" y="2630"/>
                    <a:pt x="506" y="4223"/>
                    <a:pt x="506" y="4223"/>
                  </a:cubicBezTo>
                  <a:lnTo>
                    <a:pt x="0" y="3993"/>
                  </a:lnTo>
                  <a:cubicBezTo>
                    <a:pt x="376" y="6719"/>
                    <a:pt x="2677" y="6388"/>
                    <a:pt x="2677" y="6388"/>
                  </a:cubicBezTo>
                  <a:cubicBezTo>
                    <a:pt x="5955" y="6365"/>
                    <a:pt x="5275" y="2203"/>
                    <a:pt x="5275" y="2203"/>
                  </a:cubicBezTo>
                  <a:close/>
                  <a:moveTo>
                    <a:pt x="2589" y="5874"/>
                  </a:moveTo>
                  <a:cubicBezTo>
                    <a:pt x="622" y="5860"/>
                    <a:pt x="1030" y="3364"/>
                    <a:pt x="1030" y="3364"/>
                  </a:cubicBezTo>
                  <a:cubicBezTo>
                    <a:pt x="1086" y="3572"/>
                    <a:pt x="1306" y="3675"/>
                    <a:pt x="1306" y="3675"/>
                  </a:cubicBezTo>
                  <a:cubicBezTo>
                    <a:pt x="1809" y="2399"/>
                    <a:pt x="2465" y="2042"/>
                    <a:pt x="2465" y="2042"/>
                  </a:cubicBezTo>
                  <a:cubicBezTo>
                    <a:pt x="2493" y="2451"/>
                    <a:pt x="2988" y="2774"/>
                    <a:pt x="2988" y="2774"/>
                  </a:cubicBezTo>
                  <a:lnTo>
                    <a:pt x="3332" y="2593"/>
                  </a:lnTo>
                  <a:cubicBezTo>
                    <a:pt x="3276" y="2884"/>
                    <a:pt x="3454" y="3155"/>
                    <a:pt x="3454" y="3155"/>
                  </a:cubicBezTo>
                  <a:cubicBezTo>
                    <a:pt x="4165" y="3619"/>
                    <a:pt x="3892" y="4575"/>
                    <a:pt x="3892" y="4575"/>
                  </a:cubicBezTo>
                  <a:lnTo>
                    <a:pt x="4195" y="4438"/>
                  </a:lnTo>
                  <a:cubicBezTo>
                    <a:pt x="3969" y="6073"/>
                    <a:pt x="2589" y="5874"/>
                    <a:pt x="2589" y="5874"/>
                  </a:cubicBezTo>
                  <a:close/>
                </a:path>
              </a:pathLst>
            </a:custGeom>
            <a:grpFill/>
            <a:ln w="28575">
              <a:solidFill>
                <a:schemeClr val="bg1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28" name="PA-椭圆 414">
              <a:extLst>
                <a:ext uri="{FF2B5EF4-FFF2-40B4-BE49-F238E27FC236}">
                  <a16:creationId xmlns:a16="http://schemas.microsoft.com/office/drawing/2014/main" id="{31A2A574-B897-46FA-B3A9-305C5D486CC5}"/>
                </a:ext>
              </a:extLst>
            </p:cNvPr>
            <p:cNvSpPr>
              <a:spLocks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3440" y="2421"/>
              <a:ext cx="660" cy="665"/>
            </a:xfrm>
            <a:prstGeom prst="ellipse">
              <a:avLst/>
            </a:prstGeom>
            <a:grpFill/>
            <a:ln w="28575">
              <a:solidFill>
                <a:schemeClr val="bg1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</p:grpSp>
      <p:sp>
        <p:nvSpPr>
          <p:cNvPr id="29" name="任意多边形: 形状 28">
            <a:extLst>
              <a:ext uri="{FF2B5EF4-FFF2-40B4-BE49-F238E27FC236}">
                <a16:creationId xmlns:a16="http://schemas.microsoft.com/office/drawing/2014/main" id="{52F313B8-5377-4BA0-B7A8-B3E49EFFA3D5}"/>
              </a:ext>
            </a:extLst>
          </p:cNvPr>
          <p:cNvSpPr/>
          <p:nvPr/>
        </p:nvSpPr>
        <p:spPr>
          <a:xfrm>
            <a:off x="1" y="6253316"/>
            <a:ext cx="10287932" cy="604684"/>
          </a:xfrm>
          <a:custGeom>
            <a:avLst/>
            <a:gdLst>
              <a:gd name="connsiteX0" fmla="*/ 0 w 9070258"/>
              <a:gd name="connsiteY0" fmla="*/ 0 h 604684"/>
              <a:gd name="connsiteX1" fmla="*/ 8657303 w 9070258"/>
              <a:gd name="connsiteY1" fmla="*/ 14748 h 604684"/>
              <a:gd name="connsiteX2" fmla="*/ 9070258 w 9070258"/>
              <a:gd name="connsiteY2" fmla="*/ 604684 h 604684"/>
              <a:gd name="connsiteX3" fmla="*/ 0 w 9070258"/>
              <a:gd name="connsiteY3" fmla="*/ 589936 h 604684"/>
              <a:gd name="connsiteX4" fmla="*/ 0 w 9070258"/>
              <a:gd name="connsiteY4" fmla="*/ 0 h 6046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070258" h="604684">
                <a:moveTo>
                  <a:pt x="0" y="0"/>
                </a:moveTo>
                <a:lnTo>
                  <a:pt x="8657303" y="14748"/>
                </a:lnTo>
                <a:lnTo>
                  <a:pt x="9070258" y="604684"/>
                </a:lnTo>
                <a:lnTo>
                  <a:pt x="0" y="589936"/>
                </a:ln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矩形 17">
            <a:extLst>
              <a:ext uri="{FF2B5EF4-FFF2-40B4-BE49-F238E27FC236}">
                <a16:creationId xmlns:a16="http://schemas.microsoft.com/office/drawing/2014/main" id="{D8A4A009-79D1-31FD-96F1-E35AB3220F41}"/>
              </a:ext>
            </a:extLst>
          </p:cNvPr>
          <p:cNvSpPr/>
          <p:nvPr/>
        </p:nvSpPr>
        <p:spPr>
          <a:xfrm>
            <a:off x="3534411" y="4257245"/>
            <a:ext cx="5123180" cy="4102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r>
              <a:rPr lang="en-US" altLang="zh-CN" sz="1500"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—</a:t>
            </a:r>
            <a:r>
              <a:rPr lang="zh-CN" altLang="en-US" sz="1500"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强化安全意识，共建平安家庭</a:t>
            </a:r>
            <a:r>
              <a:rPr lang="en-US" altLang="zh-CN" sz="1500"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—</a:t>
            </a:r>
          </a:p>
        </p:txBody>
      </p:sp>
    </p:spTree>
    <p:extLst>
      <p:ext uri="{BB962C8B-B14F-4D97-AF65-F5344CB8AC3E}">
        <p14:creationId xmlns:p14="http://schemas.microsoft.com/office/powerpoint/2010/main" val="55692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>
        <p:blinds dir="vert"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Click="0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3" presetID="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5" dur="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-#ppt_h*cos(4*pi*$)*(1-$)^2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26" dur="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-#ppt_w*cos(4*pi*$)*(1-$)^2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2750"/>
                            </p:stCondLst>
                            <p:childTnLst>
                              <p:par>
                                <p:cTn id="28" presetID="0" presetClass="entr" presetSubtype="0" decel="5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0" dur="225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from x="150000" y="150000"/>
                                      <p:to x="50000" y="50000"/>
                                    </p:animScale>
                                    <p:anim to="" calcmode="lin" valueType="num">
                                      <p:cBhvr>
                                        <p:cTn id="31" dur="225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02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2" dur="375" accel="50000" fill="hold">
                                          <p:stCondLst>
                                            <p:cond delay="225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from x="50000" y="50000"/>
                                      <p:to x="100000" y="100000"/>
                                    </p:animScale>
                                    <p:anim to="" calcmode="lin" valueType="num">
                                      <p:cBhvr>
                                        <p:cTn id="33" dur="375" accel="50000" fill="hold">
                                          <p:stCondLst>
                                            <p:cond delay="225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34" dur="225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05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35" dur="375" accel="50000" fill="hold">
                                          <p:stCondLst>
                                            <p:cond delay="225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Rot by="21600000" from="-2700000" to="1200000">
                                      <p:cBhvr>
                                        <p:cTn id="36" dur="7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1600000" from="1200000" to="0">
                                      <p:cBhvr>
                                        <p:cTn id="37" dur="375" accel="50000" fill="hold">
                                          <p:stCondLst>
                                            <p:cond delay="225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Effect filter="fade">
                                      <p:cBhvr>
                                        <p:cTn id="38" dur="22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40" presetID="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7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-(-#ppt_w/2*cos(ppt_r/180*pi))*((1.5-1.5*$)^2-(1.5-1.5*$)^3)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43" dur="7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(-#ppt_h/2*cos(ppt_r/180*pi))*((1.5-1.5*$)^2-(1.5-1.5*$)^3)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44" dur="7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-(-#ppt_h)*((1.5-1.5*$)^2-(1.5-1.5*$)^3)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45" dur="7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-(-#ppt_w)*((1.5-1.5*$)^2-(1.5-1.5*$)^3)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4200"/>
                            </p:stCondLst>
                            <p:childTnLst>
                              <p:par>
                                <p:cTn id="4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/>
      <p:bldP spid="15" grpId="0"/>
      <p:bldP spid="16" grpId="0"/>
      <p:bldP spid="17" grpId="0"/>
      <p:bldP spid="29" grpId="0" animBg="1"/>
      <p:bldP spid="1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>
          <a:xfrm>
            <a:off x="564516" y="941707"/>
            <a:ext cx="11115675" cy="5561965"/>
          </a:xfrm>
          <a:prstGeom prst="rect">
            <a:avLst/>
          </a:prstGeom>
          <a:solidFill>
            <a:schemeClr val="bg1">
              <a:alpha val="8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矩形 5"/>
          <p:cNvSpPr/>
          <p:nvPr/>
        </p:nvSpPr>
        <p:spPr>
          <a:xfrm>
            <a:off x="0" y="6725285"/>
            <a:ext cx="12192000" cy="203200"/>
          </a:xfrm>
          <a:prstGeom prst="rect">
            <a:avLst/>
          </a:prstGeom>
          <a:solidFill>
            <a:srgbClr val="9A25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9592" y="312420"/>
            <a:ext cx="443865" cy="407670"/>
          </a:xfrm>
          <a:prstGeom prst="rect">
            <a:avLst/>
          </a:prstGeom>
        </p:spPr>
      </p:pic>
      <p:sp>
        <p:nvSpPr>
          <p:cNvPr id="8" name="矩形 7"/>
          <p:cNvSpPr/>
          <p:nvPr/>
        </p:nvSpPr>
        <p:spPr>
          <a:xfrm>
            <a:off x="1059815" y="258446"/>
            <a:ext cx="2781300" cy="516255"/>
          </a:xfrm>
          <a:prstGeom prst="rect">
            <a:avLst/>
          </a:prstGeom>
          <a:solidFill>
            <a:srgbClr val="9A25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500" b="1">
                <a:latin typeface="阿里巴巴普惠体" panose="00020600040101010101" pitchFamily="18" charset="-122"/>
                <a:ea typeface="阿里巴巴普惠体" panose="00020600040101010101" pitchFamily="18" charset="-122"/>
              </a:rPr>
              <a:t>火场逃生</a:t>
            </a:r>
          </a:p>
        </p:txBody>
      </p:sp>
      <p:sp>
        <p:nvSpPr>
          <p:cNvPr id="25" name="矩形 24"/>
          <p:cNvSpPr/>
          <p:nvPr/>
        </p:nvSpPr>
        <p:spPr>
          <a:xfrm>
            <a:off x="3927476" y="463550"/>
            <a:ext cx="3231515" cy="3111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lnSpc>
                <a:spcPct val="130000"/>
              </a:lnSpc>
            </a:pPr>
            <a:r>
              <a:rPr lang="en-US" altLang="zh-CN" sz="110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The fire escape</a:t>
            </a:r>
          </a:p>
        </p:txBody>
      </p:sp>
      <p:sp>
        <p:nvSpPr>
          <p:cNvPr id="3" name="椭圆 2"/>
          <p:cNvSpPr/>
          <p:nvPr/>
        </p:nvSpPr>
        <p:spPr>
          <a:xfrm>
            <a:off x="1202691" y="1826895"/>
            <a:ext cx="1301115" cy="128016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500" spc="300">
                <a:solidFill>
                  <a:schemeClr val="bg1"/>
                </a:solidFill>
                <a:uFillTx/>
              </a:rPr>
              <a:t>调查</a:t>
            </a:r>
          </a:p>
        </p:txBody>
      </p:sp>
      <p:sp>
        <p:nvSpPr>
          <p:cNvPr id="11" name="矩形 10"/>
          <p:cNvSpPr/>
          <p:nvPr/>
        </p:nvSpPr>
        <p:spPr>
          <a:xfrm>
            <a:off x="2719071" y="1882141"/>
            <a:ext cx="4829175" cy="11726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fontAlgn="auto">
              <a:lnSpc>
                <a:spcPct val="130000"/>
              </a:lnSpc>
            </a:pPr>
            <a:r>
              <a:rPr b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 根据重大火灾现场调查，死亡人员中，</a:t>
            </a:r>
            <a:r>
              <a:rPr b="1">
                <a:solidFill>
                  <a:srgbClr val="FF0000"/>
                </a:solidFill>
                <a:uFillTx/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真正是被火烧死的只占少数</a:t>
            </a:r>
            <a:r>
              <a:rPr b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，多数是中毒、窒息死亡，还有一些是慌不择路跳楼摔死或挤踏而亡。</a:t>
            </a:r>
            <a:endParaRPr lang="zh-CN" altLang="en-US" b="1">
              <a:solidFill>
                <a:schemeClr val="tx1">
                  <a:lumMod val="75000"/>
                  <a:lumOff val="25000"/>
                </a:schemeClr>
              </a:solidFill>
              <a:uFillTx/>
              <a:latin typeface="阿里巴巴普惠体" panose="00020600040101010101" pitchFamily="18" charset="-122"/>
              <a:ea typeface="阿里巴巴普惠体" panose="00020600040101010101" pitchFamily="18" charset="-122"/>
              <a:cs typeface="阿里巴巴普惠体" panose="00020600040101010101" pitchFamily="18" charset="-122"/>
            </a:endParaRPr>
          </a:p>
        </p:txBody>
      </p:sp>
      <p:pic>
        <p:nvPicPr>
          <p:cNvPr id="15" name="图片 1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846061" y="1538605"/>
            <a:ext cx="3070225" cy="1858010"/>
          </a:xfrm>
          <a:prstGeom prst="rect">
            <a:avLst/>
          </a:prstGeom>
        </p:spPr>
      </p:pic>
      <p:pic>
        <p:nvPicPr>
          <p:cNvPr id="12" name="图片 11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846061" y="3796665"/>
            <a:ext cx="3069591" cy="1858010"/>
          </a:xfrm>
          <a:prstGeom prst="rect">
            <a:avLst/>
          </a:prstGeom>
        </p:spPr>
      </p:pic>
      <p:sp>
        <p:nvSpPr>
          <p:cNvPr id="13" name="椭圆 12"/>
          <p:cNvSpPr/>
          <p:nvPr/>
        </p:nvSpPr>
        <p:spPr>
          <a:xfrm>
            <a:off x="1202691" y="4084955"/>
            <a:ext cx="1301115" cy="1280160"/>
          </a:xfrm>
          <a:prstGeom prst="ellipse">
            <a:avLst/>
          </a:prstGeom>
          <a:solidFill>
            <a:srgbClr val="9A25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500" spc="300">
                <a:solidFill>
                  <a:schemeClr val="bg1"/>
                </a:solidFill>
                <a:uFillTx/>
              </a:rPr>
              <a:t>告诫</a:t>
            </a:r>
          </a:p>
        </p:txBody>
      </p:sp>
      <p:sp>
        <p:nvSpPr>
          <p:cNvPr id="14" name="矩形 13"/>
          <p:cNvSpPr/>
          <p:nvPr/>
        </p:nvSpPr>
        <p:spPr>
          <a:xfrm>
            <a:off x="2719071" y="4140202"/>
            <a:ext cx="4829175" cy="11726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fontAlgn="auto">
              <a:lnSpc>
                <a:spcPct val="130000"/>
              </a:lnSpc>
            </a:pPr>
            <a:r>
              <a:rPr b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生命和血的代价一再告诫我们：“水火无情”，我们在加强防火的同时，</a:t>
            </a:r>
            <a:r>
              <a:rPr b="1">
                <a:solidFill>
                  <a:srgbClr val="9A252E"/>
                </a:solidFill>
                <a:uFillTx/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掌</a:t>
            </a:r>
            <a:r>
              <a:rPr b="1">
                <a:solidFill>
                  <a:srgbClr val="FF0000"/>
                </a:solidFill>
                <a:uFillTx/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握一些火场逃生的方法</a:t>
            </a:r>
            <a:r>
              <a:rPr b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尤为重要。</a:t>
            </a:r>
            <a:endParaRPr lang="zh-CN" altLang="en-US" b="1">
              <a:solidFill>
                <a:schemeClr val="tx1">
                  <a:lumMod val="75000"/>
                  <a:lumOff val="25000"/>
                </a:schemeClr>
              </a:solidFill>
              <a:uFillTx/>
              <a:latin typeface="阿里巴巴普惠体" panose="00020600040101010101" pitchFamily="18" charset="-122"/>
              <a:ea typeface="阿里巴巴普惠体" panose="00020600040101010101" pitchFamily="18" charset="-122"/>
              <a:cs typeface="阿里巴巴普惠体" panose="00020600040101010101" pitchFamily="18" charset="-122"/>
            </a:endParaRPr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  <p:cond evt="onBegin" delay="0">
                          <p:tn val="20"/>
                        </p:cond>
                      </p:stCondLst>
                      <p:childTnLst>
                        <p:par>
                          <p:cTn id="2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  <p:cond evt="onBegin" delay="0">
                          <p:tn val="25"/>
                        </p:cond>
                      </p:stCondLst>
                      <p:childTnLst>
                        <p:par>
                          <p:cTn id="2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  <p:cond evt="onBegin" delay="0">
                          <p:tn val="32"/>
                        </p:cond>
                      </p:stCondLst>
                      <p:childTnLst>
                        <p:par>
                          <p:cTn id="3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  <p:cond evt="onBegin" delay="0">
                          <p:tn val="37"/>
                        </p:cond>
                      </p:stCondLst>
                      <p:childTnLst>
                        <p:par>
                          <p:cTn id="3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  <p:cond evt="onBegin" delay="0">
                          <p:tn val="42"/>
                        </p:cond>
                      </p:stCondLst>
                      <p:childTnLst>
                        <p:par>
                          <p:cTn id="4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  <p:cond evt="onBegin" delay="0">
                          <p:tn val="49"/>
                        </p:cond>
                      </p:stCondLst>
                      <p:childTnLst>
                        <p:par>
                          <p:cTn id="5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8" grpId="0" animBg="1"/>
      <p:bldP spid="25" grpId="0"/>
      <p:bldP spid="3" grpId="0" animBg="1"/>
      <p:bldP spid="11" grpId="0"/>
      <p:bldP spid="13" grpId="0" animBg="1"/>
      <p:bldP spid="1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449706" y="1260476"/>
            <a:ext cx="9293225" cy="2169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lnSpc>
                <a:spcPct val="150000"/>
              </a:lnSpc>
            </a:pPr>
            <a:r>
              <a:rPr lang="en-US" altLang="zh-CN" sz="25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20XX</a:t>
            </a:r>
            <a:r>
              <a:rPr lang="zh-CN" altLang="en-US" sz="25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年</a:t>
            </a:r>
            <a:r>
              <a:rPr lang="zh-CN" altLang="en-US" sz="25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发生居民住宅火灾</a:t>
            </a:r>
            <a:r>
              <a:rPr lang="en-US" altLang="zh-CN" sz="3000" b="1" dirty="0">
                <a:solidFill>
                  <a:srgbClr val="9A252E"/>
                </a:solidFill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10.9</a:t>
            </a:r>
            <a:r>
              <a:rPr lang="zh-CN" altLang="en-US" sz="3000" b="1" dirty="0">
                <a:solidFill>
                  <a:srgbClr val="9A252E"/>
                </a:solidFill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万起</a:t>
            </a:r>
            <a:r>
              <a:rPr lang="zh-CN" altLang="en-US" sz="25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，占火灾总数的</a:t>
            </a:r>
            <a:r>
              <a:rPr lang="en-US" altLang="zh-CN" sz="3000" b="1" dirty="0">
                <a:solidFill>
                  <a:srgbClr val="9A252E"/>
                </a:solidFill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43.4%</a:t>
            </a:r>
            <a:r>
              <a:rPr lang="zh-CN" altLang="en-US" sz="25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，造成</a:t>
            </a:r>
            <a:r>
              <a:rPr lang="en-US" altLang="zh-CN" sz="3000" b="1" dirty="0">
                <a:solidFill>
                  <a:srgbClr val="9A252E"/>
                </a:solidFill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917</a:t>
            </a:r>
            <a:r>
              <a:rPr lang="zh-CN" altLang="en-US" sz="3000" b="1" dirty="0">
                <a:solidFill>
                  <a:srgbClr val="9A252E"/>
                </a:solidFill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人</a:t>
            </a:r>
            <a:r>
              <a:rPr lang="zh-CN" altLang="en-US" sz="25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死亡，占总数的</a:t>
            </a:r>
            <a:r>
              <a:rPr lang="en-US" altLang="zh-CN" sz="3000" b="1" dirty="0">
                <a:solidFill>
                  <a:srgbClr val="9A252E"/>
                </a:solidFill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77.5%</a:t>
            </a:r>
            <a:r>
              <a:rPr lang="zh-CN" altLang="en-US" sz="25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，其中全国</a:t>
            </a:r>
            <a:r>
              <a:rPr lang="en-US" altLang="zh-CN" sz="3000" b="1" dirty="0">
                <a:solidFill>
                  <a:srgbClr val="9A252E"/>
                </a:solidFill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65</a:t>
            </a:r>
            <a:r>
              <a:rPr lang="zh-CN" altLang="en-US" sz="3000" b="1" dirty="0">
                <a:solidFill>
                  <a:srgbClr val="9A252E"/>
                </a:solidFill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起</a:t>
            </a:r>
            <a:r>
              <a:rPr lang="zh-CN" altLang="en-US" sz="25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较大火灾中，</a:t>
            </a:r>
            <a:r>
              <a:rPr lang="zh-CN" altLang="en-US" sz="3000" b="1" dirty="0">
                <a:solidFill>
                  <a:srgbClr val="9A252E"/>
                </a:solidFill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超过一半</a:t>
            </a:r>
            <a:r>
              <a:rPr lang="zh-CN" altLang="en-US" sz="25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都发生在</a:t>
            </a:r>
            <a:r>
              <a:rPr lang="zh-CN" altLang="en-US" sz="2500" b="1" u="sng" dirty="0">
                <a:solidFill>
                  <a:schemeClr val="tx1">
                    <a:lumMod val="75000"/>
                    <a:lumOff val="25000"/>
                  </a:schemeClr>
                </a:solidFill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居民住宅楼</a:t>
            </a:r>
            <a:r>
              <a:rPr lang="zh-CN" altLang="en-US" sz="25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。</a:t>
            </a:r>
          </a:p>
        </p:txBody>
      </p:sp>
      <p:sp>
        <p:nvSpPr>
          <p:cNvPr id="3" name="矩形 2"/>
          <p:cNvSpPr/>
          <p:nvPr/>
        </p:nvSpPr>
        <p:spPr>
          <a:xfrm>
            <a:off x="1449389" y="3539699"/>
            <a:ext cx="9293225" cy="13619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lnSpc>
                <a:spcPct val="150000"/>
              </a:lnSpc>
            </a:pPr>
            <a:r>
              <a:rPr lang="zh-CN" altLang="en-US" sz="2500" b="1">
                <a:solidFill>
                  <a:schemeClr val="tx1">
                    <a:lumMod val="75000"/>
                    <a:lumOff val="25000"/>
                  </a:schemeClr>
                </a:solidFill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因此，我们要</a:t>
            </a:r>
            <a:r>
              <a:rPr lang="zh-CN" altLang="en-US" sz="3000" b="1" u="sng">
                <a:solidFill>
                  <a:srgbClr val="9A252E"/>
                </a:solidFill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增强消防意识，学习消防知识</a:t>
            </a:r>
            <a:r>
              <a:rPr lang="zh-CN" altLang="en-US" sz="2500" b="1" u="sng">
                <a:solidFill>
                  <a:schemeClr val="tx1">
                    <a:lumMod val="75000"/>
                    <a:lumOff val="25000"/>
                  </a:schemeClr>
                </a:solidFill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，</a:t>
            </a:r>
            <a:r>
              <a:rPr lang="zh-CN" altLang="en-US" sz="2500" b="1">
                <a:solidFill>
                  <a:schemeClr val="tx1">
                    <a:lumMod val="75000"/>
                    <a:lumOff val="25000"/>
                  </a:schemeClr>
                </a:solidFill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预防家庭火灾的发生，确保我们的家庭平安、幸福。 </a:t>
            </a:r>
          </a:p>
        </p:txBody>
      </p:sp>
      <p:pic>
        <p:nvPicPr>
          <p:cNvPr id="8" name="图片 7">
            <a:extLst>
              <a:ext uri="{FF2B5EF4-FFF2-40B4-BE49-F238E27FC236}">
                <a16:creationId xmlns:a16="http://schemas.microsoft.com/office/drawing/2014/main" id="{99B4E290-CC26-3B77-4D76-14F7A4E8A252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587275" y="4425913"/>
            <a:ext cx="3299304" cy="2062065"/>
          </a:xfrm>
          <a:prstGeom prst="rect">
            <a:avLst/>
          </a:prstGeom>
        </p:spPr>
      </p:pic>
      <p:sp>
        <p:nvSpPr>
          <p:cNvPr id="4" name="文本框 3"/>
          <p:cNvSpPr txBox="1"/>
          <p:nvPr/>
        </p:nvSpPr>
        <p:spPr>
          <a:xfrm>
            <a:off x="3568823" y="621437"/>
            <a:ext cx="1642369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050" smtClean="0">
                <a:solidFill>
                  <a:srgbClr val="FFFFFF"/>
                </a:solidFill>
              </a:rPr>
              <a:t>https://www.PPT818.com/</a:t>
            </a:r>
            <a:endParaRPr lang="zh-CN" altLang="en-US" sz="1050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>
          <a:xfrm>
            <a:off x="564516" y="941707"/>
            <a:ext cx="11115675" cy="5561965"/>
          </a:xfrm>
          <a:prstGeom prst="rect">
            <a:avLst/>
          </a:prstGeom>
          <a:solidFill>
            <a:schemeClr val="bg1">
              <a:alpha val="8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矩形 5"/>
          <p:cNvSpPr/>
          <p:nvPr/>
        </p:nvSpPr>
        <p:spPr>
          <a:xfrm>
            <a:off x="0" y="6725285"/>
            <a:ext cx="12192000" cy="203200"/>
          </a:xfrm>
          <a:prstGeom prst="rect">
            <a:avLst/>
          </a:prstGeom>
          <a:solidFill>
            <a:srgbClr val="9A25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9592" y="312420"/>
            <a:ext cx="443865" cy="407670"/>
          </a:xfrm>
          <a:prstGeom prst="rect">
            <a:avLst/>
          </a:prstGeom>
        </p:spPr>
      </p:pic>
      <p:sp>
        <p:nvSpPr>
          <p:cNvPr id="8" name="矩形 7"/>
          <p:cNvSpPr/>
          <p:nvPr/>
        </p:nvSpPr>
        <p:spPr>
          <a:xfrm>
            <a:off x="1059815" y="258446"/>
            <a:ext cx="2781300" cy="516255"/>
          </a:xfrm>
          <a:prstGeom prst="rect">
            <a:avLst/>
          </a:prstGeom>
          <a:solidFill>
            <a:srgbClr val="9A25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500" b="1">
                <a:latin typeface="阿里巴巴普惠体" panose="00020600040101010101" pitchFamily="18" charset="-122"/>
                <a:ea typeface="阿里巴巴普惠体" panose="00020600040101010101" pitchFamily="18" charset="-122"/>
              </a:rPr>
              <a:t>火场逃生</a:t>
            </a:r>
          </a:p>
        </p:txBody>
      </p:sp>
      <p:sp>
        <p:nvSpPr>
          <p:cNvPr id="25" name="矩形 24"/>
          <p:cNvSpPr/>
          <p:nvPr/>
        </p:nvSpPr>
        <p:spPr>
          <a:xfrm>
            <a:off x="3927476" y="463550"/>
            <a:ext cx="3231515" cy="3111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lnSpc>
                <a:spcPct val="130000"/>
              </a:lnSpc>
            </a:pPr>
            <a:r>
              <a:rPr lang="en-US" altLang="zh-CN" sz="110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The fire escape</a:t>
            </a:r>
          </a:p>
        </p:txBody>
      </p:sp>
      <p:sp>
        <p:nvSpPr>
          <p:cNvPr id="2" name="矩形 1"/>
          <p:cNvSpPr/>
          <p:nvPr/>
        </p:nvSpPr>
        <p:spPr>
          <a:xfrm>
            <a:off x="1387475" y="1615440"/>
            <a:ext cx="2453640" cy="43434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000" b="1">
                <a:latin typeface="阿里巴巴普惠体" panose="00020600040101010101" pitchFamily="18" charset="-122"/>
                <a:ea typeface="阿里巴巴普惠体" panose="00020600040101010101" pitchFamily="18" charset="-122"/>
              </a:rPr>
              <a:t>如何正确拨打</a:t>
            </a:r>
            <a:r>
              <a:rPr lang="en-US" altLang="zh-CN" sz="2000" b="1">
                <a:latin typeface="阿里巴巴普惠体" panose="00020600040101010101" pitchFamily="18" charset="-122"/>
                <a:ea typeface="阿里巴巴普惠体" panose="00020600040101010101" pitchFamily="18" charset="-122"/>
              </a:rPr>
              <a:t>119</a:t>
            </a: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87475" y="2750503"/>
            <a:ext cx="4237991" cy="2383790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6079491" y="2997835"/>
            <a:ext cx="4829175" cy="18928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fontAlgn="auto">
              <a:lnSpc>
                <a:spcPct val="130000"/>
              </a:lnSpc>
            </a:pPr>
            <a:r>
              <a:rPr b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发生火灾时，大家都知道要拨打“119”。根据我国《消防法》第四十九条规定，公安消防队、专职消防对扑救火灾，</a:t>
            </a:r>
            <a:r>
              <a:rPr b="1">
                <a:solidFill>
                  <a:srgbClr val="FF0000"/>
                </a:solidFill>
                <a:uFillTx/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应急救援不得收取任何费用。不仅消防灭火不收费，拨打火警电话119也是免费的。</a:t>
            </a:r>
            <a:endParaRPr lang="zh-CN" altLang="en-US" b="1">
              <a:solidFill>
                <a:srgbClr val="FF0000"/>
              </a:solidFill>
              <a:uFillTx/>
              <a:latin typeface="阿里巴巴普惠体" panose="00020600040101010101" pitchFamily="18" charset="-122"/>
              <a:ea typeface="阿里巴巴普惠体" panose="00020600040101010101" pitchFamily="18" charset="-122"/>
              <a:cs typeface="阿里巴巴普惠体" panose="00020600040101010101" pitchFamily="18" charset="-122"/>
            </a:endParaRPr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  <p:cond evt="onBegin" delay="0">
                          <p:tn val="20"/>
                        </p:cond>
                      </p:stCondLst>
                      <p:childTnLst>
                        <p:par>
                          <p:cTn id="2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  <p:cond evt="onBegin" delay="0">
                          <p:tn val="25"/>
                        </p:cond>
                      </p:stCondLst>
                      <p:childTnLst>
                        <p:par>
                          <p:cTn id="2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  <p:cond evt="onBegin" delay="0">
                          <p:tn val="30"/>
                        </p:cond>
                      </p:stCondLst>
                      <p:childTnLst>
                        <p:par>
                          <p:cTn id="3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  <p:cond evt="onBegin" delay="0">
                          <p:tn val="37"/>
                        </p:cond>
                      </p:stCondLst>
                      <p:childTnLst>
                        <p:par>
                          <p:cTn id="3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8" grpId="0" animBg="1"/>
      <p:bldP spid="25" grpId="0"/>
      <p:bldP spid="2" grpId="0" animBg="1"/>
      <p:bldP spid="5" grpId="0"/>
      <p:bldP spid="5" grpId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>
          <a:xfrm>
            <a:off x="564516" y="941707"/>
            <a:ext cx="11115675" cy="5561965"/>
          </a:xfrm>
          <a:prstGeom prst="rect">
            <a:avLst/>
          </a:prstGeom>
          <a:solidFill>
            <a:schemeClr val="bg1">
              <a:alpha val="8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矩形 5"/>
          <p:cNvSpPr/>
          <p:nvPr/>
        </p:nvSpPr>
        <p:spPr>
          <a:xfrm>
            <a:off x="0" y="6725285"/>
            <a:ext cx="12192000" cy="203200"/>
          </a:xfrm>
          <a:prstGeom prst="rect">
            <a:avLst/>
          </a:prstGeom>
          <a:solidFill>
            <a:srgbClr val="9A25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9592" y="312420"/>
            <a:ext cx="443865" cy="407670"/>
          </a:xfrm>
          <a:prstGeom prst="rect">
            <a:avLst/>
          </a:prstGeom>
        </p:spPr>
      </p:pic>
      <p:sp>
        <p:nvSpPr>
          <p:cNvPr id="8" name="矩形 7"/>
          <p:cNvSpPr/>
          <p:nvPr/>
        </p:nvSpPr>
        <p:spPr>
          <a:xfrm>
            <a:off x="1059815" y="258446"/>
            <a:ext cx="2781300" cy="516255"/>
          </a:xfrm>
          <a:prstGeom prst="rect">
            <a:avLst/>
          </a:prstGeom>
          <a:solidFill>
            <a:srgbClr val="9A25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500" b="1">
                <a:latin typeface="阿里巴巴普惠体" panose="00020600040101010101" pitchFamily="18" charset="-122"/>
                <a:ea typeface="阿里巴巴普惠体" panose="00020600040101010101" pitchFamily="18" charset="-122"/>
              </a:rPr>
              <a:t>火场逃生</a:t>
            </a:r>
          </a:p>
        </p:txBody>
      </p:sp>
      <p:sp>
        <p:nvSpPr>
          <p:cNvPr id="25" name="矩形 24"/>
          <p:cNvSpPr/>
          <p:nvPr/>
        </p:nvSpPr>
        <p:spPr>
          <a:xfrm>
            <a:off x="3927476" y="463550"/>
            <a:ext cx="3231515" cy="3111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lnSpc>
                <a:spcPct val="130000"/>
              </a:lnSpc>
            </a:pPr>
            <a:r>
              <a:rPr lang="en-US" altLang="zh-CN" sz="110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The fire escape</a:t>
            </a:r>
          </a:p>
        </p:txBody>
      </p:sp>
      <p:sp>
        <p:nvSpPr>
          <p:cNvPr id="2" name="矩形 1"/>
          <p:cNvSpPr/>
          <p:nvPr/>
        </p:nvSpPr>
        <p:spPr>
          <a:xfrm>
            <a:off x="1387475" y="1615440"/>
            <a:ext cx="2453640" cy="43434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000" b="1">
                <a:latin typeface="阿里巴巴普惠体" panose="00020600040101010101" pitchFamily="18" charset="-122"/>
                <a:ea typeface="阿里巴巴普惠体" panose="00020600040101010101" pitchFamily="18" charset="-122"/>
              </a:rPr>
              <a:t>如何正确拨打</a:t>
            </a:r>
            <a:r>
              <a:rPr lang="en-US" altLang="zh-CN" sz="2000" b="1">
                <a:latin typeface="阿里巴巴普惠体" panose="00020600040101010101" pitchFamily="18" charset="-122"/>
                <a:ea typeface="阿里巴巴普惠体" panose="00020600040101010101" pitchFamily="18" charset="-122"/>
              </a:rPr>
              <a:t>119</a:t>
            </a:r>
          </a:p>
        </p:txBody>
      </p:sp>
      <p:sp>
        <p:nvSpPr>
          <p:cNvPr id="3" name="矩形 2"/>
          <p:cNvSpPr/>
          <p:nvPr/>
        </p:nvSpPr>
        <p:spPr>
          <a:xfrm>
            <a:off x="2637156" y="2433956"/>
            <a:ext cx="8189595" cy="8125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fontAlgn="auto">
              <a:lnSpc>
                <a:spcPct val="130000"/>
              </a:lnSpc>
            </a:pPr>
            <a:r>
              <a:rPr b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首先一点，119这个特殊号码，不能随便打。但是一旦发生、发现火灾，却要及时拨打报警，这是我们每一个公民的责任和义务。</a:t>
            </a:r>
            <a:endParaRPr lang="zh-CN" altLang="en-US" b="1">
              <a:solidFill>
                <a:schemeClr val="tx1">
                  <a:lumMod val="75000"/>
                  <a:lumOff val="25000"/>
                </a:schemeClr>
              </a:solidFill>
              <a:uFillTx/>
              <a:latin typeface="阿里巴巴普惠体" panose="00020600040101010101" pitchFamily="18" charset="-122"/>
              <a:ea typeface="阿里巴巴普惠体" panose="00020600040101010101" pitchFamily="18" charset="-122"/>
              <a:cs typeface="阿里巴巴普惠体" panose="00020600040101010101" pitchFamily="18" charset="-122"/>
            </a:endParaRPr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489711" y="2351405"/>
            <a:ext cx="995045" cy="3683635"/>
          </a:xfrm>
          <a:prstGeom prst="rect">
            <a:avLst/>
          </a:prstGeom>
        </p:spPr>
      </p:pic>
      <p:sp>
        <p:nvSpPr>
          <p:cNvPr id="11" name="矩形 10"/>
          <p:cNvSpPr/>
          <p:nvPr/>
        </p:nvSpPr>
        <p:spPr>
          <a:xfrm>
            <a:off x="1754506" y="2593340"/>
            <a:ext cx="629285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fontAlgn="auto">
              <a:lnSpc>
                <a:spcPct val="130000"/>
              </a:lnSpc>
            </a:pPr>
            <a:r>
              <a:rPr lang="en-US" sz="2000" b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01</a:t>
            </a:r>
          </a:p>
        </p:txBody>
      </p:sp>
      <p:sp>
        <p:nvSpPr>
          <p:cNvPr id="12" name="矩形 11"/>
          <p:cNvSpPr/>
          <p:nvPr/>
        </p:nvSpPr>
        <p:spPr>
          <a:xfrm>
            <a:off x="2637156" y="3357880"/>
            <a:ext cx="8189595" cy="8102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fontAlgn="auto">
              <a:lnSpc>
                <a:spcPct val="130000"/>
              </a:lnSpc>
            </a:pPr>
            <a:r>
              <a:rPr b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打电话报警一定要想法先让自己冷静镇定，以免慌慌张张，说话前言不搭后语，延长时间。</a:t>
            </a:r>
            <a:endParaRPr lang="zh-CN" altLang="en-US" b="1">
              <a:solidFill>
                <a:schemeClr val="tx1">
                  <a:lumMod val="75000"/>
                  <a:lumOff val="25000"/>
                </a:schemeClr>
              </a:solidFill>
              <a:uFillTx/>
              <a:latin typeface="阿里巴巴普惠体" panose="00020600040101010101" pitchFamily="18" charset="-122"/>
              <a:ea typeface="阿里巴巴普惠体" panose="00020600040101010101" pitchFamily="18" charset="-122"/>
              <a:cs typeface="阿里巴巴普惠体" panose="00020600040101010101" pitchFamily="18" charset="-122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1754506" y="3517265"/>
            <a:ext cx="629285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fontAlgn="auto">
              <a:lnSpc>
                <a:spcPct val="130000"/>
              </a:lnSpc>
            </a:pPr>
            <a:r>
              <a:rPr lang="en-US" sz="2000" b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02</a:t>
            </a:r>
          </a:p>
        </p:txBody>
      </p:sp>
      <p:sp>
        <p:nvSpPr>
          <p:cNvPr id="14" name="矩形 13"/>
          <p:cNvSpPr/>
          <p:nvPr/>
        </p:nvSpPr>
        <p:spPr>
          <a:xfrm>
            <a:off x="2637156" y="4369435"/>
            <a:ext cx="8189595" cy="4524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fontAlgn="auto">
              <a:lnSpc>
                <a:spcPct val="130000"/>
              </a:lnSpc>
            </a:pPr>
            <a:r>
              <a:rPr b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火警电话打通后，应讲清楚着火单位，所在区县、街道、门牌号码等详细地址。</a:t>
            </a:r>
            <a:endParaRPr lang="zh-CN" altLang="en-US" b="1">
              <a:solidFill>
                <a:schemeClr val="tx1">
                  <a:lumMod val="75000"/>
                  <a:lumOff val="25000"/>
                </a:schemeClr>
              </a:solidFill>
              <a:uFillTx/>
              <a:latin typeface="阿里巴巴普惠体" panose="00020600040101010101" pitchFamily="18" charset="-122"/>
              <a:ea typeface="阿里巴巴普惠体" panose="00020600040101010101" pitchFamily="18" charset="-122"/>
              <a:cs typeface="阿里巴巴普惠体" panose="00020600040101010101" pitchFamily="18" charset="-122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1754506" y="4369435"/>
            <a:ext cx="629285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fontAlgn="auto">
              <a:lnSpc>
                <a:spcPct val="130000"/>
              </a:lnSpc>
            </a:pPr>
            <a:r>
              <a:rPr lang="en-US" sz="2000" b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03</a:t>
            </a:r>
          </a:p>
        </p:txBody>
      </p:sp>
      <p:sp>
        <p:nvSpPr>
          <p:cNvPr id="16" name="矩形 15"/>
          <p:cNvSpPr/>
          <p:nvPr/>
        </p:nvSpPr>
        <p:spPr>
          <a:xfrm>
            <a:off x="2637156" y="5134610"/>
            <a:ext cx="8189595" cy="8102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fontAlgn="auto">
              <a:lnSpc>
                <a:spcPct val="130000"/>
              </a:lnSpc>
            </a:pPr>
            <a:r>
              <a:rPr b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为了消防人员能提前了解情况，做出正确判断，提早制定措施，报警人员最好说清楚是什么着火了，火势怎样。</a:t>
            </a:r>
            <a:endParaRPr lang="zh-CN" altLang="en-US" b="1">
              <a:solidFill>
                <a:schemeClr val="tx1">
                  <a:lumMod val="75000"/>
                  <a:lumOff val="25000"/>
                </a:schemeClr>
              </a:solidFill>
              <a:uFillTx/>
              <a:latin typeface="阿里巴巴普惠体" panose="00020600040101010101" pitchFamily="18" charset="-122"/>
              <a:ea typeface="阿里巴巴普惠体" panose="00020600040101010101" pitchFamily="18" charset="-122"/>
              <a:cs typeface="阿里巴巴普惠体" panose="00020600040101010101" pitchFamily="18" charset="-122"/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1754506" y="5293995"/>
            <a:ext cx="629285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fontAlgn="auto">
              <a:lnSpc>
                <a:spcPct val="130000"/>
              </a:lnSpc>
            </a:pPr>
            <a:r>
              <a:rPr lang="en-US" sz="2000" b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04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1" grpId="0"/>
      <p:bldP spid="12" grpId="0"/>
      <p:bldP spid="13" grpId="0"/>
      <p:bldP spid="14" grpId="0"/>
      <p:bldP spid="15" grpId="0"/>
      <p:bldP spid="16" grpId="0"/>
      <p:bldP spid="17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>
          <a:xfrm>
            <a:off x="564516" y="941707"/>
            <a:ext cx="11115675" cy="5561965"/>
          </a:xfrm>
          <a:prstGeom prst="rect">
            <a:avLst/>
          </a:prstGeom>
          <a:solidFill>
            <a:schemeClr val="bg1">
              <a:alpha val="8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矩形 5"/>
          <p:cNvSpPr/>
          <p:nvPr/>
        </p:nvSpPr>
        <p:spPr>
          <a:xfrm>
            <a:off x="0" y="6725285"/>
            <a:ext cx="12192000" cy="203200"/>
          </a:xfrm>
          <a:prstGeom prst="rect">
            <a:avLst/>
          </a:prstGeom>
          <a:solidFill>
            <a:srgbClr val="9A25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9592" y="312420"/>
            <a:ext cx="443865" cy="407670"/>
          </a:xfrm>
          <a:prstGeom prst="rect">
            <a:avLst/>
          </a:prstGeom>
        </p:spPr>
      </p:pic>
      <p:sp>
        <p:nvSpPr>
          <p:cNvPr id="8" name="矩形 7"/>
          <p:cNvSpPr/>
          <p:nvPr/>
        </p:nvSpPr>
        <p:spPr>
          <a:xfrm>
            <a:off x="1059815" y="258446"/>
            <a:ext cx="2781300" cy="516255"/>
          </a:xfrm>
          <a:prstGeom prst="rect">
            <a:avLst/>
          </a:prstGeom>
          <a:solidFill>
            <a:srgbClr val="9A25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500" b="1">
                <a:latin typeface="阿里巴巴普惠体" panose="00020600040101010101" pitchFamily="18" charset="-122"/>
                <a:ea typeface="阿里巴巴普惠体" panose="00020600040101010101" pitchFamily="18" charset="-122"/>
              </a:rPr>
              <a:t>火场逃生</a:t>
            </a:r>
          </a:p>
        </p:txBody>
      </p:sp>
      <p:sp>
        <p:nvSpPr>
          <p:cNvPr id="25" name="矩形 24"/>
          <p:cNvSpPr/>
          <p:nvPr/>
        </p:nvSpPr>
        <p:spPr>
          <a:xfrm>
            <a:off x="3927476" y="463550"/>
            <a:ext cx="3231515" cy="3111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lnSpc>
                <a:spcPct val="130000"/>
              </a:lnSpc>
            </a:pPr>
            <a:r>
              <a:rPr lang="en-US" altLang="zh-CN" sz="110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The fire escape</a:t>
            </a:r>
          </a:p>
        </p:txBody>
      </p:sp>
      <p:sp>
        <p:nvSpPr>
          <p:cNvPr id="2" name="矩形 1"/>
          <p:cNvSpPr/>
          <p:nvPr/>
        </p:nvSpPr>
        <p:spPr>
          <a:xfrm>
            <a:off x="1223645" y="1256030"/>
            <a:ext cx="2453640" cy="43434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000" b="1">
                <a:latin typeface="阿里巴巴普惠体" panose="00020600040101010101" pitchFamily="18" charset="-122"/>
                <a:ea typeface="阿里巴巴普惠体" panose="00020600040101010101" pitchFamily="18" charset="-122"/>
              </a:rPr>
              <a:t>如何正确</a:t>
            </a:r>
            <a:r>
              <a:rPr lang="zh-CN" sz="2000" b="1">
                <a:latin typeface="阿里巴巴普惠体" panose="00020600040101010101" pitchFamily="18" charset="-122"/>
                <a:ea typeface="阿里巴巴普惠体" panose="00020600040101010101" pitchFamily="18" charset="-122"/>
              </a:rPr>
              <a:t>火场逃生</a:t>
            </a: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43660" y="1936115"/>
            <a:ext cx="3764280" cy="3764280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5107940" y="2454910"/>
            <a:ext cx="2453640" cy="434340"/>
          </a:xfrm>
          <a:prstGeom prst="rect">
            <a:avLst/>
          </a:prstGeom>
          <a:solidFill>
            <a:srgbClr val="9A25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2000" b="1">
                <a:latin typeface="阿里巴巴普惠体" panose="00020600040101010101" pitchFamily="18" charset="-122"/>
                <a:ea typeface="阿里巴巴普惠体" panose="00020600040101010101" pitchFamily="18" charset="-122"/>
              </a:rPr>
              <a:t>受到火势威胁时</a:t>
            </a:r>
          </a:p>
        </p:txBody>
      </p:sp>
      <p:sp>
        <p:nvSpPr>
          <p:cNvPr id="9" name="矩形 8"/>
          <p:cNvSpPr/>
          <p:nvPr/>
        </p:nvSpPr>
        <p:spPr>
          <a:xfrm>
            <a:off x="5107941" y="3509010"/>
            <a:ext cx="5565140" cy="8102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fontAlgn="auto">
              <a:lnSpc>
                <a:spcPct val="130000"/>
              </a:lnSpc>
            </a:pPr>
            <a:r>
              <a:rPr b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受到火势威胁时，要当机立断披上打湿的衣物、被褥等向安全出口方向冲。</a:t>
            </a:r>
            <a:endParaRPr lang="zh-CN" altLang="en-US" b="1">
              <a:solidFill>
                <a:schemeClr val="tx1">
                  <a:lumMod val="75000"/>
                  <a:lumOff val="25000"/>
                </a:schemeClr>
              </a:solidFill>
              <a:uFillTx/>
              <a:latin typeface="阿里巴巴普惠体" panose="00020600040101010101" pitchFamily="18" charset="-122"/>
              <a:ea typeface="阿里巴巴普惠体" panose="00020600040101010101" pitchFamily="18" charset="-122"/>
              <a:cs typeface="阿里巴巴普惠体" panose="00020600040101010101" pitchFamily="18" charset="-122"/>
            </a:endParaRPr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  <p:cond evt="onBegin" delay="0">
                          <p:tn val="20"/>
                        </p:cond>
                      </p:stCondLst>
                      <p:childTnLst>
                        <p:par>
                          <p:cTn id="2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  <p:cond evt="onBegin" delay="0">
                          <p:tn val="25"/>
                        </p:cond>
                      </p:stCondLst>
                      <p:childTnLst>
                        <p:par>
                          <p:cTn id="2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  <p:cond evt="onBegin" delay="0">
                          <p:tn val="30"/>
                        </p:cond>
                      </p:stCondLst>
                      <p:childTnLst>
                        <p:par>
                          <p:cTn id="3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  <p:cond evt="onBegin" delay="0">
                          <p:tn val="35"/>
                        </p:cond>
                      </p:stCondLst>
                      <p:childTnLst>
                        <p:par>
                          <p:cTn id="3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  <p:cond evt="onBegin" delay="0">
                          <p:tn val="42"/>
                        </p:cond>
                      </p:stCondLst>
                      <p:childTnLst>
                        <p:par>
                          <p:cTn id="4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2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5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8" grpId="0" animBg="1"/>
      <p:bldP spid="25" grpId="0"/>
      <p:bldP spid="2" grpId="0" animBg="1"/>
      <p:bldP spid="5" grpId="0" animBg="1"/>
      <p:bldP spid="5" grpId="1" animBg="1"/>
      <p:bldP spid="9" grpId="0"/>
      <p:bldP spid="9" grpId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>
          <a:xfrm>
            <a:off x="564516" y="941707"/>
            <a:ext cx="11115675" cy="5561965"/>
          </a:xfrm>
          <a:prstGeom prst="rect">
            <a:avLst/>
          </a:prstGeom>
          <a:solidFill>
            <a:schemeClr val="bg1">
              <a:alpha val="8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矩形 5"/>
          <p:cNvSpPr/>
          <p:nvPr/>
        </p:nvSpPr>
        <p:spPr>
          <a:xfrm>
            <a:off x="0" y="6725285"/>
            <a:ext cx="12192000" cy="203200"/>
          </a:xfrm>
          <a:prstGeom prst="rect">
            <a:avLst/>
          </a:prstGeom>
          <a:solidFill>
            <a:srgbClr val="9A25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9592" y="312420"/>
            <a:ext cx="443865" cy="407670"/>
          </a:xfrm>
          <a:prstGeom prst="rect">
            <a:avLst/>
          </a:prstGeom>
        </p:spPr>
      </p:pic>
      <p:sp>
        <p:nvSpPr>
          <p:cNvPr id="8" name="矩形 7"/>
          <p:cNvSpPr/>
          <p:nvPr/>
        </p:nvSpPr>
        <p:spPr>
          <a:xfrm>
            <a:off x="1059815" y="258446"/>
            <a:ext cx="2781300" cy="516255"/>
          </a:xfrm>
          <a:prstGeom prst="rect">
            <a:avLst/>
          </a:prstGeom>
          <a:solidFill>
            <a:srgbClr val="9A25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500" b="1">
                <a:latin typeface="阿里巴巴普惠体" panose="00020600040101010101" pitchFamily="18" charset="-122"/>
                <a:ea typeface="阿里巴巴普惠体" panose="00020600040101010101" pitchFamily="18" charset="-122"/>
              </a:rPr>
              <a:t>火场逃生</a:t>
            </a:r>
          </a:p>
        </p:txBody>
      </p:sp>
      <p:sp>
        <p:nvSpPr>
          <p:cNvPr id="25" name="矩形 24"/>
          <p:cNvSpPr/>
          <p:nvPr/>
        </p:nvSpPr>
        <p:spPr>
          <a:xfrm>
            <a:off x="3927476" y="463550"/>
            <a:ext cx="3231515" cy="3111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lnSpc>
                <a:spcPct val="130000"/>
              </a:lnSpc>
            </a:pPr>
            <a:r>
              <a:rPr lang="en-US" altLang="zh-CN" sz="110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The fire escape</a:t>
            </a:r>
          </a:p>
        </p:txBody>
      </p:sp>
      <p:sp>
        <p:nvSpPr>
          <p:cNvPr id="2" name="矩形 1"/>
          <p:cNvSpPr/>
          <p:nvPr/>
        </p:nvSpPr>
        <p:spPr>
          <a:xfrm>
            <a:off x="1223645" y="1256030"/>
            <a:ext cx="2453640" cy="43434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000" b="1">
                <a:latin typeface="阿里巴巴普惠体" panose="00020600040101010101" pitchFamily="18" charset="-122"/>
                <a:ea typeface="阿里巴巴普惠体" panose="00020600040101010101" pitchFamily="18" charset="-122"/>
              </a:rPr>
              <a:t>如何正确</a:t>
            </a:r>
            <a:r>
              <a:rPr lang="zh-CN" sz="2000" b="1">
                <a:latin typeface="阿里巴巴普惠体" panose="00020600040101010101" pitchFamily="18" charset="-122"/>
                <a:ea typeface="阿里巴巴普惠体" panose="00020600040101010101" pitchFamily="18" charset="-122"/>
              </a:rPr>
              <a:t>火场逃生</a:t>
            </a: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43979" y="1936115"/>
            <a:ext cx="3763645" cy="3764280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5107940" y="2454910"/>
            <a:ext cx="2453640" cy="434340"/>
          </a:xfrm>
          <a:prstGeom prst="rect">
            <a:avLst/>
          </a:prstGeom>
          <a:solidFill>
            <a:srgbClr val="9A25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2000" b="1">
                <a:latin typeface="阿里巴巴普惠体" panose="00020600040101010101" pitchFamily="18" charset="-122"/>
                <a:ea typeface="阿里巴巴普惠体" panose="00020600040101010101" pitchFamily="18" charset="-122"/>
              </a:rPr>
              <a:t>穿过浓烟逃生时</a:t>
            </a:r>
          </a:p>
        </p:txBody>
      </p:sp>
      <p:sp>
        <p:nvSpPr>
          <p:cNvPr id="9" name="矩形 8"/>
          <p:cNvSpPr/>
          <p:nvPr/>
        </p:nvSpPr>
        <p:spPr>
          <a:xfrm>
            <a:off x="5107941" y="3539490"/>
            <a:ext cx="5565140" cy="8102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fontAlgn="auto">
              <a:lnSpc>
                <a:spcPct val="130000"/>
              </a:lnSpc>
            </a:pPr>
            <a:r>
              <a:rPr b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穿过浓烟逃生时，要尽量使身体贴近地面，并用湿毛巾捂住口鼻。</a:t>
            </a:r>
            <a:endParaRPr lang="zh-CN" altLang="en-US" b="1">
              <a:solidFill>
                <a:schemeClr val="tx1">
                  <a:lumMod val="75000"/>
                  <a:lumOff val="25000"/>
                </a:schemeClr>
              </a:solidFill>
              <a:uFillTx/>
              <a:latin typeface="阿里巴巴普惠体" panose="00020600040101010101" pitchFamily="18" charset="-122"/>
              <a:ea typeface="阿里巴巴普惠体" panose="00020600040101010101" pitchFamily="18" charset="-122"/>
              <a:cs typeface="阿里巴巴普惠体" panose="00020600040101010101" pitchFamily="18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2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9" grpId="0"/>
      <p:bldP spid="9" grpId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>
          <a:xfrm>
            <a:off x="564516" y="941707"/>
            <a:ext cx="11115675" cy="5561965"/>
          </a:xfrm>
          <a:prstGeom prst="rect">
            <a:avLst/>
          </a:prstGeom>
          <a:solidFill>
            <a:schemeClr val="bg1">
              <a:alpha val="8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矩形 5"/>
          <p:cNvSpPr/>
          <p:nvPr/>
        </p:nvSpPr>
        <p:spPr>
          <a:xfrm>
            <a:off x="0" y="6725285"/>
            <a:ext cx="12192000" cy="203200"/>
          </a:xfrm>
          <a:prstGeom prst="rect">
            <a:avLst/>
          </a:prstGeom>
          <a:solidFill>
            <a:srgbClr val="9A25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9592" y="312420"/>
            <a:ext cx="443865" cy="407670"/>
          </a:xfrm>
          <a:prstGeom prst="rect">
            <a:avLst/>
          </a:prstGeom>
        </p:spPr>
      </p:pic>
      <p:sp>
        <p:nvSpPr>
          <p:cNvPr id="8" name="矩形 7"/>
          <p:cNvSpPr/>
          <p:nvPr/>
        </p:nvSpPr>
        <p:spPr>
          <a:xfrm>
            <a:off x="1059815" y="258446"/>
            <a:ext cx="2781300" cy="516255"/>
          </a:xfrm>
          <a:prstGeom prst="rect">
            <a:avLst/>
          </a:prstGeom>
          <a:solidFill>
            <a:srgbClr val="9A25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500" b="1">
                <a:latin typeface="阿里巴巴普惠体" panose="00020600040101010101" pitchFamily="18" charset="-122"/>
                <a:ea typeface="阿里巴巴普惠体" panose="00020600040101010101" pitchFamily="18" charset="-122"/>
              </a:rPr>
              <a:t>火场逃生</a:t>
            </a:r>
          </a:p>
        </p:txBody>
      </p:sp>
      <p:sp>
        <p:nvSpPr>
          <p:cNvPr id="25" name="矩形 24"/>
          <p:cNvSpPr/>
          <p:nvPr/>
        </p:nvSpPr>
        <p:spPr>
          <a:xfrm>
            <a:off x="3927476" y="463550"/>
            <a:ext cx="3231515" cy="3111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lnSpc>
                <a:spcPct val="130000"/>
              </a:lnSpc>
            </a:pPr>
            <a:r>
              <a:rPr lang="en-US" altLang="zh-CN" sz="110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The fire escape</a:t>
            </a:r>
          </a:p>
        </p:txBody>
      </p:sp>
      <p:sp>
        <p:nvSpPr>
          <p:cNvPr id="2" name="矩形 1"/>
          <p:cNvSpPr/>
          <p:nvPr/>
        </p:nvSpPr>
        <p:spPr>
          <a:xfrm>
            <a:off x="1223645" y="1256030"/>
            <a:ext cx="2453640" cy="43434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000" b="1">
                <a:latin typeface="阿里巴巴普惠体" panose="00020600040101010101" pitchFamily="18" charset="-122"/>
                <a:ea typeface="阿里巴巴普惠体" panose="00020600040101010101" pitchFamily="18" charset="-122"/>
              </a:rPr>
              <a:t>如何正确</a:t>
            </a:r>
            <a:r>
              <a:rPr lang="zh-CN" sz="2000" b="1">
                <a:latin typeface="阿里巴巴普惠体" panose="00020600040101010101" pitchFamily="18" charset="-122"/>
                <a:ea typeface="阿里巴巴普惠体" panose="00020600040101010101" pitchFamily="18" charset="-122"/>
              </a:rPr>
              <a:t>火场逃生</a:t>
            </a: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23646" y="1925322"/>
            <a:ext cx="3649345" cy="3649345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5107940" y="2454910"/>
            <a:ext cx="2453640" cy="434340"/>
          </a:xfrm>
          <a:prstGeom prst="rect">
            <a:avLst/>
          </a:prstGeom>
          <a:solidFill>
            <a:srgbClr val="9A25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2000" b="1">
                <a:latin typeface="阿里巴巴普惠体" panose="00020600040101010101" pitchFamily="18" charset="-122"/>
                <a:ea typeface="阿里巴巴普惠体" panose="00020600040101010101" pitchFamily="18" charset="-122"/>
              </a:rPr>
              <a:t>身上着火</a:t>
            </a:r>
            <a:r>
              <a:rPr lang="zh-CN" sz="2000" b="1">
                <a:latin typeface="阿里巴巴普惠体" panose="00020600040101010101" pitchFamily="18" charset="-122"/>
                <a:ea typeface="阿里巴巴普惠体" panose="00020600040101010101" pitchFamily="18" charset="-122"/>
              </a:rPr>
              <a:t>时</a:t>
            </a:r>
          </a:p>
        </p:txBody>
      </p:sp>
      <p:sp>
        <p:nvSpPr>
          <p:cNvPr id="9" name="矩形 8"/>
          <p:cNvSpPr/>
          <p:nvPr/>
        </p:nvSpPr>
        <p:spPr>
          <a:xfrm>
            <a:off x="5107941" y="3519170"/>
            <a:ext cx="5565140" cy="8102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fontAlgn="auto">
              <a:lnSpc>
                <a:spcPct val="130000"/>
              </a:lnSpc>
            </a:pPr>
            <a:r>
              <a:rPr b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身上着火，千万不要奔跑，可就地找滚或用厚重的衣物压灭火苗。</a:t>
            </a:r>
            <a:endParaRPr lang="zh-CN" altLang="en-US" b="1">
              <a:solidFill>
                <a:schemeClr val="tx1">
                  <a:lumMod val="75000"/>
                  <a:lumOff val="25000"/>
                </a:schemeClr>
              </a:solidFill>
              <a:uFillTx/>
              <a:latin typeface="阿里巴巴普惠体" panose="00020600040101010101" pitchFamily="18" charset="-122"/>
              <a:ea typeface="阿里巴巴普惠体" panose="00020600040101010101" pitchFamily="18" charset="-122"/>
              <a:cs typeface="阿里巴巴普惠体" panose="00020600040101010101" pitchFamily="18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9" grpId="0"/>
      <p:bldP spid="9" grpId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>
          <a:xfrm>
            <a:off x="564516" y="941707"/>
            <a:ext cx="11115675" cy="5561965"/>
          </a:xfrm>
          <a:prstGeom prst="rect">
            <a:avLst/>
          </a:prstGeom>
          <a:solidFill>
            <a:schemeClr val="bg1">
              <a:alpha val="8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矩形 5"/>
          <p:cNvSpPr/>
          <p:nvPr/>
        </p:nvSpPr>
        <p:spPr>
          <a:xfrm>
            <a:off x="0" y="6725285"/>
            <a:ext cx="12192000" cy="203200"/>
          </a:xfrm>
          <a:prstGeom prst="rect">
            <a:avLst/>
          </a:prstGeom>
          <a:solidFill>
            <a:srgbClr val="9A25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9592" y="312420"/>
            <a:ext cx="443865" cy="407670"/>
          </a:xfrm>
          <a:prstGeom prst="rect">
            <a:avLst/>
          </a:prstGeom>
        </p:spPr>
      </p:pic>
      <p:sp>
        <p:nvSpPr>
          <p:cNvPr id="8" name="矩形 7"/>
          <p:cNvSpPr/>
          <p:nvPr/>
        </p:nvSpPr>
        <p:spPr>
          <a:xfrm>
            <a:off x="1059815" y="258446"/>
            <a:ext cx="2781300" cy="516255"/>
          </a:xfrm>
          <a:prstGeom prst="rect">
            <a:avLst/>
          </a:prstGeom>
          <a:solidFill>
            <a:srgbClr val="9A25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500" b="1">
                <a:latin typeface="阿里巴巴普惠体" panose="00020600040101010101" pitchFamily="18" charset="-122"/>
                <a:ea typeface="阿里巴巴普惠体" panose="00020600040101010101" pitchFamily="18" charset="-122"/>
              </a:rPr>
              <a:t>火场逃生</a:t>
            </a:r>
          </a:p>
        </p:txBody>
      </p:sp>
      <p:sp>
        <p:nvSpPr>
          <p:cNvPr id="25" name="矩形 24"/>
          <p:cNvSpPr/>
          <p:nvPr/>
        </p:nvSpPr>
        <p:spPr>
          <a:xfrm>
            <a:off x="3927476" y="463550"/>
            <a:ext cx="3231515" cy="3111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lnSpc>
                <a:spcPct val="130000"/>
              </a:lnSpc>
            </a:pPr>
            <a:r>
              <a:rPr lang="en-US" altLang="zh-CN" sz="110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The fire escape</a:t>
            </a:r>
          </a:p>
        </p:txBody>
      </p:sp>
      <p:sp>
        <p:nvSpPr>
          <p:cNvPr id="2" name="矩形 1"/>
          <p:cNvSpPr/>
          <p:nvPr/>
        </p:nvSpPr>
        <p:spPr>
          <a:xfrm>
            <a:off x="1223645" y="1256030"/>
            <a:ext cx="2453640" cy="43434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000" b="1">
                <a:latin typeface="阿里巴巴普惠体" panose="00020600040101010101" pitchFamily="18" charset="-122"/>
                <a:ea typeface="阿里巴巴普惠体" panose="00020600040101010101" pitchFamily="18" charset="-122"/>
              </a:rPr>
              <a:t>如何正确</a:t>
            </a:r>
            <a:r>
              <a:rPr lang="zh-CN" sz="2000" b="1">
                <a:latin typeface="阿里巴巴普惠体" panose="00020600040101010101" pitchFamily="18" charset="-122"/>
                <a:ea typeface="阿里巴巴普惠体" panose="00020600040101010101" pitchFamily="18" charset="-122"/>
              </a:rPr>
              <a:t>火场逃生</a:t>
            </a: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23646" y="1925322"/>
            <a:ext cx="3649345" cy="3649345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5107940" y="2454910"/>
            <a:ext cx="2453640" cy="434340"/>
          </a:xfrm>
          <a:prstGeom prst="rect">
            <a:avLst/>
          </a:prstGeom>
          <a:solidFill>
            <a:srgbClr val="9A25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2000" b="1">
                <a:latin typeface="阿里巴巴普惠体" panose="00020600040101010101" pitchFamily="18" charset="-122"/>
                <a:ea typeface="阿里巴巴普惠体" panose="00020600040101010101" pitchFamily="18" charset="-122"/>
              </a:rPr>
              <a:t>不可乘坐电梯</a:t>
            </a:r>
          </a:p>
        </p:txBody>
      </p:sp>
      <p:sp>
        <p:nvSpPr>
          <p:cNvPr id="9" name="矩形 8"/>
          <p:cNvSpPr/>
          <p:nvPr/>
        </p:nvSpPr>
        <p:spPr>
          <a:xfrm>
            <a:off x="5107941" y="3613785"/>
            <a:ext cx="5565140" cy="4524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fontAlgn="auto">
              <a:lnSpc>
                <a:spcPct val="130000"/>
              </a:lnSpc>
            </a:pPr>
            <a:r>
              <a:rPr b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遇火灾不可乘坐电梯，要向安全出口方向逃生。</a:t>
            </a:r>
            <a:endParaRPr lang="zh-CN" altLang="en-US" b="1">
              <a:solidFill>
                <a:schemeClr val="tx1">
                  <a:lumMod val="75000"/>
                  <a:lumOff val="25000"/>
                </a:schemeClr>
              </a:solidFill>
              <a:uFillTx/>
              <a:latin typeface="阿里巴巴普惠体" panose="00020600040101010101" pitchFamily="18" charset="-122"/>
              <a:ea typeface="阿里巴巴普惠体" panose="00020600040101010101" pitchFamily="18" charset="-122"/>
              <a:cs typeface="阿里巴巴普惠体" panose="00020600040101010101" pitchFamily="18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9" grpId="0"/>
      <p:bldP spid="9" grpId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>
          <a:xfrm>
            <a:off x="564516" y="941707"/>
            <a:ext cx="11115675" cy="5561965"/>
          </a:xfrm>
          <a:prstGeom prst="rect">
            <a:avLst/>
          </a:prstGeom>
          <a:solidFill>
            <a:schemeClr val="bg1">
              <a:alpha val="8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矩形 5"/>
          <p:cNvSpPr/>
          <p:nvPr/>
        </p:nvSpPr>
        <p:spPr>
          <a:xfrm>
            <a:off x="0" y="6725285"/>
            <a:ext cx="12192000" cy="203200"/>
          </a:xfrm>
          <a:prstGeom prst="rect">
            <a:avLst/>
          </a:prstGeom>
          <a:solidFill>
            <a:srgbClr val="9A25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9592" y="312420"/>
            <a:ext cx="443865" cy="407670"/>
          </a:xfrm>
          <a:prstGeom prst="rect">
            <a:avLst/>
          </a:prstGeom>
        </p:spPr>
      </p:pic>
      <p:sp>
        <p:nvSpPr>
          <p:cNvPr id="8" name="矩形 7"/>
          <p:cNvSpPr/>
          <p:nvPr/>
        </p:nvSpPr>
        <p:spPr>
          <a:xfrm>
            <a:off x="1059815" y="258446"/>
            <a:ext cx="2781300" cy="516255"/>
          </a:xfrm>
          <a:prstGeom prst="rect">
            <a:avLst/>
          </a:prstGeom>
          <a:solidFill>
            <a:srgbClr val="9A25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500" b="1">
                <a:latin typeface="阿里巴巴普惠体" panose="00020600040101010101" pitchFamily="18" charset="-122"/>
                <a:ea typeface="阿里巴巴普惠体" panose="00020600040101010101" pitchFamily="18" charset="-122"/>
              </a:rPr>
              <a:t>火场逃生</a:t>
            </a:r>
          </a:p>
        </p:txBody>
      </p:sp>
      <p:sp>
        <p:nvSpPr>
          <p:cNvPr id="25" name="矩形 24"/>
          <p:cNvSpPr/>
          <p:nvPr/>
        </p:nvSpPr>
        <p:spPr>
          <a:xfrm>
            <a:off x="3927476" y="463550"/>
            <a:ext cx="3231515" cy="3111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lnSpc>
                <a:spcPct val="130000"/>
              </a:lnSpc>
            </a:pPr>
            <a:r>
              <a:rPr lang="en-US" altLang="zh-CN" sz="110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The fire escape</a:t>
            </a:r>
          </a:p>
        </p:txBody>
      </p:sp>
      <p:sp>
        <p:nvSpPr>
          <p:cNvPr id="2" name="矩形 1"/>
          <p:cNvSpPr/>
          <p:nvPr/>
        </p:nvSpPr>
        <p:spPr>
          <a:xfrm>
            <a:off x="1223645" y="1256030"/>
            <a:ext cx="2453640" cy="43434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000" b="1">
                <a:latin typeface="阿里巴巴普惠体" panose="00020600040101010101" pitchFamily="18" charset="-122"/>
                <a:ea typeface="阿里巴巴普惠体" panose="00020600040101010101" pitchFamily="18" charset="-122"/>
              </a:rPr>
              <a:t>如何正确</a:t>
            </a:r>
            <a:r>
              <a:rPr lang="zh-CN" sz="2000" b="1">
                <a:latin typeface="阿里巴巴普惠体" panose="00020600040101010101" pitchFamily="18" charset="-122"/>
                <a:ea typeface="阿里巴巴普惠体" panose="00020600040101010101" pitchFamily="18" charset="-122"/>
              </a:rPr>
              <a:t>火场逃生</a:t>
            </a: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23646" y="1925322"/>
            <a:ext cx="3649345" cy="3649345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5118100" y="2342515"/>
            <a:ext cx="2453640" cy="434340"/>
          </a:xfrm>
          <a:prstGeom prst="rect">
            <a:avLst/>
          </a:prstGeom>
          <a:solidFill>
            <a:srgbClr val="9A25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2000" b="1">
                <a:latin typeface="阿里巴巴普惠体" panose="00020600040101010101" pitchFamily="18" charset="-122"/>
                <a:ea typeface="阿里巴巴普惠体" panose="00020600040101010101" pitchFamily="18" charset="-122"/>
              </a:rPr>
              <a:t>千万不要盲目跳楼</a:t>
            </a:r>
          </a:p>
        </p:txBody>
      </p:sp>
      <p:sp>
        <p:nvSpPr>
          <p:cNvPr id="9" name="矩形 8"/>
          <p:cNvSpPr/>
          <p:nvPr/>
        </p:nvSpPr>
        <p:spPr>
          <a:xfrm>
            <a:off x="5118101" y="3061335"/>
            <a:ext cx="5565140" cy="18928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fontAlgn="auto">
              <a:lnSpc>
                <a:spcPct val="130000"/>
              </a:lnSpc>
            </a:pPr>
            <a:r>
              <a:rPr b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千万不要盲目跳楼，可利用疏散楼梯、阳台，落水管等逃生自救。也可用绳子可把床单、被套撕成条状成连成绳索，紧栓在窗框、暖气管、铁栏杆等固定物上，用毛巾、布条等保护手心，顺绳滑下，或下到未着火的楼层脱离险境。</a:t>
            </a:r>
            <a:endParaRPr lang="zh-CN" altLang="en-US" b="1">
              <a:solidFill>
                <a:schemeClr val="tx1">
                  <a:lumMod val="75000"/>
                  <a:lumOff val="25000"/>
                </a:schemeClr>
              </a:solidFill>
              <a:uFillTx/>
              <a:latin typeface="阿里巴巴普惠体" panose="00020600040101010101" pitchFamily="18" charset="-122"/>
              <a:ea typeface="阿里巴巴普惠体" panose="00020600040101010101" pitchFamily="18" charset="-122"/>
              <a:cs typeface="阿里巴巴普惠体" panose="00020600040101010101" pitchFamily="18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9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0" y="6725285"/>
            <a:ext cx="12192000" cy="203200"/>
          </a:xfrm>
          <a:prstGeom prst="rect">
            <a:avLst/>
          </a:prstGeom>
          <a:solidFill>
            <a:srgbClr val="9A25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0160" y="567055"/>
            <a:ext cx="2578735" cy="6179185"/>
          </a:xfrm>
          <a:prstGeom prst="rect">
            <a:avLst/>
          </a:prstGeom>
        </p:spPr>
      </p:pic>
      <p:sp>
        <p:nvSpPr>
          <p:cNvPr id="9" name="矩形 8"/>
          <p:cNvSpPr/>
          <p:nvPr/>
        </p:nvSpPr>
        <p:spPr>
          <a:xfrm>
            <a:off x="3822066" y="1757680"/>
            <a:ext cx="7014845" cy="29921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lnSpc>
                <a:spcPct val="130000"/>
              </a:lnSpc>
            </a:pPr>
            <a:r>
              <a:rPr lang="zh-CN" sz="5500" b="1">
                <a:solidFill>
                  <a:srgbClr val="9A252E"/>
                </a:solidFill>
                <a:uFillTx/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总结回顾：</a:t>
            </a:r>
          </a:p>
          <a:p>
            <a:pPr algn="ctr" fontAlgn="auto">
              <a:lnSpc>
                <a:spcPct val="130000"/>
              </a:lnSpc>
            </a:pPr>
            <a:r>
              <a:rPr lang="zh-CN" sz="4500" b="1">
                <a:solidFill>
                  <a:schemeClr val="accent5">
                    <a:lumMod val="75000"/>
                  </a:schemeClr>
                </a:solidFill>
                <a:uFillTx/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通过今天的学习，</a:t>
            </a:r>
          </a:p>
          <a:p>
            <a:pPr algn="ctr" fontAlgn="auto">
              <a:lnSpc>
                <a:spcPct val="130000"/>
              </a:lnSpc>
            </a:pPr>
            <a:r>
              <a:rPr lang="zh-CN" sz="4500" b="1">
                <a:solidFill>
                  <a:schemeClr val="accent5">
                    <a:lumMod val="75000"/>
                  </a:schemeClr>
                </a:solidFill>
                <a:uFillTx/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你有什么收获？</a:t>
            </a: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285866" y="111762"/>
            <a:ext cx="1736725" cy="1736725"/>
          </a:xfrm>
          <a:prstGeom prst="rect">
            <a:avLst/>
          </a:prstGeom>
        </p:spPr>
      </p:pic>
    </p:spTree>
  </p:cSld>
  <p:clrMapOvr>
    <a:masterClrMapping/>
  </p:clrMapOvr>
  <p:transition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 5"/>
          <p:cNvSpPr>
            <a:spLocks noGrp="1"/>
          </p:cNvSpPr>
          <p:nvPr>
            <p:ph type="ctrTitle"/>
          </p:nvPr>
        </p:nvSpPr>
        <p:spPr>
          <a:xfrm>
            <a:off x="4381501" y="88267"/>
            <a:ext cx="3830955" cy="1459865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zh-CN" altLang="en-US" sz="8800" b="1" spc="1200">
                <a:solidFill>
                  <a:schemeClr val="tx1">
                    <a:lumMod val="75000"/>
                    <a:lumOff val="25000"/>
                  </a:schemeClr>
                </a:solidFill>
                <a:latin typeface="阿里巴巴普惠体 Heavy" panose="00020600040101010101" pitchFamily="18" charset="-122"/>
                <a:ea typeface="阿里巴巴普惠体 Heavy" panose="00020600040101010101" pitchFamily="18" charset="-122"/>
                <a:cs typeface="阿里巴巴普惠体 Heavy" panose="00020600040101010101" pitchFamily="18" charset="-122"/>
              </a:rPr>
              <a:t>目</a:t>
            </a:r>
            <a:r>
              <a:rPr lang="en-US" altLang="zh-CN" sz="8800" b="1" spc="1200">
                <a:solidFill>
                  <a:schemeClr val="tx1">
                    <a:lumMod val="75000"/>
                    <a:lumOff val="25000"/>
                  </a:schemeClr>
                </a:solidFill>
                <a:latin typeface="阿里巴巴普惠体 Heavy" panose="00020600040101010101" pitchFamily="18" charset="-122"/>
                <a:ea typeface="阿里巴巴普惠体 Heavy" panose="00020600040101010101" pitchFamily="18" charset="-122"/>
                <a:cs typeface="阿里巴巴普惠体 Heavy" panose="00020600040101010101" pitchFamily="18" charset="-122"/>
              </a:rPr>
              <a:t>  </a:t>
            </a:r>
            <a:r>
              <a:rPr lang="zh-CN" altLang="en-US" sz="8800" b="1" spc="1200">
                <a:solidFill>
                  <a:schemeClr val="tx1">
                    <a:lumMod val="75000"/>
                    <a:lumOff val="25000"/>
                  </a:schemeClr>
                </a:solidFill>
                <a:latin typeface="阿里巴巴普惠体 Heavy" panose="00020600040101010101" pitchFamily="18" charset="-122"/>
                <a:ea typeface="阿里巴巴普惠体 Heavy" panose="00020600040101010101" pitchFamily="18" charset="-122"/>
                <a:cs typeface="阿里巴巴普惠体 Heavy" panose="00020600040101010101" pitchFamily="18" charset="-122"/>
              </a:rPr>
              <a:t>录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4956176" y="1610362"/>
            <a:ext cx="2280285" cy="321945"/>
          </a:xfrm>
          <a:prstGeom prst="rect">
            <a:avLst/>
          </a:prstGeom>
          <a:solidFill>
            <a:srgbClr val="9A252E"/>
          </a:solidFill>
        </p:spPr>
        <p:txBody>
          <a:bodyPr wrap="square" rtlCol="0">
            <a:spAutoFit/>
          </a:bodyPr>
          <a:lstStyle/>
          <a:p>
            <a:pPr algn="dist"/>
            <a:r>
              <a:rPr lang="en-US" sz="1500">
                <a:solidFill>
                  <a:schemeClr val="bg1"/>
                </a:solidFill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CONTENTS</a:t>
            </a:r>
          </a:p>
        </p:txBody>
      </p:sp>
      <p:sp>
        <p:nvSpPr>
          <p:cNvPr id="8" name="矩形 7"/>
          <p:cNvSpPr/>
          <p:nvPr/>
        </p:nvSpPr>
        <p:spPr>
          <a:xfrm>
            <a:off x="1773555" y="3969387"/>
            <a:ext cx="1042671" cy="789305"/>
          </a:xfrm>
          <a:prstGeom prst="rect">
            <a:avLst/>
          </a:prstGeom>
          <a:solidFill>
            <a:srgbClr val="9A25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500" b="1">
                <a:latin typeface="阿里巴巴普惠体" panose="00020600040101010101" pitchFamily="18" charset="-122"/>
                <a:ea typeface="阿里巴巴普惠体" panose="00020600040101010101" pitchFamily="18" charset="-122"/>
              </a:rPr>
              <a:t>01</a:t>
            </a:r>
          </a:p>
        </p:txBody>
      </p:sp>
      <p:sp>
        <p:nvSpPr>
          <p:cNvPr id="9" name="矩形 8"/>
          <p:cNvSpPr/>
          <p:nvPr/>
        </p:nvSpPr>
        <p:spPr>
          <a:xfrm>
            <a:off x="953136" y="5126991"/>
            <a:ext cx="2922905" cy="6694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lnSpc>
                <a:spcPct val="150000"/>
              </a:lnSpc>
            </a:pPr>
            <a:r>
              <a:rPr lang="zh-CN" altLang="en-US" sz="2500" b="1">
                <a:solidFill>
                  <a:schemeClr val="tx1">
                    <a:lumMod val="75000"/>
                    <a:lumOff val="25000"/>
                  </a:schemeClr>
                </a:solidFill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家庭常见火灾隐患</a:t>
            </a:r>
          </a:p>
        </p:txBody>
      </p:sp>
      <p:sp>
        <p:nvSpPr>
          <p:cNvPr id="10" name="矩形 9"/>
          <p:cNvSpPr/>
          <p:nvPr/>
        </p:nvSpPr>
        <p:spPr>
          <a:xfrm>
            <a:off x="5575301" y="3969387"/>
            <a:ext cx="1042671" cy="789305"/>
          </a:xfrm>
          <a:prstGeom prst="rect">
            <a:avLst/>
          </a:prstGeom>
          <a:solidFill>
            <a:srgbClr val="9A25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500" b="1">
                <a:latin typeface="阿里巴巴普惠体" panose="00020600040101010101" pitchFamily="18" charset="-122"/>
                <a:ea typeface="阿里巴巴普惠体" panose="00020600040101010101" pitchFamily="18" charset="-122"/>
              </a:rPr>
              <a:t>02</a:t>
            </a:r>
          </a:p>
        </p:txBody>
      </p:sp>
      <p:sp>
        <p:nvSpPr>
          <p:cNvPr id="11" name="矩形 10"/>
          <p:cNvSpPr/>
          <p:nvPr/>
        </p:nvSpPr>
        <p:spPr>
          <a:xfrm>
            <a:off x="4634232" y="5127626"/>
            <a:ext cx="2922905" cy="6694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lnSpc>
                <a:spcPct val="150000"/>
              </a:lnSpc>
            </a:pPr>
            <a:r>
              <a:rPr lang="zh-CN" altLang="en-US" sz="2500" b="1">
                <a:solidFill>
                  <a:schemeClr val="tx1">
                    <a:lumMod val="75000"/>
                    <a:lumOff val="25000"/>
                  </a:schemeClr>
                </a:solidFill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怎样做好家庭防火</a:t>
            </a:r>
          </a:p>
        </p:txBody>
      </p:sp>
      <p:sp>
        <p:nvSpPr>
          <p:cNvPr id="12" name="矩形 11"/>
          <p:cNvSpPr/>
          <p:nvPr/>
        </p:nvSpPr>
        <p:spPr>
          <a:xfrm>
            <a:off x="9204961" y="3969387"/>
            <a:ext cx="1042671" cy="789305"/>
          </a:xfrm>
          <a:prstGeom prst="rect">
            <a:avLst/>
          </a:prstGeom>
          <a:solidFill>
            <a:srgbClr val="9A25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500" b="1">
                <a:latin typeface="阿里巴巴普惠体" panose="00020600040101010101" pitchFamily="18" charset="-122"/>
                <a:ea typeface="阿里巴巴普惠体" panose="00020600040101010101" pitchFamily="18" charset="-122"/>
              </a:rPr>
              <a:t>03</a:t>
            </a:r>
          </a:p>
        </p:txBody>
      </p:sp>
      <p:sp>
        <p:nvSpPr>
          <p:cNvPr id="13" name="矩形 12"/>
          <p:cNvSpPr/>
          <p:nvPr/>
        </p:nvSpPr>
        <p:spPr>
          <a:xfrm>
            <a:off x="9052561" y="5126991"/>
            <a:ext cx="1800225" cy="6694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lnSpc>
                <a:spcPct val="150000"/>
              </a:lnSpc>
            </a:pPr>
            <a:r>
              <a:rPr lang="zh-CN" altLang="en-US" sz="2500" b="1">
                <a:solidFill>
                  <a:schemeClr val="tx1">
                    <a:lumMod val="75000"/>
                    <a:lumOff val="25000"/>
                  </a:schemeClr>
                </a:solidFill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火场逃生</a:t>
            </a:r>
          </a:p>
        </p:txBody>
      </p:sp>
      <p:sp>
        <p:nvSpPr>
          <p:cNvPr id="14" name="矩形 13">
            <a:extLst>
              <a:ext uri="{FF2B5EF4-FFF2-40B4-BE49-F238E27FC236}">
                <a16:creationId xmlns:a16="http://schemas.microsoft.com/office/drawing/2014/main" id="{696B7E7D-3BD7-023E-1732-6D455B3ADC9C}"/>
              </a:ext>
            </a:extLst>
          </p:cNvPr>
          <p:cNvSpPr/>
          <p:nvPr/>
        </p:nvSpPr>
        <p:spPr>
          <a:xfrm>
            <a:off x="-14747" y="-15240"/>
            <a:ext cx="12206748" cy="687324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18" name="组合 17">
            <a:extLst>
              <a:ext uri="{FF2B5EF4-FFF2-40B4-BE49-F238E27FC236}">
                <a16:creationId xmlns:a16="http://schemas.microsoft.com/office/drawing/2014/main" id="{E0758B9F-1F4A-2D67-F3AF-36F02132BC2C}"/>
              </a:ext>
            </a:extLst>
          </p:cNvPr>
          <p:cNvGrpSpPr/>
          <p:nvPr/>
        </p:nvGrpSpPr>
        <p:grpSpPr>
          <a:xfrm>
            <a:off x="-20709" y="-35396"/>
            <a:ext cx="6125988" cy="6913552"/>
            <a:chOff x="-29988" y="-42770"/>
            <a:chExt cx="6125988" cy="6913552"/>
          </a:xfrm>
        </p:grpSpPr>
        <p:sp>
          <p:nvSpPr>
            <p:cNvPr id="19" name="任意多边形: 形状 18">
              <a:extLst>
                <a:ext uri="{FF2B5EF4-FFF2-40B4-BE49-F238E27FC236}">
                  <a16:creationId xmlns:a16="http://schemas.microsoft.com/office/drawing/2014/main" id="{4AACF5F8-F712-2585-85CF-C9466C6604A7}"/>
                </a:ext>
              </a:extLst>
            </p:cNvPr>
            <p:cNvSpPr/>
            <p:nvPr/>
          </p:nvSpPr>
          <p:spPr>
            <a:xfrm>
              <a:off x="-29988" y="-29988"/>
              <a:ext cx="6110748" cy="6900770"/>
            </a:xfrm>
            <a:custGeom>
              <a:avLst/>
              <a:gdLst>
                <a:gd name="connsiteX0" fmla="*/ 0 w 8185354"/>
                <a:gd name="connsiteY0" fmla="*/ 0 h 6946490"/>
                <a:gd name="connsiteX1" fmla="*/ 29496 w 8185354"/>
                <a:gd name="connsiteY1" fmla="*/ 6946490 h 6946490"/>
                <a:gd name="connsiteX2" fmla="*/ 8185354 w 8185354"/>
                <a:gd name="connsiteY2" fmla="*/ 6931742 h 6946490"/>
                <a:gd name="connsiteX3" fmla="*/ 3510116 w 8185354"/>
                <a:gd name="connsiteY3" fmla="*/ 14748 h 6946490"/>
                <a:gd name="connsiteX4" fmla="*/ 0 w 8185354"/>
                <a:gd name="connsiteY4" fmla="*/ 0 h 69464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185354" h="6946490">
                  <a:moveTo>
                    <a:pt x="0" y="0"/>
                  </a:moveTo>
                  <a:lnTo>
                    <a:pt x="29496" y="6946490"/>
                  </a:lnTo>
                  <a:lnTo>
                    <a:pt x="8185354" y="6931742"/>
                  </a:lnTo>
                  <a:lnTo>
                    <a:pt x="3510116" y="1474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4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a:blip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endParaRPr>
            </a:p>
          </p:txBody>
        </p:sp>
        <p:sp>
          <p:nvSpPr>
            <p:cNvPr id="20" name="任意多边形: 形状 19">
              <a:extLst>
                <a:ext uri="{FF2B5EF4-FFF2-40B4-BE49-F238E27FC236}">
                  <a16:creationId xmlns:a16="http://schemas.microsoft.com/office/drawing/2014/main" id="{8A956F74-5807-B494-E91F-D5D597F5609E}"/>
                </a:ext>
              </a:extLst>
            </p:cNvPr>
            <p:cNvSpPr/>
            <p:nvPr/>
          </p:nvSpPr>
          <p:spPr>
            <a:xfrm>
              <a:off x="-14748" y="-42770"/>
              <a:ext cx="6110748" cy="6900770"/>
            </a:xfrm>
            <a:custGeom>
              <a:avLst/>
              <a:gdLst>
                <a:gd name="connsiteX0" fmla="*/ 0 w 8185354"/>
                <a:gd name="connsiteY0" fmla="*/ 0 h 6946490"/>
                <a:gd name="connsiteX1" fmla="*/ 29496 w 8185354"/>
                <a:gd name="connsiteY1" fmla="*/ 6946490 h 6946490"/>
                <a:gd name="connsiteX2" fmla="*/ 8185354 w 8185354"/>
                <a:gd name="connsiteY2" fmla="*/ 6931742 h 6946490"/>
                <a:gd name="connsiteX3" fmla="*/ 3510116 w 8185354"/>
                <a:gd name="connsiteY3" fmla="*/ 14748 h 6946490"/>
                <a:gd name="connsiteX4" fmla="*/ 0 w 8185354"/>
                <a:gd name="connsiteY4" fmla="*/ 0 h 69464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185354" h="6946490">
                  <a:moveTo>
                    <a:pt x="0" y="0"/>
                  </a:moveTo>
                  <a:lnTo>
                    <a:pt x="29496" y="6946490"/>
                  </a:lnTo>
                  <a:lnTo>
                    <a:pt x="8185354" y="6931742"/>
                  </a:lnTo>
                  <a:lnTo>
                    <a:pt x="3510116" y="1474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84D4D">
                <a:lumMod val="75000"/>
                <a:alpha val="75000"/>
              </a:srgb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endParaRPr>
            </a:p>
          </p:txBody>
        </p:sp>
      </p:grpSp>
      <p:sp>
        <p:nvSpPr>
          <p:cNvPr id="21" name="PA-文本框 17">
            <a:extLst>
              <a:ext uri="{FF2B5EF4-FFF2-40B4-BE49-F238E27FC236}">
                <a16:creationId xmlns:a16="http://schemas.microsoft.com/office/drawing/2014/main" id="{DAAE9B4A-B866-B508-4A47-43F26992A68F}"/>
              </a:ext>
            </a:extLst>
          </p:cNvPr>
          <p:cNvSpPr txBox="1"/>
          <p:nvPr>
            <p:custDataLst>
              <p:tags r:id="rId1"/>
            </p:custDataLst>
          </p:nvPr>
        </p:nvSpPr>
        <p:spPr>
          <a:xfrm>
            <a:off x="937313" y="1697676"/>
            <a:ext cx="1661993" cy="291842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960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目 录</a:t>
            </a:r>
          </a:p>
        </p:txBody>
      </p:sp>
      <p:sp>
        <p:nvSpPr>
          <p:cNvPr id="22" name="PA-文本框 18">
            <a:extLst>
              <a:ext uri="{FF2B5EF4-FFF2-40B4-BE49-F238E27FC236}">
                <a16:creationId xmlns:a16="http://schemas.microsoft.com/office/drawing/2014/main" id="{83BDC123-49FF-78BC-6F05-225E955BF6E8}"/>
              </a:ext>
            </a:extLst>
          </p:cNvPr>
          <p:cNvSpPr txBox="1"/>
          <p:nvPr>
            <p:custDataLst>
              <p:tags r:id="rId2"/>
            </p:custDataLst>
          </p:nvPr>
        </p:nvSpPr>
        <p:spPr>
          <a:xfrm>
            <a:off x="2356778" y="2363919"/>
            <a:ext cx="553998" cy="2833469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pPr marL="0" marR="0" lvl="0" indent="0" algn="di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CONTENTS</a:t>
            </a:r>
            <a:endParaRPr kumimoji="0" lang="zh-CN" altLang="en-US" sz="240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</p:txBody>
      </p:sp>
      <p:sp>
        <p:nvSpPr>
          <p:cNvPr id="23" name="文本框 22">
            <a:extLst>
              <a:ext uri="{FF2B5EF4-FFF2-40B4-BE49-F238E27FC236}">
                <a16:creationId xmlns:a16="http://schemas.microsoft.com/office/drawing/2014/main" id="{555AF9EF-A196-C29C-2D3F-41BA65A192C6}"/>
              </a:ext>
            </a:extLst>
          </p:cNvPr>
          <p:cNvSpPr txBox="1"/>
          <p:nvPr/>
        </p:nvSpPr>
        <p:spPr>
          <a:xfrm>
            <a:off x="3702607" y="1092634"/>
            <a:ext cx="49077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dirty="0">
                <a:solidFill>
                  <a:schemeClr val="bg1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sym typeface="字魂100号-方方先锋体" panose="00000500000000000000" pitchFamily="2" charset="-122"/>
              </a:rPr>
              <a:t>01.</a:t>
            </a:r>
            <a:r>
              <a:rPr lang="zh-CN" altLang="en-US" sz="3600" dirty="0">
                <a:solidFill>
                  <a:schemeClr val="bg1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sym typeface="字魂100号-方方先锋体" panose="00000500000000000000" pitchFamily="2" charset="-122"/>
              </a:rPr>
              <a:t>家庭常见火灾隐患</a:t>
            </a:r>
          </a:p>
        </p:txBody>
      </p:sp>
      <p:sp>
        <p:nvSpPr>
          <p:cNvPr id="24" name="文本框 23">
            <a:extLst>
              <a:ext uri="{FF2B5EF4-FFF2-40B4-BE49-F238E27FC236}">
                <a16:creationId xmlns:a16="http://schemas.microsoft.com/office/drawing/2014/main" id="{2F3772E7-1815-931F-8056-CC8F9BC76ABA}"/>
              </a:ext>
            </a:extLst>
          </p:cNvPr>
          <p:cNvSpPr txBox="1"/>
          <p:nvPr/>
        </p:nvSpPr>
        <p:spPr>
          <a:xfrm>
            <a:off x="4388407" y="2436468"/>
            <a:ext cx="49077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>
                <a:solidFill>
                  <a:schemeClr val="bg1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sym typeface="字魂100号-方方先锋体" panose="00000500000000000000" pitchFamily="2" charset="-122"/>
              </a:rPr>
              <a:t>02.</a:t>
            </a:r>
            <a:r>
              <a:rPr lang="zh-CN" altLang="en-US" sz="3600">
                <a:solidFill>
                  <a:schemeClr val="bg1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sym typeface="字魂100号-方方先锋体" panose="00000500000000000000" pitchFamily="2" charset="-122"/>
              </a:rPr>
              <a:t>怎样做好家庭防火</a:t>
            </a:r>
          </a:p>
        </p:txBody>
      </p:sp>
      <p:sp>
        <p:nvSpPr>
          <p:cNvPr id="26" name="文本框 25">
            <a:extLst>
              <a:ext uri="{FF2B5EF4-FFF2-40B4-BE49-F238E27FC236}">
                <a16:creationId xmlns:a16="http://schemas.microsoft.com/office/drawing/2014/main" id="{1EDE8267-DD57-7053-4E67-2443A8C2303F}"/>
              </a:ext>
            </a:extLst>
          </p:cNvPr>
          <p:cNvSpPr txBox="1"/>
          <p:nvPr/>
        </p:nvSpPr>
        <p:spPr>
          <a:xfrm>
            <a:off x="5074207" y="3780301"/>
            <a:ext cx="49077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>
                <a:solidFill>
                  <a:schemeClr val="bg1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sym typeface="字魂100号-方方先锋体" panose="00000500000000000000" pitchFamily="2" charset="-122"/>
              </a:rPr>
              <a:t>03.</a:t>
            </a:r>
            <a:r>
              <a:rPr lang="zh-CN" altLang="en-US" sz="3600">
                <a:solidFill>
                  <a:schemeClr val="bg1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sym typeface="字魂100号-方方先锋体" panose="00000500000000000000" pitchFamily="2" charset="-122"/>
              </a:rPr>
              <a:t>火场逃生</a:t>
            </a:r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  <p:cond evt="onBegin" delay="0">
                          <p:tn val="12"/>
                        </p:cond>
                      </p:stCondLst>
                      <p:childTnLst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  <p:cond evt="onBegin" delay="0">
                          <p:tn val="17"/>
                        </p:cond>
                      </p:stCondLst>
                      <p:childTnLst>
                        <p:par>
                          <p:cTn id="1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  <p:cond evt="onBegin" delay="0">
                          <p:tn val="24"/>
                        </p:cond>
                      </p:stCondLst>
                      <p:childTnLst>
                        <p:par>
                          <p:cTn id="2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  <p:cond evt="onBegin" delay="0">
                          <p:tn val="29"/>
                        </p:cond>
                      </p:stCondLst>
                      <p:childTnLst>
                        <p:par>
                          <p:cTn id="3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  <p:cond evt="onBegin" delay="0">
                          <p:tn val="36"/>
                        </p:cond>
                      </p:stCondLst>
                      <p:childTnLst>
                        <p:par>
                          <p:cTn id="3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  <p:cond evt="onBegin" delay="0">
                          <p:tn val="41"/>
                        </p:cond>
                      </p:stCondLst>
                      <p:childTnLst>
                        <p:par>
                          <p:cTn id="4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0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4" dur="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5" dur="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-#ppt_h*((1.5-1.5*$)^3-(1.5-1.5*$)^2)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56" dur="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-#ppt_w*((1.5-1.5*$)^3-(1.5-1.5*$)^2)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57" dur="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transform.rotation_z</p:attrName>
                                        </p:attrNameLst>
                                      </p:cBhvr>
                                      <p:tavLst>
                                        <p:tav tm="0" fmla="#ppt_r-45*((1.5-1.5*$)^3-(1.5-1.5*$)^2)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  <p:animEffect filter="fade">
                                      <p:cBhvr>
                                        <p:cTn id="58" dur="75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0" dur="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1" dur="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-#ppt_h*((1.5-1.5*$)^3-(1.5-1.5*$)^2)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62" dur="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-#ppt_w*((1.5-1.5*$)^3-(1.5-1.5*$)^2)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63" dur="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transform.rotation_z</p:attrName>
                                        </p:attrNameLst>
                                      </p:cBhvr>
                                      <p:tavLst>
                                        <p:tav tm="0" fmla="#ppt_r-45*((1.5-1.5*$)^3-(1.5-1.5*$)^2)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  <p:animEffect filter="fade">
                                      <p:cBhvr>
                                        <p:cTn id="64" dur="75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66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7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7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  <p:bldP spid="8" grpId="0" animBg="1"/>
      <p:bldP spid="9" grpId="0"/>
      <p:bldP spid="10" grpId="0" animBg="1"/>
      <p:bldP spid="11" grpId="0"/>
      <p:bldP spid="12" grpId="0" animBg="1"/>
      <p:bldP spid="13" grpId="0"/>
      <p:bldP spid="21" grpId="0"/>
      <p:bldP spid="22" grpId="0"/>
      <p:bldP spid="23" grpId="0"/>
      <p:bldP spid="24" grpId="0"/>
      <p:bldP spid="2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组合 29">
            <a:extLst>
              <a:ext uri="{FF2B5EF4-FFF2-40B4-BE49-F238E27FC236}">
                <a16:creationId xmlns:a16="http://schemas.microsoft.com/office/drawing/2014/main" id="{E2765E8D-D243-465C-A539-D4EC29B13E11}"/>
              </a:ext>
            </a:extLst>
          </p:cNvPr>
          <p:cNvGrpSpPr/>
          <p:nvPr/>
        </p:nvGrpSpPr>
        <p:grpSpPr>
          <a:xfrm>
            <a:off x="0" y="0"/>
            <a:ext cx="12192000" cy="6873240"/>
            <a:chOff x="0" y="0"/>
            <a:chExt cx="12192000" cy="6873240"/>
          </a:xfrm>
        </p:grpSpPr>
        <p:pic>
          <p:nvPicPr>
            <p:cNvPr id="5" name="图片 4">
              <a:extLst>
                <a:ext uri="{FF2B5EF4-FFF2-40B4-BE49-F238E27FC236}">
                  <a16:creationId xmlns:a16="http://schemas.microsoft.com/office/drawing/2014/main" id="{E0C20517-5984-4F62-9539-E3BEB648AAD1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0" y="0"/>
              <a:ext cx="12192000" cy="6858000"/>
            </a:xfrm>
            <a:prstGeom prst="rect">
              <a:avLst/>
            </a:prstGeom>
          </p:spPr>
        </p:pic>
        <p:sp>
          <p:nvSpPr>
            <p:cNvPr id="6" name="矩形 5">
              <a:extLst>
                <a:ext uri="{FF2B5EF4-FFF2-40B4-BE49-F238E27FC236}">
                  <a16:creationId xmlns:a16="http://schemas.microsoft.com/office/drawing/2014/main" id="{85520F22-A6C7-4A83-A668-CA464EA0D3B5}"/>
                </a:ext>
              </a:extLst>
            </p:cNvPr>
            <p:cNvSpPr/>
            <p:nvPr/>
          </p:nvSpPr>
          <p:spPr>
            <a:xfrm>
              <a:off x="0" y="15240"/>
              <a:ext cx="12192000" cy="6858000"/>
            </a:xfrm>
            <a:prstGeom prst="rect">
              <a:avLst/>
            </a:prstGeom>
            <a:solidFill>
              <a:srgbClr val="C00000">
                <a:alpha val="7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9" name="直角三角形 8">
            <a:extLst>
              <a:ext uri="{FF2B5EF4-FFF2-40B4-BE49-F238E27FC236}">
                <a16:creationId xmlns:a16="http://schemas.microsoft.com/office/drawing/2014/main" id="{70E27A8A-0A42-456F-81E2-F07E7C3F9909}"/>
              </a:ext>
            </a:extLst>
          </p:cNvPr>
          <p:cNvSpPr/>
          <p:nvPr/>
        </p:nvSpPr>
        <p:spPr>
          <a:xfrm flipH="1" flipV="1">
            <a:off x="9990066" y="-15240"/>
            <a:ext cx="2201935" cy="3256088"/>
          </a:xfrm>
          <a:prstGeom prst="rtTriangle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>
            <a:outerShdw blurRad="2540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id="{ACEADB86-6708-4F9B-A27C-0AC1BFB8CFDE}"/>
              </a:ext>
            </a:extLst>
          </p:cNvPr>
          <p:cNvSpPr/>
          <p:nvPr/>
        </p:nvSpPr>
        <p:spPr>
          <a:xfrm>
            <a:off x="11205092" y="157920"/>
            <a:ext cx="923330" cy="1341073"/>
          </a:xfrm>
          <a:prstGeom prst="rect">
            <a:avLst/>
          </a:prstGeom>
        </p:spPr>
        <p:txBody>
          <a:bodyPr vert="eaVert" wrap="none">
            <a:spAutoFit/>
          </a:bodyPr>
          <a:lstStyle/>
          <a:p>
            <a:r>
              <a:rPr lang="zh-CN" altLang="en-US" sz="4800">
                <a:solidFill>
                  <a:schemeClr val="bg1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FIRE</a:t>
            </a:r>
          </a:p>
        </p:txBody>
      </p:sp>
      <p:sp>
        <p:nvSpPr>
          <p:cNvPr id="15" name="PA-标题 3">
            <a:extLst>
              <a:ext uri="{FF2B5EF4-FFF2-40B4-BE49-F238E27FC236}">
                <a16:creationId xmlns:a16="http://schemas.microsoft.com/office/drawing/2014/main" id="{43847480-7919-4683-B3FF-D240683449B3}"/>
              </a:ext>
            </a:extLst>
          </p:cNvPr>
          <p:cNvSpPr txBox="1"/>
          <p:nvPr>
            <p:custDataLst>
              <p:tags r:id="rId1"/>
            </p:custDataLst>
          </p:nvPr>
        </p:nvSpPr>
        <p:spPr>
          <a:xfrm>
            <a:off x="2728445" y="3276119"/>
            <a:ext cx="6654108" cy="640279"/>
          </a:xfrm>
          <a:prstGeom prst="rect">
            <a:avLst/>
          </a:prstGeom>
          <a:noFill/>
        </p:spPr>
        <p:txBody>
          <a:bodyPr/>
          <a:lstStyle>
            <a:lvl1pPr algn="l" defTabSz="914400" rtl="0" eaLnBrk="1" latinLnBrk="0" hangingPunct="1">
              <a:lnSpc>
                <a:spcPct val="70000"/>
              </a:lnSpc>
              <a:spcBef>
                <a:spcPct val="0"/>
              </a:spcBef>
              <a:buNone/>
              <a:defRPr sz="3600" b="1" i="0" kern="1200">
                <a:solidFill>
                  <a:schemeClr val="tx1"/>
                </a:solidFill>
                <a:latin typeface="Roboto Thin" charset="0"/>
                <a:ea typeface="Roboto Thin" charset="0"/>
                <a:cs typeface="Roboto Thin" charset="0"/>
              </a:defRPr>
            </a:lvl1pPr>
          </a:lstStyle>
          <a:p>
            <a:pPr algn="dist">
              <a:lnSpc>
                <a:spcPct val="80000"/>
              </a:lnSpc>
            </a:pPr>
            <a:r>
              <a:rPr lang="zh-CN" altLang="en-US" sz="6000" dirty="0">
                <a:solidFill>
                  <a:schemeClr val="bg1"/>
                </a:solidFill>
                <a:latin typeface="字魂59号-创粗黑" panose="00000500000000000000" pitchFamily="2" charset="-122"/>
                <a:ea typeface="思源黑体 CN Bold" panose="020B0800000000000000" pitchFamily="34" charset="-122"/>
                <a:cs typeface="Roboto Light" charset="0"/>
                <a:sym typeface="字魂100号-方方先锋体" panose="00000500000000000000" pitchFamily="2" charset="-122"/>
              </a:rPr>
              <a:t>家庭常见火灾隐患</a:t>
            </a:r>
            <a:endParaRPr lang="en-US" sz="6000" dirty="0">
              <a:solidFill>
                <a:schemeClr val="bg1"/>
              </a:solidFill>
              <a:latin typeface="字魂59号-创粗黑" panose="00000500000000000000" pitchFamily="2" charset="-122"/>
              <a:ea typeface="字魂59号-创粗黑" panose="00000500000000000000" pitchFamily="2" charset="-122"/>
              <a:cs typeface="Roboto Light" charset="0"/>
            </a:endParaRPr>
          </a:p>
        </p:txBody>
      </p:sp>
      <p:sp>
        <p:nvSpPr>
          <p:cNvPr id="16" name="PA-标题 3">
            <a:extLst>
              <a:ext uri="{FF2B5EF4-FFF2-40B4-BE49-F238E27FC236}">
                <a16:creationId xmlns:a16="http://schemas.microsoft.com/office/drawing/2014/main" id="{42244215-814C-4802-BA13-CCB1C784E40C}"/>
              </a:ext>
            </a:extLst>
          </p:cNvPr>
          <p:cNvSpPr txBox="1"/>
          <p:nvPr>
            <p:custDataLst>
              <p:tags r:id="rId2"/>
            </p:custDataLst>
          </p:nvPr>
        </p:nvSpPr>
        <p:spPr>
          <a:xfrm>
            <a:off x="4847043" y="2588401"/>
            <a:ext cx="2258223" cy="39841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70000"/>
              </a:lnSpc>
              <a:spcBef>
                <a:spcPct val="0"/>
              </a:spcBef>
              <a:buNone/>
              <a:defRPr sz="3600" b="1" i="0" kern="1200">
                <a:solidFill>
                  <a:schemeClr val="tx1"/>
                </a:solidFill>
                <a:latin typeface="Roboto Thin" charset="0"/>
                <a:ea typeface="Roboto Thin" charset="0"/>
                <a:cs typeface="Roboto Thin" charset="0"/>
              </a:defRPr>
            </a:lvl1pPr>
          </a:lstStyle>
          <a:p>
            <a:pPr algn="dist">
              <a:lnSpc>
                <a:spcPct val="80000"/>
              </a:lnSpc>
            </a:pPr>
            <a:r>
              <a:rPr lang="en-US" altLang="zh-CN" sz="2800">
                <a:solidFill>
                  <a:schemeClr val="bg1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Roboto Light" charset="0"/>
              </a:rPr>
              <a:t>PART ONE</a:t>
            </a:r>
            <a:endParaRPr lang="en-US" sz="2800">
              <a:solidFill>
                <a:schemeClr val="bg1"/>
              </a:solidFill>
              <a:latin typeface="思源黑体 CN Bold" panose="020B0800000000000000" pitchFamily="34" charset="-122"/>
              <a:ea typeface="思源黑体 CN Bold" panose="020B0800000000000000" pitchFamily="34" charset="-122"/>
              <a:cs typeface="Roboto Light" charset="0"/>
            </a:endParaRPr>
          </a:p>
        </p:txBody>
      </p:sp>
      <p:sp>
        <p:nvSpPr>
          <p:cNvPr id="17" name="Title 3">
            <a:extLst>
              <a:ext uri="{FF2B5EF4-FFF2-40B4-BE49-F238E27FC236}">
                <a16:creationId xmlns:a16="http://schemas.microsoft.com/office/drawing/2014/main" id="{4E75F167-7F5D-4F39-B30D-2AAFC1B5181D}"/>
              </a:ext>
            </a:extLst>
          </p:cNvPr>
          <p:cNvSpPr txBox="1"/>
          <p:nvPr/>
        </p:nvSpPr>
        <p:spPr>
          <a:xfrm>
            <a:off x="3147841" y="4016397"/>
            <a:ext cx="5815319" cy="55106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70000"/>
              </a:lnSpc>
              <a:spcBef>
                <a:spcPct val="0"/>
              </a:spcBef>
              <a:buNone/>
              <a:defRPr sz="3600" b="1" i="0" kern="1200">
                <a:solidFill>
                  <a:schemeClr val="tx1"/>
                </a:solidFill>
                <a:latin typeface="Roboto Thin" charset="0"/>
                <a:ea typeface="Roboto Thin" charset="0"/>
                <a:cs typeface="Roboto Thin" charset="0"/>
              </a:defRPr>
            </a:lvl1pPr>
          </a:lstStyle>
          <a:p>
            <a:pPr algn="ctr">
              <a:lnSpc>
                <a:spcPct val="150000"/>
              </a:lnSpc>
            </a:pPr>
            <a:endParaRPr lang="zh-CN" altLang="en-US" sz="1200" b="0">
              <a:solidFill>
                <a:schemeClr val="bg1"/>
              </a:solidFill>
              <a:latin typeface="思源黑体 CN Normal" panose="020B0400000000000000" pitchFamily="34" charset="-122"/>
              <a:ea typeface="思源黑体 CN Normal" panose="020B0400000000000000" pitchFamily="34" charset="-122"/>
            </a:endParaRPr>
          </a:p>
        </p:txBody>
      </p:sp>
      <p:grpSp>
        <p:nvGrpSpPr>
          <p:cNvPr id="25" name="PA-browser-writing-ember-framework-fire-applications-running-icon-multiColor-279094">
            <a:extLst>
              <a:ext uri="{FF2B5EF4-FFF2-40B4-BE49-F238E27FC236}">
                <a16:creationId xmlns:a16="http://schemas.microsoft.com/office/drawing/2014/main" id="{A252830B-1B7E-4E91-9AD5-5DD581E4CE23}"/>
              </a:ext>
            </a:extLst>
          </p:cNvPr>
          <p:cNvGrpSpPr>
            <a:grpSpLocks noChangeAspect="1"/>
          </p:cNvGrpSpPr>
          <p:nvPr>
            <p:custDataLst>
              <p:tags r:id="rId3"/>
            </p:custDataLst>
          </p:nvPr>
        </p:nvGrpSpPr>
        <p:grpSpPr>
          <a:xfrm>
            <a:off x="5579860" y="1271317"/>
            <a:ext cx="951277" cy="1071778"/>
            <a:chOff x="2836" y="957"/>
            <a:chExt cx="2242" cy="2526"/>
          </a:xfrm>
          <a:solidFill>
            <a:schemeClr val="tx1"/>
          </a:solidFill>
        </p:grpSpPr>
        <p:sp>
          <p:nvSpPr>
            <p:cNvPr id="27" name="PA-任意多边形 413">
              <a:extLst>
                <a:ext uri="{FF2B5EF4-FFF2-40B4-BE49-F238E27FC236}">
                  <a16:creationId xmlns:a16="http://schemas.microsoft.com/office/drawing/2014/main" id="{35B4AE29-790E-4281-ACF0-E6A0D382A0F0}"/>
                </a:ext>
              </a:extLst>
            </p:cNvPr>
            <p:cNvSpPr>
              <a:spLocks noEditPoints="1"/>
            </p:cNvSpPr>
            <p:nvPr>
              <p:custDataLst>
                <p:tags r:id="rId4"/>
              </p:custDataLst>
            </p:nvPr>
          </p:nvSpPr>
          <p:spPr bwMode="auto">
            <a:xfrm>
              <a:off x="2836" y="957"/>
              <a:ext cx="2242" cy="2526"/>
            </a:xfrm>
            <a:custGeom>
              <a:avLst/>
              <a:gdLst>
                <a:gd name="T0" fmla="*/ 5275 w 5955"/>
                <a:gd name="T1" fmla="*/ 2203 h 6719"/>
                <a:gd name="T2" fmla="*/ 4814 w 5955"/>
                <a:gd name="T3" fmla="*/ 2723 h 6719"/>
                <a:gd name="T4" fmla="*/ 2883 w 5955"/>
                <a:gd name="T5" fmla="*/ 0 h 6719"/>
                <a:gd name="T6" fmla="*/ 2011 w 5955"/>
                <a:gd name="T7" fmla="*/ 1221 h 6719"/>
                <a:gd name="T8" fmla="*/ 1439 w 5955"/>
                <a:gd name="T9" fmla="*/ 919 h 6719"/>
                <a:gd name="T10" fmla="*/ 1235 w 5955"/>
                <a:gd name="T11" fmla="*/ 1856 h 6719"/>
                <a:gd name="T12" fmla="*/ 506 w 5955"/>
                <a:gd name="T13" fmla="*/ 4223 h 6719"/>
                <a:gd name="T14" fmla="*/ 0 w 5955"/>
                <a:gd name="T15" fmla="*/ 3993 h 6719"/>
                <a:gd name="T16" fmla="*/ 2677 w 5955"/>
                <a:gd name="T17" fmla="*/ 6388 h 6719"/>
                <a:gd name="T18" fmla="*/ 5275 w 5955"/>
                <a:gd name="T19" fmla="*/ 2203 h 6719"/>
                <a:gd name="T20" fmla="*/ 2589 w 5955"/>
                <a:gd name="T21" fmla="*/ 5874 h 6719"/>
                <a:gd name="T22" fmla="*/ 1030 w 5955"/>
                <a:gd name="T23" fmla="*/ 3364 h 6719"/>
                <a:gd name="T24" fmla="*/ 1306 w 5955"/>
                <a:gd name="T25" fmla="*/ 3675 h 6719"/>
                <a:gd name="T26" fmla="*/ 2465 w 5955"/>
                <a:gd name="T27" fmla="*/ 2042 h 6719"/>
                <a:gd name="T28" fmla="*/ 2988 w 5955"/>
                <a:gd name="T29" fmla="*/ 2774 h 6719"/>
                <a:gd name="T30" fmla="*/ 3332 w 5955"/>
                <a:gd name="T31" fmla="*/ 2593 h 6719"/>
                <a:gd name="T32" fmla="*/ 3454 w 5955"/>
                <a:gd name="T33" fmla="*/ 3155 h 6719"/>
                <a:gd name="T34" fmla="*/ 3892 w 5955"/>
                <a:gd name="T35" fmla="*/ 4575 h 6719"/>
                <a:gd name="T36" fmla="*/ 4195 w 5955"/>
                <a:gd name="T37" fmla="*/ 4438 h 6719"/>
                <a:gd name="T38" fmla="*/ 2589 w 5955"/>
                <a:gd name="T39" fmla="*/ 5874 h 67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5955" h="6719">
                  <a:moveTo>
                    <a:pt x="5275" y="2203"/>
                  </a:moveTo>
                  <a:cubicBezTo>
                    <a:pt x="5181" y="2550"/>
                    <a:pt x="4814" y="2723"/>
                    <a:pt x="4814" y="2723"/>
                  </a:cubicBezTo>
                  <a:cubicBezTo>
                    <a:pt x="3977" y="596"/>
                    <a:pt x="2883" y="0"/>
                    <a:pt x="2883" y="0"/>
                  </a:cubicBezTo>
                  <a:cubicBezTo>
                    <a:pt x="2836" y="683"/>
                    <a:pt x="2011" y="1221"/>
                    <a:pt x="2011" y="1221"/>
                  </a:cubicBezTo>
                  <a:lnTo>
                    <a:pt x="1439" y="919"/>
                  </a:lnTo>
                  <a:cubicBezTo>
                    <a:pt x="1531" y="1403"/>
                    <a:pt x="1235" y="1856"/>
                    <a:pt x="1235" y="1856"/>
                  </a:cubicBezTo>
                  <a:cubicBezTo>
                    <a:pt x="49" y="2630"/>
                    <a:pt x="506" y="4223"/>
                    <a:pt x="506" y="4223"/>
                  </a:cubicBezTo>
                  <a:lnTo>
                    <a:pt x="0" y="3993"/>
                  </a:lnTo>
                  <a:cubicBezTo>
                    <a:pt x="376" y="6719"/>
                    <a:pt x="2677" y="6388"/>
                    <a:pt x="2677" y="6388"/>
                  </a:cubicBezTo>
                  <a:cubicBezTo>
                    <a:pt x="5955" y="6365"/>
                    <a:pt x="5275" y="2203"/>
                    <a:pt x="5275" y="2203"/>
                  </a:cubicBezTo>
                  <a:close/>
                  <a:moveTo>
                    <a:pt x="2589" y="5874"/>
                  </a:moveTo>
                  <a:cubicBezTo>
                    <a:pt x="622" y="5860"/>
                    <a:pt x="1030" y="3364"/>
                    <a:pt x="1030" y="3364"/>
                  </a:cubicBezTo>
                  <a:cubicBezTo>
                    <a:pt x="1086" y="3572"/>
                    <a:pt x="1306" y="3675"/>
                    <a:pt x="1306" y="3675"/>
                  </a:cubicBezTo>
                  <a:cubicBezTo>
                    <a:pt x="1809" y="2399"/>
                    <a:pt x="2465" y="2042"/>
                    <a:pt x="2465" y="2042"/>
                  </a:cubicBezTo>
                  <a:cubicBezTo>
                    <a:pt x="2493" y="2451"/>
                    <a:pt x="2988" y="2774"/>
                    <a:pt x="2988" y="2774"/>
                  </a:cubicBezTo>
                  <a:lnTo>
                    <a:pt x="3332" y="2593"/>
                  </a:lnTo>
                  <a:cubicBezTo>
                    <a:pt x="3276" y="2884"/>
                    <a:pt x="3454" y="3155"/>
                    <a:pt x="3454" y="3155"/>
                  </a:cubicBezTo>
                  <a:cubicBezTo>
                    <a:pt x="4165" y="3619"/>
                    <a:pt x="3892" y="4575"/>
                    <a:pt x="3892" y="4575"/>
                  </a:cubicBezTo>
                  <a:lnTo>
                    <a:pt x="4195" y="4438"/>
                  </a:lnTo>
                  <a:cubicBezTo>
                    <a:pt x="3969" y="6073"/>
                    <a:pt x="2589" y="5874"/>
                    <a:pt x="2589" y="5874"/>
                  </a:cubicBezTo>
                  <a:close/>
                </a:path>
              </a:pathLst>
            </a:custGeom>
            <a:grpFill/>
            <a:ln w="28575">
              <a:solidFill>
                <a:schemeClr val="bg1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28" name="PA-椭圆 414">
              <a:extLst>
                <a:ext uri="{FF2B5EF4-FFF2-40B4-BE49-F238E27FC236}">
                  <a16:creationId xmlns:a16="http://schemas.microsoft.com/office/drawing/2014/main" id="{31A2A574-B897-46FA-B3A9-305C5D486CC5}"/>
                </a:ext>
              </a:extLst>
            </p:cNvPr>
            <p:cNvSpPr>
              <a:spLocks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3440" y="2421"/>
              <a:ext cx="660" cy="665"/>
            </a:xfrm>
            <a:prstGeom prst="ellipse">
              <a:avLst/>
            </a:prstGeom>
            <a:grpFill/>
            <a:ln w="28575">
              <a:solidFill>
                <a:schemeClr val="bg1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</p:grpSp>
      <p:sp>
        <p:nvSpPr>
          <p:cNvPr id="29" name="任意多边形: 形状 28">
            <a:extLst>
              <a:ext uri="{FF2B5EF4-FFF2-40B4-BE49-F238E27FC236}">
                <a16:creationId xmlns:a16="http://schemas.microsoft.com/office/drawing/2014/main" id="{52F313B8-5377-4BA0-B7A8-B3E49EFFA3D5}"/>
              </a:ext>
            </a:extLst>
          </p:cNvPr>
          <p:cNvSpPr/>
          <p:nvPr/>
        </p:nvSpPr>
        <p:spPr>
          <a:xfrm>
            <a:off x="1" y="6253316"/>
            <a:ext cx="10287932" cy="604684"/>
          </a:xfrm>
          <a:custGeom>
            <a:avLst/>
            <a:gdLst>
              <a:gd name="connsiteX0" fmla="*/ 0 w 9070258"/>
              <a:gd name="connsiteY0" fmla="*/ 0 h 604684"/>
              <a:gd name="connsiteX1" fmla="*/ 8657303 w 9070258"/>
              <a:gd name="connsiteY1" fmla="*/ 14748 h 604684"/>
              <a:gd name="connsiteX2" fmla="*/ 9070258 w 9070258"/>
              <a:gd name="connsiteY2" fmla="*/ 604684 h 604684"/>
              <a:gd name="connsiteX3" fmla="*/ 0 w 9070258"/>
              <a:gd name="connsiteY3" fmla="*/ 589936 h 604684"/>
              <a:gd name="connsiteX4" fmla="*/ 0 w 9070258"/>
              <a:gd name="connsiteY4" fmla="*/ 0 h 6046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070258" h="604684">
                <a:moveTo>
                  <a:pt x="0" y="0"/>
                </a:moveTo>
                <a:lnTo>
                  <a:pt x="8657303" y="14748"/>
                </a:lnTo>
                <a:lnTo>
                  <a:pt x="9070258" y="604684"/>
                </a:lnTo>
                <a:lnTo>
                  <a:pt x="0" y="589936"/>
                </a:ln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矩形 17">
            <a:extLst>
              <a:ext uri="{FF2B5EF4-FFF2-40B4-BE49-F238E27FC236}">
                <a16:creationId xmlns:a16="http://schemas.microsoft.com/office/drawing/2014/main" id="{D8A4A009-79D1-31FD-96F1-E35AB3220F41}"/>
              </a:ext>
            </a:extLst>
          </p:cNvPr>
          <p:cNvSpPr/>
          <p:nvPr/>
        </p:nvSpPr>
        <p:spPr>
          <a:xfrm>
            <a:off x="3534411" y="4257245"/>
            <a:ext cx="5123180" cy="4102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r>
              <a:rPr lang="en-US" altLang="zh-CN" sz="1500"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—</a:t>
            </a:r>
            <a:r>
              <a:rPr lang="zh-CN" altLang="en-US" sz="1500"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强化安全意识，共建平安家庭</a:t>
            </a:r>
            <a:r>
              <a:rPr lang="en-US" altLang="zh-CN" sz="1500"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—</a:t>
            </a:r>
          </a:p>
        </p:txBody>
      </p:sp>
    </p:spTree>
    <p:extLst>
      <p:ext uri="{BB962C8B-B14F-4D97-AF65-F5344CB8AC3E}">
        <p14:creationId xmlns:p14="http://schemas.microsoft.com/office/powerpoint/2010/main" val="34440257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>
        <p:blinds dir="vert"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Click="0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3" presetID="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5" dur="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-#ppt_h*cos(4*pi*$)*(1-$)^2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26" dur="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-#ppt_w*cos(4*pi*$)*(1-$)^2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2750"/>
                            </p:stCondLst>
                            <p:childTnLst>
                              <p:par>
                                <p:cTn id="28" presetID="0" presetClass="entr" presetSubtype="0" decel="5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0" dur="225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from x="150000" y="150000"/>
                                      <p:to x="50000" y="50000"/>
                                    </p:animScale>
                                    <p:anim to="" calcmode="lin" valueType="num">
                                      <p:cBhvr>
                                        <p:cTn id="31" dur="225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02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2" dur="375" accel="50000" fill="hold">
                                          <p:stCondLst>
                                            <p:cond delay="225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from x="50000" y="50000"/>
                                      <p:to x="100000" y="100000"/>
                                    </p:animScale>
                                    <p:anim to="" calcmode="lin" valueType="num">
                                      <p:cBhvr>
                                        <p:cTn id="33" dur="375" accel="50000" fill="hold">
                                          <p:stCondLst>
                                            <p:cond delay="225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34" dur="225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05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35" dur="375" accel="50000" fill="hold">
                                          <p:stCondLst>
                                            <p:cond delay="225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Rot by="21600000" from="-2700000" to="1200000">
                                      <p:cBhvr>
                                        <p:cTn id="36" dur="7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1600000" from="1200000" to="0">
                                      <p:cBhvr>
                                        <p:cTn id="37" dur="375" accel="50000" fill="hold">
                                          <p:stCondLst>
                                            <p:cond delay="225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Effect filter="fade">
                                      <p:cBhvr>
                                        <p:cTn id="38" dur="22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40" presetID="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7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-(-#ppt_w/2*cos(ppt_r/180*pi))*((1.5-1.5*$)^2-(1.5-1.5*$)^3)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43" dur="7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(-#ppt_h/2*cos(ppt_r/180*pi))*((1.5-1.5*$)^2-(1.5-1.5*$)^3)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44" dur="7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-(-#ppt_h)*((1.5-1.5*$)^2-(1.5-1.5*$)^3)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45" dur="7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-(-#ppt_w)*((1.5-1.5*$)^2-(1.5-1.5*$)^3)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4200"/>
                            </p:stCondLst>
                            <p:childTnLst>
                              <p:par>
                                <p:cTn id="4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/>
      <p:bldP spid="15" grpId="0"/>
      <p:bldP spid="16" grpId="0"/>
      <p:bldP spid="17" grpId="0"/>
      <p:bldP spid="29" grpId="0" animBg="1"/>
      <p:bldP spid="1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>
          <a:xfrm>
            <a:off x="564516" y="941707"/>
            <a:ext cx="11115675" cy="5561965"/>
          </a:xfrm>
          <a:prstGeom prst="rect">
            <a:avLst/>
          </a:prstGeom>
          <a:solidFill>
            <a:schemeClr val="bg1">
              <a:alpha val="8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矩形 5"/>
          <p:cNvSpPr/>
          <p:nvPr/>
        </p:nvSpPr>
        <p:spPr>
          <a:xfrm>
            <a:off x="0" y="6725285"/>
            <a:ext cx="12192000" cy="203200"/>
          </a:xfrm>
          <a:prstGeom prst="rect">
            <a:avLst/>
          </a:prstGeom>
          <a:solidFill>
            <a:srgbClr val="9A25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矩形 7"/>
          <p:cNvSpPr/>
          <p:nvPr/>
        </p:nvSpPr>
        <p:spPr>
          <a:xfrm>
            <a:off x="1059815" y="258446"/>
            <a:ext cx="2781300" cy="516255"/>
          </a:xfrm>
          <a:prstGeom prst="rect">
            <a:avLst/>
          </a:prstGeom>
          <a:solidFill>
            <a:srgbClr val="9A25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500" b="1">
                <a:latin typeface="阿里巴巴普惠体" panose="00020600040101010101" pitchFamily="18" charset="-122"/>
                <a:ea typeface="阿里巴巴普惠体" panose="00020600040101010101" pitchFamily="18" charset="-122"/>
              </a:rPr>
              <a:t>家庭常见火灾隐患</a:t>
            </a: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18921" y="1660208"/>
            <a:ext cx="9206865" cy="1898650"/>
          </a:xfrm>
          <a:prstGeom prst="rect">
            <a:avLst/>
          </a:prstGeom>
        </p:spPr>
      </p:pic>
      <p:sp>
        <p:nvSpPr>
          <p:cNvPr id="9" name="矩形 8"/>
          <p:cNvSpPr/>
          <p:nvPr/>
        </p:nvSpPr>
        <p:spPr>
          <a:xfrm>
            <a:off x="1678305" y="2239646"/>
            <a:ext cx="701675" cy="6694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lnSpc>
                <a:spcPct val="150000"/>
              </a:lnSpc>
            </a:pPr>
            <a:r>
              <a:rPr lang="en-US" altLang="zh-CN" sz="2500" b="1">
                <a:solidFill>
                  <a:schemeClr val="tx1">
                    <a:lumMod val="75000"/>
                    <a:lumOff val="25000"/>
                  </a:schemeClr>
                </a:solidFill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01</a:t>
            </a:r>
          </a:p>
        </p:txBody>
      </p:sp>
      <p:sp>
        <p:nvSpPr>
          <p:cNvPr id="2" name="矩形 1"/>
          <p:cNvSpPr/>
          <p:nvPr/>
        </p:nvSpPr>
        <p:spPr>
          <a:xfrm>
            <a:off x="1307466" y="3677287"/>
            <a:ext cx="1254125" cy="11726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lnSpc>
                <a:spcPct val="130000"/>
              </a:lnSpc>
            </a:pPr>
            <a:r>
              <a:rPr lang="en-US" altLang="zh-CN" b="1" dirty="0" err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电器超负荷，温度过高</a:t>
            </a:r>
            <a:r>
              <a:rPr lang="en-US" altLang="zh-CN" b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。</a:t>
            </a:r>
          </a:p>
        </p:txBody>
      </p:sp>
      <p:sp>
        <p:nvSpPr>
          <p:cNvPr id="3" name="矩形 2"/>
          <p:cNvSpPr/>
          <p:nvPr/>
        </p:nvSpPr>
        <p:spPr>
          <a:xfrm>
            <a:off x="3328036" y="2239646"/>
            <a:ext cx="701675" cy="6694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lnSpc>
                <a:spcPct val="150000"/>
              </a:lnSpc>
            </a:pPr>
            <a:r>
              <a:rPr lang="en-US" altLang="zh-CN" sz="2500" b="1">
                <a:solidFill>
                  <a:schemeClr val="tx1">
                    <a:lumMod val="75000"/>
                    <a:lumOff val="25000"/>
                  </a:schemeClr>
                </a:solidFill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02</a:t>
            </a:r>
          </a:p>
        </p:txBody>
      </p:sp>
      <p:sp>
        <p:nvSpPr>
          <p:cNvPr id="4" name="矩形 3"/>
          <p:cNvSpPr/>
          <p:nvPr/>
        </p:nvSpPr>
        <p:spPr>
          <a:xfrm>
            <a:off x="2929256" y="3677287"/>
            <a:ext cx="1254125" cy="11726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lnSpc>
                <a:spcPct val="130000"/>
              </a:lnSpc>
            </a:pPr>
            <a:r>
              <a:rPr lang="en-US" altLang="zh-CN" b="1" dirty="0" err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插头损坏，不及时更换</a:t>
            </a:r>
            <a:r>
              <a:rPr lang="en-US" altLang="zh-CN" b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。</a:t>
            </a:r>
          </a:p>
        </p:txBody>
      </p:sp>
      <p:sp>
        <p:nvSpPr>
          <p:cNvPr id="11" name="矩形 10"/>
          <p:cNvSpPr/>
          <p:nvPr/>
        </p:nvSpPr>
        <p:spPr>
          <a:xfrm>
            <a:off x="4977765" y="2239646"/>
            <a:ext cx="701675" cy="6694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lnSpc>
                <a:spcPct val="150000"/>
              </a:lnSpc>
            </a:pPr>
            <a:r>
              <a:rPr lang="en-US" altLang="zh-CN" sz="2500" b="1">
                <a:solidFill>
                  <a:schemeClr val="tx1">
                    <a:lumMod val="75000"/>
                    <a:lumOff val="25000"/>
                  </a:schemeClr>
                </a:solidFill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03</a:t>
            </a:r>
          </a:p>
        </p:txBody>
      </p:sp>
      <p:sp>
        <p:nvSpPr>
          <p:cNvPr id="12" name="矩形 11"/>
          <p:cNvSpPr/>
          <p:nvPr/>
        </p:nvSpPr>
        <p:spPr>
          <a:xfrm>
            <a:off x="4551046" y="3677287"/>
            <a:ext cx="1353820" cy="15327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lnSpc>
                <a:spcPct val="130000"/>
              </a:lnSpc>
            </a:pPr>
            <a:r>
              <a:rPr lang="en-US" altLang="zh-CN" b="1" dirty="0" err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用裸线头代替插头使用，造成短路或发生火花</a:t>
            </a:r>
            <a:r>
              <a:rPr lang="en-US" altLang="zh-CN" b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。</a:t>
            </a:r>
          </a:p>
        </p:txBody>
      </p:sp>
      <p:sp>
        <p:nvSpPr>
          <p:cNvPr id="13" name="矩形 12"/>
          <p:cNvSpPr/>
          <p:nvPr/>
        </p:nvSpPr>
        <p:spPr>
          <a:xfrm>
            <a:off x="6627496" y="2239646"/>
            <a:ext cx="701675" cy="6694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lnSpc>
                <a:spcPct val="150000"/>
              </a:lnSpc>
            </a:pPr>
            <a:r>
              <a:rPr lang="en-US" altLang="zh-CN" sz="2500" b="1">
                <a:solidFill>
                  <a:schemeClr val="tx1">
                    <a:lumMod val="75000"/>
                    <a:lumOff val="25000"/>
                  </a:schemeClr>
                </a:solidFill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04</a:t>
            </a:r>
          </a:p>
        </p:txBody>
      </p:sp>
      <p:sp>
        <p:nvSpPr>
          <p:cNvPr id="14" name="矩形 13"/>
          <p:cNvSpPr/>
          <p:nvPr/>
        </p:nvSpPr>
        <p:spPr>
          <a:xfrm>
            <a:off x="6272531" y="3677285"/>
            <a:ext cx="1389380" cy="18928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lnSpc>
                <a:spcPct val="130000"/>
              </a:lnSpc>
            </a:pPr>
            <a:r>
              <a:rPr lang="en-US" altLang="zh-CN" b="1" dirty="0" err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保险丝熔断时，灼热的金属颗粒掉落到下面的可燃物上</a:t>
            </a:r>
            <a:r>
              <a:rPr lang="en-US" altLang="zh-CN" b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。</a:t>
            </a:r>
          </a:p>
        </p:txBody>
      </p:sp>
      <p:sp>
        <p:nvSpPr>
          <p:cNvPr id="15" name="矩形 14"/>
          <p:cNvSpPr/>
          <p:nvPr/>
        </p:nvSpPr>
        <p:spPr>
          <a:xfrm>
            <a:off x="8277225" y="2239646"/>
            <a:ext cx="701675" cy="6694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lnSpc>
                <a:spcPct val="150000"/>
              </a:lnSpc>
            </a:pPr>
            <a:r>
              <a:rPr lang="en-US" altLang="zh-CN" sz="2500" b="1">
                <a:solidFill>
                  <a:schemeClr val="tx1">
                    <a:lumMod val="75000"/>
                    <a:lumOff val="25000"/>
                  </a:schemeClr>
                </a:solidFill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05</a:t>
            </a:r>
          </a:p>
        </p:txBody>
      </p:sp>
      <p:sp>
        <p:nvSpPr>
          <p:cNvPr id="16" name="矩形 15"/>
          <p:cNvSpPr/>
          <p:nvPr/>
        </p:nvSpPr>
        <p:spPr>
          <a:xfrm>
            <a:off x="7894321" y="3677285"/>
            <a:ext cx="1389380" cy="22529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lnSpc>
                <a:spcPct val="130000"/>
              </a:lnSpc>
            </a:pPr>
            <a:r>
              <a:rPr lang="en-US" altLang="zh-CN" b="1" dirty="0" err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煤气、天然气泄漏，与空气混合达到爆炸极限时，打开电器开关</a:t>
            </a:r>
            <a:r>
              <a:rPr lang="en-US" altLang="zh-CN" b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。</a:t>
            </a:r>
          </a:p>
        </p:txBody>
      </p:sp>
      <p:sp>
        <p:nvSpPr>
          <p:cNvPr id="17" name="矩形 16"/>
          <p:cNvSpPr/>
          <p:nvPr/>
        </p:nvSpPr>
        <p:spPr>
          <a:xfrm>
            <a:off x="9926956" y="2239646"/>
            <a:ext cx="701675" cy="6694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lnSpc>
                <a:spcPct val="150000"/>
              </a:lnSpc>
            </a:pPr>
            <a:r>
              <a:rPr lang="en-US" altLang="zh-CN" sz="2500" b="1">
                <a:solidFill>
                  <a:schemeClr val="tx1">
                    <a:lumMod val="75000"/>
                    <a:lumOff val="25000"/>
                  </a:schemeClr>
                </a:solidFill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06</a:t>
            </a:r>
          </a:p>
        </p:txBody>
      </p:sp>
      <p:sp>
        <p:nvSpPr>
          <p:cNvPr id="18" name="矩形 17"/>
          <p:cNvSpPr/>
          <p:nvPr/>
        </p:nvSpPr>
        <p:spPr>
          <a:xfrm>
            <a:off x="9516111" y="3677286"/>
            <a:ext cx="1389380" cy="18928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lnSpc>
                <a:spcPct val="130000"/>
              </a:lnSpc>
            </a:pPr>
            <a:r>
              <a:rPr lang="en-US" altLang="zh-CN" b="1" dirty="0" err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在楼道里堆放木制品、棉质品、纸制品等可燃物</a:t>
            </a:r>
            <a:r>
              <a:rPr lang="en-US" altLang="zh-CN" b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。</a:t>
            </a:r>
          </a:p>
        </p:txBody>
      </p:sp>
      <p:sp>
        <p:nvSpPr>
          <p:cNvPr id="19" name="矩形 18"/>
          <p:cNvSpPr/>
          <p:nvPr/>
        </p:nvSpPr>
        <p:spPr>
          <a:xfrm>
            <a:off x="3927476" y="463550"/>
            <a:ext cx="3231515" cy="3111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lnSpc>
                <a:spcPct val="130000"/>
              </a:lnSpc>
            </a:pPr>
            <a:r>
              <a:rPr lang="en-US" altLang="zh-CN" sz="110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Common fire hazards in homes</a:t>
            </a:r>
          </a:p>
        </p:txBody>
      </p:sp>
      <p:grpSp>
        <p:nvGrpSpPr>
          <p:cNvPr id="20" name="PA-browser-writing-ember-framework-fire-applications-running-icon-multiColor-279094">
            <a:extLst>
              <a:ext uri="{FF2B5EF4-FFF2-40B4-BE49-F238E27FC236}">
                <a16:creationId xmlns:a16="http://schemas.microsoft.com/office/drawing/2014/main" id="{B0AAD96A-C17B-4B94-4E1E-696B9813C153}"/>
              </a:ext>
            </a:extLst>
          </p:cNvPr>
          <p:cNvGrpSpPr>
            <a:grpSpLocks noChangeAspect="1"/>
          </p:cNvGrpSpPr>
          <p:nvPr>
            <p:custDataLst>
              <p:tags r:id="rId1"/>
            </p:custDataLst>
          </p:nvPr>
        </p:nvGrpSpPr>
        <p:grpSpPr>
          <a:xfrm>
            <a:off x="457315" y="258447"/>
            <a:ext cx="516140" cy="581521"/>
            <a:chOff x="2836" y="957"/>
            <a:chExt cx="2242" cy="2526"/>
          </a:xfrm>
          <a:solidFill>
            <a:srgbClr val="F03B0D"/>
          </a:solidFill>
        </p:grpSpPr>
        <p:sp>
          <p:nvSpPr>
            <p:cNvPr id="21" name="PA-任意多边形 413">
              <a:extLst>
                <a:ext uri="{FF2B5EF4-FFF2-40B4-BE49-F238E27FC236}">
                  <a16:creationId xmlns:a16="http://schemas.microsoft.com/office/drawing/2014/main" id="{0FDAC8D2-907B-4E2B-ECB1-97B926F8BE89}"/>
                </a:ext>
              </a:extLst>
            </p:cNvPr>
            <p:cNvSpPr>
              <a:spLocks noEditPoints="1"/>
            </p:cNvSpPr>
            <p:nvPr>
              <p:custDataLst>
                <p:tags r:id="rId2"/>
              </p:custDataLst>
            </p:nvPr>
          </p:nvSpPr>
          <p:spPr bwMode="auto">
            <a:xfrm>
              <a:off x="2836" y="957"/>
              <a:ext cx="2242" cy="2526"/>
            </a:xfrm>
            <a:custGeom>
              <a:avLst/>
              <a:gdLst>
                <a:gd name="T0" fmla="*/ 5275 w 5955"/>
                <a:gd name="T1" fmla="*/ 2203 h 6719"/>
                <a:gd name="T2" fmla="*/ 4814 w 5955"/>
                <a:gd name="T3" fmla="*/ 2723 h 6719"/>
                <a:gd name="T4" fmla="*/ 2883 w 5955"/>
                <a:gd name="T5" fmla="*/ 0 h 6719"/>
                <a:gd name="T6" fmla="*/ 2011 w 5955"/>
                <a:gd name="T7" fmla="*/ 1221 h 6719"/>
                <a:gd name="T8" fmla="*/ 1439 w 5955"/>
                <a:gd name="T9" fmla="*/ 919 h 6719"/>
                <a:gd name="T10" fmla="*/ 1235 w 5955"/>
                <a:gd name="T11" fmla="*/ 1856 h 6719"/>
                <a:gd name="T12" fmla="*/ 506 w 5955"/>
                <a:gd name="T13" fmla="*/ 4223 h 6719"/>
                <a:gd name="T14" fmla="*/ 0 w 5955"/>
                <a:gd name="T15" fmla="*/ 3993 h 6719"/>
                <a:gd name="T16" fmla="*/ 2677 w 5955"/>
                <a:gd name="T17" fmla="*/ 6388 h 6719"/>
                <a:gd name="T18" fmla="*/ 5275 w 5955"/>
                <a:gd name="T19" fmla="*/ 2203 h 6719"/>
                <a:gd name="T20" fmla="*/ 2589 w 5955"/>
                <a:gd name="T21" fmla="*/ 5874 h 6719"/>
                <a:gd name="T22" fmla="*/ 1030 w 5955"/>
                <a:gd name="T23" fmla="*/ 3364 h 6719"/>
                <a:gd name="T24" fmla="*/ 1306 w 5955"/>
                <a:gd name="T25" fmla="*/ 3675 h 6719"/>
                <a:gd name="T26" fmla="*/ 2465 w 5955"/>
                <a:gd name="T27" fmla="*/ 2042 h 6719"/>
                <a:gd name="T28" fmla="*/ 2988 w 5955"/>
                <a:gd name="T29" fmla="*/ 2774 h 6719"/>
                <a:gd name="T30" fmla="*/ 3332 w 5955"/>
                <a:gd name="T31" fmla="*/ 2593 h 6719"/>
                <a:gd name="T32" fmla="*/ 3454 w 5955"/>
                <a:gd name="T33" fmla="*/ 3155 h 6719"/>
                <a:gd name="T34" fmla="*/ 3892 w 5955"/>
                <a:gd name="T35" fmla="*/ 4575 h 6719"/>
                <a:gd name="T36" fmla="*/ 4195 w 5955"/>
                <a:gd name="T37" fmla="*/ 4438 h 6719"/>
                <a:gd name="T38" fmla="*/ 2589 w 5955"/>
                <a:gd name="T39" fmla="*/ 5874 h 67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5955" h="6719">
                  <a:moveTo>
                    <a:pt x="5275" y="2203"/>
                  </a:moveTo>
                  <a:cubicBezTo>
                    <a:pt x="5181" y="2550"/>
                    <a:pt x="4814" y="2723"/>
                    <a:pt x="4814" y="2723"/>
                  </a:cubicBezTo>
                  <a:cubicBezTo>
                    <a:pt x="3977" y="596"/>
                    <a:pt x="2883" y="0"/>
                    <a:pt x="2883" y="0"/>
                  </a:cubicBezTo>
                  <a:cubicBezTo>
                    <a:pt x="2836" y="683"/>
                    <a:pt x="2011" y="1221"/>
                    <a:pt x="2011" y="1221"/>
                  </a:cubicBezTo>
                  <a:lnTo>
                    <a:pt x="1439" y="919"/>
                  </a:lnTo>
                  <a:cubicBezTo>
                    <a:pt x="1531" y="1403"/>
                    <a:pt x="1235" y="1856"/>
                    <a:pt x="1235" y="1856"/>
                  </a:cubicBezTo>
                  <a:cubicBezTo>
                    <a:pt x="49" y="2630"/>
                    <a:pt x="506" y="4223"/>
                    <a:pt x="506" y="4223"/>
                  </a:cubicBezTo>
                  <a:lnTo>
                    <a:pt x="0" y="3993"/>
                  </a:lnTo>
                  <a:cubicBezTo>
                    <a:pt x="376" y="6719"/>
                    <a:pt x="2677" y="6388"/>
                    <a:pt x="2677" y="6388"/>
                  </a:cubicBezTo>
                  <a:cubicBezTo>
                    <a:pt x="5955" y="6365"/>
                    <a:pt x="5275" y="2203"/>
                    <a:pt x="5275" y="2203"/>
                  </a:cubicBezTo>
                  <a:close/>
                  <a:moveTo>
                    <a:pt x="2589" y="5874"/>
                  </a:moveTo>
                  <a:cubicBezTo>
                    <a:pt x="622" y="5860"/>
                    <a:pt x="1030" y="3364"/>
                    <a:pt x="1030" y="3364"/>
                  </a:cubicBezTo>
                  <a:cubicBezTo>
                    <a:pt x="1086" y="3572"/>
                    <a:pt x="1306" y="3675"/>
                    <a:pt x="1306" y="3675"/>
                  </a:cubicBezTo>
                  <a:cubicBezTo>
                    <a:pt x="1809" y="2399"/>
                    <a:pt x="2465" y="2042"/>
                    <a:pt x="2465" y="2042"/>
                  </a:cubicBezTo>
                  <a:cubicBezTo>
                    <a:pt x="2493" y="2451"/>
                    <a:pt x="2988" y="2774"/>
                    <a:pt x="2988" y="2774"/>
                  </a:cubicBezTo>
                  <a:lnTo>
                    <a:pt x="3332" y="2593"/>
                  </a:lnTo>
                  <a:cubicBezTo>
                    <a:pt x="3276" y="2884"/>
                    <a:pt x="3454" y="3155"/>
                    <a:pt x="3454" y="3155"/>
                  </a:cubicBezTo>
                  <a:cubicBezTo>
                    <a:pt x="4165" y="3619"/>
                    <a:pt x="3892" y="4575"/>
                    <a:pt x="3892" y="4575"/>
                  </a:cubicBezTo>
                  <a:lnTo>
                    <a:pt x="4195" y="4438"/>
                  </a:lnTo>
                  <a:cubicBezTo>
                    <a:pt x="3969" y="6073"/>
                    <a:pt x="2589" y="5874"/>
                    <a:pt x="2589" y="5874"/>
                  </a:cubicBezTo>
                  <a:close/>
                </a:path>
              </a:pathLst>
            </a:custGeom>
            <a:grpFill/>
            <a:ln w="28575">
              <a:solidFill>
                <a:schemeClr val="bg1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22" name="PA-椭圆 414">
              <a:extLst>
                <a:ext uri="{FF2B5EF4-FFF2-40B4-BE49-F238E27FC236}">
                  <a16:creationId xmlns:a16="http://schemas.microsoft.com/office/drawing/2014/main" id="{954D9F9D-D695-D9C1-81E1-7B3F0E52AA2B}"/>
                </a:ext>
              </a:extLst>
            </p:cNvPr>
            <p:cNvSpPr>
              <a:spLocks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3440" y="2421"/>
              <a:ext cx="660" cy="665"/>
            </a:xfrm>
            <a:prstGeom prst="ellipse">
              <a:avLst/>
            </a:prstGeom>
            <a:grpFill/>
            <a:ln w="28575">
              <a:solidFill>
                <a:schemeClr val="bg1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</p:grpSp>
    </p:spTree>
  </p:cSld>
  <p:clrMapOvr>
    <a:masterClrMapping/>
  </p:clrMapOvr>
  <p:transition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  <p:cond evt="onBegin" delay="0">
                          <p:tn val="15"/>
                        </p:cond>
                      </p:stCondLst>
                      <p:childTnLst>
                        <p:par>
                          <p:cTn id="1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  <p:cond evt="onBegin" delay="0">
                          <p:tn val="20"/>
                        </p:cond>
                      </p:stCondLst>
                      <p:childTnLst>
                        <p:par>
                          <p:cTn id="2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  <p:cond evt="onBegin" delay="0">
                          <p:tn val="27"/>
                        </p:cond>
                      </p:stCondLst>
                      <p:childTnLst>
                        <p:par>
                          <p:cTn id="2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  <p:cond evt="onBegin" delay="0">
                          <p:tn val="34"/>
                        </p:cond>
                      </p:stCondLst>
                      <p:childTnLst>
                        <p:par>
                          <p:cTn id="3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  <p:cond evt="onBegin" delay="0">
                          <p:tn val="41"/>
                        </p:cond>
                      </p:stCondLst>
                      <p:childTnLst>
                        <p:par>
                          <p:cTn id="4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  <p:cond evt="onBegin" delay="0">
                          <p:tn val="48"/>
                        </p:cond>
                      </p:stCondLst>
                      <p:childTnLst>
                        <p:par>
                          <p:cTn id="5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  <p:cond evt="onBegin" delay="0">
                          <p:tn val="55"/>
                        </p:cond>
                      </p:stCondLst>
                      <p:childTnLst>
                        <p:par>
                          <p:cTn id="5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  <p:cond evt="onBegin" delay="0">
                          <p:tn val="62"/>
                        </p:cond>
                      </p:stCondLst>
                      <p:childTnLst>
                        <p:par>
                          <p:cTn id="6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  <p:cond evt="onBegin" delay="0">
                          <p:tn val="69"/>
                        </p:cond>
                      </p:stCondLst>
                      <p:childTnLst>
                        <p:par>
                          <p:cTn id="7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  <p:cond evt="onBegin" delay="0">
                          <p:tn val="76"/>
                        </p:cond>
                      </p:stCondLst>
                      <p:childTnLst>
                        <p:par>
                          <p:cTn id="7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  <p:cond evt="onBegin" delay="0">
                          <p:tn val="83"/>
                        </p:cond>
                      </p:stCondLst>
                      <p:childTnLst>
                        <p:par>
                          <p:cTn id="8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  <p:cond evt="onBegin" delay="0">
                          <p:tn val="90"/>
                        </p:cond>
                      </p:stCondLst>
                      <p:childTnLst>
                        <p:par>
                          <p:cTn id="9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  <p:cond evt="onBegin" delay="0">
                          <p:tn val="97"/>
                        </p:cond>
                      </p:stCondLst>
                      <p:childTnLst>
                        <p:par>
                          <p:cTn id="9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8" grpId="0" animBg="1"/>
      <p:bldP spid="9" grpId="0"/>
      <p:bldP spid="2" grpId="0"/>
      <p:bldP spid="3" grpId="0"/>
      <p:bldP spid="4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>
          <a:xfrm>
            <a:off x="564516" y="941707"/>
            <a:ext cx="11115675" cy="5561965"/>
          </a:xfrm>
          <a:prstGeom prst="rect">
            <a:avLst/>
          </a:prstGeom>
          <a:solidFill>
            <a:schemeClr val="bg1">
              <a:alpha val="8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矩形 5"/>
          <p:cNvSpPr/>
          <p:nvPr/>
        </p:nvSpPr>
        <p:spPr>
          <a:xfrm>
            <a:off x="0" y="6725285"/>
            <a:ext cx="12192000" cy="203200"/>
          </a:xfrm>
          <a:prstGeom prst="rect">
            <a:avLst/>
          </a:prstGeom>
          <a:solidFill>
            <a:srgbClr val="9A25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9592" y="312420"/>
            <a:ext cx="443865" cy="407670"/>
          </a:xfrm>
          <a:prstGeom prst="rect">
            <a:avLst/>
          </a:prstGeom>
        </p:spPr>
      </p:pic>
      <p:sp>
        <p:nvSpPr>
          <p:cNvPr id="8" name="矩形 7"/>
          <p:cNvSpPr/>
          <p:nvPr/>
        </p:nvSpPr>
        <p:spPr>
          <a:xfrm>
            <a:off x="1059815" y="258446"/>
            <a:ext cx="2781300" cy="516255"/>
          </a:xfrm>
          <a:prstGeom prst="rect">
            <a:avLst/>
          </a:prstGeom>
          <a:solidFill>
            <a:srgbClr val="9A25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500" b="1">
                <a:latin typeface="阿里巴巴普惠体" panose="00020600040101010101" pitchFamily="18" charset="-122"/>
                <a:ea typeface="阿里巴巴普惠体" panose="00020600040101010101" pitchFamily="18" charset="-122"/>
              </a:rPr>
              <a:t>家庭常见火灾隐患</a:t>
            </a:r>
          </a:p>
        </p:txBody>
      </p:sp>
      <p:pic>
        <p:nvPicPr>
          <p:cNvPr id="19" name="图片 18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41145" y="2510473"/>
            <a:ext cx="2604771" cy="2604770"/>
          </a:xfrm>
          <a:prstGeom prst="rect">
            <a:avLst/>
          </a:prstGeom>
        </p:spPr>
      </p:pic>
      <p:sp>
        <p:nvSpPr>
          <p:cNvPr id="20" name="矩形 19"/>
          <p:cNvSpPr/>
          <p:nvPr/>
        </p:nvSpPr>
        <p:spPr>
          <a:xfrm>
            <a:off x="1059817" y="1520825"/>
            <a:ext cx="3818255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lnSpc>
                <a:spcPct val="130000"/>
              </a:lnSpc>
            </a:pPr>
            <a:r>
              <a:rPr lang="en-US" altLang="zh-CN" sz="2000" b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导致家庭火患的原因都有哪些？</a:t>
            </a:r>
          </a:p>
        </p:txBody>
      </p:sp>
      <p:sp>
        <p:nvSpPr>
          <p:cNvPr id="21" name="圆角矩形 20"/>
          <p:cNvSpPr/>
          <p:nvPr/>
        </p:nvSpPr>
        <p:spPr>
          <a:xfrm>
            <a:off x="5250182" y="2510157"/>
            <a:ext cx="734695" cy="443865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b="1"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（</a:t>
            </a:r>
            <a:r>
              <a:rPr lang="en-US" altLang="zh-CN" b="1"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1</a:t>
            </a:r>
            <a:r>
              <a:rPr lang="zh-CN" altLang="en-US" b="1"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）</a:t>
            </a:r>
          </a:p>
        </p:txBody>
      </p:sp>
      <p:sp>
        <p:nvSpPr>
          <p:cNvPr id="22" name="矩形 21"/>
          <p:cNvSpPr/>
          <p:nvPr/>
        </p:nvSpPr>
        <p:spPr>
          <a:xfrm>
            <a:off x="5225417" y="3148965"/>
            <a:ext cx="3065145" cy="4524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lnSpc>
                <a:spcPct val="130000"/>
              </a:lnSpc>
            </a:pPr>
            <a:r>
              <a:rPr lang="en-US" altLang="zh-CN" b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出门时忘记关闭电器开关</a:t>
            </a:r>
            <a:r>
              <a:rPr lang="zh-CN" altLang="en-US" b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。</a:t>
            </a:r>
          </a:p>
        </p:txBody>
      </p:sp>
      <p:sp>
        <p:nvSpPr>
          <p:cNvPr id="23" name="圆角矩形 22"/>
          <p:cNvSpPr/>
          <p:nvPr/>
        </p:nvSpPr>
        <p:spPr>
          <a:xfrm>
            <a:off x="5250815" y="3891915"/>
            <a:ext cx="734060" cy="45339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b="1"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（</a:t>
            </a:r>
            <a:r>
              <a:rPr lang="en-US" altLang="zh-CN" b="1"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2</a:t>
            </a:r>
            <a:r>
              <a:rPr lang="zh-CN" altLang="en-US" b="1"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）</a:t>
            </a:r>
          </a:p>
        </p:txBody>
      </p:sp>
      <p:sp>
        <p:nvSpPr>
          <p:cNvPr id="24" name="矩形 23"/>
          <p:cNvSpPr/>
          <p:nvPr/>
        </p:nvSpPr>
        <p:spPr>
          <a:xfrm>
            <a:off x="5225417" y="4530725"/>
            <a:ext cx="3065145" cy="4508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lnSpc>
                <a:spcPct val="130000"/>
              </a:lnSpc>
            </a:pPr>
            <a:r>
              <a:rPr lang="en-US" altLang="zh-CN" b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电器停用时插头不拔。</a:t>
            </a:r>
          </a:p>
        </p:txBody>
      </p:sp>
      <p:sp>
        <p:nvSpPr>
          <p:cNvPr id="25" name="矩形 24"/>
          <p:cNvSpPr/>
          <p:nvPr/>
        </p:nvSpPr>
        <p:spPr>
          <a:xfrm>
            <a:off x="3927476" y="463550"/>
            <a:ext cx="3231515" cy="3111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lnSpc>
                <a:spcPct val="130000"/>
              </a:lnSpc>
            </a:pPr>
            <a:r>
              <a:rPr lang="en-US" altLang="zh-CN" sz="110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Common fire hazards in homes</a:t>
            </a:r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  <p:cond evt="onBegin" delay="0">
                          <p:tn val="20"/>
                        </p:cond>
                      </p:stCondLst>
                      <p:childTnLst>
                        <p:par>
                          <p:cTn id="2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  <p:cond evt="onBegin" delay="0">
                          <p:tn val="25"/>
                        </p:cond>
                      </p:stCondLst>
                      <p:childTnLst>
                        <p:par>
                          <p:cTn id="2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  <p:cond evt="onBegin" delay="0">
                          <p:tn val="30"/>
                        </p:cond>
                      </p:stCondLst>
                      <p:childTnLst>
                        <p:par>
                          <p:cTn id="3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  <p:cond evt="onBegin" delay="0">
                          <p:tn val="35"/>
                        </p:cond>
                      </p:stCondLst>
                      <p:childTnLst>
                        <p:par>
                          <p:cTn id="3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  <p:cond evt="onBegin" delay="0">
                          <p:tn val="42"/>
                        </p:cond>
                      </p:stCondLst>
                      <p:childTnLst>
                        <p:par>
                          <p:cTn id="4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  <p:cond evt="onBegin" delay="0">
                          <p:tn val="47"/>
                        </p:cond>
                      </p:stCondLst>
                      <p:childTnLst>
                        <p:par>
                          <p:cTn id="4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8" grpId="0" animBg="1"/>
      <p:bldP spid="20" grpId="0"/>
      <p:bldP spid="21" grpId="0" animBg="1"/>
      <p:bldP spid="22" grpId="0"/>
      <p:bldP spid="23" grpId="0" animBg="1"/>
      <p:bldP spid="24" grpId="0"/>
      <p:bldP spid="2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组合 29">
            <a:extLst>
              <a:ext uri="{FF2B5EF4-FFF2-40B4-BE49-F238E27FC236}">
                <a16:creationId xmlns:a16="http://schemas.microsoft.com/office/drawing/2014/main" id="{E2765E8D-D243-465C-A539-D4EC29B13E11}"/>
              </a:ext>
            </a:extLst>
          </p:cNvPr>
          <p:cNvGrpSpPr/>
          <p:nvPr/>
        </p:nvGrpSpPr>
        <p:grpSpPr>
          <a:xfrm>
            <a:off x="0" y="0"/>
            <a:ext cx="12192000" cy="6873240"/>
            <a:chOff x="0" y="0"/>
            <a:chExt cx="12192000" cy="6873240"/>
          </a:xfrm>
        </p:grpSpPr>
        <p:pic>
          <p:nvPicPr>
            <p:cNvPr id="5" name="图片 4">
              <a:extLst>
                <a:ext uri="{FF2B5EF4-FFF2-40B4-BE49-F238E27FC236}">
                  <a16:creationId xmlns:a16="http://schemas.microsoft.com/office/drawing/2014/main" id="{E0C20517-5984-4F62-9539-E3BEB648AAD1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0" y="0"/>
              <a:ext cx="12192000" cy="6858000"/>
            </a:xfrm>
            <a:prstGeom prst="rect">
              <a:avLst/>
            </a:prstGeom>
          </p:spPr>
        </p:pic>
        <p:sp>
          <p:nvSpPr>
            <p:cNvPr id="6" name="矩形 5">
              <a:extLst>
                <a:ext uri="{FF2B5EF4-FFF2-40B4-BE49-F238E27FC236}">
                  <a16:creationId xmlns:a16="http://schemas.microsoft.com/office/drawing/2014/main" id="{85520F22-A6C7-4A83-A668-CA464EA0D3B5}"/>
                </a:ext>
              </a:extLst>
            </p:cNvPr>
            <p:cNvSpPr/>
            <p:nvPr/>
          </p:nvSpPr>
          <p:spPr>
            <a:xfrm>
              <a:off x="0" y="15240"/>
              <a:ext cx="12192000" cy="6858000"/>
            </a:xfrm>
            <a:prstGeom prst="rect">
              <a:avLst/>
            </a:prstGeom>
            <a:solidFill>
              <a:srgbClr val="C00000">
                <a:alpha val="7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9" name="直角三角形 8">
            <a:extLst>
              <a:ext uri="{FF2B5EF4-FFF2-40B4-BE49-F238E27FC236}">
                <a16:creationId xmlns:a16="http://schemas.microsoft.com/office/drawing/2014/main" id="{70E27A8A-0A42-456F-81E2-F07E7C3F9909}"/>
              </a:ext>
            </a:extLst>
          </p:cNvPr>
          <p:cNvSpPr/>
          <p:nvPr/>
        </p:nvSpPr>
        <p:spPr>
          <a:xfrm flipH="1" flipV="1">
            <a:off x="9990066" y="-15240"/>
            <a:ext cx="2201935" cy="3256088"/>
          </a:xfrm>
          <a:prstGeom prst="rtTriangle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>
            <a:outerShdw blurRad="2540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id="{ACEADB86-6708-4F9B-A27C-0AC1BFB8CFDE}"/>
              </a:ext>
            </a:extLst>
          </p:cNvPr>
          <p:cNvSpPr/>
          <p:nvPr/>
        </p:nvSpPr>
        <p:spPr>
          <a:xfrm>
            <a:off x="11205092" y="157920"/>
            <a:ext cx="923330" cy="1341073"/>
          </a:xfrm>
          <a:prstGeom prst="rect">
            <a:avLst/>
          </a:prstGeom>
        </p:spPr>
        <p:txBody>
          <a:bodyPr vert="eaVert" wrap="none">
            <a:spAutoFit/>
          </a:bodyPr>
          <a:lstStyle/>
          <a:p>
            <a:r>
              <a:rPr lang="zh-CN" altLang="en-US" sz="4800">
                <a:solidFill>
                  <a:schemeClr val="bg1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rPr>
              <a:t>FIRE</a:t>
            </a:r>
          </a:p>
        </p:txBody>
      </p:sp>
      <p:sp>
        <p:nvSpPr>
          <p:cNvPr id="15" name="PA-标题 3">
            <a:extLst>
              <a:ext uri="{FF2B5EF4-FFF2-40B4-BE49-F238E27FC236}">
                <a16:creationId xmlns:a16="http://schemas.microsoft.com/office/drawing/2014/main" id="{43847480-7919-4683-B3FF-D240683449B3}"/>
              </a:ext>
            </a:extLst>
          </p:cNvPr>
          <p:cNvSpPr txBox="1"/>
          <p:nvPr>
            <p:custDataLst>
              <p:tags r:id="rId1"/>
            </p:custDataLst>
          </p:nvPr>
        </p:nvSpPr>
        <p:spPr>
          <a:xfrm>
            <a:off x="2728445" y="3276119"/>
            <a:ext cx="6654108" cy="640279"/>
          </a:xfrm>
          <a:prstGeom prst="rect">
            <a:avLst/>
          </a:prstGeom>
          <a:noFill/>
        </p:spPr>
        <p:txBody>
          <a:bodyPr/>
          <a:lstStyle>
            <a:lvl1pPr algn="l" defTabSz="914400" rtl="0" eaLnBrk="1" latinLnBrk="0" hangingPunct="1">
              <a:lnSpc>
                <a:spcPct val="70000"/>
              </a:lnSpc>
              <a:spcBef>
                <a:spcPct val="0"/>
              </a:spcBef>
              <a:buNone/>
              <a:defRPr sz="3600" b="1" i="0" kern="1200">
                <a:solidFill>
                  <a:schemeClr val="tx1"/>
                </a:solidFill>
                <a:latin typeface="Roboto Thin" charset="0"/>
                <a:ea typeface="Roboto Thin" charset="0"/>
                <a:cs typeface="Roboto Thin" charset="0"/>
              </a:defRPr>
            </a:lvl1pPr>
          </a:lstStyle>
          <a:p>
            <a:pPr algn="dist">
              <a:lnSpc>
                <a:spcPct val="80000"/>
              </a:lnSpc>
            </a:pPr>
            <a:r>
              <a:rPr lang="zh-CN" altLang="en-US" sz="6000" dirty="0">
                <a:solidFill>
                  <a:schemeClr val="bg1"/>
                </a:solidFill>
                <a:latin typeface="字魂59号-创粗黑" panose="00000500000000000000" pitchFamily="2" charset="-122"/>
                <a:ea typeface="思源黑体 CN Bold" panose="020B0800000000000000" pitchFamily="34" charset="-122"/>
                <a:cs typeface="Roboto Light" charset="0"/>
                <a:sym typeface="字魂100号-方方先锋体" panose="00000500000000000000" pitchFamily="2" charset="-122"/>
              </a:rPr>
              <a:t>怎样做好家庭防火</a:t>
            </a:r>
            <a:endParaRPr lang="en-US" sz="6000" dirty="0">
              <a:solidFill>
                <a:schemeClr val="bg1"/>
              </a:solidFill>
              <a:latin typeface="字魂59号-创粗黑" panose="00000500000000000000" pitchFamily="2" charset="-122"/>
              <a:ea typeface="字魂59号-创粗黑" panose="00000500000000000000" pitchFamily="2" charset="-122"/>
              <a:cs typeface="Roboto Light" charset="0"/>
            </a:endParaRPr>
          </a:p>
        </p:txBody>
      </p:sp>
      <p:sp>
        <p:nvSpPr>
          <p:cNvPr id="16" name="PA-标题 3">
            <a:extLst>
              <a:ext uri="{FF2B5EF4-FFF2-40B4-BE49-F238E27FC236}">
                <a16:creationId xmlns:a16="http://schemas.microsoft.com/office/drawing/2014/main" id="{42244215-814C-4802-BA13-CCB1C784E40C}"/>
              </a:ext>
            </a:extLst>
          </p:cNvPr>
          <p:cNvSpPr txBox="1"/>
          <p:nvPr>
            <p:custDataLst>
              <p:tags r:id="rId2"/>
            </p:custDataLst>
          </p:nvPr>
        </p:nvSpPr>
        <p:spPr>
          <a:xfrm>
            <a:off x="4847043" y="2588401"/>
            <a:ext cx="2258223" cy="39841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70000"/>
              </a:lnSpc>
              <a:spcBef>
                <a:spcPct val="0"/>
              </a:spcBef>
              <a:buNone/>
              <a:defRPr sz="3600" b="1" i="0" kern="1200">
                <a:solidFill>
                  <a:schemeClr val="tx1"/>
                </a:solidFill>
                <a:latin typeface="Roboto Thin" charset="0"/>
                <a:ea typeface="Roboto Thin" charset="0"/>
                <a:cs typeface="Roboto Thin" charset="0"/>
              </a:defRPr>
            </a:lvl1pPr>
          </a:lstStyle>
          <a:p>
            <a:pPr algn="dist">
              <a:lnSpc>
                <a:spcPct val="80000"/>
              </a:lnSpc>
            </a:pPr>
            <a:r>
              <a:rPr lang="en-US" altLang="zh-CN" sz="2800">
                <a:solidFill>
                  <a:schemeClr val="bg1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cs typeface="Roboto Light" charset="0"/>
              </a:rPr>
              <a:t>PART TWO</a:t>
            </a:r>
            <a:endParaRPr lang="en-US" sz="2800">
              <a:solidFill>
                <a:schemeClr val="bg1"/>
              </a:solidFill>
              <a:latin typeface="思源黑体 CN Bold" panose="020B0800000000000000" pitchFamily="34" charset="-122"/>
              <a:ea typeface="思源黑体 CN Bold" panose="020B0800000000000000" pitchFamily="34" charset="-122"/>
              <a:cs typeface="Roboto Light" charset="0"/>
            </a:endParaRPr>
          </a:p>
        </p:txBody>
      </p:sp>
      <p:sp>
        <p:nvSpPr>
          <p:cNvPr id="17" name="Title 3">
            <a:extLst>
              <a:ext uri="{FF2B5EF4-FFF2-40B4-BE49-F238E27FC236}">
                <a16:creationId xmlns:a16="http://schemas.microsoft.com/office/drawing/2014/main" id="{4E75F167-7F5D-4F39-B30D-2AAFC1B5181D}"/>
              </a:ext>
            </a:extLst>
          </p:cNvPr>
          <p:cNvSpPr txBox="1"/>
          <p:nvPr/>
        </p:nvSpPr>
        <p:spPr>
          <a:xfrm>
            <a:off x="3147841" y="4016397"/>
            <a:ext cx="5815319" cy="55106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70000"/>
              </a:lnSpc>
              <a:spcBef>
                <a:spcPct val="0"/>
              </a:spcBef>
              <a:buNone/>
              <a:defRPr sz="3600" b="1" i="0" kern="1200">
                <a:solidFill>
                  <a:schemeClr val="tx1"/>
                </a:solidFill>
                <a:latin typeface="Roboto Thin" charset="0"/>
                <a:ea typeface="Roboto Thin" charset="0"/>
                <a:cs typeface="Roboto Thin" charset="0"/>
              </a:defRPr>
            </a:lvl1pPr>
          </a:lstStyle>
          <a:p>
            <a:pPr algn="ctr">
              <a:lnSpc>
                <a:spcPct val="150000"/>
              </a:lnSpc>
            </a:pPr>
            <a:endParaRPr lang="zh-CN" altLang="en-US" sz="1200" b="0">
              <a:solidFill>
                <a:schemeClr val="bg1"/>
              </a:solidFill>
              <a:latin typeface="思源黑体 CN Normal" panose="020B0400000000000000" pitchFamily="34" charset="-122"/>
              <a:ea typeface="思源黑体 CN Normal" panose="020B0400000000000000" pitchFamily="34" charset="-122"/>
            </a:endParaRPr>
          </a:p>
        </p:txBody>
      </p:sp>
      <p:grpSp>
        <p:nvGrpSpPr>
          <p:cNvPr id="25" name="PA-browser-writing-ember-framework-fire-applications-running-icon-multiColor-279094">
            <a:extLst>
              <a:ext uri="{FF2B5EF4-FFF2-40B4-BE49-F238E27FC236}">
                <a16:creationId xmlns:a16="http://schemas.microsoft.com/office/drawing/2014/main" id="{A252830B-1B7E-4E91-9AD5-5DD581E4CE23}"/>
              </a:ext>
            </a:extLst>
          </p:cNvPr>
          <p:cNvGrpSpPr>
            <a:grpSpLocks noChangeAspect="1"/>
          </p:cNvGrpSpPr>
          <p:nvPr>
            <p:custDataLst>
              <p:tags r:id="rId3"/>
            </p:custDataLst>
          </p:nvPr>
        </p:nvGrpSpPr>
        <p:grpSpPr>
          <a:xfrm>
            <a:off x="5579860" y="1271317"/>
            <a:ext cx="951277" cy="1071778"/>
            <a:chOff x="2836" y="957"/>
            <a:chExt cx="2242" cy="2526"/>
          </a:xfrm>
          <a:solidFill>
            <a:schemeClr val="tx1"/>
          </a:solidFill>
        </p:grpSpPr>
        <p:sp>
          <p:nvSpPr>
            <p:cNvPr id="27" name="PA-任意多边形 413">
              <a:extLst>
                <a:ext uri="{FF2B5EF4-FFF2-40B4-BE49-F238E27FC236}">
                  <a16:creationId xmlns:a16="http://schemas.microsoft.com/office/drawing/2014/main" id="{35B4AE29-790E-4281-ACF0-E6A0D382A0F0}"/>
                </a:ext>
              </a:extLst>
            </p:cNvPr>
            <p:cNvSpPr>
              <a:spLocks noEditPoints="1"/>
            </p:cNvSpPr>
            <p:nvPr>
              <p:custDataLst>
                <p:tags r:id="rId4"/>
              </p:custDataLst>
            </p:nvPr>
          </p:nvSpPr>
          <p:spPr bwMode="auto">
            <a:xfrm>
              <a:off x="2836" y="957"/>
              <a:ext cx="2242" cy="2526"/>
            </a:xfrm>
            <a:custGeom>
              <a:avLst/>
              <a:gdLst>
                <a:gd name="T0" fmla="*/ 5275 w 5955"/>
                <a:gd name="T1" fmla="*/ 2203 h 6719"/>
                <a:gd name="T2" fmla="*/ 4814 w 5955"/>
                <a:gd name="T3" fmla="*/ 2723 h 6719"/>
                <a:gd name="T4" fmla="*/ 2883 w 5955"/>
                <a:gd name="T5" fmla="*/ 0 h 6719"/>
                <a:gd name="T6" fmla="*/ 2011 w 5955"/>
                <a:gd name="T7" fmla="*/ 1221 h 6719"/>
                <a:gd name="T8" fmla="*/ 1439 w 5955"/>
                <a:gd name="T9" fmla="*/ 919 h 6719"/>
                <a:gd name="T10" fmla="*/ 1235 w 5955"/>
                <a:gd name="T11" fmla="*/ 1856 h 6719"/>
                <a:gd name="T12" fmla="*/ 506 w 5955"/>
                <a:gd name="T13" fmla="*/ 4223 h 6719"/>
                <a:gd name="T14" fmla="*/ 0 w 5955"/>
                <a:gd name="T15" fmla="*/ 3993 h 6719"/>
                <a:gd name="T16" fmla="*/ 2677 w 5955"/>
                <a:gd name="T17" fmla="*/ 6388 h 6719"/>
                <a:gd name="T18" fmla="*/ 5275 w 5955"/>
                <a:gd name="T19" fmla="*/ 2203 h 6719"/>
                <a:gd name="T20" fmla="*/ 2589 w 5955"/>
                <a:gd name="T21" fmla="*/ 5874 h 6719"/>
                <a:gd name="T22" fmla="*/ 1030 w 5955"/>
                <a:gd name="T23" fmla="*/ 3364 h 6719"/>
                <a:gd name="T24" fmla="*/ 1306 w 5955"/>
                <a:gd name="T25" fmla="*/ 3675 h 6719"/>
                <a:gd name="T26" fmla="*/ 2465 w 5955"/>
                <a:gd name="T27" fmla="*/ 2042 h 6719"/>
                <a:gd name="T28" fmla="*/ 2988 w 5955"/>
                <a:gd name="T29" fmla="*/ 2774 h 6719"/>
                <a:gd name="T30" fmla="*/ 3332 w 5955"/>
                <a:gd name="T31" fmla="*/ 2593 h 6719"/>
                <a:gd name="T32" fmla="*/ 3454 w 5955"/>
                <a:gd name="T33" fmla="*/ 3155 h 6719"/>
                <a:gd name="T34" fmla="*/ 3892 w 5955"/>
                <a:gd name="T35" fmla="*/ 4575 h 6719"/>
                <a:gd name="T36" fmla="*/ 4195 w 5955"/>
                <a:gd name="T37" fmla="*/ 4438 h 6719"/>
                <a:gd name="T38" fmla="*/ 2589 w 5955"/>
                <a:gd name="T39" fmla="*/ 5874 h 67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5955" h="6719">
                  <a:moveTo>
                    <a:pt x="5275" y="2203"/>
                  </a:moveTo>
                  <a:cubicBezTo>
                    <a:pt x="5181" y="2550"/>
                    <a:pt x="4814" y="2723"/>
                    <a:pt x="4814" y="2723"/>
                  </a:cubicBezTo>
                  <a:cubicBezTo>
                    <a:pt x="3977" y="596"/>
                    <a:pt x="2883" y="0"/>
                    <a:pt x="2883" y="0"/>
                  </a:cubicBezTo>
                  <a:cubicBezTo>
                    <a:pt x="2836" y="683"/>
                    <a:pt x="2011" y="1221"/>
                    <a:pt x="2011" y="1221"/>
                  </a:cubicBezTo>
                  <a:lnTo>
                    <a:pt x="1439" y="919"/>
                  </a:lnTo>
                  <a:cubicBezTo>
                    <a:pt x="1531" y="1403"/>
                    <a:pt x="1235" y="1856"/>
                    <a:pt x="1235" y="1856"/>
                  </a:cubicBezTo>
                  <a:cubicBezTo>
                    <a:pt x="49" y="2630"/>
                    <a:pt x="506" y="4223"/>
                    <a:pt x="506" y="4223"/>
                  </a:cubicBezTo>
                  <a:lnTo>
                    <a:pt x="0" y="3993"/>
                  </a:lnTo>
                  <a:cubicBezTo>
                    <a:pt x="376" y="6719"/>
                    <a:pt x="2677" y="6388"/>
                    <a:pt x="2677" y="6388"/>
                  </a:cubicBezTo>
                  <a:cubicBezTo>
                    <a:pt x="5955" y="6365"/>
                    <a:pt x="5275" y="2203"/>
                    <a:pt x="5275" y="2203"/>
                  </a:cubicBezTo>
                  <a:close/>
                  <a:moveTo>
                    <a:pt x="2589" y="5874"/>
                  </a:moveTo>
                  <a:cubicBezTo>
                    <a:pt x="622" y="5860"/>
                    <a:pt x="1030" y="3364"/>
                    <a:pt x="1030" y="3364"/>
                  </a:cubicBezTo>
                  <a:cubicBezTo>
                    <a:pt x="1086" y="3572"/>
                    <a:pt x="1306" y="3675"/>
                    <a:pt x="1306" y="3675"/>
                  </a:cubicBezTo>
                  <a:cubicBezTo>
                    <a:pt x="1809" y="2399"/>
                    <a:pt x="2465" y="2042"/>
                    <a:pt x="2465" y="2042"/>
                  </a:cubicBezTo>
                  <a:cubicBezTo>
                    <a:pt x="2493" y="2451"/>
                    <a:pt x="2988" y="2774"/>
                    <a:pt x="2988" y="2774"/>
                  </a:cubicBezTo>
                  <a:lnTo>
                    <a:pt x="3332" y="2593"/>
                  </a:lnTo>
                  <a:cubicBezTo>
                    <a:pt x="3276" y="2884"/>
                    <a:pt x="3454" y="3155"/>
                    <a:pt x="3454" y="3155"/>
                  </a:cubicBezTo>
                  <a:cubicBezTo>
                    <a:pt x="4165" y="3619"/>
                    <a:pt x="3892" y="4575"/>
                    <a:pt x="3892" y="4575"/>
                  </a:cubicBezTo>
                  <a:lnTo>
                    <a:pt x="4195" y="4438"/>
                  </a:lnTo>
                  <a:cubicBezTo>
                    <a:pt x="3969" y="6073"/>
                    <a:pt x="2589" y="5874"/>
                    <a:pt x="2589" y="5874"/>
                  </a:cubicBezTo>
                  <a:close/>
                </a:path>
              </a:pathLst>
            </a:custGeom>
            <a:grpFill/>
            <a:ln w="28575">
              <a:solidFill>
                <a:schemeClr val="bg1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28" name="PA-椭圆 414">
              <a:extLst>
                <a:ext uri="{FF2B5EF4-FFF2-40B4-BE49-F238E27FC236}">
                  <a16:creationId xmlns:a16="http://schemas.microsoft.com/office/drawing/2014/main" id="{31A2A574-B897-46FA-B3A9-305C5D486CC5}"/>
                </a:ext>
              </a:extLst>
            </p:cNvPr>
            <p:cNvSpPr>
              <a:spLocks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3440" y="2421"/>
              <a:ext cx="660" cy="665"/>
            </a:xfrm>
            <a:prstGeom prst="ellipse">
              <a:avLst/>
            </a:prstGeom>
            <a:grpFill/>
            <a:ln w="28575">
              <a:solidFill>
                <a:schemeClr val="bg1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</p:grpSp>
      <p:sp>
        <p:nvSpPr>
          <p:cNvPr id="29" name="任意多边形: 形状 28">
            <a:extLst>
              <a:ext uri="{FF2B5EF4-FFF2-40B4-BE49-F238E27FC236}">
                <a16:creationId xmlns:a16="http://schemas.microsoft.com/office/drawing/2014/main" id="{52F313B8-5377-4BA0-B7A8-B3E49EFFA3D5}"/>
              </a:ext>
            </a:extLst>
          </p:cNvPr>
          <p:cNvSpPr/>
          <p:nvPr/>
        </p:nvSpPr>
        <p:spPr>
          <a:xfrm>
            <a:off x="1" y="6253316"/>
            <a:ext cx="10287932" cy="604684"/>
          </a:xfrm>
          <a:custGeom>
            <a:avLst/>
            <a:gdLst>
              <a:gd name="connsiteX0" fmla="*/ 0 w 9070258"/>
              <a:gd name="connsiteY0" fmla="*/ 0 h 604684"/>
              <a:gd name="connsiteX1" fmla="*/ 8657303 w 9070258"/>
              <a:gd name="connsiteY1" fmla="*/ 14748 h 604684"/>
              <a:gd name="connsiteX2" fmla="*/ 9070258 w 9070258"/>
              <a:gd name="connsiteY2" fmla="*/ 604684 h 604684"/>
              <a:gd name="connsiteX3" fmla="*/ 0 w 9070258"/>
              <a:gd name="connsiteY3" fmla="*/ 589936 h 604684"/>
              <a:gd name="connsiteX4" fmla="*/ 0 w 9070258"/>
              <a:gd name="connsiteY4" fmla="*/ 0 h 6046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070258" h="604684">
                <a:moveTo>
                  <a:pt x="0" y="0"/>
                </a:moveTo>
                <a:lnTo>
                  <a:pt x="8657303" y="14748"/>
                </a:lnTo>
                <a:lnTo>
                  <a:pt x="9070258" y="604684"/>
                </a:lnTo>
                <a:lnTo>
                  <a:pt x="0" y="589936"/>
                </a:ln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矩形 17">
            <a:extLst>
              <a:ext uri="{FF2B5EF4-FFF2-40B4-BE49-F238E27FC236}">
                <a16:creationId xmlns:a16="http://schemas.microsoft.com/office/drawing/2014/main" id="{D8A4A009-79D1-31FD-96F1-E35AB3220F41}"/>
              </a:ext>
            </a:extLst>
          </p:cNvPr>
          <p:cNvSpPr/>
          <p:nvPr/>
        </p:nvSpPr>
        <p:spPr>
          <a:xfrm>
            <a:off x="3534411" y="4257245"/>
            <a:ext cx="5123180" cy="4102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r>
              <a:rPr lang="en-US" altLang="zh-CN" sz="1500"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—</a:t>
            </a:r>
            <a:r>
              <a:rPr lang="zh-CN" altLang="en-US" sz="1500"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强化安全意识，共建平安家庭</a:t>
            </a:r>
            <a:r>
              <a:rPr lang="en-US" altLang="zh-CN" sz="1500"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—</a:t>
            </a:r>
          </a:p>
        </p:txBody>
      </p:sp>
    </p:spTree>
    <p:extLst>
      <p:ext uri="{BB962C8B-B14F-4D97-AF65-F5344CB8AC3E}">
        <p14:creationId xmlns:p14="http://schemas.microsoft.com/office/powerpoint/2010/main" val="24060388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>
        <p:blinds dir="vert"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Click="0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3" presetID="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5" dur="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-#ppt_h*cos(4*pi*$)*(1-$)^2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26" dur="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-#ppt_w*cos(4*pi*$)*(1-$)^2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2750"/>
                            </p:stCondLst>
                            <p:childTnLst>
                              <p:par>
                                <p:cTn id="28" presetID="0" presetClass="entr" presetSubtype="0" decel="5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0" dur="225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from x="150000" y="150000"/>
                                      <p:to x="50000" y="50000"/>
                                    </p:animScale>
                                    <p:anim to="" calcmode="lin" valueType="num">
                                      <p:cBhvr>
                                        <p:cTn id="31" dur="225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02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2" dur="375" accel="50000" fill="hold">
                                          <p:stCondLst>
                                            <p:cond delay="225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from x="50000" y="50000"/>
                                      <p:to x="100000" y="100000"/>
                                    </p:animScale>
                                    <p:anim to="" calcmode="lin" valueType="num">
                                      <p:cBhvr>
                                        <p:cTn id="33" dur="375" accel="50000" fill="hold">
                                          <p:stCondLst>
                                            <p:cond delay="225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34" dur="225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05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35" dur="375" accel="50000" fill="hold">
                                          <p:stCondLst>
                                            <p:cond delay="225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Rot by="21600000" from="-2700000" to="1200000">
                                      <p:cBhvr>
                                        <p:cTn id="36" dur="7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1600000" from="1200000" to="0">
                                      <p:cBhvr>
                                        <p:cTn id="37" dur="375" accel="50000" fill="hold">
                                          <p:stCondLst>
                                            <p:cond delay="225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Effect filter="fade">
                                      <p:cBhvr>
                                        <p:cTn id="38" dur="22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40" presetID="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7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-(-#ppt_w/2*cos(ppt_r/180*pi))*((1.5-1.5*$)^2-(1.5-1.5*$)^3)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43" dur="7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(-#ppt_h/2*cos(ppt_r/180*pi))*((1.5-1.5*$)^2-(1.5-1.5*$)^3)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44" dur="7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-(-#ppt_h)*((1.5-1.5*$)^2-(1.5-1.5*$)^3)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45" dur="7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-(-#ppt_w)*((1.5-1.5*$)^2-(1.5-1.5*$)^3)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4200"/>
                            </p:stCondLst>
                            <p:childTnLst>
                              <p:par>
                                <p:cTn id="4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/>
      <p:bldP spid="15" grpId="0"/>
      <p:bldP spid="16" grpId="0"/>
      <p:bldP spid="17" grpId="0"/>
      <p:bldP spid="29" grpId="0" animBg="1"/>
      <p:bldP spid="1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>
          <a:xfrm>
            <a:off x="564516" y="941707"/>
            <a:ext cx="11115675" cy="5561965"/>
          </a:xfrm>
          <a:prstGeom prst="rect">
            <a:avLst/>
          </a:prstGeom>
          <a:solidFill>
            <a:schemeClr val="bg1">
              <a:alpha val="8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矩形 5"/>
          <p:cNvSpPr/>
          <p:nvPr/>
        </p:nvSpPr>
        <p:spPr>
          <a:xfrm>
            <a:off x="0" y="6725285"/>
            <a:ext cx="12192000" cy="203200"/>
          </a:xfrm>
          <a:prstGeom prst="rect">
            <a:avLst/>
          </a:prstGeom>
          <a:solidFill>
            <a:srgbClr val="9A25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9592" y="312420"/>
            <a:ext cx="443865" cy="407670"/>
          </a:xfrm>
          <a:prstGeom prst="rect">
            <a:avLst/>
          </a:prstGeom>
        </p:spPr>
      </p:pic>
      <p:sp>
        <p:nvSpPr>
          <p:cNvPr id="8" name="矩形 7"/>
          <p:cNvSpPr/>
          <p:nvPr/>
        </p:nvSpPr>
        <p:spPr>
          <a:xfrm>
            <a:off x="1059815" y="258446"/>
            <a:ext cx="2781300" cy="516255"/>
          </a:xfrm>
          <a:prstGeom prst="rect">
            <a:avLst/>
          </a:prstGeom>
          <a:solidFill>
            <a:srgbClr val="9A25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500" b="1">
                <a:latin typeface="阿里巴巴普惠体" panose="00020600040101010101" pitchFamily="18" charset="-122"/>
                <a:ea typeface="阿里巴巴普惠体" panose="00020600040101010101" pitchFamily="18" charset="-122"/>
              </a:rPr>
              <a:t>怎样做好家庭防火</a:t>
            </a: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3" cstate="email">
            <a:lum bright="-42000" contrast="6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11117" y="1411606"/>
            <a:ext cx="4045585" cy="1334135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64517" y="1988187"/>
            <a:ext cx="1892935" cy="4535805"/>
          </a:xfrm>
          <a:prstGeom prst="rect">
            <a:avLst/>
          </a:prstGeom>
        </p:spPr>
      </p:pic>
      <p:sp>
        <p:nvSpPr>
          <p:cNvPr id="5" name="圆角矩形 4"/>
          <p:cNvSpPr/>
          <p:nvPr/>
        </p:nvSpPr>
        <p:spPr>
          <a:xfrm>
            <a:off x="3714117" y="3013077"/>
            <a:ext cx="6839585" cy="2872105"/>
          </a:xfrm>
          <a:prstGeom prst="roundRect">
            <a:avLst/>
          </a:prstGeom>
          <a:noFill/>
          <a:ln>
            <a:solidFill>
              <a:srgbClr val="9A252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矩形 8"/>
          <p:cNvSpPr/>
          <p:nvPr/>
        </p:nvSpPr>
        <p:spPr>
          <a:xfrm>
            <a:off x="4057017" y="3510281"/>
            <a:ext cx="6153785" cy="14927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lnSpc>
                <a:spcPct val="130000"/>
              </a:lnSpc>
            </a:pPr>
            <a:r>
              <a:rPr lang="zh-CN" sz="3500" b="1" dirty="0">
                <a:solidFill>
                  <a:schemeClr val="accent1">
                    <a:lumMod val="75000"/>
                  </a:schemeClr>
                </a:solidFill>
                <a:uFillTx/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讨论：</a:t>
            </a:r>
          </a:p>
          <a:p>
            <a:pPr algn="ctr" fontAlgn="auto">
              <a:lnSpc>
                <a:spcPct val="130000"/>
              </a:lnSpc>
            </a:pPr>
            <a:r>
              <a:rPr lang="zh-CN" sz="3500" b="1" dirty="0">
                <a:solidFill>
                  <a:schemeClr val="tx2">
                    <a:lumMod val="75000"/>
                  </a:schemeClr>
                </a:solidFill>
                <a:uFillTx/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我们应该怎样做好</a:t>
            </a:r>
            <a:r>
              <a:rPr lang="zh-CN" sz="3500" b="1" u="sng" dirty="0">
                <a:solidFill>
                  <a:schemeClr val="tx2">
                    <a:lumMod val="75000"/>
                  </a:schemeClr>
                </a:solidFill>
                <a:uFillTx/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家庭防火</a:t>
            </a:r>
            <a:r>
              <a:rPr lang="zh-CN" sz="3500" b="1" dirty="0">
                <a:solidFill>
                  <a:schemeClr val="tx2">
                    <a:lumMod val="75000"/>
                  </a:schemeClr>
                </a:solidFill>
                <a:uFillTx/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？</a:t>
            </a:r>
          </a:p>
        </p:txBody>
      </p:sp>
      <p:sp>
        <p:nvSpPr>
          <p:cNvPr id="25" name="矩形 24"/>
          <p:cNvSpPr/>
          <p:nvPr/>
        </p:nvSpPr>
        <p:spPr>
          <a:xfrm>
            <a:off x="3927476" y="463550"/>
            <a:ext cx="3231515" cy="3111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lnSpc>
                <a:spcPct val="130000"/>
              </a:lnSpc>
            </a:pPr>
            <a:r>
              <a:rPr lang="en-US" altLang="zh-CN" sz="110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How to do family fire prevention</a:t>
            </a:r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  <p:cond evt="onBegin" delay="0">
                          <p:tn val="20"/>
                        </p:cond>
                      </p:stCondLst>
                      <p:childTnLst>
                        <p:par>
                          <p:cTn id="2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  <p:cond evt="onBegin" delay="0">
                          <p:tn val="25"/>
                        </p:cond>
                      </p:stCondLst>
                      <p:childTnLst>
                        <p:par>
                          <p:cTn id="2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  <p:cond evt="onBegin" delay="0">
                          <p:tn val="32"/>
                        </p:cond>
                      </p:stCondLst>
                      <p:childTnLst>
                        <p:par>
                          <p:cTn id="3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  <p:cond evt="onBegin" delay="0">
                          <p:tn val="37"/>
                        </p:cond>
                      </p:stCondLst>
                      <p:childTnLst>
                        <p:par>
                          <p:cTn id="3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8" grpId="0" animBg="1"/>
      <p:bldP spid="5" grpId="0" animBg="1"/>
      <p:bldP spid="9" grpId="0"/>
      <p:bldP spid="2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>
          <a:xfrm>
            <a:off x="564516" y="941707"/>
            <a:ext cx="11115675" cy="5561965"/>
          </a:xfrm>
          <a:prstGeom prst="rect">
            <a:avLst/>
          </a:prstGeom>
          <a:solidFill>
            <a:schemeClr val="bg1">
              <a:alpha val="8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矩形 5"/>
          <p:cNvSpPr/>
          <p:nvPr/>
        </p:nvSpPr>
        <p:spPr>
          <a:xfrm>
            <a:off x="0" y="6725285"/>
            <a:ext cx="12192000" cy="203200"/>
          </a:xfrm>
          <a:prstGeom prst="rect">
            <a:avLst/>
          </a:prstGeom>
          <a:solidFill>
            <a:srgbClr val="9A25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9592" y="312420"/>
            <a:ext cx="443865" cy="407670"/>
          </a:xfrm>
          <a:prstGeom prst="rect">
            <a:avLst/>
          </a:prstGeom>
        </p:spPr>
      </p:pic>
      <p:sp>
        <p:nvSpPr>
          <p:cNvPr id="8" name="矩形 7"/>
          <p:cNvSpPr/>
          <p:nvPr/>
        </p:nvSpPr>
        <p:spPr>
          <a:xfrm>
            <a:off x="1059815" y="258446"/>
            <a:ext cx="2781300" cy="516255"/>
          </a:xfrm>
          <a:prstGeom prst="rect">
            <a:avLst/>
          </a:prstGeom>
          <a:solidFill>
            <a:srgbClr val="9A25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500" b="1">
                <a:latin typeface="阿里巴巴普惠体" panose="00020600040101010101" pitchFamily="18" charset="-122"/>
                <a:ea typeface="阿里巴巴普惠体" panose="00020600040101010101" pitchFamily="18" charset="-122"/>
              </a:rPr>
              <a:t>怎样做好家庭防火</a:t>
            </a:r>
          </a:p>
        </p:txBody>
      </p:sp>
      <p:sp>
        <p:nvSpPr>
          <p:cNvPr id="25" name="矩形 24"/>
          <p:cNvSpPr/>
          <p:nvPr/>
        </p:nvSpPr>
        <p:spPr>
          <a:xfrm>
            <a:off x="3927476" y="463550"/>
            <a:ext cx="3231515" cy="3111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lnSpc>
                <a:spcPct val="130000"/>
              </a:lnSpc>
            </a:pPr>
            <a:r>
              <a:rPr lang="en-US" altLang="zh-CN" sz="110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How to do family fire prevention</a:t>
            </a: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9815" y="2012952"/>
            <a:ext cx="4667251" cy="3104515"/>
          </a:xfrm>
          <a:prstGeom prst="rect">
            <a:avLst/>
          </a:prstGeom>
        </p:spPr>
      </p:pic>
      <p:sp>
        <p:nvSpPr>
          <p:cNvPr id="21" name="矩形 20"/>
          <p:cNvSpPr/>
          <p:nvPr/>
        </p:nvSpPr>
        <p:spPr>
          <a:xfrm>
            <a:off x="6069966" y="1987552"/>
            <a:ext cx="734695" cy="44386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b="1"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（</a:t>
            </a:r>
            <a:r>
              <a:rPr lang="en-US" altLang="zh-CN" b="1"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1</a:t>
            </a:r>
            <a:r>
              <a:rPr lang="zh-CN" altLang="en-US" b="1"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）</a:t>
            </a:r>
          </a:p>
        </p:txBody>
      </p:sp>
      <p:sp>
        <p:nvSpPr>
          <p:cNvPr id="22" name="矩形 21"/>
          <p:cNvSpPr/>
          <p:nvPr/>
        </p:nvSpPr>
        <p:spPr>
          <a:xfrm>
            <a:off x="6069966" y="2513965"/>
            <a:ext cx="3618231" cy="4524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lnSpc>
                <a:spcPct val="130000"/>
              </a:lnSpc>
            </a:pPr>
            <a:r>
              <a:rPr b="1" dirty="0" err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炉灶附近不放置可燃易燃物品</a:t>
            </a:r>
            <a:r>
              <a:rPr b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。</a:t>
            </a:r>
            <a:endParaRPr lang="zh-CN" altLang="en-US" b="1" dirty="0">
              <a:solidFill>
                <a:schemeClr val="tx1">
                  <a:lumMod val="75000"/>
                  <a:lumOff val="25000"/>
                </a:schemeClr>
              </a:solidFill>
              <a:uFillTx/>
              <a:latin typeface="阿里巴巴普惠体" panose="00020600040101010101" pitchFamily="18" charset="-122"/>
              <a:ea typeface="阿里巴巴普惠体" panose="00020600040101010101" pitchFamily="18" charset="-122"/>
              <a:cs typeface="阿里巴巴普惠体" panose="00020600040101010101" pitchFamily="18" charset="-122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6069966" y="3047367"/>
            <a:ext cx="734695" cy="44386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b="1"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（</a:t>
            </a:r>
            <a:r>
              <a:rPr lang="en-US" altLang="zh-CN" b="1"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2</a:t>
            </a:r>
            <a:r>
              <a:rPr lang="zh-CN" altLang="en-US" b="1"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）</a:t>
            </a:r>
          </a:p>
        </p:txBody>
      </p:sp>
      <p:sp>
        <p:nvSpPr>
          <p:cNvPr id="12" name="矩形 11"/>
          <p:cNvSpPr/>
          <p:nvPr/>
        </p:nvSpPr>
        <p:spPr>
          <a:xfrm>
            <a:off x="6069966" y="3573780"/>
            <a:ext cx="4036060" cy="4524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lnSpc>
                <a:spcPct val="130000"/>
              </a:lnSpc>
            </a:pPr>
            <a:r>
              <a:rPr b="1" dirty="0" err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不能用汽油、煤油等作引火物点火</a:t>
            </a:r>
            <a:r>
              <a:rPr b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。</a:t>
            </a:r>
            <a:endParaRPr lang="zh-CN" altLang="en-US" b="1" dirty="0">
              <a:solidFill>
                <a:schemeClr val="tx1">
                  <a:lumMod val="75000"/>
                  <a:lumOff val="25000"/>
                </a:schemeClr>
              </a:solidFill>
              <a:uFillTx/>
              <a:latin typeface="阿里巴巴普惠体" panose="00020600040101010101" pitchFamily="18" charset="-122"/>
              <a:ea typeface="阿里巴巴普惠体" panose="00020600040101010101" pitchFamily="18" charset="-122"/>
              <a:cs typeface="阿里巴巴普惠体" panose="00020600040101010101" pitchFamily="18" charset="-122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6069966" y="4107182"/>
            <a:ext cx="734695" cy="44386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b="1"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（</a:t>
            </a:r>
            <a:r>
              <a:rPr lang="en-US" altLang="zh-CN" b="1"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3</a:t>
            </a:r>
            <a:r>
              <a:rPr lang="zh-CN" altLang="en-US" b="1"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）</a:t>
            </a:r>
          </a:p>
        </p:txBody>
      </p:sp>
      <p:sp>
        <p:nvSpPr>
          <p:cNvPr id="14" name="矩形 13"/>
          <p:cNvSpPr/>
          <p:nvPr/>
        </p:nvSpPr>
        <p:spPr>
          <a:xfrm>
            <a:off x="6069966" y="4633595"/>
            <a:ext cx="3883660" cy="4524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lnSpc>
                <a:spcPct val="130000"/>
              </a:lnSpc>
            </a:pPr>
            <a:r>
              <a:rPr b="1" dirty="0" err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未熄灭的炉灰等要倒在安全的地方</a:t>
            </a:r>
            <a:r>
              <a:rPr b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。</a:t>
            </a:r>
            <a:endParaRPr lang="zh-CN" altLang="en-US" b="1" dirty="0">
              <a:solidFill>
                <a:schemeClr val="tx1">
                  <a:lumMod val="75000"/>
                  <a:lumOff val="25000"/>
                </a:schemeClr>
              </a:solidFill>
              <a:uFillTx/>
              <a:latin typeface="阿里巴巴普惠体" panose="00020600040101010101" pitchFamily="18" charset="-122"/>
              <a:ea typeface="阿里巴巴普惠体" panose="00020600040101010101" pitchFamily="18" charset="-122"/>
              <a:cs typeface="阿里巴巴普惠体" panose="00020600040101010101" pitchFamily="18" charset="-122"/>
            </a:endParaRPr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  <p:cond evt="onBegin" delay="0">
                          <p:tn val="20"/>
                        </p:cond>
                      </p:stCondLst>
                      <p:childTnLst>
                        <p:par>
                          <p:cTn id="2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  <p:cond evt="onBegin" delay="0">
                          <p:tn val="25"/>
                        </p:cond>
                      </p:stCondLst>
                      <p:childTnLst>
                        <p:par>
                          <p:cTn id="2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  <p:cond evt="onBegin" delay="0">
                          <p:tn val="30"/>
                        </p:cond>
                      </p:stCondLst>
                      <p:childTnLst>
                        <p:par>
                          <p:cTn id="3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  <p:cond evt="onBegin" delay="0">
                          <p:tn val="37"/>
                        </p:cond>
                      </p:stCondLst>
                      <p:childTnLst>
                        <p:par>
                          <p:cTn id="3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  <p:cond evt="onBegin" delay="0">
                          <p:tn val="42"/>
                        </p:cond>
                      </p:stCondLst>
                      <p:childTnLst>
                        <p:par>
                          <p:cTn id="4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  <p:cond evt="onBegin" delay="0">
                          <p:tn val="49"/>
                        </p:cond>
                      </p:stCondLst>
                      <p:childTnLst>
                        <p:par>
                          <p:cTn id="5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  <p:cond evt="onBegin" delay="0">
                          <p:tn val="54"/>
                        </p:cond>
                      </p:stCondLst>
                      <p:childTnLst>
                        <p:par>
                          <p:cTn id="5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8" grpId="0" animBg="1"/>
      <p:bldP spid="25" grpId="0"/>
      <p:bldP spid="21" grpId="0" animBg="1"/>
      <p:bldP spid="22" grpId="0"/>
      <p:bldP spid="11" grpId="0" animBg="1"/>
      <p:bldP spid="12" grpId="0"/>
      <p:bldP spid="13" grpId="0" animBg="1"/>
      <p:bldP spid="14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OS" val="Unix 3.10 unknown"/>
  <p:tag name="AS_RELEASE_DATE" val="2020.11.30"/>
  <p:tag name="AS_TITLE" val="Aspose.Slides for Java"/>
  <p:tag name="AS_VERSION" val="20.1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1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1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11"/>
  <p:tag name="RESOURCELIBID_ANIM" val="450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11"/>
  <p:tag name="RESOURCELIBID_ANIM" val="449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11"/>
  <p:tag name="PAMAINTYPE" val="4"/>
  <p:tag name="PASUBTYPE" val="181"/>
  <p:tag name="PATYPE" val="176"/>
  <p:tag name="RESOURCELIB_SHAPETYPE" val="4"/>
  <p:tag name="RESOURCELIBID_ANIM" val="430"/>
  <p:tag name="RESOURCELIBID_SHAPE" val="279094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1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11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11"/>
  <p:tag name="RESOURCELIBID_ANIM" val="450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11"/>
  <p:tag name="RESOURCELIBID_ANIM" val="449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11"/>
  <p:tag name="PAMAINTYPE" val="4"/>
  <p:tag name="PASUBTYPE" val="181"/>
  <p:tag name="PATYPE" val="176"/>
  <p:tag name="RESOURCELIB_SHAPETYPE" val="4"/>
  <p:tag name="RESOURCELIBID_ANIM" val="430"/>
  <p:tag name="RESOURCELIBID_SHAPE" val="279094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11"/>
  <p:tag name="RESOURCELIBID_ANIM" val="465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11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1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11"/>
  <p:tag name="RESOURCELIBID_ANIM" val="46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11"/>
  <p:tag name="RESOURCELIBID_ANIM" val="450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11"/>
  <p:tag name="RESOURCELIBID_ANIM" val="449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11"/>
  <p:tag name="PAMAINTYPE" val="4"/>
  <p:tag name="PASUBTYPE" val="181"/>
  <p:tag name="PATYPE" val="176"/>
  <p:tag name="RESOURCELIB_SHAPETYPE" val="4"/>
  <p:tag name="RESOURCELIBID_ANIM" val="430"/>
  <p:tag name="RESOURCELIBID_SHAPE" val="279094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1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1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11"/>
  <p:tag name="PAMAINTYPE" val="4"/>
  <p:tag name="PASUBTYPE" val="181"/>
  <p:tag name="PATYPE" val="176"/>
  <p:tag name="RESOURCELIB_SHAPETYPE" val="4"/>
  <p:tag name="RESOURCELIBID_ANIM" val="430"/>
  <p:tag name="RESOURCELIBID_SHAPE" val="279094"/>
</p:tagLst>
</file>

<file path=ppt/theme/theme1.xml><?xml version="1.0" encoding="utf-8"?>
<a:theme xmlns:a="http://schemas.openxmlformats.org/drawingml/2006/main" name="第一PPT模板网-WWW.1PPT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745</Words>
  <Application>Microsoft Office PowerPoint</Application>
  <PresentationFormat>宽屏</PresentationFormat>
  <Paragraphs>163</Paragraphs>
  <Slides>27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27</vt:i4>
      </vt:variant>
    </vt:vector>
  </HeadingPairs>
  <TitlesOfParts>
    <vt:vector size="41" baseType="lpstr">
      <vt:lpstr>阿里巴巴普惠体</vt:lpstr>
      <vt:lpstr>阿里巴巴普惠体 Heavy</vt:lpstr>
      <vt:lpstr>等线</vt:lpstr>
      <vt:lpstr>思源黑体 CN Bold</vt:lpstr>
      <vt:lpstr>思源黑体 CN Normal</vt:lpstr>
      <vt:lpstr>宋体</vt:lpstr>
      <vt:lpstr>微软雅黑</vt:lpstr>
      <vt:lpstr>字魂100号-方方先锋体</vt:lpstr>
      <vt:lpstr>字魂59号-创粗黑</vt:lpstr>
      <vt:lpstr>Arial</vt:lpstr>
      <vt:lpstr>Calibri</vt:lpstr>
      <vt:lpstr>Roboto Light</vt:lpstr>
      <vt:lpstr>Roboto Thin</vt:lpstr>
      <vt:lpstr>第一PPT模板网-WWW.1PPT.COM</vt:lpstr>
      <vt:lpstr>家庭防火 安全教育班会</vt:lpstr>
      <vt:lpstr>PowerPoint 演示文稿</vt:lpstr>
      <vt:lpstr>目  录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Manager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6</cp:revision>
  <dcterms:created xsi:type="dcterms:W3CDTF">2021-03-24T01:28:00Z</dcterms:created>
  <dcterms:modified xsi:type="dcterms:W3CDTF">2023-04-17T06:04:04Z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AB981AA8DB6244A8A6CD00FC367975B5</vt:lpwstr>
  </property>
  <property fmtid="{D5CDD505-2E9C-101B-9397-08002B2CF9AE}" pid="3" name="KSOProductBuildVer">
    <vt:lpwstr>2052-11.1.0.10446</vt:lpwstr>
  </property>
</Properties>
</file>