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74" r:id="rId3"/>
    <p:sldId id="276" r:id="rId4"/>
    <p:sldId id="277" r:id="rId5"/>
    <p:sldId id="261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273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030">
          <p15:clr>
            <a:srgbClr val="A4A3A4"/>
          </p15:clr>
        </p15:guide>
        <p15:guide id="3" orient="horz" pos="2421">
          <p15:clr>
            <a:srgbClr val="A4A3A4"/>
          </p15:clr>
        </p15:guide>
        <p15:guide id="4" pos="3789">
          <p15:clr>
            <a:srgbClr val="A4A3A4"/>
          </p15:clr>
        </p15:guide>
        <p15:guide id="5" pos="1481">
          <p15:clr>
            <a:srgbClr val="A4A3A4"/>
          </p15:clr>
        </p15:guide>
        <p15:guide id="6" pos="44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orient="horz" pos="2030"/>
        <p:guide orient="horz" pos="2421"/>
        <p:guide pos="3789"/>
        <p:guide pos="1481"/>
        <p:guide pos="44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FDF8C-93CD-4484-8094-9517FBDE3B6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78567-4280-4B50-A8DF-3CE3D47F4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93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8567-4280-4B50-A8DF-3CE3D47F4F3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73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6035" y="381333"/>
            <a:ext cx="11439930" cy="60953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70561" y="950976"/>
            <a:ext cx="10850879" cy="5132832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4840224" y="588698"/>
            <a:ext cx="2535936" cy="682752"/>
          </a:xfrm>
          <a:prstGeom prst="round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4840224" y="588697"/>
            <a:ext cx="2628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教学过程</a:t>
            </a:r>
          </a:p>
        </p:txBody>
      </p:sp>
      <p:pic>
        <p:nvPicPr>
          <p:cNvPr id="13" name="图片 12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931" y="5401559"/>
            <a:ext cx="1745766" cy="1497157"/>
          </a:xfrm>
          <a:prstGeom prst="rect">
            <a:avLst/>
          </a:prstGeom>
        </p:spPr>
      </p:pic>
      <p:pic>
        <p:nvPicPr>
          <p:cNvPr id="14" name="图片 13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46405" y="5401559"/>
            <a:ext cx="1745766" cy="14971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6035" y="381333"/>
            <a:ext cx="11439930" cy="60953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70561" y="950976"/>
            <a:ext cx="10850879" cy="5132832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4840224" y="588698"/>
            <a:ext cx="2535936" cy="682752"/>
          </a:xfrm>
          <a:prstGeom prst="round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4840224" y="588697"/>
            <a:ext cx="2628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教学过程</a:t>
            </a:r>
          </a:p>
        </p:txBody>
      </p:sp>
      <p:pic>
        <p:nvPicPr>
          <p:cNvPr id="13" name="图片 12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931" y="5401559"/>
            <a:ext cx="1745766" cy="1497157"/>
          </a:xfrm>
          <a:prstGeom prst="rect">
            <a:avLst/>
          </a:prstGeom>
        </p:spPr>
      </p:pic>
      <p:pic>
        <p:nvPicPr>
          <p:cNvPr id="14" name="图片 13" descr="卡通人物&#10;&#10;描述已自动生成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46405" y="5401559"/>
            <a:ext cx="1745766" cy="14971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4909-62B5-4C65-941E-97994A882F0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BFF6-392C-4B89-B8C1-5868C48578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56166" y="322233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43030" y="646176"/>
            <a:ext cx="10905940" cy="5308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80286" y="933513"/>
            <a:ext cx="9696347" cy="4734559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48177" y="598783"/>
            <a:ext cx="6439123" cy="6249158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5117656" y="2208450"/>
            <a:ext cx="58589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600" b="1" spc="3400" dirty="0">
                <a:solidFill>
                  <a:srgbClr val="925124"/>
                </a:solidFill>
                <a:latin typeface="微软雅黑" pitchFamily="34" charset="-122"/>
                <a:ea typeface="微软雅黑" pitchFamily="34" charset="-122"/>
              </a:rPr>
              <a:t>餐桌礼仪</a:t>
            </a:r>
          </a:p>
        </p:txBody>
      </p:sp>
      <p:sp>
        <p:nvSpPr>
          <p:cNvPr id="12" name="矩形 11"/>
          <p:cNvSpPr/>
          <p:nvPr/>
        </p:nvSpPr>
        <p:spPr>
          <a:xfrm>
            <a:off x="7675400" y="3581856"/>
            <a:ext cx="10983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09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刀叉摆放可以传递出什么样的信息呢？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10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15930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当你还没有吃完食物想暂时休息一下时，</a:t>
            </a:r>
            <a:r>
              <a:rPr lang="zh-CN" altLang="zh-CN" sz="3200" b="1" spc="600" dirty="0">
                <a:latin typeface="微软雅黑" panose="020B0503020204020204" charset="-122"/>
                <a:ea typeface="微软雅黑" panose="020B0503020204020204" charset="-122"/>
              </a:rPr>
              <a:t>刀叉呈八字型摆放</a:t>
            </a: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当你吃完食物或者不想吃的时候，</a:t>
            </a:r>
            <a:r>
              <a:rPr lang="zh-CN" altLang="zh-CN" sz="3200" b="1" spc="600" dirty="0">
                <a:latin typeface="微软雅黑" panose="020B0503020204020204" charset="-122"/>
                <a:ea typeface="微软雅黑" panose="020B0503020204020204" charset="-122"/>
              </a:rPr>
              <a:t>刀叉呈四点的形状摆放</a:t>
            </a: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11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5155565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小组讨论并情景演示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入座后，应该把桌上的餐巾放在哪呢？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、中途离开餐桌时，应该把餐巾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放在哪里？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12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723519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有奖问答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说一说下列歇后语表达的意思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923842"/>
            <a:ext cx="8223731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迷筷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玩筷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、失礼的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刨筷</a:t>
            </a:r>
            <a:r>
              <a:rPr lang="en-US" altLang="zh-CN" sz="2800" spc="600" dirty="0"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13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2935" y="2127250"/>
            <a:ext cx="723519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答案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923842"/>
            <a:ext cx="8223731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、筷子拿起时，不知道夹那个，东张西望。</a:t>
            </a:r>
          </a:p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、吃饭时，拿着筷子玩，到处乱敲。</a:t>
            </a:r>
          </a:p>
          <a:p>
            <a:pPr>
              <a:lnSpc>
                <a:spcPct val="150000"/>
              </a:lnSpc>
            </a:pPr>
            <a:r>
              <a:rPr lang="en-US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spc="600" dirty="0">
                <a:latin typeface="微软雅黑" panose="020B0503020204020204" charset="-122"/>
                <a:ea typeface="微软雅黑" panose="020B0503020204020204" charset="-122"/>
              </a:rPr>
              <a:t>、夹菜时，用筷子在菜中挑挑拣拣。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56166" y="322233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43030" y="646176"/>
            <a:ext cx="10905940" cy="5308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31391" y="945578"/>
            <a:ext cx="9696347" cy="4734559"/>
          </a:xfrm>
          <a:prstGeom prst="rect">
            <a:avLst/>
          </a:prstGeom>
          <a:solidFill>
            <a:schemeClr val="bg1"/>
          </a:solidFill>
          <a:ln w="47625">
            <a:solidFill>
              <a:srgbClr val="925124"/>
            </a:solidFill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48177" y="598783"/>
            <a:ext cx="6439123" cy="6249158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4809070" y="2684740"/>
            <a:ext cx="585897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4000" b="1" spc="300">
                <a:solidFill>
                  <a:srgbClr val="925124"/>
                </a:solidFill>
                <a:latin typeface="微软雅黑" panose="020B0503020204020204" charset="-122"/>
                <a:ea typeface="微软雅黑" panose="020B0503020204020204" charset="-122"/>
              </a:rPr>
              <a:t>养成良好行为习惯！</a:t>
            </a:r>
          </a:p>
        </p:txBody>
      </p:sp>
      <p:pic>
        <p:nvPicPr>
          <p:cNvPr id="3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706100" y="12026900"/>
            <a:ext cx="3302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提问？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144017"/>
            <a:ext cx="8223731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吃饭时，小朋友与长辈应该谁先入座？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13717" y="355107"/>
            <a:ext cx="151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96D2D2"/>
                </a:solidFill>
              </a:rPr>
              <a:t>https://www.PPT818.com/</a:t>
            </a:r>
            <a:endParaRPr lang="zh-CN" altLang="en-US" sz="1000" dirty="0">
              <a:solidFill>
                <a:srgbClr val="96D2D2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2500630" y="2414270"/>
            <a:ext cx="573595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长幼有序，应当长辈先入座。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尊者为上，应当让爷爷奶奶、</a:t>
            </a:r>
          </a:p>
          <a:p>
            <a:pPr>
              <a:lnSpc>
                <a:spcPct val="150000"/>
              </a:lnSpc>
            </a:pPr>
            <a:r>
              <a:rPr lang="zh-CN" altLang="en-US" sz="2800" spc="600" dirty="0">
                <a:latin typeface="微软雅黑" panose="020B0503020204020204" charset="-122"/>
                <a:ea typeface="微软雅黑" panose="020B0503020204020204" charset="-122"/>
              </a:rPr>
              <a:t>爸爸妈妈先入座。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76312" y="171736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2808907"/>
            <a:ext cx="8223731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一家人在餐厅聚餐，爷爷应该坐哪呢？</a:t>
            </a:r>
          </a:p>
          <a:p>
            <a:pPr>
              <a:lnSpc>
                <a:spcPct val="150000"/>
              </a:lnSpc>
            </a:pPr>
            <a:r>
              <a:rPr lang="zh-CN" altLang="zh-CN" sz="2400" spc="600" dirty="0">
                <a:latin typeface="微软雅黑" panose="020B0503020204020204" charset="-122"/>
                <a:ea typeface="微软雅黑" panose="020B0503020204020204" charset="-122"/>
              </a:rPr>
              <a:t>答：爷爷应当面朝餐厅正门就座。面对正门的座位是上座。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讨论题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你知道哪些吃饭时的良好行为习惯？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05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47567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、吃饭时不要发出声音。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、不能用筷子敲碗。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、吃饭时，要用手端碗。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、不能在菜盘里用筷子挑菜。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06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1899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、用勺子喝汤不易发出叮叮当当、呼噜呼噜的声音。</a:t>
            </a:r>
          </a:p>
          <a:p>
            <a:pPr>
              <a:lnSpc>
                <a:spcPct val="150000"/>
              </a:lnSpc>
            </a:pPr>
            <a:r>
              <a:rPr lang="en-US" altLang="zh-CN" sz="3200" spc="600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3200" spc="600" dirty="0">
                <a:latin typeface="微软雅黑" panose="020B0503020204020204" charset="-122"/>
                <a:ea typeface="微软雅黑" panose="020B0503020204020204" charset="-122"/>
              </a:rPr>
              <a:t>、即使是自己非常喜欢吃的菜，也不能一次夹很多到自己的碗里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95997" y="1716097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07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93071" y="2127222"/>
            <a:ext cx="2628097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思考题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903791" y="3014012"/>
            <a:ext cx="8223731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吃西餐时，哪只手拿刀，哪只手拿叉？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" y="0"/>
            <a:ext cx="12190710" cy="6858000"/>
          </a:xfrm>
          <a:prstGeom prst="rect">
            <a:avLst/>
          </a:prstGeom>
        </p:spPr>
      </p:pic>
      <p:pic>
        <p:nvPicPr>
          <p:cNvPr id="4" name="图片 3" descr="图片包含 游戏机, 画, 桌子&#10;&#10;描述已自动生成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95086"/>
            <a:ext cx="12102301" cy="629510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415682" y="1716732"/>
            <a:ext cx="9605915" cy="4051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172700" y="1390210"/>
            <a:ext cx="1325891" cy="1302190"/>
          </a:xfrm>
          <a:prstGeom prst="ellipse">
            <a:avLst/>
          </a:prstGeom>
          <a:solidFill>
            <a:srgbClr val="00BB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10127522" y="1264325"/>
            <a:ext cx="1406219" cy="1879787"/>
          </a:xfrm>
          <a:prstGeom prst="rect">
            <a:avLst/>
          </a:prstGeom>
          <a:noFill/>
        </p:spPr>
        <p:txBody>
          <a:bodyPr wrap="square" rtlCol="0" anchor="t" anchorCtr="1">
            <a:noAutofit/>
          </a:bodyPr>
          <a:lstStyle>
            <a:defPPr>
              <a:defRPr lang="zh-CN"/>
            </a:defPPr>
            <a:lvl1pPr algn="ctr">
              <a:defRPr sz="7940">
                <a:solidFill>
                  <a:schemeClr val="bg1"/>
                </a:solidFill>
                <a:latin typeface="字魂151号-联盟综艺体" panose="00000500000000000000" pitchFamily="2" charset="-122"/>
                <a:ea typeface="字魂151号-联盟综艺体" panose="00000500000000000000" pitchFamily="2" charset="-122"/>
                <a:cs typeface="全字库正楷体" panose="02010604000101010101" pitchFamily="2" charset="-122"/>
              </a:defRPr>
            </a:lvl1pPr>
          </a:lstStyle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08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5905" y="2773553"/>
            <a:ext cx="4208608" cy="408444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3791" y="2217722"/>
            <a:ext cx="82237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spc="600">
                <a:latin typeface="微软雅黑" panose="020B0503020204020204" charset="-122"/>
                <a:ea typeface="微软雅黑" panose="020B0503020204020204" charset="-122"/>
              </a:rPr>
              <a:t>刀叉使用方法是左手叉，右手刀。手指握住柄部，叉夹要朝下。切食物时切成一口大小。避免发出叮当作响的声音。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00609142551"/>
  <p:tag name="MH_LIBRARY" val="GRAPHIC"/>
  <p:tag name="MH_ORDER" val="文本框 8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392</Words>
  <Application>Microsoft Office PowerPoint</Application>
  <PresentationFormat>宽屏</PresentationFormat>
  <Paragraphs>54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等线</vt:lpstr>
      <vt:lpstr>等线 Light</vt:lpstr>
      <vt:lpstr>宋体</vt:lpstr>
      <vt:lpstr>微软雅黑</vt:lpstr>
      <vt:lpstr>字魂59号-创粗黑</vt:lpstr>
      <vt:lpstr>Arial</vt:lpstr>
      <vt:lpstr>Calibri</vt:lpstr>
      <vt:lpstr>第一PPT模板网-WWW.1PPT.COM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cp:lastPrinted>2022-04-22T16:19:05Z</cp:lastPrinted>
  <dcterms:created xsi:type="dcterms:W3CDTF">2022-04-22T16:19:05Z</dcterms:created>
  <dcterms:modified xsi:type="dcterms:W3CDTF">2023-04-17T06:05:58Z</dcterms:modified>
</cp:coreProperties>
</file>