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73" r:id="rId3"/>
    <p:sldId id="288" r:id="rId4"/>
    <p:sldId id="331" r:id="rId5"/>
    <p:sldId id="312" r:id="rId6"/>
    <p:sldId id="351" r:id="rId7"/>
    <p:sldId id="413" r:id="rId8"/>
    <p:sldId id="352" r:id="rId9"/>
    <p:sldId id="353" r:id="rId10"/>
    <p:sldId id="354" r:id="rId11"/>
    <p:sldId id="357" r:id="rId12"/>
    <p:sldId id="359" r:id="rId13"/>
    <p:sldId id="392" r:id="rId14"/>
    <p:sldId id="393" r:id="rId15"/>
    <p:sldId id="414" r:id="rId16"/>
    <p:sldId id="307" r:id="rId17"/>
    <p:sldId id="402" r:id="rId18"/>
    <p:sldId id="415" r:id="rId19"/>
    <p:sldId id="339" r:id="rId20"/>
  </p:sldIdLst>
  <p:sldSz cx="11557000" cy="65024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24">
          <p15:clr>
            <a:srgbClr val="A4A3A4"/>
          </p15:clr>
        </p15:guide>
        <p15:guide id="2" orient="horz" pos="299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D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6314" autoAdjust="0"/>
  </p:normalViewPr>
  <p:slideViewPr>
    <p:cSldViewPr showGuides="1">
      <p:cViewPr varScale="1">
        <p:scale>
          <a:sx n="114" d="100"/>
          <a:sy n="114" d="100"/>
        </p:scale>
        <p:origin x="750" y="108"/>
      </p:cViewPr>
      <p:guideLst>
        <p:guide pos="2824"/>
        <p:guide orient="horz" pos="29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汉仪铸字葫芦娃简"/>
              <a:ea typeface="汉仪铸字葫芦娃简" panose="00020600040101010101" charset="-122"/>
              <a:cs typeface="汉仪铸字葫芦娃简"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汉仪铸字葫芦娃简"/>
              </a:rPr>
              <a:t>2023-04-17</a:t>
            </a:fld>
            <a:endParaRPr lang="zh-CN" altLang="en-US">
              <a:latin typeface="汉仪铸字葫芦娃简"/>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汉仪铸字葫芦娃简"/>
              <a:ea typeface="汉仪铸字葫芦娃简" panose="00020600040101010101" charset="-122"/>
              <a:cs typeface="汉仪铸字葫芦娃简"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汉仪铸字葫芦娃简"/>
              </a:rPr>
              <a:t>‹#›</a:t>
            </a:fld>
            <a:endParaRPr lang="zh-CN" altLang="en-US">
              <a:latin typeface="汉仪铸字葫芦娃简"/>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汉仪铸字葫芦娃简"/>
                <a:ea typeface="汉仪铸字葫芦娃简" panose="00020600040101010101" charset="-122"/>
                <a:cs typeface="汉仪铸字葫芦娃简"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汉仪铸字葫芦娃简"/>
                <a:ea typeface="汉仪铸字葫芦娃简" panose="00020600040101010101" charset="-122"/>
                <a:cs typeface="汉仪铸字葫芦娃简" panose="00020600040101010101" charset="-122"/>
              </a:defRPr>
            </a:lvl1pPr>
          </a:lstStyle>
          <a:p>
            <a:fld id="{C22CA2B7-12B6-4EA7-B780-C54C09FE00B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汉仪铸字葫芦娃简"/>
                <a:ea typeface="汉仪铸字葫芦娃简" panose="00020600040101010101" charset="-122"/>
                <a:cs typeface="汉仪铸字葫芦娃简"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汉仪铸字葫芦娃简"/>
                <a:ea typeface="汉仪铸字葫芦娃简" panose="00020600040101010101" charset="-122"/>
                <a:cs typeface="汉仪铸字葫芦娃简" panose="00020600040101010101" charset="-122"/>
              </a:defRPr>
            </a:lvl1pPr>
          </a:lstStyle>
          <a:p>
            <a:fld id="{241D2631-14BD-4926-9E9E-36FB6246E5CE}" type="slidenum">
              <a:rPr lang="zh-CN" altLang="en-US" smtClean="0"/>
              <a:t>‹#›</a:t>
            </a:fld>
            <a:endParaRPr lang="zh-CN" altLang="en-US"/>
          </a:p>
        </p:txBody>
      </p:sp>
    </p:spTree>
    <p:extLst>
      <p:ext uri="{BB962C8B-B14F-4D97-AF65-F5344CB8AC3E}">
        <p14:creationId xmlns:p14="http://schemas.microsoft.com/office/powerpoint/2010/main" val="270684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1pPr>
    <a:lvl2pPr marL="4572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2pPr>
    <a:lvl3pPr marL="9144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3pPr>
    <a:lvl4pPr marL="13716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4pPr>
    <a:lvl5pPr marL="18288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4975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【教师语，备注已含，可删除】：小朋友们，手上和身上弄脏了应该怎么办呢</a:t>
            </a:r>
          </a:p>
        </p:txBody>
      </p:sp>
    </p:spTree>
    <p:extLst>
      <p:ext uri="{BB962C8B-B14F-4D97-AF65-F5344CB8AC3E}">
        <p14:creationId xmlns:p14="http://schemas.microsoft.com/office/powerpoint/2010/main" val="152945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b="1" spc="160" dirty="0" smtClean="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https://www.ypppt.com/</a:t>
            </a:r>
            <a:endParaRPr lang="zh-CN" b="1" spc="160" dirty="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endParaRPr>
          </a:p>
        </p:txBody>
      </p:sp>
    </p:spTree>
    <p:extLst>
      <p:ext uri="{BB962C8B-B14F-4D97-AF65-F5344CB8AC3E}">
        <p14:creationId xmlns:p14="http://schemas.microsoft.com/office/powerpoint/2010/main" val="3330232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dirty="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【教师语，备注已含，可删除】：口渴了，手脏了，花儿枯萎了，我们都要用到水，小朋友都还知道水有哪些作用吗？每单击一次出现一副图片</a:t>
            </a:r>
          </a:p>
        </p:txBody>
      </p:sp>
    </p:spTree>
    <p:extLst>
      <p:ext uri="{BB962C8B-B14F-4D97-AF65-F5344CB8AC3E}">
        <p14:creationId xmlns:p14="http://schemas.microsoft.com/office/powerpoint/2010/main" val="4066703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【教师语，备注已含，可删除】：那里生活的人们可怜吗?你们想不想帮助他们呢?我们应该怎么做呢?单击出现节约用水的海报。激发幼儿的同情心，鼓励幼儿节约用水，从我做起。</a:t>
            </a:r>
          </a:p>
        </p:txBody>
      </p:sp>
    </p:spTree>
    <p:extLst>
      <p:ext uri="{BB962C8B-B14F-4D97-AF65-F5344CB8AC3E}">
        <p14:creationId xmlns:p14="http://schemas.microsoft.com/office/powerpoint/2010/main" val="46291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【教师语，备注已含，可删除】：请幼儿把与家长讨论的生活中节约用水的好办法拿出来与小伙伴一起分享。</a:t>
            </a:r>
          </a:p>
        </p:txBody>
      </p:sp>
    </p:spTree>
    <p:extLst>
      <p:ext uri="{BB962C8B-B14F-4D97-AF65-F5344CB8AC3E}">
        <p14:creationId xmlns:p14="http://schemas.microsoft.com/office/powerpoint/2010/main" val="236402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【教师语，备注已含，可删除】：请幼儿把与家长讨论的生活中节约用水的好办法拿出来与小伙伴一起分享。</a:t>
            </a:r>
          </a:p>
        </p:txBody>
      </p:sp>
    </p:spTree>
    <p:extLst>
      <p:ext uri="{BB962C8B-B14F-4D97-AF65-F5344CB8AC3E}">
        <p14:creationId xmlns:p14="http://schemas.microsoft.com/office/powerpoint/2010/main" val="23463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6_Blank">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CFEDD106-5A8C-FA49-AC7F-9AD9C411885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500" y="63500"/>
            <a:ext cx="977900" cy="977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FD31CA40-9A8A-5143-9E91-0E86CB708B9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797" y="1117600"/>
            <a:ext cx="2655705" cy="4559437"/>
          </a:xfrm>
          <a:prstGeom prst="rect">
            <a:avLst/>
          </a:prstGeom>
        </p:spPr>
      </p:pic>
      <p:sp>
        <p:nvSpPr>
          <p:cNvPr id="4" name="文本框 3">
            <a:extLst>
              <a:ext uri="{FF2B5EF4-FFF2-40B4-BE49-F238E27FC236}">
                <a16:creationId xmlns:a16="http://schemas.microsoft.com/office/drawing/2014/main" id="{BA4E2A7C-BEA9-0948-8C2A-AD655A439B5F}"/>
              </a:ext>
            </a:extLst>
          </p:cNvPr>
          <p:cNvSpPr txBox="1"/>
          <p:nvPr/>
        </p:nvSpPr>
        <p:spPr>
          <a:xfrm>
            <a:off x="3742785" y="1041400"/>
            <a:ext cx="5596404" cy="1862048"/>
          </a:xfrm>
          <a:prstGeom prst="rect">
            <a:avLst/>
          </a:prstGeom>
          <a:noFill/>
        </p:spPr>
        <p:txBody>
          <a:bodyPr wrap="none" rtlCol="0">
            <a:spAutoFit/>
          </a:bodyPr>
          <a:lstStyle/>
          <a:p>
            <a:r>
              <a:rPr kumimoji="1" lang="zh-CN" altLang="en-US" sz="115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节约</a:t>
            </a:r>
            <a:r>
              <a:rPr kumimoji="1" lang="zh-CN" altLang="en-US" sz="88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用水</a:t>
            </a:r>
            <a:endParaRPr kumimoji="1" lang="zh-CN" altLang="en-US" sz="96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endParaRPr>
          </a:p>
        </p:txBody>
      </p:sp>
      <p:sp>
        <p:nvSpPr>
          <p:cNvPr id="7" name="文本框 6">
            <a:extLst>
              <a:ext uri="{FF2B5EF4-FFF2-40B4-BE49-F238E27FC236}">
                <a16:creationId xmlns:a16="http://schemas.microsoft.com/office/drawing/2014/main" id="{2975F6B8-DB3F-0240-B886-79BFD18BB532}"/>
              </a:ext>
            </a:extLst>
          </p:cNvPr>
          <p:cNvSpPr txBox="1"/>
          <p:nvPr/>
        </p:nvSpPr>
        <p:spPr>
          <a:xfrm>
            <a:off x="4330700" y="2374408"/>
            <a:ext cx="5596404" cy="1862048"/>
          </a:xfrm>
          <a:prstGeom prst="rect">
            <a:avLst/>
          </a:prstGeom>
          <a:noFill/>
        </p:spPr>
        <p:txBody>
          <a:bodyPr wrap="none" rtlCol="0">
            <a:spAutoFit/>
          </a:bodyPr>
          <a:lstStyle/>
          <a:p>
            <a:r>
              <a:rPr kumimoji="1" lang="zh-CN" altLang="en-US" sz="115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从我</a:t>
            </a:r>
            <a:r>
              <a:rPr kumimoji="1" lang="zh-CN" altLang="en-US" sz="88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做起</a:t>
            </a:r>
            <a:endParaRPr kumimoji="1" lang="zh-CN" altLang="en-US" sz="96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endParaRPr>
          </a:p>
        </p:txBody>
      </p:sp>
      <p:sp>
        <p:nvSpPr>
          <p:cNvPr id="5" name="文本框 4">
            <a:extLst>
              <a:ext uri="{FF2B5EF4-FFF2-40B4-BE49-F238E27FC236}">
                <a16:creationId xmlns:a16="http://schemas.microsoft.com/office/drawing/2014/main" id="{F3FAAD94-3143-B94C-A750-38F9F11F978D}"/>
              </a:ext>
            </a:extLst>
          </p:cNvPr>
          <p:cNvSpPr txBox="1"/>
          <p:nvPr/>
        </p:nvSpPr>
        <p:spPr>
          <a:xfrm>
            <a:off x="4415115" y="4253468"/>
            <a:ext cx="3877985" cy="369332"/>
          </a:xfrm>
          <a:prstGeom prst="rect">
            <a:avLst/>
          </a:prstGeom>
          <a:noFill/>
        </p:spPr>
        <p:txBody>
          <a:bodyPr wrap="none" rtlCol="0">
            <a:spAutoFit/>
          </a:bodyPr>
          <a:lstStyle/>
          <a:p>
            <a:r>
              <a:rPr kumimoji="1" lang="en" altLang="zh-CN" b="1" dirty="0">
                <a:solidFill>
                  <a:schemeClr val="bg1"/>
                </a:solidFill>
                <a:effectLst>
                  <a:outerShdw blurRad="50800" dist="38100" dir="2700000" algn="tl" rotWithShape="0">
                    <a:prstClr val="black">
                      <a:alpha val="40000"/>
                    </a:prstClr>
                  </a:outerShdw>
                </a:effectLst>
                <a:latin typeface="Source Han Sans CN Bold" panose="020B0500000000000000" pitchFamily="34" charset="-128"/>
                <a:ea typeface="Source Han Sans CN Bold" panose="020B0500000000000000" pitchFamily="34" charset="-128"/>
              </a:rPr>
              <a:t>SAVING WATER STARTS WITH ME</a:t>
            </a:r>
            <a:endParaRPr kumimoji="1" lang="zh-CN" altLang="en-US" b="1" dirty="0">
              <a:solidFill>
                <a:schemeClr val="bg1"/>
              </a:solidFill>
              <a:effectLst>
                <a:outerShdw blurRad="50800" dist="38100" dir="2700000" algn="tl" rotWithShape="0">
                  <a:prstClr val="black">
                    <a:alpha val="40000"/>
                  </a:prstClr>
                </a:outerShdw>
              </a:effectLst>
              <a:latin typeface="Source Han Sans CN Bold" panose="020B0500000000000000" pitchFamily="34" charset="-128"/>
              <a:ea typeface="Source Han Sans CN Bold" panose="020B0500000000000000" pitchFamily="34" charset="-128"/>
            </a:endParaRPr>
          </a:p>
        </p:txBody>
      </p:sp>
      <p:pic>
        <p:nvPicPr>
          <p:cNvPr id="8" name="图片 7">
            <a:extLst>
              <a:ext uri="{FF2B5EF4-FFF2-40B4-BE49-F238E27FC236}">
                <a16:creationId xmlns:a16="http://schemas.microsoft.com/office/drawing/2014/main" id="{202BC340-D3A9-FF4D-BB59-83366679E73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50300" y="3232426"/>
            <a:ext cx="3048000" cy="3048000"/>
          </a:xfrm>
          <a:prstGeom prst="rect">
            <a:avLst/>
          </a:prstGeom>
        </p:spPr>
      </p:pic>
      <p:pic>
        <p:nvPicPr>
          <p:cNvPr id="9" name="图片 8">
            <a:extLst>
              <a:ext uri="{FF2B5EF4-FFF2-40B4-BE49-F238E27FC236}">
                <a16:creationId xmlns:a16="http://schemas.microsoft.com/office/drawing/2014/main" id="{E93D7D1E-9B87-D542-A931-D01A2475F37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28554" y="1349858"/>
            <a:ext cx="1098550" cy="7602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 24">
            <a:extLst>
              <a:ext uri="{FF2B5EF4-FFF2-40B4-BE49-F238E27FC236}">
                <a16:creationId xmlns:a16="http://schemas.microsoft.com/office/drawing/2014/main" id="{C5B38951-C0E0-0B40-B29F-7E77EF8A58E2}"/>
              </a:ext>
            </a:extLst>
          </p:cNvPr>
          <p:cNvSpPr/>
          <p:nvPr/>
        </p:nvSpPr>
        <p:spPr>
          <a:xfrm>
            <a:off x="6083300" y="2260600"/>
            <a:ext cx="4572000"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6375606" y="2579515"/>
            <a:ext cx="4191000" cy="1571969"/>
          </a:xfrm>
          <a:prstGeom prst="rect">
            <a:avLst/>
          </a:prstGeom>
          <a:noFill/>
          <a:effectLst>
            <a:softEdge rad="38100"/>
          </a:effectLst>
        </p:spPr>
        <p:txBody>
          <a:bodyPr wrap="square" rtlCol="0">
            <a:spAutoFit/>
          </a:bodyPr>
          <a:lstStyle/>
          <a:p>
            <a:pPr lvl="0">
              <a:lnSpc>
                <a:spcPts val="3000"/>
              </a:lnSpc>
              <a:spcBef>
                <a:spcPct val="0"/>
              </a:spcBef>
              <a:spcAft>
                <a:spcPct val="0"/>
              </a:spcAft>
              <a:buClrTx/>
              <a:buSzTx/>
              <a:buFontTx/>
            </a:pPr>
            <a:r>
              <a:rPr lang="zh-CN" sz="20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口渴了，手脏了，花儿枯萎了，我们都要用到水，小朋友都还知道水有哪些作用吗？每单击一次出现一副图片</a:t>
            </a:r>
          </a:p>
        </p:txBody>
      </p:sp>
      <p:sp>
        <p:nvSpPr>
          <p:cNvPr id="15" name="文本框 14"/>
          <p:cNvSpPr txBox="1"/>
          <p:nvPr/>
        </p:nvSpPr>
        <p:spPr>
          <a:xfrm>
            <a:off x="710235" y="2097553"/>
            <a:ext cx="1861502" cy="477054"/>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洗衣服</a:t>
            </a:r>
            <a:endParaRPr lang="zh-CN" sz="2800" spc="160">
              <a:solidFill>
                <a:schemeClr val="bg1"/>
              </a:solidFill>
              <a:uFillTx/>
              <a:latin typeface="Source Han Sans CN Regular" panose="020B0500000000000000" pitchFamily="34" charset="-128"/>
              <a:ea typeface="Source Han Sans CN Regular" panose="020B0500000000000000" pitchFamily="34" charset="-128"/>
              <a:cs typeface="宋体" panose="02010600030101010101" pitchFamily="2" charset="-122"/>
            </a:endParaRPr>
          </a:p>
        </p:txBody>
      </p:sp>
      <p:sp>
        <p:nvSpPr>
          <p:cNvPr id="5" name="文本框 4"/>
          <p:cNvSpPr txBox="1"/>
          <p:nvPr/>
        </p:nvSpPr>
        <p:spPr>
          <a:xfrm>
            <a:off x="3075610" y="2097553"/>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灌溉庄家</a:t>
            </a:r>
          </a:p>
        </p:txBody>
      </p:sp>
      <p:sp>
        <p:nvSpPr>
          <p:cNvPr id="7" name="文本框 6"/>
          <p:cNvSpPr txBox="1"/>
          <p:nvPr/>
        </p:nvSpPr>
        <p:spPr>
          <a:xfrm>
            <a:off x="398780" y="2921370"/>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洗澡</a:t>
            </a:r>
          </a:p>
        </p:txBody>
      </p:sp>
      <p:sp>
        <p:nvSpPr>
          <p:cNvPr id="8" name="文本框 7"/>
          <p:cNvSpPr txBox="1"/>
          <p:nvPr/>
        </p:nvSpPr>
        <p:spPr>
          <a:xfrm>
            <a:off x="3035300" y="3013392"/>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吹泡泡</a:t>
            </a:r>
          </a:p>
        </p:txBody>
      </p:sp>
      <p:sp>
        <p:nvSpPr>
          <p:cNvPr id="24" name="文本框 23">
            <a:extLst>
              <a:ext uri="{FF2B5EF4-FFF2-40B4-BE49-F238E27FC236}">
                <a16:creationId xmlns:a16="http://schemas.microsoft.com/office/drawing/2014/main" id="{215934EB-818A-E64B-AA96-A9D71A466FA9}"/>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a16="http://schemas.microsoft.com/office/drawing/2014/main" id="{A5A7BD9B-0186-1440-B901-B8CAED6474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8983" y="2712383"/>
            <a:ext cx="3848306" cy="3848306"/>
          </a:xfrm>
          <a:prstGeom prst="rect">
            <a:avLst/>
          </a:prstGeom>
        </p:spPr>
      </p:pic>
    </p:spTree>
  </p:cSld>
  <p:clrMapOvr>
    <a:masterClrMapping/>
  </p:clrMapOvr>
  <p:transition spd="slow" advTm="3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a:extLst>
              <a:ext uri="{FF2B5EF4-FFF2-40B4-BE49-F238E27FC236}">
                <a16:creationId xmlns:a16="http://schemas.microsoft.com/office/drawing/2014/main" id="{5E1AFE06-9435-AB4F-8FFB-6F79EE18A6EF}"/>
              </a:ext>
            </a:extLst>
          </p:cNvPr>
          <p:cNvSpPr/>
          <p:nvPr/>
        </p:nvSpPr>
        <p:spPr>
          <a:xfrm>
            <a:off x="901700" y="2032000"/>
            <a:ext cx="5105400" cy="24384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1206500" y="2447467"/>
            <a:ext cx="4648200" cy="1683666"/>
          </a:xfrm>
          <a:prstGeom prst="rect">
            <a:avLst/>
          </a:prstGeom>
          <a:noFill/>
          <a:effectLst>
            <a:softEdge rad="38100"/>
          </a:effectLst>
        </p:spPr>
        <p:txBody>
          <a:bodyPr wrap="square" rtlCol="0">
            <a:spAutoFit/>
          </a:bodyPr>
          <a:lstStyle/>
          <a:p>
            <a:pPr lvl="0" algn="l">
              <a:lnSpc>
                <a:spcPct val="150000"/>
              </a:lnSpc>
              <a:spcBef>
                <a:spcPct val="0"/>
              </a:spcBef>
              <a:spcAft>
                <a:spcPct val="0"/>
              </a:spcAft>
              <a:buClrTx/>
              <a:buSzTx/>
              <a:buFontTx/>
            </a:pPr>
            <a:r>
              <a:rPr lang="zh-CN"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那里生活的人们可怜吗?你们想不想帮助他们呢?我们应该怎么做呢?单击出现节约用水的海报。激发幼儿的同情心，鼓励幼儿节约用水，从我做起。</a:t>
            </a:r>
          </a:p>
        </p:txBody>
      </p:sp>
      <p:sp>
        <p:nvSpPr>
          <p:cNvPr id="14" name="文本框 13">
            <a:extLst>
              <a:ext uri="{FF2B5EF4-FFF2-40B4-BE49-F238E27FC236}">
                <a16:creationId xmlns:a16="http://schemas.microsoft.com/office/drawing/2014/main" id="{B3BDCFAF-9D88-4D44-9330-F70249625242}"/>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a16="http://schemas.microsoft.com/office/drawing/2014/main" id="{E90697BE-A407-2C4E-9720-3E82848FE0C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9500" y="1079500"/>
            <a:ext cx="4343400" cy="4343400"/>
          </a:xfrm>
          <a:prstGeom prst="rect">
            <a:avLst/>
          </a:prstGeom>
        </p:spPr>
      </p:pic>
    </p:spTree>
  </p:cSld>
  <p:clrMapOvr>
    <a:masterClrMapping/>
  </p:clrMapOvr>
  <p:transition spd="slow" advTm="3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a:extLst>
              <a:ext uri="{FF2B5EF4-FFF2-40B4-BE49-F238E27FC236}">
                <a16:creationId xmlns:a16="http://schemas.microsoft.com/office/drawing/2014/main" id="{4ECA8E2B-6347-564D-AB47-CC8D644DA90F}"/>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16" name="圆角矩形 15">
            <a:extLst>
              <a:ext uri="{FF2B5EF4-FFF2-40B4-BE49-F238E27FC236}">
                <a16:creationId xmlns:a16="http://schemas.microsoft.com/office/drawing/2014/main" id="{6807A17A-C77D-9A4B-B8C0-2B8673899A6D}"/>
              </a:ext>
            </a:extLst>
          </p:cNvPr>
          <p:cNvSpPr/>
          <p:nvPr/>
        </p:nvSpPr>
        <p:spPr>
          <a:xfrm>
            <a:off x="5092700" y="1765300"/>
            <a:ext cx="5410200" cy="2971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5397500" y="1917700"/>
            <a:ext cx="4893310" cy="2667087"/>
          </a:xfrm>
          <a:prstGeom prst="roundRect">
            <a:avLst>
              <a:gd name="adj" fmla="val 7598"/>
            </a:avLst>
          </a:prstGeom>
          <a:noFill/>
          <a:ln w="28575">
            <a:noFill/>
          </a:ln>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zh-CN" altLang="en-US" sz="2800" dirty="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一水可以多用，用洗衣服的水拖地，冲厕所，洗车，洗鞋子;洗菜和洗手的水冲厕所或浇花。</a:t>
            </a:r>
          </a:p>
        </p:txBody>
      </p:sp>
      <p:pic>
        <p:nvPicPr>
          <p:cNvPr id="4" name="图片 3">
            <a:extLst>
              <a:ext uri="{FF2B5EF4-FFF2-40B4-BE49-F238E27FC236}">
                <a16:creationId xmlns:a16="http://schemas.microsoft.com/office/drawing/2014/main" id="{964E6923-72B6-FA41-A314-C0E10BF07F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8087" y="1117600"/>
            <a:ext cx="3657600" cy="4739640"/>
          </a:xfrm>
          <a:prstGeom prst="rect">
            <a:avLst/>
          </a:prstGeom>
        </p:spPr>
      </p:pic>
    </p:spTree>
  </p:cSld>
  <p:clrMapOvr>
    <a:masterClrMapping/>
  </p:clrMapOvr>
  <p:transition spd="slow" advTm="3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a:extLst>
              <a:ext uri="{FF2B5EF4-FFF2-40B4-BE49-F238E27FC236}">
                <a16:creationId xmlns:a16="http://schemas.microsoft.com/office/drawing/2014/main" id="{545DA3D5-D82E-CE43-9B0E-D0D9AB93C223}"/>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16" name="圆角矩形 15">
            <a:extLst>
              <a:ext uri="{FF2B5EF4-FFF2-40B4-BE49-F238E27FC236}">
                <a16:creationId xmlns:a16="http://schemas.microsoft.com/office/drawing/2014/main" id="{2F8060E8-BC26-E74E-9623-0F8CD1405F2F}"/>
              </a:ext>
            </a:extLst>
          </p:cNvPr>
          <p:cNvSpPr/>
          <p:nvPr/>
        </p:nvSpPr>
        <p:spPr>
          <a:xfrm>
            <a:off x="749300" y="1955800"/>
            <a:ext cx="5410200" cy="2667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1007745" y="2283264"/>
            <a:ext cx="4893310" cy="2012071"/>
          </a:xfrm>
          <a:prstGeom prst="roundRect">
            <a:avLst>
              <a:gd name="adj" fmla="val 7598"/>
            </a:avLst>
          </a:prstGeom>
          <a:noFill/>
          <a:ln w="28575">
            <a:noFill/>
          </a:ln>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30000"/>
              </a:lnSpc>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随时关紧水龙头，不让它滴水，避免造成流量过大的浪费现象。洗手的时候水不能开得太大，冲完厕所要关好水龙头。</a:t>
            </a:r>
          </a:p>
        </p:txBody>
      </p:sp>
      <p:pic>
        <p:nvPicPr>
          <p:cNvPr id="4" name="图片 3">
            <a:extLst>
              <a:ext uri="{FF2B5EF4-FFF2-40B4-BE49-F238E27FC236}">
                <a16:creationId xmlns:a16="http://schemas.microsoft.com/office/drawing/2014/main" id="{4294B2FD-9775-5445-BE03-3BF85B98854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16700" y="917070"/>
            <a:ext cx="4064000" cy="5080000"/>
          </a:xfrm>
          <a:prstGeom prst="rect">
            <a:avLst/>
          </a:prstGeom>
        </p:spPr>
      </p:pic>
    </p:spTree>
  </p:cSld>
  <p:clrMapOvr>
    <a:masterClrMapping/>
  </p:clrMapOvr>
  <p:transition spd="slow" advTm="300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a:extLst>
              <a:ext uri="{FF2B5EF4-FFF2-40B4-BE49-F238E27FC236}">
                <a16:creationId xmlns:a16="http://schemas.microsoft.com/office/drawing/2014/main" id="{103E0E61-4F4E-DD47-83D2-897F3AA15ABB}"/>
              </a:ext>
            </a:extLst>
          </p:cNvPr>
          <p:cNvSpPr/>
          <p:nvPr/>
        </p:nvSpPr>
        <p:spPr>
          <a:xfrm>
            <a:off x="5016500" y="1917700"/>
            <a:ext cx="5410200" cy="2667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5274945" y="2451100"/>
            <a:ext cx="4893310" cy="1781810"/>
          </a:xfrm>
          <a:prstGeom prst="roundRect">
            <a:avLst>
              <a:gd name="adj" fmla="val 7598"/>
            </a:avLst>
          </a:prstGeom>
          <a:noFill/>
          <a:ln w="28575">
            <a:noFill/>
          </a:ln>
        </p:spPr>
        <p:txBody>
          <a:bodyPr wrap="square" lIns="91440" tIns="175260" rIns="91440" bIns="45720" rtlCol="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30000"/>
              </a:lnSpc>
            </a:pPr>
            <a:r>
              <a:rPr lang="zh-CN" altLang="en-US" sz="28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下雨的时候可以把雨水用盆和桶接着，存着可以用的。</a:t>
            </a:r>
          </a:p>
        </p:txBody>
      </p:sp>
      <p:sp>
        <p:nvSpPr>
          <p:cNvPr id="16" name="文本框 15">
            <a:extLst>
              <a:ext uri="{FF2B5EF4-FFF2-40B4-BE49-F238E27FC236}">
                <a16:creationId xmlns:a16="http://schemas.microsoft.com/office/drawing/2014/main" id="{10733B6D-902A-D742-9AFB-E16D70ACAB39}"/>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a16="http://schemas.microsoft.com/office/drawing/2014/main" id="{8F163A42-34CA-2D42-850F-3E8E6A62DB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036" y="1422400"/>
            <a:ext cx="4343400" cy="4343400"/>
          </a:xfrm>
          <a:prstGeom prst="rect">
            <a:avLst/>
          </a:prstGeom>
        </p:spPr>
      </p:pic>
    </p:spTree>
  </p:cSld>
  <p:clrMapOvr>
    <a:masterClrMapping/>
  </p:clrMapOvr>
  <p:transition spd="slow" advTm="3000">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sp>
        <p:nvSpPr>
          <p:cNvPr id="9" name="文本框 8">
            <a:extLst>
              <a:ext uri="{FF2B5EF4-FFF2-40B4-BE49-F238E27FC236}">
                <a16:creationId xmlns:a16="http://schemas.microsoft.com/office/drawing/2014/main" id="{4AA1FC1D-B196-5349-9806-C73AC3ECE274}"/>
              </a:ext>
            </a:extLst>
          </p:cNvPr>
          <p:cNvSpPr txBox="1"/>
          <p:nvPr/>
        </p:nvSpPr>
        <p:spPr>
          <a:xfrm>
            <a:off x="4988861" y="1346200"/>
            <a:ext cx="1689886"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03</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7968171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930900" y="1859280"/>
            <a:ext cx="4572000" cy="2783839"/>
          </a:xfrm>
          <a:prstGeom prst="rect">
            <a:avLst/>
          </a:prstGeom>
          <a:noFill/>
        </p:spPr>
        <p:txBody>
          <a:bodyPr wrap="square" rtlCol="0" anchor="t">
            <a:spAutoFit/>
          </a:bodyPr>
          <a:lstStyle/>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小小水滴真可爱，一闪一闪亮晶晶。</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人们生活离不开，小小身体大用处。</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洗洗脸，刷刷牙，赶跑病菌身体棒;</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拖拖地，浇浇花，房间变得净又亮。</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可有人们爱浪费，不该不该真不该。</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你节约，我珍惜，大家—起来努力!</a:t>
            </a:r>
          </a:p>
        </p:txBody>
      </p:sp>
      <p:sp>
        <p:nvSpPr>
          <p:cNvPr id="12" name="文本框 11">
            <a:extLst>
              <a:ext uri="{FF2B5EF4-FFF2-40B4-BE49-F238E27FC236}">
                <a16:creationId xmlns:a16="http://schemas.microsoft.com/office/drawing/2014/main" id="{F3AA2685-482E-AC4F-98D7-B1686D994207}"/>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pic>
        <p:nvPicPr>
          <p:cNvPr id="13" name="图片 12">
            <a:extLst>
              <a:ext uri="{FF2B5EF4-FFF2-40B4-BE49-F238E27FC236}">
                <a16:creationId xmlns:a16="http://schemas.microsoft.com/office/drawing/2014/main" id="{6EC48677-8011-6748-BA5E-0F5128EF26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1700" y="1651000"/>
            <a:ext cx="4114800" cy="4114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178300" y="1651000"/>
            <a:ext cx="6779260" cy="2906630"/>
          </a:xfrm>
          <a:prstGeom prst="rect">
            <a:avLst/>
          </a:prstGeom>
          <a:noFill/>
        </p:spPr>
        <p:txBody>
          <a:bodyPr wrap="square" rtlCol="0" anchor="t">
            <a:spAutoFit/>
          </a:bodyPr>
          <a:lstStyle/>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小水滴，嘀嘀嘀，一点—滴都是宝。</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你来我来大家来，养成节水好习惯。</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不玩水来不浪费，水龙头要关关好。</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我们都爱小水滴，节约用水人人爱。</a:t>
            </a:r>
          </a:p>
        </p:txBody>
      </p:sp>
      <p:sp>
        <p:nvSpPr>
          <p:cNvPr id="12" name="文本框 11">
            <a:extLst>
              <a:ext uri="{FF2B5EF4-FFF2-40B4-BE49-F238E27FC236}">
                <a16:creationId xmlns:a16="http://schemas.microsoft.com/office/drawing/2014/main" id="{2CF82DE3-B402-264E-A723-AD1F80A82B02}"/>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pic>
        <p:nvPicPr>
          <p:cNvPr id="5" name="图片 4">
            <a:extLst>
              <a:ext uri="{FF2B5EF4-FFF2-40B4-BE49-F238E27FC236}">
                <a16:creationId xmlns:a16="http://schemas.microsoft.com/office/drawing/2014/main" id="{5B60BE98-0C7B-C444-96D2-16A1C64D1B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440" y="1498600"/>
            <a:ext cx="4648200" cy="4648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a16="http://schemas.microsoft.com/office/drawing/2014/main" id="{28B6EB03-4CA6-B245-9D83-647C48112A8A}"/>
              </a:ext>
            </a:extLst>
          </p:cNvPr>
          <p:cNvSpPr txBox="1"/>
          <p:nvPr/>
        </p:nvSpPr>
        <p:spPr>
          <a:xfrm>
            <a:off x="2870994" y="1891748"/>
            <a:ext cx="5815013" cy="1498295"/>
          </a:xfrm>
          <a:prstGeom prst="rect">
            <a:avLst/>
          </a:prstGeom>
        </p:spPr>
        <p:txBody>
          <a:bodyPr wrap="square" lIns="0" tIns="0" rIns="0" bIns="0" rtlCol="0" anchor="t">
            <a:spAutoFit/>
          </a:bodyPr>
          <a:lstStyle/>
          <a:p>
            <a:pPr algn="dist" latinLnBrk="1">
              <a:lnSpc>
                <a:spcPct val="113000"/>
              </a:lnSpc>
              <a:buClrTx/>
              <a:buSzTx/>
              <a:buFontTx/>
            </a:pPr>
            <a:r>
              <a:rPr lang="zh-CN" altLang="en-US" sz="9600">
                <a:solidFill>
                  <a:schemeClr val="bg1"/>
                </a:solidFill>
                <a:latin typeface="zihun64hao-mengquruantangti" pitchFamily="2" charset="-122"/>
                <a:ea typeface="zihun64hao-mengquruantangti" pitchFamily="2" charset="-122"/>
                <a:cs typeface="汉仪帅线体繁" panose="00020600040101010101" charset="-122"/>
              </a:rPr>
              <a:t>课堂总结</a:t>
            </a:r>
          </a:p>
        </p:txBody>
      </p:sp>
      <p:sp>
        <p:nvSpPr>
          <p:cNvPr id="9" name="文本框 8">
            <a:extLst>
              <a:ext uri="{FF2B5EF4-FFF2-40B4-BE49-F238E27FC236}">
                <a16:creationId xmlns:a16="http://schemas.microsoft.com/office/drawing/2014/main" id="{4AA1FC1D-B196-5349-9806-C73AC3ECE274}"/>
              </a:ext>
            </a:extLst>
          </p:cNvPr>
          <p:cNvSpPr txBox="1"/>
          <p:nvPr/>
        </p:nvSpPr>
        <p:spPr>
          <a:xfrm>
            <a:off x="4988861" y="1346200"/>
            <a:ext cx="1726755"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04</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8788084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054100" y="1806207"/>
            <a:ext cx="8000999" cy="1041504"/>
          </a:xfrm>
          <a:prstGeom prst="rect">
            <a:avLst/>
          </a:prstGeom>
          <a:noFill/>
        </p:spPr>
        <p:txBody>
          <a:bodyPr wrap="square" rtlCol="0" anchor="ctr">
            <a:spAutoFit/>
          </a:bodyPr>
          <a:lstStyle/>
          <a:p>
            <a:pPr algn="just">
              <a:lnSpc>
                <a:spcPct val="140000"/>
              </a:lnSpc>
              <a:spcBef>
                <a:spcPct val="0"/>
              </a:spcBef>
              <a:spcAft>
                <a:spcPct val="0"/>
              </a:spcAft>
            </a:pPr>
            <a:r>
              <a:rPr lang="zh-CN" altLang="en-US" sz="24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节约用水，人人有责。只有大家都注意节水了，水荒才能远离我们而去，生活才会安定和谐，环境才会优美舒适。</a:t>
            </a:r>
          </a:p>
        </p:txBody>
      </p:sp>
      <p:sp>
        <p:nvSpPr>
          <p:cNvPr id="8" name="文本框 7">
            <a:extLst>
              <a:ext uri="{FF2B5EF4-FFF2-40B4-BE49-F238E27FC236}">
                <a16:creationId xmlns:a16="http://schemas.microsoft.com/office/drawing/2014/main" id="{7039C74F-68E6-4345-AA07-0411EFDCB84A}"/>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课堂总结</a:t>
            </a:r>
          </a:p>
        </p:txBody>
      </p:sp>
      <p:sp>
        <p:nvSpPr>
          <p:cNvPr id="9" name="文本框 8">
            <a:extLst>
              <a:ext uri="{FF2B5EF4-FFF2-40B4-BE49-F238E27FC236}">
                <a16:creationId xmlns:a16="http://schemas.microsoft.com/office/drawing/2014/main" id="{A06D6F41-E495-6E4C-B9DE-90BB6B0FF535}"/>
              </a:ext>
            </a:extLst>
          </p:cNvPr>
          <p:cNvSpPr txBox="1"/>
          <p:nvPr/>
        </p:nvSpPr>
        <p:spPr>
          <a:xfrm>
            <a:off x="1054100" y="3138115"/>
            <a:ext cx="5410200" cy="1191993"/>
          </a:xfrm>
          <a:prstGeom prst="rect">
            <a:avLst/>
          </a:prstGeom>
          <a:noFill/>
        </p:spPr>
        <p:txBody>
          <a:bodyPr wrap="square" rtlCol="0" anchor="ctr">
            <a:spAutoFit/>
          </a:bodyPr>
          <a:lstStyle/>
          <a:p>
            <a:pPr algn="just">
              <a:lnSpc>
                <a:spcPct val="140000"/>
              </a:lnSpc>
              <a:spcBef>
                <a:spcPct val="0"/>
              </a:spcBef>
              <a:spcAft>
                <a:spcPct val="0"/>
              </a:spcAft>
            </a:pPr>
            <a:r>
              <a:rPr lang="zh-CN" altLang="en-US"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我们青少年明白这些道理以后，不但要自己身体力行，还要做好宣传工作，告诉亲朋好友，让大家都来节水。这也是我们力所能及为社会做贡献啊。</a:t>
            </a:r>
          </a:p>
        </p:txBody>
      </p:sp>
      <p:pic>
        <p:nvPicPr>
          <p:cNvPr id="4" name="图片 3">
            <a:extLst>
              <a:ext uri="{FF2B5EF4-FFF2-40B4-BE49-F238E27FC236}">
                <a16:creationId xmlns:a16="http://schemas.microsoft.com/office/drawing/2014/main" id="{AEE4F2BA-AAF6-D74E-A6EE-7091FF0032A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92900" y="2108200"/>
            <a:ext cx="4495800" cy="3657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12"/>
          <p:cNvSpPr txBox="1"/>
          <p:nvPr/>
        </p:nvSpPr>
        <p:spPr>
          <a:xfrm>
            <a:off x="1358900" y="2870201"/>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班会设计</a:t>
            </a:r>
          </a:p>
        </p:txBody>
      </p:sp>
      <p:sp>
        <p:nvSpPr>
          <p:cNvPr id="17" name="TextBox 13"/>
          <p:cNvSpPr txBox="1"/>
          <p:nvPr/>
        </p:nvSpPr>
        <p:spPr>
          <a:xfrm>
            <a:off x="3754869" y="2870201"/>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班会内容</a:t>
            </a:r>
          </a:p>
        </p:txBody>
      </p:sp>
      <p:sp>
        <p:nvSpPr>
          <p:cNvPr id="20" name="TextBox 14"/>
          <p:cNvSpPr txBox="1"/>
          <p:nvPr/>
        </p:nvSpPr>
        <p:spPr>
          <a:xfrm>
            <a:off x="6177256" y="2870200"/>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班会延伸</a:t>
            </a:r>
          </a:p>
        </p:txBody>
      </p:sp>
      <p:sp>
        <p:nvSpPr>
          <p:cNvPr id="28" name="TextBox 15"/>
          <p:cNvSpPr txBox="1"/>
          <p:nvPr/>
        </p:nvSpPr>
        <p:spPr>
          <a:xfrm>
            <a:off x="8580041" y="2870200"/>
            <a:ext cx="1846659" cy="561885"/>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课堂总结</a:t>
            </a:r>
          </a:p>
        </p:txBody>
      </p:sp>
      <p:sp>
        <p:nvSpPr>
          <p:cNvPr id="2" name="文本框 1">
            <a:extLst>
              <a:ext uri="{FF2B5EF4-FFF2-40B4-BE49-F238E27FC236}">
                <a16:creationId xmlns:a16="http://schemas.microsoft.com/office/drawing/2014/main" id="{067FDE25-CE32-D64F-A3A2-30F6CD8B2259}"/>
              </a:ext>
            </a:extLst>
          </p:cNvPr>
          <p:cNvSpPr txBox="1"/>
          <p:nvPr/>
        </p:nvSpPr>
        <p:spPr>
          <a:xfrm>
            <a:off x="1579152" y="2336800"/>
            <a:ext cx="1406154"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01</a:t>
            </a:r>
            <a:endParaRPr kumimoji="1" lang="zh-CN" altLang="en-US" sz="2800">
              <a:solidFill>
                <a:schemeClr val="bg1"/>
              </a:solidFill>
              <a:latin typeface="zihun64hao-mengquruantangti" pitchFamily="2" charset="-122"/>
              <a:ea typeface="zihun64hao-mengquruantangti" pitchFamily="2" charset="-122"/>
            </a:endParaRPr>
          </a:p>
        </p:txBody>
      </p:sp>
      <p:sp>
        <p:nvSpPr>
          <p:cNvPr id="16" name="文本框 15">
            <a:extLst>
              <a:ext uri="{FF2B5EF4-FFF2-40B4-BE49-F238E27FC236}">
                <a16:creationId xmlns:a16="http://schemas.microsoft.com/office/drawing/2014/main" id="{8936304E-4E0C-CF40-A797-9AAB7FAE9DF8}"/>
              </a:ext>
            </a:extLst>
          </p:cNvPr>
          <p:cNvSpPr txBox="1"/>
          <p:nvPr/>
        </p:nvSpPr>
        <p:spPr>
          <a:xfrm>
            <a:off x="3923825" y="2336800"/>
            <a:ext cx="1508746"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02</a:t>
            </a:r>
            <a:endParaRPr kumimoji="1" lang="zh-CN" altLang="en-US" sz="2800">
              <a:solidFill>
                <a:schemeClr val="bg1"/>
              </a:solidFill>
              <a:latin typeface="zihun64hao-mengquruantangti" pitchFamily="2" charset="-122"/>
              <a:ea typeface="zihun64hao-mengquruantangti" pitchFamily="2" charset="-122"/>
            </a:endParaRPr>
          </a:p>
        </p:txBody>
      </p:sp>
      <p:sp>
        <p:nvSpPr>
          <p:cNvPr id="19" name="文本框 18">
            <a:extLst>
              <a:ext uri="{FF2B5EF4-FFF2-40B4-BE49-F238E27FC236}">
                <a16:creationId xmlns:a16="http://schemas.microsoft.com/office/drawing/2014/main" id="{547C0645-02EC-794A-AAA1-1D844FDED1FA}"/>
              </a:ext>
            </a:extLst>
          </p:cNvPr>
          <p:cNvSpPr txBox="1"/>
          <p:nvPr/>
        </p:nvSpPr>
        <p:spPr>
          <a:xfrm>
            <a:off x="6350219" y="2336800"/>
            <a:ext cx="1500732"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03</a:t>
            </a:r>
            <a:endParaRPr kumimoji="1" lang="zh-CN" altLang="en-US" sz="2800">
              <a:solidFill>
                <a:schemeClr val="bg1"/>
              </a:solidFill>
              <a:latin typeface="zihun64hao-mengquruantangti" pitchFamily="2" charset="-122"/>
              <a:ea typeface="zihun64hao-mengquruantangti" pitchFamily="2" charset="-122"/>
            </a:endParaRPr>
          </a:p>
        </p:txBody>
      </p:sp>
      <p:sp>
        <p:nvSpPr>
          <p:cNvPr id="22" name="文本框 21">
            <a:extLst>
              <a:ext uri="{FF2B5EF4-FFF2-40B4-BE49-F238E27FC236}">
                <a16:creationId xmlns:a16="http://schemas.microsoft.com/office/drawing/2014/main" id="{7750D52A-CE46-BC4B-A404-077208CE6D06}"/>
              </a:ext>
            </a:extLst>
          </p:cNvPr>
          <p:cNvSpPr txBox="1"/>
          <p:nvPr/>
        </p:nvSpPr>
        <p:spPr>
          <a:xfrm>
            <a:off x="8736173" y="2336800"/>
            <a:ext cx="1534394"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04</a:t>
            </a:r>
            <a:endParaRPr kumimoji="1" lang="zh-CN" altLang="en-US" sz="2800">
              <a:solidFill>
                <a:schemeClr val="bg1"/>
              </a:solidFill>
              <a:latin typeface="zihun64hao-mengquruantangti" pitchFamily="2" charset="-122"/>
              <a:ea typeface="zihun64hao-mengquruantangti" pitchFamily="2" charset="-122"/>
            </a:endParaRPr>
          </a:p>
        </p:txBody>
      </p:sp>
      <p:sp>
        <p:nvSpPr>
          <p:cNvPr id="3" name="文本框 2">
            <a:extLst>
              <a:ext uri="{FF2B5EF4-FFF2-40B4-BE49-F238E27FC236}">
                <a16:creationId xmlns:a16="http://schemas.microsoft.com/office/drawing/2014/main" id="{A6458529-4293-444A-BBFE-E6006A652CFE}"/>
              </a:ext>
            </a:extLst>
          </p:cNvPr>
          <p:cNvSpPr txBox="1"/>
          <p:nvPr/>
        </p:nvSpPr>
        <p:spPr>
          <a:xfrm>
            <a:off x="1130670" y="3556000"/>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3" name="文本框 22">
            <a:extLst>
              <a:ext uri="{FF2B5EF4-FFF2-40B4-BE49-F238E27FC236}">
                <a16:creationId xmlns:a16="http://schemas.microsoft.com/office/drawing/2014/main" id="{31D4DE2F-4E49-E343-8B1B-53DB000907CA}"/>
              </a:ext>
            </a:extLst>
          </p:cNvPr>
          <p:cNvSpPr txBox="1"/>
          <p:nvPr/>
        </p:nvSpPr>
        <p:spPr>
          <a:xfrm>
            <a:off x="3526639" y="3555999"/>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4" name="文本框 23">
            <a:extLst>
              <a:ext uri="{FF2B5EF4-FFF2-40B4-BE49-F238E27FC236}">
                <a16:creationId xmlns:a16="http://schemas.microsoft.com/office/drawing/2014/main" id="{F2546EDC-BAFB-1A48-82A1-58DC7BB77C0D}"/>
              </a:ext>
            </a:extLst>
          </p:cNvPr>
          <p:cNvSpPr txBox="1"/>
          <p:nvPr/>
        </p:nvSpPr>
        <p:spPr>
          <a:xfrm>
            <a:off x="6007100" y="3555998"/>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5" name="文本框 24">
            <a:extLst>
              <a:ext uri="{FF2B5EF4-FFF2-40B4-BE49-F238E27FC236}">
                <a16:creationId xmlns:a16="http://schemas.microsoft.com/office/drawing/2014/main" id="{BBE2D80B-5BF9-1447-A155-C0651260D261}"/>
              </a:ext>
            </a:extLst>
          </p:cNvPr>
          <p:cNvSpPr txBox="1"/>
          <p:nvPr/>
        </p:nvSpPr>
        <p:spPr>
          <a:xfrm>
            <a:off x="8403069" y="3555997"/>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5" name="文本框 4">
            <a:extLst>
              <a:ext uri="{FF2B5EF4-FFF2-40B4-BE49-F238E27FC236}">
                <a16:creationId xmlns:a16="http://schemas.microsoft.com/office/drawing/2014/main" id="{5A60028C-E119-2B47-8F2B-1A295E29E3A5}"/>
              </a:ext>
            </a:extLst>
          </p:cNvPr>
          <p:cNvSpPr txBox="1"/>
          <p:nvPr/>
        </p:nvSpPr>
        <p:spPr>
          <a:xfrm>
            <a:off x="4254500" y="832511"/>
            <a:ext cx="3316934" cy="1015663"/>
          </a:xfrm>
          <a:prstGeom prst="rect">
            <a:avLst/>
          </a:prstGeom>
          <a:noFill/>
        </p:spPr>
        <p:txBody>
          <a:bodyPr wrap="none" rtlCol="0">
            <a:spAutoFit/>
          </a:bodyPr>
          <a:lstStyle/>
          <a:p>
            <a:r>
              <a:rPr kumimoji="1" lang="zh-CN" altLang="en-US" sz="6000">
                <a:solidFill>
                  <a:schemeClr val="bg1"/>
                </a:solidFill>
                <a:latin typeface="zihun64hao-mengquruantangti" pitchFamily="2" charset="-122"/>
                <a:ea typeface="zihun64hao-mengquruantangti" pitchFamily="2" charset="-122"/>
              </a:rPr>
              <a:t>目录</a:t>
            </a:r>
            <a:r>
              <a:rPr kumimoji="1" lang="zh-CN" altLang="en-US" sz="3200">
                <a:solidFill>
                  <a:schemeClr val="bg1"/>
                </a:solidFill>
                <a:latin typeface="zihun64hao-mengquruantangti" pitchFamily="2" charset="-122"/>
                <a:ea typeface="zihun64hao-mengquruantangti" pitchFamily="2" charset="-122"/>
              </a:rPr>
              <a:t> </a:t>
            </a:r>
            <a:r>
              <a:rPr kumimoji="1" lang="en-US" altLang="zh-CN" sz="2400">
                <a:solidFill>
                  <a:schemeClr val="bg1"/>
                </a:solidFill>
                <a:latin typeface="zihun64hao-mengquruantangti" pitchFamily="2" charset="-122"/>
                <a:ea typeface="zihun64hao-mengquruantangti" pitchFamily="2" charset="-122"/>
              </a:rPr>
              <a:t>CONTENTS</a:t>
            </a:r>
            <a:endParaRPr kumimoji="1" lang="zh-CN" altLang="en-US" sz="3200">
              <a:solidFill>
                <a:schemeClr val="bg1"/>
              </a:solidFill>
              <a:latin typeface="zihun64hao-mengquruantangti" pitchFamily="2" charset="-122"/>
              <a:ea typeface="zihun64hao-mengquruantangti" pitchFamily="2" charset="-122"/>
            </a:endParaRPr>
          </a:p>
        </p:txBody>
      </p:sp>
      <p:sp>
        <p:nvSpPr>
          <p:cNvPr id="4" name="文本框 3"/>
          <p:cNvSpPr txBox="1"/>
          <p:nvPr/>
        </p:nvSpPr>
        <p:spPr>
          <a:xfrm>
            <a:off x="7302500" y="1346200"/>
            <a:ext cx="1433673" cy="200055"/>
          </a:xfrm>
          <a:prstGeom prst="rect">
            <a:avLst/>
          </a:prstGeom>
          <a:noFill/>
        </p:spPr>
        <p:txBody>
          <a:bodyPr wrap="square" rtlCol="0">
            <a:spAutoFit/>
          </a:bodyPr>
          <a:lstStyle/>
          <a:p>
            <a:r>
              <a:rPr lang="en-US" altLang="zh-CN" sz="700" smtClean="0">
                <a:solidFill>
                  <a:srgbClr val="006DB8"/>
                </a:solidFill>
              </a:rPr>
              <a:t>https://www.PPT818.com/</a:t>
            </a:r>
            <a:endParaRPr lang="zh-CN" altLang="en-US" sz="700" dirty="0">
              <a:solidFill>
                <a:srgbClr val="006DB8"/>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linds(horizontal)">
                                      <p:cBhvr>
                                        <p:cTn id="16" dur="500"/>
                                        <p:tgtEl>
                                          <p:spTgt spid="2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linds(horizontal)">
                                      <p:cBhvr>
                                        <p:cTn id="31" dur="500"/>
                                        <p:tgtEl>
                                          <p:spTgt spid="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linds(horizontal)">
                                      <p:cBhvr>
                                        <p:cTn id="34" dur="500"/>
                                        <p:tgtEl>
                                          <p:spTgt spid="23"/>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blinds(horizontal)">
                                      <p:cBhvr>
                                        <p:cTn id="4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0" grpId="0"/>
      <p:bldP spid="28" grpId="0"/>
      <p:bldP spid="2" grpId="0"/>
      <p:bldP spid="16" grpId="0"/>
      <p:bldP spid="19" grpId="0"/>
      <p:bldP spid="22" grpId="0"/>
      <p:bldP spid="3"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effectLst/>
                <a:latin typeface="zihun64hao-mengquruantangti" pitchFamily="2" charset="-122"/>
                <a:ea typeface="zihun64hao-mengquruantangti" pitchFamily="2" charset="-122"/>
                <a:cs typeface="汉仪帅线体繁" panose="00020600040101010101" charset="-122"/>
              </a:rPr>
              <a:t>班会设计</a:t>
            </a:r>
          </a:p>
        </p:txBody>
      </p:sp>
      <p:sp>
        <p:nvSpPr>
          <p:cNvPr id="9" name="文本框 8">
            <a:extLst>
              <a:ext uri="{FF2B5EF4-FFF2-40B4-BE49-F238E27FC236}">
                <a16:creationId xmlns:a16="http://schemas.microsoft.com/office/drawing/2014/main" id="{4AA1FC1D-B196-5349-9806-C73AC3ECE274}"/>
              </a:ext>
            </a:extLst>
          </p:cNvPr>
          <p:cNvSpPr txBox="1"/>
          <p:nvPr/>
        </p:nvSpPr>
        <p:spPr>
          <a:xfrm>
            <a:off x="4988861" y="1346200"/>
            <a:ext cx="1579278"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01</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a16="http://schemas.microsoft.com/office/drawing/2014/main" id="{4DC13B44-C0B4-4F48-B6BF-E46601D23EFF}"/>
              </a:ext>
            </a:extLst>
          </p:cNvPr>
          <p:cNvSpPr/>
          <p:nvPr/>
        </p:nvSpPr>
        <p:spPr>
          <a:xfrm>
            <a:off x="4102100" y="1651000"/>
            <a:ext cx="6997906" cy="3429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文本框 27"/>
          <p:cNvSpPr txBox="1"/>
          <p:nvPr/>
        </p:nvSpPr>
        <p:spPr>
          <a:xfrm>
            <a:off x="4559300" y="1993868"/>
            <a:ext cx="6172200" cy="2514663"/>
          </a:xfrm>
          <a:prstGeom prst="rect">
            <a:avLst/>
          </a:prstGeom>
          <a:noFill/>
        </p:spPr>
        <p:txBody>
          <a:bodyPr wrap="square" rtlCol="0" anchor="ctr">
            <a:spAutoFit/>
          </a:bodyPr>
          <a:lstStyle/>
          <a:p>
            <a:pPr algn="just" fontAlgn="auto">
              <a:lnSpc>
                <a:spcPct val="150000"/>
              </a:lnSpc>
              <a:spcBef>
                <a:spcPct val="0"/>
              </a:spcBef>
              <a:spcAft>
                <a:spcPct val="0"/>
              </a:spcAft>
            </a:pPr>
            <a:r>
              <a:rPr lang="zh-CN" altLang="en-US" dirty="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水是人类赖以保留的生命线。我国事个淡水资源缺乏且时空漫衍不均的国度,也是全球人均水资源最贫乏的国度之一，然而，水又是世界上用水量最多的国度。我们也应该让孩子认识我国水资源缺乏，由此设计了本课，造就孩子的节省意识，使他们从小就树立节省的见识，大力大举宣传让身边的每个人都知道节省用水，人人有责。</a:t>
            </a:r>
          </a:p>
        </p:txBody>
      </p:sp>
      <p:sp>
        <p:nvSpPr>
          <p:cNvPr id="3" name="文本框 2">
            <a:extLst>
              <a:ext uri="{FF2B5EF4-FFF2-40B4-BE49-F238E27FC236}">
                <a16:creationId xmlns:a16="http://schemas.microsoft.com/office/drawing/2014/main" id="{55B69CF1-1BFC-504C-9447-19341C83B60A}"/>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pic>
        <p:nvPicPr>
          <p:cNvPr id="13" name="图片 12">
            <a:extLst>
              <a:ext uri="{FF2B5EF4-FFF2-40B4-BE49-F238E27FC236}">
                <a16:creationId xmlns:a16="http://schemas.microsoft.com/office/drawing/2014/main" id="{3F11293A-E298-504E-98A2-BED8A4146E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1300" y="2184400"/>
            <a:ext cx="3632200" cy="3632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3000" fill="hold">
                                          <p:stCondLst>
                                            <p:cond delay="0"/>
                                          </p:stCondLst>
                                        </p:cTn>
                                        <p:tgtEl>
                                          <p:spTgt spid="28"/>
                                        </p:tgtEl>
                                        <p:attrNameLst>
                                          <p:attrName>style.visibility</p:attrName>
                                        </p:attrNameLst>
                                      </p:cBhvr>
                                      <p:to>
                                        <p:strVal val="visible"/>
                                      </p:to>
                                    </p:set>
                                    <p:anim calcmode="lin" valueType="num">
                                      <p:cBhvr additive="base">
                                        <p:cTn id="7" dur="3000" fill="hold"/>
                                        <p:tgtEl>
                                          <p:spTgt spid="28"/>
                                        </p:tgtEl>
                                        <p:attrNameLst>
                                          <p:attrName>ppt_x</p:attrName>
                                        </p:attrNameLst>
                                      </p:cBhvr>
                                      <p:tavLst>
                                        <p:tav tm="0">
                                          <p:val>
                                            <p:strVal val="#ppt_x"/>
                                          </p:val>
                                        </p:tav>
                                        <p:tav tm="100000">
                                          <p:val>
                                            <p:strVal val="#ppt_x"/>
                                          </p:val>
                                        </p:tav>
                                      </p:tavLst>
                                    </p:anim>
                                    <p:anim calcmode="lin" valueType="num">
                                      <p:cBhvr additive="base">
                                        <p:cTn id="8" dur="3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圆角矩形 14">
            <a:extLst>
              <a:ext uri="{FF2B5EF4-FFF2-40B4-BE49-F238E27FC236}">
                <a16:creationId xmlns:a16="http://schemas.microsoft.com/office/drawing/2014/main" id="{7DE157FA-DA8D-6E48-950E-1184B3D9E6A9}"/>
              </a:ext>
            </a:extLst>
          </p:cNvPr>
          <p:cNvSpPr/>
          <p:nvPr/>
        </p:nvSpPr>
        <p:spPr>
          <a:xfrm>
            <a:off x="685594" y="1803400"/>
            <a:ext cx="6997906" cy="3429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11" name="文本框 10"/>
          <p:cNvSpPr txBox="1"/>
          <p:nvPr/>
        </p:nvSpPr>
        <p:spPr>
          <a:xfrm>
            <a:off x="1206501" y="2222500"/>
            <a:ext cx="5867400"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了解水对动物、植物及人们生活的作用</a:t>
            </a:r>
          </a:p>
        </p:txBody>
      </p:sp>
      <p:sp>
        <p:nvSpPr>
          <p:cNvPr id="14" name="文本框 13"/>
          <p:cNvSpPr txBox="1"/>
          <p:nvPr/>
        </p:nvSpPr>
        <p:spPr>
          <a:xfrm>
            <a:off x="1206500" y="2771577"/>
            <a:ext cx="5712027"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了解国家水资源的现在，萌发节约用水的意识</a:t>
            </a:r>
          </a:p>
        </p:txBody>
      </p:sp>
      <p:sp>
        <p:nvSpPr>
          <p:cNvPr id="19" name="文本框 18"/>
          <p:cNvSpPr txBox="1"/>
          <p:nvPr/>
        </p:nvSpPr>
        <p:spPr>
          <a:xfrm>
            <a:off x="1206501" y="3928454"/>
            <a:ext cx="6090722"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提高幼儿思维的敏捷性，探索发现生活的多样性</a:t>
            </a:r>
          </a:p>
        </p:txBody>
      </p:sp>
      <p:sp>
        <p:nvSpPr>
          <p:cNvPr id="20" name="文本框 19"/>
          <p:cNvSpPr txBox="1"/>
          <p:nvPr/>
        </p:nvSpPr>
        <p:spPr>
          <a:xfrm>
            <a:off x="1206501" y="3320655"/>
            <a:ext cx="5271874"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懂得</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节约用水的方式，并大力</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宣传</a:t>
            </a:r>
          </a:p>
        </p:txBody>
      </p:sp>
      <p:sp>
        <p:nvSpPr>
          <p:cNvPr id="3" name="文本框 2"/>
          <p:cNvSpPr txBox="1"/>
          <p:nvPr/>
        </p:nvSpPr>
        <p:spPr>
          <a:xfrm>
            <a:off x="1206500" y="4536253"/>
            <a:ext cx="4868077"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发展幼儿的观察</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能力</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和语言表达能力</a:t>
            </a:r>
          </a:p>
        </p:txBody>
      </p:sp>
      <p:sp>
        <p:nvSpPr>
          <p:cNvPr id="16" name="文本框 15">
            <a:extLst>
              <a:ext uri="{FF2B5EF4-FFF2-40B4-BE49-F238E27FC236}">
                <a16:creationId xmlns:a16="http://schemas.microsoft.com/office/drawing/2014/main" id="{3683B437-A8E3-844F-975A-3D6D40957074}"/>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pic>
        <p:nvPicPr>
          <p:cNvPr id="8" name="图片 7">
            <a:extLst>
              <a:ext uri="{FF2B5EF4-FFF2-40B4-BE49-F238E27FC236}">
                <a16:creationId xmlns:a16="http://schemas.microsoft.com/office/drawing/2014/main" id="{4CCB702E-57BB-1546-AE87-A06E7367D7B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99834" y="878322"/>
            <a:ext cx="4566723" cy="45667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iterate type="lt">
                                    <p:tmPct val="30000"/>
                                  </p:iterate>
                                  <p:childTnLst>
                                    <p:set>
                                      <p:cBhvr>
                                        <p:cTn id="6" dur="500"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iterate type="lt">
                                    <p:tmPct val="30000"/>
                                  </p:iterate>
                                  <p:childTnLst>
                                    <p:set>
                                      <p:cBhvr>
                                        <p:cTn id="11" dur="500"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iterate type="lt">
                                    <p:tmPct val="30000"/>
                                  </p:iterate>
                                  <p:childTnLst>
                                    <p:set>
                                      <p:cBhvr>
                                        <p:cTn id="16" dur="500" fill="hold">
                                          <p:stCondLst>
                                            <p:cond delay="0"/>
                                          </p:stCondLst>
                                        </p:cTn>
                                        <p:tgtEl>
                                          <p:spTgt spid="20">
                                            <p:txEl>
                                              <p:pRg st="0" end="0"/>
                                            </p:txEl>
                                          </p:spTgt>
                                        </p:tgtEl>
                                        <p:attrNameLst>
                                          <p:attrName>style.visibility</p:attrName>
                                        </p:attrNameLst>
                                      </p:cBhvr>
                                      <p:to>
                                        <p:strVal val="visible"/>
                                      </p:to>
                                    </p:set>
                                    <p:animEffect transition="in" filter="fade">
                                      <p:cBhvr>
                                        <p:cTn id="17" dur="500"/>
                                        <p:tgtEl>
                                          <p:spTgt spid="20">
                                            <p:txEl>
                                              <p:pRg st="0" end="0"/>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iterate type="lt">
                                    <p:tmPct val="30000"/>
                                  </p:iterate>
                                  <p:childTnLst>
                                    <p:set>
                                      <p:cBhvr>
                                        <p:cTn id="21" dur="500"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iterate type="lt">
                                    <p:tmPct val="30000"/>
                                  </p:iterate>
                                  <p:childTnLst>
                                    <p:set>
                                      <p:cBhvr>
                                        <p:cTn id="26" dur="500"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4" grpId="0" build="p"/>
      <p:bldP spid="19" grpId="0" build="p"/>
      <p:bldP spid="20" grpId="0" build="p"/>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047288" y="1955800"/>
            <a:ext cx="2188210" cy="919401"/>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问题导入，了解水的作用</a:t>
            </a:r>
          </a:p>
        </p:txBody>
      </p:sp>
      <p:sp>
        <p:nvSpPr>
          <p:cNvPr id="4" name="文本框 3"/>
          <p:cNvSpPr txBox="1"/>
          <p:nvPr/>
        </p:nvSpPr>
        <p:spPr>
          <a:xfrm>
            <a:off x="5828588" y="1955800"/>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观察图片，了解水的重要性</a:t>
            </a:r>
          </a:p>
        </p:txBody>
      </p:sp>
      <p:sp>
        <p:nvSpPr>
          <p:cNvPr id="5" name="文本框 4"/>
          <p:cNvSpPr txBox="1"/>
          <p:nvPr/>
        </p:nvSpPr>
        <p:spPr>
          <a:xfrm>
            <a:off x="8609888" y="1955800"/>
            <a:ext cx="2419350" cy="919739"/>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展开讨论，激发节约用水的意识</a:t>
            </a:r>
          </a:p>
        </p:txBody>
      </p:sp>
      <p:sp>
        <p:nvSpPr>
          <p:cNvPr id="7" name="文本框 6"/>
          <p:cNvSpPr txBox="1"/>
          <p:nvPr/>
        </p:nvSpPr>
        <p:spPr>
          <a:xfrm>
            <a:off x="8841028" y="3919915"/>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教会幼儿节约用水的方法</a:t>
            </a:r>
          </a:p>
        </p:txBody>
      </p:sp>
      <p:sp>
        <p:nvSpPr>
          <p:cNvPr id="9" name="文本框 8"/>
          <p:cNvSpPr txBox="1"/>
          <p:nvPr/>
        </p:nvSpPr>
        <p:spPr>
          <a:xfrm>
            <a:off x="5944158" y="3843715"/>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课程延伸，学唱节水儿歌</a:t>
            </a:r>
          </a:p>
        </p:txBody>
      </p:sp>
      <p:sp>
        <p:nvSpPr>
          <p:cNvPr id="12" name="文本框 11"/>
          <p:cNvSpPr txBox="1"/>
          <p:nvPr/>
        </p:nvSpPr>
        <p:spPr>
          <a:xfrm>
            <a:off x="3047288" y="3843715"/>
            <a:ext cx="2188210" cy="919741"/>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课程总结，宣传节约用水</a:t>
            </a:r>
          </a:p>
        </p:txBody>
      </p:sp>
      <p:sp>
        <p:nvSpPr>
          <p:cNvPr id="15" name="文本框 14">
            <a:extLst>
              <a:ext uri="{FF2B5EF4-FFF2-40B4-BE49-F238E27FC236}">
                <a16:creationId xmlns:a16="http://schemas.microsoft.com/office/drawing/2014/main" id="{9ECE2B53-3E92-F74D-98AD-EE978770FDD4}"/>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sp>
        <p:nvSpPr>
          <p:cNvPr id="2" name="燕尾形箭头 1">
            <a:extLst>
              <a:ext uri="{FF2B5EF4-FFF2-40B4-BE49-F238E27FC236}">
                <a16:creationId xmlns:a16="http://schemas.microsoft.com/office/drawing/2014/main" id="{608A1056-B2CB-E646-8530-B8A4769589DB}"/>
              </a:ext>
            </a:extLst>
          </p:cNvPr>
          <p:cNvSpPr/>
          <p:nvPr/>
        </p:nvSpPr>
        <p:spPr>
          <a:xfrm>
            <a:off x="5364140" y="2301200"/>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燕尾形箭头 17">
            <a:extLst>
              <a:ext uri="{FF2B5EF4-FFF2-40B4-BE49-F238E27FC236}">
                <a16:creationId xmlns:a16="http://schemas.microsoft.com/office/drawing/2014/main" id="{0840027E-C5C5-B941-AD3E-FAA59AABA9E2}"/>
              </a:ext>
            </a:extLst>
          </p:cNvPr>
          <p:cNvSpPr/>
          <p:nvPr/>
        </p:nvSpPr>
        <p:spPr>
          <a:xfrm>
            <a:off x="8191533" y="2301200"/>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燕尾形箭头 18">
            <a:extLst>
              <a:ext uri="{FF2B5EF4-FFF2-40B4-BE49-F238E27FC236}">
                <a16:creationId xmlns:a16="http://schemas.microsoft.com/office/drawing/2014/main" id="{1578FB9E-7F5D-E044-9180-B7005278E825}"/>
              </a:ext>
            </a:extLst>
          </p:cNvPr>
          <p:cNvSpPr/>
          <p:nvPr/>
        </p:nvSpPr>
        <p:spPr>
          <a:xfrm rot="5400000">
            <a:off x="9847255" y="3316397"/>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燕尾形箭头 19">
            <a:extLst>
              <a:ext uri="{FF2B5EF4-FFF2-40B4-BE49-F238E27FC236}">
                <a16:creationId xmlns:a16="http://schemas.microsoft.com/office/drawing/2014/main" id="{E05EF42F-29A4-F640-8355-F40E79F7CF29}"/>
              </a:ext>
            </a:extLst>
          </p:cNvPr>
          <p:cNvSpPr/>
          <p:nvPr/>
        </p:nvSpPr>
        <p:spPr>
          <a:xfrm rot="10800000">
            <a:off x="8363300" y="4265673"/>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燕尾形箭头 20">
            <a:extLst>
              <a:ext uri="{FF2B5EF4-FFF2-40B4-BE49-F238E27FC236}">
                <a16:creationId xmlns:a16="http://schemas.microsoft.com/office/drawing/2014/main" id="{F2C3AF50-5FB3-AA4C-B0CA-5CC624301EB6}"/>
              </a:ext>
            </a:extLst>
          </p:cNvPr>
          <p:cNvSpPr/>
          <p:nvPr/>
        </p:nvSpPr>
        <p:spPr>
          <a:xfrm rot="10800000">
            <a:off x="5460605" y="4265674"/>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2" name="图片 21">
            <a:extLst>
              <a:ext uri="{FF2B5EF4-FFF2-40B4-BE49-F238E27FC236}">
                <a16:creationId xmlns:a16="http://schemas.microsoft.com/office/drawing/2014/main" id="{2D40DBCD-9D21-BF48-9EFC-64D112A830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8300" y="1727200"/>
            <a:ext cx="2538970" cy="34553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after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after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900" decel="100000" fill="hold"/>
                                        <p:tgtEl>
                                          <p:spTgt spid="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after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900" decel="100000" fill="hold"/>
                                        <p:tgtEl>
                                          <p:spTgt spid="12"/>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7"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9" name="文本框 8">
            <a:extLst>
              <a:ext uri="{FF2B5EF4-FFF2-40B4-BE49-F238E27FC236}">
                <a16:creationId xmlns:a16="http://schemas.microsoft.com/office/drawing/2014/main" id="{4AA1FC1D-B196-5349-9806-C73AC3ECE274}"/>
              </a:ext>
            </a:extLst>
          </p:cNvPr>
          <p:cNvSpPr txBox="1"/>
          <p:nvPr/>
        </p:nvSpPr>
        <p:spPr>
          <a:xfrm>
            <a:off x="4988861" y="1346200"/>
            <a:ext cx="1697901"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02</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3972788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4515536F-E666-0B42-945B-8B37E54B7F38}"/>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9" name="圆角矩形 8">
            <a:extLst>
              <a:ext uri="{FF2B5EF4-FFF2-40B4-BE49-F238E27FC236}">
                <a16:creationId xmlns:a16="http://schemas.microsoft.com/office/drawing/2014/main" id="{1882297A-BE02-D641-BE60-D1EC7FC16928}"/>
              </a:ext>
            </a:extLst>
          </p:cNvPr>
          <p:cNvSpPr/>
          <p:nvPr/>
        </p:nvSpPr>
        <p:spPr>
          <a:xfrm>
            <a:off x="1328877" y="2146300"/>
            <a:ext cx="4483306"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1773583" y="2214288"/>
            <a:ext cx="3302349" cy="1921423"/>
          </a:xfrm>
          <a:prstGeom prst="rect">
            <a:avLst/>
          </a:prstGeom>
          <a:noFill/>
          <a:effectLst>
            <a:softEdge rad="38100"/>
          </a:effectLst>
        </p:spPr>
        <p:txBody>
          <a:bodyPr wrap="square" rtlCol="0">
            <a:spAutoFit/>
          </a:bodyPr>
          <a:lstStyle/>
          <a:p>
            <a:pPr lvl="0">
              <a:lnSpc>
                <a:spcPct val="150000"/>
              </a:lnSpc>
              <a:spcBef>
                <a:spcPct val="0"/>
              </a:spcBef>
              <a:spcAft>
                <a:spcPct val="0"/>
              </a:spcAft>
              <a:buClrTx/>
              <a:buSzTx/>
              <a:buFontTx/>
            </a:pPr>
            <a:r>
              <a:rPr 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小朋友们，</a:t>
            </a:r>
            <a:endParaRPr lang="en-US" alt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endParaRPr>
          </a:p>
          <a:p>
            <a:pPr lvl="0">
              <a:lnSpc>
                <a:spcPct val="150000"/>
              </a:lnSpc>
              <a:spcBef>
                <a:spcPct val="0"/>
              </a:spcBef>
              <a:spcAft>
                <a:spcPct val="0"/>
              </a:spcAft>
              <a:buClrTx/>
              <a:buSzTx/>
              <a:buFontTx/>
            </a:pPr>
            <a:r>
              <a:rPr 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手上和身上弄脏了应该怎么办呢</a:t>
            </a:r>
          </a:p>
        </p:txBody>
      </p:sp>
      <p:pic>
        <p:nvPicPr>
          <p:cNvPr id="4" name="图片 3">
            <a:extLst>
              <a:ext uri="{FF2B5EF4-FFF2-40B4-BE49-F238E27FC236}">
                <a16:creationId xmlns:a16="http://schemas.microsoft.com/office/drawing/2014/main" id="{5E2EC028-2A95-324F-9977-BCEBB34E897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1176" y="1270000"/>
            <a:ext cx="3492241" cy="4277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a:extLst>
              <a:ext uri="{FF2B5EF4-FFF2-40B4-BE49-F238E27FC236}">
                <a16:creationId xmlns:a16="http://schemas.microsoft.com/office/drawing/2014/main" id="{339D4967-0405-764B-924E-0A95F3F6DA68}"/>
              </a:ext>
            </a:extLst>
          </p:cNvPr>
          <p:cNvSpPr/>
          <p:nvPr/>
        </p:nvSpPr>
        <p:spPr>
          <a:xfrm>
            <a:off x="5702300" y="2146300"/>
            <a:ext cx="4483306"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5918406" y="2698131"/>
            <a:ext cx="4267200" cy="1106137"/>
          </a:xfrm>
          <a:prstGeom prst="rect">
            <a:avLst/>
          </a:prstGeom>
          <a:noFill/>
          <a:effectLst>
            <a:softEdge rad="38100"/>
          </a:effectLst>
        </p:spPr>
        <p:txBody>
          <a:bodyPr wrap="square" rtlCol="0">
            <a:spAutoFit/>
          </a:bodyPr>
          <a:lstStyle/>
          <a:p>
            <a:pPr lvl="0">
              <a:lnSpc>
                <a:spcPct val="150000"/>
              </a:lnSpc>
              <a:spcBef>
                <a:spcPct val="0"/>
              </a:spcBef>
              <a:spcAft>
                <a:spcPct val="0"/>
              </a:spcAft>
              <a:buClrTx/>
              <a:buSzTx/>
              <a:buFontTx/>
            </a:pPr>
            <a:r>
              <a:rPr 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小朋友们，花儿快枯萎了，</a:t>
            </a:r>
            <a:endParaRPr lang="en-US" alt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endParaRPr>
          </a:p>
          <a:p>
            <a:pPr lvl="0">
              <a:lnSpc>
                <a:spcPct val="150000"/>
              </a:lnSpc>
              <a:spcBef>
                <a:spcPct val="0"/>
              </a:spcBef>
              <a:spcAft>
                <a:spcPct val="0"/>
              </a:spcAft>
              <a:buClrTx/>
              <a:buSzTx/>
              <a:buFontTx/>
            </a:pPr>
            <a:r>
              <a:rPr 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我们应该怎么办呢？</a:t>
            </a:r>
          </a:p>
        </p:txBody>
      </p:sp>
      <p:sp>
        <p:nvSpPr>
          <p:cNvPr id="9" name="文本框 8">
            <a:extLst>
              <a:ext uri="{FF2B5EF4-FFF2-40B4-BE49-F238E27FC236}">
                <a16:creationId xmlns:a16="http://schemas.microsoft.com/office/drawing/2014/main" id="{A65EADF8-7288-6D42-A516-E172E8CB0016}"/>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a16="http://schemas.microsoft.com/office/drawing/2014/main" id="{E387D32E-C36E-3C43-BB01-BF8C8D48F4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1394" y="1346200"/>
            <a:ext cx="4356100" cy="4356100"/>
          </a:xfrm>
          <a:prstGeom prst="rect">
            <a:avLst/>
          </a:prstGeom>
        </p:spPr>
      </p:pic>
    </p:spTree>
  </p:cSld>
  <p:clrMapOvr>
    <a:masterClrMapping/>
  </p:clrMapOvr>
  <p:transition spd="slow" advTm="3000">
    <p:wip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2ZiNGUzYjk3YjU5NDcxOTMwNjA1YjJiM2QwMWJjMzc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00663D"/>
          </a:solidFill>
          <a:prstDash val="dash"/>
          <a:headEnd type="none"/>
          <a:tailEnd type="arrow" w="med" len="med"/>
        </a:ln>
      </a:spPr>
      <a:bodyPr rtlCol="0" anchor="ctr"/>
      <a:lstStyle>
        <a:defPPr algn="ctr">
          <a:defRPr lang="zh-CN" altLang="en-US"/>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汉仪铸字葫芦娃简"/>
        <a:ea typeface="Arial"/>
        <a:cs typeface="Arial"/>
        <a:font script="Jpan" typeface="游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汉仪铸字葫芦娃简"/>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1020</Words>
  <Application>Microsoft Office PowerPoint</Application>
  <PresentationFormat>自定义</PresentationFormat>
  <Paragraphs>85</Paragraphs>
  <Slides>19</Slides>
  <Notes>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19</vt:i4>
      </vt:variant>
    </vt:vector>
  </HeadingPairs>
  <TitlesOfParts>
    <vt:vector size="30" baseType="lpstr">
      <vt:lpstr>Source Han Sans CN Bold</vt:lpstr>
      <vt:lpstr>Source Han Sans CN Regular</vt:lpstr>
      <vt:lpstr>zihun64hao-mengquruantangti</vt:lpstr>
      <vt:lpstr>汉仪家书简</vt:lpstr>
      <vt:lpstr>汉仪润圆-45W</vt:lpstr>
      <vt:lpstr>汉仪帅线体繁</vt:lpstr>
      <vt:lpstr>汉仪正圆-65W</vt:lpstr>
      <vt:lpstr>汉仪铸字葫芦娃简</vt:lpstr>
      <vt:lpstr>宋体</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2022-06-20T23:07:04Z</cp:lastPrinted>
  <dcterms:created xsi:type="dcterms:W3CDTF">2022-06-20T23:07:04Z</dcterms:created>
  <dcterms:modified xsi:type="dcterms:W3CDTF">2023-04-17T06:06:26Z</dcterms:modified>
</cp:coreProperties>
</file>